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9" r:id="rId4"/>
    <p:sldMasterId id="2147484028" r:id="rId5"/>
    <p:sldMasterId id="2147484058" r:id="rId6"/>
    <p:sldMasterId id="2147484063" r:id="rId7"/>
    <p:sldMasterId id="2147484112" r:id="rId8"/>
    <p:sldMasterId id="2147484144" r:id="rId9"/>
    <p:sldMasterId id="2147484149" r:id="rId10"/>
  </p:sldMasterIdLst>
  <p:notesMasterIdLst>
    <p:notesMasterId r:id="rId36"/>
  </p:notesMasterIdLst>
  <p:handoutMasterIdLst>
    <p:handoutMasterId r:id="rId37"/>
  </p:handoutMasterIdLst>
  <p:sldIdLst>
    <p:sldId id="2072577770" r:id="rId11"/>
    <p:sldId id="2072577799" r:id="rId12"/>
    <p:sldId id="2131967362" r:id="rId13"/>
    <p:sldId id="2072577822" r:id="rId14"/>
    <p:sldId id="2072577996" r:id="rId15"/>
    <p:sldId id="2072577997" r:id="rId16"/>
    <p:sldId id="421" r:id="rId17"/>
    <p:sldId id="2072577811" r:id="rId18"/>
    <p:sldId id="15773" r:id="rId19"/>
    <p:sldId id="2131967363" r:id="rId20"/>
    <p:sldId id="2131967364" r:id="rId21"/>
    <p:sldId id="2131967365" r:id="rId22"/>
    <p:sldId id="2072578028" r:id="rId23"/>
    <p:sldId id="2072577998" r:id="rId24"/>
    <p:sldId id="2072577805" r:id="rId25"/>
    <p:sldId id="2072577793" r:id="rId26"/>
    <p:sldId id="2072577804" r:id="rId27"/>
    <p:sldId id="2072577808" r:id="rId28"/>
    <p:sldId id="2072577809" r:id="rId29"/>
    <p:sldId id="2072577816" r:id="rId30"/>
    <p:sldId id="2131967366" r:id="rId31"/>
    <p:sldId id="2131967368" r:id="rId32"/>
    <p:sldId id="2131967367" r:id="rId33"/>
    <p:sldId id="2072577707" r:id="rId34"/>
    <p:sldId id="207257802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60" userDrawn="1">
          <p15:clr>
            <a:srgbClr val="A4A3A4"/>
          </p15:clr>
        </p15:guide>
        <p15:guide id="2" pos="489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yan, James L. (JSC-BF000)" initials="BJL(B" lastIdx="5" clrIdx="0">
    <p:extLst>
      <p:ext uri="{19B8F6BF-5375-455C-9EA6-DF929625EA0E}">
        <p15:presenceInfo xmlns:p15="http://schemas.microsoft.com/office/powerpoint/2012/main" userId="S::jbroyan@ndc.nasa.gov::bab95719-d215-4d54-b61d-b8190159a5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FFFF"/>
    <a:srgbClr val="00B050"/>
    <a:srgbClr val="9966FF"/>
    <a:srgbClr val="7C7C7C"/>
    <a:srgbClr val="00843C"/>
    <a:srgbClr val="434343"/>
    <a:srgbClr val="0099FF"/>
    <a:srgbClr val="00CCFF"/>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102" autoAdjust="0"/>
    <p:restoredTop sz="94660"/>
  </p:normalViewPr>
  <p:slideViewPr>
    <p:cSldViewPr snapToGrid="0">
      <p:cViewPr varScale="1">
        <p:scale>
          <a:sx n="72" d="100"/>
          <a:sy n="72" d="100"/>
        </p:scale>
        <p:origin x="58" y="250"/>
      </p:cViewPr>
      <p:guideLst>
        <p:guide orient="horz" pos="2760"/>
        <p:guide pos="4896"/>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6AC07-AB08-4C1B-B969-C6ACDC8E3894}"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E94D96FF-95A3-4A72-ABD4-D04BF286B411}">
      <dgm:prSet/>
      <dgm:spPr/>
      <dgm:t>
        <a:bodyPr/>
        <a:lstStyle/>
        <a:p>
          <a:r>
            <a:rPr lang="en-US" dirty="0"/>
            <a:t>Technology Needs – ADD, Shortfalls, Human Needs, Gaps</a:t>
          </a:r>
        </a:p>
      </dgm:t>
    </dgm:pt>
    <dgm:pt modelId="{B2143403-DD1A-4DF3-83E6-4FAA5099B70B}" type="parTrans" cxnId="{AB898E21-D12A-40FA-9C37-D9D4C2C70EC1}">
      <dgm:prSet/>
      <dgm:spPr/>
      <dgm:t>
        <a:bodyPr/>
        <a:lstStyle/>
        <a:p>
          <a:endParaRPr lang="en-US"/>
        </a:p>
      </dgm:t>
    </dgm:pt>
    <dgm:pt modelId="{073B72EF-A99C-43F0-9DEA-85013F4F8A55}" type="sibTrans" cxnId="{AB898E21-D12A-40FA-9C37-D9D4C2C70EC1}">
      <dgm:prSet/>
      <dgm:spPr/>
      <dgm:t>
        <a:bodyPr/>
        <a:lstStyle/>
        <a:p>
          <a:endParaRPr lang="en-US"/>
        </a:p>
      </dgm:t>
    </dgm:pt>
    <dgm:pt modelId="{29CD8C2D-FF40-4B1B-B6B3-3DE04A2CEDB9}">
      <dgm:prSet/>
      <dgm:spPr/>
      <dgm:t>
        <a:bodyPr/>
        <a:lstStyle/>
        <a:p>
          <a:r>
            <a:rPr lang="en-US" dirty="0"/>
            <a:t>LEO vs Deep Space</a:t>
          </a:r>
        </a:p>
      </dgm:t>
    </dgm:pt>
    <dgm:pt modelId="{B4EC7A4C-6D11-4EBC-9F35-954825C6861E}" type="parTrans" cxnId="{85458A61-05AE-460A-857C-0851081A91FA}">
      <dgm:prSet/>
      <dgm:spPr/>
      <dgm:t>
        <a:bodyPr/>
        <a:lstStyle/>
        <a:p>
          <a:endParaRPr lang="en-US"/>
        </a:p>
      </dgm:t>
    </dgm:pt>
    <dgm:pt modelId="{2B6B87E2-42CB-46EF-8E58-F2B8F67633F4}" type="sibTrans" cxnId="{85458A61-05AE-460A-857C-0851081A91FA}">
      <dgm:prSet/>
      <dgm:spPr/>
      <dgm:t>
        <a:bodyPr/>
        <a:lstStyle/>
        <a:p>
          <a:endParaRPr lang="en-US"/>
        </a:p>
      </dgm:t>
    </dgm:pt>
    <dgm:pt modelId="{7ED147DA-065C-42C2-B802-CD15D8132EE4}">
      <dgm:prSet/>
      <dgm:spPr/>
      <dgm:t>
        <a:bodyPr/>
        <a:lstStyle/>
        <a:p>
          <a:r>
            <a:rPr lang="en-US" b="0" dirty="0"/>
            <a:t>Review ECLSS-CHP Scope</a:t>
          </a:r>
        </a:p>
      </dgm:t>
    </dgm:pt>
    <dgm:pt modelId="{012D48B7-FE66-4BDC-9787-3DFA813561EF}" type="sibTrans" cxnId="{81CA9051-B576-4711-B3FE-1E85C20AD555}">
      <dgm:prSet/>
      <dgm:spPr/>
      <dgm:t>
        <a:bodyPr/>
        <a:lstStyle/>
        <a:p>
          <a:endParaRPr lang="en-US"/>
        </a:p>
      </dgm:t>
    </dgm:pt>
    <dgm:pt modelId="{2DC01567-5815-463D-BB76-8D4FDE827664}" type="parTrans" cxnId="{81CA9051-B576-4711-B3FE-1E85C20AD555}">
      <dgm:prSet/>
      <dgm:spPr/>
      <dgm:t>
        <a:bodyPr/>
        <a:lstStyle/>
        <a:p>
          <a:endParaRPr lang="en-US"/>
        </a:p>
      </dgm:t>
    </dgm:pt>
    <dgm:pt modelId="{520EBB40-7E29-43AE-B3A8-EA7682AAB07A}">
      <dgm:prSet/>
      <dgm:spPr/>
      <dgm:t>
        <a:bodyPr/>
        <a:lstStyle/>
        <a:p>
          <a:r>
            <a:rPr lang="en-US" dirty="0"/>
            <a:t>Question and Answers</a:t>
          </a:r>
        </a:p>
      </dgm:t>
    </dgm:pt>
    <dgm:pt modelId="{752E5F53-85EC-4A07-BE42-0B27547DBAB6}" type="parTrans" cxnId="{BB0A99C2-F5FD-442A-A828-BCE7D6B4E36D}">
      <dgm:prSet/>
      <dgm:spPr/>
      <dgm:t>
        <a:bodyPr/>
        <a:lstStyle/>
        <a:p>
          <a:endParaRPr lang="en-US"/>
        </a:p>
      </dgm:t>
    </dgm:pt>
    <dgm:pt modelId="{221BFA8C-C513-4B1C-A3F8-40FF95800E68}" type="sibTrans" cxnId="{BB0A99C2-F5FD-442A-A828-BCE7D6B4E36D}">
      <dgm:prSet/>
      <dgm:spPr/>
      <dgm:t>
        <a:bodyPr/>
        <a:lstStyle/>
        <a:p>
          <a:endParaRPr lang="en-US"/>
        </a:p>
      </dgm:t>
    </dgm:pt>
    <dgm:pt modelId="{08AB01EF-4523-4913-97E6-D8FF0ECB7005}">
      <dgm:prSet/>
      <dgm:spPr/>
      <dgm:t>
        <a:bodyPr/>
        <a:lstStyle/>
        <a:p>
          <a:r>
            <a:rPr lang="en-US" dirty="0"/>
            <a:t>Notional ECLSS-CHP CLD Utilization</a:t>
          </a:r>
        </a:p>
      </dgm:t>
    </dgm:pt>
    <dgm:pt modelId="{CBD4646A-83A8-4A8B-BD37-D33320211771}" type="parTrans" cxnId="{01EB21F6-AF00-45E3-A040-212561E61BED}">
      <dgm:prSet/>
      <dgm:spPr/>
      <dgm:t>
        <a:bodyPr/>
        <a:lstStyle/>
        <a:p>
          <a:endParaRPr lang="en-US"/>
        </a:p>
      </dgm:t>
    </dgm:pt>
    <dgm:pt modelId="{D1FFF9B8-E6B3-49AF-B291-C08033134F92}" type="sibTrans" cxnId="{01EB21F6-AF00-45E3-A040-212561E61BED}">
      <dgm:prSet/>
      <dgm:spPr/>
      <dgm:t>
        <a:bodyPr/>
        <a:lstStyle/>
        <a:p>
          <a:endParaRPr lang="en-US"/>
        </a:p>
      </dgm:t>
    </dgm:pt>
    <dgm:pt modelId="{061EEE4E-FD3C-4FF2-B4B1-B8E939E86E08}" type="pres">
      <dgm:prSet presAssocID="{4F66AC07-AB08-4C1B-B969-C6ACDC8E3894}" presName="vert0" presStyleCnt="0">
        <dgm:presLayoutVars>
          <dgm:dir/>
          <dgm:animOne val="branch"/>
          <dgm:animLvl val="lvl"/>
        </dgm:presLayoutVars>
      </dgm:prSet>
      <dgm:spPr/>
    </dgm:pt>
    <dgm:pt modelId="{4429F21F-305A-4CCF-BA6C-E0392BCBCEAD}" type="pres">
      <dgm:prSet presAssocID="{7ED147DA-065C-42C2-B802-CD15D8132EE4}" presName="thickLine" presStyleLbl="alignNode1" presStyleIdx="0" presStyleCnt="5"/>
      <dgm:spPr/>
    </dgm:pt>
    <dgm:pt modelId="{035E9162-CD14-4BE0-ABA8-D9779C0484D4}" type="pres">
      <dgm:prSet presAssocID="{7ED147DA-065C-42C2-B802-CD15D8132EE4}" presName="horz1" presStyleCnt="0"/>
      <dgm:spPr/>
    </dgm:pt>
    <dgm:pt modelId="{D77AC054-8F9B-4BF5-A9B8-C3120D57509A}" type="pres">
      <dgm:prSet presAssocID="{7ED147DA-065C-42C2-B802-CD15D8132EE4}" presName="tx1" presStyleLbl="revTx" presStyleIdx="0" presStyleCnt="5"/>
      <dgm:spPr/>
    </dgm:pt>
    <dgm:pt modelId="{162E38F8-E858-499A-A034-E27C9C8D710E}" type="pres">
      <dgm:prSet presAssocID="{7ED147DA-065C-42C2-B802-CD15D8132EE4}" presName="vert1" presStyleCnt="0"/>
      <dgm:spPr/>
    </dgm:pt>
    <dgm:pt modelId="{B8D5C5BE-ED1B-468D-A97C-2AD72F9B528B}" type="pres">
      <dgm:prSet presAssocID="{E94D96FF-95A3-4A72-ABD4-D04BF286B411}" presName="thickLine" presStyleLbl="alignNode1" presStyleIdx="1" presStyleCnt="5"/>
      <dgm:spPr/>
    </dgm:pt>
    <dgm:pt modelId="{EB6F265B-6DCD-4444-A079-D85687A85CFC}" type="pres">
      <dgm:prSet presAssocID="{E94D96FF-95A3-4A72-ABD4-D04BF286B411}" presName="horz1" presStyleCnt="0"/>
      <dgm:spPr/>
    </dgm:pt>
    <dgm:pt modelId="{884809B7-F1D1-4901-85B2-261175D74A95}" type="pres">
      <dgm:prSet presAssocID="{E94D96FF-95A3-4A72-ABD4-D04BF286B411}" presName="tx1" presStyleLbl="revTx" presStyleIdx="1" presStyleCnt="5"/>
      <dgm:spPr/>
    </dgm:pt>
    <dgm:pt modelId="{0D280AB9-5970-4DAA-9311-699DC02CA4CB}" type="pres">
      <dgm:prSet presAssocID="{E94D96FF-95A3-4A72-ABD4-D04BF286B411}" presName="vert1" presStyleCnt="0"/>
      <dgm:spPr/>
    </dgm:pt>
    <dgm:pt modelId="{EFC4CA83-5203-4436-B4B5-28CA93A1134F}" type="pres">
      <dgm:prSet presAssocID="{29CD8C2D-FF40-4B1B-B6B3-3DE04A2CEDB9}" presName="thickLine" presStyleLbl="alignNode1" presStyleIdx="2" presStyleCnt="5"/>
      <dgm:spPr/>
    </dgm:pt>
    <dgm:pt modelId="{67764167-53FD-4FC9-8C55-2BD0BE59A546}" type="pres">
      <dgm:prSet presAssocID="{29CD8C2D-FF40-4B1B-B6B3-3DE04A2CEDB9}" presName="horz1" presStyleCnt="0"/>
      <dgm:spPr/>
    </dgm:pt>
    <dgm:pt modelId="{11DDDF54-AB77-4B3D-BE68-23C5ABD31099}" type="pres">
      <dgm:prSet presAssocID="{29CD8C2D-FF40-4B1B-B6B3-3DE04A2CEDB9}" presName="tx1" presStyleLbl="revTx" presStyleIdx="2" presStyleCnt="5"/>
      <dgm:spPr/>
    </dgm:pt>
    <dgm:pt modelId="{7EE58D05-85A9-4B95-9E34-672DB7D8E117}" type="pres">
      <dgm:prSet presAssocID="{29CD8C2D-FF40-4B1B-B6B3-3DE04A2CEDB9}" presName="vert1" presStyleCnt="0"/>
      <dgm:spPr/>
    </dgm:pt>
    <dgm:pt modelId="{68599E7A-3372-455F-B507-EB8D7C6D6E74}" type="pres">
      <dgm:prSet presAssocID="{08AB01EF-4523-4913-97E6-D8FF0ECB7005}" presName="thickLine" presStyleLbl="alignNode1" presStyleIdx="3" presStyleCnt="5"/>
      <dgm:spPr/>
    </dgm:pt>
    <dgm:pt modelId="{CEC35B6C-DB7B-4847-AF84-5396D9360886}" type="pres">
      <dgm:prSet presAssocID="{08AB01EF-4523-4913-97E6-D8FF0ECB7005}" presName="horz1" presStyleCnt="0"/>
      <dgm:spPr/>
    </dgm:pt>
    <dgm:pt modelId="{28B49C64-7D5E-40C2-942B-F275E61ADF8D}" type="pres">
      <dgm:prSet presAssocID="{08AB01EF-4523-4913-97E6-D8FF0ECB7005}" presName="tx1" presStyleLbl="revTx" presStyleIdx="3" presStyleCnt="5"/>
      <dgm:spPr/>
    </dgm:pt>
    <dgm:pt modelId="{9254534B-7EB7-468F-BBCE-591129BE17C8}" type="pres">
      <dgm:prSet presAssocID="{08AB01EF-4523-4913-97E6-D8FF0ECB7005}" presName="vert1" presStyleCnt="0"/>
      <dgm:spPr/>
    </dgm:pt>
    <dgm:pt modelId="{E1475156-28FE-45ED-94B6-5E3E39033846}" type="pres">
      <dgm:prSet presAssocID="{520EBB40-7E29-43AE-B3A8-EA7682AAB07A}" presName="thickLine" presStyleLbl="alignNode1" presStyleIdx="4" presStyleCnt="5"/>
      <dgm:spPr/>
    </dgm:pt>
    <dgm:pt modelId="{2FD31326-FBE9-4028-B777-DC7C9518CD7E}" type="pres">
      <dgm:prSet presAssocID="{520EBB40-7E29-43AE-B3A8-EA7682AAB07A}" presName="horz1" presStyleCnt="0"/>
      <dgm:spPr/>
    </dgm:pt>
    <dgm:pt modelId="{0FA5FFC0-3E62-4124-96B4-21342BD39B3C}" type="pres">
      <dgm:prSet presAssocID="{520EBB40-7E29-43AE-B3A8-EA7682AAB07A}" presName="tx1" presStyleLbl="revTx" presStyleIdx="4" presStyleCnt="5"/>
      <dgm:spPr/>
    </dgm:pt>
    <dgm:pt modelId="{C113248A-25E1-422C-9403-553F2ED5DC06}" type="pres">
      <dgm:prSet presAssocID="{520EBB40-7E29-43AE-B3A8-EA7682AAB07A}" presName="vert1" presStyleCnt="0"/>
      <dgm:spPr/>
    </dgm:pt>
  </dgm:ptLst>
  <dgm:cxnLst>
    <dgm:cxn modelId="{3518531F-5272-41E8-9A98-B2D179C93A15}" type="presOf" srcId="{520EBB40-7E29-43AE-B3A8-EA7682AAB07A}" destId="{0FA5FFC0-3E62-4124-96B4-21342BD39B3C}" srcOrd="0" destOrd="0" presId="urn:microsoft.com/office/officeart/2008/layout/LinedList"/>
    <dgm:cxn modelId="{AB898E21-D12A-40FA-9C37-D9D4C2C70EC1}" srcId="{4F66AC07-AB08-4C1B-B969-C6ACDC8E3894}" destId="{E94D96FF-95A3-4A72-ABD4-D04BF286B411}" srcOrd="1" destOrd="0" parTransId="{B2143403-DD1A-4DF3-83E6-4FAA5099B70B}" sibTransId="{073B72EF-A99C-43F0-9DEA-85013F4F8A55}"/>
    <dgm:cxn modelId="{FA9D2A37-901E-46CF-A3A5-045F2CA5C3A0}" type="presOf" srcId="{7ED147DA-065C-42C2-B802-CD15D8132EE4}" destId="{D77AC054-8F9B-4BF5-A9B8-C3120D57509A}" srcOrd="0" destOrd="0" presId="urn:microsoft.com/office/officeart/2008/layout/LinedList"/>
    <dgm:cxn modelId="{85458A61-05AE-460A-857C-0851081A91FA}" srcId="{4F66AC07-AB08-4C1B-B969-C6ACDC8E3894}" destId="{29CD8C2D-FF40-4B1B-B6B3-3DE04A2CEDB9}" srcOrd="2" destOrd="0" parTransId="{B4EC7A4C-6D11-4EBC-9F35-954825C6861E}" sibTransId="{2B6B87E2-42CB-46EF-8E58-F2B8F67633F4}"/>
    <dgm:cxn modelId="{81CA9051-B576-4711-B3FE-1E85C20AD555}" srcId="{4F66AC07-AB08-4C1B-B969-C6ACDC8E3894}" destId="{7ED147DA-065C-42C2-B802-CD15D8132EE4}" srcOrd="0" destOrd="0" parTransId="{2DC01567-5815-463D-BB76-8D4FDE827664}" sibTransId="{012D48B7-FE66-4BDC-9787-3DFA813561EF}"/>
    <dgm:cxn modelId="{F5F7DA74-87B4-46AA-B403-A7F764257617}" type="presOf" srcId="{29CD8C2D-FF40-4B1B-B6B3-3DE04A2CEDB9}" destId="{11DDDF54-AB77-4B3D-BE68-23C5ABD31099}" srcOrd="0" destOrd="0" presId="urn:microsoft.com/office/officeart/2008/layout/LinedList"/>
    <dgm:cxn modelId="{685B597D-F872-4C2C-99CD-BE6046670D3E}" type="presOf" srcId="{E94D96FF-95A3-4A72-ABD4-D04BF286B411}" destId="{884809B7-F1D1-4901-85B2-261175D74A95}" srcOrd="0" destOrd="0" presId="urn:microsoft.com/office/officeart/2008/layout/LinedList"/>
    <dgm:cxn modelId="{7A39349B-EEA4-40FB-9351-328D97BCA03F}" type="presOf" srcId="{4F66AC07-AB08-4C1B-B969-C6ACDC8E3894}" destId="{061EEE4E-FD3C-4FF2-B4B1-B8E939E86E08}" srcOrd="0" destOrd="0" presId="urn:microsoft.com/office/officeart/2008/layout/LinedList"/>
    <dgm:cxn modelId="{3974CDB9-F312-4B18-B085-8E4FA6AA0B6B}" type="presOf" srcId="{08AB01EF-4523-4913-97E6-D8FF0ECB7005}" destId="{28B49C64-7D5E-40C2-942B-F275E61ADF8D}" srcOrd="0" destOrd="0" presId="urn:microsoft.com/office/officeart/2008/layout/LinedList"/>
    <dgm:cxn modelId="{BB0A99C2-F5FD-442A-A828-BCE7D6B4E36D}" srcId="{4F66AC07-AB08-4C1B-B969-C6ACDC8E3894}" destId="{520EBB40-7E29-43AE-B3A8-EA7682AAB07A}" srcOrd="4" destOrd="0" parTransId="{752E5F53-85EC-4A07-BE42-0B27547DBAB6}" sibTransId="{221BFA8C-C513-4B1C-A3F8-40FF95800E68}"/>
    <dgm:cxn modelId="{01EB21F6-AF00-45E3-A040-212561E61BED}" srcId="{4F66AC07-AB08-4C1B-B969-C6ACDC8E3894}" destId="{08AB01EF-4523-4913-97E6-D8FF0ECB7005}" srcOrd="3" destOrd="0" parTransId="{CBD4646A-83A8-4A8B-BD37-D33320211771}" sibTransId="{D1FFF9B8-E6B3-49AF-B291-C08033134F92}"/>
    <dgm:cxn modelId="{17AA3E4D-B6FF-45B6-B9D7-408F1CFDB80C}" type="presParOf" srcId="{061EEE4E-FD3C-4FF2-B4B1-B8E939E86E08}" destId="{4429F21F-305A-4CCF-BA6C-E0392BCBCEAD}" srcOrd="0" destOrd="0" presId="urn:microsoft.com/office/officeart/2008/layout/LinedList"/>
    <dgm:cxn modelId="{734AEE9A-123D-464D-88D1-78D13A4E71CA}" type="presParOf" srcId="{061EEE4E-FD3C-4FF2-B4B1-B8E939E86E08}" destId="{035E9162-CD14-4BE0-ABA8-D9779C0484D4}" srcOrd="1" destOrd="0" presId="urn:microsoft.com/office/officeart/2008/layout/LinedList"/>
    <dgm:cxn modelId="{361FF300-5FC2-4B02-ACD1-763D8E1F8AB0}" type="presParOf" srcId="{035E9162-CD14-4BE0-ABA8-D9779C0484D4}" destId="{D77AC054-8F9B-4BF5-A9B8-C3120D57509A}" srcOrd="0" destOrd="0" presId="urn:microsoft.com/office/officeart/2008/layout/LinedList"/>
    <dgm:cxn modelId="{E3749F27-29F9-4CB7-B3E2-AADF2747662B}" type="presParOf" srcId="{035E9162-CD14-4BE0-ABA8-D9779C0484D4}" destId="{162E38F8-E858-499A-A034-E27C9C8D710E}" srcOrd="1" destOrd="0" presId="urn:microsoft.com/office/officeart/2008/layout/LinedList"/>
    <dgm:cxn modelId="{D6C09EFD-75F5-442B-8567-819A64B5EA69}" type="presParOf" srcId="{061EEE4E-FD3C-4FF2-B4B1-B8E939E86E08}" destId="{B8D5C5BE-ED1B-468D-A97C-2AD72F9B528B}" srcOrd="2" destOrd="0" presId="urn:microsoft.com/office/officeart/2008/layout/LinedList"/>
    <dgm:cxn modelId="{8D640EAD-2DB9-4C84-A04F-B983A1D91643}" type="presParOf" srcId="{061EEE4E-FD3C-4FF2-B4B1-B8E939E86E08}" destId="{EB6F265B-6DCD-4444-A079-D85687A85CFC}" srcOrd="3" destOrd="0" presId="urn:microsoft.com/office/officeart/2008/layout/LinedList"/>
    <dgm:cxn modelId="{9CD703B2-2DE9-4844-8E7C-9EE3FED9A184}" type="presParOf" srcId="{EB6F265B-6DCD-4444-A079-D85687A85CFC}" destId="{884809B7-F1D1-4901-85B2-261175D74A95}" srcOrd="0" destOrd="0" presId="urn:microsoft.com/office/officeart/2008/layout/LinedList"/>
    <dgm:cxn modelId="{7FD0AC63-668E-4327-B4C6-E1453B04D28F}" type="presParOf" srcId="{EB6F265B-6DCD-4444-A079-D85687A85CFC}" destId="{0D280AB9-5970-4DAA-9311-699DC02CA4CB}" srcOrd="1" destOrd="0" presId="urn:microsoft.com/office/officeart/2008/layout/LinedList"/>
    <dgm:cxn modelId="{52684DE2-1DC6-4102-9FF6-F376225A9DF6}" type="presParOf" srcId="{061EEE4E-FD3C-4FF2-B4B1-B8E939E86E08}" destId="{EFC4CA83-5203-4436-B4B5-28CA93A1134F}" srcOrd="4" destOrd="0" presId="urn:microsoft.com/office/officeart/2008/layout/LinedList"/>
    <dgm:cxn modelId="{194E7773-3B63-4F79-8105-06A1A5F6EFF0}" type="presParOf" srcId="{061EEE4E-FD3C-4FF2-B4B1-B8E939E86E08}" destId="{67764167-53FD-4FC9-8C55-2BD0BE59A546}" srcOrd="5" destOrd="0" presId="urn:microsoft.com/office/officeart/2008/layout/LinedList"/>
    <dgm:cxn modelId="{23F104B8-59AC-483C-9718-539C1EB2280B}" type="presParOf" srcId="{67764167-53FD-4FC9-8C55-2BD0BE59A546}" destId="{11DDDF54-AB77-4B3D-BE68-23C5ABD31099}" srcOrd="0" destOrd="0" presId="urn:microsoft.com/office/officeart/2008/layout/LinedList"/>
    <dgm:cxn modelId="{031850AA-3958-4B07-B40D-516182031A71}" type="presParOf" srcId="{67764167-53FD-4FC9-8C55-2BD0BE59A546}" destId="{7EE58D05-85A9-4B95-9E34-672DB7D8E117}" srcOrd="1" destOrd="0" presId="urn:microsoft.com/office/officeart/2008/layout/LinedList"/>
    <dgm:cxn modelId="{8BC05C49-97E8-4FA1-A4E2-EBF83E9D3955}" type="presParOf" srcId="{061EEE4E-FD3C-4FF2-B4B1-B8E939E86E08}" destId="{68599E7A-3372-455F-B507-EB8D7C6D6E74}" srcOrd="6" destOrd="0" presId="urn:microsoft.com/office/officeart/2008/layout/LinedList"/>
    <dgm:cxn modelId="{5EB56203-0AE8-4FB2-B841-6F7913EFC296}" type="presParOf" srcId="{061EEE4E-FD3C-4FF2-B4B1-B8E939E86E08}" destId="{CEC35B6C-DB7B-4847-AF84-5396D9360886}" srcOrd="7" destOrd="0" presId="urn:microsoft.com/office/officeart/2008/layout/LinedList"/>
    <dgm:cxn modelId="{4CD6383C-559C-4512-83A8-11A69E90CF5D}" type="presParOf" srcId="{CEC35B6C-DB7B-4847-AF84-5396D9360886}" destId="{28B49C64-7D5E-40C2-942B-F275E61ADF8D}" srcOrd="0" destOrd="0" presId="urn:microsoft.com/office/officeart/2008/layout/LinedList"/>
    <dgm:cxn modelId="{20A86756-2016-4058-83CD-1751308E3179}" type="presParOf" srcId="{CEC35B6C-DB7B-4847-AF84-5396D9360886}" destId="{9254534B-7EB7-468F-BBCE-591129BE17C8}" srcOrd="1" destOrd="0" presId="urn:microsoft.com/office/officeart/2008/layout/LinedList"/>
    <dgm:cxn modelId="{DF972AAC-5D05-47B2-8E66-6DD196EC6B82}" type="presParOf" srcId="{061EEE4E-FD3C-4FF2-B4B1-B8E939E86E08}" destId="{E1475156-28FE-45ED-94B6-5E3E39033846}" srcOrd="8" destOrd="0" presId="urn:microsoft.com/office/officeart/2008/layout/LinedList"/>
    <dgm:cxn modelId="{1C1367BD-D63A-4FB3-99F6-1093E7DAEFB1}" type="presParOf" srcId="{061EEE4E-FD3C-4FF2-B4B1-B8E939E86E08}" destId="{2FD31326-FBE9-4028-B777-DC7C9518CD7E}" srcOrd="9" destOrd="0" presId="urn:microsoft.com/office/officeart/2008/layout/LinedList"/>
    <dgm:cxn modelId="{4A554F20-07F0-4FE9-B17D-24EB45E3265D}" type="presParOf" srcId="{2FD31326-FBE9-4028-B777-DC7C9518CD7E}" destId="{0FA5FFC0-3E62-4124-96B4-21342BD39B3C}" srcOrd="0" destOrd="0" presId="urn:microsoft.com/office/officeart/2008/layout/LinedList"/>
    <dgm:cxn modelId="{AA85CE13-FAA2-44EC-9C52-03E77CFBD745}" type="presParOf" srcId="{2FD31326-FBE9-4028-B777-DC7C9518CD7E}" destId="{C113248A-25E1-422C-9403-553F2ED5DC0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9F21F-305A-4CCF-BA6C-E0392BCBCEAD}">
      <dsp:nvSpPr>
        <dsp:cNvPr id="0" name=""/>
        <dsp:cNvSpPr/>
      </dsp:nvSpPr>
      <dsp:spPr>
        <a:xfrm>
          <a:off x="0" y="576"/>
          <a:ext cx="574468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77AC054-8F9B-4BF5-A9B8-C3120D57509A}">
      <dsp:nvSpPr>
        <dsp:cNvPr id="0" name=""/>
        <dsp:cNvSpPr/>
      </dsp:nvSpPr>
      <dsp:spPr>
        <a:xfrm>
          <a:off x="0" y="576"/>
          <a:ext cx="5744684"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dirty="0"/>
            <a:t>Review ECLSS-CHP Scope</a:t>
          </a:r>
        </a:p>
      </dsp:txBody>
      <dsp:txXfrm>
        <a:off x="0" y="576"/>
        <a:ext cx="5744684" cy="945024"/>
      </dsp:txXfrm>
    </dsp:sp>
    <dsp:sp modelId="{B8D5C5BE-ED1B-468D-A97C-2AD72F9B528B}">
      <dsp:nvSpPr>
        <dsp:cNvPr id="0" name=""/>
        <dsp:cNvSpPr/>
      </dsp:nvSpPr>
      <dsp:spPr>
        <a:xfrm>
          <a:off x="0" y="945601"/>
          <a:ext cx="574468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84809B7-F1D1-4901-85B2-261175D74A95}">
      <dsp:nvSpPr>
        <dsp:cNvPr id="0" name=""/>
        <dsp:cNvSpPr/>
      </dsp:nvSpPr>
      <dsp:spPr>
        <a:xfrm>
          <a:off x="0" y="945601"/>
          <a:ext cx="5744684"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Technology Needs – ADD, Shortfalls, Human Needs, Gaps</a:t>
          </a:r>
        </a:p>
      </dsp:txBody>
      <dsp:txXfrm>
        <a:off x="0" y="945601"/>
        <a:ext cx="5744684" cy="945024"/>
      </dsp:txXfrm>
    </dsp:sp>
    <dsp:sp modelId="{EFC4CA83-5203-4436-B4B5-28CA93A1134F}">
      <dsp:nvSpPr>
        <dsp:cNvPr id="0" name=""/>
        <dsp:cNvSpPr/>
      </dsp:nvSpPr>
      <dsp:spPr>
        <a:xfrm>
          <a:off x="0" y="1890625"/>
          <a:ext cx="574468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1DDDF54-AB77-4B3D-BE68-23C5ABD31099}">
      <dsp:nvSpPr>
        <dsp:cNvPr id="0" name=""/>
        <dsp:cNvSpPr/>
      </dsp:nvSpPr>
      <dsp:spPr>
        <a:xfrm>
          <a:off x="0" y="1890625"/>
          <a:ext cx="5744684"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LEO vs Deep Space</a:t>
          </a:r>
        </a:p>
      </dsp:txBody>
      <dsp:txXfrm>
        <a:off x="0" y="1890625"/>
        <a:ext cx="5744684" cy="945024"/>
      </dsp:txXfrm>
    </dsp:sp>
    <dsp:sp modelId="{68599E7A-3372-455F-B507-EB8D7C6D6E74}">
      <dsp:nvSpPr>
        <dsp:cNvPr id="0" name=""/>
        <dsp:cNvSpPr/>
      </dsp:nvSpPr>
      <dsp:spPr>
        <a:xfrm>
          <a:off x="0" y="2835650"/>
          <a:ext cx="574468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8B49C64-7D5E-40C2-942B-F275E61ADF8D}">
      <dsp:nvSpPr>
        <dsp:cNvPr id="0" name=""/>
        <dsp:cNvSpPr/>
      </dsp:nvSpPr>
      <dsp:spPr>
        <a:xfrm>
          <a:off x="0" y="2835650"/>
          <a:ext cx="5744684"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Notional ECLSS-CHP CLD Utilization</a:t>
          </a:r>
        </a:p>
      </dsp:txBody>
      <dsp:txXfrm>
        <a:off x="0" y="2835650"/>
        <a:ext cx="5744684" cy="945024"/>
      </dsp:txXfrm>
    </dsp:sp>
    <dsp:sp modelId="{E1475156-28FE-45ED-94B6-5E3E39033846}">
      <dsp:nvSpPr>
        <dsp:cNvPr id="0" name=""/>
        <dsp:cNvSpPr/>
      </dsp:nvSpPr>
      <dsp:spPr>
        <a:xfrm>
          <a:off x="0" y="3780674"/>
          <a:ext cx="574468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FA5FFC0-3E62-4124-96B4-21342BD39B3C}">
      <dsp:nvSpPr>
        <dsp:cNvPr id="0" name=""/>
        <dsp:cNvSpPr/>
      </dsp:nvSpPr>
      <dsp:spPr>
        <a:xfrm>
          <a:off x="0" y="3780674"/>
          <a:ext cx="5744684"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Question and Answers</a:t>
          </a:r>
        </a:p>
      </dsp:txBody>
      <dsp:txXfrm>
        <a:off x="0" y="3780674"/>
        <a:ext cx="5744684" cy="94502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E18C2B-6679-2546-B791-B20FD025C3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9215A91F-032D-3D45-889E-A964E92CDD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CAA5D0C-221B-D841-90A1-C281F38CA7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3608D9-8FEA-2E4F-84AF-A88A614F7C22}" type="slidenum">
              <a:rPr lang="en-US" smtClean="0"/>
              <a:t>‹#›</a:t>
            </a:fld>
            <a:endParaRPr lang="en-US" dirty="0"/>
          </a:p>
        </p:txBody>
      </p:sp>
    </p:spTree>
    <p:extLst>
      <p:ext uri="{BB962C8B-B14F-4D97-AF65-F5344CB8AC3E}">
        <p14:creationId xmlns:p14="http://schemas.microsoft.com/office/powerpoint/2010/main" val="995470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21C5E-14C9-E346-B1A7-E2CF4688A4C0}" type="datetimeFigureOut">
              <a:rPr lang="en-US" smtClean="0"/>
              <a:t>8/15/2024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C0CBE-288C-D84B-B11F-1B62224BD7E3}" type="slidenum">
              <a:rPr lang="en-US" smtClean="0"/>
              <a:t>‹#›</a:t>
            </a:fld>
            <a:endParaRPr lang="en-US" dirty="0"/>
          </a:p>
        </p:txBody>
      </p:sp>
    </p:spTree>
    <p:extLst>
      <p:ext uri="{BB962C8B-B14F-4D97-AF65-F5344CB8AC3E}">
        <p14:creationId xmlns:p14="http://schemas.microsoft.com/office/powerpoint/2010/main" val="124590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A89208-19D7-9E47-969D-1A76A4CEE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83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F6964-B455-41E2-BF55-116DFBA736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745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C0CBE-288C-D84B-B11F-1B62224BD7E3}" type="slidenum">
              <a:rPr lang="en-US" smtClean="0"/>
              <a:t>10</a:t>
            </a:fld>
            <a:endParaRPr lang="en-US" dirty="0"/>
          </a:p>
        </p:txBody>
      </p:sp>
    </p:spTree>
    <p:extLst>
      <p:ext uri="{BB962C8B-B14F-4D97-AF65-F5344CB8AC3E}">
        <p14:creationId xmlns:p14="http://schemas.microsoft.com/office/powerpoint/2010/main" val="546336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C0CBE-288C-D84B-B11F-1B62224BD7E3}" type="slidenum">
              <a:rPr lang="en-US" smtClean="0"/>
              <a:t>11</a:t>
            </a:fld>
            <a:endParaRPr lang="en-US" dirty="0"/>
          </a:p>
        </p:txBody>
      </p:sp>
    </p:spTree>
    <p:extLst>
      <p:ext uri="{BB962C8B-B14F-4D97-AF65-F5344CB8AC3E}">
        <p14:creationId xmlns:p14="http://schemas.microsoft.com/office/powerpoint/2010/main" val="3522078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C0CBE-288C-D84B-B11F-1B62224BD7E3}" type="slidenum">
              <a:rPr lang="en-US" smtClean="0"/>
              <a:t>12</a:t>
            </a:fld>
            <a:endParaRPr lang="en-US" dirty="0"/>
          </a:p>
        </p:txBody>
      </p:sp>
    </p:spTree>
    <p:extLst>
      <p:ext uri="{BB962C8B-B14F-4D97-AF65-F5344CB8AC3E}">
        <p14:creationId xmlns:p14="http://schemas.microsoft.com/office/powerpoint/2010/main" val="77407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6C0CBE-288C-D84B-B11F-1B62224BD7E3}" type="slidenum">
              <a:rPr lang="en-US" smtClean="0"/>
              <a:t>13</a:t>
            </a:fld>
            <a:endParaRPr lang="en-US" dirty="0"/>
          </a:p>
        </p:txBody>
      </p:sp>
    </p:spTree>
    <p:extLst>
      <p:ext uri="{BB962C8B-B14F-4D97-AF65-F5344CB8AC3E}">
        <p14:creationId xmlns:p14="http://schemas.microsoft.com/office/powerpoint/2010/main" val="1475159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71FD8B-0D6C-F74D-8773-A5FE5EDAB0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C0BBE337-6FE4-F74A-8847-969FD40E7926}"/>
              </a:ext>
            </a:extLst>
          </p:cNvPr>
          <p:cNvSpPr/>
          <p:nvPr userDrawn="1"/>
        </p:nvSpPr>
        <p:spPr>
          <a:xfrm>
            <a:off x="0" y="381000"/>
            <a:ext cx="12192000" cy="5975350"/>
          </a:xfrm>
          <a:prstGeom prst="rect">
            <a:avLst/>
          </a:prstGeom>
          <a:gradFill flip="none" rotWithShape="1">
            <a:gsLst>
              <a:gs pos="100000">
                <a:srgbClr val="255B74"/>
              </a:gs>
              <a:gs pos="22000">
                <a:srgbClr val="053446"/>
              </a:gs>
            </a:gsLst>
            <a:lin ang="10800000" scaled="1"/>
            <a:tileRect/>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65CBF9"/>
                </a:solidFill>
                <a:latin typeface="Helvetica" pitchFamily="2" charset="0"/>
              </a:defRPr>
            </a:lvl1pPr>
          </a:lstStyle>
          <a:p>
            <a:fld id="{2E8C51FE-49D9-314D-9957-ABBF7DDE8782}" type="slidenum">
              <a:rPr lang="en-US" smtClean="0"/>
              <a:pPr/>
              <a:t>‹#›</a:t>
            </a:fld>
            <a:endParaRPr lang="en-US" dirty="0"/>
          </a:p>
        </p:txBody>
      </p:sp>
      <p:sp>
        <p:nvSpPr>
          <p:cNvPr id="10" name="Title 1">
            <a:extLst>
              <a:ext uri="{FF2B5EF4-FFF2-40B4-BE49-F238E27FC236}">
                <a16:creationId xmlns:a16="http://schemas.microsoft.com/office/drawing/2014/main" id="{4080FADD-F212-A04E-8C0D-94EE82F64A8E}"/>
              </a:ext>
            </a:extLst>
          </p:cNvPr>
          <p:cNvSpPr>
            <a:spLocks noGrp="1"/>
          </p:cNvSpPr>
          <p:nvPr>
            <p:ph type="title"/>
          </p:nvPr>
        </p:nvSpPr>
        <p:spPr>
          <a:xfrm>
            <a:off x="381000" y="940753"/>
            <a:ext cx="11430000" cy="593624"/>
          </a:xfrm>
        </p:spPr>
        <p:txBody>
          <a:bodyPr wrap="square">
            <a:spAutoFit/>
          </a:bodyPr>
          <a:lstStyle>
            <a:lvl1pPr algn="l">
              <a:defRPr sz="3600">
                <a:solidFill>
                  <a:srgbClr val="65CBF9"/>
                </a:solidFill>
                <a:latin typeface="Helvetica" pitchFamily="2" charset="0"/>
                <a:cs typeface="Arial" panose="020B0604020202020204" pitchFamily="34"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E62F9EB5-8196-7340-BADA-73F7D31DFBBC}"/>
              </a:ext>
            </a:extLst>
          </p:cNvPr>
          <p:cNvSpPr>
            <a:spLocks noGrp="1"/>
          </p:cNvSpPr>
          <p:nvPr>
            <p:ph idx="1"/>
          </p:nvPr>
        </p:nvSpPr>
        <p:spPr>
          <a:xfrm>
            <a:off x="381000" y="2024966"/>
            <a:ext cx="11430000" cy="1623008"/>
          </a:xfrm>
        </p:spPr>
        <p:txBody>
          <a:bodyPr wrap="square">
            <a:spAutoFit/>
          </a:bodyPr>
          <a:lstStyle>
            <a:lvl1pPr algn="l">
              <a:defRPr>
                <a:solidFill>
                  <a:schemeClr val="bg1"/>
                </a:solidFill>
                <a:latin typeface="Helvetica" pitchFamily="2" charset="0"/>
              </a:defRPr>
            </a:lvl1pPr>
            <a:lvl2pPr algn="l">
              <a:defRPr>
                <a:solidFill>
                  <a:schemeClr val="bg1"/>
                </a:solidFill>
                <a:latin typeface="Helvetica" pitchFamily="2" charset="0"/>
              </a:defRPr>
            </a:lvl2pPr>
            <a:lvl3pPr algn="l">
              <a:defRPr>
                <a:solidFill>
                  <a:schemeClr val="bg1"/>
                </a:solidFill>
                <a:latin typeface="Helvetica" pitchFamily="2" charset="0"/>
              </a:defRPr>
            </a:lvl3pPr>
            <a:lvl4pPr algn="l">
              <a:defRPr>
                <a:solidFill>
                  <a:schemeClr val="bg1"/>
                </a:solidFill>
                <a:latin typeface="Helvetica" pitchFamily="2" charset="0"/>
              </a:defRPr>
            </a:lvl4pPr>
            <a:lvl5pPr algn="l">
              <a:defRPr>
                <a:solidFill>
                  <a:schemeClr val="bg1"/>
                </a:solidFill>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398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9847" y="3"/>
            <a:ext cx="11795887" cy="458787"/>
          </a:xfrm>
          <a:prstGeom prst="rect">
            <a:avLst/>
          </a:prstGeom>
        </p:spPr>
        <p:txBody>
          <a:bodyPr lIns="101882" tIns="50941" rIns="101882" bIns="50941"/>
          <a:lstStyle/>
          <a:p>
            <a:r>
              <a:rPr lang="en-US"/>
              <a:t>Click to edit Master title style</a:t>
            </a:r>
          </a:p>
        </p:txBody>
      </p:sp>
      <p:sp>
        <p:nvSpPr>
          <p:cNvPr id="6" name="Slide Number Placeholder 5"/>
          <p:cNvSpPr>
            <a:spLocks noGrp="1" noChangeArrowheads="1"/>
          </p:cNvSpPr>
          <p:nvPr>
            <p:ph type="sldNum" sz="quarter" idx="12"/>
          </p:nvPr>
        </p:nvSpPr>
        <p:spPr>
          <a:xfrm>
            <a:off x="9042400" y="6612470"/>
            <a:ext cx="2844800" cy="244475"/>
          </a:xfrm>
          <a:prstGeom prst="rect">
            <a:avLst/>
          </a:prstGeom>
        </p:spPr>
        <p:txBody>
          <a:bodyPr lIns="101882" tIns="50941" rIns="101882" bIns="50941"/>
          <a:lstStyle>
            <a:lvl1pPr>
              <a:defRPr smtClean="0">
                <a:solidFill>
                  <a:srgbClr val="000000"/>
                </a:solidFill>
              </a:defRPr>
            </a:lvl1pPr>
          </a:lstStyle>
          <a:p>
            <a:pPr>
              <a:defRPr/>
            </a:pPr>
            <a:fld id="{C3A6A015-D8BD-4962-994E-6940FF2BE1B2}" type="slidenum">
              <a:rPr lang="en-US"/>
              <a:pPr>
                <a:defRPr/>
              </a:pPr>
              <a:t>‹#›</a:t>
            </a:fld>
            <a:endParaRPr lang="en-US" dirty="0"/>
          </a:p>
        </p:txBody>
      </p:sp>
      <p:sp>
        <p:nvSpPr>
          <p:cNvPr id="5" name="Rectangle 3"/>
          <p:cNvSpPr>
            <a:spLocks noGrp="1" noChangeArrowheads="1"/>
          </p:cNvSpPr>
          <p:nvPr>
            <p:ph idx="1"/>
          </p:nvPr>
        </p:nvSpPr>
        <p:spPr bwMode="auto">
          <a:xfrm>
            <a:off x="203199" y="755650"/>
            <a:ext cx="11700934" cy="579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3pPr marL="287160" indent="-234098">
              <a:defRPr/>
            </a:lvl3pPr>
            <a:lvl4pPr marL="511893" indent="-165429">
              <a:defRPr/>
            </a:lvl4pPr>
            <a:lvl5pPr marL="736628" indent="-165429">
              <a:defRPr/>
            </a:lvl5pPr>
          </a:lstStyle>
          <a:p>
            <a:pPr lvl="0"/>
            <a:r>
              <a:rPr lang="en-US"/>
              <a:t>Click to         </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214409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9551" y="0"/>
            <a:ext cx="11779249" cy="458788"/>
          </a:xfrm>
          <a:prstGeom prst="rect">
            <a:avLst/>
          </a:prstGeom>
        </p:spPr>
        <p:txBody>
          <a:bodyPr lIns="101882" tIns="50941" rIns="101882" bIns="50941"/>
          <a:lstStyle/>
          <a:p>
            <a:r>
              <a:rPr lang="en-US"/>
              <a:t>Click to edit Master title style</a:t>
            </a:r>
          </a:p>
        </p:txBody>
      </p:sp>
      <p:sp>
        <p:nvSpPr>
          <p:cNvPr id="4" name="Content Placeholder 3"/>
          <p:cNvSpPr>
            <a:spLocks noGrp="1"/>
          </p:cNvSpPr>
          <p:nvPr>
            <p:ph sz="half" idx="2"/>
          </p:nvPr>
        </p:nvSpPr>
        <p:spPr>
          <a:xfrm>
            <a:off x="6197601" y="1447800"/>
            <a:ext cx="5384800" cy="4949825"/>
          </a:xfrm>
          <a:prstGeom prst="rect">
            <a:avLst/>
          </a:prstGeom>
        </p:spPr>
        <p:txBody>
          <a:bodyPr lIns="101882" tIns="50941" rIns="101882" bIns="50941"/>
          <a:lstStyle>
            <a:lvl1pPr>
              <a:defRPr sz="1941"/>
            </a:lvl1pPr>
            <a:lvl2pPr marL="337101" indent="-224734">
              <a:defRPr sz="1765"/>
            </a:lvl2pPr>
            <a:lvl3pPr>
              <a:defRPr sz="1765"/>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9042400" y="6612470"/>
            <a:ext cx="2844800" cy="244475"/>
          </a:xfrm>
          <a:prstGeom prst="rect">
            <a:avLst/>
          </a:prstGeom>
        </p:spPr>
        <p:txBody>
          <a:bodyPr lIns="101882" tIns="50941" rIns="101882" bIns="50941"/>
          <a:lstStyle>
            <a:lvl1pPr>
              <a:defRPr smtClean="0"/>
            </a:lvl1pPr>
          </a:lstStyle>
          <a:p>
            <a:pPr>
              <a:defRPr/>
            </a:pPr>
            <a:fld id="{1F0895D8-2E3B-4EC3-8F94-B7A4F8CC3C98}" type="slidenum">
              <a:rPr lang="en-US">
                <a:solidFill>
                  <a:srgbClr val="1D528D"/>
                </a:solidFill>
              </a:rPr>
              <a:pPr>
                <a:defRPr/>
              </a:pPr>
              <a:t>‹#›</a:t>
            </a:fld>
            <a:endParaRPr lang="en-US" dirty="0">
              <a:solidFill>
                <a:srgbClr val="1D528D"/>
              </a:solidFill>
            </a:endParaRPr>
          </a:p>
        </p:txBody>
      </p:sp>
    </p:spTree>
    <p:extLst>
      <p:ext uri="{BB962C8B-B14F-4D97-AF65-F5344CB8AC3E}">
        <p14:creationId xmlns:p14="http://schemas.microsoft.com/office/powerpoint/2010/main" val="192433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312604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6"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7"/>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5663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426330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236732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8"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63749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7"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8"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89644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133859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6F1D83-E553-1147-AFA6-C856D0029701}"/>
              </a:ext>
            </a:extLst>
          </p:cNvPr>
          <p:cNvSpPr/>
          <p:nvPr userDrawn="1"/>
        </p:nvSpPr>
        <p:spPr>
          <a:xfrm>
            <a:off x="-25216" y="-17775"/>
            <a:ext cx="12217216" cy="68757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527" y="1273878"/>
            <a:ext cx="11333043" cy="5584122"/>
          </a:xfrm>
          <a:prstGeom prst="rect">
            <a:avLst/>
          </a:prstGeom>
        </p:spPr>
      </p:pic>
      <p:sp>
        <p:nvSpPr>
          <p:cNvPr id="18" name="Rectangle 17">
            <a:extLst>
              <a:ext uri="{FF2B5EF4-FFF2-40B4-BE49-F238E27FC236}">
                <a16:creationId xmlns:a16="http://schemas.microsoft.com/office/drawing/2014/main" id="{3AC3942B-3506-DD42-AF29-C91638E61F73}"/>
              </a:ext>
            </a:extLst>
          </p:cNvPr>
          <p:cNvSpPr/>
          <p:nvPr userDrawn="1"/>
        </p:nvSpPr>
        <p:spPr>
          <a:xfrm>
            <a:off x="-11262" y="17774"/>
            <a:ext cx="4953965" cy="6858000"/>
          </a:xfrm>
          <a:prstGeom prst="rect">
            <a:avLst/>
          </a:prstGeom>
          <a:gradFill>
            <a:gsLst>
              <a:gs pos="0">
                <a:schemeClr val="tx1"/>
              </a:gs>
              <a:gs pos="51000">
                <a:srgbClr val="000000"/>
              </a:gs>
              <a:gs pos="100000">
                <a:schemeClr val="tx1">
                  <a:alpha val="0"/>
                </a:schemeClr>
              </a:gs>
              <a:gs pos="80000">
                <a:schemeClr val="tx1">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74703A09-AA95-0E43-A44F-1C0E32364548}"/>
              </a:ext>
            </a:extLst>
          </p:cNvPr>
          <p:cNvGrpSpPr/>
          <p:nvPr userDrawn="1"/>
        </p:nvGrpSpPr>
        <p:grpSpPr>
          <a:xfrm>
            <a:off x="-513346" y="-28601"/>
            <a:ext cx="3244986" cy="6909751"/>
            <a:chOff x="-473777" y="-10705"/>
            <a:chExt cx="3197522" cy="6876906"/>
          </a:xfrm>
        </p:grpSpPr>
        <p:sp>
          <p:nvSpPr>
            <p:cNvPr id="61" name="Freeform 5">
              <a:extLst>
                <a:ext uri="{FF2B5EF4-FFF2-40B4-BE49-F238E27FC236}">
                  <a16:creationId xmlns:a16="http://schemas.microsoft.com/office/drawing/2014/main" id="{AAD369EB-88B1-B84A-85F6-3F33A1630C2D}"/>
                </a:ext>
              </a:extLst>
            </p:cNvPr>
            <p:cNvSpPr>
              <a:spLocks/>
            </p:cNvSpPr>
            <p:nvPr/>
          </p:nvSpPr>
          <p:spPr bwMode="auto">
            <a:xfrm>
              <a:off x="-473777" y="-10705"/>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62" name="Freeform 6">
              <a:extLst>
                <a:ext uri="{FF2B5EF4-FFF2-40B4-BE49-F238E27FC236}">
                  <a16:creationId xmlns:a16="http://schemas.microsoft.com/office/drawing/2014/main" id="{B51A12E4-2F44-B143-A402-D61C9C465AED}"/>
                </a:ext>
              </a:extLst>
            </p:cNvPr>
            <p:cNvSpPr>
              <a:spLocks noEditPoints="1"/>
            </p:cNvSpPr>
            <p:nvPr/>
          </p:nvSpPr>
          <p:spPr bwMode="auto">
            <a:xfrm>
              <a:off x="-14253" y="-1132"/>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sp>
        <p:nvSpPr>
          <p:cNvPr id="17" name="Rectangle 16">
            <a:extLst>
              <a:ext uri="{FF2B5EF4-FFF2-40B4-BE49-F238E27FC236}">
                <a16:creationId xmlns:a16="http://schemas.microsoft.com/office/drawing/2014/main" id="{5AD0C788-D8EB-BE48-809F-B175CFD56A4E}"/>
              </a:ext>
            </a:extLst>
          </p:cNvPr>
          <p:cNvSpPr/>
          <p:nvPr userDrawn="1"/>
        </p:nvSpPr>
        <p:spPr>
          <a:xfrm flipH="1">
            <a:off x="7129850" y="-7943"/>
            <a:ext cx="5062150" cy="1630265"/>
          </a:xfrm>
          <a:prstGeom prst="rect">
            <a:avLst/>
          </a:prstGeom>
          <a:gradFill flip="none" rotWithShape="1">
            <a:gsLst>
              <a:gs pos="0">
                <a:schemeClr val="tx1"/>
              </a:gs>
              <a:gs pos="31000">
                <a:srgbClr val="000000"/>
              </a:gs>
              <a:gs pos="100000">
                <a:schemeClr val="tx1">
                  <a:alpha val="0"/>
                </a:schemeClr>
              </a:gs>
              <a:gs pos="90001">
                <a:srgbClr val="000000">
                  <a:alpha val="0"/>
                </a:srgbClr>
              </a:gs>
              <a:gs pos="67000">
                <a:schemeClr val="tx1">
                  <a:alpha val="33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Subtitle 2">
            <a:extLst>
              <a:ext uri="{FF2B5EF4-FFF2-40B4-BE49-F238E27FC236}">
                <a16:creationId xmlns:a16="http://schemas.microsoft.com/office/drawing/2014/main" id="{9E8785C5-5C0A-1F49-850B-650400878A6B}"/>
              </a:ext>
            </a:extLst>
          </p:cNvPr>
          <p:cNvSpPr>
            <a:spLocks noGrp="1"/>
          </p:cNvSpPr>
          <p:nvPr>
            <p:ph type="subTitle" idx="1" hasCustomPrompt="1"/>
          </p:nvPr>
        </p:nvSpPr>
        <p:spPr>
          <a:xfrm>
            <a:off x="1616029" y="3152152"/>
            <a:ext cx="4592572" cy="1118255"/>
          </a:xfrm>
        </p:spPr>
        <p:txBody>
          <a:bodyPr wrap="square">
            <a:spAutoFit/>
          </a:bodyPr>
          <a:lstStyle>
            <a:lvl1pPr marL="0" indent="0" algn="l">
              <a:buNone/>
              <a:defRPr sz="2000" b="0">
                <a:solidFill>
                  <a:schemeClr val="bg1"/>
                </a:solidFill>
                <a:latin typeface="Helvetica"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a:t>PRESENTER NAME</a:t>
            </a:r>
          </a:p>
          <a:p>
            <a:pPr>
              <a:spcBef>
                <a:spcPts val="400"/>
              </a:spcBef>
            </a:pPr>
            <a:r>
              <a:rPr lang="en-US"/>
              <a:t>Title</a:t>
            </a:r>
          </a:p>
          <a:p>
            <a:pPr>
              <a:spcBef>
                <a:spcPts val="400"/>
              </a:spcBef>
            </a:pPr>
            <a:r>
              <a:rPr lang="en-US"/>
              <a:t>Date</a:t>
            </a:r>
          </a:p>
        </p:txBody>
      </p:sp>
      <p:grpSp>
        <p:nvGrpSpPr>
          <p:cNvPr id="87" name="Group 86">
            <a:extLst>
              <a:ext uri="{FF2B5EF4-FFF2-40B4-BE49-F238E27FC236}">
                <a16:creationId xmlns:a16="http://schemas.microsoft.com/office/drawing/2014/main" id="{6B0BFAF0-FE14-DA46-9D79-D0117B1E70D5}"/>
              </a:ext>
            </a:extLst>
          </p:cNvPr>
          <p:cNvGrpSpPr/>
          <p:nvPr userDrawn="1"/>
        </p:nvGrpSpPr>
        <p:grpSpPr>
          <a:xfrm>
            <a:off x="8731250" y="365736"/>
            <a:ext cx="3223672" cy="799489"/>
            <a:chOff x="8731250" y="365736"/>
            <a:chExt cx="3223672" cy="799489"/>
          </a:xfrm>
        </p:grpSpPr>
        <p:pic>
          <p:nvPicPr>
            <p:cNvPr id="88" name="Picture 87">
              <a:extLst>
                <a:ext uri="{FF2B5EF4-FFF2-40B4-BE49-F238E27FC236}">
                  <a16:creationId xmlns:a16="http://schemas.microsoft.com/office/drawing/2014/main" id="{D8A71FFE-F200-C540-A140-C439045009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87212" y="365736"/>
              <a:ext cx="967710" cy="799489"/>
            </a:xfrm>
            <a:prstGeom prst="rect">
              <a:avLst/>
            </a:prstGeom>
          </p:spPr>
        </p:pic>
        <p:sp>
          <p:nvSpPr>
            <p:cNvPr id="89" name="TextBox 88">
              <a:extLst>
                <a:ext uri="{FF2B5EF4-FFF2-40B4-BE49-F238E27FC236}">
                  <a16:creationId xmlns:a16="http://schemas.microsoft.com/office/drawing/2014/main" id="{47F074FA-7C4E-1F47-8CAA-9A45D2D69EE9}"/>
                </a:ext>
              </a:extLst>
            </p:cNvPr>
            <p:cNvSpPr txBox="1"/>
            <p:nvPr userDrawn="1"/>
          </p:nvSpPr>
          <p:spPr>
            <a:xfrm>
              <a:off x="8731250" y="534648"/>
              <a:ext cx="2025650" cy="461665"/>
            </a:xfrm>
            <a:prstGeom prst="rect">
              <a:avLst/>
            </a:prstGeom>
            <a:noFill/>
          </p:spPr>
          <p:txBody>
            <a:bodyPr wrap="square" rtlCol="0">
              <a:spAutoFit/>
            </a:bodyPr>
            <a:lstStyle/>
            <a:p>
              <a:pPr algn="r"/>
              <a:r>
                <a:rPr lang="en-US" sz="1200" dirty="0">
                  <a:solidFill>
                    <a:schemeClr val="bg1"/>
                  </a:solidFill>
                  <a:latin typeface="Helvetica" pitchFamily="2" charset="0"/>
                </a:rPr>
                <a:t>National Aeronautics and Space Administration</a:t>
              </a:r>
            </a:p>
          </p:txBody>
        </p:sp>
        <p:cxnSp>
          <p:nvCxnSpPr>
            <p:cNvPr id="90" name="Straight Connector 89">
              <a:extLst>
                <a:ext uri="{FF2B5EF4-FFF2-40B4-BE49-F238E27FC236}">
                  <a16:creationId xmlns:a16="http://schemas.microsoft.com/office/drawing/2014/main" id="{56299F4A-E039-AF47-9CF7-66A22C2FFC7A}"/>
                </a:ext>
              </a:extLst>
            </p:cNvPr>
            <p:cNvCxnSpPr>
              <a:cxnSpLocks/>
            </p:cNvCxnSpPr>
            <p:nvPr userDrawn="1"/>
          </p:nvCxnSpPr>
          <p:spPr>
            <a:xfrm>
              <a:off x="10872056" y="384480"/>
              <a:ext cx="0" cy="76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250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00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193E-7458-9346-B0CB-CDAE39471BD8}"/>
              </a:ext>
            </a:extLst>
          </p:cNvPr>
          <p:cNvSpPr>
            <a:spLocks noGrp="1"/>
          </p:cNvSpPr>
          <p:nvPr>
            <p:ph type="title"/>
          </p:nvPr>
        </p:nvSpPr>
        <p:spPr>
          <a:xfrm>
            <a:off x="241110" y="151028"/>
            <a:ext cx="10515600" cy="568411"/>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20D92B2-9173-6445-B0A1-4DA0C7B9A5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EF3A73C-608E-554F-AD0E-7ED075BC6386}"/>
              </a:ext>
            </a:extLst>
          </p:cNvPr>
          <p:cNvSpPr>
            <a:spLocks noGrp="1"/>
          </p:cNvSpPr>
          <p:nvPr>
            <p:ph type="sldNum" sz="quarter" idx="12"/>
          </p:nvPr>
        </p:nvSpPr>
        <p:spPr>
          <a:xfrm>
            <a:off x="11106664" y="6489065"/>
            <a:ext cx="1085335" cy="365125"/>
          </a:xfrm>
        </p:spPr>
        <p:txBody>
          <a:bodyPr/>
          <a:lstStyle/>
          <a:p>
            <a:fld id="{E033C6E5-ABCA-D247-98E1-2274F89B260E}" type="slidenum">
              <a:rPr lang="en-US" smtClean="0"/>
              <a:t>‹#›</a:t>
            </a:fld>
            <a:endParaRPr lang="en-US" dirty="0"/>
          </a:p>
        </p:txBody>
      </p:sp>
    </p:spTree>
    <p:extLst>
      <p:ext uri="{BB962C8B-B14F-4D97-AF65-F5344CB8AC3E}">
        <p14:creationId xmlns:p14="http://schemas.microsoft.com/office/powerpoint/2010/main" val="1577205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3 columns" userDrawn="1">
  <p:cSld name="Title + 3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Shape 50"/>
        <p:cNvGrpSpPr/>
        <p:nvPr/>
      </p:nvGrpSpPr>
      <p:grpSpPr>
        <a:xfrm>
          <a:off x="0" y="0"/>
          <a:ext cx="0" cy="0"/>
          <a:chOff x="0" y="0"/>
          <a:chExt cx="0" cy="0"/>
        </a:xfrm>
      </p:grpSpPr>
      <p:sp>
        <p:nvSpPr>
          <p:cNvPr id="52" name="Google Shape;52;p8"/>
          <p:cNvSpPr/>
          <p:nvPr/>
        </p:nvSpPr>
        <p:spPr>
          <a:xfrm rot="-5400000" flipH="1">
            <a:off x="5997033" y="-5211696"/>
            <a:ext cx="197600" cy="12192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algn="ctr"/>
            <a:endParaRPr sz="1800" dirty="0">
              <a:solidFill>
                <a:srgbClr val="FFFFFF"/>
              </a:solidFill>
              <a:latin typeface="Raleway" panose="020B0604020202020204" charset="0"/>
              <a:ea typeface="Calibri"/>
              <a:cs typeface="Calibri"/>
              <a:sym typeface="Calibri"/>
            </a:endParaRPr>
          </a:p>
        </p:txBody>
      </p:sp>
      <p:sp>
        <p:nvSpPr>
          <p:cNvPr id="53" name="Google Shape;53;p8"/>
          <p:cNvSpPr/>
          <p:nvPr/>
        </p:nvSpPr>
        <p:spPr>
          <a:xfrm>
            <a:off x="0" y="0"/>
            <a:ext cx="12192000" cy="771920"/>
          </a:xfrm>
          <a:prstGeom prst="rect">
            <a:avLst/>
          </a:prstGeom>
          <a:solidFill>
            <a:srgbClr val="FFFFFF"/>
          </a:solidFill>
          <a:ln>
            <a:noFill/>
          </a:ln>
        </p:spPr>
        <p:txBody>
          <a:bodyPr spcFirstLastPara="1" wrap="square" lIns="91425" tIns="91425" rIns="91425" bIns="91425" anchor="ctr" anchorCtr="0">
            <a:noAutofit/>
          </a:bodyPr>
          <a:lstStyle/>
          <a:p>
            <a:endParaRPr sz="1800" dirty="0">
              <a:solidFill>
                <a:prstClr val="black"/>
              </a:solidFill>
              <a:latin typeface="Raleway" panose="020B0604020202020204" charset="0"/>
            </a:endParaRPr>
          </a:p>
        </p:txBody>
      </p:sp>
      <p:sp>
        <p:nvSpPr>
          <p:cNvPr id="54" name="Google Shape;54;p8"/>
          <p:cNvSpPr/>
          <p:nvPr/>
        </p:nvSpPr>
        <p:spPr>
          <a:xfrm>
            <a:off x="0" y="1197308"/>
            <a:ext cx="12192000" cy="5660696"/>
          </a:xfrm>
          <a:prstGeom prst="rect">
            <a:avLst/>
          </a:prstGeom>
          <a:solidFill>
            <a:srgbClr val="FFFFFF"/>
          </a:solidFill>
          <a:ln>
            <a:noFill/>
          </a:ln>
        </p:spPr>
        <p:txBody>
          <a:bodyPr spcFirstLastPara="1" wrap="square" lIns="91425" tIns="91425" rIns="91425" bIns="91425" anchor="ctr" anchorCtr="0">
            <a:noAutofit/>
          </a:bodyPr>
          <a:lstStyle/>
          <a:p>
            <a:endParaRPr sz="1800" dirty="0">
              <a:solidFill>
                <a:prstClr val="black"/>
              </a:solidFill>
              <a:latin typeface="Raleway" panose="020B0604020202020204" charset="0"/>
            </a:endParaRPr>
          </a:p>
        </p:txBody>
      </p:sp>
      <p:sp>
        <p:nvSpPr>
          <p:cNvPr id="56" name="Google Shape;56;p8"/>
          <p:cNvSpPr txBox="1">
            <a:spLocks noGrp="1"/>
          </p:cNvSpPr>
          <p:nvPr>
            <p:ph type="title"/>
          </p:nvPr>
        </p:nvSpPr>
        <p:spPr>
          <a:xfrm>
            <a:off x="791433" y="0"/>
            <a:ext cx="10608800" cy="771920"/>
          </a:xfrm>
          <a:prstGeom prst="rect">
            <a:avLst/>
          </a:prstGeom>
        </p:spPr>
        <p:txBody>
          <a:bodyPr spcFirstLastPara="1" wrap="square" lIns="91425" tIns="91425" rIns="91425" bIns="91425" anchor="ctr" anchorCtr="0"/>
          <a:lstStyle>
            <a:lvl1pPr lvl="0" rtl="0">
              <a:spcBef>
                <a:spcPts val="0"/>
              </a:spcBef>
              <a:spcAft>
                <a:spcPts val="0"/>
              </a:spcAft>
              <a:buSzPts val="1600"/>
              <a:buNone/>
              <a:defRPr>
                <a:latin typeface="Raleway" panose="020B0604020202020204" charset="0"/>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0" name="Google Shape;60;p8"/>
          <p:cNvSpPr txBox="1">
            <a:spLocks noGrp="1"/>
          </p:cNvSpPr>
          <p:nvPr>
            <p:ph type="sldNum" idx="12"/>
          </p:nvPr>
        </p:nvSpPr>
        <p:spPr>
          <a:xfrm>
            <a:off x="791433" y="6418333"/>
            <a:ext cx="10608800" cy="439600"/>
          </a:xfrm>
          <a:prstGeom prst="rect">
            <a:avLst/>
          </a:prstGeom>
        </p:spPr>
        <p:txBody>
          <a:bodyPr spcFirstLastPara="1" wrap="square" lIns="91425" tIns="91425" rIns="91425" bIns="91425" anchor="ctr" anchorCtr="0">
            <a:noAutofit/>
          </a:bodyPr>
          <a:lstStyle>
            <a:lvl1pPr lvl="0">
              <a:buNone/>
              <a:defRPr>
                <a:latin typeface="Raleway" panose="020B060402020202020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prstClr val="black">
                    <a:tint val="75000"/>
                  </a:prstClr>
                </a:solidFill>
              </a:rPr>
              <a:pPr/>
              <a:t>‹#›</a:t>
            </a:fld>
            <a:endParaRPr lang="en">
              <a:solidFill>
                <a:prstClr val="black">
                  <a:tint val="75000"/>
                </a:prstClr>
              </a:solidFill>
            </a:endParaRP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80042" y="823967"/>
            <a:ext cx="549913" cy="334877"/>
          </a:xfrm>
          <a:prstGeom prst="rect">
            <a:avLst/>
          </a:prstGeom>
        </p:spPr>
      </p:pic>
    </p:spTree>
    <p:extLst>
      <p:ext uri="{BB962C8B-B14F-4D97-AF65-F5344CB8AC3E}">
        <p14:creationId xmlns:p14="http://schemas.microsoft.com/office/powerpoint/2010/main" val="245308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85B702-9549-1B41-A15F-85A6E855FE22}"/>
              </a:ext>
            </a:extLst>
          </p:cNvPr>
          <p:cNvSpPr>
            <a:spLocks noGrp="1"/>
          </p:cNvSpPr>
          <p:nvPr>
            <p:ph type="sldNum" sz="quarter" idx="12"/>
          </p:nvPr>
        </p:nvSpPr>
        <p:spPr>
          <a:xfrm>
            <a:off x="11257280" y="6492875"/>
            <a:ext cx="934720" cy="365125"/>
          </a:xfrm>
        </p:spPr>
        <p:txBody>
          <a:bodyPr/>
          <a:lstStyle/>
          <a:p>
            <a:fld id="{E033C6E5-ABCA-D247-98E1-2274F89B260E}" type="slidenum">
              <a:rPr lang="en-US" smtClean="0"/>
              <a:t>‹#›</a:t>
            </a:fld>
            <a:endParaRPr lang="en-US" dirty="0"/>
          </a:p>
        </p:txBody>
      </p:sp>
    </p:spTree>
    <p:extLst>
      <p:ext uri="{BB962C8B-B14F-4D97-AF65-F5344CB8AC3E}">
        <p14:creationId xmlns:p14="http://schemas.microsoft.com/office/powerpoint/2010/main" val="974782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Header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E2961-0B9E-4CAA-832A-571D579C237D}"/>
              </a:ext>
            </a:extLst>
          </p:cNvPr>
          <p:cNvSpPr>
            <a:spLocks noGrp="1"/>
          </p:cNvSpPr>
          <p:nvPr>
            <p:ph type="title"/>
          </p:nvPr>
        </p:nvSpPr>
        <p:spPr>
          <a:xfrm>
            <a:off x="609600" y="259254"/>
            <a:ext cx="10441259" cy="57877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ED390FD-AFFC-44B1-A255-2C02F0BFAB29}"/>
              </a:ext>
            </a:extLst>
          </p:cNvPr>
          <p:cNvSpPr>
            <a:spLocks noGrp="1"/>
          </p:cNvSpPr>
          <p:nvPr>
            <p:ph idx="1"/>
          </p:nvPr>
        </p:nvSpPr>
        <p:spPr>
          <a:xfrm>
            <a:off x="609600" y="1333500"/>
            <a:ext cx="10972800" cy="4843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AC5179E-7C30-412C-A368-400FC835929C}"/>
              </a:ext>
            </a:extLst>
          </p:cNvPr>
          <p:cNvSpPr>
            <a:spLocks noGrp="1"/>
          </p:cNvSpPr>
          <p:nvPr>
            <p:ph type="sldNum" sz="quarter" idx="12"/>
          </p:nvPr>
        </p:nvSpPr>
        <p:spPr/>
        <p:txBody>
          <a:bodyPr/>
          <a:lstStyle/>
          <a:p>
            <a:fld id="{AC9A6FC3-8F56-4157-ABDC-B4F43D71E4B2}" type="slidenum">
              <a:rPr lang="en-US" smtClean="0"/>
              <a:t>‹#›</a:t>
            </a:fld>
            <a:endParaRPr lang="en-US" dirty="0"/>
          </a:p>
        </p:txBody>
      </p:sp>
    </p:spTree>
    <p:extLst>
      <p:ext uri="{BB962C8B-B14F-4D97-AF65-F5344CB8AC3E}">
        <p14:creationId xmlns:p14="http://schemas.microsoft.com/office/powerpoint/2010/main" val="3362800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E2961-0B9E-4CAA-832A-571D579C237D}"/>
              </a:ext>
            </a:extLst>
          </p:cNvPr>
          <p:cNvSpPr>
            <a:spLocks noGrp="1"/>
          </p:cNvSpPr>
          <p:nvPr>
            <p:ph type="title"/>
          </p:nvPr>
        </p:nvSpPr>
        <p:spPr>
          <a:xfrm>
            <a:off x="609600" y="300036"/>
            <a:ext cx="10441259" cy="578772"/>
          </a:xfrm>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ED390FD-AFFC-44B1-A255-2C02F0BFAB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AC5179E-7C30-412C-A368-400FC835929C}"/>
              </a:ext>
            </a:extLst>
          </p:cNvPr>
          <p:cNvSpPr>
            <a:spLocks noGrp="1"/>
          </p:cNvSpPr>
          <p:nvPr>
            <p:ph type="sldNum" sz="quarter" idx="12"/>
          </p:nvPr>
        </p:nvSpPr>
        <p:spPr/>
        <p:txBody>
          <a:bodyPr/>
          <a:lstStyle/>
          <a:p>
            <a:fld id="{AC9A6FC3-8F56-4157-ABDC-B4F43D71E4B2}" type="slidenum">
              <a:rPr lang="en-US" smtClean="0"/>
              <a:t>‹#›</a:t>
            </a:fld>
            <a:endParaRPr lang="en-US" dirty="0"/>
          </a:p>
        </p:txBody>
      </p:sp>
      <p:pic>
        <p:nvPicPr>
          <p:cNvPr id="9" name="Picture 8">
            <a:extLst>
              <a:ext uri="{FF2B5EF4-FFF2-40B4-BE49-F238E27FC236}">
                <a16:creationId xmlns:a16="http://schemas.microsoft.com/office/drawing/2014/main" id="{53150B89-1EB0-4B41-8AF8-9D4C3D13BC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69356" y="200226"/>
            <a:ext cx="906811" cy="752274"/>
          </a:xfrm>
          <a:prstGeom prst="rect">
            <a:avLst/>
          </a:prstGeom>
        </p:spPr>
      </p:pic>
    </p:spTree>
    <p:extLst>
      <p:ext uri="{BB962C8B-B14F-4D97-AF65-F5344CB8AC3E}">
        <p14:creationId xmlns:p14="http://schemas.microsoft.com/office/powerpoint/2010/main" val="1510509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ark Content Char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E2961-0B9E-4CAA-832A-571D579C237D}"/>
              </a:ext>
            </a:extLst>
          </p:cNvPr>
          <p:cNvSpPr>
            <a:spLocks noGrp="1"/>
          </p:cNvSpPr>
          <p:nvPr>
            <p:ph type="title"/>
          </p:nvPr>
        </p:nvSpPr>
        <p:spPr>
          <a:xfrm>
            <a:off x="1143001" y="259254"/>
            <a:ext cx="9907858" cy="57877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ED390FD-AFFC-44B1-A255-2C02F0BFAB29}"/>
              </a:ext>
            </a:extLst>
          </p:cNvPr>
          <p:cNvSpPr>
            <a:spLocks noGrp="1"/>
          </p:cNvSpPr>
          <p:nvPr>
            <p:ph idx="1"/>
          </p:nvPr>
        </p:nvSpPr>
        <p:spPr>
          <a:xfrm>
            <a:off x="1143000" y="1574157"/>
            <a:ext cx="9907859" cy="460280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CFC9E2-889E-4C77-9475-3A868D7ECA48}"/>
              </a:ext>
            </a:extLst>
          </p:cNvPr>
          <p:cNvSpPr>
            <a:spLocks noGrp="1"/>
          </p:cNvSpPr>
          <p:nvPr>
            <p:ph type="dt" sz="half" idx="10"/>
          </p:nvPr>
        </p:nvSpPr>
        <p:spPr>
          <a:xfrm>
            <a:off x="838200" y="6356350"/>
            <a:ext cx="2743200" cy="365125"/>
          </a:xfrm>
          <a:prstGeom prst="rect">
            <a:avLst/>
          </a:prstGeom>
        </p:spPr>
        <p:txBody>
          <a:bodyPr/>
          <a:lstStyle/>
          <a:p>
            <a:fld id="{3D0CFB84-4E98-4E05-8030-C2BD12E021A1}" type="datetime1">
              <a:rPr lang="en-US" smtClean="0"/>
              <a:t>8/15/2024</a:t>
            </a:fld>
            <a:endParaRPr lang="en-US" dirty="0"/>
          </a:p>
        </p:txBody>
      </p:sp>
      <p:sp>
        <p:nvSpPr>
          <p:cNvPr id="5" name="Footer Placeholder 4">
            <a:extLst>
              <a:ext uri="{FF2B5EF4-FFF2-40B4-BE49-F238E27FC236}">
                <a16:creationId xmlns:a16="http://schemas.microsoft.com/office/drawing/2014/main" id="{D103DB7F-69E9-4E19-B231-F97EB665C4C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AC5179E-7C30-412C-A368-400FC835929C}"/>
              </a:ext>
            </a:extLst>
          </p:cNvPr>
          <p:cNvSpPr>
            <a:spLocks noGrp="1"/>
          </p:cNvSpPr>
          <p:nvPr>
            <p:ph type="sldNum" sz="quarter" idx="12"/>
          </p:nvPr>
        </p:nvSpPr>
        <p:spPr/>
        <p:txBody>
          <a:bodyPr/>
          <a:lstStyle/>
          <a:p>
            <a:fld id="{AC9A6FC3-8F56-4157-ABDC-B4F43D71E4B2}" type="slidenum">
              <a:rPr lang="en-US" smtClean="0"/>
              <a:t>‹#›</a:t>
            </a:fld>
            <a:endParaRPr lang="en-US" dirty="0"/>
          </a:p>
        </p:txBody>
      </p:sp>
      <p:sp>
        <p:nvSpPr>
          <p:cNvPr id="9" name="Rectangle 8">
            <a:extLst>
              <a:ext uri="{FF2B5EF4-FFF2-40B4-BE49-F238E27FC236}">
                <a16:creationId xmlns:a16="http://schemas.microsoft.com/office/drawing/2014/main" id="{11624EE9-E6CC-2F45-AAD2-8F2B1AD18879}"/>
              </a:ext>
            </a:extLst>
          </p:cNvPr>
          <p:cNvSpPr/>
          <p:nvPr userDrawn="1"/>
        </p:nvSpPr>
        <p:spPr>
          <a:xfrm>
            <a:off x="11172092" y="0"/>
            <a:ext cx="1019908" cy="2046514"/>
          </a:xfrm>
          <a:prstGeom prst="rect">
            <a:avLst/>
          </a:prstGeom>
          <a:gradFill flip="none" rotWithShape="1">
            <a:gsLst>
              <a:gs pos="15000">
                <a:schemeClr val="tx1"/>
              </a:gs>
              <a:gs pos="100000">
                <a:schemeClr val="tx1">
                  <a:tint val="23500"/>
                  <a:satMod val="160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3062A6D-94B1-5A43-9B66-ED165FEE75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69356" y="200226"/>
            <a:ext cx="906811" cy="752274"/>
          </a:xfrm>
          <a:prstGeom prst="rect">
            <a:avLst/>
          </a:prstGeom>
        </p:spPr>
      </p:pic>
    </p:spTree>
    <p:extLst>
      <p:ext uri="{BB962C8B-B14F-4D97-AF65-F5344CB8AC3E}">
        <p14:creationId xmlns:p14="http://schemas.microsoft.com/office/powerpoint/2010/main" val="1537546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8DA411-0064-8E43-8C67-3FB137CD0B38}" type="slidenum">
              <a:rPr lang="en-US" smtClean="0">
                <a:solidFill>
                  <a:srgbClr val="FFFFFE">
                    <a:tint val="75000"/>
                  </a:srgbClr>
                </a:solidFill>
              </a:rPr>
              <a:pPr/>
              <a:t>‹#›</a:t>
            </a:fld>
            <a:endParaRPr lang="en-US" dirty="0">
              <a:solidFill>
                <a:srgbClr val="FFFFFE">
                  <a:tint val="75000"/>
                </a:srgbClr>
              </a:solidFill>
            </a:endParaRPr>
          </a:p>
        </p:txBody>
      </p:sp>
      <p:sp>
        <p:nvSpPr>
          <p:cNvPr id="4" name="Title 1"/>
          <p:cNvSpPr>
            <a:spLocks noGrp="1"/>
          </p:cNvSpPr>
          <p:nvPr>
            <p:ph type="title"/>
          </p:nvPr>
        </p:nvSpPr>
        <p:spPr>
          <a:xfrm>
            <a:off x="479745" y="136700"/>
            <a:ext cx="10168737" cy="553225"/>
          </a:xfrm>
          <a:effectLst/>
        </p:spPr>
        <p:txBody>
          <a:bodyPr/>
          <a:lstStyle>
            <a:lvl1pPr algn="l">
              <a:defRPr>
                <a:effectLst/>
              </a:defRPr>
            </a:lvl1pPr>
          </a:lstStyle>
          <a:p>
            <a:r>
              <a:rPr lang="en-US"/>
              <a:t>Click to edit Master title style</a:t>
            </a:r>
          </a:p>
        </p:txBody>
      </p:sp>
    </p:spTree>
    <p:extLst>
      <p:ext uri="{BB962C8B-B14F-4D97-AF65-F5344CB8AC3E}">
        <p14:creationId xmlns:p14="http://schemas.microsoft.com/office/powerpoint/2010/main" val="1292336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ight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E2961-0B9E-4CAA-832A-571D579C237D}"/>
              </a:ext>
            </a:extLst>
          </p:cNvPr>
          <p:cNvSpPr>
            <a:spLocks noGrp="1"/>
          </p:cNvSpPr>
          <p:nvPr>
            <p:ph type="title"/>
          </p:nvPr>
        </p:nvSpPr>
        <p:spPr>
          <a:xfrm>
            <a:off x="1458410" y="259254"/>
            <a:ext cx="9919504" cy="57877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ED390FD-AFFC-44B1-A255-2C02F0BFAB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CFC9E2-889E-4C77-9475-3A868D7ECA48}"/>
              </a:ext>
            </a:extLst>
          </p:cNvPr>
          <p:cNvSpPr>
            <a:spLocks noGrp="1"/>
          </p:cNvSpPr>
          <p:nvPr>
            <p:ph type="dt" sz="half" idx="10"/>
          </p:nvPr>
        </p:nvSpPr>
        <p:spPr/>
        <p:txBody>
          <a:bodyPr/>
          <a:lstStyle/>
          <a:p>
            <a:fld id="{793A4DA0-163A-45AB-A2AB-47197BE67C99}" type="datetime1">
              <a:rPr lang="en-US" smtClean="0"/>
              <a:t>8/15/2024</a:t>
            </a:fld>
            <a:endParaRPr lang="en-US" dirty="0"/>
          </a:p>
        </p:txBody>
      </p:sp>
      <p:sp>
        <p:nvSpPr>
          <p:cNvPr id="5" name="Footer Placeholder 4">
            <a:extLst>
              <a:ext uri="{FF2B5EF4-FFF2-40B4-BE49-F238E27FC236}">
                <a16:creationId xmlns:a16="http://schemas.microsoft.com/office/drawing/2014/main" id="{D103DB7F-69E9-4E19-B231-F97EB665C4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C5179E-7C30-412C-A368-400FC835929C}"/>
              </a:ext>
            </a:extLst>
          </p:cNvPr>
          <p:cNvSpPr>
            <a:spLocks noGrp="1"/>
          </p:cNvSpPr>
          <p:nvPr>
            <p:ph type="sldNum" sz="quarter" idx="12"/>
          </p:nvPr>
        </p:nvSpPr>
        <p:spPr/>
        <p:txBody>
          <a:bodyPr/>
          <a:lstStyle/>
          <a:p>
            <a:fld id="{AC9A6FC3-8F56-4157-ABDC-B4F43D71E4B2}" type="slidenum">
              <a:rPr lang="en-US" smtClean="0"/>
              <a:t>‹#›</a:t>
            </a:fld>
            <a:endParaRPr lang="en-US" dirty="0"/>
          </a:p>
        </p:txBody>
      </p:sp>
    </p:spTree>
    <p:extLst>
      <p:ext uri="{BB962C8B-B14F-4D97-AF65-F5344CB8AC3E}">
        <p14:creationId xmlns:p14="http://schemas.microsoft.com/office/powerpoint/2010/main" val="3708253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F47D6C6-1BFE-5549-AE1E-41A7AEA0E8BE}" type="slidenum">
              <a:rPr lang="en-US" altLang="x-none"/>
              <a:pPr>
                <a:defRPr/>
              </a:pPr>
              <a:t>‹#›</a:t>
            </a:fld>
            <a:endParaRPr lang="en-US" altLang="x-none" dirty="0"/>
          </a:p>
        </p:txBody>
      </p:sp>
      <p:sp>
        <p:nvSpPr>
          <p:cNvPr id="5" name="Title Placeholder 1"/>
          <p:cNvSpPr>
            <a:spLocks noGrp="1"/>
          </p:cNvSpPr>
          <p:nvPr>
            <p:ph type="title"/>
          </p:nvPr>
        </p:nvSpPr>
        <p:spPr bwMode="auto">
          <a:xfrm>
            <a:off x="315384" y="103188"/>
            <a:ext cx="1076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4" name="Footer Placeholder 1">
            <a:extLst>
              <a:ext uri="{FF2B5EF4-FFF2-40B4-BE49-F238E27FC236}">
                <a16:creationId xmlns:a16="http://schemas.microsoft.com/office/drawing/2014/main" id="{6B6C84D1-5F71-3E46-B289-6E5D20D95F8C}"/>
              </a:ext>
            </a:extLst>
          </p:cNvPr>
          <p:cNvSpPr>
            <a:spLocks noGrp="1"/>
          </p:cNvSpPr>
          <p:nvPr>
            <p:ph type="ftr" sz="quarter" idx="3"/>
          </p:nvPr>
        </p:nvSpPr>
        <p:spPr>
          <a:xfrm>
            <a:off x="4165600" y="6552296"/>
            <a:ext cx="38608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hangingPunct="1">
              <a:defRPr sz="1000">
                <a:solidFill>
                  <a:srgbClr val="FF0000"/>
                </a:solidFill>
                <a:latin typeface="Arial" charset="0"/>
                <a:ea typeface="MS PGothic" charset="0"/>
                <a:cs typeface="Arial" charset="0"/>
              </a:defRPr>
            </a:lvl1pPr>
          </a:lstStyle>
          <a:p>
            <a:endParaRPr 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46882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9E59E8-1875-B141-9FDB-1641CDE39FD5}"/>
              </a:ext>
            </a:extLst>
          </p:cNvPr>
          <p:cNvSpPr>
            <a:spLocks noGrp="1"/>
          </p:cNvSpPr>
          <p:nvPr>
            <p:ph type="dt" sz="half" idx="10"/>
          </p:nvPr>
        </p:nvSpPr>
        <p:spPr/>
        <p:txBody>
          <a:bodyPr/>
          <a:lstStyle/>
          <a:p>
            <a:fld id="{593EF8F9-BCF9-4CD3-9225-968CD6A52226}" type="datetime1">
              <a:rPr lang="en-US" smtClean="0"/>
              <a:t>8/15/2024</a:t>
            </a:fld>
            <a:endParaRPr lang="en-US" dirty="0"/>
          </a:p>
        </p:txBody>
      </p:sp>
      <p:sp>
        <p:nvSpPr>
          <p:cNvPr id="3" name="Footer Placeholder 2">
            <a:extLst>
              <a:ext uri="{FF2B5EF4-FFF2-40B4-BE49-F238E27FC236}">
                <a16:creationId xmlns:a16="http://schemas.microsoft.com/office/drawing/2014/main" id="{842D66B3-E2E9-3F46-B8EA-87CDA0E4EBB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4421A84-9834-FF4B-BBAF-34F4F9586BC5}"/>
              </a:ext>
            </a:extLst>
          </p:cNvPr>
          <p:cNvSpPr>
            <a:spLocks noGrp="1"/>
          </p:cNvSpPr>
          <p:nvPr>
            <p:ph type="sldNum" sz="quarter" idx="12"/>
          </p:nvPr>
        </p:nvSpPr>
        <p:spPr/>
        <p:txBody>
          <a:bodyPr/>
          <a:lstStyle/>
          <a:p>
            <a:fld id="{AAA21668-7E2D-D34B-8F28-D8590BEFEB53}" type="slidenum">
              <a:rPr lang="en-US" smtClean="0"/>
              <a:t>‹#›</a:t>
            </a:fld>
            <a:endParaRPr lang="en-US" dirty="0"/>
          </a:p>
        </p:txBody>
      </p:sp>
    </p:spTree>
    <p:extLst>
      <p:ext uri="{BB962C8B-B14F-4D97-AF65-F5344CB8AC3E}">
        <p14:creationId xmlns:p14="http://schemas.microsoft.com/office/powerpoint/2010/main" val="1390329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6" name="Text Box 74"/>
          <p:cNvSpPr txBox="1">
            <a:spLocks noChangeArrowheads="1"/>
          </p:cNvSpPr>
          <p:nvPr userDrawn="1"/>
        </p:nvSpPr>
        <p:spPr bwMode="auto">
          <a:xfrm>
            <a:off x="9484206" y="415926"/>
            <a:ext cx="1513417" cy="2762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defTabSz="457200" eaLnBrk="0" fontAlgn="base" hangingPunct="0">
              <a:spcBef>
                <a:spcPct val="50000"/>
              </a:spcBef>
              <a:spcAft>
                <a:spcPct val="0"/>
              </a:spcAft>
              <a:defRPr/>
            </a:pPr>
            <a:r>
              <a:rPr lang="en-US" sz="600" dirty="0">
                <a:solidFill>
                  <a:srgbClr val="FFFFFF"/>
                </a:solidFill>
                <a:latin typeface="Arial" charset="0"/>
                <a:ea typeface="ヒラギノ角ゴ Pro W3" charset="0"/>
              </a:rPr>
              <a:t>National Aeronautics and</a:t>
            </a:r>
            <a:br>
              <a:rPr lang="en-US" sz="600" dirty="0">
                <a:solidFill>
                  <a:srgbClr val="FFFFFF"/>
                </a:solidFill>
                <a:latin typeface="Arial" charset="0"/>
                <a:ea typeface="ヒラギノ角ゴ Pro W3" charset="0"/>
              </a:rPr>
            </a:br>
            <a:r>
              <a:rPr lang="en-US" sz="600" dirty="0">
                <a:solidFill>
                  <a:srgbClr val="FFFFFF"/>
                </a:solidFill>
                <a:latin typeface="Arial" charset="0"/>
                <a:ea typeface="ヒラギノ角ゴ Pro W3" charset="0"/>
              </a:rPr>
              <a:t>Space Administration</a:t>
            </a:r>
          </a:p>
        </p:txBody>
      </p:sp>
      <p:cxnSp>
        <p:nvCxnSpPr>
          <p:cNvPr id="8" name="Straight Connector 7"/>
          <p:cNvCxnSpPr>
            <a:cxnSpLocks noChangeShapeType="1"/>
          </p:cNvCxnSpPr>
          <p:nvPr userDrawn="1"/>
        </p:nvCxnSpPr>
        <p:spPr bwMode="auto">
          <a:xfrm flipV="1">
            <a:off x="11025139" y="165100"/>
            <a:ext cx="0" cy="731838"/>
          </a:xfrm>
          <a:prstGeom prst="line">
            <a:avLst/>
          </a:prstGeom>
          <a:noFill/>
          <a:ln w="12700">
            <a:solidFill>
              <a:schemeClr val="bg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7" name="Rectangle 162"/>
          <p:cNvSpPr>
            <a:spLocks noGrp="1" noChangeArrowheads="1"/>
          </p:cNvSpPr>
          <p:nvPr>
            <p:ph type="ctrTitle"/>
          </p:nvPr>
        </p:nvSpPr>
        <p:spPr>
          <a:xfrm>
            <a:off x="611718" y="1511991"/>
            <a:ext cx="6489700" cy="1046973"/>
          </a:xfrm>
          <a:ln>
            <a:noFill/>
          </a:ln>
        </p:spPr>
        <p:txBody>
          <a:bodyPr/>
          <a:lstStyle>
            <a:lvl1pPr>
              <a:defRPr sz="3200" b="1">
                <a:solidFill>
                  <a:schemeClr val="bg1"/>
                </a:solidFill>
                <a:latin typeface="Arial" charset="0"/>
                <a:ea typeface="Arial" charset="0"/>
                <a:cs typeface="Arial" charset="0"/>
              </a:defRPr>
            </a:lvl1pPr>
          </a:lstStyle>
          <a:p>
            <a:r>
              <a:rPr lang="en-US"/>
              <a:t>Click to edit Master title style</a:t>
            </a:r>
          </a:p>
        </p:txBody>
      </p:sp>
      <p:sp>
        <p:nvSpPr>
          <p:cNvPr id="9" name="Rectangle 163"/>
          <p:cNvSpPr>
            <a:spLocks noGrp="1" noChangeArrowheads="1"/>
          </p:cNvSpPr>
          <p:nvPr>
            <p:ph type="subTitle" idx="1"/>
          </p:nvPr>
        </p:nvSpPr>
        <p:spPr>
          <a:xfrm>
            <a:off x="611718" y="2558964"/>
            <a:ext cx="6489700" cy="616036"/>
          </a:xfrm>
          <a:ln>
            <a:noFill/>
          </a:ln>
        </p:spPr>
        <p:txBody>
          <a:bodyPr anchor="ctr"/>
          <a:lstStyle>
            <a:lvl1pPr>
              <a:buNone/>
              <a:defRPr sz="1600" b="0" baseline="0">
                <a:solidFill>
                  <a:schemeClr val="bg1"/>
                </a:solidFill>
                <a:latin typeface="Arial" charset="0"/>
                <a:ea typeface="Arial" charset="0"/>
                <a:cs typeface="Arial" charset="0"/>
              </a:defRPr>
            </a:lvl1pPr>
          </a:lstStyle>
          <a:p>
            <a:r>
              <a:rPr lang="en-US"/>
              <a:t>Click to edit Master subtitle style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03105" y="247655"/>
            <a:ext cx="715837" cy="592854"/>
          </a:xfrm>
          <a:prstGeom prst="rect">
            <a:avLst/>
          </a:prstGeom>
        </p:spPr>
      </p:pic>
    </p:spTree>
    <p:extLst>
      <p:ext uri="{BB962C8B-B14F-4D97-AF65-F5344CB8AC3E}">
        <p14:creationId xmlns:p14="http://schemas.microsoft.com/office/powerpoint/2010/main" val="405683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89287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30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Black Background SLS Slide Master Oct 2015 Color">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932626-5779-7A4F-9E4C-304D11817B0C}"/>
              </a:ext>
            </a:extLst>
          </p:cNvPr>
          <p:cNvSpPr>
            <a:spLocks noGrp="1"/>
          </p:cNvSpPr>
          <p:nvPr>
            <p:ph type="title"/>
          </p:nvPr>
        </p:nvSpPr>
        <p:spPr>
          <a:xfrm>
            <a:off x="0" y="225715"/>
            <a:ext cx="11180086" cy="743643"/>
          </a:xfrm>
          <a:prstGeom prst="rect">
            <a:avLst/>
          </a:prstGeom>
        </p:spPr>
        <p:txBody>
          <a:bodyPr lIns="182880" bIns="0" anchor="ctr" anchorCtr="0"/>
          <a:lstStyle>
            <a:lvl1pPr marL="230188" indent="0">
              <a:tabLst/>
              <a:defRPr sz="3200" b="0" i="0" cap="all" spc="200" baseline="0">
                <a:latin typeface="Century Gothic" charset="0"/>
                <a:ea typeface="Century Gothic" charset="0"/>
                <a:cs typeface="Century Gothic" charset="0"/>
              </a:defRPr>
            </a:lvl1pPr>
          </a:lstStyle>
          <a:p>
            <a:r>
              <a:rPr lang="en-US"/>
              <a:t>Click to edit Master title style</a:t>
            </a:r>
          </a:p>
        </p:txBody>
      </p:sp>
      <p:sp>
        <p:nvSpPr>
          <p:cNvPr id="4" name="Slide Number Placeholder 2"/>
          <p:cNvSpPr>
            <a:spLocks noGrp="1"/>
          </p:cNvSpPr>
          <p:nvPr>
            <p:ph type="sldNum" sz="quarter" idx="10"/>
          </p:nvPr>
        </p:nvSpPr>
        <p:spPr>
          <a:xfrm>
            <a:off x="10502969" y="6649848"/>
            <a:ext cx="1689033" cy="190185"/>
          </a:xfrm>
          <a:prstGeom prst="rect">
            <a:avLst/>
          </a:prstGeom>
        </p:spPr>
        <p:txBody>
          <a:bodyPr/>
          <a:lstStyle>
            <a:lvl1pPr>
              <a:defRPr>
                <a:solidFill>
                  <a:srgbClr val="FFFFFF"/>
                </a:solidFill>
              </a:defRPr>
            </a:lvl1pPr>
          </a:lstStyle>
          <a:p>
            <a:pPr marL="0" marR="0" lvl="0" indent="0" algn="r" defTabSz="685783"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rPr>
              <a:t>Page </a:t>
            </a:r>
            <a:fld id="{ECB00B25-817B-49D3-800D-ED5A8EAE58EC}" type="slidenum">
              <a:rPr kumimoji="0" lang="en-US" sz="1333" b="0" i="0" u="none" strike="noStrike" kern="1200" cap="none" spc="0" normalizeH="0" baseline="0" noProof="0" smtClean="0">
                <a:ln>
                  <a:noFill/>
                </a:ln>
                <a:solidFill>
                  <a:srgbClr val="FFFFFF"/>
                </a:solidFill>
                <a:effectLst/>
                <a:uLnTx/>
                <a:uFillTx/>
                <a:latin typeface="Arial"/>
                <a:ea typeface="MS PGothic" panose="020B0600070205080204" pitchFamily="34" charset="-128"/>
                <a:cs typeface="+mn-cs"/>
              </a:rPr>
              <a:pPr marL="0" marR="0" lvl="0" indent="0" algn="r" defTabSz="685783" rtl="0" eaLnBrk="1" fontAlgn="base" latinLnBrk="0" hangingPunct="1">
                <a:lnSpc>
                  <a:spcPct val="100000"/>
                </a:lnSpc>
                <a:spcBef>
                  <a:spcPct val="0"/>
                </a:spcBef>
                <a:spcAft>
                  <a:spcPct val="0"/>
                </a:spcAft>
                <a:buClrTx/>
                <a:buSzTx/>
                <a:buFontTx/>
                <a:buNone/>
                <a:tabLst/>
                <a:defRPr/>
              </a:pPr>
              <a:t>‹#›</a:t>
            </a:fld>
            <a:endParaRPr kumimoji="0" lang="en-US" sz="1333" b="0" i="0" u="none" strike="noStrike" kern="1200" cap="none" spc="0" normalizeH="0" baseline="0" noProof="0" dirty="0">
              <a:ln>
                <a:noFill/>
              </a:ln>
              <a:solidFill>
                <a:srgbClr val="FFFFFF"/>
              </a:solidFill>
              <a:effectLst/>
              <a:uLnTx/>
              <a:uFillTx/>
              <a:latin typeface="Arial"/>
              <a:ea typeface="MS PGothic" panose="020B0600070205080204" pitchFamily="34" charset="-128"/>
              <a:cs typeface="+mn-cs"/>
            </a:endParaRPr>
          </a:p>
        </p:txBody>
      </p:sp>
    </p:spTree>
    <p:extLst>
      <p:ext uri="{BB962C8B-B14F-4D97-AF65-F5344CB8AC3E}">
        <p14:creationId xmlns:p14="http://schemas.microsoft.com/office/powerpoint/2010/main" val="949902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48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a:t>Click to edit Master title style</a:t>
            </a:r>
          </a:p>
        </p:txBody>
      </p:sp>
      <p:sp>
        <p:nvSpPr>
          <p:cNvPr id="3" name="Content Placeholder 2"/>
          <p:cNvSpPr>
            <a:spLocks noGrp="1"/>
          </p:cNvSpPr>
          <p:nvPr>
            <p:ph idx="1"/>
          </p:nvPr>
        </p:nvSpPr>
        <p:spPr>
          <a:xfrm>
            <a:off x="609599" y="1003303"/>
            <a:ext cx="11385941" cy="5122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9235440" y="6492240"/>
            <a:ext cx="2844800" cy="274320"/>
          </a:xfrm>
        </p:spPr>
        <p:txBody>
          <a:bodyPr/>
          <a:lstStyle>
            <a:lvl1pPr>
              <a:defRPr/>
            </a:lvl1pPr>
          </a:lstStyle>
          <a:p>
            <a:pPr>
              <a:defRPr/>
            </a:pPr>
            <a:fld id="{2FB12537-B55F-1D4C-AACF-3B10E7522722}" type="slidenum">
              <a:rPr lang="en-US"/>
              <a:pPr>
                <a:defRPr/>
              </a:pPr>
              <a:t>‹#›</a:t>
            </a:fld>
            <a:endParaRPr lang="en-US" dirty="0"/>
          </a:p>
        </p:txBody>
      </p:sp>
      <p:sp>
        <p:nvSpPr>
          <p:cNvPr id="6" name="Footer Placeholder 8">
            <a:extLst>
              <a:ext uri="{FF2B5EF4-FFF2-40B4-BE49-F238E27FC236}">
                <a16:creationId xmlns:a16="http://schemas.microsoft.com/office/drawing/2014/main" id="{120087D1-089D-4713-AA0A-AA3330A2B97F}"/>
              </a:ext>
            </a:extLst>
          </p:cNvPr>
          <p:cNvSpPr txBox="1">
            <a:spLocks/>
          </p:cNvSpPr>
          <p:nvPr userDrawn="1"/>
        </p:nvSpPr>
        <p:spPr>
          <a:xfrm>
            <a:off x="284337" y="6492240"/>
            <a:ext cx="11623325"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marR="0" indent="0" algn="l" defTabSz="457200" rtl="0" eaLnBrk="1" fontAlgn="base" latinLnBrk="0" hangingPunct="1">
              <a:lnSpc>
                <a:spcPct val="100000"/>
              </a:lnSpc>
              <a:spcBef>
                <a:spcPct val="0"/>
              </a:spcBef>
              <a:spcAft>
                <a:spcPct val="0"/>
              </a:spcAft>
              <a:buClrTx/>
              <a:buSzTx/>
              <a:buFontTx/>
              <a:buNone/>
              <a:tabLst/>
              <a:defRPr sz="90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cs typeface="Arial" charset="0"/>
              </a:rPr>
              <a:t>Exploration Capabilities Quarterly Review, Jan 31-Feb 2, 2023</a:t>
            </a:r>
          </a:p>
        </p:txBody>
      </p:sp>
    </p:spTree>
    <p:extLst>
      <p:ext uri="{BB962C8B-B14F-4D97-AF65-F5344CB8AC3E}">
        <p14:creationId xmlns:p14="http://schemas.microsoft.com/office/powerpoint/2010/main" val="3754958845"/>
      </p:ext>
    </p:extLst>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B1B833CF-CA6A-4569-A3B9-357EAF8462C3}"/>
              </a:ext>
            </a:extLst>
          </p:cNvPr>
          <p:cNvSpPr txBox="1">
            <a:spLocks/>
          </p:cNvSpPr>
          <p:nvPr userDrawn="1"/>
        </p:nvSpPr>
        <p:spPr>
          <a:xfrm>
            <a:off x="9235440" y="6492240"/>
            <a:ext cx="2844800"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rgbClr val="000000"/>
                </a:solidFill>
                <a:latin typeface="Arial"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FB12537-B55F-1D4C-AACF-3B10E7522722}" type="slidenum">
              <a:rPr lang="en-US" smtClean="0"/>
              <a:pPr>
                <a:defRPr/>
              </a:pPr>
              <a:t>‹#›</a:t>
            </a:fld>
            <a:endParaRPr lang="en-US" dirty="0"/>
          </a:p>
        </p:txBody>
      </p:sp>
      <p:sp>
        <p:nvSpPr>
          <p:cNvPr id="5" name="Footer Placeholder 8">
            <a:extLst>
              <a:ext uri="{FF2B5EF4-FFF2-40B4-BE49-F238E27FC236}">
                <a16:creationId xmlns:a16="http://schemas.microsoft.com/office/drawing/2014/main" id="{8FBE5DFF-3C85-4DE9-A410-4D20E3934BA1}"/>
              </a:ext>
            </a:extLst>
          </p:cNvPr>
          <p:cNvSpPr txBox="1">
            <a:spLocks/>
          </p:cNvSpPr>
          <p:nvPr userDrawn="1"/>
        </p:nvSpPr>
        <p:spPr>
          <a:xfrm>
            <a:off x="315384" y="6537804"/>
            <a:ext cx="11623325" cy="27432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marR="0" indent="0" algn="l" defTabSz="457200" rtl="0" eaLnBrk="1" fontAlgn="base" latinLnBrk="0" hangingPunct="1">
              <a:lnSpc>
                <a:spcPct val="100000"/>
              </a:lnSpc>
              <a:spcBef>
                <a:spcPct val="0"/>
              </a:spcBef>
              <a:spcAft>
                <a:spcPct val="0"/>
              </a:spcAft>
              <a:buClrTx/>
              <a:buSzTx/>
              <a:buFontTx/>
              <a:buNone/>
              <a:tabLst/>
              <a:defRPr sz="900" kern="1200">
                <a:solidFill>
                  <a:schemeClr val="tx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charset="0"/>
                <a:cs typeface="Arial" charset="0"/>
              </a:rPr>
              <a:t>Exploration Capabilities Quarterly Review, Jan 31-Feb 2, 2023</a:t>
            </a:r>
          </a:p>
        </p:txBody>
      </p:sp>
    </p:spTree>
    <p:extLst>
      <p:ext uri="{BB962C8B-B14F-4D97-AF65-F5344CB8AC3E}">
        <p14:creationId xmlns:p14="http://schemas.microsoft.com/office/powerpoint/2010/main" val="1150700552"/>
      </p:ext>
    </p:extLst>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CaN 2_Title and Content">
    <p:spTree>
      <p:nvGrpSpPr>
        <p:cNvPr id="1" name=""/>
        <p:cNvGrpSpPr/>
        <p:nvPr/>
      </p:nvGrpSpPr>
      <p:grpSpPr>
        <a:xfrm>
          <a:off x="0" y="0"/>
          <a:ext cx="0" cy="0"/>
          <a:chOff x="0" y="0"/>
          <a:chExt cx="0" cy="0"/>
        </a:xfrm>
      </p:grpSpPr>
      <p:sp>
        <p:nvSpPr>
          <p:cNvPr id="8" name="Slide Number Placeholder 79">
            <a:extLst>
              <a:ext uri="{FF2B5EF4-FFF2-40B4-BE49-F238E27FC236}">
                <a16:creationId xmlns:a16="http://schemas.microsoft.com/office/drawing/2014/main" id="{B94DDB41-69C6-46EB-B5D3-2495638A87F1}"/>
              </a:ext>
            </a:extLst>
          </p:cNvPr>
          <p:cNvSpPr txBox="1">
            <a:spLocks/>
          </p:cNvSpPr>
          <p:nvPr userDrawn="1"/>
        </p:nvSpPr>
        <p:spPr>
          <a:xfrm>
            <a:off x="9352646" y="6332237"/>
            <a:ext cx="2742595" cy="364629"/>
          </a:xfrm>
          <a:prstGeom prst="rect">
            <a:avLst/>
          </a:prstGeom>
        </p:spPr>
        <p:txBody>
          <a:bodyPr/>
          <a:lstStyle>
            <a:defPPr>
              <a:defRPr lang="ru-RU"/>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algn="r"/>
            <a:fld id="{EFF71948-E2E2-6041-95DB-4C03EE5F2F12}" type="slidenum">
              <a:rPr lang="en-US" sz="1273" smtClean="0">
                <a:solidFill>
                  <a:schemeClr val="bg1"/>
                </a:solidFill>
              </a:rPr>
              <a:pPr algn="r"/>
              <a:t>‹#›</a:t>
            </a:fld>
            <a:endParaRPr lang="en-US" sz="1273" dirty="0">
              <a:solidFill>
                <a:schemeClr val="bg1"/>
              </a:solidFill>
            </a:endParaRPr>
          </a:p>
        </p:txBody>
      </p:sp>
      <p:sp>
        <p:nvSpPr>
          <p:cNvPr id="5" name="Text Placeholder 6">
            <a:extLst>
              <a:ext uri="{FF2B5EF4-FFF2-40B4-BE49-F238E27FC236}">
                <a16:creationId xmlns:a16="http://schemas.microsoft.com/office/drawing/2014/main" id="{006DE846-0AF6-4CC8-9129-2789D78D7433}"/>
              </a:ext>
            </a:extLst>
          </p:cNvPr>
          <p:cNvSpPr>
            <a:spLocks noGrp="1"/>
          </p:cNvSpPr>
          <p:nvPr>
            <p:ph type="body" sz="quarter" idx="11"/>
          </p:nvPr>
        </p:nvSpPr>
        <p:spPr>
          <a:xfrm>
            <a:off x="413084" y="468575"/>
            <a:ext cx="9378616" cy="481680"/>
          </a:xfrm>
          <a:prstGeom prst="rect">
            <a:avLst/>
          </a:prstGeom>
        </p:spPr>
        <p:txBody>
          <a:bodyPr/>
          <a:lstStyle>
            <a:lvl1pPr marL="0" indent="0" algn="l">
              <a:lnSpc>
                <a:spcPct val="100000"/>
              </a:lnSpc>
              <a:buNone/>
              <a:defRPr sz="2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6" name="Text Placeholder 6">
            <a:extLst>
              <a:ext uri="{FF2B5EF4-FFF2-40B4-BE49-F238E27FC236}">
                <a16:creationId xmlns:a16="http://schemas.microsoft.com/office/drawing/2014/main" id="{F63030EF-D373-406A-8E29-9A61893138D9}"/>
              </a:ext>
            </a:extLst>
          </p:cNvPr>
          <p:cNvSpPr>
            <a:spLocks noGrp="1"/>
          </p:cNvSpPr>
          <p:nvPr>
            <p:ph type="body" sz="quarter" idx="12"/>
          </p:nvPr>
        </p:nvSpPr>
        <p:spPr>
          <a:xfrm>
            <a:off x="381000" y="1257300"/>
            <a:ext cx="11430000" cy="5194664"/>
          </a:xfrm>
          <a:prstGeom prst="rect">
            <a:avLst/>
          </a:prstGeom>
        </p:spPr>
        <p:txBody>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800">
                <a:solidFill>
                  <a:schemeClr val="bg1"/>
                </a:solidFill>
                <a:latin typeface="Arial" panose="020B0604020202020204" pitchFamily="34" charset="0"/>
                <a:cs typeface="Arial" panose="020B0604020202020204" pitchFamily="34" charset="0"/>
              </a:defRPr>
            </a:lvl1pPr>
            <a:lvl2pPr marL="457200" indent="0" algn="ctr">
              <a:buNone/>
              <a:defRPr sz="1600">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Click to edit Master text styles</a:t>
            </a:r>
          </a:p>
          <a:p>
            <a:pPr marL="457200" marR="0" lvl="1"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Click to edit Master text styles</a:t>
            </a:r>
          </a:p>
          <a:p>
            <a:pPr lvl="0"/>
            <a:endParaRPr lang="en-US" dirty="0"/>
          </a:p>
        </p:txBody>
      </p:sp>
    </p:spTree>
    <p:extLst>
      <p:ext uri="{BB962C8B-B14F-4D97-AF65-F5344CB8AC3E}">
        <p14:creationId xmlns:p14="http://schemas.microsoft.com/office/powerpoint/2010/main" val="2031153503"/>
      </p:ext>
    </p:extLst>
  </p:cSld>
  <p:clrMapOvr>
    <a:masterClrMapping/>
  </p:clrMapOvr>
  <p:transition spd="slow" advClick="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459D5-0257-574A-B6EF-A7015AA6C84C}"/>
              </a:ext>
            </a:extLst>
          </p:cNvPr>
          <p:cNvSpPr>
            <a:spLocks noGrp="1"/>
          </p:cNvSpPr>
          <p:nvPr>
            <p:ph type="ctrTitle"/>
          </p:nvPr>
        </p:nvSpPr>
        <p:spPr>
          <a:xfrm>
            <a:off x="1524000" y="1122363"/>
            <a:ext cx="9144000" cy="2387600"/>
          </a:xfrm>
        </p:spPr>
        <p:txBody>
          <a:bodyPr anchor="b">
            <a:normAutofit/>
          </a:bodyPr>
          <a:lstStyle>
            <a:lvl1pPr algn="ctr">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8164B662-86C9-F446-980F-E1C63AF99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F315F2CA-DBA9-3945-955D-B45A276F6ECE}"/>
              </a:ext>
            </a:extLst>
          </p:cNvPr>
          <p:cNvSpPr>
            <a:spLocks noGrp="1"/>
          </p:cNvSpPr>
          <p:nvPr>
            <p:ph type="sldNum" sz="quarter" idx="12"/>
          </p:nvPr>
        </p:nvSpPr>
        <p:spPr>
          <a:xfrm>
            <a:off x="10789920" y="6492875"/>
            <a:ext cx="1402080" cy="365125"/>
          </a:xfrm>
        </p:spPr>
        <p:txBody>
          <a:bodyPr/>
          <a:lstStyle/>
          <a:p>
            <a:fld id="{E033C6E5-ABCA-D247-98E1-2274F89B260E}" type="slidenum">
              <a:rPr lang="en-US" smtClean="0"/>
              <a:t>‹#›</a:t>
            </a:fld>
            <a:endParaRPr lang="en-US" dirty="0"/>
          </a:p>
        </p:txBody>
      </p:sp>
    </p:spTree>
    <p:extLst>
      <p:ext uri="{BB962C8B-B14F-4D97-AF65-F5344CB8AC3E}">
        <p14:creationId xmlns:p14="http://schemas.microsoft.com/office/powerpoint/2010/main" val="17341550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B49C7-2E6B-2E40-BE86-022BE884A04A}"/>
              </a:ext>
            </a:extLst>
          </p:cNvPr>
          <p:cNvSpPr>
            <a:spLocks noGrp="1"/>
          </p:cNvSpPr>
          <p:nvPr>
            <p:ph type="ctrTitle"/>
          </p:nvPr>
        </p:nvSpPr>
        <p:spPr>
          <a:xfrm>
            <a:off x="1524000" y="1122363"/>
            <a:ext cx="9144000" cy="2387600"/>
          </a:xfrm>
        </p:spPr>
        <p:txBody>
          <a:bodyPr anchor="b">
            <a:normAutofit/>
          </a:bodyPr>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B10152A7-52ED-0B42-9404-99A85F6261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B415AA-30CA-374D-A861-F9D98009A04B}"/>
              </a:ext>
            </a:extLst>
          </p:cNvPr>
          <p:cNvSpPr>
            <a:spLocks noGrp="1"/>
          </p:cNvSpPr>
          <p:nvPr>
            <p:ph type="dt" sz="half" idx="10"/>
          </p:nvPr>
        </p:nvSpPr>
        <p:spPr/>
        <p:txBody>
          <a:bodyPr/>
          <a:lstStyle/>
          <a:p>
            <a:fld id="{F9E0B906-9F78-2842-B305-6DC5E9071854}" type="datetimeFigureOut">
              <a:rPr lang="en-US" smtClean="0"/>
              <a:t>8/15/2024</a:t>
            </a:fld>
            <a:endParaRPr lang="en-US" dirty="0"/>
          </a:p>
        </p:txBody>
      </p:sp>
      <p:sp>
        <p:nvSpPr>
          <p:cNvPr id="5" name="Footer Placeholder 4">
            <a:extLst>
              <a:ext uri="{FF2B5EF4-FFF2-40B4-BE49-F238E27FC236}">
                <a16:creationId xmlns:a16="http://schemas.microsoft.com/office/drawing/2014/main" id="{8D33F732-F794-0046-9E69-1197DE6D4B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9C8FBC-C2D0-B247-AE48-231C2E0F3B28}"/>
              </a:ext>
            </a:extLst>
          </p:cNvPr>
          <p:cNvSpPr>
            <a:spLocks noGrp="1"/>
          </p:cNvSpPr>
          <p:nvPr>
            <p:ph type="sldNum" sz="quarter" idx="12"/>
          </p:nvPr>
        </p:nvSpPr>
        <p:spPr/>
        <p:txBody>
          <a:bodyPr/>
          <a:lstStyle/>
          <a:p>
            <a:fld id="{B403DA3D-D895-E244-82AC-F78AFE94EDE0}" type="slidenum">
              <a:rPr lang="en-US" smtClean="0"/>
              <a:t>‹#›</a:t>
            </a:fld>
            <a:endParaRPr lang="en-US" dirty="0"/>
          </a:p>
        </p:txBody>
      </p:sp>
    </p:spTree>
    <p:extLst>
      <p:ext uri="{BB962C8B-B14F-4D97-AF65-F5344CB8AC3E}">
        <p14:creationId xmlns:p14="http://schemas.microsoft.com/office/powerpoint/2010/main" val="3522477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ED98-CA18-5547-8BD5-49BCCF2C622D}"/>
              </a:ext>
            </a:extLst>
          </p:cNvPr>
          <p:cNvSpPr>
            <a:spLocks noGrp="1"/>
          </p:cNvSpPr>
          <p:nvPr>
            <p:ph type="title"/>
          </p:nvPr>
        </p:nvSpPr>
        <p:spPr>
          <a:xfrm>
            <a:off x="685799" y="320675"/>
            <a:ext cx="10989527" cy="81674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DFE0FFF-A336-D646-A488-2E15534841E1}"/>
              </a:ext>
            </a:extLst>
          </p:cNvPr>
          <p:cNvSpPr>
            <a:spLocks noGrp="1"/>
          </p:cNvSpPr>
          <p:nvPr>
            <p:ph idx="1"/>
          </p:nvPr>
        </p:nvSpPr>
        <p:spPr>
          <a:xfrm>
            <a:off x="685799" y="1260088"/>
            <a:ext cx="10989527" cy="4916875"/>
          </a:xfrm>
        </p:spPr>
        <p:txBody>
          <a:bodyPr/>
          <a:lstStyle>
            <a:lvl1pPr marL="344488" indent="-344488">
              <a:buFont typeface="Wingdings" pitchFamily="2" charset="2"/>
              <a:buChar char="q"/>
              <a:tabLst/>
              <a:defRPr/>
            </a:lvl1pPr>
            <a:lvl3pPr marL="1143000" indent="-228600">
              <a:buFont typeface="System Font Regular"/>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5803A-C70C-E746-9590-60D13B05EF5A}"/>
              </a:ext>
            </a:extLst>
          </p:cNvPr>
          <p:cNvSpPr>
            <a:spLocks noGrp="1"/>
          </p:cNvSpPr>
          <p:nvPr>
            <p:ph type="dt" sz="half" idx="10"/>
          </p:nvPr>
        </p:nvSpPr>
        <p:spPr/>
        <p:txBody>
          <a:bodyPr/>
          <a:lstStyle/>
          <a:p>
            <a:fld id="{F9E0B906-9F78-2842-B305-6DC5E9071854}" type="datetimeFigureOut">
              <a:rPr lang="en-US" smtClean="0"/>
              <a:t>8/15/2024</a:t>
            </a:fld>
            <a:endParaRPr lang="en-US" dirty="0"/>
          </a:p>
        </p:txBody>
      </p:sp>
      <p:sp>
        <p:nvSpPr>
          <p:cNvPr id="5" name="Footer Placeholder 4">
            <a:extLst>
              <a:ext uri="{FF2B5EF4-FFF2-40B4-BE49-F238E27FC236}">
                <a16:creationId xmlns:a16="http://schemas.microsoft.com/office/drawing/2014/main" id="{E7BE08AA-9406-3840-ADCF-135BC90BCA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442AE4-F0CE-6349-859D-A12E54913BE7}"/>
              </a:ext>
            </a:extLst>
          </p:cNvPr>
          <p:cNvSpPr>
            <a:spLocks noGrp="1"/>
          </p:cNvSpPr>
          <p:nvPr>
            <p:ph type="sldNum" sz="quarter" idx="12"/>
          </p:nvPr>
        </p:nvSpPr>
        <p:spPr/>
        <p:txBody>
          <a:bodyPr/>
          <a:lstStyle/>
          <a:p>
            <a:fld id="{B403DA3D-D895-E244-82AC-F78AFE94EDE0}" type="slidenum">
              <a:rPr lang="en-US" smtClean="0"/>
              <a:t>‹#›</a:t>
            </a:fld>
            <a:endParaRPr lang="en-US" dirty="0"/>
          </a:p>
        </p:txBody>
      </p:sp>
    </p:spTree>
    <p:extLst>
      <p:ext uri="{BB962C8B-B14F-4D97-AF65-F5344CB8AC3E}">
        <p14:creationId xmlns:p14="http://schemas.microsoft.com/office/powerpoint/2010/main" val="30701176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82800-E465-E14C-A23C-27B5A9F1D6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800C91-029F-C942-A8BB-1F7E48BC2B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20B266-E5EC-5C4B-BDC7-89CEC3DE91E6}"/>
              </a:ext>
            </a:extLst>
          </p:cNvPr>
          <p:cNvSpPr>
            <a:spLocks noGrp="1"/>
          </p:cNvSpPr>
          <p:nvPr>
            <p:ph type="dt" sz="half" idx="10"/>
          </p:nvPr>
        </p:nvSpPr>
        <p:spPr/>
        <p:txBody>
          <a:bodyPr/>
          <a:lstStyle/>
          <a:p>
            <a:fld id="{F9E0B906-9F78-2842-B305-6DC5E9071854}" type="datetimeFigureOut">
              <a:rPr lang="en-US" smtClean="0"/>
              <a:t>8/15/2024</a:t>
            </a:fld>
            <a:endParaRPr lang="en-US" dirty="0"/>
          </a:p>
        </p:txBody>
      </p:sp>
      <p:sp>
        <p:nvSpPr>
          <p:cNvPr id="5" name="Footer Placeholder 4">
            <a:extLst>
              <a:ext uri="{FF2B5EF4-FFF2-40B4-BE49-F238E27FC236}">
                <a16:creationId xmlns:a16="http://schemas.microsoft.com/office/drawing/2014/main" id="{115F3E85-BEA1-914E-BA26-6BEC155A6F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76A84D-1088-D644-9223-C1A5B35E3C4A}"/>
              </a:ext>
            </a:extLst>
          </p:cNvPr>
          <p:cNvSpPr>
            <a:spLocks noGrp="1"/>
          </p:cNvSpPr>
          <p:nvPr>
            <p:ph type="sldNum" sz="quarter" idx="12"/>
          </p:nvPr>
        </p:nvSpPr>
        <p:spPr/>
        <p:txBody>
          <a:bodyPr/>
          <a:lstStyle/>
          <a:p>
            <a:fld id="{B403DA3D-D895-E244-82AC-F78AFE94EDE0}" type="slidenum">
              <a:rPr lang="en-US" smtClean="0"/>
              <a:t>‹#›</a:t>
            </a:fld>
            <a:endParaRPr lang="en-US" dirty="0"/>
          </a:p>
        </p:txBody>
      </p:sp>
    </p:spTree>
    <p:extLst>
      <p:ext uri="{BB962C8B-B14F-4D97-AF65-F5344CB8AC3E}">
        <p14:creationId xmlns:p14="http://schemas.microsoft.com/office/powerpoint/2010/main" val="306769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6"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87461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5AF81F6A-DDF0-CA48-BB6C-A3C78F76BDB0}"/>
              </a:ext>
            </a:extLst>
          </p:cNvPr>
          <p:cNvSpPr>
            <a:spLocks noGrp="1"/>
          </p:cNvSpPr>
          <p:nvPr>
            <p:ph type="dt" sz="half" idx="10"/>
          </p:nvPr>
        </p:nvSpPr>
        <p:spPr>
          <a:xfrm>
            <a:off x="609600" y="6402358"/>
            <a:ext cx="2133600" cy="365125"/>
          </a:xfrm>
        </p:spPr>
        <p:txBody>
          <a:bodyPr/>
          <a:lstStyle/>
          <a:p>
            <a:fld id="{EBE8921F-DD0C-48B7-B29C-E4E293855551}" type="datetime1">
              <a:rPr lang="en-US" smtClean="0"/>
              <a:t>8/15/2024</a:t>
            </a:fld>
            <a:endParaRPr lang="en-US" dirty="0"/>
          </a:p>
        </p:txBody>
      </p:sp>
      <p:sp>
        <p:nvSpPr>
          <p:cNvPr id="11" name="Slide Number Placeholder 5">
            <a:extLst>
              <a:ext uri="{FF2B5EF4-FFF2-40B4-BE49-F238E27FC236}">
                <a16:creationId xmlns:a16="http://schemas.microsoft.com/office/drawing/2014/main" id="{3A1F476F-0685-7442-A34B-9B4DD36517C9}"/>
              </a:ext>
            </a:extLst>
          </p:cNvPr>
          <p:cNvSpPr>
            <a:spLocks noGrp="1"/>
          </p:cNvSpPr>
          <p:nvPr>
            <p:ph type="sldNum" sz="quarter" idx="12"/>
          </p:nvPr>
        </p:nvSpPr>
        <p:spPr>
          <a:xfrm>
            <a:off x="9719067" y="6336820"/>
            <a:ext cx="2133600" cy="365125"/>
          </a:xfrm>
        </p:spPr>
        <p:txBody>
          <a:bodyPr/>
          <a:lstStyle/>
          <a:p>
            <a:fld id="{3BCAEDE6-A36F-4E12-9AB0-F0A357C3C19F}" type="slidenum">
              <a:rPr lang="en-US" smtClean="0"/>
              <a:t>‹#›</a:t>
            </a:fld>
            <a:endParaRPr lang="en-US" dirty="0"/>
          </a:p>
        </p:txBody>
      </p:sp>
      <p:sp>
        <p:nvSpPr>
          <p:cNvPr id="12" name="Content Placeholder 3">
            <a:extLst>
              <a:ext uri="{FF2B5EF4-FFF2-40B4-BE49-F238E27FC236}">
                <a16:creationId xmlns:a16="http://schemas.microsoft.com/office/drawing/2014/main" id="{F184583D-8C93-2740-8EC5-39521637D4A0}"/>
              </a:ext>
            </a:extLst>
          </p:cNvPr>
          <p:cNvSpPr>
            <a:spLocks noGrp="1"/>
          </p:cNvSpPr>
          <p:nvPr>
            <p:ph sz="half" idx="2"/>
          </p:nvPr>
        </p:nvSpPr>
        <p:spPr>
          <a:xfrm>
            <a:off x="609599" y="1550207"/>
            <a:ext cx="5435091" cy="2046287"/>
          </a:xfrm>
        </p:spPr>
        <p:txBody>
          <a:bodyPr>
            <a:normAutofit/>
          </a:bodyPr>
          <a:lstStyle>
            <a:lvl1pPr marL="114300" indent="-114300">
              <a:defRPr sz="1200"/>
            </a:lvl1pPr>
            <a:lvl2pPr marL="342900" indent="-114300">
              <a:defRPr sz="1100"/>
            </a:lvl2pPr>
            <a:lvl3pPr marL="571500" indent="-114300">
              <a:defRPr sz="1050"/>
            </a:lvl3pPr>
            <a:lvl4pPr marL="685800" indent="-114300">
              <a:defRPr sz="1000"/>
            </a:lvl4pPr>
            <a:lvl5pPr marL="800100" indent="-114300">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FDF105B2-04F4-3D4F-96C9-D9AD5E7C3772}"/>
              </a:ext>
            </a:extLst>
          </p:cNvPr>
          <p:cNvCxnSpPr/>
          <p:nvPr userDrawn="1"/>
        </p:nvCxnSpPr>
        <p:spPr>
          <a:xfrm>
            <a:off x="6233160" y="1394933"/>
            <a:ext cx="0" cy="51206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6082093-3343-BD41-BD66-0C93FAC29782}"/>
              </a:ext>
            </a:extLst>
          </p:cNvPr>
          <p:cNvCxnSpPr>
            <a:cxnSpLocks/>
          </p:cNvCxnSpPr>
          <p:nvPr userDrawn="1"/>
        </p:nvCxnSpPr>
        <p:spPr>
          <a:xfrm flipV="1">
            <a:off x="609600" y="3946437"/>
            <a:ext cx="11247120" cy="176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C5901185-E27A-CC4F-8E05-97C662ADEDFA}"/>
              </a:ext>
            </a:extLst>
          </p:cNvPr>
          <p:cNvSpPr>
            <a:spLocks noGrp="1"/>
          </p:cNvSpPr>
          <p:nvPr>
            <p:ph sz="half" idx="14"/>
          </p:nvPr>
        </p:nvSpPr>
        <p:spPr>
          <a:xfrm>
            <a:off x="609599" y="4183439"/>
            <a:ext cx="5435091" cy="2046287"/>
          </a:xfrm>
        </p:spPr>
        <p:txBody>
          <a:bodyPr>
            <a:normAutofit/>
          </a:bodyPr>
          <a:lstStyle>
            <a:lvl1pPr marL="114300" indent="-114300">
              <a:defRPr sz="1200"/>
            </a:lvl1pPr>
            <a:lvl2pPr marL="342900" indent="-114300">
              <a:defRPr sz="1100"/>
            </a:lvl2pPr>
            <a:lvl3pPr marL="571500" indent="-114300">
              <a:defRPr sz="1050"/>
            </a:lvl3pPr>
            <a:lvl4pPr marL="685800" indent="-114300">
              <a:defRPr sz="1000"/>
            </a:lvl4pPr>
            <a:lvl5pPr marL="800100" indent="-114300">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DD82791B-5F01-7E43-B77A-36A51ACAC586}"/>
              </a:ext>
            </a:extLst>
          </p:cNvPr>
          <p:cNvSpPr>
            <a:spLocks noGrp="1"/>
          </p:cNvSpPr>
          <p:nvPr>
            <p:ph sz="half" idx="16"/>
          </p:nvPr>
        </p:nvSpPr>
        <p:spPr>
          <a:xfrm>
            <a:off x="6415217" y="4175201"/>
            <a:ext cx="5435089" cy="1981199"/>
          </a:xfrm>
        </p:spPr>
        <p:txBody>
          <a:bodyPr>
            <a:normAutofit/>
          </a:bodyPr>
          <a:lstStyle>
            <a:lvl1pPr marL="114300" indent="-114300">
              <a:defRPr sz="1200"/>
            </a:lvl1pPr>
            <a:lvl2pPr marL="342900" indent="-114300">
              <a:defRPr sz="1100"/>
            </a:lvl2pPr>
            <a:lvl3pPr marL="571500" indent="-114300">
              <a:defRPr sz="1050"/>
            </a:lvl3pPr>
            <a:lvl4pPr marL="685800" indent="-114300">
              <a:defRPr sz="1000"/>
            </a:lvl4pPr>
            <a:lvl5pPr marL="800100" indent="-114300">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901FB49C-F732-D647-8215-A70C02C35D2D}"/>
              </a:ext>
            </a:extLst>
          </p:cNvPr>
          <p:cNvSpPr txBox="1"/>
          <p:nvPr userDrawn="1"/>
        </p:nvSpPr>
        <p:spPr>
          <a:xfrm>
            <a:off x="571499" y="1352414"/>
            <a:ext cx="2493753" cy="276999"/>
          </a:xfrm>
          <a:prstGeom prst="rect">
            <a:avLst/>
          </a:prstGeom>
          <a:noFill/>
        </p:spPr>
        <p:txBody>
          <a:bodyPr wrap="square" rtlCol="0">
            <a:spAutoFit/>
          </a:bodyPr>
          <a:lstStyle/>
          <a:p>
            <a:r>
              <a:rPr lang="en-US" sz="1200" b="1" u="sng" dirty="0">
                <a:solidFill>
                  <a:prstClr val="black"/>
                </a:solidFill>
                <a:latin typeface="Arial" pitchFamily="34" charset="0"/>
                <a:cs typeface="Arial" pitchFamily="34" charset="0"/>
              </a:rPr>
              <a:t>Significant Accomplishments</a:t>
            </a:r>
          </a:p>
        </p:txBody>
      </p:sp>
      <p:sp>
        <p:nvSpPr>
          <p:cNvPr id="18" name="TextBox 17">
            <a:extLst>
              <a:ext uri="{FF2B5EF4-FFF2-40B4-BE49-F238E27FC236}">
                <a16:creationId xmlns:a16="http://schemas.microsoft.com/office/drawing/2014/main" id="{28D05A93-2CD0-644A-8B8B-78D03F0CC488}"/>
              </a:ext>
            </a:extLst>
          </p:cNvPr>
          <p:cNvSpPr txBox="1"/>
          <p:nvPr userDrawn="1"/>
        </p:nvSpPr>
        <p:spPr>
          <a:xfrm>
            <a:off x="609600" y="3994150"/>
            <a:ext cx="1905000" cy="276999"/>
          </a:xfrm>
          <a:prstGeom prst="rect">
            <a:avLst/>
          </a:prstGeom>
          <a:noFill/>
        </p:spPr>
        <p:txBody>
          <a:bodyPr wrap="square" rtlCol="0">
            <a:spAutoFit/>
          </a:bodyPr>
          <a:lstStyle/>
          <a:p>
            <a:r>
              <a:rPr lang="en-US" sz="1200" b="1" u="sng" dirty="0">
                <a:solidFill>
                  <a:prstClr val="black"/>
                </a:solidFill>
                <a:latin typeface="Arial" pitchFamily="34" charset="0"/>
                <a:cs typeface="Arial" pitchFamily="34" charset="0"/>
              </a:rPr>
              <a:t>Issues/Concerns</a:t>
            </a:r>
          </a:p>
        </p:txBody>
      </p:sp>
      <p:sp>
        <p:nvSpPr>
          <p:cNvPr id="19" name="TextBox 18">
            <a:extLst>
              <a:ext uri="{FF2B5EF4-FFF2-40B4-BE49-F238E27FC236}">
                <a16:creationId xmlns:a16="http://schemas.microsoft.com/office/drawing/2014/main" id="{8FF1A7C0-4514-CF4A-A9F9-2F3F3084D09B}"/>
              </a:ext>
            </a:extLst>
          </p:cNvPr>
          <p:cNvSpPr txBox="1"/>
          <p:nvPr userDrawn="1"/>
        </p:nvSpPr>
        <p:spPr>
          <a:xfrm>
            <a:off x="6413631" y="3992163"/>
            <a:ext cx="1905000" cy="276999"/>
          </a:xfrm>
          <a:prstGeom prst="rect">
            <a:avLst/>
          </a:prstGeom>
          <a:noFill/>
        </p:spPr>
        <p:txBody>
          <a:bodyPr wrap="square" rtlCol="0">
            <a:spAutoFit/>
          </a:bodyPr>
          <a:lstStyle/>
          <a:p>
            <a:r>
              <a:rPr lang="en-US" sz="1200" b="1" u="sng" dirty="0">
                <a:solidFill>
                  <a:prstClr val="black"/>
                </a:solidFill>
                <a:latin typeface="Arial" pitchFamily="34" charset="0"/>
                <a:cs typeface="Arial" pitchFamily="34" charset="0"/>
              </a:rPr>
              <a:t>Metrics</a:t>
            </a:r>
          </a:p>
        </p:txBody>
      </p:sp>
      <p:sp>
        <p:nvSpPr>
          <p:cNvPr id="20" name="TextBox 19">
            <a:extLst>
              <a:ext uri="{FF2B5EF4-FFF2-40B4-BE49-F238E27FC236}">
                <a16:creationId xmlns:a16="http://schemas.microsoft.com/office/drawing/2014/main" id="{1CD93456-3CFA-0943-9E48-2EF7F356310C}"/>
              </a:ext>
            </a:extLst>
          </p:cNvPr>
          <p:cNvSpPr txBox="1"/>
          <p:nvPr userDrawn="1"/>
        </p:nvSpPr>
        <p:spPr>
          <a:xfrm>
            <a:off x="6413631" y="1352413"/>
            <a:ext cx="2493753" cy="276999"/>
          </a:xfrm>
          <a:prstGeom prst="rect">
            <a:avLst/>
          </a:prstGeom>
          <a:noFill/>
        </p:spPr>
        <p:txBody>
          <a:bodyPr wrap="square" rtlCol="0">
            <a:spAutoFit/>
          </a:bodyPr>
          <a:lstStyle/>
          <a:p>
            <a:r>
              <a:rPr lang="en-US" sz="1200" b="1" u="sng" dirty="0">
                <a:solidFill>
                  <a:prstClr val="black"/>
                </a:solidFill>
                <a:latin typeface="Arial" pitchFamily="34" charset="0"/>
                <a:cs typeface="Arial" pitchFamily="34" charset="0"/>
              </a:rPr>
              <a:t>Upcoming</a:t>
            </a:r>
            <a:r>
              <a:rPr lang="en-US" sz="1200" b="1" u="sng" baseline="0" dirty="0">
                <a:solidFill>
                  <a:prstClr val="black"/>
                </a:solidFill>
                <a:latin typeface="Arial" pitchFamily="34" charset="0"/>
                <a:cs typeface="Arial" pitchFamily="34" charset="0"/>
              </a:rPr>
              <a:t> Activities</a:t>
            </a:r>
            <a:endParaRPr lang="en-US" sz="1200" b="1" u="sng" dirty="0">
              <a:solidFill>
                <a:prstClr val="black"/>
              </a:solidFill>
              <a:latin typeface="Arial" pitchFamily="34" charset="0"/>
              <a:cs typeface="Arial" pitchFamily="34" charset="0"/>
            </a:endParaRPr>
          </a:p>
        </p:txBody>
      </p:sp>
      <p:sp>
        <p:nvSpPr>
          <p:cNvPr id="21" name="Content Placeholder 3">
            <a:extLst>
              <a:ext uri="{FF2B5EF4-FFF2-40B4-BE49-F238E27FC236}">
                <a16:creationId xmlns:a16="http://schemas.microsoft.com/office/drawing/2014/main" id="{C666C2B8-AA0B-EB44-BB16-349259221C0F}"/>
              </a:ext>
            </a:extLst>
          </p:cNvPr>
          <p:cNvSpPr>
            <a:spLocks noGrp="1"/>
          </p:cNvSpPr>
          <p:nvPr>
            <p:ph sz="half" idx="17"/>
          </p:nvPr>
        </p:nvSpPr>
        <p:spPr>
          <a:xfrm>
            <a:off x="6421630" y="1550207"/>
            <a:ext cx="5435089" cy="2046287"/>
          </a:xfrm>
        </p:spPr>
        <p:txBody>
          <a:bodyPr>
            <a:normAutofit/>
          </a:bodyPr>
          <a:lstStyle>
            <a:lvl1pPr marL="114300" indent="-114300">
              <a:defRPr sz="1200"/>
            </a:lvl1pPr>
            <a:lvl2pPr marL="342900" indent="-114300">
              <a:defRPr sz="1100"/>
            </a:lvl2pPr>
            <a:lvl3pPr marL="571500" indent="-114300">
              <a:defRPr sz="1050"/>
            </a:lvl3pPr>
            <a:lvl4pPr marL="685800" indent="-114300">
              <a:defRPr sz="1000"/>
            </a:lvl4pPr>
            <a:lvl5pPr marL="800100" indent="-114300">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Rectangle 21">
            <a:extLst>
              <a:ext uri="{FF2B5EF4-FFF2-40B4-BE49-F238E27FC236}">
                <a16:creationId xmlns:a16="http://schemas.microsoft.com/office/drawing/2014/main" id="{9CD03E45-346F-FD49-8335-650F6B4E8A5D}"/>
              </a:ext>
            </a:extLst>
          </p:cNvPr>
          <p:cNvSpPr/>
          <p:nvPr userDrawn="1"/>
        </p:nvSpPr>
        <p:spPr>
          <a:xfrm>
            <a:off x="386306" y="208380"/>
            <a:ext cx="1674946" cy="851772"/>
          </a:xfrm>
          <a:prstGeom prst="rect">
            <a:avLst/>
          </a:prstGeom>
        </p:spPr>
        <p:txBody>
          <a:bodyPr wrap="none">
            <a:spAutoFit/>
          </a:bodyPr>
          <a:lstStyle/>
          <a:p>
            <a:pPr algn="ctr">
              <a:lnSpc>
                <a:spcPts val="2000"/>
              </a:lnSpc>
            </a:pPr>
            <a:r>
              <a:rPr lang="en-US" sz="1600" b="1" i="1" cap="none" spc="0" dirty="0">
                <a:ln w="0"/>
                <a:solidFill>
                  <a:schemeClr val="tx1"/>
                </a:solidFill>
                <a:effectLst>
                  <a:outerShdw blurRad="38100" dist="19050" dir="2700000" algn="tl" rotWithShape="0">
                    <a:schemeClr val="dk1">
                      <a:alpha val="40000"/>
                    </a:schemeClr>
                  </a:outerShdw>
                </a:effectLst>
                <a:latin typeface="Eras Medium ITC" panose="020B0602030504020804" pitchFamily="34" charset="0"/>
              </a:rPr>
              <a:t>Crew Health</a:t>
            </a:r>
          </a:p>
          <a:p>
            <a:pPr algn="ctr">
              <a:lnSpc>
                <a:spcPts val="2000"/>
              </a:lnSpc>
            </a:pPr>
            <a:r>
              <a:rPr lang="en-US" sz="1600" b="1" i="1" cap="none" spc="0" dirty="0">
                <a:ln w="0"/>
                <a:solidFill>
                  <a:schemeClr val="tx1"/>
                </a:solidFill>
                <a:effectLst>
                  <a:outerShdw blurRad="38100" dist="19050" dir="2700000" algn="tl" rotWithShape="0">
                    <a:schemeClr val="dk1">
                      <a:alpha val="40000"/>
                    </a:schemeClr>
                  </a:outerShdw>
                </a:effectLst>
                <a:latin typeface="Eras Medium ITC" panose="020B0602030504020804" pitchFamily="34" charset="0"/>
              </a:rPr>
              <a:t>Countermeasures</a:t>
            </a:r>
          </a:p>
          <a:p>
            <a:pPr algn="ctr">
              <a:lnSpc>
                <a:spcPts val="2000"/>
              </a:lnSpc>
            </a:pPr>
            <a:r>
              <a:rPr lang="en-US" sz="1600" b="1" i="1" cap="none" spc="0" dirty="0">
                <a:ln w="0"/>
                <a:solidFill>
                  <a:schemeClr val="tx1"/>
                </a:solidFill>
                <a:effectLst>
                  <a:outerShdw blurRad="38100" dist="19050" dir="2700000" algn="tl" rotWithShape="0">
                    <a:schemeClr val="dk1">
                      <a:alpha val="40000"/>
                    </a:schemeClr>
                  </a:outerShdw>
                </a:effectLst>
                <a:latin typeface="Eras Medium ITC" panose="020B0602030504020804" pitchFamily="34" charset="0"/>
              </a:rPr>
              <a:t>(CHC)</a:t>
            </a:r>
          </a:p>
        </p:txBody>
      </p:sp>
    </p:spTree>
    <p:extLst>
      <p:ext uri="{BB962C8B-B14F-4D97-AF65-F5344CB8AC3E}">
        <p14:creationId xmlns:p14="http://schemas.microsoft.com/office/powerpoint/2010/main" val="340551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5AF81F6A-DDF0-CA48-BB6C-A3C78F76BDB0}"/>
              </a:ext>
            </a:extLst>
          </p:cNvPr>
          <p:cNvSpPr>
            <a:spLocks noGrp="1"/>
          </p:cNvSpPr>
          <p:nvPr>
            <p:ph type="dt" sz="half" idx="10"/>
          </p:nvPr>
        </p:nvSpPr>
        <p:spPr>
          <a:xfrm>
            <a:off x="609600" y="6402358"/>
            <a:ext cx="2133600" cy="365125"/>
          </a:xfrm>
        </p:spPr>
        <p:txBody>
          <a:bodyPr/>
          <a:lstStyle/>
          <a:p>
            <a:fld id="{EBE8921F-DD0C-48B7-B29C-E4E293855551}" type="datetime1">
              <a:rPr lang="en-US" smtClean="0"/>
              <a:t>8/15/2024</a:t>
            </a:fld>
            <a:endParaRPr lang="en-US" dirty="0"/>
          </a:p>
        </p:txBody>
      </p:sp>
      <p:sp>
        <p:nvSpPr>
          <p:cNvPr id="11" name="Slide Number Placeholder 5">
            <a:extLst>
              <a:ext uri="{FF2B5EF4-FFF2-40B4-BE49-F238E27FC236}">
                <a16:creationId xmlns:a16="http://schemas.microsoft.com/office/drawing/2014/main" id="{3A1F476F-0685-7442-A34B-9B4DD36517C9}"/>
              </a:ext>
            </a:extLst>
          </p:cNvPr>
          <p:cNvSpPr>
            <a:spLocks noGrp="1"/>
          </p:cNvSpPr>
          <p:nvPr>
            <p:ph type="sldNum" sz="quarter" idx="12"/>
          </p:nvPr>
        </p:nvSpPr>
        <p:spPr>
          <a:xfrm>
            <a:off x="9719067" y="6336820"/>
            <a:ext cx="2133600" cy="365125"/>
          </a:xfrm>
        </p:spPr>
        <p:txBody>
          <a:bodyPr/>
          <a:lstStyle/>
          <a:p>
            <a:fld id="{3BCAEDE6-A36F-4E12-9AB0-F0A357C3C19F}" type="slidenum">
              <a:rPr lang="en-US" smtClean="0"/>
              <a:t>‹#›</a:t>
            </a:fld>
            <a:endParaRPr lang="en-US" dirty="0"/>
          </a:p>
        </p:txBody>
      </p:sp>
      <p:sp>
        <p:nvSpPr>
          <p:cNvPr id="22" name="Rectangle 21">
            <a:extLst>
              <a:ext uri="{FF2B5EF4-FFF2-40B4-BE49-F238E27FC236}">
                <a16:creationId xmlns:a16="http://schemas.microsoft.com/office/drawing/2014/main" id="{9CD03E45-346F-FD49-8335-650F6B4E8A5D}"/>
              </a:ext>
            </a:extLst>
          </p:cNvPr>
          <p:cNvSpPr/>
          <p:nvPr userDrawn="1"/>
        </p:nvSpPr>
        <p:spPr>
          <a:xfrm>
            <a:off x="386306" y="208380"/>
            <a:ext cx="1674946" cy="851772"/>
          </a:xfrm>
          <a:prstGeom prst="rect">
            <a:avLst/>
          </a:prstGeom>
        </p:spPr>
        <p:txBody>
          <a:bodyPr wrap="none">
            <a:spAutoFit/>
          </a:bodyPr>
          <a:lstStyle/>
          <a:p>
            <a:pPr algn="ctr">
              <a:lnSpc>
                <a:spcPts val="2000"/>
              </a:lnSpc>
            </a:pPr>
            <a:r>
              <a:rPr lang="en-US" sz="1600" b="1" i="1" cap="none" spc="0" dirty="0">
                <a:ln w="0"/>
                <a:solidFill>
                  <a:schemeClr val="tx1"/>
                </a:solidFill>
                <a:effectLst>
                  <a:outerShdw blurRad="38100" dist="19050" dir="2700000" algn="tl" rotWithShape="0">
                    <a:schemeClr val="dk1">
                      <a:alpha val="40000"/>
                    </a:schemeClr>
                  </a:outerShdw>
                </a:effectLst>
                <a:latin typeface="Eras Medium ITC" panose="020B0602030504020804" pitchFamily="34" charset="0"/>
              </a:rPr>
              <a:t>Crew Health</a:t>
            </a:r>
          </a:p>
          <a:p>
            <a:pPr algn="ctr">
              <a:lnSpc>
                <a:spcPts val="2000"/>
              </a:lnSpc>
            </a:pPr>
            <a:r>
              <a:rPr lang="en-US" sz="1600" b="1" i="1" cap="none" spc="0" dirty="0">
                <a:ln w="0"/>
                <a:solidFill>
                  <a:schemeClr val="tx1"/>
                </a:solidFill>
                <a:effectLst>
                  <a:outerShdw blurRad="38100" dist="19050" dir="2700000" algn="tl" rotWithShape="0">
                    <a:schemeClr val="dk1">
                      <a:alpha val="40000"/>
                    </a:schemeClr>
                  </a:outerShdw>
                </a:effectLst>
                <a:latin typeface="Eras Medium ITC" panose="020B0602030504020804" pitchFamily="34" charset="0"/>
              </a:rPr>
              <a:t>Countermeasures</a:t>
            </a:r>
          </a:p>
          <a:p>
            <a:pPr algn="ctr">
              <a:lnSpc>
                <a:spcPts val="2000"/>
              </a:lnSpc>
            </a:pPr>
            <a:r>
              <a:rPr lang="en-US" sz="1600" b="1" i="1" cap="none" spc="0" dirty="0">
                <a:ln w="0"/>
                <a:solidFill>
                  <a:schemeClr val="tx1"/>
                </a:solidFill>
                <a:effectLst>
                  <a:outerShdw blurRad="38100" dist="19050" dir="2700000" algn="tl" rotWithShape="0">
                    <a:schemeClr val="dk1">
                      <a:alpha val="40000"/>
                    </a:schemeClr>
                  </a:outerShdw>
                </a:effectLst>
                <a:latin typeface="Eras Medium ITC" panose="020B0602030504020804" pitchFamily="34" charset="0"/>
              </a:rPr>
              <a:t>(CHC)</a:t>
            </a:r>
          </a:p>
        </p:txBody>
      </p:sp>
    </p:spTree>
    <p:extLst>
      <p:ext uri="{BB962C8B-B14F-4D97-AF65-F5344CB8AC3E}">
        <p14:creationId xmlns:p14="http://schemas.microsoft.com/office/powerpoint/2010/main" val="3345496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5AF81F6A-DDF0-CA48-BB6C-A3C78F76BDB0}"/>
              </a:ext>
            </a:extLst>
          </p:cNvPr>
          <p:cNvSpPr>
            <a:spLocks noGrp="1"/>
          </p:cNvSpPr>
          <p:nvPr>
            <p:ph type="dt" sz="half" idx="10"/>
          </p:nvPr>
        </p:nvSpPr>
        <p:spPr>
          <a:xfrm>
            <a:off x="609600" y="6402358"/>
            <a:ext cx="2133600" cy="365125"/>
          </a:xfrm>
        </p:spPr>
        <p:txBody>
          <a:bodyPr/>
          <a:lstStyle/>
          <a:p>
            <a:fld id="{EBE8921F-DD0C-48B7-B29C-E4E293855551}" type="datetime1">
              <a:rPr lang="en-US" smtClean="0"/>
              <a:t>8/15/2024</a:t>
            </a:fld>
            <a:endParaRPr lang="en-US" dirty="0"/>
          </a:p>
        </p:txBody>
      </p:sp>
      <p:sp>
        <p:nvSpPr>
          <p:cNvPr id="11" name="Slide Number Placeholder 5">
            <a:extLst>
              <a:ext uri="{FF2B5EF4-FFF2-40B4-BE49-F238E27FC236}">
                <a16:creationId xmlns:a16="http://schemas.microsoft.com/office/drawing/2014/main" id="{3A1F476F-0685-7442-A34B-9B4DD36517C9}"/>
              </a:ext>
            </a:extLst>
          </p:cNvPr>
          <p:cNvSpPr>
            <a:spLocks noGrp="1"/>
          </p:cNvSpPr>
          <p:nvPr>
            <p:ph type="sldNum" sz="quarter" idx="12"/>
          </p:nvPr>
        </p:nvSpPr>
        <p:spPr>
          <a:xfrm>
            <a:off x="9719067" y="6336820"/>
            <a:ext cx="2133600" cy="365125"/>
          </a:xfrm>
        </p:spPr>
        <p:txBody>
          <a:bodyPr/>
          <a:lstStyle/>
          <a:p>
            <a:fld id="{3BCAEDE6-A36F-4E12-9AB0-F0A357C3C19F}" type="slidenum">
              <a:rPr lang="en-US" smtClean="0"/>
              <a:t>‹#›</a:t>
            </a:fld>
            <a:endParaRPr lang="en-US" dirty="0"/>
          </a:p>
        </p:txBody>
      </p:sp>
      <p:sp>
        <p:nvSpPr>
          <p:cNvPr id="12" name="Content Placeholder 3">
            <a:extLst>
              <a:ext uri="{FF2B5EF4-FFF2-40B4-BE49-F238E27FC236}">
                <a16:creationId xmlns:a16="http://schemas.microsoft.com/office/drawing/2014/main" id="{F184583D-8C93-2740-8EC5-39521637D4A0}"/>
              </a:ext>
            </a:extLst>
          </p:cNvPr>
          <p:cNvSpPr>
            <a:spLocks noGrp="1"/>
          </p:cNvSpPr>
          <p:nvPr>
            <p:ph sz="half" idx="2"/>
          </p:nvPr>
        </p:nvSpPr>
        <p:spPr>
          <a:xfrm>
            <a:off x="609599" y="1550207"/>
            <a:ext cx="5435091" cy="2046287"/>
          </a:xfrm>
        </p:spPr>
        <p:txBody>
          <a:bodyPr>
            <a:normAutofit/>
          </a:bodyPr>
          <a:lstStyle>
            <a:lvl1pPr marL="114300" indent="-114300">
              <a:defRPr sz="1200"/>
            </a:lvl1pPr>
            <a:lvl2pPr marL="342900" indent="-114300">
              <a:defRPr sz="1100"/>
            </a:lvl2pPr>
            <a:lvl3pPr marL="571500" indent="-114300">
              <a:defRPr sz="1050"/>
            </a:lvl3pPr>
            <a:lvl4pPr marL="685800" indent="-114300">
              <a:defRPr sz="1000"/>
            </a:lvl4pPr>
            <a:lvl5pPr marL="800100" indent="-114300">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FDF105B2-04F4-3D4F-96C9-D9AD5E7C3772}"/>
              </a:ext>
            </a:extLst>
          </p:cNvPr>
          <p:cNvCxnSpPr/>
          <p:nvPr userDrawn="1"/>
        </p:nvCxnSpPr>
        <p:spPr>
          <a:xfrm>
            <a:off x="6233160" y="1394933"/>
            <a:ext cx="0" cy="51206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6082093-3343-BD41-BD66-0C93FAC29782}"/>
              </a:ext>
            </a:extLst>
          </p:cNvPr>
          <p:cNvCxnSpPr>
            <a:cxnSpLocks/>
          </p:cNvCxnSpPr>
          <p:nvPr userDrawn="1"/>
        </p:nvCxnSpPr>
        <p:spPr>
          <a:xfrm flipV="1">
            <a:off x="609600" y="3946437"/>
            <a:ext cx="11247120" cy="176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C5901185-E27A-CC4F-8E05-97C662ADEDFA}"/>
              </a:ext>
            </a:extLst>
          </p:cNvPr>
          <p:cNvSpPr>
            <a:spLocks noGrp="1"/>
          </p:cNvSpPr>
          <p:nvPr>
            <p:ph sz="half" idx="14"/>
          </p:nvPr>
        </p:nvSpPr>
        <p:spPr>
          <a:xfrm>
            <a:off x="609599" y="4183439"/>
            <a:ext cx="5435091" cy="2046287"/>
          </a:xfrm>
        </p:spPr>
        <p:txBody>
          <a:bodyPr>
            <a:normAutofit/>
          </a:bodyPr>
          <a:lstStyle>
            <a:lvl1pPr marL="114300" indent="-114300">
              <a:defRPr sz="1200"/>
            </a:lvl1pPr>
            <a:lvl2pPr marL="342900" indent="-114300">
              <a:defRPr sz="1100"/>
            </a:lvl2pPr>
            <a:lvl3pPr marL="571500" indent="-114300">
              <a:defRPr sz="1050"/>
            </a:lvl3pPr>
            <a:lvl4pPr marL="685800" indent="-114300">
              <a:defRPr sz="1000"/>
            </a:lvl4pPr>
            <a:lvl5pPr marL="800100" indent="-114300">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DD82791B-5F01-7E43-B77A-36A51ACAC586}"/>
              </a:ext>
            </a:extLst>
          </p:cNvPr>
          <p:cNvSpPr>
            <a:spLocks noGrp="1"/>
          </p:cNvSpPr>
          <p:nvPr>
            <p:ph sz="half" idx="16"/>
          </p:nvPr>
        </p:nvSpPr>
        <p:spPr>
          <a:xfrm>
            <a:off x="6415217" y="4175201"/>
            <a:ext cx="5435089" cy="1981199"/>
          </a:xfrm>
        </p:spPr>
        <p:txBody>
          <a:bodyPr>
            <a:normAutofit/>
          </a:bodyPr>
          <a:lstStyle>
            <a:lvl1pPr marL="114300" indent="-114300">
              <a:defRPr sz="1200"/>
            </a:lvl1pPr>
            <a:lvl2pPr marL="342900" indent="-114300">
              <a:defRPr sz="1100"/>
            </a:lvl2pPr>
            <a:lvl3pPr marL="571500" indent="-114300">
              <a:defRPr sz="1050"/>
            </a:lvl3pPr>
            <a:lvl4pPr marL="685800" indent="-114300">
              <a:defRPr sz="1000"/>
            </a:lvl4pPr>
            <a:lvl5pPr marL="800100" indent="-114300">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901FB49C-F732-D647-8215-A70C02C35D2D}"/>
              </a:ext>
            </a:extLst>
          </p:cNvPr>
          <p:cNvSpPr txBox="1"/>
          <p:nvPr userDrawn="1"/>
        </p:nvSpPr>
        <p:spPr>
          <a:xfrm>
            <a:off x="571499" y="1352414"/>
            <a:ext cx="2493753" cy="276999"/>
          </a:xfrm>
          <a:prstGeom prst="rect">
            <a:avLst/>
          </a:prstGeom>
          <a:noFill/>
        </p:spPr>
        <p:txBody>
          <a:bodyPr wrap="square" rtlCol="0">
            <a:spAutoFit/>
          </a:bodyPr>
          <a:lstStyle/>
          <a:p>
            <a:r>
              <a:rPr lang="en-US" sz="1200" b="1" u="sng" dirty="0">
                <a:solidFill>
                  <a:prstClr val="black"/>
                </a:solidFill>
                <a:latin typeface="Arial" pitchFamily="34" charset="0"/>
                <a:cs typeface="Arial" pitchFamily="34" charset="0"/>
              </a:rPr>
              <a:t>Significant Accomplishments</a:t>
            </a:r>
          </a:p>
        </p:txBody>
      </p:sp>
      <p:sp>
        <p:nvSpPr>
          <p:cNvPr id="18" name="TextBox 17">
            <a:extLst>
              <a:ext uri="{FF2B5EF4-FFF2-40B4-BE49-F238E27FC236}">
                <a16:creationId xmlns:a16="http://schemas.microsoft.com/office/drawing/2014/main" id="{28D05A93-2CD0-644A-8B8B-78D03F0CC488}"/>
              </a:ext>
            </a:extLst>
          </p:cNvPr>
          <p:cNvSpPr txBox="1"/>
          <p:nvPr userDrawn="1"/>
        </p:nvSpPr>
        <p:spPr>
          <a:xfrm>
            <a:off x="609600" y="3994150"/>
            <a:ext cx="1905000" cy="276999"/>
          </a:xfrm>
          <a:prstGeom prst="rect">
            <a:avLst/>
          </a:prstGeom>
          <a:noFill/>
        </p:spPr>
        <p:txBody>
          <a:bodyPr wrap="square" rtlCol="0">
            <a:spAutoFit/>
          </a:bodyPr>
          <a:lstStyle/>
          <a:p>
            <a:r>
              <a:rPr lang="en-US" sz="1200" b="1" u="sng" dirty="0">
                <a:solidFill>
                  <a:prstClr val="black"/>
                </a:solidFill>
                <a:latin typeface="Arial" pitchFamily="34" charset="0"/>
                <a:cs typeface="Arial" pitchFamily="34" charset="0"/>
              </a:rPr>
              <a:t>Issues/Concerns</a:t>
            </a:r>
          </a:p>
        </p:txBody>
      </p:sp>
      <p:sp>
        <p:nvSpPr>
          <p:cNvPr id="19" name="TextBox 18">
            <a:extLst>
              <a:ext uri="{FF2B5EF4-FFF2-40B4-BE49-F238E27FC236}">
                <a16:creationId xmlns:a16="http://schemas.microsoft.com/office/drawing/2014/main" id="{8FF1A7C0-4514-CF4A-A9F9-2F3F3084D09B}"/>
              </a:ext>
            </a:extLst>
          </p:cNvPr>
          <p:cNvSpPr txBox="1"/>
          <p:nvPr userDrawn="1"/>
        </p:nvSpPr>
        <p:spPr>
          <a:xfrm>
            <a:off x="6413631" y="3992163"/>
            <a:ext cx="1905000" cy="276999"/>
          </a:xfrm>
          <a:prstGeom prst="rect">
            <a:avLst/>
          </a:prstGeom>
          <a:noFill/>
        </p:spPr>
        <p:txBody>
          <a:bodyPr wrap="square" rtlCol="0">
            <a:spAutoFit/>
          </a:bodyPr>
          <a:lstStyle/>
          <a:p>
            <a:r>
              <a:rPr lang="en-US" sz="1200" b="1" u="sng" dirty="0">
                <a:solidFill>
                  <a:prstClr val="black"/>
                </a:solidFill>
                <a:latin typeface="Arial" pitchFamily="34" charset="0"/>
                <a:cs typeface="Arial" pitchFamily="34" charset="0"/>
              </a:rPr>
              <a:t>Metrics</a:t>
            </a:r>
          </a:p>
        </p:txBody>
      </p:sp>
      <p:sp>
        <p:nvSpPr>
          <p:cNvPr id="20" name="TextBox 19">
            <a:extLst>
              <a:ext uri="{FF2B5EF4-FFF2-40B4-BE49-F238E27FC236}">
                <a16:creationId xmlns:a16="http://schemas.microsoft.com/office/drawing/2014/main" id="{1CD93456-3CFA-0943-9E48-2EF7F356310C}"/>
              </a:ext>
            </a:extLst>
          </p:cNvPr>
          <p:cNvSpPr txBox="1"/>
          <p:nvPr userDrawn="1"/>
        </p:nvSpPr>
        <p:spPr>
          <a:xfrm>
            <a:off x="6413631" y="1352413"/>
            <a:ext cx="2493753" cy="276999"/>
          </a:xfrm>
          <a:prstGeom prst="rect">
            <a:avLst/>
          </a:prstGeom>
          <a:noFill/>
        </p:spPr>
        <p:txBody>
          <a:bodyPr wrap="square" rtlCol="0">
            <a:spAutoFit/>
          </a:bodyPr>
          <a:lstStyle/>
          <a:p>
            <a:r>
              <a:rPr lang="en-US" sz="1200" b="1" u="sng" dirty="0">
                <a:solidFill>
                  <a:prstClr val="black"/>
                </a:solidFill>
                <a:latin typeface="Arial" pitchFamily="34" charset="0"/>
                <a:cs typeface="Arial" pitchFamily="34" charset="0"/>
              </a:rPr>
              <a:t>Upcoming</a:t>
            </a:r>
            <a:r>
              <a:rPr lang="en-US" sz="1200" b="1" u="sng" baseline="0" dirty="0">
                <a:solidFill>
                  <a:prstClr val="black"/>
                </a:solidFill>
                <a:latin typeface="Arial" pitchFamily="34" charset="0"/>
                <a:cs typeface="Arial" pitchFamily="34" charset="0"/>
              </a:rPr>
              <a:t> Activities</a:t>
            </a:r>
            <a:endParaRPr lang="en-US" sz="1200" b="1" u="sng" dirty="0">
              <a:solidFill>
                <a:prstClr val="black"/>
              </a:solidFill>
              <a:latin typeface="Arial" pitchFamily="34" charset="0"/>
              <a:cs typeface="Arial" pitchFamily="34" charset="0"/>
            </a:endParaRPr>
          </a:p>
        </p:txBody>
      </p:sp>
      <p:sp>
        <p:nvSpPr>
          <p:cNvPr id="21" name="Content Placeholder 3">
            <a:extLst>
              <a:ext uri="{FF2B5EF4-FFF2-40B4-BE49-F238E27FC236}">
                <a16:creationId xmlns:a16="http://schemas.microsoft.com/office/drawing/2014/main" id="{C666C2B8-AA0B-EB44-BB16-349259221C0F}"/>
              </a:ext>
            </a:extLst>
          </p:cNvPr>
          <p:cNvSpPr>
            <a:spLocks noGrp="1"/>
          </p:cNvSpPr>
          <p:nvPr>
            <p:ph sz="half" idx="17"/>
          </p:nvPr>
        </p:nvSpPr>
        <p:spPr>
          <a:xfrm>
            <a:off x="6421630" y="1550207"/>
            <a:ext cx="5435089" cy="2046287"/>
          </a:xfrm>
        </p:spPr>
        <p:txBody>
          <a:bodyPr>
            <a:normAutofit/>
          </a:bodyPr>
          <a:lstStyle>
            <a:lvl1pPr marL="114300" indent="-114300">
              <a:defRPr sz="1200"/>
            </a:lvl1pPr>
            <a:lvl2pPr marL="342900" indent="-114300">
              <a:defRPr sz="1100"/>
            </a:lvl2pPr>
            <a:lvl3pPr marL="571500" indent="-114300">
              <a:defRPr sz="1050"/>
            </a:lvl3pPr>
            <a:lvl4pPr marL="685800" indent="-114300">
              <a:defRPr sz="1000"/>
            </a:lvl4pPr>
            <a:lvl5pPr marL="800100" indent="-114300">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Rectangle 21">
            <a:extLst>
              <a:ext uri="{FF2B5EF4-FFF2-40B4-BE49-F238E27FC236}">
                <a16:creationId xmlns:a16="http://schemas.microsoft.com/office/drawing/2014/main" id="{9CD03E45-346F-FD49-8335-650F6B4E8A5D}"/>
              </a:ext>
            </a:extLst>
          </p:cNvPr>
          <p:cNvSpPr/>
          <p:nvPr userDrawn="1"/>
        </p:nvSpPr>
        <p:spPr>
          <a:xfrm>
            <a:off x="590813" y="322680"/>
            <a:ext cx="1107675" cy="595291"/>
          </a:xfrm>
          <a:prstGeom prst="rect">
            <a:avLst/>
          </a:prstGeom>
        </p:spPr>
        <p:txBody>
          <a:bodyPr wrap="none">
            <a:spAutoFit/>
          </a:bodyPr>
          <a:lstStyle/>
          <a:p>
            <a:pPr algn="ctr">
              <a:lnSpc>
                <a:spcPts val="2000"/>
              </a:lnSpc>
            </a:pPr>
            <a:r>
              <a:rPr lang="en-US" sz="1600" b="1" i="1" cap="none" spc="0" dirty="0">
                <a:ln w="0"/>
                <a:solidFill>
                  <a:schemeClr val="tx1"/>
                </a:solidFill>
                <a:effectLst>
                  <a:outerShdw blurRad="38100" dist="19050" dir="2700000" algn="tl" rotWithShape="0">
                    <a:schemeClr val="dk1">
                      <a:alpha val="40000"/>
                    </a:schemeClr>
                  </a:outerShdw>
                </a:effectLst>
                <a:latin typeface="Eras Medium ITC" panose="020B0602030504020804" pitchFamily="34" charset="0"/>
              </a:rPr>
              <a:t>CHP 1-Year</a:t>
            </a:r>
          </a:p>
          <a:p>
            <a:pPr algn="ctr">
              <a:lnSpc>
                <a:spcPts val="2000"/>
              </a:lnSpc>
            </a:pPr>
            <a:r>
              <a:rPr lang="en-US" sz="1600" b="1" i="1" cap="none" spc="0" dirty="0">
                <a:ln w="0"/>
                <a:solidFill>
                  <a:schemeClr val="tx1"/>
                </a:solidFill>
                <a:effectLst>
                  <a:outerShdw blurRad="38100" dist="19050" dir="2700000" algn="tl" rotWithShape="0">
                    <a:schemeClr val="dk1">
                      <a:alpha val="40000"/>
                    </a:schemeClr>
                  </a:outerShdw>
                </a:effectLst>
                <a:latin typeface="Eras Medium ITC" panose="020B0602030504020804" pitchFamily="34" charset="0"/>
              </a:rPr>
              <a:t>Analogs</a:t>
            </a:r>
          </a:p>
        </p:txBody>
      </p:sp>
    </p:spTree>
    <p:extLst>
      <p:ext uri="{BB962C8B-B14F-4D97-AF65-F5344CB8AC3E}">
        <p14:creationId xmlns:p14="http://schemas.microsoft.com/office/powerpoint/2010/main" val="30824838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CD03E45-346F-FD49-8335-650F6B4E8A5D}"/>
              </a:ext>
            </a:extLst>
          </p:cNvPr>
          <p:cNvSpPr/>
          <p:nvPr userDrawn="1"/>
        </p:nvSpPr>
        <p:spPr>
          <a:xfrm>
            <a:off x="590813" y="322680"/>
            <a:ext cx="1107675" cy="595291"/>
          </a:xfrm>
          <a:prstGeom prst="rect">
            <a:avLst/>
          </a:prstGeom>
        </p:spPr>
        <p:txBody>
          <a:bodyPr wrap="none">
            <a:spAutoFit/>
          </a:bodyPr>
          <a:lstStyle/>
          <a:p>
            <a:pPr algn="ctr">
              <a:lnSpc>
                <a:spcPts val="2000"/>
              </a:lnSpc>
            </a:pPr>
            <a:r>
              <a:rPr lang="en-US" sz="1600" b="1" i="1" cap="none" spc="0" dirty="0">
                <a:ln w="0"/>
                <a:solidFill>
                  <a:schemeClr val="tx1"/>
                </a:solidFill>
                <a:effectLst>
                  <a:outerShdw blurRad="38100" dist="19050" dir="2700000" algn="tl" rotWithShape="0">
                    <a:schemeClr val="dk1">
                      <a:alpha val="40000"/>
                    </a:schemeClr>
                  </a:outerShdw>
                </a:effectLst>
                <a:latin typeface="Eras Medium ITC" panose="020B0602030504020804" pitchFamily="34" charset="0"/>
              </a:rPr>
              <a:t>CHP 1-Year</a:t>
            </a:r>
          </a:p>
          <a:p>
            <a:pPr algn="ctr">
              <a:lnSpc>
                <a:spcPts val="2000"/>
              </a:lnSpc>
            </a:pPr>
            <a:r>
              <a:rPr lang="en-US" sz="1600" b="1" i="1" cap="none" spc="0" dirty="0">
                <a:ln w="0"/>
                <a:solidFill>
                  <a:schemeClr val="tx1"/>
                </a:solidFill>
                <a:effectLst>
                  <a:outerShdw blurRad="38100" dist="19050" dir="2700000" algn="tl" rotWithShape="0">
                    <a:schemeClr val="dk1">
                      <a:alpha val="40000"/>
                    </a:schemeClr>
                  </a:outerShdw>
                </a:effectLst>
                <a:latin typeface="Eras Medium ITC" panose="020B0602030504020804" pitchFamily="34" charset="0"/>
              </a:rPr>
              <a:t>Analogs</a:t>
            </a:r>
          </a:p>
        </p:txBody>
      </p:sp>
    </p:spTree>
    <p:extLst>
      <p:ext uri="{BB962C8B-B14F-4D97-AF65-F5344CB8AC3E}">
        <p14:creationId xmlns:p14="http://schemas.microsoft.com/office/powerpoint/2010/main" val="2168912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6563-08C3-9246-B6C4-62A1D40123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3FAAF3-E7C5-3B4B-A8C7-9C7500B4DEB9}"/>
              </a:ext>
            </a:extLst>
          </p:cNvPr>
          <p:cNvSpPr>
            <a:spLocks noGrp="1"/>
          </p:cNvSpPr>
          <p:nvPr>
            <p:ph type="dt" sz="half" idx="10"/>
          </p:nvPr>
        </p:nvSpPr>
        <p:spPr/>
        <p:txBody>
          <a:bodyPr/>
          <a:lstStyle/>
          <a:p>
            <a:fld id="{F9E0B906-9F78-2842-B305-6DC5E9071854}" type="datetimeFigureOut">
              <a:rPr lang="en-US" smtClean="0"/>
              <a:t>8/15/2024</a:t>
            </a:fld>
            <a:endParaRPr lang="en-US" dirty="0"/>
          </a:p>
        </p:txBody>
      </p:sp>
      <p:sp>
        <p:nvSpPr>
          <p:cNvPr id="4" name="Footer Placeholder 3">
            <a:extLst>
              <a:ext uri="{FF2B5EF4-FFF2-40B4-BE49-F238E27FC236}">
                <a16:creationId xmlns:a16="http://schemas.microsoft.com/office/drawing/2014/main" id="{9341AE56-FE4F-AF40-A0BA-F418EB70C9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6881891-F567-7D4B-9F75-819F4EF7D9AE}"/>
              </a:ext>
            </a:extLst>
          </p:cNvPr>
          <p:cNvSpPr>
            <a:spLocks noGrp="1"/>
          </p:cNvSpPr>
          <p:nvPr>
            <p:ph type="sldNum" sz="quarter" idx="12"/>
          </p:nvPr>
        </p:nvSpPr>
        <p:spPr/>
        <p:txBody>
          <a:bodyPr/>
          <a:lstStyle/>
          <a:p>
            <a:fld id="{B403DA3D-D895-E244-82AC-F78AFE94EDE0}" type="slidenum">
              <a:rPr lang="en-US" smtClean="0"/>
              <a:t>‹#›</a:t>
            </a:fld>
            <a:endParaRPr lang="en-US" dirty="0"/>
          </a:p>
        </p:txBody>
      </p:sp>
    </p:spTree>
    <p:extLst>
      <p:ext uri="{BB962C8B-B14F-4D97-AF65-F5344CB8AC3E}">
        <p14:creationId xmlns:p14="http://schemas.microsoft.com/office/powerpoint/2010/main" val="31818650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284333-07DB-4C4D-AEBC-74323D9A77C1}"/>
              </a:ext>
            </a:extLst>
          </p:cNvPr>
          <p:cNvSpPr>
            <a:spLocks noGrp="1"/>
          </p:cNvSpPr>
          <p:nvPr>
            <p:ph type="dt" sz="half" idx="10"/>
          </p:nvPr>
        </p:nvSpPr>
        <p:spPr/>
        <p:txBody>
          <a:bodyPr/>
          <a:lstStyle/>
          <a:p>
            <a:fld id="{F9E0B906-9F78-2842-B305-6DC5E9071854}" type="datetimeFigureOut">
              <a:rPr lang="en-US" smtClean="0"/>
              <a:t>8/15/2024</a:t>
            </a:fld>
            <a:endParaRPr lang="en-US" dirty="0"/>
          </a:p>
        </p:txBody>
      </p:sp>
      <p:sp>
        <p:nvSpPr>
          <p:cNvPr id="3" name="Footer Placeholder 2">
            <a:extLst>
              <a:ext uri="{FF2B5EF4-FFF2-40B4-BE49-F238E27FC236}">
                <a16:creationId xmlns:a16="http://schemas.microsoft.com/office/drawing/2014/main" id="{CA125BE4-ABDD-9C4F-9638-8907975F95E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80B4E96-F36A-A641-8C0B-2756C41451BF}"/>
              </a:ext>
            </a:extLst>
          </p:cNvPr>
          <p:cNvSpPr>
            <a:spLocks noGrp="1"/>
          </p:cNvSpPr>
          <p:nvPr>
            <p:ph type="sldNum" sz="quarter" idx="12"/>
          </p:nvPr>
        </p:nvSpPr>
        <p:spPr/>
        <p:txBody>
          <a:bodyPr/>
          <a:lstStyle/>
          <a:p>
            <a:fld id="{B403DA3D-D895-E244-82AC-F78AFE94EDE0}" type="slidenum">
              <a:rPr lang="en-US" smtClean="0"/>
              <a:t>‹#›</a:t>
            </a:fld>
            <a:endParaRPr lang="en-US" dirty="0"/>
          </a:p>
        </p:txBody>
      </p:sp>
    </p:spTree>
    <p:extLst>
      <p:ext uri="{BB962C8B-B14F-4D97-AF65-F5344CB8AC3E}">
        <p14:creationId xmlns:p14="http://schemas.microsoft.com/office/powerpoint/2010/main" val="34699153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6F1D83-E553-1147-AFA6-C856D0029701}"/>
              </a:ext>
            </a:extLst>
          </p:cNvPr>
          <p:cNvSpPr/>
          <p:nvPr userDrawn="1"/>
        </p:nvSpPr>
        <p:spPr>
          <a:xfrm>
            <a:off x="-25216" y="-17775"/>
            <a:ext cx="12217216" cy="68757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527" y="1273878"/>
            <a:ext cx="11333043" cy="5584122"/>
          </a:xfrm>
          <a:prstGeom prst="rect">
            <a:avLst/>
          </a:prstGeom>
        </p:spPr>
      </p:pic>
      <p:sp>
        <p:nvSpPr>
          <p:cNvPr id="18" name="Rectangle 17">
            <a:extLst>
              <a:ext uri="{FF2B5EF4-FFF2-40B4-BE49-F238E27FC236}">
                <a16:creationId xmlns:a16="http://schemas.microsoft.com/office/drawing/2014/main" id="{3AC3942B-3506-DD42-AF29-C91638E61F73}"/>
              </a:ext>
            </a:extLst>
          </p:cNvPr>
          <p:cNvSpPr/>
          <p:nvPr userDrawn="1"/>
        </p:nvSpPr>
        <p:spPr>
          <a:xfrm>
            <a:off x="-11262" y="17774"/>
            <a:ext cx="4953965" cy="6858000"/>
          </a:xfrm>
          <a:prstGeom prst="rect">
            <a:avLst/>
          </a:prstGeom>
          <a:gradFill>
            <a:gsLst>
              <a:gs pos="0">
                <a:schemeClr val="tx1"/>
              </a:gs>
              <a:gs pos="51000">
                <a:srgbClr val="000000"/>
              </a:gs>
              <a:gs pos="100000">
                <a:schemeClr val="tx1">
                  <a:alpha val="0"/>
                </a:schemeClr>
              </a:gs>
              <a:gs pos="80000">
                <a:schemeClr val="tx1">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74703A09-AA95-0E43-A44F-1C0E32364548}"/>
              </a:ext>
            </a:extLst>
          </p:cNvPr>
          <p:cNvGrpSpPr/>
          <p:nvPr userDrawn="1"/>
        </p:nvGrpSpPr>
        <p:grpSpPr>
          <a:xfrm>
            <a:off x="-513346" y="-28601"/>
            <a:ext cx="3244986" cy="6909751"/>
            <a:chOff x="-473777" y="-10705"/>
            <a:chExt cx="3197522" cy="6876906"/>
          </a:xfrm>
        </p:grpSpPr>
        <p:sp>
          <p:nvSpPr>
            <p:cNvPr id="61" name="Freeform 5">
              <a:extLst>
                <a:ext uri="{FF2B5EF4-FFF2-40B4-BE49-F238E27FC236}">
                  <a16:creationId xmlns:a16="http://schemas.microsoft.com/office/drawing/2014/main" id="{AAD369EB-88B1-B84A-85F6-3F33A1630C2D}"/>
                </a:ext>
              </a:extLst>
            </p:cNvPr>
            <p:cNvSpPr>
              <a:spLocks/>
            </p:cNvSpPr>
            <p:nvPr/>
          </p:nvSpPr>
          <p:spPr bwMode="auto">
            <a:xfrm>
              <a:off x="-473777" y="-10705"/>
              <a:ext cx="3197522" cy="6152517"/>
            </a:xfrm>
            <a:custGeom>
              <a:avLst/>
              <a:gdLst>
                <a:gd name="T0" fmla="*/ 370 w 1003"/>
                <a:gd name="T1" fmla="*/ 0 h 1936"/>
                <a:gd name="T2" fmla="*/ 561 w 1003"/>
                <a:gd name="T3" fmla="*/ 1936 h 1936"/>
                <a:gd name="T4" fmla="*/ 1003 w 1003"/>
                <a:gd name="T5" fmla="*/ 3 h 1936"/>
                <a:gd name="T6" fmla="*/ 370 w 1003"/>
                <a:gd name="T7" fmla="*/ 0 h 1936"/>
              </a:gdLst>
              <a:ahLst/>
              <a:cxnLst>
                <a:cxn ang="0">
                  <a:pos x="T0" y="T1"/>
                </a:cxn>
                <a:cxn ang="0">
                  <a:pos x="T2" y="T3"/>
                </a:cxn>
                <a:cxn ang="0">
                  <a:pos x="T4" y="T5"/>
                </a:cxn>
                <a:cxn ang="0">
                  <a:pos x="T6" y="T7"/>
                </a:cxn>
              </a:cxnLst>
              <a:rect l="0" t="0" r="r" b="b"/>
              <a:pathLst>
                <a:path w="1003" h="1936">
                  <a:moveTo>
                    <a:pt x="370" y="0"/>
                  </a:moveTo>
                  <a:cubicBezTo>
                    <a:pt x="153" y="463"/>
                    <a:pt x="47" y="1140"/>
                    <a:pt x="561" y="1936"/>
                  </a:cubicBezTo>
                  <a:cubicBezTo>
                    <a:pt x="561" y="1936"/>
                    <a:pt x="0" y="907"/>
                    <a:pt x="1003" y="3"/>
                  </a:cubicBezTo>
                  <a:lnTo>
                    <a:pt x="370" y="0"/>
                  </a:ln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62" name="Freeform 6">
              <a:extLst>
                <a:ext uri="{FF2B5EF4-FFF2-40B4-BE49-F238E27FC236}">
                  <a16:creationId xmlns:a16="http://schemas.microsoft.com/office/drawing/2014/main" id="{B51A12E4-2F44-B143-A402-D61C9C465AED}"/>
                </a:ext>
              </a:extLst>
            </p:cNvPr>
            <p:cNvSpPr>
              <a:spLocks noEditPoints="1"/>
            </p:cNvSpPr>
            <p:nvPr/>
          </p:nvSpPr>
          <p:spPr bwMode="auto">
            <a:xfrm>
              <a:off x="-14253" y="-1132"/>
              <a:ext cx="1913089" cy="6867333"/>
            </a:xfrm>
            <a:custGeom>
              <a:avLst/>
              <a:gdLst>
                <a:gd name="T0" fmla="*/ 0 w 600"/>
                <a:gd name="T1" fmla="*/ 2161 h 2161"/>
                <a:gd name="T2" fmla="*/ 600 w 600"/>
                <a:gd name="T3" fmla="*/ 2161 h 2161"/>
                <a:gd name="T4" fmla="*/ 363 w 600"/>
                <a:gd name="T5" fmla="*/ 1903 h 2161"/>
                <a:gd name="T6" fmla="*/ 1 w 600"/>
                <a:gd name="T7" fmla="*/ 918 h 2161"/>
                <a:gd name="T8" fmla="*/ 0 w 600"/>
                <a:gd name="T9" fmla="*/ 2161 h 2161"/>
                <a:gd name="T10" fmla="*/ 1 w 600"/>
                <a:gd name="T11" fmla="*/ 536 h 2161"/>
                <a:gd name="T12" fmla="*/ 133 w 600"/>
                <a:gd name="T13" fmla="*/ 0 h 2161"/>
                <a:gd name="T14" fmla="*/ 0 w 600"/>
                <a:gd name="T15" fmla="*/ 0 h 2161"/>
                <a:gd name="T16" fmla="*/ 1 w 600"/>
                <a:gd name="T17" fmla="*/ 536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2161">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a:gsLst>
                <a:gs pos="0">
                  <a:srgbClr val="AAE3F7"/>
                </a:gs>
                <a:gs pos="81000">
                  <a:srgbClr val="52B3D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sp>
        <p:nvSpPr>
          <p:cNvPr id="17" name="Rectangle 16">
            <a:extLst>
              <a:ext uri="{FF2B5EF4-FFF2-40B4-BE49-F238E27FC236}">
                <a16:creationId xmlns:a16="http://schemas.microsoft.com/office/drawing/2014/main" id="{5AD0C788-D8EB-BE48-809F-B175CFD56A4E}"/>
              </a:ext>
            </a:extLst>
          </p:cNvPr>
          <p:cNvSpPr/>
          <p:nvPr userDrawn="1"/>
        </p:nvSpPr>
        <p:spPr>
          <a:xfrm flipH="1">
            <a:off x="7129850" y="-7943"/>
            <a:ext cx="5062150" cy="1630265"/>
          </a:xfrm>
          <a:prstGeom prst="rect">
            <a:avLst/>
          </a:prstGeom>
          <a:gradFill flip="none" rotWithShape="1">
            <a:gsLst>
              <a:gs pos="0">
                <a:schemeClr val="tx1"/>
              </a:gs>
              <a:gs pos="31000">
                <a:srgbClr val="000000"/>
              </a:gs>
              <a:gs pos="100000">
                <a:schemeClr val="tx1">
                  <a:alpha val="0"/>
                </a:schemeClr>
              </a:gs>
              <a:gs pos="90001">
                <a:srgbClr val="000000">
                  <a:alpha val="0"/>
                </a:srgbClr>
              </a:gs>
              <a:gs pos="67000">
                <a:schemeClr val="tx1">
                  <a:alpha val="33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Subtitle 2">
            <a:extLst>
              <a:ext uri="{FF2B5EF4-FFF2-40B4-BE49-F238E27FC236}">
                <a16:creationId xmlns:a16="http://schemas.microsoft.com/office/drawing/2014/main" id="{9E8785C5-5C0A-1F49-850B-650400878A6B}"/>
              </a:ext>
            </a:extLst>
          </p:cNvPr>
          <p:cNvSpPr>
            <a:spLocks noGrp="1"/>
          </p:cNvSpPr>
          <p:nvPr>
            <p:ph type="subTitle" idx="1" hasCustomPrompt="1"/>
          </p:nvPr>
        </p:nvSpPr>
        <p:spPr>
          <a:xfrm>
            <a:off x="1616029" y="3152152"/>
            <a:ext cx="4592572" cy="1118255"/>
          </a:xfrm>
        </p:spPr>
        <p:txBody>
          <a:bodyPr wrap="square">
            <a:spAutoFit/>
          </a:bodyPr>
          <a:lstStyle>
            <a:lvl1pPr marL="0" indent="0" algn="l">
              <a:buNone/>
              <a:defRPr sz="2000" b="0">
                <a:solidFill>
                  <a:schemeClr val="bg1"/>
                </a:solidFill>
                <a:latin typeface="Helvetica"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400"/>
              </a:spcBef>
            </a:pPr>
            <a:r>
              <a:rPr lang="en-US" b="1"/>
              <a:t>PRESENTER NAME</a:t>
            </a:r>
          </a:p>
          <a:p>
            <a:pPr>
              <a:spcBef>
                <a:spcPts val="400"/>
              </a:spcBef>
            </a:pPr>
            <a:r>
              <a:rPr lang="en-US"/>
              <a:t>Title</a:t>
            </a:r>
          </a:p>
          <a:p>
            <a:pPr>
              <a:spcBef>
                <a:spcPts val="400"/>
              </a:spcBef>
            </a:pPr>
            <a:r>
              <a:rPr lang="en-US"/>
              <a:t>Date</a:t>
            </a:r>
          </a:p>
        </p:txBody>
      </p:sp>
      <p:grpSp>
        <p:nvGrpSpPr>
          <p:cNvPr id="87" name="Group 86">
            <a:extLst>
              <a:ext uri="{FF2B5EF4-FFF2-40B4-BE49-F238E27FC236}">
                <a16:creationId xmlns:a16="http://schemas.microsoft.com/office/drawing/2014/main" id="{6B0BFAF0-FE14-DA46-9D79-D0117B1E70D5}"/>
              </a:ext>
            </a:extLst>
          </p:cNvPr>
          <p:cNvGrpSpPr/>
          <p:nvPr userDrawn="1"/>
        </p:nvGrpSpPr>
        <p:grpSpPr>
          <a:xfrm>
            <a:off x="8731250" y="365736"/>
            <a:ext cx="3223672" cy="799489"/>
            <a:chOff x="8731250" y="365736"/>
            <a:chExt cx="3223672" cy="799489"/>
          </a:xfrm>
        </p:grpSpPr>
        <p:pic>
          <p:nvPicPr>
            <p:cNvPr id="88" name="Picture 87">
              <a:extLst>
                <a:ext uri="{FF2B5EF4-FFF2-40B4-BE49-F238E27FC236}">
                  <a16:creationId xmlns:a16="http://schemas.microsoft.com/office/drawing/2014/main" id="{D8A71FFE-F200-C540-A140-C439045009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87212" y="365736"/>
              <a:ext cx="967710" cy="799489"/>
            </a:xfrm>
            <a:prstGeom prst="rect">
              <a:avLst/>
            </a:prstGeom>
          </p:spPr>
        </p:pic>
        <p:sp>
          <p:nvSpPr>
            <p:cNvPr id="89" name="TextBox 88">
              <a:extLst>
                <a:ext uri="{FF2B5EF4-FFF2-40B4-BE49-F238E27FC236}">
                  <a16:creationId xmlns:a16="http://schemas.microsoft.com/office/drawing/2014/main" id="{47F074FA-7C4E-1F47-8CAA-9A45D2D69EE9}"/>
                </a:ext>
              </a:extLst>
            </p:cNvPr>
            <p:cNvSpPr txBox="1"/>
            <p:nvPr userDrawn="1"/>
          </p:nvSpPr>
          <p:spPr>
            <a:xfrm>
              <a:off x="8731250" y="534648"/>
              <a:ext cx="2025650" cy="461665"/>
            </a:xfrm>
            <a:prstGeom prst="rect">
              <a:avLst/>
            </a:prstGeom>
            <a:noFill/>
          </p:spPr>
          <p:txBody>
            <a:bodyPr wrap="square" rtlCol="0">
              <a:spAutoFit/>
            </a:bodyPr>
            <a:lstStyle/>
            <a:p>
              <a:pPr algn="r"/>
              <a:r>
                <a:rPr lang="en-US" sz="1200" dirty="0">
                  <a:solidFill>
                    <a:schemeClr val="bg1"/>
                  </a:solidFill>
                  <a:latin typeface="Helvetica" pitchFamily="2" charset="0"/>
                </a:rPr>
                <a:t>National Aeronautics and Space Administration</a:t>
              </a:r>
            </a:p>
          </p:txBody>
        </p:sp>
        <p:cxnSp>
          <p:nvCxnSpPr>
            <p:cNvPr id="90" name="Straight Connector 89">
              <a:extLst>
                <a:ext uri="{FF2B5EF4-FFF2-40B4-BE49-F238E27FC236}">
                  <a16:creationId xmlns:a16="http://schemas.microsoft.com/office/drawing/2014/main" id="{56299F4A-E039-AF47-9CF7-66A22C2FFC7A}"/>
                </a:ext>
              </a:extLst>
            </p:cNvPr>
            <p:cNvCxnSpPr>
              <a:cxnSpLocks/>
            </p:cNvCxnSpPr>
            <p:nvPr userDrawn="1"/>
          </p:nvCxnSpPr>
          <p:spPr>
            <a:xfrm>
              <a:off x="10872056" y="384480"/>
              <a:ext cx="0" cy="76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009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00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459D5-0257-574A-B6EF-A7015AA6C84C}"/>
              </a:ext>
            </a:extLst>
          </p:cNvPr>
          <p:cNvSpPr>
            <a:spLocks noGrp="1"/>
          </p:cNvSpPr>
          <p:nvPr>
            <p:ph type="ctrTitle"/>
          </p:nvPr>
        </p:nvSpPr>
        <p:spPr>
          <a:xfrm>
            <a:off x="1524000" y="1122363"/>
            <a:ext cx="9144000" cy="2387600"/>
          </a:xfrm>
        </p:spPr>
        <p:txBody>
          <a:bodyPr anchor="b">
            <a:normAutofit/>
          </a:bodyPr>
          <a:lstStyle>
            <a:lvl1pPr algn="ctr">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8164B662-86C9-F446-980F-E1C63AF99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F315F2CA-DBA9-3945-955D-B45A276F6ECE}"/>
              </a:ext>
            </a:extLst>
          </p:cNvPr>
          <p:cNvSpPr>
            <a:spLocks noGrp="1"/>
          </p:cNvSpPr>
          <p:nvPr>
            <p:ph type="sldNum" sz="quarter" idx="12"/>
          </p:nvPr>
        </p:nvSpPr>
        <p:spPr>
          <a:xfrm>
            <a:off x="10789920" y="6492875"/>
            <a:ext cx="1402080" cy="365125"/>
          </a:xfrm>
        </p:spPr>
        <p:txBody>
          <a:bodyPr/>
          <a:lstStyle/>
          <a:p>
            <a:fld id="{E033C6E5-ABCA-D247-98E1-2274F89B260E}" type="slidenum">
              <a:rPr lang="en-US" smtClean="0"/>
              <a:t>‹#›</a:t>
            </a:fld>
            <a:endParaRPr lang="en-US" dirty="0"/>
          </a:p>
        </p:txBody>
      </p:sp>
    </p:spTree>
    <p:extLst>
      <p:ext uri="{BB962C8B-B14F-4D97-AF65-F5344CB8AC3E}">
        <p14:creationId xmlns:p14="http://schemas.microsoft.com/office/powerpoint/2010/main" val="51779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193E-7458-9346-B0CB-CDAE39471BD8}"/>
              </a:ext>
            </a:extLst>
          </p:cNvPr>
          <p:cNvSpPr>
            <a:spLocks noGrp="1"/>
          </p:cNvSpPr>
          <p:nvPr>
            <p:ph type="title"/>
          </p:nvPr>
        </p:nvSpPr>
        <p:spPr>
          <a:xfrm>
            <a:off x="241110" y="151028"/>
            <a:ext cx="10515600" cy="568411"/>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20D92B2-9173-6445-B0A1-4DA0C7B9A5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EF3A73C-608E-554F-AD0E-7ED075BC6386}"/>
              </a:ext>
            </a:extLst>
          </p:cNvPr>
          <p:cNvSpPr>
            <a:spLocks noGrp="1"/>
          </p:cNvSpPr>
          <p:nvPr>
            <p:ph type="sldNum" sz="quarter" idx="12"/>
          </p:nvPr>
        </p:nvSpPr>
        <p:spPr>
          <a:xfrm>
            <a:off x="11106664" y="6489065"/>
            <a:ext cx="1085335" cy="365125"/>
          </a:xfrm>
        </p:spPr>
        <p:txBody>
          <a:bodyPr/>
          <a:lstStyle/>
          <a:p>
            <a:fld id="{E033C6E5-ABCA-D247-98E1-2274F89B260E}" type="slidenum">
              <a:rPr lang="en-US" smtClean="0"/>
              <a:t>‹#›</a:t>
            </a:fld>
            <a:endParaRPr lang="en-US" dirty="0"/>
          </a:p>
        </p:txBody>
      </p:sp>
    </p:spTree>
    <p:extLst>
      <p:ext uri="{BB962C8B-B14F-4D97-AF65-F5344CB8AC3E}">
        <p14:creationId xmlns:p14="http://schemas.microsoft.com/office/powerpoint/2010/main" val="38349912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31E1-8B32-C242-94F3-5D301F754343}"/>
              </a:ext>
            </a:extLst>
          </p:cNvPr>
          <p:cNvSpPr>
            <a:spLocks noGrp="1"/>
          </p:cNvSpPr>
          <p:nvPr>
            <p:ph type="title"/>
          </p:nvPr>
        </p:nvSpPr>
        <p:spPr>
          <a:xfrm>
            <a:off x="831850" y="1709738"/>
            <a:ext cx="10515600" cy="2852737"/>
          </a:xfrm>
        </p:spPr>
        <p:txBody>
          <a:bodyPr anchor="b">
            <a:normAutofit/>
          </a:bodyPr>
          <a:lstStyle>
            <a:lvl1pPr>
              <a:defRPr sz="4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5CC9AFA-2560-7F47-9ED2-D13507F048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0D827C8F-D897-C449-B11F-9844E59375E1}"/>
              </a:ext>
            </a:extLst>
          </p:cNvPr>
          <p:cNvSpPr>
            <a:spLocks noGrp="1"/>
          </p:cNvSpPr>
          <p:nvPr>
            <p:ph type="sldNum" sz="quarter" idx="12"/>
          </p:nvPr>
        </p:nvSpPr>
        <p:spPr>
          <a:xfrm>
            <a:off x="11094720" y="6492875"/>
            <a:ext cx="1097280" cy="365125"/>
          </a:xfrm>
        </p:spPr>
        <p:txBody>
          <a:bodyPr/>
          <a:lstStyle/>
          <a:p>
            <a:fld id="{E033C6E5-ABCA-D247-98E1-2274F89B260E}" type="slidenum">
              <a:rPr lang="en-US" smtClean="0"/>
              <a:t>‹#›</a:t>
            </a:fld>
            <a:endParaRPr lang="en-US" dirty="0"/>
          </a:p>
        </p:txBody>
      </p:sp>
    </p:spTree>
    <p:extLst>
      <p:ext uri="{BB962C8B-B14F-4D97-AF65-F5344CB8AC3E}">
        <p14:creationId xmlns:p14="http://schemas.microsoft.com/office/powerpoint/2010/main" val="258766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5395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4D58C-3855-264E-93C9-CB41B490ACB8}"/>
              </a:ext>
            </a:extLst>
          </p:cNvPr>
          <p:cNvSpPr>
            <a:spLocks noGrp="1"/>
          </p:cNvSpPr>
          <p:nvPr>
            <p:ph type="title"/>
          </p:nvPr>
        </p:nvSpPr>
        <p:spPr>
          <a:xfrm>
            <a:off x="112888" y="34721"/>
            <a:ext cx="10419605" cy="86022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4517B2E-54EF-E242-8BD8-9CAD2D29AE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21FFA8-EC25-0840-AF98-0B2911C2E7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2063B49-3942-434A-9D0E-18847E7076DC}"/>
              </a:ext>
            </a:extLst>
          </p:cNvPr>
          <p:cNvSpPr>
            <a:spLocks noGrp="1"/>
          </p:cNvSpPr>
          <p:nvPr>
            <p:ph type="sldNum" sz="quarter" idx="12"/>
          </p:nvPr>
        </p:nvSpPr>
        <p:spPr>
          <a:xfrm>
            <a:off x="10850880" y="6499225"/>
            <a:ext cx="1341120" cy="365125"/>
          </a:xfrm>
        </p:spPr>
        <p:txBody>
          <a:bodyPr/>
          <a:lstStyle/>
          <a:p>
            <a:fld id="{E033C6E5-ABCA-D247-98E1-2274F89B260E}" type="slidenum">
              <a:rPr lang="en-US" smtClean="0"/>
              <a:t>‹#›</a:t>
            </a:fld>
            <a:endParaRPr lang="en-US" dirty="0"/>
          </a:p>
        </p:txBody>
      </p:sp>
    </p:spTree>
    <p:extLst>
      <p:ext uri="{BB962C8B-B14F-4D97-AF65-F5344CB8AC3E}">
        <p14:creationId xmlns:p14="http://schemas.microsoft.com/office/powerpoint/2010/main" val="34407718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87C4D-B96A-4746-A677-FA35AA44E4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CE81AC-8D13-104B-830D-C5A139AA92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5169FF-F4F7-9144-A13F-6415679954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F4E988-A24B-E148-9AB4-5C3233A2FB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6734B1-8942-AC49-8C08-80EDDFE1E4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8FF3D265-F3BE-2B4E-8886-0A042EE7668B}"/>
              </a:ext>
            </a:extLst>
          </p:cNvPr>
          <p:cNvSpPr>
            <a:spLocks noGrp="1"/>
          </p:cNvSpPr>
          <p:nvPr>
            <p:ph type="sldNum" sz="quarter" idx="12"/>
          </p:nvPr>
        </p:nvSpPr>
        <p:spPr>
          <a:xfrm>
            <a:off x="11355388" y="6492875"/>
            <a:ext cx="836612" cy="365125"/>
          </a:xfrm>
        </p:spPr>
        <p:txBody>
          <a:bodyPr/>
          <a:lstStyle/>
          <a:p>
            <a:fld id="{E033C6E5-ABCA-D247-98E1-2274F89B260E}" type="slidenum">
              <a:rPr lang="en-US" smtClean="0"/>
              <a:t>‹#›</a:t>
            </a:fld>
            <a:endParaRPr lang="en-US" dirty="0"/>
          </a:p>
        </p:txBody>
      </p:sp>
    </p:spTree>
    <p:extLst>
      <p:ext uri="{BB962C8B-B14F-4D97-AF65-F5344CB8AC3E}">
        <p14:creationId xmlns:p14="http://schemas.microsoft.com/office/powerpoint/2010/main" val="33567371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5039-CAB5-434A-A31B-B6CE221B2EA9}"/>
              </a:ext>
            </a:extLst>
          </p:cNvPr>
          <p:cNvSpPr>
            <a:spLocks noGrp="1"/>
          </p:cNvSpPr>
          <p:nvPr>
            <p:ph type="title"/>
          </p:nvPr>
        </p:nvSpPr>
        <p:spPr>
          <a:xfrm>
            <a:off x="112888" y="34721"/>
            <a:ext cx="10419605" cy="860223"/>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45670A9E-689A-F04C-A030-241E4D8D6940}"/>
              </a:ext>
            </a:extLst>
          </p:cNvPr>
          <p:cNvSpPr>
            <a:spLocks noGrp="1"/>
          </p:cNvSpPr>
          <p:nvPr>
            <p:ph type="sldNum" sz="quarter" idx="12"/>
          </p:nvPr>
        </p:nvSpPr>
        <p:spPr>
          <a:xfrm>
            <a:off x="11176000" y="6489065"/>
            <a:ext cx="1016000" cy="365125"/>
          </a:xfrm>
        </p:spPr>
        <p:txBody>
          <a:bodyPr/>
          <a:lstStyle/>
          <a:p>
            <a:fld id="{E033C6E5-ABCA-D247-98E1-2274F89B260E}" type="slidenum">
              <a:rPr lang="en-US" smtClean="0"/>
              <a:t>‹#›</a:t>
            </a:fld>
            <a:endParaRPr lang="en-US" dirty="0"/>
          </a:p>
        </p:txBody>
      </p:sp>
    </p:spTree>
    <p:extLst>
      <p:ext uri="{BB962C8B-B14F-4D97-AF65-F5344CB8AC3E}">
        <p14:creationId xmlns:p14="http://schemas.microsoft.com/office/powerpoint/2010/main" val="2252729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85B702-9549-1B41-A15F-85A6E855FE22}"/>
              </a:ext>
            </a:extLst>
          </p:cNvPr>
          <p:cNvSpPr>
            <a:spLocks noGrp="1"/>
          </p:cNvSpPr>
          <p:nvPr>
            <p:ph type="sldNum" sz="quarter" idx="12"/>
          </p:nvPr>
        </p:nvSpPr>
        <p:spPr>
          <a:xfrm>
            <a:off x="11257280" y="6492875"/>
            <a:ext cx="934720" cy="365125"/>
          </a:xfrm>
        </p:spPr>
        <p:txBody>
          <a:bodyPr/>
          <a:lstStyle/>
          <a:p>
            <a:fld id="{E033C6E5-ABCA-D247-98E1-2274F89B260E}" type="slidenum">
              <a:rPr lang="en-US" smtClean="0"/>
              <a:t>‹#›</a:t>
            </a:fld>
            <a:endParaRPr lang="en-US" dirty="0"/>
          </a:p>
        </p:txBody>
      </p:sp>
    </p:spTree>
    <p:extLst>
      <p:ext uri="{BB962C8B-B14F-4D97-AF65-F5344CB8AC3E}">
        <p14:creationId xmlns:p14="http://schemas.microsoft.com/office/powerpoint/2010/main" val="14147407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10218716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6"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29347889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18312707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26812766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8"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35849983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7"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8"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1702398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189443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7161799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9847" y="3"/>
            <a:ext cx="11795887" cy="458787"/>
          </a:xfrm>
          <a:prstGeom prst="rect">
            <a:avLst/>
          </a:prstGeom>
        </p:spPr>
        <p:txBody>
          <a:bodyPr lIns="101882" tIns="50941" rIns="101882" bIns="50941"/>
          <a:lstStyle/>
          <a:p>
            <a:r>
              <a:rPr lang="en-US"/>
              <a:t>Click to edit Master title style</a:t>
            </a:r>
          </a:p>
        </p:txBody>
      </p:sp>
      <p:sp>
        <p:nvSpPr>
          <p:cNvPr id="6" name="Slide Number Placeholder 5"/>
          <p:cNvSpPr>
            <a:spLocks noGrp="1" noChangeArrowheads="1"/>
          </p:cNvSpPr>
          <p:nvPr>
            <p:ph type="sldNum" sz="quarter" idx="12"/>
          </p:nvPr>
        </p:nvSpPr>
        <p:spPr>
          <a:xfrm>
            <a:off x="9042400" y="6612470"/>
            <a:ext cx="2844800" cy="244475"/>
          </a:xfrm>
          <a:prstGeom prst="rect">
            <a:avLst/>
          </a:prstGeom>
        </p:spPr>
        <p:txBody>
          <a:bodyPr lIns="101882" tIns="50941" rIns="101882" bIns="50941"/>
          <a:lstStyle>
            <a:lvl1pPr>
              <a:defRPr smtClean="0">
                <a:solidFill>
                  <a:srgbClr val="000000"/>
                </a:solidFill>
              </a:defRPr>
            </a:lvl1pPr>
          </a:lstStyle>
          <a:p>
            <a:pPr>
              <a:defRPr/>
            </a:pPr>
            <a:fld id="{C3A6A015-D8BD-4962-994E-6940FF2BE1B2}" type="slidenum">
              <a:rPr lang="en-US"/>
              <a:pPr>
                <a:defRPr/>
              </a:pPr>
              <a:t>‹#›</a:t>
            </a:fld>
            <a:endParaRPr lang="en-US" dirty="0"/>
          </a:p>
        </p:txBody>
      </p:sp>
      <p:sp>
        <p:nvSpPr>
          <p:cNvPr id="5" name="Rectangle 3"/>
          <p:cNvSpPr>
            <a:spLocks noGrp="1" noChangeArrowheads="1"/>
          </p:cNvSpPr>
          <p:nvPr>
            <p:ph idx="1"/>
          </p:nvPr>
        </p:nvSpPr>
        <p:spPr bwMode="auto">
          <a:xfrm>
            <a:off x="203199" y="755650"/>
            <a:ext cx="11700934" cy="579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3pPr marL="287160" indent="-234098">
              <a:defRPr/>
            </a:lvl3pPr>
            <a:lvl4pPr marL="511893" indent="-165429">
              <a:defRPr/>
            </a:lvl4pPr>
            <a:lvl5pPr marL="736628" indent="-165429">
              <a:defRPr/>
            </a:lvl5pPr>
          </a:lstStyle>
          <a:p>
            <a:pPr lvl="0"/>
            <a:r>
              <a:rPr lang="en-US"/>
              <a:t>Click to         </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4137036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9551" y="0"/>
            <a:ext cx="11779249" cy="458788"/>
          </a:xfrm>
          <a:prstGeom prst="rect">
            <a:avLst/>
          </a:prstGeom>
        </p:spPr>
        <p:txBody>
          <a:bodyPr lIns="101882" tIns="50941" rIns="101882" bIns="50941"/>
          <a:lstStyle/>
          <a:p>
            <a:r>
              <a:rPr lang="en-US"/>
              <a:t>Click to edit Master title style</a:t>
            </a:r>
          </a:p>
        </p:txBody>
      </p:sp>
      <p:sp>
        <p:nvSpPr>
          <p:cNvPr id="4" name="Content Placeholder 3"/>
          <p:cNvSpPr>
            <a:spLocks noGrp="1"/>
          </p:cNvSpPr>
          <p:nvPr>
            <p:ph sz="half" idx="2"/>
          </p:nvPr>
        </p:nvSpPr>
        <p:spPr>
          <a:xfrm>
            <a:off x="6197601" y="1447800"/>
            <a:ext cx="5384800" cy="4949825"/>
          </a:xfrm>
          <a:prstGeom prst="rect">
            <a:avLst/>
          </a:prstGeom>
        </p:spPr>
        <p:txBody>
          <a:bodyPr lIns="101882" tIns="50941" rIns="101882" bIns="50941"/>
          <a:lstStyle>
            <a:lvl1pPr>
              <a:defRPr sz="1941"/>
            </a:lvl1pPr>
            <a:lvl2pPr marL="337101" indent="-224734">
              <a:defRPr sz="1765"/>
            </a:lvl2pPr>
            <a:lvl3pPr>
              <a:defRPr sz="1765"/>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2"/>
          </p:nvPr>
        </p:nvSpPr>
        <p:spPr>
          <a:xfrm>
            <a:off x="9042400" y="6612470"/>
            <a:ext cx="2844800" cy="244475"/>
          </a:xfrm>
          <a:prstGeom prst="rect">
            <a:avLst/>
          </a:prstGeom>
        </p:spPr>
        <p:txBody>
          <a:bodyPr lIns="101882" tIns="50941" rIns="101882" bIns="50941"/>
          <a:lstStyle>
            <a:lvl1pPr>
              <a:defRPr smtClean="0"/>
            </a:lvl1pPr>
          </a:lstStyle>
          <a:p>
            <a:pPr>
              <a:defRPr/>
            </a:pPr>
            <a:fld id="{1F0895D8-2E3B-4EC3-8F94-B7A4F8CC3C98}" type="slidenum">
              <a:rPr lang="en-US">
                <a:solidFill>
                  <a:srgbClr val="1D528D"/>
                </a:solidFill>
              </a:rPr>
              <a:pPr>
                <a:defRPr/>
              </a:pPr>
              <a:t>‹#›</a:t>
            </a:fld>
            <a:endParaRPr lang="en-US" dirty="0">
              <a:solidFill>
                <a:srgbClr val="1D528D"/>
              </a:solidFill>
            </a:endParaRPr>
          </a:p>
        </p:txBody>
      </p:sp>
    </p:spTree>
    <p:extLst>
      <p:ext uri="{BB962C8B-B14F-4D97-AF65-F5344CB8AC3E}">
        <p14:creationId xmlns:p14="http://schemas.microsoft.com/office/powerpoint/2010/main" val="32244537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42116818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6"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7"/>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3070952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30631076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12573364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8"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10564003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7"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8"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40151389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103620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8"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205160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SCaN 2_Title and Content">
    <p:spTree>
      <p:nvGrpSpPr>
        <p:cNvPr id="1" name=""/>
        <p:cNvGrpSpPr/>
        <p:nvPr/>
      </p:nvGrpSpPr>
      <p:grpSpPr>
        <a:xfrm>
          <a:off x="0" y="0"/>
          <a:ext cx="0" cy="0"/>
          <a:chOff x="0" y="0"/>
          <a:chExt cx="0" cy="0"/>
        </a:xfrm>
      </p:grpSpPr>
      <p:sp>
        <p:nvSpPr>
          <p:cNvPr id="8" name="Slide Number Placeholder 79">
            <a:extLst>
              <a:ext uri="{FF2B5EF4-FFF2-40B4-BE49-F238E27FC236}">
                <a16:creationId xmlns:a16="http://schemas.microsoft.com/office/drawing/2014/main" id="{B94DDB41-69C6-46EB-B5D3-2495638A87F1}"/>
              </a:ext>
            </a:extLst>
          </p:cNvPr>
          <p:cNvSpPr txBox="1">
            <a:spLocks/>
          </p:cNvSpPr>
          <p:nvPr userDrawn="1"/>
        </p:nvSpPr>
        <p:spPr>
          <a:xfrm>
            <a:off x="9352646" y="6332237"/>
            <a:ext cx="2742595" cy="364629"/>
          </a:xfrm>
          <a:prstGeom prst="rect">
            <a:avLst/>
          </a:prstGeom>
        </p:spPr>
        <p:txBody>
          <a:bodyPr/>
          <a:lstStyle>
            <a:defPPr>
              <a:defRPr lang="ru-RU"/>
            </a:defPPr>
            <a:lvl1pPr marL="0" algn="l" defTabSz="965606" rtl="0" eaLnBrk="1" latinLnBrk="0" hangingPunct="1">
              <a:defRPr sz="1901" kern="1200">
                <a:solidFill>
                  <a:schemeClr val="tx1"/>
                </a:solidFill>
                <a:latin typeface="+mn-lt"/>
                <a:ea typeface="+mn-ea"/>
                <a:cs typeface="+mn-cs"/>
              </a:defRPr>
            </a:lvl1pPr>
            <a:lvl2pPr marL="482803" algn="l" defTabSz="965606" rtl="0" eaLnBrk="1" latinLnBrk="0" hangingPunct="1">
              <a:defRPr sz="1901" kern="1200">
                <a:solidFill>
                  <a:schemeClr val="tx1"/>
                </a:solidFill>
                <a:latin typeface="+mn-lt"/>
                <a:ea typeface="+mn-ea"/>
                <a:cs typeface="+mn-cs"/>
              </a:defRPr>
            </a:lvl2pPr>
            <a:lvl3pPr marL="965606" algn="l" defTabSz="965606" rtl="0" eaLnBrk="1" latinLnBrk="0" hangingPunct="1">
              <a:defRPr sz="1901" kern="1200">
                <a:solidFill>
                  <a:schemeClr val="tx1"/>
                </a:solidFill>
                <a:latin typeface="+mn-lt"/>
                <a:ea typeface="+mn-ea"/>
                <a:cs typeface="+mn-cs"/>
              </a:defRPr>
            </a:lvl3pPr>
            <a:lvl4pPr marL="1448410" algn="l" defTabSz="965606" rtl="0" eaLnBrk="1" latinLnBrk="0" hangingPunct="1">
              <a:defRPr sz="1901" kern="1200">
                <a:solidFill>
                  <a:schemeClr val="tx1"/>
                </a:solidFill>
                <a:latin typeface="+mn-lt"/>
                <a:ea typeface="+mn-ea"/>
                <a:cs typeface="+mn-cs"/>
              </a:defRPr>
            </a:lvl4pPr>
            <a:lvl5pPr marL="1931213" algn="l" defTabSz="965606" rtl="0" eaLnBrk="1" latinLnBrk="0" hangingPunct="1">
              <a:defRPr sz="1901" kern="1200">
                <a:solidFill>
                  <a:schemeClr val="tx1"/>
                </a:solidFill>
                <a:latin typeface="+mn-lt"/>
                <a:ea typeface="+mn-ea"/>
                <a:cs typeface="+mn-cs"/>
              </a:defRPr>
            </a:lvl5pPr>
            <a:lvl6pPr marL="2414016" algn="l" defTabSz="965606" rtl="0" eaLnBrk="1" latinLnBrk="0" hangingPunct="1">
              <a:defRPr sz="1901" kern="1200">
                <a:solidFill>
                  <a:schemeClr val="tx1"/>
                </a:solidFill>
                <a:latin typeface="+mn-lt"/>
                <a:ea typeface="+mn-ea"/>
                <a:cs typeface="+mn-cs"/>
              </a:defRPr>
            </a:lvl6pPr>
            <a:lvl7pPr marL="2896819" algn="l" defTabSz="965606" rtl="0" eaLnBrk="1" latinLnBrk="0" hangingPunct="1">
              <a:defRPr sz="1901" kern="1200">
                <a:solidFill>
                  <a:schemeClr val="tx1"/>
                </a:solidFill>
                <a:latin typeface="+mn-lt"/>
                <a:ea typeface="+mn-ea"/>
                <a:cs typeface="+mn-cs"/>
              </a:defRPr>
            </a:lvl7pPr>
            <a:lvl8pPr marL="3379622" algn="l" defTabSz="965606" rtl="0" eaLnBrk="1" latinLnBrk="0" hangingPunct="1">
              <a:defRPr sz="1901" kern="1200">
                <a:solidFill>
                  <a:schemeClr val="tx1"/>
                </a:solidFill>
                <a:latin typeface="+mn-lt"/>
                <a:ea typeface="+mn-ea"/>
                <a:cs typeface="+mn-cs"/>
              </a:defRPr>
            </a:lvl8pPr>
            <a:lvl9pPr marL="3862426" algn="l" defTabSz="965606" rtl="0" eaLnBrk="1" latinLnBrk="0" hangingPunct="1">
              <a:defRPr sz="1901" kern="1200">
                <a:solidFill>
                  <a:schemeClr val="tx1"/>
                </a:solidFill>
                <a:latin typeface="+mn-lt"/>
                <a:ea typeface="+mn-ea"/>
                <a:cs typeface="+mn-cs"/>
              </a:defRPr>
            </a:lvl9pPr>
          </a:lstStyle>
          <a:p>
            <a:pPr algn="r"/>
            <a:fld id="{EFF71948-E2E2-6041-95DB-4C03EE5F2F12}" type="slidenum">
              <a:rPr lang="en-US" sz="1273" smtClean="0">
                <a:solidFill>
                  <a:schemeClr val="bg1"/>
                </a:solidFill>
              </a:rPr>
              <a:pPr algn="r"/>
              <a:t>‹#›</a:t>
            </a:fld>
            <a:endParaRPr lang="en-US" sz="1273" dirty="0">
              <a:solidFill>
                <a:schemeClr val="bg1"/>
              </a:solidFill>
            </a:endParaRPr>
          </a:p>
        </p:txBody>
      </p:sp>
      <p:sp>
        <p:nvSpPr>
          <p:cNvPr id="5" name="Text Placeholder 6">
            <a:extLst>
              <a:ext uri="{FF2B5EF4-FFF2-40B4-BE49-F238E27FC236}">
                <a16:creationId xmlns:a16="http://schemas.microsoft.com/office/drawing/2014/main" id="{006DE846-0AF6-4CC8-9129-2789D78D7433}"/>
              </a:ext>
            </a:extLst>
          </p:cNvPr>
          <p:cNvSpPr>
            <a:spLocks noGrp="1"/>
          </p:cNvSpPr>
          <p:nvPr>
            <p:ph type="body" sz="quarter" idx="11"/>
          </p:nvPr>
        </p:nvSpPr>
        <p:spPr>
          <a:xfrm>
            <a:off x="413084" y="468575"/>
            <a:ext cx="9378616" cy="481680"/>
          </a:xfrm>
          <a:prstGeom prst="rect">
            <a:avLst/>
          </a:prstGeom>
        </p:spPr>
        <p:txBody>
          <a:bodyPr/>
          <a:lstStyle>
            <a:lvl1pPr marL="0" indent="0" algn="l">
              <a:lnSpc>
                <a:spcPct val="100000"/>
              </a:lnSpc>
              <a:buNone/>
              <a:defRPr sz="2800" b="1">
                <a:solidFill>
                  <a:schemeClr val="bg1"/>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6">
            <a:extLst>
              <a:ext uri="{FF2B5EF4-FFF2-40B4-BE49-F238E27FC236}">
                <a16:creationId xmlns:a16="http://schemas.microsoft.com/office/drawing/2014/main" id="{F63030EF-D373-406A-8E29-9A61893138D9}"/>
              </a:ext>
            </a:extLst>
          </p:cNvPr>
          <p:cNvSpPr>
            <a:spLocks noGrp="1"/>
          </p:cNvSpPr>
          <p:nvPr>
            <p:ph type="body" sz="quarter" idx="12"/>
          </p:nvPr>
        </p:nvSpPr>
        <p:spPr>
          <a:xfrm>
            <a:off x="381000" y="1257300"/>
            <a:ext cx="11430000" cy="5194664"/>
          </a:xfrm>
          <a:prstGeom prst="rect">
            <a:avLst/>
          </a:prstGeom>
        </p:spPr>
        <p:txBody>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800">
                <a:solidFill>
                  <a:schemeClr val="bg1"/>
                </a:solidFill>
                <a:latin typeface="Arial" panose="020B0604020202020204" pitchFamily="34" charset="0"/>
                <a:cs typeface="Arial" panose="020B0604020202020204" pitchFamily="34" charset="0"/>
              </a:defRPr>
            </a:lvl1pPr>
            <a:lvl2pPr marL="457200" indent="0" algn="ctr">
              <a:buNone/>
              <a:defRPr sz="1600">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Click to edit Master text styles</a:t>
            </a:r>
          </a:p>
          <a:p>
            <a:pPr marL="457200" marR="0" lvl="1"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Click to edit Master text styles</a:t>
            </a:r>
          </a:p>
          <a:p>
            <a:pPr lvl="0"/>
            <a:endParaRPr lang="en-US"/>
          </a:p>
        </p:txBody>
      </p:sp>
    </p:spTree>
    <p:extLst>
      <p:ext uri="{BB962C8B-B14F-4D97-AF65-F5344CB8AC3E}">
        <p14:creationId xmlns:p14="http://schemas.microsoft.com/office/powerpoint/2010/main" val="3431965345"/>
      </p:ext>
    </p:extLst>
  </p:cSld>
  <p:clrMapOvr>
    <a:masterClrMapping/>
  </p:clrMapOvr>
  <p:transition spd="slow" advClick="0">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ED9DBE72-C4A2-C241-88FD-F87AC126D4DF}"/>
              </a:ext>
            </a:extLst>
          </p:cNvPr>
          <p:cNvSpPr>
            <a:spLocks noGrp="1"/>
          </p:cNvSpPr>
          <p:nvPr>
            <p:ph type="body" sz="quarter" idx="11"/>
          </p:nvPr>
        </p:nvSpPr>
        <p:spPr>
          <a:xfrm>
            <a:off x="304800" y="304800"/>
            <a:ext cx="9563100" cy="645455"/>
          </a:xfrm>
          <a:prstGeom prst="rect">
            <a:avLst/>
          </a:prstGeom>
        </p:spPr>
        <p:txBody>
          <a:bodyPr anchor="ctr"/>
          <a:lstStyle>
            <a:lvl1pPr marL="0" indent="0" algn="l">
              <a:lnSpc>
                <a:spcPct val="100000"/>
              </a:lnSpc>
              <a:buNone/>
              <a:defRPr sz="2800" b="1">
                <a:solidFill>
                  <a:schemeClr val="tx1"/>
                </a:solidFill>
                <a:latin typeface="Arial" panose="020B0604020202020204" pitchFamily="34" charset="0"/>
                <a:cs typeface="Arial" panose="020B0604020202020204" pitchFamily="34" charset="0"/>
              </a:defRPr>
            </a:lvl1pPr>
            <a:lvl2pPr marL="457200" indent="0" algn="ctr">
              <a:buNone/>
              <a:defRPr>
                <a:solidFill>
                  <a:schemeClr val="bg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6">
            <a:extLst>
              <a:ext uri="{FF2B5EF4-FFF2-40B4-BE49-F238E27FC236}">
                <a16:creationId xmlns:a16="http://schemas.microsoft.com/office/drawing/2014/main" id="{E83CAD81-ECEE-AD42-923E-9F216AD874F3}"/>
              </a:ext>
            </a:extLst>
          </p:cNvPr>
          <p:cNvSpPr>
            <a:spLocks noGrp="1"/>
          </p:cNvSpPr>
          <p:nvPr>
            <p:ph type="body" sz="quarter" idx="12"/>
          </p:nvPr>
        </p:nvSpPr>
        <p:spPr>
          <a:xfrm>
            <a:off x="304800" y="1257300"/>
            <a:ext cx="11582400" cy="4991100"/>
          </a:xfrm>
          <a:prstGeom prst="rect">
            <a:avLst/>
          </a:prstGeom>
        </p:spPr>
        <p:txBody>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800">
                <a:solidFill>
                  <a:schemeClr val="tx1"/>
                </a:solidFill>
                <a:latin typeface="Arial" panose="020B0604020202020204" pitchFamily="34" charset="0"/>
                <a:cs typeface="Arial" panose="020B0604020202020204" pitchFamily="34" charset="0"/>
              </a:defRPr>
            </a:lvl1pPr>
            <a:lvl2pPr marL="457200" indent="0" algn="ctr">
              <a:buNone/>
              <a:defRPr sz="1600">
                <a:solidFill>
                  <a:schemeClr val="tx1"/>
                </a:solidFill>
                <a:latin typeface="Arial" panose="020B0604020202020204" pitchFamily="34" charset="0"/>
                <a:cs typeface="Arial" panose="020B0604020202020204" pitchFamily="34" charset="0"/>
              </a:defRPr>
            </a:lvl2pPr>
            <a:lvl3pPr marL="914400" indent="0" algn="ctr">
              <a:buNone/>
              <a:defRPr>
                <a:solidFill>
                  <a:schemeClr val="bg1"/>
                </a:solidFill>
                <a:latin typeface="Arial" panose="020B0604020202020204" pitchFamily="34" charset="0"/>
                <a:cs typeface="Arial" panose="020B0604020202020204" pitchFamily="34" charset="0"/>
              </a:defRPr>
            </a:lvl3pPr>
            <a:lvl4pPr marL="1371600" indent="0" algn="ctr">
              <a:buNone/>
              <a:defRPr>
                <a:solidFill>
                  <a:schemeClr val="bg1"/>
                </a:solidFill>
                <a:latin typeface="Arial" panose="020B0604020202020204" pitchFamily="34" charset="0"/>
                <a:cs typeface="Arial" panose="020B0604020202020204" pitchFamily="34" charset="0"/>
              </a:defRPr>
            </a:lvl4pPr>
            <a:lvl5pPr marL="1828800" indent="0" algn="ctr">
              <a:buNone/>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Click to edit Master text styles</a:t>
            </a:r>
          </a:p>
          <a:p>
            <a:pPr marL="457200" marR="0" lvl="1"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Click to edit Master text styles</a:t>
            </a:r>
          </a:p>
          <a:p>
            <a:pPr lvl="0"/>
            <a:endParaRPr lang="en-US"/>
          </a:p>
        </p:txBody>
      </p:sp>
      <p:sp>
        <p:nvSpPr>
          <p:cNvPr id="4" name="Footer Placeholder 3">
            <a:extLst>
              <a:ext uri="{FF2B5EF4-FFF2-40B4-BE49-F238E27FC236}">
                <a16:creationId xmlns:a16="http://schemas.microsoft.com/office/drawing/2014/main" id="{594A2608-84D0-8748-9EEA-24A702D787FE}"/>
              </a:ext>
            </a:extLst>
          </p:cNvPr>
          <p:cNvSpPr>
            <a:spLocks noGrp="1"/>
          </p:cNvSpPr>
          <p:nvPr>
            <p:ph type="ftr" sz="quarter" idx="14"/>
          </p:nvPr>
        </p:nvSpPr>
        <p:spPr>
          <a:xfrm>
            <a:off x="10726914" y="6451964"/>
            <a:ext cx="1084086" cy="219074"/>
          </a:xfrm>
          <a:prstGeom prst="rect">
            <a:avLst/>
          </a:prstGeom>
        </p:spPr>
        <p:txBody>
          <a:bodyPr/>
          <a:lstStyle/>
          <a:p>
            <a:fld id="{1DD30A3A-C24B-994C-902B-29D76E6E8629}" type="slidenum">
              <a:rPr lang="en-US" smtClean="0"/>
              <a:pPr/>
              <a:t>‹#›</a:t>
            </a:fld>
            <a:endParaRPr lang="en-US" dirty="0"/>
          </a:p>
        </p:txBody>
      </p:sp>
    </p:spTree>
    <p:extLst>
      <p:ext uri="{BB962C8B-B14F-4D97-AF65-F5344CB8AC3E}">
        <p14:creationId xmlns:p14="http://schemas.microsoft.com/office/powerpoint/2010/main" val="2646242635"/>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15383" y="1003301"/>
            <a:ext cx="11689511" cy="5632889"/>
          </a:xfrm>
        </p:spPr>
        <p:txBody>
          <a:bodyPr/>
          <a:lstStyle>
            <a:lvl1pPr>
              <a:spcBef>
                <a:spcPts val="600"/>
              </a:spcBef>
              <a:spcAft>
                <a:spcPts val="0"/>
              </a:spcAft>
              <a:defRPr sz="2400"/>
            </a:lvl1pPr>
            <a:lvl2pPr marL="457200" indent="-228600">
              <a:defRPr sz="2000"/>
            </a:lvl2pPr>
            <a:lvl3pPr marL="630238" indent="-168275">
              <a:defRPr sz="1800"/>
            </a:lvl3pPr>
            <a:lvl4pPr marL="914400" indent="-228600">
              <a:defRPr sz="1600"/>
            </a:lvl4pPr>
            <a:lvl5pPr marL="1147763" indent="-228600">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9347200" y="6538913"/>
            <a:ext cx="2844800" cy="365125"/>
          </a:xfrm>
        </p:spPr>
        <p:txBody>
          <a:bodyPr/>
          <a:lstStyle>
            <a:lvl1pPr>
              <a:defRPr/>
            </a:lvl1pPr>
          </a:lstStyle>
          <a:p>
            <a:pPr>
              <a:defRPr/>
            </a:pPr>
            <a:fld id="{A587C384-89D6-8141-B091-9776852F31EF}" type="slidenum">
              <a:rPr lang="en-US" altLang="x-none"/>
              <a:pPr>
                <a:defRPr/>
              </a:pPr>
              <a:t>‹#›</a:t>
            </a:fld>
            <a:endParaRPr lang="en-US" altLang="x-none" dirty="0"/>
          </a:p>
        </p:txBody>
      </p:sp>
      <p:sp>
        <p:nvSpPr>
          <p:cNvPr id="5" name="Footer Placeholder 1"/>
          <p:cNvSpPr>
            <a:spLocks noGrp="1"/>
          </p:cNvSpPr>
          <p:nvPr>
            <p:ph type="ftr" sz="quarter" idx="11"/>
          </p:nvPr>
        </p:nvSpPr>
        <p:spPr>
          <a:xfrm>
            <a:off x="4165600" y="6356351"/>
            <a:ext cx="3860800" cy="365125"/>
          </a:xfrm>
          <a:prstGeom prst="rect">
            <a:avLst/>
          </a:prstGeom>
        </p:spPr>
        <p:txBody>
          <a:bodyPr/>
          <a:lstStyle>
            <a:lvl1pPr defTabSz="457200">
              <a:defRPr>
                <a:latin typeface="Calibri" charset="0"/>
              </a:defRPr>
            </a:lvl1pPr>
          </a:lstStyle>
          <a:p>
            <a:pPr>
              <a:defRPr/>
            </a:pPr>
            <a:endParaRPr lang="en-US" dirty="0">
              <a:solidFill>
                <a:prstClr val="black"/>
              </a:solidFill>
            </a:endParaRPr>
          </a:p>
        </p:txBody>
      </p:sp>
    </p:spTree>
    <p:extLst>
      <p:ext uri="{BB962C8B-B14F-4D97-AF65-F5344CB8AC3E}">
        <p14:creationId xmlns:p14="http://schemas.microsoft.com/office/powerpoint/2010/main" val="101824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833C988F-EB4A-BE44-AF14-2A0304D0A605}" type="slidenum">
              <a:rPr lang="en-US" altLang="x-none"/>
              <a:pPr>
                <a:defRPr/>
              </a:pPr>
              <a:t>‹#›</a:t>
            </a:fld>
            <a:endParaRPr lang="en-US" altLang="x-none" dirty="0"/>
          </a:p>
        </p:txBody>
      </p:sp>
    </p:spTree>
    <p:extLst>
      <p:ext uri="{BB962C8B-B14F-4D97-AF65-F5344CB8AC3E}">
        <p14:creationId xmlns:p14="http://schemas.microsoft.com/office/powerpoint/2010/main" val="205077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6173-4484-1B4E-BBF8-CAC4E598F9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B8A228-E0A0-ED44-BE84-9BCA48F9B184}"/>
              </a:ext>
            </a:extLst>
          </p:cNvPr>
          <p:cNvSpPr>
            <a:spLocks noGrp="1"/>
          </p:cNvSpPr>
          <p:nvPr>
            <p:ph type="dt" sz="half" idx="10"/>
          </p:nvPr>
        </p:nvSpPr>
        <p:spPr>
          <a:xfrm>
            <a:off x="412531" y="6393421"/>
            <a:ext cx="2743200" cy="365125"/>
          </a:xfrm>
          <a:prstGeom prst="rect">
            <a:avLst/>
          </a:prstGeom>
        </p:spPr>
        <p:txBody>
          <a:bodyPr/>
          <a:lstStyle/>
          <a:p>
            <a:fld id="{A4BE8E4D-DBA3-BA46-99D0-4742288CED60}" type="datetimeFigureOut">
              <a:rPr lang="en-US" smtClean="0"/>
              <a:pPr/>
              <a:t>8/15/2024</a:t>
            </a:fld>
            <a:endParaRPr lang="en-US" dirty="0"/>
          </a:p>
        </p:txBody>
      </p:sp>
      <p:sp>
        <p:nvSpPr>
          <p:cNvPr id="4" name="Footer Placeholder 3">
            <a:extLst>
              <a:ext uri="{FF2B5EF4-FFF2-40B4-BE49-F238E27FC236}">
                <a16:creationId xmlns:a16="http://schemas.microsoft.com/office/drawing/2014/main" id="{6515CEF7-1800-FD4D-A9E1-10A03EF52E2E}"/>
              </a:ext>
            </a:extLst>
          </p:cNvPr>
          <p:cNvSpPr>
            <a:spLocks noGrp="1"/>
          </p:cNvSpPr>
          <p:nvPr>
            <p:ph type="ftr" sz="quarter" idx="11"/>
          </p:nvPr>
        </p:nvSpPr>
        <p:spPr>
          <a:xfrm>
            <a:off x="4038600" y="6393421"/>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3FF05D9A-6F84-854F-A822-3F6A08E6F043}"/>
              </a:ext>
            </a:extLst>
          </p:cNvPr>
          <p:cNvSpPr>
            <a:spLocks noGrp="1"/>
          </p:cNvSpPr>
          <p:nvPr>
            <p:ph type="sldNum" sz="quarter" idx="12"/>
          </p:nvPr>
        </p:nvSpPr>
        <p:spPr/>
        <p:txBody>
          <a:bodyPr/>
          <a:lstStyle/>
          <a:p>
            <a:fld id="{4DAC10E1-AC07-EB4F-8B72-16B61D414E67}" type="slidenum">
              <a:rPr lang="en-US" smtClean="0"/>
              <a:pPr/>
              <a:t>‹#›</a:t>
            </a:fld>
            <a:endParaRPr lang="en-US" dirty="0"/>
          </a:p>
        </p:txBody>
      </p:sp>
      <p:sp>
        <p:nvSpPr>
          <p:cNvPr id="6" name="Rectangle 5">
            <a:extLst>
              <a:ext uri="{FF2B5EF4-FFF2-40B4-BE49-F238E27FC236}">
                <a16:creationId xmlns:a16="http://schemas.microsoft.com/office/drawing/2014/main" id="{E13F3C27-4943-564D-8A89-1F71825A5A7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60027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 3 columns" userDrawn="1">
  <p:cSld name="Title + 3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Shape 50"/>
        <p:cNvGrpSpPr/>
        <p:nvPr/>
      </p:nvGrpSpPr>
      <p:grpSpPr>
        <a:xfrm>
          <a:off x="0" y="0"/>
          <a:ext cx="0" cy="0"/>
          <a:chOff x="0" y="0"/>
          <a:chExt cx="0" cy="0"/>
        </a:xfrm>
      </p:grpSpPr>
      <p:sp>
        <p:nvSpPr>
          <p:cNvPr id="52" name="Google Shape;52;p8"/>
          <p:cNvSpPr/>
          <p:nvPr/>
        </p:nvSpPr>
        <p:spPr>
          <a:xfrm rot="-5400000" flipH="1">
            <a:off x="5997033" y="-5211696"/>
            <a:ext cx="197600" cy="12192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algn="ctr"/>
            <a:endParaRPr sz="1800" dirty="0">
              <a:solidFill>
                <a:srgbClr val="FFFFFF"/>
              </a:solidFill>
              <a:latin typeface="Raleway" panose="020B0604020202020204" charset="0"/>
              <a:ea typeface="Calibri"/>
              <a:cs typeface="Calibri"/>
              <a:sym typeface="Calibri"/>
            </a:endParaRPr>
          </a:p>
        </p:txBody>
      </p:sp>
      <p:sp>
        <p:nvSpPr>
          <p:cNvPr id="53" name="Google Shape;53;p8"/>
          <p:cNvSpPr/>
          <p:nvPr/>
        </p:nvSpPr>
        <p:spPr>
          <a:xfrm>
            <a:off x="0" y="0"/>
            <a:ext cx="12192000" cy="771920"/>
          </a:xfrm>
          <a:prstGeom prst="rect">
            <a:avLst/>
          </a:prstGeom>
          <a:solidFill>
            <a:srgbClr val="FFFFFF"/>
          </a:solidFill>
          <a:ln>
            <a:noFill/>
          </a:ln>
        </p:spPr>
        <p:txBody>
          <a:bodyPr spcFirstLastPara="1" wrap="square" lIns="91425" tIns="91425" rIns="91425" bIns="91425" anchor="ctr" anchorCtr="0">
            <a:noAutofit/>
          </a:bodyPr>
          <a:lstStyle/>
          <a:p>
            <a:endParaRPr sz="1800" dirty="0">
              <a:solidFill>
                <a:prstClr val="black"/>
              </a:solidFill>
              <a:latin typeface="Raleway" panose="020B0604020202020204" charset="0"/>
            </a:endParaRPr>
          </a:p>
        </p:txBody>
      </p:sp>
      <p:sp>
        <p:nvSpPr>
          <p:cNvPr id="54" name="Google Shape;54;p8"/>
          <p:cNvSpPr/>
          <p:nvPr/>
        </p:nvSpPr>
        <p:spPr>
          <a:xfrm>
            <a:off x="0" y="1197308"/>
            <a:ext cx="12192000" cy="5660696"/>
          </a:xfrm>
          <a:prstGeom prst="rect">
            <a:avLst/>
          </a:prstGeom>
          <a:solidFill>
            <a:srgbClr val="FFFFFF"/>
          </a:solidFill>
          <a:ln>
            <a:noFill/>
          </a:ln>
        </p:spPr>
        <p:txBody>
          <a:bodyPr spcFirstLastPara="1" wrap="square" lIns="91425" tIns="91425" rIns="91425" bIns="91425" anchor="ctr" anchorCtr="0">
            <a:noAutofit/>
          </a:bodyPr>
          <a:lstStyle/>
          <a:p>
            <a:endParaRPr sz="1800" dirty="0">
              <a:solidFill>
                <a:prstClr val="black"/>
              </a:solidFill>
              <a:latin typeface="Raleway" panose="020B0604020202020204" charset="0"/>
            </a:endParaRPr>
          </a:p>
        </p:txBody>
      </p:sp>
      <p:sp>
        <p:nvSpPr>
          <p:cNvPr id="56" name="Google Shape;56;p8"/>
          <p:cNvSpPr txBox="1">
            <a:spLocks noGrp="1"/>
          </p:cNvSpPr>
          <p:nvPr>
            <p:ph type="title"/>
          </p:nvPr>
        </p:nvSpPr>
        <p:spPr>
          <a:xfrm>
            <a:off x="791433" y="0"/>
            <a:ext cx="10608800" cy="771920"/>
          </a:xfrm>
          <a:prstGeom prst="rect">
            <a:avLst/>
          </a:prstGeom>
        </p:spPr>
        <p:txBody>
          <a:bodyPr spcFirstLastPara="1" wrap="square" lIns="91425" tIns="91425" rIns="91425" bIns="91425" anchor="ctr" anchorCtr="0"/>
          <a:lstStyle>
            <a:lvl1pPr lvl="0" rtl="0">
              <a:spcBef>
                <a:spcPts val="0"/>
              </a:spcBef>
              <a:spcAft>
                <a:spcPts val="0"/>
              </a:spcAft>
              <a:buSzPts val="1600"/>
              <a:buNone/>
              <a:defRPr>
                <a:latin typeface="Raleway" panose="020B0604020202020204" charset="0"/>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0" name="Google Shape;60;p8"/>
          <p:cNvSpPr txBox="1">
            <a:spLocks noGrp="1"/>
          </p:cNvSpPr>
          <p:nvPr>
            <p:ph type="sldNum" idx="12"/>
          </p:nvPr>
        </p:nvSpPr>
        <p:spPr>
          <a:xfrm>
            <a:off x="791433" y="6418333"/>
            <a:ext cx="10608800" cy="439600"/>
          </a:xfrm>
          <a:prstGeom prst="rect">
            <a:avLst/>
          </a:prstGeom>
        </p:spPr>
        <p:txBody>
          <a:bodyPr spcFirstLastPara="1" wrap="square" lIns="91425" tIns="91425" rIns="91425" bIns="91425" anchor="ctr" anchorCtr="0">
            <a:noAutofit/>
          </a:bodyPr>
          <a:lstStyle>
            <a:lvl1pPr lvl="0">
              <a:buNone/>
              <a:defRPr>
                <a:latin typeface="Raleway" panose="020B060402020202020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prstClr val="black">
                    <a:tint val="75000"/>
                  </a:prstClr>
                </a:solidFill>
              </a:rPr>
              <a:pPr/>
              <a:t>‹#›</a:t>
            </a:fld>
            <a:endParaRPr lang="en">
              <a:solidFill>
                <a:prstClr val="black">
                  <a:tint val="75000"/>
                </a:prstClr>
              </a:solidFill>
            </a:endParaRP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80042" y="823967"/>
            <a:ext cx="549913" cy="334877"/>
          </a:xfrm>
          <a:prstGeom prst="rect">
            <a:avLst/>
          </a:prstGeom>
        </p:spPr>
      </p:pic>
    </p:spTree>
    <p:extLst>
      <p:ext uri="{BB962C8B-B14F-4D97-AF65-F5344CB8AC3E}">
        <p14:creationId xmlns:p14="http://schemas.microsoft.com/office/powerpoint/2010/main" val="465388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459D5-0257-574A-B6EF-A7015AA6C84C}"/>
              </a:ext>
            </a:extLst>
          </p:cNvPr>
          <p:cNvSpPr>
            <a:spLocks noGrp="1"/>
          </p:cNvSpPr>
          <p:nvPr>
            <p:ph type="ctrTitle"/>
          </p:nvPr>
        </p:nvSpPr>
        <p:spPr>
          <a:xfrm>
            <a:off x="1524000" y="1122363"/>
            <a:ext cx="9144000" cy="2387600"/>
          </a:xfrm>
        </p:spPr>
        <p:txBody>
          <a:bodyPr anchor="b">
            <a:normAutofit/>
          </a:bodyPr>
          <a:lstStyle>
            <a:lvl1pPr algn="ctr">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8164B662-86C9-F446-980F-E1C63AF99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F315F2CA-DBA9-3945-955D-B45A276F6ECE}"/>
              </a:ext>
            </a:extLst>
          </p:cNvPr>
          <p:cNvSpPr>
            <a:spLocks noGrp="1"/>
          </p:cNvSpPr>
          <p:nvPr>
            <p:ph type="sldNum" sz="quarter" idx="12"/>
          </p:nvPr>
        </p:nvSpPr>
        <p:spPr>
          <a:xfrm>
            <a:off x="10789920" y="6492875"/>
            <a:ext cx="1402080" cy="365125"/>
          </a:xfrm>
        </p:spPr>
        <p:txBody>
          <a:bodyPr/>
          <a:lstStyle/>
          <a:p>
            <a:fld id="{E033C6E5-ABCA-D247-98E1-2274F89B260E}" type="slidenum">
              <a:rPr lang="en-US" smtClean="0"/>
              <a:t>‹#›</a:t>
            </a:fld>
            <a:endParaRPr lang="en-US" dirty="0"/>
          </a:p>
        </p:txBody>
      </p:sp>
    </p:spTree>
    <p:extLst>
      <p:ext uri="{BB962C8B-B14F-4D97-AF65-F5344CB8AC3E}">
        <p14:creationId xmlns:p14="http://schemas.microsoft.com/office/powerpoint/2010/main" val="42429513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193E-7458-9346-B0CB-CDAE39471BD8}"/>
              </a:ext>
            </a:extLst>
          </p:cNvPr>
          <p:cNvSpPr>
            <a:spLocks noGrp="1"/>
          </p:cNvSpPr>
          <p:nvPr>
            <p:ph type="title"/>
          </p:nvPr>
        </p:nvSpPr>
        <p:spPr>
          <a:xfrm>
            <a:off x="241110" y="151028"/>
            <a:ext cx="10515600" cy="568411"/>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20D92B2-9173-6445-B0A1-4DA0C7B9A5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EF3A73C-608E-554F-AD0E-7ED075BC6386}"/>
              </a:ext>
            </a:extLst>
          </p:cNvPr>
          <p:cNvSpPr>
            <a:spLocks noGrp="1"/>
          </p:cNvSpPr>
          <p:nvPr>
            <p:ph type="sldNum" sz="quarter" idx="12"/>
          </p:nvPr>
        </p:nvSpPr>
        <p:spPr>
          <a:xfrm>
            <a:off x="11106664" y="6489065"/>
            <a:ext cx="1085335" cy="365125"/>
          </a:xfrm>
        </p:spPr>
        <p:txBody>
          <a:bodyPr/>
          <a:lstStyle/>
          <a:p>
            <a:fld id="{E033C6E5-ABCA-D247-98E1-2274F89B260E}" type="slidenum">
              <a:rPr lang="en-US" smtClean="0"/>
              <a:t>‹#›</a:t>
            </a:fld>
            <a:endParaRPr lang="en-US" dirty="0"/>
          </a:p>
        </p:txBody>
      </p:sp>
    </p:spTree>
    <p:extLst>
      <p:ext uri="{BB962C8B-B14F-4D97-AF65-F5344CB8AC3E}">
        <p14:creationId xmlns:p14="http://schemas.microsoft.com/office/powerpoint/2010/main" val="33154423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31E1-8B32-C242-94F3-5D301F754343}"/>
              </a:ext>
            </a:extLst>
          </p:cNvPr>
          <p:cNvSpPr>
            <a:spLocks noGrp="1"/>
          </p:cNvSpPr>
          <p:nvPr>
            <p:ph type="title"/>
          </p:nvPr>
        </p:nvSpPr>
        <p:spPr>
          <a:xfrm>
            <a:off x="831850" y="1709738"/>
            <a:ext cx="10515600" cy="2852737"/>
          </a:xfrm>
        </p:spPr>
        <p:txBody>
          <a:bodyPr anchor="b">
            <a:normAutofit/>
          </a:bodyPr>
          <a:lstStyle>
            <a:lvl1pPr>
              <a:defRPr sz="4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5CC9AFA-2560-7F47-9ED2-D13507F048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0D827C8F-D897-C449-B11F-9844E59375E1}"/>
              </a:ext>
            </a:extLst>
          </p:cNvPr>
          <p:cNvSpPr>
            <a:spLocks noGrp="1"/>
          </p:cNvSpPr>
          <p:nvPr>
            <p:ph type="sldNum" sz="quarter" idx="12"/>
          </p:nvPr>
        </p:nvSpPr>
        <p:spPr>
          <a:xfrm>
            <a:off x="11094720" y="6492875"/>
            <a:ext cx="1097280" cy="365125"/>
          </a:xfrm>
        </p:spPr>
        <p:txBody>
          <a:bodyPr/>
          <a:lstStyle/>
          <a:p>
            <a:fld id="{E033C6E5-ABCA-D247-98E1-2274F89B260E}" type="slidenum">
              <a:rPr lang="en-US" smtClean="0"/>
              <a:t>‹#›</a:t>
            </a:fld>
            <a:endParaRPr lang="en-US" dirty="0"/>
          </a:p>
        </p:txBody>
      </p:sp>
    </p:spTree>
    <p:extLst>
      <p:ext uri="{BB962C8B-B14F-4D97-AF65-F5344CB8AC3E}">
        <p14:creationId xmlns:p14="http://schemas.microsoft.com/office/powerpoint/2010/main" val="16556918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5039-CAB5-434A-A31B-B6CE221B2EA9}"/>
              </a:ext>
            </a:extLst>
          </p:cNvPr>
          <p:cNvSpPr>
            <a:spLocks noGrp="1"/>
          </p:cNvSpPr>
          <p:nvPr>
            <p:ph type="title"/>
          </p:nvPr>
        </p:nvSpPr>
        <p:spPr>
          <a:xfrm>
            <a:off x="112888" y="34721"/>
            <a:ext cx="10419605" cy="860223"/>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45670A9E-689A-F04C-A030-241E4D8D6940}"/>
              </a:ext>
            </a:extLst>
          </p:cNvPr>
          <p:cNvSpPr>
            <a:spLocks noGrp="1"/>
          </p:cNvSpPr>
          <p:nvPr>
            <p:ph type="sldNum" sz="quarter" idx="12"/>
          </p:nvPr>
        </p:nvSpPr>
        <p:spPr>
          <a:xfrm>
            <a:off x="11176000" y="6489065"/>
            <a:ext cx="1016000" cy="365125"/>
          </a:xfrm>
        </p:spPr>
        <p:txBody>
          <a:bodyPr/>
          <a:lstStyle/>
          <a:p>
            <a:fld id="{E033C6E5-ABCA-D247-98E1-2274F89B260E}" type="slidenum">
              <a:rPr lang="en-US" smtClean="0"/>
              <a:t>‹#›</a:t>
            </a:fld>
            <a:endParaRPr lang="en-US" dirty="0"/>
          </a:p>
        </p:txBody>
      </p:sp>
    </p:spTree>
    <p:extLst>
      <p:ext uri="{BB962C8B-B14F-4D97-AF65-F5344CB8AC3E}">
        <p14:creationId xmlns:p14="http://schemas.microsoft.com/office/powerpoint/2010/main" val="19206890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7"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8"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87715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85B702-9549-1B41-A15F-85A6E855FE22}"/>
              </a:ext>
            </a:extLst>
          </p:cNvPr>
          <p:cNvSpPr>
            <a:spLocks noGrp="1"/>
          </p:cNvSpPr>
          <p:nvPr>
            <p:ph type="sldNum" sz="quarter" idx="12"/>
          </p:nvPr>
        </p:nvSpPr>
        <p:spPr>
          <a:xfrm>
            <a:off x="11257280" y="6492875"/>
            <a:ext cx="934720" cy="365125"/>
          </a:xfrm>
        </p:spPr>
        <p:txBody>
          <a:bodyPr/>
          <a:lstStyle/>
          <a:p>
            <a:fld id="{E033C6E5-ABCA-D247-98E1-2274F89B260E}" type="slidenum">
              <a:rPr lang="en-US" smtClean="0"/>
              <a:t>‹#›</a:t>
            </a:fld>
            <a:endParaRPr lang="en-US" dirty="0"/>
          </a:p>
        </p:txBody>
      </p:sp>
    </p:spTree>
    <p:extLst>
      <p:ext uri="{BB962C8B-B14F-4D97-AF65-F5344CB8AC3E}">
        <p14:creationId xmlns:p14="http://schemas.microsoft.com/office/powerpoint/2010/main" val="5956614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29659024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6"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5464474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6463286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37636460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8"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17343577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7"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8"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41500891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5292445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9847" y="3"/>
            <a:ext cx="11795887" cy="458787"/>
          </a:xfrm>
          <a:prstGeom prst="rect">
            <a:avLst/>
          </a:prstGeom>
        </p:spPr>
        <p:txBody>
          <a:bodyPr lIns="101882" tIns="50941" rIns="101882" bIns="50941"/>
          <a:lstStyle/>
          <a:p>
            <a:r>
              <a:rPr lang="en-US"/>
              <a:t>Click to edit Master title style</a:t>
            </a:r>
          </a:p>
        </p:txBody>
      </p:sp>
      <p:sp>
        <p:nvSpPr>
          <p:cNvPr id="6" name="Slide Number Placeholder 5"/>
          <p:cNvSpPr>
            <a:spLocks noGrp="1" noChangeArrowheads="1"/>
          </p:cNvSpPr>
          <p:nvPr>
            <p:ph type="sldNum" sz="quarter" idx="12"/>
          </p:nvPr>
        </p:nvSpPr>
        <p:spPr>
          <a:xfrm>
            <a:off x="9042400" y="6612470"/>
            <a:ext cx="2844800" cy="244475"/>
          </a:xfrm>
          <a:prstGeom prst="rect">
            <a:avLst/>
          </a:prstGeom>
        </p:spPr>
        <p:txBody>
          <a:bodyPr lIns="101882" tIns="50941" rIns="101882" bIns="50941"/>
          <a:lstStyle>
            <a:lvl1pPr>
              <a:defRPr smtClean="0">
                <a:solidFill>
                  <a:srgbClr val="000000"/>
                </a:solidFill>
              </a:defRPr>
            </a:lvl1pPr>
          </a:lstStyle>
          <a:p>
            <a:pPr>
              <a:defRPr/>
            </a:pPr>
            <a:fld id="{C3A6A015-D8BD-4962-994E-6940FF2BE1B2}" type="slidenum">
              <a:rPr lang="en-US"/>
              <a:pPr>
                <a:defRPr/>
              </a:pPr>
              <a:t>‹#›</a:t>
            </a:fld>
            <a:endParaRPr lang="en-US" dirty="0"/>
          </a:p>
        </p:txBody>
      </p:sp>
      <p:sp>
        <p:nvSpPr>
          <p:cNvPr id="5" name="Rectangle 3"/>
          <p:cNvSpPr>
            <a:spLocks noGrp="1" noChangeArrowheads="1"/>
          </p:cNvSpPr>
          <p:nvPr>
            <p:ph idx="1"/>
          </p:nvPr>
        </p:nvSpPr>
        <p:spPr bwMode="auto">
          <a:xfrm>
            <a:off x="203199" y="755650"/>
            <a:ext cx="11700934" cy="579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3pPr marL="287160" indent="-234098">
              <a:defRPr/>
            </a:lvl3pPr>
            <a:lvl4pPr marL="511893" indent="-165429">
              <a:defRPr/>
            </a:lvl4pPr>
            <a:lvl5pPr marL="736628" indent="-165429">
              <a:defRPr/>
            </a:lvl5pPr>
          </a:lstStyle>
          <a:p>
            <a:pPr lvl="0"/>
            <a:r>
              <a:rPr lang="en-US"/>
              <a:t>Click to         </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22596148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34584271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1244944" y="6547761"/>
            <a:ext cx="947057" cy="310243"/>
          </a:xfrm>
          <a:prstGeom prst="rect">
            <a:avLst/>
          </a:prstGeom>
        </p:spPr>
        <p:txBody>
          <a:bodyPr lIns="101882" tIns="50941" rIns="101882" bIns="50941" anchor="ctr"/>
          <a:lstStyle>
            <a:lvl1pPr algn="r">
              <a:defRPr sz="971" b="0"/>
            </a:lvl1pPr>
          </a:lstStyle>
          <a:p>
            <a:fld id="{4336D8BB-1FBA-4ECE-B83B-DC345E7EB0EF}" type="slidenum">
              <a:rPr lang="en-US" smtClean="0"/>
              <a:pPr/>
              <a:t>‹#›</a:t>
            </a:fld>
            <a:endParaRPr lang="en-US" dirty="0"/>
          </a:p>
        </p:txBody>
      </p:sp>
    </p:spTree>
    <p:extLst>
      <p:ext uri="{BB962C8B-B14F-4D97-AF65-F5344CB8AC3E}">
        <p14:creationId xmlns:p14="http://schemas.microsoft.com/office/powerpoint/2010/main" val="282350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6"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7"/>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7609073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6801820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28964053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8"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9831903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7"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8"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25383631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2235201" y="76200"/>
            <a:ext cx="8737600" cy="914400"/>
          </a:xfrm>
          <a:prstGeom prst="rect">
            <a:avLst/>
          </a:prstGeom>
        </p:spPr>
        <p:txBody>
          <a:bodyPr lIns="101882" tIns="50941" rIns="101882" bIns="50941" anchor="ctr"/>
          <a:lstStyle>
            <a:lvl1pPr>
              <a:defRPr sz="2735">
                <a:solidFill>
                  <a:schemeClr val="bg1"/>
                </a:solidFill>
                <a:latin typeface="Arial" pitchFamily="34" charset="0"/>
                <a:cs typeface="Arial" pitchFamily="34" charset="0"/>
              </a:defRPr>
            </a:lvl1pPr>
          </a:lstStyle>
          <a:p>
            <a:r>
              <a:rPr lang="en-US"/>
              <a:t>Click to edit Master title style</a:t>
            </a:r>
          </a:p>
        </p:txBody>
      </p:sp>
      <p:sp>
        <p:nvSpPr>
          <p:cNvPr id="9" name="Content Placeholder 2"/>
          <p:cNvSpPr>
            <a:spLocks noGrp="1"/>
          </p:cNvSpPr>
          <p:nvPr>
            <p:ph idx="1"/>
          </p:nvPr>
        </p:nvSpPr>
        <p:spPr>
          <a:xfrm>
            <a:off x="406401" y="1295400"/>
            <a:ext cx="11480800" cy="4953000"/>
          </a:xfrm>
          <a:prstGeom prst="rect">
            <a:avLst/>
          </a:prstGeom>
        </p:spPr>
        <p:txBody>
          <a:bodyPr lIns="101882" tIns="50941" rIns="101882" bIns="50941"/>
          <a:lstStyle>
            <a:lvl1pPr>
              <a:defRPr sz="1941" b="1">
                <a:latin typeface="Arial" pitchFamily="34" charset="0"/>
                <a:cs typeface="Arial" pitchFamily="34" charset="0"/>
              </a:defRPr>
            </a:lvl1pPr>
            <a:lvl2pPr marL="730385" indent="-280918">
              <a:buFont typeface="Wingdings" pitchFamily="2" charset="2"/>
              <a:buChar char="§"/>
              <a:defRPr sz="1765">
                <a:latin typeface="Arial" pitchFamily="34" charset="0"/>
                <a:cs typeface="Arial" pitchFamily="34" charset="0"/>
              </a:defRPr>
            </a:lvl2pPr>
            <a:lvl3pPr marL="1123670" indent="-224734">
              <a:buFont typeface="Wingdings" pitchFamily="2" charset="2"/>
              <a:buChar char="Ø"/>
              <a:defRPr sz="1588">
                <a:latin typeface="Arial" pitchFamily="34" charset="0"/>
                <a:cs typeface="Arial" pitchFamily="34" charset="0"/>
              </a:defRPr>
            </a:lvl3pPr>
            <a:lvl4pPr marL="1573137" indent="-224734">
              <a:buFont typeface="Wingdings" pitchFamily="2" charset="2"/>
              <a:buChar char="v"/>
              <a:defRPr sz="1412">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0" y="6534619"/>
            <a:ext cx="3018264" cy="3233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89896" tIns="44948" rIns="89896" bIns="44948" rtlCol="0" anchor="ctr"/>
          <a:lstStyle/>
          <a:p>
            <a:pPr algn="ctr"/>
            <a:endParaRPr lang="en-US" sz="1765" dirty="0">
              <a:solidFill>
                <a:prstClr val="white"/>
              </a:solidFill>
            </a:endParaRPr>
          </a:p>
        </p:txBody>
      </p:sp>
    </p:spTree>
    <p:extLst>
      <p:ext uri="{BB962C8B-B14F-4D97-AF65-F5344CB8AC3E}">
        <p14:creationId xmlns:p14="http://schemas.microsoft.com/office/powerpoint/2010/main" val="40757245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CDCDCF-DDB5-8D48-8316-E6F2C874F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2144"/>
            <a:ext cx="12192000" cy="6858000"/>
          </a:xfrm>
          <a:prstGeom prst="rect">
            <a:avLst/>
          </a:prstGeom>
        </p:spPr>
      </p:pic>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65CBF9"/>
                </a:solidFill>
              </a:defRPr>
            </a:lvl1pPr>
          </a:lstStyle>
          <a:p>
            <a:fld id="{2E8C51FE-49D9-314D-9957-ABBF7DDE8782}" type="slidenum">
              <a:rPr lang="en-US" smtClean="0"/>
              <a:pPr/>
              <a:t>‹#›</a:t>
            </a:fld>
            <a:endParaRPr lang="en-US" dirty="0"/>
          </a:p>
        </p:txBody>
      </p:sp>
      <p:sp>
        <p:nvSpPr>
          <p:cNvPr id="2" name="Title 1">
            <a:extLst>
              <a:ext uri="{FF2B5EF4-FFF2-40B4-BE49-F238E27FC236}">
                <a16:creationId xmlns:a16="http://schemas.microsoft.com/office/drawing/2014/main" id="{57ADFF98-D15E-49A3-BCB0-4AD00A88430F}"/>
              </a:ext>
            </a:extLst>
          </p:cNvPr>
          <p:cNvSpPr>
            <a:spLocks noGrp="1"/>
          </p:cNvSpPr>
          <p:nvPr>
            <p:ph type="title"/>
          </p:nvPr>
        </p:nvSpPr>
        <p:spPr>
          <a:xfrm>
            <a:off x="0" y="0"/>
            <a:ext cx="10515600" cy="860223"/>
          </a:xfrm>
        </p:spPr>
        <p:txBody>
          <a:bodyPr>
            <a:normAutofit/>
          </a:bodyPr>
          <a:lstStyle>
            <a:lvl1pPr>
              <a:defRPr sz="2500"/>
            </a:lvl1pPr>
          </a:lstStyle>
          <a:p>
            <a:r>
              <a:rPr lang="en-US" dirty="0"/>
              <a:t>Click to edit Master title style</a:t>
            </a:r>
          </a:p>
        </p:txBody>
      </p:sp>
    </p:spTree>
    <p:extLst>
      <p:ext uri="{BB962C8B-B14F-4D97-AF65-F5344CB8AC3E}">
        <p14:creationId xmlns:p14="http://schemas.microsoft.com/office/powerpoint/2010/main" val="6394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 3 columns" userDrawn="1">
  <p:cSld name="Title + 3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Shape 50"/>
        <p:cNvGrpSpPr/>
        <p:nvPr/>
      </p:nvGrpSpPr>
      <p:grpSpPr>
        <a:xfrm>
          <a:off x="0" y="0"/>
          <a:ext cx="0" cy="0"/>
          <a:chOff x="0" y="0"/>
          <a:chExt cx="0" cy="0"/>
        </a:xfrm>
      </p:grpSpPr>
      <p:sp>
        <p:nvSpPr>
          <p:cNvPr id="52" name="Google Shape;52;p8"/>
          <p:cNvSpPr/>
          <p:nvPr/>
        </p:nvSpPr>
        <p:spPr>
          <a:xfrm rot="-5400000" flipH="1">
            <a:off x="5997033" y="-5211696"/>
            <a:ext cx="197600" cy="12192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algn="ctr"/>
            <a:endParaRPr sz="1800" dirty="0">
              <a:solidFill>
                <a:srgbClr val="FFFFFF"/>
              </a:solidFill>
              <a:latin typeface="Raleway" panose="020B0604020202020204" charset="0"/>
              <a:ea typeface="Calibri"/>
              <a:cs typeface="Calibri"/>
              <a:sym typeface="Calibri"/>
            </a:endParaRPr>
          </a:p>
        </p:txBody>
      </p:sp>
      <p:sp>
        <p:nvSpPr>
          <p:cNvPr id="53" name="Google Shape;53;p8"/>
          <p:cNvSpPr/>
          <p:nvPr/>
        </p:nvSpPr>
        <p:spPr>
          <a:xfrm>
            <a:off x="0" y="0"/>
            <a:ext cx="12192000" cy="771920"/>
          </a:xfrm>
          <a:prstGeom prst="rect">
            <a:avLst/>
          </a:prstGeom>
          <a:solidFill>
            <a:srgbClr val="FFFFFF"/>
          </a:solidFill>
          <a:ln>
            <a:noFill/>
          </a:ln>
        </p:spPr>
        <p:txBody>
          <a:bodyPr spcFirstLastPara="1" wrap="square" lIns="91425" tIns="91425" rIns="91425" bIns="91425" anchor="ctr" anchorCtr="0">
            <a:noAutofit/>
          </a:bodyPr>
          <a:lstStyle/>
          <a:p>
            <a:endParaRPr sz="1800" dirty="0">
              <a:solidFill>
                <a:prstClr val="black"/>
              </a:solidFill>
              <a:latin typeface="Raleway" panose="020B0604020202020204" charset="0"/>
            </a:endParaRPr>
          </a:p>
        </p:txBody>
      </p:sp>
      <p:sp>
        <p:nvSpPr>
          <p:cNvPr id="54" name="Google Shape;54;p8"/>
          <p:cNvSpPr/>
          <p:nvPr/>
        </p:nvSpPr>
        <p:spPr>
          <a:xfrm>
            <a:off x="0" y="1197308"/>
            <a:ext cx="12192000" cy="5660696"/>
          </a:xfrm>
          <a:prstGeom prst="rect">
            <a:avLst/>
          </a:prstGeom>
          <a:solidFill>
            <a:srgbClr val="FFFFFF"/>
          </a:solidFill>
          <a:ln>
            <a:noFill/>
          </a:ln>
        </p:spPr>
        <p:txBody>
          <a:bodyPr spcFirstLastPara="1" wrap="square" lIns="91425" tIns="91425" rIns="91425" bIns="91425" anchor="ctr" anchorCtr="0">
            <a:noAutofit/>
          </a:bodyPr>
          <a:lstStyle/>
          <a:p>
            <a:endParaRPr sz="1800" dirty="0">
              <a:solidFill>
                <a:prstClr val="black"/>
              </a:solidFill>
              <a:latin typeface="Raleway" panose="020B0604020202020204" charset="0"/>
            </a:endParaRPr>
          </a:p>
        </p:txBody>
      </p:sp>
      <p:sp>
        <p:nvSpPr>
          <p:cNvPr id="56" name="Google Shape;56;p8"/>
          <p:cNvSpPr txBox="1">
            <a:spLocks noGrp="1"/>
          </p:cNvSpPr>
          <p:nvPr>
            <p:ph type="title"/>
          </p:nvPr>
        </p:nvSpPr>
        <p:spPr>
          <a:xfrm>
            <a:off x="791433" y="0"/>
            <a:ext cx="10608800" cy="771920"/>
          </a:xfrm>
          <a:prstGeom prst="rect">
            <a:avLst/>
          </a:prstGeom>
        </p:spPr>
        <p:txBody>
          <a:bodyPr spcFirstLastPara="1" wrap="square" lIns="91425" tIns="91425" rIns="91425" bIns="91425" anchor="ctr" anchorCtr="0"/>
          <a:lstStyle>
            <a:lvl1pPr lvl="0" rtl="0">
              <a:spcBef>
                <a:spcPts val="0"/>
              </a:spcBef>
              <a:spcAft>
                <a:spcPts val="0"/>
              </a:spcAft>
              <a:buSzPts val="1600"/>
              <a:buNone/>
              <a:defRPr>
                <a:latin typeface="Raleway" panose="020B0604020202020204" charset="0"/>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0" name="Google Shape;60;p8"/>
          <p:cNvSpPr txBox="1">
            <a:spLocks noGrp="1"/>
          </p:cNvSpPr>
          <p:nvPr>
            <p:ph type="sldNum" idx="12"/>
          </p:nvPr>
        </p:nvSpPr>
        <p:spPr>
          <a:xfrm>
            <a:off x="791433" y="6418333"/>
            <a:ext cx="10608800" cy="439600"/>
          </a:xfrm>
          <a:prstGeom prst="rect">
            <a:avLst/>
          </a:prstGeom>
        </p:spPr>
        <p:txBody>
          <a:bodyPr spcFirstLastPara="1" wrap="square" lIns="91425" tIns="91425" rIns="91425" bIns="91425" anchor="ctr" anchorCtr="0">
            <a:noAutofit/>
          </a:bodyPr>
          <a:lstStyle>
            <a:lvl1pPr lvl="0">
              <a:buNone/>
              <a:defRPr>
                <a:latin typeface="Raleway" panose="020B060402020202020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prstClr val="black">
                    <a:tint val="75000"/>
                  </a:prstClr>
                </a:solidFill>
              </a:rPr>
              <a:pPr/>
              <a:t>‹#›</a:t>
            </a:fld>
            <a:endParaRPr lang="en">
              <a:solidFill>
                <a:prstClr val="black">
                  <a:tint val="75000"/>
                </a:prstClr>
              </a:solidFill>
            </a:endParaRP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80042" y="823967"/>
            <a:ext cx="549913" cy="334877"/>
          </a:xfrm>
          <a:prstGeom prst="rect">
            <a:avLst/>
          </a:prstGeom>
        </p:spPr>
      </p:pic>
    </p:spTree>
    <p:extLst>
      <p:ext uri="{BB962C8B-B14F-4D97-AF65-F5344CB8AC3E}">
        <p14:creationId xmlns:p14="http://schemas.microsoft.com/office/powerpoint/2010/main" val="29884933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CDCDCF-DDB5-8D48-8316-E6F2C874F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rgbClr val="65CBF9"/>
                </a:solidFill>
              </a:defRPr>
            </a:lvl1pPr>
          </a:lstStyle>
          <a:p>
            <a:fld id="{326BB370-F0D2-F644-A3B2-F5D7C290B4A9}" type="datetime1">
              <a:rPr lang="en-US" smtClean="0"/>
              <a:pPr/>
              <a:t>8/15/2024</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rgbClr val="65CBF9"/>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rgbClr val="65CBF9"/>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30277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6.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9.png"/><Relationship Id="rId5" Type="http://schemas.openxmlformats.org/officeDocument/2006/relationships/theme" Target="../theme/theme3.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0.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4.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theme" Target="../theme/theme5.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image" Target="../media/image12.png"/><Relationship Id="rId5" Type="http://schemas.openxmlformats.org/officeDocument/2006/relationships/theme" Target="../theme/theme6.xml"/><Relationship Id="rId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image" Target="../media/image11.png"/><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theme" Target="../theme/theme7.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C997C7-2A10-D741-913D-91C9374C6B33}"/>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C6A3198-B9B2-E544-8BCC-5966A77B5813}"/>
              </a:ext>
            </a:extLst>
          </p:cNvPr>
          <p:cNvSpPr>
            <a:spLocks noGrp="1"/>
          </p:cNvSpPr>
          <p:nvPr userDrawn="1">
            <p:ph type="title"/>
          </p:nvPr>
        </p:nvSpPr>
        <p:spPr>
          <a:xfrm>
            <a:off x="381000" y="924831"/>
            <a:ext cx="6816649" cy="646331"/>
          </a:xfrm>
          <a:prstGeom prst="rect">
            <a:avLst/>
          </a:prstGeom>
          <a:noFill/>
        </p:spPr>
        <p:txBody>
          <a:bodyPr vert="horz" lIns="91440" tIns="45720" rIns="91440" bIns="45720" rtlCol="0" anchor="ctr">
            <a:spAutoFit/>
          </a:bodyPr>
          <a:lstStyle/>
          <a:p>
            <a:r>
              <a:rPr lang="en-US"/>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userDrawn="1">
            <p:ph type="body" idx="1"/>
          </p:nvPr>
        </p:nvSpPr>
        <p:spPr>
          <a:xfrm>
            <a:off x="519545" y="1801393"/>
            <a:ext cx="6678104" cy="369332"/>
          </a:xfrm>
          <a:prstGeom prst="rect">
            <a:avLst/>
          </a:prstGeom>
        </p:spPr>
        <p:txBody>
          <a:bodyPr vert="horz" lIns="91440" tIns="45720" rIns="91440" bIns="45720" rtlCol="0">
            <a:spAutoFit/>
          </a:bodyPr>
          <a:lstStyle/>
          <a:p>
            <a:pPr lvl="0"/>
            <a:r>
              <a:rPr lang="en-US"/>
              <a:t>Edit Master text styles</a:t>
            </a:r>
          </a:p>
        </p:txBody>
      </p:sp>
      <p:sp>
        <p:nvSpPr>
          <p:cNvPr id="4" name="Date Placeholder 3">
            <a:extLst>
              <a:ext uri="{FF2B5EF4-FFF2-40B4-BE49-F238E27FC236}">
                <a16:creationId xmlns:a16="http://schemas.microsoft.com/office/drawing/2014/main" id="{AE2F12F1-512D-4A45-8158-704CFCF65D3B}"/>
              </a:ext>
            </a:extLst>
          </p:cNvPr>
          <p:cNvSpPr>
            <a:spLocks noGrp="1"/>
          </p:cNvSpPr>
          <p:nvPr userDrawn="1">
            <p:ph type="dt" sz="half" idx="2"/>
          </p:nvPr>
        </p:nvSpPr>
        <p:spPr>
          <a:xfrm>
            <a:off x="93481" y="6356350"/>
            <a:ext cx="2743200" cy="365125"/>
          </a:xfrm>
          <a:prstGeom prst="rect">
            <a:avLst/>
          </a:prstGeom>
        </p:spPr>
        <p:txBody>
          <a:bodyPr vert="horz" lIns="91440" tIns="45720" rIns="91440" bIns="45720" rtlCol="0" anchor="ctr"/>
          <a:lstStyle>
            <a:lvl1pPr algn="l">
              <a:defRPr sz="1000">
                <a:solidFill>
                  <a:srgbClr val="65CBF9"/>
                </a:solidFill>
                <a:latin typeface="Helvetica" pitchFamily="2" charset="0"/>
                <a:cs typeface="Arial" panose="020B0604020202020204" pitchFamily="34" charset="0"/>
              </a:defRPr>
            </a:lvl1pPr>
          </a:lstStyle>
          <a:p>
            <a:fld id="{C9D05309-56E9-430D-AA41-9784913C0AA4}" type="datetime1">
              <a:rPr lang="en-US" smtClean="0"/>
              <a:t>8/15/2024</a:t>
            </a:fld>
            <a:endParaRPr lang="en-US" dirty="0"/>
          </a:p>
        </p:txBody>
      </p:sp>
      <p:sp>
        <p:nvSpPr>
          <p:cNvPr id="5" name="Footer Placeholder 4">
            <a:extLst>
              <a:ext uri="{FF2B5EF4-FFF2-40B4-BE49-F238E27FC236}">
                <a16:creationId xmlns:a16="http://schemas.microsoft.com/office/drawing/2014/main" id="{8D0AE939-C78E-1049-B462-9DFD518C34A5}"/>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rgbClr val="65CBF9"/>
                </a:solidFill>
                <a:latin typeface="Helvetica" pitchFamily="2"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4C78DD7-70A2-024C-B16F-25B6FC555592}"/>
              </a:ext>
            </a:extLst>
          </p:cNvPr>
          <p:cNvSpPr>
            <a:spLocks noGrp="1"/>
          </p:cNvSpPr>
          <p:nvPr userDrawn="1">
            <p:ph type="sldNum" sz="quarter" idx="4"/>
          </p:nvPr>
        </p:nvSpPr>
        <p:spPr>
          <a:xfrm>
            <a:off x="9355319" y="6356350"/>
            <a:ext cx="2743200" cy="365125"/>
          </a:xfrm>
          <a:prstGeom prst="rect">
            <a:avLst/>
          </a:prstGeom>
        </p:spPr>
        <p:txBody>
          <a:bodyPr vert="horz" lIns="91440" tIns="45720" rIns="91440" bIns="45720" rtlCol="0" anchor="ctr"/>
          <a:lstStyle>
            <a:lvl1pPr algn="r">
              <a:defRPr sz="1200">
                <a:solidFill>
                  <a:srgbClr val="65CBF9"/>
                </a:solidFill>
                <a:latin typeface="Helvetica" pitchFamily="2" charset="0"/>
                <a:cs typeface="Arial" panose="020B0604020202020204" pitchFamily="34" charset="0"/>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570587572"/>
      </p:ext>
    </p:extLst>
  </p:cSld>
  <p:clrMap bg1="lt1" tx1="dk1" bg2="lt2" tx2="dk2" accent1="accent1" accent2="accent2" accent3="accent3" accent4="accent4" accent5="accent5" accent6="accent6" hlink="hlink" folHlink="folHlink"/>
  <p:sldLayoutIdLst>
    <p:sldLayoutId id="2147483788" r:id="rId1"/>
    <p:sldLayoutId id="2147484110"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 id="2147484098" r:id="rId13"/>
    <p:sldLayoutId id="2147484099" r:id="rId14"/>
    <p:sldLayoutId id="2147484100" r:id="rId15"/>
    <p:sldLayoutId id="2147484101" r:id="rId16"/>
    <p:sldLayoutId id="2147484102" r:id="rId17"/>
    <p:sldLayoutId id="2147484103" r:id="rId18"/>
    <p:sldLayoutId id="2147484104" r:id="rId19"/>
    <p:sldLayoutId id="2147484105" r:id="rId20"/>
    <p:sldLayoutId id="2147484111"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0" kern="1200">
          <a:solidFill>
            <a:srgbClr val="65CBF9"/>
          </a:solidFill>
          <a:latin typeface="Helvetica" pitchFamily="2"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bg1"/>
          </a:solidFill>
          <a:latin typeface="Helvetica" pitchFamily="2"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orient="horz" pos="2160">
          <p15:clr>
            <a:srgbClr val="F26B43"/>
          </p15:clr>
        </p15:guide>
        <p15:guide id="4" orient="horz" pos="240">
          <p15:clr>
            <a:srgbClr val="F26B43"/>
          </p15:clr>
        </p15:guide>
        <p15:guide id="5" orient="horz" pos="4080">
          <p15:clr>
            <a:srgbClr val="F26B43"/>
          </p15:clr>
        </p15:guide>
        <p15:guide id="6" pos="240">
          <p15:clr>
            <a:srgbClr val="F26B43"/>
          </p15:clr>
        </p15:guide>
        <p15:guide id="7" pos="74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5AC2F9-CD41-F944-8315-419FBB1763DE}"/>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0"/>
            <a:ext cx="12192000" cy="1078991"/>
          </a:xfrm>
          <a:prstGeom prst="rect">
            <a:avLst/>
          </a:prstGeom>
        </p:spPr>
      </p:pic>
      <p:sp>
        <p:nvSpPr>
          <p:cNvPr id="2" name="Title Placeholder 1">
            <a:extLst>
              <a:ext uri="{FF2B5EF4-FFF2-40B4-BE49-F238E27FC236}">
                <a16:creationId xmlns:a16="http://schemas.microsoft.com/office/drawing/2014/main" id="{AE67C4B4-03B9-4910-88A6-839EC5E3A184}"/>
              </a:ext>
            </a:extLst>
          </p:cNvPr>
          <p:cNvSpPr>
            <a:spLocks noGrp="1"/>
          </p:cNvSpPr>
          <p:nvPr>
            <p:ph type="title"/>
          </p:nvPr>
        </p:nvSpPr>
        <p:spPr>
          <a:xfrm>
            <a:off x="609600" y="259254"/>
            <a:ext cx="10441260" cy="578772"/>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523C3FB8-0F5E-42F6-9F7E-0EDBD33FA99A}"/>
              </a:ext>
            </a:extLst>
          </p:cNvPr>
          <p:cNvSpPr>
            <a:spLocks noGrp="1"/>
          </p:cNvSpPr>
          <p:nvPr>
            <p:ph type="body" idx="1"/>
          </p:nvPr>
        </p:nvSpPr>
        <p:spPr>
          <a:xfrm>
            <a:off x="609600" y="1338246"/>
            <a:ext cx="10972800" cy="48387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EFC78B9-661F-4DAB-89D2-DF2D888989B8}"/>
              </a:ext>
            </a:extLst>
          </p:cNvPr>
          <p:cNvSpPr>
            <a:spLocks noGrp="1"/>
          </p:cNvSpPr>
          <p:nvPr>
            <p:ph type="sldNum" sz="quarter" idx="4"/>
          </p:nvPr>
        </p:nvSpPr>
        <p:spPr>
          <a:xfrm>
            <a:off x="8839200" y="6192839"/>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C9A6FC3-8F56-4157-ABDC-B4F43D71E4B2}" type="slidenum">
              <a:rPr lang="en-US" smtClean="0"/>
              <a:pPr/>
              <a:t>‹#›</a:t>
            </a:fld>
            <a:endParaRPr lang="en-US" dirty="0"/>
          </a:p>
        </p:txBody>
      </p:sp>
      <p:pic>
        <p:nvPicPr>
          <p:cNvPr id="21" name="Picture 20">
            <a:extLst>
              <a:ext uri="{FF2B5EF4-FFF2-40B4-BE49-F238E27FC236}">
                <a16:creationId xmlns:a16="http://schemas.microsoft.com/office/drawing/2014/main" id="{EECF2CDB-9D4D-6A41-9443-B7B07FEE5FC0}"/>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169356" y="200226"/>
            <a:ext cx="906811" cy="752274"/>
          </a:xfrm>
          <a:prstGeom prst="rect">
            <a:avLst/>
          </a:prstGeom>
        </p:spPr>
      </p:pic>
    </p:spTree>
    <p:extLst>
      <p:ext uri="{BB962C8B-B14F-4D97-AF65-F5344CB8AC3E}">
        <p14:creationId xmlns:p14="http://schemas.microsoft.com/office/powerpoint/2010/main" val="1635294390"/>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6" r:id="rId7"/>
    <p:sldLayoutId id="2147484037" r:id="rId8"/>
    <p:sldLayoutId id="2147484038" r:id="rId9"/>
    <p:sldLayoutId id="2147484039" r:id="rId10"/>
    <p:sldLayoutId id="2147484040" r:id="rId11"/>
  </p:sldLayoutIdLst>
  <p:hf hdr="0" ftr="0" dt="0"/>
  <p:txStyles>
    <p:title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0">
          <p15:clr>
            <a:srgbClr val="F26B43"/>
          </p15:clr>
        </p15:guide>
        <p15:guide id="2" pos="7296">
          <p15:clr>
            <a:srgbClr val="F26B43"/>
          </p15:clr>
        </p15:guide>
        <p15:guide id="3" pos="384">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0"/>
            <a:ext cx="12192000" cy="846138"/>
          </a:xfrm>
          <a:prstGeom prst="rect">
            <a:avLst/>
          </a:prstGeom>
          <a:solidFill>
            <a:schemeClr val="tx1">
              <a:lumMod val="95000"/>
              <a:lumOff val="5000"/>
            </a:schemeClr>
          </a:solidFill>
          <a:ln>
            <a:noFill/>
          </a:ln>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defTabSz="457200" eaLnBrk="1" fontAlgn="base" hangingPunct="1">
              <a:spcBef>
                <a:spcPct val="20000"/>
              </a:spcBef>
              <a:spcAft>
                <a:spcPct val="0"/>
              </a:spcAft>
              <a:defRPr/>
            </a:pPr>
            <a:endParaRPr lang="en-US" altLang="en-US" sz="1800" dirty="0">
              <a:solidFill>
                <a:srgbClr val="000000"/>
              </a:solidFill>
              <a:latin typeface="Arial" pitchFamily="34" charset="0"/>
              <a:cs typeface="ＭＳ Ｐゴシック" charset="0"/>
            </a:endParaRPr>
          </a:p>
        </p:txBody>
      </p:sp>
      <p:sp>
        <p:nvSpPr>
          <p:cNvPr id="1028" name="Title Placeholder 1"/>
          <p:cNvSpPr>
            <a:spLocks noGrp="1"/>
          </p:cNvSpPr>
          <p:nvPr>
            <p:ph type="title"/>
          </p:nvPr>
        </p:nvSpPr>
        <p:spPr bwMode="auto">
          <a:xfrm>
            <a:off x="356632" y="49796"/>
            <a:ext cx="10769600" cy="74295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609600" y="1003303"/>
            <a:ext cx="10972800" cy="51228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000000"/>
                </a:solidFill>
                <a:latin typeface="Arial" charset="0"/>
                <a:cs typeface="Arial" charset="0"/>
              </a:defRPr>
            </a:lvl1pPr>
          </a:lstStyle>
          <a:p>
            <a:pPr defTabSz="457200" fontAlgn="base">
              <a:spcBef>
                <a:spcPct val="0"/>
              </a:spcBef>
              <a:spcAft>
                <a:spcPct val="0"/>
              </a:spcAft>
              <a:defRPr/>
            </a:pPr>
            <a:fld id="{F9B15C5C-0988-094E-B1BA-EF1B8BCD2926}" type="slidenum">
              <a:rPr lang="en-US">
                <a:ea typeface="ＭＳ Ｐゴシック" charset="0"/>
              </a:rPr>
              <a:pPr defTabSz="457200" fontAlgn="base">
                <a:spcBef>
                  <a:spcPct val="0"/>
                </a:spcBef>
                <a:spcAft>
                  <a:spcPct val="0"/>
                </a:spcAft>
                <a:defRPr/>
              </a:pPr>
              <a:t>‹#›</a:t>
            </a:fld>
            <a:endParaRPr lang="en-US" dirty="0">
              <a:ea typeface="ＭＳ Ｐゴシック" charset="0"/>
            </a:endParaRPr>
          </a:p>
        </p:txBody>
      </p:sp>
      <p:sp>
        <p:nvSpPr>
          <p:cNvPr id="2" name="Footer Placeholder 1"/>
          <p:cNvSpPr>
            <a:spLocks noGrp="1"/>
          </p:cNvSpPr>
          <p:nvPr>
            <p:ph type="ftr" sz="quarter" idx="3"/>
          </p:nvPr>
        </p:nvSpPr>
        <p:spPr>
          <a:xfrm>
            <a:off x="4165600" y="6356353"/>
            <a:ext cx="38608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hangingPunct="1">
              <a:defRPr sz="900">
                <a:solidFill>
                  <a:schemeClr val="tx1"/>
                </a:solidFill>
                <a:latin typeface="Arial" charset="0"/>
                <a:ea typeface="MS PGothic" charset="0"/>
                <a:cs typeface="Arial" charset="0"/>
              </a:defRPr>
            </a:lvl1pPr>
          </a:lstStyle>
          <a:p>
            <a:pPr fontAlgn="base">
              <a:spcBef>
                <a:spcPct val="0"/>
              </a:spcBef>
              <a:spcAft>
                <a:spcPct val="0"/>
              </a:spcAft>
              <a:defRPr/>
            </a:pPr>
            <a:r>
              <a:rPr lang="en-US" dirty="0">
                <a:solidFill>
                  <a:prstClr val="black"/>
                </a:solidFill>
              </a:rPr>
              <a:t> </a:t>
            </a:r>
          </a:p>
        </p:txBody>
      </p:sp>
      <p:pic>
        <p:nvPicPr>
          <p:cNvPr id="8" name="Picture 7">
            <a:extLst>
              <a:ext uri="{FF2B5EF4-FFF2-40B4-BE49-F238E27FC236}">
                <a16:creationId xmlns:a16="http://schemas.microsoft.com/office/drawing/2014/main" id="{D4D689FC-0ABB-4ECF-8F5D-3233FEDE0EA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265802" y="94518"/>
            <a:ext cx="786628" cy="653506"/>
          </a:xfrm>
          <a:prstGeom prst="rect">
            <a:avLst/>
          </a:prstGeom>
        </p:spPr>
      </p:pic>
    </p:spTree>
    <p:extLst>
      <p:ext uri="{BB962C8B-B14F-4D97-AF65-F5344CB8AC3E}">
        <p14:creationId xmlns:p14="http://schemas.microsoft.com/office/powerpoint/2010/main" val="2962519241"/>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Lst>
  <p:transition advClick="0"/>
  <p:hf hdr="0"/>
  <p:txStyles>
    <p:titleStyle>
      <a:lvl1pPr algn="l" defTabSz="457200" rtl="0" eaLnBrk="0" fontAlgn="base" hangingPunct="0">
        <a:spcBef>
          <a:spcPct val="0"/>
        </a:spcBef>
        <a:spcAft>
          <a:spcPct val="0"/>
        </a:spcAft>
        <a:defRPr sz="2400" b="1" kern="1200">
          <a:solidFill>
            <a:schemeClr val="bg1"/>
          </a:solidFill>
          <a:latin typeface="Arial Nova" panose="020B0504020202020204" pitchFamily="34" charset="0"/>
          <a:ea typeface="ヒラギノ角ゴ Pro W3" charset="-128"/>
          <a:cs typeface="Arial"/>
        </a:defRPr>
      </a:lvl1pPr>
      <a:lvl2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177800" indent="-177800" algn="l" defTabSz="457200" rtl="0" eaLnBrk="0" fontAlgn="base" hangingPunct="0">
        <a:spcBef>
          <a:spcPct val="20000"/>
        </a:spcBef>
        <a:spcAft>
          <a:spcPct val="0"/>
        </a:spcAft>
        <a:buFont typeface="Arial" charset="0"/>
        <a:buChar char="•"/>
        <a:defRPr b="1" kern="1200">
          <a:solidFill>
            <a:schemeClr val="tx1"/>
          </a:solidFill>
          <a:latin typeface="Arial Nova" panose="020B0504020202020204" pitchFamily="34" charset="0"/>
          <a:ea typeface="ヒラギノ角ゴ Pro W3" charset="-128"/>
          <a:cs typeface="Arial"/>
        </a:defRPr>
      </a:lvl1pPr>
      <a:lvl2pPr marL="685800" indent="-228600" algn="l" defTabSz="457200" rtl="0" eaLnBrk="0" fontAlgn="base" hangingPunct="0">
        <a:spcBef>
          <a:spcPct val="20000"/>
        </a:spcBef>
        <a:spcAft>
          <a:spcPct val="0"/>
        </a:spcAft>
        <a:buFont typeface="Courier New" panose="02070309020205020404" pitchFamily="49" charset="0"/>
        <a:buChar char="o"/>
        <a:defRPr kern="1200">
          <a:solidFill>
            <a:schemeClr val="tx1"/>
          </a:solidFill>
          <a:latin typeface="Arial Nova" panose="020B0504020202020204" pitchFamily="34" charset="0"/>
          <a:ea typeface="ヒラギノ角ゴ Pro W3" charset="-128"/>
          <a:cs typeface="Arial"/>
        </a:defRPr>
      </a:lvl2pPr>
      <a:lvl3pPr marL="1143000" indent="-228600" algn="l" defTabSz="457200" rtl="0" eaLnBrk="0" fontAlgn="base" hangingPunct="0">
        <a:spcBef>
          <a:spcPct val="20000"/>
        </a:spcBef>
        <a:spcAft>
          <a:spcPct val="0"/>
        </a:spcAft>
        <a:buFont typeface="Wingdings" panose="05000000000000000000" pitchFamily="2" charset="2"/>
        <a:buChar char="§"/>
        <a:defRPr kern="1200">
          <a:solidFill>
            <a:schemeClr val="tx1"/>
          </a:solidFill>
          <a:latin typeface="Arial Nova" panose="020B0504020202020204" pitchFamily="34" charset="0"/>
          <a:ea typeface="ヒラギノ角ゴ Pro W3" charset="-128"/>
          <a:cs typeface="Arial"/>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Nova" panose="020B0504020202020204" pitchFamily="34" charset="0"/>
          <a:ea typeface="ヒラギノ角ゴ Pro W3" charset="-128"/>
          <a:cs typeface="Arial"/>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Nova" panose="020B0504020202020204" pitchFamily="34" charset="0"/>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DEB4E6-0C6B-194E-A715-E3A4767B7C53}"/>
              </a:ext>
            </a:extLst>
          </p:cNvPr>
          <p:cNvSpPr>
            <a:spLocks noGrp="1"/>
          </p:cNvSpPr>
          <p:nvPr>
            <p:ph type="title"/>
          </p:nvPr>
        </p:nvSpPr>
        <p:spPr>
          <a:xfrm>
            <a:off x="503663" y="320675"/>
            <a:ext cx="11171664" cy="81674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E3F529-B0F3-7A4D-85D6-9F018AF397C6}"/>
              </a:ext>
            </a:extLst>
          </p:cNvPr>
          <p:cNvSpPr>
            <a:spLocks noGrp="1"/>
          </p:cNvSpPr>
          <p:nvPr>
            <p:ph type="body" idx="1"/>
          </p:nvPr>
        </p:nvSpPr>
        <p:spPr>
          <a:xfrm>
            <a:off x="503663" y="1260088"/>
            <a:ext cx="11171664" cy="49168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D585D-4677-0D46-A605-D874176AE6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0B906-9F78-2842-B305-6DC5E9071854}" type="datetimeFigureOut">
              <a:rPr lang="en-US" smtClean="0"/>
              <a:t>8/15/2024</a:t>
            </a:fld>
            <a:endParaRPr lang="en-US" dirty="0"/>
          </a:p>
        </p:txBody>
      </p:sp>
      <p:sp>
        <p:nvSpPr>
          <p:cNvPr id="5" name="Footer Placeholder 4">
            <a:extLst>
              <a:ext uri="{FF2B5EF4-FFF2-40B4-BE49-F238E27FC236}">
                <a16:creationId xmlns:a16="http://schemas.microsoft.com/office/drawing/2014/main" id="{437FD408-CFAA-1242-82A1-D027399585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AC5B4EE-7C27-484F-AC04-57DF9C2F5A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3DA3D-D895-E244-82AC-F78AFE94EDE0}" type="slidenum">
              <a:rPr lang="en-US" smtClean="0"/>
              <a:t>‹#›</a:t>
            </a:fld>
            <a:endParaRPr lang="en-US" dirty="0"/>
          </a:p>
        </p:txBody>
      </p:sp>
      <p:sp>
        <p:nvSpPr>
          <p:cNvPr id="7" name="Rectangle 6">
            <a:extLst>
              <a:ext uri="{FF2B5EF4-FFF2-40B4-BE49-F238E27FC236}">
                <a16:creationId xmlns:a16="http://schemas.microsoft.com/office/drawing/2014/main" id="{C2BB7BD3-C99D-FF45-BC48-42EABA1B367D}"/>
              </a:ext>
            </a:extLst>
          </p:cNvPr>
          <p:cNvSpPr/>
          <p:nvPr userDrawn="1"/>
        </p:nvSpPr>
        <p:spPr>
          <a:xfrm>
            <a:off x="0" y="0"/>
            <a:ext cx="38531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ECLSS - Crew Health &amp; Performance SCLT</a:t>
            </a:r>
          </a:p>
        </p:txBody>
      </p:sp>
      <p:pic>
        <p:nvPicPr>
          <p:cNvPr id="8" name="Picture 2" descr="Image result for nasa meatball png">
            <a:extLst>
              <a:ext uri="{FF2B5EF4-FFF2-40B4-BE49-F238E27FC236}">
                <a16:creationId xmlns:a16="http://schemas.microsoft.com/office/drawing/2014/main" id="{5848316D-56B0-AF4D-9A79-7693A8385933}"/>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10919350" y="182772"/>
            <a:ext cx="1057491" cy="87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710668"/>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9" r:id="rId4"/>
    <p:sldLayoutId id="2147484070" r:id="rId5"/>
    <p:sldLayoutId id="2147484071" r:id="rId6"/>
    <p:sldLayoutId id="2147484072" r:id="rId7"/>
    <p:sldLayoutId id="2147484073" r:id="rId8"/>
    <p:sldLayoutId id="2147484074" r:id="rId9"/>
    <p:sldLayoutId id="2147484075" r:id="rId10"/>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3B3E97-8A49-094E-A88D-DEBAE6F43781}"/>
              </a:ext>
            </a:extLst>
          </p:cNvPr>
          <p:cNvSpPr>
            <a:spLocks noGrp="1"/>
          </p:cNvSpPr>
          <p:nvPr>
            <p:ph type="body" idx="1"/>
          </p:nvPr>
        </p:nvSpPr>
        <p:spPr>
          <a:xfrm>
            <a:off x="334310" y="11939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21AEC7A-6012-D84E-BC2D-0A66356A898D}"/>
              </a:ext>
            </a:extLst>
          </p:cNvPr>
          <p:cNvSpPr>
            <a:spLocks noGrp="1"/>
          </p:cNvSpPr>
          <p:nvPr>
            <p:ph type="sldNum" sz="quarter" idx="4"/>
          </p:nvPr>
        </p:nvSpPr>
        <p:spPr>
          <a:xfrm>
            <a:off x="11024628" y="6492875"/>
            <a:ext cx="1159135" cy="365125"/>
          </a:xfrm>
          <a:prstGeom prst="rect">
            <a:avLst/>
          </a:prstGeom>
        </p:spPr>
        <p:txBody>
          <a:bodyPr vert="horz" lIns="91440" tIns="45720" rIns="91440" bIns="45720" rtlCol="0" anchor="ctr"/>
          <a:lstStyle>
            <a:lvl1pPr algn="r">
              <a:defRPr sz="1200">
                <a:solidFill>
                  <a:schemeClr val="bg1"/>
                </a:solidFill>
              </a:defRPr>
            </a:lvl1pPr>
          </a:lstStyle>
          <a:p>
            <a:fld id="{E033C6E5-ABCA-D247-98E1-2274F89B260E}" type="slidenum">
              <a:rPr lang="en-US" smtClean="0"/>
              <a:pPr/>
              <a:t>‹#›</a:t>
            </a:fld>
            <a:endParaRPr lang="en-US" dirty="0"/>
          </a:p>
        </p:txBody>
      </p:sp>
      <p:sp>
        <p:nvSpPr>
          <p:cNvPr id="9" name="Rectangle 9">
            <a:extLst>
              <a:ext uri="{FF2B5EF4-FFF2-40B4-BE49-F238E27FC236}">
                <a16:creationId xmlns:a16="http://schemas.microsoft.com/office/drawing/2014/main" id="{DEF85894-A28A-A349-BA20-6DFB2AAEDBA0}"/>
              </a:ext>
            </a:extLst>
          </p:cNvPr>
          <p:cNvSpPr>
            <a:spLocks noChangeArrowheads="1"/>
          </p:cNvSpPr>
          <p:nvPr userDrawn="1"/>
        </p:nvSpPr>
        <p:spPr bwMode="auto">
          <a:xfrm>
            <a:off x="0" y="-1"/>
            <a:ext cx="12192000" cy="894945"/>
          </a:xfrm>
          <a:prstGeom prst="rect">
            <a:avLst/>
          </a:prstGeom>
          <a:solidFill>
            <a:srgbClr val="000000"/>
          </a:solidFill>
          <a:ln>
            <a:noFill/>
          </a:ln>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20000"/>
              </a:spcBef>
              <a:spcAft>
                <a:spcPct val="0"/>
              </a:spcAft>
              <a:defRPr/>
            </a:pPr>
            <a:endParaRPr lang="en-US" altLang="en-US" sz="1800" dirty="0">
              <a:solidFill>
                <a:srgbClr val="000000"/>
              </a:solidFill>
              <a:latin typeface="Arial" pitchFamily="34" charset="0"/>
              <a:cs typeface="ＭＳ Ｐゴシック" charset="0"/>
            </a:endParaRPr>
          </a:p>
        </p:txBody>
      </p:sp>
      <p:sp>
        <p:nvSpPr>
          <p:cNvPr id="2" name="Title Placeholder 1">
            <a:extLst>
              <a:ext uri="{FF2B5EF4-FFF2-40B4-BE49-F238E27FC236}">
                <a16:creationId xmlns:a16="http://schemas.microsoft.com/office/drawing/2014/main" id="{C9FAE6FF-C6E4-2C42-9349-CE9B16A39B42}"/>
              </a:ext>
            </a:extLst>
          </p:cNvPr>
          <p:cNvSpPr>
            <a:spLocks noGrp="1"/>
          </p:cNvSpPr>
          <p:nvPr>
            <p:ph type="title"/>
          </p:nvPr>
        </p:nvSpPr>
        <p:spPr>
          <a:xfrm>
            <a:off x="16894" y="34721"/>
            <a:ext cx="10515600" cy="860223"/>
          </a:xfrm>
          <a:prstGeom prst="rect">
            <a:avLst/>
          </a:prstGeom>
        </p:spPr>
        <p:txBody>
          <a:bodyPr vert="horz" lIns="91440" tIns="45720" rIns="91440" bIns="45720" rtlCol="0" anchor="ctr">
            <a:normAutofit/>
          </a:bodyPr>
          <a:lstStyle/>
          <a:p>
            <a:r>
              <a:rPr lang="en-US"/>
              <a:t>Click to edit Master title style</a:t>
            </a:r>
          </a:p>
        </p:txBody>
      </p:sp>
      <p:pic>
        <p:nvPicPr>
          <p:cNvPr id="31" name="Picture 67" descr="NASA insignia RGB"/>
          <p:cNvPicPr>
            <a:picLocks noChangeAspect="1" noChangeArrowheads="1"/>
          </p:cNvPicPr>
          <p:nvPr userDrawn="1"/>
        </p:nvPicPr>
        <p:blipFill>
          <a:blip r:embed="rId27">
            <a:extLst>
              <a:ext uri="{28A0092B-C50C-407E-A947-70E740481C1C}">
                <a14:useLocalDpi xmlns:a14="http://schemas.microsoft.com/office/drawing/2010/main"/>
              </a:ext>
            </a:extLst>
          </a:blip>
          <a:srcRect/>
          <a:stretch>
            <a:fillRect/>
          </a:stretch>
        </p:blipFill>
        <p:spPr bwMode="auto">
          <a:xfrm>
            <a:off x="11217201" y="94163"/>
            <a:ext cx="899306" cy="68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956697"/>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4" r:id="rId8"/>
    <p:sldLayoutId id="2147484125" r:id="rId9"/>
    <p:sldLayoutId id="2147484126" r:id="rId10"/>
    <p:sldLayoutId id="2147484127" r:id="rId11"/>
    <p:sldLayoutId id="2147484128" r:id="rId12"/>
    <p:sldLayoutId id="2147484129" r:id="rId13"/>
    <p:sldLayoutId id="2147484130" r:id="rId14"/>
    <p:sldLayoutId id="2147484131" r:id="rId15"/>
    <p:sldLayoutId id="2147484132" r:id="rId16"/>
    <p:sldLayoutId id="2147484133" r:id="rId17"/>
    <p:sldLayoutId id="2147484134" r:id="rId18"/>
    <p:sldLayoutId id="2147484135" r:id="rId19"/>
    <p:sldLayoutId id="2147484136" r:id="rId20"/>
    <p:sldLayoutId id="2147484137" r:id="rId21"/>
    <p:sldLayoutId id="2147484138" r:id="rId22"/>
    <p:sldLayoutId id="2147484139" r:id="rId23"/>
    <p:sldLayoutId id="2147484141" r:id="rId24"/>
    <p:sldLayoutId id="2147484142" r:id="rId25"/>
  </p:sldLayoutIdLst>
  <p:hf hdr="0"/>
  <p:txStyles>
    <p:title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800" kern="1200">
          <a:solidFill>
            <a:schemeClr val="bg1"/>
          </a:solidFill>
          <a:latin typeface="Arial" panose="020B0604020202020204" pitchFamily="34" charset="0"/>
          <a:ea typeface="+mn-ea"/>
          <a:cs typeface="Arial" panose="020B0604020202020204" pitchFamily="34" charset="0"/>
        </a:defRPr>
      </a:lvl1pPr>
      <a:lvl2pPr marL="517525"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2pPr>
      <a:lvl3pPr marL="803275"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3pPr>
      <a:lvl4pPr marL="1087438" indent="-233363" algn="l" defTabSz="914400" rtl="0" eaLnBrk="1" latinLnBrk="0" hangingPunct="1">
        <a:lnSpc>
          <a:spcPct val="90000"/>
        </a:lnSpc>
        <a:spcBef>
          <a:spcPts val="500"/>
        </a:spcBef>
        <a:buFont typeface="Arial" panose="020B0604020202020204" pitchFamily="34" charset="0"/>
        <a:buChar char="&gt;"/>
        <a:defRPr sz="1800" kern="1200">
          <a:solidFill>
            <a:schemeClr val="bg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0"/>
            <a:ext cx="12192000" cy="846138"/>
          </a:xfrm>
          <a:prstGeom prst="rect">
            <a:avLst/>
          </a:prstGeom>
          <a:solidFill>
            <a:srgbClr val="000000"/>
          </a:solidFill>
          <a:ln>
            <a:noFill/>
          </a:ln>
        </p:spPr>
        <p:txBody>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defTabSz="457200" fontAlgn="base">
              <a:spcBef>
                <a:spcPct val="20000"/>
              </a:spcBef>
              <a:spcAft>
                <a:spcPct val="0"/>
              </a:spcAft>
              <a:defRPr/>
            </a:pPr>
            <a:endParaRPr lang="en-US" altLang="en-US" sz="1800" dirty="0">
              <a:solidFill>
                <a:srgbClr val="000000"/>
              </a:solidFill>
              <a:latin typeface="Arial" charset="0"/>
            </a:endParaRPr>
          </a:p>
        </p:txBody>
      </p:sp>
      <p:sp>
        <p:nvSpPr>
          <p:cNvPr id="1028" name="Title Placeholder 1"/>
          <p:cNvSpPr>
            <a:spLocks noGrp="1"/>
          </p:cNvSpPr>
          <p:nvPr>
            <p:ph type="title"/>
          </p:nvPr>
        </p:nvSpPr>
        <p:spPr bwMode="auto">
          <a:xfrm>
            <a:off x="315384" y="103188"/>
            <a:ext cx="1076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US" altLang="x-none" dirty="0"/>
          </a:p>
        </p:txBody>
      </p:sp>
      <p:sp>
        <p:nvSpPr>
          <p:cNvPr id="1029" name="Text Placeholder 2"/>
          <p:cNvSpPr>
            <a:spLocks noGrp="1"/>
          </p:cNvSpPr>
          <p:nvPr>
            <p:ph type="body" idx="1"/>
          </p:nvPr>
        </p:nvSpPr>
        <p:spPr bwMode="auto">
          <a:xfrm>
            <a:off x="609600" y="1003301"/>
            <a:ext cx="10972800"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US" altLang="x-none" dirty="0"/>
          </a:p>
        </p:txBody>
      </p:sp>
      <p:sp>
        <p:nvSpPr>
          <p:cNvPr id="6" name="Slide Number Placeholder 5"/>
          <p:cNvSpPr>
            <a:spLocks noGrp="1"/>
          </p:cNvSpPr>
          <p:nvPr>
            <p:ph type="sldNum" sz="quarter" idx="4"/>
          </p:nvPr>
        </p:nvSpPr>
        <p:spPr>
          <a:xfrm>
            <a:off x="9347200" y="6474552"/>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000000"/>
                </a:solidFill>
                <a:latin typeface="Arial" charset="0"/>
              </a:defRPr>
            </a:lvl1pPr>
          </a:lstStyle>
          <a:p>
            <a:pPr defTabSz="457200" fontAlgn="base">
              <a:spcBef>
                <a:spcPct val="0"/>
              </a:spcBef>
              <a:spcAft>
                <a:spcPct val="0"/>
              </a:spcAft>
              <a:defRPr/>
            </a:pPr>
            <a:fld id="{F81212BE-DDED-794D-9DBD-821C8354EFEA}" type="slidenum">
              <a:rPr lang="en-US" altLang="x-none" smtClean="0">
                <a:ea typeface="ＭＳ Ｐゴシック" charset="-128"/>
              </a:rPr>
              <a:pPr defTabSz="457200" fontAlgn="base">
                <a:spcBef>
                  <a:spcPct val="0"/>
                </a:spcBef>
                <a:spcAft>
                  <a:spcPct val="0"/>
                </a:spcAft>
                <a:defRPr/>
              </a:pPr>
              <a:t>‹#›</a:t>
            </a:fld>
            <a:endParaRPr lang="en-US" altLang="x-none" dirty="0">
              <a:ea typeface="ＭＳ Ｐゴシック" charset="-128"/>
            </a:endParaRPr>
          </a:p>
        </p:txBody>
      </p:sp>
      <p:pic>
        <p:nvPicPr>
          <p:cNvPr id="8" name="Picture 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50886" y="118347"/>
            <a:ext cx="715837" cy="592854"/>
          </a:xfrm>
          <a:prstGeom prst="rect">
            <a:avLst/>
          </a:prstGeom>
        </p:spPr>
      </p:pic>
    </p:spTree>
    <p:extLst>
      <p:ext uri="{BB962C8B-B14F-4D97-AF65-F5344CB8AC3E}">
        <p14:creationId xmlns:p14="http://schemas.microsoft.com/office/powerpoint/2010/main" val="286624536"/>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fontAlgn="base" hangingPunct="1">
        <a:spcBef>
          <a:spcPct val="0"/>
        </a:spcBef>
        <a:spcAft>
          <a:spcPct val="0"/>
        </a:spcAft>
        <a:defRPr sz="2800" b="1" kern="1200">
          <a:solidFill>
            <a:schemeClr val="bg1"/>
          </a:solidFill>
          <a:latin typeface="Arial" panose="020B0604020202020204" pitchFamily="34" charset="0"/>
          <a:ea typeface="ヒラギノ角ゴ Pro W3" charset="-128"/>
          <a:cs typeface="Arial" panose="020B0604020202020204" pitchFamily="34" charset="0"/>
        </a:defRPr>
      </a:lvl1pPr>
      <a:lvl2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2pPr>
      <a:lvl3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3pPr>
      <a:lvl4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4pPr>
      <a:lvl5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177800" indent="-177800" algn="l" defTabSz="457200" rtl="0" eaLnBrk="1" fontAlgn="base" hangingPunct="1">
        <a:spcBef>
          <a:spcPts val="0"/>
        </a:spcBef>
        <a:spcAft>
          <a:spcPts val="600"/>
        </a:spcAft>
        <a:buFont typeface="Arial" charset="0"/>
        <a:buChar char="•"/>
        <a:defRPr b="1" kern="1200">
          <a:solidFill>
            <a:schemeClr val="tx1"/>
          </a:solidFill>
          <a:latin typeface="Arial"/>
          <a:ea typeface="ヒラギノ角ゴ Pro W3" charset="-128"/>
          <a:cs typeface="Arial"/>
        </a:defRPr>
      </a:lvl1pPr>
      <a:lvl2pPr marL="685800" indent="-228600" algn="l" defTabSz="457200" rtl="0" eaLnBrk="1" fontAlgn="base" hangingPunct="1">
        <a:spcBef>
          <a:spcPts val="0"/>
        </a:spcBef>
        <a:spcAft>
          <a:spcPts val="600"/>
        </a:spcAft>
        <a:buFont typeface="Arial" charset="0"/>
        <a:buChar char="–"/>
        <a:defRPr kern="1200">
          <a:solidFill>
            <a:schemeClr val="tx1"/>
          </a:solidFill>
          <a:latin typeface="Arial"/>
          <a:ea typeface="ヒラギノ角ゴ Pro W3" charset="-128"/>
          <a:cs typeface="Arial"/>
        </a:defRPr>
      </a:lvl2pPr>
      <a:lvl3pPr marL="1143000" indent="-228600" algn="l" defTabSz="457200" rtl="0" eaLnBrk="1" fontAlgn="base" hangingPunct="1">
        <a:spcBef>
          <a:spcPts val="0"/>
        </a:spcBef>
        <a:spcAft>
          <a:spcPts val="600"/>
        </a:spcAft>
        <a:buFont typeface="Arial" charset="0"/>
        <a:buChar char="•"/>
        <a:defRPr kern="1200">
          <a:solidFill>
            <a:schemeClr val="tx1"/>
          </a:solidFill>
          <a:latin typeface="Arial"/>
          <a:ea typeface="ヒラギノ角ゴ Pro W3" charset="-128"/>
          <a:cs typeface="Arial"/>
        </a:defRPr>
      </a:lvl3pPr>
      <a:lvl4pPr marL="1600200" indent="-228600" algn="l" defTabSz="457200" rtl="0" eaLnBrk="1" fontAlgn="base" hangingPunct="1">
        <a:spcBef>
          <a:spcPts val="0"/>
        </a:spcBef>
        <a:spcAft>
          <a:spcPts val="600"/>
        </a:spcAft>
        <a:buFont typeface="Arial" charset="0"/>
        <a:buChar char="–"/>
        <a:defRPr kern="1200">
          <a:solidFill>
            <a:schemeClr val="tx1"/>
          </a:solidFill>
          <a:latin typeface="Arial"/>
          <a:ea typeface="ヒラギノ角ゴ Pro W3" charset="-128"/>
          <a:cs typeface="Arial"/>
        </a:defRPr>
      </a:lvl4pPr>
      <a:lvl5pPr marL="2057400" indent="-228600" algn="l" defTabSz="457200" rtl="0" eaLnBrk="1" fontAlgn="base" hangingPunct="1">
        <a:spcBef>
          <a:spcPts val="0"/>
        </a:spcBef>
        <a:spcAft>
          <a:spcPts val="600"/>
        </a:spcAft>
        <a:buFont typeface="Arial" charset="0"/>
        <a:buChar char="»"/>
        <a:defRPr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3B3E97-8A49-094E-A88D-DEBAE6F43781}"/>
              </a:ext>
            </a:extLst>
          </p:cNvPr>
          <p:cNvSpPr>
            <a:spLocks noGrp="1"/>
          </p:cNvSpPr>
          <p:nvPr>
            <p:ph type="body" idx="1"/>
          </p:nvPr>
        </p:nvSpPr>
        <p:spPr>
          <a:xfrm>
            <a:off x="334310" y="11939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21AEC7A-6012-D84E-BC2D-0A66356A898D}"/>
              </a:ext>
            </a:extLst>
          </p:cNvPr>
          <p:cNvSpPr>
            <a:spLocks noGrp="1"/>
          </p:cNvSpPr>
          <p:nvPr>
            <p:ph type="sldNum" sz="quarter" idx="4"/>
          </p:nvPr>
        </p:nvSpPr>
        <p:spPr>
          <a:xfrm>
            <a:off x="11024628" y="6492875"/>
            <a:ext cx="1159135" cy="365125"/>
          </a:xfrm>
          <a:prstGeom prst="rect">
            <a:avLst/>
          </a:prstGeom>
        </p:spPr>
        <p:txBody>
          <a:bodyPr vert="horz" lIns="91440" tIns="45720" rIns="91440" bIns="45720" rtlCol="0" anchor="ctr"/>
          <a:lstStyle>
            <a:lvl1pPr algn="r">
              <a:defRPr sz="1200">
                <a:solidFill>
                  <a:schemeClr val="bg1"/>
                </a:solidFill>
              </a:defRPr>
            </a:lvl1pPr>
          </a:lstStyle>
          <a:p>
            <a:fld id="{E033C6E5-ABCA-D247-98E1-2274F89B260E}" type="slidenum">
              <a:rPr lang="en-US" smtClean="0"/>
              <a:pPr/>
              <a:t>‹#›</a:t>
            </a:fld>
            <a:endParaRPr lang="en-US" dirty="0"/>
          </a:p>
        </p:txBody>
      </p:sp>
      <p:sp>
        <p:nvSpPr>
          <p:cNvPr id="9" name="Rectangle 9">
            <a:extLst>
              <a:ext uri="{FF2B5EF4-FFF2-40B4-BE49-F238E27FC236}">
                <a16:creationId xmlns:a16="http://schemas.microsoft.com/office/drawing/2014/main" id="{DEF85894-A28A-A349-BA20-6DFB2AAEDBA0}"/>
              </a:ext>
            </a:extLst>
          </p:cNvPr>
          <p:cNvSpPr>
            <a:spLocks noChangeArrowheads="1"/>
          </p:cNvSpPr>
          <p:nvPr userDrawn="1"/>
        </p:nvSpPr>
        <p:spPr bwMode="auto">
          <a:xfrm>
            <a:off x="0" y="-1"/>
            <a:ext cx="12192000" cy="894945"/>
          </a:xfrm>
          <a:prstGeom prst="rect">
            <a:avLst/>
          </a:prstGeom>
          <a:solidFill>
            <a:srgbClr val="000000"/>
          </a:solidFill>
          <a:ln>
            <a:noFill/>
          </a:ln>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20000"/>
              </a:spcBef>
              <a:spcAft>
                <a:spcPct val="0"/>
              </a:spcAft>
              <a:defRPr/>
            </a:pPr>
            <a:endParaRPr lang="en-US" altLang="en-US" sz="1800" dirty="0">
              <a:solidFill>
                <a:srgbClr val="000000"/>
              </a:solidFill>
              <a:latin typeface="Arial" pitchFamily="34" charset="0"/>
              <a:cs typeface="ＭＳ Ｐゴシック" charset="0"/>
            </a:endParaRPr>
          </a:p>
        </p:txBody>
      </p:sp>
      <p:sp>
        <p:nvSpPr>
          <p:cNvPr id="2" name="Title Placeholder 1">
            <a:extLst>
              <a:ext uri="{FF2B5EF4-FFF2-40B4-BE49-F238E27FC236}">
                <a16:creationId xmlns:a16="http://schemas.microsoft.com/office/drawing/2014/main" id="{C9FAE6FF-C6E4-2C42-9349-CE9B16A39B42}"/>
              </a:ext>
            </a:extLst>
          </p:cNvPr>
          <p:cNvSpPr>
            <a:spLocks noGrp="1"/>
          </p:cNvSpPr>
          <p:nvPr>
            <p:ph type="title"/>
          </p:nvPr>
        </p:nvSpPr>
        <p:spPr>
          <a:xfrm>
            <a:off x="16894" y="34721"/>
            <a:ext cx="10515600" cy="860223"/>
          </a:xfrm>
          <a:prstGeom prst="rect">
            <a:avLst/>
          </a:prstGeom>
        </p:spPr>
        <p:txBody>
          <a:bodyPr vert="horz" lIns="91440" tIns="45720" rIns="91440" bIns="45720" rtlCol="0" anchor="ctr">
            <a:normAutofit/>
          </a:bodyPr>
          <a:lstStyle/>
          <a:p>
            <a:r>
              <a:rPr lang="en-US"/>
              <a:t>Click to edit Master title style</a:t>
            </a:r>
          </a:p>
        </p:txBody>
      </p:sp>
      <p:pic>
        <p:nvPicPr>
          <p:cNvPr id="31" name="Picture 67" descr="NASA insignia RGB"/>
          <p:cNvPicPr>
            <a:picLocks noChangeAspect="1" noChangeArrowheads="1"/>
          </p:cNvPicPr>
          <p:nvPr userDrawn="1"/>
        </p:nvPicPr>
        <p:blipFill>
          <a:blip r:embed="rId25">
            <a:extLst>
              <a:ext uri="{28A0092B-C50C-407E-A947-70E740481C1C}">
                <a14:useLocalDpi xmlns:a14="http://schemas.microsoft.com/office/drawing/2010/main"/>
              </a:ext>
            </a:extLst>
          </a:blip>
          <a:srcRect/>
          <a:stretch>
            <a:fillRect/>
          </a:stretch>
        </p:blipFill>
        <p:spPr bwMode="auto">
          <a:xfrm>
            <a:off x="11217201" y="94163"/>
            <a:ext cx="899306" cy="68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322501"/>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 id="2147484166" r:id="rId14"/>
    <p:sldLayoutId id="2147484167" r:id="rId15"/>
    <p:sldLayoutId id="2147484168" r:id="rId16"/>
    <p:sldLayoutId id="2147484169" r:id="rId17"/>
    <p:sldLayoutId id="2147484170" r:id="rId18"/>
    <p:sldLayoutId id="2147484171" r:id="rId19"/>
    <p:sldLayoutId id="2147484172" r:id="rId20"/>
    <p:sldLayoutId id="2147484173" r:id="rId21"/>
    <p:sldLayoutId id="2147484174" r:id="rId22"/>
    <p:sldLayoutId id="2147484175" r:id="rId23"/>
  </p:sldLayoutIdLst>
  <p:hf hdr="0"/>
  <p:txStyles>
    <p:title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800" kern="1200">
          <a:solidFill>
            <a:schemeClr val="bg1"/>
          </a:solidFill>
          <a:latin typeface="Arial" panose="020B0604020202020204" pitchFamily="34" charset="0"/>
          <a:ea typeface="+mn-ea"/>
          <a:cs typeface="Arial" panose="020B0604020202020204" pitchFamily="34" charset="0"/>
        </a:defRPr>
      </a:lvl1pPr>
      <a:lvl2pPr marL="517525"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2pPr>
      <a:lvl3pPr marL="803275"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3pPr>
      <a:lvl4pPr marL="1087438" indent="-233363" algn="l" defTabSz="914400" rtl="0" eaLnBrk="1" latinLnBrk="0" hangingPunct="1">
        <a:lnSpc>
          <a:spcPct val="90000"/>
        </a:lnSpc>
        <a:spcBef>
          <a:spcPts val="500"/>
        </a:spcBef>
        <a:buFont typeface="Arial" panose="020B0604020202020204" pitchFamily="34" charset="0"/>
        <a:buChar char="&gt;"/>
        <a:defRPr sz="1800" kern="1200">
          <a:solidFill>
            <a:schemeClr val="bg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14.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nasa.gov/spacetechpriorities/" TargetMode="Externa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nasa.gov/wp-content/uploads/2024/07/civil-space-shortfall-ranking-july-2024.pdf?emrc=66a3e57a3be2f" TargetMode="External"/><Relationship Id="rId1" Type="http://schemas.openxmlformats.org/officeDocument/2006/relationships/slideLayout" Target="../slideLayouts/slideLayout38.xml"/><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nasa.gov/wp-content/uploads/2024/07/shortfall-ranking-results-july-2024-508-tagged.pdf?emrc=fd191e" TargetMode="Externa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48.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hyperlink" Target="https://ttu-ir.tdl.org/handle/2346/94719" TargetMode="External"/><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hyperlink" Target="https://ttu-ir.tdl.org/bitstream/handle/2346/94679/ICES-2023-255.pdf?sequence=1&amp;isAllowed=y" TargetMode="External"/><Relationship Id="rId3" Type="http://schemas.openxmlformats.org/officeDocument/2006/relationships/image" Target="../media/image19.png"/><Relationship Id="rId7"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7.jpeg"/><Relationship Id="rId11" Type="http://schemas.openxmlformats.org/officeDocument/2006/relationships/image" Target="../media/image31.png"/><Relationship Id="rId5" Type="http://schemas.openxmlformats.org/officeDocument/2006/relationships/image" Target="../media/image26.jpeg"/><Relationship Id="rId10" Type="http://schemas.openxmlformats.org/officeDocument/2006/relationships/image" Target="../media/image30.jpeg"/><Relationship Id="rId4" Type="http://schemas.openxmlformats.org/officeDocument/2006/relationships/image" Target="../media/image25.jpe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8.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96.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704284-FCDF-41A2-B028-096466FDEC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Parallelogram 5">
            <a:extLst>
              <a:ext uri="{FF2B5EF4-FFF2-40B4-BE49-F238E27FC236}">
                <a16:creationId xmlns:a16="http://schemas.microsoft.com/office/drawing/2014/main" id="{39B6D085-3EA7-A744-99A8-ED1F8CB9BFAF}"/>
              </a:ext>
            </a:extLst>
          </p:cNvPr>
          <p:cNvSpPr/>
          <p:nvPr/>
        </p:nvSpPr>
        <p:spPr>
          <a:xfrm flipH="1">
            <a:off x="-88820" y="0"/>
            <a:ext cx="6359963" cy="6858000"/>
          </a:xfrm>
          <a:prstGeom prst="parallelogram">
            <a:avLst>
              <a:gd name="adj" fmla="val 40897"/>
            </a:avLst>
          </a:prstGeom>
          <a:solidFill>
            <a:schemeClr val="bg2">
              <a:lumMod val="1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18B9D07-E413-D54C-874E-5B319A5B6C40}"/>
              </a:ext>
            </a:extLst>
          </p:cNvPr>
          <p:cNvSpPr txBox="1"/>
          <p:nvPr/>
        </p:nvSpPr>
        <p:spPr>
          <a:xfrm>
            <a:off x="10384875" y="6476999"/>
            <a:ext cx="153416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www.nasa.gov</a:t>
            </a:r>
          </a:p>
        </p:txBody>
      </p:sp>
      <p:pic>
        <p:nvPicPr>
          <p:cNvPr id="15" name="Picture 14">
            <a:extLst>
              <a:ext uri="{FF2B5EF4-FFF2-40B4-BE49-F238E27FC236}">
                <a16:creationId xmlns:a16="http://schemas.microsoft.com/office/drawing/2014/main" id="{DC5436A4-9FF8-4E82-A70A-CFDD3E92B0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24372" y="398230"/>
            <a:ext cx="786628" cy="653506"/>
          </a:xfrm>
          <a:prstGeom prst="rect">
            <a:avLst/>
          </a:prstGeom>
        </p:spPr>
      </p:pic>
      <p:sp>
        <p:nvSpPr>
          <p:cNvPr id="3" name="Rectangle 2">
            <a:extLst>
              <a:ext uri="{FF2B5EF4-FFF2-40B4-BE49-F238E27FC236}">
                <a16:creationId xmlns:a16="http://schemas.microsoft.com/office/drawing/2014/main" id="{78862153-B66D-40A8-885E-F8B221127803}"/>
              </a:ext>
            </a:extLst>
          </p:cNvPr>
          <p:cNvSpPr/>
          <p:nvPr/>
        </p:nvSpPr>
        <p:spPr>
          <a:xfrm>
            <a:off x="0" y="0"/>
            <a:ext cx="3021028" cy="6858000"/>
          </a:xfrm>
          <a:prstGeom prst="rect">
            <a:avLst/>
          </a:prstGeom>
          <a:solidFill>
            <a:schemeClr val="bg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C64E07D-1466-4930-A87C-48570D224FD5}"/>
              </a:ext>
            </a:extLst>
          </p:cNvPr>
          <p:cNvSpPr txBox="1"/>
          <p:nvPr/>
        </p:nvSpPr>
        <p:spPr>
          <a:xfrm>
            <a:off x="256194" y="331259"/>
            <a:ext cx="15341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National Aeronautics and</a:t>
            </a:r>
            <a:b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Space Administration</a:t>
            </a:r>
          </a:p>
        </p:txBody>
      </p:sp>
      <p:sp>
        <p:nvSpPr>
          <p:cNvPr id="13" name="Title 26">
            <a:extLst>
              <a:ext uri="{FF2B5EF4-FFF2-40B4-BE49-F238E27FC236}">
                <a16:creationId xmlns:a16="http://schemas.microsoft.com/office/drawing/2014/main" id="{42A344ED-30DA-4341-B13C-CCAE79ECE629}"/>
              </a:ext>
            </a:extLst>
          </p:cNvPr>
          <p:cNvSpPr txBox="1">
            <a:spLocks/>
          </p:cNvSpPr>
          <p:nvPr/>
        </p:nvSpPr>
        <p:spPr>
          <a:xfrm>
            <a:off x="609601" y="3224788"/>
            <a:ext cx="4150290" cy="12747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1" i="0" u="none" strike="noStrike" kern="1200" cap="none" spc="0" normalizeH="0" baseline="0" noProof="0" dirty="0">
              <a:ln>
                <a:noFill/>
              </a:ln>
              <a:solidFill>
                <a:srgbClr val="968C8C">
                  <a:lumMod val="20000"/>
                  <a:lumOff val="80000"/>
                </a:srgbClr>
              </a:solidFill>
              <a:effectLst/>
              <a:uLnTx/>
              <a:uFillTx/>
              <a:latin typeface="Century Gothic" panose="020B0502020202020204" pitchFamily="34" charset="0"/>
              <a:ea typeface="+mj-ea"/>
              <a:cs typeface="Arial" panose="020B0604020202020204" pitchFamily="34" charset="0"/>
            </a:endParaRPr>
          </a:p>
        </p:txBody>
      </p:sp>
      <p:sp>
        <p:nvSpPr>
          <p:cNvPr id="16" name="Subtitle 27">
            <a:extLst>
              <a:ext uri="{FF2B5EF4-FFF2-40B4-BE49-F238E27FC236}">
                <a16:creationId xmlns:a16="http://schemas.microsoft.com/office/drawing/2014/main" id="{FD5D9AC5-5716-436F-97EB-508975B38D2C}"/>
              </a:ext>
            </a:extLst>
          </p:cNvPr>
          <p:cNvSpPr txBox="1">
            <a:spLocks/>
          </p:cNvSpPr>
          <p:nvPr/>
        </p:nvSpPr>
        <p:spPr>
          <a:xfrm>
            <a:off x="553436" y="4302369"/>
            <a:ext cx="4845282" cy="204476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600"/>
              </a:spcAft>
              <a:buClrTx/>
              <a:buSzTx/>
              <a:buFont typeface="Arial" panose="020B0604020202020204" pitchFamily="34" charset="0"/>
              <a:buNone/>
              <a:tabLst/>
              <a:defRPr/>
            </a:pPr>
            <a:r>
              <a:rPr kumimoji="0" lang="en-US" sz="33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ECLSS-CHP SCLT Overview and Perspectives on CLD Utilization</a:t>
            </a:r>
          </a:p>
          <a:p>
            <a:pPr marL="0" marR="0" lvl="0" indent="0" algn="l" defTabSz="914400" rtl="0" eaLnBrk="1" fontAlgn="auto" latinLnBrk="0" hangingPunct="1">
              <a:lnSpc>
                <a:spcPct val="120000"/>
              </a:lnSpc>
              <a:spcBef>
                <a:spcPts val="1000"/>
              </a:spcBef>
              <a:spcAft>
                <a:spcPts val="600"/>
              </a:spcAft>
              <a:buClrTx/>
              <a:buSzTx/>
              <a:buFont typeface="Arial" panose="020B0604020202020204" pitchFamily="34" charset="0"/>
              <a:buNone/>
              <a:tabLst/>
              <a:defRPr/>
            </a:pPr>
            <a:r>
              <a:rPr lang="en-US" sz="2500" b="1" dirty="0">
                <a:solidFill>
                  <a:prstClr val="white"/>
                </a:solidFill>
                <a:latin typeface="Century Gothic" panose="020B0502020202020204" pitchFamily="34" charset="0"/>
                <a:cs typeface="Arial" panose="020B0604020202020204" pitchFamily="34" charset="0"/>
              </a:rPr>
              <a:t>8/22/2024</a:t>
            </a:r>
          </a:p>
          <a:p>
            <a:pPr marL="0" marR="0" lvl="0" indent="0" algn="l" defTabSz="914400" rtl="0" eaLnBrk="1" fontAlgn="auto" latinLnBrk="0" hangingPunct="1">
              <a:lnSpc>
                <a:spcPct val="120000"/>
              </a:lnSpc>
              <a:spcBef>
                <a:spcPts val="1000"/>
              </a:spcBef>
              <a:spcAft>
                <a:spcPts val="600"/>
              </a:spcAft>
              <a:buClrTx/>
              <a:buSzTx/>
              <a:buFont typeface="Arial" panose="020B0604020202020204" pitchFamily="34" charset="0"/>
              <a:buNone/>
              <a:tabLst/>
              <a:defRPr/>
            </a:pPr>
            <a:r>
              <a:rPr kumimoji="0" lang="en-US" sz="25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Jim Broyan – Lead		</a:t>
            </a:r>
          </a:p>
        </p:txBody>
      </p:sp>
      <p:pic>
        <p:nvPicPr>
          <p:cNvPr id="2" name="Picture 1">
            <a:extLst>
              <a:ext uri="{FF2B5EF4-FFF2-40B4-BE49-F238E27FC236}">
                <a16:creationId xmlns:a16="http://schemas.microsoft.com/office/drawing/2014/main" id="{132733B6-5773-4405-B655-133F6470DE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4448" y="1788638"/>
            <a:ext cx="4110737" cy="1820021"/>
          </a:xfrm>
          <a:prstGeom prst="rect">
            <a:avLst/>
          </a:prstGeom>
        </p:spPr>
      </p:pic>
    </p:spTree>
    <p:extLst>
      <p:ext uri="{BB962C8B-B14F-4D97-AF65-F5344CB8AC3E}">
        <p14:creationId xmlns:p14="http://schemas.microsoft.com/office/powerpoint/2010/main" val="1025863057"/>
      </p:ext>
    </p:extLst>
  </p:cSld>
  <p:clrMapOvr>
    <a:masterClrMapping/>
  </p:clrMapOvr>
  <p:transition spd="slow" advClick="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896E-88B0-462B-87DA-4DEC346503DA}"/>
              </a:ext>
            </a:extLst>
          </p:cNvPr>
          <p:cNvSpPr>
            <a:spLocks noGrp="1"/>
          </p:cNvSpPr>
          <p:nvPr>
            <p:ph type="title"/>
          </p:nvPr>
        </p:nvSpPr>
        <p:spPr>
          <a:xfrm>
            <a:off x="685799" y="320675"/>
            <a:ext cx="10989527" cy="816749"/>
          </a:xfrm>
        </p:spPr>
        <p:txBody>
          <a:bodyPr>
            <a:normAutofit fontScale="90000"/>
          </a:bodyPr>
          <a:lstStyle/>
          <a:p>
            <a:r>
              <a:rPr lang="en-US" dirty="0"/>
              <a:t>(2023-2024) Top Human System Capability </a:t>
            </a:r>
            <a:br>
              <a:rPr lang="en-US" dirty="0"/>
            </a:br>
            <a:r>
              <a:rPr lang="en-US" dirty="0"/>
              <a:t>Needs for Mars</a:t>
            </a:r>
          </a:p>
        </p:txBody>
      </p:sp>
      <p:sp>
        <p:nvSpPr>
          <p:cNvPr id="3" name="Content Placeholder 2">
            <a:extLst>
              <a:ext uri="{FF2B5EF4-FFF2-40B4-BE49-F238E27FC236}">
                <a16:creationId xmlns:a16="http://schemas.microsoft.com/office/drawing/2014/main" id="{1194A4D8-27FD-474D-846F-39CDBBF8D761}"/>
              </a:ext>
            </a:extLst>
          </p:cNvPr>
          <p:cNvSpPr>
            <a:spLocks noGrp="1"/>
          </p:cNvSpPr>
          <p:nvPr>
            <p:ph idx="1"/>
          </p:nvPr>
        </p:nvSpPr>
        <p:spPr>
          <a:xfrm>
            <a:off x="685799" y="1260087"/>
            <a:ext cx="10989527" cy="5523267"/>
          </a:xfrm>
        </p:spPr>
        <p:txBody>
          <a:bodyPr>
            <a:normAutofit/>
          </a:bodyPr>
          <a:lstStyle/>
          <a:p>
            <a:r>
              <a:rPr lang="en-US" dirty="0"/>
              <a:t>Developed by HHPD-OCHMO-SCLT to define the highest priority human centric capability needs</a:t>
            </a:r>
          </a:p>
          <a:p>
            <a:pPr lvl="1"/>
            <a:r>
              <a:rPr lang="en-US" dirty="0"/>
              <a:t>Complements and StarPort gaps and provides input to ADD</a:t>
            </a:r>
          </a:p>
          <a:p>
            <a:pPr lvl="1"/>
            <a:r>
              <a:rPr lang="en-US" dirty="0"/>
              <a:t>Combines aspects of previous defined gaps and Human System risks</a:t>
            </a:r>
          </a:p>
          <a:p>
            <a:r>
              <a:rPr lang="en-US" dirty="0"/>
              <a:t>Will be published in paper at upcoming IAC, needs include:</a:t>
            </a:r>
          </a:p>
          <a:p>
            <a:pPr lvl="1"/>
            <a:r>
              <a:rPr lang="en-US" dirty="0"/>
              <a:t>Earth-independent human operations</a:t>
            </a:r>
          </a:p>
          <a:p>
            <a:pPr lvl="1"/>
            <a:r>
              <a:rPr lang="en-US" dirty="0"/>
              <a:t>Mars duration food systems</a:t>
            </a:r>
          </a:p>
          <a:p>
            <a:pPr lvl="1"/>
            <a:r>
              <a:rPr lang="en-US" dirty="0"/>
              <a:t>Mars duration effects on crew health &amp; performance</a:t>
            </a:r>
          </a:p>
          <a:p>
            <a:pPr lvl="1"/>
            <a:r>
              <a:rPr lang="en-US" dirty="0"/>
              <a:t>Computational injury &amp; anthropometric models</a:t>
            </a:r>
          </a:p>
          <a:p>
            <a:pPr lvl="1"/>
            <a:r>
              <a:rPr lang="en-US" dirty="0"/>
              <a:t>Individual variability in response to spaceflight</a:t>
            </a:r>
          </a:p>
          <a:p>
            <a:pPr lvl="1"/>
            <a:r>
              <a:rPr lang="en-US" dirty="0"/>
              <a:t>Exploration exercise countermeasures</a:t>
            </a:r>
          </a:p>
          <a:p>
            <a:pPr lvl="1"/>
            <a:r>
              <a:rPr lang="en-US" dirty="0"/>
              <a:t>DCS prevention and treatment</a:t>
            </a:r>
          </a:p>
          <a:p>
            <a:pPr lvl="1"/>
            <a:r>
              <a:rPr lang="en-US" dirty="0"/>
              <a:t>Sensorimotor countermeasures</a:t>
            </a:r>
          </a:p>
          <a:p>
            <a:r>
              <a:rPr lang="en-US" dirty="0"/>
              <a:t>List does not define all Human System Needs</a:t>
            </a:r>
          </a:p>
        </p:txBody>
      </p:sp>
      <p:sp>
        <p:nvSpPr>
          <p:cNvPr id="6" name="Slide Number Placeholder 3">
            <a:extLst>
              <a:ext uri="{FF2B5EF4-FFF2-40B4-BE49-F238E27FC236}">
                <a16:creationId xmlns:a16="http://schemas.microsoft.com/office/drawing/2014/main" id="{D8C23F7E-32EB-4AC7-8EB1-F1B0A938F5AC}"/>
              </a:ext>
            </a:extLst>
          </p:cNvPr>
          <p:cNvSpPr txBox="1">
            <a:spLocks/>
          </p:cNvSpPr>
          <p:nvPr/>
        </p:nvSpPr>
        <p:spPr>
          <a:xfrm>
            <a:off x="11024628" y="6492875"/>
            <a:ext cx="11591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29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2F02C9-326D-A0A6-A649-461D49A915DA}"/>
              </a:ext>
            </a:extLst>
          </p:cNvPr>
          <p:cNvPicPr>
            <a:picLocks noChangeAspect="1"/>
          </p:cNvPicPr>
          <p:nvPr/>
        </p:nvPicPr>
        <p:blipFill>
          <a:blip r:embed="rId3"/>
          <a:stretch>
            <a:fillRect/>
          </a:stretch>
        </p:blipFill>
        <p:spPr>
          <a:xfrm>
            <a:off x="6591221" y="3517900"/>
            <a:ext cx="5499013" cy="3088173"/>
          </a:xfrm>
          <a:prstGeom prst="rect">
            <a:avLst/>
          </a:prstGeom>
        </p:spPr>
      </p:pic>
      <p:sp>
        <p:nvSpPr>
          <p:cNvPr id="2" name="Title 1">
            <a:extLst>
              <a:ext uri="{FF2B5EF4-FFF2-40B4-BE49-F238E27FC236}">
                <a16:creationId xmlns:a16="http://schemas.microsoft.com/office/drawing/2014/main" id="{8F22896E-88B0-462B-87DA-4DEC346503DA}"/>
              </a:ext>
            </a:extLst>
          </p:cNvPr>
          <p:cNvSpPr>
            <a:spLocks noGrp="1"/>
          </p:cNvSpPr>
          <p:nvPr>
            <p:ph type="title"/>
          </p:nvPr>
        </p:nvSpPr>
        <p:spPr>
          <a:xfrm>
            <a:off x="685799" y="320675"/>
            <a:ext cx="10989527" cy="816749"/>
          </a:xfrm>
        </p:spPr>
        <p:txBody>
          <a:bodyPr>
            <a:normAutofit/>
          </a:bodyPr>
          <a:lstStyle/>
          <a:p>
            <a:r>
              <a:rPr lang="en-US" dirty="0"/>
              <a:t>(2021-today) M2M ADD</a:t>
            </a:r>
          </a:p>
        </p:txBody>
      </p:sp>
      <p:sp>
        <p:nvSpPr>
          <p:cNvPr id="3" name="Content Placeholder 2">
            <a:extLst>
              <a:ext uri="{FF2B5EF4-FFF2-40B4-BE49-F238E27FC236}">
                <a16:creationId xmlns:a16="http://schemas.microsoft.com/office/drawing/2014/main" id="{1194A4D8-27FD-474D-846F-39CDBBF8D761}"/>
              </a:ext>
            </a:extLst>
          </p:cNvPr>
          <p:cNvSpPr>
            <a:spLocks noGrp="1"/>
          </p:cNvSpPr>
          <p:nvPr>
            <p:ph idx="1"/>
          </p:nvPr>
        </p:nvSpPr>
        <p:spPr>
          <a:xfrm>
            <a:off x="685799" y="1260087"/>
            <a:ext cx="10989527" cy="5523267"/>
          </a:xfrm>
        </p:spPr>
        <p:txBody>
          <a:bodyPr>
            <a:normAutofit/>
          </a:bodyPr>
          <a:lstStyle/>
          <a:p>
            <a:r>
              <a:rPr lang="en-US" dirty="0"/>
              <a:t>Intent is to define high level architecture to meet NASA blueprint objectives</a:t>
            </a:r>
          </a:p>
          <a:p>
            <a:r>
              <a:rPr lang="en-US" dirty="0"/>
              <a:t>Purposely allows flexibility in implementation and is not intended to define specific technologies</a:t>
            </a:r>
          </a:p>
          <a:p>
            <a:r>
              <a:rPr lang="en-US" dirty="0"/>
              <a:t>ECLSS-CHP maps to a large number of objectives, characteristics &amp; needs, and functions</a:t>
            </a:r>
          </a:p>
          <a:p>
            <a:r>
              <a:rPr lang="en-US" dirty="0"/>
              <a:t>Highest objective alignments to ECLSS-CHP capability area includes:</a:t>
            </a:r>
          </a:p>
          <a:p>
            <a:pPr lvl="1"/>
            <a:r>
              <a:rPr lang="en-US" dirty="0"/>
              <a:t>TH-04-LM: Develop in-space and surface habitation system(s) for crew to live in deep space for extended durations, enabling future missions to Mars</a:t>
            </a:r>
          </a:p>
          <a:p>
            <a:pPr lvl="1"/>
            <a:r>
              <a:rPr lang="en-US" dirty="0"/>
              <a:t>TH-03-L: Develop system(s) to allow crew to explore, </a:t>
            </a:r>
            <a:br>
              <a:rPr lang="en-US" dirty="0"/>
            </a:br>
            <a:r>
              <a:rPr lang="en-US" dirty="0"/>
              <a:t>operate, and live on the lunar surface and in lunar </a:t>
            </a:r>
            <a:br>
              <a:rPr lang="en-US" dirty="0"/>
            </a:br>
            <a:r>
              <a:rPr lang="en-US" dirty="0"/>
              <a:t>orbit with scalability to continuous presence; </a:t>
            </a:r>
            <a:br>
              <a:rPr lang="en-US" dirty="0"/>
            </a:br>
            <a:r>
              <a:rPr lang="en-US" dirty="0"/>
              <a:t>conducting scientific and industrial utilization as </a:t>
            </a:r>
            <a:br>
              <a:rPr lang="en-US" dirty="0"/>
            </a:br>
            <a:r>
              <a:rPr lang="en-US" dirty="0"/>
              <a:t>well as Mars analog activities</a:t>
            </a:r>
          </a:p>
          <a:p>
            <a:endParaRPr lang="en-US" dirty="0"/>
          </a:p>
        </p:txBody>
      </p:sp>
      <p:sp>
        <p:nvSpPr>
          <p:cNvPr id="6" name="Slide Number Placeholder 3">
            <a:extLst>
              <a:ext uri="{FF2B5EF4-FFF2-40B4-BE49-F238E27FC236}">
                <a16:creationId xmlns:a16="http://schemas.microsoft.com/office/drawing/2014/main" id="{D8C23F7E-32EB-4AC7-8EB1-F1B0A938F5AC}"/>
              </a:ext>
            </a:extLst>
          </p:cNvPr>
          <p:cNvSpPr txBox="1">
            <a:spLocks/>
          </p:cNvSpPr>
          <p:nvPr/>
        </p:nvSpPr>
        <p:spPr>
          <a:xfrm>
            <a:off x="11024628" y="6492875"/>
            <a:ext cx="11591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19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896E-88B0-462B-87DA-4DEC346503DA}"/>
              </a:ext>
            </a:extLst>
          </p:cNvPr>
          <p:cNvSpPr>
            <a:spLocks noGrp="1"/>
          </p:cNvSpPr>
          <p:nvPr>
            <p:ph type="title"/>
          </p:nvPr>
        </p:nvSpPr>
        <p:spPr>
          <a:xfrm>
            <a:off x="685799" y="320675"/>
            <a:ext cx="10989527" cy="816749"/>
          </a:xfrm>
        </p:spPr>
        <p:txBody>
          <a:bodyPr>
            <a:normAutofit/>
          </a:bodyPr>
          <a:lstStyle/>
          <a:p>
            <a:r>
              <a:rPr lang="en-US" dirty="0"/>
              <a:t>(2021-today) M2M ADD</a:t>
            </a:r>
          </a:p>
        </p:txBody>
      </p:sp>
      <p:sp>
        <p:nvSpPr>
          <p:cNvPr id="3" name="Content Placeholder 2">
            <a:extLst>
              <a:ext uri="{FF2B5EF4-FFF2-40B4-BE49-F238E27FC236}">
                <a16:creationId xmlns:a16="http://schemas.microsoft.com/office/drawing/2014/main" id="{1194A4D8-27FD-474D-846F-39CDBBF8D761}"/>
              </a:ext>
            </a:extLst>
          </p:cNvPr>
          <p:cNvSpPr>
            <a:spLocks noGrp="1"/>
          </p:cNvSpPr>
          <p:nvPr>
            <p:ph idx="1"/>
          </p:nvPr>
        </p:nvSpPr>
        <p:spPr>
          <a:xfrm>
            <a:off x="685799" y="1260087"/>
            <a:ext cx="10989527" cy="5523267"/>
          </a:xfrm>
        </p:spPr>
        <p:txBody>
          <a:bodyPr>
            <a:normAutofit/>
          </a:bodyPr>
          <a:lstStyle/>
          <a:p>
            <a:r>
              <a:rPr lang="en-US" dirty="0"/>
              <a:t>Over 50 </a:t>
            </a:r>
            <a:r>
              <a:rPr lang="en-US" u="sng" dirty="0"/>
              <a:t>functions</a:t>
            </a:r>
            <a:r>
              <a:rPr lang="en-US" dirty="0"/>
              <a:t> map to the ECLSS-CHP capability area with the highest alignment including:</a:t>
            </a:r>
          </a:p>
          <a:p>
            <a:pPr lvl="1"/>
            <a:r>
              <a:rPr lang="en-US" sz="1500" dirty="0"/>
              <a:t>FN-010-L: Provide pressurized, </a:t>
            </a:r>
            <a:r>
              <a:rPr lang="en-US" sz="1500" dirty="0">
                <a:highlight>
                  <a:srgbClr val="FFFF00"/>
                </a:highlight>
              </a:rPr>
              <a:t>habitable environment </a:t>
            </a:r>
            <a:r>
              <a:rPr lang="en-US" sz="1500" dirty="0"/>
              <a:t>in </a:t>
            </a:r>
            <a:r>
              <a:rPr lang="en-US" sz="1500" dirty="0">
                <a:highlight>
                  <a:srgbClr val="FFFF00"/>
                </a:highlight>
              </a:rPr>
              <a:t>cislunar space for moderate (months+) to extended (year+) </a:t>
            </a:r>
            <a:r>
              <a:rPr lang="en-US" sz="1500" dirty="0"/>
              <a:t>durations</a:t>
            </a:r>
          </a:p>
          <a:p>
            <a:pPr lvl="1"/>
            <a:r>
              <a:rPr lang="en-US" sz="1500" dirty="0"/>
              <a:t>FN-025-L: Provide pressurized, habitable environment on the lunar surface for short durations (days to weeks)</a:t>
            </a:r>
          </a:p>
          <a:p>
            <a:pPr lvl="1"/>
            <a:r>
              <a:rPr lang="en-US" sz="1500" dirty="0"/>
              <a:t>FN-026-L: Provide remote </a:t>
            </a:r>
            <a:r>
              <a:rPr lang="en-US" sz="1500" dirty="0">
                <a:highlight>
                  <a:srgbClr val="FFFF00"/>
                </a:highlight>
              </a:rPr>
              <a:t>crew medical systems </a:t>
            </a:r>
            <a:r>
              <a:rPr lang="en-US" sz="1500" dirty="0"/>
              <a:t>on the lunar surface</a:t>
            </a:r>
          </a:p>
          <a:p>
            <a:pPr lvl="1"/>
            <a:r>
              <a:rPr lang="en-US" sz="1500" dirty="0"/>
              <a:t>FN-028-L: Conduct crew lunar surface extravehicular activity</a:t>
            </a:r>
          </a:p>
          <a:p>
            <a:pPr lvl="1"/>
            <a:r>
              <a:rPr lang="en-US" sz="1500" dirty="0"/>
              <a:t>FN-038-L: Provide </a:t>
            </a:r>
            <a:r>
              <a:rPr lang="en-US" sz="1500" dirty="0">
                <a:highlight>
                  <a:srgbClr val="FFFF00"/>
                </a:highlight>
              </a:rPr>
              <a:t>crew health maintenance capabilities </a:t>
            </a:r>
            <a:r>
              <a:rPr lang="en-US" sz="1500" dirty="0"/>
              <a:t>in microgravity environment</a:t>
            </a:r>
          </a:p>
          <a:p>
            <a:pPr lvl="1"/>
            <a:r>
              <a:rPr lang="en-US" sz="1500" dirty="0"/>
              <a:t>FN-228-L: Provide crew health maintenance capabilities in partial gravity environment</a:t>
            </a:r>
          </a:p>
          <a:p>
            <a:pPr lvl="1"/>
            <a:r>
              <a:rPr lang="en-US" sz="1500" dirty="0"/>
              <a:t>FN-271-L: Provide pressurized, habitable environment on the </a:t>
            </a:r>
            <a:r>
              <a:rPr lang="en-US" sz="1500" dirty="0">
                <a:highlight>
                  <a:srgbClr val="FFFF00"/>
                </a:highlight>
              </a:rPr>
              <a:t>lunar surface for moderate duration (month+) use</a:t>
            </a:r>
          </a:p>
          <a:p>
            <a:r>
              <a:rPr lang="en-US" sz="1700" u="sng" dirty="0"/>
              <a:t>Initial Mars specific characteristics and needs </a:t>
            </a:r>
            <a:r>
              <a:rPr lang="en-US" sz="1700" dirty="0"/>
              <a:t>are defined and strong ECLSS-CHP alignments include the following (functions are still in development)</a:t>
            </a:r>
          </a:p>
          <a:p>
            <a:pPr lvl="1"/>
            <a:r>
              <a:rPr lang="en-US" sz="1500" dirty="0"/>
              <a:t>CN-018-M: Provide capabilities to conduct </a:t>
            </a:r>
            <a:r>
              <a:rPr lang="en-US" sz="1500" dirty="0">
                <a:highlight>
                  <a:srgbClr val="FFFF00"/>
                </a:highlight>
              </a:rPr>
              <a:t>mid-duration (month+) crew exploration mission(s) on the Martian surface</a:t>
            </a:r>
            <a:r>
              <a:rPr lang="en-US" sz="1500" dirty="0"/>
              <a:t>.</a:t>
            </a:r>
          </a:p>
          <a:p>
            <a:pPr lvl="1"/>
            <a:r>
              <a:rPr lang="en-US" sz="1500" dirty="0"/>
              <a:t>CN-019-M: Provide capabilities that allow crew to </a:t>
            </a:r>
            <a:r>
              <a:rPr lang="en-US" sz="1500" dirty="0">
                <a:highlight>
                  <a:srgbClr val="FFFF00"/>
                </a:highlight>
              </a:rPr>
              <a:t>live in deep space for Mars duration mission</a:t>
            </a:r>
            <a:r>
              <a:rPr lang="en-US" sz="1500" dirty="0"/>
              <a:t>(s)</a:t>
            </a:r>
          </a:p>
          <a:p>
            <a:endParaRPr lang="en-US" dirty="0"/>
          </a:p>
        </p:txBody>
      </p:sp>
      <p:sp>
        <p:nvSpPr>
          <p:cNvPr id="6" name="Slide Number Placeholder 3">
            <a:extLst>
              <a:ext uri="{FF2B5EF4-FFF2-40B4-BE49-F238E27FC236}">
                <a16:creationId xmlns:a16="http://schemas.microsoft.com/office/drawing/2014/main" id="{D8C23F7E-32EB-4AC7-8EB1-F1B0A938F5AC}"/>
              </a:ext>
            </a:extLst>
          </p:cNvPr>
          <p:cNvSpPr txBox="1">
            <a:spLocks/>
          </p:cNvSpPr>
          <p:nvPr/>
        </p:nvSpPr>
        <p:spPr>
          <a:xfrm>
            <a:off x="11024628" y="6492875"/>
            <a:ext cx="11591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72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896E-88B0-462B-87DA-4DEC346503DA}"/>
              </a:ext>
            </a:extLst>
          </p:cNvPr>
          <p:cNvSpPr>
            <a:spLocks noGrp="1"/>
          </p:cNvSpPr>
          <p:nvPr>
            <p:ph type="title"/>
          </p:nvPr>
        </p:nvSpPr>
        <p:spPr>
          <a:xfrm>
            <a:off x="685799" y="320675"/>
            <a:ext cx="10989527" cy="816749"/>
          </a:xfrm>
        </p:spPr>
        <p:txBody>
          <a:bodyPr>
            <a:normAutofit/>
          </a:bodyPr>
          <a:lstStyle/>
          <a:p>
            <a:r>
              <a:rPr lang="en-US" sz="2800" dirty="0"/>
              <a:t>ECLSS-CHP Exploration Technology Needs Review</a:t>
            </a:r>
          </a:p>
        </p:txBody>
      </p:sp>
      <p:sp>
        <p:nvSpPr>
          <p:cNvPr id="3" name="Content Placeholder 2">
            <a:extLst>
              <a:ext uri="{FF2B5EF4-FFF2-40B4-BE49-F238E27FC236}">
                <a16:creationId xmlns:a16="http://schemas.microsoft.com/office/drawing/2014/main" id="{1194A4D8-27FD-474D-846F-39CDBBF8D761}"/>
              </a:ext>
            </a:extLst>
          </p:cNvPr>
          <p:cNvSpPr>
            <a:spLocks noGrp="1"/>
          </p:cNvSpPr>
          <p:nvPr>
            <p:ph idx="1"/>
          </p:nvPr>
        </p:nvSpPr>
        <p:spPr>
          <a:xfrm>
            <a:off x="685799" y="1260087"/>
            <a:ext cx="10989527" cy="5523267"/>
          </a:xfrm>
        </p:spPr>
        <p:txBody>
          <a:bodyPr>
            <a:normAutofit/>
          </a:bodyPr>
          <a:lstStyle/>
          <a:p>
            <a:r>
              <a:rPr lang="en-US" u="sng" dirty="0"/>
              <a:t>STMD</a:t>
            </a:r>
            <a:r>
              <a:rPr lang="en-US" dirty="0"/>
              <a:t> </a:t>
            </a:r>
            <a:r>
              <a:rPr lang="en-US" u="sng" dirty="0"/>
              <a:t>Shortfall survey </a:t>
            </a:r>
            <a:r>
              <a:rPr lang="en-US" dirty="0"/>
              <a:t>was intended to collect wide range of internal and external stakeholder inputs on what ‘problems’ (i.e. shortfalls) need to be solved not what the solutions should be</a:t>
            </a:r>
          </a:p>
          <a:p>
            <a:pPr lvl="1"/>
            <a:r>
              <a:rPr lang="en-US" dirty="0"/>
              <a:t>ECLSS-CHP + EVA Suits are described in STMD nomenclature under Advanced Habitation Systems (AHS)</a:t>
            </a:r>
          </a:p>
          <a:p>
            <a:pPr lvl="1"/>
            <a:r>
              <a:rPr lang="en-US" dirty="0"/>
              <a:t>Incorporated groups of the StarPort gaps into higher level 187 Shortfalls (16 AHS Shortfalls)</a:t>
            </a:r>
          </a:p>
          <a:p>
            <a:pPr lvl="1"/>
            <a:r>
              <a:rPr lang="en-US" dirty="0"/>
              <a:t>Publicly distributed Shortfall quad charts which included many StarPort gap titles but not specific descriptions or metrics</a:t>
            </a:r>
          </a:p>
          <a:p>
            <a:pPr lvl="1"/>
            <a:r>
              <a:rPr lang="en-US" dirty="0"/>
              <a:t>Numerical scoring and text </a:t>
            </a:r>
            <a:br>
              <a:rPr lang="en-US" dirty="0"/>
            </a:br>
            <a:r>
              <a:rPr lang="en-US" dirty="0"/>
              <a:t>comments received from NASA, </a:t>
            </a:r>
            <a:br>
              <a:rPr lang="en-US" dirty="0"/>
            </a:br>
            <a:r>
              <a:rPr lang="en-US" dirty="0"/>
              <a:t>academic, commercial, and public</a:t>
            </a:r>
          </a:p>
          <a:p>
            <a:pPr lvl="1"/>
            <a:r>
              <a:rPr lang="en-US" dirty="0"/>
              <a:t>Survey results next six pages</a:t>
            </a:r>
          </a:p>
        </p:txBody>
      </p:sp>
      <p:sp>
        <p:nvSpPr>
          <p:cNvPr id="6" name="Slide Number Placeholder 3">
            <a:extLst>
              <a:ext uri="{FF2B5EF4-FFF2-40B4-BE49-F238E27FC236}">
                <a16:creationId xmlns:a16="http://schemas.microsoft.com/office/drawing/2014/main" id="{D8C23F7E-32EB-4AC7-8EB1-F1B0A938F5AC}"/>
              </a:ext>
            </a:extLst>
          </p:cNvPr>
          <p:cNvSpPr txBox="1">
            <a:spLocks/>
          </p:cNvSpPr>
          <p:nvPr/>
        </p:nvSpPr>
        <p:spPr>
          <a:xfrm>
            <a:off x="11024628" y="6492875"/>
            <a:ext cx="11591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98F1183-0E54-3B09-9899-3C355D3BC6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0553" y="3563974"/>
            <a:ext cx="6653973" cy="3111463"/>
          </a:xfrm>
          <a:prstGeom prst="rect">
            <a:avLst/>
          </a:prstGeom>
          <a:ln>
            <a:solidFill>
              <a:schemeClr val="tx1"/>
            </a:solidFill>
          </a:ln>
        </p:spPr>
      </p:pic>
    </p:spTree>
    <p:extLst>
      <p:ext uri="{BB962C8B-B14F-4D97-AF65-F5344CB8AC3E}">
        <p14:creationId xmlns:p14="http://schemas.microsoft.com/office/powerpoint/2010/main" val="5204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896E-88B0-462B-87DA-4DEC346503DA}"/>
              </a:ext>
            </a:extLst>
          </p:cNvPr>
          <p:cNvSpPr>
            <a:spLocks noGrp="1"/>
          </p:cNvSpPr>
          <p:nvPr>
            <p:ph type="title"/>
          </p:nvPr>
        </p:nvSpPr>
        <p:spPr/>
        <p:txBody>
          <a:bodyPr>
            <a:normAutofit/>
          </a:bodyPr>
          <a:lstStyle/>
          <a:p>
            <a:r>
              <a:rPr lang="en-US" u="sng" dirty="0"/>
              <a:t>STMD</a:t>
            </a:r>
            <a:r>
              <a:rPr lang="en-US" dirty="0"/>
              <a:t> Shortfall - Example</a:t>
            </a:r>
          </a:p>
        </p:txBody>
      </p:sp>
      <p:sp>
        <p:nvSpPr>
          <p:cNvPr id="3" name="Content Placeholder 2">
            <a:extLst>
              <a:ext uri="{FF2B5EF4-FFF2-40B4-BE49-F238E27FC236}">
                <a16:creationId xmlns:a16="http://schemas.microsoft.com/office/drawing/2014/main" id="{1194A4D8-27FD-474D-846F-39CDBBF8D761}"/>
              </a:ext>
            </a:extLst>
          </p:cNvPr>
          <p:cNvSpPr>
            <a:spLocks noGrp="1"/>
          </p:cNvSpPr>
          <p:nvPr>
            <p:ph idx="1"/>
          </p:nvPr>
        </p:nvSpPr>
        <p:spPr>
          <a:xfrm>
            <a:off x="685799" y="991180"/>
            <a:ext cx="10989527" cy="5232787"/>
          </a:xfrm>
        </p:spPr>
        <p:txBody>
          <a:bodyPr>
            <a:normAutofit/>
          </a:bodyPr>
          <a:lstStyle/>
          <a:p>
            <a:pPr>
              <a:spcBef>
                <a:spcPts val="0"/>
              </a:spcBef>
              <a:spcAft>
                <a:spcPts val="600"/>
              </a:spcAft>
            </a:pPr>
            <a:r>
              <a:rPr lang="en-US" sz="1800" b="1" dirty="0"/>
              <a:t>From: </a:t>
            </a:r>
            <a:r>
              <a:rPr lang="en-US" sz="1400" dirty="0">
                <a:hlinkClick r:id="rId2"/>
              </a:rPr>
              <a:t>Civil Space Shortfalls (nasa.gov)</a:t>
            </a:r>
            <a:endParaRPr lang="en-US" sz="1600" dirty="0"/>
          </a:p>
        </p:txBody>
      </p:sp>
      <p:sp>
        <p:nvSpPr>
          <p:cNvPr id="6" name="Slide Number Placeholder 3">
            <a:extLst>
              <a:ext uri="{FF2B5EF4-FFF2-40B4-BE49-F238E27FC236}">
                <a16:creationId xmlns:a16="http://schemas.microsoft.com/office/drawing/2014/main" id="{D8C23F7E-32EB-4AC7-8EB1-F1B0A938F5AC}"/>
              </a:ext>
            </a:extLst>
          </p:cNvPr>
          <p:cNvSpPr txBox="1">
            <a:spLocks/>
          </p:cNvSpPr>
          <p:nvPr/>
        </p:nvSpPr>
        <p:spPr>
          <a:xfrm>
            <a:off x="11024628" y="6492875"/>
            <a:ext cx="11591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145A03BD-9BC6-272E-CCE1-342C3FB6765D}"/>
              </a:ext>
            </a:extLst>
          </p:cNvPr>
          <p:cNvPicPr>
            <a:picLocks noChangeAspect="1"/>
          </p:cNvPicPr>
          <p:nvPr/>
        </p:nvPicPr>
        <p:blipFill>
          <a:blip r:embed="rId3"/>
          <a:stretch>
            <a:fillRect/>
          </a:stretch>
        </p:blipFill>
        <p:spPr>
          <a:xfrm>
            <a:off x="516674" y="1619926"/>
            <a:ext cx="8639393" cy="4604041"/>
          </a:xfrm>
          <a:prstGeom prst="rect">
            <a:avLst/>
          </a:prstGeom>
        </p:spPr>
      </p:pic>
      <p:cxnSp>
        <p:nvCxnSpPr>
          <p:cNvPr id="20" name="Straight Arrow Connector 19">
            <a:extLst>
              <a:ext uri="{FF2B5EF4-FFF2-40B4-BE49-F238E27FC236}">
                <a16:creationId xmlns:a16="http://schemas.microsoft.com/office/drawing/2014/main" id="{14BC540A-811B-B7C7-3799-FD4F6B501C88}"/>
              </a:ext>
            </a:extLst>
          </p:cNvPr>
          <p:cNvCxnSpPr>
            <a:cxnSpLocks/>
          </p:cNvCxnSpPr>
          <p:nvPr/>
        </p:nvCxnSpPr>
        <p:spPr>
          <a:xfrm flipH="1">
            <a:off x="7165910" y="2422586"/>
            <a:ext cx="209005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06AE3DF-B31A-38C5-371D-EA2C911DA7B1}"/>
              </a:ext>
            </a:extLst>
          </p:cNvPr>
          <p:cNvCxnSpPr>
            <a:cxnSpLocks/>
          </p:cNvCxnSpPr>
          <p:nvPr/>
        </p:nvCxnSpPr>
        <p:spPr>
          <a:xfrm flipH="1">
            <a:off x="6419461" y="4329142"/>
            <a:ext cx="2836506"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A889B82-0FE4-5A93-5900-BB567D5A4D5C}"/>
              </a:ext>
            </a:extLst>
          </p:cNvPr>
          <p:cNvCxnSpPr>
            <a:cxnSpLocks/>
          </p:cNvCxnSpPr>
          <p:nvPr/>
        </p:nvCxnSpPr>
        <p:spPr>
          <a:xfrm flipH="1" flipV="1">
            <a:off x="1631341" y="5136111"/>
            <a:ext cx="618510" cy="28497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28155CB-9C70-BC2B-8D95-791B1CBF98F3}"/>
              </a:ext>
            </a:extLst>
          </p:cNvPr>
          <p:cNvCxnSpPr>
            <a:cxnSpLocks/>
          </p:cNvCxnSpPr>
          <p:nvPr/>
        </p:nvCxnSpPr>
        <p:spPr>
          <a:xfrm flipH="1">
            <a:off x="5135533" y="1619926"/>
            <a:ext cx="4120434" cy="37656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CFC0B62-17B5-9F34-0A63-F57DD427D965}"/>
              </a:ext>
            </a:extLst>
          </p:cNvPr>
          <p:cNvSpPr txBox="1"/>
          <p:nvPr/>
        </p:nvSpPr>
        <p:spPr>
          <a:xfrm>
            <a:off x="9255967" y="1438597"/>
            <a:ext cx="2463282" cy="738664"/>
          </a:xfrm>
          <a:prstGeom prst="rect">
            <a:avLst/>
          </a:prstGeom>
          <a:noFill/>
        </p:spPr>
        <p:txBody>
          <a:bodyPr wrap="square" rtlCol="0">
            <a:spAutoFit/>
          </a:bodyPr>
          <a:lstStyle/>
          <a:p>
            <a:r>
              <a:rPr lang="en-US" sz="1400" b="1" dirty="0"/>
              <a:t>AHS Shortfall titles largely correlate with ECLSS-CHP SCLT Capability Areas</a:t>
            </a:r>
          </a:p>
        </p:txBody>
      </p:sp>
      <p:sp>
        <p:nvSpPr>
          <p:cNvPr id="32" name="TextBox 31">
            <a:extLst>
              <a:ext uri="{FF2B5EF4-FFF2-40B4-BE49-F238E27FC236}">
                <a16:creationId xmlns:a16="http://schemas.microsoft.com/office/drawing/2014/main" id="{700B6B9D-63B3-D328-5AD6-6CC913869984}"/>
              </a:ext>
            </a:extLst>
          </p:cNvPr>
          <p:cNvSpPr txBox="1"/>
          <p:nvPr/>
        </p:nvSpPr>
        <p:spPr>
          <a:xfrm>
            <a:off x="9255967" y="2257575"/>
            <a:ext cx="2739290" cy="1169551"/>
          </a:xfrm>
          <a:prstGeom prst="rect">
            <a:avLst/>
          </a:prstGeom>
          <a:noFill/>
        </p:spPr>
        <p:txBody>
          <a:bodyPr wrap="square" rtlCol="0">
            <a:spAutoFit/>
          </a:bodyPr>
          <a:lstStyle/>
          <a:p>
            <a:r>
              <a:rPr lang="en-US" sz="1400" b="1" dirty="0"/>
              <a:t>Related Shortfalls correlate with internal STMD StarPort gaps</a:t>
            </a:r>
          </a:p>
          <a:p>
            <a:r>
              <a:rPr lang="en-US" sz="1400" b="1" dirty="0"/>
              <a:t>Currently only titles are public but in future additional information will be provided</a:t>
            </a:r>
          </a:p>
        </p:txBody>
      </p:sp>
      <p:sp>
        <p:nvSpPr>
          <p:cNvPr id="33" name="TextBox 32">
            <a:extLst>
              <a:ext uri="{FF2B5EF4-FFF2-40B4-BE49-F238E27FC236}">
                <a16:creationId xmlns:a16="http://schemas.microsoft.com/office/drawing/2014/main" id="{13AB11C4-4F53-603A-7A76-DA38F8265F67}"/>
              </a:ext>
            </a:extLst>
          </p:cNvPr>
          <p:cNvSpPr txBox="1"/>
          <p:nvPr/>
        </p:nvSpPr>
        <p:spPr>
          <a:xfrm>
            <a:off x="9255967" y="4192973"/>
            <a:ext cx="2739290" cy="1477328"/>
          </a:xfrm>
          <a:prstGeom prst="rect">
            <a:avLst/>
          </a:prstGeom>
          <a:noFill/>
        </p:spPr>
        <p:txBody>
          <a:bodyPr wrap="square" rtlCol="0">
            <a:spAutoFit/>
          </a:bodyPr>
          <a:lstStyle/>
          <a:p>
            <a:r>
              <a:rPr lang="en-US" sz="1400" b="1" dirty="0"/>
              <a:t>High level examples of the type of parameters used for gap definition and closure progress</a:t>
            </a:r>
          </a:p>
          <a:p>
            <a:endParaRPr lang="en-US" sz="400" b="1" dirty="0"/>
          </a:p>
          <a:p>
            <a:r>
              <a:rPr lang="en-US" sz="1400" b="1" dirty="0"/>
              <a:t>Purposely not detailed to allow flexibility for future program and solicitation decisions</a:t>
            </a:r>
          </a:p>
        </p:txBody>
      </p:sp>
      <p:sp>
        <p:nvSpPr>
          <p:cNvPr id="34" name="TextBox 33">
            <a:extLst>
              <a:ext uri="{FF2B5EF4-FFF2-40B4-BE49-F238E27FC236}">
                <a16:creationId xmlns:a16="http://schemas.microsoft.com/office/drawing/2014/main" id="{6D031436-BE67-D633-80C0-8254C393600B}"/>
              </a:ext>
            </a:extLst>
          </p:cNvPr>
          <p:cNvSpPr txBox="1"/>
          <p:nvPr/>
        </p:nvSpPr>
        <p:spPr>
          <a:xfrm>
            <a:off x="2249851" y="5252275"/>
            <a:ext cx="3161903" cy="1477328"/>
          </a:xfrm>
          <a:prstGeom prst="rect">
            <a:avLst/>
          </a:prstGeom>
          <a:noFill/>
        </p:spPr>
        <p:txBody>
          <a:bodyPr wrap="square" rtlCol="0">
            <a:spAutoFit/>
          </a:bodyPr>
          <a:lstStyle/>
          <a:p>
            <a:r>
              <a:rPr lang="en-US" sz="1400" b="1" dirty="0"/>
              <a:t>General mid-level description of the scope range in the ‘related shortfalls’ defining the problems and challenges not solutions</a:t>
            </a:r>
          </a:p>
          <a:p>
            <a:endParaRPr lang="en-US" sz="400" b="1" dirty="0"/>
          </a:p>
          <a:p>
            <a:r>
              <a:rPr lang="en-US" sz="1400" b="1" dirty="0"/>
              <a:t>Purposely not specifying technologies to allow flexibility in solutions</a:t>
            </a:r>
          </a:p>
        </p:txBody>
      </p:sp>
    </p:spTree>
    <p:extLst>
      <p:ext uri="{BB962C8B-B14F-4D97-AF65-F5344CB8AC3E}">
        <p14:creationId xmlns:p14="http://schemas.microsoft.com/office/powerpoint/2010/main" val="241663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896E-88B0-462B-87DA-4DEC346503DA}"/>
              </a:ext>
            </a:extLst>
          </p:cNvPr>
          <p:cNvSpPr>
            <a:spLocks noGrp="1"/>
          </p:cNvSpPr>
          <p:nvPr>
            <p:ph type="title"/>
          </p:nvPr>
        </p:nvSpPr>
        <p:spPr/>
        <p:txBody>
          <a:bodyPr>
            <a:normAutofit/>
          </a:bodyPr>
          <a:lstStyle/>
          <a:p>
            <a:r>
              <a:rPr lang="en-US" dirty="0"/>
              <a:t>STMD Shortfall Survey Results Summary (1/3)</a:t>
            </a:r>
          </a:p>
        </p:txBody>
      </p:sp>
      <p:sp>
        <p:nvSpPr>
          <p:cNvPr id="3" name="Content Placeholder 2">
            <a:extLst>
              <a:ext uri="{FF2B5EF4-FFF2-40B4-BE49-F238E27FC236}">
                <a16:creationId xmlns:a16="http://schemas.microsoft.com/office/drawing/2014/main" id="{1194A4D8-27FD-474D-846F-39CDBBF8D761}"/>
              </a:ext>
            </a:extLst>
          </p:cNvPr>
          <p:cNvSpPr>
            <a:spLocks noGrp="1"/>
          </p:cNvSpPr>
          <p:nvPr>
            <p:ph idx="1"/>
          </p:nvPr>
        </p:nvSpPr>
        <p:spPr>
          <a:xfrm>
            <a:off x="685799" y="991180"/>
            <a:ext cx="10989527" cy="5232787"/>
          </a:xfrm>
        </p:spPr>
        <p:txBody>
          <a:bodyPr>
            <a:normAutofit/>
          </a:bodyPr>
          <a:lstStyle/>
          <a:p>
            <a:pPr>
              <a:spcBef>
                <a:spcPts val="0"/>
              </a:spcBef>
              <a:spcAft>
                <a:spcPts val="600"/>
              </a:spcAft>
            </a:pPr>
            <a:r>
              <a:rPr lang="en-US" sz="1400" b="1" dirty="0"/>
              <a:t>Published score and rank from each stakeholder group: </a:t>
            </a:r>
            <a:r>
              <a:rPr lang="en-US" sz="1200" dirty="0">
                <a:hlinkClick r:id="rId2"/>
              </a:rPr>
              <a:t>Civil Space Shortfall Ranking July 2024 (nasa.gov)</a:t>
            </a:r>
            <a:endParaRPr lang="en-US" sz="1400" b="1" dirty="0"/>
          </a:p>
          <a:p>
            <a:pPr marL="0" indent="0">
              <a:buNone/>
            </a:pPr>
            <a:endParaRPr lang="en-US" dirty="0"/>
          </a:p>
        </p:txBody>
      </p:sp>
      <p:sp>
        <p:nvSpPr>
          <p:cNvPr id="6" name="Slide Number Placeholder 3">
            <a:extLst>
              <a:ext uri="{FF2B5EF4-FFF2-40B4-BE49-F238E27FC236}">
                <a16:creationId xmlns:a16="http://schemas.microsoft.com/office/drawing/2014/main" id="{D8C23F7E-32EB-4AC7-8EB1-F1B0A938F5AC}"/>
              </a:ext>
            </a:extLst>
          </p:cNvPr>
          <p:cNvSpPr txBox="1">
            <a:spLocks/>
          </p:cNvSpPr>
          <p:nvPr/>
        </p:nvSpPr>
        <p:spPr>
          <a:xfrm>
            <a:off x="11024628" y="6492875"/>
            <a:ext cx="11591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BABC5E3-A81B-ED8B-82A5-2147702F35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8411" y="2581857"/>
            <a:ext cx="2314770" cy="3028955"/>
          </a:xfrm>
          <a:prstGeom prst="rect">
            <a:avLst/>
          </a:prstGeom>
        </p:spPr>
      </p:pic>
      <p:pic>
        <p:nvPicPr>
          <p:cNvPr id="9" name="Picture 8">
            <a:extLst>
              <a:ext uri="{FF2B5EF4-FFF2-40B4-BE49-F238E27FC236}">
                <a16:creationId xmlns:a16="http://schemas.microsoft.com/office/drawing/2014/main" id="{2FBDA77C-42E0-13B2-A563-0E4289E1FF7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72410" y="2582636"/>
            <a:ext cx="4819319" cy="3027396"/>
          </a:xfrm>
          <a:prstGeom prst="rect">
            <a:avLst/>
          </a:prstGeom>
          <a:ln>
            <a:solidFill>
              <a:schemeClr val="tx1"/>
            </a:solidFill>
          </a:ln>
        </p:spPr>
      </p:pic>
      <p:pic>
        <p:nvPicPr>
          <p:cNvPr id="18" name="Picture 17">
            <a:extLst>
              <a:ext uri="{FF2B5EF4-FFF2-40B4-BE49-F238E27FC236}">
                <a16:creationId xmlns:a16="http://schemas.microsoft.com/office/drawing/2014/main" id="{592D34F8-DE84-37F6-88B7-C087706619E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67402" y="1699794"/>
            <a:ext cx="4195788" cy="4793081"/>
          </a:xfrm>
          <a:prstGeom prst="rect">
            <a:avLst/>
          </a:prstGeom>
          <a:ln>
            <a:solidFill>
              <a:schemeClr val="tx1"/>
            </a:solidFill>
          </a:ln>
        </p:spPr>
      </p:pic>
      <p:cxnSp>
        <p:nvCxnSpPr>
          <p:cNvPr id="12" name="Straight Arrow Connector 11">
            <a:extLst>
              <a:ext uri="{FF2B5EF4-FFF2-40B4-BE49-F238E27FC236}">
                <a16:creationId xmlns:a16="http://schemas.microsoft.com/office/drawing/2014/main" id="{9027DA4C-83C2-7774-01E4-B72E95D6B98F}"/>
              </a:ext>
            </a:extLst>
          </p:cNvPr>
          <p:cNvCxnSpPr>
            <a:cxnSpLocks/>
          </p:cNvCxnSpPr>
          <p:nvPr/>
        </p:nvCxnSpPr>
        <p:spPr>
          <a:xfrm>
            <a:off x="7754218" y="5652111"/>
            <a:ext cx="45720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44A0CD-0BF2-2593-EB74-EE02945A615B}"/>
              </a:ext>
            </a:extLst>
          </p:cNvPr>
          <p:cNvCxnSpPr>
            <a:cxnSpLocks/>
          </p:cNvCxnSpPr>
          <p:nvPr/>
        </p:nvCxnSpPr>
        <p:spPr>
          <a:xfrm flipH="1">
            <a:off x="4795935" y="1699014"/>
            <a:ext cx="2971467" cy="17299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52ADFB-CB78-1911-03C6-BB5316BFCFA8}"/>
              </a:ext>
            </a:extLst>
          </p:cNvPr>
          <p:cNvCxnSpPr>
            <a:cxnSpLocks/>
          </p:cNvCxnSpPr>
          <p:nvPr/>
        </p:nvCxnSpPr>
        <p:spPr>
          <a:xfrm flipH="1" flipV="1">
            <a:off x="4795935" y="3429000"/>
            <a:ext cx="2971467" cy="3063874"/>
          </a:xfrm>
          <a:prstGeom prst="line">
            <a:avLst/>
          </a:prstGeom>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218FE91-8678-E7DD-A85D-E0EC7C336D75}"/>
              </a:ext>
            </a:extLst>
          </p:cNvPr>
          <p:cNvSpPr/>
          <p:nvPr/>
        </p:nvSpPr>
        <p:spPr>
          <a:xfrm>
            <a:off x="7982818" y="3531406"/>
            <a:ext cx="1086537" cy="434105"/>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42E3597E-338E-92C1-8F00-73F247AD6530}"/>
              </a:ext>
            </a:extLst>
          </p:cNvPr>
          <p:cNvCxnSpPr>
            <a:cxnSpLocks/>
          </p:cNvCxnSpPr>
          <p:nvPr/>
        </p:nvCxnSpPr>
        <p:spPr>
          <a:xfrm flipH="1">
            <a:off x="11505990" y="5652111"/>
            <a:ext cx="45720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21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896E-88B0-462B-87DA-4DEC346503DA}"/>
              </a:ext>
            </a:extLst>
          </p:cNvPr>
          <p:cNvSpPr>
            <a:spLocks noGrp="1"/>
          </p:cNvSpPr>
          <p:nvPr>
            <p:ph type="title"/>
          </p:nvPr>
        </p:nvSpPr>
        <p:spPr/>
        <p:txBody>
          <a:bodyPr>
            <a:normAutofit/>
          </a:bodyPr>
          <a:lstStyle/>
          <a:p>
            <a:r>
              <a:rPr lang="en-US" dirty="0"/>
              <a:t>STMD Shortfall Survey Results Summary (2/3)</a:t>
            </a:r>
          </a:p>
        </p:txBody>
      </p:sp>
      <p:sp>
        <p:nvSpPr>
          <p:cNvPr id="3" name="Content Placeholder 2">
            <a:extLst>
              <a:ext uri="{FF2B5EF4-FFF2-40B4-BE49-F238E27FC236}">
                <a16:creationId xmlns:a16="http://schemas.microsoft.com/office/drawing/2014/main" id="{1194A4D8-27FD-474D-846F-39CDBBF8D761}"/>
              </a:ext>
            </a:extLst>
          </p:cNvPr>
          <p:cNvSpPr>
            <a:spLocks noGrp="1"/>
          </p:cNvSpPr>
          <p:nvPr>
            <p:ph idx="1"/>
          </p:nvPr>
        </p:nvSpPr>
        <p:spPr>
          <a:xfrm>
            <a:off x="685799" y="991180"/>
            <a:ext cx="10989527" cy="5232787"/>
          </a:xfrm>
        </p:spPr>
        <p:txBody>
          <a:bodyPr>
            <a:normAutofit/>
          </a:bodyPr>
          <a:lstStyle/>
          <a:p>
            <a:pPr>
              <a:spcBef>
                <a:spcPts val="0"/>
              </a:spcBef>
              <a:spcAft>
                <a:spcPts val="600"/>
              </a:spcAft>
            </a:pPr>
            <a:r>
              <a:rPr lang="en-US" sz="1400" b="1" dirty="0"/>
              <a:t>From 7/26/2024 Webinar: </a:t>
            </a:r>
            <a:r>
              <a:rPr lang="en-US" sz="1200" dirty="0">
                <a:hlinkClick r:id="rId2"/>
              </a:rPr>
              <a:t>Stakeholder Webinar: Civil Space Shortfall Ranking (nasa.gov)</a:t>
            </a:r>
            <a:endParaRPr lang="en-US" sz="1200" dirty="0"/>
          </a:p>
          <a:p>
            <a:pPr>
              <a:spcBef>
                <a:spcPts val="0"/>
              </a:spcBef>
              <a:spcAft>
                <a:spcPts val="600"/>
              </a:spcAft>
            </a:pPr>
            <a:r>
              <a:rPr lang="en-US" sz="1400" b="1" dirty="0">
                <a:solidFill>
                  <a:srgbClr val="00B050"/>
                </a:solidFill>
              </a:rPr>
              <a:t>7 of 16 AHS Shortfalls appear in top 30 shortfalls </a:t>
            </a:r>
            <a:r>
              <a:rPr lang="en-US" sz="1400" b="1" dirty="0"/>
              <a:t>(15 ECLSS-CHP and 1 EVA-IVA shortfall)</a:t>
            </a:r>
            <a:endParaRPr lang="en-US" sz="1600" b="1" dirty="0"/>
          </a:p>
          <a:p>
            <a:pPr marL="0" indent="0">
              <a:buNone/>
            </a:pPr>
            <a:endParaRPr lang="en-US" dirty="0"/>
          </a:p>
        </p:txBody>
      </p:sp>
      <p:sp>
        <p:nvSpPr>
          <p:cNvPr id="6" name="Slide Number Placeholder 3">
            <a:extLst>
              <a:ext uri="{FF2B5EF4-FFF2-40B4-BE49-F238E27FC236}">
                <a16:creationId xmlns:a16="http://schemas.microsoft.com/office/drawing/2014/main" id="{D8C23F7E-32EB-4AC7-8EB1-F1B0A938F5AC}"/>
              </a:ext>
            </a:extLst>
          </p:cNvPr>
          <p:cNvSpPr txBox="1">
            <a:spLocks/>
          </p:cNvSpPr>
          <p:nvPr/>
        </p:nvSpPr>
        <p:spPr>
          <a:xfrm>
            <a:off x="11024628" y="6492875"/>
            <a:ext cx="11591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6D06CB4-1582-E30B-670C-146704642B02}"/>
              </a:ext>
            </a:extLst>
          </p:cNvPr>
          <p:cNvPicPr>
            <a:picLocks noChangeAspect="1"/>
          </p:cNvPicPr>
          <p:nvPr/>
        </p:nvPicPr>
        <p:blipFill>
          <a:blip r:embed="rId3"/>
          <a:stretch>
            <a:fillRect/>
          </a:stretch>
        </p:blipFill>
        <p:spPr>
          <a:xfrm>
            <a:off x="832757" y="1562208"/>
            <a:ext cx="10526486" cy="5283435"/>
          </a:xfrm>
          <a:prstGeom prst="rect">
            <a:avLst/>
          </a:prstGeom>
          <a:ln>
            <a:solidFill>
              <a:schemeClr val="tx1"/>
            </a:solidFill>
          </a:ln>
        </p:spPr>
      </p:pic>
      <p:cxnSp>
        <p:nvCxnSpPr>
          <p:cNvPr id="11" name="Straight Arrow Connector 10">
            <a:extLst>
              <a:ext uri="{FF2B5EF4-FFF2-40B4-BE49-F238E27FC236}">
                <a16:creationId xmlns:a16="http://schemas.microsoft.com/office/drawing/2014/main" id="{21781A29-7F5B-564E-6705-B70B649F80D2}"/>
              </a:ext>
            </a:extLst>
          </p:cNvPr>
          <p:cNvCxnSpPr/>
          <p:nvPr/>
        </p:nvCxnSpPr>
        <p:spPr>
          <a:xfrm>
            <a:off x="536194" y="3607574"/>
            <a:ext cx="45720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027DA4C-83C2-7774-01E4-B72E95D6B98F}"/>
              </a:ext>
            </a:extLst>
          </p:cNvPr>
          <p:cNvCxnSpPr/>
          <p:nvPr/>
        </p:nvCxnSpPr>
        <p:spPr>
          <a:xfrm>
            <a:off x="536194" y="6492875"/>
            <a:ext cx="45720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B82C67E-D435-2E17-E47E-6350B63DA3C7}"/>
              </a:ext>
            </a:extLst>
          </p:cNvPr>
          <p:cNvCxnSpPr/>
          <p:nvPr/>
        </p:nvCxnSpPr>
        <p:spPr>
          <a:xfrm>
            <a:off x="536194" y="6618504"/>
            <a:ext cx="45720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AF0252F-AE4C-637D-F592-96A9D5A21A19}"/>
              </a:ext>
            </a:extLst>
          </p:cNvPr>
          <p:cNvCxnSpPr/>
          <p:nvPr/>
        </p:nvCxnSpPr>
        <p:spPr>
          <a:xfrm>
            <a:off x="542372" y="4002991"/>
            <a:ext cx="45720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5BFAC21-B03E-EBF8-7C34-77BF0F2981E0}"/>
              </a:ext>
            </a:extLst>
          </p:cNvPr>
          <p:cNvCxnSpPr/>
          <p:nvPr/>
        </p:nvCxnSpPr>
        <p:spPr>
          <a:xfrm>
            <a:off x="536194" y="4649662"/>
            <a:ext cx="45720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82E1FD8-CC04-C685-038E-08D926D0C806}"/>
              </a:ext>
            </a:extLst>
          </p:cNvPr>
          <p:cNvCxnSpPr/>
          <p:nvPr/>
        </p:nvCxnSpPr>
        <p:spPr>
          <a:xfrm>
            <a:off x="536194" y="5667034"/>
            <a:ext cx="45720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CF4C26D-DB3D-829C-5B5C-AF3B75406CAF}"/>
              </a:ext>
            </a:extLst>
          </p:cNvPr>
          <p:cNvCxnSpPr/>
          <p:nvPr/>
        </p:nvCxnSpPr>
        <p:spPr>
          <a:xfrm>
            <a:off x="520454" y="4777348"/>
            <a:ext cx="45720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20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896E-88B0-462B-87DA-4DEC346503DA}"/>
              </a:ext>
            </a:extLst>
          </p:cNvPr>
          <p:cNvSpPr>
            <a:spLocks noGrp="1"/>
          </p:cNvSpPr>
          <p:nvPr>
            <p:ph type="title"/>
          </p:nvPr>
        </p:nvSpPr>
        <p:spPr/>
        <p:txBody>
          <a:bodyPr>
            <a:normAutofit/>
          </a:bodyPr>
          <a:lstStyle/>
          <a:p>
            <a:r>
              <a:rPr lang="en-US" dirty="0"/>
              <a:t>STMD Shortfall Survey Sum. – AHS only (3/3)</a:t>
            </a:r>
          </a:p>
        </p:txBody>
      </p:sp>
      <p:sp>
        <p:nvSpPr>
          <p:cNvPr id="6" name="Slide Number Placeholder 3">
            <a:extLst>
              <a:ext uri="{FF2B5EF4-FFF2-40B4-BE49-F238E27FC236}">
                <a16:creationId xmlns:a16="http://schemas.microsoft.com/office/drawing/2014/main" id="{D8C23F7E-32EB-4AC7-8EB1-F1B0A938F5AC}"/>
              </a:ext>
            </a:extLst>
          </p:cNvPr>
          <p:cNvSpPr txBox="1">
            <a:spLocks/>
          </p:cNvSpPr>
          <p:nvPr/>
        </p:nvSpPr>
        <p:spPr>
          <a:xfrm>
            <a:off x="11024628" y="6492875"/>
            <a:ext cx="11591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60F3D67-C789-EE0A-F55A-C5DC700823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26670" y="1615911"/>
            <a:ext cx="9897958" cy="5035726"/>
          </a:xfrm>
          <a:prstGeom prst="rect">
            <a:avLst/>
          </a:prstGeom>
          <a:ln>
            <a:solidFill>
              <a:schemeClr val="tx1"/>
            </a:solidFill>
          </a:ln>
        </p:spPr>
      </p:pic>
      <p:sp>
        <p:nvSpPr>
          <p:cNvPr id="4" name="Left Brace 3">
            <a:extLst>
              <a:ext uri="{FF2B5EF4-FFF2-40B4-BE49-F238E27FC236}">
                <a16:creationId xmlns:a16="http://schemas.microsoft.com/office/drawing/2014/main" id="{C4713A3D-6037-1549-C98D-9A6E2B39CA22}"/>
              </a:ext>
            </a:extLst>
          </p:cNvPr>
          <p:cNvSpPr/>
          <p:nvPr/>
        </p:nvSpPr>
        <p:spPr>
          <a:xfrm>
            <a:off x="811764" y="2799184"/>
            <a:ext cx="485191" cy="1630647"/>
          </a:xfrm>
          <a:prstGeom prst="lef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Left Brace 6">
            <a:extLst>
              <a:ext uri="{FF2B5EF4-FFF2-40B4-BE49-F238E27FC236}">
                <a16:creationId xmlns:a16="http://schemas.microsoft.com/office/drawing/2014/main" id="{F2A0DBD3-F07B-157A-97EE-A19F46B6F97F}"/>
              </a:ext>
            </a:extLst>
          </p:cNvPr>
          <p:cNvSpPr/>
          <p:nvPr/>
        </p:nvSpPr>
        <p:spPr>
          <a:xfrm>
            <a:off x="824596" y="5470622"/>
            <a:ext cx="464076" cy="959047"/>
          </a:xfrm>
          <a:prstGeom prst="lef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e 7">
            <a:extLst>
              <a:ext uri="{FF2B5EF4-FFF2-40B4-BE49-F238E27FC236}">
                <a16:creationId xmlns:a16="http://schemas.microsoft.com/office/drawing/2014/main" id="{77DFBEC5-124D-B986-FA3A-6923FFD3D1BB}"/>
              </a:ext>
            </a:extLst>
          </p:cNvPr>
          <p:cNvSpPr/>
          <p:nvPr/>
        </p:nvSpPr>
        <p:spPr>
          <a:xfrm>
            <a:off x="824597" y="4496361"/>
            <a:ext cx="464076" cy="907731"/>
          </a:xfrm>
          <a:prstGeom prst="lef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24565EE6-ED30-CFC0-E16A-D595208FAE5D}"/>
              </a:ext>
            </a:extLst>
          </p:cNvPr>
          <p:cNvSpPr txBox="1"/>
          <p:nvPr/>
        </p:nvSpPr>
        <p:spPr>
          <a:xfrm>
            <a:off x="319570" y="3430102"/>
            <a:ext cx="828091" cy="461665"/>
          </a:xfrm>
          <a:prstGeom prst="rect">
            <a:avLst/>
          </a:prstGeom>
          <a:noFill/>
        </p:spPr>
        <p:txBody>
          <a:bodyPr wrap="square">
            <a:spAutoFit/>
          </a:bodyPr>
          <a:lstStyle/>
          <a:p>
            <a:pPr algn="ctr"/>
            <a:r>
              <a:rPr lang="en-US" sz="1200" b="1" dirty="0"/>
              <a:t>1</a:t>
            </a:r>
            <a:r>
              <a:rPr lang="en-US" sz="1200" b="1" baseline="30000" dirty="0"/>
              <a:t>st</a:t>
            </a:r>
            <a:r>
              <a:rPr lang="en-US" sz="1200" b="1" dirty="0"/>
              <a:t> Quartile</a:t>
            </a:r>
          </a:p>
        </p:txBody>
      </p:sp>
      <p:sp>
        <p:nvSpPr>
          <p:cNvPr id="11" name="TextBox 10">
            <a:extLst>
              <a:ext uri="{FF2B5EF4-FFF2-40B4-BE49-F238E27FC236}">
                <a16:creationId xmlns:a16="http://schemas.microsoft.com/office/drawing/2014/main" id="{E73A8B92-E64F-3A1A-AFA8-B2373C394F16}"/>
              </a:ext>
            </a:extLst>
          </p:cNvPr>
          <p:cNvSpPr txBox="1"/>
          <p:nvPr/>
        </p:nvSpPr>
        <p:spPr>
          <a:xfrm>
            <a:off x="329426" y="4719056"/>
            <a:ext cx="828091" cy="461665"/>
          </a:xfrm>
          <a:prstGeom prst="rect">
            <a:avLst/>
          </a:prstGeom>
          <a:noFill/>
        </p:spPr>
        <p:txBody>
          <a:bodyPr wrap="square">
            <a:spAutoFit/>
          </a:bodyPr>
          <a:lstStyle/>
          <a:p>
            <a:pPr algn="ctr"/>
            <a:r>
              <a:rPr lang="en-US" sz="1200" b="1" dirty="0"/>
              <a:t>2</a:t>
            </a:r>
            <a:r>
              <a:rPr lang="en-US" sz="1200" b="1" baseline="30000" dirty="0"/>
              <a:t>nd</a:t>
            </a:r>
            <a:r>
              <a:rPr lang="en-US" sz="1200" b="1" dirty="0"/>
              <a:t> Quartile</a:t>
            </a:r>
          </a:p>
        </p:txBody>
      </p:sp>
      <p:sp>
        <p:nvSpPr>
          <p:cNvPr id="12" name="TextBox 11">
            <a:extLst>
              <a:ext uri="{FF2B5EF4-FFF2-40B4-BE49-F238E27FC236}">
                <a16:creationId xmlns:a16="http://schemas.microsoft.com/office/drawing/2014/main" id="{14970187-D14D-7E28-F743-A7D1A05895E5}"/>
              </a:ext>
            </a:extLst>
          </p:cNvPr>
          <p:cNvSpPr txBox="1"/>
          <p:nvPr/>
        </p:nvSpPr>
        <p:spPr>
          <a:xfrm>
            <a:off x="339281" y="5728316"/>
            <a:ext cx="828091" cy="461665"/>
          </a:xfrm>
          <a:prstGeom prst="rect">
            <a:avLst/>
          </a:prstGeom>
          <a:noFill/>
        </p:spPr>
        <p:txBody>
          <a:bodyPr wrap="square">
            <a:spAutoFit/>
          </a:bodyPr>
          <a:lstStyle/>
          <a:p>
            <a:pPr algn="ctr"/>
            <a:r>
              <a:rPr lang="en-US" sz="1200" b="1" dirty="0"/>
              <a:t>3</a:t>
            </a:r>
            <a:r>
              <a:rPr lang="en-US" sz="1200" b="1" baseline="30000" dirty="0"/>
              <a:t>rd</a:t>
            </a:r>
            <a:r>
              <a:rPr lang="en-US" sz="1200" b="1" dirty="0"/>
              <a:t> Quartile</a:t>
            </a:r>
          </a:p>
        </p:txBody>
      </p:sp>
    </p:spTree>
    <p:extLst>
      <p:ext uri="{BB962C8B-B14F-4D97-AF65-F5344CB8AC3E}">
        <p14:creationId xmlns:p14="http://schemas.microsoft.com/office/powerpoint/2010/main" val="99088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896E-88B0-462B-87DA-4DEC346503DA}"/>
              </a:ext>
            </a:extLst>
          </p:cNvPr>
          <p:cNvSpPr>
            <a:spLocks noGrp="1"/>
          </p:cNvSpPr>
          <p:nvPr>
            <p:ph type="title"/>
          </p:nvPr>
        </p:nvSpPr>
        <p:spPr>
          <a:xfrm>
            <a:off x="685799" y="320675"/>
            <a:ext cx="10058401" cy="816749"/>
          </a:xfrm>
        </p:spPr>
        <p:txBody>
          <a:bodyPr>
            <a:normAutofit fontScale="90000"/>
          </a:bodyPr>
          <a:lstStyle/>
          <a:p>
            <a:r>
              <a:rPr lang="en-US" dirty="0"/>
              <a:t>ECLSS-CHP SCLT Analysis of Shortfall Survey-  AHS Numerical Results – </a:t>
            </a:r>
            <a:r>
              <a:rPr lang="en-US" u="sng" dirty="0">
                <a:solidFill>
                  <a:srgbClr val="00B050"/>
                </a:solidFill>
              </a:rPr>
              <a:t>Scores</a:t>
            </a:r>
            <a:r>
              <a:rPr lang="en-US" dirty="0"/>
              <a:t> by MD</a:t>
            </a:r>
          </a:p>
        </p:txBody>
      </p:sp>
      <p:sp>
        <p:nvSpPr>
          <p:cNvPr id="6" name="Slide Number Placeholder 3">
            <a:extLst>
              <a:ext uri="{FF2B5EF4-FFF2-40B4-BE49-F238E27FC236}">
                <a16:creationId xmlns:a16="http://schemas.microsoft.com/office/drawing/2014/main" id="{D8C23F7E-32EB-4AC7-8EB1-F1B0A938F5AC}"/>
              </a:ext>
            </a:extLst>
          </p:cNvPr>
          <p:cNvSpPr txBox="1">
            <a:spLocks/>
          </p:cNvSpPr>
          <p:nvPr/>
        </p:nvSpPr>
        <p:spPr>
          <a:xfrm>
            <a:off x="11024628" y="6492875"/>
            <a:ext cx="11591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87BCA7D-1887-3CE3-8D37-CD362C6012CF}"/>
              </a:ext>
            </a:extLst>
          </p:cNvPr>
          <p:cNvPicPr>
            <a:picLocks/>
          </p:cNvPicPr>
          <p:nvPr/>
        </p:nvPicPr>
        <p:blipFill rotWithShape="1">
          <a:blip r:embed="rId2" cstate="screen">
            <a:extLst>
              <a:ext uri="{28A0092B-C50C-407E-A947-70E740481C1C}">
                <a14:useLocalDpi xmlns:a14="http://schemas.microsoft.com/office/drawing/2010/main"/>
              </a:ext>
            </a:extLst>
          </a:blip>
          <a:srcRect b="10561"/>
          <a:stretch/>
        </p:blipFill>
        <p:spPr>
          <a:xfrm>
            <a:off x="2851898" y="1158167"/>
            <a:ext cx="9157841" cy="5668054"/>
          </a:xfrm>
          <a:prstGeom prst="rect">
            <a:avLst/>
          </a:prstGeom>
        </p:spPr>
      </p:pic>
      <p:sp>
        <p:nvSpPr>
          <p:cNvPr id="9" name="Content Placeholder 2">
            <a:extLst>
              <a:ext uri="{FF2B5EF4-FFF2-40B4-BE49-F238E27FC236}">
                <a16:creationId xmlns:a16="http://schemas.microsoft.com/office/drawing/2014/main" id="{0DA53C8A-B136-E4A0-8D85-3C5D6C4784B6}"/>
              </a:ext>
            </a:extLst>
          </p:cNvPr>
          <p:cNvSpPr>
            <a:spLocks noGrp="1"/>
          </p:cNvSpPr>
          <p:nvPr>
            <p:ph idx="1"/>
          </p:nvPr>
        </p:nvSpPr>
        <p:spPr>
          <a:xfrm>
            <a:off x="685800" y="1619794"/>
            <a:ext cx="2922814" cy="4557169"/>
          </a:xfrm>
        </p:spPr>
        <p:txBody>
          <a:bodyPr>
            <a:normAutofit/>
          </a:bodyPr>
          <a:lstStyle/>
          <a:p>
            <a:pPr>
              <a:spcBef>
                <a:spcPts val="0"/>
              </a:spcBef>
              <a:spcAft>
                <a:spcPts val="600"/>
              </a:spcAft>
            </a:pPr>
            <a:r>
              <a:rPr lang="en-US" sz="1800" b="1" dirty="0"/>
              <a:t>REMINDER: SCORE IS ONLY ONE </a:t>
            </a:r>
            <a:br>
              <a:rPr lang="en-US" sz="1800" b="1" dirty="0"/>
            </a:br>
            <a:r>
              <a:rPr lang="en-US" sz="1800" b="1" dirty="0"/>
              <a:t>CONSIDERATION IN INVESTMENTS</a:t>
            </a:r>
          </a:p>
          <a:p>
            <a:pPr>
              <a:spcBef>
                <a:spcPts val="0"/>
              </a:spcBef>
              <a:spcAft>
                <a:spcPts val="600"/>
              </a:spcAft>
            </a:pPr>
            <a:r>
              <a:rPr lang="en-US" sz="1800" dirty="0"/>
              <a:t>The same score can be  given to multiple shortfalls (1-9)</a:t>
            </a:r>
          </a:p>
        </p:txBody>
      </p:sp>
    </p:spTree>
    <p:extLst>
      <p:ext uri="{BB962C8B-B14F-4D97-AF65-F5344CB8AC3E}">
        <p14:creationId xmlns:p14="http://schemas.microsoft.com/office/powerpoint/2010/main" val="63530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896E-88B0-462B-87DA-4DEC346503DA}"/>
              </a:ext>
            </a:extLst>
          </p:cNvPr>
          <p:cNvSpPr>
            <a:spLocks noGrp="1"/>
          </p:cNvSpPr>
          <p:nvPr>
            <p:ph type="title"/>
          </p:nvPr>
        </p:nvSpPr>
        <p:spPr>
          <a:xfrm>
            <a:off x="685799" y="320675"/>
            <a:ext cx="10058401" cy="816749"/>
          </a:xfrm>
        </p:spPr>
        <p:txBody>
          <a:bodyPr>
            <a:normAutofit fontScale="90000"/>
          </a:bodyPr>
          <a:lstStyle/>
          <a:p>
            <a:r>
              <a:rPr lang="en-US" dirty="0"/>
              <a:t>ECLSS-CHP SCLT Analysis of Shortfall Survey-  AHS Numerical Results – </a:t>
            </a:r>
            <a:r>
              <a:rPr lang="en-US" u="sng" dirty="0">
                <a:solidFill>
                  <a:srgbClr val="00B050"/>
                </a:solidFill>
              </a:rPr>
              <a:t>Ranks</a:t>
            </a:r>
            <a:r>
              <a:rPr lang="en-US" dirty="0"/>
              <a:t> by MD</a:t>
            </a:r>
          </a:p>
        </p:txBody>
      </p:sp>
      <p:sp>
        <p:nvSpPr>
          <p:cNvPr id="6" name="Slide Number Placeholder 3">
            <a:extLst>
              <a:ext uri="{FF2B5EF4-FFF2-40B4-BE49-F238E27FC236}">
                <a16:creationId xmlns:a16="http://schemas.microsoft.com/office/drawing/2014/main" id="{D8C23F7E-32EB-4AC7-8EB1-F1B0A938F5AC}"/>
              </a:ext>
            </a:extLst>
          </p:cNvPr>
          <p:cNvSpPr txBox="1">
            <a:spLocks/>
          </p:cNvSpPr>
          <p:nvPr/>
        </p:nvSpPr>
        <p:spPr>
          <a:xfrm>
            <a:off x="11024628" y="6492875"/>
            <a:ext cx="11591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7860F52-D1DF-BB64-B770-DB538A3B177B}"/>
              </a:ext>
            </a:extLst>
          </p:cNvPr>
          <p:cNvPicPr>
            <a:picLocks/>
          </p:cNvPicPr>
          <p:nvPr/>
        </p:nvPicPr>
        <p:blipFill rotWithShape="1">
          <a:blip r:embed="rId2" cstate="screen">
            <a:extLst>
              <a:ext uri="{28A0092B-C50C-407E-A947-70E740481C1C}">
                <a14:useLocalDpi xmlns:a14="http://schemas.microsoft.com/office/drawing/2010/main"/>
              </a:ext>
            </a:extLst>
          </a:blip>
          <a:srcRect b="11644"/>
          <a:stretch/>
        </p:blipFill>
        <p:spPr>
          <a:xfrm>
            <a:off x="2876602" y="1186411"/>
            <a:ext cx="9152108" cy="5557289"/>
          </a:xfrm>
          <a:prstGeom prst="rect">
            <a:avLst/>
          </a:prstGeom>
        </p:spPr>
      </p:pic>
      <p:sp>
        <p:nvSpPr>
          <p:cNvPr id="5" name="Content Placeholder 2">
            <a:extLst>
              <a:ext uri="{FF2B5EF4-FFF2-40B4-BE49-F238E27FC236}">
                <a16:creationId xmlns:a16="http://schemas.microsoft.com/office/drawing/2014/main" id="{851A690A-354B-D715-7F78-62A7D82642BF}"/>
              </a:ext>
            </a:extLst>
          </p:cNvPr>
          <p:cNvSpPr>
            <a:spLocks noGrp="1"/>
          </p:cNvSpPr>
          <p:nvPr>
            <p:ph idx="1"/>
          </p:nvPr>
        </p:nvSpPr>
        <p:spPr>
          <a:xfrm>
            <a:off x="685800" y="1619794"/>
            <a:ext cx="2922814" cy="4753014"/>
          </a:xfrm>
        </p:spPr>
        <p:txBody>
          <a:bodyPr>
            <a:normAutofit/>
          </a:bodyPr>
          <a:lstStyle/>
          <a:p>
            <a:pPr>
              <a:spcBef>
                <a:spcPts val="0"/>
              </a:spcBef>
              <a:spcAft>
                <a:spcPts val="600"/>
              </a:spcAft>
            </a:pPr>
            <a:r>
              <a:rPr lang="en-US" sz="1800" b="1" dirty="0"/>
              <a:t>REMINDER: RANK IS ONLY ONE </a:t>
            </a:r>
            <a:br>
              <a:rPr lang="en-US" sz="1800" b="1" dirty="0"/>
            </a:br>
            <a:r>
              <a:rPr lang="en-US" sz="1800" b="1" dirty="0"/>
              <a:t>CONSIDERATION IN INVESTMENTS</a:t>
            </a:r>
          </a:p>
          <a:p>
            <a:pPr>
              <a:spcBef>
                <a:spcPts val="0"/>
              </a:spcBef>
              <a:spcAft>
                <a:spcPts val="600"/>
              </a:spcAft>
            </a:pPr>
            <a:r>
              <a:rPr lang="en-US" sz="1800" dirty="0"/>
              <a:t>Rankings provide additional distinction </a:t>
            </a:r>
          </a:p>
        </p:txBody>
      </p:sp>
    </p:spTree>
    <p:extLst>
      <p:ext uri="{BB962C8B-B14F-4D97-AF65-F5344CB8AC3E}">
        <p14:creationId xmlns:p14="http://schemas.microsoft.com/office/powerpoint/2010/main" val="120348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B7F5460E-D6A4-45AA-BE19-95A42A99A773}"/>
              </a:ext>
            </a:extLst>
          </p:cNvPr>
          <p:cNvPicPr>
            <a:picLocks noChangeAspect="1"/>
          </p:cNvPicPr>
          <p:nvPr/>
        </p:nvPicPr>
        <p:blipFill rotWithShape="1">
          <a:blip r:embed="rId2">
            <a:alphaModFix amt="35000"/>
            <a:extLst>
              <a:ext uri="{28A0092B-C50C-407E-A947-70E740481C1C}">
                <a14:useLocalDpi xmlns:a14="http://schemas.microsoft.com/office/drawing/2010/main"/>
              </a:ext>
            </a:extLst>
          </a:blip>
          <a:srcRect/>
          <a:stretch/>
        </p:blipFill>
        <p:spPr>
          <a:xfrm>
            <a:off x="-3" y="0"/>
            <a:ext cx="12192000" cy="6858000"/>
          </a:xfrm>
          <a:prstGeom prst="rect">
            <a:avLst/>
          </a:prstGeom>
        </p:spPr>
      </p:pic>
      <p:sp>
        <p:nvSpPr>
          <p:cNvPr id="2" name="Title 1">
            <a:extLst>
              <a:ext uri="{FF2B5EF4-FFF2-40B4-BE49-F238E27FC236}">
                <a16:creationId xmlns:a16="http://schemas.microsoft.com/office/drawing/2014/main" id="{94E5B656-234E-4185-AFC3-5586A550AF64}"/>
              </a:ext>
            </a:extLst>
          </p:cNvPr>
          <p:cNvSpPr>
            <a:spLocks noGrp="1"/>
          </p:cNvSpPr>
          <p:nvPr>
            <p:ph type="title"/>
          </p:nvPr>
        </p:nvSpPr>
        <p:spPr>
          <a:xfrm>
            <a:off x="838201" y="1065862"/>
            <a:ext cx="3313164" cy="4726276"/>
          </a:xfrm>
        </p:spPr>
        <p:txBody>
          <a:bodyPr vert="horz" lIns="91440" tIns="45720" rIns="91440" bIns="45720" rtlCol="0">
            <a:normAutofit/>
          </a:bodyPr>
          <a:lstStyle/>
          <a:p>
            <a:pPr algn="r"/>
            <a:r>
              <a:rPr lang="en-US" sz="4000" dirty="0">
                <a:solidFill>
                  <a:srgbClr val="FFFFFF"/>
                </a:solidFill>
                <a:latin typeface="+mj-lt"/>
                <a:cs typeface="+mj-cs"/>
              </a:rPr>
              <a:t>Overview</a:t>
            </a:r>
          </a:p>
        </p:txBody>
      </p:sp>
      <p:graphicFrame>
        <p:nvGraphicFramePr>
          <p:cNvPr id="10" name="Content Placeholder 2">
            <a:extLst>
              <a:ext uri="{FF2B5EF4-FFF2-40B4-BE49-F238E27FC236}">
                <a16:creationId xmlns:a16="http://schemas.microsoft.com/office/drawing/2014/main" id="{3189E4E0-4C42-4BC2-9EB9-457D65626867}"/>
              </a:ext>
            </a:extLst>
          </p:cNvPr>
          <p:cNvGraphicFramePr>
            <a:graphicFrameLocks/>
          </p:cNvGraphicFramePr>
          <p:nvPr>
            <p:extLst>
              <p:ext uri="{D42A27DB-BD31-4B8C-83A1-F6EECF244321}">
                <p14:modId xmlns:p14="http://schemas.microsoft.com/office/powerpoint/2010/main" val="1123707740"/>
              </p:ext>
            </p:extLst>
          </p:nvPr>
        </p:nvGraphicFramePr>
        <p:xfrm>
          <a:off x="5155379" y="1283976"/>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a:extLst>
              <a:ext uri="{FF2B5EF4-FFF2-40B4-BE49-F238E27FC236}">
                <a16:creationId xmlns:a16="http://schemas.microsoft.com/office/drawing/2014/main" id="{86E7D61D-D1AE-4EE0-9B95-E74AE6787EC3}"/>
              </a:ext>
            </a:extLst>
          </p:cNvPr>
          <p:cNvSpPr txBox="1">
            <a:spLocks/>
          </p:cNvSpPr>
          <p:nvPr/>
        </p:nvSpPr>
        <p:spPr>
          <a:xfrm>
            <a:off x="11024628" y="6492875"/>
            <a:ext cx="11591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F56F378B-9E7B-4D78-A4C7-BA180889F65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273927" y="134326"/>
            <a:ext cx="786628" cy="653506"/>
          </a:xfrm>
          <a:prstGeom prst="rect">
            <a:avLst/>
          </a:prstGeom>
        </p:spPr>
      </p:pic>
    </p:spTree>
    <p:extLst>
      <p:ext uri="{BB962C8B-B14F-4D97-AF65-F5344CB8AC3E}">
        <p14:creationId xmlns:p14="http://schemas.microsoft.com/office/powerpoint/2010/main" val="41166031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896E-88B0-462B-87DA-4DEC346503DA}"/>
              </a:ext>
            </a:extLst>
          </p:cNvPr>
          <p:cNvSpPr>
            <a:spLocks noGrp="1"/>
          </p:cNvSpPr>
          <p:nvPr>
            <p:ph type="title"/>
          </p:nvPr>
        </p:nvSpPr>
        <p:spPr>
          <a:xfrm>
            <a:off x="685799" y="320675"/>
            <a:ext cx="10989527" cy="816749"/>
          </a:xfrm>
        </p:spPr>
        <p:txBody>
          <a:bodyPr>
            <a:normAutofit/>
          </a:bodyPr>
          <a:lstStyle/>
          <a:p>
            <a:r>
              <a:rPr lang="en-US" dirty="0"/>
              <a:t>LEO vs Deep Space – Related but Different</a:t>
            </a:r>
          </a:p>
        </p:txBody>
      </p:sp>
      <p:sp>
        <p:nvSpPr>
          <p:cNvPr id="3" name="Content Placeholder 2">
            <a:extLst>
              <a:ext uri="{FF2B5EF4-FFF2-40B4-BE49-F238E27FC236}">
                <a16:creationId xmlns:a16="http://schemas.microsoft.com/office/drawing/2014/main" id="{1194A4D8-27FD-474D-846F-39CDBBF8D761}"/>
              </a:ext>
            </a:extLst>
          </p:cNvPr>
          <p:cNvSpPr>
            <a:spLocks noGrp="1"/>
          </p:cNvSpPr>
          <p:nvPr>
            <p:ph idx="1"/>
          </p:nvPr>
        </p:nvSpPr>
        <p:spPr>
          <a:xfrm>
            <a:off x="685799" y="1260088"/>
            <a:ext cx="10989527" cy="5277237"/>
          </a:xfrm>
        </p:spPr>
        <p:txBody>
          <a:bodyPr>
            <a:normAutofit/>
          </a:bodyPr>
          <a:lstStyle/>
          <a:p>
            <a:r>
              <a:rPr lang="en-US" dirty="0"/>
              <a:t>Very important to use CLD as demonstration platform and long-term validation of exploration technologies in a relevant environment</a:t>
            </a:r>
          </a:p>
          <a:p>
            <a:r>
              <a:rPr lang="en-US" dirty="0"/>
              <a:t>Deep space has a few additional drivers, over LEO, for tech development and maturation</a:t>
            </a:r>
          </a:p>
          <a:p>
            <a:pPr lvl="1"/>
            <a:r>
              <a:rPr lang="en-US" dirty="0"/>
              <a:t>Minimize Earth-departure mass (installed, spares, all consumables) to achieve high reliability</a:t>
            </a:r>
          </a:p>
          <a:p>
            <a:pPr lvl="2"/>
            <a:r>
              <a:rPr lang="en-US" dirty="0"/>
              <a:t>Total integrated system mass from departure of cis-lunar to Mars and return to cis-lunar space</a:t>
            </a:r>
          </a:p>
          <a:p>
            <a:pPr lvl="1"/>
            <a:r>
              <a:rPr lang="en-US" dirty="0"/>
              <a:t>Degree of required reliability/crew survivability/self-sufficiency required</a:t>
            </a:r>
          </a:p>
          <a:p>
            <a:pPr lvl="2"/>
            <a:r>
              <a:rPr lang="en-US" dirty="0"/>
              <a:t>Unable to supply unexpected parts or return crew after Earth departure propulsive maneuver</a:t>
            </a:r>
          </a:p>
          <a:p>
            <a:pPr lvl="2"/>
            <a:r>
              <a:rPr lang="en-US" dirty="0"/>
              <a:t>Endurance of 36+ months compared to LEO endurance of 2-6 months</a:t>
            </a:r>
          </a:p>
          <a:p>
            <a:r>
              <a:rPr lang="en-US" dirty="0"/>
              <a:t>Affordability and partnership contributions to both LEO and deep space are very important and critical but must meet above two parameters of a mission</a:t>
            </a:r>
          </a:p>
          <a:p>
            <a:r>
              <a:rPr lang="en-US" dirty="0"/>
              <a:t>New technologies are encouraged by must be sufficiently validated with endurance testing in relevant environment and integrated ground tests to reduce spares mass uncertainty and ensure reliability to support crew for full mission duration</a:t>
            </a:r>
          </a:p>
          <a:p>
            <a:r>
              <a:rPr lang="en-US" sz="2000" dirty="0"/>
              <a:t>Need CLD payload results by ~2035 to influence Mars transit outfitting decisions prior to potential shake down/Mars analog missions</a:t>
            </a:r>
          </a:p>
          <a:p>
            <a:endParaRPr lang="en-US" dirty="0"/>
          </a:p>
          <a:p>
            <a:pPr lvl="1"/>
            <a:endParaRPr lang="en-US" dirty="0"/>
          </a:p>
          <a:p>
            <a:endParaRPr lang="en-US" dirty="0"/>
          </a:p>
          <a:p>
            <a:endParaRPr lang="en-US" dirty="0"/>
          </a:p>
          <a:p>
            <a:endParaRPr lang="en-US" dirty="0"/>
          </a:p>
        </p:txBody>
      </p:sp>
      <p:sp>
        <p:nvSpPr>
          <p:cNvPr id="6" name="Slide Number Placeholder 3">
            <a:extLst>
              <a:ext uri="{FF2B5EF4-FFF2-40B4-BE49-F238E27FC236}">
                <a16:creationId xmlns:a16="http://schemas.microsoft.com/office/drawing/2014/main" id="{D8C23F7E-32EB-4AC7-8EB1-F1B0A938F5AC}"/>
              </a:ext>
            </a:extLst>
          </p:cNvPr>
          <p:cNvSpPr txBox="1">
            <a:spLocks/>
          </p:cNvSpPr>
          <p:nvPr/>
        </p:nvSpPr>
        <p:spPr>
          <a:xfrm>
            <a:off x="11024628" y="6492875"/>
            <a:ext cx="11591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5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896E-88B0-462B-87DA-4DEC346503DA}"/>
              </a:ext>
            </a:extLst>
          </p:cNvPr>
          <p:cNvSpPr>
            <a:spLocks noGrp="1"/>
          </p:cNvSpPr>
          <p:nvPr>
            <p:ph type="title"/>
          </p:nvPr>
        </p:nvSpPr>
        <p:spPr>
          <a:xfrm>
            <a:off x="685799" y="320675"/>
            <a:ext cx="10989527" cy="816749"/>
          </a:xfrm>
        </p:spPr>
        <p:txBody>
          <a:bodyPr>
            <a:noAutofit/>
          </a:bodyPr>
          <a:lstStyle/>
          <a:p>
            <a:pPr lvl="0"/>
            <a:r>
              <a:rPr lang="en-US" dirty="0"/>
              <a:t>Notional ECLSS-CHP CLD Utilization </a:t>
            </a:r>
            <a:r>
              <a:rPr lang="en-US" sz="2000" dirty="0">
                <a:solidFill>
                  <a:srgbClr val="FF0000"/>
                </a:solidFill>
              </a:rPr>
              <a:t>– 1/2</a:t>
            </a:r>
            <a:br>
              <a:rPr lang="en-US" sz="2000" dirty="0">
                <a:solidFill>
                  <a:srgbClr val="FF0000"/>
                </a:solidFill>
              </a:rPr>
            </a:br>
            <a:r>
              <a:rPr lang="en-US" sz="2400" dirty="0">
                <a:solidFill>
                  <a:srgbClr val="FF0000"/>
                </a:solidFill>
              </a:rPr>
              <a:t>ECLSS-CHP SCLT Perspectives Only (NOT a Program Position)</a:t>
            </a:r>
            <a:endParaRPr lang="en-US" sz="2800" dirty="0">
              <a:solidFill>
                <a:srgbClr val="FF0000"/>
              </a:solidFill>
            </a:endParaRPr>
          </a:p>
        </p:txBody>
      </p:sp>
      <p:sp>
        <p:nvSpPr>
          <p:cNvPr id="3" name="Content Placeholder 2">
            <a:extLst>
              <a:ext uri="{FF2B5EF4-FFF2-40B4-BE49-F238E27FC236}">
                <a16:creationId xmlns:a16="http://schemas.microsoft.com/office/drawing/2014/main" id="{1194A4D8-27FD-474D-846F-39CDBBF8D761}"/>
              </a:ext>
            </a:extLst>
          </p:cNvPr>
          <p:cNvSpPr>
            <a:spLocks noGrp="1"/>
          </p:cNvSpPr>
          <p:nvPr>
            <p:ph idx="1"/>
          </p:nvPr>
        </p:nvSpPr>
        <p:spPr>
          <a:xfrm>
            <a:off x="685799" y="1260088"/>
            <a:ext cx="10989527" cy="5597912"/>
          </a:xfrm>
        </p:spPr>
        <p:txBody>
          <a:bodyPr>
            <a:normAutofit/>
          </a:bodyPr>
          <a:lstStyle/>
          <a:p>
            <a:r>
              <a:rPr lang="en-US" sz="2400" dirty="0"/>
              <a:t>ECLSS-CHP payloads will adapt to CLD provided resources and capacities, but some general considerations can be drawn from ADD functions, Shortfalls, and previous gap frameworks</a:t>
            </a:r>
          </a:p>
          <a:p>
            <a:pPr lvl="1"/>
            <a:r>
              <a:rPr lang="en-US" sz="2000" dirty="0"/>
              <a:t>To provide crew health maintenance (e.g. exercise), it likely requires larger single volumes, possibly with higher thermal rejection capabilities</a:t>
            </a:r>
          </a:p>
          <a:p>
            <a:pPr lvl="1"/>
            <a:r>
              <a:rPr lang="en-US" sz="2000" dirty="0"/>
              <a:t>To provide for environmental monitoring, dormancy mitigations, crew health/diagnostics, and ECLSS demonstrations, it likely requires a range of ‘locker-sized’ volumes with ‘normal’ power/cooling loads</a:t>
            </a:r>
          </a:p>
          <a:p>
            <a:pPr lvl="1"/>
            <a:r>
              <a:rPr lang="en-US" sz="2000" dirty="0"/>
              <a:t>Fire safety had a high shortfall ranking and it likely requires some unique cooling and venting considerations</a:t>
            </a:r>
          </a:p>
          <a:p>
            <a:pPr lvl="1"/>
            <a:r>
              <a:rPr lang="en-US" sz="2000" dirty="0"/>
              <a:t>Larger single ECLSS volume with higher power and thermal rejection capabilities did not have high shortfall rankings, but it likely does not mean no development or that smaller scale will not be investigated </a:t>
            </a:r>
          </a:p>
          <a:p>
            <a:pPr lvl="2"/>
            <a:r>
              <a:rPr lang="en-US" sz="1800" dirty="0"/>
              <a:t>Metabolic Atmospheric management included CO2 removal, CO2 reduction, and O2 generation </a:t>
            </a:r>
          </a:p>
          <a:p>
            <a:pPr lvl="1"/>
            <a:endParaRPr lang="en-US" sz="2000" dirty="0"/>
          </a:p>
          <a:p>
            <a:endParaRPr lang="en-US" sz="2400" dirty="0"/>
          </a:p>
          <a:p>
            <a:endParaRPr lang="en-US" sz="2400" dirty="0"/>
          </a:p>
          <a:p>
            <a:endParaRPr lang="en-US" sz="2400" dirty="0"/>
          </a:p>
        </p:txBody>
      </p:sp>
      <p:sp>
        <p:nvSpPr>
          <p:cNvPr id="6" name="Slide Number Placeholder 3">
            <a:extLst>
              <a:ext uri="{FF2B5EF4-FFF2-40B4-BE49-F238E27FC236}">
                <a16:creationId xmlns:a16="http://schemas.microsoft.com/office/drawing/2014/main" id="{D8C23F7E-32EB-4AC7-8EB1-F1B0A938F5AC}"/>
              </a:ext>
            </a:extLst>
          </p:cNvPr>
          <p:cNvSpPr txBox="1">
            <a:spLocks/>
          </p:cNvSpPr>
          <p:nvPr/>
        </p:nvSpPr>
        <p:spPr>
          <a:xfrm>
            <a:off x="11024628" y="6492875"/>
            <a:ext cx="11591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619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896E-88B0-462B-87DA-4DEC346503DA}"/>
              </a:ext>
            </a:extLst>
          </p:cNvPr>
          <p:cNvSpPr>
            <a:spLocks noGrp="1"/>
          </p:cNvSpPr>
          <p:nvPr>
            <p:ph type="title"/>
          </p:nvPr>
        </p:nvSpPr>
        <p:spPr>
          <a:xfrm>
            <a:off x="685799" y="320675"/>
            <a:ext cx="10989527" cy="816749"/>
          </a:xfrm>
        </p:spPr>
        <p:txBody>
          <a:bodyPr>
            <a:noAutofit/>
          </a:bodyPr>
          <a:lstStyle/>
          <a:p>
            <a:pPr lvl="0"/>
            <a:r>
              <a:rPr lang="en-US" dirty="0"/>
              <a:t>Notional ECLSS-CHP CLD Utilization </a:t>
            </a:r>
            <a:r>
              <a:rPr lang="en-US" sz="2000" dirty="0">
                <a:solidFill>
                  <a:srgbClr val="FF0000"/>
                </a:solidFill>
              </a:rPr>
              <a:t>– 2/2</a:t>
            </a:r>
            <a:br>
              <a:rPr lang="en-US" sz="2000" dirty="0">
                <a:solidFill>
                  <a:srgbClr val="FF0000"/>
                </a:solidFill>
              </a:rPr>
            </a:br>
            <a:r>
              <a:rPr lang="en-US" sz="2400" dirty="0">
                <a:solidFill>
                  <a:srgbClr val="FF0000"/>
                </a:solidFill>
              </a:rPr>
              <a:t>ECLSS-CHP SCLT Perspectives Only (NOT a Program Position)</a:t>
            </a:r>
            <a:endParaRPr lang="en-US" sz="2800" dirty="0">
              <a:solidFill>
                <a:srgbClr val="FF0000"/>
              </a:solidFill>
            </a:endParaRPr>
          </a:p>
        </p:txBody>
      </p:sp>
      <p:sp>
        <p:nvSpPr>
          <p:cNvPr id="3" name="Content Placeholder 2">
            <a:extLst>
              <a:ext uri="{FF2B5EF4-FFF2-40B4-BE49-F238E27FC236}">
                <a16:creationId xmlns:a16="http://schemas.microsoft.com/office/drawing/2014/main" id="{1194A4D8-27FD-474D-846F-39CDBBF8D761}"/>
              </a:ext>
            </a:extLst>
          </p:cNvPr>
          <p:cNvSpPr>
            <a:spLocks noGrp="1"/>
          </p:cNvSpPr>
          <p:nvPr>
            <p:ph idx="1"/>
          </p:nvPr>
        </p:nvSpPr>
        <p:spPr>
          <a:xfrm>
            <a:off x="685799" y="1260088"/>
            <a:ext cx="10989527" cy="5597912"/>
          </a:xfrm>
        </p:spPr>
        <p:txBody>
          <a:bodyPr>
            <a:normAutofit/>
          </a:bodyPr>
          <a:lstStyle/>
          <a:p>
            <a:r>
              <a:rPr lang="en-US" sz="2400" dirty="0"/>
              <a:t>Considerations for CLD payload development decisions should include </a:t>
            </a:r>
          </a:p>
          <a:p>
            <a:pPr lvl="1"/>
            <a:r>
              <a:rPr lang="en-US" sz="2000" dirty="0"/>
              <a:t>Complexity of integrating with CLD (physically and operationally with CLD baseline vehicle systems) and required CLD resources</a:t>
            </a:r>
          </a:p>
          <a:p>
            <a:pPr lvl="1"/>
            <a:r>
              <a:rPr lang="en-US" sz="2000" dirty="0"/>
              <a:t>Availability of run time on CLD and/or in integrated ground testing to reduce reliability uncertainty</a:t>
            </a:r>
          </a:p>
          <a:p>
            <a:pPr lvl="1"/>
            <a:r>
              <a:rPr lang="en-US" sz="2000" dirty="0"/>
              <a:t>Use of environmental monitors to understand novel CLD vehicles differences from ISS environment to inform higher fidelity ground testing and future exploration vehicle requirements</a:t>
            </a:r>
          </a:p>
          <a:p>
            <a:pPr lvl="2"/>
            <a:r>
              <a:rPr lang="en-US" sz="1800" dirty="0"/>
              <a:t>Example: validate off gassing loads for TCCS, performance of vehicle ECLSS systems on temporal and special CO2 levels from a wide range of crew and tourist activities</a:t>
            </a:r>
          </a:p>
          <a:p>
            <a:r>
              <a:rPr lang="en-US" sz="2400" dirty="0">
                <a:solidFill>
                  <a:srgbClr val="00B050"/>
                </a:solidFill>
              </a:rPr>
              <a:t>CLD payload resource needs will be defined by CLD program based on formal inputs from the NASA mission directorates</a:t>
            </a:r>
          </a:p>
          <a:p>
            <a:endParaRPr lang="en-US" sz="2400" dirty="0"/>
          </a:p>
          <a:p>
            <a:pPr lvl="1"/>
            <a:endParaRPr lang="en-US" sz="2000" dirty="0"/>
          </a:p>
          <a:p>
            <a:endParaRPr lang="en-US" sz="2400" dirty="0"/>
          </a:p>
          <a:p>
            <a:endParaRPr lang="en-US" sz="2400" dirty="0"/>
          </a:p>
          <a:p>
            <a:endParaRPr lang="en-US" sz="2400" dirty="0"/>
          </a:p>
        </p:txBody>
      </p:sp>
      <p:sp>
        <p:nvSpPr>
          <p:cNvPr id="6" name="Slide Number Placeholder 3">
            <a:extLst>
              <a:ext uri="{FF2B5EF4-FFF2-40B4-BE49-F238E27FC236}">
                <a16:creationId xmlns:a16="http://schemas.microsoft.com/office/drawing/2014/main" id="{D8C23F7E-32EB-4AC7-8EB1-F1B0A938F5AC}"/>
              </a:ext>
            </a:extLst>
          </p:cNvPr>
          <p:cNvSpPr txBox="1">
            <a:spLocks/>
          </p:cNvSpPr>
          <p:nvPr/>
        </p:nvSpPr>
        <p:spPr>
          <a:xfrm>
            <a:off x="11024628" y="6492875"/>
            <a:ext cx="11591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4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94A4D8-27FD-474D-846F-39CDBBF8D761}"/>
              </a:ext>
            </a:extLst>
          </p:cNvPr>
          <p:cNvSpPr>
            <a:spLocks noGrp="1"/>
          </p:cNvSpPr>
          <p:nvPr>
            <p:ph type="body" idx="1"/>
          </p:nvPr>
        </p:nvSpPr>
        <p:spPr/>
        <p:txBody>
          <a:bodyPr>
            <a:normAutofit/>
          </a:bodyPr>
          <a:lstStyle/>
          <a:p>
            <a:r>
              <a:rPr lang="en-US" dirty="0">
                <a:solidFill>
                  <a:schemeClr val="tx1"/>
                </a:solidFill>
              </a:rPr>
              <a:t>Backup Charts</a:t>
            </a:r>
          </a:p>
          <a:p>
            <a:endParaRPr lang="en-US" dirty="0">
              <a:solidFill>
                <a:schemeClr val="tx1"/>
              </a:solidFill>
            </a:endParaRPr>
          </a:p>
          <a:p>
            <a:pPr lvl="1"/>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6" name="Slide Number Placeholder 3">
            <a:extLst>
              <a:ext uri="{FF2B5EF4-FFF2-40B4-BE49-F238E27FC236}">
                <a16:creationId xmlns:a16="http://schemas.microsoft.com/office/drawing/2014/main" id="{D8C23F7E-32EB-4AC7-8EB1-F1B0A938F5AC}"/>
              </a:ext>
            </a:extLst>
          </p:cNvPr>
          <p:cNvSpPr txBox="1">
            <a:spLocks/>
          </p:cNvSpPr>
          <p:nvPr/>
        </p:nvSpPr>
        <p:spPr>
          <a:xfrm>
            <a:off x="11024628" y="6492875"/>
            <a:ext cx="11591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03722" y="1361975"/>
            <a:ext cx="10870132" cy="471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080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en-US" altLang="en-US" sz="1800" b="0" i="0" u="none" strike="noStrike" kern="0" cap="none" spc="0" normalizeH="0" baseline="0" noProof="0" dirty="0">
              <a:ln>
                <a:noFill/>
              </a:ln>
              <a:solidFill>
                <a:srgbClr val="FF0000"/>
              </a:solidFill>
              <a:effectLst/>
              <a:uLnTx/>
              <a:uFillTx/>
              <a:latin typeface="Arial"/>
              <a:ea typeface="+mn-ea"/>
              <a:cs typeface="+mn-cs"/>
            </a:endParaRPr>
          </a:p>
          <a:p>
            <a:pPr marL="231775" marR="0" lvl="0" indent="-231775" algn="l" defTabSz="914400" rtl="0" eaLnBrk="1" fontAlgn="base" latinLnBrk="0" hangingPunct="1">
              <a:lnSpc>
                <a:spcPct val="100000"/>
              </a:lnSpc>
              <a:spcBef>
                <a:spcPct val="20000"/>
              </a:spcBef>
              <a:spcAft>
                <a:spcPct val="0"/>
              </a:spcAft>
              <a:buClrTx/>
              <a:buSzTx/>
              <a:buFontTx/>
              <a:buChar char="•"/>
              <a:tabLst/>
              <a:defRPr/>
            </a:pPr>
            <a:endParaRPr kumimoji="0" lang="en-US" alt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34" name="TextBox 133">
            <a:extLst>
              <a:ext uri="{FF2B5EF4-FFF2-40B4-BE49-F238E27FC236}">
                <a16:creationId xmlns:a16="http://schemas.microsoft.com/office/drawing/2014/main" id="{B5B24AB3-6A34-492C-8E78-256DF0575E96}"/>
              </a:ext>
            </a:extLst>
          </p:cNvPr>
          <p:cNvSpPr txBox="1"/>
          <p:nvPr/>
        </p:nvSpPr>
        <p:spPr>
          <a:xfrm>
            <a:off x="4713663" y="6384623"/>
            <a:ext cx="1072045" cy="4308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C</a:t>
            </a:r>
            <a:r>
              <a:rPr kumimoji="0" lang="en-US" sz="1100" b="1" i="0" u="none" strike="noStrike" kern="0" cap="none" spc="0" normalizeH="0" baseline="-25000" noProof="0" dirty="0">
                <a:ln>
                  <a:noFill/>
                </a:ln>
                <a:solidFill>
                  <a:prstClr val="black"/>
                </a:solidFill>
                <a:effectLst/>
                <a:uLnTx/>
                <a:uFillTx/>
                <a:latin typeface="Calibri"/>
                <a:ea typeface="+mn-ea"/>
                <a:cs typeface="+mn-cs"/>
              </a:rPr>
              <a:t>2</a:t>
            </a:r>
            <a:r>
              <a:rPr kumimoji="0" lang="en-US" sz="1100" b="1" i="0" u="none" strike="noStrike" kern="0" cap="none" spc="0" normalizeH="0" baseline="0" noProof="0" dirty="0">
                <a:ln>
                  <a:noFill/>
                </a:ln>
                <a:solidFill>
                  <a:prstClr val="black"/>
                </a:solidFill>
                <a:effectLst/>
                <a:uLnTx/>
                <a:uFillTx/>
                <a:latin typeface="Calibri"/>
                <a:ea typeface="+mn-ea"/>
                <a:cs typeface="+mn-cs"/>
              </a:rPr>
              <a:t>H</a:t>
            </a:r>
            <a:r>
              <a:rPr kumimoji="0" lang="en-US" sz="1100" b="1" i="0" u="none" strike="noStrike" kern="0" cap="none" spc="0" normalizeH="0" baseline="-25000" noProof="0" dirty="0">
                <a:ln>
                  <a:noFill/>
                </a:ln>
                <a:solidFill>
                  <a:prstClr val="black"/>
                </a:solidFill>
                <a:effectLst/>
                <a:uLnTx/>
                <a:uFillTx/>
                <a:latin typeface="Calibri"/>
                <a:ea typeface="+mn-ea"/>
                <a:cs typeface="+mn-cs"/>
              </a:rPr>
              <a:t>2</a:t>
            </a:r>
            <a:r>
              <a:rPr kumimoji="0" lang="en-US" sz="1100" b="1" i="0" u="none" strike="noStrike" kern="0" cap="none" spc="0" normalizeH="0" baseline="0" noProof="0" dirty="0">
                <a:ln>
                  <a:noFill/>
                </a:ln>
                <a:solidFill>
                  <a:prstClr val="black"/>
                </a:solidFill>
                <a:effectLst/>
                <a:uLnTx/>
                <a:uFillTx/>
                <a:latin typeface="Calibri"/>
                <a:ea typeface="+mn-ea"/>
                <a:cs typeface="+mn-cs"/>
              </a:rPr>
              <a:t> + trace gases to vent</a:t>
            </a:r>
          </a:p>
        </p:txBody>
      </p:sp>
      <p:sp>
        <p:nvSpPr>
          <p:cNvPr id="135" name="TextBox 134">
            <a:extLst>
              <a:ext uri="{FF2B5EF4-FFF2-40B4-BE49-F238E27FC236}">
                <a16:creationId xmlns:a16="http://schemas.microsoft.com/office/drawing/2014/main" id="{8D933F1C-722F-4C92-99F8-E1BC57ED81CE}"/>
              </a:ext>
            </a:extLst>
          </p:cNvPr>
          <p:cNvSpPr txBox="1"/>
          <p:nvPr/>
        </p:nvSpPr>
        <p:spPr>
          <a:xfrm>
            <a:off x="898397" y="1473752"/>
            <a:ext cx="926276" cy="409023"/>
          </a:xfrm>
          <a:prstGeom prst="rect">
            <a:avLst/>
          </a:prstGeom>
          <a:solidFill>
            <a:srgbClr val="00B050"/>
          </a:solidFill>
          <a:ln w="19050" cmpd="sng">
            <a:solidFill>
              <a:sysClr val="windowText" lastClr="000000"/>
            </a:solidFill>
          </a:ln>
        </p:spPr>
        <p:txBody>
          <a:bodyPr wrap="square" rtlCol="0">
            <a:spAutoFit/>
          </a:bodyPr>
          <a:lstStyle>
            <a:defPPr>
              <a:defRPr lang="en-US"/>
            </a:defPPr>
            <a:lvl1pPr marR="0" lvl="0" indent="0" algn="ctr" fontAlgn="auto">
              <a:lnSpc>
                <a:spcPts val="1200"/>
              </a:lnSpc>
              <a:spcBef>
                <a:spcPts val="0"/>
              </a:spcBef>
              <a:spcAft>
                <a:spcPts val="0"/>
              </a:spcAft>
              <a:buClrTx/>
              <a:buSzTx/>
              <a:buFontTx/>
              <a:buNone/>
              <a:tabLst/>
              <a:defRPr kumimoji="0" sz="1400" b="1" i="0" u="none" strike="noStrike" cap="none" spc="0" normalizeH="0" baseline="0">
                <a:ln>
                  <a:noFill/>
                </a:ln>
                <a:solidFill>
                  <a:prstClr val="black"/>
                </a:solidFill>
                <a:effectLst/>
                <a:uLnTx/>
                <a:uFillTx/>
                <a:latin typeface="Calibri"/>
              </a:defRPr>
            </a:lvl1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a:ea typeface="+mn-ea"/>
                <a:cs typeface="+mn-cs"/>
              </a:rPr>
              <a:t>Particle Filter</a:t>
            </a:r>
          </a:p>
        </p:txBody>
      </p:sp>
      <p:sp>
        <p:nvSpPr>
          <p:cNvPr id="136" name="TextBox 135">
            <a:extLst>
              <a:ext uri="{FF2B5EF4-FFF2-40B4-BE49-F238E27FC236}">
                <a16:creationId xmlns:a16="http://schemas.microsoft.com/office/drawing/2014/main" id="{65628DE8-45EE-4B8F-874B-79CCB09597ED}"/>
              </a:ext>
            </a:extLst>
          </p:cNvPr>
          <p:cNvSpPr txBox="1"/>
          <p:nvPr/>
        </p:nvSpPr>
        <p:spPr>
          <a:xfrm>
            <a:off x="2108049" y="1396808"/>
            <a:ext cx="1046658" cy="562911"/>
          </a:xfrm>
          <a:prstGeom prst="rect">
            <a:avLst/>
          </a:prstGeom>
          <a:solidFill>
            <a:srgbClr val="FFFF00"/>
          </a:solidFill>
          <a:ln w="19050" cmpd="sng">
            <a:solidFill>
              <a:sysClr val="windowText" lastClr="000000"/>
            </a:solidFill>
          </a:ln>
        </p:spPr>
        <p:txBody>
          <a:bodyPr wrap="square" rtlCol="0">
            <a:spAutoFit/>
          </a:bodyPr>
          <a:lstStyle>
            <a:defPPr>
              <a:defRPr lang="en-US"/>
            </a:defPPr>
            <a:lvl1pPr marR="0" lvl="0" indent="0" algn="ctr" fontAlgn="auto">
              <a:lnSpc>
                <a:spcPts val="1200"/>
              </a:lnSpc>
              <a:spcBef>
                <a:spcPts val="0"/>
              </a:spcBef>
              <a:spcAft>
                <a:spcPts val="0"/>
              </a:spcAft>
              <a:buClrTx/>
              <a:buSzTx/>
              <a:buFontTx/>
              <a:buNone/>
              <a:tabLst/>
              <a:defRPr kumimoji="0" sz="1400" b="1" i="0" u="none" strike="noStrike" cap="none" spc="0" normalizeH="0" baseline="0">
                <a:ln>
                  <a:noFill/>
                </a:ln>
                <a:solidFill>
                  <a:prstClr val="black"/>
                </a:solidFill>
                <a:effectLst/>
                <a:uLnTx/>
                <a:uFillTx/>
                <a:latin typeface="Calibri"/>
              </a:defRPr>
            </a:lvl1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a:ea typeface="+mn-ea"/>
                <a:cs typeface="+mn-cs"/>
              </a:rPr>
              <a:t>Siloxane + Heavy VOC  Removal</a:t>
            </a:r>
          </a:p>
        </p:txBody>
      </p:sp>
      <p:sp>
        <p:nvSpPr>
          <p:cNvPr id="137" name="TextBox 136">
            <a:extLst>
              <a:ext uri="{FF2B5EF4-FFF2-40B4-BE49-F238E27FC236}">
                <a16:creationId xmlns:a16="http://schemas.microsoft.com/office/drawing/2014/main" id="{DE1AA06E-A00D-4135-9F60-6423C8F662EC}"/>
              </a:ext>
            </a:extLst>
          </p:cNvPr>
          <p:cNvSpPr txBox="1"/>
          <p:nvPr/>
        </p:nvSpPr>
        <p:spPr>
          <a:xfrm>
            <a:off x="150983" y="1416653"/>
            <a:ext cx="815872"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Cabin air</a:t>
            </a:r>
          </a:p>
        </p:txBody>
      </p:sp>
      <p:cxnSp>
        <p:nvCxnSpPr>
          <p:cNvPr id="138" name="Straight Connector 137">
            <a:extLst>
              <a:ext uri="{FF2B5EF4-FFF2-40B4-BE49-F238E27FC236}">
                <a16:creationId xmlns:a16="http://schemas.microsoft.com/office/drawing/2014/main" id="{F246AEB2-829A-4988-91AD-10CE8B6668DA}"/>
              </a:ext>
            </a:extLst>
          </p:cNvPr>
          <p:cNvCxnSpPr>
            <a:cxnSpLocks/>
          </p:cNvCxnSpPr>
          <p:nvPr/>
        </p:nvCxnSpPr>
        <p:spPr>
          <a:xfrm>
            <a:off x="1824673" y="1662470"/>
            <a:ext cx="283376" cy="0"/>
          </a:xfrm>
          <a:prstGeom prst="line">
            <a:avLst/>
          </a:prstGeom>
          <a:noFill/>
          <a:ln w="25400" cap="flat" cmpd="sng" algn="ctr">
            <a:solidFill>
              <a:sysClr val="windowText" lastClr="000000"/>
            </a:solidFill>
            <a:prstDash val="solid"/>
            <a:miter lim="800000"/>
            <a:tailEnd type="triangle"/>
          </a:ln>
          <a:effectLst/>
        </p:spPr>
      </p:cxnSp>
      <p:sp>
        <p:nvSpPr>
          <p:cNvPr id="139" name="TextBox 138">
            <a:extLst>
              <a:ext uri="{FF2B5EF4-FFF2-40B4-BE49-F238E27FC236}">
                <a16:creationId xmlns:a16="http://schemas.microsoft.com/office/drawing/2014/main" id="{2DC90624-9AD8-4BA9-A338-B143CD7FC34D}"/>
              </a:ext>
            </a:extLst>
          </p:cNvPr>
          <p:cNvSpPr txBox="1"/>
          <p:nvPr/>
        </p:nvSpPr>
        <p:spPr>
          <a:xfrm>
            <a:off x="3567707" y="1416653"/>
            <a:ext cx="926276" cy="553998"/>
          </a:xfrm>
          <a:prstGeom prst="rect">
            <a:avLst/>
          </a:prstGeom>
          <a:solidFill>
            <a:srgbClr val="00B050"/>
          </a:solidFill>
          <a:ln w="57150" cmpd="sng">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a:ea typeface="+mn-ea"/>
                <a:cs typeface="+mn-cs"/>
              </a:rPr>
              <a:t>CHX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prstClr val="black"/>
              </a:solidFill>
              <a:effectLst/>
              <a:uLnTx/>
              <a:uFillTx/>
              <a:latin typeface="Calibri"/>
              <a:ea typeface="+mn-ea"/>
              <a:cs typeface="+mn-cs"/>
            </a:endParaRPr>
          </a:p>
        </p:txBody>
      </p:sp>
      <p:cxnSp>
        <p:nvCxnSpPr>
          <p:cNvPr id="140" name="Straight Arrow Connector 139">
            <a:extLst>
              <a:ext uri="{FF2B5EF4-FFF2-40B4-BE49-F238E27FC236}">
                <a16:creationId xmlns:a16="http://schemas.microsoft.com/office/drawing/2014/main" id="{87DAA878-9CB6-4F8C-8B3D-2630697E9AE1}"/>
              </a:ext>
            </a:extLst>
          </p:cNvPr>
          <p:cNvCxnSpPr>
            <a:cxnSpLocks/>
          </p:cNvCxnSpPr>
          <p:nvPr/>
        </p:nvCxnSpPr>
        <p:spPr>
          <a:xfrm flipV="1">
            <a:off x="3154707" y="1635838"/>
            <a:ext cx="413000" cy="1"/>
          </a:xfrm>
          <a:prstGeom prst="straightConnector1">
            <a:avLst/>
          </a:prstGeom>
          <a:noFill/>
          <a:ln w="25400" cap="flat" cmpd="sng" algn="ctr">
            <a:solidFill>
              <a:sysClr val="windowText" lastClr="000000"/>
            </a:solidFill>
            <a:prstDash val="solid"/>
            <a:miter lim="800000"/>
            <a:tailEnd type="triangle"/>
          </a:ln>
          <a:effectLst/>
        </p:spPr>
      </p:cxnSp>
      <p:sp>
        <p:nvSpPr>
          <p:cNvPr id="141" name="TextBox 140">
            <a:extLst>
              <a:ext uri="{FF2B5EF4-FFF2-40B4-BE49-F238E27FC236}">
                <a16:creationId xmlns:a16="http://schemas.microsoft.com/office/drawing/2014/main" id="{34C1BFC2-9F14-4AB2-8BC9-79E6DD1C39CC}"/>
              </a:ext>
            </a:extLst>
          </p:cNvPr>
          <p:cNvSpPr txBox="1"/>
          <p:nvPr/>
        </p:nvSpPr>
        <p:spPr>
          <a:xfrm>
            <a:off x="4943174" y="1721103"/>
            <a:ext cx="842534"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Air out to cabin</a:t>
            </a:r>
          </a:p>
        </p:txBody>
      </p:sp>
      <p:sp>
        <p:nvSpPr>
          <p:cNvPr id="142" name="TextBox 141">
            <a:extLst>
              <a:ext uri="{FF2B5EF4-FFF2-40B4-BE49-F238E27FC236}">
                <a16:creationId xmlns:a16="http://schemas.microsoft.com/office/drawing/2014/main" id="{AF2ADCBB-AE82-405A-B862-0862BD948375}"/>
              </a:ext>
            </a:extLst>
          </p:cNvPr>
          <p:cNvSpPr txBox="1"/>
          <p:nvPr/>
        </p:nvSpPr>
        <p:spPr>
          <a:xfrm>
            <a:off x="5004485" y="1397504"/>
            <a:ext cx="1018443" cy="307777"/>
          </a:xfrm>
          <a:prstGeom prst="rect">
            <a:avLst/>
          </a:prstGeom>
          <a:solidFill>
            <a:srgbClr val="00B050"/>
          </a:solidFill>
          <a:ln w="19050" cmpd="sng">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a:ea typeface="+mn-ea"/>
                <a:cs typeface="+mn-cs"/>
              </a:rPr>
              <a:t>Water Sep</a:t>
            </a:r>
          </a:p>
        </p:txBody>
      </p:sp>
      <p:cxnSp>
        <p:nvCxnSpPr>
          <p:cNvPr id="143" name="Straight Arrow Connector 142">
            <a:extLst>
              <a:ext uri="{FF2B5EF4-FFF2-40B4-BE49-F238E27FC236}">
                <a16:creationId xmlns:a16="http://schemas.microsoft.com/office/drawing/2014/main" id="{4B1D2B58-7217-4471-AF77-6A42C7E2AE9F}"/>
              </a:ext>
            </a:extLst>
          </p:cNvPr>
          <p:cNvCxnSpPr>
            <a:cxnSpLocks/>
          </p:cNvCxnSpPr>
          <p:nvPr/>
        </p:nvCxnSpPr>
        <p:spPr>
          <a:xfrm>
            <a:off x="4493983" y="1861067"/>
            <a:ext cx="551851" cy="8981"/>
          </a:xfrm>
          <a:prstGeom prst="straightConnector1">
            <a:avLst/>
          </a:prstGeom>
          <a:noFill/>
          <a:ln w="25400" cap="flat" cmpd="sng" algn="ctr">
            <a:solidFill>
              <a:sysClr val="windowText" lastClr="000000"/>
            </a:solidFill>
            <a:prstDash val="solid"/>
            <a:miter lim="800000"/>
            <a:tailEnd type="triangle"/>
          </a:ln>
          <a:effectLst/>
        </p:spPr>
      </p:cxnSp>
      <p:sp>
        <p:nvSpPr>
          <p:cNvPr id="144" name="TextBox 143">
            <a:extLst>
              <a:ext uri="{FF2B5EF4-FFF2-40B4-BE49-F238E27FC236}">
                <a16:creationId xmlns:a16="http://schemas.microsoft.com/office/drawing/2014/main" id="{22EC3DBA-6A9D-43B6-9581-66C52BA40AE5}"/>
              </a:ext>
            </a:extLst>
          </p:cNvPr>
          <p:cNvSpPr txBox="1"/>
          <p:nvPr/>
        </p:nvSpPr>
        <p:spPr>
          <a:xfrm>
            <a:off x="5939792" y="1185190"/>
            <a:ext cx="930086" cy="76944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Humidity Condensate (H</a:t>
            </a:r>
            <a:r>
              <a:rPr kumimoji="0" lang="en-US" sz="1100" b="1" i="0" u="none" strike="noStrike" kern="0" cap="none" spc="0" normalizeH="0" baseline="-25000" noProof="0" dirty="0">
                <a:ln>
                  <a:noFill/>
                </a:ln>
                <a:solidFill>
                  <a:prstClr val="black"/>
                </a:solidFill>
                <a:effectLst/>
                <a:uLnTx/>
                <a:uFillTx/>
                <a:latin typeface="Calibri"/>
                <a:ea typeface="+mn-ea"/>
                <a:cs typeface="+mn-cs"/>
              </a:rPr>
              <a:t>2</a:t>
            </a:r>
            <a:r>
              <a:rPr kumimoji="0" lang="en-US" sz="1100" b="1" i="0" u="none" strike="noStrike" kern="0" cap="none" spc="0" normalizeH="0" baseline="0" noProof="0" dirty="0">
                <a:ln>
                  <a:noFill/>
                </a:ln>
                <a:solidFill>
                  <a:prstClr val="black"/>
                </a:solidFill>
                <a:effectLst/>
                <a:uLnTx/>
                <a:uFillTx/>
                <a:latin typeface="Calibri"/>
                <a:ea typeface="+mn-ea"/>
                <a:cs typeface="+mn-cs"/>
              </a:rPr>
              <a:t>O (</a:t>
            </a:r>
            <a:r>
              <a:rPr kumimoji="0" lang="en-US" sz="1100" b="0" i="0" u="none" strike="noStrike" kern="0" cap="none" spc="0" normalizeH="0" baseline="0" noProof="0" dirty="0">
                <a:ln>
                  <a:noFill/>
                </a:ln>
                <a:solidFill>
                  <a:prstClr val="black"/>
                </a:solidFill>
                <a:effectLst/>
                <a:uLnTx/>
                <a:uFillTx/>
                <a:latin typeface="Calibri"/>
                <a:ea typeface="+mn-ea"/>
                <a:cs typeface="+mn-cs"/>
              </a:rPr>
              <a:t>l</a:t>
            </a:r>
            <a:r>
              <a:rPr kumimoji="0" lang="en-US" sz="1100" b="1" i="0" u="none" strike="noStrike" kern="0" cap="none" spc="0" normalizeH="0" baseline="0" noProof="0" dirty="0">
                <a:ln>
                  <a:noFill/>
                </a:ln>
                <a:solidFill>
                  <a:prstClr val="black"/>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to WW Bus</a:t>
            </a:r>
          </a:p>
        </p:txBody>
      </p:sp>
      <p:sp>
        <p:nvSpPr>
          <p:cNvPr id="145" name="TextBox 144">
            <a:extLst>
              <a:ext uri="{FF2B5EF4-FFF2-40B4-BE49-F238E27FC236}">
                <a16:creationId xmlns:a16="http://schemas.microsoft.com/office/drawing/2014/main" id="{3C800E21-3DA0-499E-A117-C441DFE798D6}"/>
              </a:ext>
            </a:extLst>
          </p:cNvPr>
          <p:cNvSpPr txBox="1"/>
          <p:nvPr/>
        </p:nvSpPr>
        <p:spPr>
          <a:xfrm>
            <a:off x="3966409" y="3096976"/>
            <a:ext cx="1589256" cy="255134"/>
          </a:xfrm>
          <a:prstGeom prst="rect">
            <a:avLst/>
          </a:prstGeom>
          <a:solidFill>
            <a:srgbClr val="00B050"/>
          </a:solidFill>
          <a:ln w="57150" cap="flat" cmpd="sng" algn="ctr">
            <a:solidFill>
              <a:srgbClr val="00B0F0"/>
            </a:solidFill>
            <a:prstDash val="solid"/>
            <a:miter lim="800000"/>
          </a:ln>
          <a:effectLst/>
        </p:spPr>
        <p:txBody>
          <a:bodyPr rtlCol="0" anchor="ctr"/>
          <a:lstStyle>
            <a:defPPr>
              <a:defRPr lang="en-US"/>
            </a:defPPr>
            <a:lvl1pPr algn="ctr">
              <a:lnSpc>
                <a:spcPts val="1200"/>
              </a:lnSpc>
              <a:defRPr sz="1400" b="1" kern="0">
                <a:solidFill>
                  <a:prstClr val="black"/>
                </a:solidFill>
                <a:latin typeface="Calibri" panose="020F0502020204030204"/>
              </a:defRPr>
            </a:lvl1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CO2 Removal*</a:t>
            </a:r>
          </a:p>
        </p:txBody>
      </p:sp>
      <p:sp>
        <p:nvSpPr>
          <p:cNvPr id="146" name="TextBox 145">
            <a:extLst>
              <a:ext uri="{FF2B5EF4-FFF2-40B4-BE49-F238E27FC236}">
                <a16:creationId xmlns:a16="http://schemas.microsoft.com/office/drawing/2014/main" id="{ECAFDCE7-8B6D-4736-89CE-FA429F028702}"/>
              </a:ext>
            </a:extLst>
          </p:cNvPr>
          <p:cNvSpPr txBox="1"/>
          <p:nvPr/>
        </p:nvSpPr>
        <p:spPr>
          <a:xfrm>
            <a:off x="4735033" y="3593779"/>
            <a:ext cx="404278" cy="2616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CO</a:t>
            </a:r>
            <a:r>
              <a:rPr kumimoji="0" lang="en-US" sz="1100" b="1" i="0" u="none" strike="noStrike" kern="0" cap="none" spc="0" normalizeH="0" baseline="-25000" noProof="0" dirty="0">
                <a:ln>
                  <a:noFill/>
                </a:ln>
                <a:solidFill>
                  <a:prstClr val="black"/>
                </a:solidFill>
                <a:effectLst/>
                <a:uLnTx/>
                <a:uFillTx/>
                <a:latin typeface="Calibri"/>
                <a:ea typeface="+mn-ea"/>
                <a:cs typeface="+mn-cs"/>
              </a:rPr>
              <a:t>2</a:t>
            </a:r>
            <a:endParaRPr kumimoji="0" lang="en-US" sz="1100" b="0" i="0" u="none" strike="noStrike" kern="0" cap="none" spc="0" normalizeH="0" baseline="0" noProof="0" dirty="0">
              <a:ln>
                <a:noFill/>
              </a:ln>
              <a:solidFill>
                <a:prstClr val="black"/>
              </a:solidFill>
              <a:effectLst/>
              <a:uLnTx/>
              <a:uFillTx/>
              <a:latin typeface="Calibri"/>
              <a:ea typeface="+mn-ea"/>
              <a:cs typeface="+mn-cs"/>
            </a:endParaRPr>
          </a:p>
        </p:txBody>
      </p:sp>
      <p:sp>
        <p:nvSpPr>
          <p:cNvPr id="147" name="TextBox 146">
            <a:extLst>
              <a:ext uri="{FF2B5EF4-FFF2-40B4-BE49-F238E27FC236}">
                <a16:creationId xmlns:a16="http://schemas.microsoft.com/office/drawing/2014/main" id="{7CA64F25-092B-4521-B456-0A7B22B4CFA0}"/>
              </a:ext>
            </a:extLst>
          </p:cNvPr>
          <p:cNvSpPr txBox="1"/>
          <p:nvPr/>
        </p:nvSpPr>
        <p:spPr>
          <a:xfrm>
            <a:off x="3905304" y="4067815"/>
            <a:ext cx="1690469" cy="307777"/>
          </a:xfrm>
          <a:prstGeom prst="rect">
            <a:avLst/>
          </a:prstGeom>
          <a:solidFill>
            <a:srgbClr val="00B0F0"/>
          </a:solidFill>
          <a:ln w="19050" cmpd="sng">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a:ea typeface="+mn-ea"/>
                <a:cs typeface="+mn-cs"/>
              </a:rPr>
              <a:t>CO</a:t>
            </a:r>
            <a:r>
              <a:rPr kumimoji="0" lang="en-US" sz="1400" b="1" i="0" u="none" strike="noStrike" kern="0" cap="none" spc="0" normalizeH="0" baseline="-25000" noProof="0" dirty="0">
                <a:ln>
                  <a:noFill/>
                </a:ln>
                <a:solidFill>
                  <a:prstClr val="black"/>
                </a:solidFill>
                <a:effectLst/>
                <a:uLnTx/>
                <a:uFillTx/>
                <a:latin typeface="Calibri"/>
                <a:ea typeface="+mn-ea"/>
                <a:cs typeface="+mn-cs"/>
              </a:rPr>
              <a:t>2</a:t>
            </a:r>
            <a:r>
              <a:rPr kumimoji="0" lang="en-US" sz="1400" b="1" i="0" u="none" strike="noStrike" kern="0" cap="none" spc="0" normalizeH="0" baseline="0" noProof="0" dirty="0">
                <a:ln>
                  <a:noFill/>
                </a:ln>
                <a:solidFill>
                  <a:prstClr val="black"/>
                </a:solidFill>
                <a:effectLst/>
                <a:uLnTx/>
                <a:uFillTx/>
                <a:latin typeface="Calibri"/>
                <a:ea typeface="+mn-ea"/>
                <a:cs typeface="+mn-cs"/>
              </a:rPr>
              <a:t> Accumulator</a:t>
            </a:r>
          </a:p>
        </p:txBody>
      </p:sp>
      <p:sp>
        <p:nvSpPr>
          <p:cNvPr id="148" name="TextBox 147">
            <a:extLst>
              <a:ext uri="{FF2B5EF4-FFF2-40B4-BE49-F238E27FC236}">
                <a16:creationId xmlns:a16="http://schemas.microsoft.com/office/drawing/2014/main" id="{3CDE9910-8897-42D8-B799-A07120FA5B5E}"/>
              </a:ext>
            </a:extLst>
          </p:cNvPr>
          <p:cNvSpPr txBox="1"/>
          <p:nvPr/>
        </p:nvSpPr>
        <p:spPr>
          <a:xfrm>
            <a:off x="4287400" y="4967503"/>
            <a:ext cx="926276" cy="307777"/>
          </a:xfrm>
          <a:prstGeom prst="rect">
            <a:avLst/>
          </a:prstGeom>
          <a:solidFill>
            <a:srgbClr val="92D050"/>
          </a:solidFill>
          <a:ln w="57150" cmpd="sng">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a:ea typeface="+mn-ea"/>
                <a:cs typeface="+mn-cs"/>
              </a:rPr>
              <a:t>Sabatier</a:t>
            </a:r>
          </a:p>
        </p:txBody>
      </p:sp>
      <p:sp>
        <p:nvSpPr>
          <p:cNvPr id="149" name="TextBox 148">
            <a:extLst>
              <a:ext uri="{FF2B5EF4-FFF2-40B4-BE49-F238E27FC236}">
                <a16:creationId xmlns:a16="http://schemas.microsoft.com/office/drawing/2014/main" id="{3EAFC968-DDFC-4B1D-9003-C286BE1609A4}"/>
              </a:ext>
            </a:extLst>
          </p:cNvPr>
          <p:cNvSpPr txBox="1"/>
          <p:nvPr/>
        </p:nvSpPr>
        <p:spPr>
          <a:xfrm>
            <a:off x="4237159" y="5654889"/>
            <a:ext cx="1022381" cy="562911"/>
          </a:xfrm>
          <a:prstGeom prst="rect">
            <a:avLst/>
          </a:prstGeom>
          <a:noFill/>
          <a:ln w="57150" cmpd="sng">
            <a:solidFill>
              <a:srgbClr val="7030A0"/>
            </a:solidFill>
          </a:ln>
        </p:spPr>
        <p:txBody>
          <a:bodyPr wrap="square" rtlCol="0">
            <a:spAutoFit/>
          </a:bodyPr>
          <a:lstStyle>
            <a:defPPr>
              <a:defRPr lang="en-US"/>
            </a:defPPr>
            <a:lvl1pPr marR="0" lvl="0" indent="0" algn="ctr" fontAlgn="auto">
              <a:lnSpc>
                <a:spcPts val="1200"/>
              </a:lnSpc>
              <a:spcBef>
                <a:spcPts val="0"/>
              </a:spcBef>
              <a:spcAft>
                <a:spcPts val="0"/>
              </a:spcAft>
              <a:buClrTx/>
              <a:buSzTx/>
              <a:buFontTx/>
              <a:buNone/>
              <a:tabLst/>
              <a:defRPr kumimoji="0" sz="1400" b="1" i="0" u="none" strike="noStrike" cap="none" spc="0" normalizeH="0" baseline="0">
                <a:ln>
                  <a:noFill/>
                </a:ln>
                <a:solidFill>
                  <a:prstClr val="black"/>
                </a:solidFill>
                <a:effectLst/>
                <a:uLnTx/>
                <a:uFillTx/>
                <a:latin typeface="Calibri"/>
              </a:defRPr>
            </a:lvl1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a:ea typeface="+mn-ea"/>
                <a:cs typeface="+mn-cs"/>
              </a:rPr>
              <a:t>Methane Reduction</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a:ea typeface="+mn-ea"/>
                <a:cs typeface="+mn-cs"/>
              </a:rPr>
              <a:t>Device</a:t>
            </a:r>
          </a:p>
        </p:txBody>
      </p:sp>
      <p:cxnSp>
        <p:nvCxnSpPr>
          <p:cNvPr id="150" name="Straight Arrow Connector 149">
            <a:extLst>
              <a:ext uri="{FF2B5EF4-FFF2-40B4-BE49-F238E27FC236}">
                <a16:creationId xmlns:a16="http://schemas.microsoft.com/office/drawing/2014/main" id="{AE1433D4-9A06-44AB-9416-F38C67268EC0}"/>
              </a:ext>
            </a:extLst>
          </p:cNvPr>
          <p:cNvCxnSpPr>
            <a:cxnSpLocks/>
            <a:stCxn id="145" idx="2"/>
            <a:endCxn id="147" idx="0"/>
          </p:cNvCxnSpPr>
          <p:nvPr/>
        </p:nvCxnSpPr>
        <p:spPr>
          <a:xfrm flipH="1">
            <a:off x="4750539" y="3352110"/>
            <a:ext cx="10498" cy="715705"/>
          </a:xfrm>
          <a:prstGeom prst="straightConnector1">
            <a:avLst/>
          </a:prstGeom>
          <a:noFill/>
          <a:ln w="25400" cap="flat" cmpd="sng" algn="ctr">
            <a:solidFill>
              <a:sysClr val="windowText" lastClr="000000"/>
            </a:solidFill>
            <a:prstDash val="solid"/>
            <a:miter lim="800000"/>
            <a:tailEnd type="triangle"/>
          </a:ln>
          <a:effectLst/>
        </p:spPr>
      </p:cxnSp>
      <p:sp>
        <p:nvSpPr>
          <p:cNvPr id="151" name="TextBox 150">
            <a:extLst>
              <a:ext uri="{FF2B5EF4-FFF2-40B4-BE49-F238E27FC236}">
                <a16:creationId xmlns:a16="http://schemas.microsoft.com/office/drawing/2014/main" id="{C55052FF-849C-4C00-B806-5464CBA35D40}"/>
              </a:ext>
            </a:extLst>
          </p:cNvPr>
          <p:cNvSpPr txBox="1"/>
          <p:nvPr/>
        </p:nvSpPr>
        <p:spPr>
          <a:xfrm>
            <a:off x="5517095" y="4902792"/>
            <a:ext cx="856326" cy="4308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H</a:t>
            </a:r>
            <a:r>
              <a:rPr kumimoji="0" lang="en-US" sz="1100" b="1" i="0" u="none" strike="noStrike" kern="0" cap="none" spc="0" normalizeH="0" baseline="-25000" noProof="0" dirty="0">
                <a:ln>
                  <a:noFill/>
                </a:ln>
                <a:solidFill>
                  <a:prstClr val="black"/>
                </a:solidFill>
                <a:effectLst/>
                <a:uLnTx/>
                <a:uFillTx/>
                <a:latin typeface="Calibri"/>
                <a:ea typeface="+mn-ea"/>
                <a:cs typeface="+mn-cs"/>
              </a:rPr>
              <a:t>2</a:t>
            </a:r>
            <a:r>
              <a:rPr kumimoji="0" lang="en-US" sz="1100" b="1" i="0" u="none" strike="noStrike" kern="0" cap="none" spc="0" normalizeH="0" baseline="0" noProof="0" dirty="0">
                <a:ln>
                  <a:noFill/>
                </a:ln>
                <a:solidFill>
                  <a:prstClr val="black"/>
                </a:solidFill>
                <a:effectLst/>
                <a:uLnTx/>
                <a:uFillTx/>
                <a:latin typeface="Calibri"/>
                <a:ea typeface="+mn-ea"/>
                <a:cs typeface="+mn-cs"/>
              </a:rPr>
              <a:t>O (</a:t>
            </a:r>
            <a:r>
              <a:rPr kumimoji="0" lang="en-US" sz="1100" b="0" i="0" u="none" strike="noStrike" kern="0" cap="none" spc="0" normalizeH="0" baseline="0" noProof="0" dirty="0">
                <a:ln>
                  <a:noFill/>
                </a:ln>
                <a:solidFill>
                  <a:prstClr val="black"/>
                </a:solidFill>
                <a:effectLst/>
                <a:uLnTx/>
                <a:uFillTx/>
                <a:latin typeface="Calibri"/>
                <a:ea typeface="+mn-ea"/>
                <a:cs typeface="+mn-cs"/>
              </a:rPr>
              <a:t>l</a:t>
            </a:r>
            <a:r>
              <a:rPr kumimoji="0" lang="en-US" sz="1100" b="1" i="0" u="none" strike="noStrike" kern="0" cap="none" spc="0" normalizeH="0" baseline="0" noProof="0" dirty="0">
                <a:ln>
                  <a:noFill/>
                </a:ln>
                <a:solidFill>
                  <a:prstClr val="black"/>
                </a:solidFill>
                <a:effectLst/>
                <a:uLnTx/>
                <a:uFillTx/>
                <a:latin typeface="Calibri"/>
                <a:ea typeface="+mn-ea"/>
                <a:cs typeface="+mn-cs"/>
              </a:rPr>
              <a:t>) to WW Bus</a:t>
            </a:r>
          </a:p>
        </p:txBody>
      </p:sp>
      <p:cxnSp>
        <p:nvCxnSpPr>
          <p:cNvPr id="152" name="Straight Arrow Connector 151">
            <a:extLst>
              <a:ext uri="{FF2B5EF4-FFF2-40B4-BE49-F238E27FC236}">
                <a16:creationId xmlns:a16="http://schemas.microsoft.com/office/drawing/2014/main" id="{9A4CDC66-4C3E-47E3-8919-9AB6B64C1FAB}"/>
              </a:ext>
            </a:extLst>
          </p:cNvPr>
          <p:cNvCxnSpPr>
            <a:cxnSpLocks/>
            <a:stCxn id="147" idx="2"/>
            <a:endCxn id="148" idx="0"/>
          </p:cNvCxnSpPr>
          <p:nvPr/>
        </p:nvCxnSpPr>
        <p:spPr>
          <a:xfrm flipH="1">
            <a:off x="4750538" y="4375592"/>
            <a:ext cx="1" cy="591911"/>
          </a:xfrm>
          <a:prstGeom prst="straightConnector1">
            <a:avLst/>
          </a:prstGeom>
          <a:noFill/>
          <a:ln w="25400" cap="flat" cmpd="sng" algn="ctr">
            <a:solidFill>
              <a:sysClr val="windowText" lastClr="000000"/>
            </a:solidFill>
            <a:prstDash val="solid"/>
            <a:miter lim="800000"/>
            <a:tailEnd type="triangle"/>
          </a:ln>
          <a:effectLst/>
        </p:spPr>
      </p:cxnSp>
      <p:cxnSp>
        <p:nvCxnSpPr>
          <p:cNvPr id="153" name="Straight Arrow Connector 152">
            <a:extLst>
              <a:ext uri="{FF2B5EF4-FFF2-40B4-BE49-F238E27FC236}">
                <a16:creationId xmlns:a16="http://schemas.microsoft.com/office/drawing/2014/main" id="{AD910FB0-69E4-4FEA-A301-CC570D42797C}"/>
              </a:ext>
            </a:extLst>
          </p:cNvPr>
          <p:cNvCxnSpPr>
            <a:cxnSpLocks/>
            <a:stCxn id="148" idx="2"/>
            <a:endCxn id="149" idx="0"/>
          </p:cNvCxnSpPr>
          <p:nvPr/>
        </p:nvCxnSpPr>
        <p:spPr>
          <a:xfrm flipH="1">
            <a:off x="4748350" y="5275280"/>
            <a:ext cx="2188" cy="379609"/>
          </a:xfrm>
          <a:prstGeom prst="straightConnector1">
            <a:avLst/>
          </a:prstGeom>
          <a:noFill/>
          <a:ln w="25400" cap="flat" cmpd="sng" algn="ctr">
            <a:solidFill>
              <a:sysClr val="windowText" lastClr="000000"/>
            </a:solidFill>
            <a:prstDash val="solid"/>
            <a:miter lim="800000"/>
            <a:tailEnd type="triangle"/>
          </a:ln>
          <a:effectLst/>
        </p:spPr>
      </p:cxnSp>
      <p:cxnSp>
        <p:nvCxnSpPr>
          <p:cNvPr id="154" name="Straight Arrow Connector 153">
            <a:extLst>
              <a:ext uri="{FF2B5EF4-FFF2-40B4-BE49-F238E27FC236}">
                <a16:creationId xmlns:a16="http://schemas.microsoft.com/office/drawing/2014/main" id="{2A8C6CA9-C1DA-4EE9-B574-1F5EBD19C400}"/>
              </a:ext>
            </a:extLst>
          </p:cNvPr>
          <p:cNvCxnSpPr>
            <a:cxnSpLocks/>
            <a:stCxn id="149" idx="2"/>
          </p:cNvCxnSpPr>
          <p:nvPr/>
        </p:nvCxnSpPr>
        <p:spPr>
          <a:xfrm flipH="1">
            <a:off x="4746162" y="6217800"/>
            <a:ext cx="2188" cy="434384"/>
          </a:xfrm>
          <a:prstGeom prst="straightConnector1">
            <a:avLst/>
          </a:prstGeom>
          <a:noFill/>
          <a:ln w="25400" cap="flat" cmpd="sng" algn="ctr">
            <a:solidFill>
              <a:sysClr val="windowText" lastClr="000000"/>
            </a:solidFill>
            <a:prstDash val="solid"/>
            <a:miter lim="800000"/>
            <a:tailEnd type="triangle"/>
          </a:ln>
          <a:effectLst/>
        </p:spPr>
      </p:cxnSp>
      <p:sp>
        <p:nvSpPr>
          <p:cNvPr id="155" name="TextBox 154">
            <a:extLst>
              <a:ext uri="{FF2B5EF4-FFF2-40B4-BE49-F238E27FC236}">
                <a16:creationId xmlns:a16="http://schemas.microsoft.com/office/drawing/2014/main" id="{DF05F60E-8C3F-4547-AF43-2CB7692D3C19}"/>
              </a:ext>
            </a:extLst>
          </p:cNvPr>
          <p:cNvSpPr txBox="1"/>
          <p:nvPr/>
        </p:nvSpPr>
        <p:spPr>
          <a:xfrm>
            <a:off x="4693482" y="5380378"/>
            <a:ext cx="418704" cy="2616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CH</a:t>
            </a:r>
            <a:r>
              <a:rPr kumimoji="0" lang="en-US" sz="1100" b="1" i="0" u="none" strike="noStrike" kern="0" cap="none" spc="0" normalizeH="0" baseline="-25000" noProof="0" dirty="0">
                <a:ln>
                  <a:noFill/>
                </a:ln>
                <a:solidFill>
                  <a:prstClr val="black"/>
                </a:solidFill>
                <a:effectLst/>
                <a:uLnTx/>
                <a:uFillTx/>
                <a:latin typeface="Calibri"/>
                <a:ea typeface="+mn-ea"/>
                <a:cs typeface="+mn-cs"/>
              </a:rPr>
              <a:t>4 </a:t>
            </a:r>
            <a:endParaRPr kumimoji="0" lang="en-US" sz="1100" b="0" i="0" u="none" strike="noStrike" kern="0" cap="none" spc="0" normalizeH="0" baseline="0" noProof="0" dirty="0">
              <a:ln>
                <a:noFill/>
              </a:ln>
              <a:solidFill>
                <a:prstClr val="black"/>
              </a:solidFill>
              <a:effectLst/>
              <a:uLnTx/>
              <a:uFillTx/>
              <a:latin typeface="Calibri"/>
              <a:ea typeface="+mn-ea"/>
              <a:cs typeface="+mn-cs"/>
            </a:endParaRPr>
          </a:p>
        </p:txBody>
      </p:sp>
      <p:sp>
        <p:nvSpPr>
          <p:cNvPr id="156" name="TextBox 155">
            <a:extLst>
              <a:ext uri="{FF2B5EF4-FFF2-40B4-BE49-F238E27FC236}">
                <a16:creationId xmlns:a16="http://schemas.microsoft.com/office/drawing/2014/main" id="{7F8500B2-3EE5-49B4-8441-0F06D6B8519A}"/>
              </a:ext>
            </a:extLst>
          </p:cNvPr>
          <p:cNvSpPr txBox="1"/>
          <p:nvPr/>
        </p:nvSpPr>
        <p:spPr>
          <a:xfrm>
            <a:off x="5374415" y="5393278"/>
            <a:ext cx="1141687" cy="44627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CH</a:t>
            </a:r>
            <a:r>
              <a:rPr kumimoji="0" lang="en-US" sz="1100" b="1" i="0" u="none" strike="noStrike" kern="0" cap="none" spc="0" normalizeH="0" baseline="-25000" noProof="0" dirty="0">
                <a:ln>
                  <a:noFill/>
                </a:ln>
                <a:solidFill>
                  <a:prstClr val="black"/>
                </a:solidFill>
                <a:effectLst/>
                <a:uLnTx/>
                <a:uFillTx/>
                <a:latin typeface="Calibri"/>
                <a:ea typeface="+mn-ea"/>
                <a:cs typeface="+mn-cs"/>
              </a:rPr>
              <a:t>4</a:t>
            </a:r>
            <a:r>
              <a:rPr kumimoji="0" lang="en-US" sz="1100" b="1" i="0" u="none" strike="noStrike" kern="0" cap="none" spc="0" normalizeH="0" baseline="0" noProof="0" dirty="0">
                <a:ln>
                  <a:noFill/>
                </a:ln>
                <a:solidFill>
                  <a:prstClr val="black"/>
                </a:solidFill>
                <a:effectLst/>
                <a:uLnTx/>
                <a:uFillTx/>
                <a:latin typeface="Calibri"/>
                <a:ea typeface="+mn-ea"/>
                <a:cs typeface="+mn-cs"/>
              </a:rPr>
              <a:t> to vent </a:t>
            </a:r>
            <a:br>
              <a:rPr kumimoji="0" lang="en-US" sz="1100" b="1" i="0" u="none" strike="noStrike" kern="0" cap="none" spc="0" normalizeH="0" baseline="0" noProof="0" dirty="0">
                <a:ln>
                  <a:noFill/>
                </a:ln>
                <a:solidFill>
                  <a:prstClr val="black"/>
                </a:solidFill>
                <a:effectLst/>
                <a:uLnTx/>
                <a:uFillTx/>
                <a:latin typeface="Calibri"/>
                <a:ea typeface="+mn-ea"/>
                <a:cs typeface="+mn-cs"/>
              </a:rPr>
            </a:br>
            <a:r>
              <a:rPr kumimoji="0" lang="en-US" sz="1100" b="1" i="0" u="none" strike="noStrike" kern="0" cap="none" spc="0" normalizeH="0" baseline="0" noProof="0" dirty="0">
                <a:ln>
                  <a:noFill/>
                </a:ln>
                <a:solidFill>
                  <a:prstClr val="black"/>
                </a:solidFill>
                <a:effectLst/>
                <a:uLnTx/>
                <a:uFillTx/>
                <a:latin typeface="Calibri"/>
                <a:ea typeface="+mn-ea"/>
                <a:cs typeface="+mn-cs"/>
              </a:rPr>
              <a:t>(when needed)</a:t>
            </a:r>
          </a:p>
        </p:txBody>
      </p:sp>
      <p:cxnSp>
        <p:nvCxnSpPr>
          <p:cNvPr id="157" name="Straight Arrow Connector 156">
            <a:extLst>
              <a:ext uri="{FF2B5EF4-FFF2-40B4-BE49-F238E27FC236}">
                <a16:creationId xmlns:a16="http://schemas.microsoft.com/office/drawing/2014/main" id="{EF3405C4-68DF-49D1-8870-68695BD2DCAA}"/>
              </a:ext>
            </a:extLst>
          </p:cNvPr>
          <p:cNvCxnSpPr>
            <a:cxnSpLocks/>
          </p:cNvCxnSpPr>
          <p:nvPr/>
        </p:nvCxnSpPr>
        <p:spPr>
          <a:xfrm flipV="1">
            <a:off x="4750539" y="5407844"/>
            <a:ext cx="727196" cy="14458"/>
          </a:xfrm>
          <a:prstGeom prst="straightConnector1">
            <a:avLst/>
          </a:prstGeom>
          <a:noFill/>
          <a:ln w="19050" cap="flat" cmpd="sng" algn="ctr">
            <a:solidFill>
              <a:sysClr val="windowText" lastClr="000000"/>
            </a:solidFill>
            <a:prstDash val="dash"/>
            <a:miter lim="800000"/>
            <a:tailEnd type="triangle"/>
          </a:ln>
          <a:effectLst/>
        </p:spPr>
      </p:cxnSp>
      <p:sp>
        <p:nvSpPr>
          <p:cNvPr id="158" name="TextBox 157">
            <a:extLst>
              <a:ext uri="{FF2B5EF4-FFF2-40B4-BE49-F238E27FC236}">
                <a16:creationId xmlns:a16="http://schemas.microsoft.com/office/drawing/2014/main" id="{B023C80D-8F3C-4CCF-89D3-954580C6AC71}"/>
              </a:ext>
            </a:extLst>
          </p:cNvPr>
          <p:cNvSpPr txBox="1"/>
          <p:nvPr/>
        </p:nvSpPr>
        <p:spPr>
          <a:xfrm>
            <a:off x="5632284" y="3847382"/>
            <a:ext cx="1067921" cy="43088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CO</a:t>
            </a:r>
            <a:r>
              <a:rPr kumimoji="0" lang="en-US" sz="1100" b="1" i="0" u="none" strike="noStrike" kern="0" cap="none" spc="0" normalizeH="0" baseline="-25000" noProof="0" dirty="0">
                <a:ln>
                  <a:noFill/>
                </a:ln>
                <a:solidFill>
                  <a:prstClr val="black"/>
                </a:solidFill>
                <a:effectLst/>
                <a:uLnTx/>
                <a:uFillTx/>
                <a:latin typeface="Calibri"/>
                <a:ea typeface="+mn-ea"/>
                <a:cs typeface="+mn-cs"/>
              </a:rPr>
              <a:t>2</a:t>
            </a:r>
            <a:r>
              <a:rPr kumimoji="0" lang="en-US" sz="1100" b="1" i="0" u="none" strike="noStrike" kern="0" cap="none" spc="0" normalizeH="0" baseline="0" noProof="0" dirty="0">
                <a:ln>
                  <a:noFill/>
                </a:ln>
                <a:solidFill>
                  <a:prstClr val="black"/>
                </a:solidFill>
                <a:effectLst/>
                <a:uLnTx/>
                <a:uFillTx/>
                <a:latin typeface="Calibri"/>
                <a:ea typeface="+mn-ea"/>
                <a:cs typeface="+mn-cs"/>
              </a:rPr>
              <a:t> to vent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(when needed)</a:t>
            </a:r>
          </a:p>
        </p:txBody>
      </p:sp>
      <p:sp>
        <p:nvSpPr>
          <p:cNvPr id="159" name="TextBox 158">
            <a:extLst>
              <a:ext uri="{FF2B5EF4-FFF2-40B4-BE49-F238E27FC236}">
                <a16:creationId xmlns:a16="http://schemas.microsoft.com/office/drawing/2014/main" id="{2BB27010-AEF6-48CD-A74E-1D6197F60BDC}"/>
              </a:ext>
            </a:extLst>
          </p:cNvPr>
          <p:cNvSpPr txBox="1"/>
          <p:nvPr/>
        </p:nvSpPr>
        <p:spPr>
          <a:xfrm>
            <a:off x="2000668" y="4904636"/>
            <a:ext cx="1062761" cy="409023"/>
          </a:xfrm>
          <a:prstGeom prst="rect">
            <a:avLst/>
          </a:prstGeom>
          <a:solidFill>
            <a:srgbClr val="00B050"/>
          </a:solidFill>
          <a:ln w="57150" cap="flat" cmpd="sng" algn="ctr">
            <a:solidFill>
              <a:srgbClr val="00B0F0"/>
            </a:solidFill>
            <a:prstDash val="solid"/>
            <a:miter lim="800000"/>
          </a:ln>
          <a:effectLst/>
        </p:spPr>
        <p:txBody>
          <a:bodyPr rtlCol="0" anchor="ctr"/>
          <a:lstStyle>
            <a:defPPr>
              <a:defRPr lang="en-US"/>
            </a:defPPr>
            <a:lvl1pPr algn="ctr">
              <a:lnSpc>
                <a:spcPts val="1200"/>
              </a:lnSpc>
              <a:defRPr sz="1400" b="1" kern="0">
                <a:solidFill>
                  <a:prstClr val="black"/>
                </a:solidFill>
                <a:latin typeface="Calibri" panose="020F0502020204030204"/>
              </a:defRPr>
            </a:lvl1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Upgraded OGA</a:t>
            </a:r>
          </a:p>
        </p:txBody>
      </p:sp>
      <p:cxnSp>
        <p:nvCxnSpPr>
          <p:cNvPr id="160" name="Elbow Connector 66">
            <a:extLst>
              <a:ext uri="{FF2B5EF4-FFF2-40B4-BE49-F238E27FC236}">
                <a16:creationId xmlns:a16="http://schemas.microsoft.com/office/drawing/2014/main" id="{187806E0-37FD-4D37-A1AC-FB61B520AA1B}"/>
              </a:ext>
            </a:extLst>
          </p:cNvPr>
          <p:cNvCxnSpPr>
            <a:cxnSpLocks/>
            <a:stCxn id="149" idx="1"/>
          </p:cNvCxnSpPr>
          <p:nvPr/>
        </p:nvCxnSpPr>
        <p:spPr>
          <a:xfrm rot="10800000">
            <a:off x="3618773" y="5119927"/>
            <a:ext cx="618387" cy="816418"/>
          </a:xfrm>
          <a:prstGeom prst="bentConnector2">
            <a:avLst/>
          </a:prstGeom>
          <a:noFill/>
          <a:ln w="25400" cap="flat" cmpd="sng" algn="ctr">
            <a:solidFill>
              <a:sysClr val="windowText" lastClr="000000"/>
            </a:solidFill>
            <a:prstDash val="solid"/>
            <a:miter lim="800000"/>
            <a:tailEnd type="triangle"/>
          </a:ln>
          <a:effectLst/>
        </p:spPr>
      </p:cxnSp>
      <p:sp>
        <p:nvSpPr>
          <p:cNvPr id="161" name="TextBox 160">
            <a:extLst>
              <a:ext uri="{FF2B5EF4-FFF2-40B4-BE49-F238E27FC236}">
                <a16:creationId xmlns:a16="http://schemas.microsoft.com/office/drawing/2014/main" id="{983E6032-4CD1-4F40-BEC0-B27F363A09D0}"/>
              </a:ext>
            </a:extLst>
          </p:cNvPr>
          <p:cNvSpPr txBox="1"/>
          <p:nvPr/>
        </p:nvSpPr>
        <p:spPr>
          <a:xfrm>
            <a:off x="3252552" y="4859782"/>
            <a:ext cx="322524" cy="2616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H</a:t>
            </a:r>
            <a:r>
              <a:rPr kumimoji="0" lang="en-US" sz="1100" b="1" i="0" u="none" strike="noStrike" kern="0" cap="none" spc="0" normalizeH="0" baseline="-25000" noProof="0" dirty="0">
                <a:ln>
                  <a:noFill/>
                </a:ln>
                <a:solidFill>
                  <a:prstClr val="black"/>
                </a:solidFill>
                <a:effectLst/>
                <a:uLnTx/>
                <a:uFillTx/>
                <a:latin typeface="Calibri"/>
                <a:ea typeface="+mn-ea"/>
                <a:cs typeface="+mn-cs"/>
              </a:rPr>
              <a:t>2</a:t>
            </a:r>
            <a:endParaRPr kumimoji="0" lang="en-US" sz="1100" b="0" i="0" u="none" strike="noStrike" kern="0" cap="none" spc="0" normalizeH="0" baseline="0" noProof="0" dirty="0">
              <a:ln>
                <a:noFill/>
              </a:ln>
              <a:solidFill>
                <a:prstClr val="black"/>
              </a:solidFill>
              <a:effectLst/>
              <a:uLnTx/>
              <a:uFillTx/>
              <a:latin typeface="Calibri"/>
              <a:ea typeface="+mn-ea"/>
              <a:cs typeface="+mn-cs"/>
            </a:endParaRPr>
          </a:p>
        </p:txBody>
      </p:sp>
      <p:sp>
        <p:nvSpPr>
          <p:cNvPr id="162" name="TextBox 161">
            <a:extLst>
              <a:ext uri="{FF2B5EF4-FFF2-40B4-BE49-F238E27FC236}">
                <a16:creationId xmlns:a16="http://schemas.microsoft.com/office/drawing/2014/main" id="{3CADC2CF-1D9C-40EC-BB82-9A8F427A2875}"/>
              </a:ext>
            </a:extLst>
          </p:cNvPr>
          <p:cNvSpPr txBox="1"/>
          <p:nvPr/>
        </p:nvSpPr>
        <p:spPr>
          <a:xfrm>
            <a:off x="3643885" y="5361225"/>
            <a:ext cx="322524" cy="2616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H</a:t>
            </a:r>
            <a:r>
              <a:rPr kumimoji="0" lang="en-US" sz="1100" b="1" i="0" u="none" strike="noStrike" kern="0" cap="none" spc="0" normalizeH="0" baseline="-25000" noProof="0" dirty="0">
                <a:ln>
                  <a:noFill/>
                </a:ln>
                <a:solidFill>
                  <a:prstClr val="black"/>
                </a:solidFill>
                <a:effectLst/>
                <a:uLnTx/>
                <a:uFillTx/>
                <a:latin typeface="Calibri"/>
                <a:ea typeface="+mn-ea"/>
                <a:cs typeface="+mn-cs"/>
              </a:rPr>
              <a:t>2</a:t>
            </a:r>
            <a:endParaRPr kumimoji="0" lang="en-US" sz="11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163" name="Straight Arrow Connector 162">
            <a:extLst>
              <a:ext uri="{FF2B5EF4-FFF2-40B4-BE49-F238E27FC236}">
                <a16:creationId xmlns:a16="http://schemas.microsoft.com/office/drawing/2014/main" id="{217128F9-5CA2-4035-80DE-8D49B68FBD68}"/>
              </a:ext>
            </a:extLst>
          </p:cNvPr>
          <p:cNvCxnSpPr>
            <a:cxnSpLocks/>
            <a:stCxn id="159" idx="0"/>
          </p:cNvCxnSpPr>
          <p:nvPr/>
        </p:nvCxnSpPr>
        <p:spPr>
          <a:xfrm flipV="1">
            <a:off x="2532049" y="4565908"/>
            <a:ext cx="3175" cy="338728"/>
          </a:xfrm>
          <a:prstGeom prst="straightConnector1">
            <a:avLst/>
          </a:prstGeom>
          <a:noFill/>
          <a:ln w="25400" cap="flat" cmpd="sng" algn="ctr">
            <a:solidFill>
              <a:sysClr val="windowText" lastClr="000000"/>
            </a:solidFill>
            <a:prstDash val="solid"/>
            <a:miter lim="800000"/>
            <a:tailEnd type="triangle"/>
          </a:ln>
          <a:effectLst/>
        </p:spPr>
      </p:cxnSp>
      <p:sp>
        <p:nvSpPr>
          <p:cNvPr id="164" name="TextBox 163">
            <a:extLst>
              <a:ext uri="{FF2B5EF4-FFF2-40B4-BE49-F238E27FC236}">
                <a16:creationId xmlns:a16="http://schemas.microsoft.com/office/drawing/2014/main" id="{FF407723-033E-4B74-AEB8-580D11FCE6F1}"/>
              </a:ext>
            </a:extLst>
          </p:cNvPr>
          <p:cNvSpPr txBox="1"/>
          <p:nvPr/>
        </p:nvSpPr>
        <p:spPr>
          <a:xfrm>
            <a:off x="2289656" y="4265394"/>
            <a:ext cx="832279" cy="2616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O</a:t>
            </a:r>
            <a:r>
              <a:rPr kumimoji="0" lang="en-US" sz="1100" b="1" i="0" u="none" strike="noStrike" kern="0" cap="none" spc="0" normalizeH="0" baseline="-25000" noProof="0" dirty="0">
                <a:ln>
                  <a:noFill/>
                </a:ln>
                <a:solidFill>
                  <a:prstClr val="black"/>
                </a:solidFill>
                <a:effectLst/>
                <a:uLnTx/>
                <a:uFillTx/>
                <a:latin typeface="Calibri"/>
                <a:ea typeface="+mn-ea"/>
                <a:cs typeface="+mn-cs"/>
              </a:rPr>
              <a:t>2</a:t>
            </a:r>
            <a:r>
              <a:rPr kumimoji="0" lang="en-US" sz="1100" b="1" i="0" u="none" strike="noStrike" kern="0" cap="none" spc="0" normalizeH="0" baseline="0" noProof="0" dirty="0">
                <a:ln>
                  <a:noFill/>
                </a:ln>
                <a:solidFill>
                  <a:prstClr val="black"/>
                </a:solidFill>
                <a:effectLst/>
                <a:uLnTx/>
                <a:uFillTx/>
                <a:latin typeface="Calibri"/>
                <a:ea typeface="+mn-ea"/>
                <a:cs typeface="+mn-cs"/>
              </a:rPr>
              <a:t> to cabin</a:t>
            </a:r>
          </a:p>
        </p:txBody>
      </p:sp>
      <p:sp>
        <p:nvSpPr>
          <p:cNvPr id="165" name="TextBox 164">
            <a:extLst>
              <a:ext uri="{FF2B5EF4-FFF2-40B4-BE49-F238E27FC236}">
                <a16:creationId xmlns:a16="http://schemas.microsoft.com/office/drawing/2014/main" id="{EDBF3B2E-88C1-4A7B-A2C2-E60D25B5404F}"/>
              </a:ext>
            </a:extLst>
          </p:cNvPr>
          <p:cNvSpPr txBox="1"/>
          <p:nvPr/>
        </p:nvSpPr>
        <p:spPr>
          <a:xfrm>
            <a:off x="3163361" y="6368706"/>
            <a:ext cx="1067921" cy="43088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H</a:t>
            </a:r>
            <a:r>
              <a:rPr kumimoji="0" lang="en-US" sz="1100" b="1" i="0" u="none" strike="noStrike" kern="0" cap="none" spc="0" normalizeH="0" baseline="-25000" noProof="0" dirty="0">
                <a:ln>
                  <a:noFill/>
                </a:ln>
                <a:solidFill>
                  <a:prstClr val="black"/>
                </a:solidFill>
                <a:effectLst/>
                <a:uLnTx/>
                <a:uFillTx/>
                <a:latin typeface="Calibri"/>
                <a:ea typeface="+mn-ea"/>
                <a:cs typeface="+mn-cs"/>
              </a:rPr>
              <a:t>2</a:t>
            </a:r>
            <a:r>
              <a:rPr kumimoji="0" lang="en-US" sz="1100" b="1" i="0" u="none" strike="noStrike" kern="0" cap="none" spc="0" normalizeH="0" baseline="0" noProof="0" dirty="0">
                <a:ln>
                  <a:noFill/>
                </a:ln>
                <a:solidFill>
                  <a:prstClr val="black"/>
                </a:solidFill>
                <a:effectLst/>
                <a:uLnTx/>
                <a:uFillTx/>
                <a:latin typeface="Calibri"/>
                <a:ea typeface="+mn-ea"/>
                <a:cs typeface="+mn-cs"/>
              </a:rPr>
              <a:t> to vent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(when needed)</a:t>
            </a:r>
          </a:p>
        </p:txBody>
      </p:sp>
      <p:sp>
        <p:nvSpPr>
          <p:cNvPr id="166" name="TextBox 165">
            <a:extLst>
              <a:ext uri="{FF2B5EF4-FFF2-40B4-BE49-F238E27FC236}">
                <a16:creationId xmlns:a16="http://schemas.microsoft.com/office/drawing/2014/main" id="{CF9C8424-975A-428F-B1DE-49F124F3A873}"/>
              </a:ext>
            </a:extLst>
          </p:cNvPr>
          <p:cNvSpPr txBox="1"/>
          <p:nvPr/>
        </p:nvSpPr>
        <p:spPr>
          <a:xfrm>
            <a:off x="2953411" y="3217096"/>
            <a:ext cx="1104406" cy="43088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CO</a:t>
            </a:r>
            <a:r>
              <a:rPr kumimoji="0" lang="en-US" sz="1100" b="1" i="0" u="none" strike="noStrike" kern="0" cap="none" spc="0" normalizeH="0" baseline="-25000" noProof="0" dirty="0">
                <a:ln>
                  <a:noFill/>
                </a:ln>
                <a:solidFill>
                  <a:prstClr val="black"/>
                </a:solidFill>
                <a:effectLst/>
                <a:uLnTx/>
                <a:uFillTx/>
                <a:latin typeface="Calibri"/>
                <a:ea typeface="+mn-ea"/>
                <a:cs typeface="+mn-cs"/>
              </a:rPr>
              <a:t>2</a:t>
            </a:r>
            <a:r>
              <a:rPr kumimoji="0" lang="en-US" sz="1100" b="1" i="0" u="none" strike="noStrike" kern="0" cap="none" spc="0" normalizeH="0" baseline="0" noProof="0" dirty="0">
                <a:ln>
                  <a:noFill/>
                </a:ln>
                <a:solidFill>
                  <a:prstClr val="black"/>
                </a:solidFill>
                <a:effectLst/>
                <a:uLnTx/>
                <a:uFillTx/>
                <a:latin typeface="Calibri"/>
                <a:ea typeface="+mn-ea"/>
                <a:cs typeface="+mn-cs"/>
              </a:rPr>
              <a:t> free air + H</a:t>
            </a:r>
            <a:r>
              <a:rPr kumimoji="0" lang="en-US" sz="1100" b="1" i="0" u="none" strike="noStrike" kern="0" cap="none" spc="0" normalizeH="0" baseline="-25000" noProof="0" dirty="0">
                <a:ln>
                  <a:noFill/>
                </a:ln>
                <a:solidFill>
                  <a:prstClr val="black"/>
                </a:solidFill>
                <a:effectLst/>
                <a:uLnTx/>
                <a:uFillTx/>
                <a:latin typeface="Calibri"/>
                <a:ea typeface="+mn-ea"/>
                <a:cs typeface="+mn-cs"/>
              </a:rPr>
              <a:t>2</a:t>
            </a:r>
            <a:r>
              <a:rPr kumimoji="0" lang="en-US" sz="1100" b="1" i="0" u="none" strike="noStrike" kern="0" cap="none" spc="0" normalizeH="0" baseline="0" noProof="0" dirty="0">
                <a:ln>
                  <a:noFill/>
                </a:ln>
                <a:solidFill>
                  <a:prstClr val="black"/>
                </a:solidFill>
                <a:effectLst/>
                <a:uLnTx/>
                <a:uFillTx/>
                <a:latin typeface="Calibri"/>
                <a:ea typeface="+mn-ea"/>
                <a:cs typeface="+mn-cs"/>
              </a:rPr>
              <a:t>O (</a:t>
            </a:r>
            <a:r>
              <a:rPr kumimoji="0" lang="en-US" sz="1100" b="1" i="0" u="none" strike="noStrike" kern="0" cap="none" spc="0" normalizeH="0" baseline="0" noProof="0" dirty="0">
                <a:ln>
                  <a:noFill/>
                </a:ln>
                <a:solidFill>
                  <a:prstClr val="black"/>
                </a:solidFill>
                <a:effectLst/>
                <a:uLnTx/>
                <a:uFillTx/>
                <a:latin typeface="Script MT Bold" panose="03040602040607080904" pitchFamily="66" charset="0"/>
                <a:ea typeface="+mn-ea"/>
                <a:cs typeface="+mn-cs"/>
              </a:rPr>
              <a:t>g</a:t>
            </a:r>
            <a:r>
              <a:rPr kumimoji="0" lang="en-US" sz="1100" b="1" i="0" u="none" strike="noStrike" kern="0" cap="none" spc="0" normalizeH="0" baseline="0" noProof="0" dirty="0">
                <a:ln>
                  <a:noFill/>
                </a:ln>
                <a:solidFill>
                  <a:prstClr val="black"/>
                </a:solidFill>
                <a:effectLst/>
                <a:uLnTx/>
                <a:uFillTx/>
                <a:latin typeface="Calibri"/>
                <a:ea typeface="+mn-ea"/>
                <a:cs typeface="+mn-cs"/>
              </a:rPr>
              <a:t>)</a:t>
            </a:r>
          </a:p>
        </p:txBody>
      </p:sp>
      <p:sp>
        <p:nvSpPr>
          <p:cNvPr id="167" name="TextBox 166">
            <a:extLst>
              <a:ext uri="{FF2B5EF4-FFF2-40B4-BE49-F238E27FC236}">
                <a16:creationId xmlns:a16="http://schemas.microsoft.com/office/drawing/2014/main" id="{C510961D-0FA9-41B7-839E-ADF1B97A5CDC}"/>
              </a:ext>
            </a:extLst>
          </p:cNvPr>
          <p:cNvSpPr txBox="1"/>
          <p:nvPr/>
        </p:nvSpPr>
        <p:spPr>
          <a:xfrm>
            <a:off x="4787445" y="4540742"/>
            <a:ext cx="1096775" cy="26161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Hi Pressure CO</a:t>
            </a:r>
            <a:r>
              <a:rPr kumimoji="0" lang="en-US" sz="1100" b="1" i="0" u="none" strike="noStrike" kern="0" cap="none" spc="0" normalizeH="0" baseline="-25000" noProof="0" dirty="0">
                <a:ln>
                  <a:noFill/>
                </a:ln>
                <a:solidFill>
                  <a:prstClr val="black"/>
                </a:solidFill>
                <a:effectLst/>
                <a:uLnTx/>
                <a:uFillTx/>
                <a:latin typeface="Calibri"/>
                <a:ea typeface="+mn-ea"/>
                <a:cs typeface="+mn-cs"/>
              </a:rPr>
              <a:t>2</a:t>
            </a:r>
            <a:endParaRPr kumimoji="0" lang="en-US" sz="1100" b="0" i="0" u="none" strike="noStrike" kern="0" cap="none" spc="0" normalizeH="0" baseline="0" noProof="0" dirty="0">
              <a:ln>
                <a:noFill/>
              </a:ln>
              <a:solidFill>
                <a:prstClr val="black"/>
              </a:solidFill>
              <a:effectLst/>
              <a:uLnTx/>
              <a:uFillTx/>
              <a:latin typeface="Calibri"/>
              <a:ea typeface="+mn-ea"/>
              <a:cs typeface="+mn-cs"/>
            </a:endParaRPr>
          </a:p>
        </p:txBody>
      </p:sp>
      <p:sp>
        <p:nvSpPr>
          <p:cNvPr id="168" name="TextBox 167">
            <a:extLst>
              <a:ext uri="{FF2B5EF4-FFF2-40B4-BE49-F238E27FC236}">
                <a16:creationId xmlns:a16="http://schemas.microsoft.com/office/drawing/2014/main" id="{137B733E-63E8-4D51-951A-60192345ED70}"/>
              </a:ext>
            </a:extLst>
          </p:cNvPr>
          <p:cNvSpPr txBox="1"/>
          <p:nvPr/>
        </p:nvSpPr>
        <p:spPr>
          <a:xfrm>
            <a:off x="4276545" y="2167441"/>
            <a:ext cx="867666" cy="76944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Low humidity, Low temp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Air</a:t>
            </a:r>
          </a:p>
        </p:txBody>
      </p:sp>
      <p:sp>
        <p:nvSpPr>
          <p:cNvPr id="169" name="TextBox 168">
            <a:extLst>
              <a:ext uri="{FF2B5EF4-FFF2-40B4-BE49-F238E27FC236}">
                <a16:creationId xmlns:a16="http://schemas.microsoft.com/office/drawing/2014/main" id="{71D25C9A-EB51-463B-BB00-3E9DB7E3E593}"/>
              </a:ext>
            </a:extLst>
          </p:cNvPr>
          <p:cNvSpPr txBox="1"/>
          <p:nvPr/>
        </p:nvSpPr>
        <p:spPr>
          <a:xfrm>
            <a:off x="2170792" y="2470208"/>
            <a:ext cx="911300" cy="409023"/>
          </a:xfrm>
          <a:prstGeom prst="rect">
            <a:avLst/>
          </a:prstGeom>
          <a:solidFill>
            <a:srgbClr val="FFFF00"/>
          </a:solidFill>
          <a:ln w="19050" cmpd="sng">
            <a:solidFill>
              <a:sysClr val="windowText" lastClr="000000"/>
            </a:solidFill>
          </a:ln>
        </p:spPr>
        <p:txBody>
          <a:bodyPr wrap="square" rtlCol="0">
            <a:spAutoFit/>
          </a:bodyPr>
          <a:lstStyle>
            <a:defPPr>
              <a:defRPr lang="en-US"/>
            </a:defPPr>
            <a:lvl1pPr marR="0" lvl="0" indent="0" algn="ctr" fontAlgn="auto">
              <a:lnSpc>
                <a:spcPts val="1200"/>
              </a:lnSpc>
              <a:spcBef>
                <a:spcPts val="0"/>
              </a:spcBef>
              <a:spcAft>
                <a:spcPts val="0"/>
              </a:spcAft>
              <a:buClrTx/>
              <a:buSzTx/>
              <a:buFontTx/>
              <a:buNone/>
              <a:tabLst/>
              <a:defRPr kumimoji="0" sz="1400" b="1" i="0" u="none" strike="noStrike" cap="none" spc="0" normalizeH="0" baseline="0">
                <a:ln>
                  <a:noFill/>
                </a:ln>
                <a:solidFill>
                  <a:prstClr val="black"/>
                </a:solidFill>
                <a:effectLst/>
                <a:uLnTx/>
                <a:uFillTx/>
                <a:latin typeface="Calibri"/>
              </a:defRPr>
            </a:lvl1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a:ea typeface="+mn-ea"/>
                <a:cs typeface="+mn-cs"/>
              </a:rPr>
              <a:t>Light VOC Removal</a:t>
            </a:r>
          </a:p>
        </p:txBody>
      </p:sp>
      <p:cxnSp>
        <p:nvCxnSpPr>
          <p:cNvPr id="170" name="Straight Arrow Connector 169">
            <a:extLst>
              <a:ext uri="{FF2B5EF4-FFF2-40B4-BE49-F238E27FC236}">
                <a16:creationId xmlns:a16="http://schemas.microsoft.com/office/drawing/2014/main" id="{41465C09-C54B-40C1-8837-14A8C249EDB7}"/>
              </a:ext>
            </a:extLst>
          </p:cNvPr>
          <p:cNvCxnSpPr>
            <a:cxnSpLocks/>
            <a:stCxn id="159" idx="3"/>
            <a:endCxn id="148" idx="1"/>
          </p:cNvCxnSpPr>
          <p:nvPr/>
        </p:nvCxnSpPr>
        <p:spPr>
          <a:xfrm>
            <a:off x="3063429" y="5109148"/>
            <a:ext cx="1223971" cy="12244"/>
          </a:xfrm>
          <a:prstGeom prst="straightConnector1">
            <a:avLst/>
          </a:prstGeom>
          <a:noFill/>
          <a:ln w="25400" cap="flat" cmpd="sng" algn="ctr">
            <a:solidFill>
              <a:sysClr val="windowText" lastClr="000000"/>
            </a:solidFill>
            <a:prstDash val="solid"/>
            <a:miter lim="800000"/>
            <a:tailEnd type="triangle"/>
          </a:ln>
          <a:effectLst/>
        </p:spPr>
      </p:cxnSp>
      <p:cxnSp>
        <p:nvCxnSpPr>
          <p:cNvPr id="171" name="Straight Arrow Connector 170">
            <a:extLst>
              <a:ext uri="{FF2B5EF4-FFF2-40B4-BE49-F238E27FC236}">
                <a16:creationId xmlns:a16="http://schemas.microsoft.com/office/drawing/2014/main" id="{58CBE15B-9AF9-426F-B95C-C1B1D786D609}"/>
              </a:ext>
            </a:extLst>
          </p:cNvPr>
          <p:cNvCxnSpPr>
            <a:cxnSpLocks/>
          </p:cNvCxnSpPr>
          <p:nvPr/>
        </p:nvCxnSpPr>
        <p:spPr>
          <a:xfrm>
            <a:off x="4297839" y="1970651"/>
            <a:ext cx="0" cy="1150358"/>
          </a:xfrm>
          <a:prstGeom prst="straightConnector1">
            <a:avLst/>
          </a:prstGeom>
          <a:noFill/>
          <a:ln w="25400" cap="flat" cmpd="sng" algn="ctr">
            <a:solidFill>
              <a:sysClr val="windowText" lastClr="000000"/>
            </a:solidFill>
            <a:prstDash val="solid"/>
            <a:miter lim="800000"/>
            <a:tailEnd type="triangle"/>
          </a:ln>
          <a:effectLst/>
        </p:spPr>
      </p:cxnSp>
      <p:cxnSp>
        <p:nvCxnSpPr>
          <p:cNvPr id="172" name="Elbow Connector 14">
            <a:extLst>
              <a:ext uri="{FF2B5EF4-FFF2-40B4-BE49-F238E27FC236}">
                <a16:creationId xmlns:a16="http://schemas.microsoft.com/office/drawing/2014/main" id="{46248257-AE08-4826-9F24-526AB0FFAF73}"/>
              </a:ext>
            </a:extLst>
          </p:cNvPr>
          <p:cNvCxnSpPr>
            <a:cxnSpLocks/>
            <a:stCxn id="145" idx="1"/>
          </p:cNvCxnSpPr>
          <p:nvPr/>
        </p:nvCxnSpPr>
        <p:spPr>
          <a:xfrm rot="10800000">
            <a:off x="3343663" y="1635839"/>
            <a:ext cx="622747" cy="1588704"/>
          </a:xfrm>
          <a:prstGeom prst="bentConnector2">
            <a:avLst/>
          </a:prstGeom>
          <a:noFill/>
          <a:ln w="25400" cap="flat" cmpd="sng" algn="ctr">
            <a:solidFill>
              <a:sysClr val="windowText" lastClr="000000"/>
            </a:solidFill>
            <a:prstDash val="solid"/>
            <a:miter lim="800000"/>
            <a:tailEnd type="triangle"/>
          </a:ln>
          <a:effectLst/>
        </p:spPr>
      </p:cxnSp>
      <p:cxnSp>
        <p:nvCxnSpPr>
          <p:cNvPr id="173" name="Straight Arrow Connector 172">
            <a:extLst>
              <a:ext uri="{FF2B5EF4-FFF2-40B4-BE49-F238E27FC236}">
                <a16:creationId xmlns:a16="http://schemas.microsoft.com/office/drawing/2014/main" id="{A7965791-754A-43DD-8A46-265DF15F8FD0}"/>
              </a:ext>
            </a:extLst>
          </p:cNvPr>
          <p:cNvCxnSpPr>
            <a:cxnSpLocks/>
            <a:stCxn id="147" idx="3"/>
          </p:cNvCxnSpPr>
          <p:nvPr/>
        </p:nvCxnSpPr>
        <p:spPr>
          <a:xfrm>
            <a:off x="5595773" y="4221704"/>
            <a:ext cx="349485" cy="6980"/>
          </a:xfrm>
          <a:prstGeom prst="straightConnector1">
            <a:avLst/>
          </a:prstGeom>
          <a:noFill/>
          <a:ln w="19050" cap="flat" cmpd="sng" algn="ctr">
            <a:solidFill>
              <a:sysClr val="windowText" lastClr="000000"/>
            </a:solidFill>
            <a:prstDash val="dash"/>
            <a:miter lim="800000"/>
            <a:tailEnd type="triangle"/>
          </a:ln>
          <a:effectLst/>
        </p:spPr>
      </p:cxnSp>
      <p:sp>
        <p:nvSpPr>
          <p:cNvPr id="174" name="TextBox 173">
            <a:extLst>
              <a:ext uri="{FF2B5EF4-FFF2-40B4-BE49-F238E27FC236}">
                <a16:creationId xmlns:a16="http://schemas.microsoft.com/office/drawing/2014/main" id="{80AD44A0-CCB8-4142-870B-56B787950E89}"/>
              </a:ext>
            </a:extLst>
          </p:cNvPr>
          <p:cNvSpPr txBox="1"/>
          <p:nvPr/>
        </p:nvSpPr>
        <p:spPr>
          <a:xfrm>
            <a:off x="912883" y="1922966"/>
            <a:ext cx="20794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a:ea typeface="+mn-ea"/>
                <a:cs typeface="+mn-cs"/>
              </a:rPr>
              <a:t>(Combined HEPA/Charcoal Filter)</a:t>
            </a:r>
          </a:p>
        </p:txBody>
      </p:sp>
      <p:cxnSp>
        <p:nvCxnSpPr>
          <p:cNvPr id="175" name="Straight Arrow Connector 174">
            <a:extLst>
              <a:ext uri="{FF2B5EF4-FFF2-40B4-BE49-F238E27FC236}">
                <a16:creationId xmlns:a16="http://schemas.microsoft.com/office/drawing/2014/main" id="{6B35055E-17D1-44A5-A766-B1348294328B}"/>
              </a:ext>
            </a:extLst>
          </p:cNvPr>
          <p:cNvCxnSpPr>
            <a:cxnSpLocks/>
            <a:endCxn id="169" idx="1"/>
          </p:cNvCxnSpPr>
          <p:nvPr/>
        </p:nvCxnSpPr>
        <p:spPr>
          <a:xfrm>
            <a:off x="1656368" y="2673169"/>
            <a:ext cx="514424" cy="1551"/>
          </a:xfrm>
          <a:prstGeom prst="straightConnector1">
            <a:avLst/>
          </a:prstGeom>
          <a:noFill/>
          <a:ln w="25400" cap="flat" cmpd="sng" algn="ctr">
            <a:solidFill>
              <a:sysClr val="windowText" lastClr="000000"/>
            </a:solidFill>
            <a:prstDash val="solid"/>
            <a:miter lim="800000"/>
            <a:tailEnd type="triangle"/>
          </a:ln>
          <a:effectLst/>
        </p:spPr>
      </p:cxnSp>
      <p:cxnSp>
        <p:nvCxnSpPr>
          <p:cNvPr id="176" name="Straight Arrow Connector 175">
            <a:extLst>
              <a:ext uri="{FF2B5EF4-FFF2-40B4-BE49-F238E27FC236}">
                <a16:creationId xmlns:a16="http://schemas.microsoft.com/office/drawing/2014/main" id="{719BBCA6-0154-40FF-892B-62308A5E17E2}"/>
              </a:ext>
            </a:extLst>
          </p:cNvPr>
          <p:cNvCxnSpPr>
            <a:cxnSpLocks/>
            <a:stCxn id="169" idx="3"/>
          </p:cNvCxnSpPr>
          <p:nvPr/>
        </p:nvCxnSpPr>
        <p:spPr>
          <a:xfrm>
            <a:off x="3082092" y="2674720"/>
            <a:ext cx="228422" cy="0"/>
          </a:xfrm>
          <a:prstGeom prst="straightConnector1">
            <a:avLst/>
          </a:prstGeom>
          <a:noFill/>
          <a:ln w="25400" cap="flat" cmpd="sng" algn="ctr">
            <a:solidFill>
              <a:sysClr val="windowText" lastClr="000000"/>
            </a:solidFill>
            <a:prstDash val="solid"/>
            <a:miter lim="800000"/>
            <a:tailEnd type="triangle"/>
          </a:ln>
          <a:effectLst/>
        </p:spPr>
      </p:cxnSp>
      <p:sp>
        <p:nvSpPr>
          <p:cNvPr id="177" name="TextBox 176">
            <a:extLst>
              <a:ext uri="{FF2B5EF4-FFF2-40B4-BE49-F238E27FC236}">
                <a16:creationId xmlns:a16="http://schemas.microsoft.com/office/drawing/2014/main" id="{1E9A65FF-7F89-414D-85D8-2091D87EC729}"/>
              </a:ext>
            </a:extLst>
          </p:cNvPr>
          <p:cNvSpPr txBox="1"/>
          <p:nvPr/>
        </p:nvSpPr>
        <p:spPr>
          <a:xfrm>
            <a:off x="1444414" y="2438796"/>
            <a:ext cx="815872"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mn-cs"/>
              </a:rPr>
              <a:t>Cabin air</a:t>
            </a:r>
          </a:p>
        </p:txBody>
      </p:sp>
      <p:cxnSp>
        <p:nvCxnSpPr>
          <p:cNvPr id="178" name="Straight Arrow Connector 177">
            <a:extLst>
              <a:ext uri="{FF2B5EF4-FFF2-40B4-BE49-F238E27FC236}">
                <a16:creationId xmlns:a16="http://schemas.microsoft.com/office/drawing/2014/main" id="{13252303-1CFB-484C-AA1E-E08E4EE66D0D}"/>
              </a:ext>
            </a:extLst>
          </p:cNvPr>
          <p:cNvCxnSpPr>
            <a:cxnSpLocks/>
          </p:cNvCxnSpPr>
          <p:nvPr/>
        </p:nvCxnSpPr>
        <p:spPr>
          <a:xfrm flipV="1">
            <a:off x="414998" y="1678262"/>
            <a:ext cx="497885" cy="2"/>
          </a:xfrm>
          <a:prstGeom prst="straightConnector1">
            <a:avLst/>
          </a:prstGeom>
          <a:noFill/>
          <a:ln w="25400" cap="flat" cmpd="sng" algn="ctr">
            <a:solidFill>
              <a:sysClr val="windowText" lastClr="000000"/>
            </a:solidFill>
            <a:prstDash val="solid"/>
            <a:miter lim="800000"/>
            <a:tailEnd type="triangle"/>
          </a:ln>
          <a:effectLst/>
        </p:spPr>
      </p:cxnSp>
      <p:cxnSp>
        <p:nvCxnSpPr>
          <p:cNvPr id="179" name="Straight Arrow Connector 178">
            <a:extLst>
              <a:ext uri="{FF2B5EF4-FFF2-40B4-BE49-F238E27FC236}">
                <a16:creationId xmlns:a16="http://schemas.microsoft.com/office/drawing/2014/main" id="{C739A3F8-0954-4F63-AD0A-930AE5932586}"/>
              </a:ext>
            </a:extLst>
          </p:cNvPr>
          <p:cNvCxnSpPr>
            <a:cxnSpLocks/>
          </p:cNvCxnSpPr>
          <p:nvPr/>
        </p:nvCxnSpPr>
        <p:spPr>
          <a:xfrm>
            <a:off x="3503261" y="5124647"/>
            <a:ext cx="0" cy="1213116"/>
          </a:xfrm>
          <a:prstGeom prst="straightConnector1">
            <a:avLst/>
          </a:prstGeom>
          <a:noFill/>
          <a:ln w="19050" cap="flat" cmpd="sng" algn="ctr">
            <a:solidFill>
              <a:sysClr val="windowText" lastClr="000000"/>
            </a:solidFill>
            <a:prstDash val="dash"/>
            <a:miter lim="800000"/>
            <a:tailEnd type="triangle"/>
          </a:ln>
          <a:effectLst/>
        </p:spPr>
      </p:cxnSp>
      <p:sp>
        <p:nvSpPr>
          <p:cNvPr id="180" name="Can 4">
            <a:extLst>
              <a:ext uri="{FF2B5EF4-FFF2-40B4-BE49-F238E27FC236}">
                <a16:creationId xmlns:a16="http://schemas.microsoft.com/office/drawing/2014/main" id="{65FD5A57-9470-4168-ADD0-6C96F651784C}"/>
              </a:ext>
            </a:extLst>
          </p:cNvPr>
          <p:cNvSpPr/>
          <p:nvPr/>
        </p:nvSpPr>
        <p:spPr>
          <a:xfrm>
            <a:off x="8572896" y="5877098"/>
            <a:ext cx="467213" cy="521795"/>
          </a:xfrm>
          <a:prstGeom prst="can">
            <a:avLst/>
          </a:prstGeom>
          <a:solidFill>
            <a:srgbClr val="E7E6E6">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panose="020F0502020204030204"/>
                <a:ea typeface="+mn-ea"/>
                <a:cs typeface="+mn-cs"/>
              </a:rPr>
              <a:t>EDV</a:t>
            </a:r>
          </a:p>
        </p:txBody>
      </p:sp>
      <p:sp>
        <p:nvSpPr>
          <p:cNvPr id="181" name="Rectangle 180">
            <a:extLst>
              <a:ext uri="{FF2B5EF4-FFF2-40B4-BE49-F238E27FC236}">
                <a16:creationId xmlns:a16="http://schemas.microsoft.com/office/drawing/2014/main" id="{27468AFB-86EF-48BD-8A3A-FE7F53354426}"/>
              </a:ext>
            </a:extLst>
          </p:cNvPr>
          <p:cNvSpPr/>
          <p:nvPr/>
        </p:nvSpPr>
        <p:spPr>
          <a:xfrm>
            <a:off x="8553616" y="3864137"/>
            <a:ext cx="1086592" cy="659081"/>
          </a:xfrm>
          <a:prstGeom prst="rect">
            <a:avLst/>
          </a:prstGeom>
          <a:solidFill>
            <a:srgbClr val="FFFF00"/>
          </a:solid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Urine Transfer System</a:t>
            </a:r>
          </a:p>
        </p:txBody>
      </p:sp>
      <p:sp>
        <p:nvSpPr>
          <p:cNvPr id="182" name="Rectangle 181">
            <a:extLst>
              <a:ext uri="{FF2B5EF4-FFF2-40B4-BE49-F238E27FC236}">
                <a16:creationId xmlns:a16="http://schemas.microsoft.com/office/drawing/2014/main" id="{4EDF6BAF-5FBC-46D8-8479-EF86C624C0A1}"/>
              </a:ext>
            </a:extLst>
          </p:cNvPr>
          <p:cNvSpPr/>
          <p:nvPr/>
        </p:nvSpPr>
        <p:spPr>
          <a:xfrm flipH="1">
            <a:off x="10351188" y="4253965"/>
            <a:ext cx="1034979" cy="513608"/>
          </a:xfrm>
          <a:prstGeom prst="rect">
            <a:avLst/>
          </a:prstGeom>
          <a:solidFill>
            <a:srgbClr val="00B050"/>
          </a:solidFill>
          <a:ln w="19050" cmpd="sng">
            <a:solidFill>
              <a:sysClr val="windowText" lastClr="000000"/>
            </a:solidFill>
          </a:ln>
        </p:spPr>
        <p:txBody>
          <a:bodyPr wrap="squar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a:ea typeface="+mn-ea"/>
                <a:cs typeface="+mn-cs"/>
              </a:rPr>
              <a:t>Toilet #2 (WHC)</a:t>
            </a:r>
          </a:p>
        </p:txBody>
      </p:sp>
      <p:sp>
        <p:nvSpPr>
          <p:cNvPr id="183" name="Rectangle 182">
            <a:extLst>
              <a:ext uri="{FF2B5EF4-FFF2-40B4-BE49-F238E27FC236}">
                <a16:creationId xmlns:a16="http://schemas.microsoft.com/office/drawing/2014/main" id="{CE283E87-BE3C-4980-B54F-5F91C7CB3D42}"/>
              </a:ext>
            </a:extLst>
          </p:cNvPr>
          <p:cNvSpPr/>
          <p:nvPr/>
        </p:nvSpPr>
        <p:spPr>
          <a:xfrm>
            <a:off x="8553616" y="2513323"/>
            <a:ext cx="1086592" cy="659081"/>
          </a:xfrm>
          <a:prstGeom prst="rect">
            <a:avLst/>
          </a:prstGeom>
          <a:solidFill>
            <a:srgbClr val="00B050"/>
          </a:solidFill>
          <a:ln w="5715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Urine Processor Assembly</a:t>
            </a:r>
          </a:p>
        </p:txBody>
      </p:sp>
      <p:cxnSp>
        <p:nvCxnSpPr>
          <p:cNvPr id="184" name="Straight Arrow Connector 183">
            <a:extLst>
              <a:ext uri="{FF2B5EF4-FFF2-40B4-BE49-F238E27FC236}">
                <a16:creationId xmlns:a16="http://schemas.microsoft.com/office/drawing/2014/main" id="{D891F718-92C3-4DF8-A40F-28C041738534}"/>
              </a:ext>
            </a:extLst>
          </p:cNvPr>
          <p:cNvCxnSpPr>
            <a:cxnSpLocks/>
            <a:stCxn id="181" idx="0"/>
            <a:endCxn id="183" idx="2"/>
          </p:cNvCxnSpPr>
          <p:nvPr/>
        </p:nvCxnSpPr>
        <p:spPr>
          <a:xfrm flipV="1">
            <a:off x="9096912" y="3172404"/>
            <a:ext cx="0" cy="691733"/>
          </a:xfrm>
          <a:prstGeom prst="straightConnector1">
            <a:avLst/>
          </a:prstGeom>
          <a:noFill/>
          <a:ln w="25400" cap="flat" cmpd="sng" algn="ctr">
            <a:solidFill>
              <a:srgbClr val="00B050"/>
            </a:solidFill>
            <a:prstDash val="solid"/>
            <a:miter lim="800000"/>
            <a:tailEnd type="triangle"/>
          </a:ln>
          <a:effectLst/>
        </p:spPr>
      </p:cxnSp>
      <p:sp>
        <p:nvSpPr>
          <p:cNvPr id="185" name="Rectangle 184">
            <a:extLst>
              <a:ext uri="{FF2B5EF4-FFF2-40B4-BE49-F238E27FC236}">
                <a16:creationId xmlns:a16="http://schemas.microsoft.com/office/drawing/2014/main" id="{9E0A7237-D11E-48E7-ABD2-291BA7FB1FB8}"/>
              </a:ext>
            </a:extLst>
          </p:cNvPr>
          <p:cNvSpPr/>
          <p:nvPr/>
        </p:nvSpPr>
        <p:spPr>
          <a:xfrm>
            <a:off x="7199213" y="3864138"/>
            <a:ext cx="1086592" cy="659080"/>
          </a:xfrm>
          <a:prstGeom prst="rect">
            <a:avLst/>
          </a:prstGeom>
          <a:solidFill>
            <a:srgbClr val="FFFF00"/>
          </a:solid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BPA</a:t>
            </a:r>
          </a:p>
        </p:txBody>
      </p:sp>
      <p:sp>
        <p:nvSpPr>
          <p:cNvPr id="186" name="TextBox 185">
            <a:extLst>
              <a:ext uri="{FF2B5EF4-FFF2-40B4-BE49-F238E27FC236}">
                <a16:creationId xmlns:a16="http://schemas.microsoft.com/office/drawing/2014/main" id="{3B2A8D98-B3E4-452C-8059-38B6ED28CEF4}"/>
              </a:ext>
            </a:extLst>
          </p:cNvPr>
          <p:cNvSpPr txBox="1"/>
          <p:nvPr/>
        </p:nvSpPr>
        <p:spPr>
          <a:xfrm>
            <a:off x="8349537" y="5101148"/>
            <a:ext cx="42191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PTU</a:t>
            </a:r>
          </a:p>
        </p:txBody>
      </p:sp>
      <p:sp>
        <p:nvSpPr>
          <p:cNvPr id="187" name="TextBox 186">
            <a:extLst>
              <a:ext uri="{FF2B5EF4-FFF2-40B4-BE49-F238E27FC236}">
                <a16:creationId xmlns:a16="http://schemas.microsoft.com/office/drawing/2014/main" id="{B18EEB67-3732-4A47-B189-1A1B8D09022D}"/>
              </a:ext>
            </a:extLst>
          </p:cNvPr>
          <p:cNvSpPr txBox="1"/>
          <p:nvPr/>
        </p:nvSpPr>
        <p:spPr>
          <a:xfrm flipH="1">
            <a:off x="9086703" y="3294082"/>
            <a:ext cx="889987"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Pre-treated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Urine (PTU)</a:t>
            </a:r>
          </a:p>
        </p:txBody>
      </p:sp>
      <p:sp>
        <p:nvSpPr>
          <p:cNvPr id="188" name="TextBox 187">
            <a:extLst>
              <a:ext uri="{FF2B5EF4-FFF2-40B4-BE49-F238E27FC236}">
                <a16:creationId xmlns:a16="http://schemas.microsoft.com/office/drawing/2014/main" id="{B7813078-2481-4291-B1EC-F288E80590A4}"/>
              </a:ext>
            </a:extLst>
          </p:cNvPr>
          <p:cNvSpPr txBox="1"/>
          <p:nvPr/>
        </p:nvSpPr>
        <p:spPr>
          <a:xfrm>
            <a:off x="9766799" y="3779444"/>
            <a:ext cx="42191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PTU</a:t>
            </a:r>
          </a:p>
        </p:txBody>
      </p:sp>
      <p:sp>
        <p:nvSpPr>
          <p:cNvPr id="189" name="Rectangle 188">
            <a:extLst>
              <a:ext uri="{FF2B5EF4-FFF2-40B4-BE49-F238E27FC236}">
                <a16:creationId xmlns:a16="http://schemas.microsoft.com/office/drawing/2014/main" id="{F08BF6BF-7CDF-4D27-A73D-CBB6A7A14EED}"/>
              </a:ext>
            </a:extLst>
          </p:cNvPr>
          <p:cNvSpPr/>
          <p:nvPr/>
        </p:nvSpPr>
        <p:spPr>
          <a:xfrm>
            <a:off x="8553616" y="1214589"/>
            <a:ext cx="1086592" cy="659081"/>
          </a:xfrm>
          <a:prstGeom prst="rect">
            <a:avLst/>
          </a:prstGeom>
          <a:solidFill>
            <a:srgbClr val="00B050"/>
          </a:solidFill>
          <a:ln w="5715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Water Processor Assembly</a:t>
            </a:r>
          </a:p>
        </p:txBody>
      </p:sp>
      <p:cxnSp>
        <p:nvCxnSpPr>
          <p:cNvPr id="190" name="Straight Arrow Connector 189">
            <a:extLst>
              <a:ext uri="{FF2B5EF4-FFF2-40B4-BE49-F238E27FC236}">
                <a16:creationId xmlns:a16="http://schemas.microsoft.com/office/drawing/2014/main" id="{82099AB9-AFB9-4ABB-9606-0B2F8CBDB094}"/>
              </a:ext>
            </a:extLst>
          </p:cNvPr>
          <p:cNvCxnSpPr>
            <a:stCxn id="183" idx="0"/>
            <a:endCxn id="189" idx="2"/>
          </p:cNvCxnSpPr>
          <p:nvPr/>
        </p:nvCxnSpPr>
        <p:spPr>
          <a:xfrm flipV="1">
            <a:off x="9096912" y="1873670"/>
            <a:ext cx="0" cy="639653"/>
          </a:xfrm>
          <a:prstGeom prst="straightConnector1">
            <a:avLst/>
          </a:prstGeom>
          <a:noFill/>
          <a:ln w="25400" cap="flat" cmpd="sng" algn="ctr">
            <a:solidFill>
              <a:srgbClr val="ED7D31"/>
            </a:solidFill>
            <a:prstDash val="solid"/>
            <a:miter lim="800000"/>
            <a:tailEnd type="triangle"/>
          </a:ln>
          <a:effectLst/>
        </p:spPr>
      </p:cxnSp>
      <p:sp>
        <p:nvSpPr>
          <p:cNvPr id="191" name="TextBox 190">
            <a:extLst>
              <a:ext uri="{FF2B5EF4-FFF2-40B4-BE49-F238E27FC236}">
                <a16:creationId xmlns:a16="http://schemas.microsoft.com/office/drawing/2014/main" id="{52CBA7D4-AEB6-4450-BCE9-5E02155E017F}"/>
              </a:ext>
            </a:extLst>
          </p:cNvPr>
          <p:cNvSpPr txBox="1"/>
          <p:nvPr/>
        </p:nvSpPr>
        <p:spPr>
          <a:xfrm>
            <a:off x="8444323" y="2056844"/>
            <a:ext cx="70884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Distillate</a:t>
            </a:r>
          </a:p>
        </p:txBody>
      </p:sp>
      <p:cxnSp>
        <p:nvCxnSpPr>
          <p:cNvPr id="192" name="Straight Arrow Connector 191">
            <a:extLst>
              <a:ext uri="{FF2B5EF4-FFF2-40B4-BE49-F238E27FC236}">
                <a16:creationId xmlns:a16="http://schemas.microsoft.com/office/drawing/2014/main" id="{F0AF71DD-AD52-40AF-8210-06A54416A94F}"/>
              </a:ext>
            </a:extLst>
          </p:cNvPr>
          <p:cNvCxnSpPr>
            <a:cxnSpLocks/>
            <a:stCxn id="142" idx="3"/>
            <a:endCxn id="189" idx="1"/>
          </p:cNvCxnSpPr>
          <p:nvPr/>
        </p:nvCxnSpPr>
        <p:spPr>
          <a:xfrm flipV="1">
            <a:off x="6022928" y="1544130"/>
            <a:ext cx="2530688" cy="7263"/>
          </a:xfrm>
          <a:prstGeom prst="straightConnector1">
            <a:avLst/>
          </a:prstGeom>
          <a:noFill/>
          <a:ln w="25400" cap="flat" cmpd="sng" algn="ctr">
            <a:solidFill>
              <a:srgbClr val="ED7D31"/>
            </a:solidFill>
            <a:prstDash val="solid"/>
            <a:miter lim="800000"/>
            <a:tailEnd type="triangle"/>
          </a:ln>
          <a:effectLst/>
        </p:spPr>
      </p:cxnSp>
      <p:cxnSp>
        <p:nvCxnSpPr>
          <p:cNvPr id="193" name="Elbow Connector 49">
            <a:extLst>
              <a:ext uri="{FF2B5EF4-FFF2-40B4-BE49-F238E27FC236}">
                <a16:creationId xmlns:a16="http://schemas.microsoft.com/office/drawing/2014/main" id="{5ACBE318-A6E3-4211-A5DA-0D73A1B3322F}"/>
              </a:ext>
            </a:extLst>
          </p:cNvPr>
          <p:cNvCxnSpPr>
            <a:cxnSpLocks/>
            <a:stCxn id="189" idx="3"/>
          </p:cNvCxnSpPr>
          <p:nvPr/>
        </p:nvCxnSpPr>
        <p:spPr>
          <a:xfrm>
            <a:off x="9640208" y="1544130"/>
            <a:ext cx="2045620" cy="2418768"/>
          </a:xfrm>
          <a:prstGeom prst="bentConnector2">
            <a:avLst/>
          </a:prstGeom>
          <a:noFill/>
          <a:ln w="25400" cap="flat" cmpd="sng" algn="ctr">
            <a:solidFill>
              <a:srgbClr val="0070C0"/>
            </a:solidFill>
            <a:prstDash val="solid"/>
            <a:miter lim="800000"/>
            <a:tailEnd type="triangle"/>
          </a:ln>
          <a:effectLst/>
        </p:spPr>
      </p:cxnSp>
      <p:sp>
        <p:nvSpPr>
          <p:cNvPr id="194" name="TextBox 193">
            <a:extLst>
              <a:ext uri="{FF2B5EF4-FFF2-40B4-BE49-F238E27FC236}">
                <a16:creationId xmlns:a16="http://schemas.microsoft.com/office/drawing/2014/main" id="{CB11848E-A0F2-45E0-83A2-1BE32598DA6C}"/>
              </a:ext>
            </a:extLst>
          </p:cNvPr>
          <p:cNvSpPr txBox="1"/>
          <p:nvPr/>
        </p:nvSpPr>
        <p:spPr>
          <a:xfrm>
            <a:off x="9666766" y="1335949"/>
            <a:ext cx="70040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Potable water</a:t>
            </a:r>
          </a:p>
        </p:txBody>
      </p:sp>
      <p:sp>
        <p:nvSpPr>
          <p:cNvPr id="195" name="Can 42">
            <a:extLst>
              <a:ext uri="{FF2B5EF4-FFF2-40B4-BE49-F238E27FC236}">
                <a16:creationId xmlns:a16="http://schemas.microsoft.com/office/drawing/2014/main" id="{39B1400B-A94C-4257-BAAB-BB9374AB79E3}"/>
              </a:ext>
            </a:extLst>
          </p:cNvPr>
          <p:cNvSpPr/>
          <p:nvPr/>
        </p:nvSpPr>
        <p:spPr>
          <a:xfrm>
            <a:off x="9178844" y="5872891"/>
            <a:ext cx="461363" cy="537427"/>
          </a:xfrm>
          <a:prstGeom prst="can">
            <a:avLst/>
          </a:prstGeom>
          <a:solidFill>
            <a:srgbClr val="E7E6E6">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panose="020F0502020204030204"/>
                <a:ea typeface="+mn-ea"/>
                <a:cs typeface="+mn-cs"/>
              </a:rPr>
              <a:t>EDV</a:t>
            </a:r>
          </a:p>
        </p:txBody>
      </p:sp>
      <p:sp>
        <p:nvSpPr>
          <p:cNvPr id="196" name="TextBox 195">
            <a:extLst>
              <a:ext uri="{FF2B5EF4-FFF2-40B4-BE49-F238E27FC236}">
                <a16:creationId xmlns:a16="http://schemas.microsoft.com/office/drawing/2014/main" id="{443AB6CC-1B7E-491C-9DB1-58061E075D10}"/>
              </a:ext>
            </a:extLst>
          </p:cNvPr>
          <p:cNvSpPr txBox="1"/>
          <p:nvPr/>
        </p:nvSpPr>
        <p:spPr>
          <a:xfrm>
            <a:off x="7711121" y="5669888"/>
            <a:ext cx="102238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Back-up urine storage</a:t>
            </a:r>
          </a:p>
        </p:txBody>
      </p:sp>
      <p:sp>
        <p:nvSpPr>
          <p:cNvPr id="197" name="TextBox 196">
            <a:extLst>
              <a:ext uri="{FF2B5EF4-FFF2-40B4-BE49-F238E27FC236}">
                <a16:creationId xmlns:a16="http://schemas.microsoft.com/office/drawing/2014/main" id="{F0B06269-4C83-4032-8D10-8A9219627465}"/>
              </a:ext>
            </a:extLst>
          </p:cNvPr>
          <p:cNvSpPr txBox="1"/>
          <p:nvPr/>
        </p:nvSpPr>
        <p:spPr>
          <a:xfrm>
            <a:off x="9383876" y="5698379"/>
            <a:ext cx="8928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Russian urine</a:t>
            </a:r>
          </a:p>
        </p:txBody>
      </p:sp>
      <p:cxnSp>
        <p:nvCxnSpPr>
          <p:cNvPr id="198" name="Straight Arrow Connector 197">
            <a:extLst>
              <a:ext uri="{FF2B5EF4-FFF2-40B4-BE49-F238E27FC236}">
                <a16:creationId xmlns:a16="http://schemas.microsoft.com/office/drawing/2014/main" id="{34B04AEA-96AD-4906-A4FC-DFDFD3001F62}"/>
              </a:ext>
            </a:extLst>
          </p:cNvPr>
          <p:cNvCxnSpPr/>
          <p:nvPr/>
        </p:nvCxnSpPr>
        <p:spPr>
          <a:xfrm flipV="1">
            <a:off x="8782236" y="3164979"/>
            <a:ext cx="0" cy="691734"/>
          </a:xfrm>
          <a:prstGeom prst="straightConnector1">
            <a:avLst/>
          </a:prstGeom>
          <a:noFill/>
          <a:ln w="25400" cap="flat" cmpd="sng" algn="ctr">
            <a:solidFill>
              <a:sysClr val="window" lastClr="FFFFFF">
                <a:lumMod val="65000"/>
              </a:sysClr>
            </a:solidFill>
            <a:prstDash val="dashDot"/>
            <a:miter lim="800000"/>
            <a:tailEnd type="triangle"/>
          </a:ln>
          <a:effectLst/>
        </p:spPr>
      </p:cxnSp>
      <p:sp>
        <p:nvSpPr>
          <p:cNvPr id="199" name="TextBox 198">
            <a:extLst>
              <a:ext uri="{FF2B5EF4-FFF2-40B4-BE49-F238E27FC236}">
                <a16:creationId xmlns:a16="http://schemas.microsoft.com/office/drawing/2014/main" id="{2C8904AF-E308-45C5-88C2-CCC6AF8935F5}"/>
              </a:ext>
            </a:extLst>
          </p:cNvPr>
          <p:cNvSpPr txBox="1"/>
          <p:nvPr/>
        </p:nvSpPr>
        <p:spPr>
          <a:xfrm rot="16200000">
            <a:off x="8510795" y="5027939"/>
            <a:ext cx="109036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Compressed air</a:t>
            </a:r>
          </a:p>
        </p:txBody>
      </p:sp>
      <p:sp>
        <p:nvSpPr>
          <p:cNvPr id="200" name="TextBox 199">
            <a:extLst>
              <a:ext uri="{FF2B5EF4-FFF2-40B4-BE49-F238E27FC236}">
                <a16:creationId xmlns:a16="http://schemas.microsoft.com/office/drawing/2014/main" id="{2765E119-E9EA-4A94-B8B8-1D11040997C1}"/>
              </a:ext>
            </a:extLst>
          </p:cNvPr>
          <p:cNvSpPr txBox="1"/>
          <p:nvPr/>
        </p:nvSpPr>
        <p:spPr>
          <a:xfrm>
            <a:off x="8013113" y="3098606"/>
            <a:ext cx="49404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Brine</a:t>
            </a:r>
          </a:p>
        </p:txBody>
      </p:sp>
      <p:sp>
        <p:nvSpPr>
          <p:cNvPr id="201" name="TextBox 200">
            <a:extLst>
              <a:ext uri="{FF2B5EF4-FFF2-40B4-BE49-F238E27FC236}">
                <a16:creationId xmlns:a16="http://schemas.microsoft.com/office/drawing/2014/main" id="{D3D6E753-E6C5-4D3C-B7C2-9FC076597B6F}"/>
              </a:ext>
            </a:extLst>
          </p:cNvPr>
          <p:cNvSpPr txBox="1"/>
          <p:nvPr/>
        </p:nvSpPr>
        <p:spPr>
          <a:xfrm>
            <a:off x="8573201" y="3086445"/>
            <a:ext cx="466602" cy="215444"/>
          </a:xfrm>
          <a:prstGeom prst="rect">
            <a:avLst/>
          </a:prstGeom>
          <a:solidFill>
            <a:srgbClr val="92D050"/>
          </a:solidFill>
          <a:ln w="12700">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alibri"/>
                <a:ea typeface="+mn-ea"/>
                <a:cs typeface="+mn-cs"/>
              </a:rPr>
              <a:t>ARFTA</a:t>
            </a:r>
          </a:p>
        </p:txBody>
      </p:sp>
      <p:sp>
        <p:nvSpPr>
          <p:cNvPr id="202" name="Rectangle 201">
            <a:extLst>
              <a:ext uri="{FF2B5EF4-FFF2-40B4-BE49-F238E27FC236}">
                <a16:creationId xmlns:a16="http://schemas.microsoft.com/office/drawing/2014/main" id="{4F28CE41-7EE7-4723-8943-6167A18D6A03}"/>
              </a:ext>
            </a:extLst>
          </p:cNvPr>
          <p:cNvSpPr/>
          <p:nvPr/>
        </p:nvSpPr>
        <p:spPr>
          <a:xfrm flipH="1">
            <a:off x="10351187" y="3692167"/>
            <a:ext cx="1034979" cy="513608"/>
          </a:xfrm>
          <a:prstGeom prst="rect">
            <a:avLst/>
          </a:prstGeom>
          <a:solidFill>
            <a:srgbClr val="FFFF00"/>
          </a:solidFill>
          <a:ln w="5715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Toilet #1 (UWMS)</a:t>
            </a:r>
          </a:p>
        </p:txBody>
      </p:sp>
      <p:cxnSp>
        <p:nvCxnSpPr>
          <p:cNvPr id="203" name="Straight Arrow Connector 202">
            <a:extLst>
              <a:ext uri="{FF2B5EF4-FFF2-40B4-BE49-F238E27FC236}">
                <a16:creationId xmlns:a16="http://schemas.microsoft.com/office/drawing/2014/main" id="{6E07D5F3-6371-45AF-8CAC-7648F20B2C02}"/>
              </a:ext>
            </a:extLst>
          </p:cNvPr>
          <p:cNvCxnSpPr/>
          <p:nvPr/>
        </p:nvCxnSpPr>
        <p:spPr>
          <a:xfrm>
            <a:off x="7747795" y="4518008"/>
            <a:ext cx="0" cy="237247"/>
          </a:xfrm>
          <a:prstGeom prst="straightConnector1">
            <a:avLst/>
          </a:prstGeom>
          <a:noFill/>
          <a:ln w="25400" cap="flat" cmpd="sng" algn="ctr">
            <a:solidFill>
              <a:srgbClr val="7030A0"/>
            </a:solidFill>
            <a:prstDash val="solid"/>
            <a:miter lim="800000"/>
            <a:tailEnd type="triangle"/>
          </a:ln>
          <a:effectLst/>
        </p:spPr>
      </p:cxnSp>
      <p:sp>
        <p:nvSpPr>
          <p:cNvPr id="204" name="TextBox 203">
            <a:extLst>
              <a:ext uri="{FF2B5EF4-FFF2-40B4-BE49-F238E27FC236}">
                <a16:creationId xmlns:a16="http://schemas.microsoft.com/office/drawing/2014/main" id="{E9B626F0-ABA4-4B07-B12B-8201AD2CC2CA}"/>
              </a:ext>
            </a:extLst>
          </p:cNvPr>
          <p:cNvSpPr txBox="1"/>
          <p:nvPr/>
        </p:nvSpPr>
        <p:spPr>
          <a:xfrm>
            <a:off x="7238631" y="4693897"/>
            <a:ext cx="111125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Concentrated brine  to trash</a:t>
            </a:r>
          </a:p>
        </p:txBody>
      </p:sp>
      <p:sp>
        <p:nvSpPr>
          <p:cNvPr id="205" name="TextBox 204">
            <a:extLst>
              <a:ext uri="{FF2B5EF4-FFF2-40B4-BE49-F238E27FC236}">
                <a16:creationId xmlns:a16="http://schemas.microsoft.com/office/drawing/2014/main" id="{AE322A00-75F0-48D3-9F1A-987FDE266CCA}"/>
              </a:ext>
            </a:extLst>
          </p:cNvPr>
          <p:cNvSpPr txBox="1"/>
          <p:nvPr/>
        </p:nvSpPr>
        <p:spPr>
          <a:xfrm>
            <a:off x="7305163" y="1522164"/>
            <a:ext cx="1104516"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Trace contaminants  to cabin</a:t>
            </a:r>
          </a:p>
        </p:txBody>
      </p:sp>
      <p:cxnSp>
        <p:nvCxnSpPr>
          <p:cNvPr id="206" name="Straight Arrow Connector 205">
            <a:extLst>
              <a:ext uri="{FF2B5EF4-FFF2-40B4-BE49-F238E27FC236}">
                <a16:creationId xmlns:a16="http://schemas.microsoft.com/office/drawing/2014/main" id="{CA8903E5-BDA7-432C-9209-E83E2EFAA537}"/>
              </a:ext>
            </a:extLst>
          </p:cNvPr>
          <p:cNvCxnSpPr/>
          <p:nvPr/>
        </p:nvCxnSpPr>
        <p:spPr>
          <a:xfrm flipH="1">
            <a:off x="8288356" y="2624215"/>
            <a:ext cx="255069" cy="0"/>
          </a:xfrm>
          <a:prstGeom prst="straightConnector1">
            <a:avLst/>
          </a:prstGeom>
          <a:noFill/>
          <a:ln w="25400" cap="flat" cmpd="sng" algn="ctr">
            <a:solidFill>
              <a:sysClr val="windowText" lastClr="000000">
                <a:lumMod val="50000"/>
                <a:lumOff val="50000"/>
              </a:sysClr>
            </a:solidFill>
            <a:prstDash val="solid"/>
            <a:miter lim="800000"/>
            <a:tailEnd type="triangle"/>
          </a:ln>
          <a:effectLst/>
        </p:spPr>
      </p:cxnSp>
      <p:cxnSp>
        <p:nvCxnSpPr>
          <p:cNvPr id="207" name="Straight Arrow Connector 206">
            <a:extLst>
              <a:ext uri="{FF2B5EF4-FFF2-40B4-BE49-F238E27FC236}">
                <a16:creationId xmlns:a16="http://schemas.microsoft.com/office/drawing/2014/main" id="{82D8C435-1B2D-4638-BCE7-0E7F5119C841}"/>
              </a:ext>
            </a:extLst>
          </p:cNvPr>
          <p:cNvCxnSpPr>
            <a:cxnSpLocks/>
          </p:cNvCxnSpPr>
          <p:nvPr/>
        </p:nvCxnSpPr>
        <p:spPr>
          <a:xfrm>
            <a:off x="4488241" y="1524166"/>
            <a:ext cx="515841" cy="5370"/>
          </a:xfrm>
          <a:prstGeom prst="straightConnector1">
            <a:avLst/>
          </a:prstGeom>
          <a:noFill/>
          <a:ln w="25400" cap="flat" cmpd="sng" algn="ctr">
            <a:solidFill>
              <a:srgbClr val="ED7D31"/>
            </a:solidFill>
            <a:prstDash val="solid"/>
            <a:miter lim="800000"/>
            <a:tailEnd type="triangle"/>
          </a:ln>
          <a:effectLst/>
        </p:spPr>
      </p:cxnSp>
      <p:cxnSp>
        <p:nvCxnSpPr>
          <p:cNvPr id="208" name="Elbow Connector 14">
            <a:extLst>
              <a:ext uri="{FF2B5EF4-FFF2-40B4-BE49-F238E27FC236}">
                <a16:creationId xmlns:a16="http://schemas.microsoft.com/office/drawing/2014/main" id="{0005366B-72E5-4C19-9D45-159ECFC0C8A8}"/>
              </a:ext>
            </a:extLst>
          </p:cNvPr>
          <p:cNvCxnSpPr>
            <a:cxnSpLocks/>
            <a:stCxn id="148" idx="3"/>
          </p:cNvCxnSpPr>
          <p:nvPr/>
        </p:nvCxnSpPr>
        <p:spPr>
          <a:xfrm flipV="1">
            <a:off x="5213676" y="1602090"/>
            <a:ext cx="1642452" cy="3519302"/>
          </a:xfrm>
          <a:prstGeom prst="bentConnector2">
            <a:avLst/>
          </a:prstGeom>
          <a:noFill/>
          <a:ln w="25400" cap="flat" cmpd="sng" algn="ctr">
            <a:solidFill>
              <a:srgbClr val="ED7D31"/>
            </a:solidFill>
            <a:prstDash val="solid"/>
            <a:miter lim="800000"/>
            <a:tailEnd type="triangle"/>
          </a:ln>
          <a:effectLst/>
        </p:spPr>
      </p:cxnSp>
      <p:cxnSp>
        <p:nvCxnSpPr>
          <p:cNvPr id="209" name="Straight Arrow Connector 208">
            <a:extLst>
              <a:ext uri="{FF2B5EF4-FFF2-40B4-BE49-F238E27FC236}">
                <a16:creationId xmlns:a16="http://schemas.microsoft.com/office/drawing/2014/main" id="{19CC4F1A-10E6-4747-988F-C55CB03232C1}"/>
              </a:ext>
            </a:extLst>
          </p:cNvPr>
          <p:cNvCxnSpPr>
            <a:cxnSpLocks/>
          </p:cNvCxnSpPr>
          <p:nvPr/>
        </p:nvCxnSpPr>
        <p:spPr>
          <a:xfrm flipH="1" flipV="1">
            <a:off x="8782236" y="4501367"/>
            <a:ext cx="9176" cy="1369942"/>
          </a:xfrm>
          <a:prstGeom prst="straightConnector1">
            <a:avLst/>
          </a:prstGeom>
          <a:noFill/>
          <a:ln w="25400" cap="flat" cmpd="sng" algn="ctr">
            <a:solidFill>
              <a:srgbClr val="00B050"/>
            </a:solidFill>
            <a:prstDash val="solid"/>
            <a:miter lim="800000"/>
            <a:headEnd type="triangle" w="med" len="med"/>
            <a:tailEnd type="triangle" w="med" len="med"/>
          </a:ln>
          <a:effectLst/>
        </p:spPr>
      </p:cxnSp>
      <p:cxnSp>
        <p:nvCxnSpPr>
          <p:cNvPr id="210" name="Straight Arrow Connector 209">
            <a:extLst>
              <a:ext uri="{FF2B5EF4-FFF2-40B4-BE49-F238E27FC236}">
                <a16:creationId xmlns:a16="http://schemas.microsoft.com/office/drawing/2014/main" id="{5005897B-09A9-4645-9B50-1BD4EA49F1B6}"/>
              </a:ext>
            </a:extLst>
          </p:cNvPr>
          <p:cNvCxnSpPr>
            <a:cxnSpLocks/>
          </p:cNvCxnSpPr>
          <p:nvPr/>
        </p:nvCxnSpPr>
        <p:spPr>
          <a:xfrm>
            <a:off x="8880336" y="4522418"/>
            <a:ext cx="943" cy="1354680"/>
          </a:xfrm>
          <a:prstGeom prst="straightConnector1">
            <a:avLst/>
          </a:prstGeom>
          <a:noFill/>
          <a:ln w="25400" cap="flat" cmpd="sng" algn="ctr">
            <a:solidFill>
              <a:sysClr val="window" lastClr="FFFFFF">
                <a:lumMod val="65000"/>
              </a:sysClr>
            </a:solidFill>
            <a:prstDash val="dashDot"/>
            <a:miter lim="800000"/>
            <a:tailEnd type="triangle"/>
          </a:ln>
          <a:effectLst/>
        </p:spPr>
      </p:cxnSp>
      <p:cxnSp>
        <p:nvCxnSpPr>
          <p:cNvPr id="211" name="Straight Arrow Connector 210">
            <a:extLst>
              <a:ext uri="{FF2B5EF4-FFF2-40B4-BE49-F238E27FC236}">
                <a16:creationId xmlns:a16="http://schemas.microsoft.com/office/drawing/2014/main" id="{0435A704-A505-490D-B6F4-4DE799789C0E}"/>
              </a:ext>
            </a:extLst>
          </p:cNvPr>
          <p:cNvCxnSpPr>
            <a:cxnSpLocks/>
          </p:cNvCxnSpPr>
          <p:nvPr/>
        </p:nvCxnSpPr>
        <p:spPr>
          <a:xfrm>
            <a:off x="9244608" y="4516629"/>
            <a:ext cx="943" cy="1354680"/>
          </a:xfrm>
          <a:prstGeom prst="straightConnector1">
            <a:avLst/>
          </a:prstGeom>
          <a:noFill/>
          <a:ln w="25400" cap="flat" cmpd="sng" algn="ctr">
            <a:solidFill>
              <a:sysClr val="window" lastClr="FFFFFF">
                <a:lumMod val="65000"/>
              </a:sysClr>
            </a:solidFill>
            <a:prstDash val="dashDot"/>
            <a:miter lim="800000"/>
            <a:tailEnd type="triangle"/>
          </a:ln>
          <a:effectLst/>
        </p:spPr>
      </p:cxnSp>
      <p:cxnSp>
        <p:nvCxnSpPr>
          <p:cNvPr id="212" name="Straight Arrow Connector 211">
            <a:extLst>
              <a:ext uri="{FF2B5EF4-FFF2-40B4-BE49-F238E27FC236}">
                <a16:creationId xmlns:a16="http://schemas.microsoft.com/office/drawing/2014/main" id="{20CE6B29-C5B2-453B-886B-203882D9E110}"/>
              </a:ext>
            </a:extLst>
          </p:cNvPr>
          <p:cNvCxnSpPr>
            <a:cxnSpLocks/>
          </p:cNvCxnSpPr>
          <p:nvPr/>
        </p:nvCxnSpPr>
        <p:spPr>
          <a:xfrm flipV="1">
            <a:off x="9402708" y="4496906"/>
            <a:ext cx="0" cy="1388425"/>
          </a:xfrm>
          <a:prstGeom prst="straightConnector1">
            <a:avLst/>
          </a:prstGeom>
          <a:noFill/>
          <a:ln w="25400" cap="flat" cmpd="sng" algn="ctr">
            <a:solidFill>
              <a:srgbClr val="00B050"/>
            </a:solidFill>
            <a:prstDash val="solid"/>
            <a:miter lim="800000"/>
            <a:tailEnd type="triangle"/>
          </a:ln>
          <a:effectLst/>
        </p:spPr>
      </p:cxnSp>
      <p:sp>
        <p:nvSpPr>
          <p:cNvPr id="213" name="TextBox 212">
            <a:extLst>
              <a:ext uri="{FF2B5EF4-FFF2-40B4-BE49-F238E27FC236}">
                <a16:creationId xmlns:a16="http://schemas.microsoft.com/office/drawing/2014/main" id="{8E060931-1EA5-436D-9265-DEBB7AE9BEE2}"/>
              </a:ext>
            </a:extLst>
          </p:cNvPr>
          <p:cNvSpPr txBox="1"/>
          <p:nvPr/>
        </p:nvSpPr>
        <p:spPr>
          <a:xfrm>
            <a:off x="9396583" y="5089156"/>
            <a:ext cx="42191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PTU</a:t>
            </a:r>
          </a:p>
        </p:txBody>
      </p:sp>
      <p:cxnSp>
        <p:nvCxnSpPr>
          <p:cNvPr id="214" name="Straight Arrow Connector 213">
            <a:extLst>
              <a:ext uri="{FF2B5EF4-FFF2-40B4-BE49-F238E27FC236}">
                <a16:creationId xmlns:a16="http://schemas.microsoft.com/office/drawing/2014/main" id="{F95A4D48-ED43-435B-97E3-C8FA184C490D}"/>
              </a:ext>
            </a:extLst>
          </p:cNvPr>
          <p:cNvCxnSpPr/>
          <p:nvPr/>
        </p:nvCxnSpPr>
        <p:spPr>
          <a:xfrm flipH="1">
            <a:off x="8298547" y="1830196"/>
            <a:ext cx="255069" cy="0"/>
          </a:xfrm>
          <a:prstGeom prst="straightConnector1">
            <a:avLst/>
          </a:prstGeom>
          <a:noFill/>
          <a:ln w="25400" cap="flat" cmpd="sng" algn="ctr">
            <a:solidFill>
              <a:sysClr val="windowText" lastClr="000000">
                <a:lumMod val="50000"/>
                <a:lumOff val="50000"/>
              </a:sysClr>
            </a:solidFill>
            <a:prstDash val="solid"/>
            <a:miter lim="800000"/>
            <a:tailEnd type="triangle"/>
          </a:ln>
          <a:effectLst/>
        </p:spPr>
      </p:cxnSp>
      <p:cxnSp>
        <p:nvCxnSpPr>
          <p:cNvPr id="215" name="Straight Arrow Connector 214">
            <a:extLst>
              <a:ext uri="{FF2B5EF4-FFF2-40B4-BE49-F238E27FC236}">
                <a16:creationId xmlns:a16="http://schemas.microsoft.com/office/drawing/2014/main" id="{4C86CFB9-C824-433C-823A-91739A3B3616}"/>
              </a:ext>
            </a:extLst>
          </p:cNvPr>
          <p:cNvCxnSpPr>
            <a:cxnSpLocks/>
          </p:cNvCxnSpPr>
          <p:nvPr/>
        </p:nvCxnSpPr>
        <p:spPr>
          <a:xfrm rot="16200000" flipV="1">
            <a:off x="9992251" y="3645030"/>
            <a:ext cx="0" cy="691733"/>
          </a:xfrm>
          <a:prstGeom prst="straightConnector1">
            <a:avLst/>
          </a:prstGeom>
          <a:noFill/>
          <a:ln w="25400" cap="flat" cmpd="sng" algn="ctr">
            <a:solidFill>
              <a:srgbClr val="00B050"/>
            </a:solidFill>
            <a:prstDash val="solid"/>
            <a:miter lim="800000"/>
            <a:tailEnd type="triangle"/>
          </a:ln>
          <a:effectLst/>
        </p:spPr>
      </p:cxnSp>
      <p:cxnSp>
        <p:nvCxnSpPr>
          <p:cNvPr id="216" name="Straight Arrow Connector 215">
            <a:extLst>
              <a:ext uri="{FF2B5EF4-FFF2-40B4-BE49-F238E27FC236}">
                <a16:creationId xmlns:a16="http://schemas.microsoft.com/office/drawing/2014/main" id="{1BC969DA-6E44-4317-9C80-ED3839AC0927}"/>
              </a:ext>
            </a:extLst>
          </p:cNvPr>
          <p:cNvCxnSpPr>
            <a:cxnSpLocks/>
          </p:cNvCxnSpPr>
          <p:nvPr/>
        </p:nvCxnSpPr>
        <p:spPr>
          <a:xfrm rot="16200000" flipV="1">
            <a:off x="9983861" y="4112988"/>
            <a:ext cx="0" cy="691733"/>
          </a:xfrm>
          <a:prstGeom prst="straightConnector1">
            <a:avLst/>
          </a:prstGeom>
          <a:noFill/>
          <a:ln w="25400" cap="flat" cmpd="sng" algn="ctr">
            <a:solidFill>
              <a:srgbClr val="00B050"/>
            </a:solidFill>
            <a:prstDash val="solid"/>
            <a:miter lim="800000"/>
            <a:tailEnd type="triangle"/>
          </a:ln>
          <a:effectLst/>
        </p:spPr>
      </p:cxnSp>
      <p:sp>
        <p:nvSpPr>
          <p:cNvPr id="217" name="Right Arrow 14">
            <a:extLst>
              <a:ext uri="{FF2B5EF4-FFF2-40B4-BE49-F238E27FC236}">
                <a16:creationId xmlns:a16="http://schemas.microsoft.com/office/drawing/2014/main" id="{9AA3919E-F163-4F53-8619-35867F12B1E8}"/>
              </a:ext>
            </a:extLst>
          </p:cNvPr>
          <p:cNvSpPr/>
          <p:nvPr/>
        </p:nvSpPr>
        <p:spPr>
          <a:xfrm rot="16200000" flipH="1">
            <a:off x="10399675" y="3450172"/>
            <a:ext cx="364874" cy="86023"/>
          </a:xfrm>
          <a:prstGeom prst="rightArrow">
            <a:avLst/>
          </a:prstGeom>
          <a:solidFill>
            <a:srgbClr val="FFFF00"/>
          </a:solidFill>
          <a:ln w="317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8" name="TextBox 217">
            <a:extLst>
              <a:ext uri="{FF2B5EF4-FFF2-40B4-BE49-F238E27FC236}">
                <a16:creationId xmlns:a16="http://schemas.microsoft.com/office/drawing/2014/main" id="{C260EA41-BF38-4491-82CB-04ED5D3DF2AD}"/>
              </a:ext>
            </a:extLst>
          </p:cNvPr>
          <p:cNvSpPr txBox="1"/>
          <p:nvPr/>
        </p:nvSpPr>
        <p:spPr>
          <a:xfrm flipH="1">
            <a:off x="10311647" y="2964012"/>
            <a:ext cx="6051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Urine/air</a:t>
            </a:r>
          </a:p>
        </p:txBody>
      </p:sp>
      <p:sp>
        <p:nvSpPr>
          <p:cNvPr id="219" name="TextBox 218">
            <a:extLst>
              <a:ext uri="{FF2B5EF4-FFF2-40B4-BE49-F238E27FC236}">
                <a16:creationId xmlns:a16="http://schemas.microsoft.com/office/drawing/2014/main" id="{C32BEE4A-3DA0-43B7-891B-6A20B21DD6A2}"/>
              </a:ext>
            </a:extLst>
          </p:cNvPr>
          <p:cNvSpPr txBox="1"/>
          <p:nvPr/>
        </p:nvSpPr>
        <p:spPr>
          <a:xfrm>
            <a:off x="6811536" y="3090517"/>
            <a:ext cx="1209868"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Humidity &amp; trace contaminants  </a:t>
            </a:r>
            <a:br>
              <a:rPr kumimoji="0" lang="en-US" sz="1100" b="1" i="0" u="none" strike="noStrike" kern="0" cap="none" spc="0" normalizeH="0" baseline="0" noProof="0" dirty="0">
                <a:ln>
                  <a:noFill/>
                </a:ln>
                <a:solidFill>
                  <a:prstClr val="black"/>
                </a:solidFill>
                <a:effectLst/>
                <a:uLnTx/>
                <a:uFillTx/>
                <a:latin typeface="Calibri"/>
                <a:ea typeface="+mn-ea"/>
                <a:cs typeface="+mn-cs"/>
              </a:rPr>
            </a:br>
            <a:r>
              <a:rPr kumimoji="0" lang="en-US" sz="1100" b="1" i="0" u="none" strike="noStrike" kern="0" cap="none" spc="0" normalizeH="0" baseline="0" noProof="0" dirty="0">
                <a:ln>
                  <a:noFill/>
                </a:ln>
                <a:solidFill>
                  <a:prstClr val="black"/>
                </a:solidFill>
                <a:effectLst/>
                <a:uLnTx/>
                <a:uFillTx/>
                <a:latin typeface="Calibri"/>
                <a:ea typeface="+mn-ea"/>
                <a:cs typeface="+mn-cs"/>
              </a:rPr>
              <a:t>to cabin</a:t>
            </a:r>
          </a:p>
        </p:txBody>
      </p:sp>
      <p:cxnSp>
        <p:nvCxnSpPr>
          <p:cNvPr id="220" name="Elbow Connector 66">
            <a:extLst>
              <a:ext uri="{FF2B5EF4-FFF2-40B4-BE49-F238E27FC236}">
                <a16:creationId xmlns:a16="http://schemas.microsoft.com/office/drawing/2014/main" id="{66D5786C-EFED-41BD-AA60-DBD9A6031EBB}"/>
              </a:ext>
            </a:extLst>
          </p:cNvPr>
          <p:cNvCxnSpPr>
            <a:cxnSpLocks/>
          </p:cNvCxnSpPr>
          <p:nvPr/>
        </p:nvCxnSpPr>
        <p:spPr>
          <a:xfrm rot="5400000">
            <a:off x="7894738" y="3195315"/>
            <a:ext cx="767749" cy="550009"/>
          </a:xfrm>
          <a:prstGeom prst="bentConnector3">
            <a:avLst>
              <a:gd name="adj1" fmla="val 1574"/>
            </a:avLst>
          </a:prstGeom>
          <a:noFill/>
          <a:ln w="25400" cap="flat" cmpd="sng" algn="ctr">
            <a:solidFill>
              <a:srgbClr val="ED7D31">
                <a:lumMod val="50000"/>
              </a:srgbClr>
            </a:solidFill>
            <a:prstDash val="solid"/>
            <a:miter lim="800000"/>
            <a:tailEnd type="triangle"/>
          </a:ln>
          <a:effectLst/>
        </p:spPr>
      </p:cxnSp>
      <p:sp>
        <p:nvSpPr>
          <p:cNvPr id="221" name="TextBox 220">
            <a:extLst>
              <a:ext uri="{FF2B5EF4-FFF2-40B4-BE49-F238E27FC236}">
                <a16:creationId xmlns:a16="http://schemas.microsoft.com/office/drawing/2014/main" id="{5064DB78-CCA6-4AF7-AFE8-ECEF3C9BCEBD}"/>
              </a:ext>
            </a:extLst>
          </p:cNvPr>
          <p:cNvSpPr txBox="1"/>
          <p:nvPr/>
        </p:nvSpPr>
        <p:spPr>
          <a:xfrm>
            <a:off x="7305163" y="2317038"/>
            <a:ext cx="1104516"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Trace contaminants  to cabin</a:t>
            </a:r>
          </a:p>
        </p:txBody>
      </p:sp>
      <p:cxnSp>
        <p:nvCxnSpPr>
          <p:cNvPr id="222" name="Straight Arrow Connector 221">
            <a:extLst>
              <a:ext uri="{FF2B5EF4-FFF2-40B4-BE49-F238E27FC236}">
                <a16:creationId xmlns:a16="http://schemas.microsoft.com/office/drawing/2014/main" id="{67E7DBE0-EFFC-439E-ADA9-75E72AAB3006}"/>
              </a:ext>
            </a:extLst>
          </p:cNvPr>
          <p:cNvCxnSpPr>
            <a:cxnSpLocks/>
          </p:cNvCxnSpPr>
          <p:nvPr/>
        </p:nvCxnSpPr>
        <p:spPr>
          <a:xfrm rot="5400000" flipH="1">
            <a:off x="10988166" y="3558133"/>
            <a:ext cx="255069" cy="0"/>
          </a:xfrm>
          <a:prstGeom prst="straightConnector1">
            <a:avLst/>
          </a:prstGeom>
          <a:noFill/>
          <a:ln w="25400" cap="flat" cmpd="sng" algn="ctr">
            <a:solidFill>
              <a:sysClr val="windowText" lastClr="000000">
                <a:lumMod val="50000"/>
                <a:lumOff val="50000"/>
              </a:sysClr>
            </a:solidFill>
            <a:prstDash val="solid"/>
            <a:miter lim="800000"/>
            <a:tailEnd type="triangle"/>
          </a:ln>
          <a:effectLst/>
        </p:spPr>
      </p:cxnSp>
      <p:cxnSp>
        <p:nvCxnSpPr>
          <p:cNvPr id="223" name="Straight Arrow Connector 222">
            <a:extLst>
              <a:ext uri="{FF2B5EF4-FFF2-40B4-BE49-F238E27FC236}">
                <a16:creationId xmlns:a16="http://schemas.microsoft.com/office/drawing/2014/main" id="{027B2E68-83A2-4CCE-98C3-FACC102A2D07}"/>
              </a:ext>
            </a:extLst>
          </p:cNvPr>
          <p:cNvCxnSpPr>
            <a:cxnSpLocks/>
          </p:cNvCxnSpPr>
          <p:nvPr/>
        </p:nvCxnSpPr>
        <p:spPr>
          <a:xfrm rot="5400000" flipV="1">
            <a:off x="11005137" y="4777662"/>
            <a:ext cx="255069" cy="0"/>
          </a:xfrm>
          <a:prstGeom prst="straightConnector1">
            <a:avLst/>
          </a:prstGeom>
          <a:noFill/>
          <a:ln w="25400" cap="flat" cmpd="sng" algn="ctr">
            <a:solidFill>
              <a:sysClr val="windowText" lastClr="000000">
                <a:lumMod val="50000"/>
                <a:lumOff val="50000"/>
              </a:sysClr>
            </a:solidFill>
            <a:prstDash val="solid"/>
            <a:miter lim="800000"/>
            <a:tailEnd type="triangle"/>
          </a:ln>
          <a:effectLst/>
        </p:spPr>
      </p:cxnSp>
      <p:sp>
        <p:nvSpPr>
          <p:cNvPr id="224" name="Right Arrow 14">
            <a:extLst>
              <a:ext uri="{FF2B5EF4-FFF2-40B4-BE49-F238E27FC236}">
                <a16:creationId xmlns:a16="http://schemas.microsoft.com/office/drawing/2014/main" id="{0A4A0BB2-075D-4F24-B8E5-F30055447192}"/>
              </a:ext>
            </a:extLst>
          </p:cNvPr>
          <p:cNvSpPr/>
          <p:nvPr/>
        </p:nvSpPr>
        <p:spPr>
          <a:xfrm rot="5400000" flipH="1" flipV="1">
            <a:off x="10347198" y="4781459"/>
            <a:ext cx="364874" cy="86023"/>
          </a:xfrm>
          <a:prstGeom prst="rightArrow">
            <a:avLst/>
          </a:prstGeom>
          <a:solidFill>
            <a:srgbClr val="FFFF00"/>
          </a:solidFill>
          <a:ln w="3175"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5" name="TextBox 224">
            <a:extLst>
              <a:ext uri="{FF2B5EF4-FFF2-40B4-BE49-F238E27FC236}">
                <a16:creationId xmlns:a16="http://schemas.microsoft.com/office/drawing/2014/main" id="{57681160-A82A-489F-9B1B-2C09D1FDBE1C}"/>
              </a:ext>
            </a:extLst>
          </p:cNvPr>
          <p:cNvSpPr txBox="1"/>
          <p:nvPr/>
        </p:nvSpPr>
        <p:spPr>
          <a:xfrm flipH="1">
            <a:off x="10220042" y="4957779"/>
            <a:ext cx="6051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Urine/air</a:t>
            </a:r>
          </a:p>
        </p:txBody>
      </p:sp>
      <p:sp>
        <p:nvSpPr>
          <p:cNvPr id="226" name="TextBox 225">
            <a:extLst>
              <a:ext uri="{FF2B5EF4-FFF2-40B4-BE49-F238E27FC236}">
                <a16:creationId xmlns:a16="http://schemas.microsoft.com/office/drawing/2014/main" id="{590A222D-FF1A-4F37-BB70-974C124D2BD7}"/>
              </a:ext>
            </a:extLst>
          </p:cNvPr>
          <p:cNvSpPr txBox="1"/>
          <p:nvPr/>
        </p:nvSpPr>
        <p:spPr>
          <a:xfrm flipH="1">
            <a:off x="10834661" y="2906886"/>
            <a:ext cx="605163"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Air out to cabin</a:t>
            </a:r>
          </a:p>
        </p:txBody>
      </p:sp>
      <p:sp>
        <p:nvSpPr>
          <p:cNvPr id="227" name="TextBox 226">
            <a:extLst>
              <a:ext uri="{FF2B5EF4-FFF2-40B4-BE49-F238E27FC236}">
                <a16:creationId xmlns:a16="http://schemas.microsoft.com/office/drawing/2014/main" id="{6B562707-F74E-4AC3-A187-A4F74DA1A889}"/>
              </a:ext>
            </a:extLst>
          </p:cNvPr>
          <p:cNvSpPr txBox="1"/>
          <p:nvPr/>
        </p:nvSpPr>
        <p:spPr>
          <a:xfrm flipH="1">
            <a:off x="10825205" y="4790617"/>
            <a:ext cx="605163"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Air out to cabin</a:t>
            </a:r>
          </a:p>
        </p:txBody>
      </p:sp>
      <p:cxnSp>
        <p:nvCxnSpPr>
          <p:cNvPr id="228" name="Straight Arrow Connector 227">
            <a:extLst>
              <a:ext uri="{FF2B5EF4-FFF2-40B4-BE49-F238E27FC236}">
                <a16:creationId xmlns:a16="http://schemas.microsoft.com/office/drawing/2014/main" id="{2EAD7CF1-3FB9-4E1F-8776-C70B1AB01503}"/>
              </a:ext>
            </a:extLst>
          </p:cNvPr>
          <p:cNvCxnSpPr>
            <a:cxnSpLocks/>
          </p:cNvCxnSpPr>
          <p:nvPr/>
        </p:nvCxnSpPr>
        <p:spPr>
          <a:xfrm rot="5400000" flipV="1">
            <a:off x="10580548" y="1682014"/>
            <a:ext cx="255069" cy="0"/>
          </a:xfrm>
          <a:prstGeom prst="straightConnector1">
            <a:avLst/>
          </a:prstGeom>
          <a:noFill/>
          <a:ln w="25400" cap="flat" cmpd="sng" algn="ctr">
            <a:solidFill>
              <a:srgbClr val="0070C0"/>
            </a:solidFill>
            <a:prstDash val="solid"/>
            <a:miter lim="800000"/>
            <a:tailEnd type="triangle"/>
          </a:ln>
          <a:effectLst/>
        </p:spPr>
      </p:cxnSp>
      <p:cxnSp>
        <p:nvCxnSpPr>
          <p:cNvPr id="229" name="Straight Arrow Connector 228">
            <a:extLst>
              <a:ext uri="{FF2B5EF4-FFF2-40B4-BE49-F238E27FC236}">
                <a16:creationId xmlns:a16="http://schemas.microsoft.com/office/drawing/2014/main" id="{3BC6DF03-0012-4366-9ADF-73D644C5E9E9}"/>
              </a:ext>
            </a:extLst>
          </p:cNvPr>
          <p:cNvCxnSpPr>
            <a:cxnSpLocks/>
          </p:cNvCxnSpPr>
          <p:nvPr/>
        </p:nvCxnSpPr>
        <p:spPr>
          <a:xfrm flipH="1" flipV="1">
            <a:off x="11386167" y="3948971"/>
            <a:ext cx="299661" cy="13927"/>
          </a:xfrm>
          <a:prstGeom prst="straightConnector1">
            <a:avLst/>
          </a:prstGeom>
          <a:noFill/>
          <a:ln w="25400" cap="flat" cmpd="sng" algn="ctr">
            <a:solidFill>
              <a:srgbClr val="0070C0"/>
            </a:solidFill>
            <a:prstDash val="solid"/>
            <a:miter lim="800000"/>
            <a:tailEnd type="triangle"/>
          </a:ln>
          <a:effectLst/>
        </p:spPr>
      </p:cxnSp>
      <p:cxnSp>
        <p:nvCxnSpPr>
          <p:cNvPr id="230" name="Straight Arrow Connector 229">
            <a:extLst>
              <a:ext uri="{FF2B5EF4-FFF2-40B4-BE49-F238E27FC236}">
                <a16:creationId xmlns:a16="http://schemas.microsoft.com/office/drawing/2014/main" id="{FC08EB0D-2067-4CBF-B05D-48E384CB6C9F}"/>
              </a:ext>
            </a:extLst>
          </p:cNvPr>
          <p:cNvCxnSpPr>
            <a:cxnSpLocks/>
            <a:endCxn id="159" idx="2"/>
          </p:cNvCxnSpPr>
          <p:nvPr/>
        </p:nvCxnSpPr>
        <p:spPr>
          <a:xfrm flipV="1">
            <a:off x="2521458" y="5313659"/>
            <a:ext cx="10591" cy="1483313"/>
          </a:xfrm>
          <a:prstGeom prst="straightConnector1">
            <a:avLst/>
          </a:prstGeom>
          <a:noFill/>
          <a:ln w="25400" cap="flat" cmpd="sng" algn="ctr">
            <a:solidFill>
              <a:srgbClr val="0070C0"/>
            </a:solidFill>
            <a:prstDash val="solid"/>
            <a:miter lim="800000"/>
            <a:tailEnd type="triangle"/>
          </a:ln>
          <a:effectLst/>
        </p:spPr>
      </p:cxnSp>
      <p:cxnSp>
        <p:nvCxnSpPr>
          <p:cNvPr id="231" name="Straight Arrow Connector 230">
            <a:extLst>
              <a:ext uri="{FF2B5EF4-FFF2-40B4-BE49-F238E27FC236}">
                <a16:creationId xmlns:a16="http://schemas.microsoft.com/office/drawing/2014/main" id="{82D3D6F6-5044-44B5-A12E-FCB9DA751133}"/>
              </a:ext>
            </a:extLst>
          </p:cNvPr>
          <p:cNvCxnSpPr>
            <a:cxnSpLocks/>
          </p:cNvCxnSpPr>
          <p:nvPr/>
        </p:nvCxnSpPr>
        <p:spPr>
          <a:xfrm flipH="1" flipV="1">
            <a:off x="11380378" y="4476385"/>
            <a:ext cx="299661" cy="13927"/>
          </a:xfrm>
          <a:prstGeom prst="straightConnector1">
            <a:avLst/>
          </a:prstGeom>
          <a:noFill/>
          <a:ln w="25400" cap="flat" cmpd="sng" algn="ctr">
            <a:solidFill>
              <a:srgbClr val="0070C0"/>
            </a:solidFill>
            <a:prstDash val="solid"/>
            <a:miter lim="800000"/>
            <a:tailEnd type="triangle"/>
          </a:ln>
          <a:effectLst/>
        </p:spPr>
      </p:cxnSp>
      <p:cxnSp>
        <p:nvCxnSpPr>
          <p:cNvPr id="232" name="Elbow Connector 49">
            <a:extLst>
              <a:ext uri="{FF2B5EF4-FFF2-40B4-BE49-F238E27FC236}">
                <a16:creationId xmlns:a16="http://schemas.microsoft.com/office/drawing/2014/main" id="{C5112CB1-B9DF-4C2B-A1DF-0A7DDCE71A46}"/>
              </a:ext>
            </a:extLst>
          </p:cNvPr>
          <p:cNvCxnSpPr>
            <a:cxnSpLocks/>
          </p:cNvCxnSpPr>
          <p:nvPr/>
        </p:nvCxnSpPr>
        <p:spPr>
          <a:xfrm rot="10800000" flipV="1">
            <a:off x="2535224" y="3962896"/>
            <a:ext cx="9100367" cy="2783086"/>
          </a:xfrm>
          <a:prstGeom prst="bentConnector3">
            <a:avLst>
              <a:gd name="adj1" fmla="val -550"/>
            </a:avLst>
          </a:prstGeom>
          <a:noFill/>
          <a:ln w="25400" cap="flat" cmpd="sng" algn="ctr">
            <a:solidFill>
              <a:srgbClr val="0070C0"/>
            </a:solidFill>
            <a:prstDash val="solid"/>
            <a:miter lim="800000"/>
            <a:tailEnd type="triangle"/>
          </a:ln>
          <a:effectLst/>
        </p:spPr>
      </p:cxnSp>
      <p:sp>
        <p:nvSpPr>
          <p:cNvPr id="233" name="Rectangle 232">
            <a:extLst>
              <a:ext uri="{FF2B5EF4-FFF2-40B4-BE49-F238E27FC236}">
                <a16:creationId xmlns:a16="http://schemas.microsoft.com/office/drawing/2014/main" id="{3B5B65F0-B12B-453C-89D2-DBBA50B01F62}"/>
              </a:ext>
            </a:extLst>
          </p:cNvPr>
          <p:cNvSpPr/>
          <p:nvPr/>
        </p:nvSpPr>
        <p:spPr>
          <a:xfrm>
            <a:off x="10119722" y="1788194"/>
            <a:ext cx="1086592" cy="659081"/>
          </a:xfrm>
          <a:prstGeom prst="rect">
            <a:avLst/>
          </a:prstGeom>
          <a:solidFill>
            <a:srgbClr val="00B050"/>
          </a:solidFill>
          <a:ln w="5715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Potable Water Dispenser</a:t>
            </a:r>
          </a:p>
        </p:txBody>
      </p:sp>
      <p:cxnSp>
        <p:nvCxnSpPr>
          <p:cNvPr id="234" name="Straight Arrow Connector 233">
            <a:extLst>
              <a:ext uri="{FF2B5EF4-FFF2-40B4-BE49-F238E27FC236}">
                <a16:creationId xmlns:a16="http://schemas.microsoft.com/office/drawing/2014/main" id="{1AD3D689-F6FE-4370-88E5-3DD87AB15583}"/>
              </a:ext>
            </a:extLst>
          </p:cNvPr>
          <p:cNvCxnSpPr/>
          <p:nvPr/>
        </p:nvCxnSpPr>
        <p:spPr>
          <a:xfrm>
            <a:off x="10685307" y="2435922"/>
            <a:ext cx="0" cy="237247"/>
          </a:xfrm>
          <a:prstGeom prst="straightConnector1">
            <a:avLst/>
          </a:prstGeom>
          <a:noFill/>
          <a:ln w="25400" cap="flat" cmpd="sng" algn="ctr">
            <a:solidFill>
              <a:srgbClr val="0070C0"/>
            </a:solidFill>
            <a:prstDash val="solid"/>
            <a:miter lim="800000"/>
            <a:tailEnd type="triangle"/>
          </a:ln>
          <a:effectLst/>
        </p:spPr>
      </p:cxnSp>
      <p:sp>
        <p:nvSpPr>
          <p:cNvPr id="235" name="TextBox 234">
            <a:extLst>
              <a:ext uri="{FF2B5EF4-FFF2-40B4-BE49-F238E27FC236}">
                <a16:creationId xmlns:a16="http://schemas.microsoft.com/office/drawing/2014/main" id="{9D02CEF0-5DF5-47CD-9B24-586C904708A4}"/>
              </a:ext>
            </a:extLst>
          </p:cNvPr>
          <p:cNvSpPr txBox="1"/>
          <p:nvPr/>
        </p:nvSpPr>
        <p:spPr>
          <a:xfrm flipH="1">
            <a:off x="10618346" y="2426118"/>
            <a:ext cx="99277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H</a:t>
            </a:r>
            <a:r>
              <a:rPr kumimoji="0" lang="en-US" sz="1100" b="1" i="0" u="none" strike="noStrike" kern="0" cap="none" spc="0" normalizeH="0" baseline="-25000" noProof="0" dirty="0">
                <a:ln>
                  <a:noFill/>
                </a:ln>
                <a:solidFill>
                  <a:prstClr val="black"/>
                </a:solidFill>
                <a:effectLst/>
                <a:uLnTx/>
                <a:uFillTx/>
                <a:latin typeface="Calibri"/>
                <a:ea typeface="+mn-ea"/>
                <a:cs typeface="+mn-cs"/>
              </a:rPr>
              <a:t>2</a:t>
            </a:r>
            <a:r>
              <a:rPr kumimoji="0" lang="en-US" sz="1100" b="1" i="0" u="none" strike="noStrike" kern="0" cap="none" spc="0" normalizeH="0" baseline="0" noProof="0" dirty="0">
                <a:ln>
                  <a:noFill/>
                </a:ln>
                <a:solidFill>
                  <a:prstClr val="black"/>
                </a:solidFill>
                <a:effectLst/>
                <a:uLnTx/>
                <a:uFillTx/>
                <a:latin typeface="Calibri"/>
                <a:ea typeface="+mn-ea"/>
                <a:cs typeface="+mn-cs"/>
              </a:rPr>
              <a:t>O to crew and science</a:t>
            </a:r>
          </a:p>
        </p:txBody>
      </p:sp>
      <p:sp>
        <p:nvSpPr>
          <p:cNvPr id="236" name="TextBox 235">
            <a:extLst>
              <a:ext uri="{FF2B5EF4-FFF2-40B4-BE49-F238E27FC236}">
                <a16:creationId xmlns:a16="http://schemas.microsoft.com/office/drawing/2014/main" id="{02FB9412-98E4-496E-8509-EA216B76C404}"/>
              </a:ext>
            </a:extLst>
          </p:cNvPr>
          <p:cNvSpPr txBox="1"/>
          <p:nvPr/>
        </p:nvSpPr>
        <p:spPr>
          <a:xfrm>
            <a:off x="9752682" y="4212646"/>
            <a:ext cx="42191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PTU</a:t>
            </a:r>
          </a:p>
        </p:txBody>
      </p:sp>
      <p:cxnSp>
        <p:nvCxnSpPr>
          <p:cNvPr id="237" name="Straight Arrow Connector 236">
            <a:extLst>
              <a:ext uri="{FF2B5EF4-FFF2-40B4-BE49-F238E27FC236}">
                <a16:creationId xmlns:a16="http://schemas.microsoft.com/office/drawing/2014/main" id="{23F48A43-565C-44F3-B99F-A2EBD883A20C}"/>
              </a:ext>
            </a:extLst>
          </p:cNvPr>
          <p:cNvCxnSpPr>
            <a:cxnSpLocks/>
          </p:cNvCxnSpPr>
          <p:nvPr/>
        </p:nvCxnSpPr>
        <p:spPr>
          <a:xfrm rot="5400000" flipH="1">
            <a:off x="7297626" y="3731630"/>
            <a:ext cx="255069" cy="0"/>
          </a:xfrm>
          <a:prstGeom prst="straightConnector1">
            <a:avLst/>
          </a:prstGeom>
          <a:noFill/>
          <a:ln w="25400" cap="flat" cmpd="sng" algn="ctr">
            <a:solidFill>
              <a:sysClr val="windowText" lastClr="000000">
                <a:lumMod val="50000"/>
                <a:lumOff val="50000"/>
              </a:sysClr>
            </a:solidFill>
            <a:prstDash val="solid"/>
            <a:miter lim="800000"/>
            <a:tailEnd type="triangle"/>
          </a:ln>
          <a:effectLst/>
        </p:spPr>
      </p:cxnSp>
      <p:sp>
        <p:nvSpPr>
          <p:cNvPr id="238" name="TextBox 237">
            <a:extLst>
              <a:ext uri="{FF2B5EF4-FFF2-40B4-BE49-F238E27FC236}">
                <a16:creationId xmlns:a16="http://schemas.microsoft.com/office/drawing/2014/main" id="{DA5F57BE-A1FD-4C38-9464-815A092C4249}"/>
              </a:ext>
            </a:extLst>
          </p:cNvPr>
          <p:cNvSpPr txBox="1"/>
          <p:nvPr/>
        </p:nvSpPr>
        <p:spPr>
          <a:xfrm>
            <a:off x="6079243" y="6491415"/>
            <a:ext cx="70040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Potable water</a:t>
            </a:r>
          </a:p>
        </p:txBody>
      </p:sp>
      <p:sp>
        <p:nvSpPr>
          <p:cNvPr id="239" name="Rectangle 238">
            <a:extLst>
              <a:ext uri="{FF2B5EF4-FFF2-40B4-BE49-F238E27FC236}">
                <a16:creationId xmlns:a16="http://schemas.microsoft.com/office/drawing/2014/main" id="{B8EAE79D-A469-4F4C-9750-3B7FFC347DB8}"/>
              </a:ext>
            </a:extLst>
          </p:cNvPr>
          <p:cNvSpPr/>
          <p:nvPr/>
        </p:nvSpPr>
        <p:spPr>
          <a:xfrm>
            <a:off x="6902611" y="1101911"/>
            <a:ext cx="4942170" cy="5737235"/>
          </a:xfrm>
          <a:prstGeom prst="rect">
            <a:avLst/>
          </a:prstGeom>
          <a:noFill/>
          <a:ln w="28575" cap="flat" cmpd="sng" algn="ctr">
            <a:solidFill>
              <a:sysClr val="window" lastClr="FFFFFF">
                <a:lumMod val="50000"/>
              </a:sys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0" name="TextBox 239">
            <a:extLst>
              <a:ext uri="{FF2B5EF4-FFF2-40B4-BE49-F238E27FC236}">
                <a16:creationId xmlns:a16="http://schemas.microsoft.com/office/drawing/2014/main" id="{B0D60A52-17C7-4DB6-9852-717A2D2DABAF}"/>
              </a:ext>
            </a:extLst>
          </p:cNvPr>
          <p:cNvSpPr txBox="1"/>
          <p:nvPr/>
        </p:nvSpPr>
        <p:spPr>
          <a:xfrm>
            <a:off x="206903" y="3766528"/>
            <a:ext cx="1381990" cy="409023"/>
          </a:xfrm>
          <a:prstGeom prst="rect">
            <a:avLst/>
          </a:prstGeom>
          <a:solidFill>
            <a:srgbClr val="00B050"/>
          </a:solidFill>
          <a:ln w="57150" cap="flat" cmpd="sng" algn="ctr">
            <a:solidFill>
              <a:srgbClr val="00B0F0"/>
            </a:solidFill>
            <a:prstDash val="solid"/>
            <a:miter lim="800000"/>
          </a:ln>
          <a:effectLst/>
        </p:spPr>
        <p:txBody>
          <a:bodyPr rtlCol="0" anchor="ctr"/>
          <a:lstStyle>
            <a:defPPr>
              <a:defRPr lang="en-US"/>
            </a:defPPr>
            <a:lvl1pPr algn="ctr">
              <a:lnSpc>
                <a:spcPts val="1200"/>
              </a:lnSpc>
              <a:defRPr sz="1400" b="1" kern="0">
                <a:solidFill>
                  <a:prstClr val="black"/>
                </a:solidFill>
                <a:latin typeface="Calibri" panose="020F0502020204030204"/>
              </a:defRPr>
            </a:lvl1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Major &amp; Trace Air Monitor</a:t>
            </a:r>
          </a:p>
        </p:txBody>
      </p:sp>
      <p:sp>
        <p:nvSpPr>
          <p:cNvPr id="241" name="TextBox 240">
            <a:extLst>
              <a:ext uri="{FF2B5EF4-FFF2-40B4-BE49-F238E27FC236}">
                <a16:creationId xmlns:a16="http://schemas.microsoft.com/office/drawing/2014/main" id="{80A44CEE-7BE4-40DA-B044-6629C103813C}"/>
              </a:ext>
            </a:extLst>
          </p:cNvPr>
          <p:cNvSpPr txBox="1"/>
          <p:nvPr/>
        </p:nvSpPr>
        <p:spPr>
          <a:xfrm>
            <a:off x="198177" y="3243308"/>
            <a:ext cx="1381990" cy="523220"/>
          </a:xfrm>
          <a:prstGeom prst="rect">
            <a:avLst/>
          </a:prstGeom>
          <a:solidFill>
            <a:srgbClr val="92D050"/>
          </a:solidFill>
          <a:ln w="57150" cmpd="sng">
            <a:solidFill>
              <a:srgbClr val="00B0F0"/>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prstClr val="black"/>
                </a:solidFill>
                <a:effectLst/>
                <a:uLnTx/>
                <a:uFillTx/>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a:ea typeface="+mn-ea"/>
                <a:cs typeface="+mn-cs"/>
              </a:rPr>
              <a:t>Air Particle Monitor</a:t>
            </a:r>
          </a:p>
        </p:txBody>
      </p:sp>
      <p:sp>
        <p:nvSpPr>
          <p:cNvPr id="242" name="TextBox 241">
            <a:extLst>
              <a:ext uri="{FF2B5EF4-FFF2-40B4-BE49-F238E27FC236}">
                <a16:creationId xmlns:a16="http://schemas.microsoft.com/office/drawing/2014/main" id="{A1416128-33C3-44AB-A32C-E8FE884CCE49}"/>
              </a:ext>
            </a:extLst>
          </p:cNvPr>
          <p:cNvSpPr txBox="1"/>
          <p:nvPr/>
        </p:nvSpPr>
        <p:spPr>
          <a:xfrm>
            <a:off x="200013" y="2720088"/>
            <a:ext cx="1381990" cy="523220"/>
          </a:xfrm>
          <a:prstGeom prst="rect">
            <a:avLst/>
          </a:prstGeom>
          <a:solidFill>
            <a:srgbClr val="92D050"/>
          </a:solidFill>
          <a:ln w="57150" cmpd="sng">
            <a:solidFill>
              <a:srgbClr val="00B0F0"/>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prstClr val="black"/>
                </a:solidFill>
                <a:effectLst/>
                <a:uLnTx/>
                <a:uFillTx/>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a:ea typeface="+mn-ea"/>
                <a:cs typeface="+mn-cs"/>
              </a:rPr>
              <a:t>Microbial Monitor</a:t>
            </a:r>
          </a:p>
        </p:txBody>
      </p:sp>
      <p:sp>
        <p:nvSpPr>
          <p:cNvPr id="243" name="TextBox 242">
            <a:extLst>
              <a:ext uri="{FF2B5EF4-FFF2-40B4-BE49-F238E27FC236}">
                <a16:creationId xmlns:a16="http://schemas.microsoft.com/office/drawing/2014/main" id="{95941294-CD77-4F57-B4E6-650F212153FF}"/>
              </a:ext>
            </a:extLst>
          </p:cNvPr>
          <p:cNvSpPr txBox="1"/>
          <p:nvPr/>
        </p:nvSpPr>
        <p:spPr>
          <a:xfrm>
            <a:off x="10270818" y="6185054"/>
            <a:ext cx="1381990" cy="523220"/>
          </a:xfrm>
          <a:prstGeom prst="rect">
            <a:avLst/>
          </a:prstGeom>
          <a:solidFill>
            <a:srgbClr val="92D050"/>
          </a:solidFill>
          <a:ln w="57150" cmpd="sng">
            <a:solidFill>
              <a:srgbClr val="00B0F0"/>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prstClr val="black"/>
                </a:solidFill>
                <a:effectLst/>
                <a:uLnTx/>
                <a:uFillTx/>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a:ea typeface="+mn-ea"/>
                <a:cs typeface="+mn-cs"/>
              </a:rPr>
              <a:t>Total Organic Water Analyzer</a:t>
            </a:r>
          </a:p>
        </p:txBody>
      </p:sp>
      <p:sp>
        <p:nvSpPr>
          <p:cNvPr id="244" name="TextBox 243">
            <a:extLst>
              <a:ext uri="{FF2B5EF4-FFF2-40B4-BE49-F238E27FC236}">
                <a16:creationId xmlns:a16="http://schemas.microsoft.com/office/drawing/2014/main" id="{0AA0A2A8-A96A-4158-ABFF-A8A5B34FA30B}"/>
              </a:ext>
            </a:extLst>
          </p:cNvPr>
          <p:cNvSpPr txBox="1"/>
          <p:nvPr/>
        </p:nvSpPr>
        <p:spPr>
          <a:xfrm>
            <a:off x="2494421" y="838477"/>
            <a:ext cx="1320572"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lumMod val="50000"/>
                  </a:prstClr>
                </a:solidFill>
                <a:effectLst/>
                <a:uLnTx/>
                <a:uFillTx/>
                <a:latin typeface="Calibri"/>
                <a:ea typeface="+mn-ea"/>
                <a:cs typeface="+mn-cs"/>
              </a:rPr>
              <a:t>Air String</a:t>
            </a:r>
          </a:p>
        </p:txBody>
      </p:sp>
      <p:sp>
        <p:nvSpPr>
          <p:cNvPr id="245" name="TextBox 244">
            <a:extLst>
              <a:ext uri="{FF2B5EF4-FFF2-40B4-BE49-F238E27FC236}">
                <a16:creationId xmlns:a16="http://schemas.microsoft.com/office/drawing/2014/main" id="{4C8D9AF4-FAD5-4AD0-A988-8256E77AB660}"/>
              </a:ext>
            </a:extLst>
          </p:cNvPr>
          <p:cNvSpPr txBox="1"/>
          <p:nvPr/>
        </p:nvSpPr>
        <p:spPr>
          <a:xfrm>
            <a:off x="8543425" y="828888"/>
            <a:ext cx="1320572"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lumMod val="50000"/>
                  </a:prstClr>
                </a:solidFill>
                <a:effectLst/>
                <a:uLnTx/>
                <a:uFillTx/>
                <a:latin typeface="Calibri"/>
                <a:ea typeface="+mn-ea"/>
                <a:cs typeface="+mn-cs"/>
              </a:rPr>
              <a:t>Water String</a:t>
            </a:r>
          </a:p>
        </p:txBody>
      </p:sp>
      <p:sp>
        <p:nvSpPr>
          <p:cNvPr id="246" name="TextBox 245">
            <a:extLst>
              <a:ext uri="{FF2B5EF4-FFF2-40B4-BE49-F238E27FC236}">
                <a16:creationId xmlns:a16="http://schemas.microsoft.com/office/drawing/2014/main" id="{F34213D6-BD47-44F2-B23D-0BBEEF0A3645}"/>
              </a:ext>
            </a:extLst>
          </p:cNvPr>
          <p:cNvSpPr txBox="1"/>
          <p:nvPr/>
        </p:nvSpPr>
        <p:spPr>
          <a:xfrm>
            <a:off x="10273085" y="5597372"/>
            <a:ext cx="1381990" cy="562911"/>
          </a:xfrm>
          <a:prstGeom prst="rect">
            <a:avLst/>
          </a:prstGeom>
          <a:noFill/>
          <a:ln w="57150" cmpd="sng">
            <a:solidFill>
              <a:srgbClr val="7030A0"/>
            </a:solidFill>
          </a:ln>
        </p:spPr>
        <p:txBody>
          <a:bodyPr wrap="square" rtlCol="0">
            <a:spAutoFit/>
          </a:bodyPr>
          <a:lstStyle>
            <a:defPPr>
              <a:defRPr lang="en-US"/>
            </a:defPPr>
            <a:lvl1pPr marR="0" lvl="0" indent="0" algn="ctr" fontAlgn="auto">
              <a:lnSpc>
                <a:spcPts val="1200"/>
              </a:lnSpc>
              <a:spcBef>
                <a:spcPts val="0"/>
              </a:spcBef>
              <a:spcAft>
                <a:spcPts val="0"/>
              </a:spcAft>
              <a:buClrTx/>
              <a:buSzTx/>
              <a:buFontTx/>
              <a:buNone/>
              <a:tabLst/>
              <a:defRPr kumimoji="0" sz="1400" b="1" i="0" u="none" strike="noStrike" kern="0" cap="none" spc="0" normalizeH="0" baseline="0">
                <a:ln>
                  <a:noFill/>
                </a:ln>
                <a:solidFill>
                  <a:prstClr val="black"/>
                </a:solidFill>
                <a:effectLst/>
                <a:uLnTx/>
                <a:uFillTx/>
                <a:latin typeface="Calibri"/>
              </a:defRPr>
            </a:lvl1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a:ea typeface="+mn-ea"/>
                <a:cs typeface="+mn-cs"/>
              </a:rPr>
              <a:t>Spacecraft Water Impurity Monitor</a:t>
            </a:r>
          </a:p>
        </p:txBody>
      </p:sp>
      <p:sp>
        <p:nvSpPr>
          <p:cNvPr id="247" name="TextBox 246">
            <a:extLst>
              <a:ext uri="{FF2B5EF4-FFF2-40B4-BE49-F238E27FC236}">
                <a16:creationId xmlns:a16="http://schemas.microsoft.com/office/drawing/2014/main" id="{9DED5004-3DFB-4156-8D4C-09DFA911E09A}"/>
              </a:ext>
            </a:extLst>
          </p:cNvPr>
          <p:cNvSpPr txBox="1"/>
          <p:nvPr/>
        </p:nvSpPr>
        <p:spPr>
          <a:xfrm>
            <a:off x="133385" y="4456535"/>
            <a:ext cx="1381990" cy="409023"/>
          </a:xfrm>
          <a:prstGeom prst="rect">
            <a:avLst/>
          </a:prstGeom>
          <a:solidFill>
            <a:srgbClr val="00B050"/>
          </a:solidFill>
          <a:ln w="19050" cmpd="sng">
            <a:solidFill>
              <a:sysClr val="windowText" lastClr="000000"/>
            </a:solidFill>
          </a:ln>
        </p:spPr>
        <p:txBody>
          <a:bodyPr wrap="square" rtlCol="0">
            <a:spAutoFit/>
          </a:bodyPr>
          <a:lstStyle>
            <a:defPPr>
              <a:defRPr lang="en-US"/>
            </a:defPPr>
            <a:lvl1pPr marR="0" lvl="0" indent="0" algn="ctr" fontAlgn="auto">
              <a:lnSpc>
                <a:spcPts val="1200"/>
              </a:lnSpc>
              <a:spcBef>
                <a:spcPts val="0"/>
              </a:spcBef>
              <a:spcAft>
                <a:spcPts val="0"/>
              </a:spcAft>
              <a:buClrTx/>
              <a:buSzTx/>
              <a:buFontTx/>
              <a:buNone/>
              <a:tabLst/>
              <a:defRPr kumimoji="0" sz="1400" b="1" i="0" u="none" strike="noStrike" kern="0" cap="none" spc="0" normalizeH="0" baseline="0">
                <a:ln>
                  <a:noFill/>
                </a:ln>
                <a:solidFill>
                  <a:prstClr val="black"/>
                </a:solidFill>
                <a:effectLst/>
                <a:uLnTx/>
                <a:uFillTx/>
                <a:latin typeface="Calibri"/>
              </a:defRPr>
            </a:lvl1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a:ea typeface="+mn-ea"/>
                <a:cs typeface="+mn-cs"/>
              </a:rPr>
              <a:t>Fire Extinguisher</a:t>
            </a:r>
          </a:p>
        </p:txBody>
      </p:sp>
      <p:sp>
        <p:nvSpPr>
          <p:cNvPr id="248" name="TextBox 247">
            <a:extLst>
              <a:ext uri="{FF2B5EF4-FFF2-40B4-BE49-F238E27FC236}">
                <a16:creationId xmlns:a16="http://schemas.microsoft.com/office/drawing/2014/main" id="{21EFB0D9-1257-49AD-A844-B018B0CC3403}"/>
              </a:ext>
            </a:extLst>
          </p:cNvPr>
          <p:cNvSpPr txBox="1"/>
          <p:nvPr/>
        </p:nvSpPr>
        <p:spPr>
          <a:xfrm>
            <a:off x="133385" y="4890717"/>
            <a:ext cx="1381990" cy="562911"/>
          </a:xfrm>
          <a:prstGeom prst="rect">
            <a:avLst/>
          </a:prstGeom>
          <a:solidFill>
            <a:srgbClr val="00B050"/>
          </a:solidFill>
          <a:ln w="57150" cap="flat" cmpd="sng" algn="ctr">
            <a:solidFill>
              <a:srgbClr val="00B0F0"/>
            </a:solidFill>
            <a:prstDash val="solid"/>
            <a:miter lim="800000"/>
          </a:ln>
          <a:effectLst/>
        </p:spPr>
        <p:txBody>
          <a:bodyPr rtlCol="0" anchor="ctr"/>
          <a:lstStyle>
            <a:defPPr>
              <a:defRPr lang="en-US"/>
            </a:defPPr>
            <a:lvl1pPr algn="ctr">
              <a:lnSpc>
                <a:spcPts val="1200"/>
              </a:lnSpc>
              <a:defRPr sz="1400" b="1" kern="0">
                <a:solidFill>
                  <a:prstClr val="black"/>
                </a:solidFill>
                <a:latin typeface="Calibri" panose="020F0502020204030204"/>
              </a:defRPr>
            </a:lvl1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Emergency Response Equipment</a:t>
            </a:r>
          </a:p>
        </p:txBody>
      </p:sp>
      <p:cxnSp>
        <p:nvCxnSpPr>
          <p:cNvPr id="252" name="Straight Connector 251">
            <a:extLst>
              <a:ext uri="{FF2B5EF4-FFF2-40B4-BE49-F238E27FC236}">
                <a16:creationId xmlns:a16="http://schemas.microsoft.com/office/drawing/2014/main" id="{CC1359C4-3CB9-41C2-918E-85FA0E620D34}"/>
              </a:ext>
            </a:extLst>
          </p:cNvPr>
          <p:cNvCxnSpPr>
            <a:cxnSpLocks/>
          </p:cNvCxnSpPr>
          <p:nvPr/>
        </p:nvCxnSpPr>
        <p:spPr>
          <a:xfrm>
            <a:off x="150983" y="4375592"/>
            <a:ext cx="1431020" cy="0"/>
          </a:xfrm>
          <a:prstGeom prst="line">
            <a:avLst/>
          </a:prstGeom>
          <a:noFill/>
          <a:ln w="28575" cap="flat" cmpd="sng" algn="ctr">
            <a:solidFill>
              <a:sysClr val="window" lastClr="FFFFFF">
                <a:lumMod val="50000"/>
              </a:sysClr>
            </a:solidFill>
            <a:prstDash val="dash"/>
            <a:miter lim="800000"/>
          </a:ln>
          <a:effectLst/>
        </p:spPr>
      </p:cxnSp>
      <p:cxnSp>
        <p:nvCxnSpPr>
          <p:cNvPr id="253" name="Straight Connector 252">
            <a:extLst>
              <a:ext uri="{FF2B5EF4-FFF2-40B4-BE49-F238E27FC236}">
                <a16:creationId xmlns:a16="http://schemas.microsoft.com/office/drawing/2014/main" id="{174B893A-84E1-48D7-916C-1747A028CE5D}"/>
              </a:ext>
            </a:extLst>
          </p:cNvPr>
          <p:cNvCxnSpPr>
            <a:cxnSpLocks/>
          </p:cNvCxnSpPr>
          <p:nvPr/>
        </p:nvCxnSpPr>
        <p:spPr>
          <a:xfrm flipV="1">
            <a:off x="1589691" y="4375592"/>
            <a:ext cx="0" cy="2463555"/>
          </a:xfrm>
          <a:prstGeom prst="line">
            <a:avLst/>
          </a:prstGeom>
          <a:noFill/>
          <a:ln w="28575" cap="flat" cmpd="sng" algn="ctr">
            <a:solidFill>
              <a:sysClr val="window" lastClr="FFFFFF">
                <a:lumMod val="50000"/>
              </a:sysClr>
            </a:solidFill>
            <a:prstDash val="dash"/>
            <a:miter lim="800000"/>
          </a:ln>
          <a:effectLst/>
        </p:spPr>
      </p:cxnSp>
      <p:cxnSp>
        <p:nvCxnSpPr>
          <p:cNvPr id="254" name="Straight Connector 253">
            <a:extLst>
              <a:ext uri="{FF2B5EF4-FFF2-40B4-BE49-F238E27FC236}">
                <a16:creationId xmlns:a16="http://schemas.microsoft.com/office/drawing/2014/main" id="{189D99A4-A3D3-4922-AE01-E6B0DDDC576B}"/>
              </a:ext>
            </a:extLst>
          </p:cNvPr>
          <p:cNvCxnSpPr>
            <a:cxnSpLocks/>
          </p:cNvCxnSpPr>
          <p:nvPr/>
        </p:nvCxnSpPr>
        <p:spPr>
          <a:xfrm>
            <a:off x="149147" y="1092484"/>
            <a:ext cx="6746353" cy="0"/>
          </a:xfrm>
          <a:prstGeom prst="line">
            <a:avLst/>
          </a:prstGeom>
          <a:noFill/>
          <a:ln w="28575" cap="flat" cmpd="sng" algn="ctr">
            <a:solidFill>
              <a:sysClr val="window" lastClr="FFFFFF">
                <a:lumMod val="50000"/>
              </a:sysClr>
            </a:solidFill>
            <a:prstDash val="dash"/>
            <a:miter lim="800000"/>
          </a:ln>
          <a:effectLst/>
        </p:spPr>
      </p:cxnSp>
      <p:cxnSp>
        <p:nvCxnSpPr>
          <p:cNvPr id="255" name="Straight Connector 254">
            <a:extLst>
              <a:ext uri="{FF2B5EF4-FFF2-40B4-BE49-F238E27FC236}">
                <a16:creationId xmlns:a16="http://schemas.microsoft.com/office/drawing/2014/main" id="{6E7782DB-A9B4-4381-8D4A-3853BF7A532F}"/>
              </a:ext>
            </a:extLst>
          </p:cNvPr>
          <p:cNvCxnSpPr>
            <a:cxnSpLocks/>
          </p:cNvCxnSpPr>
          <p:nvPr/>
        </p:nvCxnSpPr>
        <p:spPr>
          <a:xfrm flipV="1">
            <a:off x="152239" y="1096515"/>
            <a:ext cx="0" cy="3246936"/>
          </a:xfrm>
          <a:prstGeom prst="line">
            <a:avLst/>
          </a:prstGeom>
          <a:noFill/>
          <a:ln w="28575" cap="flat" cmpd="sng" algn="ctr">
            <a:solidFill>
              <a:sysClr val="window" lastClr="FFFFFF">
                <a:lumMod val="50000"/>
              </a:sysClr>
            </a:solidFill>
            <a:prstDash val="dash"/>
            <a:miter lim="800000"/>
          </a:ln>
          <a:effectLst/>
        </p:spPr>
      </p:cxnSp>
      <p:cxnSp>
        <p:nvCxnSpPr>
          <p:cNvPr id="256" name="Straight Connector 255">
            <a:extLst>
              <a:ext uri="{FF2B5EF4-FFF2-40B4-BE49-F238E27FC236}">
                <a16:creationId xmlns:a16="http://schemas.microsoft.com/office/drawing/2014/main" id="{C8344E3C-33C2-4BA2-BD61-EEB8FB418B61}"/>
              </a:ext>
            </a:extLst>
          </p:cNvPr>
          <p:cNvCxnSpPr>
            <a:cxnSpLocks/>
          </p:cNvCxnSpPr>
          <p:nvPr/>
        </p:nvCxnSpPr>
        <p:spPr>
          <a:xfrm>
            <a:off x="1589691" y="6843592"/>
            <a:ext cx="5312920" cy="546"/>
          </a:xfrm>
          <a:prstGeom prst="line">
            <a:avLst/>
          </a:prstGeom>
          <a:noFill/>
          <a:ln w="28575" cap="flat" cmpd="sng" algn="ctr">
            <a:solidFill>
              <a:sysClr val="window" lastClr="FFFFFF">
                <a:lumMod val="50000"/>
              </a:sysClr>
            </a:solidFill>
            <a:prstDash val="dash"/>
            <a:miter lim="800000"/>
          </a:ln>
          <a:effectLst/>
        </p:spPr>
      </p:cxnSp>
      <p:sp>
        <p:nvSpPr>
          <p:cNvPr id="260" name="TextBox 259">
            <a:extLst>
              <a:ext uri="{FF2B5EF4-FFF2-40B4-BE49-F238E27FC236}">
                <a16:creationId xmlns:a16="http://schemas.microsoft.com/office/drawing/2014/main" id="{BFF4E111-9663-4300-A1FD-3536174A205D}"/>
              </a:ext>
            </a:extLst>
          </p:cNvPr>
          <p:cNvSpPr txBox="1"/>
          <p:nvPr/>
        </p:nvSpPr>
        <p:spPr>
          <a:xfrm>
            <a:off x="1482902" y="4445380"/>
            <a:ext cx="75323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Calibri"/>
                <a:ea typeface="+mn-ea"/>
                <a:cs typeface="+mn-cs"/>
              </a:rPr>
              <a:t>Humidity</a:t>
            </a:r>
          </a:p>
        </p:txBody>
      </p:sp>
      <p:cxnSp>
        <p:nvCxnSpPr>
          <p:cNvPr id="261" name="Straight Arrow Connector 260">
            <a:extLst>
              <a:ext uri="{FF2B5EF4-FFF2-40B4-BE49-F238E27FC236}">
                <a16:creationId xmlns:a16="http://schemas.microsoft.com/office/drawing/2014/main" id="{F87EDAFA-E349-4C42-BA65-6E6980F2F181}"/>
              </a:ext>
            </a:extLst>
          </p:cNvPr>
          <p:cNvCxnSpPr>
            <a:cxnSpLocks/>
          </p:cNvCxnSpPr>
          <p:nvPr/>
        </p:nvCxnSpPr>
        <p:spPr>
          <a:xfrm>
            <a:off x="1509545" y="4662940"/>
            <a:ext cx="255069" cy="0"/>
          </a:xfrm>
          <a:prstGeom prst="straightConnector1">
            <a:avLst/>
          </a:prstGeom>
          <a:noFill/>
          <a:ln w="25400" cap="flat" cmpd="sng" algn="ctr">
            <a:solidFill>
              <a:sysClr val="windowText" lastClr="000000">
                <a:lumMod val="50000"/>
                <a:lumOff val="50000"/>
              </a:sysClr>
            </a:solidFill>
            <a:prstDash val="solid"/>
            <a:miter lim="800000"/>
            <a:tailEnd type="triangle"/>
          </a:ln>
          <a:effectLst/>
        </p:spPr>
      </p:cxnSp>
      <p:sp>
        <p:nvSpPr>
          <p:cNvPr id="264" name="Slide Number Placeholder 3">
            <a:extLst>
              <a:ext uri="{FF2B5EF4-FFF2-40B4-BE49-F238E27FC236}">
                <a16:creationId xmlns:a16="http://schemas.microsoft.com/office/drawing/2014/main" id="{07CF8FD7-F7E2-4F9D-B6B6-50E7DE975454}"/>
              </a:ext>
            </a:extLst>
          </p:cNvPr>
          <p:cNvSpPr txBox="1">
            <a:spLocks/>
          </p:cNvSpPr>
          <p:nvPr/>
        </p:nvSpPr>
        <p:spPr>
          <a:xfrm>
            <a:off x="10789920" y="6492875"/>
            <a:ext cx="140208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033C6E5-ABCA-D247-98E1-2274F89B260E}" type="slidenum">
              <a:rPr kumimoji="0" lang="en-US" sz="1200" b="0" i="0" u="none" strike="noStrike" kern="1200" cap="none" spc="0" normalizeH="0" baseline="0" noProof="0" smtClean="0">
                <a:ln>
                  <a:noFill/>
                </a:ln>
                <a:solidFill>
                  <a:prstClr val="black"/>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2" name="Title 1">
            <a:extLst>
              <a:ext uri="{FF2B5EF4-FFF2-40B4-BE49-F238E27FC236}">
                <a16:creationId xmlns:a16="http://schemas.microsoft.com/office/drawing/2014/main" id="{FCAE479A-8C66-4A14-B503-9DC3E2DF3935}"/>
              </a:ext>
            </a:extLst>
          </p:cNvPr>
          <p:cNvSpPr>
            <a:spLocks noGrp="1"/>
          </p:cNvSpPr>
          <p:nvPr>
            <p:ph type="title"/>
          </p:nvPr>
        </p:nvSpPr>
        <p:spPr/>
        <p:txBody>
          <a:bodyPr/>
          <a:lstStyle/>
          <a:p>
            <a:r>
              <a:rPr lang="en-US" dirty="0"/>
              <a:t>Exploration ECLSS on ISS - Today</a:t>
            </a:r>
          </a:p>
        </p:txBody>
      </p:sp>
      <p:sp>
        <p:nvSpPr>
          <p:cNvPr id="129" name="Rectangle 128">
            <a:extLst>
              <a:ext uri="{FF2B5EF4-FFF2-40B4-BE49-F238E27FC236}">
                <a16:creationId xmlns:a16="http://schemas.microsoft.com/office/drawing/2014/main" id="{8BF9AB98-D302-4D5D-88E2-93E3675A455E}"/>
              </a:ext>
            </a:extLst>
          </p:cNvPr>
          <p:cNvSpPr/>
          <p:nvPr/>
        </p:nvSpPr>
        <p:spPr>
          <a:xfrm>
            <a:off x="6402746" y="60602"/>
            <a:ext cx="200002" cy="200002"/>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0" name="TextBox 129">
            <a:extLst>
              <a:ext uri="{FF2B5EF4-FFF2-40B4-BE49-F238E27FC236}">
                <a16:creationId xmlns:a16="http://schemas.microsoft.com/office/drawing/2014/main" id="{56371CFA-5920-442E-A828-1B3FAA665CF6}"/>
              </a:ext>
            </a:extLst>
          </p:cNvPr>
          <p:cNvSpPr txBox="1"/>
          <p:nvPr/>
        </p:nvSpPr>
        <p:spPr>
          <a:xfrm>
            <a:off x="6596654" y="34660"/>
            <a:ext cx="13773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Operational &gt;10 yr</a:t>
            </a:r>
          </a:p>
        </p:txBody>
      </p:sp>
      <p:sp>
        <p:nvSpPr>
          <p:cNvPr id="131" name="Rectangle 130">
            <a:extLst>
              <a:ext uri="{FF2B5EF4-FFF2-40B4-BE49-F238E27FC236}">
                <a16:creationId xmlns:a16="http://schemas.microsoft.com/office/drawing/2014/main" id="{C184B11C-F706-4548-BD17-372BAD6CBE28}"/>
              </a:ext>
            </a:extLst>
          </p:cNvPr>
          <p:cNvSpPr/>
          <p:nvPr/>
        </p:nvSpPr>
        <p:spPr>
          <a:xfrm>
            <a:off x="6405223" y="307999"/>
            <a:ext cx="200002" cy="200002"/>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TextBox 131">
            <a:extLst>
              <a:ext uri="{FF2B5EF4-FFF2-40B4-BE49-F238E27FC236}">
                <a16:creationId xmlns:a16="http://schemas.microsoft.com/office/drawing/2014/main" id="{61419FFD-7F36-4F0E-B7CB-240763497D71}"/>
              </a:ext>
            </a:extLst>
          </p:cNvPr>
          <p:cNvSpPr txBox="1"/>
          <p:nvPr/>
        </p:nvSpPr>
        <p:spPr>
          <a:xfrm>
            <a:off x="6599131" y="282057"/>
            <a:ext cx="129875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Operational &gt;3 yr</a:t>
            </a:r>
          </a:p>
        </p:txBody>
      </p:sp>
      <p:sp>
        <p:nvSpPr>
          <p:cNvPr id="133" name="Rectangle 132">
            <a:extLst>
              <a:ext uri="{FF2B5EF4-FFF2-40B4-BE49-F238E27FC236}">
                <a16:creationId xmlns:a16="http://schemas.microsoft.com/office/drawing/2014/main" id="{115B110B-2575-4C43-8239-85E68CA1C8EB}"/>
              </a:ext>
            </a:extLst>
          </p:cNvPr>
          <p:cNvSpPr/>
          <p:nvPr/>
        </p:nvSpPr>
        <p:spPr>
          <a:xfrm>
            <a:off x="6408840" y="554987"/>
            <a:ext cx="200002" cy="200002"/>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9" name="TextBox 248">
            <a:extLst>
              <a:ext uri="{FF2B5EF4-FFF2-40B4-BE49-F238E27FC236}">
                <a16:creationId xmlns:a16="http://schemas.microsoft.com/office/drawing/2014/main" id="{827E086A-98F7-4309-8138-3A3CBF2B6569}"/>
              </a:ext>
            </a:extLst>
          </p:cNvPr>
          <p:cNvSpPr txBox="1"/>
          <p:nvPr/>
        </p:nvSpPr>
        <p:spPr>
          <a:xfrm>
            <a:off x="6602748" y="529045"/>
            <a:ext cx="129875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Operational &lt;3 yr</a:t>
            </a:r>
          </a:p>
        </p:txBody>
      </p:sp>
      <p:sp>
        <p:nvSpPr>
          <p:cNvPr id="250" name="Rectangle 249">
            <a:extLst>
              <a:ext uri="{FF2B5EF4-FFF2-40B4-BE49-F238E27FC236}">
                <a16:creationId xmlns:a16="http://schemas.microsoft.com/office/drawing/2014/main" id="{3C544852-DED2-4B02-A9AF-EA4B94322E54}"/>
              </a:ext>
            </a:extLst>
          </p:cNvPr>
          <p:cNvSpPr/>
          <p:nvPr/>
        </p:nvSpPr>
        <p:spPr>
          <a:xfrm>
            <a:off x="7968852" y="63886"/>
            <a:ext cx="200002" cy="20000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1" name="TextBox 250">
            <a:extLst>
              <a:ext uri="{FF2B5EF4-FFF2-40B4-BE49-F238E27FC236}">
                <a16:creationId xmlns:a16="http://schemas.microsoft.com/office/drawing/2014/main" id="{69788CC7-0A93-42CB-9CB0-92E48342CDF7}"/>
              </a:ext>
            </a:extLst>
          </p:cNvPr>
          <p:cNvSpPr txBox="1"/>
          <p:nvPr/>
        </p:nvSpPr>
        <p:spPr>
          <a:xfrm>
            <a:off x="8162760" y="37944"/>
            <a:ext cx="194213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Upgrades planned next 3 yr</a:t>
            </a:r>
          </a:p>
        </p:txBody>
      </p:sp>
      <p:sp>
        <p:nvSpPr>
          <p:cNvPr id="257" name="Rectangle 256">
            <a:extLst>
              <a:ext uri="{FF2B5EF4-FFF2-40B4-BE49-F238E27FC236}">
                <a16:creationId xmlns:a16="http://schemas.microsoft.com/office/drawing/2014/main" id="{2B9715B9-36B7-43EB-9AEC-5188D40CFCBE}"/>
              </a:ext>
            </a:extLst>
          </p:cNvPr>
          <p:cNvSpPr/>
          <p:nvPr/>
        </p:nvSpPr>
        <p:spPr>
          <a:xfrm>
            <a:off x="7966581" y="317369"/>
            <a:ext cx="200002" cy="200002"/>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8" name="TextBox 257">
            <a:extLst>
              <a:ext uri="{FF2B5EF4-FFF2-40B4-BE49-F238E27FC236}">
                <a16:creationId xmlns:a16="http://schemas.microsoft.com/office/drawing/2014/main" id="{776D4C9E-76BB-4CF2-9D57-BD08907D6C08}"/>
              </a:ext>
            </a:extLst>
          </p:cNvPr>
          <p:cNvSpPr txBox="1"/>
          <p:nvPr/>
        </p:nvSpPr>
        <p:spPr>
          <a:xfrm>
            <a:off x="8160489" y="291427"/>
            <a:ext cx="149271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New Install next 3 yr</a:t>
            </a:r>
          </a:p>
        </p:txBody>
      </p:sp>
      <p:sp>
        <p:nvSpPr>
          <p:cNvPr id="259" name="Rectangle 258">
            <a:extLst>
              <a:ext uri="{FF2B5EF4-FFF2-40B4-BE49-F238E27FC236}">
                <a16:creationId xmlns:a16="http://schemas.microsoft.com/office/drawing/2014/main" id="{B94B696D-57E6-434D-BE6B-58467C13D419}"/>
              </a:ext>
            </a:extLst>
          </p:cNvPr>
          <p:cNvSpPr/>
          <p:nvPr/>
        </p:nvSpPr>
        <p:spPr>
          <a:xfrm>
            <a:off x="7969304" y="575150"/>
            <a:ext cx="200002" cy="20000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3" name="TextBox 262">
            <a:extLst>
              <a:ext uri="{FF2B5EF4-FFF2-40B4-BE49-F238E27FC236}">
                <a16:creationId xmlns:a16="http://schemas.microsoft.com/office/drawing/2014/main" id="{EA7E8232-64B3-42CF-9A07-DD97D9F47BF2}"/>
              </a:ext>
            </a:extLst>
          </p:cNvPr>
          <p:cNvSpPr txBox="1"/>
          <p:nvPr/>
        </p:nvSpPr>
        <p:spPr>
          <a:xfrm>
            <a:off x="8163212" y="549208"/>
            <a:ext cx="189891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New Install/Upgrade &gt;3  yr</a:t>
            </a:r>
          </a:p>
        </p:txBody>
      </p:sp>
    </p:spTree>
    <p:extLst>
      <p:ext uri="{BB962C8B-B14F-4D97-AF65-F5344CB8AC3E}">
        <p14:creationId xmlns:p14="http://schemas.microsoft.com/office/powerpoint/2010/main" val="171995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6203B-DCE5-4395-82F4-F50919C46DAA}"/>
              </a:ext>
            </a:extLst>
          </p:cNvPr>
          <p:cNvSpPr>
            <a:spLocks noGrp="1"/>
          </p:cNvSpPr>
          <p:nvPr>
            <p:ph type="title"/>
          </p:nvPr>
        </p:nvSpPr>
        <p:spPr/>
        <p:txBody>
          <a:bodyPr>
            <a:normAutofit fontScale="90000"/>
          </a:bodyPr>
          <a:lstStyle/>
          <a:p>
            <a:r>
              <a:rPr lang="en-US" sz="2700" dirty="0"/>
              <a:t>Mission</a:t>
            </a:r>
            <a:r>
              <a:rPr lang="en-US" dirty="0"/>
              <a:t> Endurance - Strong Influence on Technology Development</a:t>
            </a:r>
          </a:p>
        </p:txBody>
      </p:sp>
      <p:sp>
        <p:nvSpPr>
          <p:cNvPr id="3" name="Content Placeholder 2">
            <a:extLst>
              <a:ext uri="{FF2B5EF4-FFF2-40B4-BE49-F238E27FC236}">
                <a16:creationId xmlns:a16="http://schemas.microsoft.com/office/drawing/2014/main" id="{E9941CA9-75B9-4123-8193-2FE2A9A79ACA}"/>
              </a:ext>
            </a:extLst>
          </p:cNvPr>
          <p:cNvSpPr>
            <a:spLocks noGrp="1"/>
          </p:cNvSpPr>
          <p:nvPr>
            <p:ph idx="1"/>
          </p:nvPr>
        </p:nvSpPr>
        <p:spPr>
          <a:xfrm>
            <a:off x="203200" y="921173"/>
            <a:ext cx="4911433" cy="5715017"/>
          </a:xfrm>
        </p:spPr>
        <p:txBody>
          <a:bodyPr/>
          <a:lstStyle/>
          <a:p>
            <a:r>
              <a:rPr lang="en-US" sz="1600" dirty="0"/>
              <a:t>Mars missions require unprecedented endurance</a:t>
            </a:r>
          </a:p>
          <a:p>
            <a:r>
              <a:rPr lang="en-US" sz="1600" dirty="0"/>
              <a:t>Short mission durations have not </a:t>
            </a:r>
            <a:br>
              <a:rPr lang="en-US" sz="1600" dirty="0"/>
            </a:br>
            <a:r>
              <a:rPr lang="en-US" sz="1600" dirty="0"/>
              <a:t>occurred since Apollo</a:t>
            </a:r>
          </a:p>
          <a:p>
            <a:r>
              <a:rPr lang="en-US" sz="1600" dirty="0"/>
              <a:t>ISS Commercial Crew – ~8-36</a:t>
            </a:r>
            <a:r>
              <a:rPr lang="en-US" sz="1600" dirty="0">
                <a:solidFill>
                  <a:srgbClr val="FF0000"/>
                </a:solidFill>
              </a:rPr>
              <a:t> </a:t>
            </a:r>
            <a:r>
              <a:rPr lang="en-US" sz="1600" dirty="0"/>
              <a:t>hours ug</a:t>
            </a:r>
          </a:p>
          <a:p>
            <a:pPr lvl="1"/>
            <a:r>
              <a:rPr lang="en-US" sz="1600" dirty="0"/>
              <a:t>SpaceX &amp; Boeing proprietary</a:t>
            </a:r>
          </a:p>
          <a:p>
            <a:r>
              <a:rPr lang="en-US" sz="1600" dirty="0"/>
              <a:t>Test Verified Reliablity will be critical</a:t>
            </a:r>
          </a:p>
        </p:txBody>
      </p:sp>
      <p:sp>
        <p:nvSpPr>
          <p:cNvPr id="4" name="Slide Number Placeholder 3">
            <a:extLst>
              <a:ext uri="{FF2B5EF4-FFF2-40B4-BE49-F238E27FC236}">
                <a16:creationId xmlns:a16="http://schemas.microsoft.com/office/drawing/2014/main" id="{A67F0EC3-55A0-4E80-B419-C5B2FD005C5E}"/>
              </a:ext>
            </a:extLst>
          </p:cNvPr>
          <p:cNvSpPr>
            <a:spLocks noGrp="1"/>
          </p:cNvSpPr>
          <p:nvPr>
            <p:ph type="sldNum" sz="quarter" idx="10"/>
          </p:nvPr>
        </p:nvSpPr>
        <p:spPr>
          <a:xfrm>
            <a:off x="9347200" y="6538913"/>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457200" rtl="0" eaLnBrk="1" latinLnBrk="0" hangingPunct="1">
              <a:defRPr sz="1000" kern="1200">
                <a:solidFill>
                  <a:srgbClr val="000000"/>
                </a:solidFill>
                <a:latin typeface="Arial"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587C384-89D6-8141-B091-9776852F31EF}" type="slidenum">
              <a:rPr kumimoji="0" lang="en-US" altLang="x-none"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x-none" sz="10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21" name="Group 20">
            <a:extLst>
              <a:ext uri="{FF2B5EF4-FFF2-40B4-BE49-F238E27FC236}">
                <a16:creationId xmlns:a16="http://schemas.microsoft.com/office/drawing/2014/main" id="{43614986-96A8-4017-A692-1603472FF929}"/>
              </a:ext>
            </a:extLst>
          </p:cNvPr>
          <p:cNvGrpSpPr/>
          <p:nvPr/>
        </p:nvGrpSpPr>
        <p:grpSpPr>
          <a:xfrm>
            <a:off x="4434989" y="1473023"/>
            <a:ext cx="7772400" cy="4731755"/>
            <a:chOff x="3263212" y="1771039"/>
            <a:chExt cx="7772400" cy="4731755"/>
          </a:xfrm>
        </p:grpSpPr>
        <p:grpSp>
          <p:nvGrpSpPr>
            <p:cNvPr id="5" name="Group 4">
              <a:extLst>
                <a:ext uri="{FF2B5EF4-FFF2-40B4-BE49-F238E27FC236}">
                  <a16:creationId xmlns:a16="http://schemas.microsoft.com/office/drawing/2014/main" id="{B3506EE3-D303-4E71-94A0-ABA183A1316E}"/>
                </a:ext>
              </a:extLst>
            </p:cNvPr>
            <p:cNvGrpSpPr/>
            <p:nvPr/>
          </p:nvGrpSpPr>
          <p:grpSpPr>
            <a:xfrm>
              <a:off x="3263212" y="1771039"/>
              <a:ext cx="7772400" cy="4731755"/>
              <a:chOff x="3263212" y="1771039"/>
              <a:chExt cx="7772400" cy="4731755"/>
            </a:xfrm>
          </p:grpSpPr>
          <p:pic>
            <p:nvPicPr>
              <p:cNvPr id="6" name="Picture 5">
                <a:extLst>
                  <a:ext uri="{FF2B5EF4-FFF2-40B4-BE49-F238E27FC236}">
                    <a16:creationId xmlns:a16="http://schemas.microsoft.com/office/drawing/2014/main" id="{37C20A4B-5B83-42A6-80F8-345AE9058D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63212" y="1771039"/>
                <a:ext cx="7772400" cy="4731755"/>
              </a:xfrm>
              <a:prstGeom prst="rect">
                <a:avLst/>
              </a:prstGeom>
            </p:spPr>
          </p:pic>
          <p:sp>
            <p:nvSpPr>
              <p:cNvPr id="7" name="TextBox 6">
                <a:extLst>
                  <a:ext uri="{FF2B5EF4-FFF2-40B4-BE49-F238E27FC236}">
                    <a16:creationId xmlns:a16="http://schemas.microsoft.com/office/drawing/2014/main" id="{4604D872-1006-4277-8BC2-03B924EE5741}"/>
                  </a:ext>
                </a:extLst>
              </p:cNvPr>
              <p:cNvSpPr txBox="1"/>
              <p:nvPr/>
            </p:nvSpPr>
            <p:spPr>
              <a:xfrm>
                <a:off x="4285459" y="2409049"/>
                <a:ext cx="5136248" cy="1246495"/>
              </a:xfrm>
              <a:prstGeom prst="rect">
                <a:avLst/>
              </a:prstGeom>
              <a:solidFill>
                <a:srgbClr val="FFFFFF">
                  <a:alpha val="60000"/>
                </a:srgbClr>
              </a:solidFill>
            </p:spPr>
            <p:txBody>
              <a:bodyPr wrap="square" rtlCol="0">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1" i="0" u="sng" strike="noStrike" kern="1200" cap="none" spc="0" normalizeH="0" baseline="0" noProof="0" dirty="0">
                    <a:ln>
                      <a:noFill/>
                    </a:ln>
                    <a:solidFill>
                      <a:srgbClr val="0066B3"/>
                    </a:solidFill>
                    <a:effectLst/>
                    <a:uLnTx/>
                    <a:uFillTx/>
                    <a:latin typeface="Arial"/>
                    <a:ea typeface="+mn-ea"/>
                    <a:cs typeface="Arial"/>
                  </a:rPr>
                  <a:t>Endurance</a:t>
                </a:r>
                <a:r>
                  <a:rPr kumimoji="0" lang="en-US" sz="1400" b="0" i="0" u="none" strike="noStrike" kern="1200" cap="none" spc="0" normalizeH="0" baseline="0" noProof="0" dirty="0">
                    <a:ln>
                      <a:noFill/>
                    </a:ln>
                    <a:solidFill>
                      <a:srgbClr val="0066B3"/>
                    </a:solidFill>
                    <a:effectLst/>
                    <a:uLnTx/>
                    <a:uFillTx/>
                    <a:latin typeface="Arial"/>
                    <a:ea typeface="+mn-ea"/>
                    <a:cs typeface="Arial"/>
                  </a:rPr>
                  <a:t> (crewed time between resupply) will be an order of magnitude greater challenge for crewed Mars missions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66B3"/>
                    </a:solidFill>
                    <a:effectLst/>
                    <a:uLnTx/>
                    <a:uFillTx/>
                    <a:latin typeface="Arial"/>
                    <a:ea typeface="+mn-ea"/>
                    <a:cs typeface="Arial"/>
                  </a:rPr>
                  <a:t>Absence of logistics resupply opportunities and an extremely limited abort capability drives the need for an updated logistics strategy to ensure a high level of </a:t>
                </a:r>
                <a:r>
                  <a:rPr kumimoji="0" lang="en-US" sz="1400" b="1" i="0" u="sng" strike="noStrike" kern="1200" cap="none" spc="0" normalizeH="0" baseline="0" noProof="0" dirty="0">
                    <a:ln>
                      <a:noFill/>
                    </a:ln>
                    <a:solidFill>
                      <a:srgbClr val="0066B3"/>
                    </a:solidFill>
                    <a:effectLst/>
                    <a:uLnTx/>
                    <a:uFillTx/>
                    <a:latin typeface="Arial"/>
                    <a:ea typeface="+mn-ea"/>
                    <a:cs typeface="Arial"/>
                  </a:rPr>
                  <a:t>crew safety</a:t>
                </a:r>
                <a:endParaRPr kumimoji="0" lang="en-US" sz="1400" b="0" i="0" u="none" strike="noStrike" kern="1200" cap="none" spc="0" normalizeH="0" baseline="0" noProof="0" dirty="0">
                  <a:ln>
                    <a:noFill/>
                  </a:ln>
                  <a:solidFill>
                    <a:srgbClr val="0066B3"/>
                  </a:solidFill>
                  <a:effectLst/>
                  <a:uLnTx/>
                  <a:uFillTx/>
                  <a:latin typeface="Arial"/>
                  <a:ea typeface="+mn-ea"/>
                  <a:cs typeface="Arial"/>
                </a:endParaRPr>
              </a:p>
            </p:txBody>
          </p:sp>
          <p:sp>
            <p:nvSpPr>
              <p:cNvPr id="8" name="TextBox 7">
                <a:extLst>
                  <a:ext uri="{FF2B5EF4-FFF2-40B4-BE49-F238E27FC236}">
                    <a16:creationId xmlns:a16="http://schemas.microsoft.com/office/drawing/2014/main" id="{58ED0CD3-606E-4876-8E68-5692B4D01AEC}"/>
                  </a:ext>
                </a:extLst>
              </p:cNvPr>
              <p:cNvSpPr txBox="1"/>
              <p:nvPr/>
            </p:nvSpPr>
            <p:spPr>
              <a:xfrm>
                <a:off x="6148115" y="4736092"/>
                <a:ext cx="2793933"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Arial"/>
                    <a:ea typeface="+mn-ea"/>
                    <a:cs typeface="Arial"/>
                  </a:rPr>
                  <a:t>Maximum previous on-orbit experience:</a:t>
                </a:r>
                <a:br>
                  <a:rPr kumimoji="0" lang="en-US" sz="1050" b="0" i="1" u="none" strike="noStrike" kern="1200" cap="none" spc="0" normalizeH="0" baseline="0" noProof="0" dirty="0">
                    <a:ln>
                      <a:noFill/>
                    </a:ln>
                    <a:solidFill>
                      <a:prstClr val="black"/>
                    </a:solidFill>
                    <a:effectLst/>
                    <a:uLnTx/>
                    <a:uFillTx/>
                    <a:latin typeface="Arial"/>
                    <a:ea typeface="+mn-ea"/>
                    <a:cs typeface="Arial"/>
                  </a:rPr>
                </a:br>
                <a:r>
                  <a:rPr kumimoji="0" lang="en-US" sz="1050" b="0" i="1" u="none" strike="noStrike" kern="1200" cap="none" spc="0" normalizeH="0" baseline="0" noProof="0" dirty="0">
                    <a:ln>
                      <a:noFill/>
                    </a:ln>
                    <a:solidFill>
                      <a:prstClr val="black"/>
                    </a:solidFill>
                    <a:effectLst/>
                    <a:uLnTx/>
                    <a:uFillTx/>
                    <a:latin typeface="Arial"/>
                    <a:ea typeface="+mn-ea"/>
                    <a:cs typeface="Arial"/>
                  </a:rPr>
                  <a:t>up to </a:t>
                </a:r>
                <a:r>
                  <a:rPr kumimoji="0" lang="en-US" sz="1050" b="1" i="1" u="none" strike="noStrike" kern="1200" cap="none" spc="0" normalizeH="0" baseline="0" noProof="0" dirty="0">
                    <a:ln>
                      <a:noFill/>
                    </a:ln>
                    <a:solidFill>
                      <a:srgbClr val="00B050"/>
                    </a:solidFill>
                    <a:effectLst/>
                    <a:uLnTx/>
                    <a:uFillTx/>
                    <a:latin typeface="Arial"/>
                    <a:ea typeface="+mn-ea"/>
                    <a:cs typeface="Arial"/>
                  </a:rPr>
                  <a:t>119 days</a:t>
                </a:r>
                <a:r>
                  <a:rPr kumimoji="0" lang="en-US" sz="1050" b="1" i="1" u="none" strike="noStrike" kern="1200" cap="none" spc="0" normalizeH="0" baseline="0" noProof="0" dirty="0">
                    <a:ln>
                      <a:noFill/>
                    </a:ln>
                    <a:solidFill>
                      <a:prstClr val="black"/>
                    </a:solidFill>
                    <a:effectLst/>
                    <a:uLnTx/>
                    <a:uFillTx/>
                    <a:latin typeface="Arial"/>
                    <a:ea typeface="+mn-ea"/>
                    <a:cs typeface="Arial"/>
                  </a:rPr>
                  <a:t> </a:t>
                </a:r>
                <a:r>
                  <a:rPr kumimoji="0" lang="en-US" sz="1050" b="0" i="1" u="none" strike="noStrike" kern="1200" cap="none" spc="0" normalizeH="0" baseline="0" noProof="0" dirty="0">
                    <a:ln>
                      <a:noFill/>
                    </a:ln>
                    <a:solidFill>
                      <a:prstClr val="black"/>
                    </a:solidFill>
                    <a:effectLst/>
                    <a:uLnTx/>
                    <a:uFillTx/>
                    <a:latin typeface="Arial"/>
                    <a:ea typeface="+mn-ea"/>
                    <a:cs typeface="Arial"/>
                  </a:rPr>
                  <a:t>without logistics resupply</a:t>
                </a:r>
              </a:p>
            </p:txBody>
          </p:sp>
          <p:sp>
            <p:nvSpPr>
              <p:cNvPr id="9" name="Right Brace 8">
                <a:extLst>
                  <a:ext uri="{FF2B5EF4-FFF2-40B4-BE49-F238E27FC236}">
                    <a16:creationId xmlns:a16="http://schemas.microsoft.com/office/drawing/2014/main" id="{380BC0C3-D104-432F-80E8-E70977C0A1D1}"/>
                  </a:ext>
                </a:extLst>
              </p:cNvPr>
              <p:cNvSpPr/>
              <p:nvPr/>
            </p:nvSpPr>
            <p:spPr>
              <a:xfrm rot="5400000" flipH="1">
                <a:off x="7034969" y="2411862"/>
                <a:ext cx="136187" cy="5635209"/>
              </a:xfrm>
              <a:prstGeom prst="rightBrace">
                <a:avLst>
                  <a:gd name="adj1" fmla="val 8333"/>
                  <a:gd name="adj2" fmla="val 54986"/>
                </a:avLst>
              </a:prstGeom>
              <a:ln w="12700">
                <a:solidFill>
                  <a:srgbClr val="00B050"/>
                </a:solidFill>
                <a:prstDash val="sysDash"/>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val 9">
                <a:extLst>
                  <a:ext uri="{FF2B5EF4-FFF2-40B4-BE49-F238E27FC236}">
                    <a16:creationId xmlns:a16="http://schemas.microsoft.com/office/drawing/2014/main" id="{81B00AA5-BEB6-468A-A380-88DCA692EF71}"/>
                  </a:ext>
                </a:extLst>
              </p:cNvPr>
              <p:cNvSpPr/>
              <p:nvPr/>
            </p:nvSpPr>
            <p:spPr>
              <a:xfrm>
                <a:off x="10427038" y="2486544"/>
                <a:ext cx="182880" cy="182880"/>
              </a:xfrm>
              <a:prstGeom prst="ellipse">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val 10">
                <a:extLst>
                  <a:ext uri="{FF2B5EF4-FFF2-40B4-BE49-F238E27FC236}">
                    <a16:creationId xmlns:a16="http://schemas.microsoft.com/office/drawing/2014/main" id="{00FA6E97-AD6B-4AA9-81CE-36D30BF1F5DB}"/>
                  </a:ext>
                </a:extLst>
              </p:cNvPr>
              <p:cNvSpPr/>
              <p:nvPr/>
            </p:nvSpPr>
            <p:spPr>
              <a:xfrm>
                <a:off x="10427038" y="3662204"/>
                <a:ext cx="182880" cy="182880"/>
              </a:xfrm>
              <a:prstGeom prst="ellipse">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2" name="Straight Arrow Connector 11">
                <a:extLst>
                  <a:ext uri="{FF2B5EF4-FFF2-40B4-BE49-F238E27FC236}">
                    <a16:creationId xmlns:a16="http://schemas.microsoft.com/office/drawing/2014/main" id="{703A2E6E-C64E-4675-AB4A-901B93A441B7}"/>
                  </a:ext>
                </a:extLst>
              </p:cNvPr>
              <p:cNvCxnSpPr>
                <a:stCxn id="10" idx="4"/>
                <a:endCxn id="11" idx="0"/>
              </p:cNvCxnSpPr>
              <p:nvPr/>
            </p:nvCxnSpPr>
            <p:spPr>
              <a:xfrm>
                <a:off x="10518478" y="2669424"/>
                <a:ext cx="0" cy="992780"/>
              </a:xfrm>
              <a:prstGeom prst="straightConnector1">
                <a:avLst/>
              </a:prstGeom>
              <a:ln w="19050">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3F189ED7-1A96-4A1D-B1C0-16313611F338}"/>
                  </a:ext>
                </a:extLst>
              </p:cNvPr>
              <p:cNvSpPr txBox="1"/>
              <p:nvPr/>
            </p:nvSpPr>
            <p:spPr>
              <a:xfrm>
                <a:off x="9269757" y="2628558"/>
                <a:ext cx="1268594" cy="10618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Arial"/>
                    <a:ea typeface="+mn-ea"/>
                    <a:cs typeface="Arial"/>
                  </a:rPr>
                  <a:t>Mars missions:</a:t>
                </a:r>
                <a:br>
                  <a:rPr kumimoji="0" lang="en-US" sz="1050" b="0" i="1" u="none" strike="noStrike" kern="1200" cap="none" spc="0" normalizeH="0" baseline="0" noProof="0" dirty="0">
                    <a:ln>
                      <a:noFill/>
                    </a:ln>
                    <a:solidFill>
                      <a:prstClr val="black"/>
                    </a:solidFill>
                    <a:effectLst/>
                    <a:uLnTx/>
                    <a:uFillTx/>
                    <a:latin typeface="Arial"/>
                    <a:ea typeface="+mn-ea"/>
                    <a:cs typeface="Arial"/>
                  </a:rPr>
                </a:br>
                <a:r>
                  <a:rPr kumimoji="0" lang="en-US" sz="1050" b="1" i="1" u="none" strike="noStrike" kern="1200" cap="none" spc="0" normalizeH="0" baseline="0" noProof="0" dirty="0">
                    <a:ln>
                      <a:noFill/>
                    </a:ln>
                    <a:solidFill>
                      <a:srgbClr val="FF0000"/>
                    </a:solidFill>
                    <a:effectLst/>
                    <a:uLnTx/>
                    <a:uFillTx/>
                    <a:latin typeface="Arial"/>
                    <a:ea typeface="+mn-ea"/>
                    <a:cs typeface="Arial"/>
                  </a:rPr>
                  <a:t>750-1,200 days </a:t>
                </a:r>
                <a:r>
                  <a:rPr kumimoji="0" lang="en-US" sz="1050" b="0" i="1" u="none" strike="noStrike" kern="1200" cap="none" spc="0" normalizeH="0" baseline="0" noProof="0" dirty="0">
                    <a:ln>
                      <a:noFill/>
                    </a:ln>
                    <a:solidFill>
                      <a:prstClr val="black"/>
                    </a:solidFill>
                    <a:effectLst/>
                    <a:uLnTx/>
                    <a:uFillTx/>
                    <a:latin typeface="Arial"/>
                    <a:ea typeface="+mn-ea"/>
                    <a:cs typeface="Arial"/>
                  </a:rPr>
                  <a:t>without logistics resupply, with potential for dormancy at Mars</a:t>
                </a:r>
              </a:p>
            </p:txBody>
          </p:sp>
          <p:sp>
            <p:nvSpPr>
              <p:cNvPr id="14" name="TextBox 13">
                <a:extLst>
                  <a:ext uri="{FF2B5EF4-FFF2-40B4-BE49-F238E27FC236}">
                    <a16:creationId xmlns:a16="http://schemas.microsoft.com/office/drawing/2014/main" id="{4FB03558-AD73-4D8D-B0E1-C6045893A91B}"/>
                  </a:ext>
                </a:extLst>
              </p:cNvPr>
              <p:cNvSpPr txBox="1"/>
              <p:nvPr/>
            </p:nvSpPr>
            <p:spPr>
              <a:xfrm>
                <a:off x="4384683" y="6085296"/>
                <a:ext cx="5625526" cy="4154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Arial"/>
                    <a:ea typeface="+mn-ea"/>
                    <a:cs typeface="Arial"/>
                  </a:rPr>
                  <a:t>Each dot represents a time period where a crew remained in space between launch/landing or a new vehicle arrival at stations. Includes missions up to November 19, 2018.</a:t>
                </a:r>
              </a:p>
            </p:txBody>
          </p:sp>
          <p:sp>
            <p:nvSpPr>
              <p:cNvPr id="15" name="TextBox 14">
                <a:extLst>
                  <a:ext uri="{FF2B5EF4-FFF2-40B4-BE49-F238E27FC236}">
                    <a16:creationId xmlns:a16="http://schemas.microsoft.com/office/drawing/2014/main" id="{FA9F197A-159A-4A50-99F4-2054247CAB2D}"/>
                  </a:ext>
                </a:extLst>
              </p:cNvPr>
              <p:cNvSpPr txBox="1"/>
              <p:nvPr/>
            </p:nvSpPr>
            <p:spPr>
              <a:xfrm rot="5400000">
                <a:off x="9843440" y="5114811"/>
                <a:ext cx="831166"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FF0000"/>
                    </a:solidFill>
                    <a:effectLst/>
                    <a:uLnTx/>
                    <a:uFillTx/>
                    <a:latin typeface="Arial"/>
                    <a:ea typeface="+mn-ea"/>
                    <a:cs typeface="Arial"/>
                  </a:rPr>
                  <a:t>Dormancy</a:t>
                </a:r>
              </a:p>
            </p:txBody>
          </p:sp>
          <p:sp>
            <p:nvSpPr>
              <p:cNvPr id="16" name="TextBox 15">
                <a:extLst>
                  <a:ext uri="{FF2B5EF4-FFF2-40B4-BE49-F238E27FC236}">
                    <a16:creationId xmlns:a16="http://schemas.microsoft.com/office/drawing/2014/main" id="{76407F84-5828-4D6D-B2DD-1398C4592365}"/>
                  </a:ext>
                </a:extLst>
              </p:cNvPr>
              <p:cNvSpPr txBox="1"/>
              <p:nvPr/>
            </p:nvSpPr>
            <p:spPr>
              <a:xfrm>
                <a:off x="9423327" y="3926316"/>
                <a:ext cx="1488522"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prstClr val="white">
                        <a:lumMod val="50000"/>
                      </a:prstClr>
                    </a:solidFill>
                    <a:effectLst/>
                    <a:uLnTx/>
                    <a:uFillTx/>
                    <a:latin typeface="Arial"/>
                    <a:ea typeface="+mn-ea"/>
                    <a:cs typeface="Arial"/>
                  </a:rPr>
                  <a:t>Artemis/Gateway:</a:t>
                </a:r>
                <a:br>
                  <a:rPr kumimoji="0" lang="en-US" sz="1050" b="0" i="1" u="none" strike="noStrike" kern="1200" cap="none" spc="0" normalizeH="0" baseline="0" noProof="0" dirty="0">
                    <a:ln>
                      <a:noFill/>
                    </a:ln>
                    <a:solidFill>
                      <a:prstClr val="black"/>
                    </a:solidFill>
                    <a:effectLst/>
                    <a:uLnTx/>
                    <a:uFillTx/>
                    <a:latin typeface="Arial"/>
                    <a:ea typeface="+mn-ea"/>
                    <a:cs typeface="Arial"/>
                  </a:rPr>
                </a:br>
                <a:r>
                  <a:rPr kumimoji="0" lang="en-US" sz="1050" b="0" i="1" u="none" strike="noStrike" kern="1200" cap="none" spc="0" normalizeH="0" baseline="0" noProof="0" dirty="0">
                    <a:ln>
                      <a:noFill/>
                    </a:ln>
                    <a:solidFill>
                      <a:prstClr val="black"/>
                    </a:solidFill>
                    <a:effectLst/>
                    <a:uLnTx/>
                    <a:uFillTx/>
                    <a:latin typeface="Arial"/>
                    <a:ea typeface="+mn-ea"/>
                    <a:cs typeface="Arial"/>
                  </a:rPr>
                  <a:t>~30 crewed days without logistics resupply, ~330 days of dormancy between missions</a:t>
                </a:r>
              </a:p>
            </p:txBody>
          </p:sp>
        </p:grpSp>
        <p:sp>
          <p:nvSpPr>
            <p:cNvPr id="18" name="Oval 17">
              <a:extLst>
                <a:ext uri="{FF2B5EF4-FFF2-40B4-BE49-F238E27FC236}">
                  <a16:creationId xmlns:a16="http://schemas.microsoft.com/office/drawing/2014/main" id="{F6FF598C-08CC-4791-A72D-334D9A63E17D}"/>
                </a:ext>
              </a:extLst>
            </p:cNvPr>
            <p:cNvSpPr/>
            <p:nvPr/>
          </p:nvSpPr>
          <p:spPr>
            <a:xfrm>
              <a:off x="10127776" y="5592798"/>
              <a:ext cx="97722" cy="97722"/>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19" name="Straight Arrow Connector 18">
              <a:extLst>
                <a:ext uri="{FF2B5EF4-FFF2-40B4-BE49-F238E27FC236}">
                  <a16:creationId xmlns:a16="http://schemas.microsoft.com/office/drawing/2014/main" id="{B25EC5BC-F0F0-4BA4-9B71-8936F1F3C31B}"/>
                </a:ext>
              </a:extLst>
            </p:cNvPr>
            <p:cNvCxnSpPr/>
            <p:nvPr/>
          </p:nvCxnSpPr>
          <p:spPr>
            <a:xfrm flipH="1">
              <a:off x="10169751" y="4792930"/>
              <a:ext cx="13772" cy="799868"/>
            </a:xfrm>
            <a:prstGeom prst="straightConnector1">
              <a:avLst/>
            </a:prstGeom>
            <a:ln w="19050">
              <a:solidFill>
                <a:srgbClr val="FF0000"/>
              </a:solidFill>
              <a:prstDash val="dash"/>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B920AF1E-B22D-44CF-85C5-1CF598AB6308}"/>
                </a:ext>
              </a:extLst>
            </p:cNvPr>
            <p:cNvCxnSpPr/>
            <p:nvPr/>
          </p:nvCxnSpPr>
          <p:spPr>
            <a:xfrm>
              <a:off x="10050108" y="4792930"/>
              <a:ext cx="253059" cy="0"/>
            </a:xfrm>
            <a:prstGeom prst="straightConnector1">
              <a:avLst/>
            </a:prstGeom>
            <a:ln w="1905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7" name="TextBox 16">
            <a:extLst>
              <a:ext uri="{FF2B5EF4-FFF2-40B4-BE49-F238E27FC236}">
                <a16:creationId xmlns:a16="http://schemas.microsoft.com/office/drawing/2014/main" id="{B2D62EE3-39E1-4C8F-854B-AC1ED0481CAE}"/>
              </a:ext>
            </a:extLst>
          </p:cNvPr>
          <p:cNvSpPr txBox="1"/>
          <p:nvPr/>
        </p:nvSpPr>
        <p:spPr>
          <a:xfrm>
            <a:off x="7319892" y="6341305"/>
            <a:ext cx="48726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65000"/>
                  </a:prstClr>
                </a:solidFill>
                <a:effectLst/>
                <a:uLnTx/>
                <a:uFillTx/>
                <a:latin typeface="Calibri"/>
                <a:ea typeface="+mn-ea"/>
                <a:cs typeface="+mn-cs"/>
              </a:rPr>
              <a:t>2-Owens, A. C. </a:t>
            </a:r>
            <a:r>
              <a:rPr kumimoji="0" lang="en-US" sz="1000" b="0" i="1" u="none" strike="noStrike" kern="1200" cap="none" spc="0" normalizeH="0" baseline="0" noProof="0" dirty="0">
                <a:ln>
                  <a:noFill/>
                </a:ln>
                <a:solidFill>
                  <a:prstClr val="white">
                    <a:lumMod val="65000"/>
                  </a:prstClr>
                </a:solidFill>
                <a:effectLst/>
                <a:uLnTx/>
                <a:uFillTx/>
                <a:latin typeface="Calibri"/>
                <a:ea typeface="+mn-ea"/>
                <a:cs typeface="+mn-cs"/>
              </a:rPr>
              <a:t>Multiobjective Optimization of Crewed Spacecraft Supportability Strategies</a:t>
            </a:r>
            <a:r>
              <a:rPr kumimoji="0" lang="en-US" sz="1000" b="0" i="0" u="none" strike="noStrike" kern="1200" cap="none" spc="0" normalizeH="0" baseline="0" noProof="0" dirty="0">
                <a:ln>
                  <a:noFill/>
                </a:ln>
                <a:solidFill>
                  <a:prstClr val="white">
                    <a:lumMod val="65000"/>
                  </a:prstClr>
                </a:solidFill>
                <a:effectLst/>
                <a:uLnTx/>
                <a:uFillTx/>
                <a:latin typeface="Calibri"/>
                <a:ea typeface="+mn-ea"/>
                <a:cs typeface="+mn-cs"/>
              </a:rPr>
              <a:t>. Doctoral Thesis. Massachusetts Institute of Technology, Cambridge, MA, 2019.</a:t>
            </a:r>
          </a:p>
        </p:txBody>
      </p:sp>
      <p:pic>
        <p:nvPicPr>
          <p:cNvPr id="25" name="Picture 24">
            <a:extLst>
              <a:ext uri="{FF2B5EF4-FFF2-40B4-BE49-F238E27FC236}">
                <a16:creationId xmlns:a16="http://schemas.microsoft.com/office/drawing/2014/main" id="{F32275EB-BEA2-47A2-8CE4-0F01EA040C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797" y="3326386"/>
            <a:ext cx="4422683" cy="2550605"/>
          </a:xfrm>
          <a:prstGeom prst="rect">
            <a:avLst/>
          </a:prstGeom>
        </p:spPr>
      </p:pic>
      <p:sp>
        <p:nvSpPr>
          <p:cNvPr id="26" name="TextBox 25">
            <a:extLst>
              <a:ext uri="{FF2B5EF4-FFF2-40B4-BE49-F238E27FC236}">
                <a16:creationId xmlns:a16="http://schemas.microsoft.com/office/drawing/2014/main" id="{015CC07D-1F68-4BA4-A75F-618D5AC07EDF}"/>
              </a:ext>
            </a:extLst>
          </p:cNvPr>
          <p:cNvSpPr txBox="1"/>
          <p:nvPr/>
        </p:nvSpPr>
        <p:spPr>
          <a:xfrm>
            <a:off x="496390" y="6018497"/>
            <a:ext cx="42060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65000"/>
                  </a:prstClr>
                </a:solidFill>
                <a:effectLst/>
                <a:uLnTx/>
                <a:uFillTx/>
                <a:latin typeface="Calibri"/>
                <a:ea typeface="+mn-ea"/>
                <a:cs typeface="+mn-cs"/>
              </a:rPr>
              <a:t>1-Owens, A. C, Cirillo, W. M., Stromgren, C., Cho, J., Lynch, C., Vega, J. M. Integrated Logistics and Supportability Challenges of Sustained Human Lunar Exploration’ 51st International Conference on Environmental Systems, St.  Paul, Minnesota, ICES-2022-90, July 10-14, 2022</a:t>
            </a:r>
          </a:p>
        </p:txBody>
      </p:sp>
      <p:cxnSp>
        <p:nvCxnSpPr>
          <p:cNvPr id="28" name="Straight Arrow Connector 27">
            <a:extLst>
              <a:ext uri="{FF2B5EF4-FFF2-40B4-BE49-F238E27FC236}">
                <a16:creationId xmlns:a16="http://schemas.microsoft.com/office/drawing/2014/main" id="{5C195C56-72D3-43C0-8CA9-B625E5991136}"/>
              </a:ext>
            </a:extLst>
          </p:cNvPr>
          <p:cNvCxnSpPr>
            <a:cxnSpLocks/>
          </p:cNvCxnSpPr>
          <p:nvPr/>
        </p:nvCxnSpPr>
        <p:spPr>
          <a:xfrm>
            <a:off x="4963886" y="1101077"/>
            <a:ext cx="6609837" cy="1178891"/>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3DC8EAE-7F5F-4F2C-9552-EDA2DE2E3E89}"/>
              </a:ext>
            </a:extLst>
          </p:cNvPr>
          <p:cNvCxnSpPr>
            <a:cxnSpLocks/>
          </p:cNvCxnSpPr>
          <p:nvPr/>
        </p:nvCxnSpPr>
        <p:spPr>
          <a:xfrm>
            <a:off x="4598126" y="3547068"/>
            <a:ext cx="717862" cy="1366174"/>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F51C6A11-3CCE-40BD-BA25-116756162B9C}"/>
              </a:ext>
            </a:extLst>
          </p:cNvPr>
          <p:cNvCxnSpPr>
            <a:cxnSpLocks/>
          </p:cNvCxnSpPr>
          <p:nvPr/>
        </p:nvCxnSpPr>
        <p:spPr>
          <a:xfrm flipV="1">
            <a:off x="4598126" y="5392504"/>
            <a:ext cx="717862" cy="186260"/>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3494D441-6CA5-503E-1916-9BD542E8C8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63297" y="3392371"/>
            <a:ext cx="1979869" cy="1061829"/>
          </a:xfrm>
          <a:prstGeom prst="rect">
            <a:avLst/>
          </a:prstGeom>
        </p:spPr>
      </p:pic>
      <p:sp>
        <p:nvSpPr>
          <p:cNvPr id="22" name="Slide Number Placeholder 3">
            <a:extLst>
              <a:ext uri="{FF2B5EF4-FFF2-40B4-BE49-F238E27FC236}">
                <a16:creationId xmlns:a16="http://schemas.microsoft.com/office/drawing/2014/main" id="{A44E3E20-95AD-F05F-5BB7-823DEF2CAC02}"/>
              </a:ext>
            </a:extLst>
          </p:cNvPr>
          <p:cNvSpPr>
            <a:spLocks noGrp="1"/>
          </p:cNvSpPr>
          <p:nvPr>
            <p:ph type="sldNum" sz="quarter" idx="12"/>
          </p:nvPr>
        </p:nvSpPr>
        <p:spPr>
          <a:xfrm>
            <a:off x="11024628" y="6492875"/>
            <a:ext cx="115913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solidFill>
                  <a:prstClr val="white"/>
                </a:solidFill>
                <a:effectLst/>
                <a:uLnTx/>
                <a:uFillTx/>
                <a:latin typeface="Helvetica" pitchFamily="2"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endParaRPr>
          </a:p>
        </p:txBody>
      </p:sp>
    </p:spTree>
    <p:extLst>
      <p:ext uri="{BB962C8B-B14F-4D97-AF65-F5344CB8AC3E}">
        <p14:creationId xmlns:p14="http://schemas.microsoft.com/office/powerpoint/2010/main" val="156615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896E-88B0-462B-87DA-4DEC346503DA}"/>
              </a:ext>
            </a:extLst>
          </p:cNvPr>
          <p:cNvSpPr>
            <a:spLocks noGrp="1"/>
          </p:cNvSpPr>
          <p:nvPr>
            <p:ph type="title"/>
          </p:nvPr>
        </p:nvSpPr>
        <p:spPr>
          <a:xfrm>
            <a:off x="685799" y="320675"/>
            <a:ext cx="10989527" cy="816749"/>
          </a:xfrm>
        </p:spPr>
        <p:txBody>
          <a:bodyPr>
            <a:normAutofit/>
          </a:bodyPr>
          <a:lstStyle/>
          <a:p>
            <a:r>
              <a:rPr lang="en-US" dirty="0"/>
              <a:t>Perspective on ECLSS-CHP Priorities for CLD</a:t>
            </a:r>
          </a:p>
        </p:txBody>
      </p:sp>
      <p:sp>
        <p:nvSpPr>
          <p:cNvPr id="3" name="Content Placeholder 2">
            <a:extLst>
              <a:ext uri="{FF2B5EF4-FFF2-40B4-BE49-F238E27FC236}">
                <a16:creationId xmlns:a16="http://schemas.microsoft.com/office/drawing/2014/main" id="{1194A4D8-27FD-474D-846F-39CDBBF8D761}"/>
              </a:ext>
            </a:extLst>
          </p:cNvPr>
          <p:cNvSpPr>
            <a:spLocks noGrp="1"/>
          </p:cNvSpPr>
          <p:nvPr>
            <p:ph idx="1"/>
          </p:nvPr>
        </p:nvSpPr>
        <p:spPr>
          <a:xfrm>
            <a:off x="685799" y="1260087"/>
            <a:ext cx="10989527" cy="5523267"/>
          </a:xfrm>
        </p:spPr>
        <p:txBody>
          <a:bodyPr>
            <a:normAutofit/>
          </a:bodyPr>
          <a:lstStyle/>
          <a:p>
            <a:r>
              <a:rPr lang="en-US" dirty="0"/>
              <a:t>NASA programs are still determining what payload types and overall capacity is required</a:t>
            </a:r>
          </a:p>
          <a:p>
            <a:r>
              <a:rPr lang="en-US" dirty="0"/>
              <a:t>Exploration needs are being defined by the M2M ADD and remain at high level to allow implementation flexibility to best meet the high-level objectives</a:t>
            </a:r>
          </a:p>
          <a:p>
            <a:endParaRPr lang="en-US" dirty="0"/>
          </a:p>
          <a:p>
            <a:r>
              <a:rPr lang="en-US" dirty="0">
                <a:solidFill>
                  <a:srgbClr val="FF0000"/>
                </a:solidFill>
              </a:rPr>
              <a:t>This presentation does not define or provide specific technology recommendations</a:t>
            </a:r>
          </a:p>
          <a:p>
            <a:endParaRPr lang="en-US" dirty="0">
              <a:solidFill>
                <a:srgbClr val="FF0000"/>
              </a:solidFill>
            </a:endParaRPr>
          </a:p>
          <a:p>
            <a:r>
              <a:rPr lang="en-US" dirty="0"/>
              <a:t>This presentation provides the ECLSS-CHP SCLT perspectives to consider in what ECLSS-CHP needs are for a range of mission classes</a:t>
            </a:r>
          </a:p>
          <a:p>
            <a:pPr lvl="1"/>
            <a:r>
              <a:rPr lang="en-US" dirty="0"/>
              <a:t>General round trip human mission to Mars surface</a:t>
            </a:r>
          </a:p>
          <a:p>
            <a:pPr lvl="1"/>
            <a:r>
              <a:rPr lang="en-US" dirty="0"/>
              <a:t>General longer duration human lunar surface missions eventually leading to continued presence</a:t>
            </a:r>
          </a:p>
          <a:p>
            <a:r>
              <a:rPr lang="en-US" dirty="0">
                <a:solidFill>
                  <a:srgbClr val="00B050"/>
                </a:solidFill>
              </a:rPr>
              <a:t>CLD payload resource needs will be defined by the CLD program based on formal inputs from the NASA mission directorates</a:t>
            </a:r>
          </a:p>
        </p:txBody>
      </p:sp>
      <p:sp>
        <p:nvSpPr>
          <p:cNvPr id="6" name="Slide Number Placeholder 3">
            <a:extLst>
              <a:ext uri="{FF2B5EF4-FFF2-40B4-BE49-F238E27FC236}">
                <a16:creationId xmlns:a16="http://schemas.microsoft.com/office/drawing/2014/main" id="{D8C23F7E-32EB-4AC7-8EB1-F1B0A938F5AC}"/>
              </a:ext>
            </a:extLst>
          </p:cNvPr>
          <p:cNvSpPr txBox="1">
            <a:spLocks/>
          </p:cNvSpPr>
          <p:nvPr/>
        </p:nvSpPr>
        <p:spPr>
          <a:xfrm>
            <a:off x="11024628" y="6492875"/>
            <a:ext cx="11591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27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E575-D7EC-344F-849B-7404F38E729F}"/>
              </a:ext>
            </a:extLst>
          </p:cNvPr>
          <p:cNvSpPr>
            <a:spLocks noGrp="1"/>
          </p:cNvSpPr>
          <p:nvPr>
            <p:ph type="title" idx="4294967295"/>
          </p:nvPr>
        </p:nvSpPr>
        <p:spPr>
          <a:xfrm>
            <a:off x="354818" y="74750"/>
            <a:ext cx="11588271" cy="892175"/>
          </a:xfrm>
        </p:spPr>
        <p:txBody>
          <a:bodyPr>
            <a:normAutofit/>
          </a:bodyPr>
          <a:lstStyle/>
          <a:p>
            <a:r>
              <a:rPr lang="en-US" sz="3100" b="1" dirty="0">
                <a:solidFill>
                  <a:schemeClr val="bg1"/>
                </a:solidFill>
                <a:latin typeface="Helvetica" panose="020B0604020202020204" pitchFamily="34" charset="0"/>
                <a:cs typeface="Helvetica" panose="020B0604020202020204" pitchFamily="34" charset="0"/>
              </a:rPr>
              <a:t>ECLSS-CHP Scope - Capability Areas </a:t>
            </a:r>
            <a:endParaRPr lang="en-US" dirty="0">
              <a:solidFill>
                <a:srgbClr val="FF0000"/>
              </a:solidFill>
              <a:latin typeface="Helvetica" pitchFamily="2" charset="0"/>
            </a:endParaRPr>
          </a:p>
        </p:txBody>
      </p:sp>
      <p:sp>
        <p:nvSpPr>
          <p:cNvPr id="3" name="Rectangle 2">
            <a:extLst>
              <a:ext uri="{FF2B5EF4-FFF2-40B4-BE49-F238E27FC236}">
                <a16:creationId xmlns:a16="http://schemas.microsoft.com/office/drawing/2014/main" id="{F3C1C3CC-15E3-5E3F-089E-E5487D41FD94}"/>
              </a:ext>
            </a:extLst>
          </p:cNvPr>
          <p:cNvSpPr/>
          <p:nvPr/>
        </p:nvSpPr>
        <p:spPr>
          <a:xfrm>
            <a:off x="4691743" y="4604652"/>
            <a:ext cx="7162799" cy="1703161"/>
          </a:xfrm>
          <a:prstGeom prst="rect">
            <a:avLst/>
          </a:pr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C80EBB1-32BD-FE71-97F4-91A7E74470C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286" y="1345359"/>
            <a:ext cx="11702143" cy="3597275"/>
          </a:xfrm>
          <a:prstGeom prst="rect">
            <a:avLst/>
          </a:prstGeom>
          <a:noFill/>
          <a:ln>
            <a:noFill/>
          </a:ln>
        </p:spPr>
      </p:pic>
      <p:sp>
        <p:nvSpPr>
          <p:cNvPr id="9" name="TextBox 8">
            <a:extLst>
              <a:ext uri="{FF2B5EF4-FFF2-40B4-BE49-F238E27FC236}">
                <a16:creationId xmlns:a16="http://schemas.microsoft.com/office/drawing/2014/main" id="{B009FCB8-3906-22D0-8890-69D028AE13ED}"/>
              </a:ext>
            </a:extLst>
          </p:cNvPr>
          <p:cNvSpPr txBox="1"/>
          <p:nvPr/>
        </p:nvSpPr>
        <p:spPr>
          <a:xfrm>
            <a:off x="163285" y="858941"/>
            <a:ext cx="5640356" cy="400110"/>
          </a:xfrm>
          <a:prstGeom prst="rect">
            <a:avLst/>
          </a:prstGeom>
          <a:noFill/>
        </p:spPr>
        <p:txBody>
          <a:bodyPr wrap="square">
            <a:spAutoFit/>
          </a:bodyPr>
          <a:lstStyle/>
          <a:p>
            <a:pPr marL="457200" marR="0" lvl="1"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gency FB" panose="020B0503020202020204" pitchFamily="34" charset="0"/>
                <a:ea typeface="+mn-ea"/>
                <a:cs typeface="+mn-cs"/>
              </a:rPr>
              <a:t>Close alignment with TX.06 on NASA Technology Taxonomy</a:t>
            </a:r>
          </a:p>
        </p:txBody>
      </p:sp>
      <p:sp>
        <p:nvSpPr>
          <p:cNvPr id="13" name="Rectangle 12">
            <a:extLst>
              <a:ext uri="{FF2B5EF4-FFF2-40B4-BE49-F238E27FC236}">
                <a16:creationId xmlns:a16="http://schemas.microsoft.com/office/drawing/2014/main" id="{7931B4E2-1DE2-7D60-0F56-D3889337F375}"/>
              </a:ext>
            </a:extLst>
          </p:cNvPr>
          <p:cNvSpPr/>
          <p:nvPr/>
        </p:nvSpPr>
        <p:spPr>
          <a:xfrm>
            <a:off x="5170715" y="4855026"/>
            <a:ext cx="6564085" cy="135035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New: EARTH INDEPENDENT HUMAN OPERATIONS TECHNOLOGIES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Decision Support &amp; Situation Awareness Tools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Human-Hardware Maintenance Interfaces and Tools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Procedure Execution Support Tools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Asynchronous Distributed Operations Management Systems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Integrated Earth-Independent Human Systems Simulation Technologies </a:t>
            </a:r>
          </a:p>
        </p:txBody>
      </p:sp>
      <p:cxnSp>
        <p:nvCxnSpPr>
          <p:cNvPr id="15" name="Straight Connector 14">
            <a:extLst>
              <a:ext uri="{FF2B5EF4-FFF2-40B4-BE49-F238E27FC236}">
                <a16:creationId xmlns:a16="http://schemas.microsoft.com/office/drawing/2014/main" id="{F425EF3F-9851-3CB5-3DA9-10C7C01BE6C6}"/>
              </a:ext>
            </a:extLst>
          </p:cNvPr>
          <p:cNvCxnSpPr/>
          <p:nvPr/>
        </p:nvCxnSpPr>
        <p:spPr>
          <a:xfrm flipH="1">
            <a:off x="566056" y="3559626"/>
            <a:ext cx="185057" cy="185057"/>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6" name="TextBox 15">
            <a:extLst>
              <a:ext uri="{FF2B5EF4-FFF2-40B4-BE49-F238E27FC236}">
                <a16:creationId xmlns:a16="http://schemas.microsoft.com/office/drawing/2014/main" id="{44E1B986-0784-35D7-2D6F-D37EF35A0834}"/>
              </a:ext>
            </a:extLst>
          </p:cNvPr>
          <p:cNvSpPr txBox="1"/>
          <p:nvPr/>
        </p:nvSpPr>
        <p:spPr>
          <a:xfrm>
            <a:off x="337456" y="3461659"/>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6</a:t>
            </a:r>
          </a:p>
        </p:txBody>
      </p:sp>
      <p:pic>
        <p:nvPicPr>
          <p:cNvPr id="18" name="Picture 6" descr="Solar System Svg Png Icon Free Download (#535336) - OnlineWebFonts.COM">
            <a:extLst>
              <a:ext uri="{FF2B5EF4-FFF2-40B4-BE49-F238E27FC236}">
                <a16:creationId xmlns:a16="http://schemas.microsoft.com/office/drawing/2014/main" id="{1973271B-A6CE-DCF3-E62C-50C087C1EA2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77543" y="5346267"/>
            <a:ext cx="544297" cy="59005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a:extLst>
              <a:ext uri="{FF2B5EF4-FFF2-40B4-BE49-F238E27FC236}">
                <a16:creationId xmlns:a16="http://schemas.microsoft.com/office/drawing/2014/main" id="{8696FF7D-B265-E815-10CD-74631E41CA63}"/>
              </a:ext>
            </a:extLst>
          </p:cNvPr>
          <p:cNvSpPr>
            <a:spLocks noGrp="1"/>
          </p:cNvSpPr>
          <p:nvPr>
            <p:ph type="sldNum" sz="quarter" idx="12"/>
          </p:nvPr>
        </p:nvSpPr>
        <p:spPr>
          <a:xfrm>
            <a:off x="9314734" y="6372403"/>
            <a:ext cx="2743200" cy="365125"/>
          </a:xfrm>
        </p:spPr>
        <p:txBody>
          <a:bodyPr/>
          <a:lstStyle/>
          <a:p>
            <a:pPr algn="r"/>
            <a:fld id="{DCD57FC4-C305-C246-BAEE-1D022AE99BB3}" type="slidenum">
              <a:rPr lang="en-US" sz="1200">
                <a:solidFill>
                  <a:schemeClr val="bg1"/>
                </a:solidFill>
              </a:rPr>
              <a:pPr algn="r"/>
              <a:t>4</a:t>
            </a:fld>
            <a:endParaRPr lang="en-US" sz="1200" dirty="0">
              <a:solidFill>
                <a:schemeClr val="bg1"/>
              </a:solidFill>
            </a:endParaRPr>
          </a:p>
        </p:txBody>
      </p:sp>
      <p:pic>
        <p:nvPicPr>
          <p:cNvPr id="4" name="Picture 3">
            <a:extLst>
              <a:ext uri="{FF2B5EF4-FFF2-40B4-BE49-F238E27FC236}">
                <a16:creationId xmlns:a16="http://schemas.microsoft.com/office/drawing/2014/main" id="{268F1BA9-CE92-F1EE-9029-5AAB458C5F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8584" y="4991097"/>
            <a:ext cx="3119847" cy="1381306"/>
          </a:xfrm>
          <a:prstGeom prst="rect">
            <a:avLst/>
          </a:prstGeom>
        </p:spPr>
      </p:pic>
    </p:spTree>
    <p:extLst>
      <p:ext uri="{BB962C8B-B14F-4D97-AF65-F5344CB8AC3E}">
        <p14:creationId xmlns:p14="http://schemas.microsoft.com/office/powerpoint/2010/main" val="136666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a:extLst>
              <a:ext uri="{FF2B5EF4-FFF2-40B4-BE49-F238E27FC236}">
                <a16:creationId xmlns:a16="http://schemas.microsoft.com/office/drawing/2014/main" id="{E9E57EEE-900B-4FFB-8B81-1C524D9FECD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2B0D034-34C9-02A4-BCE8-2533F81DBA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76098" y="140537"/>
            <a:ext cx="1607126" cy="790541"/>
          </a:xfrm>
          <a:prstGeom prst="rect">
            <a:avLst/>
          </a:prstGeom>
        </p:spPr>
      </p:pic>
      <p:sp>
        <p:nvSpPr>
          <p:cNvPr id="20" name="TextBox 19">
            <a:extLst>
              <a:ext uri="{FF2B5EF4-FFF2-40B4-BE49-F238E27FC236}">
                <a16:creationId xmlns:a16="http://schemas.microsoft.com/office/drawing/2014/main" id="{17DAFEC5-ECAC-2B45-A3A2-717575D7058B}"/>
              </a:ext>
            </a:extLst>
          </p:cNvPr>
          <p:cNvSpPr txBox="1"/>
          <p:nvPr/>
        </p:nvSpPr>
        <p:spPr>
          <a:xfrm>
            <a:off x="170704" y="6614773"/>
            <a:ext cx="16237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Status charts in backup</a:t>
            </a:r>
          </a:p>
        </p:txBody>
      </p:sp>
      <p:sp>
        <p:nvSpPr>
          <p:cNvPr id="21" name="TextBox 20">
            <a:extLst>
              <a:ext uri="{FF2B5EF4-FFF2-40B4-BE49-F238E27FC236}">
                <a16:creationId xmlns:a16="http://schemas.microsoft.com/office/drawing/2014/main" id="{E9C79BA9-2B6D-2EA9-900A-87ACE5123588}"/>
              </a:ext>
            </a:extLst>
          </p:cNvPr>
          <p:cNvSpPr txBox="1"/>
          <p:nvPr/>
        </p:nvSpPr>
        <p:spPr>
          <a:xfrm>
            <a:off x="10506365" y="2053952"/>
            <a:ext cx="1670253" cy="838717"/>
          </a:xfrm>
          <a:prstGeom prst="rect">
            <a:avLst/>
          </a:prstGeom>
          <a:solidFill>
            <a:schemeClr val="tx1">
              <a:alpha val="56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International Conference on Environmental Systems (ICES) ECLSS Paper: </a:t>
            </a:r>
            <a:r>
              <a:rPr kumimoji="0" lang="en-US" sz="1200" b="0" i="0" u="none" strike="noStrike" kern="1200" cap="none" spc="0" normalizeH="0" baseline="0" noProof="0" dirty="0">
                <a:ln>
                  <a:noFill/>
                </a:ln>
                <a:solidFill>
                  <a:srgbClr val="00B0F0"/>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Link</a:t>
            </a:r>
            <a:endParaRPr kumimoji="0" lang="en-US" sz="12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23" name="Title 17">
            <a:extLst>
              <a:ext uri="{FF2B5EF4-FFF2-40B4-BE49-F238E27FC236}">
                <a16:creationId xmlns:a16="http://schemas.microsoft.com/office/drawing/2014/main" id="{222E62B3-5263-0D39-9048-7BC7B5B6F2B5}"/>
              </a:ext>
            </a:extLst>
          </p:cNvPr>
          <p:cNvSpPr txBox="1">
            <a:spLocks/>
          </p:cNvSpPr>
          <p:nvPr/>
        </p:nvSpPr>
        <p:spPr>
          <a:xfrm>
            <a:off x="208776" y="37708"/>
            <a:ext cx="8091762" cy="770108"/>
          </a:xfrm>
          <a:prstGeom prst="rect">
            <a:avLst/>
          </a:prstGeom>
          <a:solidFill>
            <a:schemeClr val="tx1">
              <a:alpha val="39000"/>
            </a:schemeClr>
          </a:solidFill>
        </p:spPr>
        <p:txBody>
          <a:bodyPr vert="horz" lIns="91440" tIns="45720" rIns="91440" bIns="45720" rtlCol="0" anchor="ctr">
            <a:normAutofit/>
          </a:bodyPr>
          <a:lstStyle>
            <a:defPPr>
              <a:defRPr lang="en-US"/>
            </a:defPPr>
            <a:lvl1pPr marR="0" lvl="0" indent="0" fontAlgn="auto">
              <a:lnSpc>
                <a:spcPct val="90000"/>
              </a:lnSpc>
              <a:spcBef>
                <a:spcPct val="0"/>
              </a:spcBef>
              <a:spcAft>
                <a:spcPts val="0"/>
              </a:spcAft>
              <a:buClrTx/>
              <a:buSzTx/>
              <a:buNone/>
              <a:tabLst/>
              <a:defRPr sz="2800" b="1">
                <a:solidFill>
                  <a:schemeClr val="bg1"/>
                </a:solidFill>
                <a:latin typeface="Helvetica" panose="020B0604020202020204" pitchFamily="34" charset="0"/>
                <a:ea typeface="+mj-ea"/>
                <a:cs typeface="Helvetica" panose="020B0604020202020204" pitchFamily="34" charset="0"/>
              </a:defRPr>
            </a:lvl1pPr>
          </a:lstStyle>
          <a:p>
            <a:r>
              <a:rPr lang="en-US" dirty="0"/>
              <a:t>ECLSS Capability Area Status</a:t>
            </a:r>
          </a:p>
        </p:txBody>
      </p:sp>
      <p:pic>
        <p:nvPicPr>
          <p:cNvPr id="14" name="Picture 13">
            <a:extLst>
              <a:ext uri="{FF2B5EF4-FFF2-40B4-BE49-F238E27FC236}">
                <a16:creationId xmlns:a16="http://schemas.microsoft.com/office/drawing/2014/main" id="{930A1860-29BD-A564-55D6-0F1BEE0178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06182" y="2937342"/>
            <a:ext cx="1377041" cy="1797804"/>
          </a:xfrm>
          <a:prstGeom prst="rect">
            <a:avLst/>
          </a:prstGeom>
        </p:spPr>
      </p:pic>
      <p:pic>
        <p:nvPicPr>
          <p:cNvPr id="16" name="Picture 15">
            <a:extLst>
              <a:ext uri="{FF2B5EF4-FFF2-40B4-BE49-F238E27FC236}">
                <a16:creationId xmlns:a16="http://schemas.microsoft.com/office/drawing/2014/main" id="{6A906844-B679-D1C9-2EAB-E28B357F004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0501" y="897688"/>
            <a:ext cx="5033818" cy="2830703"/>
          </a:xfrm>
          <a:prstGeom prst="rect">
            <a:avLst/>
          </a:prstGeom>
          <a:ln>
            <a:solidFill>
              <a:schemeClr val="bg1"/>
            </a:solidFill>
          </a:ln>
        </p:spPr>
      </p:pic>
      <p:pic>
        <p:nvPicPr>
          <p:cNvPr id="24" name="Picture 23">
            <a:extLst>
              <a:ext uri="{FF2B5EF4-FFF2-40B4-BE49-F238E27FC236}">
                <a16:creationId xmlns:a16="http://schemas.microsoft.com/office/drawing/2014/main" id="{3211C04A-3B1D-052C-C2F2-3D7A0C5E214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9633" y="3829105"/>
            <a:ext cx="5033818" cy="2806209"/>
          </a:xfrm>
          <a:prstGeom prst="rect">
            <a:avLst/>
          </a:prstGeom>
          <a:ln>
            <a:solidFill>
              <a:schemeClr val="bg1"/>
            </a:solidFill>
          </a:ln>
        </p:spPr>
      </p:pic>
      <p:pic>
        <p:nvPicPr>
          <p:cNvPr id="27" name="Picture 26">
            <a:extLst>
              <a:ext uri="{FF2B5EF4-FFF2-40B4-BE49-F238E27FC236}">
                <a16:creationId xmlns:a16="http://schemas.microsoft.com/office/drawing/2014/main" id="{3ABEE534-2875-86A7-8777-F7CA3E112A8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79726" y="891165"/>
            <a:ext cx="5072034" cy="2851034"/>
          </a:xfrm>
          <a:prstGeom prst="rect">
            <a:avLst/>
          </a:prstGeom>
          <a:ln>
            <a:solidFill>
              <a:schemeClr val="bg1"/>
            </a:solidFill>
          </a:ln>
        </p:spPr>
      </p:pic>
      <p:sp>
        <p:nvSpPr>
          <p:cNvPr id="2" name="Slide Number Placeholder 3">
            <a:extLst>
              <a:ext uri="{FF2B5EF4-FFF2-40B4-BE49-F238E27FC236}">
                <a16:creationId xmlns:a16="http://schemas.microsoft.com/office/drawing/2014/main" id="{36BFFFC7-25C6-1DB2-EBDC-268A85C573FB}"/>
              </a:ext>
            </a:extLst>
          </p:cNvPr>
          <p:cNvSpPr txBox="1">
            <a:spLocks/>
          </p:cNvSpPr>
          <p:nvPr/>
        </p:nvSpPr>
        <p:spPr>
          <a:xfrm>
            <a:off x="11024628" y="6492875"/>
            <a:ext cx="11591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DA4E8D3-72E8-8492-B3BA-F7BEFCEA4F7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79727" y="3824368"/>
            <a:ext cx="5034665" cy="2811566"/>
          </a:xfrm>
          <a:prstGeom prst="rect">
            <a:avLst/>
          </a:prstGeom>
          <a:ln>
            <a:solidFill>
              <a:schemeClr val="bg1"/>
            </a:solidFill>
          </a:ln>
        </p:spPr>
      </p:pic>
    </p:spTree>
    <p:extLst>
      <p:ext uri="{BB962C8B-B14F-4D97-AF65-F5344CB8AC3E}">
        <p14:creationId xmlns:p14="http://schemas.microsoft.com/office/powerpoint/2010/main" val="34542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a:extLst>
              <a:ext uri="{FF2B5EF4-FFF2-40B4-BE49-F238E27FC236}">
                <a16:creationId xmlns:a16="http://schemas.microsoft.com/office/drawing/2014/main" id="{E9E57EEE-900B-4FFB-8B81-1C524D9FECD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2B0D034-34C9-02A4-BCE8-2533F81DBA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76098" y="140537"/>
            <a:ext cx="1607126" cy="790541"/>
          </a:xfrm>
          <a:prstGeom prst="rect">
            <a:avLst/>
          </a:prstGeom>
        </p:spPr>
      </p:pic>
      <p:pic>
        <p:nvPicPr>
          <p:cNvPr id="5" name="Picture 4">
            <a:extLst>
              <a:ext uri="{FF2B5EF4-FFF2-40B4-BE49-F238E27FC236}">
                <a16:creationId xmlns:a16="http://schemas.microsoft.com/office/drawing/2014/main" id="{919617DA-1678-EC4C-6AF4-09E265D25F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501" y="1980319"/>
            <a:ext cx="3873343" cy="2178756"/>
          </a:xfrm>
          <a:prstGeom prst="rect">
            <a:avLst/>
          </a:prstGeom>
          <a:ln>
            <a:solidFill>
              <a:schemeClr val="bg1"/>
            </a:solidFill>
          </a:ln>
        </p:spPr>
      </p:pic>
      <p:pic>
        <p:nvPicPr>
          <p:cNvPr id="9" name="Picture 8">
            <a:extLst>
              <a:ext uri="{FF2B5EF4-FFF2-40B4-BE49-F238E27FC236}">
                <a16:creationId xmlns:a16="http://schemas.microsoft.com/office/drawing/2014/main" id="{4AB3C3ED-D8DB-02E1-833F-4FB46CED26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44999" y="1977333"/>
            <a:ext cx="3883960" cy="2184728"/>
          </a:xfrm>
          <a:prstGeom prst="rect">
            <a:avLst/>
          </a:prstGeom>
          <a:ln>
            <a:solidFill>
              <a:schemeClr val="bg1"/>
            </a:solidFill>
          </a:ln>
        </p:spPr>
      </p:pic>
      <p:pic>
        <p:nvPicPr>
          <p:cNvPr id="10" name="Picture 9">
            <a:extLst>
              <a:ext uri="{FF2B5EF4-FFF2-40B4-BE49-F238E27FC236}">
                <a16:creationId xmlns:a16="http://schemas.microsoft.com/office/drawing/2014/main" id="{1CEA002E-5EC5-BE59-CA43-DC60BBEED2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1449" y="4226707"/>
            <a:ext cx="3883960" cy="2184728"/>
          </a:xfrm>
          <a:prstGeom prst="rect">
            <a:avLst/>
          </a:prstGeom>
          <a:ln>
            <a:solidFill>
              <a:schemeClr val="bg1"/>
            </a:solidFill>
          </a:ln>
        </p:spPr>
      </p:pic>
      <p:pic>
        <p:nvPicPr>
          <p:cNvPr id="19" name="Picture 18">
            <a:extLst>
              <a:ext uri="{FF2B5EF4-FFF2-40B4-BE49-F238E27FC236}">
                <a16:creationId xmlns:a16="http://schemas.microsoft.com/office/drawing/2014/main" id="{B67EF911-C9CF-7847-AE6F-839C1CEB07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65401" y="18576"/>
            <a:ext cx="1395315" cy="1858276"/>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17DAFEC5-ECAC-2B45-A3A2-717575D7058B}"/>
              </a:ext>
            </a:extLst>
          </p:cNvPr>
          <p:cNvSpPr txBox="1"/>
          <p:nvPr/>
        </p:nvSpPr>
        <p:spPr>
          <a:xfrm>
            <a:off x="170704" y="6614773"/>
            <a:ext cx="220701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Full </a:t>
            </a:r>
            <a:r>
              <a:rPr lang="en-US" sz="1200" dirty="0">
                <a:solidFill>
                  <a:prstClr val="white"/>
                </a:solidFill>
                <a:latin typeface="Calibri" panose="020F0502020204030204"/>
              </a:rPr>
              <a:t>size s</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tatus charts in backup</a:t>
            </a:r>
          </a:p>
        </p:txBody>
      </p:sp>
      <p:sp>
        <p:nvSpPr>
          <p:cNvPr id="21" name="TextBox 20">
            <a:extLst>
              <a:ext uri="{FF2B5EF4-FFF2-40B4-BE49-F238E27FC236}">
                <a16:creationId xmlns:a16="http://schemas.microsoft.com/office/drawing/2014/main" id="{E9C79BA9-2B6D-2EA9-900A-87ACE5123588}"/>
              </a:ext>
            </a:extLst>
          </p:cNvPr>
          <p:cNvSpPr txBox="1"/>
          <p:nvPr/>
        </p:nvSpPr>
        <p:spPr>
          <a:xfrm>
            <a:off x="10506365" y="1023629"/>
            <a:ext cx="1670253" cy="838717"/>
          </a:xfrm>
          <a:prstGeom prst="rect">
            <a:avLst/>
          </a:prstGeom>
          <a:solidFill>
            <a:schemeClr val="tx1">
              <a:alpha val="56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International Conference on Environmental Systems (ICES) CHP Paper: </a:t>
            </a:r>
            <a:r>
              <a:rPr kumimoji="0" lang="en-US" sz="1200" b="0" i="0" u="none" strike="noStrike" kern="1200" cap="none" spc="0" normalizeH="0" baseline="0" noProof="0" dirty="0">
                <a:ln>
                  <a:noFill/>
                </a:ln>
                <a:solidFill>
                  <a:srgbClr val="00B0F0"/>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Link</a:t>
            </a:r>
            <a:endParaRPr kumimoji="0" lang="en-US" sz="12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23" name="Title 17">
            <a:extLst>
              <a:ext uri="{FF2B5EF4-FFF2-40B4-BE49-F238E27FC236}">
                <a16:creationId xmlns:a16="http://schemas.microsoft.com/office/drawing/2014/main" id="{222E62B3-5263-0D39-9048-7BC7B5B6F2B5}"/>
              </a:ext>
            </a:extLst>
          </p:cNvPr>
          <p:cNvSpPr txBox="1">
            <a:spLocks/>
          </p:cNvSpPr>
          <p:nvPr/>
        </p:nvSpPr>
        <p:spPr>
          <a:xfrm>
            <a:off x="170704" y="74253"/>
            <a:ext cx="8338610" cy="770108"/>
          </a:xfrm>
          <a:prstGeom prst="rect">
            <a:avLst/>
          </a:prstGeom>
          <a:solidFill>
            <a:schemeClr val="tx1">
              <a:alpha val="39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Times New Roman" panose="02020603050405020304" pitchFamily="18" charset="0"/>
                <a:ea typeface="+mj-ea"/>
                <a:cs typeface="Times New Roman" panose="02020603050405020304" pitchFamily="18" charset="0"/>
              </a:defRPr>
            </a:lvl1pPr>
          </a:lstStyle>
          <a:p>
            <a:pPr marL="0" marR="0" lvl="0" indent="0" algn="l" fontAlgn="auto">
              <a:spcAft>
                <a:spcPts val="0"/>
              </a:spcAft>
              <a:buClrTx/>
              <a:buSzTx/>
              <a:tabLst/>
              <a:defRPr/>
            </a:pPr>
            <a:r>
              <a:rPr lang="en-US" sz="2800" dirty="0">
                <a:latin typeface="Helvetica" panose="020B0604020202020204" pitchFamily="34" charset="0"/>
                <a:cs typeface="Helvetica" panose="020B0604020202020204" pitchFamily="34" charset="0"/>
              </a:rPr>
              <a:t>CHP Capability Area Status</a:t>
            </a:r>
          </a:p>
        </p:txBody>
      </p:sp>
      <p:sp>
        <p:nvSpPr>
          <p:cNvPr id="3" name="Slide Number Placeholder 3">
            <a:extLst>
              <a:ext uri="{FF2B5EF4-FFF2-40B4-BE49-F238E27FC236}">
                <a16:creationId xmlns:a16="http://schemas.microsoft.com/office/drawing/2014/main" id="{CF7ADA9D-F1D2-5F4B-085A-F4D170B8FA63}"/>
              </a:ext>
            </a:extLst>
          </p:cNvPr>
          <p:cNvSpPr txBox="1">
            <a:spLocks/>
          </p:cNvSpPr>
          <p:nvPr/>
        </p:nvSpPr>
        <p:spPr>
          <a:xfrm>
            <a:off x="11024628" y="6492875"/>
            <a:ext cx="11591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3497FF7-F7E7-6D7F-8894-A575198B2FF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10114" y="1977333"/>
            <a:ext cx="3873110" cy="2184728"/>
          </a:xfrm>
          <a:prstGeom prst="rect">
            <a:avLst/>
          </a:prstGeom>
          <a:ln>
            <a:solidFill>
              <a:schemeClr val="bg1"/>
            </a:solidFill>
          </a:ln>
        </p:spPr>
      </p:pic>
      <p:pic>
        <p:nvPicPr>
          <p:cNvPr id="12" name="Picture 11">
            <a:extLst>
              <a:ext uri="{FF2B5EF4-FFF2-40B4-BE49-F238E27FC236}">
                <a16:creationId xmlns:a16="http://schemas.microsoft.com/office/drawing/2014/main" id="{A592735E-B26C-B1EB-6221-7FAC1E15887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39480" y="4227593"/>
            <a:ext cx="3880810" cy="2182956"/>
          </a:xfrm>
          <a:prstGeom prst="rect">
            <a:avLst/>
          </a:prstGeom>
          <a:ln>
            <a:solidFill>
              <a:schemeClr val="bg1"/>
            </a:solidFill>
          </a:ln>
        </p:spPr>
      </p:pic>
      <p:pic>
        <p:nvPicPr>
          <p:cNvPr id="6" name="Picture 5">
            <a:extLst>
              <a:ext uri="{FF2B5EF4-FFF2-40B4-BE49-F238E27FC236}">
                <a16:creationId xmlns:a16="http://schemas.microsoft.com/office/drawing/2014/main" id="{17D1CF65-DD3D-C1AA-037A-90D17B8D863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09124" y="4221944"/>
            <a:ext cx="3879068" cy="2206486"/>
          </a:xfrm>
          <a:prstGeom prst="rect">
            <a:avLst/>
          </a:prstGeom>
        </p:spPr>
      </p:pic>
    </p:spTree>
    <p:extLst>
      <p:ext uri="{BB962C8B-B14F-4D97-AF65-F5344CB8AC3E}">
        <p14:creationId xmlns:p14="http://schemas.microsoft.com/office/powerpoint/2010/main" val="255954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E51B48-9975-5EC0-2D06-4A93171DCE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5791" y="3057713"/>
            <a:ext cx="3121908" cy="1706446"/>
          </a:xfrm>
          <a:prstGeom prst="rect">
            <a:avLst/>
          </a:prstGeom>
          <a:ln>
            <a:solidFill>
              <a:schemeClr val="bg1">
                <a:lumMod val="65000"/>
              </a:schemeClr>
            </a:solidFill>
          </a:ln>
        </p:spPr>
      </p:pic>
      <p:pic>
        <p:nvPicPr>
          <p:cNvPr id="34" name="Picture 33">
            <a:extLst>
              <a:ext uri="{FF2B5EF4-FFF2-40B4-BE49-F238E27FC236}">
                <a16:creationId xmlns:a16="http://schemas.microsoft.com/office/drawing/2014/main" id="{5B5A9548-78BA-561A-D500-FF23D70AA4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5462" y="4818519"/>
            <a:ext cx="3620918" cy="1999725"/>
          </a:xfrm>
          <a:prstGeom prst="rect">
            <a:avLst/>
          </a:prstGeom>
        </p:spPr>
      </p:pic>
      <p:sp>
        <p:nvSpPr>
          <p:cNvPr id="3" name="Content Placeholder 2">
            <a:extLst>
              <a:ext uri="{FF2B5EF4-FFF2-40B4-BE49-F238E27FC236}">
                <a16:creationId xmlns:a16="http://schemas.microsoft.com/office/drawing/2014/main" id="{94D66DDB-AFC6-4F94-AFAA-3A339D5F8476}"/>
              </a:ext>
            </a:extLst>
          </p:cNvPr>
          <p:cNvSpPr>
            <a:spLocks noGrp="1"/>
          </p:cNvSpPr>
          <p:nvPr>
            <p:ph idx="1"/>
          </p:nvPr>
        </p:nvSpPr>
        <p:spPr>
          <a:xfrm>
            <a:off x="6078778" y="1082809"/>
            <a:ext cx="5743768" cy="5785846"/>
          </a:xfrm>
        </p:spPr>
        <p:txBody>
          <a:bodyPr vert="horz" lIns="91440" tIns="45720" rIns="91440" bIns="45720" rtlCol="0" anchor="t">
            <a:noAutofit/>
          </a:bodyPr>
          <a:lstStyle/>
          <a:p>
            <a:pPr marL="285750" indent="-285750">
              <a:lnSpc>
                <a:spcPct val="90000"/>
              </a:lnSpc>
              <a:spcBef>
                <a:spcPts val="0"/>
              </a:spcBef>
              <a:spcAft>
                <a:spcPts val="600"/>
              </a:spcAft>
              <a:buSzPct val="120000"/>
              <a:buFont typeface="Arial" panose="020B0604020202020204" pitchFamily="34" charset="0"/>
              <a:buChar char="•"/>
            </a:pPr>
            <a:r>
              <a:rPr lang="en-US" sz="2000" dirty="0"/>
              <a:t>Decompose functions and needs to identify capability </a:t>
            </a:r>
            <a:r>
              <a:rPr lang="en-US" sz="2000" u="sng" dirty="0"/>
              <a:t>gaps</a:t>
            </a:r>
            <a:r>
              <a:rPr lang="en-US" sz="2000" dirty="0"/>
              <a:t> &amp; develop technology </a:t>
            </a:r>
            <a:r>
              <a:rPr lang="en-US" sz="2000" u="sng" dirty="0"/>
              <a:t>roadmaps</a:t>
            </a:r>
            <a:r>
              <a:rPr lang="en-US" sz="2000" dirty="0"/>
              <a:t> for closure</a:t>
            </a:r>
          </a:p>
          <a:p>
            <a:pPr lvl="1">
              <a:spcBef>
                <a:spcPts val="0"/>
              </a:spcBef>
              <a:spcAft>
                <a:spcPts val="600"/>
              </a:spcAft>
              <a:buFont typeface="Wingdings" panose="05000000000000000000" pitchFamily="2" charset="2"/>
              <a:buChar char="§"/>
            </a:pPr>
            <a:r>
              <a:rPr lang="en-US" dirty="0"/>
              <a:t>Coordinate and align with SAO, HRP, OCHMO, </a:t>
            </a:r>
            <a:br>
              <a:rPr lang="en-US" dirty="0"/>
            </a:br>
            <a:r>
              <a:rPr lang="en-US" dirty="0"/>
              <a:t>STMD, NESC</a:t>
            </a:r>
          </a:p>
          <a:p>
            <a:pPr marL="285750" indent="-285750">
              <a:lnSpc>
                <a:spcPct val="90000"/>
              </a:lnSpc>
              <a:spcBef>
                <a:spcPts val="600"/>
              </a:spcBef>
              <a:spcAft>
                <a:spcPts val="600"/>
              </a:spcAft>
              <a:buSzPct val="120000"/>
              <a:buFont typeface="Arial" panose="020B0604020202020204" pitchFamily="34" charset="0"/>
              <a:buChar char="•"/>
            </a:pPr>
            <a:r>
              <a:rPr lang="en-US" sz="2000" dirty="0"/>
              <a:t>SCLT provides </a:t>
            </a:r>
            <a:r>
              <a:rPr lang="en-US" sz="2000" u="sng" dirty="0"/>
              <a:t>independent strategic recommendations </a:t>
            </a:r>
            <a:r>
              <a:rPr lang="en-US" sz="2000" dirty="0"/>
              <a:t>and alignment assessments on technology development investments</a:t>
            </a:r>
          </a:p>
          <a:p>
            <a:pPr marL="285750" indent="-285750">
              <a:lnSpc>
                <a:spcPct val="90000"/>
              </a:lnSpc>
              <a:spcBef>
                <a:spcPts val="600"/>
              </a:spcBef>
              <a:spcAft>
                <a:spcPts val="600"/>
              </a:spcAft>
              <a:buSzPct val="120000"/>
              <a:buFont typeface="Arial" panose="020B0604020202020204" pitchFamily="34" charset="0"/>
              <a:buChar char="•"/>
            </a:pPr>
            <a:r>
              <a:rPr lang="en-US" sz="2000" u="sng" dirty="0"/>
              <a:t>Programs make funding decisions </a:t>
            </a:r>
            <a:r>
              <a:rPr lang="en-US" sz="2000" dirty="0"/>
              <a:t>based on multiple considerations and inputs</a:t>
            </a:r>
          </a:p>
        </p:txBody>
      </p:sp>
      <p:sp>
        <p:nvSpPr>
          <p:cNvPr id="8" name="Slide Number Placeholder 3">
            <a:extLst>
              <a:ext uri="{FF2B5EF4-FFF2-40B4-BE49-F238E27FC236}">
                <a16:creationId xmlns:a16="http://schemas.microsoft.com/office/drawing/2014/main" id="{AACDC14C-1F02-4703-B844-BF9EB2746329}"/>
              </a:ext>
            </a:extLst>
          </p:cNvPr>
          <p:cNvSpPr txBox="1">
            <a:spLocks/>
          </p:cNvSpPr>
          <p:nvPr/>
        </p:nvSpPr>
        <p:spPr>
          <a:xfrm>
            <a:off x="11024628" y="6492875"/>
            <a:ext cx="11591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4" name="Group 43">
            <a:extLst>
              <a:ext uri="{FF2B5EF4-FFF2-40B4-BE49-F238E27FC236}">
                <a16:creationId xmlns:a16="http://schemas.microsoft.com/office/drawing/2014/main" id="{3ACA2035-ACA8-4610-B0C2-9FB744EF6526}"/>
              </a:ext>
            </a:extLst>
          </p:cNvPr>
          <p:cNvGrpSpPr/>
          <p:nvPr/>
        </p:nvGrpSpPr>
        <p:grpSpPr>
          <a:xfrm>
            <a:off x="1838454" y="1065796"/>
            <a:ext cx="2343162" cy="668528"/>
            <a:chOff x="8023148" y="5234596"/>
            <a:chExt cx="2343162" cy="668528"/>
          </a:xfrm>
        </p:grpSpPr>
        <p:sp>
          <p:nvSpPr>
            <p:cNvPr id="45" name="Trapezoid 44">
              <a:extLst>
                <a:ext uri="{FF2B5EF4-FFF2-40B4-BE49-F238E27FC236}">
                  <a16:creationId xmlns:a16="http://schemas.microsoft.com/office/drawing/2014/main" id="{DF69E068-4754-413E-8A11-83381834E1CD}"/>
                </a:ext>
              </a:extLst>
            </p:cNvPr>
            <p:cNvSpPr/>
            <p:nvPr/>
          </p:nvSpPr>
          <p:spPr>
            <a:xfrm>
              <a:off x="8023148" y="5234596"/>
              <a:ext cx="2343162" cy="438536"/>
            </a:xfrm>
            <a:prstGeom prst="trapezoid">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2A9C13E4-D29B-489E-8374-BC369BB084A4}"/>
                </a:ext>
              </a:extLst>
            </p:cNvPr>
            <p:cNvSpPr txBox="1"/>
            <p:nvPr/>
          </p:nvSpPr>
          <p:spPr>
            <a:xfrm>
              <a:off x="8322162" y="5263333"/>
              <a:ext cx="1745134" cy="63979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33333"/>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Gap Closing Technology Dev</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7" name="Group 46">
            <a:extLst>
              <a:ext uri="{FF2B5EF4-FFF2-40B4-BE49-F238E27FC236}">
                <a16:creationId xmlns:a16="http://schemas.microsoft.com/office/drawing/2014/main" id="{A15FA48D-D557-4313-9AFE-F6146BC519DF}"/>
              </a:ext>
            </a:extLst>
          </p:cNvPr>
          <p:cNvGrpSpPr/>
          <p:nvPr/>
        </p:nvGrpSpPr>
        <p:grpSpPr>
          <a:xfrm>
            <a:off x="1615775" y="1938806"/>
            <a:ext cx="2791318" cy="438536"/>
            <a:chOff x="8234235" y="6395173"/>
            <a:chExt cx="2210277" cy="438536"/>
          </a:xfrm>
          <a:solidFill>
            <a:srgbClr val="00B0F0"/>
          </a:solidFill>
        </p:grpSpPr>
        <p:sp>
          <p:nvSpPr>
            <p:cNvPr id="48" name="Trapezoid 47">
              <a:extLst>
                <a:ext uri="{FF2B5EF4-FFF2-40B4-BE49-F238E27FC236}">
                  <a16:creationId xmlns:a16="http://schemas.microsoft.com/office/drawing/2014/main" id="{7084C249-D027-42DC-8CE7-87E4391C9AC9}"/>
                </a:ext>
              </a:extLst>
            </p:cNvPr>
            <p:cNvSpPr/>
            <p:nvPr/>
          </p:nvSpPr>
          <p:spPr>
            <a:xfrm>
              <a:off x="8234235" y="6395173"/>
              <a:ext cx="2210277" cy="438536"/>
            </a:xfrm>
            <a:prstGeom prst="trapezoid">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C7C2E7A1-8B61-405F-89D5-172D6093D9F4}"/>
                </a:ext>
              </a:extLst>
            </p:cNvPr>
            <p:cNvSpPr txBox="1"/>
            <p:nvPr/>
          </p:nvSpPr>
          <p:spPr>
            <a:xfrm>
              <a:off x="8274837" y="6460552"/>
              <a:ext cx="212673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ADD Use Cases &amp; Functions</a:t>
              </a:r>
            </a:p>
          </p:txBody>
        </p:sp>
      </p:grpSp>
      <p:grpSp>
        <p:nvGrpSpPr>
          <p:cNvPr id="50" name="Group 49">
            <a:extLst>
              <a:ext uri="{FF2B5EF4-FFF2-40B4-BE49-F238E27FC236}">
                <a16:creationId xmlns:a16="http://schemas.microsoft.com/office/drawing/2014/main" id="{98028B7B-A6DA-479D-84FD-376921E06AC4}"/>
              </a:ext>
            </a:extLst>
          </p:cNvPr>
          <p:cNvGrpSpPr/>
          <p:nvPr/>
        </p:nvGrpSpPr>
        <p:grpSpPr>
          <a:xfrm>
            <a:off x="1729590" y="1501327"/>
            <a:ext cx="2571995" cy="438536"/>
            <a:chOff x="8263121" y="5868911"/>
            <a:chExt cx="2210277" cy="438536"/>
          </a:xfrm>
          <a:solidFill>
            <a:srgbClr val="92D050"/>
          </a:solidFill>
        </p:grpSpPr>
        <p:sp>
          <p:nvSpPr>
            <p:cNvPr id="51" name="Trapezoid 50">
              <a:extLst>
                <a:ext uri="{FF2B5EF4-FFF2-40B4-BE49-F238E27FC236}">
                  <a16:creationId xmlns:a16="http://schemas.microsoft.com/office/drawing/2014/main" id="{19D6CC49-58B3-4E49-9862-EBD42C0671FC}"/>
                </a:ext>
              </a:extLst>
            </p:cNvPr>
            <p:cNvSpPr/>
            <p:nvPr/>
          </p:nvSpPr>
          <p:spPr>
            <a:xfrm>
              <a:off x="8263121" y="5868911"/>
              <a:ext cx="2210277" cy="438536"/>
            </a:xfrm>
            <a:prstGeom prst="trapezoid">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1735601C-E5DE-447B-A142-CB1AD71886AB}"/>
                </a:ext>
              </a:extLst>
            </p:cNvPr>
            <p:cNvSpPr txBox="1"/>
            <p:nvPr/>
          </p:nvSpPr>
          <p:spPr>
            <a:xfrm>
              <a:off x="8548942" y="5933233"/>
              <a:ext cx="1646164" cy="307777"/>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Capability Gaps</a:t>
              </a:r>
            </a:p>
          </p:txBody>
        </p:sp>
      </p:grpSp>
      <p:grpSp>
        <p:nvGrpSpPr>
          <p:cNvPr id="53" name="Group 52">
            <a:extLst>
              <a:ext uri="{FF2B5EF4-FFF2-40B4-BE49-F238E27FC236}">
                <a16:creationId xmlns:a16="http://schemas.microsoft.com/office/drawing/2014/main" id="{ED29BB47-29FE-427A-8F4B-843ECCF960F6}"/>
              </a:ext>
            </a:extLst>
          </p:cNvPr>
          <p:cNvGrpSpPr/>
          <p:nvPr/>
        </p:nvGrpSpPr>
        <p:grpSpPr>
          <a:xfrm>
            <a:off x="2050743" y="181962"/>
            <a:ext cx="1920240" cy="438536"/>
            <a:chOff x="8263121" y="4323301"/>
            <a:chExt cx="2210277" cy="438536"/>
          </a:xfrm>
          <a:solidFill>
            <a:schemeClr val="accent6">
              <a:lumMod val="75000"/>
            </a:schemeClr>
          </a:solidFill>
        </p:grpSpPr>
        <p:sp>
          <p:nvSpPr>
            <p:cNvPr id="54" name="Trapezoid 53">
              <a:extLst>
                <a:ext uri="{FF2B5EF4-FFF2-40B4-BE49-F238E27FC236}">
                  <a16:creationId xmlns:a16="http://schemas.microsoft.com/office/drawing/2014/main" id="{07E8AEC6-3DF7-407A-8C3A-1066B75A381B}"/>
                </a:ext>
              </a:extLst>
            </p:cNvPr>
            <p:cNvSpPr/>
            <p:nvPr/>
          </p:nvSpPr>
          <p:spPr>
            <a:xfrm>
              <a:off x="8263121" y="4323301"/>
              <a:ext cx="2210277" cy="438536"/>
            </a:xfrm>
            <a:prstGeom prst="trapezoid">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602E36D1-D92A-4B4B-AE5B-E250647F264D}"/>
                </a:ext>
              </a:extLst>
            </p:cNvPr>
            <p:cNvSpPr txBox="1"/>
            <p:nvPr/>
          </p:nvSpPr>
          <p:spPr>
            <a:xfrm>
              <a:off x="8387900" y="4388681"/>
              <a:ext cx="1960719" cy="307777"/>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a:rPr>
                <a:t>Mission Execution</a:t>
              </a:r>
            </a:p>
          </p:txBody>
        </p:sp>
      </p:grpSp>
      <p:grpSp>
        <p:nvGrpSpPr>
          <p:cNvPr id="56" name="Group 55">
            <a:extLst>
              <a:ext uri="{FF2B5EF4-FFF2-40B4-BE49-F238E27FC236}">
                <a16:creationId xmlns:a16="http://schemas.microsoft.com/office/drawing/2014/main" id="{49C68EAC-C5B9-4433-90D2-51DD721AE012}"/>
              </a:ext>
            </a:extLst>
          </p:cNvPr>
          <p:cNvGrpSpPr/>
          <p:nvPr/>
        </p:nvGrpSpPr>
        <p:grpSpPr>
          <a:xfrm>
            <a:off x="1945595" y="578687"/>
            <a:ext cx="2133372" cy="698411"/>
            <a:chOff x="8130302" y="4780381"/>
            <a:chExt cx="2133372" cy="698411"/>
          </a:xfrm>
        </p:grpSpPr>
        <p:sp>
          <p:nvSpPr>
            <p:cNvPr id="57" name="TextBox 56">
              <a:extLst>
                <a:ext uri="{FF2B5EF4-FFF2-40B4-BE49-F238E27FC236}">
                  <a16:creationId xmlns:a16="http://schemas.microsoft.com/office/drawing/2014/main" id="{3662E0F2-8197-4AC9-ADA1-5322423B3F71}"/>
                </a:ext>
              </a:extLst>
            </p:cNvPr>
            <p:cNvSpPr txBox="1"/>
            <p:nvPr/>
          </p:nvSpPr>
          <p:spPr>
            <a:xfrm>
              <a:off x="8250739" y="4780381"/>
              <a:ext cx="189249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Element Technology Infusion</a:t>
              </a:r>
            </a:p>
          </p:txBody>
        </p:sp>
        <p:sp>
          <p:nvSpPr>
            <p:cNvPr id="58" name="Trapezoid 57">
              <a:extLst>
                <a:ext uri="{FF2B5EF4-FFF2-40B4-BE49-F238E27FC236}">
                  <a16:creationId xmlns:a16="http://schemas.microsoft.com/office/drawing/2014/main" id="{304F510C-D045-4A8A-B8E5-68ACB34B64CA}"/>
                </a:ext>
              </a:extLst>
            </p:cNvPr>
            <p:cNvSpPr/>
            <p:nvPr/>
          </p:nvSpPr>
          <p:spPr>
            <a:xfrm>
              <a:off x="8130302" y="4822723"/>
              <a:ext cx="2133372" cy="438536"/>
            </a:xfrm>
            <a:prstGeom prst="trapezoid">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2A5E3027-0BE9-4CD0-BBCA-A9E98ADB6EA5}"/>
                </a:ext>
              </a:extLst>
            </p:cNvPr>
            <p:cNvSpPr txBox="1"/>
            <p:nvPr/>
          </p:nvSpPr>
          <p:spPr>
            <a:xfrm>
              <a:off x="8250739" y="4839001"/>
              <a:ext cx="1892497" cy="63979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33333"/>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Element Technology Infusion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E1FC9D2D-224E-6FFB-FF36-E81495BF33F7}"/>
              </a:ext>
            </a:extLst>
          </p:cNvPr>
          <p:cNvGrpSpPr/>
          <p:nvPr/>
        </p:nvGrpSpPr>
        <p:grpSpPr>
          <a:xfrm>
            <a:off x="1446146" y="786698"/>
            <a:ext cx="522707" cy="1107379"/>
            <a:chOff x="1377778" y="786698"/>
            <a:chExt cx="522707" cy="1107379"/>
          </a:xfrm>
        </p:grpSpPr>
        <p:sp>
          <p:nvSpPr>
            <p:cNvPr id="67" name="Trapezoid 66">
              <a:extLst>
                <a:ext uri="{FF2B5EF4-FFF2-40B4-BE49-F238E27FC236}">
                  <a16:creationId xmlns:a16="http://schemas.microsoft.com/office/drawing/2014/main" id="{9FE32A89-C774-4745-B0C6-4F73B6BA6DD9}"/>
                </a:ext>
              </a:extLst>
            </p:cNvPr>
            <p:cNvSpPr/>
            <p:nvPr/>
          </p:nvSpPr>
          <p:spPr>
            <a:xfrm rot="17100000" flipH="1">
              <a:off x="1066328" y="1143892"/>
              <a:ext cx="1107379" cy="392992"/>
            </a:xfrm>
            <a:prstGeom prst="trapezoi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13BC46AD-BAD4-4F72-A656-7B036B0CD852}"/>
                </a:ext>
              </a:extLst>
            </p:cNvPr>
            <p:cNvSpPr txBox="1"/>
            <p:nvPr/>
          </p:nvSpPr>
          <p:spPr>
            <a:xfrm rot="17100000" flipH="1">
              <a:off x="1151458" y="1076652"/>
              <a:ext cx="975348" cy="5227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39682"/>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a:ea typeface="+mn-ea"/>
                  <a:cs typeface="Arial"/>
                </a:rPr>
                <a:t>SCLT &amp; Roadmaps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 name="Title 6">
            <a:extLst>
              <a:ext uri="{FF2B5EF4-FFF2-40B4-BE49-F238E27FC236}">
                <a16:creationId xmlns:a16="http://schemas.microsoft.com/office/drawing/2014/main" id="{93307CE7-CC02-98DE-3E41-8FA6F33491CC}"/>
              </a:ext>
            </a:extLst>
          </p:cNvPr>
          <p:cNvSpPr>
            <a:spLocks noGrp="1"/>
          </p:cNvSpPr>
          <p:nvPr>
            <p:ph type="title"/>
          </p:nvPr>
        </p:nvSpPr>
        <p:spPr/>
        <p:txBody>
          <a:bodyPr/>
          <a:lstStyle/>
          <a:p>
            <a:pPr algn="r"/>
            <a:r>
              <a:rPr lang="en-US" sz="2800" dirty="0">
                <a:latin typeface="Helvetica" panose="020B0604020202020204" pitchFamily="34" charset="0"/>
                <a:cs typeface="Helvetica" panose="020B0604020202020204" pitchFamily="34" charset="0"/>
              </a:rPr>
              <a:t>ECLSS-CHP SCLT – Products</a:t>
            </a:r>
            <a:endParaRPr lang="en-US" dirty="0"/>
          </a:p>
        </p:txBody>
      </p:sp>
      <p:sp>
        <p:nvSpPr>
          <p:cNvPr id="11" name="TextBox 10">
            <a:extLst>
              <a:ext uri="{FF2B5EF4-FFF2-40B4-BE49-F238E27FC236}">
                <a16:creationId xmlns:a16="http://schemas.microsoft.com/office/drawing/2014/main" id="{A4C6DF54-D849-3477-B345-B5EBA5A14130}"/>
              </a:ext>
            </a:extLst>
          </p:cNvPr>
          <p:cNvSpPr txBox="1"/>
          <p:nvPr/>
        </p:nvSpPr>
        <p:spPr>
          <a:xfrm flipH="1">
            <a:off x="3887511" y="106338"/>
            <a:ext cx="154517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a:rPr>
              <a:t>Architecting from the right</a:t>
            </a:r>
          </a:p>
        </p:txBody>
      </p:sp>
      <p:sp>
        <p:nvSpPr>
          <p:cNvPr id="12" name="TextBox 11">
            <a:extLst>
              <a:ext uri="{FF2B5EF4-FFF2-40B4-BE49-F238E27FC236}">
                <a16:creationId xmlns:a16="http://schemas.microsoft.com/office/drawing/2014/main" id="{F5F0D55C-3069-DF6B-B46E-2E70ECAECCFA}"/>
              </a:ext>
            </a:extLst>
          </p:cNvPr>
          <p:cNvSpPr txBox="1"/>
          <p:nvPr/>
        </p:nvSpPr>
        <p:spPr>
          <a:xfrm flipH="1">
            <a:off x="41446" y="106338"/>
            <a:ext cx="142325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a:rPr>
              <a:t>Executing from the left</a:t>
            </a:r>
          </a:p>
        </p:txBody>
      </p:sp>
      <p:sp>
        <p:nvSpPr>
          <p:cNvPr id="13" name="TextBox 12">
            <a:extLst>
              <a:ext uri="{FF2B5EF4-FFF2-40B4-BE49-F238E27FC236}">
                <a16:creationId xmlns:a16="http://schemas.microsoft.com/office/drawing/2014/main" id="{5EAF170F-5D6A-49FB-0108-FD86D7D120DF}"/>
              </a:ext>
            </a:extLst>
          </p:cNvPr>
          <p:cNvSpPr txBox="1"/>
          <p:nvPr/>
        </p:nvSpPr>
        <p:spPr>
          <a:xfrm>
            <a:off x="6334467" y="5445119"/>
            <a:ext cx="4791867" cy="707886"/>
          </a:xfrm>
          <a:prstGeom prst="rect">
            <a:avLst/>
          </a:prstGeom>
          <a:solidFill>
            <a:srgbClr val="000000">
              <a:alpha val="89804"/>
            </a:srgbClr>
          </a:solidFill>
          <a:ln w="28575">
            <a:solidFill>
              <a:srgbClr val="CC99FF"/>
            </a:solidFill>
          </a:ln>
        </p:spPr>
        <p:txBody>
          <a:bodyPr wrap="square" lIns="91440" tIns="45720" rIns="91440" bIns="45720" rtlCol="0" anchor="t">
            <a:spAutoFit/>
          </a:bodyPr>
          <a:lstStyle/>
          <a:p>
            <a:pPr marL="0" marR="0" lvl="0" indent="0" algn="ctr" defTabSz="914400" rtl="0" eaLnBrk="1" fontAlgn="auto" latinLnBrk="0" hangingPunct="1">
              <a:spcBef>
                <a:spcPts val="0"/>
              </a:spcBef>
              <a:spcAft>
                <a:spcPts val="0"/>
              </a:spcAft>
              <a:buClrTx/>
              <a:buSzTx/>
              <a:buFontTx/>
              <a:buNone/>
              <a:tabLst/>
              <a:defRPr/>
            </a:pPr>
            <a:r>
              <a:rPr lang="en-US" sz="2000" b="1" dirty="0">
                <a:solidFill>
                  <a:srgbClr val="CC99FF"/>
                </a:solidFill>
                <a:latin typeface="Calibri" panose="020F0502020204030204"/>
              </a:rPr>
              <a:t>Support execution</a:t>
            </a:r>
            <a:r>
              <a:rPr kumimoji="0" lang="en-US" sz="2000" b="1" i="0" u="none" strike="noStrike" kern="1200" cap="none" spc="0" normalizeH="0" baseline="0" noProof="0" dirty="0">
                <a:ln>
                  <a:noFill/>
                </a:ln>
                <a:solidFill>
                  <a:srgbClr val="CC99FF"/>
                </a:solidFill>
                <a:effectLst/>
                <a:uLnTx/>
                <a:uFillTx/>
                <a:latin typeface="Calibri" panose="020F0502020204030204"/>
                <a:ea typeface="+mn-ea"/>
                <a:cs typeface="+mn-cs"/>
              </a:rPr>
              <a:t> from the left to support architecture function needs from the right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5D61C8F2-AD43-21B9-22D3-C15BFA2316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705" y="3064023"/>
            <a:ext cx="2970030" cy="1678157"/>
          </a:xfrm>
          <a:prstGeom prst="rect">
            <a:avLst/>
          </a:prstGeom>
        </p:spPr>
      </p:pic>
      <p:sp>
        <p:nvSpPr>
          <p:cNvPr id="70" name="Arrow: Curved Left 69">
            <a:extLst>
              <a:ext uri="{FF2B5EF4-FFF2-40B4-BE49-F238E27FC236}">
                <a16:creationId xmlns:a16="http://schemas.microsoft.com/office/drawing/2014/main" id="{B1068708-2113-476E-9D8F-585F4CC6307D}"/>
              </a:ext>
            </a:extLst>
          </p:cNvPr>
          <p:cNvSpPr/>
          <p:nvPr/>
        </p:nvSpPr>
        <p:spPr>
          <a:xfrm rot="19556179" flipH="1">
            <a:off x="517383" y="4604001"/>
            <a:ext cx="608038" cy="1565537"/>
          </a:xfrm>
          <a:prstGeom prst="curvedLeftArrow">
            <a:avLst/>
          </a:prstGeom>
          <a:solidFill>
            <a:srgbClr val="FFFFFF">
              <a:alpha val="74902"/>
            </a:srgbClr>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Arrow: Curved Left 41">
            <a:extLst>
              <a:ext uri="{FF2B5EF4-FFF2-40B4-BE49-F238E27FC236}">
                <a16:creationId xmlns:a16="http://schemas.microsoft.com/office/drawing/2014/main" id="{422C1777-A3E4-4F5D-93B4-D3B82136079C}"/>
              </a:ext>
            </a:extLst>
          </p:cNvPr>
          <p:cNvSpPr/>
          <p:nvPr/>
        </p:nvSpPr>
        <p:spPr>
          <a:xfrm rot="1092699" flipH="1">
            <a:off x="944376" y="1551022"/>
            <a:ext cx="588909" cy="1724895"/>
          </a:xfrm>
          <a:prstGeom prst="curvedLeftArrow">
            <a:avLst/>
          </a:prstGeom>
          <a:solidFill>
            <a:srgbClr val="FFFFFF">
              <a:alpha val="74902"/>
            </a:srgbClr>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CB306DCC-B015-8D28-8C66-3A0831B9A3B4}"/>
              </a:ext>
            </a:extLst>
          </p:cNvPr>
          <p:cNvGrpSpPr/>
          <p:nvPr/>
        </p:nvGrpSpPr>
        <p:grpSpPr>
          <a:xfrm>
            <a:off x="1510267" y="2376285"/>
            <a:ext cx="3008376" cy="438536"/>
            <a:chOff x="8234235" y="6395173"/>
            <a:chExt cx="2210277" cy="438536"/>
          </a:xfrm>
          <a:solidFill>
            <a:srgbClr val="7030A0"/>
          </a:solidFill>
        </p:grpSpPr>
        <p:sp>
          <p:nvSpPr>
            <p:cNvPr id="14" name="Trapezoid 13">
              <a:extLst>
                <a:ext uri="{FF2B5EF4-FFF2-40B4-BE49-F238E27FC236}">
                  <a16:creationId xmlns:a16="http://schemas.microsoft.com/office/drawing/2014/main" id="{7FD7346D-1386-CF54-CD5B-147E93175946}"/>
                </a:ext>
              </a:extLst>
            </p:cNvPr>
            <p:cNvSpPr/>
            <p:nvPr/>
          </p:nvSpPr>
          <p:spPr>
            <a:xfrm>
              <a:off x="8234235" y="6395173"/>
              <a:ext cx="2210277" cy="438536"/>
            </a:xfrm>
            <a:prstGeom prst="trapezoid">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93654BD1-9715-50A4-7B67-98BC81732822}"/>
                </a:ext>
              </a:extLst>
            </p:cNvPr>
            <p:cNvSpPr txBox="1"/>
            <p:nvPr/>
          </p:nvSpPr>
          <p:spPr>
            <a:xfrm>
              <a:off x="8514306" y="6460552"/>
              <a:ext cx="1646164" cy="307777"/>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M2M Objectives</a:t>
              </a:r>
            </a:p>
          </p:txBody>
        </p:sp>
      </p:grpSp>
      <p:grpSp>
        <p:nvGrpSpPr>
          <p:cNvPr id="4" name="Group 3">
            <a:extLst>
              <a:ext uri="{FF2B5EF4-FFF2-40B4-BE49-F238E27FC236}">
                <a16:creationId xmlns:a16="http://schemas.microsoft.com/office/drawing/2014/main" id="{368A9CE8-84CD-266F-7528-9BD8FD6818B5}"/>
              </a:ext>
            </a:extLst>
          </p:cNvPr>
          <p:cNvGrpSpPr/>
          <p:nvPr/>
        </p:nvGrpSpPr>
        <p:grpSpPr>
          <a:xfrm>
            <a:off x="4364981" y="1734324"/>
            <a:ext cx="334668" cy="1015116"/>
            <a:chOff x="4203873" y="1335819"/>
            <a:chExt cx="334668" cy="1019557"/>
          </a:xfrm>
        </p:grpSpPr>
        <p:sp>
          <p:nvSpPr>
            <p:cNvPr id="61" name="Trapezoid 60">
              <a:extLst>
                <a:ext uri="{FF2B5EF4-FFF2-40B4-BE49-F238E27FC236}">
                  <a16:creationId xmlns:a16="http://schemas.microsoft.com/office/drawing/2014/main" id="{A3C118F0-D5CA-4DF4-8455-7F33C9759F30}"/>
                </a:ext>
              </a:extLst>
            </p:cNvPr>
            <p:cNvSpPr/>
            <p:nvPr/>
          </p:nvSpPr>
          <p:spPr>
            <a:xfrm rot="4584060" flipH="1">
              <a:off x="3861428" y="1678264"/>
              <a:ext cx="1019557" cy="334668"/>
            </a:xfrm>
            <a:prstGeom prst="trapezoi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D46FF462-D7DC-4B09-AA42-9218EE78DE92}"/>
                </a:ext>
              </a:extLst>
            </p:cNvPr>
            <p:cNvSpPr txBox="1"/>
            <p:nvPr/>
          </p:nvSpPr>
          <p:spPr>
            <a:xfrm rot="4584060" flipH="1">
              <a:off x="3918986" y="1722487"/>
              <a:ext cx="90444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rPr>
                <a:t>Architecture</a:t>
              </a:r>
            </a:p>
          </p:txBody>
        </p:sp>
      </p:grpSp>
      <p:sp>
        <p:nvSpPr>
          <p:cNvPr id="16" name="TextBox 15">
            <a:extLst>
              <a:ext uri="{FF2B5EF4-FFF2-40B4-BE49-F238E27FC236}">
                <a16:creationId xmlns:a16="http://schemas.microsoft.com/office/drawing/2014/main" id="{6F6D4E1E-E3CC-2961-6E6E-72CE8FFDBC67}"/>
              </a:ext>
            </a:extLst>
          </p:cNvPr>
          <p:cNvSpPr txBox="1"/>
          <p:nvPr/>
        </p:nvSpPr>
        <p:spPr>
          <a:xfrm>
            <a:off x="2685851" y="1782756"/>
            <a:ext cx="65114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mn-cs"/>
              </a:rPr>
              <a:t>Needs</a:t>
            </a:r>
          </a:p>
        </p:txBody>
      </p:sp>
      <p:sp>
        <p:nvSpPr>
          <p:cNvPr id="18" name="Arrow: Curved Left 17">
            <a:extLst>
              <a:ext uri="{FF2B5EF4-FFF2-40B4-BE49-F238E27FC236}">
                <a16:creationId xmlns:a16="http://schemas.microsoft.com/office/drawing/2014/main" id="{B0DF7375-9713-D6BB-7BE6-B0BC5AD10F3A}"/>
              </a:ext>
            </a:extLst>
          </p:cNvPr>
          <p:cNvSpPr/>
          <p:nvPr/>
        </p:nvSpPr>
        <p:spPr>
          <a:xfrm rot="2146080" flipV="1">
            <a:off x="4624846" y="4553379"/>
            <a:ext cx="647346" cy="1565537"/>
          </a:xfrm>
          <a:prstGeom prst="curvedLeftArrow">
            <a:avLst/>
          </a:prstGeom>
          <a:solidFill>
            <a:srgbClr val="FFFFFF">
              <a:alpha val="74902"/>
            </a:srgbClr>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4B0A68AA-591E-8467-1BEE-F39377643905}"/>
              </a:ext>
            </a:extLst>
          </p:cNvPr>
          <p:cNvGrpSpPr/>
          <p:nvPr/>
        </p:nvGrpSpPr>
        <p:grpSpPr>
          <a:xfrm>
            <a:off x="4566170" y="1222312"/>
            <a:ext cx="334668" cy="930972"/>
            <a:chOff x="4203873" y="1335819"/>
            <a:chExt cx="334668" cy="1019557"/>
          </a:xfrm>
        </p:grpSpPr>
        <p:sp>
          <p:nvSpPr>
            <p:cNvPr id="20" name="Trapezoid 19">
              <a:extLst>
                <a:ext uri="{FF2B5EF4-FFF2-40B4-BE49-F238E27FC236}">
                  <a16:creationId xmlns:a16="http://schemas.microsoft.com/office/drawing/2014/main" id="{D5B7B9EA-FFAD-CEA0-B10D-26265E278DCF}"/>
                </a:ext>
              </a:extLst>
            </p:cNvPr>
            <p:cNvSpPr/>
            <p:nvPr/>
          </p:nvSpPr>
          <p:spPr>
            <a:xfrm rot="4584060" flipH="1">
              <a:off x="3861428" y="1678264"/>
              <a:ext cx="1019557" cy="334668"/>
            </a:xfrm>
            <a:prstGeom prst="trapezoi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906425D-E72C-A8B7-238B-3A9C61F94E43}"/>
                </a:ext>
              </a:extLst>
            </p:cNvPr>
            <p:cNvSpPr txBox="1"/>
            <p:nvPr/>
          </p:nvSpPr>
          <p:spPr>
            <a:xfrm rot="4584060" flipH="1">
              <a:off x="3918986" y="1722487"/>
              <a:ext cx="90444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rPr>
                <a:t>Shortfalls</a:t>
              </a:r>
            </a:p>
          </p:txBody>
        </p:sp>
      </p:grpSp>
      <p:grpSp>
        <p:nvGrpSpPr>
          <p:cNvPr id="22" name="Group 21">
            <a:extLst>
              <a:ext uri="{FF2B5EF4-FFF2-40B4-BE49-F238E27FC236}">
                <a16:creationId xmlns:a16="http://schemas.microsoft.com/office/drawing/2014/main" id="{A9759200-9355-3ED4-05BF-993713A59B5A}"/>
              </a:ext>
            </a:extLst>
          </p:cNvPr>
          <p:cNvGrpSpPr/>
          <p:nvPr/>
        </p:nvGrpSpPr>
        <p:grpSpPr>
          <a:xfrm>
            <a:off x="4850528" y="1175520"/>
            <a:ext cx="400110" cy="930972"/>
            <a:chOff x="4171152" y="1335819"/>
            <a:chExt cx="400110" cy="1019557"/>
          </a:xfrm>
        </p:grpSpPr>
        <p:sp>
          <p:nvSpPr>
            <p:cNvPr id="23" name="Trapezoid 22">
              <a:extLst>
                <a:ext uri="{FF2B5EF4-FFF2-40B4-BE49-F238E27FC236}">
                  <a16:creationId xmlns:a16="http://schemas.microsoft.com/office/drawing/2014/main" id="{5E44D900-9A83-A3EC-5FAD-52963739A2FF}"/>
                </a:ext>
              </a:extLst>
            </p:cNvPr>
            <p:cNvSpPr/>
            <p:nvPr/>
          </p:nvSpPr>
          <p:spPr>
            <a:xfrm rot="4584060" flipH="1">
              <a:off x="3861428" y="1678264"/>
              <a:ext cx="1019557" cy="334668"/>
            </a:xfrm>
            <a:prstGeom prst="trapezoi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53462E40-8EF0-B68A-EBAB-6BDBBD3E3305}"/>
                </a:ext>
              </a:extLst>
            </p:cNvPr>
            <p:cNvSpPr txBox="1"/>
            <p:nvPr/>
          </p:nvSpPr>
          <p:spPr>
            <a:xfrm rot="4584060" flipH="1">
              <a:off x="3918986" y="1645544"/>
              <a:ext cx="90444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rPr>
                <a:t>Human Needs</a:t>
              </a:r>
            </a:p>
          </p:txBody>
        </p:sp>
      </p:grpSp>
      <p:grpSp>
        <p:nvGrpSpPr>
          <p:cNvPr id="25" name="Group 24">
            <a:extLst>
              <a:ext uri="{FF2B5EF4-FFF2-40B4-BE49-F238E27FC236}">
                <a16:creationId xmlns:a16="http://schemas.microsoft.com/office/drawing/2014/main" id="{34E29742-D230-5F01-1ADD-7BB500723DED}"/>
              </a:ext>
            </a:extLst>
          </p:cNvPr>
          <p:cNvGrpSpPr/>
          <p:nvPr/>
        </p:nvGrpSpPr>
        <p:grpSpPr>
          <a:xfrm flipH="1">
            <a:off x="1162605" y="779953"/>
            <a:ext cx="334668" cy="896782"/>
            <a:chOff x="4212270" y="1366339"/>
            <a:chExt cx="334668" cy="1019557"/>
          </a:xfrm>
        </p:grpSpPr>
        <p:sp>
          <p:nvSpPr>
            <p:cNvPr id="26" name="Trapezoid 25">
              <a:extLst>
                <a:ext uri="{FF2B5EF4-FFF2-40B4-BE49-F238E27FC236}">
                  <a16:creationId xmlns:a16="http://schemas.microsoft.com/office/drawing/2014/main" id="{51A7E7E8-5A33-19A5-1C9B-522F9BFED97C}"/>
                </a:ext>
              </a:extLst>
            </p:cNvPr>
            <p:cNvSpPr/>
            <p:nvPr/>
          </p:nvSpPr>
          <p:spPr>
            <a:xfrm rot="4584060" flipH="1">
              <a:off x="3869825" y="1708784"/>
              <a:ext cx="1019557" cy="334668"/>
            </a:xfrm>
            <a:prstGeom prst="trapezoi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280F4D3-3884-338B-0568-9DF6BD65C68E}"/>
                </a:ext>
              </a:extLst>
            </p:cNvPr>
            <p:cNvSpPr txBox="1"/>
            <p:nvPr/>
          </p:nvSpPr>
          <p:spPr>
            <a:xfrm rot="4584060" flipH="1">
              <a:off x="3927382" y="1753008"/>
              <a:ext cx="90444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rPr>
                <a:t>Tech Dev</a:t>
              </a:r>
            </a:p>
          </p:txBody>
        </p:sp>
      </p:grpSp>
      <p:grpSp>
        <p:nvGrpSpPr>
          <p:cNvPr id="28" name="Group 27">
            <a:extLst>
              <a:ext uri="{FF2B5EF4-FFF2-40B4-BE49-F238E27FC236}">
                <a16:creationId xmlns:a16="http://schemas.microsoft.com/office/drawing/2014/main" id="{50E5A569-AF0B-33E0-889E-68C85FF41061}"/>
              </a:ext>
            </a:extLst>
          </p:cNvPr>
          <p:cNvGrpSpPr/>
          <p:nvPr/>
        </p:nvGrpSpPr>
        <p:grpSpPr>
          <a:xfrm flipH="1">
            <a:off x="1333428" y="157079"/>
            <a:ext cx="334668" cy="896782"/>
            <a:chOff x="4212270" y="1366339"/>
            <a:chExt cx="334668" cy="1019557"/>
          </a:xfrm>
        </p:grpSpPr>
        <p:sp>
          <p:nvSpPr>
            <p:cNvPr id="29" name="Trapezoid 28">
              <a:extLst>
                <a:ext uri="{FF2B5EF4-FFF2-40B4-BE49-F238E27FC236}">
                  <a16:creationId xmlns:a16="http://schemas.microsoft.com/office/drawing/2014/main" id="{8581D1C2-BA93-B9EF-FA89-E5FEE64305EB}"/>
                </a:ext>
              </a:extLst>
            </p:cNvPr>
            <p:cNvSpPr/>
            <p:nvPr/>
          </p:nvSpPr>
          <p:spPr>
            <a:xfrm rot="4584060" flipH="1">
              <a:off x="3869825" y="1708784"/>
              <a:ext cx="1019557" cy="334668"/>
            </a:xfrm>
            <a:prstGeom prst="trapezoi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28F8BB88-685F-C78D-C0DC-3E1EF7430617}"/>
                </a:ext>
              </a:extLst>
            </p:cNvPr>
            <p:cNvSpPr txBox="1"/>
            <p:nvPr/>
          </p:nvSpPr>
          <p:spPr>
            <a:xfrm rot="4584060" flipH="1">
              <a:off x="3927382" y="1753008"/>
              <a:ext cx="90444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rPr>
                <a:t>Infusion</a:t>
              </a:r>
            </a:p>
          </p:txBody>
        </p:sp>
      </p:grpSp>
      <p:sp>
        <p:nvSpPr>
          <p:cNvPr id="19" name="Arrow: Curved Left 18">
            <a:extLst>
              <a:ext uri="{FF2B5EF4-FFF2-40B4-BE49-F238E27FC236}">
                <a16:creationId xmlns:a16="http://schemas.microsoft.com/office/drawing/2014/main" id="{5BC857E9-4EE0-6A4F-3C84-95BEB923AB1A}"/>
              </a:ext>
            </a:extLst>
          </p:cNvPr>
          <p:cNvSpPr/>
          <p:nvPr/>
        </p:nvSpPr>
        <p:spPr>
          <a:xfrm rot="20002025" flipV="1">
            <a:off x="4502245" y="851590"/>
            <a:ext cx="588909" cy="2302782"/>
          </a:xfrm>
          <a:prstGeom prst="curvedLeftArrow">
            <a:avLst/>
          </a:prstGeom>
          <a:solidFill>
            <a:srgbClr val="FFFFFF">
              <a:alpha val="74902"/>
            </a:srgbClr>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18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896E-88B0-462B-87DA-4DEC346503DA}"/>
              </a:ext>
            </a:extLst>
          </p:cNvPr>
          <p:cNvSpPr>
            <a:spLocks noGrp="1"/>
          </p:cNvSpPr>
          <p:nvPr>
            <p:ph type="title"/>
          </p:nvPr>
        </p:nvSpPr>
        <p:spPr>
          <a:xfrm>
            <a:off x="685799" y="320675"/>
            <a:ext cx="10989527" cy="816749"/>
          </a:xfrm>
        </p:spPr>
        <p:txBody>
          <a:bodyPr>
            <a:normAutofit/>
          </a:bodyPr>
          <a:lstStyle/>
          <a:p>
            <a:r>
              <a:rPr lang="en-US" sz="2800" dirty="0"/>
              <a:t>ECLSS-CHP Exploration Technology Needs Review</a:t>
            </a:r>
          </a:p>
        </p:txBody>
      </p:sp>
      <p:sp>
        <p:nvSpPr>
          <p:cNvPr id="3" name="Content Placeholder 2">
            <a:extLst>
              <a:ext uri="{FF2B5EF4-FFF2-40B4-BE49-F238E27FC236}">
                <a16:creationId xmlns:a16="http://schemas.microsoft.com/office/drawing/2014/main" id="{1194A4D8-27FD-474D-846F-39CDBBF8D761}"/>
              </a:ext>
            </a:extLst>
          </p:cNvPr>
          <p:cNvSpPr>
            <a:spLocks noGrp="1"/>
          </p:cNvSpPr>
          <p:nvPr>
            <p:ph idx="1"/>
          </p:nvPr>
        </p:nvSpPr>
        <p:spPr>
          <a:xfrm>
            <a:off x="685799" y="1260087"/>
            <a:ext cx="10989527" cy="5523267"/>
          </a:xfrm>
        </p:spPr>
        <p:txBody>
          <a:bodyPr>
            <a:normAutofit/>
          </a:bodyPr>
          <a:lstStyle/>
          <a:p>
            <a:r>
              <a:rPr lang="en-US" dirty="0"/>
              <a:t>Categorization and strategic decomposition of technology needs has rapidly evolved in past several years but </a:t>
            </a:r>
            <a:r>
              <a:rPr lang="en-US" u="sng" dirty="0">
                <a:solidFill>
                  <a:srgbClr val="00B050"/>
                </a:solidFill>
              </a:rPr>
              <a:t>the core base ‘gap’ information has remained relatively consistent for ECLSS-CHP</a:t>
            </a:r>
          </a:p>
          <a:p>
            <a:pPr lvl="1"/>
            <a:r>
              <a:rPr lang="en-US" dirty="0"/>
              <a:t>Previously ~800 gaps have been defined internally within NASA (~87 ECLSS-CHP gaps)</a:t>
            </a:r>
          </a:p>
          <a:p>
            <a:pPr lvl="1"/>
            <a:r>
              <a:rPr lang="en-US" dirty="0"/>
              <a:t>Gaps were not generated with a consistent top-down driven architecture focus</a:t>
            </a:r>
          </a:p>
          <a:p>
            <a:pPr lvl="1"/>
            <a:r>
              <a:rPr lang="en-US" dirty="0"/>
              <a:t>Primarily focused on vehicle and mission needs</a:t>
            </a:r>
          </a:p>
          <a:p>
            <a:pPr lvl="1"/>
            <a:r>
              <a:rPr lang="en-US" dirty="0"/>
              <a:t>STMD incorporated the gaps into a </a:t>
            </a:r>
            <a:r>
              <a:rPr lang="en-US" u="sng" dirty="0"/>
              <a:t>NASA-internal database </a:t>
            </a:r>
            <a:r>
              <a:rPr lang="en-US" dirty="0"/>
              <a:t>– StarPort</a:t>
            </a:r>
          </a:p>
          <a:p>
            <a:pPr lvl="2"/>
            <a:r>
              <a:rPr lang="en-US" dirty="0"/>
              <a:t>‘</a:t>
            </a:r>
            <a:r>
              <a:rPr lang="en-US" u="sng" dirty="0"/>
              <a:t>Envisioned Future</a:t>
            </a:r>
            <a:r>
              <a:rPr lang="en-US" dirty="0"/>
              <a:t>’ frameworks were developed from SCLT/PT perspectives and publicized &lt;see chart 9&gt;</a:t>
            </a:r>
          </a:p>
          <a:p>
            <a:r>
              <a:rPr lang="en-US" dirty="0"/>
              <a:t>HHPD-OCHMO-SCLT developed an internal list of 8 Top Human System Capability Needs to for Mars complement initial gaps &lt;see chart 10&gt;</a:t>
            </a:r>
          </a:p>
          <a:p>
            <a:r>
              <a:rPr lang="en-US" u="sng" dirty="0"/>
              <a:t>ESDMD</a:t>
            </a:r>
            <a:r>
              <a:rPr lang="en-US" dirty="0"/>
              <a:t> M2M ADD is a systematic top-down objective decomposition to inform exploration architecture &lt;see charts 11-12&gt;</a:t>
            </a:r>
          </a:p>
          <a:p>
            <a:pPr lvl="1"/>
            <a:r>
              <a:rPr lang="en-US" dirty="0"/>
              <a:t>Updated annually to increase lunar and Mars mission characteristics, needs, functions and provides white papers on specific sub-architecture topics</a:t>
            </a:r>
          </a:p>
          <a:p>
            <a:pPr lvl="1"/>
            <a:r>
              <a:rPr lang="en-US" dirty="0"/>
              <a:t>Internally NASA is developing a high-level architecture driven gaps – (references groupings of previous gaps)</a:t>
            </a:r>
          </a:p>
        </p:txBody>
      </p:sp>
      <p:sp>
        <p:nvSpPr>
          <p:cNvPr id="6" name="Slide Number Placeholder 3">
            <a:extLst>
              <a:ext uri="{FF2B5EF4-FFF2-40B4-BE49-F238E27FC236}">
                <a16:creationId xmlns:a16="http://schemas.microsoft.com/office/drawing/2014/main" id="{D8C23F7E-32EB-4AC7-8EB1-F1B0A938F5AC}"/>
              </a:ext>
            </a:extLst>
          </p:cNvPr>
          <p:cNvSpPr txBox="1">
            <a:spLocks/>
          </p:cNvSpPr>
          <p:nvPr/>
        </p:nvSpPr>
        <p:spPr>
          <a:xfrm>
            <a:off x="11024628" y="6492875"/>
            <a:ext cx="115913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E8C51FE-49D9-314D-9957-ABBF7DDE87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21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a:extLst>
              <a:ext uri="{FF2B5EF4-FFF2-40B4-BE49-F238E27FC236}">
                <a16:creationId xmlns:a16="http://schemas.microsoft.com/office/drawing/2014/main" id="{FB2B74E6-71A0-9D47-80BC-2EC3D990D739}"/>
              </a:ext>
            </a:extLst>
          </p:cNvPr>
          <p:cNvSpPr txBox="1">
            <a:spLocks/>
          </p:cNvSpPr>
          <p:nvPr/>
        </p:nvSpPr>
        <p:spPr>
          <a:xfrm>
            <a:off x="9447362" y="6596102"/>
            <a:ext cx="2743200" cy="23381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F2AB3B5-EBB8-6640-8AB3-195FE909B445}"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8" name="Title 2">
            <a:extLst>
              <a:ext uri="{FF2B5EF4-FFF2-40B4-BE49-F238E27FC236}">
                <a16:creationId xmlns:a16="http://schemas.microsoft.com/office/drawing/2014/main" id="{E587C101-7D49-DB41-A391-752B789C9D2E}"/>
              </a:ext>
            </a:extLst>
          </p:cNvPr>
          <p:cNvSpPr txBox="1">
            <a:spLocks/>
          </p:cNvSpPr>
          <p:nvPr/>
        </p:nvSpPr>
        <p:spPr>
          <a:xfrm>
            <a:off x="439008" y="-34943"/>
            <a:ext cx="9881169" cy="693417"/>
          </a:xfrm>
          <a:prstGeom prst="rect">
            <a:avLst/>
          </a:prstGeom>
        </p:spPr>
        <p:txBody>
          <a:bodyPr anchor="t"/>
          <a:lstStyle>
            <a:lvl1pPr algn="l" defTabSz="457200" rtl="0" eaLnBrk="1" fontAlgn="base" hangingPunct="1">
              <a:spcBef>
                <a:spcPct val="0"/>
              </a:spcBef>
              <a:spcAft>
                <a:spcPct val="0"/>
              </a:spcAft>
              <a:defRPr sz="2800" b="1" kern="1200">
                <a:solidFill>
                  <a:schemeClr val="bg1"/>
                </a:solidFill>
                <a:latin typeface="Arial" panose="020B0604020202020204" pitchFamily="34" charset="0"/>
                <a:ea typeface="ヒラギノ角ゴ Pro W3" charset="-128"/>
                <a:cs typeface="Arial" panose="020B0604020202020204" pitchFamily="34" charset="0"/>
              </a:defRPr>
            </a:lvl1pPr>
            <a:lvl2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2pPr>
            <a:lvl3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3pPr>
            <a:lvl4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4pPr>
            <a:lvl5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t>Previous (2021-2023</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t>) STMD ECLSS-CHP Envisioned Future (goals) by Capability Area – </a:t>
            </a:r>
            <a:r>
              <a:rPr kumimoji="0" lang="en-US" sz="2400" b="1" i="0" u="sng"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t>SCLT identified ‘needs</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t>’</a:t>
            </a:r>
          </a:p>
        </p:txBody>
      </p:sp>
      <p:sp>
        <p:nvSpPr>
          <p:cNvPr id="66" name="TextBox 53">
            <a:extLst>
              <a:ext uri="{FF2B5EF4-FFF2-40B4-BE49-F238E27FC236}">
                <a16:creationId xmlns:a16="http://schemas.microsoft.com/office/drawing/2014/main" id="{0E5E2E70-994D-4DCB-A839-6027DC9FC4A3}"/>
              </a:ext>
            </a:extLst>
          </p:cNvPr>
          <p:cNvSpPr txBox="1"/>
          <p:nvPr/>
        </p:nvSpPr>
        <p:spPr>
          <a:xfrm>
            <a:off x="10401755" y="59267"/>
            <a:ext cx="1547612" cy="825482"/>
          </a:xfrm>
          <a:prstGeom prst="rect">
            <a:avLst/>
          </a:prstGeom>
          <a:noFill/>
          <a:ln w="28575">
            <a:solidFill>
              <a:schemeClr val="bg1">
                <a:lumMod val="95000"/>
              </a:schemeClr>
            </a:solidFill>
          </a:ln>
        </p:spPr>
        <p:txBody>
          <a:bodyPr wrap="square" rtlCol="0">
            <a:spAutoFit/>
          </a:bodyPr>
          <a:lstStyle>
            <a:defPPr>
              <a:defRPr lang="en-US"/>
            </a:defPPr>
            <a:lvl1pPr marL="83344" indent="-83344">
              <a:lnSpc>
                <a:spcPts val="1200"/>
              </a:lnSpc>
              <a:spcBef>
                <a:spcPts val="400"/>
              </a:spcBef>
              <a:buFont typeface="Arial" panose="020B0604020202020204" pitchFamily="34" charset="0"/>
              <a:buChar char="•"/>
              <a:defRPr sz="1200" b="1"/>
            </a:lvl1pPr>
            <a:lvl2pPr marL="82550" lvl="1" indent="-82550">
              <a:lnSpc>
                <a:spcPts val="1200"/>
              </a:lnSpc>
              <a:spcBef>
                <a:spcPts val="400"/>
              </a:spcBef>
              <a:buFont typeface="Arial" panose="020B0604020202020204" pitchFamily="34" charset="0"/>
              <a:buChar char="•"/>
              <a:defRPr sz="1200" b="1"/>
            </a:lvl2pPr>
          </a:lstStyle>
          <a:p>
            <a:pPr marL="0" marR="0" lvl="0" indent="0" algn="ctr" defTabSz="914400" rtl="0" eaLnBrk="1" fontAlgn="auto" latinLnBrk="0" hangingPunct="1">
              <a:lnSpc>
                <a:spcPts val="1200"/>
              </a:lnSpc>
              <a:spcBef>
                <a:spcPts val="3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(Mission need)</a:t>
            </a:r>
          </a:p>
          <a:p>
            <a:pPr marL="83344" marR="0" lvl="0" indent="-83344" algn="l" defTabSz="914400" rtl="0" eaLnBrk="1" fontAlgn="auto" latinLnBrk="0" hangingPunct="1">
              <a:lnSpc>
                <a:spcPts val="1200"/>
              </a:lnSpc>
              <a:spcBef>
                <a:spcPts val="3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L = Lunar surface</a:t>
            </a:r>
          </a:p>
          <a:p>
            <a:pPr marL="83344" marR="0" lvl="0" indent="-83344" algn="l" defTabSz="914400" rtl="0" eaLnBrk="1" fontAlgn="auto" latinLnBrk="0" hangingPunct="1">
              <a:lnSpc>
                <a:spcPts val="1200"/>
              </a:lnSpc>
              <a:spcBef>
                <a:spcPts val="3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T = Transit to Mars</a:t>
            </a:r>
          </a:p>
          <a:p>
            <a:pPr marL="83344" marR="0" lvl="0" indent="-83344" algn="l" defTabSz="914400" rtl="0" eaLnBrk="1" fontAlgn="auto" latinLnBrk="0" hangingPunct="1">
              <a:lnSpc>
                <a:spcPts val="1200"/>
              </a:lnSpc>
              <a:spcBef>
                <a:spcPts val="3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M = Mars surface</a:t>
            </a:r>
          </a:p>
        </p:txBody>
      </p:sp>
      <p:sp>
        <p:nvSpPr>
          <p:cNvPr id="57" name="Rectangle 56">
            <a:extLst>
              <a:ext uri="{FF2B5EF4-FFF2-40B4-BE49-F238E27FC236}">
                <a16:creationId xmlns:a16="http://schemas.microsoft.com/office/drawing/2014/main" id="{A63F52E0-3213-2E47-8535-162375E51917}"/>
              </a:ext>
            </a:extLst>
          </p:cNvPr>
          <p:cNvSpPr/>
          <p:nvPr/>
        </p:nvSpPr>
        <p:spPr>
          <a:xfrm>
            <a:off x="524307" y="935985"/>
            <a:ext cx="3247725" cy="750019"/>
          </a:xfrm>
          <a:prstGeom prst="rect">
            <a:avLst/>
          </a:prstGeom>
          <a:solidFill>
            <a:srgbClr val="00B0F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LIFE SUPPORT</a:t>
            </a:r>
          </a:p>
        </p:txBody>
      </p:sp>
      <p:pic>
        <p:nvPicPr>
          <p:cNvPr id="58" name="Picture 57">
            <a:extLst>
              <a:ext uri="{FF2B5EF4-FFF2-40B4-BE49-F238E27FC236}">
                <a16:creationId xmlns:a16="http://schemas.microsoft.com/office/drawing/2014/main" id="{A179C823-AE66-2141-8A89-C5E1B43CB049}"/>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312" y="989007"/>
            <a:ext cx="643975" cy="643975"/>
          </a:xfrm>
          <a:prstGeom prst="rect">
            <a:avLst/>
          </a:prstGeom>
        </p:spPr>
      </p:pic>
      <p:sp>
        <p:nvSpPr>
          <p:cNvPr id="79" name="TextBox 53">
            <a:extLst>
              <a:ext uri="{FF2B5EF4-FFF2-40B4-BE49-F238E27FC236}">
                <a16:creationId xmlns:a16="http://schemas.microsoft.com/office/drawing/2014/main" id="{3BE33304-CDBD-47FD-9331-951D53B21719}"/>
              </a:ext>
            </a:extLst>
          </p:cNvPr>
          <p:cNvSpPr txBox="1"/>
          <p:nvPr/>
        </p:nvSpPr>
        <p:spPr>
          <a:xfrm>
            <a:off x="415783" y="1734311"/>
            <a:ext cx="3486423" cy="2197653"/>
          </a:xfrm>
          <a:prstGeom prst="rect">
            <a:avLst/>
          </a:prstGeom>
          <a:noFill/>
        </p:spPr>
        <p:txBody>
          <a:bodyPr wrap="square" rtlCol="0">
            <a:spAutoFit/>
          </a:bodyPr>
          <a:lstStyle/>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Reliable long-duration life support with Earth independent diagnostics and repair (L,T,M)</a:t>
            </a:r>
          </a:p>
          <a:p>
            <a:pPr marL="82550" marR="0" lvl="1" indent="-82550"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&gt;20% reduction in spares and installed mass (T)</a:t>
            </a:r>
          </a:p>
          <a:p>
            <a:pPr marL="82550" marR="0" lvl="1" indent="-82550"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Enable single missions &gt;800 days w/o resupply (T)</a:t>
            </a:r>
          </a:p>
          <a:p>
            <a:pPr marL="82550" marR="0" lvl="1" indent="-82550"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Repeated missions with &gt;9 months dormancy (L,T,M)</a:t>
            </a:r>
          </a:p>
          <a:p>
            <a:pPr marL="82550" marR="0" lvl="1" indent="-82550"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&gt;75% oxygen recovery at 2 mm-Hg CO</a:t>
            </a:r>
            <a:r>
              <a:rPr kumimoji="0" lang="en-US" sz="1200" b="1" i="0" u="none" strike="noStrike" kern="1200" cap="none" spc="0" normalizeH="0" baseline="-25000" noProof="0" dirty="0">
                <a:ln>
                  <a:noFill/>
                </a:ln>
                <a:solidFill>
                  <a:prstClr val="white"/>
                </a:solidFill>
                <a:effectLst/>
                <a:uLnTx/>
                <a:uFillTx/>
                <a:latin typeface="Calibri" panose="020F0502020204030204"/>
                <a:ea typeface="+mn-ea"/>
                <a:cs typeface="+mn-cs"/>
              </a:rPr>
              <a:t>2</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 (T)</a:t>
            </a:r>
          </a:p>
          <a:p>
            <a:pPr marL="82550" marR="0" lvl="1" indent="-82550"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High pressure oxygen recharge for EVA (L,M)</a:t>
            </a:r>
          </a:p>
          <a:p>
            <a:pPr marL="82550" marR="0" lvl="1" indent="-82550"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&gt;98% water recovery (L,T,M)</a:t>
            </a:r>
          </a:p>
          <a:p>
            <a:pPr marL="82550" marR="0" lvl="1" indent="-82550"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Remove respirable lunar and Mars dust (L,M)</a:t>
            </a:r>
          </a:p>
          <a:p>
            <a:pPr marL="82550" marR="0" lvl="1" indent="-82550"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Planetary protection compatible ECLSS venting (M)</a:t>
            </a:r>
          </a:p>
        </p:txBody>
      </p:sp>
      <p:sp>
        <p:nvSpPr>
          <p:cNvPr id="60" name="TextBox 59">
            <a:extLst>
              <a:ext uri="{FF2B5EF4-FFF2-40B4-BE49-F238E27FC236}">
                <a16:creationId xmlns:a16="http://schemas.microsoft.com/office/drawing/2014/main" id="{450DF2B8-3B7A-4E4B-8F28-ECC06C1247D4}"/>
              </a:ext>
            </a:extLst>
          </p:cNvPr>
          <p:cNvSpPr txBox="1"/>
          <p:nvPr/>
        </p:nvSpPr>
        <p:spPr>
          <a:xfrm>
            <a:off x="4101544" y="944701"/>
            <a:ext cx="3017797" cy="750238"/>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numCol="1" rtlCol="0" anchor="ctr"/>
          <a:lstStyle>
            <a:defPPr>
              <a:defRPr lang="en-US"/>
            </a:defPPr>
            <a:lvl1pPr algn="ctr">
              <a:defRPr sz="1200" b="1">
                <a:solidFill>
                  <a:schemeClr val="lt1"/>
                </a:solidFill>
                <a:latin typeface="Helvetica"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ENVIRONMENTAL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MONITORING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61" name="Picture 60">
            <a:extLst>
              <a:ext uri="{FF2B5EF4-FFF2-40B4-BE49-F238E27FC236}">
                <a16:creationId xmlns:a16="http://schemas.microsoft.com/office/drawing/2014/main" id="{DA0C2EC7-F5DF-9740-9885-716F6155042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7110" y="1002320"/>
            <a:ext cx="635000" cy="635000"/>
          </a:xfrm>
          <a:prstGeom prst="rect">
            <a:avLst/>
          </a:prstGeom>
        </p:spPr>
      </p:pic>
      <p:sp>
        <p:nvSpPr>
          <p:cNvPr id="64" name="TextBox 53">
            <a:extLst>
              <a:ext uri="{FF2B5EF4-FFF2-40B4-BE49-F238E27FC236}">
                <a16:creationId xmlns:a16="http://schemas.microsoft.com/office/drawing/2014/main" id="{3BE33304-CDBD-47FD-9331-951D53B21719}"/>
              </a:ext>
            </a:extLst>
          </p:cNvPr>
          <p:cNvSpPr txBox="1"/>
          <p:nvPr/>
        </p:nvSpPr>
        <p:spPr>
          <a:xfrm>
            <a:off x="3989366" y="1736806"/>
            <a:ext cx="3129975" cy="1838580"/>
          </a:xfrm>
          <a:prstGeom prst="rect">
            <a:avLst/>
          </a:prstGeom>
          <a:noFill/>
        </p:spPr>
        <p:txBody>
          <a:bodyPr wrap="square" lIns="91440" tIns="45720" rIns="91440" bIns="45720" rtlCol="0" anchor="t">
            <a:spAutoFit/>
          </a:bodyPr>
          <a:lstStyle>
            <a:defPPr>
              <a:defRPr lang="en-US"/>
            </a:defPPr>
            <a:lvl1pPr marL="83344" indent="-83344">
              <a:lnSpc>
                <a:spcPts val="1200"/>
              </a:lnSpc>
              <a:spcBef>
                <a:spcPts val="400"/>
              </a:spcBef>
              <a:buFont typeface="Arial" panose="020B0604020202020204" pitchFamily="34" charset="0"/>
              <a:buChar char="•"/>
              <a:defRPr sz="1200" b="1"/>
            </a:lvl1pPr>
            <a:lvl2pPr marL="82550" lvl="1" indent="-82550">
              <a:lnSpc>
                <a:spcPts val="1200"/>
              </a:lnSpc>
              <a:spcBef>
                <a:spcPts val="400"/>
              </a:spcBef>
              <a:buFont typeface="Arial" panose="020B0604020202020204" pitchFamily="34" charset="0"/>
              <a:buChar char="•"/>
              <a:defRPr sz="1200" b="1"/>
            </a:lvl2pPr>
          </a:lstStyle>
          <a:p>
            <a:pPr marL="83185" marR="0" lvl="0" indent="-83185"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Identify and quantify chemical (&gt;12 water, &gt;33 air) and microbial species  in-mission with out sample return (L,T,M)</a:t>
            </a:r>
          </a:p>
          <a:p>
            <a:pPr marL="83185" marR="0" lvl="0" indent="-83185"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Ability to detect unknown constituents (T,M)</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a:endParaRPr>
          </a:p>
          <a:p>
            <a:pPr marL="83185" marR="0" lvl="0" indent="-83185"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Distinguish between fire, habitat dust, and surface dust particles (L,M)</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a:endParaRPr>
          </a:p>
          <a:p>
            <a:pPr marL="83185" marR="0" lvl="0" indent="-83185"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Support forward and backward planetary protection detection (both microbial and non-DNA techniques) (M)</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a:endParaRPr>
          </a:p>
          <a:p>
            <a:pPr marL="83185" marR="0" lvl="0" indent="-83185"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a:endParaRPr>
          </a:p>
        </p:txBody>
      </p:sp>
      <p:sp>
        <p:nvSpPr>
          <p:cNvPr id="65" name="Rectangle 64">
            <a:extLst>
              <a:ext uri="{FF2B5EF4-FFF2-40B4-BE49-F238E27FC236}">
                <a16:creationId xmlns:a16="http://schemas.microsoft.com/office/drawing/2014/main" id="{7CCA5DAA-3E5F-4948-80E8-5E36E4B75E82}"/>
              </a:ext>
            </a:extLst>
          </p:cNvPr>
          <p:cNvSpPr/>
          <p:nvPr/>
        </p:nvSpPr>
        <p:spPr>
          <a:xfrm>
            <a:off x="7433866" y="939666"/>
            <a:ext cx="2207439" cy="746339"/>
          </a:xfrm>
          <a:prstGeom prst="rect">
            <a:avLst/>
          </a:prstGeom>
          <a:solidFill>
            <a:srgbClr val="C0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            FIRE SAFETY</a:t>
            </a:r>
          </a:p>
        </p:txBody>
      </p:sp>
      <p:pic>
        <p:nvPicPr>
          <p:cNvPr id="68" name="Picture 67">
            <a:extLst>
              <a:ext uri="{FF2B5EF4-FFF2-40B4-BE49-F238E27FC236}">
                <a16:creationId xmlns:a16="http://schemas.microsoft.com/office/drawing/2014/main" id="{94EB182D-C57A-DE4E-A363-8C69B45CF871}"/>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00290" y="1009468"/>
            <a:ext cx="645296" cy="645296"/>
          </a:xfrm>
          <a:prstGeom prst="rect">
            <a:avLst/>
          </a:prstGeom>
        </p:spPr>
      </p:pic>
      <p:sp>
        <p:nvSpPr>
          <p:cNvPr id="83" name="TextBox 53">
            <a:extLst>
              <a:ext uri="{FF2B5EF4-FFF2-40B4-BE49-F238E27FC236}">
                <a16:creationId xmlns:a16="http://schemas.microsoft.com/office/drawing/2014/main" id="{3BE33304-CDBD-47FD-9331-951D53B21719}"/>
              </a:ext>
            </a:extLst>
          </p:cNvPr>
          <p:cNvSpPr txBox="1"/>
          <p:nvPr/>
        </p:nvSpPr>
        <p:spPr>
          <a:xfrm>
            <a:off x="7344588" y="1736198"/>
            <a:ext cx="2409012" cy="1787284"/>
          </a:xfrm>
          <a:prstGeom prst="rect">
            <a:avLst/>
          </a:prstGeom>
          <a:noFill/>
        </p:spPr>
        <p:txBody>
          <a:bodyPr wrap="square" rtlCol="0">
            <a:spAutoFit/>
          </a:bodyPr>
          <a:lstStyle>
            <a:defPPr>
              <a:defRPr lang="en-US"/>
            </a:defPPr>
            <a:lvl1pPr marL="83344" indent="-83344">
              <a:lnSpc>
                <a:spcPts val="1200"/>
              </a:lnSpc>
              <a:spcBef>
                <a:spcPts val="400"/>
              </a:spcBef>
              <a:buFont typeface="Arial" panose="020B0604020202020204" pitchFamily="34" charset="0"/>
              <a:buChar char="•"/>
              <a:defRPr sz="1200" b="1"/>
            </a:lvl1pPr>
            <a:lvl2pPr marL="82550" lvl="1" indent="-82550">
              <a:lnSpc>
                <a:spcPts val="1200"/>
              </a:lnSpc>
              <a:spcBef>
                <a:spcPts val="400"/>
              </a:spcBef>
              <a:buFont typeface="Arial" panose="020B0604020202020204" pitchFamily="34" charset="0"/>
              <a:buChar char="•"/>
              <a:defRPr sz="1200" b="1"/>
            </a:lvl2pPr>
          </a:lstStyle>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Test-verified partial gravity flammability characteristics and countermeasures (L,M)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ECLSS compatible fire suppression (L,T,M)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Reduce post fire clean-up time (L,T,M)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Common fire safety strategy across  element architectures (L,T,M)</a:t>
            </a:r>
          </a:p>
        </p:txBody>
      </p:sp>
      <p:sp>
        <p:nvSpPr>
          <p:cNvPr id="84" name="Rectangle 83">
            <a:extLst>
              <a:ext uri="{FF2B5EF4-FFF2-40B4-BE49-F238E27FC236}">
                <a16:creationId xmlns:a16="http://schemas.microsoft.com/office/drawing/2014/main" id="{AD2ED3C7-A004-8F43-8A66-6134D27076E6}"/>
              </a:ext>
            </a:extLst>
          </p:cNvPr>
          <p:cNvSpPr/>
          <p:nvPr/>
        </p:nvSpPr>
        <p:spPr>
          <a:xfrm>
            <a:off x="9940441" y="944360"/>
            <a:ext cx="2008927" cy="738779"/>
          </a:xfrm>
          <a:prstGeom prst="rect">
            <a:avLst/>
          </a:prstGeom>
          <a:solidFill>
            <a:srgbClr val="F7964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       LOGISTICS</a:t>
            </a:r>
          </a:p>
        </p:txBody>
      </p:sp>
      <p:pic>
        <p:nvPicPr>
          <p:cNvPr id="85" name="Picture 84">
            <a:extLst>
              <a:ext uri="{FF2B5EF4-FFF2-40B4-BE49-F238E27FC236}">
                <a16:creationId xmlns:a16="http://schemas.microsoft.com/office/drawing/2014/main" id="{FF3781BF-548E-B846-A6AE-E7AE237C242E}"/>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12806" y="1027043"/>
            <a:ext cx="639678" cy="639678"/>
          </a:xfrm>
          <a:prstGeom prst="rect">
            <a:avLst/>
          </a:prstGeom>
        </p:spPr>
      </p:pic>
      <p:sp>
        <p:nvSpPr>
          <p:cNvPr id="86" name="TextBox 53">
            <a:extLst>
              <a:ext uri="{FF2B5EF4-FFF2-40B4-BE49-F238E27FC236}">
                <a16:creationId xmlns:a16="http://schemas.microsoft.com/office/drawing/2014/main" id="{3BE33304-CDBD-47FD-9331-951D53B21719}"/>
              </a:ext>
            </a:extLst>
          </p:cNvPr>
          <p:cNvSpPr txBox="1"/>
          <p:nvPr/>
        </p:nvSpPr>
        <p:spPr>
          <a:xfrm>
            <a:off x="9867777" y="1728872"/>
            <a:ext cx="2269041" cy="1992469"/>
          </a:xfrm>
          <a:prstGeom prst="rect">
            <a:avLst/>
          </a:prstGeom>
          <a:noFill/>
        </p:spPr>
        <p:txBody>
          <a:bodyPr wrap="square" rtlCol="0">
            <a:spAutoFit/>
          </a:bodyPr>
          <a:lstStyle>
            <a:defPPr>
              <a:defRPr lang="en-US"/>
            </a:defPPr>
            <a:lvl1pPr marL="83344" indent="-83344">
              <a:lnSpc>
                <a:spcPts val="1200"/>
              </a:lnSpc>
              <a:spcBef>
                <a:spcPts val="400"/>
              </a:spcBef>
              <a:buFont typeface="Arial" panose="020B0604020202020204" pitchFamily="34" charset="0"/>
              <a:buChar char="•"/>
              <a:defRPr sz="1200" b="1"/>
            </a:lvl1pPr>
            <a:lvl2pPr marL="82550" lvl="1" indent="-82550">
              <a:lnSpc>
                <a:spcPts val="1200"/>
              </a:lnSpc>
              <a:spcBef>
                <a:spcPts val="400"/>
              </a:spcBef>
              <a:buFont typeface="Arial" panose="020B0604020202020204" pitchFamily="34" charset="0"/>
              <a:buChar char="•"/>
              <a:defRPr sz="1200" b="1"/>
            </a:lvl2pPr>
          </a:lstStyle>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Jettison &gt;90% of trash mass during Mars transit (T)</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Mars trash disposal compatible with planetary protection (M)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In-flight autonomous logistics (L,T,M)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Reducing clothing and wipes mass by &gt;50% (L,T,M)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Clothing flammability (and other non-metallics) &gt;36% O2 (L,M)</a:t>
            </a:r>
          </a:p>
        </p:txBody>
      </p:sp>
      <p:sp>
        <p:nvSpPr>
          <p:cNvPr id="91" name="Rectangle 90">
            <a:extLst>
              <a:ext uri="{FF2B5EF4-FFF2-40B4-BE49-F238E27FC236}">
                <a16:creationId xmlns:a16="http://schemas.microsoft.com/office/drawing/2014/main" id="{1491BADF-00F0-E94E-AE96-2F69ED4A0A90}"/>
              </a:ext>
            </a:extLst>
          </p:cNvPr>
          <p:cNvSpPr/>
          <p:nvPr/>
        </p:nvSpPr>
        <p:spPr>
          <a:xfrm>
            <a:off x="524308" y="3993840"/>
            <a:ext cx="1994957" cy="750019"/>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5760" tIns="91440" rIns="91440" bIns="91440"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a:ea typeface="+mn-ea"/>
                <a:cs typeface="Helvetica"/>
              </a:rPr>
              <a:t>SPACESUIT PHYSIOLOGY</a:t>
            </a:r>
            <a:endParaRPr kumimoji="0" lang="en-US" sz="1800" b="0" i="0" u="none" strike="noStrike" kern="1200" cap="none" spc="0" normalizeH="0" baseline="0" noProof="0" dirty="0">
              <a:ln>
                <a:noFill/>
              </a:ln>
              <a:solidFill>
                <a:prstClr val="white"/>
              </a:solidFill>
              <a:effectLst/>
              <a:uLnTx/>
              <a:uFillTx/>
              <a:latin typeface="Helvetica"/>
              <a:ea typeface="+mn-ea"/>
              <a:cs typeface="Helvetica"/>
            </a:endParaRPr>
          </a:p>
        </p:txBody>
      </p:sp>
      <p:pic>
        <p:nvPicPr>
          <p:cNvPr id="92" name="Picture 91">
            <a:extLst>
              <a:ext uri="{FF2B5EF4-FFF2-40B4-BE49-F238E27FC236}">
                <a16:creationId xmlns:a16="http://schemas.microsoft.com/office/drawing/2014/main" id="{62038D08-B30D-4A45-9553-93024043DF04}"/>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1312" y="4047743"/>
            <a:ext cx="632786" cy="632786"/>
          </a:xfrm>
          <a:prstGeom prst="rect">
            <a:avLst/>
          </a:prstGeom>
        </p:spPr>
      </p:pic>
      <p:sp>
        <p:nvSpPr>
          <p:cNvPr id="102" name="TextBox 53">
            <a:extLst>
              <a:ext uri="{FF2B5EF4-FFF2-40B4-BE49-F238E27FC236}">
                <a16:creationId xmlns:a16="http://schemas.microsoft.com/office/drawing/2014/main" id="{3BE33304-CDBD-47FD-9331-951D53B21719}"/>
              </a:ext>
            </a:extLst>
          </p:cNvPr>
          <p:cNvSpPr txBox="1"/>
          <p:nvPr/>
        </p:nvSpPr>
        <p:spPr>
          <a:xfrm>
            <a:off x="432211" y="4770255"/>
            <a:ext cx="2255005" cy="2300245"/>
          </a:xfrm>
          <a:prstGeom prst="rect">
            <a:avLst/>
          </a:prstGeom>
          <a:noFill/>
        </p:spPr>
        <p:txBody>
          <a:bodyPr wrap="square" lIns="91440" tIns="45720" rIns="91440" bIns="45720" rtlCol="0" anchor="t">
            <a:spAutoFit/>
          </a:bodyPr>
          <a:lstStyle>
            <a:defPPr>
              <a:defRPr lang="en-US"/>
            </a:defPPr>
            <a:lvl1pPr marL="83344" indent="-83344">
              <a:lnSpc>
                <a:spcPts val="1200"/>
              </a:lnSpc>
              <a:spcBef>
                <a:spcPts val="400"/>
              </a:spcBef>
              <a:buFont typeface="Arial" panose="020B0604020202020204" pitchFamily="34" charset="0"/>
              <a:buChar char="•"/>
              <a:defRPr sz="1200" b="1"/>
            </a:lvl1pPr>
            <a:lvl2pPr marL="82550" lvl="1" indent="-82550">
              <a:lnSpc>
                <a:spcPts val="1200"/>
              </a:lnSpc>
              <a:spcBef>
                <a:spcPts val="400"/>
              </a:spcBef>
              <a:buFont typeface="Arial" panose="020B0604020202020204" pitchFamily="34" charset="0"/>
              <a:buChar char="•"/>
              <a:defRPr sz="1200" b="1"/>
            </a:lvl2pPr>
          </a:lstStyle>
          <a:p>
            <a:pPr marL="83185" marR="0" lvl="0" indent="-83185"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100% of tasks within human performance (L,T,M)</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3185" marR="0" lvl="0" indent="-83185"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Predict and mitigate decompression sickness for surface EVA</a:t>
            </a: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(L,M)</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83185" marR="0" lvl="0" indent="-83185"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Predict and mitigate suited injury (L,M)</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83185" marR="0" lvl="0" indent="-83185"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6 Major physiological informatics parameters provided in-suit to enable real time self-assessment or loss of communication areas (L,M)</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83185" marR="0" lvl="0" indent="-83185"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sp>
        <p:nvSpPr>
          <p:cNvPr id="43" name="Rectangle 42">
            <a:extLst>
              <a:ext uri="{FF2B5EF4-FFF2-40B4-BE49-F238E27FC236}">
                <a16:creationId xmlns:a16="http://schemas.microsoft.com/office/drawing/2014/main" id="{A8D65146-3CE3-44CE-849B-51D5DF616785}"/>
              </a:ext>
            </a:extLst>
          </p:cNvPr>
          <p:cNvSpPr/>
          <p:nvPr/>
        </p:nvSpPr>
        <p:spPr>
          <a:xfrm>
            <a:off x="2700067" y="4003731"/>
            <a:ext cx="1547932" cy="746339"/>
          </a:xfrm>
          <a:prstGeom prst="rect">
            <a:avLst/>
          </a:prstGeom>
          <a:solidFill>
            <a:srgbClr val="DABD18"/>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457200" marR="0" lvl="0" indent="-55563"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COUNTER-MEASURES</a:t>
            </a:r>
          </a:p>
        </p:txBody>
      </p:sp>
      <p:pic>
        <p:nvPicPr>
          <p:cNvPr id="98" name="Picture 97">
            <a:extLst>
              <a:ext uri="{FF2B5EF4-FFF2-40B4-BE49-F238E27FC236}">
                <a16:creationId xmlns:a16="http://schemas.microsoft.com/office/drawing/2014/main" id="{2C9D895D-1B88-8E41-BB4F-816675EC068C}"/>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52542" y="4100104"/>
            <a:ext cx="497846" cy="497846"/>
          </a:xfrm>
          <a:prstGeom prst="rect">
            <a:avLst/>
          </a:prstGeom>
        </p:spPr>
      </p:pic>
      <p:sp>
        <p:nvSpPr>
          <p:cNvPr id="103" name="TextBox 53">
            <a:extLst>
              <a:ext uri="{FF2B5EF4-FFF2-40B4-BE49-F238E27FC236}">
                <a16:creationId xmlns:a16="http://schemas.microsoft.com/office/drawing/2014/main" id="{3BE33304-CDBD-47FD-9331-951D53B21719}"/>
              </a:ext>
            </a:extLst>
          </p:cNvPr>
          <p:cNvSpPr txBox="1"/>
          <p:nvPr/>
        </p:nvSpPr>
        <p:spPr>
          <a:xfrm>
            <a:off x="2636269" y="4821987"/>
            <a:ext cx="1911803" cy="1633396"/>
          </a:xfrm>
          <a:prstGeom prst="rect">
            <a:avLst/>
          </a:prstGeom>
          <a:noFill/>
        </p:spPr>
        <p:txBody>
          <a:bodyPr wrap="square" rtlCol="0">
            <a:spAutoFit/>
          </a:bodyPr>
          <a:lstStyle>
            <a:defPPr>
              <a:defRPr lang="en-US"/>
            </a:defPPr>
            <a:lvl1pPr marL="83344" indent="-83344">
              <a:lnSpc>
                <a:spcPts val="1200"/>
              </a:lnSpc>
              <a:spcBef>
                <a:spcPts val="400"/>
              </a:spcBef>
              <a:buFont typeface="Arial" panose="020B0604020202020204" pitchFamily="34" charset="0"/>
              <a:buChar char="•"/>
              <a:defRPr sz="1200" b="1"/>
            </a:lvl1pPr>
            <a:lvl2pPr marL="82550" lvl="1" indent="-82550">
              <a:lnSpc>
                <a:spcPts val="1200"/>
              </a:lnSpc>
              <a:spcBef>
                <a:spcPts val="400"/>
              </a:spcBef>
              <a:buFont typeface="Arial" panose="020B0604020202020204" pitchFamily="34" charset="0"/>
              <a:buChar char="•"/>
              <a:defRPr sz="1200" b="1"/>
            </a:lvl2pPr>
          </a:lstStyle>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Reduce mass and volume (L,T,M)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Maintain/monitor fitness in-flight to enable unassisted landing egress &amp; EVA (L,T,M)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Validated lunar and Mars fitness standards (L,M)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8273D53C-902E-482E-B8B1-AFD0FFE8E8F3}"/>
              </a:ext>
            </a:extLst>
          </p:cNvPr>
          <p:cNvSpPr/>
          <p:nvPr/>
        </p:nvSpPr>
        <p:spPr>
          <a:xfrm>
            <a:off x="4626491" y="3993840"/>
            <a:ext cx="1644502" cy="746339"/>
          </a:xfrm>
          <a:prstGeom prst="rect">
            <a:avLst/>
          </a:prstGeom>
          <a:solidFill>
            <a:srgbClr val="7030A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569913"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RADIATION PROTECTION</a:t>
            </a:r>
          </a:p>
        </p:txBody>
      </p:sp>
      <p:pic>
        <p:nvPicPr>
          <p:cNvPr id="52" name="Picture 51">
            <a:extLst>
              <a:ext uri="{FF2B5EF4-FFF2-40B4-BE49-F238E27FC236}">
                <a16:creationId xmlns:a16="http://schemas.microsoft.com/office/drawing/2014/main" id="{5343CDCE-F2EB-B249-832B-3C4FD98B35D5}"/>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75719" y="4119843"/>
            <a:ext cx="486795" cy="486795"/>
          </a:xfrm>
          <a:prstGeom prst="rect">
            <a:avLst/>
          </a:prstGeom>
        </p:spPr>
      </p:pic>
      <p:sp>
        <p:nvSpPr>
          <p:cNvPr id="104" name="TextBox 53">
            <a:extLst>
              <a:ext uri="{FF2B5EF4-FFF2-40B4-BE49-F238E27FC236}">
                <a16:creationId xmlns:a16="http://schemas.microsoft.com/office/drawing/2014/main" id="{3BE33304-CDBD-47FD-9331-951D53B21719}"/>
              </a:ext>
            </a:extLst>
          </p:cNvPr>
          <p:cNvSpPr txBox="1"/>
          <p:nvPr/>
        </p:nvSpPr>
        <p:spPr>
          <a:xfrm>
            <a:off x="4521678" y="4817494"/>
            <a:ext cx="1749316" cy="1992469"/>
          </a:xfrm>
          <a:prstGeom prst="rect">
            <a:avLst/>
          </a:prstGeom>
          <a:noFill/>
        </p:spPr>
        <p:txBody>
          <a:bodyPr wrap="square" rtlCol="0">
            <a:spAutoFit/>
          </a:bodyPr>
          <a:lstStyle>
            <a:defPPr>
              <a:defRPr lang="en-US"/>
            </a:defPPr>
            <a:lvl1pPr marL="83344" indent="-83344">
              <a:lnSpc>
                <a:spcPts val="1200"/>
              </a:lnSpc>
              <a:spcBef>
                <a:spcPts val="400"/>
              </a:spcBef>
              <a:buFont typeface="Arial" panose="020B0604020202020204" pitchFamily="34" charset="0"/>
              <a:buChar char="•"/>
              <a:defRPr sz="1200" b="1"/>
            </a:lvl1pPr>
            <a:lvl2pPr marL="82550" lvl="1" indent="-82550">
              <a:lnSpc>
                <a:spcPts val="1200"/>
              </a:lnSpc>
              <a:spcBef>
                <a:spcPts val="400"/>
              </a:spcBef>
              <a:buFont typeface="Arial" panose="020B0604020202020204" pitchFamily="34" charset="0"/>
              <a:buChar char="•"/>
              <a:defRPr sz="1200" b="1"/>
            </a:lvl2pPr>
          </a:lstStyle>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24-hr prediction of solar storm duration and intensity to &gt;90% (L,T,M)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High energy neutron detectors (L,T,M)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Earth independent monitoring/forecasting (T,M)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GCR shielding (T,M)</a:t>
            </a:r>
          </a:p>
          <a:p>
            <a:pPr marL="83344" marR="0" lvl="0" indent="-83344"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89596C11-A9D4-40A6-B2AA-A3B611B037F4}"/>
              </a:ext>
            </a:extLst>
          </p:cNvPr>
          <p:cNvSpPr/>
          <p:nvPr/>
        </p:nvSpPr>
        <p:spPr>
          <a:xfrm>
            <a:off x="6563128" y="4005158"/>
            <a:ext cx="1663151" cy="746339"/>
          </a:xfrm>
          <a:prstGeom prst="rect">
            <a:avLst/>
          </a:prstGeom>
          <a:solidFill>
            <a:srgbClr val="17375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569913"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EXPLORATION MEDICAL</a:t>
            </a:r>
          </a:p>
        </p:txBody>
      </p:sp>
      <p:pic>
        <p:nvPicPr>
          <p:cNvPr id="101" name="Picture 100">
            <a:extLst>
              <a:ext uri="{FF2B5EF4-FFF2-40B4-BE49-F238E27FC236}">
                <a16:creationId xmlns:a16="http://schemas.microsoft.com/office/drawing/2014/main" id="{F800F631-0886-AB43-913E-95440C96B17F}"/>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96605" y="4114369"/>
            <a:ext cx="516994" cy="516994"/>
          </a:xfrm>
          <a:prstGeom prst="rect">
            <a:avLst/>
          </a:prstGeom>
        </p:spPr>
      </p:pic>
      <p:sp>
        <p:nvSpPr>
          <p:cNvPr id="105" name="TextBox 53">
            <a:extLst>
              <a:ext uri="{FF2B5EF4-FFF2-40B4-BE49-F238E27FC236}">
                <a16:creationId xmlns:a16="http://schemas.microsoft.com/office/drawing/2014/main" id="{3BE33304-CDBD-47FD-9331-951D53B21719}"/>
              </a:ext>
            </a:extLst>
          </p:cNvPr>
          <p:cNvSpPr txBox="1"/>
          <p:nvPr/>
        </p:nvSpPr>
        <p:spPr>
          <a:xfrm>
            <a:off x="6563128" y="4817164"/>
            <a:ext cx="1663152" cy="1889876"/>
          </a:xfrm>
          <a:prstGeom prst="rect">
            <a:avLst/>
          </a:prstGeom>
          <a:noFill/>
        </p:spPr>
        <p:txBody>
          <a:bodyPr wrap="square" lIns="91440" tIns="45720" rIns="91440" bIns="45720" rtlCol="0" anchor="t">
            <a:spAutoFit/>
          </a:bodyPr>
          <a:lstStyle>
            <a:defPPr>
              <a:defRPr lang="en-US"/>
            </a:defPPr>
            <a:lvl1pPr marL="83344" indent="-83344">
              <a:lnSpc>
                <a:spcPts val="1200"/>
              </a:lnSpc>
              <a:spcBef>
                <a:spcPts val="400"/>
              </a:spcBef>
              <a:buFont typeface="Arial" panose="020B0604020202020204" pitchFamily="34" charset="0"/>
              <a:buChar char="•"/>
              <a:defRPr sz="1200" b="1"/>
            </a:lvl1pPr>
            <a:lvl2pPr marL="82550" lvl="1" indent="-82550">
              <a:lnSpc>
                <a:spcPts val="1200"/>
              </a:lnSpc>
              <a:spcBef>
                <a:spcPts val="400"/>
              </a:spcBef>
              <a:buFont typeface="Arial" panose="020B0604020202020204" pitchFamily="34" charset="0"/>
              <a:buChar char="•"/>
              <a:defRPr sz="1200" b="1"/>
            </a:lvl2pPr>
          </a:lstStyle>
          <a:p>
            <a:pPr marL="83185" marR="0" lvl="0" indent="-83185"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In-mission diagnostics and treatment for 100 of 120 medical risk conditions (L,T,M)</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83185" marR="0" lvl="0" indent="-83185"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Autonomous medical </a:t>
            </a:r>
            <a:b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skill and &amp; decision </a:t>
            </a:r>
            <a:b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support systems (T, M)</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83185" marR="0" lvl="0" indent="-83185"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Calibri"/>
              </a:rPr>
              <a:t>Integrated data architecture (L,T,M)</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86702525-09B4-4588-AEBE-86880918981F}"/>
              </a:ext>
            </a:extLst>
          </p:cNvPr>
          <p:cNvSpPr/>
          <p:nvPr/>
        </p:nvSpPr>
        <p:spPr>
          <a:xfrm>
            <a:off x="8554127" y="3993839"/>
            <a:ext cx="1474272" cy="746339"/>
          </a:xfrm>
          <a:prstGeom prst="rect">
            <a:avLst/>
          </a:prstGeom>
          <a:solidFill>
            <a:srgbClr val="00B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569913"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FOOD &amp; NUTRITION</a:t>
            </a:r>
          </a:p>
        </p:txBody>
      </p:sp>
      <p:pic>
        <p:nvPicPr>
          <p:cNvPr id="89" name="Picture 88">
            <a:extLst>
              <a:ext uri="{FF2B5EF4-FFF2-40B4-BE49-F238E27FC236}">
                <a16:creationId xmlns:a16="http://schemas.microsoft.com/office/drawing/2014/main" id="{98C0E336-47EE-444C-8A39-D09D7C5DFF58}"/>
              </a:ex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63055" y="4064173"/>
            <a:ext cx="547002" cy="547002"/>
          </a:xfrm>
          <a:prstGeom prst="rect">
            <a:avLst/>
          </a:prstGeom>
        </p:spPr>
      </p:pic>
      <p:sp>
        <p:nvSpPr>
          <p:cNvPr id="106" name="TextBox 53">
            <a:extLst>
              <a:ext uri="{FF2B5EF4-FFF2-40B4-BE49-F238E27FC236}">
                <a16:creationId xmlns:a16="http://schemas.microsoft.com/office/drawing/2014/main" id="{3BE33304-CDBD-47FD-9331-951D53B21719}"/>
              </a:ext>
            </a:extLst>
          </p:cNvPr>
          <p:cNvSpPr txBox="1"/>
          <p:nvPr/>
        </p:nvSpPr>
        <p:spPr>
          <a:xfrm>
            <a:off x="8444985" y="4774144"/>
            <a:ext cx="1875192" cy="2146357"/>
          </a:xfrm>
          <a:prstGeom prst="rect">
            <a:avLst/>
          </a:prstGeom>
          <a:noFill/>
        </p:spPr>
        <p:txBody>
          <a:bodyPr wrap="square" lIns="91440" tIns="45720" rIns="91440" bIns="45720" rtlCol="0" anchor="t">
            <a:spAutoFit/>
          </a:bodyPr>
          <a:lstStyle>
            <a:defPPr>
              <a:defRPr lang="en-US"/>
            </a:defPPr>
            <a:lvl1pPr marL="83344" indent="-83344">
              <a:lnSpc>
                <a:spcPts val="1200"/>
              </a:lnSpc>
              <a:spcBef>
                <a:spcPts val="400"/>
              </a:spcBef>
              <a:buFont typeface="Arial" panose="020B0604020202020204" pitchFamily="34" charset="0"/>
              <a:buChar char="•"/>
              <a:defRPr sz="1200" b="1"/>
            </a:lvl1pPr>
            <a:lvl2pPr marL="82550" lvl="1" indent="-82550">
              <a:lnSpc>
                <a:spcPts val="1200"/>
              </a:lnSpc>
              <a:spcBef>
                <a:spcPts val="400"/>
              </a:spcBef>
              <a:buFont typeface="Arial" panose="020B0604020202020204" pitchFamily="34" charset="0"/>
              <a:buChar char="•"/>
              <a:defRPr sz="1200" b="1"/>
            </a:lvl2pPr>
          </a:lstStyle>
          <a:p>
            <a:pPr marL="83185" marR="0" lvl="0" indent="-83185"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100% of nutrient stability    </a:t>
            </a:r>
            <a:b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&gt;5-year shelf life (T,M)</a:t>
            </a:r>
          </a:p>
          <a:p>
            <a:pPr marL="83185" marR="0" lvl="0" indent="-83185"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Food acceptability &gt;90% (L,T,M)</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83185" marR="0" lvl="0" indent="-83185"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&lt;30% launched water content (T,M)</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83185" marR="0" lvl="0" indent="-83185"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Exploration counter-measure in-mission nutrition intake monitoring (L,T,M)</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83185" marR="0" lvl="0" indent="-83185"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sp>
        <p:nvSpPr>
          <p:cNvPr id="2" name="Rectangle 1">
            <a:extLst>
              <a:ext uri="{FF2B5EF4-FFF2-40B4-BE49-F238E27FC236}">
                <a16:creationId xmlns:a16="http://schemas.microsoft.com/office/drawing/2014/main" id="{E09DB156-0EFE-7F24-8223-B2947B47A182}"/>
              </a:ext>
            </a:extLst>
          </p:cNvPr>
          <p:cNvSpPr/>
          <p:nvPr/>
        </p:nvSpPr>
        <p:spPr>
          <a:xfrm>
            <a:off x="10252363" y="4003894"/>
            <a:ext cx="1755949" cy="746339"/>
          </a:xfrm>
          <a:prstGeom prst="rect">
            <a:avLst/>
          </a:prstGeom>
          <a:solidFill>
            <a:srgbClr val="FF99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625475"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Helvetica" pitchFamily="2" charset="0"/>
                <a:ea typeface="+mn-ea"/>
                <a:cs typeface="+mn-cs"/>
              </a:rPr>
              <a:t>EARTH INDEPENDENT HUMAN OPERATION</a:t>
            </a:r>
          </a:p>
        </p:txBody>
      </p:sp>
      <p:sp>
        <p:nvSpPr>
          <p:cNvPr id="4" name="TextBox 53">
            <a:extLst>
              <a:ext uri="{FF2B5EF4-FFF2-40B4-BE49-F238E27FC236}">
                <a16:creationId xmlns:a16="http://schemas.microsoft.com/office/drawing/2014/main" id="{A55C605E-2065-F133-D04E-90E382598B91}"/>
              </a:ext>
            </a:extLst>
          </p:cNvPr>
          <p:cNvSpPr txBox="1"/>
          <p:nvPr/>
        </p:nvSpPr>
        <p:spPr>
          <a:xfrm>
            <a:off x="10231187" y="4770255"/>
            <a:ext cx="1875192" cy="2095061"/>
          </a:xfrm>
          <a:prstGeom prst="rect">
            <a:avLst/>
          </a:prstGeom>
          <a:noFill/>
        </p:spPr>
        <p:txBody>
          <a:bodyPr wrap="square" lIns="91440" tIns="45720" rIns="91440" bIns="45720" rtlCol="0" anchor="t">
            <a:spAutoFit/>
          </a:bodyPr>
          <a:lstStyle>
            <a:defPPr>
              <a:defRPr lang="en-US"/>
            </a:defPPr>
            <a:lvl1pPr marL="83344" indent="-83344">
              <a:lnSpc>
                <a:spcPts val="1200"/>
              </a:lnSpc>
              <a:spcBef>
                <a:spcPts val="400"/>
              </a:spcBef>
              <a:buFont typeface="Arial" panose="020B0604020202020204" pitchFamily="34" charset="0"/>
              <a:buChar char="•"/>
              <a:defRPr sz="1200" b="1"/>
            </a:lvl1pPr>
            <a:lvl2pPr marL="82550" lvl="1" indent="-82550">
              <a:lnSpc>
                <a:spcPts val="1200"/>
              </a:lnSpc>
              <a:spcBef>
                <a:spcPts val="400"/>
              </a:spcBef>
              <a:buFont typeface="Arial" panose="020B0604020202020204" pitchFamily="34" charset="0"/>
              <a:buChar char="•"/>
              <a:defRPr sz="1200" b="1"/>
            </a:lvl2pPr>
          </a:lstStyle>
          <a:p>
            <a:pPr marL="83185" marR="0" lvl="0" indent="-83185"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Crew decision support systems (L, T, M)</a:t>
            </a:r>
          </a:p>
          <a:p>
            <a:pPr marL="83185" marR="0" lvl="0" indent="-83185"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Asynchronous communication and control systems (L, T, M)</a:t>
            </a:r>
          </a:p>
          <a:p>
            <a:pPr marL="83185" marR="0" lvl="0" indent="-83185"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Autonomous response to time to effect emergency</a:t>
            </a:r>
            <a:b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&lt;40 min (T,M)</a:t>
            </a:r>
          </a:p>
          <a:p>
            <a:pPr marL="83185" marR="0" lvl="0" indent="-83185" algn="l" defTabSz="914400" rtl="0" eaLnBrk="1" fontAlgn="auto" latinLnBrk="0" hangingPunct="1">
              <a:lnSpc>
                <a:spcPts val="1200"/>
              </a:lnSpc>
              <a:spcBef>
                <a:spcPts val="4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Autonomous critical unplanned repair/stabilization &lt;20 days (T,M)</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pic>
        <p:nvPicPr>
          <p:cNvPr id="6" name="Picture 5">
            <a:extLst>
              <a:ext uri="{FF2B5EF4-FFF2-40B4-BE49-F238E27FC236}">
                <a16:creationId xmlns:a16="http://schemas.microsoft.com/office/drawing/2014/main" id="{E6CF4157-F726-1A54-2994-310E90F3D83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343841" y="4105375"/>
            <a:ext cx="461789" cy="4925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742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BLUE">
  <a:themeElements>
    <a:clrScheme name="Custom 11">
      <a:dk1>
        <a:srgbClr val="000000"/>
      </a:dk1>
      <a:lt1>
        <a:srgbClr val="FFFFFF"/>
      </a:lt1>
      <a:dk2>
        <a:srgbClr val="34BFEF"/>
      </a:dk2>
      <a:lt2>
        <a:srgbClr val="E7E6E6"/>
      </a:lt2>
      <a:accent1>
        <a:srgbClr val="FB6519"/>
      </a:accent1>
      <a:accent2>
        <a:srgbClr val="FA04FD"/>
      </a:accent2>
      <a:accent3>
        <a:srgbClr val="66FF33"/>
      </a:accent3>
      <a:accent4>
        <a:srgbClr val="0066B3"/>
      </a:accent4>
      <a:accent5>
        <a:srgbClr val="ED1C24"/>
      </a:accent5>
      <a:accent6>
        <a:srgbClr val="919191"/>
      </a:accent6>
      <a:hlink>
        <a:srgbClr val="59B8DB"/>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ExplorationScenario-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latin typeface="Arial"/>
            <a:cs typeface="Arial"/>
          </a:defRPr>
        </a:defPPr>
      </a:lstStyle>
    </a:tx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ExplorationScenario-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latin typeface="Arial"/>
            <a:cs typeface="Arial"/>
          </a:defRPr>
        </a:defPPr>
      </a:lstStyle>
    </a:txDef>
  </a:objectDefaults>
  <a:extraClrSchemeLst/>
  <a:extLst>
    <a:ext uri="{05A4C25C-085E-4340-85A3-A5531E510DB2}">
      <thm15:themeFamily xmlns:thm15="http://schemas.microsoft.com/office/thememl/2012/main" name="template.pptx [Read-Only]" id="{DA025F15-0521-4AF4-84EA-44312AEFC656}" vid="{28A4B4EE-964F-4E1B-9686-CD4FF99845AF}"/>
    </a:ext>
  </a:extLst>
</a:theme>
</file>

<file path=ppt/theme/theme7.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D6B3117599234F9BA775767BEA7B1C" ma:contentTypeVersion="14" ma:contentTypeDescription="Create a new document." ma:contentTypeScope="" ma:versionID="7cac400be5f606fd1b554284d89bd59f">
  <xsd:schema xmlns:xsd="http://www.w3.org/2001/XMLSchema" xmlns:xs="http://www.w3.org/2001/XMLSchema" xmlns:p="http://schemas.microsoft.com/office/2006/metadata/properties" xmlns:ns2="538829d5-cde2-4079-8d87-ad9bf7b973fc" xmlns:ns3="715deda5-76da-48ba-b584-2a0e01f7ef4d" xmlns:ns4="d900e117-17a0-4b24-9e47-511ef1d02c43" targetNamespace="http://schemas.microsoft.com/office/2006/metadata/properties" ma:root="true" ma:fieldsID="8974b48dc4ae7bf312b4c3b8672f0301" ns2:_="" ns3:_="" ns4:_="">
    <xsd:import namespace="538829d5-cde2-4079-8d87-ad9bf7b973fc"/>
    <xsd:import namespace="715deda5-76da-48ba-b584-2a0e01f7ef4d"/>
    <xsd:import namespace="d900e117-17a0-4b24-9e47-511ef1d02c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8829d5-cde2-4079-8d87-ad9bf7b973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5deda5-76da-48ba-b584-2a0e01f7ef4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5215c0c-ee97-4fee-8dcc-20e868611999}" ma:internalName="TaxCatchAll" ma:showField="CatchAllData" ma:web="715deda5-76da-48ba-b584-2a0e01f7ef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8829d5-cde2-4079-8d87-ad9bf7b973fc">
      <Terms xmlns="http://schemas.microsoft.com/office/infopath/2007/PartnerControls"/>
    </lcf76f155ced4ddcb4097134ff3c332f>
    <TaxCatchAll xmlns="d900e117-17a0-4b24-9e47-511ef1d02c43" xsi:nil="true"/>
  </documentManagement>
</p:properties>
</file>

<file path=customXml/itemProps1.xml><?xml version="1.0" encoding="utf-8"?>
<ds:datastoreItem xmlns:ds="http://schemas.openxmlformats.org/officeDocument/2006/customXml" ds:itemID="{C6226BB7-27B7-4BE4-A235-2935CFA4DD6C}">
  <ds:schemaRefs>
    <ds:schemaRef ds:uri="http://schemas.microsoft.com/sharepoint/v3/contenttype/forms"/>
  </ds:schemaRefs>
</ds:datastoreItem>
</file>

<file path=customXml/itemProps2.xml><?xml version="1.0" encoding="utf-8"?>
<ds:datastoreItem xmlns:ds="http://schemas.openxmlformats.org/officeDocument/2006/customXml" ds:itemID="{5FD99C2B-C3A7-4D66-8CD3-F76986915F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8829d5-cde2-4079-8d87-ad9bf7b973fc"/>
    <ds:schemaRef ds:uri="715deda5-76da-48ba-b584-2a0e01f7ef4d"/>
    <ds:schemaRef ds:uri="d900e117-17a0-4b24-9e47-511ef1d02c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E0C250-C299-4D9F-9004-1AA3BD4FAB1F}">
  <ds:schemaRefs>
    <ds:schemaRef ds:uri="538829d5-cde2-4079-8d87-ad9bf7b973fc"/>
    <ds:schemaRef ds:uri="715deda5-76da-48ba-b584-2a0e01f7ef4d"/>
    <ds:schemaRef ds:uri="d900e117-17a0-4b24-9e47-511ef1d02c4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3554</TotalTime>
  <Words>2992</Words>
  <Application>Microsoft Office PowerPoint</Application>
  <PresentationFormat>Widescreen</PresentationFormat>
  <Paragraphs>365</Paragraphs>
  <Slides>25</Slides>
  <Notes>6</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25</vt:i4>
      </vt:variant>
    </vt:vector>
  </HeadingPairs>
  <TitlesOfParts>
    <vt:vector size="45" baseType="lpstr">
      <vt:lpstr>Agency FB</vt:lpstr>
      <vt:lpstr>Arial</vt:lpstr>
      <vt:lpstr>Arial Nova</vt:lpstr>
      <vt:lpstr>Calibri</vt:lpstr>
      <vt:lpstr>Calibri Light</vt:lpstr>
      <vt:lpstr>Century Gothic</vt:lpstr>
      <vt:lpstr>Courier New</vt:lpstr>
      <vt:lpstr>Eras Medium ITC</vt:lpstr>
      <vt:lpstr>Helvetica</vt:lpstr>
      <vt:lpstr>Raleway</vt:lpstr>
      <vt:lpstr>Script MT Bold</vt:lpstr>
      <vt:lpstr>System Font Regular</vt:lpstr>
      <vt:lpstr>Wingdings</vt:lpstr>
      <vt:lpstr>2_BLUE</vt:lpstr>
      <vt:lpstr>Master Template</vt:lpstr>
      <vt:lpstr>3_ExplorationScenario-Updated</vt:lpstr>
      <vt:lpstr>1_Office Theme</vt:lpstr>
      <vt:lpstr>2_Office Theme</vt:lpstr>
      <vt:lpstr>6_ExplorationScenario-Updated</vt:lpstr>
      <vt:lpstr>3_Office Theme</vt:lpstr>
      <vt:lpstr>PowerPoint Presentation</vt:lpstr>
      <vt:lpstr>Overview</vt:lpstr>
      <vt:lpstr>Perspective on ECLSS-CHP Priorities for CLD</vt:lpstr>
      <vt:lpstr>ECLSS-CHP Scope - Capability Areas </vt:lpstr>
      <vt:lpstr>PowerPoint Presentation</vt:lpstr>
      <vt:lpstr>PowerPoint Presentation</vt:lpstr>
      <vt:lpstr>ECLSS-CHP SCLT – Products</vt:lpstr>
      <vt:lpstr>ECLSS-CHP Exploration Technology Needs Review</vt:lpstr>
      <vt:lpstr>PowerPoint Presentation</vt:lpstr>
      <vt:lpstr>(2023-2024) Top Human System Capability  Needs for Mars</vt:lpstr>
      <vt:lpstr>(2021-today) M2M ADD</vt:lpstr>
      <vt:lpstr>(2021-today) M2M ADD</vt:lpstr>
      <vt:lpstr>ECLSS-CHP Exploration Technology Needs Review</vt:lpstr>
      <vt:lpstr>STMD Shortfall - Example</vt:lpstr>
      <vt:lpstr>STMD Shortfall Survey Results Summary (1/3)</vt:lpstr>
      <vt:lpstr>STMD Shortfall Survey Results Summary (2/3)</vt:lpstr>
      <vt:lpstr>STMD Shortfall Survey Sum. – AHS only (3/3)</vt:lpstr>
      <vt:lpstr>ECLSS-CHP SCLT Analysis of Shortfall Survey-  AHS Numerical Results – Scores by MD</vt:lpstr>
      <vt:lpstr>ECLSS-CHP SCLT Analysis of Shortfall Survey-  AHS Numerical Results – Ranks by MD</vt:lpstr>
      <vt:lpstr>LEO vs Deep Space – Related but Different</vt:lpstr>
      <vt:lpstr>Notional ECLSS-CHP CLD Utilization – 1/2 ECLSS-CHP SCLT Perspectives Only (NOT a Program Position)</vt:lpstr>
      <vt:lpstr>Notional ECLSS-CHP CLD Utilization – 2/2 ECLSS-CHP SCLT Perspectives Only (NOT a Program Position)</vt:lpstr>
      <vt:lpstr>PowerPoint Presentation</vt:lpstr>
      <vt:lpstr>Exploration ECLSS on ISS - Today</vt:lpstr>
      <vt:lpstr>Mission Endurance - Strong Influence on Technology Development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Darcy Elburn</dc:creator>
  <cp:lastModifiedBy>Broyan, James L. (JSC-BG040)</cp:lastModifiedBy>
  <cp:revision>29</cp:revision>
  <dcterms:created xsi:type="dcterms:W3CDTF">2019-10-04T17:13:25Z</dcterms:created>
  <dcterms:modified xsi:type="dcterms:W3CDTF">2024-08-15T18:58:12Z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0x01010025D6B3117599234F9BA775767BEA7B1C</vt:lpwstr>
  </property>
  <property fmtid="{D5CDD505-2E9C-101B-9397-08002B2CF9AE}" pid="3" name="MediaServiceImageTags">
    <vt:lpwstr/>
  </property>
</Properties>
</file>