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sldIdLst>
    <p:sldId id="259" r:id="rId2"/>
  </p:sldIdLst>
  <p:sldSz cx="329184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A00"/>
    <a:srgbClr val="009294"/>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783"/>
    <p:restoredTop sz="96327"/>
  </p:normalViewPr>
  <p:slideViewPr>
    <p:cSldViewPr snapToGrid="0">
      <p:cViewPr>
        <p:scale>
          <a:sx n="32" d="100"/>
          <a:sy n="32" d="100"/>
        </p:scale>
        <p:origin x="3280"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5387342"/>
            <a:ext cx="27980640" cy="1146048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17289782"/>
            <a:ext cx="24688800" cy="7947658"/>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8/9/24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579353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8/9/24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1424941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8206749"/>
            <a:ext cx="28392120" cy="13693138"/>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2029429"/>
            <a:ext cx="28392120" cy="7200898"/>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74BD5-94A9-7242-B9EF-425EF5D64CC0}" type="datetimeFigureOut">
              <a:rPr lang="en-US" smtClean="0"/>
              <a:t>8/9/24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30611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8763000"/>
            <a:ext cx="1399032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8763000"/>
            <a:ext cx="1399032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8C74BD5-94A9-7242-B9EF-425EF5D64CC0}" type="datetimeFigureOut">
              <a:rPr lang="en-US" smtClean="0"/>
              <a:t>8/9/24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1144082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752607"/>
            <a:ext cx="2839212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8069582"/>
            <a:ext cx="13926024"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2024360"/>
            <a:ext cx="13926024"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8069582"/>
            <a:ext cx="13994608" cy="3954778"/>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2024360"/>
            <a:ext cx="13994608"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8C74BD5-94A9-7242-B9EF-425EF5D64CC0}" type="datetimeFigureOut">
              <a:rPr lang="en-US" smtClean="0"/>
              <a:t>8/9/24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2945705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8C74BD5-94A9-7242-B9EF-425EF5D64CC0}" type="datetimeFigureOut">
              <a:rPr lang="en-US" smtClean="0"/>
              <a:t>8/9/24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2979089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74BD5-94A9-7242-B9EF-425EF5D64CC0}" type="datetimeFigureOut">
              <a:rPr lang="en-US" smtClean="0"/>
              <a:t>8/9/24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7434927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4739647"/>
            <a:ext cx="16664940" cy="233934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98C74BD5-94A9-7242-B9EF-425EF5D64CC0}" type="datetimeFigureOut">
              <a:rPr lang="en-US" smtClean="0"/>
              <a:t>8/9/24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2018901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194560"/>
            <a:ext cx="10617041" cy="768096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4739647"/>
            <a:ext cx="16664940" cy="233934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9875520"/>
            <a:ext cx="10617041" cy="18295622"/>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98C74BD5-94A9-7242-B9EF-425EF5D64CC0}" type="datetimeFigureOut">
              <a:rPr lang="en-US" smtClean="0"/>
              <a:t>8/9/24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9988058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8/9/24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3500373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752600"/>
            <a:ext cx="709803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1752600"/>
            <a:ext cx="2088261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8C74BD5-94A9-7242-B9EF-425EF5D64CC0}" type="datetimeFigureOut">
              <a:rPr lang="en-US" smtClean="0"/>
              <a:t>8/9/24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FF3323-5E88-9E45-83FB-D584B0D790A2}" type="slidenum">
              <a:rPr lang="en-US" smtClean="0"/>
              <a:t>‹#›</a:t>
            </a:fld>
            <a:endParaRPr lang="en-US"/>
          </a:p>
        </p:txBody>
      </p:sp>
    </p:spTree>
    <p:extLst>
      <p:ext uri="{BB962C8B-B14F-4D97-AF65-F5344CB8AC3E}">
        <p14:creationId xmlns:p14="http://schemas.microsoft.com/office/powerpoint/2010/main" val="32909674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752607"/>
            <a:ext cx="2839212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8763000"/>
            <a:ext cx="2839212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30510487"/>
            <a:ext cx="7406640" cy="1752600"/>
          </a:xfrm>
          <a:prstGeom prst="rect">
            <a:avLst/>
          </a:prstGeom>
        </p:spPr>
        <p:txBody>
          <a:bodyPr vert="horz" lIns="91440" tIns="45720" rIns="91440" bIns="45720" rtlCol="0" anchor="ctr"/>
          <a:lstStyle>
            <a:lvl1pPr algn="l">
              <a:defRPr sz="4320">
                <a:solidFill>
                  <a:schemeClr val="tx1">
                    <a:tint val="75000"/>
                  </a:schemeClr>
                </a:solidFill>
              </a:defRPr>
            </a:lvl1pPr>
          </a:lstStyle>
          <a:p>
            <a:fld id="{98C74BD5-94A9-7242-B9EF-425EF5D64CC0}" type="datetimeFigureOut">
              <a:rPr lang="en-US" smtClean="0"/>
              <a:t>8/9/24</a:t>
            </a:fld>
            <a:endParaRPr lang="en-US"/>
          </a:p>
        </p:txBody>
      </p:sp>
      <p:sp>
        <p:nvSpPr>
          <p:cNvPr id="5" name="Footer Placeholder 4"/>
          <p:cNvSpPr>
            <a:spLocks noGrp="1"/>
          </p:cNvSpPr>
          <p:nvPr>
            <p:ph type="ftr" sz="quarter" idx="3"/>
          </p:nvPr>
        </p:nvSpPr>
        <p:spPr>
          <a:xfrm>
            <a:off x="10904220" y="30510487"/>
            <a:ext cx="11109960" cy="17526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30510487"/>
            <a:ext cx="7406640" cy="1752600"/>
          </a:xfrm>
          <a:prstGeom prst="rect">
            <a:avLst/>
          </a:prstGeom>
        </p:spPr>
        <p:txBody>
          <a:bodyPr vert="horz" lIns="91440" tIns="45720" rIns="91440" bIns="45720" rtlCol="0" anchor="ctr"/>
          <a:lstStyle>
            <a:lvl1pPr algn="r">
              <a:defRPr sz="4320">
                <a:solidFill>
                  <a:schemeClr val="tx1">
                    <a:tint val="75000"/>
                  </a:schemeClr>
                </a:solidFill>
              </a:defRPr>
            </a:lvl1pPr>
          </a:lstStyle>
          <a:p>
            <a:fld id="{D4FF3323-5E88-9E45-83FB-D584B0D790A2}" type="slidenum">
              <a:rPr lang="en-US" smtClean="0"/>
              <a:t>‹#›</a:t>
            </a:fld>
            <a:endParaRPr lang="en-US"/>
          </a:p>
        </p:txBody>
      </p:sp>
    </p:spTree>
    <p:extLst>
      <p:ext uri="{BB962C8B-B14F-4D97-AF65-F5344CB8AC3E}">
        <p14:creationId xmlns:p14="http://schemas.microsoft.com/office/powerpoint/2010/main" val="42867790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18" Type="http://schemas.openxmlformats.org/officeDocument/2006/relationships/image" Target="../media/image15.png"/><Relationship Id="rId3" Type="http://schemas.openxmlformats.org/officeDocument/2006/relationships/hyperlink" Target="mailto:Daniel.J.Cecil@nasa.gov" TargetMode="External"/><Relationship Id="rId21" Type="http://schemas.openxmlformats.org/officeDocument/2006/relationships/image" Target="../media/image18.png"/><Relationship Id="rId7" Type="http://schemas.openxmlformats.org/officeDocument/2006/relationships/hyperlink" Target="https://doi.org/10.1175/JAMC-D-23-0196.1" TargetMode="External"/><Relationship Id="rId12" Type="http://schemas.openxmlformats.org/officeDocument/2006/relationships/image" Target="../media/image9.png"/><Relationship Id="rId17" Type="http://schemas.openxmlformats.org/officeDocument/2006/relationships/image" Target="../media/image14.png"/><Relationship Id="rId2" Type="http://schemas.openxmlformats.org/officeDocument/2006/relationships/image" Target="../media/image1.png"/><Relationship Id="rId16" Type="http://schemas.openxmlformats.org/officeDocument/2006/relationships/image" Target="../media/image13.png"/><Relationship Id="rId20" Type="http://schemas.openxmlformats.org/officeDocument/2006/relationships/image" Target="../media/image17.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5" Type="http://schemas.openxmlformats.org/officeDocument/2006/relationships/image" Target="../media/image12.png"/><Relationship Id="rId10" Type="http://schemas.openxmlformats.org/officeDocument/2006/relationships/image" Target="../media/image7.png"/><Relationship Id="rId19"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1.png"/><Relationship Id="rId22"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B57282-5AB6-4862-F9BE-4358DF0B2C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920" y="15618875"/>
            <a:ext cx="13706610" cy="5989320"/>
          </a:xfrm>
          <a:prstGeom prst="rect">
            <a:avLst/>
          </a:prstGeom>
        </p:spPr>
      </p:pic>
      <p:sp>
        <p:nvSpPr>
          <p:cNvPr id="2" name="Title 1">
            <a:extLst>
              <a:ext uri="{FF2B5EF4-FFF2-40B4-BE49-F238E27FC236}">
                <a16:creationId xmlns:a16="http://schemas.microsoft.com/office/drawing/2014/main" id="{9573E3BE-69E7-F9BB-661A-2C6DBA46EBBF}"/>
              </a:ext>
            </a:extLst>
          </p:cNvPr>
          <p:cNvSpPr>
            <a:spLocks noGrp="1"/>
          </p:cNvSpPr>
          <p:nvPr>
            <p:ph type="ctrTitle"/>
          </p:nvPr>
        </p:nvSpPr>
        <p:spPr>
          <a:xfrm>
            <a:off x="2468880" y="2083034"/>
            <a:ext cx="27980640" cy="498067"/>
          </a:xfrm>
        </p:spPr>
        <p:txBody>
          <a:bodyPr>
            <a:noAutofit/>
          </a:bodyPr>
          <a:lstStyle/>
          <a:p>
            <a:r>
              <a:rPr lang="en-US" sz="5891" b="1" dirty="0">
                <a:latin typeface="+mn-lt"/>
              </a:rPr>
              <a:t>Retrieving Hydrometeor Information from GMI Brightness Temperatures</a:t>
            </a:r>
            <a:br>
              <a:rPr lang="en-US" sz="3927" b="1" dirty="0">
                <a:latin typeface="+mn-lt"/>
              </a:rPr>
            </a:br>
            <a:r>
              <a:rPr lang="en-US" sz="2946" b="1" dirty="0">
                <a:latin typeface="+mn-lt"/>
              </a:rPr>
              <a:t>Daniel J. Cecil, NASA MSFC, </a:t>
            </a:r>
            <a:r>
              <a:rPr lang="en-US" sz="2946" b="1" dirty="0">
                <a:latin typeface="+mn-lt"/>
                <a:hlinkClick r:id="rId3"/>
              </a:rPr>
              <a:t>Daniel.J.Cecil@nasa.gov</a:t>
            </a:r>
            <a:br>
              <a:rPr lang="en-US" sz="2946" b="1" dirty="0">
                <a:latin typeface="+mn-lt"/>
              </a:rPr>
            </a:br>
            <a:r>
              <a:rPr lang="en-US" sz="2946" b="1" dirty="0">
                <a:latin typeface="+mn-lt"/>
              </a:rPr>
              <a:t>Michael B. Solomon, University of Alabama-Huntsville, mbs0025@uah.edu</a:t>
            </a:r>
            <a:br>
              <a:rPr lang="en-US" sz="2946" b="1" dirty="0">
                <a:latin typeface="+mn-lt"/>
              </a:rPr>
            </a:br>
            <a:endParaRPr lang="en-US" sz="2946" b="1" dirty="0">
              <a:latin typeface="+mn-lt"/>
            </a:endParaRPr>
          </a:p>
        </p:txBody>
      </p:sp>
      <p:sp>
        <p:nvSpPr>
          <p:cNvPr id="4" name="TextBox 3">
            <a:extLst>
              <a:ext uri="{FF2B5EF4-FFF2-40B4-BE49-F238E27FC236}">
                <a16:creationId xmlns:a16="http://schemas.microsoft.com/office/drawing/2014/main" id="{55C5AF63-3771-EF26-A05F-A170345CCE03}"/>
              </a:ext>
            </a:extLst>
          </p:cNvPr>
          <p:cNvSpPr txBox="1"/>
          <p:nvPr/>
        </p:nvSpPr>
        <p:spPr>
          <a:xfrm>
            <a:off x="736584" y="3321473"/>
            <a:ext cx="6565641" cy="3694088"/>
          </a:xfrm>
          <a:prstGeom prst="rect">
            <a:avLst/>
          </a:prstGeom>
          <a:noFill/>
        </p:spPr>
        <p:txBody>
          <a:bodyPr wrap="square" rtlCol="0">
            <a:spAutoFit/>
          </a:bodyPr>
          <a:lstStyle/>
          <a:p>
            <a:r>
              <a:rPr lang="en-US" sz="2400" b="1" dirty="0"/>
              <a:t>Objectives:</a:t>
            </a:r>
          </a:p>
          <a:p>
            <a:pPr marL="374081" indent="-374081">
              <a:buFont typeface="Arial" panose="020B0604020202020204" pitchFamily="34" charset="0"/>
              <a:buChar char="•"/>
            </a:pPr>
            <a:r>
              <a:rPr lang="en-US" dirty="0"/>
              <a:t>Use observational datasets to build empirical relationships between brightness temperatures (TB) and hydrometeor types (hail, graupel, snow, rain)</a:t>
            </a:r>
          </a:p>
          <a:p>
            <a:pPr marL="748162" lvl="1" indent="-374081">
              <a:buFont typeface="Arial" panose="020B0604020202020204" pitchFamily="34" charset="0"/>
              <a:buChar char="•"/>
            </a:pPr>
            <a:r>
              <a:rPr lang="en-US" dirty="0"/>
              <a:t>GMI TB</a:t>
            </a:r>
          </a:p>
          <a:p>
            <a:pPr marL="748162" lvl="1" indent="-374081">
              <a:buFont typeface="Arial" panose="020B0604020202020204" pitchFamily="34" charset="0"/>
              <a:buChar char="•"/>
            </a:pPr>
            <a:r>
              <a:rPr lang="en-US" dirty="0"/>
              <a:t>GPM Validation Network Hydrometeor Identifications (HID) (from dual-pol radar, matched to GMI field of view)</a:t>
            </a:r>
          </a:p>
          <a:p>
            <a:pPr marL="374081" indent="-374081">
              <a:buFont typeface="Arial" panose="020B0604020202020204" pitchFamily="34" charset="0"/>
              <a:buChar char="•"/>
            </a:pPr>
            <a:r>
              <a:rPr lang="en-US" dirty="0"/>
              <a:t>Use physical understanding to interpret empirical relationships</a:t>
            </a:r>
          </a:p>
          <a:p>
            <a:pPr marL="374081" indent="-374081">
              <a:buFont typeface="Arial" panose="020B0604020202020204" pitchFamily="34" charset="0"/>
              <a:buChar char="•"/>
            </a:pPr>
            <a:r>
              <a:rPr lang="en-US" dirty="0"/>
              <a:t>Construct lookup-tables of the likelihood of a hydrometeor type being present, based on multi-channel TB</a:t>
            </a:r>
          </a:p>
          <a:p>
            <a:pPr marL="374081" indent="-374081">
              <a:buFont typeface="Arial" panose="020B0604020202020204" pitchFamily="34" charset="0"/>
              <a:buChar char="•"/>
            </a:pPr>
            <a:r>
              <a:rPr lang="en-US" dirty="0"/>
              <a:t>Map the hydrometeor types in individual cases</a:t>
            </a:r>
          </a:p>
          <a:p>
            <a:pPr marL="374081" indent="-374081">
              <a:buFont typeface="Arial" panose="020B0604020202020204" pitchFamily="34" charset="0"/>
              <a:buChar char="•"/>
            </a:pPr>
            <a:r>
              <a:rPr lang="en-US" dirty="0"/>
              <a:t>Accumulate climatological maps of hydrometeor types</a:t>
            </a:r>
          </a:p>
          <a:p>
            <a:endParaRPr lang="en-US" sz="1205" dirty="0"/>
          </a:p>
        </p:txBody>
      </p:sp>
      <p:sp>
        <p:nvSpPr>
          <p:cNvPr id="5" name="TextBox 4">
            <a:extLst>
              <a:ext uri="{FF2B5EF4-FFF2-40B4-BE49-F238E27FC236}">
                <a16:creationId xmlns:a16="http://schemas.microsoft.com/office/drawing/2014/main" id="{286E12F5-70A8-6C3B-6302-8891A17A3E22}"/>
              </a:ext>
            </a:extLst>
          </p:cNvPr>
          <p:cNvSpPr txBox="1"/>
          <p:nvPr/>
        </p:nvSpPr>
        <p:spPr>
          <a:xfrm>
            <a:off x="736585" y="6881183"/>
            <a:ext cx="6575633" cy="7462171"/>
          </a:xfrm>
          <a:prstGeom prst="rect">
            <a:avLst/>
          </a:prstGeom>
          <a:noFill/>
        </p:spPr>
        <p:txBody>
          <a:bodyPr wrap="square" rtlCol="0">
            <a:spAutoFit/>
          </a:bodyPr>
          <a:lstStyle/>
          <a:p>
            <a:r>
              <a:rPr lang="en-US" sz="2400" b="1" dirty="0"/>
              <a:t>Building the TB-HID Lookup Tables</a:t>
            </a:r>
          </a:p>
          <a:p>
            <a:r>
              <a:rPr lang="en-US" dirty="0"/>
              <a:t>GPM Validation Network (VN) matches polarimetric radar data to GMI and DPR footprints, accounting for viewing angles. Each GMI footprint has many individual radar gates matched to it, at multiple elevations.</a:t>
            </a:r>
          </a:p>
          <a:p>
            <a:endParaRPr lang="en-US" dirty="0"/>
          </a:p>
          <a:p>
            <a:r>
              <a:rPr lang="en-US" dirty="0"/>
              <a:t>A subset of VN radars were used here from around the USA. We tested subsets by region and season. TB-HID relationships were not sensitive to those distinctions.</a:t>
            </a:r>
          </a:p>
          <a:p>
            <a:endParaRPr lang="en-US" dirty="0"/>
          </a:p>
          <a:p>
            <a:r>
              <a:rPr lang="en-US" b="1" i="1" dirty="0"/>
              <a:t>Our training and verification is entirely over land (USA)</a:t>
            </a:r>
          </a:p>
          <a:p>
            <a:endParaRPr lang="en-US" dirty="0"/>
          </a:p>
          <a:p>
            <a:r>
              <a:rPr lang="en-US" dirty="0"/>
              <a:t>VN data includes hydrometeor types from CSU algorithm (Dolan et al. 2013).</a:t>
            </a:r>
          </a:p>
          <a:p>
            <a:endParaRPr lang="en-US" dirty="0"/>
          </a:p>
          <a:p>
            <a:r>
              <a:rPr lang="en-US" dirty="0"/>
              <a:t>We use hierarchical categorization from </a:t>
            </a:r>
            <a:r>
              <a:rPr lang="en-US" dirty="0" err="1"/>
              <a:t>Leppert</a:t>
            </a:r>
            <a:r>
              <a:rPr lang="en-US" dirty="0"/>
              <a:t> and Cecil (2015):</a:t>
            </a:r>
          </a:p>
          <a:p>
            <a:pPr marL="280561" indent="-280561">
              <a:buAutoNum type="arabicParenR"/>
            </a:pPr>
            <a:r>
              <a:rPr lang="en-US" dirty="0">
                <a:solidFill>
                  <a:srgbClr val="FF0000"/>
                </a:solidFill>
              </a:rPr>
              <a:t>If any matched radar gate has HID = Hail, assign the GMI TB to Hail category. If not, then…</a:t>
            </a:r>
          </a:p>
          <a:p>
            <a:pPr marL="280561" indent="-280561">
              <a:buFontTx/>
              <a:buAutoNum type="arabicParenR"/>
            </a:pPr>
            <a:r>
              <a:rPr lang="en-US" dirty="0">
                <a:solidFill>
                  <a:srgbClr val="0432FF"/>
                </a:solidFill>
              </a:rPr>
              <a:t>If any matched radar gate has HID = Graupel, assign the GMI TB to Graupel category. If not, then…</a:t>
            </a:r>
          </a:p>
          <a:p>
            <a:pPr marL="280561" indent="-280561">
              <a:buFontTx/>
              <a:buAutoNum type="arabicParenR"/>
            </a:pPr>
            <a:r>
              <a:rPr lang="en-US" dirty="0">
                <a:solidFill>
                  <a:srgbClr val="00B050"/>
                </a:solidFill>
              </a:rPr>
              <a:t>If any matched radar gate has HID = Aggregates, Dry Snow, Vertically Oriented Ice, or Ice Crystals, assign the GMI TB to Snow category. If not, then…</a:t>
            </a:r>
          </a:p>
          <a:p>
            <a:pPr marL="280561" indent="-280561">
              <a:buFontTx/>
              <a:buAutoNum type="arabicParenR"/>
            </a:pPr>
            <a:r>
              <a:rPr lang="en-US" dirty="0">
                <a:solidFill>
                  <a:srgbClr val="00B050"/>
                </a:solidFill>
              </a:rPr>
              <a:t>If any matched radar gate has HID = Rain or Drizzle, assign the GMI TB to Rain category.</a:t>
            </a:r>
          </a:p>
          <a:p>
            <a:endParaRPr lang="en-US" sz="2291" dirty="0"/>
          </a:p>
        </p:txBody>
      </p:sp>
      <p:pic>
        <p:nvPicPr>
          <p:cNvPr id="6" name="Picture 5">
            <a:extLst>
              <a:ext uri="{FF2B5EF4-FFF2-40B4-BE49-F238E27FC236}">
                <a16:creationId xmlns:a16="http://schemas.microsoft.com/office/drawing/2014/main" id="{0287A841-8CC5-80F3-A70A-C0327260A0F4}"/>
              </a:ext>
            </a:extLst>
          </p:cNvPr>
          <p:cNvPicPr>
            <a:picLocks noChangeAspect="1"/>
          </p:cNvPicPr>
          <p:nvPr/>
        </p:nvPicPr>
        <p:blipFill rotWithShape="1">
          <a:blip r:embed="rId4">
            <a:extLst>
              <a:ext uri="{28A0092B-C50C-407E-A947-70E740481C1C}">
                <a14:useLocalDpi xmlns:a14="http://schemas.microsoft.com/office/drawing/2010/main" val="0"/>
              </a:ext>
            </a:extLst>
          </a:blip>
          <a:srcRect l="4231" t="31210" r="24163" b="8579"/>
          <a:stretch/>
        </p:blipFill>
        <p:spPr>
          <a:xfrm>
            <a:off x="7302225" y="4085095"/>
            <a:ext cx="7319305" cy="4992624"/>
          </a:xfrm>
          <a:prstGeom prst="rect">
            <a:avLst/>
          </a:prstGeom>
        </p:spPr>
      </p:pic>
      <p:pic>
        <p:nvPicPr>
          <p:cNvPr id="8" name="Picture 7">
            <a:extLst>
              <a:ext uri="{FF2B5EF4-FFF2-40B4-BE49-F238E27FC236}">
                <a16:creationId xmlns:a16="http://schemas.microsoft.com/office/drawing/2014/main" id="{603ED84F-5780-F715-361A-A47930BB524B}"/>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7558772" y="9110471"/>
            <a:ext cx="7309312" cy="5202936"/>
          </a:xfrm>
          <a:prstGeom prst="rect">
            <a:avLst/>
          </a:prstGeom>
        </p:spPr>
      </p:pic>
      <p:sp>
        <p:nvSpPr>
          <p:cNvPr id="10" name="TextBox 9">
            <a:extLst>
              <a:ext uri="{FF2B5EF4-FFF2-40B4-BE49-F238E27FC236}">
                <a16:creationId xmlns:a16="http://schemas.microsoft.com/office/drawing/2014/main" id="{C3B25A4C-5348-2193-BCE2-67A4CB9224A8}"/>
              </a:ext>
            </a:extLst>
          </p:cNvPr>
          <p:cNvSpPr txBox="1"/>
          <p:nvPr/>
        </p:nvSpPr>
        <p:spPr>
          <a:xfrm>
            <a:off x="914919" y="14174428"/>
            <a:ext cx="13916996" cy="1201098"/>
          </a:xfrm>
          <a:prstGeom prst="rect">
            <a:avLst/>
          </a:prstGeom>
          <a:noFill/>
        </p:spPr>
        <p:txBody>
          <a:bodyPr wrap="square" rtlCol="0">
            <a:spAutoFit/>
          </a:bodyPr>
          <a:lstStyle/>
          <a:p>
            <a:r>
              <a:rPr lang="en-US" sz="2400" b="1" dirty="0"/>
              <a:t>Building Lookup Tables</a:t>
            </a:r>
          </a:p>
          <a:p>
            <a:endParaRPr lang="en-US" sz="1205" dirty="0"/>
          </a:p>
          <a:p>
            <a:r>
              <a:rPr lang="en-US" dirty="0"/>
              <a:t>GMI channel combinations are paired, and for a given combination of brightness temperatures, the percentage of precipitating profiles identified as hail, graupel, snow, or rain is computed from a 6-year (2015-2020) training database. Testing was done using 2021-2022.</a:t>
            </a:r>
          </a:p>
        </p:txBody>
      </p:sp>
      <p:pic>
        <p:nvPicPr>
          <p:cNvPr id="12" name="Picture 11" descr="Chart, diagram&#10;&#10;Description automatically generated">
            <a:extLst>
              <a:ext uri="{FF2B5EF4-FFF2-40B4-BE49-F238E27FC236}">
                <a16:creationId xmlns:a16="http://schemas.microsoft.com/office/drawing/2014/main" id="{EEE81B4E-AAEA-6A01-5EE3-2C2BCF204CF3}"/>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914920" y="23319250"/>
            <a:ext cx="7626928" cy="6393256"/>
          </a:xfrm>
          <a:prstGeom prst="rect">
            <a:avLst/>
          </a:prstGeom>
        </p:spPr>
      </p:pic>
      <p:sp>
        <p:nvSpPr>
          <p:cNvPr id="13" name="Bent Arrow 12">
            <a:extLst>
              <a:ext uri="{FF2B5EF4-FFF2-40B4-BE49-F238E27FC236}">
                <a16:creationId xmlns:a16="http://schemas.microsoft.com/office/drawing/2014/main" id="{7F3EFD45-7EE8-E6CC-5446-94EACFC91125}"/>
              </a:ext>
            </a:extLst>
          </p:cNvPr>
          <p:cNvSpPr/>
          <p:nvPr/>
        </p:nvSpPr>
        <p:spPr>
          <a:xfrm rot="2578957" flipV="1">
            <a:off x="1131047" y="21842342"/>
            <a:ext cx="1087373" cy="1062146"/>
          </a:xfrm>
          <a:prstGeom prst="ben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5">
              <a:solidFill>
                <a:schemeClr val="tx1"/>
              </a:solidFill>
            </a:endParaRPr>
          </a:p>
        </p:txBody>
      </p:sp>
      <p:sp>
        <p:nvSpPr>
          <p:cNvPr id="14" name="Down Arrow 13">
            <a:extLst>
              <a:ext uri="{FF2B5EF4-FFF2-40B4-BE49-F238E27FC236}">
                <a16:creationId xmlns:a16="http://schemas.microsoft.com/office/drawing/2014/main" id="{123B1A5A-1043-E91E-F3E8-E23F74929AAF}"/>
              </a:ext>
            </a:extLst>
          </p:cNvPr>
          <p:cNvSpPr/>
          <p:nvPr/>
        </p:nvSpPr>
        <p:spPr>
          <a:xfrm rot="13391508">
            <a:off x="9033132" y="20426336"/>
            <a:ext cx="672292" cy="318948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5"/>
          </a:p>
        </p:txBody>
      </p:sp>
      <p:sp>
        <p:nvSpPr>
          <p:cNvPr id="11" name="TextBox 10">
            <a:extLst>
              <a:ext uri="{FF2B5EF4-FFF2-40B4-BE49-F238E27FC236}">
                <a16:creationId xmlns:a16="http://schemas.microsoft.com/office/drawing/2014/main" id="{990A56B0-F55B-33BC-BD71-B1F98720AF4E}"/>
              </a:ext>
            </a:extLst>
          </p:cNvPr>
          <p:cNvSpPr txBox="1"/>
          <p:nvPr/>
        </p:nvSpPr>
        <p:spPr>
          <a:xfrm>
            <a:off x="2230411" y="21736815"/>
            <a:ext cx="12637674" cy="1200329"/>
          </a:xfrm>
          <a:prstGeom prst="rect">
            <a:avLst/>
          </a:prstGeom>
          <a:solidFill>
            <a:schemeClr val="bg1">
              <a:alpha val="51110"/>
            </a:schemeClr>
          </a:solidFill>
        </p:spPr>
        <p:txBody>
          <a:bodyPr wrap="square" rtlCol="0">
            <a:spAutoFit/>
          </a:bodyPr>
          <a:lstStyle/>
          <a:p>
            <a:r>
              <a:rPr lang="en-US" dirty="0"/>
              <a:t>The percentages of profiles with each HID type are smoothed for TB bins with a small sample size (10-100 samples, between the dashed and solid black contours in the 2D-PDFs) and then extrapolated to TB bins with fewer than 10 samples in the training data (outside the dashed contour). </a:t>
            </a:r>
          </a:p>
          <a:p>
            <a:r>
              <a:rPr lang="en-US" dirty="0"/>
              <a:t>This ensures an HID probability is assigned for any brightness temperature combination in the parameter space. </a:t>
            </a:r>
          </a:p>
        </p:txBody>
      </p:sp>
      <p:sp>
        <p:nvSpPr>
          <p:cNvPr id="17" name="TextBox 16">
            <a:extLst>
              <a:ext uri="{FF2B5EF4-FFF2-40B4-BE49-F238E27FC236}">
                <a16:creationId xmlns:a16="http://schemas.microsoft.com/office/drawing/2014/main" id="{144E663E-B747-8B93-5486-8A71292099B7}"/>
              </a:ext>
            </a:extLst>
          </p:cNvPr>
          <p:cNvSpPr txBox="1"/>
          <p:nvPr/>
        </p:nvSpPr>
        <p:spPr>
          <a:xfrm>
            <a:off x="8757978" y="23236920"/>
            <a:ext cx="5586152" cy="5481116"/>
          </a:xfrm>
          <a:prstGeom prst="rect">
            <a:avLst/>
          </a:prstGeom>
          <a:solidFill>
            <a:schemeClr val="bg1">
              <a:alpha val="51110"/>
            </a:schemeClr>
          </a:solidFill>
        </p:spPr>
        <p:txBody>
          <a:bodyPr wrap="square" rtlCol="0">
            <a:spAutoFit/>
          </a:bodyPr>
          <a:lstStyle/>
          <a:p>
            <a:r>
              <a:rPr lang="en-US" dirty="0"/>
              <a:t>For plotting purposes, we load the probability of hail to red, probability of graupel to blue, and probability of snow or rain to green in an R-G-B color table (above).</a:t>
            </a:r>
          </a:p>
          <a:p>
            <a:endParaRPr lang="en-US" dirty="0"/>
          </a:p>
          <a:p>
            <a:r>
              <a:rPr lang="en-US" dirty="0"/>
              <a:t>In plots of individual cases, these HID probabilities are further scaled by the GPROF Probability of Precipitation.</a:t>
            </a:r>
          </a:p>
          <a:p>
            <a:endParaRPr lang="en-US" dirty="0"/>
          </a:p>
          <a:p>
            <a:pPr algn="r"/>
            <a:r>
              <a:rPr lang="en-US" sz="2291" b="1" dirty="0"/>
              <a:t>Black / dark shades = Low chance of precipitation</a:t>
            </a:r>
          </a:p>
          <a:p>
            <a:pPr algn="r"/>
            <a:r>
              <a:rPr lang="en-US" sz="2291" b="1" dirty="0">
                <a:solidFill>
                  <a:srgbClr val="FF0000"/>
                </a:solidFill>
              </a:rPr>
              <a:t>Red = Hail present</a:t>
            </a:r>
          </a:p>
          <a:p>
            <a:pPr algn="r"/>
            <a:r>
              <a:rPr lang="en-US" sz="2291" b="1" dirty="0">
                <a:solidFill>
                  <a:srgbClr val="7030A0"/>
                </a:solidFill>
              </a:rPr>
              <a:t>Purple = Hail or graupel present</a:t>
            </a:r>
          </a:p>
          <a:p>
            <a:pPr algn="r"/>
            <a:r>
              <a:rPr lang="en-US" sz="2291" b="1" dirty="0">
                <a:solidFill>
                  <a:srgbClr val="0432FF"/>
                </a:solidFill>
              </a:rPr>
              <a:t>Blue = Graupel present (but not hail)</a:t>
            </a:r>
          </a:p>
          <a:p>
            <a:pPr algn="r"/>
            <a:r>
              <a:rPr lang="en-US" sz="2291" b="1" dirty="0">
                <a:solidFill>
                  <a:srgbClr val="009294"/>
                </a:solidFill>
              </a:rPr>
              <a:t>Blue-Green = Mixed chances of graupel, snow, or rain</a:t>
            </a:r>
          </a:p>
          <a:p>
            <a:pPr algn="r"/>
            <a:r>
              <a:rPr lang="en-US" sz="2291" b="1" dirty="0">
                <a:solidFill>
                  <a:srgbClr val="00FA00"/>
                </a:solidFill>
              </a:rPr>
              <a:t>Green = Snow or rain present (but not graupel or hail)</a:t>
            </a:r>
          </a:p>
          <a:p>
            <a:endParaRPr lang="en-US" b="1" dirty="0">
              <a:solidFill>
                <a:srgbClr val="00FA00"/>
              </a:solidFill>
            </a:endParaRPr>
          </a:p>
        </p:txBody>
      </p:sp>
      <p:sp>
        <p:nvSpPr>
          <p:cNvPr id="20" name="TextBox 19">
            <a:extLst>
              <a:ext uri="{FF2B5EF4-FFF2-40B4-BE49-F238E27FC236}">
                <a16:creationId xmlns:a16="http://schemas.microsoft.com/office/drawing/2014/main" id="{17C017F9-AE32-E955-8575-AF8CE6C20940}"/>
              </a:ext>
            </a:extLst>
          </p:cNvPr>
          <p:cNvSpPr txBox="1"/>
          <p:nvPr/>
        </p:nvSpPr>
        <p:spPr>
          <a:xfrm>
            <a:off x="914918" y="29801014"/>
            <a:ext cx="14517006" cy="1645194"/>
          </a:xfrm>
          <a:prstGeom prst="rect">
            <a:avLst/>
          </a:prstGeom>
          <a:solidFill>
            <a:schemeClr val="bg1">
              <a:alpha val="51110"/>
            </a:schemeClr>
          </a:solidFill>
        </p:spPr>
        <p:txBody>
          <a:bodyPr wrap="square" rtlCol="0">
            <a:spAutoFit/>
          </a:bodyPr>
          <a:lstStyle/>
          <a:p>
            <a:r>
              <a:rPr lang="en-US" dirty="0"/>
              <a:t>Lookup tables of the probability of each HID type are made for 6 different channel combinations. </a:t>
            </a:r>
          </a:p>
          <a:p>
            <a:r>
              <a:rPr lang="en-US" dirty="0"/>
              <a:t>Only PCT37 vs PCT89 is shown here as an example.</a:t>
            </a:r>
          </a:p>
          <a:p>
            <a:r>
              <a:rPr lang="en-US" dirty="0"/>
              <a:t>We average the predicted probability of HID type from all 6 lookup tables, for application to GMI observations.</a:t>
            </a:r>
          </a:p>
          <a:p>
            <a:r>
              <a:rPr lang="en-US" sz="2291" b="1" dirty="0"/>
              <a:t>Lookup tables, interpretation, and verification published in Cecil et al. 2024 JAMC</a:t>
            </a:r>
          </a:p>
          <a:p>
            <a:r>
              <a:rPr lang="en-US" sz="2400" b="1" u="none" strike="noStrike" dirty="0">
                <a:solidFill>
                  <a:srgbClr val="B36200"/>
                </a:solidFill>
                <a:effectLst/>
                <a:hlinkClick r:id="rId7"/>
              </a:rPr>
              <a:t>https://doi.org/10.1175/JAMC-D-23-0196.1</a:t>
            </a:r>
            <a:endParaRPr lang="en-US" sz="2291" b="1" dirty="0"/>
          </a:p>
        </p:txBody>
      </p:sp>
      <p:sp>
        <p:nvSpPr>
          <p:cNvPr id="16" name="TextBox 15">
            <a:extLst>
              <a:ext uri="{FF2B5EF4-FFF2-40B4-BE49-F238E27FC236}">
                <a16:creationId xmlns:a16="http://schemas.microsoft.com/office/drawing/2014/main" id="{8C1A60D2-E1DE-C49F-18F6-1E43726B2B59}"/>
              </a:ext>
            </a:extLst>
          </p:cNvPr>
          <p:cNvSpPr txBox="1"/>
          <p:nvPr/>
        </p:nvSpPr>
        <p:spPr>
          <a:xfrm>
            <a:off x="8541848" y="3406652"/>
            <a:ext cx="5953854" cy="769441"/>
          </a:xfrm>
          <a:prstGeom prst="rect">
            <a:avLst/>
          </a:prstGeom>
          <a:noFill/>
        </p:spPr>
        <p:txBody>
          <a:bodyPr wrap="square" rtlCol="0">
            <a:spAutoFit/>
          </a:bodyPr>
          <a:lstStyle/>
          <a:p>
            <a:r>
              <a:rPr lang="en-US" sz="2200" b="1" dirty="0"/>
              <a:t>Example radar gates matched to one GMI pixel</a:t>
            </a:r>
          </a:p>
          <a:p>
            <a:r>
              <a:rPr lang="en-US" sz="2200" i="1" dirty="0"/>
              <a:t>Graphic below courtesy Sarah </a:t>
            </a:r>
            <a:r>
              <a:rPr lang="en-US" sz="2200" i="1" dirty="0" err="1"/>
              <a:t>Stough</a:t>
            </a:r>
            <a:r>
              <a:rPr lang="en-US" sz="2200" i="1" dirty="0"/>
              <a:t>, UAH</a:t>
            </a:r>
          </a:p>
        </p:txBody>
      </p:sp>
      <p:pic>
        <p:nvPicPr>
          <p:cNvPr id="18" name="Picture 17" descr="A diagram of a diagram of different colors&#10;&#10;Description automatically generated with medium confidence">
            <a:extLst>
              <a:ext uri="{FF2B5EF4-FFF2-40B4-BE49-F238E27FC236}">
                <a16:creationId xmlns:a16="http://schemas.microsoft.com/office/drawing/2014/main" id="{6985B4A9-549C-1159-6445-00E83387CF8B}"/>
              </a:ext>
            </a:extLst>
          </p:cNvPr>
          <p:cNvPicPr>
            <a:picLocks noChangeAspect="1"/>
          </p:cNvPicPr>
          <p:nvPr/>
        </p:nvPicPr>
        <p:blipFill>
          <a:blip r:embed="rId8"/>
          <a:stretch>
            <a:fillRect/>
          </a:stretch>
        </p:blipFill>
        <p:spPr>
          <a:xfrm>
            <a:off x="15805826" y="13992761"/>
            <a:ext cx="5488318" cy="5678424"/>
          </a:xfrm>
          <a:prstGeom prst="rect">
            <a:avLst/>
          </a:prstGeom>
        </p:spPr>
      </p:pic>
      <p:pic>
        <p:nvPicPr>
          <p:cNvPr id="22" name="Picture 21" descr="A diagram of a diagram&#10;&#10;Description automatically generated with medium confidence">
            <a:extLst>
              <a:ext uri="{FF2B5EF4-FFF2-40B4-BE49-F238E27FC236}">
                <a16:creationId xmlns:a16="http://schemas.microsoft.com/office/drawing/2014/main" id="{379B16D1-5F92-4D8A-18DB-4495A61892FB}"/>
              </a:ext>
            </a:extLst>
          </p:cNvPr>
          <p:cNvPicPr>
            <a:picLocks noChangeAspect="1"/>
          </p:cNvPicPr>
          <p:nvPr/>
        </p:nvPicPr>
        <p:blipFill>
          <a:blip r:embed="rId9"/>
          <a:stretch>
            <a:fillRect/>
          </a:stretch>
        </p:blipFill>
        <p:spPr>
          <a:xfrm>
            <a:off x="21454790" y="13992761"/>
            <a:ext cx="5488318" cy="5678424"/>
          </a:xfrm>
          <a:prstGeom prst="rect">
            <a:avLst/>
          </a:prstGeom>
        </p:spPr>
      </p:pic>
      <p:sp>
        <p:nvSpPr>
          <p:cNvPr id="23" name="Down Arrow 22">
            <a:extLst>
              <a:ext uri="{FF2B5EF4-FFF2-40B4-BE49-F238E27FC236}">
                <a16:creationId xmlns:a16="http://schemas.microsoft.com/office/drawing/2014/main" id="{F54A0C4F-E220-0BD4-EFEE-91378D8C5378}"/>
              </a:ext>
            </a:extLst>
          </p:cNvPr>
          <p:cNvSpPr/>
          <p:nvPr/>
        </p:nvSpPr>
        <p:spPr>
          <a:xfrm rot="15307315">
            <a:off x="7084664" y="7251798"/>
            <a:ext cx="672292" cy="79673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5"/>
          </a:p>
        </p:txBody>
      </p:sp>
      <p:sp>
        <p:nvSpPr>
          <p:cNvPr id="24" name="Down Arrow 23">
            <a:extLst>
              <a:ext uri="{FF2B5EF4-FFF2-40B4-BE49-F238E27FC236}">
                <a16:creationId xmlns:a16="http://schemas.microsoft.com/office/drawing/2014/main" id="{8DA7B1CC-070C-82A2-9C93-290DAE5607E6}"/>
              </a:ext>
            </a:extLst>
          </p:cNvPr>
          <p:cNvSpPr/>
          <p:nvPr/>
        </p:nvSpPr>
        <p:spPr>
          <a:xfrm rot="17351634">
            <a:off x="6484106" y="9102345"/>
            <a:ext cx="672292" cy="1476703"/>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205"/>
          </a:p>
        </p:txBody>
      </p:sp>
      <p:sp>
        <p:nvSpPr>
          <p:cNvPr id="25" name="Rectangle 24">
            <a:extLst>
              <a:ext uri="{FF2B5EF4-FFF2-40B4-BE49-F238E27FC236}">
                <a16:creationId xmlns:a16="http://schemas.microsoft.com/office/drawing/2014/main" id="{C217278E-A3A8-363C-B93B-9DD81B9618D1}"/>
              </a:ext>
            </a:extLst>
          </p:cNvPr>
          <p:cNvSpPr/>
          <p:nvPr/>
        </p:nvSpPr>
        <p:spPr>
          <a:xfrm>
            <a:off x="437322" y="2253465"/>
            <a:ext cx="14709913" cy="3000146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B8BF63B9-9BEB-2F64-EA18-09CAF0C0418C}"/>
              </a:ext>
            </a:extLst>
          </p:cNvPr>
          <p:cNvSpPr txBox="1"/>
          <p:nvPr/>
        </p:nvSpPr>
        <p:spPr>
          <a:xfrm>
            <a:off x="2468880" y="2372737"/>
            <a:ext cx="9784898" cy="954107"/>
          </a:xfrm>
          <a:prstGeom prst="rect">
            <a:avLst/>
          </a:prstGeom>
          <a:noFill/>
        </p:spPr>
        <p:txBody>
          <a:bodyPr wrap="square" rtlCol="0">
            <a:spAutoFit/>
          </a:bodyPr>
          <a:lstStyle/>
          <a:p>
            <a:r>
              <a:rPr lang="en-US" sz="2800" b="1" dirty="0"/>
              <a:t>Background   -  details in Cecil et al. 2024 JAMC</a:t>
            </a:r>
          </a:p>
          <a:p>
            <a:r>
              <a:rPr lang="en-US" sz="2800" b="1" u="none" strike="noStrike" dirty="0">
                <a:solidFill>
                  <a:srgbClr val="B36200"/>
                </a:solidFill>
                <a:effectLst/>
                <a:hlinkClick r:id="rId7"/>
              </a:rPr>
              <a:t>https://doi.org/10.1175/JAMC-D-23-0196.1</a:t>
            </a:r>
            <a:endParaRPr lang="en-US" sz="2800" b="1" dirty="0"/>
          </a:p>
        </p:txBody>
      </p:sp>
      <p:pic>
        <p:nvPicPr>
          <p:cNvPr id="28" name="Picture 27" descr="A diagram of a graph&#10;&#10;Description automatically generated with medium confidence">
            <a:extLst>
              <a:ext uri="{FF2B5EF4-FFF2-40B4-BE49-F238E27FC236}">
                <a16:creationId xmlns:a16="http://schemas.microsoft.com/office/drawing/2014/main" id="{82507399-2038-B634-1B9D-1B4037CC5A17}"/>
              </a:ext>
            </a:extLst>
          </p:cNvPr>
          <p:cNvPicPr>
            <a:picLocks noChangeAspect="1"/>
          </p:cNvPicPr>
          <p:nvPr/>
        </p:nvPicPr>
        <p:blipFill>
          <a:blip r:embed="rId10"/>
          <a:stretch>
            <a:fillRect/>
          </a:stretch>
        </p:blipFill>
        <p:spPr>
          <a:xfrm>
            <a:off x="26944067" y="13993344"/>
            <a:ext cx="5486400" cy="5693590"/>
          </a:xfrm>
          <a:prstGeom prst="rect">
            <a:avLst/>
          </a:prstGeom>
        </p:spPr>
      </p:pic>
      <p:pic>
        <p:nvPicPr>
          <p:cNvPr id="30" name="Picture 29" descr="A diagram of a red and pink color scheme&#10;&#10;Description automatically generated with medium confidence">
            <a:extLst>
              <a:ext uri="{FF2B5EF4-FFF2-40B4-BE49-F238E27FC236}">
                <a16:creationId xmlns:a16="http://schemas.microsoft.com/office/drawing/2014/main" id="{AE18801B-0566-994C-5008-ED364113A122}"/>
              </a:ext>
            </a:extLst>
          </p:cNvPr>
          <p:cNvPicPr>
            <a:picLocks noChangeAspect="1"/>
          </p:cNvPicPr>
          <p:nvPr/>
        </p:nvPicPr>
        <p:blipFill>
          <a:blip r:embed="rId11"/>
          <a:stretch>
            <a:fillRect/>
          </a:stretch>
        </p:blipFill>
        <p:spPr>
          <a:xfrm>
            <a:off x="15624833" y="19872497"/>
            <a:ext cx="5486400" cy="5693590"/>
          </a:xfrm>
          <a:prstGeom prst="rect">
            <a:avLst/>
          </a:prstGeom>
        </p:spPr>
      </p:pic>
      <p:pic>
        <p:nvPicPr>
          <p:cNvPr id="35" name="Picture 34" descr="A diagram of a graph&#10;&#10;Description automatically generated">
            <a:extLst>
              <a:ext uri="{FF2B5EF4-FFF2-40B4-BE49-F238E27FC236}">
                <a16:creationId xmlns:a16="http://schemas.microsoft.com/office/drawing/2014/main" id="{3F48E195-2A9A-68C6-5E80-B00D72FD2088}"/>
              </a:ext>
            </a:extLst>
          </p:cNvPr>
          <p:cNvPicPr>
            <a:picLocks noChangeAspect="1"/>
          </p:cNvPicPr>
          <p:nvPr/>
        </p:nvPicPr>
        <p:blipFill>
          <a:blip r:embed="rId12"/>
          <a:stretch>
            <a:fillRect/>
          </a:stretch>
        </p:blipFill>
        <p:spPr>
          <a:xfrm>
            <a:off x="21455749" y="19671185"/>
            <a:ext cx="5486400" cy="5693590"/>
          </a:xfrm>
          <a:prstGeom prst="rect">
            <a:avLst/>
          </a:prstGeom>
        </p:spPr>
      </p:pic>
      <p:pic>
        <p:nvPicPr>
          <p:cNvPr id="37" name="Picture 36" descr="A diagram of a graph&#10;&#10;Description automatically generated with medium confidence">
            <a:extLst>
              <a:ext uri="{FF2B5EF4-FFF2-40B4-BE49-F238E27FC236}">
                <a16:creationId xmlns:a16="http://schemas.microsoft.com/office/drawing/2014/main" id="{824DAC1F-E39F-0A82-BA73-CAA3C973E9D0}"/>
              </a:ext>
            </a:extLst>
          </p:cNvPr>
          <p:cNvPicPr>
            <a:picLocks noChangeAspect="1"/>
          </p:cNvPicPr>
          <p:nvPr/>
        </p:nvPicPr>
        <p:blipFill>
          <a:blip r:embed="rId13"/>
          <a:stretch>
            <a:fillRect/>
          </a:stretch>
        </p:blipFill>
        <p:spPr>
          <a:xfrm>
            <a:off x="26942149" y="19671185"/>
            <a:ext cx="5486400" cy="5693590"/>
          </a:xfrm>
          <a:prstGeom prst="rect">
            <a:avLst/>
          </a:prstGeom>
        </p:spPr>
      </p:pic>
      <p:sp>
        <p:nvSpPr>
          <p:cNvPr id="40" name="TextBox 39">
            <a:extLst>
              <a:ext uri="{FF2B5EF4-FFF2-40B4-BE49-F238E27FC236}">
                <a16:creationId xmlns:a16="http://schemas.microsoft.com/office/drawing/2014/main" id="{7D459E86-9032-49F8-D1B9-4D8D822311DE}"/>
              </a:ext>
            </a:extLst>
          </p:cNvPr>
          <p:cNvSpPr txBox="1"/>
          <p:nvPr/>
        </p:nvSpPr>
        <p:spPr>
          <a:xfrm>
            <a:off x="16025848" y="14444231"/>
            <a:ext cx="2040479" cy="1754326"/>
          </a:xfrm>
          <a:prstGeom prst="rect">
            <a:avLst/>
          </a:prstGeom>
          <a:noFill/>
        </p:spPr>
        <p:txBody>
          <a:bodyPr wrap="square" rtlCol="0">
            <a:spAutoFit/>
          </a:bodyPr>
          <a:lstStyle/>
          <a:p>
            <a:r>
              <a:rPr lang="en-US" b="1" dirty="0"/>
              <a:t>Printed digits are % of footprint with:</a:t>
            </a:r>
          </a:p>
          <a:p>
            <a:endParaRPr lang="en-US" b="1" dirty="0"/>
          </a:p>
          <a:p>
            <a:r>
              <a:rPr lang="en-US" b="1" dirty="0"/>
              <a:t>Hail – Graupel</a:t>
            </a:r>
          </a:p>
          <a:p>
            <a:r>
              <a:rPr lang="en-US" b="1" dirty="0"/>
              <a:t>Snow -- Rain</a:t>
            </a:r>
          </a:p>
          <a:p>
            <a:endParaRPr lang="en-US" dirty="0"/>
          </a:p>
        </p:txBody>
      </p:sp>
      <p:sp>
        <p:nvSpPr>
          <p:cNvPr id="42" name="TextBox 41">
            <a:extLst>
              <a:ext uri="{FF2B5EF4-FFF2-40B4-BE49-F238E27FC236}">
                <a16:creationId xmlns:a16="http://schemas.microsoft.com/office/drawing/2014/main" id="{A362EB8F-3B1D-CFE3-F692-B42484D63EA6}"/>
              </a:ext>
            </a:extLst>
          </p:cNvPr>
          <p:cNvSpPr txBox="1"/>
          <p:nvPr/>
        </p:nvSpPr>
        <p:spPr>
          <a:xfrm>
            <a:off x="16886181" y="14096112"/>
            <a:ext cx="3044141" cy="264688"/>
          </a:xfrm>
          <a:prstGeom prst="rect">
            <a:avLst/>
          </a:prstGeom>
          <a:solidFill>
            <a:schemeClr val="bg1"/>
          </a:solidFill>
        </p:spPr>
        <p:txBody>
          <a:bodyPr wrap="square" tIns="9144" bIns="9144" rtlCol="0">
            <a:spAutoFit/>
          </a:bodyPr>
          <a:lstStyle/>
          <a:p>
            <a:pPr algn="ctr"/>
            <a:r>
              <a:rPr lang="en-US" sz="1600" dirty="0"/>
              <a:t>Color fill: Radar reflectivity</a:t>
            </a:r>
          </a:p>
        </p:txBody>
      </p:sp>
      <p:pic>
        <p:nvPicPr>
          <p:cNvPr id="9" name="Picture 8" descr="A diagram of a graph&#10;&#10;Description automatically generated with medium confidence">
            <a:extLst>
              <a:ext uri="{FF2B5EF4-FFF2-40B4-BE49-F238E27FC236}">
                <a16:creationId xmlns:a16="http://schemas.microsoft.com/office/drawing/2014/main" id="{04C2C566-1255-38F8-DA73-F66BE503A8BF}"/>
              </a:ext>
            </a:extLst>
          </p:cNvPr>
          <p:cNvPicPr>
            <a:picLocks noChangeAspect="1"/>
          </p:cNvPicPr>
          <p:nvPr/>
        </p:nvPicPr>
        <p:blipFill rotWithShape="1">
          <a:blip r:embed="rId14">
            <a:extLst>
              <a:ext uri="{28A0092B-C50C-407E-A947-70E740481C1C}">
                <a14:useLocalDpi xmlns:a14="http://schemas.microsoft.com/office/drawing/2010/main" val="0"/>
              </a:ext>
            </a:extLst>
          </a:blip>
          <a:srcRect/>
          <a:stretch/>
        </p:blipFill>
        <p:spPr>
          <a:xfrm>
            <a:off x="13277223" y="4021395"/>
            <a:ext cx="1590861" cy="4872294"/>
          </a:xfrm>
          <a:prstGeom prst="rect">
            <a:avLst/>
          </a:prstGeom>
        </p:spPr>
      </p:pic>
      <p:sp>
        <p:nvSpPr>
          <p:cNvPr id="46" name="TextBox 45">
            <a:extLst>
              <a:ext uri="{FF2B5EF4-FFF2-40B4-BE49-F238E27FC236}">
                <a16:creationId xmlns:a16="http://schemas.microsoft.com/office/drawing/2014/main" id="{7C6E8BD6-F994-57FF-AA79-2AFFD7149F33}"/>
              </a:ext>
            </a:extLst>
          </p:cNvPr>
          <p:cNvSpPr txBox="1"/>
          <p:nvPr/>
        </p:nvSpPr>
        <p:spPr>
          <a:xfrm>
            <a:off x="16812630" y="18620443"/>
            <a:ext cx="3697663" cy="923330"/>
          </a:xfrm>
          <a:prstGeom prst="rect">
            <a:avLst/>
          </a:prstGeom>
          <a:noFill/>
        </p:spPr>
        <p:txBody>
          <a:bodyPr wrap="square" rtlCol="0">
            <a:spAutoFit/>
          </a:bodyPr>
          <a:lstStyle/>
          <a:p>
            <a:pPr algn="r"/>
            <a:r>
              <a:rPr lang="en-US" i="1" dirty="0"/>
              <a:t>All footprints plotted here</a:t>
            </a:r>
          </a:p>
          <a:p>
            <a:pPr algn="r"/>
            <a:r>
              <a:rPr lang="en-US" i="1" dirty="0"/>
              <a:t>have at least 1 matched radar gate with hail HID from dual-pol radar</a:t>
            </a:r>
          </a:p>
        </p:txBody>
      </p:sp>
      <p:pic>
        <p:nvPicPr>
          <p:cNvPr id="48" name="Picture 47">
            <a:extLst>
              <a:ext uri="{FF2B5EF4-FFF2-40B4-BE49-F238E27FC236}">
                <a16:creationId xmlns:a16="http://schemas.microsoft.com/office/drawing/2014/main" id="{FF398002-426A-CF0D-19CF-732E816B1573}"/>
              </a:ext>
            </a:extLst>
          </p:cNvPr>
          <p:cNvPicPr>
            <a:picLocks noChangeAspect="1"/>
          </p:cNvPicPr>
          <p:nvPr/>
        </p:nvPicPr>
        <p:blipFill>
          <a:blip r:embed="rId15"/>
          <a:srcRect/>
          <a:stretch/>
        </p:blipFill>
        <p:spPr>
          <a:xfrm>
            <a:off x="19162430" y="4908992"/>
            <a:ext cx="6921500" cy="4360545"/>
          </a:xfrm>
          <a:prstGeom prst="rect">
            <a:avLst/>
          </a:prstGeom>
        </p:spPr>
      </p:pic>
      <p:pic>
        <p:nvPicPr>
          <p:cNvPr id="50" name="Picture 49">
            <a:extLst>
              <a:ext uri="{FF2B5EF4-FFF2-40B4-BE49-F238E27FC236}">
                <a16:creationId xmlns:a16="http://schemas.microsoft.com/office/drawing/2014/main" id="{3458C761-4C3E-54A2-50D3-3C88AA58EA18}"/>
              </a:ext>
            </a:extLst>
          </p:cNvPr>
          <p:cNvPicPr>
            <a:picLocks noChangeAspect="1"/>
          </p:cNvPicPr>
          <p:nvPr/>
        </p:nvPicPr>
        <p:blipFill>
          <a:blip r:embed="rId16"/>
          <a:srcRect/>
          <a:stretch/>
        </p:blipFill>
        <p:spPr>
          <a:xfrm>
            <a:off x="19338264" y="9344255"/>
            <a:ext cx="6680200" cy="4208526"/>
          </a:xfrm>
          <a:prstGeom prst="rect">
            <a:avLst/>
          </a:prstGeom>
        </p:spPr>
      </p:pic>
      <p:sp>
        <p:nvSpPr>
          <p:cNvPr id="43" name="Bent Arrow 42">
            <a:extLst>
              <a:ext uri="{FF2B5EF4-FFF2-40B4-BE49-F238E27FC236}">
                <a16:creationId xmlns:a16="http://schemas.microsoft.com/office/drawing/2014/main" id="{AFCEDCA4-E79A-F7A3-E314-A9DFAEBA0218}"/>
              </a:ext>
            </a:extLst>
          </p:cNvPr>
          <p:cNvSpPr/>
          <p:nvPr/>
        </p:nvSpPr>
        <p:spPr>
          <a:xfrm rot="2965357">
            <a:off x="11500837" y="6635420"/>
            <a:ext cx="11325187" cy="3996430"/>
          </a:xfrm>
          <a:prstGeom prst="bentArrow">
            <a:avLst>
              <a:gd name="adj1" fmla="val 2801"/>
              <a:gd name="adj2" fmla="val 7304"/>
              <a:gd name="adj3" fmla="val 13356"/>
              <a:gd name="adj4" fmla="val 43750"/>
            </a:avLst>
          </a:prstGeom>
          <a:solidFill>
            <a:schemeClr val="accent1">
              <a:alpha val="30375"/>
            </a:schemeClr>
          </a:solidFill>
          <a:ln>
            <a:solidFill>
              <a:schemeClr val="accent1">
                <a:shade val="15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52" name="Picture 51">
            <a:extLst>
              <a:ext uri="{FF2B5EF4-FFF2-40B4-BE49-F238E27FC236}">
                <a16:creationId xmlns:a16="http://schemas.microsoft.com/office/drawing/2014/main" id="{F6AEAE9D-C1AF-9A2A-F0ED-DAA6042E9CAD}"/>
              </a:ext>
            </a:extLst>
          </p:cNvPr>
          <p:cNvPicPr>
            <a:picLocks noChangeAspect="1"/>
          </p:cNvPicPr>
          <p:nvPr/>
        </p:nvPicPr>
        <p:blipFill>
          <a:blip r:embed="rId17"/>
          <a:srcRect/>
          <a:stretch/>
        </p:blipFill>
        <p:spPr>
          <a:xfrm>
            <a:off x="25959756" y="5096429"/>
            <a:ext cx="6680200" cy="4208526"/>
          </a:xfrm>
          <a:prstGeom prst="rect">
            <a:avLst/>
          </a:prstGeom>
        </p:spPr>
      </p:pic>
      <p:pic>
        <p:nvPicPr>
          <p:cNvPr id="59" name="Picture 58">
            <a:extLst>
              <a:ext uri="{FF2B5EF4-FFF2-40B4-BE49-F238E27FC236}">
                <a16:creationId xmlns:a16="http://schemas.microsoft.com/office/drawing/2014/main" id="{764BD894-1800-B534-E35D-CD52F6AE7CB9}"/>
              </a:ext>
            </a:extLst>
          </p:cNvPr>
          <p:cNvPicPr>
            <a:picLocks noChangeAspect="1"/>
          </p:cNvPicPr>
          <p:nvPr/>
        </p:nvPicPr>
        <p:blipFill>
          <a:blip r:embed="rId18"/>
          <a:srcRect/>
          <a:stretch/>
        </p:blipFill>
        <p:spPr>
          <a:xfrm>
            <a:off x="25990236" y="9278566"/>
            <a:ext cx="6680200" cy="4208526"/>
          </a:xfrm>
          <a:prstGeom prst="rect">
            <a:avLst/>
          </a:prstGeom>
        </p:spPr>
      </p:pic>
      <p:sp>
        <p:nvSpPr>
          <p:cNvPr id="60" name="Bent Arrow 59">
            <a:extLst>
              <a:ext uri="{FF2B5EF4-FFF2-40B4-BE49-F238E27FC236}">
                <a16:creationId xmlns:a16="http://schemas.microsoft.com/office/drawing/2014/main" id="{55992D5A-5A47-4BB8-E54B-EA8716A41075}"/>
              </a:ext>
            </a:extLst>
          </p:cNvPr>
          <p:cNvSpPr/>
          <p:nvPr/>
        </p:nvSpPr>
        <p:spPr>
          <a:xfrm rot="5802674" flipV="1">
            <a:off x="16603300" y="12550985"/>
            <a:ext cx="5923778" cy="4296387"/>
          </a:xfrm>
          <a:prstGeom prst="bentArrow">
            <a:avLst>
              <a:gd name="adj1" fmla="val 2801"/>
              <a:gd name="adj2" fmla="val 7304"/>
              <a:gd name="adj3" fmla="val 13356"/>
              <a:gd name="adj4" fmla="val 43750"/>
            </a:avLst>
          </a:prstGeom>
          <a:solidFill>
            <a:schemeClr val="accent1">
              <a:alpha val="30375"/>
            </a:schemeClr>
          </a:solidFill>
          <a:ln>
            <a:solidFill>
              <a:schemeClr val="accent1">
                <a:shade val="15000"/>
                <a:alpha val="3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9" name="TextBox 38">
            <a:extLst>
              <a:ext uri="{FF2B5EF4-FFF2-40B4-BE49-F238E27FC236}">
                <a16:creationId xmlns:a16="http://schemas.microsoft.com/office/drawing/2014/main" id="{0FD07C92-D71A-5671-2E97-C093A5FFB349}"/>
              </a:ext>
            </a:extLst>
          </p:cNvPr>
          <p:cNvSpPr txBox="1"/>
          <p:nvPr/>
        </p:nvSpPr>
        <p:spPr>
          <a:xfrm>
            <a:off x="15554088" y="2671427"/>
            <a:ext cx="16993516" cy="2031325"/>
          </a:xfrm>
          <a:prstGeom prst="rect">
            <a:avLst/>
          </a:prstGeom>
          <a:noFill/>
        </p:spPr>
        <p:txBody>
          <a:bodyPr wrap="square" rtlCol="0">
            <a:spAutoFit/>
          </a:bodyPr>
          <a:lstStyle/>
          <a:p>
            <a:r>
              <a:rPr lang="en-US" dirty="0"/>
              <a:t>Original approach only required at least 1 radar gate anywhere in the matched GMI footprint (projected along the slant path) in order to identify that footprint as representing hail.</a:t>
            </a:r>
          </a:p>
          <a:p>
            <a:r>
              <a:rPr lang="en-US" dirty="0"/>
              <a:t>A stronger threshold would be appropriate, but even the most robust hail cores have more 3-d coverage by other particle types within a (large) GMI footprint.</a:t>
            </a:r>
          </a:p>
          <a:p>
            <a:r>
              <a:rPr lang="en-US" dirty="0"/>
              <a:t>Now we are testing thresholds of 1%, 2.5%, and 5% coverage within the 3-d GMI footprint.</a:t>
            </a:r>
          </a:p>
          <a:p>
            <a:endParaRPr lang="en-US" dirty="0"/>
          </a:p>
          <a:p>
            <a:r>
              <a:rPr lang="en-US" dirty="0"/>
              <a:t>Higher thresholds:</a:t>
            </a:r>
          </a:p>
          <a:p>
            <a:pPr marL="285750" indent="-285750">
              <a:buFont typeface="Arial" panose="020B0604020202020204" pitchFamily="34" charset="0"/>
              <a:buChar char="•"/>
            </a:pPr>
            <a:r>
              <a:rPr lang="en-US" dirty="0"/>
              <a:t>	tighten up the identification of hail cores, not triggering as easily in strong convection, or along periphery of cores.  (</a:t>
            </a:r>
            <a:r>
              <a:rPr lang="en-US" i="1" dirty="0"/>
              <a:t>That is an improvement over original approach</a:t>
            </a:r>
            <a:r>
              <a:rPr lang="en-US" dirty="0"/>
              <a:t>.)</a:t>
            </a:r>
          </a:p>
          <a:p>
            <a:pPr marL="285750" indent="-285750">
              <a:buFont typeface="Arial" panose="020B0604020202020204" pitchFamily="34" charset="0"/>
              <a:buChar char="•"/>
            </a:pPr>
            <a:r>
              <a:rPr lang="en-US" dirty="0"/>
              <a:t>	fail to indicate a very high likelihood of hail, rarely indicating even a 50% likelihood of hail for a given set of GMI measurements. (</a:t>
            </a:r>
            <a:r>
              <a:rPr lang="en-US" i="1" dirty="0"/>
              <a:t>That is a drawback</a:t>
            </a:r>
            <a:r>
              <a:rPr lang="en-US" dirty="0"/>
              <a:t>.)</a:t>
            </a:r>
          </a:p>
        </p:txBody>
      </p:sp>
      <p:sp>
        <p:nvSpPr>
          <p:cNvPr id="61" name="TextBox 60">
            <a:extLst>
              <a:ext uri="{FF2B5EF4-FFF2-40B4-BE49-F238E27FC236}">
                <a16:creationId xmlns:a16="http://schemas.microsoft.com/office/drawing/2014/main" id="{A71A04C5-BBF6-ACF7-A9F8-78A61D3E5E10}"/>
              </a:ext>
            </a:extLst>
          </p:cNvPr>
          <p:cNvSpPr txBox="1"/>
          <p:nvPr/>
        </p:nvSpPr>
        <p:spPr>
          <a:xfrm>
            <a:off x="19950211" y="5126091"/>
            <a:ext cx="4298603" cy="369332"/>
          </a:xfrm>
          <a:prstGeom prst="rect">
            <a:avLst/>
          </a:prstGeom>
          <a:noFill/>
        </p:spPr>
        <p:txBody>
          <a:bodyPr wrap="square" rtlCol="0">
            <a:spAutoFit/>
          </a:bodyPr>
          <a:lstStyle/>
          <a:p>
            <a:r>
              <a:rPr lang="en-US" dirty="0"/>
              <a:t>S-band Reflectivity</a:t>
            </a:r>
          </a:p>
        </p:txBody>
      </p:sp>
      <p:sp>
        <p:nvSpPr>
          <p:cNvPr id="62" name="TextBox 61">
            <a:extLst>
              <a:ext uri="{FF2B5EF4-FFF2-40B4-BE49-F238E27FC236}">
                <a16:creationId xmlns:a16="http://schemas.microsoft.com/office/drawing/2014/main" id="{444906FE-7BAA-1C8A-FABD-D2F027C2B1B4}"/>
              </a:ext>
            </a:extLst>
          </p:cNvPr>
          <p:cNvSpPr txBox="1"/>
          <p:nvPr/>
        </p:nvSpPr>
        <p:spPr>
          <a:xfrm>
            <a:off x="26129650" y="5127403"/>
            <a:ext cx="4298603" cy="369332"/>
          </a:xfrm>
          <a:prstGeom prst="rect">
            <a:avLst/>
          </a:prstGeom>
          <a:noFill/>
        </p:spPr>
        <p:txBody>
          <a:bodyPr wrap="square" rtlCol="0">
            <a:spAutoFit/>
          </a:bodyPr>
          <a:lstStyle/>
          <a:p>
            <a:r>
              <a:rPr lang="en-US" dirty="0"/>
              <a:t>% of gates with graupel HID</a:t>
            </a:r>
          </a:p>
        </p:txBody>
      </p:sp>
      <p:sp>
        <p:nvSpPr>
          <p:cNvPr id="63" name="TextBox 62">
            <a:extLst>
              <a:ext uri="{FF2B5EF4-FFF2-40B4-BE49-F238E27FC236}">
                <a16:creationId xmlns:a16="http://schemas.microsoft.com/office/drawing/2014/main" id="{BB38753F-D206-58BE-543E-C890189C5F73}"/>
              </a:ext>
            </a:extLst>
          </p:cNvPr>
          <p:cNvSpPr txBox="1"/>
          <p:nvPr/>
        </p:nvSpPr>
        <p:spPr>
          <a:xfrm>
            <a:off x="26129650" y="9299946"/>
            <a:ext cx="4298603" cy="369332"/>
          </a:xfrm>
          <a:prstGeom prst="rect">
            <a:avLst/>
          </a:prstGeom>
          <a:noFill/>
        </p:spPr>
        <p:txBody>
          <a:bodyPr wrap="square" rtlCol="0">
            <a:spAutoFit/>
          </a:bodyPr>
          <a:lstStyle/>
          <a:p>
            <a:r>
              <a:rPr lang="en-US" dirty="0"/>
              <a:t>% of gates with snow HID</a:t>
            </a:r>
          </a:p>
        </p:txBody>
      </p:sp>
      <p:sp>
        <p:nvSpPr>
          <p:cNvPr id="64" name="TextBox 63">
            <a:extLst>
              <a:ext uri="{FF2B5EF4-FFF2-40B4-BE49-F238E27FC236}">
                <a16:creationId xmlns:a16="http://schemas.microsoft.com/office/drawing/2014/main" id="{53043D86-4FC3-2635-F944-A1C233ED1ED8}"/>
              </a:ext>
            </a:extLst>
          </p:cNvPr>
          <p:cNvSpPr txBox="1"/>
          <p:nvPr/>
        </p:nvSpPr>
        <p:spPr>
          <a:xfrm>
            <a:off x="19577150" y="9297369"/>
            <a:ext cx="4298603" cy="369332"/>
          </a:xfrm>
          <a:prstGeom prst="rect">
            <a:avLst/>
          </a:prstGeom>
          <a:noFill/>
        </p:spPr>
        <p:txBody>
          <a:bodyPr wrap="square" rtlCol="0">
            <a:spAutoFit/>
          </a:bodyPr>
          <a:lstStyle/>
          <a:p>
            <a:r>
              <a:rPr lang="en-US" dirty="0"/>
              <a:t>% of gates with hail HID</a:t>
            </a:r>
          </a:p>
        </p:txBody>
      </p:sp>
      <p:sp>
        <p:nvSpPr>
          <p:cNvPr id="65" name="TextBox 64">
            <a:extLst>
              <a:ext uri="{FF2B5EF4-FFF2-40B4-BE49-F238E27FC236}">
                <a16:creationId xmlns:a16="http://schemas.microsoft.com/office/drawing/2014/main" id="{C4EDF7FB-0A7B-484F-C73D-D3B4DAF42A29}"/>
              </a:ext>
            </a:extLst>
          </p:cNvPr>
          <p:cNvSpPr txBox="1"/>
          <p:nvPr/>
        </p:nvSpPr>
        <p:spPr>
          <a:xfrm>
            <a:off x="15554087" y="4712039"/>
            <a:ext cx="3654063" cy="9510296"/>
          </a:xfrm>
          <a:prstGeom prst="rect">
            <a:avLst/>
          </a:prstGeom>
          <a:noFill/>
        </p:spPr>
        <p:txBody>
          <a:bodyPr wrap="square" rtlCol="0">
            <a:spAutoFit/>
          </a:bodyPr>
          <a:lstStyle/>
          <a:p>
            <a:r>
              <a:rPr lang="en-US" dirty="0"/>
              <a:t>Right: 3-d renderings of a supercell near Fort Worth, TX, from GPM Validation Network , KFWS WSR-88D.</a:t>
            </a:r>
          </a:p>
          <a:p>
            <a:endParaRPr lang="en-US" dirty="0"/>
          </a:p>
          <a:p>
            <a:r>
              <a:rPr lang="en-US" dirty="0"/>
              <a:t>Pixels are matchups between GMI slant path and KFWS radar sweeps.</a:t>
            </a:r>
          </a:p>
          <a:p>
            <a:endParaRPr lang="en-US" dirty="0"/>
          </a:p>
          <a:p>
            <a:r>
              <a:rPr lang="en-US" dirty="0"/>
              <a:t>For hail, graupel, and snow HIDs, the colors represent the % of radar gates within the matched volume that have the given HID.</a:t>
            </a:r>
          </a:p>
          <a:p>
            <a:endParaRPr lang="en-US" dirty="0"/>
          </a:p>
          <a:p>
            <a:r>
              <a:rPr lang="en-US" dirty="0"/>
              <a:t>Even above the melting level in the strongest* part of the storm core, less than 40% of the radar gates matched to the GMI footprint are identified as hail. Non-Uniform Beam Filling prevents this percentage from ever getting very high.</a:t>
            </a:r>
          </a:p>
          <a:p>
            <a:endParaRPr lang="en-US" dirty="0"/>
          </a:p>
          <a:p>
            <a:r>
              <a:rPr lang="en-US" i="1" dirty="0"/>
              <a:t>* This example is along the edge of the Validation Network’s range.  The lowest GMI TBs were slightly further west, not plotted here.</a:t>
            </a:r>
          </a:p>
          <a:p>
            <a:endParaRPr lang="en-US" dirty="0"/>
          </a:p>
          <a:p>
            <a:r>
              <a:rPr lang="en-US" dirty="0"/>
              <a:t>In plot below, the % of radar gates with each HID is calculated along the (quasi-vertical) GMI slant path. The matched GMI-VN volume with the most hail HID signatures only has 19% of its radar gates identified as hail. 34% are graupel, 10% other ice, and 35% liquid rain.</a:t>
            </a:r>
          </a:p>
          <a:p>
            <a:endParaRPr lang="en-US" dirty="0"/>
          </a:p>
        </p:txBody>
      </p:sp>
      <p:sp>
        <p:nvSpPr>
          <p:cNvPr id="79" name="TextBox 78">
            <a:extLst>
              <a:ext uri="{FF2B5EF4-FFF2-40B4-BE49-F238E27FC236}">
                <a16:creationId xmlns:a16="http://schemas.microsoft.com/office/drawing/2014/main" id="{D28E7A63-2E43-18A0-FF78-65FCDD212157}"/>
              </a:ext>
            </a:extLst>
          </p:cNvPr>
          <p:cNvSpPr txBox="1"/>
          <p:nvPr/>
        </p:nvSpPr>
        <p:spPr>
          <a:xfrm>
            <a:off x="15539106" y="30813307"/>
            <a:ext cx="17045605" cy="1446550"/>
          </a:xfrm>
          <a:prstGeom prst="rect">
            <a:avLst/>
          </a:prstGeom>
          <a:noFill/>
        </p:spPr>
        <p:txBody>
          <a:bodyPr wrap="square" rtlCol="0">
            <a:spAutoFit/>
          </a:bodyPr>
          <a:lstStyle/>
          <a:p>
            <a:r>
              <a:rPr lang="en-US" sz="2400" b="1" dirty="0"/>
              <a:t>Stricter thresholds in our training process tighten the focus onto the strongest cores for potentially having hail (red shades), but lower the probability of any particular pixel having hail instead of just graupel.  Purple shades are mixed likelihoods of hail and graupel.</a:t>
            </a:r>
          </a:p>
          <a:p>
            <a:r>
              <a:rPr lang="en-US" sz="2000" dirty="0"/>
              <a:t>Since the training database uses polarimetric radar identification of hail aloft that may melt before reaching the surface, the stricter thresholds may be more appropriate / understandable for many users. </a:t>
            </a:r>
          </a:p>
        </p:txBody>
      </p:sp>
      <p:pic>
        <p:nvPicPr>
          <p:cNvPr id="83" name="Picture 82" descr="A screen shot of a cell phone&#10;&#10;Description automatically generated">
            <a:extLst>
              <a:ext uri="{FF2B5EF4-FFF2-40B4-BE49-F238E27FC236}">
                <a16:creationId xmlns:a16="http://schemas.microsoft.com/office/drawing/2014/main" id="{81B4226E-82CB-6024-38B1-9FADD6475126}"/>
              </a:ext>
            </a:extLst>
          </p:cNvPr>
          <p:cNvPicPr>
            <a:picLocks noChangeAspect="1"/>
          </p:cNvPicPr>
          <p:nvPr/>
        </p:nvPicPr>
        <p:blipFill>
          <a:blip r:embed="rId19"/>
          <a:stretch>
            <a:fillRect/>
          </a:stretch>
        </p:blipFill>
        <p:spPr>
          <a:xfrm>
            <a:off x="16002000" y="26340952"/>
            <a:ext cx="4114800" cy="4418195"/>
          </a:xfrm>
          <a:prstGeom prst="rect">
            <a:avLst/>
          </a:prstGeom>
        </p:spPr>
      </p:pic>
      <p:pic>
        <p:nvPicPr>
          <p:cNvPr id="88" name="Picture 87" descr="A screen shot of a cell phone&#10;&#10;Description automatically generated">
            <a:extLst>
              <a:ext uri="{FF2B5EF4-FFF2-40B4-BE49-F238E27FC236}">
                <a16:creationId xmlns:a16="http://schemas.microsoft.com/office/drawing/2014/main" id="{4AE30735-8EF9-0B3F-91AF-6ACE74FF70AB}"/>
              </a:ext>
            </a:extLst>
          </p:cNvPr>
          <p:cNvPicPr>
            <a:picLocks noChangeAspect="1"/>
          </p:cNvPicPr>
          <p:nvPr/>
        </p:nvPicPr>
        <p:blipFill>
          <a:blip r:embed="rId20"/>
          <a:stretch>
            <a:fillRect/>
          </a:stretch>
        </p:blipFill>
        <p:spPr>
          <a:xfrm>
            <a:off x="20116800" y="26340952"/>
            <a:ext cx="4114800" cy="4418195"/>
          </a:xfrm>
          <a:prstGeom prst="rect">
            <a:avLst/>
          </a:prstGeom>
        </p:spPr>
      </p:pic>
      <p:pic>
        <p:nvPicPr>
          <p:cNvPr id="90" name="Picture 89" descr="A screen shot of a cell phone&#10;&#10;Description automatically generated">
            <a:extLst>
              <a:ext uri="{FF2B5EF4-FFF2-40B4-BE49-F238E27FC236}">
                <a16:creationId xmlns:a16="http://schemas.microsoft.com/office/drawing/2014/main" id="{42C0DACF-3082-E64A-5A66-E71EB5EC0630}"/>
              </a:ext>
            </a:extLst>
          </p:cNvPr>
          <p:cNvPicPr>
            <a:picLocks noChangeAspect="1"/>
          </p:cNvPicPr>
          <p:nvPr/>
        </p:nvPicPr>
        <p:blipFill>
          <a:blip r:embed="rId21"/>
          <a:stretch>
            <a:fillRect/>
          </a:stretch>
        </p:blipFill>
        <p:spPr>
          <a:xfrm>
            <a:off x="24231600" y="26340952"/>
            <a:ext cx="4114800" cy="4418195"/>
          </a:xfrm>
          <a:prstGeom prst="rect">
            <a:avLst/>
          </a:prstGeom>
        </p:spPr>
      </p:pic>
      <p:pic>
        <p:nvPicPr>
          <p:cNvPr id="92" name="Picture 91" descr="A screen shot of a cell phone&#10;&#10;Description automatically generated">
            <a:extLst>
              <a:ext uri="{FF2B5EF4-FFF2-40B4-BE49-F238E27FC236}">
                <a16:creationId xmlns:a16="http://schemas.microsoft.com/office/drawing/2014/main" id="{56D795D5-175F-5069-2C0F-5F1707B3845B}"/>
              </a:ext>
            </a:extLst>
          </p:cNvPr>
          <p:cNvPicPr>
            <a:picLocks noChangeAspect="1"/>
          </p:cNvPicPr>
          <p:nvPr/>
        </p:nvPicPr>
        <p:blipFill>
          <a:blip r:embed="rId22"/>
          <a:stretch>
            <a:fillRect/>
          </a:stretch>
        </p:blipFill>
        <p:spPr>
          <a:xfrm>
            <a:off x="28346400" y="26340952"/>
            <a:ext cx="4114800" cy="4418195"/>
          </a:xfrm>
          <a:prstGeom prst="rect">
            <a:avLst/>
          </a:prstGeom>
        </p:spPr>
      </p:pic>
      <p:sp>
        <p:nvSpPr>
          <p:cNvPr id="75" name="TextBox 74">
            <a:extLst>
              <a:ext uri="{FF2B5EF4-FFF2-40B4-BE49-F238E27FC236}">
                <a16:creationId xmlns:a16="http://schemas.microsoft.com/office/drawing/2014/main" id="{C710A665-D992-7EB3-0D2B-F60ED20C9A12}"/>
              </a:ext>
            </a:extLst>
          </p:cNvPr>
          <p:cNvSpPr txBox="1"/>
          <p:nvPr/>
        </p:nvSpPr>
        <p:spPr>
          <a:xfrm>
            <a:off x="16002000" y="25952332"/>
            <a:ext cx="3924363" cy="646331"/>
          </a:xfrm>
          <a:prstGeom prst="rect">
            <a:avLst/>
          </a:prstGeom>
          <a:solidFill>
            <a:schemeClr val="bg1"/>
          </a:solidFill>
        </p:spPr>
        <p:txBody>
          <a:bodyPr wrap="square" rtlCol="0">
            <a:spAutoFit/>
          </a:bodyPr>
          <a:lstStyle/>
          <a:p>
            <a:r>
              <a:rPr lang="en-US" b="1" dirty="0"/>
              <a:t>Weakest threshold – at least 1 radar gate in the matched volume has hail</a:t>
            </a:r>
          </a:p>
        </p:txBody>
      </p:sp>
      <p:sp>
        <p:nvSpPr>
          <p:cNvPr id="76" name="TextBox 75">
            <a:extLst>
              <a:ext uri="{FF2B5EF4-FFF2-40B4-BE49-F238E27FC236}">
                <a16:creationId xmlns:a16="http://schemas.microsoft.com/office/drawing/2014/main" id="{F91CECD9-91E2-748B-6461-11E7B1DA00A9}"/>
              </a:ext>
            </a:extLst>
          </p:cNvPr>
          <p:cNvSpPr txBox="1"/>
          <p:nvPr/>
        </p:nvSpPr>
        <p:spPr>
          <a:xfrm>
            <a:off x="20516850" y="25952332"/>
            <a:ext cx="3419990" cy="646331"/>
          </a:xfrm>
          <a:prstGeom prst="rect">
            <a:avLst/>
          </a:prstGeom>
          <a:solidFill>
            <a:schemeClr val="bg1"/>
          </a:solidFill>
        </p:spPr>
        <p:txBody>
          <a:bodyPr wrap="square" rtlCol="0">
            <a:spAutoFit/>
          </a:bodyPr>
          <a:lstStyle/>
          <a:p>
            <a:r>
              <a:rPr lang="en-US" b="1" dirty="0"/>
              <a:t>At least 1% of radar gates in the matched volume have hail</a:t>
            </a:r>
          </a:p>
        </p:txBody>
      </p:sp>
      <p:sp>
        <p:nvSpPr>
          <p:cNvPr id="77" name="TextBox 76">
            <a:extLst>
              <a:ext uri="{FF2B5EF4-FFF2-40B4-BE49-F238E27FC236}">
                <a16:creationId xmlns:a16="http://schemas.microsoft.com/office/drawing/2014/main" id="{5F90B7E8-773B-A6BA-7289-E9FB2C1DD6DA}"/>
              </a:ext>
            </a:extLst>
          </p:cNvPr>
          <p:cNvSpPr txBox="1"/>
          <p:nvPr/>
        </p:nvSpPr>
        <p:spPr>
          <a:xfrm>
            <a:off x="24631650" y="25952332"/>
            <a:ext cx="3419990" cy="646331"/>
          </a:xfrm>
          <a:prstGeom prst="rect">
            <a:avLst/>
          </a:prstGeom>
          <a:solidFill>
            <a:schemeClr val="bg1"/>
          </a:solidFill>
        </p:spPr>
        <p:txBody>
          <a:bodyPr wrap="square" rtlCol="0">
            <a:spAutoFit/>
          </a:bodyPr>
          <a:lstStyle/>
          <a:p>
            <a:r>
              <a:rPr lang="en-US" b="1" dirty="0"/>
              <a:t>At least 2.5% of radar gates in the matched volume have hail</a:t>
            </a:r>
          </a:p>
        </p:txBody>
      </p:sp>
      <p:sp>
        <p:nvSpPr>
          <p:cNvPr id="78" name="TextBox 77">
            <a:extLst>
              <a:ext uri="{FF2B5EF4-FFF2-40B4-BE49-F238E27FC236}">
                <a16:creationId xmlns:a16="http://schemas.microsoft.com/office/drawing/2014/main" id="{6F3496D6-35CE-F475-E6FE-280D24CFC741}"/>
              </a:ext>
            </a:extLst>
          </p:cNvPr>
          <p:cNvSpPr txBox="1"/>
          <p:nvPr/>
        </p:nvSpPr>
        <p:spPr>
          <a:xfrm>
            <a:off x="28746450" y="25952332"/>
            <a:ext cx="3419990" cy="646331"/>
          </a:xfrm>
          <a:prstGeom prst="rect">
            <a:avLst/>
          </a:prstGeom>
          <a:solidFill>
            <a:schemeClr val="bg1"/>
          </a:solidFill>
        </p:spPr>
        <p:txBody>
          <a:bodyPr wrap="square" rtlCol="0">
            <a:spAutoFit/>
          </a:bodyPr>
          <a:lstStyle/>
          <a:p>
            <a:r>
              <a:rPr lang="en-US" b="1" dirty="0"/>
              <a:t>At least 5% of radar gates in the matched volume have hail</a:t>
            </a:r>
          </a:p>
        </p:txBody>
      </p:sp>
      <p:sp>
        <p:nvSpPr>
          <p:cNvPr id="93" name="Rectangle 92">
            <a:extLst>
              <a:ext uri="{FF2B5EF4-FFF2-40B4-BE49-F238E27FC236}">
                <a16:creationId xmlns:a16="http://schemas.microsoft.com/office/drawing/2014/main" id="{E5D19D90-883F-8508-E224-58A5A3CE3444}"/>
              </a:ext>
            </a:extLst>
          </p:cNvPr>
          <p:cNvSpPr/>
          <p:nvPr/>
        </p:nvSpPr>
        <p:spPr>
          <a:xfrm>
            <a:off x="15220822" y="2251084"/>
            <a:ext cx="17449614" cy="3000368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TextBox 93">
            <a:extLst>
              <a:ext uri="{FF2B5EF4-FFF2-40B4-BE49-F238E27FC236}">
                <a16:creationId xmlns:a16="http://schemas.microsoft.com/office/drawing/2014/main" id="{582F1815-D181-2E34-5D74-DA4A8A3C449D}"/>
              </a:ext>
            </a:extLst>
          </p:cNvPr>
          <p:cNvSpPr txBox="1"/>
          <p:nvPr/>
        </p:nvSpPr>
        <p:spPr>
          <a:xfrm>
            <a:off x="20259176" y="2271138"/>
            <a:ext cx="9784898" cy="523220"/>
          </a:xfrm>
          <a:prstGeom prst="rect">
            <a:avLst/>
          </a:prstGeom>
          <a:noFill/>
        </p:spPr>
        <p:txBody>
          <a:bodyPr wrap="square" rtlCol="0">
            <a:spAutoFit/>
          </a:bodyPr>
          <a:lstStyle/>
          <a:p>
            <a:pPr algn="ctr"/>
            <a:r>
              <a:rPr lang="en-US" sz="2800" b="1" dirty="0"/>
              <a:t>Newer Directions</a:t>
            </a:r>
          </a:p>
        </p:txBody>
      </p:sp>
    </p:spTree>
    <p:extLst>
      <p:ext uri="{BB962C8B-B14F-4D97-AF65-F5344CB8AC3E}">
        <p14:creationId xmlns:p14="http://schemas.microsoft.com/office/powerpoint/2010/main" val="418985644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11315</TotalTime>
  <Words>1200</Words>
  <Application>Microsoft Macintosh PowerPoint</Application>
  <PresentationFormat>Custom</PresentationFormat>
  <Paragraphs>83</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Retrieving Hydrometeor Information from GMI Brightness Temperatures Daniel J. Cecil, NASA MSFC, Daniel.J.Cecil@nasa.gov Michael B. Solomon, University of Alabama-Huntsville, mbs0025@uah.edu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Retrieving Hydrometeor Information from GMI Brightness Temperatures Daniel J. Cecil, NASA MSFC, Daniel.J.Cecil@nasa.gov Michael B. Solomon, University of Alabama-Huntsville, mbs0025@uah.edu Kenneth D. Leppert II, University of Louisiana-Monroe, leppert@ulm.edu</dc:title>
  <dc:creator>Cecil, Daniel J. (MSFC-ST11)</dc:creator>
  <cp:lastModifiedBy>Cecil, Daniel J. (MSFC-ST11)</cp:lastModifiedBy>
  <cp:revision>52</cp:revision>
  <cp:lastPrinted>2023-09-14T17:14:19Z</cp:lastPrinted>
  <dcterms:created xsi:type="dcterms:W3CDTF">2023-09-07T20:10:19Z</dcterms:created>
  <dcterms:modified xsi:type="dcterms:W3CDTF">2024-08-16T02:21:02Z</dcterms:modified>
</cp:coreProperties>
</file>