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2"/>
    <p:restoredTop sz="94658"/>
  </p:normalViewPr>
  <p:slideViewPr>
    <p:cSldViewPr snapToGrid="0">
      <p:cViewPr varScale="1">
        <p:scale>
          <a:sx n="107" d="100"/>
          <a:sy n="107" d="100"/>
        </p:scale>
        <p:origin x="19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E9261D-640C-45FD-B8EF-420D1AC11330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A562F7-0190-47F2-B311-FC22AB6C833B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3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1" indent="0">
              <a:buNone/>
              <a:defRPr sz="1351"/>
            </a:lvl2pPr>
            <a:lvl3pPr marL="685783" indent="0">
              <a:buNone/>
              <a:defRPr sz="1200"/>
            </a:lvl3pPr>
            <a:lvl4pPr marL="1028674" indent="0">
              <a:buNone/>
              <a:defRPr sz="1051"/>
            </a:lvl4pPr>
            <a:lvl5pPr marL="1371566" indent="0">
              <a:buNone/>
              <a:defRPr sz="1051"/>
            </a:lvl5pPr>
            <a:lvl6pPr marL="1714457" indent="0">
              <a:buNone/>
              <a:defRPr sz="1051"/>
            </a:lvl6pPr>
            <a:lvl7pPr marL="2057349" indent="0">
              <a:buNone/>
              <a:defRPr sz="1051"/>
            </a:lvl7pPr>
            <a:lvl8pPr marL="2400240" indent="0">
              <a:buNone/>
              <a:defRPr sz="1051"/>
            </a:lvl8pPr>
            <a:lvl9pPr marL="2743131" indent="0">
              <a:buNone/>
              <a:defRPr sz="10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BC13C4-CCD3-443E-8BBD-F7CC1AE0C669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2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953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873FB5-87C1-4C40-8CFA-585C6183BB73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7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4BC4CE4-B776-4E5B-9036-19C5AE6AA926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27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EA234E-74A9-47CE-8470-D8161206F228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9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0B5D8F-DAF6-43BE-9BE1-C8E4D3B603F4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4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489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051"/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D4B55B6-F052-43FE-A15F-6B223B84D9BB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7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12ABBD-4103-445E-936D-D026E8BFA00D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9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93702"/>
            <a:ext cx="2590800" cy="5778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93702"/>
            <a:ext cx="7569200" cy="5778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E4CD0BD-3C04-4E61-B704-4A83B913A7E4}" type="slidenum">
              <a:rPr lang="en-US"/>
              <a:pPr/>
              <a:t>‹#›</a:t>
            </a:fld>
            <a:endParaRPr lang="en-US" sz="751">
              <a:latin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0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" y="6523037"/>
            <a:ext cx="65278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3D86AB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94584" y="6532570"/>
            <a:ext cx="497416" cy="1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1">
                <a:latin typeface="+mn-lt"/>
              </a:defRPr>
            </a:lvl1pPr>
          </a:lstStyle>
          <a:p>
            <a:fld id="{A14427EB-3AE7-4EF9-BE28-078FBAB2ADAE}" type="slidenum">
              <a:rPr lang="en-US" smtClean="0"/>
              <a:pPr/>
              <a:t>‹#›</a:t>
            </a:fld>
            <a:endParaRPr lang="en-US" sz="788">
              <a:latin typeface="Times New Roman" pitchFamily="18" charset="0"/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084733" y="6597651"/>
            <a:ext cx="10160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45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353491" y="6537325"/>
            <a:ext cx="11406716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351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45538" y="84144"/>
            <a:ext cx="2183611" cy="20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751">
                <a:latin typeface="Helvetica" pitchFamily="-65" charset="0"/>
              </a:rPr>
              <a:t>National Aeronautics and Space Administration</a:t>
            </a:r>
          </a:p>
        </p:txBody>
      </p:sp>
      <p:sp>
        <p:nvSpPr>
          <p:cNvPr id="266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393702"/>
            <a:ext cx="965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6634" name="Group 10"/>
          <p:cNvGrpSpPr>
            <a:grpSpLocks/>
          </p:cNvGrpSpPr>
          <p:nvPr/>
        </p:nvGrpSpPr>
        <p:grpSpPr bwMode="auto">
          <a:xfrm>
            <a:off x="11082985" y="60332"/>
            <a:ext cx="1034804" cy="1028689"/>
            <a:chOff x="4128" y="1248"/>
            <a:chExt cx="646" cy="639"/>
          </a:xfrm>
        </p:grpSpPr>
        <p:sp>
          <p:nvSpPr>
            <p:cNvPr id="26635" name="Oval 11"/>
            <p:cNvSpPr>
              <a:spLocks noChangeArrowheads="1"/>
            </p:cNvSpPr>
            <p:nvPr userDrawn="1"/>
          </p:nvSpPr>
          <p:spPr bwMode="auto">
            <a:xfrm>
              <a:off x="4184" y="1342"/>
              <a:ext cx="484" cy="48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351"/>
            </a:p>
          </p:txBody>
        </p:sp>
        <p:pic>
          <p:nvPicPr>
            <p:cNvPr id="26636" name="Picture 12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28" y="1248"/>
              <a:ext cx="646" cy="63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12064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5pPr>
      <a:lvl6pPr marL="342891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6pPr>
      <a:lvl7pPr marL="685783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7pPr>
      <a:lvl8pPr marL="1028674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8pPr>
      <a:lvl9pPr marL="1371566" algn="ctr" rtl="0" eaLnBrk="1" fontAlgn="base" hangingPunct="1">
        <a:spcBef>
          <a:spcPct val="0"/>
        </a:spcBef>
        <a:spcAft>
          <a:spcPct val="0"/>
        </a:spcAft>
        <a:defRPr sz="2100">
          <a:solidFill>
            <a:schemeClr val="tx2"/>
          </a:solidFill>
          <a:latin typeface="Arial" charset="0"/>
        </a:defRPr>
      </a:lvl9pPr>
    </p:titleStyle>
    <p:bodyStyle>
      <a:lvl1pPr marL="257168" indent="-257168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814368" indent="-171446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071536" indent="-171446" algn="l" rtl="0" eaLnBrk="1" fontAlgn="base" hangingPunct="1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1328705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5pPr>
      <a:lvl6pPr marL="1671597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6pPr>
      <a:lvl7pPr marL="2014488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7pPr>
      <a:lvl8pPr marL="2357380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8pPr>
      <a:lvl9pPr marL="2700271" indent="-171446" algn="l" rtl="0" eaLnBrk="1" fontAlgn="base" hangingPunct="1">
        <a:spcBef>
          <a:spcPct val="20000"/>
        </a:spcBef>
        <a:spcAft>
          <a:spcPct val="0"/>
        </a:spcAft>
        <a:buChar char="»"/>
        <a:defRPr sz="105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360DD-24A0-339F-FBDA-37C203C810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Random Micron Surface Roughness Effects on Swept Wing Boundary Layer Transition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E72C0-8B9E-60D2-1B39-BA6A4A3D8C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Jenna </a:t>
            </a:r>
            <a:r>
              <a:rPr lang="en-US" dirty="0" err="1"/>
              <a:t>Eppink</a:t>
            </a:r>
            <a:endParaRPr lang="en-US" dirty="0"/>
          </a:p>
          <a:p>
            <a:r>
              <a:rPr lang="en-US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94610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4664-346F-24B0-8A38-685B8D2E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Experiment Setup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FCE37DB-7B1E-8568-2F93-47E22596E9AB}"/>
              </a:ext>
            </a:extLst>
          </p:cNvPr>
          <p:cNvGrpSpPr/>
          <p:nvPr/>
        </p:nvGrpSpPr>
        <p:grpSpPr>
          <a:xfrm>
            <a:off x="4376226" y="3691459"/>
            <a:ext cx="4504787" cy="2849930"/>
            <a:chOff x="317808" y="7602789"/>
            <a:chExt cx="9729445" cy="660376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6AC01F-F080-CA3C-0BF8-14DFAFB54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7808" y="7602789"/>
              <a:ext cx="9729445" cy="660376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5E752D-F9D7-3F89-63AC-EE500D99FDA2}"/>
                </a:ext>
              </a:extLst>
            </p:cNvPr>
            <p:cNvPicPr>
              <a:picLocks/>
            </p:cNvPicPr>
            <p:nvPr/>
          </p:nvPicPr>
          <p:blipFill rotWithShape="1">
            <a:blip r:embed="rId3">
              <a:alphaModFix amt="61000"/>
            </a:blip>
            <a:srcRect l="4411" t="2546" r="2564" b="7251"/>
            <a:stretch/>
          </p:blipFill>
          <p:spPr>
            <a:xfrm>
              <a:off x="4413275" y="8575809"/>
              <a:ext cx="2211913" cy="377239"/>
            </a:xfrm>
            <a:prstGeom prst="rect">
              <a:avLst/>
            </a:prstGeom>
          </p:spPr>
        </p:pic>
      </p:grpSp>
      <p:pic>
        <p:nvPicPr>
          <p:cNvPr id="10" name="Picture 9" descr="A picture containing floor, indoor, yellow, seat&#10;&#10;Description automatically generated">
            <a:extLst>
              <a:ext uri="{FF2B5EF4-FFF2-40B4-BE49-F238E27FC236}">
                <a16:creationId xmlns:a16="http://schemas.microsoft.com/office/drawing/2014/main" id="{E528AEF9-4F2D-A2A5-9135-8D2B28AAD8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51" t="18640" r="13955" b="23607"/>
          <a:stretch/>
        </p:blipFill>
        <p:spPr>
          <a:xfrm>
            <a:off x="1432112" y="1624675"/>
            <a:ext cx="2055368" cy="1967639"/>
          </a:xfrm>
          <a:prstGeom prst="rect">
            <a:avLst/>
          </a:prstGeom>
        </p:spPr>
      </p:pic>
      <p:graphicFrame>
        <p:nvGraphicFramePr>
          <p:cNvPr id="12" name="Table 19">
            <a:extLst>
              <a:ext uri="{FF2B5EF4-FFF2-40B4-BE49-F238E27FC236}">
                <a16:creationId xmlns:a16="http://schemas.microsoft.com/office/drawing/2014/main" id="{7226C190-FFB7-6321-ED11-2C6A21D7F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700474"/>
              </p:ext>
            </p:extLst>
          </p:nvPr>
        </p:nvGraphicFramePr>
        <p:xfrm>
          <a:off x="4088395" y="1576859"/>
          <a:ext cx="4221349" cy="21437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11958">
                  <a:extLst>
                    <a:ext uri="{9D8B030D-6E8A-4147-A177-3AD203B41FA5}">
                      <a16:colId xmlns:a16="http://schemas.microsoft.com/office/drawing/2014/main" val="1623868245"/>
                    </a:ext>
                  </a:extLst>
                </a:gridCol>
                <a:gridCol w="947933">
                  <a:extLst>
                    <a:ext uri="{9D8B030D-6E8A-4147-A177-3AD203B41FA5}">
                      <a16:colId xmlns:a16="http://schemas.microsoft.com/office/drawing/2014/main" val="2740829294"/>
                    </a:ext>
                  </a:extLst>
                </a:gridCol>
                <a:gridCol w="1103264">
                  <a:extLst>
                    <a:ext uri="{9D8B030D-6E8A-4147-A177-3AD203B41FA5}">
                      <a16:colId xmlns:a16="http://schemas.microsoft.com/office/drawing/2014/main" val="720879227"/>
                    </a:ext>
                  </a:extLst>
                </a:gridCol>
                <a:gridCol w="1358194">
                  <a:extLst>
                    <a:ext uri="{9D8B030D-6E8A-4147-A177-3AD203B41FA5}">
                      <a16:colId xmlns:a16="http://schemas.microsoft.com/office/drawing/2014/main" val="3772997389"/>
                    </a:ext>
                  </a:extLst>
                </a:gridCol>
              </a:tblGrid>
              <a:tr h="281091">
                <a:tc>
                  <a:txBody>
                    <a:bodyPr/>
                    <a:lstStyle/>
                    <a:p>
                      <a:r>
                        <a:rPr lang="en-US" sz="1200" dirty="0"/>
                        <a:t>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RMS (</a:t>
                      </a:r>
                      <a:r>
                        <a:rPr lang="en-US" sz="1200" dirty="0" err="1"/>
                        <a:t>μm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Peak-to-peak (</a:t>
                      </a:r>
                      <a:r>
                        <a:rPr lang="en-US" sz="1200" err="1"/>
                        <a:t>μm</a:t>
                      </a:r>
                      <a:r>
                        <a:rPr lang="en-US" sz="12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Correlation length (</a:t>
                      </a:r>
                      <a:r>
                        <a:rPr lang="en-US" sz="1200" dirty="0" err="1"/>
                        <a:t>μm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33256"/>
                  </a:ext>
                </a:extLst>
              </a:tr>
              <a:tr h="281091">
                <a:tc>
                  <a:txBody>
                    <a:bodyPr/>
                    <a:lstStyle/>
                    <a:p>
                      <a:r>
                        <a:rPr lang="en-US" sz="120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83513"/>
                  </a:ext>
                </a:extLst>
              </a:tr>
              <a:tr h="281091">
                <a:tc>
                  <a:txBody>
                    <a:bodyPr/>
                    <a:lstStyle/>
                    <a:p>
                      <a:r>
                        <a:rPr lang="en-US" sz="1200"/>
                        <a:t>TP1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8.64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39.36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172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943500"/>
                  </a:ext>
                </a:extLst>
              </a:tr>
              <a:tr h="281091">
                <a:tc>
                  <a:txBody>
                    <a:bodyPr/>
                    <a:lstStyle/>
                    <a:p>
                      <a:r>
                        <a:rPr lang="en-US" sz="1200" dirty="0"/>
                        <a:t>TP2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36939"/>
                  </a:ext>
                </a:extLst>
              </a:tr>
              <a:tr h="281091">
                <a:tc>
                  <a:txBody>
                    <a:bodyPr/>
                    <a:lstStyle/>
                    <a:p>
                      <a:r>
                        <a:rPr lang="en-US" sz="1200"/>
                        <a:t>TP3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13.93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66.21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2969"/>
                  </a:ext>
                </a:extLst>
              </a:tr>
              <a:tr h="281091">
                <a:tc>
                  <a:txBody>
                    <a:bodyPr/>
                    <a:lstStyle/>
                    <a:p>
                      <a:r>
                        <a:rPr lang="en-US" sz="1200"/>
                        <a:t>TP4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16.92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65.85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317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489726"/>
                  </a:ext>
                </a:extLst>
              </a:tr>
              <a:tr h="281091">
                <a:tc>
                  <a:txBody>
                    <a:bodyPr/>
                    <a:lstStyle/>
                    <a:p>
                      <a:r>
                        <a:rPr lang="en-US" sz="1200"/>
                        <a:t>TP5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8.78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20.84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876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004001"/>
                  </a:ext>
                </a:extLst>
              </a:tr>
            </a:tbl>
          </a:graphicData>
        </a:graphic>
      </p:graphicFrame>
      <p:pic>
        <p:nvPicPr>
          <p:cNvPr id="13" name="Picture 1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A87C18E0-F99F-9548-FC34-BA9C0D6578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472" t="36374" r="36715" b="38322"/>
          <a:stretch/>
        </p:blipFill>
        <p:spPr>
          <a:xfrm>
            <a:off x="9059559" y="5263571"/>
            <a:ext cx="2347467" cy="12607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3149DD0-9741-90FD-5719-285CA484C9EE}"/>
              </a:ext>
            </a:extLst>
          </p:cNvPr>
          <p:cNvSpPr txBox="1"/>
          <p:nvPr/>
        </p:nvSpPr>
        <p:spPr>
          <a:xfrm>
            <a:off x="1041991" y="1244006"/>
            <a:ext cx="941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Roughness panels of varying nano-particle formulations were fabricated and measured.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A95AB2-2F4B-617C-535C-2010E01262EA}"/>
              </a:ext>
            </a:extLst>
          </p:cNvPr>
          <p:cNvSpPr txBox="1"/>
          <p:nvPr/>
        </p:nvSpPr>
        <p:spPr>
          <a:xfrm>
            <a:off x="980411" y="3684126"/>
            <a:ext cx="33620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Testing was performed in the 2’x3’ Low Speed Tunnel.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PIV measurements were performed to capture the stationary crossflow amplitudes.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three-axis traverse system was used to build up spanwise planes at various streamwise positions.</a:t>
            </a:r>
          </a:p>
        </p:txBody>
      </p:sp>
      <p:pic>
        <p:nvPicPr>
          <p:cNvPr id="21" name="Picture 20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0EE660E8-6914-4BC9-EB74-06A06CCED9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45000"/>
          </a:blip>
          <a:srcRect l="71906" t="38007" r="9470" b="44634"/>
          <a:stretch/>
        </p:blipFill>
        <p:spPr>
          <a:xfrm>
            <a:off x="9639764" y="4101143"/>
            <a:ext cx="1571825" cy="864974"/>
          </a:xfrm>
          <a:prstGeom prst="rect">
            <a:avLst/>
          </a:prstGeom>
          <a:ln w="12700">
            <a:solidFill>
              <a:schemeClr val="bg1">
                <a:lumMod val="10000"/>
              </a:schemeClr>
            </a:solidFill>
          </a:ln>
          <a:scene3d>
            <a:camera prst="isometricLeftDown"/>
            <a:lightRig rig="threePt" dir="t"/>
          </a:scene3d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D4BB4EB-1B46-7499-D84E-5B9FD83F4A2C}"/>
              </a:ext>
            </a:extLst>
          </p:cNvPr>
          <p:cNvGrpSpPr/>
          <p:nvPr/>
        </p:nvGrpSpPr>
        <p:grpSpPr>
          <a:xfrm>
            <a:off x="9468883" y="4173022"/>
            <a:ext cx="610122" cy="864974"/>
            <a:chOff x="8649238" y="3300353"/>
            <a:chExt cx="206715" cy="276926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4A4996E-8533-ACE5-8642-C3651CADA0C1}"/>
                </a:ext>
              </a:extLst>
            </p:cNvPr>
            <p:cNvSpPr/>
            <p:nvPr/>
          </p:nvSpPr>
          <p:spPr>
            <a:xfrm>
              <a:off x="8649238" y="3308295"/>
              <a:ext cx="206715" cy="268984"/>
            </a:xfrm>
            <a:custGeom>
              <a:avLst/>
              <a:gdLst>
                <a:gd name="connsiteX0" fmla="*/ 0 w 685833"/>
                <a:gd name="connsiteY0" fmla="*/ 923454 h 923454"/>
                <a:gd name="connsiteX1" fmla="*/ 588475 w 685833"/>
                <a:gd name="connsiteY1" fmla="*/ 597529 h 923454"/>
                <a:gd name="connsiteX2" fmla="*/ 679010 w 685833"/>
                <a:gd name="connsiteY2" fmla="*/ 0 h 92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33" h="923454">
                  <a:moveTo>
                    <a:pt x="0" y="923454"/>
                  </a:moveTo>
                  <a:cubicBezTo>
                    <a:pt x="237653" y="837446"/>
                    <a:pt x="475307" y="751438"/>
                    <a:pt x="588475" y="597529"/>
                  </a:cubicBezTo>
                  <a:cubicBezTo>
                    <a:pt x="701643" y="443620"/>
                    <a:pt x="690326" y="221810"/>
                    <a:pt x="679010" y="0"/>
                  </a:cubicBezTo>
                </a:path>
              </a:pathLst>
            </a:cu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78C1284-A38A-BD99-EE80-71C3DE128831}"/>
                </a:ext>
              </a:extLst>
            </p:cNvPr>
            <p:cNvCxnSpPr/>
            <p:nvPr/>
          </p:nvCxnSpPr>
          <p:spPr>
            <a:xfrm>
              <a:off x="8656777" y="3300353"/>
              <a:ext cx="0" cy="27432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2ADA2DA-7B36-72AC-5E77-4BBE6DF83257}"/>
                </a:ext>
              </a:extLst>
            </p:cNvPr>
            <p:cNvCxnSpPr/>
            <p:nvPr/>
          </p:nvCxnSpPr>
          <p:spPr>
            <a:xfrm>
              <a:off x="8656777" y="3361134"/>
              <a:ext cx="199176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 w="sm" len="sm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EFFA5CE-E326-DA91-D3DD-A5BB80718B43}"/>
                </a:ext>
              </a:extLst>
            </p:cNvPr>
            <p:cNvCxnSpPr>
              <a:cxnSpLocks/>
            </p:cNvCxnSpPr>
            <p:nvPr/>
          </p:nvCxnSpPr>
          <p:spPr>
            <a:xfrm>
              <a:off x="8660298" y="3441108"/>
              <a:ext cx="149236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 w="sm" len="sm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83203F9-1FFC-A724-9A59-857ADC8FC804}"/>
                </a:ext>
              </a:extLst>
            </p:cNvPr>
            <p:cNvCxnSpPr>
              <a:cxnSpLocks/>
            </p:cNvCxnSpPr>
            <p:nvPr/>
          </p:nvCxnSpPr>
          <p:spPr>
            <a:xfrm>
              <a:off x="8659545" y="3511193"/>
              <a:ext cx="96820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triangle" w="sm" len="sm"/>
            </a:ln>
            <a:effectLst/>
          </p:spPr>
        </p:cxn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DD40F3B-8959-BF1F-332C-7C079A91F2BB}"/>
              </a:ext>
            </a:extLst>
          </p:cNvPr>
          <p:cNvCxnSpPr/>
          <p:nvPr/>
        </p:nvCxnSpPr>
        <p:spPr bwMode="auto">
          <a:xfrm>
            <a:off x="3264195" y="2512733"/>
            <a:ext cx="2030819" cy="262726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med"/>
          </a:ln>
          <a:effectLst/>
        </p:spPr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102C1B37-6CEB-DAB5-FB2D-84CE615A4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0342" y="1716547"/>
            <a:ext cx="2804931" cy="219395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4EB5E37-2557-571A-0F3F-20052C60712C}"/>
              </a:ext>
            </a:extLst>
          </p:cNvPr>
          <p:cNvSpPr txBox="1"/>
          <p:nvPr/>
        </p:nvSpPr>
        <p:spPr>
          <a:xfrm>
            <a:off x="8842699" y="1495269"/>
            <a:ext cx="2935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Wavelength Pre-multiplied Spectra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6165EF8-E7A2-00C0-C45B-236142F1AEB9}"/>
              </a:ext>
            </a:extLst>
          </p:cNvPr>
          <p:cNvCxnSpPr>
            <a:cxnSpLocks/>
          </p:cNvCxnSpPr>
          <p:nvPr/>
        </p:nvCxnSpPr>
        <p:spPr bwMode="auto">
          <a:xfrm>
            <a:off x="8366614" y="2431524"/>
            <a:ext cx="463728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8563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8337E997-049C-D91A-5973-306CF8D2E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123" y="2904455"/>
            <a:ext cx="4341496" cy="366674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EFE1642-1256-FA7D-2426-775F450D4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420" y="2904455"/>
            <a:ext cx="4341496" cy="36667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C800577-BEF6-B55E-A84D-C497564F6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826" y="2904304"/>
            <a:ext cx="4341496" cy="366674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D120F6-92EA-AF25-7514-737E90190D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7826" y="2905213"/>
            <a:ext cx="4341496" cy="3666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7FD5B-12FF-241C-98BA-772B85B7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2DECB-003D-9C58-625C-8EB7D8402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219199"/>
            <a:ext cx="10466173" cy="1137841"/>
          </a:xfrm>
        </p:spPr>
        <p:txBody>
          <a:bodyPr/>
          <a:lstStyle/>
          <a:p>
            <a:r>
              <a:rPr lang="en-US" dirty="0"/>
              <a:t>The results do not indicate a clear correlation between roughness RMS and stationary crossflow initial amplitudes.</a:t>
            </a:r>
          </a:p>
          <a:p>
            <a:r>
              <a:rPr lang="en-US" dirty="0"/>
              <a:t>No obvious correlation was observed between wavelength content and stationary crossflow mode wavenumber distributions.</a:t>
            </a:r>
          </a:p>
          <a:p>
            <a:r>
              <a:rPr lang="en-US" dirty="0"/>
              <a:t>More advanced roughness characterization is needed.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86178-45A9-AF1D-587A-4E1516848B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A562F7-0190-47F2-B311-FC22AB6C833B}" type="slidenum">
              <a:rPr lang="en-US" smtClean="0"/>
              <a:pPr/>
              <a:t>3</a:t>
            </a:fld>
            <a:endParaRPr lang="en-US" sz="751">
              <a:latin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F310D1-512A-6C8D-6DDE-3554457F0A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4898" y="3070912"/>
            <a:ext cx="4427096" cy="34616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9795D7-832D-715E-2477-82B9CA1E5340}"/>
              </a:ext>
            </a:extLst>
          </p:cNvPr>
          <p:cNvSpPr txBox="1"/>
          <p:nvPr/>
        </p:nvSpPr>
        <p:spPr>
          <a:xfrm>
            <a:off x="2261286" y="2837506"/>
            <a:ext cx="3493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Stationary Crossflow Amplitudes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259DBD-2E31-BEDA-D3CD-6DC7B02EAB88}"/>
              </a:ext>
            </a:extLst>
          </p:cNvPr>
          <p:cNvSpPr txBox="1"/>
          <p:nvPr/>
        </p:nvSpPr>
        <p:spPr>
          <a:xfrm>
            <a:off x="7628441" y="5728181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Baseline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15573E-6ED2-7C11-8730-B1E8662F970D}"/>
              </a:ext>
            </a:extLst>
          </p:cNvPr>
          <p:cNvSpPr txBox="1"/>
          <p:nvPr/>
        </p:nvSpPr>
        <p:spPr>
          <a:xfrm>
            <a:off x="8706615" y="5215169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TP1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D60676-FBE7-E1EF-C4EB-BFF9388E9F5A}"/>
              </a:ext>
            </a:extLst>
          </p:cNvPr>
          <p:cNvSpPr txBox="1"/>
          <p:nvPr/>
        </p:nvSpPr>
        <p:spPr>
          <a:xfrm>
            <a:off x="8857323" y="492634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TP5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67F0B5-32B6-EA91-0711-270E2E24A0B2}"/>
              </a:ext>
            </a:extLst>
          </p:cNvPr>
          <p:cNvSpPr txBox="1"/>
          <p:nvPr/>
        </p:nvSpPr>
        <p:spPr>
          <a:xfrm>
            <a:off x="9992900" y="4161375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TP4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4E9A56-9768-1114-C2A9-A6DC745E7D6E}"/>
              </a:ext>
            </a:extLst>
          </p:cNvPr>
          <p:cNvSpPr txBox="1"/>
          <p:nvPr/>
        </p:nvSpPr>
        <p:spPr>
          <a:xfrm>
            <a:off x="8963256" y="323699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TP3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379634-76C9-B296-279A-E019844836AE}"/>
              </a:ext>
            </a:extLst>
          </p:cNvPr>
          <p:cNvSpPr txBox="1"/>
          <p:nvPr/>
        </p:nvSpPr>
        <p:spPr>
          <a:xfrm>
            <a:off x="6938009" y="2407839"/>
            <a:ext cx="457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Roughness RMS vs. Estimated Initial Amplitude (</a:t>
            </a:r>
            <a:r>
              <a:rPr lang="en-US" dirty="0" err="1">
                <a:solidFill>
                  <a:schemeClr val="accent1">
                    <a:lumMod val="10000"/>
                  </a:schemeClr>
                </a:solidFill>
              </a:rPr>
              <a:t>λ</a:t>
            </a:r>
            <a:r>
              <a:rPr lang="en-US" dirty="0">
                <a:solidFill>
                  <a:schemeClr val="accent1">
                    <a:lumMod val="10000"/>
                  </a:schemeClr>
                </a:solidFill>
              </a:rPr>
              <a:t>=8 mm)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56B33BC-E840-3B6E-76DD-94E44CC724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73314" t="7151" r="3172" b="75691"/>
          <a:stretch/>
        </p:blipFill>
        <p:spPr>
          <a:xfrm>
            <a:off x="10371168" y="3159516"/>
            <a:ext cx="1021279" cy="62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5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Blank">
  <a:themeElements>
    <a:clrScheme name="Blank 1">
      <a:dk1>
        <a:srgbClr val="003296"/>
      </a:dk1>
      <a:lt1>
        <a:srgbClr val="E6F5FF"/>
      </a:lt1>
      <a:dk2>
        <a:srgbClr val="0A075A"/>
      </a:dk2>
      <a:lt2>
        <a:srgbClr val="96AAB4"/>
      </a:lt2>
      <a:accent1>
        <a:srgbClr val="DCEBF5"/>
      </a:accent1>
      <a:accent2>
        <a:srgbClr val="E6C855"/>
      </a:accent2>
      <a:accent3>
        <a:srgbClr val="F0F9FF"/>
      </a:accent3>
      <a:accent4>
        <a:srgbClr val="00297F"/>
      </a:accent4>
      <a:accent5>
        <a:srgbClr val="EBF3F9"/>
      </a:accent5>
      <a:accent6>
        <a:srgbClr val="D0B54C"/>
      </a:accent6>
      <a:hlink>
        <a:srgbClr val="CD3732"/>
      </a:hlink>
      <a:folHlink>
        <a:srgbClr val="5AAAD7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</a:objectDefaults>
  <a:extraClrSchemeLst>
    <a:extraClrScheme>
      <a:clrScheme name="Blank 1">
        <a:dk1>
          <a:srgbClr val="003296"/>
        </a:dk1>
        <a:lt1>
          <a:srgbClr val="E6F5FF"/>
        </a:lt1>
        <a:dk2>
          <a:srgbClr val="0A075A"/>
        </a:dk2>
        <a:lt2>
          <a:srgbClr val="96AAB4"/>
        </a:lt2>
        <a:accent1>
          <a:srgbClr val="DCEBF5"/>
        </a:accent1>
        <a:accent2>
          <a:srgbClr val="E6C855"/>
        </a:accent2>
        <a:accent3>
          <a:srgbClr val="F0F9FF"/>
        </a:accent3>
        <a:accent4>
          <a:srgbClr val="00297F"/>
        </a:accent4>
        <a:accent5>
          <a:srgbClr val="EBF3F9"/>
        </a:accent5>
        <a:accent6>
          <a:srgbClr val="D0B54C"/>
        </a:accent6>
        <a:hlink>
          <a:srgbClr val="CD3732"/>
        </a:hlink>
        <a:folHlink>
          <a:srgbClr val="5AAA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IAA_Jan2017_FFS_Eppink" id="{9359E503-C4DC-304D-8F29-4D2449BD22BE}" vid="{668AF1BC-5A70-FB49-8F3C-63D80B7FFF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6385</TotalTime>
  <Words>171</Words>
  <Application>Microsoft Macintosh PowerPoint</Application>
  <PresentationFormat>Widescreen</PresentationFormat>
  <Paragraphs>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</vt:lpstr>
      <vt:lpstr>Times New Roman</vt:lpstr>
      <vt:lpstr>3_Blank</vt:lpstr>
      <vt:lpstr>Random Micron Surface Roughness Effects on Swept Wing Boundary Layer Transition</vt:lpstr>
      <vt:lpstr>Experiment Setup</vt:lpstr>
      <vt:lpstr>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Eppink, Jenna Leeann. (LARC-D303)</dc:creator>
  <cp:lastModifiedBy>Eppink, Jenna Leeann. (LARC-D303)</cp:lastModifiedBy>
  <cp:revision>12</cp:revision>
  <dcterms:created xsi:type="dcterms:W3CDTF">2024-08-12T04:12:04Z</dcterms:created>
  <dcterms:modified xsi:type="dcterms:W3CDTF">2024-08-16T14:37:14Z</dcterms:modified>
</cp:coreProperties>
</file>