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handoutMasterIdLst>
    <p:handoutMasterId r:id="rId7"/>
  </p:handoutMasterIdLst>
  <p:sldIdLst>
    <p:sldId id="256" r:id="rId5"/>
  </p:sldIdLst>
  <p:sldSz cx="43891200" cy="32918400"/>
  <p:notesSz cx="9271000" cy="6997700"/>
  <p:defaultTextStyle>
    <a:defPPr>
      <a:defRPr lang="en-US"/>
    </a:defPPr>
    <a:lvl1pPr algn="l" rtl="0" fontAlgn="base">
      <a:spcBef>
        <a:spcPct val="0"/>
      </a:spcBef>
      <a:spcAft>
        <a:spcPct val="0"/>
      </a:spcAft>
      <a:defRPr sz="3200" kern="1200">
        <a:solidFill>
          <a:schemeClr val="tx1"/>
        </a:solidFill>
        <a:latin typeface="Helvetica" charset="0"/>
        <a:ea typeface="ＭＳ Ｐゴシック" charset="-128"/>
        <a:cs typeface="+mn-cs"/>
      </a:defRPr>
    </a:lvl1pPr>
    <a:lvl2pPr marL="457200" algn="l" rtl="0" fontAlgn="base">
      <a:spcBef>
        <a:spcPct val="0"/>
      </a:spcBef>
      <a:spcAft>
        <a:spcPct val="0"/>
      </a:spcAft>
      <a:defRPr sz="3200" kern="1200">
        <a:solidFill>
          <a:schemeClr val="tx1"/>
        </a:solidFill>
        <a:latin typeface="Helvetica" charset="0"/>
        <a:ea typeface="ＭＳ Ｐゴシック" charset="-128"/>
        <a:cs typeface="+mn-cs"/>
      </a:defRPr>
    </a:lvl2pPr>
    <a:lvl3pPr marL="914400" algn="l" rtl="0" fontAlgn="base">
      <a:spcBef>
        <a:spcPct val="0"/>
      </a:spcBef>
      <a:spcAft>
        <a:spcPct val="0"/>
      </a:spcAft>
      <a:defRPr sz="3200" kern="1200">
        <a:solidFill>
          <a:schemeClr val="tx1"/>
        </a:solidFill>
        <a:latin typeface="Helvetica" charset="0"/>
        <a:ea typeface="ＭＳ Ｐゴシック" charset="-128"/>
        <a:cs typeface="+mn-cs"/>
      </a:defRPr>
    </a:lvl3pPr>
    <a:lvl4pPr marL="1371600" algn="l" rtl="0" fontAlgn="base">
      <a:spcBef>
        <a:spcPct val="0"/>
      </a:spcBef>
      <a:spcAft>
        <a:spcPct val="0"/>
      </a:spcAft>
      <a:defRPr sz="3200" kern="1200">
        <a:solidFill>
          <a:schemeClr val="tx1"/>
        </a:solidFill>
        <a:latin typeface="Helvetica" charset="0"/>
        <a:ea typeface="ＭＳ Ｐゴシック" charset="-128"/>
        <a:cs typeface="+mn-cs"/>
      </a:defRPr>
    </a:lvl4pPr>
    <a:lvl5pPr marL="1828800" algn="l" rtl="0" fontAlgn="base">
      <a:spcBef>
        <a:spcPct val="0"/>
      </a:spcBef>
      <a:spcAft>
        <a:spcPct val="0"/>
      </a:spcAft>
      <a:defRPr sz="3200" kern="1200">
        <a:solidFill>
          <a:schemeClr val="tx1"/>
        </a:solidFill>
        <a:latin typeface="Helvetica" charset="0"/>
        <a:ea typeface="ＭＳ Ｐゴシック" charset="-128"/>
        <a:cs typeface="+mn-cs"/>
      </a:defRPr>
    </a:lvl5pPr>
    <a:lvl6pPr marL="2286000" algn="l" defTabSz="914400" rtl="0" eaLnBrk="1" latinLnBrk="0" hangingPunct="1">
      <a:defRPr sz="3200" kern="1200">
        <a:solidFill>
          <a:schemeClr val="tx1"/>
        </a:solidFill>
        <a:latin typeface="Helvetica" charset="0"/>
        <a:ea typeface="ＭＳ Ｐゴシック" charset="-128"/>
        <a:cs typeface="+mn-cs"/>
      </a:defRPr>
    </a:lvl6pPr>
    <a:lvl7pPr marL="2743200" algn="l" defTabSz="914400" rtl="0" eaLnBrk="1" latinLnBrk="0" hangingPunct="1">
      <a:defRPr sz="3200" kern="1200">
        <a:solidFill>
          <a:schemeClr val="tx1"/>
        </a:solidFill>
        <a:latin typeface="Helvetica" charset="0"/>
        <a:ea typeface="ＭＳ Ｐゴシック" charset="-128"/>
        <a:cs typeface="+mn-cs"/>
      </a:defRPr>
    </a:lvl7pPr>
    <a:lvl8pPr marL="3200400" algn="l" defTabSz="914400" rtl="0" eaLnBrk="1" latinLnBrk="0" hangingPunct="1">
      <a:defRPr sz="3200" kern="1200">
        <a:solidFill>
          <a:schemeClr val="tx1"/>
        </a:solidFill>
        <a:latin typeface="Helvetica" charset="0"/>
        <a:ea typeface="ＭＳ Ｐゴシック" charset="-128"/>
        <a:cs typeface="+mn-cs"/>
      </a:defRPr>
    </a:lvl8pPr>
    <a:lvl9pPr marL="3657600" algn="l" defTabSz="914400" rtl="0" eaLnBrk="1" latinLnBrk="0" hangingPunct="1">
      <a:defRPr sz="3200" kern="1200">
        <a:solidFill>
          <a:schemeClr val="tx1"/>
        </a:solidFill>
        <a:latin typeface="Helvetica" charset="0"/>
        <a:ea typeface="ＭＳ Ｐゴシック" charset="-128"/>
        <a:cs typeface="+mn-cs"/>
      </a:defRPr>
    </a:lvl9pPr>
  </p:defaultTextStyle>
  <p:extLst>
    <p:ext uri="{EFAFB233-063F-42B5-8137-9DF3F51BA10A}">
      <p15:sldGuideLst xmlns:p15="http://schemas.microsoft.com/office/powerpoint/2012/main">
        <p15:guide id="1" orient="horz" pos="576">
          <p15:clr>
            <a:srgbClr val="A4A3A4"/>
          </p15:clr>
        </p15:guide>
        <p15:guide id="2" orient="horz" pos="19632">
          <p15:clr>
            <a:srgbClr val="A4A3A4"/>
          </p15:clr>
        </p15:guide>
        <p15:guide id="3" pos="6336">
          <p15:clr>
            <a:srgbClr val="A4A3A4"/>
          </p15:clr>
        </p15:guide>
        <p15:guide id="4" pos="7735">
          <p15:clr>
            <a:srgbClr val="A4A3A4"/>
          </p15:clr>
        </p15:guide>
        <p15:guide id="5" pos="13083">
          <p15:clr>
            <a:srgbClr val="A4A3A4"/>
          </p15:clr>
        </p15:guide>
        <p15:guide id="6" pos="21312">
          <p15:clr>
            <a:srgbClr val="A4A3A4"/>
          </p15:clr>
        </p15:guide>
        <p15:guide id="7" pos="905">
          <p15:clr>
            <a:srgbClr val="A4A3A4"/>
          </p15:clr>
        </p15:guide>
        <p15:guide id="8" pos="14441">
          <p15:clr>
            <a:srgbClr val="A4A3A4"/>
          </p15:clr>
        </p15:guide>
        <p15:guide id="9" pos="19995">
          <p15:clr>
            <a:srgbClr val="A4A3A4"/>
          </p15:clr>
        </p15:guide>
        <p15:guide id="10" pos="26743">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ore, Ashlee M. (LARC-E301)[Science Systems &amp; Applications, Inc.]" initials="AAM(ES&amp;AI" lastIdx="1" clrIdx="0">
    <p:extLst>
      <p:ext uri="{19B8F6BF-5375-455C-9EA6-DF929625EA0E}">
        <p15:presenceInfo xmlns:p15="http://schemas.microsoft.com/office/powerpoint/2012/main" userId="S::aautore@ndc.nasa.gov::75c273cd-9f49-476b-83cc-7d8f4826eabb" providerId="AD"/>
      </p:ext>
    </p:extLst>
  </p:cmAuthor>
  <p:cmAuthor id="2" name="Georgina Hayes-Crepps" initials="GSHC" lastIdx="5" clrIdx="1">
    <p:extLst>
      <p:ext uri="{19B8F6BF-5375-455C-9EA6-DF929625EA0E}">
        <p15:presenceInfo xmlns:p15="http://schemas.microsoft.com/office/powerpoint/2012/main" userId="Georgina Hayes-Crepps" providerId="None"/>
      </p:ext>
    </p:extLst>
  </p:cmAuthor>
  <p:cmAuthor id="3" name="Tisdale, Matthew S. (LARC-E301)" initials="T(" lastIdx="1" clrIdx="2">
    <p:extLst>
      <p:ext uri="{19B8F6BF-5375-455C-9EA6-DF929625EA0E}">
        <p15:presenceInfo xmlns:p15="http://schemas.microsoft.com/office/powerpoint/2012/main" userId="S::mstisdal@ndc.nasa.gov::c2e5b365-f1c5-4e01-8de6-7d1654e612c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CCFF"/>
    <a:srgbClr val="00CC99"/>
    <a:srgbClr val="33CCFF"/>
    <a:srgbClr val="99FFCC"/>
    <a:srgbClr val="CCFFFF"/>
    <a:srgbClr val="999900"/>
    <a:srgbClr val="FF6600"/>
    <a:srgbClr val="FFFFE1"/>
    <a:srgbClr val="FF3300"/>
    <a:srgbClr val="FFF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C52114-33E2-4AF3-9615-22000047538C}" v="3" dt="2024-08-16T16:05:57.9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1950" y="156"/>
      </p:cViewPr>
      <p:guideLst>
        <p:guide orient="horz" pos="576"/>
        <p:guide orient="horz" pos="19632"/>
        <p:guide pos="6336"/>
        <p:guide pos="7735"/>
        <p:guide pos="13083"/>
        <p:guide pos="21312"/>
        <p:guide pos="905"/>
        <p:guide pos="14441"/>
        <p:guide pos="19995"/>
        <p:guide pos="2674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4018067" cy="349885"/>
          </a:xfrm>
          <a:prstGeom prst="rect">
            <a:avLst/>
          </a:prstGeom>
          <a:noFill/>
          <a:ln w="9525">
            <a:noFill/>
            <a:miter lim="800000"/>
            <a:headEnd/>
            <a:tailEnd/>
          </a:ln>
          <a:effectLst/>
        </p:spPr>
        <p:txBody>
          <a:bodyPr vert="horz" wrap="square" lIns="91429" tIns="45716" rIns="91429" bIns="45716" numCol="1" anchor="t" anchorCtr="0" compatLnSpc="1">
            <a:prstTxWarp prst="textNoShape">
              <a:avLst/>
            </a:prstTxWarp>
          </a:bodyPr>
          <a:lstStyle>
            <a:lvl1pPr>
              <a:defRPr sz="1200" dirty="0">
                <a:latin typeface="Times New Roman" pitchFamily="18" charset="0"/>
                <a:ea typeface="+mn-ea"/>
              </a:defRPr>
            </a:lvl1pPr>
          </a:lstStyle>
          <a:p>
            <a:pPr>
              <a:defRPr/>
            </a:pPr>
            <a:endParaRPr lang="en-US"/>
          </a:p>
        </p:txBody>
      </p:sp>
      <p:sp>
        <p:nvSpPr>
          <p:cNvPr id="3075" name="Rectangle 3"/>
          <p:cNvSpPr>
            <a:spLocks noGrp="1" noChangeArrowheads="1"/>
          </p:cNvSpPr>
          <p:nvPr>
            <p:ph type="dt" sz="quarter" idx="1"/>
          </p:nvPr>
        </p:nvSpPr>
        <p:spPr bwMode="auto">
          <a:xfrm>
            <a:off x="5249768" y="0"/>
            <a:ext cx="4019650" cy="349885"/>
          </a:xfrm>
          <a:prstGeom prst="rect">
            <a:avLst/>
          </a:prstGeom>
          <a:noFill/>
          <a:ln w="9525">
            <a:noFill/>
            <a:miter lim="800000"/>
            <a:headEnd/>
            <a:tailEnd/>
          </a:ln>
          <a:effectLst/>
        </p:spPr>
        <p:txBody>
          <a:bodyPr vert="horz" wrap="square" lIns="91429" tIns="45716" rIns="91429" bIns="45716" numCol="1" anchor="t" anchorCtr="0" compatLnSpc="1">
            <a:prstTxWarp prst="textNoShape">
              <a:avLst/>
            </a:prstTxWarp>
          </a:bodyPr>
          <a:lstStyle>
            <a:lvl1pPr algn="r">
              <a:defRPr sz="1200" dirty="0">
                <a:latin typeface="Times New Roman" pitchFamily="18" charset="0"/>
                <a:ea typeface="+mn-ea"/>
              </a:defRPr>
            </a:lvl1pPr>
          </a:lstStyle>
          <a:p>
            <a:pPr>
              <a:defRPr/>
            </a:pPr>
            <a:endParaRPr lang="en-US"/>
          </a:p>
        </p:txBody>
      </p:sp>
      <p:sp>
        <p:nvSpPr>
          <p:cNvPr id="3076" name="Rectangle 4"/>
          <p:cNvSpPr>
            <a:spLocks noGrp="1" noChangeArrowheads="1"/>
          </p:cNvSpPr>
          <p:nvPr>
            <p:ph type="ftr" sz="quarter" idx="2"/>
          </p:nvPr>
        </p:nvSpPr>
        <p:spPr bwMode="auto">
          <a:xfrm>
            <a:off x="0" y="6646196"/>
            <a:ext cx="4018067" cy="349885"/>
          </a:xfrm>
          <a:prstGeom prst="rect">
            <a:avLst/>
          </a:prstGeom>
          <a:noFill/>
          <a:ln w="9525">
            <a:noFill/>
            <a:miter lim="800000"/>
            <a:headEnd/>
            <a:tailEnd/>
          </a:ln>
          <a:effectLst/>
        </p:spPr>
        <p:txBody>
          <a:bodyPr vert="horz" wrap="square" lIns="91429" tIns="45716" rIns="91429" bIns="45716" numCol="1" anchor="b" anchorCtr="0" compatLnSpc="1">
            <a:prstTxWarp prst="textNoShape">
              <a:avLst/>
            </a:prstTxWarp>
          </a:bodyPr>
          <a:lstStyle>
            <a:lvl1pPr>
              <a:defRPr sz="1200" dirty="0">
                <a:latin typeface="Times New Roman" pitchFamily="18" charset="0"/>
                <a:ea typeface="+mn-ea"/>
              </a:defRPr>
            </a:lvl1pPr>
          </a:lstStyle>
          <a:p>
            <a:pPr>
              <a:defRPr/>
            </a:pPr>
            <a:endParaRPr lang="en-US"/>
          </a:p>
        </p:txBody>
      </p:sp>
      <p:sp>
        <p:nvSpPr>
          <p:cNvPr id="3077" name="Rectangle 5"/>
          <p:cNvSpPr>
            <a:spLocks noGrp="1" noChangeArrowheads="1"/>
          </p:cNvSpPr>
          <p:nvPr>
            <p:ph type="sldNum" sz="quarter" idx="3"/>
          </p:nvPr>
        </p:nvSpPr>
        <p:spPr bwMode="auto">
          <a:xfrm>
            <a:off x="5249768" y="6646196"/>
            <a:ext cx="4019650" cy="349885"/>
          </a:xfrm>
          <a:prstGeom prst="rect">
            <a:avLst/>
          </a:prstGeom>
          <a:noFill/>
          <a:ln w="9525">
            <a:noFill/>
            <a:miter lim="800000"/>
            <a:headEnd/>
            <a:tailEnd/>
          </a:ln>
          <a:effectLst/>
        </p:spPr>
        <p:txBody>
          <a:bodyPr vert="horz" wrap="square" lIns="91429" tIns="45716" rIns="91429" bIns="45716" numCol="1" anchor="b" anchorCtr="0" compatLnSpc="1">
            <a:prstTxWarp prst="textNoShape">
              <a:avLst/>
            </a:prstTxWarp>
          </a:bodyPr>
          <a:lstStyle>
            <a:lvl1pPr algn="r">
              <a:defRPr sz="1200">
                <a:latin typeface="Times New Roman" charset="0"/>
              </a:defRPr>
            </a:lvl1pPr>
          </a:lstStyle>
          <a:p>
            <a:pPr>
              <a:defRPr/>
            </a:pPr>
            <a:fld id="{92D3FFB0-5912-4ED8-BC31-BA743FA51920}" type="slidenum">
              <a:rPr lang="en-US"/>
              <a:pPr>
                <a:defRPr/>
              </a:pPr>
              <a:t>‹#›</a:t>
            </a:fld>
            <a:endParaRPr lang="en-US"/>
          </a:p>
        </p:txBody>
      </p:sp>
    </p:spTree>
    <p:extLst>
      <p:ext uri="{BB962C8B-B14F-4D97-AF65-F5344CB8AC3E}">
        <p14:creationId xmlns:p14="http://schemas.microsoft.com/office/powerpoint/2010/main" val="35773108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17963" cy="3492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51450" y="0"/>
            <a:ext cx="4017963" cy="349250"/>
          </a:xfrm>
          <a:prstGeom prst="rect">
            <a:avLst/>
          </a:prstGeom>
        </p:spPr>
        <p:txBody>
          <a:bodyPr vert="horz" lIns="91440" tIns="45720" rIns="91440" bIns="45720" rtlCol="0"/>
          <a:lstStyle>
            <a:lvl1pPr algn="r">
              <a:defRPr sz="1200"/>
            </a:lvl1pPr>
          </a:lstStyle>
          <a:p>
            <a:fld id="{44EB849E-89AE-D840-A10F-AAC1EED19959}" type="datetimeFigureOut">
              <a:rPr lang="en-US" smtClean="0"/>
              <a:pPr/>
              <a:t>8/16/2024</a:t>
            </a:fld>
            <a:endParaRPr lang="en-US"/>
          </a:p>
        </p:txBody>
      </p:sp>
      <p:sp>
        <p:nvSpPr>
          <p:cNvPr id="4" name="Slide Image Placeholder 3"/>
          <p:cNvSpPr>
            <a:spLocks noGrp="1" noRot="1" noChangeAspect="1"/>
          </p:cNvSpPr>
          <p:nvPr>
            <p:ph type="sldImg" idx="2"/>
          </p:nvPr>
        </p:nvSpPr>
        <p:spPr>
          <a:xfrm>
            <a:off x="2886075" y="525463"/>
            <a:ext cx="3498850" cy="26241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27100" y="3324225"/>
            <a:ext cx="7416800" cy="31480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46863"/>
            <a:ext cx="4017963" cy="3492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51450" y="6646863"/>
            <a:ext cx="4017963" cy="349250"/>
          </a:xfrm>
          <a:prstGeom prst="rect">
            <a:avLst/>
          </a:prstGeom>
        </p:spPr>
        <p:txBody>
          <a:bodyPr vert="horz" lIns="91440" tIns="45720" rIns="91440" bIns="45720" rtlCol="0" anchor="b"/>
          <a:lstStyle>
            <a:lvl1pPr algn="r">
              <a:defRPr sz="1200"/>
            </a:lvl1pPr>
          </a:lstStyle>
          <a:p>
            <a:fld id="{5E094B31-0EA6-8545-BEC8-31028FDB6EB7}" type="slidenum">
              <a:rPr lang="en-US" smtClean="0"/>
              <a:pPr/>
              <a:t>‹#›</a:t>
            </a:fld>
            <a:endParaRPr lang="en-US"/>
          </a:p>
        </p:txBody>
      </p:sp>
    </p:spTree>
    <p:extLst>
      <p:ext uri="{BB962C8B-B14F-4D97-AF65-F5344CB8AC3E}">
        <p14:creationId xmlns:p14="http://schemas.microsoft.com/office/powerpoint/2010/main" val="255386526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References:</a:t>
            </a:r>
          </a:p>
          <a:p>
            <a:r>
              <a:rPr lang="en-US" sz="1200" b="0" i="0" kern="1200">
                <a:solidFill>
                  <a:schemeClr val="tx1"/>
                </a:solidFill>
                <a:effectLst/>
                <a:latin typeface="+mn-lt"/>
                <a:ea typeface="+mn-ea"/>
                <a:cs typeface="+mn-cs"/>
              </a:rPr>
              <a:t>NASA/GSFC/</a:t>
            </a:r>
            <a:r>
              <a:rPr lang="en-US" sz="1200" b="0" i="0" kern="1200" err="1">
                <a:solidFill>
                  <a:schemeClr val="tx1"/>
                </a:solidFill>
                <a:effectLst/>
                <a:latin typeface="+mn-lt"/>
                <a:ea typeface="+mn-ea"/>
                <a:cs typeface="+mn-cs"/>
              </a:rPr>
              <a:t>LaRC</a:t>
            </a:r>
            <a:r>
              <a:rPr lang="en-US" sz="1200" b="0" i="0" kern="1200">
                <a:solidFill>
                  <a:schemeClr val="tx1"/>
                </a:solidFill>
                <a:effectLst/>
                <a:latin typeface="+mn-lt"/>
                <a:ea typeface="+mn-ea"/>
                <a:cs typeface="+mn-cs"/>
              </a:rPr>
              <a:t>/JPL, MISR Team.</a:t>
            </a:r>
            <a:endParaRPr lang="en-US"/>
          </a:p>
          <a:p>
            <a:endParaRPr lang="en-US"/>
          </a:p>
          <a:p>
            <a:endParaRPr lang="en-US"/>
          </a:p>
        </p:txBody>
      </p:sp>
      <p:sp>
        <p:nvSpPr>
          <p:cNvPr id="4" name="Slide Number Placeholder 3"/>
          <p:cNvSpPr>
            <a:spLocks noGrp="1"/>
          </p:cNvSpPr>
          <p:nvPr>
            <p:ph type="sldNum" sz="quarter" idx="10"/>
          </p:nvPr>
        </p:nvSpPr>
        <p:spPr/>
        <p:txBody>
          <a:bodyPr/>
          <a:lstStyle/>
          <a:p>
            <a:fld id="{5E094B31-0EA6-8545-BEC8-31028FDB6EB7}" type="slidenum">
              <a:rPr lang="en-US" smtClean="0"/>
              <a:pPr/>
              <a:t>1</a:t>
            </a:fld>
            <a:endParaRPr lang="en-US"/>
          </a:p>
        </p:txBody>
      </p:sp>
    </p:spTree>
    <p:extLst>
      <p:ext uri="{BB962C8B-B14F-4D97-AF65-F5344CB8AC3E}">
        <p14:creationId xmlns:p14="http://schemas.microsoft.com/office/powerpoint/2010/main" val="2753985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75" y="10226675"/>
            <a:ext cx="37306250" cy="7054850"/>
          </a:xfrm>
        </p:spPr>
        <p:txBody>
          <a:bodyPr/>
          <a:lstStyle/>
          <a:p>
            <a:r>
              <a:rPr lang="en-US"/>
              <a:t>Click to edit Master title style</a:t>
            </a:r>
          </a:p>
        </p:txBody>
      </p:sp>
      <p:sp>
        <p:nvSpPr>
          <p:cNvPr id="3" name="Subtitle 2"/>
          <p:cNvSpPr>
            <a:spLocks noGrp="1"/>
          </p:cNvSpPr>
          <p:nvPr>
            <p:ph type="subTitle" idx="1"/>
          </p:nvPr>
        </p:nvSpPr>
        <p:spPr>
          <a:xfrm>
            <a:off x="6583363" y="18653125"/>
            <a:ext cx="30724475" cy="84137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974973-117A-43DF-8B6E-C9A1876E8BA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7D728B-896F-48A2-8DE9-514BDF8BCEC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0" y="21153438"/>
            <a:ext cx="37307838" cy="653732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3467100" y="13952538"/>
            <a:ext cx="37307838" cy="72009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9479532-B5E3-4D5C-BC98-E63C82D8620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290888" y="9510713"/>
            <a:ext cx="18578512" cy="19750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21800" y="9510713"/>
            <a:ext cx="18578513" cy="19750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98AD86A-3966-402E-8389-7E4DA197F8E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3925" y="7369175"/>
            <a:ext cx="19392900"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93925" y="10439400"/>
            <a:ext cx="19392900"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438" y="7369175"/>
            <a:ext cx="19400837"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6438" y="10439400"/>
            <a:ext cx="19400837"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C9A1DAF-1ECD-4A2A-83FB-A20A44BD778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01C519A-5789-41AF-9D5B-D5DDEDBC8CA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D4B4B4B-9091-4BF0-BF3F-F56CD16ECD3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1275"/>
            <a:ext cx="14439900" cy="557688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17160875" y="1311275"/>
            <a:ext cx="24536400" cy="280939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3925" y="6888163"/>
            <a:ext cx="14439900" cy="22517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1724FFA-623B-4CED-ACE5-6CDDA76F924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3" y="23042563"/>
            <a:ext cx="26335037" cy="27209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8602663" y="2941638"/>
            <a:ext cx="26335037" cy="197500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602663" y="25763538"/>
            <a:ext cx="26335037" cy="3862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C9C78F2-A99B-4493-AB77-5FEDEA72F4A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8EAE21-175F-4857-8201-7C3F20E001C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273750" y="2925763"/>
            <a:ext cx="9326563" cy="263350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90888" y="2925763"/>
            <a:ext cx="27830462" cy="263350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10A0667-941C-478D-AE59-5E77BE6EE04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290888" y="2925763"/>
            <a:ext cx="37309425" cy="5486400"/>
          </a:xfrm>
          <a:prstGeom prst="rect">
            <a:avLst/>
          </a:prstGeom>
          <a:noFill/>
          <a:ln w="9525">
            <a:noFill/>
            <a:miter lim="800000"/>
            <a:headEnd/>
            <a:tailEnd/>
          </a:ln>
        </p:spPr>
        <p:txBody>
          <a:bodyPr vert="horz" wrap="square" lIns="407557" tIns="203779" rIns="407557" bIns="203779"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3290888" y="9510713"/>
            <a:ext cx="37309425" cy="19750087"/>
          </a:xfrm>
          <a:prstGeom prst="rect">
            <a:avLst/>
          </a:prstGeom>
          <a:noFill/>
          <a:ln w="9525">
            <a:noFill/>
            <a:miter lim="800000"/>
            <a:headEnd/>
            <a:tailEnd/>
          </a:ln>
        </p:spPr>
        <p:txBody>
          <a:bodyPr vert="horz" wrap="square" lIns="407557" tIns="203779" rIns="407557" bIns="20377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3290888" y="29992638"/>
            <a:ext cx="9144000" cy="2193925"/>
          </a:xfrm>
          <a:prstGeom prst="rect">
            <a:avLst/>
          </a:prstGeom>
          <a:noFill/>
          <a:ln w="9525">
            <a:noFill/>
            <a:miter lim="800000"/>
            <a:headEnd/>
            <a:tailEnd/>
          </a:ln>
          <a:effectLst/>
        </p:spPr>
        <p:txBody>
          <a:bodyPr vert="horz" wrap="square" lIns="407557" tIns="203779" rIns="407557" bIns="203779" numCol="1" anchor="t" anchorCtr="0" compatLnSpc="1">
            <a:prstTxWarp prst="textNoShape">
              <a:avLst/>
            </a:prstTxWarp>
          </a:bodyPr>
          <a:lstStyle>
            <a:lvl1pPr>
              <a:defRPr sz="6200" dirty="0">
                <a:latin typeface="Times New Roman" pitchFamily="18" charset="0"/>
                <a:ea typeface="+mn-ea"/>
              </a:defRPr>
            </a:lvl1pPr>
          </a:lstStyle>
          <a:p>
            <a:pPr>
              <a:defRPr/>
            </a:pPr>
            <a:endParaRPr lang="en-US"/>
          </a:p>
        </p:txBody>
      </p:sp>
      <p:sp>
        <p:nvSpPr>
          <p:cNvPr id="1029" name="Rectangle 5"/>
          <p:cNvSpPr>
            <a:spLocks noGrp="1" noChangeArrowheads="1"/>
          </p:cNvSpPr>
          <p:nvPr>
            <p:ph type="ftr" sz="quarter" idx="3"/>
          </p:nvPr>
        </p:nvSpPr>
        <p:spPr bwMode="auto">
          <a:xfrm>
            <a:off x="14997113" y="29992638"/>
            <a:ext cx="13896975" cy="2193925"/>
          </a:xfrm>
          <a:prstGeom prst="rect">
            <a:avLst/>
          </a:prstGeom>
          <a:noFill/>
          <a:ln w="9525">
            <a:noFill/>
            <a:miter lim="800000"/>
            <a:headEnd/>
            <a:tailEnd/>
          </a:ln>
          <a:effectLst/>
        </p:spPr>
        <p:txBody>
          <a:bodyPr vert="horz" wrap="square" lIns="407557" tIns="203779" rIns="407557" bIns="203779" numCol="1" anchor="t" anchorCtr="0" compatLnSpc="1">
            <a:prstTxWarp prst="textNoShape">
              <a:avLst/>
            </a:prstTxWarp>
          </a:bodyPr>
          <a:lstStyle>
            <a:lvl1pPr algn="ctr">
              <a:defRPr sz="6200" dirty="0">
                <a:latin typeface="Times New Roman" pitchFamily="18" charset="0"/>
                <a:ea typeface="+mn-ea"/>
              </a:defRPr>
            </a:lvl1pPr>
          </a:lstStyle>
          <a:p>
            <a:pPr>
              <a:defRPr/>
            </a:pPr>
            <a:endParaRPr lang="en-US"/>
          </a:p>
        </p:txBody>
      </p:sp>
      <p:sp>
        <p:nvSpPr>
          <p:cNvPr id="1030" name="Rectangle 6"/>
          <p:cNvSpPr>
            <a:spLocks noGrp="1" noChangeArrowheads="1"/>
          </p:cNvSpPr>
          <p:nvPr>
            <p:ph type="sldNum" sz="quarter" idx="4"/>
          </p:nvPr>
        </p:nvSpPr>
        <p:spPr bwMode="auto">
          <a:xfrm>
            <a:off x="31456313" y="29992638"/>
            <a:ext cx="9144000" cy="2193925"/>
          </a:xfrm>
          <a:prstGeom prst="rect">
            <a:avLst/>
          </a:prstGeom>
          <a:noFill/>
          <a:ln w="9525">
            <a:noFill/>
            <a:miter lim="800000"/>
            <a:headEnd/>
            <a:tailEnd/>
          </a:ln>
          <a:effectLst/>
        </p:spPr>
        <p:txBody>
          <a:bodyPr vert="horz" wrap="square" lIns="407557" tIns="203779" rIns="407557" bIns="203779" numCol="1" anchor="t" anchorCtr="0" compatLnSpc="1">
            <a:prstTxWarp prst="textNoShape">
              <a:avLst/>
            </a:prstTxWarp>
          </a:bodyPr>
          <a:lstStyle>
            <a:lvl1pPr algn="r">
              <a:defRPr sz="6200">
                <a:latin typeface="Times New Roman" charset="0"/>
              </a:defRPr>
            </a:lvl1pPr>
          </a:lstStyle>
          <a:p>
            <a:pPr>
              <a:defRPr/>
            </a:pPr>
            <a:fld id="{52F41DCF-AEC9-4BDC-9401-AEE23EC0497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075113" rtl="0" eaLnBrk="0" fontAlgn="base" hangingPunct="0">
        <a:spcBef>
          <a:spcPct val="0"/>
        </a:spcBef>
        <a:spcAft>
          <a:spcPct val="0"/>
        </a:spcAft>
        <a:defRPr sz="19600">
          <a:solidFill>
            <a:schemeClr val="tx2"/>
          </a:solidFill>
          <a:latin typeface="+mj-lt"/>
          <a:ea typeface="ＭＳ Ｐゴシック" charset="-128"/>
          <a:cs typeface="ＭＳ Ｐゴシック" charset="-128"/>
        </a:defRPr>
      </a:lvl1pPr>
      <a:lvl2pPr algn="ctr" defTabSz="4075113" rtl="0" eaLnBrk="0" fontAlgn="base" hangingPunct="0">
        <a:spcBef>
          <a:spcPct val="0"/>
        </a:spcBef>
        <a:spcAft>
          <a:spcPct val="0"/>
        </a:spcAft>
        <a:defRPr sz="19600">
          <a:solidFill>
            <a:schemeClr val="tx2"/>
          </a:solidFill>
          <a:latin typeface="Times New Roman" pitchFamily="18" charset="0"/>
          <a:ea typeface="ＭＳ Ｐゴシック" charset="-128"/>
          <a:cs typeface="ＭＳ Ｐゴシック" charset="-128"/>
        </a:defRPr>
      </a:lvl2pPr>
      <a:lvl3pPr algn="ctr" defTabSz="4075113" rtl="0" eaLnBrk="0" fontAlgn="base" hangingPunct="0">
        <a:spcBef>
          <a:spcPct val="0"/>
        </a:spcBef>
        <a:spcAft>
          <a:spcPct val="0"/>
        </a:spcAft>
        <a:defRPr sz="19600">
          <a:solidFill>
            <a:schemeClr val="tx2"/>
          </a:solidFill>
          <a:latin typeface="Times New Roman" pitchFamily="18" charset="0"/>
          <a:ea typeface="ＭＳ Ｐゴシック" charset="-128"/>
          <a:cs typeface="ＭＳ Ｐゴシック" charset="-128"/>
        </a:defRPr>
      </a:lvl3pPr>
      <a:lvl4pPr algn="ctr" defTabSz="4075113" rtl="0" eaLnBrk="0" fontAlgn="base" hangingPunct="0">
        <a:spcBef>
          <a:spcPct val="0"/>
        </a:spcBef>
        <a:spcAft>
          <a:spcPct val="0"/>
        </a:spcAft>
        <a:defRPr sz="19600">
          <a:solidFill>
            <a:schemeClr val="tx2"/>
          </a:solidFill>
          <a:latin typeface="Times New Roman" pitchFamily="18" charset="0"/>
          <a:ea typeface="ＭＳ Ｐゴシック" charset="-128"/>
          <a:cs typeface="ＭＳ Ｐゴシック" charset="-128"/>
        </a:defRPr>
      </a:lvl4pPr>
      <a:lvl5pPr algn="ctr" defTabSz="4075113" rtl="0" eaLnBrk="0" fontAlgn="base" hangingPunct="0">
        <a:spcBef>
          <a:spcPct val="0"/>
        </a:spcBef>
        <a:spcAft>
          <a:spcPct val="0"/>
        </a:spcAft>
        <a:defRPr sz="19600">
          <a:solidFill>
            <a:schemeClr val="tx2"/>
          </a:solidFill>
          <a:latin typeface="Times New Roman" pitchFamily="18" charset="0"/>
          <a:ea typeface="ＭＳ Ｐゴシック" charset="-128"/>
          <a:cs typeface="ＭＳ Ｐゴシック" charset="-128"/>
        </a:defRPr>
      </a:lvl5pPr>
      <a:lvl6pPr marL="457200" algn="ctr" defTabSz="4075113" rtl="0" fontAlgn="base">
        <a:spcBef>
          <a:spcPct val="0"/>
        </a:spcBef>
        <a:spcAft>
          <a:spcPct val="0"/>
        </a:spcAft>
        <a:defRPr sz="19600">
          <a:solidFill>
            <a:schemeClr val="tx2"/>
          </a:solidFill>
          <a:latin typeface="Times New Roman" pitchFamily="18" charset="0"/>
        </a:defRPr>
      </a:lvl6pPr>
      <a:lvl7pPr marL="914400" algn="ctr" defTabSz="4075113" rtl="0" fontAlgn="base">
        <a:spcBef>
          <a:spcPct val="0"/>
        </a:spcBef>
        <a:spcAft>
          <a:spcPct val="0"/>
        </a:spcAft>
        <a:defRPr sz="19600">
          <a:solidFill>
            <a:schemeClr val="tx2"/>
          </a:solidFill>
          <a:latin typeface="Times New Roman" pitchFamily="18" charset="0"/>
        </a:defRPr>
      </a:lvl7pPr>
      <a:lvl8pPr marL="1371600" algn="ctr" defTabSz="4075113" rtl="0" fontAlgn="base">
        <a:spcBef>
          <a:spcPct val="0"/>
        </a:spcBef>
        <a:spcAft>
          <a:spcPct val="0"/>
        </a:spcAft>
        <a:defRPr sz="19600">
          <a:solidFill>
            <a:schemeClr val="tx2"/>
          </a:solidFill>
          <a:latin typeface="Times New Roman" pitchFamily="18" charset="0"/>
        </a:defRPr>
      </a:lvl8pPr>
      <a:lvl9pPr marL="1828800" algn="ctr" defTabSz="4075113" rtl="0" fontAlgn="base">
        <a:spcBef>
          <a:spcPct val="0"/>
        </a:spcBef>
        <a:spcAft>
          <a:spcPct val="0"/>
        </a:spcAft>
        <a:defRPr sz="19600">
          <a:solidFill>
            <a:schemeClr val="tx2"/>
          </a:solidFill>
          <a:latin typeface="Times New Roman" pitchFamily="18" charset="0"/>
        </a:defRPr>
      </a:lvl9pPr>
    </p:titleStyle>
    <p:bodyStyle>
      <a:lvl1pPr marL="1528763" indent="-1528763" algn="l" defTabSz="4075113" rtl="0" eaLnBrk="0" fontAlgn="base" hangingPunct="0">
        <a:spcBef>
          <a:spcPct val="20000"/>
        </a:spcBef>
        <a:spcAft>
          <a:spcPct val="0"/>
        </a:spcAft>
        <a:buChar char="•"/>
        <a:defRPr sz="14300">
          <a:solidFill>
            <a:schemeClr val="tx1"/>
          </a:solidFill>
          <a:latin typeface="+mn-lt"/>
          <a:ea typeface="ＭＳ Ｐゴシック" charset="-128"/>
          <a:cs typeface="ＭＳ Ｐゴシック" charset="-128"/>
        </a:defRPr>
      </a:lvl1pPr>
      <a:lvl2pPr marL="3311525" indent="-1273175" algn="l" defTabSz="4075113" rtl="0" eaLnBrk="0" fontAlgn="base" hangingPunct="0">
        <a:spcBef>
          <a:spcPct val="20000"/>
        </a:spcBef>
        <a:spcAft>
          <a:spcPct val="0"/>
        </a:spcAft>
        <a:buChar char="–"/>
        <a:defRPr sz="12500">
          <a:solidFill>
            <a:schemeClr val="tx1"/>
          </a:solidFill>
          <a:latin typeface="+mn-lt"/>
          <a:ea typeface="ＭＳ Ｐゴシック" charset="-128"/>
        </a:defRPr>
      </a:lvl2pPr>
      <a:lvl3pPr marL="5094288" indent="-1019175" algn="l" defTabSz="4075113" rtl="0" eaLnBrk="0" fontAlgn="base" hangingPunct="0">
        <a:spcBef>
          <a:spcPct val="20000"/>
        </a:spcBef>
        <a:spcAft>
          <a:spcPct val="0"/>
        </a:spcAft>
        <a:buChar char="•"/>
        <a:defRPr sz="10700">
          <a:solidFill>
            <a:schemeClr val="tx1"/>
          </a:solidFill>
          <a:latin typeface="+mn-lt"/>
          <a:ea typeface="ＭＳ Ｐゴシック" charset="-128"/>
        </a:defRPr>
      </a:lvl3pPr>
      <a:lvl4pPr marL="7132638" indent="-1019175" algn="l" defTabSz="4075113" rtl="0" eaLnBrk="0" fontAlgn="base" hangingPunct="0">
        <a:spcBef>
          <a:spcPct val="20000"/>
        </a:spcBef>
        <a:spcAft>
          <a:spcPct val="0"/>
        </a:spcAft>
        <a:buChar char="–"/>
        <a:defRPr sz="8900">
          <a:solidFill>
            <a:schemeClr val="tx1"/>
          </a:solidFill>
          <a:latin typeface="+mn-lt"/>
          <a:ea typeface="ＭＳ Ｐゴシック" charset="-128"/>
        </a:defRPr>
      </a:lvl4pPr>
      <a:lvl5pPr marL="9169400" indent="-1017588" algn="l" defTabSz="4075113" rtl="0" eaLnBrk="0" fontAlgn="base" hangingPunct="0">
        <a:spcBef>
          <a:spcPct val="20000"/>
        </a:spcBef>
        <a:spcAft>
          <a:spcPct val="0"/>
        </a:spcAft>
        <a:buChar char="»"/>
        <a:defRPr sz="8900">
          <a:solidFill>
            <a:schemeClr val="tx1"/>
          </a:solidFill>
          <a:latin typeface="+mn-lt"/>
          <a:ea typeface="ＭＳ Ｐゴシック" charset="-128"/>
        </a:defRPr>
      </a:lvl5pPr>
      <a:lvl6pPr marL="9626600" indent="-1017588" algn="l" defTabSz="4075113" rtl="0" fontAlgn="base">
        <a:spcBef>
          <a:spcPct val="20000"/>
        </a:spcBef>
        <a:spcAft>
          <a:spcPct val="0"/>
        </a:spcAft>
        <a:buChar char="»"/>
        <a:defRPr sz="8900">
          <a:solidFill>
            <a:schemeClr val="tx1"/>
          </a:solidFill>
          <a:latin typeface="+mn-lt"/>
        </a:defRPr>
      </a:lvl6pPr>
      <a:lvl7pPr marL="10083800" indent="-1017588" algn="l" defTabSz="4075113" rtl="0" fontAlgn="base">
        <a:spcBef>
          <a:spcPct val="20000"/>
        </a:spcBef>
        <a:spcAft>
          <a:spcPct val="0"/>
        </a:spcAft>
        <a:buChar char="»"/>
        <a:defRPr sz="8900">
          <a:solidFill>
            <a:schemeClr val="tx1"/>
          </a:solidFill>
          <a:latin typeface="+mn-lt"/>
        </a:defRPr>
      </a:lvl7pPr>
      <a:lvl8pPr marL="10541000" indent="-1017588" algn="l" defTabSz="4075113" rtl="0" fontAlgn="base">
        <a:spcBef>
          <a:spcPct val="20000"/>
        </a:spcBef>
        <a:spcAft>
          <a:spcPct val="0"/>
        </a:spcAft>
        <a:buChar char="»"/>
        <a:defRPr sz="8900">
          <a:solidFill>
            <a:schemeClr val="tx1"/>
          </a:solidFill>
          <a:latin typeface="+mn-lt"/>
        </a:defRPr>
      </a:lvl8pPr>
      <a:lvl9pPr marL="10998200" indent="-1017588" algn="l" defTabSz="4075113" rtl="0" fontAlgn="base">
        <a:spcBef>
          <a:spcPct val="20000"/>
        </a:spcBef>
        <a:spcAft>
          <a:spcPct val="0"/>
        </a:spcAft>
        <a:buChar char="»"/>
        <a:defRPr sz="8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 name="Rectangle 52"/>
          <p:cNvSpPr/>
          <p:nvPr/>
        </p:nvSpPr>
        <p:spPr>
          <a:xfrm rot="5400000">
            <a:off x="21772585" y="10949306"/>
            <a:ext cx="360262" cy="43504470"/>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057" name="TextBox 23"/>
          <p:cNvSpPr txBox="1">
            <a:spLocks noChangeArrowheads="1"/>
          </p:cNvSpPr>
          <p:nvPr/>
        </p:nvSpPr>
        <p:spPr bwMode="auto">
          <a:xfrm>
            <a:off x="1114340" y="5222182"/>
            <a:ext cx="7327610" cy="14737368"/>
          </a:xfrm>
          <a:prstGeom prst="rect">
            <a:avLst/>
          </a:prstGeom>
          <a:noFill/>
          <a:ln w="9525">
            <a:noFill/>
            <a:miter lim="800000"/>
            <a:headEnd/>
            <a:tailEnd/>
          </a:ln>
        </p:spPr>
        <p:txBody>
          <a:bodyPr wrap="square" lIns="91440" tIns="45720" rIns="91440" bIns="45720" anchor="t">
            <a:spAutoFit/>
          </a:bodyPr>
          <a:lstStyle/>
          <a:p>
            <a:pPr algn="ctr">
              <a:lnSpc>
                <a:spcPct val="150000"/>
              </a:lnSpc>
              <a:spcBef>
                <a:spcPts val="400"/>
              </a:spcBef>
              <a:spcAft>
                <a:spcPts val="800"/>
              </a:spcAft>
            </a:pPr>
            <a:r>
              <a:rPr lang="en-US" sz="5400" b="1" dirty="0">
                <a:solidFill>
                  <a:schemeClr val="accent2">
                    <a:lumMod val="75000"/>
                  </a:schemeClr>
                </a:solidFill>
                <a:latin typeface="Calibri Light"/>
                <a:ea typeface="ＭＳ Ｐゴシック"/>
                <a:cs typeface="Calibri Light"/>
              </a:rPr>
              <a:t>ASDC Overview</a:t>
            </a:r>
            <a:endParaRPr lang="en-US" sz="4000" dirty="0">
              <a:solidFill>
                <a:schemeClr val="accent2">
                  <a:lumMod val="75000"/>
                </a:schemeClr>
              </a:solidFill>
              <a:latin typeface="Calibri Light"/>
              <a:ea typeface="ＭＳ Ｐゴシック"/>
              <a:cs typeface="Calibri Light"/>
            </a:endParaRPr>
          </a:p>
          <a:p>
            <a:r>
              <a:rPr lang="en-US" sz="3600" dirty="0">
                <a:latin typeface="Calibri Light"/>
                <a:ea typeface="ＭＳ Ｐゴシック"/>
                <a:cs typeface="Calibri Light"/>
              </a:rPr>
              <a:t>The Atmospheric Science Data Center (ASDC) is in the Science Directorate located at the NASA Langley Research Center (</a:t>
            </a:r>
            <a:r>
              <a:rPr lang="en-US" sz="3600" dirty="0" err="1">
                <a:latin typeface="Calibri Light"/>
                <a:ea typeface="ＭＳ Ｐゴシック"/>
                <a:cs typeface="Calibri Light"/>
              </a:rPr>
              <a:t>LaRC</a:t>
            </a:r>
            <a:r>
              <a:rPr lang="en-US" sz="3600" dirty="0">
                <a:latin typeface="Calibri Light"/>
                <a:ea typeface="ＭＳ Ｐゴシック"/>
                <a:cs typeface="Calibri Light"/>
              </a:rPr>
              <a:t>), in Hampton, Virginia. The Science Directorate's Climate Science Branch, Atmospheric Composition Branch, and Chemistry and Dynamics Branch work with ASDC to study changes in the Earth and its atmosphere. Data products translate those findings into meaningful knowledge that inspires action by scientists, educators, decision makers, and the public. The ASDC supports over 60 projects and provides access to more than 1,000 archived collections. These datasets were created from satellite measurements, field experiments, and modeled data products. The ASDC projects focus on the Earth science disciplines Radiation Budget, Clouds, Aerosols, and Tropospheric Composition.</a:t>
            </a:r>
          </a:p>
        </p:txBody>
      </p:sp>
      <p:sp>
        <p:nvSpPr>
          <p:cNvPr id="62" name="Rectangle 61"/>
          <p:cNvSpPr/>
          <p:nvPr/>
        </p:nvSpPr>
        <p:spPr bwMode="auto">
          <a:xfrm>
            <a:off x="9193921" y="5365432"/>
            <a:ext cx="8245755" cy="1381029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algn="ctr">
              <a:defRPr/>
            </a:pPr>
            <a:endParaRPr lang="en-US"/>
          </a:p>
        </p:txBody>
      </p:sp>
      <p:sp>
        <p:nvSpPr>
          <p:cNvPr id="64" name="Rectangle 63"/>
          <p:cNvSpPr/>
          <p:nvPr/>
        </p:nvSpPr>
        <p:spPr>
          <a:xfrm>
            <a:off x="17586138" y="5227584"/>
            <a:ext cx="159279" cy="584774"/>
          </a:xfrm>
          <a:prstGeom prst="rect">
            <a:avLst/>
          </a:prstGeom>
        </p:spPr>
        <p:txBody>
          <a:bodyPr wrap="none">
            <a:spAutoFit/>
          </a:bodyPr>
          <a:lstStyle/>
          <a:p>
            <a:endParaRPr lang="en-US"/>
          </a:p>
        </p:txBody>
      </p:sp>
      <p:grpSp>
        <p:nvGrpSpPr>
          <p:cNvPr id="4" name="Group 3">
            <a:extLst>
              <a:ext uri="{FF2B5EF4-FFF2-40B4-BE49-F238E27FC236}">
                <a16:creationId xmlns:a16="http://schemas.microsoft.com/office/drawing/2014/main" id="{2F92E31F-370B-C74B-A8A5-8B636D15F3A9}"/>
              </a:ext>
            </a:extLst>
          </p:cNvPr>
          <p:cNvGrpSpPr/>
          <p:nvPr/>
        </p:nvGrpSpPr>
        <p:grpSpPr>
          <a:xfrm>
            <a:off x="0" y="257184"/>
            <a:ext cx="43891200" cy="4783868"/>
            <a:chOff x="0" y="0"/>
            <a:chExt cx="43891200" cy="4783868"/>
          </a:xfrm>
        </p:grpSpPr>
        <p:sp>
          <p:nvSpPr>
            <p:cNvPr id="91" name="Rectangle 90"/>
            <p:cNvSpPr/>
            <p:nvPr/>
          </p:nvSpPr>
          <p:spPr>
            <a:xfrm>
              <a:off x="0" y="0"/>
              <a:ext cx="43891200" cy="4783868"/>
            </a:xfrm>
            <a:prstGeom prst="rect">
              <a:avLst/>
            </a:prstGeom>
            <a:gradFill flip="none" rotWithShape="1">
              <a:gsLst>
                <a:gs pos="40000">
                  <a:srgbClr val="85C2FF"/>
                </a:gs>
                <a:gs pos="54000">
                  <a:srgbClr val="85C2FF"/>
                </a:gs>
                <a:gs pos="75000">
                  <a:srgbClr val="C4D6EB"/>
                </a:gs>
                <a:gs pos="92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2194450" fontAlgn="auto">
                <a:spcBef>
                  <a:spcPts val="0"/>
                </a:spcBef>
                <a:spcAft>
                  <a:spcPts val="0"/>
                </a:spcAft>
                <a:defRPr/>
              </a:pPr>
              <a:endParaRPr lang="en-US"/>
            </a:p>
          </p:txBody>
        </p:sp>
        <p:sp>
          <p:nvSpPr>
            <p:cNvPr id="94" name="TextBox 5"/>
            <p:cNvSpPr txBox="1">
              <a:spLocks noChangeArrowheads="1"/>
            </p:cNvSpPr>
            <p:nvPr/>
          </p:nvSpPr>
          <p:spPr bwMode="auto">
            <a:xfrm>
              <a:off x="3612836" y="1148663"/>
              <a:ext cx="3603939" cy="2762950"/>
            </a:xfrm>
            <a:prstGeom prst="rect">
              <a:avLst/>
            </a:prstGeom>
            <a:noFill/>
            <a:ln w="9525">
              <a:noFill/>
              <a:miter lim="800000"/>
              <a:headEnd/>
              <a:tailEnd/>
            </a:ln>
          </p:spPr>
          <p:txBody>
            <a:bodyPr wrap="none">
              <a:spAutoFit/>
            </a:bodyPr>
            <a:lstStyle/>
            <a:p>
              <a:pPr>
                <a:spcBef>
                  <a:spcPts val="300"/>
                </a:spcBef>
              </a:pPr>
              <a:r>
                <a:rPr lang="en-US" sz="4000" b="1" dirty="0">
                  <a:solidFill>
                    <a:srgbClr val="0033CC"/>
                  </a:solidFill>
                  <a:latin typeface="Corbel" charset="0"/>
                </a:rPr>
                <a:t>ATMOSPHERIC</a:t>
              </a:r>
            </a:p>
            <a:p>
              <a:pPr>
                <a:spcBef>
                  <a:spcPts val="300"/>
                </a:spcBef>
              </a:pPr>
              <a:r>
                <a:rPr lang="en-US" sz="4000" b="1" dirty="0">
                  <a:solidFill>
                    <a:srgbClr val="0033CC"/>
                  </a:solidFill>
                  <a:latin typeface="Corbel" charset="0"/>
                </a:rPr>
                <a:t>SCIENCE</a:t>
              </a:r>
            </a:p>
            <a:p>
              <a:pPr>
                <a:spcBef>
                  <a:spcPts val="300"/>
                </a:spcBef>
              </a:pPr>
              <a:r>
                <a:rPr lang="en-US" sz="4000" b="1" dirty="0">
                  <a:solidFill>
                    <a:srgbClr val="0033CC"/>
                  </a:solidFill>
                  <a:latin typeface="Corbel" charset="0"/>
                </a:rPr>
                <a:t>DATA </a:t>
              </a:r>
            </a:p>
            <a:p>
              <a:pPr>
                <a:spcBef>
                  <a:spcPts val="300"/>
                </a:spcBef>
              </a:pPr>
              <a:r>
                <a:rPr lang="en-US" sz="4000" b="1" dirty="0">
                  <a:solidFill>
                    <a:srgbClr val="0033CC"/>
                  </a:solidFill>
                  <a:latin typeface="Corbel" charset="0"/>
                </a:rPr>
                <a:t>CENTER</a:t>
              </a:r>
            </a:p>
          </p:txBody>
        </p:sp>
        <p:sp>
          <p:nvSpPr>
            <p:cNvPr id="2052" name="Text Box 14"/>
            <p:cNvSpPr txBox="1">
              <a:spLocks noChangeArrowheads="1"/>
            </p:cNvSpPr>
            <p:nvPr/>
          </p:nvSpPr>
          <p:spPr bwMode="auto">
            <a:xfrm>
              <a:off x="9385290" y="533077"/>
              <a:ext cx="28992746" cy="4246355"/>
            </a:xfrm>
            <a:prstGeom prst="rect">
              <a:avLst/>
            </a:prstGeom>
            <a:noFill/>
            <a:ln w="12700">
              <a:noFill/>
              <a:miter lim="800000"/>
              <a:headEnd/>
              <a:tailEnd/>
            </a:ln>
          </p:spPr>
          <p:txBody>
            <a:bodyPr wrap="square" tIns="91440" bIns="91440">
              <a:spAutoFit/>
            </a:bodyPr>
            <a:lstStyle/>
            <a:p>
              <a:pPr algn="ctr">
                <a:spcBef>
                  <a:spcPct val="50000"/>
                </a:spcBef>
              </a:pPr>
              <a:r>
                <a:rPr lang="en-US" sz="7200" b="1" dirty="0">
                  <a:solidFill>
                    <a:srgbClr val="262626"/>
                  </a:solidFill>
                  <a:latin typeface="Roboto"/>
                </a:rPr>
                <a:t>TEMPO Data Distribution at ASDC </a:t>
              </a:r>
            </a:p>
            <a:p>
              <a:pPr algn="ctr">
                <a:spcBef>
                  <a:spcPct val="50000"/>
                </a:spcBef>
              </a:pPr>
              <a:r>
                <a:rPr lang="en-US" sz="4800" dirty="0"/>
                <a:t>Matt Tisdale</a:t>
              </a:r>
              <a:r>
                <a:rPr lang="en-US" sz="4800" baseline="30000" dirty="0"/>
                <a:t>1</a:t>
              </a:r>
              <a:r>
                <a:rPr lang="en-US" sz="4800" dirty="0"/>
                <a:t>, Hazem Mahmoud</a:t>
              </a:r>
              <a:r>
                <a:rPr lang="en-US" sz="4800" baseline="30000" dirty="0"/>
                <a:t>2</a:t>
              </a:r>
              <a:r>
                <a:rPr lang="en-US" sz="4800" dirty="0"/>
                <a:t>, Walt Baskin</a:t>
              </a:r>
              <a:r>
                <a:rPr lang="en-US" sz="4800" baseline="30000" dirty="0"/>
                <a:t>2</a:t>
              </a:r>
              <a:r>
                <a:rPr lang="en-US" sz="4800" dirty="0"/>
                <a:t>,Georgina Hayes-Crepps</a:t>
              </a:r>
              <a:r>
                <a:rPr lang="en-US" sz="4800" baseline="30000" dirty="0"/>
                <a:t>3</a:t>
              </a:r>
              <a:r>
                <a:rPr lang="en-US" sz="4800" dirty="0"/>
                <a:t>, Daniel Kaufman</a:t>
              </a:r>
              <a:r>
                <a:rPr lang="en-US" sz="4800" baseline="30000" dirty="0"/>
                <a:t>4</a:t>
              </a:r>
            </a:p>
            <a:p>
              <a:pPr algn="ctr">
                <a:spcBef>
                  <a:spcPct val="50000"/>
                </a:spcBef>
              </a:pPr>
              <a:endParaRPr lang="en-US" sz="800" baseline="30000" dirty="0"/>
            </a:p>
            <a:p>
              <a:pPr marL="514350" indent="-514350" algn="ctr">
                <a:lnSpc>
                  <a:spcPct val="50000"/>
                </a:lnSpc>
                <a:spcBef>
                  <a:spcPct val="50000"/>
                </a:spcBef>
                <a:spcAft>
                  <a:spcPts val="1800"/>
                </a:spcAft>
                <a:buAutoNum type="arabicParenBoth"/>
              </a:pPr>
              <a:r>
                <a:rPr lang="en-US" sz="3000" dirty="0"/>
                <a:t>NASA Langley Research Center, Hampton, VA, (2) ADNET-SYS Hampton, VA  (3) Analytical Mechanics Associates, Hampton, VA (4) Booz   </a:t>
              </a:r>
            </a:p>
            <a:p>
              <a:pPr algn="ctr">
                <a:lnSpc>
                  <a:spcPct val="50000"/>
                </a:lnSpc>
                <a:spcBef>
                  <a:spcPts val="600"/>
                </a:spcBef>
                <a:spcAft>
                  <a:spcPts val="1800"/>
                </a:spcAft>
              </a:pPr>
              <a:r>
                <a:rPr lang="en-US" sz="3000" dirty="0"/>
                <a:t>Allen Hamilton, Norfolk, VA </a:t>
              </a:r>
            </a:p>
            <a:p>
              <a:pPr algn="ctr">
                <a:lnSpc>
                  <a:spcPct val="50000"/>
                </a:lnSpc>
                <a:spcBef>
                  <a:spcPct val="50000"/>
                </a:spcBef>
                <a:spcAft>
                  <a:spcPts val="6000"/>
                </a:spcAft>
              </a:pPr>
              <a:r>
                <a:rPr lang="en-US" sz="3000" dirty="0"/>
                <a:t> </a:t>
              </a:r>
            </a:p>
          </p:txBody>
        </p:sp>
        <p:sp>
          <p:nvSpPr>
            <p:cNvPr id="2061" name="TextBox 39"/>
            <p:cNvSpPr txBox="1">
              <a:spLocks noChangeArrowheads="1"/>
            </p:cNvSpPr>
            <p:nvPr/>
          </p:nvSpPr>
          <p:spPr bwMode="auto">
            <a:xfrm>
              <a:off x="522288" y="355600"/>
              <a:ext cx="8839200" cy="646331"/>
            </a:xfrm>
            <a:prstGeom prst="rect">
              <a:avLst/>
            </a:prstGeom>
            <a:noFill/>
            <a:ln w="9525">
              <a:noFill/>
              <a:miter lim="800000"/>
              <a:headEnd/>
              <a:tailEnd/>
            </a:ln>
          </p:spPr>
          <p:txBody>
            <a:bodyPr>
              <a:spAutoFit/>
            </a:bodyPr>
            <a:lstStyle/>
            <a:p>
              <a:r>
                <a:rPr lang="en-US" sz="3600">
                  <a:latin typeface="Calibri Light" panose="020F0302020204030204" pitchFamily="34" charset="0"/>
                  <a:cs typeface="Calibri Light" panose="020F0302020204030204" pitchFamily="34" charset="0"/>
                </a:rPr>
                <a:t>National Aeronautics and Space Administration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81635" y="380200"/>
              <a:ext cx="4663440" cy="388315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6075" y="1052072"/>
              <a:ext cx="1993392" cy="2859024"/>
            </a:xfrm>
            <a:prstGeom prst="rect">
              <a:avLst/>
            </a:prstGeom>
          </p:spPr>
        </p:pic>
      </p:grpSp>
      <p:sp>
        <p:nvSpPr>
          <p:cNvPr id="97" name="Rectangle 96"/>
          <p:cNvSpPr/>
          <p:nvPr/>
        </p:nvSpPr>
        <p:spPr>
          <a:xfrm rot="5400000">
            <a:off x="21760801" y="-21767384"/>
            <a:ext cx="365760" cy="43891200"/>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2" name="Rectangle 51"/>
          <p:cNvSpPr/>
          <p:nvPr/>
        </p:nvSpPr>
        <p:spPr>
          <a:xfrm>
            <a:off x="0" y="0"/>
            <a:ext cx="365760" cy="32923064"/>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62" name="Rectangle 261">
            <a:extLst>
              <a:ext uri="{FF2B5EF4-FFF2-40B4-BE49-F238E27FC236}">
                <a16:creationId xmlns:a16="http://schemas.microsoft.com/office/drawing/2014/main" id="{23D335F2-7C65-1941-8E3F-B5E29078F973}"/>
              </a:ext>
            </a:extLst>
          </p:cNvPr>
          <p:cNvSpPr/>
          <p:nvPr/>
        </p:nvSpPr>
        <p:spPr>
          <a:xfrm>
            <a:off x="0" y="0"/>
            <a:ext cx="182880" cy="3292306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0" name="Rectangle 49"/>
          <p:cNvSpPr/>
          <p:nvPr/>
        </p:nvSpPr>
        <p:spPr>
          <a:xfrm>
            <a:off x="43527741" y="0"/>
            <a:ext cx="365760" cy="32918400"/>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63" name="Rectangle 262">
            <a:extLst>
              <a:ext uri="{FF2B5EF4-FFF2-40B4-BE49-F238E27FC236}">
                <a16:creationId xmlns:a16="http://schemas.microsoft.com/office/drawing/2014/main" id="{C4C593B9-F8C3-8C4D-99DB-04A17DD8F82E}"/>
              </a:ext>
            </a:extLst>
          </p:cNvPr>
          <p:cNvSpPr/>
          <p:nvPr/>
        </p:nvSpPr>
        <p:spPr>
          <a:xfrm>
            <a:off x="43708320" y="0"/>
            <a:ext cx="182880" cy="32918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60" name="Rectangle 259">
            <a:extLst>
              <a:ext uri="{FF2B5EF4-FFF2-40B4-BE49-F238E27FC236}">
                <a16:creationId xmlns:a16="http://schemas.microsoft.com/office/drawing/2014/main" id="{08CF873A-E4BA-2B4C-A0E0-83AFC9DAA0A1}"/>
              </a:ext>
            </a:extLst>
          </p:cNvPr>
          <p:cNvSpPr/>
          <p:nvPr/>
        </p:nvSpPr>
        <p:spPr>
          <a:xfrm rot="5400000">
            <a:off x="21852241" y="-21871901"/>
            <a:ext cx="182880" cy="43891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61" name="Rectangle 260">
            <a:extLst>
              <a:ext uri="{FF2B5EF4-FFF2-40B4-BE49-F238E27FC236}">
                <a16:creationId xmlns:a16="http://schemas.microsoft.com/office/drawing/2014/main" id="{4C05DD71-EBA1-3B49-B984-505C32093D0D}"/>
              </a:ext>
            </a:extLst>
          </p:cNvPr>
          <p:cNvSpPr/>
          <p:nvPr/>
        </p:nvSpPr>
        <p:spPr>
          <a:xfrm rot="5400000">
            <a:off x="21853092" y="10886024"/>
            <a:ext cx="182880" cy="43891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9" name="TextBox 23">
            <a:extLst>
              <a:ext uri="{FF2B5EF4-FFF2-40B4-BE49-F238E27FC236}">
                <a16:creationId xmlns:a16="http://schemas.microsoft.com/office/drawing/2014/main" id="{0CD4E750-ACA2-4124-879C-BAE3D630D8D6}"/>
              </a:ext>
            </a:extLst>
          </p:cNvPr>
          <p:cNvSpPr txBox="1">
            <a:spLocks noChangeArrowheads="1"/>
          </p:cNvSpPr>
          <p:nvPr/>
        </p:nvSpPr>
        <p:spPr bwMode="auto">
          <a:xfrm>
            <a:off x="9635391" y="5353663"/>
            <a:ext cx="7362814" cy="1210011"/>
          </a:xfrm>
          <a:prstGeom prst="rect">
            <a:avLst/>
          </a:prstGeom>
          <a:noFill/>
          <a:ln w="9525">
            <a:noFill/>
            <a:miter lim="800000"/>
            <a:headEnd/>
            <a:tailEnd/>
          </a:ln>
        </p:spPr>
        <p:txBody>
          <a:bodyPr wrap="square">
            <a:spAutoFit/>
          </a:bodyPr>
          <a:lstStyle/>
          <a:p>
            <a:pPr algn="ctr">
              <a:lnSpc>
                <a:spcPct val="150000"/>
              </a:lnSpc>
              <a:spcBef>
                <a:spcPts val="400"/>
              </a:spcBef>
              <a:spcAft>
                <a:spcPts val="800"/>
              </a:spcAft>
            </a:pPr>
            <a:r>
              <a:rPr lang="en-US" sz="5400" b="1" dirty="0">
                <a:solidFill>
                  <a:schemeClr val="accent2">
                    <a:lumMod val="75000"/>
                  </a:schemeClr>
                </a:solidFill>
                <a:latin typeface="Calibri Light" panose="020F0302020204030204" pitchFamily="34" charset="0"/>
                <a:cs typeface="Calibri Light" panose="020F0302020204030204" pitchFamily="34" charset="0"/>
              </a:rPr>
              <a:t>NASA </a:t>
            </a:r>
            <a:r>
              <a:rPr lang="en-US" sz="5400" b="1" dirty="0" err="1">
                <a:solidFill>
                  <a:schemeClr val="accent2">
                    <a:lumMod val="75000"/>
                  </a:schemeClr>
                </a:solidFill>
                <a:latin typeface="Calibri Light" panose="020F0302020204030204" pitchFamily="34" charset="0"/>
                <a:cs typeface="Calibri Light" panose="020F0302020204030204" pitchFamily="34" charset="0"/>
              </a:rPr>
              <a:t>Earthdata</a:t>
            </a:r>
            <a:r>
              <a:rPr lang="en-US" sz="5400" b="1" dirty="0">
                <a:solidFill>
                  <a:schemeClr val="accent2">
                    <a:lumMod val="75000"/>
                  </a:schemeClr>
                </a:solidFill>
                <a:latin typeface="Calibri Light" panose="020F0302020204030204" pitchFamily="34" charset="0"/>
                <a:cs typeface="Calibri Light" panose="020F0302020204030204" pitchFamily="34" charset="0"/>
              </a:rPr>
              <a:t> Search</a:t>
            </a:r>
          </a:p>
        </p:txBody>
      </p:sp>
      <p:sp>
        <p:nvSpPr>
          <p:cNvPr id="61" name="TextBox 23">
            <a:extLst>
              <a:ext uri="{FF2B5EF4-FFF2-40B4-BE49-F238E27FC236}">
                <a16:creationId xmlns:a16="http://schemas.microsoft.com/office/drawing/2014/main" id="{AB21AFEE-28C9-45F3-A58E-9A72B9A37CA4}"/>
              </a:ext>
            </a:extLst>
          </p:cNvPr>
          <p:cNvSpPr txBox="1">
            <a:spLocks noChangeArrowheads="1"/>
          </p:cNvSpPr>
          <p:nvPr/>
        </p:nvSpPr>
        <p:spPr bwMode="auto">
          <a:xfrm>
            <a:off x="17761025" y="5393561"/>
            <a:ext cx="8245755" cy="1210011"/>
          </a:xfrm>
          <a:prstGeom prst="rect">
            <a:avLst/>
          </a:prstGeom>
          <a:noFill/>
          <a:ln w="9525">
            <a:noFill/>
            <a:miter lim="800000"/>
            <a:headEnd/>
            <a:tailEnd/>
          </a:ln>
        </p:spPr>
        <p:txBody>
          <a:bodyPr wrap="square">
            <a:spAutoFit/>
          </a:bodyPr>
          <a:lstStyle/>
          <a:p>
            <a:pPr algn="ctr">
              <a:lnSpc>
                <a:spcPct val="150000"/>
              </a:lnSpc>
              <a:spcBef>
                <a:spcPts val="400"/>
              </a:spcBef>
              <a:spcAft>
                <a:spcPts val="800"/>
              </a:spcAft>
            </a:pPr>
            <a:r>
              <a:rPr lang="en-US" sz="5400" b="1">
                <a:solidFill>
                  <a:schemeClr val="accent2">
                    <a:lumMod val="75000"/>
                  </a:schemeClr>
                </a:solidFill>
                <a:latin typeface="Calibri Light" panose="020F0302020204030204" pitchFamily="34" charset="0"/>
                <a:cs typeface="Calibri Light" panose="020F0302020204030204" pitchFamily="34" charset="0"/>
              </a:rPr>
              <a:t>NASA Worldview</a:t>
            </a:r>
          </a:p>
        </p:txBody>
      </p:sp>
      <p:sp>
        <p:nvSpPr>
          <p:cNvPr id="63" name="TextBox 23">
            <a:extLst>
              <a:ext uri="{FF2B5EF4-FFF2-40B4-BE49-F238E27FC236}">
                <a16:creationId xmlns:a16="http://schemas.microsoft.com/office/drawing/2014/main" id="{51D2BBC0-4B45-48F1-833E-9E71EF6659F0}"/>
              </a:ext>
            </a:extLst>
          </p:cNvPr>
          <p:cNvSpPr txBox="1">
            <a:spLocks noChangeArrowheads="1"/>
          </p:cNvSpPr>
          <p:nvPr/>
        </p:nvSpPr>
        <p:spPr bwMode="auto">
          <a:xfrm>
            <a:off x="17770659" y="19424859"/>
            <a:ext cx="8245755" cy="1210011"/>
          </a:xfrm>
          <a:prstGeom prst="rect">
            <a:avLst/>
          </a:prstGeom>
          <a:noFill/>
          <a:ln w="9525">
            <a:noFill/>
            <a:miter lim="800000"/>
            <a:headEnd/>
            <a:tailEnd/>
          </a:ln>
        </p:spPr>
        <p:txBody>
          <a:bodyPr wrap="square">
            <a:spAutoFit/>
          </a:bodyPr>
          <a:lstStyle/>
          <a:p>
            <a:pPr algn="ctr">
              <a:lnSpc>
                <a:spcPct val="150000"/>
              </a:lnSpc>
              <a:spcBef>
                <a:spcPts val="400"/>
              </a:spcBef>
              <a:spcAft>
                <a:spcPts val="800"/>
              </a:spcAft>
            </a:pPr>
            <a:r>
              <a:rPr lang="en-US" sz="5400" b="1" dirty="0">
                <a:solidFill>
                  <a:schemeClr val="accent2">
                    <a:lumMod val="75000"/>
                  </a:schemeClr>
                </a:solidFill>
                <a:latin typeface="Calibri Light" panose="020F0302020204030204" pitchFamily="34" charset="0"/>
                <a:cs typeface="Calibri Light" panose="020F0302020204030204" pitchFamily="34" charset="0"/>
              </a:rPr>
              <a:t>NASA Earth GIS (EGIS)</a:t>
            </a:r>
            <a:endParaRPr lang="en-US" sz="4000" dirty="0">
              <a:latin typeface="Calibri Light" panose="020F0302020204030204" pitchFamily="34" charset="0"/>
              <a:cs typeface="Calibri Light" panose="020F0302020204030204" pitchFamily="34" charset="0"/>
            </a:endParaRPr>
          </a:p>
        </p:txBody>
      </p:sp>
      <p:sp>
        <p:nvSpPr>
          <p:cNvPr id="69" name="TextBox 23">
            <a:extLst>
              <a:ext uri="{FF2B5EF4-FFF2-40B4-BE49-F238E27FC236}">
                <a16:creationId xmlns:a16="http://schemas.microsoft.com/office/drawing/2014/main" id="{CD3E21A7-9ED7-4C25-9DC6-C6928AEF3265}"/>
              </a:ext>
            </a:extLst>
          </p:cNvPr>
          <p:cNvSpPr txBox="1">
            <a:spLocks noChangeArrowheads="1"/>
          </p:cNvSpPr>
          <p:nvPr/>
        </p:nvSpPr>
        <p:spPr bwMode="auto">
          <a:xfrm>
            <a:off x="9159377" y="19467681"/>
            <a:ext cx="8245755" cy="2456506"/>
          </a:xfrm>
          <a:prstGeom prst="rect">
            <a:avLst/>
          </a:prstGeom>
          <a:noFill/>
          <a:ln w="9525">
            <a:noFill/>
            <a:miter lim="800000"/>
            <a:headEnd/>
            <a:tailEnd/>
          </a:ln>
        </p:spPr>
        <p:txBody>
          <a:bodyPr wrap="square">
            <a:spAutoFit/>
          </a:bodyPr>
          <a:lstStyle/>
          <a:p>
            <a:pPr algn="ctr">
              <a:lnSpc>
                <a:spcPct val="150000"/>
              </a:lnSpc>
              <a:spcBef>
                <a:spcPts val="400"/>
              </a:spcBef>
              <a:spcAft>
                <a:spcPts val="800"/>
              </a:spcAft>
            </a:pPr>
            <a:r>
              <a:rPr lang="en-US" sz="5400" b="1" dirty="0">
                <a:solidFill>
                  <a:schemeClr val="accent2">
                    <a:lumMod val="75000"/>
                  </a:schemeClr>
                </a:solidFill>
                <a:latin typeface="Calibri Light" panose="020F0302020204030204" pitchFamily="34" charset="0"/>
                <a:cs typeface="Calibri Light" panose="020F0302020204030204" pitchFamily="34" charset="0"/>
              </a:rPr>
              <a:t>EPA Remote Sensing Information Gateway (RSIG)</a:t>
            </a:r>
            <a:endParaRPr lang="en-US" sz="4000" dirty="0">
              <a:latin typeface="Calibri Light" panose="020F0302020204030204" pitchFamily="34" charset="0"/>
              <a:cs typeface="Calibri Light" panose="020F0302020204030204" pitchFamily="34" charset="0"/>
            </a:endParaRPr>
          </a:p>
        </p:txBody>
      </p:sp>
      <p:sp>
        <p:nvSpPr>
          <p:cNvPr id="71" name="TextBox 23">
            <a:extLst>
              <a:ext uri="{FF2B5EF4-FFF2-40B4-BE49-F238E27FC236}">
                <a16:creationId xmlns:a16="http://schemas.microsoft.com/office/drawing/2014/main" id="{FE471052-51D2-4AB0-8EBF-CD48A1C366A2}"/>
              </a:ext>
            </a:extLst>
          </p:cNvPr>
          <p:cNvSpPr txBox="1">
            <a:spLocks noChangeArrowheads="1"/>
          </p:cNvSpPr>
          <p:nvPr/>
        </p:nvSpPr>
        <p:spPr bwMode="auto">
          <a:xfrm>
            <a:off x="34644972" y="5324162"/>
            <a:ext cx="8245755" cy="1210011"/>
          </a:xfrm>
          <a:prstGeom prst="rect">
            <a:avLst/>
          </a:prstGeom>
          <a:noFill/>
          <a:ln w="9525">
            <a:noFill/>
            <a:miter lim="800000"/>
            <a:headEnd/>
            <a:tailEnd/>
          </a:ln>
        </p:spPr>
        <p:txBody>
          <a:bodyPr wrap="square">
            <a:spAutoFit/>
          </a:bodyPr>
          <a:lstStyle/>
          <a:p>
            <a:pPr algn="ctr">
              <a:lnSpc>
                <a:spcPct val="150000"/>
              </a:lnSpc>
              <a:spcBef>
                <a:spcPts val="400"/>
              </a:spcBef>
              <a:spcAft>
                <a:spcPts val="800"/>
              </a:spcAft>
            </a:pPr>
            <a:r>
              <a:rPr lang="en-US" sz="5400" b="1" dirty="0">
                <a:solidFill>
                  <a:schemeClr val="accent2">
                    <a:lumMod val="75000"/>
                  </a:schemeClr>
                </a:solidFill>
                <a:latin typeface="Calibri Light" panose="020F0302020204030204" pitchFamily="34" charset="0"/>
                <a:cs typeface="Calibri Light" panose="020F0302020204030204" pitchFamily="34" charset="0"/>
              </a:rPr>
              <a:t>OPeNDAP</a:t>
            </a:r>
            <a:endParaRPr lang="en-US" sz="4000" dirty="0">
              <a:latin typeface="Calibri Light" panose="020F0302020204030204" pitchFamily="34" charset="0"/>
              <a:cs typeface="Calibri Light" panose="020F0302020204030204" pitchFamily="34" charset="0"/>
            </a:endParaRPr>
          </a:p>
        </p:txBody>
      </p:sp>
      <p:sp>
        <p:nvSpPr>
          <p:cNvPr id="72" name="TextBox 23">
            <a:extLst>
              <a:ext uri="{FF2B5EF4-FFF2-40B4-BE49-F238E27FC236}">
                <a16:creationId xmlns:a16="http://schemas.microsoft.com/office/drawing/2014/main" id="{7A15DF85-9BFC-4B0A-B723-EC55D5BE1C0C}"/>
              </a:ext>
            </a:extLst>
          </p:cNvPr>
          <p:cNvSpPr txBox="1">
            <a:spLocks noChangeArrowheads="1"/>
          </p:cNvSpPr>
          <p:nvPr/>
        </p:nvSpPr>
        <p:spPr bwMode="auto">
          <a:xfrm>
            <a:off x="26202239" y="19683180"/>
            <a:ext cx="8245755" cy="1754326"/>
          </a:xfrm>
          <a:prstGeom prst="rect">
            <a:avLst/>
          </a:prstGeom>
          <a:noFill/>
          <a:ln w="9525">
            <a:noFill/>
            <a:miter lim="800000"/>
            <a:headEnd/>
            <a:tailEnd/>
          </a:ln>
        </p:spPr>
        <p:txBody>
          <a:bodyPr wrap="square">
            <a:spAutoFit/>
          </a:bodyPr>
          <a:lstStyle/>
          <a:p>
            <a:pPr algn="ctr">
              <a:spcBef>
                <a:spcPts val="400"/>
              </a:spcBef>
              <a:spcAft>
                <a:spcPts val="800"/>
              </a:spcAft>
            </a:pPr>
            <a:r>
              <a:rPr lang="en-US" sz="5400" b="1" dirty="0" err="1">
                <a:solidFill>
                  <a:schemeClr val="accent2">
                    <a:lumMod val="75000"/>
                  </a:schemeClr>
                </a:solidFill>
                <a:latin typeface="Calibri Light" panose="020F0302020204030204" pitchFamily="34" charset="0"/>
                <a:cs typeface="Calibri Light" panose="020F0302020204030204" pitchFamily="34" charset="0"/>
              </a:rPr>
              <a:t>Subsetting</a:t>
            </a:r>
            <a:r>
              <a:rPr lang="en-US" sz="5400" b="1" dirty="0">
                <a:solidFill>
                  <a:schemeClr val="accent2">
                    <a:lumMod val="75000"/>
                  </a:schemeClr>
                </a:solidFill>
                <a:latin typeface="Calibri Light" panose="020F0302020204030204" pitchFamily="34" charset="0"/>
                <a:cs typeface="Calibri Light" panose="020F0302020204030204" pitchFamily="34" charset="0"/>
              </a:rPr>
              <a:t> and Aggregation using Harmony Services</a:t>
            </a:r>
          </a:p>
        </p:txBody>
      </p:sp>
      <p:sp>
        <p:nvSpPr>
          <p:cNvPr id="73" name="TextBox 23">
            <a:extLst>
              <a:ext uri="{FF2B5EF4-FFF2-40B4-BE49-F238E27FC236}">
                <a16:creationId xmlns:a16="http://schemas.microsoft.com/office/drawing/2014/main" id="{40DF153F-2EDA-4C77-8D3C-164860FFB1B1}"/>
              </a:ext>
            </a:extLst>
          </p:cNvPr>
          <p:cNvSpPr txBox="1">
            <a:spLocks noChangeArrowheads="1"/>
          </p:cNvSpPr>
          <p:nvPr/>
        </p:nvSpPr>
        <p:spPr bwMode="auto">
          <a:xfrm>
            <a:off x="34628573" y="19539837"/>
            <a:ext cx="8245755" cy="1210011"/>
          </a:xfrm>
          <a:prstGeom prst="rect">
            <a:avLst/>
          </a:prstGeom>
          <a:noFill/>
          <a:ln w="9525">
            <a:noFill/>
            <a:miter lim="800000"/>
            <a:headEnd/>
            <a:tailEnd/>
          </a:ln>
        </p:spPr>
        <p:txBody>
          <a:bodyPr wrap="square">
            <a:spAutoFit/>
          </a:bodyPr>
          <a:lstStyle/>
          <a:p>
            <a:pPr algn="ctr">
              <a:lnSpc>
                <a:spcPct val="150000"/>
              </a:lnSpc>
              <a:spcBef>
                <a:spcPts val="400"/>
              </a:spcBef>
              <a:spcAft>
                <a:spcPts val="800"/>
              </a:spcAft>
            </a:pPr>
            <a:r>
              <a:rPr lang="en-US" sz="5400" b="1" dirty="0">
                <a:solidFill>
                  <a:schemeClr val="accent2">
                    <a:lumMod val="75000"/>
                  </a:schemeClr>
                </a:solidFill>
                <a:latin typeface="Calibri Light" panose="020F0302020204030204" pitchFamily="34" charset="0"/>
                <a:cs typeface="Calibri Light" panose="020F0302020204030204" pitchFamily="34" charset="0"/>
              </a:rPr>
              <a:t>SOOT</a:t>
            </a:r>
            <a:endParaRPr lang="en-US" sz="4000" dirty="0">
              <a:latin typeface="Calibri Light" panose="020F0302020204030204" pitchFamily="34" charset="0"/>
              <a:cs typeface="Calibri Light" panose="020F0302020204030204" pitchFamily="34" charset="0"/>
            </a:endParaRPr>
          </a:p>
        </p:txBody>
      </p:sp>
      <p:sp>
        <p:nvSpPr>
          <p:cNvPr id="74" name="TextBox 23">
            <a:extLst>
              <a:ext uri="{FF2B5EF4-FFF2-40B4-BE49-F238E27FC236}">
                <a16:creationId xmlns:a16="http://schemas.microsoft.com/office/drawing/2014/main" id="{141C5E97-CF72-465A-88A8-61C9CBE521A8}"/>
              </a:ext>
            </a:extLst>
          </p:cNvPr>
          <p:cNvSpPr txBox="1">
            <a:spLocks noChangeArrowheads="1"/>
          </p:cNvSpPr>
          <p:nvPr/>
        </p:nvSpPr>
        <p:spPr bwMode="auto">
          <a:xfrm>
            <a:off x="26318844" y="5312346"/>
            <a:ext cx="8245755" cy="1210011"/>
          </a:xfrm>
          <a:prstGeom prst="rect">
            <a:avLst/>
          </a:prstGeom>
          <a:noFill/>
          <a:ln w="9525">
            <a:noFill/>
            <a:miter lim="800000"/>
            <a:headEnd/>
            <a:tailEnd/>
          </a:ln>
        </p:spPr>
        <p:txBody>
          <a:bodyPr wrap="square">
            <a:spAutoFit/>
          </a:bodyPr>
          <a:lstStyle/>
          <a:p>
            <a:pPr algn="ctr">
              <a:lnSpc>
                <a:spcPct val="150000"/>
              </a:lnSpc>
              <a:spcBef>
                <a:spcPts val="400"/>
              </a:spcBef>
              <a:spcAft>
                <a:spcPts val="800"/>
              </a:spcAft>
            </a:pPr>
            <a:r>
              <a:rPr lang="en-US" sz="5400" b="1">
                <a:solidFill>
                  <a:schemeClr val="accent2">
                    <a:lumMod val="75000"/>
                  </a:schemeClr>
                </a:solidFill>
                <a:latin typeface="Calibri Light" panose="020F0302020204030204" pitchFamily="34" charset="0"/>
                <a:cs typeface="Calibri Light" panose="020F0302020204030204" pitchFamily="34" charset="0"/>
              </a:rPr>
              <a:t>NASA </a:t>
            </a:r>
            <a:r>
              <a:rPr lang="en-US" sz="5400" b="1" err="1">
                <a:solidFill>
                  <a:schemeClr val="accent2">
                    <a:lumMod val="75000"/>
                  </a:schemeClr>
                </a:solidFill>
                <a:latin typeface="Calibri Light" panose="020F0302020204030204" pitchFamily="34" charset="0"/>
                <a:cs typeface="Calibri Light" panose="020F0302020204030204" pitchFamily="34" charset="0"/>
              </a:rPr>
              <a:t>Earthdata</a:t>
            </a:r>
            <a:r>
              <a:rPr lang="en-US" sz="5400" b="1">
                <a:solidFill>
                  <a:schemeClr val="accent2">
                    <a:lumMod val="75000"/>
                  </a:schemeClr>
                </a:solidFill>
                <a:latin typeface="Calibri Light" panose="020F0302020204030204" pitchFamily="34" charset="0"/>
                <a:cs typeface="Calibri Light" panose="020F0302020204030204" pitchFamily="34" charset="0"/>
              </a:rPr>
              <a:t> Forum</a:t>
            </a:r>
            <a:endParaRPr lang="en-US" sz="4000">
              <a:latin typeface="Calibri Light" panose="020F0302020204030204" pitchFamily="34" charset="0"/>
              <a:cs typeface="Calibri Light" panose="020F0302020204030204" pitchFamily="34" charset="0"/>
            </a:endParaRPr>
          </a:p>
        </p:txBody>
      </p:sp>
      <p:sp>
        <p:nvSpPr>
          <p:cNvPr id="78" name="TextBox 77">
            <a:extLst>
              <a:ext uri="{FF2B5EF4-FFF2-40B4-BE49-F238E27FC236}">
                <a16:creationId xmlns:a16="http://schemas.microsoft.com/office/drawing/2014/main" id="{2EE0DB9F-B3ED-4FEA-BF50-D87BD6E8F5E5}"/>
              </a:ext>
            </a:extLst>
          </p:cNvPr>
          <p:cNvSpPr txBox="1"/>
          <p:nvPr/>
        </p:nvSpPr>
        <p:spPr>
          <a:xfrm>
            <a:off x="18209405" y="11096655"/>
            <a:ext cx="7279121" cy="6740307"/>
          </a:xfrm>
          <a:prstGeom prst="rect">
            <a:avLst/>
          </a:prstGeom>
          <a:noFill/>
        </p:spPr>
        <p:txBody>
          <a:bodyPr wrap="square">
            <a:spAutoFit/>
          </a:bodyPr>
          <a:lstStyle/>
          <a:p>
            <a:r>
              <a:rPr lang="en-US" sz="3600" dirty="0">
                <a:solidFill>
                  <a:srgbClr val="323232"/>
                </a:solidFill>
                <a:latin typeface="Calibri Light" panose="020F0302020204030204" pitchFamily="34" charset="0"/>
                <a:cs typeface="Calibri Light" panose="020F0302020204030204" pitchFamily="34" charset="0"/>
              </a:rPr>
              <a:t>The NASA Worldview data visualization application enables users to interactively browse more than 1,000 global, full-resolution satellite imagery layers and then download the underlying data. Many of the available imagery layers are updated within three hours of observation, which supports time-critical application areas such as wildfire management, air quality measurements, and flood monitoring. </a:t>
            </a:r>
          </a:p>
        </p:txBody>
      </p:sp>
      <p:sp>
        <p:nvSpPr>
          <p:cNvPr id="79" name="TextBox 78">
            <a:extLst>
              <a:ext uri="{FF2B5EF4-FFF2-40B4-BE49-F238E27FC236}">
                <a16:creationId xmlns:a16="http://schemas.microsoft.com/office/drawing/2014/main" id="{AEA63820-C8F4-40AE-8A5D-72F8C2A415F2}"/>
              </a:ext>
            </a:extLst>
          </p:cNvPr>
          <p:cNvSpPr txBox="1"/>
          <p:nvPr/>
        </p:nvSpPr>
        <p:spPr>
          <a:xfrm>
            <a:off x="26782014" y="11034258"/>
            <a:ext cx="7124804" cy="3970318"/>
          </a:xfrm>
          <a:prstGeom prst="rect">
            <a:avLst/>
          </a:prstGeom>
          <a:noFill/>
        </p:spPr>
        <p:txBody>
          <a:bodyPr wrap="square">
            <a:spAutoFit/>
          </a:bodyPr>
          <a:lstStyle/>
          <a:p>
            <a:r>
              <a:rPr lang="en-US" sz="3600" dirty="0">
                <a:solidFill>
                  <a:srgbClr val="323232"/>
                </a:solidFill>
                <a:latin typeface="Calibri Light" panose="020F0302020204030204" pitchFamily="34" charset="0"/>
                <a:cs typeface="Calibri Light" panose="020F0302020204030204" pitchFamily="34" charset="0"/>
              </a:rPr>
              <a:t>The </a:t>
            </a:r>
            <a:r>
              <a:rPr lang="en-US" sz="3600" dirty="0" err="1">
                <a:solidFill>
                  <a:srgbClr val="323232"/>
                </a:solidFill>
                <a:latin typeface="Calibri Light" panose="020F0302020204030204" pitchFamily="34" charset="0"/>
                <a:cs typeface="Calibri Light" panose="020F0302020204030204" pitchFamily="34" charset="0"/>
              </a:rPr>
              <a:t>Earthdata</a:t>
            </a:r>
            <a:r>
              <a:rPr lang="en-US" sz="3600" dirty="0">
                <a:solidFill>
                  <a:srgbClr val="323232"/>
                </a:solidFill>
                <a:latin typeface="Calibri Light" panose="020F0302020204030204" pitchFamily="34" charset="0"/>
                <a:cs typeface="Calibri Light" panose="020F0302020204030204" pitchFamily="34" charset="0"/>
              </a:rPr>
              <a:t> Forum provides the scientific user community, subject matter experts from NASA Distributed Active Archive Centers (DAACs), and other contributors a place to discuss research needs, data, and data applications.</a:t>
            </a:r>
            <a:r>
              <a:rPr lang="en-US" sz="2000" dirty="0">
                <a:solidFill>
                  <a:srgbClr val="FFFFFF"/>
                </a:solidFill>
                <a:latin typeface="Open Sans" panose="020B0606030504020204" pitchFamily="34" charset="0"/>
                <a:cs typeface="Calibri Light" panose="020F0302020204030204" pitchFamily="34" charset="0"/>
              </a:rPr>
              <a:t>.</a:t>
            </a:r>
            <a:endParaRPr lang="en-US" sz="3600" dirty="0">
              <a:solidFill>
                <a:srgbClr val="323232"/>
              </a:solidFill>
              <a:latin typeface="Calibri Light" panose="020F0302020204030204" pitchFamily="34" charset="0"/>
              <a:cs typeface="Calibri Light" panose="020F0302020204030204" pitchFamily="34" charset="0"/>
            </a:endParaRPr>
          </a:p>
        </p:txBody>
      </p:sp>
      <p:sp>
        <p:nvSpPr>
          <p:cNvPr id="80" name="TextBox 79">
            <a:extLst>
              <a:ext uri="{FF2B5EF4-FFF2-40B4-BE49-F238E27FC236}">
                <a16:creationId xmlns:a16="http://schemas.microsoft.com/office/drawing/2014/main" id="{A05892E8-5F97-437B-A61A-F9436C4CAFA1}"/>
              </a:ext>
            </a:extLst>
          </p:cNvPr>
          <p:cNvSpPr txBox="1"/>
          <p:nvPr/>
        </p:nvSpPr>
        <p:spPr>
          <a:xfrm>
            <a:off x="26901194" y="26088479"/>
            <a:ext cx="6886443" cy="3416320"/>
          </a:xfrm>
          <a:prstGeom prst="rect">
            <a:avLst/>
          </a:prstGeom>
          <a:noFill/>
        </p:spPr>
        <p:txBody>
          <a:bodyPr wrap="square">
            <a:spAutoFit/>
          </a:bodyPr>
          <a:lstStyle/>
          <a:p>
            <a:r>
              <a:rPr lang="en-US" sz="3600" dirty="0">
                <a:latin typeface="Calibri Light" panose="020F0302020204030204" pitchFamily="34" charset="0"/>
                <a:cs typeface="Calibri Light" panose="020F0302020204030204" pitchFamily="34" charset="0"/>
              </a:rPr>
              <a:t>The ASDC Search and </a:t>
            </a:r>
            <a:r>
              <a:rPr lang="en-US" sz="3600" dirty="0" err="1">
                <a:latin typeface="Calibri Light" panose="020F0302020204030204" pitchFamily="34" charset="0"/>
                <a:cs typeface="Calibri Light" panose="020F0302020204030204" pitchFamily="34" charset="0"/>
              </a:rPr>
              <a:t>Subsetting</a:t>
            </a:r>
            <a:r>
              <a:rPr lang="en-US" sz="3600" dirty="0">
                <a:latin typeface="Calibri Light" panose="020F0302020204030204" pitchFamily="34" charset="0"/>
                <a:cs typeface="Calibri Light" panose="020F0302020204030204" pitchFamily="34" charset="0"/>
              </a:rPr>
              <a:t> web applications enable a more sophisticated approach to selecting and ordering project data from CALIPSO, CERES, MOPITT, and TES by date, time, and geolocation.</a:t>
            </a:r>
          </a:p>
        </p:txBody>
      </p:sp>
      <p:sp>
        <p:nvSpPr>
          <p:cNvPr id="81" name="TextBox 80">
            <a:extLst>
              <a:ext uri="{FF2B5EF4-FFF2-40B4-BE49-F238E27FC236}">
                <a16:creationId xmlns:a16="http://schemas.microsoft.com/office/drawing/2014/main" id="{BDFC5C66-42FA-464F-99B4-45DDD0C50EC7}"/>
              </a:ext>
            </a:extLst>
          </p:cNvPr>
          <p:cNvSpPr txBox="1"/>
          <p:nvPr/>
        </p:nvSpPr>
        <p:spPr>
          <a:xfrm>
            <a:off x="18477900" y="26169246"/>
            <a:ext cx="6849110" cy="2862322"/>
          </a:xfrm>
          <a:prstGeom prst="rect">
            <a:avLst/>
          </a:prstGeom>
          <a:noFill/>
        </p:spPr>
        <p:txBody>
          <a:bodyPr wrap="square">
            <a:spAutoFit/>
          </a:bodyPr>
          <a:lstStyle/>
          <a:p>
            <a:r>
              <a:rPr lang="en-US" sz="3600" dirty="0">
                <a:solidFill>
                  <a:srgbClr val="323232"/>
                </a:solidFill>
                <a:latin typeface="Calibri Light" panose="020F0302020204030204" pitchFamily="34" charset="0"/>
                <a:cs typeface="Calibri Light" panose="020F0302020204030204" pitchFamily="34" charset="0"/>
              </a:rPr>
              <a:t>NASA Earth GIS Online provides access to geospatial web services, spatial analysis,, maps, applications, and story maps using ASDC data products..</a:t>
            </a:r>
          </a:p>
        </p:txBody>
      </p:sp>
      <p:sp>
        <p:nvSpPr>
          <p:cNvPr id="82" name="TextBox 81">
            <a:extLst>
              <a:ext uri="{FF2B5EF4-FFF2-40B4-BE49-F238E27FC236}">
                <a16:creationId xmlns:a16="http://schemas.microsoft.com/office/drawing/2014/main" id="{DB5D0A73-86EC-43BC-A02E-4FBDE7EEA09F}"/>
              </a:ext>
            </a:extLst>
          </p:cNvPr>
          <p:cNvSpPr txBox="1"/>
          <p:nvPr/>
        </p:nvSpPr>
        <p:spPr>
          <a:xfrm>
            <a:off x="9658179" y="26779165"/>
            <a:ext cx="7614387" cy="3970318"/>
          </a:xfrm>
          <a:prstGeom prst="rect">
            <a:avLst/>
          </a:prstGeom>
          <a:noFill/>
        </p:spPr>
        <p:txBody>
          <a:bodyPr wrap="square" lIns="91440" tIns="45720" rIns="91440" bIns="45720" anchor="t">
            <a:spAutoFit/>
          </a:bodyPr>
          <a:lstStyle/>
          <a:p>
            <a:r>
              <a:rPr lang="en-US" sz="3600" dirty="0">
                <a:latin typeface="Calibri Light"/>
                <a:ea typeface="ＭＳ Ｐゴシック"/>
                <a:cs typeface="Calibri Light"/>
              </a:rPr>
              <a:t>The Remote Sensing Information Gateway (RSIG) allows for 2D/3D visualization and quick and easy access to subsets of multi-terabyte environmental datasets.  These include satellite, modeled, and in-situ sensor data.</a:t>
            </a:r>
            <a:endParaRPr lang="en-US" sz="3600" dirty="0">
              <a:latin typeface="Helvetica"/>
              <a:ea typeface="ＭＳ Ｐゴシック"/>
              <a:cs typeface="Helvetica"/>
            </a:endParaRPr>
          </a:p>
        </p:txBody>
      </p:sp>
      <p:sp>
        <p:nvSpPr>
          <p:cNvPr id="83" name="TextBox 82">
            <a:extLst>
              <a:ext uri="{FF2B5EF4-FFF2-40B4-BE49-F238E27FC236}">
                <a16:creationId xmlns:a16="http://schemas.microsoft.com/office/drawing/2014/main" id="{F5DA95C1-56DE-489D-A0C8-892C88C7BB0F}"/>
              </a:ext>
            </a:extLst>
          </p:cNvPr>
          <p:cNvSpPr txBox="1"/>
          <p:nvPr/>
        </p:nvSpPr>
        <p:spPr>
          <a:xfrm>
            <a:off x="35460516" y="24853795"/>
            <a:ext cx="6614663" cy="6186309"/>
          </a:xfrm>
          <a:prstGeom prst="rect">
            <a:avLst/>
          </a:prstGeom>
          <a:noFill/>
        </p:spPr>
        <p:txBody>
          <a:bodyPr wrap="square" lIns="91440" tIns="45720" rIns="91440" bIns="45720" anchor="t">
            <a:spAutoFit/>
          </a:bodyPr>
          <a:lstStyle/>
          <a:p>
            <a:r>
              <a:rPr lang="en-US" sz="3600" dirty="0">
                <a:latin typeface="Calibri Light"/>
                <a:ea typeface="ＭＳ Ｐゴシック"/>
                <a:cs typeface="Calibri Light"/>
              </a:rPr>
              <a:t>The Sub-Orbital Order Tool (SOOT) supports the discovery and access of airborne and field campaign data archived at ASDC.  The SOOT Power User Interface is intended for experienced airborne data users and airborne science teams.  </a:t>
            </a:r>
            <a:r>
              <a:rPr lang="en-US" sz="3600" dirty="0">
                <a:solidFill>
                  <a:srgbClr val="323232"/>
                </a:solidFill>
                <a:latin typeface="Calibri Light"/>
                <a:ea typeface="ＭＳ Ｐゴシック"/>
                <a:cs typeface="Calibri Light"/>
              </a:rPr>
              <a:t>A general user interface is currently being developed to support a broader audience in accessing these data.</a:t>
            </a:r>
          </a:p>
        </p:txBody>
      </p:sp>
      <p:sp>
        <p:nvSpPr>
          <p:cNvPr id="85" name="TextBox 84">
            <a:extLst>
              <a:ext uri="{FF2B5EF4-FFF2-40B4-BE49-F238E27FC236}">
                <a16:creationId xmlns:a16="http://schemas.microsoft.com/office/drawing/2014/main" id="{B7DEE77C-7E16-4567-865D-1E4928D1261A}"/>
              </a:ext>
            </a:extLst>
          </p:cNvPr>
          <p:cNvSpPr txBox="1"/>
          <p:nvPr/>
        </p:nvSpPr>
        <p:spPr>
          <a:xfrm>
            <a:off x="35506334" y="11034258"/>
            <a:ext cx="6614663" cy="3970318"/>
          </a:xfrm>
          <a:prstGeom prst="rect">
            <a:avLst/>
          </a:prstGeom>
          <a:noFill/>
        </p:spPr>
        <p:txBody>
          <a:bodyPr wrap="square" lIns="91440" tIns="45720" rIns="91440" bIns="45720" anchor="t">
            <a:spAutoFit/>
          </a:bodyPr>
          <a:lstStyle/>
          <a:p>
            <a:r>
              <a:rPr lang="en-US" sz="3600" dirty="0">
                <a:solidFill>
                  <a:srgbClr val="323232"/>
                </a:solidFill>
                <a:latin typeface="Calibri Light"/>
                <a:ea typeface="ＭＳ Ｐゴシック"/>
                <a:cs typeface="Calibri Light"/>
              </a:rPr>
              <a:t>OPeNDAP provides users access to data using an OPeNDAP URL of any database server that supports OPeNDAP. This can be done via command-line, Internet browser, or software tools (e.g.. </a:t>
            </a:r>
            <a:r>
              <a:rPr lang="en-US" sz="3600" dirty="0" err="1">
                <a:solidFill>
                  <a:srgbClr val="323232"/>
                </a:solidFill>
                <a:latin typeface="Calibri Light"/>
                <a:ea typeface="ＭＳ Ｐゴシック"/>
                <a:cs typeface="Calibri Light"/>
              </a:rPr>
              <a:t>Matlab</a:t>
            </a:r>
            <a:r>
              <a:rPr lang="en-US" sz="3600" dirty="0">
                <a:solidFill>
                  <a:srgbClr val="323232"/>
                </a:solidFill>
                <a:latin typeface="Calibri Light"/>
                <a:ea typeface="ＭＳ Ｐゴシック"/>
                <a:cs typeface="Calibri Light"/>
              </a:rPr>
              <a:t>, R, IDL, IDV, and Panoply).</a:t>
            </a:r>
          </a:p>
        </p:txBody>
      </p:sp>
      <p:sp>
        <p:nvSpPr>
          <p:cNvPr id="87" name="TextBox 86">
            <a:extLst>
              <a:ext uri="{FF2B5EF4-FFF2-40B4-BE49-F238E27FC236}">
                <a16:creationId xmlns:a16="http://schemas.microsoft.com/office/drawing/2014/main" id="{8895ED1F-81AE-403A-8641-91993C092A4E}"/>
              </a:ext>
            </a:extLst>
          </p:cNvPr>
          <p:cNvSpPr txBox="1"/>
          <p:nvPr/>
        </p:nvSpPr>
        <p:spPr>
          <a:xfrm>
            <a:off x="9907856" y="10569114"/>
            <a:ext cx="7230503" cy="7848302"/>
          </a:xfrm>
          <a:prstGeom prst="rect">
            <a:avLst/>
          </a:prstGeom>
          <a:noFill/>
        </p:spPr>
        <p:txBody>
          <a:bodyPr wrap="square" lIns="91440" tIns="45720" rIns="91440" bIns="45720" anchor="t">
            <a:spAutoFit/>
          </a:bodyPr>
          <a:lstStyle/>
          <a:p>
            <a:r>
              <a:rPr lang="en-US" sz="3600" dirty="0" err="1">
                <a:solidFill>
                  <a:srgbClr val="323232"/>
                </a:solidFill>
                <a:latin typeface="Calibri Light"/>
                <a:ea typeface="ＭＳ Ｐゴシック"/>
                <a:cs typeface="Calibri Light"/>
              </a:rPr>
              <a:t>Earthdata</a:t>
            </a:r>
            <a:r>
              <a:rPr lang="en-US" sz="3600" dirty="0">
                <a:solidFill>
                  <a:srgbClr val="323232"/>
                </a:solidFill>
                <a:latin typeface="Calibri Light"/>
                <a:ea typeface="ＭＳ Ｐゴシック"/>
                <a:cs typeface="Calibri Light"/>
              </a:rPr>
              <a:t> Search is </a:t>
            </a:r>
            <a:r>
              <a:rPr lang="en-US" sz="3600">
                <a:solidFill>
                  <a:srgbClr val="323232"/>
                </a:solidFill>
                <a:latin typeface="Calibri Light"/>
                <a:ea typeface="ＭＳ Ｐゴシック"/>
                <a:cs typeface="Calibri Light"/>
              </a:rPr>
              <a:t>a tool for </a:t>
            </a:r>
            <a:r>
              <a:rPr lang="en-US" sz="3600" dirty="0">
                <a:solidFill>
                  <a:srgbClr val="323232"/>
                </a:solidFill>
                <a:latin typeface="Calibri Light"/>
                <a:ea typeface="ＭＳ Ｐゴシック"/>
                <a:cs typeface="Calibri Light"/>
              </a:rPr>
              <a:t>discovering Earth science data in NASA's Earth Observing System Data and Information System (EOSDIS) collections, as well as from other U.S and international agencies across the Earth science disciplines. Users (including those without specific knowledge of the data) can search for and read about data collections, search for data files by date and spatial area, preview browse images, and download or submit requests for data files. </a:t>
            </a:r>
            <a:endParaRPr lang="en-US" sz="3600" dirty="0">
              <a:solidFill>
                <a:srgbClr val="323232"/>
              </a:solidFill>
              <a:latin typeface="Open Sans"/>
              <a:ea typeface="ＭＳ Ｐゴシック"/>
              <a:cs typeface="Open Sans"/>
            </a:endParaRPr>
          </a:p>
        </p:txBody>
      </p:sp>
      <p:sp>
        <p:nvSpPr>
          <p:cNvPr id="88" name="Rectangle 87">
            <a:extLst>
              <a:ext uri="{FF2B5EF4-FFF2-40B4-BE49-F238E27FC236}">
                <a16:creationId xmlns:a16="http://schemas.microsoft.com/office/drawing/2014/main" id="{8CD2532D-FA91-49F9-A4BF-8933719A7824}"/>
              </a:ext>
            </a:extLst>
          </p:cNvPr>
          <p:cNvSpPr/>
          <p:nvPr/>
        </p:nvSpPr>
        <p:spPr bwMode="auto">
          <a:xfrm>
            <a:off x="536162" y="5317586"/>
            <a:ext cx="8258829" cy="269645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algn="ctr">
              <a:defRPr/>
            </a:pPr>
            <a:endParaRPr lang="en-US"/>
          </a:p>
        </p:txBody>
      </p:sp>
      <p:pic>
        <p:nvPicPr>
          <p:cNvPr id="21" name="Picture 20" descr="A map of the world&#10;&#10;Description automatically generated with medium confidence">
            <a:extLst>
              <a:ext uri="{FF2B5EF4-FFF2-40B4-BE49-F238E27FC236}">
                <a16:creationId xmlns:a16="http://schemas.microsoft.com/office/drawing/2014/main" id="{C9B313D7-9D38-46A5-9145-409D6DD3EF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9899" y="6719644"/>
            <a:ext cx="6850630" cy="3486353"/>
          </a:xfrm>
          <a:prstGeom prst="rect">
            <a:avLst/>
          </a:prstGeom>
        </p:spPr>
      </p:pic>
      <p:pic>
        <p:nvPicPr>
          <p:cNvPr id="23" name="Picture 22" descr="A picture containing map&#10;&#10;Description automatically generated">
            <a:extLst>
              <a:ext uri="{FF2B5EF4-FFF2-40B4-BE49-F238E27FC236}">
                <a16:creationId xmlns:a16="http://schemas.microsoft.com/office/drawing/2014/main" id="{A439C7A2-8FED-4C69-85BB-4012D70141B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381940" y="6696308"/>
            <a:ext cx="6879546" cy="3486353"/>
          </a:xfrm>
          <a:prstGeom prst="rect">
            <a:avLst/>
          </a:prstGeom>
        </p:spPr>
      </p:pic>
      <p:pic>
        <p:nvPicPr>
          <p:cNvPr id="26" name="Picture 25">
            <a:extLst>
              <a:ext uri="{FF2B5EF4-FFF2-40B4-BE49-F238E27FC236}">
                <a16:creationId xmlns:a16="http://schemas.microsoft.com/office/drawing/2014/main" id="{A1D1E3B5-3240-45E4-8A88-8811DA54E821}"/>
              </a:ext>
            </a:extLst>
          </p:cNvPr>
          <p:cNvPicPr>
            <a:picLocks noChangeAspect="1"/>
          </p:cNvPicPr>
          <p:nvPr/>
        </p:nvPicPr>
        <p:blipFill>
          <a:blip r:embed="rId7"/>
          <a:stretch>
            <a:fillRect/>
          </a:stretch>
        </p:blipFill>
        <p:spPr>
          <a:xfrm>
            <a:off x="26850900" y="6754287"/>
            <a:ext cx="6886443" cy="3446808"/>
          </a:xfrm>
          <a:prstGeom prst="rect">
            <a:avLst/>
          </a:prstGeom>
        </p:spPr>
      </p:pic>
      <p:pic>
        <p:nvPicPr>
          <p:cNvPr id="28" name="Picture 27">
            <a:extLst>
              <a:ext uri="{FF2B5EF4-FFF2-40B4-BE49-F238E27FC236}">
                <a16:creationId xmlns:a16="http://schemas.microsoft.com/office/drawing/2014/main" id="{71A6A52F-488C-4C26-90B6-92173567C55A}"/>
              </a:ext>
            </a:extLst>
          </p:cNvPr>
          <p:cNvPicPr>
            <a:picLocks noChangeAspect="1"/>
          </p:cNvPicPr>
          <p:nvPr/>
        </p:nvPicPr>
        <p:blipFill>
          <a:blip r:embed="rId8"/>
          <a:stretch>
            <a:fillRect/>
          </a:stretch>
        </p:blipFill>
        <p:spPr>
          <a:xfrm>
            <a:off x="35297950" y="6713126"/>
            <a:ext cx="6939793" cy="3487969"/>
          </a:xfrm>
          <a:prstGeom prst="rect">
            <a:avLst/>
          </a:prstGeom>
        </p:spPr>
      </p:pic>
      <p:pic>
        <p:nvPicPr>
          <p:cNvPr id="30" name="Picture 29">
            <a:extLst>
              <a:ext uri="{FF2B5EF4-FFF2-40B4-BE49-F238E27FC236}">
                <a16:creationId xmlns:a16="http://schemas.microsoft.com/office/drawing/2014/main" id="{D4B1C2B7-6675-4C4F-84A3-A57283CE569D}"/>
              </a:ext>
            </a:extLst>
          </p:cNvPr>
          <p:cNvPicPr>
            <a:picLocks noChangeAspect="1"/>
          </p:cNvPicPr>
          <p:nvPr/>
        </p:nvPicPr>
        <p:blipFill>
          <a:blip r:embed="rId9"/>
          <a:stretch>
            <a:fillRect/>
          </a:stretch>
        </p:blipFill>
        <p:spPr>
          <a:xfrm>
            <a:off x="18142641" y="21491426"/>
            <a:ext cx="7391148" cy="3741769"/>
          </a:xfrm>
          <a:prstGeom prst="rect">
            <a:avLst/>
          </a:prstGeom>
        </p:spPr>
      </p:pic>
      <p:sp>
        <p:nvSpPr>
          <p:cNvPr id="45" name="Rectangle 44">
            <a:extLst>
              <a:ext uri="{FF2B5EF4-FFF2-40B4-BE49-F238E27FC236}">
                <a16:creationId xmlns:a16="http://schemas.microsoft.com/office/drawing/2014/main" id="{3AF7FFFF-A709-473A-BF72-1789C8F89F79}"/>
              </a:ext>
            </a:extLst>
          </p:cNvPr>
          <p:cNvSpPr/>
          <p:nvPr/>
        </p:nvSpPr>
        <p:spPr bwMode="auto">
          <a:xfrm>
            <a:off x="17698836" y="5365431"/>
            <a:ext cx="8245755" cy="1381029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algn="ctr">
              <a:defRPr/>
            </a:pPr>
            <a:endParaRPr lang="en-US"/>
          </a:p>
        </p:txBody>
      </p:sp>
      <p:sp>
        <p:nvSpPr>
          <p:cNvPr id="46" name="Rectangle 45">
            <a:extLst>
              <a:ext uri="{FF2B5EF4-FFF2-40B4-BE49-F238E27FC236}">
                <a16:creationId xmlns:a16="http://schemas.microsoft.com/office/drawing/2014/main" id="{1F5EE47D-1C93-4C8B-B990-1F07749831A8}"/>
              </a:ext>
            </a:extLst>
          </p:cNvPr>
          <p:cNvSpPr/>
          <p:nvPr/>
        </p:nvSpPr>
        <p:spPr bwMode="auto">
          <a:xfrm>
            <a:off x="26221539" y="5365431"/>
            <a:ext cx="8245755" cy="1381029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algn="ctr">
              <a:defRPr/>
            </a:pPr>
            <a:endParaRPr lang="en-US"/>
          </a:p>
        </p:txBody>
      </p:sp>
      <p:sp>
        <p:nvSpPr>
          <p:cNvPr id="47" name="Rectangle 46">
            <a:extLst>
              <a:ext uri="{FF2B5EF4-FFF2-40B4-BE49-F238E27FC236}">
                <a16:creationId xmlns:a16="http://schemas.microsoft.com/office/drawing/2014/main" id="{DD9B92D9-3050-45B8-90F2-64C57B500006}"/>
              </a:ext>
            </a:extLst>
          </p:cNvPr>
          <p:cNvSpPr/>
          <p:nvPr/>
        </p:nvSpPr>
        <p:spPr bwMode="auto">
          <a:xfrm>
            <a:off x="34736605" y="5361140"/>
            <a:ext cx="8154122" cy="138072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algn="ctr">
              <a:defRPr/>
            </a:pPr>
            <a:endParaRPr lang="en-US"/>
          </a:p>
        </p:txBody>
      </p:sp>
      <p:sp>
        <p:nvSpPr>
          <p:cNvPr id="48" name="Rectangle 47">
            <a:extLst>
              <a:ext uri="{FF2B5EF4-FFF2-40B4-BE49-F238E27FC236}">
                <a16:creationId xmlns:a16="http://schemas.microsoft.com/office/drawing/2014/main" id="{FE2AC042-65FC-4271-8111-C79C81999BFD}"/>
              </a:ext>
            </a:extLst>
          </p:cNvPr>
          <p:cNvSpPr/>
          <p:nvPr/>
        </p:nvSpPr>
        <p:spPr bwMode="auto">
          <a:xfrm>
            <a:off x="9195537" y="19407659"/>
            <a:ext cx="8245755" cy="1291111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algn="ctr">
              <a:defRPr/>
            </a:pPr>
            <a:endParaRPr lang="en-US"/>
          </a:p>
        </p:txBody>
      </p:sp>
      <p:sp>
        <p:nvSpPr>
          <p:cNvPr id="49" name="Rectangle 48">
            <a:extLst>
              <a:ext uri="{FF2B5EF4-FFF2-40B4-BE49-F238E27FC236}">
                <a16:creationId xmlns:a16="http://schemas.microsoft.com/office/drawing/2014/main" id="{D0B9F79D-B122-48C1-BCC4-460037048B44}"/>
              </a:ext>
            </a:extLst>
          </p:cNvPr>
          <p:cNvSpPr/>
          <p:nvPr/>
        </p:nvSpPr>
        <p:spPr bwMode="auto">
          <a:xfrm>
            <a:off x="17698836" y="19400290"/>
            <a:ext cx="8245755" cy="1288182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algn="ctr">
              <a:defRPr/>
            </a:pPr>
            <a:endParaRPr lang="en-US"/>
          </a:p>
        </p:txBody>
      </p:sp>
      <p:sp>
        <p:nvSpPr>
          <p:cNvPr id="51" name="Rectangle 50">
            <a:extLst>
              <a:ext uri="{FF2B5EF4-FFF2-40B4-BE49-F238E27FC236}">
                <a16:creationId xmlns:a16="http://schemas.microsoft.com/office/drawing/2014/main" id="{F76C0E33-6D32-4FCD-937E-0919E0FE66F1}"/>
              </a:ext>
            </a:extLst>
          </p:cNvPr>
          <p:cNvSpPr/>
          <p:nvPr/>
        </p:nvSpPr>
        <p:spPr bwMode="auto">
          <a:xfrm>
            <a:off x="26221539" y="19407658"/>
            <a:ext cx="8245755" cy="1288182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algn="ctr">
              <a:defRPr/>
            </a:pPr>
            <a:endParaRPr lang="en-US"/>
          </a:p>
        </p:txBody>
      </p:sp>
      <p:sp>
        <p:nvSpPr>
          <p:cNvPr id="54" name="Rectangle 53">
            <a:extLst>
              <a:ext uri="{FF2B5EF4-FFF2-40B4-BE49-F238E27FC236}">
                <a16:creationId xmlns:a16="http://schemas.microsoft.com/office/drawing/2014/main" id="{9993C763-3AB0-406A-A6CF-DA91CD84FBF2}"/>
              </a:ext>
            </a:extLst>
          </p:cNvPr>
          <p:cNvSpPr/>
          <p:nvPr/>
        </p:nvSpPr>
        <p:spPr bwMode="auto">
          <a:xfrm>
            <a:off x="34730150" y="19400290"/>
            <a:ext cx="8204514" cy="12911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algn="ctr">
              <a:defRPr/>
            </a:pPr>
            <a:endParaRPr lang="en-US"/>
          </a:p>
        </p:txBody>
      </p:sp>
      <p:pic>
        <p:nvPicPr>
          <p:cNvPr id="7" name="Picture 6" descr="Graphical user interface&#10;&#10;Description automatically generated">
            <a:extLst>
              <a:ext uri="{FF2B5EF4-FFF2-40B4-BE49-F238E27FC236}">
                <a16:creationId xmlns:a16="http://schemas.microsoft.com/office/drawing/2014/main" id="{7E8C92C7-5B9A-4C81-84BA-B234623F8A2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386716" y="21899576"/>
            <a:ext cx="5860164" cy="4692709"/>
          </a:xfrm>
          <a:prstGeom prst="rect">
            <a:avLst/>
          </a:prstGeom>
        </p:spPr>
      </p:pic>
      <p:sp>
        <p:nvSpPr>
          <p:cNvPr id="56" name="TextBox 55">
            <a:extLst>
              <a:ext uri="{FF2B5EF4-FFF2-40B4-BE49-F238E27FC236}">
                <a16:creationId xmlns:a16="http://schemas.microsoft.com/office/drawing/2014/main" id="{C9AD7B0B-D556-4617-8D6E-D43F860E9608}"/>
              </a:ext>
            </a:extLst>
          </p:cNvPr>
          <p:cNvSpPr txBox="1"/>
          <p:nvPr/>
        </p:nvSpPr>
        <p:spPr>
          <a:xfrm>
            <a:off x="562199" y="19955337"/>
            <a:ext cx="8232792" cy="1210011"/>
          </a:xfrm>
          <a:prstGeom prst="rect">
            <a:avLst/>
          </a:prstGeom>
          <a:noFill/>
        </p:spPr>
        <p:txBody>
          <a:bodyPr wrap="square">
            <a:spAutoFit/>
          </a:bodyPr>
          <a:lstStyle/>
          <a:p>
            <a:pPr algn="ctr">
              <a:lnSpc>
                <a:spcPct val="150000"/>
              </a:lnSpc>
              <a:spcBef>
                <a:spcPts val="400"/>
              </a:spcBef>
              <a:spcAft>
                <a:spcPts val="800"/>
              </a:spcAft>
            </a:pPr>
            <a:r>
              <a:rPr lang="en-US" sz="5400" b="1" dirty="0">
                <a:solidFill>
                  <a:schemeClr val="accent2">
                    <a:lumMod val="75000"/>
                  </a:schemeClr>
                </a:solidFill>
                <a:latin typeface="Calibri Light"/>
                <a:ea typeface="ＭＳ Ｐゴシック"/>
                <a:cs typeface="Calibri Light"/>
              </a:rPr>
              <a:t>TEMPO </a:t>
            </a:r>
            <a:r>
              <a:rPr lang="en-US" sz="5400" b="1" dirty="0" err="1">
                <a:solidFill>
                  <a:schemeClr val="accent2">
                    <a:lumMod val="75000"/>
                  </a:schemeClr>
                </a:solidFill>
                <a:latin typeface="Calibri Light"/>
                <a:ea typeface="ＭＳ Ｐゴシック"/>
                <a:cs typeface="Calibri Light"/>
              </a:rPr>
              <a:t>Storymap</a:t>
            </a:r>
            <a:endParaRPr lang="en-US" sz="5400" b="1" dirty="0">
              <a:solidFill>
                <a:schemeClr val="accent2">
                  <a:lumMod val="75000"/>
                </a:schemeClr>
              </a:solidFill>
              <a:latin typeface="Calibri Light"/>
              <a:ea typeface="ＭＳ Ｐゴシック"/>
              <a:cs typeface="Calibri Light"/>
            </a:endParaRPr>
          </a:p>
        </p:txBody>
      </p:sp>
      <p:sp>
        <p:nvSpPr>
          <p:cNvPr id="57" name="TextBox 23">
            <a:extLst>
              <a:ext uri="{FF2B5EF4-FFF2-40B4-BE49-F238E27FC236}">
                <a16:creationId xmlns:a16="http://schemas.microsoft.com/office/drawing/2014/main" id="{3E704BD2-6B3C-466F-8FE9-E817BA0BAFBA}"/>
              </a:ext>
            </a:extLst>
          </p:cNvPr>
          <p:cNvSpPr txBox="1">
            <a:spLocks noChangeArrowheads="1"/>
          </p:cNvSpPr>
          <p:nvPr/>
        </p:nvSpPr>
        <p:spPr bwMode="auto">
          <a:xfrm>
            <a:off x="1002774" y="21348392"/>
            <a:ext cx="7035377" cy="3170099"/>
          </a:xfrm>
          <a:prstGeom prst="rect">
            <a:avLst/>
          </a:prstGeom>
          <a:noFill/>
          <a:ln w="9525">
            <a:noFill/>
            <a:miter lim="800000"/>
            <a:headEnd/>
            <a:tailEnd/>
          </a:ln>
        </p:spPr>
        <p:txBody>
          <a:bodyPr wrap="square" lIns="91440" tIns="45720" rIns="91440" bIns="45720" anchor="t">
            <a:spAutoFit/>
          </a:bodyPr>
          <a:lstStyle/>
          <a:p>
            <a:r>
              <a:rPr lang="en-US" sz="3600" b="1" dirty="0">
                <a:solidFill>
                  <a:schemeClr val="tx1">
                    <a:lumMod val="65000"/>
                    <a:lumOff val="35000"/>
                  </a:schemeClr>
                </a:solidFill>
                <a:latin typeface="Calibri Light"/>
                <a:ea typeface="ＭＳ Ｐゴシック"/>
                <a:cs typeface="Calibri Light"/>
              </a:rPr>
              <a:t>Tropospheric Emissions: Monitoring of Pollution (TEMPO) :</a:t>
            </a:r>
          </a:p>
          <a:p>
            <a:r>
              <a:rPr lang="en-US" dirty="0">
                <a:latin typeface="Calibri Light"/>
                <a:ea typeface="ＭＳ Ｐゴシック"/>
                <a:cs typeface="Calibri Light"/>
              </a:rPr>
              <a:t>Will be the first space-based instrument to monitor major air pollutants across the North American continent every daylight hour at high spatial resolution.</a:t>
            </a:r>
          </a:p>
        </p:txBody>
      </p:sp>
      <p:pic>
        <p:nvPicPr>
          <p:cNvPr id="14" name="Picture 13">
            <a:extLst>
              <a:ext uri="{FF2B5EF4-FFF2-40B4-BE49-F238E27FC236}">
                <a16:creationId xmlns:a16="http://schemas.microsoft.com/office/drawing/2014/main" id="{6A35FED7-CDB0-4140-97E4-E67F1279B8F2}"/>
              </a:ext>
            </a:extLst>
          </p:cNvPr>
          <p:cNvPicPr>
            <a:picLocks noChangeAspect="1"/>
          </p:cNvPicPr>
          <p:nvPr/>
        </p:nvPicPr>
        <p:blipFill>
          <a:blip r:embed="rId11"/>
          <a:stretch>
            <a:fillRect/>
          </a:stretch>
        </p:blipFill>
        <p:spPr>
          <a:xfrm>
            <a:off x="35317437" y="21030541"/>
            <a:ext cx="6900822" cy="3486353"/>
          </a:xfrm>
          <a:prstGeom prst="rect">
            <a:avLst/>
          </a:prstGeom>
        </p:spPr>
      </p:pic>
      <p:sp>
        <p:nvSpPr>
          <p:cNvPr id="65" name="TextBox 23">
            <a:extLst>
              <a:ext uri="{FF2B5EF4-FFF2-40B4-BE49-F238E27FC236}">
                <a16:creationId xmlns:a16="http://schemas.microsoft.com/office/drawing/2014/main" id="{B2ED6CA6-2434-4FDA-9D9D-4622595CF632}"/>
              </a:ext>
            </a:extLst>
          </p:cNvPr>
          <p:cNvSpPr txBox="1">
            <a:spLocks noChangeArrowheads="1"/>
          </p:cNvSpPr>
          <p:nvPr/>
        </p:nvSpPr>
        <p:spPr bwMode="auto">
          <a:xfrm>
            <a:off x="9190531" y="18180159"/>
            <a:ext cx="8311866" cy="754694"/>
          </a:xfrm>
          <a:prstGeom prst="rect">
            <a:avLst/>
          </a:prstGeom>
          <a:noFill/>
          <a:ln w="9525">
            <a:noFill/>
            <a:miter lim="800000"/>
            <a:headEnd/>
            <a:tailEnd/>
          </a:ln>
        </p:spPr>
        <p:txBody>
          <a:bodyPr wrap="square">
            <a:spAutoFit/>
          </a:bodyPr>
          <a:lstStyle/>
          <a:p>
            <a:pPr algn="ctr">
              <a:lnSpc>
                <a:spcPct val="150000"/>
              </a:lnSpc>
              <a:spcBef>
                <a:spcPts val="400"/>
              </a:spcBef>
              <a:spcAft>
                <a:spcPts val="800"/>
              </a:spcAft>
            </a:pPr>
            <a:r>
              <a:rPr lang="en-US" b="1" dirty="0">
                <a:solidFill>
                  <a:schemeClr val="accent2">
                    <a:lumMod val="75000"/>
                  </a:schemeClr>
                </a:solidFill>
                <a:latin typeface="Calibri Light" panose="020F0302020204030204" pitchFamily="34" charset="0"/>
                <a:cs typeface="Calibri Light" panose="020F0302020204030204" pitchFamily="34" charset="0"/>
              </a:rPr>
              <a:t>https://search.earthdata.nasa.gov</a:t>
            </a:r>
          </a:p>
        </p:txBody>
      </p:sp>
      <p:sp>
        <p:nvSpPr>
          <p:cNvPr id="66" name="TextBox 23">
            <a:extLst>
              <a:ext uri="{FF2B5EF4-FFF2-40B4-BE49-F238E27FC236}">
                <a16:creationId xmlns:a16="http://schemas.microsoft.com/office/drawing/2014/main" id="{40F8D3FD-C37D-4BBF-9051-DFEA305A8B2B}"/>
              </a:ext>
            </a:extLst>
          </p:cNvPr>
          <p:cNvSpPr txBox="1">
            <a:spLocks noChangeArrowheads="1"/>
          </p:cNvSpPr>
          <p:nvPr/>
        </p:nvSpPr>
        <p:spPr bwMode="auto">
          <a:xfrm>
            <a:off x="17813119" y="18190956"/>
            <a:ext cx="8058499" cy="754694"/>
          </a:xfrm>
          <a:prstGeom prst="rect">
            <a:avLst/>
          </a:prstGeom>
          <a:noFill/>
          <a:ln w="9525">
            <a:noFill/>
            <a:miter lim="800000"/>
            <a:headEnd/>
            <a:tailEnd/>
          </a:ln>
        </p:spPr>
        <p:txBody>
          <a:bodyPr wrap="square">
            <a:spAutoFit/>
          </a:bodyPr>
          <a:lstStyle/>
          <a:p>
            <a:pPr algn="ctr">
              <a:lnSpc>
                <a:spcPct val="150000"/>
              </a:lnSpc>
              <a:spcBef>
                <a:spcPts val="400"/>
              </a:spcBef>
              <a:spcAft>
                <a:spcPts val="800"/>
              </a:spcAft>
            </a:pPr>
            <a:r>
              <a:rPr lang="en-US" b="1" dirty="0">
                <a:solidFill>
                  <a:schemeClr val="accent2">
                    <a:lumMod val="75000"/>
                  </a:schemeClr>
                </a:solidFill>
                <a:latin typeface="Calibri Light" panose="020F0302020204030204" pitchFamily="34" charset="0"/>
                <a:cs typeface="Calibri Light" panose="020F0302020204030204" pitchFamily="34" charset="0"/>
              </a:rPr>
              <a:t>https://worldview.earthdata.nasa.gov</a:t>
            </a:r>
          </a:p>
        </p:txBody>
      </p:sp>
      <p:sp>
        <p:nvSpPr>
          <p:cNvPr id="67" name="TextBox 23">
            <a:extLst>
              <a:ext uri="{FF2B5EF4-FFF2-40B4-BE49-F238E27FC236}">
                <a16:creationId xmlns:a16="http://schemas.microsoft.com/office/drawing/2014/main" id="{9C24A0D0-A86E-498D-9DC7-07AB11796075}"/>
              </a:ext>
            </a:extLst>
          </p:cNvPr>
          <p:cNvSpPr txBox="1">
            <a:spLocks noChangeArrowheads="1"/>
          </p:cNvSpPr>
          <p:nvPr/>
        </p:nvSpPr>
        <p:spPr bwMode="auto">
          <a:xfrm>
            <a:off x="26254283" y="18190957"/>
            <a:ext cx="8304643" cy="754693"/>
          </a:xfrm>
          <a:prstGeom prst="rect">
            <a:avLst/>
          </a:prstGeom>
          <a:noFill/>
          <a:ln w="9525">
            <a:noFill/>
            <a:miter lim="800000"/>
            <a:headEnd/>
            <a:tailEnd/>
          </a:ln>
        </p:spPr>
        <p:txBody>
          <a:bodyPr wrap="square">
            <a:spAutoFit/>
          </a:bodyPr>
          <a:lstStyle/>
          <a:p>
            <a:pPr algn="ctr">
              <a:lnSpc>
                <a:spcPct val="150000"/>
              </a:lnSpc>
              <a:spcBef>
                <a:spcPts val="400"/>
              </a:spcBef>
              <a:spcAft>
                <a:spcPts val="800"/>
              </a:spcAft>
            </a:pPr>
            <a:r>
              <a:rPr lang="en-US" b="1" dirty="0">
                <a:solidFill>
                  <a:schemeClr val="accent2">
                    <a:lumMod val="75000"/>
                  </a:schemeClr>
                </a:solidFill>
                <a:latin typeface="Calibri Light" panose="020F0302020204030204" pitchFamily="34" charset="0"/>
                <a:cs typeface="Calibri Light" panose="020F0302020204030204" pitchFamily="34" charset="0"/>
              </a:rPr>
              <a:t>https://forum.earthdata.nasa.gov</a:t>
            </a:r>
          </a:p>
        </p:txBody>
      </p:sp>
      <p:sp>
        <p:nvSpPr>
          <p:cNvPr id="68" name="TextBox 23">
            <a:extLst>
              <a:ext uri="{FF2B5EF4-FFF2-40B4-BE49-F238E27FC236}">
                <a16:creationId xmlns:a16="http://schemas.microsoft.com/office/drawing/2014/main" id="{2A5D0C46-79F2-4170-9258-9D9A8BFC4EB3}"/>
              </a:ext>
            </a:extLst>
          </p:cNvPr>
          <p:cNvSpPr txBox="1">
            <a:spLocks noChangeArrowheads="1"/>
          </p:cNvSpPr>
          <p:nvPr/>
        </p:nvSpPr>
        <p:spPr bwMode="auto">
          <a:xfrm>
            <a:off x="34828237" y="18180159"/>
            <a:ext cx="7948623" cy="1647246"/>
          </a:xfrm>
          <a:prstGeom prst="rect">
            <a:avLst/>
          </a:prstGeom>
          <a:noFill/>
          <a:ln w="9525">
            <a:noFill/>
            <a:miter lim="800000"/>
            <a:headEnd/>
            <a:tailEnd/>
          </a:ln>
        </p:spPr>
        <p:txBody>
          <a:bodyPr wrap="square">
            <a:spAutoFit/>
          </a:bodyPr>
          <a:lstStyle/>
          <a:p>
            <a:pPr algn="ctr">
              <a:lnSpc>
                <a:spcPct val="150000"/>
              </a:lnSpc>
              <a:spcBef>
                <a:spcPts val="400"/>
              </a:spcBef>
              <a:spcAft>
                <a:spcPts val="800"/>
              </a:spcAft>
            </a:pPr>
            <a:r>
              <a:rPr lang="en-US" b="1" dirty="0">
                <a:solidFill>
                  <a:schemeClr val="accent2">
                    <a:lumMod val="75000"/>
                  </a:schemeClr>
                </a:solidFill>
                <a:latin typeface="Calibri Light" panose="020F0302020204030204" pitchFamily="34" charset="0"/>
                <a:cs typeface="Calibri Light" panose="020F0302020204030204" pitchFamily="34" charset="0"/>
              </a:rPr>
              <a:t>https://opendap.earthdata.nasa.gov/</a:t>
            </a:r>
          </a:p>
          <a:p>
            <a:pPr algn="ctr">
              <a:lnSpc>
                <a:spcPct val="150000"/>
              </a:lnSpc>
              <a:spcBef>
                <a:spcPts val="400"/>
              </a:spcBef>
              <a:spcAft>
                <a:spcPts val="800"/>
              </a:spcAft>
            </a:pPr>
            <a:endParaRPr lang="en-US" b="1" dirty="0">
              <a:solidFill>
                <a:schemeClr val="accent2">
                  <a:lumMod val="75000"/>
                </a:schemeClr>
              </a:solidFill>
              <a:latin typeface="Calibri Light" panose="020F0302020204030204" pitchFamily="34" charset="0"/>
              <a:cs typeface="Calibri Light" panose="020F0302020204030204" pitchFamily="34" charset="0"/>
            </a:endParaRPr>
          </a:p>
        </p:txBody>
      </p:sp>
      <p:sp>
        <p:nvSpPr>
          <p:cNvPr id="70" name="TextBox 23">
            <a:extLst>
              <a:ext uri="{FF2B5EF4-FFF2-40B4-BE49-F238E27FC236}">
                <a16:creationId xmlns:a16="http://schemas.microsoft.com/office/drawing/2014/main" id="{8921777E-3803-4C43-A7CB-01C13AE2D506}"/>
              </a:ext>
            </a:extLst>
          </p:cNvPr>
          <p:cNvSpPr txBox="1">
            <a:spLocks noChangeArrowheads="1"/>
          </p:cNvSpPr>
          <p:nvPr/>
        </p:nvSpPr>
        <p:spPr bwMode="auto">
          <a:xfrm>
            <a:off x="9190531" y="30679308"/>
            <a:ext cx="8311866" cy="1493358"/>
          </a:xfrm>
          <a:prstGeom prst="rect">
            <a:avLst/>
          </a:prstGeom>
          <a:noFill/>
          <a:ln w="9525">
            <a:noFill/>
            <a:miter lim="800000"/>
            <a:headEnd/>
            <a:tailEnd/>
          </a:ln>
        </p:spPr>
        <p:txBody>
          <a:bodyPr wrap="square">
            <a:spAutoFit/>
          </a:bodyPr>
          <a:lstStyle/>
          <a:p>
            <a:pPr algn="ctr">
              <a:lnSpc>
                <a:spcPct val="150000"/>
              </a:lnSpc>
              <a:spcBef>
                <a:spcPts val="400"/>
              </a:spcBef>
              <a:spcAft>
                <a:spcPts val="800"/>
              </a:spcAft>
            </a:pPr>
            <a:r>
              <a:rPr lang="en-US" b="1" dirty="0">
                <a:solidFill>
                  <a:schemeClr val="accent2">
                    <a:lumMod val="75000"/>
                  </a:schemeClr>
                </a:solidFill>
                <a:latin typeface="Calibri Light" panose="020F0302020204030204" pitchFamily="34" charset="0"/>
                <a:cs typeface="Calibri Light" panose="020F0302020204030204" pitchFamily="34" charset="0"/>
              </a:rPr>
              <a:t>https://www.epa.gov/hesc/remote-sensing-information-gateway</a:t>
            </a:r>
          </a:p>
        </p:txBody>
      </p:sp>
      <p:sp>
        <p:nvSpPr>
          <p:cNvPr id="75" name="TextBox 23">
            <a:extLst>
              <a:ext uri="{FF2B5EF4-FFF2-40B4-BE49-F238E27FC236}">
                <a16:creationId xmlns:a16="http://schemas.microsoft.com/office/drawing/2014/main" id="{17FEB74C-2A24-4455-A265-BB3DDA77BDAE}"/>
              </a:ext>
            </a:extLst>
          </p:cNvPr>
          <p:cNvSpPr txBox="1">
            <a:spLocks noChangeArrowheads="1"/>
          </p:cNvSpPr>
          <p:nvPr/>
        </p:nvSpPr>
        <p:spPr bwMode="auto">
          <a:xfrm>
            <a:off x="17586138" y="31279402"/>
            <a:ext cx="8153378" cy="1647246"/>
          </a:xfrm>
          <a:prstGeom prst="rect">
            <a:avLst/>
          </a:prstGeom>
          <a:noFill/>
          <a:ln w="9525">
            <a:noFill/>
            <a:miter lim="800000"/>
            <a:headEnd/>
            <a:tailEnd/>
          </a:ln>
        </p:spPr>
        <p:txBody>
          <a:bodyPr wrap="square">
            <a:spAutoFit/>
          </a:bodyPr>
          <a:lstStyle/>
          <a:p>
            <a:pPr algn="ctr">
              <a:lnSpc>
                <a:spcPct val="150000"/>
              </a:lnSpc>
              <a:spcBef>
                <a:spcPts val="400"/>
              </a:spcBef>
              <a:spcAft>
                <a:spcPts val="800"/>
              </a:spcAft>
            </a:pPr>
            <a:r>
              <a:rPr lang="en-US" b="1" dirty="0">
                <a:solidFill>
                  <a:schemeClr val="accent2">
                    <a:lumMod val="75000"/>
                  </a:schemeClr>
                </a:solidFill>
                <a:latin typeface="Calibri Light" panose="020F0302020204030204" pitchFamily="34" charset="0"/>
                <a:cs typeface="Calibri Light" panose="020F0302020204030204" pitchFamily="34" charset="0"/>
              </a:rPr>
              <a:t>https://gis.earthdata.nasa.gov/portal/</a:t>
            </a:r>
          </a:p>
          <a:p>
            <a:pPr algn="ctr">
              <a:lnSpc>
                <a:spcPct val="150000"/>
              </a:lnSpc>
              <a:spcBef>
                <a:spcPts val="400"/>
              </a:spcBef>
              <a:spcAft>
                <a:spcPts val="800"/>
              </a:spcAft>
            </a:pPr>
            <a:endParaRPr lang="en-US" b="1" dirty="0">
              <a:solidFill>
                <a:schemeClr val="accent2">
                  <a:lumMod val="75000"/>
                </a:schemeClr>
              </a:solidFill>
              <a:latin typeface="Calibri Light" panose="020F0302020204030204" pitchFamily="34" charset="0"/>
              <a:cs typeface="Calibri Light" panose="020F0302020204030204" pitchFamily="34" charset="0"/>
            </a:endParaRPr>
          </a:p>
        </p:txBody>
      </p:sp>
      <p:sp>
        <p:nvSpPr>
          <p:cNvPr id="76" name="TextBox 23">
            <a:extLst>
              <a:ext uri="{FF2B5EF4-FFF2-40B4-BE49-F238E27FC236}">
                <a16:creationId xmlns:a16="http://schemas.microsoft.com/office/drawing/2014/main" id="{691DF344-2352-4C91-BB5D-C52B78B8A772}"/>
              </a:ext>
            </a:extLst>
          </p:cNvPr>
          <p:cNvSpPr txBox="1">
            <a:spLocks noChangeArrowheads="1"/>
          </p:cNvSpPr>
          <p:nvPr/>
        </p:nvSpPr>
        <p:spPr bwMode="auto">
          <a:xfrm>
            <a:off x="26254283" y="31279402"/>
            <a:ext cx="8193711" cy="754694"/>
          </a:xfrm>
          <a:prstGeom prst="rect">
            <a:avLst/>
          </a:prstGeom>
          <a:noFill/>
          <a:ln w="9525">
            <a:noFill/>
            <a:miter lim="800000"/>
            <a:headEnd/>
            <a:tailEnd/>
          </a:ln>
        </p:spPr>
        <p:txBody>
          <a:bodyPr wrap="square">
            <a:spAutoFit/>
          </a:bodyPr>
          <a:lstStyle/>
          <a:p>
            <a:pPr algn="ctr">
              <a:lnSpc>
                <a:spcPct val="150000"/>
              </a:lnSpc>
              <a:spcBef>
                <a:spcPts val="400"/>
              </a:spcBef>
              <a:spcAft>
                <a:spcPts val="800"/>
              </a:spcAft>
            </a:pPr>
            <a:r>
              <a:rPr lang="en-US" b="1" dirty="0">
                <a:solidFill>
                  <a:schemeClr val="accent2">
                    <a:lumMod val="75000"/>
                  </a:schemeClr>
                </a:solidFill>
                <a:latin typeface="Calibri Light" panose="020F0302020204030204" pitchFamily="34" charset="0"/>
                <a:cs typeface="Calibri Light" panose="020F0302020204030204" pitchFamily="34" charset="0"/>
              </a:rPr>
              <a:t>https://subset.larc.nasa.gov</a:t>
            </a:r>
          </a:p>
        </p:txBody>
      </p:sp>
      <p:sp>
        <p:nvSpPr>
          <p:cNvPr id="77" name="TextBox 23">
            <a:extLst>
              <a:ext uri="{FF2B5EF4-FFF2-40B4-BE49-F238E27FC236}">
                <a16:creationId xmlns:a16="http://schemas.microsoft.com/office/drawing/2014/main" id="{31819D16-F165-48C8-A242-0F717273EDBF}"/>
              </a:ext>
            </a:extLst>
          </p:cNvPr>
          <p:cNvSpPr txBox="1">
            <a:spLocks noChangeArrowheads="1"/>
          </p:cNvSpPr>
          <p:nvPr/>
        </p:nvSpPr>
        <p:spPr bwMode="auto">
          <a:xfrm>
            <a:off x="34881440" y="31279402"/>
            <a:ext cx="8053224" cy="754694"/>
          </a:xfrm>
          <a:prstGeom prst="rect">
            <a:avLst/>
          </a:prstGeom>
          <a:noFill/>
          <a:ln w="9525">
            <a:noFill/>
            <a:miter lim="800000"/>
            <a:headEnd/>
            <a:tailEnd/>
          </a:ln>
        </p:spPr>
        <p:txBody>
          <a:bodyPr wrap="square">
            <a:spAutoFit/>
          </a:bodyPr>
          <a:lstStyle/>
          <a:p>
            <a:pPr algn="ctr">
              <a:lnSpc>
                <a:spcPct val="150000"/>
              </a:lnSpc>
              <a:spcBef>
                <a:spcPts val="400"/>
              </a:spcBef>
              <a:spcAft>
                <a:spcPts val="800"/>
              </a:spcAft>
            </a:pPr>
            <a:r>
              <a:rPr lang="en-US" b="1" dirty="0">
                <a:solidFill>
                  <a:schemeClr val="accent2">
                    <a:lumMod val="75000"/>
                  </a:schemeClr>
                </a:solidFill>
                <a:latin typeface="Calibri Light" panose="020F0302020204030204" pitchFamily="34" charset="0"/>
                <a:cs typeface="Calibri Light" panose="020F0302020204030204" pitchFamily="34" charset="0"/>
              </a:rPr>
              <a:t>https://asdc.larc.nasa.gov/soot/power-user</a:t>
            </a:r>
          </a:p>
        </p:txBody>
      </p:sp>
      <p:sp>
        <p:nvSpPr>
          <p:cNvPr id="84" name="TextBox 23">
            <a:extLst>
              <a:ext uri="{FF2B5EF4-FFF2-40B4-BE49-F238E27FC236}">
                <a16:creationId xmlns:a16="http://schemas.microsoft.com/office/drawing/2014/main" id="{F7223036-521C-4973-A128-CC3770292142}"/>
              </a:ext>
            </a:extLst>
          </p:cNvPr>
          <p:cNvSpPr txBox="1">
            <a:spLocks noChangeArrowheads="1"/>
          </p:cNvSpPr>
          <p:nvPr/>
        </p:nvSpPr>
        <p:spPr bwMode="auto">
          <a:xfrm>
            <a:off x="554135" y="31296050"/>
            <a:ext cx="8311866" cy="754694"/>
          </a:xfrm>
          <a:prstGeom prst="rect">
            <a:avLst/>
          </a:prstGeom>
          <a:noFill/>
          <a:ln w="9525">
            <a:noFill/>
            <a:miter lim="800000"/>
            <a:headEnd/>
            <a:tailEnd/>
          </a:ln>
        </p:spPr>
        <p:txBody>
          <a:bodyPr wrap="square">
            <a:spAutoFit/>
          </a:bodyPr>
          <a:lstStyle/>
          <a:p>
            <a:pPr algn="ctr">
              <a:lnSpc>
                <a:spcPct val="150000"/>
              </a:lnSpc>
              <a:spcBef>
                <a:spcPts val="400"/>
              </a:spcBef>
              <a:spcAft>
                <a:spcPts val="800"/>
              </a:spcAft>
            </a:pPr>
            <a:r>
              <a:rPr lang="en-US" b="1" dirty="0">
                <a:solidFill>
                  <a:schemeClr val="accent2">
                    <a:lumMod val="75000"/>
                  </a:schemeClr>
                </a:solidFill>
                <a:latin typeface="Calibri Light" panose="020F0302020204030204" pitchFamily="34" charset="0"/>
                <a:cs typeface="Calibri Light" panose="020F0302020204030204" pitchFamily="34" charset="0"/>
              </a:rPr>
              <a:t>https://asdc.larc.nasa.gov</a:t>
            </a:r>
          </a:p>
        </p:txBody>
      </p:sp>
      <p:pic>
        <p:nvPicPr>
          <p:cNvPr id="5" name="Picture 4">
            <a:extLst>
              <a:ext uri="{FF2B5EF4-FFF2-40B4-BE49-F238E27FC236}">
                <a16:creationId xmlns:a16="http://schemas.microsoft.com/office/drawing/2014/main" id="{BF788B00-F336-E21F-A032-7A492EBE6A5E}"/>
              </a:ext>
            </a:extLst>
          </p:cNvPr>
          <p:cNvPicPr>
            <a:picLocks noChangeAspect="1"/>
          </p:cNvPicPr>
          <p:nvPr/>
        </p:nvPicPr>
        <p:blipFill>
          <a:blip r:embed="rId12"/>
          <a:stretch>
            <a:fillRect/>
          </a:stretch>
        </p:blipFill>
        <p:spPr>
          <a:xfrm>
            <a:off x="3571772" y="29016006"/>
            <a:ext cx="2443720" cy="2388651"/>
          </a:xfrm>
          <a:prstGeom prst="rect">
            <a:avLst/>
          </a:prstGeom>
        </p:spPr>
      </p:pic>
      <p:pic>
        <p:nvPicPr>
          <p:cNvPr id="6" name="Picture 5">
            <a:extLst>
              <a:ext uri="{FF2B5EF4-FFF2-40B4-BE49-F238E27FC236}">
                <a16:creationId xmlns:a16="http://schemas.microsoft.com/office/drawing/2014/main" id="{B9338865-9508-79D7-D464-D4FAEA0E2C02}"/>
              </a:ext>
            </a:extLst>
          </p:cNvPr>
          <p:cNvPicPr>
            <a:picLocks noChangeAspect="1"/>
          </p:cNvPicPr>
          <p:nvPr/>
        </p:nvPicPr>
        <p:blipFill>
          <a:blip r:embed="rId13"/>
          <a:stretch>
            <a:fillRect/>
          </a:stretch>
        </p:blipFill>
        <p:spPr>
          <a:xfrm>
            <a:off x="763419" y="24750421"/>
            <a:ext cx="7707915" cy="3989051"/>
          </a:xfrm>
          <a:prstGeom prst="rect">
            <a:avLst/>
          </a:prstGeom>
        </p:spPr>
      </p:pic>
      <p:pic>
        <p:nvPicPr>
          <p:cNvPr id="8" name="Picture 7">
            <a:extLst>
              <a:ext uri="{FF2B5EF4-FFF2-40B4-BE49-F238E27FC236}">
                <a16:creationId xmlns:a16="http://schemas.microsoft.com/office/drawing/2014/main" id="{715E4A02-0C7D-8679-6124-1FD21D6AF56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6622454" y="21491426"/>
            <a:ext cx="7638533" cy="36560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5A0F52B44E6D498493B97D7DC42B1D" ma:contentTypeVersion="15" ma:contentTypeDescription="Create a new document." ma:contentTypeScope="" ma:versionID="c0c076e7217014c039c316a37d8f5647">
  <xsd:schema xmlns:xsd="http://www.w3.org/2001/XMLSchema" xmlns:xs="http://www.w3.org/2001/XMLSchema" xmlns:p="http://schemas.microsoft.com/office/2006/metadata/properties" xmlns:ns3="8b4577ae-dbfc-44be-869e-6dd47f0f3dba" xmlns:ns4="4a8e3a4a-34c1-478a-8360-bbe62ea53153" targetNamespace="http://schemas.microsoft.com/office/2006/metadata/properties" ma:root="true" ma:fieldsID="10505faffe0a10284cf049b8834246cd" ns3:_="" ns4:_="">
    <xsd:import namespace="8b4577ae-dbfc-44be-869e-6dd47f0f3dba"/>
    <xsd:import namespace="4a8e3a4a-34c1-478a-8360-bbe62ea53153"/>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LengthInSeconds"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4577ae-dbfc-44be-869e-6dd47f0f3d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a8e3a4a-34c1-478a-8360-bbe62ea5315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8b4577ae-dbfc-44be-869e-6dd47f0f3db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70F030-94FE-46A7-94D8-AD24A4C451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4577ae-dbfc-44be-869e-6dd47f0f3dba"/>
    <ds:schemaRef ds:uri="4a8e3a4a-34c1-478a-8360-bbe62ea531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D4E4D10-B594-4B10-9121-D621320E4E35}">
  <ds:schemaRefs>
    <ds:schemaRef ds:uri="http://purl.org/dc/dcmitype/"/>
    <ds:schemaRef ds:uri="http://schemas.microsoft.com/office/2006/documentManagement/types"/>
    <ds:schemaRef ds:uri="http://purl.org/dc/term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 ds:uri="4a8e3a4a-34c1-478a-8360-bbe62ea53153"/>
    <ds:schemaRef ds:uri="8b4577ae-dbfc-44be-869e-6dd47f0f3dba"/>
    <ds:schemaRef ds:uri="http://purl.org/dc/elements/1.1/"/>
  </ds:schemaRefs>
</ds:datastoreItem>
</file>

<file path=customXml/itemProps3.xml><?xml version="1.0" encoding="utf-8"?>
<ds:datastoreItem xmlns:ds="http://schemas.openxmlformats.org/officeDocument/2006/customXml" ds:itemID="{C403D737-EBC9-42C7-A59E-C3A45C4B07D6}">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92</TotalTime>
  <Words>752</Words>
  <Application>Microsoft Office PowerPoint</Application>
  <PresentationFormat>Custom</PresentationFormat>
  <Paragraphs>44</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Calibri</vt:lpstr>
      <vt:lpstr>Calibri Light</vt:lpstr>
      <vt:lpstr>Corbel</vt:lpstr>
      <vt:lpstr>Helvetica</vt:lpstr>
      <vt:lpstr>Open Sans</vt:lpstr>
      <vt:lpstr>Roboto</vt:lpstr>
      <vt:lpstr>Times New Roman</vt:lpstr>
      <vt:lpstr>Default Design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Virdi Baskin Walter 2018 AGU Poster</dc:title>
  <dc:subject/>
  <dc:creator>walter.e.baskin@nasa.gov</dc:creator>
  <cp:keywords>IN51B-0576</cp:keywords>
  <dc:description/>
  <cp:lastModifiedBy>Mahmoud, Hazem A. (LARC-E301)[RSES]</cp:lastModifiedBy>
  <cp:revision>4</cp:revision>
  <cp:lastPrinted>2019-12-04T17:05:14Z</cp:lastPrinted>
  <dcterms:created xsi:type="dcterms:W3CDTF">2010-12-08T20:33:38Z</dcterms:created>
  <dcterms:modified xsi:type="dcterms:W3CDTF">2024-08-16T16:46:01Z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0x010100335A0F52B44E6D498493B97D7DC42B1D</vt:lpwstr>
  </property>
  <property fmtid="{D5CDD505-2E9C-101B-9397-08002B2CF9AE}" pid="3" name="MediaServiceImageTags">
    <vt:lpwstr/>
  </property>
</Properties>
</file>