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1"/>
    <p:sldMasterId id="2147483725" r:id="rId2"/>
  </p:sldMasterIdLst>
  <p:notesMasterIdLst>
    <p:notesMasterId r:id="rId26"/>
  </p:notesMasterIdLst>
  <p:handoutMasterIdLst>
    <p:handoutMasterId r:id="rId27"/>
  </p:handoutMasterIdLst>
  <p:sldIdLst>
    <p:sldId id="15770" r:id="rId3"/>
    <p:sldId id="15767" r:id="rId4"/>
    <p:sldId id="1661" r:id="rId5"/>
    <p:sldId id="38425" r:id="rId6"/>
    <p:sldId id="38429" r:id="rId7"/>
    <p:sldId id="1648" r:id="rId8"/>
    <p:sldId id="366" r:id="rId9"/>
    <p:sldId id="514" r:id="rId10"/>
    <p:sldId id="269" r:id="rId11"/>
    <p:sldId id="464" r:id="rId12"/>
    <p:sldId id="15771" r:id="rId13"/>
    <p:sldId id="501" r:id="rId14"/>
    <p:sldId id="38431" r:id="rId15"/>
    <p:sldId id="1705" r:id="rId16"/>
    <p:sldId id="38432" r:id="rId17"/>
    <p:sldId id="38308" r:id="rId18"/>
    <p:sldId id="38428" r:id="rId19"/>
    <p:sldId id="38426" r:id="rId20"/>
    <p:sldId id="38315" r:id="rId21"/>
    <p:sldId id="1680" r:id="rId22"/>
    <p:sldId id="258" r:id="rId23"/>
    <p:sldId id="38430" r:id="rId24"/>
    <p:sldId id="38301"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D3FF"/>
    <a:srgbClr val="FFCC99"/>
    <a:srgbClr val="008EC0"/>
    <a:srgbClr val="FFCCCC"/>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C8F4B-1EDE-4C6A-A23B-20C025E7AE5A}" v="85" dt="2024-08-16T16:44:08.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5" autoAdjust="0"/>
    <p:restoredTop sz="93657" autoAdjust="0"/>
  </p:normalViewPr>
  <p:slideViewPr>
    <p:cSldViewPr snapToGrid="0">
      <p:cViewPr varScale="1">
        <p:scale>
          <a:sx n="97" d="100"/>
          <a:sy n="97" d="100"/>
        </p:scale>
        <p:origin x="72" y="90"/>
      </p:cViewPr>
      <p:guideLst/>
    </p:cSldViewPr>
  </p:slideViewPr>
  <p:notesTextViewPr>
    <p:cViewPr>
      <p:scale>
        <a:sx n="3" d="2"/>
        <a:sy n="3" d="2"/>
      </p:scale>
      <p:origin x="0" y="-1044"/>
    </p:cViewPr>
  </p:notesTextViewPr>
  <p:sorterViewPr>
    <p:cViewPr varScale="1">
      <p:scale>
        <a:sx n="1" d="1"/>
        <a:sy n="1" d="1"/>
      </p:scale>
      <p:origin x="0" y="-41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8/16/2024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8/16/2024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a:t>
            </a:fld>
            <a:endParaRPr lang="en-US"/>
          </a:p>
        </p:txBody>
      </p:sp>
    </p:spTree>
    <p:extLst>
      <p:ext uri="{BB962C8B-B14F-4D97-AF65-F5344CB8AC3E}">
        <p14:creationId xmlns:p14="http://schemas.microsoft.com/office/powerpoint/2010/main" val="478898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17</a:t>
            </a:fld>
            <a:endParaRPr lang="en-US"/>
          </a:p>
        </p:txBody>
      </p:sp>
    </p:spTree>
    <p:extLst>
      <p:ext uri="{BB962C8B-B14F-4D97-AF65-F5344CB8AC3E}">
        <p14:creationId xmlns:p14="http://schemas.microsoft.com/office/powerpoint/2010/main" val="120420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Near Term Missions for NASA to Mars Will Rely on </a:t>
            </a:r>
            <a:r>
              <a:rPr lang="en-US" sz="1200" b="0" dirty="0" err="1">
                <a:solidFill>
                  <a:schemeClr val="bg1"/>
                </a:solidFill>
              </a:rPr>
              <a:t>Physico</a:t>
            </a:r>
            <a:r>
              <a:rPr lang="en-US" sz="1200" b="0" dirty="0">
                <a:solidFill>
                  <a:schemeClr val="bg1"/>
                </a:solidFill>
              </a:rPr>
              <a:t>-Chemical Regenerative ECLSS and Stowed with Supplemental Fresh Food</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i="1" dirty="0"/>
              <a:t>For future, longer duration habitation on Mars or the Moon, Bioregenerative Life Support Including Plants can be Expanded to Increase Mission Autonomy and Earth Independence</a:t>
            </a:r>
          </a:p>
          <a:p>
            <a:pPr marL="342900" indent="-342900">
              <a:buFont typeface="Arial" panose="020B0604020202020204" pitchFamily="34" charset="0"/>
              <a:buChar char="•"/>
            </a:pPr>
            <a:endParaRPr lang="en-US" sz="2000" b="0" dirty="0">
              <a:solidFill>
                <a:schemeClr val="bg1"/>
              </a:solidFill>
            </a:endParaRPr>
          </a:p>
        </p:txBody>
      </p:sp>
      <p:sp>
        <p:nvSpPr>
          <p:cNvPr id="4" name="Slide Number Placeholder 3"/>
          <p:cNvSpPr>
            <a:spLocks noGrp="1"/>
          </p:cNvSpPr>
          <p:nvPr>
            <p:ph type="sldNum" sz="quarter" idx="5"/>
          </p:nvPr>
        </p:nvSpPr>
        <p:spPr/>
        <p:txBody>
          <a:bodyPr/>
          <a:lstStyle/>
          <a:p>
            <a:fld id="{DABF1B26-EAA3-44D1-82F2-5B6675C75BE0}" type="slidenum">
              <a:rPr lang="en-US" smtClean="0"/>
              <a:t>3</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Figure</a:t>
            </a:r>
            <a:br>
              <a:rPr lang="en-US" sz="1100" dirty="0">
                <a:latin typeface="+mn-lt"/>
              </a:rPr>
            </a:br>
            <a:r>
              <a:rPr lang="en-US" sz="1100" dirty="0">
                <a:latin typeface="+mn-lt"/>
              </a:rPr>
              <a:t>https://www.mdpi.com/sustainability/sustainability-13-09424/article_deploy/html/images/sustainability-13-09424-g001.png </a:t>
            </a:r>
          </a:p>
        </p:txBody>
      </p:sp>
      <p:sp>
        <p:nvSpPr>
          <p:cNvPr id="4" name="Slide Number Placeholder 3"/>
          <p:cNvSpPr>
            <a:spLocks noGrp="1"/>
          </p:cNvSpPr>
          <p:nvPr>
            <p:ph type="sldNum" sz="quarter" idx="5"/>
          </p:nvPr>
        </p:nvSpPr>
        <p:spPr/>
        <p:txBody>
          <a:bodyPr/>
          <a:lstStyle/>
          <a:p>
            <a:fld id="{F0D9A577-177E-406A-BAA8-F14760221DA4}" type="slidenum">
              <a:rPr lang="en-US" smtClean="0"/>
              <a:t>4</a:t>
            </a:fld>
            <a:endParaRPr lang="en-US"/>
          </a:p>
        </p:txBody>
      </p:sp>
    </p:spTree>
    <p:extLst>
      <p:ext uri="{BB962C8B-B14F-4D97-AF65-F5344CB8AC3E}">
        <p14:creationId xmlns:p14="http://schemas.microsoft.com/office/powerpoint/2010/main" val="42052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6</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FB9FDB83-C62D-49A3-A285-EB5D680614D8}" type="slidenum">
              <a:rPr lang="en-US" smtClean="0"/>
              <a:t>9</a:t>
            </a:fld>
            <a:endParaRPr lang="en-US"/>
          </a:p>
        </p:txBody>
      </p:sp>
    </p:spTree>
    <p:extLst>
      <p:ext uri="{BB962C8B-B14F-4D97-AF65-F5344CB8AC3E}">
        <p14:creationId xmlns:p14="http://schemas.microsoft.com/office/powerpoint/2010/main" val="282399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Significant differences in APC (P&lt;0.05)</a:t>
            </a:r>
          </a:p>
          <a:p>
            <a:r>
              <a:rPr lang="en-US" sz="1200" dirty="0"/>
              <a:t>VEG 03 D is significantly higher than all other trials with the exception of uncleaned market lettuce. (P values ranged from 0.0035 to &lt;0.0001) </a:t>
            </a:r>
          </a:p>
          <a:p>
            <a:r>
              <a:rPr lang="en-US" sz="1200" dirty="0"/>
              <a:t>Both harvests of VEG 03 A are significantly lower than market/not clean but not chamber grown produce. </a:t>
            </a:r>
          </a:p>
          <a:p>
            <a:r>
              <a:rPr lang="en-US" sz="1200" dirty="0"/>
              <a:t>Significant differences in Y &amp; M (P&lt;0.05)</a:t>
            </a:r>
          </a:p>
          <a:p>
            <a:r>
              <a:rPr lang="en-US" sz="1200" dirty="0"/>
              <a:t>Market uncleaned is higher than all except VEG 03A  final harvest and VEG 03 D.  </a:t>
            </a:r>
          </a:p>
          <a:p>
            <a:r>
              <a:rPr lang="en-US" sz="1200" dirty="0"/>
              <a:t>VEG 03 A 2nd Harvest is lower than the 4th and final harvest. (P=.0027)</a:t>
            </a:r>
          </a:p>
          <a:p>
            <a:endParaRPr lang="en-US" sz="1200" dirty="0"/>
          </a:p>
          <a:p>
            <a:endParaRPr lang="en-US" dirty="0"/>
          </a:p>
        </p:txBody>
      </p:sp>
      <p:sp>
        <p:nvSpPr>
          <p:cNvPr id="4" name="Slide Number Placeholder 3"/>
          <p:cNvSpPr>
            <a:spLocks noGrp="1"/>
          </p:cNvSpPr>
          <p:nvPr>
            <p:ph type="sldNum" sz="quarter" idx="10"/>
          </p:nvPr>
        </p:nvSpPr>
        <p:spPr/>
        <p:txBody>
          <a:bodyPr/>
          <a:lstStyle/>
          <a:p>
            <a:fld id="{F0D9A577-177E-406A-BAA8-F14760221DA4}" type="slidenum">
              <a:rPr lang="en-US" smtClean="0"/>
              <a:t>10</a:t>
            </a:fld>
            <a:endParaRPr lang="en-US"/>
          </a:p>
        </p:txBody>
      </p:sp>
    </p:spTree>
    <p:extLst>
      <p:ext uri="{BB962C8B-B14F-4D97-AF65-F5344CB8AC3E}">
        <p14:creationId xmlns:p14="http://schemas.microsoft.com/office/powerpoint/2010/main" val="83046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12</a:t>
            </a:fld>
            <a:endParaRPr lang="en-US"/>
          </a:p>
        </p:txBody>
      </p:sp>
    </p:spTree>
    <p:extLst>
      <p:ext uri="{BB962C8B-B14F-4D97-AF65-F5344CB8AC3E}">
        <p14:creationId xmlns:p14="http://schemas.microsoft.com/office/powerpoint/2010/main" val="377847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16</a:t>
            </a:fld>
            <a:endParaRPr lang="en-US"/>
          </a:p>
        </p:txBody>
      </p:sp>
    </p:spTree>
    <p:extLst>
      <p:ext uri="{BB962C8B-B14F-4D97-AF65-F5344CB8AC3E}">
        <p14:creationId xmlns:p14="http://schemas.microsoft.com/office/powerpoint/2010/main" val="424495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63678F-AA81-4376-B8A2-35656A86B4D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2756808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3678F-AA81-4376-B8A2-35656A86B4D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189339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63678F-AA81-4376-B8A2-35656A86B4D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413920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63678F-AA81-4376-B8A2-35656A86B4DD}"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3903178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63678F-AA81-4376-B8A2-35656A86B4DD}"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2384707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63678F-AA81-4376-B8A2-35656A86B4DD}"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341505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3678F-AA81-4376-B8A2-35656A86B4DD}"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1112378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63678F-AA81-4376-B8A2-35656A86B4DD}"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368541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63678F-AA81-4376-B8A2-35656A86B4DD}"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2229070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3678F-AA81-4376-B8A2-35656A86B4D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870260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63678F-AA81-4376-B8A2-35656A86B4DD}"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E3211-47E3-4708-8B1D-8E3E9339E7CE}" type="slidenum">
              <a:rPr lang="en-US" smtClean="0"/>
              <a:t>‹#›</a:t>
            </a:fld>
            <a:endParaRPr lang="en-US"/>
          </a:p>
        </p:txBody>
      </p:sp>
    </p:spTree>
    <p:extLst>
      <p:ext uri="{BB962C8B-B14F-4D97-AF65-F5344CB8AC3E}">
        <p14:creationId xmlns:p14="http://schemas.microsoft.com/office/powerpoint/2010/main" val="117635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8/16/2024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3678F-AA81-4376-B8A2-35656A86B4DD}" type="datetimeFigureOut">
              <a:rPr lang="en-US" smtClean="0"/>
              <a:t>8/16/2024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E3211-47E3-4708-8B1D-8E3E9339E7CE}" type="slidenum">
              <a:rPr lang="en-US" smtClean="0"/>
              <a:t>‹#›</a:t>
            </a:fld>
            <a:endParaRPr lang="en-US"/>
          </a:p>
        </p:txBody>
      </p:sp>
    </p:spTree>
    <p:extLst>
      <p:ext uri="{BB962C8B-B14F-4D97-AF65-F5344CB8AC3E}">
        <p14:creationId xmlns:p14="http://schemas.microsoft.com/office/powerpoint/2010/main" val="2334269364"/>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4.jpe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4.jpe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r="18202"/>
          <a:stretch/>
        </p:blipFill>
        <p:spPr>
          <a:xfrm>
            <a:off x="15240" y="0"/>
            <a:ext cx="12161520" cy="4233164"/>
          </a:xfrm>
          <a:prstGeom prst="rect">
            <a:avLst/>
          </a:prstGeom>
        </p:spPr>
      </p:pic>
      <p:sp>
        <p:nvSpPr>
          <p:cNvPr id="2" name="Title 1"/>
          <p:cNvSpPr>
            <a:spLocks noGrp="1"/>
          </p:cNvSpPr>
          <p:nvPr>
            <p:ph type="ctrTitle" idx="4294967295"/>
          </p:nvPr>
        </p:nvSpPr>
        <p:spPr>
          <a:xfrm>
            <a:off x="1469968" y="893642"/>
            <a:ext cx="9252064" cy="2297119"/>
          </a:xfrm>
        </p:spPr>
        <p:txBody>
          <a:bodyPr>
            <a:noAutofit/>
          </a:bodyPr>
          <a:lstStyle/>
          <a:p>
            <a:pPr algn="ctr"/>
            <a:br>
              <a:rPr lang="en-US" sz="6600" b="1" dirty="0">
                <a:solidFill>
                  <a:srgbClr val="57D3FF"/>
                </a:solidFill>
              </a:rPr>
            </a:br>
            <a:r>
              <a:rPr lang="en-US" sz="6600" b="1" dirty="0">
                <a:solidFill>
                  <a:srgbClr val="57D3FF"/>
                </a:solidFill>
              </a:rPr>
              <a:t>Space Crop Production Gaps and Challenges</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2158513" y="3359601"/>
            <a:ext cx="7874974" cy="2116726"/>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dirty="0">
                <a:solidFill>
                  <a:srgbClr val="00B0F0"/>
                </a:solidFill>
              </a:rPr>
              <a:t>Gioia Massa, Raymond Wheeler, Matthew Mickens, Trent Smith </a:t>
            </a:r>
            <a:r>
              <a:rPr lang="en-US" sz="4000" dirty="0">
                <a:solidFill>
                  <a:srgbClr val="57D3FF"/>
                </a:solidFill>
              </a:rPr>
              <a:t>Exploration Research &amp; Technology Programs</a:t>
            </a:r>
          </a:p>
          <a:p>
            <a:pPr marL="0" indent="0" algn="ctr">
              <a:buNone/>
            </a:pPr>
            <a:r>
              <a:rPr lang="en-US" sz="4000" dirty="0">
                <a:solidFill>
                  <a:srgbClr val="57D3FF"/>
                </a:solidFill>
              </a:rPr>
              <a:t>NASA, Kennedy Space Center</a:t>
            </a:r>
          </a:p>
          <a:p>
            <a:pPr marL="0" indent="0" algn="ctr">
              <a:buNone/>
            </a:pPr>
            <a:endParaRPr lang="en-US" sz="1400" dirty="0">
              <a:solidFill>
                <a:srgbClr val="00B0F0"/>
              </a:solidFill>
            </a:endParaRPr>
          </a:p>
          <a:p>
            <a:pPr marL="0" indent="0" algn="ctr">
              <a:buNone/>
            </a:pPr>
            <a:endParaRPr lang="en-US" dirty="0"/>
          </a:p>
        </p:txBody>
      </p:sp>
      <p:sp>
        <p:nvSpPr>
          <p:cNvPr id="6" name="TextBox 5">
            <a:extLst>
              <a:ext uri="{FF2B5EF4-FFF2-40B4-BE49-F238E27FC236}">
                <a16:creationId xmlns:a16="http://schemas.microsoft.com/office/drawing/2014/main" id="{567A3DC7-99D8-1E61-9D10-C14CEEAF4D57}"/>
              </a:ext>
            </a:extLst>
          </p:cNvPr>
          <p:cNvSpPr txBox="1"/>
          <p:nvPr/>
        </p:nvSpPr>
        <p:spPr>
          <a:xfrm>
            <a:off x="959513" y="5578968"/>
            <a:ext cx="10272973" cy="1138773"/>
          </a:xfrm>
          <a:prstGeom prst="rect">
            <a:avLst/>
          </a:prstGeom>
          <a:noFill/>
        </p:spPr>
        <p:txBody>
          <a:bodyPr wrap="square">
            <a:spAutoFit/>
          </a:bodyPr>
          <a:lstStyle/>
          <a:p>
            <a:pPr algn="ctr"/>
            <a:r>
              <a:rPr lang="en-US" sz="2400" b="0" i="1" dirty="0">
                <a:effectLst/>
              </a:rPr>
              <a:t>F1. ISLSWG WORKSHOP: PLANT BIOLOGY</a:t>
            </a:r>
            <a:r>
              <a:rPr lang="en-US" sz="2400" i="1" dirty="0">
                <a:ea typeface="Yu Gothic" panose="020B0400000000000000" pitchFamily="34" charset="-128"/>
              </a:rPr>
              <a:t> </a:t>
            </a:r>
          </a:p>
          <a:p>
            <a:pPr algn="ctr"/>
            <a:r>
              <a:rPr lang="en-US" sz="2400" i="1" dirty="0">
                <a:ea typeface="Yu Gothic" panose="020B0400000000000000" pitchFamily="34" charset="-128"/>
              </a:rPr>
              <a:t>Theme 2: Plants for Life Support Systems (ECLSS) in Space</a:t>
            </a:r>
          </a:p>
          <a:p>
            <a:pPr algn="ctr"/>
            <a:r>
              <a:rPr lang="en-US" sz="2000" dirty="0">
                <a:solidFill>
                  <a:srgbClr val="57D3FF"/>
                </a:solidFill>
                <a:ea typeface="Yu Gothic" panose="020B0400000000000000" pitchFamily="34" charset="-128"/>
              </a:rPr>
              <a:t>28th European Low Gravity Research Association symposium</a:t>
            </a:r>
            <a:endParaRPr lang="en-US" sz="2000" dirty="0">
              <a:solidFill>
                <a:srgbClr val="57D3FF"/>
              </a:solidFill>
              <a:effectLst/>
              <a:ea typeface="Yu Gothic" panose="020B0400000000000000" pitchFamily="34" charset="-128"/>
            </a:endParaRPr>
          </a:p>
        </p:txBody>
      </p:sp>
    </p:spTree>
    <p:extLst>
      <p:ext uri="{BB962C8B-B14F-4D97-AF65-F5344CB8AC3E}">
        <p14:creationId xmlns:p14="http://schemas.microsoft.com/office/powerpoint/2010/main" val="152407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p:cNvSpPr>
            <a:spLocks noChangeArrowheads="1"/>
          </p:cNvSpPr>
          <p:nvPr/>
        </p:nvSpPr>
        <p:spPr bwMode="auto">
          <a:xfrm>
            <a:off x="1524001" y="1666121"/>
            <a:ext cx="131693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3" name="Object 2"/>
          <p:cNvGraphicFramePr>
            <a:graphicFrameLocks noChangeAspect="1"/>
          </p:cNvGraphicFramePr>
          <p:nvPr>
            <p:extLst>
              <p:ext uri="{D42A27DB-BD31-4B8C-83A1-F6EECF244321}">
                <p14:modId xmlns:p14="http://schemas.microsoft.com/office/powerpoint/2010/main" val="1281003682"/>
              </p:ext>
            </p:extLst>
          </p:nvPr>
        </p:nvGraphicFramePr>
        <p:xfrm>
          <a:off x="1557139" y="1500010"/>
          <a:ext cx="4496943" cy="3383280"/>
        </p:xfrm>
        <a:graphic>
          <a:graphicData uri="http://schemas.openxmlformats.org/presentationml/2006/ole">
            <mc:AlternateContent xmlns:mc="http://schemas.openxmlformats.org/markup-compatibility/2006">
              <mc:Choice xmlns:v="urn:schemas-microsoft-com:vml" Requires="v">
                <p:oleObj name="Prism 8" r:id="rId3" imgW="8337862" imgH="6237508" progId="Prism8.Document">
                  <p:embed/>
                </p:oleObj>
              </mc:Choice>
              <mc:Fallback>
                <p:oleObj name="Prism 8" r:id="rId3" imgW="8337862" imgH="6237508" progId="Prism8.Document">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139" y="1500010"/>
                        <a:ext cx="4496943" cy="3383280"/>
                      </a:xfrm>
                      <a:prstGeom prst="rect">
                        <a:avLst/>
                      </a:prstGeom>
                      <a:solidFill>
                        <a:schemeClr val="accent1">
                          <a:lumMod val="40000"/>
                          <a:lumOff val="60000"/>
                        </a:schemeClr>
                      </a:solidFill>
                      <a:ln>
                        <a:solidFill>
                          <a:srgbClr val="57D3FF"/>
                        </a:solidFill>
                      </a:ln>
                    </p:spPr>
                  </p:pic>
                </p:oleObj>
              </mc:Fallback>
            </mc:AlternateContent>
          </a:graphicData>
        </a:graphic>
      </p:graphicFrame>
      <p:sp>
        <p:nvSpPr>
          <p:cNvPr id="7" name="Rectangle 29"/>
          <p:cNvSpPr>
            <a:spLocks noChangeArrowheads="1"/>
          </p:cNvSpPr>
          <p:nvPr/>
        </p:nvSpPr>
        <p:spPr bwMode="auto">
          <a:xfrm flipV="1">
            <a:off x="6373587" y="1969831"/>
            <a:ext cx="119667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Object 7"/>
          <p:cNvGraphicFramePr>
            <a:graphicFrameLocks noChangeAspect="1"/>
          </p:cNvGraphicFramePr>
          <p:nvPr>
            <p:extLst>
              <p:ext uri="{D42A27DB-BD31-4B8C-83A1-F6EECF244321}">
                <p14:modId xmlns:p14="http://schemas.microsoft.com/office/powerpoint/2010/main" val="3701793984"/>
              </p:ext>
            </p:extLst>
          </p:nvPr>
        </p:nvGraphicFramePr>
        <p:xfrm>
          <a:off x="6127750" y="1500188"/>
          <a:ext cx="4524375" cy="3382962"/>
        </p:xfrm>
        <a:graphic>
          <a:graphicData uri="http://schemas.openxmlformats.org/presentationml/2006/ole">
            <mc:AlternateContent xmlns:mc="http://schemas.openxmlformats.org/markup-compatibility/2006">
              <mc:Choice xmlns:v="urn:schemas-microsoft-com:vml" Requires="v">
                <p:oleObj name="Prism 8" r:id="rId5" imgW="8337862" imgH="6237508" progId="Prism8.Document">
                  <p:embed/>
                </p:oleObj>
              </mc:Choice>
              <mc:Fallback>
                <p:oleObj name="Prism 8" r:id="rId5" imgW="8337862" imgH="6237508" progId="Prism8.Document">
                  <p:embed/>
                  <p:pic>
                    <p:nvPicPr>
                      <p:cNvPr id="8" name="Object 7"/>
                      <p:cNvPicPr>
                        <a:picLocks noChangeAspect="1" noChangeArrowheads="1"/>
                      </p:cNvPicPr>
                      <p:nvPr/>
                    </p:nvPicPr>
                    <p:blipFill>
                      <a:blip r:embed="rId6"/>
                      <a:srcRect/>
                      <a:stretch>
                        <a:fillRect/>
                      </a:stretch>
                    </p:blipFill>
                    <p:spPr bwMode="auto">
                      <a:xfrm>
                        <a:off x="6127750" y="1500188"/>
                        <a:ext cx="4524375" cy="3382962"/>
                      </a:xfrm>
                      <a:prstGeom prst="rect">
                        <a:avLst/>
                      </a:prstGeom>
                      <a:solidFill>
                        <a:schemeClr val="accent6">
                          <a:lumMod val="60000"/>
                          <a:lumOff val="40000"/>
                        </a:schemeClr>
                      </a:solidFill>
                      <a:ln>
                        <a:solidFill>
                          <a:srgbClr val="57D3FF"/>
                        </a:solidFill>
                      </a:ln>
                    </p:spPr>
                  </p:pic>
                </p:oleObj>
              </mc:Fallback>
            </mc:AlternateContent>
          </a:graphicData>
        </a:graphic>
      </p:graphicFrame>
      <p:sp>
        <p:nvSpPr>
          <p:cNvPr id="9" name="Rectangle 8"/>
          <p:cNvSpPr/>
          <p:nvPr/>
        </p:nvSpPr>
        <p:spPr>
          <a:xfrm>
            <a:off x="1914552" y="5184912"/>
            <a:ext cx="8425543" cy="1200329"/>
          </a:xfrm>
          <a:prstGeom prst="rect">
            <a:avLst/>
          </a:prstGeom>
        </p:spPr>
        <p:txBody>
          <a:bodyPr wrap="square">
            <a:spAutoFit/>
          </a:bodyPr>
          <a:lstStyle/>
          <a:p>
            <a:pPr>
              <a:spcAft>
                <a:spcPts val="750"/>
              </a:spcAft>
            </a:pPr>
            <a:r>
              <a:rPr lang="en-US" dirty="0">
                <a:latin typeface="Calibri" panose="020F0502020204030204" pitchFamily="34" charset="0"/>
                <a:ea typeface="MS Mincho" panose="02020609040205080304" pitchFamily="49" charset="-128"/>
                <a:cs typeface="Times New Roman" panose="02020603050405020304" pitchFamily="18" charset="0"/>
              </a:rPr>
              <a:t>Data distribution Box and whiskers plots for aerobic bacteria (APC) and yeast and mold counts on cleaned (water rinse) and not cleaned lettuce from various sources.  CACA=cut and come again harvest.  + indicates mean, whiskers are max and min values.  Market lettuce n=18, Chamber, n=6, VEG-03A n=5, VEG-03D n=4.</a:t>
            </a:r>
          </a:p>
        </p:txBody>
      </p:sp>
      <p:sp>
        <p:nvSpPr>
          <p:cNvPr id="4" name="TextBox 3"/>
          <p:cNvSpPr txBox="1"/>
          <p:nvPr/>
        </p:nvSpPr>
        <p:spPr>
          <a:xfrm>
            <a:off x="1946402" y="196784"/>
            <a:ext cx="8299196" cy="769441"/>
          </a:xfrm>
          <a:prstGeom prst="rect">
            <a:avLst/>
          </a:prstGeom>
          <a:noFill/>
        </p:spPr>
        <p:txBody>
          <a:bodyPr wrap="none" rtlCol="0">
            <a:spAutoFit/>
          </a:bodyPr>
          <a:lstStyle/>
          <a:p>
            <a:pPr algn="ctr"/>
            <a:r>
              <a:rPr lang="en-US" sz="4400" dirty="0">
                <a:latin typeface="+mj-lt"/>
              </a:rPr>
              <a:t>‘</a:t>
            </a:r>
            <a:r>
              <a:rPr lang="en-US" sz="4400" dirty="0" err="1">
                <a:latin typeface="+mj-lt"/>
              </a:rPr>
              <a:t>Outredgeous</a:t>
            </a:r>
            <a:r>
              <a:rPr lang="en-US" sz="4400">
                <a:latin typeface="+mj-lt"/>
              </a:rPr>
              <a:t>’ </a:t>
            </a:r>
            <a:r>
              <a:rPr lang="en-US" sz="4400" dirty="0">
                <a:latin typeface="+mj-lt"/>
              </a:rPr>
              <a:t>Lettuce Microbiology</a:t>
            </a:r>
          </a:p>
        </p:txBody>
      </p:sp>
      <p:cxnSp>
        <p:nvCxnSpPr>
          <p:cNvPr id="16" name="Straight Connector 15"/>
          <p:cNvCxnSpPr/>
          <p:nvPr/>
        </p:nvCxnSpPr>
        <p:spPr>
          <a:xfrm>
            <a:off x="1866900" y="88915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416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3B4C-7FB1-1EE4-AF3A-5E394DA4E01E}"/>
              </a:ext>
            </a:extLst>
          </p:cNvPr>
          <p:cNvSpPr>
            <a:spLocks noGrp="1"/>
          </p:cNvSpPr>
          <p:nvPr>
            <p:ph type="title"/>
          </p:nvPr>
        </p:nvSpPr>
        <p:spPr>
          <a:xfrm>
            <a:off x="106680" y="417182"/>
            <a:ext cx="3105573" cy="1325563"/>
          </a:xfrm>
        </p:spPr>
        <p:txBody>
          <a:bodyPr>
            <a:normAutofit fontScale="90000"/>
          </a:bodyPr>
          <a:lstStyle/>
          <a:p>
            <a:r>
              <a:rPr lang="en-US" dirty="0"/>
              <a:t>VEG-05 Tomato Microbiome</a:t>
            </a:r>
          </a:p>
        </p:txBody>
      </p:sp>
      <p:pic>
        <p:nvPicPr>
          <p:cNvPr id="7" name="Picture 6" descr="Chart, bar chart&#10;&#10;Description automatically generated">
            <a:extLst>
              <a:ext uri="{FF2B5EF4-FFF2-40B4-BE49-F238E27FC236}">
                <a16:creationId xmlns:a16="http://schemas.microsoft.com/office/drawing/2014/main" id="{E5BBE2D6-27F6-B17F-4EF1-F578D163F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253" y="81280"/>
            <a:ext cx="8873067" cy="6654800"/>
          </a:xfrm>
          <a:prstGeom prst="rect">
            <a:avLst/>
          </a:prstGeom>
          <a:ln>
            <a:solidFill>
              <a:srgbClr val="57D3FF"/>
            </a:solidFill>
          </a:ln>
        </p:spPr>
      </p:pic>
      <p:sp>
        <p:nvSpPr>
          <p:cNvPr id="3" name="TextBox 2">
            <a:extLst>
              <a:ext uri="{FF2B5EF4-FFF2-40B4-BE49-F238E27FC236}">
                <a16:creationId xmlns:a16="http://schemas.microsoft.com/office/drawing/2014/main" id="{615D00DA-0388-86DD-BC53-C5F156B4A125}"/>
              </a:ext>
            </a:extLst>
          </p:cNvPr>
          <p:cNvSpPr txBox="1"/>
          <p:nvPr/>
        </p:nvSpPr>
        <p:spPr>
          <a:xfrm>
            <a:off x="234588" y="2332568"/>
            <a:ext cx="2526030"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Some d</a:t>
            </a:r>
            <a:r>
              <a:rPr lang="en-US" sz="1800" dirty="0">
                <a:effectLst/>
                <a:latin typeface="Calibri" panose="020F0502020204030204" pitchFamily="34" charset="0"/>
                <a:ea typeface="Calibri" panose="020F0502020204030204" pitchFamily="34" charset="0"/>
                <a:cs typeface="Times New Roman" panose="02020603050405020304" pitchFamily="18" charset="0"/>
              </a:rPr>
              <a:t>ifferences between flight and ground but larger differences between tissue types</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Root and adventitious root samples had higher community diversity than leaf or fruit samples</a:t>
            </a:r>
          </a:p>
          <a:p>
            <a:endParaRPr lang="en-US" dirty="0"/>
          </a:p>
        </p:txBody>
      </p:sp>
    </p:spTree>
    <p:extLst>
      <p:ext uri="{BB962C8B-B14F-4D97-AF65-F5344CB8AC3E}">
        <p14:creationId xmlns:p14="http://schemas.microsoft.com/office/powerpoint/2010/main" val="285452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011" y="40983"/>
            <a:ext cx="11401062" cy="1143000"/>
          </a:xfrm>
        </p:spPr>
        <p:txBody>
          <a:bodyPr>
            <a:normAutofit fontScale="90000"/>
          </a:bodyPr>
          <a:lstStyle/>
          <a:p>
            <a:r>
              <a:rPr lang="en-US" dirty="0"/>
              <a:t>Ventilation and Water Issues &amp; Consequences in Zinnia</a:t>
            </a:r>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t="-261"/>
          <a:stretch/>
        </p:blipFill>
        <p:spPr>
          <a:xfrm>
            <a:off x="6451600" y="1102013"/>
            <a:ext cx="5029200" cy="5029200"/>
          </a:xfrm>
          <a:ln>
            <a:solidFill>
              <a:srgbClr val="00B0F0"/>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00" y="1102013"/>
            <a:ext cx="5029200" cy="5029200"/>
          </a:xfrm>
          <a:prstGeom prst="rect">
            <a:avLst/>
          </a:prstGeom>
          <a:ln>
            <a:solidFill>
              <a:srgbClr val="00B0F0"/>
            </a:solidFill>
          </a:ln>
        </p:spPr>
      </p:pic>
      <p:sp>
        <p:nvSpPr>
          <p:cNvPr id="7" name="TextBox 6"/>
          <p:cNvSpPr txBox="1"/>
          <p:nvPr/>
        </p:nvSpPr>
        <p:spPr>
          <a:xfrm>
            <a:off x="1495198" y="6229029"/>
            <a:ext cx="3461204" cy="461665"/>
          </a:xfrm>
          <a:prstGeom prst="rect">
            <a:avLst/>
          </a:prstGeom>
          <a:noFill/>
        </p:spPr>
        <p:txBody>
          <a:bodyPr wrap="none" rtlCol="0">
            <a:spAutoFit/>
          </a:bodyPr>
          <a:lstStyle/>
          <a:p>
            <a:pPr algn="ctr"/>
            <a:r>
              <a:rPr lang="en-US" sz="2400" dirty="0"/>
              <a:t>Guttation and Leaf Curling</a:t>
            </a:r>
          </a:p>
        </p:txBody>
      </p:sp>
      <p:sp>
        <p:nvSpPr>
          <p:cNvPr id="8" name="TextBox 7"/>
          <p:cNvSpPr txBox="1"/>
          <p:nvPr/>
        </p:nvSpPr>
        <p:spPr>
          <a:xfrm>
            <a:off x="6146090" y="6229029"/>
            <a:ext cx="5637382" cy="461665"/>
          </a:xfrm>
          <a:prstGeom prst="rect">
            <a:avLst/>
          </a:prstGeom>
          <a:noFill/>
        </p:spPr>
        <p:txBody>
          <a:bodyPr wrap="square" rtlCol="0">
            <a:spAutoFit/>
          </a:bodyPr>
          <a:lstStyle/>
          <a:p>
            <a:pPr algn="ctr"/>
            <a:r>
              <a:rPr lang="en-US" sz="2400" dirty="0"/>
              <a:t>Fungal Development &amp; Abnormal Growth</a:t>
            </a:r>
          </a:p>
        </p:txBody>
      </p:sp>
      <p:cxnSp>
        <p:nvCxnSpPr>
          <p:cNvPr id="9" name="Straight Connector 8"/>
          <p:cNvCxnSpPr>
            <a:cxnSpLocks/>
          </p:cNvCxnSpPr>
          <p:nvPr/>
        </p:nvCxnSpPr>
        <p:spPr>
          <a:xfrm>
            <a:off x="1659122" y="940973"/>
            <a:ext cx="887375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38828"/>
            <a:ext cx="10515600" cy="1325563"/>
          </a:xfrm>
        </p:spPr>
        <p:txBody>
          <a:bodyPr/>
          <a:lstStyle/>
          <a:p>
            <a:pPr algn="ctr"/>
            <a:r>
              <a:rPr lang="en-US" dirty="0"/>
              <a:t>APH Crop Research</a:t>
            </a:r>
          </a:p>
        </p:txBody>
      </p:sp>
      <p:cxnSp>
        <p:nvCxnSpPr>
          <p:cNvPr id="6" name="Straight Connector 5">
            <a:extLst>
              <a:ext uri="{FF2B5EF4-FFF2-40B4-BE49-F238E27FC236}">
                <a16:creationId xmlns:a16="http://schemas.microsoft.com/office/drawing/2014/main" id="{F83CFA6D-6B3E-4441-A7AF-313599540461}"/>
              </a:ext>
            </a:extLst>
          </p:cNvPr>
          <p:cNvCxnSpPr>
            <a:cxnSpLocks/>
          </p:cNvCxnSpPr>
          <p:nvPr/>
        </p:nvCxnSpPr>
        <p:spPr>
          <a:xfrm>
            <a:off x="1866900" y="1139586"/>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8625714" y="2305615"/>
            <a:ext cx="3261486" cy="3262432"/>
          </a:xfrm>
          <a:prstGeom prst="rect">
            <a:avLst/>
          </a:prstGeom>
          <a:noFill/>
        </p:spPr>
        <p:txBody>
          <a:bodyPr wrap="square" rtlCol="0">
            <a:spAutoFit/>
          </a:bodyPr>
          <a:lstStyle/>
          <a:p>
            <a:pPr marL="457200" indent="-457200" algn="ctr">
              <a:spcAft>
                <a:spcPts val="1200"/>
              </a:spcAft>
              <a:buFont typeface="Arial" panose="020B0604020202020204" pitchFamily="34" charset="0"/>
              <a:buChar char="•"/>
            </a:pPr>
            <a:r>
              <a:rPr lang="en-US" sz="2800" dirty="0"/>
              <a:t>PH-02 Radish Experiment</a:t>
            </a:r>
          </a:p>
          <a:p>
            <a:pPr marL="457200" indent="-457200" algn="ctr">
              <a:spcAft>
                <a:spcPts val="1200"/>
              </a:spcAft>
              <a:buFont typeface="Arial" panose="020B0604020202020204" pitchFamily="34" charset="0"/>
              <a:buChar char="•"/>
            </a:pPr>
            <a:r>
              <a:rPr lang="en-US" sz="2800" dirty="0"/>
              <a:t>PI Karl Hasenstein from the University of Louisiana, Lafayette</a:t>
            </a:r>
          </a:p>
        </p:txBody>
      </p:sp>
      <p:pic>
        <p:nvPicPr>
          <p:cNvPr id="5" name="Picture 4">
            <a:extLst>
              <a:ext uri="{FF2B5EF4-FFF2-40B4-BE49-F238E27FC236}">
                <a16:creationId xmlns:a16="http://schemas.microsoft.com/office/drawing/2014/main" id="{B6C87697-4B39-DBB4-D81D-289F39A386BE}"/>
              </a:ext>
            </a:extLst>
          </p:cNvPr>
          <p:cNvPicPr>
            <a:picLocks noChangeAspect="1"/>
          </p:cNvPicPr>
          <p:nvPr/>
        </p:nvPicPr>
        <p:blipFill>
          <a:blip r:embed="rId2"/>
          <a:stretch>
            <a:fillRect/>
          </a:stretch>
        </p:blipFill>
        <p:spPr>
          <a:xfrm>
            <a:off x="522646" y="1393904"/>
            <a:ext cx="7684652" cy="5123102"/>
          </a:xfrm>
          <a:prstGeom prst="rect">
            <a:avLst/>
          </a:prstGeom>
          <a:ln>
            <a:solidFill>
              <a:srgbClr val="57D3FF"/>
            </a:solidFill>
          </a:ln>
        </p:spPr>
      </p:pic>
    </p:spTree>
    <p:extLst>
      <p:ext uri="{BB962C8B-B14F-4D97-AF65-F5344CB8AC3E}">
        <p14:creationId xmlns:p14="http://schemas.microsoft.com/office/powerpoint/2010/main" val="3264014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APH Crop Research</a:t>
            </a:r>
          </a:p>
        </p:txBody>
      </p:sp>
      <p:cxnSp>
        <p:nvCxnSpPr>
          <p:cNvPr id="6" name="Straight Connector 5">
            <a:extLst>
              <a:ext uri="{FF2B5EF4-FFF2-40B4-BE49-F238E27FC236}">
                <a16:creationId xmlns:a16="http://schemas.microsoft.com/office/drawing/2014/main" id="{F83CFA6D-6B3E-4441-A7AF-313599540461}"/>
              </a:ext>
            </a:extLst>
          </p:cNvPr>
          <p:cNvCxnSpPr>
            <a:cxnSpLocks/>
          </p:cNvCxnSpPr>
          <p:nvPr/>
        </p:nvCxnSpPr>
        <p:spPr>
          <a:xfrm>
            <a:off x="1866900" y="1080830"/>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8630505" y="2181589"/>
            <a:ext cx="3389190" cy="240065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t>Española  Improved Hatch Chile Peppers</a:t>
            </a:r>
          </a:p>
          <a:p>
            <a:pPr marL="457200" indent="-457200">
              <a:spcAft>
                <a:spcPts val="1200"/>
              </a:spcAft>
              <a:buFont typeface="Arial" panose="020B0604020202020204" pitchFamily="34" charset="0"/>
              <a:buChar char="•"/>
            </a:pPr>
            <a:r>
              <a:rPr lang="en-US" sz="2800" dirty="0"/>
              <a:t>PH-04 mission ran July – Nov. 2021</a:t>
            </a:r>
          </a:p>
        </p:txBody>
      </p:sp>
      <p:pic>
        <p:nvPicPr>
          <p:cNvPr id="9" name="Picture 8">
            <a:extLst>
              <a:ext uri="{FF2B5EF4-FFF2-40B4-BE49-F238E27FC236}">
                <a16:creationId xmlns:a16="http://schemas.microsoft.com/office/drawing/2014/main" id="{EFA980B7-C3FD-4F7F-A10C-18BCC0515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50" y="1305635"/>
            <a:ext cx="7957072" cy="5304715"/>
          </a:xfrm>
          <a:prstGeom prst="rect">
            <a:avLst/>
          </a:prstGeom>
          <a:ln>
            <a:solidFill>
              <a:srgbClr val="57D3FF"/>
            </a:solidFill>
          </a:ln>
        </p:spPr>
      </p:pic>
    </p:spTree>
    <p:extLst>
      <p:ext uri="{BB962C8B-B14F-4D97-AF65-F5344CB8AC3E}">
        <p14:creationId xmlns:p14="http://schemas.microsoft.com/office/powerpoint/2010/main" val="15854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Upcoming APH Crop Research</a:t>
            </a:r>
          </a:p>
        </p:txBody>
      </p:sp>
      <p:cxnSp>
        <p:nvCxnSpPr>
          <p:cNvPr id="6" name="Straight Connector 5">
            <a:extLst>
              <a:ext uri="{FF2B5EF4-FFF2-40B4-BE49-F238E27FC236}">
                <a16:creationId xmlns:a16="http://schemas.microsoft.com/office/drawing/2014/main" id="{F83CFA6D-6B3E-4441-A7AF-313599540461}"/>
              </a:ext>
            </a:extLst>
          </p:cNvPr>
          <p:cNvCxnSpPr>
            <a:cxnSpLocks/>
          </p:cNvCxnSpPr>
          <p:nvPr/>
        </p:nvCxnSpPr>
        <p:spPr>
          <a:xfrm>
            <a:off x="1866900" y="1080830"/>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8195072" y="2018299"/>
            <a:ext cx="3389190" cy="326243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t>‘</a:t>
            </a:r>
            <a:r>
              <a:rPr lang="en-US" sz="2800" dirty="0" err="1"/>
              <a:t>Outredgeous</a:t>
            </a:r>
            <a:r>
              <a:rPr lang="en-US" sz="2800" dirty="0"/>
              <a:t>’ lettuce grown with different substrate moisture levels</a:t>
            </a:r>
          </a:p>
          <a:p>
            <a:pPr marL="457200" indent="-457200">
              <a:spcAft>
                <a:spcPts val="1200"/>
              </a:spcAft>
              <a:buFont typeface="Arial" panose="020B0604020202020204" pitchFamily="34" charset="0"/>
              <a:buChar char="•"/>
            </a:pPr>
            <a:r>
              <a:rPr lang="en-US" sz="2800" dirty="0"/>
              <a:t>PH-07 mission- launching Oct. 2024.</a:t>
            </a:r>
          </a:p>
        </p:txBody>
      </p:sp>
      <p:grpSp>
        <p:nvGrpSpPr>
          <p:cNvPr id="14" name="Group 13">
            <a:extLst>
              <a:ext uri="{FF2B5EF4-FFF2-40B4-BE49-F238E27FC236}">
                <a16:creationId xmlns:a16="http://schemas.microsoft.com/office/drawing/2014/main" id="{25A5EBA7-E6D3-8BAF-3ED6-797387DB324D}"/>
              </a:ext>
            </a:extLst>
          </p:cNvPr>
          <p:cNvGrpSpPr/>
          <p:nvPr/>
        </p:nvGrpSpPr>
        <p:grpSpPr>
          <a:xfrm>
            <a:off x="794660" y="1341977"/>
            <a:ext cx="7053943" cy="5290007"/>
            <a:chOff x="631371" y="1197609"/>
            <a:chExt cx="7053943" cy="5290007"/>
          </a:xfrm>
        </p:grpSpPr>
        <p:pic>
          <p:nvPicPr>
            <p:cNvPr id="4" name="Picture 3">
              <a:extLst>
                <a:ext uri="{FF2B5EF4-FFF2-40B4-BE49-F238E27FC236}">
                  <a16:creationId xmlns:a16="http://schemas.microsoft.com/office/drawing/2014/main" id="{6D5AAB65-9E1B-ABF0-3BEF-F119A1ECACC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371" y="1197609"/>
              <a:ext cx="7053943" cy="5290007"/>
            </a:xfrm>
            <a:prstGeom prst="rect">
              <a:avLst/>
            </a:prstGeom>
            <a:noFill/>
            <a:ln>
              <a:solidFill>
                <a:srgbClr val="57D3FF"/>
              </a:solidFill>
            </a:ln>
          </p:spPr>
        </p:pic>
        <p:grpSp>
          <p:nvGrpSpPr>
            <p:cNvPr id="5" name="Group 4">
              <a:extLst>
                <a:ext uri="{FF2B5EF4-FFF2-40B4-BE49-F238E27FC236}">
                  <a16:creationId xmlns:a16="http://schemas.microsoft.com/office/drawing/2014/main" id="{9D77F6F8-637A-25A4-8594-52E3211ADDC9}"/>
                </a:ext>
              </a:extLst>
            </p:cNvPr>
            <p:cNvGrpSpPr/>
            <p:nvPr/>
          </p:nvGrpSpPr>
          <p:grpSpPr>
            <a:xfrm>
              <a:off x="1570267" y="1305635"/>
              <a:ext cx="5440133" cy="4931879"/>
              <a:chOff x="0" y="0"/>
              <a:chExt cx="4591560" cy="3334871"/>
            </a:xfrm>
          </p:grpSpPr>
          <p:sp>
            <p:nvSpPr>
              <p:cNvPr id="7" name="Text Box 2">
                <a:extLst>
                  <a:ext uri="{FF2B5EF4-FFF2-40B4-BE49-F238E27FC236}">
                    <a16:creationId xmlns:a16="http://schemas.microsoft.com/office/drawing/2014/main" id="{30887E9B-AD78-85E7-B857-BA4F32CBC88D}"/>
                  </a:ext>
                </a:extLst>
              </p:cNvPr>
              <p:cNvSpPr txBox="1">
                <a:spLocks noChangeArrowheads="1"/>
              </p:cNvSpPr>
              <p:nvPr/>
            </p:nvSpPr>
            <p:spPr bwMode="auto">
              <a:xfrm>
                <a:off x="3378879" y="0"/>
                <a:ext cx="1212681" cy="43519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b="1" dirty="0">
                    <a:solidFill>
                      <a:srgbClr val="FFFF00"/>
                    </a:solidFill>
                    <a:effectLst/>
                    <a:latin typeface="Times New Roman" panose="02020603050405020304" pitchFamily="18" charset="0"/>
                    <a:ea typeface="Yu Mincho" panose="02020400000000000000" pitchFamily="18" charset="-128"/>
                  </a:rPr>
                  <a:t>Q1 Control</a:t>
                </a:r>
                <a:endParaRPr lang="en-US" dirty="0">
                  <a:effectLst/>
                  <a:latin typeface="Times New Roman" panose="02020603050405020304" pitchFamily="18" charset="0"/>
                  <a:ea typeface="Yu Mincho" panose="02020400000000000000" pitchFamily="18" charset="-128"/>
                </a:endParaRPr>
              </a:p>
            </p:txBody>
          </p:sp>
          <p:sp>
            <p:nvSpPr>
              <p:cNvPr id="10" name="Text Box 2">
                <a:extLst>
                  <a:ext uri="{FF2B5EF4-FFF2-40B4-BE49-F238E27FC236}">
                    <a16:creationId xmlns:a16="http://schemas.microsoft.com/office/drawing/2014/main" id="{6F4054F8-50FA-EC23-2E2A-F32400A77311}"/>
                  </a:ext>
                </a:extLst>
              </p:cNvPr>
              <p:cNvSpPr txBox="1">
                <a:spLocks noChangeArrowheads="1"/>
              </p:cNvSpPr>
              <p:nvPr/>
            </p:nvSpPr>
            <p:spPr bwMode="auto">
              <a:xfrm>
                <a:off x="3031700" y="2899675"/>
                <a:ext cx="1212681" cy="43519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b="1" dirty="0">
                    <a:solidFill>
                      <a:srgbClr val="FFFF00"/>
                    </a:solidFill>
                    <a:effectLst/>
                    <a:latin typeface="Times New Roman" panose="02020603050405020304" pitchFamily="18" charset="0"/>
                    <a:ea typeface="Yu Mincho" panose="02020400000000000000" pitchFamily="18" charset="-128"/>
                  </a:rPr>
                  <a:t>Q2 Drought</a:t>
                </a:r>
                <a:endParaRPr lang="en-US" dirty="0">
                  <a:effectLst/>
                  <a:latin typeface="Times New Roman" panose="02020603050405020304" pitchFamily="18" charset="0"/>
                  <a:ea typeface="Yu Mincho" panose="02020400000000000000" pitchFamily="18" charset="-128"/>
                </a:endParaRPr>
              </a:p>
            </p:txBody>
          </p:sp>
          <p:sp>
            <p:nvSpPr>
              <p:cNvPr id="11" name="Text Box 2">
                <a:extLst>
                  <a:ext uri="{FF2B5EF4-FFF2-40B4-BE49-F238E27FC236}">
                    <a16:creationId xmlns:a16="http://schemas.microsoft.com/office/drawing/2014/main" id="{D0D46662-1806-DF0B-A754-D3BC23BD7D1F}"/>
                  </a:ext>
                </a:extLst>
              </p:cNvPr>
              <p:cNvSpPr txBox="1">
                <a:spLocks noChangeArrowheads="1"/>
              </p:cNvSpPr>
              <p:nvPr/>
            </p:nvSpPr>
            <p:spPr bwMode="auto">
              <a:xfrm>
                <a:off x="606340" y="2899675"/>
                <a:ext cx="1212681" cy="43519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b="1">
                    <a:solidFill>
                      <a:srgbClr val="FFFF00"/>
                    </a:solidFill>
                    <a:effectLst/>
                    <a:latin typeface="Times New Roman" panose="02020603050405020304" pitchFamily="18" charset="0"/>
                    <a:ea typeface="Yu Mincho" panose="02020400000000000000" pitchFamily="18" charset="-128"/>
                  </a:rPr>
                  <a:t>Q3 Wilt</a:t>
                </a:r>
                <a:endParaRPr lang="en-US">
                  <a:effectLst/>
                  <a:latin typeface="Times New Roman" panose="02020603050405020304" pitchFamily="18" charset="0"/>
                  <a:ea typeface="Yu Mincho" panose="02020400000000000000" pitchFamily="18" charset="-128"/>
                </a:endParaRPr>
              </a:p>
            </p:txBody>
          </p:sp>
          <p:sp>
            <p:nvSpPr>
              <p:cNvPr id="12" name="Text Box 2">
                <a:extLst>
                  <a:ext uri="{FF2B5EF4-FFF2-40B4-BE49-F238E27FC236}">
                    <a16:creationId xmlns:a16="http://schemas.microsoft.com/office/drawing/2014/main" id="{F9E5AECF-8152-C5EE-2861-2A5D5A65C4B4}"/>
                  </a:ext>
                </a:extLst>
              </p:cNvPr>
              <p:cNvSpPr txBox="1">
                <a:spLocks noChangeArrowheads="1"/>
              </p:cNvSpPr>
              <p:nvPr/>
            </p:nvSpPr>
            <p:spPr bwMode="auto">
              <a:xfrm>
                <a:off x="0" y="0"/>
                <a:ext cx="1212681" cy="43519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b="1">
                    <a:solidFill>
                      <a:srgbClr val="FFFF00"/>
                    </a:solidFill>
                    <a:effectLst/>
                    <a:latin typeface="Times New Roman" panose="02020603050405020304" pitchFamily="18" charset="0"/>
                    <a:ea typeface="Yu Mincho" panose="02020400000000000000" pitchFamily="18" charset="-128"/>
                  </a:rPr>
                  <a:t>Q4 Flood</a:t>
                </a:r>
                <a:endParaRPr lang="en-US">
                  <a:effectLst/>
                  <a:latin typeface="Times New Roman" panose="02020603050405020304" pitchFamily="18" charset="0"/>
                  <a:ea typeface="Yu Mincho" panose="02020400000000000000" pitchFamily="18" charset="-128"/>
                </a:endParaRPr>
              </a:p>
            </p:txBody>
          </p:sp>
        </p:grpSp>
      </p:grpSp>
      <p:sp>
        <p:nvSpPr>
          <p:cNvPr id="15" name="TextBox 14">
            <a:extLst>
              <a:ext uri="{FF2B5EF4-FFF2-40B4-BE49-F238E27FC236}">
                <a16:creationId xmlns:a16="http://schemas.microsoft.com/office/drawing/2014/main" id="{D342B36A-AD39-A867-F559-2D1C176337DE}"/>
              </a:ext>
            </a:extLst>
          </p:cNvPr>
          <p:cNvSpPr txBox="1"/>
          <p:nvPr/>
        </p:nvSpPr>
        <p:spPr>
          <a:xfrm>
            <a:off x="7976537" y="6319975"/>
            <a:ext cx="3058722" cy="369332"/>
          </a:xfrm>
          <a:prstGeom prst="rect">
            <a:avLst/>
          </a:prstGeom>
          <a:noFill/>
        </p:spPr>
        <p:txBody>
          <a:bodyPr wrap="none" rtlCol="0">
            <a:spAutoFit/>
          </a:bodyPr>
          <a:lstStyle/>
          <a:p>
            <a:r>
              <a:rPr lang="en-US" dirty="0"/>
              <a:t>PH-07 Science Verification Test</a:t>
            </a:r>
          </a:p>
        </p:txBody>
      </p:sp>
    </p:spTree>
    <p:extLst>
      <p:ext uri="{BB962C8B-B14F-4D97-AF65-F5344CB8AC3E}">
        <p14:creationId xmlns:p14="http://schemas.microsoft.com/office/powerpoint/2010/main" val="208723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91D6-D0F1-AD63-51B9-A99F04D46978}"/>
              </a:ext>
            </a:extLst>
          </p:cNvPr>
          <p:cNvSpPr>
            <a:spLocks noGrp="1"/>
          </p:cNvSpPr>
          <p:nvPr>
            <p:ph type="title"/>
          </p:nvPr>
        </p:nvSpPr>
        <p:spPr>
          <a:xfrm>
            <a:off x="838200" y="-54752"/>
            <a:ext cx="10515600" cy="1325563"/>
          </a:xfrm>
        </p:spPr>
        <p:txBody>
          <a:bodyPr/>
          <a:lstStyle/>
          <a:p>
            <a:pPr algn="ctr"/>
            <a:r>
              <a:rPr lang="en-US" dirty="0"/>
              <a:t>Key Crop Plant Takeaways</a:t>
            </a:r>
          </a:p>
        </p:txBody>
      </p:sp>
      <p:sp>
        <p:nvSpPr>
          <p:cNvPr id="3" name="Content Placeholder 2">
            <a:extLst>
              <a:ext uri="{FF2B5EF4-FFF2-40B4-BE49-F238E27FC236}">
                <a16:creationId xmlns:a16="http://schemas.microsoft.com/office/drawing/2014/main" id="{9559703D-1423-4007-142E-3B92380702A6}"/>
              </a:ext>
            </a:extLst>
          </p:cNvPr>
          <p:cNvSpPr>
            <a:spLocks noGrp="1"/>
          </p:cNvSpPr>
          <p:nvPr>
            <p:ph idx="1"/>
          </p:nvPr>
        </p:nvSpPr>
        <p:spPr>
          <a:xfrm>
            <a:off x="256932" y="1195054"/>
            <a:ext cx="11678136" cy="5119427"/>
          </a:xfrm>
        </p:spPr>
        <p:txBody>
          <a:bodyPr>
            <a:normAutofit fontScale="92500" lnSpcReduction="10000"/>
          </a:bodyPr>
          <a:lstStyle/>
          <a:p>
            <a:r>
              <a:rPr lang="en-US" dirty="0"/>
              <a:t>Data indicate astronauts enjoy growing and eating plants in spaceflight</a:t>
            </a:r>
          </a:p>
          <a:p>
            <a:r>
              <a:rPr lang="en-US" dirty="0"/>
              <a:t>Crop yield is similar between ground and flight when plants are not stressed</a:t>
            </a:r>
            <a:r>
              <a:rPr lang="en-US" baseline="30000" dirty="0"/>
              <a:t>1</a:t>
            </a:r>
            <a:endParaRPr lang="en-US" dirty="0"/>
          </a:p>
          <a:p>
            <a:r>
              <a:rPr lang="en-US" dirty="0"/>
              <a:t>Some differences between ground and flight plant nutrient content, but these are not consistent between species or experiments </a:t>
            </a:r>
            <a:r>
              <a:rPr lang="en-US" baseline="30000" dirty="0"/>
              <a:t>1, 2</a:t>
            </a:r>
          </a:p>
          <a:p>
            <a:pPr lvl="1"/>
            <a:r>
              <a:rPr lang="en-US" dirty="0"/>
              <a:t>Influenced by crop type, harvest scenario, other environmental conditions (e.g., light, stress)</a:t>
            </a:r>
          </a:p>
          <a:p>
            <a:r>
              <a:rPr lang="en-US" dirty="0"/>
              <a:t>Microbial counts and compositions vary between flight and ground-grown plants</a:t>
            </a:r>
            <a:r>
              <a:rPr lang="en-US" baseline="30000" dirty="0"/>
              <a:t>1, 2</a:t>
            </a:r>
            <a:endParaRPr lang="en-US" dirty="0"/>
          </a:p>
          <a:p>
            <a:pPr lvl="1"/>
            <a:r>
              <a:rPr lang="en-US" dirty="0"/>
              <a:t>Microbes typical of the space station environment are often associated with ISS-grown plants </a:t>
            </a:r>
          </a:p>
          <a:p>
            <a:pPr lvl="1"/>
            <a:r>
              <a:rPr lang="en-US" dirty="0"/>
              <a:t>Human pathogens are rarely identified on space-grown plants and only below levels of concern to human health</a:t>
            </a:r>
          </a:p>
          <a:p>
            <a:r>
              <a:rPr lang="en-US" dirty="0"/>
              <a:t>Microbial communities vary between shoot and root tissues and but not as much between flight and ground </a:t>
            </a:r>
            <a:r>
              <a:rPr lang="en-US" baseline="30000" dirty="0"/>
              <a:t>2</a:t>
            </a:r>
            <a:r>
              <a:rPr lang="en-US" dirty="0"/>
              <a:t>  </a:t>
            </a:r>
          </a:p>
          <a:p>
            <a:r>
              <a:rPr lang="en-US" dirty="0"/>
              <a:t>Plants adapt well to the space environment, and to date, space-grown crops are safe to eat, nutritious, and highly acceptable to astronauts </a:t>
            </a:r>
            <a:r>
              <a:rPr lang="en-US" baseline="30000" dirty="0"/>
              <a:t>1,2</a:t>
            </a:r>
            <a:endParaRPr lang="en-US" dirty="0"/>
          </a:p>
        </p:txBody>
      </p:sp>
      <p:cxnSp>
        <p:nvCxnSpPr>
          <p:cNvPr id="5" name="Straight Connector 4">
            <a:extLst>
              <a:ext uri="{FF2B5EF4-FFF2-40B4-BE49-F238E27FC236}">
                <a16:creationId xmlns:a16="http://schemas.microsoft.com/office/drawing/2014/main" id="{024594EE-D047-A83C-9CBC-CBD483E5CA58}"/>
              </a:ext>
            </a:extLst>
          </p:cNvPr>
          <p:cNvCxnSpPr>
            <a:cxnSpLocks/>
          </p:cNvCxnSpPr>
          <p:nvPr/>
        </p:nvCxnSpPr>
        <p:spPr>
          <a:xfrm>
            <a:off x="1659122" y="940973"/>
            <a:ext cx="887375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87A568-EB9A-5B32-44E0-967E5656C89D}"/>
              </a:ext>
            </a:extLst>
          </p:cNvPr>
          <p:cNvSpPr txBox="1"/>
          <p:nvPr/>
        </p:nvSpPr>
        <p:spPr>
          <a:xfrm>
            <a:off x="838200" y="6169713"/>
            <a:ext cx="11047445" cy="523220"/>
          </a:xfrm>
          <a:prstGeom prst="rect">
            <a:avLst/>
          </a:prstGeom>
          <a:noFill/>
        </p:spPr>
        <p:txBody>
          <a:bodyPr wrap="square" rtlCol="0">
            <a:spAutoFit/>
          </a:bodyPr>
          <a:lstStyle/>
          <a:p>
            <a:pPr marL="342900" indent="-342900">
              <a:buAutoNum type="arabicPeriod"/>
            </a:pPr>
            <a:r>
              <a:rPr lang="en-US" sz="1400" dirty="0"/>
              <a:t>Bunchek et al., 2024, Pick-and-eat space crop production flight testing on the International Space Station, J. Plant Interact. </a:t>
            </a:r>
          </a:p>
          <a:p>
            <a:pPr marL="342900" indent="-342900">
              <a:buAutoNum type="arabicPeriod"/>
            </a:pPr>
            <a:r>
              <a:rPr lang="en-US" sz="1400" dirty="0"/>
              <a:t>Khodadad et al., 2020, Microbiological and Nutritional Analysis of Lettuce Crops Grown on the International Space Station, Front. Plant Sci.</a:t>
            </a:r>
          </a:p>
        </p:txBody>
      </p:sp>
    </p:spTree>
    <p:extLst>
      <p:ext uri="{BB962C8B-B14F-4D97-AF65-F5344CB8AC3E}">
        <p14:creationId xmlns:p14="http://schemas.microsoft.com/office/powerpoint/2010/main" val="52179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A5D520-2AA3-5874-8B4F-CE8C6DC7F4F6}"/>
              </a:ext>
            </a:extLst>
          </p:cNvPr>
          <p:cNvSpPr>
            <a:spLocks noGrp="1"/>
          </p:cNvSpPr>
          <p:nvPr>
            <p:ph type="title"/>
          </p:nvPr>
        </p:nvSpPr>
        <p:spPr>
          <a:xfrm>
            <a:off x="838200" y="122751"/>
            <a:ext cx="10515600" cy="1325563"/>
          </a:xfrm>
        </p:spPr>
        <p:txBody>
          <a:bodyPr/>
          <a:lstStyle/>
          <a:p>
            <a:pPr algn="ctr"/>
            <a:r>
              <a:rPr lang="en-US" dirty="0"/>
              <a:t>Space Crop Production Gaps</a:t>
            </a:r>
          </a:p>
        </p:txBody>
      </p:sp>
      <p:sp>
        <p:nvSpPr>
          <p:cNvPr id="5" name="Content Placeholder 4">
            <a:extLst>
              <a:ext uri="{FF2B5EF4-FFF2-40B4-BE49-F238E27FC236}">
                <a16:creationId xmlns:a16="http://schemas.microsoft.com/office/drawing/2014/main" id="{8E723391-2616-0821-6FD4-9A14AA91DFA4}"/>
              </a:ext>
            </a:extLst>
          </p:cNvPr>
          <p:cNvSpPr>
            <a:spLocks noGrp="1"/>
          </p:cNvSpPr>
          <p:nvPr>
            <p:ph idx="1"/>
          </p:nvPr>
        </p:nvSpPr>
        <p:spPr>
          <a:xfrm>
            <a:off x="838200" y="1422850"/>
            <a:ext cx="10515600" cy="1497630"/>
          </a:xfrm>
        </p:spPr>
        <p:txBody>
          <a:bodyPr>
            <a:normAutofit/>
          </a:bodyPr>
          <a:lstStyle/>
          <a:p>
            <a:r>
              <a:rPr lang="en-US" dirty="0"/>
              <a:t>Living list of ~65 different Knowledge and Technology Gaps</a:t>
            </a:r>
          </a:p>
          <a:p>
            <a:r>
              <a:rPr lang="en-US" dirty="0"/>
              <a:t>Gaps fall into 13 areas related to crops, ecosystems, and hardware</a:t>
            </a:r>
          </a:p>
          <a:p>
            <a:r>
              <a:rPr lang="en-US" dirty="0"/>
              <a:t>Highest priority gaps are in the areas of: </a:t>
            </a:r>
          </a:p>
          <a:p>
            <a:endParaRPr lang="en-US" dirty="0"/>
          </a:p>
        </p:txBody>
      </p:sp>
      <p:cxnSp>
        <p:nvCxnSpPr>
          <p:cNvPr id="6" name="Straight Connector 5">
            <a:extLst>
              <a:ext uri="{FF2B5EF4-FFF2-40B4-BE49-F238E27FC236}">
                <a16:creationId xmlns:a16="http://schemas.microsoft.com/office/drawing/2014/main" id="{CF82B8CC-39FD-0C73-781C-0F748491E207}"/>
              </a:ext>
            </a:extLst>
          </p:cNvPr>
          <p:cNvCxnSpPr>
            <a:cxnSpLocks/>
          </p:cNvCxnSpPr>
          <p:nvPr/>
        </p:nvCxnSpPr>
        <p:spPr>
          <a:xfrm>
            <a:off x="1866900" y="1144104"/>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91E709B-FEBC-161E-757C-5B76EA0804F8}"/>
              </a:ext>
            </a:extLst>
          </p:cNvPr>
          <p:cNvSpPr txBox="1"/>
          <p:nvPr/>
        </p:nvSpPr>
        <p:spPr>
          <a:xfrm>
            <a:off x="597159" y="2920480"/>
            <a:ext cx="11430000" cy="2308324"/>
          </a:xfrm>
          <a:prstGeom prst="rect">
            <a:avLst/>
          </a:prstGeom>
          <a:noFill/>
        </p:spPr>
        <p:txBody>
          <a:bodyPr wrap="square" numCol="2" rtlCol="0">
            <a:spAutoFit/>
          </a:bodyPr>
          <a:lstStyle/>
          <a:p>
            <a:pPr marL="742950" lvl="1" indent="-285750">
              <a:buFont typeface="Arial" panose="020B0604020202020204" pitchFamily="34" charset="0"/>
              <a:buChar char="•"/>
            </a:pPr>
            <a:r>
              <a:rPr lang="en-US" sz="2400" dirty="0"/>
              <a:t>Crop Performance</a:t>
            </a:r>
          </a:p>
          <a:p>
            <a:pPr marL="742950" lvl="1" indent="-285750">
              <a:buFont typeface="Arial" panose="020B0604020202020204" pitchFamily="34" charset="0"/>
              <a:buChar char="•"/>
            </a:pPr>
            <a:r>
              <a:rPr lang="en-US" sz="2400" dirty="0"/>
              <a:t>Environmental Control and Monitoring</a:t>
            </a:r>
          </a:p>
          <a:p>
            <a:pPr marL="742950" lvl="1" indent="-285750">
              <a:buFont typeface="Arial" panose="020B0604020202020204" pitchFamily="34" charset="0"/>
              <a:buChar char="•"/>
            </a:pPr>
            <a:r>
              <a:rPr lang="en-US" sz="2400" dirty="0"/>
              <a:t>Food Safety and Security</a:t>
            </a:r>
          </a:p>
          <a:p>
            <a:pPr marL="742950" lvl="1" indent="-285750">
              <a:buFont typeface="Arial" panose="020B0604020202020204" pitchFamily="34" charset="0"/>
              <a:buChar char="•"/>
            </a:pPr>
            <a:r>
              <a:rPr lang="en-US" sz="2400" dirty="0"/>
              <a:t>Plant Environmental Response</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Horticultural Practices</a:t>
            </a:r>
          </a:p>
          <a:p>
            <a:pPr marL="742950" lvl="1" indent="-285750">
              <a:buFont typeface="Arial" panose="020B0604020202020204" pitchFamily="34" charset="0"/>
              <a:buChar char="•"/>
            </a:pPr>
            <a:r>
              <a:rPr lang="en-US" sz="2400" dirty="0"/>
              <a:t>Sustainability</a:t>
            </a:r>
          </a:p>
          <a:p>
            <a:pPr marL="742950" lvl="1" indent="-285750">
              <a:buFont typeface="Arial" panose="020B0604020202020204" pitchFamily="34" charset="0"/>
              <a:buChar char="•"/>
            </a:pPr>
            <a:r>
              <a:rPr lang="en-US" sz="2400" dirty="0"/>
              <a:t>Systems Architecture</a:t>
            </a:r>
          </a:p>
          <a:p>
            <a:pPr marL="742950" lvl="1" indent="-285750">
              <a:buFont typeface="Arial" panose="020B0604020202020204" pitchFamily="34" charset="0"/>
              <a:buChar char="•"/>
            </a:pPr>
            <a:r>
              <a:rPr lang="en-US" sz="2400" dirty="0"/>
              <a:t>Human-Plant Interaction</a:t>
            </a:r>
          </a:p>
          <a:p>
            <a:pPr marL="285750" indent="-285750">
              <a:buFont typeface="Arial" panose="020B0604020202020204" pitchFamily="34" charset="0"/>
              <a:buChar char="•"/>
            </a:pPr>
            <a:endParaRPr lang="en-US" sz="2400" dirty="0"/>
          </a:p>
        </p:txBody>
      </p:sp>
      <p:pic>
        <p:nvPicPr>
          <p:cNvPr id="7" name="Picture 6">
            <a:extLst>
              <a:ext uri="{FF2B5EF4-FFF2-40B4-BE49-F238E27FC236}">
                <a16:creationId xmlns:a16="http://schemas.microsoft.com/office/drawing/2014/main" id="{5ECF9C46-1D9D-F853-8224-4047CFB0C0E1}"/>
              </a:ext>
            </a:extLst>
          </p:cNvPr>
          <p:cNvPicPr>
            <a:picLocks noChangeAspect="1"/>
          </p:cNvPicPr>
          <p:nvPr/>
        </p:nvPicPr>
        <p:blipFill rotWithShape="1">
          <a:blip r:embed="rId3"/>
          <a:srcRect l="31015" b="71712"/>
          <a:stretch/>
        </p:blipFill>
        <p:spPr>
          <a:xfrm>
            <a:off x="644068" y="4625120"/>
            <a:ext cx="10903864" cy="2092918"/>
          </a:xfrm>
          <a:prstGeom prst="rect">
            <a:avLst/>
          </a:prstGeom>
        </p:spPr>
      </p:pic>
    </p:spTree>
    <p:extLst>
      <p:ext uri="{BB962C8B-B14F-4D97-AF65-F5344CB8AC3E}">
        <p14:creationId xmlns:p14="http://schemas.microsoft.com/office/powerpoint/2010/main" val="282981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A5D520-2AA3-5874-8B4F-CE8C6DC7F4F6}"/>
              </a:ext>
            </a:extLst>
          </p:cNvPr>
          <p:cNvSpPr>
            <a:spLocks noGrp="1"/>
          </p:cNvSpPr>
          <p:nvPr>
            <p:ph type="title"/>
          </p:nvPr>
        </p:nvSpPr>
        <p:spPr>
          <a:xfrm>
            <a:off x="838200" y="122751"/>
            <a:ext cx="10515600" cy="1325563"/>
          </a:xfrm>
        </p:spPr>
        <p:txBody>
          <a:bodyPr/>
          <a:lstStyle/>
          <a:p>
            <a:pPr algn="ctr"/>
            <a:r>
              <a:rPr lang="en-US" dirty="0"/>
              <a:t>Example Knowledge and Technology Gaps for Bioregenerative Life Support Systems</a:t>
            </a:r>
          </a:p>
        </p:txBody>
      </p:sp>
      <p:sp>
        <p:nvSpPr>
          <p:cNvPr id="5" name="Content Placeholder 4">
            <a:extLst>
              <a:ext uri="{FF2B5EF4-FFF2-40B4-BE49-F238E27FC236}">
                <a16:creationId xmlns:a16="http://schemas.microsoft.com/office/drawing/2014/main" id="{8E723391-2616-0821-6FD4-9A14AA91DFA4}"/>
              </a:ext>
            </a:extLst>
          </p:cNvPr>
          <p:cNvSpPr>
            <a:spLocks noGrp="1"/>
          </p:cNvSpPr>
          <p:nvPr>
            <p:ph idx="1"/>
          </p:nvPr>
        </p:nvSpPr>
        <p:spPr>
          <a:xfrm>
            <a:off x="367004" y="1448314"/>
            <a:ext cx="11457991" cy="4764414"/>
          </a:xfrm>
        </p:spPr>
        <p:txBody>
          <a:bodyPr/>
          <a:lstStyle/>
          <a:p>
            <a:pPr marL="0" indent="0">
              <a:buNone/>
            </a:pPr>
            <a:r>
              <a:rPr lang="en-US" dirty="0"/>
              <a:t>We Need:</a:t>
            </a:r>
          </a:p>
          <a:p>
            <a:r>
              <a:rPr lang="en-US" dirty="0"/>
              <a:t>Water and nutrient delivery approaches at different gravity levels </a:t>
            </a:r>
          </a:p>
          <a:p>
            <a:r>
              <a:rPr lang="en-US" dirty="0"/>
              <a:t>Non-invasive plant health monitoring and pathogen detection technologies</a:t>
            </a:r>
          </a:p>
          <a:p>
            <a:r>
              <a:rPr lang="en-US" dirty="0"/>
              <a:t>Effective options to recover resources from inedible plant wastes and human waste streams</a:t>
            </a:r>
          </a:p>
        </p:txBody>
      </p:sp>
      <p:cxnSp>
        <p:nvCxnSpPr>
          <p:cNvPr id="6" name="Straight Connector 5">
            <a:extLst>
              <a:ext uri="{FF2B5EF4-FFF2-40B4-BE49-F238E27FC236}">
                <a16:creationId xmlns:a16="http://schemas.microsoft.com/office/drawing/2014/main" id="{CF82B8CC-39FD-0C73-781C-0F748491E207}"/>
              </a:ext>
            </a:extLst>
          </p:cNvPr>
          <p:cNvCxnSpPr>
            <a:cxnSpLocks/>
          </p:cNvCxnSpPr>
          <p:nvPr/>
        </p:nvCxnSpPr>
        <p:spPr>
          <a:xfrm>
            <a:off x="1866900" y="137737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650D4E2-CCD7-FF9D-2F62-613B7FF3F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7024" y="3918379"/>
            <a:ext cx="3459946" cy="2743200"/>
          </a:xfrm>
          <a:prstGeom prst="rect">
            <a:avLst/>
          </a:prstGeom>
          <a:ln>
            <a:solidFill>
              <a:srgbClr val="57D3FF"/>
            </a:solidFill>
          </a:ln>
        </p:spPr>
      </p:pic>
      <p:pic>
        <p:nvPicPr>
          <p:cNvPr id="10" name="Content Placeholder 4">
            <a:extLst>
              <a:ext uri="{FF2B5EF4-FFF2-40B4-BE49-F238E27FC236}">
                <a16:creationId xmlns:a16="http://schemas.microsoft.com/office/drawing/2014/main" id="{CF186028-89FB-5A0C-5C62-146015A60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514573" y="3918379"/>
            <a:ext cx="4099824" cy="2743200"/>
          </a:xfrm>
          <a:prstGeom prst="rect">
            <a:avLst/>
          </a:prstGeom>
          <a:ln>
            <a:solidFill>
              <a:srgbClr val="57D3FF"/>
            </a:solidFill>
          </a:ln>
        </p:spPr>
      </p:pic>
      <p:pic>
        <p:nvPicPr>
          <p:cNvPr id="11" name="Picture 10">
            <a:extLst>
              <a:ext uri="{FF2B5EF4-FFF2-40B4-BE49-F238E27FC236}">
                <a16:creationId xmlns:a16="http://schemas.microsoft.com/office/drawing/2014/main" id="{609C84BD-C5AD-4DB0-4A69-7681F80A18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603" y="3918379"/>
            <a:ext cx="2321818" cy="2743200"/>
          </a:xfrm>
          <a:prstGeom prst="rect">
            <a:avLst/>
          </a:prstGeom>
          <a:ln>
            <a:solidFill>
              <a:srgbClr val="57D3FF"/>
            </a:solidFill>
          </a:ln>
        </p:spPr>
      </p:pic>
    </p:spTree>
    <p:extLst>
      <p:ext uri="{BB962C8B-B14F-4D97-AF65-F5344CB8AC3E}">
        <p14:creationId xmlns:p14="http://schemas.microsoft.com/office/powerpoint/2010/main" val="2552548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1CE4-8EA2-3141-F0AE-67B305D7EBF8}"/>
              </a:ext>
            </a:extLst>
          </p:cNvPr>
          <p:cNvSpPr>
            <a:spLocks noGrp="1"/>
          </p:cNvSpPr>
          <p:nvPr>
            <p:ph type="title"/>
          </p:nvPr>
        </p:nvSpPr>
        <p:spPr>
          <a:xfrm>
            <a:off x="838200" y="169177"/>
            <a:ext cx="10515600" cy="1325563"/>
          </a:xfrm>
        </p:spPr>
        <p:txBody>
          <a:bodyPr/>
          <a:lstStyle/>
          <a:p>
            <a:pPr algn="ctr"/>
            <a:r>
              <a:rPr lang="en-US" dirty="0"/>
              <a:t>Examples of Knowledge Gaps for Space Crop Production</a:t>
            </a:r>
          </a:p>
        </p:txBody>
      </p:sp>
      <p:sp>
        <p:nvSpPr>
          <p:cNvPr id="3" name="Content Placeholder 2">
            <a:extLst>
              <a:ext uri="{FF2B5EF4-FFF2-40B4-BE49-F238E27FC236}">
                <a16:creationId xmlns:a16="http://schemas.microsoft.com/office/drawing/2014/main" id="{D3F8F38C-C2D3-9FE9-48F9-96A29E4FFDCB}"/>
              </a:ext>
            </a:extLst>
          </p:cNvPr>
          <p:cNvSpPr>
            <a:spLocks noGrp="1"/>
          </p:cNvSpPr>
          <p:nvPr>
            <p:ph idx="1"/>
          </p:nvPr>
        </p:nvSpPr>
        <p:spPr>
          <a:xfrm>
            <a:off x="435426" y="1825625"/>
            <a:ext cx="8876526" cy="4379232"/>
          </a:xfrm>
        </p:spPr>
        <p:txBody>
          <a:bodyPr>
            <a:normAutofit fontScale="92500" lnSpcReduction="10000"/>
          </a:bodyPr>
          <a:lstStyle/>
          <a:p>
            <a:r>
              <a:rPr lang="en-US" dirty="0"/>
              <a:t>The library of crops tested is limited – we need to test a wider diversity of different crops and crop types for exploration</a:t>
            </a:r>
          </a:p>
          <a:p>
            <a:pPr lvl="1"/>
            <a:r>
              <a:rPr lang="en-US" dirty="0"/>
              <a:t>One plant family should not make up &gt;1/3 of the entire crop library</a:t>
            </a:r>
          </a:p>
          <a:p>
            <a:r>
              <a:rPr lang="en-US" dirty="0"/>
              <a:t>Plant Microbiome - Food Safety/Plant Health</a:t>
            </a:r>
          </a:p>
          <a:p>
            <a:pPr lvl="1"/>
            <a:r>
              <a:rPr lang="en-US" dirty="0"/>
              <a:t>Crops will be grown hydroponically in space habitats near to mid-term.  Many questions remain around hydroponic water and nutrient delivery, and few data exist for the hydroponic microbiome.	</a:t>
            </a:r>
          </a:p>
          <a:p>
            <a:pPr lvl="1"/>
            <a:r>
              <a:rPr lang="en-US" dirty="0"/>
              <a:t>Plant performance in exploration atmospheres (reduced pressure) is largely unstudied, including plant-microbial interactions, responses to pathogens, etc.</a:t>
            </a:r>
          </a:p>
          <a:p>
            <a:r>
              <a:rPr lang="en-US" dirty="0"/>
              <a:t>Deep-space radiation impacts on seeds and plants remain unknown</a:t>
            </a:r>
          </a:p>
          <a:p>
            <a:endParaRPr lang="en-US" dirty="0"/>
          </a:p>
          <a:p>
            <a:endParaRPr lang="en-US" dirty="0"/>
          </a:p>
        </p:txBody>
      </p:sp>
      <p:cxnSp>
        <p:nvCxnSpPr>
          <p:cNvPr id="4" name="Straight Connector 3">
            <a:extLst>
              <a:ext uri="{FF2B5EF4-FFF2-40B4-BE49-F238E27FC236}">
                <a16:creationId xmlns:a16="http://schemas.microsoft.com/office/drawing/2014/main" id="{AC7335AF-C1B2-5220-7C4C-B708F209FF67}"/>
              </a:ext>
            </a:extLst>
          </p:cNvPr>
          <p:cNvCxnSpPr>
            <a:cxnSpLocks/>
          </p:cNvCxnSpPr>
          <p:nvPr/>
        </p:nvCxnSpPr>
        <p:spPr>
          <a:xfrm>
            <a:off x="1866900" y="137737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431C8B8-24D4-E5F0-7B45-769CC96343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70573" y="2027513"/>
            <a:ext cx="2421424" cy="1601321"/>
          </a:xfrm>
          <a:prstGeom prst="rect">
            <a:avLst/>
          </a:prstGeom>
          <a:ln>
            <a:solidFill>
              <a:srgbClr val="57D3FF"/>
            </a:solidFill>
          </a:ln>
        </p:spPr>
      </p:pic>
      <p:pic>
        <p:nvPicPr>
          <p:cNvPr id="7" name="Picture 6">
            <a:extLst>
              <a:ext uri="{FF2B5EF4-FFF2-40B4-BE49-F238E27FC236}">
                <a16:creationId xmlns:a16="http://schemas.microsoft.com/office/drawing/2014/main" id="{5F5966AA-919E-A317-B74B-3C994D9E1D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0573" y="4015241"/>
            <a:ext cx="2423160" cy="1612817"/>
          </a:xfrm>
          <a:prstGeom prst="rect">
            <a:avLst/>
          </a:prstGeom>
          <a:ln>
            <a:solidFill>
              <a:srgbClr val="00B0F0"/>
            </a:solidFill>
          </a:ln>
        </p:spPr>
      </p:pic>
    </p:spTree>
    <p:extLst>
      <p:ext uri="{BB962C8B-B14F-4D97-AF65-F5344CB8AC3E}">
        <p14:creationId xmlns:p14="http://schemas.microsoft.com/office/powerpoint/2010/main" val="411750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65" y="91313"/>
            <a:ext cx="10515600" cy="1325563"/>
          </a:xfrm>
        </p:spPr>
        <p:txBody>
          <a:bodyPr/>
          <a:lstStyle/>
          <a:p>
            <a:pPr algn="ctr"/>
            <a:r>
              <a:rPr lang="en-US" dirty="0">
                <a:latin typeface="+mn-lt"/>
              </a:rPr>
              <a:t>Why grow plants in space?</a:t>
            </a:r>
          </a:p>
        </p:txBody>
      </p:sp>
      <p:sp>
        <p:nvSpPr>
          <p:cNvPr id="3" name="Content Placeholder 2"/>
          <p:cNvSpPr>
            <a:spLocks noGrp="1"/>
          </p:cNvSpPr>
          <p:nvPr>
            <p:ph idx="1"/>
          </p:nvPr>
        </p:nvSpPr>
        <p:spPr>
          <a:xfrm>
            <a:off x="112999" y="1450273"/>
            <a:ext cx="4777450" cy="4351338"/>
          </a:xfrm>
        </p:spPr>
        <p:txBody>
          <a:bodyPr/>
          <a:lstStyle/>
          <a:p>
            <a:r>
              <a:rPr lang="en-US" dirty="0"/>
              <a:t>Food</a:t>
            </a:r>
          </a:p>
          <a:p>
            <a:r>
              <a:rPr lang="en-US" dirty="0"/>
              <a:t>Psychological well being</a:t>
            </a:r>
          </a:p>
          <a:p>
            <a:r>
              <a:rPr lang="en-US" dirty="0"/>
              <a:t>ECLSS</a:t>
            </a:r>
          </a:p>
        </p:txBody>
      </p:sp>
      <p:cxnSp>
        <p:nvCxnSpPr>
          <p:cNvPr id="4" name="Straight Connector 3"/>
          <p:cNvCxnSpPr/>
          <p:nvPr/>
        </p:nvCxnSpPr>
        <p:spPr>
          <a:xfrm>
            <a:off x="1866900" y="125939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8" name="Picture 4" descr="https://io.jsc.nasa.gov/photos/11169/hires/iss038e0093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320770"/>
            <a:ext cx="5320830" cy="35372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E86906-21B6-228F-952C-419CB04C64DF}"/>
              </a:ext>
            </a:extLst>
          </p:cNvPr>
          <p:cNvPicPr>
            <a:picLocks noChangeAspect="1"/>
          </p:cNvPicPr>
          <p:nvPr/>
        </p:nvPicPr>
        <p:blipFill>
          <a:blip r:embed="rId3"/>
          <a:stretch>
            <a:fillRect/>
          </a:stretch>
        </p:blipFill>
        <p:spPr>
          <a:xfrm>
            <a:off x="6886155" y="3320770"/>
            <a:ext cx="5305845" cy="3537230"/>
          </a:xfrm>
          <a:prstGeom prst="rect">
            <a:avLst/>
          </a:prstGeom>
          <a:ln>
            <a:solidFill>
              <a:srgbClr val="57D3FF"/>
            </a:solidFill>
          </a:ln>
        </p:spPr>
      </p:pic>
      <p:pic>
        <p:nvPicPr>
          <p:cNvPr id="6" name="Picture 5" descr="A picture containing indoor, engine&#10;&#10;Description automatically generated">
            <a:extLst>
              <a:ext uri="{FF2B5EF4-FFF2-40B4-BE49-F238E27FC236}">
                <a16:creationId xmlns:a16="http://schemas.microsoft.com/office/drawing/2014/main" id="{EA04974F-49CA-1088-74D7-F7F65E1BB7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2501" y="1450273"/>
            <a:ext cx="4477132" cy="2984755"/>
          </a:xfrm>
          <a:prstGeom prst="rect">
            <a:avLst/>
          </a:prstGeom>
          <a:ln>
            <a:solidFill>
              <a:srgbClr val="57D3FF"/>
            </a:solidFill>
          </a:ln>
        </p:spPr>
      </p:pic>
    </p:spTree>
    <p:extLst>
      <p:ext uri="{BB962C8B-B14F-4D97-AF65-F5344CB8AC3E}">
        <p14:creationId xmlns:p14="http://schemas.microsoft.com/office/powerpoint/2010/main" val="3330758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1002-0286-442D-A6E2-18A9C1826D10}"/>
              </a:ext>
            </a:extLst>
          </p:cNvPr>
          <p:cNvSpPr>
            <a:spLocks noGrp="1"/>
          </p:cNvSpPr>
          <p:nvPr>
            <p:ph type="title"/>
          </p:nvPr>
        </p:nvSpPr>
        <p:spPr>
          <a:xfrm>
            <a:off x="838200" y="17880"/>
            <a:ext cx="10515600" cy="1325563"/>
          </a:xfrm>
        </p:spPr>
        <p:txBody>
          <a:bodyPr>
            <a:normAutofit/>
          </a:bodyPr>
          <a:lstStyle/>
          <a:p>
            <a:pPr algn="ctr"/>
            <a:r>
              <a:rPr lang="en-US" sz="4800" dirty="0"/>
              <a:t>Selection Factors for Space Plants</a:t>
            </a:r>
          </a:p>
        </p:txBody>
      </p:sp>
      <p:sp>
        <p:nvSpPr>
          <p:cNvPr id="3" name="Content Placeholder 2">
            <a:extLst>
              <a:ext uri="{FF2B5EF4-FFF2-40B4-BE49-F238E27FC236}">
                <a16:creationId xmlns:a16="http://schemas.microsoft.com/office/drawing/2014/main" id="{EACDE1D5-58B9-4825-8EEB-E1258E03FCC5}"/>
              </a:ext>
            </a:extLst>
          </p:cNvPr>
          <p:cNvSpPr>
            <a:spLocks noGrp="1"/>
          </p:cNvSpPr>
          <p:nvPr>
            <p:ph idx="1"/>
          </p:nvPr>
        </p:nvSpPr>
        <p:spPr>
          <a:xfrm>
            <a:off x="117858" y="1698292"/>
            <a:ext cx="9091455" cy="4621828"/>
          </a:xfrm>
        </p:spPr>
        <p:txBody>
          <a:bodyPr>
            <a:normAutofit fontScale="92500" lnSpcReduction="20000"/>
          </a:bodyPr>
          <a:lstStyle/>
          <a:p>
            <a:pPr marL="0" indent="0">
              <a:buNone/>
            </a:pPr>
            <a:r>
              <a:rPr lang="en-US" sz="3200" dirty="0"/>
              <a:t>Targeted breeding areas could fall into several categories:</a:t>
            </a:r>
          </a:p>
          <a:p>
            <a:r>
              <a:rPr lang="en-US" dirty="0"/>
              <a:t>Plant Growth and Development</a:t>
            </a:r>
          </a:p>
          <a:p>
            <a:pPr lvl="1"/>
            <a:r>
              <a:rPr lang="en-US" dirty="0"/>
              <a:t>E.g., Compact size (low height and volume), high harvest index, uniform growth</a:t>
            </a:r>
          </a:p>
          <a:p>
            <a:r>
              <a:rPr lang="en-US" dirty="0"/>
              <a:t>Plant Physiology</a:t>
            </a:r>
          </a:p>
          <a:p>
            <a:pPr lvl="1"/>
            <a:r>
              <a:rPr lang="en-US" dirty="0"/>
              <a:t>E.g., Stress tolerance, high sodium tolerance (e.g., urine recycling)</a:t>
            </a:r>
          </a:p>
          <a:p>
            <a:r>
              <a:rPr lang="en-US" dirty="0"/>
              <a:t>Produce Nutrition</a:t>
            </a:r>
          </a:p>
          <a:p>
            <a:pPr lvl="1"/>
            <a:r>
              <a:rPr lang="en-US" dirty="0"/>
              <a:t>E.g., High normal levels of antioxidants and beneficial phytonutrients </a:t>
            </a:r>
          </a:p>
          <a:p>
            <a:r>
              <a:rPr lang="en-US" dirty="0"/>
              <a:t>Produce Organoleptic Acceptability</a:t>
            </a:r>
          </a:p>
          <a:p>
            <a:pPr lvl="1"/>
            <a:r>
              <a:rPr lang="en-US" dirty="0"/>
              <a:t>E.g., Excellent, intense flavors, good texture, appearance, color, aroma</a:t>
            </a:r>
          </a:p>
          <a:p>
            <a:r>
              <a:rPr lang="en-US" dirty="0"/>
              <a:t>Postharvest </a:t>
            </a:r>
          </a:p>
          <a:p>
            <a:pPr lvl="1"/>
            <a:r>
              <a:rPr lang="en-US" dirty="0"/>
              <a:t>E.g., Good shelf life, reduced processing, easy degradation of inedible biomass</a:t>
            </a:r>
          </a:p>
          <a:p>
            <a:pPr lvl="1"/>
            <a:endParaRPr lang="en-US" dirty="0"/>
          </a:p>
          <a:p>
            <a:endParaRPr lang="en-US" sz="1600" dirty="0"/>
          </a:p>
          <a:p>
            <a:pPr marL="0" indent="0">
              <a:buNone/>
            </a:pPr>
            <a:endParaRPr lang="en-US" sz="1800" dirty="0"/>
          </a:p>
        </p:txBody>
      </p:sp>
      <p:cxnSp>
        <p:nvCxnSpPr>
          <p:cNvPr id="4" name="Straight Connector 3">
            <a:extLst>
              <a:ext uri="{FF2B5EF4-FFF2-40B4-BE49-F238E27FC236}">
                <a16:creationId xmlns:a16="http://schemas.microsoft.com/office/drawing/2014/main" id="{AA8FAC0C-F223-4929-9F50-9883B01880FE}"/>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B6F14E43-91AB-40AA-BC27-6817DB7753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11" t="-1071" r="12087" b="1071"/>
          <a:stretch/>
        </p:blipFill>
        <p:spPr bwMode="auto">
          <a:xfrm rot="5400000">
            <a:off x="9473698" y="1411482"/>
            <a:ext cx="2503775" cy="2473645"/>
          </a:xfrm>
          <a:prstGeom prst="rect">
            <a:avLst/>
          </a:prstGeom>
          <a:noFill/>
          <a:ln w="9525">
            <a:solidFill>
              <a:srgbClr val="57D3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salad sitting on top of a table&#10;&#10;Description automatically generated">
            <a:extLst>
              <a:ext uri="{FF2B5EF4-FFF2-40B4-BE49-F238E27FC236}">
                <a16:creationId xmlns:a16="http://schemas.microsoft.com/office/drawing/2014/main" id="{03478E0B-E74E-17CD-3277-EC4EAAA5938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92" r="10699"/>
          <a:stretch/>
        </p:blipFill>
        <p:spPr>
          <a:xfrm rot="5400000">
            <a:off x="9400638" y="4084087"/>
            <a:ext cx="2649894" cy="2500133"/>
          </a:xfrm>
          <a:prstGeom prst="rect">
            <a:avLst/>
          </a:prstGeom>
          <a:ln>
            <a:solidFill>
              <a:srgbClr val="57D3FF"/>
            </a:solidFill>
          </a:ln>
        </p:spPr>
      </p:pic>
    </p:spTree>
    <p:extLst>
      <p:ext uri="{BB962C8B-B14F-4D97-AF65-F5344CB8AC3E}">
        <p14:creationId xmlns:p14="http://schemas.microsoft.com/office/powerpoint/2010/main" val="323794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E9B2A90-E1C1-9E94-C03D-BC76A4C7F0E4}"/>
              </a:ext>
            </a:extLst>
          </p:cNvPr>
          <p:cNvSpPr txBox="1">
            <a:spLocks/>
          </p:cNvSpPr>
          <p:nvPr/>
        </p:nvSpPr>
        <p:spPr>
          <a:xfrm>
            <a:off x="8206344" y="5728279"/>
            <a:ext cx="3750626" cy="860890"/>
          </a:xfrm>
          <a:prstGeom prst="rect">
            <a:avLst/>
          </a:prstGeom>
          <a:ln w="28575">
            <a:solidFill>
              <a:srgbClr val="00B0F0"/>
            </a:solidFill>
          </a:ln>
        </p:spPr>
        <p:txBody>
          <a:bodyPr vert="horz" lIns="91440" tIns="45720" rIns="91440" bIns="45720" numCol="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USDA</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Australian Centre of Plants for Space (P4S)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solidFill>
                  <a:prstClr val="white"/>
                </a:solidFill>
                <a:latin typeface="Calibri" panose="020F0502020204030204"/>
              </a:rPr>
              <a:t>Canadian Space Agency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German Space Agency</a:t>
            </a:r>
            <a:r>
              <a:rPr lang="en-US" sz="1000" dirty="0">
                <a:solidFill>
                  <a:prstClr val="white"/>
                </a:solidFill>
                <a:latin typeface="Calibri" panose="020F0502020204030204"/>
              </a:rPr>
              <a:t>y</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Growing Beyond Earth</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Winston Salem State Univ.</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Florida Inst. of Technology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Univ. of Florida</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DOD</a:t>
            </a:r>
          </a:p>
        </p:txBody>
      </p:sp>
      <p:sp>
        <p:nvSpPr>
          <p:cNvPr id="2" name="Title 1">
            <a:extLst>
              <a:ext uri="{FF2B5EF4-FFF2-40B4-BE49-F238E27FC236}">
                <a16:creationId xmlns:a16="http://schemas.microsoft.com/office/drawing/2014/main" id="{4E1EBDB6-339C-B25C-7877-3A3DA484F4B2}"/>
              </a:ext>
            </a:extLst>
          </p:cNvPr>
          <p:cNvSpPr>
            <a:spLocks noGrp="1"/>
          </p:cNvSpPr>
          <p:nvPr>
            <p:ph type="title"/>
          </p:nvPr>
        </p:nvSpPr>
        <p:spPr>
          <a:xfrm>
            <a:off x="839788" y="111761"/>
            <a:ext cx="10515600" cy="762297"/>
          </a:xfrm>
        </p:spPr>
        <p:txBody>
          <a:bodyPr>
            <a:normAutofit/>
          </a:bodyPr>
          <a:lstStyle/>
          <a:p>
            <a:pPr algn="ctr"/>
            <a:r>
              <a:rPr lang="en-US" dirty="0"/>
              <a:t>Space Crop Production</a:t>
            </a:r>
          </a:p>
        </p:txBody>
      </p:sp>
      <p:sp>
        <p:nvSpPr>
          <p:cNvPr id="3" name="Text Placeholder 2">
            <a:extLst>
              <a:ext uri="{FF2B5EF4-FFF2-40B4-BE49-F238E27FC236}">
                <a16:creationId xmlns:a16="http://schemas.microsoft.com/office/drawing/2014/main" id="{5C9035E6-3E1D-0C23-8968-A7FDF28AEEDD}"/>
              </a:ext>
            </a:extLst>
          </p:cNvPr>
          <p:cNvSpPr>
            <a:spLocks noGrp="1"/>
          </p:cNvSpPr>
          <p:nvPr>
            <p:ph type="body" idx="1"/>
          </p:nvPr>
        </p:nvSpPr>
        <p:spPr>
          <a:xfrm>
            <a:off x="244143" y="942421"/>
            <a:ext cx="3232466" cy="356552"/>
          </a:xfrm>
        </p:spPr>
        <p:txBody>
          <a:bodyPr>
            <a:normAutofit fontScale="92500" lnSpcReduction="20000"/>
          </a:bodyPr>
          <a:lstStyle/>
          <a:p>
            <a:r>
              <a:rPr lang="en-US" dirty="0"/>
              <a:t>ISS LEO Research</a:t>
            </a:r>
          </a:p>
        </p:txBody>
      </p:sp>
      <p:sp>
        <p:nvSpPr>
          <p:cNvPr id="4" name="Content Placeholder 3">
            <a:extLst>
              <a:ext uri="{FF2B5EF4-FFF2-40B4-BE49-F238E27FC236}">
                <a16:creationId xmlns:a16="http://schemas.microsoft.com/office/drawing/2014/main" id="{DB630215-F302-7D90-843E-89279AE9DE80}"/>
              </a:ext>
            </a:extLst>
          </p:cNvPr>
          <p:cNvSpPr>
            <a:spLocks noGrp="1"/>
          </p:cNvSpPr>
          <p:nvPr>
            <p:ph sz="half" idx="2"/>
          </p:nvPr>
        </p:nvSpPr>
        <p:spPr>
          <a:xfrm>
            <a:off x="235031" y="1257591"/>
            <a:ext cx="3750626" cy="2229485"/>
          </a:xfrm>
          <a:ln>
            <a:solidFill>
              <a:srgbClr val="00B0F0"/>
            </a:solidFill>
          </a:ln>
        </p:spPr>
        <p:txBody>
          <a:bodyPr numCol="2">
            <a:normAutofit fontScale="92500"/>
          </a:bodyPr>
          <a:lstStyle/>
          <a:p>
            <a:pPr marL="0" indent="0">
              <a:spcBef>
                <a:spcPts val="0"/>
              </a:spcBef>
              <a:buNone/>
            </a:pPr>
            <a:r>
              <a:rPr lang="en-US" sz="1200" u="sng" dirty="0"/>
              <a:t>HARDWARE SYSTEMS</a:t>
            </a:r>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r>
              <a:rPr lang="en-US" sz="1200" u="sng" dirty="0"/>
              <a:t>TECHNOLOGY TASKS</a:t>
            </a:r>
          </a:p>
          <a:p>
            <a:pPr>
              <a:spcBef>
                <a:spcPts val="0"/>
              </a:spcBef>
            </a:pPr>
            <a:r>
              <a:rPr lang="en-US" sz="1200" dirty="0"/>
              <a:t>µG Water and Nutrient Delivery</a:t>
            </a:r>
          </a:p>
          <a:p>
            <a:pPr>
              <a:spcBef>
                <a:spcPts val="0"/>
              </a:spcBef>
            </a:pPr>
            <a:r>
              <a:rPr lang="en-US" sz="1200" dirty="0"/>
              <a:t>µG Volume Optimization</a:t>
            </a:r>
          </a:p>
          <a:p>
            <a:pPr>
              <a:spcBef>
                <a:spcPts val="0"/>
              </a:spcBef>
            </a:pPr>
            <a:r>
              <a:rPr lang="en-US" sz="1200" dirty="0"/>
              <a:t>Growth System Concepts</a:t>
            </a:r>
          </a:p>
          <a:p>
            <a:pPr>
              <a:spcBef>
                <a:spcPts val="0"/>
              </a:spcBef>
            </a:pPr>
            <a:r>
              <a:rPr lang="en-US" sz="1200" dirty="0"/>
              <a:t>Subsystem Technologies</a:t>
            </a:r>
          </a:p>
          <a:p>
            <a:pPr marL="0" indent="0">
              <a:spcBef>
                <a:spcPts val="0"/>
              </a:spcBef>
              <a:buNone/>
            </a:pPr>
            <a:r>
              <a:rPr lang="en-US" sz="1200" u="sng" dirty="0"/>
              <a:t>CROP SCIENCE TASKS</a:t>
            </a:r>
          </a:p>
          <a:p>
            <a:pPr>
              <a:spcBef>
                <a:spcPts val="0"/>
              </a:spcBef>
            </a:pPr>
            <a:r>
              <a:rPr lang="en-US" sz="1200" dirty="0"/>
              <a:t>Candidate Crop Selection</a:t>
            </a:r>
          </a:p>
          <a:p>
            <a:pPr>
              <a:spcBef>
                <a:spcPts val="0"/>
              </a:spcBef>
            </a:pPr>
            <a:r>
              <a:rPr lang="en-US" sz="1200" dirty="0"/>
              <a:t>Plant Science</a:t>
            </a:r>
          </a:p>
          <a:p>
            <a:pPr>
              <a:spcBef>
                <a:spcPts val="0"/>
              </a:spcBef>
            </a:pPr>
            <a:r>
              <a:rPr lang="en-US" sz="1200" dirty="0"/>
              <a:t>Terrestrial vs. µg Nutrition</a:t>
            </a:r>
          </a:p>
          <a:p>
            <a:pPr marL="0" indent="0">
              <a:spcBef>
                <a:spcPts val="0"/>
              </a:spcBef>
              <a:buNone/>
            </a:pPr>
            <a:r>
              <a:rPr lang="en-US" sz="1200" u="sng" dirty="0"/>
              <a:t>ECOSYSTEM TASKS</a:t>
            </a:r>
            <a:endParaRPr lang="en-US" sz="1200" dirty="0"/>
          </a:p>
          <a:p>
            <a:pPr>
              <a:spcBef>
                <a:spcPts val="0"/>
              </a:spcBef>
            </a:pPr>
            <a:r>
              <a:rPr lang="en-US" sz="1200" dirty="0"/>
              <a:t>µG Plant/Human Microbiomes</a:t>
            </a:r>
          </a:p>
          <a:p>
            <a:pPr>
              <a:spcBef>
                <a:spcPts val="0"/>
              </a:spcBef>
            </a:pPr>
            <a:r>
              <a:rPr lang="en-US" sz="1200" dirty="0"/>
              <a:t>Food Safety</a:t>
            </a:r>
          </a:p>
          <a:p>
            <a:pPr>
              <a:spcBef>
                <a:spcPts val="0"/>
              </a:spcBef>
            </a:pPr>
            <a:r>
              <a:rPr lang="en-US" sz="1200" dirty="0"/>
              <a:t>Long-Duration Radiation Studies</a:t>
            </a:r>
          </a:p>
          <a:p>
            <a:pPr marL="0" indent="0">
              <a:spcBef>
                <a:spcPts val="0"/>
              </a:spcBef>
              <a:buNone/>
            </a:pPr>
            <a:r>
              <a:rPr lang="en-US" sz="1200" u="sng" dirty="0"/>
              <a:t>HUMAN FACTORS</a:t>
            </a:r>
          </a:p>
          <a:p>
            <a:pPr>
              <a:spcBef>
                <a:spcPts val="0"/>
              </a:spcBef>
            </a:pPr>
            <a:r>
              <a:rPr lang="en-US" sz="1200" dirty="0"/>
              <a:t>Long-term Isolation</a:t>
            </a:r>
          </a:p>
          <a:p>
            <a:pPr>
              <a:spcBef>
                <a:spcPts val="0"/>
              </a:spcBef>
            </a:pPr>
            <a:r>
              <a:rPr lang="en-US" sz="1200" dirty="0"/>
              <a:t>Psychosocial Plant/Crew Interactions</a:t>
            </a:r>
          </a:p>
        </p:txBody>
      </p:sp>
      <p:sp>
        <p:nvSpPr>
          <p:cNvPr id="9" name="Text Placeholder 2">
            <a:extLst>
              <a:ext uri="{FF2B5EF4-FFF2-40B4-BE49-F238E27FC236}">
                <a16:creationId xmlns:a16="http://schemas.microsoft.com/office/drawing/2014/main" id="{9D265F52-9A7A-70CC-9410-F8EEE6B8C5BA}"/>
              </a:ext>
            </a:extLst>
          </p:cNvPr>
          <p:cNvSpPr txBox="1">
            <a:spLocks/>
          </p:cNvSpPr>
          <p:nvPr/>
        </p:nvSpPr>
        <p:spPr>
          <a:xfrm>
            <a:off x="244143" y="367076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Ground Research</a:t>
            </a:r>
          </a:p>
        </p:txBody>
      </p:sp>
      <p:pic>
        <p:nvPicPr>
          <p:cNvPr id="10" name="Picture 9" descr="A picture containing logo&#10;&#10;Description automatically generated">
            <a:extLst>
              <a:ext uri="{FF2B5EF4-FFF2-40B4-BE49-F238E27FC236}">
                <a16:creationId xmlns:a16="http://schemas.microsoft.com/office/drawing/2014/main" id="{1C4FE4A2-33E6-B603-C18D-40A9738AC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27" y="1513504"/>
            <a:ext cx="822960" cy="465722"/>
          </a:xfrm>
          <a:prstGeom prst="ellipse">
            <a:avLst/>
          </a:prstGeom>
        </p:spPr>
      </p:pic>
      <p:pic>
        <p:nvPicPr>
          <p:cNvPr id="11" name="Picture 10">
            <a:extLst>
              <a:ext uri="{FF2B5EF4-FFF2-40B4-BE49-F238E27FC236}">
                <a16:creationId xmlns:a16="http://schemas.microsoft.com/office/drawing/2014/main" id="{F05B1B4E-B8AC-52BC-64E0-32461A9AC4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3" t="5025" r="109" b="3026"/>
          <a:stretch/>
        </p:blipFill>
        <p:spPr>
          <a:xfrm>
            <a:off x="297527" y="2006033"/>
            <a:ext cx="822960" cy="495362"/>
          </a:xfrm>
          <a:prstGeom prst="ellipse">
            <a:avLst/>
          </a:prstGeom>
          <a:ln>
            <a:noFill/>
          </a:ln>
          <a:effectLst/>
        </p:spPr>
      </p:pic>
      <p:pic>
        <p:nvPicPr>
          <p:cNvPr id="12" name="Picture 11">
            <a:extLst>
              <a:ext uri="{FF2B5EF4-FFF2-40B4-BE49-F238E27FC236}">
                <a16:creationId xmlns:a16="http://schemas.microsoft.com/office/drawing/2014/main" id="{7C0B7C8B-D35A-7BD9-B33A-F47EB3DC614A}"/>
              </a:ext>
            </a:extLst>
          </p:cNvPr>
          <p:cNvPicPr>
            <a:picLocks noChangeAspect="1"/>
          </p:cNvPicPr>
          <p:nvPr/>
        </p:nvPicPr>
        <p:blipFill rotWithShape="1">
          <a:blip r:embed="rId4"/>
          <a:srcRect b="9988"/>
          <a:stretch/>
        </p:blipFill>
        <p:spPr>
          <a:xfrm>
            <a:off x="1142883" y="1671620"/>
            <a:ext cx="822960" cy="602024"/>
          </a:xfrm>
          <a:prstGeom prst="ellipse">
            <a:avLst/>
          </a:prstGeom>
          <a:ln>
            <a:noFill/>
          </a:ln>
          <a:effectLst>
            <a:softEdge rad="0"/>
          </a:effectLst>
        </p:spPr>
      </p:pic>
      <p:sp>
        <p:nvSpPr>
          <p:cNvPr id="13" name="Content Placeholder 3">
            <a:extLst>
              <a:ext uri="{FF2B5EF4-FFF2-40B4-BE49-F238E27FC236}">
                <a16:creationId xmlns:a16="http://schemas.microsoft.com/office/drawing/2014/main" id="{E5963128-E45D-EA83-7E42-67A87EFE93B2}"/>
              </a:ext>
            </a:extLst>
          </p:cNvPr>
          <p:cNvSpPr txBox="1">
            <a:spLocks/>
          </p:cNvSpPr>
          <p:nvPr/>
        </p:nvSpPr>
        <p:spPr>
          <a:xfrm>
            <a:off x="235031" y="3980480"/>
            <a:ext cx="3750626" cy="2229485"/>
          </a:xfrm>
          <a:prstGeom prst="rect">
            <a:avLst/>
          </a:prstGeom>
          <a:ln>
            <a:solidFill>
              <a:srgbClr val="00B0F0"/>
            </a:solidFill>
          </a:ln>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Delivery Testing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Ground Control Hardware</a:t>
            </a: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and Nutrient Delivery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Loop Closure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Volume and Resource Optimization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Lighting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Health Monitoring and Advanced Plant Imaging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Sensors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Candidate Crop Selection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Science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Nutrition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Sensory Acceptability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Studies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Characterization and Engineering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Food safety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HUMAN FACTORS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Use of Ground Analogs</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CHAPEA</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EDEN-ISS</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DLR Ground Test Demonstrator</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9BD4534E-22AC-6A9D-474D-34F53080CED0}"/>
              </a:ext>
            </a:extLst>
          </p:cNvPr>
          <p:cNvSpPr txBox="1">
            <a:spLocks/>
          </p:cNvSpPr>
          <p:nvPr/>
        </p:nvSpPr>
        <p:spPr>
          <a:xfrm>
            <a:off x="4232902" y="94242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Gateway Research</a:t>
            </a:r>
          </a:p>
        </p:txBody>
      </p:sp>
      <p:grpSp>
        <p:nvGrpSpPr>
          <p:cNvPr id="26" name="Group 25">
            <a:extLst>
              <a:ext uri="{FF2B5EF4-FFF2-40B4-BE49-F238E27FC236}">
                <a16:creationId xmlns:a16="http://schemas.microsoft.com/office/drawing/2014/main" id="{2A6ECF4C-BB5A-DD93-5C5A-ED70D6942E22}"/>
              </a:ext>
            </a:extLst>
          </p:cNvPr>
          <p:cNvGrpSpPr/>
          <p:nvPr/>
        </p:nvGrpSpPr>
        <p:grpSpPr>
          <a:xfrm>
            <a:off x="4204550" y="1257591"/>
            <a:ext cx="3782901" cy="2229485"/>
            <a:chOff x="4811618" y="1579756"/>
            <a:chExt cx="3782901" cy="2229485"/>
          </a:xfrm>
        </p:grpSpPr>
        <p:sp>
          <p:nvSpPr>
            <p:cNvPr id="17" name="Content Placeholder 3">
              <a:extLst>
                <a:ext uri="{FF2B5EF4-FFF2-40B4-BE49-F238E27FC236}">
                  <a16:creationId xmlns:a16="http://schemas.microsoft.com/office/drawing/2014/main" id="{7D175853-0CBB-C7D3-0577-516A7E609A50}"/>
                </a:ext>
              </a:extLst>
            </p:cNvPr>
            <p:cNvSpPr txBox="1">
              <a:spLocks/>
            </p:cNvSpPr>
            <p:nvPr/>
          </p:nvSpPr>
          <p:spPr>
            <a:xfrm>
              <a:off x="4843893" y="1579756"/>
              <a:ext cx="3750626" cy="2229485"/>
            </a:xfrm>
            <a:prstGeom prst="rect">
              <a:avLst/>
            </a:prstGeom>
            <a:ln>
              <a:solidFill>
                <a:srgbClr val="00B0F0"/>
              </a:solidFill>
            </a:ln>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Research Habitat</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Suite of Plant Research Tools Adapted from ISS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Seed Storage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and Nutrient Delivery for Gateway Plant Habitat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Candidate Crop Selection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Long-Duration Seed Storage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Food Safety Assessments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1DD0315-E48A-83F6-0E48-90460F2C695A}"/>
                </a:ext>
              </a:extLst>
            </p:cNvPr>
            <p:cNvSpPr txBox="1"/>
            <p:nvPr/>
          </p:nvSpPr>
          <p:spPr>
            <a:xfrm>
              <a:off x="4811618" y="3151869"/>
              <a:ext cx="3154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LEVERAGE GATEWAY CONCEPT OF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Logistics Flights</a:t>
              </a:r>
            </a:p>
          </p:txBody>
        </p:sp>
      </p:grpSp>
      <p:sp>
        <p:nvSpPr>
          <p:cNvPr id="21" name="Text Placeholder 2">
            <a:extLst>
              <a:ext uri="{FF2B5EF4-FFF2-40B4-BE49-F238E27FC236}">
                <a16:creationId xmlns:a16="http://schemas.microsoft.com/office/drawing/2014/main" id="{14C58CFE-2D15-4E46-5671-E35FCCDA8D4F}"/>
              </a:ext>
            </a:extLst>
          </p:cNvPr>
          <p:cNvSpPr txBox="1">
            <a:spLocks/>
          </p:cNvSpPr>
          <p:nvPr/>
        </p:nvSpPr>
        <p:spPr>
          <a:xfrm>
            <a:off x="4232902" y="367076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Lunar Surface Operations</a:t>
            </a:r>
          </a:p>
        </p:txBody>
      </p:sp>
      <p:sp>
        <p:nvSpPr>
          <p:cNvPr id="23" name="Content Placeholder 3">
            <a:extLst>
              <a:ext uri="{FF2B5EF4-FFF2-40B4-BE49-F238E27FC236}">
                <a16:creationId xmlns:a16="http://schemas.microsoft.com/office/drawing/2014/main" id="{7B5134CE-D08B-2E2A-0C3A-6CB47A940203}"/>
              </a:ext>
            </a:extLst>
          </p:cNvPr>
          <p:cNvSpPr txBox="1">
            <a:spLocks/>
          </p:cNvSpPr>
          <p:nvPr/>
        </p:nvSpPr>
        <p:spPr>
          <a:xfrm>
            <a:off x="4220688" y="3980480"/>
            <a:ext cx="3750626" cy="2214456"/>
          </a:xfrm>
          <a:prstGeom prst="rect">
            <a:avLst/>
          </a:prstGeom>
          <a:ln>
            <a:solidFill>
              <a:srgbClr val="00B0F0"/>
            </a:solidFill>
          </a:ln>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Develop and Test H/W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Sustained Operations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Demonstrate Component Longevity and Crew Operability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Partial G Water and Nutrient Delivery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3/8 G Simulation with Centrifuge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Model Validation for Water and Airflow</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Hybrid Lighting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Regolith Evaluation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Long-Duration and Multigenerational Growth</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Crop Responses to 1/6 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Crop Validation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Ecosystem Succession and Evolution</a:t>
            </a:r>
          </a:p>
        </p:txBody>
      </p:sp>
      <p:sp>
        <p:nvSpPr>
          <p:cNvPr id="24" name="Text Placeholder 2">
            <a:extLst>
              <a:ext uri="{FF2B5EF4-FFF2-40B4-BE49-F238E27FC236}">
                <a16:creationId xmlns:a16="http://schemas.microsoft.com/office/drawing/2014/main" id="{2F7CFDE5-BF93-A7BA-419D-F6D676C5477F}"/>
              </a:ext>
            </a:extLst>
          </p:cNvPr>
          <p:cNvSpPr txBox="1">
            <a:spLocks/>
          </p:cNvSpPr>
          <p:nvPr/>
        </p:nvSpPr>
        <p:spPr>
          <a:xfrm>
            <a:off x="8206344" y="942421"/>
            <a:ext cx="3927811"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Mars Transit Vehicle Operations</a:t>
            </a:r>
          </a:p>
        </p:txBody>
      </p:sp>
      <p:sp>
        <p:nvSpPr>
          <p:cNvPr id="25" name="Content Placeholder 3">
            <a:extLst>
              <a:ext uri="{FF2B5EF4-FFF2-40B4-BE49-F238E27FC236}">
                <a16:creationId xmlns:a16="http://schemas.microsoft.com/office/drawing/2014/main" id="{60D6573F-D5D4-E6A9-0981-20B7FF8DCC98}"/>
              </a:ext>
            </a:extLst>
          </p:cNvPr>
          <p:cNvSpPr txBox="1">
            <a:spLocks/>
          </p:cNvSpPr>
          <p:nvPr/>
        </p:nvSpPr>
        <p:spPr>
          <a:xfrm>
            <a:off x="8206344" y="1257592"/>
            <a:ext cx="3750626" cy="980719"/>
          </a:xfrm>
          <a:prstGeom prst="rect">
            <a:avLst/>
          </a:prstGeom>
          <a:ln>
            <a:solidFill>
              <a:srgbClr val="00B0F0"/>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OPERATIONAL SYSTEM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Supplemental Food Production Capability for Pick-and-Eat Crops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Care as Meaningful Work</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Preliminary Long-Duration Shakedown</a:t>
            </a:r>
          </a:p>
        </p:txBody>
      </p:sp>
      <p:sp>
        <p:nvSpPr>
          <p:cNvPr id="27" name="Text Placeholder 2">
            <a:extLst>
              <a:ext uri="{FF2B5EF4-FFF2-40B4-BE49-F238E27FC236}">
                <a16:creationId xmlns:a16="http://schemas.microsoft.com/office/drawing/2014/main" id="{26FC700E-7D1B-0114-3899-8FBEE5EE19F5}"/>
              </a:ext>
            </a:extLst>
          </p:cNvPr>
          <p:cNvSpPr txBox="1">
            <a:spLocks/>
          </p:cNvSpPr>
          <p:nvPr/>
        </p:nvSpPr>
        <p:spPr>
          <a:xfrm>
            <a:off x="8206344" y="2332712"/>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Mars Surface Operations</a:t>
            </a:r>
          </a:p>
        </p:txBody>
      </p:sp>
      <p:sp>
        <p:nvSpPr>
          <p:cNvPr id="28" name="Content Placeholder 3">
            <a:extLst>
              <a:ext uri="{FF2B5EF4-FFF2-40B4-BE49-F238E27FC236}">
                <a16:creationId xmlns:a16="http://schemas.microsoft.com/office/drawing/2014/main" id="{E3EFAF65-E29C-5238-5C9C-9A0D08238CFB}"/>
              </a:ext>
            </a:extLst>
          </p:cNvPr>
          <p:cNvSpPr txBox="1">
            <a:spLocks/>
          </p:cNvSpPr>
          <p:nvPr/>
        </p:nvSpPr>
        <p:spPr>
          <a:xfrm>
            <a:off x="8206344" y="2645208"/>
            <a:ext cx="3750626" cy="1509117"/>
          </a:xfrm>
          <a:prstGeom prst="rect">
            <a:avLst/>
          </a:prstGeom>
          <a:ln>
            <a:solidFill>
              <a:srgbClr val="00B0F0"/>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OPERATIONAL SYSTEM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Leverage Lunar Surface and µG Experience in Operational Crop Production</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Systems to Move towards Earth Independence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Pick-and-Eat and Staple Crops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Scale to Habitat, Mission</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Robotics and Automation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Bioregenerative Life Support Systems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BLiSS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Potential for Incorporation of ISRU</a:t>
            </a:r>
          </a:p>
        </p:txBody>
      </p:sp>
      <p:sp>
        <p:nvSpPr>
          <p:cNvPr id="29" name="Content Placeholder 3">
            <a:extLst>
              <a:ext uri="{FF2B5EF4-FFF2-40B4-BE49-F238E27FC236}">
                <a16:creationId xmlns:a16="http://schemas.microsoft.com/office/drawing/2014/main" id="{F4F368C9-07E5-05CE-7A60-C0B445E0CC2D}"/>
              </a:ext>
            </a:extLst>
          </p:cNvPr>
          <p:cNvSpPr txBox="1">
            <a:spLocks/>
          </p:cNvSpPr>
          <p:nvPr/>
        </p:nvSpPr>
        <p:spPr>
          <a:xfrm>
            <a:off x="8206344" y="4625772"/>
            <a:ext cx="3750626" cy="700682"/>
          </a:xfrm>
          <a:prstGeom prst="rect">
            <a:avLst/>
          </a:prstGeom>
          <a:ln w="28575">
            <a:solidFill>
              <a:srgbClr val="00B0F0"/>
            </a:solidFill>
          </a:ln>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Space Biology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Human Research Program</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Mars Campaign Office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Other</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Unfunded</a:t>
            </a:r>
          </a:p>
        </p:txBody>
      </p:sp>
      <p:sp>
        <p:nvSpPr>
          <p:cNvPr id="30" name="Text Placeholder 2">
            <a:extLst>
              <a:ext uri="{FF2B5EF4-FFF2-40B4-BE49-F238E27FC236}">
                <a16:creationId xmlns:a16="http://schemas.microsoft.com/office/drawing/2014/main" id="{319BFD78-5203-0DEA-0175-9164AD9DE4EB}"/>
              </a:ext>
            </a:extLst>
          </p:cNvPr>
          <p:cNvSpPr txBox="1">
            <a:spLocks/>
          </p:cNvSpPr>
          <p:nvPr/>
        </p:nvSpPr>
        <p:spPr>
          <a:xfrm>
            <a:off x="8206344" y="4340516"/>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Funding Sources</a:t>
            </a:r>
          </a:p>
        </p:txBody>
      </p:sp>
      <p:sp>
        <p:nvSpPr>
          <p:cNvPr id="33" name="Arrow: Right 32">
            <a:extLst>
              <a:ext uri="{FF2B5EF4-FFF2-40B4-BE49-F238E27FC236}">
                <a16:creationId xmlns:a16="http://schemas.microsoft.com/office/drawing/2014/main" id="{5418440F-6435-D299-DD85-47E55172E947}"/>
              </a:ext>
            </a:extLst>
          </p:cNvPr>
          <p:cNvSpPr/>
          <p:nvPr/>
        </p:nvSpPr>
        <p:spPr>
          <a:xfrm>
            <a:off x="4262368" y="6308655"/>
            <a:ext cx="3667265" cy="516423"/>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EARTH INDEPENDENCE</a:t>
            </a:r>
          </a:p>
        </p:txBody>
      </p:sp>
      <p:sp>
        <p:nvSpPr>
          <p:cNvPr id="36" name="TextBox 35">
            <a:extLst>
              <a:ext uri="{FF2B5EF4-FFF2-40B4-BE49-F238E27FC236}">
                <a16:creationId xmlns:a16="http://schemas.microsoft.com/office/drawing/2014/main" id="{1F03FB9E-1112-2BA6-F933-50F68E9BF800}"/>
              </a:ext>
            </a:extLst>
          </p:cNvPr>
          <p:cNvSpPr txBox="1"/>
          <p:nvPr/>
        </p:nvSpPr>
        <p:spPr>
          <a:xfrm>
            <a:off x="8768316" y="321638"/>
            <a:ext cx="2282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-Feeding Exploration-</a:t>
            </a:r>
          </a:p>
        </p:txBody>
      </p:sp>
      <p:sp>
        <p:nvSpPr>
          <p:cNvPr id="38" name="Text Placeholder 2">
            <a:extLst>
              <a:ext uri="{FF2B5EF4-FFF2-40B4-BE49-F238E27FC236}">
                <a16:creationId xmlns:a16="http://schemas.microsoft.com/office/drawing/2014/main" id="{4A40DB9B-E9BF-E56F-B35E-129F4F031EDF}"/>
              </a:ext>
            </a:extLst>
          </p:cNvPr>
          <p:cNvSpPr txBox="1">
            <a:spLocks/>
          </p:cNvSpPr>
          <p:nvPr/>
        </p:nvSpPr>
        <p:spPr>
          <a:xfrm>
            <a:off x="8206344" y="5455525"/>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Partnerships</a:t>
            </a:r>
          </a:p>
        </p:txBody>
      </p:sp>
      <p:cxnSp>
        <p:nvCxnSpPr>
          <p:cNvPr id="40" name="Straight Arrow Connector 39">
            <a:extLst>
              <a:ext uri="{FF2B5EF4-FFF2-40B4-BE49-F238E27FC236}">
                <a16:creationId xmlns:a16="http://schemas.microsoft.com/office/drawing/2014/main" id="{B59AE6ED-6D9E-3087-4FDE-D03936043C23}"/>
              </a:ext>
            </a:extLst>
          </p:cNvPr>
          <p:cNvCxnSpPr>
            <a:cxnSpLocks/>
          </p:cNvCxnSpPr>
          <p:nvPr/>
        </p:nvCxnSpPr>
        <p:spPr>
          <a:xfrm flipV="1">
            <a:off x="3267739" y="3515428"/>
            <a:ext cx="0" cy="4044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D16EEC1-57B9-557B-CD17-4690566F057C}"/>
              </a:ext>
            </a:extLst>
          </p:cNvPr>
          <p:cNvCxnSpPr>
            <a:cxnSpLocks/>
          </p:cNvCxnSpPr>
          <p:nvPr/>
        </p:nvCxnSpPr>
        <p:spPr>
          <a:xfrm>
            <a:off x="3959329" y="2372334"/>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4424F57-14D6-6AEE-0255-BA11E790C142}"/>
              </a:ext>
            </a:extLst>
          </p:cNvPr>
          <p:cNvCxnSpPr>
            <a:cxnSpLocks/>
          </p:cNvCxnSpPr>
          <p:nvPr/>
        </p:nvCxnSpPr>
        <p:spPr>
          <a:xfrm>
            <a:off x="7971314" y="1746365"/>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A236098-391D-E854-F069-EEBECFBFDCA9}"/>
              </a:ext>
            </a:extLst>
          </p:cNvPr>
          <p:cNvCxnSpPr>
            <a:cxnSpLocks/>
          </p:cNvCxnSpPr>
          <p:nvPr/>
        </p:nvCxnSpPr>
        <p:spPr>
          <a:xfrm>
            <a:off x="7623544" y="3576040"/>
            <a:ext cx="0" cy="4044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6879446-117F-784A-6930-9A9025D79FE5}"/>
              </a:ext>
            </a:extLst>
          </p:cNvPr>
          <p:cNvCxnSpPr>
            <a:cxnSpLocks/>
          </p:cNvCxnSpPr>
          <p:nvPr/>
        </p:nvCxnSpPr>
        <p:spPr>
          <a:xfrm>
            <a:off x="3959329" y="5095222"/>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E4AEB7-05D4-BE25-F0A6-DE7F741CA2E9}"/>
              </a:ext>
            </a:extLst>
          </p:cNvPr>
          <p:cNvCxnSpPr>
            <a:cxnSpLocks/>
          </p:cNvCxnSpPr>
          <p:nvPr/>
        </p:nvCxnSpPr>
        <p:spPr>
          <a:xfrm flipV="1">
            <a:off x="7971314" y="3991873"/>
            <a:ext cx="235030" cy="1964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688A923-8D30-F5D4-3AFA-80E5FD6F706F}"/>
              </a:ext>
            </a:extLst>
          </p:cNvPr>
          <p:cNvPicPr>
            <a:picLocks noChangeAspect="1"/>
          </p:cNvPicPr>
          <p:nvPr/>
        </p:nvPicPr>
        <p:blipFill>
          <a:blip r:embed="rId5"/>
          <a:stretch>
            <a:fillRect/>
          </a:stretch>
        </p:blipFill>
        <p:spPr>
          <a:xfrm>
            <a:off x="2375364" y="61307"/>
            <a:ext cx="1209691" cy="1135672"/>
          </a:xfrm>
          <a:prstGeom prst="rect">
            <a:avLst/>
          </a:prstGeom>
        </p:spPr>
      </p:pic>
    </p:spTree>
    <p:extLst>
      <p:ext uri="{BB962C8B-B14F-4D97-AF65-F5344CB8AC3E}">
        <p14:creationId xmlns:p14="http://schemas.microsoft.com/office/powerpoint/2010/main" val="3181405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BE9B2A90-E1C1-9E94-C03D-BC76A4C7F0E4}"/>
              </a:ext>
            </a:extLst>
          </p:cNvPr>
          <p:cNvSpPr txBox="1">
            <a:spLocks/>
          </p:cNvSpPr>
          <p:nvPr/>
        </p:nvSpPr>
        <p:spPr>
          <a:xfrm>
            <a:off x="8206344" y="5728279"/>
            <a:ext cx="3750626" cy="860890"/>
          </a:xfrm>
          <a:prstGeom prst="rect">
            <a:avLst/>
          </a:prstGeom>
          <a:solidFill>
            <a:srgbClr val="7030A0"/>
          </a:solidFill>
          <a:ln w="28575">
            <a:solidFill>
              <a:srgbClr val="00B0F0"/>
            </a:solidFill>
          </a:ln>
        </p:spPr>
        <p:txBody>
          <a:bodyPr vert="horz" lIns="91440" tIns="45720" rIns="91440" bIns="45720" numCol="2"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USDA</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Australian Centre of Plants for Space (P4S)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solidFill>
                  <a:prstClr val="white"/>
                </a:solidFill>
                <a:latin typeface="Calibri" panose="020F0502020204030204"/>
              </a:rPr>
              <a:t>Canadian Space Agency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German Space Agency</a:t>
            </a:r>
            <a:r>
              <a:rPr lang="en-US" sz="1000" dirty="0">
                <a:solidFill>
                  <a:prstClr val="white"/>
                </a:solidFill>
                <a:latin typeface="Calibri" panose="020F0502020204030204"/>
              </a:rPr>
              <a:t>y</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Growing Beyond Earth</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Winston Salem State Univ.</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Florida Inst. of Technology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Univ. of Florida</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DOD</a:t>
            </a:r>
          </a:p>
        </p:txBody>
      </p:sp>
      <p:sp>
        <p:nvSpPr>
          <p:cNvPr id="2" name="Title 1">
            <a:extLst>
              <a:ext uri="{FF2B5EF4-FFF2-40B4-BE49-F238E27FC236}">
                <a16:creationId xmlns:a16="http://schemas.microsoft.com/office/drawing/2014/main" id="{4E1EBDB6-339C-B25C-7877-3A3DA484F4B2}"/>
              </a:ext>
            </a:extLst>
          </p:cNvPr>
          <p:cNvSpPr>
            <a:spLocks noGrp="1"/>
          </p:cNvSpPr>
          <p:nvPr>
            <p:ph type="title"/>
          </p:nvPr>
        </p:nvSpPr>
        <p:spPr>
          <a:xfrm>
            <a:off x="839788" y="111761"/>
            <a:ext cx="10515600" cy="762297"/>
          </a:xfrm>
        </p:spPr>
        <p:txBody>
          <a:bodyPr>
            <a:normAutofit/>
          </a:bodyPr>
          <a:lstStyle/>
          <a:p>
            <a:pPr algn="ctr"/>
            <a:r>
              <a:rPr lang="en-US" dirty="0"/>
              <a:t>Space Crop Production</a:t>
            </a:r>
          </a:p>
        </p:txBody>
      </p:sp>
      <p:sp>
        <p:nvSpPr>
          <p:cNvPr id="3" name="Text Placeholder 2">
            <a:extLst>
              <a:ext uri="{FF2B5EF4-FFF2-40B4-BE49-F238E27FC236}">
                <a16:creationId xmlns:a16="http://schemas.microsoft.com/office/drawing/2014/main" id="{5C9035E6-3E1D-0C23-8968-A7FDF28AEEDD}"/>
              </a:ext>
            </a:extLst>
          </p:cNvPr>
          <p:cNvSpPr>
            <a:spLocks noGrp="1"/>
          </p:cNvSpPr>
          <p:nvPr>
            <p:ph type="body" idx="1"/>
          </p:nvPr>
        </p:nvSpPr>
        <p:spPr>
          <a:xfrm>
            <a:off x="244143" y="942421"/>
            <a:ext cx="3232466" cy="356552"/>
          </a:xfrm>
        </p:spPr>
        <p:txBody>
          <a:bodyPr>
            <a:normAutofit fontScale="92500" lnSpcReduction="20000"/>
          </a:bodyPr>
          <a:lstStyle/>
          <a:p>
            <a:r>
              <a:rPr lang="en-US" dirty="0"/>
              <a:t>ISS LEO Research</a:t>
            </a:r>
          </a:p>
        </p:txBody>
      </p:sp>
      <p:sp>
        <p:nvSpPr>
          <p:cNvPr id="4" name="Content Placeholder 3">
            <a:extLst>
              <a:ext uri="{FF2B5EF4-FFF2-40B4-BE49-F238E27FC236}">
                <a16:creationId xmlns:a16="http://schemas.microsoft.com/office/drawing/2014/main" id="{DB630215-F302-7D90-843E-89279AE9DE80}"/>
              </a:ext>
            </a:extLst>
          </p:cNvPr>
          <p:cNvSpPr>
            <a:spLocks noGrp="1"/>
          </p:cNvSpPr>
          <p:nvPr>
            <p:ph sz="half" idx="2"/>
          </p:nvPr>
        </p:nvSpPr>
        <p:spPr>
          <a:xfrm>
            <a:off x="235031" y="1257591"/>
            <a:ext cx="3750626" cy="2229485"/>
          </a:xfrm>
          <a:ln>
            <a:solidFill>
              <a:srgbClr val="00B0F0"/>
            </a:solidFill>
          </a:ln>
        </p:spPr>
        <p:txBody>
          <a:bodyPr numCol="2">
            <a:normAutofit fontScale="92500"/>
          </a:bodyPr>
          <a:lstStyle/>
          <a:p>
            <a:pPr marL="0" indent="0">
              <a:spcBef>
                <a:spcPts val="0"/>
              </a:spcBef>
              <a:buNone/>
            </a:pPr>
            <a:r>
              <a:rPr lang="en-US" sz="1200" u="sng" dirty="0"/>
              <a:t>HARDWARE SYSTEMS</a:t>
            </a:r>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endParaRPr lang="en-US" sz="1200" u="sng" dirty="0"/>
          </a:p>
          <a:p>
            <a:pPr marL="0" indent="0">
              <a:spcBef>
                <a:spcPts val="0"/>
              </a:spcBef>
              <a:buNone/>
            </a:pPr>
            <a:r>
              <a:rPr lang="en-US" sz="1200" u="sng" dirty="0"/>
              <a:t>TECHNOLOGY TASKS</a:t>
            </a:r>
          </a:p>
          <a:p>
            <a:pPr>
              <a:spcBef>
                <a:spcPts val="0"/>
              </a:spcBef>
            </a:pPr>
            <a:r>
              <a:rPr lang="en-US" sz="1200" dirty="0"/>
              <a:t>µG Water and Nutrient Delivery</a:t>
            </a:r>
          </a:p>
          <a:p>
            <a:pPr>
              <a:spcBef>
                <a:spcPts val="0"/>
              </a:spcBef>
            </a:pPr>
            <a:r>
              <a:rPr lang="en-US" sz="1200" dirty="0"/>
              <a:t>µG Volume Optimization</a:t>
            </a:r>
          </a:p>
          <a:p>
            <a:pPr>
              <a:spcBef>
                <a:spcPts val="0"/>
              </a:spcBef>
            </a:pPr>
            <a:r>
              <a:rPr lang="en-US" sz="1200" dirty="0"/>
              <a:t>Growth System Concepts</a:t>
            </a:r>
          </a:p>
          <a:p>
            <a:pPr>
              <a:spcBef>
                <a:spcPts val="0"/>
              </a:spcBef>
            </a:pPr>
            <a:r>
              <a:rPr lang="en-US" sz="1200" dirty="0"/>
              <a:t>Subsystem Technologies</a:t>
            </a:r>
          </a:p>
          <a:p>
            <a:pPr marL="0" indent="0">
              <a:spcBef>
                <a:spcPts val="0"/>
              </a:spcBef>
              <a:buNone/>
            </a:pPr>
            <a:r>
              <a:rPr lang="en-US" sz="1200" u="sng" dirty="0"/>
              <a:t>CROP SCIENCE TASKS</a:t>
            </a:r>
          </a:p>
          <a:p>
            <a:pPr>
              <a:spcBef>
                <a:spcPts val="0"/>
              </a:spcBef>
            </a:pPr>
            <a:r>
              <a:rPr lang="en-US" sz="1200" dirty="0"/>
              <a:t>Candidate Crop Selection</a:t>
            </a:r>
          </a:p>
          <a:p>
            <a:pPr>
              <a:spcBef>
                <a:spcPts val="0"/>
              </a:spcBef>
            </a:pPr>
            <a:r>
              <a:rPr lang="en-US" sz="1200" dirty="0"/>
              <a:t>Plant Science</a:t>
            </a:r>
          </a:p>
          <a:p>
            <a:pPr>
              <a:spcBef>
                <a:spcPts val="0"/>
              </a:spcBef>
            </a:pPr>
            <a:r>
              <a:rPr lang="en-US" sz="1200" dirty="0"/>
              <a:t>Terrestrial vs. µg Nutrition</a:t>
            </a:r>
          </a:p>
          <a:p>
            <a:pPr marL="0" indent="0">
              <a:spcBef>
                <a:spcPts val="0"/>
              </a:spcBef>
              <a:buNone/>
            </a:pPr>
            <a:r>
              <a:rPr lang="en-US" sz="1200" u="sng" dirty="0"/>
              <a:t>ECOSYSTEM TASKS</a:t>
            </a:r>
            <a:endParaRPr lang="en-US" sz="1200" dirty="0"/>
          </a:p>
          <a:p>
            <a:pPr>
              <a:spcBef>
                <a:spcPts val="0"/>
              </a:spcBef>
            </a:pPr>
            <a:r>
              <a:rPr lang="en-US" sz="1200" dirty="0"/>
              <a:t>µG Plant/Human Microbiomes</a:t>
            </a:r>
          </a:p>
          <a:p>
            <a:pPr>
              <a:spcBef>
                <a:spcPts val="0"/>
              </a:spcBef>
            </a:pPr>
            <a:r>
              <a:rPr lang="en-US" sz="1200" dirty="0"/>
              <a:t>Food Safety</a:t>
            </a:r>
          </a:p>
          <a:p>
            <a:pPr>
              <a:spcBef>
                <a:spcPts val="0"/>
              </a:spcBef>
            </a:pPr>
            <a:r>
              <a:rPr lang="en-US" sz="1200" dirty="0"/>
              <a:t>Long-Duration Radiation Studies</a:t>
            </a:r>
          </a:p>
          <a:p>
            <a:pPr marL="0" indent="0">
              <a:spcBef>
                <a:spcPts val="0"/>
              </a:spcBef>
              <a:buNone/>
            </a:pPr>
            <a:r>
              <a:rPr lang="en-US" sz="1200" u="sng" dirty="0"/>
              <a:t>HUMAN FACTORS</a:t>
            </a:r>
          </a:p>
          <a:p>
            <a:pPr>
              <a:spcBef>
                <a:spcPts val="0"/>
              </a:spcBef>
            </a:pPr>
            <a:r>
              <a:rPr lang="en-US" sz="1200" dirty="0"/>
              <a:t>Long-term Isolation</a:t>
            </a:r>
          </a:p>
          <a:p>
            <a:pPr>
              <a:spcBef>
                <a:spcPts val="0"/>
              </a:spcBef>
            </a:pPr>
            <a:r>
              <a:rPr lang="en-US" sz="1200" dirty="0"/>
              <a:t>Psychosocial Plant/Crew Interactions</a:t>
            </a:r>
          </a:p>
        </p:txBody>
      </p:sp>
      <p:sp>
        <p:nvSpPr>
          <p:cNvPr id="9" name="Text Placeholder 2">
            <a:extLst>
              <a:ext uri="{FF2B5EF4-FFF2-40B4-BE49-F238E27FC236}">
                <a16:creationId xmlns:a16="http://schemas.microsoft.com/office/drawing/2014/main" id="{9D265F52-9A7A-70CC-9410-F8EEE6B8C5BA}"/>
              </a:ext>
            </a:extLst>
          </p:cNvPr>
          <p:cNvSpPr txBox="1">
            <a:spLocks/>
          </p:cNvSpPr>
          <p:nvPr/>
        </p:nvSpPr>
        <p:spPr>
          <a:xfrm>
            <a:off x="244143" y="367076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Ground Research</a:t>
            </a:r>
          </a:p>
        </p:txBody>
      </p:sp>
      <p:pic>
        <p:nvPicPr>
          <p:cNvPr id="10" name="Picture 9" descr="A picture containing logo&#10;&#10;Description automatically generated">
            <a:extLst>
              <a:ext uri="{FF2B5EF4-FFF2-40B4-BE49-F238E27FC236}">
                <a16:creationId xmlns:a16="http://schemas.microsoft.com/office/drawing/2014/main" id="{1C4FE4A2-33E6-B603-C18D-40A9738AC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527" y="1513504"/>
            <a:ext cx="822960" cy="465722"/>
          </a:xfrm>
          <a:prstGeom prst="ellipse">
            <a:avLst/>
          </a:prstGeom>
        </p:spPr>
      </p:pic>
      <p:pic>
        <p:nvPicPr>
          <p:cNvPr id="11" name="Picture 10">
            <a:extLst>
              <a:ext uri="{FF2B5EF4-FFF2-40B4-BE49-F238E27FC236}">
                <a16:creationId xmlns:a16="http://schemas.microsoft.com/office/drawing/2014/main" id="{F05B1B4E-B8AC-52BC-64E0-32461A9AC4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3" t="5025" r="109" b="3026"/>
          <a:stretch/>
        </p:blipFill>
        <p:spPr>
          <a:xfrm>
            <a:off x="297527" y="2006033"/>
            <a:ext cx="822960" cy="495362"/>
          </a:xfrm>
          <a:prstGeom prst="ellipse">
            <a:avLst/>
          </a:prstGeom>
          <a:ln>
            <a:noFill/>
          </a:ln>
          <a:effectLst/>
        </p:spPr>
      </p:pic>
      <p:pic>
        <p:nvPicPr>
          <p:cNvPr id="12" name="Picture 11">
            <a:extLst>
              <a:ext uri="{FF2B5EF4-FFF2-40B4-BE49-F238E27FC236}">
                <a16:creationId xmlns:a16="http://schemas.microsoft.com/office/drawing/2014/main" id="{7C0B7C8B-D35A-7BD9-B33A-F47EB3DC614A}"/>
              </a:ext>
            </a:extLst>
          </p:cNvPr>
          <p:cNvPicPr>
            <a:picLocks noChangeAspect="1"/>
          </p:cNvPicPr>
          <p:nvPr/>
        </p:nvPicPr>
        <p:blipFill rotWithShape="1">
          <a:blip r:embed="rId4"/>
          <a:srcRect b="9988"/>
          <a:stretch/>
        </p:blipFill>
        <p:spPr>
          <a:xfrm>
            <a:off x="1142883" y="1671620"/>
            <a:ext cx="822960" cy="602024"/>
          </a:xfrm>
          <a:prstGeom prst="ellipse">
            <a:avLst/>
          </a:prstGeom>
          <a:ln>
            <a:noFill/>
          </a:ln>
          <a:effectLst>
            <a:softEdge rad="0"/>
          </a:effectLst>
        </p:spPr>
      </p:pic>
      <p:sp>
        <p:nvSpPr>
          <p:cNvPr id="13" name="Content Placeholder 3">
            <a:extLst>
              <a:ext uri="{FF2B5EF4-FFF2-40B4-BE49-F238E27FC236}">
                <a16:creationId xmlns:a16="http://schemas.microsoft.com/office/drawing/2014/main" id="{E5963128-E45D-EA83-7E42-67A87EFE93B2}"/>
              </a:ext>
            </a:extLst>
          </p:cNvPr>
          <p:cNvSpPr txBox="1">
            <a:spLocks/>
          </p:cNvSpPr>
          <p:nvPr/>
        </p:nvSpPr>
        <p:spPr>
          <a:xfrm>
            <a:off x="235031" y="3980480"/>
            <a:ext cx="3750626" cy="2229485"/>
          </a:xfrm>
          <a:prstGeom prst="rect">
            <a:avLst/>
          </a:prstGeom>
          <a:ln>
            <a:solidFill>
              <a:srgbClr val="00B0F0"/>
            </a:solidFill>
          </a:ln>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Delivery Testing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Ground Control Hardware</a:t>
            </a: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and Nutrient Delivery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Loop Closure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Volume and Resource Optimization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Lighting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Health Monitoring and Advanced Plant Imaging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Sensors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Candidate Crop Selection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Science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Nutrition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Sensory Acceptability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Studies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Characterization and Engineering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Food safety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HUMAN FACTORS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Use of Ground Analogs</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CHAPEA</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EDEN-ISS</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DLR Ground Test Demonstrator</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 Placeholder 2">
            <a:extLst>
              <a:ext uri="{FF2B5EF4-FFF2-40B4-BE49-F238E27FC236}">
                <a16:creationId xmlns:a16="http://schemas.microsoft.com/office/drawing/2014/main" id="{9BD4534E-22AC-6A9D-474D-34F53080CED0}"/>
              </a:ext>
            </a:extLst>
          </p:cNvPr>
          <p:cNvSpPr txBox="1">
            <a:spLocks/>
          </p:cNvSpPr>
          <p:nvPr/>
        </p:nvSpPr>
        <p:spPr>
          <a:xfrm>
            <a:off x="4232902" y="94242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Gateway Research</a:t>
            </a:r>
          </a:p>
        </p:txBody>
      </p:sp>
      <p:grpSp>
        <p:nvGrpSpPr>
          <p:cNvPr id="26" name="Group 25">
            <a:extLst>
              <a:ext uri="{FF2B5EF4-FFF2-40B4-BE49-F238E27FC236}">
                <a16:creationId xmlns:a16="http://schemas.microsoft.com/office/drawing/2014/main" id="{2A6ECF4C-BB5A-DD93-5C5A-ED70D6942E22}"/>
              </a:ext>
            </a:extLst>
          </p:cNvPr>
          <p:cNvGrpSpPr/>
          <p:nvPr/>
        </p:nvGrpSpPr>
        <p:grpSpPr>
          <a:xfrm>
            <a:off x="4204550" y="1257591"/>
            <a:ext cx="3782901" cy="2229485"/>
            <a:chOff x="4811618" y="1579756"/>
            <a:chExt cx="3782901" cy="2229485"/>
          </a:xfrm>
        </p:grpSpPr>
        <p:sp>
          <p:nvSpPr>
            <p:cNvPr id="17" name="Content Placeholder 3">
              <a:extLst>
                <a:ext uri="{FF2B5EF4-FFF2-40B4-BE49-F238E27FC236}">
                  <a16:creationId xmlns:a16="http://schemas.microsoft.com/office/drawing/2014/main" id="{7D175853-0CBB-C7D3-0577-516A7E609A50}"/>
                </a:ext>
              </a:extLst>
            </p:cNvPr>
            <p:cNvSpPr txBox="1">
              <a:spLocks/>
            </p:cNvSpPr>
            <p:nvPr/>
          </p:nvSpPr>
          <p:spPr>
            <a:xfrm>
              <a:off x="4843893" y="1579756"/>
              <a:ext cx="3750626" cy="2229485"/>
            </a:xfrm>
            <a:prstGeom prst="rect">
              <a:avLst/>
            </a:prstGeom>
            <a:ln>
              <a:solidFill>
                <a:srgbClr val="00B0F0"/>
              </a:solidFill>
            </a:ln>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Research Habitat</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Suite of Plant Research Tools Adapted from ISS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Seed Storage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Water and Nutrient Delivery for Gateway Plant Habitat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Candidate Crop Selection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Long-Duration Seed Storage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Food Safety Assessments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1DD0315-E48A-83F6-0E48-90460F2C695A}"/>
                </a:ext>
              </a:extLst>
            </p:cNvPr>
            <p:cNvSpPr txBox="1"/>
            <p:nvPr/>
          </p:nvSpPr>
          <p:spPr>
            <a:xfrm>
              <a:off x="4811618" y="3151869"/>
              <a:ext cx="3154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LEVERAGE GATEWAY CONCEPT OF OPERATIONS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Logistics Flights</a:t>
              </a:r>
            </a:p>
          </p:txBody>
        </p:sp>
      </p:grpSp>
      <p:sp>
        <p:nvSpPr>
          <p:cNvPr id="21" name="Text Placeholder 2">
            <a:extLst>
              <a:ext uri="{FF2B5EF4-FFF2-40B4-BE49-F238E27FC236}">
                <a16:creationId xmlns:a16="http://schemas.microsoft.com/office/drawing/2014/main" id="{14C58CFE-2D15-4E46-5671-E35FCCDA8D4F}"/>
              </a:ext>
            </a:extLst>
          </p:cNvPr>
          <p:cNvSpPr txBox="1">
            <a:spLocks/>
          </p:cNvSpPr>
          <p:nvPr/>
        </p:nvSpPr>
        <p:spPr>
          <a:xfrm>
            <a:off x="4232902" y="3670761"/>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Lunar Surface Operations</a:t>
            </a:r>
          </a:p>
        </p:txBody>
      </p:sp>
      <p:sp>
        <p:nvSpPr>
          <p:cNvPr id="23" name="Content Placeholder 3">
            <a:extLst>
              <a:ext uri="{FF2B5EF4-FFF2-40B4-BE49-F238E27FC236}">
                <a16:creationId xmlns:a16="http://schemas.microsoft.com/office/drawing/2014/main" id="{7B5134CE-D08B-2E2A-0C3A-6CB47A940203}"/>
              </a:ext>
            </a:extLst>
          </p:cNvPr>
          <p:cNvSpPr txBox="1">
            <a:spLocks/>
          </p:cNvSpPr>
          <p:nvPr/>
        </p:nvSpPr>
        <p:spPr>
          <a:xfrm>
            <a:off x="4220688" y="3980480"/>
            <a:ext cx="3750626" cy="2214456"/>
          </a:xfrm>
          <a:prstGeom prst="rect">
            <a:avLst/>
          </a:prstGeom>
          <a:ln>
            <a:solidFill>
              <a:srgbClr val="00B0F0"/>
            </a:solidFill>
          </a:ln>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HARDWARE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Develop and Test H/W Systems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Sustained Operations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Demonstrate Component Longevity and Crew Operability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TECHNOLOGY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Partial G Water and Nutrient Delivery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3/8 G Simulation with Centrifuge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Model Validation for Water and Airflow</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Hybrid Lighting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Regolith Evaluation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Automation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CROP SCIENCE TASKS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Long-Duration and Multigenerational Growth</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Crop Responses to 1/6 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Crop Validation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ECOSYSTEM TASKS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Microbiome Studies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Ecosystem Succession and Evolution</a:t>
            </a:r>
          </a:p>
        </p:txBody>
      </p:sp>
      <p:sp>
        <p:nvSpPr>
          <p:cNvPr id="24" name="Text Placeholder 2">
            <a:extLst>
              <a:ext uri="{FF2B5EF4-FFF2-40B4-BE49-F238E27FC236}">
                <a16:creationId xmlns:a16="http://schemas.microsoft.com/office/drawing/2014/main" id="{2F7CFDE5-BF93-A7BA-419D-F6D676C5477F}"/>
              </a:ext>
            </a:extLst>
          </p:cNvPr>
          <p:cNvSpPr txBox="1">
            <a:spLocks/>
          </p:cNvSpPr>
          <p:nvPr/>
        </p:nvSpPr>
        <p:spPr>
          <a:xfrm>
            <a:off x="8206344" y="942421"/>
            <a:ext cx="3927811"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Mars Transit Vehicle Operations</a:t>
            </a:r>
          </a:p>
        </p:txBody>
      </p:sp>
      <p:sp>
        <p:nvSpPr>
          <p:cNvPr id="25" name="Content Placeholder 3">
            <a:extLst>
              <a:ext uri="{FF2B5EF4-FFF2-40B4-BE49-F238E27FC236}">
                <a16:creationId xmlns:a16="http://schemas.microsoft.com/office/drawing/2014/main" id="{60D6573F-D5D4-E6A9-0981-20B7FF8DCC98}"/>
              </a:ext>
            </a:extLst>
          </p:cNvPr>
          <p:cNvSpPr txBox="1">
            <a:spLocks/>
          </p:cNvSpPr>
          <p:nvPr/>
        </p:nvSpPr>
        <p:spPr>
          <a:xfrm>
            <a:off x="8206344" y="1257592"/>
            <a:ext cx="3750626" cy="980719"/>
          </a:xfrm>
          <a:prstGeom prst="rect">
            <a:avLst/>
          </a:prstGeom>
          <a:ln>
            <a:solidFill>
              <a:srgbClr val="00B0F0"/>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OPERATIONAL SYSTEM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Supplemental Food Production Capability for Pick-and-Eat Crops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Plant Care as Meaningful Work</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Preliminary Long-Duration Shakedown</a:t>
            </a:r>
          </a:p>
        </p:txBody>
      </p:sp>
      <p:sp>
        <p:nvSpPr>
          <p:cNvPr id="27" name="Text Placeholder 2">
            <a:extLst>
              <a:ext uri="{FF2B5EF4-FFF2-40B4-BE49-F238E27FC236}">
                <a16:creationId xmlns:a16="http://schemas.microsoft.com/office/drawing/2014/main" id="{26FC700E-7D1B-0114-3899-8FBEE5EE19F5}"/>
              </a:ext>
            </a:extLst>
          </p:cNvPr>
          <p:cNvSpPr txBox="1">
            <a:spLocks/>
          </p:cNvSpPr>
          <p:nvPr/>
        </p:nvSpPr>
        <p:spPr>
          <a:xfrm>
            <a:off x="8206344" y="2332712"/>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Mars Surface Operations</a:t>
            </a:r>
          </a:p>
        </p:txBody>
      </p:sp>
      <p:sp>
        <p:nvSpPr>
          <p:cNvPr id="28" name="Content Placeholder 3">
            <a:extLst>
              <a:ext uri="{FF2B5EF4-FFF2-40B4-BE49-F238E27FC236}">
                <a16:creationId xmlns:a16="http://schemas.microsoft.com/office/drawing/2014/main" id="{E3EFAF65-E29C-5238-5C9C-9A0D08238CFB}"/>
              </a:ext>
            </a:extLst>
          </p:cNvPr>
          <p:cNvSpPr txBox="1">
            <a:spLocks/>
          </p:cNvSpPr>
          <p:nvPr/>
        </p:nvSpPr>
        <p:spPr>
          <a:xfrm>
            <a:off x="8206344" y="2645208"/>
            <a:ext cx="3750626" cy="1509117"/>
          </a:xfrm>
          <a:prstGeom prst="rect">
            <a:avLst/>
          </a:prstGeom>
          <a:ln>
            <a:solidFill>
              <a:srgbClr val="00B0F0"/>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OPERATIONAL SYSTEM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Leverage Lunar Surface and µG Experience in Operational Crop Production</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Systems to Move towards Earth Independence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Pick-and-Eat and Staple Crops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Scale to Habitat, Mission</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Robotics and Automation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Bioregenerative Life Support Systems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BLiSS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Potential for Incorporation of ISRU</a:t>
            </a:r>
          </a:p>
        </p:txBody>
      </p:sp>
      <p:sp>
        <p:nvSpPr>
          <p:cNvPr id="29" name="Content Placeholder 3">
            <a:extLst>
              <a:ext uri="{FF2B5EF4-FFF2-40B4-BE49-F238E27FC236}">
                <a16:creationId xmlns:a16="http://schemas.microsoft.com/office/drawing/2014/main" id="{F4F368C9-07E5-05CE-7A60-C0B445E0CC2D}"/>
              </a:ext>
            </a:extLst>
          </p:cNvPr>
          <p:cNvSpPr txBox="1">
            <a:spLocks/>
          </p:cNvSpPr>
          <p:nvPr/>
        </p:nvSpPr>
        <p:spPr>
          <a:xfrm>
            <a:off x="8206344" y="4625772"/>
            <a:ext cx="3750626" cy="700682"/>
          </a:xfrm>
          <a:prstGeom prst="rect">
            <a:avLst/>
          </a:prstGeom>
          <a:ln w="28575">
            <a:solidFill>
              <a:srgbClr val="00B0F0"/>
            </a:solidFill>
          </a:ln>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Space Biology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Human Research Program</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Mars Campaign Office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Other</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Unfunded</a:t>
            </a:r>
          </a:p>
        </p:txBody>
      </p:sp>
      <p:sp>
        <p:nvSpPr>
          <p:cNvPr id="30" name="Text Placeholder 2">
            <a:extLst>
              <a:ext uri="{FF2B5EF4-FFF2-40B4-BE49-F238E27FC236}">
                <a16:creationId xmlns:a16="http://schemas.microsoft.com/office/drawing/2014/main" id="{319BFD78-5203-0DEA-0175-9164AD9DE4EB}"/>
              </a:ext>
            </a:extLst>
          </p:cNvPr>
          <p:cNvSpPr txBox="1">
            <a:spLocks/>
          </p:cNvSpPr>
          <p:nvPr/>
        </p:nvSpPr>
        <p:spPr>
          <a:xfrm>
            <a:off x="8206344" y="4340516"/>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Funding Sources</a:t>
            </a:r>
          </a:p>
        </p:txBody>
      </p:sp>
      <p:sp>
        <p:nvSpPr>
          <p:cNvPr id="33" name="Arrow: Right 32">
            <a:extLst>
              <a:ext uri="{FF2B5EF4-FFF2-40B4-BE49-F238E27FC236}">
                <a16:creationId xmlns:a16="http://schemas.microsoft.com/office/drawing/2014/main" id="{5418440F-6435-D299-DD85-47E55172E947}"/>
              </a:ext>
            </a:extLst>
          </p:cNvPr>
          <p:cNvSpPr/>
          <p:nvPr/>
        </p:nvSpPr>
        <p:spPr>
          <a:xfrm>
            <a:off x="4262368" y="6308655"/>
            <a:ext cx="3667265" cy="516423"/>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EARTH INDEPENDENCE</a:t>
            </a:r>
          </a:p>
        </p:txBody>
      </p:sp>
      <p:sp>
        <p:nvSpPr>
          <p:cNvPr id="36" name="TextBox 35">
            <a:extLst>
              <a:ext uri="{FF2B5EF4-FFF2-40B4-BE49-F238E27FC236}">
                <a16:creationId xmlns:a16="http://schemas.microsoft.com/office/drawing/2014/main" id="{1F03FB9E-1112-2BA6-F933-50F68E9BF800}"/>
              </a:ext>
            </a:extLst>
          </p:cNvPr>
          <p:cNvSpPr txBox="1"/>
          <p:nvPr/>
        </p:nvSpPr>
        <p:spPr>
          <a:xfrm>
            <a:off x="8768316" y="321638"/>
            <a:ext cx="22824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-Feeding Exploration-</a:t>
            </a:r>
          </a:p>
        </p:txBody>
      </p:sp>
      <p:sp>
        <p:nvSpPr>
          <p:cNvPr id="38" name="Text Placeholder 2">
            <a:extLst>
              <a:ext uri="{FF2B5EF4-FFF2-40B4-BE49-F238E27FC236}">
                <a16:creationId xmlns:a16="http://schemas.microsoft.com/office/drawing/2014/main" id="{4A40DB9B-E9BF-E56F-B35E-129F4F031EDF}"/>
              </a:ext>
            </a:extLst>
          </p:cNvPr>
          <p:cNvSpPr txBox="1">
            <a:spLocks/>
          </p:cNvSpPr>
          <p:nvPr/>
        </p:nvSpPr>
        <p:spPr>
          <a:xfrm>
            <a:off x="8206344" y="5455525"/>
            <a:ext cx="3232466" cy="356552"/>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Partnerships</a:t>
            </a:r>
          </a:p>
        </p:txBody>
      </p:sp>
      <p:cxnSp>
        <p:nvCxnSpPr>
          <p:cNvPr id="40" name="Straight Arrow Connector 39">
            <a:extLst>
              <a:ext uri="{FF2B5EF4-FFF2-40B4-BE49-F238E27FC236}">
                <a16:creationId xmlns:a16="http://schemas.microsoft.com/office/drawing/2014/main" id="{B59AE6ED-6D9E-3087-4FDE-D03936043C23}"/>
              </a:ext>
            </a:extLst>
          </p:cNvPr>
          <p:cNvCxnSpPr>
            <a:cxnSpLocks/>
          </p:cNvCxnSpPr>
          <p:nvPr/>
        </p:nvCxnSpPr>
        <p:spPr>
          <a:xfrm flipV="1">
            <a:off x="3267739" y="3515428"/>
            <a:ext cx="0" cy="4044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D16EEC1-57B9-557B-CD17-4690566F057C}"/>
              </a:ext>
            </a:extLst>
          </p:cNvPr>
          <p:cNvCxnSpPr>
            <a:cxnSpLocks/>
          </p:cNvCxnSpPr>
          <p:nvPr/>
        </p:nvCxnSpPr>
        <p:spPr>
          <a:xfrm>
            <a:off x="3959329" y="2372334"/>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4424F57-14D6-6AEE-0255-BA11E790C142}"/>
              </a:ext>
            </a:extLst>
          </p:cNvPr>
          <p:cNvCxnSpPr>
            <a:cxnSpLocks/>
          </p:cNvCxnSpPr>
          <p:nvPr/>
        </p:nvCxnSpPr>
        <p:spPr>
          <a:xfrm>
            <a:off x="7971314" y="1746365"/>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A236098-391D-E854-F069-EEBECFBFDCA9}"/>
              </a:ext>
            </a:extLst>
          </p:cNvPr>
          <p:cNvCxnSpPr>
            <a:cxnSpLocks/>
          </p:cNvCxnSpPr>
          <p:nvPr/>
        </p:nvCxnSpPr>
        <p:spPr>
          <a:xfrm>
            <a:off x="7623544" y="3576040"/>
            <a:ext cx="0" cy="4044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6879446-117F-784A-6930-9A9025D79FE5}"/>
              </a:ext>
            </a:extLst>
          </p:cNvPr>
          <p:cNvCxnSpPr>
            <a:cxnSpLocks/>
          </p:cNvCxnSpPr>
          <p:nvPr/>
        </p:nvCxnSpPr>
        <p:spPr>
          <a:xfrm>
            <a:off x="3959329" y="5095222"/>
            <a:ext cx="284584"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E4AEB7-05D4-BE25-F0A6-DE7F741CA2E9}"/>
              </a:ext>
            </a:extLst>
          </p:cNvPr>
          <p:cNvCxnSpPr>
            <a:cxnSpLocks/>
          </p:cNvCxnSpPr>
          <p:nvPr/>
        </p:nvCxnSpPr>
        <p:spPr>
          <a:xfrm flipV="1">
            <a:off x="7971314" y="3991873"/>
            <a:ext cx="235030" cy="19643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688A923-8D30-F5D4-3AFA-80E5FD6F706F}"/>
              </a:ext>
            </a:extLst>
          </p:cNvPr>
          <p:cNvPicPr>
            <a:picLocks noChangeAspect="1"/>
          </p:cNvPicPr>
          <p:nvPr/>
        </p:nvPicPr>
        <p:blipFill>
          <a:blip r:embed="rId5"/>
          <a:stretch>
            <a:fillRect/>
          </a:stretch>
        </p:blipFill>
        <p:spPr>
          <a:xfrm>
            <a:off x="2375364" y="61307"/>
            <a:ext cx="1209691" cy="1135672"/>
          </a:xfrm>
          <a:prstGeom prst="rect">
            <a:avLst/>
          </a:prstGeom>
        </p:spPr>
      </p:pic>
    </p:spTree>
    <p:extLst>
      <p:ext uri="{BB962C8B-B14F-4D97-AF65-F5344CB8AC3E}">
        <p14:creationId xmlns:p14="http://schemas.microsoft.com/office/powerpoint/2010/main" val="837707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612280" y="2211659"/>
            <a:ext cx="4774682" cy="4346567"/>
          </a:xfrm>
        </p:spPr>
        <p:txBody>
          <a:bodyPr>
            <a:normAutofit/>
          </a:bodyPr>
          <a:lstStyle/>
          <a:p>
            <a:r>
              <a:rPr lang="en-US" sz="2500" dirty="0"/>
              <a:t>Space Crop Production team</a:t>
            </a:r>
          </a:p>
          <a:p>
            <a:r>
              <a:rPr lang="en-US" sz="2500" dirty="0"/>
              <a:t>NASA’s Space Biology Program, Human Research Program, Mars Campaign Office, SBIR program</a:t>
            </a:r>
          </a:p>
        </p:txBody>
      </p:sp>
      <p:pic>
        <p:nvPicPr>
          <p:cNvPr id="4" name="Picture 3" descr="A picture containing text&#10;&#10;Description automatically generated">
            <a:extLst>
              <a:ext uri="{FF2B5EF4-FFF2-40B4-BE49-F238E27FC236}">
                <a16:creationId xmlns:a16="http://schemas.microsoft.com/office/drawing/2014/main" id="{17C34783-5846-83FF-D2A3-D04341AD3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039" y="1416654"/>
            <a:ext cx="3330177" cy="5328283"/>
          </a:xfrm>
          <a:prstGeom prst="rect">
            <a:avLst/>
          </a:prstGeom>
        </p:spPr>
      </p:pic>
    </p:spTree>
    <p:extLst>
      <p:ext uri="{BB962C8B-B14F-4D97-AF65-F5344CB8AC3E}">
        <p14:creationId xmlns:p14="http://schemas.microsoft.com/office/powerpoint/2010/main" val="2080967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1524000" y="1841894"/>
            <a:ext cx="9144000" cy="1015663"/>
          </a:xfrm>
          <a:prstGeom prst="rect">
            <a:avLst/>
          </a:prstGeom>
          <a:noFill/>
        </p:spPr>
        <p:txBody>
          <a:bodyPr wrap="square" rtlCol="0">
            <a:spAutoFit/>
          </a:bodyPr>
          <a:lstStyle/>
          <a:p>
            <a:pPr algn="ctr"/>
            <a:r>
              <a:rPr lang="en-US" sz="3000" b="1" i="1" dirty="0">
                <a:solidFill>
                  <a:srgbClr val="FFFF00"/>
                </a:solidFill>
                <a:latin typeface="Arial Narrow" panose="020B0606020202030204" pitchFamily="34" charset="0"/>
              </a:rPr>
              <a:t>Ensure Food System Security</a:t>
            </a:r>
            <a:r>
              <a:rPr lang="en-US" sz="3000" b="1" i="1" dirty="0">
                <a:solidFill>
                  <a:srgbClr val="92D050"/>
                </a:solidFill>
                <a:latin typeface="Arial Narrow" panose="020B0606020202030204" pitchFamily="34" charset="0"/>
              </a:rPr>
              <a:t> </a:t>
            </a:r>
            <a:r>
              <a:rPr lang="en-US" sz="3000" b="1" i="1" dirty="0">
                <a:solidFill>
                  <a:srgbClr val="FFFF00"/>
                </a:solidFill>
                <a:latin typeface="Arial Narrow" panose="020B0606020202030204" pitchFamily="34" charset="0"/>
              </a:rPr>
              <a:t>on Long Duration Missions  Beyond LEO</a:t>
            </a:r>
            <a:endParaRPr lang="en-US" sz="3000" b="1" dirty="0">
              <a:solidFill>
                <a:srgbClr val="FFFF00"/>
              </a:solidFill>
              <a:latin typeface="Arial Narrow" panose="020B0606020202030204" pitchFamily="34" charset="0"/>
            </a:endParaRPr>
          </a:p>
        </p:txBody>
      </p:sp>
      <p:sp>
        <p:nvSpPr>
          <p:cNvPr id="12" name="TextBox 11">
            <a:extLst>
              <a:ext uri="{FF2B5EF4-FFF2-40B4-BE49-F238E27FC236}">
                <a16:creationId xmlns:a16="http://schemas.microsoft.com/office/drawing/2014/main" id="{35983FE4-FB54-44B5-A83B-58CD27C15111}"/>
              </a:ext>
            </a:extLst>
          </p:cNvPr>
          <p:cNvSpPr txBox="1"/>
          <p:nvPr/>
        </p:nvSpPr>
        <p:spPr>
          <a:xfrm>
            <a:off x="2717180" y="3155118"/>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6">
                    <a:lumMod val="60000"/>
                    <a:lumOff val="40000"/>
                  </a:schemeClr>
                </a:solidFill>
              </a:rPr>
              <a:t>Near-Term Goal</a:t>
            </a:r>
          </a:p>
          <a:p>
            <a:pPr algn="l"/>
            <a:r>
              <a:rPr lang="en-US" sz="2400" dirty="0">
                <a:solidFill>
                  <a:schemeClr val="accent6">
                    <a:lumMod val="60000"/>
                    <a:lumOff val="40000"/>
                  </a:schemeClr>
                </a:solidFill>
              </a:rPr>
              <a:t>Nutrient Supplementation of Prepackaged Food</a:t>
            </a:r>
          </a:p>
        </p:txBody>
      </p:sp>
      <p:sp>
        <p:nvSpPr>
          <p:cNvPr id="14" name="TextBox 13">
            <a:extLst>
              <a:ext uri="{FF2B5EF4-FFF2-40B4-BE49-F238E27FC236}">
                <a16:creationId xmlns:a16="http://schemas.microsoft.com/office/drawing/2014/main" id="{ED1CEC08-F171-49BB-AA42-2D16A97C9235}"/>
              </a:ext>
            </a:extLst>
          </p:cNvPr>
          <p:cNvSpPr txBox="1"/>
          <p:nvPr/>
        </p:nvSpPr>
        <p:spPr>
          <a:xfrm>
            <a:off x="2717180" y="4726055"/>
            <a:ext cx="732217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1">
                    <a:lumMod val="60000"/>
                    <a:lumOff val="40000"/>
                  </a:schemeClr>
                </a:solidFill>
              </a:rPr>
              <a:t>Long-Term Goal</a:t>
            </a:r>
          </a:p>
          <a:p>
            <a:pPr algn="l"/>
            <a:r>
              <a:rPr lang="en-US" sz="2400" dirty="0">
                <a:solidFill>
                  <a:schemeClr val="accent1">
                    <a:lumMod val="60000"/>
                    <a:lumOff val="40000"/>
                  </a:schemeClr>
                </a:solidFill>
              </a:rPr>
              <a:t>Caloric Replacement to Facilitate Earth Independence</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a:t>NASA’s </a:t>
            </a:r>
            <a:r>
              <a:rPr lang="en-US" sz="4400" dirty="0"/>
              <a:t>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BE45D6F-E916-01BD-3B1A-AEF725365229}"/>
              </a:ext>
            </a:extLst>
          </p:cNvPr>
          <p:cNvSpPr txBox="1"/>
          <p:nvPr/>
        </p:nvSpPr>
        <p:spPr>
          <a:xfrm>
            <a:off x="455380" y="5627079"/>
            <a:ext cx="11281241" cy="646331"/>
          </a:xfrm>
          <a:prstGeom prst="rect">
            <a:avLst/>
          </a:prstGeom>
          <a:noFill/>
        </p:spPr>
        <p:txBody>
          <a:bodyPr wrap="square">
            <a:spAutoFit/>
          </a:bodyPr>
          <a:lstStyle/>
          <a:p>
            <a:r>
              <a:rPr lang="en-US" i="1" dirty="0"/>
              <a:t>For future, longer duration habitation on the Moon or Mars, Bioregenerative Life Support including Plants can be expanded to increase Mission Autonomy and Earth Independence</a:t>
            </a:r>
          </a:p>
        </p:txBody>
      </p:sp>
      <p:sp>
        <p:nvSpPr>
          <p:cNvPr id="6" name="TextBox 5">
            <a:extLst>
              <a:ext uri="{FF2B5EF4-FFF2-40B4-BE49-F238E27FC236}">
                <a16:creationId xmlns:a16="http://schemas.microsoft.com/office/drawing/2014/main" id="{C4825985-3D2D-DE06-B83C-85461EED884D}"/>
              </a:ext>
            </a:extLst>
          </p:cNvPr>
          <p:cNvSpPr txBox="1"/>
          <p:nvPr/>
        </p:nvSpPr>
        <p:spPr>
          <a:xfrm>
            <a:off x="455380" y="4068905"/>
            <a:ext cx="11281241" cy="369332"/>
          </a:xfrm>
          <a:prstGeom prst="rect">
            <a:avLst/>
          </a:prstGeom>
          <a:noFill/>
        </p:spPr>
        <p:txBody>
          <a:bodyPr wrap="square">
            <a:spAutoFit/>
          </a:bodyPr>
          <a:lstStyle/>
          <a:p>
            <a:pPr algn="ctr"/>
            <a:r>
              <a:rPr lang="en-US" i="1" dirty="0"/>
              <a:t>Near term missions will rely on </a:t>
            </a:r>
            <a:r>
              <a:rPr lang="en-US" i="1" dirty="0" err="1"/>
              <a:t>Physico</a:t>
            </a:r>
            <a:r>
              <a:rPr lang="en-US" i="1" dirty="0"/>
              <a:t>-Chemical Regenerative ECLSS and Stowed Food with Supplemental Fresh Food</a:t>
            </a:r>
          </a:p>
        </p:txBody>
      </p:sp>
    </p:spTree>
    <p:custDataLst>
      <p:tags r:id="rId1"/>
    </p:custDataLst>
    <p:extLst>
      <p:ext uri="{BB962C8B-B14F-4D97-AF65-F5344CB8AC3E}">
        <p14:creationId xmlns:p14="http://schemas.microsoft.com/office/powerpoint/2010/main" val="927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CA9E26E-7E66-ADFF-B606-AD211714AD73}"/>
              </a:ext>
            </a:extLst>
          </p:cNvPr>
          <p:cNvSpPr txBox="1"/>
          <p:nvPr/>
        </p:nvSpPr>
        <p:spPr>
          <a:xfrm>
            <a:off x="553224" y="6563509"/>
            <a:ext cx="11085553" cy="261610"/>
          </a:xfrm>
          <a:prstGeom prst="rect">
            <a:avLst/>
          </a:prstGeom>
          <a:noFill/>
        </p:spPr>
        <p:txBody>
          <a:bodyPr wrap="square" rtlCol="0">
            <a:spAutoFit/>
          </a:bodyPr>
          <a:lstStyle/>
          <a:p>
            <a:r>
              <a:rPr lang="en-US" sz="1100" dirty="0"/>
              <a:t>Douglas et al., 2021, Sustaining Astronauts: Resource Limitations, Technology Needs, and Parallels between Spaceflight Food Systems and those on Earth, Sustainability</a:t>
            </a:r>
          </a:p>
        </p:txBody>
      </p:sp>
      <p:sp>
        <p:nvSpPr>
          <p:cNvPr id="9222" name="Rectangle 1032">
            <a:extLst>
              <a:ext uri="{FF2B5EF4-FFF2-40B4-BE49-F238E27FC236}">
                <a16:creationId xmlns:a16="http://schemas.microsoft.com/office/drawing/2014/main" id="{66E84FEB-BC1B-A100-58C1-7967DCA50DF9}"/>
              </a:ext>
            </a:extLst>
          </p:cNvPr>
          <p:cNvSpPr>
            <a:spLocks noChangeArrowheads="1"/>
          </p:cNvSpPr>
          <p:nvPr/>
        </p:nvSpPr>
        <p:spPr bwMode="auto">
          <a:xfrm>
            <a:off x="8417857" y="1187824"/>
            <a:ext cx="3505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600"/>
          </a:p>
        </p:txBody>
      </p:sp>
      <p:pic>
        <p:nvPicPr>
          <p:cNvPr id="1026" name="Picture 2">
            <a:extLst>
              <a:ext uri="{FF2B5EF4-FFF2-40B4-BE49-F238E27FC236}">
                <a16:creationId xmlns:a16="http://schemas.microsoft.com/office/drawing/2014/main" id="{C5C058A1-FCFC-ECFF-3DF8-852B7EC15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51" y="162088"/>
            <a:ext cx="11339902" cy="643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6106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3261210" y="1035242"/>
            <a:ext cx="22926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LEO/Deep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7128205" y="1022385"/>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30741" y="6078834"/>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4">
                    <a:lumMod val="20000"/>
                    <a:lumOff val="80000"/>
                  </a:schemeClr>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4">
                    <a:lumMod val="20000"/>
                    <a:lumOff val="80000"/>
                  </a:schemeClr>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4">
                    <a:lumMod val="20000"/>
                    <a:lumOff val="80000"/>
                  </a:schemeClr>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390142" y="1005265"/>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60000"/>
                    <a:lumOff val="40000"/>
                  </a:schemeClr>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2">
                    <a:lumMod val="60000"/>
                    <a:lumOff val="40000"/>
                  </a:schemeClr>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60000"/>
                    <a:lumOff val="40000"/>
                  </a:schemeClr>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60000"/>
                    <a:lumOff val="40000"/>
                  </a:schemeClr>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60000"/>
                    <a:lumOff val="40000"/>
                  </a:schemeClr>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chemeClr val="accent2">
                  <a:lumMod val="60000"/>
                  <a:lumOff val="40000"/>
                </a:schemeClr>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417317" y="1603514"/>
            <a:ext cx="2032929" cy="954107"/>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20000"/>
                    <a:lumOff val="80000"/>
                  </a:schemeClr>
                </a:solidFill>
                <a:effectLst/>
                <a:uLnTx/>
                <a:uFillTx/>
              </a:rPr>
              <a:t>Dust &amp; </a:t>
            </a:r>
            <a:r>
              <a:rPr lang="en-US" b="1" kern="0" dirty="0">
                <a:solidFill>
                  <a:schemeClr val="accent2">
                    <a:lumMod val="20000"/>
                    <a:lumOff val="80000"/>
                  </a:schemeClr>
                </a:solidFill>
              </a:rPr>
              <a:t>Regolith</a:t>
            </a:r>
            <a:endParaRPr kumimoji="0" lang="en-US" sz="1800" b="1" i="0" u="none" strike="noStrike" kern="0" cap="none" spc="0" normalizeH="0" baseline="0" noProof="0" dirty="0">
              <a:ln>
                <a:noFill/>
              </a:ln>
              <a:solidFill>
                <a:schemeClr val="accent2">
                  <a:lumMod val="20000"/>
                  <a:lumOff val="80000"/>
                </a:schemeClr>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2">
                    <a:lumMod val="20000"/>
                    <a:lumOff val="80000"/>
                  </a:schemeClr>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accent2">
                  <a:lumMod val="20000"/>
                  <a:lumOff val="80000"/>
                </a:schemeClr>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6">
                    <a:lumMod val="40000"/>
                    <a:lumOff val="60000"/>
                  </a:schemeClr>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6">
                    <a:lumMod val="40000"/>
                    <a:lumOff val="60000"/>
                  </a:schemeClr>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6">
                    <a:lumMod val="40000"/>
                    <a:lumOff val="60000"/>
                  </a:schemeClr>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accent6">
                    <a:lumMod val="40000"/>
                    <a:lumOff val="60000"/>
                  </a:schemeClr>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400994" y="2450322"/>
            <a:ext cx="3094117"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High CO</a:t>
            </a:r>
            <a:r>
              <a:rPr kumimoji="0" lang="en-US" sz="1800" b="1" i="0" u="none" strike="noStrike" kern="0" cap="none" spc="0" normalizeH="0" baseline="-25000" noProof="0" dirty="0">
                <a:ln>
                  <a:noFill/>
                </a:ln>
                <a:solidFill>
                  <a:srgbClr val="FFC000"/>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Food Safety &amp; Microbiome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C000"/>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C000"/>
              </a:solidFill>
              <a:effectLst/>
              <a:uLnTx/>
              <a:uFillTx/>
            </a:endParaRPr>
          </a:p>
        </p:txBody>
      </p:sp>
    </p:spTree>
    <p:extLst>
      <p:ext uri="{BB962C8B-B14F-4D97-AF65-F5344CB8AC3E}">
        <p14:creationId xmlns:p14="http://schemas.microsoft.com/office/powerpoint/2010/main" val="328729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420834">
            <a:off x="634704" y="1052247"/>
            <a:ext cx="351472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791016" y="856052"/>
            <a:ext cx="348395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5099022" y="1917286"/>
            <a:ext cx="1993956" cy="1200216"/>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7595962" y="3698029"/>
            <a:ext cx="344781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880" y="4991570"/>
            <a:ext cx="1920240" cy="1086682"/>
          </a:xfrm>
          <a:prstGeom prst="ellipse">
            <a:avLst/>
          </a:prstGeom>
        </p:spPr>
      </p:pic>
      <p:sp>
        <p:nvSpPr>
          <p:cNvPr id="2" name="Title 1">
            <a:extLst>
              <a:ext uri="{FF2B5EF4-FFF2-40B4-BE49-F238E27FC236}">
                <a16:creationId xmlns:a16="http://schemas.microsoft.com/office/drawing/2014/main" id="{56E57B38-8C61-4DAE-ADBD-B68C061921EC}"/>
              </a:ext>
            </a:extLst>
          </p:cNvPr>
          <p:cNvSpPr>
            <a:spLocks noGrp="1"/>
          </p:cNvSpPr>
          <p:nvPr>
            <p:ph type="title"/>
          </p:nvPr>
        </p:nvSpPr>
        <p:spPr>
          <a:xfrm>
            <a:off x="0" y="27660"/>
            <a:ext cx="12192000" cy="1325563"/>
          </a:xfrm>
        </p:spPr>
        <p:txBody>
          <a:bodyPr/>
          <a:lstStyle/>
          <a:p>
            <a:pPr algn="ctr"/>
            <a:r>
              <a:rPr lang="en-US" dirty="0"/>
              <a:t>Current NASA Large Plant Research Capabilities On ISS</a:t>
            </a:r>
          </a:p>
        </p:txBody>
      </p:sp>
      <p:pic>
        <p:nvPicPr>
          <p:cNvPr id="3" name="Picture 2" descr="A picture containing indoor, engine&#10;&#10;Description automatically generated">
            <a:extLst>
              <a:ext uri="{FF2B5EF4-FFF2-40B4-BE49-F238E27FC236}">
                <a16:creationId xmlns:a16="http://schemas.microsoft.com/office/drawing/2014/main" id="{3FD7F23A-CE64-6D94-7F9B-47BE6048B2A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9308"/>
          <a:stretch/>
        </p:blipFill>
        <p:spPr>
          <a:xfrm rot="265549">
            <a:off x="873265" y="3957333"/>
            <a:ext cx="3560882" cy="26175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3182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89438"/>
            <a:ext cx="6172200" cy="857250"/>
          </a:xfrm>
        </p:spPr>
        <p:txBody>
          <a:bodyPr/>
          <a:lstStyle/>
          <a:p>
            <a:r>
              <a:rPr lang="en-US" dirty="0"/>
              <a:t>VEG-04 Crew Engagement</a:t>
            </a:r>
          </a:p>
        </p:txBody>
      </p:sp>
      <p:cxnSp>
        <p:nvCxnSpPr>
          <p:cNvPr id="6" name="Straight Connector 5"/>
          <p:cNvCxnSpPr/>
          <p:nvPr/>
        </p:nvCxnSpPr>
        <p:spPr>
          <a:xfrm>
            <a:off x="2924175" y="866264"/>
            <a:ext cx="634365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0270" y="1453507"/>
            <a:ext cx="5383660" cy="3550610"/>
          </a:xfrm>
          <a:prstGeom prst="rect">
            <a:avLst/>
          </a:prstGeom>
          <a:ln>
            <a:solidFill>
              <a:schemeClr val="accent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9820" y="1091724"/>
            <a:ext cx="5536180" cy="3732417"/>
          </a:xfrm>
          <a:prstGeom prst="rect">
            <a:avLst/>
          </a:prstGeom>
          <a:ln>
            <a:solidFill>
              <a:schemeClr val="accent1"/>
            </a:solidFill>
          </a:ln>
        </p:spPr>
      </p:pic>
      <p:pic>
        <p:nvPicPr>
          <p:cNvPr id="7" name="Picture 6">
            <a:extLst>
              <a:ext uri="{FF2B5EF4-FFF2-40B4-BE49-F238E27FC236}">
                <a16:creationId xmlns:a16="http://schemas.microsoft.com/office/drawing/2014/main" id="{E8C508B0-0CFE-4E52-AF21-328FB6CBA91F}"/>
              </a:ext>
            </a:extLst>
          </p:cNvPr>
          <p:cNvPicPr>
            <a:picLocks noChangeAspect="1"/>
          </p:cNvPicPr>
          <p:nvPr/>
        </p:nvPicPr>
        <p:blipFill rotWithShape="1">
          <a:blip r:embed="rId5" cstate="print">
            <a:lum bright="4000"/>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a:ext>
            </a:extLst>
          </a:blip>
          <a:srcRect/>
          <a:stretch/>
        </p:blipFill>
        <p:spPr>
          <a:xfrm>
            <a:off x="4761542" y="4069716"/>
            <a:ext cx="2682506" cy="2651760"/>
          </a:xfrm>
          <a:prstGeom prst="rect">
            <a:avLst/>
          </a:prstGeom>
          <a:ln>
            <a:solidFill>
              <a:schemeClr val="accent1"/>
            </a:solidFill>
          </a:ln>
        </p:spPr>
      </p:pic>
    </p:spTree>
    <p:extLst>
      <p:ext uri="{BB962C8B-B14F-4D97-AF65-F5344CB8AC3E}">
        <p14:creationId xmlns:p14="http://schemas.microsoft.com/office/powerpoint/2010/main" val="373262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7834" y="925608"/>
            <a:ext cx="6354267" cy="3738748"/>
          </a:xfrm>
          <a:prstGeom prst="rect">
            <a:avLst/>
          </a:prstGeom>
          <a:ln>
            <a:solidFill>
              <a:schemeClr val="accent1"/>
            </a:solidFill>
          </a:ln>
        </p:spPr>
      </p:pic>
      <p:sp>
        <p:nvSpPr>
          <p:cNvPr id="2" name="TextBox 1">
            <a:extLst>
              <a:ext uri="{FF2B5EF4-FFF2-40B4-BE49-F238E27FC236}">
                <a16:creationId xmlns:a16="http://schemas.microsoft.com/office/drawing/2014/main" id="{1FE244B3-04CA-4124-8C6A-F9FA2CA13225}"/>
              </a:ext>
            </a:extLst>
          </p:cNvPr>
          <p:cNvSpPr txBox="1"/>
          <p:nvPr/>
        </p:nvSpPr>
        <p:spPr>
          <a:xfrm>
            <a:off x="1450017" y="205486"/>
            <a:ext cx="9473106" cy="646331"/>
          </a:xfrm>
          <a:prstGeom prst="rect">
            <a:avLst/>
          </a:prstGeom>
          <a:noFill/>
        </p:spPr>
        <p:txBody>
          <a:bodyPr wrap="none" rtlCol="0">
            <a:spAutoFit/>
          </a:bodyPr>
          <a:lstStyle/>
          <a:p>
            <a:r>
              <a:rPr lang="en-US" sz="3600" dirty="0">
                <a:latin typeface="+mj-lt"/>
              </a:rPr>
              <a:t>Plant Aromas Also Enhance Astronaut Experiences</a:t>
            </a:r>
          </a:p>
        </p:txBody>
      </p:sp>
      <p:cxnSp>
        <p:nvCxnSpPr>
          <p:cNvPr id="4" name="Straight Connector 3">
            <a:extLst>
              <a:ext uri="{FF2B5EF4-FFF2-40B4-BE49-F238E27FC236}">
                <a16:creationId xmlns:a16="http://schemas.microsoft.com/office/drawing/2014/main" id="{F8E73F8F-1339-4A83-BA95-B630AAA83999}"/>
              </a:ext>
            </a:extLst>
          </p:cNvPr>
          <p:cNvCxnSpPr/>
          <p:nvPr/>
        </p:nvCxnSpPr>
        <p:spPr>
          <a:xfrm>
            <a:off x="1866900" y="73953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95AC14-9F53-4209-A44A-F44A1979E5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8732" y="2632363"/>
            <a:ext cx="6814107" cy="3749040"/>
          </a:xfrm>
          <a:prstGeom prst="rect">
            <a:avLst/>
          </a:prstGeom>
          <a:ln>
            <a:solidFill>
              <a:schemeClr val="accent1"/>
            </a:solidFill>
          </a:ln>
        </p:spPr>
      </p:pic>
    </p:spTree>
    <p:extLst>
      <p:ext uri="{BB962C8B-B14F-4D97-AF65-F5344CB8AC3E}">
        <p14:creationId xmlns:p14="http://schemas.microsoft.com/office/powerpoint/2010/main" val="293866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txBox="1">
            <a:spLocks/>
          </p:cNvSpPr>
          <p:nvPr/>
        </p:nvSpPr>
        <p:spPr>
          <a:xfrm>
            <a:off x="28224" y="1216041"/>
            <a:ext cx="8008776" cy="49235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3200" dirty="0"/>
              <a:t>Amount of interaction and responses to Veggie varied widely by individual</a:t>
            </a:r>
          </a:p>
          <a:p>
            <a:pPr lvl="1"/>
            <a:r>
              <a:rPr lang="en-US" sz="3200" dirty="0"/>
              <a:t>Enjoyable tasks had higher impact than non-enjoyable tasks </a:t>
            </a:r>
          </a:p>
          <a:p>
            <a:pPr lvl="1"/>
            <a:r>
              <a:rPr lang="en-US" sz="3200" dirty="0"/>
              <a:t>Interacting with Veggie:</a:t>
            </a:r>
          </a:p>
          <a:p>
            <a:pPr lvl="2"/>
            <a:r>
              <a:rPr lang="en-US" sz="2800" dirty="0"/>
              <a:t>Viewed as engaging and meaningful work</a:t>
            </a:r>
          </a:p>
          <a:p>
            <a:pPr lvl="2"/>
            <a:r>
              <a:rPr lang="en-US" sz="2800" dirty="0"/>
              <a:t>Had positive impact on mood, well-being, and relationships with crew mates</a:t>
            </a:r>
          </a:p>
          <a:p>
            <a:pPr lvl="2"/>
            <a:r>
              <a:rPr lang="en-US" sz="2800" dirty="0"/>
              <a:t>Enhanced subjective connection to Earth and desire to work with Veggie through harvest and consumption</a:t>
            </a:r>
          </a:p>
          <a:p>
            <a:pPr lvl="2"/>
            <a:r>
              <a:rPr lang="en-US" sz="2800" dirty="0"/>
              <a:t>Positive source of sensory stimulation</a:t>
            </a:r>
          </a:p>
        </p:txBody>
      </p:sp>
      <p:sp>
        <p:nvSpPr>
          <p:cNvPr id="2" name="TextBox 1">
            <a:extLst>
              <a:ext uri="{FF2B5EF4-FFF2-40B4-BE49-F238E27FC236}">
                <a16:creationId xmlns:a16="http://schemas.microsoft.com/office/drawing/2014/main" id="{9A9679E3-14EB-A4DC-57D3-50285FDBE7CC}"/>
              </a:ext>
            </a:extLst>
          </p:cNvPr>
          <p:cNvSpPr txBox="1"/>
          <p:nvPr/>
        </p:nvSpPr>
        <p:spPr>
          <a:xfrm>
            <a:off x="2697986" y="167942"/>
            <a:ext cx="6796028" cy="769441"/>
          </a:xfrm>
          <a:prstGeom prst="rect">
            <a:avLst/>
          </a:prstGeom>
          <a:noFill/>
        </p:spPr>
        <p:txBody>
          <a:bodyPr wrap="none" rtlCol="0">
            <a:spAutoFit/>
          </a:bodyPr>
          <a:lstStyle/>
          <a:p>
            <a:r>
              <a:rPr lang="en-US" sz="4400" dirty="0">
                <a:latin typeface="+mj-lt"/>
              </a:rPr>
              <a:t>Veggie and Behavioral Health</a:t>
            </a:r>
          </a:p>
        </p:txBody>
      </p:sp>
      <p:cxnSp>
        <p:nvCxnSpPr>
          <p:cNvPr id="3" name="Straight Connector 2">
            <a:extLst>
              <a:ext uri="{FF2B5EF4-FFF2-40B4-BE49-F238E27FC236}">
                <a16:creationId xmlns:a16="http://schemas.microsoft.com/office/drawing/2014/main" id="{19A6BD03-7358-BEA1-C632-D8293C690D04}"/>
              </a:ext>
            </a:extLst>
          </p:cNvPr>
          <p:cNvCxnSpPr/>
          <p:nvPr/>
        </p:nvCxnSpPr>
        <p:spPr>
          <a:xfrm>
            <a:off x="1866900" y="85586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90F4EF-0430-C0C5-215A-B3A12AA2EF14}"/>
              </a:ext>
            </a:extLst>
          </p:cNvPr>
          <p:cNvPicPr>
            <a:picLocks noChangeAspect="1"/>
          </p:cNvPicPr>
          <p:nvPr/>
        </p:nvPicPr>
        <p:blipFill>
          <a:blip r:embed="rId3"/>
          <a:stretch>
            <a:fillRect/>
          </a:stretch>
        </p:blipFill>
        <p:spPr>
          <a:xfrm>
            <a:off x="8148968" y="937383"/>
            <a:ext cx="3788370" cy="5831633"/>
          </a:xfrm>
          <a:prstGeom prst="rect">
            <a:avLst/>
          </a:prstGeom>
          <a:ln>
            <a:solidFill>
              <a:srgbClr val="57D3FF"/>
            </a:solidFill>
          </a:ln>
        </p:spPr>
      </p:pic>
    </p:spTree>
    <p:extLst>
      <p:ext uri="{BB962C8B-B14F-4D97-AF65-F5344CB8AC3E}">
        <p14:creationId xmlns:p14="http://schemas.microsoft.com/office/powerpoint/2010/main" val="530965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2|3.3|22.3|6.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2174</Words>
  <Application>Microsoft Office PowerPoint</Application>
  <PresentationFormat>Widescreen</PresentationFormat>
  <Paragraphs>420</Paragraphs>
  <Slides>23</Slides>
  <Notes>11</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1" baseType="lpstr">
      <vt:lpstr>Arial</vt:lpstr>
      <vt:lpstr>Arial Narrow</vt:lpstr>
      <vt:lpstr>Calibri</vt:lpstr>
      <vt:lpstr>Calibri Light</vt:lpstr>
      <vt:lpstr>Times New Roman</vt:lpstr>
      <vt:lpstr>Office Theme</vt:lpstr>
      <vt:lpstr>1_Office Theme</vt:lpstr>
      <vt:lpstr>Prism 8</vt:lpstr>
      <vt:lpstr> Space Crop Production Gaps and Challenges </vt:lpstr>
      <vt:lpstr>Why grow plants in space?</vt:lpstr>
      <vt:lpstr>PowerPoint Presentation</vt:lpstr>
      <vt:lpstr>PowerPoint Presentation</vt:lpstr>
      <vt:lpstr>Space Crop Production Challenges</vt:lpstr>
      <vt:lpstr>Current NASA Large Plant Research Capabilities On ISS</vt:lpstr>
      <vt:lpstr>VEG-04 Crew Engagement</vt:lpstr>
      <vt:lpstr>PowerPoint Presentation</vt:lpstr>
      <vt:lpstr>PowerPoint Presentation</vt:lpstr>
      <vt:lpstr>PowerPoint Presentation</vt:lpstr>
      <vt:lpstr>VEG-05 Tomato Microbiome</vt:lpstr>
      <vt:lpstr>Ventilation and Water Issues &amp; Consequences in Zinnia</vt:lpstr>
      <vt:lpstr>APH Crop Research</vt:lpstr>
      <vt:lpstr>APH Crop Research</vt:lpstr>
      <vt:lpstr>Upcoming APH Crop Research</vt:lpstr>
      <vt:lpstr>Key Crop Plant Takeaways</vt:lpstr>
      <vt:lpstr>Space Crop Production Gaps</vt:lpstr>
      <vt:lpstr>Example Knowledge and Technology Gaps for Bioregenerative Life Support Systems</vt:lpstr>
      <vt:lpstr>Examples of Knowledge Gaps for Space Crop Production</vt:lpstr>
      <vt:lpstr>Selection Factors for Space Plants</vt:lpstr>
      <vt:lpstr>Space Crop Production</vt:lpstr>
      <vt:lpstr>Space Crop Production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Space Crop Production as a Component of BLiSS </dc:title>
  <dc:creator/>
  <cp:lastModifiedBy/>
  <cp:revision>32</cp:revision>
  <dcterms:created xsi:type="dcterms:W3CDTF">2021-02-10T16:51:51Z</dcterms:created>
  <dcterms:modified xsi:type="dcterms:W3CDTF">2024-08-16T19:32:47Z</dcterms:modified>
</cp:coreProperties>
</file>