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60" r:id="rId5"/>
  </p:sldMasterIdLst>
  <p:notesMasterIdLst>
    <p:notesMasterId r:id="rId26"/>
  </p:notesMasterIdLst>
  <p:sldIdLst>
    <p:sldId id="256" r:id="rId6"/>
    <p:sldId id="2098" r:id="rId7"/>
    <p:sldId id="2099" r:id="rId8"/>
    <p:sldId id="2100" r:id="rId9"/>
    <p:sldId id="271" r:id="rId10"/>
    <p:sldId id="286" r:id="rId11"/>
    <p:sldId id="290" r:id="rId12"/>
    <p:sldId id="2091" r:id="rId13"/>
    <p:sldId id="2096" r:id="rId14"/>
    <p:sldId id="2092" r:id="rId15"/>
    <p:sldId id="2088" r:id="rId16"/>
    <p:sldId id="2086" r:id="rId17"/>
    <p:sldId id="2101" r:id="rId18"/>
    <p:sldId id="2102" r:id="rId19"/>
    <p:sldId id="2103" r:id="rId20"/>
    <p:sldId id="2104" r:id="rId21"/>
    <p:sldId id="2097" r:id="rId22"/>
    <p:sldId id="2089" r:id="rId23"/>
    <p:sldId id="2090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B0AF08-CE2F-D9F5-261B-636E17026B64}" name="Furin, Spencer C. (GRC-LEP0)" initials="FSC(L" userId="S::scfurin@ndc.nasa.gov::69f91061-9fcf-49aa-b690-95b31ebe8d2f" providerId="AD"/>
  <p188:author id="{C3DB114B-7A5E-5BB3-F50B-A34CEDE194CA}" name="Klefman, Brandon T. (GRC-LEP0)" initials="KBT(L" userId="S::bklefman@ndc.nasa.gov::b8d00179-0a09-4cf3-9aed-cea2b305f1e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an, Lucia (GRC-LEP0)" initials="TL(L" lastIdx="17" clrIdx="0">
    <p:extLst>
      <p:ext uri="{19B8F6BF-5375-455C-9EA6-DF929625EA0E}">
        <p15:presenceInfo xmlns:p15="http://schemas.microsoft.com/office/powerpoint/2012/main" userId="S::ltian2@ndc.nasa.gov::39cf5b18-e464-40a4-9087-6b4b4a20a77d" providerId="AD"/>
      </p:ext>
    </p:extLst>
  </p:cmAuthor>
  <p:cmAuthor id="2" name="Klefman, Brandon T. (GRC-LEP0)" initials="KBT(L" lastIdx="11" clrIdx="1">
    <p:extLst>
      <p:ext uri="{19B8F6BF-5375-455C-9EA6-DF929625EA0E}">
        <p15:presenceInfo xmlns:p15="http://schemas.microsoft.com/office/powerpoint/2012/main" userId="S::bklefman@ndc.nasa.gov::b8d00179-0a09-4cf3-9aed-cea2b305f1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16F491-6AFB-4CFD-A1C7-45F6FB0C39D4}" v="43" dt="2024-08-19T20:02:52.161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21ACF-B55C-4771-9050-29D4680C32F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E2F53-AB2F-4062-99B2-F36C9952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7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PPE: https://www.nasa.gov/press-release/nasa-awards-contract-to-launch-initial-elements-for-lunar-outpost/</a:t>
            </a:r>
          </a:p>
          <a:p>
            <a:r>
              <a:rPr lang="en-US"/>
              <a:t>EP: https://www.nasa.gov/feature/nasa-gives-solar-ionic-propulsion-a-monster-boost</a:t>
            </a:r>
          </a:p>
          <a:p>
            <a:r>
              <a:rPr lang="en-US"/>
              <a:t>Orion image: https://www.nasa.gov/feature/around-the-moon-with-nasa-s-first-launch-of-sls-with-orion/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E2F53-AB2F-4062-99B2-F36C99520E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8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00514-BB4A-4294-8CEC-F83FD32AE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756E4-A80A-46C0-8213-9F6B17553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FF390-42E4-4E67-BBB3-24D0EDF14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F272D-2717-4E87-A180-5CA222C4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4DAA9-5B79-44F9-BB28-098CAEFA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6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7982-C878-418C-AAA0-2A827348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C6F10-745F-4303-A11A-6ADD2E13F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86DC-DD29-4C19-845D-BABC5558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8B64-CD7F-4A60-A32F-8B24EA90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DA89C-8A05-4178-B919-3A69C75C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4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B045DD-40AC-4C28-9647-B4EAF1195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7845A-4BB2-4E83-94E4-F18DC937F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F50F5-3E36-4E50-95F0-1D712014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73C24-3DB2-4DD3-8FA3-B9F82CDA6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9C44F-E204-4529-A842-82C63D78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4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433" y="174359"/>
            <a:ext cx="935166" cy="935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521" y="126383"/>
            <a:ext cx="1247912" cy="10332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7B40FD-F431-4188-B7CD-35489483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400720"/>
            <a:ext cx="5825528" cy="2028280"/>
          </a:xfrm>
        </p:spPr>
        <p:txBody>
          <a:bodyPr anchor="t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01240-670B-4F1F-8E99-02F1984CCE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3598597"/>
            <a:ext cx="5825529" cy="1431410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2000" dirty="0" smtClean="0">
                <a:solidFill>
                  <a:schemeClr val="bg1"/>
                </a:solidFill>
              </a:defRPr>
            </a:lvl1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FC701C-7FB7-4841-9AEA-51D593901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99" y="5199604"/>
            <a:ext cx="10842029" cy="1406759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data markings</a:t>
            </a:r>
          </a:p>
        </p:txBody>
      </p:sp>
    </p:spTree>
    <p:extLst>
      <p:ext uri="{BB962C8B-B14F-4D97-AF65-F5344CB8AC3E}">
        <p14:creationId xmlns:p14="http://schemas.microsoft.com/office/powerpoint/2010/main" val="410977950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970318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788229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5405"/>
            <a:ext cx="5384800" cy="4970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5405"/>
            <a:ext cx="5384800" cy="4970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75886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57899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64242"/>
            <a:ext cx="5386917" cy="4261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57899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64242"/>
            <a:ext cx="5389033" cy="4261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3681414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335677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438567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01627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01627"/>
            <a:ext cx="6815667" cy="4924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363677"/>
            <a:ext cx="4011084" cy="37624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690225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186A7-4683-4B33-A4A1-CB2C3FD3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02997-3DF6-4EF5-91AA-F4FE2DAB6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96995-491C-4C06-A545-902BF277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74026-F063-4294-BB8A-236AE2AD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30A60-51F8-42D8-97E3-84BA1457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92" y="4800600"/>
            <a:ext cx="1056876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7692" y="1176669"/>
            <a:ext cx="10568763" cy="355090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692" y="5367338"/>
            <a:ext cx="1056876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4886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6925C4B-50C7-4B1B-AC1F-E73B5E1C0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71745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080801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7871-F4BE-4236-BFB3-2D4DEEA2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E1E55-1BD7-45D7-8B7D-44889A5ED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0B7E5-8B7A-4CEA-9EDF-5C17DC7BF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A7C54-CDA5-4B23-9265-B701B182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10077-B8D4-4D7F-8090-DC7AD8C3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31C8-093A-4CE5-9D30-C9D729B2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BEC9-4654-4CCD-B143-28CE40388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06C45-B5F1-4F2E-A87A-EC3CD81E8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33C3C-EC17-4454-9693-453B6127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29928-5934-42DC-8E81-5900EB0D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64D24-BEB4-4A0C-8C54-2337FDB2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DDF5-DAD8-47FD-AF8E-F4E7E875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8D9D2-9CB2-48A4-B6AA-C1F2241B7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BAB98-CAD4-469D-B480-D35273C5B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25DCD-1FE2-4AB0-8B36-49E28F13C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9C80-FFED-4F7F-81CD-9695C45E6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3C180-4783-4E93-9967-50B84114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E0424-CFA1-463E-BA36-2373C687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6BA7DA-9DB0-415C-83E1-3535D053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1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2D70-096E-4550-8B8B-7BD56E8B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C166D-B3F0-4843-820C-D1D943AD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1C98A-A43B-4CAB-8530-24E7C499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5993A-7D69-4304-B588-547A422F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0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39C8C-3921-49D8-8C1A-25CE13B3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DE315-67D9-4EF5-88A0-00E68FE0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BBA55-E6BA-42A3-AC9E-0FC430BC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9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4334-CAF3-4CF9-ADB3-76EE7AD37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322-23D9-46DC-B490-5977C5BB3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0B07E-1BC8-45EA-8784-442656024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11BF3-0DF3-4506-899F-F892C8F0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77399-4713-49F6-92A8-E85877CB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B21BE-05C4-4B8C-A771-D4A8EA44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6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94C03-2A4F-42B7-BED8-52618278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F9B8E-46D7-4BB7-9875-9320A5645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156DB-F60B-4102-9154-4E1E9A641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064FE-82BE-4490-B55D-7D3916FD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E2670-E6E7-41B0-8B34-4DA371AE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89406-2AE6-4F2E-8006-C19D634BD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5C4B-50C7-4B1B-AC1F-E73B5E1C0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A238E-C2E1-4FDF-8589-51269A12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29AB4-9D75-4CB5-8E59-6910CE65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FFA35-4D65-47A1-8ABD-F3C6144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1252C-B0D9-4CBC-9091-B7A975F225E8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4B0EE-DE38-407C-81C1-14B98DC77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1B3F-681D-47EF-A020-D0BC19BA7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95093-2076-4DBF-B0A3-E6410BBF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4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54578" y="51912"/>
            <a:ext cx="9869016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62492"/>
            <a:ext cx="10972800" cy="49636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23594" y="6480742"/>
            <a:ext cx="1323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4E5DB78-4BDE-46FE-B77E-1696301DFFBD}" type="slidenum">
              <a:rPr lang="en-US" sz="1400" smtClean="0">
                <a:latin typeface="Arial"/>
                <a:cs typeface="Arial"/>
              </a:rPr>
              <a:pPr algn="r"/>
              <a:t>‹#›</a:t>
            </a:fld>
            <a:endParaRPr lang="en-US" sz="140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5445" y="44697"/>
            <a:ext cx="756742" cy="756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3"/>
            <a:ext cx="854578" cy="70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2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advClick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•"/>
        <a:defRPr sz="2000"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085850" indent="-171450" algn="l" defTabSz="457200" rtl="0" eaLnBrk="1" fontAlgn="base" hangingPunct="1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tabLst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1" fontAlgn="base" hangingPunct="1">
        <a:spcBef>
          <a:spcPts val="0"/>
        </a:spcBef>
        <a:spcAft>
          <a:spcPts val="60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ntrs.nasa.gov/citations/1977000725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2362C8-6380-BD94-3E39-0D7D78836199}"/>
              </a:ext>
            </a:extLst>
          </p:cNvPr>
          <p:cNvSpPr txBox="1"/>
          <p:nvPr/>
        </p:nvSpPr>
        <p:spPr>
          <a:xfrm>
            <a:off x="4034768" y="320457"/>
            <a:ext cx="75886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 charset="-128"/>
                <a:cs typeface="Arial"/>
              </a:rPr>
              <a:t>Solar Array Performance </a:t>
            </a: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 charset="-128"/>
                <a:cs typeface="Arial"/>
              </a:rPr>
              <a:t>Modeling for NASA’s Artemis Missions</a:t>
            </a:r>
          </a:p>
          <a:p>
            <a:endParaRPr lang="en-US" sz="2000" b="1" dirty="0">
              <a:solidFill>
                <a:srgbClr val="888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000" b="1" baseline="30000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SPRAT (Space Photovoltaic Research &amp; Technology) Conference</a:t>
            </a:r>
          </a:p>
          <a:p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Cleveland, OH</a:t>
            </a:r>
          </a:p>
          <a:p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4-6,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7B7A6-AB4B-95B7-2E9E-D327330CF0F3}"/>
              </a:ext>
            </a:extLst>
          </p:cNvPr>
          <p:cNvSpPr txBox="1"/>
          <p:nvPr/>
        </p:nvSpPr>
        <p:spPr>
          <a:xfrm>
            <a:off x="3352996" y="5541816"/>
            <a:ext cx="2697018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Spencer Furin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Glenn Research Center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spencer.c.furin@nasa.gov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EE5B9-D02D-92FC-C33A-F00BEE1B65E4}"/>
              </a:ext>
            </a:extLst>
          </p:cNvPr>
          <p:cNvSpPr txBox="1"/>
          <p:nvPr/>
        </p:nvSpPr>
        <p:spPr>
          <a:xfrm>
            <a:off x="8747032" y="5551929"/>
            <a:ext cx="269701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 Hernandez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Johnson Space Center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hector.hernandez@nasa.gov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504FA-6E27-2DA5-7B5F-E44076F61CE7}"/>
              </a:ext>
            </a:extLst>
          </p:cNvPr>
          <p:cNvSpPr txBox="1"/>
          <p:nvPr/>
        </p:nvSpPr>
        <p:spPr>
          <a:xfrm>
            <a:off x="6050014" y="5551929"/>
            <a:ext cx="2697018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Brandon </a:t>
            </a:r>
            <a:r>
              <a:rPr lang="en-US" sz="2000" b="1" dirty="0" err="1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Klefman</a:t>
            </a:r>
            <a:endParaRPr lang="en-US" sz="2000" b="1" dirty="0">
              <a:solidFill>
                <a:srgbClr val="888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Glenn Research Center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Brandon.klefman@nasa.gov</a:t>
            </a:r>
          </a:p>
        </p:txBody>
      </p:sp>
    </p:spTree>
    <p:extLst>
      <p:ext uri="{BB962C8B-B14F-4D97-AF65-F5344CB8AC3E}">
        <p14:creationId xmlns:p14="http://schemas.microsoft.com/office/powerpoint/2010/main" val="412166722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E986-5162-45AC-8E5B-756CF0DC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N-Node Solar Cell Thermal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4A47A-B0B5-4E35-B30E-3E1E22A6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2492"/>
            <a:ext cx="6361471" cy="49636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Simplified thermal model designed to predict solar cell operating temperatures in various operational conditions &amp; environments</a:t>
            </a:r>
          </a:p>
          <a:p>
            <a:pPr lvl="1"/>
            <a:r>
              <a:rPr lang="en-US" dirty="0"/>
              <a:t>Generalized nodes allow flexibility in modeling different types of solar cells &amp; substrates (supports flex blankets and rigid panels)</a:t>
            </a:r>
          </a:p>
          <a:p>
            <a:pPr lvl="1"/>
            <a:r>
              <a:rPr lang="en-US" dirty="0"/>
              <a:t>Models degradation of material properties &amp; variation due to temperature</a:t>
            </a:r>
          </a:p>
          <a:p>
            <a:pPr lvl="1"/>
            <a:r>
              <a:rPr lang="en-US" dirty="0"/>
              <a:t>Time-phased model predicts temperature in eclipse &amp; sunlight</a:t>
            </a:r>
          </a:p>
          <a:p>
            <a:pPr lvl="1"/>
            <a:r>
              <a:rPr lang="en-US" dirty="0"/>
              <a:t>Limited to modeling solar cell alone in space (emulates tip of wing); neglects cross-wing conduction &amp; spacecraft heating effects</a:t>
            </a:r>
          </a:p>
          <a:p>
            <a:r>
              <a:rPr lang="en-US" dirty="0"/>
              <a:t>Iterative calculation with cell IV model, as cell power generation varies with solar cell operating temperature</a:t>
            </a:r>
          </a:p>
          <a:p>
            <a:pPr lvl="1"/>
            <a:r>
              <a:rPr lang="en-US" dirty="0"/>
              <a:t>This thermal model is integrated within the SPACE solar cell IV code (not a separate model)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85EFF0-3542-47D2-BAB3-CBDAE2EB8C2D}"/>
              </a:ext>
            </a:extLst>
          </p:cNvPr>
          <p:cNvGrpSpPr/>
          <p:nvPr/>
        </p:nvGrpSpPr>
        <p:grpSpPr>
          <a:xfrm>
            <a:off x="7946914" y="1162492"/>
            <a:ext cx="4060288" cy="1372063"/>
            <a:chOff x="7182253" y="1283839"/>
            <a:chExt cx="5364453" cy="18127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A8F96-1F28-4A9B-BCB8-566E47001FF1}"/>
                </a:ext>
              </a:extLst>
            </p:cNvPr>
            <p:cNvGrpSpPr/>
            <p:nvPr/>
          </p:nvGrpSpPr>
          <p:grpSpPr>
            <a:xfrm>
              <a:off x="7182253" y="1283841"/>
              <a:ext cx="5364453" cy="1812768"/>
              <a:chOff x="9685762" y="2122342"/>
              <a:chExt cx="3649041" cy="137620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8B26A88-C55B-44A6-AC77-29D1642AE37D}"/>
                  </a:ext>
                </a:extLst>
              </p:cNvPr>
              <p:cNvGrpSpPr/>
              <p:nvPr/>
            </p:nvGrpSpPr>
            <p:grpSpPr>
              <a:xfrm>
                <a:off x="9685762" y="2122342"/>
                <a:ext cx="3649041" cy="893658"/>
                <a:chOff x="4792134" y="5328862"/>
                <a:chExt cx="3649041" cy="893658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4052EA3-92B0-426B-82B6-CB302D778FE3}"/>
                    </a:ext>
                  </a:extLst>
                </p:cNvPr>
                <p:cNvSpPr/>
                <p:nvPr/>
              </p:nvSpPr>
              <p:spPr>
                <a:xfrm>
                  <a:off x="4792134" y="6175447"/>
                  <a:ext cx="3649041" cy="47073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B115ADA-3879-4D6B-B1F8-23C88568D9FB}"/>
                    </a:ext>
                  </a:extLst>
                </p:cNvPr>
                <p:cNvGrpSpPr/>
                <p:nvPr/>
              </p:nvGrpSpPr>
              <p:grpSpPr>
                <a:xfrm>
                  <a:off x="4880523" y="5328862"/>
                  <a:ext cx="1684006" cy="841888"/>
                  <a:chOff x="4880524" y="5520089"/>
                  <a:chExt cx="776861" cy="395860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24801DD7-6764-4E97-9932-54FE4BA0605E}"/>
                      </a:ext>
                    </a:extLst>
                  </p:cNvPr>
                  <p:cNvSpPr/>
                  <p:nvPr/>
                </p:nvSpPr>
                <p:spPr>
                  <a:xfrm>
                    <a:off x="4880524" y="5681879"/>
                    <a:ext cx="776861" cy="16459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A83B36B2-0C0F-4C08-A54C-F6ED5345E495}"/>
                      </a:ext>
                    </a:extLst>
                  </p:cNvPr>
                  <p:cNvSpPr/>
                  <p:nvPr/>
                </p:nvSpPr>
                <p:spPr>
                  <a:xfrm>
                    <a:off x="4880524" y="5861085"/>
                    <a:ext cx="776861" cy="5486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F3604557-581D-4D7C-8916-C5D3329D3BA1}"/>
                      </a:ext>
                    </a:extLst>
                  </p:cNvPr>
                  <p:cNvSpPr/>
                  <p:nvPr/>
                </p:nvSpPr>
                <p:spPr>
                  <a:xfrm>
                    <a:off x="4880524" y="5849206"/>
                    <a:ext cx="776861" cy="9144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7C83105-60F7-452B-B6E7-45184106BC87}"/>
                      </a:ext>
                    </a:extLst>
                  </p:cNvPr>
                  <p:cNvSpPr/>
                  <p:nvPr/>
                </p:nvSpPr>
                <p:spPr>
                  <a:xfrm>
                    <a:off x="4880524" y="5633807"/>
                    <a:ext cx="776861" cy="4572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EE0F5730-1B3B-47D4-B445-04E7926EFE2C}"/>
                      </a:ext>
                    </a:extLst>
                  </p:cNvPr>
                  <p:cNvSpPr/>
                  <p:nvPr/>
                </p:nvSpPr>
                <p:spPr>
                  <a:xfrm>
                    <a:off x="4880524" y="5520089"/>
                    <a:ext cx="776861" cy="109728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5723115-8B89-4299-9184-31DB621E5FC1}"/>
                  </a:ext>
                </a:extLst>
              </p:cNvPr>
              <p:cNvSpPr/>
              <p:nvPr/>
            </p:nvSpPr>
            <p:spPr>
              <a:xfrm>
                <a:off x="10210931" y="3029461"/>
                <a:ext cx="842322" cy="46908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solidFill>
                      <a:schemeClr val="tx1"/>
                    </a:solidFill>
                  </a:rPr>
                  <a:t>3</a:t>
                </a:r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E5919-1984-447E-B3F3-617D3D7C6082}"/>
                </a:ext>
              </a:extLst>
            </p:cNvPr>
            <p:cNvSpPr/>
            <p:nvPr/>
          </p:nvSpPr>
          <p:spPr>
            <a:xfrm>
              <a:off x="7954296" y="1283839"/>
              <a:ext cx="1238296" cy="11948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B47646-5388-42BF-A69E-7DC6C49B5848}"/>
                </a:ext>
              </a:extLst>
            </p:cNvPr>
            <p:cNvSpPr/>
            <p:nvPr/>
          </p:nvSpPr>
          <p:spPr>
            <a:xfrm>
              <a:off x="7312186" y="1283839"/>
              <a:ext cx="642109" cy="11948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A210E3-F079-4B7C-B5F5-8CA4CCD8E164}"/>
                </a:ext>
              </a:extLst>
            </p:cNvPr>
            <p:cNvSpPr/>
            <p:nvPr/>
          </p:nvSpPr>
          <p:spPr>
            <a:xfrm>
              <a:off x="9192592" y="1283839"/>
              <a:ext cx="595250" cy="11948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EF5F9D1-57D2-470B-A54C-438F4018E1A2}"/>
              </a:ext>
            </a:extLst>
          </p:cNvPr>
          <p:cNvSpPr txBox="1"/>
          <p:nvPr/>
        </p:nvSpPr>
        <p:spPr>
          <a:xfrm>
            <a:off x="7029637" y="2535665"/>
            <a:ext cx="4977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Examples of 2- and 4-node models of solar cells on a rigid panel or flexible blanket substrate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9C0A2A-F8D9-4161-A2C7-20CD79C4DC61}"/>
              </a:ext>
            </a:extLst>
          </p:cNvPr>
          <p:cNvGrpSpPr/>
          <p:nvPr/>
        </p:nvGrpSpPr>
        <p:grpSpPr>
          <a:xfrm>
            <a:off x="10133412" y="1158105"/>
            <a:ext cx="1873792" cy="1372059"/>
            <a:chOff x="9774151" y="2122342"/>
            <a:chExt cx="1684006" cy="137620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39BBD37-4B40-453C-B447-E36E1B1FFD88}"/>
                </a:ext>
              </a:extLst>
            </p:cNvPr>
            <p:cNvGrpSpPr/>
            <p:nvPr/>
          </p:nvGrpSpPr>
          <p:grpSpPr>
            <a:xfrm>
              <a:off x="9774151" y="2122342"/>
              <a:ext cx="1684006" cy="841888"/>
              <a:chOff x="4880524" y="5520089"/>
              <a:chExt cx="776861" cy="39586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E3D32E1-EDED-445C-B2B7-6BB109C1B0EC}"/>
                  </a:ext>
                </a:extLst>
              </p:cNvPr>
              <p:cNvSpPr/>
              <p:nvPr/>
            </p:nvSpPr>
            <p:spPr>
              <a:xfrm>
                <a:off x="4880524" y="5681879"/>
                <a:ext cx="776861" cy="1645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Solar Cell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D8DEA1-8A70-4CED-B206-15D7DD5B4D0E}"/>
                  </a:ext>
                </a:extLst>
              </p:cNvPr>
              <p:cNvSpPr/>
              <p:nvPr/>
            </p:nvSpPr>
            <p:spPr>
              <a:xfrm>
                <a:off x="4880524" y="5861085"/>
                <a:ext cx="776861" cy="5486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45F800-E59A-4281-9D66-79ED678AA47D}"/>
                  </a:ext>
                </a:extLst>
              </p:cNvPr>
              <p:cNvSpPr/>
              <p:nvPr/>
            </p:nvSpPr>
            <p:spPr>
              <a:xfrm>
                <a:off x="4880524" y="5849206"/>
                <a:ext cx="776861" cy="914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F4D591-25F3-4EA5-B405-D1FDE61D70F7}"/>
                  </a:ext>
                </a:extLst>
              </p:cNvPr>
              <p:cNvSpPr/>
              <p:nvPr/>
            </p:nvSpPr>
            <p:spPr>
              <a:xfrm>
                <a:off x="4880524" y="5633807"/>
                <a:ext cx="776861" cy="457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05C8C34-D6E2-40D7-AE1D-0D52774D2696}"/>
                  </a:ext>
                </a:extLst>
              </p:cNvPr>
              <p:cNvSpPr/>
              <p:nvPr/>
            </p:nvSpPr>
            <p:spPr>
              <a:xfrm>
                <a:off x="4880524" y="5520089"/>
                <a:ext cx="776861" cy="10972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Coverglass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0D6D6C-2067-40B0-9698-7B223445DC4B}"/>
                </a:ext>
              </a:extLst>
            </p:cNvPr>
            <p:cNvSpPr/>
            <p:nvPr/>
          </p:nvSpPr>
          <p:spPr>
            <a:xfrm>
              <a:off x="9774151" y="3029461"/>
              <a:ext cx="842322" cy="4690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Foam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4CF851A-4CC3-4A62-A3BA-E423D56C5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637" y="3227038"/>
            <a:ext cx="4716385" cy="3579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F25D9-5EF4-D8AC-F13C-768ACCD5BC8E}"/>
              </a:ext>
            </a:extLst>
          </p:cNvPr>
          <p:cNvSpPr/>
          <p:nvPr/>
        </p:nvSpPr>
        <p:spPr>
          <a:xfrm>
            <a:off x="11079498" y="2001846"/>
            <a:ext cx="927703" cy="52528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Substrate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643FA2-3D4A-23E1-C06F-A331D4016EBA}"/>
              </a:ext>
            </a:extLst>
          </p:cNvPr>
          <p:cNvGrpSpPr/>
          <p:nvPr/>
        </p:nvGrpSpPr>
        <p:grpSpPr>
          <a:xfrm>
            <a:off x="7000420" y="1158105"/>
            <a:ext cx="937659" cy="1369027"/>
            <a:chOff x="9666737" y="4146321"/>
            <a:chExt cx="1241583" cy="181277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111B23-A599-CD3D-F541-54D818D65175}"/>
                </a:ext>
              </a:extLst>
            </p:cNvPr>
            <p:cNvGrpSpPr/>
            <p:nvPr/>
          </p:nvGrpSpPr>
          <p:grpSpPr>
            <a:xfrm>
              <a:off x="9670022" y="4149358"/>
              <a:ext cx="1238298" cy="1108950"/>
              <a:chOff x="4880524" y="5520089"/>
              <a:chExt cx="776861" cy="39586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FA06DAC-7D1A-CA79-9788-9E135EC8E8E4}"/>
                  </a:ext>
                </a:extLst>
              </p:cNvPr>
              <p:cNvSpPr/>
              <p:nvPr/>
            </p:nvSpPr>
            <p:spPr>
              <a:xfrm>
                <a:off x="4880524" y="5681879"/>
                <a:ext cx="776861" cy="1645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60966D4-927E-4967-2F6D-69AFC7404C6F}"/>
                  </a:ext>
                </a:extLst>
              </p:cNvPr>
              <p:cNvSpPr/>
              <p:nvPr/>
            </p:nvSpPr>
            <p:spPr>
              <a:xfrm>
                <a:off x="4880524" y="5861085"/>
                <a:ext cx="776861" cy="5486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63C829-98D1-AFE9-0D86-162C8D51EB4C}"/>
                  </a:ext>
                </a:extLst>
              </p:cNvPr>
              <p:cNvSpPr/>
              <p:nvPr/>
            </p:nvSpPr>
            <p:spPr>
              <a:xfrm>
                <a:off x="4880524" y="5849206"/>
                <a:ext cx="776861" cy="914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AAC9C93-8E88-1A75-BA99-B91DE732785C}"/>
                  </a:ext>
                </a:extLst>
              </p:cNvPr>
              <p:cNvSpPr/>
              <p:nvPr/>
            </p:nvSpPr>
            <p:spPr>
              <a:xfrm>
                <a:off x="4880524" y="5633807"/>
                <a:ext cx="776861" cy="457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68A06F8-546A-523C-2BCE-A2D8800894A0}"/>
                  </a:ext>
                </a:extLst>
              </p:cNvPr>
              <p:cNvSpPr/>
              <p:nvPr/>
            </p:nvSpPr>
            <p:spPr>
              <a:xfrm>
                <a:off x="4880524" y="5520089"/>
                <a:ext cx="776861" cy="10972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861E1D-3DA6-3C26-535E-111DA1C79B8D}"/>
                </a:ext>
              </a:extLst>
            </p:cNvPr>
            <p:cNvSpPr/>
            <p:nvPr/>
          </p:nvSpPr>
          <p:spPr>
            <a:xfrm>
              <a:off x="9670022" y="5258309"/>
              <a:ext cx="1238296" cy="700782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A76EE07-CCA9-4D01-19C6-C105B8BB9AFC}"/>
                </a:ext>
              </a:extLst>
            </p:cNvPr>
            <p:cNvSpPr/>
            <p:nvPr/>
          </p:nvSpPr>
          <p:spPr>
            <a:xfrm>
              <a:off x="9666745" y="5265970"/>
              <a:ext cx="1238297" cy="6931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8664BD-CFA3-BD70-E0D8-9DA3BDFD93E3}"/>
                </a:ext>
              </a:extLst>
            </p:cNvPr>
            <p:cNvSpPr/>
            <p:nvPr/>
          </p:nvSpPr>
          <p:spPr>
            <a:xfrm>
              <a:off x="9666737" y="4146321"/>
              <a:ext cx="1238296" cy="111964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065129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838953-EC70-4C26-84A0-1CA614B02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94" y="3347534"/>
            <a:ext cx="4213353" cy="3230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20AA8-BE64-471D-B561-B2AA9CB7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Degradation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E58577-9B9F-4B34-8385-DF073436F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62492"/>
            <a:ext cx="7328338" cy="49636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Degradation modeling is data-driven &amp; generic</a:t>
            </a:r>
          </a:p>
          <a:p>
            <a:pPr lvl="1"/>
            <a:r>
              <a:rPr lang="en-US" dirty="0"/>
              <a:t>Variety of knockdown factors are available and specified as inputs to SPACE</a:t>
            </a:r>
          </a:p>
          <a:p>
            <a:pPr lvl="1"/>
            <a:r>
              <a:rPr lang="en-US" dirty="0"/>
              <a:t>Factors are all time-phased, allowing variation in damage throughout a multi-year mission</a:t>
            </a:r>
          </a:p>
          <a:p>
            <a:pPr lvl="1"/>
            <a:r>
              <a:rPr lang="en-US" dirty="0"/>
              <a:t>Radiation can be specified as an annualized fluence or a time-phased profile; SPACE calculates knockdown factors accordingly</a:t>
            </a:r>
          </a:p>
          <a:p>
            <a:pPr lvl="1"/>
            <a:r>
              <a:rPr lang="en-US" dirty="0"/>
              <a:t>Knockdown factors are specified independently for each cell property: </a:t>
            </a:r>
            <a:r>
              <a:rPr lang="en-US" dirty="0" err="1"/>
              <a:t>Isc</a:t>
            </a:r>
            <a:r>
              <a:rPr lang="en-US" dirty="0"/>
              <a:t>, Imp, </a:t>
            </a:r>
            <a:r>
              <a:rPr lang="en-US" dirty="0" err="1"/>
              <a:t>Vmp</a:t>
            </a:r>
            <a:r>
              <a:rPr lang="en-US" dirty="0"/>
              <a:t>, &amp; </a:t>
            </a:r>
            <a:r>
              <a:rPr lang="en-US" dirty="0" err="1"/>
              <a:t>Voc</a:t>
            </a:r>
            <a:endParaRPr lang="en-US" dirty="0"/>
          </a:p>
          <a:p>
            <a:pPr lvl="1"/>
            <a:r>
              <a:rPr lang="en-US" b="1" dirty="0"/>
              <a:t>Provides flexibility to tune the model with on-orbit telemetry</a:t>
            </a:r>
          </a:p>
          <a:p>
            <a:pPr lvl="1"/>
            <a:endParaRPr lang="en-US" dirty="0"/>
          </a:p>
          <a:p>
            <a:r>
              <a:rPr lang="en-US" dirty="0"/>
              <a:t>Modeling the radiation during the EOR phase of PPE is a new challenge for SPACE</a:t>
            </a:r>
          </a:p>
          <a:p>
            <a:pPr lvl="1"/>
            <a:r>
              <a:rPr lang="en-US" dirty="0"/>
              <a:t>Significant radiation damage during first year of flight due to the spiral through the radiation belts</a:t>
            </a:r>
          </a:p>
          <a:p>
            <a:pPr lvl="1"/>
            <a:r>
              <a:rPr lang="en-US" dirty="0"/>
              <a:t>Results in non-linear degradation profile over the life of PPE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3A5C50D-6FDD-46AE-9C8C-244E5EF76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381717"/>
              </p:ext>
            </p:extLst>
          </p:nvPr>
        </p:nvGraphicFramePr>
        <p:xfrm>
          <a:off x="8097849" y="940567"/>
          <a:ext cx="3769644" cy="22612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84822">
                  <a:extLst>
                    <a:ext uri="{9D8B030D-6E8A-4147-A177-3AD203B41FA5}">
                      <a16:colId xmlns:a16="http://schemas.microsoft.com/office/drawing/2014/main" val="172089000"/>
                    </a:ext>
                  </a:extLst>
                </a:gridCol>
                <a:gridCol w="1884822">
                  <a:extLst>
                    <a:ext uri="{9D8B030D-6E8A-4147-A177-3AD203B41FA5}">
                      <a16:colId xmlns:a16="http://schemas.microsoft.com/office/drawing/2014/main" val="3743894194"/>
                    </a:ext>
                  </a:extLst>
                </a:gridCol>
              </a:tblGrid>
              <a:tr h="28006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Degradation Mechanisms in SPACE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413987"/>
                  </a:ext>
                </a:extLst>
              </a:tr>
              <a:tr h="226938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Modeling/Measurement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Thermal 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765240"/>
                  </a:ext>
                </a:extLst>
              </a:tr>
              <a:tr h="226938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Cell Mismatch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Atomic Oxygen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70941"/>
                  </a:ext>
                </a:extLst>
              </a:tr>
              <a:tr h="226938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Blanket Flatness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Plasma Sputtering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534114"/>
                  </a:ext>
                </a:extLst>
              </a:tr>
              <a:tr h="226938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Glassing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Contamination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008115"/>
                  </a:ext>
                </a:extLst>
              </a:tr>
              <a:tr h="22693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MMOD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Rework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164763"/>
                  </a:ext>
                </a:extLst>
              </a:tr>
              <a:tr h="226938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UV Darkening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Random Failures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156913"/>
                  </a:ext>
                </a:extLst>
              </a:tr>
              <a:tr h="233503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Other Losses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39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517253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AE9F9D60-B427-4526-81DD-94264B77E957}"/>
              </a:ext>
            </a:extLst>
          </p:cNvPr>
          <p:cNvSpPr txBox="1">
            <a:spLocks/>
          </p:cNvSpPr>
          <p:nvPr/>
        </p:nvSpPr>
        <p:spPr>
          <a:xfrm>
            <a:off x="609601" y="1219200"/>
            <a:ext cx="5486400" cy="490696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77800" indent="-177800" algn="l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685800" indent="-228600" algn="l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085850" indent="-171450" algn="l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Calculates shadows cast by nearby hardware to compute realistic array power</a:t>
            </a:r>
          </a:p>
          <a:p>
            <a:pPr lvl="1"/>
            <a:r>
              <a:rPr lang="en-US" dirty="0"/>
              <a:t>Uses actual solar cell &amp; wiring layout</a:t>
            </a:r>
          </a:p>
          <a:p>
            <a:pPr lvl="1"/>
            <a:r>
              <a:rPr lang="en-US" dirty="0"/>
              <a:t>Properly computes string-by-string power loss </a:t>
            </a:r>
            <a:r>
              <a:rPr lang="en-US" i="1" dirty="0"/>
              <a:t>(not just shadowed area)</a:t>
            </a:r>
          </a:p>
          <a:p>
            <a:r>
              <a:rPr lang="en-US" dirty="0"/>
              <a:t>SPACE shadowing process:</a:t>
            </a:r>
          </a:p>
          <a:p>
            <a:pPr marL="850900" lvl="1" indent="-342900">
              <a:buFont typeface="+mj-lt"/>
              <a:buAutoNum type="arabicPeriod"/>
            </a:pPr>
            <a:r>
              <a:rPr lang="en-US" dirty="0"/>
              <a:t>Model external spacecraft geometry on-orbit</a:t>
            </a:r>
          </a:p>
          <a:p>
            <a:pPr marL="850900" lvl="1" indent="-342900">
              <a:buFont typeface="+mj-lt"/>
              <a:buAutoNum type="arabicPeriod"/>
            </a:pPr>
            <a:r>
              <a:rPr lang="en-US" dirty="0"/>
              <a:t>Incorporate electrical layout for array(s) of interest</a:t>
            </a:r>
          </a:p>
          <a:p>
            <a:pPr marL="850900" lvl="1" indent="-342900">
              <a:buFont typeface="+mj-lt"/>
              <a:buAutoNum type="arabicPeriod"/>
            </a:pPr>
            <a:r>
              <a:rPr lang="en-US" dirty="0"/>
              <a:t>Orient vehicle (attitude) &amp; gimbal components</a:t>
            </a:r>
          </a:p>
          <a:p>
            <a:pPr marL="1250950" lvl="2" indent="-342900"/>
            <a:r>
              <a:rPr lang="en-US" dirty="0"/>
              <a:t>Optimize array/radiator pointing within constraints</a:t>
            </a:r>
          </a:p>
          <a:p>
            <a:pPr marL="1250950" lvl="2" indent="-342900"/>
            <a:r>
              <a:rPr lang="en-US" dirty="0"/>
              <a:t>Account for gimbal locks, keep-out zones, etc.</a:t>
            </a:r>
          </a:p>
          <a:p>
            <a:pPr marL="850900" lvl="1" indent="-342900">
              <a:buFont typeface="+mj-lt"/>
              <a:buAutoNum type="arabicPeriod"/>
            </a:pPr>
            <a:r>
              <a:rPr lang="en-US" dirty="0"/>
              <a:t>Calculate solar array shadow patterns</a:t>
            </a:r>
          </a:p>
          <a:p>
            <a:pPr marL="1250950" lvl="2" indent="-342900"/>
            <a:r>
              <a:rPr lang="en-US" dirty="0"/>
              <a:t>3D ray intersection method</a:t>
            </a:r>
          </a:p>
          <a:p>
            <a:pPr marL="1250950" lvl="2" indent="-342900"/>
            <a:r>
              <a:rPr lang="en-US" i="1" dirty="0"/>
              <a:t>Every</a:t>
            </a:r>
            <a:r>
              <a:rPr lang="en-US" dirty="0"/>
              <a:t> solar cell checked for shadowing</a:t>
            </a:r>
          </a:p>
          <a:p>
            <a:pPr marL="850900" lvl="1" indent="-342900">
              <a:buFont typeface="+mj-lt"/>
              <a:buAutoNum type="arabicPeriod"/>
            </a:pPr>
            <a:r>
              <a:rPr lang="en-US" dirty="0"/>
              <a:t>Assess array performance from shadow patterns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Shadowing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90685-011A-4435-9F4E-C3C62ECA1A8B}"/>
              </a:ext>
            </a:extLst>
          </p:cNvPr>
          <p:cNvGrpSpPr/>
          <p:nvPr/>
        </p:nvGrpSpPr>
        <p:grpSpPr>
          <a:xfrm>
            <a:off x="6096000" y="1547923"/>
            <a:ext cx="2520926" cy="4342110"/>
            <a:chOff x="6868706" y="951179"/>
            <a:chExt cx="2356702" cy="40592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0CCA96-9C18-4EEE-AC17-46202F3B1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6017434" y="1802451"/>
              <a:ext cx="4059246" cy="23567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A5EC50-9599-41D1-B646-36E0008F311C}"/>
                </a:ext>
              </a:extLst>
            </p:cNvPr>
            <p:cNvSpPr txBox="1"/>
            <p:nvPr/>
          </p:nvSpPr>
          <p:spPr>
            <a:xfrm>
              <a:off x="7028885" y="1232938"/>
              <a:ext cx="11312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Arial"/>
                  <a:cs typeface="Arial"/>
                </a:rPr>
                <a:t>(1, 2, 3)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DB0DD45-50BB-4744-A654-714E444EFBF6}"/>
              </a:ext>
            </a:extLst>
          </p:cNvPr>
          <p:cNvGrpSpPr/>
          <p:nvPr/>
        </p:nvGrpSpPr>
        <p:grpSpPr>
          <a:xfrm>
            <a:off x="8788270" y="1481812"/>
            <a:ext cx="812664" cy="4207862"/>
            <a:chOff x="9005254" y="1515726"/>
            <a:chExt cx="850494" cy="44037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4A8648-00AF-45BE-8768-C89E6E76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5254" y="2008279"/>
              <a:ext cx="850494" cy="3911188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2FE80C9-E079-4958-BD09-B9A222ACDC51}"/>
                </a:ext>
              </a:extLst>
            </p:cNvPr>
            <p:cNvSpPr txBox="1"/>
            <p:nvPr/>
          </p:nvSpPr>
          <p:spPr>
            <a:xfrm>
              <a:off x="9157011" y="1515726"/>
              <a:ext cx="546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Arial"/>
                  <a:cs typeface="Arial"/>
                </a:rPr>
                <a:t>(4)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C36B7C-CBFA-44A5-9DA8-082600A23A80}"/>
              </a:ext>
            </a:extLst>
          </p:cNvPr>
          <p:cNvGrpSpPr/>
          <p:nvPr/>
        </p:nvGrpSpPr>
        <p:grpSpPr>
          <a:xfrm>
            <a:off x="10212644" y="3758302"/>
            <a:ext cx="1482960" cy="2277822"/>
            <a:chOff x="10232305" y="3668609"/>
            <a:chExt cx="1482960" cy="2277822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F1940F8-7566-474E-A54A-9783DF0FA3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32305" y="4132489"/>
              <a:ext cx="1482960" cy="1813942"/>
              <a:chOff x="9288001" y="5235631"/>
              <a:chExt cx="1934754" cy="236657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381FC71-D968-4CBD-8007-AB71B91C0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88001" y="5235631"/>
                <a:ext cx="1934754" cy="23647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8A042A-80B5-47EE-93A3-B26F23ED6B60}"/>
                  </a:ext>
                </a:extLst>
              </p:cNvPr>
              <p:cNvSpPr/>
              <p:nvPr/>
            </p:nvSpPr>
            <p:spPr>
              <a:xfrm>
                <a:off x="9299449" y="5242855"/>
                <a:ext cx="979932" cy="2359348"/>
              </a:xfrm>
              <a:prstGeom prst="rect">
                <a:avLst/>
              </a:prstGeom>
              <a:solidFill>
                <a:srgbClr val="000000">
                  <a:alpha val="45098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0EE4E1F-77DF-4829-88DC-A082F69B6884}"/>
                </a:ext>
              </a:extLst>
            </p:cNvPr>
            <p:cNvSpPr txBox="1"/>
            <p:nvPr/>
          </p:nvSpPr>
          <p:spPr>
            <a:xfrm>
              <a:off x="10726465" y="3668609"/>
              <a:ext cx="531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"/>
                  <a:cs typeface="Arial"/>
                </a:rPr>
                <a:t>(5)</a:t>
              </a:r>
            </a:p>
          </p:txBody>
        </p:sp>
      </p:grpSp>
      <p:pic>
        <p:nvPicPr>
          <p:cNvPr id="7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A9884DF7-9E14-1F87-CDF4-923CED4350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2461" r="17433" b="8744"/>
          <a:stretch/>
        </p:blipFill>
        <p:spPr>
          <a:xfrm>
            <a:off x="9772271" y="938129"/>
            <a:ext cx="2345356" cy="24908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0883003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3CCE1C1-2989-D7C4-C83E-FF5A22CCF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1582"/>
            <a:ext cx="10972800" cy="48450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F55CE-6762-51CD-92C4-8E53FF86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Comparison to Artemis I Flight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8DFBC-7F26-FA09-1349-DFBC2957CA4F}"/>
              </a:ext>
            </a:extLst>
          </p:cNvPr>
          <p:cNvSpPr txBox="1"/>
          <p:nvPr/>
        </p:nvSpPr>
        <p:spPr>
          <a:xfrm>
            <a:off x="4598966" y="2443305"/>
            <a:ext cx="24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Array parking + maneuver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for lunar flyby burn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0675DA-B0DA-DF5C-2C04-45D2FB15F01F}"/>
              </a:ext>
            </a:extLst>
          </p:cNvPr>
          <p:cNvCxnSpPr/>
          <p:nvPr/>
        </p:nvCxnSpPr>
        <p:spPr>
          <a:xfrm>
            <a:off x="4973216" y="3039925"/>
            <a:ext cx="165151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C14213-4230-85AC-2FF8-A2EE256147BD}"/>
              </a:ext>
            </a:extLst>
          </p:cNvPr>
          <p:cNvSpPr txBox="1"/>
          <p:nvPr/>
        </p:nvSpPr>
        <p:spPr>
          <a:xfrm>
            <a:off x="7380675" y="3821000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Eclipse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14C648-CBCF-636E-C15B-52A2E544C275}"/>
              </a:ext>
            </a:extLst>
          </p:cNvPr>
          <p:cNvCxnSpPr>
            <a:cxnSpLocks/>
          </p:cNvCxnSpPr>
          <p:nvPr/>
        </p:nvCxnSpPr>
        <p:spPr>
          <a:xfrm>
            <a:off x="6624735" y="4188248"/>
            <a:ext cx="2323322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4596F4-4F25-969E-58E9-DA08660FF5D4}"/>
              </a:ext>
            </a:extLst>
          </p:cNvPr>
          <p:cNvCxnSpPr/>
          <p:nvPr/>
        </p:nvCxnSpPr>
        <p:spPr>
          <a:xfrm flipV="1">
            <a:off x="1337912" y="1318661"/>
            <a:ext cx="0" cy="42639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OPFfullanimation">
            <a:hlinkClick r:id="" action="ppaction://media"/>
            <a:extLst>
              <a:ext uri="{FF2B5EF4-FFF2-40B4-BE49-F238E27FC236}">
                <a16:creationId xmlns:a16="http://schemas.microsoft.com/office/drawing/2014/main" id="{E70EA886-E2BA-CDE8-7C6B-AE72E5446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9412" y="2286086"/>
            <a:ext cx="3047765" cy="2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64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82447 -7.40741E-7 " pathEditMode="fixed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55CE-6762-51CD-92C4-8E53FF86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Comparison to Artemis I Flight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CCE1C1-2989-D7C4-C83E-FF5A22CCF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221582"/>
            <a:ext cx="10972800" cy="48450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E8088B-548F-D2E3-A921-796F68E1409D}"/>
              </a:ext>
            </a:extLst>
          </p:cNvPr>
          <p:cNvSpPr txBox="1"/>
          <p:nvPr/>
        </p:nvSpPr>
        <p:spPr>
          <a:xfrm>
            <a:off x="4598966" y="2443305"/>
            <a:ext cx="24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Array parking + maneuver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for lunar flyby burn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BF0E35-154E-87CD-3127-F1971DB286FB}"/>
              </a:ext>
            </a:extLst>
          </p:cNvPr>
          <p:cNvCxnSpPr/>
          <p:nvPr/>
        </p:nvCxnSpPr>
        <p:spPr>
          <a:xfrm>
            <a:off x="4973216" y="3039925"/>
            <a:ext cx="165151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1DFDE28-8582-F3C6-A839-EAB7EDDB3B5D}"/>
              </a:ext>
            </a:extLst>
          </p:cNvPr>
          <p:cNvSpPr txBox="1"/>
          <p:nvPr/>
        </p:nvSpPr>
        <p:spPr>
          <a:xfrm>
            <a:off x="7380675" y="3821000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Eclipse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E767A5-6B05-54AC-36A0-BBB86619D9C9}"/>
              </a:ext>
            </a:extLst>
          </p:cNvPr>
          <p:cNvCxnSpPr>
            <a:cxnSpLocks/>
          </p:cNvCxnSpPr>
          <p:nvPr/>
        </p:nvCxnSpPr>
        <p:spPr>
          <a:xfrm>
            <a:off x="6624735" y="4188248"/>
            <a:ext cx="2323322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53D9E3-D15B-7256-3ABC-A672ACB55748}"/>
              </a:ext>
            </a:extLst>
          </p:cNvPr>
          <p:cNvSpPr txBox="1"/>
          <p:nvPr/>
        </p:nvSpPr>
        <p:spPr>
          <a:xfrm>
            <a:off x="942185" y="6215827"/>
            <a:ext cx="1030763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Preflight analysis designed to be bounding – conservative assumptions on degradation and minimum annual solar flux</a:t>
            </a:r>
          </a:p>
        </p:txBody>
      </p:sp>
    </p:spTree>
    <p:extLst>
      <p:ext uri="{BB962C8B-B14F-4D97-AF65-F5344CB8AC3E}">
        <p14:creationId xmlns:p14="http://schemas.microsoft.com/office/powerpoint/2010/main" val="1681361257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55CE-6762-51CD-92C4-8E53FF86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Comparison to Artemis I Flight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CCE1C1-2989-D7C4-C83E-FF5A22CCF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221582"/>
            <a:ext cx="10972800" cy="48450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9570D-56DD-7CA7-FE8D-E7C7CDA714C8}"/>
              </a:ext>
            </a:extLst>
          </p:cNvPr>
          <p:cNvSpPr txBox="1"/>
          <p:nvPr/>
        </p:nvSpPr>
        <p:spPr>
          <a:xfrm>
            <a:off x="4598966" y="2443305"/>
            <a:ext cx="24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Array parking + maneuver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for lunar flyby burn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9EFB69-2C80-9A30-1449-FA6695CCC9FF}"/>
              </a:ext>
            </a:extLst>
          </p:cNvPr>
          <p:cNvCxnSpPr/>
          <p:nvPr/>
        </p:nvCxnSpPr>
        <p:spPr>
          <a:xfrm>
            <a:off x="4973216" y="3039925"/>
            <a:ext cx="165151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18EFFE-9C72-9D4D-064A-D9AD29F92539}"/>
              </a:ext>
            </a:extLst>
          </p:cNvPr>
          <p:cNvSpPr txBox="1"/>
          <p:nvPr/>
        </p:nvSpPr>
        <p:spPr>
          <a:xfrm>
            <a:off x="7380675" y="3821000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Eclipse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DF2B5F-C94A-8133-C50B-F7F9BB9C16EF}"/>
              </a:ext>
            </a:extLst>
          </p:cNvPr>
          <p:cNvCxnSpPr>
            <a:cxnSpLocks/>
          </p:cNvCxnSpPr>
          <p:nvPr/>
        </p:nvCxnSpPr>
        <p:spPr>
          <a:xfrm>
            <a:off x="6624735" y="4188248"/>
            <a:ext cx="2323322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AFE5822-BCED-0DEE-91AB-6F377F15C747}"/>
              </a:ext>
            </a:extLst>
          </p:cNvPr>
          <p:cNvSpPr txBox="1"/>
          <p:nvPr/>
        </p:nvSpPr>
        <p:spPr>
          <a:xfrm>
            <a:off x="3486987" y="6215827"/>
            <a:ext cx="521809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Using as-flown solar flux reduces underprediction by ~50%</a:t>
            </a:r>
          </a:p>
        </p:txBody>
      </p:sp>
    </p:spTree>
    <p:extLst>
      <p:ext uri="{BB962C8B-B14F-4D97-AF65-F5344CB8AC3E}">
        <p14:creationId xmlns:p14="http://schemas.microsoft.com/office/powerpoint/2010/main" val="1925810958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55CE-6762-51CD-92C4-8E53FF86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Comparison to Artemis I Flight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CCE1C1-2989-D7C4-C83E-FF5A22CCF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221582"/>
            <a:ext cx="10972800" cy="48450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AA90EE-E634-49D4-AE92-037610638D3A}"/>
              </a:ext>
            </a:extLst>
          </p:cNvPr>
          <p:cNvSpPr txBox="1"/>
          <p:nvPr/>
        </p:nvSpPr>
        <p:spPr>
          <a:xfrm>
            <a:off x="4598966" y="2443305"/>
            <a:ext cx="24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Array parking + maneuver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for lunar flyby burn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573BC7-C438-78C5-D194-8B3A5F531F0F}"/>
              </a:ext>
            </a:extLst>
          </p:cNvPr>
          <p:cNvCxnSpPr/>
          <p:nvPr/>
        </p:nvCxnSpPr>
        <p:spPr>
          <a:xfrm>
            <a:off x="4973216" y="3039925"/>
            <a:ext cx="165151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EBA29B8-2D2F-4B88-3415-DDB90DAA78A4}"/>
              </a:ext>
            </a:extLst>
          </p:cNvPr>
          <p:cNvSpPr txBox="1"/>
          <p:nvPr/>
        </p:nvSpPr>
        <p:spPr>
          <a:xfrm>
            <a:off x="7380675" y="3821000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Eclipse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4709BD-26F4-BAA8-B20E-1E2AFA125DAD}"/>
              </a:ext>
            </a:extLst>
          </p:cNvPr>
          <p:cNvCxnSpPr>
            <a:cxnSpLocks/>
          </p:cNvCxnSpPr>
          <p:nvPr/>
        </p:nvCxnSpPr>
        <p:spPr>
          <a:xfrm>
            <a:off x="6624735" y="4188248"/>
            <a:ext cx="2323322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9AB56E5-0B40-156C-A656-4F5767B8E196}"/>
              </a:ext>
            </a:extLst>
          </p:cNvPr>
          <p:cNvSpPr txBox="1"/>
          <p:nvPr/>
        </p:nvSpPr>
        <p:spPr>
          <a:xfrm>
            <a:off x="3103343" y="6215827"/>
            <a:ext cx="598542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Remaining notable discrepancy due to glint (not modeled in SPACE)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95773E-44B2-1F15-69BB-02AB06DBEE9A}"/>
              </a:ext>
            </a:extLst>
          </p:cNvPr>
          <p:cNvSpPr/>
          <p:nvPr/>
        </p:nvSpPr>
        <p:spPr>
          <a:xfrm>
            <a:off x="5314950" y="3162300"/>
            <a:ext cx="781050" cy="96647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225DD1-1335-0ACD-77F3-342D805E9EAD}"/>
              </a:ext>
            </a:extLst>
          </p:cNvPr>
          <p:cNvCxnSpPr>
            <a:stCxn id="8" idx="0"/>
            <a:endCxn id="9" idx="2"/>
          </p:cNvCxnSpPr>
          <p:nvPr/>
        </p:nvCxnSpPr>
        <p:spPr>
          <a:xfrm flipH="1" flipV="1">
            <a:off x="5705475" y="4128776"/>
            <a:ext cx="390578" cy="2087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AF42D93-8F8A-7478-D74E-F8BE54D04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27757" y="2842308"/>
            <a:ext cx="2609844" cy="19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87735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CC06F-6AAA-4888-99F1-7F91684A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8EF76-62CC-428C-ACDA-63237786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Accurate modeling of PV-based spacecraft power systems is essential to the success of ever-more-complicated missions</a:t>
            </a:r>
          </a:p>
          <a:p>
            <a:endParaRPr lang="en-US" dirty="0"/>
          </a:p>
          <a:p>
            <a:r>
              <a:rPr lang="en-US" dirty="0"/>
              <a:t>GRC’s SPACE code is a complex integrated tool that provides that capability</a:t>
            </a:r>
          </a:p>
          <a:p>
            <a:pPr lvl="1"/>
            <a:r>
              <a:rPr lang="en-US" dirty="0"/>
              <a:t>SPACE has been used in support of engineering development &amp; operations of NASA’s leading human spaceflight programs for over 30 years, and will continue to do so in the future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BEB5A-DE3F-487F-A380-5DB129E20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44" y="3535887"/>
            <a:ext cx="3871585" cy="2401668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7165787F-D4B3-E657-A346-83562DA5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72" y="3429000"/>
            <a:ext cx="3205939" cy="31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3343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0CBC-E1CA-4D23-8277-C700E8D9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BFF368E-2B6E-404D-9ECD-C3F1AD418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25053"/>
            <a:ext cx="10972800" cy="4201111"/>
          </a:xfrm>
        </p:spPr>
        <p:txBody>
          <a:bodyPr numCol="6">
            <a:noAutofit/>
          </a:bodyPr>
          <a:lstStyle/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Adam </a:t>
            </a:r>
            <a:r>
              <a:rPr lang="en-US" sz="1200" i="1" dirty="0" err="1">
                <a:solidFill>
                  <a:schemeClr val="tx1"/>
                </a:solidFill>
              </a:rPr>
              <a:t>Sajdak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/>
              <a:t>Alex Jurcago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Amy Bartlett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Andy O'Connor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Ann </a:t>
            </a:r>
            <a:r>
              <a:rPr lang="en-US" sz="1200" i="1" dirty="0" err="1">
                <a:solidFill>
                  <a:schemeClr val="tx1"/>
                </a:solidFill>
              </a:rPr>
              <a:t>Delleur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Barb McKissock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Barb </a:t>
            </a:r>
            <a:r>
              <a:rPr lang="en-US" sz="1200" i="1" dirty="0" err="1">
                <a:solidFill>
                  <a:schemeClr val="tx1"/>
                </a:solidFill>
              </a:rPr>
              <a:t>Olsafsky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/>
              <a:t>Ben Abshire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Ben </a:t>
            </a:r>
            <a:r>
              <a:rPr lang="en-US" sz="1200" i="1" dirty="0" err="1">
                <a:solidFill>
                  <a:schemeClr val="tx1"/>
                </a:solidFill>
              </a:rPr>
              <a:t>Curatolo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Beth Hietanen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Bill Stone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Bob Green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Bob Klimek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Bobby </a:t>
            </a:r>
            <a:r>
              <a:rPr lang="en-US" sz="1200" i="1" dirty="0" err="1">
                <a:solidFill>
                  <a:schemeClr val="tx1"/>
                </a:solidFill>
              </a:rPr>
              <a:t>Millinghausen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Brandon </a:t>
            </a:r>
            <a:r>
              <a:rPr lang="en-US" sz="1200" i="1" dirty="0" err="1">
                <a:solidFill>
                  <a:schemeClr val="tx1"/>
                </a:solidFill>
              </a:rPr>
              <a:t>Klefman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Brendan Cheng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Brian Munguia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Bruce </a:t>
            </a:r>
            <a:r>
              <a:rPr lang="en-US" sz="1200" i="1" dirty="0" err="1">
                <a:solidFill>
                  <a:schemeClr val="tx1"/>
                </a:solidFill>
              </a:rPr>
              <a:t>Canright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Bruce Manners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Carlos Rodriguez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Caroline Austin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Charlie Finlay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Clint </a:t>
            </a:r>
            <a:r>
              <a:rPr lang="en-US" sz="1200" i="1" dirty="0" err="1">
                <a:solidFill>
                  <a:schemeClr val="tx1"/>
                </a:solidFill>
              </a:rPr>
              <a:t>Ensworth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Colleen Withrow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Connor </a:t>
            </a:r>
            <a:r>
              <a:rPr lang="en-US" sz="1200" i="1" dirty="0" err="1">
                <a:solidFill>
                  <a:schemeClr val="tx1"/>
                </a:solidFill>
              </a:rPr>
              <a:t>Beierle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Courtney Gras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Cynthia Munoz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Danny Robert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Dave Hoffman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Dave McKissock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Dave Smith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Dean Petters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Derek Roberts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Destinee Jackson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Dick </a:t>
            </a:r>
            <a:r>
              <a:rPr lang="en-US" sz="1200" i="1" dirty="0" err="1">
                <a:solidFill>
                  <a:schemeClr val="tx1"/>
                </a:solidFill>
              </a:rPr>
              <a:t>Secunde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Dylan Pederson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Eric Gustafson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Erin </a:t>
            </a:r>
            <a:r>
              <a:rPr lang="en-US" sz="1200" i="1" dirty="0" err="1">
                <a:solidFill>
                  <a:schemeClr val="tx1"/>
                </a:solidFill>
              </a:rPr>
              <a:t>DeWillie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Erin Tesny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George </a:t>
            </a:r>
            <a:r>
              <a:rPr lang="en-US" sz="1200" i="1" dirty="0" err="1">
                <a:solidFill>
                  <a:schemeClr val="tx1"/>
                </a:solidFill>
              </a:rPr>
              <a:t>Kukich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Greg Mackey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Greg </a:t>
            </a:r>
            <a:r>
              <a:rPr lang="en-US" sz="1200" i="1" dirty="0" err="1">
                <a:solidFill>
                  <a:schemeClr val="tx1"/>
                </a:solidFill>
              </a:rPr>
              <a:t>Newstadt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Ian Dux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James Blankschaen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James </a:t>
            </a:r>
            <a:r>
              <a:rPr lang="en-US" sz="1200" i="1" dirty="0" err="1">
                <a:solidFill>
                  <a:schemeClr val="tx1"/>
                </a:solidFill>
              </a:rPr>
              <a:t>Fincannon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Jeff Farmer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Jeff Follo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Jeff Hojnicki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Jeff Trudell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Jim Guptill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Jim McKim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Joanne Walton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John Dunning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John </a:t>
            </a:r>
            <a:r>
              <a:rPr lang="en-US" sz="1200" i="1" dirty="0" err="1">
                <a:solidFill>
                  <a:schemeClr val="tx1"/>
                </a:solidFill>
              </a:rPr>
              <a:t>Straigis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Jorge Colón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José Davis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Josh Freeh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June </a:t>
            </a:r>
            <a:r>
              <a:rPr lang="en-US" sz="1200" i="1" dirty="0" err="1">
                <a:solidFill>
                  <a:schemeClr val="tx1"/>
                </a:solidFill>
              </a:rPr>
              <a:t>Zakrajsek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/>
              <a:t>Kandee Hogan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Katie Bechtold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Kevin Duncan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Kristen Bury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Kristen McDougal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Lance Jacobsen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Laura </a:t>
            </a:r>
            <a:r>
              <a:rPr lang="en-US" sz="1200" i="1" dirty="0" err="1">
                <a:solidFill>
                  <a:schemeClr val="tx1"/>
                </a:solidFill>
              </a:rPr>
              <a:t>Stokley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Lisa Lambert</a:t>
            </a:r>
          </a:p>
          <a:p>
            <a:pPr marL="0" indent="0">
              <a:buNone/>
            </a:pPr>
            <a:r>
              <a:rPr lang="en-US" sz="1200" i="1" dirty="0" err="1">
                <a:solidFill>
                  <a:schemeClr val="tx1"/>
                </a:solidFill>
              </a:rPr>
              <a:t>Livette</a:t>
            </a:r>
            <a:r>
              <a:rPr lang="en-US" sz="1200" i="1" dirty="0">
                <a:solidFill>
                  <a:schemeClr val="tx1"/>
                </a:solidFill>
              </a:rPr>
              <a:t> Santiago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Lucia Tian</a:t>
            </a:r>
          </a:p>
          <a:p>
            <a:pPr marL="0" indent="0">
              <a:buNone/>
            </a:pPr>
            <a:r>
              <a:rPr lang="en-US" sz="1200" i="1" dirty="0"/>
              <a:t>Mackenzie Lykins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Mark </a:t>
            </a:r>
            <a:r>
              <a:rPr lang="en-US" sz="1200" i="1" dirty="0" err="1">
                <a:solidFill>
                  <a:schemeClr val="tx1"/>
                </a:solidFill>
              </a:rPr>
              <a:t>Cutshaw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Mary Vickerman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Michael Collins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Michelle Northcutt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Natalie Goldin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Nick </a:t>
            </a:r>
            <a:r>
              <a:rPr lang="en-US" sz="1200" i="1" dirty="0" err="1">
                <a:solidFill>
                  <a:schemeClr val="tx1"/>
                </a:solidFill>
              </a:rPr>
              <a:t>Schifer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Nicole Scholtz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Pam Hudson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Pat </a:t>
            </a:r>
            <a:r>
              <a:rPr lang="en-US" sz="1200" i="1" dirty="0" err="1">
                <a:solidFill>
                  <a:schemeClr val="tx1"/>
                </a:solidFill>
              </a:rPr>
              <a:t>Folz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Pete </a:t>
            </a:r>
            <a:r>
              <a:rPr lang="en-US" sz="1200" i="1" dirty="0" err="1">
                <a:solidFill>
                  <a:schemeClr val="tx1"/>
                </a:solidFill>
              </a:rPr>
              <a:t>Staiger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Ray Burns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Rochelle May (Sears)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Sandy </a:t>
            </a:r>
            <a:r>
              <a:rPr lang="en-US" sz="1200" i="1" dirty="0" err="1">
                <a:solidFill>
                  <a:schemeClr val="tx1"/>
                </a:solidFill>
              </a:rPr>
              <a:t>Reehorst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Sara Miller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Sarah Bergstrom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Sarah Tipler</a:t>
            </a:r>
          </a:p>
          <a:p>
            <a:pPr marL="0" indent="0">
              <a:buNone/>
            </a:pPr>
            <a:r>
              <a:rPr lang="en-US" sz="1200" i="1" dirty="0" err="1">
                <a:solidFill>
                  <a:schemeClr val="tx1"/>
                </a:solidFill>
              </a:rPr>
              <a:t>Shuonan</a:t>
            </a:r>
            <a:r>
              <a:rPr lang="en-US" sz="1200" i="1" dirty="0">
                <a:solidFill>
                  <a:schemeClr val="tx1"/>
                </a:solidFill>
              </a:rPr>
              <a:t> Dong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Spencer Furin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Stephen MacNeil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Stephen Ryan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Steven Korn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Stuart Wodzro</a:t>
            </a:r>
          </a:p>
          <a:p>
            <a:pPr marL="0" indent="0">
              <a:buNone/>
            </a:pPr>
            <a:r>
              <a:rPr lang="en-US" sz="1200" i="1" dirty="0" err="1">
                <a:solidFill>
                  <a:schemeClr val="tx1"/>
                </a:solidFill>
              </a:rPr>
              <a:t>Terrian</a:t>
            </a:r>
            <a:r>
              <a:rPr lang="en-US" sz="1200" i="1" dirty="0">
                <a:solidFill>
                  <a:schemeClr val="tx1"/>
                </a:solidFill>
              </a:rPr>
              <a:t> </a:t>
            </a:r>
            <a:r>
              <a:rPr lang="en-US" sz="1200" i="1" dirty="0" err="1">
                <a:solidFill>
                  <a:schemeClr val="tx1"/>
                </a:solidFill>
              </a:rPr>
              <a:t>Nowden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Thomas Patton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Thuy Truong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Tom </a:t>
            </a:r>
            <a:r>
              <a:rPr lang="en-US" sz="1200" i="1" dirty="0" err="1">
                <a:solidFill>
                  <a:schemeClr val="tx1"/>
                </a:solidFill>
              </a:rPr>
              <a:t>Hacha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Tom </a:t>
            </a:r>
            <a:r>
              <a:rPr lang="en-US" sz="1200" i="1" dirty="0" err="1">
                <a:solidFill>
                  <a:schemeClr val="tx1"/>
                </a:solidFill>
              </a:rPr>
              <a:t>Kerslake</a:t>
            </a:r>
            <a:endParaRPr lang="en-US" sz="1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</a:rPr>
              <a:t>Tony Jannette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13E8A-EE3F-41AD-8A6C-E24094008612}"/>
              </a:ext>
            </a:extLst>
          </p:cNvPr>
          <p:cNvSpPr txBox="1"/>
          <p:nvPr/>
        </p:nvSpPr>
        <p:spPr>
          <a:xfrm>
            <a:off x="609600" y="1067570"/>
            <a:ext cx="10881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/>
                <a:cs typeface="Arial"/>
              </a:rPr>
              <a:t>Special thanks to Jeff Hojnicki, Tom </a:t>
            </a:r>
            <a:r>
              <a:rPr lang="en-US" sz="1600" b="1" err="1">
                <a:latin typeface="Arial"/>
                <a:cs typeface="Arial"/>
              </a:rPr>
              <a:t>Kerslake</a:t>
            </a:r>
            <a:r>
              <a:rPr lang="en-US" sz="1600" b="1">
                <a:latin typeface="Arial"/>
                <a:cs typeface="Arial"/>
              </a:rPr>
              <a:t>, &amp; Dave McKissock for their excellent mentorship over the years while passing the baton to the next generation of the SPACE team. </a:t>
            </a:r>
          </a:p>
        </p:txBody>
      </p:sp>
    </p:spTree>
    <p:extLst>
      <p:ext uri="{BB962C8B-B14F-4D97-AF65-F5344CB8AC3E}">
        <p14:creationId xmlns:p14="http://schemas.microsoft.com/office/powerpoint/2010/main" val="1358786392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7E5140-C495-4C9A-AB29-73FD07B92A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634" y="3633727"/>
            <a:ext cx="4238625" cy="167640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53237-BBED-49F7-AA46-5C03F4B35ADE}"/>
              </a:ext>
            </a:extLst>
          </p:cNvPr>
          <p:cNvSpPr txBox="1"/>
          <p:nvPr/>
        </p:nvSpPr>
        <p:spPr>
          <a:xfrm>
            <a:off x="1894105" y="5290430"/>
            <a:ext cx="67059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Spencer Furin &amp; Brandon </a:t>
            </a:r>
            <a:r>
              <a:rPr lang="en-US" sz="1800" b="1" dirty="0" err="1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Klefman</a:t>
            </a:r>
            <a:endParaRPr lang="en-US" sz="1800" b="1" dirty="0">
              <a:solidFill>
                <a:schemeClr val="bg1"/>
              </a:solidFill>
              <a:latin typeface="Arial"/>
              <a:ea typeface="ヒラギノ角ゴ Pro W3" charset="-128"/>
              <a:cs typeface="Arial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NASA Glenn Research Center</a:t>
            </a:r>
          </a:p>
          <a:p>
            <a:endParaRPr lang="en-US" sz="1800" b="1" dirty="0">
              <a:solidFill>
                <a:schemeClr val="bg1"/>
              </a:solidFill>
              <a:latin typeface="Arial"/>
              <a:ea typeface="ヒラギノ角ゴ Pro W3" charset="-128"/>
              <a:cs typeface="Arial"/>
            </a:endParaRPr>
          </a:p>
          <a:p>
            <a:r>
              <a:rPr lang="en-US" b="1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Hector Hernandez</a:t>
            </a:r>
          </a:p>
          <a:p>
            <a:r>
              <a:rPr lang="en-US" sz="1800" b="1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NAS</a:t>
            </a:r>
            <a:r>
              <a:rPr lang="en-US" b="1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A Johnson Space Center</a:t>
            </a:r>
            <a:endParaRPr lang="en-US" sz="1800" b="1" dirty="0">
              <a:solidFill>
                <a:schemeClr val="bg1"/>
              </a:solidFill>
              <a:latin typeface="Arial"/>
              <a:ea typeface="ヒラギノ角ゴ Pro W3" charset="-128"/>
              <a:cs typeface="Arial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718D8A-E701-4148-AA46-18E7CCC06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1" y="5188720"/>
            <a:ext cx="3338560" cy="1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9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1111-4A4A-469A-83C4-567DB9F6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5C000-3F8B-4F22-A5CE-31C696798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NASA’s Artemis Campaign</a:t>
            </a:r>
          </a:p>
          <a:p>
            <a:r>
              <a:rPr lang="en-US" dirty="0"/>
              <a:t>Unique PV challenges for human spaceflight</a:t>
            </a:r>
          </a:p>
          <a:p>
            <a:r>
              <a:rPr lang="en-US" dirty="0"/>
              <a:t>SPACE</a:t>
            </a:r>
          </a:p>
          <a:p>
            <a:r>
              <a:rPr lang="en-US" dirty="0"/>
              <a:t>The Integrated SPACE Solar Array Model</a:t>
            </a:r>
          </a:p>
          <a:p>
            <a:pPr lvl="1"/>
            <a:r>
              <a:rPr lang="en-US" dirty="0"/>
              <a:t>Array Electrical Design</a:t>
            </a:r>
          </a:p>
          <a:p>
            <a:pPr lvl="1"/>
            <a:r>
              <a:rPr lang="en-US" dirty="0"/>
              <a:t>Solar Cell IV Curve</a:t>
            </a:r>
          </a:p>
          <a:p>
            <a:pPr lvl="1"/>
            <a:r>
              <a:rPr lang="en-US" dirty="0"/>
              <a:t>Solar Cell Thermal Modeling</a:t>
            </a:r>
          </a:p>
          <a:p>
            <a:pPr lvl="1"/>
            <a:r>
              <a:rPr lang="en-US" dirty="0"/>
              <a:t>Degradation</a:t>
            </a:r>
          </a:p>
          <a:p>
            <a:pPr lvl="1"/>
            <a:r>
              <a:rPr lang="en-US" dirty="0"/>
              <a:t>Shadowing</a:t>
            </a:r>
          </a:p>
          <a:p>
            <a:r>
              <a:rPr lang="en-US" dirty="0"/>
              <a:t>Orion Artemis I performance vs predictions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14871632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Acronyms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lvl="0"/>
            <a:r>
              <a:rPr lang="en-US" b="0" dirty="0"/>
              <a:t>BOL		Beginning of Life</a:t>
            </a:r>
          </a:p>
          <a:p>
            <a:pPr lvl="0"/>
            <a:r>
              <a:rPr lang="en-US" b="0" dirty="0"/>
              <a:t>EOL 		End of Life</a:t>
            </a:r>
          </a:p>
          <a:p>
            <a:pPr lvl="0"/>
            <a:r>
              <a:rPr lang="en-US" b="0" dirty="0"/>
              <a:t>EOR 		Earth Orbit Raise</a:t>
            </a:r>
          </a:p>
          <a:p>
            <a:pPr lvl="0"/>
            <a:r>
              <a:rPr lang="en-US" b="0" dirty="0"/>
              <a:t>EPS	 	Electrical Power System </a:t>
            </a:r>
          </a:p>
          <a:p>
            <a:pPr lvl="0"/>
            <a:r>
              <a:rPr lang="en-US" b="0" dirty="0"/>
              <a:t>GEO		Geostationary Earth Orbit</a:t>
            </a:r>
          </a:p>
          <a:p>
            <a:pPr lvl="0"/>
            <a:r>
              <a:rPr lang="en-US" b="0" dirty="0"/>
              <a:t>GRC 		Glenn Research Center</a:t>
            </a:r>
          </a:p>
          <a:p>
            <a:pPr lvl="0"/>
            <a:r>
              <a:rPr lang="en-US" b="0" dirty="0"/>
              <a:t>Imp		Max-Power Current</a:t>
            </a:r>
          </a:p>
          <a:p>
            <a:pPr lvl="0"/>
            <a:r>
              <a:rPr lang="en-US" b="0" dirty="0" err="1"/>
              <a:t>Isc</a:t>
            </a:r>
            <a:r>
              <a:rPr lang="en-US" b="0" dirty="0"/>
              <a:t>		Short-Circuit Current</a:t>
            </a:r>
          </a:p>
          <a:p>
            <a:pPr lvl="0"/>
            <a:r>
              <a:rPr lang="en-US" b="0" dirty="0"/>
              <a:t>ISS 		International Space Station</a:t>
            </a:r>
          </a:p>
          <a:p>
            <a:pPr lvl="0"/>
            <a:r>
              <a:rPr lang="en-US" b="0" dirty="0"/>
              <a:t>IV			Current-Voltage</a:t>
            </a:r>
          </a:p>
          <a:p>
            <a:pPr lvl="0"/>
            <a:r>
              <a:rPr lang="en-US" b="0" dirty="0"/>
              <a:t>IV&amp;V		Independent Verification &amp; 					Validation</a:t>
            </a:r>
          </a:p>
          <a:p>
            <a:pPr lvl="0"/>
            <a:r>
              <a:rPr lang="en-US" b="0" dirty="0"/>
              <a:t>LEO		Low Earth Orbit</a:t>
            </a:r>
          </a:p>
          <a:p>
            <a:pPr lvl="0"/>
            <a:endParaRPr lang="en-US" b="0" dirty="0"/>
          </a:p>
          <a:p>
            <a:pPr lvl="0"/>
            <a:r>
              <a:rPr lang="en-US" b="0" dirty="0"/>
              <a:t>MMOD	Micrometeoroids &amp; Orbital </a:t>
            </a:r>
            <a:br>
              <a:rPr lang="en-US" b="0" dirty="0"/>
            </a:br>
            <a:r>
              <a:rPr lang="en-US" b="0" dirty="0"/>
              <a:t>			Debris</a:t>
            </a:r>
          </a:p>
          <a:p>
            <a:pPr lvl="0"/>
            <a:r>
              <a:rPr lang="en-US" b="0" dirty="0"/>
              <a:t>NRHO		Near-Rectilinear Halo Orbit</a:t>
            </a:r>
          </a:p>
          <a:p>
            <a:pPr lvl="0"/>
            <a:r>
              <a:rPr lang="en-US" b="0" dirty="0"/>
              <a:t>PMAD		Power Management and </a:t>
            </a:r>
            <a:br>
              <a:rPr lang="en-US" b="0" dirty="0"/>
            </a:br>
            <a:r>
              <a:rPr lang="en-US" b="0" dirty="0"/>
              <a:t>			Distribution</a:t>
            </a:r>
          </a:p>
          <a:p>
            <a:pPr lvl="0"/>
            <a:r>
              <a:rPr lang="en-US" b="0" dirty="0"/>
              <a:t>PPE	 	Power &amp; Propulsion Element</a:t>
            </a:r>
          </a:p>
          <a:p>
            <a:pPr lvl="0"/>
            <a:r>
              <a:rPr lang="en-US" b="0" dirty="0"/>
              <a:t>PV		Photovoltaic</a:t>
            </a:r>
          </a:p>
          <a:p>
            <a:r>
              <a:rPr lang="en-US" b="0" dirty="0"/>
              <a:t>SoC 		State of Charge</a:t>
            </a:r>
          </a:p>
          <a:p>
            <a:pPr lvl="0"/>
            <a:r>
              <a:rPr lang="en-US" b="0" dirty="0"/>
              <a:t>SPACE 	System Power Analysis for</a:t>
            </a:r>
            <a:br>
              <a:rPr lang="en-US" b="0" dirty="0"/>
            </a:br>
            <a:r>
              <a:rPr lang="en-US" b="0" dirty="0"/>
              <a:t> 			Capability Evaluation</a:t>
            </a:r>
          </a:p>
          <a:p>
            <a:pPr lvl="0"/>
            <a:r>
              <a:rPr lang="en-US" b="0" dirty="0"/>
              <a:t>SPRAT	Space Photovoltaic Research &amp; 				Technology</a:t>
            </a:r>
          </a:p>
          <a:p>
            <a:pPr lvl="0"/>
            <a:r>
              <a:rPr lang="en-US" b="0" dirty="0"/>
              <a:t>UV		Ultraviolet</a:t>
            </a:r>
          </a:p>
          <a:p>
            <a:pPr lvl="0"/>
            <a:r>
              <a:rPr lang="en-US" b="0" dirty="0" err="1"/>
              <a:t>Vmp</a:t>
            </a:r>
            <a:r>
              <a:rPr lang="en-US" b="0" dirty="0"/>
              <a:t>		Max-Power Voltage</a:t>
            </a:r>
          </a:p>
          <a:p>
            <a:pPr lvl="0"/>
            <a:r>
              <a:rPr lang="en-US" b="0" dirty="0" err="1"/>
              <a:t>Voc</a:t>
            </a:r>
            <a:r>
              <a:rPr lang="en-US" b="0" dirty="0"/>
              <a:t>		Open-Circuit Voltage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A95F1-C3A4-44D6-BFF7-BE3BD2903246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19274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1E4D5-BFB2-F173-B326-0643350D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Artemis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2A7C2-3521-2727-9BFF-9E33853C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36203"/>
            <a:ext cx="10972800" cy="2189962"/>
          </a:xfrm>
        </p:spPr>
        <p:txBody>
          <a:bodyPr/>
          <a:lstStyle/>
          <a:p>
            <a:r>
              <a:rPr lang="en-US" dirty="0"/>
              <a:t>Lunar exploration will require a variety of vehicles and capabilities</a:t>
            </a:r>
          </a:p>
          <a:p>
            <a:r>
              <a:rPr lang="en-US" dirty="0"/>
              <a:t>Power is a critical function necessary to enable everything else</a:t>
            </a:r>
          </a:p>
          <a:p>
            <a:pPr lvl="1"/>
            <a:r>
              <a:rPr lang="en-US" dirty="0"/>
              <a:t>Developing a power system is the #1 infrastructure goal for both Lunar and Mars in NASA’s Moon to Mars Strategy and Objectives document</a:t>
            </a:r>
          </a:p>
          <a:p>
            <a:pPr lvl="1"/>
            <a:r>
              <a:rPr lang="en-US" dirty="0"/>
              <a:t>Several Artemis systems  do  (or  may ) utilize solar arrays for power generation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87796-E7ED-9C56-33BF-4CBDC02D1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"/>
          <a:stretch/>
        </p:blipFill>
        <p:spPr>
          <a:xfrm>
            <a:off x="-1" y="794862"/>
            <a:ext cx="6096001" cy="3038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F89B17-2E7B-31D1-3A88-CCB240F3B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3"/>
          <a:stretch/>
        </p:blipFill>
        <p:spPr>
          <a:xfrm>
            <a:off x="6096000" y="794862"/>
            <a:ext cx="6096001" cy="30388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E38B3F-2582-8CA7-D0D2-0BBAC931EF37}"/>
              </a:ext>
            </a:extLst>
          </p:cNvPr>
          <p:cNvSpPr/>
          <p:nvPr/>
        </p:nvSpPr>
        <p:spPr>
          <a:xfrm>
            <a:off x="796413" y="3636531"/>
            <a:ext cx="497231" cy="1938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EC3BA6-E632-4EBC-C5DD-B67758506083}"/>
              </a:ext>
            </a:extLst>
          </p:cNvPr>
          <p:cNvSpPr/>
          <p:nvPr/>
        </p:nvSpPr>
        <p:spPr>
          <a:xfrm>
            <a:off x="6837634" y="3709443"/>
            <a:ext cx="497231" cy="1209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9F8076-4913-3D1D-0B79-9AECDABCAE2F}"/>
              </a:ext>
            </a:extLst>
          </p:cNvPr>
          <p:cNvSpPr/>
          <p:nvPr/>
        </p:nvSpPr>
        <p:spPr>
          <a:xfrm>
            <a:off x="80063" y="838551"/>
            <a:ext cx="1925718" cy="24777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E34F9-F68D-0A94-B410-D700E19F2AF1}"/>
              </a:ext>
            </a:extLst>
          </p:cNvPr>
          <p:cNvSpPr/>
          <p:nvPr/>
        </p:nvSpPr>
        <p:spPr>
          <a:xfrm>
            <a:off x="6176767" y="880705"/>
            <a:ext cx="1925718" cy="24777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2D0743-8F36-EFCB-1ECC-070CD47F6ACE}"/>
              </a:ext>
            </a:extLst>
          </p:cNvPr>
          <p:cNvSpPr/>
          <p:nvPr/>
        </p:nvSpPr>
        <p:spPr>
          <a:xfrm>
            <a:off x="8181141" y="880704"/>
            <a:ext cx="1925718" cy="247772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A2EA3C-9D02-1302-4FD5-6A5D9AA5648C}"/>
              </a:ext>
            </a:extLst>
          </p:cNvPr>
          <p:cNvSpPr/>
          <p:nvPr/>
        </p:nvSpPr>
        <p:spPr>
          <a:xfrm>
            <a:off x="10217121" y="880703"/>
            <a:ext cx="1925718" cy="247772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17028E-1C6D-CD8F-6988-47DCA31838FE}"/>
              </a:ext>
            </a:extLst>
          </p:cNvPr>
          <p:cNvSpPr/>
          <p:nvPr/>
        </p:nvSpPr>
        <p:spPr>
          <a:xfrm>
            <a:off x="3965209" y="5368413"/>
            <a:ext cx="341320" cy="2907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8FC4DB-2DA8-1DE3-E132-549575E0D3E4}"/>
              </a:ext>
            </a:extLst>
          </p:cNvPr>
          <p:cNvSpPr/>
          <p:nvPr/>
        </p:nvSpPr>
        <p:spPr>
          <a:xfrm>
            <a:off x="4761622" y="5375436"/>
            <a:ext cx="514087" cy="290754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0235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A3AA-22F9-826B-4B80-90DFE757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PV-Powered Human Spaceflight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E1D90-1ED9-CE2D-7536-59248871A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Photovoltaic power generation has advantages especially for long-duration missions</a:t>
            </a:r>
          </a:p>
          <a:p>
            <a:pPr lvl="1"/>
            <a:r>
              <a:rPr lang="en-US" dirty="0"/>
              <a:t>Only renewable resource available in space</a:t>
            </a:r>
          </a:p>
          <a:p>
            <a:pPr lvl="1"/>
            <a:endParaRPr lang="en-US" dirty="0"/>
          </a:p>
          <a:p>
            <a:r>
              <a:rPr lang="en-US" dirty="0"/>
              <a:t>Complexities of human spaceflight present challenges for solar power</a:t>
            </a:r>
          </a:p>
          <a:p>
            <a:pPr lvl="1"/>
            <a:r>
              <a:rPr lang="en-US" dirty="0"/>
              <a:t>High and variable load demand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 larger arrays</a:t>
            </a:r>
            <a:endParaRPr lang="en-US" dirty="0"/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 mission duration, high reliability requirements → additional testing, redundancy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magnitude propulsion, attitude control thruster firings → array positioning constraints for loads, thermal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Rendezvous and docking with other vehicles → shadowing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mission design → eclipse proximity to other stressing events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Successfully navigating these challenges requires accurate modeling to analyze the power system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4130890591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SPACE?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90696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SPACE </a:t>
            </a:r>
            <a:r>
              <a:rPr lang="en-US" dirty="0"/>
              <a:t>(</a:t>
            </a:r>
            <a:r>
              <a:rPr lang="en-US" i="1" dirty="0"/>
              <a:t>System Power Analysis for Capability Evaluation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is a computer model used to predict the electrical </a:t>
            </a:r>
            <a:br>
              <a:rPr lang="en-US" dirty="0"/>
            </a:br>
            <a:r>
              <a:rPr lang="en-US" dirty="0"/>
              <a:t>performance of space-based power systems</a:t>
            </a:r>
          </a:p>
          <a:p>
            <a:endParaRPr lang="en-US" dirty="0"/>
          </a:p>
          <a:p>
            <a:r>
              <a:rPr lang="en-US" b="0" dirty="0"/>
              <a:t>Developed entirely at NASA Glenn Research Center</a:t>
            </a:r>
          </a:p>
          <a:p>
            <a:pPr lvl="1"/>
            <a:r>
              <a:rPr lang="en-US" dirty="0"/>
              <a:t>Working closely with customers and collaborators at </a:t>
            </a:r>
            <a:br>
              <a:rPr lang="en-US" dirty="0"/>
            </a:br>
            <a:r>
              <a:rPr lang="en-US" dirty="0"/>
              <a:t>NASA Johnson Space Center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Critical for assessing electrical power systems (EPS) that cannot be </a:t>
            </a:r>
            <a:br>
              <a:rPr lang="en-US" b="0" dirty="0"/>
            </a:br>
            <a:r>
              <a:rPr lang="en-US" b="0" dirty="0"/>
              <a:t>assembled &amp; tested end-to-end on the ground</a:t>
            </a:r>
          </a:p>
          <a:p>
            <a:pPr lvl="1"/>
            <a:r>
              <a:rPr lang="en-US" b="0" dirty="0"/>
              <a:t>Physical size</a:t>
            </a:r>
          </a:p>
          <a:p>
            <a:pPr lvl="1"/>
            <a:r>
              <a:rPr lang="en-US" b="0" dirty="0"/>
              <a:t>Incremental assembly</a:t>
            </a:r>
          </a:p>
          <a:p>
            <a:pPr lvl="1"/>
            <a:r>
              <a:rPr lang="en-US" dirty="0"/>
              <a:t>Environment</a:t>
            </a:r>
          </a:p>
          <a:p>
            <a:pPr lvl="1"/>
            <a:endParaRPr lang="en-US" b="0" dirty="0"/>
          </a:p>
          <a:p>
            <a:r>
              <a:rPr lang="en-US" b="0" dirty="0"/>
              <a:t>SPACE determines EPS capability and predicts the EPS state (power generation, </a:t>
            </a:r>
            <a:br>
              <a:rPr lang="en-US" b="0" dirty="0"/>
            </a:br>
            <a:r>
              <a:rPr lang="en-US" b="0" dirty="0"/>
              <a:t>battery SoC,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89" y="1476444"/>
            <a:ext cx="3540425" cy="21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1295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Use Cases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8AC9BF-139D-410C-BC32-3F15C355E0B9}"/>
              </a:ext>
            </a:extLst>
          </p:cNvPr>
          <p:cNvSpPr/>
          <p:nvPr/>
        </p:nvSpPr>
        <p:spPr>
          <a:xfrm>
            <a:off x="176672" y="865527"/>
            <a:ext cx="3775182" cy="2193487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67A9A-0203-42C7-B3BC-F494CBED3789}"/>
              </a:ext>
            </a:extLst>
          </p:cNvPr>
          <p:cNvSpPr/>
          <p:nvPr/>
        </p:nvSpPr>
        <p:spPr>
          <a:xfrm>
            <a:off x="4192723" y="864454"/>
            <a:ext cx="3682101" cy="2194560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3497" t="-16763" r="-35611" b="-2163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026" name="Picture 2" descr="An illustration of the Gateway’s Power and Propulsion Element and Habitation and Logistics Outpost in orbit around the Moon.">
            <a:extLst>
              <a:ext uri="{FF2B5EF4-FFF2-40B4-BE49-F238E27FC236}">
                <a16:creationId xmlns:a16="http://schemas.microsoft.com/office/drawing/2014/main" id="{4C624FC1-3ABF-406C-8A03-79F0C1FA9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48" y="864454"/>
            <a:ext cx="3901880" cy="219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D0E57A4-3D11-23C8-75E4-EA4E42F28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60765"/>
              </p:ext>
            </p:extLst>
          </p:nvPr>
        </p:nvGraphicFramePr>
        <p:xfrm>
          <a:off x="176672" y="3128606"/>
          <a:ext cx="11838656" cy="3413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89994">
                  <a:extLst>
                    <a:ext uri="{9D8B030D-6E8A-4147-A177-3AD203B41FA5}">
                      <a16:colId xmlns:a16="http://schemas.microsoft.com/office/drawing/2014/main" val="1383262971"/>
                    </a:ext>
                  </a:extLst>
                </a:gridCol>
                <a:gridCol w="3149554">
                  <a:extLst>
                    <a:ext uri="{9D8B030D-6E8A-4147-A177-3AD203B41FA5}">
                      <a16:colId xmlns:a16="http://schemas.microsoft.com/office/drawing/2014/main" val="3032381933"/>
                    </a:ext>
                  </a:extLst>
                </a:gridCol>
                <a:gridCol w="3149554">
                  <a:extLst>
                    <a:ext uri="{9D8B030D-6E8A-4147-A177-3AD203B41FA5}">
                      <a16:colId xmlns:a16="http://schemas.microsoft.com/office/drawing/2014/main" val="1522436663"/>
                    </a:ext>
                  </a:extLst>
                </a:gridCol>
                <a:gridCol w="3149554">
                  <a:extLst>
                    <a:ext uri="{9D8B030D-6E8A-4147-A177-3AD203B41FA5}">
                      <a16:colId xmlns:a16="http://schemas.microsoft.com/office/drawing/2014/main" val="36400386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Vehicle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Gateway / PPE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78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1988 -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2010 -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2018 -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652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Solar Cell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Silicon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3-junction III-V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4-junction III-V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306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EPS 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Regulated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Unregulated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Regulated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5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Trajectory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Circular 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LEO, Translunar Direct, NRHO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Earth Orbit Raise, NRHO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720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Current/Future Model 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Mission planning/trade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Mission planning/trade studies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IV&amp;V of contractor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Design trade studies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IV&amp;V of contractor models</a:t>
                      </a:r>
                    </a:p>
                    <a:p>
                      <a:pPr algn="ctr"/>
                      <a:r>
                        <a:rPr lang="en-US" dirty="0"/>
                        <a:t>Requirements verification</a:t>
                      </a:r>
                    </a:p>
                    <a:p>
                      <a:pPr algn="ctr"/>
                      <a:r>
                        <a:rPr lang="en-US" dirty="0"/>
                        <a:t>Real-time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Unique Challenges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Beyond-EOL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Launch, entry, aborts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Solar Electric Propulsion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979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804133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 is a Complex Integrated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2492"/>
            <a:ext cx="10625070" cy="4963673"/>
          </a:xfrm>
        </p:spPr>
        <p:txBody>
          <a:bodyPr>
            <a:normAutofit/>
          </a:bodyPr>
          <a:lstStyle/>
          <a:p>
            <a:r>
              <a:rPr lang="en-US" sz="2400"/>
              <a:t>Accurately modeling solar cell performance requires knowledge of the integrated spacecraft</a:t>
            </a:r>
          </a:p>
          <a:p>
            <a:pPr lvl="1"/>
            <a:r>
              <a:rPr lang="en-US" sz="2200"/>
              <a:t>Off-nominal attitudes &amp; off-pointed conditions</a:t>
            </a:r>
          </a:p>
          <a:p>
            <a:pPr lvl="1"/>
            <a:r>
              <a:rPr lang="en-US" sz="2200"/>
              <a:t>Degradation (function of time on-orbit)</a:t>
            </a:r>
          </a:p>
          <a:p>
            <a:pPr lvl="1"/>
            <a:r>
              <a:rPr lang="en-US" sz="2200"/>
              <a:t>Temperature</a:t>
            </a:r>
          </a:p>
          <a:p>
            <a:pPr lvl="1"/>
            <a:r>
              <a:rPr lang="en-US" sz="2200"/>
              <a:t>Solar flux</a:t>
            </a:r>
          </a:p>
          <a:p>
            <a:pPr lvl="1"/>
            <a:r>
              <a:rPr lang="en-US" sz="2200"/>
              <a:t>Environment (LEO, GEO, lunar orbit, etc.)</a:t>
            </a:r>
          </a:p>
          <a:p>
            <a:endParaRPr lang="en-US" sz="2400"/>
          </a:p>
          <a:p>
            <a:r>
              <a:rPr lang="en-US" sz="2400"/>
              <a:t>SPACE accounts for these many factors and provides a robust solution to assess a wide variety of mission operating conditions</a:t>
            </a:r>
          </a:p>
          <a:p>
            <a:pPr lvl="1"/>
            <a:r>
              <a:rPr lang="en-US" sz="2200"/>
              <a:t>Solar array code </a:t>
            </a:r>
            <a:r>
              <a:rPr lang="en-US" sz="2200" i="1"/>
              <a:t>fully integrates </a:t>
            </a:r>
            <a:r>
              <a:rPr lang="en-US" sz="2200"/>
              <a:t>multiple components: solar cell IV modeling, array electrical design, PMAD, degradation, thermal, shadowing</a:t>
            </a:r>
          </a:p>
        </p:txBody>
      </p:sp>
    </p:spTree>
    <p:extLst>
      <p:ext uri="{BB962C8B-B14F-4D97-AF65-F5344CB8AC3E}">
        <p14:creationId xmlns:p14="http://schemas.microsoft.com/office/powerpoint/2010/main" val="1144816048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43FA-8CF0-4933-BA29-523012EB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Array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FBAC0-4407-4D10-8CC2-50B1FA612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62492"/>
            <a:ext cx="6817909" cy="4963673"/>
          </a:xfrm>
        </p:spPr>
        <p:txBody>
          <a:bodyPr/>
          <a:lstStyle/>
          <a:p>
            <a:r>
              <a:rPr lang="en-US"/>
              <a:t>SPACE models the entire solar array electrical design</a:t>
            </a:r>
          </a:p>
          <a:p>
            <a:pPr lvl="1"/>
            <a:r>
              <a:rPr lang="en-US"/>
              <a:t>From solar cells to the upstream array regulator and any discrete components in between</a:t>
            </a:r>
          </a:p>
          <a:p>
            <a:pPr lvl="1"/>
            <a:r>
              <a:rPr lang="en-US"/>
              <a:t>User specifies the desired operating voltage of the solar array, or SPACE can utilize the maximum power point</a:t>
            </a:r>
          </a:p>
          <a:p>
            <a:endParaRPr lang="en-US"/>
          </a:p>
          <a:p>
            <a:r>
              <a:rPr lang="en-US"/>
              <a:t>Individual strings are modeled, accounting for appropriate connections to PMAD channels</a:t>
            </a:r>
          </a:p>
          <a:p>
            <a:pPr lvl="1"/>
            <a:r>
              <a:rPr lang="en-US"/>
              <a:t>Blocking diode voltage drop, harness losses, &amp; array regulator voltage drop are all modeled</a:t>
            </a:r>
          </a:p>
          <a:p>
            <a:pPr lvl="1"/>
            <a:r>
              <a:rPr lang="en-US"/>
              <a:t>IV curve is re-generated for any partially shadowed solar array strings to determine operating point</a:t>
            </a:r>
          </a:p>
          <a:p>
            <a:pPr lvl="1"/>
            <a:r>
              <a:rPr lang="en-US"/>
              <a:t>Accounts for PMAD channelization, which routes the solar array power to the appropriate spacecraft loads</a:t>
            </a:r>
          </a:p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99AF564-2287-4B33-8B33-62078BD4C969}"/>
              </a:ext>
            </a:extLst>
          </p:cNvPr>
          <p:cNvGrpSpPr/>
          <p:nvPr/>
        </p:nvGrpSpPr>
        <p:grpSpPr>
          <a:xfrm>
            <a:off x="7486922" y="926317"/>
            <a:ext cx="4808017" cy="2502683"/>
            <a:chOff x="7324850" y="4338876"/>
            <a:chExt cx="4408337" cy="21991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9DE913-A61F-4809-B4B5-E16CF34D658F}"/>
                </a:ext>
              </a:extLst>
            </p:cNvPr>
            <p:cNvGrpSpPr/>
            <p:nvPr/>
          </p:nvGrpSpPr>
          <p:grpSpPr>
            <a:xfrm>
              <a:off x="7324850" y="4338876"/>
              <a:ext cx="4408337" cy="2199188"/>
              <a:chOff x="1958036" y="883968"/>
              <a:chExt cx="8628399" cy="384477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F04EA70-CBE2-40EF-8F04-B26FAC6918EE}"/>
                  </a:ext>
                </a:extLst>
              </p:cNvPr>
              <p:cNvGrpSpPr/>
              <p:nvPr/>
            </p:nvGrpSpPr>
            <p:grpSpPr>
              <a:xfrm>
                <a:off x="1958036" y="883968"/>
                <a:ext cx="8275936" cy="3844779"/>
                <a:chOff x="1958036" y="883968"/>
                <a:chExt cx="8275936" cy="384477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ECE3D60-7A2A-4FCD-A47B-C1922869BC18}"/>
                    </a:ext>
                  </a:extLst>
                </p:cNvPr>
                <p:cNvGrpSpPr/>
                <p:nvPr/>
              </p:nvGrpSpPr>
              <p:grpSpPr>
                <a:xfrm>
                  <a:off x="1958036" y="883968"/>
                  <a:ext cx="8275936" cy="3844779"/>
                  <a:chOff x="1958036" y="883968"/>
                  <a:chExt cx="8275936" cy="3844779"/>
                </a:xfrm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07E09580-E701-446A-8224-B4634EEC5292}"/>
                      </a:ext>
                    </a:extLst>
                  </p:cNvPr>
                  <p:cNvCxnSpPr/>
                  <p:nvPr/>
                </p:nvCxnSpPr>
                <p:spPr>
                  <a:xfrm>
                    <a:off x="10124747" y="883968"/>
                    <a:ext cx="0" cy="3383281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BEF3DC9C-7CF6-479A-A575-43ABD145859C}"/>
                      </a:ext>
                    </a:extLst>
                  </p:cNvPr>
                  <p:cNvGrpSpPr/>
                  <p:nvPr/>
                </p:nvGrpSpPr>
                <p:grpSpPr>
                  <a:xfrm>
                    <a:off x="1958036" y="1093864"/>
                    <a:ext cx="8275936" cy="3634883"/>
                    <a:chOff x="1958036" y="1093864"/>
                    <a:chExt cx="8275936" cy="3634883"/>
                  </a:xfrm>
                </p:grpSpPr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915B6B73-C146-4B4F-B7A9-51A0CC3D75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228048" y="1975731"/>
                      <a:ext cx="1024855" cy="293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F288BA97-FC32-4C84-8A1D-3C5ADAC41F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58036" y="1093864"/>
                      <a:ext cx="5611869" cy="3634883"/>
                      <a:chOff x="1958036" y="1093864"/>
                      <a:chExt cx="5611869" cy="3634883"/>
                    </a:xfrm>
                  </p:grpSpPr>
                  <p:grpSp>
                    <p:nvGrpSpPr>
                      <p:cNvPr id="17" name="Group 16">
                        <a:extLst>
                          <a:ext uri="{FF2B5EF4-FFF2-40B4-BE49-F238E27FC236}">
                            <a16:creationId xmlns:a16="http://schemas.microsoft.com/office/drawing/2014/main" id="{C3A9CAE7-FA0A-4024-AC52-63A4FB5ABA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58036" y="1093864"/>
                        <a:ext cx="4617074" cy="3634883"/>
                        <a:chOff x="1958036" y="1093864"/>
                        <a:chExt cx="4617074" cy="3634883"/>
                      </a:xfrm>
                    </p:grpSpPr>
                    <p:grpSp>
                      <p:nvGrpSpPr>
                        <p:cNvPr id="20" name="Group 19">
                          <a:extLst>
                            <a:ext uri="{FF2B5EF4-FFF2-40B4-BE49-F238E27FC236}">
                              <a16:creationId xmlns:a16="http://schemas.microsoft.com/office/drawing/2014/main" id="{9234BEE3-D43C-4644-AE0D-64D04A1DE3D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58036" y="1093864"/>
                          <a:ext cx="4617074" cy="3634883"/>
                          <a:chOff x="2512361" y="1032622"/>
                          <a:chExt cx="4617074" cy="3634883"/>
                        </a:xfrm>
                      </p:grpSpPr>
                      <p:pic>
                        <p:nvPicPr>
                          <p:cNvPr id="22" name="Picture 21">
                            <a:extLst>
                              <a:ext uri="{FF2B5EF4-FFF2-40B4-BE49-F238E27FC236}">
                                <a16:creationId xmlns:a16="http://schemas.microsoft.com/office/drawing/2014/main" id="{FEB4D19D-3B06-4D7E-8D54-9D91EDA040E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100489" y="1665292"/>
                            <a:ext cx="1024855" cy="293792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23" name="Picture 22">
                            <a:extLst>
                              <a:ext uri="{FF2B5EF4-FFF2-40B4-BE49-F238E27FC236}">
                                <a16:creationId xmlns:a16="http://schemas.microsoft.com/office/drawing/2014/main" id="{1D4AA9D6-BB7E-420B-826E-A71A9D5D8A5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104580" y="2225395"/>
                            <a:ext cx="1024855" cy="293792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25" name="Group 24">
                            <a:extLst>
                              <a:ext uri="{FF2B5EF4-FFF2-40B4-BE49-F238E27FC236}">
                                <a16:creationId xmlns:a16="http://schemas.microsoft.com/office/drawing/2014/main" id="{A12070BE-E633-475B-92E4-CFAC92D7C37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361" y="1032622"/>
                            <a:ext cx="4612981" cy="2502725"/>
                            <a:chOff x="2512361" y="1032622"/>
                            <a:chExt cx="4612981" cy="2502725"/>
                          </a:xfrm>
                        </p:grpSpPr>
                        <p:pic>
                          <p:nvPicPr>
                            <p:cNvPr id="65" name="Picture 64">
                              <a:extLst>
                                <a:ext uri="{FF2B5EF4-FFF2-40B4-BE49-F238E27FC236}">
                                  <a16:creationId xmlns:a16="http://schemas.microsoft.com/office/drawing/2014/main" id="{1019EC6E-CF77-4EAE-85F0-1E81B50AAC84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00487" y="1098112"/>
                              <a:ext cx="1024855" cy="293792"/>
                            </a:xfrm>
                            <a:prstGeom prst="rect">
                              <a:avLst/>
                            </a:prstGeom>
                          </p:spPr>
                        </p:pic>
                        <p:grpSp>
                          <p:nvGrpSpPr>
                            <p:cNvPr id="66" name="Group 65">
                              <a:extLst>
                                <a:ext uri="{FF2B5EF4-FFF2-40B4-BE49-F238E27FC236}">
                                  <a16:creationId xmlns:a16="http://schemas.microsoft.com/office/drawing/2014/main" id="{6DEF765F-63C0-47BA-AE18-BDE6E82F4F9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361" y="1032622"/>
                              <a:ext cx="3602340" cy="2502725"/>
                              <a:chOff x="2512361" y="1032622"/>
                              <a:chExt cx="3602340" cy="2502725"/>
                            </a:xfrm>
                          </p:grpSpPr>
                          <p:grpSp>
                            <p:nvGrpSpPr>
                              <p:cNvPr id="67" name="Group 66">
                                <a:extLst>
                                  <a:ext uri="{FF2B5EF4-FFF2-40B4-BE49-F238E27FC236}">
                                    <a16:creationId xmlns:a16="http://schemas.microsoft.com/office/drawing/2014/main" id="{400B1185-9194-44C2-B746-716942A2488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361" y="1257584"/>
                                <a:ext cx="295902" cy="2277763"/>
                                <a:chOff x="1172823" y="731215"/>
                                <a:chExt cx="295902" cy="2277763"/>
                              </a:xfrm>
                            </p:grpSpPr>
                            <p:cxnSp>
                              <p:nvCxnSpPr>
                                <p:cNvPr id="72" name="Straight Connector 71">
                                  <a:extLst>
                                    <a:ext uri="{FF2B5EF4-FFF2-40B4-BE49-F238E27FC236}">
                                      <a16:creationId xmlns:a16="http://schemas.microsoft.com/office/drawing/2014/main" id="{31C398DE-B43F-467B-B38B-B9C6880B9A50}"/>
                                    </a:ext>
                                  </a:extLst>
                                </p:cNvPr>
                                <p:cNvCxnSpPr>
                                  <a:endCxn id="76" idx="0"/>
                                </p:cNvCxnSpPr>
                                <p:nvPr/>
                              </p:nvCxnSpPr>
                              <p:spPr>
                                <a:xfrm>
                                  <a:off x="1318835" y="731215"/>
                                  <a:ext cx="3878" cy="1227869"/>
                                </a:xfrm>
                                <a:prstGeom prst="line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73" name="Rectangle 72">
                                  <a:extLst>
                                    <a:ext uri="{FF2B5EF4-FFF2-40B4-BE49-F238E27FC236}">
                                      <a16:creationId xmlns:a16="http://schemas.microsoft.com/office/drawing/2014/main" id="{29B1D501-A7E3-45AC-A8CD-8CFC084B34E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176701" y="915543"/>
                                  <a:ext cx="292024" cy="224962"/>
                                </a:xfrm>
                                <a:prstGeom prst="rect">
                                  <a:avLst/>
                                </a:prstGeom>
                                <a:pattFill prst="narVert">
                                  <a:fgClr>
                                    <a:schemeClr val="tx1"/>
                                  </a:fgClr>
                                  <a:bgClr>
                                    <a:schemeClr val="tx1">
                                      <a:lumMod val="50000"/>
                                      <a:lumOff val="50000"/>
                                    </a:schemeClr>
                                  </a:bgClr>
                                </a:patt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4" name="Rectangle 73">
                                  <a:extLst>
                                    <a:ext uri="{FF2B5EF4-FFF2-40B4-BE49-F238E27FC236}">
                                      <a16:creationId xmlns:a16="http://schemas.microsoft.com/office/drawing/2014/main" id="{8F2CE450-0FAA-4E31-A25E-4BE1A1E5780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176701" y="1263244"/>
                                  <a:ext cx="292024" cy="224962"/>
                                </a:xfrm>
                                <a:prstGeom prst="rect">
                                  <a:avLst/>
                                </a:prstGeom>
                                <a:pattFill prst="narVert">
                                  <a:fgClr>
                                    <a:schemeClr val="tx1"/>
                                  </a:fgClr>
                                  <a:bgClr>
                                    <a:schemeClr val="tx1">
                                      <a:lumMod val="50000"/>
                                      <a:lumOff val="50000"/>
                                    </a:schemeClr>
                                  </a:bgClr>
                                </a:patt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5" name="Rectangle 74">
                                  <a:extLst>
                                    <a:ext uri="{FF2B5EF4-FFF2-40B4-BE49-F238E27FC236}">
                                      <a16:creationId xmlns:a16="http://schemas.microsoft.com/office/drawing/2014/main" id="{EAF795CD-A6D5-4F0D-BBFF-8A62915B00F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176701" y="1611164"/>
                                  <a:ext cx="292024" cy="224962"/>
                                </a:xfrm>
                                <a:prstGeom prst="rect">
                                  <a:avLst/>
                                </a:prstGeom>
                                <a:pattFill prst="narVert">
                                  <a:fgClr>
                                    <a:schemeClr val="tx1"/>
                                  </a:fgClr>
                                  <a:bgClr>
                                    <a:schemeClr val="tx1">
                                      <a:lumMod val="50000"/>
                                      <a:lumOff val="50000"/>
                                    </a:schemeClr>
                                  </a:bgClr>
                                </a:patt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6" name="Rectangle 75">
                                  <a:extLst>
                                    <a:ext uri="{FF2B5EF4-FFF2-40B4-BE49-F238E27FC236}">
                                      <a16:creationId xmlns:a16="http://schemas.microsoft.com/office/drawing/2014/main" id="{00F6C515-BFB8-4B64-A9A3-AC2740BF5D6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176701" y="1959084"/>
                                  <a:ext cx="292024" cy="224962"/>
                                </a:xfrm>
                                <a:prstGeom prst="rect">
                                  <a:avLst/>
                                </a:prstGeom>
                                <a:pattFill prst="narVert">
                                  <a:fgClr>
                                    <a:schemeClr val="tx1"/>
                                  </a:fgClr>
                                  <a:bgClr>
                                    <a:schemeClr val="tx1">
                                      <a:lumMod val="50000"/>
                                      <a:lumOff val="50000"/>
                                    </a:schemeClr>
                                  </a:bgClr>
                                </a:patt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77" name="Rectangle 76">
                                  <a:extLst>
                                    <a:ext uri="{FF2B5EF4-FFF2-40B4-BE49-F238E27FC236}">
                                      <a16:creationId xmlns:a16="http://schemas.microsoft.com/office/drawing/2014/main" id="{1932648C-C8E1-42B7-BAFD-49D5A087521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172823" y="2784016"/>
                                  <a:ext cx="292024" cy="224962"/>
                                </a:xfrm>
                                <a:prstGeom prst="rect">
                                  <a:avLst/>
                                </a:prstGeom>
                                <a:pattFill prst="narVert">
                                  <a:fgClr>
                                    <a:schemeClr val="tx1"/>
                                  </a:fgClr>
                                  <a:bgClr>
                                    <a:schemeClr val="tx1">
                                      <a:lumMod val="50000"/>
                                      <a:lumOff val="50000"/>
                                    </a:schemeClr>
                                  </a:bgClr>
                                </a:patt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cxnSp>
                              <p:nvCxnSpPr>
                                <p:cNvPr id="78" name="Straight Connector 77">
                                  <a:extLst>
                                    <a:ext uri="{FF2B5EF4-FFF2-40B4-BE49-F238E27FC236}">
                                      <a16:creationId xmlns:a16="http://schemas.microsoft.com/office/drawing/2014/main" id="{543EC2C1-3E4D-4B75-B743-F907DC504DE2}"/>
                                    </a:ext>
                                  </a:extLst>
                                </p:cNvPr>
                                <p:cNvCxnSpPr>
                                  <a:stCxn id="76" idx="2"/>
                                  <a:endCxn id="77" idx="0"/>
                                </p:cNvCxnSpPr>
                                <p:nvPr/>
                              </p:nvCxnSpPr>
                              <p:spPr>
                                <a:xfrm flipH="1">
                                  <a:off x="1318835" y="2184046"/>
                                  <a:ext cx="3878" cy="599970"/>
                                </a:xfrm>
                                <a:prstGeom prst="line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68" name="Group 67">
                                <a:extLst>
                                  <a:ext uri="{FF2B5EF4-FFF2-40B4-BE49-F238E27FC236}">
                                    <a16:creationId xmlns:a16="http://schemas.microsoft.com/office/drawing/2014/main" id="{A2841D6F-F983-478D-907F-7819969B2704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658373" y="1032622"/>
                                <a:ext cx="3456328" cy="424627"/>
                                <a:chOff x="1318834" y="515616"/>
                                <a:chExt cx="3456328" cy="424627"/>
                              </a:xfrm>
                            </p:grpSpPr>
                            <p:pic>
                              <p:nvPicPr>
                                <p:cNvPr id="69" name="Picture 68">
                                  <a:extLst>
                                    <a:ext uri="{FF2B5EF4-FFF2-40B4-BE49-F238E27FC236}">
                                      <a16:creationId xmlns:a16="http://schemas.microsoft.com/office/drawing/2014/main" id="{01D0969B-B372-4E66-82AB-7D171158E929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3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2070429" y="515616"/>
                                  <a:ext cx="1132339" cy="42462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cxnSp>
                              <p:nvCxnSpPr>
                                <p:cNvPr id="70" name="Straight Connector 69">
                                  <a:extLst>
                                    <a:ext uri="{FF2B5EF4-FFF2-40B4-BE49-F238E27FC236}">
                                      <a16:creationId xmlns:a16="http://schemas.microsoft.com/office/drawing/2014/main" id="{3354B7CA-CD28-4628-AF98-646079276539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1318834" y="727929"/>
                                  <a:ext cx="912681" cy="3287"/>
                                </a:xfrm>
                                <a:prstGeom prst="line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1" name="Straight Connector 70">
                                  <a:extLst>
                                    <a:ext uri="{FF2B5EF4-FFF2-40B4-BE49-F238E27FC236}">
                                      <a16:creationId xmlns:a16="http://schemas.microsoft.com/office/drawing/2014/main" id="{8CECE875-001E-4ECE-A739-0C9F819CCD2B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3037802" y="724642"/>
                                  <a:ext cx="1737360" cy="3287"/>
                                </a:xfrm>
                                <a:prstGeom prst="line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</p:grpSp>
                      </p:grpSp>
                      <p:grpSp>
                        <p:nvGrpSpPr>
                          <p:cNvPr id="26" name="Group 25">
                            <a:extLst>
                              <a:ext uri="{FF2B5EF4-FFF2-40B4-BE49-F238E27FC236}">
                                <a16:creationId xmlns:a16="http://schemas.microsoft.com/office/drawing/2014/main" id="{4FEA19AA-BA5B-4585-94A9-3F4907070C5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000683" y="1600785"/>
                            <a:ext cx="3145140" cy="2502725"/>
                            <a:chOff x="2512361" y="1032622"/>
                            <a:chExt cx="3145140" cy="2502725"/>
                          </a:xfrm>
                        </p:grpSpPr>
                        <p:grpSp>
                          <p:nvGrpSpPr>
                            <p:cNvPr id="53" name="Group 52">
                              <a:extLst>
                                <a:ext uri="{FF2B5EF4-FFF2-40B4-BE49-F238E27FC236}">
                                  <a16:creationId xmlns:a16="http://schemas.microsoft.com/office/drawing/2014/main" id="{3D836134-D699-4E2E-8A1E-283FC3EE0DB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361" y="1257584"/>
                              <a:ext cx="295902" cy="2277763"/>
                              <a:chOff x="1172823" y="731215"/>
                              <a:chExt cx="295902" cy="2277763"/>
                            </a:xfrm>
                          </p:grpSpPr>
                          <p:cxnSp>
                            <p:nvCxnSpPr>
                              <p:cNvPr id="58" name="Straight Connector 57">
                                <a:extLst>
                                  <a:ext uri="{FF2B5EF4-FFF2-40B4-BE49-F238E27FC236}">
                                    <a16:creationId xmlns:a16="http://schemas.microsoft.com/office/drawing/2014/main" id="{78EAD29B-6E8A-4957-9430-A28E812D5EFB}"/>
                                  </a:ext>
                                </a:extLst>
                              </p:cNvPr>
                              <p:cNvCxnSpPr>
                                <a:endCxn id="62" idx="0"/>
                              </p:cNvCxnSpPr>
                              <p:nvPr/>
                            </p:nvCxnSpPr>
                            <p:spPr>
                              <a:xfrm>
                                <a:off x="1318835" y="731215"/>
                                <a:ext cx="3878" cy="1227869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59" name="Rectangle 58">
                                <a:extLst>
                                  <a:ext uri="{FF2B5EF4-FFF2-40B4-BE49-F238E27FC236}">
                                    <a16:creationId xmlns:a16="http://schemas.microsoft.com/office/drawing/2014/main" id="{0F655914-BE8D-479A-A784-91E11B943EA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915543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0" name="Rectangle 59">
                                <a:extLst>
                                  <a:ext uri="{FF2B5EF4-FFF2-40B4-BE49-F238E27FC236}">
                                    <a16:creationId xmlns:a16="http://schemas.microsoft.com/office/drawing/2014/main" id="{DE0701DA-8061-4D34-89DA-4F47856D58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1263244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1" name="Rectangle 60">
                                <a:extLst>
                                  <a:ext uri="{FF2B5EF4-FFF2-40B4-BE49-F238E27FC236}">
                                    <a16:creationId xmlns:a16="http://schemas.microsoft.com/office/drawing/2014/main" id="{72490210-4912-4F97-AF66-3AC2056CD56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1611164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2" name="Rectangle 61">
                                <a:extLst>
                                  <a:ext uri="{FF2B5EF4-FFF2-40B4-BE49-F238E27FC236}">
                                    <a16:creationId xmlns:a16="http://schemas.microsoft.com/office/drawing/2014/main" id="{D19D4EC3-C561-4596-A659-6EC0CBC554C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1959084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3" name="Rectangle 62">
                                <a:extLst>
                                  <a:ext uri="{FF2B5EF4-FFF2-40B4-BE49-F238E27FC236}">
                                    <a16:creationId xmlns:a16="http://schemas.microsoft.com/office/drawing/2014/main" id="{EEC68D1E-EDB9-446D-B18F-9027BF7BA02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2823" y="2784016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cxnSp>
                            <p:nvCxnSpPr>
                              <p:cNvPr id="64" name="Straight Connector 63">
                                <a:extLst>
                                  <a:ext uri="{FF2B5EF4-FFF2-40B4-BE49-F238E27FC236}">
                                    <a16:creationId xmlns:a16="http://schemas.microsoft.com/office/drawing/2014/main" id="{F33EFC6C-A7C1-4D0A-8866-866C57713FFA}"/>
                                  </a:ext>
                                </a:extLst>
                              </p:cNvPr>
                              <p:cNvCxnSpPr>
                                <a:stCxn id="62" idx="2"/>
                                <a:endCxn id="63" idx="0"/>
                              </p:cNvCxnSpPr>
                              <p:nvPr/>
                            </p:nvCxnSpPr>
                            <p:spPr>
                              <a:xfrm flipH="1">
                                <a:off x="1318835" y="2184046"/>
                                <a:ext cx="3878" cy="599970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54" name="Group 53">
                              <a:extLst>
                                <a:ext uri="{FF2B5EF4-FFF2-40B4-BE49-F238E27FC236}">
                                  <a16:creationId xmlns:a16="http://schemas.microsoft.com/office/drawing/2014/main" id="{59245D70-1B22-4328-BD1C-6CB75669B5A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658373" y="1032622"/>
                              <a:ext cx="2999128" cy="424627"/>
                              <a:chOff x="1318834" y="515616"/>
                              <a:chExt cx="2999128" cy="424627"/>
                            </a:xfrm>
                          </p:grpSpPr>
                          <p:pic>
                            <p:nvPicPr>
                              <p:cNvPr id="55" name="Picture 54">
                                <a:extLst>
                                  <a:ext uri="{FF2B5EF4-FFF2-40B4-BE49-F238E27FC236}">
                                    <a16:creationId xmlns:a16="http://schemas.microsoft.com/office/drawing/2014/main" id="{6B0CCA89-CA15-4E1F-8E2A-9B4C5B8D85AF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070429" y="515616"/>
                                <a:ext cx="1132339" cy="42462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cxnSp>
                            <p:nvCxnSpPr>
                              <p:cNvPr id="56" name="Straight Connector 55">
                                <a:extLst>
                                  <a:ext uri="{FF2B5EF4-FFF2-40B4-BE49-F238E27FC236}">
                                    <a16:creationId xmlns:a16="http://schemas.microsoft.com/office/drawing/2014/main" id="{B8023C41-7829-4516-BEB3-5DB972634F40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1318834" y="727929"/>
                                <a:ext cx="912681" cy="3287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57" name="Straight Connector 56">
                                <a:extLst>
                                  <a:ext uri="{FF2B5EF4-FFF2-40B4-BE49-F238E27FC236}">
                                    <a16:creationId xmlns:a16="http://schemas.microsoft.com/office/drawing/2014/main" id="{05D454C0-061F-488A-A8E8-D177D10E39C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3037802" y="724642"/>
                                <a:ext cx="1280160" cy="3287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7" name="Group 26">
                            <a:extLst>
                              <a:ext uri="{FF2B5EF4-FFF2-40B4-BE49-F238E27FC236}">
                                <a16:creationId xmlns:a16="http://schemas.microsoft.com/office/drawing/2014/main" id="{0C6D0183-77E4-4DD2-821A-709F8B071EF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521693" y="2164780"/>
                            <a:ext cx="2596500" cy="2502725"/>
                            <a:chOff x="2512361" y="1032622"/>
                            <a:chExt cx="2596500" cy="2502725"/>
                          </a:xfrm>
                        </p:grpSpPr>
                        <p:grpSp>
                          <p:nvGrpSpPr>
                            <p:cNvPr id="41" name="Group 40">
                              <a:extLst>
                                <a:ext uri="{FF2B5EF4-FFF2-40B4-BE49-F238E27FC236}">
                                  <a16:creationId xmlns:a16="http://schemas.microsoft.com/office/drawing/2014/main" id="{97CAEE97-5977-4E5E-A91A-8D5E1B37D72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361" y="1257584"/>
                              <a:ext cx="295902" cy="2277763"/>
                              <a:chOff x="1172823" y="731215"/>
                              <a:chExt cx="295902" cy="2277763"/>
                            </a:xfrm>
                          </p:grpSpPr>
                          <p:cxnSp>
                            <p:nvCxnSpPr>
                              <p:cNvPr id="46" name="Straight Connector 45">
                                <a:extLst>
                                  <a:ext uri="{FF2B5EF4-FFF2-40B4-BE49-F238E27FC236}">
                                    <a16:creationId xmlns:a16="http://schemas.microsoft.com/office/drawing/2014/main" id="{58B1EC22-8F54-4564-B26C-AE9D2DBD32C5}"/>
                                  </a:ext>
                                </a:extLst>
                              </p:cNvPr>
                              <p:cNvCxnSpPr>
                                <a:endCxn id="50" idx="0"/>
                              </p:cNvCxnSpPr>
                              <p:nvPr/>
                            </p:nvCxnSpPr>
                            <p:spPr>
                              <a:xfrm>
                                <a:off x="1318835" y="731215"/>
                                <a:ext cx="3878" cy="1227869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47" name="Rectangle 46">
                                <a:extLst>
                                  <a:ext uri="{FF2B5EF4-FFF2-40B4-BE49-F238E27FC236}">
                                    <a16:creationId xmlns:a16="http://schemas.microsoft.com/office/drawing/2014/main" id="{BABE1120-F991-49F7-9EEB-25C816A37BA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915543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8" name="Rectangle 47">
                                <a:extLst>
                                  <a:ext uri="{FF2B5EF4-FFF2-40B4-BE49-F238E27FC236}">
                                    <a16:creationId xmlns:a16="http://schemas.microsoft.com/office/drawing/2014/main" id="{B157ECE2-C7AC-4087-8F14-751EE93575B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1263244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9" name="Rectangle 48">
                                <a:extLst>
                                  <a:ext uri="{FF2B5EF4-FFF2-40B4-BE49-F238E27FC236}">
                                    <a16:creationId xmlns:a16="http://schemas.microsoft.com/office/drawing/2014/main" id="{97C29866-B649-468A-ADB3-19E921CDA6D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1611164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0" name="Rectangle 49">
                                <a:extLst>
                                  <a:ext uri="{FF2B5EF4-FFF2-40B4-BE49-F238E27FC236}">
                                    <a16:creationId xmlns:a16="http://schemas.microsoft.com/office/drawing/2014/main" id="{3BB9BD1B-63AA-49B8-980C-4238DA3E623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6701" y="1959084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" name="Rectangle 50">
                                <a:extLst>
                                  <a:ext uri="{FF2B5EF4-FFF2-40B4-BE49-F238E27FC236}">
                                    <a16:creationId xmlns:a16="http://schemas.microsoft.com/office/drawing/2014/main" id="{062B2ABE-FB16-479A-87A0-8245B60FBC5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72823" y="2784016"/>
                                <a:ext cx="292024" cy="224962"/>
                              </a:xfrm>
                              <a:prstGeom prst="rect">
                                <a:avLst/>
                              </a:prstGeom>
                              <a:pattFill prst="narVert">
                                <a:fgClr>
                                  <a:schemeClr val="tx1"/>
                                </a:fgClr>
                                <a:bgClr>
                                  <a:schemeClr val="tx1">
                                    <a:lumMod val="50000"/>
                                    <a:lumOff val="50000"/>
                                  </a:schemeClr>
                                </a:bgClr>
                              </a:patt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cxnSp>
                            <p:nvCxnSpPr>
                              <p:cNvPr id="52" name="Straight Connector 51">
                                <a:extLst>
                                  <a:ext uri="{FF2B5EF4-FFF2-40B4-BE49-F238E27FC236}">
                                    <a16:creationId xmlns:a16="http://schemas.microsoft.com/office/drawing/2014/main" id="{9AAB0FBB-D5BF-4404-97A3-ED4797D4DEBE}"/>
                                  </a:ext>
                                </a:extLst>
                              </p:cNvPr>
                              <p:cNvCxnSpPr>
                                <a:stCxn id="50" idx="2"/>
                                <a:endCxn id="51" idx="0"/>
                              </p:cNvCxnSpPr>
                              <p:nvPr/>
                            </p:nvCxnSpPr>
                            <p:spPr>
                              <a:xfrm flipH="1">
                                <a:off x="1318835" y="2184046"/>
                                <a:ext cx="3878" cy="599970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2" name="Group 41">
                              <a:extLst>
                                <a:ext uri="{FF2B5EF4-FFF2-40B4-BE49-F238E27FC236}">
                                  <a16:creationId xmlns:a16="http://schemas.microsoft.com/office/drawing/2014/main" id="{2025A3CE-757E-4851-A7D8-BACC3501968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658373" y="1032622"/>
                              <a:ext cx="2450488" cy="424627"/>
                              <a:chOff x="1318834" y="515616"/>
                              <a:chExt cx="2450488" cy="424627"/>
                            </a:xfrm>
                          </p:grpSpPr>
                          <p:pic>
                            <p:nvPicPr>
                              <p:cNvPr id="43" name="Picture 42">
                                <a:extLst>
                                  <a:ext uri="{FF2B5EF4-FFF2-40B4-BE49-F238E27FC236}">
                                    <a16:creationId xmlns:a16="http://schemas.microsoft.com/office/drawing/2014/main" id="{AE4963FE-4009-4745-9826-4D3EBBA01FEB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070429" y="515616"/>
                                <a:ext cx="1132339" cy="42462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cxnSp>
                            <p:nvCxnSpPr>
                              <p:cNvPr id="44" name="Straight Connector 43">
                                <a:extLst>
                                  <a:ext uri="{FF2B5EF4-FFF2-40B4-BE49-F238E27FC236}">
                                    <a16:creationId xmlns:a16="http://schemas.microsoft.com/office/drawing/2014/main" id="{381BCD2F-0A9A-4961-B529-E08F2F3582A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1318834" y="727929"/>
                                <a:ext cx="912681" cy="3287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5" name="Straight Connector 44">
                                <a:extLst>
                                  <a:ext uri="{FF2B5EF4-FFF2-40B4-BE49-F238E27FC236}">
                                    <a16:creationId xmlns:a16="http://schemas.microsoft.com/office/drawing/2014/main" id="{B8642A51-6BEE-4937-AAC9-D326AC8D7F3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3037802" y="724642"/>
                                <a:ext cx="731520" cy="3287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  <p:cxnSp>
                      <p:nvCxnSpPr>
                        <p:cNvPr id="21" name="Straight Connector 20">
                          <a:extLst>
                            <a:ext uri="{FF2B5EF4-FFF2-40B4-BE49-F238E27FC236}">
                              <a16:creationId xmlns:a16="http://schemas.microsoft.com/office/drawing/2014/main" id="{757913B4-C187-4CA9-891B-024436DC6E18}"/>
                            </a:ext>
                          </a:extLst>
                        </p:cNvPr>
                        <p:cNvCxnSpPr>
                          <a:cxnSpLocks/>
                          <a:endCxn id="23" idx="3"/>
                        </p:cNvCxnSpPr>
                        <p:nvPr/>
                      </p:nvCxnSpPr>
                      <p:spPr>
                        <a:xfrm>
                          <a:off x="6570673" y="1312814"/>
                          <a:ext cx="4437" cy="1120719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pic>
                    <p:nvPicPr>
                      <p:cNvPr id="18" name="Picture 17">
                        <a:extLst>
                          <a:ext uri="{FF2B5EF4-FFF2-40B4-BE49-F238E27FC236}">
                            <a16:creationId xmlns:a16="http://schemas.microsoft.com/office/drawing/2014/main" id="{5B6E0CA5-9482-4E07-8D6F-17D662C70D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437566" y="1910466"/>
                        <a:ext cx="1132339" cy="424627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CD3F3370-80E8-4151-8582-71F657ED82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101632" y="1910312"/>
                      <a:ext cx="1132340" cy="424627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24E7561D-98FE-4CEA-83E2-CA96268D362F}"/>
                    </a:ext>
                  </a:extLst>
                </p:cNvPr>
                <p:cNvCxnSpPr/>
                <p:nvPr/>
              </p:nvCxnSpPr>
              <p:spPr>
                <a:xfrm flipV="1">
                  <a:off x="7423122" y="2116243"/>
                  <a:ext cx="914399" cy="32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84816-2267-4425-945C-A6E6BE5E40E8}"/>
                  </a:ext>
                </a:extLst>
              </p:cNvPr>
              <p:cNvSpPr/>
              <p:nvPr/>
            </p:nvSpPr>
            <p:spPr>
              <a:xfrm>
                <a:off x="8241517" y="1662028"/>
                <a:ext cx="1879001" cy="8846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25AE23-1573-488A-B958-6C91568C5080}"/>
                  </a:ext>
                </a:extLst>
              </p:cNvPr>
              <p:cNvSpPr txBox="1"/>
              <p:nvPr/>
            </p:nvSpPr>
            <p:spPr>
              <a:xfrm>
                <a:off x="7775596" y="1218617"/>
                <a:ext cx="2810839" cy="538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Array Regulator</a:t>
                </a:r>
                <a:endParaRPr lang="en-US" sz="1400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39F73CF-A4D5-47E3-A0E4-5774419F9865}"/>
                </a:ext>
              </a:extLst>
            </p:cNvPr>
            <p:cNvSpPr txBox="1"/>
            <p:nvPr/>
          </p:nvSpPr>
          <p:spPr>
            <a:xfrm>
              <a:off x="10642221" y="6026874"/>
              <a:ext cx="960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Main Bus</a:t>
              </a:r>
              <a:endParaRPr lang="en-US" sz="14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198EAA1-D0D2-4669-AA78-AE8BDF98B45F}"/>
                </a:ext>
              </a:extLst>
            </p:cNvPr>
            <p:cNvSpPr txBox="1"/>
            <p:nvPr/>
          </p:nvSpPr>
          <p:spPr>
            <a:xfrm>
              <a:off x="7987745" y="5750870"/>
              <a:ext cx="960001" cy="45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Strings of Solar Cells</a:t>
              </a:r>
              <a:endParaRPr lang="en-US" sz="14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0F2259F-78DB-4591-8116-5E96729E34F5}"/>
                </a:ext>
              </a:extLst>
            </p:cNvPr>
            <p:cNvSpPr txBox="1"/>
            <p:nvPr/>
          </p:nvSpPr>
          <p:spPr>
            <a:xfrm>
              <a:off x="8401888" y="5286361"/>
              <a:ext cx="597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R</a:t>
              </a:r>
              <a:r>
                <a:rPr lang="en-US" sz="1400" baseline="-25000" err="1"/>
                <a:t>string</a:t>
              </a:r>
              <a:endParaRPr lang="en-US" sz="140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E6F5B89-3B91-4635-9320-6D828BC5885D}"/>
                </a:ext>
              </a:extLst>
            </p:cNvPr>
            <p:cNvSpPr txBox="1"/>
            <p:nvPr/>
          </p:nvSpPr>
          <p:spPr>
            <a:xfrm>
              <a:off x="9227483" y="5270239"/>
              <a:ext cx="7689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V</a:t>
              </a:r>
              <a:r>
                <a:rPr lang="en-US" sz="1400" baseline="-25000" err="1"/>
                <a:t>blocking</a:t>
              </a:r>
              <a:endParaRPr lang="en-US" sz="14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6EF70E3-6F40-48E8-A998-6064BCE7CD1C}"/>
                </a:ext>
              </a:extLst>
            </p:cNvPr>
            <p:cNvSpPr txBox="1"/>
            <p:nvPr/>
          </p:nvSpPr>
          <p:spPr>
            <a:xfrm>
              <a:off x="9687576" y="4679645"/>
              <a:ext cx="7689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R</a:t>
              </a:r>
              <a:r>
                <a:rPr lang="en-US" sz="1400" baseline="-25000" err="1"/>
                <a:t>circuit</a:t>
              </a:r>
              <a:endParaRPr lang="en-US" sz="14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650A994-5EFB-4B89-9CCF-AB9E3F9CC65A}"/>
                </a:ext>
              </a:extLst>
            </p:cNvPr>
            <p:cNvSpPr txBox="1"/>
            <p:nvPr/>
          </p:nvSpPr>
          <p:spPr>
            <a:xfrm>
              <a:off x="10521055" y="5261344"/>
              <a:ext cx="9602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V</a:t>
              </a:r>
              <a:r>
                <a:rPr lang="en-US" sz="1400" baseline="-25000"/>
                <a:t>ARU</a:t>
              </a:r>
              <a:r>
                <a:rPr lang="en-US" sz="1400"/>
                <a:t> / R</a:t>
              </a:r>
              <a:r>
                <a:rPr lang="en-US" sz="1400" baseline="-25000"/>
                <a:t>ARU</a:t>
              </a:r>
              <a:endParaRPr lang="en-US" sz="14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3A0E5F-998B-4391-9B75-65EF8CF96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465" y="3481330"/>
            <a:ext cx="4143582" cy="32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31201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BD971-A3C4-42DD-8583-5B5CAA40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Cell IV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971A-2A99-47DB-8CDE-32CFE230F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62492"/>
            <a:ext cx="6950299" cy="4963673"/>
          </a:xfrm>
        </p:spPr>
        <p:txBody>
          <a:bodyPr/>
          <a:lstStyle/>
          <a:p>
            <a:r>
              <a:rPr lang="en-US"/>
              <a:t>Solar cell IV curve generated using the Hughes model</a:t>
            </a:r>
            <a:r>
              <a:rPr lang="en-US" baseline="30000"/>
              <a:t>1</a:t>
            </a:r>
            <a:endParaRPr lang="en-US"/>
          </a:p>
          <a:p>
            <a:pPr lvl="1"/>
            <a:r>
              <a:rPr lang="en-US"/>
              <a:t>Solar cell operating voltage determined by user input minus voltage drop in upstream components (harness, diodes)</a:t>
            </a:r>
          </a:p>
          <a:p>
            <a:pPr lvl="1"/>
            <a:r>
              <a:rPr lang="en-US"/>
              <a:t>When Hughes model cannot find a solution, SPACE resorts to a simple linear model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/>
              <a:t>Highly robust – Hughes model solves even with non-optimal conditions</a:t>
            </a:r>
          </a:p>
          <a:p>
            <a:pPr lvl="1"/>
            <a:r>
              <a:rPr lang="en-US"/>
              <a:t>Can model beyond EOL conditions (e.g., ISS) at extreme temperatures, in off-nominal scenarios, and more</a:t>
            </a:r>
          </a:p>
          <a:p>
            <a:pPr lvl="1"/>
            <a:r>
              <a:rPr lang="en-US"/>
              <a:t>Challenging to integrate newer/other solar cell IV models, as robustness is a unique advantage of SPACE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DA994-87E8-4020-859D-307F09F9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90" y="1821935"/>
            <a:ext cx="4530067" cy="3546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D94DCD-555C-4342-B60D-37B2C6C24324}"/>
                  </a:ext>
                </a:extLst>
              </p:cNvPr>
              <p:cNvSpPr txBox="1"/>
              <p:nvPr/>
            </p:nvSpPr>
            <p:spPr>
              <a:xfrm>
                <a:off x="3650382" y="2762907"/>
                <a:ext cx="3731822" cy="553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Arial"/>
                        </a:rPr>
                        <m:t>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𝑠𝑐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cs typeface="Arial"/>
                        </a:rPr>
                        <m:t> 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𝑠𝑐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cs typeface="Arial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𝑉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𝐼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𝑜𝑐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/>
                            </a:rPr>
                            <m:t> −1</m:t>
                          </m:r>
                        </m:e>
                      </m:d>
                    </m:oMath>
                  </m:oMathPara>
                </a14:m>
                <a:endParaRPr lang="en-US" sz="160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D94DCD-555C-4342-B60D-37B2C6C24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382" y="2762907"/>
                <a:ext cx="3731822" cy="5532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900AE2A-0B62-405B-B921-227283EB2941}"/>
              </a:ext>
            </a:extLst>
          </p:cNvPr>
          <p:cNvSpPr txBox="1"/>
          <p:nvPr/>
        </p:nvSpPr>
        <p:spPr>
          <a:xfrm flipH="1">
            <a:off x="277240" y="6395643"/>
            <a:ext cx="9029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/>
              <a:t>1</a:t>
            </a:r>
            <a:r>
              <a:rPr lang="en-US" sz="1200"/>
              <a:t> </a:t>
            </a:r>
            <a:r>
              <a:rPr lang="en-US" sz="1200" err="1"/>
              <a:t>Rauschenbach</a:t>
            </a:r>
            <a:r>
              <a:rPr lang="en-US" sz="1200"/>
              <a:t>, H. S. (1976). </a:t>
            </a:r>
            <a:r>
              <a:rPr lang="en-US" sz="1200" i="1"/>
              <a:t>Solar Cell Array Design Handbook</a:t>
            </a:r>
            <a:r>
              <a:rPr lang="en-US" sz="1200"/>
              <a:t>. NASA Technical Reports Server. </a:t>
            </a:r>
            <a:r>
              <a:rPr lang="en-US" sz="1200">
                <a:hlinkClick r:id="rId4"/>
              </a:rPr>
              <a:t>https://ntrs.nasa.gov/citations/19770007250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364705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SA-Gateway-Theme-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ASA-Gateway-Theme-New" id="{DE4A2FDE-305F-46C0-BAA5-7E80029409B3}" vid="{C53F094D-2B77-4C4C-BDAF-32FE5C3751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2e7d6b05-5206-4136-9be9-9c493139af9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18E12911EAE3409A209BFE937CECE7" ma:contentTypeVersion="15" ma:contentTypeDescription="Create a new document." ma:contentTypeScope="" ma:versionID="6f48a1409d4e7d86c9ee5481a869cd65">
  <xsd:schema xmlns:xsd="http://www.w3.org/2001/XMLSchema" xmlns:xs="http://www.w3.org/2001/XMLSchema" xmlns:p="http://schemas.microsoft.com/office/2006/metadata/properties" xmlns:ns2="2e7d6b05-5206-4136-9be9-9c493139af9e" xmlns:ns3="c8e47694-e5e8-432e-b1d8-cdec67197a57" xmlns:ns4="d900e117-17a0-4b24-9e47-511ef1d02c43" targetNamespace="http://schemas.microsoft.com/office/2006/metadata/properties" ma:root="true" ma:fieldsID="90b30a86a9ef63f70e7a37bfe5480763" ns2:_="" ns3:_="" ns4:_="">
    <xsd:import namespace="2e7d6b05-5206-4136-9be9-9c493139af9e"/>
    <xsd:import namespace="c8e47694-e5e8-432e-b1d8-cdec67197a57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d6b05-5206-4136-9be9-9c493139a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47694-e5e8-432e-b1d8-cdec67197a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c0276c9-6d1e-4e6e-8974-1873652cefe2}" ma:internalName="TaxCatchAll" ma:showField="CatchAllData" ma:web="c8e47694-e5e8-432e-b1d8-cdec67197a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2624E-8B6A-4A9A-9989-D74030E63F8B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2e7d6b05-5206-4136-9be9-9c493139af9e"/>
    <ds:schemaRef ds:uri="http://www.w3.org/XML/1998/namespace"/>
    <ds:schemaRef ds:uri="d900e117-17a0-4b24-9e47-511ef1d02c43"/>
    <ds:schemaRef ds:uri="c8e47694-e5e8-432e-b1d8-cdec67197a57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CD49062-8B8C-4173-BD07-C14D7502B9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ADFD8E-8FAD-4055-94EB-0A88086230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d6b05-5206-4136-9be9-9c493139af9e"/>
    <ds:schemaRef ds:uri="c8e47694-e5e8-432e-b1d8-cdec67197a57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NASA-Gateway-Theme</Template>
  <TotalTime>3341</TotalTime>
  <Words>1804</Words>
  <Application>Microsoft Office PowerPoint</Application>
  <PresentationFormat>Widescreen</PresentationFormat>
  <Paragraphs>347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Courier New</vt:lpstr>
      <vt:lpstr>Office Theme</vt:lpstr>
      <vt:lpstr>NASA-Gateway-Theme-New</vt:lpstr>
      <vt:lpstr>PowerPoint Presentation</vt:lpstr>
      <vt:lpstr>Overview</vt:lpstr>
      <vt:lpstr>NASA’s Artemis Campaign</vt:lpstr>
      <vt:lpstr>PV-Powered Human Spaceflight</vt:lpstr>
      <vt:lpstr>What is SPACE?</vt:lpstr>
      <vt:lpstr>SPACE Use Cases</vt:lpstr>
      <vt:lpstr>SPACE is a Complex Integrated Model</vt:lpstr>
      <vt:lpstr>Solar Array Model</vt:lpstr>
      <vt:lpstr>Solar Cell IV Model</vt:lpstr>
      <vt:lpstr>Generic N-Node Solar Cell Thermal Model</vt:lpstr>
      <vt:lpstr>Degradation Model</vt:lpstr>
      <vt:lpstr>Shadowing Model</vt:lpstr>
      <vt:lpstr>SPACE Comparison to Artemis I Flight Data</vt:lpstr>
      <vt:lpstr>SPACE Comparison to Artemis I Flight Data</vt:lpstr>
      <vt:lpstr>SPACE Comparison to Artemis I Flight Data</vt:lpstr>
      <vt:lpstr>SPACE Comparison to Artemis I Flight Data</vt:lpstr>
      <vt:lpstr>Conclusions</vt:lpstr>
      <vt:lpstr>Acknowledgements</vt:lpstr>
      <vt:lpstr>Questions?</vt:lpstr>
      <vt:lpstr>Acronyms Used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SPACE-Gateway – Modeling the Electrical Performance of the Gateway Power &amp; Propulsion Element (PPE) Solar Arrays</dc:title>
  <dc:creator>Brandon Klefman</dc:creator>
  <cp:lastModifiedBy>Spencer Furin</cp:lastModifiedBy>
  <cp:revision>4</cp:revision>
  <dcterms:created xsi:type="dcterms:W3CDTF">2022-07-15T19:59:25Z</dcterms:created>
  <dcterms:modified xsi:type="dcterms:W3CDTF">2024-08-27T12:19:03Z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0x0101005318E12911EAE3409A209BFE937CECE7</vt:lpwstr>
  </property>
  <property fmtid="{D5CDD505-2E9C-101B-9397-08002B2CF9AE}" pid="3" name="MediaServiceImageTags">
    <vt:lpwstr/>
  </property>
</Properties>
</file>