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4"/>
    <p:sldMasterId id="2147483726" r:id="rId5"/>
    <p:sldMasterId id="2147483742" r:id="rId6"/>
    <p:sldMasterId id="2147483752" r:id="rId7"/>
  </p:sldMasterIdLst>
  <p:notesMasterIdLst>
    <p:notesMasterId r:id="rId57"/>
  </p:notesMasterIdLst>
  <p:handoutMasterIdLst>
    <p:handoutMasterId r:id="rId58"/>
  </p:handoutMasterIdLst>
  <p:sldIdLst>
    <p:sldId id="257" r:id="rId8"/>
    <p:sldId id="549" r:id="rId9"/>
    <p:sldId id="2098149411" r:id="rId10"/>
    <p:sldId id="5209" r:id="rId11"/>
    <p:sldId id="5210" r:id="rId12"/>
    <p:sldId id="5211" r:id="rId13"/>
    <p:sldId id="5212" r:id="rId14"/>
    <p:sldId id="5214" r:id="rId15"/>
    <p:sldId id="5133" r:id="rId16"/>
    <p:sldId id="1371" r:id="rId17"/>
    <p:sldId id="1399" r:id="rId18"/>
    <p:sldId id="5134" r:id="rId19"/>
    <p:sldId id="5135" r:id="rId20"/>
    <p:sldId id="5137" r:id="rId21"/>
    <p:sldId id="2098149408" r:id="rId22"/>
    <p:sldId id="5218" r:id="rId23"/>
    <p:sldId id="5219" r:id="rId24"/>
    <p:sldId id="4889" r:id="rId25"/>
    <p:sldId id="5084" r:id="rId26"/>
    <p:sldId id="5206" r:id="rId27"/>
    <p:sldId id="292" r:id="rId28"/>
    <p:sldId id="843" r:id="rId29"/>
    <p:sldId id="954" r:id="rId30"/>
    <p:sldId id="2098149409" r:id="rId31"/>
    <p:sldId id="2098149410" r:id="rId32"/>
    <p:sldId id="5242" r:id="rId33"/>
    <p:sldId id="5217" r:id="rId34"/>
    <p:sldId id="5155" r:id="rId35"/>
    <p:sldId id="5220" r:id="rId36"/>
    <p:sldId id="1615" r:id="rId37"/>
    <p:sldId id="1613" r:id="rId38"/>
    <p:sldId id="1377" r:id="rId39"/>
    <p:sldId id="1378" r:id="rId40"/>
    <p:sldId id="2098148977" r:id="rId41"/>
    <p:sldId id="5207" r:id="rId42"/>
    <p:sldId id="5143" r:id="rId43"/>
    <p:sldId id="5150" r:id="rId44"/>
    <p:sldId id="5142" r:id="rId45"/>
    <p:sldId id="5141" r:id="rId46"/>
    <p:sldId id="5156" r:id="rId47"/>
    <p:sldId id="5229" r:id="rId48"/>
    <p:sldId id="5139" r:id="rId49"/>
    <p:sldId id="1614" r:id="rId50"/>
    <p:sldId id="5234" r:id="rId51"/>
    <p:sldId id="2098149401" r:id="rId52"/>
    <p:sldId id="2098149407" r:id="rId53"/>
    <p:sldId id="5225" r:id="rId54"/>
    <p:sldId id="5241" r:id="rId55"/>
    <p:sldId id="1617"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B3"/>
    <a:srgbClr val="000000"/>
    <a:srgbClr val="0047BA"/>
    <a:srgbClr val="3DA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87"/>
    <p:restoredTop sz="94558"/>
  </p:normalViewPr>
  <p:slideViewPr>
    <p:cSldViewPr snapToGrid="0">
      <p:cViewPr varScale="1">
        <p:scale>
          <a:sx n="81" d="100"/>
          <a:sy n="81" d="100"/>
        </p:scale>
        <p:origin x="538" y="6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notesMaster" Target="notesMasters/notes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7DAF7B-CC20-8845-9345-D5ACF63098E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A84DB25-B132-5545-B81D-A204D75998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F79AD6-F708-9543-95DB-ED4FED9404CE}" type="datetimeFigureOut">
              <a:rPr lang="en-US" smtClean="0"/>
              <a:t>8/28/2024</a:t>
            </a:fld>
            <a:endParaRPr lang="en-US"/>
          </a:p>
        </p:txBody>
      </p:sp>
      <p:sp>
        <p:nvSpPr>
          <p:cNvPr id="4" name="Footer Placeholder 3">
            <a:extLst>
              <a:ext uri="{FF2B5EF4-FFF2-40B4-BE49-F238E27FC236}">
                <a16:creationId xmlns:a16="http://schemas.microsoft.com/office/drawing/2014/main" id="{5514ED7D-DAE9-0C4C-BB19-29D0557BC2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EA3DA4D-A5B5-DB40-93E5-9293E27FC9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E2C1D-56A3-244C-999F-B15D08A53F36}" type="slidenum">
              <a:rPr lang="en-US" smtClean="0"/>
              <a:t>‹#›</a:t>
            </a:fld>
            <a:endParaRPr lang="en-US"/>
          </a:p>
        </p:txBody>
      </p:sp>
    </p:spTree>
    <p:extLst>
      <p:ext uri="{BB962C8B-B14F-4D97-AF65-F5344CB8AC3E}">
        <p14:creationId xmlns:p14="http://schemas.microsoft.com/office/powerpoint/2010/main" val="231954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BEABA5-ED06-954E-B605-DF01EA6F404D}" type="datetimeFigureOut">
              <a:rPr lang="en-US" smtClean="0"/>
              <a:t>8/28/2024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3AD3F6-BB0F-7043-8FFD-0D82D4BC57D2}" type="slidenum">
              <a:rPr lang="en-US" smtClean="0"/>
              <a:t>‹#›</a:t>
            </a:fld>
            <a:endParaRPr lang="en-US"/>
          </a:p>
        </p:txBody>
      </p:sp>
    </p:spTree>
    <p:extLst>
      <p:ext uri="{BB962C8B-B14F-4D97-AF65-F5344CB8AC3E}">
        <p14:creationId xmlns:p14="http://schemas.microsoft.com/office/powerpoint/2010/main" val="3529361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1</a:t>
            </a:fld>
            <a:endParaRPr lang="en-US"/>
          </a:p>
        </p:txBody>
      </p:sp>
    </p:spTree>
    <p:extLst>
      <p:ext uri="{BB962C8B-B14F-4D97-AF65-F5344CB8AC3E}">
        <p14:creationId xmlns:p14="http://schemas.microsoft.com/office/powerpoint/2010/main" val="554401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2</a:t>
            </a:fld>
            <a:endParaRPr lang="en-US"/>
          </a:p>
        </p:txBody>
      </p:sp>
    </p:spTree>
    <p:extLst>
      <p:ext uri="{BB962C8B-B14F-4D97-AF65-F5344CB8AC3E}">
        <p14:creationId xmlns:p14="http://schemas.microsoft.com/office/powerpoint/2010/main" val="1196428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www.3djake.com/revell/bell-x-1-1rst-suipersonic, circa 1946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626A42-63C5-D64A-91A5-9861FFA5DA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587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https://www.smithsonianmag.com/air-space-magazine/x-15-walkaround-22512890/</a:t>
            </a:r>
          </a:p>
          <a:p>
            <a:r>
              <a:rPr lang="en-US" dirty="0"/>
              <a:t>Circa 1959</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626A42-63C5-D64A-91A5-9861FFA5DA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7682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https://en.wikipedia.org/wiki/Grumman_X-29</a:t>
            </a:r>
          </a:p>
          <a:p>
            <a:r>
              <a:rPr lang="en-US" dirty="0"/>
              <a:t>Circa 1984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626A42-63C5-D64A-91A5-9861FFA5DA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1269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https://en.wikipedia.org/wiki/Rockwell-MBB_X-31</a:t>
            </a:r>
          </a:p>
          <a:p>
            <a:r>
              <a:rPr lang="en-US" dirty="0"/>
              <a:t>1990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626A42-63C5-D64A-91A5-9861FFA5DA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007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https://en.wikipedia.org/wiki/Lockheed_Martin_X-35</a:t>
            </a:r>
          </a:p>
          <a:p>
            <a:r>
              <a:rPr lang="en-US" dirty="0"/>
              <a:t>2000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626A42-63C5-D64A-91A5-9861FFA5DA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0499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5938" lvl="8" indent="-280988" defTabSz="457200">
              <a:buFont typeface="Arial"/>
              <a:buChar char="•"/>
              <a:defRPr/>
            </a:pPr>
            <a:r>
              <a:rPr lang="en-US" sz="1600">
                <a:solidFill>
                  <a:prstClr val="black"/>
                </a:solidFill>
                <a:latin typeface="Arial" charset="0"/>
                <a:ea typeface="Arial" charset="0"/>
                <a:cs typeface="Arial" charset="0"/>
              </a:rPr>
              <a:t>New technology and design approaches are required to reduce or eliminate the noise from sonic boom</a:t>
            </a:r>
          </a:p>
          <a:p>
            <a:pPr marL="515938" lvl="8" indent="-280988" defTabSz="457200">
              <a:buFont typeface="Arial"/>
              <a:buChar char="•"/>
              <a:defRPr/>
            </a:pPr>
            <a:r>
              <a:rPr lang="en-US" sz="1600">
                <a:solidFill>
                  <a:prstClr val="black"/>
                </a:solidFill>
                <a:latin typeface="Arial" charset="0"/>
                <a:ea typeface="Arial" charset="0"/>
                <a:cs typeface="Arial" charset="0"/>
              </a:rPr>
              <a:t>An international certification standard based on acceptable sound levels must be developed to replace current overflight restrictions</a:t>
            </a:r>
          </a:p>
          <a:p>
            <a:pPr marL="515938" lvl="8" indent="-280988" defTabSz="457200">
              <a:buFont typeface="Arial"/>
              <a:buChar char="•"/>
              <a:defRPr/>
            </a:pPr>
            <a:endParaRPr lang="en-US" sz="1600">
              <a:solidFill>
                <a:prstClr val="black"/>
              </a:solidFill>
              <a:latin typeface="Arial" charset="0"/>
              <a:ea typeface="Arial" charset="0"/>
              <a:cs typeface="Arial" charset="0"/>
            </a:endParaRPr>
          </a:p>
          <a:p>
            <a:pPr marL="1200150" indent="-1070372">
              <a:buNone/>
              <a:tabLst>
                <a:tab pos="1241822" algn="l"/>
              </a:tabLst>
            </a:pPr>
            <a:r>
              <a:rPr lang="en-US" sz="1200" b="1">
                <a:cs typeface="Helvetica" panose="020B0604020202020204" pitchFamily="34" charset="0"/>
              </a:rPr>
              <a:t>1947</a:t>
            </a:r>
            <a:r>
              <a:rPr lang="en-US" sz="1200">
                <a:cs typeface="Helvetica" panose="020B0604020202020204" pitchFamily="34" charset="0"/>
              </a:rPr>
              <a:t> – Supersonic flight</a:t>
            </a:r>
          </a:p>
          <a:p>
            <a:pPr marL="1200150" indent="-1070372">
              <a:buNone/>
              <a:tabLst>
                <a:tab pos="1241822" algn="l"/>
              </a:tabLst>
            </a:pPr>
            <a:r>
              <a:rPr lang="en-US" sz="1200" b="1">
                <a:cs typeface="Helvetica" panose="020B0604020202020204" pitchFamily="34" charset="0"/>
              </a:rPr>
              <a:t>1964</a:t>
            </a:r>
            <a:r>
              <a:rPr lang="en-US" sz="1200">
                <a:cs typeface="Helvetica" panose="020B0604020202020204" pitchFamily="34" charset="0"/>
              </a:rPr>
              <a:t> – Community study</a:t>
            </a:r>
          </a:p>
          <a:p>
            <a:pPr marL="1200150" indent="-1070372">
              <a:buNone/>
              <a:tabLst>
                <a:tab pos="1241822" algn="l"/>
              </a:tabLst>
            </a:pPr>
            <a:r>
              <a:rPr lang="en-US" sz="1200" b="1">
                <a:cs typeface="Helvetica" panose="020B0604020202020204" pitchFamily="34" charset="0"/>
              </a:rPr>
              <a:t>1973</a:t>
            </a:r>
            <a:r>
              <a:rPr lang="en-US" sz="1200">
                <a:cs typeface="Helvetica" panose="020B0604020202020204" pitchFamily="34" charset="0"/>
              </a:rPr>
              <a:t> – Federal ban</a:t>
            </a:r>
          </a:p>
          <a:p>
            <a:pPr marL="1200150" indent="-1070372">
              <a:buNone/>
              <a:tabLst>
                <a:tab pos="1241822" algn="l"/>
              </a:tabLst>
            </a:pPr>
            <a:r>
              <a:rPr lang="en-US" sz="1200" b="1">
                <a:cs typeface="Helvetica" panose="020B0604020202020204" pitchFamily="34" charset="0"/>
              </a:rPr>
              <a:t>2003</a:t>
            </a:r>
            <a:r>
              <a:rPr lang="en-US" sz="1200">
                <a:cs typeface="Helvetica" panose="020B0604020202020204" pitchFamily="34" charset="0"/>
              </a:rPr>
              <a:t> – Shaped Sonic Boom </a:t>
            </a:r>
          </a:p>
          <a:p>
            <a:pPr marL="1200150" indent="-1070372">
              <a:buNone/>
              <a:tabLst>
                <a:tab pos="1241822" algn="l"/>
              </a:tabLst>
            </a:pPr>
            <a:r>
              <a:rPr lang="en-US" sz="1200" b="1">
                <a:cs typeface="Helvetica" panose="020B0604020202020204" pitchFamily="34" charset="0"/>
              </a:rPr>
              <a:t>2016</a:t>
            </a:r>
            <a:r>
              <a:rPr lang="en-US" sz="1200">
                <a:cs typeface="Helvetica" panose="020B0604020202020204" pitchFamily="34" charset="0"/>
              </a:rPr>
              <a:t> – Design of LBFD</a:t>
            </a:r>
            <a:endParaRPr lang="en-US" sz="1200"/>
          </a:p>
          <a:p>
            <a:pPr marL="1200150" indent="-1070372">
              <a:buNone/>
            </a:pPr>
            <a:r>
              <a:rPr lang="en-US" sz="1200" b="1">
                <a:solidFill>
                  <a:schemeClr val="accent5"/>
                </a:solidFill>
                <a:cs typeface="Helvetica" panose="020B0604020202020204" pitchFamily="34" charset="0"/>
              </a:rPr>
              <a:t>2023 </a:t>
            </a:r>
            <a:r>
              <a:rPr lang="en-US" sz="1200">
                <a:solidFill>
                  <a:schemeClr val="accent5"/>
                </a:solidFill>
                <a:cs typeface="Helvetica" panose="020B0604020202020204" pitchFamily="34" charset="0"/>
              </a:rPr>
              <a:t>– LBFD community response test</a:t>
            </a:r>
            <a:endParaRPr lang="en-US"/>
          </a:p>
        </p:txBody>
      </p:sp>
      <p:sp>
        <p:nvSpPr>
          <p:cNvPr id="4" name="Slide Number Placeholder 3"/>
          <p:cNvSpPr>
            <a:spLocks noGrp="1"/>
          </p:cNvSpPr>
          <p:nvPr>
            <p:ph type="sldNum" sz="quarter" idx="10"/>
          </p:nvPr>
        </p:nvSpPr>
        <p:spPr/>
        <p:txBody>
          <a:bodyPr/>
          <a:lstStyle/>
          <a:p>
            <a:fld id="{B10F4042-A2D4-854C-9100-C2D8629475A6}" type="slidenum">
              <a:rPr lang="en-US" smtClean="0"/>
              <a:t>9</a:t>
            </a:fld>
            <a:endParaRPr lang="en-US"/>
          </a:p>
        </p:txBody>
      </p:sp>
    </p:spTree>
    <p:extLst>
      <p:ext uri="{BB962C8B-B14F-4D97-AF65-F5344CB8AC3E}">
        <p14:creationId xmlns:p14="http://schemas.microsoft.com/office/powerpoint/2010/main" val="3019524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12</a:t>
            </a:fld>
            <a:endParaRPr lang="en-US"/>
          </a:p>
        </p:txBody>
      </p:sp>
    </p:spTree>
    <p:extLst>
      <p:ext uri="{BB962C8B-B14F-4D97-AF65-F5344CB8AC3E}">
        <p14:creationId xmlns:p14="http://schemas.microsoft.com/office/powerpoint/2010/main" val="112862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from Tom Jones EAA </a:t>
            </a:r>
            <a:r>
              <a:rPr lang="en-US" dirty="0" err="1"/>
              <a:t>AirVenture</a:t>
            </a:r>
            <a:r>
              <a:rPr lang="en-US" dirty="0"/>
              <a:t> brief in Oshkosh, WI, July 28, 2017</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626A42-63C5-D64A-91A5-9861FFA5DA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120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X-beta*r is a coordinate transformation; Same x location half a body length is the same at the ground </a:t>
            </a:r>
          </a:p>
          <a:p>
            <a:r>
              <a:rPr lang="en-US" dirty="0"/>
              <a:t>Chart from Tom Jones EAA </a:t>
            </a:r>
            <a:r>
              <a:rPr lang="en-US" dirty="0" err="1"/>
              <a:t>AirVenture</a:t>
            </a:r>
            <a:r>
              <a:rPr lang="en-US" dirty="0"/>
              <a:t> brief in Oshkosh, WI, July 28, 2017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626A42-63C5-D64A-91A5-9861FFA5DA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7932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EBC336-E195-EC4D-842A-A6ECA01F58C8}" type="slidenum">
              <a:rPr lang="en-US" smtClean="0"/>
              <a:t>18</a:t>
            </a:fld>
            <a:endParaRPr lang="en-US"/>
          </a:p>
        </p:txBody>
      </p:sp>
    </p:spTree>
    <p:extLst>
      <p:ext uri="{BB962C8B-B14F-4D97-AF65-F5344CB8AC3E}">
        <p14:creationId xmlns:p14="http://schemas.microsoft.com/office/powerpoint/2010/main" val="2908139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NASA's single-seat X-59 experimental aircraft will produce a barely audible sonic thump to people on the ground when cruising at supersonic speeds. In technical terms, the X-59's sonic thump will be around 75 Perceived Level decibels (</a:t>
            </a:r>
            <a:r>
              <a:rPr lang="en-US" sz="1200" err="1"/>
              <a:t>PLdB</a:t>
            </a:r>
            <a:r>
              <a:rPr lang="en-US" sz="1200"/>
              <a:t>) or less. </a:t>
            </a:r>
            <a:r>
              <a:rPr lang="en-US" sz="1200" err="1"/>
              <a:t>PLdB</a:t>
            </a:r>
            <a:r>
              <a:rPr lang="en-US" sz="1200"/>
              <a:t> is one of numerous scales, in decibels, that is used to understand human response to sounds and is used particularly for short duration sounds. Proving a sonic boom can be reduced to a sonic thump could enable a new fleet of quiet, commercial supersonic aircraft that can fly over land. </a:t>
            </a:r>
          </a:p>
          <a:p>
            <a:endParaRPr lang="en-US" sz="1200"/>
          </a:p>
          <a:p>
            <a:r>
              <a:rPr lang="en-US" sz="1200"/>
              <a:t>Additional detail if more technical audience: AESL metric uses a reference window of 1 sec.  </a:t>
            </a:r>
            <a:r>
              <a:rPr lang="en-US" sz="1200" err="1"/>
              <a:t>LAF</a:t>
            </a:r>
            <a:r>
              <a:rPr lang="en-US" sz="1200" baseline="-25000" err="1"/>
              <a:t>max</a:t>
            </a:r>
            <a:r>
              <a:rPr lang="en-US" sz="1200"/>
              <a:t> metric</a:t>
            </a:r>
            <a:r>
              <a:rPr lang="en-US" sz="1200" baseline="0"/>
              <a:t> </a:t>
            </a:r>
            <a:r>
              <a:rPr lang="en-US" sz="1200"/>
              <a:t>(A-weighted, Fast, Sound Level) uses a reference window of 125 msec that tends to be more representative of rapid events like a sonic boom. For this comparison, </a:t>
            </a:r>
            <a:r>
              <a:rPr lang="en-US" sz="1200" err="1"/>
              <a:t>PLdB</a:t>
            </a:r>
            <a:r>
              <a:rPr lang="en-US" sz="1200"/>
              <a:t> will be compared to </a:t>
            </a:r>
            <a:r>
              <a:rPr lang="en-US" sz="1200" err="1"/>
              <a:t>LAF</a:t>
            </a:r>
            <a:r>
              <a:rPr lang="en-US" sz="1200" baseline="-25000" err="1"/>
              <a:t>max</a:t>
            </a:r>
            <a:r>
              <a:rPr lang="en-US" sz="1200"/>
              <a:t> metric which</a:t>
            </a:r>
            <a:r>
              <a:rPr lang="en-US" sz="1200" baseline="0"/>
              <a:t> is the most representative comparison.</a:t>
            </a:r>
            <a:endParaRPr lang="en-US" sz="1200"/>
          </a:p>
          <a:p>
            <a:endParaRPr lang="en-US" sz="1200"/>
          </a:p>
          <a:p>
            <a:r>
              <a:rPr lang="en-US" sz="1200" b="1" i="0" u="none" strike="noStrike" kern="1200">
                <a:solidFill>
                  <a:schemeClr val="tx1"/>
                </a:solidFill>
                <a:effectLst/>
                <a:latin typeface="+mn-lt"/>
                <a:ea typeface="+mn-ea"/>
                <a:cs typeface="+mn-cs"/>
                <a:sym typeface="Calibri"/>
              </a:rPr>
              <a:t>Aircraft</a:t>
            </a:r>
            <a:r>
              <a:rPr lang="en-US"/>
              <a:t>      		</a:t>
            </a:r>
            <a:r>
              <a:rPr lang="en-US" sz="1200" b="1" i="0" u="none" strike="noStrike" kern="1200">
                <a:solidFill>
                  <a:schemeClr val="tx1"/>
                </a:solidFill>
                <a:effectLst/>
                <a:latin typeface="+mn-lt"/>
                <a:ea typeface="+mn-ea"/>
                <a:cs typeface="+mn-cs"/>
                <a:sym typeface="Calibri"/>
              </a:rPr>
              <a:t>ASEL (dB)</a:t>
            </a:r>
            <a:r>
              <a:rPr lang="en-US" sz="1200" b="1" i="0" u="none" strike="noStrike" kern="1200" baseline="0">
                <a:solidFill>
                  <a:schemeClr val="tx1"/>
                </a:solidFill>
                <a:effectLst/>
                <a:latin typeface="+mn-lt"/>
                <a:ea typeface="+mn-ea"/>
                <a:cs typeface="+mn-cs"/>
                <a:sym typeface="Calibri"/>
              </a:rPr>
              <a:t>   </a:t>
            </a:r>
            <a:r>
              <a:rPr lang="en-US" sz="1200" b="1" i="0" u="none" strike="noStrike" kern="1200" err="1">
                <a:solidFill>
                  <a:schemeClr val="tx1"/>
                </a:solidFill>
                <a:effectLst/>
                <a:latin typeface="+mn-lt"/>
                <a:ea typeface="+mn-ea"/>
                <a:cs typeface="+mn-cs"/>
                <a:sym typeface="Calibri"/>
              </a:rPr>
              <a:t>LAFmax</a:t>
            </a:r>
            <a:r>
              <a:rPr lang="en-US" sz="1200" b="1" i="0" u="none" strike="noStrike" kern="1200">
                <a:solidFill>
                  <a:schemeClr val="tx1"/>
                </a:solidFill>
                <a:effectLst/>
                <a:latin typeface="+mn-lt"/>
                <a:ea typeface="+mn-ea"/>
                <a:cs typeface="+mn-cs"/>
                <a:sym typeface="Calibri"/>
              </a:rPr>
              <a:t> (dB)</a:t>
            </a:r>
            <a:r>
              <a:rPr lang="en-US"/>
              <a:t>     </a:t>
            </a:r>
            <a:r>
              <a:rPr lang="en-US" sz="1200" b="1" i="0" u="none" strike="noStrike" kern="1200">
                <a:solidFill>
                  <a:schemeClr val="tx1"/>
                </a:solidFill>
                <a:effectLst/>
                <a:latin typeface="+mn-lt"/>
                <a:ea typeface="+mn-ea"/>
                <a:cs typeface="+mn-cs"/>
                <a:sym typeface="Calibri"/>
              </a:rPr>
              <a:t>PL (dB)</a:t>
            </a:r>
            <a:r>
              <a:rPr lang="en-US"/>
              <a:t> </a:t>
            </a:r>
          </a:p>
          <a:p>
            <a:r>
              <a:rPr lang="en-US" sz="1200" b="1" i="0" u="none" strike="noStrike" kern="1200">
                <a:solidFill>
                  <a:schemeClr val="tx1"/>
                </a:solidFill>
                <a:effectLst/>
                <a:latin typeface="+mn-lt"/>
                <a:ea typeface="+mn-ea"/>
                <a:cs typeface="+mn-cs"/>
                <a:sym typeface="Calibri"/>
              </a:rPr>
              <a:t>Concorde</a:t>
            </a:r>
            <a:r>
              <a:rPr lang="en-US"/>
              <a:t>  		</a:t>
            </a:r>
            <a:r>
              <a:rPr lang="en-US" sz="1200" b="0" i="0" u="none" strike="noStrike" kern="1200">
                <a:solidFill>
                  <a:schemeClr val="tx1"/>
                </a:solidFill>
                <a:effectLst/>
                <a:latin typeface="+mn-lt"/>
                <a:ea typeface="+mn-ea"/>
                <a:cs typeface="+mn-cs"/>
                <a:sym typeface="Calibri"/>
              </a:rPr>
              <a:t>94</a:t>
            </a:r>
            <a:r>
              <a:rPr lang="en-US"/>
              <a:t>                       </a:t>
            </a:r>
            <a:r>
              <a:rPr lang="en-US" sz="1200" b="0" i="0" u="none" strike="noStrike" kern="1200">
                <a:solidFill>
                  <a:schemeClr val="tx1"/>
                </a:solidFill>
                <a:effectLst/>
                <a:latin typeface="+mn-lt"/>
                <a:ea typeface="+mn-ea"/>
                <a:cs typeface="+mn-cs"/>
                <a:sym typeface="Calibri"/>
              </a:rPr>
              <a:t>101</a:t>
            </a:r>
            <a:r>
              <a:rPr lang="en-US"/>
              <a:t>                 </a:t>
            </a:r>
            <a:r>
              <a:rPr lang="en-US" sz="1200" b="0" i="0" u="none" strike="noStrike" kern="1200">
                <a:solidFill>
                  <a:schemeClr val="tx1"/>
                </a:solidFill>
                <a:effectLst/>
                <a:latin typeface="+mn-lt"/>
                <a:ea typeface="+mn-ea"/>
                <a:cs typeface="+mn-cs"/>
                <a:sym typeface="Calibri"/>
              </a:rPr>
              <a:t>109</a:t>
            </a:r>
            <a:r>
              <a:rPr lang="en-US"/>
              <a:t> </a:t>
            </a:r>
          </a:p>
          <a:p>
            <a:r>
              <a:rPr lang="en-US" sz="1200" b="1" i="0" u="none" strike="noStrike" kern="1200">
                <a:solidFill>
                  <a:schemeClr val="tx1"/>
                </a:solidFill>
                <a:effectLst/>
                <a:latin typeface="+mn-lt"/>
                <a:ea typeface="+mn-ea"/>
                <a:cs typeface="+mn-cs"/>
                <a:sym typeface="Calibri"/>
              </a:rPr>
              <a:t>F-18</a:t>
            </a:r>
            <a:r>
              <a:rPr lang="en-US"/>
              <a:t>           		</a:t>
            </a:r>
            <a:r>
              <a:rPr lang="en-US" sz="1200" b="0" i="0" u="none" strike="noStrike" kern="1200">
                <a:solidFill>
                  <a:schemeClr val="tx1"/>
                </a:solidFill>
                <a:effectLst/>
                <a:latin typeface="+mn-lt"/>
                <a:ea typeface="+mn-ea"/>
                <a:cs typeface="+mn-cs"/>
                <a:sym typeface="Calibri"/>
              </a:rPr>
              <a:t>87</a:t>
            </a:r>
            <a:r>
              <a:rPr lang="en-US"/>
              <a:t>                         </a:t>
            </a:r>
            <a:r>
              <a:rPr lang="en-US" sz="1200" b="0" i="0" u="none" strike="noStrike" kern="1200">
                <a:solidFill>
                  <a:schemeClr val="tx1"/>
                </a:solidFill>
                <a:effectLst/>
                <a:latin typeface="+mn-lt"/>
                <a:ea typeface="+mn-ea"/>
                <a:cs typeface="+mn-cs"/>
                <a:sym typeface="Calibri"/>
              </a:rPr>
              <a:t>94</a:t>
            </a:r>
            <a:r>
              <a:rPr lang="en-US"/>
              <a:t>                  </a:t>
            </a:r>
            <a:r>
              <a:rPr lang="en-US" sz="1200" b="0" i="0" u="none" strike="noStrike" kern="1200">
                <a:solidFill>
                  <a:schemeClr val="tx1"/>
                </a:solidFill>
                <a:effectLst/>
                <a:latin typeface="+mn-lt"/>
                <a:ea typeface="+mn-ea"/>
                <a:cs typeface="+mn-cs"/>
                <a:sym typeface="Calibri"/>
              </a:rPr>
              <a:t>102</a:t>
            </a:r>
            <a:r>
              <a:rPr lang="en-US"/>
              <a:t> </a:t>
            </a:r>
          </a:p>
          <a:p>
            <a:r>
              <a:rPr lang="en-US" sz="1200" b="1" i="0" u="none" strike="noStrike" kern="1200">
                <a:solidFill>
                  <a:schemeClr val="tx1"/>
                </a:solidFill>
                <a:effectLst/>
                <a:latin typeface="+mn-lt"/>
                <a:ea typeface="+mn-ea"/>
                <a:cs typeface="+mn-cs"/>
                <a:sym typeface="Calibri"/>
              </a:rPr>
              <a:t>Demonstrator</a:t>
            </a:r>
            <a:r>
              <a:rPr lang="en-US"/>
              <a:t>         	</a:t>
            </a:r>
            <a:r>
              <a:rPr lang="en-US" sz="1200" b="0" i="0" u="none" strike="noStrike" kern="1200">
                <a:solidFill>
                  <a:schemeClr val="tx1"/>
                </a:solidFill>
                <a:effectLst/>
                <a:latin typeface="+mn-lt"/>
                <a:ea typeface="+mn-ea"/>
                <a:cs typeface="+mn-cs"/>
                <a:sym typeface="Calibri"/>
              </a:rPr>
              <a:t>60</a:t>
            </a:r>
            <a:r>
              <a:rPr lang="en-US"/>
              <a:t>                         </a:t>
            </a:r>
            <a:r>
              <a:rPr lang="en-US" sz="1200" b="0" i="0" u="none" strike="noStrike" kern="1200">
                <a:solidFill>
                  <a:schemeClr val="tx1"/>
                </a:solidFill>
                <a:effectLst/>
                <a:latin typeface="+mn-lt"/>
                <a:ea typeface="+mn-ea"/>
                <a:cs typeface="+mn-cs"/>
                <a:sym typeface="Calibri"/>
              </a:rPr>
              <a:t>66</a:t>
            </a:r>
            <a:r>
              <a:rPr lang="en-US"/>
              <a:t>                   </a:t>
            </a:r>
            <a:r>
              <a:rPr lang="en-US" sz="1200" b="0" i="0" u="none" strike="noStrike" kern="1200">
                <a:solidFill>
                  <a:schemeClr val="tx1"/>
                </a:solidFill>
                <a:effectLst/>
                <a:latin typeface="+mn-lt"/>
                <a:ea typeface="+mn-ea"/>
                <a:cs typeface="+mn-cs"/>
                <a:sym typeface="Calibri"/>
              </a:rPr>
              <a:t>75</a:t>
            </a:r>
            <a:r>
              <a:rPr lang="en-US"/>
              <a:t> </a:t>
            </a:r>
            <a:endParaRPr lang="en-US" sz="1200"/>
          </a:p>
          <a:p>
            <a:endParaRPr lang="en-US"/>
          </a:p>
        </p:txBody>
      </p:sp>
      <p:sp>
        <p:nvSpPr>
          <p:cNvPr id="4" name="Slide Number Placeholder 3"/>
          <p:cNvSpPr>
            <a:spLocks noGrp="1"/>
          </p:cNvSpPr>
          <p:nvPr>
            <p:ph type="sldNum" sz="quarter" idx="5"/>
          </p:nvPr>
        </p:nvSpPr>
        <p:spPr/>
        <p:txBody>
          <a:bodyPr/>
          <a:lstStyle/>
          <a:p>
            <a:fld id="{76626A42-63C5-D64A-91A5-9861FFA5DAD3}" type="slidenum">
              <a:rPr lang="en-US" smtClean="0"/>
              <a:t>19</a:t>
            </a:fld>
            <a:endParaRPr lang="en-US"/>
          </a:p>
        </p:txBody>
      </p:sp>
    </p:spTree>
    <p:extLst>
      <p:ext uri="{BB962C8B-B14F-4D97-AF65-F5344CB8AC3E}">
        <p14:creationId xmlns:p14="http://schemas.microsoft.com/office/powerpoint/2010/main" val="1864373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Phase 1 Image</a:t>
            </a:r>
          </a:p>
          <a:p>
            <a:r>
              <a:rPr lang="en-US" sz="1200" b="0" i="0" kern="1200">
                <a:solidFill>
                  <a:schemeClr val="tx1"/>
                </a:solidFill>
                <a:effectLst/>
                <a:latin typeface="+mn-lt"/>
                <a:ea typeface="+mn-ea"/>
                <a:cs typeface="+mn-cs"/>
              </a:rPr>
              <a:t>The X-59, unwrapped after transport back to Lockheed Martin’s Skunk Works facility in Palmdale, California, will now undergo final integration.</a:t>
            </a:r>
          </a:p>
          <a:p>
            <a:r>
              <a:rPr lang="en-US" sz="1200" b="1" i="1" kern="1200">
                <a:solidFill>
                  <a:schemeClr val="tx1"/>
                </a:solidFill>
                <a:effectLst/>
                <a:latin typeface="+mn-lt"/>
                <a:ea typeface="+mn-ea"/>
                <a:cs typeface="+mn-cs"/>
              </a:rPr>
              <a:t>Credits: NASA/Lauren Hughes</a:t>
            </a:r>
          </a:p>
          <a:p>
            <a:endParaRPr lang="en-US"/>
          </a:p>
          <a:p>
            <a:endParaRPr lang="en-US"/>
          </a:p>
          <a:p>
            <a:r>
              <a:rPr lang="en-US" b="1"/>
              <a:t>Phase 2 Image</a:t>
            </a:r>
          </a:p>
          <a:p>
            <a:r>
              <a:rPr lang="en-US" sz="1200" b="0" i="0" kern="1200">
                <a:solidFill>
                  <a:schemeClr val="tx1"/>
                </a:solidFill>
                <a:effectLst/>
                <a:latin typeface="+mn-lt"/>
                <a:ea typeface="+mn-ea"/>
                <a:cs typeface="+mn-cs"/>
              </a:rPr>
              <a:t>Juliet Page, a physical scientist with the Volpe National Transportation Systems Center, calibrates a microphone station during the </a:t>
            </a:r>
            <a:r>
              <a:rPr lang="en-US" sz="1200" b="0" i="0" kern="1200" err="1">
                <a:solidFill>
                  <a:schemeClr val="tx1"/>
                </a:solidFill>
                <a:effectLst/>
                <a:latin typeface="+mn-lt"/>
                <a:ea typeface="+mn-ea"/>
                <a:cs typeface="+mn-cs"/>
              </a:rPr>
              <a:t>CarpetDIEM</a:t>
            </a:r>
            <a:r>
              <a:rPr lang="en-US" sz="1200" b="0" i="0" kern="1200">
                <a:solidFill>
                  <a:schemeClr val="tx1"/>
                </a:solidFill>
                <a:effectLst/>
                <a:latin typeface="+mn-lt"/>
                <a:ea typeface="+mn-ea"/>
                <a:cs typeface="+mn-cs"/>
              </a:rPr>
              <a:t> flight series. The array featured high-fidelity microphones arranged in several configurations, giving researchers the ability to obtain accurate sound data and assess the loudness of the sonic booms, just as they will measure the quiet sonic thumps from the X-59.</a:t>
            </a:r>
          </a:p>
          <a:p>
            <a:r>
              <a:rPr lang="en-US" sz="1200" b="1" i="1" kern="1200">
                <a:solidFill>
                  <a:schemeClr val="tx1"/>
                </a:solidFill>
                <a:effectLst/>
                <a:latin typeface="+mn-lt"/>
                <a:ea typeface="+mn-ea"/>
                <a:cs typeface="+mn-cs"/>
              </a:rPr>
              <a:t>Credits: NASA Photo / Lauren Hughes</a:t>
            </a:r>
          </a:p>
          <a:p>
            <a:endParaRPr lang="en-US"/>
          </a:p>
          <a:p>
            <a:r>
              <a:rPr lang="en-US" b="1"/>
              <a:t>Phase 3 Image</a:t>
            </a:r>
          </a:p>
          <a:p>
            <a:r>
              <a:rPr lang="en-US" sz="1200" b="0" i="0" kern="1200">
                <a:solidFill>
                  <a:schemeClr val="tx1"/>
                </a:solidFill>
                <a:effectLst/>
                <a:latin typeface="+mn-lt"/>
                <a:ea typeface="+mn-ea"/>
                <a:cs typeface="+mn-cs"/>
              </a:rPr>
              <a:t>Suburb of the USA, filmed from a height, trees and houses.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a:solidFill>
                  <a:schemeClr val="tx1"/>
                </a:solidFill>
                <a:effectLst/>
                <a:latin typeface="+mn-lt"/>
                <a:ea typeface="+mn-ea"/>
                <a:cs typeface="+mn-cs"/>
              </a:rPr>
              <a:t>Credits: Getty Images</a:t>
            </a:r>
          </a:p>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21</a:t>
            </a:fld>
            <a:endParaRPr lang="en-US"/>
          </a:p>
        </p:txBody>
      </p:sp>
    </p:spTree>
    <p:extLst>
      <p:ext uri="{BB962C8B-B14F-4D97-AF65-F5344CB8AC3E}">
        <p14:creationId xmlns:p14="http://schemas.microsoft.com/office/powerpoint/2010/main" val="2709379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NASA's single-seat X-59 experimental aircraft will produce a barely audible sonic thump to people on the ground when cruising at supersonic speeds. In technical terms, the X-59's sonic thump will be around 75 Perceived Level decibels (</a:t>
            </a:r>
            <a:r>
              <a:rPr lang="en-US" sz="1200" err="1"/>
              <a:t>PLdB</a:t>
            </a:r>
            <a:r>
              <a:rPr lang="en-US" sz="1200"/>
              <a:t>) or less. </a:t>
            </a:r>
            <a:r>
              <a:rPr lang="en-US" sz="1200" err="1"/>
              <a:t>PLdB</a:t>
            </a:r>
            <a:r>
              <a:rPr lang="en-US" sz="1200"/>
              <a:t> is one of numerous scales, in decibels, that is used to understand human response to sounds and is used particularly for short duration sounds. Proving a sonic boom can be reduced to a sonic thump could enable a new fleet of quiet, commercial supersonic aircraft that can fly over land. </a:t>
            </a:r>
          </a:p>
          <a:p>
            <a:endParaRPr lang="en-US" sz="1200"/>
          </a:p>
          <a:p>
            <a:r>
              <a:rPr lang="en-US" sz="1200"/>
              <a:t>Additional detail if more technical audience: AESL metric uses a reference window of 1 sec.  </a:t>
            </a:r>
            <a:r>
              <a:rPr lang="en-US" sz="1200" err="1"/>
              <a:t>LAF</a:t>
            </a:r>
            <a:r>
              <a:rPr lang="en-US" sz="1200" baseline="-25000" err="1"/>
              <a:t>max</a:t>
            </a:r>
            <a:r>
              <a:rPr lang="en-US" sz="1200"/>
              <a:t> metric</a:t>
            </a:r>
            <a:r>
              <a:rPr lang="en-US" sz="1200" baseline="0"/>
              <a:t> </a:t>
            </a:r>
            <a:r>
              <a:rPr lang="en-US" sz="1200"/>
              <a:t>(A-weighted, Fast, Sound Level) uses a reference window of 125 msec that tends to be more representative of rapid events like a sonic boom. For this comparison, </a:t>
            </a:r>
            <a:r>
              <a:rPr lang="en-US" sz="1200" err="1"/>
              <a:t>PLdB</a:t>
            </a:r>
            <a:r>
              <a:rPr lang="en-US" sz="1200"/>
              <a:t> will be compared to </a:t>
            </a:r>
            <a:r>
              <a:rPr lang="en-US" sz="1200" err="1"/>
              <a:t>LAF</a:t>
            </a:r>
            <a:r>
              <a:rPr lang="en-US" sz="1200" baseline="-25000" err="1"/>
              <a:t>max</a:t>
            </a:r>
            <a:r>
              <a:rPr lang="en-US" sz="1200"/>
              <a:t> metric which</a:t>
            </a:r>
            <a:r>
              <a:rPr lang="en-US" sz="1200" baseline="0"/>
              <a:t> is the most representative comparison.</a:t>
            </a:r>
            <a:endParaRPr lang="en-US" sz="1200"/>
          </a:p>
          <a:p>
            <a:endParaRPr lang="en-US" sz="1200"/>
          </a:p>
          <a:p>
            <a:r>
              <a:rPr lang="en-US" sz="1200" b="1" i="0" u="none" strike="noStrike" kern="1200">
                <a:solidFill>
                  <a:schemeClr val="tx1"/>
                </a:solidFill>
                <a:effectLst/>
                <a:latin typeface="+mn-lt"/>
                <a:ea typeface="+mn-ea"/>
                <a:cs typeface="+mn-cs"/>
                <a:sym typeface="Calibri"/>
              </a:rPr>
              <a:t>Aircraft</a:t>
            </a:r>
            <a:r>
              <a:rPr lang="en-US"/>
              <a:t>      		</a:t>
            </a:r>
            <a:r>
              <a:rPr lang="en-US" sz="1200" b="1" i="0" u="none" strike="noStrike" kern="1200">
                <a:solidFill>
                  <a:schemeClr val="tx1"/>
                </a:solidFill>
                <a:effectLst/>
                <a:latin typeface="+mn-lt"/>
                <a:ea typeface="+mn-ea"/>
                <a:cs typeface="+mn-cs"/>
                <a:sym typeface="Calibri"/>
              </a:rPr>
              <a:t>ASEL (dB)</a:t>
            </a:r>
            <a:r>
              <a:rPr lang="en-US" sz="1200" b="1" i="0" u="none" strike="noStrike" kern="1200" baseline="0">
                <a:solidFill>
                  <a:schemeClr val="tx1"/>
                </a:solidFill>
                <a:effectLst/>
                <a:latin typeface="+mn-lt"/>
                <a:ea typeface="+mn-ea"/>
                <a:cs typeface="+mn-cs"/>
                <a:sym typeface="Calibri"/>
              </a:rPr>
              <a:t>   </a:t>
            </a:r>
            <a:r>
              <a:rPr lang="en-US" sz="1200" b="1" i="0" u="none" strike="noStrike" kern="1200" err="1">
                <a:solidFill>
                  <a:schemeClr val="tx1"/>
                </a:solidFill>
                <a:effectLst/>
                <a:latin typeface="+mn-lt"/>
                <a:ea typeface="+mn-ea"/>
                <a:cs typeface="+mn-cs"/>
                <a:sym typeface="Calibri"/>
              </a:rPr>
              <a:t>LAFmax</a:t>
            </a:r>
            <a:r>
              <a:rPr lang="en-US" sz="1200" b="1" i="0" u="none" strike="noStrike" kern="1200">
                <a:solidFill>
                  <a:schemeClr val="tx1"/>
                </a:solidFill>
                <a:effectLst/>
                <a:latin typeface="+mn-lt"/>
                <a:ea typeface="+mn-ea"/>
                <a:cs typeface="+mn-cs"/>
                <a:sym typeface="Calibri"/>
              </a:rPr>
              <a:t> (dB)</a:t>
            </a:r>
            <a:r>
              <a:rPr lang="en-US"/>
              <a:t>     </a:t>
            </a:r>
            <a:r>
              <a:rPr lang="en-US" sz="1200" b="1" i="0" u="none" strike="noStrike" kern="1200">
                <a:solidFill>
                  <a:schemeClr val="tx1"/>
                </a:solidFill>
                <a:effectLst/>
                <a:latin typeface="+mn-lt"/>
                <a:ea typeface="+mn-ea"/>
                <a:cs typeface="+mn-cs"/>
                <a:sym typeface="Calibri"/>
              </a:rPr>
              <a:t>PL (dB)</a:t>
            </a:r>
            <a:r>
              <a:rPr lang="en-US"/>
              <a:t> </a:t>
            </a:r>
          </a:p>
          <a:p>
            <a:r>
              <a:rPr lang="en-US" sz="1200" b="1" i="0" u="none" strike="noStrike" kern="1200">
                <a:solidFill>
                  <a:schemeClr val="tx1"/>
                </a:solidFill>
                <a:effectLst/>
                <a:latin typeface="+mn-lt"/>
                <a:ea typeface="+mn-ea"/>
                <a:cs typeface="+mn-cs"/>
                <a:sym typeface="Calibri"/>
              </a:rPr>
              <a:t>Concorde</a:t>
            </a:r>
            <a:r>
              <a:rPr lang="en-US"/>
              <a:t>  		</a:t>
            </a:r>
            <a:r>
              <a:rPr lang="en-US" sz="1200" b="0" i="0" u="none" strike="noStrike" kern="1200">
                <a:solidFill>
                  <a:schemeClr val="tx1"/>
                </a:solidFill>
                <a:effectLst/>
                <a:latin typeface="+mn-lt"/>
                <a:ea typeface="+mn-ea"/>
                <a:cs typeface="+mn-cs"/>
                <a:sym typeface="Calibri"/>
              </a:rPr>
              <a:t>94</a:t>
            </a:r>
            <a:r>
              <a:rPr lang="en-US"/>
              <a:t>                       </a:t>
            </a:r>
            <a:r>
              <a:rPr lang="en-US" sz="1200" b="0" i="0" u="none" strike="noStrike" kern="1200">
                <a:solidFill>
                  <a:schemeClr val="tx1"/>
                </a:solidFill>
                <a:effectLst/>
                <a:latin typeface="+mn-lt"/>
                <a:ea typeface="+mn-ea"/>
                <a:cs typeface="+mn-cs"/>
                <a:sym typeface="Calibri"/>
              </a:rPr>
              <a:t>101</a:t>
            </a:r>
            <a:r>
              <a:rPr lang="en-US"/>
              <a:t>                 </a:t>
            </a:r>
            <a:r>
              <a:rPr lang="en-US" sz="1200" b="0" i="0" u="none" strike="noStrike" kern="1200">
                <a:solidFill>
                  <a:schemeClr val="tx1"/>
                </a:solidFill>
                <a:effectLst/>
                <a:latin typeface="+mn-lt"/>
                <a:ea typeface="+mn-ea"/>
                <a:cs typeface="+mn-cs"/>
                <a:sym typeface="Calibri"/>
              </a:rPr>
              <a:t>109</a:t>
            </a:r>
            <a:r>
              <a:rPr lang="en-US"/>
              <a:t> </a:t>
            </a:r>
          </a:p>
          <a:p>
            <a:r>
              <a:rPr lang="en-US" sz="1200" b="1" i="0" u="none" strike="noStrike" kern="1200">
                <a:solidFill>
                  <a:schemeClr val="tx1"/>
                </a:solidFill>
                <a:effectLst/>
                <a:latin typeface="+mn-lt"/>
                <a:ea typeface="+mn-ea"/>
                <a:cs typeface="+mn-cs"/>
                <a:sym typeface="Calibri"/>
              </a:rPr>
              <a:t>F-18</a:t>
            </a:r>
            <a:r>
              <a:rPr lang="en-US"/>
              <a:t>           		</a:t>
            </a:r>
            <a:r>
              <a:rPr lang="en-US" sz="1200" b="0" i="0" u="none" strike="noStrike" kern="1200">
                <a:solidFill>
                  <a:schemeClr val="tx1"/>
                </a:solidFill>
                <a:effectLst/>
                <a:latin typeface="+mn-lt"/>
                <a:ea typeface="+mn-ea"/>
                <a:cs typeface="+mn-cs"/>
                <a:sym typeface="Calibri"/>
              </a:rPr>
              <a:t>87</a:t>
            </a:r>
            <a:r>
              <a:rPr lang="en-US"/>
              <a:t>                         </a:t>
            </a:r>
            <a:r>
              <a:rPr lang="en-US" sz="1200" b="0" i="0" u="none" strike="noStrike" kern="1200">
                <a:solidFill>
                  <a:schemeClr val="tx1"/>
                </a:solidFill>
                <a:effectLst/>
                <a:latin typeface="+mn-lt"/>
                <a:ea typeface="+mn-ea"/>
                <a:cs typeface="+mn-cs"/>
                <a:sym typeface="Calibri"/>
              </a:rPr>
              <a:t>94</a:t>
            </a:r>
            <a:r>
              <a:rPr lang="en-US"/>
              <a:t>                  </a:t>
            </a:r>
            <a:r>
              <a:rPr lang="en-US" sz="1200" b="0" i="0" u="none" strike="noStrike" kern="1200">
                <a:solidFill>
                  <a:schemeClr val="tx1"/>
                </a:solidFill>
                <a:effectLst/>
                <a:latin typeface="+mn-lt"/>
                <a:ea typeface="+mn-ea"/>
                <a:cs typeface="+mn-cs"/>
                <a:sym typeface="Calibri"/>
              </a:rPr>
              <a:t>102</a:t>
            </a:r>
            <a:r>
              <a:rPr lang="en-US"/>
              <a:t> </a:t>
            </a:r>
          </a:p>
          <a:p>
            <a:r>
              <a:rPr lang="en-US" sz="1200" b="1" i="0" u="none" strike="noStrike" kern="1200">
                <a:solidFill>
                  <a:schemeClr val="tx1"/>
                </a:solidFill>
                <a:effectLst/>
                <a:latin typeface="+mn-lt"/>
                <a:ea typeface="+mn-ea"/>
                <a:cs typeface="+mn-cs"/>
                <a:sym typeface="Calibri"/>
              </a:rPr>
              <a:t>Demonstrator</a:t>
            </a:r>
            <a:r>
              <a:rPr lang="en-US"/>
              <a:t>         	</a:t>
            </a:r>
            <a:r>
              <a:rPr lang="en-US" sz="1200" b="0" i="0" u="none" strike="noStrike" kern="1200">
                <a:solidFill>
                  <a:schemeClr val="tx1"/>
                </a:solidFill>
                <a:effectLst/>
                <a:latin typeface="+mn-lt"/>
                <a:ea typeface="+mn-ea"/>
                <a:cs typeface="+mn-cs"/>
                <a:sym typeface="Calibri"/>
              </a:rPr>
              <a:t>60</a:t>
            </a:r>
            <a:r>
              <a:rPr lang="en-US"/>
              <a:t>                         </a:t>
            </a:r>
            <a:r>
              <a:rPr lang="en-US" sz="1200" b="0" i="0" u="none" strike="noStrike" kern="1200">
                <a:solidFill>
                  <a:schemeClr val="tx1"/>
                </a:solidFill>
                <a:effectLst/>
                <a:latin typeface="+mn-lt"/>
                <a:ea typeface="+mn-ea"/>
                <a:cs typeface="+mn-cs"/>
                <a:sym typeface="Calibri"/>
              </a:rPr>
              <a:t>66</a:t>
            </a:r>
            <a:r>
              <a:rPr lang="en-US"/>
              <a:t>                   </a:t>
            </a:r>
            <a:r>
              <a:rPr lang="en-US" sz="1200" b="0" i="0" u="none" strike="noStrike" kern="1200">
                <a:solidFill>
                  <a:schemeClr val="tx1"/>
                </a:solidFill>
                <a:effectLst/>
                <a:latin typeface="+mn-lt"/>
                <a:ea typeface="+mn-ea"/>
                <a:cs typeface="+mn-cs"/>
                <a:sym typeface="Calibri"/>
              </a:rPr>
              <a:t>75</a:t>
            </a:r>
            <a:r>
              <a:rPr lang="en-US"/>
              <a:t> </a:t>
            </a:r>
            <a:endParaRPr lang="en-US" sz="1200"/>
          </a:p>
          <a:p>
            <a:endParaRPr lang="en-US"/>
          </a:p>
        </p:txBody>
      </p:sp>
      <p:sp>
        <p:nvSpPr>
          <p:cNvPr id="4" name="Slide Number Placeholder 3"/>
          <p:cNvSpPr>
            <a:spLocks noGrp="1"/>
          </p:cNvSpPr>
          <p:nvPr>
            <p:ph type="sldNum" sz="quarter" idx="5"/>
          </p:nvPr>
        </p:nvSpPr>
        <p:spPr/>
        <p:txBody>
          <a:bodyPr/>
          <a:lstStyle/>
          <a:p>
            <a:fld id="{76626A42-63C5-D64A-91A5-9861FFA5DAD3}" type="slidenum">
              <a:rPr lang="en-US" smtClean="0"/>
              <a:t>26</a:t>
            </a:fld>
            <a:endParaRPr lang="en-US"/>
          </a:p>
        </p:txBody>
      </p:sp>
    </p:spTree>
    <p:extLst>
      <p:ext uri="{BB962C8B-B14F-4D97-AF65-F5344CB8AC3E}">
        <p14:creationId xmlns:p14="http://schemas.microsoft.com/office/powerpoint/2010/main" val="324450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626A42-63C5-D64A-91A5-9861FFA5DAD3}" type="slidenum">
              <a:rPr lang="en-US" smtClean="0"/>
              <a:t>27</a:t>
            </a:fld>
            <a:endParaRPr lang="en-US"/>
          </a:p>
        </p:txBody>
      </p:sp>
    </p:spTree>
    <p:extLst>
      <p:ext uri="{BB962C8B-B14F-4D97-AF65-F5344CB8AC3E}">
        <p14:creationId xmlns:p14="http://schemas.microsoft.com/office/powerpoint/2010/main" val="1361357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lide Image Placeholder 1">
            <a:extLst>
              <a:ext uri="{FF2B5EF4-FFF2-40B4-BE49-F238E27FC236}">
                <a16:creationId xmlns:a16="http://schemas.microsoft.com/office/drawing/2014/main" id="{5CB65D2A-43F0-ED42-882E-06B88BBFDC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0" name="Notes Placeholder 2">
            <a:extLst>
              <a:ext uri="{FF2B5EF4-FFF2-40B4-BE49-F238E27FC236}">
                <a16:creationId xmlns:a16="http://schemas.microsoft.com/office/drawing/2014/main" id="{48AF8306-A8A5-824E-AB83-67A5532F60C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7171" name="Slide Number Placeholder 3">
            <a:extLst>
              <a:ext uri="{FF2B5EF4-FFF2-40B4-BE49-F238E27FC236}">
                <a16:creationId xmlns:a16="http://schemas.microsoft.com/office/drawing/2014/main" id="{D4C6B1DA-2DF1-F94C-8B16-8960F6C747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D547EDE9-C837-9A48-90C8-46666A1B60E0}" type="slidenum">
              <a:rPr lang="en-US" altLang="en-US">
                <a:latin typeface="Calibri" panose="020F0502020204030204" pitchFamily="34" charset="0"/>
              </a:rPr>
              <a:pPr fontAlgn="base">
                <a:spcBef>
                  <a:spcPct val="0"/>
                </a:spcBef>
                <a:spcAft>
                  <a:spcPct val="0"/>
                </a:spcAft>
              </a:pPr>
              <a:t>28</a:t>
            </a:fld>
            <a:endParaRPr lang="en-US" altLang="en-US">
              <a:latin typeface="Calibri" panose="020F0502020204030204" pitchFamily="34" charset="0"/>
            </a:endParaRPr>
          </a:p>
        </p:txBody>
      </p:sp>
    </p:spTree>
    <p:extLst>
      <p:ext uri="{BB962C8B-B14F-4D97-AF65-F5344CB8AC3E}">
        <p14:creationId xmlns:p14="http://schemas.microsoft.com/office/powerpoint/2010/main" val="1471704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from Brett Pauer SAFE Symposium Presentation, October 17, 2018 (Approved for Public Release – NASA DAA 61775)</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748AC1-E12C-4C81-AEDB-ECB0F23EC2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6045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626A42-63C5-D64A-91A5-9861FFA5DAD3}" type="slidenum">
              <a:rPr lang="en-US" smtClean="0"/>
              <a:t>30</a:t>
            </a:fld>
            <a:endParaRPr lang="en-US"/>
          </a:p>
        </p:txBody>
      </p:sp>
    </p:spTree>
    <p:extLst>
      <p:ext uri="{BB962C8B-B14F-4D97-AF65-F5344CB8AC3E}">
        <p14:creationId xmlns:p14="http://schemas.microsoft.com/office/powerpoint/2010/main" val="3670713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3AD3F6-BB0F-7043-8FFD-0D82D4BC57D2}" type="slidenum">
              <a:rPr lang="en-US" smtClean="0"/>
              <a:t>32</a:t>
            </a:fld>
            <a:endParaRPr lang="en-US"/>
          </a:p>
        </p:txBody>
      </p:sp>
    </p:spTree>
    <p:extLst>
      <p:ext uri="{BB962C8B-B14F-4D97-AF65-F5344CB8AC3E}">
        <p14:creationId xmlns:p14="http://schemas.microsoft.com/office/powerpoint/2010/main" val="3304768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A87BEE-D4AD-4F3A-9F7F-3716268CA060}" type="slidenum">
              <a:rPr lang="en-US" smtClean="0"/>
              <a:t>34</a:t>
            </a:fld>
            <a:endParaRPr lang="en-US"/>
          </a:p>
        </p:txBody>
      </p:sp>
    </p:spTree>
    <p:extLst>
      <p:ext uri="{BB962C8B-B14F-4D97-AF65-F5344CB8AC3E}">
        <p14:creationId xmlns:p14="http://schemas.microsoft.com/office/powerpoint/2010/main" val="1385088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36</a:t>
            </a:fld>
            <a:endParaRPr lang="en-US"/>
          </a:p>
        </p:txBody>
      </p:sp>
    </p:spTree>
    <p:extLst>
      <p:ext uri="{BB962C8B-B14F-4D97-AF65-F5344CB8AC3E}">
        <p14:creationId xmlns:p14="http://schemas.microsoft.com/office/powerpoint/2010/main" val="29712971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626A42-63C5-D64A-91A5-9861FFA5DAD3}" type="slidenum">
              <a:rPr lang="en-US" smtClean="0"/>
              <a:t>37</a:t>
            </a:fld>
            <a:endParaRPr lang="en-US"/>
          </a:p>
        </p:txBody>
      </p:sp>
    </p:spTree>
    <p:extLst>
      <p:ext uri="{BB962C8B-B14F-4D97-AF65-F5344CB8AC3E}">
        <p14:creationId xmlns:p14="http://schemas.microsoft.com/office/powerpoint/2010/main" val="37671471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FVS - </a:t>
            </a:r>
            <a:r>
              <a:rPr lang="en-US" sz="1200"/>
              <a:t>Enhanced Vision System (EVS) camera </a:t>
            </a:r>
          </a:p>
          <a:p>
            <a:r>
              <a:rPr lang="en-US" sz="1200"/>
              <a:t>XVS Processor takes inputs from the 2 camera systems and state/traffic/surveillance data (ADS-B, TCAS)</a:t>
            </a:r>
            <a:endParaRPr lang="en-US"/>
          </a:p>
        </p:txBody>
      </p:sp>
      <p:sp>
        <p:nvSpPr>
          <p:cNvPr id="4" name="Slide Number Placeholder 3"/>
          <p:cNvSpPr>
            <a:spLocks noGrp="1"/>
          </p:cNvSpPr>
          <p:nvPr>
            <p:ph type="sldNum" sz="quarter" idx="5"/>
          </p:nvPr>
        </p:nvSpPr>
        <p:spPr/>
        <p:txBody>
          <a:bodyPr/>
          <a:lstStyle/>
          <a:p>
            <a:fld id="{76626A42-63C5-D64A-91A5-9861FFA5DAD3}" type="slidenum">
              <a:rPr lang="en-US" smtClean="0"/>
              <a:t>41</a:t>
            </a:fld>
            <a:endParaRPr lang="en-US"/>
          </a:p>
        </p:txBody>
      </p:sp>
    </p:spTree>
    <p:extLst>
      <p:ext uri="{BB962C8B-B14F-4D97-AF65-F5344CB8AC3E}">
        <p14:creationId xmlns:p14="http://schemas.microsoft.com/office/powerpoint/2010/main" val="2413242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FVS - </a:t>
            </a:r>
            <a:r>
              <a:rPr lang="en-US" sz="1200"/>
              <a:t>Enhanced Vision System (EVS) camera </a:t>
            </a:r>
          </a:p>
          <a:p>
            <a:r>
              <a:rPr lang="en-US" sz="1200"/>
              <a:t>XVS Processor takes inputs from the 2 camera systems and state/traffic/surveillance data (ADS-B, TCAS)</a:t>
            </a:r>
            <a:endParaRPr lang="en-US"/>
          </a:p>
        </p:txBody>
      </p:sp>
      <p:sp>
        <p:nvSpPr>
          <p:cNvPr id="4" name="Slide Number Placeholder 3"/>
          <p:cNvSpPr>
            <a:spLocks noGrp="1"/>
          </p:cNvSpPr>
          <p:nvPr>
            <p:ph type="sldNum" sz="quarter" idx="5"/>
          </p:nvPr>
        </p:nvSpPr>
        <p:spPr/>
        <p:txBody>
          <a:bodyPr/>
          <a:lstStyle/>
          <a:p>
            <a:fld id="{76626A42-63C5-D64A-91A5-9861FFA5DAD3}" type="slidenum">
              <a:rPr lang="en-US" smtClean="0"/>
              <a:t>42</a:t>
            </a:fld>
            <a:endParaRPr lang="en-US"/>
          </a:p>
        </p:txBody>
      </p:sp>
    </p:spTree>
    <p:extLst>
      <p:ext uri="{BB962C8B-B14F-4D97-AF65-F5344CB8AC3E}">
        <p14:creationId xmlns:p14="http://schemas.microsoft.com/office/powerpoint/2010/main" val="36769799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1" y="0"/>
            <a:ext cx="12192001" cy="6858000"/>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152400" y="5094209"/>
            <a:ext cx="11887200" cy="490839"/>
          </a:xfrm>
          <a:prstGeom prst="rect">
            <a:avLst/>
          </a:prstGeom>
        </p:spPr>
        <p:txBody>
          <a:bodyPr>
            <a:noAutofit/>
          </a:bodyPr>
          <a:lstStyle>
            <a:lvl1pPr>
              <a:defRPr sz="3200" b="0">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7" name="Text Placeholder 62" descr="NASA Logo">
            <a:extLst>
              <a:ext uri="{FF2B5EF4-FFF2-40B4-BE49-F238E27FC236}">
                <a16:creationId xmlns:a16="http://schemas.microsoft.com/office/drawing/2014/main" id="{F558A1E3-D5D9-4F40-AFB0-E21B2583E358}"/>
              </a:ext>
            </a:extLst>
          </p:cNvPr>
          <p:cNvSpPr>
            <a:spLocks noGrp="1"/>
          </p:cNvSpPr>
          <p:nvPr>
            <p:ph type="body" sz="quarter" idx="16" hasCustomPrompt="1"/>
          </p:nvPr>
        </p:nvSpPr>
        <p:spPr>
          <a:xfrm>
            <a:off x="11193463" y="235127"/>
            <a:ext cx="736600" cy="6096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FontTx/>
              <a:buNone/>
              <a:defRPr sz="800"/>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a:t> </a:t>
            </a:r>
          </a:p>
        </p:txBody>
      </p:sp>
    </p:spTree>
    <p:extLst>
      <p:ext uri="{BB962C8B-B14F-4D97-AF65-F5344CB8AC3E}">
        <p14:creationId xmlns:p14="http://schemas.microsoft.com/office/powerpoint/2010/main" val="1163226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C028DFED-802E-8643-9720-987B0F4950C4}"/>
              </a:ext>
            </a:extLst>
          </p:cNvPr>
          <p:cNvSpPr>
            <a:spLocks noGrp="1"/>
          </p:cNvSpPr>
          <p:nvPr>
            <p:ph type="dt" sz="half" idx="10"/>
          </p:nvPr>
        </p:nvSpPr>
        <p:spPr>
          <a:xfrm>
            <a:off x="152400" y="6492874"/>
            <a:ext cx="1040673" cy="365125"/>
          </a:xfrm>
          <a:prstGeom prst="rect">
            <a:avLst/>
          </a:prstGeom>
        </p:spPr>
        <p:txBody>
          <a:bodyPr/>
          <a:lstStyle>
            <a:lvl1pPr>
              <a:defRPr sz="800" b="1">
                <a:solidFill>
                  <a:srgbClr val="0047BA"/>
                </a:solidFill>
                <a:latin typeface="Arial" panose="020B0604020202020204" pitchFamily="34" charset="0"/>
                <a:cs typeface="Arial" panose="020B0604020202020204" pitchFamily="34" charset="0"/>
              </a:defRPr>
            </a:lvl1pPr>
          </a:lstStyle>
          <a:p>
            <a:r>
              <a:rPr lang="en-US"/>
              <a:t>www.nasa.gov</a:t>
            </a:r>
          </a:p>
        </p:txBody>
      </p:sp>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152400" y="5094209"/>
            <a:ext cx="11887200" cy="490839"/>
          </a:xfrm>
          <a:prstGeom prst="rect">
            <a:avLst/>
          </a:prstGeom>
        </p:spPr>
        <p:txBody>
          <a:bodyPr>
            <a:noAutofit/>
          </a:bodyPr>
          <a:lstStyle>
            <a:lvl1pPr>
              <a:defRPr sz="3200" b="0">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81828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3805084" y="362229"/>
            <a:ext cx="4581832" cy="5801032"/>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2" name="Title 1">
            <a:extLst>
              <a:ext uri="{FF2B5EF4-FFF2-40B4-BE49-F238E27FC236}">
                <a16:creationId xmlns:a16="http://schemas.microsoft.com/office/drawing/2014/main" id="{E08A3252-98C9-5500-225B-028B1802FB13}"/>
              </a:ext>
            </a:extLst>
          </p:cNvPr>
          <p:cNvSpPr>
            <a:spLocks noGrp="1"/>
          </p:cNvSpPr>
          <p:nvPr>
            <p:ph type="title"/>
          </p:nvPr>
        </p:nvSpPr>
        <p:spPr>
          <a:xfrm>
            <a:off x="3794679" y="6267950"/>
            <a:ext cx="4601176" cy="437650"/>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54392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4-Grid-Images-Text">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311936"/>
            <a:ext cx="8385976"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261768" y="985270"/>
            <a:ext cx="4138718"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509026" y="982691"/>
            <a:ext cx="4138718"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261768" y="3724434"/>
            <a:ext cx="4138719"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1" name="Picture Placeholder 4">
            <a:extLst>
              <a:ext uri="{FF2B5EF4-FFF2-40B4-BE49-F238E27FC236}">
                <a16:creationId xmlns:a16="http://schemas.microsoft.com/office/drawing/2014/main" id="{DC1C2CDB-F455-6F4E-9267-DE15D73A5A62}"/>
              </a:ext>
            </a:extLst>
          </p:cNvPr>
          <p:cNvSpPr>
            <a:spLocks noGrp="1"/>
          </p:cNvSpPr>
          <p:nvPr>
            <p:ph type="pic" sz="quarter" idx="16" hasCustomPrompt="1"/>
          </p:nvPr>
        </p:nvSpPr>
        <p:spPr>
          <a:xfrm>
            <a:off x="4509024" y="3721856"/>
            <a:ext cx="4138720" cy="2622700"/>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Tree>
    <p:extLst>
      <p:ext uri="{BB962C8B-B14F-4D97-AF65-F5344CB8AC3E}">
        <p14:creationId xmlns:p14="http://schemas.microsoft.com/office/powerpoint/2010/main" val="351268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E950-A272-7B40-80EE-0134CFA82302}"/>
              </a:ext>
            </a:extLst>
          </p:cNvPr>
          <p:cNvSpPr>
            <a:spLocks noGrp="1"/>
          </p:cNvSpPr>
          <p:nvPr>
            <p:ph type="title"/>
          </p:nvPr>
        </p:nvSpPr>
        <p:spPr>
          <a:xfrm>
            <a:off x="340976" y="2843591"/>
            <a:ext cx="1801589" cy="903656"/>
          </a:xfr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9" name="Picture Placeholder 5">
            <a:extLst>
              <a:ext uri="{FF2B5EF4-FFF2-40B4-BE49-F238E27FC236}">
                <a16:creationId xmlns:a16="http://schemas.microsoft.com/office/drawing/2014/main" id="{0914BD9B-73DA-0249-AA28-9716AEDB6336}"/>
              </a:ext>
            </a:extLst>
          </p:cNvPr>
          <p:cNvSpPr>
            <a:spLocks noGrp="1"/>
          </p:cNvSpPr>
          <p:nvPr>
            <p:ph type="pic" sz="quarter" idx="13" hasCustomPrompt="1"/>
          </p:nvPr>
        </p:nvSpPr>
        <p:spPr>
          <a:xfrm>
            <a:off x="-500611" y="0"/>
            <a:ext cx="10748782" cy="6858000"/>
          </a:xfrm>
          <a:custGeom>
            <a:avLst/>
            <a:gdLst>
              <a:gd name="connsiteX0" fmla="*/ 0 w 10748782"/>
              <a:gd name="connsiteY0" fmla="*/ 0 h 6858000"/>
              <a:gd name="connsiteX1" fmla="*/ 3890782 w 10748782"/>
              <a:gd name="connsiteY1" fmla="*/ 0 h 6858000"/>
              <a:gd name="connsiteX2" fmla="*/ 10748782 w 10748782"/>
              <a:gd name="connsiteY2" fmla="*/ 6858000 h 6858000"/>
              <a:gd name="connsiteX3" fmla="*/ 6858000 w 1074878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48782" h="6858000">
                <a:moveTo>
                  <a:pt x="0" y="0"/>
                </a:moveTo>
                <a:lnTo>
                  <a:pt x="3890782" y="0"/>
                </a:lnTo>
                <a:lnTo>
                  <a:pt x="10748782" y="6858000"/>
                </a:lnTo>
                <a:lnTo>
                  <a:pt x="6858000" y="685800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Tree>
    <p:extLst>
      <p:ext uri="{BB962C8B-B14F-4D97-AF65-F5344CB8AC3E}">
        <p14:creationId xmlns:p14="http://schemas.microsoft.com/office/powerpoint/2010/main" val="1994302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14" name="Title 12">
            <a:extLst>
              <a:ext uri="{FF2B5EF4-FFF2-40B4-BE49-F238E27FC236}">
                <a16:creationId xmlns:a16="http://schemas.microsoft.com/office/drawing/2014/main" id="{B7F72C18-9CCB-3D4A-86E8-98494039FC03}"/>
              </a:ext>
            </a:extLst>
          </p:cNvPr>
          <p:cNvSpPr>
            <a:spLocks noGrp="1"/>
          </p:cNvSpPr>
          <p:nvPr>
            <p:ph type="title"/>
          </p:nvPr>
        </p:nvSpPr>
        <p:spPr>
          <a:xfrm>
            <a:off x="261768" y="311936"/>
            <a:ext cx="997951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7" name="Picture Placeholder 4">
            <a:extLst>
              <a:ext uri="{FF2B5EF4-FFF2-40B4-BE49-F238E27FC236}">
                <a16:creationId xmlns:a16="http://schemas.microsoft.com/office/drawing/2014/main" id="{EF209F94-4825-2C4B-9EF7-B131B4BD1292}"/>
              </a:ext>
            </a:extLst>
          </p:cNvPr>
          <p:cNvSpPr>
            <a:spLocks noGrp="1"/>
          </p:cNvSpPr>
          <p:nvPr>
            <p:ph type="pic" sz="quarter" idx="20" hasCustomPrompt="1"/>
          </p:nvPr>
        </p:nvSpPr>
        <p:spPr>
          <a:xfrm>
            <a:off x="6137833" y="4593775"/>
            <a:ext cx="2964332"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29" name="Picture Placeholder 4">
            <a:extLst>
              <a:ext uri="{FF2B5EF4-FFF2-40B4-BE49-F238E27FC236}">
                <a16:creationId xmlns:a16="http://schemas.microsoft.com/office/drawing/2014/main" id="{3543A7DF-22B3-1348-BCBF-08156A864BFD}"/>
              </a:ext>
            </a:extLst>
          </p:cNvPr>
          <p:cNvSpPr>
            <a:spLocks noGrp="1"/>
          </p:cNvSpPr>
          <p:nvPr>
            <p:ph type="pic" sz="quarter" idx="18" hasCustomPrompt="1"/>
          </p:nvPr>
        </p:nvSpPr>
        <p:spPr>
          <a:xfrm>
            <a:off x="-1" y="4593775"/>
            <a:ext cx="2943411"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0" name="Picture Placeholder 4">
            <a:extLst>
              <a:ext uri="{FF2B5EF4-FFF2-40B4-BE49-F238E27FC236}">
                <a16:creationId xmlns:a16="http://schemas.microsoft.com/office/drawing/2014/main" id="{747E8177-E151-8445-9BA3-4FF29F2A1F89}"/>
              </a:ext>
            </a:extLst>
          </p:cNvPr>
          <p:cNvSpPr>
            <a:spLocks noGrp="1"/>
          </p:cNvSpPr>
          <p:nvPr>
            <p:ph type="pic" sz="quarter" idx="19" hasCustomPrompt="1"/>
          </p:nvPr>
        </p:nvSpPr>
        <p:spPr>
          <a:xfrm>
            <a:off x="3080863" y="4593775"/>
            <a:ext cx="2931464"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1" name="Picture Placeholder 4">
            <a:extLst>
              <a:ext uri="{FF2B5EF4-FFF2-40B4-BE49-F238E27FC236}">
                <a16:creationId xmlns:a16="http://schemas.microsoft.com/office/drawing/2014/main" id="{D1907836-E2D6-534A-A24B-A99CABD72B96}"/>
              </a:ext>
            </a:extLst>
          </p:cNvPr>
          <p:cNvSpPr>
            <a:spLocks noGrp="1"/>
          </p:cNvSpPr>
          <p:nvPr>
            <p:ph type="pic" sz="quarter" idx="10" hasCustomPrompt="1"/>
          </p:nvPr>
        </p:nvSpPr>
        <p:spPr>
          <a:xfrm>
            <a:off x="-1" y="941294"/>
            <a:ext cx="2943411"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2" name="Picture Placeholder 4">
            <a:extLst>
              <a:ext uri="{FF2B5EF4-FFF2-40B4-BE49-F238E27FC236}">
                <a16:creationId xmlns:a16="http://schemas.microsoft.com/office/drawing/2014/main" id="{1367309D-BFC4-8645-B10A-0D9D1C81CF3C}"/>
              </a:ext>
            </a:extLst>
          </p:cNvPr>
          <p:cNvSpPr>
            <a:spLocks noGrp="1"/>
          </p:cNvSpPr>
          <p:nvPr>
            <p:ph type="pic" sz="quarter" idx="11" hasCustomPrompt="1"/>
          </p:nvPr>
        </p:nvSpPr>
        <p:spPr>
          <a:xfrm>
            <a:off x="3080863" y="941294"/>
            <a:ext cx="2931464"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3" name="Picture Placeholder 4">
            <a:extLst>
              <a:ext uri="{FF2B5EF4-FFF2-40B4-BE49-F238E27FC236}">
                <a16:creationId xmlns:a16="http://schemas.microsoft.com/office/drawing/2014/main" id="{D9F4E471-A1DE-C14C-96DA-543CB3A30136}"/>
              </a:ext>
            </a:extLst>
          </p:cNvPr>
          <p:cNvSpPr>
            <a:spLocks noGrp="1"/>
          </p:cNvSpPr>
          <p:nvPr>
            <p:ph type="pic" sz="quarter" idx="12" hasCustomPrompt="1"/>
          </p:nvPr>
        </p:nvSpPr>
        <p:spPr>
          <a:xfrm>
            <a:off x="6137832" y="941294"/>
            <a:ext cx="2964332"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4" name="Picture Placeholder 4">
            <a:extLst>
              <a:ext uri="{FF2B5EF4-FFF2-40B4-BE49-F238E27FC236}">
                <a16:creationId xmlns:a16="http://schemas.microsoft.com/office/drawing/2014/main" id="{744E3AB2-A9B9-0046-ADB2-598B2A1E867E}"/>
              </a:ext>
            </a:extLst>
          </p:cNvPr>
          <p:cNvSpPr>
            <a:spLocks noGrp="1"/>
          </p:cNvSpPr>
          <p:nvPr>
            <p:ph type="pic" sz="quarter" idx="13" hasCustomPrompt="1"/>
          </p:nvPr>
        </p:nvSpPr>
        <p:spPr>
          <a:xfrm>
            <a:off x="9227669" y="941294"/>
            <a:ext cx="2964332"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Tree>
    <p:extLst>
      <p:ext uri="{BB962C8B-B14F-4D97-AF65-F5344CB8AC3E}">
        <p14:creationId xmlns:p14="http://schemas.microsoft.com/office/powerpoint/2010/main" val="4041962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Picture Placeholder 5">
            <a:extLst>
              <a:ext uri="{FF2B5EF4-FFF2-40B4-BE49-F238E27FC236}">
                <a16:creationId xmlns:a16="http://schemas.microsoft.com/office/drawing/2014/main" id="{0DE5396E-699C-C44A-9955-B0BEE7682664}"/>
              </a:ext>
            </a:extLst>
          </p:cNvPr>
          <p:cNvSpPr>
            <a:spLocks noGrp="1"/>
          </p:cNvSpPr>
          <p:nvPr>
            <p:ph type="pic" sz="quarter" idx="17" hasCustomPrompt="1"/>
          </p:nvPr>
        </p:nvSpPr>
        <p:spPr>
          <a:xfrm>
            <a:off x="0"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9" name="Picture Placeholder 5">
            <a:extLst>
              <a:ext uri="{FF2B5EF4-FFF2-40B4-BE49-F238E27FC236}">
                <a16:creationId xmlns:a16="http://schemas.microsoft.com/office/drawing/2014/main" id="{D414F4B0-9840-2A41-A16A-0DBC7669AFF7}"/>
              </a:ext>
            </a:extLst>
          </p:cNvPr>
          <p:cNvSpPr>
            <a:spLocks noGrp="1"/>
          </p:cNvSpPr>
          <p:nvPr>
            <p:ph type="pic" sz="quarter" idx="13" hasCustomPrompt="1"/>
          </p:nvPr>
        </p:nvSpPr>
        <p:spPr>
          <a:xfrm>
            <a:off x="3069771"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0" name="Picture Placeholder 5">
            <a:extLst>
              <a:ext uri="{FF2B5EF4-FFF2-40B4-BE49-F238E27FC236}">
                <a16:creationId xmlns:a16="http://schemas.microsoft.com/office/drawing/2014/main" id="{8F6BE757-9FB1-374F-8070-16A4EA0CD10E}"/>
              </a:ext>
            </a:extLst>
          </p:cNvPr>
          <p:cNvSpPr>
            <a:spLocks noGrp="1"/>
          </p:cNvSpPr>
          <p:nvPr>
            <p:ph type="pic" sz="quarter" idx="14" hasCustomPrompt="1"/>
          </p:nvPr>
        </p:nvSpPr>
        <p:spPr>
          <a:xfrm>
            <a:off x="6139542"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2" name="Picture Placeholder 5">
            <a:extLst>
              <a:ext uri="{FF2B5EF4-FFF2-40B4-BE49-F238E27FC236}">
                <a16:creationId xmlns:a16="http://schemas.microsoft.com/office/drawing/2014/main" id="{BE1A101F-25A9-434D-B8D8-2A1445801F19}"/>
              </a:ext>
            </a:extLst>
          </p:cNvPr>
          <p:cNvSpPr>
            <a:spLocks noGrp="1"/>
          </p:cNvSpPr>
          <p:nvPr>
            <p:ph type="pic" sz="quarter" idx="15" hasCustomPrompt="1"/>
          </p:nvPr>
        </p:nvSpPr>
        <p:spPr>
          <a:xfrm>
            <a:off x="9209314"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Tree>
    <p:extLst>
      <p:ext uri="{BB962C8B-B14F-4D97-AF65-F5344CB8AC3E}">
        <p14:creationId xmlns:p14="http://schemas.microsoft.com/office/powerpoint/2010/main" val="2243465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2985247"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9" name="Picture Placeholder 4">
            <a:extLst>
              <a:ext uri="{FF2B5EF4-FFF2-40B4-BE49-F238E27FC236}">
                <a16:creationId xmlns:a16="http://schemas.microsoft.com/office/drawing/2014/main" id="{7E2FC91E-2A82-9A45-8BEF-3D10335EF113}"/>
              </a:ext>
            </a:extLst>
          </p:cNvPr>
          <p:cNvSpPr>
            <a:spLocks noGrp="1"/>
          </p:cNvSpPr>
          <p:nvPr>
            <p:ph type="pic" sz="quarter" idx="14" hasCustomPrompt="1"/>
          </p:nvPr>
        </p:nvSpPr>
        <p:spPr>
          <a:xfrm>
            <a:off x="3119460" y="0"/>
            <a:ext cx="2937438"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0" name="Picture Placeholder 4">
            <a:extLst>
              <a:ext uri="{FF2B5EF4-FFF2-40B4-BE49-F238E27FC236}">
                <a16:creationId xmlns:a16="http://schemas.microsoft.com/office/drawing/2014/main" id="{ABA04352-04C5-1D4B-817F-B6A74C63143F}"/>
              </a:ext>
            </a:extLst>
          </p:cNvPr>
          <p:cNvSpPr>
            <a:spLocks noGrp="1"/>
          </p:cNvSpPr>
          <p:nvPr>
            <p:ph type="pic" sz="quarter" idx="15" hasCustomPrompt="1"/>
          </p:nvPr>
        </p:nvSpPr>
        <p:spPr>
          <a:xfrm>
            <a:off x="6191111" y="0"/>
            <a:ext cx="2937438"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1" name="Picture Placeholder 4">
            <a:extLst>
              <a:ext uri="{FF2B5EF4-FFF2-40B4-BE49-F238E27FC236}">
                <a16:creationId xmlns:a16="http://schemas.microsoft.com/office/drawing/2014/main" id="{DC9E02CD-FE8E-6A48-8FF7-D0BC2CBDAE74}"/>
              </a:ext>
            </a:extLst>
          </p:cNvPr>
          <p:cNvSpPr>
            <a:spLocks noGrp="1"/>
          </p:cNvSpPr>
          <p:nvPr>
            <p:ph type="pic" sz="quarter" idx="16" hasCustomPrompt="1"/>
          </p:nvPr>
        </p:nvSpPr>
        <p:spPr>
          <a:xfrm>
            <a:off x="9262761" y="0"/>
            <a:ext cx="2937437"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6" name="Title 5">
            <a:extLst>
              <a:ext uri="{FF2B5EF4-FFF2-40B4-BE49-F238E27FC236}">
                <a16:creationId xmlns:a16="http://schemas.microsoft.com/office/drawing/2014/main" id="{A12991D6-D5C3-83C7-9EDF-788C9E97D88E}"/>
              </a:ext>
            </a:extLst>
          </p:cNvPr>
          <p:cNvSpPr>
            <a:spLocks noGrp="1"/>
          </p:cNvSpPr>
          <p:nvPr>
            <p:ph type="title"/>
          </p:nvPr>
        </p:nvSpPr>
        <p:spPr>
          <a:xfrm>
            <a:off x="261769" y="4883936"/>
            <a:ext cx="9979511" cy="437650"/>
          </a:xfrm>
        </p:spPr>
        <p:txBody>
          <a:bodyPr/>
          <a:lstStyle/>
          <a:p>
            <a:r>
              <a:rPr lang="en-US"/>
              <a:t>Click to edit Master title style</a:t>
            </a:r>
          </a:p>
        </p:txBody>
      </p:sp>
    </p:spTree>
    <p:extLst>
      <p:ext uri="{BB962C8B-B14F-4D97-AF65-F5344CB8AC3E}">
        <p14:creationId xmlns:p14="http://schemas.microsoft.com/office/powerpoint/2010/main" val="2495206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416300"/>
            <a:ext cx="6033247"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158752" y="3416300"/>
            <a:ext cx="6033248"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925950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1993285"/>
            <a:ext cx="6033247" cy="3571887"/>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158752" y="1993285"/>
            <a:ext cx="6033248" cy="3571887"/>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0435729"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131999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441522"/>
            <a:ext cx="6096000" cy="3416478"/>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096000" y="0"/>
            <a:ext cx="6096000" cy="344152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91692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6158752" y="0"/>
            <a:ext cx="6033248" cy="6858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69332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6096000" y="3416806"/>
            <a:ext cx="6096000" cy="3441193"/>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096000" y="-12193"/>
            <a:ext cx="6096000" cy="3428999"/>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1" name="Title 12">
            <a:extLst>
              <a:ext uri="{FF2B5EF4-FFF2-40B4-BE49-F238E27FC236}">
                <a16:creationId xmlns:a16="http://schemas.microsoft.com/office/drawing/2014/main" id="{F8B22D28-EA51-E54E-ACEE-8C29F8A5D1C4}"/>
              </a:ext>
            </a:extLst>
          </p:cNvPr>
          <p:cNvSpPr>
            <a:spLocks noGrp="1"/>
          </p:cNvSpPr>
          <p:nvPr>
            <p:ph type="title"/>
          </p:nvPr>
        </p:nvSpPr>
        <p:spPr>
          <a:xfrm>
            <a:off x="261768" y="311936"/>
            <a:ext cx="5433638"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13" name="Straight Connector 12">
            <a:extLst>
              <a:ext uri="{FF2B5EF4-FFF2-40B4-BE49-F238E27FC236}">
                <a16:creationId xmlns:a16="http://schemas.microsoft.com/office/drawing/2014/main" id="{CA111385-1464-9349-BF04-A88AEB56BD1B}"/>
              </a:ext>
            </a:extLst>
          </p:cNvPr>
          <p:cNvCxnSpPr/>
          <p:nvPr userDrawn="1"/>
        </p:nvCxnSpPr>
        <p:spPr>
          <a:xfrm>
            <a:off x="-121920" y="3416808"/>
            <a:ext cx="6217920" cy="0"/>
          </a:xfrm>
          <a:prstGeom prst="line">
            <a:avLst/>
          </a:prstGeom>
          <a:ln w="63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026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Text-3-Images">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8" y="311936"/>
            <a:ext cx="9951615" cy="5327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0" y="2369864"/>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093282" y="2367285"/>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8186563" y="2367285"/>
            <a:ext cx="4005437"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Tree>
    <p:extLst>
      <p:ext uri="{BB962C8B-B14F-4D97-AF65-F5344CB8AC3E}">
        <p14:creationId xmlns:p14="http://schemas.microsoft.com/office/powerpoint/2010/main" val="3668042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Text-3-Images">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8" y="311936"/>
            <a:ext cx="9951615" cy="5327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0" y="1406586"/>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093282" y="1406586"/>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8186563" y="1406586"/>
            <a:ext cx="4005437"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Tree>
    <p:extLst>
      <p:ext uri="{BB962C8B-B14F-4D97-AF65-F5344CB8AC3E}">
        <p14:creationId xmlns:p14="http://schemas.microsoft.com/office/powerpoint/2010/main" val="91266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Picture Placeholder 5">
            <a:extLst>
              <a:ext uri="{FF2B5EF4-FFF2-40B4-BE49-F238E27FC236}">
                <a16:creationId xmlns:a16="http://schemas.microsoft.com/office/drawing/2014/main" id="{0DE5396E-699C-C44A-9955-B0BEE7682664}"/>
              </a:ext>
            </a:extLst>
          </p:cNvPr>
          <p:cNvSpPr>
            <a:spLocks noGrp="1"/>
          </p:cNvSpPr>
          <p:nvPr>
            <p:ph type="pic" sz="quarter" idx="17" hasCustomPrompt="1"/>
          </p:nvPr>
        </p:nvSpPr>
        <p:spPr>
          <a:xfrm>
            <a:off x="0"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9" name="Picture Placeholder 5">
            <a:extLst>
              <a:ext uri="{FF2B5EF4-FFF2-40B4-BE49-F238E27FC236}">
                <a16:creationId xmlns:a16="http://schemas.microsoft.com/office/drawing/2014/main" id="{D414F4B0-9840-2A41-A16A-0DBC7669AFF7}"/>
              </a:ext>
            </a:extLst>
          </p:cNvPr>
          <p:cNvSpPr>
            <a:spLocks noGrp="1"/>
          </p:cNvSpPr>
          <p:nvPr>
            <p:ph type="pic" sz="quarter" idx="13" hasCustomPrompt="1"/>
          </p:nvPr>
        </p:nvSpPr>
        <p:spPr>
          <a:xfrm>
            <a:off x="3069771"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0" name="Picture Placeholder 5">
            <a:extLst>
              <a:ext uri="{FF2B5EF4-FFF2-40B4-BE49-F238E27FC236}">
                <a16:creationId xmlns:a16="http://schemas.microsoft.com/office/drawing/2014/main" id="{8F6BE757-9FB1-374F-8070-16A4EA0CD10E}"/>
              </a:ext>
            </a:extLst>
          </p:cNvPr>
          <p:cNvSpPr>
            <a:spLocks noGrp="1"/>
          </p:cNvSpPr>
          <p:nvPr>
            <p:ph type="pic" sz="quarter" idx="14" hasCustomPrompt="1"/>
          </p:nvPr>
        </p:nvSpPr>
        <p:spPr>
          <a:xfrm>
            <a:off x="6139542"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2" name="Picture Placeholder 5">
            <a:extLst>
              <a:ext uri="{FF2B5EF4-FFF2-40B4-BE49-F238E27FC236}">
                <a16:creationId xmlns:a16="http://schemas.microsoft.com/office/drawing/2014/main" id="{BE1A101F-25A9-434D-B8D8-2A1445801F19}"/>
              </a:ext>
            </a:extLst>
          </p:cNvPr>
          <p:cNvSpPr>
            <a:spLocks noGrp="1"/>
          </p:cNvSpPr>
          <p:nvPr>
            <p:ph type="pic" sz="quarter" idx="15" hasCustomPrompt="1"/>
          </p:nvPr>
        </p:nvSpPr>
        <p:spPr>
          <a:xfrm>
            <a:off x="9209314"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Tree>
    <p:extLst>
      <p:ext uri="{BB962C8B-B14F-4D97-AF65-F5344CB8AC3E}">
        <p14:creationId xmlns:p14="http://schemas.microsoft.com/office/powerpoint/2010/main" val="1084120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1" name="Picture Placeholder 2">
            <a:extLst>
              <a:ext uri="{FF2B5EF4-FFF2-40B4-BE49-F238E27FC236}">
                <a16:creationId xmlns:a16="http://schemas.microsoft.com/office/drawing/2014/main" id="{C72BCA80-0D0F-8243-ACCE-583D86FE36DF}"/>
              </a:ext>
            </a:extLst>
          </p:cNvPr>
          <p:cNvSpPr>
            <a:spLocks noGrp="1"/>
          </p:cNvSpPr>
          <p:nvPr>
            <p:ph type="pic" sz="quarter" idx="17" hasCustomPrompt="1"/>
          </p:nvPr>
        </p:nvSpPr>
        <p:spPr>
          <a:xfrm>
            <a:off x="218755" y="1314459"/>
            <a:ext cx="2231534" cy="2114541"/>
          </a:xfrm>
          <a:prstGeom prst="rect">
            <a:avLst/>
          </a:prstGeom>
          <a:pattFill prst="pct5">
            <a:fgClr>
              <a:schemeClr val="bg1">
                <a:lumMod val="75000"/>
              </a:schemeClr>
            </a:fgClr>
            <a:bgClr>
              <a:schemeClr val="bg1"/>
            </a:bgClr>
          </a:pattFill>
        </p:spPr>
        <p:txBody>
          <a:bodyPr anchor="ctr">
            <a:normAutofit/>
          </a:bodyPr>
          <a:lstStyle>
            <a:lvl1pPr marL="0" indent="0" algn="ctr">
              <a:buNone/>
              <a:defRPr sz="1200" b="0" i="0">
                <a:latin typeface="+mn-lt"/>
                <a:ea typeface="Source Sans Pro" charset="0"/>
                <a:cs typeface="Source Sans Pro" charset="0"/>
              </a:defRPr>
            </a:lvl1pPr>
          </a:lstStyle>
          <a:p>
            <a:r>
              <a:rPr lang="en-US"/>
              <a:t>Drag &amp; Drop Image</a:t>
            </a:r>
          </a:p>
        </p:txBody>
      </p:sp>
      <p:sp>
        <p:nvSpPr>
          <p:cNvPr id="22" name="Picture Placeholder 4">
            <a:extLst>
              <a:ext uri="{FF2B5EF4-FFF2-40B4-BE49-F238E27FC236}">
                <a16:creationId xmlns:a16="http://schemas.microsoft.com/office/drawing/2014/main" id="{73466889-280E-584A-876A-E06E0DB703DC}"/>
              </a:ext>
            </a:extLst>
          </p:cNvPr>
          <p:cNvSpPr>
            <a:spLocks noGrp="1"/>
          </p:cNvSpPr>
          <p:nvPr>
            <p:ph type="pic" sz="quarter" idx="26" hasCustomPrompt="1"/>
          </p:nvPr>
        </p:nvSpPr>
        <p:spPr>
          <a:xfrm>
            <a:off x="219075" y="3660775"/>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23" name="Picture Placeholder 7">
            <a:extLst>
              <a:ext uri="{FF2B5EF4-FFF2-40B4-BE49-F238E27FC236}">
                <a16:creationId xmlns:a16="http://schemas.microsoft.com/office/drawing/2014/main" id="{22525E9D-B246-0A41-A345-FBB179232454}"/>
              </a:ext>
            </a:extLst>
          </p:cNvPr>
          <p:cNvSpPr>
            <a:spLocks noGrp="1"/>
          </p:cNvSpPr>
          <p:nvPr>
            <p:ph type="pic" sz="quarter" idx="27" hasCustomPrompt="1"/>
          </p:nvPr>
        </p:nvSpPr>
        <p:spPr>
          <a:xfrm>
            <a:off x="5505691" y="1314450"/>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24" name="Picture Placeholder 9">
            <a:extLst>
              <a:ext uri="{FF2B5EF4-FFF2-40B4-BE49-F238E27FC236}">
                <a16:creationId xmlns:a16="http://schemas.microsoft.com/office/drawing/2014/main" id="{1A6A5BAE-124E-274B-B501-C0381C06F9A3}"/>
              </a:ext>
            </a:extLst>
          </p:cNvPr>
          <p:cNvSpPr>
            <a:spLocks noGrp="1"/>
          </p:cNvSpPr>
          <p:nvPr>
            <p:ph type="pic" sz="quarter" idx="28" hasCustomPrompt="1"/>
          </p:nvPr>
        </p:nvSpPr>
        <p:spPr>
          <a:xfrm>
            <a:off x="5505691" y="3660775"/>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Tree>
    <p:extLst>
      <p:ext uri="{BB962C8B-B14F-4D97-AF65-F5344CB8AC3E}">
        <p14:creationId xmlns:p14="http://schemas.microsoft.com/office/powerpoint/2010/main" val="2157421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34" name="Picture Placeholder 4">
            <a:extLst>
              <a:ext uri="{FF2B5EF4-FFF2-40B4-BE49-F238E27FC236}">
                <a16:creationId xmlns:a16="http://schemas.microsoft.com/office/drawing/2014/main" id="{953BA53D-B2FB-EF47-B528-30F6D348626D}"/>
              </a:ext>
            </a:extLst>
          </p:cNvPr>
          <p:cNvSpPr>
            <a:spLocks noGrp="1"/>
          </p:cNvSpPr>
          <p:nvPr>
            <p:ph type="pic" sz="quarter" idx="23" hasCustomPrompt="1"/>
          </p:nvPr>
        </p:nvSpPr>
        <p:spPr>
          <a:xfrm>
            <a:off x="0" y="1395413"/>
            <a:ext cx="2420938" cy="180181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5" name="Picture Placeholder 7">
            <a:extLst>
              <a:ext uri="{FF2B5EF4-FFF2-40B4-BE49-F238E27FC236}">
                <a16:creationId xmlns:a16="http://schemas.microsoft.com/office/drawing/2014/main" id="{9F74CF5E-37FA-B44A-8A14-808B6B48C45F}"/>
              </a:ext>
            </a:extLst>
          </p:cNvPr>
          <p:cNvSpPr>
            <a:spLocks noGrp="1"/>
          </p:cNvSpPr>
          <p:nvPr>
            <p:ph type="pic" sz="quarter" idx="24" hasCustomPrompt="1"/>
          </p:nvPr>
        </p:nvSpPr>
        <p:spPr>
          <a:xfrm>
            <a:off x="0" y="3246438"/>
            <a:ext cx="2420938"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6" name="Picture Placeholder 9">
            <a:extLst>
              <a:ext uri="{FF2B5EF4-FFF2-40B4-BE49-F238E27FC236}">
                <a16:creationId xmlns:a16="http://schemas.microsoft.com/office/drawing/2014/main" id="{EBCA32FE-1DA4-184A-A766-B617D368C0FF}"/>
              </a:ext>
            </a:extLst>
          </p:cNvPr>
          <p:cNvSpPr>
            <a:spLocks noGrp="1"/>
          </p:cNvSpPr>
          <p:nvPr>
            <p:ph type="pic" sz="quarter" idx="25" hasCustomPrompt="1"/>
          </p:nvPr>
        </p:nvSpPr>
        <p:spPr>
          <a:xfrm>
            <a:off x="2470150" y="1395413"/>
            <a:ext cx="2376488" cy="26479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7" name="Picture Placeholder 13">
            <a:extLst>
              <a:ext uri="{FF2B5EF4-FFF2-40B4-BE49-F238E27FC236}">
                <a16:creationId xmlns:a16="http://schemas.microsoft.com/office/drawing/2014/main" id="{27C74342-77D6-EF4A-A912-DD5D133FEB69}"/>
              </a:ext>
            </a:extLst>
          </p:cNvPr>
          <p:cNvSpPr>
            <a:spLocks noGrp="1"/>
          </p:cNvSpPr>
          <p:nvPr>
            <p:ph type="pic" sz="quarter" idx="26" hasCustomPrompt="1"/>
          </p:nvPr>
        </p:nvSpPr>
        <p:spPr>
          <a:xfrm>
            <a:off x="2470150" y="4087813"/>
            <a:ext cx="2376488" cy="1703387"/>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8" name="Picture Placeholder 16">
            <a:extLst>
              <a:ext uri="{FF2B5EF4-FFF2-40B4-BE49-F238E27FC236}">
                <a16:creationId xmlns:a16="http://schemas.microsoft.com/office/drawing/2014/main" id="{07B46007-BEC9-984E-BD93-D780E1D1D230}"/>
              </a:ext>
            </a:extLst>
          </p:cNvPr>
          <p:cNvSpPr>
            <a:spLocks noGrp="1"/>
          </p:cNvSpPr>
          <p:nvPr>
            <p:ph type="pic" sz="quarter" idx="27" hasCustomPrompt="1"/>
          </p:nvPr>
        </p:nvSpPr>
        <p:spPr>
          <a:xfrm>
            <a:off x="4902200" y="1395413"/>
            <a:ext cx="4816475" cy="180181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9" name="Picture Placeholder 26">
            <a:extLst>
              <a:ext uri="{FF2B5EF4-FFF2-40B4-BE49-F238E27FC236}">
                <a16:creationId xmlns:a16="http://schemas.microsoft.com/office/drawing/2014/main" id="{6F3FC6E6-AA7F-2242-93FB-3DF24F9EE1B9}"/>
              </a:ext>
            </a:extLst>
          </p:cNvPr>
          <p:cNvSpPr>
            <a:spLocks noGrp="1"/>
          </p:cNvSpPr>
          <p:nvPr>
            <p:ph type="pic" sz="quarter" idx="28" hasCustomPrompt="1"/>
          </p:nvPr>
        </p:nvSpPr>
        <p:spPr>
          <a:xfrm>
            <a:off x="490220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40" name="Picture Placeholder 28">
            <a:extLst>
              <a:ext uri="{FF2B5EF4-FFF2-40B4-BE49-F238E27FC236}">
                <a16:creationId xmlns:a16="http://schemas.microsoft.com/office/drawing/2014/main" id="{5A9A26DD-717C-9249-98F5-D444FE2CA5C0}"/>
              </a:ext>
            </a:extLst>
          </p:cNvPr>
          <p:cNvSpPr>
            <a:spLocks noGrp="1"/>
          </p:cNvSpPr>
          <p:nvPr>
            <p:ph type="pic" sz="quarter" idx="29" hasCustomPrompt="1"/>
          </p:nvPr>
        </p:nvSpPr>
        <p:spPr>
          <a:xfrm>
            <a:off x="733425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41" name="Picture Placeholder 32">
            <a:extLst>
              <a:ext uri="{FF2B5EF4-FFF2-40B4-BE49-F238E27FC236}">
                <a16:creationId xmlns:a16="http://schemas.microsoft.com/office/drawing/2014/main" id="{97E365EF-0C6E-F84E-BC9B-D504A2E3D0ED}"/>
              </a:ext>
            </a:extLst>
          </p:cNvPr>
          <p:cNvSpPr>
            <a:spLocks noGrp="1"/>
          </p:cNvSpPr>
          <p:nvPr>
            <p:ph type="pic" sz="quarter" idx="30" hasCustomPrompt="1"/>
          </p:nvPr>
        </p:nvSpPr>
        <p:spPr>
          <a:xfrm>
            <a:off x="9766300" y="1395413"/>
            <a:ext cx="2433638" cy="4395787"/>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a:t>
            </a:r>
          </a:p>
        </p:txBody>
      </p:sp>
    </p:spTree>
    <p:extLst>
      <p:ext uri="{BB962C8B-B14F-4D97-AF65-F5344CB8AC3E}">
        <p14:creationId xmlns:p14="http://schemas.microsoft.com/office/powerpoint/2010/main" val="1159636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8" name="Picture Placeholder 4">
            <a:extLst>
              <a:ext uri="{FF2B5EF4-FFF2-40B4-BE49-F238E27FC236}">
                <a16:creationId xmlns:a16="http://schemas.microsoft.com/office/drawing/2014/main" id="{3AD19956-7A4E-DD46-90E3-38C391870C64}"/>
              </a:ext>
            </a:extLst>
          </p:cNvPr>
          <p:cNvSpPr>
            <a:spLocks noGrp="1"/>
          </p:cNvSpPr>
          <p:nvPr>
            <p:ph type="pic" sz="quarter" idx="20" hasCustomPrompt="1"/>
          </p:nvPr>
        </p:nvSpPr>
        <p:spPr>
          <a:xfrm>
            <a:off x="218435" y="1288252"/>
            <a:ext cx="5739454" cy="3369473"/>
          </a:xfrm>
          <a:pattFill prst="pct5">
            <a:fgClr>
              <a:schemeClr val="bg1">
                <a:lumMod val="75000"/>
              </a:schemeClr>
            </a:fgClr>
            <a:bgClr>
              <a:schemeClr val="bg1"/>
            </a:bgClr>
          </a:pattFill>
        </p:spPr>
        <p:txBody>
          <a:bodyPr anchor="ctr">
            <a:normAutofit/>
          </a:bodyPr>
          <a:lstStyle>
            <a:lvl1pPr algn="ctr">
              <a:defRPr sz="1200"/>
            </a:lvl1pPr>
          </a:lstStyle>
          <a:p>
            <a:r>
              <a:rPr lang="en-US"/>
              <a:t>Drag &amp; Drop Image</a:t>
            </a:r>
          </a:p>
        </p:txBody>
      </p:sp>
      <p:sp>
        <p:nvSpPr>
          <p:cNvPr id="19" name="Picture Placeholder 7">
            <a:extLst>
              <a:ext uri="{FF2B5EF4-FFF2-40B4-BE49-F238E27FC236}">
                <a16:creationId xmlns:a16="http://schemas.microsoft.com/office/drawing/2014/main" id="{D1BEF55A-DA03-344E-90AD-F756D5432A3A}"/>
              </a:ext>
            </a:extLst>
          </p:cNvPr>
          <p:cNvSpPr>
            <a:spLocks noGrp="1"/>
          </p:cNvSpPr>
          <p:nvPr>
            <p:ph type="pic" sz="quarter" idx="21" hasCustomPrompt="1"/>
          </p:nvPr>
        </p:nvSpPr>
        <p:spPr>
          <a:xfrm>
            <a:off x="6175375" y="1287463"/>
            <a:ext cx="5738813" cy="3370262"/>
          </a:xfrm>
          <a:pattFill prst="pct5">
            <a:fgClr>
              <a:schemeClr val="bg1">
                <a:lumMod val="75000"/>
              </a:schemeClr>
            </a:fgClr>
            <a:bgClr>
              <a:schemeClr val="bg1"/>
            </a:bgClr>
          </a:patt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Tx/>
              <a:buNone/>
              <a:tabLst/>
              <a:defRPr sz="12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US"/>
              <a:t>Drag &amp; Drop Image</a:t>
            </a:r>
          </a:p>
        </p:txBody>
      </p:sp>
    </p:spTree>
    <p:extLst>
      <p:ext uri="{BB962C8B-B14F-4D97-AF65-F5344CB8AC3E}">
        <p14:creationId xmlns:p14="http://schemas.microsoft.com/office/powerpoint/2010/main" val="545712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Text-Circle-Img">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F96DF84F-06F0-104A-87A0-770F3FF41106}"/>
              </a:ext>
            </a:extLst>
          </p:cNvPr>
          <p:cNvSpPr>
            <a:spLocks noGrp="1"/>
          </p:cNvSpPr>
          <p:nvPr>
            <p:ph type="pic" sz="quarter" idx="13" hasCustomPrompt="1"/>
          </p:nvPr>
        </p:nvSpPr>
        <p:spPr>
          <a:xfrm>
            <a:off x="6096000" y="1086477"/>
            <a:ext cx="5143500" cy="5143500"/>
          </a:xfrm>
          <a:prstGeom prst="ellipse">
            <a:avLst/>
          </a:prstGeom>
          <a:pattFill prst="pct5">
            <a:fgClr>
              <a:schemeClr val="bg1">
                <a:lumMod val="75000"/>
              </a:schemeClr>
            </a:fgClr>
            <a:bgClr>
              <a:schemeClr val="bg1"/>
            </a:bgClr>
          </a:pattFill>
        </p:spPr>
        <p:txBody>
          <a:bodyPr anchor="ctr"/>
          <a:lstStyle>
            <a:lvl1pPr marL="0" indent="0" algn="ctr">
              <a:buFontTx/>
              <a:buNone/>
              <a:defRPr sz="1200"/>
            </a:lvl1pPr>
          </a:lstStyle>
          <a:p>
            <a:r>
              <a:rPr lang="en-US"/>
              <a:t>Drag and Drop image</a:t>
            </a:r>
          </a:p>
        </p:txBody>
      </p:sp>
      <p:sp>
        <p:nvSpPr>
          <p:cNvPr id="3" name="Title 2">
            <a:extLst>
              <a:ext uri="{FF2B5EF4-FFF2-40B4-BE49-F238E27FC236}">
                <a16:creationId xmlns:a16="http://schemas.microsoft.com/office/drawing/2014/main" id="{B1EF6319-2109-56D8-8671-36E2A844CCC5}"/>
              </a:ext>
            </a:extLst>
          </p:cNvPr>
          <p:cNvSpPr>
            <a:spLocks noGrp="1"/>
          </p:cNvSpPr>
          <p:nvPr>
            <p:ph type="title"/>
          </p:nvPr>
        </p:nvSpPr>
        <p:spPr>
          <a:xfrm>
            <a:off x="261769" y="367355"/>
            <a:ext cx="9979511" cy="437650"/>
          </a:xfrm>
        </p:spPr>
        <p:txBody>
          <a:bodyPr/>
          <a:lstStyle/>
          <a:p>
            <a:r>
              <a:rPr lang="en-US"/>
              <a:t>Click to edit Master title style</a:t>
            </a:r>
          </a:p>
        </p:txBody>
      </p:sp>
    </p:spTree>
    <p:extLst>
      <p:ext uri="{BB962C8B-B14F-4D97-AF65-F5344CB8AC3E}">
        <p14:creationId xmlns:p14="http://schemas.microsoft.com/office/powerpoint/2010/main" val="3210409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3" name="Picture Placeholder 12"/>
          <p:cNvSpPr>
            <a:spLocks noGrp="1"/>
          </p:cNvSpPr>
          <p:nvPr>
            <p:ph type="pic" sz="quarter" idx="10" hasCustomPrompt="1"/>
          </p:nvPr>
        </p:nvSpPr>
        <p:spPr>
          <a:xfrm>
            <a:off x="2668686" y="1"/>
            <a:ext cx="8231633" cy="5835739"/>
          </a:xfrm>
          <a:custGeom>
            <a:avLst/>
            <a:gdLst>
              <a:gd name="connsiteX0" fmla="*/ 0 w 8231633"/>
              <a:gd name="connsiteY0" fmla="*/ 0 h 5835739"/>
              <a:gd name="connsiteX1" fmla="*/ 4791789 w 8231633"/>
              <a:gd name="connsiteY1" fmla="*/ 0 h 5835739"/>
              <a:gd name="connsiteX2" fmla="*/ 8231633 w 8231633"/>
              <a:gd name="connsiteY2" fmla="*/ 3439845 h 5835739"/>
              <a:gd name="connsiteX3" fmla="*/ 5835739 w 8231633"/>
              <a:gd name="connsiteY3" fmla="*/ 5835739 h 5835739"/>
            </a:gdLst>
            <a:ahLst/>
            <a:cxnLst>
              <a:cxn ang="0">
                <a:pos x="connsiteX0" y="connsiteY0"/>
              </a:cxn>
              <a:cxn ang="0">
                <a:pos x="connsiteX1" y="connsiteY1"/>
              </a:cxn>
              <a:cxn ang="0">
                <a:pos x="connsiteX2" y="connsiteY2"/>
              </a:cxn>
              <a:cxn ang="0">
                <a:pos x="connsiteX3" y="connsiteY3"/>
              </a:cxn>
            </a:cxnLst>
            <a:rect l="l" t="t" r="r" b="b"/>
            <a:pathLst>
              <a:path w="8231633" h="5835739">
                <a:moveTo>
                  <a:pt x="0" y="0"/>
                </a:moveTo>
                <a:lnTo>
                  <a:pt x="4791789" y="0"/>
                </a:lnTo>
                <a:lnTo>
                  <a:pt x="8231633" y="3439845"/>
                </a:lnTo>
                <a:lnTo>
                  <a:pt x="5835739" y="5835739"/>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21" name="Picture Placeholder 20"/>
          <p:cNvSpPr>
            <a:spLocks noGrp="1"/>
          </p:cNvSpPr>
          <p:nvPr>
            <p:ph type="pic" sz="quarter" idx="12" hasCustomPrompt="1"/>
          </p:nvPr>
        </p:nvSpPr>
        <p:spPr>
          <a:xfrm>
            <a:off x="8172118" y="0"/>
            <a:ext cx="4019883" cy="4062873"/>
          </a:xfrm>
          <a:custGeom>
            <a:avLst/>
            <a:gdLst>
              <a:gd name="connsiteX0" fmla="*/ 4019882 w 4019883"/>
              <a:gd name="connsiteY0" fmla="*/ 2818042 h 4062873"/>
              <a:gd name="connsiteX1" fmla="*/ 4019882 w 4019883"/>
              <a:gd name="connsiteY1" fmla="*/ 4062873 h 4062873"/>
              <a:gd name="connsiteX2" fmla="*/ 3397466 w 4019883"/>
              <a:gd name="connsiteY2" fmla="*/ 3440458 h 4062873"/>
              <a:gd name="connsiteX3" fmla="*/ 0 w 4019883"/>
              <a:gd name="connsiteY3" fmla="*/ 0 h 4062873"/>
              <a:gd name="connsiteX4" fmla="*/ 4019883 w 4019883"/>
              <a:gd name="connsiteY4" fmla="*/ 0 h 4062873"/>
              <a:gd name="connsiteX5" fmla="*/ 4019883 w 4019883"/>
              <a:gd name="connsiteY5" fmla="*/ 2131129 h 4062873"/>
              <a:gd name="connsiteX6" fmla="*/ 3075506 w 4019883"/>
              <a:gd name="connsiteY6" fmla="*/ 3075506 h 406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9883" h="4062873">
                <a:moveTo>
                  <a:pt x="4019882" y="2818042"/>
                </a:moveTo>
                <a:lnTo>
                  <a:pt x="4019882" y="4062873"/>
                </a:lnTo>
                <a:lnTo>
                  <a:pt x="3397466" y="3440458"/>
                </a:lnTo>
                <a:close/>
                <a:moveTo>
                  <a:pt x="0" y="0"/>
                </a:moveTo>
                <a:lnTo>
                  <a:pt x="4019883" y="0"/>
                </a:lnTo>
                <a:lnTo>
                  <a:pt x="4019883" y="2131129"/>
                </a:lnTo>
                <a:lnTo>
                  <a:pt x="3075506" y="3075506"/>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20" name="Picture Placeholder 19"/>
          <p:cNvSpPr>
            <a:spLocks noGrp="1"/>
          </p:cNvSpPr>
          <p:nvPr>
            <p:ph type="pic" sz="quarter" idx="13" hasCustomPrompt="1"/>
          </p:nvPr>
        </p:nvSpPr>
        <p:spPr>
          <a:xfrm>
            <a:off x="8852340" y="3776610"/>
            <a:ext cx="3339661" cy="3081391"/>
          </a:xfrm>
          <a:custGeom>
            <a:avLst/>
            <a:gdLst>
              <a:gd name="connsiteX0" fmla="*/ 2395894 w 3339661"/>
              <a:gd name="connsiteY0" fmla="*/ 0 h 3081391"/>
              <a:gd name="connsiteX1" fmla="*/ 3339661 w 3339661"/>
              <a:gd name="connsiteY1" fmla="*/ 943767 h 3081391"/>
              <a:gd name="connsiteX2" fmla="*/ 3339661 w 3339661"/>
              <a:gd name="connsiteY2" fmla="*/ 3081391 h 3081391"/>
              <a:gd name="connsiteX3" fmla="*/ 685497 w 3339661"/>
              <a:gd name="connsiteY3" fmla="*/ 3081391 h 3081391"/>
              <a:gd name="connsiteX4" fmla="*/ 0 w 3339661"/>
              <a:gd name="connsiteY4" fmla="*/ 2395894 h 3081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9661" h="3081391">
                <a:moveTo>
                  <a:pt x="2395894" y="0"/>
                </a:moveTo>
                <a:lnTo>
                  <a:pt x="3339661" y="943767"/>
                </a:lnTo>
                <a:lnTo>
                  <a:pt x="3339661" y="3081391"/>
                </a:lnTo>
                <a:lnTo>
                  <a:pt x="685497" y="3081391"/>
                </a:lnTo>
                <a:lnTo>
                  <a:pt x="0" y="2395894"/>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6" name="Title 1">
            <a:extLst>
              <a:ext uri="{FF2B5EF4-FFF2-40B4-BE49-F238E27FC236}">
                <a16:creationId xmlns:a16="http://schemas.microsoft.com/office/drawing/2014/main" id="{23375192-57E0-C747-8C1B-BB00C5643011}"/>
              </a:ext>
            </a:extLst>
          </p:cNvPr>
          <p:cNvSpPr>
            <a:spLocks noGrp="1"/>
          </p:cNvSpPr>
          <p:nvPr>
            <p:ph type="title"/>
          </p:nvPr>
        </p:nvSpPr>
        <p:spPr>
          <a:xfrm>
            <a:off x="163598" y="1631182"/>
            <a:ext cx="1801589" cy="903656"/>
          </a:xfr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613395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0" y="0"/>
            <a:ext cx="6096000" cy="6858000"/>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5" name="Title 4">
            <a:extLst>
              <a:ext uri="{FF2B5EF4-FFF2-40B4-BE49-F238E27FC236}">
                <a16:creationId xmlns:a16="http://schemas.microsoft.com/office/drawing/2014/main" id="{E9B11B0B-0500-ECD7-9657-490075CFDB8F}"/>
              </a:ext>
            </a:extLst>
          </p:cNvPr>
          <p:cNvSpPr>
            <a:spLocks noGrp="1"/>
          </p:cNvSpPr>
          <p:nvPr>
            <p:ph type="title"/>
          </p:nvPr>
        </p:nvSpPr>
        <p:spPr>
          <a:xfrm>
            <a:off x="6704773" y="1240404"/>
            <a:ext cx="4605652" cy="1038562"/>
          </a:xfrm>
        </p:spPr>
        <p:txBody>
          <a:bodyPr>
            <a:noAutofit/>
          </a:bodyPr>
          <a:lstStyle>
            <a:lvl1pPr>
              <a:defRPr sz="3600" b="0"/>
            </a:lvl1pPr>
          </a:lstStyle>
          <a:p>
            <a:r>
              <a:rPr lang="en-US"/>
              <a:t>Click to edit Master title style</a:t>
            </a:r>
          </a:p>
        </p:txBody>
      </p:sp>
    </p:spTree>
    <p:extLst>
      <p:ext uri="{BB962C8B-B14F-4D97-AF65-F5344CB8AC3E}">
        <p14:creationId xmlns:p14="http://schemas.microsoft.com/office/powerpoint/2010/main" val="28371942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1" y="1180618"/>
            <a:ext cx="8669439" cy="4978237"/>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10" name="Title 12">
            <a:extLst>
              <a:ext uri="{FF2B5EF4-FFF2-40B4-BE49-F238E27FC236}">
                <a16:creationId xmlns:a16="http://schemas.microsoft.com/office/drawing/2014/main" id="{2590F86B-29D2-7CCB-A32F-A8BF786C4850}"/>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0924035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0" name="Title 12">
            <a:extLst>
              <a:ext uri="{FF2B5EF4-FFF2-40B4-BE49-F238E27FC236}">
                <a16:creationId xmlns:a16="http://schemas.microsoft.com/office/drawing/2014/main" id="{2590F86B-29D2-7CCB-A32F-A8BF786C4850}"/>
              </a:ext>
            </a:extLst>
          </p:cNvPr>
          <p:cNvSpPr>
            <a:spLocks noGrp="1"/>
          </p:cNvSpPr>
          <p:nvPr>
            <p:ph type="title"/>
          </p:nvPr>
        </p:nvSpPr>
        <p:spPr>
          <a:xfrm>
            <a:off x="261768" y="273836"/>
            <a:ext cx="11347135"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Media Placeholder 3">
            <a:extLst>
              <a:ext uri="{FF2B5EF4-FFF2-40B4-BE49-F238E27FC236}">
                <a16:creationId xmlns:a16="http://schemas.microsoft.com/office/drawing/2014/main" id="{E6B1F634-1FF9-B759-AD40-A0BE3BB0A1E6}"/>
              </a:ext>
            </a:extLst>
          </p:cNvPr>
          <p:cNvSpPr>
            <a:spLocks noGrp="1"/>
          </p:cNvSpPr>
          <p:nvPr>
            <p:ph type="media" sz="quarter" idx="19" hasCustomPrompt="1"/>
          </p:nvPr>
        </p:nvSpPr>
        <p:spPr>
          <a:xfrm>
            <a:off x="3789680" y="1238491"/>
            <a:ext cx="8402320" cy="4305783"/>
          </a:xfrm>
          <a:pattFill prst="pct5">
            <a:fgClr>
              <a:schemeClr val="bg1">
                <a:lumMod val="75000"/>
              </a:schemeClr>
            </a:fgClr>
            <a:bgClr>
              <a:schemeClr val="bg1"/>
            </a:bgClr>
          </a:pattFill>
        </p:spPr>
        <p:txBody>
          <a:bodyPr anchor="ctr"/>
          <a:lstStyle>
            <a:lvl1pPr marL="0" indent="0" algn="ctr">
              <a:buFontTx/>
              <a:buNone/>
              <a:defRPr/>
            </a:lvl1pPr>
          </a:lstStyle>
          <a:p>
            <a:r>
              <a:rPr lang="en-US"/>
              <a:t>Drag and Drop Movie</a:t>
            </a:r>
          </a:p>
        </p:txBody>
      </p:sp>
    </p:spTree>
    <p:extLst>
      <p:ext uri="{BB962C8B-B14F-4D97-AF65-F5344CB8AC3E}">
        <p14:creationId xmlns:p14="http://schemas.microsoft.com/office/powerpoint/2010/main" val="31178204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187987-B5BE-9BEB-D657-846993A7CC2B}"/>
              </a:ext>
            </a:extLst>
          </p:cNvPr>
          <p:cNvSpPr>
            <a:spLocks noGrp="1"/>
          </p:cNvSpPr>
          <p:nvPr>
            <p:ph type="title"/>
          </p:nvPr>
        </p:nvSpPr>
        <p:spPr>
          <a:xfrm>
            <a:off x="261769" y="367354"/>
            <a:ext cx="9979511" cy="437650"/>
          </a:xfrm>
        </p:spPr>
        <p:txBody>
          <a:bodyPr/>
          <a:lstStyle/>
          <a:p>
            <a:r>
              <a:rPr lang="en-US"/>
              <a:t>Click to edit Master title style</a:t>
            </a:r>
          </a:p>
        </p:txBody>
      </p:sp>
    </p:spTree>
    <p:extLst>
      <p:ext uri="{BB962C8B-B14F-4D97-AF65-F5344CB8AC3E}">
        <p14:creationId xmlns:p14="http://schemas.microsoft.com/office/powerpoint/2010/main" val="2946823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E5B4858B-3C65-F247-9586-7FC399F466E3}"/>
              </a:ext>
            </a:extLst>
          </p:cNvPr>
          <p:cNvSpPr>
            <a:spLocks noGrp="1"/>
          </p:cNvSpPr>
          <p:nvPr>
            <p:ph type="tbl" sz="quarter" idx="23" hasCustomPrompt="1"/>
          </p:nvPr>
        </p:nvSpPr>
        <p:spPr>
          <a:xfrm>
            <a:off x="261938" y="1081088"/>
            <a:ext cx="11596687" cy="4660900"/>
          </a:xfrm>
        </p:spPr>
        <p:txBody>
          <a:bodyPr anchor="ctr">
            <a:normAutofit/>
          </a:bodyPr>
          <a:lstStyle>
            <a:lvl1pPr marL="0" indent="0" algn="ctr">
              <a:buFontTx/>
              <a:buNone/>
              <a:defRPr sz="1200"/>
            </a:lvl1pPr>
          </a:lstStyle>
          <a:p>
            <a:r>
              <a:rPr lang="en-US"/>
              <a:t>Create Table</a:t>
            </a:r>
          </a:p>
        </p:txBody>
      </p:sp>
      <p:sp>
        <p:nvSpPr>
          <p:cNvPr id="4" name="Title 3">
            <a:extLst>
              <a:ext uri="{FF2B5EF4-FFF2-40B4-BE49-F238E27FC236}">
                <a16:creationId xmlns:a16="http://schemas.microsoft.com/office/drawing/2014/main" id="{11B084BC-FF2A-14D5-1507-08EC657FA91A}"/>
              </a:ext>
            </a:extLst>
          </p:cNvPr>
          <p:cNvSpPr>
            <a:spLocks noGrp="1"/>
          </p:cNvSpPr>
          <p:nvPr>
            <p:ph type="title"/>
          </p:nvPr>
        </p:nvSpPr>
        <p:spPr>
          <a:xfrm>
            <a:off x="261769" y="381209"/>
            <a:ext cx="9979511" cy="437650"/>
          </a:xfrm>
        </p:spPr>
        <p:txBody>
          <a:bodyPr/>
          <a:lstStyle/>
          <a:p>
            <a:r>
              <a:rPr lang="en-US"/>
              <a:t>Click to edit Master title style</a:t>
            </a:r>
          </a:p>
        </p:txBody>
      </p:sp>
    </p:spTree>
    <p:extLst>
      <p:ext uri="{BB962C8B-B14F-4D97-AF65-F5344CB8AC3E}">
        <p14:creationId xmlns:p14="http://schemas.microsoft.com/office/powerpoint/2010/main" val="13483939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952500" y="1798984"/>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5" name="Picture Placeholder 4"/>
          <p:cNvSpPr>
            <a:spLocks noGrp="1"/>
          </p:cNvSpPr>
          <p:nvPr>
            <p:ph type="pic" sz="quarter" idx="13" hasCustomPrompt="1"/>
          </p:nvPr>
        </p:nvSpPr>
        <p:spPr>
          <a:xfrm>
            <a:off x="2728290" y="0"/>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6" name="Picture Placeholder 5"/>
          <p:cNvSpPr>
            <a:spLocks noGrp="1"/>
          </p:cNvSpPr>
          <p:nvPr>
            <p:ph type="pic" sz="quarter" idx="14" hasCustomPrompt="1"/>
          </p:nvPr>
        </p:nvSpPr>
        <p:spPr>
          <a:xfrm>
            <a:off x="2728290" y="3597968"/>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3" name="Title 2">
            <a:extLst>
              <a:ext uri="{FF2B5EF4-FFF2-40B4-BE49-F238E27FC236}">
                <a16:creationId xmlns:a16="http://schemas.microsoft.com/office/drawing/2014/main" id="{19918755-635A-E42E-2F1F-E8A86DA8BD47}"/>
              </a:ext>
            </a:extLst>
          </p:cNvPr>
          <p:cNvSpPr>
            <a:spLocks noGrp="1"/>
          </p:cNvSpPr>
          <p:nvPr>
            <p:ph type="title" hasCustomPrompt="1"/>
          </p:nvPr>
        </p:nvSpPr>
        <p:spPr>
          <a:xfrm>
            <a:off x="5514110" y="2909454"/>
            <a:ext cx="5281352" cy="818859"/>
          </a:xfrm>
        </p:spPr>
        <p:txBody>
          <a:bodyPr>
            <a:noAutofit/>
          </a:bodyPr>
          <a:lstStyle>
            <a:lvl1pPr>
              <a:defRPr sz="3200"/>
            </a:lvl1pPr>
          </a:lstStyle>
          <a:p>
            <a:r>
              <a:rPr lang="en-US"/>
              <a:t>CLICK TO EDIT MASTER TITLE STYLE</a:t>
            </a:r>
          </a:p>
        </p:txBody>
      </p:sp>
    </p:spTree>
    <p:extLst>
      <p:ext uri="{BB962C8B-B14F-4D97-AF65-F5344CB8AC3E}">
        <p14:creationId xmlns:p14="http://schemas.microsoft.com/office/powerpoint/2010/main" val="2117747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0" y="2476398"/>
            <a:ext cx="12192000" cy="438160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780786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0" y="2022668"/>
            <a:ext cx="12192000" cy="483533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0435729"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822936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802774"/>
            <a:ext cx="12192000" cy="2638925"/>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243451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12192000" cy="3441699"/>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9712709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A413882-A888-354B-BEAC-FDFFF0445325}"/>
              </a:ext>
            </a:extLst>
          </p:cNvPr>
          <p:cNvSpPr>
            <a:spLocks noGrp="1"/>
          </p:cNvSpPr>
          <p:nvPr>
            <p:ph type="body" sz="quarter" idx="22" hasCustomPrompt="1"/>
          </p:nvPr>
        </p:nvSpPr>
        <p:spPr>
          <a:xfrm>
            <a:off x="261769" y="373626"/>
            <a:ext cx="8485187" cy="450590"/>
          </a:xfrm>
        </p:spPr>
        <p:txBody>
          <a:bodyPr>
            <a:normAutofit/>
          </a:bodyPr>
          <a:lstStyle>
            <a:lvl1pPr marL="0" indent="0">
              <a:buFontTx/>
              <a:buNone/>
              <a:defRPr sz="2400" b="1">
                <a:solidFill>
                  <a:srgbClr val="0047BA"/>
                </a:solidFill>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en-US"/>
              <a:t>Click to edit Master title style</a:t>
            </a:r>
          </a:p>
        </p:txBody>
      </p:sp>
    </p:spTree>
    <p:extLst>
      <p:ext uri="{BB962C8B-B14F-4D97-AF65-F5344CB8AC3E}">
        <p14:creationId xmlns:p14="http://schemas.microsoft.com/office/powerpoint/2010/main" val="460272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6B0380-5975-1FE3-E490-02D785E792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326920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ack-Up">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5B4776-1920-73C0-DF32-5E1EDBDC3104}"/>
              </a:ext>
            </a:extLst>
          </p:cNvPr>
          <p:cNvSpPr>
            <a:spLocks noGrp="1"/>
          </p:cNvSpPr>
          <p:nvPr>
            <p:ph type="title"/>
          </p:nvPr>
        </p:nvSpPr>
        <p:spPr>
          <a:xfrm>
            <a:off x="261769" y="3526191"/>
            <a:ext cx="9979511" cy="437650"/>
          </a:xfrm>
        </p:spPr>
        <p:txBody>
          <a:bodyPr/>
          <a:lstStyle>
            <a:lvl1pPr>
              <a:defRPr>
                <a:solidFill>
                  <a:schemeClr val="bg1"/>
                </a:solidFill>
              </a:defRPr>
            </a:lvl1pPr>
          </a:lstStyle>
          <a:p>
            <a:r>
              <a:rPr lang="en-US"/>
              <a:t>Click to edit Master title style</a:t>
            </a:r>
          </a:p>
        </p:txBody>
      </p:sp>
      <p:sp>
        <p:nvSpPr>
          <p:cNvPr id="6" name="Picture Placeholder 47">
            <a:extLst>
              <a:ext uri="{FF2B5EF4-FFF2-40B4-BE49-F238E27FC236}">
                <a16:creationId xmlns:a16="http://schemas.microsoft.com/office/drawing/2014/main" id="{3E624431-41FE-7B4F-BBDC-CA8E1728C3C6}"/>
              </a:ext>
            </a:extLst>
          </p:cNvPr>
          <p:cNvSpPr>
            <a:spLocks noGrp="1"/>
          </p:cNvSpPr>
          <p:nvPr>
            <p:ph type="pic" sz="quarter" idx="16" hasCustomPrompt="1"/>
          </p:nvPr>
        </p:nvSpPr>
        <p:spPr>
          <a:xfrm>
            <a:off x="341146" y="2254685"/>
            <a:ext cx="11555274" cy="1741117"/>
          </a:xfrm>
          <a:custGeom>
            <a:avLst/>
            <a:gdLst/>
            <a:ahLst/>
            <a:cxnLst/>
            <a:rect l="l" t="t" r="r" b="b"/>
            <a:pathLst>
              <a:path w="9364897" h="1411077">
                <a:moveTo>
                  <a:pt x="425090" y="817625"/>
                </a:moveTo>
                <a:lnTo>
                  <a:pt x="425090" y="1093887"/>
                </a:lnTo>
                <a:lnTo>
                  <a:pt x="639961" y="1093887"/>
                </a:lnTo>
                <a:cubicBezTo>
                  <a:pt x="712514" y="1093887"/>
                  <a:pt x="763674" y="1081019"/>
                  <a:pt x="793440" y="1055285"/>
                </a:cubicBezTo>
                <a:cubicBezTo>
                  <a:pt x="823205" y="1029550"/>
                  <a:pt x="838088" y="994978"/>
                  <a:pt x="838088" y="951570"/>
                </a:cubicBezTo>
                <a:cubicBezTo>
                  <a:pt x="838088" y="911262"/>
                  <a:pt x="823360" y="878861"/>
                  <a:pt x="793904" y="854367"/>
                </a:cubicBezTo>
                <a:cubicBezTo>
                  <a:pt x="764449" y="829872"/>
                  <a:pt x="712824" y="817625"/>
                  <a:pt x="639030" y="817625"/>
                </a:cubicBezTo>
                <a:close/>
                <a:moveTo>
                  <a:pt x="5883101" y="743211"/>
                </a:moveTo>
                <a:lnTo>
                  <a:pt x="6433765" y="743211"/>
                </a:lnTo>
                <a:lnTo>
                  <a:pt x="6433765" y="1036216"/>
                </a:lnTo>
                <a:lnTo>
                  <a:pt x="5883101" y="1036216"/>
                </a:lnTo>
                <a:close/>
                <a:moveTo>
                  <a:pt x="2056358" y="376721"/>
                </a:moveTo>
                <a:lnTo>
                  <a:pt x="1906600" y="866924"/>
                </a:lnTo>
                <a:lnTo>
                  <a:pt x="2207046" y="866924"/>
                </a:lnTo>
                <a:close/>
                <a:moveTo>
                  <a:pt x="8630989" y="300447"/>
                </a:moveTo>
                <a:lnTo>
                  <a:pt x="8630989" y="604614"/>
                </a:lnTo>
                <a:lnTo>
                  <a:pt x="8734238" y="604614"/>
                </a:lnTo>
                <a:cubicBezTo>
                  <a:pt x="8815473" y="604614"/>
                  <a:pt x="8872524" y="590507"/>
                  <a:pt x="8905391" y="562291"/>
                </a:cubicBezTo>
                <a:cubicBezTo>
                  <a:pt x="8938257" y="534076"/>
                  <a:pt x="8954690" y="497954"/>
                  <a:pt x="8954690" y="453926"/>
                </a:cubicBezTo>
                <a:cubicBezTo>
                  <a:pt x="8954690" y="411138"/>
                  <a:pt x="8940427" y="374861"/>
                  <a:pt x="8911902" y="345095"/>
                </a:cubicBezTo>
                <a:cubicBezTo>
                  <a:pt x="8883376" y="315330"/>
                  <a:pt x="8829736" y="300447"/>
                  <a:pt x="8750981" y="300447"/>
                </a:cubicBezTo>
                <a:close/>
                <a:moveTo>
                  <a:pt x="425090" y="299517"/>
                </a:moveTo>
                <a:lnTo>
                  <a:pt x="425090" y="558106"/>
                </a:lnTo>
                <a:lnTo>
                  <a:pt x="608335" y="558106"/>
                </a:lnTo>
                <a:cubicBezTo>
                  <a:pt x="674067" y="558106"/>
                  <a:pt x="719800" y="546788"/>
                  <a:pt x="745536" y="524154"/>
                </a:cubicBezTo>
                <a:cubicBezTo>
                  <a:pt x="771270" y="501520"/>
                  <a:pt x="784138" y="468809"/>
                  <a:pt x="784138" y="426021"/>
                </a:cubicBezTo>
                <a:cubicBezTo>
                  <a:pt x="784138" y="386333"/>
                  <a:pt x="771270" y="355327"/>
                  <a:pt x="745536" y="333003"/>
                </a:cubicBezTo>
                <a:cubicBezTo>
                  <a:pt x="719800" y="310679"/>
                  <a:pt x="674997" y="299517"/>
                  <a:pt x="611125" y="299517"/>
                </a:cubicBezTo>
                <a:close/>
                <a:moveTo>
                  <a:pt x="8207759" y="23254"/>
                </a:moveTo>
                <a:lnTo>
                  <a:pt x="8908181" y="23254"/>
                </a:lnTo>
                <a:cubicBezTo>
                  <a:pt x="9060730" y="23254"/>
                  <a:pt x="9174986" y="59531"/>
                  <a:pt x="9250951" y="132085"/>
                </a:cubicBezTo>
                <a:cubicBezTo>
                  <a:pt x="9326915" y="204639"/>
                  <a:pt x="9364897" y="307888"/>
                  <a:pt x="9364897" y="441834"/>
                </a:cubicBezTo>
                <a:cubicBezTo>
                  <a:pt x="9364897" y="579500"/>
                  <a:pt x="9323505" y="687090"/>
                  <a:pt x="9240719" y="764605"/>
                </a:cubicBezTo>
                <a:cubicBezTo>
                  <a:pt x="9157933" y="842119"/>
                  <a:pt x="9031584" y="880877"/>
                  <a:pt x="8861672" y="880877"/>
                </a:cubicBezTo>
                <a:lnTo>
                  <a:pt x="8630989" y="880877"/>
                </a:lnTo>
                <a:lnTo>
                  <a:pt x="8630989" y="1386892"/>
                </a:lnTo>
                <a:lnTo>
                  <a:pt x="8207759" y="1386892"/>
                </a:lnTo>
                <a:close/>
                <a:moveTo>
                  <a:pt x="6619875" y="23254"/>
                </a:moveTo>
                <a:lnTo>
                  <a:pt x="7040314" y="23254"/>
                </a:lnTo>
                <a:lnTo>
                  <a:pt x="7040314" y="855762"/>
                </a:lnTo>
                <a:cubicBezTo>
                  <a:pt x="7040314" y="930176"/>
                  <a:pt x="7060932" y="988312"/>
                  <a:pt x="7102170" y="1030170"/>
                </a:cubicBezTo>
                <a:cubicBezTo>
                  <a:pt x="7143408" y="1072028"/>
                  <a:pt x="7200614" y="1092957"/>
                  <a:pt x="7273788" y="1092957"/>
                </a:cubicBezTo>
                <a:cubicBezTo>
                  <a:pt x="7346342" y="1092957"/>
                  <a:pt x="7403237" y="1072338"/>
                  <a:pt x="7444475" y="1031100"/>
                </a:cubicBezTo>
                <a:cubicBezTo>
                  <a:pt x="7485712" y="989862"/>
                  <a:pt x="7506332" y="931416"/>
                  <a:pt x="7506332" y="855762"/>
                </a:cubicBezTo>
                <a:lnTo>
                  <a:pt x="7506332" y="23254"/>
                </a:lnTo>
                <a:lnTo>
                  <a:pt x="7926772" y="23254"/>
                </a:lnTo>
                <a:lnTo>
                  <a:pt x="7926772" y="836228"/>
                </a:lnTo>
                <a:cubicBezTo>
                  <a:pt x="7926772" y="916843"/>
                  <a:pt x="7914214" y="992963"/>
                  <a:pt x="7889099" y="1064586"/>
                </a:cubicBezTo>
                <a:cubicBezTo>
                  <a:pt x="7863984" y="1136210"/>
                  <a:pt x="7824606" y="1198842"/>
                  <a:pt x="7770967" y="1252482"/>
                </a:cubicBezTo>
                <a:cubicBezTo>
                  <a:pt x="7717326" y="1306122"/>
                  <a:pt x="7661051" y="1343794"/>
                  <a:pt x="7602140" y="1365498"/>
                </a:cubicBezTo>
                <a:cubicBezTo>
                  <a:pt x="7520284" y="1395884"/>
                  <a:pt x="7421996" y="1411077"/>
                  <a:pt x="7307274" y="1411077"/>
                </a:cubicBezTo>
                <a:cubicBezTo>
                  <a:pt x="7240922" y="1411077"/>
                  <a:pt x="7168523" y="1406426"/>
                  <a:pt x="7090078" y="1397124"/>
                </a:cubicBezTo>
                <a:cubicBezTo>
                  <a:pt x="7011633" y="1387822"/>
                  <a:pt x="6946056" y="1369374"/>
                  <a:pt x="6893346" y="1341779"/>
                </a:cubicBezTo>
                <a:cubicBezTo>
                  <a:pt x="6840636" y="1314183"/>
                  <a:pt x="6792422" y="1274961"/>
                  <a:pt x="6748704" y="1224111"/>
                </a:cubicBezTo>
                <a:cubicBezTo>
                  <a:pt x="6704986" y="1173262"/>
                  <a:pt x="6675065" y="1120862"/>
                  <a:pt x="6658942" y="1066912"/>
                </a:cubicBezTo>
                <a:cubicBezTo>
                  <a:pt x="6632897" y="980095"/>
                  <a:pt x="6619875" y="903201"/>
                  <a:pt x="6619875" y="836228"/>
                </a:cubicBezTo>
                <a:close/>
                <a:moveTo>
                  <a:pt x="4391954" y="23254"/>
                </a:moveTo>
                <a:lnTo>
                  <a:pt x="4813324" y="23254"/>
                </a:lnTo>
                <a:lnTo>
                  <a:pt x="4813324" y="538572"/>
                </a:lnTo>
                <a:lnTo>
                  <a:pt x="5255157" y="23254"/>
                </a:lnTo>
                <a:lnTo>
                  <a:pt x="5815123" y="23254"/>
                </a:lnTo>
                <a:lnTo>
                  <a:pt x="5318409" y="537642"/>
                </a:lnTo>
                <a:lnTo>
                  <a:pt x="5837447" y="1386892"/>
                </a:lnTo>
                <a:lnTo>
                  <a:pt x="5318409" y="1386892"/>
                </a:lnTo>
                <a:lnTo>
                  <a:pt x="5030985" y="825996"/>
                </a:lnTo>
                <a:lnTo>
                  <a:pt x="4813324" y="1053889"/>
                </a:lnTo>
                <a:lnTo>
                  <a:pt x="4813324" y="1386892"/>
                </a:lnTo>
                <a:lnTo>
                  <a:pt x="4391954" y="1386892"/>
                </a:lnTo>
                <a:close/>
                <a:moveTo>
                  <a:pt x="1831255" y="23254"/>
                </a:moveTo>
                <a:lnTo>
                  <a:pt x="2290763" y="23254"/>
                </a:lnTo>
                <a:lnTo>
                  <a:pt x="2803289" y="1386892"/>
                </a:lnTo>
                <a:lnTo>
                  <a:pt x="2362385" y="1386892"/>
                </a:lnTo>
                <a:lnTo>
                  <a:pt x="2295413" y="1161790"/>
                </a:lnTo>
                <a:lnTo>
                  <a:pt x="1815442" y="1161790"/>
                </a:lnTo>
                <a:lnTo>
                  <a:pt x="1749400" y="1386892"/>
                </a:lnTo>
                <a:lnTo>
                  <a:pt x="1318729" y="1386892"/>
                </a:lnTo>
                <a:close/>
                <a:moveTo>
                  <a:pt x="0" y="23254"/>
                </a:moveTo>
                <a:lnTo>
                  <a:pt x="788789" y="23254"/>
                </a:lnTo>
                <a:cubicBezTo>
                  <a:pt x="920253" y="23254"/>
                  <a:pt x="1021178" y="55811"/>
                  <a:pt x="1091561" y="120923"/>
                </a:cubicBezTo>
                <a:cubicBezTo>
                  <a:pt x="1161944" y="186035"/>
                  <a:pt x="1197136" y="266651"/>
                  <a:pt x="1197136" y="362769"/>
                </a:cubicBezTo>
                <a:cubicBezTo>
                  <a:pt x="1197136" y="443384"/>
                  <a:pt x="1172021" y="512527"/>
                  <a:pt x="1121791" y="570198"/>
                </a:cubicBezTo>
                <a:cubicBezTo>
                  <a:pt x="1088305" y="608645"/>
                  <a:pt x="1039316" y="639031"/>
                  <a:pt x="974824" y="661355"/>
                </a:cubicBezTo>
                <a:cubicBezTo>
                  <a:pt x="1072802" y="684920"/>
                  <a:pt x="1144891" y="725382"/>
                  <a:pt x="1191090" y="782743"/>
                </a:cubicBezTo>
                <a:cubicBezTo>
                  <a:pt x="1237288" y="840104"/>
                  <a:pt x="1260388" y="912193"/>
                  <a:pt x="1260388" y="999009"/>
                </a:cubicBezTo>
                <a:cubicBezTo>
                  <a:pt x="1260388" y="1069702"/>
                  <a:pt x="1243955" y="1133264"/>
                  <a:pt x="1211088" y="1189695"/>
                </a:cubicBezTo>
                <a:cubicBezTo>
                  <a:pt x="1178222" y="1246126"/>
                  <a:pt x="1133264" y="1290774"/>
                  <a:pt x="1076213" y="1323640"/>
                </a:cubicBezTo>
                <a:cubicBezTo>
                  <a:pt x="1040867" y="1344104"/>
                  <a:pt x="987536" y="1358987"/>
                  <a:pt x="916223" y="1368289"/>
                </a:cubicBezTo>
                <a:cubicBezTo>
                  <a:pt x="821345" y="1380691"/>
                  <a:pt x="758403" y="1386892"/>
                  <a:pt x="727397" y="1386892"/>
                </a:cubicBezTo>
                <a:lnTo>
                  <a:pt x="0" y="1386892"/>
                </a:lnTo>
                <a:close/>
                <a:moveTo>
                  <a:pt x="3544155" y="0"/>
                </a:moveTo>
                <a:cubicBezTo>
                  <a:pt x="3715927" y="0"/>
                  <a:pt x="3850958" y="34727"/>
                  <a:pt x="3949247" y="104180"/>
                </a:cubicBezTo>
                <a:cubicBezTo>
                  <a:pt x="4047535" y="173633"/>
                  <a:pt x="4120554" y="280293"/>
                  <a:pt x="4168303" y="424160"/>
                </a:cubicBezTo>
                <a:lnTo>
                  <a:pt x="3796233" y="506946"/>
                </a:lnTo>
                <a:cubicBezTo>
                  <a:pt x="3783210" y="465398"/>
                  <a:pt x="3769567" y="435012"/>
                  <a:pt x="3755305" y="415789"/>
                </a:cubicBezTo>
                <a:cubicBezTo>
                  <a:pt x="3731740" y="383543"/>
                  <a:pt x="3702905" y="358738"/>
                  <a:pt x="3668798" y="341375"/>
                </a:cubicBezTo>
                <a:cubicBezTo>
                  <a:pt x="3634692" y="324011"/>
                  <a:pt x="3596555" y="315330"/>
                  <a:pt x="3554387" y="315330"/>
                </a:cubicBezTo>
                <a:cubicBezTo>
                  <a:pt x="3458889" y="315330"/>
                  <a:pt x="3385715" y="353777"/>
                  <a:pt x="3334865" y="430671"/>
                </a:cubicBezTo>
                <a:cubicBezTo>
                  <a:pt x="3296418" y="487722"/>
                  <a:pt x="3277194" y="577329"/>
                  <a:pt x="3277194" y="699492"/>
                </a:cubicBezTo>
                <a:cubicBezTo>
                  <a:pt x="3277194" y="850801"/>
                  <a:pt x="3300139" y="954516"/>
                  <a:pt x="3346027" y="1010636"/>
                </a:cubicBezTo>
                <a:cubicBezTo>
                  <a:pt x="3391916" y="1066757"/>
                  <a:pt x="3456408" y="1094817"/>
                  <a:pt x="3539504" y="1094817"/>
                </a:cubicBezTo>
                <a:cubicBezTo>
                  <a:pt x="3620119" y="1094817"/>
                  <a:pt x="3681045" y="1072183"/>
                  <a:pt x="3722284" y="1026914"/>
                </a:cubicBezTo>
                <a:cubicBezTo>
                  <a:pt x="3763521" y="981646"/>
                  <a:pt x="3793442" y="915913"/>
                  <a:pt x="3812046" y="829717"/>
                </a:cubicBezTo>
                <a:lnTo>
                  <a:pt x="4181326" y="941338"/>
                </a:lnTo>
                <a:cubicBezTo>
                  <a:pt x="4156521" y="1044898"/>
                  <a:pt x="4117453" y="1131404"/>
                  <a:pt x="4064124" y="1200857"/>
                </a:cubicBezTo>
                <a:cubicBezTo>
                  <a:pt x="4010793" y="1270310"/>
                  <a:pt x="3944596" y="1322710"/>
                  <a:pt x="3865531" y="1358057"/>
                </a:cubicBezTo>
                <a:cubicBezTo>
                  <a:pt x="3786466" y="1393403"/>
                  <a:pt x="3685851" y="1411077"/>
                  <a:pt x="3563689" y="1411077"/>
                </a:cubicBezTo>
                <a:cubicBezTo>
                  <a:pt x="3415480" y="1411077"/>
                  <a:pt x="3294403" y="1389528"/>
                  <a:pt x="3200455" y="1346430"/>
                </a:cubicBezTo>
                <a:cubicBezTo>
                  <a:pt x="3106507" y="1303331"/>
                  <a:pt x="3025427" y="1227522"/>
                  <a:pt x="2957214" y="1119002"/>
                </a:cubicBezTo>
                <a:cubicBezTo>
                  <a:pt x="2889001" y="1010481"/>
                  <a:pt x="2854894" y="871575"/>
                  <a:pt x="2854895" y="702283"/>
                </a:cubicBezTo>
                <a:cubicBezTo>
                  <a:pt x="2854894" y="476560"/>
                  <a:pt x="2914891" y="303082"/>
                  <a:pt x="3034884" y="181849"/>
                </a:cubicBezTo>
                <a:cubicBezTo>
                  <a:pt x="3154876" y="60617"/>
                  <a:pt x="3324633" y="0"/>
                  <a:pt x="3544155" y="0"/>
                </a:cubicBezTo>
                <a:close/>
              </a:path>
            </a:pathLst>
          </a:custGeom>
          <a:pattFill prst="pct5">
            <a:fgClr>
              <a:schemeClr val="bg1">
                <a:lumMod val="75000"/>
              </a:schemeClr>
            </a:fgClr>
            <a:bgClr>
              <a:schemeClr val="bg1"/>
            </a:bgClr>
          </a:pattFill>
        </p:spPr>
        <p:txBody>
          <a:bodyPr wrap="square" anchor="ctr">
            <a:noAutofit/>
          </a:bodyPr>
          <a:lstStyle>
            <a:lvl1pPr algn="ctr">
              <a:buFontTx/>
              <a:buNone/>
              <a:defRPr sz="1200">
                <a:latin typeface="+mn-lt"/>
                <a:cs typeface="Arial" panose="020B0604020202020204" pitchFamily="34" charset="0"/>
              </a:defRPr>
            </a:lvl1pPr>
          </a:lstStyle>
          <a:p>
            <a:r>
              <a:rPr lang="en-US"/>
              <a:t>Drag and Drop Picture</a:t>
            </a:r>
          </a:p>
        </p:txBody>
      </p:sp>
    </p:spTree>
    <p:extLst>
      <p:ext uri="{BB962C8B-B14F-4D97-AF65-F5344CB8AC3E}">
        <p14:creationId xmlns:p14="http://schemas.microsoft.com/office/powerpoint/2010/main" val="24425809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ack-Up">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725C2-FA8D-CE39-1160-AE82EDD967F5}"/>
              </a:ext>
            </a:extLst>
          </p:cNvPr>
          <p:cNvSpPr>
            <a:spLocks noGrp="1"/>
          </p:cNvSpPr>
          <p:nvPr>
            <p:ph type="title"/>
          </p:nvPr>
        </p:nvSpPr>
        <p:spPr>
          <a:xfrm>
            <a:off x="261769" y="3664736"/>
            <a:ext cx="9979511" cy="437650"/>
          </a:xfrm>
        </p:spPr>
        <p:txBody>
          <a:bodyPr/>
          <a:lstStyle>
            <a:lvl1pPr>
              <a:defRPr>
                <a:solidFill>
                  <a:schemeClr val="bg1"/>
                </a:solidFill>
              </a:defRPr>
            </a:lvl1pPr>
          </a:lstStyle>
          <a:p>
            <a:r>
              <a:rPr lang="en-US"/>
              <a:t>Click to edit Master title style</a:t>
            </a:r>
          </a:p>
        </p:txBody>
      </p:sp>
      <p:sp>
        <p:nvSpPr>
          <p:cNvPr id="35" name="Picture Placeholder 34">
            <a:extLst>
              <a:ext uri="{FF2B5EF4-FFF2-40B4-BE49-F238E27FC236}">
                <a16:creationId xmlns:a16="http://schemas.microsoft.com/office/drawing/2014/main" id="{B32DC2FF-5C2E-C146-B6A9-B5069169E85F}"/>
              </a:ext>
            </a:extLst>
          </p:cNvPr>
          <p:cNvSpPr>
            <a:spLocks noGrp="1"/>
          </p:cNvSpPr>
          <p:nvPr>
            <p:ph type="pic" sz="quarter" idx="22" hasCustomPrompt="1"/>
          </p:nvPr>
        </p:nvSpPr>
        <p:spPr>
          <a:xfrm>
            <a:off x="509481" y="2533135"/>
            <a:ext cx="11319517" cy="1466388"/>
          </a:xfrm>
          <a:custGeom>
            <a:avLst/>
            <a:gdLst>
              <a:gd name="connsiteX0" fmla="*/ 6436472 w 11319517"/>
              <a:gd name="connsiteY0" fmla="*/ 25078 h 1466388"/>
              <a:gd name="connsiteX1" fmla="*/ 7584209 w 11319517"/>
              <a:gd name="connsiteY1" fmla="*/ 25078 h 1466388"/>
              <a:gd name="connsiteX2" fmla="*/ 8351334 w 11319517"/>
              <a:gd name="connsiteY2" fmla="*/ 25078 h 1466388"/>
              <a:gd name="connsiteX3" fmla="*/ 8354284 w 11319517"/>
              <a:gd name="connsiteY3" fmla="*/ 25078 h 1466388"/>
              <a:gd name="connsiteX4" fmla="*/ 9488595 w 11319517"/>
              <a:gd name="connsiteY4" fmla="*/ 25078 h 1466388"/>
              <a:gd name="connsiteX5" fmla="*/ 9488595 w 11319517"/>
              <a:gd name="connsiteY5" fmla="*/ 39370 h 1466388"/>
              <a:gd name="connsiteX6" fmla="*/ 9319091 w 11319517"/>
              <a:gd name="connsiteY6" fmla="*/ 219810 h 1466388"/>
              <a:gd name="connsiteX7" fmla="*/ 8302651 w 11319517"/>
              <a:gd name="connsiteY7" fmla="*/ 219810 h 1466388"/>
              <a:gd name="connsiteX8" fmla="*/ 7933841 w 11319517"/>
              <a:gd name="connsiteY8" fmla="*/ 480927 h 1466388"/>
              <a:gd name="connsiteX9" fmla="*/ 8321829 w 11319517"/>
              <a:gd name="connsiteY9" fmla="*/ 646154 h 1466388"/>
              <a:gd name="connsiteX10" fmla="*/ 8897172 w 11319517"/>
              <a:gd name="connsiteY10" fmla="*/ 646154 h 1466388"/>
              <a:gd name="connsiteX11" fmla="*/ 9360398 w 11319517"/>
              <a:gd name="connsiteY11" fmla="*/ 961855 h 1466388"/>
              <a:gd name="connsiteX12" fmla="*/ 8717193 w 11319517"/>
              <a:gd name="connsiteY12" fmla="*/ 1442784 h 1466388"/>
              <a:gd name="connsiteX13" fmla="*/ 7469140 w 11319517"/>
              <a:gd name="connsiteY13" fmla="*/ 1442784 h 1466388"/>
              <a:gd name="connsiteX14" fmla="*/ 7653545 w 11319517"/>
              <a:gd name="connsiteY14" fmla="*/ 1249527 h 1466388"/>
              <a:gd name="connsiteX15" fmla="*/ 8767351 w 11319517"/>
              <a:gd name="connsiteY15" fmla="*/ 1249527 h 1466388"/>
              <a:gd name="connsiteX16" fmla="*/ 9136161 w 11319517"/>
              <a:gd name="connsiteY16" fmla="*/ 986935 h 1466388"/>
              <a:gd name="connsiteX17" fmla="*/ 8748173 w 11319517"/>
              <a:gd name="connsiteY17" fmla="*/ 815807 h 1466388"/>
              <a:gd name="connsiteX18" fmla="*/ 8175780 w 11319517"/>
              <a:gd name="connsiteY18" fmla="*/ 815807 h 1466388"/>
              <a:gd name="connsiteX19" fmla="*/ 7709604 w 11319517"/>
              <a:gd name="connsiteY19" fmla="*/ 495679 h 1466388"/>
              <a:gd name="connsiteX20" fmla="*/ 7795168 w 11319517"/>
              <a:gd name="connsiteY20" fmla="*/ 219810 h 1466388"/>
              <a:gd name="connsiteX21" fmla="*/ 7222775 w 11319517"/>
              <a:gd name="connsiteY21" fmla="*/ 219810 h 1466388"/>
              <a:gd name="connsiteX22" fmla="*/ 6386314 w 11319517"/>
              <a:gd name="connsiteY22" fmla="*/ 219810 h 1466388"/>
              <a:gd name="connsiteX23" fmla="*/ 6017504 w 11319517"/>
              <a:gd name="connsiteY23" fmla="*/ 480927 h 1466388"/>
              <a:gd name="connsiteX24" fmla="*/ 6405492 w 11319517"/>
              <a:gd name="connsiteY24" fmla="*/ 646154 h 1466388"/>
              <a:gd name="connsiteX25" fmla="*/ 6980836 w 11319517"/>
              <a:gd name="connsiteY25" fmla="*/ 646154 h 1466388"/>
              <a:gd name="connsiteX26" fmla="*/ 7442586 w 11319517"/>
              <a:gd name="connsiteY26" fmla="*/ 961855 h 1466388"/>
              <a:gd name="connsiteX27" fmla="*/ 6799381 w 11319517"/>
              <a:gd name="connsiteY27" fmla="*/ 1442784 h 1466388"/>
              <a:gd name="connsiteX28" fmla="*/ 5551328 w 11319517"/>
              <a:gd name="connsiteY28" fmla="*/ 1442784 h 1466388"/>
              <a:gd name="connsiteX29" fmla="*/ 5735733 w 11319517"/>
              <a:gd name="connsiteY29" fmla="*/ 1249527 h 1466388"/>
              <a:gd name="connsiteX30" fmla="*/ 6849539 w 11319517"/>
              <a:gd name="connsiteY30" fmla="*/ 1249527 h 1466388"/>
              <a:gd name="connsiteX31" fmla="*/ 7218349 w 11319517"/>
              <a:gd name="connsiteY31" fmla="*/ 986935 h 1466388"/>
              <a:gd name="connsiteX32" fmla="*/ 6830361 w 11319517"/>
              <a:gd name="connsiteY32" fmla="*/ 815807 h 1466388"/>
              <a:gd name="connsiteX33" fmla="*/ 6257968 w 11319517"/>
              <a:gd name="connsiteY33" fmla="*/ 815807 h 1466388"/>
              <a:gd name="connsiteX34" fmla="*/ 5791792 w 11319517"/>
              <a:gd name="connsiteY34" fmla="*/ 495679 h 1466388"/>
              <a:gd name="connsiteX35" fmla="*/ 6436472 w 11319517"/>
              <a:gd name="connsiteY35" fmla="*/ 25078 h 1466388"/>
              <a:gd name="connsiteX36" fmla="*/ 3757436 w 11319517"/>
              <a:gd name="connsiteY36" fmla="*/ 23603 h 1466388"/>
              <a:gd name="connsiteX37" fmla="*/ 3989049 w 11319517"/>
              <a:gd name="connsiteY37" fmla="*/ 23603 h 1466388"/>
              <a:gd name="connsiteX38" fmla="*/ 3847426 w 11319517"/>
              <a:gd name="connsiteY38" fmla="*/ 823183 h 1466388"/>
              <a:gd name="connsiteX39" fmla="*/ 2912124 w 11319517"/>
              <a:gd name="connsiteY39" fmla="*/ 1466388 h 1466388"/>
              <a:gd name="connsiteX40" fmla="*/ 2103692 w 11319517"/>
              <a:gd name="connsiteY40" fmla="*/ 966281 h 1466388"/>
              <a:gd name="connsiteX41" fmla="*/ 2116969 w 11319517"/>
              <a:gd name="connsiteY41" fmla="*/ 824659 h 1466388"/>
              <a:gd name="connsiteX42" fmla="*/ 2258592 w 11319517"/>
              <a:gd name="connsiteY42" fmla="*/ 25078 h 1466388"/>
              <a:gd name="connsiteX43" fmla="*/ 2487254 w 11319517"/>
              <a:gd name="connsiteY43" fmla="*/ 25078 h 1466388"/>
              <a:gd name="connsiteX44" fmla="*/ 2345631 w 11319517"/>
              <a:gd name="connsiteY44" fmla="*/ 824659 h 1466388"/>
              <a:gd name="connsiteX45" fmla="*/ 2335305 w 11319517"/>
              <a:gd name="connsiteY45" fmla="*/ 935302 h 1466388"/>
              <a:gd name="connsiteX46" fmla="*/ 2946054 w 11319517"/>
              <a:gd name="connsiteY46" fmla="*/ 1277557 h 1466388"/>
              <a:gd name="connsiteX47" fmla="*/ 3615813 w 11319517"/>
              <a:gd name="connsiteY47" fmla="*/ 826134 h 1466388"/>
              <a:gd name="connsiteX48" fmla="*/ 9677575 w 11319517"/>
              <a:gd name="connsiteY48" fmla="*/ 23602 h 1466388"/>
              <a:gd name="connsiteX49" fmla="*/ 11319517 w 11319517"/>
              <a:gd name="connsiteY49" fmla="*/ 23602 h 1466388"/>
              <a:gd name="connsiteX50" fmla="*/ 11135112 w 11319517"/>
              <a:gd name="connsiteY50" fmla="*/ 218334 h 1466388"/>
              <a:gd name="connsiteX51" fmla="*/ 10472729 w 11319517"/>
              <a:gd name="connsiteY51" fmla="*/ 218334 h 1466388"/>
              <a:gd name="connsiteX52" fmla="*/ 10255869 w 11319517"/>
              <a:gd name="connsiteY52" fmla="*/ 1442783 h 1466388"/>
              <a:gd name="connsiteX53" fmla="*/ 10025732 w 11319517"/>
              <a:gd name="connsiteY53" fmla="*/ 1442783 h 1466388"/>
              <a:gd name="connsiteX54" fmla="*/ 10242592 w 11319517"/>
              <a:gd name="connsiteY54" fmla="*/ 218334 h 1466388"/>
              <a:gd name="connsiteX55" fmla="*/ 9488744 w 11319517"/>
              <a:gd name="connsiteY55" fmla="*/ 218334 h 1466388"/>
              <a:gd name="connsiteX56" fmla="*/ 4223612 w 11319517"/>
              <a:gd name="connsiteY56" fmla="*/ 23602 h 1466388"/>
              <a:gd name="connsiteX57" fmla="*/ 5730982 w 11319517"/>
              <a:gd name="connsiteY57" fmla="*/ 23602 h 1466388"/>
              <a:gd name="connsiteX58" fmla="*/ 5730982 w 11319517"/>
              <a:gd name="connsiteY58" fmla="*/ 23945 h 1466388"/>
              <a:gd name="connsiteX59" fmla="*/ 5546902 w 11319517"/>
              <a:gd name="connsiteY59" fmla="*/ 218334 h 1466388"/>
              <a:gd name="connsiteX60" fmla="*/ 4419819 w 11319517"/>
              <a:gd name="connsiteY60" fmla="*/ 218334 h 1466388"/>
              <a:gd name="connsiteX61" fmla="*/ 4343106 w 11319517"/>
              <a:gd name="connsiteY61" fmla="*/ 644678 h 1466388"/>
              <a:gd name="connsiteX62" fmla="*/ 5552803 w 11319517"/>
              <a:gd name="connsiteY62" fmla="*/ 644678 h 1466388"/>
              <a:gd name="connsiteX63" fmla="*/ 5392002 w 11319517"/>
              <a:gd name="connsiteY63" fmla="*/ 814331 h 1466388"/>
              <a:gd name="connsiteX64" fmla="*/ 4313601 w 11319517"/>
              <a:gd name="connsiteY64" fmla="*/ 814331 h 1466388"/>
              <a:gd name="connsiteX65" fmla="*/ 4236889 w 11319517"/>
              <a:gd name="connsiteY65" fmla="*/ 1249527 h 1466388"/>
              <a:gd name="connsiteX66" fmla="*/ 5521823 w 11319517"/>
              <a:gd name="connsiteY66" fmla="*/ 1249527 h 1466388"/>
              <a:gd name="connsiteX67" fmla="*/ 5337418 w 11319517"/>
              <a:gd name="connsiteY67" fmla="*/ 1442783 h 1466388"/>
              <a:gd name="connsiteX68" fmla="*/ 3972821 w 11319517"/>
              <a:gd name="connsiteY68" fmla="*/ 1442783 h 1466388"/>
              <a:gd name="connsiteX69" fmla="*/ 1094627 w 11319517"/>
              <a:gd name="connsiteY69" fmla="*/ 0 h 1466388"/>
              <a:gd name="connsiteX70" fmla="*/ 1934040 w 11319517"/>
              <a:gd name="connsiteY70" fmla="*/ 590096 h 1466388"/>
              <a:gd name="connsiteX71" fmla="*/ 1818970 w 11319517"/>
              <a:gd name="connsiteY71" fmla="*/ 969233 h 1466388"/>
              <a:gd name="connsiteX72" fmla="*/ 1575556 w 11319517"/>
              <a:gd name="connsiteY72" fmla="*/ 969233 h 1466388"/>
              <a:gd name="connsiteX73" fmla="*/ 1700952 w 11319517"/>
              <a:gd name="connsiteY73" fmla="*/ 612225 h 1466388"/>
              <a:gd name="connsiteX74" fmla="*/ 1060698 w 11319517"/>
              <a:gd name="connsiteY74" fmla="*/ 191781 h 1466388"/>
              <a:gd name="connsiteX75" fmla="*/ 231613 w 11319517"/>
              <a:gd name="connsiteY75" fmla="*/ 830560 h 1466388"/>
              <a:gd name="connsiteX76" fmla="*/ 709590 w 11319517"/>
              <a:gd name="connsiteY76" fmla="*/ 1248053 h 1466388"/>
              <a:gd name="connsiteX77" fmla="*/ 1352795 w 11319517"/>
              <a:gd name="connsiteY77" fmla="*/ 1248053 h 1466388"/>
              <a:gd name="connsiteX78" fmla="*/ 964807 w 11319517"/>
              <a:gd name="connsiteY78" fmla="*/ 832036 h 1466388"/>
              <a:gd name="connsiteX79" fmla="*/ 1268707 w 11319517"/>
              <a:gd name="connsiteY79" fmla="*/ 832036 h 1466388"/>
              <a:gd name="connsiteX80" fmla="*/ 1841100 w 11319517"/>
              <a:gd name="connsiteY80" fmla="*/ 1441310 h 1466388"/>
              <a:gd name="connsiteX81" fmla="*/ 674185 w 11319517"/>
              <a:gd name="connsiteY81" fmla="*/ 1441310 h 1466388"/>
              <a:gd name="connsiteX82" fmla="*/ 674185 w 11319517"/>
              <a:gd name="connsiteY82" fmla="*/ 1442785 h 1466388"/>
              <a:gd name="connsiteX83" fmla="*/ 0 w 11319517"/>
              <a:gd name="connsiteY83" fmla="*/ 852689 h 1466388"/>
              <a:gd name="connsiteX84" fmla="*/ 1094627 w 11319517"/>
              <a:gd name="connsiteY84" fmla="*/ 0 h 146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1319517" h="1466388">
                <a:moveTo>
                  <a:pt x="6436472" y="25078"/>
                </a:moveTo>
                <a:lnTo>
                  <a:pt x="7584209" y="25078"/>
                </a:lnTo>
                <a:lnTo>
                  <a:pt x="8351334" y="25078"/>
                </a:lnTo>
                <a:cubicBezTo>
                  <a:pt x="8352808" y="25078"/>
                  <a:pt x="8352808" y="25078"/>
                  <a:pt x="8354284" y="25078"/>
                </a:cubicBezTo>
                <a:lnTo>
                  <a:pt x="9488595" y="25078"/>
                </a:lnTo>
                <a:lnTo>
                  <a:pt x="9488595" y="39370"/>
                </a:lnTo>
                <a:lnTo>
                  <a:pt x="9319091" y="219810"/>
                </a:lnTo>
                <a:lnTo>
                  <a:pt x="8302651" y="219810"/>
                </a:lnTo>
                <a:cubicBezTo>
                  <a:pt x="8056286" y="219810"/>
                  <a:pt x="7933841" y="311274"/>
                  <a:pt x="7933841" y="480927"/>
                </a:cubicBezTo>
                <a:cubicBezTo>
                  <a:pt x="7933841" y="626976"/>
                  <a:pt x="8078414" y="646154"/>
                  <a:pt x="8321829" y="646154"/>
                </a:cubicBezTo>
                <a:lnTo>
                  <a:pt x="8897172" y="646154"/>
                </a:lnTo>
                <a:cubicBezTo>
                  <a:pt x="9202547" y="646154"/>
                  <a:pt x="9358922" y="752371"/>
                  <a:pt x="9360398" y="961855"/>
                </a:cubicBezTo>
                <a:cubicBezTo>
                  <a:pt x="9360398" y="1259854"/>
                  <a:pt x="9171567" y="1442784"/>
                  <a:pt x="8717193" y="1442784"/>
                </a:cubicBezTo>
                <a:lnTo>
                  <a:pt x="7469140" y="1442784"/>
                </a:lnTo>
                <a:lnTo>
                  <a:pt x="7653545" y="1249527"/>
                </a:lnTo>
                <a:lnTo>
                  <a:pt x="8767351" y="1249527"/>
                </a:lnTo>
                <a:cubicBezTo>
                  <a:pt x="9015192" y="1249527"/>
                  <a:pt x="9136161" y="1156587"/>
                  <a:pt x="9136161" y="986935"/>
                </a:cubicBezTo>
                <a:cubicBezTo>
                  <a:pt x="9136161" y="834985"/>
                  <a:pt x="8990112" y="815807"/>
                  <a:pt x="8748173" y="815807"/>
                </a:cubicBezTo>
                <a:lnTo>
                  <a:pt x="8175780" y="815807"/>
                </a:lnTo>
                <a:cubicBezTo>
                  <a:pt x="7860079" y="815807"/>
                  <a:pt x="7709604" y="700738"/>
                  <a:pt x="7709604" y="495679"/>
                </a:cubicBezTo>
                <a:cubicBezTo>
                  <a:pt x="7709604" y="387987"/>
                  <a:pt x="7737634" y="293572"/>
                  <a:pt x="7795168" y="219810"/>
                </a:cubicBezTo>
                <a:lnTo>
                  <a:pt x="7222775" y="219810"/>
                </a:lnTo>
                <a:lnTo>
                  <a:pt x="6386314" y="219810"/>
                </a:lnTo>
                <a:cubicBezTo>
                  <a:pt x="6139949" y="219810"/>
                  <a:pt x="6017504" y="311274"/>
                  <a:pt x="6017504" y="480927"/>
                </a:cubicBezTo>
                <a:cubicBezTo>
                  <a:pt x="6017504" y="626976"/>
                  <a:pt x="6162077" y="646154"/>
                  <a:pt x="6405492" y="646154"/>
                </a:cubicBezTo>
                <a:lnTo>
                  <a:pt x="6980836" y="646154"/>
                </a:lnTo>
                <a:cubicBezTo>
                  <a:pt x="7286210" y="646154"/>
                  <a:pt x="7442586" y="752371"/>
                  <a:pt x="7442586" y="961855"/>
                </a:cubicBezTo>
                <a:cubicBezTo>
                  <a:pt x="7442586" y="1259854"/>
                  <a:pt x="7253755" y="1442784"/>
                  <a:pt x="6799381" y="1442784"/>
                </a:cubicBezTo>
                <a:lnTo>
                  <a:pt x="5551328" y="1442784"/>
                </a:lnTo>
                <a:lnTo>
                  <a:pt x="5735733" y="1249527"/>
                </a:lnTo>
                <a:lnTo>
                  <a:pt x="6849539" y="1249527"/>
                </a:lnTo>
                <a:cubicBezTo>
                  <a:pt x="7097379" y="1249527"/>
                  <a:pt x="7218349" y="1156587"/>
                  <a:pt x="7218349" y="986935"/>
                </a:cubicBezTo>
                <a:cubicBezTo>
                  <a:pt x="7218349" y="834985"/>
                  <a:pt x="7072300" y="815807"/>
                  <a:pt x="6830361" y="815807"/>
                </a:cubicBezTo>
                <a:lnTo>
                  <a:pt x="6257968" y="815807"/>
                </a:lnTo>
                <a:cubicBezTo>
                  <a:pt x="5942267" y="815807"/>
                  <a:pt x="5791792" y="700738"/>
                  <a:pt x="5791792" y="495679"/>
                </a:cubicBezTo>
                <a:cubicBezTo>
                  <a:pt x="5791792" y="208008"/>
                  <a:pt x="5989474" y="25078"/>
                  <a:pt x="6436472" y="25078"/>
                </a:cubicBezTo>
                <a:close/>
                <a:moveTo>
                  <a:pt x="3757436" y="23603"/>
                </a:moveTo>
                <a:lnTo>
                  <a:pt x="3989049" y="23603"/>
                </a:lnTo>
                <a:lnTo>
                  <a:pt x="3847426" y="823183"/>
                </a:lnTo>
                <a:cubicBezTo>
                  <a:pt x="3770713" y="1251003"/>
                  <a:pt x="3460913" y="1466388"/>
                  <a:pt x="2912124" y="1466388"/>
                </a:cubicBezTo>
                <a:cubicBezTo>
                  <a:pt x="2351532" y="1466388"/>
                  <a:pt x="2103692" y="1301161"/>
                  <a:pt x="2103692" y="966281"/>
                </a:cubicBezTo>
                <a:cubicBezTo>
                  <a:pt x="2103692" y="922024"/>
                  <a:pt x="2105167" y="873341"/>
                  <a:pt x="2116969" y="824659"/>
                </a:cubicBezTo>
                <a:lnTo>
                  <a:pt x="2258592" y="25078"/>
                </a:lnTo>
                <a:lnTo>
                  <a:pt x="2487254" y="25078"/>
                </a:lnTo>
                <a:lnTo>
                  <a:pt x="2345631" y="824659"/>
                </a:lnTo>
                <a:cubicBezTo>
                  <a:pt x="2336780" y="863015"/>
                  <a:pt x="2335305" y="901371"/>
                  <a:pt x="2335305" y="935302"/>
                </a:cubicBezTo>
                <a:cubicBezTo>
                  <a:pt x="2335305" y="1172815"/>
                  <a:pt x="2518235" y="1277557"/>
                  <a:pt x="2946054" y="1277557"/>
                </a:cubicBezTo>
                <a:cubicBezTo>
                  <a:pt x="3435834" y="1277557"/>
                  <a:pt x="3561229" y="1143310"/>
                  <a:pt x="3615813" y="826134"/>
                </a:cubicBezTo>
                <a:close/>
                <a:moveTo>
                  <a:pt x="9677575" y="23602"/>
                </a:moveTo>
                <a:lnTo>
                  <a:pt x="11319517" y="23602"/>
                </a:lnTo>
                <a:lnTo>
                  <a:pt x="11135112" y="218334"/>
                </a:lnTo>
                <a:lnTo>
                  <a:pt x="10472729" y="218334"/>
                </a:lnTo>
                <a:lnTo>
                  <a:pt x="10255869" y="1442783"/>
                </a:lnTo>
                <a:lnTo>
                  <a:pt x="10025732" y="1442783"/>
                </a:lnTo>
                <a:lnTo>
                  <a:pt x="10242592" y="218334"/>
                </a:lnTo>
                <a:lnTo>
                  <a:pt x="9488744" y="218334"/>
                </a:lnTo>
                <a:close/>
                <a:moveTo>
                  <a:pt x="4223612" y="23602"/>
                </a:moveTo>
                <a:lnTo>
                  <a:pt x="5730982" y="23602"/>
                </a:lnTo>
                <a:lnTo>
                  <a:pt x="5730982" y="23945"/>
                </a:lnTo>
                <a:lnTo>
                  <a:pt x="5546902" y="218334"/>
                </a:lnTo>
                <a:lnTo>
                  <a:pt x="4419819" y="218334"/>
                </a:lnTo>
                <a:lnTo>
                  <a:pt x="4343106" y="644678"/>
                </a:lnTo>
                <a:lnTo>
                  <a:pt x="5552803" y="644678"/>
                </a:lnTo>
                <a:lnTo>
                  <a:pt x="5392002" y="814331"/>
                </a:lnTo>
                <a:lnTo>
                  <a:pt x="4313601" y="814331"/>
                </a:lnTo>
                <a:lnTo>
                  <a:pt x="4236889" y="1249527"/>
                </a:lnTo>
                <a:lnTo>
                  <a:pt x="5521823" y="1249527"/>
                </a:lnTo>
                <a:lnTo>
                  <a:pt x="5337418" y="1442783"/>
                </a:lnTo>
                <a:lnTo>
                  <a:pt x="3972821" y="1442783"/>
                </a:lnTo>
                <a:close/>
                <a:moveTo>
                  <a:pt x="1094627" y="0"/>
                </a:moveTo>
                <a:cubicBezTo>
                  <a:pt x="1650794" y="0"/>
                  <a:pt x="1934040" y="187356"/>
                  <a:pt x="1934040" y="590096"/>
                </a:cubicBezTo>
                <a:cubicBezTo>
                  <a:pt x="1934040" y="770076"/>
                  <a:pt x="1882406" y="880719"/>
                  <a:pt x="1818970" y="969233"/>
                </a:cubicBezTo>
                <a:lnTo>
                  <a:pt x="1575556" y="969233"/>
                </a:lnTo>
                <a:cubicBezTo>
                  <a:pt x="1677348" y="863015"/>
                  <a:pt x="1700952" y="747947"/>
                  <a:pt x="1700952" y="612225"/>
                </a:cubicBezTo>
                <a:cubicBezTo>
                  <a:pt x="1700952" y="303900"/>
                  <a:pt x="1497369" y="191781"/>
                  <a:pt x="1060698" y="191781"/>
                </a:cubicBezTo>
                <a:cubicBezTo>
                  <a:pt x="449948" y="191781"/>
                  <a:pt x="231613" y="380612"/>
                  <a:pt x="231613" y="830560"/>
                </a:cubicBezTo>
                <a:cubicBezTo>
                  <a:pt x="231613" y="1116757"/>
                  <a:pt x="420443" y="1248053"/>
                  <a:pt x="709590" y="1248053"/>
                </a:cubicBezTo>
                <a:lnTo>
                  <a:pt x="1352795" y="1248053"/>
                </a:lnTo>
                <a:lnTo>
                  <a:pt x="964807" y="832036"/>
                </a:lnTo>
                <a:lnTo>
                  <a:pt x="1268707" y="832036"/>
                </a:lnTo>
                <a:lnTo>
                  <a:pt x="1841100" y="1441310"/>
                </a:lnTo>
                <a:lnTo>
                  <a:pt x="674185" y="1441310"/>
                </a:lnTo>
                <a:lnTo>
                  <a:pt x="674185" y="1442785"/>
                </a:lnTo>
                <a:cubicBezTo>
                  <a:pt x="280296" y="1442785"/>
                  <a:pt x="0" y="1237727"/>
                  <a:pt x="0" y="852689"/>
                </a:cubicBezTo>
                <a:cubicBezTo>
                  <a:pt x="0" y="286197"/>
                  <a:pt x="354058" y="0"/>
                  <a:pt x="1094627" y="0"/>
                </a:cubicBezTo>
                <a:close/>
              </a:path>
            </a:pathLst>
          </a:custGeom>
          <a:pattFill prst="pct5">
            <a:fgClr>
              <a:schemeClr val="bg1">
                <a:lumMod val="75000"/>
              </a:schemeClr>
            </a:fgClr>
            <a:bgClr>
              <a:schemeClr val="bg1"/>
            </a:bgClr>
          </a:pattFill>
        </p:spPr>
        <p:txBody>
          <a:bodyPr wrap="square" anchor="ctr">
            <a:noAutofit/>
          </a:bodyPr>
          <a:lstStyle>
            <a:lvl1pPr marL="0" indent="0" algn="ctr">
              <a:buFontTx/>
              <a:buNone/>
              <a:defRPr sz="1200"/>
            </a:lvl1pPr>
          </a:lstStyle>
          <a:p>
            <a:r>
              <a:rPr lang="en-US"/>
              <a:t>Drag and Drop Picture</a:t>
            </a:r>
          </a:p>
        </p:txBody>
      </p:sp>
    </p:spTree>
    <p:extLst>
      <p:ext uri="{BB962C8B-B14F-4D97-AF65-F5344CB8AC3E}">
        <p14:creationId xmlns:p14="http://schemas.microsoft.com/office/powerpoint/2010/main" val="27537868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Large-Image-Left-Half">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0" y="0"/>
            <a:ext cx="6096000" cy="6858000"/>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23" name="Date Placeholder 3">
            <a:extLst>
              <a:ext uri="{FF2B5EF4-FFF2-40B4-BE49-F238E27FC236}">
                <a16:creationId xmlns:a16="http://schemas.microsoft.com/office/drawing/2014/main" id="{80B77553-7D76-354B-A4BC-BB06F185071E}"/>
              </a:ext>
            </a:extLst>
          </p:cNvPr>
          <p:cNvSpPr>
            <a:spLocks noGrp="1"/>
          </p:cNvSpPr>
          <p:nvPr>
            <p:ph type="dt" sz="half" idx="13"/>
          </p:nvPr>
        </p:nvSpPr>
        <p:spPr>
          <a:xfrm>
            <a:off x="152400"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24" name="Slide Number Placeholder 5">
            <a:extLst>
              <a:ext uri="{FF2B5EF4-FFF2-40B4-BE49-F238E27FC236}">
                <a16:creationId xmlns:a16="http://schemas.microsoft.com/office/drawing/2014/main" id="{48A18A08-E654-9A40-A281-E435A0158D0A}"/>
              </a:ext>
            </a:extLst>
          </p:cNvPr>
          <p:cNvSpPr>
            <a:spLocks noGrp="1"/>
          </p:cNvSpPr>
          <p:nvPr>
            <p:ph type="sldNum" sz="quarter" idx="14"/>
          </p:nvPr>
        </p:nvSpPr>
        <p:spPr>
          <a:xfrm>
            <a:off x="1064393"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5" name="Title 4">
            <a:extLst>
              <a:ext uri="{FF2B5EF4-FFF2-40B4-BE49-F238E27FC236}">
                <a16:creationId xmlns:a16="http://schemas.microsoft.com/office/drawing/2014/main" id="{E9B11B0B-0500-ECD7-9657-490075CFDB8F}"/>
              </a:ext>
            </a:extLst>
          </p:cNvPr>
          <p:cNvSpPr>
            <a:spLocks noGrp="1"/>
          </p:cNvSpPr>
          <p:nvPr>
            <p:ph type="title"/>
          </p:nvPr>
        </p:nvSpPr>
        <p:spPr>
          <a:xfrm>
            <a:off x="6704773" y="1240404"/>
            <a:ext cx="4605652" cy="1038562"/>
          </a:xfrm>
        </p:spPr>
        <p:txBody>
          <a:bodyPr>
            <a:noAutofit/>
          </a:bodyPr>
          <a:lstStyle>
            <a:lvl1pPr>
              <a:defRPr sz="3600" b="0"/>
            </a:lvl1pPr>
          </a:lstStyle>
          <a:p>
            <a:r>
              <a:rPr lang="en-US"/>
              <a:t>Click to edit Master title style</a:t>
            </a:r>
          </a:p>
        </p:txBody>
      </p:sp>
    </p:spTree>
    <p:extLst>
      <p:ext uri="{BB962C8B-B14F-4D97-AF65-F5344CB8AC3E}">
        <p14:creationId xmlns:p14="http://schemas.microsoft.com/office/powerpoint/2010/main" val="42525668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0144951"/>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8BCC12-5D92-0B42-9149-50A0C299C2CF}"/>
              </a:ext>
            </a:extLst>
          </p:cNvPr>
          <p:cNvSpPr>
            <a:spLocks noGrp="1"/>
          </p:cNvSpPr>
          <p:nvPr>
            <p:ph type="title"/>
          </p:nvPr>
        </p:nvSpPr>
        <p:spPr>
          <a:xfrm>
            <a:off x="304800" y="268083"/>
            <a:ext cx="10515600" cy="560564"/>
          </a:xfrm>
        </p:spPr>
        <p:txBody>
          <a:bodyPr/>
          <a:lstStyle/>
          <a:p>
            <a:r>
              <a:rPr lang="en-US"/>
              <a:t>Click to edit Master title style</a:t>
            </a:r>
          </a:p>
        </p:txBody>
      </p:sp>
    </p:spTree>
    <p:extLst>
      <p:ext uri="{BB962C8B-B14F-4D97-AF65-F5344CB8AC3E}">
        <p14:creationId xmlns:p14="http://schemas.microsoft.com/office/powerpoint/2010/main" val="1963627316"/>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3-Diamond-Images">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952500" y="1798984"/>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5" name="Picture Placeholder 4"/>
          <p:cNvSpPr>
            <a:spLocks noGrp="1"/>
          </p:cNvSpPr>
          <p:nvPr>
            <p:ph type="pic" sz="quarter" idx="13" hasCustomPrompt="1"/>
          </p:nvPr>
        </p:nvSpPr>
        <p:spPr>
          <a:xfrm>
            <a:off x="2728290" y="0"/>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6" name="Picture Placeholder 5"/>
          <p:cNvSpPr>
            <a:spLocks noGrp="1"/>
          </p:cNvSpPr>
          <p:nvPr>
            <p:ph type="pic" sz="quarter" idx="14" hasCustomPrompt="1"/>
          </p:nvPr>
        </p:nvSpPr>
        <p:spPr>
          <a:xfrm>
            <a:off x="2728290" y="3597968"/>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7" name="Date Placeholder 3">
            <a:extLst>
              <a:ext uri="{FF2B5EF4-FFF2-40B4-BE49-F238E27FC236}">
                <a16:creationId xmlns:a16="http://schemas.microsoft.com/office/drawing/2014/main" id="{80AA438C-F9DF-734C-8163-EDC30555A6A2}"/>
              </a:ext>
            </a:extLst>
          </p:cNvPr>
          <p:cNvSpPr>
            <a:spLocks noGrp="1"/>
          </p:cNvSpPr>
          <p:nvPr>
            <p:ph type="dt" sz="half" idx="15"/>
          </p:nvPr>
        </p:nvSpPr>
        <p:spPr>
          <a:xfrm>
            <a:off x="152400"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8" name="Slide Number Placeholder 5">
            <a:extLst>
              <a:ext uri="{FF2B5EF4-FFF2-40B4-BE49-F238E27FC236}">
                <a16:creationId xmlns:a16="http://schemas.microsoft.com/office/drawing/2014/main" id="{9E98B1CB-3B18-5F45-8832-AF60DACA4CD2}"/>
              </a:ext>
            </a:extLst>
          </p:cNvPr>
          <p:cNvSpPr>
            <a:spLocks noGrp="1"/>
          </p:cNvSpPr>
          <p:nvPr>
            <p:ph type="sldNum" sz="quarter" idx="16"/>
          </p:nvPr>
        </p:nvSpPr>
        <p:spPr>
          <a:xfrm>
            <a:off x="1064393"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3" name="Title 2">
            <a:extLst>
              <a:ext uri="{FF2B5EF4-FFF2-40B4-BE49-F238E27FC236}">
                <a16:creationId xmlns:a16="http://schemas.microsoft.com/office/drawing/2014/main" id="{19918755-635A-E42E-2F1F-E8A86DA8BD47}"/>
              </a:ext>
            </a:extLst>
          </p:cNvPr>
          <p:cNvSpPr>
            <a:spLocks noGrp="1"/>
          </p:cNvSpPr>
          <p:nvPr>
            <p:ph type="title" hasCustomPrompt="1"/>
          </p:nvPr>
        </p:nvSpPr>
        <p:spPr>
          <a:xfrm>
            <a:off x="5514110" y="2909454"/>
            <a:ext cx="5281352" cy="818859"/>
          </a:xfrm>
        </p:spPr>
        <p:txBody>
          <a:bodyPr>
            <a:noAutofit/>
          </a:bodyPr>
          <a:lstStyle>
            <a:lvl1pPr>
              <a:defRPr sz="3200"/>
            </a:lvl1pPr>
          </a:lstStyle>
          <a:p>
            <a:r>
              <a:rPr lang="en-US"/>
              <a:t>CLICK TO EDIT MASTER TITLE STYLE</a:t>
            </a:r>
          </a:p>
        </p:txBody>
      </p:sp>
    </p:spTree>
    <p:extLst>
      <p:ext uri="{BB962C8B-B14F-4D97-AF65-F5344CB8AC3E}">
        <p14:creationId xmlns:p14="http://schemas.microsoft.com/office/powerpoint/2010/main" val="14021108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40178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854BE-9255-8049-90FB-9D14970D2DA6}"/>
              </a:ext>
            </a:extLst>
          </p:cNvPr>
          <p:cNvSpPr>
            <a:spLocks noGrp="1"/>
          </p:cNvSpPr>
          <p:nvPr>
            <p:ph type="title"/>
          </p:nvPr>
        </p:nvSpPr>
        <p:spPr>
          <a:xfrm>
            <a:off x="313891" y="548640"/>
            <a:ext cx="10908940" cy="560564"/>
          </a:xfrm>
        </p:spPr>
        <p:txBody>
          <a:bodyPr/>
          <a:lstStyle/>
          <a:p>
            <a:r>
              <a:rPr lang="en-US"/>
              <a:t>Click to edit Master title style</a:t>
            </a:r>
          </a:p>
        </p:txBody>
      </p:sp>
      <p:sp>
        <p:nvSpPr>
          <p:cNvPr id="4" name="Content Placeholder 3">
            <a:extLst>
              <a:ext uri="{FF2B5EF4-FFF2-40B4-BE49-F238E27FC236}">
                <a16:creationId xmlns:a16="http://schemas.microsoft.com/office/drawing/2014/main" id="{0A27DD22-A8D7-444C-A5E4-B49B98F96D26}"/>
              </a:ext>
            </a:extLst>
          </p:cNvPr>
          <p:cNvSpPr>
            <a:spLocks noGrp="1"/>
          </p:cNvSpPr>
          <p:nvPr>
            <p:ph sz="quarter" idx="10"/>
          </p:nvPr>
        </p:nvSpPr>
        <p:spPr>
          <a:xfrm>
            <a:off x="313891" y="1278199"/>
            <a:ext cx="10908940" cy="4914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217410"/>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6" name="Rectangle 15"/>
          <p:cNvSpPr txBox="1">
            <a:spLocks noChangeArrowheads="1"/>
          </p:cNvSpPr>
          <p:nvPr userDrawn="1"/>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defPPr>
              <a:defRPr lang="en-US"/>
            </a:defPPr>
            <a:lvl1pPr algn="r" rtl="0" fontAlgn="base">
              <a:spcBef>
                <a:spcPct val="0"/>
              </a:spcBef>
              <a:spcAft>
                <a:spcPct val="0"/>
              </a:spcAft>
              <a:defRPr sz="1000" b="1" kern="1200" smtClean="0">
                <a:solidFill>
                  <a:srgbClr val="677085"/>
                </a:solidFill>
                <a:latin typeface="+mj-lt"/>
                <a:ea typeface="ＭＳ Ｐゴシック" pitchFamily="-65" charset="-128"/>
                <a:cs typeface="+mn-cs"/>
              </a:defRPr>
            </a:lvl1pPr>
            <a:lvl2pPr marL="457200" algn="l" rtl="0" fontAlgn="base">
              <a:spcBef>
                <a:spcPct val="0"/>
              </a:spcBef>
              <a:spcAft>
                <a:spcPct val="0"/>
              </a:spcAft>
              <a:defRPr sz="1000" kern="1200">
                <a:solidFill>
                  <a:schemeClr val="tx1"/>
                </a:solidFill>
                <a:latin typeface="Arial Black" pitchFamily="34" charset="0"/>
                <a:ea typeface="ＭＳ Ｐゴシック" pitchFamily="-65" charset="-128"/>
                <a:cs typeface="+mn-cs"/>
              </a:defRPr>
            </a:lvl2pPr>
            <a:lvl3pPr marL="914400" algn="l" rtl="0" fontAlgn="base">
              <a:spcBef>
                <a:spcPct val="0"/>
              </a:spcBef>
              <a:spcAft>
                <a:spcPct val="0"/>
              </a:spcAft>
              <a:defRPr sz="1000" kern="1200">
                <a:solidFill>
                  <a:schemeClr val="tx1"/>
                </a:solidFill>
                <a:latin typeface="Arial Black" pitchFamily="34" charset="0"/>
                <a:ea typeface="ＭＳ Ｐゴシック" pitchFamily="-65" charset="-128"/>
                <a:cs typeface="+mn-cs"/>
              </a:defRPr>
            </a:lvl3pPr>
            <a:lvl4pPr marL="1371600" algn="l" rtl="0" fontAlgn="base">
              <a:spcBef>
                <a:spcPct val="0"/>
              </a:spcBef>
              <a:spcAft>
                <a:spcPct val="0"/>
              </a:spcAft>
              <a:defRPr sz="1000" kern="1200">
                <a:solidFill>
                  <a:schemeClr val="tx1"/>
                </a:solidFill>
                <a:latin typeface="Arial Black" pitchFamily="34" charset="0"/>
                <a:ea typeface="ＭＳ Ｐゴシック" pitchFamily="-65" charset="-128"/>
                <a:cs typeface="+mn-cs"/>
              </a:defRPr>
            </a:lvl4pPr>
            <a:lvl5pPr marL="1828800" algn="l" rtl="0" fontAlgn="base">
              <a:spcBef>
                <a:spcPct val="0"/>
              </a:spcBef>
              <a:spcAft>
                <a:spcPct val="0"/>
              </a:spcAft>
              <a:defRPr sz="1000" kern="1200">
                <a:solidFill>
                  <a:schemeClr val="tx1"/>
                </a:solidFill>
                <a:latin typeface="Arial Black" pitchFamily="34" charset="0"/>
                <a:ea typeface="ＭＳ Ｐゴシック" pitchFamily="-65" charset="-128"/>
                <a:cs typeface="+mn-cs"/>
              </a:defRPr>
            </a:lvl5pPr>
            <a:lvl6pPr marL="2286000" algn="l" defTabSz="914400" rtl="0" eaLnBrk="1" latinLnBrk="0" hangingPunct="1">
              <a:defRPr sz="1000" kern="1200">
                <a:solidFill>
                  <a:schemeClr val="tx1"/>
                </a:solidFill>
                <a:latin typeface="Arial Black" pitchFamily="34" charset="0"/>
                <a:ea typeface="ＭＳ Ｐゴシック" pitchFamily="-65" charset="-128"/>
                <a:cs typeface="+mn-cs"/>
              </a:defRPr>
            </a:lvl6pPr>
            <a:lvl7pPr marL="2743200" algn="l" defTabSz="914400" rtl="0" eaLnBrk="1" latinLnBrk="0" hangingPunct="1">
              <a:defRPr sz="1000" kern="1200">
                <a:solidFill>
                  <a:schemeClr val="tx1"/>
                </a:solidFill>
                <a:latin typeface="Arial Black" pitchFamily="34" charset="0"/>
                <a:ea typeface="ＭＳ Ｐゴシック" pitchFamily="-65" charset="-128"/>
                <a:cs typeface="+mn-cs"/>
              </a:defRPr>
            </a:lvl7pPr>
            <a:lvl8pPr marL="3200400" algn="l" defTabSz="914400" rtl="0" eaLnBrk="1" latinLnBrk="0" hangingPunct="1">
              <a:defRPr sz="1000" kern="1200">
                <a:solidFill>
                  <a:schemeClr val="tx1"/>
                </a:solidFill>
                <a:latin typeface="Arial Black" pitchFamily="34" charset="0"/>
                <a:ea typeface="ＭＳ Ｐゴシック" pitchFamily="-65" charset="-128"/>
                <a:cs typeface="+mn-cs"/>
              </a:defRPr>
            </a:lvl8pPr>
            <a:lvl9pPr marL="3657600" algn="l" defTabSz="914400" rtl="0" eaLnBrk="1" latinLnBrk="0" hangingPunct="1">
              <a:defRPr sz="1000" kern="1200">
                <a:solidFill>
                  <a:schemeClr val="tx1"/>
                </a:solidFill>
                <a:latin typeface="Arial Black" pitchFamily="34" charset="0"/>
                <a:ea typeface="ＭＳ Ｐゴシック" pitchFamily="-65" charset="-128"/>
                <a:cs typeface="+mn-cs"/>
              </a:defRPr>
            </a:lvl9pPr>
          </a:lstStyle>
          <a:p>
            <a:pPr>
              <a:defRPr/>
            </a:pPr>
            <a:fld id="{9FEE8EC9-3E9C-4364-AA17-D345CCD46534}" type="slidenum">
              <a:rPr lang="en-US" sz="1000" smtClean="0"/>
              <a:pPr>
                <a:defRPr/>
              </a:pPr>
              <a:t>‹#›</a:t>
            </a:fld>
            <a:endParaRPr lang="en-US" sz="1000" dirty="0"/>
          </a:p>
        </p:txBody>
      </p:sp>
    </p:spTree>
    <p:extLst>
      <p:ext uri="{BB962C8B-B14F-4D97-AF65-F5344CB8AC3E}">
        <p14:creationId xmlns:p14="http://schemas.microsoft.com/office/powerpoint/2010/main" val="5678221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1" y="1219200"/>
            <a:ext cx="11571817" cy="50434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b" anchorCtr="0" compatLnSpc="1">
            <a:prstTxWarp prst="textNoShape">
              <a:avLst/>
            </a:prstTxWarp>
          </a:bodyPr>
          <a:lstStyle>
            <a:lvl1pPr algn="ctr">
              <a:defRPr sz="1200" smtClean="0"/>
            </a:lvl1pPr>
          </a:lstStyle>
          <a:p>
            <a:pPr>
              <a:defRPr/>
            </a:pPr>
            <a:endParaRPr lang="en-US" dirty="0"/>
          </a:p>
        </p:txBody>
      </p:sp>
      <p:sp>
        <p:nvSpPr>
          <p:cNvPr id="6" name="Rectangle 15"/>
          <p:cNvSpPr>
            <a:spLocks noGrp="1" noChangeArrowheads="1"/>
          </p:cNvSpPr>
          <p:nvPr>
            <p:ph type="sldNum" sz="quarter" idx="4"/>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28478298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endParaRPr lang="en-US" dirty="0"/>
          </a:p>
        </p:txBody>
      </p:sp>
      <p:sp>
        <p:nvSpPr>
          <p:cNvPr id="6" name="Rectangle 15"/>
          <p:cNvSpPr txBox="1">
            <a:spLocks noChangeArrowheads="1"/>
          </p:cNvSpPr>
          <p:nvPr userDrawn="1"/>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defPPr>
              <a:defRPr lang="en-US"/>
            </a:defPPr>
            <a:lvl1pPr algn="r" rtl="0" fontAlgn="base">
              <a:spcBef>
                <a:spcPct val="0"/>
              </a:spcBef>
              <a:spcAft>
                <a:spcPct val="0"/>
              </a:spcAft>
              <a:defRPr sz="1000" b="1" kern="1200" smtClean="0">
                <a:solidFill>
                  <a:srgbClr val="677085"/>
                </a:solidFill>
                <a:latin typeface="+mj-lt"/>
                <a:ea typeface="ＭＳ Ｐゴシック" pitchFamily="-65" charset="-128"/>
                <a:cs typeface="+mn-cs"/>
              </a:defRPr>
            </a:lvl1pPr>
            <a:lvl2pPr marL="457200" algn="l" rtl="0" fontAlgn="base">
              <a:spcBef>
                <a:spcPct val="0"/>
              </a:spcBef>
              <a:spcAft>
                <a:spcPct val="0"/>
              </a:spcAft>
              <a:defRPr sz="1000" kern="1200">
                <a:solidFill>
                  <a:schemeClr val="tx1"/>
                </a:solidFill>
                <a:latin typeface="Arial Black" pitchFamily="34" charset="0"/>
                <a:ea typeface="ＭＳ Ｐゴシック" pitchFamily="-65" charset="-128"/>
                <a:cs typeface="+mn-cs"/>
              </a:defRPr>
            </a:lvl2pPr>
            <a:lvl3pPr marL="914400" algn="l" rtl="0" fontAlgn="base">
              <a:spcBef>
                <a:spcPct val="0"/>
              </a:spcBef>
              <a:spcAft>
                <a:spcPct val="0"/>
              </a:spcAft>
              <a:defRPr sz="1000" kern="1200">
                <a:solidFill>
                  <a:schemeClr val="tx1"/>
                </a:solidFill>
                <a:latin typeface="Arial Black" pitchFamily="34" charset="0"/>
                <a:ea typeface="ＭＳ Ｐゴシック" pitchFamily="-65" charset="-128"/>
                <a:cs typeface="+mn-cs"/>
              </a:defRPr>
            </a:lvl3pPr>
            <a:lvl4pPr marL="1371600" algn="l" rtl="0" fontAlgn="base">
              <a:spcBef>
                <a:spcPct val="0"/>
              </a:spcBef>
              <a:spcAft>
                <a:spcPct val="0"/>
              </a:spcAft>
              <a:defRPr sz="1000" kern="1200">
                <a:solidFill>
                  <a:schemeClr val="tx1"/>
                </a:solidFill>
                <a:latin typeface="Arial Black" pitchFamily="34" charset="0"/>
                <a:ea typeface="ＭＳ Ｐゴシック" pitchFamily="-65" charset="-128"/>
                <a:cs typeface="+mn-cs"/>
              </a:defRPr>
            </a:lvl4pPr>
            <a:lvl5pPr marL="1828800" algn="l" rtl="0" fontAlgn="base">
              <a:spcBef>
                <a:spcPct val="0"/>
              </a:spcBef>
              <a:spcAft>
                <a:spcPct val="0"/>
              </a:spcAft>
              <a:defRPr sz="1000" kern="1200">
                <a:solidFill>
                  <a:schemeClr val="tx1"/>
                </a:solidFill>
                <a:latin typeface="Arial Black" pitchFamily="34" charset="0"/>
                <a:ea typeface="ＭＳ Ｐゴシック" pitchFamily="-65" charset="-128"/>
                <a:cs typeface="+mn-cs"/>
              </a:defRPr>
            </a:lvl5pPr>
            <a:lvl6pPr marL="2286000" algn="l" defTabSz="914400" rtl="0" eaLnBrk="1" latinLnBrk="0" hangingPunct="1">
              <a:defRPr sz="1000" kern="1200">
                <a:solidFill>
                  <a:schemeClr val="tx1"/>
                </a:solidFill>
                <a:latin typeface="Arial Black" pitchFamily="34" charset="0"/>
                <a:ea typeface="ＭＳ Ｐゴシック" pitchFamily="-65" charset="-128"/>
                <a:cs typeface="+mn-cs"/>
              </a:defRPr>
            </a:lvl6pPr>
            <a:lvl7pPr marL="2743200" algn="l" defTabSz="914400" rtl="0" eaLnBrk="1" latinLnBrk="0" hangingPunct="1">
              <a:defRPr sz="1000" kern="1200">
                <a:solidFill>
                  <a:schemeClr val="tx1"/>
                </a:solidFill>
                <a:latin typeface="Arial Black" pitchFamily="34" charset="0"/>
                <a:ea typeface="ＭＳ Ｐゴシック" pitchFamily="-65" charset="-128"/>
                <a:cs typeface="+mn-cs"/>
              </a:defRPr>
            </a:lvl7pPr>
            <a:lvl8pPr marL="3200400" algn="l" defTabSz="914400" rtl="0" eaLnBrk="1" latinLnBrk="0" hangingPunct="1">
              <a:defRPr sz="1000" kern="1200">
                <a:solidFill>
                  <a:schemeClr val="tx1"/>
                </a:solidFill>
                <a:latin typeface="Arial Black" pitchFamily="34" charset="0"/>
                <a:ea typeface="ＭＳ Ｐゴシック" pitchFamily="-65" charset="-128"/>
                <a:cs typeface="+mn-cs"/>
              </a:defRPr>
            </a:lvl8pPr>
            <a:lvl9pPr marL="3657600" algn="l" defTabSz="914400" rtl="0" eaLnBrk="1" latinLnBrk="0" hangingPunct="1">
              <a:defRPr sz="1000" kern="1200">
                <a:solidFill>
                  <a:schemeClr val="tx1"/>
                </a:solidFill>
                <a:latin typeface="Arial Black" pitchFamily="34" charset="0"/>
                <a:ea typeface="ＭＳ Ｐゴシック" pitchFamily="-65" charset="-128"/>
                <a:cs typeface="+mn-cs"/>
              </a:defRPr>
            </a:lvl9pPr>
          </a:lstStyle>
          <a:p>
            <a:pPr>
              <a:defRPr/>
            </a:pPr>
            <a:fld id="{9FEE8EC9-3E9C-4364-AA17-D345CCD46534}" type="slidenum">
              <a:rPr lang="en-US" sz="1000" smtClean="0"/>
              <a:pPr>
                <a:defRPr/>
              </a:pPr>
              <a:t>‹#›</a:t>
            </a:fld>
            <a:endParaRPr lang="en-US" sz="1000" dirty="0"/>
          </a:p>
        </p:txBody>
      </p:sp>
    </p:spTree>
    <p:extLst>
      <p:ext uri="{BB962C8B-B14F-4D97-AF65-F5344CB8AC3E}">
        <p14:creationId xmlns:p14="http://schemas.microsoft.com/office/powerpoint/2010/main" val="32332749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4114800"/>
            <a:ext cx="5683251" cy="214788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1251" y="4114800"/>
            <a:ext cx="5685367" cy="214788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endParaRPr lang="en-US" dirty="0"/>
          </a:p>
        </p:txBody>
      </p:sp>
      <p:sp>
        <p:nvSpPr>
          <p:cNvPr id="7" name="Rectangle 15"/>
          <p:cNvSpPr>
            <a:spLocks noGrp="1" noChangeArrowheads="1"/>
          </p:cNvSpPr>
          <p:nvPr>
            <p:ph type="sldNum" sz="quarter" idx="4"/>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9508616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endParaRPr lang="en-US" dirty="0"/>
          </a:p>
        </p:txBody>
      </p:sp>
      <p:sp>
        <p:nvSpPr>
          <p:cNvPr id="9" name="Rectangle 15"/>
          <p:cNvSpPr>
            <a:spLocks noGrp="1" noChangeArrowheads="1"/>
          </p:cNvSpPr>
          <p:nvPr>
            <p:ph type="sldNum" sz="quarter" idx="11"/>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13533094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endParaRPr lang="en-US" dirty="0"/>
          </a:p>
        </p:txBody>
      </p:sp>
      <p:sp>
        <p:nvSpPr>
          <p:cNvPr id="5" name="Rectangle 15"/>
          <p:cNvSpPr>
            <a:spLocks noGrp="1" noChangeArrowheads="1"/>
          </p:cNvSpPr>
          <p:nvPr>
            <p:ph type="sldNum" sz="quarter" idx="4"/>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39040627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endParaRPr lang="en-US" dirty="0"/>
          </a:p>
        </p:txBody>
      </p:sp>
      <p:sp>
        <p:nvSpPr>
          <p:cNvPr id="4" name="Rectangle 15"/>
          <p:cNvSpPr>
            <a:spLocks noGrp="1" noChangeArrowheads="1"/>
          </p:cNvSpPr>
          <p:nvPr>
            <p:ph type="sldNum" sz="quarter" idx="4"/>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30739020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endParaRPr lang="en-US" dirty="0"/>
          </a:p>
        </p:txBody>
      </p:sp>
      <p:sp>
        <p:nvSpPr>
          <p:cNvPr id="7" name="Rectangle 15"/>
          <p:cNvSpPr>
            <a:spLocks noGrp="1" noChangeArrowheads="1"/>
          </p:cNvSpPr>
          <p:nvPr>
            <p:ph type="sldNum" sz="quarter" idx="4"/>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10691431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endParaRPr lang="en-US" dirty="0"/>
          </a:p>
        </p:txBody>
      </p:sp>
      <p:sp>
        <p:nvSpPr>
          <p:cNvPr id="7" name="Rectangle 15"/>
          <p:cNvSpPr>
            <a:spLocks noGrp="1" noChangeArrowheads="1"/>
          </p:cNvSpPr>
          <p:nvPr>
            <p:ph type="sldNum" sz="quarter" idx="4"/>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23635097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04801" y="1219200"/>
            <a:ext cx="11571817" cy="504348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endParaRPr lang="en-US" dirty="0"/>
          </a:p>
        </p:txBody>
      </p:sp>
      <p:sp>
        <p:nvSpPr>
          <p:cNvPr id="6" name="Rectangle 15"/>
          <p:cNvSpPr>
            <a:spLocks noGrp="1" noChangeArrowheads="1"/>
          </p:cNvSpPr>
          <p:nvPr>
            <p:ph type="sldNum" sz="quarter" idx="4"/>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38001256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66700"/>
            <a:ext cx="2895600" cy="59959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266700"/>
            <a:ext cx="8483600" cy="599598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endParaRPr lang="en-US" dirty="0"/>
          </a:p>
        </p:txBody>
      </p:sp>
      <p:sp>
        <p:nvSpPr>
          <p:cNvPr id="6" name="Rectangle 15"/>
          <p:cNvSpPr>
            <a:spLocks noGrp="1" noChangeArrowheads="1"/>
          </p:cNvSpPr>
          <p:nvPr>
            <p:ph type="sldNum" sz="quarter" idx="4"/>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8365340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6917" y="266700"/>
            <a:ext cx="11580283" cy="622300"/>
          </a:xfrm>
        </p:spPr>
        <p:txBody>
          <a:bodyPr/>
          <a:lstStyle/>
          <a:p>
            <a:r>
              <a:rPr lang="en-US"/>
              <a:t>Click to edit Master title style</a:t>
            </a:r>
          </a:p>
        </p:txBody>
      </p:sp>
      <p:sp>
        <p:nvSpPr>
          <p:cNvPr id="3" name="Table Placeholder 2"/>
          <p:cNvSpPr>
            <a:spLocks noGrp="1"/>
          </p:cNvSpPr>
          <p:nvPr>
            <p:ph type="tbl" idx="1"/>
          </p:nvPr>
        </p:nvSpPr>
        <p:spPr>
          <a:xfrm>
            <a:off x="304801" y="4114800"/>
            <a:ext cx="11571817" cy="2147888"/>
          </a:xfrm>
          <a:prstGeom prst="rect">
            <a:avLst/>
          </a:prstGeom>
        </p:spPr>
        <p:txBody>
          <a:bodyPr/>
          <a:lstStyle/>
          <a:p>
            <a:pPr lvl="0"/>
            <a:endParaRPr lang="en-US" noProof="0" dirty="0"/>
          </a:p>
        </p:txBody>
      </p:sp>
      <p:sp>
        <p:nvSpPr>
          <p:cNvPr id="4"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endParaRPr lang="en-US" dirty="0"/>
          </a:p>
        </p:txBody>
      </p:sp>
      <p:sp>
        <p:nvSpPr>
          <p:cNvPr id="6" name="Rectangle 15"/>
          <p:cNvSpPr>
            <a:spLocks noGrp="1" noChangeArrowheads="1"/>
          </p:cNvSpPr>
          <p:nvPr>
            <p:ph type="sldNum" sz="quarter" idx="4"/>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30379267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917" y="266700"/>
            <a:ext cx="11580283" cy="622300"/>
          </a:xfrm>
        </p:spPr>
        <p:txBody>
          <a:bodyPr/>
          <a:lstStyle/>
          <a:p>
            <a:r>
              <a:rPr lang="en-US"/>
              <a:t>Click to edit Master title style</a:t>
            </a:r>
          </a:p>
        </p:txBody>
      </p:sp>
      <p:sp>
        <p:nvSpPr>
          <p:cNvPr id="3" name="Text Placeholder 2"/>
          <p:cNvSpPr>
            <a:spLocks noGrp="1"/>
          </p:cNvSpPr>
          <p:nvPr>
            <p:ph type="body" sz="half" idx="1"/>
          </p:nvPr>
        </p:nvSpPr>
        <p:spPr>
          <a:xfrm>
            <a:off x="304800" y="4114800"/>
            <a:ext cx="5683251" cy="21478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1251" y="4114800"/>
            <a:ext cx="5685367" cy="21478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4"/>
          <p:cNvSpPr>
            <a:spLocks noGrp="1" noChangeArrowheads="1"/>
          </p:cNvSpPr>
          <p:nvPr>
            <p:ph type="ftr" sz="quarter" idx="10"/>
          </p:nvPr>
        </p:nvSpPr>
        <p:spPr>
          <a:xfrm>
            <a:off x="3149600" y="6392864"/>
            <a:ext cx="5700184" cy="388937"/>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endParaRPr lang="en-US" dirty="0"/>
          </a:p>
        </p:txBody>
      </p:sp>
      <p:sp>
        <p:nvSpPr>
          <p:cNvPr id="7" name="Rectangle 15"/>
          <p:cNvSpPr>
            <a:spLocks noGrp="1" noChangeArrowheads="1"/>
          </p:cNvSpPr>
          <p:nvPr>
            <p:ph type="sldNum" sz="quarter" idx="4"/>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17175798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Boeing Prop">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r>
              <a:rPr lang="en-US">
                <a:solidFill>
                  <a:srgbClr val="000000"/>
                </a:solidFill>
              </a:rPr>
              <a:t>STV Refinement Study Final Brief March 19, 2014 | </a:t>
            </a:r>
            <a:fld id="{D39E0976-95D5-48A3-B6FA-78E3331B95F8}" type="slidenum">
              <a:rPr lang="en-US" smtClean="0">
                <a:solidFill>
                  <a:srgbClr val="000000"/>
                </a:solidFill>
              </a:rPr>
              <a:pPr>
                <a:defRPr/>
              </a:pPr>
              <a:t>‹#›</a:t>
            </a:fld>
            <a:endParaRPr lang="en-US" dirty="0">
              <a:solidFill>
                <a:srgbClr val="000000"/>
              </a:solidFill>
            </a:endParaRPr>
          </a:p>
        </p:txBody>
      </p:sp>
      <p:sp>
        <p:nvSpPr>
          <p:cNvPr id="4" name="TextBox 3"/>
          <p:cNvSpPr txBox="1"/>
          <p:nvPr userDrawn="1"/>
        </p:nvSpPr>
        <p:spPr>
          <a:xfrm>
            <a:off x="4978401" y="6550224"/>
            <a:ext cx="1797287" cy="307777"/>
          </a:xfrm>
          <a:prstGeom prst="rect">
            <a:avLst/>
          </a:prstGeom>
          <a:noFill/>
        </p:spPr>
        <p:txBody>
          <a:bodyPr wrap="none" rtlCol="0">
            <a:spAutoFit/>
          </a:bodyPr>
          <a:lstStyle/>
          <a:p>
            <a:r>
              <a:rPr lang="en-US" sz="1400" b="1" dirty="0">
                <a:solidFill>
                  <a:prstClr val="black"/>
                </a:solidFill>
              </a:rPr>
              <a:t>Boeing Proprietary</a:t>
            </a:r>
          </a:p>
        </p:txBody>
      </p:sp>
      <p:sp>
        <p:nvSpPr>
          <p:cNvPr id="5" name="TextBox 4"/>
          <p:cNvSpPr txBox="1"/>
          <p:nvPr userDrawn="1"/>
        </p:nvSpPr>
        <p:spPr>
          <a:xfrm>
            <a:off x="4978401" y="1"/>
            <a:ext cx="1797287" cy="307777"/>
          </a:xfrm>
          <a:prstGeom prst="rect">
            <a:avLst/>
          </a:prstGeom>
          <a:noFill/>
        </p:spPr>
        <p:txBody>
          <a:bodyPr wrap="none" rtlCol="0">
            <a:spAutoFit/>
          </a:bodyPr>
          <a:lstStyle/>
          <a:p>
            <a:r>
              <a:rPr lang="en-US" sz="1400" b="1" dirty="0">
                <a:solidFill>
                  <a:prstClr val="black"/>
                </a:solidFill>
              </a:rPr>
              <a:t>Boeing Proprietary</a:t>
            </a:r>
          </a:p>
        </p:txBody>
      </p:sp>
    </p:spTree>
    <p:extLst>
      <p:ext uri="{BB962C8B-B14F-4D97-AF65-F5344CB8AC3E}">
        <p14:creationId xmlns:p14="http://schemas.microsoft.com/office/powerpoint/2010/main" val="248543499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losing Slide Layout">
    <p:spTree>
      <p:nvGrpSpPr>
        <p:cNvPr id="1" name=""/>
        <p:cNvGrpSpPr/>
        <p:nvPr/>
      </p:nvGrpSpPr>
      <p:grpSpPr>
        <a:xfrm>
          <a:off x="0" y="0"/>
          <a:ext cx="0" cy="0"/>
          <a:chOff x="0" y="0"/>
          <a:chExt cx="0" cy="0"/>
        </a:xfrm>
      </p:grpSpPr>
      <p:pic>
        <p:nvPicPr>
          <p:cNvPr id="2" name="Picture 13" descr="NASA insigniaCMYK"/>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208344" y="2833222"/>
            <a:ext cx="1884160" cy="1130496"/>
          </a:xfrm>
          <a:prstGeom prst="rect">
            <a:avLst/>
          </a:prstGeom>
          <a:noFill/>
          <a:ln w="9525">
            <a:noFill/>
            <a:miter lim="800000"/>
            <a:headEnd/>
            <a:tailEnd/>
          </a:ln>
        </p:spPr>
      </p:pic>
    </p:spTree>
    <p:extLst>
      <p:ext uri="{BB962C8B-B14F-4D97-AF65-F5344CB8AC3E}">
        <p14:creationId xmlns:p14="http://schemas.microsoft.com/office/powerpoint/2010/main" val="25656481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743200"/>
            <a:ext cx="10363200" cy="1470025"/>
          </a:xfrm>
        </p:spPr>
        <p:txBody>
          <a:bodyPr/>
          <a:lstStyle>
            <a:lvl1pPr algn="ctr">
              <a:defRPr sz="3600"/>
            </a:lvl1p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7" name="Rectangle 15"/>
          <p:cNvSpPr>
            <a:spLocks noGrp="1" noChangeArrowheads="1"/>
          </p:cNvSpPr>
          <p:nvPr>
            <p:ph type="sldNum" sz="quarter" idx="4"/>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mtClean="0">
                <a:solidFill>
                  <a:srgbClr val="677085"/>
                </a:solidFill>
                <a:latin typeface="75 Helvetica Bold" charset="0"/>
              </a:defRPr>
            </a:lvl1pPr>
          </a:lstStyle>
          <a:p>
            <a:pPr fontAlgn="base">
              <a:spcBef>
                <a:spcPct val="0"/>
              </a:spcBef>
              <a:spcAft>
                <a:spcPct val="0"/>
              </a:spcAft>
              <a:defRPr/>
            </a:pPr>
            <a:fld id="{9FEE8EC9-3E9C-4364-AA17-D345CCD46534}" type="slidenum">
              <a:rPr lang="en-US" sz="1000"/>
              <a:pPr fontAlgn="base">
                <a:spcBef>
                  <a:spcPct val="0"/>
                </a:spcBef>
                <a:spcAft>
                  <a:spcPct val="0"/>
                </a:spcAft>
                <a:defRPr/>
              </a:pPr>
              <a:t>‹#›</a:t>
            </a:fld>
            <a:endParaRPr lang="en-US" sz="1000"/>
          </a:p>
        </p:txBody>
      </p:sp>
    </p:spTree>
    <p:extLst>
      <p:ext uri="{BB962C8B-B14F-4D97-AF65-F5344CB8AC3E}">
        <p14:creationId xmlns:p14="http://schemas.microsoft.com/office/powerpoint/2010/main" val="40412950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918" y="177249"/>
            <a:ext cx="10520109" cy="622300"/>
          </a:xfrm>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a:xfrm>
            <a:off x="304801" y="1052945"/>
            <a:ext cx="11571817" cy="5340298"/>
          </a:xfrm>
        </p:spPr>
        <p:txBody>
          <a:bodyPr/>
          <a:lstStyle>
            <a:lvl1pPr marL="231775" indent="-231775">
              <a:spcBef>
                <a:spcPts val="432"/>
              </a:spcBef>
              <a:buSzPct val="90000"/>
              <a:buFont typeface="Arial" panose="020B0604020202020204" pitchFamily="34" charset="0"/>
              <a:buChar char="•"/>
              <a:tabLst/>
              <a:defRPr sz="2000" b="0">
                <a:latin typeface="Arial" panose="020B0604020202020204" pitchFamily="34" charset="0"/>
                <a:cs typeface="Arial" panose="020B0604020202020204" pitchFamily="34" charset="0"/>
              </a:defRPr>
            </a:lvl1pPr>
            <a:lvl2pPr marL="685800" indent="-228600">
              <a:tabLst/>
              <a:defRPr sz="1800">
                <a:latin typeface="Arial" panose="020B0604020202020204" pitchFamily="34" charset="0"/>
                <a:cs typeface="Arial" panose="020B0604020202020204" pitchFamily="34" charset="0"/>
              </a:defRPr>
            </a:lvl2pPr>
            <a:lvl3pPr marL="1087438" indent="-173038">
              <a:buSzPct val="90000"/>
              <a:defRPr sz="1600">
                <a:latin typeface="Arial" panose="020B0604020202020204" pitchFamily="34" charset="0"/>
                <a:cs typeface="Arial" panose="020B0604020202020204" pitchFamily="34" charset="0"/>
              </a:defRPr>
            </a:lvl3pPr>
            <a:lvl4pPr marL="1604963" indent="-233363">
              <a:tabLst/>
              <a:defRPr sz="1400">
                <a:latin typeface="Arial" panose="020B0604020202020204" pitchFamily="34" charset="0"/>
                <a:cs typeface="Arial" panose="020B0604020202020204" pitchFamily="34" charset="0"/>
              </a:defRPr>
            </a:lvl4pPr>
            <a:lvl5pPr marL="2001838" indent="-173038">
              <a:defRPr sz="1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6" name="Rectangle 15"/>
          <p:cNvSpPr>
            <a:spLocks noGrp="1" noChangeArrowheads="1"/>
          </p:cNvSpPr>
          <p:nvPr>
            <p:ph type="sldNum" sz="quarter" idx="4"/>
          </p:nvPr>
        </p:nvSpPr>
        <p:spPr bwMode="auto">
          <a:xfrm>
            <a:off x="11641667" y="6461066"/>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900" smtClean="0">
                <a:solidFill>
                  <a:srgbClr val="677085"/>
                </a:solidFill>
                <a:latin typeface="75 Helvetica Bold" charset="0"/>
              </a:defRPr>
            </a:lvl1pPr>
          </a:lstStyle>
          <a:p>
            <a:pPr fontAlgn="base">
              <a:spcBef>
                <a:spcPct val="0"/>
              </a:spcBef>
              <a:spcAft>
                <a:spcPct val="0"/>
              </a:spcAft>
              <a:defRPr/>
            </a:pPr>
            <a:fld id="{9FEE8EC9-3E9C-4364-AA17-D345CCD46534}" type="slidenum">
              <a:rPr lang="en-US" smtClean="0"/>
              <a:pPr fontAlgn="base">
                <a:spcBef>
                  <a:spcPct val="0"/>
                </a:spcBef>
                <a:spcAft>
                  <a:spcPct val="0"/>
                </a:spcAft>
                <a:defRPr/>
              </a:pPr>
              <a:t>‹#›</a:t>
            </a:fld>
            <a:endParaRPr lang="en-US"/>
          </a:p>
        </p:txBody>
      </p:sp>
    </p:spTree>
    <p:extLst>
      <p:ext uri="{BB962C8B-B14F-4D97-AF65-F5344CB8AC3E}">
        <p14:creationId xmlns:p14="http://schemas.microsoft.com/office/powerpoint/2010/main" val="13618682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04800" y="985652"/>
            <a:ext cx="5683251" cy="5277036"/>
          </a:xfrm>
        </p:spPr>
        <p:txBody>
          <a:bodyPr/>
          <a:lstStyle>
            <a:lvl1pPr marL="231775" indent="-231775">
              <a:tabLst/>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1251" y="985652"/>
            <a:ext cx="5685367" cy="5277036"/>
          </a:xfrm>
        </p:spPr>
        <p:txBody>
          <a:bodyPr/>
          <a:lstStyle>
            <a:lvl1pPr marL="231775" indent="-231775" algn="l" rtl="0" eaLnBrk="0" fontAlgn="base" hangingPunct="0">
              <a:spcBef>
                <a:spcPct val="20000"/>
              </a:spcBef>
              <a:spcAft>
                <a:spcPct val="0"/>
              </a:spcAft>
              <a:tabLst/>
              <a:defRPr lang="en-US" sz="2000" dirty="0">
                <a:solidFill>
                  <a:schemeClr val="tx1"/>
                </a:solidFill>
                <a:latin typeface="Arial" panose="020B0604020202020204" pitchFamily="34" charset="0"/>
                <a:ea typeface="+mn-ea"/>
                <a:cs typeface="Arial" panose="020B0604020202020204" pitchFamily="34" charset="0"/>
              </a:defRPr>
            </a:lvl1pPr>
            <a:lvl2pPr algn="l" rtl="0" eaLnBrk="0" fontAlgn="base" hangingPunct="0">
              <a:spcBef>
                <a:spcPct val="20000"/>
              </a:spcBef>
              <a:spcAft>
                <a:spcPct val="0"/>
              </a:spcAft>
              <a:defRPr lang="en-US" sz="1800" dirty="0">
                <a:solidFill>
                  <a:schemeClr val="tx1"/>
                </a:solidFill>
                <a:latin typeface="Arial" panose="020B0604020202020204" pitchFamily="34" charset="0"/>
                <a:ea typeface="+mn-ea"/>
                <a:cs typeface="Arial" panose="020B0604020202020204" pitchFamily="34" charset="0"/>
              </a:defRPr>
            </a:lvl2pPr>
            <a:lvl3pPr algn="l" rtl="0" eaLnBrk="0" fontAlgn="base" hangingPunct="0">
              <a:spcBef>
                <a:spcPct val="20000"/>
              </a:spcBef>
              <a:spcAft>
                <a:spcPct val="0"/>
              </a:spcAft>
              <a:defRPr lang="en-US" sz="1600" dirty="0">
                <a:solidFill>
                  <a:schemeClr val="tx1"/>
                </a:solidFill>
                <a:latin typeface="Arial" panose="020B0604020202020204" pitchFamily="34" charset="0"/>
                <a:ea typeface="+mn-ea"/>
                <a:cs typeface="Arial" panose="020B0604020202020204" pitchFamily="34" charset="0"/>
              </a:defRPr>
            </a:lvl3pPr>
            <a:lvl4pPr algn="l" rtl="0" eaLnBrk="0" fontAlgn="base" hangingPunct="0">
              <a:spcBef>
                <a:spcPct val="20000"/>
              </a:spcBef>
              <a:spcAft>
                <a:spcPct val="0"/>
              </a:spcAft>
              <a:defRPr lang="en-US" sz="1400" dirty="0">
                <a:solidFill>
                  <a:schemeClr val="tx1"/>
                </a:solidFill>
                <a:latin typeface="Arial" panose="020B0604020202020204" pitchFamily="34" charset="0"/>
                <a:ea typeface="+mn-ea"/>
                <a:cs typeface="Arial" panose="020B0604020202020204" pitchFamily="34" charset="0"/>
              </a:defRPr>
            </a:lvl4pPr>
            <a:lvl5pPr algn="l" rtl="0" eaLnBrk="0" fontAlgn="base" hangingPunct="0">
              <a:spcBef>
                <a:spcPct val="20000"/>
              </a:spcBef>
              <a:spcAft>
                <a:spcPct val="0"/>
              </a:spcAft>
              <a:defRPr lang="en-US" sz="1400" dirty="0">
                <a:solidFill>
                  <a:schemeClr val="tx1"/>
                </a:solidFill>
                <a:latin typeface="Arial" panose="020B0604020202020204" pitchFamily="34" charset="0"/>
                <a:ea typeface="+mn-ea"/>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15"/>
          <p:cNvSpPr>
            <a:spLocks noGrp="1" noChangeArrowheads="1"/>
          </p:cNvSpPr>
          <p:nvPr>
            <p:ph type="sldNum" sz="quarter" idx="4"/>
          </p:nvPr>
        </p:nvSpPr>
        <p:spPr bwMode="auto">
          <a:xfrm>
            <a:off x="11277600" y="63928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smtClean="0">
                <a:solidFill>
                  <a:srgbClr val="677085"/>
                </a:solidFill>
                <a:latin typeface="75 Helvetica Bold" charset="0"/>
              </a:defRPr>
            </a:lvl1pPr>
          </a:lstStyle>
          <a:p>
            <a:pPr fontAlgn="base">
              <a:spcBef>
                <a:spcPct val="0"/>
              </a:spcBef>
              <a:spcAft>
                <a:spcPct val="0"/>
              </a:spcAft>
              <a:defRPr/>
            </a:pPr>
            <a:fld id="{9FEE8EC9-3E9C-4364-AA17-D345CCD46534}" type="slidenum">
              <a:rPr lang="en-US" sz="1000"/>
              <a:pPr fontAlgn="base">
                <a:spcBef>
                  <a:spcPct val="0"/>
                </a:spcBef>
                <a:spcAft>
                  <a:spcPct val="0"/>
                </a:spcAft>
                <a:defRPr/>
              </a:pPr>
              <a:t>‹#›</a:t>
            </a:fld>
            <a:endParaRPr lang="en-US" sz="1000"/>
          </a:p>
        </p:txBody>
      </p:sp>
    </p:spTree>
    <p:extLst>
      <p:ext uri="{BB962C8B-B14F-4D97-AF65-F5344CB8AC3E}">
        <p14:creationId xmlns:p14="http://schemas.microsoft.com/office/powerpoint/2010/main" val="3729270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6918" y="177249"/>
            <a:ext cx="10532533" cy="622300"/>
          </a:xfrm>
        </p:spPr>
        <p:txBody>
          <a:bodyPr/>
          <a:lstStyle/>
          <a:p>
            <a:r>
              <a:rPr lang="en-US" dirty="0"/>
              <a:t>Click to edit Master title style</a:t>
            </a:r>
          </a:p>
        </p:txBody>
      </p:sp>
      <p:sp>
        <p:nvSpPr>
          <p:cNvPr id="5" name="Rectangle 15"/>
          <p:cNvSpPr>
            <a:spLocks noGrp="1" noChangeArrowheads="1"/>
          </p:cNvSpPr>
          <p:nvPr>
            <p:ph type="sldNum" sz="quarter" idx="4"/>
          </p:nvPr>
        </p:nvSpPr>
        <p:spPr bwMode="auto">
          <a:xfrm>
            <a:off x="11641667" y="64690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sz="900" smtClean="0">
                <a:solidFill>
                  <a:srgbClr val="677085"/>
                </a:solidFill>
                <a:latin typeface="75 Helvetica Bold" charset="0"/>
              </a:defRPr>
            </a:lvl1pPr>
          </a:lstStyle>
          <a:p>
            <a:pPr fontAlgn="base">
              <a:spcBef>
                <a:spcPct val="0"/>
              </a:spcBef>
              <a:spcAft>
                <a:spcPct val="0"/>
              </a:spcAft>
              <a:defRPr/>
            </a:pPr>
            <a:fld id="{9FEE8EC9-3E9C-4364-AA17-D345CCD46534}" type="slidenum">
              <a:rPr lang="en-US" smtClean="0"/>
              <a:pPr fontAlgn="base">
                <a:spcBef>
                  <a:spcPct val="0"/>
                </a:spcBef>
                <a:spcAft>
                  <a:spcPct val="0"/>
                </a:spcAft>
                <a:defRPr/>
              </a:pPr>
              <a:t>‹#›</a:t>
            </a:fld>
            <a:endParaRPr lang="en-US"/>
          </a:p>
        </p:txBody>
      </p:sp>
    </p:spTree>
    <p:extLst>
      <p:ext uri="{BB962C8B-B14F-4D97-AF65-F5344CB8AC3E}">
        <p14:creationId xmlns:p14="http://schemas.microsoft.com/office/powerpoint/2010/main" val="30842868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9733" y="3117850"/>
            <a:ext cx="10532533" cy="622300"/>
          </a:xfrm>
        </p:spPr>
        <p:txBody>
          <a:bodyPr/>
          <a:lstStyle>
            <a:lvl1pPr algn="ctr">
              <a:defRPr/>
            </a:lvl1pPr>
          </a:lstStyle>
          <a:p>
            <a:r>
              <a:rPr lang="en-US" dirty="0"/>
              <a:t>Click to edit Master title style</a:t>
            </a:r>
          </a:p>
        </p:txBody>
      </p:sp>
      <p:sp>
        <p:nvSpPr>
          <p:cNvPr id="5" name="Rectangle 15"/>
          <p:cNvSpPr>
            <a:spLocks noGrp="1" noChangeArrowheads="1"/>
          </p:cNvSpPr>
          <p:nvPr>
            <p:ph type="sldNum" sz="quarter" idx="4"/>
          </p:nvPr>
        </p:nvSpPr>
        <p:spPr bwMode="auto">
          <a:xfrm>
            <a:off x="11641667" y="64690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sz="900" smtClean="0">
                <a:solidFill>
                  <a:srgbClr val="677085"/>
                </a:solidFill>
                <a:latin typeface="75 Helvetica Bold" charset="0"/>
              </a:defRPr>
            </a:lvl1pPr>
          </a:lstStyle>
          <a:p>
            <a:pPr fontAlgn="base">
              <a:spcBef>
                <a:spcPct val="0"/>
              </a:spcBef>
              <a:spcAft>
                <a:spcPct val="0"/>
              </a:spcAft>
              <a:defRPr/>
            </a:pPr>
            <a:fld id="{9FEE8EC9-3E9C-4364-AA17-D345CCD46534}" type="slidenum">
              <a:rPr lang="en-US" smtClean="0"/>
              <a:pPr fontAlgn="base">
                <a:spcBef>
                  <a:spcPct val="0"/>
                </a:spcBef>
                <a:spcAft>
                  <a:spcPct val="0"/>
                </a:spcAft>
                <a:defRPr/>
              </a:pPr>
              <a:t>‹#›</a:t>
            </a:fld>
            <a:endParaRPr lang="en-US"/>
          </a:p>
        </p:txBody>
      </p:sp>
    </p:spTree>
    <p:extLst>
      <p:ext uri="{BB962C8B-B14F-4D97-AF65-F5344CB8AC3E}">
        <p14:creationId xmlns:p14="http://schemas.microsoft.com/office/powerpoint/2010/main" val="42736555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Rectangle 15"/>
          <p:cNvSpPr>
            <a:spLocks noGrp="1" noChangeArrowheads="1"/>
          </p:cNvSpPr>
          <p:nvPr>
            <p:ph type="sldNum" sz="quarter" idx="4"/>
          </p:nvPr>
        </p:nvSpPr>
        <p:spPr bwMode="auto">
          <a:xfrm>
            <a:off x="11634110" y="6469063"/>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900" smtClean="0">
                <a:solidFill>
                  <a:srgbClr val="677085"/>
                </a:solidFill>
                <a:latin typeface="75 Helvetica Bold" charset="0"/>
              </a:defRPr>
            </a:lvl1pPr>
          </a:lstStyle>
          <a:p>
            <a:pPr fontAlgn="base">
              <a:spcBef>
                <a:spcPct val="0"/>
              </a:spcBef>
              <a:spcAft>
                <a:spcPct val="0"/>
              </a:spcAft>
              <a:defRPr/>
            </a:pPr>
            <a:fld id="{9FEE8EC9-3E9C-4364-AA17-D345CCD46534}" type="slidenum">
              <a:rPr lang="en-US" smtClean="0"/>
              <a:pPr fontAlgn="base">
                <a:spcBef>
                  <a:spcPct val="0"/>
                </a:spcBef>
                <a:spcAft>
                  <a:spcPct val="0"/>
                </a:spcAft>
                <a:defRPr/>
              </a:pPr>
              <a:t>‹#›</a:t>
            </a:fld>
            <a:endParaRPr lang="en-US"/>
          </a:p>
        </p:txBody>
      </p:sp>
      <p:sp>
        <p:nvSpPr>
          <p:cNvPr id="3" name="Text Placeholder 9">
            <a:extLst>
              <a:ext uri="{FF2B5EF4-FFF2-40B4-BE49-F238E27FC236}">
                <a16:creationId xmlns:a16="http://schemas.microsoft.com/office/drawing/2014/main" id="{B6981742-1DE1-554E-B798-33487065660D}"/>
              </a:ext>
            </a:extLst>
          </p:cNvPr>
          <p:cNvSpPr>
            <a:spLocks noGrp="1"/>
          </p:cNvSpPr>
          <p:nvPr>
            <p:ph type="body" sz="quarter" idx="10" hasCustomPrompt="1"/>
          </p:nvPr>
        </p:nvSpPr>
        <p:spPr>
          <a:xfrm>
            <a:off x="1524000" y="970961"/>
            <a:ext cx="9144000" cy="933254"/>
          </a:xfrm>
          <a:prstGeom prst="rect">
            <a:avLst/>
          </a:prstGeom>
        </p:spPr>
        <p:txBody>
          <a:bodyPr>
            <a:normAutofit/>
          </a:bodyPr>
          <a:lstStyle>
            <a:lvl1pPr marL="0" indent="0" algn="ctr">
              <a:buNone/>
              <a:defRPr sz="3200" b="1">
                <a:latin typeface="Arial" panose="020B0604020202020204" pitchFamily="34" charset="0"/>
                <a:cs typeface="Arial" panose="020B0604020202020204" pitchFamily="34" charset="0"/>
              </a:defRPr>
            </a:lvl1pPr>
          </a:lstStyle>
          <a:p>
            <a:pPr lvl="0"/>
            <a:r>
              <a:rPr lang="en-US" dirty="0"/>
              <a:t>Section Title</a:t>
            </a:r>
          </a:p>
        </p:txBody>
      </p:sp>
      <p:sp>
        <p:nvSpPr>
          <p:cNvPr id="5" name="Text Placeholder 9">
            <a:extLst>
              <a:ext uri="{FF2B5EF4-FFF2-40B4-BE49-F238E27FC236}">
                <a16:creationId xmlns:a16="http://schemas.microsoft.com/office/drawing/2014/main" id="{4CBA8484-D7E2-714F-9B54-70CC1BD7DBA4}"/>
              </a:ext>
            </a:extLst>
          </p:cNvPr>
          <p:cNvSpPr>
            <a:spLocks noGrp="1"/>
          </p:cNvSpPr>
          <p:nvPr>
            <p:ph type="body" sz="quarter" idx="11" hasCustomPrompt="1"/>
          </p:nvPr>
        </p:nvSpPr>
        <p:spPr>
          <a:xfrm>
            <a:off x="1524000" y="4672605"/>
            <a:ext cx="9144000" cy="842075"/>
          </a:xfrm>
          <a:prstGeom prst="rect">
            <a:avLst/>
          </a:prstGeom>
        </p:spPr>
        <p:txBody>
          <a:bodyPr>
            <a:normAutofit/>
          </a:bodyPr>
          <a:lstStyle>
            <a:lvl1pPr marL="0" indent="0" algn="ctr">
              <a:buNone/>
              <a:defRPr sz="2400" b="1">
                <a:latin typeface="Arial" panose="020B0604020202020204" pitchFamily="34" charset="0"/>
                <a:cs typeface="Arial" panose="020B0604020202020204" pitchFamily="34" charset="0"/>
              </a:defRPr>
            </a:lvl1pPr>
          </a:lstStyle>
          <a:p>
            <a:pPr lvl="0"/>
            <a:r>
              <a:rPr lang="en-US" dirty="0"/>
              <a:t>Presenters</a:t>
            </a:r>
          </a:p>
        </p:txBody>
      </p:sp>
      <p:pic>
        <p:nvPicPr>
          <p:cNvPr id="6" name="Picture 5">
            <a:extLst>
              <a:ext uri="{FF2B5EF4-FFF2-40B4-BE49-F238E27FC236}">
                <a16:creationId xmlns:a16="http://schemas.microsoft.com/office/drawing/2014/main" id="{CCE4E59F-2A5C-A14B-931C-5C71E76A78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30436" y="1717963"/>
            <a:ext cx="3131127" cy="3131127"/>
          </a:xfrm>
          <a:prstGeom prst="rect">
            <a:avLst/>
          </a:prstGeom>
        </p:spPr>
      </p:pic>
    </p:spTree>
    <p:extLst>
      <p:ext uri="{BB962C8B-B14F-4D97-AF65-F5344CB8AC3E}">
        <p14:creationId xmlns:p14="http://schemas.microsoft.com/office/powerpoint/2010/main" val="35634862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ackup">
    <p:bg>
      <p:bgPr>
        <a:solidFill>
          <a:schemeClr val="bg1"/>
        </a:solidFill>
        <a:effectLst/>
      </p:bgPr>
    </p:bg>
    <p:spTree>
      <p:nvGrpSpPr>
        <p:cNvPr id="1" name=""/>
        <p:cNvGrpSpPr/>
        <p:nvPr/>
      </p:nvGrpSpPr>
      <p:grpSpPr>
        <a:xfrm>
          <a:off x="0" y="0"/>
          <a:ext cx="0" cy="0"/>
          <a:chOff x="0" y="0"/>
          <a:chExt cx="0" cy="0"/>
        </a:xfrm>
      </p:grpSpPr>
      <p:sp>
        <p:nvSpPr>
          <p:cNvPr id="4" name="TextBox 3"/>
          <p:cNvSpPr txBox="1"/>
          <p:nvPr userDrawn="1"/>
        </p:nvSpPr>
        <p:spPr>
          <a:xfrm>
            <a:off x="0" y="895583"/>
            <a:ext cx="12192000" cy="584775"/>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Backup</a:t>
            </a:r>
          </a:p>
        </p:txBody>
      </p:sp>
      <p:sp>
        <p:nvSpPr>
          <p:cNvPr id="3" name="Rectangle 15">
            <a:extLst>
              <a:ext uri="{FF2B5EF4-FFF2-40B4-BE49-F238E27FC236}">
                <a16:creationId xmlns:a16="http://schemas.microsoft.com/office/drawing/2014/main" id="{9351E341-3A36-1D43-A0E6-3D3432CDC041}"/>
              </a:ext>
            </a:extLst>
          </p:cNvPr>
          <p:cNvSpPr>
            <a:spLocks noGrp="1" noChangeArrowheads="1"/>
          </p:cNvSpPr>
          <p:nvPr>
            <p:ph type="sldNum" sz="quarter" idx="4"/>
          </p:nvPr>
        </p:nvSpPr>
        <p:spPr bwMode="auto">
          <a:xfrm>
            <a:off x="11634110" y="6469063"/>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900" smtClean="0">
                <a:solidFill>
                  <a:srgbClr val="677085"/>
                </a:solidFill>
                <a:latin typeface="75 Helvetica Bold" charset="0"/>
              </a:defRPr>
            </a:lvl1pPr>
          </a:lstStyle>
          <a:p>
            <a:pPr fontAlgn="base">
              <a:spcBef>
                <a:spcPct val="0"/>
              </a:spcBef>
              <a:spcAft>
                <a:spcPct val="0"/>
              </a:spcAft>
              <a:defRPr/>
            </a:pPr>
            <a:fld id="{9FEE8EC9-3E9C-4364-AA17-D345CCD46534}" type="slidenum">
              <a:rPr lang="en-US" smtClean="0"/>
              <a:pPr fontAlgn="base">
                <a:spcBef>
                  <a:spcPct val="0"/>
                </a:spcBef>
                <a:spcAft>
                  <a:spcPct val="0"/>
                </a:spcAft>
                <a:defRPr/>
              </a:pPr>
              <a:t>‹#›</a:t>
            </a:fld>
            <a:endParaRPr lang="en-US"/>
          </a:p>
        </p:txBody>
      </p:sp>
      <p:pic>
        <p:nvPicPr>
          <p:cNvPr id="5" name="Picture 4">
            <a:extLst>
              <a:ext uri="{FF2B5EF4-FFF2-40B4-BE49-F238E27FC236}">
                <a16:creationId xmlns:a16="http://schemas.microsoft.com/office/drawing/2014/main" id="{2512657D-DF21-BE40-BED0-267DF508F6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89661" y="1549740"/>
            <a:ext cx="4412677" cy="4412677"/>
          </a:xfrm>
          <a:prstGeom prst="rect">
            <a:avLst/>
          </a:prstGeom>
        </p:spPr>
      </p:pic>
    </p:spTree>
    <p:extLst>
      <p:ext uri="{BB962C8B-B14F-4D97-AF65-F5344CB8AC3E}">
        <p14:creationId xmlns:p14="http://schemas.microsoft.com/office/powerpoint/2010/main" val="31184947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16D199D-ABCB-FF40-B028-F8E5871C8B59}"/>
              </a:ext>
            </a:extLst>
          </p:cNvPr>
          <p:cNvSpPr>
            <a:spLocks noGrp="1"/>
          </p:cNvSpPr>
          <p:nvPr>
            <p:ph type="sldNum" sz="quarter" idx="10"/>
          </p:nvPr>
        </p:nvSpPr>
        <p:spPr/>
        <p:txBody>
          <a:bodyPr/>
          <a:lstStyle/>
          <a:p>
            <a:pPr fontAlgn="base">
              <a:spcBef>
                <a:spcPct val="0"/>
              </a:spcBef>
              <a:spcAft>
                <a:spcPct val="0"/>
              </a:spcAft>
              <a:defRPr/>
            </a:pPr>
            <a:fld id="{9FEE8EC9-3E9C-4364-AA17-D345CCD46534}" type="slidenum">
              <a:rPr lang="en-US" smtClean="0"/>
              <a:pPr fontAlgn="base">
                <a:spcBef>
                  <a:spcPct val="0"/>
                </a:spcBef>
                <a:spcAft>
                  <a:spcPct val="0"/>
                </a:spcAft>
                <a:defRPr/>
              </a:pPr>
              <a:t>‹#›</a:t>
            </a:fld>
            <a:endParaRPr lang="en-US" sz="1000"/>
          </a:p>
        </p:txBody>
      </p:sp>
      <p:sp>
        <p:nvSpPr>
          <p:cNvPr id="4" name="Text Placeholder 5">
            <a:extLst>
              <a:ext uri="{FF2B5EF4-FFF2-40B4-BE49-F238E27FC236}">
                <a16:creationId xmlns:a16="http://schemas.microsoft.com/office/drawing/2014/main" id="{C25502D3-3FE5-E747-AB3D-27E0C6BE7CB3}"/>
              </a:ext>
            </a:extLst>
          </p:cNvPr>
          <p:cNvSpPr>
            <a:spLocks noGrp="1"/>
          </p:cNvSpPr>
          <p:nvPr>
            <p:ph type="body" sz="quarter" idx="11"/>
          </p:nvPr>
        </p:nvSpPr>
        <p:spPr>
          <a:xfrm>
            <a:off x="1559984" y="1031794"/>
            <a:ext cx="9072033" cy="644525"/>
          </a:xfrm>
          <a:prstGeom prst="rect">
            <a:avLst/>
          </a:prstGeom>
        </p:spPr>
        <p:txBody>
          <a:bodyPr anchor="ctr"/>
          <a:lstStyle>
            <a:lvl1pPr marL="0" indent="0" algn="ctr">
              <a:buNone/>
              <a:defRPr sz="2800" b="1">
                <a:latin typeface="Arial" panose="020B0604020202020204" pitchFamily="34" charset="0"/>
                <a:cs typeface="Arial" panose="020B0604020202020204" pitchFamily="34" charset="0"/>
              </a:defRPr>
            </a:lvl1pPr>
          </a:lstStyle>
          <a:p>
            <a:pPr lvl="0"/>
            <a:endParaRPr lang="en-US" dirty="0"/>
          </a:p>
        </p:txBody>
      </p:sp>
      <p:pic>
        <p:nvPicPr>
          <p:cNvPr id="5" name="Picture 4">
            <a:extLst>
              <a:ext uri="{FF2B5EF4-FFF2-40B4-BE49-F238E27FC236}">
                <a16:creationId xmlns:a16="http://schemas.microsoft.com/office/drawing/2014/main" id="{64F68004-9319-A146-BF98-C692A51CFB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89661" y="1549740"/>
            <a:ext cx="4412677" cy="4412677"/>
          </a:xfrm>
          <a:prstGeom prst="rect">
            <a:avLst/>
          </a:prstGeom>
        </p:spPr>
      </p:pic>
    </p:spTree>
    <p:extLst>
      <p:ext uri="{BB962C8B-B14F-4D97-AF65-F5344CB8AC3E}">
        <p14:creationId xmlns:p14="http://schemas.microsoft.com/office/powerpoint/2010/main" val="26746897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8B3401C-8172-9B4B-9D51-5906EF6945A4}"/>
              </a:ext>
            </a:extLst>
          </p:cNvPr>
          <p:cNvSpPr>
            <a:spLocks noGrp="1"/>
          </p:cNvSpPr>
          <p:nvPr>
            <p:ph type="sldNum" sz="quarter" idx="10"/>
          </p:nvPr>
        </p:nvSpPr>
        <p:spPr/>
        <p:txBody>
          <a:bodyPr/>
          <a:lstStyle/>
          <a:p>
            <a:pPr fontAlgn="base">
              <a:spcBef>
                <a:spcPct val="0"/>
              </a:spcBef>
              <a:spcAft>
                <a:spcPct val="0"/>
              </a:spcAft>
              <a:defRPr/>
            </a:pPr>
            <a:fld id="{9FEE8EC9-3E9C-4364-AA17-D345CCD46534}" type="slidenum">
              <a:rPr lang="en-US" smtClean="0"/>
              <a:pPr fontAlgn="base">
                <a:spcBef>
                  <a:spcPct val="0"/>
                </a:spcBef>
                <a:spcAft>
                  <a:spcPct val="0"/>
                </a:spcAft>
                <a:defRPr/>
              </a:pPr>
              <a:t>‹#›</a:t>
            </a:fld>
            <a:endParaRPr lang="en-US" sz="1000"/>
          </a:p>
        </p:txBody>
      </p:sp>
      <p:pic>
        <p:nvPicPr>
          <p:cNvPr id="4" name="Picture 3">
            <a:extLst>
              <a:ext uri="{FF2B5EF4-FFF2-40B4-BE49-F238E27FC236}">
                <a16:creationId xmlns:a16="http://schemas.microsoft.com/office/drawing/2014/main" id="{D2001D97-E008-D94D-A21D-C823876F98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89661" y="1549740"/>
            <a:ext cx="4412677" cy="4412677"/>
          </a:xfrm>
          <a:prstGeom prst="rect">
            <a:avLst/>
          </a:prstGeom>
        </p:spPr>
      </p:pic>
    </p:spTree>
    <p:extLst>
      <p:ext uri="{BB962C8B-B14F-4D97-AF65-F5344CB8AC3E}">
        <p14:creationId xmlns:p14="http://schemas.microsoft.com/office/powerpoint/2010/main" val="40312635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8AB0557-439F-E649-B680-83ECE18CA8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7398"/>
            <a:ext cx="12192000" cy="6865398"/>
          </a:xfrm>
          <a:prstGeom prst="rect">
            <a:avLst/>
          </a:prstGeom>
          <a:solidFill>
            <a:srgbClr val="345776"/>
          </a:solidFill>
        </p:spPr>
      </p:pic>
      <p:pic>
        <p:nvPicPr>
          <p:cNvPr id="8" name="Picture 7">
            <a:extLst>
              <a:ext uri="{FF2B5EF4-FFF2-40B4-BE49-F238E27FC236}">
                <a16:creationId xmlns:a16="http://schemas.microsoft.com/office/drawing/2014/main" id="{7A0237B6-A7FF-B148-AB45-71DBDBB53CB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73131" y="164952"/>
            <a:ext cx="724577" cy="599169"/>
          </a:xfrm>
          <a:prstGeom prst="rect">
            <a:avLst/>
          </a:prstGeom>
        </p:spPr>
      </p:pic>
      <p:sp>
        <p:nvSpPr>
          <p:cNvPr id="2" name="Title 1">
            <a:extLst>
              <a:ext uri="{FF2B5EF4-FFF2-40B4-BE49-F238E27FC236}">
                <a16:creationId xmlns:a16="http://schemas.microsoft.com/office/drawing/2014/main" id="{CA0A329D-BC85-8542-B376-607B4E118D52}"/>
              </a:ext>
            </a:extLst>
          </p:cNvPr>
          <p:cNvSpPr>
            <a:spLocks noGrp="1"/>
          </p:cNvSpPr>
          <p:nvPr>
            <p:ph type="ctrTitle"/>
          </p:nvPr>
        </p:nvSpPr>
        <p:spPr>
          <a:xfrm>
            <a:off x="685800" y="4214816"/>
            <a:ext cx="9601200" cy="652463"/>
          </a:xfrm>
          <a:prstGeom prst="rect">
            <a:avLst/>
          </a:prstGeom>
        </p:spPr>
        <p:txBody>
          <a:bodyPr anchor="b">
            <a:normAutofit/>
          </a:bodyPr>
          <a:lstStyle>
            <a:lvl1pPr algn="l">
              <a:defRPr sz="3200" b="0">
                <a:solidFill>
                  <a:schemeClr val="bg1"/>
                </a:solidFill>
                <a:latin typeface="Helvetica"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E569FCAC-8225-2942-B635-19BF817165F1}"/>
              </a:ext>
            </a:extLst>
          </p:cNvPr>
          <p:cNvSpPr>
            <a:spLocks noGrp="1"/>
          </p:cNvSpPr>
          <p:nvPr>
            <p:ph type="subTitle" idx="1"/>
          </p:nvPr>
        </p:nvSpPr>
        <p:spPr>
          <a:xfrm>
            <a:off x="685800" y="4960411"/>
            <a:ext cx="9601200" cy="989815"/>
          </a:xfrm>
          <a:prstGeom prst="rect">
            <a:avLst/>
          </a:prstGeom>
        </p:spPr>
        <p:txBody>
          <a:bodyPr>
            <a:normAutofit/>
          </a:bodyPr>
          <a:lstStyle>
            <a:lvl1pPr marL="0" indent="0" algn="l">
              <a:buNone/>
              <a:defRPr sz="2000">
                <a:solidFill>
                  <a:schemeClr val="bg1"/>
                </a:solidFill>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2" name="TextBox 11">
            <a:extLst>
              <a:ext uri="{FF2B5EF4-FFF2-40B4-BE49-F238E27FC236}">
                <a16:creationId xmlns:a16="http://schemas.microsoft.com/office/drawing/2014/main" id="{360BC34D-BD69-BB4C-8E07-D95C077277D1}"/>
              </a:ext>
            </a:extLst>
          </p:cNvPr>
          <p:cNvSpPr txBox="1"/>
          <p:nvPr userDrawn="1"/>
        </p:nvSpPr>
        <p:spPr>
          <a:xfrm>
            <a:off x="685800" y="6463770"/>
            <a:ext cx="1099159" cy="246221"/>
          </a:xfrm>
          <a:prstGeom prst="rect">
            <a:avLst/>
          </a:prstGeom>
          <a:noFill/>
        </p:spPr>
        <p:txBody>
          <a:bodyPr wrap="square" rtlCol="0">
            <a:spAutoFit/>
          </a:bodyPr>
          <a:lstStyle/>
          <a:p>
            <a:r>
              <a:rPr lang="en-US" sz="1000" dirty="0" err="1">
                <a:solidFill>
                  <a:schemeClr val="bg1"/>
                </a:solidFill>
                <a:latin typeface="Helvetica" pitchFamily="2" charset="0"/>
                <a:cs typeface="Arial" panose="020B0604020202020204" pitchFamily="34" charset="0"/>
              </a:rPr>
              <a:t>www.nasa.gov</a:t>
            </a:r>
            <a:endParaRPr lang="en-US" sz="1000" dirty="0">
              <a:solidFill>
                <a:schemeClr val="bg1"/>
              </a:solidFill>
              <a:latin typeface="Helvetica" pitchFamily="2" charset="0"/>
              <a:cs typeface="Arial" panose="020B0604020202020204" pitchFamily="34" charset="0"/>
            </a:endParaRPr>
          </a:p>
        </p:txBody>
      </p:sp>
    </p:spTree>
    <p:extLst>
      <p:ext uri="{BB962C8B-B14F-4D97-AF65-F5344CB8AC3E}">
        <p14:creationId xmlns:p14="http://schemas.microsoft.com/office/powerpoint/2010/main" val="6464593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854BE-9255-8049-90FB-9D14970D2DA6}"/>
              </a:ext>
            </a:extLst>
          </p:cNvPr>
          <p:cNvSpPr>
            <a:spLocks noGrp="1"/>
          </p:cNvSpPr>
          <p:nvPr>
            <p:ph type="title"/>
          </p:nvPr>
        </p:nvSpPr>
        <p:spPr>
          <a:xfrm>
            <a:off x="313891" y="548640"/>
            <a:ext cx="10908940" cy="560564"/>
          </a:xfrm>
        </p:spPr>
        <p:txBody>
          <a:bodyPr/>
          <a:lstStyle/>
          <a:p>
            <a:r>
              <a:rPr lang="en-US" dirty="0"/>
              <a:t>Click to edit Master title style</a:t>
            </a:r>
          </a:p>
        </p:txBody>
      </p:sp>
      <p:sp>
        <p:nvSpPr>
          <p:cNvPr id="4" name="Content Placeholder 3">
            <a:extLst>
              <a:ext uri="{FF2B5EF4-FFF2-40B4-BE49-F238E27FC236}">
                <a16:creationId xmlns:a16="http://schemas.microsoft.com/office/drawing/2014/main" id="{0A27DD22-A8D7-444C-A5E4-B49B98F96D26}"/>
              </a:ext>
            </a:extLst>
          </p:cNvPr>
          <p:cNvSpPr>
            <a:spLocks noGrp="1"/>
          </p:cNvSpPr>
          <p:nvPr>
            <p:ph sz="quarter" idx="10"/>
          </p:nvPr>
        </p:nvSpPr>
        <p:spPr>
          <a:xfrm>
            <a:off x="313891" y="1278199"/>
            <a:ext cx="10908940" cy="49149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83588612"/>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ual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A575-D807-1542-AE1F-3618CA98A9FF}"/>
              </a:ext>
            </a:extLst>
          </p:cNvPr>
          <p:cNvSpPr>
            <a:spLocks noGrp="1"/>
          </p:cNvSpPr>
          <p:nvPr>
            <p:ph type="title"/>
          </p:nvPr>
        </p:nvSpPr>
        <p:spPr>
          <a:xfrm>
            <a:off x="304800" y="548640"/>
            <a:ext cx="10515600" cy="560564"/>
          </a:xfrm>
        </p:spPr>
        <p:txBody>
          <a:bodyPr/>
          <a:lstStyle/>
          <a:p>
            <a:r>
              <a:rPr lang="en-US" dirty="0"/>
              <a:t>Click to edit Master title style</a:t>
            </a:r>
          </a:p>
        </p:txBody>
      </p:sp>
      <p:sp>
        <p:nvSpPr>
          <p:cNvPr id="6" name="Content Placeholder 5">
            <a:extLst>
              <a:ext uri="{FF2B5EF4-FFF2-40B4-BE49-F238E27FC236}">
                <a16:creationId xmlns:a16="http://schemas.microsoft.com/office/drawing/2014/main" id="{F8C63969-F495-C14C-BAF5-7CA4FAC7A1D6}"/>
              </a:ext>
            </a:extLst>
          </p:cNvPr>
          <p:cNvSpPr>
            <a:spLocks noGrp="1"/>
          </p:cNvSpPr>
          <p:nvPr>
            <p:ph sz="quarter" idx="12"/>
          </p:nvPr>
        </p:nvSpPr>
        <p:spPr>
          <a:xfrm>
            <a:off x="304800" y="1268413"/>
            <a:ext cx="5419725" cy="499903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F0237864-EF9D-1149-A8EC-782F0B48028F}"/>
              </a:ext>
            </a:extLst>
          </p:cNvPr>
          <p:cNvSpPr>
            <a:spLocks noGrp="1"/>
          </p:cNvSpPr>
          <p:nvPr>
            <p:ph sz="quarter" idx="13"/>
          </p:nvPr>
        </p:nvSpPr>
        <p:spPr>
          <a:xfrm>
            <a:off x="5902057" y="1268412"/>
            <a:ext cx="5419725" cy="499903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13">
            <a:extLst>
              <a:ext uri="{FF2B5EF4-FFF2-40B4-BE49-F238E27FC236}">
                <a16:creationId xmlns:a16="http://schemas.microsoft.com/office/drawing/2014/main" id="{D644092A-0E62-DF42-A514-CB1942A4EF30}"/>
              </a:ext>
            </a:extLst>
          </p:cNvPr>
          <p:cNvSpPr>
            <a:spLocks noGrp="1"/>
          </p:cNvSpPr>
          <p:nvPr>
            <p:ph type="sldNum" sz="quarter" idx="15"/>
          </p:nvPr>
        </p:nvSpPr>
        <p:spPr>
          <a:xfrm>
            <a:off x="11694872" y="6463770"/>
            <a:ext cx="369125" cy="302228"/>
          </a:xfrm>
          <a:prstGeom prst="rect">
            <a:avLst/>
          </a:prstGeom>
        </p:spPr>
        <p:txBody>
          <a:bodyPr anchor="ctr"/>
          <a:lstStyle>
            <a:lvl1pPr>
              <a:defRPr sz="950"/>
            </a:lvl1pPr>
          </a:lstStyle>
          <a:p>
            <a:fld id="{655F5A5E-9E2F-3B4C-83CF-F957168B4C73}" type="slidenum">
              <a:rPr lang="en-US" smtClean="0"/>
              <a:pPr/>
              <a:t>‹#›</a:t>
            </a:fld>
            <a:endParaRPr lang="en-US" dirty="0"/>
          </a:p>
        </p:txBody>
      </p:sp>
    </p:spTree>
    <p:extLst>
      <p:ext uri="{BB962C8B-B14F-4D97-AF65-F5344CB8AC3E}">
        <p14:creationId xmlns:p14="http://schemas.microsoft.com/office/powerpoint/2010/main" val="1618189452"/>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8BCC12-5D92-0B42-9149-50A0C299C2CF}"/>
              </a:ext>
            </a:extLst>
          </p:cNvPr>
          <p:cNvSpPr>
            <a:spLocks noGrp="1"/>
          </p:cNvSpPr>
          <p:nvPr>
            <p:ph type="title"/>
          </p:nvPr>
        </p:nvSpPr>
        <p:spPr>
          <a:xfrm>
            <a:off x="304800" y="268083"/>
            <a:ext cx="10515600" cy="560564"/>
          </a:xfrm>
        </p:spPr>
        <p:txBody>
          <a:bodyPr/>
          <a:lstStyle/>
          <a:p>
            <a:r>
              <a:rPr lang="en-US" dirty="0"/>
              <a:t>Click to edit Master title style</a:t>
            </a:r>
          </a:p>
        </p:txBody>
      </p:sp>
      <p:sp>
        <p:nvSpPr>
          <p:cNvPr id="9" name="Slide Number Placeholder 8">
            <a:extLst>
              <a:ext uri="{FF2B5EF4-FFF2-40B4-BE49-F238E27FC236}">
                <a16:creationId xmlns:a16="http://schemas.microsoft.com/office/drawing/2014/main" id="{B21DBB80-9D65-3244-92F6-0B60570B80AE}"/>
              </a:ext>
            </a:extLst>
          </p:cNvPr>
          <p:cNvSpPr>
            <a:spLocks noGrp="1"/>
          </p:cNvSpPr>
          <p:nvPr>
            <p:ph type="sldNum" sz="quarter" idx="12"/>
          </p:nvPr>
        </p:nvSpPr>
        <p:spPr>
          <a:xfrm>
            <a:off x="11702782" y="6435804"/>
            <a:ext cx="481963" cy="365125"/>
          </a:xfrm>
          <a:prstGeom prst="rect">
            <a:avLst/>
          </a:prstGeom>
        </p:spPr>
        <p:txBody>
          <a:bodyPr/>
          <a:lstStyle>
            <a:lvl1pPr>
              <a:defRPr sz="950"/>
            </a:lvl1pPr>
          </a:lstStyle>
          <a:p>
            <a:fld id="{23BE8F62-5DF8-3040-A6A0-7DDCFC9687FE}" type="slidenum">
              <a:rPr lang="en-US" smtClean="0"/>
              <a:pPr/>
              <a:t>‹#›</a:t>
            </a:fld>
            <a:endParaRPr lang="en-US" dirty="0"/>
          </a:p>
        </p:txBody>
      </p:sp>
    </p:spTree>
    <p:extLst>
      <p:ext uri="{BB962C8B-B14F-4D97-AF65-F5344CB8AC3E}">
        <p14:creationId xmlns:p14="http://schemas.microsoft.com/office/powerpoint/2010/main" val="3449462327"/>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8700B3D2-ED80-8945-B076-402F21223828}"/>
              </a:ext>
            </a:extLst>
          </p:cNvPr>
          <p:cNvSpPr>
            <a:spLocks noGrp="1"/>
          </p:cNvSpPr>
          <p:nvPr>
            <p:ph type="sldNum" sz="quarter" idx="11"/>
          </p:nvPr>
        </p:nvSpPr>
        <p:spPr>
          <a:xfrm>
            <a:off x="11694872" y="6463770"/>
            <a:ext cx="369125" cy="302228"/>
          </a:xfrm>
          <a:prstGeom prst="rect">
            <a:avLst/>
          </a:prstGeom>
        </p:spPr>
        <p:txBody>
          <a:bodyPr/>
          <a:lstStyle>
            <a:lvl1pPr>
              <a:defRPr sz="950"/>
            </a:lvl1pPr>
          </a:lstStyle>
          <a:p>
            <a:fld id="{655F5A5E-9E2F-3B4C-83CF-F957168B4C73}" type="slidenum">
              <a:rPr lang="en-US" smtClean="0"/>
              <a:pPr/>
              <a:t>‹#›</a:t>
            </a:fld>
            <a:endParaRPr lang="en-US" dirty="0"/>
          </a:p>
        </p:txBody>
      </p:sp>
    </p:spTree>
    <p:extLst>
      <p:ext uri="{BB962C8B-B14F-4D97-AF65-F5344CB8AC3E}">
        <p14:creationId xmlns:p14="http://schemas.microsoft.com/office/powerpoint/2010/main" val="149006073"/>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78FDE-0516-4F47-B327-09C8953E1D2A}"/>
              </a:ext>
            </a:extLst>
          </p:cNvPr>
          <p:cNvSpPr>
            <a:spLocks noGrp="1"/>
          </p:cNvSpPr>
          <p:nvPr>
            <p:ph type="title"/>
          </p:nvPr>
        </p:nvSpPr>
        <p:spPr>
          <a:xfrm>
            <a:off x="304799" y="548640"/>
            <a:ext cx="10825163" cy="560564"/>
          </a:xfrm>
        </p:spPr>
        <p:txBody>
          <a:bodyPr/>
          <a:lstStyle/>
          <a:p>
            <a:r>
              <a:rPr lang="en-US" dirty="0"/>
              <a:t>Click to edit Master title style</a:t>
            </a:r>
          </a:p>
        </p:txBody>
      </p:sp>
      <p:sp>
        <p:nvSpPr>
          <p:cNvPr id="7" name="Content Placeholder 5">
            <a:extLst>
              <a:ext uri="{FF2B5EF4-FFF2-40B4-BE49-F238E27FC236}">
                <a16:creationId xmlns:a16="http://schemas.microsoft.com/office/drawing/2014/main" id="{C3DC8892-81B7-5641-B8E6-02D1282F87D9}"/>
              </a:ext>
            </a:extLst>
          </p:cNvPr>
          <p:cNvSpPr>
            <a:spLocks noGrp="1"/>
          </p:cNvSpPr>
          <p:nvPr>
            <p:ph sz="quarter" idx="12"/>
          </p:nvPr>
        </p:nvSpPr>
        <p:spPr>
          <a:xfrm>
            <a:off x="304800" y="1268413"/>
            <a:ext cx="5419725" cy="499903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157F2802-A68A-BF4F-967C-0CF98A1EE93A}"/>
              </a:ext>
            </a:extLst>
          </p:cNvPr>
          <p:cNvSpPr>
            <a:spLocks noGrp="1"/>
          </p:cNvSpPr>
          <p:nvPr>
            <p:ph type="pic" sz="quarter" idx="13"/>
          </p:nvPr>
        </p:nvSpPr>
        <p:spPr>
          <a:xfrm>
            <a:off x="5854700" y="1268413"/>
            <a:ext cx="5275263" cy="4984750"/>
          </a:xfrm>
        </p:spPr>
        <p:txBody>
          <a:bodyPr/>
          <a:lstStyle/>
          <a:p>
            <a:endParaRPr lang="en-US" dirty="0"/>
          </a:p>
        </p:txBody>
      </p:sp>
      <p:sp>
        <p:nvSpPr>
          <p:cNvPr id="15" name="Slide Number Placeholder 14">
            <a:extLst>
              <a:ext uri="{FF2B5EF4-FFF2-40B4-BE49-F238E27FC236}">
                <a16:creationId xmlns:a16="http://schemas.microsoft.com/office/drawing/2014/main" id="{CE45BBDA-AE8B-1743-8181-7E6A47E65871}"/>
              </a:ext>
            </a:extLst>
          </p:cNvPr>
          <p:cNvSpPr>
            <a:spLocks noGrp="1"/>
          </p:cNvSpPr>
          <p:nvPr>
            <p:ph type="sldNum" sz="quarter" idx="15"/>
          </p:nvPr>
        </p:nvSpPr>
        <p:spPr>
          <a:xfrm>
            <a:off x="11694872" y="6463770"/>
            <a:ext cx="369125" cy="302228"/>
          </a:xfrm>
          <a:prstGeom prst="rect">
            <a:avLst/>
          </a:prstGeom>
        </p:spPr>
        <p:txBody>
          <a:bodyPr/>
          <a:lstStyle>
            <a:lvl1pPr>
              <a:defRPr sz="950"/>
            </a:lvl1pPr>
          </a:lstStyle>
          <a:p>
            <a:fld id="{655F5A5E-9E2F-3B4C-83CF-F957168B4C73}" type="slidenum">
              <a:rPr lang="en-US" smtClean="0"/>
              <a:pPr/>
              <a:t>‹#›</a:t>
            </a:fld>
            <a:endParaRPr lang="en-US" dirty="0"/>
          </a:p>
        </p:txBody>
      </p:sp>
    </p:spTree>
    <p:extLst>
      <p:ext uri="{BB962C8B-B14F-4D97-AF65-F5344CB8AC3E}">
        <p14:creationId xmlns:p14="http://schemas.microsoft.com/office/powerpoint/2010/main" val="2984143457"/>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694872" y="6463770"/>
            <a:ext cx="369125" cy="302228"/>
          </a:xfrm>
          <a:prstGeom prst="rect">
            <a:avLst/>
          </a:prstGeom>
        </p:spPr>
        <p:txBody>
          <a:bodyPr/>
          <a:lstStyle/>
          <a:p>
            <a:fld id="{BF50208D-4CFC-2843-8F5D-28637F6E97D8}" type="slidenum">
              <a:rPr lang="en-US" smtClean="0"/>
              <a:t>‹#›</a:t>
            </a:fld>
            <a:endParaRPr lang="en-US"/>
          </a:p>
        </p:txBody>
      </p:sp>
    </p:spTree>
    <p:extLst>
      <p:ext uri="{BB962C8B-B14F-4D97-AF65-F5344CB8AC3E}">
        <p14:creationId xmlns:p14="http://schemas.microsoft.com/office/powerpoint/2010/main" val="7669594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userDrawn="1">
  <p:cSld name="Cover">
    <p:spTree>
      <p:nvGrpSpPr>
        <p:cNvPr id="1" name=""/>
        <p:cNvGrpSpPr/>
        <p:nvPr/>
      </p:nvGrpSpPr>
      <p:grpSpPr>
        <a:xfrm>
          <a:off x="0" y="0"/>
          <a:ext cx="0" cy="0"/>
          <a:chOff x="0" y="0"/>
          <a:chExt cx="0" cy="0"/>
        </a:xfrm>
      </p:grpSpPr>
      <p:pic>
        <p:nvPicPr>
          <p:cNvPr id="7" name="Picture 6" descr="Flying_004-16x9-ppt.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753" y="0"/>
            <a:ext cx="12228753" cy="6878673"/>
          </a:xfrm>
          <a:prstGeom prst="rect">
            <a:avLst/>
          </a:prstGeom>
        </p:spPr>
      </p:pic>
      <p:pic>
        <p:nvPicPr>
          <p:cNvPr id="16" name="Picture 15">
            <a:extLst>
              <a:ext uri="{FF2B5EF4-FFF2-40B4-BE49-F238E27FC236}">
                <a16:creationId xmlns:a16="http://schemas.microsoft.com/office/drawing/2014/main" id="{7A0237B6-A7FF-B148-AB45-71DBDBB53CB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64227" y="198259"/>
            <a:ext cx="782009" cy="646661"/>
          </a:xfrm>
          <a:prstGeom prst="rect">
            <a:avLst/>
          </a:prstGeom>
        </p:spPr>
      </p:pic>
      <p:sp>
        <p:nvSpPr>
          <p:cNvPr id="17" name="Title 1">
            <a:extLst>
              <a:ext uri="{FF2B5EF4-FFF2-40B4-BE49-F238E27FC236}">
                <a16:creationId xmlns:a16="http://schemas.microsoft.com/office/drawing/2014/main" id="{CA0A329D-BC85-8542-B376-607B4E118D52}"/>
              </a:ext>
            </a:extLst>
          </p:cNvPr>
          <p:cNvSpPr>
            <a:spLocks noGrp="1"/>
          </p:cNvSpPr>
          <p:nvPr>
            <p:ph type="ctrTitle"/>
          </p:nvPr>
        </p:nvSpPr>
        <p:spPr>
          <a:xfrm>
            <a:off x="266341" y="4576721"/>
            <a:ext cx="8476673" cy="652463"/>
          </a:xfrm>
          <a:prstGeom prst="rect">
            <a:avLst/>
          </a:prstGeom>
        </p:spPr>
        <p:txBody>
          <a:bodyPr anchor="b">
            <a:normAutofit/>
          </a:bodyPr>
          <a:lstStyle>
            <a:lvl1pPr algn="l">
              <a:defRPr sz="3200" b="0">
                <a:solidFill>
                  <a:schemeClr val="bg1"/>
                </a:solidFi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18" name="Subtitle 2">
            <a:extLst>
              <a:ext uri="{FF2B5EF4-FFF2-40B4-BE49-F238E27FC236}">
                <a16:creationId xmlns:a16="http://schemas.microsoft.com/office/drawing/2014/main" id="{E569FCAC-8225-2942-B635-19BF817165F1}"/>
              </a:ext>
            </a:extLst>
          </p:cNvPr>
          <p:cNvSpPr>
            <a:spLocks noGrp="1"/>
          </p:cNvSpPr>
          <p:nvPr>
            <p:ph type="subTitle" idx="1"/>
          </p:nvPr>
        </p:nvSpPr>
        <p:spPr>
          <a:xfrm>
            <a:off x="266341" y="5322316"/>
            <a:ext cx="8476673" cy="989815"/>
          </a:xfrm>
          <a:prstGeom prst="rect">
            <a:avLst/>
          </a:prstGeom>
        </p:spPr>
        <p:txBody>
          <a:bodyPr>
            <a:normAutofit/>
          </a:bodyPr>
          <a:lstStyle>
            <a:lvl1pPr marL="0" indent="0" algn="l">
              <a:buNone/>
              <a:defRPr sz="2000">
                <a:solidFill>
                  <a:schemeClr val="bg1"/>
                </a:solidFill>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9" name="TextBox 18">
            <a:extLst>
              <a:ext uri="{FF2B5EF4-FFF2-40B4-BE49-F238E27FC236}">
                <a16:creationId xmlns:a16="http://schemas.microsoft.com/office/drawing/2014/main" id="{360BC34D-BD69-BB4C-8E07-D95C077277D1}"/>
              </a:ext>
            </a:extLst>
          </p:cNvPr>
          <p:cNvSpPr txBox="1"/>
          <p:nvPr userDrawn="1"/>
        </p:nvSpPr>
        <p:spPr>
          <a:xfrm>
            <a:off x="266341" y="6463770"/>
            <a:ext cx="1099159" cy="246221"/>
          </a:xfrm>
          <a:prstGeom prst="rect">
            <a:avLst/>
          </a:prstGeom>
          <a:noFill/>
        </p:spPr>
        <p:txBody>
          <a:bodyPr wrap="square" rtlCol="0">
            <a:spAutoFit/>
          </a:bodyPr>
          <a:lstStyle/>
          <a:p>
            <a:r>
              <a:rPr lang="en-US" sz="1000" b="1" dirty="0">
                <a:solidFill>
                  <a:schemeClr val="bg1"/>
                </a:solidFill>
                <a:latin typeface="Helvetica" pitchFamily="2" charset="0"/>
                <a:cs typeface="Arial" panose="020B0604020202020204" pitchFamily="34" charset="0"/>
              </a:rPr>
              <a:t>www.nasa.gov</a:t>
            </a:r>
          </a:p>
        </p:txBody>
      </p:sp>
    </p:spTree>
    <p:extLst>
      <p:ext uri="{BB962C8B-B14F-4D97-AF65-F5344CB8AC3E}">
        <p14:creationId xmlns:p14="http://schemas.microsoft.com/office/powerpoint/2010/main" val="24255132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DFRC Section Break 2">
    <p:spTree>
      <p:nvGrpSpPr>
        <p:cNvPr id="1" name=""/>
        <p:cNvGrpSpPr/>
        <p:nvPr/>
      </p:nvGrpSpPr>
      <p:grpSpPr>
        <a:xfrm>
          <a:off x="0" y="0"/>
          <a:ext cx="0" cy="0"/>
          <a:chOff x="0" y="0"/>
          <a:chExt cx="0" cy="0"/>
        </a:xfrm>
      </p:grpSpPr>
      <p:sp>
        <p:nvSpPr>
          <p:cNvPr id="6" name="Content Placeholder 36"/>
          <p:cNvSpPr>
            <a:spLocks noGrp="1"/>
          </p:cNvSpPr>
          <p:nvPr>
            <p:ph sz="quarter" idx="31" hasCustomPrompt="1"/>
          </p:nvPr>
        </p:nvSpPr>
        <p:spPr>
          <a:xfrm>
            <a:off x="6511637" y="5902142"/>
            <a:ext cx="4772121" cy="276999"/>
          </a:xfrm>
        </p:spPr>
        <p:txBody>
          <a:bodyPr/>
          <a:lstStyle>
            <a:lvl1pPr marL="0" indent="0" algn="ctr">
              <a:buFontTx/>
              <a:buNone/>
              <a:defRPr sz="1200" b="0" i="0">
                <a:latin typeface="Helvetica Light"/>
                <a:cs typeface="Helvetica Light"/>
              </a:defRPr>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lang="en-US" dirty="0"/>
              <a:t>Caption</a:t>
            </a:r>
          </a:p>
        </p:txBody>
      </p:sp>
      <p:sp>
        <p:nvSpPr>
          <p:cNvPr id="7" name="Picture Placeholder 21"/>
          <p:cNvSpPr>
            <a:spLocks noGrp="1"/>
          </p:cNvSpPr>
          <p:nvPr>
            <p:ph type="pic" sz="quarter" idx="23" hasCustomPrompt="1"/>
          </p:nvPr>
        </p:nvSpPr>
        <p:spPr>
          <a:xfrm>
            <a:off x="6511637" y="2145391"/>
            <a:ext cx="4772121" cy="3647855"/>
          </a:xfrm>
          <a:prstGeom prst="rect">
            <a:avLst/>
          </a:prstGeom>
          <a:ln w="12700" cmpd="sng">
            <a:solidFill>
              <a:srgbClr val="FFFFFF"/>
            </a:solidFill>
          </a:ln>
          <a:effectLst/>
        </p:spPr>
        <p:txBody>
          <a:bodyPr anchor="ctr">
            <a:normAutofit/>
          </a:bodyPr>
          <a:lstStyle>
            <a:lvl1pPr marL="0" indent="0" algn="ctr">
              <a:buNone/>
              <a:defRPr sz="2000">
                <a:effectLst/>
                <a:latin typeface="Helvetica"/>
                <a:cs typeface="Helvetica"/>
              </a:defRPr>
            </a:lvl1pPr>
          </a:lstStyle>
          <a:p>
            <a:r>
              <a:rPr lang="en-US" dirty="0"/>
              <a:t>Picture</a:t>
            </a:r>
          </a:p>
        </p:txBody>
      </p:sp>
      <p:sp>
        <p:nvSpPr>
          <p:cNvPr id="8" name="Title Placeholder 1"/>
          <p:cNvSpPr>
            <a:spLocks noGrp="1"/>
          </p:cNvSpPr>
          <p:nvPr>
            <p:ph type="title" hasCustomPrompt="1"/>
          </p:nvPr>
        </p:nvSpPr>
        <p:spPr>
          <a:xfrm>
            <a:off x="323373" y="1229365"/>
            <a:ext cx="11123560" cy="445873"/>
          </a:xfrm>
          <a:prstGeom prst="rect">
            <a:avLst/>
          </a:prstGeom>
        </p:spPr>
        <p:txBody>
          <a:bodyPr vert="horz" lIns="91440" tIns="45720" rIns="91440" bIns="45720" rtlCol="0" anchor="t" anchorCtr="0">
            <a:normAutofit/>
          </a:bodyPr>
          <a:lstStyle>
            <a:lvl1pPr>
              <a:defRPr sz="2400" b="0" u="none">
                <a:solidFill>
                  <a:srgbClr val="4973B4"/>
                </a:solidFill>
                <a:latin typeface="Helvetica Light"/>
                <a:cs typeface="Helvetica Light"/>
              </a:defRPr>
            </a:lvl1pPr>
          </a:lstStyle>
          <a:p>
            <a:r>
              <a:rPr lang="en-US" dirty="0"/>
              <a:t>Click to Edit Master Title Style</a:t>
            </a:r>
          </a:p>
        </p:txBody>
      </p:sp>
      <p:sp>
        <p:nvSpPr>
          <p:cNvPr id="14" name="Content Placeholder 13"/>
          <p:cNvSpPr>
            <a:spLocks noGrp="1"/>
          </p:cNvSpPr>
          <p:nvPr>
            <p:ph sz="quarter" idx="32"/>
          </p:nvPr>
        </p:nvSpPr>
        <p:spPr>
          <a:xfrm>
            <a:off x="459318" y="2144714"/>
            <a:ext cx="5149849" cy="16927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 name="Text Placeholder 2"/>
          <p:cNvSpPr>
            <a:spLocks noGrp="1"/>
          </p:cNvSpPr>
          <p:nvPr>
            <p:ph type="body" sz="quarter" idx="33" hasCustomPrompt="1"/>
          </p:nvPr>
        </p:nvSpPr>
        <p:spPr>
          <a:xfrm>
            <a:off x="313267" y="345759"/>
            <a:ext cx="5065184" cy="646331"/>
          </a:xfrm>
        </p:spPr>
        <p:txBody>
          <a:bodyPr/>
          <a:lstStyle>
            <a:lvl1pPr marL="0" indent="0">
              <a:buNone/>
              <a:defRPr sz="3600" b="1">
                <a:solidFill>
                  <a:srgbClr val="132C5C"/>
                </a:solidFill>
                <a:effectLst>
                  <a:reflection stA="25000" endPos="75000" dist="12700" dir="5400000" sy="-100000" algn="bl" rotWithShape="0"/>
                </a:effectLst>
              </a:defRPr>
            </a:lvl1pPr>
          </a:lstStyle>
          <a:p>
            <a:pPr lvl="0"/>
            <a:r>
              <a:rPr lang="en-US" dirty="0"/>
              <a:t>Section Title</a:t>
            </a:r>
          </a:p>
        </p:txBody>
      </p:sp>
      <p:sp>
        <p:nvSpPr>
          <p:cNvPr id="11" name="Slide Number Placeholder 5"/>
          <p:cNvSpPr>
            <a:spLocks noGrp="1"/>
          </p:cNvSpPr>
          <p:nvPr>
            <p:ph type="sldNum" sz="quarter" idx="4"/>
          </p:nvPr>
        </p:nvSpPr>
        <p:spPr>
          <a:xfrm>
            <a:off x="11108267" y="6487455"/>
            <a:ext cx="965773" cy="365125"/>
          </a:xfrm>
          <a:prstGeom prst="rect">
            <a:avLst/>
          </a:prstGeom>
        </p:spPr>
        <p:txBody>
          <a:bodyPr vert="horz" lIns="91440" tIns="45720" rIns="91440" bIns="45720" rtlCol="0" anchor="ctr"/>
          <a:lstStyle>
            <a:lvl1pPr algn="r">
              <a:defRPr sz="1200">
                <a:solidFill>
                  <a:srgbClr val="4973B4"/>
                </a:solidFill>
                <a:latin typeface="Helvetica"/>
                <a:cs typeface="Helvetica"/>
              </a:defRPr>
            </a:lvl1pPr>
          </a:lstStyle>
          <a:p>
            <a:fld id="{951609CC-B4C0-EB48-8A97-5DEC2430C126}" type="slidenum">
              <a:rPr lang="en-US" smtClean="0"/>
              <a:pPr/>
              <a:t>‹#›</a:t>
            </a:fld>
            <a:endParaRPr lang="en-US" dirty="0"/>
          </a:p>
        </p:txBody>
      </p:sp>
      <p:sp>
        <p:nvSpPr>
          <p:cNvPr id="12" name="Footer Placeholder 1"/>
          <p:cNvSpPr>
            <a:spLocks noGrp="1"/>
          </p:cNvSpPr>
          <p:nvPr>
            <p:ph type="ftr" sz="quarter" idx="3"/>
          </p:nvPr>
        </p:nvSpPr>
        <p:spPr>
          <a:xfrm>
            <a:off x="3332480" y="6498591"/>
            <a:ext cx="8371840" cy="365125"/>
          </a:xfrm>
          <a:prstGeom prst="rect">
            <a:avLst/>
          </a:prstGeom>
        </p:spPr>
        <p:txBody>
          <a:bodyPr vert="horz" lIns="91440" tIns="45720" rIns="91440" bIns="45720" rtlCol="0" anchor="ctr"/>
          <a:lstStyle>
            <a:lvl1pPr algn="ctr">
              <a:defRPr sz="1200">
                <a:solidFill>
                  <a:srgbClr val="4973B4"/>
                </a:solidFill>
                <a:latin typeface="Helvetica"/>
                <a:cs typeface="Helvetica"/>
              </a:defRPr>
            </a:lvl1pPr>
          </a:lstStyle>
          <a:p>
            <a:endParaRPr lang="en-US" dirty="0"/>
          </a:p>
        </p:txBody>
      </p:sp>
    </p:spTree>
    <p:extLst>
      <p:ext uri="{BB962C8B-B14F-4D97-AF65-F5344CB8AC3E}">
        <p14:creationId xmlns:p14="http://schemas.microsoft.com/office/powerpoint/2010/main" val="10669829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image" Target="../media/image2.png"/><Relationship Id="rId2" Type="http://schemas.openxmlformats.org/officeDocument/2006/relationships/slideLayout" Target="../slideLayouts/slideLayout43.xml"/><Relationship Id="rId16" Type="http://schemas.openxmlformats.org/officeDocument/2006/relationships/theme" Target="../theme/theme2.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4.png"/><Relationship Id="rId5" Type="http://schemas.openxmlformats.org/officeDocument/2006/relationships/slideLayout" Target="../slideLayouts/slideLayout61.xml"/><Relationship Id="rId10" Type="http://schemas.openxmlformats.org/officeDocument/2006/relationships/theme" Target="../theme/theme3.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7.png"/><Relationship Id="rId5" Type="http://schemas.openxmlformats.org/officeDocument/2006/relationships/slideLayout" Target="../slideLayouts/slideLayout70.xml"/><Relationship Id="rId10" Type="http://schemas.openxmlformats.org/officeDocument/2006/relationships/theme" Target="../theme/theme4.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62A1AF-70C0-9641-B463-44F8D4AC646D}"/>
              </a:ext>
            </a:extLst>
          </p:cNvPr>
          <p:cNvSpPr>
            <a:spLocks noGrp="1"/>
          </p:cNvSpPr>
          <p:nvPr>
            <p:ph type="title"/>
          </p:nvPr>
        </p:nvSpPr>
        <p:spPr>
          <a:xfrm>
            <a:off x="261769" y="311936"/>
            <a:ext cx="9979511" cy="4376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A72807-630B-BF43-BDD9-0FDA4FE6CC1E}"/>
              </a:ext>
            </a:extLst>
          </p:cNvPr>
          <p:cNvSpPr>
            <a:spLocks noGrp="1"/>
          </p:cNvSpPr>
          <p:nvPr>
            <p:ph type="body" idx="1"/>
          </p:nvPr>
        </p:nvSpPr>
        <p:spPr>
          <a:xfrm>
            <a:off x="261768" y="941705"/>
            <a:ext cx="11605111"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478008"/>
      </p:ext>
    </p:extLst>
  </p:cSld>
  <p:clrMap bg1="lt1" tx1="dk1" bg2="lt2" tx2="dk2" accent1="accent1" accent2="accent2" accent3="accent3" accent4="accent4" accent5="accent5" accent6="accent6" hlink="hlink" folHlink="folHlink"/>
  <p:sldLayoutIdLst>
    <p:sldLayoutId id="2147483684" r:id="rId1"/>
    <p:sldLayoutId id="2147483718"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717"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16" r:id="rId24"/>
    <p:sldLayoutId id="2147483705" r:id="rId25"/>
    <p:sldLayoutId id="2147483706" r:id="rId26"/>
    <p:sldLayoutId id="2147483707" r:id="rId27"/>
    <p:sldLayoutId id="2147483708" r:id="rId28"/>
    <p:sldLayoutId id="2147483709" r:id="rId29"/>
    <p:sldLayoutId id="2147483710" r:id="rId30"/>
    <p:sldLayoutId id="2147483711" r:id="rId31"/>
    <p:sldLayoutId id="2147483712" r:id="rId32"/>
    <p:sldLayoutId id="2147483713" r:id="rId33"/>
    <p:sldLayoutId id="2147483714" r:id="rId34"/>
    <p:sldLayoutId id="2147483715" r:id="rId35"/>
    <p:sldLayoutId id="2147483720" r:id="rId36"/>
    <p:sldLayoutId id="2147483721" r:id="rId37"/>
    <p:sldLayoutId id="2147483722" r:id="rId38"/>
    <p:sldLayoutId id="2147483723" r:id="rId39"/>
    <p:sldLayoutId id="2147483724" r:id="rId40"/>
    <p:sldLayoutId id="2147483725" r:id="rId41"/>
  </p:sldLayoutIdLst>
  <p:hf hdr="0" ftr="0"/>
  <p:txStyles>
    <p:title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2"/>
          <p:cNvSpPr>
            <a:spLocks noGrp="1" noChangeArrowheads="1"/>
          </p:cNvSpPr>
          <p:nvPr>
            <p:ph type="title"/>
          </p:nvPr>
        </p:nvSpPr>
        <p:spPr bwMode="auto">
          <a:xfrm>
            <a:off x="306917" y="266700"/>
            <a:ext cx="11580283" cy="622300"/>
          </a:xfrm>
          <a:prstGeom prst="rect">
            <a:avLst/>
          </a:prstGeom>
          <a:noFill/>
          <a:ln w="9525">
            <a:noFill/>
            <a:miter lim="800000"/>
            <a:headEnd/>
            <a:tailEnd/>
          </a:ln>
        </p:spPr>
        <p:txBody>
          <a:bodyPr vert="horz" wrap="square" lIns="101882" tIns="50941" rIns="101882" bIns="50941" numCol="1" anchor="ctr" anchorCtr="0" compatLnSpc="1">
            <a:prstTxWarp prst="textNoShape">
              <a:avLst/>
            </a:prstTxWarp>
          </a:bodyPr>
          <a:lstStyle/>
          <a:p>
            <a:pPr lvl="0"/>
            <a:r>
              <a:rPr lang="en-US"/>
              <a:t>Click to edit Master title style</a:t>
            </a:r>
          </a:p>
        </p:txBody>
      </p:sp>
      <p:cxnSp>
        <p:nvCxnSpPr>
          <p:cNvPr id="7" name="Straight Connector 6"/>
          <p:cNvCxnSpPr/>
          <p:nvPr userDrawn="1"/>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4102" name="Picture 13" descr="NASA insigniaCMYK"/>
          <p:cNvPicPr preferRelativeResize="0">
            <a:picLocks noChangeAspect="1" noChangeArrowheads="1"/>
          </p:cNvPicPr>
          <p:nvPr userDrawn="1"/>
        </p:nvPicPr>
        <p:blipFill>
          <a:blip r:embed="rId17" cstate="email"/>
          <a:srcRect/>
          <a:stretch>
            <a:fillRect/>
          </a:stretch>
        </p:blipFill>
        <p:spPr bwMode="auto">
          <a:xfrm>
            <a:off x="10839451" y="266700"/>
            <a:ext cx="1037167" cy="622300"/>
          </a:xfrm>
          <a:prstGeom prst="rect">
            <a:avLst/>
          </a:prstGeom>
          <a:noFill/>
          <a:ln w="9525">
            <a:noFill/>
            <a:miter lim="800000"/>
            <a:headEnd/>
            <a:tailEnd/>
          </a:ln>
        </p:spPr>
      </p:pic>
      <p:sp>
        <p:nvSpPr>
          <p:cNvPr id="8" name="Rectangle 14"/>
          <p:cNvSpPr>
            <a:spLocks noGrp="1" noChangeArrowheads="1"/>
          </p:cNvSpPr>
          <p:nvPr>
            <p:ph type="ftr" sz="quarter" idx="3"/>
          </p:nvPr>
        </p:nvSpPr>
        <p:spPr>
          <a:xfrm>
            <a:off x="3285067" y="6469064"/>
            <a:ext cx="5700184" cy="388937"/>
          </a:xfrm>
          <a:prstGeom prst="rect">
            <a:avLst/>
          </a:prstGeom>
        </p:spPr>
        <p:txBody>
          <a:bodyPr vert="horz" wrap="square" lIns="91440" tIns="45720" rIns="91440" bIns="45720" numCol="1" anchor="b" anchorCtr="0" compatLnSpc="1">
            <a:prstTxWarp prst="textNoShape">
              <a:avLst/>
            </a:prstTxWarp>
          </a:bodyPr>
          <a:lstStyle>
            <a:lvl1pPr algn="ctr">
              <a:defRPr b="0" smtClean="0">
                <a:solidFill>
                  <a:srgbClr val="FF0000"/>
                </a:solidFill>
                <a:latin typeface="Arial"/>
                <a:cs typeface="Arial"/>
              </a:defRPr>
            </a:lvl1pPr>
          </a:lstStyle>
          <a:p>
            <a:endParaRPr lang="en-US" dirty="0"/>
          </a:p>
        </p:txBody>
      </p:sp>
      <p:sp>
        <p:nvSpPr>
          <p:cNvPr id="10" name="Rectangle 15"/>
          <p:cNvSpPr>
            <a:spLocks noGrp="1" noChangeArrowheads="1"/>
          </p:cNvSpPr>
          <p:nvPr>
            <p:ph type="sldNum" sz="quarter" idx="4"/>
          </p:nvPr>
        </p:nvSpPr>
        <p:spPr bwMode="auto">
          <a:xfrm>
            <a:off x="11277600" y="63166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b="1" smtClean="0">
                <a:solidFill>
                  <a:srgbClr val="677085"/>
                </a:solidFill>
                <a:latin typeface="+mj-lt"/>
              </a:defRPr>
            </a:lvl1pPr>
          </a:lstStyle>
          <a:p>
            <a:pPr>
              <a:defRPr/>
            </a:pPr>
            <a:fld id="{9FEE8EC9-3E9C-4364-AA17-D345CCD46534}" type="slidenum">
              <a:rPr lang="en-US" smtClean="0"/>
              <a:pPr>
                <a:defRPr/>
              </a:pPr>
              <a:t>‹#›</a:t>
            </a:fld>
            <a:endParaRPr lang="en-US" dirty="0"/>
          </a:p>
        </p:txBody>
      </p:sp>
    </p:spTree>
    <p:extLst>
      <p:ext uri="{BB962C8B-B14F-4D97-AF65-F5344CB8AC3E}">
        <p14:creationId xmlns:p14="http://schemas.microsoft.com/office/powerpoint/2010/main" val="256410432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Lst>
  <p:hf hdr="0" ftr="0" dt="0"/>
  <p:txStyles>
    <p:titleStyle>
      <a:lvl1pPr algn="l" rtl="0" eaLnBrk="0" fontAlgn="base" hangingPunct="0">
        <a:spcBef>
          <a:spcPct val="0"/>
        </a:spcBef>
        <a:spcAft>
          <a:spcPct val="0"/>
        </a:spcAft>
        <a:defRPr sz="2800" b="1">
          <a:solidFill>
            <a:schemeClr val="tx1"/>
          </a:solidFill>
          <a:latin typeface="+mj-lt"/>
          <a:ea typeface="+mj-ea"/>
          <a:cs typeface="+mj-cs"/>
        </a:defRPr>
      </a:lvl1pPr>
      <a:lvl2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5pPr>
      <a:lvl6pPr marL="4572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6pPr>
      <a:lvl7pPr marL="9144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7pPr>
      <a:lvl8pPr marL="13716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8pPr>
      <a:lvl9pPr marL="18288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9pPr>
    </p:titleStyle>
    <p:body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sz="1600">
          <a:solidFill>
            <a:schemeClr val="tx1"/>
          </a:solidFill>
          <a:latin typeface="+mn-lt"/>
          <a:ea typeface="+mn-ea"/>
        </a:defRPr>
      </a:lvl2pPr>
      <a:lvl3pPr marL="1143000" indent="-228600" algn="l" rtl="0" eaLnBrk="0" fontAlgn="base" hangingPunct="0">
        <a:spcBef>
          <a:spcPct val="20000"/>
        </a:spcBef>
        <a:spcAft>
          <a:spcPct val="0"/>
        </a:spcAft>
        <a:buChar char="•"/>
        <a:defRPr sz="1600">
          <a:solidFill>
            <a:schemeClr val="tx1"/>
          </a:solidFill>
          <a:latin typeface="+mn-lt"/>
          <a:ea typeface="+mn-ea"/>
        </a:defRPr>
      </a:lvl3pPr>
      <a:lvl4pPr marL="1600200" indent="-228600" algn="l" rtl="0" eaLnBrk="0" fontAlgn="base" hangingPunct="0">
        <a:spcBef>
          <a:spcPct val="20000"/>
        </a:spcBef>
        <a:spcAft>
          <a:spcPct val="0"/>
        </a:spcAft>
        <a:buChar char="–"/>
        <a:defRPr sz="1600">
          <a:solidFill>
            <a:schemeClr val="tx1"/>
          </a:solidFill>
          <a:latin typeface="+mn-lt"/>
          <a:ea typeface="+mn-ea"/>
        </a:defRPr>
      </a:lvl4pPr>
      <a:lvl5pPr marL="2057400" indent="-228600" algn="l" rtl="0" eaLnBrk="0" fontAlgn="base" hangingPunct="0">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2"/>
          <p:cNvSpPr>
            <a:spLocks noGrp="1" noChangeArrowheads="1"/>
          </p:cNvSpPr>
          <p:nvPr>
            <p:ph type="title"/>
          </p:nvPr>
        </p:nvSpPr>
        <p:spPr bwMode="auto">
          <a:xfrm>
            <a:off x="306918" y="177249"/>
            <a:ext cx="10532533" cy="622300"/>
          </a:xfrm>
          <a:prstGeom prst="rect">
            <a:avLst/>
          </a:prstGeom>
          <a:noFill/>
          <a:ln w="9525">
            <a:noFill/>
            <a:miter lim="800000"/>
            <a:headEnd/>
            <a:tailEnd/>
          </a:ln>
        </p:spPr>
        <p:txBody>
          <a:bodyPr vert="horz" wrap="square" lIns="101882" tIns="50941" rIns="101882" bIns="50941" numCol="1" anchor="ctr" anchorCtr="0" compatLnSpc="1">
            <a:prstTxWarp prst="textNoShape">
              <a:avLst/>
            </a:prstTxWarp>
            <a:normAutofit/>
          </a:bodyPr>
          <a:lstStyle/>
          <a:p>
            <a:pPr lvl="0"/>
            <a:r>
              <a:rPr lang="en-US" dirty="0"/>
              <a:t>Click to edit Master title style</a:t>
            </a:r>
          </a:p>
        </p:txBody>
      </p:sp>
      <p:sp>
        <p:nvSpPr>
          <p:cNvPr id="4099" name="Rectangle 13"/>
          <p:cNvSpPr>
            <a:spLocks noGrp="1" noChangeArrowheads="1"/>
          </p:cNvSpPr>
          <p:nvPr>
            <p:ph type="body" idx="1"/>
          </p:nvPr>
        </p:nvSpPr>
        <p:spPr bwMode="auto">
          <a:xfrm>
            <a:off x="304801" y="980039"/>
            <a:ext cx="11571817" cy="5282649"/>
          </a:xfrm>
          <a:prstGeom prst="rect">
            <a:avLst/>
          </a:prstGeom>
          <a:noFill/>
          <a:ln w="9525">
            <a:noFill/>
            <a:miter lim="800000"/>
            <a:headEnd/>
            <a:tailEnd/>
          </a:ln>
        </p:spPr>
        <p:txBody>
          <a:bodyPr vert="horz" wrap="square" lIns="101882" tIns="50941" rIns="101882" bIns="50941"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1039" name="Rectangle 15"/>
          <p:cNvSpPr>
            <a:spLocks noGrp="1" noChangeArrowheads="1"/>
          </p:cNvSpPr>
          <p:nvPr>
            <p:ph type="sldNum" sz="quarter" idx="4"/>
          </p:nvPr>
        </p:nvSpPr>
        <p:spPr bwMode="auto">
          <a:xfrm>
            <a:off x="11277600" y="6392864"/>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sz="900" smtClean="0">
                <a:solidFill>
                  <a:srgbClr val="677085"/>
                </a:solidFill>
                <a:latin typeface="75 Helvetica Bold" charset="0"/>
              </a:defRPr>
            </a:lvl1pPr>
          </a:lstStyle>
          <a:p>
            <a:pPr fontAlgn="base">
              <a:spcBef>
                <a:spcPct val="0"/>
              </a:spcBef>
              <a:spcAft>
                <a:spcPct val="0"/>
              </a:spcAft>
              <a:defRPr/>
            </a:pPr>
            <a:fld id="{9FEE8EC9-3E9C-4364-AA17-D345CCD46534}" type="slidenum">
              <a:rPr lang="en-US" smtClean="0"/>
              <a:pPr fontAlgn="base">
                <a:spcBef>
                  <a:spcPct val="0"/>
                </a:spcBef>
                <a:spcAft>
                  <a:spcPct val="0"/>
                </a:spcAft>
                <a:defRPr/>
              </a:pPr>
              <a:t>‹#›</a:t>
            </a:fld>
            <a:endParaRPr lang="en-US" sz="1000"/>
          </a:p>
        </p:txBody>
      </p:sp>
      <p:cxnSp>
        <p:nvCxnSpPr>
          <p:cNvPr id="7" name="Straight Connector 6"/>
          <p:cNvCxnSpPr/>
          <p:nvPr userDrawn="1"/>
        </p:nvCxnSpPr>
        <p:spPr bwMode="auto">
          <a:xfrm>
            <a:off x="304800" y="889000"/>
            <a:ext cx="10363200" cy="1588"/>
          </a:xfrm>
          <a:prstGeom prst="line">
            <a:avLst/>
          </a:prstGeom>
          <a:solidFill>
            <a:schemeClr val="accent1"/>
          </a:solidFill>
          <a:ln w="38100" cap="flat" cmpd="sng" algn="ctr">
            <a:gradFill flip="none" rotWithShape="1">
              <a:gsLst>
                <a:gs pos="0">
                  <a:srgbClr val="0070C0"/>
                </a:gs>
                <a:gs pos="100000">
                  <a:prstClr val="white"/>
                </a:gs>
              </a:gsLst>
              <a:lin ang="0" scaled="1"/>
              <a:tileRect/>
            </a:gradFill>
            <a:prstDash val="solid"/>
            <a:round/>
            <a:headEnd type="none" w="med" len="med"/>
            <a:tailEnd type="none" w="med" len="med"/>
          </a:ln>
          <a:effectLst/>
        </p:spPr>
      </p:cxnSp>
      <p:pic>
        <p:nvPicPr>
          <p:cNvPr id="3" name="Picture 2">
            <a:extLst>
              <a:ext uri="{FF2B5EF4-FFF2-40B4-BE49-F238E27FC236}">
                <a16:creationId xmlns:a16="http://schemas.microsoft.com/office/drawing/2014/main" id="{45441084-D9E7-3242-A300-612AE32664E8}"/>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1277600" y="187812"/>
            <a:ext cx="739776" cy="611738"/>
          </a:xfrm>
          <a:prstGeom prst="rect">
            <a:avLst/>
          </a:prstGeom>
        </p:spPr>
      </p:pic>
    </p:spTree>
    <p:extLst>
      <p:ext uri="{BB962C8B-B14F-4D97-AF65-F5344CB8AC3E}">
        <p14:creationId xmlns:p14="http://schemas.microsoft.com/office/powerpoint/2010/main" val="193746096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Lst>
  <p:hf hdr="0" ftr="0" dt="0"/>
  <p:txStyles>
    <p:titleStyle>
      <a:lvl1pPr algn="l" rtl="0" eaLnBrk="0" fontAlgn="base" hangingPunct="0">
        <a:spcBef>
          <a:spcPct val="0"/>
        </a:spcBef>
        <a:spcAft>
          <a:spcPct val="0"/>
        </a:spcAft>
        <a:defRPr sz="2800" b="1">
          <a:solidFill>
            <a:schemeClr val="tx1"/>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5pPr>
      <a:lvl6pPr marL="4572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6pPr>
      <a:lvl7pPr marL="9144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7pPr>
      <a:lvl8pPr marL="13716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8pPr>
      <a:lvl9pPr marL="18288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9pPr>
    </p:titleStyle>
    <p:bodyStyle>
      <a:lvl1pPr marL="231775" indent="-231775" algn="l" rtl="0" eaLnBrk="0" fontAlgn="base" hangingPunct="0">
        <a:spcBef>
          <a:spcPct val="20000"/>
        </a:spcBef>
        <a:spcAft>
          <a:spcPct val="0"/>
        </a:spcAft>
        <a:buChar char="•"/>
        <a:tabLst/>
        <a:defRPr sz="20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har char="–"/>
        <a:defRPr sz="18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Courier New" panose="02070309020205020404" pitchFamily="49" charset="0"/>
        <a:buChar char="o"/>
        <a:defRPr sz="16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Wingdings" pitchFamily="2" charset="2"/>
        <a:buChar char="§"/>
        <a:defRPr sz="14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har char="»"/>
        <a:defRPr sz="1400">
          <a:solidFill>
            <a:schemeClr val="tx1"/>
          </a:solidFill>
          <a:latin typeface="Arial" panose="020B0604020202020204" pitchFamily="34" charset="0"/>
          <a:ea typeface="+mn-ea"/>
          <a:cs typeface="Arial" panose="020B0604020202020204" pitchFamily="34" charset="0"/>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877263-FA88-934B-B9C8-321DD40DE138}"/>
              </a:ext>
            </a:extLst>
          </p:cNvPr>
          <p:cNvSpPr>
            <a:spLocks noGrp="1"/>
          </p:cNvSpPr>
          <p:nvPr>
            <p:ph type="title"/>
          </p:nvPr>
        </p:nvSpPr>
        <p:spPr>
          <a:xfrm>
            <a:off x="304799" y="548640"/>
            <a:ext cx="10818019" cy="56056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6AE6C30-61DB-2948-AEE1-7D048089B0AF}"/>
              </a:ext>
            </a:extLst>
          </p:cNvPr>
          <p:cNvSpPr>
            <a:spLocks noGrp="1"/>
          </p:cNvSpPr>
          <p:nvPr>
            <p:ph type="body" idx="1"/>
          </p:nvPr>
        </p:nvSpPr>
        <p:spPr>
          <a:xfrm>
            <a:off x="304799" y="1371600"/>
            <a:ext cx="10818019"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825E8F8-E62F-3B43-B0A8-EEE07630A3E0}"/>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1311829" y="312730"/>
            <a:ext cx="724577" cy="599169"/>
          </a:xfrm>
          <a:prstGeom prst="rect">
            <a:avLst/>
          </a:prstGeom>
        </p:spPr>
      </p:pic>
      <p:sp>
        <p:nvSpPr>
          <p:cNvPr id="5" name="TextBox 4">
            <a:extLst>
              <a:ext uri="{FF2B5EF4-FFF2-40B4-BE49-F238E27FC236}">
                <a16:creationId xmlns:a16="http://schemas.microsoft.com/office/drawing/2014/main" id="{7DD51CFA-2619-AC4D-9F6F-BC84CFC46D76}"/>
              </a:ext>
            </a:extLst>
          </p:cNvPr>
          <p:cNvSpPr txBox="1"/>
          <p:nvPr userDrawn="1"/>
        </p:nvSpPr>
        <p:spPr>
          <a:xfrm>
            <a:off x="0" y="6554708"/>
            <a:ext cx="1099159" cy="246221"/>
          </a:xfrm>
          <a:prstGeom prst="rect">
            <a:avLst/>
          </a:prstGeom>
          <a:noFill/>
        </p:spPr>
        <p:txBody>
          <a:bodyPr wrap="square" rtlCol="0">
            <a:spAutoFit/>
          </a:bodyPr>
          <a:lstStyle/>
          <a:p>
            <a:r>
              <a:rPr lang="en-US" sz="1000" dirty="0" err="1">
                <a:solidFill>
                  <a:schemeClr val="tx1"/>
                </a:solidFill>
                <a:latin typeface="Helvetica" pitchFamily="2" charset="0"/>
                <a:cs typeface="Arial" panose="020B0604020202020204" pitchFamily="34" charset="0"/>
              </a:rPr>
              <a:t>www.nasa.gov</a:t>
            </a:r>
            <a:endParaRPr lang="en-US" sz="1000" dirty="0">
              <a:solidFill>
                <a:schemeClr val="tx1"/>
              </a:solidFill>
              <a:latin typeface="Helvetica" pitchFamily="2" charset="0"/>
              <a:cs typeface="Arial" panose="020B0604020202020204" pitchFamily="34" charset="0"/>
            </a:endParaRPr>
          </a:p>
        </p:txBody>
      </p:sp>
      <p:sp>
        <p:nvSpPr>
          <p:cNvPr id="6" name="Slide Number Placeholder 8">
            <a:extLst>
              <a:ext uri="{FF2B5EF4-FFF2-40B4-BE49-F238E27FC236}">
                <a16:creationId xmlns:a16="http://schemas.microsoft.com/office/drawing/2014/main" id="{8180550E-016C-6B41-947E-EA5A691895A1}"/>
              </a:ext>
            </a:extLst>
          </p:cNvPr>
          <p:cNvSpPr>
            <a:spLocks noGrp="1"/>
          </p:cNvSpPr>
          <p:nvPr>
            <p:ph type="sldNum" sz="quarter" idx="4"/>
          </p:nvPr>
        </p:nvSpPr>
        <p:spPr>
          <a:xfrm>
            <a:off x="11702782" y="6435804"/>
            <a:ext cx="481963" cy="365125"/>
          </a:xfrm>
          <a:prstGeom prst="rect">
            <a:avLst/>
          </a:prstGeom>
        </p:spPr>
        <p:txBody>
          <a:bodyPr anchor="b"/>
          <a:lstStyle>
            <a:lvl1pPr>
              <a:defRPr sz="950"/>
            </a:lvl1pPr>
          </a:lstStyle>
          <a:p>
            <a:fld id="{23BE8F62-5DF8-3040-A6A0-7DDCFC9687FE}" type="slidenum">
              <a:rPr lang="en-US" smtClean="0"/>
              <a:pPr/>
              <a:t>‹#›</a:t>
            </a:fld>
            <a:endParaRPr lang="en-US" dirty="0"/>
          </a:p>
        </p:txBody>
      </p:sp>
    </p:spTree>
    <p:extLst>
      <p:ext uri="{BB962C8B-B14F-4D97-AF65-F5344CB8AC3E}">
        <p14:creationId xmlns:p14="http://schemas.microsoft.com/office/powerpoint/2010/main" val="3701557872"/>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Lst>
  <p:hf hdr="0" dt="0"/>
  <p:txStyles>
    <p:title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36.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9.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9.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9.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9.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9.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DPd0OHrmCBc" TargetMode="External"/><Relationship Id="rId2" Type="http://schemas.openxmlformats.org/officeDocument/2006/relationships/image" Target="../media/image20.jpg"/><Relationship Id="rId1" Type="http://schemas.openxmlformats.org/officeDocument/2006/relationships/slideLayout" Target="../slideLayouts/slideLayout69.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3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3.png"/><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4.jpeg"/><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39.xml"/><Relationship Id="rId6" Type="http://schemas.openxmlformats.org/officeDocument/2006/relationships/image" Target="../media/image13.png"/><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8.jpeg"/><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1.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1.jpeg"/><Relationship Id="rId1" Type="http://schemas.openxmlformats.org/officeDocument/2006/relationships/slideLayout" Target="../slideLayouts/slideLayout40.xm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7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emf"/></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72.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2.xml"/><Relationship Id="rId1" Type="http://schemas.openxmlformats.org/officeDocument/2006/relationships/slideLayout" Target="../slideLayouts/slideLayout40.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8.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8.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6.emf"/><Relationship Id="rId2" Type="http://schemas.openxmlformats.org/officeDocument/2006/relationships/notesSlide" Target="../notesSlides/notesSlide15.xml"/><Relationship Id="rId1" Type="http://schemas.openxmlformats.org/officeDocument/2006/relationships/slideLayout" Target="../slideLayouts/slideLayout38.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emf"/></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41.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37.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69.xml"/><Relationship Id="rId4" Type="http://schemas.openxmlformats.org/officeDocument/2006/relationships/image" Target="../media/image60.jpg"/></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38.xml"/><Relationship Id="rId6" Type="http://schemas.openxmlformats.org/officeDocument/2006/relationships/image" Target="../media/image64.png"/><Relationship Id="rId5" Type="http://schemas.openxmlformats.org/officeDocument/2006/relationships/image" Target="../media/image63.tiff"/><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6.jpeg"/><Relationship Id="rId7" Type="http://schemas.openxmlformats.org/officeDocument/2006/relationships/image" Target="../media/image70.tiff"/><Relationship Id="rId2" Type="http://schemas.openxmlformats.org/officeDocument/2006/relationships/image" Target="../media/image65.jpeg"/><Relationship Id="rId1" Type="http://schemas.openxmlformats.org/officeDocument/2006/relationships/slideLayout" Target="../slideLayouts/slideLayout38.xml"/><Relationship Id="rId6" Type="http://schemas.openxmlformats.org/officeDocument/2006/relationships/image" Target="../media/image69.png"/><Relationship Id="rId5" Type="http://schemas.openxmlformats.org/officeDocument/2006/relationships/image" Target="../media/image68.jpeg"/><Relationship Id="rId4" Type="http://schemas.openxmlformats.org/officeDocument/2006/relationships/image" Target="../media/image67.tiff"/></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38.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79.png"/><Relationship Id="rId2" Type="http://schemas.openxmlformats.org/officeDocument/2006/relationships/image" Target="../media/image75.png"/><Relationship Id="rId1" Type="http://schemas.openxmlformats.org/officeDocument/2006/relationships/slideLayout" Target="../slideLayouts/slideLayout38.xml"/><Relationship Id="rId6" Type="http://schemas.openxmlformats.org/officeDocument/2006/relationships/image" Target="../media/image13.png"/><Relationship Id="rId5" Type="http://schemas.openxmlformats.org/officeDocument/2006/relationships/image" Target="../media/image78.png"/><Relationship Id="rId4" Type="http://schemas.openxmlformats.org/officeDocument/2006/relationships/image" Target="../media/image77.png"/></Relationships>
</file>

<file path=ppt/slides/_rels/slide34.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21.xml"/><Relationship Id="rId1" Type="http://schemas.openxmlformats.org/officeDocument/2006/relationships/slideLayout" Target="../slideLayouts/slideLayout40.xml"/><Relationship Id="rId6" Type="http://schemas.openxmlformats.org/officeDocument/2006/relationships/image" Target="../media/image83.png"/><Relationship Id="rId11" Type="http://schemas.openxmlformats.org/officeDocument/2006/relationships/image" Target="../media/image74.png"/><Relationship Id="rId5" Type="http://schemas.openxmlformats.org/officeDocument/2006/relationships/image" Target="../media/image82.jpeg"/><Relationship Id="rId10" Type="http://schemas.openxmlformats.org/officeDocument/2006/relationships/image" Target="../media/image87.png"/><Relationship Id="rId4" Type="http://schemas.openxmlformats.org/officeDocument/2006/relationships/image" Target="../media/image81.jpeg"/><Relationship Id="rId9" Type="http://schemas.openxmlformats.org/officeDocument/2006/relationships/image" Target="../media/image86.emf"/></Relationships>
</file>

<file path=ppt/slides/_rels/slide3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9.xml"/></Relationships>
</file>

<file path=ppt/slides/_rels/slide36.xml.rels><?xml version="1.0" encoding="UTF-8" standalone="yes"?>
<Relationships xmlns="http://schemas.openxmlformats.org/package/2006/relationships"><Relationship Id="rId8" Type="http://schemas.openxmlformats.org/officeDocument/2006/relationships/image" Target="../media/image93.tiff"/><Relationship Id="rId3" Type="http://schemas.openxmlformats.org/officeDocument/2006/relationships/image" Target="../media/image89.jpeg"/><Relationship Id="rId7" Type="http://schemas.openxmlformats.org/officeDocument/2006/relationships/image" Target="../media/image92.tiff"/><Relationship Id="rId2" Type="http://schemas.openxmlformats.org/officeDocument/2006/relationships/notesSlide" Target="../notesSlides/notesSlide22.xml"/><Relationship Id="rId1" Type="http://schemas.openxmlformats.org/officeDocument/2006/relationships/slideLayout" Target="../slideLayouts/slideLayout38.xml"/><Relationship Id="rId6" Type="http://schemas.openxmlformats.org/officeDocument/2006/relationships/image" Target="../media/image22.png"/><Relationship Id="rId5" Type="http://schemas.openxmlformats.org/officeDocument/2006/relationships/image" Target="../media/image91.tiff"/><Relationship Id="rId4" Type="http://schemas.openxmlformats.org/officeDocument/2006/relationships/image" Target="../media/image90.tiff"/><Relationship Id="rId9" Type="http://schemas.openxmlformats.org/officeDocument/2006/relationships/image" Target="../media/image94.tiff"/></Relationships>
</file>

<file path=ppt/slides/_rels/slide3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3.xml"/><Relationship Id="rId1" Type="http://schemas.openxmlformats.org/officeDocument/2006/relationships/slideLayout" Target="../slideLayouts/slideLayout41.xml"/><Relationship Id="rId6" Type="http://schemas.openxmlformats.org/officeDocument/2006/relationships/image" Target="../media/image13.png"/><Relationship Id="rId5" Type="http://schemas.openxmlformats.org/officeDocument/2006/relationships/image" Target="../media/image97.png"/><Relationship Id="rId4" Type="http://schemas.openxmlformats.org/officeDocument/2006/relationships/image" Target="../media/image96.tiff"/></Relationships>
</file>

<file path=ppt/slides/_rels/slide3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38.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38.xml"/><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3.png"/><Relationship Id="rId7" Type="http://schemas.openxmlformats.org/officeDocument/2006/relationships/image" Target="../media/image106.png"/><Relationship Id="rId2" Type="http://schemas.openxmlformats.org/officeDocument/2006/relationships/image" Target="../media/image102.png"/><Relationship Id="rId1" Type="http://schemas.openxmlformats.org/officeDocument/2006/relationships/slideLayout" Target="../slideLayouts/slideLayout38.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24.xml"/><Relationship Id="rId1" Type="http://schemas.openxmlformats.org/officeDocument/2006/relationships/slideLayout" Target="../slideLayouts/slideLayout41.xml"/><Relationship Id="rId5" Type="http://schemas.openxmlformats.org/officeDocument/2006/relationships/image" Target="../media/image109.png"/><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25.xml"/><Relationship Id="rId1" Type="http://schemas.openxmlformats.org/officeDocument/2006/relationships/slideLayout" Target="../slideLayouts/slideLayout41.xml"/><Relationship Id="rId6" Type="http://schemas.openxmlformats.org/officeDocument/2006/relationships/image" Target="../media/image13.png"/><Relationship Id="rId5" Type="http://schemas.openxmlformats.org/officeDocument/2006/relationships/image" Target="../media/image112.jpeg"/><Relationship Id="rId4" Type="http://schemas.openxmlformats.org/officeDocument/2006/relationships/image" Target="../media/image111.tiff"/></Relationships>
</file>

<file path=ppt/slides/_rels/slide4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tiff"/><Relationship Id="rId1" Type="http://schemas.openxmlformats.org/officeDocument/2006/relationships/slideLayout" Target="../slideLayouts/slideLayout38.xml"/><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3.png"/><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3.png"/><Relationship Id="rId1" Type="http://schemas.openxmlformats.org/officeDocument/2006/relationships/slideLayout" Target="../slideLayouts/slideLayout38.xml"/><Relationship Id="rId4" Type="http://schemas.openxmlformats.org/officeDocument/2006/relationships/image" Target="../media/image22.png"/></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7.png"/><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8.png"/><Relationship Id="rId1" Type="http://schemas.openxmlformats.org/officeDocument/2006/relationships/slideLayout" Target="../slideLayouts/slideLayout38.xml"/><Relationship Id="rId4" Type="http://schemas.openxmlformats.org/officeDocument/2006/relationships/image" Target="../media/image22.png"/></Relationships>
</file>

<file path=ppt/slides/_rels/slide4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NASA Logo (Black and White)">
            <a:extLst>
              <a:ext uri="{FF2B5EF4-FFF2-40B4-BE49-F238E27FC236}">
                <a16:creationId xmlns:a16="http://schemas.microsoft.com/office/drawing/2014/main" id="{B8BB3540-9591-C785-E2C5-CFEA98A0D3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02537" y="243122"/>
            <a:ext cx="721239" cy="596009"/>
          </a:xfrm>
          <a:prstGeom prst="rect">
            <a:avLst/>
          </a:prstGeom>
        </p:spPr>
      </p:pic>
      <p:sp>
        <p:nvSpPr>
          <p:cNvPr id="13" name="Picture Placeholder 12">
            <a:extLst>
              <a:ext uri="{FF2B5EF4-FFF2-40B4-BE49-F238E27FC236}">
                <a16:creationId xmlns:a16="http://schemas.microsoft.com/office/drawing/2014/main" id="{8F4B71C7-C6B0-F83B-4929-4966C865CCC7}"/>
              </a:ext>
            </a:extLst>
          </p:cNvPr>
          <p:cNvSpPr>
            <a:spLocks noGrp="1"/>
          </p:cNvSpPr>
          <p:nvPr>
            <p:ph type="pic" sz="quarter" idx="13"/>
          </p:nvPr>
        </p:nvSpPr>
        <p:spPr/>
        <p:txBody>
          <a:bodyPr/>
          <a:lstStyle/>
          <a:p>
            <a:endParaRPr lang="en-US"/>
          </a:p>
        </p:txBody>
      </p:sp>
      <p:pic>
        <p:nvPicPr>
          <p:cNvPr id="20" name="Picture 19">
            <a:extLst>
              <a:ext uri="{FF2B5EF4-FFF2-40B4-BE49-F238E27FC236}">
                <a16:creationId xmlns:a16="http://schemas.microsoft.com/office/drawing/2014/main" id="{5588B96C-4A60-BE16-D3CB-1E696DF347D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Title 5">
            <a:extLst>
              <a:ext uri="{FF2B5EF4-FFF2-40B4-BE49-F238E27FC236}">
                <a16:creationId xmlns:a16="http://schemas.microsoft.com/office/drawing/2014/main" id="{A6BA3751-1872-BC49-34AB-F6408CC9BE85}"/>
              </a:ext>
            </a:extLst>
          </p:cNvPr>
          <p:cNvSpPr txBox="1">
            <a:spLocks/>
          </p:cNvSpPr>
          <p:nvPr/>
        </p:nvSpPr>
        <p:spPr>
          <a:xfrm>
            <a:off x="279735" y="917671"/>
            <a:ext cx="10000953" cy="9614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0" kern="1200">
                <a:solidFill>
                  <a:srgbClr val="0047BA"/>
                </a:solidFill>
                <a:latin typeface="Arial" panose="020B0604020202020204" pitchFamily="34" charset="0"/>
                <a:ea typeface="+mj-ea"/>
                <a:cs typeface="Arial" panose="020B0604020202020204" pitchFamily="34" charset="0"/>
              </a:defRPr>
            </a:lvl1pPr>
          </a:lstStyle>
          <a:p>
            <a:r>
              <a:rPr lang="en-US" sz="4000" b="1" dirty="0">
                <a:solidFill>
                  <a:schemeClr val="bg1"/>
                </a:solidFill>
              </a:rPr>
              <a:t>Quesst Mission and the X-59 Aircraft</a:t>
            </a:r>
          </a:p>
          <a:p>
            <a:r>
              <a:rPr lang="en-US" sz="2000" b="0" i="0" dirty="0">
                <a:solidFill>
                  <a:schemeClr val="bg1"/>
                </a:solidFill>
                <a:effectLst/>
                <a:latin typeface="Aptos" panose="020B0004020202020204" pitchFamily="34" charset="0"/>
              </a:rPr>
              <a:t>Briefing for the Senior Capstone Design Class</a:t>
            </a:r>
          </a:p>
          <a:p>
            <a:r>
              <a:rPr lang="en-US" sz="2000" dirty="0">
                <a:solidFill>
                  <a:schemeClr val="bg1"/>
                </a:solidFill>
                <a:latin typeface="Aptos" panose="020B0004020202020204" pitchFamily="34" charset="0"/>
              </a:rPr>
              <a:t>Department of Mechanical and Aerospace Engineering</a:t>
            </a:r>
          </a:p>
          <a:p>
            <a:r>
              <a:rPr lang="en-US" sz="2000" b="0" i="0" dirty="0">
                <a:solidFill>
                  <a:schemeClr val="bg1"/>
                </a:solidFill>
                <a:effectLst/>
                <a:latin typeface="Aptos" panose="020B0004020202020204" pitchFamily="34" charset="0"/>
              </a:rPr>
              <a:t>University of Virginia</a:t>
            </a:r>
          </a:p>
          <a:p>
            <a:r>
              <a:rPr lang="en-US" sz="2000" b="1" i="0" dirty="0">
                <a:solidFill>
                  <a:schemeClr val="bg1"/>
                </a:solidFill>
                <a:effectLst/>
                <a:latin typeface="Aptos" panose="020B0004020202020204" pitchFamily="34" charset="0"/>
              </a:rPr>
              <a:t>“Converting customer needs to mission objectives and design requirements”</a:t>
            </a:r>
          </a:p>
          <a:p>
            <a:endParaRPr lang="en-US" sz="3600" b="1" dirty="0">
              <a:solidFill>
                <a:schemeClr val="bg1"/>
              </a:solidFill>
            </a:endParaRPr>
          </a:p>
          <a:p>
            <a:endParaRPr lang="en-US" sz="2800" b="1" i="1" dirty="0">
              <a:solidFill>
                <a:schemeClr val="bg1"/>
              </a:solidFill>
            </a:endParaRPr>
          </a:p>
        </p:txBody>
      </p:sp>
      <p:sp>
        <p:nvSpPr>
          <p:cNvPr id="24" name="Text Placeholder 5">
            <a:extLst>
              <a:ext uri="{FF2B5EF4-FFF2-40B4-BE49-F238E27FC236}">
                <a16:creationId xmlns:a16="http://schemas.microsoft.com/office/drawing/2014/main" id="{BECF8FD7-73A0-C9D7-7CA1-CFD2027F9C8D}"/>
              </a:ext>
            </a:extLst>
          </p:cNvPr>
          <p:cNvSpPr txBox="1">
            <a:spLocks/>
          </p:cNvSpPr>
          <p:nvPr/>
        </p:nvSpPr>
        <p:spPr>
          <a:xfrm>
            <a:off x="540923" y="5606235"/>
            <a:ext cx="4739289" cy="886638"/>
          </a:xfrm>
          <a:prstGeom prst="rect">
            <a:avLst/>
          </a:prstGeom>
        </p:spPr>
        <p:txBody>
          <a:bodyPr/>
          <a:lstStyle>
            <a:lvl1pPr marL="0" indent="0" algn="l" defTabSz="914400" rtl="0" eaLnBrk="1" latinLnBrk="0" hangingPunct="1">
              <a:lnSpc>
                <a:spcPct val="100000"/>
              </a:lnSpc>
              <a:spcBef>
                <a:spcPts val="1000"/>
              </a:spcBef>
              <a:buFontTx/>
              <a:buNone/>
              <a:defRPr sz="14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b="1" dirty="0"/>
              <a:t>Craig Nickol</a:t>
            </a:r>
            <a:br>
              <a:rPr lang="en-US" sz="1800" b="1" dirty="0"/>
            </a:br>
            <a:r>
              <a:rPr lang="en-US" sz="1800" b="1" dirty="0"/>
              <a:t>NASA Langley Research Center</a:t>
            </a:r>
          </a:p>
          <a:p>
            <a:pPr>
              <a:spcBef>
                <a:spcPts val="0"/>
              </a:spcBef>
            </a:pPr>
            <a:r>
              <a:rPr lang="en-US" sz="1800" b="1" dirty="0"/>
              <a:t>9/17/24</a:t>
            </a:r>
          </a:p>
        </p:txBody>
      </p:sp>
      <p:sp>
        <p:nvSpPr>
          <p:cNvPr id="25" name="Date Placeholder 3">
            <a:extLst>
              <a:ext uri="{FF2B5EF4-FFF2-40B4-BE49-F238E27FC236}">
                <a16:creationId xmlns:a16="http://schemas.microsoft.com/office/drawing/2014/main" id="{69D45278-E9C0-5A6C-831A-B67643D583A1}"/>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b="1" kern="1200">
                <a:solidFill>
                  <a:srgbClr val="0047B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solidFill>
                  <a:schemeClr val="bg1"/>
                </a:solidFill>
              </a:rPr>
              <a:t>www.nasa.gov</a:t>
            </a:r>
            <a:endParaRPr lang="en-US">
              <a:solidFill>
                <a:schemeClr val="bg1"/>
              </a:solidFill>
            </a:endParaRPr>
          </a:p>
        </p:txBody>
      </p:sp>
      <p:pic>
        <p:nvPicPr>
          <p:cNvPr id="27" name="Picture 26" descr="Icon&#10;&#10;Description automatically generated with low confidence">
            <a:extLst>
              <a:ext uri="{FF2B5EF4-FFF2-40B4-BE49-F238E27FC236}">
                <a16:creationId xmlns:a16="http://schemas.microsoft.com/office/drawing/2014/main" id="{D082BFCD-406A-73D3-FDEC-F56AB7BD016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pic>
        <p:nvPicPr>
          <p:cNvPr id="2" name="Picture 1" descr="NASA Logo (Black and White)">
            <a:extLst>
              <a:ext uri="{FF2B5EF4-FFF2-40B4-BE49-F238E27FC236}">
                <a16:creationId xmlns:a16="http://schemas.microsoft.com/office/drawing/2014/main" id="{CBAFF060-3216-FA6B-3481-436DB44E01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36649" y="243121"/>
            <a:ext cx="721239" cy="596009"/>
          </a:xfrm>
          <a:prstGeom prst="rect">
            <a:avLst/>
          </a:prstGeom>
        </p:spPr>
      </p:pic>
    </p:spTree>
    <p:extLst>
      <p:ext uri="{BB962C8B-B14F-4D97-AF65-F5344CB8AC3E}">
        <p14:creationId xmlns:p14="http://schemas.microsoft.com/office/powerpoint/2010/main" val="624449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1B565D-4FCF-F76B-97F9-925BFB4FAA15}"/>
              </a:ext>
            </a:extLst>
          </p:cNvPr>
          <p:cNvSpPr>
            <a:spLocks noGrp="1"/>
          </p:cNvSpPr>
          <p:nvPr>
            <p:ph type="title"/>
          </p:nvPr>
        </p:nvSpPr>
        <p:spPr>
          <a:xfrm>
            <a:off x="6423861" y="1229894"/>
            <a:ext cx="4605652" cy="1038562"/>
          </a:xfrm>
        </p:spPr>
        <p:txBody>
          <a:bodyPr/>
          <a:lstStyle/>
          <a:p>
            <a:r>
              <a:rPr lang="en-US" dirty="0"/>
              <a:t>Presentation Topics</a:t>
            </a:r>
            <a:br>
              <a:rPr lang="en-US" dirty="0"/>
            </a:br>
            <a:endParaRPr lang="en-US" dirty="0">
              <a:solidFill>
                <a:srgbClr val="FF0000"/>
              </a:solidFill>
            </a:endParaRPr>
          </a:p>
        </p:txBody>
      </p:sp>
      <p:pic>
        <p:nvPicPr>
          <p:cNvPr id="10" name="Picture Placeholder 9" descr="Artist illustration of the X-59 in flight over water and land.">
            <a:extLst>
              <a:ext uri="{FF2B5EF4-FFF2-40B4-BE49-F238E27FC236}">
                <a16:creationId xmlns:a16="http://schemas.microsoft.com/office/drawing/2014/main" id="{8A4FCA6F-8A01-F828-4F3A-2CB4CEECFD85}"/>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0" y="0"/>
            <a:ext cx="6112820" cy="6876923"/>
          </a:xfrm>
        </p:spPr>
      </p:pic>
      <p:sp>
        <p:nvSpPr>
          <p:cNvPr id="28" name="TextBox 27">
            <a:extLst>
              <a:ext uri="{FF2B5EF4-FFF2-40B4-BE49-F238E27FC236}">
                <a16:creationId xmlns:a16="http://schemas.microsoft.com/office/drawing/2014/main" id="{43E96C36-30C4-4759-9D9C-05DA1E4A9FC4}"/>
              </a:ext>
            </a:extLst>
          </p:cNvPr>
          <p:cNvSpPr txBox="1"/>
          <p:nvPr/>
        </p:nvSpPr>
        <p:spPr>
          <a:xfrm>
            <a:off x="6423861" y="2430536"/>
            <a:ext cx="5485109" cy="2862322"/>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X-Planes</a:t>
            </a: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Customer Need: Barriers to Commercial Supersonic Flight</a:t>
            </a: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Sonic Boom 101</a:t>
            </a: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Requirements Development Process</a:t>
            </a: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X-59 Early Concept Evolution</a:t>
            </a: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Mission Overview</a:t>
            </a: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X-59 Aircraft Development</a:t>
            </a: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Current status</a:t>
            </a:r>
          </a:p>
        </p:txBody>
      </p:sp>
      <p:pic>
        <p:nvPicPr>
          <p:cNvPr id="3" name="Picture 2" descr="Icon&#10;&#10;Description automatically generated with low confidence">
            <a:extLst>
              <a:ext uri="{FF2B5EF4-FFF2-40B4-BE49-F238E27FC236}">
                <a16:creationId xmlns:a16="http://schemas.microsoft.com/office/drawing/2014/main" id="{997E070C-57FD-2635-BE5C-6740B2DE82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6" name="TextBox 5">
            <a:extLst>
              <a:ext uri="{FF2B5EF4-FFF2-40B4-BE49-F238E27FC236}">
                <a16:creationId xmlns:a16="http://schemas.microsoft.com/office/drawing/2014/main" id="{9BDF9A2A-1C28-38F9-B6B0-40DCB78E8B55}"/>
              </a:ext>
            </a:extLst>
          </p:cNvPr>
          <p:cNvSpPr txBox="1"/>
          <p:nvPr/>
        </p:nvSpPr>
        <p:spPr>
          <a:xfrm>
            <a:off x="3956460" y="6553557"/>
            <a:ext cx="1967205" cy="230832"/>
          </a:xfrm>
          <a:prstGeom prst="rect">
            <a:avLst/>
          </a:prstGeom>
          <a:noFill/>
        </p:spPr>
        <p:txBody>
          <a:bodyPr wrap="none" rtlCol="0">
            <a:spAutoFit/>
          </a:bodyPr>
          <a:lstStyle/>
          <a:p>
            <a:r>
              <a:rPr lang="en-US" sz="900" dirty="0">
                <a:solidFill>
                  <a:schemeClr val="bg1"/>
                </a:solidFill>
                <a:latin typeface="Helvetica" pitchFamily="2" charset="0"/>
              </a:rPr>
              <a:t>Illustration Credit: Lockheed Martin</a:t>
            </a:r>
          </a:p>
        </p:txBody>
      </p:sp>
      <p:sp>
        <p:nvSpPr>
          <p:cNvPr id="2" name="Date Placeholder 3">
            <a:extLst>
              <a:ext uri="{FF2B5EF4-FFF2-40B4-BE49-F238E27FC236}">
                <a16:creationId xmlns:a16="http://schemas.microsoft.com/office/drawing/2014/main" id="{2B6EF064-48E9-8E98-CCEA-971748EFB045}"/>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b="1" kern="1200">
                <a:solidFill>
                  <a:srgbClr val="0047B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0" dirty="0" err="1">
                <a:solidFill>
                  <a:schemeClr val="bg1"/>
                </a:solidFill>
              </a:rPr>
              <a:t>www.nasa.gov</a:t>
            </a:r>
            <a:endParaRPr lang="en-US" b="0" dirty="0">
              <a:solidFill>
                <a:schemeClr val="bg1"/>
              </a:solidFill>
            </a:endParaRPr>
          </a:p>
        </p:txBody>
      </p:sp>
    </p:spTree>
    <p:extLst>
      <p:ext uri="{BB962C8B-B14F-4D97-AF65-F5344CB8AC3E}">
        <p14:creationId xmlns:p14="http://schemas.microsoft.com/office/powerpoint/2010/main" val="793801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B54D-A868-4B25-B47E-5F138D04CA93}"/>
              </a:ext>
            </a:extLst>
          </p:cNvPr>
          <p:cNvSpPr>
            <a:spLocks noGrp="1"/>
          </p:cNvSpPr>
          <p:nvPr>
            <p:ph type="title"/>
          </p:nvPr>
        </p:nvSpPr>
        <p:spPr/>
        <p:txBody>
          <a:bodyPr/>
          <a:lstStyle/>
          <a:p>
            <a:r>
              <a:rPr lang="en-US" dirty="0"/>
              <a:t>X-Planes</a:t>
            </a:r>
          </a:p>
        </p:txBody>
      </p:sp>
      <p:sp>
        <p:nvSpPr>
          <p:cNvPr id="3" name="Slide Number Placeholder 2">
            <a:extLst>
              <a:ext uri="{FF2B5EF4-FFF2-40B4-BE49-F238E27FC236}">
                <a16:creationId xmlns:a16="http://schemas.microsoft.com/office/drawing/2014/main" id="{C39C993E-DDD0-46EB-8EF4-24381AFB79F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BE8F62-5DF8-3040-A6A0-7DDCFC9687FE}" type="slidenum">
              <a:rPr kumimoji="0" lang="en-US" sz="9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A3337216-A31F-4CEB-AA4A-A30C503ADAD3}"/>
              </a:ext>
            </a:extLst>
          </p:cNvPr>
          <p:cNvPicPr>
            <a:picLocks noChangeAspect="1"/>
          </p:cNvPicPr>
          <p:nvPr/>
        </p:nvPicPr>
        <p:blipFill>
          <a:blip r:embed="rId3"/>
          <a:stretch>
            <a:fillRect/>
          </a:stretch>
        </p:blipFill>
        <p:spPr>
          <a:xfrm>
            <a:off x="1466850" y="744423"/>
            <a:ext cx="9258300" cy="5086350"/>
          </a:xfrm>
          <a:prstGeom prst="rect">
            <a:avLst/>
          </a:prstGeom>
        </p:spPr>
      </p:pic>
    </p:spTree>
    <p:extLst>
      <p:ext uri="{BB962C8B-B14F-4D97-AF65-F5344CB8AC3E}">
        <p14:creationId xmlns:p14="http://schemas.microsoft.com/office/powerpoint/2010/main" val="3056816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71030-DA5E-49B2-9E49-087BB6279991}"/>
              </a:ext>
            </a:extLst>
          </p:cNvPr>
          <p:cNvSpPr>
            <a:spLocks noGrp="1"/>
          </p:cNvSpPr>
          <p:nvPr>
            <p:ph type="title"/>
          </p:nvPr>
        </p:nvSpPr>
        <p:spPr/>
        <p:txBody>
          <a:bodyPr/>
          <a:lstStyle/>
          <a:p>
            <a:r>
              <a:rPr lang="en-US" dirty="0"/>
              <a:t>X-Planes</a:t>
            </a:r>
          </a:p>
        </p:txBody>
      </p:sp>
      <p:sp>
        <p:nvSpPr>
          <p:cNvPr id="3" name="Slide Number Placeholder 2">
            <a:extLst>
              <a:ext uri="{FF2B5EF4-FFF2-40B4-BE49-F238E27FC236}">
                <a16:creationId xmlns:a16="http://schemas.microsoft.com/office/drawing/2014/main" id="{D242E90D-5762-47DB-87BE-08CA42E703B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BE8F62-5DF8-3040-A6A0-7DDCFC9687FE}" type="slidenum">
              <a:rPr kumimoji="0" lang="en-US" sz="9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64610CA-F38F-49D1-A614-7C2F85448C50}"/>
              </a:ext>
            </a:extLst>
          </p:cNvPr>
          <p:cNvPicPr>
            <a:picLocks noChangeAspect="1"/>
          </p:cNvPicPr>
          <p:nvPr/>
        </p:nvPicPr>
        <p:blipFill>
          <a:blip r:embed="rId3"/>
          <a:stretch>
            <a:fillRect/>
          </a:stretch>
        </p:blipFill>
        <p:spPr>
          <a:xfrm>
            <a:off x="2344132" y="674016"/>
            <a:ext cx="7346623" cy="5509967"/>
          </a:xfrm>
          <a:prstGeom prst="rect">
            <a:avLst/>
          </a:prstGeom>
        </p:spPr>
      </p:pic>
    </p:spTree>
    <p:extLst>
      <p:ext uri="{BB962C8B-B14F-4D97-AF65-F5344CB8AC3E}">
        <p14:creationId xmlns:p14="http://schemas.microsoft.com/office/powerpoint/2010/main" val="2817740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6D5A8-24E3-4E9E-8460-819A91486CF4}"/>
              </a:ext>
            </a:extLst>
          </p:cNvPr>
          <p:cNvSpPr>
            <a:spLocks noGrp="1"/>
          </p:cNvSpPr>
          <p:nvPr>
            <p:ph type="title"/>
          </p:nvPr>
        </p:nvSpPr>
        <p:spPr/>
        <p:txBody>
          <a:bodyPr/>
          <a:lstStyle/>
          <a:p>
            <a:r>
              <a:rPr lang="en-US" dirty="0"/>
              <a:t>X-Planes</a:t>
            </a:r>
          </a:p>
        </p:txBody>
      </p:sp>
      <p:sp>
        <p:nvSpPr>
          <p:cNvPr id="3" name="Slide Number Placeholder 2">
            <a:extLst>
              <a:ext uri="{FF2B5EF4-FFF2-40B4-BE49-F238E27FC236}">
                <a16:creationId xmlns:a16="http://schemas.microsoft.com/office/drawing/2014/main" id="{B8FACCD4-8230-4948-A6EB-14C0AA4DB9B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BE8F62-5DF8-3040-A6A0-7DDCFC9687FE}" type="slidenum">
              <a:rPr kumimoji="0" lang="en-US" sz="9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0CB5284-9776-445A-A425-C0F9AEB54987}"/>
              </a:ext>
            </a:extLst>
          </p:cNvPr>
          <p:cNvPicPr>
            <a:picLocks noChangeAspect="1"/>
          </p:cNvPicPr>
          <p:nvPr/>
        </p:nvPicPr>
        <p:blipFill>
          <a:blip r:embed="rId3"/>
          <a:stretch>
            <a:fillRect/>
          </a:stretch>
        </p:blipFill>
        <p:spPr>
          <a:xfrm>
            <a:off x="1463554" y="978794"/>
            <a:ext cx="8440733" cy="5325779"/>
          </a:xfrm>
          <a:prstGeom prst="rect">
            <a:avLst/>
          </a:prstGeom>
        </p:spPr>
      </p:pic>
    </p:spTree>
    <p:extLst>
      <p:ext uri="{BB962C8B-B14F-4D97-AF65-F5344CB8AC3E}">
        <p14:creationId xmlns:p14="http://schemas.microsoft.com/office/powerpoint/2010/main" val="3383927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C035B-A65F-41CD-B0F4-AA265E1FDD38}"/>
              </a:ext>
            </a:extLst>
          </p:cNvPr>
          <p:cNvSpPr>
            <a:spLocks noGrp="1"/>
          </p:cNvSpPr>
          <p:nvPr>
            <p:ph type="title"/>
          </p:nvPr>
        </p:nvSpPr>
        <p:spPr/>
        <p:txBody>
          <a:bodyPr/>
          <a:lstStyle/>
          <a:p>
            <a:r>
              <a:rPr lang="en-US" dirty="0"/>
              <a:t>X-Planes</a:t>
            </a:r>
          </a:p>
        </p:txBody>
      </p:sp>
      <p:sp>
        <p:nvSpPr>
          <p:cNvPr id="3" name="Slide Number Placeholder 2">
            <a:extLst>
              <a:ext uri="{FF2B5EF4-FFF2-40B4-BE49-F238E27FC236}">
                <a16:creationId xmlns:a16="http://schemas.microsoft.com/office/drawing/2014/main" id="{092E59EC-6D25-4F9D-8B03-EAC9DA9E9C7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BE8F62-5DF8-3040-A6A0-7DDCFC9687FE}" type="slidenum">
              <a:rPr kumimoji="0" lang="en-US" sz="9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484BE5F-62B2-46A1-8957-4063F06EBB90}"/>
              </a:ext>
            </a:extLst>
          </p:cNvPr>
          <p:cNvPicPr>
            <a:picLocks noChangeAspect="1"/>
          </p:cNvPicPr>
          <p:nvPr/>
        </p:nvPicPr>
        <p:blipFill>
          <a:blip r:embed="rId3"/>
          <a:stretch>
            <a:fillRect/>
          </a:stretch>
        </p:blipFill>
        <p:spPr>
          <a:xfrm>
            <a:off x="1969270" y="753703"/>
            <a:ext cx="8851130" cy="5836214"/>
          </a:xfrm>
          <a:prstGeom prst="rect">
            <a:avLst/>
          </a:prstGeom>
        </p:spPr>
      </p:pic>
    </p:spTree>
    <p:extLst>
      <p:ext uri="{BB962C8B-B14F-4D97-AF65-F5344CB8AC3E}">
        <p14:creationId xmlns:p14="http://schemas.microsoft.com/office/powerpoint/2010/main" val="4198901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08A8E-A379-4689-BBE4-6D76E077784C}"/>
              </a:ext>
            </a:extLst>
          </p:cNvPr>
          <p:cNvSpPr>
            <a:spLocks noGrp="1"/>
          </p:cNvSpPr>
          <p:nvPr>
            <p:ph type="title"/>
          </p:nvPr>
        </p:nvSpPr>
        <p:spPr/>
        <p:txBody>
          <a:bodyPr/>
          <a:lstStyle/>
          <a:p>
            <a:r>
              <a:rPr lang="en-US" dirty="0"/>
              <a:t>X-Planes</a:t>
            </a:r>
          </a:p>
        </p:txBody>
      </p:sp>
      <p:sp>
        <p:nvSpPr>
          <p:cNvPr id="3" name="Slide Number Placeholder 2">
            <a:extLst>
              <a:ext uri="{FF2B5EF4-FFF2-40B4-BE49-F238E27FC236}">
                <a16:creationId xmlns:a16="http://schemas.microsoft.com/office/drawing/2014/main" id="{88CF9957-3EEE-4329-8EB5-F9DF802FD65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BE8F62-5DF8-3040-A6A0-7DDCFC9687FE}" type="slidenum">
              <a:rPr kumimoji="0" lang="en-US" sz="9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FCBB449-F4BE-47DB-813E-DFF6D6E1EB4C}"/>
              </a:ext>
            </a:extLst>
          </p:cNvPr>
          <p:cNvPicPr>
            <a:picLocks noChangeAspect="1"/>
          </p:cNvPicPr>
          <p:nvPr/>
        </p:nvPicPr>
        <p:blipFill>
          <a:blip r:embed="rId3"/>
          <a:stretch>
            <a:fillRect/>
          </a:stretch>
        </p:blipFill>
        <p:spPr>
          <a:xfrm>
            <a:off x="2229491" y="579206"/>
            <a:ext cx="7152425" cy="5699588"/>
          </a:xfrm>
          <a:prstGeom prst="rect">
            <a:avLst/>
          </a:prstGeom>
        </p:spPr>
      </p:pic>
    </p:spTree>
    <p:extLst>
      <p:ext uri="{BB962C8B-B14F-4D97-AF65-F5344CB8AC3E}">
        <p14:creationId xmlns:p14="http://schemas.microsoft.com/office/powerpoint/2010/main" val="752063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CD2AE-0116-4CAD-9938-7BCFFF624563}"/>
              </a:ext>
            </a:extLst>
          </p:cNvPr>
          <p:cNvSpPr>
            <a:spLocks noGrp="1"/>
          </p:cNvSpPr>
          <p:nvPr>
            <p:ph type="title"/>
          </p:nvPr>
        </p:nvSpPr>
        <p:spPr>
          <a:xfrm>
            <a:off x="304800" y="179316"/>
            <a:ext cx="10515600" cy="560564"/>
          </a:xfrm>
        </p:spPr>
        <p:txBody>
          <a:bodyPr/>
          <a:lstStyle/>
          <a:p>
            <a:r>
              <a:rPr lang="en-US" dirty="0"/>
              <a:t>X-Planes</a:t>
            </a:r>
          </a:p>
        </p:txBody>
      </p:sp>
      <p:sp>
        <p:nvSpPr>
          <p:cNvPr id="3" name="Slide Number Placeholder 2">
            <a:extLst>
              <a:ext uri="{FF2B5EF4-FFF2-40B4-BE49-F238E27FC236}">
                <a16:creationId xmlns:a16="http://schemas.microsoft.com/office/drawing/2014/main" id="{C8906968-8732-4C59-8447-A441F72DD05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BE8F62-5DF8-3040-A6A0-7DDCFC9687FE}" type="slidenum">
              <a:rPr kumimoji="0" lang="en-US" sz="9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descr="A plane flying over the clouds&#10;&#10;Description automatically generated with low confidence">
            <a:extLst>
              <a:ext uri="{FF2B5EF4-FFF2-40B4-BE49-F238E27FC236}">
                <a16:creationId xmlns:a16="http://schemas.microsoft.com/office/drawing/2014/main" id="{1B888AF0-71E3-4C8D-902A-251774B263E1}"/>
              </a:ext>
            </a:extLst>
          </p:cNvPr>
          <p:cNvPicPr>
            <a:picLocks noChangeAspect="1"/>
          </p:cNvPicPr>
          <p:nvPr/>
        </p:nvPicPr>
        <p:blipFill>
          <a:blip r:embed="rId2"/>
          <a:stretch>
            <a:fillRect/>
          </a:stretch>
        </p:blipFill>
        <p:spPr>
          <a:xfrm>
            <a:off x="1591750" y="735586"/>
            <a:ext cx="8556802" cy="5695924"/>
          </a:xfrm>
          <a:prstGeom prst="rect">
            <a:avLst/>
          </a:prstGeom>
        </p:spPr>
      </p:pic>
      <p:sp>
        <p:nvSpPr>
          <p:cNvPr id="8" name="TextBox 7">
            <a:extLst>
              <a:ext uri="{FF2B5EF4-FFF2-40B4-BE49-F238E27FC236}">
                <a16:creationId xmlns:a16="http://schemas.microsoft.com/office/drawing/2014/main" id="{6FF71F3E-D814-4522-AD7D-9D9A1C7EB646}"/>
              </a:ext>
            </a:extLst>
          </p:cNvPr>
          <p:cNvSpPr txBox="1"/>
          <p:nvPr/>
        </p:nvSpPr>
        <p:spPr>
          <a:xfrm>
            <a:off x="3311905" y="6424273"/>
            <a:ext cx="506497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https://www.youtube.com/watch?v=DPd0OHrmCBc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7203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4F522C8-72E4-F248-9662-08874CEA36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13686"/>
            <a:ext cx="12200570" cy="7171686"/>
          </a:xfrm>
          <a:prstGeom prst="rect">
            <a:avLst/>
          </a:prstGeom>
        </p:spPr>
      </p:pic>
      <p:sp>
        <p:nvSpPr>
          <p:cNvPr id="9" name="TextBox 8">
            <a:extLst>
              <a:ext uri="{FF2B5EF4-FFF2-40B4-BE49-F238E27FC236}">
                <a16:creationId xmlns:a16="http://schemas.microsoft.com/office/drawing/2014/main" id="{EAAF94D1-4FBE-4E4A-8C02-1E628F4F8F39}"/>
              </a:ext>
            </a:extLst>
          </p:cNvPr>
          <p:cNvSpPr txBox="1"/>
          <p:nvPr/>
        </p:nvSpPr>
        <p:spPr>
          <a:xfrm>
            <a:off x="304800" y="3991240"/>
            <a:ext cx="11428288" cy="2862322"/>
          </a:xfrm>
          <a:prstGeom prst="rect">
            <a:avLst/>
          </a:prstGeom>
          <a:noFill/>
        </p:spPr>
        <p:txBody>
          <a:bodyPr wrap="square" lIns="91440" tIns="45720" rIns="91440" bIns="45720" rtlCol="0" anchor="t">
            <a:spAutoFit/>
          </a:bodyPr>
          <a:lstStyle/>
          <a:p>
            <a:pPr marL="229870" indent="-222250">
              <a:buFont typeface="Arial" panose="020B0604020202020204" pitchFamily="34" charset="0"/>
              <a:buChar char="•"/>
            </a:pPr>
            <a:r>
              <a:rPr lang="en-US">
                <a:solidFill>
                  <a:schemeClr val="bg1"/>
                </a:solidFill>
                <a:latin typeface="Helvetica"/>
                <a:ea typeface="Arial" charset="0"/>
                <a:cs typeface="Arial"/>
              </a:rPr>
              <a:t>First supersonic flight: 1947</a:t>
            </a:r>
          </a:p>
          <a:p>
            <a:pPr marL="229870" indent="-222250">
              <a:buFont typeface="Arial" panose="020B0604020202020204" pitchFamily="34" charset="0"/>
              <a:buChar char="•"/>
            </a:pPr>
            <a:r>
              <a:rPr lang="en-US">
                <a:solidFill>
                  <a:schemeClr val="bg1"/>
                </a:solidFill>
                <a:latin typeface="Helvetica"/>
                <a:ea typeface="Arial" charset="0"/>
                <a:cs typeface="Arial"/>
              </a:rPr>
              <a:t>Introduction of supersonic commercial transports in 1970s brought the problem of sonic boom noise to public attention &amp; showed sonic boom noise to be unacceptable</a:t>
            </a:r>
          </a:p>
          <a:p>
            <a:pPr marL="229870" indent="-222250">
              <a:buFont typeface="Arial" panose="020B0604020202020204" pitchFamily="34" charset="0"/>
              <a:buChar char="•"/>
            </a:pPr>
            <a:r>
              <a:rPr lang="en-US">
                <a:solidFill>
                  <a:schemeClr val="bg1"/>
                </a:solidFill>
                <a:latin typeface="Helvetica"/>
                <a:ea typeface="Arial" charset="0"/>
                <a:cs typeface="Arial"/>
              </a:rPr>
              <a:t>Supersonic overflight restrictions followed</a:t>
            </a:r>
          </a:p>
          <a:p>
            <a:pPr marL="515620" lvl="1" indent="-285750">
              <a:buFont typeface="System Font Regular"/>
              <a:buChar char="−"/>
            </a:pPr>
            <a:r>
              <a:rPr lang="en-US">
                <a:solidFill>
                  <a:schemeClr val="bg1"/>
                </a:solidFill>
                <a:latin typeface="Helvetica"/>
                <a:ea typeface="Arial" charset="0"/>
                <a:cs typeface="Arial"/>
              </a:rPr>
              <a:t>US: FAA Regulation (FAR) prohibits supersonic flight over US</a:t>
            </a:r>
          </a:p>
          <a:p>
            <a:pPr marL="515620" lvl="1" indent="-285750">
              <a:buFont typeface="System Font Regular"/>
              <a:buChar char="−"/>
            </a:pPr>
            <a:r>
              <a:rPr lang="en-US">
                <a:solidFill>
                  <a:schemeClr val="bg1"/>
                </a:solidFill>
                <a:latin typeface="Helvetica"/>
                <a:ea typeface="Arial" charset="0"/>
                <a:cs typeface="Arial"/>
              </a:rPr>
              <a:t>Worldwide: ICAO Assemble Resolution – “No unacceptable situation for the public due to sonic boom”</a:t>
            </a:r>
          </a:p>
          <a:p>
            <a:pPr marL="229870" indent="-229870">
              <a:buFont typeface="Arial" panose="020B0604020202020204" pitchFamily="34" charset="0"/>
              <a:buChar char="•"/>
            </a:pPr>
            <a:r>
              <a:rPr lang="en-US">
                <a:solidFill>
                  <a:schemeClr val="bg1"/>
                </a:solidFill>
                <a:latin typeface="Helvetica"/>
                <a:ea typeface="Arial" charset="0"/>
                <a:cs typeface="Arial"/>
              </a:rPr>
              <a:t>Restriction dramatically limited market potential for supersonic commercial flight</a:t>
            </a:r>
          </a:p>
          <a:p>
            <a:pPr marL="229870" indent="-229870">
              <a:buFont typeface="Arial" panose="020B0604020202020204" pitchFamily="34" charset="0"/>
              <a:buChar char="•"/>
            </a:pPr>
            <a:r>
              <a:rPr lang="en-US">
                <a:solidFill>
                  <a:schemeClr val="bg1"/>
                </a:solidFill>
                <a:latin typeface="Helvetica"/>
                <a:ea typeface="Arial" charset="0"/>
                <a:cs typeface="Arial"/>
              </a:rPr>
              <a:t>The creation of a market for supersonic commercial aircraft requires eliminating sonic boom as a barrier to overland flight</a:t>
            </a:r>
          </a:p>
          <a:p>
            <a:pPr marL="229870" indent="-222250">
              <a:buFont typeface="Arial" panose="020B0604020202020204" pitchFamily="34" charset="0"/>
              <a:buChar char="•"/>
            </a:pPr>
            <a:endParaRPr lang="en-US">
              <a:solidFill>
                <a:schemeClr val="bg1"/>
              </a:solidFill>
              <a:latin typeface="Helvetica"/>
              <a:ea typeface="Arial" charset="0"/>
              <a:cs typeface="Arial" charset="0"/>
            </a:endParaRPr>
          </a:p>
        </p:txBody>
      </p:sp>
      <p:sp>
        <p:nvSpPr>
          <p:cNvPr id="10" name="Title 1">
            <a:extLst>
              <a:ext uri="{FF2B5EF4-FFF2-40B4-BE49-F238E27FC236}">
                <a16:creationId xmlns:a16="http://schemas.microsoft.com/office/drawing/2014/main" id="{7A5926D9-A37E-8047-A877-921E36DD111A}"/>
              </a:ext>
            </a:extLst>
          </p:cNvPr>
          <p:cNvSpPr txBox="1">
            <a:spLocks/>
          </p:cNvSpPr>
          <p:nvPr/>
        </p:nvSpPr>
        <p:spPr>
          <a:xfrm>
            <a:off x="244350" y="208980"/>
            <a:ext cx="10972800" cy="758952"/>
          </a:xfrm>
          <a:prstGeom prst="rect">
            <a:avLst/>
          </a:prstGeom>
        </p:spPr>
        <p:txBody>
          <a:bodyPr/>
          <a:lstStyle>
            <a:defPPr>
              <a:defRPr lang="en-US"/>
            </a:defPPr>
            <a:lvl1pPr>
              <a:lnSpc>
                <a:spcPct val="90000"/>
              </a:lnSpc>
              <a:spcBef>
                <a:spcPct val="0"/>
              </a:spcBef>
              <a:buNone/>
              <a:defRPr sz="2800">
                <a:solidFill>
                  <a:schemeClr val="accent5">
                    <a:lumMod val="75000"/>
                  </a:schemeClr>
                </a:solidFill>
                <a:latin typeface="Helvetica" pitchFamily="2" charset="0"/>
                <a:ea typeface="+mj-ea"/>
                <a:cs typeface="Arial" panose="020B0604020202020204" pitchFamily="34" charset="0"/>
              </a:defRPr>
            </a:lvl1pPr>
          </a:lstStyle>
          <a:p>
            <a:r>
              <a:rPr lang="en-US" b="1">
                <a:solidFill>
                  <a:schemeClr val="accent1"/>
                </a:solidFill>
              </a:rPr>
              <a:t>Barriers to Commercial Supersonic Flight</a:t>
            </a:r>
          </a:p>
          <a:p>
            <a:r>
              <a:rPr lang="en-US" sz="2000">
                <a:solidFill>
                  <a:schemeClr val="accent1"/>
                </a:solidFill>
              </a:rPr>
              <a:t>Sonic Boom Noise and Overland Flight Prohibitions</a:t>
            </a:r>
          </a:p>
        </p:txBody>
      </p:sp>
      <p:pic>
        <p:nvPicPr>
          <p:cNvPr id="2" name="Picture 1" descr="A close up of a person's face&#10;&#10;Description automatically generated with medium confidence">
            <a:extLst>
              <a:ext uri="{FF2B5EF4-FFF2-40B4-BE49-F238E27FC236}">
                <a16:creationId xmlns:a16="http://schemas.microsoft.com/office/drawing/2014/main" id="{681D3FED-2BD6-7D93-8B5F-B14929D3F0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8110" y="6607629"/>
            <a:ext cx="1130862" cy="145966"/>
          </a:xfrm>
          <a:prstGeom prst="rect">
            <a:avLst/>
          </a:prstGeom>
        </p:spPr>
      </p:pic>
      <p:sp>
        <p:nvSpPr>
          <p:cNvPr id="3" name="Date Placeholder 3">
            <a:extLst>
              <a:ext uri="{FF2B5EF4-FFF2-40B4-BE49-F238E27FC236}">
                <a16:creationId xmlns:a16="http://schemas.microsoft.com/office/drawing/2014/main" id="{171973BB-0BF1-0AC9-13C4-A990091EC0F5}"/>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bg1"/>
                </a:solidFill>
              </a:rPr>
              <a:t>www.nasa.gov</a:t>
            </a:r>
            <a:r>
              <a:rPr lang="en-US" dirty="0">
                <a:solidFill>
                  <a:schemeClr val="bg1"/>
                </a:solidFill>
              </a:rPr>
              <a:t> </a:t>
            </a:r>
          </a:p>
        </p:txBody>
      </p:sp>
    </p:spTree>
    <p:extLst>
      <p:ext uri="{BB962C8B-B14F-4D97-AF65-F5344CB8AC3E}">
        <p14:creationId xmlns:p14="http://schemas.microsoft.com/office/powerpoint/2010/main" val="1130530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6C184A-0A89-E94A-A509-17619411E06C}"/>
              </a:ext>
            </a:extLst>
          </p:cNvPr>
          <p:cNvPicPr>
            <a:picLocks noChangeAspect="1"/>
          </p:cNvPicPr>
          <p:nvPr/>
        </p:nvPicPr>
        <p:blipFill>
          <a:blip r:embed="rId2"/>
          <a:stretch>
            <a:fillRect/>
          </a:stretch>
        </p:blipFill>
        <p:spPr>
          <a:xfrm>
            <a:off x="0" y="-476"/>
            <a:ext cx="12189542" cy="6873239"/>
          </a:xfrm>
          <a:prstGeom prst="rect">
            <a:avLst/>
          </a:prstGeom>
        </p:spPr>
      </p:pic>
      <p:sp>
        <p:nvSpPr>
          <p:cNvPr id="5" name="Content Placeholder 2">
            <a:extLst>
              <a:ext uri="{FF2B5EF4-FFF2-40B4-BE49-F238E27FC236}">
                <a16:creationId xmlns:a16="http://schemas.microsoft.com/office/drawing/2014/main" id="{1C99BAA9-F19A-FC42-A897-F9FE343ABE11}"/>
              </a:ext>
            </a:extLst>
          </p:cNvPr>
          <p:cNvSpPr txBox="1">
            <a:spLocks/>
          </p:cNvSpPr>
          <p:nvPr/>
        </p:nvSpPr>
        <p:spPr>
          <a:xfrm>
            <a:off x="443477" y="941831"/>
            <a:ext cx="8351076" cy="1504598"/>
          </a:xfrm>
          <a:prstGeom prst="rect">
            <a:avLst/>
          </a:prstGeom>
        </p:spPr>
        <p:txBody>
          <a:bodyPr>
            <a:normAutofit/>
          </a:bodyPr>
          <a:lstStyle>
            <a:lvl1pPr marL="342900" indent="-342900" algn="l" defTabSz="457200" rtl="0" eaLnBrk="1" fontAlgn="base" hangingPunct="1">
              <a:spcBef>
                <a:spcPct val="20000"/>
              </a:spcBef>
              <a:spcAft>
                <a:spcPct val="0"/>
              </a:spcAft>
              <a:buFont typeface="Arial" pitchFamily="34" charset="0"/>
              <a:buChar char="•"/>
              <a:defRPr sz="2000" kern="1200">
                <a:solidFill>
                  <a:schemeClr val="tx1"/>
                </a:solidFill>
                <a:latin typeface="Helvetica"/>
                <a:ea typeface="ＭＳ Ｐゴシック" charset="-128"/>
                <a:cs typeface="Helvetica"/>
              </a:defRPr>
            </a:lvl1pPr>
            <a:lvl2pPr marL="742950" indent="-28575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2pPr>
            <a:lvl3pPr marL="11430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3pPr>
            <a:lvl4pPr marL="16002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4pPr>
            <a:lvl5pPr marL="20574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b="1" dirty="0">
                <a:solidFill>
                  <a:schemeClr val="bg1"/>
                </a:solidFill>
                <a:latin typeface="Arial" panose="020B0604020202020204" pitchFamily="34" charset="0"/>
                <a:cs typeface="Arial" panose="020B0604020202020204" pitchFamily="34" charset="0"/>
              </a:rPr>
              <a:t>An emerging potential market has generated renewed interest in civil supersonic aircraft</a:t>
            </a:r>
          </a:p>
          <a:p>
            <a:r>
              <a:rPr lang="en-US" sz="1800" dirty="0">
                <a:solidFill>
                  <a:schemeClr val="bg1"/>
                </a:solidFill>
                <a:latin typeface="Arial" panose="020B0604020202020204" pitchFamily="34" charset="0"/>
                <a:cs typeface="Arial" panose="020B0604020202020204" pitchFamily="34" charset="0"/>
              </a:rPr>
              <a:t>Evidenced by the appearance of several commercial programs despite lack of standards for </a:t>
            </a:r>
            <a:r>
              <a:rPr lang="en-US" sz="1800" dirty="0" err="1">
                <a:solidFill>
                  <a:schemeClr val="bg1"/>
                </a:solidFill>
                <a:latin typeface="Arial" panose="020B0604020202020204" pitchFamily="34" charset="0"/>
                <a:cs typeface="Arial" panose="020B0604020202020204" pitchFamily="34" charset="0"/>
              </a:rPr>
              <a:t>en</a:t>
            </a:r>
            <a:r>
              <a:rPr lang="en-US" sz="1800" dirty="0">
                <a:solidFill>
                  <a:schemeClr val="bg1"/>
                </a:solidFill>
                <a:latin typeface="Arial" panose="020B0604020202020204" pitchFamily="34" charset="0"/>
                <a:cs typeface="Arial" panose="020B0604020202020204" pitchFamily="34" charset="0"/>
              </a:rPr>
              <a:t> route noise or landing and takeoff noise, emissions</a:t>
            </a:r>
          </a:p>
          <a:p>
            <a:pPr>
              <a:spcBef>
                <a:spcPts val="1200"/>
              </a:spcBef>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A29080C6-AAFF-F146-80B7-94555695AED1}"/>
              </a:ext>
            </a:extLst>
          </p:cNvPr>
          <p:cNvGrpSpPr/>
          <p:nvPr/>
        </p:nvGrpSpPr>
        <p:grpSpPr>
          <a:xfrm>
            <a:off x="443477" y="4527234"/>
            <a:ext cx="8621866" cy="2178366"/>
            <a:chOff x="188309" y="3765751"/>
            <a:chExt cx="6499888" cy="2861709"/>
          </a:xfrm>
        </p:grpSpPr>
        <p:sp>
          <p:nvSpPr>
            <p:cNvPr id="7" name="Rectangle 6">
              <a:extLst>
                <a:ext uri="{FF2B5EF4-FFF2-40B4-BE49-F238E27FC236}">
                  <a16:creationId xmlns:a16="http://schemas.microsoft.com/office/drawing/2014/main" id="{3A47E8F9-0FC4-8D47-9DF7-5915F9A0C062}"/>
                </a:ext>
              </a:extLst>
            </p:cNvPr>
            <p:cNvSpPr/>
            <p:nvPr/>
          </p:nvSpPr>
          <p:spPr>
            <a:xfrm>
              <a:off x="188309" y="3765751"/>
              <a:ext cx="6499888" cy="2861709"/>
            </a:xfrm>
            <a:prstGeom prst="rect">
              <a:avLst/>
            </a:prstGeom>
            <a:solidFill>
              <a:schemeClr val="bg1">
                <a:alpha val="6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91D187B7-8437-0B47-9EF4-231D2F98F186}"/>
                </a:ext>
              </a:extLst>
            </p:cNvPr>
            <p:cNvSpPr txBox="1">
              <a:spLocks/>
            </p:cNvSpPr>
            <p:nvPr/>
          </p:nvSpPr>
          <p:spPr>
            <a:xfrm>
              <a:off x="315190" y="3952005"/>
              <a:ext cx="6179172" cy="2489200"/>
            </a:xfrm>
            <a:prstGeom prst="rect">
              <a:avLst/>
            </a:prstGeom>
          </p:spPr>
          <p:txBody>
            <a:bodyPr>
              <a:normAutofit/>
            </a:bodyPr>
            <a:lstStyle>
              <a:lvl1pPr marL="342900" indent="-342900" algn="l" defTabSz="457200" rtl="0" eaLnBrk="1" fontAlgn="base" hangingPunct="1">
                <a:spcBef>
                  <a:spcPct val="20000"/>
                </a:spcBef>
                <a:spcAft>
                  <a:spcPct val="0"/>
                </a:spcAft>
                <a:buFont typeface="Arial" pitchFamily="34" charset="0"/>
                <a:buChar char="•"/>
                <a:defRPr sz="2000" kern="1200">
                  <a:solidFill>
                    <a:schemeClr val="tx1"/>
                  </a:solidFill>
                  <a:latin typeface="Helvetica"/>
                  <a:ea typeface="ＭＳ Ｐゴシック" charset="-128"/>
                  <a:cs typeface="Helvetica"/>
                </a:defRPr>
              </a:lvl1pPr>
              <a:lvl2pPr marL="742950" indent="-28575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2pPr>
              <a:lvl3pPr marL="11430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3pPr>
              <a:lvl4pPr marL="16002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4pPr>
              <a:lvl5pPr marL="20574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buNone/>
              </a:pPr>
              <a:r>
                <a:rPr lang="en-US" b="1" dirty="0">
                  <a:latin typeface="Arial" panose="020B0604020202020204" pitchFamily="34" charset="0"/>
                  <a:cs typeface="Arial" panose="020B0604020202020204" pitchFamily="34" charset="0"/>
                </a:rPr>
                <a:t>The vision of the Supersonics Community is a future where fast air travel is available for a broad spectrum of the traveling public.</a:t>
              </a:r>
            </a:p>
            <a:p>
              <a:pPr>
                <a:spcBef>
                  <a:spcPts val="1200"/>
                </a:spcBef>
              </a:pPr>
              <a:r>
                <a:rPr lang="en-US" sz="1800" dirty="0">
                  <a:latin typeface="Arial" panose="020B0604020202020204" pitchFamily="34" charset="0"/>
                  <a:cs typeface="Arial" panose="020B0604020202020204" pitchFamily="34" charset="0"/>
                </a:rPr>
                <a:t>Future supersonic aircraft will not only be able to fly overland without creating an “unacceptable situation” but will also be environmentally responsible, affordable and sustainable</a:t>
              </a:r>
            </a:p>
          </p:txBody>
        </p:sp>
      </p:grpSp>
      <p:sp>
        <p:nvSpPr>
          <p:cNvPr id="9" name="Oval 8">
            <a:extLst>
              <a:ext uri="{FF2B5EF4-FFF2-40B4-BE49-F238E27FC236}">
                <a16:creationId xmlns:a16="http://schemas.microsoft.com/office/drawing/2014/main" id="{F79FC9C7-B259-BC48-BDA8-95DBB945D39B}"/>
              </a:ext>
            </a:extLst>
          </p:cNvPr>
          <p:cNvSpPr/>
          <p:nvPr/>
        </p:nvSpPr>
        <p:spPr>
          <a:xfrm>
            <a:off x="9065343" y="124535"/>
            <a:ext cx="2595081" cy="2612460"/>
          </a:xfrm>
          <a:prstGeom prst="ellipse">
            <a:avLst/>
          </a:prstGeom>
          <a:solidFill>
            <a:srgbClr val="92B1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FFBF85D-E761-6F47-AE87-DACCB476E073}"/>
              </a:ext>
            </a:extLst>
          </p:cNvPr>
          <p:cNvSpPr txBox="1"/>
          <p:nvPr/>
        </p:nvSpPr>
        <p:spPr>
          <a:xfrm>
            <a:off x="9227620" y="415103"/>
            <a:ext cx="2270527" cy="2031325"/>
          </a:xfrm>
          <a:prstGeom prst="rect">
            <a:avLst/>
          </a:prstGeom>
          <a:noFill/>
        </p:spPr>
        <p:txBody>
          <a:bodyPr wrap="square" rtlCol="0">
            <a:spAutoFit/>
          </a:bodyPr>
          <a:lstStyle/>
          <a:p>
            <a:pPr marL="7938" algn="ctr"/>
            <a:r>
              <a:rPr lang="en-US" b="1" dirty="0">
                <a:solidFill>
                  <a:schemeClr val="bg1"/>
                </a:solidFill>
                <a:latin typeface="Arial" charset="0"/>
                <a:ea typeface="Arial" charset="0"/>
                <a:cs typeface="Arial" charset="0"/>
              </a:rPr>
              <a:t>Overland Flight Restrictions based on unacceptable sonic boom noise are viewed as the main barrier to this vision</a:t>
            </a:r>
          </a:p>
        </p:txBody>
      </p:sp>
      <p:sp>
        <p:nvSpPr>
          <p:cNvPr id="2" name="Title 1">
            <a:extLst>
              <a:ext uri="{FF2B5EF4-FFF2-40B4-BE49-F238E27FC236}">
                <a16:creationId xmlns:a16="http://schemas.microsoft.com/office/drawing/2014/main" id="{5C7662A3-E4AF-454C-BB23-77EB81D8C3F7}"/>
              </a:ext>
            </a:extLst>
          </p:cNvPr>
          <p:cNvSpPr>
            <a:spLocks noGrp="1"/>
          </p:cNvSpPr>
          <p:nvPr>
            <p:ph type="title"/>
          </p:nvPr>
        </p:nvSpPr>
        <p:spPr>
          <a:xfrm>
            <a:off x="263237" y="239487"/>
            <a:ext cx="10515600" cy="560564"/>
          </a:xfrm>
        </p:spPr>
        <p:txBody>
          <a:bodyPr>
            <a:normAutofit/>
          </a:bodyPr>
          <a:lstStyle/>
          <a:p>
            <a:r>
              <a:rPr lang="en-US" sz="2800" dirty="0">
                <a:solidFill>
                  <a:schemeClr val="bg1"/>
                </a:solidFill>
                <a:latin typeface="Arial" panose="020B0604020202020204" pitchFamily="34" charset="0"/>
                <a:cs typeface="Arial" panose="020B0604020202020204" pitchFamily="34" charset="0"/>
              </a:rPr>
              <a:t>Vision for Commercial Supersonic Flight</a:t>
            </a:r>
            <a:endParaRPr lang="en-US"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1160507-837E-434E-9559-A67E977E4269}"/>
              </a:ext>
            </a:extLst>
          </p:cNvPr>
          <p:cNvSpPr txBox="1"/>
          <p:nvPr/>
        </p:nvSpPr>
        <p:spPr>
          <a:xfrm>
            <a:off x="4754410" y="4236960"/>
            <a:ext cx="2156360" cy="246221"/>
          </a:xfrm>
          <a:prstGeom prst="rect">
            <a:avLst/>
          </a:prstGeom>
          <a:noFill/>
        </p:spPr>
        <p:txBody>
          <a:bodyPr wrap="none" rtlCol="0">
            <a:spAutoFit/>
          </a:bodyPr>
          <a:lstStyle/>
          <a:p>
            <a:r>
              <a:rPr lang="en-US" sz="1000" dirty="0">
                <a:solidFill>
                  <a:schemeClr val="bg1"/>
                </a:solidFill>
                <a:latin typeface="Helvetica" pitchFamily="2" charset="0"/>
              </a:rPr>
              <a:t>Illustration Credit: Lockheed Martin</a:t>
            </a:r>
          </a:p>
        </p:txBody>
      </p:sp>
      <p:sp>
        <p:nvSpPr>
          <p:cNvPr id="11" name="Oval 10">
            <a:extLst>
              <a:ext uri="{FF2B5EF4-FFF2-40B4-BE49-F238E27FC236}">
                <a16:creationId xmlns:a16="http://schemas.microsoft.com/office/drawing/2014/main" id="{5F6A3DDF-9E57-8841-B710-13567145A7E0}"/>
              </a:ext>
            </a:extLst>
          </p:cNvPr>
          <p:cNvSpPr/>
          <p:nvPr/>
        </p:nvSpPr>
        <p:spPr>
          <a:xfrm>
            <a:off x="9111986" y="3170047"/>
            <a:ext cx="3030913" cy="3030913"/>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9ACF275-FEDF-C146-A49D-9271D4BA7CE3}"/>
              </a:ext>
            </a:extLst>
          </p:cNvPr>
          <p:cNvSpPr txBox="1"/>
          <p:nvPr/>
        </p:nvSpPr>
        <p:spPr>
          <a:xfrm>
            <a:off x="9173541" y="3885459"/>
            <a:ext cx="2907801" cy="1754326"/>
          </a:xfrm>
          <a:prstGeom prst="rect">
            <a:avLst/>
          </a:prstGeom>
          <a:noFill/>
        </p:spPr>
        <p:txBody>
          <a:bodyPr wrap="square" rtlCol="0">
            <a:spAutoFit/>
          </a:bodyPr>
          <a:lstStyle/>
          <a:p>
            <a:pPr marL="7938" algn="ctr"/>
            <a:r>
              <a:rPr lang="en-US" b="1" dirty="0">
                <a:solidFill>
                  <a:schemeClr val="bg1"/>
                </a:solidFill>
                <a:latin typeface="Arial" charset="0"/>
                <a:ea typeface="Arial" charset="0"/>
                <a:cs typeface="Arial" charset="0"/>
              </a:rPr>
              <a:t>NASA plays a vital role in developing technology and the data that will enable this transformative  new market</a:t>
            </a:r>
          </a:p>
        </p:txBody>
      </p:sp>
      <p:pic>
        <p:nvPicPr>
          <p:cNvPr id="13" name="Picture 12" descr="Icon&#10;&#10;Description automatically generated with low confidence">
            <a:extLst>
              <a:ext uri="{FF2B5EF4-FFF2-40B4-BE49-F238E27FC236}">
                <a16:creationId xmlns:a16="http://schemas.microsoft.com/office/drawing/2014/main" id="{2438974F-D327-8AD7-D8AD-369763FB6B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8837" y="6598310"/>
            <a:ext cx="1136649" cy="146712"/>
          </a:xfrm>
          <a:prstGeom prst="rect">
            <a:avLst/>
          </a:prstGeom>
        </p:spPr>
      </p:pic>
      <p:sp>
        <p:nvSpPr>
          <p:cNvPr id="14" name="Date Placeholder 3">
            <a:extLst>
              <a:ext uri="{FF2B5EF4-FFF2-40B4-BE49-F238E27FC236}">
                <a16:creationId xmlns:a16="http://schemas.microsoft.com/office/drawing/2014/main" id="{AC1B6E28-AD29-CE7A-0B2B-1C697BD2526E}"/>
              </a:ext>
            </a:extLst>
          </p:cNvPr>
          <p:cNvSpPr txBox="1">
            <a:spLocks/>
          </p:cNvSpPr>
          <p:nvPr/>
        </p:nvSpPr>
        <p:spPr>
          <a:xfrm>
            <a:off x="446687"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tx1"/>
                </a:solidFill>
              </a:rPr>
              <a:t>www.nasa.gov</a:t>
            </a:r>
            <a:r>
              <a:rPr lang="en-US" dirty="0">
                <a:solidFill>
                  <a:schemeClr val="tx1"/>
                </a:solidFill>
              </a:rPr>
              <a:t> </a:t>
            </a:r>
          </a:p>
        </p:txBody>
      </p:sp>
    </p:spTree>
    <p:extLst>
      <p:ext uri="{BB962C8B-B14F-4D97-AF65-F5344CB8AC3E}">
        <p14:creationId xmlns:p14="http://schemas.microsoft.com/office/powerpoint/2010/main" val="1936078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C1A3D1-027E-6B4A-A412-FE4818CEEA3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5" y="-2579"/>
            <a:ext cx="12192000" cy="6865398"/>
          </a:xfrm>
          <a:prstGeom prst="rect">
            <a:avLst/>
          </a:prstGeom>
        </p:spPr>
      </p:pic>
      <p:sp>
        <p:nvSpPr>
          <p:cNvPr id="2" name="Title 1">
            <a:extLst>
              <a:ext uri="{FF2B5EF4-FFF2-40B4-BE49-F238E27FC236}">
                <a16:creationId xmlns:a16="http://schemas.microsoft.com/office/drawing/2014/main" id="{2C4EE9DE-6875-E349-B9BC-1C496CCE27FA}"/>
              </a:ext>
            </a:extLst>
          </p:cNvPr>
          <p:cNvSpPr>
            <a:spLocks noGrp="1"/>
          </p:cNvSpPr>
          <p:nvPr>
            <p:ph type="title"/>
          </p:nvPr>
        </p:nvSpPr>
        <p:spPr>
          <a:xfrm>
            <a:off x="297872" y="74956"/>
            <a:ext cx="9570028" cy="762000"/>
          </a:xfrm>
        </p:spPr>
        <p:txBody>
          <a:bodyPr>
            <a:noAutofit/>
          </a:bodyPr>
          <a:lstStyle/>
          <a:p>
            <a:r>
              <a:rPr lang="en-US" sz="2800" dirty="0">
                <a:solidFill>
                  <a:srgbClr val="0070C0"/>
                </a:solidFill>
              </a:rPr>
              <a:t>Overcoming the Barrier to Overland Supersonic Flight</a:t>
            </a:r>
          </a:p>
        </p:txBody>
      </p:sp>
      <p:sp>
        <p:nvSpPr>
          <p:cNvPr id="4" name="Content Placeholder 2">
            <a:extLst>
              <a:ext uri="{FF2B5EF4-FFF2-40B4-BE49-F238E27FC236}">
                <a16:creationId xmlns:a16="http://schemas.microsoft.com/office/drawing/2014/main" id="{F5D5C23D-10C1-484A-A261-A7CC383C2E8C}"/>
              </a:ext>
            </a:extLst>
          </p:cNvPr>
          <p:cNvSpPr txBox="1">
            <a:spLocks/>
          </p:cNvSpPr>
          <p:nvPr/>
        </p:nvSpPr>
        <p:spPr>
          <a:xfrm>
            <a:off x="1197407" y="3837312"/>
            <a:ext cx="7121093" cy="248732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38125" indent="-238125">
              <a:defRPr/>
            </a:pPr>
            <a:r>
              <a:rPr lang="en-US" b="1" dirty="0">
                <a:solidFill>
                  <a:schemeClr val="bg1"/>
                </a:solidFill>
              </a:rPr>
              <a:t>New Environmental Standards are needed to open the market to supersonic flight </a:t>
            </a:r>
          </a:p>
          <a:p>
            <a:pPr marL="238125" indent="-238125">
              <a:defRPr/>
            </a:pPr>
            <a:r>
              <a:rPr lang="en-US" b="1" dirty="0">
                <a:solidFill>
                  <a:schemeClr val="bg1"/>
                </a:solidFill>
              </a:rPr>
              <a:t>An </a:t>
            </a:r>
            <a:r>
              <a:rPr lang="en-US" b="1" dirty="0" err="1">
                <a:solidFill>
                  <a:schemeClr val="bg1"/>
                </a:solidFill>
              </a:rPr>
              <a:t>En</a:t>
            </a:r>
            <a:r>
              <a:rPr lang="en-US" b="1" dirty="0">
                <a:solidFill>
                  <a:schemeClr val="bg1"/>
                </a:solidFill>
              </a:rPr>
              <a:t> route Noise Standard is the biggest challenge</a:t>
            </a:r>
          </a:p>
          <a:p>
            <a:pPr marL="514350" lvl="1" indent="-288925">
              <a:defRPr/>
            </a:pPr>
            <a:r>
              <a:rPr lang="en-US" dirty="0">
                <a:solidFill>
                  <a:schemeClr val="bg1"/>
                </a:solidFill>
              </a:rPr>
              <a:t>Requires proof of new design approaches</a:t>
            </a:r>
          </a:p>
          <a:p>
            <a:pPr marL="514350" lvl="1" indent="-288925">
              <a:defRPr/>
            </a:pPr>
            <a:r>
              <a:rPr lang="en-US" dirty="0">
                <a:solidFill>
                  <a:schemeClr val="bg1"/>
                </a:solidFill>
              </a:rPr>
              <a:t>Must replace current prohibitions</a:t>
            </a:r>
          </a:p>
          <a:p>
            <a:pPr marL="514350" lvl="1" indent="-288925">
              <a:defRPr/>
            </a:pPr>
            <a:r>
              <a:rPr lang="en-US" dirty="0">
                <a:solidFill>
                  <a:schemeClr val="bg1"/>
                </a:solidFill>
              </a:rPr>
              <a:t>No relevant data exists to define limits</a:t>
            </a:r>
          </a:p>
          <a:p>
            <a:pPr marL="690563" lvl="2" indent="-225425">
              <a:defRPr/>
            </a:pPr>
            <a:r>
              <a:rPr lang="en-US" dirty="0">
                <a:solidFill>
                  <a:schemeClr val="bg1"/>
                </a:solidFill>
              </a:rPr>
              <a:t>Community data from large, diverse population is a requirement</a:t>
            </a:r>
          </a:p>
          <a:p>
            <a:pPr marL="514350" lvl="1" indent="-288925">
              <a:defRPr/>
            </a:pPr>
            <a:r>
              <a:rPr lang="en-US" dirty="0">
                <a:solidFill>
                  <a:schemeClr val="bg1"/>
                </a:solidFill>
              </a:rPr>
              <a:t>Standard must be accepted internationally</a:t>
            </a:r>
          </a:p>
        </p:txBody>
      </p:sp>
      <p:sp>
        <p:nvSpPr>
          <p:cNvPr id="9" name="Oval 8">
            <a:extLst>
              <a:ext uri="{FF2B5EF4-FFF2-40B4-BE49-F238E27FC236}">
                <a16:creationId xmlns:a16="http://schemas.microsoft.com/office/drawing/2014/main" id="{A6225D44-F7C1-7641-B326-19FDBFA80854}"/>
              </a:ext>
            </a:extLst>
          </p:cNvPr>
          <p:cNvSpPr/>
          <p:nvPr/>
        </p:nvSpPr>
        <p:spPr>
          <a:xfrm>
            <a:off x="7976334" y="878171"/>
            <a:ext cx="3105481" cy="2487329"/>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81F031D-5F78-EC43-8F10-81D5066DAFB2}"/>
              </a:ext>
            </a:extLst>
          </p:cNvPr>
          <p:cNvSpPr txBox="1"/>
          <p:nvPr/>
        </p:nvSpPr>
        <p:spPr>
          <a:xfrm>
            <a:off x="8255662" y="1301489"/>
            <a:ext cx="2546824" cy="1815882"/>
          </a:xfrm>
          <a:prstGeom prst="rect">
            <a:avLst/>
          </a:prstGeom>
          <a:noFill/>
        </p:spPr>
        <p:txBody>
          <a:bodyPr wrap="square" rtlCol="0">
            <a:spAutoFit/>
          </a:bodyPr>
          <a:lstStyle/>
          <a:p>
            <a:pPr algn="ctr" defTabSz="457200">
              <a:defRPr/>
            </a:pPr>
            <a:r>
              <a:rPr lang="en-US" sz="1400" b="1" dirty="0">
                <a:solidFill>
                  <a:prstClr val="black"/>
                </a:solidFill>
                <a:latin typeface="Arial" charset="0"/>
                <a:ea typeface="Arial" charset="0"/>
                <a:cs typeface="Arial" charset="0"/>
              </a:rPr>
              <a:t>NASA’s </a:t>
            </a:r>
            <a:r>
              <a:rPr lang="en-US" sz="1400" b="1" dirty="0" err="1">
                <a:solidFill>
                  <a:prstClr val="black"/>
                </a:solidFill>
                <a:latin typeface="Arial" charset="0"/>
                <a:ea typeface="Arial" charset="0"/>
                <a:cs typeface="Arial" charset="0"/>
              </a:rPr>
              <a:t>Quesst</a:t>
            </a:r>
            <a:r>
              <a:rPr lang="en-US" sz="1400" b="1" dirty="0">
                <a:solidFill>
                  <a:prstClr val="black"/>
                </a:solidFill>
                <a:latin typeface="Arial" charset="0"/>
                <a:ea typeface="Arial" charset="0"/>
                <a:cs typeface="Arial" charset="0"/>
              </a:rPr>
              <a:t> Mission is specifically planned to generate key data supporting the development of </a:t>
            </a:r>
            <a:r>
              <a:rPr lang="en-US" sz="1400" b="1" dirty="0" err="1">
                <a:solidFill>
                  <a:prstClr val="black"/>
                </a:solidFill>
                <a:latin typeface="Arial" charset="0"/>
                <a:ea typeface="Arial" charset="0"/>
                <a:cs typeface="Arial" charset="0"/>
              </a:rPr>
              <a:t>en</a:t>
            </a:r>
            <a:r>
              <a:rPr lang="en-US" sz="1400" b="1" dirty="0">
                <a:solidFill>
                  <a:prstClr val="black"/>
                </a:solidFill>
                <a:latin typeface="Arial" charset="0"/>
                <a:ea typeface="Arial" charset="0"/>
                <a:cs typeface="Arial" charset="0"/>
              </a:rPr>
              <a:t> route certification standards based on acceptable sound levels</a:t>
            </a:r>
          </a:p>
        </p:txBody>
      </p:sp>
      <p:sp>
        <p:nvSpPr>
          <p:cNvPr id="7" name="TextBox 6">
            <a:extLst>
              <a:ext uri="{FF2B5EF4-FFF2-40B4-BE49-F238E27FC236}">
                <a16:creationId xmlns:a16="http://schemas.microsoft.com/office/drawing/2014/main" id="{1BD88CD9-4673-75B5-7660-C6CCDF2BB102}"/>
              </a:ext>
            </a:extLst>
          </p:cNvPr>
          <p:cNvSpPr txBox="1"/>
          <p:nvPr/>
        </p:nvSpPr>
        <p:spPr>
          <a:xfrm>
            <a:off x="5416570" y="6528367"/>
            <a:ext cx="1967205" cy="230832"/>
          </a:xfrm>
          <a:prstGeom prst="rect">
            <a:avLst/>
          </a:prstGeom>
          <a:noFill/>
        </p:spPr>
        <p:txBody>
          <a:bodyPr wrap="none" rtlCol="0">
            <a:spAutoFit/>
          </a:bodyPr>
          <a:lstStyle/>
          <a:p>
            <a:r>
              <a:rPr lang="en-US" sz="900" dirty="0">
                <a:solidFill>
                  <a:schemeClr val="bg1"/>
                </a:solidFill>
                <a:latin typeface="Helvetica" pitchFamily="2" charset="0"/>
              </a:rPr>
              <a:t>Illustration Credit: Lockheed Martin</a:t>
            </a:r>
          </a:p>
        </p:txBody>
      </p:sp>
      <p:pic>
        <p:nvPicPr>
          <p:cNvPr id="8" name="Picture 7" descr="Icon&#10;&#10;Description automatically generated with low confidence">
            <a:extLst>
              <a:ext uri="{FF2B5EF4-FFF2-40B4-BE49-F238E27FC236}">
                <a16:creationId xmlns:a16="http://schemas.microsoft.com/office/drawing/2014/main" id="{CDA8CEAC-7FB9-7CA1-BF79-2E5ED44F2C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11" name="Date Placeholder 3">
            <a:extLst>
              <a:ext uri="{FF2B5EF4-FFF2-40B4-BE49-F238E27FC236}">
                <a16:creationId xmlns:a16="http://schemas.microsoft.com/office/drawing/2014/main" id="{D02BA9DE-674C-0B4A-6C2B-030FA68C699B}"/>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bg1"/>
                </a:solidFill>
              </a:rPr>
              <a:t>www.nasa.gov</a:t>
            </a:r>
            <a:r>
              <a:rPr lang="en-US" dirty="0">
                <a:solidFill>
                  <a:schemeClr val="bg1"/>
                </a:solidFill>
              </a:rPr>
              <a:t> </a:t>
            </a:r>
          </a:p>
        </p:txBody>
      </p:sp>
    </p:spTree>
    <p:extLst>
      <p:ext uri="{BB962C8B-B14F-4D97-AF65-F5344CB8AC3E}">
        <p14:creationId xmlns:p14="http://schemas.microsoft.com/office/powerpoint/2010/main" val="2936863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DA37D29-3CF5-0611-CB07-261EC6D9189A}"/>
              </a:ext>
            </a:extLst>
          </p:cNvPr>
          <p:cNvSpPr>
            <a:spLocks noGrp="1"/>
          </p:cNvSpPr>
          <p:nvPr>
            <p:ph type="title"/>
          </p:nvPr>
        </p:nvSpPr>
        <p:spPr/>
        <p:txBody>
          <a:bodyPr/>
          <a:lstStyle/>
          <a:p>
            <a:r>
              <a:rPr lang="en-US"/>
              <a:t>SONIC BOOMS</a:t>
            </a:r>
          </a:p>
        </p:txBody>
      </p:sp>
      <p:sp>
        <p:nvSpPr>
          <p:cNvPr id="7" name="TextBox 6">
            <a:extLst>
              <a:ext uri="{FF2B5EF4-FFF2-40B4-BE49-F238E27FC236}">
                <a16:creationId xmlns:a16="http://schemas.microsoft.com/office/drawing/2014/main" id="{C8F24A3B-D97B-E241-B082-7492F260AFA7}"/>
              </a:ext>
            </a:extLst>
          </p:cNvPr>
          <p:cNvSpPr txBox="1"/>
          <p:nvPr/>
        </p:nvSpPr>
        <p:spPr>
          <a:xfrm>
            <a:off x="5625737" y="3501061"/>
            <a:ext cx="6314357" cy="307777"/>
          </a:xfrm>
          <a:prstGeom prst="rect">
            <a:avLst/>
          </a:prstGeom>
          <a:noFill/>
        </p:spPr>
        <p:txBody>
          <a:bodyPr wrap="none" lIns="0" rIns="0" rtlCol="0">
            <a:spAutoFit/>
          </a:bodyPr>
          <a:lstStyle/>
          <a:p>
            <a:r>
              <a:rPr lang="en-US" sz="1400" spc="600">
                <a:solidFill>
                  <a:srgbClr val="3DAE2B"/>
                </a:solidFill>
                <a:ea typeface="Montserrat" charset="0"/>
                <a:cs typeface="Montserrat" charset="0"/>
              </a:rPr>
              <a:t>NASA IS TURNING A BOOM INTO A THUMP</a:t>
            </a:r>
          </a:p>
        </p:txBody>
      </p:sp>
      <p:sp>
        <p:nvSpPr>
          <p:cNvPr id="5" name="Freeform 4" descr="&quot;&quot;">
            <a:extLst>
              <a:ext uri="{FF2B5EF4-FFF2-40B4-BE49-F238E27FC236}">
                <a16:creationId xmlns:a16="http://schemas.microsoft.com/office/drawing/2014/main" id="{313FDD18-4957-D245-BA59-6B8D873804CA}"/>
              </a:ext>
            </a:extLst>
          </p:cNvPr>
          <p:cNvSpPr/>
          <p:nvPr/>
        </p:nvSpPr>
        <p:spPr>
          <a:xfrm rot="18900000">
            <a:off x="6187666" y="-633486"/>
            <a:ext cx="8129088" cy="8115032"/>
          </a:xfrm>
          <a:custGeom>
            <a:avLst/>
            <a:gdLst>
              <a:gd name="connsiteX0" fmla="*/ 5111718 w 8129088"/>
              <a:gd name="connsiteY0" fmla="*/ 0 h 8115032"/>
              <a:gd name="connsiteX1" fmla="*/ 8129088 w 8129088"/>
              <a:gd name="connsiteY1" fmla="*/ 3017371 h 8115032"/>
              <a:gd name="connsiteX2" fmla="*/ 3031427 w 8129088"/>
              <a:gd name="connsiteY2" fmla="*/ 8115032 h 8115032"/>
              <a:gd name="connsiteX3" fmla="*/ 0 w 8129088"/>
              <a:gd name="connsiteY3" fmla="*/ 5083606 h 8115032"/>
              <a:gd name="connsiteX4" fmla="*/ 0 w 8129088"/>
              <a:gd name="connsiteY4" fmla="*/ 0 h 8115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9088" h="8115032">
                <a:moveTo>
                  <a:pt x="5111718" y="0"/>
                </a:moveTo>
                <a:lnTo>
                  <a:pt x="8129088" y="3017371"/>
                </a:lnTo>
                <a:lnTo>
                  <a:pt x="3031427" y="8115032"/>
                </a:lnTo>
                <a:lnTo>
                  <a:pt x="0" y="5083606"/>
                </a:lnTo>
                <a:lnTo>
                  <a:pt x="0" y="0"/>
                </a:lnTo>
                <a:close/>
              </a:path>
            </a:pathLst>
          </a:custGeom>
          <a:noFill/>
          <a:ln w="25400">
            <a:solidFill>
              <a:srgbClr val="004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Placeholder 10" descr="This image, originally monochromatic and shown here as a colorized composite image, NASA flew a B-200, outfitted with an updated imaging system, at around 30,000 feet while the pair of T-38s were required to not only remain in formation, but to fly at supersonic speeds at the precise moment they were directly beneath the B-200. The images were captured as a result of all three aircraft being in the exact right place at the exact right time designated by NASA’s operations team. The image has blues, greens and bits of yellow, green and orange.">
            <a:extLst>
              <a:ext uri="{FF2B5EF4-FFF2-40B4-BE49-F238E27FC236}">
                <a16:creationId xmlns:a16="http://schemas.microsoft.com/office/drawing/2014/main" id="{85016D57-B4EA-364A-B25F-E04370B8CF64}"/>
              </a:ext>
            </a:extLst>
          </p:cNvPr>
          <p:cNvPicPr>
            <a:picLocks noGrp="1" noChangeAspect="1"/>
          </p:cNvPicPr>
          <p:nvPr>
            <p:ph type="pic" sz="quarter" idx="13"/>
          </p:nvPr>
        </p:nvPicPr>
        <p:blipFill rotWithShape="1">
          <a:blip r:embed="rId3" cstate="hqprint">
            <a:extLst>
              <a:ext uri="{28A0092B-C50C-407E-A947-70E740481C1C}">
                <a14:useLocalDpi xmlns:a14="http://schemas.microsoft.com/office/drawing/2010/main"/>
              </a:ext>
            </a:extLst>
          </a:blip>
          <a:srcRect/>
          <a:stretch/>
        </p:blipFill>
        <p:spPr/>
      </p:pic>
      <p:pic>
        <p:nvPicPr>
          <p:cNvPr id="9" name="Picture Placeholder 8" descr="This image actually is the product of a complex computer simulation involving supersonic shockwaves. In this example the aircraft is the X-59 Quiet SuperSonic Technology airplane now under construction for NASA by Lockheed Martin in Palmdale, California.">
            <a:extLst>
              <a:ext uri="{FF2B5EF4-FFF2-40B4-BE49-F238E27FC236}">
                <a16:creationId xmlns:a16="http://schemas.microsoft.com/office/drawing/2014/main" id="{2B86BE01-BDA7-404B-AC71-51982F2F20D3}"/>
              </a:ext>
            </a:extLst>
          </p:cNvPr>
          <p:cNvPicPr>
            <a:picLocks noGrp="1" noChangeAspect="1"/>
          </p:cNvPicPr>
          <p:nvPr>
            <p:ph type="pic" sz="quarter" idx="12"/>
          </p:nvPr>
        </p:nvPicPr>
        <p:blipFill rotWithShape="1">
          <a:blip r:embed="rId4" cstate="screen">
            <a:extLst>
              <a:ext uri="{28A0092B-C50C-407E-A947-70E740481C1C}">
                <a14:useLocalDpi xmlns:a14="http://schemas.microsoft.com/office/drawing/2010/main"/>
              </a:ext>
            </a:extLst>
          </a:blip>
          <a:srcRect/>
          <a:stretch/>
        </p:blipFill>
        <p:spPr/>
      </p:pic>
      <p:pic>
        <p:nvPicPr>
          <p:cNvPr id="17" name="Picture Placeholder 16" descr="This colorized schlieren image is of a small-scale model of NASA’s X-59 Quiet SuperSonic Technology airplane. The vehicle is black and the surrounding area is in red.">
            <a:extLst>
              <a:ext uri="{FF2B5EF4-FFF2-40B4-BE49-F238E27FC236}">
                <a16:creationId xmlns:a16="http://schemas.microsoft.com/office/drawing/2014/main" id="{EC0A3D76-2290-FD49-93C0-08ED458C43C3}"/>
              </a:ext>
            </a:extLst>
          </p:cNvPr>
          <p:cNvPicPr>
            <a:picLocks noGrp="1" noChangeAspect="1"/>
          </p:cNvPicPr>
          <p:nvPr>
            <p:ph type="pic" sz="quarter" idx="14"/>
          </p:nvPr>
        </p:nvPicPr>
        <p:blipFill rotWithShape="1">
          <a:blip r:embed="rId5" cstate="hqprint">
            <a:extLst>
              <a:ext uri="{28A0092B-C50C-407E-A947-70E740481C1C}">
                <a14:useLocalDpi xmlns:a14="http://schemas.microsoft.com/office/drawing/2010/main"/>
              </a:ext>
            </a:extLst>
          </a:blip>
          <a:srcRect/>
          <a:stretch/>
        </p:blipFill>
        <p:spPr/>
      </p:pic>
      <p:sp>
        <p:nvSpPr>
          <p:cNvPr id="19" name="Date Placeholder 18">
            <a:extLst>
              <a:ext uri="{FF2B5EF4-FFF2-40B4-BE49-F238E27FC236}">
                <a16:creationId xmlns:a16="http://schemas.microsoft.com/office/drawing/2014/main" id="{8C55198C-FF8E-E74A-A91C-28C985B49E73}"/>
              </a:ext>
            </a:extLst>
          </p:cNvPr>
          <p:cNvSpPr>
            <a:spLocks noGrp="1"/>
          </p:cNvSpPr>
          <p:nvPr>
            <p:ph type="dt" sz="half" idx="15"/>
          </p:nvPr>
        </p:nvSpPr>
        <p:spPr/>
        <p:txBody>
          <a:bodyPr/>
          <a:lstStyle/>
          <a:p>
            <a:r>
              <a:rPr lang="en-US" err="1"/>
              <a:t>www.nasa.gov</a:t>
            </a:r>
            <a:r>
              <a:rPr lang="en-US"/>
              <a:t>  </a:t>
            </a:r>
          </a:p>
        </p:txBody>
      </p:sp>
      <p:pic>
        <p:nvPicPr>
          <p:cNvPr id="2" name="Picture 1" descr="Icon&#10;&#10;Description automatically generated with low confidence">
            <a:extLst>
              <a:ext uri="{FF2B5EF4-FFF2-40B4-BE49-F238E27FC236}">
                <a16:creationId xmlns:a16="http://schemas.microsoft.com/office/drawing/2014/main" id="{630F6216-5983-4C26-9F16-6795B4E3C2D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Tree>
    <p:extLst>
      <p:ext uri="{BB962C8B-B14F-4D97-AF65-F5344CB8AC3E}">
        <p14:creationId xmlns:p14="http://schemas.microsoft.com/office/powerpoint/2010/main" val="2605144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23367-CCB0-034E-9F2A-553BCEBBF147}"/>
              </a:ext>
            </a:extLst>
          </p:cNvPr>
          <p:cNvSpPr>
            <a:spLocks noGrp="1"/>
          </p:cNvSpPr>
          <p:nvPr>
            <p:ph type="title"/>
          </p:nvPr>
        </p:nvSpPr>
        <p:spPr>
          <a:xfrm>
            <a:off x="269080" y="227566"/>
            <a:ext cx="10818019" cy="560564"/>
          </a:xfrm>
        </p:spPr>
        <p:txBody>
          <a:bodyPr>
            <a:normAutofit/>
          </a:bodyPr>
          <a:lstStyle/>
          <a:p>
            <a:r>
              <a:rPr lang="en-US" sz="2800" b="1" dirty="0">
                <a:latin typeface="Helvetica" pitchFamily="2" charset="0"/>
              </a:rPr>
              <a:t>What Makes a Sonic Boom?</a:t>
            </a:r>
          </a:p>
        </p:txBody>
      </p:sp>
      <p:sp>
        <p:nvSpPr>
          <p:cNvPr id="3" name="Content Placeholder 2">
            <a:extLst>
              <a:ext uri="{FF2B5EF4-FFF2-40B4-BE49-F238E27FC236}">
                <a16:creationId xmlns:a16="http://schemas.microsoft.com/office/drawing/2014/main" id="{E9AB2160-88E6-804C-95DC-E738E9A9F2A1}"/>
              </a:ext>
            </a:extLst>
          </p:cNvPr>
          <p:cNvSpPr>
            <a:spLocks noGrp="1"/>
          </p:cNvSpPr>
          <p:nvPr>
            <p:ph idx="1"/>
          </p:nvPr>
        </p:nvSpPr>
        <p:spPr>
          <a:xfrm>
            <a:off x="910308" y="5861188"/>
            <a:ext cx="10067844" cy="774571"/>
          </a:xfrm>
        </p:spPr>
        <p:txBody>
          <a:bodyPr vert="horz" lIns="91440" tIns="45720" rIns="91440" bIns="45720" rtlCol="0" anchor="t">
            <a:noAutofit/>
          </a:bodyPr>
          <a:lstStyle/>
          <a:p>
            <a:r>
              <a:rPr lang="en-US" sz="1800">
                <a:latin typeface="Helvetica"/>
                <a:cs typeface="Arial"/>
              </a:rPr>
              <a:t>Conical shock wave produces sonic boom at ground which moves with the airplane</a:t>
            </a:r>
          </a:p>
          <a:p>
            <a:r>
              <a:rPr lang="en-US" sz="1800">
                <a:latin typeface="Helvetica"/>
                <a:cs typeface="Arial"/>
              </a:rPr>
              <a:t>Boom is created over entire length of supersonic flight path, just as a boat wake is continuous</a:t>
            </a:r>
          </a:p>
        </p:txBody>
      </p:sp>
      <p:pic>
        <p:nvPicPr>
          <p:cNvPr id="6" name="Picture 5">
            <a:extLst>
              <a:ext uri="{FF2B5EF4-FFF2-40B4-BE49-F238E27FC236}">
                <a16:creationId xmlns:a16="http://schemas.microsoft.com/office/drawing/2014/main" id="{B33FE6C7-A74E-F24A-9E4A-9ADA5B0A4F5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19701" y="718165"/>
            <a:ext cx="9884826" cy="5103901"/>
          </a:xfrm>
          <a:prstGeom prst="rect">
            <a:avLst/>
          </a:prstGeom>
        </p:spPr>
      </p:pic>
      <p:cxnSp>
        <p:nvCxnSpPr>
          <p:cNvPr id="7" name="Straight Connector 6">
            <a:extLst>
              <a:ext uri="{FF2B5EF4-FFF2-40B4-BE49-F238E27FC236}">
                <a16:creationId xmlns:a16="http://schemas.microsoft.com/office/drawing/2014/main" id="{9A6D313D-D3EE-4743-93C3-3447B70145A9}"/>
              </a:ext>
            </a:extLst>
          </p:cNvPr>
          <p:cNvCxnSpPr>
            <a:cxnSpLocks/>
          </p:cNvCxnSpPr>
          <p:nvPr/>
        </p:nvCxnSpPr>
        <p:spPr>
          <a:xfrm>
            <a:off x="4333698" y="1585483"/>
            <a:ext cx="0" cy="276860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id="{961E5839-8919-AC44-8BEF-7C3C557EF134}"/>
              </a:ext>
            </a:extLst>
          </p:cNvPr>
          <p:cNvSpPr txBox="1">
            <a:spLocks/>
          </p:cNvSpPr>
          <p:nvPr/>
        </p:nvSpPr>
        <p:spPr>
          <a:xfrm>
            <a:off x="4824139" y="1341929"/>
            <a:ext cx="1352545" cy="338554"/>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2800" kern="1200">
                <a:solidFill>
                  <a:schemeClr val="tx1"/>
                </a:solidFill>
                <a:latin typeface="Helvetica"/>
                <a:ea typeface="+mn-ea"/>
                <a:cs typeface="Helvetica"/>
              </a:defRPr>
            </a:lvl1pPr>
            <a:lvl2pPr marL="742950" indent="-285750" algn="l" defTabSz="457200" rtl="0" eaLnBrk="1" latinLnBrk="0" hangingPunct="1">
              <a:spcBef>
                <a:spcPct val="20000"/>
              </a:spcBef>
              <a:buFont typeface="Arial"/>
              <a:buChar char="–"/>
              <a:defRPr sz="2400" kern="1200">
                <a:solidFill>
                  <a:schemeClr val="tx1"/>
                </a:solidFill>
                <a:latin typeface="Helvetica"/>
                <a:ea typeface="+mn-ea"/>
                <a:cs typeface="Helvetica"/>
              </a:defRPr>
            </a:lvl2pPr>
            <a:lvl3pPr marL="1143000" indent="-228600" algn="l" defTabSz="457200" rtl="0" eaLnBrk="1" latinLnBrk="0" hangingPunct="1">
              <a:spcBef>
                <a:spcPct val="20000"/>
              </a:spcBef>
              <a:buFont typeface="Wingdings" charset="2"/>
              <a:buChar char="Ø"/>
              <a:defRPr sz="2000" kern="1200">
                <a:solidFill>
                  <a:schemeClr val="tx1"/>
                </a:solidFill>
                <a:latin typeface="Helvetica"/>
                <a:ea typeface="+mn-ea"/>
                <a:cs typeface="Helvetica"/>
              </a:defRPr>
            </a:lvl3pPr>
            <a:lvl4pPr marL="1600200" indent="-228600" algn="l" defTabSz="457200" rtl="0" eaLnBrk="1" latinLnBrk="0" hangingPunct="1">
              <a:spcBef>
                <a:spcPct val="20000"/>
              </a:spcBef>
              <a:buFont typeface="Courier New"/>
              <a:buChar char="o"/>
              <a:defRPr sz="18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18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a:t>Shock front</a:t>
            </a:r>
          </a:p>
        </p:txBody>
      </p:sp>
      <p:cxnSp>
        <p:nvCxnSpPr>
          <p:cNvPr id="9" name="Straight Arrow Connector 8">
            <a:extLst>
              <a:ext uri="{FF2B5EF4-FFF2-40B4-BE49-F238E27FC236}">
                <a16:creationId xmlns:a16="http://schemas.microsoft.com/office/drawing/2014/main" id="{8C485E46-F373-4E47-A8A0-5B25F4B20021}"/>
              </a:ext>
            </a:extLst>
          </p:cNvPr>
          <p:cNvCxnSpPr/>
          <p:nvPr/>
        </p:nvCxnSpPr>
        <p:spPr>
          <a:xfrm flipH="1">
            <a:off x="4722532" y="1680483"/>
            <a:ext cx="279400" cy="254000"/>
          </a:xfrm>
          <a:prstGeom prst="straightConnector1">
            <a:avLst/>
          </a:prstGeom>
          <a:ln w="12700">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pic>
        <p:nvPicPr>
          <p:cNvPr id="4" name="Picture 3" descr="Icon&#10;&#10;Description automatically generated with low confidence">
            <a:extLst>
              <a:ext uri="{FF2B5EF4-FFF2-40B4-BE49-F238E27FC236}">
                <a16:creationId xmlns:a16="http://schemas.microsoft.com/office/drawing/2014/main" id="{64FDE9E8-37B6-037E-0366-32AE1C1C63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5" name="Date Placeholder 3">
            <a:extLst>
              <a:ext uri="{FF2B5EF4-FFF2-40B4-BE49-F238E27FC236}">
                <a16:creationId xmlns:a16="http://schemas.microsoft.com/office/drawing/2014/main" id="{B49086B3-4B47-1F80-EAA1-3E4F34ADEF03}"/>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1437498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491FE-7F94-B94E-9383-CA208FAECEC8}"/>
              </a:ext>
            </a:extLst>
          </p:cNvPr>
          <p:cNvSpPr>
            <a:spLocks noGrp="1"/>
          </p:cNvSpPr>
          <p:nvPr>
            <p:ph type="title"/>
          </p:nvPr>
        </p:nvSpPr>
        <p:spPr>
          <a:xfrm>
            <a:off x="303006" y="279981"/>
            <a:ext cx="10908940" cy="560564"/>
          </a:xfrm>
        </p:spPr>
        <p:txBody>
          <a:bodyPr>
            <a:normAutofit/>
          </a:bodyPr>
          <a:lstStyle/>
          <a:p>
            <a:r>
              <a:rPr lang="en-US" sz="2800" b="1" dirty="0"/>
              <a:t>Sonic Boom Explained</a:t>
            </a:r>
          </a:p>
        </p:txBody>
      </p:sp>
      <p:pic>
        <p:nvPicPr>
          <p:cNvPr id="10" name="Picture 9">
            <a:extLst>
              <a:ext uri="{FF2B5EF4-FFF2-40B4-BE49-F238E27FC236}">
                <a16:creationId xmlns:a16="http://schemas.microsoft.com/office/drawing/2014/main" id="{28819241-1F2C-7D40-9C72-7CBEDA1573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0424" y="2284754"/>
            <a:ext cx="7092232" cy="4445921"/>
          </a:xfrm>
          <a:prstGeom prst="rect">
            <a:avLst/>
          </a:prstGeom>
          <a:ln w="3175" cap="sq" cmpd="sng">
            <a:solidFill>
              <a:schemeClr val="tx1"/>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7BA4079C-2D6D-9346-9004-2AC4789AE23C}"/>
              </a:ext>
            </a:extLst>
          </p:cNvPr>
          <p:cNvSpPr txBox="1"/>
          <p:nvPr/>
        </p:nvSpPr>
        <p:spPr>
          <a:xfrm>
            <a:off x="134412" y="1983264"/>
            <a:ext cx="5014913" cy="338554"/>
          </a:xfrm>
          <a:prstGeom prst="rect">
            <a:avLst/>
          </a:prstGeom>
          <a:noFill/>
        </p:spPr>
        <p:txBody>
          <a:bodyPr wrap="square" rtlCol="0">
            <a:spAutoFit/>
          </a:bodyPr>
          <a:lstStyle/>
          <a:p>
            <a:r>
              <a:rPr lang="en-US" sz="1600">
                <a:solidFill>
                  <a:schemeClr val="accent1"/>
                </a:solidFill>
                <a:latin typeface="Helvetica" pitchFamily="2" charset="0"/>
                <a:cs typeface="Arial"/>
              </a:rPr>
              <a:t>Sonic Boom With Atmospheric Effects</a:t>
            </a:r>
          </a:p>
        </p:txBody>
      </p:sp>
      <p:pic>
        <p:nvPicPr>
          <p:cNvPr id="12" name="Picture 11">
            <a:extLst>
              <a:ext uri="{FF2B5EF4-FFF2-40B4-BE49-F238E27FC236}">
                <a16:creationId xmlns:a16="http://schemas.microsoft.com/office/drawing/2014/main" id="{7227669D-EA6E-6945-B021-DDA0533BBA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80730" y="279981"/>
            <a:ext cx="6774652" cy="4083675"/>
          </a:xfrm>
          <a:prstGeom prst="rect">
            <a:avLst/>
          </a:prstGeom>
          <a:ln w="3175" cmpd="sng">
            <a:solidFill>
              <a:schemeClr val="tx1"/>
            </a:solidFill>
          </a:ln>
        </p:spPr>
      </p:pic>
      <p:sp>
        <p:nvSpPr>
          <p:cNvPr id="13" name="TextBox 12">
            <a:extLst>
              <a:ext uri="{FF2B5EF4-FFF2-40B4-BE49-F238E27FC236}">
                <a16:creationId xmlns:a16="http://schemas.microsoft.com/office/drawing/2014/main" id="{701BB611-6467-8A45-86A0-E3964FC363BB}"/>
              </a:ext>
            </a:extLst>
          </p:cNvPr>
          <p:cNvSpPr txBox="1"/>
          <p:nvPr/>
        </p:nvSpPr>
        <p:spPr>
          <a:xfrm>
            <a:off x="9236832" y="4465762"/>
            <a:ext cx="2892619" cy="338554"/>
          </a:xfrm>
          <a:prstGeom prst="rect">
            <a:avLst/>
          </a:prstGeom>
          <a:solidFill>
            <a:schemeClr val="bg1"/>
          </a:solidFill>
        </p:spPr>
        <p:txBody>
          <a:bodyPr wrap="square" rtlCol="0">
            <a:spAutoFit/>
          </a:bodyPr>
          <a:lstStyle/>
          <a:p>
            <a:pPr algn="ctr"/>
            <a:r>
              <a:rPr lang="en-US" sz="1600">
                <a:solidFill>
                  <a:schemeClr val="accent1"/>
                </a:solidFill>
                <a:latin typeface="Helvetica" pitchFamily="2" charset="0"/>
                <a:cs typeface="Arial"/>
              </a:rPr>
              <a:t>Boom Signature Carpet</a:t>
            </a:r>
          </a:p>
        </p:txBody>
      </p:sp>
      <p:pic>
        <p:nvPicPr>
          <p:cNvPr id="3" name="Picture 2" descr="Icon&#10;&#10;Description automatically generated with low confidence">
            <a:extLst>
              <a:ext uri="{FF2B5EF4-FFF2-40B4-BE49-F238E27FC236}">
                <a16:creationId xmlns:a16="http://schemas.microsoft.com/office/drawing/2014/main" id="{285041E2-AB51-C71E-CFDF-3B66108853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Tree>
    <p:extLst>
      <p:ext uri="{BB962C8B-B14F-4D97-AF65-F5344CB8AC3E}">
        <p14:creationId xmlns:p14="http://schemas.microsoft.com/office/powerpoint/2010/main" val="1431467890"/>
      </p:ext>
    </p:extLst>
  </p:cSld>
  <p:clrMapOvr>
    <a:masterClrMapping/>
  </p:clrMapOvr>
  <mc:AlternateContent xmlns:mc="http://schemas.openxmlformats.org/markup-compatibility/2006" xmlns:p14="http://schemas.microsoft.com/office/powerpoint/2010/main">
    <mc:Choice Requires="p14">
      <p:transition spd="slow" p14:dur="2000" advTm="70140"/>
    </mc:Choice>
    <mc:Fallback xmlns="">
      <p:transition spd="slow" advTm="7014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435FEA87-CBB0-5A47-9C80-DD6946ED5AB2}"/>
              </a:ext>
            </a:extLst>
          </p:cNvPr>
          <p:cNvGrpSpPr/>
          <p:nvPr/>
        </p:nvGrpSpPr>
        <p:grpSpPr>
          <a:xfrm>
            <a:off x="-1" y="0"/>
            <a:ext cx="12192001" cy="6858002"/>
            <a:chOff x="-1" y="0"/>
            <a:chExt cx="12192001" cy="6858002"/>
          </a:xfrm>
        </p:grpSpPr>
        <p:pic>
          <p:nvPicPr>
            <p:cNvPr id="36" name="Picture 35" descr="sky-36.jpg">
              <a:extLst>
                <a:ext uri="{FF2B5EF4-FFF2-40B4-BE49-F238E27FC236}">
                  <a16:creationId xmlns:a16="http://schemas.microsoft.com/office/drawing/2014/main" id="{F87D5332-D91E-1643-BEAA-F30B214501D5}"/>
                </a:ext>
              </a:extLst>
            </p:cNvPr>
            <p:cNvPicPr>
              <a:picLocks noChangeAspect="1"/>
            </p:cNvPicPr>
            <p:nvPr/>
          </p:nvPicPr>
          <p:blipFill>
            <a:blip r:embed="rId2" cstate="print"/>
            <a:stretch>
              <a:fillRect/>
            </a:stretch>
          </p:blipFill>
          <p:spPr>
            <a:xfrm>
              <a:off x="0" y="0"/>
              <a:ext cx="12192000" cy="6858000"/>
            </a:xfrm>
            <a:prstGeom prst="rect">
              <a:avLst/>
            </a:prstGeom>
          </p:spPr>
        </p:pic>
        <p:sp>
          <p:nvSpPr>
            <p:cNvPr id="37" name="Rectangle 36">
              <a:extLst>
                <a:ext uri="{FF2B5EF4-FFF2-40B4-BE49-F238E27FC236}">
                  <a16:creationId xmlns:a16="http://schemas.microsoft.com/office/drawing/2014/main" id="{4A3644A5-B3CE-BE45-A33A-4DB86B3552EE}"/>
                </a:ext>
              </a:extLst>
            </p:cNvPr>
            <p:cNvSpPr/>
            <p:nvPr/>
          </p:nvSpPr>
          <p:spPr>
            <a:xfrm>
              <a:off x="-1" y="5885794"/>
              <a:ext cx="12191997" cy="972208"/>
            </a:xfrm>
            <a:prstGeom prst="rect">
              <a:avLst/>
            </a:prstGeom>
            <a:solidFill>
              <a:srgbClr val="77933B"/>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a:extLst>
              <a:ext uri="{FF2B5EF4-FFF2-40B4-BE49-F238E27FC236}">
                <a16:creationId xmlns:a16="http://schemas.microsoft.com/office/drawing/2014/main" id="{FE08C559-CE0A-9D4B-BFC4-017E8C007F59}"/>
              </a:ext>
            </a:extLst>
          </p:cNvPr>
          <p:cNvSpPr>
            <a:spLocks noGrp="1"/>
          </p:cNvSpPr>
          <p:nvPr>
            <p:ph type="title"/>
          </p:nvPr>
        </p:nvSpPr>
        <p:spPr>
          <a:xfrm>
            <a:off x="426720" y="118158"/>
            <a:ext cx="10515600" cy="646331"/>
          </a:xfrm>
        </p:spPr>
        <p:txBody>
          <a:bodyPr>
            <a:normAutofit/>
          </a:bodyPr>
          <a:lstStyle/>
          <a:p>
            <a:r>
              <a:rPr lang="en-US" sz="2800" b="1" dirty="0">
                <a:solidFill>
                  <a:schemeClr val="bg1"/>
                </a:solidFill>
              </a:rPr>
              <a:t>Sonic Boom Basics</a:t>
            </a:r>
          </a:p>
        </p:txBody>
      </p:sp>
      <p:pic>
        <p:nvPicPr>
          <p:cNvPr id="4" name="Picture 3" descr="A close up of a person's face&#10;&#10;Description automatically generated with medium confidence">
            <a:extLst>
              <a:ext uri="{FF2B5EF4-FFF2-40B4-BE49-F238E27FC236}">
                <a16:creationId xmlns:a16="http://schemas.microsoft.com/office/drawing/2014/main" id="{B5542B4A-2111-D78E-9E9F-95775FFF9F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8110" y="6607629"/>
            <a:ext cx="1130862" cy="145966"/>
          </a:xfrm>
          <a:prstGeom prst="rect">
            <a:avLst/>
          </a:prstGeom>
        </p:spPr>
      </p:pic>
      <p:pic>
        <p:nvPicPr>
          <p:cNvPr id="40" name="Picture 39">
            <a:extLst>
              <a:ext uri="{FF2B5EF4-FFF2-40B4-BE49-F238E27FC236}">
                <a16:creationId xmlns:a16="http://schemas.microsoft.com/office/drawing/2014/main" id="{F7BDCB0F-0D40-9C1F-EB30-30C522E1A7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6056" y="1828699"/>
            <a:ext cx="7515000" cy="4623151"/>
          </a:xfrm>
          <a:prstGeom prst="rect">
            <a:avLst/>
          </a:prstGeom>
        </p:spPr>
      </p:pic>
      <p:pic>
        <p:nvPicPr>
          <p:cNvPr id="70" name="Picture 69">
            <a:extLst>
              <a:ext uri="{FF2B5EF4-FFF2-40B4-BE49-F238E27FC236}">
                <a16:creationId xmlns:a16="http://schemas.microsoft.com/office/drawing/2014/main" id="{013437AE-19AB-7638-2D40-5D58E055E7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49157" y="1839212"/>
            <a:ext cx="6345620" cy="4421583"/>
          </a:xfrm>
          <a:prstGeom prst="rect">
            <a:avLst/>
          </a:prstGeom>
        </p:spPr>
      </p:pic>
      <p:sp>
        <p:nvSpPr>
          <p:cNvPr id="71" name="Title 1">
            <a:extLst>
              <a:ext uri="{FF2B5EF4-FFF2-40B4-BE49-F238E27FC236}">
                <a16:creationId xmlns:a16="http://schemas.microsoft.com/office/drawing/2014/main" id="{09493BC1-0196-C7DA-7013-D83CF2A2A00B}"/>
              </a:ext>
            </a:extLst>
          </p:cNvPr>
          <p:cNvSpPr txBox="1">
            <a:spLocks/>
          </p:cNvSpPr>
          <p:nvPr/>
        </p:nvSpPr>
        <p:spPr>
          <a:xfrm>
            <a:off x="522894" y="960403"/>
            <a:ext cx="4269828" cy="6463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pPr algn="ctr"/>
            <a:r>
              <a:rPr lang="en-US" sz="2000" dirty="0">
                <a:solidFill>
                  <a:schemeClr val="bg1"/>
                </a:solidFill>
              </a:rPr>
              <a:t>N-Wave Sonic Boom</a:t>
            </a:r>
          </a:p>
        </p:txBody>
      </p:sp>
      <p:sp>
        <p:nvSpPr>
          <p:cNvPr id="72" name="Title 1">
            <a:extLst>
              <a:ext uri="{FF2B5EF4-FFF2-40B4-BE49-F238E27FC236}">
                <a16:creationId xmlns:a16="http://schemas.microsoft.com/office/drawing/2014/main" id="{D2D21B3F-F267-9148-3392-E964F91DA6DB}"/>
              </a:ext>
            </a:extLst>
          </p:cNvPr>
          <p:cNvSpPr txBox="1">
            <a:spLocks/>
          </p:cNvSpPr>
          <p:nvPr/>
        </p:nvSpPr>
        <p:spPr>
          <a:xfrm>
            <a:off x="6348239" y="960403"/>
            <a:ext cx="4269828" cy="6463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pPr algn="ctr"/>
            <a:r>
              <a:rPr lang="en-US" sz="2000" dirty="0">
                <a:solidFill>
                  <a:schemeClr val="bg1"/>
                </a:solidFill>
              </a:rPr>
              <a:t>Shaped Pressure Signal</a:t>
            </a:r>
          </a:p>
        </p:txBody>
      </p:sp>
      <p:sp>
        <p:nvSpPr>
          <p:cNvPr id="73" name="Date Placeholder 3">
            <a:extLst>
              <a:ext uri="{FF2B5EF4-FFF2-40B4-BE49-F238E27FC236}">
                <a16:creationId xmlns:a16="http://schemas.microsoft.com/office/drawing/2014/main" id="{E0E727B4-A6EB-B56B-7098-C4DC0EA0A084}"/>
              </a:ext>
            </a:extLst>
          </p:cNvPr>
          <p:cNvSpPr txBox="1">
            <a:spLocks/>
          </p:cNvSpPr>
          <p:nvPr/>
        </p:nvSpPr>
        <p:spPr>
          <a:xfrm>
            <a:off x="152400" y="6555935"/>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bg1"/>
                </a:solidFill>
              </a:rPr>
              <a:t>www.nasa.gov</a:t>
            </a:r>
            <a:r>
              <a:rPr lang="en-US" dirty="0">
                <a:solidFill>
                  <a:schemeClr val="bg1"/>
                </a:solidFill>
              </a:rPr>
              <a:t> </a:t>
            </a:r>
          </a:p>
        </p:txBody>
      </p:sp>
    </p:spTree>
    <p:extLst>
      <p:ext uri="{BB962C8B-B14F-4D97-AF65-F5344CB8AC3E}">
        <p14:creationId xmlns:p14="http://schemas.microsoft.com/office/powerpoint/2010/main" val="2409505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C8AB56-5068-4EA8-9DA2-F6C41D4DE6E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F50208D-4CFC-2843-8F5D-28637F6E97D8}" type="slidenum">
              <a:rPr kumimoji="0" lang="en-US" sz="9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9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134FE5CD-954A-4814-A13C-ABB86B2CEFAA}"/>
              </a:ext>
            </a:extLst>
          </p:cNvPr>
          <p:cNvSpPr>
            <a:spLocks noGrp="1"/>
          </p:cNvSpPr>
          <p:nvPr>
            <p:ph type="title"/>
          </p:nvPr>
        </p:nvSpPr>
        <p:spPr>
          <a:xfrm>
            <a:off x="45108" y="-7131"/>
            <a:ext cx="11108872" cy="762000"/>
          </a:xfrm>
        </p:spPr>
        <p:txBody>
          <a:bodyPr vert="horz" lIns="91440" tIns="45720" rIns="91440" bIns="45720" rtlCol="0" anchor="ctr">
            <a:normAutofit fontScale="90000"/>
          </a:bodyPr>
          <a:lstStyle/>
          <a:p>
            <a:r>
              <a:rPr lang="en-US" b="1" dirty="0"/>
              <a:t>NASA/DARPA Shaped Sonic Boom Demonstration (SSBD) Project 2003</a:t>
            </a:r>
          </a:p>
        </p:txBody>
      </p:sp>
      <p:sp>
        <p:nvSpPr>
          <p:cNvPr id="6" name="Rectangle 2">
            <a:extLst>
              <a:ext uri="{FF2B5EF4-FFF2-40B4-BE49-F238E27FC236}">
                <a16:creationId xmlns:a16="http://schemas.microsoft.com/office/drawing/2014/main" id="{ADD82A1E-B4F6-4EA5-B80B-BB36955A63DE}"/>
              </a:ext>
            </a:extLst>
          </p:cNvPr>
          <p:cNvSpPr txBox="1">
            <a:spLocks noChangeArrowheads="1"/>
          </p:cNvSpPr>
          <p:nvPr/>
        </p:nvSpPr>
        <p:spPr bwMode="auto">
          <a:xfrm>
            <a:off x="2114302" y="680151"/>
            <a:ext cx="6458718" cy="338546"/>
          </a:xfrm>
          <a:prstGeom prst="rect">
            <a:avLst/>
          </a:prstGeom>
          <a:noFill/>
          <a:ln w="9525">
            <a:noFill/>
            <a:miter lim="800000"/>
            <a:headEnd/>
            <a:tailEnd/>
          </a:ln>
          <a:effectLst/>
        </p:spPr>
        <p:txBody>
          <a:bodyPr vert="horz" wrap="square" lIns="91432" tIns="45716" rIns="91432" bIns="45716" numCol="1" anchor="t" anchorCtr="0" compatLnSpc="1">
            <a:prstTxWarp prst="textNoShape">
              <a:avLst/>
            </a:prstTxWarp>
            <a:spAutoFit/>
          </a:bodyPr>
          <a:lstStyle/>
          <a:p>
            <a:pPr marL="0" marR="0" lvl="0" indent="0" algn="l" defTabSz="914400" rtl="0" eaLnBrk="0" fontAlgn="base" latinLnBrk="0" hangingPunct="0">
              <a:lnSpc>
                <a:spcPct val="80000"/>
              </a:lnSpc>
              <a:spcBef>
                <a:spcPct val="0"/>
              </a:spcBef>
              <a:spcAft>
                <a:spcPct val="13000"/>
              </a:spcAft>
              <a:buClrTx/>
              <a:buSzTx/>
              <a:buFontTx/>
              <a:buNone/>
              <a:tabLst/>
              <a:defRPr/>
            </a:pPr>
            <a:r>
              <a:rPr kumimoji="0" lang="en-US" sz="2000" b="0" i="1" u="none" strike="noStrike" kern="0" cap="none" spc="0" normalizeH="0" baseline="0" noProof="0" dirty="0">
                <a:ln>
                  <a:noFill/>
                </a:ln>
                <a:solidFill>
                  <a:prstClr val="black"/>
                </a:solidFill>
                <a:effectLst/>
                <a:uLnTx/>
                <a:uFillTx/>
                <a:latin typeface="Helvetica"/>
                <a:ea typeface="+mn-ea"/>
                <a:cs typeface="Helvetica"/>
              </a:rPr>
              <a:t>Back-to-Back Flights of Modified and Unmodified F-5s</a:t>
            </a:r>
          </a:p>
        </p:txBody>
      </p:sp>
      <p:pic>
        <p:nvPicPr>
          <p:cNvPr id="7" name="Picture 19" descr="C:\Documents and Settings\boccach\My Documents\WAC_2003\FirstFlatTop.jpg">
            <a:extLst>
              <a:ext uri="{FF2B5EF4-FFF2-40B4-BE49-F238E27FC236}">
                <a16:creationId xmlns:a16="http://schemas.microsoft.com/office/drawing/2014/main" id="{59CEB996-970B-4C15-BA35-433E42EF822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31320" y="2695572"/>
            <a:ext cx="4245525" cy="3417156"/>
          </a:xfrm>
          <a:prstGeom prst="rect">
            <a:avLst/>
          </a:prstGeom>
          <a:noFill/>
        </p:spPr>
      </p:pic>
      <p:grpSp>
        <p:nvGrpSpPr>
          <p:cNvPr id="8" name="Group 20">
            <a:extLst>
              <a:ext uri="{FF2B5EF4-FFF2-40B4-BE49-F238E27FC236}">
                <a16:creationId xmlns:a16="http://schemas.microsoft.com/office/drawing/2014/main" id="{A8761808-A33D-4E95-BF62-B674BFB34580}"/>
              </a:ext>
            </a:extLst>
          </p:cNvPr>
          <p:cNvGrpSpPr>
            <a:grpSpLocks/>
          </p:cNvGrpSpPr>
          <p:nvPr/>
        </p:nvGrpSpPr>
        <p:grpSpPr bwMode="auto">
          <a:xfrm>
            <a:off x="746012" y="2652699"/>
            <a:ext cx="4286952" cy="3306936"/>
            <a:chOff x="3312" y="2640"/>
            <a:chExt cx="2064" cy="1440"/>
          </a:xfrm>
        </p:grpSpPr>
        <p:pic>
          <p:nvPicPr>
            <p:cNvPr id="9" name="Picture 21">
              <a:extLst>
                <a:ext uri="{FF2B5EF4-FFF2-40B4-BE49-F238E27FC236}">
                  <a16:creationId xmlns:a16="http://schemas.microsoft.com/office/drawing/2014/main" id="{81C2BDA9-D28C-4D24-8D2F-C8B1B0C22DD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312" y="2640"/>
              <a:ext cx="2064" cy="1440"/>
            </a:xfrm>
            <a:prstGeom prst="rect">
              <a:avLst/>
            </a:prstGeom>
            <a:solidFill>
              <a:srgbClr val="FFFFFF"/>
            </a:solidFill>
            <a:ln w="9525">
              <a:solidFill>
                <a:schemeClr val="tx1"/>
              </a:solidFill>
              <a:miter lim="800000"/>
              <a:headEnd/>
              <a:tailEnd/>
            </a:ln>
            <a:effectLst>
              <a:outerShdw blurRad="63500" dist="38099" dir="2700000" algn="ctr" rotWithShape="0">
                <a:schemeClr val="bg2">
                  <a:alpha val="74998"/>
                </a:schemeClr>
              </a:outerShdw>
            </a:effectLst>
          </p:spPr>
        </p:pic>
        <p:sp>
          <p:nvSpPr>
            <p:cNvPr id="10" name="Rectangle 22">
              <a:extLst>
                <a:ext uri="{FF2B5EF4-FFF2-40B4-BE49-F238E27FC236}">
                  <a16:creationId xmlns:a16="http://schemas.microsoft.com/office/drawing/2014/main" id="{2AC5193F-E996-460F-9DEB-77C824DA7DA5}"/>
                </a:ext>
              </a:extLst>
            </p:cNvPr>
            <p:cNvSpPr>
              <a:spLocks noChangeArrowheads="1"/>
            </p:cNvSpPr>
            <p:nvPr/>
          </p:nvSpPr>
          <p:spPr bwMode="auto">
            <a:xfrm>
              <a:off x="3726" y="3504"/>
              <a:ext cx="594" cy="189"/>
            </a:xfrm>
            <a:prstGeom prst="rect">
              <a:avLst/>
            </a:prstGeom>
            <a:solidFill>
              <a:srgbClr val="FFFFFF"/>
            </a:solidFill>
            <a:ln w="9525">
              <a:solidFill>
                <a:schemeClr val="tx1"/>
              </a:solidFill>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Times" pitchFamily="-109" charset="0"/>
                <a:ea typeface="+mn-ea"/>
                <a:cs typeface="+mn-cs"/>
              </a:endParaRPr>
            </a:p>
          </p:txBody>
        </p:sp>
        <p:sp>
          <p:nvSpPr>
            <p:cNvPr id="11" name="Text Box 23">
              <a:extLst>
                <a:ext uri="{FF2B5EF4-FFF2-40B4-BE49-F238E27FC236}">
                  <a16:creationId xmlns:a16="http://schemas.microsoft.com/office/drawing/2014/main" id="{0C13BB34-9ECC-4A8C-8C1E-1B407648CCE3}"/>
                </a:ext>
              </a:extLst>
            </p:cNvPr>
            <p:cNvSpPr txBox="1">
              <a:spLocks noChangeArrowheads="1"/>
            </p:cNvSpPr>
            <p:nvPr/>
          </p:nvSpPr>
          <p:spPr bwMode="auto">
            <a:xfrm>
              <a:off x="3900" y="3534"/>
              <a:ext cx="497" cy="257"/>
            </a:xfrm>
            <a:prstGeom prst="rect">
              <a:avLst/>
            </a:prstGeom>
            <a:noFill/>
            <a:ln w="9525">
              <a:noFill/>
              <a:miter lim="800000"/>
              <a:headEnd/>
              <a:tailEnd/>
            </a:ln>
            <a:effectLst/>
          </p:spPr>
          <p:txBody>
            <a:bodyPr wrap="non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Arial"/>
                  <a:ea typeface="+mn-ea"/>
                  <a:cs typeface="Arial"/>
                </a:rPr>
                <a:t>F-5SSBD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0000"/>
                  </a:solidFill>
                  <a:effectLst/>
                  <a:uLnTx/>
                  <a:uFillTx/>
                  <a:latin typeface="Arial"/>
                  <a:ea typeface="+mn-ea"/>
                  <a:cs typeface="Arial"/>
                </a:rPr>
                <a:t>F-5E</a:t>
              </a:r>
            </a:p>
          </p:txBody>
        </p:sp>
        <p:sp>
          <p:nvSpPr>
            <p:cNvPr id="12" name="Line 24">
              <a:extLst>
                <a:ext uri="{FF2B5EF4-FFF2-40B4-BE49-F238E27FC236}">
                  <a16:creationId xmlns:a16="http://schemas.microsoft.com/office/drawing/2014/main" id="{9A3B24E3-7F80-48C4-A4BB-041B384B0AF7}"/>
                </a:ext>
              </a:extLst>
            </p:cNvPr>
            <p:cNvSpPr>
              <a:spLocks noChangeShapeType="1"/>
            </p:cNvSpPr>
            <p:nvPr/>
          </p:nvSpPr>
          <p:spPr bwMode="auto">
            <a:xfrm>
              <a:off x="3743" y="3576"/>
              <a:ext cx="164" cy="0"/>
            </a:xfrm>
            <a:prstGeom prst="line">
              <a:avLst/>
            </a:prstGeom>
            <a:noFill/>
            <a:ln w="38100">
              <a:solidFill>
                <a:srgbClr val="0000FF"/>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Line 25">
              <a:extLst>
                <a:ext uri="{FF2B5EF4-FFF2-40B4-BE49-F238E27FC236}">
                  <a16:creationId xmlns:a16="http://schemas.microsoft.com/office/drawing/2014/main" id="{EB925E0D-885D-4614-BCCD-3D39A0CC6B70}"/>
                </a:ext>
              </a:extLst>
            </p:cNvPr>
            <p:cNvSpPr>
              <a:spLocks noChangeShapeType="1"/>
            </p:cNvSpPr>
            <p:nvPr/>
          </p:nvSpPr>
          <p:spPr bwMode="auto">
            <a:xfrm>
              <a:off x="3743" y="3658"/>
              <a:ext cx="164" cy="0"/>
            </a:xfrm>
            <a:prstGeom prst="line">
              <a:avLst/>
            </a:prstGeom>
            <a:noFill/>
            <a:ln w="38100">
              <a:solidFill>
                <a:srgbClr val="FF0000"/>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 name="Picture 18" descr="First Flight Clip2.jpg                                         0007F42ECoen X                         B9B0B96F:">
            <a:extLst>
              <a:ext uri="{FF2B5EF4-FFF2-40B4-BE49-F238E27FC236}">
                <a16:creationId xmlns:a16="http://schemas.microsoft.com/office/drawing/2014/main" id="{D6FAAF05-C0B3-4FE4-95CB-408DEBC3480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430051" y="1137031"/>
            <a:ext cx="3420375" cy="1505327"/>
          </a:xfrm>
          <a:prstGeom prst="rect">
            <a:avLst/>
          </a:prstGeom>
          <a:noFill/>
        </p:spPr>
      </p:pic>
      <p:pic>
        <p:nvPicPr>
          <p:cNvPr id="15" name="Picture 7" descr="EC02-0041-03_crop3.jpg                                         0007F42ECoen X                         B9B0B96F:">
            <a:extLst>
              <a:ext uri="{FF2B5EF4-FFF2-40B4-BE49-F238E27FC236}">
                <a16:creationId xmlns:a16="http://schemas.microsoft.com/office/drawing/2014/main" id="{26868202-9920-40C6-BE78-9E12FE9E4EF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flipH="1">
            <a:off x="1116475" y="1178077"/>
            <a:ext cx="3546025" cy="1395873"/>
          </a:xfrm>
          <a:prstGeom prst="rect">
            <a:avLst/>
          </a:prstGeom>
          <a:noFill/>
        </p:spPr>
      </p:pic>
      <p:sp>
        <p:nvSpPr>
          <p:cNvPr id="16" name="TextBox 15">
            <a:extLst>
              <a:ext uri="{FF2B5EF4-FFF2-40B4-BE49-F238E27FC236}">
                <a16:creationId xmlns:a16="http://schemas.microsoft.com/office/drawing/2014/main" id="{66931217-3CDF-4F8E-B546-A22C24DFCB57}"/>
              </a:ext>
            </a:extLst>
          </p:cNvPr>
          <p:cNvSpPr txBox="1"/>
          <p:nvPr/>
        </p:nvSpPr>
        <p:spPr>
          <a:xfrm>
            <a:off x="2429719" y="5953257"/>
            <a:ext cx="81984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Design</a:t>
            </a:r>
          </a:p>
        </p:txBody>
      </p:sp>
      <p:sp>
        <p:nvSpPr>
          <p:cNvPr id="17" name="TextBox 16">
            <a:extLst>
              <a:ext uri="{FF2B5EF4-FFF2-40B4-BE49-F238E27FC236}">
                <a16:creationId xmlns:a16="http://schemas.microsoft.com/office/drawing/2014/main" id="{CFB98CE9-185B-4E93-8980-BC473DDD78B7}"/>
              </a:ext>
            </a:extLst>
          </p:cNvPr>
          <p:cNvSpPr txBox="1"/>
          <p:nvPr/>
        </p:nvSpPr>
        <p:spPr>
          <a:xfrm>
            <a:off x="7511281" y="6045559"/>
            <a:ext cx="137742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Flight Results</a:t>
            </a:r>
          </a:p>
        </p:txBody>
      </p:sp>
      <p:sp>
        <p:nvSpPr>
          <p:cNvPr id="18" name="Rectangle 2">
            <a:extLst>
              <a:ext uri="{FF2B5EF4-FFF2-40B4-BE49-F238E27FC236}">
                <a16:creationId xmlns:a16="http://schemas.microsoft.com/office/drawing/2014/main" id="{424E341F-60AF-4AC3-8BAA-277199949D4C}"/>
              </a:ext>
            </a:extLst>
          </p:cNvPr>
          <p:cNvSpPr txBox="1">
            <a:spLocks noChangeArrowheads="1"/>
          </p:cNvSpPr>
          <p:nvPr/>
        </p:nvSpPr>
        <p:spPr bwMode="auto">
          <a:xfrm>
            <a:off x="1348663" y="6468156"/>
            <a:ext cx="8501763" cy="400101"/>
          </a:xfrm>
          <a:prstGeom prst="rect">
            <a:avLst/>
          </a:prstGeom>
          <a:noFill/>
          <a:ln w="9525">
            <a:noFill/>
            <a:miter lim="800000"/>
            <a:headEnd/>
            <a:tailEnd/>
          </a:ln>
          <a:effectLst/>
        </p:spPr>
        <p:txBody>
          <a:bodyPr vert="horz" wrap="square" lIns="91432" tIns="45716" rIns="91432" bIns="45716" numCol="1" anchor="t" anchorCtr="0" compatLnSpc="1">
            <a:prstTxWarp prst="textNoShape">
              <a:avLst/>
            </a:prstTxWarp>
            <a:spAutoFit/>
          </a:bodyPr>
          <a:lstStyle/>
          <a:p>
            <a:pPr marL="0" marR="0" lvl="0" indent="0" algn="ctr" defTabSz="914400" rtl="0" eaLnBrk="0" fontAlgn="base" latinLnBrk="0" hangingPunct="0">
              <a:lnSpc>
                <a:spcPct val="80000"/>
              </a:lnSpc>
              <a:spcBef>
                <a:spcPct val="0"/>
              </a:spcBef>
              <a:spcAft>
                <a:spcPct val="13000"/>
              </a:spcAft>
              <a:buClrTx/>
              <a:buSzTx/>
              <a:buFontTx/>
              <a:buNone/>
              <a:tabLst/>
              <a:defRPr/>
            </a:pPr>
            <a:r>
              <a:rPr kumimoji="0" lang="en-US" sz="2400" b="1" i="1" u="none" strike="noStrike" kern="0" cap="none" spc="0" normalizeH="0" baseline="0" noProof="0" dirty="0">
                <a:ln>
                  <a:noFill/>
                </a:ln>
                <a:solidFill>
                  <a:srgbClr val="0000FF"/>
                </a:solidFill>
                <a:effectLst/>
                <a:uLnTx/>
                <a:uFillTx/>
                <a:latin typeface="Helvetica"/>
                <a:ea typeface="+mn-ea"/>
                <a:cs typeface="Helvetica"/>
              </a:rPr>
              <a:t>First-Ever Shaped Sonic Boom Recorded 27 August 2003</a:t>
            </a:r>
          </a:p>
        </p:txBody>
      </p:sp>
    </p:spTree>
    <p:extLst>
      <p:ext uri="{BB962C8B-B14F-4D97-AF65-F5344CB8AC3E}">
        <p14:creationId xmlns:p14="http://schemas.microsoft.com/office/powerpoint/2010/main" val="2044456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a:extLst>
              <a:ext uri="{FF2B5EF4-FFF2-40B4-BE49-F238E27FC236}">
                <a16:creationId xmlns:a16="http://schemas.microsoft.com/office/drawing/2014/main" id="{D82064AA-4122-4864-A8E9-57DE0EA59533}"/>
              </a:ext>
            </a:extLst>
          </p:cNvPr>
          <p:cNvGrpSpPr/>
          <p:nvPr/>
        </p:nvGrpSpPr>
        <p:grpSpPr>
          <a:xfrm>
            <a:off x="1365250" y="2050298"/>
            <a:ext cx="8197851" cy="3781425"/>
            <a:chOff x="0" y="2015568"/>
            <a:chExt cx="8197851" cy="3781425"/>
          </a:xfrm>
        </p:grpSpPr>
        <p:grpSp>
          <p:nvGrpSpPr>
            <p:cNvPr id="6" name="Group 5">
              <a:extLst>
                <a:ext uri="{FF2B5EF4-FFF2-40B4-BE49-F238E27FC236}">
                  <a16:creationId xmlns:a16="http://schemas.microsoft.com/office/drawing/2014/main" id="{059BCC01-35DD-49EA-B7A8-29294C249F45}"/>
                </a:ext>
              </a:extLst>
            </p:cNvPr>
            <p:cNvGrpSpPr>
              <a:grpSpLocks noChangeAspect="1"/>
            </p:cNvGrpSpPr>
            <p:nvPr/>
          </p:nvGrpSpPr>
          <p:grpSpPr bwMode="auto">
            <a:xfrm>
              <a:off x="0" y="2015568"/>
              <a:ext cx="8197851" cy="3781425"/>
              <a:chOff x="-8" y="1294"/>
              <a:chExt cx="5164" cy="2382"/>
            </a:xfrm>
          </p:grpSpPr>
          <p:sp>
            <p:nvSpPr>
              <p:cNvPr id="7" name="AutoShape 4">
                <a:extLst>
                  <a:ext uri="{FF2B5EF4-FFF2-40B4-BE49-F238E27FC236}">
                    <a16:creationId xmlns:a16="http://schemas.microsoft.com/office/drawing/2014/main" id="{6794B70A-768B-411B-81A1-E6044B3A2A3A}"/>
                  </a:ext>
                </a:extLst>
              </p:cNvPr>
              <p:cNvSpPr>
                <a:spLocks noChangeAspect="1" noChangeArrowheads="1" noTextEdit="1"/>
              </p:cNvSpPr>
              <p:nvPr/>
            </p:nvSpPr>
            <p:spPr bwMode="auto">
              <a:xfrm>
                <a:off x="1006" y="1294"/>
                <a:ext cx="4150" cy="2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8" name="Rectangle 6">
                <a:extLst>
                  <a:ext uri="{FF2B5EF4-FFF2-40B4-BE49-F238E27FC236}">
                    <a16:creationId xmlns:a16="http://schemas.microsoft.com/office/drawing/2014/main" id="{A4276A55-C700-49D7-91F7-801EB473F1E8}"/>
                  </a:ext>
                </a:extLst>
              </p:cNvPr>
              <p:cNvSpPr>
                <a:spLocks noChangeArrowheads="1"/>
              </p:cNvSpPr>
              <p:nvPr/>
            </p:nvSpPr>
            <p:spPr bwMode="auto">
              <a:xfrm>
                <a:off x="1009" y="1297"/>
                <a:ext cx="4144" cy="237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9" name="Rectangle 7">
                <a:extLst>
                  <a:ext uri="{FF2B5EF4-FFF2-40B4-BE49-F238E27FC236}">
                    <a16:creationId xmlns:a16="http://schemas.microsoft.com/office/drawing/2014/main" id="{A4EDED34-91A1-4BEF-8544-79B0CDC2E489}"/>
                  </a:ext>
                </a:extLst>
              </p:cNvPr>
              <p:cNvSpPr>
                <a:spLocks noChangeArrowheads="1"/>
              </p:cNvSpPr>
              <p:nvPr/>
            </p:nvSpPr>
            <p:spPr bwMode="auto">
              <a:xfrm>
                <a:off x="1227" y="1849"/>
                <a:ext cx="3058" cy="15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10" name="Freeform 8">
                <a:extLst>
                  <a:ext uri="{FF2B5EF4-FFF2-40B4-BE49-F238E27FC236}">
                    <a16:creationId xmlns:a16="http://schemas.microsoft.com/office/drawing/2014/main" id="{B93904AE-B6B0-456D-AC6A-1CE8187B63AA}"/>
                  </a:ext>
                </a:extLst>
              </p:cNvPr>
              <p:cNvSpPr>
                <a:spLocks noEditPoints="1"/>
              </p:cNvSpPr>
              <p:nvPr/>
            </p:nvSpPr>
            <p:spPr bwMode="auto">
              <a:xfrm>
                <a:off x="1230" y="1843"/>
                <a:ext cx="3047" cy="1598"/>
              </a:xfrm>
              <a:custGeom>
                <a:avLst/>
                <a:gdLst>
                  <a:gd name="T0" fmla="*/ 0 w 3047"/>
                  <a:gd name="T1" fmla="*/ 1592 h 1598"/>
                  <a:gd name="T2" fmla="*/ 3047 w 3047"/>
                  <a:gd name="T3" fmla="*/ 1592 h 1598"/>
                  <a:gd name="T4" fmla="*/ 3047 w 3047"/>
                  <a:gd name="T5" fmla="*/ 1598 h 1598"/>
                  <a:gd name="T6" fmla="*/ 0 w 3047"/>
                  <a:gd name="T7" fmla="*/ 1598 h 1598"/>
                  <a:gd name="T8" fmla="*/ 0 w 3047"/>
                  <a:gd name="T9" fmla="*/ 1592 h 1598"/>
                  <a:gd name="T10" fmla="*/ 0 w 3047"/>
                  <a:gd name="T11" fmla="*/ 1418 h 1598"/>
                  <a:gd name="T12" fmla="*/ 3047 w 3047"/>
                  <a:gd name="T13" fmla="*/ 1418 h 1598"/>
                  <a:gd name="T14" fmla="*/ 3047 w 3047"/>
                  <a:gd name="T15" fmla="*/ 1423 h 1598"/>
                  <a:gd name="T16" fmla="*/ 0 w 3047"/>
                  <a:gd name="T17" fmla="*/ 1423 h 1598"/>
                  <a:gd name="T18" fmla="*/ 0 w 3047"/>
                  <a:gd name="T19" fmla="*/ 1418 h 1598"/>
                  <a:gd name="T20" fmla="*/ 0 w 3047"/>
                  <a:gd name="T21" fmla="*/ 1238 h 1598"/>
                  <a:gd name="T22" fmla="*/ 3047 w 3047"/>
                  <a:gd name="T23" fmla="*/ 1238 h 1598"/>
                  <a:gd name="T24" fmla="*/ 3047 w 3047"/>
                  <a:gd name="T25" fmla="*/ 1243 h 1598"/>
                  <a:gd name="T26" fmla="*/ 0 w 3047"/>
                  <a:gd name="T27" fmla="*/ 1243 h 1598"/>
                  <a:gd name="T28" fmla="*/ 0 w 3047"/>
                  <a:gd name="T29" fmla="*/ 1238 h 1598"/>
                  <a:gd name="T30" fmla="*/ 0 w 3047"/>
                  <a:gd name="T31" fmla="*/ 1063 h 1598"/>
                  <a:gd name="T32" fmla="*/ 3047 w 3047"/>
                  <a:gd name="T33" fmla="*/ 1063 h 1598"/>
                  <a:gd name="T34" fmla="*/ 3047 w 3047"/>
                  <a:gd name="T35" fmla="*/ 1069 h 1598"/>
                  <a:gd name="T36" fmla="*/ 0 w 3047"/>
                  <a:gd name="T37" fmla="*/ 1069 h 1598"/>
                  <a:gd name="T38" fmla="*/ 0 w 3047"/>
                  <a:gd name="T39" fmla="*/ 1063 h 1598"/>
                  <a:gd name="T40" fmla="*/ 0 w 3047"/>
                  <a:gd name="T41" fmla="*/ 709 h 1598"/>
                  <a:gd name="T42" fmla="*/ 3047 w 3047"/>
                  <a:gd name="T43" fmla="*/ 709 h 1598"/>
                  <a:gd name="T44" fmla="*/ 3047 w 3047"/>
                  <a:gd name="T45" fmla="*/ 715 h 1598"/>
                  <a:gd name="T46" fmla="*/ 0 w 3047"/>
                  <a:gd name="T47" fmla="*/ 715 h 1598"/>
                  <a:gd name="T48" fmla="*/ 0 w 3047"/>
                  <a:gd name="T49" fmla="*/ 709 h 1598"/>
                  <a:gd name="T50" fmla="*/ 0 w 3047"/>
                  <a:gd name="T51" fmla="*/ 535 h 1598"/>
                  <a:gd name="T52" fmla="*/ 3047 w 3047"/>
                  <a:gd name="T53" fmla="*/ 535 h 1598"/>
                  <a:gd name="T54" fmla="*/ 3047 w 3047"/>
                  <a:gd name="T55" fmla="*/ 540 h 1598"/>
                  <a:gd name="T56" fmla="*/ 0 w 3047"/>
                  <a:gd name="T57" fmla="*/ 540 h 1598"/>
                  <a:gd name="T58" fmla="*/ 0 w 3047"/>
                  <a:gd name="T59" fmla="*/ 535 h 1598"/>
                  <a:gd name="T60" fmla="*/ 0 w 3047"/>
                  <a:gd name="T61" fmla="*/ 354 h 1598"/>
                  <a:gd name="T62" fmla="*/ 3047 w 3047"/>
                  <a:gd name="T63" fmla="*/ 354 h 1598"/>
                  <a:gd name="T64" fmla="*/ 3047 w 3047"/>
                  <a:gd name="T65" fmla="*/ 360 h 1598"/>
                  <a:gd name="T66" fmla="*/ 0 w 3047"/>
                  <a:gd name="T67" fmla="*/ 360 h 1598"/>
                  <a:gd name="T68" fmla="*/ 0 w 3047"/>
                  <a:gd name="T69" fmla="*/ 354 h 1598"/>
                  <a:gd name="T70" fmla="*/ 0 w 3047"/>
                  <a:gd name="T71" fmla="*/ 180 h 1598"/>
                  <a:gd name="T72" fmla="*/ 3047 w 3047"/>
                  <a:gd name="T73" fmla="*/ 180 h 1598"/>
                  <a:gd name="T74" fmla="*/ 3047 w 3047"/>
                  <a:gd name="T75" fmla="*/ 186 h 1598"/>
                  <a:gd name="T76" fmla="*/ 0 w 3047"/>
                  <a:gd name="T77" fmla="*/ 186 h 1598"/>
                  <a:gd name="T78" fmla="*/ 0 w 3047"/>
                  <a:gd name="T79" fmla="*/ 180 h 1598"/>
                  <a:gd name="T80" fmla="*/ 0 w 3047"/>
                  <a:gd name="T81" fmla="*/ 0 h 1598"/>
                  <a:gd name="T82" fmla="*/ 3047 w 3047"/>
                  <a:gd name="T83" fmla="*/ 0 h 1598"/>
                  <a:gd name="T84" fmla="*/ 3047 w 3047"/>
                  <a:gd name="T85" fmla="*/ 6 h 1598"/>
                  <a:gd name="T86" fmla="*/ 0 w 3047"/>
                  <a:gd name="T87" fmla="*/ 6 h 1598"/>
                  <a:gd name="T88" fmla="*/ 0 w 3047"/>
                  <a:gd name="T89"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47" h="1598">
                    <a:moveTo>
                      <a:pt x="0" y="1592"/>
                    </a:moveTo>
                    <a:lnTo>
                      <a:pt x="3047" y="1592"/>
                    </a:lnTo>
                    <a:lnTo>
                      <a:pt x="3047" y="1598"/>
                    </a:lnTo>
                    <a:lnTo>
                      <a:pt x="0" y="1598"/>
                    </a:lnTo>
                    <a:lnTo>
                      <a:pt x="0" y="1592"/>
                    </a:lnTo>
                    <a:close/>
                    <a:moveTo>
                      <a:pt x="0" y="1418"/>
                    </a:moveTo>
                    <a:lnTo>
                      <a:pt x="3047" y="1418"/>
                    </a:lnTo>
                    <a:lnTo>
                      <a:pt x="3047" y="1423"/>
                    </a:lnTo>
                    <a:lnTo>
                      <a:pt x="0" y="1423"/>
                    </a:lnTo>
                    <a:lnTo>
                      <a:pt x="0" y="1418"/>
                    </a:lnTo>
                    <a:close/>
                    <a:moveTo>
                      <a:pt x="0" y="1238"/>
                    </a:moveTo>
                    <a:lnTo>
                      <a:pt x="3047" y="1238"/>
                    </a:lnTo>
                    <a:lnTo>
                      <a:pt x="3047" y="1243"/>
                    </a:lnTo>
                    <a:lnTo>
                      <a:pt x="0" y="1243"/>
                    </a:lnTo>
                    <a:lnTo>
                      <a:pt x="0" y="1238"/>
                    </a:lnTo>
                    <a:close/>
                    <a:moveTo>
                      <a:pt x="0" y="1063"/>
                    </a:moveTo>
                    <a:lnTo>
                      <a:pt x="3047" y="1063"/>
                    </a:lnTo>
                    <a:lnTo>
                      <a:pt x="3047" y="1069"/>
                    </a:lnTo>
                    <a:lnTo>
                      <a:pt x="0" y="1069"/>
                    </a:lnTo>
                    <a:lnTo>
                      <a:pt x="0" y="1063"/>
                    </a:lnTo>
                    <a:close/>
                    <a:moveTo>
                      <a:pt x="0" y="709"/>
                    </a:moveTo>
                    <a:lnTo>
                      <a:pt x="3047" y="709"/>
                    </a:lnTo>
                    <a:lnTo>
                      <a:pt x="3047" y="715"/>
                    </a:lnTo>
                    <a:lnTo>
                      <a:pt x="0" y="715"/>
                    </a:lnTo>
                    <a:lnTo>
                      <a:pt x="0" y="709"/>
                    </a:lnTo>
                    <a:close/>
                    <a:moveTo>
                      <a:pt x="0" y="535"/>
                    </a:moveTo>
                    <a:lnTo>
                      <a:pt x="3047" y="535"/>
                    </a:lnTo>
                    <a:lnTo>
                      <a:pt x="3047" y="540"/>
                    </a:lnTo>
                    <a:lnTo>
                      <a:pt x="0" y="540"/>
                    </a:lnTo>
                    <a:lnTo>
                      <a:pt x="0" y="535"/>
                    </a:lnTo>
                    <a:close/>
                    <a:moveTo>
                      <a:pt x="0" y="354"/>
                    </a:moveTo>
                    <a:lnTo>
                      <a:pt x="3047" y="354"/>
                    </a:lnTo>
                    <a:lnTo>
                      <a:pt x="3047" y="360"/>
                    </a:lnTo>
                    <a:lnTo>
                      <a:pt x="0" y="360"/>
                    </a:lnTo>
                    <a:lnTo>
                      <a:pt x="0" y="354"/>
                    </a:lnTo>
                    <a:close/>
                    <a:moveTo>
                      <a:pt x="0" y="180"/>
                    </a:moveTo>
                    <a:lnTo>
                      <a:pt x="3047" y="180"/>
                    </a:lnTo>
                    <a:lnTo>
                      <a:pt x="3047" y="186"/>
                    </a:lnTo>
                    <a:lnTo>
                      <a:pt x="0" y="186"/>
                    </a:lnTo>
                    <a:lnTo>
                      <a:pt x="0" y="180"/>
                    </a:lnTo>
                    <a:close/>
                    <a:moveTo>
                      <a:pt x="0" y="0"/>
                    </a:moveTo>
                    <a:lnTo>
                      <a:pt x="3047" y="0"/>
                    </a:lnTo>
                    <a:lnTo>
                      <a:pt x="3047" y="6"/>
                    </a:lnTo>
                    <a:lnTo>
                      <a:pt x="0" y="6"/>
                    </a:lnTo>
                    <a:lnTo>
                      <a:pt x="0" y="0"/>
                    </a:lnTo>
                    <a:close/>
                  </a:path>
                </a:pathLst>
              </a:cu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11" name="Rectangle 9">
                <a:extLst>
                  <a:ext uri="{FF2B5EF4-FFF2-40B4-BE49-F238E27FC236}">
                    <a16:creationId xmlns:a16="http://schemas.microsoft.com/office/drawing/2014/main" id="{7899C83D-761B-4A5E-A8B0-5A4C947BA5D6}"/>
                  </a:ext>
                </a:extLst>
              </p:cNvPr>
              <p:cNvSpPr>
                <a:spLocks noChangeArrowheads="1"/>
              </p:cNvSpPr>
              <p:nvPr/>
            </p:nvSpPr>
            <p:spPr bwMode="auto">
              <a:xfrm>
                <a:off x="1676" y="1846"/>
                <a:ext cx="5" cy="1592"/>
              </a:xfrm>
              <a:prstGeom prst="rect">
                <a:avLst/>
              </a:pr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12" name="Freeform 10">
                <a:extLst>
                  <a:ext uri="{FF2B5EF4-FFF2-40B4-BE49-F238E27FC236}">
                    <a16:creationId xmlns:a16="http://schemas.microsoft.com/office/drawing/2014/main" id="{68675E1C-349F-4386-A866-35238F61EF68}"/>
                  </a:ext>
                </a:extLst>
              </p:cNvPr>
              <p:cNvSpPr>
                <a:spLocks noEditPoints="1"/>
              </p:cNvSpPr>
              <p:nvPr/>
            </p:nvSpPr>
            <p:spPr bwMode="auto">
              <a:xfrm>
                <a:off x="1656" y="1843"/>
                <a:ext cx="23" cy="1598"/>
              </a:xfrm>
              <a:custGeom>
                <a:avLst/>
                <a:gdLst>
                  <a:gd name="T0" fmla="*/ 0 w 23"/>
                  <a:gd name="T1" fmla="*/ 1592 h 1598"/>
                  <a:gd name="T2" fmla="*/ 23 w 23"/>
                  <a:gd name="T3" fmla="*/ 1592 h 1598"/>
                  <a:gd name="T4" fmla="*/ 23 w 23"/>
                  <a:gd name="T5" fmla="*/ 1598 h 1598"/>
                  <a:gd name="T6" fmla="*/ 0 w 23"/>
                  <a:gd name="T7" fmla="*/ 1598 h 1598"/>
                  <a:gd name="T8" fmla="*/ 0 w 23"/>
                  <a:gd name="T9" fmla="*/ 1592 h 1598"/>
                  <a:gd name="T10" fmla="*/ 0 w 23"/>
                  <a:gd name="T11" fmla="*/ 1418 h 1598"/>
                  <a:gd name="T12" fmla="*/ 23 w 23"/>
                  <a:gd name="T13" fmla="*/ 1418 h 1598"/>
                  <a:gd name="T14" fmla="*/ 23 w 23"/>
                  <a:gd name="T15" fmla="*/ 1423 h 1598"/>
                  <a:gd name="T16" fmla="*/ 0 w 23"/>
                  <a:gd name="T17" fmla="*/ 1423 h 1598"/>
                  <a:gd name="T18" fmla="*/ 0 w 23"/>
                  <a:gd name="T19" fmla="*/ 1418 h 1598"/>
                  <a:gd name="T20" fmla="*/ 0 w 23"/>
                  <a:gd name="T21" fmla="*/ 1238 h 1598"/>
                  <a:gd name="T22" fmla="*/ 23 w 23"/>
                  <a:gd name="T23" fmla="*/ 1238 h 1598"/>
                  <a:gd name="T24" fmla="*/ 23 w 23"/>
                  <a:gd name="T25" fmla="*/ 1243 h 1598"/>
                  <a:gd name="T26" fmla="*/ 0 w 23"/>
                  <a:gd name="T27" fmla="*/ 1243 h 1598"/>
                  <a:gd name="T28" fmla="*/ 0 w 23"/>
                  <a:gd name="T29" fmla="*/ 1238 h 1598"/>
                  <a:gd name="T30" fmla="*/ 0 w 23"/>
                  <a:gd name="T31" fmla="*/ 1063 h 1598"/>
                  <a:gd name="T32" fmla="*/ 23 w 23"/>
                  <a:gd name="T33" fmla="*/ 1063 h 1598"/>
                  <a:gd name="T34" fmla="*/ 23 w 23"/>
                  <a:gd name="T35" fmla="*/ 1069 h 1598"/>
                  <a:gd name="T36" fmla="*/ 0 w 23"/>
                  <a:gd name="T37" fmla="*/ 1069 h 1598"/>
                  <a:gd name="T38" fmla="*/ 0 w 23"/>
                  <a:gd name="T39" fmla="*/ 1063 h 1598"/>
                  <a:gd name="T40" fmla="*/ 0 w 23"/>
                  <a:gd name="T41" fmla="*/ 889 h 1598"/>
                  <a:gd name="T42" fmla="*/ 23 w 23"/>
                  <a:gd name="T43" fmla="*/ 889 h 1598"/>
                  <a:gd name="T44" fmla="*/ 23 w 23"/>
                  <a:gd name="T45" fmla="*/ 895 h 1598"/>
                  <a:gd name="T46" fmla="*/ 0 w 23"/>
                  <a:gd name="T47" fmla="*/ 895 h 1598"/>
                  <a:gd name="T48" fmla="*/ 0 w 23"/>
                  <a:gd name="T49" fmla="*/ 889 h 1598"/>
                  <a:gd name="T50" fmla="*/ 0 w 23"/>
                  <a:gd name="T51" fmla="*/ 709 h 1598"/>
                  <a:gd name="T52" fmla="*/ 23 w 23"/>
                  <a:gd name="T53" fmla="*/ 709 h 1598"/>
                  <a:gd name="T54" fmla="*/ 23 w 23"/>
                  <a:gd name="T55" fmla="*/ 715 h 1598"/>
                  <a:gd name="T56" fmla="*/ 0 w 23"/>
                  <a:gd name="T57" fmla="*/ 715 h 1598"/>
                  <a:gd name="T58" fmla="*/ 0 w 23"/>
                  <a:gd name="T59" fmla="*/ 709 h 1598"/>
                  <a:gd name="T60" fmla="*/ 0 w 23"/>
                  <a:gd name="T61" fmla="*/ 535 h 1598"/>
                  <a:gd name="T62" fmla="*/ 23 w 23"/>
                  <a:gd name="T63" fmla="*/ 535 h 1598"/>
                  <a:gd name="T64" fmla="*/ 23 w 23"/>
                  <a:gd name="T65" fmla="*/ 540 h 1598"/>
                  <a:gd name="T66" fmla="*/ 0 w 23"/>
                  <a:gd name="T67" fmla="*/ 540 h 1598"/>
                  <a:gd name="T68" fmla="*/ 0 w 23"/>
                  <a:gd name="T69" fmla="*/ 535 h 1598"/>
                  <a:gd name="T70" fmla="*/ 0 w 23"/>
                  <a:gd name="T71" fmla="*/ 354 h 1598"/>
                  <a:gd name="T72" fmla="*/ 23 w 23"/>
                  <a:gd name="T73" fmla="*/ 354 h 1598"/>
                  <a:gd name="T74" fmla="*/ 23 w 23"/>
                  <a:gd name="T75" fmla="*/ 360 h 1598"/>
                  <a:gd name="T76" fmla="*/ 0 w 23"/>
                  <a:gd name="T77" fmla="*/ 360 h 1598"/>
                  <a:gd name="T78" fmla="*/ 0 w 23"/>
                  <a:gd name="T79" fmla="*/ 354 h 1598"/>
                  <a:gd name="T80" fmla="*/ 0 w 23"/>
                  <a:gd name="T81" fmla="*/ 180 h 1598"/>
                  <a:gd name="T82" fmla="*/ 23 w 23"/>
                  <a:gd name="T83" fmla="*/ 180 h 1598"/>
                  <a:gd name="T84" fmla="*/ 23 w 23"/>
                  <a:gd name="T85" fmla="*/ 186 h 1598"/>
                  <a:gd name="T86" fmla="*/ 0 w 23"/>
                  <a:gd name="T87" fmla="*/ 186 h 1598"/>
                  <a:gd name="T88" fmla="*/ 0 w 23"/>
                  <a:gd name="T89" fmla="*/ 180 h 1598"/>
                  <a:gd name="T90" fmla="*/ 0 w 23"/>
                  <a:gd name="T91" fmla="*/ 0 h 1598"/>
                  <a:gd name="T92" fmla="*/ 23 w 23"/>
                  <a:gd name="T93" fmla="*/ 0 h 1598"/>
                  <a:gd name="T94" fmla="*/ 23 w 23"/>
                  <a:gd name="T95" fmla="*/ 6 h 1598"/>
                  <a:gd name="T96" fmla="*/ 0 w 23"/>
                  <a:gd name="T97" fmla="*/ 6 h 1598"/>
                  <a:gd name="T98" fmla="*/ 0 w 23"/>
                  <a:gd name="T99"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1598">
                    <a:moveTo>
                      <a:pt x="0" y="1592"/>
                    </a:moveTo>
                    <a:lnTo>
                      <a:pt x="23" y="1592"/>
                    </a:lnTo>
                    <a:lnTo>
                      <a:pt x="23" y="1598"/>
                    </a:lnTo>
                    <a:lnTo>
                      <a:pt x="0" y="1598"/>
                    </a:lnTo>
                    <a:lnTo>
                      <a:pt x="0" y="1592"/>
                    </a:lnTo>
                    <a:close/>
                    <a:moveTo>
                      <a:pt x="0" y="1418"/>
                    </a:moveTo>
                    <a:lnTo>
                      <a:pt x="23" y="1418"/>
                    </a:lnTo>
                    <a:lnTo>
                      <a:pt x="23" y="1423"/>
                    </a:lnTo>
                    <a:lnTo>
                      <a:pt x="0" y="1423"/>
                    </a:lnTo>
                    <a:lnTo>
                      <a:pt x="0" y="1418"/>
                    </a:lnTo>
                    <a:close/>
                    <a:moveTo>
                      <a:pt x="0" y="1238"/>
                    </a:moveTo>
                    <a:lnTo>
                      <a:pt x="23" y="1238"/>
                    </a:lnTo>
                    <a:lnTo>
                      <a:pt x="23" y="1243"/>
                    </a:lnTo>
                    <a:lnTo>
                      <a:pt x="0" y="1243"/>
                    </a:lnTo>
                    <a:lnTo>
                      <a:pt x="0" y="1238"/>
                    </a:lnTo>
                    <a:close/>
                    <a:moveTo>
                      <a:pt x="0" y="1063"/>
                    </a:moveTo>
                    <a:lnTo>
                      <a:pt x="23" y="1063"/>
                    </a:lnTo>
                    <a:lnTo>
                      <a:pt x="23" y="1069"/>
                    </a:lnTo>
                    <a:lnTo>
                      <a:pt x="0" y="1069"/>
                    </a:lnTo>
                    <a:lnTo>
                      <a:pt x="0" y="1063"/>
                    </a:lnTo>
                    <a:close/>
                    <a:moveTo>
                      <a:pt x="0" y="889"/>
                    </a:moveTo>
                    <a:lnTo>
                      <a:pt x="23" y="889"/>
                    </a:lnTo>
                    <a:lnTo>
                      <a:pt x="23" y="895"/>
                    </a:lnTo>
                    <a:lnTo>
                      <a:pt x="0" y="895"/>
                    </a:lnTo>
                    <a:lnTo>
                      <a:pt x="0" y="889"/>
                    </a:lnTo>
                    <a:close/>
                    <a:moveTo>
                      <a:pt x="0" y="709"/>
                    </a:moveTo>
                    <a:lnTo>
                      <a:pt x="23" y="709"/>
                    </a:lnTo>
                    <a:lnTo>
                      <a:pt x="23" y="715"/>
                    </a:lnTo>
                    <a:lnTo>
                      <a:pt x="0" y="715"/>
                    </a:lnTo>
                    <a:lnTo>
                      <a:pt x="0" y="709"/>
                    </a:lnTo>
                    <a:close/>
                    <a:moveTo>
                      <a:pt x="0" y="535"/>
                    </a:moveTo>
                    <a:lnTo>
                      <a:pt x="23" y="535"/>
                    </a:lnTo>
                    <a:lnTo>
                      <a:pt x="23" y="540"/>
                    </a:lnTo>
                    <a:lnTo>
                      <a:pt x="0" y="540"/>
                    </a:lnTo>
                    <a:lnTo>
                      <a:pt x="0" y="535"/>
                    </a:lnTo>
                    <a:close/>
                    <a:moveTo>
                      <a:pt x="0" y="354"/>
                    </a:moveTo>
                    <a:lnTo>
                      <a:pt x="23" y="354"/>
                    </a:lnTo>
                    <a:lnTo>
                      <a:pt x="23" y="360"/>
                    </a:lnTo>
                    <a:lnTo>
                      <a:pt x="0" y="360"/>
                    </a:lnTo>
                    <a:lnTo>
                      <a:pt x="0" y="354"/>
                    </a:lnTo>
                    <a:close/>
                    <a:moveTo>
                      <a:pt x="0" y="180"/>
                    </a:moveTo>
                    <a:lnTo>
                      <a:pt x="23" y="180"/>
                    </a:lnTo>
                    <a:lnTo>
                      <a:pt x="23" y="186"/>
                    </a:lnTo>
                    <a:lnTo>
                      <a:pt x="0" y="186"/>
                    </a:lnTo>
                    <a:lnTo>
                      <a:pt x="0" y="180"/>
                    </a:lnTo>
                    <a:close/>
                    <a:moveTo>
                      <a:pt x="0" y="0"/>
                    </a:moveTo>
                    <a:lnTo>
                      <a:pt x="23" y="0"/>
                    </a:lnTo>
                    <a:lnTo>
                      <a:pt x="23" y="6"/>
                    </a:lnTo>
                    <a:lnTo>
                      <a:pt x="0" y="6"/>
                    </a:lnTo>
                    <a:lnTo>
                      <a:pt x="0" y="0"/>
                    </a:lnTo>
                    <a:close/>
                  </a:path>
                </a:pathLst>
              </a:cu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13" name="Rectangle 11">
                <a:extLst>
                  <a:ext uri="{FF2B5EF4-FFF2-40B4-BE49-F238E27FC236}">
                    <a16:creationId xmlns:a16="http://schemas.microsoft.com/office/drawing/2014/main" id="{A8EDB228-D0A9-4B31-9C02-0594FD900C58}"/>
                  </a:ext>
                </a:extLst>
              </p:cNvPr>
              <p:cNvSpPr>
                <a:spLocks noChangeArrowheads="1"/>
              </p:cNvSpPr>
              <p:nvPr/>
            </p:nvSpPr>
            <p:spPr bwMode="auto">
              <a:xfrm>
                <a:off x="1230" y="2732"/>
                <a:ext cx="3047" cy="6"/>
              </a:xfrm>
              <a:prstGeom prst="rect">
                <a:avLst/>
              </a:pr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14" name="Freeform 12">
                <a:extLst>
                  <a:ext uri="{FF2B5EF4-FFF2-40B4-BE49-F238E27FC236}">
                    <a16:creationId xmlns:a16="http://schemas.microsoft.com/office/drawing/2014/main" id="{8E5581C7-69A9-42F3-8F63-11C26E839395}"/>
                  </a:ext>
                </a:extLst>
              </p:cNvPr>
              <p:cNvSpPr>
                <a:spLocks noEditPoints="1"/>
              </p:cNvSpPr>
              <p:nvPr/>
            </p:nvSpPr>
            <p:spPr bwMode="auto">
              <a:xfrm>
                <a:off x="1227" y="2735"/>
                <a:ext cx="2696" cy="23"/>
              </a:xfrm>
              <a:custGeom>
                <a:avLst/>
                <a:gdLst>
                  <a:gd name="T0" fmla="*/ 6 w 2696"/>
                  <a:gd name="T1" fmla="*/ 0 h 23"/>
                  <a:gd name="T2" fmla="*/ 6 w 2696"/>
                  <a:gd name="T3" fmla="*/ 23 h 23"/>
                  <a:gd name="T4" fmla="*/ 0 w 2696"/>
                  <a:gd name="T5" fmla="*/ 23 h 23"/>
                  <a:gd name="T6" fmla="*/ 0 w 2696"/>
                  <a:gd name="T7" fmla="*/ 0 h 23"/>
                  <a:gd name="T8" fmla="*/ 6 w 2696"/>
                  <a:gd name="T9" fmla="*/ 0 h 23"/>
                  <a:gd name="T10" fmla="*/ 454 w 2696"/>
                  <a:gd name="T11" fmla="*/ 0 h 23"/>
                  <a:gd name="T12" fmla="*/ 454 w 2696"/>
                  <a:gd name="T13" fmla="*/ 23 h 23"/>
                  <a:gd name="T14" fmla="*/ 449 w 2696"/>
                  <a:gd name="T15" fmla="*/ 23 h 23"/>
                  <a:gd name="T16" fmla="*/ 449 w 2696"/>
                  <a:gd name="T17" fmla="*/ 0 h 23"/>
                  <a:gd name="T18" fmla="*/ 454 w 2696"/>
                  <a:gd name="T19" fmla="*/ 0 h 23"/>
                  <a:gd name="T20" fmla="*/ 903 w 2696"/>
                  <a:gd name="T21" fmla="*/ 0 h 23"/>
                  <a:gd name="T22" fmla="*/ 903 w 2696"/>
                  <a:gd name="T23" fmla="*/ 23 h 23"/>
                  <a:gd name="T24" fmla="*/ 897 w 2696"/>
                  <a:gd name="T25" fmla="*/ 23 h 23"/>
                  <a:gd name="T26" fmla="*/ 897 w 2696"/>
                  <a:gd name="T27" fmla="*/ 0 h 23"/>
                  <a:gd name="T28" fmla="*/ 903 w 2696"/>
                  <a:gd name="T29" fmla="*/ 0 h 23"/>
                  <a:gd name="T30" fmla="*/ 1351 w 2696"/>
                  <a:gd name="T31" fmla="*/ 0 h 23"/>
                  <a:gd name="T32" fmla="*/ 1351 w 2696"/>
                  <a:gd name="T33" fmla="*/ 23 h 23"/>
                  <a:gd name="T34" fmla="*/ 1345 w 2696"/>
                  <a:gd name="T35" fmla="*/ 23 h 23"/>
                  <a:gd name="T36" fmla="*/ 1345 w 2696"/>
                  <a:gd name="T37" fmla="*/ 0 h 23"/>
                  <a:gd name="T38" fmla="*/ 1351 w 2696"/>
                  <a:gd name="T39" fmla="*/ 0 h 23"/>
                  <a:gd name="T40" fmla="*/ 1799 w 2696"/>
                  <a:gd name="T41" fmla="*/ 0 h 23"/>
                  <a:gd name="T42" fmla="*/ 1799 w 2696"/>
                  <a:gd name="T43" fmla="*/ 23 h 23"/>
                  <a:gd name="T44" fmla="*/ 1794 w 2696"/>
                  <a:gd name="T45" fmla="*/ 23 h 23"/>
                  <a:gd name="T46" fmla="*/ 1794 w 2696"/>
                  <a:gd name="T47" fmla="*/ 0 h 23"/>
                  <a:gd name="T48" fmla="*/ 1799 w 2696"/>
                  <a:gd name="T49" fmla="*/ 0 h 23"/>
                  <a:gd name="T50" fmla="*/ 2248 w 2696"/>
                  <a:gd name="T51" fmla="*/ 0 h 23"/>
                  <a:gd name="T52" fmla="*/ 2248 w 2696"/>
                  <a:gd name="T53" fmla="*/ 23 h 23"/>
                  <a:gd name="T54" fmla="*/ 2242 w 2696"/>
                  <a:gd name="T55" fmla="*/ 23 h 23"/>
                  <a:gd name="T56" fmla="*/ 2242 w 2696"/>
                  <a:gd name="T57" fmla="*/ 0 h 23"/>
                  <a:gd name="T58" fmla="*/ 2248 w 2696"/>
                  <a:gd name="T59" fmla="*/ 0 h 23"/>
                  <a:gd name="T60" fmla="*/ 2696 w 2696"/>
                  <a:gd name="T61" fmla="*/ 0 h 23"/>
                  <a:gd name="T62" fmla="*/ 2696 w 2696"/>
                  <a:gd name="T63" fmla="*/ 23 h 23"/>
                  <a:gd name="T64" fmla="*/ 2690 w 2696"/>
                  <a:gd name="T65" fmla="*/ 23 h 23"/>
                  <a:gd name="T66" fmla="*/ 2690 w 2696"/>
                  <a:gd name="T67" fmla="*/ 0 h 23"/>
                  <a:gd name="T68" fmla="*/ 2696 w 2696"/>
                  <a:gd name="T6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96" h="23">
                    <a:moveTo>
                      <a:pt x="6" y="0"/>
                    </a:moveTo>
                    <a:lnTo>
                      <a:pt x="6" y="23"/>
                    </a:lnTo>
                    <a:lnTo>
                      <a:pt x="0" y="23"/>
                    </a:lnTo>
                    <a:lnTo>
                      <a:pt x="0" y="0"/>
                    </a:lnTo>
                    <a:lnTo>
                      <a:pt x="6" y="0"/>
                    </a:lnTo>
                    <a:close/>
                    <a:moveTo>
                      <a:pt x="454" y="0"/>
                    </a:moveTo>
                    <a:lnTo>
                      <a:pt x="454" y="23"/>
                    </a:lnTo>
                    <a:lnTo>
                      <a:pt x="449" y="23"/>
                    </a:lnTo>
                    <a:lnTo>
                      <a:pt x="449" y="0"/>
                    </a:lnTo>
                    <a:lnTo>
                      <a:pt x="454" y="0"/>
                    </a:lnTo>
                    <a:close/>
                    <a:moveTo>
                      <a:pt x="903" y="0"/>
                    </a:moveTo>
                    <a:lnTo>
                      <a:pt x="903" y="23"/>
                    </a:lnTo>
                    <a:lnTo>
                      <a:pt x="897" y="23"/>
                    </a:lnTo>
                    <a:lnTo>
                      <a:pt x="897" y="0"/>
                    </a:lnTo>
                    <a:lnTo>
                      <a:pt x="903" y="0"/>
                    </a:lnTo>
                    <a:close/>
                    <a:moveTo>
                      <a:pt x="1351" y="0"/>
                    </a:moveTo>
                    <a:lnTo>
                      <a:pt x="1351" y="23"/>
                    </a:lnTo>
                    <a:lnTo>
                      <a:pt x="1345" y="23"/>
                    </a:lnTo>
                    <a:lnTo>
                      <a:pt x="1345" y="0"/>
                    </a:lnTo>
                    <a:lnTo>
                      <a:pt x="1351" y="0"/>
                    </a:lnTo>
                    <a:close/>
                    <a:moveTo>
                      <a:pt x="1799" y="0"/>
                    </a:moveTo>
                    <a:lnTo>
                      <a:pt x="1799" y="23"/>
                    </a:lnTo>
                    <a:lnTo>
                      <a:pt x="1794" y="23"/>
                    </a:lnTo>
                    <a:lnTo>
                      <a:pt x="1794" y="0"/>
                    </a:lnTo>
                    <a:lnTo>
                      <a:pt x="1799" y="0"/>
                    </a:lnTo>
                    <a:close/>
                    <a:moveTo>
                      <a:pt x="2248" y="0"/>
                    </a:moveTo>
                    <a:lnTo>
                      <a:pt x="2248" y="23"/>
                    </a:lnTo>
                    <a:lnTo>
                      <a:pt x="2242" y="23"/>
                    </a:lnTo>
                    <a:lnTo>
                      <a:pt x="2242" y="0"/>
                    </a:lnTo>
                    <a:lnTo>
                      <a:pt x="2248" y="0"/>
                    </a:lnTo>
                    <a:close/>
                    <a:moveTo>
                      <a:pt x="2696" y="0"/>
                    </a:moveTo>
                    <a:lnTo>
                      <a:pt x="2696" y="23"/>
                    </a:lnTo>
                    <a:lnTo>
                      <a:pt x="2690" y="23"/>
                    </a:lnTo>
                    <a:lnTo>
                      <a:pt x="2690" y="0"/>
                    </a:lnTo>
                    <a:lnTo>
                      <a:pt x="2696" y="0"/>
                    </a:lnTo>
                    <a:close/>
                  </a:path>
                </a:pathLst>
              </a:custGeom>
              <a:solidFill>
                <a:srgbClr val="868686"/>
              </a:solidFill>
              <a:ln w="9525"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15" name="Freeform 13">
                <a:extLst>
                  <a:ext uri="{FF2B5EF4-FFF2-40B4-BE49-F238E27FC236}">
                    <a16:creationId xmlns:a16="http://schemas.microsoft.com/office/drawing/2014/main" id="{A9846CFF-0120-4F80-9775-AE10D723E92B}"/>
                  </a:ext>
                </a:extLst>
              </p:cNvPr>
              <p:cNvSpPr>
                <a:spLocks/>
              </p:cNvSpPr>
              <p:nvPr/>
            </p:nvSpPr>
            <p:spPr bwMode="auto">
              <a:xfrm>
                <a:off x="1423" y="2145"/>
                <a:ext cx="2627" cy="1017"/>
              </a:xfrm>
              <a:custGeom>
                <a:avLst/>
                <a:gdLst>
                  <a:gd name="T0" fmla="*/ 254 w 7314"/>
                  <a:gd name="T1" fmla="*/ 1517 h 2801"/>
                  <a:gd name="T2" fmla="*/ 424 w 7314"/>
                  <a:gd name="T3" fmla="*/ 1144 h 2801"/>
                  <a:gd name="T4" fmla="*/ 542 w 7314"/>
                  <a:gd name="T5" fmla="*/ 1425 h 2801"/>
                  <a:gd name="T6" fmla="*/ 728 w 7314"/>
                  <a:gd name="T7" fmla="*/ 1321 h 2801"/>
                  <a:gd name="T8" fmla="*/ 1136 w 7314"/>
                  <a:gd name="T9" fmla="*/ 1193 h 2801"/>
                  <a:gd name="T10" fmla="*/ 1609 w 7314"/>
                  <a:gd name="T11" fmla="*/ 1049 h 2801"/>
                  <a:gd name="T12" fmla="*/ 2054 w 7314"/>
                  <a:gd name="T13" fmla="*/ 939 h 2801"/>
                  <a:gd name="T14" fmla="*/ 2416 w 7314"/>
                  <a:gd name="T15" fmla="*/ 725 h 2801"/>
                  <a:gd name="T16" fmla="*/ 2716 w 7314"/>
                  <a:gd name="T17" fmla="*/ 584 h 2801"/>
                  <a:gd name="T18" fmla="*/ 3061 w 7314"/>
                  <a:gd name="T19" fmla="*/ 719 h 2801"/>
                  <a:gd name="T20" fmla="*/ 3285 w 7314"/>
                  <a:gd name="T21" fmla="*/ 486 h 2801"/>
                  <a:gd name="T22" fmla="*/ 3562 w 7314"/>
                  <a:gd name="T23" fmla="*/ 474 h 2801"/>
                  <a:gd name="T24" fmla="*/ 3800 w 7314"/>
                  <a:gd name="T25" fmla="*/ 402 h 2801"/>
                  <a:gd name="T26" fmla="*/ 4134 w 7314"/>
                  <a:gd name="T27" fmla="*/ 1216 h 2801"/>
                  <a:gd name="T28" fmla="*/ 4234 w 7314"/>
                  <a:gd name="T29" fmla="*/ 675 h 2801"/>
                  <a:gd name="T30" fmla="*/ 4384 w 7314"/>
                  <a:gd name="T31" fmla="*/ 24 h 2801"/>
                  <a:gd name="T32" fmla="*/ 4574 w 7314"/>
                  <a:gd name="T33" fmla="*/ 1099 h 2801"/>
                  <a:gd name="T34" fmla="*/ 4879 w 7314"/>
                  <a:gd name="T35" fmla="*/ 2144 h 2801"/>
                  <a:gd name="T36" fmla="*/ 4992 w 7314"/>
                  <a:gd name="T37" fmla="*/ 1786 h 2801"/>
                  <a:gd name="T38" fmla="*/ 5189 w 7314"/>
                  <a:gd name="T39" fmla="*/ 2362 h 2801"/>
                  <a:gd name="T40" fmla="*/ 5282 w 7314"/>
                  <a:gd name="T41" fmla="*/ 2513 h 2801"/>
                  <a:gd name="T42" fmla="*/ 5378 w 7314"/>
                  <a:gd name="T43" fmla="*/ 1410 h 2801"/>
                  <a:gd name="T44" fmla="*/ 5664 w 7314"/>
                  <a:gd name="T45" fmla="*/ 2189 h 2801"/>
                  <a:gd name="T46" fmla="*/ 5864 w 7314"/>
                  <a:gd name="T47" fmla="*/ 2717 h 2801"/>
                  <a:gd name="T48" fmla="*/ 5938 w 7314"/>
                  <a:gd name="T49" fmla="*/ 2630 h 2801"/>
                  <a:gd name="T50" fmla="*/ 6052 w 7314"/>
                  <a:gd name="T51" fmla="*/ 1851 h 2801"/>
                  <a:gd name="T52" fmla="*/ 6303 w 7314"/>
                  <a:gd name="T53" fmla="*/ 2167 h 2801"/>
                  <a:gd name="T54" fmla="*/ 6605 w 7314"/>
                  <a:gd name="T55" fmla="*/ 2014 h 2801"/>
                  <a:gd name="T56" fmla="*/ 6882 w 7314"/>
                  <a:gd name="T57" fmla="*/ 1951 h 2801"/>
                  <a:gd name="T58" fmla="*/ 7195 w 7314"/>
                  <a:gd name="T59" fmla="*/ 1791 h 2801"/>
                  <a:gd name="T60" fmla="*/ 7097 w 7314"/>
                  <a:gd name="T61" fmla="*/ 1878 h 2801"/>
                  <a:gd name="T62" fmla="*/ 6839 w 7314"/>
                  <a:gd name="T63" fmla="*/ 2008 h 2801"/>
                  <a:gd name="T64" fmla="*/ 6537 w 7314"/>
                  <a:gd name="T65" fmla="*/ 2098 h 2801"/>
                  <a:gd name="T66" fmla="*/ 6214 w 7314"/>
                  <a:gd name="T67" fmla="*/ 2199 h 2801"/>
                  <a:gd name="T68" fmla="*/ 6055 w 7314"/>
                  <a:gd name="T69" fmla="*/ 1888 h 2801"/>
                  <a:gd name="T70" fmla="*/ 5948 w 7314"/>
                  <a:gd name="T71" fmla="*/ 2783 h 2801"/>
                  <a:gd name="T72" fmla="*/ 5827 w 7314"/>
                  <a:gd name="T73" fmla="*/ 2772 h 2801"/>
                  <a:gd name="T74" fmla="*/ 5491 w 7314"/>
                  <a:gd name="T75" fmla="*/ 1727 h 2801"/>
                  <a:gd name="T76" fmla="*/ 5385 w 7314"/>
                  <a:gd name="T77" fmla="*/ 1546 h 2801"/>
                  <a:gd name="T78" fmla="*/ 5294 w 7314"/>
                  <a:gd name="T79" fmla="*/ 2763 h 2801"/>
                  <a:gd name="T80" fmla="*/ 5065 w 7314"/>
                  <a:gd name="T81" fmla="*/ 1935 h 2801"/>
                  <a:gd name="T82" fmla="*/ 4993 w 7314"/>
                  <a:gd name="T83" fmla="*/ 1856 h 2801"/>
                  <a:gd name="T84" fmla="*/ 4809 w 7314"/>
                  <a:gd name="T85" fmla="*/ 2131 h 2801"/>
                  <a:gd name="T86" fmla="*/ 4458 w 7314"/>
                  <a:gd name="T87" fmla="*/ 757 h 2801"/>
                  <a:gd name="T88" fmla="*/ 4370 w 7314"/>
                  <a:gd name="T89" fmla="*/ 43 h 2801"/>
                  <a:gd name="T90" fmla="*/ 4239 w 7314"/>
                  <a:gd name="T91" fmla="*/ 1046 h 2801"/>
                  <a:gd name="T92" fmla="*/ 4054 w 7314"/>
                  <a:gd name="T93" fmla="*/ 1161 h 2801"/>
                  <a:gd name="T94" fmla="*/ 3749 w 7314"/>
                  <a:gd name="T95" fmla="*/ 425 h 2801"/>
                  <a:gd name="T96" fmla="*/ 3433 w 7314"/>
                  <a:gd name="T97" fmla="*/ 395 h 2801"/>
                  <a:gd name="T98" fmla="*/ 3217 w 7314"/>
                  <a:gd name="T99" fmla="*/ 773 h 2801"/>
                  <a:gd name="T100" fmla="*/ 2889 w 7314"/>
                  <a:gd name="T101" fmla="*/ 601 h 2801"/>
                  <a:gd name="T102" fmla="*/ 2615 w 7314"/>
                  <a:gd name="T103" fmla="*/ 844 h 2801"/>
                  <a:gd name="T104" fmla="*/ 2310 w 7314"/>
                  <a:gd name="T105" fmla="*/ 714 h 2801"/>
                  <a:gd name="T106" fmla="*/ 1953 w 7314"/>
                  <a:gd name="T107" fmla="*/ 997 h 2801"/>
                  <a:gd name="T108" fmla="*/ 1483 w 7314"/>
                  <a:gd name="T109" fmla="*/ 1141 h 2801"/>
                  <a:gd name="T110" fmla="*/ 1010 w 7314"/>
                  <a:gd name="T111" fmla="*/ 1283 h 2801"/>
                  <a:gd name="T112" fmla="*/ 671 w 7314"/>
                  <a:gd name="T113" fmla="*/ 1358 h 2801"/>
                  <a:gd name="T114" fmla="*/ 507 w 7314"/>
                  <a:gd name="T115" fmla="*/ 1476 h 2801"/>
                  <a:gd name="T116" fmla="*/ 381 w 7314"/>
                  <a:gd name="T117" fmla="*/ 1158 h 2801"/>
                  <a:gd name="T118" fmla="*/ 251 w 7314"/>
                  <a:gd name="T119" fmla="*/ 1613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14" h="2801">
                    <a:moveTo>
                      <a:pt x="24" y="1590"/>
                    </a:moveTo>
                    <a:lnTo>
                      <a:pt x="52" y="1590"/>
                    </a:lnTo>
                    <a:lnTo>
                      <a:pt x="80" y="1590"/>
                    </a:lnTo>
                    <a:lnTo>
                      <a:pt x="108" y="1590"/>
                    </a:lnTo>
                    <a:lnTo>
                      <a:pt x="136" y="1590"/>
                    </a:lnTo>
                    <a:lnTo>
                      <a:pt x="164" y="1590"/>
                    </a:lnTo>
                    <a:lnTo>
                      <a:pt x="191" y="1589"/>
                    </a:lnTo>
                    <a:lnTo>
                      <a:pt x="186" y="1589"/>
                    </a:lnTo>
                    <a:lnTo>
                      <a:pt x="214" y="1581"/>
                    </a:lnTo>
                    <a:lnTo>
                      <a:pt x="209" y="1584"/>
                    </a:lnTo>
                    <a:lnTo>
                      <a:pt x="223" y="1576"/>
                    </a:lnTo>
                    <a:lnTo>
                      <a:pt x="217" y="1579"/>
                    </a:lnTo>
                    <a:lnTo>
                      <a:pt x="231" y="1565"/>
                    </a:lnTo>
                    <a:lnTo>
                      <a:pt x="228" y="1570"/>
                    </a:lnTo>
                    <a:lnTo>
                      <a:pt x="242" y="1547"/>
                    </a:lnTo>
                    <a:lnTo>
                      <a:pt x="240" y="1550"/>
                    </a:lnTo>
                    <a:lnTo>
                      <a:pt x="254" y="1517"/>
                    </a:lnTo>
                    <a:lnTo>
                      <a:pt x="267" y="1473"/>
                    </a:lnTo>
                    <a:lnTo>
                      <a:pt x="281" y="1416"/>
                    </a:lnTo>
                    <a:lnTo>
                      <a:pt x="295" y="1347"/>
                    </a:lnTo>
                    <a:lnTo>
                      <a:pt x="309" y="1276"/>
                    </a:lnTo>
                    <a:lnTo>
                      <a:pt x="323" y="1211"/>
                    </a:lnTo>
                    <a:lnTo>
                      <a:pt x="330" y="1183"/>
                    </a:lnTo>
                    <a:lnTo>
                      <a:pt x="338" y="1158"/>
                    </a:lnTo>
                    <a:cubicBezTo>
                      <a:pt x="338" y="1157"/>
                      <a:pt x="339" y="1155"/>
                      <a:pt x="340" y="1153"/>
                    </a:cubicBezTo>
                    <a:lnTo>
                      <a:pt x="354" y="1129"/>
                    </a:lnTo>
                    <a:cubicBezTo>
                      <a:pt x="355" y="1128"/>
                      <a:pt x="356" y="1126"/>
                      <a:pt x="357" y="1124"/>
                    </a:cubicBezTo>
                    <a:lnTo>
                      <a:pt x="364" y="1117"/>
                    </a:lnTo>
                    <a:cubicBezTo>
                      <a:pt x="369" y="1113"/>
                      <a:pt x="375" y="1110"/>
                      <a:pt x="381" y="1110"/>
                    </a:cubicBezTo>
                    <a:lnTo>
                      <a:pt x="388" y="1110"/>
                    </a:lnTo>
                    <a:cubicBezTo>
                      <a:pt x="395" y="1110"/>
                      <a:pt x="402" y="1113"/>
                      <a:pt x="407" y="1119"/>
                    </a:cubicBezTo>
                    <a:lnTo>
                      <a:pt x="414" y="1127"/>
                    </a:lnTo>
                    <a:cubicBezTo>
                      <a:pt x="415" y="1128"/>
                      <a:pt x="416" y="1130"/>
                      <a:pt x="417" y="1131"/>
                    </a:cubicBezTo>
                    <a:lnTo>
                      <a:pt x="424" y="1144"/>
                    </a:lnTo>
                    <a:lnTo>
                      <a:pt x="439" y="1185"/>
                    </a:lnTo>
                    <a:lnTo>
                      <a:pt x="447" y="1211"/>
                    </a:lnTo>
                    <a:lnTo>
                      <a:pt x="454" y="1240"/>
                    </a:lnTo>
                    <a:lnTo>
                      <a:pt x="468" y="1296"/>
                    </a:lnTo>
                    <a:lnTo>
                      <a:pt x="482" y="1343"/>
                    </a:lnTo>
                    <a:lnTo>
                      <a:pt x="494" y="1382"/>
                    </a:lnTo>
                    <a:lnTo>
                      <a:pt x="507" y="1409"/>
                    </a:lnTo>
                    <a:lnTo>
                      <a:pt x="505" y="1406"/>
                    </a:lnTo>
                    <a:lnTo>
                      <a:pt x="519" y="1427"/>
                    </a:lnTo>
                    <a:lnTo>
                      <a:pt x="515" y="1422"/>
                    </a:lnTo>
                    <a:lnTo>
                      <a:pt x="529" y="1434"/>
                    </a:lnTo>
                    <a:lnTo>
                      <a:pt x="520" y="1429"/>
                    </a:lnTo>
                    <a:lnTo>
                      <a:pt x="534" y="1433"/>
                    </a:lnTo>
                    <a:lnTo>
                      <a:pt x="524" y="1433"/>
                    </a:lnTo>
                    <a:lnTo>
                      <a:pt x="538" y="1431"/>
                    </a:lnTo>
                    <a:lnTo>
                      <a:pt x="528" y="1434"/>
                    </a:lnTo>
                    <a:lnTo>
                      <a:pt x="542" y="1425"/>
                    </a:lnTo>
                    <a:lnTo>
                      <a:pt x="538" y="1428"/>
                    </a:lnTo>
                    <a:lnTo>
                      <a:pt x="552" y="1414"/>
                    </a:lnTo>
                    <a:lnTo>
                      <a:pt x="565" y="1399"/>
                    </a:lnTo>
                    <a:lnTo>
                      <a:pt x="577" y="1379"/>
                    </a:lnTo>
                    <a:lnTo>
                      <a:pt x="591" y="1358"/>
                    </a:lnTo>
                    <a:lnTo>
                      <a:pt x="607" y="1340"/>
                    </a:lnTo>
                    <a:cubicBezTo>
                      <a:pt x="608" y="1339"/>
                      <a:pt x="609" y="1338"/>
                      <a:pt x="610" y="1337"/>
                    </a:cubicBezTo>
                    <a:lnTo>
                      <a:pt x="624" y="1325"/>
                    </a:lnTo>
                    <a:cubicBezTo>
                      <a:pt x="625" y="1324"/>
                      <a:pt x="627" y="1323"/>
                      <a:pt x="629" y="1322"/>
                    </a:cubicBezTo>
                    <a:lnTo>
                      <a:pt x="643" y="1315"/>
                    </a:lnTo>
                    <a:cubicBezTo>
                      <a:pt x="645" y="1314"/>
                      <a:pt x="648" y="1313"/>
                      <a:pt x="650" y="1313"/>
                    </a:cubicBezTo>
                    <a:lnTo>
                      <a:pt x="664" y="1311"/>
                    </a:lnTo>
                    <a:cubicBezTo>
                      <a:pt x="666" y="1310"/>
                      <a:pt x="667" y="1310"/>
                      <a:pt x="669" y="1311"/>
                    </a:cubicBezTo>
                    <a:lnTo>
                      <a:pt x="683" y="1312"/>
                    </a:lnTo>
                    <a:cubicBezTo>
                      <a:pt x="685" y="1312"/>
                      <a:pt x="686" y="1312"/>
                      <a:pt x="688" y="1312"/>
                    </a:cubicBezTo>
                    <a:lnTo>
                      <a:pt x="702" y="1316"/>
                    </a:lnTo>
                    <a:lnTo>
                      <a:pt x="728" y="1321"/>
                    </a:lnTo>
                    <a:lnTo>
                      <a:pt x="723" y="1320"/>
                    </a:lnTo>
                    <a:lnTo>
                      <a:pt x="751" y="1319"/>
                    </a:lnTo>
                    <a:lnTo>
                      <a:pt x="745" y="1320"/>
                    </a:lnTo>
                    <a:lnTo>
                      <a:pt x="773" y="1312"/>
                    </a:lnTo>
                    <a:lnTo>
                      <a:pt x="798" y="1301"/>
                    </a:lnTo>
                    <a:lnTo>
                      <a:pt x="827" y="1290"/>
                    </a:lnTo>
                    <a:lnTo>
                      <a:pt x="855" y="1280"/>
                    </a:lnTo>
                    <a:lnTo>
                      <a:pt x="885" y="1271"/>
                    </a:lnTo>
                    <a:lnTo>
                      <a:pt x="912" y="1263"/>
                    </a:lnTo>
                    <a:lnTo>
                      <a:pt x="940" y="1255"/>
                    </a:lnTo>
                    <a:lnTo>
                      <a:pt x="967" y="1247"/>
                    </a:lnTo>
                    <a:lnTo>
                      <a:pt x="995" y="1238"/>
                    </a:lnTo>
                    <a:lnTo>
                      <a:pt x="1022" y="1228"/>
                    </a:lnTo>
                    <a:lnTo>
                      <a:pt x="1051" y="1219"/>
                    </a:lnTo>
                    <a:lnTo>
                      <a:pt x="1080" y="1210"/>
                    </a:lnTo>
                    <a:lnTo>
                      <a:pt x="1107" y="1202"/>
                    </a:lnTo>
                    <a:lnTo>
                      <a:pt x="1136" y="1193"/>
                    </a:lnTo>
                    <a:lnTo>
                      <a:pt x="1164" y="1185"/>
                    </a:lnTo>
                    <a:lnTo>
                      <a:pt x="1191" y="1177"/>
                    </a:lnTo>
                    <a:lnTo>
                      <a:pt x="1219" y="1168"/>
                    </a:lnTo>
                    <a:lnTo>
                      <a:pt x="1247" y="1159"/>
                    </a:lnTo>
                    <a:lnTo>
                      <a:pt x="1275" y="1150"/>
                    </a:lnTo>
                    <a:lnTo>
                      <a:pt x="1303" y="1141"/>
                    </a:lnTo>
                    <a:lnTo>
                      <a:pt x="1331" y="1132"/>
                    </a:lnTo>
                    <a:lnTo>
                      <a:pt x="1360" y="1123"/>
                    </a:lnTo>
                    <a:lnTo>
                      <a:pt x="1387" y="1115"/>
                    </a:lnTo>
                    <a:lnTo>
                      <a:pt x="1416" y="1108"/>
                    </a:lnTo>
                    <a:lnTo>
                      <a:pt x="1444" y="1101"/>
                    </a:lnTo>
                    <a:lnTo>
                      <a:pt x="1472" y="1094"/>
                    </a:lnTo>
                    <a:lnTo>
                      <a:pt x="1500" y="1087"/>
                    </a:lnTo>
                    <a:lnTo>
                      <a:pt x="1527" y="1079"/>
                    </a:lnTo>
                    <a:lnTo>
                      <a:pt x="1553" y="1070"/>
                    </a:lnTo>
                    <a:lnTo>
                      <a:pt x="1581" y="1060"/>
                    </a:lnTo>
                    <a:lnTo>
                      <a:pt x="1609" y="1049"/>
                    </a:lnTo>
                    <a:lnTo>
                      <a:pt x="1638" y="1040"/>
                    </a:lnTo>
                    <a:lnTo>
                      <a:pt x="1668" y="1032"/>
                    </a:lnTo>
                    <a:lnTo>
                      <a:pt x="1696" y="1026"/>
                    </a:lnTo>
                    <a:lnTo>
                      <a:pt x="1725" y="1021"/>
                    </a:lnTo>
                    <a:lnTo>
                      <a:pt x="1751" y="1013"/>
                    </a:lnTo>
                    <a:lnTo>
                      <a:pt x="1777" y="1003"/>
                    </a:lnTo>
                    <a:lnTo>
                      <a:pt x="1803" y="991"/>
                    </a:lnTo>
                    <a:lnTo>
                      <a:pt x="1829" y="977"/>
                    </a:lnTo>
                    <a:lnTo>
                      <a:pt x="1859" y="964"/>
                    </a:lnTo>
                    <a:lnTo>
                      <a:pt x="1890" y="955"/>
                    </a:lnTo>
                    <a:lnTo>
                      <a:pt x="1921" y="951"/>
                    </a:lnTo>
                    <a:lnTo>
                      <a:pt x="1952" y="949"/>
                    </a:lnTo>
                    <a:lnTo>
                      <a:pt x="1980" y="949"/>
                    </a:lnTo>
                    <a:lnTo>
                      <a:pt x="2007" y="948"/>
                    </a:lnTo>
                    <a:lnTo>
                      <a:pt x="2033" y="944"/>
                    </a:lnTo>
                    <a:lnTo>
                      <a:pt x="2059" y="937"/>
                    </a:lnTo>
                    <a:lnTo>
                      <a:pt x="2054" y="939"/>
                    </a:lnTo>
                    <a:lnTo>
                      <a:pt x="2082" y="925"/>
                    </a:lnTo>
                    <a:lnTo>
                      <a:pt x="2107" y="908"/>
                    </a:lnTo>
                    <a:lnTo>
                      <a:pt x="2103" y="911"/>
                    </a:lnTo>
                    <a:lnTo>
                      <a:pt x="2131" y="882"/>
                    </a:lnTo>
                    <a:lnTo>
                      <a:pt x="2157" y="846"/>
                    </a:lnTo>
                    <a:lnTo>
                      <a:pt x="2184" y="804"/>
                    </a:lnTo>
                    <a:lnTo>
                      <a:pt x="2212" y="757"/>
                    </a:lnTo>
                    <a:lnTo>
                      <a:pt x="2241" y="716"/>
                    </a:lnTo>
                    <a:lnTo>
                      <a:pt x="2270" y="684"/>
                    </a:lnTo>
                    <a:cubicBezTo>
                      <a:pt x="2273" y="681"/>
                      <a:pt x="2276" y="679"/>
                      <a:pt x="2279" y="678"/>
                    </a:cubicBezTo>
                    <a:lnTo>
                      <a:pt x="2307" y="668"/>
                    </a:lnTo>
                    <a:cubicBezTo>
                      <a:pt x="2312" y="666"/>
                      <a:pt x="2316" y="666"/>
                      <a:pt x="2320" y="667"/>
                    </a:cubicBezTo>
                    <a:lnTo>
                      <a:pt x="2348" y="673"/>
                    </a:lnTo>
                    <a:cubicBezTo>
                      <a:pt x="2352" y="674"/>
                      <a:pt x="2354" y="675"/>
                      <a:pt x="2357" y="677"/>
                    </a:cubicBezTo>
                    <a:lnTo>
                      <a:pt x="2385" y="696"/>
                    </a:lnTo>
                    <a:cubicBezTo>
                      <a:pt x="2386" y="696"/>
                      <a:pt x="2387" y="697"/>
                      <a:pt x="2388" y="698"/>
                    </a:cubicBezTo>
                    <a:lnTo>
                      <a:pt x="2416" y="725"/>
                    </a:lnTo>
                    <a:lnTo>
                      <a:pt x="2445" y="756"/>
                    </a:lnTo>
                    <a:lnTo>
                      <a:pt x="2473" y="786"/>
                    </a:lnTo>
                    <a:lnTo>
                      <a:pt x="2500" y="811"/>
                    </a:lnTo>
                    <a:lnTo>
                      <a:pt x="2497" y="809"/>
                    </a:lnTo>
                    <a:lnTo>
                      <a:pt x="2525" y="828"/>
                    </a:lnTo>
                    <a:lnTo>
                      <a:pt x="2520" y="825"/>
                    </a:lnTo>
                    <a:lnTo>
                      <a:pt x="2548" y="836"/>
                    </a:lnTo>
                    <a:lnTo>
                      <a:pt x="2535" y="835"/>
                    </a:lnTo>
                    <a:lnTo>
                      <a:pt x="2563" y="830"/>
                    </a:lnTo>
                    <a:lnTo>
                      <a:pt x="2552" y="835"/>
                    </a:lnTo>
                    <a:lnTo>
                      <a:pt x="2580" y="812"/>
                    </a:lnTo>
                    <a:lnTo>
                      <a:pt x="2576" y="816"/>
                    </a:lnTo>
                    <a:lnTo>
                      <a:pt x="2604" y="777"/>
                    </a:lnTo>
                    <a:lnTo>
                      <a:pt x="2631" y="731"/>
                    </a:lnTo>
                    <a:lnTo>
                      <a:pt x="2658" y="677"/>
                    </a:lnTo>
                    <a:lnTo>
                      <a:pt x="2687" y="626"/>
                    </a:lnTo>
                    <a:lnTo>
                      <a:pt x="2716" y="584"/>
                    </a:lnTo>
                    <a:cubicBezTo>
                      <a:pt x="2717" y="582"/>
                      <a:pt x="2718" y="581"/>
                      <a:pt x="2719" y="580"/>
                    </a:cubicBezTo>
                    <a:lnTo>
                      <a:pt x="2746" y="554"/>
                    </a:lnTo>
                    <a:cubicBezTo>
                      <a:pt x="2747" y="553"/>
                      <a:pt x="2749" y="552"/>
                      <a:pt x="2751" y="551"/>
                    </a:cubicBezTo>
                    <a:lnTo>
                      <a:pt x="2779" y="535"/>
                    </a:lnTo>
                    <a:cubicBezTo>
                      <a:pt x="2780" y="534"/>
                      <a:pt x="2783" y="533"/>
                      <a:pt x="2785" y="532"/>
                    </a:cubicBezTo>
                    <a:lnTo>
                      <a:pt x="2813" y="525"/>
                    </a:lnTo>
                    <a:cubicBezTo>
                      <a:pt x="2815" y="525"/>
                      <a:pt x="2818" y="524"/>
                      <a:pt x="2821" y="525"/>
                    </a:cubicBezTo>
                    <a:lnTo>
                      <a:pt x="2849" y="528"/>
                    </a:lnTo>
                    <a:cubicBezTo>
                      <a:pt x="2851" y="528"/>
                      <a:pt x="2853" y="528"/>
                      <a:pt x="2855" y="529"/>
                    </a:cubicBezTo>
                    <a:lnTo>
                      <a:pt x="2883" y="540"/>
                    </a:lnTo>
                    <a:cubicBezTo>
                      <a:pt x="2885" y="541"/>
                      <a:pt x="2886" y="541"/>
                      <a:pt x="2887" y="542"/>
                    </a:cubicBezTo>
                    <a:lnTo>
                      <a:pt x="2915" y="560"/>
                    </a:lnTo>
                    <a:lnTo>
                      <a:pt x="2946" y="585"/>
                    </a:lnTo>
                    <a:lnTo>
                      <a:pt x="2975" y="614"/>
                    </a:lnTo>
                    <a:lnTo>
                      <a:pt x="3005" y="648"/>
                    </a:lnTo>
                    <a:lnTo>
                      <a:pt x="3033" y="682"/>
                    </a:lnTo>
                    <a:lnTo>
                      <a:pt x="3061" y="719"/>
                    </a:lnTo>
                    <a:lnTo>
                      <a:pt x="3089" y="752"/>
                    </a:lnTo>
                    <a:lnTo>
                      <a:pt x="3086" y="749"/>
                    </a:lnTo>
                    <a:lnTo>
                      <a:pt x="3114" y="773"/>
                    </a:lnTo>
                    <a:lnTo>
                      <a:pt x="3108" y="769"/>
                    </a:lnTo>
                    <a:lnTo>
                      <a:pt x="3136" y="781"/>
                    </a:lnTo>
                    <a:lnTo>
                      <a:pt x="3124" y="780"/>
                    </a:lnTo>
                    <a:lnTo>
                      <a:pt x="3152" y="777"/>
                    </a:lnTo>
                    <a:lnTo>
                      <a:pt x="3140" y="781"/>
                    </a:lnTo>
                    <a:lnTo>
                      <a:pt x="3168" y="760"/>
                    </a:lnTo>
                    <a:lnTo>
                      <a:pt x="3164" y="765"/>
                    </a:lnTo>
                    <a:lnTo>
                      <a:pt x="3178" y="747"/>
                    </a:lnTo>
                    <a:lnTo>
                      <a:pt x="3176" y="750"/>
                    </a:lnTo>
                    <a:lnTo>
                      <a:pt x="3189" y="727"/>
                    </a:lnTo>
                    <a:lnTo>
                      <a:pt x="3216" y="671"/>
                    </a:lnTo>
                    <a:lnTo>
                      <a:pt x="3243" y="602"/>
                    </a:lnTo>
                    <a:lnTo>
                      <a:pt x="3271" y="525"/>
                    </a:lnTo>
                    <a:lnTo>
                      <a:pt x="3285" y="486"/>
                    </a:lnTo>
                    <a:lnTo>
                      <a:pt x="3299" y="450"/>
                    </a:lnTo>
                    <a:lnTo>
                      <a:pt x="3328" y="393"/>
                    </a:lnTo>
                    <a:cubicBezTo>
                      <a:pt x="3329" y="391"/>
                      <a:pt x="3330" y="390"/>
                      <a:pt x="3331" y="389"/>
                    </a:cubicBezTo>
                    <a:lnTo>
                      <a:pt x="3359" y="353"/>
                    </a:lnTo>
                    <a:cubicBezTo>
                      <a:pt x="3360" y="351"/>
                      <a:pt x="3362" y="349"/>
                      <a:pt x="3364" y="347"/>
                    </a:cubicBezTo>
                    <a:lnTo>
                      <a:pt x="3378" y="338"/>
                    </a:lnTo>
                    <a:cubicBezTo>
                      <a:pt x="3381" y="337"/>
                      <a:pt x="3384" y="336"/>
                      <a:pt x="3386" y="335"/>
                    </a:cubicBezTo>
                    <a:lnTo>
                      <a:pt x="3400" y="332"/>
                    </a:lnTo>
                    <a:cubicBezTo>
                      <a:pt x="3405" y="331"/>
                      <a:pt x="3409" y="331"/>
                      <a:pt x="3414" y="333"/>
                    </a:cubicBezTo>
                    <a:lnTo>
                      <a:pt x="3442" y="343"/>
                    </a:lnTo>
                    <a:cubicBezTo>
                      <a:pt x="3444" y="344"/>
                      <a:pt x="3446" y="345"/>
                      <a:pt x="3448" y="347"/>
                    </a:cubicBezTo>
                    <a:lnTo>
                      <a:pt x="3462" y="358"/>
                    </a:lnTo>
                    <a:cubicBezTo>
                      <a:pt x="3463" y="358"/>
                      <a:pt x="3464" y="359"/>
                      <a:pt x="3465" y="360"/>
                    </a:cubicBezTo>
                    <a:lnTo>
                      <a:pt x="3479" y="375"/>
                    </a:lnTo>
                    <a:lnTo>
                      <a:pt x="3508" y="413"/>
                    </a:lnTo>
                    <a:lnTo>
                      <a:pt x="3536" y="449"/>
                    </a:lnTo>
                    <a:lnTo>
                      <a:pt x="3562" y="474"/>
                    </a:lnTo>
                    <a:lnTo>
                      <a:pt x="3557" y="470"/>
                    </a:lnTo>
                    <a:lnTo>
                      <a:pt x="3585" y="485"/>
                    </a:lnTo>
                    <a:lnTo>
                      <a:pt x="3571" y="483"/>
                    </a:lnTo>
                    <a:lnTo>
                      <a:pt x="3599" y="480"/>
                    </a:lnTo>
                    <a:lnTo>
                      <a:pt x="3590" y="483"/>
                    </a:lnTo>
                    <a:lnTo>
                      <a:pt x="3618" y="467"/>
                    </a:lnTo>
                    <a:lnTo>
                      <a:pt x="3613" y="470"/>
                    </a:lnTo>
                    <a:lnTo>
                      <a:pt x="3640" y="444"/>
                    </a:lnTo>
                    <a:lnTo>
                      <a:pt x="3668" y="417"/>
                    </a:lnTo>
                    <a:lnTo>
                      <a:pt x="3698" y="394"/>
                    </a:lnTo>
                    <a:cubicBezTo>
                      <a:pt x="3700" y="393"/>
                      <a:pt x="3702" y="392"/>
                      <a:pt x="3704" y="391"/>
                    </a:cubicBezTo>
                    <a:lnTo>
                      <a:pt x="3732" y="380"/>
                    </a:lnTo>
                    <a:cubicBezTo>
                      <a:pt x="3736" y="379"/>
                      <a:pt x="3740" y="378"/>
                      <a:pt x="3745" y="379"/>
                    </a:cubicBezTo>
                    <a:lnTo>
                      <a:pt x="3773" y="384"/>
                    </a:lnTo>
                    <a:cubicBezTo>
                      <a:pt x="3777" y="385"/>
                      <a:pt x="3780" y="386"/>
                      <a:pt x="3783" y="389"/>
                    </a:cubicBezTo>
                    <a:lnTo>
                      <a:pt x="3797" y="400"/>
                    </a:lnTo>
                    <a:cubicBezTo>
                      <a:pt x="3798" y="400"/>
                      <a:pt x="3799" y="401"/>
                      <a:pt x="3800" y="402"/>
                    </a:cubicBezTo>
                    <a:lnTo>
                      <a:pt x="3814" y="417"/>
                    </a:lnTo>
                    <a:cubicBezTo>
                      <a:pt x="3815" y="418"/>
                      <a:pt x="3816" y="419"/>
                      <a:pt x="3817" y="421"/>
                    </a:cubicBezTo>
                    <a:lnTo>
                      <a:pt x="3845" y="465"/>
                    </a:lnTo>
                    <a:lnTo>
                      <a:pt x="3874" y="525"/>
                    </a:lnTo>
                    <a:lnTo>
                      <a:pt x="3903" y="594"/>
                    </a:lnTo>
                    <a:lnTo>
                      <a:pt x="3931" y="669"/>
                    </a:lnTo>
                    <a:lnTo>
                      <a:pt x="3959" y="746"/>
                    </a:lnTo>
                    <a:lnTo>
                      <a:pt x="3987" y="827"/>
                    </a:lnTo>
                    <a:lnTo>
                      <a:pt x="4015" y="908"/>
                    </a:lnTo>
                    <a:lnTo>
                      <a:pt x="4043" y="990"/>
                    </a:lnTo>
                    <a:lnTo>
                      <a:pt x="4071" y="1070"/>
                    </a:lnTo>
                    <a:lnTo>
                      <a:pt x="4099" y="1144"/>
                    </a:lnTo>
                    <a:lnTo>
                      <a:pt x="4113" y="1177"/>
                    </a:lnTo>
                    <a:lnTo>
                      <a:pt x="4125" y="1204"/>
                    </a:lnTo>
                    <a:lnTo>
                      <a:pt x="4123" y="1200"/>
                    </a:lnTo>
                    <a:lnTo>
                      <a:pt x="4137" y="1219"/>
                    </a:lnTo>
                    <a:lnTo>
                      <a:pt x="4134" y="1216"/>
                    </a:lnTo>
                    <a:lnTo>
                      <a:pt x="4148" y="1229"/>
                    </a:lnTo>
                    <a:lnTo>
                      <a:pt x="4141" y="1224"/>
                    </a:lnTo>
                    <a:lnTo>
                      <a:pt x="4155" y="1230"/>
                    </a:lnTo>
                    <a:lnTo>
                      <a:pt x="4137" y="1230"/>
                    </a:lnTo>
                    <a:lnTo>
                      <a:pt x="4151" y="1225"/>
                    </a:lnTo>
                    <a:lnTo>
                      <a:pt x="4139" y="1234"/>
                    </a:lnTo>
                    <a:lnTo>
                      <a:pt x="4153" y="1213"/>
                    </a:lnTo>
                    <a:lnTo>
                      <a:pt x="4151" y="1218"/>
                    </a:lnTo>
                    <a:lnTo>
                      <a:pt x="4165" y="1181"/>
                    </a:lnTo>
                    <a:lnTo>
                      <a:pt x="4164" y="1184"/>
                    </a:lnTo>
                    <a:lnTo>
                      <a:pt x="4178" y="1121"/>
                    </a:lnTo>
                    <a:lnTo>
                      <a:pt x="4192" y="1039"/>
                    </a:lnTo>
                    <a:lnTo>
                      <a:pt x="4199" y="989"/>
                    </a:lnTo>
                    <a:lnTo>
                      <a:pt x="4206" y="935"/>
                    </a:lnTo>
                    <a:lnTo>
                      <a:pt x="4220" y="814"/>
                    </a:lnTo>
                    <a:lnTo>
                      <a:pt x="4227" y="747"/>
                    </a:lnTo>
                    <a:lnTo>
                      <a:pt x="4234" y="675"/>
                    </a:lnTo>
                    <a:lnTo>
                      <a:pt x="4248" y="531"/>
                    </a:lnTo>
                    <a:lnTo>
                      <a:pt x="4262" y="391"/>
                    </a:lnTo>
                    <a:lnTo>
                      <a:pt x="4269" y="324"/>
                    </a:lnTo>
                    <a:lnTo>
                      <a:pt x="4276" y="264"/>
                    </a:lnTo>
                    <a:lnTo>
                      <a:pt x="4283" y="209"/>
                    </a:lnTo>
                    <a:lnTo>
                      <a:pt x="4290" y="159"/>
                    </a:lnTo>
                    <a:lnTo>
                      <a:pt x="4297" y="116"/>
                    </a:lnTo>
                    <a:lnTo>
                      <a:pt x="4304" y="80"/>
                    </a:lnTo>
                    <a:lnTo>
                      <a:pt x="4310" y="56"/>
                    </a:lnTo>
                    <a:lnTo>
                      <a:pt x="4319" y="34"/>
                    </a:lnTo>
                    <a:cubicBezTo>
                      <a:pt x="4320" y="33"/>
                      <a:pt x="4320" y="32"/>
                      <a:pt x="4321" y="31"/>
                    </a:cubicBezTo>
                    <a:lnTo>
                      <a:pt x="4329" y="18"/>
                    </a:lnTo>
                    <a:cubicBezTo>
                      <a:pt x="4331" y="15"/>
                      <a:pt x="4333" y="12"/>
                      <a:pt x="4336" y="10"/>
                    </a:cubicBezTo>
                    <a:lnTo>
                      <a:pt x="4342" y="6"/>
                    </a:lnTo>
                    <a:cubicBezTo>
                      <a:pt x="4352" y="0"/>
                      <a:pt x="4364" y="1"/>
                      <a:pt x="4372" y="9"/>
                    </a:cubicBezTo>
                    <a:lnTo>
                      <a:pt x="4379" y="16"/>
                    </a:lnTo>
                    <a:cubicBezTo>
                      <a:pt x="4382" y="19"/>
                      <a:pt x="4383" y="21"/>
                      <a:pt x="4384" y="24"/>
                    </a:cubicBezTo>
                    <a:lnTo>
                      <a:pt x="4391" y="40"/>
                    </a:lnTo>
                    <a:lnTo>
                      <a:pt x="4399" y="65"/>
                    </a:lnTo>
                    <a:lnTo>
                      <a:pt x="4407" y="93"/>
                    </a:lnTo>
                    <a:lnTo>
                      <a:pt x="4414" y="126"/>
                    </a:lnTo>
                    <a:lnTo>
                      <a:pt x="4421" y="165"/>
                    </a:lnTo>
                    <a:lnTo>
                      <a:pt x="4435" y="254"/>
                    </a:lnTo>
                    <a:lnTo>
                      <a:pt x="4442" y="303"/>
                    </a:lnTo>
                    <a:lnTo>
                      <a:pt x="4449" y="355"/>
                    </a:lnTo>
                    <a:lnTo>
                      <a:pt x="4463" y="461"/>
                    </a:lnTo>
                    <a:lnTo>
                      <a:pt x="4477" y="563"/>
                    </a:lnTo>
                    <a:lnTo>
                      <a:pt x="4491" y="661"/>
                    </a:lnTo>
                    <a:lnTo>
                      <a:pt x="4505" y="750"/>
                    </a:lnTo>
                    <a:lnTo>
                      <a:pt x="4519" y="831"/>
                    </a:lnTo>
                    <a:lnTo>
                      <a:pt x="4533" y="906"/>
                    </a:lnTo>
                    <a:lnTo>
                      <a:pt x="4547" y="975"/>
                    </a:lnTo>
                    <a:lnTo>
                      <a:pt x="4561" y="1038"/>
                    </a:lnTo>
                    <a:lnTo>
                      <a:pt x="4574" y="1099"/>
                    </a:lnTo>
                    <a:lnTo>
                      <a:pt x="4602" y="1216"/>
                    </a:lnTo>
                    <a:lnTo>
                      <a:pt x="4630" y="1331"/>
                    </a:lnTo>
                    <a:lnTo>
                      <a:pt x="4658" y="1443"/>
                    </a:lnTo>
                    <a:lnTo>
                      <a:pt x="4686" y="1553"/>
                    </a:lnTo>
                    <a:lnTo>
                      <a:pt x="4714" y="1661"/>
                    </a:lnTo>
                    <a:lnTo>
                      <a:pt x="4742" y="1765"/>
                    </a:lnTo>
                    <a:lnTo>
                      <a:pt x="4770" y="1866"/>
                    </a:lnTo>
                    <a:lnTo>
                      <a:pt x="4797" y="1961"/>
                    </a:lnTo>
                    <a:lnTo>
                      <a:pt x="4811" y="2004"/>
                    </a:lnTo>
                    <a:lnTo>
                      <a:pt x="4825" y="2045"/>
                    </a:lnTo>
                    <a:lnTo>
                      <a:pt x="4839" y="2082"/>
                    </a:lnTo>
                    <a:lnTo>
                      <a:pt x="4852" y="2112"/>
                    </a:lnTo>
                    <a:lnTo>
                      <a:pt x="4866" y="2136"/>
                    </a:lnTo>
                    <a:lnTo>
                      <a:pt x="4863" y="2132"/>
                    </a:lnTo>
                    <a:lnTo>
                      <a:pt x="4877" y="2148"/>
                    </a:lnTo>
                    <a:lnTo>
                      <a:pt x="4865" y="2140"/>
                    </a:lnTo>
                    <a:lnTo>
                      <a:pt x="4879" y="2144"/>
                    </a:lnTo>
                    <a:lnTo>
                      <a:pt x="4859" y="2147"/>
                    </a:lnTo>
                    <a:lnTo>
                      <a:pt x="4873" y="2138"/>
                    </a:lnTo>
                    <a:lnTo>
                      <a:pt x="4865" y="2148"/>
                    </a:lnTo>
                    <a:lnTo>
                      <a:pt x="4879" y="2120"/>
                    </a:lnTo>
                    <a:lnTo>
                      <a:pt x="4878" y="2123"/>
                    </a:lnTo>
                    <a:lnTo>
                      <a:pt x="4892" y="2079"/>
                    </a:lnTo>
                    <a:lnTo>
                      <a:pt x="4898" y="2052"/>
                    </a:lnTo>
                    <a:lnTo>
                      <a:pt x="4905" y="2019"/>
                    </a:lnTo>
                    <a:lnTo>
                      <a:pt x="4919" y="1953"/>
                    </a:lnTo>
                    <a:lnTo>
                      <a:pt x="4933" y="1893"/>
                    </a:lnTo>
                    <a:lnTo>
                      <a:pt x="4940" y="1865"/>
                    </a:lnTo>
                    <a:lnTo>
                      <a:pt x="4948" y="1841"/>
                    </a:lnTo>
                    <a:cubicBezTo>
                      <a:pt x="4948" y="1840"/>
                      <a:pt x="4949" y="1838"/>
                      <a:pt x="4950" y="1837"/>
                    </a:cubicBezTo>
                    <a:lnTo>
                      <a:pt x="4964" y="1812"/>
                    </a:lnTo>
                    <a:cubicBezTo>
                      <a:pt x="4965" y="1810"/>
                      <a:pt x="4966" y="1808"/>
                      <a:pt x="4967" y="1806"/>
                    </a:cubicBezTo>
                    <a:lnTo>
                      <a:pt x="4981" y="1792"/>
                    </a:lnTo>
                    <a:cubicBezTo>
                      <a:pt x="4984" y="1790"/>
                      <a:pt x="4988" y="1788"/>
                      <a:pt x="4992" y="1786"/>
                    </a:cubicBezTo>
                    <a:lnTo>
                      <a:pt x="5006" y="1782"/>
                    </a:lnTo>
                    <a:cubicBezTo>
                      <a:pt x="5010" y="1781"/>
                      <a:pt x="5014" y="1781"/>
                      <a:pt x="5018" y="1782"/>
                    </a:cubicBezTo>
                    <a:lnTo>
                      <a:pt x="5031" y="1785"/>
                    </a:lnTo>
                    <a:cubicBezTo>
                      <a:pt x="5033" y="1786"/>
                      <a:pt x="5035" y="1786"/>
                      <a:pt x="5036" y="1787"/>
                    </a:cubicBezTo>
                    <a:lnTo>
                      <a:pt x="5050" y="1794"/>
                    </a:lnTo>
                    <a:cubicBezTo>
                      <a:pt x="5053" y="1795"/>
                      <a:pt x="5055" y="1797"/>
                      <a:pt x="5057" y="1799"/>
                    </a:cubicBezTo>
                    <a:lnTo>
                      <a:pt x="5071" y="1814"/>
                    </a:lnTo>
                    <a:cubicBezTo>
                      <a:pt x="5073" y="1816"/>
                      <a:pt x="5074" y="1818"/>
                      <a:pt x="5075" y="1820"/>
                    </a:cubicBezTo>
                    <a:lnTo>
                      <a:pt x="5089" y="1848"/>
                    </a:lnTo>
                    <a:cubicBezTo>
                      <a:pt x="5089" y="1849"/>
                      <a:pt x="5090" y="1850"/>
                      <a:pt x="5090" y="1851"/>
                    </a:cubicBezTo>
                    <a:lnTo>
                      <a:pt x="5104" y="1893"/>
                    </a:lnTo>
                    <a:lnTo>
                      <a:pt x="5112" y="1924"/>
                    </a:lnTo>
                    <a:lnTo>
                      <a:pt x="5119" y="1957"/>
                    </a:lnTo>
                    <a:lnTo>
                      <a:pt x="5133" y="2034"/>
                    </a:lnTo>
                    <a:lnTo>
                      <a:pt x="5147" y="2120"/>
                    </a:lnTo>
                    <a:lnTo>
                      <a:pt x="5161" y="2208"/>
                    </a:lnTo>
                    <a:lnTo>
                      <a:pt x="5189" y="2362"/>
                    </a:lnTo>
                    <a:lnTo>
                      <a:pt x="5217" y="2501"/>
                    </a:lnTo>
                    <a:lnTo>
                      <a:pt x="5231" y="2568"/>
                    </a:lnTo>
                    <a:lnTo>
                      <a:pt x="5245" y="2630"/>
                    </a:lnTo>
                    <a:lnTo>
                      <a:pt x="5259" y="2686"/>
                    </a:lnTo>
                    <a:lnTo>
                      <a:pt x="5266" y="2709"/>
                    </a:lnTo>
                    <a:lnTo>
                      <a:pt x="5272" y="2725"/>
                    </a:lnTo>
                    <a:lnTo>
                      <a:pt x="5267" y="2717"/>
                    </a:lnTo>
                    <a:lnTo>
                      <a:pt x="5281" y="2732"/>
                    </a:lnTo>
                    <a:lnTo>
                      <a:pt x="5271" y="2726"/>
                    </a:lnTo>
                    <a:lnTo>
                      <a:pt x="5280" y="2729"/>
                    </a:lnTo>
                    <a:lnTo>
                      <a:pt x="5255" y="2734"/>
                    </a:lnTo>
                    <a:lnTo>
                      <a:pt x="5260" y="2729"/>
                    </a:lnTo>
                    <a:lnTo>
                      <a:pt x="5254" y="2742"/>
                    </a:lnTo>
                    <a:lnTo>
                      <a:pt x="5260" y="2708"/>
                    </a:lnTo>
                    <a:lnTo>
                      <a:pt x="5268" y="2659"/>
                    </a:lnTo>
                    <a:lnTo>
                      <a:pt x="5275" y="2593"/>
                    </a:lnTo>
                    <a:lnTo>
                      <a:pt x="5282" y="2513"/>
                    </a:lnTo>
                    <a:lnTo>
                      <a:pt x="5285" y="2462"/>
                    </a:lnTo>
                    <a:lnTo>
                      <a:pt x="5289" y="2401"/>
                    </a:lnTo>
                    <a:lnTo>
                      <a:pt x="5296" y="2264"/>
                    </a:lnTo>
                    <a:lnTo>
                      <a:pt x="5302" y="2121"/>
                    </a:lnTo>
                    <a:lnTo>
                      <a:pt x="5305" y="2052"/>
                    </a:lnTo>
                    <a:lnTo>
                      <a:pt x="5310" y="1988"/>
                    </a:lnTo>
                    <a:lnTo>
                      <a:pt x="5317" y="1863"/>
                    </a:lnTo>
                    <a:lnTo>
                      <a:pt x="5324" y="1739"/>
                    </a:lnTo>
                    <a:lnTo>
                      <a:pt x="5327" y="1681"/>
                    </a:lnTo>
                    <a:lnTo>
                      <a:pt x="5331" y="1628"/>
                    </a:lnTo>
                    <a:lnTo>
                      <a:pt x="5334" y="1581"/>
                    </a:lnTo>
                    <a:lnTo>
                      <a:pt x="5338" y="1541"/>
                    </a:lnTo>
                    <a:lnTo>
                      <a:pt x="5344" y="1499"/>
                    </a:lnTo>
                    <a:lnTo>
                      <a:pt x="5352" y="1463"/>
                    </a:lnTo>
                    <a:lnTo>
                      <a:pt x="5361" y="1436"/>
                    </a:lnTo>
                    <a:lnTo>
                      <a:pt x="5368" y="1420"/>
                    </a:lnTo>
                    <a:cubicBezTo>
                      <a:pt x="5370" y="1416"/>
                      <a:pt x="5373" y="1412"/>
                      <a:pt x="5378" y="1410"/>
                    </a:cubicBezTo>
                    <a:lnTo>
                      <a:pt x="5385" y="1406"/>
                    </a:lnTo>
                    <a:cubicBezTo>
                      <a:pt x="5393" y="1401"/>
                      <a:pt x="5404" y="1402"/>
                      <a:pt x="5412" y="1408"/>
                    </a:cubicBezTo>
                    <a:lnTo>
                      <a:pt x="5419" y="1414"/>
                    </a:lnTo>
                    <a:cubicBezTo>
                      <a:pt x="5421" y="1416"/>
                      <a:pt x="5422" y="1417"/>
                      <a:pt x="5423" y="1419"/>
                    </a:cubicBezTo>
                    <a:lnTo>
                      <a:pt x="5437" y="1440"/>
                    </a:lnTo>
                    <a:lnTo>
                      <a:pt x="5466" y="1485"/>
                    </a:lnTo>
                    <a:cubicBezTo>
                      <a:pt x="5466" y="1486"/>
                      <a:pt x="5467" y="1487"/>
                      <a:pt x="5467" y="1488"/>
                    </a:cubicBezTo>
                    <a:lnTo>
                      <a:pt x="5481" y="1519"/>
                    </a:lnTo>
                    <a:lnTo>
                      <a:pt x="5495" y="1558"/>
                    </a:lnTo>
                    <a:lnTo>
                      <a:pt x="5509" y="1606"/>
                    </a:lnTo>
                    <a:lnTo>
                      <a:pt x="5524" y="1659"/>
                    </a:lnTo>
                    <a:lnTo>
                      <a:pt x="5538" y="1716"/>
                    </a:lnTo>
                    <a:lnTo>
                      <a:pt x="5552" y="1773"/>
                    </a:lnTo>
                    <a:lnTo>
                      <a:pt x="5580" y="1885"/>
                    </a:lnTo>
                    <a:lnTo>
                      <a:pt x="5608" y="1988"/>
                    </a:lnTo>
                    <a:lnTo>
                      <a:pt x="5636" y="2090"/>
                    </a:lnTo>
                    <a:lnTo>
                      <a:pt x="5664" y="2189"/>
                    </a:lnTo>
                    <a:lnTo>
                      <a:pt x="5692" y="2287"/>
                    </a:lnTo>
                    <a:lnTo>
                      <a:pt x="5720" y="2385"/>
                    </a:lnTo>
                    <a:lnTo>
                      <a:pt x="5748" y="2483"/>
                    </a:lnTo>
                    <a:lnTo>
                      <a:pt x="5775" y="2577"/>
                    </a:lnTo>
                    <a:lnTo>
                      <a:pt x="5789" y="2620"/>
                    </a:lnTo>
                    <a:lnTo>
                      <a:pt x="5803" y="2660"/>
                    </a:lnTo>
                    <a:lnTo>
                      <a:pt x="5817" y="2692"/>
                    </a:lnTo>
                    <a:lnTo>
                      <a:pt x="5830" y="2716"/>
                    </a:lnTo>
                    <a:lnTo>
                      <a:pt x="5827" y="2712"/>
                    </a:lnTo>
                    <a:lnTo>
                      <a:pt x="5841" y="2728"/>
                    </a:lnTo>
                    <a:lnTo>
                      <a:pt x="5832" y="2721"/>
                    </a:lnTo>
                    <a:lnTo>
                      <a:pt x="5846" y="2727"/>
                    </a:lnTo>
                    <a:lnTo>
                      <a:pt x="5833" y="2726"/>
                    </a:lnTo>
                    <a:lnTo>
                      <a:pt x="5847" y="2724"/>
                    </a:lnTo>
                    <a:lnTo>
                      <a:pt x="5841" y="2725"/>
                    </a:lnTo>
                    <a:lnTo>
                      <a:pt x="5855" y="2719"/>
                    </a:lnTo>
                    <a:cubicBezTo>
                      <a:pt x="5858" y="2718"/>
                      <a:pt x="5861" y="2717"/>
                      <a:pt x="5864" y="2717"/>
                    </a:cubicBezTo>
                    <a:lnTo>
                      <a:pt x="5878" y="2717"/>
                    </a:lnTo>
                    <a:cubicBezTo>
                      <a:pt x="5881" y="2717"/>
                      <a:pt x="5884" y="2718"/>
                      <a:pt x="5887" y="2719"/>
                    </a:cubicBezTo>
                    <a:lnTo>
                      <a:pt x="5901" y="2724"/>
                    </a:lnTo>
                    <a:cubicBezTo>
                      <a:pt x="5904" y="2725"/>
                      <a:pt x="5907" y="2727"/>
                      <a:pt x="5909" y="2729"/>
                    </a:cubicBezTo>
                    <a:lnTo>
                      <a:pt x="5916" y="2736"/>
                    </a:lnTo>
                    <a:cubicBezTo>
                      <a:pt x="5917" y="2737"/>
                      <a:pt x="5918" y="2739"/>
                      <a:pt x="5919" y="2740"/>
                    </a:cubicBezTo>
                    <a:lnTo>
                      <a:pt x="5926" y="2750"/>
                    </a:lnTo>
                    <a:lnTo>
                      <a:pt x="5932" y="2759"/>
                    </a:lnTo>
                    <a:lnTo>
                      <a:pt x="5922" y="2750"/>
                    </a:lnTo>
                    <a:lnTo>
                      <a:pt x="5929" y="2753"/>
                    </a:lnTo>
                    <a:lnTo>
                      <a:pt x="5905" y="2757"/>
                    </a:lnTo>
                    <a:lnTo>
                      <a:pt x="5919" y="2746"/>
                    </a:lnTo>
                    <a:lnTo>
                      <a:pt x="5912" y="2754"/>
                    </a:lnTo>
                    <a:lnTo>
                      <a:pt x="5926" y="2726"/>
                    </a:lnTo>
                    <a:lnTo>
                      <a:pt x="5924" y="2733"/>
                    </a:lnTo>
                    <a:lnTo>
                      <a:pt x="5931" y="2688"/>
                    </a:lnTo>
                    <a:lnTo>
                      <a:pt x="5938" y="2630"/>
                    </a:lnTo>
                    <a:lnTo>
                      <a:pt x="5945" y="2559"/>
                    </a:lnTo>
                    <a:lnTo>
                      <a:pt x="5952" y="2479"/>
                    </a:lnTo>
                    <a:lnTo>
                      <a:pt x="5956" y="2435"/>
                    </a:lnTo>
                    <a:lnTo>
                      <a:pt x="5959" y="2385"/>
                    </a:lnTo>
                    <a:lnTo>
                      <a:pt x="5966" y="2276"/>
                    </a:lnTo>
                    <a:lnTo>
                      <a:pt x="5973" y="2168"/>
                    </a:lnTo>
                    <a:lnTo>
                      <a:pt x="5977" y="2119"/>
                    </a:lnTo>
                    <a:lnTo>
                      <a:pt x="5980" y="2078"/>
                    </a:lnTo>
                    <a:lnTo>
                      <a:pt x="5987" y="2009"/>
                    </a:lnTo>
                    <a:lnTo>
                      <a:pt x="5994" y="1953"/>
                    </a:lnTo>
                    <a:lnTo>
                      <a:pt x="6001" y="1910"/>
                    </a:lnTo>
                    <a:lnTo>
                      <a:pt x="6008" y="1877"/>
                    </a:lnTo>
                    <a:cubicBezTo>
                      <a:pt x="6009" y="1873"/>
                      <a:pt x="6011" y="1869"/>
                      <a:pt x="6014" y="1865"/>
                    </a:cubicBezTo>
                    <a:lnTo>
                      <a:pt x="6020" y="1859"/>
                    </a:lnTo>
                    <a:cubicBezTo>
                      <a:pt x="6024" y="1856"/>
                      <a:pt x="6027" y="1854"/>
                      <a:pt x="6032" y="1853"/>
                    </a:cubicBezTo>
                    <a:lnTo>
                      <a:pt x="6040" y="1851"/>
                    </a:lnTo>
                    <a:cubicBezTo>
                      <a:pt x="6044" y="1850"/>
                      <a:pt x="6048" y="1850"/>
                      <a:pt x="6052" y="1851"/>
                    </a:cubicBezTo>
                    <a:lnTo>
                      <a:pt x="6066" y="1855"/>
                    </a:lnTo>
                    <a:cubicBezTo>
                      <a:pt x="6071" y="1857"/>
                      <a:pt x="6075" y="1859"/>
                      <a:pt x="6078" y="1863"/>
                    </a:cubicBezTo>
                    <a:lnTo>
                      <a:pt x="6092" y="1880"/>
                    </a:lnTo>
                    <a:cubicBezTo>
                      <a:pt x="6093" y="1881"/>
                      <a:pt x="6094" y="1882"/>
                      <a:pt x="6094" y="1883"/>
                    </a:cubicBezTo>
                    <a:lnTo>
                      <a:pt x="6108" y="1907"/>
                    </a:lnTo>
                    <a:lnTo>
                      <a:pt x="6123" y="1937"/>
                    </a:lnTo>
                    <a:lnTo>
                      <a:pt x="6137" y="1969"/>
                    </a:lnTo>
                    <a:lnTo>
                      <a:pt x="6166" y="2034"/>
                    </a:lnTo>
                    <a:lnTo>
                      <a:pt x="6193" y="2089"/>
                    </a:lnTo>
                    <a:lnTo>
                      <a:pt x="6220" y="2132"/>
                    </a:lnTo>
                    <a:lnTo>
                      <a:pt x="6246" y="2163"/>
                    </a:lnTo>
                    <a:lnTo>
                      <a:pt x="6240" y="2158"/>
                    </a:lnTo>
                    <a:lnTo>
                      <a:pt x="6268" y="2176"/>
                    </a:lnTo>
                    <a:lnTo>
                      <a:pt x="6259" y="2173"/>
                    </a:lnTo>
                    <a:lnTo>
                      <a:pt x="6287" y="2177"/>
                    </a:lnTo>
                    <a:lnTo>
                      <a:pt x="6275" y="2178"/>
                    </a:lnTo>
                    <a:lnTo>
                      <a:pt x="6303" y="2167"/>
                    </a:lnTo>
                    <a:lnTo>
                      <a:pt x="6296" y="2171"/>
                    </a:lnTo>
                    <a:lnTo>
                      <a:pt x="6324" y="2147"/>
                    </a:lnTo>
                    <a:lnTo>
                      <a:pt x="6350" y="2120"/>
                    </a:lnTo>
                    <a:lnTo>
                      <a:pt x="6378" y="2094"/>
                    </a:lnTo>
                    <a:cubicBezTo>
                      <a:pt x="6379" y="2093"/>
                      <a:pt x="6380" y="2092"/>
                      <a:pt x="6381" y="2091"/>
                    </a:cubicBezTo>
                    <a:lnTo>
                      <a:pt x="6409" y="2073"/>
                    </a:lnTo>
                    <a:cubicBezTo>
                      <a:pt x="6411" y="2072"/>
                      <a:pt x="6413" y="2071"/>
                      <a:pt x="6414" y="2071"/>
                    </a:cubicBezTo>
                    <a:lnTo>
                      <a:pt x="6442" y="2061"/>
                    </a:lnTo>
                    <a:cubicBezTo>
                      <a:pt x="6444" y="2060"/>
                      <a:pt x="6445" y="2060"/>
                      <a:pt x="6447" y="2060"/>
                    </a:cubicBezTo>
                    <a:lnTo>
                      <a:pt x="6475" y="2056"/>
                    </a:lnTo>
                    <a:lnTo>
                      <a:pt x="6505" y="2054"/>
                    </a:lnTo>
                    <a:lnTo>
                      <a:pt x="6532" y="2051"/>
                    </a:lnTo>
                    <a:lnTo>
                      <a:pt x="6528" y="2051"/>
                    </a:lnTo>
                    <a:lnTo>
                      <a:pt x="6556" y="2043"/>
                    </a:lnTo>
                    <a:lnTo>
                      <a:pt x="6552" y="2045"/>
                    </a:lnTo>
                    <a:lnTo>
                      <a:pt x="6580" y="2031"/>
                    </a:lnTo>
                    <a:lnTo>
                      <a:pt x="6605" y="2014"/>
                    </a:lnTo>
                    <a:lnTo>
                      <a:pt x="6632" y="1993"/>
                    </a:lnTo>
                    <a:lnTo>
                      <a:pt x="6661" y="1974"/>
                    </a:lnTo>
                    <a:cubicBezTo>
                      <a:pt x="6662" y="1973"/>
                      <a:pt x="6663" y="1972"/>
                      <a:pt x="6664" y="1972"/>
                    </a:cubicBezTo>
                    <a:lnTo>
                      <a:pt x="6692" y="1959"/>
                    </a:lnTo>
                    <a:cubicBezTo>
                      <a:pt x="6694" y="1958"/>
                      <a:pt x="6696" y="1957"/>
                      <a:pt x="6697" y="1957"/>
                    </a:cubicBezTo>
                    <a:lnTo>
                      <a:pt x="6725" y="1951"/>
                    </a:lnTo>
                    <a:cubicBezTo>
                      <a:pt x="6727" y="1951"/>
                      <a:pt x="6728" y="1951"/>
                      <a:pt x="6730" y="1950"/>
                    </a:cubicBezTo>
                    <a:lnTo>
                      <a:pt x="6758" y="1949"/>
                    </a:lnTo>
                    <a:cubicBezTo>
                      <a:pt x="6759" y="1949"/>
                      <a:pt x="6760" y="1949"/>
                      <a:pt x="6761" y="1950"/>
                    </a:cubicBezTo>
                    <a:lnTo>
                      <a:pt x="6789" y="1953"/>
                    </a:lnTo>
                    <a:lnTo>
                      <a:pt x="6819" y="1958"/>
                    </a:lnTo>
                    <a:lnTo>
                      <a:pt x="6844" y="1961"/>
                    </a:lnTo>
                    <a:lnTo>
                      <a:pt x="6840" y="1961"/>
                    </a:lnTo>
                    <a:lnTo>
                      <a:pt x="6868" y="1959"/>
                    </a:lnTo>
                    <a:lnTo>
                      <a:pt x="6859" y="1961"/>
                    </a:lnTo>
                    <a:lnTo>
                      <a:pt x="6887" y="1948"/>
                    </a:lnTo>
                    <a:lnTo>
                      <a:pt x="6882" y="1951"/>
                    </a:lnTo>
                    <a:lnTo>
                      <a:pt x="6910" y="1928"/>
                    </a:lnTo>
                    <a:lnTo>
                      <a:pt x="6907" y="1931"/>
                    </a:lnTo>
                    <a:lnTo>
                      <a:pt x="6935" y="1899"/>
                    </a:lnTo>
                    <a:lnTo>
                      <a:pt x="6964" y="1867"/>
                    </a:lnTo>
                    <a:cubicBezTo>
                      <a:pt x="6965" y="1866"/>
                      <a:pt x="6966" y="1865"/>
                      <a:pt x="6967" y="1864"/>
                    </a:cubicBezTo>
                    <a:lnTo>
                      <a:pt x="6995" y="1843"/>
                    </a:lnTo>
                    <a:cubicBezTo>
                      <a:pt x="6997" y="1842"/>
                      <a:pt x="7000" y="1840"/>
                      <a:pt x="7003" y="1839"/>
                    </a:cubicBezTo>
                    <a:lnTo>
                      <a:pt x="7031" y="1831"/>
                    </a:lnTo>
                    <a:cubicBezTo>
                      <a:pt x="7033" y="1831"/>
                      <a:pt x="7035" y="1831"/>
                      <a:pt x="7037" y="1830"/>
                    </a:cubicBezTo>
                    <a:lnTo>
                      <a:pt x="7065" y="1829"/>
                    </a:lnTo>
                    <a:lnTo>
                      <a:pt x="7094" y="1830"/>
                    </a:lnTo>
                    <a:lnTo>
                      <a:pt x="7090" y="1831"/>
                    </a:lnTo>
                    <a:lnTo>
                      <a:pt x="7118" y="1827"/>
                    </a:lnTo>
                    <a:lnTo>
                      <a:pt x="7113" y="1828"/>
                    </a:lnTo>
                    <a:lnTo>
                      <a:pt x="7141" y="1818"/>
                    </a:lnTo>
                    <a:lnTo>
                      <a:pt x="7167" y="1805"/>
                    </a:lnTo>
                    <a:lnTo>
                      <a:pt x="7195" y="1791"/>
                    </a:lnTo>
                    <a:lnTo>
                      <a:pt x="7223" y="1778"/>
                    </a:lnTo>
                    <a:cubicBezTo>
                      <a:pt x="7224" y="1777"/>
                      <a:pt x="7226" y="1777"/>
                      <a:pt x="7227" y="1776"/>
                    </a:cubicBezTo>
                    <a:lnTo>
                      <a:pt x="7255" y="1768"/>
                    </a:lnTo>
                    <a:cubicBezTo>
                      <a:pt x="7256" y="1768"/>
                      <a:pt x="7257" y="1768"/>
                      <a:pt x="7259" y="1768"/>
                    </a:cubicBezTo>
                    <a:lnTo>
                      <a:pt x="7286" y="1765"/>
                    </a:lnTo>
                    <a:cubicBezTo>
                      <a:pt x="7299" y="1763"/>
                      <a:pt x="7311" y="1773"/>
                      <a:pt x="7312" y="1786"/>
                    </a:cubicBezTo>
                    <a:cubicBezTo>
                      <a:pt x="7314" y="1799"/>
                      <a:pt x="7304" y="1811"/>
                      <a:pt x="7291" y="1812"/>
                    </a:cubicBezTo>
                    <a:lnTo>
                      <a:pt x="7264" y="1815"/>
                    </a:lnTo>
                    <a:lnTo>
                      <a:pt x="7268" y="1815"/>
                    </a:lnTo>
                    <a:lnTo>
                      <a:pt x="7240" y="1823"/>
                    </a:lnTo>
                    <a:lnTo>
                      <a:pt x="7244" y="1821"/>
                    </a:lnTo>
                    <a:lnTo>
                      <a:pt x="7216" y="1834"/>
                    </a:lnTo>
                    <a:lnTo>
                      <a:pt x="7188" y="1848"/>
                    </a:lnTo>
                    <a:lnTo>
                      <a:pt x="7158" y="1863"/>
                    </a:lnTo>
                    <a:lnTo>
                      <a:pt x="7130" y="1873"/>
                    </a:lnTo>
                    <a:cubicBezTo>
                      <a:pt x="7128" y="1874"/>
                      <a:pt x="7126" y="1874"/>
                      <a:pt x="7125" y="1874"/>
                    </a:cubicBezTo>
                    <a:lnTo>
                      <a:pt x="7097" y="1878"/>
                    </a:lnTo>
                    <a:cubicBezTo>
                      <a:pt x="7095" y="1878"/>
                      <a:pt x="7094" y="1879"/>
                      <a:pt x="7093" y="1878"/>
                    </a:cubicBezTo>
                    <a:lnTo>
                      <a:pt x="7066" y="1877"/>
                    </a:lnTo>
                    <a:lnTo>
                      <a:pt x="7038" y="1878"/>
                    </a:lnTo>
                    <a:lnTo>
                      <a:pt x="7044" y="1878"/>
                    </a:lnTo>
                    <a:lnTo>
                      <a:pt x="7016" y="1886"/>
                    </a:lnTo>
                    <a:lnTo>
                      <a:pt x="7024" y="1882"/>
                    </a:lnTo>
                    <a:lnTo>
                      <a:pt x="6996" y="1903"/>
                    </a:lnTo>
                    <a:lnTo>
                      <a:pt x="6999" y="1900"/>
                    </a:lnTo>
                    <a:lnTo>
                      <a:pt x="6972" y="1930"/>
                    </a:lnTo>
                    <a:lnTo>
                      <a:pt x="6944" y="1962"/>
                    </a:lnTo>
                    <a:cubicBezTo>
                      <a:pt x="6943" y="1963"/>
                      <a:pt x="6942" y="1964"/>
                      <a:pt x="6941" y="1965"/>
                    </a:cubicBezTo>
                    <a:lnTo>
                      <a:pt x="6913" y="1988"/>
                    </a:lnTo>
                    <a:cubicBezTo>
                      <a:pt x="6911" y="1989"/>
                      <a:pt x="6909" y="1990"/>
                      <a:pt x="6908" y="1991"/>
                    </a:cubicBezTo>
                    <a:lnTo>
                      <a:pt x="6880" y="2004"/>
                    </a:lnTo>
                    <a:cubicBezTo>
                      <a:pt x="6877" y="2005"/>
                      <a:pt x="6874" y="2006"/>
                      <a:pt x="6871" y="2006"/>
                    </a:cubicBezTo>
                    <a:lnTo>
                      <a:pt x="6843" y="2008"/>
                    </a:lnTo>
                    <a:cubicBezTo>
                      <a:pt x="6842" y="2009"/>
                      <a:pt x="6840" y="2008"/>
                      <a:pt x="6839" y="2008"/>
                    </a:cubicBezTo>
                    <a:lnTo>
                      <a:pt x="6810" y="2005"/>
                    </a:lnTo>
                    <a:lnTo>
                      <a:pt x="6784" y="2000"/>
                    </a:lnTo>
                    <a:lnTo>
                      <a:pt x="6756" y="1997"/>
                    </a:lnTo>
                    <a:lnTo>
                      <a:pt x="6759" y="1997"/>
                    </a:lnTo>
                    <a:lnTo>
                      <a:pt x="6731" y="1998"/>
                    </a:lnTo>
                    <a:lnTo>
                      <a:pt x="6735" y="1998"/>
                    </a:lnTo>
                    <a:lnTo>
                      <a:pt x="6707" y="2004"/>
                    </a:lnTo>
                    <a:lnTo>
                      <a:pt x="6713" y="2002"/>
                    </a:lnTo>
                    <a:lnTo>
                      <a:pt x="6685" y="2015"/>
                    </a:lnTo>
                    <a:lnTo>
                      <a:pt x="6688" y="2013"/>
                    </a:lnTo>
                    <a:lnTo>
                      <a:pt x="6661" y="2032"/>
                    </a:lnTo>
                    <a:lnTo>
                      <a:pt x="6632" y="2053"/>
                    </a:lnTo>
                    <a:lnTo>
                      <a:pt x="6601" y="2074"/>
                    </a:lnTo>
                    <a:lnTo>
                      <a:pt x="6573" y="2088"/>
                    </a:lnTo>
                    <a:cubicBezTo>
                      <a:pt x="6572" y="2089"/>
                      <a:pt x="6570" y="2089"/>
                      <a:pt x="6569" y="2090"/>
                    </a:cubicBezTo>
                    <a:lnTo>
                      <a:pt x="6541" y="2098"/>
                    </a:lnTo>
                    <a:cubicBezTo>
                      <a:pt x="6540" y="2098"/>
                      <a:pt x="6538" y="2098"/>
                      <a:pt x="6537" y="2098"/>
                    </a:cubicBezTo>
                    <a:lnTo>
                      <a:pt x="6508" y="2101"/>
                    </a:lnTo>
                    <a:lnTo>
                      <a:pt x="6482" y="2103"/>
                    </a:lnTo>
                    <a:lnTo>
                      <a:pt x="6454" y="2107"/>
                    </a:lnTo>
                    <a:lnTo>
                      <a:pt x="6459" y="2106"/>
                    </a:lnTo>
                    <a:lnTo>
                      <a:pt x="6431" y="2116"/>
                    </a:lnTo>
                    <a:lnTo>
                      <a:pt x="6435" y="2114"/>
                    </a:lnTo>
                    <a:lnTo>
                      <a:pt x="6407" y="2132"/>
                    </a:lnTo>
                    <a:lnTo>
                      <a:pt x="6411" y="2129"/>
                    </a:lnTo>
                    <a:lnTo>
                      <a:pt x="6385" y="2153"/>
                    </a:lnTo>
                    <a:lnTo>
                      <a:pt x="6355" y="2184"/>
                    </a:lnTo>
                    <a:lnTo>
                      <a:pt x="6327" y="2208"/>
                    </a:lnTo>
                    <a:cubicBezTo>
                      <a:pt x="6325" y="2209"/>
                      <a:pt x="6323" y="2211"/>
                      <a:pt x="6320" y="2212"/>
                    </a:cubicBezTo>
                    <a:lnTo>
                      <a:pt x="6292" y="2223"/>
                    </a:lnTo>
                    <a:cubicBezTo>
                      <a:pt x="6288" y="2224"/>
                      <a:pt x="6284" y="2225"/>
                      <a:pt x="6280" y="2224"/>
                    </a:cubicBezTo>
                    <a:lnTo>
                      <a:pt x="6252" y="2220"/>
                    </a:lnTo>
                    <a:cubicBezTo>
                      <a:pt x="6249" y="2220"/>
                      <a:pt x="6245" y="2219"/>
                      <a:pt x="6242" y="2217"/>
                    </a:cubicBezTo>
                    <a:lnTo>
                      <a:pt x="6214" y="2199"/>
                    </a:lnTo>
                    <a:cubicBezTo>
                      <a:pt x="6212" y="2197"/>
                      <a:pt x="6211" y="2196"/>
                      <a:pt x="6209" y="2194"/>
                    </a:cubicBezTo>
                    <a:lnTo>
                      <a:pt x="6179" y="2157"/>
                    </a:lnTo>
                    <a:lnTo>
                      <a:pt x="6150" y="2110"/>
                    </a:lnTo>
                    <a:lnTo>
                      <a:pt x="6121" y="2053"/>
                    </a:lnTo>
                    <a:lnTo>
                      <a:pt x="6094" y="1988"/>
                    </a:lnTo>
                    <a:lnTo>
                      <a:pt x="6080" y="1958"/>
                    </a:lnTo>
                    <a:lnTo>
                      <a:pt x="6067" y="1932"/>
                    </a:lnTo>
                    <a:lnTo>
                      <a:pt x="6053" y="1908"/>
                    </a:lnTo>
                    <a:lnTo>
                      <a:pt x="6055" y="1911"/>
                    </a:lnTo>
                    <a:lnTo>
                      <a:pt x="6041" y="1894"/>
                    </a:lnTo>
                    <a:lnTo>
                      <a:pt x="6053" y="1902"/>
                    </a:lnTo>
                    <a:lnTo>
                      <a:pt x="6039" y="1898"/>
                    </a:lnTo>
                    <a:lnTo>
                      <a:pt x="6051" y="1898"/>
                    </a:lnTo>
                    <a:lnTo>
                      <a:pt x="6043" y="1900"/>
                    </a:lnTo>
                    <a:lnTo>
                      <a:pt x="6054" y="1893"/>
                    </a:lnTo>
                    <a:lnTo>
                      <a:pt x="6048" y="1899"/>
                    </a:lnTo>
                    <a:lnTo>
                      <a:pt x="6055" y="1888"/>
                    </a:lnTo>
                    <a:lnTo>
                      <a:pt x="6048" y="1917"/>
                    </a:lnTo>
                    <a:lnTo>
                      <a:pt x="6041" y="1959"/>
                    </a:lnTo>
                    <a:lnTo>
                      <a:pt x="6034" y="2014"/>
                    </a:lnTo>
                    <a:lnTo>
                      <a:pt x="6027" y="2081"/>
                    </a:lnTo>
                    <a:lnTo>
                      <a:pt x="6024" y="2123"/>
                    </a:lnTo>
                    <a:lnTo>
                      <a:pt x="6020" y="2171"/>
                    </a:lnTo>
                    <a:lnTo>
                      <a:pt x="6013" y="2279"/>
                    </a:lnTo>
                    <a:lnTo>
                      <a:pt x="6006" y="2388"/>
                    </a:lnTo>
                    <a:lnTo>
                      <a:pt x="6003" y="2440"/>
                    </a:lnTo>
                    <a:lnTo>
                      <a:pt x="5999" y="2484"/>
                    </a:lnTo>
                    <a:lnTo>
                      <a:pt x="5992" y="2564"/>
                    </a:lnTo>
                    <a:lnTo>
                      <a:pt x="5985" y="2635"/>
                    </a:lnTo>
                    <a:lnTo>
                      <a:pt x="5978" y="2695"/>
                    </a:lnTo>
                    <a:lnTo>
                      <a:pt x="5971" y="2740"/>
                    </a:lnTo>
                    <a:cubicBezTo>
                      <a:pt x="5971" y="2743"/>
                      <a:pt x="5970" y="2745"/>
                      <a:pt x="5969" y="2747"/>
                    </a:cubicBezTo>
                    <a:lnTo>
                      <a:pt x="5955" y="2775"/>
                    </a:lnTo>
                    <a:cubicBezTo>
                      <a:pt x="5953" y="2778"/>
                      <a:pt x="5951" y="2781"/>
                      <a:pt x="5948" y="2783"/>
                    </a:cubicBezTo>
                    <a:lnTo>
                      <a:pt x="5934" y="2794"/>
                    </a:lnTo>
                    <a:cubicBezTo>
                      <a:pt x="5927" y="2800"/>
                      <a:pt x="5918" y="2801"/>
                      <a:pt x="5910" y="2798"/>
                    </a:cubicBezTo>
                    <a:lnTo>
                      <a:pt x="5903" y="2795"/>
                    </a:lnTo>
                    <a:cubicBezTo>
                      <a:pt x="5899" y="2793"/>
                      <a:pt x="5895" y="2790"/>
                      <a:pt x="5892" y="2786"/>
                    </a:cubicBezTo>
                    <a:lnTo>
                      <a:pt x="5887" y="2777"/>
                    </a:lnTo>
                    <a:lnTo>
                      <a:pt x="5880" y="2767"/>
                    </a:lnTo>
                    <a:lnTo>
                      <a:pt x="5882" y="2770"/>
                    </a:lnTo>
                    <a:lnTo>
                      <a:pt x="5875" y="2763"/>
                    </a:lnTo>
                    <a:lnTo>
                      <a:pt x="5884" y="2769"/>
                    </a:lnTo>
                    <a:lnTo>
                      <a:pt x="5870" y="2764"/>
                    </a:lnTo>
                    <a:lnTo>
                      <a:pt x="5878" y="2765"/>
                    </a:lnTo>
                    <a:lnTo>
                      <a:pt x="5864" y="2765"/>
                    </a:lnTo>
                    <a:lnTo>
                      <a:pt x="5874" y="2764"/>
                    </a:lnTo>
                    <a:lnTo>
                      <a:pt x="5860" y="2770"/>
                    </a:lnTo>
                    <a:cubicBezTo>
                      <a:pt x="5858" y="2770"/>
                      <a:pt x="5856" y="2771"/>
                      <a:pt x="5854" y="2771"/>
                    </a:cubicBezTo>
                    <a:lnTo>
                      <a:pt x="5840" y="2773"/>
                    </a:lnTo>
                    <a:cubicBezTo>
                      <a:pt x="5836" y="2774"/>
                      <a:pt x="5831" y="2773"/>
                      <a:pt x="5827" y="2772"/>
                    </a:cubicBezTo>
                    <a:lnTo>
                      <a:pt x="5813" y="2766"/>
                    </a:lnTo>
                    <a:cubicBezTo>
                      <a:pt x="5810" y="2764"/>
                      <a:pt x="5807" y="2762"/>
                      <a:pt x="5804" y="2759"/>
                    </a:cubicBezTo>
                    <a:lnTo>
                      <a:pt x="5790" y="2743"/>
                    </a:lnTo>
                    <a:cubicBezTo>
                      <a:pt x="5789" y="2742"/>
                      <a:pt x="5788" y="2740"/>
                      <a:pt x="5787" y="2739"/>
                    </a:cubicBezTo>
                    <a:lnTo>
                      <a:pt x="5772" y="2711"/>
                    </a:lnTo>
                    <a:lnTo>
                      <a:pt x="5758" y="2675"/>
                    </a:lnTo>
                    <a:lnTo>
                      <a:pt x="5744" y="2635"/>
                    </a:lnTo>
                    <a:lnTo>
                      <a:pt x="5729" y="2590"/>
                    </a:lnTo>
                    <a:lnTo>
                      <a:pt x="5701" y="2496"/>
                    </a:lnTo>
                    <a:lnTo>
                      <a:pt x="5673" y="2398"/>
                    </a:lnTo>
                    <a:lnTo>
                      <a:pt x="5645" y="2300"/>
                    </a:lnTo>
                    <a:lnTo>
                      <a:pt x="5617" y="2202"/>
                    </a:lnTo>
                    <a:lnTo>
                      <a:pt x="5589" y="2103"/>
                    </a:lnTo>
                    <a:lnTo>
                      <a:pt x="5561" y="2001"/>
                    </a:lnTo>
                    <a:lnTo>
                      <a:pt x="5533" y="1896"/>
                    </a:lnTo>
                    <a:lnTo>
                      <a:pt x="5505" y="1784"/>
                    </a:lnTo>
                    <a:lnTo>
                      <a:pt x="5491" y="1727"/>
                    </a:lnTo>
                    <a:lnTo>
                      <a:pt x="5477" y="1672"/>
                    </a:lnTo>
                    <a:lnTo>
                      <a:pt x="5463" y="1619"/>
                    </a:lnTo>
                    <a:lnTo>
                      <a:pt x="5450" y="1573"/>
                    </a:lnTo>
                    <a:lnTo>
                      <a:pt x="5438" y="1538"/>
                    </a:lnTo>
                    <a:lnTo>
                      <a:pt x="5424" y="1507"/>
                    </a:lnTo>
                    <a:lnTo>
                      <a:pt x="5425" y="1510"/>
                    </a:lnTo>
                    <a:lnTo>
                      <a:pt x="5397" y="1467"/>
                    </a:lnTo>
                    <a:lnTo>
                      <a:pt x="5383" y="1446"/>
                    </a:lnTo>
                    <a:lnTo>
                      <a:pt x="5388" y="1451"/>
                    </a:lnTo>
                    <a:lnTo>
                      <a:pt x="5381" y="1445"/>
                    </a:lnTo>
                    <a:lnTo>
                      <a:pt x="5408" y="1447"/>
                    </a:lnTo>
                    <a:lnTo>
                      <a:pt x="5401" y="1451"/>
                    </a:lnTo>
                    <a:lnTo>
                      <a:pt x="5411" y="1441"/>
                    </a:lnTo>
                    <a:lnTo>
                      <a:pt x="5406" y="1451"/>
                    </a:lnTo>
                    <a:lnTo>
                      <a:pt x="5399" y="1474"/>
                    </a:lnTo>
                    <a:lnTo>
                      <a:pt x="5391" y="1506"/>
                    </a:lnTo>
                    <a:lnTo>
                      <a:pt x="5385" y="1546"/>
                    </a:lnTo>
                    <a:lnTo>
                      <a:pt x="5381" y="1584"/>
                    </a:lnTo>
                    <a:lnTo>
                      <a:pt x="5378" y="1631"/>
                    </a:lnTo>
                    <a:lnTo>
                      <a:pt x="5374" y="1684"/>
                    </a:lnTo>
                    <a:lnTo>
                      <a:pt x="5371" y="1742"/>
                    </a:lnTo>
                    <a:lnTo>
                      <a:pt x="5364" y="1866"/>
                    </a:lnTo>
                    <a:lnTo>
                      <a:pt x="5357" y="1991"/>
                    </a:lnTo>
                    <a:lnTo>
                      <a:pt x="5353" y="2055"/>
                    </a:lnTo>
                    <a:lnTo>
                      <a:pt x="5350" y="2124"/>
                    </a:lnTo>
                    <a:lnTo>
                      <a:pt x="5343" y="2267"/>
                    </a:lnTo>
                    <a:lnTo>
                      <a:pt x="5336" y="2404"/>
                    </a:lnTo>
                    <a:lnTo>
                      <a:pt x="5332" y="2465"/>
                    </a:lnTo>
                    <a:lnTo>
                      <a:pt x="5329" y="2518"/>
                    </a:lnTo>
                    <a:lnTo>
                      <a:pt x="5322" y="2598"/>
                    </a:lnTo>
                    <a:lnTo>
                      <a:pt x="5315" y="2666"/>
                    </a:lnTo>
                    <a:lnTo>
                      <a:pt x="5307" y="2717"/>
                    </a:lnTo>
                    <a:lnTo>
                      <a:pt x="5301" y="2751"/>
                    </a:lnTo>
                    <a:cubicBezTo>
                      <a:pt x="5300" y="2755"/>
                      <a:pt x="5298" y="2760"/>
                      <a:pt x="5294" y="2763"/>
                    </a:cubicBezTo>
                    <a:lnTo>
                      <a:pt x="5289" y="2768"/>
                    </a:lnTo>
                    <a:cubicBezTo>
                      <a:pt x="5283" y="2775"/>
                      <a:pt x="5274" y="2777"/>
                      <a:pt x="5265" y="2774"/>
                    </a:cubicBezTo>
                    <a:lnTo>
                      <a:pt x="5256" y="2771"/>
                    </a:lnTo>
                    <a:cubicBezTo>
                      <a:pt x="5252" y="2770"/>
                      <a:pt x="5249" y="2768"/>
                      <a:pt x="5246" y="2765"/>
                    </a:cubicBezTo>
                    <a:lnTo>
                      <a:pt x="5232" y="2750"/>
                    </a:lnTo>
                    <a:cubicBezTo>
                      <a:pt x="5230" y="2748"/>
                      <a:pt x="5228" y="2745"/>
                      <a:pt x="5227" y="2742"/>
                    </a:cubicBezTo>
                    <a:lnTo>
                      <a:pt x="5219" y="2722"/>
                    </a:lnTo>
                    <a:lnTo>
                      <a:pt x="5212" y="2697"/>
                    </a:lnTo>
                    <a:lnTo>
                      <a:pt x="5198" y="2641"/>
                    </a:lnTo>
                    <a:lnTo>
                      <a:pt x="5184" y="2577"/>
                    </a:lnTo>
                    <a:lnTo>
                      <a:pt x="5170" y="2510"/>
                    </a:lnTo>
                    <a:lnTo>
                      <a:pt x="5142" y="2371"/>
                    </a:lnTo>
                    <a:lnTo>
                      <a:pt x="5114" y="2215"/>
                    </a:lnTo>
                    <a:lnTo>
                      <a:pt x="5100" y="2127"/>
                    </a:lnTo>
                    <a:lnTo>
                      <a:pt x="5086" y="2043"/>
                    </a:lnTo>
                    <a:lnTo>
                      <a:pt x="5072" y="1967"/>
                    </a:lnTo>
                    <a:lnTo>
                      <a:pt x="5065" y="1935"/>
                    </a:lnTo>
                    <a:lnTo>
                      <a:pt x="5059" y="1908"/>
                    </a:lnTo>
                    <a:lnTo>
                      <a:pt x="5045" y="1866"/>
                    </a:lnTo>
                    <a:lnTo>
                      <a:pt x="5046" y="1869"/>
                    </a:lnTo>
                    <a:lnTo>
                      <a:pt x="5032" y="1841"/>
                    </a:lnTo>
                    <a:lnTo>
                      <a:pt x="5036" y="1847"/>
                    </a:lnTo>
                    <a:lnTo>
                      <a:pt x="5022" y="1832"/>
                    </a:lnTo>
                    <a:lnTo>
                      <a:pt x="5029" y="1837"/>
                    </a:lnTo>
                    <a:lnTo>
                      <a:pt x="5015" y="1830"/>
                    </a:lnTo>
                    <a:lnTo>
                      <a:pt x="5020" y="1832"/>
                    </a:lnTo>
                    <a:lnTo>
                      <a:pt x="5007" y="1829"/>
                    </a:lnTo>
                    <a:lnTo>
                      <a:pt x="5019" y="1829"/>
                    </a:lnTo>
                    <a:lnTo>
                      <a:pt x="5005" y="1833"/>
                    </a:lnTo>
                    <a:lnTo>
                      <a:pt x="5015" y="1826"/>
                    </a:lnTo>
                    <a:lnTo>
                      <a:pt x="5001" y="1840"/>
                    </a:lnTo>
                    <a:lnTo>
                      <a:pt x="5005" y="1835"/>
                    </a:lnTo>
                    <a:lnTo>
                      <a:pt x="4991" y="1860"/>
                    </a:lnTo>
                    <a:lnTo>
                      <a:pt x="4993" y="1856"/>
                    </a:lnTo>
                    <a:lnTo>
                      <a:pt x="4987" y="1876"/>
                    </a:lnTo>
                    <a:lnTo>
                      <a:pt x="4980" y="1904"/>
                    </a:lnTo>
                    <a:lnTo>
                      <a:pt x="4966" y="1963"/>
                    </a:lnTo>
                    <a:lnTo>
                      <a:pt x="4952" y="2029"/>
                    </a:lnTo>
                    <a:lnTo>
                      <a:pt x="4945" y="2063"/>
                    </a:lnTo>
                    <a:lnTo>
                      <a:pt x="4937" y="2094"/>
                    </a:lnTo>
                    <a:lnTo>
                      <a:pt x="4923" y="2138"/>
                    </a:lnTo>
                    <a:cubicBezTo>
                      <a:pt x="4923" y="2139"/>
                      <a:pt x="4922" y="2140"/>
                      <a:pt x="4922" y="2141"/>
                    </a:cubicBezTo>
                    <a:lnTo>
                      <a:pt x="4908" y="2169"/>
                    </a:lnTo>
                    <a:cubicBezTo>
                      <a:pt x="4906" y="2173"/>
                      <a:pt x="4903" y="2176"/>
                      <a:pt x="4899" y="2179"/>
                    </a:cubicBezTo>
                    <a:lnTo>
                      <a:pt x="4885" y="2188"/>
                    </a:lnTo>
                    <a:cubicBezTo>
                      <a:pt x="4880" y="2191"/>
                      <a:pt x="4873" y="2192"/>
                      <a:pt x="4866" y="2191"/>
                    </a:cubicBezTo>
                    <a:lnTo>
                      <a:pt x="4852" y="2187"/>
                    </a:lnTo>
                    <a:cubicBezTo>
                      <a:pt x="4847" y="2185"/>
                      <a:pt x="4843" y="2183"/>
                      <a:pt x="4840" y="2179"/>
                    </a:cubicBezTo>
                    <a:lnTo>
                      <a:pt x="4826" y="2163"/>
                    </a:lnTo>
                    <a:cubicBezTo>
                      <a:pt x="4825" y="2162"/>
                      <a:pt x="4824" y="2160"/>
                      <a:pt x="4823" y="2159"/>
                    </a:cubicBezTo>
                    <a:lnTo>
                      <a:pt x="4809" y="2131"/>
                    </a:lnTo>
                    <a:lnTo>
                      <a:pt x="4794" y="2099"/>
                    </a:lnTo>
                    <a:lnTo>
                      <a:pt x="4780" y="2060"/>
                    </a:lnTo>
                    <a:lnTo>
                      <a:pt x="4766" y="2019"/>
                    </a:lnTo>
                    <a:lnTo>
                      <a:pt x="4751" y="1974"/>
                    </a:lnTo>
                    <a:lnTo>
                      <a:pt x="4723" y="1879"/>
                    </a:lnTo>
                    <a:lnTo>
                      <a:pt x="4695" y="1778"/>
                    </a:lnTo>
                    <a:lnTo>
                      <a:pt x="4667" y="1673"/>
                    </a:lnTo>
                    <a:lnTo>
                      <a:pt x="4639" y="1564"/>
                    </a:lnTo>
                    <a:lnTo>
                      <a:pt x="4611" y="1454"/>
                    </a:lnTo>
                    <a:lnTo>
                      <a:pt x="4583" y="1342"/>
                    </a:lnTo>
                    <a:lnTo>
                      <a:pt x="4555" y="1227"/>
                    </a:lnTo>
                    <a:lnTo>
                      <a:pt x="4527" y="1109"/>
                    </a:lnTo>
                    <a:lnTo>
                      <a:pt x="4514" y="1049"/>
                    </a:lnTo>
                    <a:lnTo>
                      <a:pt x="4500" y="984"/>
                    </a:lnTo>
                    <a:lnTo>
                      <a:pt x="4486" y="915"/>
                    </a:lnTo>
                    <a:lnTo>
                      <a:pt x="4472" y="840"/>
                    </a:lnTo>
                    <a:lnTo>
                      <a:pt x="4458" y="757"/>
                    </a:lnTo>
                    <a:lnTo>
                      <a:pt x="4444" y="668"/>
                    </a:lnTo>
                    <a:lnTo>
                      <a:pt x="4430" y="570"/>
                    </a:lnTo>
                    <a:lnTo>
                      <a:pt x="4416" y="468"/>
                    </a:lnTo>
                    <a:lnTo>
                      <a:pt x="4402" y="362"/>
                    </a:lnTo>
                    <a:lnTo>
                      <a:pt x="4395" y="310"/>
                    </a:lnTo>
                    <a:lnTo>
                      <a:pt x="4388" y="261"/>
                    </a:lnTo>
                    <a:lnTo>
                      <a:pt x="4374" y="174"/>
                    </a:lnTo>
                    <a:lnTo>
                      <a:pt x="4367" y="137"/>
                    </a:lnTo>
                    <a:lnTo>
                      <a:pt x="4360" y="105"/>
                    </a:lnTo>
                    <a:lnTo>
                      <a:pt x="4354" y="79"/>
                    </a:lnTo>
                    <a:lnTo>
                      <a:pt x="4347" y="59"/>
                    </a:lnTo>
                    <a:lnTo>
                      <a:pt x="4340" y="43"/>
                    </a:lnTo>
                    <a:lnTo>
                      <a:pt x="4345" y="50"/>
                    </a:lnTo>
                    <a:lnTo>
                      <a:pt x="4338" y="43"/>
                    </a:lnTo>
                    <a:lnTo>
                      <a:pt x="4369" y="46"/>
                    </a:lnTo>
                    <a:lnTo>
                      <a:pt x="4363" y="50"/>
                    </a:lnTo>
                    <a:lnTo>
                      <a:pt x="4370" y="43"/>
                    </a:lnTo>
                    <a:lnTo>
                      <a:pt x="4362" y="56"/>
                    </a:lnTo>
                    <a:lnTo>
                      <a:pt x="4364" y="53"/>
                    </a:lnTo>
                    <a:lnTo>
                      <a:pt x="4357" y="69"/>
                    </a:lnTo>
                    <a:lnTo>
                      <a:pt x="4351" y="89"/>
                    </a:lnTo>
                    <a:lnTo>
                      <a:pt x="4344" y="123"/>
                    </a:lnTo>
                    <a:lnTo>
                      <a:pt x="4337" y="166"/>
                    </a:lnTo>
                    <a:lnTo>
                      <a:pt x="4330" y="216"/>
                    </a:lnTo>
                    <a:lnTo>
                      <a:pt x="4323" y="269"/>
                    </a:lnTo>
                    <a:lnTo>
                      <a:pt x="4316" y="329"/>
                    </a:lnTo>
                    <a:lnTo>
                      <a:pt x="4309" y="396"/>
                    </a:lnTo>
                    <a:lnTo>
                      <a:pt x="4295" y="536"/>
                    </a:lnTo>
                    <a:lnTo>
                      <a:pt x="4281" y="680"/>
                    </a:lnTo>
                    <a:lnTo>
                      <a:pt x="4274" y="752"/>
                    </a:lnTo>
                    <a:lnTo>
                      <a:pt x="4267" y="819"/>
                    </a:lnTo>
                    <a:lnTo>
                      <a:pt x="4253" y="942"/>
                    </a:lnTo>
                    <a:lnTo>
                      <a:pt x="4246" y="996"/>
                    </a:lnTo>
                    <a:lnTo>
                      <a:pt x="4239" y="1046"/>
                    </a:lnTo>
                    <a:lnTo>
                      <a:pt x="4225" y="1132"/>
                    </a:lnTo>
                    <a:lnTo>
                      <a:pt x="4211" y="1195"/>
                    </a:lnTo>
                    <a:cubicBezTo>
                      <a:pt x="4211" y="1196"/>
                      <a:pt x="4210" y="1197"/>
                      <a:pt x="4210" y="1198"/>
                    </a:cubicBezTo>
                    <a:lnTo>
                      <a:pt x="4196" y="1235"/>
                    </a:lnTo>
                    <a:cubicBezTo>
                      <a:pt x="4195" y="1237"/>
                      <a:pt x="4194" y="1238"/>
                      <a:pt x="4193" y="1240"/>
                    </a:cubicBezTo>
                    <a:lnTo>
                      <a:pt x="4179" y="1261"/>
                    </a:lnTo>
                    <a:cubicBezTo>
                      <a:pt x="4177" y="1265"/>
                      <a:pt x="4172" y="1268"/>
                      <a:pt x="4168" y="1270"/>
                    </a:cubicBezTo>
                    <a:lnTo>
                      <a:pt x="4154" y="1275"/>
                    </a:lnTo>
                    <a:cubicBezTo>
                      <a:pt x="4148" y="1277"/>
                      <a:pt x="4142" y="1277"/>
                      <a:pt x="4136" y="1275"/>
                    </a:cubicBezTo>
                    <a:lnTo>
                      <a:pt x="4122" y="1269"/>
                    </a:lnTo>
                    <a:cubicBezTo>
                      <a:pt x="4119" y="1267"/>
                      <a:pt x="4117" y="1266"/>
                      <a:pt x="4115" y="1264"/>
                    </a:cubicBezTo>
                    <a:lnTo>
                      <a:pt x="4101" y="1251"/>
                    </a:lnTo>
                    <a:cubicBezTo>
                      <a:pt x="4100" y="1250"/>
                      <a:pt x="4099" y="1249"/>
                      <a:pt x="4098" y="1248"/>
                    </a:cubicBezTo>
                    <a:lnTo>
                      <a:pt x="4084" y="1229"/>
                    </a:lnTo>
                    <a:cubicBezTo>
                      <a:pt x="4083" y="1227"/>
                      <a:pt x="4082" y="1226"/>
                      <a:pt x="4082" y="1225"/>
                    </a:cubicBezTo>
                    <a:lnTo>
                      <a:pt x="4068" y="1196"/>
                    </a:lnTo>
                    <a:lnTo>
                      <a:pt x="4054" y="1161"/>
                    </a:lnTo>
                    <a:lnTo>
                      <a:pt x="4026" y="1085"/>
                    </a:lnTo>
                    <a:lnTo>
                      <a:pt x="3998" y="1005"/>
                    </a:lnTo>
                    <a:lnTo>
                      <a:pt x="3970" y="923"/>
                    </a:lnTo>
                    <a:lnTo>
                      <a:pt x="3942" y="842"/>
                    </a:lnTo>
                    <a:lnTo>
                      <a:pt x="3914" y="763"/>
                    </a:lnTo>
                    <a:lnTo>
                      <a:pt x="3886" y="686"/>
                    </a:lnTo>
                    <a:lnTo>
                      <a:pt x="3858" y="613"/>
                    </a:lnTo>
                    <a:lnTo>
                      <a:pt x="3831" y="546"/>
                    </a:lnTo>
                    <a:lnTo>
                      <a:pt x="3804" y="490"/>
                    </a:lnTo>
                    <a:lnTo>
                      <a:pt x="3776" y="446"/>
                    </a:lnTo>
                    <a:lnTo>
                      <a:pt x="3779" y="450"/>
                    </a:lnTo>
                    <a:lnTo>
                      <a:pt x="3765" y="435"/>
                    </a:lnTo>
                    <a:lnTo>
                      <a:pt x="3768" y="437"/>
                    </a:lnTo>
                    <a:lnTo>
                      <a:pt x="3754" y="426"/>
                    </a:lnTo>
                    <a:lnTo>
                      <a:pt x="3764" y="431"/>
                    </a:lnTo>
                    <a:lnTo>
                      <a:pt x="3736" y="426"/>
                    </a:lnTo>
                    <a:lnTo>
                      <a:pt x="3749" y="425"/>
                    </a:lnTo>
                    <a:lnTo>
                      <a:pt x="3721" y="436"/>
                    </a:lnTo>
                    <a:lnTo>
                      <a:pt x="3727" y="433"/>
                    </a:lnTo>
                    <a:lnTo>
                      <a:pt x="3701" y="452"/>
                    </a:lnTo>
                    <a:lnTo>
                      <a:pt x="3673" y="479"/>
                    </a:lnTo>
                    <a:lnTo>
                      <a:pt x="3646" y="505"/>
                    </a:lnTo>
                    <a:cubicBezTo>
                      <a:pt x="3645" y="506"/>
                      <a:pt x="3643" y="507"/>
                      <a:pt x="3641" y="508"/>
                    </a:cubicBezTo>
                    <a:lnTo>
                      <a:pt x="3613" y="524"/>
                    </a:lnTo>
                    <a:cubicBezTo>
                      <a:pt x="3611" y="526"/>
                      <a:pt x="3607" y="527"/>
                      <a:pt x="3604" y="527"/>
                    </a:cubicBezTo>
                    <a:lnTo>
                      <a:pt x="3576" y="530"/>
                    </a:lnTo>
                    <a:cubicBezTo>
                      <a:pt x="3571" y="531"/>
                      <a:pt x="3566" y="530"/>
                      <a:pt x="3562" y="528"/>
                    </a:cubicBezTo>
                    <a:lnTo>
                      <a:pt x="3534" y="513"/>
                    </a:lnTo>
                    <a:cubicBezTo>
                      <a:pt x="3532" y="512"/>
                      <a:pt x="3530" y="510"/>
                      <a:pt x="3528" y="508"/>
                    </a:cubicBezTo>
                    <a:lnTo>
                      <a:pt x="3499" y="478"/>
                    </a:lnTo>
                    <a:lnTo>
                      <a:pt x="3471" y="442"/>
                    </a:lnTo>
                    <a:lnTo>
                      <a:pt x="3444" y="408"/>
                    </a:lnTo>
                    <a:lnTo>
                      <a:pt x="3430" y="393"/>
                    </a:lnTo>
                    <a:lnTo>
                      <a:pt x="3433" y="395"/>
                    </a:lnTo>
                    <a:lnTo>
                      <a:pt x="3419" y="384"/>
                    </a:lnTo>
                    <a:lnTo>
                      <a:pt x="3425" y="388"/>
                    </a:lnTo>
                    <a:lnTo>
                      <a:pt x="3397" y="378"/>
                    </a:lnTo>
                    <a:lnTo>
                      <a:pt x="3410" y="379"/>
                    </a:lnTo>
                    <a:lnTo>
                      <a:pt x="3396" y="382"/>
                    </a:lnTo>
                    <a:lnTo>
                      <a:pt x="3404" y="379"/>
                    </a:lnTo>
                    <a:lnTo>
                      <a:pt x="3390" y="388"/>
                    </a:lnTo>
                    <a:lnTo>
                      <a:pt x="3396" y="382"/>
                    </a:lnTo>
                    <a:lnTo>
                      <a:pt x="3368" y="418"/>
                    </a:lnTo>
                    <a:lnTo>
                      <a:pt x="3371" y="414"/>
                    </a:lnTo>
                    <a:lnTo>
                      <a:pt x="3344" y="467"/>
                    </a:lnTo>
                    <a:lnTo>
                      <a:pt x="3330" y="503"/>
                    </a:lnTo>
                    <a:lnTo>
                      <a:pt x="3316" y="542"/>
                    </a:lnTo>
                    <a:lnTo>
                      <a:pt x="3288" y="619"/>
                    </a:lnTo>
                    <a:lnTo>
                      <a:pt x="3259" y="692"/>
                    </a:lnTo>
                    <a:lnTo>
                      <a:pt x="3230" y="750"/>
                    </a:lnTo>
                    <a:lnTo>
                      <a:pt x="3217" y="773"/>
                    </a:lnTo>
                    <a:cubicBezTo>
                      <a:pt x="3217" y="774"/>
                      <a:pt x="3216" y="775"/>
                      <a:pt x="3215" y="776"/>
                    </a:cubicBezTo>
                    <a:lnTo>
                      <a:pt x="3201" y="794"/>
                    </a:lnTo>
                    <a:cubicBezTo>
                      <a:pt x="3200" y="796"/>
                      <a:pt x="3199" y="797"/>
                      <a:pt x="3197" y="799"/>
                    </a:cubicBezTo>
                    <a:lnTo>
                      <a:pt x="3169" y="820"/>
                    </a:lnTo>
                    <a:cubicBezTo>
                      <a:pt x="3165" y="822"/>
                      <a:pt x="3161" y="824"/>
                      <a:pt x="3157" y="824"/>
                    </a:cubicBezTo>
                    <a:lnTo>
                      <a:pt x="3129" y="827"/>
                    </a:lnTo>
                    <a:cubicBezTo>
                      <a:pt x="3125" y="828"/>
                      <a:pt x="3121" y="827"/>
                      <a:pt x="3117" y="826"/>
                    </a:cubicBezTo>
                    <a:lnTo>
                      <a:pt x="3089" y="814"/>
                    </a:lnTo>
                    <a:cubicBezTo>
                      <a:pt x="3087" y="813"/>
                      <a:pt x="3085" y="811"/>
                      <a:pt x="3083" y="810"/>
                    </a:cubicBezTo>
                    <a:lnTo>
                      <a:pt x="3055" y="786"/>
                    </a:lnTo>
                    <a:cubicBezTo>
                      <a:pt x="3054" y="785"/>
                      <a:pt x="3053" y="784"/>
                      <a:pt x="3052" y="783"/>
                    </a:cubicBezTo>
                    <a:lnTo>
                      <a:pt x="3024" y="748"/>
                    </a:lnTo>
                    <a:lnTo>
                      <a:pt x="2996" y="713"/>
                    </a:lnTo>
                    <a:lnTo>
                      <a:pt x="2968" y="679"/>
                    </a:lnTo>
                    <a:lnTo>
                      <a:pt x="2941" y="648"/>
                    </a:lnTo>
                    <a:lnTo>
                      <a:pt x="2915" y="622"/>
                    </a:lnTo>
                    <a:lnTo>
                      <a:pt x="2889" y="601"/>
                    </a:lnTo>
                    <a:lnTo>
                      <a:pt x="2861" y="583"/>
                    </a:lnTo>
                    <a:lnTo>
                      <a:pt x="2866" y="585"/>
                    </a:lnTo>
                    <a:lnTo>
                      <a:pt x="2838" y="574"/>
                    </a:lnTo>
                    <a:lnTo>
                      <a:pt x="2844" y="575"/>
                    </a:lnTo>
                    <a:lnTo>
                      <a:pt x="2816" y="572"/>
                    </a:lnTo>
                    <a:lnTo>
                      <a:pt x="2824" y="572"/>
                    </a:lnTo>
                    <a:lnTo>
                      <a:pt x="2796" y="579"/>
                    </a:lnTo>
                    <a:lnTo>
                      <a:pt x="2802" y="576"/>
                    </a:lnTo>
                    <a:lnTo>
                      <a:pt x="2774" y="592"/>
                    </a:lnTo>
                    <a:lnTo>
                      <a:pt x="2779" y="589"/>
                    </a:lnTo>
                    <a:lnTo>
                      <a:pt x="2752" y="615"/>
                    </a:lnTo>
                    <a:lnTo>
                      <a:pt x="2755" y="611"/>
                    </a:lnTo>
                    <a:lnTo>
                      <a:pt x="2728" y="649"/>
                    </a:lnTo>
                    <a:lnTo>
                      <a:pt x="2701" y="698"/>
                    </a:lnTo>
                    <a:lnTo>
                      <a:pt x="2672" y="754"/>
                    </a:lnTo>
                    <a:lnTo>
                      <a:pt x="2643" y="805"/>
                    </a:lnTo>
                    <a:lnTo>
                      <a:pt x="2615" y="844"/>
                    </a:lnTo>
                    <a:cubicBezTo>
                      <a:pt x="2614" y="846"/>
                      <a:pt x="2612" y="848"/>
                      <a:pt x="2611" y="849"/>
                    </a:cubicBezTo>
                    <a:lnTo>
                      <a:pt x="2583" y="872"/>
                    </a:lnTo>
                    <a:cubicBezTo>
                      <a:pt x="2580" y="875"/>
                      <a:pt x="2576" y="876"/>
                      <a:pt x="2572" y="877"/>
                    </a:cubicBezTo>
                    <a:lnTo>
                      <a:pt x="2544" y="882"/>
                    </a:lnTo>
                    <a:cubicBezTo>
                      <a:pt x="2539" y="883"/>
                      <a:pt x="2535" y="882"/>
                      <a:pt x="2531" y="881"/>
                    </a:cubicBezTo>
                    <a:lnTo>
                      <a:pt x="2503" y="870"/>
                    </a:lnTo>
                    <a:cubicBezTo>
                      <a:pt x="2501" y="869"/>
                      <a:pt x="2499" y="868"/>
                      <a:pt x="2498" y="867"/>
                    </a:cubicBezTo>
                    <a:lnTo>
                      <a:pt x="2470" y="848"/>
                    </a:lnTo>
                    <a:cubicBezTo>
                      <a:pt x="2469" y="848"/>
                      <a:pt x="2468" y="847"/>
                      <a:pt x="2467" y="846"/>
                    </a:cubicBezTo>
                    <a:lnTo>
                      <a:pt x="2438" y="819"/>
                    </a:lnTo>
                    <a:lnTo>
                      <a:pt x="2410" y="789"/>
                    </a:lnTo>
                    <a:lnTo>
                      <a:pt x="2383" y="760"/>
                    </a:lnTo>
                    <a:lnTo>
                      <a:pt x="2355" y="733"/>
                    </a:lnTo>
                    <a:lnTo>
                      <a:pt x="2358" y="735"/>
                    </a:lnTo>
                    <a:lnTo>
                      <a:pt x="2330" y="716"/>
                    </a:lnTo>
                    <a:lnTo>
                      <a:pt x="2338" y="720"/>
                    </a:lnTo>
                    <a:lnTo>
                      <a:pt x="2310" y="714"/>
                    </a:lnTo>
                    <a:lnTo>
                      <a:pt x="2324" y="713"/>
                    </a:lnTo>
                    <a:lnTo>
                      <a:pt x="2296" y="723"/>
                    </a:lnTo>
                    <a:lnTo>
                      <a:pt x="2305" y="717"/>
                    </a:lnTo>
                    <a:lnTo>
                      <a:pt x="2280" y="743"/>
                    </a:lnTo>
                    <a:lnTo>
                      <a:pt x="2253" y="782"/>
                    </a:lnTo>
                    <a:lnTo>
                      <a:pt x="2225" y="829"/>
                    </a:lnTo>
                    <a:lnTo>
                      <a:pt x="2196" y="875"/>
                    </a:lnTo>
                    <a:lnTo>
                      <a:pt x="2166" y="915"/>
                    </a:lnTo>
                    <a:lnTo>
                      <a:pt x="2138" y="944"/>
                    </a:lnTo>
                    <a:cubicBezTo>
                      <a:pt x="2137" y="945"/>
                      <a:pt x="2135" y="946"/>
                      <a:pt x="2134" y="947"/>
                    </a:cubicBezTo>
                    <a:lnTo>
                      <a:pt x="2103" y="968"/>
                    </a:lnTo>
                    <a:lnTo>
                      <a:pt x="2075" y="982"/>
                    </a:lnTo>
                    <a:cubicBezTo>
                      <a:pt x="2074" y="983"/>
                      <a:pt x="2072" y="983"/>
                      <a:pt x="2070" y="984"/>
                    </a:cubicBezTo>
                    <a:lnTo>
                      <a:pt x="2040" y="991"/>
                    </a:lnTo>
                    <a:lnTo>
                      <a:pt x="2010" y="995"/>
                    </a:lnTo>
                    <a:lnTo>
                      <a:pt x="1980" y="997"/>
                    </a:lnTo>
                    <a:lnTo>
                      <a:pt x="1953" y="997"/>
                    </a:lnTo>
                    <a:lnTo>
                      <a:pt x="1928" y="998"/>
                    </a:lnTo>
                    <a:lnTo>
                      <a:pt x="1903" y="1002"/>
                    </a:lnTo>
                    <a:lnTo>
                      <a:pt x="1878" y="1009"/>
                    </a:lnTo>
                    <a:lnTo>
                      <a:pt x="1852" y="1020"/>
                    </a:lnTo>
                    <a:lnTo>
                      <a:pt x="1824" y="1034"/>
                    </a:lnTo>
                    <a:lnTo>
                      <a:pt x="1794" y="1048"/>
                    </a:lnTo>
                    <a:lnTo>
                      <a:pt x="1764" y="1060"/>
                    </a:lnTo>
                    <a:lnTo>
                      <a:pt x="1734" y="1068"/>
                    </a:lnTo>
                    <a:lnTo>
                      <a:pt x="1706" y="1073"/>
                    </a:lnTo>
                    <a:lnTo>
                      <a:pt x="1679" y="1079"/>
                    </a:lnTo>
                    <a:lnTo>
                      <a:pt x="1653" y="1085"/>
                    </a:lnTo>
                    <a:lnTo>
                      <a:pt x="1626" y="1094"/>
                    </a:lnTo>
                    <a:lnTo>
                      <a:pt x="1598" y="1105"/>
                    </a:lnTo>
                    <a:lnTo>
                      <a:pt x="1570" y="1115"/>
                    </a:lnTo>
                    <a:lnTo>
                      <a:pt x="1540" y="1126"/>
                    </a:lnTo>
                    <a:lnTo>
                      <a:pt x="1511" y="1134"/>
                    </a:lnTo>
                    <a:lnTo>
                      <a:pt x="1483" y="1141"/>
                    </a:lnTo>
                    <a:lnTo>
                      <a:pt x="1455" y="1148"/>
                    </a:lnTo>
                    <a:lnTo>
                      <a:pt x="1427" y="1155"/>
                    </a:lnTo>
                    <a:lnTo>
                      <a:pt x="1400" y="1161"/>
                    </a:lnTo>
                    <a:lnTo>
                      <a:pt x="1373" y="1170"/>
                    </a:lnTo>
                    <a:lnTo>
                      <a:pt x="1346" y="1177"/>
                    </a:lnTo>
                    <a:lnTo>
                      <a:pt x="1318" y="1186"/>
                    </a:lnTo>
                    <a:lnTo>
                      <a:pt x="1290" y="1195"/>
                    </a:lnTo>
                    <a:lnTo>
                      <a:pt x="1262" y="1204"/>
                    </a:lnTo>
                    <a:lnTo>
                      <a:pt x="1234" y="1213"/>
                    </a:lnTo>
                    <a:lnTo>
                      <a:pt x="1206" y="1222"/>
                    </a:lnTo>
                    <a:lnTo>
                      <a:pt x="1177" y="1232"/>
                    </a:lnTo>
                    <a:lnTo>
                      <a:pt x="1149" y="1240"/>
                    </a:lnTo>
                    <a:lnTo>
                      <a:pt x="1122" y="1247"/>
                    </a:lnTo>
                    <a:lnTo>
                      <a:pt x="1093" y="1257"/>
                    </a:lnTo>
                    <a:lnTo>
                      <a:pt x="1066" y="1264"/>
                    </a:lnTo>
                    <a:lnTo>
                      <a:pt x="1039" y="1273"/>
                    </a:lnTo>
                    <a:lnTo>
                      <a:pt x="1010" y="1283"/>
                    </a:lnTo>
                    <a:lnTo>
                      <a:pt x="982" y="1292"/>
                    </a:lnTo>
                    <a:lnTo>
                      <a:pt x="953" y="1302"/>
                    </a:lnTo>
                    <a:lnTo>
                      <a:pt x="925" y="1309"/>
                    </a:lnTo>
                    <a:lnTo>
                      <a:pt x="898" y="1318"/>
                    </a:lnTo>
                    <a:lnTo>
                      <a:pt x="872" y="1325"/>
                    </a:lnTo>
                    <a:lnTo>
                      <a:pt x="844" y="1335"/>
                    </a:lnTo>
                    <a:lnTo>
                      <a:pt x="817" y="1346"/>
                    </a:lnTo>
                    <a:lnTo>
                      <a:pt x="786" y="1359"/>
                    </a:lnTo>
                    <a:lnTo>
                      <a:pt x="758" y="1367"/>
                    </a:lnTo>
                    <a:cubicBezTo>
                      <a:pt x="756" y="1367"/>
                      <a:pt x="754" y="1367"/>
                      <a:pt x="752" y="1367"/>
                    </a:cubicBezTo>
                    <a:lnTo>
                      <a:pt x="724" y="1368"/>
                    </a:lnTo>
                    <a:cubicBezTo>
                      <a:pt x="723" y="1369"/>
                      <a:pt x="721" y="1368"/>
                      <a:pt x="719" y="1368"/>
                    </a:cubicBezTo>
                    <a:lnTo>
                      <a:pt x="689" y="1363"/>
                    </a:lnTo>
                    <a:lnTo>
                      <a:pt x="675" y="1359"/>
                    </a:lnTo>
                    <a:lnTo>
                      <a:pt x="680" y="1359"/>
                    </a:lnTo>
                    <a:lnTo>
                      <a:pt x="666" y="1358"/>
                    </a:lnTo>
                    <a:lnTo>
                      <a:pt x="671" y="1358"/>
                    </a:lnTo>
                    <a:lnTo>
                      <a:pt x="657" y="1360"/>
                    </a:lnTo>
                    <a:lnTo>
                      <a:pt x="664" y="1358"/>
                    </a:lnTo>
                    <a:lnTo>
                      <a:pt x="650" y="1365"/>
                    </a:lnTo>
                    <a:lnTo>
                      <a:pt x="655" y="1362"/>
                    </a:lnTo>
                    <a:lnTo>
                      <a:pt x="641" y="1374"/>
                    </a:lnTo>
                    <a:lnTo>
                      <a:pt x="644" y="1371"/>
                    </a:lnTo>
                    <a:lnTo>
                      <a:pt x="631" y="1385"/>
                    </a:lnTo>
                    <a:lnTo>
                      <a:pt x="617" y="1406"/>
                    </a:lnTo>
                    <a:lnTo>
                      <a:pt x="602" y="1428"/>
                    </a:lnTo>
                    <a:lnTo>
                      <a:pt x="586" y="1448"/>
                    </a:lnTo>
                    <a:lnTo>
                      <a:pt x="572" y="1462"/>
                    </a:lnTo>
                    <a:cubicBezTo>
                      <a:pt x="571" y="1464"/>
                      <a:pt x="570" y="1465"/>
                      <a:pt x="568" y="1466"/>
                    </a:cubicBezTo>
                    <a:lnTo>
                      <a:pt x="554" y="1475"/>
                    </a:lnTo>
                    <a:cubicBezTo>
                      <a:pt x="552" y="1477"/>
                      <a:pt x="548" y="1478"/>
                      <a:pt x="545" y="1478"/>
                    </a:cubicBezTo>
                    <a:lnTo>
                      <a:pt x="531" y="1480"/>
                    </a:lnTo>
                    <a:cubicBezTo>
                      <a:pt x="528" y="1481"/>
                      <a:pt x="524" y="1480"/>
                      <a:pt x="521" y="1480"/>
                    </a:cubicBezTo>
                    <a:lnTo>
                      <a:pt x="507" y="1476"/>
                    </a:lnTo>
                    <a:cubicBezTo>
                      <a:pt x="504" y="1475"/>
                      <a:pt x="500" y="1473"/>
                      <a:pt x="498" y="1471"/>
                    </a:cubicBezTo>
                    <a:lnTo>
                      <a:pt x="484" y="1459"/>
                    </a:lnTo>
                    <a:cubicBezTo>
                      <a:pt x="482" y="1457"/>
                      <a:pt x="481" y="1456"/>
                      <a:pt x="479" y="1454"/>
                    </a:cubicBezTo>
                    <a:lnTo>
                      <a:pt x="465" y="1433"/>
                    </a:lnTo>
                    <a:cubicBezTo>
                      <a:pt x="465" y="1432"/>
                      <a:pt x="464" y="1431"/>
                      <a:pt x="464" y="1430"/>
                    </a:cubicBezTo>
                    <a:lnTo>
                      <a:pt x="449" y="1397"/>
                    </a:lnTo>
                    <a:lnTo>
                      <a:pt x="435" y="1356"/>
                    </a:lnTo>
                    <a:lnTo>
                      <a:pt x="421" y="1307"/>
                    </a:lnTo>
                    <a:lnTo>
                      <a:pt x="407" y="1251"/>
                    </a:lnTo>
                    <a:lnTo>
                      <a:pt x="400" y="1224"/>
                    </a:lnTo>
                    <a:lnTo>
                      <a:pt x="394" y="1202"/>
                    </a:lnTo>
                    <a:lnTo>
                      <a:pt x="381" y="1167"/>
                    </a:lnTo>
                    <a:lnTo>
                      <a:pt x="374" y="1154"/>
                    </a:lnTo>
                    <a:lnTo>
                      <a:pt x="377" y="1158"/>
                    </a:lnTo>
                    <a:lnTo>
                      <a:pt x="370" y="1150"/>
                    </a:lnTo>
                    <a:lnTo>
                      <a:pt x="388" y="1158"/>
                    </a:lnTo>
                    <a:lnTo>
                      <a:pt x="381" y="1158"/>
                    </a:lnTo>
                    <a:lnTo>
                      <a:pt x="398" y="1151"/>
                    </a:lnTo>
                    <a:lnTo>
                      <a:pt x="391" y="1158"/>
                    </a:lnTo>
                    <a:lnTo>
                      <a:pt x="395" y="1154"/>
                    </a:lnTo>
                    <a:lnTo>
                      <a:pt x="381" y="1178"/>
                    </a:lnTo>
                    <a:lnTo>
                      <a:pt x="383" y="1172"/>
                    </a:lnTo>
                    <a:lnTo>
                      <a:pt x="377" y="1194"/>
                    </a:lnTo>
                    <a:lnTo>
                      <a:pt x="370" y="1222"/>
                    </a:lnTo>
                    <a:lnTo>
                      <a:pt x="356" y="1285"/>
                    </a:lnTo>
                    <a:lnTo>
                      <a:pt x="342" y="1356"/>
                    </a:lnTo>
                    <a:lnTo>
                      <a:pt x="328" y="1427"/>
                    </a:lnTo>
                    <a:lnTo>
                      <a:pt x="313" y="1486"/>
                    </a:lnTo>
                    <a:lnTo>
                      <a:pt x="299" y="1536"/>
                    </a:lnTo>
                    <a:lnTo>
                      <a:pt x="285" y="1569"/>
                    </a:lnTo>
                    <a:cubicBezTo>
                      <a:pt x="284" y="1570"/>
                      <a:pt x="284" y="1571"/>
                      <a:pt x="283" y="1572"/>
                    </a:cubicBezTo>
                    <a:lnTo>
                      <a:pt x="269" y="1595"/>
                    </a:lnTo>
                    <a:cubicBezTo>
                      <a:pt x="268" y="1597"/>
                      <a:pt x="267" y="1598"/>
                      <a:pt x="265" y="1599"/>
                    </a:cubicBezTo>
                    <a:lnTo>
                      <a:pt x="251" y="1613"/>
                    </a:lnTo>
                    <a:cubicBezTo>
                      <a:pt x="250" y="1615"/>
                      <a:pt x="248" y="1616"/>
                      <a:pt x="246" y="1617"/>
                    </a:cubicBezTo>
                    <a:lnTo>
                      <a:pt x="232" y="1625"/>
                    </a:lnTo>
                    <a:cubicBezTo>
                      <a:pt x="231" y="1626"/>
                      <a:pt x="229" y="1627"/>
                      <a:pt x="227" y="1628"/>
                    </a:cubicBezTo>
                    <a:lnTo>
                      <a:pt x="199" y="1636"/>
                    </a:lnTo>
                    <a:cubicBezTo>
                      <a:pt x="197" y="1636"/>
                      <a:pt x="196" y="1636"/>
                      <a:pt x="194" y="1636"/>
                    </a:cubicBezTo>
                    <a:lnTo>
                      <a:pt x="164" y="1638"/>
                    </a:lnTo>
                    <a:lnTo>
                      <a:pt x="136" y="1638"/>
                    </a:lnTo>
                    <a:lnTo>
                      <a:pt x="108" y="1638"/>
                    </a:lnTo>
                    <a:lnTo>
                      <a:pt x="80" y="1638"/>
                    </a:lnTo>
                    <a:lnTo>
                      <a:pt x="52" y="1638"/>
                    </a:lnTo>
                    <a:lnTo>
                      <a:pt x="24" y="1638"/>
                    </a:lnTo>
                    <a:cubicBezTo>
                      <a:pt x="11" y="1638"/>
                      <a:pt x="0" y="1628"/>
                      <a:pt x="0" y="1614"/>
                    </a:cubicBezTo>
                    <a:cubicBezTo>
                      <a:pt x="0" y="1601"/>
                      <a:pt x="11" y="1590"/>
                      <a:pt x="24" y="1590"/>
                    </a:cubicBezTo>
                    <a:close/>
                  </a:path>
                </a:pathLst>
              </a:custGeom>
              <a:solidFill>
                <a:srgbClr val="1F497D"/>
              </a:solidFill>
              <a:ln w="9525" cap="flat">
                <a:solidFill>
                  <a:srgbClr val="1F497D"/>
                </a:solidFill>
                <a:prstDash val="solid"/>
                <a:bevel/>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16" name="Freeform 14">
                <a:extLst>
                  <a:ext uri="{FF2B5EF4-FFF2-40B4-BE49-F238E27FC236}">
                    <a16:creationId xmlns:a16="http://schemas.microsoft.com/office/drawing/2014/main" id="{B2913E75-7582-434A-8A34-DDF7417AB0BE}"/>
                  </a:ext>
                </a:extLst>
              </p:cNvPr>
              <p:cNvSpPr>
                <a:spLocks/>
              </p:cNvSpPr>
              <p:nvPr/>
            </p:nvSpPr>
            <p:spPr bwMode="auto">
              <a:xfrm>
                <a:off x="-8" y="2153"/>
                <a:ext cx="4242" cy="973"/>
              </a:xfrm>
              <a:custGeom>
                <a:avLst/>
                <a:gdLst>
                  <a:gd name="T0" fmla="*/ 772 w 11808"/>
                  <a:gd name="T1" fmla="*/ 1574 h 2678"/>
                  <a:gd name="T2" fmla="*/ 1559 w 11808"/>
                  <a:gd name="T3" fmla="*/ 1568 h 2678"/>
                  <a:gd name="T4" fmla="*/ 2345 w 11808"/>
                  <a:gd name="T5" fmla="*/ 1570 h 2678"/>
                  <a:gd name="T6" fmla="*/ 3132 w 11808"/>
                  <a:gd name="T7" fmla="*/ 1576 h 2678"/>
                  <a:gd name="T8" fmla="*/ 3879 w 11808"/>
                  <a:gd name="T9" fmla="*/ 1564 h 2678"/>
                  <a:gd name="T10" fmla="*/ 4297 w 11808"/>
                  <a:gd name="T11" fmla="*/ 1412 h 2678"/>
                  <a:gd name="T12" fmla="*/ 4548 w 11808"/>
                  <a:gd name="T13" fmla="*/ 1392 h 2678"/>
                  <a:gd name="T14" fmla="*/ 4816 w 11808"/>
                  <a:gd name="T15" fmla="*/ 1271 h 2678"/>
                  <a:gd name="T16" fmla="*/ 5334 w 11808"/>
                  <a:gd name="T17" fmla="*/ 1096 h 2678"/>
                  <a:gd name="T18" fmla="*/ 5794 w 11808"/>
                  <a:gd name="T19" fmla="*/ 906 h 2678"/>
                  <a:gd name="T20" fmla="*/ 6167 w 11808"/>
                  <a:gd name="T21" fmla="*/ 911 h 2678"/>
                  <a:gd name="T22" fmla="*/ 6344 w 11808"/>
                  <a:gd name="T23" fmla="*/ 605 h 2678"/>
                  <a:gd name="T24" fmla="*/ 6597 w 11808"/>
                  <a:gd name="T25" fmla="*/ 841 h 2678"/>
                  <a:gd name="T26" fmla="*/ 6847 w 11808"/>
                  <a:gd name="T27" fmla="*/ 474 h 2678"/>
                  <a:gd name="T28" fmla="*/ 7185 w 11808"/>
                  <a:gd name="T29" fmla="*/ 770 h 2678"/>
                  <a:gd name="T30" fmla="*/ 7505 w 11808"/>
                  <a:gd name="T31" fmla="*/ 465 h 2678"/>
                  <a:gd name="T32" fmla="*/ 7632 w 11808"/>
                  <a:gd name="T33" fmla="*/ 269 h 2678"/>
                  <a:gd name="T34" fmla="*/ 8084 w 11808"/>
                  <a:gd name="T35" fmla="*/ 995 h 2678"/>
                  <a:gd name="T36" fmla="*/ 8167 w 11808"/>
                  <a:gd name="T37" fmla="*/ 662 h 2678"/>
                  <a:gd name="T38" fmla="*/ 8332 w 11808"/>
                  <a:gd name="T39" fmla="*/ 66 h 2678"/>
                  <a:gd name="T40" fmla="*/ 8842 w 11808"/>
                  <a:gd name="T41" fmla="*/ 2042 h 2678"/>
                  <a:gd name="T42" fmla="*/ 8993 w 11808"/>
                  <a:gd name="T43" fmla="*/ 2039 h 2678"/>
                  <a:gd name="T44" fmla="*/ 9221 w 11808"/>
                  <a:gd name="T45" fmla="*/ 2456 h 2678"/>
                  <a:gd name="T46" fmla="*/ 9411 w 11808"/>
                  <a:gd name="T47" fmla="*/ 1524 h 2678"/>
                  <a:gd name="T48" fmla="*/ 9792 w 11808"/>
                  <a:gd name="T49" fmla="*/ 2616 h 2678"/>
                  <a:gd name="T50" fmla="*/ 9938 w 11808"/>
                  <a:gd name="T51" fmla="*/ 2530 h 2678"/>
                  <a:gd name="T52" fmla="*/ 10170 w 11808"/>
                  <a:gd name="T53" fmla="*/ 2042 h 2678"/>
                  <a:gd name="T54" fmla="*/ 10324 w 11808"/>
                  <a:gd name="T55" fmla="*/ 2039 h 2678"/>
                  <a:gd name="T56" fmla="*/ 10630 w 11808"/>
                  <a:gd name="T57" fmla="*/ 1910 h 2678"/>
                  <a:gd name="T58" fmla="*/ 11110 w 11808"/>
                  <a:gd name="T59" fmla="*/ 1740 h 2678"/>
                  <a:gd name="T60" fmla="*/ 11784 w 11808"/>
                  <a:gd name="T61" fmla="*/ 1632 h 2678"/>
                  <a:gd name="T62" fmla="*/ 11200 w 11808"/>
                  <a:gd name="T63" fmla="*/ 1768 h 2678"/>
                  <a:gd name="T64" fmla="*/ 10668 w 11808"/>
                  <a:gd name="T65" fmla="*/ 1948 h 2678"/>
                  <a:gd name="T66" fmla="*/ 10384 w 11808"/>
                  <a:gd name="T67" fmla="*/ 2042 h 2678"/>
                  <a:gd name="T68" fmla="*/ 10165 w 11808"/>
                  <a:gd name="T69" fmla="*/ 2163 h 2678"/>
                  <a:gd name="T70" fmla="*/ 10005 w 11808"/>
                  <a:gd name="T71" fmla="*/ 2429 h 2678"/>
                  <a:gd name="T72" fmla="*/ 9775 w 11808"/>
                  <a:gd name="T73" fmla="*/ 2663 h 2678"/>
                  <a:gd name="T74" fmla="*/ 9412 w 11808"/>
                  <a:gd name="T75" fmla="*/ 1572 h 2678"/>
                  <a:gd name="T76" fmla="*/ 9275 w 11808"/>
                  <a:gd name="T77" fmla="*/ 2458 h 2678"/>
                  <a:gd name="T78" fmla="*/ 9005 w 11808"/>
                  <a:gd name="T79" fmla="*/ 2084 h 2678"/>
                  <a:gd name="T80" fmla="*/ 8824 w 11808"/>
                  <a:gd name="T81" fmla="*/ 2089 h 2678"/>
                  <a:gd name="T82" fmla="*/ 8305 w 11808"/>
                  <a:gd name="T83" fmla="*/ 150 h 2678"/>
                  <a:gd name="T84" fmla="*/ 8223 w 11808"/>
                  <a:gd name="T85" fmla="*/ 503 h 2678"/>
                  <a:gd name="T86" fmla="*/ 8067 w 11808"/>
                  <a:gd name="T87" fmla="*/ 1102 h 2678"/>
                  <a:gd name="T88" fmla="*/ 7648 w 11808"/>
                  <a:gd name="T89" fmla="*/ 311 h 2678"/>
                  <a:gd name="T90" fmla="*/ 7473 w 11808"/>
                  <a:gd name="T91" fmla="*/ 509 h 2678"/>
                  <a:gd name="T92" fmla="*/ 7259 w 11808"/>
                  <a:gd name="T93" fmla="*/ 711 h 2678"/>
                  <a:gd name="T94" fmla="*/ 6899 w 11808"/>
                  <a:gd name="T95" fmla="*/ 568 h 2678"/>
                  <a:gd name="T96" fmla="*/ 6659 w 11808"/>
                  <a:gd name="T97" fmla="*/ 818 h 2678"/>
                  <a:gd name="T98" fmla="*/ 6322 w 11808"/>
                  <a:gd name="T99" fmla="*/ 652 h 2678"/>
                  <a:gd name="T100" fmla="*/ 6213 w 11808"/>
                  <a:gd name="T101" fmla="*/ 935 h 2678"/>
                  <a:gd name="T102" fmla="*/ 5853 w 11808"/>
                  <a:gd name="T103" fmla="*/ 917 h 2678"/>
                  <a:gd name="T104" fmla="*/ 5368 w 11808"/>
                  <a:gd name="T105" fmla="*/ 1152 h 2678"/>
                  <a:gd name="T106" fmla="*/ 4867 w 11808"/>
                  <a:gd name="T107" fmla="*/ 1303 h 2678"/>
                  <a:gd name="T108" fmla="*/ 4533 w 11808"/>
                  <a:gd name="T109" fmla="*/ 1440 h 2678"/>
                  <a:gd name="T110" fmla="*/ 4364 w 11808"/>
                  <a:gd name="T111" fmla="*/ 1311 h 2678"/>
                  <a:gd name="T112" fmla="*/ 3958 w 11808"/>
                  <a:gd name="T113" fmla="*/ 1610 h 2678"/>
                  <a:gd name="T114" fmla="*/ 3211 w 11808"/>
                  <a:gd name="T115" fmla="*/ 1627 h 2678"/>
                  <a:gd name="T116" fmla="*/ 2424 w 11808"/>
                  <a:gd name="T117" fmla="*/ 1618 h 2678"/>
                  <a:gd name="T118" fmla="*/ 1637 w 11808"/>
                  <a:gd name="T119" fmla="*/ 1619 h 2678"/>
                  <a:gd name="T120" fmla="*/ 853 w 11808"/>
                  <a:gd name="T121" fmla="*/ 1616 h 2678"/>
                  <a:gd name="T122" fmla="*/ 64 w 11808"/>
                  <a:gd name="T123" fmla="*/ 1619 h 2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08" h="2678">
                    <a:moveTo>
                      <a:pt x="25" y="1570"/>
                    </a:moveTo>
                    <a:lnTo>
                      <a:pt x="65" y="1571"/>
                    </a:lnTo>
                    <a:lnTo>
                      <a:pt x="103" y="1570"/>
                    </a:lnTo>
                    <a:lnTo>
                      <a:pt x="144" y="1573"/>
                    </a:lnTo>
                    <a:lnTo>
                      <a:pt x="182" y="1571"/>
                    </a:lnTo>
                    <a:lnTo>
                      <a:pt x="222" y="1572"/>
                    </a:lnTo>
                    <a:lnTo>
                      <a:pt x="261" y="1571"/>
                    </a:lnTo>
                    <a:lnTo>
                      <a:pt x="302" y="1574"/>
                    </a:lnTo>
                    <a:lnTo>
                      <a:pt x="339" y="1573"/>
                    </a:lnTo>
                    <a:lnTo>
                      <a:pt x="379" y="1573"/>
                    </a:lnTo>
                    <a:lnTo>
                      <a:pt x="417" y="1573"/>
                    </a:lnTo>
                    <a:lnTo>
                      <a:pt x="459" y="1575"/>
                    </a:lnTo>
                    <a:lnTo>
                      <a:pt x="497" y="1576"/>
                    </a:lnTo>
                    <a:lnTo>
                      <a:pt x="537" y="1580"/>
                    </a:lnTo>
                    <a:lnTo>
                      <a:pt x="577" y="1581"/>
                    </a:lnTo>
                    <a:lnTo>
                      <a:pt x="617" y="1583"/>
                    </a:lnTo>
                    <a:lnTo>
                      <a:pt x="654" y="1583"/>
                    </a:lnTo>
                    <a:lnTo>
                      <a:pt x="693" y="1581"/>
                    </a:lnTo>
                    <a:lnTo>
                      <a:pt x="731" y="1577"/>
                    </a:lnTo>
                    <a:lnTo>
                      <a:pt x="772" y="1574"/>
                    </a:lnTo>
                    <a:lnTo>
                      <a:pt x="811" y="1571"/>
                    </a:lnTo>
                    <a:lnTo>
                      <a:pt x="850" y="1569"/>
                    </a:lnTo>
                    <a:lnTo>
                      <a:pt x="889" y="1567"/>
                    </a:lnTo>
                    <a:lnTo>
                      <a:pt x="929" y="1565"/>
                    </a:lnTo>
                    <a:lnTo>
                      <a:pt x="968" y="1563"/>
                    </a:lnTo>
                    <a:lnTo>
                      <a:pt x="1008" y="1561"/>
                    </a:lnTo>
                    <a:lnTo>
                      <a:pt x="1047" y="1560"/>
                    </a:lnTo>
                    <a:lnTo>
                      <a:pt x="1088" y="1561"/>
                    </a:lnTo>
                    <a:lnTo>
                      <a:pt x="1126" y="1560"/>
                    </a:lnTo>
                    <a:lnTo>
                      <a:pt x="1166" y="1561"/>
                    </a:lnTo>
                    <a:lnTo>
                      <a:pt x="1206" y="1562"/>
                    </a:lnTo>
                    <a:lnTo>
                      <a:pt x="1247" y="1564"/>
                    </a:lnTo>
                    <a:lnTo>
                      <a:pt x="1284" y="1565"/>
                    </a:lnTo>
                    <a:lnTo>
                      <a:pt x="1323" y="1566"/>
                    </a:lnTo>
                    <a:lnTo>
                      <a:pt x="1362" y="1566"/>
                    </a:lnTo>
                    <a:lnTo>
                      <a:pt x="1402" y="1567"/>
                    </a:lnTo>
                    <a:lnTo>
                      <a:pt x="1441" y="1567"/>
                    </a:lnTo>
                    <a:lnTo>
                      <a:pt x="1481" y="1568"/>
                    </a:lnTo>
                    <a:lnTo>
                      <a:pt x="1519" y="1567"/>
                    </a:lnTo>
                    <a:lnTo>
                      <a:pt x="1559" y="1568"/>
                    </a:lnTo>
                    <a:lnTo>
                      <a:pt x="1600" y="1570"/>
                    </a:lnTo>
                    <a:lnTo>
                      <a:pt x="1638" y="1571"/>
                    </a:lnTo>
                    <a:lnTo>
                      <a:pt x="1678" y="1574"/>
                    </a:lnTo>
                    <a:lnTo>
                      <a:pt x="1715" y="1571"/>
                    </a:lnTo>
                    <a:lnTo>
                      <a:pt x="1757" y="1573"/>
                    </a:lnTo>
                    <a:lnTo>
                      <a:pt x="1795" y="1571"/>
                    </a:lnTo>
                    <a:lnTo>
                      <a:pt x="1833" y="1570"/>
                    </a:lnTo>
                    <a:lnTo>
                      <a:pt x="1870" y="1567"/>
                    </a:lnTo>
                    <a:lnTo>
                      <a:pt x="1912" y="1565"/>
                    </a:lnTo>
                    <a:lnTo>
                      <a:pt x="1951" y="1565"/>
                    </a:lnTo>
                    <a:lnTo>
                      <a:pt x="1993" y="1567"/>
                    </a:lnTo>
                    <a:lnTo>
                      <a:pt x="2030" y="1567"/>
                    </a:lnTo>
                    <a:lnTo>
                      <a:pt x="2073" y="1573"/>
                    </a:lnTo>
                    <a:lnTo>
                      <a:pt x="2111" y="1576"/>
                    </a:lnTo>
                    <a:lnTo>
                      <a:pt x="2150" y="1578"/>
                    </a:lnTo>
                    <a:lnTo>
                      <a:pt x="2187" y="1576"/>
                    </a:lnTo>
                    <a:lnTo>
                      <a:pt x="2227" y="1576"/>
                    </a:lnTo>
                    <a:lnTo>
                      <a:pt x="2267" y="1575"/>
                    </a:lnTo>
                    <a:lnTo>
                      <a:pt x="2304" y="1573"/>
                    </a:lnTo>
                    <a:lnTo>
                      <a:pt x="2345" y="1570"/>
                    </a:lnTo>
                    <a:lnTo>
                      <a:pt x="2384" y="1569"/>
                    </a:lnTo>
                    <a:lnTo>
                      <a:pt x="2425" y="1570"/>
                    </a:lnTo>
                    <a:lnTo>
                      <a:pt x="2465" y="1573"/>
                    </a:lnTo>
                    <a:lnTo>
                      <a:pt x="2502" y="1572"/>
                    </a:lnTo>
                    <a:lnTo>
                      <a:pt x="2541" y="1570"/>
                    </a:lnTo>
                    <a:lnTo>
                      <a:pt x="2582" y="1569"/>
                    </a:lnTo>
                    <a:lnTo>
                      <a:pt x="2621" y="1569"/>
                    </a:lnTo>
                    <a:lnTo>
                      <a:pt x="2660" y="1568"/>
                    </a:lnTo>
                    <a:lnTo>
                      <a:pt x="2698" y="1567"/>
                    </a:lnTo>
                    <a:lnTo>
                      <a:pt x="2740" y="1567"/>
                    </a:lnTo>
                    <a:lnTo>
                      <a:pt x="2778" y="1567"/>
                    </a:lnTo>
                    <a:lnTo>
                      <a:pt x="2816" y="1566"/>
                    </a:lnTo>
                    <a:lnTo>
                      <a:pt x="2856" y="1565"/>
                    </a:lnTo>
                    <a:lnTo>
                      <a:pt x="2896" y="1566"/>
                    </a:lnTo>
                    <a:lnTo>
                      <a:pt x="2937" y="1568"/>
                    </a:lnTo>
                    <a:lnTo>
                      <a:pt x="2974" y="1568"/>
                    </a:lnTo>
                    <a:lnTo>
                      <a:pt x="3015" y="1569"/>
                    </a:lnTo>
                    <a:lnTo>
                      <a:pt x="3056" y="1573"/>
                    </a:lnTo>
                    <a:lnTo>
                      <a:pt x="3096" y="1577"/>
                    </a:lnTo>
                    <a:lnTo>
                      <a:pt x="3132" y="1576"/>
                    </a:lnTo>
                    <a:lnTo>
                      <a:pt x="3173" y="1580"/>
                    </a:lnTo>
                    <a:lnTo>
                      <a:pt x="3211" y="1579"/>
                    </a:lnTo>
                    <a:lnTo>
                      <a:pt x="3251" y="1580"/>
                    </a:lnTo>
                    <a:lnTo>
                      <a:pt x="3288" y="1577"/>
                    </a:lnTo>
                    <a:lnTo>
                      <a:pt x="3329" y="1576"/>
                    </a:lnTo>
                    <a:lnTo>
                      <a:pt x="3367" y="1574"/>
                    </a:lnTo>
                    <a:lnTo>
                      <a:pt x="3408" y="1573"/>
                    </a:lnTo>
                    <a:lnTo>
                      <a:pt x="3445" y="1570"/>
                    </a:lnTo>
                    <a:cubicBezTo>
                      <a:pt x="3446" y="1569"/>
                      <a:pt x="3447" y="1569"/>
                      <a:pt x="3449" y="1570"/>
                    </a:cubicBezTo>
                    <a:lnTo>
                      <a:pt x="3487" y="1572"/>
                    </a:lnTo>
                    <a:lnTo>
                      <a:pt x="3528" y="1575"/>
                    </a:lnTo>
                    <a:lnTo>
                      <a:pt x="3566" y="1575"/>
                    </a:lnTo>
                    <a:lnTo>
                      <a:pt x="3603" y="1573"/>
                    </a:lnTo>
                    <a:lnTo>
                      <a:pt x="3642" y="1571"/>
                    </a:lnTo>
                    <a:lnTo>
                      <a:pt x="3686" y="1574"/>
                    </a:lnTo>
                    <a:lnTo>
                      <a:pt x="3721" y="1572"/>
                    </a:lnTo>
                    <a:lnTo>
                      <a:pt x="3759" y="1567"/>
                    </a:lnTo>
                    <a:lnTo>
                      <a:pt x="3799" y="1565"/>
                    </a:lnTo>
                    <a:lnTo>
                      <a:pt x="3841" y="1564"/>
                    </a:lnTo>
                    <a:lnTo>
                      <a:pt x="3879" y="1564"/>
                    </a:lnTo>
                    <a:lnTo>
                      <a:pt x="3918" y="1562"/>
                    </a:lnTo>
                    <a:lnTo>
                      <a:pt x="3959" y="1562"/>
                    </a:lnTo>
                    <a:lnTo>
                      <a:pt x="4000" y="1567"/>
                    </a:lnTo>
                    <a:lnTo>
                      <a:pt x="4039" y="1570"/>
                    </a:lnTo>
                    <a:lnTo>
                      <a:pt x="4076" y="1568"/>
                    </a:lnTo>
                    <a:lnTo>
                      <a:pt x="4117" y="1571"/>
                    </a:lnTo>
                    <a:lnTo>
                      <a:pt x="4155" y="1571"/>
                    </a:lnTo>
                    <a:lnTo>
                      <a:pt x="4195" y="1574"/>
                    </a:lnTo>
                    <a:lnTo>
                      <a:pt x="4190" y="1574"/>
                    </a:lnTo>
                    <a:lnTo>
                      <a:pt x="4229" y="1568"/>
                    </a:lnTo>
                    <a:lnTo>
                      <a:pt x="4248" y="1564"/>
                    </a:lnTo>
                    <a:lnTo>
                      <a:pt x="4242" y="1566"/>
                    </a:lnTo>
                    <a:lnTo>
                      <a:pt x="4252" y="1561"/>
                    </a:lnTo>
                    <a:lnTo>
                      <a:pt x="4245" y="1566"/>
                    </a:lnTo>
                    <a:lnTo>
                      <a:pt x="4254" y="1556"/>
                    </a:lnTo>
                    <a:lnTo>
                      <a:pt x="4250" y="1562"/>
                    </a:lnTo>
                    <a:lnTo>
                      <a:pt x="4270" y="1519"/>
                    </a:lnTo>
                    <a:lnTo>
                      <a:pt x="4278" y="1493"/>
                    </a:lnTo>
                    <a:lnTo>
                      <a:pt x="4287" y="1458"/>
                    </a:lnTo>
                    <a:lnTo>
                      <a:pt x="4297" y="1412"/>
                    </a:lnTo>
                    <a:lnTo>
                      <a:pt x="4307" y="1357"/>
                    </a:lnTo>
                    <a:lnTo>
                      <a:pt x="4317" y="1302"/>
                    </a:lnTo>
                    <a:lnTo>
                      <a:pt x="4327" y="1255"/>
                    </a:lnTo>
                    <a:lnTo>
                      <a:pt x="4337" y="1219"/>
                    </a:lnTo>
                    <a:lnTo>
                      <a:pt x="4348" y="1189"/>
                    </a:lnTo>
                    <a:lnTo>
                      <a:pt x="4359" y="1165"/>
                    </a:lnTo>
                    <a:cubicBezTo>
                      <a:pt x="4360" y="1163"/>
                      <a:pt x="4361" y="1162"/>
                      <a:pt x="4362" y="1160"/>
                    </a:cubicBezTo>
                    <a:lnTo>
                      <a:pt x="4372" y="1148"/>
                    </a:lnTo>
                    <a:cubicBezTo>
                      <a:pt x="4377" y="1143"/>
                      <a:pt x="4383" y="1139"/>
                      <a:pt x="4390" y="1139"/>
                    </a:cubicBezTo>
                    <a:lnTo>
                      <a:pt x="4400" y="1139"/>
                    </a:lnTo>
                    <a:cubicBezTo>
                      <a:pt x="4407" y="1139"/>
                      <a:pt x="4414" y="1142"/>
                      <a:pt x="4418" y="1147"/>
                    </a:cubicBezTo>
                    <a:lnTo>
                      <a:pt x="4427" y="1157"/>
                    </a:lnTo>
                    <a:cubicBezTo>
                      <a:pt x="4429" y="1159"/>
                      <a:pt x="4430" y="1160"/>
                      <a:pt x="4430" y="1162"/>
                    </a:cubicBezTo>
                    <a:lnTo>
                      <a:pt x="4449" y="1196"/>
                    </a:lnTo>
                    <a:lnTo>
                      <a:pt x="4470" y="1239"/>
                    </a:lnTo>
                    <a:lnTo>
                      <a:pt x="4491" y="1287"/>
                    </a:lnTo>
                    <a:lnTo>
                      <a:pt x="4510" y="1331"/>
                    </a:lnTo>
                    <a:lnTo>
                      <a:pt x="4530" y="1369"/>
                    </a:lnTo>
                    <a:lnTo>
                      <a:pt x="4528" y="1365"/>
                    </a:lnTo>
                    <a:lnTo>
                      <a:pt x="4548" y="1392"/>
                    </a:lnTo>
                    <a:lnTo>
                      <a:pt x="4543" y="1387"/>
                    </a:lnTo>
                    <a:lnTo>
                      <a:pt x="4562" y="1401"/>
                    </a:lnTo>
                    <a:lnTo>
                      <a:pt x="4543" y="1397"/>
                    </a:lnTo>
                    <a:lnTo>
                      <a:pt x="4563" y="1393"/>
                    </a:lnTo>
                    <a:lnTo>
                      <a:pt x="4553" y="1397"/>
                    </a:lnTo>
                    <a:lnTo>
                      <a:pt x="4573" y="1382"/>
                    </a:lnTo>
                    <a:lnTo>
                      <a:pt x="4569" y="1386"/>
                    </a:lnTo>
                    <a:lnTo>
                      <a:pt x="4589" y="1362"/>
                    </a:lnTo>
                    <a:lnTo>
                      <a:pt x="4607" y="1338"/>
                    </a:lnTo>
                    <a:cubicBezTo>
                      <a:pt x="4609" y="1336"/>
                      <a:pt x="4610" y="1334"/>
                      <a:pt x="4612" y="1333"/>
                    </a:cubicBezTo>
                    <a:lnTo>
                      <a:pt x="4652" y="1304"/>
                    </a:lnTo>
                    <a:cubicBezTo>
                      <a:pt x="4655" y="1302"/>
                      <a:pt x="4658" y="1301"/>
                      <a:pt x="4661" y="1300"/>
                    </a:cubicBezTo>
                    <a:lnTo>
                      <a:pt x="4700" y="1290"/>
                    </a:lnTo>
                    <a:cubicBezTo>
                      <a:pt x="4701" y="1290"/>
                      <a:pt x="4703" y="1289"/>
                      <a:pt x="4705" y="1289"/>
                    </a:cubicBezTo>
                    <a:lnTo>
                      <a:pt x="4725" y="1289"/>
                    </a:lnTo>
                    <a:lnTo>
                      <a:pt x="4744" y="1289"/>
                    </a:lnTo>
                    <a:lnTo>
                      <a:pt x="4741" y="1290"/>
                    </a:lnTo>
                    <a:lnTo>
                      <a:pt x="4780" y="1284"/>
                    </a:lnTo>
                    <a:lnTo>
                      <a:pt x="4776" y="1285"/>
                    </a:lnTo>
                    <a:lnTo>
                      <a:pt x="4816" y="1271"/>
                    </a:lnTo>
                    <a:lnTo>
                      <a:pt x="4854" y="1257"/>
                    </a:lnTo>
                    <a:cubicBezTo>
                      <a:pt x="4855" y="1256"/>
                      <a:pt x="4857" y="1256"/>
                      <a:pt x="4858" y="1256"/>
                    </a:cubicBezTo>
                    <a:lnTo>
                      <a:pt x="4897" y="1248"/>
                    </a:lnTo>
                    <a:cubicBezTo>
                      <a:pt x="4898" y="1248"/>
                      <a:pt x="4899" y="1248"/>
                      <a:pt x="4901" y="1247"/>
                    </a:cubicBezTo>
                    <a:lnTo>
                      <a:pt x="4941" y="1246"/>
                    </a:lnTo>
                    <a:lnTo>
                      <a:pt x="4979" y="1245"/>
                    </a:lnTo>
                    <a:lnTo>
                      <a:pt x="5016" y="1240"/>
                    </a:lnTo>
                    <a:lnTo>
                      <a:pt x="5055" y="1234"/>
                    </a:lnTo>
                    <a:lnTo>
                      <a:pt x="5050" y="1235"/>
                    </a:lnTo>
                    <a:lnTo>
                      <a:pt x="5089" y="1220"/>
                    </a:lnTo>
                    <a:lnTo>
                      <a:pt x="5086" y="1222"/>
                    </a:lnTo>
                    <a:lnTo>
                      <a:pt x="5126" y="1199"/>
                    </a:lnTo>
                    <a:lnTo>
                      <a:pt x="5164" y="1172"/>
                    </a:lnTo>
                    <a:lnTo>
                      <a:pt x="5200" y="1141"/>
                    </a:lnTo>
                    <a:cubicBezTo>
                      <a:pt x="5201" y="1140"/>
                      <a:pt x="5202" y="1140"/>
                      <a:pt x="5203" y="1139"/>
                    </a:cubicBezTo>
                    <a:lnTo>
                      <a:pt x="5243" y="1115"/>
                    </a:lnTo>
                    <a:cubicBezTo>
                      <a:pt x="5244" y="1114"/>
                      <a:pt x="5246" y="1113"/>
                      <a:pt x="5247" y="1113"/>
                    </a:cubicBezTo>
                    <a:lnTo>
                      <a:pt x="5286" y="1099"/>
                    </a:lnTo>
                    <a:cubicBezTo>
                      <a:pt x="5289" y="1098"/>
                      <a:pt x="5291" y="1098"/>
                      <a:pt x="5294" y="1097"/>
                    </a:cubicBezTo>
                    <a:lnTo>
                      <a:pt x="5334" y="1096"/>
                    </a:lnTo>
                    <a:cubicBezTo>
                      <a:pt x="5336" y="1096"/>
                      <a:pt x="5338" y="1097"/>
                      <a:pt x="5339" y="1097"/>
                    </a:cubicBezTo>
                    <a:lnTo>
                      <a:pt x="5377" y="1105"/>
                    </a:lnTo>
                    <a:lnTo>
                      <a:pt x="5416" y="1109"/>
                    </a:lnTo>
                    <a:lnTo>
                      <a:pt x="5412" y="1109"/>
                    </a:lnTo>
                    <a:lnTo>
                      <a:pt x="5451" y="1106"/>
                    </a:lnTo>
                    <a:lnTo>
                      <a:pt x="5487" y="1100"/>
                    </a:lnTo>
                    <a:lnTo>
                      <a:pt x="5530" y="1096"/>
                    </a:lnTo>
                    <a:lnTo>
                      <a:pt x="5527" y="1096"/>
                    </a:lnTo>
                    <a:lnTo>
                      <a:pt x="5566" y="1086"/>
                    </a:lnTo>
                    <a:lnTo>
                      <a:pt x="5601" y="1071"/>
                    </a:lnTo>
                    <a:lnTo>
                      <a:pt x="5640" y="1054"/>
                    </a:lnTo>
                    <a:lnTo>
                      <a:pt x="5679" y="1036"/>
                    </a:lnTo>
                    <a:lnTo>
                      <a:pt x="5696" y="1024"/>
                    </a:lnTo>
                    <a:lnTo>
                      <a:pt x="5714" y="1009"/>
                    </a:lnTo>
                    <a:lnTo>
                      <a:pt x="5711" y="1012"/>
                    </a:lnTo>
                    <a:lnTo>
                      <a:pt x="5731" y="988"/>
                    </a:lnTo>
                    <a:lnTo>
                      <a:pt x="5749" y="963"/>
                    </a:lnTo>
                    <a:lnTo>
                      <a:pt x="5769" y="935"/>
                    </a:lnTo>
                    <a:lnTo>
                      <a:pt x="5790" y="909"/>
                    </a:lnTo>
                    <a:cubicBezTo>
                      <a:pt x="5791" y="908"/>
                      <a:pt x="5792" y="907"/>
                      <a:pt x="5794" y="906"/>
                    </a:cubicBezTo>
                    <a:lnTo>
                      <a:pt x="5833" y="875"/>
                    </a:lnTo>
                    <a:cubicBezTo>
                      <a:pt x="5835" y="873"/>
                      <a:pt x="5838" y="871"/>
                      <a:pt x="5842" y="870"/>
                    </a:cubicBezTo>
                    <a:lnTo>
                      <a:pt x="5862" y="865"/>
                    </a:lnTo>
                    <a:cubicBezTo>
                      <a:pt x="5863" y="865"/>
                      <a:pt x="5865" y="865"/>
                      <a:pt x="5866" y="864"/>
                    </a:cubicBezTo>
                    <a:lnTo>
                      <a:pt x="5886" y="863"/>
                    </a:lnTo>
                    <a:lnTo>
                      <a:pt x="5928" y="864"/>
                    </a:lnTo>
                    <a:cubicBezTo>
                      <a:pt x="5929" y="865"/>
                      <a:pt x="5931" y="865"/>
                      <a:pt x="5932" y="865"/>
                    </a:cubicBezTo>
                    <a:lnTo>
                      <a:pt x="5971" y="873"/>
                    </a:lnTo>
                    <a:lnTo>
                      <a:pt x="6012" y="882"/>
                    </a:lnTo>
                    <a:lnTo>
                      <a:pt x="6049" y="889"/>
                    </a:lnTo>
                    <a:lnTo>
                      <a:pt x="6045" y="888"/>
                    </a:lnTo>
                    <a:lnTo>
                      <a:pt x="6085" y="889"/>
                    </a:lnTo>
                    <a:lnTo>
                      <a:pt x="6127" y="896"/>
                    </a:lnTo>
                    <a:cubicBezTo>
                      <a:pt x="6130" y="896"/>
                      <a:pt x="6133" y="897"/>
                      <a:pt x="6135" y="899"/>
                    </a:cubicBezTo>
                    <a:lnTo>
                      <a:pt x="6154" y="910"/>
                    </a:lnTo>
                    <a:lnTo>
                      <a:pt x="6151" y="908"/>
                    </a:lnTo>
                    <a:lnTo>
                      <a:pt x="6170" y="915"/>
                    </a:lnTo>
                    <a:lnTo>
                      <a:pt x="6154" y="915"/>
                    </a:lnTo>
                    <a:lnTo>
                      <a:pt x="6174" y="908"/>
                    </a:lnTo>
                    <a:lnTo>
                      <a:pt x="6167" y="911"/>
                    </a:lnTo>
                    <a:lnTo>
                      <a:pt x="6178" y="903"/>
                    </a:lnTo>
                    <a:lnTo>
                      <a:pt x="6172" y="909"/>
                    </a:lnTo>
                    <a:lnTo>
                      <a:pt x="6181" y="895"/>
                    </a:lnTo>
                    <a:lnTo>
                      <a:pt x="6179" y="900"/>
                    </a:lnTo>
                    <a:lnTo>
                      <a:pt x="6189" y="872"/>
                    </a:lnTo>
                    <a:lnTo>
                      <a:pt x="6198" y="838"/>
                    </a:lnTo>
                    <a:lnTo>
                      <a:pt x="6208" y="799"/>
                    </a:lnTo>
                    <a:lnTo>
                      <a:pt x="6218" y="760"/>
                    </a:lnTo>
                    <a:lnTo>
                      <a:pt x="6228" y="724"/>
                    </a:lnTo>
                    <a:lnTo>
                      <a:pt x="6238" y="686"/>
                    </a:lnTo>
                    <a:lnTo>
                      <a:pt x="6248" y="652"/>
                    </a:lnTo>
                    <a:lnTo>
                      <a:pt x="6259" y="625"/>
                    </a:lnTo>
                    <a:cubicBezTo>
                      <a:pt x="6260" y="622"/>
                      <a:pt x="6261" y="620"/>
                      <a:pt x="6263" y="618"/>
                    </a:cubicBezTo>
                    <a:lnTo>
                      <a:pt x="6272" y="607"/>
                    </a:lnTo>
                    <a:cubicBezTo>
                      <a:pt x="6274" y="604"/>
                      <a:pt x="6277" y="602"/>
                      <a:pt x="6281" y="601"/>
                    </a:cubicBezTo>
                    <a:lnTo>
                      <a:pt x="6292" y="596"/>
                    </a:lnTo>
                    <a:cubicBezTo>
                      <a:pt x="6295" y="594"/>
                      <a:pt x="6298" y="593"/>
                      <a:pt x="6301" y="593"/>
                    </a:cubicBezTo>
                    <a:lnTo>
                      <a:pt x="6320" y="593"/>
                    </a:lnTo>
                    <a:cubicBezTo>
                      <a:pt x="6325" y="593"/>
                      <a:pt x="6330" y="595"/>
                      <a:pt x="6334" y="598"/>
                    </a:cubicBezTo>
                    <a:lnTo>
                      <a:pt x="6344" y="605"/>
                    </a:lnTo>
                    <a:cubicBezTo>
                      <a:pt x="6346" y="606"/>
                      <a:pt x="6348" y="607"/>
                      <a:pt x="6349" y="609"/>
                    </a:cubicBezTo>
                    <a:lnTo>
                      <a:pt x="6359" y="621"/>
                    </a:lnTo>
                    <a:lnTo>
                      <a:pt x="6379" y="648"/>
                    </a:lnTo>
                    <a:lnTo>
                      <a:pt x="6417" y="691"/>
                    </a:lnTo>
                    <a:lnTo>
                      <a:pt x="6455" y="722"/>
                    </a:lnTo>
                    <a:lnTo>
                      <a:pt x="6495" y="759"/>
                    </a:lnTo>
                    <a:lnTo>
                      <a:pt x="6517" y="785"/>
                    </a:lnTo>
                    <a:lnTo>
                      <a:pt x="6537" y="812"/>
                    </a:lnTo>
                    <a:lnTo>
                      <a:pt x="6557" y="836"/>
                    </a:lnTo>
                    <a:lnTo>
                      <a:pt x="6575" y="855"/>
                    </a:lnTo>
                    <a:lnTo>
                      <a:pt x="6570" y="851"/>
                    </a:lnTo>
                    <a:lnTo>
                      <a:pt x="6590" y="863"/>
                    </a:lnTo>
                    <a:lnTo>
                      <a:pt x="6582" y="860"/>
                    </a:lnTo>
                    <a:lnTo>
                      <a:pt x="6592" y="862"/>
                    </a:lnTo>
                    <a:lnTo>
                      <a:pt x="6577" y="864"/>
                    </a:lnTo>
                    <a:lnTo>
                      <a:pt x="6587" y="859"/>
                    </a:lnTo>
                    <a:lnTo>
                      <a:pt x="6580" y="864"/>
                    </a:lnTo>
                    <a:lnTo>
                      <a:pt x="6590" y="853"/>
                    </a:lnTo>
                    <a:lnTo>
                      <a:pt x="6587" y="857"/>
                    </a:lnTo>
                    <a:lnTo>
                      <a:pt x="6597" y="841"/>
                    </a:lnTo>
                    <a:lnTo>
                      <a:pt x="6595" y="844"/>
                    </a:lnTo>
                    <a:lnTo>
                      <a:pt x="6614" y="799"/>
                    </a:lnTo>
                    <a:lnTo>
                      <a:pt x="6624" y="772"/>
                    </a:lnTo>
                    <a:lnTo>
                      <a:pt x="6634" y="740"/>
                    </a:lnTo>
                    <a:lnTo>
                      <a:pt x="6654" y="674"/>
                    </a:lnTo>
                    <a:lnTo>
                      <a:pt x="6674" y="616"/>
                    </a:lnTo>
                    <a:lnTo>
                      <a:pt x="6693" y="568"/>
                    </a:lnTo>
                    <a:cubicBezTo>
                      <a:pt x="6694" y="567"/>
                      <a:pt x="6694" y="566"/>
                      <a:pt x="6695" y="565"/>
                    </a:cubicBezTo>
                    <a:lnTo>
                      <a:pt x="6715" y="530"/>
                    </a:lnTo>
                    <a:cubicBezTo>
                      <a:pt x="6715" y="528"/>
                      <a:pt x="6716" y="527"/>
                      <a:pt x="6717" y="526"/>
                    </a:cubicBezTo>
                    <a:lnTo>
                      <a:pt x="6737" y="501"/>
                    </a:lnTo>
                    <a:cubicBezTo>
                      <a:pt x="6738" y="500"/>
                      <a:pt x="6738" y="500"/>
                      <a:pt x="6739" y="499"/>
                    </a:cubicBezTo>
                    <a:lnTo>
                      <a:pt x="6759" y="481"/>
                    </a:lnTo>
                    <a:cubicBezTo>
                      <a:pt x="6761" y="479"/>
                      <a:pt x="6763" y="478"/>
                      <a:pt x="6765" y="477"/>
                    </a:cubicBezTo>
                    <a:lnTo>
                      <a:pt x="6785" y="467"/>
                    </a:lnTo>
                    <a:cubicBezTo>
                      <a:pt x="6788" y="465"/>
                      <a:pt x="6792" y="464"/>
                      <a:pt x="6795" y="464"/>
                    </a:cubicBezTo>
                    <a:lnTo>
                      <a:pt x="6815" y="464"/>
                    </a:lnTo>
                    <a:cubicBezTo>
                      <a:pt x="6818" y="464"/>
                      <a:pt x="6820" y="465"/>
                      <a:pt x="6823" y="466"/>
                    </a:cubicBezTo>
                    <a:lnTo>
                      <a:pt x="6842" y="472"/>
                    </a:lnTo>
                    <a:cubicBezTo>
                      <a:pt x="6844" y="472"/>
                      <a:pt x="6845" y="473"/>
                      <a:pt x="6847" y="474"/>
                    </a:cubicBezTo>
                    <a:lnTo>
                      <a:pt x="6885" y="497"/>
                    </a:lnTo>
                    <a:lnTo>
                      <a:pt x="6928" y="529"/>
                    </a:lnTo>
                    <a:lnTo>
                      <a:pt x="6967" y="558"/>
                    </a:lnTo>
                    <a:lnTo>
                      <a:pt x="6987" y="573"/>
                    </a:lnTo>
                    <a:lnTo>
                      <a:pt x="7009" y="594"/>
                    </a:lnTo>
                    <a:lnTo>
                      <a:pt x="7031" y="621"/>
                    </a:lnTo>
                    <a:lnTo>
                      <a:pt x="7052" y="651"/>
                    </a:lnTo>
                    <a:lnTo>
                      <a:pt x="7090" y="697"/>
                    </a:lnTo>
                    <a:lnTo>
                      <a:pt x="7128" y="741"/>
                    </a:lnTo>
                    <a:lnTo>
                      <a:pt x="7147" y="761"/>
                    </a:lnTo>
                    <a:lnTo>
                      <a:pt x="7164" y="777"/>
                    </a:lnTo>
                    <a:lnTo>
                      <a:pt x="7161" y="774"/>
                    </a:lnTo>
                    <a:lnTo>
                      <a:pt x="7181" y="786"/>
                    </a:lnTo>
                    <a:lnTo>
                      <a:pt x="7176" y="784"/>
                    </a:lnTo>
                    <a:lnTo>
                      <a:pt x="7185" y="787"/>
                    </a:lnTo>
                    <a:lnTo>
                      <a:pt x="7169" y="787"/>
                    </a:lnTo>
                    <a:lnTo>
                      <a:pt x="7179" y="783"/>
                    </a:lnTo>
                    <a:lnTo>
                      <a:pt x="7168" y="791"/>
                    </a:lnTo>
                    <a:lnTo>
                      <a:pt x="7188" y="765"/>
                    </a:lnTo>
                    <a:lnTo>
                      <a:pt x="7185" y="770"/>
                    </a:lnTo>
                    <a:lnTo>
                      <a:pt x="7204" y="724"/>
                    </a:lnTo>
                    <a:lnTo>
                      <a:pt x="7214" y="696"/>
                    </a:lnTo>
                    <a:lnTo>
                      <a:pt x="7223" y="661"/>
                    </a:lnTo>
                    <a:lnTo>
                      <a:pt x="7242" y="587"/>
                    </a:lnTo>
                    <a:lnTo>
                      <a:pt x="7262" y="508"/>
                    </a:lnTo>
                    <a:lnTo>
                      <a:pt x="7272" y="468"/>
                    </a:lnTo>
                    <a:lnTo>
                      <a:pt x="7282" y="433"/>
                    </a:lnTo>
                    <a:lnTo>
                      <a:pt x="7303" y="375"/>
                    </a:lnTo>
                    <a:lnTo>
                      <a:pt x="7324" y="333"/>
                    </a:lnTo>
                    <a:cubicBezTo>
                      <a:pt x="7325" y="330"/>
                      <a:pt x="7327" y="328"/>
                      <a:pt x="7329" y="326"/>
                    </a:cubicBezTo>
                    <a:lnTo>
                      <a:pt x="7349" y="308"/>
                    </a:lnTo>
                    <a:cubicBezTo>
                      <a:pt x="7354" y="304"/>
                      <a:pt x="7359" y="302"/>
                      <a:pt x="7364" y="301"/>
                    </a:cubicBezTo>
                    <a:lnTo>
                      <a:pt x="7384" y="300"/>
                    </a:lnTo>
                    <a:cubicBezTo>
                      <a:pt x="7390" y="300"/>
                      <a:pt x="7396" y="302"/>
                      <a:pt x="7400" y="306"/>
                    </a:cubicBezTo>
                    <a:lnTo>
                      <a:pt x="7420" y="322"/>
                    </a:lnTo>
                    <a:cubicBezTo>
                      <a:pt x="7422" y="323"/>
                      <a:pt x="7423" y="324"/>
                      <a:pt x="7424" y="326"/>
                    </a:cubicBezTo>
                    <a:lnTo>
                      <a:pt x="7444" y="352"/>
                    </a:lnTo>
                    <a:lnTo>
                      <a:pt x="7465" y="387"/>
                    </a:lnTo>
                    <a:lnTo>
                      <a:pt x="7485" y="424"/>
                    </a:lnTo>
                    <a:lnTo>
                      <a:pt x="7505" y="465"/>
                    </a:lnTo>
                    <a:lnTo>
                      <a:pt x="7514" y="484"/>
                    </a:lnTo>
                    <a:lnTo>
                      <a:pt x="7511" y="480"/>
                    </a:lnTo>
                    <a:lnTo>
                      <a:pt x="7521" y="493"/>
                    </a:lnTo>
                    <a:lnTo>
                      <a:pt x="7518" y="489"/>
                    </a:lnTo>
                    <a:lnTo>
                      <a:pt x="7537" y="505"/>
                    </a:lnTo>
                    <a:lnTo>
                      <a:pt x="7521" y="499"/>
                    </a:lnTo>
                    <a:lnTo>
                      <a:pt x="7530" y="499"/>
                    </a:lnTo>
                    <a:lnTo>
                      <a:pt x="7517" y="503"/>
                    </a:lnTo>
                    <a:lnTo>
                      <a:pt x="7526" y="497"/>
                    </a:lnTo>
                    <a:lnTo>
                      <a:pt x="7519" y="505"/>
                    </a:lnTo>
                    <a:lnTo>
                      <a:pt x="7529" y="488"/>
                    </a:lnTo>
                    <a:lnTo>
                      <a:pt x="7537" y="467"/>
                    </a:lnTo>
                    <a:lnTo>
                      <a:pt x="7556" y="414"/>
                    </a:lnTo>
                    <a:lnTo>
                      <a:pt x="7566" y="385"/>
                    </a:lnTo>
                    <a:lnTo>
                      <a:pt x="7576" y="355"/>
                    </a:lnTo>
                    <a:lnTo>
                      <a:pt x="7585" y="326"/>
                    </a:lnTo>
                    <a:lnTo>
                      <a:pt x="7596" y="302"/>
                    </a:lnTo>
                    <a:cubicBezTo>
                      <a:pt x="7597" y="299"/>
                      <a:pt x="7598" y="297"/>
                      <a:pt x="7600" y="294"/>
                    </a:cubicBezTo>
                    <a:lnTo>
                      <a:pt x="7619" y="275"/>
                    </a:lnTo>
                    <a:cubicBezTo>
                      <a:pt x="7623" y="272"/>
                      <a:pt x="7627" y="270"/>
                      <a:pt x="7632" y="269"/>
                    </a:cubicBezTo>
                    <a:lnTo>
                      <a:pt x="7651" y="265"/>
                    </a:lnTo>
                    <a:cubicBezTo>
                      <a:pt x="7655" y="264"/>
                      <a:pt x="7659" y="264"/>
                      <a:pt x="7663" y="266"/>
                    </a:cubicBezTo>
                    <a:lnTo>
                      <a:pt x="7683" y="273"/>
                    </a:lnTo>
                    <a:cubicBezTo>
                      <a:pt x="7685" y="273"/>
                      <a:pt x="7686" y="274"/>
                      <a:pt x="7688" y="275"/>
                    </a:cubicBezTo>
                    <a:lnTo>
                      <a:pt x="7708" y="287"/>
                    </a:lnTo>
                    <a:lnTo>
                      <a:pt x="7745" y="306"/>
                    </a:lnTo>
                    <a:lnTo>
                      <a:pt x="7763" y="313"/>
                    </a:lnTo>
                    <a:cubicBezTo>
                      <a:pt x="7765" y="314"/>
                      <a:pt x="7766" y="314"/>
                      <a:pt x="7768" y="315"/>
                    </a:cubicBezTo>
                    <a:lnTo>
                      <a:pt x="7788" y="328"/>
                    </a:lnTo>
                    <a:cubicBezTo>
                      <a:pt x="7790" y="330"/>
                      <a:pt x="7792" y="332"/>
                      <a:pt x="7794" y="334"/>
                    </a:cubicBezTo>
                    <a:lnTo>
                      <a:pt x="7815" y="362"/>
                    </a:lnTo>
                    <a:lnTo>
                      <a:pt x="7836" y="398"/>
                    </a:lnTo>
                    <a:lnTo>
                      <a:pt x="7878" y="474"/>
                    </a:lnTo>
                    <a:lnTo>
                      <a:pt x="7919" y="553"/>
                    </a:lnTo>
                    <a:lnTo>
                      <a:pt x="7940" y="592"/>
                    </a:lnTo>
                    <a:lnTo>
                      <a:pt x="7962" y="635"/>
                    </a:lnTo>
                    <a:lnTo>
                      <a:pt x="7984" y="690"/>
                    </a:lnTo>
                    <a:lnTo>
                      <a:pt x="8004" y="749"/>
                    </a:lnTo>
                    <a:lnTo>
                      <a:pt x="8046" y="871"/>
                    </a:lnTo>
                    <a:lnTo>
                      <a:pt x="8084" y="995"/>
                    </a:lnTo>
                    <a:lnTo>
                      <a:pt x="8104" y="1058"/>
                    </a:lnTo>
                    <a:lnTo>
                      <a:pt x="8113" y="1089"/>
                    </a:lnTo>
                    <a:lnTo>
                      <a:pt x="8123" y="1112"/>
                    </a:lnTo>
                    <a:lnTo>
                      <a:pt x="8132" y="1140"/>
                    </a:lnTo>
                    <a:lnTo>
                      <a:pt x="8141" y="1168"/>
                    </a:lnTo>
                    <a:lnTo>
                      <a:pt x="8148" y="1182"/>
                    </a:lnTo>
                    <a:lnTo>
                      <a:pt x="8126" y="1168"/>
                    </a:lnTo>
                    <a:lnTo>
                      <a:pt x="8131" y="1168"/>
                    </a:lnTo>
                    <a:lnTo>
                      <a:pt x="8111" y="1179"/>
                    </a:lnTo>
                    <a:lnTo>
                      <a:pt x="8115" y="1173"/>
                    </a:lnTo>
                    <a:lnTo>
                      <a:pt x="8113" y="1179"/>
                    </a:lnTo>
                    <a:lnTo>
                      <a:pt x="8117" y="1167"/>
                    </a:lnTo>
                    <a:lnTo>
                      <a:pt x="8120" y="1151"/>
                    </a:lnTo>
                    <a:lnTo>
                      <a:pt x="8130" y="1099"/>
                    </a:lnTo>
                    <a:lnTo>
                      <a:pt x="8139" y="1031"/>
                    </a:lnTo>
                    <a:lnTo>
                      <a:pt x="8148" y="949"/>
                    </a:lnTo>
                    <a:lnTo>
                      <a:pt x="8153" y="891"/>
                    </a:lnTo>
                    <a:lnTo>
                      <a:pt x="8158" y="822"/>
                    </a:lnTo>
                    <a:lnTo>
                      <a:pt x="8162" y="744"/>
                    </a:lnTo>
                    <a:lnTo>
                      <a:pt x="8167" y="662"/>
                    </a:lnTo>
                    <a:lnTo>
                      <a:pt x="8172" y="580"/>
                    </a:lnTo>
                    <a:lnTo>
                      <a:pt x="8175" y="500"/>
                    </a:lnTo>
                    <a:lnTo>
                      <a:pt x="8181" y="428"/>
                    </a:lnTo>
                    <a:lnTo>
                      <a:pt x="8186" y="366"/>
                    </a:lnTo>
                    <a:lnTo>
                      <a:pt x="8196" y="263"/>
                    </a:lnTo>
                    <a:lnTo>
                      <a:pt x="8207" y="176"/>
                    </a:lnTo>
                    <a:lnTo>
                      <a:pt x="8217" y="108"/>
                    </a:lnTo>
                    <a:lnTo>
                      <a:pt x="8227" y="56"/>
                    </a:lnTo>
                    <a:cubicBezTo>
                      <a:pt x="8227" y="54"/>
                      <a:pt x="8228" y="52"/>
                      <a:pt x="8229" y="50"/>
                    </a:cubicBezTo>
                    <a:lnTo>
                      <a:pt x="8237" y="33"/>
                    </a:lnTo>
                    <a:cubicBezTo>
                      <a:pt x="8238" y="31"/>
                      <a:pt x="8239" y="29"/>
                      <a:pt x="8241" y="27"/>
                    </a:cubicBezTo>
                    <a:lnTo>
                      <a:pt x="8253" y="14"/>
                    </a:lnTo>
                    <a:cubicBezTo>
                      <a:pt x="8255" y="12"/>
                      <a:pt x="8257" y="11"/>
                      <a:pt x="8259" y="9"/>
                    </a:cubicBezTo>
                    <a:lnTo>
                      <a:pt x="8270" y="3"/>
                    </a:lnTo>
                    <a:cubicBezTo>
                      <a:pt x="8274" y="1"/>
                      <a:pt x="8279" y="0"/>
                      <a:pt x="8284" y="1"/>
                    </a:cubicBezTo>
                    <a:lnTo>
                      <a:pt x="8292" y="2"/>
                    </a:lnTo>
                    <a:cubicBezTo>
                      <a:pt x="8300" y="3"/>
                      <a:pt x="8307" y="7"/>
                      <a:pt x="8310" y="14"/>
                    </a:cubicBezTo>
                    <a:lnTo>
                      <a:pt x="8320" y="32"/>
                    </a:lnTo>
                    <a:cubicBezTo>
                      <a:pt x="8321" y="33"/>
                      <a:pt x="8322" y="34"/>
                      <a:pt x="8322" y="36"/>
                    </a:cubicBezTo>
                    <a:lnTo>
                      <a:pt x="8332" y="66"/>
                    </a:lnTo>
                    <a:lnTo>
                      <a:pt x="8342" y="102"/>
                    </a:lnTo>
                    <a:lnTo>
                      <a:pt x="8352" y="137"/>
                    </a:lnTo>
                    <a:lnTo>
                      <a:pt x="8392" y="277"/>
                    </a:lnTo>
                    <a:lnTo>
                      <a:pt x="8412" y="354"/>
                    </a:lnTo>
                    <a:lnTo>
                      <a:pt x="8431" y="434"/>
                    </a:lnTo>
                    <a:lnTo>
                      <a:pt x="8471" y="584"/>
                    </a:lnTo>
                    <a:lnTo>
                      <a:pt x="8512" y="742"/>
                    </a:lnTo>
                    <a:lnTo>
                      <a:pt x="8551" y="907"/>
                    </a:lnTo>
                    <a:lnTo>
                      <a:pt x="8588" y="1073"/>
                    </a:lnTo>
                    <a:lnTo>
                      <a:pt x="8630" y="1240"/>
                    </a:lnTo>
                    <a:lnTo>
                      <a:pt x="8670" y="1413"/>
                    </a:lnTo>
                    <a:lnTo>
                      <a:pt x="8690" y="1500"/>
                    </a:lnTo>
                    <a:lnTo>
                      <a:pt x="8710" y="1584"/>
                    </a:lnTo>
                    <a:lnTo>
                      <a:pt x="8749" y="1739"/>
                    </a:lnTo>
                    <a:lnTo>
                      <a:pt x="8788" y="1883"/>
                    </a:lnTo>
                    <a:lnTo>
                      <a:pt x="8807" y="1953"/>
                    </a:lnTo>
                    <a:lnTo>
                      <a:pt x="8816" y="1985"/>
                    </a:lnTo>
                    <a:lnTo>
                      <a:pt x="8824" y="2010"/>
                    </a:lnTo>
                    <a:lnTo>
                      <a:pt x="8822" y="2006"/>
                    </a:lnTo>
                    <a:lnTo>
                      <a:pt x="8842" y="2042"/>
                    </a:lnTo>
                    <a:lnTo>
                      <a:pt x="8838" y="2036"/>
                    </a:lnTo>
                    <a:lnTo>
                      <a:pt x="8857" y="2054"/>
                    </a:lnTo>
                    <a:lnTo>
                      <a:pt x="8840" y="2047"/>
                    </a:lnTo>
                    <a:lnTo>
                      <a:pt x="8850" y="2047"/>
                    </a:lnTo>
                    <a:lnTo>
                      <a:pt x="8840" y="2050"/>
                    </a:lnTo>
                    <a:lnTo>
                      <a:pt x="8850" y="2045"/>
                    </a:lnTo>
                    <a:lnTo>
                      <a:pt x="8856" y="2040"/>
                    </a:lnTo>
                    <a:cubicBezTo>
                      <a:pt x="8858" y="2039"/>
                      <a:pt x="8860" y="2038"/>
                      <a:pt x="8863" y="2037"/>
                    </a:cubicBezTo>
                    <a:lnTo>
                      <a:pt x="8873" y="2034"/>
                    </a:lnTo>
                    <a:cubicBezTo>
                      <a:pt x="8877" y="2033"/>
                      <a:pt x="8881" y="2033"/>
                      <a:pt x="8886" y="2034"/>
                    </a:cubicBezTo>
                    <a:lnTo>
                      <a:pt x="8905" y="2039"/>
                    </a:lnTo>
                    <a:cubicBezTo>
                      <a:pt x="8906" y="2040"/>
                      <a:pt x="8908" y="2040"/>
                      <a:pt x="8909" y="2041"/>
                    </a:cubicBezTo>
                    <a:lnTo>
                      <a:pt x="8927" y="2050"/>
                    </a:lnTo>
                    <a:lnTo>
                      <a:pt x="8945" y="2057"/>
                    </a:lnTo>
                    <a:lnTo>
                      <a:pt x="8941" y="2056"/>
                    </a:lnTo>
                    <a:lnTo>
                      <a:pt x="8960" y="2060"/>
                    </a:lnTo>
                    <a:lnTo>
                      <a:pt x="8945" y="2062"/>
                    </a:lnTo>
                    <a:lnTo>
                      <a:pt x="8965" y="2052"/>
                    </a:lnTo>
                    <a:lnTo>
                      <a:pt x="8983" y="2042"/>
                    </a:lnTo>
                    <a:cubicBezTo>
                      <a:pt x="8986" y="2041"/>
                      <a:pt x="8990" y="2040"/>
                      <a:pt x="8993" y="2039"/>
                    </a:cubicBezTo>
                    <a:lnTo>
                      <a:pt x="9013" y="2038"/>
                    </a:lnTo>
                    <a:cubicBezTo>
                      <a:pt x="9017" y="2038"/>
                      <a:pt x="9021" y="2039"/>
                      <a:pt x="9024" y="2041"/>
                    </a:cubicBezTo>
                    <a:lnTo>
                      <a:pt x="9044" y="2050"/>
                    </a:lnTo>
                    <a:cubicBezTo>
                      <a:pt x="9048" y="2051"/>
                      <a:pt x="9051" y="2054"/>
                      <a:pt x="9053" y="2057"/>
                    </a:cubicBezTo>
                    <a:lnTo>
                      <a:pt x="9074" y="2084"/>
                    </a:lnTo>
                    <a:cubicBezTo>
                      <a:pt x="9075" y="2085"/>
                      <a:pt x="9076" y="2086"/>
                      <a:pt x="9076" y="2087"/>
                    </a:cubicBezTo>
                    <a:lnTo>
                      <a:pt x="9096" y="2123"/>
                    </a:lnTo>
                    <a:lnTo>
                      <a:pt x="9116" y="2165"/>
                    </a:lnTo>
                    <a:lnTo>
                      <a:pt x="9136" y="2210"/>
                    </a:lnTo>
                    <a:lnTo>
                      <a:pt x="9174" y="2299"/>
                    </a:lnTo>
                    <a:lnTo>
                      <a:pt x="9195" y="2348"/>
                    </a:lnTo>
                    <a:lnTo>
                      <a:pt x="9215" y="2395"/>
                    </a:lnTo>
                    <a:lnTo>
                      <a:pt x="9224" y="2418"/>
                    </a:lnTo>
                    <a:lnTo>
                      <a:pt x="9235" y="2442"/>
                    </a:lnTo>
                    <a:lnTo>
                      <a:pt x="9244" y="2459"/>
                    </a:lnTo>
                    <a:lnTo>
                      <a:pt x="9235" y="2450"/>
                    </a:lnTo>
                    <a:lnTo>
                      <a:pt x="9245" y="2456"/>
                    </a:lnTo>
                    <a:lnTo>
                      <a:pt x="9217" y="2459"/>
                    </a:lnTo>
                    <a:lnTo>
                      <a:pt x="9226" y="2451"/>
                    </a:lnTo>
                    <a:lnTo>
                      <a:pt x="9221" y="2456"/>
                    </a:lnTo>
                    <a:lnTo>
                      <a:pt x="9232" y="2437"/>
                    </a:lnTo>
                    <a:lnTo>
                      <a:pt x="9230" y="2441"/>
                    </a:lnTo>
                    <a:lnTo>
                      <a:pt x="9240" y="2414"/>
                    </a:lnTo>
                    <a:lnTo>
                      <a:pt x="9248" y="2383"/>
                    </a:lnTo>
                    <a:lnTo>
                      <a:pt x="9253" y="2356"/>
                    </a:lnTo>
                    <a:lnTo>
                      <a:pt x="9258" y="2322"/>
                    </a:lnTo>
                    <a:lnTo>
                      <a:pt x="9268" y="2239"/>
                    </a:lnTo>
                    <a:lnTo>
                      <a:pt x="9277" y="2150"/>
                    </a:lnTo>
                    <a:lnTo>
                      <a:pt x="9287" y="2066"/>
                    </a:lnTo>
                    <a:lnTo>
                      <a:pt x="9307" y="1912"/>
                    </a:lnTo>
                    <a:lnTo>
                      <a:pt x="9317" y="1839"/>
                    </a:lnTo>
                    <a:lnTo>
                      <a:pt x="9327" y="1774"/>
                    </a:lnTo>
                    <a:lnTo>
                      <a:pt x="9336" y="1714"/>
                    </a:lnTo>
                    <a:lnTo>
                      <a:pt x="9346" y="1658"/>
                    </a:lnTo>
                    <a:lnTo>
                      <a:pt x="9355" y="1610"/>
                    </a:lnTo>
                    <a:lnTo>
                      <a:pt x="9364" y="1573"/>
                    </a:lnTo>
                    <a:cubicBezTo>
                      <a:pt x="9365" y="1571"/>
                      <a:pt x="9366" y="1569"/>
                      <a:pt x="9367" y="1566"/>
                    </a:cubicBezTo>
                    <a:lnTo>
                      <a:pt x="9384" y="1540"/>
                    </a:lnTo>
                    <a:cubicBezTo>
                      <a:pt x="9387" y="1536"/>
                      <a:pt x="9391" y="1533"/>
                      <a:pt x="9395" y="1531"/>
                    </a:cubicBezTo>
                    <a:lnTo>
                      <a:pt x="9411" y="1524"/>
                    </a:lnTo>
                    <a:cubicBezTo>
                      <a:pt x="9420" y="1521"/>
                      <a:pt x="9430" y="1523"/>
                      <a:pt x="9437" y="1529"/>
                    </a:cubicBezTo>
                    <a:lnTo>
                      <a:pt x="9446" y="1538"/>
                    </a:lnTo>
                    <a:cubicBezTo>
                      <a:pt x="9448" y="1540"/>
                      <a:pt x="9449" y="1541"/>
                      <a:pt x="9449" y="1542"/>
                    </a:cubicBezTo>
                    <a:lnTo>
                      <a:pt x="9459" y="1557"/>
                    </a:lnTo>
                    <a:lnTo>
                      <a:pt x="9481" y="1601"/>
                    </a:lnTo>
                    <a:lnTo>
                      <a:pt x="9500" y="1650"/>
                    </a:lnTo>
                    <a:lnTo>
                      <a:pt x="9519" y="1705"/>
                    </a:lnTo>
                    <a:lnTo>
                      <a:pt x="9539" y="1760"/>
                    </a:lnTo>
                    <a:lnTo>
                      <a:pt x="9559" y="1822"/>
                    </a:lnTo>
                    <a:lnTo>
                      <a:pt x="9579" y="1894"/>
                    </a:lnTo>
                    <a:lnTo>
                      <a:pt x="9598" y="1967"/>
                    </a:lnTo>
                    <a:lnTo>
                      <a:pt x="9618" y="2037"/>
                    </a:lnTo>
                    <a:lnTo>
                      <a:pt x="9637" y="2110"/>
                    </a:lnTo>
                    <a:lnTo>
                      <a:pt x="9657" y="2193"/>
                    </a:lnTo>
                    <a:lnTo>
                      <a:pt x="9677" y="2274"/>
                    </a:lnTo>
                    <a:lnTo>
                      <a:pt x="9715" y="2419"/>
                    </a:lnTo>
                    <a:lnTo>
                      <a:pt x="9735" y="2484"/>
                    </a:lnTo>
                    <a:lnTo>
                      <a:pt x="9756" y="2541"/>
                    </a:lnTo>
                    <a:lnTo>
                      <a:pt x="9775" y="2586"/>
                    </a:lnTo>
                    <a:lnTo>
                      <a:pt x="9792" y="2616"/>
                    </a:lnTo>
                    <a:lnTo>
                      <a:pt x="9787" y="2610"/>
                    </a:lnTo>
                    <a:lnTo>
                      <a:pt x="9806" y="2626"/>
                    </a:lnTo>
                    <a:lnTo>
                      <a:pt x="9797" y="2621"/>
                    </a:lnTo>
                    <a:lnTo>
                      <a:pt x="9817" y="2627"/>
                    </a:lnTo>
                    <a:lnTo>
                      <a:pt x="9807" y="2627"/>
                    </a:lnTo>
                    <a:lnTo>
                      <a:pt x="9828" y="2624"/>
                    </a:lnTo>
                    <a:lnTo>
                      <a:pt x="9847" y="2619"/>
                    </a:lnTo>
                    <a:cubicBezTo>
                      <a:pt x="9851" y="2618"/>
                      <a:pt x="9855" y="2618"/>
                      <a:pt x="9858" y="2619"/>
                    </a:cubicBezTo>
                    <a:lnTo>
                      <a:pt x="9878" y="2624"/>
                    </a:lnTo>
                    <a:lnTo>
                      <a:pt x="9898" y="2629"/>
                    </a:lnTo>
                    <a:lnTo>
                      <a:pt x="9893" y="2628"/>
                    </a:lnTo>
                    <a:lnTo>
                      <a:pt x="9913" y="2629"/>
                    </a:lnTo>
                    <a:lnTo>
                      <a:pt x="9903" y="2631"/>
                    </a:lnTo>
                    <a:lnTo>
                      <a:pt x="9914" y="2627"/>
                    </a:lnTo>
                    <a:lnTo>
                      <a:pt x="9905" y="2632"/>
                    </a:lnTo>
                    <a:lnTo>
                      <a:pt x="9914" y="2623"/>
                    </a:lnTo>
                    <a:lnTo>
                      <a:pt x="9909" y="2632"/>
                    </a:lnTo>
                    <a:lnTo>
                      <a:pt x="9919" y="2606"/>
                    </a:lnTo>
                    <a:lnTo>
                      <a:pt x="9928" y="2572"/>
                    </a:lnTo>
                    <a:lnTo>
                      <a:pt x="9938" y="2530"/>
                    </a:lnTo>
                    <a:lnTo>
                      <a:pt x="9948" y="2481"/>
                    </a:lnTo>
                    <a:lnTo>
                      <a:pt x="9958" y="2422"/>
                    </a:lnTo>
                    <a:lnTo>
                      <a:pt x="9968" y="2354"/>
                    </a:lnTo>
                    <a:lnTo>
                      <a:pt x="9977" y="2283"/>
                    </a:lnTo>
                    <a:lnTo>
                      <a:pt x="9987" y="2218"/>
                    </a:lnTo>
                    <a:lnTo>
                      <a:pt x="10007" y="2098"/>
                    </a:lnTo>
                    <a:lnTo>
                      <a:pt x="10017" y="2045"/>
                    </a:lnTo>
                    <a:lnTo>
                      <a:pt x="10026" y="2002"/>
                    </a:lnTo>
                    <a:lnTo>
                      <a:pt x="10036" y="1972"/>
                    </a:lnTo>
                    <a:cubicBezTo>
                      <a:pt x="10036" y="1971"/>
                      <a:pt x="10036" y="1970"/>
                      <a:pt x="10037" y="1969"/>
                    </a:cubicBezTo>
                    <a:lnTo>
                      <a:pt x="10048" y="1947"/>
                    </a:lnTo>
                    <a:lnTo>
                      <a:pt x="10059" y="1929"/>
                    </a:lnTo>
                    <a:cubicBezTo>
                      <a:pt x="10062" y="1926"/>
                      <a:pt x="10064" y="1923"/>
                      <a:pt x="10068" y="1921"/>
                    </a:cubicBezTo>
                    <a:lnTo>
                      <a:pt x="10077" y="1916"/>
                    </a:lnTo>
                    <a:cubicBezTo>
                      <a:pt x="10085" y="1912"/>
                      <a:pt x="10095" y="1913"/>
                      <a:pt x="10102" y="1918"/>
                    </a:cubicBezTo>
                    <a:lnTo>
                      <a:pt x="10112" y="1925"/>
                    </a:lnTo>
                    <a:cubicBezTo>
                      <a:pt x="10115" y="1927"/>
                      <a:pt x="10117" y="1929"/>
                      <a:pt x="10119" y="1932"/>
                    </a:cubicBezTo>
                    <a:lnTo>
                      <a:pt x="10129" y="1949"/>
                    </a:lnTo>
                    <a:lnTo>
                      <a:pt x="10150" y="1996"/>
                    </a:lnTo>
                    <a:lnTo>
                      <a:pt x="10170" y="2042"/>
                    </a:lnTo>
                    <a:lnTo>
                      <a:pt x="10190" y="2094"/>
                    </a:lnTo>
                    <a:lnTo>
                      <a:pt x="10210" y="2146"/>
                    </a:lnTo>
                    <a:lnTo>
                      <a:pt x="10219" y="2171"/>
                    </a:lnTo>
                    <a:lnTo>
                      <a:pt x="10228" y="2190"/>
                    </a:lnTo>
                    <a:lnTo>
                      <a:pt x="10247" y="2221"/>
                    </a:lnTo>
                    <a:lnTo>
                      <a:pt x="10244" y="2217"/>
                    </a:lnTo>
                    <a:lnTo>
                      <a:pt x="10254" y="2228"/>
                    </a:lnTo>
                    <a:lnTo>
                      <a:pt x="10245" y="2222"/>
                    </a:lnTo>
                    <a:lnTo>
                      <a:pt x="10255" y="2226"/>
                    </a:lnTo>
                    <a:lnTo>
                      <a:pt x="10236" y="2227"/>
                    </a:lnTo>
                    <a:lnTo>
                      <a:pt x="10246" y="2222"/>
                    </a:lnTo>
                    <a:lnTo>
                      <a:pt x="10237" y="2229"/>
                    </a:lnTo>
                    <a:lnTo>
                      <a:pt x="10247" y="2216"/>
                    </a:lnTo>
                    <a:lnTo>
                      <a:pt x="10245" y="2219"/>
                    </a:lnTo>
                    <a:lnTo>
                      <a:pt x="10265" y="2182"/>
                    </a:lnTo>
                    <a:lnTo>
                      <a:pt x="10274" y="2160"/>
                    </a:lnTo>
                    <a:lnTo>
                      <a:pt x="10284" y="2133"/>
                    </a:lnTo>
                    <a:lnTo>
                      <a:pt x="10293" y="2104"/>
                    </a:lnTo>
                    <a:lnTo>
                      <a:pt x="10303" y="2078"/>
                    </a:lnTo>
                    <a:lnTo>
                      <a:pt x="10324" y="2039"/>
                    </a:lnTo>
                    <a:cubicBezTo>
                      <a:pt x="10325" y="2038"/>
                      <a:pt x="10326" y="2036"/>
                      <a:pt x="10327" y="2035"/>
                    </a:cubicBezTo>
                    <a:lnTo>
                      <a:pt x="10347" y="2011"/>
                    </a:lnTo>
                    <a:cubicBezTo>
                      <a:pt x="10350" y="2008"/>
                      <a:pt x="10353" y="2006"/>
                      <a:pt x="10357" y="2004"/>
                    </a:cubicBezTo>
                    <a:lnTo>
                      <a:pt x="10377" y="1996"/>
                    </a:lnTo>
                    <a:cubicBezTo>
                      <a:pt x="10379" y="1995"/>
                      <a:pt x="10382" y="1994"/>
                      <a:pt x="10385" y="1994"/>
                    </a:cubicBezTo>
                    <a:lnTo>
                      <a:pt x="10404" y="1994"/>
                    </a:lnTo>
                    <a:cubicBezTo>
                      <a:pt x="10407" y="1994"/>
                      <a:pt x="10410" y="1995"/>
                      <a:pt x="10412" y="1996"/>
                    </a:cubicBezTo>
                    <a:lnTo>
                      <a:pt x="10432" y="2003"/>
                    </a:lnTo>
                    <a:lnTo>
                      <a:pt x="10451" y="2008"/>
                    </a:lnTo>
                    <a:lnTo>
                      <a:pt x="10441" y="2008"/>
                    </a:lnTo>
                    <a:lnTo>
                      <a:pt x="10461" y="2005"/>
                    </a:lnTo>
                    <a:lnTo>
                      <a:pt x="10456" y="2006"/>
                    </a:lnTo>
                    <a:lnTo>
                      <a:pt x="10475" y="1999"/>
                    </a:lnTo>
                    <a:lnTo>
                      <a:pt x="10515" y="1984"/>
                    </a:lnTo>
                    <a:lnTo>
                      <a:pt x="10510" y="1986"/>
                    </a:lnTo>
                    <a:lnTo>
                      <a:pt x="10530" y="1973"/>
                    </a:lnTo>
                    <a:lnTo>
                      <a:pt x="10548" y="1960"/>
                    </a:lnTo>
                    <a:lnTo>
                      <a:pt x="10589" y="1936"/>
                    </a:lnTo>
                    <a:lnTo>
                      <a:pt x="10608" y="1923"/>
                    </a:lnTo>
                    <a:lnTo>
                      <a:pt x="10630" y="1910"/>
                    </a:lnTo>
                    <a:cubicBezTo>
                      <a:pt x="10631" y="1910"/>
                      <a:pt x="10633" y="1909"/>
                      <a:pt x="10635" y="1908"/>
                    </a:cubicBezTo>
                    <a:lnTo>
                      <a:pt x="10655" y="1902"/>
                    </a:lnTo>
                    <a:lnTo>
                      <a:pt x="10677" y="1899"/>
                    </a:lnTo>
                    <a:lnTo>
                      <a:pt x="10717" y="1891"/>
                    </a:lnTo>
                    <a:cubicBezTo>
                      <a:pt x="10718" y="1891"/>
                      <a:pt x="10719" y="1891"/>
                      <a:pt x="10720" y="1890"/>
                    </a:cubicBezTo>
                    <a:lnTo>
                      <a:pt x="10740" y="1889"/>
                    </a:lnTo>
                    <a:lnTo>
                      <a:pt x="10757" y="1887"/>
                    </a:lnTo>
                    <a:lnTo>
                      <a:pt x="10750" y="1889"/>
                    </a:lnTo>
                    <a:lnTo>
                      <a:pt x="10788" y="1870"/>
                    </a:lnTo>
                    <a:lnTo>
                      <a:pt x="10829" y="1851"/>
                    </a:lnTo>
                    <a:lnTo>
                      <a:pt x="10866" y="1827"/>
                    </a:lnTo>
                    <a:cubicBezTo>
                      <a:pt x="10867" y="1827"/>
                      <a:pt x="10868" y="1826"/>
                      <a:pt x="10869" y="1825"/>
                    </a:cubicBezTo>
                    <a:lnTo>
                      <a:pt x="10909" y="1808"/>
                    </a:lnTo>
                    <a:lnTo>
                      <a:pt x="10950" y="1790"/>
                    </a:lnTo>
                    <a:lnTo>
                      <a:pt x="10991" y="1778"/>
                    </a:lnTo>
                    <a:lnTo>
                      <a:pt x="11030" y="1767"/>
                    </a:lnTo>
                    <a:lnTo>
                      <a:pt x="11070" y="1757"/>
                    </a:lnTo>
                    <a:lnTo>
                      <a:pt x="11087" y="1750"/>
                    </a:lnTo>
                    <a:lnTo>
                      <a:pt x="11106" y="1742"/>
                    </a:lnTo>
                    <a:cubicBezTo>
                      <a:pt x="11107" y="1741"/>
                      <a:pt x="11108" y="1741"/>
                      <a:pt x="11110" y="1740"/>
                    </a:cubicBezTo>
                    <a:lnTo>
                      <a:pt x="11149" y="1730"/>
                    </a:lnTo>
                    <a:lnTo>
                      <a:pt x="11189" y="1721"/>
                    </a:lnTo>
                    <a:lnTo>
                      <a:pt x="11230" y="1715"/>
                    </a:lnTo>
                    <a:lnTo>
                      <a:pt x="11226" y="1716"/>
                    </a:lnTo>
                    <a:lnTo>
                      <a:pt x="11266" y="1702"/>
                    </a:lnTo>
                    <a:lnTo>
                      <a:pt x="11308" y="1692"/>
                    </a:lnTo>
                    <a:lnTo>
                      <a:pt x="11347" y="1685"/>
                    </a:lnTo>
                    <a:lnTo>
                      <a:pt x="11385" y="1676"/>
                    </a:lnTo>
                    <a:lnTo>
                      <a:pt x="11423" y="1665"/>
                    </a:lnTo>
                    <a:cubicBezTo>
                      <a:pt x="11424" y="1665"/>
                      <a:pt x="11425" y="1665"/>
                      <a:pt x="11426" y="1665"/>
                    </a:cubicBezTo>
                    <a:lnTo>
                      <a:pt x="11466" y="1660"/>
                    </a:lnTo>
                    <a:lnTo>
                      <a:pt x="11507" y="1658"/>
                    </a:lnTo>
                    <a:lnTo>
                      <a:pt x="11546" y="1655"/>
                    </a:lnTo>
                    <a:lnTo>
                      <a:pt x="11542" y="1655"/>
                    </a:lnTo>
                    <a:lnTo>
                      <a:pt x="11582" y="1645"/>
                    </a:lnTo>
                    <a:lnTo>
                      <a:pt x="11623" y="1640"/>
                    </a:lnTo>
                    <a:lnTo>
                      <a:pt x="11664" y="1638"/>
                    </a:lnTo>
                    <a:lnTo>
                      <a:pt x="11704" y="1637"/>
                    </a:lnTo>
                    <a:lnTo>
                      <a:pt x="11741" y="1633"/>
                    </a:lnTo>
                    <a:lnTo>
                      <a:pt x="11784" y="1632"/>
                    </a:lnTo>
                    <a:cubicBezTo>
                      <a:pt x="11798" y="1632"/>
                      <a:pt x="11808" y="1643"/>
                      <a:pt x="11808" y="1656"/>
                    </a:cubicBezTo>
                    <a:cubicBezTo>
                      <a:pt x="11808" y="1670"/>
                      <a:pt x="11798" y="1680"/>
                      <a:pt x="11784" y="1680"/>
                    </a:cubicBezTo>
                    <a:lnTo>
                      <a:pt x="11747" y="1680"/>
                    </a:lnTo>
                    <a:lnTo>
                      <a:pt x="11704" y="1685"/>
                    </a:lnTo>
                    <a:lnTo>
                      <a:pt x="11667" y="1685"/>
                    </a:lnTo>
                    <a:lnTo>
                      <a:pt x="11630" y="1687"/>
                    </a:lnTo>
                    <a:lnTo>
                      <a:pt x="11593" y="1692"/>
                    </a:lnTo>
                    <a:lnTo>
                      <a:pt x="11553" y="1702"/>
                    </a:lnTo>
                    <a:cubicBezTo>
                      <a:pt x="11552" y="1702"/>
                      <a:pt x="11551" y="1702"/>
                      <a:pt x="11549" y="1702"/>
                    </a:cubicBezTo>
                    <a:lnTo>
                      <a:pt x="11510" y="1705"/>
                    </a:lnTo>
                    <a:lnTo>
                      <a:pt x="11472" y="1707"/>
                    </a:lnTo>
                    <a:lnTo>
                      <a:pt x="11432" y="1712"/>
                    </a:lnTo>
                    <a:lnTo>
                      <a:pt x="11436" y="1712"/>
                    </a:lnTo>
                    <a:lnTo>
                      <a:pt x="11396" y="1723"/>
                    </a:lnTo>
                    <a:lnTo>
                      <a:pt x="11356" y="1732"/>
                    </a:lnTo>
                    <a:lnTo>
                      <a:pt x="11319" y="1739"/>
                    </a:lnTo>
                    <a:lnTo>
                      <a:pt x="11281" y="1747"/>
                    </a:lnTo>
                    <a:lnTo>
                      <a:pt x="11241" y="1761"/>
                    </a:lnTo>
                    <a:cubicBezTo>
                      <a:pt x="11240" y="1762"/>
                      <a:pt x="11239" y="1762"/>
                      <a:pt x="11237" y="1762"/>
                    </a:cubicBezTo>
                    <a:lnTo>
                      <a:pt x="11200" y="1768"/>
                    </a:lnTo>
                    <a:lnTo>
                      <a:pt x="11160" y="1777"/>
                    </a:lnTo>
                    <a:lnTo>
                      <a:pt x="11121" y="1787"/>
                    </a:lnTo>
                    <a:lnTo>
                      <a:pt x="11125" y="1785"/>
                    </a:lnTo>
                    <a:lnTo>
                      <a:pt x="11104" y="1795"/>
                    </a:lnTo>
                    <a:lnTo>
                      <a:pt x="11081" y="1804"/>
                    </a:lnTo>
                    <a:lnTo>
                      <a:pt x="11043" y="1814"/>
                    </a:lnTo>
                    <a:lnTo>
                      <a:pt x="11004" y="1825"/>
                    </a:lnTo>
                    <a:lnTo>
                      <a:pt x="10969" y="1834"/>
                    </a:lnTo>
                    <a:lnTo>
                      <a:pt x="10928" y="1853"/>
                    </a:lnTo>
                    <a:lnTo>
                      <a:pt x="10888" y="1870"/>
                    </a:lnTo>
                    <a:lnTo>
                      <a:pt x="10891" y="1868"/>
                    </a:lnTo>
                    <a:lnTo>
                      <a:pt x="10850" y="1894"/>
                    </a:lnTo>
                    <a:lnTo>
                      <a:pt x="10809" y="1913"/>
                    </a:lnTo>
                    <a:lnTo>
                      <a:pt x="10771" y="1932"/>
                    </a:lnTo>
                    <a:cubicBezTo>
                      <a:pt x="10769" y="1933"/>
                      <a:pt x="10767" y="1934"/>
                      <a:pt x="10764" y="1934"/>
                    </a:cubicBezTo>
                    <a:lnTo>
                      <a:pt x="10743" y="1937"/>
                    </a:lnTo>
                    <a:lnTo>
                      <a:pt x="10723" y="1938"/>
                    </a:lnTo>
                    <a:lnTo>
                      <a:pt x="10726" y="1938"/>
                    </a:lnTo>
                    <a:lnTo>
                      <a:pt x="10684" y="1946"/>
                    </a:lnTo>
                    <a:lnTo>
                      <a:pt x="10668" y="1948"/>
                    </a:lnTo>
                    <a:lnTo>
                      <a:pt x="10648" y="1954"/>
                    </a:lnTo>
                    <a:lnTo>
                      <a:pt x="10653" y="1952"/>
                    </a:lnTo>
                    <a:lnTo>
                      <a:pt x="10635" y="1962"/>
                    </a:lnTo>
                    <a:lnTo>
                      <a:pt x="10614" y="1977"/>
                    </a:lnTo>
                    <a:lnTo>
                      <a:pt x="10577" y="1999"/>
                    </a:lnTo>
                    <a:lnTo>
                      <a:pt x="10557" y="2014"/>
                    </a:lnTo>
                    <a:lnTo>
                      <a:pt x="10537" y="2027"/>
                    </a:lnTo>
                    <a:cubicBezTo>
                      <a:pt x="10535" y="2028"/>
                      <a:pt x="10534" y="2028"/>
                      <a:pt x="10532" y="2029"/>
                    </a:cubicBezTo>
                    <a:lnTo>
                      <a:pt x="10492" y="2044"/>
                    </a:lnTo>
                    <a:lnTo>
                      <a:pt x="10473" y="2051"/>
                    </a:lnTo>
                    <a:cubicBezTo>
                      <a:pt x="10471" y="2052"/>
                      <a:pt x="10470" y="2052"/>
                      <a:pt x="10468" y="2052"/>
                    </a:cubicBezTo>
                    <a:lnTo>
                      <a:pt x="10448" y="2055"/>
                    </a:lnTo>
                    <a:cubicBezTo>
                      <a:pt x="10445" y="2056"/>
                      <a:pt x="10441" y="2055"/>
                      <a:pt x="10438" y="2054"/>
                    </a:cubicBezTo>
                    <a:lnTo>
                      <a:pt x="10417" y="2048"/>
                    </a:lnTo>
                    <a:lnTo>
                      <a:pt x="10397" y="2041"/>
                    </a:lnTo>
                    <a:lnTo>
                      <a:pt x="10404" y="2042"/>
                    </a:lnTo>
                    <a:lnTo>
                      <a:pt x="10385" y="2042"/>
                    </a:lnTo>
                    <a:lnTo>
                      <a:pt x="10394" y="2041"/>
                    </a:lnTo>
                    <a:lnTo>
                      <a:pt x="10374" y="2049"/>
                    </a:lnTo>
                    <a:lnTo>
                      <a:pt x="10384" y="2042"/>
                    </a:lnTo>
                    <a:lnTo>
                      <a:pt x="10364" y="2066"/>
                    </a:lnTo>
                    <a:lnTo>
                      <a:pt x="10366" y="2062"/>
                    </a:lnTo>
                    <a:lnTo>
                      <a:pt x="10348" y="2095"/>
                    </a:lnTo>
                    <a:lnTo>
                      <a:pt x="10338" y="2119"/>
                    </a:lnTo>
                    <a:lnTo>
                      <a:pt x="10329" y="2148"/>
                    </a:lnTo>
                    <a:lnTo>
                      <a:pt x="10319" y="2179"/>
                    </a:lnTo>
                    <a:lnTo>
                      <a:pt x="10308" y="2205"/>
                    </a:lnTo>
                    <a:lnTo>
                      <a:pt x="10288" y="2242"/>
                    </a:lnTo>
                    <a:cubicBezTo>
                      <a:pt x="10287" y="2243"/>
                      <a:pt x="10286" y="2244"/>
                      <a:pt x="10285" y="2245"/>
                    </a:cubicBezTo>
                    <a:lnTo>
                      <a:pt x="10275" y="2258"/>
                    </a:lnTo>
                    <a:cubicBezTo>
                      <a:pt x="10273" y="2261"/>
                      <a:pt x="10270" y="2263"/>
                      <a:pt x="10267" y="2265"/>
                    </a:cubicBezTo>
                    <a:lnTo>
                      <a:pt x="10257" y="2270"/>
                    </a:lnTo>
                    <a:cubicBezTo>
                      <a:pt x="10251" y="2273"/>
                      <a:pt x="10244" y="2273"/>
                      <a:pt x="10238" y="2271"/>
                    </a:cubicBezTo>
                    <a:lnTo>
                      <a:pt x="10228" y="2267"/>
                    </a:lnTo>
                    <a:cubicBezTo>
                      <a:pt x="10224" y="2265"/>
                      <a:pt x="10221" y="2263"/>
                      <a:pt x="10219" y="2261"/>
                    </a:cubicBezTo>
                    <a:lnTo>
                      <a:pt x="10209" y="2250"/>
                    </a:lnTo>
                    <a:cubicBezTo>
                      <a:pt x="10208" y="2248"/>
                      <a:pt x="10207" y="2247"/>
                      <a:pt x="10206" y="2246"/>
                    </a:cubicBezTo>
                    <a:lnTo>
                      <a:pt x="10185" y="2211"/>
                    </a:lnTo>
                    <a:lnTo>
                      <a:pt x="10174" y="2188"/>
                    </a:lnTo>
                    <a:lnTo>
                      <a:pt x="10165" y="2163"/>
                    </a:lnTo>
                    <a:lnTo>
                      <a:pt x="10145" y="2111"/>
                    </a:lnTo>
                    <a:lnTo>
                      <a:pt x="10126" y="2061"/>
                    </a:lnTo>
                    <a:lnTo>
                      <a:pt x="10107" y="2015"/>
                    </a:lnTo>
                    <a:lnTo>
                      <a:pt x="10088" y="1974"/>
                    </a:lnTo>
                    <a:lnTo>
                      <a:pt x="10078" y="1957"/>
                    </a:lnTo>
                    <a:lnTo>
                      <a:pt x="10085" y="1964"/>
                    </a:lnTo>
                    <a:lnTo>
                      <a:pt x="10075" y="1957"/>
                    </a:lnTo>
                    <a:lnTo>
                      <a:pt x="10100" y="1958"/>
                    </a:lnTo>
                    <a:lnTo>
                      <a:pt x="10091" y="1963"/>
                    </a:lnTo>
                    <a:lnTo>
                      <a:pt x="10099" y="1956"/>
                    </a:lnTo>
                    <a:lnTo>
                      <a:pt x="10091" y="1968"/>
                    </a:lnTo>
                    <a:lnTo>
                      <a:pt x="10080" y="1990"/>
                    </a:lnTo>
                    <a:lnTo>
                      <a:pt x="10081" y="1987"/>
                    </a:lnTo>
                    <a:lnTo>
                      <a:pt x="10073" y="2011"/>
                    </a:lnTo>
                    <a:lnTo>
                      <a:pt x="10064" y="2054"/>
                    </a:lnTo>
                    <a:lnTo>
                      <a:pt x="10054" y="2106"/>
                    </a:lnTo>
                    <a:lnTo>
                      <a:pt x="10034" y="2225"/>
                    </a:lnTo>
                    <a:lnTo>
                      <a:pt x="10024" y="2289"/>
                    </a:lnTo>
                    <a:lnTo>
                      <a:pt x="10015" y="2361"/>
                    </a:lnTo>
                    <a:lnTo>
                      <a:pt x="10005" y="2429"/>
                    </a:lnTo>
                    <a:lnTo>
                      <a:pt x="9995" y="2490"/>
                    </a:lnTo>
                    <a:lnTo>
                      <a:pt x="9985" y="2541"/>
                    </a:lnTo>
                    <a:lnTo>
                      <a:pt x="9975" y="2585"/>
                    </a:lnTo>
                    <a:lnTo>
                      <a:pt x="9964" y="2623"/>
                    </a:lnTo>
                    <a:lnTo>
                      <a:pt x="9954" y="2649"/>
                    </a:lnTo>
                    <a:cubicBezTo>
                      <a:pt x="9953" y="2652"/>
                      <a:pt x="9951" y="2655"/>
                      <a:pt x="9948" y="2657"/>
                    </a:cubicBezTo>
                    <a:lnTo>
                      <a:pt x="9939" y="2666"/>
                    </a:lnTo>
                    <a:cubicBezTo>
                      <a:pt x="9937" y="2669"/>
                      <a:pt x="9934" y="2671"/>
                      <a:pt x="9931" y="2672"/>
                    </a:cubicBezTo>
                    <a:lnTo>
                      <a:pt x="9920" y="2676"/>
                    </a:lnTo>
                    <a:cubicBezTo>
                      <a:pt x="9917" y="2677"/>
                      <a:pt x="9913" y="2678"/>
                      <a:pt x="9910" y="2677"/>
                    </a:cubicBezTo>
                    <a:lnTo>
                      <a:pt x="9890" y="2676"/>
                    </a:lnTo>
                    <a:cubicBezTo>
                      <a:pt x="9889" y="2676"/>
                      <a:pt x="9887" y="2676"/>
                      <a:pt x="9885" y="2676"/>
                    </a:cubicBezTo>
                    <a:lnTo>
                      <a:pt x="9867" y="2671"/>
                    </a:lnTo>
                    <a:lnTo>
                      <a:pt x="9847" y="2666"/>
                    </a:lnTo>
                    <a:lnTo>
                      <a:pt x="9858" y="2666"/>
                    </a:lnTo>
                    <a:lnTo>
                      <a:pt x="9835" y="2671"/>
                    </a:lnTo>
                    <a:lnTo>
                      <a:pt x="9814" y="2674"/>
                    </a:lnTo>
                    <a:cubicBezTo>
                      <a:pt x="9810" y="2675"/>
                      <a:pt x="9807" y="2674"/>
                      <a:pt x="9804" y="2673"/>
                    </a:cubicBezTo>
                    <a:lnTo>
                      <a:pt x="9784" y="2667"/>
                    </a:lnTo>
                    <a:cubicBezTo>
                      <a:pt x="9780" y="2667"/>
                      <a:pt x="9778" y="2665"/>
                      <a:pt x="9775" y="2663"/>
                    </a:cubicBezTo>
                    <a:lnTo>
                      <a:pt x="9756" y="2647"/>
                    </a:lnTo>
                    <a:cubicBezTo>
                      <a:pt x="9754" y="2645"/>
                      <a:pt x="9752" y="2643"/>
                      <a:pt x="9751" y="2640"/>
                    </a:cubicBezTo>
                    <a:lnTo>
                      <a:pt x="9730" y="2605"/>
                    </a:lnTo>
                    <a:lnTo>
                      <a:pt x="9711" y="2558"/>
                    </a:lnTo>
                    <a:lnTo>
                      <a:pt x="9690" y="2499"/>
                    </a:lnTo>
                    <a:lnTo>
                      <a:pt x="9668" y="2432"/>
                    </a:lnTo>
                    <a:lnTo>
                      <a:pt x="9630" y="2285"/>
                    </a:lnTo>
                    <a:lnTo>
                      <a:pt x="9610" y="2204"/>
                    </a:lnTo>
                    <a:lnTo>
                      <a:pt x="9590" y="2123"/>
                    </a:lnTo>
                    <a:lnTo>
                      <a:pt x="9571" y="2050"/>
                    </a:lnTo>
                    <a:lnTo>
                      <a:pt x="9551" y="1980"/>
                    </a:lnTo>
                    <a:lnTo>
                      <a:pt x="9532" y="1907"/>
                    </a:lnTo>
                    <a:lnTo>
                      <a:pt x="9514" y="1837"/>
                    </a:lnTo>
                    <a:lnTo>
                      <a:pt x="9494" y="1777"/>
                    </a:lnTo>
                    <a:lnTo>
                      <a:pt x="9474" y="1720"/>
                    </a:lnTo>
                    <a:lnTo>
                      <a:pt x="9455" y="1667"/>
                    </a:lnTo>
                    <a:lnTo>
                      <a:pt x="9438" y="1622"/>
                    </a:lnTo>
                    <a:lnTo>
                      <a:pt x="9419" y="1584"/>
                    </a:lnTo>
                    <a:lnTo>
                      <a:pt x="9409" y="1569"/>
                    </a:lnTo>
                    <a:lnTo>
                      <a:pt x="9412" y="1572"/>
                    </a:lnTo>
                    <a:lnTo>
                      <a:pt x="9403" y="1563"/>
                    </a:lnTo>
                    <a:lnTo>
                      <a:pt x="9430" y="1568"/>
                    </a:lnTo>
                    <a:lnTo>
                      <a:pt x="9414" y="1575"/>
                    </a:lnTo>
                    <a:lnTo>
                      <a:pt x="9425" y="1567"/>
                    </a:lnTo>
                    <a:lnTo>
                      <a:pt x="9408" y="1593"/>
                    </a:lnTo>
                    <a:lnTo>
                      <a:pt x="9411" y="1585"/>
                    </a:lnTo>
                    <a:lnTo>
                      <a:pt x="9402" y="1619"/>
                    </a:lnTo>
                    <a:lnTo>
                      <a:pt x="9393" y="1667"/>
                    </a:lnTo>
                    <a:lnTo>
                      <a:pt x="9383" y="1721"/>
                    </a:lnTo>
                    <a:lnTo>
                      <a:pt x="9374" y="1781"/>
                    </a:lnTo>
                    <a:lnTo>
                      <a:pt x="9364" y="1846"/>
                    </a:lnTo>
                    <a:lnTo>
                      <a:pt x="9354" y="1919"/>
                    </a:lnTo>
                    <a:lnTo>
                      <a:pt x="9334" y="2071"/>
                    </a:lnTo>
                    <a:lnTo>
                      <a:pt x="9324" y="2155"/>
                    </a:lnTo>
                    <a:lnTo>
                      <a:pt x="9315" y="2244"/>
                    </a:lnTo>
                    <a:lnTo>
                      <a:pt x="9305" y="2329"/>
                    </a:lnTo>
                    <a:lnTo>
                      <a:pt x="9300" y="2365"/>
                    </a:lnTo>
                    <a:lnTo>
                      <a:pt x="9295" y="2396"/>
                    </a:lnTo>
                    <a:lnTo>
                      <a:pt x="9285" y="2431"/>
                    </a:lnTo>
                    <a:lnTo>
                      <a:pt x="9275" y="2458"/>
                    </a:lnTo>
                    <a:cubicBezTo>
                      <a:pt x="9275" y="2459"/>
                      <a:pt x="9274" y="2460"/>
                      <a:pt x="9273" y="2461"/>
                    </a:cubicBezTo>
                    <a:lnTo>
                      <a:pt x="9262" y="2480"/>
                    </a:lnTo>
                    <a:cubicBezTo>
                      <a:pt x="9261" y="2483"/>
                      <a:pt x="9259" y="2485"/>
                      <a:pt x="9257" y="2486"/>
                    </a:cubicBezTo>
                    <a:lnTo>
                      <a:pt x="9248" y="2494"/>
                    </a:lnTo>
                    <a:cubicBezTo>
                      <a:pt x="9241" y="2501"/>
                      <a:pt x="9229" y="2502"/>
                      <a:pt x="9220" y="2497"/>
                    </a:cubicBezTo>
                    <a:lnTo>
                      <a:pt x="9210" y="2491"/>
                    </a:lnTo>
                    <a:cubicBezTo>
                      <a:pt x="9206" y="2489"/>
                      <a:pt x="9203" y="2486"/>
                      <a:pt x="9201" y="2482"/>
                    </a:cubicBezTo>
                    <a:lnTo>
                      <a:pt x="9190" y="2461"/>
                    </a:lnTo>
                    <a:lnTo>
                      <a:pt x="9180" y="2437"/>
                    </a:lnTo>
                    <a:lnTo>
                      <a:pt x="9170" y="2414"/>
                    </a:lnTo>
                    <a:lnTo>
                      <a:pt x="9150" y="2367"/>
                    </a:lnTo>
                    <a:lnTo>
                      <a:pt x="9130" y="2318"/>
                    </a:lnTo>
                    <a:lnTo>
                      <a:pt x="9091" y="2229"/>
                    </a:lnTo>
                    <a:lnTo>
                      <a:pt x="9073" y="2186"/>
                    </a:lnTo>
                    <a:lnTo>
                      <a:pt x="9054" y="2146"/>
                    </a:lnTo>
                    <a:lnTo>
                      <a:pt x="9034" y="2110"/>
                    </a:lnTo>
                    <a:lnTo>
                      <a:pt x="9037" y="2113"/>
                    </a:lnTo>
                    <a:lnTo>
                      <a:pt x="9016" y="2086"/>
                    </a:lnTo>
                    <a:lnTo>
                      <a:pt x="9025" y="2093"/>
                    </a:lnTo>
                    <a:lnTo>
                      <a:pt x="9005" y="2084"/>
                    </a:lnTo>
                    <a:lnTo>
                      <a:pt x="9016" y="2086"/>
                    </a:lnTo>
                    <a:lnTo>
                      <a:pt x="8996" y="2087"/>
                    </a:lnTo>
                    <a:lnTo>
                      <a:pt x="9006" y="2085"/>
                    </a:lnTo>
                    <a:lnTo>
                      <a:pt x="8986" y="2095"/>
                    </a:lnTo>
                    <a:lnTo>
                      <a:pt x="8966" y="2105"/>
                    </a:lnTo>
                    <a:cubicBezTo>
                      <a:pt x="8961" y="2107"/>
                      <a:pt x="8956" y="2108"/>
                      <a:pt x="8951" y="2107"/>
                    </a:cubicBezTo>
                    <a:lnTo>
                      <a:pt x="8932" y="2103"/>
                    </a:lnTo>
                    <a:cubicBezTo>
                      <a:pt x="8930" y="2103"/>
                      <a:pt x="8929" y="2102"/>
                      <a:pt x="8928" y="2102"/>
                    </a:cubicBezTo>
                    <a:lnTo>
                      <a:pt x="8906" y="2093"/>
                    </a:lnTo>
                    <a:lnTo>
                      <a:pt x="8888" y="2084"/>
                    </a:lnTo>
                    <a:lnTo>
                      <a:pt x="8892" y="2086"/>
                    </a:lnTo>
                    <a:lnTo>
                      <a:pt x="8873" y="2081"/>
                    </a:lnTo>
                    <a:lnTo>
                      <a:pt x="8886" y="2080"/>
                    </a:lnTo>
                    <a:lnTo>
                      <a:pt x="8876" y="2083"/>
                    </a:lnTo>
                    <a:lnTo>
                      <a:pt x="8883" y="2080"/>
                    </a:lnTo>
                    <a:lnTo>
                      <a:pt x="8871" y="2088"/>
                    </a:lnTo>
                    <a:lnTo>
                      <a:pt x="8861" y="2093"/>
                    </a:lnTo>
                    <a:cubicBezTo>
                      <a:pt x="8858" y="2095"/>
                      <a:pt x="8854" y="2095"/>
                      <a:pt x="8850" y="2095"/>
                    </a:cubicBezTo>
                    <a:lnTo>
                      <a:pt x="8840" y="2095"/>
                    </a:lnTo>
                    <a:cubicBezTo>
                      <a:pt x="8834" y="2095"/>
                      <a:pt x="8828" y="2093"/>
                      <a:pt x="8824" y="2089"/>
                    </a:cubicBezTo>
                    <a:lnTo>
                      <a:pt x="8805" y="2071"/>
                    </a:lnTo>
                    <a:cubicBezTo>
                      <a:pt x="8803" y="2069"/>
                      <a:pt x="8802" y="2067"/>
                      <a:pt x="8800" y="2065"/>
                    </a:cubicBezTo>
                    <a:lnTo>
                      <a:pt x="8780" y="2029"/>
                    </a:lnTo>
                    <a:cubicBezTo>
                      <a:pt x="8780" y="2028"/>
                      <a:pt x="8779" y="2027"/>
                      <a:pt x="8779" y="2025"/>
                    </a:cubicBezTo>
                    <a:lnTo>
                      <a:pt x="8769" y="1998"/>
                    </a:lnTo>
                    <a:lnTo>
                      <a:pt x="8760" y="1966"/>
                    </a:lnTo>
                    <a:lnTo>
                      <a:pt x="8741" y="1896"/>
                    </a:lnTo>
                    <a:lnTo>
                      <a:pt x="8702" y="1750"/>
                    </a:lnTo>
                    <a:lnTo>
                      <a:pt x="8663" y="1595"/>
                    </a:lnTo>
                    <a:lnTo>
                      <a:pt x="8643" y="1511"/>
                    </a:lnTo>
                    <a:lnTo>
                      <a:pt x="8623" y="1424"/>
                    </a:lnTo>
                    <a:lnTo>
                      <a:pt x="8583" y="1251"/>
                    </a:lnTo>
                    <a:lnTo>
                      <a:pt x="8541" y="1084"/>
                    </a:lnTo>
                    <a:lnTo>
                      <a:pt x="8504" y="918"/>
                    </a:lnTo>
                    <a:lnTo>
                      <a:pt x="8465" y="754"/>
                    </a:lnTo>
                    <a:lnTo>
                      <a:pt x="8424" y="597"/>
                    </a:lnTo>
                    <a:lnTo>
                      <a:pt x="8384" y="445"/>
                    </a:lnTo>
                    <a:lnTo>
                      <a:pt x="8365" y="367"/>
                    </a:lnTo>
                    <a:lnTo>
                      <a:pt x="8345" y="290"/>
                    </a:lnTo>
                    <a:lnTo>
                      <a:pt x="8305" y="150"/>
                    </a:lnTo>
                    <a:lnTo>
                      <a:pt x="8295" y="114"/>
                    </a:lnTo>
                    <a:lnTo>
                      <a:pt x="8287" y="81"/>
                    </a:lnTo>
                    <a:lnTo>
                      <a:pt x="8277" y="51"/>
                    </a:lnTo>
                    <a:lnTo>
                      <a:pt x="8278" y="55"/>
                    </a:lnTo>
                    <a:lnTo>
                      <a:pt x="8268" y="37"/>
                    </a:lnTo>
                    <a:lnTo>
                      <a:pt x="8286" y="49"/>
                    </a:lnTo>
                    <a:lnTo>
                      <a:pt x="8278" y="48"/>
                    </a:lnTo>
                    <a:lnTo>
                      <a:pt x="8293" y="46"/>
                    </a:lnTo>
                    <a:lnTo>
                      <a:pt x="8282" y="52"/>
                    </a:lnTo>
                    <a:lnTo>
                      <a:pt x="8288" y="47"/>
                    </a:lnTo>
                    <a:lnTo>
                      <a:pt x="8276" y="60"/>
                    </a:lnTo>
                    <a:lnTo>
                      <a:pt x="8280" y="54"/>
                    </a:lnTo>
                    <a:lnTo>
                      <a:pt x="8272" y="71"/>
                    </a:lnTo>
                    <a:lnTo>
                      <a:pt x="8274" y="65"/>
                    </a:lnTo>
                    <a:lnTo>
                      <a:pt x="8264" y="115"/>
                    </a:lnTo>
                    <a:lnTo>
                      <a:pt x="8254" y="183"/>
                    </a:lnTo>
                    <a:lnTo>
                      <a:pt x="8243" y="268"/>
                    </a:lnTo>
                    <a:lnTo>
                      <a:pt x="8233" y="369"/>
                    </a:lnTo>
                    <a:lnTo>
                      <a:pt x="8228" y="431"/>
                    </a:lnTo>
                    <a:lnTo>
                      <a:pt x="8223" y="503"/>
                    </a:lnTo>
                    <a:lnTo>
                      <a:pt x="8219" y="583"/>
                    </a:lnTo>
                    <a:lnTo>
                      <a:pt x="8214" y="665"/>
                    </a:lnTo>
                    <a:lnTo>
                      <a:pt x="8209" y="747"/>
                    </a:lnTo>
                    <a:lnTo>
                      <a:pt x="8205" y="825"/>
                    </a:lnTo>
                    <a:lnTo>
                      <a:pt x="8200" y="896"/>
                    </a:lnTo>
                    <a:lnTo>
                      <a:pt x="8195" y="954"/>
                    </a:lnTo>
                    <a:lnTo>
                      <a:pt x="8186" y="1038"/>
                    </a:lnTo>
                    <a:lnTo>
                      <a:pt x="8177" y="1108"/>
                    </a:lnTo>
                    <a:lnTo>
                      <a:pt x="8167" y="1160"/>
                    </a:lnTo>
                    <a:lnTo>
                      <a:pt x="8162" y="1182"/>
                    </a:lnTo>
                    <a:lnTo>
                      <a:pt x="8158" y="1194"/>
                    </a:lnTo>
                    <a:cubicBezTo>
                      <a:pt x="8158" y="1196"/>
                      <a:pt x="8157" y="1198"/>
                      <a:pt x="8155" y="1200"/>
                    </a:cubicBezTo>
                    <a:lnTo>
                      <a:pt x="8151" y="1206"/>
                    </a:lnTo>
                    <a:cubicBezTo>
                      <a:pt x="8147" y="1212"/>
                      <a:pt x="8139" y="1216"/>
                      <a:pt x="8131" y="1216"/>
                    </a:cubicBezTo>
                    <a:lnTo>
                      <a:pt x="8126" y="1216"/>
                    </a:lnTo>
                    <a:cubicBezTo>
                      <a:pt x="8117" y="1216"/>
                      <a:pt x="8109" y="1211"/>
                      <a:pt x="8105" y="1203"/>
                    </a:cubicBezTo>
                    <a:lnTo>
                      <a:pt x="8096" y="1183"/>
                    </a:lnTo>
                    <a:lnTo>
                      <a:pt x="8087" y="1155"/>
                    </a:lnTo>
                    <a:lnTo>
                      <a:pt x="8078" y="1129"/>
                    </a:lnTo>
                    <a:lnTo>
                      <a:pt x="8067" y="1102"/>
                    </a:lnTo>
                    <a:lnTo>
                      <a:pt x="8059" y="1073"/>
                    </a:lnTo>
                    <a:lnTo>
                      <a:pt x="8039" y="1010"/>
                    </a:lnTo>
                    <a:lnTo>
                      <a:pt x="8001" y="886"/>
                    </a:lnTo>
                    <a:lnTo>
                      <a:pt x="7959" y="764"/>
                    </a:lnTo>
                    <a:lnTo>
                      <a:pt x="7939" y="707"/>
                    </a:lnTo>
                    <a:lnTo>
                      <a:pt x="7919" y="656"/>
                    </a:lnTo>
                    <a:lnTo>
                      <a:pt x="7899" y="615"/>
                    </a:lnTo>
                    <a:lnTo>
                      <a:pt x="7876" y="576"/>
                    </a:lnTo>
                    <a:lnTo>
                      <a:pt x="7835" y="497"/>
                    </a:lnTo>
                    <a:lnTo>
                      <a:pt x="7795" y="423"/>
                    </a:lnTo>
                    <a:lnTo>
                      <a:pt x="7776" y="391"/>
                    </a:lnTo>
                    <a:lnTo>
                      <a:pt x="7755" y="363"/>
                    </a:lnTo>
                    <a:lnTo>
                      <a:pt x="7761" y="369"/>
                    </a:lnTo>
                    <a:lnTo>
                      <a:pt x="7741" y="356"/>
                    </a:lnTo>
                    <a:lnTo>
                      <a:pt x="7746" y="358"/>
                    </a:lnTo>
                    <a:lnTo>
                      <a:pt x="7724" y="349"/>
                    </a:lnTo>
                    <a:lnTo>
                      <a:pt x="7683" y="328"/>
                    </a:lnTo>
                    <a:lnTo>
                      <a:pt x="7663" y="316"/>
                    </a:lnTo>
                    <a:lnTo>
                      <a:pt x="7668" y="318"/>
                    </a:lnTo>
                    <a:lnTo>
                      <a:pt x="7648" y="311"/>
                    </a:lnTo>
                    <a:lnTo>
                      <a:pt x="7660" y="312"/>
                    </a:lnTo>
                    <a:lnTo>
                      <a:pt x="7641" y="316"/>
                    </a:lnTo>
                    <a:lnTo>
                      <a:pt x="7653" y="309"/>
                    </a:lnTo>
                    <a:lnTo>
                      <a:pt x="7634" y="328"/>
                    </a:lnTo>
                    <a:lnTo>
                      <a:pt x="7639" y="321"/>
                    </a:lnTo>
                    <a:lnTo>
                      <a:pt x="7630" y="341"/>
                    </a:lnTo>
                    <a:lnTo>
                      <a:pt x="7621" y="370"/>
                    </a:lnTo>
                    <a:lnTo>
                      <a:pt x="7611" y="402"/>
                    </a:lnTo>
                    <a:lnTo>
                      <a:pt x="7601" y="429"/>
                    </a:lnTo>
                    <a:lnTo>
                      <a:pt x="7582" y="486"/>
                    </a:lnTo>
                    <a:lnTo>
                      <a:pt x="7570" y="513"/>
                    </a:lnTo>
                    <a:lnTo>
                      <a:pt x="7560" y="530"/>
                    </a:lnTo>
                    <a:cubicBezTo>
                      <a:pt x="7558" y="533"/>
                      <a:pt x="7556" y="535"/>
                      <a:pt x="7553" y="537"/>
                    </a:cubicBezTo>
                    <a:lnTo>
                      <a:pt x="7544" y="543"/>
                    </a:lnTo>
                    <a:cubicBezTo>
                      <a:pt x="7540" y="546"/>
                      <a:pt x="7535" y="547"/>
                      <a:pt x="7530" y="547"/>
                    </a:cubicBezTo>
                    <a:lnTo>
                      <a:pt x="7521" y="547"/>
                    </a:lnTo>
                    <a:cubicBezTo>
                      <a:pt x="7516" y="547"/>
                      <a:pt x="7510" y="545"/>
                      <a:pt x="7506" y="542"/>
                    </a:cubicBezTo>
                    <a:lnTo>
                      <a:pt x="7487" y="526"/>
                    </a:lnTo>
                    <a:cubicBezTo>
                      <a:pt x="7486" y="525"/>
                      <a:pt x="7484" y="523"/>
                      <a:pt x="7483" y="522"/>
                    </a:cubicBezTo>
                    <a:lnTo>
                      <a:pt x="7473" y="509"/>
                    </a:lnTo>
                    <a:cubicBezTo>
                      <a:pt x="7472" y="508"/>
                      <a:pt x="7472" y="506"/>
                      <a:pt x="7471" y="505"/>
                    </a:cubicBezTo>
                    <a:lnTo>
                      <a:pt x="7462" y="486"/>
                    </a:lnTo>
                    <a:lnTo>
                      <a:pt x="7442" y="447"/>
                    </a:lnTo>
                    <a:lnTo>
                      <a:pt x="7424" y="411"/>
                    </a:lnTo>
                    <a:lnTo>
                      <a:pt x="7406" y="381"/>
                    </a:lnTo>
                    <a:lnTo>
                      <a:pt x="7386" y="355"/>
                    </a:lnTo>
                    <a:lnTo>
                      <a:pt x="7390" y="359"/>
                    </a:lnTo>
                    <a:lnTo>
                      <a:pt x="7370" y="343"/>
                    </a:lnTo>
                    <a:lnTo>
                      <a:pt x="7387" y="348"/>
                    </a:lnTo>
                    <a:lnTo>
                      <a:pt x="7367" y="349"/>
                    </a:lnTo>
                    <a:lnTo>
                      <a:pt x="7382" y="343"/>
                    </a:lnTo>
                    <a:lnTo>
                      <a:pt x="7362" y="361"/>
                    </a:lnTo>
                    <a:lnTo>
                      <a:pt x="7367" y="354"/>
                    </a:lnTo>
                    <a:lnTo>
                      <a:pt x="7348" y="390"/>
                    </a:lnTo>
                    <a:lnTo>
                      <a:pt x="7328" y="446"/>
                    </a:lnTo>
                    <a:lnTo>
                      <a:pt x="7319" y="479"/>
                    </a:lnTo>
                    <a:lnTo>
                      <a:pt x="7309" y="519"/>
                    </a:lnTo>
                    <a:lnTo>
                      <a:pt x="7289" y="598"/>
                    </a:lnTo>
                    <a:lnTo>
                      <a:pt x="7270" y="674"/>
                    </a:lnTo>
                    <a:lnTo>
                      <a:pt x="7259" y="711"/>
                    </a:lnTo>
                    <a:lnTo>
                      <a:pt x="7249" y="743"/>
                    </a:lnTo>
                    <a:lnTo>
                      <a:pt x="7230" y="789"/>
                    </a:lnTo>
                    <a:cubicBezTo>
                      <a:pt x="7229" y="791"/>
                      <a:pt x="7228" y="792"/>
                      <a:pt x="7226" y="794"/>
                    </a:cubicBezTo>
                    <a:lnTo>
                      <a:pt x="7206" y="820"/>
                    </a:lnTo>
                    <a:cubicBezTo>
                      <a:pt x="7204" y="824"/>
                      <a:pt x="7200" y="826"/>
                      <a:pt x="7196" y="828"/>
                    </a:cubicBezTo>
                    <a:lnTo>
                      <a:pt x="7186" y="832"/>
                    </a:lnTo>
                    <a:cubicBezTo>
                      <a:pt x="7181" y="834"/>
                      <a:pt x="7175" y="834"/>
                      <a:pt x="7170" y="832"/>
                    </a:cubicBezTo>
                    <a:lnTo>
                      <a:pt x="7161" y="829"/>
                    </a:lnTo>
                    <a:cubicBezTo>
                      <a:pt x="7159" y="829"/>
                      <a:pt x="7158" y="828"/>
                      <a:pt x="7156" y="827"/>
                    </a:cubicBezTo>
                    <a:lnTo>
                      <a:pt x="7136" y="815"/>
                    </a:lnTo>
                    <a:cubicBezTo>
                      <a:pt x="7135" y="814"/>
                      <a:pt x="7134" y="813"/>
                      <a:pt x="7132" y="812"/>
                    </a:cubicBezTo>
                    <a:lnTo>
                      <a:pt x="7112" y="794"/>
                    </a:lnTo>
                    <a:lnTo>
                      <a:pt x="7093" y="772"/>
                    </a:lnTo>
                    <a:lnTo>
                      <a:pt x="7053" y="728"/>
                    </a:lnTo>
                    <a:lnTo>
                      <a:pt x="7013" y="678"/>
                    </a:lnTo>
                    <a:lnTo>
                      <a:pt x="6994" y="651"/>
                    </a:lnTo>
                    <a:lnTo>
                      <a:pt x="6976" y="629"/>
                    </a:lnTo>
                    <a:lnTo>
                      <a:pt x="6958" y="612"/>
                    </a:lnTo>
                    <a:lnTo>
                      <a:pt x="6938" y="597"/>
                    </a:lnTo>
                    <a:lnTo>
                      <a:pt x="6899" y="568"/>
                    </a:lnTo>
                    <a:lnTo>
                      <a:pt x="6860" y="538"/>
                    </a:lnTo>
                    <a:lnTo>
                      <a:pt x="6822" y="515"/>
                    </a:lnTo>
                    <a:lnTo>
                      <a:pt x="6827" y="517"/>
                    </a:lnTo>
                    <a:lnTo>
                      <a:pt x="6808" y="511"/>
                    </a:lnTo>
                    <a:lnTo>
                      <a:pt x="6815" y="512"/>
                    </a:lnTo>
                    <a:lnTo>
                      <a:pt x="6795" y="512"/>
                    </a:lnTo>
                    <a:lnTo>
                      <a:pt x="6806" y="510"/>
                    </a:lnTo>
                    <a:lnTo>
                      <a:pt x="6786" y="520"/>
                    </a:lnTo>
                    <a:lnTo>
                      <a:pt x="6792" y="516"/>
                    </a:lnTo>
                    <a:lnTo>
                      <a:pt x="6772" y="534"/>
                    </a:lnTo>
                    <a:lnTo>
                      <a:pt x="6774" y="531"/>
                    </a:lnTo>
                    <a:lnTo>
                      <a:pt x="6754" y="556"/>
                    </a:lnTo>
                    <a:lnTo>
                      <a:pt x="6756" y="553"/>
                    </a:lnTo>
                    <a:lnTo>
                      <a:pt x="6736" y="588"/>
                    </a:lnTo>
                    <a:lnTo>
                      <a:pt x="6738" y="585"/>
                    </a:lnTo>
                    <a:lnTo>
                      <a:pt x="6719" y="633"/>
                    </a:lnTo>
                    <a:lnTo>
                      <a:pt x="6699" y="687"/>
                    </a:lnTo>
                    <a:lnTo>
                      <a:pt x="6679" y="753"/>
                    </a:lnTo>
                    <a:lnTo>
                      <a:pt x="6669" y="787"/>
                    </a:lnTo>
                    <a:lnTo>
                      <a:pt x="6659" y="818"/>
                    </a:lnTo>
                    <a:lnTo>
                      <a:pt x="6640" y="863"/>
                    </a:lnTo>
                    <a:cubicBezTo>
                      <a:pt x="6639" y="864"/>
                      <a:pt x="6638" y="865"/>
                      <a:pt x="6638" y="866"/>
                    </a:cubicBezTo>
                    <a:lnTo>
                      <a:pt x="6628" y="882"/>
                    </a:lnTo>
                    <a:cubicBezTo>
                      <a:pt x="6627" y="883"/>
                      <a:pt x="6626" y="885"/>
                      <a:pt x="6625" y="886"/>
                    </a:cubicBezTo>
                    <a:lnTo>
                      <a:pt x="6615" y="897"/>
                    </a:lnTo>
                    <a:cubicBezTo>
                      <a:pt x="6613" y="899"/>
                      <a:pt x="6611" y="901"/>
                      <a:pt x="6608" y="902"/>
                    </a:cubicBezTo>
                    <a:lnTo>
                      <a:pt x="6598" y="907"/>
                    </a:lnTo>
                    <a:cubicBezTo>
                      <a:pt x="6593" y="909"/>
                      <a:pt x="6588" y="910"/>
                      <a:pt x="6583" y="909"/>
                    </a:cubicBezTo>
                    <a:lnTo>
                      <a:pt x="6573" y="907"/>
                    </a:lnTo>
                    <a:cubicBezTo>
                      <a:pt x="6570" y="906"/>
                      <a:pt x="6567" y="905"/>
                      <a:pt x="6565" y="904"/>
                    </a:cubicBezTo>
                    <a:lnTo>
                      <a:pt x="6545" y="892"/>
                    </a:lnTo>
                    <a:cubicBezTo>
                      <a:pt x="6543" y="891"/>
                      <a:pt x="6542" y="890"/>
                      <a:pt x="6540" y="888"/>
                    </a:cubicBezTo>
                    <a:lnTo>
                      <a:pt x="6520" y="866"/>
                    </a:lnTo>
                    <a:lnTo>
                      <a:pt x="6499" y="841"/>
                    </a:lnTo>
                    <a:lnTo>
                      <a:pt x="6480" y="816"/>
                    </a:lnTo>
                    <a:lnTo>
                      <a:pt x="6462" y="794"/>
                    </a:lnTo>
                    <a:lnTo>
                      <a:pt x="6424" y="759"/>
                    </a:lnTo>
                    <a:lnTo>
                      <a:pt x="6382" y="722"/>
                    </a:lnTo>
                    <a:lnTo>
                      <a:pt x="6341" y="677"/>
                    </a:lnTo>
                    <a:lnTo>
                      <a:pt x="6322" y="652"/>
                    </a:lnTo>
                    <a:lnTo>
                      <a:pt x="6312" y="640"/>
                    </a:lnTo>
                    <a:lnTo>
                      <a:pt x="6317" y="644"/>
                    </a:lnTo>
                    <a:lnTo>
                      <a:pt x="6307" y="637"/>
                    </a:lnTo>
                    <a:lnTo>
                      <a:pt x="6320" y="641"/>
                    </a:lnTo>
                    <a:lnTo>
                      <a:pt x="6301" y="641"/>
                    </a:lnTo>
                    <a:lnTo>
                      <a:pt x="6311" y="639"/>
                    </a:lnTo>
                    <a:lnTo>
                      <a:pt x="6300" y="644"/>
                    </a:lnTo>
                    <a:lnTo>
                      <a:pt x="6309" y="638"/>
                    </a:lnTo>
                    <a:lnTo>
                      <a:pt x="6300" y="649"/>
                    </a:lnTo>
                    <a:lnTo>
                      <a:pt x="6304" y="642"/>
                    </a:lnTo>
                    <a:lnTo>
                      <a:pt x="6294" y="665"/>
                    </a:lnTo>
                    <a:lnTo>
                      <a:pt x="6285" y="699"/>
                    </a:lnTo>
                    <a:lnTo>
                      <a:pt x="6275" y="737"/>
                    </a:lnTo>
                    <a:lnTo>
                      <a:pt x="6265" y="773"/>
                    </a:lnTo>
                    <a:lnTo>
                      <a:pt x="6255" y="810"/>
                    </a:lnTo>
                    <a:lnTo>
                      <a:pt x="6245" y="851"/>
                    </a:lnTo>
                    <a:lnTo>
                      <a:pt x="6234" y="889"/>
                    </a:lnTo>
                    <a:lnTo>
                      <a:pt x="6224" y="917"/>
                    </a:lnTo>
                    <a:cubicBezTo>
                      <a:pt x="6223" y="918"/>
                      <a:pt x="6223" y="920"/>
                      <a:pt x="6222" y="921"/>
                    </a:cubicBezTo>
                    <a:lnTo>
                      <a:pt x="6213" y="935"/>
                    </a:lnTo>
                    <a:cubicBezTo>
                      <a:pt x="6211" y="938"/>
                      <a:pt x="6209" y="940"/>
                      <a:pt x="6207" y="942"/>
                    </a:cubicBezTo>
                    <a:lnTo>
                      <a:pt x="6196" y="950"/>
                    </a:lnTo>
                    <a:cubicBezTo>
                      <a:pt x="6194" y="951"/>
                      <a:pt x="6192" y="952"/>
                      <a:pt x="6189" y="953"/>
                    </a:cubicBezTo>
                    <a:lnTo>
                      <a:pt x="6169" y="960"/>
                    </a:lnTo>
                    <a:cubicBezTo>
                      <a:pt x="6164" y="962"/>
                      <a:pt x="6158" y="962"/>
                      <a:pt x="6153" y="960"/>
                    </a:cubicBezTo>
                    <a:lnTo>
                      <a:pt x="6134" y="953"/>
                    </a:lnTo>
                    <a:cubicBezTo>
                      <a:pt x="6133" y="953"/>
                      <a:pt x="6132" y="952"/>
                      <a:pt x="6130" y="951"/>
                    </a:cubicBezTo>
                    <a:lnTo>
                      <a:pt x="6111" y="940"/>
                    </a:lnTo>
                    <a:lnTo>
                      <a:pt x="6120" y="943"/>
                    </a:lnTo>
                    <a:lnTo>
                      <a:pt x="6084" y="937"/>
                    </a:lnTo>
                    <a:lnTo>
                      <a:pt x="6044" y="936"/>
                    </a:lnTo>
                    <a:cubicBezTo>
                      <a:pt x="6043" y="936"/>
                      <a:pt x="6041" y="936"/>
                      <a:pt x="6040" y="936"/>
                    </a:cubicBezTo>
                    <a:lnTo>
                      <a:pt x="6001" y="929"/>
                    </a:lnTo>
                    <a:lnTo>
                      <a:pt x="5962" y="920"/>
                    </a:lnTo>
                    <a:lnTo>
                      <a:pt x="5923" y="912"/>
                    </a:lnTo>
                    <a:lnTo>
                      <a:pt x="5927" y="912"/>
                    </a:lnTo>
                    <a:lnTo>
                      <a:pt x="5889" y="911"/>
                    </a:lnTo>
                    <a:lnTo>
                      <a:pt x="5869" y="912"/>
                    </a:lnTo>
                    <a:lnTo>
                      <a:pt x="5873" y="912"/>
                    </a:lnTo>
                    <a:lnTo>
                      <a:pt x="5853" y="917"/>
                    </a:lnTo>
                    <a:lnTo>
                      <a:pt x="5862" y="912"/>
                    </a:lnTo>
                    <a:lnTo>
                      <a:pt x="5823" y="943"/>
                    </a:lnTo>
                    <a:lnTo>
                      <a:pt x="5827" y="939"/>
                    </a:lnTo>
                    <a:lnTo>
                      <a:pt x="5808" y="964"/>
                    </a:lnTo>
                    <a:lnTo>
                      <a:pt x="5788" y="990"/>
                    </a:lnTo>
                    <a:lnTo>
                      <a:pt x="5768" y="1019"/>
                    </a:lnTo>
                    <a:lnTo>
                      <a:pt x="5748" y="1043"/>
                    </a:lnTo>
                    <a:cubicBezTo>
                      <a:pt x="5747" y="1044"/>
                      <a:pt x="5746" y="1045"/>
                      <a:pt x="5745" y="1046"/>
                    </a:cubicBezTo>
                    <a:lnTo>
                      <a:pt x="5723" y="1065"/>
                    </a:lnTo>
                    <a:lnTo>
                      <a:pt x="5700" y="1079"/>
                    </a:lnTo>
                    <a:lnTo>
                      <a:pt x="5659" y="1098"/>
                    </a:lnTo>
                    <a:lnTo>
                      <a:pt x="5620" y="1116"/>
                    </a:lnTo>
                    <a:lnTo>
                      <a:pt x="5577" y="1133"/>
                    </a:lnTo>
                    <a:lnTo>
                      <a:pt x="5538" y="1143"/>
                    </a:lnTo>
                    <a:cubicBezTo>
                      <a:pt x="5537" y="1143"/>
                      <a:pt x="5536" y="1143"/>
                      <a:pt x="5535" y="1143"/>
                    </a:cubicBezTo>
                    <a:lnTo>
                      <a:pt x="5494" y="1147"/>
                    </a:lnTo>
                    <a:lnTo>
                      <a:pt x="5454" y="1153"/>
                    </a:lnTo>
                    <a:lnTo>
                      <a:pt x="5415" y="1156"/>
                    </a:lnTo>
                    <a:cubicBezTo>
                      <a:pt x="5414" y="1157"/>
                      <a:pt x="5413" y="1156"/>
                      <a:pt x="5411" y="1156"/>
                    </a:cubicBezTo>
                    <a:lnTo>
                      <a:pt x="5368" y="1152"/>
                    </a:lnTo>
                    <a:lnTo>
                      <a:pt x="5330" y="1144"/>
                    </a:lnTo>
                    <a:lnTo>
                      <a:pt x="5335" y="1144"/>
                    </a:lnTo>
                    <a:lnTo>
                      <a:pt x="5295" y="1145"/>
                    </a:lnTo>
                    <a:lnTo>
                      <a:pt x="5303" y="1144"/>
                    </a:lnTo>
                    <a:lnTo>
                      <a:pt x="5264" y="1158"/>
                    </a:lnTo>
                    <a:lnTo>
                      <a:pt x="5268" y="1156"/>
                    </a:lnTo>
                    <a:lnTo>
                      <a:pt x="5228" y="1180"/>
                    </a:lnTo>
                    <a:lnTo>
                      <a:pt x="5231" y="1178"/>
                    </a:lnTo>
                    <a:lnTo>
                      <a:pt x="5191" y="1211"/>
                    </a:lnTo>
                    <a:lnTo>
                      <a:pt x="5149" y="1240"/>
                    </a:lnTo>
                    <a:lnTo>
                      <a:pt x="5109" y="1263"/>
                    </a:lnTo>
                    <a:cubicBezTo>
                      <a:pt x="5108" y="1264"/>
                      <a:pt x="5107" y="1264"/>
                      <a:pt x="5106" y="1265"/>
                    </a:cubicBezTo>
                    <a:lnTo>
                      <a:pt x="5067" y="1280"/>
                    </a:lnTo>
                    <a:cubicBezTo>
                      <a:pt x="5065" y="1280"/>
                      <a:pt x="5064" y="1281"/>
                      <a:pt x="5062" y="1281"/>
                    </a:cubicBezTo>
                    <a:lnTo>
                      <a:pt x="5023" y="1287"/>
                    </a:lnTo>
                    <a:lnTo>
                      <a:pt x="4982" y="1292"/>
                    </a:lnTo>
                    <a:lnTo>
                      <a:pt x="4942" y="1294"/>
                    </a:lnTo>
                    <a:lnTo>
                      <a:pt x="4902" y="1295"/>
                    </a:lnTo>
                    <a:lnTo>
                      <a:pt x="4906" y="1295"/>
                    </a:lnTo>
                    <a:lnTo>
                      <a:pt x="4867" y="1303"/>
                    </a:lnTo>
                    <a:lnTo>
                      <a:pt x="4871" y="1302"/>
                    </a:lnTo>
                    <a:lnTo>
                      <a:pt x="4831" y="1316"/>
                    </a:lnTo>
                    <a:lnTo>
                      <a:pt x="4791" y="1330"/>
                    </a:lnTo>
                    <a:cubicBezTo>
                      <a:pt x="4790" y="1331"/>
                      <a:pt x="4789" y="1331"/>
                      <a:pt x="4787" y="1331"/>
                    </a:cubicBezTo>
                    <a:lnTo>
                      <a:pt x="4748" y="1337"/>
                    </a:lnTo>
                    <a:cubicBezTo>
                      <a:pt x="4747" y="1337"/>
                      <a:pt x="4746" y="1337"/>
                      <a:pt x="4744" y="1337"/>
                    </a:cubicBezTo>
                    <a:lnTo>
                      <a:pt x="4725" y="1337"/>
                    </a:lnTo>
                    <a:lnTo>
                      <a:pt x="4705" y="1337"/>
                    </a:lnTo>
                    <a:lnTo>
                      <a:pt x="4711" y="1337"/>
                    </a:lnTo>
                    <a:lnTo>
                      <a:pt x="4672" y="1347"/>
                    </a:lnTo>
                    <a:lnTo>
                      <a:pt x="4681" y="1343"/>
                    </a:lnTo>
                    <a:lnTo>
                      <a:pt x="4641" y="1372"/>
                    </a:lnTo>
                    <a:lnTo>
                      <a:pt x="4646" y="1367"/>
                    </a:lnTo>
                    <a:lnTo>
                      <a:pt x="4626" y="1393"/>
                    </a:lnTo>
                    <a:lnTo>
                      <a:pt x="4606" y="1417"/>
                    </a:lnTo>
                    <a:cubicBezTo>
                      <a:pt x="4605" y="1418"/>
                      <a:pt x="4603" y="1420"/>
                      <a:pt x="4602" y="1421"/>
                    </a:cubicBezTo>
                    <a:lnTo>
                      <a:pt x="4582" y="1436"/>
                    </a:lnTo>
                    <a:cubicBezTo>
                      <a:pt x="4579" y="1438"/>
                      <a:pt x="4576" y="1439"/>
                      <a:pt x="4572" y="1440"/>
                    </a:cubicBezTo>
                    <a:lnTo>
                      <a:pt x="4552" y="1444"/>
                    </a:lnTo>
                    <a:cubicBezTo>
                      <a:pt x="4546" y="1445"/>
                      <a:pt x="4539" y="1444"/>
                      <a:pt x="4533" y="1440"/>
                    </a:cubicBezTo>
                    <a:lnTo>
                      <a:pt x="4514" y="1426"/>
                    </a:lnTo>
                    <a:cubicBezTo>
                      <a:pt x="4512" y="1424"/>
                      <a:pt x="4511" y="1423"/>
                      <a:pt x="4509" y="1421"/>
                    </a:cubicBezTo>
                    <a:lnTo>
                      <a:pt x="4489" y="1394"/>
                    </a:lnTo>
                    <a:cubicBezTo>
                      <a:pt x="4488" y="1393"/>
                      <a:pt x="4488" y="1392"/>
                      <a:pt x="4487" y="1390"/>
                    </a:cubicBezTo>
                    <a:lnTo>
                      <a:pt x="4467" y="1350"/>
                    </a:lnTo>
                    <a:lnTo>
                      <a:pt x="4446" y="1306"/>
                    </a:lnTo>
                    <a:lnTo>
                      <a:pt x="4427" y="1260"/>
                    </a:lnTo>
                    <a:lnTo>
                      <a:pt x="4408" y="1219"/>
                    </a:lnTo>
                    <a:lnTo>
                      <a:pt x="4389" y="1185"/>
                    </a:lnTo>
                    <a:lnTo>
                      <a:pt x="4392" y="1190"/>
                    </a:lnTo>
                    <a:lnTo>
                      <a:pt x="4383" y="1180"/>
                    </a:lnTo>
                    <a:lnTo>
                      <a:pt x="4400" y="1187"/>
                    </a:lnTo>
                    <a:lnTo>
                      <a:pt x="4390" y="1187"/>
                    </a:lnTo>
                    <a:lnTo>
                      <a:pt x="4409" y="1179"/>
                    </a:lnTo>
                    <a:lnTo>
                      <a:pt x="4399" y="1191"/>
                    </a:lnTo>
                    <a:lnTo>
                      <a:pt x="4402" y="1186"/>
                    </a:lnTo>
                    <a:lnTo>
                      <a:pt x="4393" y="1204"/>
                    </a:lnTo>
                    <a:lnTo>
                      <a:pt x="4384" y="1232"/>
                    </a:lnTo>
                    <a:lnTo>
                      <a:pt x="4374" y="1266"/>
                    </a:lnTo>
                    <a:lnTo>
                      <a:pt x="4364" y="1311"/>
                    </a:lnTo>
                    <a:lnTo>
                      <a:pt x="4354" y="1366"/>
                    </a:lnTo>
                    <a:lnTo>
                      <a:pt x="4344" y="1422"/>
                    </a:lnTo>
                    <a:lnTo>
                      <a:pt x="4334" y="1471"/>
                    </a:lnTo>
                    <a:lnTo>
                      <a:pt x="4323" y="1508"/>
                    </a:lnTo>
                    <a:lnTo>
                      <a:pt x="4313" y="1540"/>
                    </a:lnTo>
                    <a:lnTo>
                      <a:pt x="4293" y="1583"/>
                    </a:lnTo>
                    <a:cubicBezTo>
                      <a:pt x="4292" y="1585"/>
                      <a:pt x="4291" y="1587"/>
                      <a:pt x="4289" y="1589"/>
                    </a:cubicBezTo>
                    <a:lnTo>
                      <a:pt x="4280" y="1599"/>
                    </a:lnTo>
                    <a:cubicBezTo>
                      <a:pt x="4278" y="1601"/>
                      <a:pt x="4276" y="1603"/>
                      <a:pt x="4273" y="1604"/>
                    </a:cubicBezTo>
                    <a:lnTo>
                      <a:pt x="4263" y="1609"/>
                    </a:lnTo>
                    <a:cubicBezTo>
                      <a:pt x="4261" y="1610"/>
                      <a:pt x="4259" y="1611"/>
                      <a:pt x="4257" y="1611"/>
                    </a:cubicBezTo>
                    <a:lnTo>
                      <a:pt x="4236" y="1615"/>
                    </a:lnTo>
                    <a:lnTo>
                      <a:pt x="4197" y="1621"/>
                    </a:lnTo>
                    <a:cubicBezTo>
                      <a:pt x="4196" y="1621"/>
                      <a:pt x="4194" y="1622"/>
                      <a:pt x="4192" y="1621"/>
                    </a:cubicBezTo>
                    <a:lnTo>
                      <a:pt x="4154" y="1619"/>
                    </a:lnTo>
                    <a:lnTo>
                      <a:pt x="4114" y="1618"/>
                    </a:lnTo>
                    <a:lnTo>
                      <a:pt x="4077" y="1616"/>
                    </a:lnTo>
                    <a:lnTo>
                      <a:pt x="4036" y="1617"/>
                    </a:lnTo>
                    <a:lnTo>
                      <a:pt x="3995" y="1614"/>
                    </a:lnTo>
                    <a:lnTo>
                      <a:pt x="3958" y="1610"/>
                    </a:lnTo>
                    <a:lnTo>
                      <a:pt x="3921" y="1609"/>
                    </a:lnTo>
                    <a:lnTo>
                      <a:pt x="3879" y="1612"/>
                    </a:lnTo>
                    <a:lnTo>
                      <a:pt x="3841" y="1612"/>
                    </a:lnTo>
                    <a:lnTo>
                      <a:pt x="3802" y="1612"/>
                    </a:lnTo>
                    <a:lnTo>
                      <a:pt x="3765" y="1614"/>
                    </a:lnTo>
                    <a:lnTo>
                      <a:pt x="3724" y="1619"/>
                    </a:lnTo>
                    <a:lnTo>
                      <a:pt x="3683" y="1621"/>
                    </a:lnTo>
                    <a:lnTo>
                      <a:pt x="3645" y="1618"/>
                    </a:lnTo>
                    <a:lnTo>
                      <a:pt x="3606" y="1620"/>
                    </a:lnTo>
                    <a:lnTo>
                      <a:pt x="3565" y="1623"/>
                    </a:lnTo>
                    <a:lnTo>
                      <a:pt x="3525" y="1622"/>
                    </a:lnTo>
                    <a:lnTo>
                      <a:pt x="3484" y="1619"/>
                    </a:lnTo>
                    <a:lnTo>
                      <a:pt x="3446" y="1617"/>
                    </a:lnTo>
                    <a:lnTo>
                      <a:pt x="3450" y="1617"/>
                    </a:lnTo>
                    <a:lnTo>
                      <a:pt x="3408" y="1621"/>
                    </a:lnTo>
                    <a:lnTo>
                      <a:pt x="3370" y="1621"/>
                    </a:lnTo>
                    <a:lnTo>
                      <a:pt x="3329" y="1624"/>
                    </a:lnTo>
                    <a:lnTo>
                      <a:pt x="3293" y="1624"/>
                    </a:lnTo>
                    <a:lnTo>
                      <a:pt x="3250" y="1628"/>
                    </a:lnTo>
                    <a:lnTo>
                      <a:pt x="3211" y="1627"/>
                    </a:lnTo>
                    <a:lnTo>
                      <a:pt x="3170" y="1627"/>
                    </a:lnTo>
                    <a:lnTo>
                      <a:pt x="3132" y="1624"/>
                    </a:lnTo>
                    <a:lnTo>
                      <a:pt x="3091" y="1624"/>
                    </a:lnTo>
                    <a:lnTo>
                      <a:pt x="3053" y="1620"/>
                    </a:lnTo>
                    <a:lnTo>
                      <a:pt x="3014" y="1617"/>
                    </a:lnTo>
                    <a:lnTo>
                      <a:pt x="2974" y="1616"/>
                    </a:lnTo>
                    <a:lnTo>
                      <a:pt x="2934" y="1616"/>
                    </a:lnTo>
                    <a:lnTo>
                      <a:pt x="2895" y="1614"/>
                    </a:lnTo>
                    <a:lnTo>
                      <a:pt x="2856" y="1613"/>
                    </a:lnTo>
                    <a:lnTo>
                      <a:pt x="2819" y="1613"/>
                    </a:lnTo>
                    <a:lnTo>
                      <a:pt x="2778" y="1615"/>
                    </a:lnTo>
                    <a:lnTo>
                      <a:pt x="2739" y="1615"/>
                    </a:lnTo>
                    <a:lnTo>
                      <a:pt x="2701" y="1614"/>
                    </a:lnTo>
                    <a:lnTo>
                      <a:pt x="2661" y="1616"/>
                    </a:lnTo>
                    <a:lnTo>
                      <a:pt x="2621" y="1617"/>
                    </a:lnTo>
                    <a:lnTo>
                      <a:pt x="2583" y="1617"/>
                    </a:lnTo>
                    <a:lnTo>
                      <a:pt x="2544" y="1618"/>
                    </a:lnTo>
                    <a:lnTo>
                      <a:pt x="2502" y="1620"/>
                    </a:lnTo>
                    <a:lnTo>
                      <a:pt x="2462" y="1620"/>
                    </a:lnTo>
                    <a:lnTo>
                      <a:pt x="2424" y="1618"/>
                    </a:lnTo>
                    <a:lnTo>
                      <a:pt x="2385" y="1617"/>
                    </a:lnTo>
                    <a:lnTo>
                      <a:pt x="2348" y="1618"/>
                    </a:lnTo>
                    <a:lnTo>
                      <a:pt x="2307" y="1620"/>
                    </a:lnTo>
                    <a:lnTo>
                      <a:pt x="2268" y="1623"/>
                    </a:lnTo>
                    <a:lnTo>
                      <a:pt x="2227" y="1624"/>
                    </a:lnTo>
                    <a:lnTo>
                      <a:pt x="2188" y="1624"/>
                    </a:lnTo>
                    <a:lnTo>
                      <a:pt x="2147" y="1625"/>
                    </a:lnTo>
                    <a:lnTo>
                      <a:pt x="2108" y="1623"/>
                    </a:lnTo>
                    <a:lnTo>
                      <a:pt x="2067" y="1620"/>
                    </a:lnTo>
                    <a:lnTo>
                      <a:pt x="2030" y="1615"/>
                    </a:lnTo>
                    <a:lnTo>
                      <a:pt x="1990" y="1615"/>
                    </a:lnTo>
                    <a:lnTo>
                      <a:pt x="1951" y="1613"/>
                    </a:lnTo>
                    <a:lnTo>
                      <a:pt x="1913" y="1613"/>
                    </a:lnTo>
                    <a:lnTo>
                      <a:pt x="1875" y="1614"/>
                    </a:lnTo>
                    <a:lnTo>
                      <a:pt x="1834" y="1618"/>
                    </a:lnTo>
                    <a:lnTo>
                      <a:pt x="1796" y="1619"/>
                    </a:lnTo>
                    <a:lnTo>
                      <a:pt x="1754" y="1620"/>
                    </a:lnTo>
                    <a:lnTo>
                      <a:pt x="1718" y="1618"/>
                    </a:lnTo>
                    <a:lnTo>
                      <a:pt x="1675" y="1621"/>
                    </a:lnTo>
                    <a:lnTo>
                      <a:pt x="1637" y="1619"/>
                    </a:lnTo>
                    <a:lnTo>
                      <a:pt x="1597" y="1618"/>
                    </a:lnTo>
                    <a:lnTo>
                      <a:pt x="1558" y="1616"/>
                    </a:lnTo>
                    <a:lnTo>
                      <a:pt x="1520" y="1615"/>
                    </a:lnTo>
                    <a:lnTo>
                      <a:pt x="1480" y="1616"/>
                    </a:lnTo>
                    <a:lnTo>
                      <a:pt x="1441" y="1615"/>
                    </a:lnTo>
                    <a:lnTo>
                      <a:pt x="1401" y="1615"/>
                    </a:lnTo>
                    <a:lnTo>
                      <a:pt x="1362" y="1614"/>
                    </a:lnTo>
                    <a:lnTo>
                      <a:pt x="1322" y="1614"/>
                    </a:lnTo>
                    <a:lnTo>
                      <a:pt x="1283" y="1613"/>
                    </a:lnTo>
                    <a:lnTo>
                      <a:pt x="1244" y="1612"/>
                    </a:lnTo>
                    <a:lnTo>
                      <a:pt x="1205" y="1610"/>
                    </a:lnTo>
                    <a:lnTo>
                      <a:pt x="1165" y="1609"/>
                    </a:lnTo>
                    <a:lnTo>
                      <a:pt x="1127" y="1608"/>
                    </a:lnTo>
                    <a:lnTo>
                      <a:pt x="1087" y="1609"/>
                    </a:lnTo>
                    <a:lnTo>
                      <a:pt x="1048" y="1608"/>
                    </a:lnTo>
                    <a:lnTo>
                      <a:pt x="1009" y="1609"/>
                    </a:lnTo>
                    <a:lnTo>
                      <a:pt x="971" y="1610"/>
                    </a:lnTo>
                    <a:lnTo>
                      <a:pt x="930" y="1613"/>
                    </a:lnTo>
                    <a:lnTo>
                      <a:pt x="892" y="1614"/>
                    </a:lnTo>
                    <a:lnTo>
                      <a:pt x="853" y="1616"/>
                    </a:lnTo>
                    <a:lnTo>
                      <a:pt x="814" y="1618"/>
                    </a:lnTo>
                    <a:lnTo>
                      <a:pt x="775" y="1621"/>
                    </a:lnTo>
                    <a:lnTo>
                      <a:pt x="736" y="1624"/>
                    </a:lnTo>
                    <a:lnTo>
                      <a:pt x="696" y="1628"/>
                    </a:lnTo>
                    <a:lnTo>
                      <a:pt x="654" y="1631"/>
                    </a:lnTo>
                    <a:lnTo>
                      <a:pt x="614" y="1631"/>
                    </a:lnTo>
                    <a:lnTo>
                      <a:pt x="574" y="1629"/>
                    </a:lnTo>
                    <a:lnTo>
                      <a:pt x="534" y="1627"/>
                    </a:lnTo>
                    <a:lnTo>
                      <a:pt x="496" y="1624"/>
                    </a:lnTo>
                    <a:lnTo>
                      <a:pt x="456" y="1623"/>
                    </a:lnTo>
                    <a:lnTo>
                      <a:pt x="417" y="1621"/>
                    </a:lnTo>
                    <a:lnTo>
                      <a:pt x="379" y="1621"/>
                    </a:lnTo>
                    <a:lnTo>
                      <a:pt x="339" y="1621"/>
                    </a:lnTo>
                    <a:lnTo>
                      <a:pt x="299" y="1621"/>
                    </a:lnTo>
                    <a:lnTo>
                      <a:pt x="262" y="1619"/>
                    </a:lnTo>
                    <a:lnTo>
                      <a:pt x="221" y="1620"/>
                    </a:lnTo>
                    <a:lnTo>
                      <a:pt x="183" y="1619"/>
                    </a:lnTo>
                    <a:lnTo>
                      <a:pt x="141" y="1620"/>
                    </a:lnTo>
                    <a:lnTo>
                      <a:pt x="104" y="1618"/>
                    </a:lnTo>
                    <a:lnTo>
                      <a:pt x="64" y="1619"/>
                    </a:lnTo>
                    <a:lnTo>
                      <a:pt x="24" y="1618"/>
                    </a:lnTo>
                    <a:cubicBezTo>
                      <a:pt x="11" y="1618"/>
                      <a:pt x="0" y="1607"/>
                      <a:pt x="0" y="1594"/>
                    </a:cubicBezTo>
                    <a:cubicBezTo>
                      <a:pt x="1" y="1581"/>
                      <a:pt x="12" y="1570"/>
                      <a:pt x="25" y="1570"/>
                    </a:cubicBezTo>
                    <a:close/>
                  </a:path>
                </a:pathLst>
              </a:custGeom>
              <a:solidFill>
                <a:srgbClr val="BE4B48"/>
              </a:solidFill>
              <a:ln w="9525" cap="flat">
                <a:solidFill>
                  <a:srgbClr val="BE4B48"/>
                </a:solidFill>
                <a:prstDash val="solid"/>
                <a:bevel/>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17" name="Rectangle 16">
                <a:extLst>
                  <a:ext uri="{FF2B5EF4-FFF2-40B4-BE49-F238E27FC236}">
                    <a16:creationId xmlns:a16="http://schemas.microsoft.com/office/drawing/2014/main" id="{3229A4E6-D8C0-47C8-B178-652C9C24222E}"/>
                  </a:ext>
                </a:extLst>
              </p:cNvPr>
              <p:cNvSpPr>
                <a:spLocks noChangeArrowheads="1"/>
              </p:cNvSpPr>
              <p:nvPr/>
            </p:nvSpPr>
            <p:spPr bwMode="auto">
              <a:xfrm>
                <a:off x="1449" y="3396"/>
                <a:ext cx="63"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18" name="Rectangle 17">
                <a:extLst>
                  <a:ext uri="{FF2B5EF4-FFF2-40B4-BE49-F238E27FC236}">
                    <a16:creationId xmlns:a16="http://schemas.microsoft.com/office/drawing/2014/main" id="{55372B07-72AD-49A1-8FC5-B30018E127F5}"/>
                  </a:ext>
                </a:extLst>
              </p:cNvPr>
              <p:cNvSpPr>
                <a:spLocks noChangeArrowheads="1"/>
              </p:cNvSpPr>
              <p:nvPr/>
            </p:nvSpPr>
            <p:spPr bwMode="auto">
              <a:xfrm>
                <a:off x="1472" y="3396"/>
                <a:ext cx="18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0.02</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19" name="Rectangle 18">
                <a:extLst>
                  <a:ext uri="{FF2B5EF4-FFF2-40B4-BE49-F238E27FC236}">
                    <a16:creationId xmlns:a16="http://schemas.microsoft.com/office/drawing/2014/main" id="{E9F33E1D-49E2-470E-AA8C-6817CAE05090}"/>
                  </a:ext>
                </a:extLst>
              </p:cNvPr>
              <p:cNvSpPr>
                <a:spLocks noChangeArrowheads="1"/>
              </p:cNvSpPr>
              <p:nvPr/>
            </p:nvSpPr>
            <p:spPr bwMode="auto">
              <a:xfrm>
                <a:off x="1406" y="3220"/>
                <a:ext cx="63"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20" name="Rectangle 19">
                <a:extLst>
                  <a:ext uri="{FF2B5EF4-FFF2-40B4-BE49-F238E27FC236}">
                    <a16:creationId xmlns:a16="http://schemas.microsoft.com/office/drawing/2014/main" id="{6E993E7F-BFF8-4141-8D1D-CF0BCEA9BC2B}"/>
                  </a:ext>
                </a:extLst>
              </p:cNvPr>
              <p:cNvSpPr>
                <a:spLocks noChangeArrowheads="1"/>
              </p:cNvSpPr>
              <p:nvPr/>
            </p:nvSpPr>
            <p:spPr bwMode="auto">
              <a:xfrm>
                <a:off x="1429" y="3220"/>
                <a:ext cx="22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0.015</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21" name="Rectangle 20">
                <a:extLst>
                  <a:ext uri="{FF2B5EF4-FFF2-40B4-BE49-F238E27FC236}">
                    <a16:creationId xmlns:a16="http://schemas.microsoft.com/office/drawing/2014/main" id="{2C5B3EEC-001C-481B-9360-91F30631DB94}"/>
                  </a:ext>
                </a:extLst>
              </p:cNvPr>
              <p:cNvSpPr>
                <a:spLocks noChangeArrowheads="1"/>
              </p:cNvSpPr>
              <p:nvPr/>
            </p:nvSpPr>
            <p:spPr bwMode="auto">
              <a:xfrm>
                <a:off x="1449" y="3042"/>
                <a:ext cx="63"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22" name="Rectangle 21">
                <a:extLst>
                  <a:ext uri="{FF2B5EF4-FFF2-40B4-BE49-F238E27FC236}">
                    <a16:creationId xmlns:a16="http://schemas.microsoft.com/office/drawing/2014/main" id="{27B872A6-9CC9-4E77-A6C4-B545C684A7D9}"/>
                  </a:ext>
                </a:extLst>
              </p:cNvPr>
              <p:cNvSpPr>
                <a:spLocks noChangeArrowheads="1"/>
              </p:cNvSpPr>
              <p:nvPr/>
            </p:nvSpPr>
            <p:spPr bwMode="auto">
              <a:xfrm>
                <a:off x="1472" y="3042"/>
                <a:ext cx="18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0.01</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23" name="Rectangle 22">
                <a:extLst>
                  <a:ext uri="{FF2B5EF4-FFF2-40B4-BE49-F238E27FC236}">
                    <a16:creationId xmlns:a16="http://schemas.microsoft.com/office/drawing/2014/main" id="{08F700EE-F173-4D2B-B090-2859984F9166}"/>
                  </a:ext>
                </a:extLst>
              </p:cNvPr>
              <p:cNvSpPr>
                <a:spLocks noChangeArrowheads="1"/>
              </p:cNvSpPr>
              <p:nvPr/>
            </p:nvSpPr>
            <p:spPr bwMode="auto">
              <a:xfrm>
                <a:off x="1406" y="2866"/>
                <a:ext cx="63"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24" name="Rectangle 23">
                <a:extLst>
                  <a:ext uri="{FF2B5EF4-FFF2-40B4-BE49-F238E27FC236}">
                    <a16:creationId xmlns:a16="http://schemas.microsoft.com/office/drawing/2014/main" id="{4B756E34-7917-4824-B7F5-38C4341A3BD4}"/>
                  </a:ext>
                </a:extLst>
              </p:cNvPr>
              <p:cNvSpPr>
                <a:spLocks noChangeArrowheads="1"/>
              </p:cNvSpPr>
              <p:nvPr/>
            </p:nvSpPr>
            <p:spPr bwMode="auto">
              <a:xfrm>
                <a:off x="1429" y="2866"/>
                <a:ext cx="22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0.005</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25" name="Rectangle 24">
                <a:extLst>
                  <a:ext uri="{FF2B5EF4-FFF2-40B4-BE49-F238E27FC236}">
                    <a16:creationId xmlns:a16="http://schemas.microsoft.com/office/drawing/2014/main" id="{60575210-45EB-430A-996C-D8F83DBD51F3}"/>
                  </a:ext>
                </a:extLst>
              </p:cNvPr>
              <p:cNvSpPr>
                <a:spLocks noChangeArrowheads="1"/>
              </p:cNvSpPr>
              <p:nvPr/>
            </p:nvSpPr>
            <p:spPr bwMode="auto">
              <a:xfrm>
                <a:off x="1566" y="2689"/>
                <a:ext cx="81"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0</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26" name="Rectangle 25">
                <a:extLst>
                  <a:ext uri="{FF2B5EF4-FFF2-40B4-BE49-F238E27FC236}">
                    <a16:creationId xmlns:a16="http://schemas.microsoft.com/office/drawing/2014/main" id="{76AD91E5-0E71-4C69-946F-095634913027}"/>
                  </a:ext>
                </a:extLst>
              </p:cNvPr>
              <p:cNvSpPr>
                <a:spLocks noChangeArrowheads="1"/>
              </p:cNvSpPr>
              <p:nvPr/>
            </p:nvSpPr>
            <p:spPr bwMode="auto">
              <a:xfrm>
                <a:off x="1430" y="2513"/>
                <a:ext cx="22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0.005</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27" name="Rectangle 26">
                <a:extLst>
                  <a:ext uri="{FF2B5EF4-FFF2-40B4-BE49-F238E27FC236}">
                    <a16:creationId xmlns:a16="http://schemas.microsoft.com/office/drawing/2014/main" id="{797016A8-2BBC-4C19-B7E3-9362636B0E4C}"/>
                  </a:ext>
                </a:extLst>
              </p:cNvPr>
              <p:cNvSpPr>
                <a:spLocks noChangeArrowheads="1"/>
              </p:cNvSpPr>
              <p:nvPr/>
            </p:nvSpPr>
            <p:spPr bwMode="auto">
              <a:xfrm>
                <a:off x="1472" y="2335"/>
                <a:ext cx="18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0.01</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28" name="Rectangle 27">
                <a:extLst>
                  <a:ext uri="{FF2B5EF4-FFF2-40B4-BE49-F238E27FC236}">
                    <a16:creationId xmlns:a16="http://schemas.microsoft.com/office/drawing/2014/main" id="{2C8289B5-436C-4EF1-9254-8733EEB4BF45}"/>
                  </a:ext>
                </a:extLst>
              </p:cNvPr>
              <p:cNvSpPr>
                <a:spLocks noChangeArrowheads="1"/>
              </p:cNvSpPr>
              <p:nvPr/>
            </p:nvSpPr>
            <p:spPr bwMode="auto">
              <a:xfrm>
                <a:off x="1430" y="2159"/>
                <a:ext cx="22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charset="0"/>
                  </a:rPr>
                  <a:t>0.015</a:t>
                </a:r>
                <a:endPar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29" name="Rectangle 28">
                <a:extLst>
                  <a:ext uri="{FF2B5EF4-FFF2-40B4-BE49-F238E27FC236}">
                    <a16:creationId xmlns:a16="http://schemas.microsoft.com/office/drawing/2014/main" id="{E1DB610D-5EBE-42FC-929C-F461FD0A2961}"/>
                  </a:ext>
                </a:extLst>
              </p:cNvPr>
              <p:cNvSpPr>
                <a:spLocks noChangeArrowheads="1"/>
              </p:cNvSpPr>
              <p:nvPr/>
            </p:nvSpPr>
            <p:spPr bwMode="auto">
              <a:xfrm>
                <a:off x="1472" y="1982"/>
                <a:ext cx="18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0.02</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30" name="Rectangle 29">
                <a:extLst>
                  <a:ext uri="{FF2B5EF4-FFF2-40B4-BE49-F238E27FC236}">
                    <a16:creationId xmlns:a16="http://schemas.microsoft.com/office/drawing/2014/main" id="{0B140F05-EFB6-4238-9B8D-96971B287E59}"/>
                  </a:ext>
                </a:extLst>
              </p:cNvPr>
              <p:cNvSpPr>
                <a:spLocks noChangeArrowheads="1"/>
              </p:cNvSpPr>
              <p:nvPr/>
            </p:nvSpPr>
            <p:spPr bwMode="auto">
              <a:xfrm>
                <a:off x="1430" y="1806"/>
                <a:ext cx="22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0.025</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31" name="Rectangle 30">
                <a:extLst>
                  <a:ext uri="{FF2B5EF4-FFF2-40B4-BE49-F238E27FC236}">
                    <a16:creationId xmlns:a16="http://schemas.microsoft.com/office/drawing/2014/main" id="{2F427AF7-911F-43CF-BB37-4C13185AA8BF}"/>
                  </a:ext>
                </a:extLst>
              </p:cNvPr>
              <p:cNvSpPr>
                <a:spLocks noChangeArrowheads="1"/>
              </p:cNvSpPr>
              <p:nvPr/>
            </p:nvSpPr>
            <p:spPr bwMode="auto">
              <a:xfrm>
                <a:off x="1197" y="2790"/>
                <a:ext cx="63"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32" name="Rectangle 32">
                <a:extLst>
                  <a:ext uri="{FF2B5EF4-FFF2-40B4-BE49-F238E27FC236}">
                    <a16:creationId xmlns:a16="http://schemas.microsoft.com/office/drawing/2014/main" id="{55B3DABD-CB87-498C-B996-B85FD0FC7630}"/>
                  </a:ext>
                </a:extLst>
              </p:cNvPr>
              <p:cNvSpPr>
                <a:spLocks noChangeArrowheads="1"/>
              </p:cNvSpPr>
              <p:nvPr/>
            </p:nvSpPr>
            <p:spPr bwMode="auto">
              <a:xfrm>
                <a:off x="1220" y="2790"/>
                <a:ext cx="80"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5</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33" name="Rectangle 33">
                <a:extLst>
                  <a:ext uri="{FF2B5EF4-FFF2-40B4-BE49-F238E27FC236}">
                    <a16:creationId xmlns:a16="http://schemas.microsoft.com/office/drawing/2014/main" id="{2EB903FB-9CE0-44F3-8D64-1A7CC78A67A0}"/>
                  </a:ext>
                </a:extLst>
              </p:cNvPr>
              <p:cNvSpPr>
                <a:spLocks noChangeArrowheads="1"/>
              </p:cNvSpPr>
              <p:nvPr/>
            </p:nvSpPr>
            <p:spPr bwMode="auto">
              <a:xfrm>
                <a:off x="1657" y="2790"/>
                <a:ext cx="80"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0</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34" name="Rectangle 34">
                <a:extLst>
                  <a:ext uri="{FF2B5EF4-FFF2-40B4-BE49-F238E27FC236}">
                    <a16:creationId xmlns:a16="http://schemas.microsoft.com/office/drawing/2014/main" id="{14255558-7F1C-41EF-B2F3-12C74DC679AF}"/>
                  </a:ext>
                </a:extLst>
              </p:cNvPr>
              <p:cNvSpPr>
                <a:spLocks noChangeArrowheads="1"/>
              </p:cNvSpPr>
              <p:nvPr/>
            </p:nvSpPr>
            <p:spPr bwMode="auto">
              <a:xfrm>
                <a:off x="2106" y="2790"/>
                <a:ext cx="81"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5</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35" name="Rectangle 35">
                <a:extLst>
                  <a:ext uri="{FF2B5EF4-FFF2-40B4-BE49-F238E27FC236}">
                    <a16:creationId xmlns:a16="http://schemas.microsoft.com/office/drawing/2014/main" id="{3C46C539-47B9-4C38-A399-2ED0C7C2F0DA}"/>
                  </a:ext>
                </a:extLst>
              </p:cNvPr>
              <p:cNvSpPr>
                <a:spLocks noChangeArrowheads="1"/>
              </p:cNvSpPr>
              <p:nvPr/>
            </p:nvSpPr>
            <p:spPr bwMode="auto">
              <a:xfrm>
                <a:off x="2537" y="2790"/>
                <a:ext cx="121"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10</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36" name="Rectangle 36">
                <a:extLst>
                  <a:ext uri="{FF2B5EF4-FFF2-40B4-BE49-F238E27FC236}">
                    <a16:creationId xmlns:a16="http://schemas.microsoft.com/office/drawing/2014/main" id="{6F87F610-8DBD-49FE-AD11-3A6F1F317153}"/>
                  </a:ext>
                </a:extLst>
              </p:cNvPr>
              <p:cNvSpPr>
                <a:spLocks noChangeArrowheads="1"/>
              </p:cNvSpPr>
              <p:nvPr/>
            </p:nvSpPr>
            <p:spPr bwMode="auto">
              <a:xfrm>
                <a:off x="2986" y="2790"/>
                <a:ext cx="120"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15</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37" name="Rectangle 37">
                <a:extLst>
                  <a:ext uri="{FF2B5EF4-FFF2-40B4-BE49-F238E27FC236}">
                    <a16:creationId xmlns:a16="http://schemas.microsoft.com/office/drawing/2014/main" id="{12FE4C9D-E61D-4732-9EE9-8B80703EAC6E}"/>
                  </a:ext>
                </a:extLst>
              </p:cNvPr>
              <p:cNvSpPr>
                <a:spLocks noChangeArrowheads="1"/>
              </p:cNvSpPr>
              <p:nvPr/>
            </p:nvSpPr>
            <p:spPr bwMode="auto">
              <a:xfrm>
                <a:off x="3434" y="2790"/>
                <a:ext cx="121"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20</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38" name="Rectangle 38">
                <a:extLst>
                  <a:ext uri="{FF2B5EF4-FFF2-40B4-BE49-F238E27FC236}">
                    <a16:creationId xmlns:a16="http://schemas.microsoft.com/office/drawing/2014/main" id="{A8D48902-96F9-4A82-9118-219D956CFF79}"/>
                  </a:ext>
                </a:extLst>
              </p:cNvPr>
              <p:cNvSpPr>
                <a:spLocks noChangeArrowheads="1"/>
              </p:cNvSpPr>
              <p:nvPr/>
            </p:nvSpPr>
            <p:spPr bwMode="auto">
              <a:xfrm>
                <a:off x="3883" y="2790"/>
                <a:ext cx="121"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25</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39" name="Rectangle 39">
                <a:extLst>
                  <a:ext uri="{FF2B5EF4-FFF2-40B4-BE49-F238E27FC236}">
                    <a16:creationId xmlns:a16="http://schemas.microsoft.com/office/drawing/2014/main" id="{931C5D9A-8075-4174-9869-C97D3CFDBE8B}"/>
                  </a:ext>
                </a:extLst>
              </p:cNvPr>
              <p:cNvSpPr>
                <a:spLocks noChangeArrowheads="1"/>
              </p:cNvSpPr>
              <p:nvPr/>
            </p:nvSpPr>
            <p:spPr bwMode="auto">
              <a:xfrm>
                <a:off x="1194" y="2747"/>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40" name="Rectangle 40">
                <a:extLst>
                  <a:ext uri="{FF2B5EF4-FFF2-40B4-BE49-F238E27FC236}">
                    <a16:creationId xmlns:a16="http://schemas.microsoft.com/office/drawing/2014/main" id="{5089E986-8D7D-4746-881D-7B08657AD3E6}"/>
                  </a:ext>
                </a:extLst>
              </p:cNvPr>
              <p:cNvSpPr>
                <a:spLocks noChangeArrowheads="1"/>
              </p:cNvSpPr>
              <p:nvPr/>
            </p:nvSpPr>
            <p:spPr bwMode="auto">
              <a:xfrm>
                <a:off x="2896" y="3488"/>
                <a:ext cx="103"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X</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41" name="Rectangle 41">
                <a:extLst>
                  <a:ext uri="{FF2B5EF4-FFF2-40B4-BE49-F238E27FC236}">
                    <a16:creationId xmlns:a16="http://schemas.microsoft.com/office/drawing/2014/main" id="{200CCDC0-D2AE-4005-853D-258CE3F13D07}"/>
                  </a:ext>
                </a:extLst>
              </p:cNvPr>
              <p:cNvSpPr>
                <a:spLocks noChangeArrowheads="1"/>
              </p:cNvSpPr>
              <p:nvPr/>
            </p:nvSpPr>
            <p:spPr bwMode="auto">
              <a:xfrm>
                <a:off x="2948" y="3488"/>
                <a:ext cx="8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charset="0"/>
                  </a:rPr>
                  <a:t>-</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42" name="Rectangle 42">
                <a:extLst>
                  <a:ext uri="{FF2B5EF4-FFF2-40B4-BE49-F238E27FC236}">
                    <a16:creationId xmlns:a16="http://schemas.microsoft.com/office/drawing/2014/main" id="{23C4CEBF-1109-4FA4-9C8C-771E148ED509}"/>
                  </a:ext>
                </a:extLst>
              </p:cNvPr>
              <p:cNvSpPr>
                <a:spLocks noChangeArrowheads="1"/>
              </p:cNvSpPr>
              <p:nvPr/>
            </p:nvSpPr>
            <p:spPr bwMode="auto">
              <a:xfrm>
                <a:off x="2976" y="3482"/>
                <a:ext cx="11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Symbol" panose="05050102010706020507" pitchFamily="18" charset="2"/>
                    <a:ea typeface="MS PGothic" pitchFamily="34" charset="-128"/>
                    <a:cs typeface="Arial" charset="0"/>
                  </a:rPr>
                  <a:t>b</a:t>
                </a: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43" name="Rectangle 43">
                <a:extLst>
                  <a:ext uri="{FF2B5EF4-FFF2-40B4-BE49-F238E27FC236}">
                    <a16:creationId xmlns:a16="http://schemas.microsoft.com/office/drawing/2014/main" id="{78319D28-66F2-4603-B486-DB6B606D2DDA}"/>
                  </a:ext>
                </a:extLst>
              </p:cNvPr>
              <p:cNvSpPr>
                <a:spLocks noChangeArrowheads="1"/>
              </p:cNvSpPr>
              <p:nvPr/>
            </p:nvSpPr>
            <p:spPr bwMode="auto">
              <a:xfrm>
                <a:off x="3034" y="3488"/>
                <a:ext cx="42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charset="0"/>
                  </a:rPr>
                  <a:t>r (inches)</a:t>
                </a:r>
                <a:endPar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44" name="Rectangle 47">
                <a:extLst>
                  <a:ext uri="{FF2B5EF4-FFF2-40B4-BE49-F238E27FC236}">
                    <a16:creationId xmlns:a16="http://schemas.microsoft.com/office/drawing/2014/main" id="{BFEF5B1A-55DF-43FC-95DD-00A04DA30D70}"/>
                  </a:ext>
                </a:extLst>
              </p:cNvPr>
              <p:cNvSpPr>
                <a:spLocks noChangeArrowheads="1"/>
              </p:cNvSpPr>
              <p:nvPr/>
            </p:nvSpPr>
            <p:spPr bwMode="auto">
              <a:xfrm>
                <a:off x="1020" y="1688"/>
                <a:ext cx="346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charset="0"/>
                  </a:rPr>
                  <a:t>Comparison of Pre-test CFD and Wind Tunnel Measurements @ C</a:t>
                </a:r>
                <a:r>
                  <a:rPr kumimoji="0" lang="en-US" altLang="en-US" sz="1400" b="1" i="0" u="none" strike="noStrike" kern="1200" cap="none" spc="0" normalizeH="0" baseline="-25000" noProof="0" dirty="0">
                    <a:ln>
                      <a:noFill/>
                    </a:ln>
                    <a:solidFill>
                      <a:srgbClr val="000000"/>
                    </a:solidFill>
                    <a:effectLst/>
                    <a:uLnTx/>
                    <a:uFillTx/>
                    <a:latin typeface="Calibri" panose="020F0502020204030204" pitchFamily="34" charset="0"/>
                    <a:ea typeface="MS PGothic" pitchFamily="34" charset="-128"/>
                    <a:cs typeface="Arial" charset="0"/>
                  </a:rPr>
                  <a:t>L</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charset="0"/>
                  </a:rPr>
                  <a:t> = 0.142</a:t>
                </a:r>
                <a:endPar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45" name="Rectangle 48">
                <a:extLst>
                  <a:ext uri="{FF2B5EF4-FFF2-40B4-BE49-F238E27FC236}">
                    <a16:creationId xmlns:a16="http://schemas.microsoft.com/office/drawing/2014/main" id="{5066862A-4775-4856-95DB-DA4D0921039D}"/>
                  </a:ext>
                </a:extLst>
              </p:cNvPr>
              <p:cNvSpPr>
                <a:spLocks noChangeArrowheads="1"/>
              </p:cNvSpPr>
              <p:nvPr/>
            </p:nvSpPr>
            <p:spPr bwMode="auto">
              <a:xfrm>
                <a:off x="2966" y="149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46" name="Rectangle 49">
                <a:extLst>
                  <a:ext uri="{FF2B5EF4-FFF2-40B4-BE49-F238E27FC236}">
                    <a16:creationId xmlns:a16="http://schemas.microsoft.com/office/drawing/2014/main" id="{F4924AF3-9F2B-44BB-AC74-66FBD4B654BF}"/>
                  </a:ext>
                </a:extLst>
              </p:cNvPr>
              <p:cNvSpPr>
                <a:spLocks noChangeArrowheads="1"/>
              </p:cNvSpPr>
              <p:nvPr/>
            </p:nvSpPr>
            <p:spPr bwMode="auto">
              <a:xfrm>
                <a:off x="3018" y="149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47" name="Freeform 51">
                <a:extLst>
                  <a:ext uri="{FF2B5EF4-FFF2-40B4-BE49-F238E27FC236}">
                    <a16:creationId xmlns:a16="http://schemas.microsoft.com/office/drawing/2014/main" id="{2A1DE6F3-FC50-46EE-9F5F-45E29E55D90A}"/>
                  </a:ext>
                </a:extLst>
              </p:cNvPr>
              <p:cNvSpPr>
                <a:spLocks/>
              </p:cNvSpPr>
              <p:nvPr/>
            </p:nvSpPr>
            <p:spPr bwMode="auto">
              <a:xfrm>
                <a:off x="3546" y="1954"/>
                <a:ext cx="167" cy="17"/>
              </a:xfrm>
              <a:custGeom>
                <a:avLst/>
                <a:gdLst>
                  <a:gd name="T0" fmla="*/ 24 w 464"/>
                  <a:gd name="T1" fmla="*/ 0 h 48"/>
                  <a:gd name="T2" fmla="*/ 440 w 464"/>
                  <a:gd name="T3" fmla="*/ 0 h 48"/>
                  <a:gd name="T4" fmla="*/ 464 w 464"/>
                  <a:gd name="T5" fmla="*/ 24 h 48"/>
                  <a:gd name="T6" fmla="*/ 440 w 464"/>
                  <a:gd name="T7" fmla="*/ 48 h 48"/>
                  <a:gd name="T8" fmla="*/ 24 w 464"/>
                  <a:gd name="T9" fmla="*/ 48 h 48"/>
                  <a:gd name="T10" fmla="*/ 0 w 464"/>
                  <a:gd name="T11" fmla="*/ 24 h 48"/>
                  <a:gd name="T12" fmla="*/ 24 w 464"/>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64" h="48">
                    <a:moveTo>
                      <a:pt x="24" y="0"/>
                    </a:moveTo>
                    <a:lnTo>
                      <a:pt x="440" y="0"/>
                    </a:lnTo>
                    <a:cubicBezTo>
                      <a:pt x="454" y="0"/>
                      <a:pt x="464" y="11"/>
                      <a:pt x="464" y="24"/>
                    </a:cubicBezTo>
                    <a:cubicBezTo>
                      <a:pt x="464" y="38"/>
                      <a:pt x="454" y="48"/>
                      <a:pt x="440" y="48"/>
                    </a:cubicBezTo>
                    <a:lnTo>
                      <a:pt x="24" y="48"/>
                    </a:lnTo>
                    <a:cubicBezTo>
                      <a:pt x="11" y="48"/>
                      <a:pt x="0" y="38"/>
                      <a:pt x="0" y="24"/>
                    </a:cubicBezTo>
                    <a:cubicBezTo>
                      <a:pt x="0" y="11"/>
                      <a:pt x="11" y="0"/>
                      <a:pt x="24" y="0"/>
                    </a:cubicBezTo>
                    <a:close/>
                  </a:path>
                </a:pathLst>
              </a:custGeom>
              <a:solidFill>
                <a:srgbClr val="1F497D"/>
              </a:solidFill>
              <a:ln w="9525" cap="flat">
                <a:solidFill>
                  <a:srgbClr val="1F497D"/>
                </a:solidFill>
                <a:prstDash val="solid"/>
                <a:bevel/>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48" name="Rectangle 52">
                <a:extLst>
                  <a:ext uri="{FF2B5EF4-FFF2-40B4-BE49-F238E27FC236}">
                    <a16:creationId xmlns:a16="http://schemas.microsoft.com/office/drawing/2014/main" id="{ED526B33-EB93-4304-A170-D96C4B1487E9}"/>
                  </a:ext>
                </a:extLst>
              </p:cNvPr>
              <p:cNvSpPr>
                <a:spLocks noChangeArrowheads="1"/>
              </p:cNvSpPr>
              <p:nvPr/>
            </p:nvSpPr>
            <p:spPr bwMode="auto">
              <a:xfrm>
                <a:off x="3742" y="1906"/>
                <a:ext cx="40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charset="0"/>
                  </a:rPr>
                  <a:t>Pre-test CFD</a:t>
                </a:r>
                <a:endPar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S PGothic" pitchFamily="34" charset="-128"/>
                  <a:cs typeface="Arial" charset="0"/>
                </a:endParaRPr>
              </a:p>
            </p:txBody>
          </p:sp>
          <p:sp>
            <p:nvSpPr>
              <p:cNvPr id="49" name="Freeform 53">
                <a:extLst>
                  <a:ext uri="{FF2B5EF4-FFF2-40B4-BE49-F238E27FC236}">
                    <a16:creationId xmlns:a16="http://schemas.microsoft.com/office/drawing/2014/main" id="{23EBDC19-41FC-459A-904B-3E92A8A6D203}"/>
                  </a:ext>
                </a:extLst>
              </p:cNvPr>
              <p:cNvSpPr>
                <a:spLocks/>
              </p:cNvSpPr>
              <p:nvPr/>
            </p:nvSpPr>
            <p:spPr bwMode="auto">
              <a:xfrm>
                <a:off x="3546" y="2109"/>
                <a:ext cx="167" cy="18"/>
              </a:xfrm>
              <a:custGeom>
                <a:avLst/>
                <a:gdLst>
                  <a:gd name="T0" fmla="*/ 24 w 464"/>
                  <a:gd name="T1" fmla="*/ 0 h 48"/>
                  <a:gd name="T2" fmla="*/ 440 w 464"/>
                  <a:gd name="T3" fmla="*/ 0 h 48"/>
                  <a:gd name="T4" fmla="*/ 464 w 464"/>
                  <a:gd name="T5" fmla="*/ 24 h 48"/>
                  <a:gd name="T6" fmla="*/ 440 w 464"/>
                  <a:gd name="T7" fmla="*/ 48 h 48"/>
                  <a:gd name="T8" fmla="*/ 24 w 464"/>
                  <a:gd name="T9" fmla="*/ 48 h 48"/>
                  <a:gd name="T10" fmla="*/ 0 w 464"/>
                  <a:gd name="T11" fmla="*/ 24 h 48"/>
                  <a:gd name="T12" fmla="*/ 24 w 464"/>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64" h="48">
                    <a:moveTo>
                      <a:pt x="24" y="0"/>
                    </a:moveTo>
                    <a:lnTo>
                      <a:pt x="440" y="0"/>
                    </a:lnTo>
                    <a:cubicBezTo>
                      <a:pt x="454" y="0"/>
                      <a:pt x="464" y="11"/>
                      <a:pt x="464" y="24"/>
                    </a:cubicBezTo>
                    <a:cubicBezTo>
                      <a:pt x="464" y="38"/>
                      <a:pt x="454" y="48"/>
                      <a:pt x="440" y="48"/>
                    </a:cubicBezTo>
                    <a:lnTo>
                      <a:pt x="24" y="48"/>
                    </a:lnTo>
                    <a:cubicBezTo>
                      <a:pt x="11" y="48"/>
                      <a:pt x="0" y="38"/>
                      <a:pt x="0" y="24"/>
                    </a:cubicBezTo>
                    <a:cubicBezTo>
                      <a:pt x="0" y="11"/>
                      <a:pt x="11" y="0"/>
                      <a:pt x="24" y="0"/>
                    </a:cubicBezTo>
                    <a:close/>
                  </a:path>
                </a:pathLst>
              </a:custGeom>
              <a:solidFill>
                <a:srgbClr val="BE4B48"/>
              </a:solidFill>
              <a:ln w="9525" cap="flat">
                <a:solidFill>
                  <a:srgbClr val="BE4B48"/>
                </a:solidFill>
                <a:prstDash val="solid"/>
                <a:bevel/>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charset="0"/>
                  <a:ea typeface="MS PGothic" pitchFamily="34" charset="-128"/>
                  <a:cs typeface="Arial" charset="0"/>
                </a:endParaRPr>
              </a:p>
            </p:txBody>
          </p:sp>
          <p:sp>
            <p:nvSpPr>
              <p:cNvPr id="50" name="Rectangle 54">
                <a:extLst>
                  <a:ext uri="{FF2B5EF4-FFF2-40B4-BE49-F238E27FC236}">
                    <a16:creationId xmlns:a16="http://schemas.microsoft.com/office/drawing/2014/main" id="{8C30E601-3791-490C-AAAB-B5F10D6BD23D}"/>
                  </a:ext>
                </a:extLst>
              </p:cNvPr>
              <p:cNvSpPr>
                <a:spLocks noChangeArrowheads="1"/>
              </p:cNvSpPr>
              <p:nvPr/>
            </p:nvSpPr>
            <p:spPr bwMode="auto">
              <a:xfrm>
                <a:off x="3738" y="2061"/>
                <a:ext cx="50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charset="0"/>
                  </a:rPr>
                  <a:t>Measured Data</a:t>
                </a:r>
                <a:endPar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S PGothic" pitchFamily="34" charset="-128"/>
                  <a:cs typeface="Arial" charset="0"/>
                </a:endParaRPr>
              </a:p>
            </p:txBody>
          </p:sp>
        </p:grpSp>
        <p:sp>
          <p:nvSpPr>
            <p:cNvPr id="52" name="Rectangle 51">
              <a:extLst>
                <a:ext uri="{FF2B5EF4-FFF2-40B4-BE49-F238E27FC236}">
                  <a16:creationId xmlns:a16="http://schemas.microsoft.com/office/drawing/2014/main" id="{7797B0D6-64C3-4668-B0FC-EC3A02E1817F}"/>
                </a:ext>
              </a:extLst>
            </p:cNvPr>
            <p:cNvSpPr/>
            <p:nvPr/>
          </p:nvSpPr>
          <p:spPr bwMode="auto">
            <a:xfrm>
              <a:off x="0" y="3906281"/>
              <a:ext cx="1893095" cy="91440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AFD00"/>
                </a:solidFill>
                <a:effectLst>
                  <a:outerShdw blurRad="38100" dist="38100" dir="2700000" algn="tl">
                    <a:srgbClr val="000000">
                      <a:alpha val="43137"/>
                    </a:srgbClr>
                  </a:outerShdw>
                </a:effectLst>
                <a:uLnTx/>
                <a:uFillTx/>
                <a:latin typeface="Arial" pitchFamily="-112" charset="0"/>
                <a:ea typeface="MS PGothic" pitchFamily="34" charset="-128"/>
                <a:cs typeface="Arial" charset="0"/>
              </a:endParaRPr>
            </a:p>
          </p:txBody>
        </p:sp>
      </p:grpSp>
      <p:sp>
        <p:nvSpPr>
          <p:cNvPr id="4" name="Slide Number Placeholder 3">
            <a:extLst>
              <a:ext uri="{FF2B5EF4-FFF2-40B4-BE49-F238E27FC236}">
                <a16:creationId xmlns:a16="http://schemas.microsoft.com/office/drawing/2014/main" id="{1C590179-5F17-4BCC-9567-7A97A2DAD82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F50208D-4CFC-2843-8F5D-28637F6E97D8}" type="slidenum">
              <a:rPr kumimoji="0" lang="en-US" sz="9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9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C55031B-AD12-4214-AC0F-0E13D39A61AA}"/>
              </a:ext>
            </a:extLst>
          </p:cNvPr>
          <p:cNvSpPr txBox="1"/>
          <p:nvPr/>
        </p:nvSpPr>
        <p:spPr>
          <a:xfrm>
            <a:off x="1346634" y="6023669"/>
            <a:ext cx="9090932" cy="400110"/>
          </a:xfrm>
          <a:prstGeom prst="rect">
            <a:avLst/>
          </a:prstGeom>
          <a:solidFill>
            <a:schemeClr val="bg2">
              <a:lumMod val="90000"/>
            </a:schemeClr>
          </a:solidFill>
          <a:ln w="19050">
            <a:solidFill>
              <a:schemeClr val="bg1"/>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solidFill>
                <a:effectLst/>
                <a:uLnTx/>
                <a:uFillTx/>
                <a:latin typeface="Arial" charset="0"/>
                <a:ea typeface="MS PGothic" pitchFamily="34" charset="-128"/>
                <a:cs typeface="Arial" charset="0"/>
              </a:rPr>
              <a:t>Modern Design Tools are Ready for Shaped Boom Design (Tip to Tail)</a:t>
            </a:r>
            <a:endParaRPr kumimoji="0" lang="en-US" sz="2000" b="1" i="0" u="none" strike="noStrike" kern="1200" cap="none" spc="0" normalizeH="0" baseline="0" noProof="0" dirty="0">
              <a:ln>
                <a:noFill/>
              </a:ln>
              <a:solidFill>
                <a:srgbClr val="FFFF00"/>
              </a:solidFill>
              <a:effectLst/>
              <a:uLnTx/>
              <a:uFillTx/>
              <a:latin typeface="Arial" charset="0"/>
              <a:ea typeface="MS PGothic" pitchFamily="34" charset="-128"/>
              <a:cs typeface="Arial" charset="0"/>
            </a:endParaRPr>
          </a:p>
        </p:txBody>
      </p:sp>
      <p:pic>
        <p:nvPicPr>
          <p:cNvPr id="51" name="Picture 2" descr="P:\ADP\ASD\ASD Programs &amp; Projects\LMPI - N+2\02_Phase II\02_Engineering\BoomTesting\07_LM4_97_0254_Phase2LowBoom\06_Photos_Visualization\ProfInstallation1044\ACD12-0168-001.jpg">
            <a:extLst>
              <a:ext uri="{FF2B5EF4-FFF2-40B4-BE49-F238E27FC236}">
                <a16:creationId xmlns:a16="http://schemas.microsoft.com/office/drawing/2014/main" id="{C6657D86-02A6-46B0-9EE5-06B0FFB76B5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503864" y="621442"/>
            <a:ext cx="2972337" cy="197428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a:extLst>
              <a:ext uri="{FF2B5EF4-FFF2-40B4-BE49-F238E27FC236}">
                <a16:creationId xmlns:a16="http://schemas.microsoft.com/office/drawing/2014/main" id="{6FF9F983-7363-4B8C-9969-55319D5C08D2}"/>
              </a:ext>
            </a:extLst>
          </p:cNvPr>
          <p:cNvPicPr>
            <a:picLocks noChangeAspect="1" noChangeArrowheads="1"/>
          </p:cNvPicPr>
          <p:nvPr/>
        </p:nvPicPr>
        <p:blipFill>
          <a:blip r:embed="rId4" cstate="print"/>
          <a:srcRect l="26875" t="22222" r="19738" b="27934"/>
          <a:stretch>
            <a:fillRect/>
          </a:stretch>
        </p:blipFill>
        <p:spPr bwMode="auto">
          <a:xfrm flipH="1">
            <a:off x="1265735" y="621442"/>
            <a:ext cx="3713671" cy="1950308"/>
          </a:xfrm>
          <a:prstGeom prst="rect">
            <a:avLst/>
          </a:prstGeom>
          <a:noFill/>
          <a:ln w="9525">
            <a:noFill/>
            <a:miter lim="800000"/>
            <a:headEnd/>
            <a:tailEnd/>
          </a:ln>
        </p:spPr>
      </p:pic>
      <p:sp>
        <p:nvSpPr>
          <p:cNvPr id="54" name="TextBox 53">
            <a:extLst>
              <a:ext uri="{FF2B5EF4-FFF2-40B4-BE49-F238E27FC236}">
                <a16:creationId xmlns:a16="http://schemas.microsoft.com/office/drawing/2014/main" id="{640D1EC1-94C1-4F97-B24B-70D98469D71C}"/>
              </a:ext>
            </a:extLst>
          </p:cNvPr>
          <p:cNvSpPr txBox="1"/>
          <p:nvPr/>
        </p:nvSpPr>
        <p:spPr>
          <a:xfrm>
            <a:off x="2757488" y="2281881"/>
            <a:ext cx="71437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charset="0"/>
                <a:ea typeface="MS PGothic" pitchFamily="34" charset="-128"/>
                <a:cs typeface="Arial" charset="0"/>
              </a:rPr>
              <a:t>CFD</a:t>
            </a:r>
          </a:p>
        </p:txBody>
      </p:sp>
      <p:sp>
        <p:nvSpPr>
          <p:cNvPr id="55" name="TextBox 54">
            <a:extLst>
              <a:ext uri="{FF2B5EF4-FFF2-40B4-BE49-F238E27FC236}">
                <a16:creationId xmlns:a16="http://schemas.microsoft.com/office/drawing/2014/main" id="{38E5C1E8-BCA6-4341-B1D2-425B73E70EC7}"/>
              </a:ext>
            </a:extLst>
          </p:cNvPr>
          <p:cNvSpPr txBox="1"/>
          <p:nvPr/>
        </p:nvSpPr>
        <p:spPr>
          <a:xfrm>
            <a:off x="6812008" y="2286269"/>
            <a:ext cx="134284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charset="0"/>
                <a:ea typeface="MS PGothic" pitchFamily="34" charset="-128"/>
                <a:cs typeface="Arial" charset="0"/>
              </a:rPr>
              <a:t>Experiment</a:t>
            </a:r>
          </a:p>
        </p:txBody>
      </p:sp>
      <p:sp>
        <p:nvSpPr>
          <p:cNvPr id="56" name="Title 1">
            <a:extLst>
              <a:ext uri="{FF2B5EF4-FFF2-40B4-BE49-F238E27FC236}">
                <a16:creationId xmlns:a16="http://schemas.microsoft.com/office/drawing/2014/main" id="{53FBA72C-D3B5-46A3-80A6-301F608E4A54}"/>
              </a:ext>
            </a:extLst>
          </p:cNvPr>
          <p:cNvSpPr txBox="1">
            <a:spLocks/>
          </p:cNvSpPr>
          <p:nvPr/>
        </p:nvSpPr>
        <p:spPr bwMode="auto">
          <a:xfrm>
            <a:off x="3791859" y="89630"/>
            <a:ext cx="4200482" cy="531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887413" rtl="0" eaLnBrk="0" fontAlgn="base" hangingPunct="0">
              <a:spcBef>
                <a:spcPct val="0"/>
              </a:spcBef>
              <a:spcAft>
                <a:spcPct val="0"/>
              </a:spcAft>
              <a:defRPr sz="3600" b="1">
                <a:solidFill>
                  <a:schemeClr val="bg1"/>
                </a:solidFill>
                <a:effectLst/>
                <a:latin typeface="+mj-lt"/>
                <a:ea typeface="MS PGothic" pitchFamily="34" charset="-128"/>
                <a:cs typeface="ＭＳ Ｐゴシック" pitchFamily="-112" charset="-128"/>
              </a:defRPr>
            </a:lvl1pPr>
            <a:lvl2pPr algn="l" defTabSz="887413" rtl="0" eaLnBrk="0" fontAlgn="base" hangingPunct="0">
              <a:spcBef>
                <a:spcPct val="0"/>
              </a:spcBef>
              <a:spcAft>
                <a:spcPct val="0"/>
              </a:spcAft>
              <a:defRPr sz="3600" b="1">
                <a:solidFill>
                  <a:schemeClr val="bg1"/>
                </a:solidFill>
                <a:effectLst>
                  <a:outerShdw blurRad="38100" dist="38100" dir="2700000" algn="tl">
                    <a:srgbClr val="000000"/>
                  </a:outerShdw>
                </a:effectLst>
                <a:latin typeface="Arial" pitchFamily="-112" charset="0"/>
                <a:ea typeface="MS PGothic" pitchFamily="34" charset="-128"/>
                <a:cs typeface="ＭＳ Ｐゴシック" pitchFamily="-112" charset="-128"/>
              </a:defRPr>
            </a:lvl2pPr>
            <a:lvl3pPr algn="l" defTabSz="887413" rtl="0" eaLnBrk="0" fontAlgn="base" hangingPunct="0">
              <a:spcBef>
                <a:spcPct val="0"/>
              </a:spcBef>
              <a:spcAft>
                <a:spcPct val="0"/>
              </a:spcAft>
              <a:defRPr sz="3600" b="1">
                <a:solidFill>
                  <a:schemeClr val="bg1"/>
                </a:solidFill>
                <a:effectLst>
                  <a:outerShdw blurRad="38100" dist="38100" dir="2700000" algn="tl">
                    <a:srgbClr val="000000"/>
                  </a:outerShdw>
                </a:effectLst>
                <a:latin typeface="Arial" pitchFamily="-112" charset="0"/>
                <a:ea typeface="MS PGothic" pitchFamily="34" charset="-128"/>
                <a:cs typeface="ＭＳ Ｐゴシック" pitchFamily="-112" charset="-128"/>
              </a:defRPr>
            </a:lvl3pPr>
            <a:lvl4pPr algn="l" defTabSz="887413" rtl="0" eaLnBrk="0" fontAlgn="base" hangingPunct="0">
              <a:spcBef>
                <a:spcPct val="0"/>
              </a:spcBef>
              <a:spcAft>
                <a:spcPct val="0"/>
              </a:spcAft>
              <a:defRPr sz="3600" b="1">
                <a:solidFill>
                  <a:schemeClr val="bg1"/>
                </a:solidFill>
                <a:effectLst>
                  <a:outerShdw blurRad="38100" dist="38100" dir="2700000" algn="tl">
                    <a:srgbClr val="000000"/>
                  </a:outerShdw>
                </a:effectLst>
                <a:latin typeface="Arial" pitchFamily="-112" charset="0"/>
                <a:ea typeface="MS PGothic" pitchFamily="34" charset="-128"/>
                <a:cs typeface="ＭＳ Ｐゴシック" pitchFamily="-112" charset="-128"/>
              </a:defRPr>
            </a:lvl4pPr>
            <a:lvl5pPr algn="l" defTabSz="887413" rtl="0" eaLnBrk="0" fontAlgn="base" hangingPunct="0">
              <a:spcBef>
                <a:spcPct val="0"/>
              </a:spcBef>
              <a:spcAft>
                <a:spcPct val="0"/>
              </a:spcAft>
              <a:defRPr sz="3600" b="1">
                <a:solidFill>
                  <a:schemeClr val="bg1"/>
                </a:solidFill>
                <a:effectLst>
                  <a:outerShdw blurRad="38100" dist="38100" dir="2700000" algn="tl">
                    <a:srgbClr val="000000"/>
                  </a:outerShdw>
                </a:effectLst>
                <a:latin typeface="Arial" pitchFamily="-112" charset="0"/>
                <a:ea typeface="MS PGothic" pitchFamily="34" charset="-128"/>
                <a:cs typeface="ＭＳ Ｐゴシック" pitchFamily="-112" charset="-128"/>
              </a:defRPr>
            </a:lvl5pPr>
            <a:lvl6pPr marL="457200" algn="l" defTabSz="887413" rtl="0" eaLnBrk="1" fontAlgn="base" hangingPunct="1">
              <a:spcBef>
                <a:spcPct val="0"/>
              </a:spcBef>
              <a:spcAft>
                <a:spcPct val="0"/>
              </a:spcAft>
              <a:defRPr sz="3600" b="1">
                <a:solidFill>
                  <a:srgbClr val="FFFFFF"/>
                </a:solidFill>
                <a:effectLst>
                  <a:outerShdw blurRad="38100" dist="38100" dir="2700000" algn="tl">
                    <a:srgbClr val="000000"/>
                  </a:outerShdw>
                </a:effectLst>
                <a:latin typeface="Arial" pitchFamily="-112" charset="0"/>
              </a:defRPr>
            </a:lvl6pPr>
            <a:lvl7pPr marL="914400" algn="l" defTabSz="887413" rtl="0" eaLnBrk="1" fontAlgn="base" hangingPunct="1">
              <a:spcBef>
                <a:spcPct val="0"/>
              </a:spcBef>
              <a:spcAft>
                <a:spcPct val="0"/>
              </a:spcAft>
              <a:defRPr sz="3600" b="1">
                <a:solidFill>
                  <a:srgbClr val="FFFFFF"/>
                </a:solidFill>
                <a:effectLst>
                  <a:outerShdw blurRad="38100" dist="38100" dir="2700000" algn="tl">
                    <a:srgbClr val="000000"/>
                  </a:outerShdw>
                </a:effectLst>
                <a:latin typeface="Arial" pitchFamily="-112" charset="0"/>
              </a:defRPr>
            </a:lvl7pPr>
            <a:lvl8pPr marL="1371600" algn="l" defTabSz="887413" rtl="0" eaLnBrk="1" fontAlgn="base" hangingPunct="1">
              <a:spcBef>
                <a:spcPct val="0"/>
              </a:spcBef>
              <a:spcAft>
                <a:spcPct val="0"/>
              </a:spcAft>
              <a:defRPr sz="3600" b="1">
                <a:solidFill>
                  <a:srgbClr val="FFFFFF"/>
                </a:solidFill>
                <a:effectLst>
                  <a:outerShdw blurRad="38100" dist="38100" dir="2700000" algn="tl">
                    <a:srgbClr val="000000"/>
                  </a:outerShdw>
                </a:effectLst>
                <a:latin typeface="Arial" pitchFamily="-112" charset="0"/>
              </a:defRPr>
            </a:lvl8pPr>
            <a:lvl9pPr marL="1828800" algn="l" defTabSz="887413" rtl="0" eaLnBrk="1" fontAlgn="base" hangingPunct="1">
              <a:spcBef>
                <a:spcPct val="0"/>
              </a:spcBef>
              <a:spcAft>
                <a:spcPct val="0"/>
              </a:spcAft>
              <a:defRPr sz="3600" b="1">
                <a:solidFill>
                  <a:srgbClr val="FFFFFF"/>
                </a:solidFill>
                <a:effectLst>
                  <a:outerShdw blurRad="38100" dist="38100" dir="2700000" algn="tl">
                    <a:srgbClr val="000000"/>
                  </a:outerShdw>
                </a:effectLst>
                <a:latin typeface="Arial" pitchFamily="-112" charset="0"/>
              </a:defRPr>
            </a:lvl9pPr>
          </a:lstStyle>
          <a:p>
            <a:pPr marL="0" marR="0" lvl="0" indent="0" algn="l" defTabSz="887413"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5B9BD5">
                    <a:lumMod val="75000"/>
                  </a:srgbClr>
                </a:solidFill>
                <a:effectLst/>
                <a:uLnTx/>
                <a:uFillTx/>
                <a:latin typeface="Helvetica" pitchFamily="2" charset="0"/>
                <a:ea typeface="MS PGothic" pitchFamily="34" charset="-128"/>
                <a:cs typeface="Arial" panose="020B0604020202020204" pitchFamily="34" charset="0"/>
              </a:rPr>
              <a:t>Why</a:t>
            </a:r>
            <a:r>
              <a:rPr kumimoji="0" lang="en-US" sz="2800" b="1" i="0" u="none" strike="noStrike" kern="0" cap="none" spc="0" normalizeH="0" baseline="0" noProof="0" dirty="0">
                <a:ln>
                  <a:noFill/>
                </a:ln>
                <a:solidFill>
                  <a:srgbClr val="1F497D"/>
                </a:solidFill>
                <a:effectLst/>
                <a:uLnTx/>
                <a:uFillTx/>
                <a:latin typeface="Calibri Light" panose="020F0302020204030204"/>
                <a:ea typeface="MS PGothic" pitchFamily="34" charset="-128"/>
              </a:rPr>
              <a:t> </a:t>
            </a:r>
            <a:r>
              <a:rPr kumimoji="0" lang="en-US" sz="2800" b="1" i="0" u="none" strike="noStrike" kern="1200" cap="none" spc="0" normalizeH="0" baseline="0" noProof="0" dirty="0">
                <a:ln>
                  <a:noFill/>
                </a:ln>
                <a:solidFill>
                  <a:srgbClr val="5B9BD5">
                    <a:lumMod val="75000"/>
                  </a:srgbClr>
                </a:solidFill>
                <a:effectLst/>
                <a:uLnTx/>
                <a:uFillTx/>
                <a:latin typeface="Helvetica" pitchFamily="2" charset="0"/>
                <a:ea typeface="MS PGothic" pitchFamily="34" charset="-128"/>
                <a:cs typeface="Arial" panose="020B0604020202020204" pitchFamily="34" charset="0"/>
              </a:rPr>
              <a:t>Now for X-59?</a:t>
            </a:r>
          </a:p>
        </p:txBody>
      </p:sp>
    </p:spTree>
    <p:extLst>
      <p:ext uri="{BB962C8B-B14F-4D97-AF65-F5344CB8AC3E}">
        <p14:creationId xmlns:p14="http://schemas.microsoft.com/office/powerpoint/2010/main" val="1083250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DF7F74A3-4C4F-FD4F-9ECE-008687260110}"/>
              </a:ext>
            </a:extLst>
          </p:cNvPr>
          <p:cNvSpPr/>
          <p:nvPr/>
        </p:nvSpPr>
        <p:spPr>
          <a:xfrm>
            <a:off x="312315" y="5774300"/>
            <a:ext cx="8780590" cy="646331"/>
          </a:xfrm>
          <a:prstGeom prst="rect">
            <a:avLst/>
          </a:prstGeom>
        </p:spPr>
        <p:txBody>
          <a:bodyPr wrap="square">
            <a:spAutoFit/>
          </a:bodyPr>
          <a:lstStyle/>
          <a:p>
            <a:pPr marL="285750" indent="-285750">
              <a:buFont typeface="Arial" panose="020B0604020202020204" pitchFamily="34" charset="0"/>
              <a:buChar char="•"/>
            </a:pPr>
            <a:r>
              <a:rPr lang="en-US"/>
              <a:t>Tests of increasing complexity have provided preparation and confidence</a:t>
            </a:r>
          </a:p>
          <a:p>
            <a:pPr marL="285750" indent="-285750">
              <a:buFont typeface="Arial" panose="020B0604020202020204" pitchFamily="34" charset="0"/>
              <a:buChar char="•"/>
            </a:pPr>
            <a:r>
              <a:rPr lang="en-US"/>
              <a:t>Ready to take the next step with flight testing over very large communities</a:t>
            </a:r>
          </a:p>
        </p:txBody>
      </p:sp>
      <p:sp>
        <p:nvSpPr>
          <p:cNvPr id="47" name="U-Turn Arrow 46">
            <a:extLst>
              <a:ext uri="{FF2B5EF4-FFF2-40B4-BE49-F238E27FC236}">
                <a16:creationId xmlns:a16="http://schemas.microsoft.com/office/drawing/2014/main" id="{D4B5260C-5293-0E44-978C-0F348F0A190C}"/>
              </a:ext>
            </a:extLst>
          </p:cNvPr>
          <p:cNvSpPr/>
          <p:nvPr/>
        </p:nvSpPr>
        <p:spPr>
          <a:xfrm rot="5400000">
            <a:off x="9823992" y="4422741"/>
            <a:ext cx="2891310" cy="1003131"/>
          </a:xfrm>
          <a:prstGeom prst="uturnArrow">
            <a:avLst>
              <a:gd name="adj1" fmla="val 19864"/>
              <a:gd name="adj2" fmla="val 24358"/>
              <a:gd name="adj3" fmla="val 25000"/>
              <a:gd name="adj4" fmla="val 43750"/>
              <a:gd name="adj5" fmla="val 100000"/>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4363C3CE-A480-1B43-9A39-C90AFE0EACD6}"/>
              </a:ext>
            </a:extLst>
          </p:cNvPr>
          <p:cNvSpPr>
            <a:spLocks noGrp="1"/>
          </p:cNvSpPr>
          <p:nvPr>
            <p:ph type="title"/>
          </p:nvPr>
        </p:nvSpPr>
        <p:spPr>
          <a:xfrm>
            <a:off x="169039" y="205696"/>
            <a:ext cx="10818019" cy="560564"/>
          </a:xfrm>
        </p:spPr>
        <p:txBody>
          <a:bodyPr>
            <a:normAutofit/>
          </a:bodyPr>
          <a:lstStyle/>
          <a:p>
            <a:r>
              <a:rPr lang="en-US" sz="2800" b="1" dirty="0"/>
              <a:t>Why do we think the “Thump” is quiet </a:t>
            </a:r>
            <a:r>
              <a:rPr lang="en-US" sz="2800" dirty="0"/>
              <a:t>e</a:t>
            </a:r>
            <a:r>
              <a:rPr lang="en-US" sz="2800" b="1" dirty="0"/>
              <a:t>nough?</a:t>
            </a:r>
          </a:p>
        </p:txBody>
      </p:sp>
      <p:sp>
        <p:nvSpPr>
          <p:cNvPr id="3" name="Content Placeholder 2">
            <a:extLst>
              <a:ext uri="{FF2B5EF4-FFF2-40B4-BE49-F238E27FC236}">
                <a16:creationId xmlns:a16="http://schemas.microsoft.com/office/drawing/2014/main" id="{D1055A63-4A6C-A24B-9295-A9A7C88160E7}"/>
              </a:ext>
            </a:extLst>
          </p:cNvPr>
          <p:cNvSpPr>
            <a:spLocks noGrp="1"/>
          </p:cNvSpPr>
          <p:nvPr>
            <p:ph idx="1"/>
          </p:nvPr>
        </p:nvSpPr>
        <p:spPr>
          <a:xfrm>
            <a:off x="152400" y="672784"/>
            <a:ext cx="11493614" cy="391649"/>
          </a:xfrm>
        </p:spPr>
        <p:txBody>
          <a:bodyPr>
            <a:normAutofit/>
          </a:bodyPr>
          <a:lstStyle/>
          <a:p>
            <a:pPr marL="0" indent="0">
              <a:buNone/>
            </a:pPr>
            <a:r>
              <a:rPr lang="en-US" sz="2000" dirty="0"/>
              <a:t>Indoor human response and annoyance is the main concern for public acceptance</a:t>
            </a:r>
          </a:p>
        </p:txBody>
      </p:sp>
      <p:sp>
        <p:nvSpPr>
          <p:cNvPr id="4" name="Date Placeholder 3">
            <a:extLst>
              <a:ext uri="{FF2B5EF4-FFF2-40B4-BE49-F238E27FC236}">
                <a16:creationId xmlns:a16="http://schemas.microsoft.com/office/drawing/2014/main" id="{ED6F4400-6816-B74A-8D05-C385AFF97EBD}"/>
              </a:ext>
            </a:extLst>
          </p:cNvPr>
          <p:cNvSpPr>
            <a:spLocks noGrp="1"/>
          </p:cNvSpPr>
          <p:nvPr>
            <p:ph type="dt" sz="half" idx="10"/>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solidFill>
                  <a:schemeClr val="tx1">
                    <a:lumMod val="50000"/>
                    <a:lumOff val="50000"/>
                  </a:schemeClr>
                </a:solidFill>
              </a:rPr>
              <a:t>www.nasa.gov</a:t>
            </a:r>
            <a:r>
              <a:rPr lang="en-US">
                <a:solidFill>
                  <a:schemeClr val="tx1">
                    <a:lumMod val="50000"/>
                    <a:lumOff val="50000"/>
                  </a:schemeClr>
                </a:solidFill>
              </a:rPr>
              <a:t>  </a:t>
            </a:r>
          </a:p>
        </p:txBody>
      </p:sp>
      <p:sp>
        <p:nvSpPr>
          <p:cNvPr id="27" name="Rectangle 26">
            <a:extLst>
              <a:ext uri="{FF2B5EF4-FFF2-40B4-BE49-F238E27FC236}">
                <a16:creationId xmlns:a16="http://schemas.microsoft.com/office/drawing/2014/main" id="{9A2144C5-2EDD-D74A-9C75-51BA6B7D76C8}"/>
              </a:ext>
            </a:extLst>
          </p:cNvPr>
          <p:cNvSpPr/>
          <p:nvPr/>
        </p:nvSpPr>
        <p:spPr>
          <a:xfrm>
            <a:off x="353904" y="1313581"/>
            <a:ext cx="3071683" cy="4312767"/>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404E6A4-EAE9-1A4E-9099-FB44E3AC4EA1}"/>
              </a:ext>
            </a:extLst>
          </p:cNvPr>
          <p:cNvSpPr/>
          <p:nvPr/>
        </p:nvSpPr>
        <p:spPr>
          <a:xfrm>
            <a:off x="4033558" y="1313581"/>
            <a:ext cx="3071683" cy="4312767"/>
          </a:xfrm>
          <a:prstGeom prst="rect">
            <a:avLst/>
          </a:prstGeom>
          <a:solidFill>
            <a:srgbClr val="EE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575AD5-AEA1-2C47-846A-00FA5BEB5333}"/>
              </a:ext>
            </a:extLst>
          </p:cNvPr>
          <p:cNvSpPr/>
          <p:nvPr/>
        </p:nvSpPr>
        <p:spPr>
          <a:xfrm>
            <a:off x="7713212" y="1313581"/>
            <a:ext cx="3071683" cy="431276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 descr="IMG_4985.JPG">
            <a:extLst>
              <a:ext uri="{FF2B5EF4-FFF2-40B4-BE49-F238E27FC236}">
                <a16:creationId xmlns:a16="http://schemas.microsoft.com/office/drawing/2014/main" id="{B1D979D1-B173-6348-B6B6-7B89F3AAED79}"/>
              </a:ext>
            </a:extLst>
          </p:cNvPr>
          <p:cNvPicPr>
            <a:picLocks noChangeAspect="1"/>
          </p:cNvPicPr>
          <p:nvPr/>
        </p:nvPicPr>
        <p:blipFill>
          <a:blip r:embed="rId3" cstate="screen">
            <a:lum bright="12000" contrast="2000"/>
            <a:extLst>
              <a:ext uri="{28A0092B-C50C-407E-A947-70E740481C1C}">
                <a14:useLocalDpi xmlns:a14="http://schemas.microsoft.com/office/drawing/2010/main"/>
              </a:ext>
            </a:extLst>
          </a:blip>
          <a:srcRect/>
          <a:stretch>
            <a:fillRect/>
          </a:stretch>
        </p:blipFill>
        <p:spPr bwMode="auto">
          <a:xfrm>
            <a:off x="578419" y="1513893"/>
            <a:ext cx="2622653" cy="1748436"/>
          </a:xfrm>
          <a:prstGeom prst="rect">
            <a:avLst/>
          </a:prstGeom>
          <a:noFill/>
          <a:ln w="12700">
            <a:solidFill>
              <a:schemeClr val="bg1"/>
            </a:solidFill>
            <a:miter lim="800000"/>
            <a:headEnd/>
            <a:tailEnd/>
          </a:ln>
        </p:spPr>
      </p:pic>
      <p:pic>
        <p:nvPicPr>
          <p:cNvPr id="31" name="Picture 30" descr="DSC_1526.JPG">
            <a:extLst>
              <a:ext uri="{FF2B5EF4-FFF2-40B4-BE49-F238E27FC236}">
                <a16:creationId xmlns:a16="http://schemas.microsoft.com/office/drawing/2014/main" id="{044D4DAD-489C-054B-93A3-A79172B6E80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84994" y="3462641"/>
            <a:ext cx="2609503" cy="1669031"/>
          </a:xfrm>
          <a:prstGeom prst="rect">
            <a:avLst/>
          </a:prstGeom>
          <a:ln w="12700">
            <a:solidFill>
              <a:schemeClr val="bg1"/>
            </a:solidFill>
          </a:ln>
        </p:spPr>
      </p:pic>
      <p:sp>
        <p:nvSpPr>
          <p:cNvPr id="32" name="TextBox 31">
            <a:extLst>
              <a:ext uri="{FF2B5EF4-FFF2-40B4-BE49-F238E27FC236}">
                <a16:creationId xmlns:a16="http://schemas.microsoft.com/office/drawing/2014/main" id="{F7781BC8-F39B-474E-A2BE-88534C8FC216}"/>
              </a:ext>
            </a:extLst>
          </p:cNvPr>
          <p:cNvSpPr txBox="1"/>
          <p:nvPr/>
        </p:nvSpPr>
        <p:spPr>
          <a:xfrm>
            <a:off x="353905" y="5194344"/>
            <a:ext cx="3071682" cy="369332"/>
          </a:xfrm>
          <a:prstGeom prst="rect">
            <a:avLst/>
          </a:prstGeom>
          <a:noFill/>
        </p:spPr>
        <p:txBody>
          <a:bodyPr wrap="square" rtlCol="0">
            <a:spAutoFit/>
          </a:bodyPr>
          <a:lstStyle/>
          <a:p>
            <a:pPr algn="ctr"/>
            <a:r>
              <a:rPr lang="en-US">
                <a:solidFill>
                  <a:schemeClr val="bg1"/>
                </a:solidFill>
              </a:rPr>
              <a:t>Laboratory Tests</a:t>
            </a:r>
          </a:p>
        </p:txBody>
      </p:sp>
      <p:sp>
        <p:nvSpPr>
          <p:cNvPr id="33" name="TextBox 32">
            <a:extLst>
              <a:ext uri="{FF2B5EF4-FFF2-40B4-BE49-F238E27FC236}">
                <a16:creationId xmlns:a16="http://schemas.microsoft.com/office/drawing/2014/main" id="{845F38DB-1351-8043-8CEB-6587E81D21C0}"/>
              </a:ext>
            </a:extLst>
          </p:cNvPr>
          <p:cNvSpPr txBox="1"/>
          <p:nvPr/>
        </p:nvSpPr>
        <p:spPr>
          <a:xfrm>
            <a:off x="4025153" y="5194344"/>
            <a:ext cx="3071682" cy="369332"/>
          </a:xfrm>
          <a:prstGeom prst="rect">
            <a:avLst/>
          </a:prstGeom>
          <a:noFill/>
        </p:spPr>
        <p:txBody>
          <a:bodyPr wrap="square" rtlCol="0">
            <a:spAutoFit/>
          </a:bodyPr>
          <a:lstStyle/>
          <a:p>
            <a:pPr algn="ctr"/>
            <a:r>
              <a:rPr lang="en-US">
                <a:solidFill>
                  <a:schemeClr val="bg1"/>
                </a:solidFill>
              </a:rPr>
              <a:t>Small Community Tests</a:t>
            </a:r>
          </a:p>
        </p:txBody>
      </p:sp>
      <p:sp>
        <p:nvSpPr>
          <p:cNvPr id="34" name="TextBox 33">
            <a:extLst>
              <a:ext uri="{FF2B5EF4-FFF2-40B4-BE49-F238E27FC236}">
                <a16:creationId xmlns:a16="http://schemas.microsoft.com/office/drawing/2014/main" id="{A22B8B6E-2458-084C-9C93-FE3BCE1149BF}"/>
              </a:ext>
            </a:extLst>
          </p:cNvPr>
          <p:cNvSpPr txBox="1"/>
          <p:nvPr/>
        </p:nvSpPr>
        <p:spPr>
          <a:xfrm>
            <a:off x="7696400" y="4917345"/>
            <a:ext cx="3071682" cy="646331"/>
          </a:xfrm>
          <a:prstGeom prst="rect">
            <a:avLst/>
          </a:prstGeom>
          <a:noFill/>
        </p:spPr>
        <p:txBody>
          <a:bodyPr wrap="square" rtlCol="0">
            <a:spAutoFit/>
          </a:bodyPr>
          <a:lstStyle/>
          <a:p>
            <a:pPr algn="ctr"/>
            <a:r>
              <a:rPr lang="en-US">
                <a:solidFill>
                  <a:schemeClr val="bg1"/>
                </a:solidFill>
              </a:rPr>
              <a:t>Large Community </a:t>
            </a:r>
            <a:br>
              <a:rPr lang="en-US">
                <a:solidFill>
                  <a:schemeClr val="bg1"/>
                </a:solidFill>
              </a:rPr>
            </a:br>
            <a:r>
              <a:rPr lang="en-US">
                <a:solidFill>
                  <a:schemeClr val="bg1"/>
                </a:solidFill>
              </a:rPr>
              <a:t>Risk Reduction</a:t>
            </a:r>
          </a:p>
        </p:txBody>
      </p:sp>
      <p:pic>
        <p:nvPicPr>
          <p:cNvPr id="35" name="Picture 8" descr="2007 House Crop2">
            <a:extLst>
              <a:ext uri="{FF2B5EF4-FFF2-40B4-BE49-F238E27FC236}">
                <a16:creationId xmlns:a16="http://schemas.microsoft.com/office/drawing/2014/main" id="{9AC2A04D-1036-7A45-8FA3-15A35DF02717}"/>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4266722" y="1513893"/>
            <a:ext cx="2622654" cy="1769132"/>
          </a:xfrm>
          <a:prstGeom prst="rect">
            <a:avLst/>
          </a:prstGeom>
          <a:noFill/>
          <a:ln w="12700">
            <a:solidFill>
              <a:schemeClr val="bg1"/>
            </a:solidFill>
          </a:ln>
        </p:spPr>
      </p:pic>
      <p:pic>
        <p:nvPicPr>
          <p:cNvPr id="36" name="Picture 35" descr="IMG_4820.jpg">
            <a:extLst>
              <a:ext uri="{FF2B5EF4-FFF2-40B4-BE49-F238E27FC236}">
                <a16:creationId xmlns:a16="http://schemas.microsoft.com/office/drawing/2014/main" id="{32BC640D-FD9A-F24A-B5A9-A29454CC19C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4266722" y="3462641"/>
            <a:ext cx="2622654" cy="1626257"/>
          </a:xfrm>
          <a:prstGeom prst="rect">
            <a:avLst/>
          </a:prstGeom>
          <a:noFill/>
          <a:ln w="12700">
            <a:solidFill>
              <a:schemeClr val="bg1"/>
            </a:solidFill>
            <a:miter lim="800000"/>
            <a:headEnd/>
            <a:tailEnd/>
          </a:ln>
        </p:spPr>
      </p:pic>
      <p:sp>
        <p:nvSpPr>
          <p:cNvPr id="38" name="TextBox 37">
            <a:extLst>
              <a:ext uri="{FF2B5EF4-FFF2-40B4-BE49-F238E27FC236}">
                <a16:creationId xmlns:a16="http://schemas.microsoft.com/office/drawing/2014/main" id="{61FC0754-FDD6-C540-8C8B-A86AAC4AD8AB}"/>
              </a:ext>
            </a:extLst>
          </p:cNvPr>
          <p:cNvSpPr txBox="1"/>
          <p:nvPr/>
        </p:nvSpPr>
        <p:spPr>
          <a:xfrm>
            <a:off x="7668351" y="1382780"/>
            <a:ext cx="3127779" cy="584775"/>
          </a:xfrm>
          <a:prstGeom prst="rect">
            <a:avLst/>
          </a:prstGeom>
          <a:noFill/>
        </p:spPr>
        <p:txBody>
          <a:bodyPr wrap="none" rtlCol="0">
            <a:spAutoFit/>
          </a:bodyPr>
          <a:lstStyle/>
          <a:p>
            <a:pPr algn="ctr"/>
            <a:r>
              <a:rPr lang="en-US" sz="1600" b="1">
                <a:solidFill>
                  <a:schemeClr val="bg1"/>
                </a:solidFill>
              </a:rPr>
              <a:t>Quiet Supersonic Flights 2018</a:t>
            </a:r>
          </a:p>
          <a:p>
            <a:pPr algn="ctr"/>
            <a:r>
              <a:rPr lang="en-US" sz="1600" b="1">
                <a:solidFill>
                  <a:schemeClr val="bg1"/>
                </a:solidFill>
              </a:rPr>
              <a:t>Galveston, Texas</a:t>
            </a:r>
          </a:p>
        </p:txBody>
      </p:sp>
      <p:sp>
        <p:nvSpPr>
          <p:cNvPr id="46" name="Right Arrow 45">
            <a:extLst>
              <a:ext uri="{FF2B5EF4-FFF2-40B4-BE49-F238E27FC236}">
                <a16:creationId xmlns:a16="http://schemas.microsoft.com/office/drawing/2014/main" id="{5F810359-2E47-E647-AC6C-7301118FB751}"/>
              </a:ext>
            </a:extLst>
          </p:cNvPr>
          <p:cNvSpPr/>
          <p:nvPr/>
        </p:nvSpPr>
        <p:spPr>
          <a:xfrm>
            <a:off x="7189169" y="3325132"/>
            <a:ext cx="495363" cy="463639"/>
          </a:xfrm>
          <a:prstGeom prst="rightArrow">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ight Arrow 47">
            <a:extLst>
              <a:ext uri="{FF2B5EF4-FFF2-40B4-BE49-F238E27FC236}">
                <a16:creationId xmlns:a16="http://schemas.microsoft.com/office/drawing/2014/main" id="{C75ABC25-D6A9-6C40-ADDA-417307700994}"/>
              </a:ext>
            </a:extLst>
          </p:cNvPr>
          <p:cNvSpPr/>
          <p:nvPr/>
        </p:nvSpPr>
        <p:spPr>
          <a:xfrm>
            <a:off x="3504274" y="3325132"/>
            <a:ext cx="495363" cy="463639"/>
          </a:xfrm>
          <a:prstGeom prst="rightArrow">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B65448B-2DD1-6543-ABF4-64D8DE52E4A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24596" y="2002201"/>
            <a:ext cx="2870201" cy="2870201"/>
          </a:xfrm>
          <a:prstGeom prst="rect">
            <a:avLst/>
          </a:prstGeom>
          <a:ln w="12700">
            <a:solidFill>
              <a:schemeClr val="bg1"/>
            </a:solidFill>
          </a:ln>
        </p:spPr>
      </p:pic>
      <p:pic>
        <p:nvPicPr>
          <p:cNvPr id="5" name="Picture 4" descr="Icon&#10;&#10;Description automatically generated with low confidence">
            <a:extLst>
              <a:ext uri="{FF2B5EF4-FFF2-40B4-BE49-F238E27FC236}">
                <a16:creationId xmlns:a16="http://schemas.microsoft.com/office/drawing/2014/main" id="{DBA18B3E-625A-15D4-4B8D-96BFAB4F564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Tree>
    <p:extLst>
      <p:ext uri="{BB962C8B-B14F-4D97-AF65-F5344CB8AC3E}">
        <p14:creationId xmlns:p14="http://schemas.microsoft.com/office/powerpoint/2010/main" val="400226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imeline&#10;&#10;Description automatically generated">
            <a:extLst>
              <a:ext uri="{FF2B5EF4-FFF2-40B4-BE49-F238E27FC236}">
                <a16:creationId xmlns:a16="http://schemas.microsoft.com/office/drawing/2014/main" id="{62392C97-E41B-954C-BE2F-02E1CA692D7A}"/>
              </a:ext>
            </a:extLst>
          </p:cNvPr>
          <p:cNvPicPr>
            <a:picLocks noGrp="1" noChangeAspect="1"/>
          </p:cNvPicPr>
          <p:nvPr>
            <p:ph sz="quarter" idx="4294967295"/>
          </p:nvPr>
        </p:nvPicPr>
        <p:blipFill>
          <a:blip r:embed="rId3" cstate="screen">
            <a:extLst>
              <a:ext uri="{28A0092B-C50C-407E-A947-70E740481C1C}">
                <a14:useLocalDpi xmlns:a14="http://schemas.microsoft.com/office/drawing/2010/main"/>
              </a:ext>
            </a:extLst>
          </a:blip>
          <a:stretch>
            <a:fillRect/>
          </a:stretch>
        </p:blipFill>
        <p:spPr>
          <a:xfrm>
            <a:off x="397251" y="961303"/>
            <a:ext cx="11397498" cy="5457568"/>
          </a:xfrm>
        </p:spPr>
      </p:pic>
      <p:sp>
        <p:nvSpPr>
          <p:cNvPr id="7" name="Title 6">
            <a:extLst>
              <a:ext uri="{FF2B5EF4-FFF2-40B4-BE49-F238E27FC236}">
                <a16:creationId xmlns:a16="http://schemas.microsoft.com/office/drawing/2014/main" id="{4A84C74E-B1BC-2842-922C-D1731110BED5}"/>
              </a:ext>
            </a:extLst>
          </p:cNvPr>
          <p:cNvSpPr>
            <a:spLocks noGrp="1"/>
          </p:cNvSpPr>
          <p:nvPr>
            <p:ph type="title"/>
          </p:nvPr>
        </p:nvSpPr>
        <p:spPr>
          <a:xfrm>
            <a:off x="272143" y="272143"/>
            <a:ext cx="10515600" cy="560564"/>
          </a:xfrm>
        </p:spPr>
        <p:txBody>
          <a:bodyPr>
            <a:normAutofit/>
          </a:bodyPr>
          <a:lstStyle/>
          <a:p>
            <a:r>
              <a:rPr lang="en-US" sz="2800" b="1" dirty="0"/>
              <a:t>Sonic Thump</a:t>
            </a:r>
          </a:p>
        </p:txBody>
      </p:sp>
      <p:sp>
        <p:nvSpPr>
          <p:cNvPr id="2" name="Oval 1">
            <a:extLst>
              <a:ext uri="{FF2B5EF4-FFF2-40B4-BE49-F238E27FC236}">
                <a16:creationId xmlns:a16="http://schemas.microsoft.com/office/drawing/2014/main" id="{18E42191-6D0F-8348-82A8-C163DDC620EE}"/>
              </a:ext>
            </a:extLst>
          </p:cNvPr>
          <p:cNvSpPr/>
          <p:nvPr/>
        </p:nvSpPr>
        <p:spPr>
          <a:xfrm>
            <a:off x="10141527" y="832707"/>
            <a:ext cx="1653222" cy="149485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with low confidence">
            <a:extLst>
              <a:ext uri="{FF2B5EF4-FFF2-40B4-BE49-F238E27FC236}">
                <a16:creationId xmlns:a16="http://schemas.microsoft.com/office/drawing/2014/main" id="{CCE87B3B-8B96-5804-D4F8-CFC4B874F4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4" name="Date Placeholder 3">
            <a:extLst>
              <a:ext uri="{FF2B5EF4-FFF2-40B4-BE49-F238E27FC236}">
                <a16:creationId xmlns:a16="http://schemas.microsoft.com/office/drawing/2014/main" id="{2B6A0EC8-7B54-3067-4AE5-922975A0136A}"/>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278102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D5BC6-A9A5-4CAC-9E05-5764107D737E}"/>
              </a:ext>
            </a:extLst>
          </p:cNvPr>
          <p:cNvSpPr>
            <a:spLocks noGrp="1"/>
          </p:cNvSpPr>
          <p:nvPr>
            <p:ph type="title"/>
          </p:nvPr>
        </p:nvSpPr>
        <p:spPr/>
        <p:txBody>
          <a:bodyPr/>
          <a:lstStyle/>
          <a:p>
            <a:r>
              <a:rPr lang="en-US" dirty="0"/>
              <a:t>Introduction – Where did X-59 come from?</a:t>
            </a:r>
          </a:p>
        </p:txBody>
      </p:sp>
      <p:sp>
        <p:nvSpPr>
          <p:cNvPr id="3" name="Content Placeholder 2">
            <a:extLst>
              <a:ext uri="{FF2B5EF4-FFF2-40B4-BE49-F238E27FC236}">
                <a16:creationId xmlns:a16="http://schemas.microsoft.com/office/drawing/2014/main" id="{FA037F00-3E27-485C-8DDC-C7F61523981E}"/>
              </a:ext>
            </a:extLst>
          </p:cNvPr>
          <p:cNvSpPr>
            <a:spLocks noGrp="1"/>
          </p:cNvSpPr>
          <p:nvPr>
            <p:ph idx="1"/>
          </p:nvPr>
        </p:nvSpPr>
        <p:spPr>
          <a:xfrm>
            <a:off x="304801" y="1052945"/>
            <a:ext cx="11571817" cy="474197"/>
          </a:xfrm>
        </p:spPr>
        <p:txBody>
          <a:bodyPr/>
          <a:lstStyle/>
          <a:p>
            <a:r>
              <a:rPr lang="en-US" dirty="0"/>
              <a:t>Answer: a lot of hard and excellent work by a lot of people! See “Brief History of Boom Reduction” in backup charts.</a:t>
            </a:r>
          </a:p>
        </p:txBody>
      </p:sp>
      <p:sp>
        <p:nvSpPr>
          <p:cNvPr id="4" name="Slide Number Placeholder 3">
            <a:extLst>
              <a:ext uri="{FF2B5EF4-FFF2-40B4-BE49-F238E27FC236}">
                <a16:creationId xmlns:a16="http://schemas.microsoft.com/office/drawing/2014/main" id="{D17EAA5E-B7DD-4891-AC30-9C7111AF69DF}"/>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FEE8EC9-3E9C-4364-AA17-D345CCD46534}" type="slidenum">
              <a:rPr kumimoji="0" lang="en-US" sz="900" b="0" i="0" u="none" strike="noStrike" kern="1200" cap="none" spc="0" normalizeH="0" baseline="0" noProof="0" smtClean="0">
                <a:ln>
                  <a:noFill/>
                </a:ln>
                <a:solidFill>
                  <a:srgbClr val="677085"/>
                </a:solidFill>
                <a:effectLst/>
                <a:uLnTx/>
                <a:uFillTx/>
                <a:latin typeface="75 Helvetica Bold" charset="0"/>
                <a:ea typeface="ＭＳ Ｐゴシック"/>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900" b="0" i="0" u="none" strike="noStrike" kern="1200" cap="none" spc="0" normalizeH="0" baseline="0" noProof="0">
              <a:ln>
                <a:noFill/>
              </a:ln>
              <a:solidFill>
                <a:srgbClr val="677085"/>
              </a:solidFill>
              <a:effectLst/>
              <a:uLnTx/>
              <a:uFillTx/>
              <a:latin typeface="75 Helvetica Bold" charset="0"/>
              <a:ea typeface="ＭＳ Ｐゴシック"/>
            </a:endParaRPr>
          </a:p>
        </p:txBody>
      </p:sp>
      <p:sp>
        <p:nvSpPr>
          <p:cNvPr id="6" name="TextBox 5">
            <a:extLst>
              <a:ext uri="{FF2B5EF4-FFF2-40B4-BE49-F238E27FC236}">
                <a16:creationId xmlns:a16="http://schemas.microsoft.com/office/drawing/2014/main" id="{A5FCA537-4C22-475C-AE80-62D5217612F6}"/>
              </a:ext>
            </a:extLst>
          </p:cNvPr>
          <p:cNvSpPr txBox="1"/>
          <p:nvPr/>
        </p:nvSpPr>
        <p:spPr>
          <a:xfrm>
            <a:off x="3113202" y="1411206"/>
            <a:ext cx="739275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70C0"/>
                </a:solidFill>
                <a:effectLst/>
                <a:uLnTx/>
                <a:uFillTx/>
                <a:latin typeface="Helvetica"/>
                <a:ea typeface="ＭＳ Ｐゴシック"/>
              </a:rPr>
              <a:t>“Continuity of effort drives revolutionary achievement” </a:t>
            </a:r>
            <a:r>
              <a:rPr kumimoji="0" lang="en-US" sz="1600" b="0" i="1" u="none" strike="noStrike" kern="1200" cap="none" spc="0" normalizeH="0" baseline="0" noProof="0" dirty="0">
                <a:ln>
                  <a:noFill/>
                </a:ln>
                <a:solidFill>
                  <a:srgbClr val="0070C0"/>
                </a:solidFill>
                <a:effectLst/>
                <a:uLnTx/>
                <a:uFillTx/>
                <a:latin typeface="Helvetica"/>
                <a:ea typeface="ＭＳ Ｐゴシック"/>
              </a:rPr>
              <a:t>Peter Coen</a:t>
            </a:r>
            <a:endParaRPr kumimoji="0" lang="en-US" sz="1800" b="0" i="1" u="none" strike="noStrike" kern="1200" cap="none" spc="0" normalizeH="0" baseline="0" noProof="0" dirty="0">
              <a:ln>
                <a:noFill/>
              </a:ln>
              <a:solidFill>
                <a:srgbClr val="0070C0"/>
              </a:solidFill>
              <a:effectLst/>
              <a:uLnTx/>
              <a:uFillTx/>
              <a:latin typeface="Helvetica"/>
              <a:ea typeface="ＭＳ Ｐゴシック"/>
            </a:endParaRPr>
          </a:p>
        </p:txBody>
      </p:sp>
      <p:pic>
        <p:nvPicPr>
          <p:cNvPr id="38" name="Picture 37">
            <a:extLst>
              <a:ext uri="{FF2B5EF4-FFF2-40B4-BE49-F238E27FC236}">
                <a16:creationId xmlns:a16="http://schemas.microsoft.com/office/drawing/2014/main" id="{775E4B06-2258-49A4-BF4E-5EAC019D6E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67148" y="2070342"/>
            <a:ext cx="8991126" cy="483747"/>
          </a:xfrm>
          <a:prstGeom prst="rect">
            <a:avLst/>
          </a:prstGeom>
        </p:spPr>
      </p:pic>
      <p:sp>
        <p:nvSpPr>
          <p:cNvPr id="39" name="Rectangle 38">
            <a:extLst>
              <a:ext uri="{FF2B5EF4-FFF2-40B4-BE49-F238E27FC236}">
                <a16:creationId xmlns:a16="http://schemas.microsoft.com/office/drawing/2014/main" id="{998D3D21-4160-4624-B145-AEF03E154203}"/>
              </a:ext>
            </a:extLst>
          </p:cNvPr>
          <p:cNvSpPr/>
          <p:nvPr/>
        </p:nvSpPr>
        <p:spPr>
          <a:xfrm>
            <a:off x="3616986" y="3508625"/>
            <a:ext cx="2247230" cy="365760"/>
          </a:xfrm>
          <a:prstGeom prst="rect">
            <a:avLst/>
          </a:prstGeom>
          <a:solidFill>
            <a:srgbClr val="1F497D">
              <a:lumMod val="60000"/>
              <a:lumOff val="40000"/>
            </a:srgbClr>
          </a:solidFill>
          <a:ln w="9525" cap="flat" cmpd="sng" algn="ctr">
            <a:solidFill>
              <a:srgbClr val="4F81BD">
                <a:shade val="95000"/>
                <a:satMod val="105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ＭＳ Ｐゴシック"/>
              <a:cs typeface="+mn-cs"/>
            </a:endParaRPr>
          </a:p>
        </p:txBody>
      </p:sp>
      <p:sp>
        <p:nvSpPr>
          <p:cNvPr id="40" name="Rectangle 39">
            <a:extLst>
              <a:ext uri="{FF2B5EF4-FFF2-40B4-BE49-F238E27FC236}">
                <a16:creationId xmlns:a16="http://schemas.microsoft.com/office/drawing/2014/main" id="{7B1E9414-BF91-4BA0-80E1-D19D793D4644}"/>
              </a:ext>
            </a:extLst>
          </p:cNvPr>
          <p:cNvSpPr/>
          <p:nvPr/>
        </p:nvSpPr>
        <p:spPr>
          <a:xfrm>
            <a:off x="2142408" y="3487225"/>
            <a:ext cx="1477438"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a:rPr>
              <a:t>LBFD Concept Formulation Study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a:rPr>
              <a:t>(CFS)</a:t>
            </a:r>
          </a:p>
        </p:txBody>
      </p:sp>
      <p:sp>
        <p:nvSpPr>
          <p:cNvPr id="41" name="Rectangle 40">
            <a:extLst>
              <a:ext uri="{FF2B5EF4-FFF2-40B4-BE49-F238E27FC236}">
                <a16:creationId xmlns:a16="http://schemas.microsoft.com/office/drawing/2014/main" id="{9CBC1180-8CE1-4871-A9A0-CFAC475FA23D}"/>
              </a:ext>
            </a:extLst>
          </p:cNvPr>
          <p:cNvSpPr/>
          <p:nvPr/>
        </p:nvSpPr>
        <p:spPr>
          <a:xfrm>
            <a:off x="5971561" y="4355793"/>
            <a:ext cx="2985478" cy="365760"/>
          </a:xfrm>
          <a:prstGeom prst="rect">
            <a:avLst/>
          </a:prstGeom>
          <a:solidFill>
            <a:srgbClr val="C0504D">
              <a:lumMod val="60000"/>
              <a:lumOff val="40000"/>
            </a:srgbClr>
          </a:solidFill>
          <a:ln w="9525" cap="flat" cmpd="sng" algn="ctr">
            <a:solidFill>
              <a:srgbClr val="4F81BD">
                <a:shade val="95000"/>
                <a:satMod val="105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ＭＳ Ｐゴシック"/>
              <a:cs typeface="+mn-cs"/>
            </a:endParaRPr>
          </a:p>
        </p:txBody>
      </p:sp>
      <p:sp>
        <p:nvSpPr>
          <p:cNvPr id="42" name="Rectangle 41">
            <a:extLst>
              <a:ext uri="{FF2B5EF4-FFF2-40B4-BE49-F238E27FC236}">
                <a16:creationId xmlns:a16="http://schemas.microsoft.com/office/drawing/2014/main" id="{44E89543-4AA8-4AD8-91A7-BED71E1A0FBF}"/>
              </a:ext>
            </a:extLst>
          </p:cNvPr>
          <p:cNvSpPr/>
          <p:nvPr/>
        </p:nvSpPr>
        <p:spPr>
          <a:xfrm>
            <a:off x="4304203" y="4318438"/>
            <a:ext cx="1590838"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a:rPr>
              <a:t>LBFD Concept Refinement Study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a:rPr>
              <a:t>(CRS)</a:t>
            </a:r>
          </a:p>
        </p:txBody>
      </p:sp>
      <p:sp>
        <p:nvSpPr>
          <p:cNvPr id="43" name="Rectangle 42">
            <a:extLst>
              <a:ext uri="{FF2B5EF4-FFF2-40B4-BE49-F238E27FC236}">
                <a16:creationId xmlns:a16="http://schemas.microsoft.com/office/drawing/2014/main" id="{167D0867-6DE8-4A88-86A1-C4EABDE8E5D1}"/>
              </a:ext>
            </a:extLst>
          </p:cNvPr>
          <p:cNvSpPr/>
          <p:nvPr/>
        </p:nvSpPr>
        <p:spPr>
          <a:xfrm>
            <a:off x="7767167" y="5187868"/>
            <a:ext cx="1667358" cy="461665"/>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a:rPr>
              <a:t>QueSST Preliminary Design</a:t>
            </a:r>
          </a:p>
        </p:txBody>
      </p:sp>
      <p:sp>
        <p:nvSpPr>
          <p:cNvPr id="44" name="Right Arrow 37">
            <a:extLst>
              <a:ext uri="{FF2B5EF4-FFF2-40B4-BE49-F238E27FC236}">
                <a16:creationId xmlns:a16="http://schemas.microsoft.com/office/drawing/2014/main" id="{4CFF8041-11CF-4DE8-A967-CDEB6CE03752}"/>
              </a:ext>
            </a:extLst>
          </p:cNvPr>
          <p:cNvSpPr/>
          <p:nvPr/>
        </p:nvSpPr>
        <p:spPr>
          <a:xfrm>
            <a:off x="9434525" y="5195494"/>
            <a:ext cx="1848818" cy="424145"/>
          </a:xfrm>
          <a:prstGeom prst="rightArrow">
            <a:avLst>
              <a:gd name="adj1" fmla="val 86870"/>
              <a:gd name="adj2" fmla="val 48975"/>
            </a:avLst>
          </a:prstGeom>
          <a:solidFill>
            <a:srgbClr val="77933C"/>
          </a:solidFill>
          <a:ln w="9525" cap="flat" cmpd="sng" algn="ctr">
            <a:solidFill>
              <a:srgbClr val="77933C"/>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ＭＳ Ｐゴシック"/>
              <a:cs typeface="+mn-cs"/>
            </a:endParaRPr>
          </a:p>
        </p:txBody>
      </p:sp>
      <p:sp>
        <p:nvSpPr>
          <p:cNvPr id="45" name="Isosceles Triangle 44">
            <a:extLst>
              <a:ext uri="{FF2B5EF4-FFF2-40B4-BE49-F238E27FC236}">
                <a16:creationId xmlns:a16="http://schemas.microsoft.com/office/drawing/2014/main" id="{F3DD2622-962A-4E98-A41F-029013574155}"/>
              </a:ext>
            </a:extLst>
          </p:cNvPr>
          <p:cNvSpPr/>
          <p:nvPr/>
        </p:nvSpPr>
        <p:spPr>
          <a:xfrm>
            <a:off x="4788451" y="3531038"/>
            <a:ext cx="287967" cy="288365"/>
          </a:xfrm>
          <a:prstGeom prst="triangle">
            <a:avLst/>
          </a:prstGeom>
          <a:solidFill>
            <a:srgbClr val="0080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ＭＳ Ｐゴシック"/>
              <a:cs typeface="+mn-cs"/>
            </a:endParaRPr>
          </a:p>
        </p:txBody>
      </p:sp>
      <p:sp>
        <p:nvSpPr>
          <p:cNvPr id="46" name="Isosceles Triangle 45">
            <a:extLst>
              <a:ext uri="{FF2B5EF4-FFF2-40B4-BE49-F238E27FC236}">
                <a16:creationId xmlns:a16="http://schemas.microsoft.com/office/drawing/2014/main" id="{280064E9-D9DE-4A58-BDE0-6A87A7140511}"/>
              </a:ext>
            </a:extLst>
          </p:cNvPr>
          <p:cNvSpPr/>
          <p:nvPr/>
        </p:nvSpPr>
        <p:spPr>
          <a:xfrm>
            <a:off x="5695149" y="3539255"/>
            <a:ext cx="287967" cy="288365"/>
          </a:xfrm>
          <a:prstGeom prst="triangle">
            <a:avLst/>
          </a:prstGeom>
          <a:solidFill>
            <a:srgbClr val="0080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ＭＳ Ｐゴシック"/>
              <a:cs typeface="+mn-cs"/>
            </a:endParaRPr>
          </a:p>
        </p:txBody>
      </p:sp>
      <p:sp>
        <p:nvSpPr>
          <p:cNvPr id="47" name="Rectangle 46">
            <a:extLst>
              <a:ext uri="{FF2B5EF4-FFF2-40B4-BE49-F238E27FC236}">
                <a16:creationId xmlns:a16="http://schemas.microsoft.com/office/drawing/2014/main" id="{3D95F9EA-0C44-4218-AF8C-E1BED017437D}"/>
              </a:ext>
            </a:extLst>
          </p:cNvPr>
          <p:cNvSpPr/>
          <p:nvPr/>
        </p:nvSpPr>
        <p:spPr>
          <a:xfrm>
            <a:off x="4164458" y="3849685"/>
            <a:ext cx="1247985" cy="40011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ＭＳ Ｐゴシック"/>
              </a:rPr>
              <a:t>Mission Concept Review (</a:t>
            </a:r>
            <a:r>
              <a:rPr kumimoji="0" lang="en-US" sz="1000" b="1" i="1" u="none" strike="noStrike" kern="1200" cap="none" spc="0" normalizeH="0" baseline="0" noProof="0" dirty="0">
                <a:ln>
                  <a:noFill/>
                </a:ln>
                <a:solidFill>
                  <a:prstClr val="black"/>
                </a:solidFill>
                <a:effectLst/>
                <a:uLnTx/>
                <a:uFillTx/>
                <a:latin typeface="Arial"/>
                <a:ea typeface="ＭＳ Ｐゴシック"/>
              </a:rPr>
              <a:t>MCR</a:t>
            </a:r>
            <a:r>
              <a:rPr kumimoji="0" lang="en-US" sz="1000" b="0" i="1" u="none" strike="noStrike" kern="1200" cap="none" spc="0" normalizeH="0" baseline="0" noProof="0" dirty="0">
                <a:ln>
                  <a:noFill/>
                </a:ln>
                <a:solidFill>
                  <a:prstClr val="black"/>
                </a:solidFill>
                <a:effectLst/>
                <a:uLnTx/>
                <a:uFillTx/>
                <a:latin typeface="Arial"/>
                <a:ea typeface="ＭＳ Ｐゴシック"/>
              </a:rPr>
              <a:t>)</a:t>
            </a:r>
          </a:p>
        </p:txBody>
      </p:sp>
      <p:sp>
        <p:nvSpPr>
          <p:cNvPr id="48" name="Isosceles Triangle 47">
            <a:extLst>
              <a:ext uri="{FF2B5EF4-FFF2-40B4-BE49-F238E27FC236}">
                <a16:creationId xmlns:a16="http://schemas.microsoft.com/office/drawing/2014/main" id="{55D53C73-37BC-4054-BA33-117998E4C0E0}"/>
              </a:ext>
            </a:extLst>
          </p:cNvPr>
          <p:cNvSpPr/>
          <p:nvPr/>
        </p:nvSpPr>
        <p:spPr>
          <a:xfrm>
            <a:off x="8813055" y="4378206"/>
            <a:ext cx="287967" cy="288365"/>
          </a:xfrm>
          <a:prstGeom prst="triangle">
            <a:avLst/>
          </a:prstGeom>
          <a:solidFill>
            <a:srgbClr val="0080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ＭＳ Ｐゴシック"/>
              <a:cs typeface="+mn-cs"/>
            </a:endParaRPr>
          </a:p>
        </p:txBody>
      </p:sp>
      <p:sp>
        <p:nvSpPr>
          <p:cNvPr id="49" name="Rectangle 48">
            <a:extLst>
              <a:ext uri="{FF2B5EF4-FFF2-40B4-BE49-F238E27FC236}">
                <a16:creationId xmlns:a16="http://schemas.microsoft.com/office/drawing/2014/main" id="{0CFC0988-D983-4348-96BE-867D3FB9388B}"/>
              </a:ext>
            </a:extLst>
          </p:cNvPr>
          <p:cNvSpPr/>
          <p:nvPr/>
        </p:nvSpPr>
        <p:spPr>
          <a:xfrm>
            <a:off x="5271048" y="3849685"/>
            <a:ext cx="1247985" cy="40011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ＭＳ Ｐゴシック"/>
              </a:rPr>
              <a:t>Mission Design Review (</a:t>
            </a:r>
            <a:r>
              <a:rPr kumimoji="0" lang="en-US" sz="1000" b="1" i="1" u="none" strike="noStrike" kern="1200" cap="none" spc="0" normalizeH="0" baseline="0" noProof="0" dirty="0">
                <a:ln>
                  <a:noFill/>
                </a:ln>
                <a:solidFill>
                  <a:prstClr val="black"/>
                </a:solidFill>
                <a:effectLst/>
                <a:uLnTx/>
                <a:uFillTx/>
                <a:latin typeface="Arial"/>
                <a:ea typeface="ＭＳ Ｐゴシック"/>
              </a:rPr>
              <a:t>MDR</a:t>
            </a:r>
            <a:r>
              <a:rPr kumimoji="0" lang="en-US" sz="1000" b="0" i="1" u="none" strike="noStrike" kern="1200" cap="none" spc="0" normalizeH="0" baseline="0" noProof="0" dirty="0">
                <a:ln>
                  <a:noFill/>
                </a:ln>
                <a:solidFill>
                  <a:prstClr val="black"/>
                </a:solidFill>
                <a:effectLst/>
                <a:uLnTx/>
                <a:uFillTx/>
                <a:latin typeface="Arial"/>
                <a:ea typeface="ＭＳ Ｐゴシック"/>
              </a:rPr>
              <a:t>)</a:t>
            </a:r>
          </a:p>
        </p:txBody>
      </p:sp>
      <p:sp>
        <p:nvSpPr>
          <p:cNvPr id="50" name="Rectangle 49">
            <a:extLst>
              <a:ext uri="{FF2B5EF4-FFF2-40B4-BE49-F238E27FC236}">
                <a16:creationId xmlns:a16="http://schemas.microsoft.com/office/drawing/2014/main" id="{9F0B3E40-69EE-4C1C-AB1E-AAF8EA50A511}"/>
              </a:ext>
            </a:extLst>
          </p:cNvPr>
          <p:cNvSpPr/>
          <p:nvPr/>
        </p:nvSpPr>
        <p:spPr>
          <a:xfrm>
            <a:off x="2210918" y="2636051"/>
            <a:ext cx="4035065"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a:ea typeface="ＭＳ Ｐゴシック"/>
              </a:rPr>
              <a:t>Concept Development </a:t>
            </a:r>
          </a:p>
        </p:txBody>
      </p:sp>
      <p:sp>
        <p:nvSpPr>
          <p:cNvPr id="51" name="Rectangle 50">
            <a:extLst>
              <a:ext uri="{FF2B5EF4-FFF2-40B4-BE49-F238E27FC236}">
                <a16:creationId xmlns:a16="http://schemas.microsoft.com/office/drawing/2014/main" id="{21BDC7B0-85CE-453F-9A98-0323C99FC491}"/>
              </a:ext>
            </a:extLst>
          </p:cNvPr>
          <p:cNvSpPr/>
          <p:nvPr/>
        </p:nvSpPr>
        <p:spPr>
          <a:xfrm>
            <a:off x="7709452" y="4752930"/>
            <a:ext cx="1911094" cy="40011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ＭＳ Ｐゴシック"/>
              </a:rPr>
              <a:t>Systems Requirements &amp; Design Review (</a:t>
            </a:r>
            <a:r>
              <a:rPr kumimoji="0" lang="en-US" sz="1000" b="1" i="1" u="none" strike="noStrike" kern="1200" cap="none" spc="0" normalizeH="0" baseline="0" noProof="0" dirty="0">
                <a:ln>
                  <a:noFill/>
                </a:ln>
                <a:solidFill>
                  <a:prstClr val="black"/>
                </a:solidFill>
                <a:effectLst/>
                <a:uLnTx/>
                <a:uFillTx/>
                <a:latin typeface="Arial"/>
                <a:ea typeface="ＭＳ Ｐゴシック"/>
              </a:rPr>
              <a:t>SRDR</a:t>
            </a:r>
            <a:r>
              <a:rPr kumimoji="0" lang="en-US" sz="1000" b="0" i="1" u="none" strike="noStrike" kern="1200" cap="none" spc="0" normalizeH="0" baseline="0" noProof="0" dirty="0">
                <a:ln>
                  <a:noFill/>
                </a:ln>
                <a:solidFill>
                  <a:prstClr val="black"/>
                </a:solidFill>
                <a:effectLst/>
                <a:uLnTx/>
                <a:uFillTx/>
                <a:latin typeface="Arial"/>
                <a:ea typeface="ＭＳ Ｐゴシック"/>
              </a:rPr>
              <a:t>)</a:t>
            </a:r>
          </a:p>
        </p:txBody>
      </p:sp>
      <p:sp>
        <p:nvSpPr>
          <p:cNvPr id="52" name="Isosceles Triangle 51">
            <a:extLst>
              <a:ext uri="{FF2B5EF4-FFF2-40B4-BE49-F238E27FC236}">
                <a16:creationId xmlns:a16="http://schemas.microsoft.com/office/drawing/2014/main" id="{E6D796E3-0A00-4867-8BEB-F0CD977B0514}"/>
              </a:ext>
            </a:extLst>
          </p:cNvPr>
          <p:cNvSpPr/>
          <p:nvPr/>
        </p:nvSpPr>
        <p:spPr>
          <a:xfrm>
            <a:off x="10128899" y="5262733"/>
            <a:ext cx="287967" cy="288365"/>
          </a:xfrm>
          <a:prstGeom prst="triangle">
            <a:avLst/>
          </a:prstGeom>
          <a:solidFill>
            <a:srgbClr val="0080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ＭＳ Ｐゴシック"/>
              <a:cs typeface="+mn-cs"/>
            </a:endParaRPr>
          </a:p>
        </p:txBody>
      </p:sp>
      <p:sp>
        <p:nvSpPr>
          <p:cNvPr id="53" name="Rectangle 52">
            <a:extLst>
              <a:ext uri="{FF2B5EF4-FFF2-40B4-BE49-F238E27FC236}">
                <a16:creationId xmlns:a16="http://schemas.microsoft.com/office/drawing/2014/main" id="{41913A03-8766-4451-A14F-F30516A7DFF4}"/>
              </a:ext>
            </a:extLst>
          </p:cNvPr>
          <p:cNvSpPr/>
          <p:nvPr/>
        </p:nvSpPr>
        <p:spPr>
          <a:xfrm>
            <a:off x="9741922" y="5607573"/>
            <a:ext cx="1152261" cy="55399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ＭＳ Ｐゴシック"/>
              </a:rPr>
              <a:t>Aircraft Systems Requirements Review (</a:t>
            </a:r>
            <a:r>
              <a:rPr kumimoji="0" lang="en-US" sz="1000" b="1" i="1" u="none" strike="noStrike" kern="1200" cap="none" spc="0" normalizeH="0" baseline="0" noProof="0" dirty="0">
                <a:ln>
                  <a:noFill/>
                </a:ln>
                <a:solidFill>
                  <a:prstClr val="black"/>
                </a:solidFill>
                <a:effectLst/>
                <a:uLnTx/>
                <a:uFillTx/>
                <a:latin typeface="Arial"/>
                <a:ea typeface="ＭＳ Ｐゴシック"/>
              </a:rPr>
              <a:t>ASRR</a:t>
            </a:r>
            <a:r>
              <a:rPr kumimoji="0" lang="en-US" sz="1000" b="0" i="1" u="none" strike="noStrike" kern="1200" cap="none" spc="0" normalizeH="0" baseline="0" noProof="0" dirty="0">
                <a:ln>
                  <a:noFill/>
                </a:ln>
                <a:solidFill>
                  <a:prstClr val="black"/>
                </a:solidFill>
                <a:effectLst/>
                <a:uLnTx/>
                <a:uFillTx/>
                <a:latin typeface="Arial"/>
                <a:ea typeface="ＭＳ Ｐゴシック"/>
              </a:rPr>
              <a:t>)</a:t>
            </a:r>
          </a:p>
        </p:txBody>
      </p:sp>
      <p:cxnSp>
        <p:nvCxnSpPr>
          <p:cNvPr id="54" name="Straight Connector 53">
            <a:extLst>
              <a:ext uri="{FF2B5EF4-FFF2-40B4-BE49-F238E27FC236}">
                <a16:creationId xmlns:a16="http://schemas.microsoft.com/office/drawing/2014/main" id="{A13DA1CE-8D99-46F7-890A-192FBC66D32C}"/>
              </a:ext>
            </a:extLst>
          </p:cNvPr>
          <p:cNvCxnSpPr/>
          <p:nvPr/>
        </p:nvCxnSpPr>
        <p:spPr>
          <a:xfrm>
            <a:off x="8776355" y="2772060"/>
            <a:ext cx="0" cy="0"/>
          </a:xfrm>
          <a:prstGeom prst="line">
            <a:avLst/>
          </a:prstGeom>
          <a:noFill/>
          <a:ln w="25400" cap="flat" cmpd="sng" algn="ctr">
            <a:solidFill>
              <a:srgbClr val="000000"/>
            </a:solidFill>
            <a:prstDash val="solid"/>
          </a:ln>
          <a:effectLst/>
        </p:spPr>
      </p:cxnSp>
      <p:sp>
        <p:nvSpPr>
          <p:cNvPr id="55" name="Rectangle 54">
            <a:extLst>
              <a:ext uri="{FF2B5EF4-FFF2-40B4-BE49-F238E27FC236}">
                <a16:creationId xmlns:a16="http://schemas.microsoft.com/office/drawing/2014/main" id="{95D020F2-F597-46A6-92C4-D35B68D697EB}"/>
              </a:ext>
            </a:extLst>
          </p:cNvPr>
          <p:cNvSpPr/>
          <p:nvPr/>
        </p:nvSpPr>
        <p:spPr>
          <a:xfrm>
            <a:off x="2482990" y="2973855"/>
            <a:ext cx="3381226" cy="504886"/>
          </a:xfrm>
          <a:prstGeom prst="rect">
            <a:avLst/>
          </a:prstGeom>
          <a:solidFill>
            <a:srgbClr val="F79646"/>
          </a:solidFill>
          <a:ln w="9525" cap="flat" cmpd="sng" algn="ctr">
            <a:solidFill>
              <a:srgbClr val="4F81BD">
                <a:shade val="95000"/>
                <a:satMod val="105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a:ea typeface="ＭＳ Ｐゴシック"/>
                <a:cs typeface="+mn-cs"/>
              </a:rPr>
              <a:t>Pre-Phase 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a:ea typeface="ＭＳ Ｐゴシック"/>
                <a:cs typeface="+mn-cs"/>
              </a:rPr>
              <a:t>Concept Studies</a:t>
            </a:r>
          </a:p>
        </p:txBody>
      </p:sp>
      <p:sp>
        <p:nvSpPr>
          <p:cNvPr id="56" name="Rectangle 55">
            <a:extLst>
              <a:ext uri="{FF2B5EF4-FFF2-40B4-BE49-F238E27FC236}">
                <a16:creationId xmlns:a16="http://schemas.microsoft.com/office/drawing/2014/main" id="{FF3477AD-EDB2-45C9-BF8B-9B26585EA474}"/>
              </a:ext>
            </a:extLst>
          </p:cNvPr>
          <p:cNvSpPr/>
          <p:nvPr/>
        </p:nvSpPr>
        <p:spPr>
          <a:xfrm>
            <a:off x="5895040" y="2973855"/>
            <a:ext cx="4465743" cy="504886"/>
          </a:xfrm>
          <a:prstGeom prst="rect">
            <a:avLst/>
          </a:prstGeom>
          <a:solidFill>
            <a:srgbClr val="F79646"/>
          </a:solidFill>
          <a:ln w="9525" cap="flat" cmpd="sng" algn="ctr">
            <a:solidFill>
              <a:srgbClr val="4F81BD">
                <a:shade val="95000"/>
                <a:satMod val="105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a:ea typeface="ＭＳ Ｐゴシック"/>
                <a:cs typeface="+mn-cs"/>
              </a:rPr>
              <a:t>Phase 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a:ea typeface="ＭＳ Ｐゴシック"/>
                <a:cs typeface="+mn-cs"/>
              </a:rPr>
              <a:t>Concept &amp; Technology Development</a:t>
            </a:r>
          </a:p>
        </p:txBody>
      </p:sp>
      <p:sp>
        <p:nvSpPr>
          <p:cNvPr id="57" name="Right Arrow 73">
            <a:extLst>
              <a:ext uri="{FF2B5EF4-FFF2-40B4-BE49-F238E27FC236}">
                <a16:creationId xmlns:a16="http://schemas.microsoft.com/office/drawing/2014/main" id="{1C792832-28FD-4232-81A8-EBEBFFBF9CF3}"/>
              </a:ext>
            </a:extLst>
          </p:cNvPr>
          <p:cNvSpPr/>
          <p:nvPr/>
        </p:nvSpPr>
        <p:spPr>
          <a:xfrm>
            <a:off x="10416865" y="2922598"/>
            <a:ext cx="934517" cy="597368"/>
          </a:xfrm>
          <a:prstGeom prst="rightArrow">
            <a:avLst>
              <a:gd name="adj1" fmla="val 86870"/>
              <a:gd name="adj2" fmla="val 48975"/>
            </a:avLst>
          </a:prstGeom>
          <a:solidFill>
            <a:srgbClr val="F79646"/>
          </a:solidFill>
          <a:ln w="9525" cap="flat" cmpd="sng" algn="ctr">
            <a:solidFill>
              <a:srgbClr val="77933C"/>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00000"/>
                </a:solidFill>
                <a:effectLst/>
                <a:uLnTx/>
                <a:uFillTx/>
                <a:latin typeface="Arial"/>
                <a:ea typeface="ＭＳ Ｐゴシック"/>
                <a:cs typeface="+mn-cs"/>
              </a:rPr>
              <a:t>Phase 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Arial"/>
                <a:ea typeface="ＭＳ Ｐゴシック"/>
                <a:cs typeface="+mn-cs"/>
              </a:rPr>
              <a:t>PD &amp; Technology Completion</a:t>
            </a:r>
          </a:p>
        </p:txBody>
      </p:sp>
      <p:sp>
        <p:nvSpPr>
          <p:cNvPr id="58" name="TextBox 57">
            <a:extLst>
              <a:ext uri="{FF2B5EF4-FFF2-40B4-BE49-F238E27FC236}">
                <a16:creationId xmlns:a16="http://schemas.microsoft.com/office/drawing/2014/main" id="{A19B272C-2165-4AAA-A8D3-49B75941ECF7}"/>
              </a:ext>
            </a:extLst>
          </p:cNvPr>
          <p:cNvSpPr txBox="1"/>
          <p:nvPr/>
        </p:nvSpPr>
        <p:spPr>
          <a:xfrm>
            <a:off x="2441118" y="3025173"/>
            <a:ext cx="1133368"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ＭＳ Ｐゴシック"/>
              </a:rPr>
              <a:t>NPR 7120.5 Project Phase</a:t>
            </a:r>
          </a:p>
        </p:txBody>
      </p:sp>
      <p:sp>
        <p:nvSpPr>
          <p:cNvPr id="59" name="Isosceles Triangle 58">
            <a:extLst>
              <a:ext uri="{FF2B5EF4-FFF2-40B4-BE49-F238E27FC236}">
                <a16:creationId xmlns:a16="http://schemas.microsoft.com/office/drawing/2014/main" id="{930D8425-1D69-44E2-AC5E-FE2EBE7282B5}"/>
              </a:ext>
            </a:extLst>
          </p:cNvPr>
          <p:cNvSpPr/>
          <p:nvPr/>
        </p:nvSpPr>
        <p:spPr>
          <a:xfrm>
            <a:off x="10842945" y="5262733"/>
            <a:ext cx="287967" cy="288365"/>
          </a:xfrm>
          <a:prstGeom prst="triangle">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ＭＳ Ｐゴシック"/>
              <a:cs typeface="+mn-cs"/>
            </a:endParaRPr>
          </a:p>
        </p:txBody>
      </p:sp>
      <p:sp>
        <p:nvSpPr>
          <p:cNvPr id="60" name="Rectangle 59">
            <a:extLst>
              <a:ext uri="{FF2B5EF4-FFF2-40B4-BE49-F238E27FC236}">
                <a16:creationId xmlns:a16="http://schemas.microsoft.com/office/drawing/2014/main" id="{CC9DB2E3-DC2A-44A5-B3A8-256E8832BA92}"/>
              </a:ext>
            </a:extLst>
          </p:cNvPr>
          <p:cNvSpPr/>
          <p:nvPr/>
        </p:nvSpPr>
        <p:spPr>
          <a:xfrm>
            <a:off x="10541115" y="4528321"/>
            <a:ext cx="868696" cy="70788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ＭＳ Ｐゴシック"/>
              </a:rPr>
              <a:t>Preliminary Design Review (PDR)</a:t>
            </a:r>
          </a:p>
        </p:txBody>
      </p:sp>
      <p:sp>
        <p:nvSpPr>
          <p:cNvPr id="61" name="TextBox 60">
            <a:extLst>
              <a:ext uri="{FF2B5EF4-FFF2-40B4-BE49-F238E27FC236}">
                <a16:creationId xmlns:a16="http://schemas.microsoft.com/office/drawing/2014/main" id="{66119EB7-FFCF-4C58-B9CD-DA3247084915}"/>
              </a:ext>
            </a:extLst>
          </p:cNvPr>
          <p:cNvSpPr txBox="1"/>
          <p:nvPr/>
        </p:nvSpPr>
        <p:spPr>
          <a:xfrm>
            <a:off x="275160" y="2076127"/>
            <a:ext cx="1786932" cy="1769715"/>
          </a:xfrm>
          <a:prstGeom prst="rect">
            <a:avLst/>
          </a:prstGeom>
          <a:noFill/>
          <a:ln w="12700">
            <a:solidFill>
              <a:sysClr val="windowText" lastClr="000000"/>
            </a:solidFill>
          </a:ln>
        </p:spPr>
        <p:txBody>
          <a:bodyPr wrap="square" rtlCol="0">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Arial"/>
                <a:ea typeface="ＭＳ Ｐゴシック"/>
              </a:rPr>
              <a:t>MCR    	9/2013</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Arial"/>
                <a:ea typeface="ＭＳ Ｐゴシック"/>
              </a:rPr>
              <a:t>MDR    	3/2014</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Arial"/>
                <a:ea typeface="ＭＳ Ｐゴシック"/>
              </a:rPr>
              <a:t>SRDR  	9/2015</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Arial"/>
                <a:ea typeface="ＭＳ Ｐゴシック"/>
              </a:rPr>
              <a:t>ASRR  	6/2016</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Arial"/>
                <a:ea typeface="ＭＳ Ｐゴシック"/>
              </a:rPr>
              <a:t>KDP A/B 	8/2016</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Arial"/>
                <a:ea typeface="ＭＳ Ｐゴシック"/>
              </a:rPr>
              <a:t>PDR	6/2017</a:t>
            </a:r>
          </a:p>
        </p:txBody>
      </p:sp>
      <p:sp>
        <p:nvSpPr>
          <p:cNvPr id="62" name="TextBox 61">
            <a:extLst>
              <a:ext uri="{FF2B5EF4-FFF2-40B4-BE49-F238E27FC236}">
                <a16:creationId xmlns:a16="http://schemas.microsoft.com/office/drawing/2014/main" id="{5D0A5C54-7A76-4716-94C9-389D6587DB05}"/>
              </a:ext>
            </a:extLst>
          </p:cNvPr>
          <p:cNvSpPr txBox="1"/>
          <p:nvPr/>
        </p:nvSpPr>
        <p:spPr>
          <a:xfrm>
            <a:off x="3578983" y="3494571"/>
            <a:ext cx="958917"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ＭＳ Ｐゴシック"/>
              </a:rPr>
              <a:t>~$4M (Task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ＭＳ Ｐゴシック"/>
              </a:rPr>
              <a:t>orders only)</a:t>
            </a:r>
          </a:p>
        </p:txBody>
      </p:sp>
      <p:sp>
        <p:nvSpPr>
          <p:cNvPr id="63" name="TextBox 62">
            <a:extLst>
              <a:ext uri="{FF2B5EF4-FFF2-40B4-BE49-F238E27FC236}">
                <a16:creationId xmlns:a16="http://schemas.microsoft.com/office/drawing/2014/main" id="{909D345C-9462-473C-AD6D-E4BCBBA1758A}"/>
              </a:ext>
            </a:extLst>
          </p:cNvPr>
          <p:cNvSpPr txBox="1"/>
          <p:nvPr/>
        </p:nvSpPr>
        <p:spPr>
          <a:xfrm>
            <a:off x="6093583" y="4405210"/>
            <a:ext cx="1721946" cy="24622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ＭＳ Ｐゴシック"/>
              </a:rPr>
              <a:t>~$10M (Task orders only)</a:t>
            </a:r>
          </a:p>
        </p:txBody>
      </p:sp>
      <p:sp>
        <p:nvSpPr>
          <p:cNvPr id="64" name="5-Point Star 9">
            <a:extLst>
              <a:ext uri="{FF2B5EF4-FFF2-40B4-BE49-F238E27FC236}">
                <a16:creationId xmlns:a16="http://schemas.microsoft.com/office/drawing/2014/main" id="{8637E761-A833-4D0F-A019-4AAF514DD2D7}"/>
              </a:ext>
            </a:extLst>
          </p:cNvPr>
          <p:cNvSpPr/>
          <p:nvPr/>
        </p:nvSpPr>
        <p:spPr>
          <a:xfrm>
            <a:off x="10274076" y="3563709"/>
            <a:ext cx="231884" cy="227414"/>
          </a:xfrm>
          <a:prstGeom prst="star5">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Arial"/>
              <a:ea typeface="ＭＳ Ｐゴシック"/>
              <a:cs typeface="+mn-cs"/>
            </a:endParaRPr>
          </a:p>
        </p:txBody>
      </p:sp>
      <p:sp>
        <p:nvSpPr>
          <p:cNvPr id="65" name="TextBox 64">
            <a:extLst>
              <a:ext uri="{FF2B5EF4-FFF2-40B4-BE49-F238E27FC236}">
                <a16:creationId xmlns:a16="http://schemas.microsoft.com/office/drawing/2014/main" id="{9B2B31F2-7567-4F11-9BF0-B870267B6523}"/>
              </a:ext>
            </a:extLst>
          </p:cNvPr>
          <p:cNvSpPr txBox="1"/>
          <p:nvPr/>
        </p:nvSpPr>
        <p:spPr>
          <a:xfrm>
            <a:off x="10436983" y="3550204"/>
            <a:ext cx="712054" cy="24622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ＭＳ Ｐゴシック"/>
              </a:rPr>
              <a:t>KDP A/B</a:t>
            </a:r>
          </a:p>
        </p:txBody>
      </p:sp>
      <p:cxnSp>
        <p:nvCxnSpPr>
          <p:cNvPr id="66" name="Straight Connector 65">
            <a:extLst>
              <a:ext uri="{FF2B5EF4-FFF2-40B4-BE49-F238E27FC236}">
                <a16:creationId xmlns:a16="http://schemas.microsoft.com/office/drawing/2014/main" id="{2BCAC6B8-2B6D-4884-8AD2-5F3D40640575}"/>
              </a:ext>
            </a:extLst>
          </p:cNvPr>
          <p:cNvCxnSpPr/>
          <p:nvPr/>
        </p:nvCxnSpPr>
        <p:spPr>
          <a:xfrm>
            <a:off x="10665583" y="2060910"/>
            <a:ext cx="0" cy="483747"/>
          </a:xfrm>
          <a:prstGeom prst="line">
            <a:avLst/>
          </a:prstGeom>
          <a:noFill/>
          <a:ln w="9525" cap="flat" cmpd="sng" algn="ctr">
            <a:solidFill>
              <a:sysClr val="windowText" lastClr="000000"/>
            </a:solidFill>
            <a:prstDash val="solid"/>
          </a:ln>
          <a:effectLst>
            <a:outerShdw blurRad="40000" dist="20000" dir="5400000" rotWithShape="0">
              <a:srgbClr val="000000">
                <a:alpha val="38000"/>
              </a:srgbClr>
            </a:outerShdw>
          </a:effectLst>
        </p:spPr>
      </p:cxnSp>
      <p:sp>
        <p:nvSpPr>
          <p:cNvPr id="67" name="TextBox 66">
            <a:extLst>
              <a:ext uri="{FF2B5EF4-FFF2-40B4-BE49-F238E27FC236}">
                <a16:creationId xmlns:a16="http://schemas.microsoft.com/office/drawing/2014/main" id="{E2F4144E-B1A3-42F0-B9DF-65586BD55E7B}"/>
              </a:ext>
            </a:extLst>
          </p:cNvPr>
          <p:cNvSpPr txBox="1"/>
          <p:nvPr/>
        </p:nvSpPr>
        <p:spPr>
          <a:xfrm>
            <a:off x="10638055" y="2278082"/>
            <a:ext cx="592455"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a:rPr>
              <a:t>FY 17</a:t>
            </a:r>
          </a:p>
        </p:txBody>
      </p:sp>
      <p:sp>
        <p:nvSpPr>
          <p:cNvPr id="68" name="TextBox 67">
            <a:extLst>
              <a:ext uri="{FF2B5EF4-FFF2-40B4-BE49-F238E27FC236}">
                <a16:creationId xmlns:a16="http://schemas.microsoft.com/office/drawing/2014/main" id="{5C3B899D-356F-4E0A-B918-E861DFB34C55}"/>
              </a:ext>
            </a:extLst>
          </p:cNvPr>
          <p:cNvSpPr txBox="1"/>
          <p:nvPr/>
        </p:nvSpPr>
        <p:spPr>
          <a:xfrm>
            <a:off x="9398464" y="5189824"/>
            <a:ext cx="914400"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a:ea typeface="ＭＳ Ｐゴシック"/>
              </a:rPr>
              <a:t>$20.9M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a:ea typeface="ＭＳ Ｐゴシック"/>
              </a:rPr>
              <a:t>(Task Order Base Effort)</a:t>
            </a:r>
          </a:p>
        </p:txBody>
      </p:sp>
      <p:sp>
        <p:nvSpPr>
          <p:cNvPr id="69" name="TextBox 68">
            <a:extLst>
              <a:ext uri="{FF2B5EF4-FFF2-40B4-BE49-F238E27FC236}">
                <a16:creationId xmlns:a16="http://schemas.microsoft.com/office/drawing/2014/main" id="{FB597A67-0E39-4E0B-984E-14B79B6FE3D2}"/>
              </a:ext>
            </a:extLst>
          </p:cNvPr>
          <p:cNvSpPr txBox="1"/>
          <p:nvPr/>
        </p:nvSpPr>
        <p:spPr>
          <a:xfrm>
            <a:off x="64386" y="4964769"/>
            <a:ext cx="640349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a:ea typeface="ＭＳ Ｐゴシック"/>
              </a:rPr>
              <a:t>The team did their homework which resulted in:</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Helvetica"/>
                <a:ea typeface="ＭＳ Ｐゴシック"/>
              </a:rPr>
              <a:t>Well grounded, concise and feasible requirements</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Helvetica"/>
                <a:ea typeface="ＭＳ Ｐゴシック"/>
              </a:rPr>
              <a:t>Government and industry teams with experience and understanding of the technical baseline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Helvetica"/>
                <a:ea typeface="ＭＳ Ｐゴシック"/>
              </a:rPr>
              <a:t>Cost, schedule, and risk products to assist with full scale development planning</a:t>
            </a:r>
          </a:p>
        </p:txBody>
      </p:sp>
    </p:spTree>
    <p:extLst>
      <p:ext uri="{BB962C8B-B14F-4D97-AF65-F5344CB8AC3E}">
        <p14:creationId xmlns:p14="http://schemas.microsoft.com/office/powerpoint/2010/main" val="1044913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7ECF6-DA5C-1F76-3121-DC1D1B93E55A}"/>
              </a:ext>
            </a:extLst>
          </p:cNvPr>
          <p:cNvSpPr>
            <a:spLocks noGrp="1"/>
          </p:cNvSpPr>
          <p:nvPr>
            <p:ph type="title"/>
          </p:nvPr>
        </p:nvSpPr>
        <p:spPr/>
        <p:txBody>
          <a:bodyPr>
            <a:normAutofit/>
          </a:bodyPr>
          <a:lstStyle/>
          <a:p>
            <a:r>
              <a:rPr lang="en-US" sz="2800" dirty="0" err="1">
                <a:latin typeface="Helvetica" pitchFamily="2" charset="0"/>
              </a:rPr>
              <a:t>Quesst</a:t>
            </a:r>
            <a:r>
              <a:rPr lang="en-US" sz="2800" dirty="0">
                <a:latin typeface="Helvetica" pitchFamily="2" charset="0"/>
              </a:rPr>
              <a:t> Timeline</a:t>
            </a:r>
          </a:p>
        </p:txBody>
      </p:sp>
      <p:sp>
        <p:nvSpPr>
          <p:cNvPr id="3" name="Date Placeholder 3">
            <a:extLst>
              <a:ext uri="{FF2B5EF4-FFF2-40B4-BE49-F238E27FC236}">
                <a16:creationId xmlns:a16="http://schemas.microsoft.com/office/drawing/2014/main" id="{F6985FBB-C410-D8F2-6050-D7B637F0C13D}"/>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pic>
        <p:nvPicPr>
          <p:cNvPr id="5" name="Picture 4" descr="Icon&#10;&#10;Description automatically generated with low confidence">
            <a:extLst>
              <a:ext uri="{FF2B5EF4-FFF2-40B4-BE49-F238E27FC236}">
                <a16:creationId xmlns:a16="http://schemas.microsoft.com/office/drawing/2014/main" id="{089C49B9-C6C6-0B59-C986-D04B020BA0D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19" name="TextBox 18">
            <a:extLst>
              <a:ext uri="{FF2B5EF4-FFF2-40B4-BE49-F238E27FC236}">
                <a16:creationId xmlns:a16="http://schemas.microsoft.com/office/drawing/2014/main" id="{817E20B8-58B3-9AE7-C5CD-5EDAFAD59C12}"/>
              </a:ext>
            </a:extLst>
          </p:cNvPr>
          <p:cNvSpPr txBox="1"/>
          <p:nvPr/>
        </p:nvSpPr>
        <p:spPr>
          <a:xfrm>
            <a:off x="5435946" y="3166239"/>
            <a:ext cx="6335235" cy="830997"/>
          </a:xfrm>
          <a:prstGeom prst="rect">
            <a:avLst/>
          </a:prstGeom>
          <a:noFill/>
        </p:spPr>
        <p:txBody>
          <a:bodyPr wrap="square" rtlCol="0">
            <a:spAutoFit/>
          </a:bodyPr>
          <a:lstStyle/>
          <a:p>
            <a:pPr marL="0" marR="0" lvl="0" indent="0" algn="l" defTabSz="914400" rtl="0" eaLnBrk="1" fontAlgn="base" latinLnBrk="0" hangingPunct="0">
              <a:lnSpc>
                <a:spcPct val="100000"/>
              </a:lnSpc>
              <a:spcBef>
                <a:spcPct val="0"/>
              </a:spcBef>
              <a:spcAft>
                <a:spcPct val="0"/>
              </a:spcAft>
              <a:buClrTx/>
              <a:buSzTx/>
              <a:buFontTx/>
              <a:buNone/>
              <a:tabLst/>
              <a:defRPr/>
            </a:pPr>
            <a:r>
              <a:rPr kumimoji="0" lang="en-US" sz="1600" b="1" i="0" u="sng" strike="noStrike" kern="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sym typeface="Helvetica"/>
              </a:rPr>
              <a:t>Phase 2 – Acoustic Validation</a:t>
            </a:r>
          </a:p>
          <a:p>
            <a:pPr marL="0" marR="0" lvl="0" indent="0" algn="l" defTabSz="914400" rtl="0" eaLnBrk="1" fontAlgn="base" latinLnBrk="0" hangingPunct="0">
              <a:lnSpc>
                <a:spcPct val="100000"/>
              </a:lnSpc>
              <a:spcBef>
                <a:spcPct val="0"/>
              </a:spcBef>
              <a:spcAft>
                <a:spcPct val="0"/>
              </a:spcAft>
              <a:buClrTx/>
              <a:buSzTx/>
              <a:buFontTx/>
              <a:buNone/>
              <a:tabLst/>
              <a:defRPr/>
            </a:pPr>
            <a:r>
              <a:rPr lang="en-US" sz="1600" kern="0" dirty="0">
                <a:latin typeface="Verdana" panose="020B0604030504040204" pitchFamily="34" charset="0"/>
                <a:ea typeface="Verdana" panose="020B0604030504040204" pitchFamily="34" charset="0"/>
                <a:cs typeface="Verdana" panose="020B0604030504040204" pitchFamily="34" charset="0"/>
                <a:sym typeface="Helvetica"/>
              </a:rPr>
              <a:t>Detailed ground and flight measurements</a:t>
            </a:r>
          </a:p>
          <a:p>
            <a:pPr marL="0" marR="0" lvl="0" indent="0" algn="l" defTabSz="914400" rtl="0" eaLnBrk="1" fontAlgn="base" latinLnBrk="0" hangingPunct="0">
              <a:lnSpc>
                <a:spcPct val="100000"/>
              </a:lnSpc>
              <a:spcBef>
                <a:spcPct val="0"/>
              </a:spcBef>
              <a:spcAft>
                <a:spcPct val="0"/>
              </a:spcAft>
              <a:buClrTx/>
              <a:buSzTx/>
              <a:buFontTx/>
              <a:buNone/>
              <a:tabLst/>
              <a:defRPr/>
            </a:pPr>
            <a:r>
              <a:rPr kumimoji="0" lang="en-US" sz="1600" i="0" strike="noStrike" kern="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sym typeface="Helvetica"/>
              </a:rPr>
              <a:t>Validation of sonic boom signature and prediction tools</a:t>
            </a:r>
          </a:p>
        </p:txBody>
      </p:sp>
      <p:sp>
        <p:nvSpPr>
          <p:cNvPr id="20" name="TextBox 19">
            <a:extLst>
              <a:ext uri="{FF2B5EF4-FFF2-40B4-BE49-F238E27FC236}">
                <a16:creationId xmlns:a16="http://schemas.microsoft.com/office/drawing/2014/main" id="{510409F2-FCC6-878D-B7E2-018553837718}"/>
              </a:ext>
            </a:extLst>
          </p:cNvPr>
          <p:cNvSpPr txBox="1"/>
          <p:nvPr/>
        </p:nvSpPr>
        <p:spPr>
          <a:xfrm>
            <a:off x="8589806" y="4264296"/>
            <a:ext cx="3362494" cy="1323439"/>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1" i="0" u="sng" strike="noStrike" kern="0" cap="none" spc="0" normalizeH="0" baseline="0" noProof="0" dirty="0">
                <a:ln>
                  <a:noFill/>
                </a:ln>
                <a:effectLst/>
                <a:uLnTx/>
                <a:uFillTx/>
                <a:latin typeface="Helvetica"/>
                <a:cs typeface="Arial"/>
                <a:sym typeface="Helvetica"/>
              </a:rPr>
              <a:t>Phase 3 – Community Response</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i="0" strike="noStrike" kern="0" cap="none" spc="0" normalizeH="0" baseline="0" noProof="0" dirty="0">
                <a:ln>
                  <a:noFill/>
                </a:ln>
                <a:effectLst/>
                <a:uLnTx/>
                <a:uFillTx/>
                <a:latin typeface="Helvetica"/>
                <a:cs typeface="Arial"/>
                <a:sym typeface="Helvetica"/>
              </a:rPr>
              <a:t>Co</a:t>
            </a:r>
            <a:r>
              <a:rPr kumimoji="0" lang="en-US" sz="1600" b="0" i="0" u="none" strike="noStrike" kern="0" cap="none" spc="0" normalizeH="0" baseline="0" noProof="0" dirty="0">
                <a:ln>
                  <a:noFill/>
                </a:ln>
                <a:solidFill>
                  <a:srgbClr val="000000"/>
                </a:solidFill>
                <a:effectLst/>
                <a:uLnTx/>
                <a:uFillTx/>
                <a:latin typeface="Helvetica"/>
                <a:cs typeface="Arial"/>
                <a:sym typeface="Helvetica"/>
              </a:rPr>
              <a:t>mmunity response overflights, gr</a:t>
            </a:r>
            <a:r>
              <a:rPr lang="en-US" sz="1600" kern="0" dirty="0" err="1">
                <a:solidFill>
                  <a:srgbClr val="000000"/>
                </a:solidFill>
                <a:latin typeface="Helvetica"/>
                <a:cs typeface="Arial"/>
                <a:sym typeface="Helvetica"/>
              </a:rPr>
              <a:t>ound</a:t>
            </a:r>
            <a:r>
              <a:rPr lang="en-US" sz="1600" kern="0" dirty="0">
                <a:solidFill>
                  <a:srgbClr val="000000"/>
                </a:solidFill>
                <a:latin typeface="Helvetica"/>
                <a:cs typeface="Arial"/>
                <a:sym typeface="Helvetica"/>
              </a:rPr>
              <a:t> measurements, and surveys </a:t>
            </a:r>
            <a:r>
              <a:rPr kumimoji="0" lang="en-US" sz="1600" b="0" i="0" u="none" strike="noStrike" kern="0" cap="none" spc="0" normalizeH="0" baseline="0" noProof="0" dirty="0">
                <a:ln>
                  <a:noFill/>
                </a:ln>
                <a:solidFill>
                  <a:srgbClr val="000000"/>
                </a:solidFill>
                <a:effectLst/>
                <a:uLnTx/>
                <a:uFillTx/>
                <a:latin typeface="Helvetica"/>
                <a:cs typeface="Arial"/>
                <a:sym typeface="Helvetica"/>
              </a:rPr>
              <a:t>over representative communities across the U.S. </a:t>
            </a:r>
          </a:p>
        </p:txBody>
      </p:sp>
      <p:sp>
        <p:nvSpPr>
          <p:cNvPr id="21" name="TextBox 20">
            <a:extLst>
              <a:ext uri="{FF2B5EF4-FFF2-40B4-BE49-F238E27FC236}">
                <a16:creationId xmlns:a16="http://schemas.microsoft.com/office/drawing/2014/main" id="{BB9C0F3E-7310-D5EA-CF3A-D982598DEA6A}"/>
              </a:ext>
            </a:extLst>
          </p:cNvPr>
          <p:cNvSpPr txBox="1"/>
          <p:nvPr/>
        </p:nvSpPr>
        <p:spPr>
          <a:xfrm>
            <a:off x="3350549" y="1467631"/>
            <a:ext cx="5061334" cy="830997"/>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1" i="0" u="sng" strike="noStrike" kern="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sym typeface="Helvetica"/>
              </a:rPr>
              <a:t>Phase 1 – X-59 Aircraft Development </a:t>
            </a:r>
          </a:p>
          <a:p>
            <a:pPr marL="0" marR="0" lvl="0" indent="0" algn="l" defTabSz="914400" rtl="0" eaLnBrk="1" fontAlgn="auto" latinLnBrk="0" hangingPunct="0">
              <a:lnSpc>
                <a:spcPct val="100000"/>
              </a:lnSpc>
              <a:spcBef>
                <a:spcPts val="0"/>
              </a:spcBef>
              <a:spcAft>
                <a:spcPts val="0"/>
              </a:spcAft>
              <a:buClrTx/>
              <a:buSzTx/>
              <a:buFontTx/>
              <a:buNone/>
              <a:tabLst/>
              <a:defRPr/>
            </a:pPr>
            <a:r>
              <a:rPr lang="en-US" sz="1600" kern="0" dirty="0">
                <a:solidFill>
                  <a:srgbClr val="000000"/>
                </a:solidFill>
                <a:latin typeface="Verdana" panose="020B0604030504040204" pitchFamily="34" charset="0"/>
                <a:ea typeface="Verdana" panose="020B0604030504040204" pitchFamily="34" charset="0"/>
                <a:cs typeface="Verdana" panose="020B0604030504040204" pitchFamily="34" charset="0"/>
                <a:sym typeface="Helvetica"/>
              </a:rPr>
              <a:t>Aircraft d</a:t>
            </a:r>
            <a:r>
              <a:rPr kumimoji="0" lang="en-US" sz="1600" b="0" i="0" u="none" strike="noStrike" kern="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sym typeface="Helvetica"/>
              </a:rPr>
              <a:t>esign</a:t>
            </a:r>
            <a:r>
              <a:rPr kumimoji="0" lang="en-US" sz="16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sym typeface="Helvetica"/>
              </a:rPr>
              <a:t>, fabrication, and </a:t>
            </a:r>
            <a:r>
              <a:rPr lang="en-US" sz="1600" kern="0" dirty="0">
                <a:solidFill>
                  <a:srgbClr val="000000"/>
                </a:solidFill>
                <a:latin typeface="Verdana" panose="020B0604030504040204" pitchFamily="34" charset="0"/>
                <a:ea typeface="Verdana" panose="020B0604030504040204" pitchFamily="34" charset="0"/>
                <a:cs typeface="Verdana" panose="020B0604030504040204" pitchFamily="34" charset="0"/>
                <a:sym typeface="Helvetica"/>
              </a:rPr>
              <a:t>g</a:t>
            </a:r>
            <a:r>
              <a:rPr kumimoji="0" lang="en-US" sz="16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sym typeface="Helvetica"/>
              </a:rPr>
              <a:t>round test</a:t>
            </a:r>
            <a:endParaRPr lang="en-US" sz="1600" kern="0" dirty="0">
              <a:solidFill>
                <a:srgbClr val="000000"/>
              </a:solidFill>
              <a:latin typeface="Verdana" panose="020B0604030504040204" pitchFamily="34" charset="0"/>
              <a:ea typeface="Verdana" panose="020B0604030504040204" pitchFamily="34" charset="0"/>
              <a:cs typeface="Verdana" panose="020B0604030504040204" pitchFamily="34" charset="0"/>
              <a:sym typeface="Helvetica"/>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sym typeface="Helvetica"/>
              </a:rPr>
              <a:t>Checkout and </a:t>
            </a:r>
            <a:r>
              <a:rPr lang="en-US" sz="1600" kern="0" dirty="0">
                <a:solidFill>
                  <a:srgbClr val="000000"/>
                </a:solidFill>
                <a:latin typeface="Verdana" panose="020B0604030504040204" pitchFamily="34" charset="0"/>
                <a:ea typeface="Verdana" panose="020B0604030504040204" pitchFamily="34" charset="0"/>
                <a:cs typeface="Verdana" panose="020B0604030504040204" pitchFamily="34" charset="0"/>
                <a:sym typeface="Helvetica"/>
              </a:rPr>
              <a:t>e</a:t>
            </a:r>
            <a:r>
              <a:rPr kumimoji="0" lang="en-US" sz="1600" b="0" i="0" u="none" strike="noStrike" kern="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sym typeface="Helvetica"/>
              </a:rPr>
              <a:t>nvelope</a:t>
            </a:r>
            <a:r>
              <a:rPr kumimoji="0" lang="en-US" sz="16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sym typeface="Helvetica"/>
              </a:rPr>
              <a:t> </a:t>
            </a:r>
            <a:r>
              <a:rPr lang="en-US" sz="1600" kern="0" dirty="0">
                <a:solidFill>
                  <a:srgbClr val="000000"/>
                </a:solidFill>
                <a:latin typeface="Verdana" panose="020B0604030504040204" pitchFamily="34" charset="0"/>
                <a:ea typeface="Verdana" panose="020B0604030504040204" pitchFamily="34" charset="0"/>
                <a:cs typeface="Verdana" panose="020B0604030504040204" pitchFamily="34" charset="0"/>
                <a:sym typeface="Helvetica"/>
              </a:rPr>
              <a:t>e</a:t>
            </a:r>
            <a:r>
              <a:rPr kumimoji="0" lang="en-US" sz="1600" b="0" i="0" u="none" strike="noStrike" kern="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sym typeface="Helvetica"/>
              </a:rPr>
              <a:t>xpansion</a:t>
            </a:r>
            <a:endParaRPr kumimoji="0" lang="en-US" sz="16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sym typeface="Helvetica"/>
            </a:endParaRPr>
          </a:p>
        </p:txBody>
      </p:sp>
      <p:sp>
        <p:nvSpPr>
          <p:cNvPr id="24" name="TextBox 23">
            <a:extLst>
              <a:ext uri="{FF2B5EF4-FFF2-40B4-BE49-F238E27FC236}">
                <a16:creationId xmlns:a16="http://schemas.microsoft.com/office/drawing/2014/main" id="{B3367818-00C4-D226-F38A-004CA0856DF8}"/>
              </a:ext>
            </a:extLst>
          </p:cNvPr>
          <p:cNvSpPr txBox="1"/>
          <p:nvPr/>
        </p:nvSpPr>
        <p:spPr>
          <a:xfrm>
            <a:off x="301723" y="2873851"/>
            <a:ext cx="1494072" cy="584775"/>
          </a:xfrm>
          <a:prstGeom prst="rect">
            <a:avLst/>
          </a:prstGeom>
          <a:solidFill>
            <a:schemeClr val="accent6">
              <a:lumMod val="75000"/>
            </a:schemeClr>
          </a:solidFill>
          <a:ln>
            <a:solidFill>
              <a:schemeClr val="tx1"/>
            </a:solidFill>
          </a:ln>
        </p:spPr>
        <p:txBody>
          <a:bodyPr wrap="square" lIns="91440" tIns="45720" rIns="91440" bIns="45720" rtlCol="0" anchor="t">
            <a:spAutoFit/>
          </a:bodyPr>
          <a:lstStyle/>
          <a:p>
            <a:pPr algn="ctr"/>
            <a:r>
              <a:rPr lang="en-US" sz="1600" b="1" dirty="0">
                <a:latin typeface="Verdana" panose="020B0604030504040204" pitchFamily="34" charset="0"/>
                <a:ea typeface="Verdana" panose="020B0604030504040204" pitchFamily="34" charset="0"/>
                <a:cs typeface="Verdana" panose="020B0604030504040204" pitchFamily="34" charset="0"/>
              </a:rPr>
              <a:t>First Flight 2024</a:t>
            </a:r>
          </a:p>
        </p:txBody>
      </p:sp>
      <p:sp>
        <p:nvSpPr>
          <p:cNvPr id="25" name="Rectangle 24">
            <a:extLst>
              <a:ext uri="{FF2B5EF4-FFF2-40B4-BE49-F238E27FC236}">
                <a16:creationId xmlns:a16="http://schemas.microsoft.com/office/drawing/2014/main" id="{8527785F-6162-C908-5E43-EF6DCCD0280B}"/>
              </a:ext>
            </a:extLst>
          </p:cNvPr>
          <p:cNvSpPr/>
          <p:nvPr/>
        </p:nvSpPr>
        <p:spPr>
          <a:xfrm>
            <a:off x="2414689" y="5172565"/>
            <a:ext cx="879815" cy="399025"/>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Verdana" panose="020B0604030504040204" pitchFamily="34" charset="0"/>
              <a:ea typeface="Verdana" panose="020B0604030504040204" pitchFamily="34" charset="0"/>
              <a:cs typeface="Verdana" panose="020B0604030504040204" pitchFamily="34" charset="0"/>
            </a:endParaRPr>
          </a:p>
        </p:txBody>
      </p:sp>
      <p:sp>
        <p:nvSpPr>
          <p:cNvPr id="26" name="TextBox 25">
            <a:extLst>
              <a:ext uri="{FF2B5EF4-FFF2-40B4-BE49-F238E27FC236}">
                <a16:creationId xmlns:a16="http://schemas.microsoft.com/office/drawing/2014/main" id="{50970473-0A03-7D4E-7D8C-A87DF7957620}"/>
              </a:ext>
            </a:extLst>
          </p:cNvPr>
          <p:cNvSpPr txBox="1"/>
          <p:nvPr/>
        </p:nvSpPr>
        <p:spPr>
          <a:xfrm>
            <a:off x="2492179" y="5202259"/>
            <a:ext cx="879103" cy="338554"/>
          </a:xfrm>
          <a:prstGeom prst="rect">
            <a:avLst/>
          </a:prstGeom>
          <a:noFill/>
        </p:spPr>
        <p:txBody>
          <a:bodyPr wrap="square" lIns="91440" tIns="45720" rIns="91440" bIns="45720" rtlCol="0" anchor="t">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2025</a:t>
            </a:r>
          </a:p>
        </p:txBody>
      </p:sp>
      <p:sp>
        <p:nvSpPr>
          <p:cNvPr id="27" name="Rectangle 26">
            <a:extLst>
              <a:ext uri="{FF2B5EF4-FFF2-40B4-BE49-F238E27FC236}">
                <a16:creationId xmlns:a16="http://schemas.microsoft.com/office/drawing/2014/main" id="{D1EEAC44-3F07-AA11-AD2A-85E8437FAE39}"/>
              </a:ext>
            </a:extLst>
          </p:cNvPr>
          <p:cNvSpPr/>
          <p:nvPr/>
        </p:nvSpPr>
        <p:spPr>
          <a:xfrm>
            <a:off x="5578259" y="6176123"/>
            <a:ext cx="990054" cy="369332"/>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Verdana" panose="020B0604030504040204" pitchFamily="34" charset="0"/>
              <a:ea typeface="Verdana" panose="020B0604030504040204" pitchFamily="34" charset="0"/>
              <a:cs typeface="Verdana" panose="020B0604030504040204" pitchFamily="34" charset="0"/>
            </a:endParaRPr>
          </a:p>
        </p:txBody>
      </p:sp>
      <p:sp>
        <p:nvSpPr>
          <p:cNvPr id="28" name="TextBox 27">
            <a:extLst>
              <a:ext uri="{FF2B5EF4-FFF2-40B4-BE49-F238E27FC236}">
                <a16:creationId xmlns:a16="http://schemas.microsoft.com/office/drawing/2014/main" id="{8045D337-667C-DE0A-91AC-D5FEBD727388}"/>
              </a:ext>
            </a:extLst>
          </p:cNvPr>
          <p:cNvSpPr txBox="1"/>
          <p:nvPr/>
        </p:nvSpPr>
        <p:spPr>
          <a:xfrm>
            <a:off x="5717822" y="6193240"/>
            <a:ext cx="879103" cy="338554"/>
          </a:xfrm>
          <a:prstGeom prst="rect">
            <a:avLst/>
          </a:prstGeom>
          <a:noFill/>
        </p:spPr>
        <p:txBody>
          <a:bodyPr wrap="square" lIns="91440" tIns="45720" rIns="91440" bIns="45720" rtlCol="0" anchor="t">
            <a:spAutoFit/>
          </a:bodyPr>
          <a:lstStyle/>
          <a:p>
            <a:r>
              <a:rPr lang="en-US" sz="1600" b="1" dirty="0">
                <a:latin typeface="Verdana" panose="020B0604030504040204" pitchFamily="34" charset="0"/>
                <a:ea typeface="Verdana" panose="020B0604030504040204" pitchFamily="34" charset="0"/>
                <a:cs typeface="Verdana" panose="020B0604030504040204" pitchFamily="34" charset="0"/>
              </a:rPr>
              <a:t>2026</a:t>
            </a:r>
          </a:p>
        </p:txBody>
      </p:sp>
      <p:sp>
        <p:nvSpPr>
          <p:cNvPr id="30" name="TextBox 29">
            <a:extLst>
              <a:ext uri="{FF2B5EF4-FFF2-40B4-BE49-F238E27FC236}">
                <a16:creationId xmlns:a16="http://schemas.microsoft.com/office/drawing/2014/main" id="{19016AAF-4F6D-1568-9A25-D2FCC6A95E24}"/>
              </a:ext>
            </a:extLst>
          </p:cNvPr>
          <p:cNvSpPr txBox="1"/>
          <p:nvPr/>
        </p:nvSpPr>
        <p:spPr>
          <a:xfrm>
            <a:off x="8264964" y="2504636"/>
            <a:ext cx="3506217" cy="492443"/>
          </a:xfrm>
          <a:prstGeom prst="rect">
            <a:avLst/>
          </a:prstGeom>
          <a:solidFill>
            <a:schemeClr val="accent6"/>
          </a:solidFill>
        </p:spPr>
        <p:style>
          <a:lnRef idx="0">
            <a:schemeClr val="accent6"/>
          </a:lnRef>
          <a:fillRef idx="3">
            <a:schemeClr val="accent6"/>
          </a:fillRef>
          <a:effectRef idx="3">
            <a:schemeClr val="accent6"/>
          </a:effectRef>
          <a:fontRef idx="minor">
            <a:schemeClr val="lt1"/>
          </a:fontRef>
        </p:style>
        <p:txBody>
          <a:bodyPr wrap="square" lIns="0" tIns="0" rIns="0" bIns="0" rtlCol="0" anchor="t">
            <a:spAutoFit/>
          </a:bodyPr>
          <a:lstStyle/>
          <a:p>
            <a:pPr algn="ctr" hangingPunct="0">
              <a:defRPr/>
            </a:pPr>
            <a:r>
              <a:rPr kumimoji="0" lang="en-US" sz="1600" b="1" i="0" u="none" strike="noStrike" kern="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sym typeface="Helvetica"/>
              </a:rPr>
              <a:t>Systematic Approach Leading</a:t>
            </a:r>
            <a:r>
              <a:rPr lang="en-US" sz="1600" b="1" kern="0" dirty="0">
                <a:latin typeface="Verdana" panose="020B0604030504040204" pitchFamily="34" charset="0"/>
                <a:ea typeface="Verdana" panose="020B0604030504040204" pitchFamily="34" charset="0"/>
                <a:cs typeface="Verdana" panose="020B0604030504040204" pitchFamily="34" charset="0"/>
                <a:sym typeface="Helvetica"/>
              </a:rPr>
              <a:t> </a:t>
            </a:r>
            <a:endParaRPr lang="en-US" sz="1600" dirty="0">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sym typeface="Helvetica"/>
              </a:rPr>
              <a:t>to Community Testing</a:t>
            </a:r>
            <a:endParaRPr lang="en-US" sz="1600" dirty="0">
              <a:latin typeface="Verdana" panose="020B0604030504040204" pitchFamily="34" charset="0"/>
              <a:ea typeface="Verdana" panose="020B0604030504040204" pitchFamily="34" charset="0"/>
              <a:cs typeface="Verdana" panose="020B0604030504040204" pitchFamily="34" charset="0"/>
            </a:endParaRPr>
          </a:p>
        </p:txBody>
      </p:sp>
      <p:sp>
        <p:nvSpPr>
          <p:cNvPr id="31" name="TextBox 30">
            <a:extLst>
              <a:ext uri="{FF2B5EF4-FFF2-40B4-BE49-F238E27FC236}">
                <a16:creationId xmlns:a16="http://schemas.microsoft.com/office/drawing/2014/main" id="{94C246ED-B8BD-34CB-4629-5155C04AF262}"/>
              </a:ext>
            </a:extLst>
          </p:cNvPr>
          <p:cNvSpPr txBox="1"/>
          <p:nvPr/>
        </p:nvSpPr>
        <p:spPr>
          <a:xfrm>
            <a:off x="1800281" y="2736301"/>
            <a:ext cx="1785602" cy="246221"/>
          </a:xfrm>
          <a:prstGeom prst="rect">
            <a:avLst/>
          </a:prstGeom>
          <a:noFill/>
        </p:spPr>
        <p:txBody>
          <a:bodyPr wrap="square" rtlCol="0">
            <a:spAutoFit/>
          </a:bodyPr>
          <a:lstStyle/>
          <a:p>
            <a:r>
              <a:rPr lang="en-US" sz="1000" i="1" dirty="0">
                <a:latin typeface="Verdana" panose="020B0604030504040204" pitchFamily="34" charset="0"/>
                <a:ea typeface="Verdana" panose="020B0604030504040204" pitchFamily="34" charset="0"/>
                <a:cs typeface="Verdana" panose="020B0604030504040204" pitchFamily="34" charset="0"/>
              </a:rPr>
              <a:t>Credit: Lockheed Martin</a:t>
            </a:r>
          </a:p>
        </p:txBody>
      </p:sp>
      <p:pic>
        <p:nvPicPr>
          <p:cNvPr id="32" name="Picture 31">
            <a:extLst>
              <a:ext uri="{FF2B5EF4-FFF2-40B4-BE49-F238E27FC236}">
                <a16:creationId xmlns:a16="http://schemas.microsoft.com/office/drawing/2014/main" id="{6240D046-94E3-B880-2FAB-A935559E63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10580" y="2973358"/>
            <a:ext cx="2982780" cy="2137214"/>
          </a:xfrm>
          <a:prstGeom prst="rect">
            <a:avLst/>
          </a:prstGeom>
          <a:ln w="12700">
            <a:solidFill>
              <a:schemeClr val="tx1"/>
            </a:solidFill>
          </a:ln>
          <a:effectLst>
            <a:outerShdw blurRad="50800" dist="38100" dir="2700000" algn="tl" rotWithShape="0">
              <a:prstClr val="black">
                <a:alpha val="40000"/>
              </a:prstClr>
            </a:outerShdw>
          </a:effectLst>
        </p:spPr>
      </p:pic>
      <p:pic>
        <p:nvPicPr>
          <p:cNvPr id="33" name="Picture 32">
            <a:extLst>
              <a:ext uri="{FF2B5EF4-FFF2-40B4-BE49-F238E27FC236}">
                <a16:creationId xmlns:a16="http://schemas.microsoft.com/office/drawing/2014/main" id="{B421DFC2-B32B-8548-AD0A-59CBCD2F19D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75531" y="4229682"/>
            <a:ext cx="2982780" cy="1864875"/>
          </a:xfrm>
          <a:prstGeom prst="rect">
            <a:avLst/>
          </a:prstGeom>
          <a:ln w="12700">
            <a:solidFill>
              <a:schemeClr val="tx1"/>
            </a:solidFill>
          </a:ln>
          <a:effectLst>
            <a:outerShdw blurRad="50800" dist="38100" dir="2700000" algn="tl" rotWithShape="0">
              <a:prstClr val="black">
                <a:alpha val="40000"/>
              </a:prstClr>
            </a:outerShdw>
          </a:effectLst>
        </p:spPr>
      </p:pic>
      <p:pic>
        <p:nvPicPr>
          <p:cNvPr id="34" name="Picture 33">
            <a:extLst>
              <a:ext uri="{FF2B5EF4-FFF2-40B4-BE49-F238E27FC236}">
                <a16:creationId xmlns:a16="http://schemas.microsoft.com/office/drawing/2014/main" id="{5AE965B6-4BF5-DF94-92F5-6CA54F38ACC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22396" y="991297"/>
            <a:ext cx="2964824" cy="1715947"/>
          </a:xfrm>
          <a:prstGeom prst="rect">
            <a:avLst/>
          </a:prstGeom>
          <a:ln w="12700">
            <a:solidFill>
              <a:schemeClr val="tx1"/>
            </a:solidFill>
          </a:ln>
          <a:effectLst>
            <a:outerShdw blurRad="50800" dist="38100" dir="2700000" algn="tl" rotWithShape="0">
              <a:prstClr val="black">
                <a:alpha val="40000"/>
              </a:prstClr>
            </a:outerShdw>
          </a:effectLst>
        </p:spPr>
      </p:pic>
      <p:sp>
        <p:nvSpPr>
          <p:cNvPr id="35" name="TextBox 34">
            <a:extLst>
              <a:ext uri="{FF2B5EF4-FFF2-40B4-BE49-F238E27FC236}">
                <a16:creationId xmlns:a16="http://schemas.microsoft.com/office/drawing/2014/main" id="{6642C743-95F5-485E-FE63-86B928937E45}"/>
              </a:ext>
            </a:extLst>
          </p:cNvPr>
          <p:cNvSpPr txBox="1"/>
          <p:nvPr/>
        </p:nvSpPr>
        <p:spPr>
          <a:xfrm>
            <a:off x="7066921" y="6114568"/>
            <a:ext cx="1785602" cy="246221"/>
          </a:xfrm>
          <a:prstGeom prst="rect">
            <a:avLst/>
          </a:prstGeom>
          <a:noFill/>
        </p:spPr>
        <p:txBody>
          <a:bodyPr wrap="square" rtlCol="0">
            <a:spAutoFit/>
          </a:bodyPr>
          <a:lstStyle/>
          <a:p>
            <a:r>
              <a:rPr lang="en-US" sz="1000" i="1" dirty="0">
                <a:latin typeface="Verdana" panose="020B0604030504040204" pitchFamily="34" charset="0"/>
                <a:ea typeface="Verdana" panose="020B0604030504040204" pitchFamily="34" charset="0"/>
                <a:cs typeface="Verdana" panose="020B0604030504040204" pitchFamily="34" charset="0"/>
              </a:rPr>
              <a:t>Credit: Lockheed Martin</a:t>
            </a:r>
          </a:p>
        </p:txBody>
      </p:sp>
      <p:pic>
        <p:nvPicPr>
          <p:cNvPr id="4" name="Picture 3">
            <a:extLst>
              <a:ext uri="{FF2B5EF4-FFF2-40B4-BE49-F238E27FC236}">
                <a16:creationId xmlns:a16="http://schemas.microsoft.com/office/drawing/2014/main" id="{594E3D59-3B29-FB51-18E6-A25E4C96F2E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75228" y="809985"/>
            <a:ext cx="1040523" cy="1315292"/>
          </a:xfrm>
          <a:prstGeom prst="rect">
            <a:avLst/>
          </a:prstGeom>
        </p:spPr>
      </p:pic>
    </p:spTree>
    <p:extLst>
      <p:ext uri="{BB962C8B-B14F-4D97-AF65-F5344CB8AC3E}">
        <p14:creationId xmlns:p14="http://schemas.microsoft.com/office/powerpoint/2010/main" val="2766680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8809" y="124768"/>
            <a:ext cx="8990012" cy="622300"/>
          </a:xfrm>
        </p:spPr>
        <p:txBody>
          <a:bodyPr/>
          <a:lstStyle/>
          <a:p>
            <a:r>
              <a:rPr lang="en-US" sz="2600" dirty="0"/>
              <a:t>Requirements Flow for Preliminary Design</a:t>
            </a:r>
          </a:p>
        </p:txBody>
      </p:sp>
      <p:sp>
        <p:nvSpPr>
          <p:cNvPr id="6" name="Rectangle 5"/>
          <p:cNvSpPr/>
          <p:nvPr/>
        </p:nvSpPr>
        <p:spPr>
          <a:xfrm flipV="1">
            <a:off x="2077089" y="1039686"/>
            <a:ext cx="8104723" cy="4876802"/>
          </a:xfrm>
          <a:prstGeom prst="rect">
            <a:avLst/>
          </a:prstGeom>
          <a:solidFill>
            <a:srgbClr val="3BA1FF">
              <a:alpha val="40000"/>
            </a:srgbClr>
          </a:solidFill>
          <a:ln w="12700" cmpd="sng">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Helvetica"/>
              <a:ea typeface="ＭＳ Ｐゴシック"/>
              <a:cs typeface="Helvetica"/>
            </a:endParaRPr>
          </a:p>
        </p:txBody>
      </p:sp>
      <p:sp>
        <p:nvSpPr>
          <p:cNvPr id="7" name="Up-Down Arrow 6"/>
          <p:cNvSpPr/>
          <p:nvPr/>
        </p:nvSpPr>
        <p:spPr>
          <a:xfrm>
            <a:off x="5133309" y="1590355"/>
            <a:ext cx="2232686" cy="3113947"/>
          </a:xfrm>
          <a:prstGeom prst="upDownArrow">
            <a:avLst>
              <a:gd name="adj1" fmla="val 39989"/>
              <a:gd name="adj2" fmla="val 50000"/>
            </a:avLst>
          </a:prstGeom>
          <a:solidFill>
            <a:schemeClr val="bg2">
              <a:lumMod val="5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Helvetica"/>
              <a:ea typeface="ＭＳ Ｐゴシック"/>
              <a:cs typeface="Helvetica"/>
            </a:endParaRPr>
          </a:p>
        </p:txBody>
      </p:sp>
      <p:sp>
        <p:nvSpPr>
          <p:cNvPr id="8" name="TextBox 7"/>
          <p:cNvSpPr txBox="1"/>
          <p:nvPr/>
        </p:nvSpPr>
        <p:spPr>
          <a:xfrm>
            <a:off x="2510577" y="1022403"/>
            <a:ext cx="671209" cy="307777"/>
          </a:xfrm>
          <a:prstGeom prst="rect">
            <a:avLst/>
          </a:prstGeom>
          <a:noFill/>
        </p:spPr>
        <p:txBody>
          <a:bodyPr wrap="square" rtlCol="0">
            <a:spAutoFit/>
          </a:bodyPr>
          <a:lstStyle/>
          <a:p>
            <a:r>
              <a:rPr lang="en-US" sz="1400" dirty="0">
                <a:solidFill>
                  <a:prstClr val="black"/>
                </a:solidFill>
                <a:latin typeface="Helvetica"/>
                <a:ea typeface="ＭＳ Ｐゴシック"/>
                <a:cs typeface="Helvetica"/>
              </a:rPr>
              <a:t>Level</a:t>
            </a:r>
          </a:p>
        </p:txBody>
      </p:sp>
      <p:sp>
        <p:nvSpPr>
          <p:cNvPr id="9" name="TextBox 8"/>
          <p:cNvSpPr txBox="1"/>
          <p:nvPr/>
        </p:nvSpPr>
        <p:spPr>
          <a:xfrm>
            <a:off x="2510577" y="1426284"/>
            <a:ext cx="671209" cy="307777"/>
          </a:xfrm>
          <a:prstGeom prst="rect">
            <a:avLst/>
          </a:prstGeom>
          <a:noFill/>
        </p:spPr>
        <p:txBody>
          <a:bodyPr wrap="square" rtlCol="0">
            <a:spAutoFit/>
          </a:bodyPr>
          <a:lstStyle/>
          <a:p>
            <a:pPr algn="ctr"/>
            <a:r>
              <a:rPr lang="en-US" sz="1400" dirty="0">
                <a:solidFill>
                  <a:prstClr val="black"/>
                </a:solidFill>
                <a:latin typeface="Helvetica"/>
                <a:ea typeface="ＭＳ Ｐゴシック"/>
                <a:cs typeface="Helvetica"/>
              </a:rPr>
              <a:t>1</a:t>
            </a:r>
          </a:p>
        </p:txBody>
      </p:sp>
      <p:sp>
        <p:nvSpPr>
          <p:cNvPr id="10" name="TextBox 9"/>
          <p:cNvSpPr txBox="1"/>
          <p:nvPr/>
        </p:nvSpPr>
        <p:spPr>
          <a:xfrm>
            <a:off x="2510577" y="2307957"/>
            <a:ext cx="671209" cy="307777"/>
          </a:xfrm>
          <a:prstGeom prst="rect">
            <a:avLst/>
          </a:prstGeom>
          <a:noFill/>
        </p:spPr>
        <p:txBody>
          <a:bodyPr wrap="square" rtlCol="0">
            <a:spAutoFit/>
          </a:bodyPr>
          <a:lstStyle/>
          <a:p>
            <a:pPr algn="ctr"/>
            <a:r>
              <a:rPr lang="en-US" sz="1400" dirty="0">
                <a:solidFill>
                  <a:prstClr val="black"/>
                </a:solidFill>
                <a:latin typeface="Helvetica"/>
                <a:ea typeface="ＭＳ Ｐゴシック"/>
                <a:cs typeface="Helvetica"/>
              </a:rPr>
              <a:t>2</a:t>
            </a:r>
          </a:p>
        </p:txBody>
      </p:sp>
      <p:sp>
        <p:nvSpPr>
          <p:cNvPr id="11" name="TextBox 10"/>
          <p:cNvSpPr txBox="1"/>
          <p:nvPr/>
        </p:nvSpPr>
        <p:spPr>
          <a:xfrm>
            <a:off x="2510577" y="3235330"/>
            <a:ext cx="671209" cy="307777"/>
          </a:xfrm>
          <a:prstGeom prst="rect">
            <a:avLst/>
          </a:prstGeom>
          <a:noFill/>
        </p:spPr>
        <p:txBody>
          <a:bodyPr wrap="square" rtlCol="0">
            <a:spAutoFit/>
          </a:bodyPr>
          <a:lstStyle/>
          <a:p>
            <a:pPr algn="ctr"/>
            <a:r>
              <a:rPr lang="en-US" sz="1400" dirty="0">
                <a:solidFill>
                  <a:prstClr val="black"/>
                </a:solidFill>
                <a:latin typeface="Helvetica"/>
                <a:ea typeface="ＭＳ Ｐゴシック"/>
                <a:cs typeface="Helvetica"/>
              </a:rPr>
              <a:t>3</a:t>
            </a:r>
          </a:p>
        </p:txBody>
      </p:sp>
      <p:sp>
        <p:nvSpPr>
          <p:cNvPr id="12" name="TextBox 11"/>
          <p:cNvSpPr txBox="1"/>
          <p:nvPr/>
        </p:nvSpPr>
        <p:spPr>
          <a:xfrm>
            <a:off x="3304864" y="2320346"/>
            <a:ext cx="2033599" cy="307777"/>
          </a:xfrm>
          <a:prstGeom prst="rect">
            <a:avLst/>
          </a:prstGeom>
          <a:noFill/>
          <a:ln w="28575">
            <a:noFill/>
          </a:ln>
        </p:spPr>
        <p:txBody>
          <a:bodyPr wrap="square" rtlCol="0">
            <a:spAutoFit/>
          </a:bodyPr>
          <a:lstStyle/>
          <a:p>
            <a:pPr algn="ctr"/>
            <a:r>
              <a:rPr lang="en-US" sz="1400" dirty="0">
                <a:solidFill>
                  <a:prstClr val="black"/>
                </a:solidFill>
                <a:latin typeface="Helvetica"/>
                <a:ea typeface="ＭＳ Ｐゴシック"/>
                <a:cs typeface="Helvetica"/>
              </a:rPr>
              <a:t>Concept of Operations</a:t>
            </a:r>
          </a:p>
        </p:txBody>
      </p:sp>
      <p:sp>
        <p:nvSpPr>
          <p:cNvPr id="13" name="TextBox 12"/>
          <p:cNvSpPr txBox="1"/>
          <p:nvPr/>
        </p:nvSpPr>
        <p:spPr>
          <a:xfrm>
            <a:off x="3667331" y="4450197"/>
            <a:ext cx="2463209" cy="461665"/>
          </a:xfrm>
          <a:prstGeom prst="rect">
            <a:avLst/>
          </a:prstGeom>
          <a:noFill/>
        </p:spPr>
        <p:txBody>
          <a:bodyPr wrap="square" rtlCol="0">
            <a:spAutoFit/>
          </a:bodyPr>
          <a:lstStyle/>
          <a:p>
            <a:pPr algn="ctr"/>
            <a:r>
              <a:rPr lang="en-US" sz="1200" i="1" dirty="0">
                <a:solidFill>
                  <a:prstClr val="black"/>
                </a:solidFill>
                <a:latin typeface="Helvetica"/>
                <a:ea typeface="ＭＳ Ｐゴシック"/>
                <a:cs typeface="Helvetica"/>
              </a:rPr>
              <a:t>Aircraft Specification and System Requirements Documents</a:t>
            </a:r>
            <a:r>
              <a:rPr lang="en-US" sz="1200" i="1" baseline="30000" dirty="0">
                <a:solidFill>
                  <a:prstClr val="black"/>
                </a:solidFill>
                <a:latin typeface="Helvetica"/>
                <a:ea typeface="ＭＳ Ｐゴシック"/>
                <a:cs typeface="Helvetica"/>
              </a:rPr>
              <a:t>1, 2</a:t>
            </a:r>
            <a:endParaRPr lang="en-US" sz="1200" i="1" dirty="0">
              <a:solidFill>
                <a:prstClr val="black"/>
              </a:solidFill>
              <a:latin typeface="Helvetica"/>
              <a:ea typeface="ＭＳ Ｐゴシック"/>
              <a:cs typeface="Helvetica"/>
            </a:endParaRPr>
          </a:p>
        </p:txBody>
      </p:sp>
      <p:sp>
        <p:nvSpPr>
          <p:cNvPr id="14" name="TextBox 13"/>
          <p:cNvSpPr txBox="1"/>
          <p:nvPr/>
        </p:nvSpPr>
        <p:spPr>
          <a:xfrm>
            <a:off x="7212401" y="2212622"/>
            <a:ext cx="2566372" cy="523220"/>
          </a:xfrm>
          <a:prstGeom prst="rect">
            <a:avLst/>
          </a:prstGeom>
          <a:noFill/>
          <a:ln w="28575">
            <a:noFill/>
          </a:ln>
        </p:spPr>
        <p:txBody>
          <a:bodyPr wrap="square" rtlCol="0">
            <a:spAutoFit/>
          </a:bodyPr>
          <a:lstStyle/>
          <a:p>
            <a:pPr algn="ctr"/>
            <a:r>
              <a:rPr lang="en-US" sz="1400" dirty="0">
                <a:solidFill>
                  <a:prstClr val="black"/>
                </a:solidFill>
                <a:latin typeface="Helvetica"/>
                <a:ea typeface="ＭＳ Ｐゴシック"/>
                <a:cs typeface="Helvetica"/>
              </a:rPr>
              <a:t>Mission and Airworthiness Certification Requirements</a:t>
            </a:r>
          </a:p>
        </p:txBody>
      </p:sp>
      <p:sp>
        <p:nvSpPr>
          <p:cNvPr id="15" name="TextBox 14"/>
          <p:cNvSpPr txBox="1"/>
          <p:nvPr/>
        </p:nvSpPr>
        <p:spPr>
          <a:xfrm>
            <a:off x="7432474" y="3102732"/>
            <a:ext cx="2041745" cy="523220"/>
          </a:xfrm>
          <a:prstGeom prst="rect">
            <a:avLst/>
          </a:prstGeom>
          <a:noFill/>
        </p:spPr>
        <p:txBody>
          <a:bodyPr wrap="square" rtlCol="0">
            <a:spAutoFit/>
          </a:bodyPr>
          <a:lstStyle/>
          <a:p>
            <a:pPr algn="ctr"/>
            <a:r>
              <a:rPr lang="en-US" sz="1400" dirty="0">
                <a:solidFill>
                  <a:prstClr val="black"/>
                </a:solidFill>
                <a:latin typeface="Helvetica"/>
                <a:ea typeface="ＭＳ Ｐゴシック"/>
                <a:cs typeface="Helvetica"/>
              </a:rPr>
              <a:t>NASA Airworthiness Criteria (NAC)</a:t>
            </a:r>
            <a:r>
              <a:rPr lang="en-US" sz="1400" baseline="30000" dirty="0">
                <a:solidFill>
                  <a:prstClr val="black"/>
                </a:solidFill>
                <a:latin typeface="Helvetica"/>
                <a:ea typeface="ＭＳ Ｐゴシック"/>
                <a:cs typeface="Helvetica"/>
              </a:rPr>
              <a:t>1</a:t>
            </a:r>
          </a:p>
        </p:txBody>
      </p:sp>
      <p:sp>
        <p:nvSpPr>
          <p:cNvPr id="16" name="TextBox 15"/>
          <p:cNvSpPr txBox="1"/>
          <p:nvPr/>
        </p:nvSpPr>
        <p:spPr>
          <a:xfrm>
            <a:off x="7972726" y="1184947"/>
            <a:ext cx="1857082" cy="461665"/>
          </a:xfrm>
          <a:prstGeom prst="rect">
            <a:avLst/>
          </a:prstGeom>
          <a:noFill/>
          <a:ln>
            <a:solidFill>
              <a:schemeClr val="tx1">
                <a:lumMod val="75000"/>
                <a:lumOff val="25000"/>
              </a:schemeClr>
            </a:solidFill>
            <a:prstDash val="dash"/>
          </a:ln>
        </p:spPr>
        <p:txBody>
          <a:bodyPr wrap="square" rtlCol="0">
            <a:spAutoFit/>
          </a:bodyPr>
          <a:lstStyle/>
          <a:p>
            <a:pPr algn="ctr"/>
            <a:r>
              <a:rPr lang="en-US" sz="1200" dirty="0">
                <a:solidFill>
                  <a:prstClr val="black">
                    <a:lumMod val="65000"/>
                    <a:lumOff val="35000"/>
                  </a:prstClr>
                </a:solidFill>
                <a:latin typeface="Helvetica"/>
                <a:ea typeface="ＭＳ Ｐゴシック"/>
                <a:cs typeface="Helvetica"/>
              </a:rPr>
              <a:t>Community Response Objectives (CST Project)</a:t>
            </a:r>
          </a:p>
        </p:txBody>
      </p:sp>
      <p:sp>
        <p:nvSpPr>
          <p:cNvPr id="17" name="TextBox 16"/>
          <p:cNvSpPr txBox="1"/>
          <p:nvPr/>
        </p:nvSpPr>
        <p:spPr>
          <a:xfrm>
            <a:off x="3430808" y="3080404"/>
            <a:ext cx="2206266" cy="523220"/>
          </a:xfrm>
          <a:prstGeom prst="rect">
            <a:avLst/>
          </a:prstGeom>
          <a:noFill/>
        </p:spPr>
        <p:txBody>
          <a:bodyPr wrap="square" rtlCol="0">
            <a:spAutoFit/>
          </a:bodyPr>
          <a:lstStyle/>
          <a:p>
            <a:pPr algn="ctr"/>
            <a:r>
              <a:rPr lang="en-US" sz="1400" dirty="0">
                <a:solidFill>
                  <a:prstClr val="black"/>
                </a:solidFill>
                <a:latin typeface="Helvetica"/>
                <a:ea typeface="ＭＳ Ｐゴシック"/>
                <a:cs typeface="Helvetica"/>
              </a:rPr>
              <a:t>Aircraft Requirements and Assumptions (ARA)</a:t>
            </a:r>
            <a:r>
              <a:rPr lang="en-US" sz="1400" baseline="30000" dirty="0">
                <a:solidFill>
                  <a:prstClr val="black"/>
                </a:solidFill>
                <a:latin typeface="Helvetica"/>
                <a:ea typeface="ＭＳ Ｐゴシック"/>
                <a:cs typeface="Helvetica"/>
              </a:rPr>
              <a:t>1</a:t>
            </a:r>
            <a:endParaRPr lang="en-US" sz="1400" dirty="0">
              <a:solidFill>
                <a:prstClr val="black"/>
              </a:solidFill>
              <a:latin typeface="Helvetica"/>
              <a:ea typeface="ＭＳ Ｐゴシック"/>
              <a:cs typeface="Helvetica"/>
            </a:endParaRPr>
          </a:p>
        </p:txBody>
      </p:sp>
      <p:sp>
        <p:nvSpPr>
          <p:cNvPr id="18" name="TextBox 17"/>
          <p:cNvSpPr txBox="1"/>
          <p:nvPr/>
        </p:nvSpPr>
        <p:spPr>
          <a:xfrm>
            <a:off x="5240579" y="1089025"/>
            <a:ext cx="2082611" cy="584775"/>
          </a:xfrm>
          <a:prstGeom prst="rect">
            <a:avLst/>
          </a:prstGeom>
          <a:noFill/>
        </p:spPr>
        <p:txBody>
          <a:bodyPr wrap="square" rtlCol="0">
            <a:spAutoFit/>
          </a:bodyPr>
          <a:lstStyle/>
          <a:p>
            <a:pPr algn="ctr"/>
            <a:r>
              <a:rPr lang="en-US" sz="1600" dirty="0">
                <a:solidFill>
                  <a:prstClr val="black"/>
                </a:solidFill>
                <a:latin typeface="Helvetica"/>
                <a:ea typeface="ＭＳ Ｐゴシック"/>
                <a:cs typeface="Helvetica"/>
              </a:rPr>
              <a:t>LBFD Needs, Goals and Objectives</a:t>
            </a:r>
          </a:p>
        </p:txBody>
      </p:sp>
      <p:sp>
        <p:nvSpPr>
          <p:cNvPr id="19" name="TextBox 18"/>
          <p:cNvSpPr txBox="1"/>
          <p:nvPr/>
        </p:nvSpPr>
        <p:spPr>
          <a:xfrm>
            <a:off x="2510577" y="4705467"/>
            <a:ext cx="671209" cy="307777"/>
          </a:xfrm>
          <a:prstGeom prst="rect">
            <a:avLst/>
          </a:prstGeom>
          <a:noFill/>
        </p:spPr>
        <p:txBody>
          <a:bodyPr wrap="square" rtlCol="0">
            <a:spAutoFit/>
          </a:bodyPr>
          <a:lstStyle/>
          <a:p>
            <a:pPr algn="ctr"/>
            <a:r>
              <a:rPr lang="en-US" sz="1400" dirty="0">
                <a:solidFill>
                  <a:prstClr val="black"/>
                </a:solidFill>
                <a:latin typeface="Helvetica"/>
                <a:ea typeface="ＭＳ Ｐゴシック"/>
                <a:cs typeface="Helvetica"/>
              </a:rPr>
              <a:t>4</a:t>
            </a:r>
          </a:p>
        </p:txBody>
      </p:sp>
      <p:sp>
        <p:nvSpPr>
          <p:cNvPr id="20" name="TextBox 19"/>
          <p:cNvSpPr txBox="1"/>
          <p:nvPr/>
        </p:nvSpPr>
        <p:spPr>
          <a:xfrm>
            <a:off x="3784577" y="4955421"/>
            <a:ext cx="2353120" cy="461665"/>
          </a:xfrm>
          <a:prstGeom prst="rect">
            <a:avLst/>
          </a:prstGeom>
          <a:noFill/>
        </p:spPr>
        <p:txBody>
          <a:bodyPr wrap="square" rtlCol="0">
            <a:spAutoFit/>
          </a:bodyPr>
          <a:lstStyle/>
          <a:p>
            <a:pPr algn="ctr"/>
            <a:r>
              <a:rPr lang="en-US" sz="1200" i="1" dirty="0">
                <a:solidFill>
                  <a:prstClr val="black"/>
                </a:solidFill>
                <a:latin typeface="Helvetica"/>
                <a:ea typeface="ＭＳ Ｐゴシック"/>
                <a:cs typeface="Helvetica"/>
              </a:rPr>
              <a:t>Airworthiness Requirements    and Criteria</a:t>
            </a:r>
            <a:r>
              <a:rPr lang="en-US" sz="1200" i="1" baseline="30000" dirty="0">
                <a:solidFill>
                  <a:prstClr val="black"/>
                </a:solidFill>
                <a:latin typeface="Helvetica"/>
                <a:ea typeface="ＭＳ Ｐゴシック"/>
                <a:cs typeface="Helvetica"/>
              </a:rPr>
              <a:t>1, 2</a:t>
            </a:r>
            <a:endParaRPr lang="en-US" sz="1200" i="1" dirty="0">
              <a:solidFill>
                <a:prstClr val="black"/>
              </a:solidFill>
              <a:latin typeface="Helvetica"/>
              <a:ea typeface="ＭＳ Ｐゴシック"/>
              <a:cs typeface="Helvetica"/>
            </a:endParaRPr>
          </a:p>
        </p:txBody>
      </p:sp>
      <p:sp>
        <p:nvSpPr>
          <p:cNvPr id="21" name="TextBox 20"/>
          <p:cNvSpPr txBox="1"/>
          <p:nvPr/>
        </p:nvSpPr>
        <p:spPr>
          <a:xfrm>
            <a:off x="3621985" y="3864097"/>
            <a:ext cx="2601830" cy="523220"/>
          </a:xfrm>
          <a:prstGeom prst="rect">
            <a:avLst/>
          </a:prstGeom>
          <a:noFill/>
        </p:spPr>
        <p:txBody>
          <a:bodyPr wrap="square" rtlCol="0">
            <a:spAutoFit/>
          </a:bodyPr>
          <a:lstStyle/>
          <a:p>
            <a:pPr algn="ctr"/>
            <a:r>
              <a:rPr lang="en-US" sz="1400" dirty="0">
                <a:solidFill>
                  <a:prstClr val="black"/>
                </a:solidFill>
                <a:latin typeface="Helvetica"/>
                <a:ea typeface="ＭＳ Ｐゴシック"/>
                <a:cs typeface="Helvetica"/>
              </a:rPr>
              <a:t>Contractor Requirements,</a:t>
            </a:r>
          </a:p>
          <a:p>
            <a:pPr algn="ctr"/>
            <a:r>
              <a:rPr lang="en-US" sz="1400" dirty="0">
                <a:solidFill>
                  <a:prstClr val="black"/>
                </a:solidFill>
                <a:latin typeface="Helvetica"/>
                <a:ea typeface="ＭＳ Ｐゴシック"/>
                <a:cs typeface="Helvetica"/>
              </a:rPr>
              <a:t> Criteria and Specifications</a:t>
            </a:r>
          </a:p>
        </p:txBody>
      </p:sp>
      <p:sp>
        <p:nvSpPr>
          <p:cNvPr id="22" name="TextBox 21"/>
          <p:cNvSpPr txBox="1"/>
          <p:nvPr/>
        </p:nvSpPr>
        <p:spPr>
          <a:xfrm>
            <a:off x="7148808" y="3864097"/>
            <a:ext cx="2677004" cy="523220"/>
          </a:xfrm>
          <a:prstGeom prst="rect">
            <a:avLst/>
          </a:prstGeom>
          <a:noFill/>
        </p:spPr>
        <p:txBody>
          <a:bodyPr wrap="square" rtlCol="0">
            <a:spAutoFit/>
          </a:bodyPr>
          <a:lstStyle/>
          <a:p>
            <a:pPr algn="ctr"/>
            <a:r>
              <a:rPr lang="en-US" sz="1400" dirty="0">
                <a:solidFill>
                  <a:prstClr val="black"/>
                </a:solidFill>
                <a:latin typeface="Helvetica"/>
                <a:ea typeface="ＭＳ Ｐゴシック"/>
                <a:cs typeface="Helvetica"/>
              </a:rPr>
              <a:t>NASA Requirements,</a:t>
            </a:r>
          </a:p>
          <a:p>
            <a:pPr algn="ctr"/>
            <a:r>
              <a:rPr lang="en-US" sz="1400" dirty="0">
                <a:solidFill>
                  <a:prstClr val="black"/>
                </a:solidFill>
                <a:latin typeface="Helvetica"/>
                <a:ea typeface="ＭＳ Ｐゴシック"/>
                <a:cs typeface="Helvetica"/>
              </a:rPr>
              <a:t>Criteria and Specifications</a:t>
            </a:r>
          </a:p>
        </p:txBody>
      </p:sp>
      <p:sp>
        <p:nvSpPr>
          <p:cNvPr id="23" name="TextBox 22"/>
          <p:cNvSpPr txBox="1"/>
          <p:nvPr/>
        </p:nvSpPr>
        <p:spPr>
          <a:xfrm>
            <a:off x="4296630" y="5508529"/>
            <a:ext cx="1347019" cy="276999"/>
          </a:xfrm>
          <a:prstGeom prst="rect">
            <a:avLst/>
          </a:prstGeom>
          <a:noFill/>
        </p:spPr>
        <p:txBody>
          <a:bodyPr wrap="square" rtlCol="0">
            <a:spAutoFit/>
          </a:bodyPr>
          <a:lstStyle/>
          <a:p>
            <a:pPr algn="ctr"/>
            <a:r>
              <a:rPr lang="en-US" sz="1200" i="1" dirty="0">
                <a:solidFill>
                  <a:prstClr val="black"/>
                </a:solidFill>
                <a:latin typeface="Helvetica"/>
                <a:ea typeface="ＭＳ Ｐゴシック"/>
                <a:cs typeface="Helvetica"/>
              </a:rPr>
              <a:t>Assumptions</a:t>
            </a:r>
            <a:r>
              <a:rPr lang="en-US" sz="1200" i="1" baseline="30000" dirty="0">
                <a:solidFill>
                  <a:prstClr val="black"/>
                </a:solidFill>
                <a:latin typeface="Helvetica"/>
                <a:ea typeface="ＭＳ Ｐゴシック"/>
                <a:cs typeface="Helvetica"/>
              </a:rPr>
              <a:t>1,2</a:t>
            </a:r>
            <a:endParaRPr lang="en-US" sz="1200" i="1" dirty="0">
              <a:solidFill>
                <a:prstClr val="black"/>
              </a:solidFill>
              <a:latin typeface="Helvetica"/>
              <a:ea typeface="ＭＳ Ｐゴシック"/>
              <a:cs typeface="Helvetica"/>
            </a:endParaRPr>
          </a:p>
        </p:txBody>
      </p:sp>
      <p:sp>
        <p:nvSpPr>
          <p:cNvPr id="24" name="TextBox 23"/>
          <p:cNvSpPr txBox="1"/>
          <p:nvPr/>
        </p:nvSpPr>
        <p:spPr>
          <a:xfrm>
            <a:off x="6858920" y="4474491"/>
            <a:ext cx="1554332" cy="461665"/>
          </a:xfrm>
          <a:prstGeom prst="rect">
            <a:avLst/>
          </a:prstGeom>
          <a:noFill/>
        </p:spPr>
        <p:txBody>
          <a:bodyPr wrap="square" rtlCol="0">
            <a:spAutoFit/>
          </a:bodyPr>
          <a:lstStyle/>
          <a:p>
            <a:pPr algn="ctr"/>
            <a:r>
              <a:rPr lang="en-US" sz="1200" i="1" dirty="0">
                <a:solidFill>
                  <a:prstClr val="black"/>
                </a:solidFill>
                <a:latin typeface="Helvetica"/>
                <a:ea typeface="ＭＳ Ｐゴシック"/>
                <a:cs typeface="Helvetica"/>
              </a:rPr>
              <a:t>Flight Systems</a:t>
            </a:r>
          </a:p>
          <a:p>
            <a:pPr algn="ctr"/>
            <a:endParaRPr lang="en-US" sz="1200" i="1" dirty="0">
              <a:solidFill>
                <a:prstClr val="black"/>
              </a:solidFill>
              <a:latin typeface="Helvetica"/>
              <a:ea typeface="ＭＳ Ｐゴシック"/>
              <a:cs typeface="Helvetica"/>
            </a:endParaRPr>
          </a:p>
        </p:txBody>
      </p:sp>
      <p:sp>
        <p:nvSpPr>
          <p:cNvPr id="25" name="TextBox 24"/>
          <p:cNvSpPr txBox="1"/>
          <p:nvPr/>
        </p:nvSpPr>
        <p:spPr>
          <a:xfrm>
            <a:off x="8593170" y="4961725"/>
            <a:ext cx="1217579" cy="461665"/>
          </a:xfrm>
          <a:prstGeom prst="rect">
            <a:avLst/>
          </a:prstGeom>
          <a:noFill/>
        </p:spPr>
        <p:txBody>
          <a:bodyPr wrap="square" rtlCol="0">
            <a:spAutoFit/>
          </a:bodyPr>
          <a:lstStyle/>
          <a:p>
            <a:pPr algn="ctr"/>
            <a:r>
              <a:rPr lang="en-US" sz="1200" i="1" dirty="0">
                <a:solidFill>
                  <a:prstClr val="black"/>
                </a:solidFill>
                <a:latin typeface="Helvetica"/>
                <a:ea typeface="ＭＳ Ｐゴシック"/>
                <a:cs typeface="Helvetica"/>
              </a:rPr>
              <a:t>Aircraft Operations</a:t>
            </a:r>
          </a:p>
        </p:txBody>
      </p:sp>
      <p:sp>
        <p:nvSpPr>
          <p:cNvPr id="26" name="TextBox 25"/>
          <p:cNvSpPr txBox="1"/>
          <p:nvPr/>
        </p:nvSpPr>
        <p:spPr>
          <a:xfrm>
            <a:off x="6992968" y="5459470"/>
            <a:ext cx="1217579" cy="276999"/>
          </a:xfrm>
          <a:prstGeom prst="rect">
            <a:avLst/>
          </a:prstGeom>
          <a:noFill/>
        </p:spPr>
        <p:txBody>
          <a:bodyPr wrap="square" rtlCol="0">
            <a:spAutoFit/>
          </a:bodyPr>
          <a:lstStyle/>
          <a:p>
            <a:pPr algn="ctr"/>
            <a:r>
              <a:rPr lang="en-US" sz="1200" i="1" dirty="0">
                <a:solidFill>
                  <a:prstClr val="black"/>
                </a:solidFill>
                <a:latin typeface="Helvetica"/>
                <a:ea typeface="ＭＳ Ｐゴシック"/>
                <a:cs typeface="Helvetica"/>
              </a:rPr>
              <a:t>Range Support</a:t>
            </a:r>
          </a:p>
        </p:txBody>
      </p:sp>
      <p:sp>
        <p:nvSpPr>
          <p:cNvPr id="27" name="TextBox 26"/>
          <p:cNvSpPr txBox="1"/>
          <p:nvPr/>
        </p:nvSpPr>
        <p:spPr>
          <a:xfrm>
            <a:off x="6804585" y="4961725"/>
            <a:ext cx="1594345" cy="461665"/>
          </a:xfrm>
          <a:prstGeom prst="rect">
            <a:avLst/>
          </a:prstGeom>
          <a:noFill/>
        </p:spPr>
        <p:txBody>
          <a:bodyPr wrap="square" rtlCol="0">
            <a:spAutoFit/>
          </a:bodyPr>
          <a:lstStyle/>
          <a:p>
            <a:pPr algn="ctr"/>
            <a:r>
              <a:rPr lang="en-US" sz="1200" i="1" dirty="0">
                <a:solidFill>
                  <a:prstClr val="black"/>
                </a:solidFill>
                <a:latin typeface="Helvetica"/>
                <a:ea typeface="ＭＳ Ｐゴシック"/>
                <a:cs typeface="Helvetica"/>
              </a:rPr>
              <a:t>Systems Integration </a:t>
            </a:r>
          </a:p>
          <a:p>
            <a:pPr algn="ctr"/>
            <a:r>
              <a:rPr lang="en-US" sz="1200" i="1" dirty="0">
                <a:solidFill>
                  <a:prstClr val="black"/>
                </a:solidFill>
                <a:latin typeface="Helvetica"/>
                <a:ea typeface="ＭＳ Ｐゴシック"/>
                <a:cs typeface="Helvetica"/>
              </a:rPr>
              <a:t>and Testing</a:t>
            </a:r>
          </a:p>
        </p:txBody>
      </p:sp>
      <p:sp>
        <p:nvSpPr>
          <p:cNvPr id="28" name="TextBox 27"/>
          <p:cNvSpPr txBox="1"/>
          <p:nvPr/>
        </p:nvSpPr>
        <p:spPr>
          <a:xfrm>
            <a:off x="5825068" y="5974527"/>
            <a:ext cx="4415367" cy="502702"/>
          </a:xfrm>
          <a:prstGeom prst="rect">
            <a:avLst/>
          </a:prstGeom>
          <a:noFill/>
        </p:spPr>
        <p:txBody>
          <a:bodyPr wrap="square" rtlCol="0">
            <a:spAutoFit/>
          </a:bodyPr>
          <a:lstStyle/>
          <a:p>
            <a:r>
              <a:rPr lang="en-US" sz="1000" baseline="30000" dirty="0">
                <a:solidFill>
                  <a:prstClr val="black"/>
                </a:solidFill>
                <a:latin typeface="Calibri"/>
                <a:ea typeface="ＭＳ Ｐゴシック"/>
              </a:rPr>
              <a:t>1</a:t>
            </a:r>
            <a:r>
              <a:rPr lang="en-US" sz="1000" dirty="0">
                <a:solidFill>
                  <a:prstClr val="black"/>
                </a:solidFill>
                <a:latin typeface="Calibri"/>
                <a:ea typeface="ＭＳ Ｐゴシック"/>
              </a:rPr>
              <a:t>Mutually agreed upon and consolidated during technical meetings (PDR, CDR, …)</a:t>
            </a:r>
          </a:p>
          <a:p>
            <a:endParaRPr lang="en-US" sz="1000" baseline="30000" dirty="0">
              <a:solidFill>
                <a:prstClr val="black"/>
              </a:solidFill>
              <a:latin typeface="Calibri"/>
              <a:ea typeface="ＭＳ Ｐゴシック"/>
            </a:endParaRPr>
          </a:p>
          <a:p>
            <a:r>
              <a:rPr lang="en-US" sz="1000" baseline="30000" dirty="0">
                <a:solidFill>
                  <a:prstClr val="black"/>
                </a:solidFill>
                <a:latin typeface="Calibri"/>
                <a:ea typeface="ＭＳ Ｐゴシック"/>
              </a:rPr>
              <a:t>2</a:t>
            </a:r>
            <a:r>
              <a:rPr lang="en-US" sz="1000" dirty="0">
                <a:solidFill>
                  <a:prstClr val="black"/>
                </a:solidFill>
                <a:latin typeface="Calibri"/>
                <a:ea typeface="ＭＳ Ｐゴシック"/>
              </a:rPr>
              <a:t>Contractor controlled documents with NASA review/approval</a:t>
            </a:r>
          </a:p>
        </p:txBody>
      </p:sp>
      <p:cxnSp>
        <p:nvCxnSpPr>
          <p:cNvPr id="29" name="Straight Connector 28"/>
          <p:cNvCxnSpPr/>
          <p:nvPr/>
        </p:nvCxnSpPr>
        <p:spPr>
          <a:xfrm>
            <a:off x="2082801" y="1952624"/>
            <a:ext cx="8102599" cy="25410"/>
          </a:xfrm>
          <a:prstGeom prst="line">
            <a:avLst/>
          </a:prstGeom>
          <a:ln w="12700" cmpd="sng">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3200400" y="2951324"/>
            <a:ext cx="6980766" cy="25389"/>
          </a:xfrm>
          <a:prstGeom prst="line">
            <a:avLst/>
          </a:prstGeom>
          <a:ln w="12700" cmpd="sng">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2095501" y="3739101"/>
            <a:ext cx="8085667" cy="8466"/>
          </a:xfrm>
          <a:prstGeom prst="line">
            <a:avLst/>
          </a:prstGeom>
          <a:ln w="12700" cmpd="sng">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rot="16200000">
            <a:off x="5350181" y="4691246"/>
            <a:ext cx="2235194" cy="246221"/>
          </a:xfrm>
          <a:prstGeom prst="rect">
            <a:avLst/>
          </a:prstGeom>
          <a:noFill/>
        </p:spPr>
        <p:txBody>
          <a:bodyPr wrap="square" rtlCol="0">
            <a:spAutoFit/>
          </a:bodyPr>
          <a:lstStyle/>
          <a:p>
            <a:r>
              <a:rPr lang="en-US" sz="1000" u="sng" dirty="0">
                <a:solidFill>
                  <a:prstClr val="black"/>
                </a:solidFill>
                <a:latin typeface="Helvetica"/>
                <a:ea typeface="ＭＳ Ｐゴシック"/>
                <a:cs typeface="Helvetica"/>
              </a:rPr>
              <a:t>Interface Control Documents (ICDs)</a:t>
            </a:r>
          </a:p>
        </p:txBody>
      </p:sp>
      <p:cxnSp>
        <p:nvCxnSpPr>
          <p:cNvPr id="33" name="Straight Connector 32"/>
          <p:cNvCxnSpPr/>
          <p:nvPr/>
        </p:nvCxnSpPr>
        <p:spPr>
          <a:xfrm>
            <a:off x="3187702" y="1038235"/>
            <a:ext cx="46566" cy="4855633"/>
          </a:xfrm>
          <a:prstGeom prst="line">
            <a:avLst/>
          </a:prstGeom>
          <a:ln w="12700" cmpd="sng">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16200000">
            <a:off x="1249670" y="2584507"/>
            <a:ext cx="2301711" cy="646331"/>
          </a:xfrm>
          <a:prstGeom prst="rect">
            <a:avLst/>
          </a:prstGeom>
          <a:noFill/>
          <a:ln>
            <a:noFill/>
          </a:ln>
        </p:spPr>
        <p:txBody>
          <a:bodyPr wrap="square" rtlCol="0">
            <a:spAutoFit/>
          </a:bodyPr>
          <a:lstStyle/>
          <a:p>
            <a:pPr algn="ctr"/>
            <a:r>
              <a:rPr lang="en-US" sz="1200" dirty="0">
                <a:solidFill>
                  <a:prstClr val="black"/>
                </a:solidFill>
                <a:latin typeface="Helvetica"/>
                <a:ea typeface="ＭＳ Ｐゴシック"/>
                <a:cs typeface="Helvetica"/>
              </a:rPr>
              <a:t>Mission Level      Requirements </a:t>
            </a:r>
          </a:p>
          <a:p>
            <a:pPr algn="ctr"/>
            <a:r>
              <a:rPr lang="en-US" sz="1200" dirty="0">
                <a:solidFill>
                  <a:prstClr val="black"/>
                </a:solidFill>
                <a:latin typeface="Helvetica"/>
                <a:ea typeface="ＭＳ Ｐゴシック"/>
                <a:cs typeface="Helvetica"/>
              </a:rPr>
              <a:t>Documents      </a:t>
            </a:r>
          </a:p>
        </p:txBody>
      </p:sp>
      <p:sp>
        <p:nvSpPr>
          <p:cNvPr id="35" name="TextBox 34"/>
          <p:cNvSpPr txBox="1"/>
          <p:nvPr/>
        </p:nvSpPr>
        <p:spPr>
          <a:xfrm rot="16200000">
            <a:off x="1224895" y="4587767"/>
            <a:ext cx="2192869" cy="461665"/>
          </a:xfrm>
          <a:prstGeom prst="rect">
            <a:avLst/>
          </a:prstGeom>
          <a:noFill/>
          <a:ln>
            <a:noFill/>
          </a:ln>
        </p:spPr>
        <p:txBody>
          <a:bodyPr wrap="square" rtlCol="0">
            <a:spAutoFit/>
          </a:bodyPr>
          <a:lstStyle/>
          <a:p>
            <a:pPr algn="ctr"/>
            <a:r>
              <a:rPr lang="en-US" sz="1200" dirty="0">
                <a:solidFill>
                  <a:prstClr val="black"/>
                </a:solidFill>
                <a:latin typeface="Helvetica"/>
                <a:ea typeface="ＭＳ Ｐゴシック"/>
                <a:cs typeface="Helvetica"/>
              </a:rPr>
              <a:t>Requirements, </a:t>
            </a:r>
          </a:p>
          <a:p>
            <a:pPr algn="ctr"/>
            <a:r>
              <a:rPr lang="en-US" sz="1200" dirty="0">
                <a:solidFill>
                  <a:prstClr val="black"/>
                </a:solidFill>
                <a:latin typeface="Helvetica"/>
                <a:ea typeface="ＭＳ Ｐゴシック"/>
                <a:cs typeface="Helvetica"/>
              </a:rPr>
              <a:t> Criteria and Specifications</a:t>
            </a:r>
          </a:p>
        </p:txBody>
      </p:sp>
      <p:sp>
        <p:nvSpPr>
          <p:cNvPr id="36" name="TextBox 35"/>
          <p:cNvSpPr txBox="1"/>
          <p:nvPr/>
        </p:nvSpPr>
        <p:spPr>
          <a:xfrm>
            <a:off x="8294718" y="4474491"/>
            <a:ext cx="1814480" cy="461665"/>
          </a:xfrm>
          <a:prstGeom prst="rect">
            <a:avLst/>
          </a:prstGeom>
          <a:noFill/>
        </p:spPr>
        <p:txBody>
          <a:bodyPr wrap="square" rtlCol="0">
            <a:spAutoFit/>
          </a:bodyPr>
          <a:lstStyle/>
          <a:p>
            <a:pPr algn="ctr"/>
            <a:r>
              <a:rPr lang="en-US" sz="1200" i="1" dirty="0">
                <a:solidFill>
                  <a:prstClr val="black"/>
                </a:solidFill>
                <a:latin typeface="Helvetica"/>
                <a:ea typeface="ＭＳ Ｐゴシック"/>
                <a:cs typeface="Helvetica"/>
              </a:rPr>
              <a:t>Safety and Mission Assurance</a:t>
            </a:r>
          </a:p>
        </p:txBody>
      </p:sp>
      <p:sp>
        <p:nvSpPr>
          <p:cNvPr id="37" name="TextBox 36"/>
          <p:cNvSpPr txBox="1"/>
          <p:nvPr/>
        </p:nvSpPr>
        <p:spPr>
          <a:xfrm>
            <a:off x="8413253" y="5459470"/>
            <a:ext cx="1577413" cy="276999"/>
          </a:xfrm>
          <a:prstGeom prst="rect">
            <a:avLst/>
          </a:prstGeom>
          <a:noFill/>
        </p:spPr>
        <p:txBody>
          <a:bodyPr wrap="square" rtlCol="0">
            <a:spAutoFit/>
          </a:bodyPr>
          <a:lstStyle/>
          <a:p>
            <a:pPr algn="ctr"/>
            <a:r>
              <a:rPr lang="en-US" sz="1200" i="1" dirty="0">
                <a:solidFill>
                  <a:prstClr val="black"/>
                </a:solidFill>
                <a:latin typeface="Helvetica"/>
                <a:ea typeface="ＭＳ Ｐゴシック"/>
                <a:cs typeface="Helvetica"/>
              </a:rPr>
              <a:t>Ground Support</a:t>
            </a:r>
          </a:p>
        </p:txBody>
      </p:sp>
      <p:sp>
        <p:nvSpPr>
          <p:cNvPr id="38" name="TextBox 37"/>
          <p:cNvSpPr txBox="1"/>
          <p:nvPr/>
        </p:nvSpPr>
        <p:spPr>
          <a:xfrm rot="16200000">
            <a:off x="1938432" y="1287480"/>
            <a:ext cx="756966" cy="461665"/>
          </a:xfrm>
          <a:prstGeom prst="rect">
            <a:avLst/>
          </a:prstGeom>
          <a:noFill/>
          <a:ln>
            <a:noFill/>
          </a:ln>
        </p:spPr>
        <p:txBody>
          <a:bodyPr wrap="square" rtlCol="0">
            <a:spAutoFit/>
          </a:bodyPr>
          <a:lstStyle/>
          <a:p>
            <a:pPr algn="ctr"/>
            <a:r>
              <a:rPr lang="en-US" sz="1200" dirty="0">
                <a:solidFill>
                  <a:prstClr val="black"/>
                </a:solidFill>
                <a:latin typeface="Helvetica"/>
                <a:ea typeface="ＭＳ Ｐゴシック"/>
                <a:cs typeface="Helvetica"/>
              </a:rPr>
              <a:t>Project</a:t>
            </a:r>
          </a:p>
          <a:p>
            <a:pPr algn="ctr"/>
            <a:r>
              <a:rPr lang="en-US" sz="1200" dirty="0">
                <a:solidFill>
                  <a:prstClr val="black"/>
                </a:solidFill>
                <a:latin typeface="Helvetica"/>
                <a:ea typeface="ＭＳ Ｐゴシック"/>
                <a:cs typeface="Helvetica"/>
              </a:rPr>
              <a:t>Plan</a:t>
            </a:r>
          </a:p>
        </p:txBody>
      </p:sp>
      <p:sp>
        <p:nvSpPr>
          <p:cNvPr id="39" name="Left-Right Arrow 38"/>
          <p:cNvSpPr/>
          <p:nvPr/>
        </p:nvSpPr>
        <p:spPr>
          <a:xfrm>
            <a:off x="7289800" y="1275291"/>
            <a:ext cx="508000" cy="296334"/>
          </a:xfrm>
          <a:prstGeom prst="leftRightArrow">
            <a:avLst/>
          </a:prstGeom>
          <a:noFill/>
          <a:ln>
            <a:solidFill>
              <a:schemeClr val="tx1">
                <a:lumMod val="75000"/>
                <a:lumOff val="2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a typeface="ＭＳ Ｐゴシック"/>
            </a:endParaRPr>
          </a:p>
        </p:txBody>
      </p:sp>
      <p:sp>
        <p:nvSpPr>
          <p:cNvPr id="3" name="Slide Number Placeholder 2"/>
          <p:cNvSpPr>
            <a:spLocks noGrp="1"/>
          </p:cNvSpPr>
          <p:nvPr>
            <p:ph type="sldNum" sz="quarter" idx="4"/>
          </p:nvPr>
        </p:nvSpPr>
        <p:spPr/>
        <p:txBody>
          <a:bodyPr/>
          <a:lstStyle/>
          <a:p>
            <a:pPr fontAlgn="base">
              <a:spcBef>
                <a:spcPct val="0"/>
              </a:spcBef>
              <a:spcAft>
                <a:spcPct val="0"/>
              </a:spcAft>
              <a:defRPr/>
            </a:pPr>
            <a:fld id="{9FEE8EC9-3E9C-4364-AA17-D345CCD46534}" type="slidenum">
              <a:rPr lang="en-US" sz="1000">
                <a:latin typeface="Helvetica"/>
                <a:ea typeface="ＭＳ Ｐゴシック" pitchFamily="-65" charset="-128"/>
              </a:rPr>
              <a:pPr fontAlgn="base">
                <a:spcBef>
                  <a:spcPct val="0"/>
                </a:spcBef>
                <a:spcAft>
                  <a:spcPct val="0"/>
                </a:spcAft>
                <a:defRPr/>
              </a:pPr>
              <a:t>22</a:t>
            </a:fld>
            <a:endParaRPr lang="en-US" sz="1000" dirty="0">
              <a:latin typeface="Helvetica"/>
              <a:ea typeface="ＭＳ Ｐゴシック" pitchFamily="-65" charset="-128"/>
            </a:endParaRPr>
          </a:p>
        </p:txBody>
      </p:sp>
    </p:spTree>
    <p:extLst>
      <p:ext uri="{BB962C8B-B14F-4D97-AF65-F5344CB8AC3E}">
        <p14:creationId xmlns:p14="http://schemas.microsoft.com/office/powerpoint/2010/main" val="2967199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 1: Needs, Goals, and Objectives</a:t>
            </a:r>
          </a:p>
        </p:txBody>
      </p:sp>
      <p:sp>
        <p:nvSpPr>
          <p:cNvPr id="5" name="Slide Number Placeholder 4"/>
          <p:cNvSpPr>
            <a:spLocks noGrp="1"/>
          </p:cNvSpPr>
          <p:nvPr>
            <p:ph type="sldNum" sz="quarter" idx="4"/>
          </p:nvPr>
        </p:nvSpPr>
        <p:spPr/>
        <p:txBody>
          <a:bodyPr/>
          <a:lstStyle/>
          <a:p>
            <a:pPr fontAlgn="base">
              <a:spcBef>
                <a:spcPct val="0"/>
              </a:spcBef>
              <a:spcAft>
                <a:spcPct val="0"/>
              </a:spcAft>
              <a:defRPr/>
            </a:pPr>
            <a:fld id="{9FEE8EC9-3E9C-4364-AA17-D345CCD46534}" type="slidenum">
              <a:rPr lang="en-US" sz="1000">
                <a:latin typeface="Helvetica"/>
                <a:ea typeface="ＭＳ Ｐゴシック" pitchFamily="-65" charset="-128"/>
              </a:rPr>
              <a:pPr fontAlgn="base">
                <a:spcBef>
                  <a:spcPct val="0"/>
                </a:spcBef>
                <a:spcAft>
                  <a:spcPct val="0"/>
                </a:spcAft>
                <a:defRPr/>
              </a:pPr>
              <a:t>23</a:t>
            </a:fld>
            <a:endParaRPr lang="en-US" sz="1000" dirty="0">
              <a:latin typeface="Helvetica"/>
              <a:ea typeface="ＭＳ Ｐゴシック" pitchFamily="-65" charset="-128"/>
            </a:endParaRPr>
          </a:p>
        </p:txBody>
      </p:sp>
      <p:graphicFrame>
        <p:nvGraphicFramePr>
          <p:cNvPr id="7" name="Table 6"/>
          <p:cNvGraphicFramePr>
            <a:graphicFrameLocks noGrp="1"/>
          </p:cNvGraphicFramePr>
          <p:nvPr>
            <p:extLst>
              <p:ext uri="{D42A27DB-BD31-4B8C-83A1-F6EECF244321}">
                <p14:modId xmlns:p14="http://schemas.microsoft.com/office/powerpoint/2010/main" val="3511388186"/>
              </p:ext>
            </p:extLst>
          </p:nvPr>
        </p:nvGraphicFramePr>
        <p:xfrm>
          <a:off x="699157" y="1077840"/>
          <a:ext cx="10085109" cy="5513460"/>
        </p:xfrm>
        <a:graphic>
          <a:graphicData uri="http://schemas.openxmlformats.org/drawingml/2006/table">
            <a:tbl>
              <a:tblPr firstRow="1" firstCol="1" bandRow="1"/>
              <a:tblGrid>
                <a:gridCol w="3361703">
                  <a:extLst>
                    <a:ext uri="{9D8B030D-6E8A-4147-A177-3AD203B41FA5}">
                      <a16:colId xmlns:a16="http://schemas.microsoft.com/office/drawing/2014/main" val="20000"/>
                    </a:ext>
                  </a:extLst>
                </a:gridCol>
                <a:gridCol w="3361703">
                  <a:extLst>
                    <a:ext uri="{9D8B030D-6E8A-4147-A177-3AD203B41FA5}">
                      <a16:colId xmlns:a16="http://schemas.microsoft.com/office/drawing/2014/main" val="20001"/>
                    </a:ext>
                  </a:extLst>
                </a:gridCol>
                <a:gridCol w="3361703">
                  <a:extLst>
                    <a:ext uri="{9D8B030D-6E8A-4147-A177-3AD203B41FA5}">
                      <a16:colId xmlns:a16="http://schemas.microsoft.com/office/drawing/2014/main" val="20002"/>
                    </a:ext>
                  </a:extLst>
                </a:gridCol>
              </a:tblGrid>
              <a:tr h="452920">
                <a:tc>
                  <a:txBody>
                    <a:bodyPr/>
                    <a:lstStyle/>
                    <a:p>
                      <a:pPr marL="0" marR="0" algn="ctr">
                        <a:spcBef>
                          <a:spcPts val="0"/>
                        </a:spcBef>
                        <a:spcAft>
                          <a:spcPts val="0"/>
                        </a:spcAft>
                      </a:pPr>
                      <a:endParaRPr lang="en-US" sz="1600" b="1"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600" b="1" dirty="0">
                          <a:effectLst/>
                          <a:latin typeface="Times New Roman" panose="02020603050405020304" pitchFamily="18" charset="0"/>
                          <a:ea typeface="Times New Roman" panose="02020603050405020304" pitchFamily="18" charset="0"/>
                        </a:rPr>
                        <a:t>CST Objective / LBFD Need</a:t>
                      </a:r>
                      <a:endParaRPr lang="en-US" sz="16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endParaRPr lang="en-US" sz="1600" dirty="0">
                        <a:effectLst/>
                        <a:latin typeface="Times New Roman" panose="02020603050405020304" pitchFamily="18" charset="0"/>
                        <a:ea typeface="Times New Roman" panose="02020603050405020304" pitchFamily="18" charset="0"/>
                      </a:endParaRPr>
                    </a:p>
                  </a:txBody>
                  <a:tcPr marL="51716" marR="517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spcBef>
                          <a:spcPts val="0"/>
                        </a:spcBef>
                        <a:spcAft>
                          <a:spcPts val="0"/>
                        </a:spcAft>
                      </a:pPr>
                      <a:r>
                        <a:rPr lang="en-US" sz="1600" b="1" dirty="0">
                          <a:effectLst/>
                          <a:latin typeface="Times New Roman" panose="02020603050405020304" pitchFamily="18" charset="0"/>
                          <a:ea typeface="Times New Roman" panose="02020603050405020304" pitchFamily="18" charset="0"/>
                        </a:rPr>
                        <a:t>LBFD Goals</a:t>
                      </a:r>
                      <a:endParaRPr lang="en-US" sz="1600" dirty="0">
                        <a:effectLst/>
                        <a:latin typeface="Times New Roman" panose="02020603050405020304" pitchFamily="18" charset="0"/>
                        <a:ea typeface="Times New Roman" panose="02020603050405020304" pitchFamily="18" charset="0"/>
                      </a:endParaRPr>
                    </a:p>
                  </a:txBody>
                  <a:tcPr marL="51716" marR="517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0" marR="0" algn="ctr">
                        <a:spcBef>
                          <a:spcPts val="0"/>
                        </a:spcBef>
                        <a:spcAft>
                          <a:spcPts val="0"/>
                        </a:spcAft>
                      </a:pPr>
                      <a:r>
                        <a:rPr lang="en-US" sz="1600" b="1" dirty="0">
                          <a:effectLst/>
                          <a:latin typeface="Times New Roman" panose="02020603050405020304" pitchFamily="18" charset="0"/>
                          <a:ea typeface="Times New Roman" panose="02020603050405020304" pitchFamily="18" charset="0"/>
                        </a:rPr>
                        <a:t>LBFD Objectives</a:t>
                      </a:r>
                      <a:endParaRPr lang="en-US" sz="1600" dirty="0">
                        <a:effectLst/>
                        <a:latin typeface="Times New Roman" panose="02020603050405020304" pitchFamily="18" charset="0"/>
                        <a:ea typeface="Times New Roman" panose="02020603050405020304" pitchFamily="18" charset="0"/>
                      </a:endParaRPr>
                    </a:p>
                  </a:txBody>
                  <a:tcPr marL="51716" marR="517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extLst>
                  <a:ext uri="{0D108BD9-81ED-4DB2-BD59-A6C34878D82A}">
                    <a16:rowId xmlns:a16="http://schemas.microsoft.com/office/drawing/2014/main" val="10000"/>
                  </a:ext>
                </a:extLst>
              </a:tr>
              <a:tr h="800815">
                <a:tc rowSpan="6">
                  <a:txBody>
                    <a:bodyPr/>
                    <a:lstStyle/>
                    <a:p>
                      <a:pPr marL="0" marR="0">
                        <a:lnSpc>
                          <a:spcPct val="100000"/>
                        </a:lnSpc>
                        <a:spcBef>
                          <a:spcPts val="0"/>
                        </a:spcBef>
                        <a:spcAft>
                          <a:spcPts val="1200"/>
                        </a:spcAft>
                        <a:tabLst>
                          <a:tab pos="2743200" algn="ctr"/>
                          <a:tab pos="5486400" algn="r"/>
                        </a:tabLst>
                      </a:pPr>
                      <a:endParaRPr lang="en-US" sz="11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1200"/>
                        </a:spcAft>
                        <a:tabLst>
                          <a:tab pos="2743200" algn="ctr"/>
                          <a:tab pos="5486400" algn="r"/>
                        </a:tabLst>
                      </a:pPr>
                      <a:r>
                        <a:rPr lang="en-US" sz="1050" b="1" dirty="0">
                          <a:effectLst/>
                          <a:latin typeface="Times New Roman" panose="02020603050405020304" pitchFamily="18" charset="0"/>
                          <a:ea typeface="Times New Roman" panose="02020603050405020304" pitchFamily="18" charset="0"/>
                        </a:rPr>
                        <a:t>    </a:t>
                      </a:r>
                      <a:endParaRPr lang="en-US" sz="1100" dirty="0">
                        <a:effectLst/>
                        <a:latin typeface="Times New Roman" panose="02020603050405020304" pitchFamily="18" charset="0"/>
                        <a:ea typeface="Times New Roman" panose="02020603050405020304" pitchFamily="18" charset="0"/>
                      </a:endParaRPr>
                    </a:p>
                    <a:p>
                      <a:pPr marL="0" marR="0">
                        <a:spcBef>
                          <a:spcPts val="0"/>
                        </a:spcBef>
                        <a:spcAft>
                          <a:spcPts val="1200"/>
                        </a:spcAft>
                      </a:pPr>
                      <a:r>
                        <a:rPr lang="en-US" sz="1800" b="1" dirty="0">
                          <a:effectLst/>
                          <a:latin typeface="Times New Roman" panose="02020603050405020304" pitchFamily="18" charset="0"/>
                          <a:ea typeface="Times New Roman" panose="02020603050405020304" pitchFamily="18" charset="0"/>
                        </a:rPr>
                        <a:t>CST-Objective 1 </a:t>
                      </a:r>
                      <a:r>
                        <a:rPr lang="en-US" sz="1800" dirty="0">
                          <a:effectLst/>
                          <a:latin typeface="Times New Roman" panose="02020603050405020304" pitchFamily="18" charset="0"/>
                          <a:ea typeface="Times New Roman" panose="02020603050405020304" pitchFamily="18" charset="0"/>
                        </a:rPr>
                        <a:t>– </a:t>
                      </a:r>
                      <a:r>
                        <a:rPr lang="en-US" sz="1800" b="1" u="sng" dirty="0">
                          <a:effectLst/>
                          <a:latin typeface="Times New Roman" panose="02020603050405020304" pitchFamily="18" charset="0"/>
                          <a:ea typeface="Times New Roman" panose="02020603050405020304" pitchFamily="18" charset="0"/>
                        </a:rPr>
                        <a:t>Conduct</a:t>
                      </a:r>
                      <a:r>
                        <a:rPr lang="en-US" sz="1800" dirty="0">
                          <a:effectLst/>
                          <a:latin typeface="Times New Roman" panose="02020603050405020304" pitchFamily="18" charset="0"/>
                          <a:ea typeface="Times New Roman" panose="02020603050405020304" pitchFamily="18" charset="0"/>
                        </a:rPr>
                        <a:t> an initial low-noise sonic boom acoustic validation and community response overflight study to: 1) validate the community response test design and 2) establish community acceptance of the LBFD sonic boom signature noise level.</a:t>
                      </a:r>
                      <a:endParaRPr lang="en-US" sz="2000" dirty="0">
                        <a:effectLst/>
                        <a:latin typeface="Times New Roman" panose="02020603050405020304" pitchFamily="18" charset="0"/>
                        <a:ea typeface="Times New Roman" panose="02020603050405020304" pitchFamily="18" charset="0"/>
                      </a:endParaRPr>
                    </a:p>
                  </a:txBody>
                  <a:tcPr marL="51716" marR="517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spcBef>
                          <a:spcPts val="0"/>
                        </a:spcBef>
                        <a:spcAft>
                          <a:spcPts val="1200"/>
                        </a:spcAft>
                      </a:pPr>
                      <a:r>
                        <a:rPr lang="en-US" sz="1050" b="1" dirty="0">
                          <a:effectLst/>
                          <a:latin typeface="Times New Roman" panose="02020603050405020304" pitchFamily="18" charset="0"/>
                          <a:ea typeface="Times New Roman" panose="02020603050405020304" pitchFamily="18" charset="0"/>
                        </a:rPr>
                        <a:t> </a:t>
                      </a:r>
                      <a:endParaRPr lang="en-US" sz="1100" dirty="0">
                        <a:effectLst/>
                        <a:latin typeface="Times New Roman" panose="02020603050405020304" pitchFamily="18" charset="0"/>
                        <a:ea typeface="Times New Roman" panose="02020603050405020304" pitchFamily="18" charset="0"/>
                      </a:endParaRPr>
                    </a:p>
                    <a:p>
                      <a:pPr marL="0" marR="0">
                        <a:spcBef>
                          <a:spcPts val="0"/>
                        </a:spcBef>
                        <a:spcAft>
                          <a:spcPts val="1200"/>
                        </a:spcAft>
                      </a:pPr>
                      <a:r>
                        <a:rPr lang="en-US" sz="1050" b="1" dirty="0">
                          <a:effectLst/>
                          <a:latin typeface="Times New Roman" panose="02020603050405020304" pitchFamily="18" charset="0"/>
                          <a:ea typeface="Times New Roman" panose="02020603050405020304" pitchFamily="18" charset="0"/>
                        </a:rPr>
                        <a:t>  </a:t>
                      </a:r>
                      <a:r>
                        <a:rPr lang="en-US" sz="1200" b="1" dirty="0">
                          <a:effectLst/>
                          <a:latin typeface="Times New Roman" panose="02020603050405020304" pitchFamily="18" charset="0"/>
                          <a:ea typeface="Times New Roman" panose="02020603050405020304" pitchFamily="18" charset="0"/>
                        </a:rPr>
                        <a:t>LBFD-Goal 1 </a:t>
                      </a:r>
                      <a:r>
                        <a:rPr lang="en-US" sz="1200" dirty="0">
                          <a:effectLst/>
                          <a:latin typeface="Times New Roman" panose="02020603050405020304" pitchFamily="18" charset="0"/>
                          <a:ea typeface="Times New Roman" panose="02020603050405020304" pitchFamily="18" charset="0"/>
                        </a:rPr>
                        <a:t>– </a:t>
                      </a:r>
                      <a:r>
                        <a:rPr lang="en-US" sz="1200" b="1" u="sng" dirty="0">
                          <a:effectLst/>
                          <a:latin typeface="Times New Roman" panose="02020603050405020304" pitchFamily="18" charset="0"/>
                          <a:ea typeface="Times New Roman" panose="02020603050405020304" pitchFamily="18" charset="0"/>
                        </a:rPr>
                        <a:t>Design</a:t>
                      </a:r>
                      <a:r>
                        <a:rPr lang="en-US" sz="1200" dirty="0">
                          <a:effectLst/>
                          <a:latin typeface="Times New Roman" panose="02020603050405020304" pitchFamily="18" charset="0"/>
                          <a:ea typeface="Times New Roman" panose="02020603050405020304" pitchFamily="18" charset="0"/>
                        </a:rPr>
                        <a:t> and build a LBFD aircraft with low-noise sonic boom signature characteristics acceptable to communities and traceable to future civil supersonic airliners.</a:t>
                      </a:r>
                      <a:endParaRPr lang="en-US" sz="1400" dirty="0">
                        <a:effectLst/>
                        <a:latin typeface="Times New Roman" panose="02020603050405020304" pitchFamily="18" charset="0"/>
                        <a:ea typeface="Times New Roman" panose="02020603050405020304" pitchFamily="18" charset="0"/>
                      </a:endParaRPr>
                    </a:p>
                  </a:txBody>
                  <a:tcPr marL="51716" marR="517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b="1" dirty="0">
                          <a:effectLst/>
                          <a:latin typeface="Times New Roman" panose="02020603050405020304" pitchFamily="18" charset="0"/>
                          <a:ea typeface="Times New Roman" panose="02020603050405020304" pitchFamily="18" charset="0"/>
                        </a:rPr>
                        <a:t>LBFD-Objective 1 </a:t>
                      </a:r>
                      <a:r>
                        <a:rPr lang="en-US" sz="1100" dirty="0">
                          <a:effectLst/>
                          <a:latin typeface="Times New Roman" panose="02020603050405020304" pitchFamily="18" charset="0"/>
                          <a:ea typeface="Times New Roman" panose="02020603050405020304" pitchFamily="18" charset="0"/>
                        </a:rPr>
                        <a:t>– </a:t>
                      </a:r>
                      <a:r>
                        <a:rPr lang="en-US" sz="1100" b="1" u="sng" dirty="0">
                          <a:effectLst/>
                          <a:latin typeface="Times New Roman" panose="02020603050405020304" pitchFamily="18" charset="0"/>
                          <a:ea typeface="Times New Roman" panose="02020603050405020304" pitchFamily="18" charset="0"/>
                        </a:rPr>
                        <a:t>Apply</a:t>
                      </a:r>
                      <a:r>
                        <a:rPr lang="en-US" sz="1100" dirty="0">
                          <a:effectLst/>
                          <a:latin typeface="Times New Roman" panose="02020603050405020304" pitchFamily="18" charset="0"/>
                          <a:ea typeface="Times New Roman" panose="02020603050405020304" pitchFamily="18" charset="0"/>
                        </a:rPr>
                        <a:t> low-noise sonic boom design tools and technologies to design a LBFD aircraft that meets the LBFD mission and airworthiness certification requirements.</a:t>
                      </a:r>
                      <a:endParaRPr lang="en-US" sz="1200" dirty="0">
                        <a:effectLst/>
                        <a:latin typeface="Times New Roman" panose="02020603050405020304" pitchFamily="18" charset="0"/>
                        <a:ea typeface="Times New Roman" panose="02020603050405020304" pitchFamily="18" charset="0"/>
                      </a:endParaRPr>
                    </a:p>
                  </a:txBody>
                  <a:tcPr marL="51716" marR="517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64439">
                <a:tc vMerge="1">
                  <a:txBody>
                    <a:bodyPr/>
                    <a:lstStyle/>
                    <a:p>
                      <a:endParaRPr lang="en-US"/>
                    </a:p>
                  </a:txBody>
                  <a:tcPr/>
                </a:tc>
                <a:tc vMerge="1">
                  <a:txBody>
                    <a:bodyPr/>
                    <a:lstStyle/>
                    <a:p>
                      <a:endParaRPr lang="en-US"/>
                    </a:p>
                  </a:txBody>
                  <a:tcPr/>
                </a:tc>
                <a:tc>
                  <a:txBody>
                    <a:bodyPr/>
                    <a:lstStyle/>
                    <a:p>
                      <a:pPr marL="0" marR="0">
                        <a:spcBef>
                          <a:spcPts val="0"/>
                        </a:spcBef>
                        <a:spcAft>
                          <a:spcPts val="1200"/>
                        </a:spcAft>
                      </a:pPr>
                      <a:r>
                        <a:rPr lang="en-US" sz="1100" b="1" dirty="0">
                          <a:effectLst/>
                          <a:latin typeface="Times New Roman" panose="02020603050405020304" pitchFamily="18" charset="0"/>
                          <a:ea typeface="Times New Roman" panose="02020603050405020304" pitchFamily="18" charset="0"/>
                        </a:rPr>
                        <a:t>LBFD-Objective 2</a:t>
                      </a:r>
                      <a:r>
                        <a:rPr lang="en-US" sz="1100" dirty="0">
                          <a:effectLst/>
                          <a:latin typeface="Times New Roman" panose="02020603050405020304" pitchFamily="18" charset="0"/>
                          <a:ea typeface="Times New Roman" panose="02020603050405020304" pitchFamily="18" charset="0"/>
                        </a:rPr>
                        <a:t> – During Phase 1, </a:t>
                      </a:r>
                      <a:r>
                        <a:rPr lang="en-US" sz="1100" b="1" u="sng" dirty="0">
                          <a:effectLst/>
                          <a:latin typeface="Times New Roman" panose="02020603050405020304" pitchFamily="18" charset="0"/>
                          <a:ea typeface="Times New Roman" panose="02020603050405020304" pitchFamily="18" charset="0"/>
                        </a:rPr>
                        <a:t>build</a:t>
                      </a:r>
                      <a:r>
                        <a:rPr lang="en-US" sz="1100" dirty="0">
                          <a:effectLst/>
                          <a:latin typeface="Times New Roman" panose="02020603050405020304" pitchFamily="18" charset="0"/>
                          <a:ea typeface="Times New Roman" panose="02020603050405020304" pitchFamily="18" charset="0"/>
                        </a:rPr>
                        <a:t> a LBFD aircraft and conduct the LBFD first flight within the baseline project budget and schedule.</a:t>
                      </a:r>
                      <a:endParaRPr lang="en-US" sz="1200" dirty="0">
                        <a:effectLst/>
                        <a:latin typeface="Times New Roman" panose="02020603050405020304" pitchFamily="18" charset="0"/>
                        <a:ea typeface="Times New Roman" panose="02020603050405020304" pitchFamily="18" charset="0"/>
                      </a:endParaRPr>
                    </a:p>
                  </a:txBody>
                  <a:tcPr marL="51716" marR="517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38279">
                <a:tc vMerge="1">
                  <a:txBody>
                    <a:bodyPr/>
                    <a:lstStyle/>
                    <a:p>
                      <a:endParaRPr lang="en-US"/>
                    </a:p>
                  </a:txBody>
                  <a:tcPr/>
                </a:tc>
                <a:tc vMerge="1">
                  <a:txBody>
                    <a:bodyPr/>
                    <a:lstStyle/>
                    <a:p>
                      <a:endParaRPr lang="en-US"/>
                    </a:p>
                  </a:txBody>
                  <a:tcPr/>
                </a:tc>
                <a:tc>
                  <a:txBody>
                    <a:bodyPr/>
                    <a:lstStyle/>
                    <a:p>
                      <a:pPr marL="0" marR="0">
                        <a:spcBef>
                          <a:spcPts val="0"/>
                        </a:spcBef>
                        <a:spcAft>
                          <a:spcPts val="1200"/>
                        </a:spcAft>
                      </a:pPr>
                      <a:r>
                        <a:rPr lang="en-US" sz="1100" b="1" dirty="0">
                          <a:effectLst/>
                          <a:latin typeface="Times New Roman" panose="02020603050405020304" pitchFamily="18" charset="0"/>
                          <a:ea typeface="Times New Roman" panose="02020603050405020304" pitchFamily="18" charset="0"/>
                        </a:rPr>
                        <a:t>LBFD-Objective 6</a:t>
                      </a:r>
                      <a:r>
                        <a:rPr lang="en-US" sz="1100" dirty="0">
                          <a:effectLst/>
                          <a:latin typeface="Times New Roman" panose="02020603050405020304" pitchFamily="18" charset="0"/>
                          <a:ea typeface="Times New Roman" panose="02020603050405020304" pitchFamily="18" charset="0"/>
                        </a:rPr>
                        <a:t> – During Phase 3, the LBFD aircraft shall </a:t>
                      </a:r>
                      <a:r>
                        <a:rPr lang="en-US" sz="1100" b="1" u="sng" dirty="0">
                          <a:effectLst/>
                          <a:latin typeface="Times New Roman" panose="02020603050405020304" pitchFamily="18" charset="0"/>
                          <a:ea typeface="Times New Roman" panose="02020603050405020304" pitchFamily="18" charset="0"/>
                        </a:rPr>
                        <a:t>perform</a:t>
                      </a:r>
                      <a:r>
                        <a:rPr lang="en-US" sz="1100" dirty="0">
                          <a:effectLst/>
                          <a:latin typeface="Times New Roman" panose="02020603050405020304" pitchFamily="18" charset="0"/>
                          <a:ea typeface="Times New Roman" panose="02020603050405020304" pitchFamily="18" charset="0"/>
                        </a:rPr>
                        <a:t> the baseline mission with standard day environmental conditions using hydro-processed renewable jet fuel blends (JP-8/HRJ).</a:t>
                      </a:r>
                      <a:endParaRPr lang="en-US" sz="1200" dirty="0">
                        <a:effectLst/>
                        <a:latin typeface="Times New Roman" panose="02020603050405020304" pitchFamily="18" charset="0"/>
                        <a:ea typeface="Times New Roman" panose="02020603050405020304" pitchFamily="18" charset="0"/>
                      </a:endParaRPr>
                    </a:p>
                  </a:txBody>
                  <a:tcPr marL="51716" marR="517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00815">
                <a:tc vMerge="1">
                  <a:txBody>
                    <a:bodyPr/>
                    <a:lstStyle/>
                    <a:p>
                      <a:endParaRPr lang="en-US"/>
                    </a:p>
                  </a:txBody>
                  <a:tcPr/>
                </a:tc>
                <a:tc rowSpan="2">
                  <a:txBody>
                    <a:bodyPr/>
                    <a:lstStyle/>
                    <a:p>
                      <a:pPr marL="0" marR="0">
                        <a:spcBef>
                          <a:spcPts val="0"/>
                        </a:spcBef>
                        <a:spcAft>
                          <a:spcPts val="1200"/>
                        </a:spcAft>
                      </a:pPr>
                      <a:r>
                        <a:rPr lang="en-US" sz="1050" b="1" dirty="0">
                          <a:effectLst/>
                          <a:latin typeface="Times New Roman" panose="02020603050405020304" pitchFamily="18" charset="0"/>
                          <a:ea typeface="Times New Roman" panose="02020603050405020304" pitchFamily="18" charset="0"/>
                        </a:rPr>
                        <a:t> </a:t>
                      </a:r>
                      <a:r>
                        <a:rPr lang="en-US" sz="1200" b="1" dirty="0">
                          <a:effectLst/>
                          <a:latin typeface="Times New Roman" panose="02020603050405020304" pitchFamily="18" charset="0"/>
                          <a:ea typeface="Times New Roman" panose="02020603050405020304" pitchFamily="18" charset="0"/>
                        </a:rPr>
                        <a:t>LBFD-Goal 2 </a:t>
                      </a:r>
                      <a:r>
                        <a:rPr lang="en-US" sz="1200" dirty="0">
                          <a:effectLst/>
                          <a:latin typeface="Times New Roman" panose="02020603050405020304" pitchFamily="18" charset="0"/>
                          <a:ea typeface="Times New Roman" panose="02020603050405020304" pitchFamily="18" charset="0"/>
                        </a:rPr>
                        <a:t>– </a:t>
                      </a:r>
                      <a:r>
                        <a:rPr lang="en-US" sz="1200" b="1" u="sng" dirty="0">
                          <a:effectLst/>
                          <a:latin typeface="Times New Roman" panose="02020603050405020304" pitchFamily="18" charset="0"/>
                          <a:ea typeface="Times New Roman" panose="02020603050405020304" pitchFamily="18" charset="0"/>
                        </a:rPr>
                        <a:t>Acquire</a:t>
                      </a:r>
                      <a:r>
                        <a:rPr lang="en-US" sz="1200" dirty="0">
                          <a:effectLst/>
                          <a:latin typeface="Times New Roman" panose="02020603050405020304" pitchFamily="18" charset="0"/>
                          <a:ea typeface="Times New Roman" panose="02020603050405020304" pitchFamily="18" charset="0"/>
                        </a:rPr>
                        <a:t> sonic boom signature data that will validate low-noise sonic boom design theory and improve the understanding and prediction of atmospheric effects on low-noise sonic boom signatures.</a:t>
                      </a:r>
                      <a:endParaRPr lang="en-US" sz="1400" dirty="0">
                        <a:effectLst/>
                        <a:latin typeface="Times New Roman" panose="02020603050405020304" pitchFamily="18" charset="0"/>
                        <a:ea typeface="Times New Roman" panose="02020603050405020304" pitchFamily="18" charset="0"/>
                      </a:endParaRPr>
                    </a:p>
                  </a:txBody>
                  <a:tcPr marL="51716" marR="517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b="1" dirty="0">
                          <a:effectLst/>
                          <a:latin typeface="Times New Roman" panose="02020603050405020304" pitchFamily="18" charset="0"/>
                          <a:ea typeface="Times New Roman" panose="02020603050405020304" pitchFamily="18" charset="0"/>
                        </a:rPr>
                        <a:t>LBFD-Objective 3</a:t>
                      </a:r>
                      <a:r>
                        <a:rPr lang="en-US" sz="1100" dirty="0">
                          <a:effectLst/>
                          <a:latin typeface="Times New Roman" panose="02020603050405020304" pitchFamily="18" charset="0"/>
                          <a:ea typeface="Times New Roman" panose="02020603050405020304" pitchFamily="18" charset="0"/>
                        </a:rPr>
                        <a:t> – During Phase 1, </a:t>
                      </a:r>
                      <a:r>
                        <a:rPr lang="en-US" sz="1100" b="1" u="sng" dirty="0">
                          <a:effectLst/>
                          <a:latin typeface="Times New Roman" panose="02020603050405020304" pitchFamily="18" charset="0"/>
                          <a:ea typeface="Times New Roman" panose="02020603050405020304" pitchFamily="18" charset="0"/>
                        </a:rPr>
                        <a:t>demonstrate</a:t>
                      </a:r>
                      <a:r>
                        <a:rPr lang="en-US" sz="1100" dirty="0">
                          <a:effectLst/>
                          <a:latin typeface="Times New Roman" panose="02020603050405020304" pitchFamily="18" charset="0"/>
                          <a:ea typeface="Times New Roman" panose="02020603050405020304" pitchFamily="18" charset="0"/>
                        </a:rPr>
                        <a:t> that the LBFD aircraft meets the LBFD airworthiness certification, safety, and performance standards throughout the flight envelope.</a:t>
                      </a:r>
                      <a:endParaRPr lang="en-US" sz="1200" dirty="0">
                        <a:effectLst/>
                        <a:latin typeface="Times New Roman" panose="02020603050405020304" pitchFamily="18" charset="0"/>
                        <a:ea typeface="Times New Roman" panose="02020603050405020304" pitchFamily="18" charset="0"/>
                      </a:endParaRPr>
                    </a:p>
                  </a:txBody>
                  <a:tcPr marL="51716" marR="517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38279">
                <a:tc vMerge="1">
                  <a:txBody>
                    <a:bodyPr/>
                    <a:lstStyle/>
                    <a:p>
                      <a:endParaRPr lang="en-US"/>
                    </a:p>
                  </a:txBody>
                  <a:tcPr/>
                </a:tc>
                <a:tc vMerge="1">
                  <a:txBody>
                    <a:bodyPr/>
                    <a:lstStyle/>
                    <a:p>
                      <a:endParaRPr lang="en-US"/>
                    </a:p>
                  </a:txBody>
                  <a:tcPr/>
                </a:tc>
                <a:tc>
                  <a:txBody>
                    <a:bodyPr/>
                    <a:lstStyle/>
                    <a:p>
                      <a:pPr marL="0" marR="0">
                        <a:spcBef>
                          <a:spcPts val="0"/>
                        </a:spcBef>
                        <a:spcAft>
                          <a:spcPts val="1200"/>
                        </a:spcAft>
                      </a:pPr>
                      <a:r>
                        <a:rPr lang="en-US" sz="1100" b="1" dirty="0">
                          <a:effectLst/>
                          <a:latin typeface="Times New Roman" panose="02020603050405020304" pitchFamily="18" charset="0"/>
                          <a:ea typeface="Times New Roman" panose="02020603050405020304" pitchFamily="18" charset="0"/>
                        </a:rPr>
                        <a:t>LBFD-Objective 4</a:t>
                      </a:r>
                      <a:r>
                        <a:rPr lang="en-US" sz="1100" dirty="0">
                          <a:effectLst/>
                          <a:latin typeface="Times New Roman" panose="02020603050405020304" pitchFamily="18" charset="0"/>
                          <a:ea typeface="Times New Roman" panose="02020603050405020304" pitchFamily="18" charset="0"/>
                        </a:rPr>
                        <a:t> – During Phase 2, </a:t>
                      </a:r>
                      <a:r>
                        <a:rPr lang="en-US" sz="1100" b="1" u="sng" dirty="0">
                          <a:effectLst/>
                          <a:latin typeface="Times New Roman" panose="02020603050405020304" pitchFamily="18" charset="0"/>
                          <a:ea typeface="Times New Roman" panose="02020603050405020304" pitchFamily="18" charset="0"/>
                        </a:rPr>
                        <a:t>measure and validate</a:t>
                      </a:r>
                      <a:r>
                        <a:rPr lang="en-US" sz="1100" dirty="0">
                          <a:effectLst/>
                          <a:latin typeface="Times New Roman" panose="02020603050405020304" pitchFamily="18" charset="0"/>
                          <a:ea typeface="Times New Roman" panose="02020603050405020304" pitchFamily="18" charset="0"/>
                        </a:rPr>
                        <a:t>: 1) the near-field acoustic characteristics of the LBFD aircraft and 2) the atmospheric effects on the far-field and ground sonic boom signatures.</a:t>
                      </a:r>
                      <a:endParaRPr lang="en-US" sz="1200" dirty="0">
                        <a:effectLst/>
                        <a:latin typeface="Times New Roman" panose="02020603050405020304" pitchFamily="18" charset="0"/>
                        <a:ea typeface="Times New Roman" panose="02020603050405020304" pitchFamily="18" charset="0"/>
                      </a:endParaRPr>
                    </a:p>
                  </a:txBody>
                  <a:tcPr marL="51716" marR="517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039313">
                <a:tc vMerge="1">
                  <a:txBody>
                    <a:bodyPr/>
                    <a:lstStyle/>
                    <a:p>
                      <a:endParaRPr lang="en-US"/>
                    </a:p>
                  </a:txBody>
                  <a:tcPr/>
                </a:tc>
                <a:tc>
                  <a:txBody>
                    <a:bodyPr/>
                    <a:lstStyle/>
                    <a:p>
                      <a:pPr marL="0" marR="0">
                        <a:spcBef>
                          <a:spcPts val="0"/>
                        </a:spcBef>
                        <a:spcAft>
                          <a:spcPts val="1200"/>
                        </a:spcAft>
                      </a:pPr>
                      <a:r>
                        <a:rPr lang="en-US" sz="1200" b="1" dirty="0">
                          <a:effectLst/>
                          <a:latin typeface="Times New Roman" panose="02020603050405020304" pitchFamily="18" charset="0"/>
                          <a:ea typeface="Times New Roman" panose="02020603050405020304" pitchFamily="18" charset="0"/>
                        </a:rPr>
                        <a:t>LBFD-Goal 3 </a:t>
                      </a:r>
                      <a:r>
                        <a:rPr lang="en-US" sz="1200" dirty="0">
                          <a:effectLst/>
                          <a:latin typeface="Times New Roman" panose="02020603050405020304" pitchFamily="18" charset="0"/>
                          <a:ea typeface="Times New Roman" panose="02020603050405020304" pitchFamily="18" charset="0"/>
                        </a:rPr>
                        <a:t>– </a:t>
                      </a:r>
                      <a:r>
                        <a:rPr lang="en-US" sz="1200" b="1" u="sng" dirty="0">
                          <a:effectLst/>
                          <a:latin typeface="Times New Roman" panose="02020603050405020304" pitchFamily="18" charset="0"/>
                          <a:ea typeface="Times New Roman" panose="02020603050405020304" pitchFamily="18" charset="0"/>
                        </a:rPr>
                        <a:t>Demonstrate</a:t>
                      </a:r>
                      <a:r>
                        <a:rPr lang="en-US" sz="1200" dirty="0">
                          <a:effectLst/>
                          <a:latin typeface="Times New Roman" panose="02020603050405020304" pitchFamily="18" charset="0"/>
                          <a:ea typeface="Times New Roman" panose="02020603050405020304" pitchFamily="18" charset="0"/>
                        </a:rPr>
                        <a:t> that the LBFD aircraft will produce a predictable range of low-noise sonic boom signatures appropriate for community response testing.</a:t>
                      </a:r>
                      <a:endParaRPr lang="en-US" sz="1400" dirty="0">
                        <a:effectLst/>
                        <a:latin typeface="Times New Roman" panose="02020603050405020304" pitchFamily="18" charset="0"/>
                        <a:ea typeface="Times New Roman" panose="02020603050405020304" pitchFamily="18" charset="0"/>
                      </a:endParaRPr>
                    </a:p>
                  </a:txBody>
                  <a:tcPr marL="51716" marR="517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b="1" dirty="0">
                          <a:effectLst/>
                          <a:latin typeface="Times New Roman" panose="02020603050405020304" pitchFamily="18" charset="0"/>
                          <a:ea typeface="Times New Roman" panose="02020603050405020304" pitchFamily="18" charset="0"/>
                        </a:rPr>
                        <a:t>LBFD-Objective 5 –</a:t>
                      </a:r>
                      <a:r>
                        <a:rPr lang="en-US" sz="1100" dirty="0">
                          <a:effectLst/>
                          <a:latin typeface="Times New Roman" panose="02020603050405020304" pitchFamily="18" charset="0"/>
                          <a:ea typeface="Times New Roman" panose="02020603050405020304" pitchFamily="18" charset="0"/>
                        </a:rPr>
                        <a:t> During Phase 2, </a:t>
                      </a:r>
                      <a:r>
                        <a:rPr lang="en-US" sz="1100" b="1" u="sng" dirty="0">
                          <a:effectLst/>
                          <a:latin typeface="Times New Roman" panose="02020603050405020304" pitchFamily="18" charset="0"/>
                          <a:ea typeface="Times New Roman" panose="02020603050405020304" pitchFamily="18" charset="0"/>
                        </a:rPr>
                        <a:t>conduct</a:t>
                      </a:r>
                      <a:r>
                        <a:rPr lang="en-US" sz="1100" dirty="0">
                          <a:effectLst/>
                          <a:latin typeface="Times New Roman" panose="02020603050405020304" pitchFamily="18" charset="0"/>
                          <a:ea typeface="Times New Roman" panose="02020603050405020304" pitchFamily="18" charset="0"/>
                        </a:rPr>
                        <a:t> an initial low-noise sonic boom acoustic validation and community response overflight study to: 1) validate the community response test design and 2) establish acceptable sonic boom signature noise levels based on community response.</a:t>
                      </a:r>
                      <a:endParaRPr lang="en-US" sz="1200" dirty="0">
                        <a:effectLst/>
                        <a:latin typeface="Times New Roman" panose="02020603050405020304" pitchFamily="18" charset="0"/>
                        <a:ea typeface="Times New Roman" panose="02020603050405020304" pitchFamily="18" charset="0"/>
                      </a:endParaRPr>
                    </a:p>
                  </a:txBody>
                  <a:tcPr marL="51716" marR="517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7949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654F3301-AD25-913F-68F2-2EB55B163BA7}"/>
              </a:ext>
            </a:extLst>
          </p:cNvPr>
          <p:cNvGrpSpPr/>
          <p:nvPr/>
        </p:nvGrpSpPr>
        <p:grpSpPr>
          <a:xfrm>
            <a:off x="1109353" y="0"/>
            <a:ext cx="9274413" cy="6813177"/>
            <a:chOff x="1109353" y="0"/>
            <a:chExt cx="9274413" cy="6813177"/>
          </a:xfrm>
        </p:grpSpPr>
        <p:pic>
          <p:nvPicPr>
            <p:cNvPr id="5" name="Picture 4">
              <a:extLst>
                <a:ext uri="{FF2B5EF4-FFF2-40B4-BE49-F238E27FC236}">
                  <a16:creationId xmlns:a16="http://schemas.microsoft.com/office/drawing/2014/main" id="{66C67A11-79CE-B325-0008-80E086132503}"/>
                </a:ext>
              </a:extLst>
            </p:cNvPr>
            <p:cNvPicPr>
              <a:picLocks noChangeAspect="1"/>
            </p:cNvPicPr>
            <p:nvPr/>
          </p:nvPicPr>
          <p:blipFill>
            <a:blip r:embed="rId2"/>
            <a:stretch>
              <a:fillRect/>
            </a:stretch>
          </p:blipFill>
          <p:spPr>
            <a:xfrm>
              <a:off x="1109353" y="0"/>
              <a:ext cx="9274413" cy="6813177"/>
            </a:xfrm>
            <a:prstGeom prst="rect">
              <a:avLst/>
            </a:prstGeom>
          </p:spPr>
        </p:pic>
        <p:sp>
          <p:nvSpPr>
            <p:cNvPr id="2" name="Rectangle 1">
              <a:extLst>
                <a:ext uri="{FF2B5EF4-FFF2-40B4-BE49-F238E27FC236}">
                  <a16:creationId xmlns:a16="http://schemas.microsoft.com/office/drawing/2014/main" id="{408EA537-B31E-3A78-5E80-14311620CC87}"/>
                </a:ext>
              </a:extLst>
            </p:cNvPr>
            <p:cNvSpPr/>
            <p:nvPr/>
          </p:nvSpPr>
          <p:spPr>
            <a:xfrm>
              <a:off x="4276326" y="1182697"/>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F9CE3D0E-4415-61AF-DCFF-6EFD61ABFCB6}"/>
                </a:ext>
              </a:extLst>
            </p:cNvPr>
            <p:cNvSpPr/>
            <p:nvPr/>
          </p:nvSpPr>
          <p:spPr>
            <a:xfrm>
              <a:off x="7505929" y="1181784"/>
              <a:ext cx="629676" cy="1259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1489C9E3-E22C-9B75-3341-415C075239CB}"/>
                </a:ext>
              </a:extLst>
            </p:cNvPr>
            <p:cNvSpPr/>
            <p:nvPr/>
          </p:nvSpPr>
          <p:spPr>
            <a:xfrm>
              <a:off x="5944512" y="1684613"/>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0FA7896A-5FE3-02E9-7611-84149ED4131B}"/>
                </a:ext>
              </a:extLst>
            </p:cNvPr>
            <p:cNvSpPr/>
            <p:nvPr/>
          </p:nvSpPr>
          <p:spPr>
            <a:xfrm>
              <a:off x="1437305" y="2192917"/>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9817A434-C060-0589-1355-C4E06F45A8A6}"/>
                </a:ext>
              </a:extLst>
            </p:cNvPr>
            <p:cNvSpPr/>
            <p:nvPr/>
          </p:nvSpPr>
          <p:spPr>
            <a:xfrm>
              <a:off x="2724035" y="2192917"/>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046757A8-F87B-5CDC-3DE8-2A6B28AE799E}"/>
                </a:ext>
              </a:extLst>
            </p:cNvPr>
            <p:cNvSpPr/>
            <p:nvPr/>
          </p:nvSpPr>
          <p:spPr>
            <a:xfrm>
              <a:off x="3764370" y="2192917"/>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50A4AF94-80C8-795C-2386-0ACE60A203CC}"/>
                </a:ext>
              </a:extLst>
            </p:cNvPr>
            <p:cNvSpPr/>
            <p:nvPr/>
          </p:nvSpPr>
          <p:spPr>
            <a:xfrm>
              <a:off x="5116883" y="2192916"/>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C196F4CC-1EE7-ED90-64A8-88CC84899492}"/>
                </a:ext>
              </a:extLst>
            </p:cNvPr>
            <p:cNvSpPr/>
            <p:nvPr/>
          </p:nvSpPr>
          <p:spPr>
            <a:xfrm>
              <a:off x="6814271" y="2192916"/>
              <a:ext cx="944439" cy="1259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5E04048D-B874-CC79-A6B7-9DB1850EA5E5}"/>
                </a:ext>
              </a:extLst>
            </p:cNvPr>
            <p:cNvSpPr/>
            <p:nvPr/>
          </p:nvSpPr>
          <p:spPr>
            <a:xfrm>
              <a:off x="8599019" y="2192915"/>
              <a:ext cx="1029558"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650C9EED-6EEA-FB36-98DD-172500DD2B5D}"/>
                </a:ext>
              </a:extLst>
            </p:cNvPr>
            <p:cNvSpPr/>
            <p:nvPr/>
          </p:nvSpPr>
          <p:spPr>
            <a:xfrm>
              <a:off x="4684246" y="2882824"/>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8A1EB576-CA06-D554-696A-8926EC3790CA}"/>
                </a:ext>
              </a:extLst>
            </p:cNvPr>
            <p:cNvSpPr/>
            <p:nvPr/>
          </p:nvSpPr>
          <p:spPr>
            <a:xfrm>
              <a:off x="8785356" y="2882823"/>
              <a:ext cx="1029559"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B16628C8-A8CC-E318-C011-C182B521B45A}"/>
                </a:ext>
              </a:extLst>
            </p:cNvPr>
            <p:cNvSpPr/>
            <p:nvPr/>
          </p:nvSpPr>
          <p:spPr>
            <a:xfrm>
              <a:off x="7394592" y="3489177"/>
              <a:ext cx="1390764" cy="1259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BB5C07B8-BFC6-95FF-9E89-5DD157A96CF0}"/>
                </a:ext>
              </a:extLst>
            </p:cNvPr>
            <p:cNvSpPr/>
            <p:nvPr/>
          </p:nvSpPr>
          <p:spPr>
            <a:xfrm>
              <a:off x="8914768" y="3489176"/>
              <a:ext cx="1201211" cy="1368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0BBABC05-7C21-48FF-0593-38D69FAA9698}"/>
                </a:ext>
              </a:extLst>
            </p:cNvPr>
            <p:cNvSpPr/>
            <p:nvPr/>
          </p:nvSpPr>
          <p:spPr>
            <a:xfrm>
              <a:off x="1585142" y="4377112"/>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C4BBB9C8-2B7F-0415-7847-67807CA16360}"/>
                </a:ext>
              </a:extLst>
            </p:cNvPr>
            <p:cNvSpPr/>
            <p:nvPr/>
          </p:nvSpPr>
          <p:spPr>
            <a:xfrm>
              <a:off x="4153127" y="4377111"/>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4EF074C3-2FD8-6719-B19A-200DCFD00C05}"/>
                </a:ext>
              </a:extLst>
            </p:cNvPr>
            <p:cNvSpPr/>
            <p:nvPr/>
          </p:nvSpPr>
          <p:spPr>
            <a:xfrm>
              <a:off x="6091436" y="4377111"/>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56CFF418-6C1B-E3F7-CD2E-8590ECF8B409}"/>
                </a:ext>
              </a:extLst>
            </p:cNvPr>
            <p:cNvSpPr/>
            <p:nvPr/>
          </p:nvSpPr>
          <p:spPr>
            <a:xfrm>
              <a:off x="1752143" y="4808759"/>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5B743248-371A-69E1-1A2E-B6674682732F}"/>
                </a:ext>
              </a:extLst>
            </p:cNvPr>
            <p:cNvSpPr/>
            <p:nvPr/>
          </p:nvSpPr>
          <p:spPr>
            <a:xfrm>
              <a:off x="3961488" y="4808759"/>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E98FE1D7-499B-B224-8FE5-364B03EB74DA}"/>
                </a:ext>
              </a:extLst>
            </p:cNvPr>
            <p:cNvSpPr/>
            <p:nvPr/>
          </p:nvSpPr>
          <p:spPr>
            <a:xfrm>
              <a:off x="5855995" y="4808758"/>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5EC98446-8707-B9FD-453D-640404F5B3CD}"/>
                </a:ext>
              </a:extLst>
            </p:cNvPr>
            <p:cNvSpPr/>
            <p:nvPr/>
          </p:nvSpPr>
          <p:spPr>
            <a:xfrm>
              <a:off x="3764370" y="5240407"/>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62994931-5E20-9929-1459-AA8C8AA852BF}"/>
                </a:ext>
              </a:extLst>
            </p:cNvPr>
            <p:cNvSpPr/>
            <p:nvPr/>
          </p:nvSpPr>
          <p:spPr>
            <a:xfrm>
              <a:off x="1978461" y="5240407"/>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83F5D603-EDF6-BE77-01E7-FD341598CEF9}"/>
                </a:ext>
              </a:extLst>
            </p:cNvPr>
            <p:cNvSpPr/>
            <p:nvPr/>
          </p:nvSpPr>
          <p:spPr>
            <a:xfrm>
              <a:off x="5746559" y="5220531"/>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A3F7B2F5-B838-1BA8-3573-C0A1DB827076}"/>
                </a:ext>
              </a:extLst>
            </p:cNvPr>
            <p:cNvSpPr/>
            <p:nvPr/>
          </p:nvSpPr>
          <p:spPr>
            <a:xfrm>
              <a:off x="2832631" y="5679355"/>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Rectangle 25">
              <a:extLst>
                <a:ext uri="{FF2B5EF4-FFF2-40B4-BE49-F238E27FC236}">
                  <a16:creationId xmlns:a16="http://schemas.microsoft.com/office/drawing/2014/main" id="{E68E258B-5C0E-EA33-F918-BC0B729D2C73}"/>
                </a:ext>
              </a:extLst>
            </p:cNvPr>
            <p:cNvSpPr/>
            <p:nvPr/>
          </p:nvSpPr>
          <p:spPr>
            <a:xfrm>
              <a:off x="5344035" y="5668403"/>
              <a:ext cx="6296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Rectangle 26">
              <a:extLst>
                <a:ext uri="{FF2B5EF4-FFF2-40B4-BE49-F238E27FC236}">
                  <a16:creationId xmlns:a16="http://schemas.microsoft.com/office/drawing/2014/main" id="{072FBAA7-A154-7051-EC8B-626B50D640B1}"/>
                </a:ext>
              </a:extLst>
            </p:cNvPr>
            <p:cNvSpPr/>
            <p:nvPr/>
          </p:nvSpPr>
          <p:spPr>
            <a:xfrm>
              <a:off x="7245843" y="4539151"/>
              <a:ext cx="13531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162D6D15-0B68-02B7-B56D-9E1488B1EC77}"/>
                </a:ext>
              </a:extLst>
            </p:cNvPr>
            <p:cNvSpPr/>
            <p:nvPr/>
          </p:nvSpPr>
          <p:spPr>
            <a:xfrm>
              <a:off x="8913856" y="4402264"/>
              <a:ext cx="1029559"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Rectangle 31">
              <a:extLst>
                <a:ext uri="{FF2B5EF4-FFF2-40B4-BE49-F238E27FC236}">
                  <a16:creationId xmlns:a16="http://schemas.microsoft.com/office/drawing/2014/main" id="{0ACF2D56-DF97-D939-4F5F-DDF2CB4B1A7C}"/>
                </a:ext>
              </a:extLst>
            </p:cNvPr>
            <p:cNvSpPr/>
            <p:nvPr/>
          </p:nvSpPr>
          <p:spPr>
            <a:xfrm>
              <a:off x="7225763" y="5043093"/>
              <a:ext cx="13531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13FD61CF-9A7F-9244-3B53-3BE41711C631}"/>
                </a:ext>
              </a:extLst>
            </p:cNvPr>
            <p:cNvSpPr/>
            <p:nvPr/>
          </p:nvSpPr>
          <p:spPr>
            <a:xfrm>
              <a:off x="7225763" y="5542582"/>
              <a:ext cx="13531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Rectangle 33">
              <a:extLst>
                <a:ext uri="{FF2B5EF4-FFF2-40B4-BE49-F238E27FC236}">
                  <a16:creationId xmlns:a16="http://schemas.microsoft.com/office/drawing/2014/main" id="{C32935C8-0273-6942-5C05-F30831269149}"/>
                </a:ext>
              </a:extLst>
            </p:cNvPr>
            <p:cNvSpPr/>
            <p:nvPr/>
          </p:nvSpPr>
          <p:spPr>
            <a:xfrm>
              <a:off x="9086421" y="4917158"/>
              <a:ext cx="1029559" cy="1368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D3F8A343-5E19-F43D-D98C-ACFDF29F71A3}"/>
                </a:ext>
              </a:extLst>
            </p:cNvPr>
            <p:cNvSpPr/>
            <p:nvPr/>
          </p:nvSpPr>
          <p:spPr>
            <a:xfrm>
              <a:off x="9228695" y="5425868"/>
              <a:ext cx="1037772"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B5A5CF44-A2E5-A615-0EF3-F22DA2502499}"/>
                </a:ext>
              </a:extLst>
            </p:cNvPr>
            <p:cNvSpPr/>
            <p:nvPr/>
          </p:nvSpPr>
          <p:spPr>
            <a:xfrm>
              <a:off x="5221012" y="6289868"/>
              <a:ext cx="1353176" cy="12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816977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01C89-6A45-A6E0-A8F8-7B7AE23984D6}"/>
              </a:ext>
            </a:extLst>
          </p:cNvPr>
          <p:cNvSpPr>
            <a:spLocks noGrp="1"/>
          </p:cNvSpPr>
          <p:nvPr>
            <p:ph type="title"/>
          </p:nvPr>
        </p:nvSpPr>
        <p:spPr/>
        <p:txBody>
          <a:bodyPr/>
          <a:lstStyle/>
          <a:p>
            <a:r>
              <a:rPr lang="en-US" dirty="0"/>
              <a:t>Systems Engineering “V”</a:t>
            </a:r>
          </a:p>
        </p:txBody>
      </p:sp>
      <p:sp>
        <p:nvSpPr>
          <p:cNvPr id="4" name="Slide Number Placeholder 3">
            <a:extLst>
              <a:ext uri="{FF2B5EF4-FFF2-40B4-BE49-F238E27FC236}">
                <a16:creationId xmlns:a16="http://schemas.microsoft.com/office/drawing/2014/main" id="{9F77975D-C5CA-DADA-9890-60DD672F1900}"/>
              </a:ext>
            </a:extLst>
          </p:cNvPr>
          <p:cNvSpPr>
            <a:spLocks noGrp="1"/>
          </p:cNvSpPr>
          <p:nvPr>
            <p:ph type="sldNum" sz="quarter" idx="4"/>
          </p:nvPr>
        </p:nvSpPr>
        <p:spPr/>
        <p:txBody>
          <a:bodyPr/>
          <a:lstStyle/>
          <a:p>
            <a:pPr>
              <a:defRPr/>
            </a:pPr>
            <a:fld id="{9FEE8EC9-3E9C-4364-AA17-D345CCD46534}" type="slidenum">
              <a:rPr lang="en-US" smtClean="0"/>
              <a:pPr>
                <a:defRPr/>
              </a:pPr>
              <a:t>25</a:t>
            </a:fld>
            <a:endParaRPr lang="en-US" dirty="0"/>
          </a:p>
        </p:txBody>
      </p:sp>
      <p:pic>
        <p:nvPicPr>
          <p:cNvPr id="6" name="Picture 5">
            <a:extLst>
              <a:ext uri="{FF2B5EF4-FFF2-40B4-BE49-F238E27FC236}">
                <a16:creationId xmlns:a16="http://schemas.microsoft.com/office/drawing/2014/main" id="{C34C45BF-560F-290C-5591-D79DFDB8E2F3}"/>
              </a:ext>
            </a:extLst>
          </p:cNvPr>
          <p:cNvPicPr>
            <a:picLocks noChangeAspect="1"/>
          </p:cNvPicPr>
          <p:nvPr/>
        </p:nvPicPr>
        <p:blipFill>
          <a:blip r:embed="rId2"/>
          <a:stretch>
            <a:fillRect/>
          </a:stretch>
        </p:blipFill>
        <p:spPr>
          <a:xfrm>
            <a:off x="3089712" y="1332624"/>
            <a:ext cx="5405701" cy="4984040"/>
          </a:xfrm>
          <a:prstGeom prst="rect">
            <a:avLst/>
          </a:prstGeom>
        </p:spPr>
      </p:pic>
    </p:spTree>
    <p:extLst>
      <p:ext uri="{BB962C8B-B14F-4D97-AF65-F5344CB8AC3E}">
        <p14:creationId xmlns:p14="http://schemas.microsoft.com/office/powerpoint/2010/main" val="33211827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A84C74E-B1BC-2842-922C-D1731110BED5}"/>
              </a:ext>
            </a:extLst>
          </p:cNvPr>
          <p:cNvSpPr>
            <a:spLocks noGrp="1"/>
          </p:cNvSpPr>
          <p:nvPr>
            <p:ph type="title"/>
          </p:nvPr>
        </p:nvSpPr>
        <p:spPr>
          <a:xfrm>
            <a:off x="272143" y="221343"/>
            <a:ext cx="10515600" cy="560564"/>
          </a:xfrm>
        </p:spPr>
        <p:txBody>
          <a:bodyPr>
            <a:normAutofit/>
          </a:bodyPr>
          <a:lstStyle/>
          <a:p>
            <a:r>
              <a:rPr lang="en-US" sz="2800" dirty="0"/>
              <a:t>X-59 Evolution – Early Concepts to Final Design</a:t>
            </a:r>
            <a:endParaRPr lang="en-US" sz="2800" b="1" dirty="0"/>
          </a:p>
        </p:txBody>
      </p:sp>
      <p:sp>
        <p:nvSpPr>
          <p:cNvPr id="2" name="Oval 1">
            <a:extLst>
              <a:ext uri="{FF2B5EF4-FFF2-40B4-BE49-F238E27FC236}">
                <a16:creationId xmlns:a16="http://schemas.microsoft.com/office/drawing/2014/main" id="{18E42191-6D0F-8348-82A8-C163DDC620EE}"/>
              </a:ext>
            </a:extLst>
          </p:cNvPr>
          <p:cNvSpPr/>
          <p:nvPr/>
        </p:nvSpPr>
        <p:spPr>
          <a:xfrm>
            <a:off x="10141527" y="832707"/>
            <a:ext cx="1653222" cy="149485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with low confidence">
            <a:extLst>
              <a:ext uri="{FF2B5EF4-FFF2-40B4-BE49-F238E27FC236}">
                <a16:creationId xmlns:a16="http://schemas.microsoft.com/office/drawing/2014/main" id="{CCE87B3B-8B96-5804-D4F8-CFC4B874F4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4" name="Date Placeholder 3">
            <a:extLst>
              <a:ext uri="{FF2B5EF4-FFF2-40B4-BE49-F238E27FC236}">
                <a16:creationId xmlns:a16="http://schemas.microsoft.com/office/drawing/2014/main" id="{2B6A0EC8-7B54-3067-4AE5-922975A0136A}"/>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pic>
        <p:nvPicPr>
          <p:cNvPr id="6" name="Picture 5">
            <a:extLst>
              <a:ext uri="{FF2B5EF4-FFF2-40B4-BE49-F238E27FC236}">
                <a16:creationId xmlns:a16="http://schemas.microsoft.com/office/drawing/2014/main" id="{27008063-719F-6B44-92A8-B302425C7970}"/>
              </a:ext>
            </a:extLst>
          </p:cNvPr>
          <p:cNvPicPr>
            <a:picLocks noChangeAspect="1"/>
          </p:cNvPicPr>
          <p:nvPr/>
        </p:nvPicPr>
        <p:blipFill>
          <a:blip r:embed="rId4"/>
          <a:stretch>
            <a:fillRect/>
          </a:stretch>
        </p:blipFill>
        <p:spPr>
          <a:xfrm>
            <a:off x="216455" y="810150"/>
            <a:ext cx="5448618" cy="3186639"/>
          </a:xfrm>
          <a:prstGeom prst="rect">
            <a:avLst/>
          </a:prstGeom>
        </p:spPr>
      </p:pic>
      <p:grpSp>
        <p:nvGrpSpPr>
          <p:cNvPr id="8" name="Group 7">
            <a:extLst>
              <a:ext uri="{FF2B5EF4-FFF2-40B4-BE49-F238E27FC236}">
                <a16:creationId xmlns:a16="http://schemas.microsoft.com/office/drawing/2014/main" id="{8AD94044-F8D5-F5C9-7DC5-B04DA94833E5}"/>
              </a:ext>
            </a:extLst>
          </p:cNvPr>
          <p:cNvGrpSpPr/>
          <p:nvPr/>
        </p:nvGrpSpPr>
        <p:grpSpPr>
          <a:xfrm>
            <a:off x="742187" y="3751560"/>
            <a:ext cx="5321860" cy="2416915"/>
            <a:chOff x="573151" y="3488992"/>
            <a:chExt cx="4248237" cy="1365215"/>
          </a:xfrm>
        </p:grpSpPr>
        <p:pic>
          <p:nvPicPr>
            <p:cNvPr id="9" name="Picture 8">
              <a:extLst>
                <a:ext uri="{FF2B5EF4-FFF2-40B4-BE49-F238E27FC236}">
                  <a16:creationId xmlns:a16="http://schemas.microsoft.com/office/drawing/2014/main" id="{1A80ACDB-E1AF-AB2B-E7F8-49A824BE502E}"/>
                </a:ext>
              </a:extLst>
            </p:cNvPr>
            <p:cNvPicPr>
              <a:picLocks noChangeAspect="1"/>
            </p:cNvPicPr>
            <p:nvPr/>
          </p:nvPicPr>
          <p:blipFill>
            <a:blip r:embed="rId5"/>
            <a:stretch>
              <a:fillRect/>
            </a:stretch>
          </p:blipFill>
          <p:spPr>
            <a:xfrm>
              <a:off x="573151" y="3726493"/>
              <a:ext cx="4248237" cy="1127714"/>
            </a:xfrm>
            <a:prstGeom prst="rect">
              <a:avLst/>
            </a:prstGeom>
          </p:spPr>
        </p:pic>
        <p:sp>
          <p:nvSpPr>
            <p:cNvPr id="10" name="Rectangle 9">
              <a:extLst>
                <a:ext uri="{FF2B5EF4-FFF2-40B4-BE49-F238E27FC236}">
                  <a16:creationId xmlns:a16="http://schemas.microsoft.com/office/drawing/2014/main" id="{C533316D-1ADF-57CE-723E-26FB7EF6849A}"/>
                </a:ext>
              </a:extLst>
            </p:cNvPr>
            <p:cNvSpPr/>
            <p:nvPr/>
          </p:nvSpPr>
          <p:spPr>
            <a:xfrm>
              <a:off x="575525" y="3488992"/>
              <a:ext cx="2099916" cy="3256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B179AA5D-BAE0-4866-60AA-2CACF21D8E5C}"/>
              </a:ext>
            </a:extLst>
          </p:cNvPr>
          <p:cNvGrpSpPr/>
          <p:nvPr/>
        </p:nvGrpSpPr>
        <p:grpSpPr>
          <a:xfrm>
            <a:off x="5814979" y="4413825"/>
            <a:ext cx="5635147" cy="1703772"/>
            <a:chOff x="5654600" y="4576802"/>
            <a:chExt cx="4967614" cy="1750574"/>
          </a:xfrm>
        </p:grpSpPr>
        <p:pic>
          <p:nvPicPr>
            <p:cNvPr id="12" name="Picture 11">
              <a:extLst>
                <a:ext uri="{FF2B5EF4-FFF2-40B4-BE49-F238E27FC236}">
                  <a16:creationId xmlns:a16="http://schemas.microsoft.com/office/drawing/2014/main" id="{977A20E0-DD09-3BCD-4060-2AA732C0B5BF}"/>
                </a:ext>
              </a:extLst>
            </p:cNvPr>
            <p:cNvPicPr>
              <a:picLocks noChangeAspect="1"/>
            </p:cNvPicPr>
            <p:nvPr/>
          </p:nvPicPr>
          <p:blipFill>
            <a:blip r:embed="rId6"/>
            <a:stretch>
              <a:fillRect/>
            </a:stretch>
          </p:blipFill>
          <p:spPr>
            <a:xfrm>
              <a:off x="5654600" y="4576802"/>
              <a:ext cx="4967614" cy="1617362"/>
            </a:xfrm>
            <a:prstGeom prst="rect">
              <a:avLst/>
            </a:prstGeom>
          </p:spPr>
        </p:pic>
        <p:sp>
          <p:nvSpPr>
            <p:cNvPr id="13" name="TextBox 12">
              <a:extLst>
                <a:ext uri="{FF2B5EF4-FFF2-40B4-BE49-F238E27FC236}">
                  <a16:creationId xmlns:a16="http://schemas.microsoft.com/office/drawing/2014/main" id="{053D615D-272D-0DF9-6F1A-DC7016408AFD}"/>
                </a:ext>
              </a:extLst>
            </p:cNvPr>
            <p:cNvSpPr txBox="1"/>
            <p:nvPr/>
          </p:nvSpPr>
          <p:spPr>
            <a:xfrm>
              <a:off x="5654600" y="6081155"/>
              <a:ext cx="4967614" cy="246221"/>
            </a:xfrm>
            <a:prstGeom prst="rect">
              <a:avLst/>
            </a:prstGeom>
            <a:solidFill>
              <a:schemeClr val="tx1"/>
            </a:solidFill>
          </p:spPr>
          <p:txBody>
            <a:bodyPr wrap="square" rtlCol="0">
              <a:spAutoFit/>
            </a:bodyPr>
            <a:lstStyle/>
            <a:p>
              <a:r>
                <a:rPr lang="en-US" sz="1000" dirty="0">
                  <a:solidFill>
                    <a:schemeClr val="bg1"/>
                  </a:solidFill>
                </a:rPr>
                <a:t>          C610	  	               C611		        C612</a:t>
              </a:r>
            </a:p>
          </p:txBody>
        </p:sp>
      </p:grpSp>
      <p:sp>
        <p:nvSpPr>
          <p:cNvPr id="14" name="TextBox 13">
            <a:extLst>
              <a:ext uri="{FF2B5EF4-FFF2-40B4-BE49-F238E27FC236}">
                <a16:creationId xmlns:a16="http://schemas.microsoft.com/office/drawing/2014/main" id="{BB5ADF09-37AC-AE2B-D167-46545FC3BD72}"/>
              </a:ext>
            </a:extLst>
          </p:cNvPr>
          <p:cNvSpPr txBox="1"/>
          <p:nvPr/>
        </p:nvSpPr>
        <p:spPr>
          <a:xfrm>
            <a:off x="1221328" y="3280743"/>
            <a:ext cx="1974771" cy="338554"/>
          </a:xfrm>
          <a:prstGeom prst="rect">
            <a:avLst/>
          </a:prstGeom>
          <a:noFill/>
        </p:spPr>
        <p:txBody>
          <a:bodyPr wrap="none" rtlCol="0">
            <a:spAutoFit/>
          </a:bodyPr>
          <a:lstStyle/>
          <a:p>
            <a:r>
              <a:rPr lang="en-US" sz="1600" b="1" dirty="0">
                <a:solidFill>
                  <a:srgbClr val="0070C0"/>
                </a:solidFill>
              </a:rPr>
              <a:t>Concept Formulation</a:t>
            </a:r>
          </a:p>
        </p:txBody>
      </p:sp>
      <p:sp>
        <p:nvSpPr>
          <p:cNvPr id="15" name="TextBox 14">
            <a:extLst>
              <a:ext uri="{FF2B5EF4-FFF2-40B4-BE49-F238E27FC236}">
                <a16:creationId xmlns:a16="http://schemas.microsoft.com/office/drawing/2014/main" id="{030387D4-985C-71BC-358D-AA84AEF26696}"/>
              </a:ext>
            </a:extLst>
          </p:cNvPr>
          <p:cNvSpPr txBox="1"/>
          <p:nvPr/>
        </p:nvSpPr>
        <p:spPr>
          <a:xfrm>
            <a:off x="6582730" y="3280743"/>
            <a:ext cx="1921488" cy="338554"/>
          </a:xfrm>
          <a:prstGeom prst="rect">
            <a:avLst/>
          </a:prstGeom>
          <a:noFill/>
        </p:spPr>
        <p:txBody>
          <a:bodyPr wrap="none" rtlCol="0">
            <a:spAutoFit/>
          </a:bodyPr>
          <a:lstStyle/>
          <a:p>
            <a:r>
              <a:rPr lang="en-US" sz="1600" b="1" dirty="0">
                <a:solidFill>
                  <a:srgbClr val="0070C0"/>
                </a:solidFill>
              </a:rPr>
              <a:t>Concept Refinement</a:t>
            </a:r>
          </a:p>
        </p:txBody>
      </p:sp>
      <p:sp>
        <p:nvSpPr>
          <p:cNvPr id="16" name="TextBox 15">
            <a:extLst>
              <a:ext uri="{FF2B5EF4-FFF2-40B4-BE49-F238E27FC236}">
                <a16:creationId xmlns:a16="http://schemas.microsoft.com/office/drawing/2014/main" id="{53F701CA-CFE0-0358-CCF1-C550D42A97B8}"/>
              </a:ext>
            </a:extLst>
          </p:cNvPr>
          <p:cNvSpPr txBox="1"/>
          <p:nvPr/>
        </p:nvSpPr>
        <p:spPr>
          <a:xfrm>
            <a:off x="3196099" y="6182636"/>
            <a:ext cx="1786258" cy="338554"/>
          </a:xfrm>
          <a:prstGeom prst="rect">
            <a:avLst/>
          </a:prstGeom>
          <a:noFill/>
        </p:spPr>
        <p:txBody>
          <a:bodyPr wrap="none" rtlCol="0">
            <a:spAutoFit/>
          </a:bodyPr>
          <a:lstStyle/>
          <a:p>
            <a:r>
              <a:rPr lang="en-US" sz="1600" b="1" dirty="0">
                <a:solidFill>
                  <a:srgbClr val="0070C0"/>
                </a:solidFill>
              </a:rPr>
              <a:t>Preliminary Design</a:t>
            </a:r>
          </a:p>
        </p:txBody>
      </p:sp>
      <p:sp>
        <p:nvSpPr>
          <p:cNvPr id="17" name="TextBox 16">
            <a:extLst>
              <a:ext uri="{FF2B5EF4-FFF2-40B4-BE49-F238E27FC236}">
                <a16:creationId xmlns:a16="http://schemas.microsoft.com/office/drawing/2014/main" id="{DD6E9D2C-9954-2DFC-E213-F8BE3BEC70F9}"/>
              </a:ext>
            </a:extLst>
          </p:cNvPr>
          <p:cNvSpPr txBox="1"/>
          <p:nvPr/>
        </p:nvSpPr>
        <p:spPr>
          <a:xfrm>
            <a:off x="8365154" y="6166054"/>
            <a:ext cx="1303370" cy="338554"/>
          </a:xfrm>
          <a:prstGeom prst="rect">
            <a:avLst/>
          </a:prstGeom>
          <a:noFill/>
        </p:spPr>
        <p:txBody>
          <a:bodyPr wrap="none" rtlCol="0">
            <a:spAutoFit/>
          </a:bodyPr>
          <a:lstStyle/>
          <a:p>
            <a:r>
              <a:rPr lang="en-US" sz="1600" b="1" dirty="0">
                <a:solidFill>
                  <a:srgbClr val="0070C0"/>
                </a:solidFill>
              </a:rPr>
              <a:t>Detail Design</a:t>
            </a:r>
          </a:p>
        </p:txBody>
      </p:sp>
      <p:pic>
        <p:nvPicPr>
          <p:cNvPr id="18" name="Picture 17">
            <a:extLst>
              <a:ext uri="{FF2B5EF4-FFF2-40B4-BE49-F238E27FC236}">
                <a16:creationId xmlns:a16="http://schemas.microsoft.com/office/drawing/2014/main" id="{48F64235-CE68-9F33-D419-4B0F176E13AE}"/>
              </a:ext>
            </a:extLst>
          </p:cNvPr>
          <p:cNvPicPr>
            <a:picLocks noChangeAspect="1"/>
          </p:cNvPicPr>
          <p:nvPr/>
        </p:nvPicPr>
        <p:blipFill>
          <a:blip r:embed="rId7"/>
          <a:stretch>
            <a:fillRect/>
          </a:stretch>
        </p:blipFill>
        <p:spPr>
          <a:xfrm>
            <a:off x="5500489" y="954110"/>
            <a:ext cx="6621798" cy="3284483"/>
          </a:xfrm>
          <a:prstGeom prst="rect">
            <a:avLst/>
          </a:prstGeom>
        </p:spPr>
      </p:pic>
      <p:sp>
        <p:nvSpPr>
          <p:cNvPr id="19" name="Bent Arrow 18">
            <a:extLst>
              <a:ext uri="{FF2B5EF4-FFF2-40B4-BE49-F238E27FC236}">
                <a16:creationId xmlns:a16="http://schemas.microsoft.com/office/drawing/2014/main" id="{38E32489-9EC0-EB25-FB09-F638F96ED804}"/>
              </a:ext>
            </a:extLst>
          </p:cNvPr>
          <p:cNvSpPr/>
          <p:nvPr/>
        </p:nvSpPr>
        <p:spPr>
          <a:xfrm rot="16200000" flipV="1">
            <a:off x="5626951" y="2669883"/>
            <a:ext cx="809480" cy="433424"/>
          </a:xfrm>
          <a:prstGeom prst="bentArrow">
            <a:avLst/>
          </a:prstGeom>
          <a:solidFill>
            <a:srgbClr val="0076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ight Arrow 19">
            <a:extLst>
              <a:ext uri="{FF2B5EF4-FFF2-40B4-BE49-F238E27FC236}">
                <a16:creationId xmlns:a16="http://schemas.microsoft.com/office/drawing/2014/main" id="{4D59358C-E033-C486-6C86-4F3566757E16}"/>
              </a:ext>
            </a:extLst>
          </p:cNvPr>
          <p:cNvSpPr/>
          <p:nvPr/>
        </p:nvSpPr>
        <p:spPr>
          <a:xfrm>
            <a:off x="4089228" y="5710369"/>
            <a:ext cx="580139" cy="528569"/>
          </a:xfrm>
          <a:prstGeom prst="rightArrow">
            <a:avLst/>
          </a:prstGeom>
          <a:solidFill>
            <a:schemeClr val="tx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a:extLst>
              <a:ext uri="{FF2B5EF4-FFF2-40B4-BE49-F238E27FC236}">
                <a16:creationId xmlns:a16="http://schemas.microsoft.com/office/drawing/2014/main" id="{624D75A2-0A56-631B-61BA-CEA927FA76D9}"/>
              </a:ext>
            </a:extLst>
          </p:cNvPr>
          <p:cNvSpPr/>
          <p:nvPr/>
        </p:nvSpPr>
        <p:spPr>
          <a:xfrm>
            <a:off x="8759301" y="5705225"/>
            <a:ext cx="580139" cy="528569"/>
          </a:xfrm>
          <a:prstGeom prst="rightArrow">
            <a:avLst/>
          </a:prstGeom>
          <a:solidFill>
            <a:schemeClr val="tx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0063E82-1F4E-38DC-16BA-038C09A49B17}"/>
              </a:ext>
            </a:extLst>
          </p:cNvPr>
          <p:cNvSpPr txBox="1"/>
          <p:nvPr/>
        </p:nvSpPr>
        <p:spPr>
          <a:xfrm>
            <a:off x="5529943" y="6606376"/>
            <a:ext cx="1967205" cy="230832"/>
          </a:xfrm>
          <a:prstGeom prst="rect">
            <a:avLst/>
          </a:prstGeom>
          <a:noFill/>
        </p:spPr>
        <p:txBody>
          <a:bodyPr wrap="none" rtlCol="0">
            <a:spAutoFit/>
          </a:bodyPr>
          <a:lstStyle/>
          <a:p>
            <a:r>
              <a:rPr lang="en-US" sz="900" dirty="0">
                <a:latin typeface="Helvetica" pitchFamily="2" charset="0"/>
              </a:rPr>
              <a:t>Illustration Credit: Lockheed Martin</a:t>
            </a:r>
          </a:p>
        </p:txBody>
      </p:sp>
    </p:spTree>
    <p:extLst>
      <p:ext uri="{BB962C8B-B14F-4D97-AF65-F5344CB8AC3E}">
        <p14:creationId xmlns:p14="http://schemas.microsoft.com/office/powerpoint/2010/main" val="283715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quarter" idx="10"/>
          </p:nvPr>
        </p:nvPicPr>
        <p:blipFill rotWithShape="1">
          <a:blip r:embed="rId3" cstate="screen">
            <a:extLst>
              <a:ext uri="{28A0092B-C50C-407E-A947-70E740481C1C}">
                <a14:useLocalDpi xmlns:a14="http://schemas.microsoft.com/office/drawing/2010/main"/>
              </a:ext>
            </a:extLst>
          </a:blip>
          <a:srcRect t="7401" b="8645"/>
          <a:stretch/>
        </p:blipFill>
        <p:spPr>
          <a:xfrm>
            <a:off x="590144" y="644526"/>
            <a:ext cx="10330331" cy="6060473"/>
          </a:xfrm>
          <a:prstGeom prst="rect">
            <a:avLst/>
          </a:prstGeom>
        </p:spPr>
      </p:pic>
      <p:sp>
        <p:nvSpPr>
          <p:cNvPr id="6" name="Text Placeholder 4">
            <a:extLst>
              <a:ext uri="{FF2B5EF4-FFF2-40B4-BE49-F238E27FC236}">
                <a16:creationId xmlns:a16="http://schemas.microsoft.com/office/drawing/2014/main" id="{EAEB426D-4649-554B-A35C-65CA0CC2388E}"/>
              </a:ext>
            </a:extLst>
          </p:cNvPr>
          <p:cNvSpPr txBox="1">
            <a:spLocks/>
          </p:cNvSpPr>
          <p:nvPr/>
        </p:nvSpPr>
        <p:spPr>
          <a:xfrm>
            <a:off x="0" y="153001"/>
            <a:ext cx="3968736" cy="644525"/>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000" kern="1200">
                <a:solidFill>
                  <a:schemeClr val="bg1">
                    <a:lumMod val="50000"/>
                  </a:schemeClr>
                </a:solidFill>
                <a:latin typeface="Helvetica" pitchFamily="2"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accent1">
                    <a:lumMod val="75000"/>
                  </a:schemeClr>
                </a:solidFill>
              </a:rPr>
              <a:t>X-59 Aircraft 3-View</a:t>
            </a:r>
          </a:p>
        </p:txBody>
      </p:sp>
      <p:sp>
        <p:nvSpPr>
          <p:cNvPr id="7" name="TextBox 6">
            <a:extLst>
              <a:ext uri="{FF2B5EF4-FFF2-40B4-BE49-F238E27FC236}">
                <a16:creationId xmlns:a16="http://schemas.microsoft.com/office/drawing/2014/main" id="{B6915026-C141-E742-9DD7-416D928372AE}"/>
              </a:ext>
            </a:extLst>
          </p:cNvPr>
          <p:cNvSpPr txBox="1"/>
          <p:nvPr/>
        </p:nvSpPr>
        <p:spPr>
          <a:xfrm>
            <a:off x="5354966" y="6589583"/>
            <a:ext cx="1967205" cy="230832"/>
          </a:xfrm>
          <a:prstGeom prst="rect">
            <a:avLst/>
          </a:prstGeom>
          <a:noFill/>
        </p:spPr>
        <p:txBody>
          <a:bodyPr wrap="none" rtlCol="0">
            <a:spAutoFit/>
          </a:bodyPr>
          <a:lstStyle/>
          <a:p>
            <a:r>
              <a:rPr lang="en-US" sz="900" dirty="0">
                <a:latin typeface="+mj-lt"/>
              </a:rPr>
              <a:t>Illustration Credit: Lockheed Martin</a:t>
            </a:r>
          </a:p>
        </p:txBody>
      </p:sp>
      <p:pic>
        <p:nvPicPr>
          <p:cNvPr id="2" name="Picture 1" descr="Icon&#10;&#10;Description automatically generated with low confidence">
            <a:extLst>
              <a:ext uri="{FF2B5EF4-FFF2-40B4-BE49-F238E27FC236}">
                <a16:creationId xmlns:a16="http://schemas.microsoft.com/office/drawing/2014/main" id="{4FB16198-05C7-7113-76C3-1D886BD71C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4" name="Date Placeholder 3">
            <a:extLst>
              <a:ext uri="{FF2B5EF4-FFF2-40B4-BE49-F238E27FC236}">
                <a16:creationId xmlns:a16="http://schemas.microsoft.com/office/drawing/2014/main" id="{9444EA32-0921-BA0B-167C-52CD0BBC9404}"/>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2382881991"/>
      </p:ext>
    </p:extLst>
  </p:cSld>
  <p:clrMapOvr>
    <a:masterClrMapping/>
  </p:clrMapOvr>
  <mc:AlternateContent xmlns:mc="http://schemas.openxmlformats.org/markup-compatibility/2006" xmlns:p14="http://schemas.microsoft.com/office/powerpoint/2010/main">
    <mc:Choice Requires="p14">
      <p:transition spd="slow" p14:dur="2000" advTm="21504"/>
    </mc:Choice>
    <mc:Fallback xmlns="">
      <p:transition spd="slow" advTm="21504"/>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E0444B54-13CA-1AF9-84BF-B1C6464083B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74"/>
            <a:ext cx="12192000" cy="6858000"/>
          </a:xfrm>
          <a:prstGeom prst="rect">
            <a:avLst/>
          </a:prstGeom>
        </p:spPr>
      </p:pic>
      <p:sp>
        <p:nvSpPr>
          <p:cNvPr id="33" name="Subtitle 2">
            <a:extLst>
              <a:ext uri="{FF2B5EF4-FFF2-40B4-BE49-F238E27FC236}">
                <a16:creationId xmlns:a16="http://schemas.microsoft.com/office/drawing/2014/main" id="{7345C960-4A1A-5409-18AB-C8D20395FBE0}"/>
              </a:ext>
            </a:extLst>
          </p:cNvPr>
          <p:cNvSpPr txBox="1">
            <a:spLocks/>
          </p:cNvSpPr>
          <p:nvPr/>
        </p:nvSpPr>
        <p:spPr>
          <a:xfrm>
            <a:off x="6114163" y="3712725"/>
            <a:ext cx="4024449" cy="712229"/>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400">
                <a:solidFill>
                  <a:schemeClr val="bg1"/>
                </a:solidFill>
              </a:rPr>
              <a:t>F-16 landing gear and other systems from high performance aircraft to minimize qualification cost and </a:t>
            </a:r>
            <a:r>
              <a:rPr lang="en-US" sz="1500">
                <a:solidFill>
                  <a:schemeClr val="bg1"/>
                </a:solidFill>
              </a:rPr>
              <a:t>schedule</a:t>
            </a:r>
          </a:p>
        </p:txBody>
      </p:sp>
      <p:sp>
        <p:nvSpPr>
          <p:cNvPr id="34" name="Title 1">
            <a:extLst>
              <a:ext uri="{FF2B5EF4-FFF2-40B4-BE49-F238E27FC236}">
                <a16:creationId xmlns:a16="http://schemas.microsoft.com/office/drawing/2014/main" id="{4D03D0AC-B0ED-3711-A25B-C857D43F88BC}"/>
              </a:ext>
            </a:extLst>
          </p:cNvPr>
          <p:cNvSpPr txBox="1">
            <a:spLocks/>
          </p:cNvSpPr>
          <p:nvPr/>
        </p:nvSpPr>
        <p:spPr>
          <a:xfrm>
            <a:off x="324048" y="-85111"/>
            <a:ext cx="8229600" cy="7620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kern="1200">
                <a:solidFill>
                  <a:schemeClr val="bg1"/>
                </a:solidFill>
                <a:latin typeface="Helvetica" panose="020B0604020202020204" pitchFamily="34" charset="0"/>
                <a:ea typeface="+mj-ea"/>
                <a:cs typeface="Helvetica" panose="020B0604020202020204" pitchFamily="34" charset="0"/>
              </a:defRPr>
            </a:lvl1pPr>
          </a:lstStyle>
          <a:p>
            <a:r>
              <a:rPr lang="en-US" sz="2800" b="1">
                <a:solidFill>
                  <a:schemeClr val="accent1">
                    <a:lumMod val="75000"/>
                  </a:schemeClr>
                </a:solidFill>
              </a:rPr>
              <a:t>Overview of X-59 Aircraft Features</a:t>
            </a:r>
          </a:p>
        </p:txBody>
      </p:sp>
      <p:sp>
        <p:nvSpPr>
          <p:cNvPr id="35" name="Subtitle 2">
            <a:extLst>
              <a:ext uri="{FF2B5EF4-FFF2-40B4-BE49-F238E27FC236}">
                <a16:creationId xmlns:a16="http://schemas.microsoft.com/office/drawing/2014/main" id="{DB9E063B-A18E-4FF5-75C0-4B8BBB34DF80}"/>
              </a:ext>
            </a:extLst>
          </p:cNvPr>
          <p:cNvSpPr txBox="1">
            <a:spLocks/>
          </p:cNvSpPr>
          <p:nvPr/>
        </p:nvSpPr>
        <p:spPr>
          <a:xfrm>
            <a:off x="7932694" y="2442466"/>
            <a:ext cx="2359849" cy="587816"/>
          </a:xfrm>
          <a:prstGeom prst="rect">
            <a:avLst/>
          </a:prstGeom>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Helvetica" pitchFamily="2"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defRPr sz="2000" kern="1200">
                <a:solidFill>
                  <a:schemeClr val="tx1"/>
                </a:solidFill>
                <a:latin typeface="Helvetica" pitchFamily="2"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System Font Regular"/>
              <a:buNone/>
              <a:defRPr sz="1600" kern="1200">
                <a:solidFill>
                  <a:schemeClr val="tx1"/>
                </a:solidFill>
                <a:latin typeface="Helvetica" pitchFamily="2"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400"/>
              <a:t>Fixed canard for nose-up trim at low-boom design point</a:t>
            </a:r>
          </a:p>
        </p:txBody>
      </p:sp>
      <p:sp>
        <p:nvSpPr>
          <p:cNvPr id="36" name="Subtitle 2">
            <a:extLst>
              <a:ext uri="{FF2B5EF4-FFF2-40B4-BE49-F238E27FC236}">
                <a16:creationId xmlns:a16="http://schemas.microsoft.com/office/drawing/2014/main" id="{E4C35AAC-B6D5-1FD8-8EAA-46C36348A93B}"/>
              </a:ext>
            </a:extLst>
          </p:cNvPr>
          <p:cNvSpPr txBox="1">
            <a:spLocks/>
          </p:cNvSpPr>
          <p:nvPr/>
        </p:nvSpPr>
        <p:spPr>
          <a:xfrm>
            <a:off x="3941809" y="1922417"/>
            <a:ext cx="2569811" cy="761999"/>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Helvetica" pitchFamily="2"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defRPr sz="2000" kern="1200">
                <a:solidFill>
                  <a:schemeClr val="tx1"/>
                </a:solidFill>
                <a:latin typeface="Helvetica" pitchFamily="2"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System Font Regular"/>
              <a:buNone/>
              <a:defRPr sz="1600" kern="1200">
                <a:solidFill>
                  <a:schemeClr val="tx1"/>
                </a:solidFill>
                <a:latin typeface="Helvetica" pitchFamily="2"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sz="1400"/>
              <a:t>T-38 aft canopy and ejection seat to minimize qualification cost and schedule</a:t>
            </a:r>
          </a:p>
        </p:txBody>
      </p:sp>
      <p:sp>
        <p:nvSpPr>
          <p:cNvPr id="37" name="Subtitle 2">
            <a:extLst>
              <a:ext uri="{FF2B5EF4-FFF2-40B4-BE49-F238E27FC236}">
                <a16:creationId xmlns:a16="http://schemas.microsoft.com/office/drawing/2014/main" id="{F76B1F93-42F9-4F34-C581-A8940D985FE8}"/>
              </a:ext>
            </a:extLst>
          </p:cNvPr>
          <p:cNvSpPr txBox="1">
            <a:spLocks/>
          </p:cNvSpPr>
          <p:nvPr/>
        </p:nvSpPr>
        <p:spPr>
          <a:xfrm>
            <a:off x="6906215" y="3053167"/>
            <a:ext cx="3768635" cy="587816"/>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Helvetica" pitchFamily="2"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defRPr sz="2000" kern="1200">
                <a:solidFill>
                  <a:schemeClr val="tx1"/>
                </a:solidFill>
                <a:latin typeface="Helvetica" pitchFamily="2"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System Font Regular"/>
              <a:buNone/>
              <a:defRPr sz="1600" kern="1200">
                <a:solidFill>
                  <a:schemeClr val="tx1"/>
                </a:solidFill>
                <a:latin typeface="Helvetica" pitchFamily="2"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400"/>
              <a:t>Large, unitized skins reduce parts count and manufacturing cost</a:t>
            </a:r>
          </a:p>
        </p:txBody>
      </p:sp>
      <p:sp>
        <p:nvSpPr>
          <p:cNvPr id="38" name="Subtitle 2">
            <a:extLst>
              <a:ext uri="{FF2B5EF4-FFF2-40B4-BE49-F238E27FC236}">
                <a16:creationId xmlns:a16="http://schemas.microsoft.com/office/drawing/2014/main" id="{26545610-D9F0-E4FA-C24C-19372A3F3EBC}"/>
              </a:ext>
            </a:extLst>
          </p:cNvPr>
          <p:cNvSpPr txBox="1">
            <a:spLocks/>
          </p:cNvSpPr>
          <p:nvPr/>
        </p:nvSpPr>
        <p:spPr>
          <a:xfrm>
            <a:off x="8386251" y="1005937"/>
            <a:ext cx="2893395" cy="587816"/>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Helvetica" pitchFamily="2"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defRPr sz="2000" kern="1200">
                <a:solidFill>
                  <a:schemeClr val="tx1"/>
                </a:solidFill>
                <a:latin typeface="Helvetica" pitchFamily="2"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System Font Regular"/>
              <a:buNone/>
              <a:defRPr sz="1600" kern="1200">
                <a:solidFill>
                  <a:schemeClr val="tx1"/>
                </a:solidFill>
                <a:latin typeface="Helvetica" pitchFamily="2"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400"/>
              <a:t>Long nose to shape forward shock</a:t>
            </a:r>
          </a:p>
        </p:txBody>
      </p:sp>
      <p:sp>
        <p:nvSpPr>
          <p:cNvPr id="39" name="Subtitle 2">
            <a:extLst>
              <a:ext uri="{FF2B5EF4-FFF2-40B4-BE49-F238E27FC236}">
                <a16:creationId xmlns:a16="http://schemas.microsoft.com/office/drawing/2014/main" id="{E379D2DB-ABE1-18FC-4D92-FE1BC5241B06}"/>
              </a:ext>
            </a:extLst>
          </p:cNvPr>
          <p:cNvSpPr txBox="1">
            <a:spLocks/>
          </p:cNvSpPr>
          <p:nvPr/>
        </p:nvSpPr>
        <p:spPr>
          <a:xfrm>
            <a:off x="5713230" y="4957270"/>
            <a:ext cx="2865288" cy="587816"/>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Helvetica" pitchFamily="2"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defRPr sz="2000" kern="1200">
                <a:solidFill>
                  <a:schemeClr val="tx1"/>
                </a:solidFill>
                <a:latin typeface="Helvetica" pitchFamily="2"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System Font Regular"/>
              <a:buNone/>
              <a:defRPr sz="1600" kern="1200">
                <a:solidFill>
                  <a:schemeClr val="tx1"/>
                </a:solidFill>
                <a:latin typeface="Helvetica" pitchFamily="2"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400"/>
              <a:t>Wing shielding to minimize impact of inlet spillage on sonic boom</a:t>
            </a:r>
          </a:p>
        </p:txBody>
      </p:sp>
      <p:sp>
        <p:nvSpPr>
          <p:cNvPr id="40" name="Subtitle 2">
            <a:extLst>
              <a:ext uri="{FF2B5EF4-FFF2-40B4-BE49-F238E27FC236}">
                <a16:creationId xmlns:a16="http://schemas.microsoft.com/office/drawing/2014/main" id="{B20AFB9D-7748-3B51-7260-36B5C64E506E}"/>
              </a:ext>
            </a:extLst>
          </p:cNvPr>
          <p:cNvSpPr txBox="1">
            <a:spLocks/>
          </p:cNvSpPr>
          <p:nvPr/>
        </p:nvSpPr>
        <p:spPr>
          <a:xfrm>
            <a:off x="5800396" y="1245482"/>
            <a:ext cx="2585855" cy="587816"/>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Helvetica" pitchFamily="2"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defRPr sz="2000" kern="1200">
                <a:solidFill>
                  <a:schemeClr val="tx1"/>
                </a:solidFill>
                <a:latin typeface="Helvetica" pitchFamily="2"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System Font Regular"/>
              <a:buNone/>
              <a:defRPr sz="1600" kern="1200">
                <a:solidFill>
                  <a:schemeClr val="tx1"/>
                </a:solidFill>
                <a:latin typeface="Helvetica" pitchFamily="2"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400"/>
              <a:t>External and forward visions systems for forward visibility</a:t>
            </a:r>
          </a:p>
        </p:txBody>
      </p:sp>
      <p:sp>
        <p:nvSpPr>
          <p:cNvPr id="41" name="Subtitle 2">
            <a:extLst>
              <a:ext uri="{FF2B5EF4-FFF2-40B4-BE49-F238E27FC236}">
                <a16:creationId xmlns:a16="http://schemas.microsoft.com/office/drawing/2014/main" id="{4AFA72D2-92F8-24EC-E4FF-5C12D54DC26D}"/>
              </a:ext>
            </a:extLst>
          </p:cNvPr>
          <p:cNvSpPr txBox="1">
            <a:spLocks/>
          </p:cNvSpPr>
          <p:nvPr/>
        </p:nvSpPr>
        <p:spPr>
          <a:xfrm>
            <a:off x="654014" y="5641477"/>
            <a:ext cx="2379348" cy="58781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Helvetica" pitchFamily="2"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defRPr sz="2000" kern="1200">
                <a:solidFill>
                  <a:schemeClr val="tx1"/>
                </a:solidFill>
                <a:latin typeface="Helvetica" pitchFamily="2"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System Font Regular"/>
              <a:buNone/>
              <a:defRPr sz="1600" kern="1200">
                <a:solidFill>
                  <a:schemeClr val="tx1"/>
                </a:solidFill>
                <a:latin typeface="Helvetica" pitchFamily="2"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400"/>
              <a:t>Single GE-F414 engine with standard nozzle to minimize cost and schedule</a:t>
            </a:r>
          </a:p>
        </p:txBody>
      </p:sp>
      <p:sp>
        <p:nvSpPr>
          <p:cNvPr id="42" name="Subtitle 2">
            <a:extLst>
              <a:ext uri="{FF2B5EF4-FFF2-40B4-BE49-F238E27FC236}">
                <a16:creationId xmlns:a16="http://schemas.microsoft.com/office/drawing/2014/main" id="{09E3D6C7-B830-C916-9DF5-7F46D3AC904A}"/>
              </a:ext>
            </a:extLst>
          </p:cNvPr>
          <p:cNvSpPr txBox="1">
            <a:spLocks/>
          </p:cNvSpPr>
          <p:nvPr/>
        </p:nvSpPr>
        <p:spPr>
          <a:xfrm>
            <a:off x="898856" y="2953351"/>
            <a:ext cx="1511607" cy="587816"/>
          </a:xfrm>
          <a:prstGeom prst="rect">
            <a:avLst/>
          </a:prstGeom>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Helvetica" pitchFamily="2"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defRPr sz="2000" kern="1200">
                <a:solidFill>
                  <a:schemeClr val="tx1"/>
                </a:solidFill>
                <a:latin typeface="Helvetica" pitchFamily="2"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System Font Regular"/>
              <a:buNone/>
              <a:defRPr sz="1600" kern="1200">
                <a:solidFill>
                  <a:schemeClr val="tx1"/>
                </a:solidFill>
                <a:latin typeface="Helvetica" pitchFamily="2"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400"/>
              <a:t>T-tail to minimize aft shock</a:t>
            </a:r>
          </a:p>
        </p:txBody>
      </p:sp>
      <p:sp>
        <p:nvSpPr>
          <p:cNvPr id="43" name="Subtitle 2">
            <a:extLst>
              <a:ext uri="{FF2B5EF4-FFF2-40B4-BE49-F238E27FC236}">
                <a16:creationId xmlns:a16="http://schemas.microsoft.com/office/drawing/2014/main" id="{733475AD-7039-B966-657A-096EC8159555}"/>
              </a:ext>
            </a:extLst>
          </p:cNvPr>
          <p:cNvSpPr txBox="1">
            <a:spLocks/>
          </p:cNvSpPr>
          <p:nvPr/>
        </p:nvSpPr>
        <p:spPr>
          <a:xfrm>
            <a:off x="3230586" y="5484030"/>
            <a:ext cx="2569810" cy="702818"/>
          </a:xfrm>
          <a:prstGeom prst="rect">
            <a:avLst/>
          </a:prstGeom>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Helvetica" pitchFamily="2"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defRPr sz="2000" kern="1200">
                <a:solidFill>
                  <a:schemeClr val="tx1"/>
                </a:solidFill>
                <a:latin typeface="Helvetica" pitchFamily="2"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System Font Regular"/>
              <a:buNone/>
              <a:defRPr sz="1600" kern="1200">
                <a:solidFill>
                  <a:schemeClr val="tx1"/>
                </a:solidFill>
                <a:latin typeface="Helvetica" pitchFamily="2"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sz="1400"/>
              <a:t>Conventional tail arrangement to simplify stability and control considerations</a:t>
            </a:r>
          </a:p>
        </p:txBody>
      </p:sp>
      <p:grpSp>
        <p:nvGrpSpPr>
          <p:cNvPr id="44" name="Group 43">
            <a:extLst>
              <a:ext uri="{FF2B5EF4-FFF2-40B4-BE49-F238E27FC236}">
                <a16:creationId xmlns:a16="http://schemas.microsoft.com/office/drawing/2014/main" id="{975D4BE6-9615-52EF-8B55-921002A3268C}"/>
              </a:ext>
            </a:extLst>
          </p:cNvPr>
          <p:cNvGrpSpPr/>
          <p:nvPr/>
        </p:nvGrpSpPr>
        <p:grpSpPr>
          <a:xfrm>
            <a:off x="518486" y="899044"/>
            <a:ext cx="2002250" cy="1903497"/>
            <a:chOff x="333269" y="1281242"/>
            <a:chExt cx="2497975" cy="2401795"/>
          </a:xfrm>
        </p:grpSpPr>
        <p:sp>
          <p:nvSpPr>
            <p:cNvPr id="45" name="Oval 44">
              <a:extLst>
                <a:ext uri="{FF2B5EF4-FFF2-40B4-BE49-F238E27FC236}">
                  <a16:creationId xmlns:a16="http://schemas.microsoft.com/office/drawing/2014/main" id="{4B206E36-B0BF-53FC-9180-BE6537B9BDC8}"/>
                </a:ext>
              </a:extLst>
            </p:cNvPr>
            <p:cNvSpPr/>
            <p:nvPr/>
          </p:nvSpPr>
          <p:spPr>
            <a:xfrm>
              <a:off x="333269" y="1281242"/>
              <a:ext cx="2497975" cy="2401795"/>
            </a:xfrm>
            <a:prstGeom prst="ellipse">
              <a:avLst/>
            </a:prstGeom>
            <a:solidFill>
              <a:srgbClr val="92B1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hangingPunct="1"/>
              <a:endParaRPr lang="en-US" sz="1350" kern="1200">
                <a:solidFill>
                  <a:prstClr val="white"/>
                </a:solidFill>
              </a:endParaRPr>
            </a:p>
          </p:txBody>
        </p:sp>
        <p:sp>
          <p:nvSpPr>
            <p:cNvPr id="46" name="TextBox 45">
              <a:extLst>
                <a:ext uri="{FF2B5EF4-FFF2-40B4-BE49-F238E27FC236}">
                  <a16:creationId xmlns:a16="http://schemas.microsoft.com/office/drawing/2014/main" id="{7AB0A949-BAA7-CA25-9274-BB1A2EACCFE1}"/>
                </a:ext>
              </a:extLst>
            </p:cNvPr>
            <p:cNvSpPr txBox="1"/>
            <p:nvPr/>
          </p:nvSpPr>
          <p:spPr>
            <a:xfrm>
              <a:off x="436311" y="1459641"/>
              <a:ext cx="2291892" cy="1980566"/>
            </a:xfrm>
            <a:prstGeom prst="rect">
              <a:avLst/>
            </a:prstGeom>
            <a:noFill/>
          </p:spPr>
          <p:txBody>
            <a:bodyPr wrap="square" lIns="91440" tIns="45720" rIns="91440" bIns="45720" rtlCol="0" anchor="t">
              <a:spAutoFit/>
            </a:bodyPr>
            <a:lstStyle/>
            <a:p>
              <a:pPr marL="5715" algn="ctr" hangingPunct="1"/>
              <a:r>
                <a:rPr lang="en-US" sz="1600" b="1" kern="1200">
                  <a:latin typeface="Helvetica"/>
                  <a:ea typeface="Arial" charset="0"/>
                  <a:cs typeface="Arial"/>
                </a:rPr>
                <a:t>X-plane approach that meets key requirements in </a:t>
              </a:r>
              <a:r>
                <a:rPr lang="en-US" sz="1600" b="1">
                  <a:latin typeface="Helvetica"/>
                  <a:ea typeface="Arial" charset="0"/>
                  <a:cs typeface="Arial"/>
                </a:rPr>
                <a:t>a </a:t>
              </a:r>
              <a:r>
                <a:rPr lang="en-US" sz="1600" b="1" kern="1200">
                  <a:latin typeface="Helvetica"/>
                  <a:ea typeface="Arial" charset="0"/>
                  <a:cs typeface="Arial"/>
                </a:rPr>
                <a:t>cost-effective design</a:t>
              </a:r>
            </a:p>
          </p:txBody>
        </p:sp>
      </p:grpSp>
      <p:sp>
        <p:nvSpPr>
          <p:cNvPr id="47" name="Rectangle 46">
            <a:extLst>
              <a:ext uri="{FF2B5EF4-FFF2-40B4-BE49-F238E27FC236}">
                <a16:creationId xmlns:a16="http://schemas.microsoft.com/office/drawing/2014/main" id="{9E0643DF-3E3E-B5EB-3EE9-92B4A777651C}"/>
              </a:ext>
            </a:extLst>
          </p:cNvPr>
          <p:cNvSpPr/>
          <p:nvPr/>
        </p:nvSpPr>
        <p:spPr>
          <a:xfrm>
            <a:off x="8790532" y="4822310"/>
            <a:ext cx="3045109" cy="1323439"/>
          </a:xfrm>
          <a:prstGeom prst="rect">
            <a:avLst/>
          </a:prstGeom>
          <a:noFill/>
          <a:ln w="3175">
            <a:solidFill>
              <a:schemeClr val="bg1"/>
            </a:solidFill>
          </a:ln>
        </p:spPr>
        <p:txBody>
          <a:bodyPr wrap="square" lIns="91440" tIns="45720" rIns="0" bIns="45720" anchor="t">
            <a:spAutoFit/>
          </a:bodyPr>
          <a:lstStyle/>
          <a:p>
            <a:pPr algn="l" hangingPunct="1"/>
            <a:r>
              <a:rPr lang="en-US" sz="1600" b="1" i="0" kern="1200">
                <a:solidFill>
                  <a:srgbClr val="88C8D9"/>
                </a:solidFill>
                <a:latin typeface="Helvetica"/>
                <a:cs typeface="Arial"/>
              </a:rPr>
              <a:t>Design Parameters</a:t>
            </a:r>
          </a:p>
          <a:p>
            <a:pPr marL="182245" indent="-182245" algn="l" hangingPunct="1">
              <a:buFont typeface="Arial" panose="020B0604020202020204" pitchFamily="34" charset="0"/>
              <a:buChar char="•"/>
            </a:pPr>
            <a:r>
              <a:rPr lang="en-US" sz="1600" b="1" i="0" kern="1200">
                <a:solidFill>
                  <a:srgbClr val="88C8D9"/>
                </a:solidFill>
                <a:latin typeface="Helvetica"/>
                <a:cs typeface="Arial"/>
              </a:rPr>
              <a:t>Length: 99 ft</a:t>
            </a:r>
          </a:p>
          <a:p>
            <a:pPr marL="182245" indent="-182245" algn="l" hangingPunct="1">
              <a:buFont typeface="Arial" panose="020B0604020202020204" pitchFamily="34" charset="0"/>
              <a:buChar char="•"/>
            </a:pPr>
            <a:r>
              <a:rPr lang="en-US" sz="1600" b="1" i="0" kern="1200">
                <a:solidFill>
                  <a:srgbClr val="88C8D9"/>
                </a:solidFill>
                <a:latin typeface="Helvetica"/>
                <a:cs typeface="Arial"/>
              </a:rPr>
              <a:t>Span: 29.5 ft</a:t>
            </a:r>
          </a:p>
          <a:p>
            <a:pPr marL="182245" indent="-182245" algn="l" hangingPunct="1">
              <a:buFont typeface="Arial" panose="020B0604020202020204" pitchFamily="34" charset="0"/>
              <a:buChar char="•"/>
            </a:pPr>
            <a:r>
              <a:rPr lang="en-US" sz="1600" b="1" i="0" kern="1200">
                <a:solidFill>
                  <a:srgbClr val="88C8D9"/>
                </a:solidFill>
                <a:latin typeface="Helvetica"/>
                <a:cs typeface="Arial"/>
              </a:rPr>
              <a:t>Speed: Mach 1.4 (925 mph)</a:t>
            </a:r>
          </a:p>
          <a:p>
            <a:pPr marL="182245" indent="-182245" algn="l" hangingPunct="1">
              <a:buFont typeface="Arial" panose="020B0604020202020204" pitchFamily="34" charset="0"/>
              <a:buChar char="•"/>
            </a:pPr>
            <a:r>
              <a:rPr lang="en-US" sz="1600" b="1" i="0" kern="1200">
                <a:solidFill>
                  <a:srgbClr val="88C8D9"/>
                </a:solidFill>
                <a:latin typeface="Helvetica"/>
                <a:cs typeface="Arial"/>
              </a:rPr>
              <a:t>Altitude: 55,000 ft</a:t>
            </a:r>
          </a:p>
        </p:txBody>
      </p:sp>
      <p:sp>
        <p:nvSpPr>
          <p:cNvPr id="48" name="TextBox 47">
            <a:extLst>
              <a:ext uri="{FF2B5EF4-FFF2-40B4-BE49-F238E27FC236}">
                <a16:creationId xmlns:a16="http://schemas.microsoft.com/office/drawing/2014/main" id="{E1DC4D96-5CF6-8404-C6D3-32B0AEC7B8E7}"/>
              </a:ext>
            </a:extLst>
          </p:cNvPr>
          <p:cNvSpPr txBox="1"/>
          <p:nvPr/>
        </p:nvSpPr>
        <p:spPr>
          <a:xfrm>
            <a:off x="5130560" y="6554293"/>
            <a:ext cx="1967205" cy="230832"/>
          </a:xfrm>
          <a:prstGeom prst="rect">
            <a:avLst/>
          </a:prstGeom>
          <a:noFill/>
        </p:spPr>
        <p:txBody>
          <a:bodyPr wrap="none" rtlCol="0">
            <a:spAutoFit/>
          </a:bodyPr>
          <a:lstStyle/>
          <a:p>
            <a:r>
              <a:rPr lang="en-US" sz="900" dirty="0">
                <a:solidFill>
                  <a:schemeClr val="bg1"/>
                </a:solidFill>
                <a:latin typeface="Helvetica" pitchFamily="2" charset="0"/>
              </a:rPr>
              <a:t>Illustration Credit: Lockheed Martin</a:t>
            </a:r>
          </a:p>
        </p:txBody>
      </p:sp>
      <p:pic>
        <p:nvPicPr>
          <p:cNvPr id="2" name="Picture 1" descr="A close up of a person's face&#10;&#10;Description automatically generated with medium confidence">
            <a:extLst>
              <a:ext uri="{FF2B5EF4-FFF2-40B4-BE49-F238E27FC236}">
                <a16:creationId xmlns:a16="http://schemas.microsoft.com/office/drawing/2014/main" id="{2E389AA8-DA66-86A7-DD75-DB55BDFFFB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8110" y="6607629"/>
            <a:ext cx="1130862" cy="145966"/>
          </a:xfrm>
          <a:prstGeom prst="rect">
            <a:avLst/>
          </a:prstGeom>
        </p:spPr>
      </p:pic>
      <p:sp>
        <p:nvSpPr>
          <p:cNvPr id="3" name="Date Placeholder 3">
            <a:extLst>
              <a:ext uri="{FF2B5EF4-FFF2-40B4-BE49-F238E27FC236}">
                <a16:creationId xmlns:a16="http://schemas.microsoft.com/office/drawing/2014/main" id="{53FC3A26-982E-999B-5A0F-E985053381C9}"/>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solidFill>
                  <a:schemeClr val="bg1"/>
                </a:solidFill>
              </a:rPr>
              <a:t>www.nasa.gov</a:t>
            </a:r>
            <a:r>
              <a:rPr lang="en-US">
                <a:solidFill>
                  <a:schemeClr val="bg1"/>
                </a:solidFill>
              </a:rPr>
              <a:t> </a:t>
            </a:r>
          </a:p>
        </p:txBody>
      </p:sp>
    </p:spTree>
    <p:extLst>
      <p:ext uri="{BB962C8B-B14F-4D97-AF65-F5344CB8AC3E}">
        <p14:creationId xmlns:p14="http://schemas.microsoft.com/office/powerpoint/2010/main" val="1682587114"/>
      </p:ext>
    </p:extLst>
  </p:cSld>
  <p:clrMapOvr>
    <a:masterClrMapping/>
  </p:clrMapOvr>
  <mc:AlternateContent xmlns:mc="http://schemas.openxmlformats.org/markup-compatibility/2006" xmlns:p14="http://schemas.microsoft.com/office/powerpoint/2010/main">
    <mc:Choice Requires="p14">
      <p:transition spd="med" p14:dur="700" advTm="44469">
        <p:fade/>
      </p:transition>
    </mc:Choice>
    <mc:Fallback xmlns="">
      <p:transition spd="med" advTm="44469">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a:spLocks noChangeAspect="1"/>
          </p:cNvSpPr>
          <p:nvPr/>
        </p:nvSpPr>
        <p:spPr>
          <a:xfrm>
            <a:off x="652349" y="2481533"/>
            <a:ext cx="10109134" cy="563368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23323" b="29884"/>
          <a:stretch/>
        </p:blipFill>
        <p:spPr>
          <a:xfrm>
            <a:off x="3252286" y="2753572"/>
            <a:ext cx="6035814" cy="1875536"/>
          </a:xfrm>
          <a:prstGeom prst="rect">
            <a:avLst/>
          </a:prstGeom>
        </p:spPr>
      </p:pic>
      <p:sp>
        <p:nvSpPr>
          <p:cNvPr id="5" name="Rectangle 4"/>
          <p:cNvSpPr/>
          <p:nvPr/>
        </p:nvSpPr>
        <p:spPr>
          <a:xfrm>
            <a:off x="4957154" y="5298374"/>
            <a:ext cx="1133856" cy="68188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p:cNvSpPr/>
          <p:nvPr/>
        </p:nvSpPr>
        <p:spPr>
          <a:xfrm>
            <a:off x="4843485" y="3248742"/>
            <a:ext cx="1133856" cy="68188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1" y="346075"/>
            <a:ext cx="10334738" cy="796925"/>
          </a:xfrm>
        </p:spPr>
        <p:txBody>
          <a:bodyPr>
            <a:normAutofit/>
          </a:bodyPr>
          <a:lstStyle/>
          <a:p>
            <a:r>
              <a:rPr lang="en-US" b="1" dirty="0">
                <a:latin typeface="Arial" panose="020B0604020202020204" pitchFamily="34" charset="0"/>
                <a:cs typeface="Arial" panose="020B0604020202020204" pitchFamily="34" charset="0"/>
              </a:rPr>
              <a:t>X-59 QueSST Design</a:t>
            </a:r>
          </a:p>
        </p:txBody>
      </p:sp>
      <p:sp>
        <p:nvSpPr>
          <p:cNvPr id="9" name="Slide Number Placeholder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00DDE7-69B0-4523-A500-95F1C1B6D9D7}" type="slidenum">
              <a:rPr kumimoji="0" lang="en-US" sz="9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p:cNvSpPr/>
          <p:nvPr/>
        </p:nvSpPr>
        <p:spPr>
          <a:xfrm>
            <a:off x="838201" y="1250201"/>
            <a:ext cx="7293022" cy="830997"/>
          </a:xfrm>
          <a:prstGeom prst="rect">
            <a:avLst/>
          </a:prstGeom>
        </p:spPr>
        <p:txBody>
          <a:bodyPr wrap="non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T-38 Rear Cockpit and Canopy Utilized on X-59</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Saves Qualification and Testing Costs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p:cNvSpPr/>
          <p:nvPr/>
        </p:nvSpPr>
        <p:spPr>
          <a:xfrm>
            <a:off x="1504604" y="5269985"/>
            <a:ext cx="67197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X-59</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angle 11"/>
          <p:cNvSpPr/>
          <p:nvPr/>
        </p:nvSpPr>
        <p:spPr>
          <a:xfrm>
            <a:off x="1430517" y="3405019"/>
            <a:ext cx="135594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NASA T-38</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7995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67881A-5EA4-3A42-8B4C-70B949B6926E}"/>
              </a:ext>
            </a:extLst>
          </p:cNvPr>
          <p:cNvSpPr>
            <a:spLocks noGrp="1"/>
          </p:cNvSpPr>
          <p:nvPr>
            <p:ph type="title"/>
          </p:nvPr>
        </p:nvSpPr>
        <p:spPr/>
        <p:txBody>
          <a:bodyPr>
            <a:normAutofit/>
          </a:bodyPr>
          <a:lstStyle/>
          <a:p>
            <a:r>
              <a:rPr lang="en-US" sz="2800" b="1" dirty="0"/>
              <a:t>X-59 Aircraft Assessments</a:t>
            </a:r>
          </a:p>
        </p:txBody>
      </p:sp>
      <p:sp>
        <p:nvSpPr>
          <p:cNvPr id="27" name="Shape 79">
            <a:extLst>
              <a:ext uri="{FF2B5EF4-FFF2-40B4-BE49-F238E27FC236}">
                <a16:creationId xmlns:a16="http://schemas.microsoft.com/office/drawing/2014/main" id="{D58C1133-C90B-B34E-A022-677D721201D6}"/>
              </a:ext>
            </a:extLst>
          </p:cNvPr>
          <p:cNvSpPr/>
          <p:nvPr/>
        </p:nvSpPr>
        <p:spPr>
          <a:xfrm>
            <a:off x="2724392" y="6357010"/>
            <a:ext cx="1539843" cy="200055"/>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i="1">
                <a:solidFill>
                  <a:schemeClr val="accent3">
                    <a:lumOff val="44000"/>
                  </a:schemeClr>
                </a:solidFill>
                <a:latin typeface="Arial"/>
                <a:ea typeface="Arial"/>
                <a:cs typeface="Arial"/>
                <a:sym typeface="Arial"/>
              </a:defRPr>
            </a:lvl1pPr>
          </a:lstStyle>
          <a:p>
            <a:r>
              <a:rPr sz="700"/>
              <a:t>Credit: Lockheed Martin Corporation</a:t>
            </a:r>
          </a:p>
        </p:txBody>
      </p:sp>
      <p:pic>
        <p:nvPicPr>
          <p:cNvPr id="9" name="Picture 8">
            <a:extLst>
              <a:ext uri="{FF2B5EF4-FFF2-40B4-BE49-F238E27FC236}">
                <a16:creationId xmlns:a16="http://schemas.microsoft.com/office/drawing/2014/main" id="{1484822D-323F-A748-AC2F-CABD6FE530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018" y="892161"/>
            <a:ext cx="4302577" cy="2392257"/>
          </a:xfrm>
          <a:prstGeom prst="rect">
            <a:avLst/>
          </a:prstGeom>
        </p:spPr>
      </p:pic>
      <p:pic>
        <p:nvPicPr>
          <p:cNvPr id="10" name="Picture 9">
            <a:extLst>
              <a:ext uri="{FF2B5EF4-FFF2-40B4-BE49-F238E27FC236}">
                <a16:creationId xmlns:a16="http://schemas.microsoft.com/office/drawing/2014/main" id="{55DF6881-EF7C-A84B-B447-1C1A42B2E5D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311912" y="374636"/>
            <a:ext cx="4860581" cy="2909076"/>
          </a:xfrm>
          <a:prstGeom prst="rect">
            <a:avLst/>
          </a:prstGeom>
        </p:spPr>
      </p:pic>
      <p:sp>
        <p:nvSpPr>
          <p:cNvPr id="13" name="Title 4">
            <a:extLst>
              <a:ext uri="{FF2B5EF4-FFF2-40B4-BE49-F238E27FC236}">
                <a16:creationId xmlns:a16="http://schemas.microsoft.com/office/drawing/2014/main" id="{BDEEA1E7-EDBC-4B4C-B5B9-A2C02A3FBD6B}"/>
              </a:ext>
            </a:extLst>
          </p:cNvPr>
          <p:cNvSpPr txBox="1">
            <a:spLocks/>
          </p:cNvSpPr>
          <p:nvPr/>
        </p:nvSpPr>
        <p:spPr>
          <a:xfrm>
            <a:off x="7623816" y="3141736"/>
            <a:ext cx="3077182" cy="572955"/>
          </a:xfrm>
          <a:prstGeom prst="rect">
            <a:avLst/>
          </a:prstGeom>
          <a:ln w="12700">
            <a:miter lim="400000"/>
          </a:ln>
          <a:extLst>
            <a:ext uri="{C572A759-6A51-4108-AA02-DFA0A04FC94B}">
              <ma14:wrappingTextBoxFlag xmlns="" xmlns:ma14="http://schemas.microsoft.com/office/mac/drawingml/2011/main" val="1"/>
            </a:ext>
          </a:extLst>
        </p:spPr>
        <p:txBody>
          <a:bodyPr lIns="50940" tIns="50940" rIns="50940" bIns="50940" anchor="ctr">
            <a:normAutofit/>
          </a:bodyPr>
          <a:lstStyle>
            <a:lvl1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1pPr>
            <a:lvl2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2pPr>
            <a:lvl3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3pPr>
            <a:lvl4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4pPr>
            <a:lvl5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5pPr>
            <a:lvl6pPr marL="0" marR="0" indent="4572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6pPr>
            <a:lvl7pPr marL="0" marR="0" indent="9144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7pPr>
            <a:lvl8pPr marL="0" marR="0" indent="13716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8pPr>
            <a:lvl9pPr marL="0" marR="0" indent="18288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9pPr>
          </a:lstStyle>
          <a:p>
            <a:pPr hangingPunct="1"/>
            <a:r>
              <a:rPr lang="en-US" sz="1600" b="0">
                <a:solidFill>
                  <a:schemeClr val="accent1"/>
                </a:solidFill>
                <a:latin typeface="Helvetica" pitchFamily="2" charset="0"/>
              </a:rPr>
              <a:t>Aerodynamic Performance</a:t>
            </a:r>
          </a:p>
        </p:txBody>
      </p:sp>
      <p:pic>
        <p:nvPicPr>
          <p:cNvPr id="14" name="Picture 13">
            <a:extLst>
              <a:ext uri="{FF2B5EF4-FFF2-40B4-BE49-F238E27FC236}">
                <a16:creationId xmlns:a16="http://schemas.microsoft.com/office/drawing/2014/main" id="{FDEDEF16-0643-1746-A557-39CDC93755A0}"/>
              </a:ext>
            </a:extLst>
          </p:cNvPr>
          <p:cNvPicPr>
            <a:picLocks noChangeAspect="1"/>
          </p:cNvPicPr>
          <p:nvPr/>
        </p:nvPicPr>
        <p:blipFill>
          <a:blip r:embed="rId5"/>
          <a:stretch>
            <a:fillRect/>
          </a:stretch>
        </p:blipFill>
        <p:spPr>
          <a:xfrm>
            <a:off x="6311383" y="3744104"/>
            <a:ext cx="4034071" cy="3032758"/>
          </a:xfrm>
          <a:prstGeom prst="rect">
            <a:avLst/>
          </a:prstGeom>
        </p:spPr>
      </p:pic>
      <p:sp>
        <p:nvSpPr>
          <p:cNvPr id="15" name="Title 4">
            <a:extLst>
              <a:ext uri="{FF2B5EF4-FFF2-40B4-BE49-F238E27FC236}">
                <a16:creationId xmlns:a16="http://schemas.microsoft.com/office/drawing/2014/main" id="{6C22D3B9-98EC-B645-93F4-83931E1A278F}"/>
              </a:ext>
            </a:extLst>
          </p:cNvPr>
          <p:cNvSpPr txBox="1">
            <a:spLocks/>
          </p:cNvSpPr>
          <p:nvPr/>
        </p:nvSpPr>
        <p:spPr>
          <a:xfrm>
            <a:off x="9902664" y="4950224"/>
            <a:ext cx="2241939" cy="572955"/>
          </a:xfrm>
          <a:prstGeom prst="rect">
            <a:avLst/>
          </a:prstGeom>
          <a:ln w="12700">
            <a:miter lim="400000"/>
          </a:ln>
          <a:extLst>
            <a:ext uri="{C572A759-6A51-4108-AA02-DFA0A04FC94B}">
              <ma14:wrappingTextBoxFlag xmlns="" xmlns:ma14="http://schemas.microsoft.com/office/mac/drawingml/2011/main" val="1"/>
            </a:ext>
          </a:extLst>
        </p:spPr>
        <p:txBody>
          <a:bodyPr lIns="50940" tIns="50940" rIns="50940" bIns="50940" anchor="ctr">
            <a:normAutofit/>
          </a:bodyPr>
          <a:lstStyle>
            <a:lvl1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1pPr>
            <a:lvl2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2pPr>
            <a:lvl3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3pPr>
            <a:lvl4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4pPr>
            <a:lvl5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5pPr>
            <a:lvl6pPr marL="0" marR="0" indent="4572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6pPr>
            <a:lvl7pPr marL="0" marR="0" indent="9144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7pPr>
            <a:lvl8pPr marL="0" marR="0" indent="13716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8pPr>
            <a:lvl9pPr marL="0" marR="0" indent="18288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9pPr>
          </a:lstStyle>
          <a:p>
            <a:pPr hangingPunct="1"/>
            <a:r>
              <a:rPr lang="en-US" sz="1600" b="0">
                <a:solidFill>
                  <a:schemeClr val="accent1"/>
                </a:solidFill>
                <a:latin typeface="Helvetica" pitchFamily="2" charset="0"/>
              </a:rPr>
              <a:t>Handling Qualities</a:t>
            </a:r>
          </a:p>
        </p:txBody>
      </p:sp>
      <p:sp>
        <p:nvSpPr>
          <p:cNvPr id="17" name="Rounded Rectangle 16">
            <a:extLst>
              <a:ext uri="{FF2B5EF4-FFF2-40B4-BE49-F238E27FC236}">
                <a16:creationId xmlns:a16="http://schemas.microsoft.com/office/drawing/2014/main" id="{60BF2B00-C004-6242-B320-DA36CC7B886E}"/>
              </a:ext>
            </a:extLst>
          </p:cNvPr>
          <p:cNvSpPr/>
          <p:nvPr/>
        </p:nvSpPr>
        <p:spPr>
          <a:xfrm>
            <a:off x="1036750" y="6292552"/>
            <a:ext cx="3938041" cy="374571"/>
          </a:xfrm>
          <a:prstGeom prst="roundRect">
            <a:avLst/>
          </a:prstGeom>
          <a:noFill/>
        </p:spPr>
        <p:txBody>
          <a:bodyPr wrap="square">
            <a:spAutoFit/>
          </a:bodyPr>
          <a:lstStyle/>
          <a:p>
            <a:pPr algn="ctr"/>
            <a:r>
              <a:rPr lang="en-US" sz="1600">
                <a:solidFill>
                  <a:schemeClr val="accent1">
                    <a:lumMod val="75000"/>
                  </a:schemeClr>
                </a:solidFill>
                <a:latin typeface="Helvetica" pitchFamily="2" charset="0"/>
              </a:rPr>
              <a:t>Structural Modeling</a:t>
            </a:r>
          </a:p>
        </p:txBody>
      </p:sp>
      <p:sp>
        <p:nvSpPr>
          <p:cNvPr id="18" name="Title 4">
            <a:extLst>
              <a:ext uri="{FF2B5EF4-FFF2-40B4-BE49-F238E27FC236}">
                <a16:creationId xmlns:a16="http://schemas.microsoft.com/office/drawing/2014/main" id="{F16EAA28-F8E8-7541-9539-3D2F167D8F92}"/>
              </a:ext>
            </a:extLst>
          </p:cNvPr>
          <p:cNvSpPr txBox="1">
            <a:spLocks/>
          </p:cNvSpPr>
          <p:nvPr/>
        </p:nvSpPr>
        <p:spPr>
          <a:xfrm>
            <a:off x="2223325" y="3284418"/>
            <a:ext cx="1564890" cy="4596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sz="1600">
                <a:solidFill>
                  <a:schemeClr val="accent1"/>
                </a:solidFill>
              </a:rPr>
              <a:t>Sonic Boom</a:t>
            </a:r>
          </a:p>
        </p:txBody>
      </p:sp>
      <p:pic>
        <p:nvPicPr>
          <p:cNvPr id="1026" name="Picture 2">
            <a:extLst>
              <a:ext uri="{FF2B5EF4-FFF2-40B4-BE49-F238E27FC236}">
                <a16:creationId xmlns:a16="http://schemas.microsoft.com/office/drawing/2014/main" id="{18065695-8EF7-BC44-9F5D-083A4C759F86}"/>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68366" y="3671410"/>
            <a:ext cx="4277163" cy="255762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Icon&#10;&#10;Description automatically generated with low confidence">
            <a:extLst>
              <a:ext uri="{FF2B5EF4-FFF2-40B4-BE49-F238E27FC236}">
                <a16:creationId xmlns:a16="http://schemas.microsoft.com/office/drawing/2014/main" id="{58B02A79-D2AF-CAC4-C5E9-3B696719E2A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3" name="Date Placeholder 3">
            <a:extLst>
              <a:ext uri="{FF2B5EF4-FFF2-40B4-BE49-F238E27FC236}">
                <a16:creationId xmlns:a16="http://schemas.microsoft.com/office/drawing/2014/main" id="{88A4663F-F91A-B48B-03C1-9FD77C1B7342}"/>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
        <p:nvSpPr>
          <p:cNvPr id="4" name="Rectangle 3">
            <a:extLst>
              <a:ext uri="{FF2B5EF4-FFF2-40B4-BE49-F238E27FC236}">
                <a16:creationId xmlns:a16="http://schemas.microsoft.com/office/drawing/2014/main" id="{9383D520-AC8E-4F1B-1633-17AB6EFBC75D}"/>
              </a:ext>
            </a:extLst>
          </p:cNvPr>
          <p:cNvSpPr/>
          <p:nvPr/>
        </p:nvSpPr>
        <p:spPr>
          <a:xfrm>
            <a:off x="6096000" y="548365"/>
            <a:ext cx="1660634" cy="357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5361277"/>
      </p:ext>
    </p:extLst>
  </p:cSld>
  <p:clrMapOvr>
    <a:masterClrMapping/>
  </p:clrMapOvr>
  <mc:AlternateContent xmlns:mc="http://schemas.openxmlformats.org/markup-compatibility/2006" xmlns:p14="http://schemas.microsoft.com/office/powerpoint/2010/main">
    <mc:Choice Requires="p14">
      <p:transition spd="slow" p14:dur="2000" advTm="23882"/>
    </mc:Choice>
    <mc:Fallback xmlns="">
      <p:transition spd="slow" advTm="23882"/>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his sort of testing gives you a real experimental grounding to see how it compares to the analytical methods,” Diebler said.">
            <a:extLst>
              <a:ext uri="{FF2B5EF4-FFF2-40B4-BE49-F238E27FC236}">
                <a16:creationId xmlns:a16="http://schemas.microsoft.com/office/drawing/2014/main" id="{B6F4FC50-8ECB-7937-6959-A0EBDC3E20D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505430" y="4361780"/>
            <a:ext cx="3750188" cy="2496219"/>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F767881A-5EA4-3A42-8B4C-70B949B6926E}"/>
              </a:ext>
            </a:extLst>
          </p:cNvPr>
          <p:cNvSpPr>
            <a:spLocks noGrp="1"/>
          </p:cNvSpPr>
          <p:nvPr>
            <p:ph type="title"/>
          </p:nvPr>
        </p:nvSpPr>
        <p:spPr/>
        <p:txBody>
          <a:bodyPr>
            <a:normAutofit/>
          </a:bodyPr>
          <a:lstStyle/>
          <a:p>
            <a:r>
              <a:rPr lang="en-US" sz="2800" b="1" dirty="0"/>
              <a:t>Wind Tunnel Validations</a:t>
            </a:r>
          </a:p>
        </p:txBody>
      </p:sp>
      <p:pic>
        <p:nvPicPr>
          <p:cNvPr id="21" name="image6.jpeg">
            <a:extLst>
              <a:ext uri="{FF2B5EF4-FFF2-40B4-BE49-F238E27FC236}">
                <a16:creationId xmlns:a16="http://schemas.microsoft.com/office/drawing/2014/main" id="{8059D3F6-1C49-FC45-98ED-B0969FDE3A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9423" y="1735387"/>
            <a:ext cx="3215358" cy="2808542"/>
          </a:xfrm>
          <a:prstGeom prst="rect">
            <a:avLst/>
          </a:prstGeom>
          <a:ln w="6350">
            <a:noFill/>
            <a:miter lim="400000"/>
          </a:ln>
          <a:effectLst/>
        </p:spPr>
      </p:pic>
      <p:sp>
        <p:nvSpPr>
          <p:cNvPr id="23" name="Rectangle 22">
            <a:extLst>
              <a:ext uri="{FF2B5EF4-FFF2-40B4-BE49-F238E27FC236}">
                <a16:creationId xmlns:a16="http://schemas.microsoft.com/office/drawing/2014/main" id="{2B9B96E6-F87B-4348-9708-F17EE552F83A}"/>
              </a:ext>
            </a:extLst>
          </p:cNvPr>
          <p:cNvSpPr/>
          <p:nvPr/>
        </p:nvSpPr>
        <p:spPr>
          <a:xfrm>
            <a:off x="304800" y="808731"/>
            <a:ext cx="10787743" cy="1400383"/>
          </a:xfrm>
          <a:prstGeom prst="rect">
            <a:avLst/>
          </a:prstGeom>
        </p:spPr>
        <p:txBody>
          <a:bodyPr wrap="square">
            <a:spAutoFit/>
          </a:bodyPr>
          <a:lstStyle/>
          <a:p>
            <a:pPr defTabSz="457200">
              <a:spcBef>
                <a:spcPts val="200"/>
              </a:spcBef>
              <a:tabLst>
                <a:tab pos="114300" algn="l"/>
              </a:tabLst>
              <a:defRPr sz="1200"/>
            </a:pPr>
            <a:r>
              <a:rPr lang="en-US" sz="1600" dirty="0">
                <a:solidFill>
                  <a:srgbClr val="0070C0"/>
                </a:solidFill>
                <a:latin typeface="Helvetica" pitchFamily="2" charset="0"/>
              </a:rPr>
              <a:t>Low-and high-speed aerodynamic and Propulsion Airframe Interaction (PAI) wind-tunnel tests validate predictions and ensure readiness of the design</a:t>
            </a:r>
          </a:p>
          <a:p>
            <a:pPr defTabSz="457200">
              <a:spcBef>
                <a:spcPts val="200"/>
              </a:spcBef>
              <a:tabLst>
                <a:tab pos="114300" algn="l"/>
              </a:tabLst>
              <a:defRPr sz="1200"/>
            </a:pPr>
            <a:endParaRPr lang="en-US" sz="1600" dirty="0">
              <a:solidFill>
                <a:srgbClr val="0070C0"/>
              </a:solidFill>
              <a:latin typeface="Helvetica" pitchFamily="2" charset="0"/>
            </a:endParaRPr>
          </a:p>
          <a:p>
            <a:pPr defTabSz="457200">
              <a:spcBef>
                <a:spcPts val="200"/>
              </a:spcBef>
              <a:tabLst>
                <a:tab pos="114300" algn="l"/>
              </a:tabLst>
              <a:defRPr sz="1200"/>
            </a:pPr>
            <a:endParaRPr lang="en-US" sz="1600" dirty="0">
              <a:solidFill>
                <a:srgbClr val="0070C0"/>
              </a:solidFill>
              <a:latin typeface="Helvetica" pitchFamily="2" charset="0"/>
            </a:endParaRPr>
          </a:p>
          <a:p>
            <a:pPr defTabSz="457200">
              <a:spcBef>
                <a:spcPts val="200"/>
              </a:spcBef>
              <a:tabLst>
                <a:tab pos="114300" algn="l"/>
              </a:tabLst>
              <a:defRPr sz="1200"/>
            </a:pPr>
            <a:r>
              <a:rPr lang="en-US" sz="1600" dirty="0">
                <a:solidFill>
                  <a:srgbClr val="0070C0"/>
                </a:solidFill>
                <a:latin typeface="Helvetica" pitchFamily="2" charset="0"/>
              </a:rPr>
              <a:t>                          </a:t>
            </a:r>
          </a:p>
        </p:txBody>
      </p:sp>
      <p:pic>
        <p:nvPicPr>
          <p:cNvPr id="24" name="Picture 23">
            <a:extLst>
              <a:ext uri="{FF2B5EF4-FFF2-40B4-BE49-F238E27FC236}">
                <a16:creationId xmlns:a16="http://schemas.microsoft.com/office/drawing/2014/main" id="{CB2039F5-9145-1648-8265-7A5613E5BDC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063938" y="4359203"/>
            <a:ext cx="4756241" cy="2496219"/>
          </a:xfrm>
          <a:prstGeom prst="rect">
            <a:avLst/>
          </a:prstGeom>
          <a:ln w="6350">
            <a:noFill/>
          </a:ln>
          <a:effectLst/>
        </p:spPr>
      </p:pic>
      <p:pic>
        <p:nvPicPr>
          <p:cNvPr id="26" name="Picture 25">
            <a:extLst>
              <a:ext uri="{FF2B5EF4-FFF2-40B4-BE49-F238E27FC236}">
                <a16:creationId xmlns:a16="http://schemas.microsoft.com/office/drawing/2014/main" id="{15146C28-E9D4-F147-B49C-041CC05234C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9423" y="4536248"/>
            <a:ext cx="4176841" cy="2319411"/>
          </a:xfrm>
          <a:prstGeom prst="rect">
            <a:avLst/>
          </a:prstGeom>
          <a:ln w="6350">
            <a:noFill/>
          </a:ln>
          <a:effectLst/>
        </p:spPr>
      </p:pic>
      <p:pic>
        <p:nvPicPr>
          <p:cNvPr id="3" name="Picture 2">
            <a:extLst>
              <a:ext uri="{FF2B5EF4-FFF2-40B4-BE49-F238E27FC236}">
                <a16:creationId xmlns:a16="http://schemas.microsoft.com/office/drawing/2014/main" id="{CF4765C3-D070-12E7-5AB4-362A331C9BA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200921" y="1735386"/>
            <a:ext cx="4756240" cy="2803905"/>
          </a:xfrm>
          <a:prstGeom prst="rect">
            <a:avLst/>
          </a:prstGeom>
          <a:ln w="12700">
            <a:noFill/>
          </a:ln>
          <a:effectLst/>
        </p:spPr>
      </p:pic>
      <p:sp>
        <p:nvSpPr>
          <p:cNvPr id="27" name="Shape 79">
            <a:extLst>
              <a:ext uri="{FF2B5EF4-FFF2-40B4-BE49-F238E27FC236}">
                <a16:creationId xmlns:a16="http://schemas.microsoft.com/office/drawing/2014/main" id="{D58C1133-C90B-B34E-A022-677D721201D6}"/>
              </a:ext>
            </a:extLst>
          </p:cNvPr>
          <p:cNvSpPr/>
          <p:nvPr/>
        </p:nvSpPr>
        <p:spPr>
          <a:xfrm>
            <a:off x="5660175" y="4235202"/>
            <a:ext cx="1650450" cy="230832"/>
          </a:xfrm>
          <a:prstGeom prst="rect">
            <a:avLst/>
          </a:prstGeom>
          <a:ln w="12700">
            <a:noFill/>
            <a:miter lim="400000"/>
          </a:ln>
          <a:effectLst/>
          <a:extLst>
            <a:ext uri="{C572A759-6A51-4108-AA02-DFA0A04FC94B}">
              <ma14:wrappingTextBoxFlag xmlns="" xmlns:ma14="http://schemas.microsoft.com/office/mac/drawingml/2011/main" val="1"/>
            </a:ext>
          </a:extLst>
        </p:spPr>
        <p:txBody>
          <a:bodyPr wrap="non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dirty="0">
                <a:solidFill>
                  <a:schemeClr val="bg1"/>
                </a:solidFill>
              </a:rPr>
              <a:t>Photo </a:t>
            </a:r>
            <a:r>
              <a:rPr sz="900" i="0" dirty="0">
                <a:solidFill>
                  <a:schemeClr val="bg1"/>
                </a:solidFill>
              </a:rPr>
              <a:t>Credit: Lockheed Martin</a:t>
            </a:r>
          </a:p>
        </p:txBody>
      </p:sp>
      <p:pic>
        <p:nvPicPr>
          <p:cNvPr id="25" name="Picture 24">
            <a:extLst>
              <a:ext uri="{FF2B5EF4-FFF2-40B4-BE49-F238E27FC236}">
                <a16:creationId xmlns:a16="http://schemas.microsoft.com/office/drawing/2014/main" id="{75AFFEA0-5350-A044-8280-587B22B5B4F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377762" y="1730749"/>
            <a:ext cx="4869169" cy="2782349"/>
          </a:xfrm>
          <a:prstGeom prst="rect">
            <a:avLst/>
          </a:prstGeom>
          <a:ln w="6350">
            <a:noFill/>
          </a:ln>
          <a:effectLst/>
        </p:spPr>
      </p:pic>
      <p:pic>
        <p:nvPicPr>
          <p:cNvPr id="4" name="Picture 3" descr="A close up of a person's face&#10;&#10;Description automatically generated with medium confidence">
            <a:extLst>
              <a:ext uri="{FF2B5EF4-FFF2-40B4-BE49-F238E27FC236}">
                <a16:creationId xmlns:a16="http://schemas.microsoft.com/office/drawing/2014/main" id="{3CF8A0A2-4DAD-299B-9993-7FF15F8F597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778110" y="6607629"/>
            <a:ext cx="1130862" cy="145966"/>
          </a:xfrm>
          <a:prstGeom prst="rect">
            <a:avLst/>
          </a:prstGeom>
          <a:ln>
            <a:noFill/>
          </a:ln>
          <a:effectLst/>
        </p:spPr>
      </p:pic>
      <p:sp>
        <p:nvSpPr>
          <p:cNvPr id="2" name="Shape 79">
            <a:extLst>
              <a:ext uri="{FF2B5EF4-FFF2-40B4-BE49-F238E27FC236}">
                <a16:creationId xmlns:a16="http://schemas.microsoft.com/office/drawing/2014/main" id="{9A0D8CC2-C15E-0F46-2AB2-75BC83AE7F6F}"/>
              </a:ext>
            </a:extLst>
          </p:cNvPr>
          <p:cNvSpPr/>
          <p:nvPr/>
        </p:nvSpPr>
        <p:spPr>
          <a:xfrm>
            <a:off x="2522431" y="6597119"/>
            <a:ext cx="1650450" cy="230832"/>
          </a:xfrm>
          <a:prstGeom prst="rect">
            <a:avLst/>
          </a:prstGeom>
          <a:ln w="12700">
            <a:noFill/>
            <a:miter lim="400000"/>
          </a:ln>
          <a:effectLst/>
          <a:extLst>
            <a:ext uri="{C572A759-6A51-4108-AA02-DFA0A04FC94B}">
              <ma14:wrappingTextBoxFlag xmlns="" xmlns:ma14="http://schemas.microsoft.com/office/mac/drawingml/2011/main" val="1"/>
            </a:ext>
          </a:extLst>
        </p:spPr>
        <p:txBody>
          <a:bodyPr wrap="non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dirty="0">
                <a:solidFill>
                  <a:schemeClr val="bg1"/>
                </a:solidFill>
              </a:rPr>
              <a:t>Photo </a:t>
            </a:r>
            <a:r>
              <a:rPr sz="900" i="0" dirty="0">
                <a:solidFill>
                  <a:schemeClr val="bg1"/>
                </a:solidFill>
              </a:rPr>
              <a:t>Credit: Lockheed Martin</a:t>
            </a:r>
          </a:p>
        </p:txBody>
      </p:sp>
      <p:sp>
        <p:nvSpPr>
          <p:cNvPr id="5" name="Date Placeholder 3">
            <a:extLst>
              <a:ext uri="{FF2B5EF4-FFF2-40B4-BE49-F238E27FC236}">
                <a16:creationId xmlns:a16="http://schemas.microsoft.com/office/drawing/2014/main" id="{6479ADB0-3045-1A11-145D-8E4B8D11E011}"/>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solidFill>
                  <a:schemeClr val="bg1"/>
                </a:solidFill>
              </a:rPr>
              <a:t>www.nasa.gov</a:t>
            </a:r>
            <a:r>
              <a:rPr lang="en-US">
                <a:solidFill>
                  <a:schemeClr val="bg1"/>
                </a:solidFill>
              </a:rPr>
              <a:t> </a:t>
            </a:r>
          </a:p>
        </p:txBody>
      </p:sp>
    </p:spTree>
    <p:extLst>
      <p:ext uri="{BB962C8B-B14F-4D97-AF65-F5344CB8AC3E}">
        <p14:creationId xmlns:p14="http://schemas.microsoft.com/office/powerpoint/2010/main" val="3898595238"/>
      </p:ext>
    </p:extLst>
  </p:cSld>
  <p:clrMapOvr>
    <a:masterClrMapping/>
  </p:clrMapOvr>
  <mc:AlternateContent xmlns:mc="http://schemas.openxmlformats.org/markup-compatibility/2006" xmlns:p14="http://schemas.microsoft.com/office/powerpoint/2010/main">
    <mc:Choice Requires="p14">
      <p:transition spd="slow" p14:dur="2000" advTm="36341"/>
    </mc:Choice>
    <mc:Fallback xmlns="">
      <p:transition spd="slow" advTm="36341"/>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40E6447F-9A1F-9244-BB1D-650D7EC2BB76}"/>
              </a:ext>
            </a:extLst>
          </p:cNvPr>
          <p:cNvSpPr txBox="1"/>
          <p:nvPr/>
        </p:nvSpPr>
        <p:spPr>
          <a:xfrm>
            <a:off x="4276106" y="6251294"/>
            <a:ext cx="4325223" cy="338554"/>
          </a:xfrm>
          <a:prstGeom prst="rect">
            <a:avLst/>
          </a:prstGeom>
          <a:noFill/>
        </p:spPr>
        <p:txBody>
          <a:bodyPr wrap="none" rtlCol="0">
            <a:spAutoFit/>
          </a:bodyPr>
          <a:lstStyle/>
          <a:p>
            <a:r>
              <a:rPr lang="en-US" sz="1600" b="1">
                <a:solidFill>
                  <a:srgbClr val="0070C0"/>
                </a:solidFill>
                <a:latin typeface="Helvetica" pitchFamily="2" charset="0"/>
              </a:rPr>
              <a:t>High Fidelity Computational Results (CFD)</a:t>
            </a:r>
          </a:p>
        </p:txBody>
      </p:sp>
      <p:pic>
        <p:nvPicPr>
          <p:cNvPr id="4" name="Picture 3">
            <a:extLst>
              <a:ext uri="{FF2B5EF4-FFF2-40B4-BE49-F238E27FC236}">
                <a16:creationId xmlns:a16="http://schemas.microsoft.com/office/drawing/2014/main" id="{4B8D0F80-C598-E093-8DAA-19846CDECC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45" y="9144"/>
            <a:ext cx="8601329" cy="6858000"/>
          </a:xfrm>
          <a:prstGeom prst="rect">
            <a:avLst/>
          </a:prstGeom>
        </p:spPr>
      </p:pic>
      <p:sp>
        <p:nvSpPr>
          <p:cNvPr id="10" name="Title 6">
            <a:extLst>
              <a:ext uri="{FF2B5EF4-FFF2-40B4-BE49-F238E27FC236}">
                <a16:creationId xmlns:a16="http://schemas.microsoft.com/office/drawing/2014/main" id="{EB0FB663-AD43-646C-D6AF-C4D8B6309622}"/>
              </a:ext>
            </a:extLst>
          </p:cNvPr>
          <p:cNvSpPr txBox="1">
            <a:spLocks/>
          </p:cNvSpPr>
          <p:nvPr/>
        </p:nvSpPr>
        <p:spPr>
          <a:xfrm>
            <a:off x="2147055" y="160434"/>
            <a:ext cx="10515600" cy="5605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b="1" dirty="0">
                <a:solidFill>
                  <a:schemeClr val="accent1"/>
                </a:solidFill>
              </a:rPr>
              <a:t>Prediction Tools and Validation</a:t>
            </a:r>
          </a:p>
        </p:txBody>
      </p:sp>
      <p:pic>
        <p:nvPicPr>
          <p:cNvPr id="19" name="Picture 18">
            <a:extLst>
              <a:ext uri="{FF2B5EF4-FFF2-40B4-BE49-F238E27FC236}">
                <a16:creationId xmlns:a16="http://schemas.microsoft.com/office/drawing/2014/main" id="{A17F0606-36C9-AC8D-84E6-82DCA06A453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92184" y="-43583"/>
            <a:ext cx="3608194" cy="6901583"/>
          </a:xfrm>
          <a:prstGeom prst="rect">
            <a:avLst/>
          </a:prstGeom>
        </p:spPr>
      </p:pic>
      <p:pic>
        <p:nvPicPr>
          <p:cNvPr id="20" name="Picture 19">
            <a:extLst>
              <a:ext uri="{FF2B5EF4-FFF2-40B4-BE49-F238E27FC236}">
                <a16:creationId xmlns:a16="http://schemas.microsoft.com/office/drawing/2014/main" id="{BFCFE31F-4341-4488-ED0E-1CE86B8FB4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30637" y="3059379"/>
            <a:ext cx="4325223" cy="2276640"/>
          </a:xfrm>
          <a:prstGeom prst="rect">
            <a:avLst/>
          </a:prstGeom>
        </p:spPr>
      </p:pic>
      <p:sp>
        <p:nvSpPr>
          <p:cNvPr id="22" name="Content Placeholder 2">
            <a:extLst>
              <a:ext uri="{FF2B5EF4-FFF2-40B4-BE49-F238E27FC236}">
                <a16:creationId xmlns:a16="http://schemas.microsoft.com/office/drawing/2014/main" id="{6F80F3F5-51B2-11C9-14C0-1694C380D72D}"/>
              </a:ext>
            </a:extLst>
          </p:cNvPr>
          <p:cNvSpPr txBox="1">
            <a:spLocks/>
          </p:cNvSpPr>
          <p:nvPr/>
        </p:nvSpPr>
        <p:spPr>
          <a:xfrm>
            <a:off x="5090380" y="890696"/>
            <a:ext cx="6387990" cy="209119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800"/>
              <a:t>In preparation for community response testing, NASA is creating a suite of prediction tools to support timely and accurate validation of the acoustic performance of the X-59 aircraft, rapid pre-flight exposure planning for Community Testing, and provide a foundation for future configuration design and certification analysis of supersonic aircraft.</a:t>
            </a:r>
            <a:endParaRPr lang="en-US" sz="1000"/>
          </a:p>
          <a:p>
            <a:pPr marL="0" indent="0">
              <a:lnSpc>
                <a:spcPct val="70000"/>
              </a:lnSpc>
              <a:buNone/>
              <a:tabLst>
                <a:tab pos="1428750" algn="l"/>
              </a:tabLst>
            </a:pPr>
            <a:endParaRPr lang="en-US" sz="1000"/>
          </a:p>
        </p:txBody>
      </p:sp>
      <p:sp>
        <p:nvSpPr>
          <p:cNvPr id="24" name="Rounded Rectangle 23">
            <a:extLst>
              <a:ext uri="{FF2B5EF4-FFF2-40B4-BE49-F238E27FC236}">
                <a16:creationId xmlns:a16="http://schemas.microsoft.com/office/drawing/2014/main" id="{A01CE14A-F806-C3F1-9CE2-BA8AA06ABF7D}"/>
              </a:ext>
            </a:extLst>
          </p:cNvPr>
          <p:cNvSpPr/>
          <p:nvPr/>
        </p:nvSpPr>
        <p:spPr>
          <a:xfrm>
            <a:off x="2593817" y="5723838"/>
            <a:ext cx="2188496" cy="46257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latin typeface="Helvetica" pitchFamily="2" charset="0"/>
              </a:rPr>
              <a:t>Sonic Thump on the Ground</a:t>
            </a:r>
          </a:p>
          <a:p>
            <a:pPr algn="ctr"/>
            <a:r>
              <a:rPr lang="en-US" sz="1200">
                <a:solidFill>
                  <a:schemeClr val="tx1"/>
                </a:solidFill>
                <a:latin typeface="Helvetica" pitchFamily="2" charset="0"/>
              </a:rPr>
              <a:t>(75 </a:t>
            </a:r>
            <a:r>
              <a:rPr lang="en-US" sz="1200" err="1">
                <a:solidFill>
                  <a:schemeClr val="tx1"/>
                </a:solidFill>
                <a:latin typeface="Helvetica" pitchFamily="2" charset="0"/>
              </a:rPr>
              <a:t>PLdB</a:t>
            </a:r>
            <a:r>
              <a:rPr lang="en-US" sz="1200">
                <a:solidFill>
                  <a:schemeClr val="tx1"/>
                </a:solidFill>
                <a:latin typeface="Helvetica" pitchFamily="2" charset="0"/>
              </a:rPr>
              <a:t> Target)</a:t>
            </a:r>
          </a:p>
        </p:txBody>
      </p:sp>
      <p:pic>
        <p:nvPicPr>
          <p:cNvPr id="25" name="Picture 24">
            <a:extLst>
              <a:ext uri="{FF2B5EF4-FFF2-40B4-BE49-F238E27FC236}">
                <a16:creationId xmlns:a16="http://schemas.microsoft.com/office/drawing/2014/main" id="{AF95F51B-22A1-482C-F9E4-D44A0ADBA7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899228" y="6611218"/>
            <a:ext cx="1028530" cy="133922"/>
          </a:xfrm>
          <a:prstGeom prst="rect">
            <a:avLst/>
          </a:prstGeom>
        </p:spPr>
      </p:pic>
    </p:spTree>
    <p:extLst>
      <p:ext uri="{BB962C8B-B14F-4D97-AF65-F5344CB8AC3E}">
        <p14:creationId xmlns:p14="http://schemas.microsoft.com/office/powerpoint/2010/main" val="2565801787"/>
      </p:ext>
    </p:extLst>
  </p:cSld>
  <p:clrMapOvr>
    <a:masterClrMapping/>
  </p:clrMapOvr>
  <mc:AlternateContent xmlns:mc="http://schemas.openxmlformats.org/markup-compatibility/2006" xmlns:p14="http://schemas.microsoft.com/office/powerpoint/2010/main">
    <mc:Choice Requires="p14">
      <p:transition spd="slow" p14:dur="2000" advTm="47029"/>
    </mc:Choice>
    <mc:Fallback xmlns="">
      <p:transition spd="slow" advTm="47029"/>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C92BE8A-FD9F-3D44-A360-F0EB69CAED2D}"/>
              </a:ext>
            </a:extLst>
          </p:cNvPr>
          <p:cNvSpPr txBox="1"/>
          <p:nvPr/>
        </p:nvSpPr>
        <p:spPr>
          <a:xfrm>
            <a:off x="9056915" y="1203851"/>
            <a:ext cx="2258404" cy="553998"/>
          </a:xfrm>
          <a:prstGeom prst="rect">
            <a:avLst/>
          </a:prstGeom>
          <a:noFill/>
        </p:spPr>
        <p:txBody>
          <a:bodyPr wrap="square" rtlCol="0">
            <a:spAutoFit/>
          </a:bodyPr>
          <a:lstStyle/>
          <a:p>
            <a:pPr algn="ctr"/>
            <a:r>
              <a:rPr lang="en-US" sz="1500">
                <a:solidFill>
                  <a:schemeClr val="accent1">
                    <a:lumMod val="75000"/>
                  </a:schemeClr>
                </a:solidFill>
                <a:latin typeface="Helvetica" pitchFamily="34" charset="0"/>
                <a:cs typeface="Arial"/>
              </a:rPr>
              <a:t>F-15 With Shock Sensing Probe</a:t>
            </a:r>
          </a:p>
        </p:txBody>
      </p:sp>
      <p:sp>
        <p:nvSpPr>
          <p:cNvPr id="8" name="TextBox 7">
            <a:extLst>
              <a:ext uri="{FF2B5EF4-FFF2-40B4-BE49-F238E27FC236}">
                <a16:creationId xmlns:a16="http://schemas.microsoft.com/office/drawing/2014/main" id="{D73DF1C8-B61B-FE4D-8799-C3F8B2549F31}"/>
              </a:ext>
            </a:extLst>
          </p:cNvPr>
          <p:cNvSpPr txBox="1"/>
          <p:nvPr/>
        </p:nvSpPr>
        <p:spPr>
          <a:xfrm>
            <a:off x="6713545" y="2962149"/>
            <a:ext cx="2308052" cy="553998"/>
          </a:xfrm>
          <a:prstGeom prst="rect">
            <a:avLst/>
          </a:prstGeom>
          <a:noFill/>
        </p:spPr>
        <p:txBody>
          <a:bodyPr wrap="square" rtlCol="0">
            <a:spAutoFit/>
          </a:bodyPr>
          <a:lstStyle/>
          <a:p>
            <a:pPr algn="ctr"/>
            <a:r>
              <a:rPr lang="en-US" sz="1500">
                <a:solidFill>
                  <a:schemeClr val="accent1">
                    <a:lumMod val="75000"/>
                  </a:schemeClr>
                </a:solidFill>
                <a:latin typeface="Helvetica" pitchFamily="34" charset="0"/>
                <a:cs typeface="Arial"/>
              </a:rPr>
              <a:t>Advanced Air-Air Schlieren Imaging</a:t>
            </a:r>
          </a:p>
        </p:txBody>
      </p:sp>
      <p:sp>
        <p:nvSpPr>
          <p:cNvPr id="10" name="Title 15">
            <a:extLst>
              <a:ext uri="{FF2B5EF4-FFF2-40B4-BE49-F238E27FC236}">
                <a16:creationId xmlns:a16="http://schemas.microsoft.com/office/drawing/2014/main" id="{53EC6480-5E91-D846-93DD-5EE00B064835}"/>
              </a:ext>
            </a:extLst>
          </p:cNvPr>
          <p:cNvSpPr>
            <a:spLocks noGrp="1"/>
          </p:cNvSpPr>
          <p:nvPr>
            <p:ph type="title"/>
          </p:nvPr>
        </p:nvSpPr>
        <p:spPr/>
        <p:txBody>
          <a:bodyPr>
            <a:normAutofit/>
          </a:bodyPr>
          <a:lstStyle/>
          <a:p>
            <a:r>
              <a:rPr lang="en-US" sz="2800" b="1" dirty="0"/>
              <a:t>Acoustic Validation Test Planning and Execution</a:t>
            </a:r>
          </a:p>
        </p:txBody>
      </p:sp>
      <p:sp>
        <p:nvSpPr>
          <p:cNvPr id="15" name="TextBox 14">
            <a:extLst>
              <a:ext uri="{FF2B5EF4-FFF2-40B4-BE49-F238E27FC236}">
                <a16:creationId xmlns:a16="http://schemas.microsoft.com/office/drawing/2014/main" id="{FC7F645A-DCCB-074B-B08D-6E89A9AA3DFE}"/>
              </a:ext>
            </a:extLst>
          </p:cNvPr>
          <p:cNvSpPr txBox="1"/>
          <p:nvPr/>
        </p:nvSpPr>
        <p:spPr>
          <a:xfrm>
            <a:off x="9475229" y="3961687"/>
            <a:ext cx="2559682" cy="323165"/>
          </a:xfrm>
          <a:prstGeom prst="rect">
            <a:avLst/>
          </a:prstGeom>
          <a:noFill/>
        </p:spPr>
        <p:txBody>
          <a:bodyPr wrap="square" rtlCol="0">
            <a:spAutoFit/>
          </a:bodyPr>
          <a:lstStyle/>
          <a:p>
            <a:pPr algn="ctr"/>
            <a:r>
              <a:rPr lang="en-US" sz="1500">
                <a:solidFill>
                  <a:schemeClr val="accent1">
                    <a:lumMod val="75000"/>
                  </a:schemeClr>
                </a:solidFill>
                <a:latin typeface="Helvetica" pitchFamily="34" charset="0"/>
                <a:cs typeface="Arial"/>
              </a:rPr>
              <a:t>Ground Recording Systems</a:t>
            </a:r>
          </a:p>
        </p:txBody>
      </p:sp>
      <p:pic>
        <p:nvPicPr>
          <p:cNvPr id="16" name="Picture 15">
            <a:extLst>
              <a:ext uri="{FF2B5EF4-FFF2-40B4-BE49-F238E27FC236}">
                <a16:creationId xmlns:a16="http://schemas.microsoft.com/office/drawing/2014/main" id="{C123CAB2-9C82-4548-8318-66D8412202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9275677" y="1417034"/>
            <a:ext cx="1766931" cy="2708648"/>
          </a:xfrm>
          <a:prstGeom prst="rect">
            <a:avLst/>
          </a:prstGeom>
          <a:ln w="6350">
            <a:solidFill>
              <a:schemeClr val="tx1"/>
            </a:solidFill>
          </a:ln>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E34E1B90-079C-5640-8DBE-FD1F551F96A8}"/>
              </a:ext>
            </a:extLst>
          </p:cNvPr>
          <p:cNvPicPr>
            <a:picLocks noChangeAspect="1"/>
          </p:cNvPicPr>
          <p:nvPr/>
        </p:nvPicPr>
        <p:blipFill>
          <a:blip r:embed="rId3"/>
          <a:stretch>
            <a:fillRect/>
          </a:stretch>
        </p:blipFill>
        <p:spPr>
          <a:xfrm>
            <a:off x="6827186" y="3581168"/>
            <a:ext cx="2559682" cy="1443225"/>
          </a:xfrm>
          <a:prstGeom prst="rect">
            <a:avLst/>
          </a:prstGeom>
          <a:ln w="12700">
            <a:solidFill>
              <a:schemeClr val="tx1"/>
            </a:solidFill>
          </a:ln>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6E09E5F6-7FB5-EC4B-922C-06C62893011D}"/>
              </a:ext>
            </a:extLst>
          </p:cNvPr>
          <p:cNvPicPr>
            <a:picLocks noChangeAspect="1"/>
          </p:cNvPicPr>
          <p:nvPr/>
        </p:nvPicPr>
        <p:blipFill>
          <a:blip r:embed="rId4"/>
          <a:stretch>
            <a:fillRect/>
          </a:stretch>
        </p:blipFill>
        <p:spPr>
          <a:xfrm>
            <a:off x="6953001" y="1144878"/>
            <a:ext cx="2308052" cy="1626480"/>
          </a:xfrm>
          <a:prstGeom prst="rect">
            <a:avLst/>
          </a:prstGeom>
          <a:ln w="15875">
            <a:solidFill>
              <a:schemeClr val="tx1"/>
            </a:solidFill>
          </a:ln>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50534A80-69AC-4BEF-792E-1E9C2D91555C}"/>
              </a:ext>
            </a:extLst>
          </p:cNvPr>
          <p:cNvSpPr txBox="1"/>
          <p:nvPr/>
        </p:nvSpPr>
        <p:spPr>
          <a:xfrm>
            <a:off x="6905442" y="5631875"/>
            <a:ext cx="2559682" cy="323165"/>
          </a:xfrm>
          <a:prstGeom prst="rect">
            <a:avLst/>
          </a:prstGeom>
          <a:noFill/>
        </p:spPr>
        <p:txBody>
          <a:bodyPr wrap="square" rtlCol="0">
            <a:spAutoFit/>
          </a:bodyPr>
          <a:lstStyle/>
          <a:p>
            <a:pPr algn="ctr"/>
            <a:r>
              <a:rPr lang="en-US" sz="1500">
                <a:solidFill>
                  <a:schemeClr val="accent1">
                    <a:lumMod val="75000"/>
                  </a:schemeClr>
                </a:solidFill>
                <a:latin typeface="Helvetica" pitchFamily="34" charset="0"/>
                <a:cs typeface="Arial"/>
              </a:rPr>
              <a:t>Flight Planning</a:t>
            </a:r>
          </a:p>
        </p:txBody>
      </p:sp>
      <p:sp>
        <p:nvSpPr>
          <p:cNvPr id="7" name="Content Placeholder 2">
            <a:extLst>
              <a:ext uri="{FF2B5EF4-FFF2-40B4-BE49-F238E27FC236}">
                <a16:creationId xmlns:a16="http://schemas.microsoft.com/office/drawing/2014/main" id="{D7FAC53B-9CF9-06FE-351E-DD35310DFBE4}"/>
              </a:ext>
            </a:extLst>
          </p:cNvPr>
          <p:cNvSpPr txBox="1">
            <a:spLocks/>
          </p:cNvSpPr>
          <p:nvPr/>
        </p:nvSpPr>
        <p:spPr>
          <a:xfrm>
            <a:off x="520979" y="828647"/>
            <a:ext cx="6306207" cy="194279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800"/>
              <a:t>Plan and execute a test series to validate ground acoustic signature loudness is acceptable for community response testing and to gather airborne and ground data that will be used to anchor sonic boom propagation and acoustics models in a real atmosphere. Coordinate multiple ground and flight assets to efficiently gather multiple data types.</a:t>
            </a:r>
          </a:p>
          <a:p>
            <a:pPr marL="0" indent="0">
              <a:buNone/>
            </a:pPr>
            <a:endParaRPr lang="en-US" sz="1800"/>
          </a:p>
          <a:p>
            <a:pPr marL="0" indent="0">
              <a:buNone/>
            </a:pPr>
            <a:endParaRPr lang="en-US" sz="1800"/>
          </a:p>
        </p:txBody>
      </p:sp>
      <p:pic>
        <p:nvPicPr>
          <p:cNvPr id="13" name="Picture 12" descr="Map&#10;&#10;Description automatically generated">
            <a:extLst>
              <a:ext uri="{FF2B5EF4-FFF2-40B4-BE49-F238E27FC236}">
                <a16:creationId xmlns:a16="http://schemas.microsoft.com/office/drawing/2014/main" id="{7B227753-1421-9058-4459-55B8B504B1A2}"/>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9021598" y="4599788"/>
            <a:ext cx="2595000" cy="1661527"/>
          </a:xfrm>
          <a:prstGeom prst="rect">
            <a:avLst/>
          </a:prstGeom>
          <a:ln w="12700">
            <a:solidFill>
              <a:schemeClr val="tx1"/>
            </a:solidFill>
          </a:ln>
          <a:effectLst>
            <a:outerShdw blurRad="50800" dist="38100" dir="2700000" algn="tl" rotWithShape="0">
              <a:prstClr val="black">
                <a:alpha val="40000"/>
              </a:prstClr>
            </a:outerShdw>
          </a:effectLst>
        </p:spPr>
      </p:pic>
      <p:pic>
        <p:nvPicPr>
          <p:cNvPr id="2" name="Picture 1" descr="Icon&#10;&#10;Description automatically generated with low confidence">
            <a:extLst>
              <a:ext uri="{FF2B5EF4-FFF2-40B4-BE49-F238E27FC236}">
                <a16:creationId xmlns:a16="http://schemas.microsoft.com/office/drawing/2014/main" id="{D2C2C3D8-CECD-330A-2F80-426D97F0B79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pic>
        <p:nvPicPr>
          <p:cNvPr id="3" name="Picture 2">
            <a:extLst>
              <a:ext uri="{FF2B5EF4-FFF2-40B4-BE49-F238E27FC236}">
                <a16:creationId xmlns:a16="http://schemas.microsoft.com/office/drawing/2014/main" id="{56046AB9-D072-B5B8-BEBB-7ADF6DD23C0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94453" y="2573135"/>
            <a:ext cx="6022838" cy="4191675"/>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67574005"/>
      </p:ext>
    </p:extLst>
  </p:cSld>
  <p:clrMapOvr>
    <a:masterClrMapping/>
  </p:clrMapOvr>
  <mc:AlternateContent xmlns:mc="http://schemas.openxmlformats.org/markup-compatibility/2006" xmlns:p14="http://schemas.microsoft.com/office/powerpoint/2010/main">
    <mc:Choice Requires="p14">
      <p:transition spd="slow" p14:dur="2000" advTm="45258"/>
    </mc:Choice>
    <mc:Fallback xmlns="">
      <p:transition spd="slow" advTm="45258"/>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35ECD8-2214-2F9E-E970-AF79E3F2E03A}"/>
              </a:ext>
            </a:extLst>
          </p:cNvPr>
          <p:cNvSpPr>
            <a:spLocks noGrp="1"/>
          </p:cNvSpPr>
          <p:nvPr>
            <p:ph type="title"/>
          </p:nvPr>
        </p:nvSpPr>
        <p:spPr/>
        <p:txBody>
          <a:bodyPr>
            <a:noAutofit/>
          </a:bodyPr>
          <a:lstStyle/>
          <a:p>
            <a:r>
              <a:rPr lang="en-US" sz="2800" dirty="0"/>
              <a:t>Community Test Planning and Execution</a:t>
            </a:r>
          </a:p>
        </p:txBody>
      </p:sp>
      <p:pic>
        <p:nvPicPr>
          <p:cNvPr id="6" name="Picture 5">
            <a:extLst>
              <a:ext uri="{FF2B5EF4-FFF2-40B4-BE49-F238E27FC236}">
                <a16:creationId xmlns:a16="http://schemas.microsoft.com/office/drawing/2014/main" id="{5E62A67A-8F70-8980-4D89-69B0DB04DF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09637" y="2110758"/>
            <a:ext cx="3356337" cy="1816176"/>
          </a:xfrm>
          <a:prstGeom prst="rect">
            <a:avLst/>
          </a:prstGeom>
        </p:spPr>
      </p:pic>
      <p:pic>
        <p:nvPicPr>
          <p:cNvPr id="7" name="Picture Placeholder 28" descr="Suburb of the USA taken from a height of trees and houses.">
            <a:extLst>
              <a:ext uri="{FF2B5EF4-FFF2-40B4-BE49-F238E27FC236}">
                <a16:creationId xmlns:a16="http://schemas.microsoft.com/office/drawing/2014/main" id="{6D53768B-37CA-D30C-A9DF-2323C551FD9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81250" y="4331921"/>
            <a:ext cx="2726004" cy="1727463"/>
          </a:xfrm>
          <a:prstGeom prst="rect">
            <a:avLst/>
          </a:prstGeom>
        </p:spPr>
      </p:pic>
      <p:pic>
        <p:nvPicPr>
          <p:cNvPr id="3074" name="Picture 2" descr="A screenshot of a phone&#10;&#10;Description automatically generated">
            <a:extLst>
              <a:ext uri="{FF2B5EF4-FFF2-40B4-BE49-F238E27FC236}">
                <a16:creationId xmlns:a16="http://schemas.microsoft.com/office/drawing/2014/main" id="{75963BEB-E800-412F-8A80-4BD0BC1893D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638001" y="1866353"/>
            <a:ext cx="1323793" cy="198314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a:extLst>
              <a:ext uri="{FF2B5EF4-FFF2-40B4-BE49-F238E27FC236}">
                <a16:creationId xmlns:a16="http://schemas.microsoft.com/office/drawing/2014/main" id="{193E9328-1E72-0CB3-A54D-4AD308F9CCC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215856" y="1873741"/>
            <a:ext cx="1077267" cy="1956592"/>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A car parked in a desert&#10;&#10;Description automatically generated with medium confidence">
            <a:extLst>
              <a:ext uri="{FF2B5EF4-FFF2-40B4-BE49-F238E27FC236}">
                <a16:creationId xmlns:a16="http://schemas.microsoft.com/office/drawing/2014/main" id="{4F783B73-C468-099B-F58A-3211F580CE2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784748" y="4325362"/>
            <a:ext cx="2095140" cy="140003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C483FDAF-73E3-354C-D10B-1EBB21738D9B}"/>
              </a:ext>
            </a:extLst>
          </p:cNvPr>
          <p:cNvSpPr txBox="1"/>
          <p:nvPr/>
        </p:nvSpPr>
        <p:spPr>
          <a:xfrm>
            <a:off x="804087" y="1482942"/>
            <a:ext cx="3049233" cy="307777"/>
          </a:xfrm>
          <a:prstGeom prst="rect">
            <a:avLst/>
          </a:prstGeom>
          <a:noFill/>
        </p:spPr>
        <p:txBody>
          <a:bodyPr wrap="none" rtlCol="0">
            <a:spAutoFit/>
          </a:bodyPr>
          <a:lstStyle/>
          <a:p>
            <a:r>
              <a:rPr lang="en-US" sz="1400" b="1" dirty="0">
                <a:solidFill>
                  <a:srgbClr val="0070C0"/>
                </a:solidFill>
                <a:latin typeface="Helvetica" pitchFamily="2" charset="0"/>
              </a:rPr>
              <a:t>Airfield and Community Selection</a:t>
            </a:r>
          </a:p>
        </p:txBody>
      </p:sp>
      <p:sp>
        <p:nvSpPr>
          <p:cNvPr id="16" name="TextBox 15">
            <a:extLst>
              <a:ext uri="{FF2B5EF4-FFF2-40B4-BE49-F238E27FC236}">
                <a16:creationId xmlns:a16="http://schemas.microsoft.com/office/drawing/2014/main" id="{4DEC9B05-6848-0552-53D6-89F7DF613D6A}"/>
              </a:ext>
            </a:extLst>
          </p:cNvPr>
          <p:cNvSpPr txBox="1"/>
          <p:nvPr/>
        </p:nvSpPr>
        <p:spPr>
          <a:xfrm>
            <a:off x="4664505" y="1482942"/>
            <a:ext cx="2574551" cy="307777"/>
          </a:xfrm>
          <a:prstGeom prst="rect">
            <a:avLst/>
          </a:prstGeom>
          <a:noFill/>
        </p:spPr>
        <p:txBody>
          <a:bodyPr wrap="none" rtlCol="0">
            <a:spAutoFit/>
          </a:bodyPr>
          <a:lstStyle/>
          <a:p>
            <a:r>
              <a:rPr lang="en-US" sz="1400" b="1" dirty="0">
                <a:solidFill>
                  <a:srgbClr val="0070C0"/>
                </a:solidFill>
                <a:latin typeface="Helvetica" pitchFamily="2" charset="0"/>
              </a:rPr>
              <a:t>Survey Design and Analysis</a:t>
            </a:r>
          </a:p>
        </p:txBody>
      </p:sp>
      <p:sp>
        <p:nvSpPr>
          <p:cNvPr id="17" name="TextBox 16">
            <a:extLst>
              <a:ext uri="{FF2B5EF4-FFF2-40B4-BE49-F238E27FC236}">
                <a16:creationId xmlns:a16="http://schemas.microsoft.com/office/drawing/2014/main" id="{E6228F8B-FD95-7731-4F96-B24E8A2AFC13}"/>
              </a:ext>
            </a:extLst>
          </p:cNvPr>
          <p:cNvSpPr txBox="1"/>
          <p:nvPr/>
        </p:nvSpPr>
        <p:spPr>
          <a:xfrm>
            <a:off x="4838858" y="6284109"/>
            <a:ext cx="2245743" cy="307777"/>
          </a:xfrm>
          <a:prstGeom prst="rect">
            <a:avLst/>
          </a:prstGeom>
          <a:noFill/>
        </p:spPr>
        <p:txBody>
          <a:bodyPr wrap="none" rtlCol="0">
            <a:spAutoFit/>
          </a:bodyPr>
          <a:lstStyle/>
          <a:p>
            <a:r>
              <a:rPr lang="en-US" sz="1400" b="1" dirty="0">
                <a:solidFill>
                  <a:srgbClr val="0070C0"/>
                </a:solidFill>
                <a:latin typeface="Helvetica" pitchFamily="2" charset="0"/>
              </a:rPr>
              <a:t>Flight and Test Planning</a:t>
            </a:r>
          </a:p>
        </p:txBody>
      </p:sp>
      <p:sp>
        <p:nvSpPr>
          <p:cNvPr id="18" name="TextBox 17">
            <a:extLst>
              <a:ext uri="{FF2B5EF4-FFF2-40B4-BE49-F238E27FC236}">
                <a16:creationId xmlns:a16="http://schemas.microsoft.com/office/drawing/2014/main" id="{46838EFF-572B-FA49-B64C-AAA23555F1C6}"/>
              </a:ext>
            </a:extLst>
          </p:cNvPr>
          <p:cNvSpPr txBox="1"/>
          <p:nvPr/>
        </p:nvSpPr>
        <p:spPr>
          <a:xfrm>
            <a:off x="9024820" y="6284109"/>
            <a:ext cx="1965603" cy="307777"/>
          </a:xfrm>
          <a:prstGeom prst="rect">
            <a:avLst/>
          </a:prstGeom>
          <a:noFill/>
        </p:spPr>
        <p:txBody>
          <a:bodyPr wrap="none" rtlCol="0">
            <a:spAutoFit/>
          </a:bodyPr>
          <a:lstStyle/>
          <a:p>
            <a:r>
              <a:rPr lang="en-US" sz="1400" b="1" dirty="0">
                <a:solidFill>
                  <a:srgbClr val="0070C0"/>
                </a:solidFill>
                <a:latin typeface="Helvetica" pitchFamily="2" charset="0"/>
              </a:rPr>
              <a:t>Exposure Estimation</a:t>
            </a:r>
          </a:p>
        </p:txBody>
      </p:sp>
      <p:sp>
        <p:nvSpPr>
          <p:cNvPr id="19" name="TextBox 18">
            <a:extLst>
              <a:ext uri="{FF2B5EF4-FFF2-40B4-BE49-F238E27FC236}">
                <a16:creationId xmlns:a16="http://schemas.microsoft.com/office/drawing/2014/main" id="{70EB87EA-6B46-F718-B0EF-8843F179E3E9}"/>
              </a:ext>
            </a:extLst>
          </p:cNvPr>
          <p:cNvSpPr txBox="1"/>
          <p:nvPr/>
        </p:nvSpPr>
        <p:spPr>
          <a:xfrm>
            <a:off x="836129" y="6284109"/>
            <a:ext cx="2294218" cy="307777"/>
          </a:xfrm>
          <a:prstGeom prst="rect">
            <a:avLst/>
          </a:prstGeom>
          <a:noFill/>
        </p:spPr>
        <p:txBody>
          <a:bodyPr wrap="none" rtlCol="0">
            <a:spAutoFit/>
          </a:bodyPr>
          <a:lstStyle/>
          <a:p>
            <a:r>
              <a:rPr lang="en-US" sz="1400" b="1" dirty="0">
                <a:solidFill>
                  <a:srgbClr val="0070C0"/>
                </a:solidFill>
                <a:latin typeface="Helvetica" pitchFamily="2" charset="0"/>
              </a:rPr>
              <a:t>Community Engagement</a:t>
            </a:r>
          </a:p>
        </p:txBody>
      </p:sp>
      <p:sp>
        <p:nvSpPr>
          <p:cNvPr id="20" name="TextBox 19">
            <a:extLst>
              <a:ext uri="{FF2B5EF4-FFF2-40B4-BE49-F238E27FC236}">
                <a16:creationId xmlns:a16="http://schemas.microsoft.com/office/drawing/2014/main" id="{799E5433-460D-F3F3-7AAF-A7E613859828}"/>
              </a:ext>
            </a:extLst>
          </p:cNvPr>
          <p:cNvSpPr txBox="1"/>
          <p:nvPr/>
        </p:nvSpPr>
        <p:spPr>
          <a:xfrm>
            <a:off x="8693762" y="1482942"/>
            <a:ext cx="2658100" cy="307777"/>
          </a:xfrm>
          <a:prstGeom prst="rect">
            <a:avLst/>
          </a:prstGeom>
          <a:noFill/>
        </p:spPr>
        <p:txBody>
          <a:bodyPr wrap="none" rtlCol="0">
            <a:spAutoFit/>
          </a:bodyPr>
          <a:lstStyle/>
          <a:p>
            <a:r>
              <a:rPr lang="en-US" sz="1400" b="1" dirty="0">
                <a:solidFill>
                  <a:srgbClr val="0070C0"/>
                </a:solidFill>
                <a:latin typeface="Helvetica" pitchFamily="2" charset="0"/>
              </a:rPr>
              <a:t>Dose-Response Relationship</a:t>
            </a:r>
          </a:p>
        </p:txBody>
      </p:sp>
      <p:pic>
        <p:nvPicPr>
          <p:cNvPr id="3077" name="Picture 5" descr="Three probability density curves are displayed for perceived levels. The calculated is a wide blue distribution. The measured is a narrow but taller red distribution. The estimated is the narrowest and tallest distribution in purple whose peak is between the calculated and measured peaks.">
            <a:extLst>
              <a:ext uri="{FF2B5EF4-FFF2-40B4-BE49-F238E27FC236}">
                <a16:creationId xmlns:a16="http://schemas.microsoft.com/office/drawing/2014/main" id="{B75F40DC-0112-C705-15AC-DB53E0560E9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0017994" y="5184812"/>
            <a:ext cx="1832911" cy="1168902"/>
          </a:xfrm>
          <a:prstGeom prst="rect">
            <a:avLst/>
          </a:prstGeom>
          <a:noFill/>
          <a:extLst>
            <a:ext uri="{909E8E84-426E-40DD-AFC4-6F175D3DCCD1}">
              <a14:hiddenFill xmlns:a14="http://schemas.microsoft.com/office/drawing/2010/main">
                <a:solidFill>
                  <a:srgbClr val="FFFFFF"/>
                </a:solidFill>
              </a14:hiddenFill>
            </a:ext>
          </a:extLst>
        </p:spPr>
      </p:pic>
      <p:sp>
        <p:nvSpPr>
          <p:cNvPr id="10" name="Right Arrow 9">
            <a:extLst>
              <a:ext uri="{FF2B5EF4-FFF2-40B4-BE49-F238E27FC236}">
                <a16:creationId xmlns:a16="http://schemas.microsoft.com/office/drawing/2014/main" id="{9AF09C8F-7A57-F332-6D87-FB9DD992B1C2}"/>
              </a:ext>
            </a:extLst>
          </p:cNvPr>
          <p:cNvSpPr/>
          <p:nvPr/>
        </p:nvSpPr>
        <p:spPr bwMode="auto">
          <a:xfrm>
            <a:off x="7978422" y="4885899"/>
            <a:ext cx="317091" cy="54569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12" name="Right Arrow 11">
            <a:extLst>
              <a:ext uri="{FF2B5EF4-FFF2-40B4-BE49-F238E27FC236}">
                <a16:creationId xmlns:a16="http://schemas.microsoft.com/office/drawing/2014/main" id="{1D8D281C-7A43-FF20-5455-8C7B45578865}"/>
              </a:ext>
            </a:extLst>
          </p:cNvPr>
          <p:cNvSpPr/>
          <p:nvPr/>
        </p:nvSpPr>
        <p:spPr bwMode="auto">
          <a:xfrm>
            <a:off x="7621797" y="2563682"/>
            <a:ext cx="317091" cy="54569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13" name="Right Arrow 12">
            <a:extLst>
              <a:ext uri="{FF2B5EF4-FFF2-40B4-BE49-F238E27FC236}">
                <a16:creationId xmlns:a16="http://schemas.microsoft.com/office/drawing/2014/main" id="{01D3B5C8-97A1-5779-1038-64A5C5B31D82}"/>
              </a:ext>
            </a:extLst>
          </p:cNvPr>
          <p:cNvSpPr/>
          <p:nvPr/>
        </p:nvSpPr>
        <p:spPr bwMode="auto">
          <a:xfrm rot="16200000">
            <a:off x="5709804" y="3891062"/>
            <a:ext cx="317091" cy="54569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14" name="Right Arrow 13">
            <a:extLst>
              <a:ext uri="{FF2B5EF4-FFF2-40B4-BE49-F238E27FC236}">
                <a16:creationId xmlns:a16="http://schemas.microsoft.com/office/drawing/2014/main" id="{8819BC73-0B57-9997-F27E-AA0083A3AA9E}"/>
              </a:ext>
            </a:extLst>
          </p:cNvPr>
          <p:cNvSpPr/>
          <p:nvPr/>
        </p:nvSpPr>
        <p:spPr bwMode="auto">
          <a:xfrm rot="16200000">
            <a:off x="9814346" y="3840005"/>
            <a:ext cx="317091" cy="54569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21" name="Rectangle 20">
            <a:extLst>
              <a:ext uri="{FF2B5EF4-FFF2-40B4-BE49-F238E27FC236}">
                <a16:creationId xmlns:a16="http://schemas.microsoft.com/office/drawing/2014/main" id="{1F790D4B-2D48-7B05-815F-575B843DB3BA}"/>
              </a:ext>
            </a:extLst>
          </p:cNvPr>
          <p:cNvSpPr/>
          <p:nvPr/>
        </p:nvSpPr>
        <p:spPr bwMode="auto">
          <a:xfrm>
            <a:off x="8163339" y="1848099"/>
            <a:ext cx="3723862" cy="2001400"/>
          </a:xfrm>
          <a:prstGeom prst="rect">
            <a:avLst/>
          </a:prstGeom>
          <a:noFill/>
          <a:ln w="349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pic>
        <p:nvPicPr>
          <p:cNvPr id="2" name="Picture 1">
            <a:extLst>
              <a:ext uri="{FF2B5EF4-FFF2-40B4-BE49-F238E27FC236}">
                <a16:creationId xmlns:a16="http://schemas.microsoft.com/office/drawing/2014/main" id="{F32B315B-0718-0718-820A-C26D88057F43}"/>
              </a:ext>
            </a:extLst>
          </p:cNvPr>
          <p:cNvPicPr>
            <a:picLocks noChangeAspect="1"/>
          </p:cNvPicPr>
          <p:nvPr/>
        </p:nvPicPr>
        <p:blipFill rotWithShape="1">
          <a:blip r:embed="rId9"/>
          <a:srcRect l="4505" t="3064" r="5540" b="4997"/>
          <a:stretch/>
        </p:blipFill>
        <p:spPr>
          <a:xfrm>
            <a:off x="790698" y="1866353"/>
            <a:ext cx="3098831" cy="1963980"/>
          </a:xfrm>
          <a:prstGeom prst="rect">
            <a:avLst/>
          </a:prstGeom>
          <a:ln w="12700">
            <a:solidFill>
              <a:schemeClr val="tx1"/>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C0A9831A-2C0E-9A0D-BF3F-4455B480605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262862" y="4456367"/>
            <a:ext cx="3523506" cy="1595459"/>
          </a:xfrm>
          <a:prstGeom prst="rect">
            <a:avLst/>
          </a:prstGeom>
          <a:ln w="12700">
            <a:solidFill>
              <a:schemeClr val="tx1"/>
            </a:solidFill>
          </a:ln>
          <a:effectLst>
            <a:outerShdw blurRad="50800" dist="38100" dir="2700000" algn="tl" rotWithShape="0">
              <a:prstClr val="black">
                <a:alpha val="40000"/>
              </a:prstClr>
            </a:outerShdw>
          </a:effectLst>
        </p:spPr>
      </p:pic>
      <p:sp>
        <p:nvSpPr>
          <p:cNvPr id="11" name="Content Placeholder 4">
            <a:extLst>
              <a:ext uri="{FF2B5EF4-FFF2-40B4-BE49-F238E27FC236}">
                <a16:creationId xmlns:a16="http://schemas.microsoft.com/office/drawing/2014/main" id="{27DD7051-CF0C-7B0E-CB23-C96B7F818664}"/>
              </a:ext>
            </a:extLst>
          </p:cNvPr>
          <p:cNvSpPr txBox="1">
            <a:spLocks/>
          </p:cNvSpPr>
          <p:nvPr/>
        </p:nvSpPr>
        <p:spPr>
          <a:xfrm>
            <a:off x="333100" y="812385"/>
            <a:ext cx="11196291" cy="13808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800" dirty="0"/>
              <a:t>Plan and execute sonic boom tests with the X-59 aircraft over large non-experienced communities within the U.S. to provide a robust dose-response database of community annoyance</a:t>
            </a:r>
            <a:endParaRPr lang="en-US" sz="2100" dirty="0"/>
          </a:p>
        </p:txBody>
      </p:sp>
      <p:sp>
        <p:nvSpPr>
          <p:cNvPr id="8" name="TextBox 7">
            <a:extLst>
              <a:ext uri="{FF2B5EF4-FFF2-40B4-BE49-F238E27FC236}">
                <a16:creationId xmlns:a16="http://schemas.microsoft.com/office/drawing/2014/main" id="{CAD71A98-9092-7177-43DB-AD3AACD871EE}"/>
              </a:ext>
            </a:extLst>
          </p:cNvPr>
          <p:cNvSpPr txBox="1"/>
          <p:nvPr/>
        </p:nvSpPr>
        <p:spPr>
          <a:xfrm>
            <a:off x="874778" y="6042635"/>
            <a:ext cx="2774102" cy="230832"/>
          </a:xfrm>
          <a:prstGeom prst="rect">
            <a:avLst/>
          </a:prstGeom>
          <a:noFill/>
        </p:spPr>
        <p:txBody>
          <a:bodyPr wrap="square">
            <a:spAutoFit/>
          </a:bodyPr>
          <a:lstStyle/>
          <a:p>
            <a:r>
              <a:rPr lang="en-US" sz="900" i="1" dirty="0">
                <a:latin typeface="Verdana" panose="020B0604030504040204" pitchFamily="34" charset="0"/>
                <a:ea typeface="Verdana" panose="020B0604030504040204" pitchFamily="34" charset="0"/>
                <a:cs typeface="Verdana" panose="020B0604030504040204" pitchFamily="34" charset="0"/>
              </a:rPr>
              <a:t>https://</a:t>
            </a:r>
            <a:r>
              <a:rPr lang="en-US" sz="900" i="1" dirty="0" err="1">
                <a:latin typeface="Verdana" panose="020B0604030504040204" pitchFamily="34" charset="0"/>
                <a:ea typeface="Verdana" panose="020B0604030504040204" pitchFamily="34" charset="0"/>
                <a:cs typeface="Verdana" panose="020B0604030504040204" pitchFamily="34" charset="0"/>
              </a:rPr>
              <a:t>www.dreamstime.com</a:t>
            </a:r>
            <a:r>
              <a:rPr lang="en-US" sz="900" i="1" dirty="0">
                <a:latin typeface="Verdana" panose="020B0604030504040204" pitchFamily="34" charset="0"/>
                <a:ea typeface="Verdana" panose="020B0604030504040204" pitchFamily="34" charset="0"/>
                <a:cs typeface="Verdana" panose="020B0604030504040204" pitchFamily="34" charset="0"/>
              </a:rPr>
              <a:t>/179235021</a:t>
            </a:r>
          </a:p>
        </p:txBody>
      </p:sp>
      <p:sp>
        <p:nvSpPr>
          <p:cNvPr id="9" name="TextBox 8">
            <a:extLst>
              <a:ext uri="{FF2B5EF4-FFF2-40B4-BE49-F238E27FC236}">
                <a16:creationId xmlns:a16="http://schemas.microsoft.com/office/drawing/2014/main" id="{CE553896-D5A1-3B58-7186-7F9F33FC8A92}"/>
              </a:ext>
            </a:extLst>
          </p:cNvPr>
          <p:cNvSpPr txBox="1"/>
          <p:nvPr/>
        </p:nvSpPr>
        <p:spPr>
          <a:xfrm>
            <a:off x="2514453" y="3876364"/>
            <a:ext cx="1785602" cy="230832"/>
          </a:xfrm>
          <a:prstGeom prst="rect">
            <a:avLst/>
          </a:prstGeom>
          <a:noFill/>
        </p:spPr>
        <p:txBody>
          <a:bodyPr wrap="square" rtlCol="0">
            <a:spAutoFit/>
          </a:bodyPr>
          <a:lstStyle/>
          <a:p>
            <a:r>
              <a:rPr lang="en-US" sz="900" i="1" dirty="0">
                <a:latin typeface="Verdana" panose="020B0604030504040204" pitchFamily="34" charset="0"/>
                <a:ea typeface="Verdana" panose="020B0604030504040204" pitchFamily="34" charset="0"/>
                <a:cs typeface="Verdana" panose="020B0604030504040204" pitchFamily="34" charset="0"/>
              </a:rPr>
              <a:t>Image Credits: HMMH</a:t>
            </a:r>
          </a:p>
        </p:txBody>
      </p:sp>
      <p:pic>
        <p:nvPicPr>
          <p:cNvPr id="22" name="Picture 21">
            <a:extLst>
              <a:ext uri="{FF2B5EF4-FFF2-40B4-BE49-F238E27FC236}">
                <a16:creationId xmlns:a16="http://schemas.microsoft.com/office/drawing/2014/main" id="{6350E821-B8A5-9069-2CFE-B0E2271B647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899228" y="6611218"/>
            <a:ext cx="1028530" cy="133922"/>
          </a:xfrm>
          <a:prstGeom prst="rect">
            <a:avLst/>
          </a:prstGeom>
        </p:spPr>
      </p:pic>
    </p:spTree>
    <p:extLst>
      <p:ext uri="{BB962C8B-B14F-4D97-AF65-F5344CB8AC3E}">
        <p14:creationId xmlns:p14="http://schemas.microsoft.com/office/powerpoint/2010/main" val="1243447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D87C0-2A44-4882-985F-822043CB2B61}"/>
              </a:ext>
            </a:extLst>
          </p:cNvPr>
          <p:cNvSpPr>
            <a:spLocks noGrp="1"/>
          </p:cNvSpPr>
          <p:nvPr>
            <p:ph type="title"/>
          </p:nvPr>
        </p:nvSpPr>
        <p:spPr/>
        <p:txBody>
          <a:bodyPr/>
          <a:lstStyle/>
          <a:p>
            <a:r>
              <a:rPr lang="en-US" dirty="0"/>
              <a:t>Manufacturing: First Chip Ceremony, November 13, 2018</a:t>
            </a:r>
          </a:p>
        </p:txBody>
      </p:sp>
      <p:sp>
        <p:nvSpPr>
          <p:cNvPr id="3" name="Slide Number Placeholder 2">
            <a:extLst>
              <a:ext uri="{FF2B5EF4-FFF2-40B4-BE49-F238E27FC236}">
                <a16:creationId xmlns:a16="http://schemas.microsoft.com/office/drawing/2014/main" id="{742F81CD-21C7-444E-9D22-A94F90765DC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BE8F62-5DF8-3040-A6A0-7DDCFC9687FE}" type="slidenum">
              <a:rPr kumimoji="0" lang="en-US" sz="95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1A9DA25-384F-4479-88DD-976189F04276}"/>
              </a:ext>
            </a:extLst>
          </p:cNvPr>
          <p:cNvPicPr>
            <a:picLocks noChangeAspect="1"/>
          </p:cNvPicPr>
          <p:nvPr/>
        </p:nvPicPr>
        <p:blipFill>
          <a:blip r:embed="rId2"/>
          <a:stretch>
            <a:fillRect/>
          </a:stretch>
        </p:blipFill>
        <p:spPr>
          <a:xfrm>
            <a:off x="-7255" y="1058879"/>
            <a:ext cx="12192000" cy="5136168"/>
          </a:xfrm>
          <a:prstGeom prst="rect">
            <a:avLst/>
          </a:prstGeom>
        </p:spPr>
      </p:pic>
    </p:spTree>
    <p:extLst>
      <p:ext uri="{BB962C8B-B14F-4D97-AF65-F5344CB8AC3E}">
        <p14:creationId xmlns:p14="http://schemas.microsoft.com/office/powerpoint/2010/main" val="1584889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ASA X-59 Returns To California For Final Integration - AVweb">
            <a:extLst>
              <a:ext uri="{FF2B5EF4-FFF2-40B4-BE49-F238E27FC236}">
                <a16:creationId xmlns:a16="http://schemas.microsoft.com/office/drawing/2014/main" id="{57DFF3D4-6472-F919-E2D4-A5F71A439FF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234" y="3575570"/>
            <a:ext cx="4286727" cy="3324356"/>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F767881A-5EA4-3A42-8B4C-70B949B6926E}"/>
              </a:ext>
            </a:extLst>
          </p:cNvPr>
          <p:cNvSpPr>
            <a:spLocks noGrp="1"/>
          </p:cNvSpPr>
          <p:nvPr>
            <p:ph type="title"/>
          </p:nvPr>
        </p:nvSpPr>
        <p:spPr/>
        <p:txBody>
          <a:bodyPr>
            <a:normAutofit/>
          </a:bodyPr>
          <a:lstStyle/>
          <a:p>
            <a:r>
              <a:rPr lang="en-US" sz="2800" b="1" dirty="0"/>
              <a:t>X-59 – Early Aircraft Fabrication and Integration</a:t>
            </a:r>
          </a:p>
        </p:txBody>
      </p:sp>
      <p:sp>
        <p:nvSpPr>
          <p:cNvPr id="9" name="Shape 79">
            <a:extLst>
              <a:ext uri="{FF2B5EF4-FFF2-40B4-BE49-F238E27FC236}">
                <a16:creationId xmlns:a16="http://schemas.microsoft.com/office/drawing/2014/main" id="{3DAE6654-9748-034A-B813-01E27AB3FDD8}"/>
              </a:ext>
            </a:extLst>
          </p:cNvPr>
          <p:cNvSpPr/>
          <p:nvPr/>
        </p:nvSpPr>
        <p:spPr>
          <a:xfrm>
            <a:off x="4851987" y="6589917"/>
            <a:ext cx="1421225" cy="3693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a:solidFill>
                  <a:schemeClr val="tx1"/>
                </a:solidFill>
              </a:rPr>
              <a:t>Photo credits: Lockheed Martin</a:t>
            </a:r>
            <a:endParaRPr sz="900" i="0">
              <a:solidFill>
                <a:schemeClr val="tx1"/>
              </a:solidFill>
            </a:endParaRPr>
          </a:p>
        </p:txBody>
      </p:sp>
      <p:pic>
        <p:nvPicPr>
          <p:cNvPr id="15" name="Picture 14">
            <a:extLst>
              <a:ext uri="{FF2B5EF4-FFF2-40B4-BE49-F238E27FC236}">
                <a16:creationId xmlns:a16="http://schemas.microsoft.com/office/drawing/2014/main" id="{18A79987-2649-984D-A557-EA5C0EB53C9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32860" y="3647098"/>
            <a:ext cx="4573824" cy="3250751"/>
          </a:xfrm>
          <a:prstGeom prst="rect">
            <a:avLst/>
          </a:prstGeom>
          <a:ln w="12700">
            <a:noFill/>
          </a:ln>
          <a:effectLst/>
        </p:spPr>
      </p:pic>
      <p:pic>
        <p:nvPicPr>
          <p:cNvPr id="3" name="Picture 2">
            <a:extLst>
              <a:ext uri="{FF2B5EF4-FFF2-40B4-BE49-F238E27FC236}">
                <a16:creationId xmlns:a16="http://schemas.microsoft.com/office/drawing/2014/main" id="{9254598F-9DEF-E648-91ED-CC5E7B2300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23992" y="3647098"/>
            <a:ext cx="4885420" cy="3256946"/>
          </a:xfrm>
          <a:prstGeom prst="rect">
            <a:avLst/>
          </a:prstGeom>
          <a:ln w="12700">
            <a:noFill/>
          </a:ln>
          <a:effectLst/>
        </p:spPr>
      </p:pic>
      <p:sp>
        <p:nvSpPr>
          <p:cNvPr id="2" name="Shape 79">
            <a:extLst>
              <a:ext uri="{FF2B5EF4-FFF2-40B4-BE49-F238E27FC236}">
                <a16:creationId xmlns:a16="http://schemas.microsoft.com/office/drawing/2014/main" id="{91DD755D-BB7A-9DE5-EAFF-9EECC287038C}"/>
              </a:ext>
            </a:extLst>
          </p:cNvPr>
          <p:cNvSpPr/>
          <p:nvPr/>
        </p:nvSpPr>
        <p:spPr>
          <a:xfrm>
            <a:off x="5568933" y="6589916"/>
            <a:ext cx="1762813" cy="2308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dirty="0">
                <a:solidFill>
                  <a:schemeClr val="bg1"/>
                </a:solidFill>
              </a:rPr>
              <a:t>Photo Credits: Lockheed Martin</a:t>
            </a:r>
            <a:endParaRPr sz="900" i="0" dirty="0">
              <a:solidFill>
                <a:schemeClr val="bg1"/>
              </a:solidFill>
            </a:endParaRPr>
          </a:p>
        </p:txBody>
      </p:sp>
      <p:pic>
        <p:nvPicPr>
          <p:cNvPr id="4" name="Picture 3" descr="A close up of a person's face&#10;&#10;Description automatically generated with medium confidence">
            <a:extLst>
              <a:ext uri="{FF2B5EF4-FFF2-40B4-BE49-F238E27FC236}">
                <a16:creationId xmlns:a16="http://schemas.microsoft.com/office/drawing/2014/main" id="{C3CE7A4D-CEC1-807B-FE26-AD33BF4A2A7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78110" y="6607629"/>
            <a:ext cx="1130862" cy="145966"/>
          </a:xfrm>
          <a:prstGeom prst="rect">
            <a:avLst/>
          </a:prstGeom>
        </p:spPr>
      </p:pic>
      <p:pic>
        <p:nvPicPr>
          <p:cNvPr id="5" name="Picture 4">
            <a:extLst>
              <a:ext uri="{FF2B5EF4-FFF2-40B4-BE49-F238E27FC236}">
                <a16:creationId xmlns:a16="http://schemas.microsoft.com/office/drawing/2014/main" id="{815AC487-2C10-445B-A012-04A9993579B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1045779"/>
            <a:ext cx="4045417" cy="2784226"/>
          </a:xfrm>
          <a:prstGeom prst="rect">
            <a:avLst/>
          </a:prstGeom>
          <a:ln w="12700">
            <a:noFill/>
          </a:ln>
          <a:effectLst/>
        </p:spPr>
      </p:pic>
      <p:pic>
        <p:nvPicPr>
          <p:cNvPr id="6" name="Picture 5">
            <a:extLst>
              <a:ext uri="{FF2B5EF4-FFF2-40B4-BE49-F238E27FC236}">
                <a16:creationId xmlns:a16="http://schemas.microsoft.com/office/drawing/2014/main" id="{6C9D40C3-36BB-14AD-9D7E-36BC796022B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331746" y="1049246"/>
            <a:ext cx="4877665" cy="2786955"/>
          </a:xfrm>
          <a:prstGeom prst="rect">
            <a:avLst/>
          </a:prstGeom>
          <a:ln w="12700">
            <a:noFill/>
          </a:ln>
          <a:effectLst/>
        </p:spPr>
      </p:pic>
      <p:pic>
        <p:nvPicPr>
          <p:cNvPr id="8" name="Picture 7">
            <a:extLst>
              <a:ext uri="{FF2B5EF4-FFF2-40B4-BE49-F238E27FC236}">
                <a16:creationId xmlns:a16="http://schemas.microsoft.com/office/drawing/2014/main" id="{79F4B9A8-D208-79B4-19F0-1D01D75DBCE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383428" y="1051976"/>
            <a:ext cx="4573823" cy="2784226"/>
          </a:xfrm>
          <a:prstGeom prst="rect">
            <a:avLst/>
          </a:prstGeom>
          <a:ln w="12700">
            <a:noFill/>
          </a:ln>
          <a:effectLst/>
        </p:spPr>
      </p:pic>
      <p:sp>
        <p:nvSpPr>
          <p:cNvPr id="10" name="Date Placeholder 3">
            <a:extLst>
              <a:ext uri="{FF2B5EF4-FFF2-40B4-BE49-F238E27FC236}">
                <a16:creationId xmlns:a16="http://schemas.microsoft.com/office/drawing/2014/main" id="{E3706888-BEE8-F1F2-07DA-2B8C951CB55F}"/>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solidFill>
                  <a:schemeClr val="bg1"/>
                </a:solidFill>
              </a:rPr>
              <a:t>www.nasa.gov</a:t>
            </a:r>
            <a:r>
              <a:rPr lang="en-US">
                <a:solidFill>
                  <a:schemeClr val="bg1"/>
                </a:solidFill>
              </a:rPr>
              <a:t> </a:t>
            </a:r>
          </a:p>
        </p:txBody>
      </p:sp>
      <p:sp>
        <p:nvSpPr>
          <p:cNvPr id="11" name="Oval 10">
            <a:extLst>
              <a:ext uri="{FF2B5EF4-FFF2-40B4-BE49-F238E27FC236}">
                <a16:creationId xmlns:a16="http://schemas.microsoft.com/office/drawing/2014/main" id="{582FA5C3-76D1-9D08-57FE-BB44A90E696E}"/>
              </a:ext>
            </a:extLst>
          </p:cNvPr>
          <p:cNvSpPr/>
          <p:nvPr/>
        </p:nvSpPr>
        <p:spPr>
          <a:xfrm rot="21061686">
            <a:off x="6528561" y="5215798"/>
            <a:ext cx="723347" cy="664219"/>
          </a:xfrm>
          <a:prstGeom prst="ellipse">
            <a:avLst/>
          </a:prstGeom>
          <a:solidFill>
            <a:schemeClr val="tx1">
              <a:alpha val="70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3517018"/>
      </p:ext>
    </p:extLst>
  </p:cSld>
  <p:clrMapOvr>
    <a:masterClrMapping/>
  </p:clrMapOvr>
  <mc:AlternateContent xmlns:mc="http://schemas.openxmlformats.org/markup-compatibility/2006" xmlns:p14="http://schemas.microsoft.com/office/powerpoint/2010/main">
    <mc:Choice Requires="p14">
      <p:transition spd="slow" p14:dur="2000" advTm="53207"/>
    </mc:Choice>
    <mc:Fallback xmlns="">
      <p:transition spd="slow" advTm="53207"/>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CCE35267-19E5-3643-AAC0-74E91A183F29}"/>
              </a:ext>
            </a:extLst>
          </p:cNvPr>
          <p:cNvSpPr>
            <a:spLocks noGrp="1"/>
          </p:cNvSpPr>
          <p:nvPr>
            <p:ph type="title"/>
          </p:nvPr>
        </p:nvSpPr>
        <p:spPr>
          <a:xfrm>
            <a:off x="159824" y="452607"/>
            <a:ext cx="10908940" cy="560564"/>
          </a:xfrm>
        </p:spPr>
        <p:txBody>
          <a:bodyPr>
            <a:normAutofit/>
          </a:bodyPr>
          <a:lstStyle/>
          <a:p>
            <a:r>
              <a:rPr lang="en-US" sz="2800" b="1" dirty="0"/>
              <a:t>X-59 Aircraft Fabrication and Integration</a:t>
            </a:r>
          </a:p>
        </p:txBody>
      </p:sp>
      <p:sp>
        <p:nvSpPr>
          <p:cNvPr id="20" name="Shape 79">
            <a:extLst>
              <a:ext uri="{FF2B5EF4-FFF2-40B4-BE49-F238E27FC236}">
                <a16:creationId xmlns:a16="http://schemas.microsoft.com/office/drawing/2014/main" id="{AC81D792-D274-F846-A441-FA2A35CE76E5}"/>
              </a:ext>
            </a:extLst>
          </p:cNvPr>
          <p:cNvSpPr/>
          <p:nvPr/>
        </p:nvSpPr>
        <p:spPr>
          <a:xfrm>
            <a:off x="159824" y="5643641"/>
            <a:ext cx="2644312" cy="2308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a:solidFill>
                  <a:schemeClr val="tx1"/>
                </a:solidFill>
              </a:rPr>
              <a:t>Photo Credits</a:t>
            </a:r>
            <a:r>
              <a:rPr sz="900" i="0">
                <a:solidFill>
                  <a:schemeClr val="tx1"/>
                </a:solidFill>
              </a:rPr>
              <a:t>: </a:t>
            </a:r>
            <a:r>
              <a:rPr lang="en-US" sz="900" i="0">
                <a:solidFill>
                  <a:schemeClr val="tx1"/>
                </a:solidFill>
              </a:rPr>
              <a:t>Lockheed Martin (left and top right)</a:t>
            </a:r>
            <a:endParaRPr sz="900" i="0">
              <a:solidFill>
                <a:schemeClr val="tx1"/>
              </a:solidFill>
            </a:endParaRPr>
          </a:p>
        </p:txBody>
      </p:sp>
      <p:sp>
        <p:nvSpPr>
          <p:cNvPr id="15" name="Shape 79">
            <a:extLst>
              <a:ext uri="{FF2B5EF4-FFF2-40B4-BE49-F238E27FC236}">
                <a16:creationId xmlns:a16="http://schemas.microsoft.com/office/drawing/2014/main" id="{EAEF8294-995A-1E4E-BB86-9D916E4F61A0}"/>
              </a:ext>
            </a:extLst>
          </p:cNvPr>
          <p:cNvSpPr/>
          <p:nvPr/>
        </p:nvSpPr>
        <p:spPr>
          <a:xfrm>
            <a:off x="7949045" y="6336570"/>
            <a:ext cx="1618390" cy="2308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a:solidFill>
                  <a:schemeClr val="tx1"/>
                </a:solidFill>
              </a:rPr>
              <a:t>Photo Credit: General Electric</a:t>
            </a:r>
            <a:endParaRPr sz="900" i="0">
              <a:solidFill>
                <a:schemeClr val="tx1"/>
              </a:solidFill>
            </a:endParaRPr>
          </a:p>
        </p:txBody>
      </p:sp>
      <p:pic>
        <p:nvPicPr>
          <p:cNvPr id="2" name="Picture 1">
            <a:extLst>
              <a:ext uri="{FF2B5EF4-FFF2-40B4-BE49-F238E27FC236}">
                <a16:creationId xmlns:a16="http://schemas.microsoft.com/office/drawing/2014/main" id="{28153BF2-742E-A040-843F-3B94A0E85F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726504"/>
            <a:ext cx="7866260" cy="3734724"/>
          </a:xfrm>
          <a:prstGeom prst="rect">
            <a:avLst/>
          </a:prstGeom>
          <a:ln w="12700">
            <a:solidFill>
              <a:schemeClr val="tx1"/>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D2A8415D-F9BE-9248-A07F-EFBCA6C4D2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9045" y="3912105"/>
            <a:ext cx="3690942" cy="2364120"/>
          </a:xfrm>
          <a:prstGeom prst="rect">
            <a:avLst/>
          </a:prstGeom>
          <a:ln w="12700">
            <a:solidFill>
              <a:schemeClr val="tx1"/>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EAB502E0-A891-BC53-6F21-1AA200E8E63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49045" y="1324687"/>
            <a:ext cx="3690942" cy="2460628"/>
          </a:xfrm>
          <a:prstGeom prst="rect">
            <a:avLst/>
          </a:prstGeom>
          <a:ln>
            <a:solidFill>
              <a:schemeClr val="tx1"/>
            </a:solidFill>
          </a:ln>
          <a:effectLst>
            <a:outerShdw blurRad="50800" dist="38100" dir="2700000" algn="tl" rotWithShape="0">
              <a:prstClr val="black">
                <a:alpha val="40000"/>
              </a:prstClr>
            </a:outerShdw>
          </a:effectLst>
        </p:spPr>
      </p:pic>
      <p:pic>
        <p:nvPicPr>
          <p:cNvPr id="4" name="Picture 3" descr="Icon&#10;&#10;Description automatically generated with low confidence">
            <a:extLst>
              <a:ext uri="{FF2B5EF4-FFF2-40B4-BE49-F238E27FC236}">
                <a16:creationId xmlns:a16="http://schemas.microsoft.com/office/drawing/2014/main" id="{20875EFD-6508-758A-D2C5-AE3E1E0EF73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5" name="Date Placeholder 3">
            <a:extLst>
              <a:ext uri="{FF2B5EF4-FFF2-40B4-BE49-F238E27FC236}">
                <a16:creationId xmlns:a16="http://schemas.microsoft.com/office/drawing/2014/main" id="{52D015DE-9AEC-9243-C3C3-E67FB5CA1B09}"/>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460807961"/>
      </p:ext>
    </p:extLst>
  </p:cSld>
  <p:clrMapOvr>
    <a:masterClrMapping/>
  </p:clrMapOvr>
  <mc:AlternateContent xmlns:mc="http://schemas.openxmlformats.org/markup-compatibility/2006" xmlns:p14="http://schemas.microsoft.com/office/powerpoint/2010/main">
    <mc:Choice Requires="p14">
      <p:transition spd="slow" p14:dur="2000" advTm="42336"/>
    </mc:Choice>
    <mc:Fallback xmlns="">
      <p:transition spd="slow" advTm="42336"/>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67881A-5EA4-3A42-8B4C-70B949B6926E}"/>
              </a:ext>
            </a:extLst>
          </p:cNvPr>
          <p:cNvSpPr>
            <a:spLocks noGrp="1"/>
          </p:cNvSpPr>
          <p:nvPr>
            <p:ph type="title"/>
          </p:nvPr>
        </p:nvSpPr>
        <p:spPr/>
        <p:txBody>
          <a:bodyPr>
            <a:normAutofit/>
          </a:bodyPr>
          <a:lstStyle/>
          <a:p>
            <a:r>
              <a:rPr lang="en-US" sz="2800" b="1" dirty="0"/>
              <a:t>X-59 Aircraft Ground Testing in Ft. Worth</a:t>
            </a:r>
          </a:p>
        </p:txBody>
      </p:sp>
      <p:sp>
        <p:nvSpPr>
          <p:cNvPr id="20" name="Title 4">
            <a:extLst>
              <a:ext uri="{FF2B5EF4-FFF2-40B4-BE49-F238E27FC236}">
                <a16:creationId xmlns:a16="http://schemas.microsoft.com/office/drawing/2014/main" id="{D775CA99-A6CA-9749-8827-9AB49378EAFE}"/>
              </a:ext>
            </a:extLst>
          </p:cNvPr>
          <p:cNvSpPr txBox="1">
            <a:spLocks/>
          </p:cNvSpPr>
          <p:nvPr/>
        </p:nvSpPr>
        <p:spPr>
          <a:xfrm>
            <a:off x="8180574" y="3186245"/>
            <a:ext cx="4011426" cy="572955"/>
          </a:xfrm>
          <a:prstGeom prst="rect">
            <a:avLst/>
          </a:prstGeom>
          <a:ln w="12700">
            <a:miter lim="400000"/>
          </a:ln>
          <a:extLst>
            <a:ext uri="{C572A759-6A51-4108-AA02-DFA0A04FC94B}">
              <ma14:wrappingTextBoxFlag xmlns="" xmlns:ma14="http://schemas.microsoft.com/office/mac/drawingml/2011/main" val="1"/>
            </a:ext>
          </a:extLst>
        </p:spPr>
        <p:txBody>
          <a:bodyPr lIns="50940" tIns="50940" rIns="50940" bIns="50940" anchor="ctr">
            <a:normAutofit/>
          </a:bodyPr>
          <a:lstStyle>
            <a:lvl1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1pPr>
            <a:lvl2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2pPr>
            <a:lvl3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3pPr>
            <a:lvl4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4pPr>
            <a:lvl5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5pPr>
            <a:lvl6pPr marL="0" marR="0" indent="4572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6pPr>
            <a:lvl7pPr marL="0" marR="0" indent="9144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7pPr>
            <a:lvl8pPr marL="0" marR="0" indent="13716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8pPr>
            <a:lvl9pPr marL="0" marR="0" indent="18288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9pPr>
          </a:lstStyle>
          <a:p>
            <a:pPr algn="ctr" hangingPunct="1"/>
            <a:r>
              <a:rPr lang="en-US" sz="1600" b="0">
                <a:solidFill>
                  <a:schemeClr val="accent1"/>
                </a:solidFill>
                <a:latin typeface="Helvetica" pitchFamily="2" charset="0"/>
              </a:rPr>
              <a:t>Preparing the Aircraft for Structural Testing</a:t>
            </a:r>
          </a:p>
        </p:txBody>
      </p:sp>
      <p:sp>
        <p:nvSpPr>
          <p:cNvPr id="21" name="Rounded Rectangle 20">
            <a:extLst>
              <a:ext uri="{FF2B5EF4-FFF2-40B4-BE49-F238E27FC236}">
                <a16:creationId xmlns:a16="http://schemas.microsoft.com/office/drawing/2014/main" id="{DAB9A0C5-E656-3E47-95E4-56CFC8D8C105}"/>
              </a:ext>
            </a:extLst>
          </p:cNvPr>
          <p:cNvSpPr/>
          <p:nvPr/>
        </p:nvSpPr>
        <p:spPr>
          <a:xfrm>
            <a:off x="-196694" y="4205004"/>
            <a:ext cx="4152406" cy="384366"/>
          </a:xfrm>
          <a:prstGeom prst="roundRect">
            <a:avLst/>
          </a:prstGeom>
          <a:noFill/>
        </p:spPr>
        <p:txBody>
          <a:bodyPr wrap="square">
            <a:spAutoFit/>
          </a:bodyPr>
          <a:lstStyle/>
          <a:p>
            <a:pPr algn="ctr"/>
            <a:r>
              <a:rPr lang="en-US" sz="1600">
                <a:solidFill>
                  <a:schemeClr val="accent1"/>
                </a:solidFill>
                <a:latin typeface="Helvetica" pitchFamily="2" charset="0"/>
              </a:rPr>
              <a:t>The Long Journey</a:t>
            </a:r>
          </a:p>
        </p:txBody>
      </p:sp>
      <p:sp>
        <p:nvSpPr>
          <p:cNvPr id="9" name="Shape 79">
            <a:extLst>
              <a:ext uri="{FF2B5EF4-FFF2-40B4-BE49-F238E27FC236}">
                <a16:creationId xmlns:a16="http://schemas.microsoft.com/office/drawing/2014/main" id="{3DAE6654-9748-034A-B813-01E27AB3FDD8}"/>
              </a:ext>
            </a:extLst>
          </p:cNvPr>
          <p:cNvSpPr/>
          <p:nvPr/>
        </p:nvSpPr>
        <p:spPr>
          <a:xfrm>
            <a:off x="3245099" y="6396186"/>
            <a:ext cx="2045358" cy="2308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a:solidFill>
                  <a:schemeClr val="tx1"/>
                </a:solidFill>
              </a:rPr>
              <a:t>Photo Credits: Lockheed Martin</a:t>
            </a:r>
            <a:endParaRPr sz="900" i="0">
              <a:solidFill>
                <a:schemeClr val="tx1"/>
              </a:solidFill>
            </a:endParaRPr>
          </a:p>
        </p:txBody>
      </p:sp>
      <p:pic>
        <p:nvPicPr>
          <p:cNvPr id="11" name="Picture 10">
            <a:extLst>
              <a:ext uri="{FF2B5EF4-FFF2-40B4-BE49-F238E27FC236}">
                <a16:creationId xmlns:a16="http://schemas.microsoft.com/office/drawing/2014/main" id="{24890C5B-C83A-5843-98AC-10FF4CED13F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69799" y="3759200"/>
            <a:ext cx="8432983" cy="2591559"/>
          </a:xfrm>
          <a:prstGeom prst="rect">
            <a:avLst/>
          </a:prstGeom>
          <a:ln w="12700">
            <a:solidFill>
              <a:schemeClr val="tx1"/>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EB6268E1-A2B8-D34B-9D3F-B051C31FC0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9218" y="901525"/>
            <a:ext cx="7523204" cy="3160923"/>
          </a:xfrm>
          <a:prstGeom prst="rect">
            <a:avLst/>
          </a:prstGeom>
          <a:solidFill>
            <a:schemeClr val="tx1"/>
          </a:solidFill>
          <a:ln w="12700">
            <a:solidFill>
              <a:schemeClr val="tx1"/>
            </a:solidFill>
          </a:ln>
          <a:effectLst>
            <a:outerShdw blurRad="50800" dist="38100" dir="2700000" algn="tl" rotWithShape="0">
              <a:prstClr val="black">
                <a:alpha val="40000"/>
              </a:prstClr>
            </a:outerShdw>
          </a:effectLst>
        </p:spPr>
      </p:pic>
      <p:pic>
        <p:nvPicPr>
          <p:cNvPr id="2" name="Picture 1" descr="Icon&#10;&#10;Description automatically generated with low confidence">
            <a:extLst>
              <a:ext uri="{FF2B5EF4-FFF2-40B4-BE49-F238E27FC236}">
                <a16:creationId xmlns:a16="http://schemas.microsoft.com/office/drawing/2014/main" id="{3A9D5A22-BCB1-533D-A55C-0578405526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3" name="Date Placeholder 3">
            <a:extLst>
              <a:ext uri="{FF2B5EF4-FFF2-40B4-BE49-F238E27FC236}">
                <a16:creationId xmlns:a16="http://schemas.microsoft.com/office/drawing/2014/main" id="{45FC011F-21E3-9023-3F86-B066866BA9A3}"/>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2200048670"/>
      </p:ext>
    </p:extLst>
  </p:cSld>
  <p:clrMapOvr>
    <a:masterClrMapping/>
  </p:clrMapOvr>
  <mc:AlternateContent xmlns:mc="http://schemas.openxmlformats.org/markup-compatibility/2006" xmlns:p14="http://schemas.microsoft.com/office/powerpoint/2010/main">
    <mc:Choice Requires="p14">
      <p:transition spd="slow" p14:dur="2000" advTm="31722"/>
    </mc:Choice>
    <mc:Fallback xmlns="">
      <p:transition spd="slow" advTm="31722"/>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67881A-5EA4-3A42-8B4C-70B949B6926E}"/>
              </a:ext>
            </a:extLst>
          </p:cNvPr>
          <p:cNvSpPr>
            <a:spLocks noGrp="1"/>
          </p:cNvSpPr>
          <p:nvPr>
            <p:ph type="title"/>
          </p:nvPr>
        </p:nvSpPr>
        <p:spPr/>
        <p:txBody>
          <a:bodyPr>
            <a:normAutofit/>
          </a:bodyPr>
          <a:lstStyle/>
          <a:p>
            <a:r>
              <a:rPr lang="en-US" sz="2800" b="1" dirty="0"/>
              <a:t>X-59 Aircraft Ground Testing in Ft. Worth</a:t>
            </a:r>
          </a:p>
        </p:txBody>
      </p:sp>
      <p:sp>
        <p:nvSpPr>
          <p:cNvPr id="20" name="Title 4">
            <a:extLst>
              <a:ext uri="{FF2B5EF4-FFF2-40B4-BE49-F238E27FC236}">
                <a16:creationId xmlns:a16="http://schemas.microsoft.com/office/drawing/2014/main" id="{D775CA99-A6CA-9749-8827-9AB49378EAFE}"/>
              </a:ext>
            </a:extLst>
          </p:cNvPr>
          <p:cNvSpPr txBox="1">
            <a:spLocks/>
          </p:cNvSpPr>
          <p:nvPr/>
        </p:nvSpPr>
        <p:spPr>
          <a:xfrm>
            <a:off x="8353322" y="5720500"/>
            <a:ext cx="3838678" cy="572955"/>
          </a:xfrm>
          <a:prstGeom prst="rect">
            <a:avLst/>
          </a:prstGeom>
          <a:ln w="12700">
            <a:miter lim="400000"/>
          </a:ln>
          <a:extLst>
            <a:ext uri="{C572A759-6A51-4108-AA02-DFA0A04FC94B}">
              <ma14:wrappingTextBoxFlag xmlns="" xmlns:ma14="http://schemas.microsoft.com/office/mac/drawingml/2011/main" val="1"/>
            </a:ext>
          </a:extLst>
        </p:spPr>
        <p:txBody>
          <a:bodyPr lIns="50940" tIns="50940" rIns="50940" bIns="50940" anchor="ctr">
            <a:normAutofit/>
          </a:bodyPr>
          <a:lstStyle>
            <a:lvl1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1pPr>
            <a:lvl2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2pPr>
            <a:lvl3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3pPr>
            <a:lvl4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4pPr>
            <a:lvl5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5pPr>
            <a:lvl6pPr marL="0" marR="0" indent="4572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6pPr>
            <a:lvl7pPr marL="0" marR="0" indent="9144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7pPr>
            <a:lvl8pPr marL="0" marR="0" indent="13716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8pPr>
            <a:lvl9pPr marL="0" marR="0" indent="18288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9pPr>
          </a:lstStyle>
          <a:p>
            <a:pPr hangingPunct="1"/>
            <a:r>
              <a:rPr lang="en-US" sz="1600" b="0">
                <a:solidFill>
                  <a:schemeClr val="accent1"/>
                </a:solidFill>
                <a:latin typeface="Helvetica" pitchFamily="2" charset="0"/>
              </a:rPr>
              <a:t>Fuel Systems Testing</a:t>
            </a:r>
          </a:p>
        </p:txBody>
      </p:sp>
      <p:sp>
        <p:nvSpPr>
          <p:cNvPr id="21" name="Rounded Rectangle 20">
            <a:extLst>
              <a:ext uri="{FF2B5EF4-FFF2-40B4-BE49-F238E27FC236}">
                <a16:creationId xmlns:a16="http://schemas.microsoft.com/office/drawing/2014/main" id="{DAB9A0C5-E656-3E47-95E4-56CFC8D8C105}"/>
              </a:ext>
            </a:extLst>
          </p:cNvPr>
          <p:cNvSpPr/>
          <p:nvPr/>
        </p:nvSpPr>
        <p:spPr>
          <a:xfrm>
            <a:off x="668009" y="5814795"/>
            <a:ext cx="4152406" cy="384366"/>
          </a:xfrm>
          <a:prstGeom prst="roundRect">
            <a:avLst/>
          </a:prstGeom>
          <a:noFill/>
        </p:spPr>
        <p:txBody>
          <a:bodyPr wrap="square">
            <a:spAutoFit/>
          </a:bodyPr>
          <a:lstStyle/>
          <a:p>
            <a:pPr algn="ctr"/>
            <a:r>
              <a:rPr lang="en-US" sz="1600">
                <a:solidFill>
                  <a:schemeClr val="accent1"/>
                </a:solidFill>
                <a:latin typeface="Helvetica" pitchFamily="2" charset="0"/>
              </a:rPr>
              <a:t>Structural Testing</a:t>
            </a:r>
          </a:p>
        </p:txBody>
      </p:sp>
      <p:sp>
        <p:nvSpPr>
          <p:cNvPr id="9" name="Shape 79">
            <a:extLst>
              <a:ext uri="{FF2B5EF4-FFF2-40B4-BE49-F238E27FC236}">
                <a16:creationId xmlns:a16="http://schemas.microsoft.com/office/drawing/2014/main" id="{3DAE6654-9748-034A-B813-01E27AB3FDD8}"/>
              </a:ext>
            </a:extLst>
          </p:cNvPr>
          <p:cNvSpPr/>
          <p:nvPr/>
        </p:nvSpPr>
        <p:spPr>
          <a:xfrm>
            <a:off x="5437511" y="6589917"/>
            <a:ext cx="1954427" cy="2308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a:solidFill>
                  <a:schemeClr val="tx1"/>
                </a:solidFill>
              </a:rPr>
              <a:t>Photo Credits: Lockheed Martin</a:t>
            </a:r>
            <a:endParaRPr sz="900" i="0">
              <a:solidFill>
                <a:schemeClr val="tx1"/>
              </a:solidFill>
            </a:endParaRPr>
          </a:p>
        </p:txBody>
      </p:sp>
      <p:pic>
        <p:nvPicPr>
          <p:cNvPr id="5" name="Picture 4">
            <a:extLst>
              <a:ext uri="{FF2B5EF4-FFF2-40B4-BE49-F238E27FC236}">
                <a16:creationId xmlns:a16="http://schemas.microsoft.com/office/drawing/2014/main" id="{DF9FAAD7-50A4-0042-9BA3-573D6CDFDA4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2"/>
          <a:stretch/>
        </p:blipFill>
        <p:spPr>
          <a:xfrm>
            <a:off x="5291865" y="1385385"/>
            <a:ext cx="6900135" cy="4352954"/>
          </a:xfrm>
          <a:prstGeom prst="rect">
            <a:avLst/>
          </a:prstGeom>
          <a:ln w="12700">
            <a:noFill/>
          </a:ln>
          <a:effectLst/>
        </p:spPr>
      </p:pic>
      <p:pic>
        <p:nvPicPr>
          <p:cNvPr id="13" name="Picture 12">
            <a:extLst>
              <a:ext uri="{FF2B5EF4-FFF2-40B4-BE49-F238E27FC236}">
                <a16:creationId xmlns:a16="http://schemas.microsoft.com/office/drawing/2014/main" id="{2E9A7ACC-6A9E-0046-A90C-8506FF587E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385385"/>
            <a:ext cx="6297386" cy="4352954"/>
          </a:xfrm>
          <a:prstGeom prst="rect">
            <a:avLst/>
          </a:prstGeom>
          <a:ln w="12700">
            <a:noFill/>
          </a:ln>
          <a:effectLst/>
        </p:spPr>
      </p:pic>
      <p:pic>
        <p:nvPicPr>
          <p:cNvPr id="2" name="Picture 1" descr="Icon&#10;&#10;Description automatically generated with low confidence">
            <a:extLst>
              <a:ext uri="{FF2B5EF4-FFF2-40B4-BE49-F238E27FC236}">
                <a16:creationId xmlns:a16="http://schemas.microsoft.com/office/drawing/2014/main" id="{8EDDD7EC-5EE0-BE11-DC8A-51E1C82D37C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3" name="Date Placeholder 3">
            <a:extLst>
              <a:ext uri="{FF2B5EF4-FFF2-40B4-BE49-F238E27FC236}">
                <a16:creationId xmlns:a16="http://schemas.microsoft.com/office/drawing/2014/main" id="{6609DBD2-374D-8B00-A881-F16518860AD9}"/>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3046129411"/>
      </p:ext>
    </p:extLst>
  </p:cSld>
  <p:clrMapOvr>
    <a:masterClrMapping/>
  </p:clrMapOvr>
  <mc:AlternateContent xmlns:mc="http://schemas.openxmlformats.org/markup-compatibility/2006" xmlns:p14="http://schemas.microsoft.com/office/powerpoint/2010/main">
    <mc:Choice Requires="p14">
      <p:transition spd="slow" p14:dur="2000" advTm="38261"/>
    </mc:Choice>
    <mc:Fallback xmlns="">
      <p:transition spd="slow" advTm="38261"/>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67881A-5EA4-3A42-8B4C-70B949B6926E}"/>
              </a:ext>
            </a:extLst>
          </p:cNvPr>
          <p:cNvSpPr>
            <a:spLocks noGrp="1"/>
          </p:cNvSpPr>
          <p:nvPr>
            <p:ph type="title"/>
          </p:nvPr>
        </p:nvSpPr>
        <p:spPr>
          <a:xfrm>
            <a:off x="304800" y="-5184"/>
            <a:ext cx="10515600" cy="972138"/>
          </a:xfrm>
        </p:spPr>
        <p:txBody>
          <a:bodyPr>
            <a:normAutofit/>
          </a:bodyPr>
          <a:lstStyle/>
          <a:p>
            <a:r>
              <a:rPr lang="en-US" sz="2800" b="1" dirty="0"/>
              <a:t>System Installations and Checkouts</a:t>
            </a:r>
            <a:endParaRPr lang="en-US" sz="2600" b="0" dirty="0"/>
          </a:p>
        </p:txBody>
      </p:sp>
      <p:sp>
        <p:nvSpPr>
          <p:cNvPr id="9" name="Shape 79">
            <a:extLst>
              <a:ext uri="{FF2B5EF4-FFF2-40B4-BE49-F238E27FC236}">
                <a16:creationId xmlns:a16="http://schemas.microsoft.com/office/drawing/2014/main" id="{3DAE6654-9748-034A-B813-01E27AB3FDD8}"/>
              </a:ext>
            </a:extLst>
          </p:cNvPr>
          <p:cNvSpPr/>
          <p:nvPr/>
        </p:nvSpPr>
        <p:spPr>
          <a:xfrm>
            <a:off x="5363043" y="6589917"/>
            <a:ext cx="1745157" cy="2308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a:solidFill>
                  <a:schemeClr val="tx1"/>
                </a:solidFill>
              </a:rPr>
              <a:t>Photo Credits: Lockheed Martin</a:t>
            </a:r>
            <a:endParaRPr sz="900" i="0">
              <a:solidFill>
                <a:schemeClr val="tx1"/>
              </a:solidFill>
            </a:endParaRPr>
          </a:p>
        </p:txBody>
      </p:sp>
      <p:pic>
        <p:nvPicPr>
          <p:cNvPr id="10" name="Picture 9">
            <a:extLst>
              <a:ext uri="{FF2B5EF4-FFF2-40B4-BE49-F238E27FC236}">
                <a16:creationId xmlns:a16="http://schemas.microsoft.com/office/drawing/2014/main" id="{7FC611FF-E776-2207-38A0-2C8565171E2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64149" y="837839"/>
            <a:ext cx="4127851" cy="2941087"/>
          </a:xfrm>
          <a:prstGeom prst="rect">
            <a:avLst/>
          </a:prstGeom>
          <a:ln w="19050">
            <a:noFill/>
          </a:ln>
          <a:effectLst/>
        </p:spPr>
      </p:pic>
      <p:pic>
        <p:nvPicPr>
          <p:cNvPr id="3" name="Picture 2">
            <a:extLst>
              <a:ext uri="{FF2B5EF4-FFF2-40B4-BE49-F238E27FC236}">
                <a16:creationId xmlns:a16="http://schemas.microsoft.com/office/drawing/2014/main" id="{EB8E0360-6B56-9F40-B49C-E49A534020F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86597" y="837840"/>
            <a:ext cx="4577552" cy="2924390"/>
          </a:xfrm>
          <a:prstGeom prst="rect">
            <a:avLst/>
          </a:prstGeom>
          <a:ln w="12700">
            <a:noFill/>
          </a:ln>
          <a:effectLst/>
        </p:spPr>
      </p:pic>
      <p:pic>
        <p:nvPicPr>
          <p:cNvPr id="2" name="Picture 1" descr="Icon&#10;&#10;Description automatically generated with low confidence">
            <a:extLst>
              <a:ext uri="{FF2B5EF4-FFF2-40B4-BE49-F238E27FC236}">
                <a16:creationId xmlns:a16="http://schemas.microsoft.com/office/drawing/2014/main" id="{55BDBF57-6C2A-AE04-BFEE-FDE283D3DD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4" name="Date Placeholder 3">
            <a:extLst>
              <a:ext uri="{FF2B5EF4-FFF2-40B4-BE49-F238E27FC236}">
                <a16:creationId xmlns:a16="http://schemas.microsoft.com/office/drawing/2014/main" id="{E278AC6A-8265-0C03-A463-33E6319FF1B2}"/>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pic>
        <p:nvPicPr>
          <p:cNvPr id="5" name="Picture 4">
            <a:extLst>
              <a:ext uri="{FF2B5EF4-FFF2-40B4-BE49-F238E27FC236}">
                <a16:creationId xmlns:a16="http://schemas.microsoft.com/office/drawing/2014/main" id="{EEB00DEF-4199-EC5A-409C-4D9E2EF7AA2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578705" y="3615314"/>
            <a:ext cx="4190064" cy="2795275"/>
          </a:xfrm>
          <a:prstGeom prst="rect">
            <a:avLst/>
          </a:prstGeom>
          <a:ln w="12700">
            <a:noFill/>
          </a:ln>
          <a:effectLst/>
        </p:spPr>
      </p:pic>
      <p:pic>
        <p:nvPicPr>
          <p:cNvPr id="6" name="Picture 5">
            <a:extLst>
              <a:ext uri="{FF2B5EF4-FFF2-40B4-BE49-F238E27FC236}">
                <a16:creationId xmlns:a16="http://schemas.microsoft.com/office/drawing/2014/main" id="{DEB23F38-6425-C307-BC1B-4B6A6CC8BE3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772401" y="3615314"/>
            <a:ext cx="4415966" cy="2819840"/>
          </a:xfrm>
          <a:prstGeom prst="rect">
            <a:avLst/>
          </a:prstGeom>
          <a:ln w="12700">
            <a:noFill/>
          </a:ln>
          <a:effectLst/>
        </p:spPr>
      </p:pic>
      <p:pic>
        <p:nvPicPr>
          <p:cNvPr id="8" name="Picture 7">
            <a:extLst>
              <a:ext uri="{FF2B5EF4-FFF2-40B4-BE49-F238E27FC236}">
                <a16:creationId xmlns:a16="http://schemas.microsoft.com/office/drawing/2014/main" id="{59284ED8-BEEF-649B-9CCC-96FAD4C405D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634" y="829922"/>
            <a:ext cx="3630364" cy="2932307"/>
          </a:xfrm>
          <a:prstGeom prst="rect">
            <a:avLst/>
          </a:prstGeom>
          <a:ln w="12700">
            <a:noFill/>
          </a:ln>
          <a:effectLst/>
        </p:spPr>
      </p:pic>
      <p:pic>
        <p:nvPicPr>
          <p:cNvPr id="12" name="Picture 11">
            <a:extLst>
              <a:ext uri="{FF2B5EF4-FFF2-40B4-BE49-F238E27FC236}">
                <a16:creationId xmlns:a16="http://schemas.microsoft.com/office/drawing/2014/main" id="{C09666D7-23D0-0121-DA31-FBC0BA43272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9348" b="-887"/>
          <a:stretch/>
        </p:blipFill>
        <p:spPr>
          <a:xfrm>
            <a:off x="-341955" y="3640714"/>
            <a:ext cx="4028119" cy="2795275"/>
          </a:xfrm>
          <a:prstGeom prst="rect">
            <a:avLst/>
          </a:prstGeom>
          <a:ln w="19050">
            <a:noFill/>
          </a:ln>
          <a:effectLst/>
        </p:spPr>
      </p:pic>
    </p:spTree>
    <p:extLst>
      <p:ext uri="{BB962C8B-B14F-4D97-AF65-F5344CB8AC3E}">
        <p14:creationId xmlns:p14="http://schemas.microsoft.com/office/powerpoint/2010/main" val="337094534"/>
      </p:ext>
    </p:extLst>
  </p:cSld>
  <p:clrMapOvr>
    <a:masterClrMapping/>
  </p:clrMapOvr>
  <mc:AlternateContent xmlns:mc="http://schemas.openxmlformats.org/markup-compatibility/2006" xmlns:p14="http://schemas.microsoft.com/office/powerpoint/2010/main">
    <mc:Choice Requires="p14">
      <p:transition spd="slow" p14:dur="2000" advTm="41315"/>
    </mc:Choice>
    <mc:Fallback xmlns="">
      <p:transition spd="slow" advTm="41315"/>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4BC4F2-80AF-0E4E-A716-02F1941BB55A}"/>
              </a:ext>
            </a:extLst>
          </p:cNvPr>
          <p:cNvSpPr txBox="1">
            <a:spLocks/>
          </p:cNvSpPr>
          <p:nvPr/>
        </p:nvSpPr>
        <p:spPr>
          <a:xfrm>
            <a:off x="313231" y="4225780"/>
            <a:ext cx="6208995" cy="241285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System components qualified for flight environment – imagery integrated with HUD symbology</a:t>
            </a:r>
          </a:p>
          <a:p>
            <a:r>
              <a:rPr lang="en-US" sz="1800" dirty="0"/>
              <a:t>System performance verified in flight test - guest pilots evaluated normal vision and XVS on see-to-avoid and see-to-follow tasks</a:t>
            </a:r>
          </a:p>
          <a:p>
            <a:pPr marL="236538" indent="-236538"/>
            <a:r>
              <a:rPr lang="en-US" sz="1800" dirty="0"/>
              <a:t>Final component qualification, installation, and ground checkout in the X-59 aircraft completed</a:t>
            </a:r>
          </a:p>
          <a:p>
            <a:pPr marL="236538" indent="-236538"/>
            <a:endParaRPr lang="en-US" sz="1800" dirty="0"/>
          </a:p>
        </p:txBody>
      </p:sp>
      <p:sp>
        <p:nvSpPr>
          <p:cNvPr id="11" name="TextBox 10">
            <a:extLst>
              <a:ext uri="{FF2B5EF4-FFF2-40B4-BE49-F238E27FC236}">
                <a16:creationId xmlns:a16="http://schemas.microsoft.com/office/drawing/2014/main" id="{B3F1F4C6-EF38-AE43-90FE-BDC1861EE08F}"/>
              </a:ext>
            </a:extLst>
          </p:cNvPr>
          <p:cNvSpPr txBox="1"/>
          <p:nvPr/>
        </p:nvSpPr>
        <p:spPr>
          <a:xfrm>
            <a:off x="7312813" y="5665310"/>
            <a:ext cx="2973891" cy="738664"/>
          </a:xfrm>
          <a:prstGeom prst="rect">
            <a:avLst/>
          </a:prstGeom>
          <a:noFill/>
        </p:spPr>
        <p:txBody>
          <a:bodyPr wrap="none" rtlCol="0">
            <a:spAutoFit/>
          </a:bodyPr>
          <a:lstStyle/>
          <a:p>
            <a:pPr algn="ctr"/>
            <a:r>
              <a:rPr lang="en-US" sz="1400" b="1" dirty="0">
                <a:solidFill>
                  <a:srgbClr val="0070C0"/>
                </a:solidFill>
                <a:latin typeface="Helvetica" pitchFamily="2" charset="0"/>
              </a:rPr>
              <a:t>View of X-59 Cockpit with </a:t>
            </a:r>
          </a:p>
          <a:p>
            <a:pPr algn="ctr"/>
            <a:r>
              <a:rPr lang="en-US" sz="1400" b="1" dirty="0">
                <a:solidFill>
                  <a:srgbClr val="0070C0"/>
                </a:solidFill>
                <a:latin typeface="Helvetica" pitchFamily="2" charset="0"/>
              </a:rPr>
              <a:t>XVS Image with HUD Symbology</a:t>
            </a:r>
          </a:p>
          <a:p>
            <a:pPr algn="ctr"/>
            <a:endParaRPr lang="en-US" sz="1400" b="1" dirty="0">
              <a:solidFill>
                <a:srgbClr val="0070C0"/>
              </a:solidFill>
              <a:latin typeface="Helvetica" pitchFamily="2" charset="0"/>
            </a:endParaRPr>
          </a:p>
        </p:txBody>
      </p:sp>
      <p:sp>
        <p:nvSpPr>
          <p:cNvPr id="16" name="Title 15">
            <a:extLst>
              <a:ext uri="{FF2B5EF4-FFF2-40B4-BE49-F238E27FC236}">
                <a16:creationId xmlns:a16="http://schemas.microsoft.com/office/drawing/2014/main" id="{CCE35267-19E5-3643-AAC0-74E91A183F29}"/>
              </a:ext>
            </a:extLst>
          </p:cNvPr>
          <p:cNvSpPr>
            <a:spLocks noGrp="1"/>
          </p:cNvSpPr>
          <p:nvPr>
            <p:ph type="title"/>
          </p:nvPr>
        </p:nvSpPr>
        <p:spPr>
          <a:xfrm>
            <a:off x="386801" y="297650"/>
            <a:ext cx="10908940" cy="560564"/>
          </a:xfrm>
        </p:spPr>
        <p:txBody>
          <a:bodyPr>
            <a:normAutofit/>
          </a:bodyPr>
          <a:lstStyle/>
          <a:p>
            <a:r>
              <a:rPr lang="en-US" sz="2800" b="1" dirty="0" err="1"/>
              <a:t>eXternal</a:t>
            </a:r>
            <a:r>
              <a:rPr lang="en-US" sz="2800" b="1" dirty="0"/>
              <a:t> Vision System (XVS)</a:t>
            </a:r>
          </a:p>
        </p:txBody>
      </p:sp>
      <p:pic>
        <p:nvPicPr>
          <p:cNvPr id="6" name="Picture 3">
            <a:extLst>
              <a:ext uri="{FF2B5EF4-FFF2-40B4-BE49-F238E27FC236}">
                <a16:creationId xmlns:a16="http://schemas.microsoft.com/office/drawing/2014/main" id="{59062EA2-6E21-7546-B469-AA9F355441A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483236" y="1053125"/>
            <a:ext cx="4898233" cy="2755257"/>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D3DF5F80-3B51-5CB9-40AB-02CB4121A0E5}"/>
              </a:ext>
            </a:extLst>
          </p:cNvPr>
          <p:cNvSpPr/>
          <p:nvPr/>
        </p:nvSpPr>
        <p:spPr>
          <a:xfrm>
            <a:off x="3300249" y="2919612"/>
            <a:ext cx="2043016" cy="541266"/>
          </a:xfrm>
          <a:prstGeom prst="rect">
            <a:avLst/>
          </a:prstGeom>
        </p:spPr>
        <p:txBody>
          <a:bodyPr wrap="square">
            <a:spAutoFit/>
          </a:bodyPr>
          <a:lstStyle/>
          <a:p>
            <a:pPr algn="ctr"/>
            <a:r>
              <a:rPr lang="en-US" sz="1400" i="1" dirty="0">
                <a:solidFill>
                  <a:srgbClr val="FFFF00"/>
                </a:solidFill>
              </a:rPr>
              <a:t>Forward Vision System (bottom)</a:t>
            </a:r>
          </a:p>
        </p:txBody>
      </p:sp>
      <p:sp>
        <p:nvSpPr>
          <p:cNvPr id="8" name="Rectangle 7">
            <a:extLst>
              <a:ext uri="{FF2B5EF4-FFF2-40B4-BE49-F238E27FC236}">
                <a16:creationId xmlns:a16="http://schemas.microsoft.com/office/drawing/2014/main" id="{249E589B-E754-0AE7-9672-80EC8FE2D96A}"/>
              </a:ext>
            </a:extLst>
          </p:cNvPr>
          <p:cNvSpPr/>
          <p:nvPr/>
        </p:nvSpPr>
        <p:spPr>
          <a:xfrm>
            <a:off x="4204183" y="2414306"/>
            <a:ext cx="1121424" cy="523220"/>
          </a:xfrm>
          <a:prstGeom prst="rect">
            <a:avLst/>
          </a:prstGeom>
        </p:spPr>
        <p:txBody>
          <a:bodyPr wrap="square">
            <a:spAutoFit/>
          </a:bodyPr>
          <a:lstStyle/>
          <a:p>
            <a:r>
              <a:rPr lang="en-US" sz="1400" i="1">
                <a:solidFill>
                  <a:srgbClr val="FFFF00"/>
                </a:solidFill>
              </a:rPr>
              <a:t>XVS Display</a:t>
            </a:r>
          </a:p>
        </p:txBody>
      </p:sp>
      <p:sp>
        <p:nvSpPr>
          <p:cNvPr id="13" name="Rectangle 12">
            <a:extLst>
              <a:ext uri="{FF2B5EF4-FFF2-40B4-BE49-F238E27FC236}">
                <a16:creationId xmlns:a16="http://schemas.microsoft.com/office/drawing/2014/main" id="{B3B5E871-E110-E6E2-54CF-ECE3E4B3AECC}"/>
              </a:ext>
            </a:extLst>
          </p:cNvPr>
          <p:cNvSpPr/>
          <p:nvPr/>
        </p:nvSpPr>
        <p:spPr>
          <a:xfrm>
            <a:off x="3028752" y="3337010"/>
            <a:ext cx="1394437" cy="307777"/>
          </a:xfrm>
          <a:prstGeom prst="rect">
            <a:avLst/>
          </a:prstGeom>
        </p:spPr>
        <p:txBody>
          <a:bodyPr wrap="square">
            <a:spAutoFit/>
          </a:bodyPr>
          <a:lstStyle/>
          <a:p>
            <a:r>
              <a:rPr lang="en-US" sz="1400" i="1">
                <a:solidFill>
                  <a:srgbClr val="FFFF00"/>
                </a:solidFill>
              </a:rPr>
              <a:t>XVS Computer </a:t>
            </a:r>
          </a:p>
        </p:txBody>
      </p:sp>
      <p:sp>
        <p:nvSpPr>
          <p:cNvPr id="14" name="Rectangle 13">
            <a:extLst>
              <a:ext uri="{FF2B5EF4-FFF2-40B4-BE49-F238E27FC236}">
                <a16:creationId xmlns:a16="http://schemas.microsoft.com/office/drawing/2014/main" id="{5060E148-EABD-55D2-5726-9715FC4FC0AD}"/>
              </a:ext>
            </a:extLst>
          </p:cNvPr>
          <p:cNvSpPr/>
          <p:nvPr/>
        </p:nvSpPr>
        <p:spPr>
          <a:xfrm>
            <a:off x="3517869" y="1463328"/>
            <a:ext cx="1604782" cy="523220"/>
          </a:xfrm>
          <a:prstGeom prst="rect">
            <a:avLst/>
          </a:prstGeom>
        </p:spPr>
        <p:txBody>
          <a:bodyPr wrap="square">
            <a:spAutoFit/>
          </a:bodyPr>
          <a:lstStyle/>
          <a:p>
            <a:pPr algn="ctr"/>
            <a:r>
              <a:rPr lang="en-US" sz="1400" i="1" dirty="0">
                <a:solidFill>
                  <a:srgbClr val="FFFF00"/>
                </a:solidFill>
              </a:rPr>
              <a:t>XVS 4K Camera</a:t>
            </a:r>
          </a:p>
          <a:p>
            <a:pPr algn="ctr"/>
            <a:r>
              <a:rPr lang="en-US" sz="1400" i="1" dirty="0">
                <a:solidFill>
                  <a:srgbClr val="FFFF00"/>
                </a:solidFill>
              </a:rPr>
              <a:t>(top)</a:t>
            </a:r>
          </a:p>
        </p:txBody>
      </p:sp>
      <p:cxnSp>
        <p:nvCxnSpPr>
          <p:cNvPr id="23" name="Straight Connector 22">
            <a:extLst>
              <a:ext uri="{FF2B5EF4-FFF2-40B4-BE49-F238E27FC236}">
                <a16:creationId xmlns:a16="http://schemas.microsoft.com/office/drawing/2014/main" id="{849266B2-F12D-5048-B853-92C0F70C023A}"/>
              </a:ext>
            </a:extLst>
          </p:cNvPr>
          <p:cNvCxnSpPr>
            <a:cxnSpLocks/>
          </p:cNvCxnSpPr>
          <p:nvPr/>
        </p:nvCxnSpPr>
        <p:spPr>
          <a:xfrm>
            <a:off x="3019184" y="2235407"/>
            <a:ext cx="1184999" cy="3112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5F5E39E-63EC-AC5C-40D9-C91B830615BA}"/>
              </a:ext>
            </a:extLst>
          </p:cNvPr>
          <p:cNvSpPr txBox="1"/>
          <p:nvPr/>
        </p:nvSpPr>
        <p:spPr>
          <a:xfrm>
            <a:off x="5608216" y="1033955"/>
            <a:ext cx="6583784" cy="923330"/>
          </a:xfrm>
          <a:prstGeom prst="rect">
            <a:avLst/>
          </a:prstGeom>
          <a:noFill/>
        </p:spPr>
        <p:txBody>
          <a:bodyPr wrap="square">
            <a:spAutoFit/>
          </a:bodyPr>
          <a:lstStyle/>
          <a:p>
            <a:pPr hangingPunct="0">
              <a:defRPr/>
            </a:pPr>
            <a:r>
              <a:rPr lang="en-US" sz="1800">
                <a:solidFill>
                  <a:schemeClr val="tx1"/>
                </a:solidFill>
                <a:latin typeface="Helvetica" pitchFamily="2" charset="0"/>
              </a:rPr>
              <a:t>XVS - enabling technology - combination of Ultra-High-Definition (UHD) sensor, display, and image processing technologies to provide the pilot with equivalent forward vison</a:t>
            </a:r>
            <a:endParaRPr lang="en-US" sz="2000">
              <a:solidFill>
                <a:schemeClr val="tx1"/>
              </a:solidFill>
              <a:latin typeface="Helvetica" pitchFamily="2" charset="0"/>
            </a:endParaRPr>
          </a:p>
        </p:txBody>
      </p:sp>
      <p:pic>
        <p:nvPicPr>
          <p:cNvPr id="2" name="Picture 1" descr="Icon&#10;&#10;Description automatically generated with low confidence">
            <a:extLst>
              <a:ext uri="{FF2B5EF4-FFF2-40B4-BE49-F238E27FC236}">
                <a16:creationId xmlns:a16="http://schemas.microsoft.com/office/drawing/2014/main" id="{01856947-1457-1B98-8EA9-BBED98C76A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5" name="Date Placeholder 3">
            <a:extLst>
              <a:ext uri="{FF2B5EF4-FFF2-40B4-BE49-F238E27FC236}">
                <a16:creationId xmlns:a16="http://schemas.microsoft.com/office/drawing/2014/main" id="{DD6B76B5-F886-C684-2963-63A01F7EA0B6}"/>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pic>
        <p:nvPicPr>
          <p:cNvPr id="9" name="Picture 8">
            <a:extLst>
              <a:ext uri="{FF2B5EF4-FFF2-40B4-BE49-F238E27FC236}">
                <a16:creationId xmlns:a16="http://schemas.microsoft.com/office/drawing/2014/main" id="{CDA5C5EC-9BDB-A08F-7F66-0B55A1A5120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20671" y="2235407"/>
            <a:ext cx="3978598" cy="3305602"/>
          </a:xfrm>
          <a:prstGeom prst="rect">
            <a:avLst/>
          </a:prstGeom>
          <a:ln>
            <a:solidFill>
              <a:schemeClr val="tx1"/>
            </a:solidFill>
          </a:ln>
          <a:effectLst>
            <a:outerShdw blurRad="50800" dist="38100" dir="2700000" algn="tl" rotWithShape="0">
              <a:prstClr val="black">
                <a:alpha val="40000"/>
              </a:prstClr>
            </a:outerShdw>
          </a:effectLst>
        </p:spPr>
      </p:pic>
      <p:cxnSp>
        <p:nvCxnSpPr>
          <p:cNvPr id="10" name="Straight Connector 9">
            <a:extLst>
              <a:ext uri="{FF2B5EF4-FFF2-40B4-BE49-F238E27FC236}">
                <a16:creationId xmlns:a16="http://schemas.microsoft.com/office/drawing/2014/main" id="{EDBF9B20-2A0E-99AC-1A89-51523D9AE523}"/>
              </a:ext>
            </a:extLst>
          </p:cNvPr>
          <p:cNvCxnSpPr>
            <a:cxnSpLocks/>
          </p:cNvCxnSpPr>
          <p:nvPr/>
        </p:nvCxnSpPr>
        <p:spPr>
          <a:xfrm>
            <a:off x="5003800" y="2675916"/>
            <a:ext cx="2451100" cy="70803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1590840"/>
      </p:ext>
    </p:extLst>
  </p:cSld>
  <p:clrMapOvr>
    <a:masterClrMapping/>
  </p:clrMapOvr>
  <mc:AlternateContent xmlns:mc="http://schemas.openxmlformats.org/markup-compatibility/2006" xmlns:p14="http://schemas.microsoft.com/office/powerpoint/2010/main">
    <mc:Choice Requires="p14">
      <p:transition spd="slow" p14:dur="2000" advTm="37322"/>
    </mc:Choice>
    <mc:Fallback xmlns="">
      <p:transition spd="slow" advTm="37322"/>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3F1F4C6-EF38-AE43-90FE-BDC1861EE08F}"/>
              </a:ext>
            </a:extLst>
          </p:cNvPr>
          <p:cNvSpPr txBox="1"/>
          <p:nvPr/>
        </p:nvSpPr>
        <p:spPr>
          <a:xfrm>
            <a:off x="2206439" y="6458148"/>
            <a:ext cx="2389821" cy="307777"/>
          </a:xfrm>
          <a:prstGeom prst="rect">
            <a:avLst/>
          </a:prstGeom>
          <a:noFill/>
        </p:spPr>
        <p:txBody>
          <a:bodyPr wrap="none" rtlCol="0">
            <a:spAutoFit/>
          </a:bodyPr>
          <a:lstStyle/>
          <a:p>
            <a:r>
              <a:rPr lang="en-US" sz="1400">
                <a:solidFill>
                  <a:schemeClr val="accent1"/>
                </a:solidFill>
                <a:latin typeface="Helvetica" pitchFamily="2" charset="0"/>
              </a:rPr>
              <a:t>Hypobaric Chamber Testing</a:t>
            </a:r>
          </a:p>
        </p:txBody>
      </p:sp>
      <p:sp>
        <p:nvSpPr>
          <p:cNvPr id="16" name="Title 15">
            <a:extLst>
              <a:ext uri="{FF2B5EF4-FFF2-40B4-BE49-F238E27FC236}">
                <a16:creationId xmlns:a16="http://schemas.microsoft.com/office/drawing/2014/main" id="{CCE35267-19E5-3643-AAC0-74E91A183F29}"/>
              </a:ext>
            </a:extLst>
          </p:cNvPr>
          <p:cNvSpPr>
            <a:spLocks noGrp="1"/>
          </p:cNvSpPr>
          <p:nvPr>
            <p:ph type="title"/>
          </p:nvPr>
        </p:nvSpPr>
        <p:spPr>
          <a:xfrm>
            <a:off x="322700" y="248558"/>
            <a:ext cx="10908940" cy="560564"/>
          </a:xfrm>
        </p:spPr>
        <p:txBody>
          <a:bodyPr>
            <a:normAutofit/>
          </a:bodyPr>
          <a:lstStyle/>
          <a:p>
            <a:r>
              <a:rPr lang="en-US" sz="2800" b="1" dirty="0"/>
              <a:t>X-59 Life Support and Crew Escape Systems</a:t>
            </a:r>
          </a:p>
        </p:txBody>
      </p:sp>
      <p:pic>
        <p:nvPicPr>
          <p:cNvPr id="15" name="Picture 14">
            <a:extLst>
              <a:ext uri="{FF2B5EF4-FFF2-40B4-BE49-F238E27FC236}">
                <a16:creationId xmlns:a16="http://schemas.microsoft.com/office/drawing/2014/main" id="{4FCA9787-0052-3F45-B834-8E2A4DDA93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0314" y="4009863"/>
            <a:ext cx="5900273" cy="2404101"/>
          </a:xfrm>
          <a:prstGeom prst="rect">
            <a:avLst/>
          </a:prstGeom>
          <a:ln w="19050">
            <a:solidFill>
              <a:schemeClr val="tx1"/>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D8FA88A3-6C3B-A647-9D9E-73BFAAA5AE4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587206" y="959247"/>
            <a:ext cx="3891436" cy="2823859"/>
          </a:xfrm>
          <a:prstGeom prst="rect">
            <a:avLst/>
          </a:prstGeom>
          <a:ln w="19050">
            <a:solidFill>
              <a:schemeClr val="tx1"/>
            </a:solidFill>
          </a:ln>
          <a:effectLst>
            <a:outerShdw blurRad="50800" dist="38100" dir="2700000" algn="tl" rotWithShape="0">
              <a:prstClr val="black">
                <a:alpha val="40000"/>
              </a:prstClr>
            </a:outerShdw>
          </a:effectLst>
        </p:spPr>
      </p:pic>
      <p:sp>
        <p:nvSpPr>
          <p:cNvPr id="18" name="Shape 79">
            <a:extLst>
              <a:ext uri="{FF2B5EF4-FFF2-40B4-BE49-F238E27FC236}">
                <a16:creationId xmlns:a16="http://schemas.microsoft.com/office/drawing/2014/main" id="{97CF50DF-6D16-AE45-A273-885B9E4D78F0}"/>
              </a:ext>
            </a:extLst>
          </p:cNvPr>
          <p:cNvSpPr/>
          <p:nvPr/>
        </p:nvSpPr>
        <p:spPr>
          <a:xfrm>
            <a:off x="5472374" y="6464300"/>
            <a:ext cx="1034897" cy="2308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i="1">
                <a:solidFill>
                  <a:schemeClr val="accent3">
                    <a:lumOff val="44000"/>
                  </a:schemeClr>
                </a:solidFill>
                <a:latin typeface="Arial"/>
                <a:ea typeface="Arial"/>
                <a:cs typeface="Arial"/>
                <a:sym typeface="Arial"/>
              </a:defRPr>
            </a:lvl1pPr>
          </a:lstStyle>
          <a:p>
            <a:r>
              <a:rPr lang="en-US" sz="900">
                <a:solidFill>
                  <a:schemeClr val="tx1"/>
                </a:solidFill>
              </a:rPr>
              <a:t>Photo </a:t>
            </a:r>
            <a:r>
              <a:rPr sz="900">
                <a:solidFill>
                  <a:schemeClr val="tx1"/>
                </a:solidFill>
              </a:rPr>
              <a:t>Credit: </a:t>
            </a:r>
            <a:r>
              <a:rPr lang="en-US" sz="900">
                <a:solidFill>
                  <a:schemeClr val="tx1"/>
                </a:solidFill>
              </a:rPr>
              <a:t>KBR</a:t>
            </a:r>
            <a:endParaRPr sz="900">
              <a:solidFill>
                <a:schemeClr val="tx1"/>
              </a:solidFill>
            </a:endParaRPr>
          </a:p>
        </p:txBody>
      </p:sp>
      <p:sp>
        <p:nvSpPr>
          <p:cNvPr id="19" name="TextBox 18">
            <a:extLst>
              <a:ext uri="{FF2B5EF4-FFF2-40B4-BE49-F238E27FC236}">
                <a16:creationId xmlns:a16="http://schemas.microsoft.com/office/drawing/2014/main" id="{E4783D91-FD86-FC4E-BE04-478F524A4E14}"/>
              </a:ext>
            </a:extLst>
          </p:cNvPr>
          <p:cNvSpPr txBox="1"/>
          <p:nvPr/>
        </p:nvSpPr>
        <p:spPr>
          <a:xfrm>
            <a:off x="2587206" y="1043615"/>
            <a:ext cx="1299859" cy="523220"/>
          </a:xfrm>
          <a:prstGeom prst="rect">
            <a:avLst/>
          </a:prstGeom>
          <a:noFill/>
        </p:spPr>
        <p:txBody>
          <a:bodyPr wrap="square" rtlCol="0">
            <a:spAutoFit/>
          </a:bodyPr>
          <a:lstStyle/>
          <a:p>
            <a:pPr algn="ctr"/>
            <a:r>
              <a:rPr lang="en-US" sz="1400" b="1">
                <a:solidFill>
                  <a:schemeClr val="bg1"/>
                </a:solidFill>
                <a:latin typeface="Helvetica" pitchFamily="2" charset="0"/>
              </a:rPr>
              <a:t>Ejection Seat System</a:t>
            </a:r>
          </a:p>
        </p:txBody>
      </p:sp>
      <p:cxnSp>
        <p:nvCxnSpPr>
          <p:cNvPr id="23" name="Straight Arrow Connector 22">
            <a:extLst>
              <a:ext uri="{FF2B5EF4-FFF2-40B4-BE49-F238E27FC236}">
                <a16:creationId xmlns:a16="http://schemas.microsoft.com/office/drawing/2014/main" id="{3F43F926-3A0A-C542-B7E8-1F8CCF8BFC69}"/>
              </a:ext>
            </a:extLst>
          </p:cNvPr>
          <p:cNvCxnSpPr>
            <a:cxnSpLocks/>
          </p:cNvCxnSpPr>
          <p:nvPr/>
        </p:nvCxnSpPr>
        <p:spPr>
          <a:xfrm flipH="1" flipV="1">
            <a:off x="4471337" y="2383059"/>
            <a:ext cx="1232170" cy="850383"/>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550BBD2-B3E8-C64D-85E2-6AE70BBB29A5}"/>
              </a:ext>
            </a:extLst>
          </p:cNvPr>
          <p:cNvCxnSpPr>
            <a:cxnSpLocks/>
          </p:cNvCxnSpPr>
          <p:nvPr/>
        </p:nvCxnSpPr>
        <p:spPr>
          <a:xfrm>
            <a:off x="3405151" y="1526067"/>
            <a:ext cx="481914" cy="92092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198FD080-6EA7-3847-B694-8DEB4A44DA75}"/>
              </a:ext>
            </a:extLst>
          </p:cNvPr>
          <p:cNvSpPr txBox="1"/>
          <p:nvPr/>
        </p:nvSpPr>
        <p:spPr>
          <a:xfrm>
            <a:off x="5519287" y="3246664"/>
            <a:ext cx="840295" cy="523220"/>
          </a:xfrm>
          <a:prstGeom prst="rect">
            <a:avLst/>
          </a:prstGeom>
          <a:noFill/>
        </p:spPr>
        <p:txBody>
          <a:bodyPr wrap="none" rtlCol="0">
            <a:spAutoFit/>
          </a:bodyPr>
          <a:lstStyle/>
          <a:p>
            <a:r>
              <a:rPr lang="en-US" sz="1400" b="1">
                <a:solidFill>
                  <a:schemeClr val="bg1"/>
                </a:solidFill>
                <a:latin typeface="Helvetica" pitchFamily="2" charset="0"/>
              </a:rPr>
              <a:t>Canopy</a:t>
            </a:r>
          </a:p>
          <a:p>
            <a:r>
              <a:rPr lang="en-US" sz="1400" b="1">
                <a:solidFill>
                  <a:schemeClr val="bg1"/>
                </a:solidFill>
                <a:latin typeface="Helvetica" pitchFamily="2" charset="0"/>
              </a:rPr>
              <a:t>System</a:t>
            </a:r>
          </a:p>
        </p:txBody>
      </p:sp>
      <p:sp>
        <p:nvSpPr>
          <p:cNvPr id="42" name="Content Placeholder 2">
            <a:extLst>
              <a:ext uri="{FF2B5EF4-FFF2-40B4-BE49-F238E27FC236}">
                <a16:creationId xmlns:a16="http://schemas.microsoft.com/office/drawing/2014/main" id="{FF959A4C-D86E-504D-9BA5-C250B398FED8}"/>
              </a:ext>
            </a:extLst>
          </p:cNvPr>
          <p:cNvSpPr txBox="1">
            <a:spLocks/>
          </p:cNvSpPr>
          <p:nvPr/>
        </p:nvSpPr>
        <p:spPr>
          <a:xfrm>
            <a:off x="6420599" y="4061697"/>
            <a:ext cx="5587251" cy="240410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8125" lvl="1" indent="0">
              <a:lnSpc>
                <a:spcPct val="100000"/>
              </a:lnSpc>
              <a:buNone/>
            </a:pPr>
            <a:r>
              <a:rPr lang="en-US" sz="1800"/>
              <a:t>The Life Support System (LSS) provides the pilot with breathing oxygen at the right pressure, flowrate, and concentration to maintain the pilot’s well-being in any scenario, from normal flight missions to in-flight emergencies. Key components of this system were tested in a hypobaric chamber to simulate reduced pressure conditions that the pilots could experience at the higher altitudes.</a:t>
            </a:r>
          </a:p>
          <a:p>
            <a:pPr marL="236538" indent="-236538"/>
            <a:endParaRPr lang="en-US" sz="1800"/>
          </a:p>
        </p:txBody>
      </p:sp>
      <p:sp>
        <p:nvSpPr>
          <p:cNvPr id="43" name="TextBox 42">
            <a:extLst>
              <a:ext uri="{FF2B5EF4-FFF2-40B4-BE49-F238E27FC236}">
                <a16:creationId xmlns:a16="http://schemas.microsoft.com/office/drawing/2014/main" id="{239DAA71-3E56-9543-8366-5A769E1CA75A}"/>
              </a:ext>
            </a:extLst>
          </p:cNvPr>
          <p:cNvSpPr txBox="1"/>
          <p:nvPr/>
        </p:nvSpPr>
        <p:spPr>
          <a:xfrm>
            <a:off x="6726171" y="1057084"/>
            <a:ext cx="5247920" cy="1200329"/>
          </a:xfrm>
          <a:prstGeom prst="rect">
            <a:avLst/>
          </a:prstGeom>
          <a:solidFill>
            <a:schemeClr val="accent6"/>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hangingPunct="0">
              <a:defRPr/>
            </a:pPr>
            <a:r>
              <a:rPr lang="en-US" b="1">
                <a:latin typeface="Helvetica" pitchFamily="2" charset="0"/>
              </a:rPr>
              <a:t>NASA has worked with hardware vendors to ensure pilot safety by providing the hardware, checkout, and certification of the X-59 aircraft life support and crew escape systems</a:t>
            </a:r>
          </a:p>
        </p:txBody>
      </p:sp>
      <p:sp>
        <p:nvSpPr>
          <p:cNvPr id="44" name="Content Placeholder 2">
            <a:extLst>
              <a:ext uri="{FF2B5EF4-FFF2-40B4-BE49-F238E27FC236}">
                <a16:creationId xmlns:a16="http://schemas.microsoft.com/office/drawing/2014/main" id="{E7752733-BECC-FF4B-B369-4F39D32BB0FA}"/>
              </a:ext>
            </a:extLst>
          </p:cNvPr>
          <p:cNvSpPr txBox="1">
            <a:spLocks/>
          </p:cNvSpPr>
          <p:nvPr/>
        </p:nvSpPr>
        <p:spPr>
          <a:xfrm>
            <a:off x="6361706" y="2505375"/>
            <a:ext cx="5859914" cy="152629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8125" lvl="1" indent="0">
              <a:lnSpc>
                <a:spcPct val="100000"/>
              </a:lnSpc>
              <a:buNone/>
            </a:pPr>
            <a:r>
              <a:rPr lang="en-US" sz="1800"/>
              <a:t>The Crew Escape System (CES) provides the pilot with an integrated ejection seat and canopy systems to ensure pilot safety during normal and emergency flight and ground scenarios.</a:t>
            </a:r>
          </a:p>
        </p:txBody>
      </p:sp>
      <p:pic>
        <p:nvPicPr>
          <p:cNvPr id="1026" name="Picture 2">
            <a:extLst>
              <a:ext uri="{FF2B5EF4-FFF2-40B4-BE49-F238E27FC236}">
                <a16:creationId xmlns:a16="http://schemas.microsoft.com/office/drawing/2014/main" id="{F1C32D32-F55F-CE4E-AB1D-DC9EE614A22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flipH="1">
            <a:off x="576134" y="959247"/>
            <a:ext cx="1840084" cy="2823859"/>
          </a:xfrm>
          <a:prstGeom prst="rect">
            <a:avLst/>
          </a:prstGeom>
          <a:noFill/>
          <a:ln w="19050">
            <a:solidFill>
              <a:schemeClr val="tx1"/>
            </a:solidFill>
          </a:ln>
          <a:effectLst/>
          <a:extLst>
            <a:ext uri="{909E8E84-426E-40DD-AFC4-6F175D3DCCD1}">
              <a14:hiddenFill xmlns:a14="http://schemas.microsoft.com/office/drawing/2010/main">
                <a:solidFill>
                  <a:srgbClr val="FFFFFF"/>
                </a:solidFill>
              </a14:hiddenFill>
            </a:ext>
          </a:extLst>
        </p:spPr>
      </p:pic>
      <p:cxnSp>
        <p:nvCxnSpPr>
          <p:cNvPr id="20" name="Straight Arrow Connector 19">
            <a:extLst>
              <a:ext uri="{FF2B5EF4-FFF2-40B4-BE49-F238E27FC236}">
                <a16:creationId xmlns:a16="http://schemas.microsoft.com/office/drawing/2014/main" id="{DD1B241F-A375-014B-888F-9A98E817C36E}"/>
              </a:ext>
            </a:extLst>
          </p:cNvPr>
          <p:cNvCxnSpPr>
            <a:cxnSpLocks/>
          </p:cNvCxnSpPr>
          <p:nvPr/>
        </p:nvCxnSpPr>
        <p:spPr>
          <a:xfrm flipH="1">
            <a:off x="1804225" y="1386117"/>
            <a:ext cx="914261" cy="4725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Shape 79">
            <a:extLst>
              <a:ext uri="{FF2B5EF4-FFF2-40B4-BE49-F238E27FC236}">
                <a16:creationId xmlns:a16="http://schemas.microsoft.com/office/drawing/2014/main" id="{2E2E04D2-E6BA-964B-91CF-CEE5D4E90BC3}"/>
              </a:ext>
            </a:extLst>
          </p:cNvPr>
          <p:cNvSpPr/>
          <p:nvPr/>
        </p:nvSpPr>
        <p:spPr>
          <a:xfrm>
            <a:off x="560314" y="3591646"/>
            <a:ext cx="1118253" cy="2308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i="1">
                <a:solidFill>
                  <a:schemeClr val="accent3">
                    <a:lumOff val="44000"/>
                  </a:schemeClr>
                </a:solidFill>
                <a:latin typeface="Arial"/>
                <a:ea typeface="Arial"/>
                <a:cs typeface="Arial"/>
                <a:sym typeface="Arial"/>
              </a:defRPr>
            </a:lvl1pPr>
          </a:lstStyle>
          <a:p>
            <a:r>
              <a:rPr sz="900">
                <a:solidFill>
                  <a:schemeClr val="tx1"/>
                </a:solidFill>
              </a:rPr>
              <a:t>Credit:</a:t>
            </a:r>
            <a:r>
              <a:rPr lang="en-US" sz="900">
                <a:solidFill>
                  <a:schemeClr val="tx1"/>
                </a:solidFill>
              </a:rPr>
              <a:t> Martin Baker</a:t>
            </a:r>
            <a:endParaRPr sz="900">
              <a:solidFill>
                <a:schemeClr val="tx1"/>
              </a:solidFill>
            </a:endParaRPr>
          </a:p>
        </p:txBody>
      </p:sp>
      <p:pic>
        <p:nvPicPr>
          <p:cNvPr id="2" name="Picture 1" descr="Icon&#10;&#10;Description automatically generated with low confidence">
            <a:extLst>
              <a:ext uri="{FF2B5EF4-FFF2-40B4-BE49-F238E27FC236}">
                <a16:creationId xmlns:a16="http://schemas.microsoft.com/office/drawing/2014/main" id="{7E497AEF-F4DC-E17C-28AF-18981E16C9F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3" name="Date Placeholder 3">
            <a:extLst>
              <a:ext uri="{FF2B5EF4-FFF2-40B4-BE49-F238E27FC236}">
                <a16:creationId xmlns:a16="http://schemas.microsoft.com/office/drawing/2014/main" id="{282F6174-6440-0010-EB96-04B756EC05C4}"/>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2174408652"/>
      </p:ext>
    </p:extLst>
  </p:cSld>
  <p:clrMapOvr>
    <a:masterClrMapping/>
  </p:clrMapOvr>
  <mc:AlternateContent xmlns:mc="http://schemas.openxmlformats.org/markup-compatibility/2006" xmlns:p14="http://schemas.microsoft.com/office/powerpoint/2010/main">
    <mc:Choice Requires="p14">
      <p:transition spd="slow" p14:dur="2000" advTm="20586"/>
    </mc:Choice>
    <mc:Fallback xmlns="">
      <p:transition spd="slow" advTm="20586"/>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67881A-5EA4-3A42-8B4C-70B949B6926E}"/>
              </a:ext>
            </a:extLst>
          </p:cNvPr>
          <p:cNvSpPr>
            <a:spLocks noGrp="1"/>
          </p:cNvSpPr>
          <p:nvPr>
            <p:ph type="title"/>
          </p:nvPr>
        </p:nvSpPr>
        <p:spPr/>
        <p:txBody>
          <a:bodyPr>
            <a:normAutofit/>
          </a:bodyPr>
          <a:lstStyle/>
          <a:p>
            <a:r>
              <a:rPr lang="en-US" sz="2800" b="1" dirty="0"/>
              <a:t>X-59 Cockpit Simulations</a:t>
            </a:r>
          </a:p>
        </p:txBody>
      </p:sp>
      <p:sp>
        <p:nvSpPr>
          <p:cNvPr id="23" name="Rectangle 22">
            <a:extLst>
              <a:ext uri="{FF2B5EF4-FFF2-40B4-BE49-F238E27FC236}">
                <a16:creationId xmlns:a16="http://schemas.microsoft.com/office/drawing/2014/main" id="{2B9B96E6-F87B-4348-9708-F17EE552F83A}"/>
              </a:ext>
            </a:extLst>
          </p:cNvPr>
          <p:cNvSpPr/>
          <p:nvPr/>
        </p:nvSpPr>
        <p:spPr>
          <a:xfrm>
            <a:off x="304800" y="828647"/>
            <a:ext cx="10787743" cy="1128514"/>
          </a:xfrm>
          <a:prstGeom prst="rect">
            <a:avLst/>
          </a:prstGeom>
        </p:spPr>
        <p:txBody>
          <a:bodyPr wrap="square">
            <a:spAutoFit/>
          </a:bodyPr>
          <a:lstStyle/>
          <a:p>
            <a:pPr defTabSz="457200">
              <a:spcBef>
                <a:spcPts val="200"/>
              </a:spcBef>
              <a:tabLst>
                <a:tab pos="114300" algn="l"/>
              </a:tabLst>
              <a:defRPr sz="1200"/>
            </a:pPr>
            <a:r>
              <a:rPr lang="en-US" sz="1600" dirty="0">
                <a:latin typeface="Helvetica" pitchFamily="2" charset="0"/>
              </a:rPr>
              <a:t>Aircraft and cockpit simulations validate aircraft designs, systems, and performance – also used for pilot training and flight planning</a:t>
            </a:r>
          </a:p>
          <a:p>
            <a:pPr defTabSz="457200">
              <a:spcBef>
                <a:spcPts val="200"/>
              </a:spcBef>
              <a:tabLst>
                <a:tab pos="114300" algn="l"/>
              </a:tabLst>
              <a:defRPr sz="1200"/>
            </a:pPr>
            <a:endParaRPr lang="en-US" sz="1600" dirty="0">
              <a:latin typeface="Helvetica" pitchFamily="2" charset="0"/>
            </a:endParaRPr>
          </a:p>
          <a:p>
            <a:pPr defTabSz="457200">
              <a:spcBef>
                <a:spcPts val="200"/>
              </a:spcBef>
              <a:tabLst>
                <a:tab pos="114300" algn="l"/>
              </a:tabLst>
              <a:defRPr sz="1200"/>
            </a:pPr>
            <a:r>
              <a:rPr lang="en-US" sz="1600" dirty="0">
                <a:latin typeface="Helvetica" pitchFamily="2" charset="0"/>
              </a:rPr>
              <a:t>                          </a:t>
            </a:r>
          </a:p>
        </p:txBody>
      </p:sp>
      <p:sp>
        <p:nvSpPr>
          <p:cNvPr id="27" name="Shape 79">
            <a:extLst>
              <a:ext uri="{FF2B5EF4-FFF2-40B4-BE49-F238E27FC236}">
                <a16:creationId xmlns:a16="http://schemas.microsoft.com/office/drawing/2014/main" id="{D58C1133-C90B-B34E-A022-677D721201D6}"/>
              </a:ext>
            </a:extLst>
          </p:cNvPr>
          <p:cNvSpPr/>
          <p:nvPr/>
        </p:nvSpPr>
        <p:spPr>
          <a:xfrm>
            <a:off x="2724392" y="6357010"/>
            <a:ext cx="1539843" cy="200055"/>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i="1">
                <a:solidFill>
                  <a:schemeClr val="accent3">
                    <a:lumOff val="44000"/>
                  </a:schemeClr>
                </a:solidFill>
                <a:latin typeface="Arial"/>
                <a:ea typeface="Arial"/>
                <a:cs typeface="Arial"/>
                <a:sym typeface="Arial"/>
              </a:defRPr>
            </a:lvl1pPr>
          </a:lstStyle>
          <a:p>
            <a:r>
              <a:rPr sz="700"/>
              <a:t>Credit: Lockheed Martin Corporation</a:t>
            </a:r>
          </a:p>
        </p:txBody>
      </p:sp>
      <p:pic>
        <p:nvPicPr>
          <p:cNvPr id="12" name="Picture 11">
            <a:extLst>
              <a:ext uri="{FF2B5EF4-FFF2-40B4-BE49-F238E27FC236}">
                <a16:creationId xmlns:a16="http://schemas.microsoft.com/office/drawing/2014/main" id="{6631D4CB-7337-774F-B49D-82AFCADC09C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957161"/>
            <a:ext cx="6223575" cy="4149049"/>
          </a:xfrm>
          <a:prstGeom prst="rect">
            <a:avLst/>
          </a:prstGeom>
          <a:ln>
            <a:noFill/>
          </a:ln>
          <a:effectLst/>
        </p:spPr>
      </p:pic>
      <p:pic>
        <p:nvPicPr>
          <p:cNvPr id="16" name="Picture 15">
            <a:extLst>
              <a:ext uri="{FF2B5EF4-FFF2-40B4-BE49-F238E27FC236}">
                <a16:creationId xmlns:a16="http://schemas.microsoft.com/office/drawing/2014/main" id="{83599EDE-58F4-2C41-9087-B5486E414D0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992789" y="1957161"/>
            <a:ext cx="6199212" cy="4149050"/>
          </a:xfrm>
          <a:prstGeom prst="rect">
            <a:avLst/>
          </a:prstGeom>
          <a:ln w="12700">
            <a:noFill/>
          </a:ln>
          <a:effectLst/>
        </p:spPr>
      </p:pic>
      <p:pic>
        <p:nvPicPr>
          <p:cNvPr id="2" name="Picture 1" descr="Icon&#10;&#10;Description automatically generated with low confidence">
            <a:extLst>
              <a:ext uri="{FF2B5EF4-FFF2-40B4-BE49-F238E27FC236}">
                <a16:creationId xmlns:a16="http://schemas.microsoft.com/office/drawing/2014/main" id="{0ECA7BD0-6E3B-820D-AEE1-5BF3344683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3" name="Date Placeholder 3">
            <a:extLst>
              <a:ext uri="{FF2B5EF4-FFF2-40B4-BE49-F238E27FC236}">
                <a16:creationId xmlns:a16="http://schemas.microsoft.com/office/drawing/2014/main" id="{F4DA9E9A-A3A8-1527-6030-24EE6CA37651}"/>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t>www.nasa.gov</a:t>
            </a:r>
            <a:r>
              <a:rPr lang="en-US" dirty="0"/>
              <a:t> </a:t>
            </a:r>
          </a:p>
        </p:txBody>
      </p:sp>
      <p:sp>
        <p:nvSpPr>
          <p:cNvPr id="4" name="Shape 79">
            <a:extLst>
              <a:ext uri="{FF2B5EF4-FFF2-40B4-BE49-F238E27FC236}">
                <a16:creationId xmlns:a16="http://schemas.microsoft.com/office/drawing/2014/main" id="{4E1151B2-37D1-95F6-E226-E392D3400617}"/>
              </a:ext>
            </a:extLst>
          </p:cNvPr>
          <p:cNvSpPr/>
          <p:nvPr/>
        </p:nvSpPr>
        <p:spPr>
          <a:xfrm>
            <a:off x="2385786" y="6116194"/>
            <a:ext cx="1997027" cy="2308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dirty="0">
                <a:solidFill>
                  <a:schemeClr val="tx1"/>
                </a:solidFill>
              </a:rPr>
              <a:t>Photo Credit: Lockheed Martin</a:t>
            </a:r>
            <a:endParaRPr sz="900" i="0" dirty="0">
              <a:solidFill>
                <a:schemeClr val="tx1"/>
              </a:solidFill>
            </a:endParaRPr>
          </a:p>
        </p:txBody>
      </p:sp>
      <p:sp>
        <p:nvSpPr>
          <p:cNvPr id="5" name="Title 4">
            <a:extLst>
              <a:ext uri="{FF2B5EF4-FFF2-40B4-BE49-F238E27FC236}">
                <a16:creationId xmlns:a16="http://schemas.microsoft.com/office/drawing/2014/main" id="{ABC28CEA-015C-E103-D750-5B4ED1DBB98B}"/>
              </a:ext>
            </a:extLst>
          </p:cNvPr>
          <p:cNvSpPr txBox="1">
            <a:spLocks/>
          </p:cNvSpPr>
          <p:nvPr/>
        </p:nvSpPr>
        <p:spPr>
          <a:xfrm>
            <a:off x="1576516" y="1374222"/>
            <a:ext cx="4316283" cy="572955"/>
          </a:xfrm>
          <a:prstGeom prst="rect">
            <a:avLst/>
          </a:prstGeom>
          <a:ln w="12700">
            <a:miter lim="400000"/>
          </a:ln>
          <a:extLst>
            <a:ext uri="{C572A759-6A51-4108-AA02-DFA0A04FC94B}">
              <ma14:wrappingTextBoxFlag xmlns="" xmlns:ma14="http://schemas.microsoft.com/office/mac/drawingml/2011/main" val="1"/>
            </a:ext>
          </a:extLst>
        </p:spPr>
        <p:txBody>
          <a:bodyPr lIns="50940" tIns="50940" rIns="50940" bIns="50940" anchor="ctr">
            <a:normAutofit/>
          </a:bodyPr>
          <a:lstStyle>
            <a:lvl1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1pPr>
            <a:lvl2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2pPr>
            <a:lvl3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3pPr>
            <a:lvl4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4pPr>
            <a:lvl5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5pPr>
            <a:lvl6pPr marL="0" marR="0" indent="4572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6pPr>
            <a:lvl7pPr marL="0" marR="0" indent="9144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7pPr>
            <a:lvl8pPr marL="0" marR="0" indent="13716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8pPr>
            <a:lvl9pPr marL="0" marR="0" indent="18288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9pPr>
          </a:lstStyle>
          <a:p>
            <a:pPr hangingPunct="1"/>
            <a:r>
              <a:rPr lang="en-US" sz="1600" dirty="0">
                <a:solidFill>
                  <a:schemeClr val="accent1"/>
                </a:solidFill>
                <a:latin typeface="Helvetica" pitchFamily="2" charset="0"/>
              </a:rPr>
              <a:t>Systems Integration Lab at Lockheed</a:t>
            </a:r>
          </a:p>
        </p:txBody>
      </p:sp>
      <p:sp>
        <p:nvSpPr>
          <p:cNvPr id="6" name="Title 4">
            <a:extLst>
              <a:ext uri="{FF2B5EF4-FFF2-40B4-BE49-F238E27FC236}">
                <a16:creationId xmlns:a16="http://schemas.microsoft.com/office/drawing/2014/main" id="{4907B575-F55A-996A-2CE2-935B03195783}"/>
              </a:ext>
            </a:extLst>
          </p:cNvPr>
          <p:cNvSpPr txBox="1">
            <a:spLocks/>
          </p:cNvSpPr>
          <p:nvPr/>
        </p:nvSpPr>
        <p:spPr>
          <a:xfrm>
            <a:off x="8004035" y="1344881"/>
            <a:ext cx="4050952" cy="572955"/>
          </a:xfrm>
          <a:prstGeom prst="rect">
            <a:avLst/>
          </a:prstGeom>
          <a:ln w="12700">
            <a:miter lim="400000"/>
          </a:ln>
          <a:extLst>
            <a:ext uri="{C572A759-6A51-4108-AA02-DFA0A04FC94B}">
              <ma14:wrappingTextBoxFlag xmlns="" xmlns:ma14="http://schemas.microsoft.com/office/mac/drawingml/2011/main" val="1"/>
            </a:ext>
          </a:extLst>
        </p:spPr>
        <p:txBody>
          <a:bodyPr lIns="50940" tIns="50940" rIns="50940" bIns="50940" anchor="ctr">
            <a:normAutofit/>
          </a:bodyPr>
          <a:lstStyle>
            <a:lvl1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1pPr>
            <a:lvl2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2pPr>
            <a:lvl3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3pPr>
            <a:lvl4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4pPr>
            <a:lvl5pPr marL="0" marR="0" indent="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5pPr>
            <a:lvl6pPr marL="0" marR="0" indent="4572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6pPr>
            <a:lvl7pPr marL="0" marR="0" indent="9144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7pPr>
            <a:lvl8pPr marL="0" marR="0" indent="13716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8pPr>
            <a:lvl9pPr marL="0" marR="0" indent="1828800" algn="l" defTabSz="914400" rtl="0" latinLnBrk="0">
              <a:lnSpc>
                <a:spcPct val="100000"/>
              </a:lnSpc>
              <a:spcBef>
                <a:spcPts val="0"/>
              </a:spcBef>
              <a:spcAft>
                <a:spcPts val="0"/>
              </a:spcAft>
              <a:buClrTx/>
              <a:buSzTx/>
              <a:buFontTx/>
              <a:buNone/>
              <a:tabLst/>
              <a:defRPr sz="2400" b="1" i="0" u="none" strike="noStrike" cap="none" spc="0" baseline="0">
                <a:ln>
                  <a:noFill/>
                </a:ln>
                <a:solidFill>
                  <a:srgbClr val="000000"/>
                </a:solidFill>
                <a:uFillTx/>
                <a:latin typeface="+mn-lt"/>
                <a:ea typeface="+mn-ea"/>
                <a:cs typeface="+mn-cs"/>
                <a:sym typeface="Helvetica"/>
              </a:defRPr>
            </a:lvl9pPr>
          </a:lstStyle>
          <a:p>
            <a:pPr hangingPunct="1"/>
            <a:r>
              <a:rPr lang="en-US" sz="1600" dirty="0">
                <a:solidFill>
                  <a:schemeClr val="accent1"/>
                </a:solidFill>
                <a:latin typeface="Helvetica" pitchFamily="2" charset="0"/>
              </a:rPr>
              <a:t>Flight Simulator at NASA</a:t>
            </a:r>
          </a:p>
        </p:txBody>
      </p:sp>
    </p:spTree>
    <p:extLst>
      <p:ext uri="{BB962C8B-B14F-4D97-AF65-F5344CB8AC3E}">
        <p14:creationId xmlns:p14="http://schemas.microsoft.com/office/powerpoint/2010/main" val="2629050996"/>
      </p:ext>
    </p:extLst>
  </p:cSld>
  <p:clrMapOvr>
    <a:masterClrMapping/>
  </p:clrMapOvr>
  <mc:AlternateContent xmlns:mc="http://schemas.openxmlformats.org/markup-compatibility/2006" xmlns:p14="http://schemas.microsoft.com/office/powerpoint/2010/main">
    <mc:Choice Requires="p14">
      <p:transition spd="slow" p14:dur="2000" advTm="27573"/>
    </mc:Choice>
    <mc:Fallback xmlns="">
      <p:transition spd="slow" advTm="27573"/>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67881A-5EA4-3A42-8B4C-70B949B6926E}"/>
              </a:ext>
            </a:extLst>
          </p:cNvPr>
          <p:cNvSpPr>
            <a:spLocks noGrp="1"/>
          </p:cNvSpPr>
          <p:nvPr>
            <p:ph type="title"/>
          </p:nvPr>
        </p:nvSpPr>
        <p:spPr/>
        <p:txBody>
          <a:bodyPr>
            <a:normAutofit/>
          </a:bodyPr>
          <a:lstStyle/>
          <a:p>
            <a:r>
              <a:rPr lang="en-US" sz="2800" dirty="0"/>
              <a:t>Control Room Preparations and Training</a:t>
            </a:r>
            <a:endParaRPr lang="en-US" sz="2800" b="1" dirty="0"/>
          </a:p>
        </p:txBody>
      </p:sp>
      <p:sp>
        <p:nvSpPr>
          <p:cNvPr id="23" name="Rectangle 22">
            <a:extLst>
              <a:ext uri="{FF2B5EF4-FFF2-40B4-BE49-F238E27FC236}">
                <a16:creationId xmlns:a16="http://schemas.microsoft.com/office/drawing/2014/main" id="{2B9B96E6-F87B-4348-9708-F17EE552F83A}"/>
              </a:ext>
            </a:extLst>
          </p:cNvPr>
          <p:cNvSpPr/>
          <p:nvPr/>
        </p:nvSpPr>
        <p:spPr>
          <a:xfrm>
            <a:off x="304800" y="828647"/>
            <a:ext cx="10787743" cy="1102866"/>
          </a:xfrm>
          <a:prstGeom prst="rect">
            <a:avLst/>
          </a:prstGeom>
        </p:spPr>
        <p:txBody>
          <a:bodyPr wrap="square">
            <a:spAutoFit/>
          </a:bodyPr>
          <a:lstStyle/>
          <a:p>
            <a:pPr defTabSz="457200">
              <a:spcBef>
                <a:spcPts val="200"/>
              </a:spcBef>
              <a:tabLst>
                <a:tab pos="114300" algn="l"/>
              </a:tabLst>
              <a:defRPr sz="1200"/>
            </a:pPr>
            <a:r>
              <a:rPr lang="en-US" sz="1600" dirty="0">
                <a:latin typeface="Helvetica" pitchFamily="2" charset="0"/>
              </a:rPr>
              <a:t>Control room preparations and display development have matured over the past year. Control room familiarization and training using the X-59 aircraft simulator to emulate flight operations and key sensor data has begun. Control room training is essential to ensure safe flight test and training for nominal and potential less-than-nominal scenarios.</a:t>
            </a:r>
          </a:p>
          <a:p>
            <a:pPr defTabSz="457200">
              <a:spcBef>
                <a:spcPts val="200"/>
              </a:spcBef>
              <a:tabLst>
                <a:tab pos="114300" algn="l"/>
              </a:tabLst>
              <a:defRPr sz="1200"/>
            </a:pPr>
            <a:r>
              <a:rPr lang="en-US" sz="1600" dirty="0">
                <a:latin typeface="Helvetica" pitchFamily="2" charset="0"/>
              </a:rPr>
              <a:t>                          </a:t>
            </a:r>
          </a:p>
        </p:txBody>
      </p:sp>
      <p:sp>
        <p:nvSpPr>
          <p:cNvPr id="27" name="Shape 79">
            <a:extLst>
              <a:ext uri="{FF2B5EF4-FFF2-40B4-BE49-F238E27FC236}">
                <a16:creationId xmlns:a16="http://schemas.microsoft.com/office/drawing/2014/main" id="{D58C1133-C90B-B34E-A022-677D721201D6}"/>
              </a:ext>
            </a:extLst>
          </p:cNvPr>
          <p:cNvSpPr/>
          <p:nvPr/>
        </p:nvSpPr>
        <p:spPr>
          <a:xfrm>
            <a:off x="2724392" y="6357010"/>
            <a:ext cx="1539843" cy="200055"/>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800" i="1">
                <a:solidFill>
                  <a:schemeClr val="accent3">
                    <a:lumOff val="44000"/>
                  </a:schemeClr>
                </a:solidFill>
                <a:latin typeface="Arial"/>
                <a:ea typeface="Arial"/>
                <a:cs typeface="Arial"/>
                <a:sym typeface="Arial"/>
              </a:defRPr>
            </a:lvl1pPr>
          </a:lstStyle>
          <a:p>
            <a:r>
              <a:rPr sz="700"/>
              <a:t>Credit: Lockheed Martin Corporation</a:t>
            </a:r>
          </a:p>
        </p:txBody>
      </p:sp>
      <p:pic>
        <p:nvPicPr>
          <p:cNvPr id="2" name="Picture 1" descr="Icon&#10;&#10;Description automatically generated with low confidence">
            <a:extLst>
              <a:ext uri="{FF2B5EF4-FFF2-40B4-BE49-F238E27FC236}">
                <a16:creationId xmlns:a16="http://schemas.microsoft.com/office/drawing/2014/main" id="{0ECA7BD0-6E3B-820D-AEE1-5BF33446838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3" name="Date Placeholder 3">
            <a:extLst>
              <a:ext uri="{FF2B5EF4-FFF2-40B4-BE49-F238E27FC236}">
                <a16:creationId xmlns:a16="http://schemas.microsoft.com/office/drawing/2014/main" id="{F4DA9E9A-A3A8-1527-6030-24EE6CA37651}"/>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pic>
        <p:nvPicPr>
          <p:cNvPr id="8" name="Picture 7">
            <a:extLst>
              <a:ext uri="{FF2B5EF4-FFF2-40B4-BE49-F238E27FC236}">
                <a16:creationId xmlns:a16="http://schemas.microsoft.com/office/drawing/2014/main" id="{180C0632-9AD8-D53A-3867-A7BCBBEC7D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8890" y="1722385"/>
            <a:ext cx="10125662" cy="4745437"/>
          </a:xfrm>
          <a:prstGeom prst="rect">
            <a:avLst/>
          </a:prstGeom>
          <a:ln>
            <a:solidFill>
              <a:schemeClr val="accent1">
                <a:shade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68823156"/>
      </p:ext>
    </p:extLst>
  </p:cSld>
  <p:clrMapOvr>
    <a:masterClrMapping/>
  </p:clrMapOvr>
  <mc:AlternateContent xmlns:mc="http://schemas.openxmlformats.org/markup-compatibility/2006" xmlns:p14="http://schemas.microsoft.com/office/powerpoint/2010/main">
    <mc:Choice Requires="p14">
      <p:transition spd="slow" p14:dur="2000" advTm="27573"/>
    </mc:Choice>
    <mc:Fallback xmlns="">
      <p:transition spd="slow" advTm="27573"/>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79">
            <a:extLst>
              <a:ext uri="{FF2B5EF4-FFF2-40B4-BE49-F238E27FC236}">
                <a16:creationId xmlns:a16="http://schemas.microsoft.com/office/drawing/2014/main" id="{3DAE6654-9748-034A-B813-01E27AB3FDD8}"/>
              </a:ext>
            </a:extLst>
          </p:cNvPr>
          <p:cNvSpPr/>
          <p:nvPr/>
        </p:nvSpPr>
        <p:spPr>
          <a:xfrm>
            <a:off x="6216698" y="6370337"/>
            <a:ext cx="1997027" cy="2308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dirty="0">
                <a:solidFill>
                  <a:schemeClr val="bg1"/>
                </a:solidFill>
              </a:rPr>
              <a:t>Photo Credit: Lockheed Martin</a:t>
            </a:r>
            <a:endParaRPr sz="900" i="0" dirty="0">
              <a:solidFill>
                <a:schemeClr val="bg1"/>
              </a:solidFill>
            </a:endParaRPr>
          </a:p>
        </p:txBody>
      </p:sp>
      <p:pic>
        <p:nvPicPr>
          <p:cNvPr id="2" name="Picture 1" descr="Icon&#10;&#10;Description automatically generated with low confidence">
            <a:extLst>
              <a:ext uri="{FF2B5EF4-FFF2-40B4-BE49-F238E27FC236}">
                <a16:creationId xmlns:a16="http://schemas.microsoft.com/office/drawing/2014/main" id="{2E7A142D-551F-1223-DEBB-15D461665A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3" name="Date Placeholder 3">
            <a:extLst>
              <a:ext uri="{FF2B5EF4-FFF2-40B4-BE49-F238E27FC236}">
                <a16:creationId xmlns:a16="http://schemas.microsoft.com/office/drawing/2014/main" id="{2C3E60ED-FA9C-BBD3-F0E5-C69491F19921}"/>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pic>
        <p:nvPicPr>
          <p:cNvPr id="4" name="Picture 3">
            <a:extLst>
              <a:ext uri="{FF2B5EF4-FFF2-40B4-BE49-F238E27FC236}">
                <a16:creationId xmlns:a16="http://schemas.microsoft.com/office/drawing/2014/main" id="{A18E7657-61A1-4D61-089A-BC2DAF744BD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1020"/>
            <a:ext cx="12192000" cy="6858000"/>
          </a:xfrm>
          <a:prstGeom prst="rect">
            <a:avLst/>
          </a:prstGeom>
        </p:spPr>
      </p:pic>
      <p:sp>
        <p:nvSpPr>
          <p:cNvPr id="10" name="TextBox 9">
            <a:extLst>
              <a:ext uri="{FF2B5EF4-FFF2-40B4-BE49-F238E27FC236}">
                <a16:creationId xmlns:a16="http://schemas.microsoft.com/office/drawing/2014/main" id="{34ED0BA7-EB5B-8505-06A3-6AF0E570BC2B}"/>
              </a:ext>
            </a:extLst>
          </p:cNvPr>
          <p:cNvSpPr txBox="1"/>
          <p:nvPr/>
        </p:nvSpPr>
        <p:spPr>
          <a:xfrm>
            <a:off x="5773791" y="6514684"/>
            <a:ext cx="1742785" cy="230832"/>
          </a:xfrm>
          <a:prstGeom prst="rect">
            <a:avLst/>
          </a:prstGeom>
          <a:noFill/>
        </p:spPr>
        <p:txBody>
          <a:bodyPr wrap="none" rtlCol="0">
            <a:spAutoFit/>
          </a:bodyPr>
          <a:lstStyle/>
          <a:p>
            <a:r>
              <a:rPr lang="en-US" sz="900" i="1" dirty="0">
                <a:solidFill>
                  <a:schemeClr val="bg1"/>
                </a:solidFill>
                <a:latin typeface="Helvetica" pitchFamily="2" charset="0"/>
              </a:rPr>
              <a:t>Photo Credit: Lockheed Martin</a:t>
            </a:r>
          </a:p>
        </p:txBody>
      </p:sp>
      <p:sp>
        <p:nvSpPr>
          <p:cNvPr id="13" name="Title 6">
            <a:extLst>
              <a:ext uri="{FF2B5EF4-FFF2-40B4-BE49-F238E27FC236}">
                <a16:creationId xmlns:a16="http://schemas.microsoft.com/office/drawing/2014/main" id="{09BE64E4-CBC5-DEB7-789E-44FC49E0A989}"/>
              </a:ext>
            </a:extLst>
          </p:cNvPr>
          <p:cNvSpPr txBox="1">
            <a:spLocks/>
          </p:cNvSpPr>
          <p:nvPr/>
        </p:nvSpPr>
        <p:spPr>
          <a:xfrm>
            <a:off x="529626" y="110772"/>
            <a:ext cx="10515600" cy="972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r>
              <a:rPr lang="en-US" sz="2800" dirty="0"/>
              <a:t>Integrated Testing Outdoors, Run Stall 5 – August 2023</a:t>
            </a:r>
          </a:p>
        </p:txBody>
      </p:sp>
      <p:pic>
        <p:nvPicPr>
          <p:cNvPr id="14" name="Picture 13" descr="A close up of a person's face&#10;&#10;Description automatically generated with medium confidence">
            <a:extLst>
              <a:ext uri="{FF2B5EF4-FFF2-40B4-BE49-F238E27FC236}">
                <a16:creationId xmlns:a16="http://schemas.microsoft.com/office/drawing/2014/main" id="{06C0DD88-57CE-908B-837D-0EE2B99766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08738" y="6561034"/>
            <a:ext cx="1130862" cy="145966"/>
          </a:xfrm>
          <a:prstGeom prst="rect">
            <a:avLst/>
          </a:prstGeom>
        </p:spPr>
      </p:pic>
      <p:sp>
        <p:nvSpPr>
          <p:cNvPr id="5" name="Date Placeholder 3">
            <a:extLst>
              <a:ext uri="{FF2B5EF4-FFF2-40B4-BE49-F238E27FC236}">
                <a16:creationId xmlns:a16="http://schemas.microsoft.com/office/drawing/2014/main" id="{2C730043-435B-CE2C-B1DC-10FFD3784CEF}"/>
              </a:ext>
            </a:extLst>
          </p:cNvPr>
          <p:cNvSpPr txBox="1">
            <a:spLocks/>
          </p:cNvSpPr>
          <p:nvPr/>
        </p:nvSpPr>
        <p:spPr>
          <a:xfrm>
            <a:off x="165100" y="65563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t>www.nasa.gov</a:t>
            </a:r>
            <a:r>
              <a:rPr lang="en-US" dirty="0"/>
              <a:t> </a:t>
            </a:r>
          </a:p>
        </p:txBody>
      </p:sp>
    </p:spTree>
    <p:extLst>
      <p:ext uri="{BB962C8B-B14F-4D97-AF65-F5344CB8AC3E}">
        <p14:creationId xmlns:p14="http://schemas.microsoft.com/office/powerpoint/2010/main" val="3320918630"/>
      </p:ext>
    </p:extLst>
  </p:cSld>
  <p:clrMapOvr>
    <a:masterClrMapping/>
  </p:clrMapOvr>
  <mc:AlternateContent xmlns:mc="http://schemas.openxmlformats.org/markup-compatibility/2006" xmlns:p14="http://schemas.microsoft.com/office/powerpoint/2010/main">
    <mc:Choice Requires="p14">
      <p:transition spd="slow" p14:dur="2000" advTm="33024"/>
    </mc:Choice>
    <mc:Fallback xmlns="">
      <p:transition spd="slow" advTm="33024"/>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79">
            <a:extLst>
              <a:ext uri="{FF2B5EF4-FFF2-40B4-BE49-F238E27FC236}">
                <a16:creationId xmlns:a16="http://schemas.microsoft.com/office/drawing/2014/main" id="{3DAE6654-9748-034A-B813-01E27AB3FDD8}"/>
              </a:ext>
            </a:extLst>
          </p:cNvPr>
          <p:cNvSpPr/>
          <p:nvPr/>
        </p:nvSpPr>
        <p:spPr>
          <a:xfrm>
            <a:off x="6216698" y="6370337"/>
            <a:ext cx="1997027" cy="2308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dirty="0">
                <a:solidFill>
                  <a:schemeClr val="bg1"/>
                </a:solidFill>
              </a:rPr>
              <a:t>Photo Credit: Lockheed Martin</a:t>
            </a:r>
            <a:endParaRPr sz="900" i="0" dirty="0">
              <a:solidFill>
                <a:schemeClr val="bg1"/>
              </a:solidFill>
            </a:endParaRPr>
          </a:p>
        </p:txBody>
      </p:sp>
      <p:pic>
        <p:nvPicPr>
          <p:cNvPr id="5" name="Picture 4">
            <a:extLst>
              <a:ext uri="{FF2B5EF4-FFF2-40B4-BE49-F238E27FC236}">
                <a16:creationId xmlns:a16="http://schemas.microsoft.com/office/drawing/2014/main" id="{A85F1B68-6B0D-D98E-F372-3E5F418065F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7" name="Date Placeholder 3">
            <a:extLst>
              <a:ext uri="{FF2B5EF4-FFF2-40B4-BE49-F238E27FC236}">
                <a16:creationId xmlns:a16="http://schemas.microsoft.com/office/drawing/2014/main" id="{242C2DA3-A923-702E-2535-429A7D9F7DA6}"/>
              </a:ext>
            </a:extLst>
          </p:cNvPr>
          <p:cNvSpPr txBox="1">
            <a:spLocks/>
          </p:cNvSpPr>
          <p:nvPr/>
        </p:nvSpPr>
        <p:spPr>
          <a:xfrm>
            <a:off x="304800" y="6528683"/>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
        <p:nvSpPr>
          <p:cNvPr id="19" name="TextBox 18">
            <a:extLst>
              <a:ext uri="{FF2B5EF4-FFF2-40B4-BE49-F238E27FC236}">
                <a16:creationId xmlns:a16="http://schemas.microsoft.com/office/drawing/2014/main" id="{3913AAF6-0CFF-ADB2-7648-AE75E9BB2449}"/>
              </a:ext>
            </a:extLst>
          </p:cNvPr>
          <p:cNvSpPr txBox="1"/>
          <p:nvPr/>
        </p:nvSpPr>
        <p:spPr>
          <a:xfrm>
            <a:off x="5773791" y="6514684"/>
            <a:ext cx="1742785" cy="230832"/>
          </a:xfrm>
          <a:prstGeom prst="rect">
            <a:avLst/>
          </a:prstGeom>
          <a:noFill/>
        </p:spPr>
        <p:txBody>
          <a:bodyPr wrap="none" rtlCol="0">
            <a:spAutoFit/>
          </a:bodyPr>
          <a:lstStyle/>
          <a:p>
            <a:r>
              <a:rPr lang="en-US" sz="900" i="1" dirty="0">
                <a:solidFill>
                  <a:schemeClr val="bg1"/>
                </a:solidFill>
                <a:latin typeface="Helvetica" pitchFamily="2" charset="0"/>
              </a:rPr>
              <a:t>Photo Credit: Lockheed Martin</a:t>
            </a:r>
          </a:p>
        </p:txBody>
      </p:sp>
      <p:sp>
        <p:nvSpPr>
          <p:cNvPr id="20" name="Title 6">
            <a:extLst>
              <a:ext uri="{FF2B5EF4-FFF2-40B4-BE49-F238E27FC236}">
                <a16:creationId xmlns:a16="http://schemas.microsoft.com/office/drawing/2014/main" id="{79D3DB1C-FD4F-630A-0CE1-4F9F2B010D6D}"/>
              </a:ext>
            </a:extLst>
          </p:cNvPr>
          <p:cNvSpPr txBox="1">
            <a:spLocks/>
          </p:cNvSpPr>
          <p:nvPr/>
        </p:nvSpPr>
        <p:spPr>
          <a:xfrm>
            <a:off x="682026" y="146581"/>
            <a:ext cx="10515600" cy="972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r>
              <a:rPr lang="en-US" sz="2800" dirty="0"/>
              <a:t>X-59 Aircraft Rollout – January 2024</a:t>
            </a:r>
          </a:p>
        </p:txBody>
      </p:sp>
      <p:pic>
        <p:nvPicPr>
          <p:cNvPr id="21" name="Picture 20" descr="A close up of a person's face&#10;&#10;Description automatically generated with medium confidence">
            <a:extLst>
              <a:ext uri="{FF2B5EF4-FFF2-40B4-BE49-F238E27FC236}">
                <a16:creationId xmlns:a16="http://schemas.microsoft.com/office/drawing/2014/main" id="{46936D8C-87DA-F426-7DF4-DC041B4AD4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08738" y="6561034"/>
            <a:ext cx="1130862" cy="145966"/>
          </a:xfrm>
          <a:prstGeom prst="rect">
            <a:avLst/>
          </a:prstGeom>
        </p:spPr>
      </p:pic>
    </p:spTree>
    <p:extLst>
      <p:ext uri="{BB962C8B-B14F-4D97-AF65-F5344CB8AC3E}">
        <p14:creationId xmlns:p14="http://schemas.microsoft.com/office/powerpoint/2010/main" val="659230838"/>
      </p:ext>
    </p:extLst>
  </p:cSld>
  <p:clrMapOvr>
    <a:masterClrMapping/>
  </p:clrMapOvr>
  <mc:AlternateContent xmlns:mc="http://schemas.openxmlformats.org/markup-compatibility/2006" xmlns:p14="http://schemas.microsoft.com/office/powerpoint/2010/main">
    <mc:Choice Requires="p14">
      <p:transition spd="slow" p14:dur="2000" advTm="33024"/>
    </mc:Choice>
    <mc:Fallback xmlns="">
      <p:transition spd="slow" advTm="33024"/>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563E-FC62-4C8C-BEB8-646E3FD69B6E}"/>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EC015AE9-F860-4305-AC73-917359D8A2FF}"/>
              </a:ext>
            </a:extLst>
          </p:cNvPr>
          <p:cNvSpPr>
            <a:spLocks noGrp="1"/>
          </p:cNvSpPr>
          <p:nvPr>
            <p:ph sz="quarter" idx="10"/>
          </p:nvPr>
        </p:nvSpPr>
        <p:spPr>
          <a:xfrm>
            <a:off x="453591" y="1273698"/>
            <a:ext cx="10908940" cy="2912820"/>
          </a:xfrm>
        </p:spPr>
        <p:txBody>
          <a:bodyPr>
            <a:normAutofit/>
          </a:bodyPr>
          <a:lstStyle/>
          <a:p>
            <a:r>
              <a:rPr lang="en-US" dirty="0"/>
              <a:t>Engine runs</a:t>
            </a:r>
          </a:p>
          <a:p>
            <a:r>
              <a:rPr lang="en-US" dirty="0"/>
              <a:t>Emergency engine restart system test</a:t>
            </a:r>
          </a:p>
          <a:p>
            <a:r>
              <a:rPr lang="en-US" dirty="0"/>
              <a:t>Electromagnetic Interference (EMI) test</a:t>
            </a:r>
          </a:p>
          <a:p>
            <a:r>
              <a:rPr lang="en-US" dirty="0"/>
              <a:t>Aircraft-in-the-loop integrated system testing</a:t>
            </a:r>
          </a:p>
          <a:p>
            <a:r>
              <a:rPr lang="en-US" dirty="0"/>
              <a:t>Low speed and high-speed taxi testing</a:t>
            </a:r>
          </a:p>
          <a:p>
            <a:r>
              <a:rPr lang="en-US" dirty="0"/>
              <a:t>First Flight</a:t>
            </a:r>
          </a:p>
        </p:txBody>
      </p:sp>
    </p:spTree>
    <p:extLst>
      <p:ext uri="{BB962C8B-B14F-4D97-AF65-F5344CB8AC3E}">
        <p14:creationId xmlns:p14="http://schemas.microsoft.com/office/powerpoint/2010/main" val="16494893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79">
            <a:extLst>
              <a:ext uri="{FF2B5EF4-FFF2-40B4-BE49-F238E27FC236}">
                <a16:creationId xmlns:a16="http://schemas.microsoft.com/office/drawing/2014/main" id="{5EDBBD58-B556-D99C-E558-E3841FC24407}"/>
              </a:ext>
            </a:extLst>
          </p:cNvPr>
          <p:cNvSpPr/>
          <p:nvPr/>
        </p:nvSpPr>
        <p:spPr>
          <a:xfrm>
            <a:off x="5365798" y="6558456"/>
            <a:ext cx="1997027" cy="2308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800" i="1">
                <a:solidFill>
                  <a:schemeClr val="accent3">
                    <a:lumOff val="44000"/>
                  </a:schemeClr>
                </a:solidFill>
                <a:latin typeface="Arial"/>
                <a:ea typeface="Arial"/>
                <a:cs typeface="Arial"/>
                <a:sym typeface="Arial"/>
              </a:defRPr>
            </a:lvl1pPr>
          </a:lstStyle>
          <a:p>
            <a:r>
              <a:rPr lang="en-US" sz="900" i="0" dirty="0">
                <a:solidFill>
                  <a:schemeClr val="bg1"/>
                </a:solidFill>
              </a:rPr>
              <a:t>Photo Credit: Lockheed Martin</a:t>
            </a:r>
            <a:endParaRPr sz="900" i="0" dirty="0">
              <a:solidFill>
                <a:schemeClr val="bg1"/>
              </a:solidFill>
            </a:endParaRPr>
          </a:p>
        </p:txBody>
      </p:sp>
      <p:pic>
        <p:nvPicPr>
          <p:cNvPr id="3" name="Picture 2">
            <a:extLst>
              <a:ext uri="{FF2B5EF4-FFF2-40B4-BE49-F238E27FC236}">
                <a16:creationId xmlns:a16="http://schemas.microsoft.com/office/drawing/2014/main" id="{D52998D4-136D-FE73-6DA1-547EE64ACC5A}"/>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p:blipFill>
        <p:spPr>
          <a:xfrm>
            <a:off x="0" y="-1"/>
            <a:ext cx="12282431" cy="6858000"/>
          </a:xfrm>
          <a:prstGeom prst="rect">
            <a:avLst/>
          </a:prstGeom>
        </p:spPr>
      </p:pic>
      <p:sp>
        <p:nvSpPr>
          <p:cNvPr id="5" name="Date Placeholder 3">
            <a:extLst>
              <a:ext uri="{FF2B5EF4-FFF2-40B4-BE49-F238E27FC236}">
                <a16:creationId xmlns:a16="http://schemas.microsoft.com/office/drawing/2014/main" id="{3FB03F48-4AE1-D875-6567-9CEF39C259E7}"/>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bg1"/>
                </a:solidFill>
              </a:rPr>
              <a:t>www.nasa.gov</a:t>
            </a:r>
            <a:r>
              <a:rPr lang="en-US" dirty="0">
                <a:solidFill>
                  <a:schemeClr val="bg1"/>
                </a:solidFill>
              </a:rPr>
              <a:t> </a:t>
            </a:r>
          </a:p>
        </p:txBody>
      </p:sp>
      <p:sp>
        <p:nvSpPr>
          <p:cNvPr id="7" name="Title 6">
            <a:extLst>
              <a:ext uri="{FF2B5EF4-FFF2-40B4-BE49-F238E27FC236}">
                <a16:creationId xmlns:a16="http://schemas.microsoft.com/office/drawing/2014/main" id="{65B433C4-FC15-2C18-E7D9-B8917B6324E1}"/>
              </a:ext>
            </a:extLst>
          </p:cNvPr>
          <p:cNvSpPr txBox="1">
            <a:spLocks/>
          </p:cNvSpPr>
          <p:nvPr/>
        </p:nvSpPr>
        <p:spPr>
          <a:xfrm>
            <a:off x="8024979" y="680322"/>
            <a:ext cx="3722521" cy="972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r>
              <a:rPr lang="en-US" sz="4400" dirty="0" err="1">
                <a:solidFill>
                  <a:srgbClr val="0070C0"/>
                </a:solidFill>
              </a:rPr>
              <a:t>Quesstions</a:t>
            </a:r>
            <a:r>
              <a:rPr lang="en-US" sz="4400" dirty="0">
                <a:solidFill>
                  <a:srgbClr val="0070C0"/>
                </a:solidFill>
              </a:rPr>
              <a:t>?</a:t>
            </a:r>
          </a:p>
        </p:txBody>
      </p:sp>
      <p:pic>
        <p:nvPicPr>
          <p:cNvPr id="9" name="Picture 8" descr="A close up of a person's face&#10;&#10;Description automatically generated with medium confidence">
            <a:extLst>
              <a:ext uri="{FF2B5EF4-FFF2-40B4-BE49-F238E27FC236}">
                <a16:creationId xmlns:a16="http://schemas.microsoft.com/office/drawing/2014/main" id="{9BCCFD37-80D7-CEC3-F887-1A16097A59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06791" y="6548334"/>
            <a:ext cx="1130862" cy="145966"/>
          </a:xfrm>
          <a:prstGeom prst="rect">
            <a:avLst/>
          </a:prstGeom>
        </p:spPr>
      </p:pic>
      <p:sp>
        <p:nvSpPr>
          <p:cNvPr id="11" name="TextBox 10">
            <a:extLst>
              <a:ext uri="{FF2B5EF4-FFF2-40B4-BE49-F238E27FC236}">
                <a16:creationId xmlns:a16="http://schemas.microsoft.com/office/drawing/2014/main" id="{19AC7314-1265-CAE9-AE68-2E17A0B7889E}"/>
              </a:ext>
            </a:extLst>
          </p:cNvPr>
          <p:cNvSpPr txBox="1"/>
          <p:nvPr/>
        </p:nvSpPr>
        <p:spPr>
          <a:xfrm>
            <a:off x="5773791" y="6514684"/>
            <a:ext cx="1742785" cy="230832"/>
          </a:xfrm>
          <a:prstGeom prst="rect">
            <a:avLst/>
          </a:prstGeom>
          <a:noFill/>
        </p:spPr>
        <p:txBody>
          <a:bodyPr wrap="none" rtlCol="0">
            <a:spAutoFit/>
          </a:bodyPr>
          <a:lstStyle/>
          <a:p>
            <a:r>
              <a:rPr lang="en-US" sz="900" i="1" dirty="0">
                <a:solidFill>
                  <a:schemeClr val="bg1"/>
                </a:solidFill>
                <a:latin typeface="Helvetica" pitchFamily="2" charset="0"/>
              </a:rPr>
              <a:t>Photo Credit: Lockheed Martin</a:t>
            </a:r>
          </a:p>
        </p:txBody>
      </p:sp>
    </p:spTree>
    <p:extLst>
      <p:ext uri="{BB962C8B-B14F-4D97-AF65-F5344CB8AC3E}">
        <p14:creationId xmlns:p14="http://schemas.microsoft.com/office/powerpoint/2010/main" val="2503201320"/>
      </p:ext>
    </p:extLst>
  </p:cSld>
  <p:clrMapOvr>
    <a:masterClrMapping/>
  </p:clrMapOvr>
  <mc:AlternateContent xmlns:mc="http://schemas.openxmlformats.org/markup-compatibility/2006" xmlns:p14="http://schemas.microsoft.com/office/powerpoint/2010/main">
    <mc:Choice Requires="p14">
      <p:transition spd="slow" p14:dur="2000" advTm="33024"/>
    </mc:Choice>
    <mc:Fallback xmlns="">
      <p:transition spd="slow" advTm="33024"/>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67881A-5EA4-3A42-8B4C-70B949B6926E}"/>
              </a:ext>
            </a:extLst>
          </p:cNvPr>
          <p:cNvSpPr>
            <a:spLocks noGrp="1"/>
          </p:cNvSpPr>
          <p:nvPr>
            <p:ph type="title"/>
          </p:nvPr>
        </p:nvSpPr>
        <p:spPr>
          <a:xfrm>
            <a:off x="4962442" y="6297436"/>
            <a:ext cx="6362519" cy="560564"/>
          </a:xfrm>
        </p:spPr>
        <p:txBody>
          <a:bodyPr>
            <a:normAutofit/>
          </a:bodyPr>
          <a:lstStyle/>
          <a:p>
            <a:r>
              <a:rPr lang="en-US" b="0" err="1"/>
              <a:t>nasa.gov</a:t>
            </a:r>
            <a:r>
              <a:rPr lang="en-US" b="0"/>
              <a:t>/</a:t>
            </a:r>
            <a:r>
              <a:rPr lang="en-US" b="0" err="1"/>
              <a:t>quesst</a:t>
            </a:r>
            <a:endParaRPr lang="en-US" sz="1800" b="0"/>
          </a:p>
        </p:txBody>
      </p:sp>
      <p:pic>
        <p:nvPicPr>
          <p:cNvPr id="2" name="Picture Placeholder 14" descr="Quesst mark.">
            <a:extLst>
              <a:ext uri="{FF2B5EF4-FFF2-40B4-BE49-F238E27FC236}">
                <a16:creationId xmlns:a16="http://schemas.microsoft.com/office/drawing/2014/main" id="{26BEADB8-2D3D-311C-FEE6-5CDC11725BB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100285" y="1010312"/>
            <a:ext cx="3991429" cy="5053526"/>
          </a:xfrm>
          <a:prstGeom prst="rect">
            <a:avLst/>
          </a:prstGeom>
          <a:noFill/>
        </p:spPr>
      </p:pic>
      <p:sp>
        <p:nvSpPr>
          <p:cNvPr id="3" name="Date Placeholder 3">
            <a:extLst>
              <a:ext uri="{FF2B5EF4-FFF2-40B4-BE49-F238E27FC236}">
                <a16:creationId xmlns:a16="http://schemas.microsoft.com/office/drawing/2014/main" id="{7D03C0D4-8135-E66A-91D9-0CE53FD23F76}"/>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1532479518"/>
      </p:ext>
    </p:extLst>
  </p:cSld>
  <p:clrMapOvr>
    <a:masterClrMapping/>
  </p:clrMapOvr>
</p:sld>
</file>

<file path=ppt/theme/theme1.xml><?xml version="1.0" encoding="utf-8"?>
<a:theme xmlns:a="http://schemas.openxmlformats.org/drawingml/2006/main" name="1_Office Theme">
  <a:themeElements>
    <a:clrScheme name="Custom 6">
      <a:dk1>
        <a:srgbClr val="000000"/>
      </a:dk1>
      <a:lt1>
        <a:srgbClr val="FFFFFF"/>
      </a:lt1>
      <a:dk2>
        <a:srgbClr val="44546A"/>
      </a:dk2>
      <a:lt2>
        <a:srgbClr val="E7E6E6"/>
      </a:lt2>
      <a:accent1>
        <a:srgbClr val="0047BA"/>
      </a:accent1>
      <a:accent2>
        <a:srgbClr val="3CAE2B"/>
      </a:accent2>
      <a:accent3>
        <a:srgbClr val="A5A5A5"/>
      </a:accent3>
      <a:accent4>
        <a:srgbClr val="00B3FF"/>
      </a:accent4>
      <a:accent5>
        <a:srgbClr val="CAAA23"/>
      </a:accent5>
      <a:accent6>
        <a:srgbClr val="5E87FF"/>
      </a:accent6>
      <a:hlink>
        <a:srgbClr val="0047B9"/>
      </a:hlink>
      <a:folHlink>
        <a:srgbClr val="00E4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External NASA Meatball">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8E9498023F9C74B96DDB4D4222FA38C" ma:contentTypeVersion="4" ma:contentTypeDescription="Create a new document." ma:contentTypeScope="" ma:versionID="34c4150da8ee478ab44e17e76255823e">
  <xsd:schema xmlns:xsd="http://www.w3.org/2001/XMLSchema" xmlns:xs="http://www.w3.org/2001/XMLSchema" xmlns:p="http://schemas.microsoft.com/office/2006/metadata/properties" xmlns:ns2="4bc2141c-70ad-48e0-85d3-e2bb9087654b" xmlns:ns3="e91ce61f-25ce-43a1-aa6c-6088f4c01b3e" targetNamespace="http://schemas.microsoft.com/office/2006/metadata/properties" ma:root="true" ma:fieldsID="159187cec25deb84f5cbd040d1996e1b" ns2:_="" ns3:_="">
    <xsd:import namespace="4bc2141c-70ad-48e0-85d3-e2bb9087654b"/>
    <xsd:import namespace="e91ce61f-25ce-43a1-aa6c-6088f4c01b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c2141c-70ad-48e0-85d3-e2bb908765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1ce61f-25ce-43a1-aa6c-6088f4c01b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F0A2EB-573F-433E-9A2C-A5E3C10B551C}">
  <ds:schemaRefs>
    <ds:schemaRef ds:uri="4bc2141c-70ad-48e0-85d3-e2bb9087654b"/>
    <ds:schemaRef ds:uri="e91ce61f-25ce-43a1-aa6c-6088f4c01b3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DE7648C-4DC0-4669-BDA9-DD78D5CC0213}">
  <ds:schemaRefs>
    <ds:schemaRef ds:uri="http://schemas.microsoft.com/sharepoint/v3/contenttype/forms"/>
  </ds:schemaRefs>
</ds:datastoreItem>
</file>

<file path=customXml/itemProps3.xml><?xml version="1.0" encoding="utf-8"?>
<ds:datastoreItem xmlns:ds="http://schemas.openxmlformats.org/officeDocument/2006/customXml" ds:itemID="{B87A1F88-7272-4D97-8C6A-C8DAF571C816}">
  <ds:schemaRefs>
    <ds:schemaRef ds:uri="4bc2141c-70ad-48e0-85d3-e2bb9087654b"/>
    <ds:schemaRef ds:uri="e91ce61f-25ce-43a1-aa6c-6088f4c01b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449</TotalTime>
  <Words>3404</Words>
  <Application>Microsoft Office PowerPoint</Application>
  <PresentationFormat>Widescreen</PresentationFormat>
  <Paragraphs>479</Paragraphs>
  <Slides>49</Slides>
  <Notes>25</Notes>
  <HiddenSlides>0</HiddenSlides>
  <MMClips>0</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49</vt:i4>
      </vt:variant>
    </vt:vector>
  </HeadingPairs>
  <TitlesOfParts>
    <vt:vector size="68" baseType="lpstr">
      <vt:lpstr>75 Helvetica Bold</vt:lpstr>
      <vt:lpstr>Aptos</vt:lpstr>
      <vt:lpstr>Arial</vt:lpstr>
      <vt:lpstr>Arial Black</vt:lpstr>
      <vt:lpstr>Calibri</vt:lpstr>
      <vt:lpstr>Calibri Light</vt:lpstr>
      <vt:lpstr>Courier New</vt:lpstr>
      <vt:lpstr>Helvetica</vt:lpstr>
      <vt:lpstr>Helvetica Light</vt:lpstr>
      <vt:lpstr>Symbol</vt:lpstr>
      <vt:lpstr>System Font Regular</vt:lpstr>
      <vt:lpstr>Times</vt:lpstr>
      <vt:lpstr>Times New Roman</vt:lpstr>
      <vt:lpstr>Verdana</vt:lpstr>
      <vt:lpstr>Wingdings</vt:lpstr>
      <vt:lpstr>1_Office Theme</vt:lpstr>
      <vt:lpstr>Blank Presentation</vt:lpstr>
      <vt:lpstr>External NASA Meatball</vt:lpstr>
      <vt:lpstr>Office Theme</vt:lpstr>
      <vt:lpstr>PowerPoint Presentation</vt:lpstr>
      <vt:lpstr>Presentation Topics </vt:lpstr>
      <vt:lpstr>X-Planes</vt:lpstr>
      <vt:lpstr>X-Planes</vt:lpstr>
      <vt:lpstr>X-Planes</vt:lpstr>
      <vt:lpstr>X-Planes</vt:lpstr>
      <vt:lpstr>X-Planes</vt:lpstr>
      <vt:lpstr>X-Planes</vt:lpstr>
      <vt:lpstr>PowerPoint Presentation</vt:lpstr>
      <vt:lpstr>Vision for Commercial Supersonic Flight</vt:lpstr>
      <vt:lpstr>Overcoming the Barrier to Overland Supersonic Flight</vt:lpstr>
      <vt:lpstr>SONIC BOOMS</vt:lpstr>
      <vt:lpstr>What Makes a Sonic Boom?</vt:lpstr>
      <vt:lpstr>Sonic Boom Explained</vt:lpstr>
      <vt:lpstr>Sonic Boom Basics</vt:lpstr>
      <vt:lpstr>NASA/DARPA Shaped Sonic Boom Demonstration (SSBD) Project 2003</vt:lpstr>
      <vt:lpstr>PowerPoint Presentation</vt:lpstr>
      <vt:lpstr>Why do we think the “Thump” is quiet enough?</vt:lpstr>
      <vt:lpstr>Sonic Thump</vt:lpstr>
      <vt:lpstr>Introduction – Where did X-59 come from?</vt:lpstr>
      <vt:lpstr>Quesst Timeline</vt:lpstr>
      <vt:lpstr>Requirements Flow for Preliminary Design</vt:lpstr>
      <vt:lpstr>Level 1: Needs, Goals, and Objectives</vt:lpstr>
      <vt:lpstr>PowerPoint Presentation</vt:lpstr>
      <vt:lpstr>Systems Engineering “V”</vt:lpstr>
      <vt:lpstr>X-59 Evolution – Early Concepts to Final Design</vt:lpstr>
      <vt:lpstr>PowerPoint Presentation</vt:lpstr>
      <vt:lpstr>PowerPoint Presentation</vt:lpstr>
      <vt:lpstr>X-59 QueSST Design</vt:lpstr>
      <vt:lpstr>X-59 Aircraft Assessments</vt:lpstr>
      <vt:lpstr>Wind Tunnel Validations</vt:lpstr>
      <vt:lpstr>PowerPoint Presentation</vt:lpstr>
      <vt:lpstr>Acoustic Validation Test Planning and Execution</vt:lpstr>
      <vt:lpstr>Community Test Planning and Execution</vt:lpstr>
      <vt:lpstr>Manufacturing: First Chip Ceremony, November 13, 2018</vt:lpstr>
      <vt:lpstr>X-59 – Early Aircraft Fabrication and Integration</vt:lpstr>
      <vt:lpstr>X-59 Aircraft Fabrication and Integration</vt:lpstr>
      <vt:lpstr>X-59 Aircraft Ground Testing in Ft. Worth</vt:lpstr>
      <vt:lpstr>X-59 Aircraft Ground Testing in Ft. Worth</vt:lpstr>
      <vt:lpstr>System Installations and Checkouts</vt:lpstr>
      <vt:lpstr>eXternal Vision System (XVS)</vt:lpstr>
      <vt:lpstr>X-59 Life Support and Crew Escape Systems</vt:lpstr>
      <vt:lpstr>X-59 Cockpit Simulations</vt:lpstr>
      <vt:lpstr>Control Room Preparations and Training</vt:lpstr>
      <vt:lpstr>PowerPoint Presentation</vt:lpstr>
      <vt:lpstr>PowerPoint Presentation</vt:lpstr>
      <vt:lpstr>Next Steps</vt:lpstr>
      <vt:lpstr>PowerPoint Presentation</vt:lpstr>
      <vt:lpstr>nasa.gov/quesst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Gipson, Lillian (HQ-JA010)[Venesco &amp; SaiTech Joint Venture LLC]</dc:creator>
  <cp:lastModifiedBy>Nickol, Craig L. (LARC-E1)</cp:lastModifiedBy>
  <cp:revision>31</cp:revision>
  <dcterms:created xsi:type="dcterms:W3CDTF">2022-05-05T15:28:56Z</dcterms:created>
  <dcterms:modified xsi:type="dcterms:W3CDTF">2024-08-28T17:17:43Z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0x01010038E9498023F9C74B96DDB4D4222FA38C</vt:lpwstr>
  </property>
</Properties>
</file>