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9" r:id="rId4"/>
    <p:sldId id="258" r:id="rId5"/>
    <p:sldId id="270" r:id="rId6"/>
    <p:sldId id="276" r:id="rId7"/>
    <p:sldId id="275" r:id="rId8"/>
    <p:sldId id="273" r:id="rId9"/>
    <p:sldId id="274" r:id="rId10"/>
    <p:sldId id="264" r:id="rId11"/>
    <p:sldId id="265" r:id="rId12"/>
    <p:sldId id="266" r:id="rId13"/>
    <p:sldId id="267" r:id="rId14"/>
    <p:sldId id="271" r:id="rId15"/>
    <p:sldId id="260" r:id="rId16"/>
    <p:sldId id="261" r:id="rId17"/>
    <p:sldId id="262" r:id="rId18"/>
    <p:sldId id="263" r:id="rId19"/>
    <p:sldId id="268" r:id="rId20"/>
    <p:sldId id="269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99"/>
    <a:srgbClr val="FFFFCC"/>
    <a:srgbClr val="009900"/>
    <a:srgbClr val="FFFF66"/>
    <a:srgbClr val="FF6600"/>
    <a:srgbClr val="33CC33"/>
    <a:srgbClr val="CCFF66"/>
    <a:srgbClr val="0080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01" autoAdjust="0"/>
    <p:restoredTop sz="95501" autoAdjust="0"/>
  </p:normalViewPr>
  <p:slideViewPr>
    <p:cSldViewPr snapToGrid="0">
      <p:cViewPr varScale="1">
        <p:scale>
          <a:sx n="113" d="100"/>
          <a:sy n="113" d="100"/>
        </p:scale>
        <p:origin x="91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33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1536"/>
    </p:cViewPr>
  </p:sorterViewPr>
  <p:notesViewPr>
    <p:cSldViewPr snapToGrid="0"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6CBF7-C09B-48B0-B7EC-0D2133354D4C}" type="datetimeFigureOut">
              <a:rPr lang="en-US" smtClean="0"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018F2-A405-464B-A4E8-037D65F71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66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80B20-5BE3-4F1F-B789-2DE36E8B5484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21B80-68E6-4D62-9E8A-7918D2B60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0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/>
        </p:nvSpPr>
        <p:spPr>
          <a:xfrm>
            <a:off x="3122613" y="6627813"/>
            <a:ext cx="28956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 dirty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44C59DE-4FA3-4E4C-97B3-4BF4A11E27FD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228600" y="955675"/>
            <a:ext cx="76596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21190"/>
            <a:ext cx="89916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228601" y="167508"/>
            <a:ext cx="7659704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413" y="5486401"/>
            <a:ext cx="1654852" cy="1129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74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fld id="{D1D1487B-BC26-49F1-832A-1389F3ED2B56}" type="datetime1">
              <a:rPr lang="en-US" sz="1000">
                <a:solidFill>
                  <a:srgbClr val="000000"/>
                </a:solidFill>
                <a:latin typeface="Calibri" charset="0"/>
              </a:rPr>
              <a:pPr/>
              <a:t>8/6/2024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" name="Footer Placeholder 4"/>
          <p:cNvSpPr txBox="1">
            <a:spLocks/>
          </p:cNvSpPr>
          <p:nvPr/>
        </p:nvSpPr>
        <p:spPr>
          <a:xfrm>
            <a:off x="3122613" y="6627813"/>
            <a:ext cx="28956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 dirty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DE794882-CAE7-4C9B-9C3F-8DC6A1BC4533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152400" y="955675"/>
            <a:ext cx="77358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52401" y="167508"/>
            <a:ext cx="7735904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74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fld id="{AD1AA7A3-2D66-48B9-B622-0D4D119E2BCA}" type="datetime1">
              <a:rPr lang="en-US" sz="1000">
                <a:solidFill>
                  <a:srgbClr val="000000"/>
                </a:solidFill>
                <a:latin typeface="Calibri" charset="0"/>
              </a:rPr>
              <a:pPr/>
              <a:t>8/6/2024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5461385B-0048-4BDE-997F-840750213607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242239" y="167508"/>
            <a:ext cx="664606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0C8379FD-C5FE-4DDB-AAFA-1F3AE98541C1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/>
              <a:t>October 22, 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-3060172" y="3027953"/>
            <a:ext cx="6729987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NASA</a:t>
            </a:r>
            <a:r>
              <a:rPr lang="en-US" sz="3400" b="1" cap="none" spc="0" baseline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Langley Research Center</a:t>
            </a:r>
            <a:endParaRPr lang="en-US" sz="3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219200" y="1066800"/>
            <a:ext cx="6645275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CA77DC20-3B50-4967-9347-FDE585A88981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/>
              <a:t>October 22, 2012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219200" y="1066800"/>
            <a:ext cx="6645275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9715EB9-E7D6-4A24-882E-7DD01113CAE6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 dirty="0"/>
              <a:t>November 5, 2012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381000" y="1219200"/>
            <a:ext cx="31242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48D981B0-8762-4F59-9955-6E8434BB51C9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3050"/>
            <a:ext cx="2322513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5111750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/>
              <a:t>October 22, 2012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25CA770B-A730-41F3-899C-DE5E82A561EF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/>
              <a:t>October 22, 2012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2899138" y="6488668"/>
            <a:ext cx="3736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Management</a:t>
            </a:r>
            <a:r>
              <a:rPr lang="en-US" sz="1400" b="1" i="1" baseline="0" dirty="0">
                <a:solidFill>
                  <a:srgbClr val="FF0000"/>
                </a:solidFill>
              </a:rPr>
              <a:t> </a:t>
            </a:r>
            <a:r>
              <a:rPr lang="en-US" sz="1400" b="1" i="1" dirty="0">
                <a:solidFill>
                  <a:srgbClr val="FF0000"/>
                </a:solidFill>
              </a:rPr>
              <a:t>Pre-Decisional -</a:t>
            </a:r>
            <a:r>
              <a:rPr lang="en-US" sz="1400" b="1" i="1" baseline="0" dirty="0">
                <a:solidFill>
                  <a:srgbClr val="FF0000"/>
                </a:solidFill>
              </a:rPr>
              <a:t> Do Not Distribute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923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C3581-D1D1-BECB-D3E8-EDDBCCC95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229082-2051-0DC2-B911-5196D2033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6AFA2-C1E2-B39D-D03E-20D5C4BDE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11B5-4F5B-46AF-9F22-F5B94747E51A}" type="datetime1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C8373-0E8D-ACD7-EF1E-45F667BED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3FD47-B841-CCE2-75A5-C2015D6DE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33E5-FD53-440A-8CDB-238F48B4B8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7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27800" y="0"/>
            <a:ext cx="26162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629400"/>
            <a:ext cx="21336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1" r:id="rId10"/>
    <p:sldLayoutId id="2147483672" r:id="rId11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4.png"/><Relationship Id="rId4" Type="http://schemas.openxmlformats.org/officeDocument/2006/relationships/image" Target="../media/image33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CEB5-57D6-15D0-BB7C-ECDC45B1C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699022"/>
            <a:ext cx="6858000" cy="968981"/>
          </a:xfrm>
        </p:spPr>
        <p:txBody>
          <a:bodyPr>
            <a:normAutofit/>
          </a:bodyPr>
          <a:lstStyle/>
          <a:p>
            <a:r>
              <a:rPr lang="en-US" sz="3600" dirty="0"/>
              <a:t>Wake Flow CFD Validation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1207B-7BB2-F03B-0573-C6EE65D5F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986840"/>
            <a:ext cx="6858000" cy="2514599"/>
          </a:xfrm>
        </p:spPr>
        <p:txBody>
          <a:bodyPr>
            <a:normAutofit fontScale="92500" lnSpcReduction="20000"/>
          </a:bodyPr>
          <a:lstStyle/>
          <a:p>
            <a:endParaRPr lang="en-US" sz="2400" dirty="0"/>
          </a:p>
          <a:p>
            <a:r>
              <a:rPr lang="en-US" sz="2925" dirty="0"/>
              <a:t>STMD-ECF / ESM Hypersonic Transition &amp; Turbulence Modeling Workshop</a:t>
            </a:r>
          </a:p>
          <a:p>
            <a:endParaRPr lang="en-US" sz="2400" dirty="0"/>
          </a:p>
          <a:p>
            <a:r>
              <a:rPr lang="en-US" sz="2400" dirty="0"/>
              <a:t>Frank Greene</a:t>
            </a:r>
          </a:p>
          <a:p>
            <a:r>
              <a:rPr lang="en-US" sz="2400" dirty="0"/>
              <a:t>NASA Langley Research Center</a:t>
            </a:r>
          </a:p>
          <a:p>
            <a:r>
              <a:rPr lang="en-US" sz="2400" dirty="0"/>
              <a:t>July 8, 2024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2DA31-316B-09F0-AD45-DE8A88E64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33E5-FD53-440A-8CDB-238F48B4B81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283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F32E9-F1D0-8F95-0B7E-2534F0711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4B0AB-362D-7E71-69E5-53AA253DD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FY 23 testing was conducted in Langley’s 31-Inch Mach 10 wind tunnel to provide velocity data in the freestream and wake of a blunt body. Velocities measured using planar laser-induced fluorescence (PLIF) and femtosecond laser electronic excitation tagging (FLEET)</a:t>
            </a:r>
          </a:p>
          <a:p>
            <a:pPr lvl="1"/>
            <a:r>
              <a:rPr lang="en-US" dirty="0"/>
              <a:t>Validation data for CFD simulations</a:t>
            </a:r>
          </a:p>
          <a:p>
            <a:r>
              <a:rPr lang="en-US" dirty="0"/>
              <a:t>Comparisons of wake flow velocity data with numerical simulation data (LAURA). </a:t>
            </a:r>
          </a:p>
          <a:p>
            <a:pPr lvl="1"/>
            <a:r>
              <a:rPr lang="en-US" dirty="0"/>
              <a:t>Conditions: Re = </a:t>
            </a:r>
            <a:r>
              <a:rPr lang="en-US" b="1" dirty="0"/>
              <a:t>0.5</a:t>
            </a:r>
            <a:r>
              <a:rPr lang="en-US" dirty="0"/>
              <a:t>, 1.0, and 1.8 x 10</a:t>
            </a:r>
            <a:r>
              <a:rPr lang="en-US" baseline="30000" dirty="0"/>
              <a:t>6</a:t>
            </a:r>
            <a:r>
              <a:rPr lang="en-US" dirty="0"/>
              <a:t>/ft @ </a:t>
            </a:r>
            <a:r>
              <a:rPr lang="en-US" dirty="0" err="1"/>
              <a:t>AoA</a:t>
            </a:r>
            <a:r>
              <a:rPr lang="en-US" dirty="0"/>
              <a:t> = 0</a:t>
            </a:r>
          </a:p>
          <a:p>
            <a:pPr lvl="1"/>
            <a:r>
              <a:rPr lang="en-US" dirty="0"/>
              <a:t>PLIF data documented @ Jan 24 SciTech Forum in AIAA 2024-2323 (Re=0.5 x 10</a:t>
            </a:r>
            <a:r>
              <a:rPr lang="en-US" baseline="30000" dirty="0"/>
              <a:t>6</a:t>
            </a:r>
            <a:r>
              <a:rPr lang="en-US" dirty="0"/>
              <a:t>)</a:t>
            </a:r>
          </a:p>
          <a:p>
            <a:endParaRPr lang="en-US" baseline="30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078D0-2722-7ACE-9BAF-C86AFE0DB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39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1B7B2-5558-67B6-F682-6BA34D320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D6A3A-861D-6A10-EA48-D5E45F5E4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06" y="2226469"/>
            <a:ext cx="4683292" cy="32635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Geometry and Grid</a:t>
            </a:r>
          </a:p>
          <a:p>
            <a:pPr lvl="1"/>
            <a:r>
              <a:rPr lang="en-US" dirty="0"/>
              <a:t>Model – 5” diameter 70-degree sphere-cone (representative of hypersonic inflatable aerodynamic (HIAD) decelerator type vehicle)</a:t>
            </a:r>
          </a:p>
          <a:p>
            <a:pPr lvl="1"/>
            <a:r>
              <a:rPr lang="en-US" dirty="0"/>
              <a:t>Surface and volume grids created using Pointwise.</a:t>
            </a:r>
          </a:p>
          <a:p>
            <a:pPr lvl="1"/>
            <a:r>
              <a:rPr lang="en-US" dirty="0"/>
              <a:t>Volume grid ~ 23 million cells total w/ 16.3 million in wake (no plane of symmetry)</a:t>
            </a:r>
          </a:p>
          <a:p>
            <a:pPr lvl="2"/>
            <a:r>
              <a:rPr lang="en-US" dirty="0"/>
              <a:t>71,500 surface cells</a:t>
            </a:r>
          </a:p>
          <a:p>
            <a:pPr lvl="1"/>
            <a:r>
              <a:rPr lang="en-US" dirty="0"/>
              <a:t>97 blocks decomposed into 635 blocks.</a:t>
            </a:r>
          </a:p>
          <a:p>
            <a:pPr lvl="1"/>
            <a:r>
              <a:rPr lang="en-US" dirty="0"/>
              <a:t>No sting in CFD</a:t>
            </a:r>
          </a:p>
          <a:p>
            <a:pPr lvl="1"/>
            <a:r>
              <a:rPr lang="en-US" dirty="0"/>
              <a:t>Attempt to align grid with shear layer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F51445-0A0E-EFED-8344-6249F27DB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0892" y="2264902"/>
            <a:ext cx="3809265" cy="288160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1E686-ECD1-2604-D11C-4AEB0AFCA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319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CE6C3-97D1-A376-0B26-612FD9B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27AE8-4F49-0FF2-FE8A-467FADDB7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Langley Aerothermodynamic Upwind Relaxation Algorithm (LAURA)</a:t>
            </a:r>
          </a:p>
          <a:p>
            <a:pPr lvl="1"/>
            <a:r>
              <a:rPr lang="en-US" dirty="0"/>
              <a:t>While developed for hypersonic blunt body flows, validated for slender as well.</a:t>
            </a:r>
          </a:p>
          <a:p>
            <a:pPr lvl="1"/>
            <a:r>
              <a:rPr lang="en-US" dirty="0"/>
              <a:t>Perfect gas and reacting gas flows in thermal and chemical non-equilibrium</a:t>
            </a:r>
          </a:p>
          <a:p>
            <a:pPr lvl="1"/>
            <a:r>
              <a:rPr lang="en-US" dirty="0"/>
              <a:t>3D, axisymmetric, 2D flows</a:t>
            </a:r>
          </a:p>
          <a:p>
            <a:pPr lvl="1"/>
            <a:r>
              <a:rPr lang="en-US" dirty="0"/>
              <a:t>Steady state and 1</a:t>
            </a:r>
            <a:r>
              <a:rPr lang="en-US" baseline="30000" dirty="0"/>
              <a:t>st</a:t>
            </a:r>
            <a:r>
              <a:rPr lang="en-US" dirty="0"/>
              <a:t>/</a:t>
            </a:r>
            <a:r>
              <a:rPr lang="en-US" baseline="30000" dirty="0"/>
              <a:t> </a:t>
            </a: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order in time</a:t>
            </a:r>
          </a:p>
          <a:p>
            <a:pPr lvl="1"/>
            <a:r>
              <a:rPr lang="en-US" dirty="0"/>
              <a:t>Laminar and turbulent flow – algebraic, 1 and 2 equation models</a:t>
            </a:r>
          </a:p>
          <a:p>
            <a:pPr lvl="1"/>
            <a:r>
              <a:rPr lang="en-US" dirty="0"/>
              <a:t>Grid alignment routine – outer domain follows shock/ Cell</a:t>
            </a:r>
            <a:r>
              <a:rPr lang="en-US" baseline="-25000" dirty="0"/>
              <a:t>Re</a:t>
            </a:r>
            <a:r>
              <a:rPr lang="en-US" dirty="0"/>
              <a:t>=3 near wall region</a:t>
            </a:r>
          </a:p>
          <a:p>
            <a:pPr lvl="1"/>
            <a:r>
              <a:rPr lang="en-US" dirty="0"/>
              <a:t>Structured grid systems</a:t>
            </a:r>
          </a:p>
          <a:p>
            <a:pPr lvl="1"/>
            <a:r>
              <a:rPr lang="en-US" dirty="0"/>
              <a:t>Simulation data - </a:t>
            </a:r>
            <a:r>
              <a:rPr lang="en-US" b="1" dirty="0"/>
              <a:t>3D perfect gas, steady state and 1</a:t>
            </a:r>
            <a:r>
              <a:rPr lang="en-US" b="1" baseline="30000" dirty="0"/>
              <a:t>st</a:t>
            </a:r>
            <a:r>
              <a:rPr lang="en-US" b="1" dirty="0"/>
              <a:t> order time, laminar</a:t>
            </a:r>
          </a:p>
          <a:p>
            <a:pPr lvl="2"/>
            <a:r>
              <a:rPr lang="en-US" b="1" dirty="0"/>
              <a:t>Conditions – 31-Inch Mach 10 freestream at 0.5 x 10</a:t>
            </a:r>
            <a:r>
              <a:rPr lang="en-US" b="1" baseline="30000" dirty="0"/>
              <a:t>6</a:t>
            </a:r>
            <a:r>
              <a:rPr lang="en-US" b="1" dirty="0"/>
              <a:t>/ft, T</a:t>
            </a:r>
            <a:r>
              <a:rPr lang="en-US" b="1" baseline="-25000" dirty="0"/>
              <a:t>w</a:t>
            </a:r>
            <a:r>
              <a:rPr lang="en-US" b="1" dirty="0"/>
              <a:t> = 300K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54F97-7F14-28EA-CD9E-755D43DF4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78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9DFFB13-CEB9-B3B9-88C9-F9CE71D71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082" y="1136984"/>
            <a:ext cx="5871410" cy="4881124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B4659E-7BD2-7274-868C-9BA3241561CF}"/>
              </a:ext>
            </a:extLst>
          </p:cNvPr>
          <p:cNvCxnSpPr>
            <a:cxnSpLocks/>
          </p:cNvCxnSpPr>
          <p:nvPr/>
        </p:nvCxnSpPr>
        <p:spPr>
          <a:xfrm>
            <a:off x="3893102" y="1844426"/>
            <a:ext cx="14811" cy="340355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F296B6-E5AB-FC77-35E2-B7E3523E0039}"/>
              </a:ext>
            </a:extLst>
          </p:cNvPr>
          <p:cNvCxnSpPr>
            <a:cxnSpLocks/>
          </p:cNvCxnSpPr>
          <p:nvPr/>
        </p:nvCxnSpPr>
        <p:spPr>
          <a:xfrm>
            <a:off x="4754490" y="2189745"/>
            <a:ext cx="0" cy="259280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896B98-FD46-CECA-2758-B40E7603815A}"/>
              </a:ext>
            </a:extLst>
          </p:cNvPr>
          <p:cNvCxnSpPr>
            <a:cxnSpLocks/>
          </p:cNvCxnSpPr>
          <p:nvPr/>
        </p:nvCxnSpPr>
        <p:spPr>
          <a:xfrm flipH="1">
            <a:off x="3307002" y="1603348"/>
            <a:ext cx="3131" cy="38307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DB14E05-4DF0-A363-E3CD-CD68B003A93B}"/>
              </a:ext>
            </a:extLst>
          </p:cNvPr>
          <p:cNvSpPr txBox="1"/>
          <p:nvPr/>
        </p:nvSpPr>
        <p:spPr>
          <a:xfrm>
            <a:off x="4620413" y="1227482"/>
            <a:ext cx="24410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X = 112  80  44.9  11.5 mm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A2054FE-B123-F8BA-10D9-30F40BDCAC8A}"/>
              </a:ext>
            </a:extLst>
          </p:cNvPr>
          <p:cNvCxnSpPr>
            <a:cxnSpLocks/>
          </p:cNvCxnSpPr>
          <p:nvPr/>
        </p:nvCxnSpPr>
        <p:spPr>
          <a:xfrm flipH="1">
            <a:off x="3523130" y="1524039"/>
            <a:ext cx="1539102" cy="74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36D1DFC-5001-83A2-322E-4ECBCC857FD7}"/>
              </a:ext>
            </a:extLst>
          </p:cNvPr>
          <p:cNvCxnSpPr>
            <a:cxnSpLocks/>
          </p:cNvCxnSpPr>
          <p:nvPr/>
        </p:nvCxnSpPr>
        <p:spPr>
          <a:xfrm flipH="1">
            <a:off x="4058453" y="1561116"/>
            <a:ext cx="1235797" cy="357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16E212A-D078-D254-1E92-08E0E89BC04E}"/>
              </a:ext>
            </a:extLst>
          </p:cNvPr>
          <p:cNvCxnSpPr>
            <a:cxnSpLocks/>
          </p:cNvCxnSpPr>
          <p:nvPr/>
        </p:nvCxnSpPr>
        <p:spPr>
          <a:xfrm flipH="1">
            <a:off x="4489286" y="1506574"/>
            <a:ext cx="1172599" cy="553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62676A5-8E1E-9EFF-42AA-34D6E1B3A230}"/>
              </a:ext>
            </a:extLst>
          </p:cNvPr>
          <p:cNvCxnSpPr>
            <a:cxnSpLocks/>
          </p:cNvCxnSpPr>
          <p:nvPr/>
        </p:nvCxnSpPr>
        <p:spPr>
          <a:xfrm flipH="1">
            <a:off x="4827013" y="1518204"/>
            <a:ext cx="1206394" cy="800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9065B94-F0BF-FB7E-2B67-323F70C42532}"/>
              </a:ext>
            </a:extLst>
          </p:cNvPr>
          <p:cNvCxnSpPr>
            <a:cxnSpLocks/>
          </p:cNvCxnSpPr>
          <p:nvPr/>
        </p:nvCxnSpPr>
        <p:spPr>
          <a:xfrm>
            <a:off x="4362834" y="2060240"/>
            <a:ext cx="9258" cy="29888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9D1B7B2-5558-67B6-F682-6BA34D320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3BD88F-50FE-21DB-F00F-C2963FDCE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3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23C4D18-E56A-2052-3C6A-2014C9B2D6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878" y="2035740"/>
            <a:ext cx="2595034" cy="230801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636F4-FC6C-53CA-59D3-2B2D5A23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5" name="Content Placeholder 13">
            <a:extLst>
              <a:ext uri="{FF2B5EF4-FFF2-40B4-BE49-F238E27FC236}">
                <a16:creationId xmlns:a16="http://schemas.microsoft.com/office/drawing/2014/main" id="{8E74635A-3267-D5E6-4FD2-CE82412D3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349" y="4336501"/>
            <a:ext cx="2594569" cy="2307601"/>
          </a:xfrm>
          <a:prstGeom prst="rect">
            <a:avLst/>
          </a:prstGeom>
        </p:spPr>
      </p:pic>
      <p:pic>
        <p:nvPicPr>
          <p:cNvPr id="16" name="Content Placeholder 13">
            <a:extLst>
              <a:ext uri="{FF2B5EF4-FFF2-40B4-BE49-F238E27FC236}">
                <a16:creationId xmlns:a16="http://schemas.microsoft.com/office/drawing/2014/main" id="{860DFAC3-1DC7-36A3-5E7B-2DD0B11FC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4364" y="1121191"/>
            <a:ext cx="2594569" cy="2307601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CD47192-3241-CF99-CCE8-9791C94480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6407" y="3539921"/>
            <a:ext cx="2612231" cy="232331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62EA5B-B96C-88E3-7AFE-CED17FBCC562}"/>
              </a:ext>
            </a:extLst>
          </p:cNvPr>
          <p:cNvCxnSpPr/>
          <p:nvPr/>
        </p:nvCxnSpPr>
        <p:spPr>
          <a:xfrm>
            <a:off x="6457950" y="4697016"/>
            <a:ext cx="11572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45F0C1-3082-6BEB-B1B4-9304CC582647}"/>
              </a:ext>
            </a:extLst>
          </p:cNvPr>
          <p:cNvCxnSpPr/>
          <p:nvPr/>
        </p:nvCxnSpPr>
        <p:spPr>
          <a:xfrm>
            <a:off x="6372225" y="4582717"/>
            <a:ext cx="11572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7A42376-BA59-2547-FB19-DAAE72F5308B}"/>
              </a:ext>
            </a:extLst>
          </p:cNvPr>
          <p:cNvCxnSpPr/>
          <p:nvPr/>
        </p:nvCxnSpPr>
        <p:spPr>
          <a:xfrm>
            <a:off x="6407944" y="4489847"/>
            <a:ext cx="11572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4130E2C-974C-9477-0D2A-5555A9D7365C}"/>
              </a:ext>
            </a:extLst>
          </p:cNvPr>
          <p:cNvSpPr txBox="1"/>
          <p:nvPr/>
        </p:nvSpPr>
        <p:spPr>
          <a:xfrm>
            <a:off x="7584159" y="4692129"/>
            <a:ext cx="607219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Z= 0.5mm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CBD82B-0419-6E4E-174F-328BEB9151F8}"/>
              </a:ext>
            </a:extLst>
          </p:cNvPr>
          <p:cNvSpPr txBox="1"/>
          <p:nvPr/>
        </p:nvSpPr>
        <p:spPr>
          <a:xfrm>
            <a:off x="7579515" y="4489848"/>
            <a:ext cx="764381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Z= 27.5mm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DBCE23-35AA-268A-D555-C1EAA0DDCB49}"/>
              </a:ext>
            </a:extLst>
          </p:cNvPr>
          <p:cNvSpPr txBox="1"/>
          <p:nvPr/>
        </p:nvSpPr>
        <p:spPr>
          <a:xfrm>
            <a:off x="7580114" y="4277446"/>
            <a:ext cx="900113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Z= 50.7mm</a:t>
            </a: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C1A35E86-C9D5-52EB-9BF8-FD01A188B96F}"/>
              </a:ext>
            </a:extLst>
          </p:cNvPr>
          <p:cNvCxnSpPr>
            <a:cxnSpLocks/>
          </p:cNvCxnSpPr>
          <p:nvPr/>
        </p:nvCxnSpPr>
        <p:spPr>
          <a:xfrm rot="10800000">
            <a:off x="4068931" y="2844877"/>
            <a:ext cx="2271773" cy="1841178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C44E9ACD-5F57-40E4-F4EA-1536FEA8C118}"/>
              </a:ext>
            </a:extLst>
          </p:cNvPr>
          <p:cNvCxnSpPr>
            <a:cxnSpLocks/>
          </p:cNvCxnSpPr>
          <p:nvPr/>
        </p:nvCxnSpPr>
        <p:spPr>
          <a:xfrm flipH="1">
            <a:off x="3940913" y="4565521"/>
            <a:ext cx="4293206" cy="835628"/>
          </a:xfrm>
          <a:prstGeom prst="bentConnector3">
            <a:avLst>
              <a:gd name="adj1" fmla="val -3994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9DCDA13-7EF2-7900-8678-A8B20F3289EA}"/>
              </a:ext>
            </a:extLst>
          </p:cNvPr>
          <p:cNvCxnSpPr>
            <a:cxnSpLocks/>
          </p:cNvCxnSpPr>
          <p:nvPr/>
        </p:nvCxnSpPr>
        <p:spPr>
          <a:xfrm rot="16200000" flipV="1">
            <a:off x="7678604" y="3807411"/>
            <a:ext cx="848446" cy="91624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3">
            <a:extLst>
              <a:ext uri="{FF2B5EF4-FFF2-40B4-BE49-F238E27FC236}">
                <a16:creationId xmlns:a16="http://schemas.microsoft.com/office/drawing/2014/main" id="{987C71D1-20B6-F581-682F-5CDD1105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</p:spPr>
        <p:txBody>
          <a:bodyPr/>
          <a:lstStyle/>
          <a:p>
            <a:r>
              <a:rPr lang="en-US" dirty="0"/>
              <a:t>ESM Wake Flow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87B34E37-5958-2040-0A58-BB1B1C1A0E14}"/>
              </a:ext>
            </a:extLst>
          </p:cNvPr>
          <p:cNvSpPr txBox="1">
            <a:spLocks/>
          </p:cNvSpPr>
          <p:nvPr/>
        </p:nvSpPr>
        <p:spPr>
          <a:xfrm>
            <a:off x="1219199" y="1239876"/>
            <a:ext cx="3733801" cy="63976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90"/>
                </a:solidFill>
                <a:latin typeface="+mj-lt"/>
                <a:ea typeface="ヒラギノ角ゴ Pro W3" pitchFamily="-109" charset="-128"/>
                <a:cs typeface="ヒラギノ角ゴ Pro W3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Iterative Convergence</a:t>
            </a:r>
          </a:p>
        </p:txBody>
      </p:sp>
    </p:spTree>
    <p:extLst>
      <p:ext uri="{BB962C8B-B14F-4D97-AF65-F5344CB8AC3E}">
        <p14:creationId xmlns:p14="http://schemas.microsoft.com/office/powerpoint/2010/main" val="2668622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23C4D18-E56A-2052-3C6A-2014C9B2D6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878" y="1879638"/>
            <a:ext cx="2770548" cy="246411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636F4-FC6C-53CA-59D3-2B2D5A23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5" name="Content Placeholder 13">
            <a:extLst>
              <a:ext uri="{FF2B5EF4-FFF2-40B4-BE49-F238E27FC236}">
                <a16:creationId xmlns:a16="http://schemas.microsoft.com/office/drawing/2014/main" id="{8E74635A-3267-D5E6-4FD2-CE82412D3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363" y="4336513"/>
            <a:ext cx="2742708" cy="2439355"/>
          </a:xfrm>
          <a:prstGeom prst="rect">
            <a:avLst/>
          </a:prstGeom>
        </p:spPr>
      </p:pic>
      <p:pic>
        <p:nvPicPr>
          <p:cNvPr id="16" name="Content Placeholder 13">
            <a:extLst>
              <a:ext uri="{FF2B5EF4-FFF2-40B4-BE49-F238E27FC236}">
                <a16:creationId xmlns:a16="http://schemas.microsoft.com/office/drawing/2014/main" id="{860DFAC3-1DC7-36A3-5E7B-2DD0B11FC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2064" y="1121225"/>
            <a:ext cx="3016830" cy="2683158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987C71D1-20B6-F581-682F-5CDD1105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</p:spPr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9" name="Content Placeholder 16">
            <a:extLst>
              <a:ext uri="{FF2B5EF4-FFF2-40B4-BE49-F238E27FC236}">
                <a16:creationId xmlns:a16="http://schemas.microsoft.com/office/drawing/2014/main" id="{AA27A8A1-3D8F-FD05-C56C-411CD2605F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4685" y="3737604"/>
            <a:ext cx="3199649" cy="284575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FB88CC-C6EF-C462-21EA-85C3571A0307}"/>
              </a:ext>
            </a:extLst>
          </p:cNvPr>
          <p:cNvCxnSpPr>
            <a:cxnSpLocks/>
          </p:cNvCxnSpPr>
          <p:nvPr/>
        </p:nvCxnSpPr>
        <p:spPr>
          <a:xfrm>
            <a:off x="6270938" y="4252180"/>
            <a:ext cx="0" cy="15791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45BB6B-B030-8B11-2A67-7479F2B626B9}"/>
              </a:ext>
            </a:extLst>
          </p:cNvPr>
          <p:cNvCxnSpPr>
            <a:cxnSpLocks/>
          </p:cNvCxnSpPr>
          <p:nvPr/>
        </p:nvCxnSpPr>
        <p:spPr>
          <a:xfrm>
            <a:off x="6551675" y="4147907"/>
            <a:ext cx="0" cy="21041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5D1BCD8-3707-3260-26DF-169716AB087E}"/>
              </a:ext>
            </a:extLst>
          </p:cNvPr>
          <p:cNvCxnSpPr>
            <a:cxnSpLocks/>
          </p:cNvCxnSpPr>
          <p:nvPr/>
        </p:nvCxnSpPr>
        <p:spPr>
          <a:xfrm>
            <a:off x="6856475" y="4059675"/>
            <a:ext cx="0" cy="22689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37E1556-70BF-0994-7E83-5E0A1C7AEF9A}"/>
              </a:ext>
            </a:extLst>
          </p:cNvPr>
          <p:cNvCxnSpPr>
            <a:cxnSpLocks/>
          </p:cNvCxnSpPr>
          <p:nvPr/>
        </p:nvCxnSpPr>
        <p:spPr>
          <a:xfrm flipH="1">
            <a:off x="6856475" y="3320716"/>
            <a:ext cx="73714" cy="7389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2C798BB-E09D-1895-3E53-528D75672657}"/>
              </a:ext>
            </a:extLst>
          </p:cNvPr>
          <p:cNvCxnSpPr/>
          <p:nvPr/>
        </p:nvCxnSpPr>
        <p:spPr>
          <a:xfrm>
            <a:off x="4066426" y="4860758"/>
            <a:ext cx="2485249" cy="1291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55DE3F7-E761-6086-11A4-07AA2139DF12}"/>
              </a:ext>
            </a:extLst>
          </p:cNvPr>
          <p:cNvCxnSpPr/>
          <p:nvPr/>
        </p:nvCxnSpPr>
        <p:spPr>
          <a:xfrm>
            <a:off x="4066426" y="2855495"/>
            <a:ext cx="2013532" cy="148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3">
            <a:extLst>
              <a:ext uri="{FF2B5EF4-FFF2-40B4-BE49-F238E27FC236}">
                <a16:creationId xmlns:a16="http://schemas.microsoft.com/office/drawing/2014/main" id="{A3946A46-78E1-529F-F4F2-D275F1FF3E38}"/>
              </a:ext>
            </a:extLst>
          </p:cNvPr>
          <p:cNvSpPr txBox="1">
            <a:spLocks/>
          </p:cNvSpPr>
          <p:nvPr/>
        </p:nvSpPr>
        <p:spPr>
          <a:xfrm>
            <a:off x="1219199" y="1239876"/>
            <a:ext cx="3733801" cy="63976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90"/>
                </a:solidFill>
                <a:latin typeface="+mj-lt"/>
                <a:ea typeface="ヒラギノ角ゴ Pro W3" pitchFamily="-109" charset="-128"/>
                <a:cs typeface="ヒラギノ角ゴ Pro W3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Iterative Convergence</a:t>
            </a:r>
          </a:p>
        </p:txBody>
      </p:sp>
    </p:spTree>
    <p:extLst>
      <p:ext uri="{BB962C8B-B14F-4D97-AF65-F5344CB8AC3E}">
        <p14:creationId xmlns:p14="http://schemas.microsoft.com/office/powerpoint/2010/main" val="441964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23C4D18-E56A-2052-3C6A-2014C9B2D6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878" y="2035740"/>
            <a:ext cx="2595034" cy="230801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636F4-FC6C-53CA-59D3-2B2D5A23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5" name="Content Placeholder 13">
            <a:extLst>
              <a:ext uri="{FF2B5EF4-FFF2-40B4-BE49-F238E27FC236}">
                <a16:creationId xmlns:a16="http://schemas.microsoft.com/office/drawing/2014/main" id="{8E74635A-3267-D5E6-4FD2-CE82412D3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117" y="4336295"/>
            <a:ext cx="2595033" cy="2308013"/>
          </a:xfrm>
          <a:prstGeom prst="rect">
            <a:avLst/>
          </a:prstGeom>
        </p:spPr>
      </p:pic>
      <p:pic>
        <p:nvPicPr>
          <p:cNvPr id="16" name="Content Placeholder 13">
            <a:extLst>
              <a:ext uri="{FF2B5EF4-FFF2-40B4-BE49-F238E27FC236}">
                <a16:creationId xmlns:a16="http://schemas.microsoft.com/office/drawing/2014/main" id="{860DFAC3-1DC7-36A3-5E7B-2DD0B11FC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4132" y="1120985"/>
            <a:ext cx="2595033" cy="2308013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CD47192-3241-CF99-CCE8-9791C94480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6407" y="3539921"/>
            <a:ext cx="2612231" cy="232331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62EA5B-B96C-88E3-7AFE-CED17FBCC562}"/>
              </a:ext>
            </a:extLst>
          </p:cNvPr>
          <p:cNvCxnSpPr/>
          <p:nvPr/>
        </p:nvCxnSpPr>
        <p:spPr>
          <a:xfrm>
            <a:off x="6457950" y="4697016"/>
            <a:ext cx="11572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45F0C1-3082-6BEB-B1B4-9304CC582647}"/>
              </a:ext>
            </a:extLst>
          </p:cNvPr>
          <p:cNvCxnSpPr/>
          <p:nvPr/>
        </p:nvCxnSpPr>
        <p:spPr>
          <a:xfrm>
            <a:off x="6372225" y="4582717"/>
            <a:ext cx="11572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7A42376-BA59-2547-FB19-DAAE72F5308B}"/>
              </a:ext>
            </a:extLst>
          </p:cNvPr>
          <p:cNvCxnSpPr/>
          <p:nvPr/>
        </p:nvCxnSpPr>
        <p:spPr>
          <a:xfrm>
            <a:off x="6407944" y="4489847"/>
            <a:ext cx="11572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4130E2C-974C-9477-0D2A-5555A9D7365C}"/>
              </a:ext>
            </a:extLst>
          </p:cNvPr>
          <p:cNvSpPr txBox="1"/>
          <p:nvPr/>
        </p:nvSpPr>
        <p:spPr>
          <a:xfrm>
            <a:off x="7584159" y="4692129"/>
            <a:ext cx="607219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Z= 0.5mm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CBD82B-0419-6E4E-174F-328BEB9151F8}"/>
              </a:ext>
            </a:extLst>
          </p:cNvPr>
          <p:cNvSpPr txBox="1"/>
          <p:nvPr/>
        </p:nvSpPr>
        <p:spPr>
          <a:xfrm>
            <a:off x="7579515" y="4489848"/>
            <a:ext cx="764381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Z= 27.5mm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DBCE23-35AA-268A-D555-C1EAA0DDCB49}"/>
              </a:ext>
            </a:extLst>
          </p:cNvPr>
          <p:cNvSpPr txBox="1"/>
          <p:nvPr/>
        </p:nvSpPr>
        <p:spPr>
          <a:xfrm>
            <a:off x="7580114" y="4277446"/>
            <a:ext cx="900113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Z= 50.7mm</a:t>
            </a: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C1A35E86-C9D5-52EB-9BF8-FD01A188B96F}"/>
              </a:ext>
            </a:extLst>
          </p:cNvPr>
          <p:cNvCxnSpPr>
            <a:cxnSpLocks/>
          </p:cNvCxnSpPr>
          <p:nvPr/>
        </p:nvCxnSpPr>
        <p:spPr>
          <a:xfrm rot="10800000">
            <a:off x="4068931" y="2844877"/>
            <a:ext cx="2271773" cy="1841178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C44E9ACD-5F57-40E4-F4EA-1536FEA8C118}"/>
              </a:ext>
            </a:extLst>
          </p:cNvPr>
          <p:cNvCxnSpPr>
            <a:cxnSpLocks/>
          </p:cNvCxnSpPr>
          <p:nvPr/>
        </p:nvCxnSpPr>
        <p:spPr>
          <a:xfrm flipH="1">
            <a:off x="3940913" y="4565521"/>
            <a:ext cx="4293206" cy="835628"/>
          </a:xfrm>
          <a:prstGeom prst="bentConnector3">
            <a:avLst>
              <a:gd name="adj1" fmla="val -3994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9DCDA13-7EF2-7900-8678-A8B20F3289EA}"/>
              </a:ext>
            </a:extLst>
          </p:cNvPr>
          <p:cNvCxnSpPr>
            <a:cxnSpLocks/>
          </p:cNvCxnSpPr>
          <p:nvPr/>
        </p:nvCxnSpPr>
        <p:spPr>
          <a:xfrm rot="16200000" flipV="1">
            <a:off x="7678604" y="3807411"/>
            <a:ext cx="848446" cy="91624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3">
            <a:extLst>
              <a:ext uri="{FF2B5EF4-FFF2-40B4-BE49-F238E27FC236}">
                <a16:creationId xmlns:a16="http://schemas.microsoft.com/office/drawing/2014/main" id="{987C71D1-20B6-F581-682F-5CDD1105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</p:spPr>
        <p:txBody>
          <a:bodyPr/>
          <a:lstStyle/>
          <a:p>
            <a:r>
              <a:rPr lang="en-US" dirty="0"/>
              <a:t>ESM Wake Flow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87B34E37-5958-2040-0A58-BB1B1C1A0E14}"/>
              </a:ext>
            </a:extLst>
          </p:cNvPr>
          <p:cNvSpPr txBox="1">
            <a:spLocks/>
          </p:cNvSpPr>
          <p:nvPr/>
        </p:nvSpPr>
        <p:spPr>
          <a:xfrm>
            <a:off x="1219199" y="1239876"/>
            <a:ext cx="3216443" cy="63976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90"/>
                </a:solidFill>
                <a:latin typeface="+mj-lt"/>
                <a:ea typeface="ヒラギノ角ゴ Pro W3" pitchFamily="-109" charset="-128"/>
                <a:cs typeface="ヒラギノ角ゴ Pro W3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Mesh Convergence</a:t>
            </a:r>
          </a:p>
        </p:txBody>
      </p:sp>
    </p:spTree>
    <p:extLst>
      <p:ext uri="{BB962C8B-B14F-4D97-AF65-F5344CB8AC3E}">
        <p14:creationId xmlns:p14="http://schemas.microsoft.com/office/powerpoint/2010/main" val="1777219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23C4D18-E56A-2052-3C6A-2014C9B2D6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878" y="1879638"/>
            <a:ext cx="2770548" cy="246411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636F4-FC6C-53CA-59D3-2B2D5A23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5" name="Content Placeholder 13">
            <a:extLst>
              <a:ext uri="{FF2B5EF4-FFF2-40B4-BE49-F238E27FC236}">
                <a16:creationId xmlns:a16="http://schemas.microsoft.com/office/drawing/2014/main" id="{8E74635A-3267-D5E6-4FD2-CE82412D3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118" y="4336295"/>
            <a:ext cx="2743198" cy="2439792"/>
          </a:xfrm>
          <a:prstGeom prst="rect">
            <a:avLst/>
          </a:prstGeom>
        </p:spPr>
      </p:pic>
      <p:pic>
        <p:nvPicPr>
          <p:cNvPr id="16" name="Content Placeholder 13">
            <a:extLst>
              <a:ext uri="{FF2B5EF4-FFF2-40B4-BE49-F238E27FC236}">
                <a16:creationId xmlns:a16="http://schemas.microsoft.com/office/drawing/2014/main" id="{860DFAC3-1DC7-36A3-5E7B-2DD0B11FC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1794" y="1120985"/>
            <a:ext cx="3017370" cy="2683639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987C71D1-20B6-F581-682F-5CDD1105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</p:spPr>
        <p:txBody>
          <a:bodyPr/>
          <a:lstStyle/>
          <a:p>
            <a:r>
              <a:rPr lang="en-US" dirty="0"/>
              <a:t>ESM Wake Flow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87B34E37-5958-2040-0A58-BB1B1C1A0E14}"/>
              </a:ext>
            </a:extLst>
          </p:cNvPr>
          <p:cNvSpPr txBox="1">
            <a:spLocks/>
          </p:cNvSpPr>
          <p:nvPr/>
        </p:nvSpPr>
        <p:spPr>
          <a:xfrm>
            <a:off x="1219199" y="1239876"/>
            <a:ext cx="3216443" cy="63976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000090"/>
                </a:solidFill>
                <a:latin typeface="+mj-lt"/>
                <a:ea typeface="ヒラギノ角ゴ Pro W3" pitchFamily="-109" charset="-128"/>
                <a:cs typeface="ヒラギノ角ゴ Pro W3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FF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Mesh Convergence</a:t>
            </a:r>
          </a:p>
        </p:txBody>
      </p:sp>
      <p:pic>
        <p:nvPicPr>
          <p:cNvPr id="9" name="Content Placeholder 16">
            <a:extLst>
              <a:ext uri="{FF2B5EF4-FFF2-40B4-BE49-F238E27FC236}">
                <a16:creationId xmlns:a16="http://schemas.microsoft.com/office/drawing/2014/main" id="{AA27A8A1-3D8F-FD05-C56C-411CD2605F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4685" y="3737604"/>
            <a:ext cx="3199649" cy="284575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FB88CC-C6EF-C462-21EA-85C3571A0307}"/>
              </a:ext>
            </a:extLst>
          </p:cNvPr>
          <p:cNvCxnSpPr>
            <a:cxnSpLocks/>
          </p:cNvCxnSpPr>
          <p:nvPr/>
        </p:nvCxnSpPr>
        <p:spPr>
          <a:xfrm>
            <a:off x="6270938" y="4252180"/>
            <a:ext cx="0" cy="15791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45BB6B-B030-8B11-2A67-7479F2B626B9}"/>
              </a:ext>
            </a:extLst>
          </p:cNvPr>
          <p:cNvCxnSpPr>
            <a:cxnSpLocks/>
          </p:cNvCxnSpPr>
          <p:nvPr/>
        </p:nvCxnSpPr>
        <p:spPr>
          <a:xfrm>
            <a:off x="6551675" y="4147907"/>
            <a:ext cx="0" cy="21041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5D1BCD8-3707-3260-26DF-169716AB087E}"/>
              </a:ext>
            </a:extLst>
          </p:cNvPr>
          <p:cNvCxnSpPr>
            <a:cxnSpLocks/>
          </p:cNvCxnSpPr>
          <p:nvPr/>
        </p:nvCxnSpPr>
        <p:spPr>
          <a:xfrm>
            <a:off x="6856475" y="4059675"/>
            <a:ext cx="0" cy="22689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37E1556-70BF-0994-7E83-5E0A1C7AEF9A}"/>
              </a:ext>
            </a:extLst>
          </p:cNvPr>
          <p:cNvCxnSpPr>
            <a:cxnSpLocks/>
          </p:cNvCxnSpPr>
          <p:nvPr/>
        </p:nvCxnSpPr>
        <p:spPr>
          <a:xfrm flipH="1">
            <a:off x="6856475" y="3320716"/>
            <a:ext cx="73714" cy="7389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2C798BB-E09D-1895-3E53-528D75672657}"/>
              </a:ext>
            </a:extLst>
          </p:cNvPr>
          <p:cNvCxnSpPr/>
          <p:nvPr/>
        </p:nvCxnSpPr>
        <p:spPr>
          <a:xfrm>
            <a:off x="4066426" y="4860758"/>
            <a:ext cx="2485249" cy="1291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55DE3F7-E761-6086-11A4-07AA2139DF12}"/>
              </a:ext>
            </a:extLst>
          </p:cNvPr>
          <p:cNvCxnSpPr/>
          <p:nvPr/>
        </p:nvCxnSpPr>
        <p:spPr>
          <a:xfrm>
            <a:off x="4066426" y="2855495"/>
            <a:ext cx="2013532" cy="1480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087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98CC2D-1629-2C0E-DA4C-FD28A8DF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BD1CD2-FED4-DF22-FDE3-8003DE933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078" y="2226469"/>
            <a:ext cx="3669345" cy="3263504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7425539-52AA-4EA3-757C-862B73C21F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7578" y="2226469"/>
            <a:ext cx="3669345" cy="326350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B6D2D3-DA05-1358-43EF-0470DA0EB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90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98CC2D-1629-2C0E-DA4C-FD28A8DF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BD1CD2-FED4-DF22-FDE3-8003DE933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078" y="2226469"/>
            <a:ext cx="3669345" cy="3263504"/>
          </a:xfr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2ADFB8A-0454-FEBF-D27E-679F8F2319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7578" y="2226469"/>
            <a:ext cx="3669345" cy="326350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59DAC5-321C-B4A5-1B15-276A7D6F6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96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98CC2D-1629-2C0E-DA4C-FD28A8DF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BD1CD2-FED4-DF22-FDE3-8003DE933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078" y="2226469"/>
            <a:ext cx="3669345" cy="3263504"/>
          </a:xfr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D60094B-85D7-DBDA-2FA7-10E087FC3E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7578" y="2226469"/>
            <a:ext cx="3669345" cy="326350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EDB9B6-9BCB-0221-EA37-3D48AA2E0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345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98CC2D-1629-2C0E-DA4C-FD28A8DF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BD1CD2-FED4-DF22-FDE3-8003DE933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078" y="2226469"/>
            <a:ext cx="3669345" cy="3263504"/>
          </a:xfrm>
        </p:spPr>
      </p:pic>
      <p:pic>
        <p:nvPicPr>
          <p:cNvPr id="3" name="Content Placeholder 2" descr="Chart, pie chart&#10;&#10;Description automatically generated">
            <a:extLst>
              <a:ext uri="{FF2B5EF4-FFF2-40B4-BE49-F238E27FC236}">
                <a16:creationId xmlns:a16="http://schemas.microsoft.com/office/drawing/2014/main" id="{0ABB8F89-DFFC-31F3-DDEA-1C1F95D3BB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578" y="2226469"/>
            <a:ext cx="3669345" cy="326350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5F69C4-A6DC-89A6-C76A-864158483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44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 descr="Chart, line chart&#10;&#10;Description automatically generated">
            <a:extLst>
              <a:ext uri="{FF2B5EF4-FFF2-40B4-BE49-F238E27FC236}">
                <a16:creationId xmlns:a16="http://schemas.microsoft.com/office/drawing/2014/main" id="{623C4D18-E56A-2052-3C6A-2014C9B2D6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78" y="1193535"/>
            <a:ext cx="2595034" cy="230801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636F4-FC6C-53CA-59D3-2B2D5A23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5" name="Content Placeholder 13">
            <a:extLst>
              <a:ext uri="{FF2B5EF4-FFF2-40B4-BE49-F238E27FC236}">
                <a16:creationId xmlns:a16="http://schemas.microsoft.com/office/drawing/2014/main" id="{8E74635A-3267-D5E6-4FD2-CE82412D3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117" y="3590342"/>
            <a:ext cx="2595034" cy="2308014"/>
          </a:xfrm>
          <a:prstGeom prst="rect">
            <a:avLst/>
          </a:prstGeom>
        </p:spPr>
      </p:pic>
      <p:pic>
        <p:nvPicPr>
          <p:cNvPr id="16" name="Content Placeholder 13">
            <a:extLst>
              <a:ext uri="{FF2B5EF4-FFF2-40B4-BE49-F238E27FC236}">
                <a16:creationId xmlns:a16="http://schemas.microsoft.com/office/drawing/2014/main" id="{860DFAC3-1DC7-36A3-5E7B-2DD0B11FC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4132" y="1120985"/>
            <a:ext cx="2595034" cy="2308014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CD47192-3241-CF99-CCE8-9791C94480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6407" y="3539921"/>
            <a:ext cx="2612231" cy="232331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62EA5B-B96C-88E3-7AFE-CED17FBCC562}"/>
              </a:ext>
            </a:extLst>
          </p:cNvPr>
          <p:cNvCxnSpPr/>
          <p:nvPr/>
        </p:nvCxnSpPr>
        <p:spPr>
          <a:xfrm>
            <a:off x="6457950" y="4697016"/>
            <a:ext cx="11572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45F0C1-3082-6BEB-B1B4-9304CC582647}"/>
              </a:ext>
            </a:extLst>
          </p:cNvPr>
          <p:cNvCxnSpPr/>
          <p:nvPr/>
        </p:nvCxnSpPr>
        <p:spPr>
          <a:xfrm>
            <a:off x="6372225" y="4582717"/>
            <a:ext cx="11572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7A42376-BA59-2547-FB19-DAAE72F5308B}"/>
              </a:ext>
            </a:extLst>
          </p:cNvPr>
          <p:cNvCxnSpPr/>
          <p:nvPr/>
        </p:nvCxnSpPr>
        <p:spPr>
          <a:xfrm>
            <a:off x="6407944" y="4489847"/>
            <a:ext cx="1157288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4130E2C-974C-9477-0D2A-5555A9D7365C}"/>
              </a:ext>
            </a:extLst>
          </p:cNvPr>
          <p:cNvSpPr txBox="1"/>
          <p:nvPr/>
        </p:nvSpPr>
        <p:spPr>
          <a:xfrm>
            <a:off x="7584159" y="4692129"/>
            <a:ext cx="607219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Z= 0.5mm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CBD82B-0419-6E4E-174F-328BEB9151F8}"/>
              </a:ext>
            </a:extLst>
          </p:cNvPr>
          <p:cNvSpPr txBox="1"/>
          <p:nvPr/>
        </p:nvSpPr>
        <p:spPr>
          <a:xfrm>
            <a:off x="7579515" y="4489848"/>
            <a:ext cx="764381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Z= 27.5mm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DBCE23-35AA-268A-D555-C1EAA0DDCB49}"/>
              </a:ext>
            </a:extLst>
          </p:cNvPr>
          <p:cNvSpPr txBox="1"/>
          <p:nvPr/>
        </p:nvSpPr>
        <p:spPr>
          <a:xfrm>
            <a:off x="7580114" y="4277446"/>
            <a:ext cx="900113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Z= 50.7mm</a:t>
            </a: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C1A35E86-C9D5-52EB-9BF8-FD01A188B96F}"/>
              </a:ext>
            </a:extLst>
          </p:cNvPr>
          <p:cNvCxnSpPr>
            <a:cxnSpLocks/>
          </p:cNvCxnSpPr>
          <p:nvPr/>
        </p:nvCxnSpPr>
        <p:spPr>
          <a:xfrm rot="10800000">
            <a:off x="4068931" y="2844877"/>
            <a:ext cx="2271773" cy="1841178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C44E9ACD-5F57-40E4-F4EA-1536FEA8C118}"/>
              </a:ext>
            </a:extLst>
          </p:cNvPr>
          <p:cNvCxnSpPr>
            <a:cxnSpLocks/>
          </p:cNvCxnSpPr>
          <p:nvPr/>
        </p:nvCxnSpPr>
        <p:spPr>
          <a:xfrm flipH="1">
            <a:off x="3940913" y="4565521"/>
            <a:ext cx="4293206" cy="835628"/>
          </a:xfrm>
          <a:prstGeom prst="bentConnector3">
            <a:avLst>
              <a:gd name="adj1" fmla="val -3994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9DCDA13-7EF2-7900-8678-A8B20F3289EA}"/>
              </a:ext>
            </a:extLst>
          </p:cNvPr>
          <p:cNvCxnSpPr>
            <a:cxnSpLocks/>
          </p:cNvCxnSpPr>
          <p:nvPr/>
        </p:nvCxnSpPr>
        <p:spPr>
          <a:xfrm rot="16200000" flipV="1">
            <a:off x="7678604" y="3807411"/>
            <a:ext cx="848446" cy="91624"/>
          </a:xfrm>
          <a:prstGeom prst="bentConnector3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73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98CC2D-1629-2C0E-DA4C-FD28A8DF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BD1CD2-FED4-DF22-FDE3-8003DE933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078" y="2226469"/>
            <a:ext cx="3669345" cy="3263504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7425539-52AA-4EA3-757C-862B73C21F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7578" y="2226469"/>
            <a:ext cx="3669345" cy="326350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CF9DBA-AF44-5D38-2185-FEB50ED99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805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98CC2D-1629-2C0E-DA4C-FD28A8DF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BD1CD2-FED4-DF22-FDE3-8003DE933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078" y="2226469"/>
            <a:ext cx="3669345" cy="3263504"/>
          </a:xfr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F2ADFB8A-0454-FEBF-D27E-679F8F2319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7578" y="2226469"/>
            <a:ext cx="3669345" cy="326350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487E05-6075-3F1A-D6AB-E1C87EAC0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052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98CC2D-1629-2C0E-DA4C-FD28A8DF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BD1CD2-FED4-DF22-FDE3-8003DE933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078" y="2226469"/>
            <a:ext cx="3669345" cy="3263504"/>
          </a:xfr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D60094B-85D7-DBDA-2FA7-10E087FC3E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37578" y="2226469"/>
            <a:ext cx="3669345" cy="326350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44B56-6C84-23F3-9369-63EABC51F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264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98CC2D-1629-2C0E-DA4C-FD28A8DF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BD1CD2-FED4-DF22-FDE3-8003DE933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078" y="2226469"/>
            <a:ext cx="3669345" cy="3263504"/>
          </a:xfrm>
        </p:spPr>
      </p:pic>
      <p:pic>
        <p:nvPicPr>
          <p:cNvPr id="3" name="Content Placeholder 2" descr="Chart, pie chart&#10;&#10;Description automatically generated">
            <a:extLst>
              <a:ext uri="{FF2B5EF4-FFF2-40B4-BE49-F238E27FC236}">
                <a16:creationId xmlns:a16="http://schemas.microsoft.com/office/drawing/2014/main" id="{0ABB8F89-DFFC-31F3-DDEA-1C1F95D3BB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578" y="2226469"/>
            <a:ext cx="3669345" cy="326350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D2BC0C-F385-245A-D365-F25280083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539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98CC2D-1629-2C0E-DA4C-FD28A8DF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pic>
        <p:nvPicPr>
          <p:cNvPr id="1026" name="Picture 2" descr="Chart&#10;&#10;Description automatically generated">
            <a:extLst>
              <a:ext uri="{FF2B5EF4-FFF2-40B4-BE49-F238E27FC236}">
                <a16:creationId xmlns:a16="http://schemas.microsoft.com/office/drawing/2014/main" id="{E7D5B76A-FB24-E388-EA24-097686629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25266"/>
            <a:ext cx="4266423" cy="372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untitled">
            <a:hlinkClick r:id="" action="ppaction://media"/>
            <a:extLst>
              <a:ext uri="{FF2B5EF4-FFF2-40B4-BE49-F238E27FC236}">
                <a16:creationId xmlns:a16="http://schemas.microsoft.com/office/drawing/2014/main" id="{44A82288-2572-16BA-6061-9C17FCC287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4052" y="2097273"/>
            <a:ext cx="4192270" cy="37249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35EA1A-FB82-7576-7F7E-0A2F9A22F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19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1EB385-8E12-A5C9-EA5F-624ECBF6E8C7}"/>
              </a:ext>
            </a:extLst>
          </p:cNvPr>
          <p:cNvCxnSpPr>
            <a:cxnSpLocks/>
          </p:cNvCxnSpPr>
          <p:nvPr/>
        </p:nvCxnSpPr>
        <p:spPr>
          <a:xfrm>
            <a:off x="998621" y="3896942"/>
            <a:ext cx="3317700" cy="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25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AEB759-2773-CA53-8583-640F10127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ESM Wake Flow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69D9F0-A401-ED82-BC92-81A54284F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Confirm completed solutions not evolving  (no impact from additional iterations)</a:t>
            </a:r>
          </a:p>
          <a:p>
            <a:r>
              <a:rPr lang="en-US" dirty="0"/>
              <a:t>Assess grid resolution</a:t>
            </a:r>
          </a:p>
          <a:p>
            <a:r>
              <a:rPr lang="en-US" dirty="0"/>
              <a:t>Compute other Reynolds numbers</a:t>
            </a:r>
          </a:p>
          <a:p>
            <a:r>
              <a:rPr lang="en-US" dirty="0"/>
              <a:t>Compare wake boundary locations with experimental data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6EA84B-144E-BCFF-A7DD-355DC4940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FBD33E5-FD53-440A-8CDB-238F48B4B81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788757"/>
      </p:ext>
    </p:extLst>
  </p:cSld>
  <p:clrMapOvr>
    <a:masterClrMapping/>
  </p:clrMapOvr>
</p:sld>
</file>

<file path=ppt/theme/theme1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 LaRC Generic</Template>
  <TotalTime>87894</TotalTime>
  <Words>444</Words>
  <Application>Microsoft Office PowerPoint</Application>
  <PresentationFormat>On-screen Show (4:3)</PresentationFormat>
  <Paragraphs>86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Courier New</vt:lpstr>
      <vt:lpstr>Wingdings</vt:lpstr>
      <vt:lpstr>ED PPT Template 7 12 11</vt:lpstr>
      <vt:lpstr>Wake Flow CFD Validation</vt:lpstr>
      <vt:lpstr>ESM Wake Flow</vt:lpstr>
      <vt:lpstr>ESM Wake Flow</vt:lpstr>
      <vt:lpstr>ESM Wake Flow</vt:lpstr>
      <vt:lpstr>ESM Wake Flow</vt:lpstr>
      <vt:lpstr>ESM Wake Flow</vt:lpstr>
      <vt:lpstr>ESM Wake Flow</vt:lpstr>
      <vt:lpstr>ESM Wake Flow</vt:lpstr>
      <vt:lpstr>ESM Wake Flow</vt:lpstr>
      <vt:lpstr>ESM Wake Flow</vt:lpstr>
      <vt:lpstr>ESM Wake Flow</vt:lpstr>
      <vt:lpstr>ESM Wake Flow</vt:lpstr>
      <vt:lpstr>ESM Wake Flow</vt:lpstr>
      <vt:lpstr>PowerPoint Presentation</vt:lpstr>
      <vt:lpstr>ESM Wake Flow</vt:lpstr>
      <vt:lpstr>ESM Wake Flow</vt:lpstr>
      <vt:lpstr>ESM Wake Flow</vt:lpstr>
      <vt:lpstr>ESM Wake Flow</vt:lpstr>
      <vt:lpstr>ESM Wake Flow</vt:lpstr>
      <vt:lpstr>ESM Wake Flow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Lines</dc:title>
  <dc:creator>jmarlowe</dc:creator>
  <cp:lastModifiedBy>Greene, Francis A. (LARC-D305)</cp:lastModifiedBy>
  <cp:revision>1098</cp:revision>
  <cp:lastPrinted>2016-08-15T19:20:14Z</cp:lastPrinted>
  <dcterms:created xsi:type="dcterms:W3CDTF">2012-09-25T21:07:10Z</dcterms:created>
  <dcterms:modified xsi:type="dcterms:W3CDTF">2024-08-07T00:28:44Z</dcterms:modified>
</cp:coreProperties>
</file>