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15968" r:id="rId5"/>
    <p:sldId id="815" r:id="rId6"/>
    <p:sldId id="15970" r:id="rId7"/>
    <p:sldId id="15969" r:id="rId8"/>
    <p:sldId id="38518" r:id="rId9"/>
    <p:sldId id="38519" r:id="rId10"/>
    <p:sldId id="739" r:id="rId11"/>
    <p:sldId id="38520" r:id="rId12"/>
    <p:sldId id="38521" r:id="rId13"/>
    <p:sldId id="15975" r:id="rId14"/>
    <p:sldId id="38515" r:id="rId15"/>
    <p:sldId id="811" r:id="rId16"/>
    <p:sldId id="43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3B20F4-1FD2-F2C9-57FF-18755E036B16}" name="Elizabeth Taylor" initials="ET" userId="S::emtaylor@ndc.nasa.gov::d4f7ddc7-be15-4b27-8986-f3d18de4757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FFFF"/>
    <a:srgbClr val="FF7C8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7" y="211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son, John M. (JSC-EG111)" userId="2b05703e-8e25-45c0-ae93-8811fc9896e2" providerId="ADAL" clId="{52666403-EDCC-6A4A-92AA-935720420EC6}"/>
    <pc:docChg chg="modSld">
      <pc:chgData name="Carson, John M. (JSC-EG111)" userId="2b05703e-8e25-45c0-ae93-8811fc9896e2" providerId="ADAL" clId="{52666403-EDCC-6A4A-92AA-935720420EC6}" dt="2024-08-22T15:17:05.022" v="0" actId="6549"/>
      <pc:docMkLst>
        <pc:docMk/>
      </pc:docMkLst>
      <pc:sldChg chg="modSp mod">
        <pc:chgData name="Carson, John M. (JSC-EG111)" userId="2b05703e-8e25-45c0-ae93-8811fc9896e2" providerId="ADAL" clId="{52666403-EDCC-6A4A-92AA-935720420EC6}" dt="2024-08-22T15:17:05.022" v="0" actId="6549"/>
        <pc:sldMkLst>
          <pc:docMk/>
          <pc:sldMk cId="112590331" sldId="38515"/>
        </pc:sldMkLst>
        <pc:spChg chg="mod">
          <ac:chgData name="Carson, John M. (JSC-EG111)" userId="2b05703e-8e25-45c0-ae93-8811fc9896e2" providerId="ADAL" clId="{52666403-EDCC-6A4A-92AA-935720420EC6}" dt="2024-08-22T15:17:05.022" v="0" actId="6549"/>
          <ac:spMkLst>
            <pc:docMk/>
            <pc:sldMk cId="112590331" sldId="38515"/>
            <ac:spMk id="3" creationId="{8356EBCA-B361-1777-51D4-6EB699160AB0}"/>
          </ac:spMkLst>
        </pc:spChg>
      </pc:sldChg>
    </pc:docChg>
  </pc:docChgLst>
  <pc:docChgLst>
    <pc:chgData name="Mendeck, Gavin F. (JSC-EG511)" userId="a1da8f4a-3fdc-4f45-8f83-739ed243bbdf" providerId="ADAL" clId="{DA68550A-BB03-41F2-A5FA-910548EC339A}"/>
    <pc:docChg chg="undo custSel delSld modSld modSection">
      <pc:chgData name="Mendeck, Gavin F. (JSC-EG511)" userId="a1da8f4a-3fdc-4f45-8f83-739ed243bbdf" providerId="ADAL" clId="{DA68550A-BB03-41F2-A5FA-910548EC339A}" dt="2024-08-23T16:37:23.661" v="1735" actId="47"/>
      <pc:docMkLst>
        <pc:docMk/>
      </pc:docMkLst>
      <pc:sldChg chg="del">
        <pc:chgData name="Mendeck, Gavin F. (JSC-EG511)" userId="a1da8f4a-3fdc-4f45-8f83-739ed243bbdf" providerId="ADAL" clId="{DA68550A-BB03-41F2-A5FA-910548EC339A}" dt="2024-08-22T13:48:09.359" v="693" actId="47"/>
        <pc:sldMkLst>
          <pc:docMk/>
          <pc:sldMk cId="2891889538" sldId="261"/>
        </pc:sldMkLst>
      </pc:sldChg>
      <pc:sldChg chg="modSp mod">
        <pc:chgData name="Mendeck, Gavin F. (JSC-EG511)" userId="a1da8f4a-3fdc-4f45-8f83-739ed243bbdf" providerId="ADAL" clId="{DA68550A-BB03-41F2-A5FA-910548EC339A}" dt="2024-08-22T14:00:41.642" v="825" actId="20577"/>
        <pc:sldMkLst>
          <pc:docMk/>
          <pc:sldMk cId="3027109881" sldId="384"/>
        </pc:sldMkLst>
        <pc:spChg chg="mod">
          <ac:chgData name="Mendeck, Gavin F. (JSC-EG511)" userId="a1da8f4a-3fdc-4f45-8f83-739ed243bbdf" providerId="ADAL" clId="{DA68550A-BB03-41F2-A5FA-910548EC339A}" dt="2024-08-22T13:48:29.815" v="696" actId="1076"/>
          <ac:spMkLst>
            <pc:docMk/>
            <pc:sldMk cId="3027109881" sldId="384"/>
            <ac:spMk id="2" creationId="{00000000-0000-0000-0000-000000000000}"/>
          </ac:spMkLst>
        </pc:spChg>
        <pc:spChg chg="mod">
          <ac:chgData name="Mendeck, Gavin F. (JSC-EG511)" userId="a1da8f4a-3fdc-4f45-8f83-739ed243bbdf" providerId="ADAL" clId="{DA68550A-BB03-41F2-A5FA-910548EC339A}" dt="2024-08-22T14:00:41.642" v="825" actId="20577"/>
          <ac:spMkLst>
            <pc:docMk/>
            <pc:sldMk cId="3027109881" sldId="384"/>
            <ac:spMk id="8" creationId="{00000000-0000-0000-0000-000000000000}"/>
          </ac:spMkLst>
        </pc:spChg>
      </pc:sldChg>
      <pc:sldChg chg="del">
        <pc:chgData name="Mendeck, Gavin F. (JSC-EG511)" userId="a1da8f4a-3fdc-4f45-8f83-739ed243bbdf" providerId="ADAL" clId="{DA68550A-BB03-41F2-A5FA-910548EC339A}" dt="2024-08-21T15:47:15.847" v="170" actId="47"/>
        <pc:sldMkLst>
          <pc:docMk/>
          <pc:sldMk cId="1879588146" sldId="411"/>
        </pc:sldMkLst>
      </pc:sldChg>
      <pc:sldChg chg="modSp mod">
        <pc:chgData name="Mendeck, Gavin F. (JSC-EG511)" userId="a1da8f4a-3fdc-4f45-8f83-739ed243bbdf" providerId="ADAL" clId="{DA68550A-BB03-41F2-A5FA-910548EC339A}" dt="2024-08-22T14:14:09.875" v="833"/>
        <pc:sldMkLst>
          <pc:docMk/>
          <pc:sldMk cId="282591941" sldId="412"/>
        </pc:sldMkLst>
        <pc:spChg chg="mod">
          <ac:chgData name="Mendeck, Gavin F. (JSC-EG511)" userId="a1da8f4a-3fdc-4f45-8f83-739ed243bbdf" providerId="ADAL" clId="{DA68550A-BB03-41F2-A5FA-910548EC339A}" dt="2024-08-22T13:48:13.492" v="694" actId="2711"/>
          <ac:spMkLst>
            <pc:docMk/>
            <pc:sldMk cId="282591941" sldId="412"/>
            <ac:spMk id="2" creationId="{2ECCD154-F905-947E-B3D5-5F150C2A3E7A}"/>
          </ac:spMkLst>
        </pc:spChg>
        <pc:graphicFrameChg chg="mod">
          <ac:chgData name="Mendeck, Gavin F. (JSC-EG511)" userId="a1da8f4a-3fdc-4f45-8f83-739ed243bbdf" providerId="ADAL" clId="{DA68550A-BB03-41F2-A5FA-910548EC339A}" dt="2024-08-22T14:14:09.875" v="833"/>
          <ac:graphicFrameMkLst>
            <pc:docMk/>
            <pc:sldMk cId="282591941" sldId="412"/>
            <ac:graphicFrameMk id="3" creationId="{48772215-9906-E805-5D39-1BB0984715F6}"/>
          </ac:graphicFrameMkLst>
        </pc:graphicFrameChg>
      </pc:sldChg>
      <pc:sldChg chg="modSp mod">
        <pc:chgData name="Mendeck, Gavin F. (JSC-EG511)" userId="a1da8f4a-3fdc-4f45-8f83-739ed243bbdf" providerId="ADAL" clId="{DA68550A-BB03-41F2-A5FA-910548EC339A}" dt="2024-08-22T13:47:54.017" v="690" actId="2711"/>
        <pc:sldMkLst>
          <pc:docMk/>
          <pc:sldMk cId="3602520143" sldId="416"/>
        </pc:sldMkLst>
        <pc:spChg chg="mod">
          <ac:chgData name="Mendeck, Gavin F. (JSC-EG511)" userId="a1da8f4a-3fdc-4f45-8f83-739ed243bbdf" providerId="ADAL" clId="{DA68550A-BB03-41F2-A5FA-910548EC339A}" dt="2024-08-22T13:47:54.017" v="690" actId="2711"/>
          <ac:spMkLst>
            <pc:docMk/>
            <pc:sldMk cId="3602520143" sldId="416"/>
            <ac:spMk id="2" creationId="{7D515DB2-5069-C35F-245A-745311B9BBFA}"/>
          </ac:spMkLst>
        </pc:spChg>
        <pc:spChg chg="mod">
          <ac:chgData name="Mendeck, Gavin F. (JSC-EG511)" userId="a1da8f4a-3fdc-4f45-8f83-739ed243bbdf" providerId="ADAL" clId="{DA68550A-BB03-41F2-A5FA-910548EC339A}" dt="2024-08-21T15:43:29.863" v="100" actId="20577"/>
          <ac:spMkLst>
            <pc:docMk/>
            <pc:sldMk cId="3602520143" sldId="416"/>
            <ac:spMk id="10" creationId="{EBCCED65-6646-EE41-4F06-9AEF43714CE7}"/>
          </ac:spMkLst>
        </pc:spChg>
      </pc:sldChg>
      <pc:sldChg chg="modSp mod">
        <pc:chgData name="Mendeck, Gavin F. (JSC-EG511)" userId="a1da8f4a-3fdc-4f45-8f83-739ed243bbdf" providerId="ADAL" clId="{DA68550A-BB03-41F2-A5FA-910548EC339A}" dt="2024-08-22T15:36:58.262" v="1125" actId="20577"/>
        <pc:sldMkLst>
          <pc:docMk/>
          <pc:sldMk cId="2369741901" sldId="430"/>
        </pc:sldMkLst>
        <pc:spChg chg="mod">
          <ac:chgData name="Mendeck, Gavin F. (JSC-EG511)" userId="a1da8f4a-3fdc-4f45-8f83-739ed243bbdf" providerId="ADAL" clId="{DA68550A-BB03-41F2-A5FA-910548EC339A}" dt="2024-08-22T13:47:16.583" v="689" actId="2711"/>
          <ac:spMkLst>
            <pc:docMk/>
            <pc:sldMk cId="2369741901" sldId="430"/>
            <ac:spMk id="2" creationId="{E1920434-AEE9-5503-6AD4-6A6AC332A0E8}"/>
          </ac:spMkLst>
        </pc:spChg>
        <pc:spChg chg="mod">
          <ac:chgData name="Mendeck, Gavin F. (JSC-EG511)" userId="a1da8f4a-3fdc-4f45-8f83-739ed243bbdf" providerId="ADAL" clId="{DA68550A-BB03-41F2-A5FA-910548EC339A}" dt="2024-08-22T15:36:58.262" v="1125" actId="20577"/>
          <ac:spMkLst>
            <pc:docMk/>
            <pc:sldMk cId="2369741901" sldId="430"/>
            <ac:spMk id="10" creationId="{5E09F0C5-AE4E-C615-E66D-EBC17CD21E15}"/>
          </ac:spMkLst>
        </pc:spChg>
      </pc:sldChg>
      <pc:sldChg chg="modSp mod">
        <pc:chgData name="Mendeck, Gavin F. (JSC-EG511)" userId="a1da8f4a-3fdc-4f45-8f83-739ed243bbdf" providerId="ADAL" clId="{DA68550A-BB03-41F2-A5FA-910548EC339A}" dt="2024-08-23T16:32:47.610" v="1734" actId="20577"/>
        <pc:sldMkLst>
          <pc:docMk/>
          <pc:sldMk cId="830473325" sldId="438"/>
        </pc:sldMkLst>
        <pc:graphicFrameChg chg="mod modGraphic">
          <ac:chgData name="Mendeck, Gavin F. (JSC-EG511)" userId="a1da8f4a-3fdc-4f45-8f83-739ed243bbdf" providerId="ADAL" clId="{DA68550A-BB03-41F2-A5FA-910548EC339A}" dt="2024-08-23T16:32:47.610" v="1734" actId="20577"/>
          <ac:graphicFrameMkLst>
            <pc:docMk/>
            <pc:sldMk cId="830473325" sldId="438"/>
            <ac:graphicFrameMk id="14" creationId="{D0705A34-D240-989E-611F-8AC3757B5EF8}"/>
          </ac:graphicFrameMkLst>
        </pc:graphicFrameChg>
        <pc:picChg chg="mod ord">
          <ac:chgData name="Mendeck, Gavin F. (JSC-EG511)" userId="a1da8f4a-3fdc-4f45-8f83-739ed243bbdf" providerId="ADAL" clId="{DA68550A-BB03-41F2-A5FA-910548EC339A}" dt="2024-08-23T16:32:35.810" v="1730" actId="1035"/>
          <ac:picMkLst>
            <pc:docMk/>
            <pc:sldMk cId="830473325" sldId="438"/>
            <ac:picMk id="6" creationId="{D60E75AC-2741-54D4-20E5-897209E9246F}"/>
          </ac:picMkLst>
        </pc:picChg>
      </pc:sldChg>
      <pc:sldChg chg="del">
        <pc:chgData name="Mendeck, Gavin F. (JSC-EG511)" userId="a1da8f4a-3fdc-4f45-8f83-739ed243bbdf" providerId="ADAL" clId="{DA68550A-BB03-41F2-A5FA-910548EC339A}" dt="2024-08-23T16:37:23.661" v="1735" actId="47"/>
        <pc:sldMkLst>
          <pc:docMk/>
          <pc:sldMk cId="3421570953" sldId="441"/>
        </pc:sldMkLst>
      </pc:sldChg>
      <pc:sldChg chg="addSp modSp mod">
        <pc:chgData name="Mendeck, Gavin F. (JSC-EG511)" userId="a1da8f4a-3fdc-4f45-8f83-739ed243bbdf" providerId="ADAL" clId="{DA68550A-BB03-41F2-A5FA-910548EC339A}" dt="2024-08-22T13:45:21.469" v="632" actId="1035"/>
        <pc:sldMkLst>
          <pc:docMk/>
          <pc:sldMk cId="479019411" sldId="739"/>
        </pc:sldMkLst>
        <pc:spChg chg="mod">
          <ac:chgData name="Mendeck, Gavin F. (JSC-EG511)" userId="a1da8f4a-3fdc-4f45-8f83-739ed243bbdf" providerId="ADAL" clId="{DA68550A-BB03-41F2-A5FA-910548EC339A}" dt="2024-08-22T13:45:21.469" v="632" actId="1035"/>
          <ac:spMkLst>
            <pc:docMk/>
            <pc:sldMk cId="479019411" sldId="739"/>
            <ac:spMk id="2" creationId="{00000000-0000-0000-0000-000000000000}"/>
          </ac:spMkLst>
        </pc:spChg>
        <pc:spChg chg="add mod">
          <ac:chgData name="Mendeck, Gavin F. (JSC-EG511)" userId="a1da8f4a-3fdc-4f45-8f83-739ed243bbdf" providerId="ADAL" clId="{DA68550A-BB03-41F2-A5FA-910548EC339A}" dt="2024-08-21T15:45:29.226" v="125" actId="1076"/>
          <ac:spMkLst>
            <pc:docMk/>
            <pc:sldMk cId="479019411" sldId="739"/>
            <ac:spMk id="5" creationId="{D9A05CED-0DB0-3EF9-28BE-A3180AAB2D8C}"/>
          </ac:spMkLst>
        </pc:spChg>
        <pc:spChg chg="add mod">
          <ac:chgData name="Mendeck, Gavin F. (JSC-EG511)" userId="a1da8f4a-3fdc-4f45-8f83-739ed243bbdf" providerId="ADAL" clId="{DA68550A-BB03-41F2-A5FA-910548EC339A}" dt="2024-08-21T15:46:46.753" v="167" actId="113"/>
          <ac:spMkLst>
            <pc:docMk/>
            <pc:sldMk cId="479019411" sldId="739"/>
            <ac:spMk id="14" creationId="{6B775E25-7F70-2782-328D-259C6DC2DAC0}"/>
          </ac:spMkLst>
        </pc:spChg>
        <pc:spChg chg="add mod">
          <ac:chgData name="Mendeck, Gavin F. (JSC-EG511)" userId="a1da8f4a-3fdc-4f45-8f83-739ed243bbdf" providerId="ADAL" clId="{DA68550A-BB03-41F2-A5FA-910548EC339A}" dt="2024-08-21T19:44:41.500" v="455" actId="1038"/>
          <ac:spMkLst>
            <pc:docMk/>
            <pc:sldMk cId="479019411" sldId="739"/>
            <ac:spMk id="15" creationId="{B2198D20-761B-445A-25E5-3B1ACEF05564}"/>
          </ac:spMkLst>
        </pc:spChg>
        <pc:spChg chg="add mod">
          <ac:chgData name="Mendeck, Gavin F. (JSC-EG511)" userId="a1da8f4a-3fdc-4f45-8f83-739ed243bbdf" providerId="ADAL" clId="{DA68550A-BB03-41F2-A5FA-910548EC339A}" dt="2024-08-21T19:44:47.437" v="467" actId="1036"/>
          <ac:spMkLst>
            <pc:docMk/>
            <pc:sldMk cId="479019411" sldId="739"/>
            <ac:spMk id="16" creationId="{1E934DD3-6C44-D0A9-8E14-AF3D18217EF1}"/>
          </ac:spMkLst>
        </pc:spChg>
        <pc:spChg chg="mod">
          <ac:chgData name="Mendeck, Gavin F. (JSC-EG511)" userId="a1da8f4a-3fdc-4f45-8f83-739ed243bbdf" providerId="ADAL" clId="{DA68550A-BB03-41F2-A5FA-910548EC339A}" dt="2024-08-21T19:45:20.084" v="535" actId="1038"/>
          <ac:spMkLst>
            <pc:docMk/>
            <pc:sldMk cId="479019411" sldId="739"/>
            <ac:spMk id="25" creationId="{D2FA4DA7-451D-9D55-AD94-715014D9ABD8}"/>
          </ac:spMkLst>
        </pc:spChg>
        <pc:spChg chg="mod">
          <ac:chgData name="Mendeck, Gavin F. (JSC-EG511)" userId="a1da8f4a-3fdc-4f45-8f83-739ed243bbdf" providerId="ADAL" clId="{DA68550A-BB03-41F2-A5FA-910548EC339A}" dt="2024-08-21T19:45:49.717" v="561" actId="1076"/>
          <ac:spMkLst>
            <pc:docMk/>
            <pc:sldMk cId="479019411" sldId="739"/>
            <ac:spMk id="30" creationId="{18EF64B9-6AE3-F0E6-CC43-B66442783AB4}"/>
          </ac:spMkLst>
        </pc:spChg>
        <pc:spChg chg="mod">
          <ac:chgData name="Mendeck, Gavin F. (JSC-EG511)" userId="a1da8f4a-3fdc-4f45-8f83-739ed243bbdf" providerId="ADAL" clId="{DA68550A-BB03-41F2-A5FA-910548EC339A}" dt="2024-08-21T19:45:07.133" v="512" actId="1038"/>
          <ac:spMkLst>
            <pc:docMk/>
            <pc:sldMk cId="479019411" sldId="739"/>
            <ac:spMk id="31" creationId="{DA5820B7-BBB2-4A9A-3EDE-5304F301D21C}"/>
          </ac:spMkLst>
        </pc:spChg>
        <pc:spChg chg="mod">
          <ac:chgData name="Mendeck, Gavin F. (JSC-EG511)" userId="a1da8f4a-3fdc-4f45-8f83-739ed243bbdf" providerId="ADAL" clId="{DA68550A-BB03-41F2-A5FA-910548EC339A}" dt="2024-08-21T19:46:13.600" v="564" actId="1038"/>
          <ac:spMkLst>
            <pc:docMk/>
            <pc:sldMk cId="479019411" sldId="739"/>
            <ac:spMk id="48" creationId="{5B253781-117F-57E9-3C55-CA5BF087996E}"/>
          </ac:spMkLst>
        </pc:spChg>
        <pc:spChg chg="mod">
          <ac:chgData name="Mendeck, Gavin F. (JSC-EG511)" userId="a1da8f4a-3fdc-4f45-8f83-739ed243bbdf" providerId="ADAL" clId="{DA68550A-BB03-41F2-A5FA-910548EC339A}" dt="2024-08-21T19:44:55.183" v="489" actId="1036"/>
          <ac:spMkLst>
            <pc:docMk/>
            <pc:sldMk cId="479019411" sldId="739"/>
            <ac:spMk id="49" creationId="{F86790A3-CEEE-1C51-4012-CCDD99621E80}"/>
          </ac:spMkLst>
        </pc:spChg>
        <pc:spChg chg="mod">
          <ac:chgData name="Mendeck, Gavin F. (JSC-EG511)" userId="a1da8f4a-3fdc-4f45-8f83-739ed243bbdf" providerId="ADAL" clId="{DA68550A-BB03-41F2-A5FA-910548EC339A}" dt="2024-08-21T19:45:53.162" v="562" actId="1076"/>
          <ac:spMkLst>
            <pc:docMk/>
            <pc:sldMk cId="479019411" sldId="739"/>
            <ac:spMk id="92" creationId="{24CABDC7-4261-422C-9F49-C7B144F34515}"/>
          </ac:spMkLst>
        </pc:spChg>
        <pc:spChg chg="mod">
          <ac:chgData name="Mendeck, Gavin F. (JSC-EG511)" userId="a1da8f4a-3fdc-4f45-8f83-739ed243bbdf" providerId="ADAL" clId="{DA68550A-BB03-41F2-A5FA-910548EC339A}" dt="2024-08-21T15:46:52.453" v="169" actId="113"/>
          <ac:spMkLst>
            <pc:docMk/>
            <pc:sldMk cId="479019411" sldId="739"/>
            <ac:spMk id="235" creationId="{F2703AEE-CE53-4F43-B745-98F6B73F2271}"/>
          </ac:spMkLst>
        </pc:spChg>
        <pc:cxnChg chg="mod">
          <ac:chgData name="Mendeck, Gavin F. (JSC-EG511)" userId="a1da8f4a-3fdc-4f45-8f83-739ed243bbdf" providerId="ADAL" clId="{DA68550A-BB03-41F2-A5FA-910548EC339A}" dt="2024-08-21T19:45:34.995" v="557" actId="14100"/>
          <ac:cxnSpMkLst>
            <pc:docMk/>
            <pc:sldMk cId="479019411" sldId="739"/>
            <ac:cxnSpMk id="39" creationId="{6E08AF58-A25F-1F6D-B1FF-AF0D13CB8F41}"/>
          </ac:cxnSpMkLst>
        </pc:cxnChg>
        <pc:cxnChg chg="mod">
          <ac:chgData name="Mendeck, Gavin F. (JSC-EG511)" userId="a1da8f4a-3fdc-4f45-8f83-739ed243bbdf" providerId="ADAL" clId="{DA68550A-BB03-41F2-A5FA-910548EC339A}" dt="2024-08-21T15:47:56.447" v="191" actId="14100"/>
          <ac:cxnSpMkLst>
            <pc:docMk/>
            <pc:sldMk cId="479019411" sldId="739"/>
            <ac:cxnSpMk id="42" creationId="{8C8EE2BC-E79F-E3E7-E47C-713579F64AB3}"/>
          </ac:cxnSpMkLst>
        </pc:cxnChg>
        <pc:cxnChg chg="mod">
          <ac:chgData name="Mendeck, Gavin F. (JSC-EG511)" userId="a1da8f4a-3fdc-4f45-8f83-739ed243bbdf" providerId="ADAL" clId="{DA68550A-BB03-41F2-A5FA-910548EC339A}" dt="2024-08-21T19:45:25.866" v="555" actId="1038"/>
          <ac:cxnSpMkLst>
            <pc:docMk/>
            <pc:sldMk cId="479019411" sldId="739"/>
            <ac:cxnSpMk id="44" creationId="{9503BF0A-E0D7-3773-A0A1-7C87324B8EA8}"/>
          </ac:cxnSpMkLst>
        </pc:cxnChg>
        <pc:cxnChg chg="mod">
          <ac:chgData name="Mendeck, Gavin F. (JSC-EG511)" userId="a1da8f4a-3fdc-4f45-8f83-739ed243bbdf" providerId="ADAL" clId="{DA68550A-BB03-41F2-A5FA-910548EC339A}" dt="2024-08-21T19:45:29.970" v="556" actId="14100"/>
          <ac:cxnSpMkLst>
            <pc:docMk/>
            <pc:sldMk cId="479019411" sldId="739"/>
            <ac:cxnSpMk id="74" creationId="{FF329E07-F824-1983-3AD5-5EBE4E2A4923}"/>
          </ac:cxnSpMkLst>
        </pc:cxnChg>
        <pc:cxnChg chg="mod">
          <ac:chgData name="Mendeck, Gavin F. (JSC-EG511)" userId="a1da8f4a-3fdc-4f45-8f83-739ed243bbdf" providerId="ADAL" clId="{DA68550A-BB03-41F2-A5FA-910548EC339A}" dt="2024-08-21T15:48:01.936" v="193" actId="14100"/>
          <ac:cxnSpMkLst>
            <pc:docMk/>
            <pc:sldMk cId="479019411" sldId="739"/>
            <ac:cxnSpMk id="83" creationId="{78EB4509-7DE3-AEB3-9A6E-657B33A61E11}"/>
          </ac:cxnSpMkLst>
        </pc:cxnChg>
        <pc:cxnChg chg="mod">
          <ac:chgData name="Mendeck, Gavin F. (JSC-EG511)" userId="a1da8f4a-3fdc-4f45-8f83-739ed243bbdf" providerId="ADAL" clId="{DA68550A-BB03-41F2-A5FA-910548EC339A}" dt="2024-08-21T15:47:50.665" v="189" actId="14100"/>
          <ac:cxnSpMkLst>
            <pc:docMk/>
            <pc:sldMk cId="479019411" sldId="739"/>
            <ac:cxnSpMk id="97" creationId="{38258761-CBF9-C8B4-76BD-63BDB2BAE21E}"/>
          </ac:cxnSpMkLst>
        </pc:cxnChg>
        <pc:cxnChg chg="mod">
          <ac:chgData name="Mendeck, Gavin F. (JSC-EG511)" userId="a1da8f4a-3fdc-4f45-8f83-739ed243bbdf" providerId="ADAL" clId="{DA68550A-BB03-41F2-A5FA-910548EC339A}" dt="2024-08-21T15:47:53.615" v="190" actId="14100"/>
          <ac:cxnSpMkLst>
            <pc:docMk/>
            <pc:sldMk cId="479019411" sldId="739"/>
            <ac:cxnSpMk id="102" creationId="{B405AABB-E822-D31A-90C8-A061919CB0E1}"/>
          </ac:cxnSpMkLst>
        </pc:cxnChg>
      </pc:sldChg>
      <pc:sldChg chg="modSp mod">
        <pc:chgData name="Mendeck, Gavin F. (JSC-EG511)" userId="a1da8f4a-3fdc-4f45-8f83-739ed243bbdf" providerId="ADAL" clId="{DA68550A-BB03-41F2-A5FA-910548EC339A}" dt="2024-08-22T16:43:28.001" v="1636" actId="207"/>
        <pc:sldMkLst>
          <pc:docMk/>
          <pc:sldMk cId="1719561996" sldId="811"/>
        </pc:sldMkLst>
        <pc:spChg chg="mod">
          <ac:chgData name="Mendeck, Gavin F. (JSC-EG511)" userId="a1da8f4a-3fdc-4f45-8f83-739ed243bbdf" providerId="ADAL" clId="{DA68550A-BB03-41F2-A5FA-910548EC339A}" dt="2024-08-22T13:47:05.023" v="688" actId="1038"/>
          <ac:spMkLst>
            <pc:docMk/>
            <pc:sldMk cId="1719561996" sldId="811"/>
            <ac:spMk id="2" creationId="{00000000-0000-0000-0000-000000000000}"/>
          </ac:spMkLst>
        </pc:spChg>
        <pc:spChg chg="mod">
          <ac:chgData name="Mendeck, Gavin F. (JSC-EG511)" userId="a1da8f4a-3fdc-4f45-8f83-739ed243bbdf" providerId="ADAL" clId="{DA68550A-BB03-41F2-A5FA-910548EC339A}" dt="2024-08-22T16:43:28.001" v="1636" actId="207"/>
          <ac:spMkLst>
            <pc:docMk/>
            <pc:sldMk cId="1719561996" sldId="811"/>
            <ac:spMk id="17" creationId="{0720B086-7B1A-0FD4-1179-091ABEFAF8A7}"/>
          </ac:spMkLst>
        </pc:spChg>
      </pc:sldChg>
      <pc:sldChg chg="modSp mod">
        <pc:chgData name="Mendeck, Gavin F. (JSC-EG511)" userId="a1da8f4a-3fdc-4f45-8f83-739ed243bbdf" providerId="ADAL" clId="{DA68550A-BB03-41F2-A5FA-910548EC339A}" dt="2024-08-22T13:44:43.591" v="566" actId="2711"/>
        <pc:sldMkLst>
          <pc:docMk/>
          <pc:sldMk cId="3089810825" sldId="15969"/>
        </pc:sldMkLst>
        <pc:spChg chg="mod">
          <ac:chgData name="Mendeck, Gavin F. (JSC-EG511)" userId="a1da8f4a-3fdc-4f45-8f83-739ed243bbdf" providerId="ADAL" clId="{DA68550A-BB03-41F2-A5FA-910548EC339A}" dt="2024-08-22T13:44:43.591" v="566" actId="2711"/>
          <ac:spMkLst>
            <pc:docMk/>
            <pc:sldMk cId="3089810825" sldId="15969"/>
            <ac:spMk id="2" creationId="{6B6EB3EF-D168-A86A-2FDD-7CD73B737017}"/>
          </ac:spMkLst>
        </pc:spChg>
      </pc:sldChg>
      <pc:sldChg chg="modSp mod">
        <pc:chgData name="Mendeck, Gavin F. (JSC-EG511)" userId="a1da8f4a-3fdc-4f45-8f83-739ed243bbdf" providerId="ADAL" clId="{DA68550A-BB03-41F2-A5FA-910548EC339A}" dt="2024-08-22T14:16:28.588" v="842" actId="20577"/>
        <pc:sldMkLst>
          <pc:docMk/>
          <pc:sldMk cId="3594672906" sldId="15970"/>
        </pc:sldMkLst>
        <pc:spChg chg="mod">
          <ac:chgData name="Mendeck, Gavin F. (JSC-EG511)" userId="a1da8f4a-3fdc-4f45-8f83-739ed243bbdf" providerId="ADAL" clId="{DA68550A-BB03-41F2-A5FA-910548EC339A}" dt="2024-08-22T13:44:31.315" v="565" actId="2711"/>
          <ac:spMkLst>
            <pc:docMk/>
            <pc:sldMk cId="3594672906" sldId="15970"/>
            <ac:spMk id="2" creationId="{6B6EB3EF-D168-A86A-2FDD-7CD73B737017}"/>
          </ac:spMkLst>
        </pc:spChg>
        <pc:graphicFrameChg chg="modGraphic">
          <ac:chgData name="Mendeck, Gavin F. (JSC-EG511)" userId="a1da8f4a-3fdc-4f45-8f83-739ed243bbdf" providerId="ADAL" clId="{DA68550A-BB03-41F2-A5FA-910548EC339A}" dt="2024-08-22T14:16:28.588" v="842" actId="20577"/>
          <ac:graphicFrameMkLst>
            <pc:docMk/>
            <pc:sldMk cId="3594672906" sldId="15970"/>
            <ac:graphicFrameMk id="3" creationId="{8509FBB1-017D-BC6A-6163-A5E74028D3EE}"/>
          </ac:graphicFrameMkLst>
        </pc:graphicFrameChg>
      </pc:sldChg>
      <pc:sldChg chg="modSp mod">
        <pc:chgData name="Mendeck, Gavin F. (JSC-EG511)" userId="a1da8f4a-3fdc-4f45-8f83-739ed243bbdf" providerId="ADAL" clId="{DA68550A-BB03-41F2-A5FA-910548EC339A}" dt="2024-08-22T14:28:05.036" v="956" actId="14100"/>
        <pc:sldMkLst>
          <pc:docMk/>
          <pc:sldMk cId="1000810604" sldId="15973"/>
        </pc:sldMkLst>
        <pc:spChg chg="mod">
          <ac:chgData name="Mendeck, Gavin F. (JSC-EG511)" userId="a1da8f4a-3fdc-4f45-8f83-739ed243bbdf" providerId="ADAL" clId="{DA68550A-BB03-41F2-A5FA-910548EC339A}" dt="2024-08-22T14:28:05.036" v="956" actId="14100"/>
          <ac:spMkLst>
            <pc:docMk/>
            <pc:sldMk cId="1000810604" sldId="15973"/>
            <ac:spMk id="3" creationId="{23E11AFA-A1AE-2206-129E-A9C5A423089C}"/>
          </ac:spMkLst>
        </pc:spChg>
        <pc:spChg chg="mod">
          <ac:chgData name="Mendeck, Gavin F. (JSC-EG511)" userId="a1da8f4a-3fdc-4f45-8f83-739ed243bbdf" providerId="ADAL" clId="{DA68550A-BB03-41F2-A5FA-910548EC339A}" dt="2024-08-22T13:45:28.308" v="633" actId="2711"/>
          <ac:spMkLst>
            <pc:docMk/>
            <pc:sldMk cId="1000810604" sldId="15973"/>
            <ac:spMk id="4" creationId="{D055BA47-F5FA-D120-D28E-BF6E0C576291}"/>
          </ac:spMkLst>
        </pc:spChg>
        <pc:spChg chg="mod">
          <ac:chgData name="Mendeck, Gavin F. (JSC-EG511)" userId="a1da8f4a-3fdc-4f45-8f83-739ed243bbdf" providerId="ADAL" clId="{DA68550A-BB03-41F2-A5FA-910548EC339A}" dt="2024-08-21T17:49:06.646" v="376" actId="1036"/>
          <ac:spMkLst>
            <pc:docMk/>
            <pc:sldMk cId="1000810604" sldId="15973"/>
            <ac:spMk id="8" creationId="{5605A54A-14BA-5CF2-F0F2-712BCB455297}"/>
          </ac:spMkLst>
        </pc:spChg>
        <pc:picChg chg="mod">
          <ac:chgData name="Mendeck, Gavin F. (JSC-EG511)" userId="a1da8f4a-3fdc-4f45-8f83-739ed243bbdf" providerId="ADAL" clId="{DA68550A-BB03-41F2-A5FA-910548EC339A}" dt="2024-08-21T17:49:06.646" v="376" actId="1036"/>
          <ac:picMkLst>
            <pc:docMk/>
            <pc:sldMk cId="1000810604" sldId="15973"/>
            <ac:picMk id="10" creationId="{DB5D5453-C6F4-A4AB-B15A-19D666374D4C}"/>
          </ac:picMkLst>
        </pc:picChg>
      </pc:sldChg>
      <pc:sldChg chg="modSp mod">
        <pc:chgData name="Mendeck, Gavin F. (JSC-EG511)" userId="a1da8f4a-3fdc-4f45-8f83-739ed243bbdf" providerId="ADAL" clId="{DA68550A-BB03-41F2-A5FA-910548EC339A}" dt="2024-08-22T15:15:59.236" v="1004" actId="20577"/>
        <pc:sldMkLst>
          <pc:docMk/>
          <pc:sldMk cId="1666269327" sldId="15974"/>
        </pc:sldMkLst>
        <pc:spChg chg="mod">
          <ac:chgData name="Mendeck, Gavin F. (JSC-EG511)" userId="a1da8f4a-3fdc-4f45-8f83-739ed243bbdf" providerId="ADAL" clId="{DA68550A-BB03-41F2-A5FA-910548EC339A}" dt="2024-08-22T13:45:34.645" v="634" actId="2711"/>
          <ac:spMkLst>
            <pc:docMk/>
            <pc:sldMk cId="1666269327" sldId="15974"/>
            <ac:spMk id="2" creationId="{00000000-0000-0000-0000-000000000000}"/>
          </ac:spMkLst>
        </pc:spChg>
        <pc:spChg chg="mod">
          <ac:chgData name="Mendeck, Gavin F. (JSC-EG511)" userId="a1da8f4a-3fdc-4f45-8f83-739ed243bbdf" providerId="ADAL" clId="{DA68550A-BB03-41F2-A5FA-910548EC339A}" dt="2024-08-22T15:15:59.236" v="1004" actId="20577"/>
          <ac:spMkLst>
            <pc:docMk/>
            <pc:sldMk cId="1666269327" sldId="15974"/>
            <ac:spMk id="4" creationId="{00000000-0000-0000-0000-000000000000}"/>
          </ac:spMkLst>
        </pc:spChg>
      </pc:sldChg>
      <pc:sldChg chg="modSp mod">
        <pc:chgData name="Mendeck, Gavin F. (JSC-EG511)" userId="a1da8f4a-3fdc-4f45-8f83-739ed243bbdf" providerId="ADAL" clId="{DA68550A-BB03-41F2-A5FA-910548EC339A}" dt="2024-08-22T13:45:49.562" v="643" actId="20577"/>
        <pc:sldMkLst>
          <pc:docMk/>
          <pc:sldMk cId="1027936900" sldId="15975"/>
        </pc:sldMkLst>
        <pc:spChg chg="mod">
          <ac:chgData name="Mendeck, Gavin F. (JSC-EG511)" userId="a1da8f4a-3fdc-4f45-8f83-739ed243bbdf" providerId="ADAL" clId="{DA68550A-BB03-41F2-A5FA-910548EC339A}" dt="2024-08-22T13:45:40.904" v="635" actId="2711"/>
          <ac:spMkLst>
            <pc:docMk/>
            <pc:sldMk cId="1027936900" sldId="15975"/>
            <ac:spMk id="2" creationId="{00000000-0000-0000-0000-000000000000}"/>
          </ac:spMkLst>
        </pc:spChg>
        <pc:spChg chg="mod">
          <ac:chgData name="Mendeck, Gavin F. (JSC-EG511)" userId="a1da8f4a-3fdc-4f45-8f83-739ed243bbdf" providerId="ADAL" clId="{DA68550A-BB03-41F2-A5FA-910548EC339A}" dt="2024-08-22T13:45:49.562" v="643" actId="20577"/>
          <ac:spMkLst>
            <pc:docMk/>
            <pc:sldMk cId="1027936900" sldId="15975"/>
            <ac:spMk id="10" creationId="{ADA11087-AA61-447B-8509-5307416D39F7}"/>
          </ac:spMkLst>
        </pc:spChg>
      </pc:sldChg>
      <pc:sldChg chg="modSp mod">
        <pc:chgData name="Mendeck, Gavin F. (JSC-EG511)" userId="a1da8f4a-3fdc-4f45-8f83-739ed243bbdf" providerId="ADAL" clId="{DA68550A-BB03-41F2-A5FA-910548EC339A}" dt="2024-08-21T15:42:20.369" v="3" actId="20577"/>
        <pc:sldMkLst>
          <pc:docMk/>
          <pc:sldMk cId="2358676834" sldId="16035"/>
        </pc:sldMkLst>
        <pc:graphicFrameChg chg="modGraphic">
          <ac:chgData name="Mendeck, Gavin F. (JSC-EG511)" userId="a1da8f4a-3fdc-4f45-8f83-739ed243bbdf" providerId="ADAL" clId="{DA68550A-BB03-41F2-A5FA-910548EC339A}" dt="2024-08-21T15:42:20.369" v="3" actId="20577"/>
          <ac:graphicFrameMkLst>
            <pc:docMk/>
            <pc:sldMk cId="2358676834" sldId="16035"/>
            <ac:graphicFrameMk id="35" creationId="{2078E0C3-6ADB-4A67-9CD5-02C8D63277DB}"/>
          </ac:graphicFrameMkLst>
        </pc:graphicFrameChg>
      </pc:sldChg>
      <pc:sldChg chg="modSp mod">
        <pc:chgData name="Mendeck, Gavin F. (JSC-EG511)" userId="a1da8f4a-3fdc-4f45-8f83-739ed243bbdf" providerId="ADAL" clId="{DA68550A-BB03-41F2-A5FA-910548EC339A}" dt="2024-08-22T13:48:34.415" v="697" actId="1076"/>
        <pc:sldMkLst>
          <pc:docMk/>
          <pc:sldMk cId="3549057944" sldId="38509"/>
        </pc:sldMkLst>
        <pc:spChg chg="mod">
          <ac:chgData name="Mendeck, Gavin F. (JSC-EG511)" userId="a1da8f4a-3fdc-4f45-8f83-739ed243bbdf" providerId="ADAL" clId="{DA68550A-BB03-41F2-A5FA-910548EC339A}" dt="2024-08-22T13:48:34.415" v="697" actId="1076"/>
          <ac:spMkLst>
            <pc:docMk/>
            <pc:sldMk cId="3549057944" sldId="38509"/>
            <ac:spMk id="2" creationId="{00000000-0000-0000-0000-000000000000}"/>
          </ac:spMkLst>
        </pc:spChg>
      </pc:sldChg>
      <pc:sldChg chg="modSp mod">
        <pc:chgData name="Mendeck, Gavin F. (JSC-EG511)" userId="a1da8f4a-3fdc-4f45-8f83-739ed243bbdf" providerId="ADAL" clId="{DA68550A-BB03-41F2-A5FA-910548EC339A}" dt="2024-08-22T13:49:40.973" v="711" actId="6549"/>
        <pc:sldMkLst>
          <pc:docMk/>
          <pc:sldMk cId="2394639043" sldId="38511"/>
        </pc:sldMkLst>
        <pc:spChg chg="mod">
          <ac:chgData name="Mendeck, Gavin F. (JSC-EG511)" userId="a1da8f4a-3fdc-4f45-8f83-739ed243bbdf" providerId="ADAL" clId="{DA68550A-BB03-41F2-A5FA-910548EC339A}" dt="2024-08-22T13:49:25.070" v="700" actId="1076"/>
          <ac:spMkLst>
            <pc:docMk/>
            <pc:sldMk cId="2394639043" sldId="38511"/>
            <ac:spMk id="2" creationId="{00000000-0000-0000-0000-000000000000}"/>
          </ac:spMkLst>
        </pc:spChg>
        <pc:spChg chg="mod">
          <ac:chgData name="Mendeck, Gavin F. (JSC-EG511)" userId="a1da8f4a-3fdc-4f45-8f83-739ed243bbdf" providerId="ADAL" clId="{DA68550A-BB03-41F2-A5FA-910548EC339A}" dt="2024-08-22T13:49:40.973" v="711" actId="6549"/>
          <ac:spMkLst>
            <pc:docMk/>
            <pc:sldMk cId="2394639043" sldId="38511"/>
            <ac:spMk id="8" creationId="{00000000-0000-0000-0000-000000000000}"/>
          </ac:spMkLst>
        </pc:spChg>
      </pc:sldChg>
      <pc:sldChg chg="modSp del mod">
        <pc:chgData name="Mendeck, Gavin F. (JSC-EG511)" userId="a1da8f4a-3fdc-4f45-8f83-739ed243bbdf" providerId="ADAL" clId="{DA68550A-BB03-41F2-A5FA-910548EC339A}" dt="2024-08-22T13:48:52.656" v="699" actId="47"/>
        <pc:sldMkLst>
          <pc:docMk/>
          <pc:sldMk cId="3709124894" sldId="38512"/>
        </pc:sldMkLst>
        <pc:spChg chg="mod">
          <ac:chgData name="Mendeck, Gavin F. (JSC-EG511)" userId="a1da8f4a-3fdc-4f45-8f83-739ed243bbdf" providerId="ADAL" clId="{DA68550A-BB03-41F2-A5FA-910548EC339A}" dt="2024-08-22T13:48:38.422" v="698" actId="1076"/>
          <ac:spMkLst>
            <pc:docMk/>
            <pc:sldMk cId="3709124894" sldId="38512"/>
            <ac:spMk id="2" creationId="{00000000-0000-0000-0000-000000000000}"/>
          </ac:spMkLst>
        </pc:spChg>
      </pc:sldChg>
      <pc:sldChg chg="modSp mod">
        <pc:chgData name="Mendeck, Gavin F. (JSC-EG511)" userId="a1da8f4a-3fdc-4f45-8f83-739ed243bbdf" providerId="ADAL" clId="{DA68550A-BB03-41F2-A5FA-910548EC339A}" dt="2024-08-22T14:28:44.821" v="1000" actId="20577"/>
        <pc:sldMkLst>
          <pc:docMk/>
          <pc:sldMk cId="112590331" sldId="38515"/>
        </pc:sldMkLst>
        <pc:spChg chg="mod">
          <ac:chgData name="Mendeck, Gavin F. (JSC-EG511)" userId="a1da8f4a-3fdc-4f45-8f83-739ed243bbdf" providerId="ADAL" clId="{DA68550A-BB03-41F2-A5FA-910548EC339A}" dt="2024-08-22T14:28:44.821" v="1000" actId="20577"/>
          <ac:spMkLst>
            <pc:docMk/>
            <pc:sldMk cId="112590331" sldId="38515"/>
            <ac:spMk id="3" creationId="{8356EBCA-B361-1777-51D4-6EB699160AB0}"/>
          </ac:spMkLst>
        </pc:spChg>
        <pc:spChg chg="mod">
          <ac:chgData name="Mendeck, Gavin F. (JSC-EG511)" userId="a1da8f4a-3fdc-4f45-8f83-739ed243bbdf" providerId="ADAL" clId="{DA68550A-BB03-41F2-A5FA-910548EC339A}" dt="2024-08-22T13:46:00.546" v="644" actId="2711"/>
          <ac:spMkLst>
            <pc:docMk/>
            <pc:sldMk cId="112590331" sldId="38515"/>
            <ac:spMk id="4" creationId="{D055BA47-F5FA-D120-D28E-BF6E0C576291}"/>
          </ac:spMkLst>
        </pc:spChg>
      </pc:sldChg>
      <pc:sldChg chg="modSp mod">
        <pc:chgData name="Mendeck, Gavin F. (JSC-EG511)" userId="a1da8f4a-3fdc-4f45-8f83-739ed243bbdf" providerId="ADAL" clId="{DA68550A-BB03-41F2-A5FA-910548EC339A}" dt="2024-08-22T14:17:56.346" v="843" actId="403"/>
        <pc:sldMkLst>
          <pc:docMk/>
          <pc:sldMk cId="2409282424" sldId="38516"/>
        </pc:sldMkLst>
        <pc:spChg chg="mod">
          <ac:chgData name="Mendeck, Gavin F. (JSC-EG511)" userId="a1da8f4a-3fdc-4f45-8f83-739ed243bbdf" providerId="ADAL" clId="{DA68550A-BB03-41F2-A5FA-910548EC339A}" dt="2024-08-22T14:17:56.346" v="843" actId="403"/>
          <ac:spMkLst>
            <pc:docMk/>
            <pc:sldMk cId="2409282424" sldId="38516"/>
            <ac:spMk id="2" creationId="{00000000-0000-0000-0000-000000000000}"/>
          </ac:spMkLst>
        </pc:spChg>
        <pc:graphicFrameChg chg="modGraphic">
          <ac:chgData name="Mendeck, Gavin F. (JSC-EG511)" userId="a1da8f4a-3fdc-4f45-8f83-739ed243bbdf" providerId="ADAL" clId="{DA68550A-BB03-41F2-A5FA-910548EC339A}" dt="2024-08-22T14:11:54.158" v="828" actId="207"/>
          <ac:graphicFrameMkLst>
            <pc:docMk/>
            <pc:sldMk cId="2409282424" sldId="38516"/>
            <ac:graphicFrameMk id="9" creationId="{77CAEDDE-B62C-45EF-BD9A-59541939591F}"/>
          </ac:graphicFrameMkLst>
        </pc:graphicFrameChg>
      </pc:sldChg>
      <pc:sldChg chg="modSp mod">
        <pc:chgData name="Mendeck, Gavin F. (JSC-EG511)" userId="a1da8f4a-3fdc-4f45-8f83-739ed243bbdf" providerId="ADAL" clId="{DA68550A-BB03-41F2-A5FA-910548EC339A}" dt="2024-08-22T13:48:23.862" v="695" actId="1076"/>
        <pc:sldMkLst>
          <pc:docMk/>
          <pc:sldMk cId="2915242368" sldId="38517"/>
        </pc:sldMkLst>
        <pc:spChg chg="mod">
          <ac:chgData name="Mendeck, Gavin F. (JSC-EG511)" userId="a1da8f4a-3fdc-4f45-8f83-739ed243bbdf" providerId="ADAL" clId="{DA68550A-BB03-41F2-A5FA-910548EC339A}" dt="2024-08-22T13:48:23.862" v="695" actId="1076"/>
          <ac:spMkLst>
            <pc:docMk/>
            <pc:sldMk cId="2915242368" sldId="38517"/>
            <ac:spMk id="2" creationId="{00000000-0000-0000-0000-000000000000}"/>
          </ac:spMkLst>
        </pc:spChg>
      </pc:sldChg>
      <pc:sldChg chg="delSp modSp mod">
        <pc:chgData name="Mendeck, Gavin F. (JSC-EG511)" userId="a1da8f4a-3fdc-4f45-8f83-739ed243bbdf" providerId="ADAL" clId="{DA68550A-BB03-41F2-A5FA-910548EC339A}" dt="2024-08-22T13:44:52.229" v="568" actId="1076"/>
        <pc:sldMkLst>
          <pc:docMk/>
          <pc:sldMk cId="3776198823" sldId="38518"/>
        </pc:sldMkLst>
        <pc:spChg chg="mod">
          <ac:chgData name="Mendeck, Gavin F. (JSC-EG511)" userId="a1da8f4a-3fdc-4f45-8f83-739ed243bbdf" providerId="ADAL" clId="{DA68550A-BB03-41F2-A5FA-910548EC339A}" dt="2024-08-22T13:44:52.229" v="568" actId="1076"/>
          <ac:spMkLst>
            <pc:docMk/>
            <pc:sldMk cId="3776198823" sldId="38518"/>
            <ac:spMk id="2" creationId="{E14C7325-E5EF-45DF-8077-7885BF1D7D8C}"/>
          </ac:spMkLst>
        </pc:spChg>
        <pc:picChg chg="del">
          <ac:chgData name="Mendeck, Gavin F. (JSC-EG511)" userId="a1da8f4a-3fdc-4f45-8f83-739ed243bbdf" providerId="ADAL" clId="{DA68550A-BB03-41F2-A5FA-910548EC339A}" dt="2024-08-21T16:03:20.777" v="224" actId="478"/>
          <ac:picMkLst>
            <pc:docMk/>
            <pc:sldMk cId="3776198823" sldId="38518"/>
            <ac:picMk id="5" creationId="{CCF03E78-DE22-4D6B-A7A6-E955E441C676}"/>
          </ac:picMkLst>
        </pc:picChg>
      </pc:sldChg>
      <pc:sldChg chg="delSp modSp mod">
        <pc:chgData name="Mendeck, Gavin F. (JSC-EG511)" userId="a1da8f4a-3fdc-4f45-8f83-739ed243bbdf" providerId="ADAL" clId="{DA68550A-BB03-41F2-A5FA-910548EC339A}" dt="2024-08-22T13:45:13.134" v="617" actId="1037"/>
        <pc:sldMkLst>
          <pc:docMk/>
          <pc:sldMk cId="3229605550" sldId="38519"/>
        </pc:sldMkLst>
        <pc:spChg chg="mod">
          <ac:chgData name="Mendeck, Gavin F. (JSC-EG511)" userId="a1da8f4a-3fdc-4f45-8f83-739ed243bbdf" providerId="ADAL" clId="{DA68550A-BB03-41F2-A5FA-910548EC339A}" dt="2024-08-22T13:45:13.134" v="617" actId="1037"/>
          <ac:spMkLst>
            <pc:docMk/>
            <pc:sldMk cId="3229605550" sldId="38519"/>
            <ac:spMk id="2" creationId="{00000000-0000-0000-0000-000000000000}"/>
          </ac:spMkLst>
        </pc:spChg>
        <pc:spChg chg="mod">
          <ac:chgData name="Mendeck, Gavin F. (JSC-EG511)" userId="a1da8f4a-3fdc-4f45-8f83-739ed243bbdf" providerId="ADAL" clId="{DA68550A-BB03-41F2-A5FA-910548EC339A}" dt="2024-08-21T18:00:05.704" v="391" actId="207"/>
          <ac:spMkLst>
            <pc:docMk/>
            <pc:sldMk cId="3229605550" sldId="38519"/>
            <ac:spMk id="95" creationId="{47CFFFF4-0E6B-B559-DFFC-86BAB7D9A0D6}"/>
          </ac:spMkLst>
        </pc:spChg>
        <pc:spChg chg="mod">
          <ac:chgData name="Mendeck, Gavin F. (JSC-EG511)" userId="a1da8f4a-3fdc-4f45-8f83-739ed243bbdf" providerId="ADAL" clId="{DA68550A-BB03-41F2-A5FA-910548EC339A}" dt="2024-08-21T19:43:30.595" v="439" actId="207"/>
          <ac:spMkLst>
            <pc:docMk/>
            <pc:sldMk cId="3229605550" sldId="38519"/>
            <ac:spMk id="98" creationId="{4BE64B38-02B5-9249-D978-EED63477B13F}"/>
          </ac:spMkLst>
        </pc:spChg>
        <pc:spChg chg="del">
          <ac:chgData name="Mendeck, Gavin F. (JSC-EG511)" userId="a1da8f4a-3fdc-4f45-8f83-739ed243bbdf" providerId="ADAL" clId="{DA68550A-BB03-41F2-A5FA-910548EC339A}" dt="2024-08-21T19:43:26.817" v="438" actId="478"/>
          <ac:spMkLst>
            <pc:docMk/>
            <pc:sldMk cId="3229605550" sldId="38519"/>
            <ac:spMk id="170" creationId="{8DEFE947-4DCF-5FF8-FD3C-877AFCE29DF6}"/>
          </ac:spMkLst>
        </pc:spChg>
        <pc:spChg chg="del">
          <ac:chgData name="Mendeck, Gavin F. (JSC-EG511)" userId="a1da8f4a-3fdc-4f45-8f83-739ed243bbdf" providerId="ADAL" clId="{DA68550A-BB03-41F2-A5FA-910548EC339A}" dt="2024-08-21T19:43:24.232" v="436" actId="478"/>
          <ac:spMkLst>
            <pc:docMk/>
            <pc:sldMk cId="3229605550" sldId="38519"/>
            <ac:spMk id="171" creationId="{9208BE42-D7CD-9247-25B2-5935648AC595}"/>
          </ac:spMkLst>
        </pc:spChg>
        <pc:spChg chg="del">
          <ac:chgData name="Mendeck, Gavin F. (JSC-EG511)" userId="a1da8f4a-3fdc-4f45-8f83-739ed243bbdf" providerId="ADAL" clId="{DA68550A-BB03-41F2-A5FA-910548EC339A}" dt="2024-08-21T17:59:48.613" v="388" actId="478"/>
          <ac:spMkLst>
            <pc:docMk/>
            <pc:sldMk cId="3229605550" sldId="38519"/>
            <ac:spMk id="197" creationId="{5D8077DD-47AD-2F25-B141-D28600C64BFB}"/>
          </ac:spMkLst>
        </pc:spChg>
        <pc:spChg chg="del">
          <ac:chgData name="Mendeck, Gavin F. (JSC-EG511)" userId="a1da8f4a-3fdc-4f45-8f83-739ed243bbdf" providerId="ADAL" clId="{DA68550A-BB03-41F2-A5FA-910548EC339A}" dt="2024-08-21T18:00:09.765" v="392" actId="478"/>
          <ac:spMkLst>
            <pc:docMk/>
            <pc:sldMk cId="3229605550" sldId="38519"/>
            <ac:spMk id="200" creationId="{D77F40A0-BAA2-0305-BE71-D72DFAD81594}"/>
          </ac:spMkLst>
        </pc:spChg>
        <pc:picChg chg="del">
          <ac:chgData name="Mendeck, Gavin F. (JSC-EG511)" userId="a1da8f4a-3fdc-4f45-8f83-739ed243bbdf" providerId="ADAL" clId="{DA68550A-BB03-41F2-A5FA-910548EC339A}" dt="2024-08-21T16:03:17.686" v="223" actId="478"/>
          <ac:picMkLst>
            <pc:docMk/>
            <pc:sldMk cId="3229605550" sldId="38519"/>
            <ac:picMk id="5" creationId="{00000000-0000-0000-0000-000000000000}"/>
          </ac:picMkLst>
        </pc:picChg>
        <pc:cxnChg chg="mod">
          <ac:chgData name="Mendeck, Gavin F. (JSC-EG511)" userId="a1da8f4a-3fdc-4f45-8f83-739ed243bbdf" providerId="ADAL" clId="{DA68550A-BB03-41F2-A5FA-910548EC339A}" dt="2024-08-21T16:02:30.961" v="222" actId="208"/>
          <ac:cxnSpMkLst>
            <pc:docMk/>
            <pc:sldMk cId="3229605550" sldId="38519"/>
            <ac:cxnSpMk id="146" creationId="{9DA47D8B-F919-97B2-EF61-EE09B24A3742}"/>
          </ac:cxnSpMkLst>
        </pc:cxnChg>
        <pc:cxnChg chg="mod">
          <ac:chgData name="Mendeck, Gavin F. (JSC-EG511)" userId="a1da8f4a-3fdc-4f45-8f83-739ed243bbdf" providerId="ADAL" clId="{DA68550A-BB03-41F2-A5FA-910548EC339A}" dt="2024-08-21T16:00:25.846" v="221" actId="208"/>
          <ac:cxnSpMkLst>
            <pc:docMk/>
            <pc:sldMk cId="3229605550" sldId="38519"/>
            <ac:cxnSpMk id="148" creationId="{1DFBE9CE-388F-361C-D5A5-21D0E0D9F001}"/>
          </ac:cxnSpMkLst>
        </pc:cxnChg>
        <pc:cxnChg chg="mod">
          <ac:chgData name="Mendeck, Gavin F. (JSC-EG511)" userId="a1da8f4a-3fdc-4f45-8f83-739ed243bbdf" providerId="ADAL" clId="{DA68550A-BB03-41F2-A5FA-910548EC339A}" dt="2024-08-21T16:00:25.846" v="221" actId="208"/>
          <ac:cxnSpMkLst>
            <pc:docMk/>
            <pc:sldMk cId="3229605550" sldId="38519"/>
            <ac:cxnSpMk id="154" creationId="{2822FCFA-FCDC-F234-1C00-48D79CB1A9A9}"/>
          </ac:cxnSpMkLst>
        </pc:cxnChg>
        <pc:cxnChg chg="mod">
          <ac:chgData name="Mendeck, Gavin F. (JSC-EG511)" userId="a1da8f4a-3fdc-4f45-8f83-739ed243bbdf" providerId="ADAL" clId="{DA68550A-BB03-41F2-A5FA-910548EC339A}" dt="2024-08-21T16:00:25.846" v="221" actId="208"/>
          <ac:cxnSpMkLst>
            <pc:docMk/>
            <pc:sldMk cId="3229605550" sldId="38519"/>
            <ac:cxnSpMk id="157" creationId="{DE2F366D-1EE3-BE14-EC18-F3B0608C8CF1}"/>
          </ac:cxnSpMkLst>
        </pc:cxnChg>
        <pc:cxnChg chg="mod">
          <ac:chgData name="Mendeck, Gavin F. (JSC-EG511)" userId="a1da8f4a-3fdc-4f45-8f83-739ed243bbdf" providerId="ADAL" clId="{DA68550A-BB03-41F2-A5FA-910548EC339A}" dt="2024-08-21T16:00:25.846" v="221" actId="208"/>
          <ac:cxnSpMkLst>
            <pc:docMk/>
            <pc:sldMk cId="3229605550" sldId="38519"/>
            <ac:cxnSpMk id="159" creationId="{17150F2F-A930-CD5C-4542-FDCEE833C66F}"/>
          </ac:cxnSpMkLst>
        </pc:cxnChg>
        <pc:cxnChg chg="mod">
          <ac:chgData name="Mendeck, Gavin F. (JSC-EG511)" userId="a1da8f4a-3fdc-4f45-8f83-739ed243bbdf" providerId="ADAL" clId="{DA68550A-BB03-41F2-A5FA-910548EC339A}" dt="2024-08-21T16:02:30.961" v="222" actId="208"/>
          <ac:cxnSpMkLst>
            <pc:docMk/>
            <pc:sldMk cId="3229605550" sldId="38519"/>
            <ac:cxnSpMk id="163" creationId="{8C6BDB3D-17BE-40E7-A152-F2582EE98382}"/>
          </ac:cxnSpMkLst>
        </pc:cxnChg>
        <pc:cxnChg chg="mod">
          <ac:chgData name="Mendeck, Gavin F. (JSC-EG511)" userId="a1da8f4a-3fdc-4f45-8f83-739ed243bbdf" providerId="ADAL" clId="{DA68550A-BB03-41F2-A5FA-910548EC339A}" dt="2024-08-21T16:00:25.846" v="221" actId="208"/>
          <ac:cxnSpMkLst>
            <pc:docMk/>
            <pc:sldMk cId="3229605550" sldId="38519"/>
            <ac:cxnSpMk id="169" creationId="{BEAD6BC7-2BB3-6AE5-744E-19FD2C22A36D}"/>
          </ac:cxnSpMkLst>
        </pc:cxnChg>
        <pc:cxnChg chg="del mod">
          <ac:chgData name="Mendeck, Gavin F. (JSC-EG511)" userId="a1da8f4a-3fdc-4f45-8f83-739ed243bbdf" providerId="ADAL" clId="{DA68550A-BB03-41F2-A5FA-910548EC339A}" dt="2024-08-21T19:43:25.299" v="437" actId="478"/>
          <ac:cxnSpMkLst>
            <pc:docMk/>
            <pc:sldMk cId="3229605550" sldId="38519"/>
            <ac:cxnSpMk id="172" creationId="{A606844B-A86B-6AAF-4B16-96051ACA2A97}"/>
          </ac:cxnSpMkLst>
        </pc:cxnChg>
        <pc:cxnChg chg="mod">
          <ac:chgData name="Mendeck, Gavin F. (JSC-EG511)" userId="a1da8f4a-3fdc-4f45-8f83-739ed243bbdf" providerId="ADAL" clId="{DA68550A-BB03-41F2-A5FA-910548EC339A}" dt="2024-08-21T16:02:30.961" v="222" actId="208"/>
          <ac:cxnSpMkLst>
            <pc:docMk/>
            <pc:sldMk cId="3229605550" sldId="38519"/>
            <ac:cxnSpMk id="174" creationId="{023FB1BB-F6CC-2C72-4081-6FBFC18902B1}"/>
          </ac:cxnSpMkLst>
        </pc:cxnChg>
        <pc:cxnChg chg="mod">
          <ac:chgData name="Mendeck, Gavin F. (JSC-EG511)" userId="a1da8f4a-3fdc-4f45-8f83-739ed243bbdf" providerId="ADAL" clId="{DA68550A-BB03-41F2-A5FA-910548EC339A}" dt="2024-08-21T16:00:25.846" v="221" actId="208"/>
          <ac:cxnSpMkLst>
            <pc:docMk/>
            <pc:sldMk cId="3229605550" sldId="38519"/>
            <ac:cxnSpMk id="177" creationId="{2D272408-1079-C458-20FA-CA99F22A9433}"/>
          </ac:cxnSpMkLst>
        </pc:cxnChg>
        <pc:cxnChg chg="mod">
          <ac:chgData name="Mendeck, Gavin F. (JSC-EG511)" userId="a1da8f4a-3fdc-4f45-8f83-739ed243bbdf" providerId="ADAL" clId="{DA68550A-BB03-41F2-A5FA-910548EC339A}" dt="2024-08-21T16:00:25.846" v="221" actId="208"/>
          <ac:cxnSpMkLst>
            <pc:docMk/>
            <pc:sldMk cId="3229605550" sldId="38519"/>
            <ac:cxnSpMk id="190" creationId="{43222731-5F44-C648-53D0-BEB36ED8620C}"/>
          </ac:cxnSpMkLst>
        </pc:cxnChg>
        <pc:cxnChg chg="del mod">
          <ac:chgData name="Mendeck, Gavin F. (JSC-EG511)" userId="a1da8f4a-3fdc-4f45-8f83-739ed243bbdf" providerId="ADAL" clId="{DA68550A-BB03-41F2-A5FA-910548EC339A}" dt="2024-08-21T17:59:47.331" v="387" actId="478"/>
          <ac:cxnSpMkLst>
            <pc:docMk/>
            <pc:sldMk cId="3229605550" sldId="38519"/>
            <ac:cxnSpMk id="199" creationId="{AEF76F00-3E53-8736-85BE-98B4AF599FA6}"/>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0BE92-A382-46CA-9C6E-C006E05D8798}"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D92FE-2AD3-4C97-8292-7690314EC30F}" type="slidenum">
              <a:rPr lang="en-US" smtClean="0"/>
              <a:t>‹#›</a:t>
            </a:fld>
            <a:endParaRPr lang="en-US"/>
          </a:p>
        </p:txBody>
      </p:sp>
    </p:spTree>
    <p:extLst>
      <p:ext uri="{BB962C8B-B14F-4D97-AF65-F5344CB8AC3E}">
        <p14:creationId xmlns:p14="http://schemas.microsoft.com/office/powerpoint/2010/main" val="6631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600"/>
              <a:t>Provide an overview of the Project</a:t>
            </a:r>
          </a:p>
          <a:p>
            <a:pPr>
              <a:buFont typeface="Wingdings" panose="05000000000000000000" pitchFamily="2" charset="2"/>
              <a:buNone/>
            </a:pPr>
            <a:r>
              <a:rPr lang="en-US" sz="1600">
                <a:solidFill>
                  <a:srgbClr val="FF0000"/>
                </a:solidFill>
              </a:rPr>
              <a:t>	</a:t>
            </a:r>
            <a:r>
              <a:rPr lang="en-US" sz="1400">
                <a:solidFill>
                  <a:srgbClr val="FF0000"/>
                </a:solidFill>
              </a:rPr>
              <a:t>Pictures are encouraged, please provide new pictures as frequently as possible </a:t>
            </a:r>
          </a:p>
        </p:txBody>
      </p:sp>
      <p:sp>
        <p:nvSpPr>
          <p:cNvPr id="4" name="Slide Number Placeholder 3"/>
          <p:cNvSpPr>
            <a:spLocks noGrp="1"/>
          </p:cNvSpPr>
          <p:nvPr>
            <p:ph type="sldNum" sz="quarter" idx="10"/>
          </p:nvPr>
        </p:nvSpPr>
        <p:spPr/>
        <p:txBody>
          <a:bodyPr/>
          <a:lstStyle/>
          <a:p>
            <a:fld id="{041DDCF2-9B85-7E48-A229-6803093FC2E2}" type="slidenum">
              <a:rPr lang="en-US" smtClean="0"/>
              <a:t>2</a:t>
            </a:fld>
            <a:endParaRPr lang="en-US"/>
          </a:p>
        </p:txBody>
      </p:sp>
    </p:spTree>
    <p:extLst>
      <p:ext uri="{BB962C8B-B14F-4D97-AF65-F5344CB8AC3E}">
        <p14:creationId xmlns:p14="http://schemas.microsoft.com/office/powerpoint/2010/main" val="1257016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submitted a Project Plan, you could utilize the Organizational Chart found in section 8.3 – Management Structure making sure to add in your assigned PEM and associated PT/SCLT</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5</a:t>
            </a:fld>
            <a:endParaRPr lang="en-US" altLang="x-none"/>
          </a:p>
        </p:txBody>
      </p:sp>
    </p:spTree>
    <p:extLst>
      <p:ext uri="{BB962C8B-B14F-4D97-AF65-F5344CB8AC3E}">
        <p14:creationId xmlns:p14="http://schemas.microsoft.com/office/powerpoint/2010/main" val="63997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lgn="l">
              <a:buFont typeface="Arial" panose="020B0604020202020204" pitchFamily="34" charset="0"/>
              <a:buChar char="•"/>
            </a:pPr>
            <a:r>
              <a:rPr lang="en-US" sz="1800" b="1" i="0">
                <a:solidFill>
                  <a:srgbClr val="242424"/>
                </a:solidFill>
                <a:effectLst/>
                <a:latin typeface="Segoe UI" panose="020B0502040204020203" pitchFamily="34" charset="0"/>
              </a:rPr>
              <a:t>Infusion</a:t>
            </a:r>
            <a:r>
              <a:rPr lang="en-US" sz="1800" b="0" i="0">
                <a:solidFill>
                  <a:srgbClr val="242424"/>
                </a:solidFill>
                <a:effectLst/>
                <a:latin typeface="Segoe UI" panose="020B0502040204020203" pitchFamily="34" charset="0"/>
              </a:rPr>
              <a:t>: An investment reaches a conclusion where a technology is handed off for use by a mission or other need. Infusions can be made to other NASA Mission Directorates, other Government Agencies, Commercial Entities, or International Partner.  </a:t>
            </a:r>
            <a:endParaRPr lang="en-US" b="0" i="0">
              <a:solidFill>
                <a:srgbClr val="242424"/>
              </a:solidFill>
              <a:effectLst/>
              <a:latin typeface="Segoe UI" panose="020B0502040204020203" pitchFamily="34" charset="0"/>
            </a:endParaRPr>
          </a:p>
          <a:p>
            <a:pPr algn="l">
              <a:buFont typeface="Arial" panose="020B0604020202020204" pitchFamily="34" charset="0"/>
              <a:buChar char="•"/>
            </a:pPr>
            <a:r>
              <a:rPr lang="en-US" sz="1800" b="1" i="0">
                <a:solidFill>
                  <a:srgbClr val="242424"/>
                </a:solidFill>
                <a:effectLst/>
                <a:latin typeface="Segoe UI" panose="020B0502040204020203" pitchFamily="34" charset="0"/>
              </a:rPr>
              <a:t>Transition</a:t>
            </a:r>
            <a:r>
              <a:rPr lang="en-US" sz="1800" b="0" i="0">
                <a:solidFill>
                  <a:srgbClr val="242424"/>
                </a:solidFill>
                <a:effectLst/>
                <a:latin typeface="Segoe UI" panose="020B0502040204020203" pitchFamily="34" charset="0"/>
              </a:rPr>
              <a:t>: An investment reaches a conclusion where a technology is handed off for further development. Transitions can be made to other STMD programs, other NASA Mission Directorates, academic institution, other Government Agencies, Commercial Entities, or International Partner.</a:t>
            </a:r>
            <a:endParaRPr lang="en-US" b="0" i="0">
              <a:solidFill>
                <a:srgbClr val="242424"/>
              </a:solidFill>
              <a:effectLst/>
              <a:latin typeface="Segoe UI" panose="020B0502040204020203" pitchFamily="34" charset="0"/>
            </a:endParaRPr>
          </a:p>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3746707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Chart purpose: show TRL/SRL/MRL advancement over the project lifecycle</a:t>
            </a:r>
            <a:r>
              <a:rPr lang="en-US" baseline="0"/>
              <a:t> </a:t>
            </a:r>
            <a:r>
              <a:rPr lang="en-US"/>
              <a:t>schedule. Show TRL advancements as whole integer increases. Show how Key and Controlled milestones align with TRL advancement. </a:t>
            </a:r>
          </a:p>
          <a:p>
            <a:pPr marL="628650" lvl="1" indent="-171450">
              <a:buFont typeface="Arial" panose="020B0604020202020204" pitchFamily="34" charset="0"/>
              <a:buChar char="•"/>
            </a:pPr>
            <a:r>
              <a:rPr lang="en-US"/>
              <a:t>TRL/SRL/MRL may not advance at each milestone. Often several milestones are required to produce a step increase in TRL/SRL/MRL. </a:t>
            </a:r>
          </a:p>
          <a:p>
            <a:pPr marL="171450" indent="-171450">
              <a:buFont typeface="Arial" panose="020B0604020202020204" pitchFamily="34" charset="0"/>
              <a:buChar char="•"/>
            </a:pPr>
            <a:r>
              <a:rPr lang="en-US"/>
              <a:t>There can be one, or more, of these charts per project as needed.  </a:t>
            </a:r>
          </a:p>
          <a:p>
            <a:pPr marL="628650" lvl="1" indent="-171450">
              <a:buFont typeface="Arial" panose="020B0604020202020204" pitchFamily="34" charset="0"/>
              <a:buChar char="•"/>
            </a:pPr>
            <a:r>
              <a:rPr lang="en-US"/>
              <a:t>For projects with fewer technical elements, the TRL/SRL/MRL data can be combined on one chart.</a:t>
            </a:r>
          </a:p>
          <a:p>
            <a:pPr marL="628650" lvl="1" indent="-171450">
              <a:buFont typeface="Arial" panose="020B0604020202020204" pitchFamily="34" charset="0"/>
              <a:buChar char="•"/>
            </a:pPr>
            <a:r>
              <a:rPr lang="en-US"/>
              <a:t>For more complex projects, the TRL/SRL/MRL progression can separated into multiple charts by project technical area. </a:t>
            </a:r>
          </a:p>
          <a:p>
            <a:pPr marL="171450" indent="-171450">
              <a:buFont typeface="Arial" panose="020B0604020202020204" pitchFamily="34" charset="0"/>
              <a:buChar char="•"/>
            </a:pPr>
            <a:r>
              <a:rPr lang="en-US"/>
              <a:t>Show TRL, SRL, and MRL data for each technical element on the same chart. </a:t>
            </a:r>
          </a:p>
          <a:p>
            <a:pPr marL="628650" lvl="1" indent="-171450">
              <a:buFont typeface="Arial" panose="020B0604020202020204" pitchFamily="34" charset="0"/>
              <a:buChar char="•"/>
            </a:pPr>
            <a:r>
              <a:rPr lang="en-US"/>
              <a:t>Delete TRL/SRL/MRL axis-labels that do not apply – e.g., remove SRL/MRL for projects/technical areas where SRL and MRL do not apply.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264426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SOCP = second order cone programming</a:t>
            </a:r>
          </a:p>
          <a:p>
            <a:r>
              <a:rPr lang="en-US"/>
              <a:t>PIPG = proportional integral projected gradient</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57835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a:p>
        </p:txBody>
      </p:sp>
    </p:spTree>
    <p:extLst>
      <p:ext uri="{BB962C8B-B14F-4D97-AF65-F5344CB8AC3E}">
        <p14:creationId xmlns:p14="http://schemas.microsoft.com/office/powerpoint/2010/main" val="3528820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4087621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a:p>
        </p:txBody>
      </p:sp>
    </p:spTree>
    <p:extLst>
      <p:ext uri="{BB962C8B-B14F-4D97-AF65-F5344CB8AC3E}">
        <p14:creationId xmlns:p14="http://schemas.microsoft.com/office/powerpoint/2010/main" val="3556720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ACA1215-1529-FF5D-6765-1A19B18F6E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2" name="TextBox 11">
            <a:extLst>
              <a:ext uri="{FF2B5EF4-FFF2-40B4-BE49-F238E27FC236}">
                <a16:creationId xmlns:a16="http://schemas.microsoft.com/office/drawing/2014/main" id="{15C5EAF4-79C1-584D-DE98-EDBC89FDF20B}"/>
              </a:ext>
            </a:extLst>
          </p:cNvPr>
          <p:cNvSpPr txBox="1"/>
          <p:nvPr userDrawn="1"/>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Arial Bold" panose="020B0704020202020204" pitchFamily="34" charset="0"/>
                <a:ea typeface="Helvetica Neue" charset="0"/>
                <a:cs typeface="Arial Bold" panose="020B0704020202020204" pitchFamily="34" charset="0"/>
              </a:rPr>
              <a:t>Space Technology Mission Directorate</a:t>
            </a:r>
          </a:p>
          <a:p>
            <a:pPr>
              <a:lnSpc>
                <a:spcPts val="2400"/>
              </a:lnSpc>
            </a:pPr>
            <a:r>
              <a:rPr lang="en-US" sz="2100" b="1">
                <a:solidFill>
                  <a:prstClr val="white"/>
                </a:solidFill>
                <a:latin typeface="Arial Bold" panose="020B0704020202020204" pitchFamily="34" charset="0"/>
                <a:ea typeface="Helvetica Neue" charset="0"/>
                <a:cs typeface="Arial Bold" panose="020B0704020202020204" pitchFamily="34" charset="0"/>
              </a:rPr>
              <a:t>Game Changing Development Program</a:t>
            </a:r>
          </a:p>
        </p:txBody>
      </p:sp>
      <p:sp>
        <p:nvSpPr>
          <p:cNvPr id="14" name="Slide Number Placeholder 3">
            <a:extLst>
              <a:ext uri="{FF2B5EF4-FFF2-40B4-BE49-F238E27FC236}">
                <a16:creationId xmlns:a16="http://schemas.microsoft.com/office/drawing/2014/main" id="{6C5ACE1A-929D-64B8-76B7-68616EF9BA52}"/>
              </a:ext>
            </a:extLst>
          </p:cNvPr>
          <p:cNvSpPr>
            <a:spLocks noGrp="1"/>
          </p:cNvSpPr>
          <p:nvPr>
            <p:ph type="sldNum" sz="quarter" idx="12"/>
          </p:nvPr>
        </p:nvSpPr>
        <p:spPr>
          <a:xfrm>
            <a:off x="11789664" y="6629400"/>
            <a:ext cx="402336" cy="228600"/>
          </a:xfrm>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773260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E54C-44B7-41A3-1B23-887966361A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E28AA6-270D-B804-7069-E758A0A7DE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F4FDD-57DB-F0D3-9308-36F1DB6F1E08}"/>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CDF17206-FB36-8134-A989-6CAAF7A44512}"/>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6F467D21-B0F9-15C0-EEBA-8C10A9DE1A1A}"/>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968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C6D5C-2F15-6BBE-53D8-814C551D23B5}"/>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8A03DDE-14A2-95C6-9192-65834B8204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C36208-C8A3-A096-4DAC-1FE7ADE7298B}"/>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FA2FDF76-0959-2412-9310-7D13758AAF1E}"/>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3FFCA572-640C-802D-5856-D45D4AEE487C}"/>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05417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1214-126E-586D-7EAE-4015FA5FA8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C64B7B-6D7F-38B5-BDB2-C9B2B636F44D}"/>
              </a:ext>
            </a:extLst>
          </p:cNvPr>
          <p:cNvSpPr>
            <a:spLocks noGrp="1"/>
          </p:cNvSpPr>
          <p:nvPr>
            <p:ph sz="half" idx="1"/>
          </p:nvPr>
        </p:nvSpPr>
        <p:spPr>
          <a:xfrm>
            <a:off x="278321" y="1043873"/>
            <a:ext cx="5741479" cy="5133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A682CD-254A-96CD-DA3C-9ED22E1A8DB1}"/>
              </a:ext>
            </a:extLst>
          </p:cNvPr>
          <p:cNvSpPr>
            <a:spLocks noGrp="1"/>
          </p:cNvSpPr>
          <p:nvPr>
            <p:ph sz="half" idx="2"/>
          </p:nvPr>
        </p:nvSpPr>
        <p:spPr>
          <a:xfrm>
            <a:off x="6172200" y="1043873"/>
            <a:ext cx="5741478" cy="5133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AFB201-6124-C632-1825-2527D3C824F0}"/>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DE96BCC5-B9E8-4F51-A3BD-9059AD94F2C0}"/>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1090A9D4-38A0-1C8D-E4F4-2905387B2434}"/>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118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78CA-D545-4C8F-BB2E-92C31D7B546C}"/>
              </a:ext>
            </a:extLst>
          </p:cNvPr>
          <p:cNvSpPr>
            <a:spLocks noGrp="1"/>
          </p:cNvSpPr>
          <p:nvPr>
            <p:ph type="title"/>
          </p:nvPr>
        </p:nvSpPr>
        <p:spPr>
          <a:xfrm>
            <a:off x="298708" y="11099"/>
            <a:ext cx="10515600" cy="89521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06593B-3696-7514-5DB3-D33D253DAB7E}"/>
              </a:ext>
            </a:extLst>
          </p:cNvPr>
          <p:cNvSpPr>
            <a:spLocks noGrp="1"/>
          </p:cNvSpPr>
          <p:nvPr>
            <p:ph type="body" idx="1"/>
          </p:nvPr>
        </p:nvSpPr>
        <p:spPr>
          <a:xfrm>
            <a:off x="298708" y="1033386"/>
            <a:ext cx="56988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6DDE1E-A68D-B5B8-C954-72FBF6DEDA98}"/>
              </a:ext>
            </a:extLst>
          </p:cNvPr>
          <p:cNvSpPr>
            <a:spLocks noGrp="1"/>
          </p:cNvSpPr>
          <p:nvPr>
            <p:ph sz="half" idx="2"/>
          </p:nvPr>
        </p:nvSpPr>
        <p:spPr>
          <a:xfrm>
            <a:off x="298708" y="1857298"/>
            <a:ext cx="5698867" cy="4503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BCF1F2-549D-E714-08BB-6B653CF1E88B}"/>
              </a:ext>
            </a:extLst>
          </p:cNvPr>
          <p:cNvSpPr>
            <a:spLocks noGrp="1"/>
          </p:cNvSpPr>
          <p:nvPr>
            <p:ph type="body" sz="quarter" idx="3"/>
          </p:nvPr>
        </p:nvSpPr>
        <p:spPr>
          <a:xfrm>
            <a:off x="6172200" y="1033386"/>
            <a:ext cx="5721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2FB2B9-48D3-2F1B-593D-874C43CE4439}"/>
              </a:ext>
            </a:extLst>
          </p:cNvPr>
          <p:cNvSpPr>
            <a:spLocks noGrp="1"/>
          </p:cNvSpPr>
          <p:nvPr>
            <p:ph sz="quarter" idx="4"/>
          </p:nvPr>
        </p:nvSpPr>
        <p:spPr>
          <a:xfrm>
            <a:off x="6172200" y="1857298"/>
            <a:ext cx="5721092" cy="4503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F52FB-3A9B-DF0D-2B7D-2C8AC5F9358F}"/>
              </a:ext>
            </a:extLst>
          </p:cNvPr>
          <p:cNvSpPr>
            <a:spLocks noGrp="1"/>
          </p:cNvSpPr>
          <p:nvPr>
            <p:ph type="dt" sz="half" idx="10"/>
          </p:nvPr>
        </p:nvSpPr>
        <p:spPr/>
        <p:txBody>
          <a:bodyPr/>
          <a:lstStyle/>
          <a:p>
            <a:r>
              <a:rPr lang="en-US"/>
              <a:t>September 10-12, 2024</a:t>
            </a:r>
          </a:p>
        </p:txBody>
      </p:sp>
      <p:sp>
        <p:nvSpPr>
          <p:cNvPr id="8" name="Footer Placeholder 7">
            <a:extLst>
              <a:ext uri="{FF2B5EF4-FFF2-40B4-BE49-F238E27FC236}">
                <a16:creationId xmlns:a16="http://schemas.microsoft.com/office/drawing/2014/main" id="{425207C9-87EB-F36D-EE22-0DDC6860A214}"/>
              </a:ext>
            </a:extLst>
          </p:cNvPr>
          <p:cNvSpPr>
            <a:spLocks noGrp="1"/>
          </p:cNvSpPr>
          <p:nvPr>
            <p:ph type="ftr" sz="quarter" idx="11"/>
          </p:nvPr>
        </p:nvSpPr>
        <p:spPr/>
        <p:txBody>
          <a:bodyPr/>
          <a:lstStyle/>
          <a:p>
            <a:r>
              <a:rPr lang="en-US"/>
              <a:t>GCD Annual Program Review</a:t>
            </a:r>
          </a:p>
        </p:txBody>
      </p:sp>
      <p:sp>
        <p:nvSpPr>
          <p:cNvPr id="9" name="Slide Number Placeholder 8">
            <a:extLst>
              <a:ext uri="{FF2B5EF4-FFF2-40B4-BE49-F238E27FC236}">
                <a16:creationId xmlns:a16="http://schemas.microsoft.com/office/drawing/2014/main" id="{E1EC0033-FA3F-6F2A-D779-6BF1BF12E3C0}"/>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99288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0606-9264-4FEC-BA65-77DB4EBFE7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D0E5EA-BDBF-9CBA-8BA8-C115A9BDE50D}"/>
              </a:ext>
            </a:extLst>
          </p:cNvPr>
          <p:cNvSpPr>
            <a:spLocks noGrp="1"/>
          </p:cNvSpPr>
          <p:nvPr>
            <p:ph type="dt" sz="half" idx="10"/>
          </p:nvPr>
        </p:nvSpPr>
        <p:spPr/>
        <p:txBody>
          <a:bodyPr/>
          <a:lstStyle/>
          <a:p>
            <a:r>
              <a:rPr lang="en-US"/>
              <a:t>September 10-12, 2024</a:t>
            </a:r>
          </a:p>
        </p:txBody>
      </p:sp>
      <p:sp>
        <p:nvSpPr>
          <p:cNvPr id="4" name="Footer Placeholder 3">
            <a:extLst>
              <a:ext uri="{FF2B5EF4-FFF2-40B4-BE49-F238E27FC236}">
                <a16:creationId xmlns:a16="http://schemas.microsoft.com/office/drawing/2014/main" id="{05BCFF47-E441-9DE8-1988-6BF95143A502}"/>
              </a:ext>
            </a:extLst>
          </p:cNvPr>
          <p:cNvSpPr>
            <a:spLocks noGrp="1"/>
          </p:cNvSpPr>
          <p:nvPr>
            <p:ph type="ftr" sz="quarter" idx="11"/>
          </p:nvPr>
        </p:nvSpPr>
        <p:spPr/>
        <p:txBody>
          <a:bodyPr/>
          <a:lstStyle/>
          <a:p>
            <a:r>
              <a:rPr lang="en-US"/>
              <a:t>GCD Annual Program Review</a:t>
            </a:r>
          </a:p>
        </p:txBody>
      </p:sp>
      <p:sp>
        <p:nvSpPr>
          <p:cNvPr id="5" name="Slide Number Placeholder 4">
            <a:extLst>
              <a:ext uri="{FF2B5EF4-FFF2-40B4-BE49-F238E27FC236}">
                <a16:creationId xmlns:a16="http://schemas.microsoft.com/office/drawing/2014/main" id="{FB782F4E-7FB9-4DB2-879B-4D092532D6D2}"/>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4054903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5A519C-ADD4-55E4-306D-C26C28C4D41E}"/>
              </a:ext>
            </a:extLst>
          </p:cNvPr>
          <p:cNvSpPr>
            <a:spLocks noGrp="1"/>
          </p:cNvSpPr>
          <p:nvPr>
            <p:ph type="dt" sz="half" idx="10"/>
          </p:nvPr>
        </p:nvSpPr>
        <p:spPr/>
        <p:txBody>
          <a:bodyPr/>
          <a:lstStyle/>
          <a:p>
            <a:r>
              <a:rPr lang="en-US"/>
              <a:t>September 10-12, 2024</a:t>
            </a:r>
          </a:p>
        </p:txBody>
      </p:sp>
      <p:sp>
        <p:nvSpPr>
          <p:cNvPr id="3" name="Footer Placeholder 2">
            <a:extLst>
              <a:ext uri="{FF2B5EF4-FFF2-40B4-BE49-F238E27FC236}">
                <a16:creationId xmlns:a16="http://schemas.microsoft.com/office/drawing/2014/main" id="{D2C1ABFA-47C9-9C95-E860-1446C59572FE}"/>
              </a:ext>
            </a:extLst>
          </p:cNvPr>
          <p:cNvSpPr>
            <a:spLocks noGrp="1"/>
          </p:cNvSpPr>
          <p:nvPr>
            <p:ph type="ftr" sz="quarter" idx="11"/>
          </p:nvPr>
        </p:nvSpPr>
        <p:spPr/>
        <p:txBody>
          <a:bodyPr/>
          <a:lstStyle/>
          <a:p>
            <a:r>
              <a:rPr lang="en-US"/>
              <a:t>GCD Annual Program Review</a:t>
            </a:r>
          </a:p>
        </p:txBody>
      </p:sp>
      <p:sp>
        <p:nvSpPr>
          <p:cNvPr id="4" name="Slide Number Placeholder 3">
            <a:extLst>
              <a:ext uri="{FF2B5EF4-FFF2-40B4-BE49-F238E27FC236}">
                <a16:creationId xmlns:a16="http://schemas.microsoft.com/office/drawing/2014/main" id="{BF409283-22FA-DA72-89A4-6580C46F454A}"/>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996679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D825-148C-88F3-1A35-D4C43EA61C2E}"/>
              </a:ext>
            </a:extLst>
          </p:cNvPr>
          <p:cNvSpPr>
            <a:spLocks noGrp="1"/>
          </p:cNvSpPr>
          <p:nvPr>
            <p:ph type="title"/>
          </p:nvPr>
        </p:nvSpPr>
        <p:spPr>
          <a:xfrm>
            <a:off x="265254" y="965565"/>
            <a:ext cx="3932237"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389A8F4-4114-DC83-E09D-F6A48F01D925}"/>
              </a:ext>
            </a:extLst>
          </p:cNvPr>
          <p:cNvSpPr>
            <a:spLocks noGrp="1"/>
          </p:cNvSpPr>
          <p:nvPr>
            <p:ph idx="1"/>
          </p:nvPr>
        </p:nvSpPr>
        <p:spPr>
          <a:xfrm>
            <a:off x="4398260" y="965565"/>
            <a:ext cx="7528485"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C42345-0B85-D796-CC31-62AE14D1B63A}"/>
              </a:ext>
            </a:extLst>
          </p:cNvPr>
          <p:cNvSpPr>
            <a:spLocks noGrp="1"/>
          </p:cNvSpPr>
          <p:nvPr>
            <p:ph type="body" sz="half" idx="2"/>
          </p:nvPr>
        </p:nvSpPr>
        <p:spPr>
          <a:xfrm>
            <a:off x="265254" y="256576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BBDC05-50AA-5BEC-0CC7-6D3C9DF57553}"/>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1272FACE-3325-C652-44A0-76B143277FE9}"/>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268CCF21-0C79-D008-8480-E7E274DBD278}"/>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088969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4E94-D3F4-735F-BC2F-DF940A33D7C7}"/>
              </a:ext>
            </a:extLst>
          </p:cNvPr>
          <p:cNvSpPr>
            <a:spLocks noGrp="1"/>
          </p:cNvSpPr>
          <p:nvPr>
            <p:ph type="title"/>
          </p:nvPr>
        </p:nvSpPr>
        <p:spPr>
          <a:xfrm>
            <a:off x="257161" y="987425"/>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CBB20-38E6-1825-85E7-DCFEA8AB718D}"/>
              </a:ext>
            </a:extLst>
          </p:cNvPr>
          <p:cNvSpPr>
            <a:spLocks noGrp="1"/>
          </p:cNvSpPr>
          <p:nvPr>
            <p:ph type="pic" idx="1"/>
          </p:nvPr>
        </p:nvSpPr>
        <p:spPr>
          <a:xfrm>
            <a:off x="4325431" y="987425"/>
            <a:ext cx="7609407"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8D4E6-B347-9252-DC78-ABCE137F478A}"/>
              </a:ext>
            </a:extLst>
          </p:cNvPr>
          <p:cNvSpPr>
            <a:spLocks noGrp="1"/>
          </p:cNvSpPr>
          <p:nvPr>
            <p:ph type="body" sz="half" idx="2"/>
          </p:nvPr>
        </p:nvSpPr>
        <p:spPr>
          <a:xfrm>
            <a:off x="257161" y="258762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FAE40F-481F-12B2-1DAC-97B060B0FB02}"/>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9FD5F104-EBFB-CC91-696F-B0D89E19057E}"/>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CA9703F6-78A1-7D8F-A9E4-674D5F8B801C}"/>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224443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A148-E0E9-941D-CF47-BB633EEB0E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5EEA01-8A0C-C5EF-C06C-8AFC71C01C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28759-AA45-8A15-FBF2-147A3968696A}"/>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8BB4FE17-2FEC-6EB9-3522-42A61B3351CF}"/>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CAB6D64C-822E-49AB-5FC0-9543C5A5C02E}"/>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35834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70F14-848D-1720-AAF9-1BECCE3EADFD}"/>
              </a:ext>
            </a:extLst>
          </p:cNvPr>
          <p:cNvSpPr>
            <a:spLocks noGrp="1"/>
          </p:cNvSpPr>
          <p:nvPr>
            <p:ph type="title" orient="vert"/>
          </p:nvPr>
        </p:nvSpPr>
        <p:spPr>
          <a:xfrm>
            <a:off x="9347986" y="987227"/>
            <a:ext cx="2628900" cy="5413573"/>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1622C181-35C0-7B21-95D9-3D60EF2C4599}"/>
              </a:ext>
            </a:extLst>
          </p:cNvPr>
          <p:cNvSpPr>
            <a:spLocks noGrp="1"/>
          </p:cNvSpPr>
          <p:nvPr>
            <p:ph type="body" orient="vert" idx="1"/>
          </p:nvPr>
        </p:nvSpPr>
        <p:spPr>
          <a:xfrm>
            <a:off x="215114" y="987227"/>
            <a:ext cx="8980472" cy="5413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AC2CB1-8705-576F-84BB-B9E32CA88EE2}"/>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F3263BDD-2A8C-DD20-7AB9-CE3596E3F2AF}"/>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02EF7381-B0FF-E87B-0F7B-6F5F86B59C87}"/>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4247616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BD051B-94D6-5B22-487A-E03E3211A7A6}"/>
              </a:ext>
            </a:extLst>
          </p:cNvPr>
          <p:cNvSpPr>
            <a:spLocks noGrp="1"/>
          </p:cNvSpPr>
          <p:nvPr>
            <p:ph type="body" idx="1"/>
          </p:nvPr>
        </p:nvSpPr>
        <p:spPr>
          <a:xfrm>
            <a:off x="215788" y="1011504"/>
            <a:ext cx="11760424" cy="51654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FE05F-E0E5-7C63-B309-82488C401069}"/>
              </a:ext>
            </a:extLst>
          </p:cNvPr>
          <p:cNvSpPr>
            <a:spLocks noGrp="1"/>
          </p:cNvSpPr>
          <p:nvPr>
            <p:ph type="dt" sz="half" idx="2"/>
          </p:nvPr>
        </p:nvSpPr>
        <p:spPr>
          <a:xfrm>
            <a:off x="0" y="648177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September 10-12, 2024</a:t>
            </a:r>
          </a:p>
        </p:txBody>
      </p:sp>
      <p:sp>
        <p:nvSpPr>
          <p:cNvPr id="5" name="Footer Placeholder 4">
            <a:extLst>
              <a:ext uri="{FF2B5EF4-FFF2-40B4-BE49-F238E27FC236}">
                <a16:creationId xmlns:a16="http://schemas.microsoft.com/office/drawing/2014/main" id="{5F78C82B-59BB-83F0-DA50-2BF113C7D10B}"/>
              </a:ext>
            </a:extLst>
          </p:cNvPr>
          <p:cNvSpPr>
            <a:spLocks noGrp="1"/>
          </p:cNvSpPr>
          <p:nvPr>
            <p:ph type="ftr" sz="quarter" idx="3"/>
          </p:nvPr>
        </p:nvSpPr>
        <p:spPr>
          <a:xfrm>
            <a:off x="4035554"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GCD Annual Program Review</a:t>
            </a:r>
          </a:p>
        </p:txBody>
      </p:sp>
      <p:sp>
        <p:nvSpPr>
          <p:cNvPr id="6" name="Slide Number Placeholder 5">
            <a:extLst>
              <a:ext uri="{FF2B5EF4-FFF2-40B4-BE49-F238E27FC236}">
                <a16:creationId xmlns:a16="http://schemas.microsoft.com/office/drawing/2014/main" id="{DC8872EC-93D1-EEDE-2E5E-9A10E8160F76}"/>
              </a:ext>
            </a:extLst>
          </p:cNvPr>
          <p:cNvSpPr>
            <a:spLocks noGrp="1"/>
          </p:cNvSpPr>
          <p:nvPr>
            <p:ph type="sldNum" sz="quarter" idx="4"/>
          </p:nvPr>
        </p:nvSpPr>
        <p:spPr>
          <a:xfrm>
            <a:off x="9442708" y="648177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711A6-5908-4BC9-9A98-6F28F473755D}" type="slidenum">
              <a:rPr lang="en-US" smtClean="0"/>
              <a:t>‹#›</a:t>
            </a:fld>
            <a:endParaRPr lang="en-US"/>
          </a:p>
        </p:txBody>
      </p:sp>
      <p:pic>
        <p:nvPicPr>
          <p:cNvPr id="7" name="Picture 6">
            <a:extLst>
              <a:ext uri="{FF2B5EF4-FFF2-40B4-BE49-F238E27FC236}">
                <a16:creationId xmlns:a16="http://schemas.microsoft.com/office/drawing/2014/main" id="{CF66D1A2-F0B4-50A9-0102-677B1930BBC0}"/>
              </a:ext>
            </a:extLst>
          </p:cNvPr>
          <p:cNvPicPr>
            <a:picLocks noChangeAspect="1"/>
          </p:cNvPicPr>
          <p:nvPr userDrawn="1"/>
        </p:nvPicPr>
        <p:blipFill>
          <a:blip r:embed="rId13"/>
          <a:stretch>
            <a:fillRect/>
          </a:stretch>
        </p:blipFill>
        <p:spPr>
          <a:xfrm>
            <a:off x="-1" y="-1"/>
            <a:ext cx="12185909" cy="897468"/>
          </a:xfrm>
          <a:prstGeom prst="rect">
            <a:avLst/>
          </a:prstGeom>
        </p:spPr>
      </p:pic>
      <p:pic>
        <p:nvPicPr>
          <p:cNvPr id="8" name="Picture 7">
            <a:extLst>
              <a:ext uri="{FF2B5EF4-FFF2-40B4-BE49-F238E27FC236}">
                <a16:creationId xmlns:a16="http://schemas.microsoft.com/office/drawing/2014/main" id="{365725A8-7375-0151-3015-6A0713700B44}"/>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9905582" y="69733"/>
            <a:ext cx="990306" cy="824176"/>
          </a:xfrm>
          <a:prstGeom prst="rect">
            <a:avLst/>
          </a:prstGeom>
        </p:spPr>
      </p:pic>
      <p:sp>
        <p:nvSpPr>
          <p:cNvPr id="2" name="Title Placeholder 1">
            <a:extLst>
              <a:ext uri="{FF2B5EF4-FFF2-40B4-BE49-F238E27FC236}">
                <a16:creationId xmlns:a16="http://schemas.microsoft.com/office/drawing/2014/main" id="{63F15A08-8250-D78A-A70D-F49BA5AC860B}"/>
              </a:ext>
            </a:extLst>
          </p:cNvPr>
          <p:cNvSpPr>
            <a:spLocks noGrp="1"/>
          </p:cNvSpPr>
          <p:nvPr>
            <p:ph type="title"/>
          </p:nvPr>
        </p:nvSpPr>
        <p:spPr>
          <a:xfrm>
            <a:off x="278321" y="-3558"/>
            <a:ext cx="10793923" cy="897467"/>
          </a:xfrm>
          <a:prstGeom prst="rect">
            <a:avLst/>
          </a:prstGeom>
        </p:spPr>
        <p:txBody>
          <a:bodyPr vert="horz" lIns="91440" tIns="45720" rIns="91440" bIns="45720" rtlCol="0" anchor="ctr">
            <a:normAutofit/>
          </a:bodyPr>
          <a:lstStyle/>
          <a:p>
            <a:r>
              <a:rPr lang="en-US"/>
              <a:t>Click to edit Master title style</a:t>
            </a:r>
          </a:p>
        </p:txBody>
      </p:sp>
      <p:sp>
        <p:nvSpPr>
          <p:cNvPr id="9" name="Rectangle 8">
            <a:extLst>
              <a:ext uri="{FF2B5EF4-FFF2-40B4-BE49-F238E27FC236}">
                <a16:creationId xmlns:a16="http://schemas.microsoft.com/office/drawing/2014/main" id="{FD51E689-90A7-D72A-4A73-94B724A5669C}"/>
              </a:ext>
            </a:extLst>
          </p:cNvPr>
          <p:cNvSpPr/>
          <p:nvPr userDrawn="1"/>
        </p:nvSpPr>
        <p:spPr>
          <a:xfrm>
            <a:off x="10895888" y="94004"/>
            <a:ext cx="1187865" cy="709301"/>
          </a:xfrm>
          <a:prstGeom prst="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a:solidFill>
                  <a:schemeClr val="bg2"/>
                </a:solidFill>
              </a:rPr>
              <a:t>Timer</a:t>
            </a:r>
          </a:p>
        </p:txBody>
      </p:sp>
    </p:spTree>
    <p:extLst>
      <p:ext uri="{BB962C8B-B14F-4D97-AF65-F5344CB8AC3E}">
        <p14:creationId xmlns:p14="http://schemas.microsoft.com/office/powerpoint/2010/main" val="3457462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2.wdp"/><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9E7855-04CE-2FC0-4B3C-4B3700DCFB46}"/>
              </a:ext>
            </a:extLst>
          </p:cNvPr>
          <p:cNvSpPr/>
          <p:nvPr/>
        </p:nvSpPr>
        <p:spPr>
          <a:xfrm>
            <a:off x="-28262" y="0"/>
            <a:ext cx="1222026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CC44BCD-A497-F18F-DD18-CCD78D66A94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54984" y="1391543"/>
            <a:ext cx="1951802" cy="1607749"/>
          </a:xfrm>
          <a:prstGeom prst="rect">
            <a:avLst/>
          </a:prstGeom>
        </p:spPr>
      </p:pic>
      <p:pic>
        <p:nvPicPr>
          <p:cNvPr id="5" name="Picture 4">
            <a:extLst>
              <a:ext uri="{FF2B5EF4-FFF2-40B4-BE49-F238E27FC236}">
                <a16:creationId xmlns:a16="http://schemas.microsoft.com/office/drawing/2014/main" id="{CEAD802F-5AF0-2480-257E-3704385CA1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96944" y="2692594"/>
            <a:ext cx="1547875" cy="1490190"/>
          </a:xfrm>
          <a:prstGeom prst="rect">
            <a:avLst/>
          </a:prstGeom>
        </p:spPr>
      </p:pic>
      <p:pic>
        <p:nvPicPr>
          <p:cNvPr id="18" name="Picture 17">
            <a:extLst>
              <a:ext uri="{FF2B5EF4-FFF2-40B4-BE49-F238E27FC236}">
                <a16:creationId xmlns:a16="http://schemas.microsoft.com/office/drawing/2014/main" id="{F4C62547-1714-44EE-98AB-6AB3573E7735}"/>
              </a:ext>
            </a:extLst>
          </p:cNvPr>
          <p:cNvPicPr/>
          <p:nvPr/>
        </p:nvPicPr>
        <p:blipFill>
          <a:blip r:embed="rId5" cstate="hqprint">
            <a:extLst>
              <a:ext uri="{28A0092B-C50C-407E-A947-70E740481C1C}">
                <a14:useLocalDpi xmlns:a14="http://schemas.microsoft.com/office/drawing/2010/main"/>
              </a:ext>
            </a:extLst>
          </a:blip>
          <a:srcRect/>
          <a:stretch>
            <a:fillRect/>
          </a:stretch>
        </p:blipFill>
        <p:spPr bwMode="auto">
          <a:xfrm>
            <a:off x="5821649" y="4034767"/>
            <a:ext cx="942329" cy="1099825"/>
          </a:xfrm>
          <a:prstGeom prst="ellipse">
            <a:avLst/>
          </a:prstGeom>
          <a:noFill/>
        </p:spPr>
      </p:pic>
      <p:pic>
        <p:nvPicPr>
          <p:cNvPr id="3074" name="Picture 2" descr="Masten Kicks Off Development of Xogdor, our Newest VTVL Rocket">
            <a:extLst>
              <a:ext uri="{FF2B5EF4-FFF2-40B4-BE49-F238E27FC236}">
                <a16:creationId xmlns:a16="http://schemas.microsoft.com/office/drawing/2014/main" id="{F9092CE9-5BB8-496E-9A87-CFC3248569E9}"/>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2106405" y="845193"/>
            <a:ext cx="2306976" cy="126122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242A81A4-ADED-45CB-8ADF-40DDFBF60695}"/>
              </a:ext>
            </a:extLst>
          </p:cNvPr>
          <p:cNvGrpSpPr/>
          <p:nvPr/>
        </p:nvGrpSpPr>
        <p:grpSpPr>
          <a:xfrm>
            <a:off x="5350647" y="996987"/>
            <a:ext cx="2102775" cy="2378847"/>
            <a:chOff x="0" y="-18411"/>
            <a:chExt cx="2210435" cy="2500841"/>
          </a:xfrm>
        </p:grpSpPr>
        <p:pic>
          <p:nvPicPr>
            <p:cNvPr id="7" name="Picture 6" descr="Icon&#10;&#10;Description automatically generated">
              <a:extLst>
                <a:ext uri="{FF2B5EF4-FFF2-40B4-BE49-F238E27FC236}">
                  <a16:creationId xmlns:a16="http://schemas.microsoft.com/office/drawing/2014/main" id="{8398FEB6-5497-4E59-B5C9-647D917083F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60646" y="-18411"/>
              <a:ext cx="1997338" cy="2250449"/>
            </a:xfrm>
            <a:prstGeom prst="rect">
              <a:avLst/>
            </a:prstGeom>
          </p:spPr>
        </p:pic>
        <p:sp>
          <p:nvSpPr>
            <p:cNvPr id="8" name="TextBox 30">
              <a:extLst>
                <a:ext uri="{FF2B5EF4-FFF2-40B4-BE49-F238E27FC236}">
                  <a16:creationId xmlns:a16="http://schemas.microsoft.com/office/drawing/2014/main" id="{2D95AAFA-0ED0-469D-8EBB-2679A1B70B27}"/>
                </a:ext>
              </a:extLst>
            </p:cNvPr>
            <p:cNvSpPr txBox="1"/>
            <p:nvPr/>
          </p:nvSpPr>
          <p:spPr>
            <a:xfrm>
              <a:off x="0" y="2250012"/>
              <a:ext cx="2210435" cy="232418"/>
            </a:xfrm>
            <a:prstGeom prst="rect">
              <a:avLst/>
            </a:prstGeom>
            <a:noFill/>
          </p:spPr>
          <p:txBody>
            <a:bodyPr wrap="square" rtlCol="0">
              <a:spAutoFit/>
            </a:bodyPr>
            <a:lstStyle/>
            <a:p>
              <a:pPr marL="0" marR="0" algn="ctr" fontAlgn="base">
                <a:lnSpc>
                  <a:spcPct val="107000"/>
                </a:lnSpc>
                <a:spcBef>
                  <a:spcPts val="0"/>
                </a:spcBef>
                <a:spcAft>
                  <a:spcPts val="8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4" name="Picture 13">
            <a:extLst>
              <a:ext uri="{FF2B5EF4-FFF2-40B4-BE49-F238E27FC236}">
                <a16:creationId xmlns:a16="http://schemas.microsoft.com/office/drawing/2014/main" id="{BB4D6BEF-16F7-45FD-952B-08BC6A6112C7}"/>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7491018" y="3321622"/>
            <a:ext cx="1652254" cy="1607749"/>
          </a:xfrm>
          <a:prstGeom prst="rect">
            <a:avLst/>
          </a:prstGeom>
        </p:spPr>
      </p:pic>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2" name="TextBox 1">
            <a:extLst>
              <a:ext uri="{FF2B5EF4-FFF2-40B4-BE49-F238E27FC236}">
                <a16:creationId xmlns:a16="http://schemas.microsoft.com/office/drawing/2014/main" id="{92814DE4-D613-FF2C-DE69-55CC9E225D89}"/>
              </a:ext>
            </a:extLst>
          </p:cNvPr>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Helvetica Neue" charset="0"/>
                <a:ea typeface="Helvetica Neue" charset="0"/>
                <a:cs typeface="Helvetica Neue" charset="0"/>
              </a:rPr>
              <a:t>Space Technology Mission Directorate</a:t>
            </a:r>
          </a:p>
          <a:p>
            <a:pPr>
              <a:lnSpc>
                <a:spcPts val="2400"/>
              </a:lnSpc>
            </a:pPr>
            <a:r>
              <a:rPr lang="en-US" sz="2100" b="1">
                <a:solidFill>
                  <a:prstClr val="white"/>
                </a:solidFill>
                <a:latin typeface="Helvetica Neue" charset="0"/>
                <a:ea typeface="Helvetica Neue" charset="0"/>
                <a:cs typeface="Helvetica Neue" charset="0"/>
              </a:rPr>
              <a:t>Game Changing Development Program</a:t>
            </a:r>
          </a:p>
        </p:txBody>
      </p:sp>
      <p:sp>
        <p:nvSpPr>
          <p:cNvPr id="4" name="TextBox 3">
            <a:extLst>
              <a:ext uri="{FF2B5EF4-FFF2-40B4-BE49-F238E27FC236}">
                <a16:creationId xmlns:a16="http://schemas.microsoft.com/office/drawing/2014/main" id="{10DF37DF-B682-D4AE-F546-A76F9E551F2A}"/>
              </a:ext>
            </a:extLst>
          </p:cNvPr>
          <p:cNvSpPr txBox="1"/>
          <p:nvPr/>
        </p:nvSpPr>
        <p:spPr>
          <a:xfrm>
            <a:off x="234286" y="6148963"/>
            <a:ext cx="9981429" cy="523220"/>
          </a:xfrm>
          <a:prstGeom prst="rect">
            <a:avLst/>
          </a:prstGeom>
          <a:noFill/>
        </p:spPr>
        <p:txBody>
          <a:bodyPr wrap="square" rtlCol="0" anchor="ctr" anchorCtr="0">
            <a:spAutoFit/>
          </a:bodyPr>
          <a:lstStyle/>
          <a:p>
            <a:r>
              <a:rPr lang="en-US" sz="1400" dirty="0">
                <a:solidFill>
                  <a:prstClr val="white"/>
                </a:solidFill>
                <a:latin typeface="Arial Bold" panose="020B0704020202020204" pitchFamily="34" charset="0"/>
                <a:ea typeface="Helvetica Neue" charset="0"/>
                <a:cs typeface="Arial Bold" panose="020B0704020202020204" pitchFamily="34" charset="0"/>
              </a:rPr>
              <a:t>Gavin Mendeck, SPLICE  |  Annual Program Review  |  September 10-12, 2024</a:t>
            </a:r>
          </a:p>
          <a:p>
            <a:r>
              <a:rPr lang="en-US" sz="1400" i="1" dirty="0">
                <a:solidFill>
                  <a:prstClr val="white"/>
                </a:solidFill>
                <a:latin typeface="Helvetica Neue" charset="0"/>
                <a:ea typeface="Helvetica Neue" charset="0"/>
                <a:cs typeface="Helvetica Neue" charset="0"/>
              </a:rPr>
              <a:t>gavin.f.mendeck@nasa.gov</a:t>
            </a:r>
          </a:p>
        </p:txBody>
      </p:sp>
    </p:spTree>
    <p:extLst>
      <p:ext uri="{BB962C8B-B14F-4D97-AF65-F5344CB8AC3E}">
        <p14:creationId xmlns:p14="http://schemas.microsoft.com/office/powerpoint/2010/main" val="2589442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9194" y="89907"/>
            <a:ext cx="3993611" cy="646331"/>
          </a:xfrm>
          <a:prstGeom prst="rect">
            <a:avLst/>
          </a:prstGeom>
          <a:noFill/>
        </p:spPr>
        <p:txBody>
          <a:bodyPr wrap="square" rtlCol="0">
            <a:spAutoFit/>
          </a:bodyPr>
          <a:lstStyle/>
          <a:p>
            <a:r>
              <a:rPr lang="en-US" sz="3600" dirty="0">
                <a:solidFill>
                  <a:sysClr val="window" lastClr="FFFFFF">
                    <a:lumMod val="85000"/>
                  </a:sysClr>
                </a:solidFill>
                <a:latin typeface="Arial Bold" charset="0"/>
                <a:ea typeface="ＭＳ Ｐゴシック" charset="-128"/>
                <a:cs typeface="ＭＳ Ｐゴシック" charset="-128"/>
              </a:rPr>
              <a:t>Project Overview</a:t>
            </a:r>
          </a:p>
        </p:txBody>
      </p:sp>
      <p:sp>
        <p:nvSpPr>
          <p:cNvPr id="25" name="Content Placeholder 2"/>
          <p:cNvSpPr txBox="1">
            <a:spLocks/>
          </p:cNvSpPr>
          <p:nvPr/>
        </p:nvSpPr>
        <p:spPr>
          <a:xfrm>
            <a:off x="145619" y="1212460"/>
            <a:ext cx="8592456" cy="49521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a:solidFill>
                  <a:schemeClr val="bg1"/>
                </a:solidFill>
              </a:rPr>
              <a:t>			</a:t>
            </a:r>
          </a:p>
        </p:txBody>
      </p:sp>
      <p:sp>
        <p:nvSpPr>
          <p:cNvPr id="26" name="Rectangle 25"/>
          <p:cNvSpPr/>
          <p:nvPr/>
        </p:nvSpPr>
        <p:spPr>
          <a:xfrm>
            <a:off x="8645308" y="1296290"/>
            <a:ext cx="3345524" cy="3210752"/>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INSERT OVERVIEW </a:t>
            </a:r>
          </a:p>
          <a:p>
            <a:pPr algn="ctr"/>
            <a:r>
              <a:rPr lang="en-US"/>
              <a:t>PICTURE HERE </a:t>
            </a:r>
          </a:p>
        </p:txBody>
      </p:sp>
      <p:sp>
        <p:nvSpPr>
          <p:cNvPr id="2" name="Slide Number Placeholder 1"/>
          <p:cNvSpPr>
            <a:spLocks noGrp="1"/>
          </p:cNvSpPr>
          <p:nvPr>
            <p:ph type="sldNum" sz="quarter" idx="4294967295"/>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1</a:t>
            </a:r>
          </a:p>
        </p:txBody>
      </p:sp>
      <p:pic>
        <p:nvPicPr>
          <p:cNvPr id="8" name="Picture 7">
            <a:extLst>
              <a:ext uri="{FF2B5EF4-FFF2-40B4-BE49-F238E27FC236}">
                <a16:creationId xmlns:a16="http://schemas.microsoft.com/office/drawing/2014/main" id="{684791F4-8631-4514-AF19-81764FC7B49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482805" y="1002466"/>
            <a:ext cx="3706042" cy="5644690"/>
          </a:xfrm>
          <a:prstGeom prst="rect">
            <a:avLst/>
          </a:prstGeom>
        </p:spPr>
      </p:pic>
      <p:sp>
        <p:nvSpPr>
          <p:cNvPr id="9" name="Content Placeholder 2">
            <a:extLst>
              <a:ext uri="{FF2B5EF4-FFF2-40B4-BE49-F238E27FC236}">
                <a16:creationId xmlns:a16="http://schemas.microsoft.com/office/drawing/2014/main" id="{646D01F1-D04D-4174-A153-59292D1E35F8}"/>
              </a:ext>
            </a:extLst>
          </p:cNvPr>
          <p:cNvSpPr txBox="1">
            <a:spLocks/>
          </p:cNvSpPr>
          <p:nvPr/>
        </p:nvSpPr>
        <p:spPr>
          <a:xfrm>
            <a:off x="38665" y="1116341"/>
            <a:ext cx="8440987" cy="541694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spcAft>
                <a:spcPts val="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Technology Products Capability </a:t>
            </a:r>
          </a:p>
          <a:p>
            <a:pPr lvl="1">
              <a:spcBef>
                <a:spcPts val="0"/>
              </a:spcBef>
              <a:spcAft>
                <a:spcPts val="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SPLICE Precision Landing and Hazard Avoidance (PL&amp;HA) technologies will improve landing precision by an order of magnitude and enable high-resolution real-time 3-D mapping for hazard detection and avoidance during descent.</a:t>
            </a:r>
          </a:p>
          <a:p>
            <a:pPr>
              <a:spcBef>
                <a:spcPts val="0"/>
              </a:spcBef>
              <a:spcAft>
                <a:spcPts val="0"/>
              </a:spcAft>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spcBef>
                <a:spcPts val="0"/>
              </a:spcBef>
              <a:spcAft>
                <a:spcPts val="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Technical Capabilities </a:t>
            </a:r>
          </a:p>
          <a:p>
            <a:pPr lvl="1">
              <a:spcBef>
                <a:spcPts val="0"/>
              </a:spcBef>
              <a:spcAft>
                <a:spcPts val="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Portfolio of sensors, avionics and algorithms for PL&amp;HA appropriate to be infused as individual technologies, or can be fully integrated</a:t>
            </a:r>
          </a:p>
          <a:p>
            <a:pPr lvl="2">
              <a:spcBef>
                <a:spcPts val="0"/>
              </a:spcBef>
              <a:spcAft>
                <a:spcPts val="0"/>
              </a:spcAft>
              <a:buFont typeface="Arial" panose="020B0604020202020204" pitchFamily="34" charset="0"/>
              <a:buChar char="•"/>
            </a:pPr>
            <a:r>
              <a:rPr lang="en-US" sz="1400" dirty="0">
                <a:latin typeface="Arial" panose="020B0604020202020204" pitchFamily="34" charset="0"/>
                <a:cs typeface="Arial" panose="020B0604020202020204" pitchFamily="34" charset="0"/>
              </a:rPr>
              <a:t>Hazard Detection (HD) Lidar - high resolution terrain mapping</a:t>
            </a:r>
          </a:p>
          <a:p>
            <a:pPr lvl="2">
              <a:spcBef>
                <a:spcPts val="0"/>
              </a:spcBef>
              <a:spcAft>
                <a:spcPts val="0"/>
              </a:spcAft>
              <a:buFont typeface="Arial" panose="020B0604020202020204" pitchFamily="34" charset="0"/>
              <a:buChar char="•"/>
            </a:pPr>
            <a:r>
              <a:rPr lang="en-US" sz="1400" dirty="0">
                <a:latin typeface="Arial" panose="020B0604020202020204" pitchFamily="34" charset="0"/>
                <a:cs typeface="Arial" panose="020B0604020202020204" pitchFamily="34" charset="0"/>
              </a:rPr>
              <a:t>GN&amp;C/PL&amp;HA Algorithms improving integrated functions and real-time performance</a:t>
            </a:r>
          </a:p>
          <a:p>
            <a:pPr lvl="2">
              <a:spcBef>
                <a:spcPts val="0"/>
              </a:spcBef>
              <a:spcAft>
                <a:spcPts val="0"/>
              </a:spcAft>
              <a:buFont typeface="Arial" panose="020B0604020202020204" pitchFamily="34" charset="0"/>
              <a:buChar char="•"/>
            </a:pPr>
            <a:r>
              <a:rPr lang="en-US" sz="1400" dirty="0">
                <a:latin typeface="Arial" panose="020B0604020202020204" pitchFamily="34" charset="0"/>
                <a:cs typeface="Arial" panose="020B0604020202020204" pitchFamily="34" charset="0"/>
              </a:rPr>
              <a:t>Descent and Landing Computer (DLC) with COTS HPSC surrogate for PL&amp;HA+GN&amp;C computing</a:t>
            </a:r>
          </a:p>
          <a:p>
            <a:pPr lvl="1">
              <a:spcBef>
                <a:spcPts val="0"/>
              </a:spcBef>
              <a:spcAft>
                <a:spcPts val="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Analysis and Test capabilities to mature PL&amp;HA and GN&amp;C technologies</a:t>
            </a:r>
          </a:p>
          <a:p>
            <a:pPr lvl="2">
              <a:spcBef>
                <a:spcPts val="0"/>
              </a:spcBef>
              <a:spcAft>
                <a:spcPts val="0"/>
              </a:spcAft>
              <a:buFont typeface="Arial" panose="020B0604020202020204" pitchFamily="34" charset="0"/>
              <a:buChar char="•"/>
            </a:pPr>
            <a:r>
              <a:rPr lang="en-US" sz="1400" dirty="0">
                <a:latin typeface="Arial" panose="020B0604020202020204" pitchFamily="34" charset="0"/>
                <a:cs typeface="Arial" panose="020B0604020202020204" pitchFamily="34" charset="0"/>
              </a:rPr>
              <a:t>Hardware-in-the-loop (HWIL) Simulation Testbed for development, low-cost V&amp;V, and integrated testing (prior to costly field tests)</a:t>
            </a:r>
          </a:p>
          <a:p>
            <a:pPr lvl="2">
              <a:spcBef>
                <a:spcPts val="0"/>
              </a:spcBef>
              <a:spcAft>
                <a:spcPts val="0"/>
              </a:spcAft>
              <a:buFont typeface="Arial" panose="020B0604020202020204" pitchFamily="34" charset="0"/>
              <a:buChar char="•"/>
            </a:pPr>
            <a:r>
              <a:rPr lang="en-US" sz="1400" dirty="0">
                <a:latin typeface="Arial" panose="020B0604020202020204" pitchFamily="34" charset="0"/>
                <a:cs typeface="Arial" panose="020B0604020202020204" pitchFamily="34" charset="0"/>
              </a:rPr>
              <a:t>Flight Testbeds (terrestrial and suborbital) for component or integrated systems testing in relevant environments (risk mitigation and TRL maturation toward mission infusion)</a:t>
            </a:r>
          </a:p>
          <a:p>
            <a:pPr>
              <a:spcBef>
                <a:spcPts val="0"/>
              </a:spcBef>
              <a:spcAft>
                <a:spcPts val="0"/>
              </a:spcAft>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spcBef>
                <a:spcPts val="0"/>
              </a:spcBef>
              <a:spcAft>
                <a:spcPts val="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Exploration &amp; Science Applicability </a:t>
            </a:r>
          </a:p>
          <a:p>
            <a:pPr lvl="1">
              <a:spcBef>
                <a:spcPts val="0"/>
              </a:spcBef>
              <a:spcAft>
                <a:spcPts val="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Technologies enable precise, safe, and soft landing in close proximity</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to targeted surface locations (hazardous terrain, pre-positioned cargo, cached samples, etc.) on the Moon, Mars, or other solar system destinations</a:t>
            </a:r>
          </a:p>
          <a:p>
            <a:pPr lvl="1">
              <a:spcBef>
                <a:spcPts val="0"/>
              </a:spcBef>
              <a:spcAft>
                <a:spcPts val="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Technologies have commercial space applications for companies interested in landing payloads (and eventually people) on the Moon or Mars </a:t>
            </a:r>
          </a:p>
        </p:txBody>
      </p:sp>
    </p:spTree>
    <p:extLst>
      <p:ext uri="{BB962C8B-B14F-4D97-AF65-F5344CB8AC3E}">
        <p14:creationId xmlns:p14="http://schemas.microsoft.com/office/powerpoint/2010/main" val="1518605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B3EF-D168-A86A-2FDD-7CD73B737017}"/>
              </a:ext>
            </a:extLst>
          </p:cNvPr>
          <p:cNvSpPr>
            <a:spLocks noGrp="1"/>
          </p:cNvSpPr>
          <p:nvPr>
            <p:ph type="title"/>
          </p:nvPr>
        </p:nvSpPr>
        <p:spPr/>
        <p:txBody>
          <a:bodyPr>
            <a:normAutofit/>
          </a:bodyPr>
          <a:lstStyle/>
          <a:p>
            <a:r>
              <a:rPr lang="en-US" dirty="0">
                <a:latin typeface="Arial Bold" panose="020B0704020202020204" pitchFamily="34" charset="0"/>
                <a:cs typeface="Arial Bold" panose="020B0704020202020204" pitchFamily="34" charset="0"/>
              </a:rPr>
              <a:t>SPLICE Overview – Needs &amp; Goals</a:t>
            </a:r>
          </a:p>
        </p:txBody>
      </p:sp>
      <p:sp>
        <p:nvSpPr>
          <p:cNvPr id="12" name="Date Placeholder 11">
            <a:extLst>
              <a:ext uri="{FF2B5EF4-FFF2-40B4-BE49-F238E27FC236}">
                <a16:creationId xmlns:a16="http://schemas.microsoft.com/office/drawing/2014/main" id="{8CC5227F-33D3-4A65-9CD6-D2BE478F2917}"/>
              </a:ext>
            </a:extLst>
          </p:cNvPr>
          <p:cNvSpPr>
            <a:spLocks noGrp="1"/>
          </p:cNvSpPr>
          <p:nvPr>
            <p:ph type="dt" sz="half" idx="10"/>
          </p:nvPr>
        </p:nvSpPr>
        <p:spPr/>
        <p:txBody>
          <a:bodyPr/>
          <a:lstStyle/>
          <a:p>
            <a:r>
              <a:rPr lang="en-US"/>
              <a:t>September 10-12, 2024</a:t>
            </a:r>
          </a:p>
        </p:txBody>
      </p:sp>
      <p:sp>
        <p:nvSpPr>
          <p:cNvPr id="13" name="Footer Placeholder 12">
            <a:extLst>
              <a:ext uri="{FF2B5EF4-FFF2-40B4-BE49-F238E27FC236}">
                <a16:creationId xmlns:a16="http://schemas.microsoft.com/office/drawing/2014/main" id="{142C609D-81C8-39A4-11B8-E268E7BFBD05}"/>
              </a:ext>
            </a:extLst>
          </p:cNvPr>
          <p:cNvSpPr>
            <a:spLocks noGrp="1"/>
          </p:cNvSpPr>
          <p:nvPr>
            <p:ph type="ftr" sz="quarter" idx="11"/>
          </p:nvPr>
        </p:nvSpPr>
        <p:spPr/>
        <p:txBody>
          <a:bodyPr/>
          <a:lstStyle/>
          <a:p>
            <a:r>
              <a:rPr lang="en-US"/>
              <a:t>GCD Annual Program Review</a:t>
            </a:r>
          </a:p>
        </p:txBody>
      </p:sp>
      <p:sp>
        <p:nvSpPr>
          <p:cNvPr id="14" name="Slide Number Placeholder 13">
            <a:extLst>
              <a:ext uri="{FF2B5EF4-FFF2-40B4-BE49-F238E27FC236}">
                <a16:creationId xmlns:a16="http://schemas.microsoft.com/office/drawing/2014/main" id="{5F044AC3-F0F1-0D43-2B5B-27C8467526A0}"/>
              </a:ext>
            </a:extLst>
          </p:cNvPr>
          <p:cNvSpPr>
            <a:spLocks noGrp="1"/>
          </p:cNvSpPr>
          <p:nvPr>
            <p:ph type="sldNum" sz="quarter" idx="12"/>
          </p:nvPr>
        </p:nvSpPr>
        <p:spPr/>
        <p:txBody>
          <a:bodyPr/>
          <a:lstStyle/>
          <a:p>
            <a:fld id="{810711A6-5908-4BC9-9A98-6F28F473755D}" type="slidenum">
              <a:rPr lang="en-US" smtClean="0"/>
              <a:t>3</a:t>
            </a:fld>
            <a:endParaRPr lang="en-US"/>
          </a:p>
        </p:txBody>
      </p:sp>
      <p:graphicFrame>
        <p:nvGraphicFramePr>
          <p:cNvPr id="3" name="Table 2">
            <a:extLst>
              <a:ext uri="{FF2B5EF4-FFF2-40B4-BE49-F238E27FC236}">
                <a16:creationId xmlns:a16="http://schemas.microsoft.com/office/drawing/2014/main" id="{8509FBB1-017D-BC6A-6163-A5E74028D3EE}"/>
              </a:ext>
            </a:extLst>
          </p:cNvPr>
          <p:cNvGraphicFramePr>
            <a:graphicFrameLocks noGrp="1"/>
          </p:cNvGraphicFramePr>
          <p:nvPr>
            <p:extLst>
              <p:ext uri="{D42A27DB-BD31-4B8C-83A1-F6EECF244321}">
                <p14:modId xmlns:p14="http://schemas.microsoft.com/office/powerpoint/2010/main" val="3445906140"/>
              </p:ext>
            </p:extLst>
          </p:nvPr>
        </p:nvGraphicFramePr>
        <p:xfrm>
          <a:off x="556354" y="2941507"/>
          <a:ext cx="10946423" cy="3575685"/>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226683">
                <a:tc gridSpan="2">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a:solidFill>
                            <a:schemeClr val="bg1"/>
                          </a:solidFill>
                          <a:effectLst/>
                          <a:latin typeface="Arial" panose="020B0604020202020204" pitchFamily="34" charset="0"/>
                          <a:cs typeface="Arial" panose="020B0604020202020204" pitchFamily="34" charset="0"/>
                        </a:rPr>
                        <a:t>Project Goals</a:t>
                      </a:r>
                    </a:p>
                  </a:txBody>
                  <a:tcPr marL="9525" marR="9525" marT="9525" marB="0" anchor="b">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hMerge="1">
                  <a:txBody>
                    <a:bodyPr/>
                    <a:lstStyle/>
                    <a:p>
                      <a:endParaRPr lang="en-US"/>
                    </a:p>
                  </a:txBody>
                  <a:tcPr/>
                </a:tc>
                <a:extLst>
                  <a:ext uri="{0D108BD9-81ED-4DB2-BD59-A6C34878D82A}">
                    <a16:rowId xmlns:a16="http://schemas.microsoft.com/office/drawing/2014/main" val="10000"/>
                  </a:ext>
                </a:extLst>
              </a:tr>
              <a:tr h="375736">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Goal #1</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baseline="0">
                          <a:solidFill>
                            <a:schemeClr val="tx1"/>
                          </a:solidFill>
                          <a:effectLst/>
                          <a:latin typeface="Arial" panose="020B0604020202020204" pitchFamily="34" charset="0"/>
                          <a:ea typeface="+mn-ea"/>
                          <a:cs typeface="Arial" panose="020B0604020202020204" pitchFamily="34" charset="0"/>
                        </a:rPr>
                        <a:t>Design, integrate, and flight demonstrate a portfolio of sensor and software components that together or independently enable precision landings within 50m while avoiding landing hazards.  The portfolio consists of:</a:t>
                      </a:r>
                    </a:p>
                    <a:p>
                      <a:pPr marL="285750" marR="0" lvl="0" indent="-285750" algn="l" defTabSz="73152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A descent guidance trajectory-planning software library that generates trajectory solutions within 3 seconds that achieve constraints on sensor pointing, position, and thrust bounds while minimizing propellant use.</a:t>
                      </a:r>
                    </a:p>
                    <a:p>
                      <a:pPr marL="285750" marR="0" lvl="0" indent="-285750" algn="l" defTabSz="73152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A Hazard Detection Lidar to scan and provide within 2 seconds a 1 MP digital elevation map of 100x100m area at 1.5cm (1</a:t>
                      </a:r>
                      <a:r>
                        <a:rPr lang="en-US" sz="1400" b="0" i="0" u="none" strike="noStrike" kern="1200">
                          <a:solidFill>
                            <a:schemeClr val="tx1"/>
                          </a:solidFill>
                          <a:effectLst/>
                          <a:latin typeface="Symbol" pitchFamily="2" charset="2"/>
                          <a:ea typeface="+mn-ea"/>
                          <a:cs typeface="Arial" panose="020B0604020202020204" pitchFamily="34" charset="0"/>
                        </a:rPr>
                        <a:t>s</a:t>
                      </a:r>
                      <a:r>
                        <a:rPr lang="en-US" sz="1400" b="0" i="0" u="none" strike="noStrike" kern="1200">
                          <a:solidFill>
                            <a:schemeClr val="tx1"/>
                          </a:solidFill>
                          <a:effectLst/>
                          <a:latin typeface="Arial" panose="020B0604020202020204" pitchFamily="34" charset="0"/>
                          <a:ea typeface="+mn-ea"/>
                          <a:cs typeface="Arial" panose="020B0604020202020204" pitchFamily="34" charset="0"/>
                        </a:rPr>
                        <a:t>) elevation precision.</a:t>
                      </a:r>
                    </a:p>
                    <a:p>
                      <a:pPr marL="285750" marR="0" lvl="0" indent="-285750" algn="l" defTabSz="73152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A hazard detection software library that processes a 1 MP DEM within 2 seconds, then provides a prioritized list of safe landing sites meeting lander-specific parameters.</a:t>
                      </a:r>
                    </a:p>
                    <a:p>
                      <a:pPr marL="285750" marR="0" lvl="0" indent="-285750" algn="l" defTabSz="73152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A Navigation &amp; FSW architecture using these technologies fused with traditional Navigation sensors to achieve onboard position precision of 3m relative to a safe site within the DEM.</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75736">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Goal #2</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Design, integrate, and suborbital-flight demonstrate this portfolio of capabilities leveraging an HPSC-class terrestrial prototype computer.</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75736">
                <a:tc>
                  <a:txBody>
                    <a:bodyPr/>
                    <a:lstStyle/>
                    <a:p>
                      <a:pPr marL="0" indent="0" algn="l" defTabSz="731520" rtl="0" eaLnBrk="1" fontAlgn="b" latinLnBrk="0" hangingPunct="1">
                        <a:buFont typeface="Arial" panose="020B0604020202020204" pitchFamily="34" charset="0"/>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Goal #3</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Achieve TRL 5 with the hazard detection lidar engineering test unit.  Achieve SRL 6 for the FSW algorithms of advanced guidance and hazard detection.</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994369948"/>
                  </a:ext>
                </a:extLst>
              </a:tr>
            </a:tbl>
          </a:graphicData>
        </a:graphic>
      </p:graphicFrame>
      <p:graphicFrame>
        <p:nvGraphicFramePr>
          <p:cNvPr id="4" name="Table 3">
            <a:extLst>
              <a:ext uri="{FF2B5EF4-FFF2-40B4-BE49-F238E27FC236}">
                <a16:creationId xmlns:a16="http://schemas.microsoft.com/office/drawing/2014/main" id="{D12E2561-7C4A-D883-EAE0-F76F0D8BABB4}"/>
              </a:ext>
            </a:extLst>
          </p:cNvPr>
          <p:cNvGraphicFramePr>
            <a:graphicFrameLocks noGrp="1"/>
          </p:cNvGraphicFramePr>
          <p:nvPr/>
        </p:nvGraphicFramePr>
        <p:xfrm>
          <a:off x="556355" y="1022041"/>
          <a:ext cx="10946423" cy="1777365"/>
        </p:xfrm>
        <a:graphic>
          <a:graphicData uri="http://schemas.openxmlformats.org/drawingml/2006/table">
            <a:tbl>
              <a:tblPr/>
              <a:tblGrid>
                <a:gridCol w="1372787">
                  <a:extLst>
                    <a:ext uri="{9D8B030D-6E8A-4147-A177-3AD203B41FA5}">
                      <a16:colId xmlns:a16="http://schemas.microsoft.com/office/drawing/2014/main" val="20000"/>
                    </a:ext>
                  </a:extLst>
                </a:gridCol>
                <a:gridCol w="7561690">
                  <a:extLst>
                    <a:ext uri="{9D8B030D-6E8A-4147-A177-3AD203B41FA5}">
                      <a16:colId xmlns:a16="http://schemas.microsoft.com/office/drawing/2014/main" val="20001"/>
                    </a:ext>
                  </a:extLst>
                </a:gridCol>
                <a:gridCol w="2011946">
                  <a:extLst>
                    <a:ext uri="{9D8B030D-6E8A-4147-A177-3AD203B41FA5}">
                      <a16:colId xmlns:a16="http://schemas.microsoft.com/office/drawing/2014/main" val="809043977"/>
                    </a:ext>
                  </a:extLst>
                </a:gridCol>
              </a:tblGrid>
              <a:tr h="215972">
                <a:tc gridSpan="3">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a:solidFill>
                            <a:schemeClr val="bg1"/>
                          </a:solidFill>
                          <a:effectLst/>
                          <a:latin typeface="Arial" panose="020B0604020202020204" pitchFamily="34" charset="0"/>
                          <a:cs typeface="Arial" panose="020B0604020202020204" pitchFamily="34" charset="0"/>
                        </a:rPr>
                        <a:t>Needs Addressed by Project</a:t>
                      </a:r>
                    </a:p>
                  </a:txBody>
                  <a:tcPr marL="9525" marR="9525" marT="9525" marB="0" anchor="b">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hMerge="1">
                  <a:txBody>
                    <a:bodyPr/>
                    <a:lstStyle/>
                    <a:p>
                      <a:endParaRPr lang="en-US"/>
                    </a:p>
                  </a:txBody>
                  <a:tcPr/>
                </a:tc>
                <a:tc h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en-US" sz="2400" b="1" i="0" u="none" strike="noStrike">
                        <a:solidFill>
                          <a:schemeClr val="tx1"/>
                        </a:solidFill>
                        <a:effectLst/>
                        <a:latin typeface="Arial" panose="020B0604020202020204" pitchFamily="34" charset="0"/>
                        <a:cs typeface="Arial" panose="020B0604020202020204" pitchFamily="34" charset="0"/>
                      </a:endParaRPr>
                    </a:p>
                  </a:txBody>
                  <a:tcPr marL="9525" marR="9525" marT="9525" marB="0" anchor="b">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10000"/>
                  </a:ext>
                </a:extLst>
              </a:tr>
              <a:tr h="47360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HLS, STMD</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1" u="none" strike="noStrike" kern="1200">
                          <a:solidFill>
                            <a:schemeClr val="tx1"/>
                          </a:solidFill>
                          <a:effectLst/>
                          <a:latin typeface="Arial" panose="020B0604020202020204" pitchFamily="34" charset="0"/>
                          <a:ea typeface="+mn-ea"/>
                          <a:cs typeface="Arial" panose="020B0604020202020204" pitchFamily="34" charset="0"/>
                        </a:rPr>
                        <a:t>How do we safely land near where we intend to?</a:t>
                      </a:r>
                    </a:p>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Develop precision landing &amp; hazard avoidance sensor and software components for landers at Moon, Mars, and other destinations.  </a:t>
                      </a:r>
                      <a:endParaRPr lang="en-US" sz="1400" b="0" i="1" u="none" strike="noStrike" kern="120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EDL &amp; </a:t>
                      </a:r>
                      <a:br>
                        <a:rPr lang="en-US" sz="1400" b="0" i="0" u="none" strike="noStrike" kern="1200">
                          <a:solidFill>
                            <a:schemeClr val="tx1"/>
                          </a:solidFill>
                          <a:effectLst/>
                          <a:latin typeface="Arial" panose="020B0604020202020204" pitchFamily="34" charset="0"/>
                          <a:ea typeface="+mn-ea"/>
                          <a:cs typeface="Arial" panose="020B0604020202020204" pitchFamily="34" charset="0"/>
                        </a:rPr>
                      </a:br>
                      <a:r>
                        <a:rPr lang="en-US" sz="1400" b="0" i="0" u="none" strike="noStrike" kern="1200">
                          <a:solidFill>
                            <a:schemeClr val="tx1"/>
                          </a:solidFill>
                          <a:effectLst/>
                          <a:latin typeface="Arial" panose="020B0604020202020204" pitchFamily="34" charset="0"/>
                          <a:ea typeface="+mn-ea"/>
                          <a:cs typeface="Arial" panose="020B0604020202020204" pitchFamily="34" charset="0"/>
                        </a:rPr>
                        <a:t>Precision Landing</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4635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HPSC</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1" kern="1200">
                          <a:solidFill>
                            <a:schemeClr val="tx1"/>
                          </a:solidFill>
                          <a:effectLst/>
                          <a:latin typeface="Arial" panose="020B0604020202020204" pitchFamily="34" charset="0"/>
                          <a:ea typeface="+mn-ea"/>
                          <a:cs typeface="Arial" panose="020B0604020202020204" pitchFamily="34" charset="0"/>
                        </a:rPr>
                        <a:t>How do we leverage high performance computing development?</a:t>
                      </a:r>
                    </a:p>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a:solidFill>
                            <a:schemeClr val="tx1"/>
                          </a:solidFill>
                          <a:effectLst/>
                          <a:latin typeface="Arial" panose="020B0604020202020204" pitchFamily="34" charset="0"/>
                          <a:ea typeface="+mn-ea"/>
                          <a:cs typeface="Arial" panose="020B0604020202020204" pitchFamily="34" charset="0"/>
                        </a:rPr>
                        <a:t>Utilize a high performance space computing prototype for processing sensor data and algorithms to flight demonstration precision landing and hazard avoidance.</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a:solidFill>
                            <a:schemeClr val="tx1"/>
                          </a:solidFill>
                          <a:effectLst/>
                          <a:latin typeface="Arial" panose="020B0604020202020204" pitchFamily="34" charset="0"/>
                          <a:ea typeface="+mn-ea"/>
                          <a:cs typeface="Arial" panose="020B0604020202020204" pitchFamily="34" charset="0"/>
                        </a:rPr>
                        <a:t>Advanced Avionics</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9467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B3EF-D168-A86A-2FDD-7CD73B737017}"/>
              </a:ext>
            </a:extLst>
          </p:cNvPr>
          <p:cNvSpPr>
            <a:spLocks noGrp="1"/>
          </p:cNvSpPr>
          <p:nvPr>
            <p:ph type="title"/>
          </p:nvPr>
        </p:nvSpPr>
        <p:spPr/>
        <p:txBody>
          <a:bodyPr>
            <a:normAutofit/>
          </a:bodyPr>
          <a:lstStyle/>
          <a:p>
            <a:r>
              <a:rPr lang="en-US" dirty="0">
                <a:latin typeface="Arial Bold" panose="020B0704020202020204" pitchFamily="34" charset="0"/>
                <a:cs typeface="Arial Bold" panose="020B0704020202020204" pitchFamily="34" charset="0"/>
              </a:rPr>
              <a:t>SPLICE Overview – Objectives</a:t>
            </a:r>
          </a:p>
        </p:txBody>
      </p:sp>
      <p:sp>
        <p:nvSpPr>
          <p:cNvPr id="12" name="Date Placeholder 11">
            <a:extLst>
              <a:ext uri="{FF2B5EF4-FFF2-40B4-BE49-F238E27FC236}">
                <a16:creationId xmlns:a16="http://schemas.microsoft.com/office/drawing/2014/main" id="{8CC5227F-33D3-4A65-9CD6-D2BE478F2917}"/>
              </a:ext>
            </a:extLst>
          </p:cNvPr>
          <p:cNvSpPr>
            <a:spLocks noGrp="1"/>
          </p:cNvSpPr>
          <p:nvPr>
            <p:ph type="dt" sz="half" idx="10"/>
          </p:nvPr>
        </p:nvSpPr>
        <p:spPr/>
        <p:txBody>
          <a:bodyPr/>
          <a:lstStyle/>
          <a:p>
            <a:r>
              <a:rPr lang="en-US"/>
              <a:t>September 10-12, 2024</a:t>
            </a:r>
          </a:p>
        </p:txBody>
      </p:sp>
      <p:sp>
        <p:nvSpPr>
          <p:cNvPr id="13" name="Footer Placeholder 12">
            <a:extLst>
              <a:ext uri="{FF2B5EF4-FFF2-40B4-BE49-F238E27FC236}">
                <a16:creationId xmlns:a16="http://schemas.microsoft.com/office/drawing/2014/main" id="{142C609D-81C8-39A4-11B8-E268E7BFBD05}"/>
              </a:ext>
            </a:extLst>
          </p:cNvPr>
          <p:cNvSpPr>
            <a:spLocks noGrp="1"/>
          </p:cNvSpPr>
          <p:nvPr>
            <p:ph type="ftr" sz="quarter" idx="11"/>
          </p:nvPr>
        </p:nvSpPr>
        <p:spPr/>
        <p:txBody>
          <a:bodyPr/>
          <a:lstStyle/>
          <a:p>
            <a:r>
              <a:rPr lang="en-US"/>
              <a:t>GCD Annual Program Review</a:t>
            </a:r>
          </a:p>
        </p:txBody>
      </p:sp>
      <p:sp>
        <p:nvSpPr>
          <p:cNvPr id="14" name="Slide Number Placeholder 13">
            <a:extLst>
              <a:ext uri="{FF2B5EF4-FFF2-40B4-BE49-F238E27FC236}">
                <a16:creationId xmlns:a16="http://schemas.microsoft.com/office/drawing/2014/main" id="{5F044AC3-F0F1-0D43-2B5B-27C8467526A0}"/>
              </a:ext>
            </a:extLst>
          </p:cNvPr>
          <p:cNvSpPr>
            <a:spLocks noGrp="1"/>
          </p:cNvSpPr>
          <p:nvPr>
            <p:ph type="sldNum" sz="quarter" idx="12"/>
          </p:nvPr>
        </p:nvSpPr>
        <p:spPr/>
        <p:txBody>
          <a:bodyPr/>
          <a:lstStyle/>
          <a:p>
            <a:fld id="{810711A6-5908-4BC9-9A98-6F28F473755D}" type="slidenum">
              <a:rPr lang="en-US" smtClean="0"/>
              <a:t>4</a:t>
            </a:fld>
            <a:endParaRPr lang="en-US"/>
          </a:p>
        </p:txBody>
      </p:sp>
      <p:graphicFrame>
        <p:nvGraphicFramePr>
          <p:cNvPr id="5" name="Table 4">
            <a:extLst>
              <a:ext uri="{FF2B5EF4-FFF2-40B4-BE49-F238E27FC236}">
                <a16:creationId xmlns:a16="http://schemas.microsoft.com/office/drawing/2014/main" id="{6A93D481-0E02-1818-9C1F-4D0493357849}"/>
              </a:ext>
            </a:extLst>
          </p:cNvPr>
          <p:cNvGraphicFramePr>
            <a:graphicFrameLocks noGrp="1"/>
          </p:cNvGraphicFramePr>
          <p:nvPr>
            <p:extLst>
              <p:ext uri="{D42A27DB-BD31-4B8C-83A1-F6EECF244321}">
                <p14:modId xmlns:p14="http://schemas.microsoft.com/office/powerpoint/2010/main" val="1719250167"/>
              </p:ext>
            </p:extLst>
          </p:nvPr>
        </p:nvGraphicFramePr>
        <p:xfrm>
          <a:off x="606312" y="1461024"/>
          <a:ext cx="11281190" cy="4459605"/>
        </p:xfrm>
        <a:graphic>
          <a:graphicData uri="http://schemas.openxmlformats.org/drawingml/2006/table">
            <a:tbl>
              <a:tblPr/>
              <a:tblGrid>
                <a:gridCol w="1306785">
                  <a:extLst>
                    <a:ext uri="{9D8B030D-6E8A-4147-A177-3AD203B41FA5}">
                      <a16:colId xmlns:a16="http://schemas.microsoft.com/office/drawing/2014/main" val="20000"/>
                    </a:ext>
                  </a:extLst>
                </a:gridCol>
                <a:gridCol w="9974405">
                  <a:extLst>
                    <a:ext uri="{9D8B030D-6E8A-4147-A177-3AD203B41FA5}">
                      <a16:colId xmlns:a16="http://schemas.microsoft.com/office/drawing/2014/main" val="20001"/>
                    </a:ext>
                  </a:extLst>
                </a:gridCol>
              </a:tblGrid>
              <a:tr h="169148">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tx1"/>
                    </a:solidFill>
                  </a:tcPr>
                </a:tc>
                <a:tc hMerge="1">
                  <a:txBody>
                    <a:bodyPr/>
                    <a:lstStyle/>
                    <a:p>
                      <a:endParaRPr lang="en-US"/>
                    </a:p>
                  </a:txBody>
                  <a:tcPr/>
                </a:tc>
                <a:extLst>
                  <a:ext uri="{0D108BD9-81ED-4DB2-BD59-A6C34878D82A}">
                    <a16:rowId xmlns:a16="http://schemas.microsoft.com/office/drawing/2014/main" val="10000"/>
                  </a:ext>
                </a:extLst>
              </a:tr>
              <a:tr h="311642">
                <a:tc>
                  <a:txBody>
                    <a:body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a:t>
                      </a:r>
                      <a:r>
                        <a:rPr lang="en-US" sz="1400" b="1" i="0" u="none" strike="noStrike" kern="1200" baseline="0">
                          <a:solidFill>
                            <a:srgbClr val="000000"/>
                          </a:solidFill>
                          <a:effectLst/>
                          <a:latin typeface="Arial" panose="020B0604020202020204" pitchFamily="34" charset="0"/>
                          <a:ea typeface="+mn-ea"/>
                          <a:cs typeface="Arial" panose="020B0604020202020204" pitchFamily="34" charset="0"/>
                        </a:rPr>
                        <a:t> </a:t>
                      </a:r>
                      <a:r>
                        <a:rPr lang="en-US" sz="1400" b="1" i="0" u="none" strike="noStrike" kern="120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lvl="0"/>
                      <a:r>
                        <a:rPr lang="en-US" sz="1600" b="0" i="0" u="none" strike="noStrike" kern="1200">
                          <a:solidFill>
                            <a:srgbClr val="000000"/>
                          </a:solidFill>
                          <a:effectLst/>
                          <a:latin typeface="+mn-lt"/>
                          <a:ea typeface="+mn-ea"/>
                          <a:cs typeface="Arial" panose="020B0604020202020204" pitchFamily="34" charset="0"/>
                        </a:rPr>
                        <a:t>Design and implement a Descent and Landing Computer Engineering Test Unit capable of spaceflight that performs sensor fusion, runs GN&amp;C computing applications, and can transfer, process, and store data at high speeds.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1642">
                <a:tc>
                  <a:txBody>
                    <a:body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lvl="0"/>
                      <a:r>
                        <a:rPr lang="en-US" sz="1600" kern="1200">
                          <a:solidFill>
                            <a:schemeClr val="tx1"/>
                          </a:solidFill>
                          <a:effectLst/>
                          <a:latin typeface="+mn-lt"/>
                          <a:ea typeface="+mn-ea"/>
                          <a:cs typeface="+mn-cs"/>
                        </a:rPr>
                        <a:t>Complete a full set of flight software and firmware applications using </a:t>
                      </a:r>
                      <a:r>
                        <a:rPr lang="en-US" sz="1600" kern="1200" err="1">
                          <a:solidFill>
                            <a:schemeClr val="tx1"/>
                          </a:solidFill>
                          <a:effectLst/>
                          <a:latin typeface="+mn-lt"/>
                          <a:ea typeface="+mn-ea"/>
                          <a:cs typeface="+mn-cs"/>
                        </a:rPr>
                        <a:t>cFS</a:t>
                      </a:r>
                      <a:r>
                        <a:rPr lang="en-US" sz="1600" kern="1200">
                          <a:solidFill>
                            <a:schemeClr val="tx1"/>
                          </a:solidFill>
                          <a:effectLst/>
                          <a:latin typeface="+mn-lt"/>
                          <a:ea typeface="+mn-ea"/>
                          <a:cs typeface="+mn-cs"/>
                        </a:rPr>
                        <a:t> that includes navigation and guidance algorithmic technology advancements, navigation filter for sensor fusion, data input/output and processing, and data storage</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20111">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mn-lt"/>
                          <a:ea typeface="+mn-ea"/>
                          <a:cs typeface="+mn-cs"/>
                        </a:rPr>
                        <a:t>Develop and implement a guidance flight software library that generates a trajectory to the landing site meeting vehicle, sensor, and mission constraints per system requirements.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80076665"/>
                  </a:ext>
                </a:extLst>
              </a:tr>
              <a:tr h="31164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mn-lt"/>
                          <a:ea typeface="+mn-ea"/>
                          <a:cs typeface="+mn-cs"/>
                        </a:rPr>
                        <a:t>Develop, build, and perform laboratory testing of a Hazard Detection Lidar that meets system requirements.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5777752"/>
                  </a:ext>
                </a:extLst>
              </a:tr>
              <a:tr h="442860">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#5</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mn-lt"/>
                          <a:ea typeface="+mn-ea"/>
                          <a:cs typeface="+mn-cs"/>
                        </a:rPr>
                        <a:t>Develop and implement a hazard detection flight software library that processes the hazard lidar DEM per system requirements.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475326"/>
                  </a:ext>
                </a:extLst>
              </a:tr>
              <a:tr h="31164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#6</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mn-lt"/>
                          <a:ea typeface="+mn-ea"/>
                          <a:cs typeface="+mn-cs"/>
                        </a:rPr>
                        <a:t>Develop both guidance and hazard detection software libraries as C/C++ libraries that meet at least NASA Class C FSW standards, to ease infusion into flight projects.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29788164"/>
                  </a:ext>
                </a:extLst>
              </a:tr>
              <a:tr h="31164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#7</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mn-lt"/>
                          <a:ea typeface="+mn-ea"/>
                          <a:cs typeface="+mn-cs"/>
                        </a:rPr>
                        <a:t>Perform hardware-in-the-loop integration and testing of all system components.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37678499"/>
                  </a:ext>
                </a:extLst>
              </a:tr>
              <a:tr h="31164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 #8</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a:solidFill>
                            <a:schemeClr val="tx1"/>
                          </a:solidFill>
                          <a:effectLst/>
                          <a:latin typeface="+mn-lt"/>
                          <a:ea typeface="+mn-ea"/>
                          <a:cs typeface="+mn-cs"/>
                        </a:rPr>
                        <a:t>Perform closed-loop flight testing of the integrated SPLICE system with a vertical landing test vehicle.</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9833776"/>
                  </a:ext>
                </a:extLst>
              </a:tr>
            </a:tbl>
          </a:graphicData>
        </a:graphic>
      </p:graphicFrame>
    </p:spTree>
    <p:extLst>
      <p:ext uri="{BB962C8B-B14F-4D97-AF65-F5344CB8AC3E}">
        <p14:creationId xmlns:p14="http://schemas.microsoft.com/office/powerpoint/2010/main" val="3089810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C7325-E5EF-45DF-8077-7885BF1D7D8C}"/>
              </a:ext>
            </a:extLst>
          </p:cNvPr>
          <p:cNvSpPr>
            <a:spLocks noGrp="1"/>
          </p:cNvSpPr>
          <p:nvPr>
            <p:ph type="title"/>
          </p:nvPr>
        </p:nvSpPr>
        <p:spPr>
          <a:xfrm>
            <a:off x="144607" y="166428"/>
            <a:ext cx="9144000" cy="590931"/>
          </a:xfrm>
          <a:noFill/>
        </p:spPr>
        <p:txBody>
          <a:bodyPr wrap="square" rtlCol="0">
            <a:spAutoFit/>
          </a:bodyPr>
          <a:lstStyle/>
          <a:p>
            <a:pPr algn="l"/>
            <a:r>
              <a:rPr lang="en-US" sz="3600" dirty="0">
                <a:solidFill>
                  <a:schemeClr val="bg1"/>
                </a:solidFill>
                <a:latin typeface="Arial Bold" panose="020B0704020202020204" pitchFamily="34" charset="0"/>
                <a:cs typeface="Arial Bold" panose="020B0704020202020204" pitchFamily="34" charset="0"/>
              </a:rPr>
              <a:t>SPLICE Project Organization</a:t>
            </a:r>
          </a:p>
        </p:txBody>
      </p:sp>
      <p:sp>
        <p:nvSpPr>
          <p:cNvPr id="4" name="Slide Number Placeholder 3">
            <a:extLst>
              <a:ext uri="{FF2B5EF4-FFF2-40B4-BE49-F238E27FC236}">
                <a16:creationId xmlns:a16="http://schemas.microsoft.com/office/drawing/2014/main" id="{325BD230-56F1-4459-802B-A77D5DF9B512}"/>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5</a:t>
            </a:fld>
            <a:endParaRPr lang="uk-UA"/>
          </a:p>
        </p:txBody>
      </p:sp>
      <p:cxnSp>
        <p:nvCxnSpPr>
          <p:cNvPr id="3" name="Straight Connector 2">
            <a:extLst>
              <a:ext uri="{FF2B5EF4-FFF2-40B4-BE49-F238E27FC236}">
                <a16:creationId xmlns:a16="http://schemas.microsoft.com/office/drawing/2014/main" id="{BB777B83-95C5-FA76-E4B5-069A0FC1851C}"/>
              </a:ext>
            </a:extLst>
          </p:cNvPr>
          <p:cNvCxnSpPr>
            <a:cxnSpLocks noChangeShapeType="1"/>
          </p:cNvCxnSpPr>
          <p:nvPr/>
        </p:nvCxnSpPr>
        <p:spPr bwMode="auto">
          <a:xfrm>
            <a:off x="875979" y="3076777"/>
            <a:ext cx="0" cy="2400396"/>
          </a:xfrm>
          <a:prstGeom prst="line">
            <a:avLst/>
          </a:prstGeom>
          <a:noFill/>
          <a:ln w="19050">
            <a:solidFill>
              <a:sysClr val="windowText" lastClr="000000"/>
            </a:solidFill>
            <a:prstDash val="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 name="Straight Connector 5">
            <a:extLst>
              <a:ext uri="{FF2B5EF4-FFF2-40B4-BE49-F238E27FC236}">
                <a16:creationId xmlns:a16="http://schemas.microsoft.com/office/drawing/2014/main" id="{8C24CA22-2520-1B40-928B-42E95BAA81A4}"/>
              </a:ext>
            </a:extLst>
          </p:cNvPr>
          <p:cNvCxnSpPr>
            <a:cxnSpLocks noChangeShapeType="1"/>
          </p:cNvCxnSpPr>
          <p:nvPr/>
        </p:nvCxnSpPr>
        <p:spPr bwMode="auto">
          <a:xfrm>
            <a:off x="10801324" y="1762328"/>
            <a:ext cx="0" cy="1647409"/>
          </a:xfrm>
          <a:prstGeom prst="line">
            <a:avLst/>
          </a:prstGeom>
          <a:noFill/>
          <a:ln w="12700">
            <a:solidFill>
              <a:sysClr val="windowText" lastClr="000000"/>
            </a:solidFill>
            <a:prstDash val="solid"/>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Process 15">
            <a:extLst>
              <a:ext uri="{FF2B5EF4-FFF2-40B4-BE49-F238E27FC236}">
                <a16:creationId xmlns:a16="http://schemas.microsoft.com/office/drawing/2014/main" id="{B548C4FD-30FF-F496-8659-27BFA9790199}"/>
              </a:ext>
            </a:extLst>
          </p:cNvPr>
          <p:cNvSpPr>
            <a:spLocks noChangeArrowheads="1"/>
          </p:cNvSpPr>
          <p:nvPr/>
        </p:nvSpPr>
        <p:spPr bwMode="auto">
          <a:xfrm>
            <a:off x="1796455" y="3258164"/>
            <a:ext cx="7679484" cy="3169479"/>
          </a:xfrm>
          <a:prstGeom prst="flowChartProcess">
            <a:avLst/>
          </a:prstGeom>
          <a:solidFill>
            <a:sysClr val="window" lastClr="FFFFFF">
              <a:lumMod val="85000"/>
            </a:sysClr>
          </a:solidFill>
          <a:ln w="9525">
            <a:solidFill>
              <a:sysClr val="window" lastClr="FFFFFF">
                <a:lumMod val="75000"/>
              </a:sysClr>
            </a:solidFill>
            <a:round/>
            <a:headEnd/>
            <a:tailEnd/>
          </a:ln>
        </p:spPr>
        <p:txBody>
          <a:bodyPr anchor="t" anchorCtr="0">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Safe &amp; Precise Landing</a:t>
            </a:r>
          </a:p>
          <a:p>
            <a:pPr marL="0" marR="0" lvl="0" indent="0" defTabSz="914400" eaLnBrk="1" fontAlgn="auto" latinLnBrk="0" hangingPunct="1">
              <a:lnSpc>
                <a:spcPct val="100000"/>
              </a:lnSpc>
              <a:spcBef>
                <a:spcPts val="0"/>
              </a:spcBef>
              <a:spcAft>
                <a:spcPts val="0"/>
              </a:spcAft>
              <a:buClrTx/>
              <a:buSzTx/>
              <a:buFontTx/>
              <a:buNone/>
              <a:tabLst/>
              <a:defRPr/>
            </a:pPr>
            <a:r>
              <a:rPr lang="en-US" sz="1200" b="1" kern="0">
                <a:solidFill>
                  <a:prstClr val="black"/>
                </a:solidFill>
                <a:latin typeface="Calibri" charset="0"/>
                <a:ea typeface="ＭＳ 明朝" charset="-128"/>
              </a:rPr>
              <a:t>Integrated Capabilities Evolution</a:t>
            </a:r>
            <a:endParaRPr kumimoji="0" lang="en-US" sz="1200" b="1" i="0" u="none" strike="noStrike" kern="0" cap="none" spc="0" normalizeH="0" baseline="0" noProof="0">
              <a:ln>
                <a:noFill/>
              </a:ln>
              <a:solidFill>
                <a:prstClr val="black"/>
              </a:solidFill>
              <a:effectLst/>
              <a:uLnTx/>
              <a:uFillTx/>
              <a:latin typeface="Calibri" charset="0"/>
              <a:ea typeface="ＭＳ 明朝"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(SPLICE) Project</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8" name="Straight Connector 7">
            <a:extLst>
              <a:ext uri="{FF2B5EF4-FFF2-40B4-BE49-F238E27FC236}">
                <a16:creationId xmlns:a16="http://schemas.microsoft.com/office/drawing/2014/main" id="{8A960640-972D-2D6F-153C-43FA78065684}"/>
              </a:ext>
            </a:extLst>
          </p:cNvPr>
          <p:cNvCxnSpPr>
            <a:cxnSpLocks noChangeShapeType="1"/>
          </p:cNvCxnSpPr>
          <p:nvPr/>
        </p:nvCxnSpPr>
        <p:spPr bwMode="auto">
          <a:xfrm rot="5400000" flipH="1" flipV="1">
            <a:off x="5227250" y="2287255"/>
            <a:ext cx="1926" cy="1927"/>
          </a:xfrm>
          <a:prstGeom prst="line">
            <a:avLst/>
          </a:prstGeom>
          <a:noFill/>
          <a:ln w="12700">
            <a:solidFill>
              <a:sysClr val="windowText" lastClr="000000"/>
            </a:solidFill>
            <a:prstDash val="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0" name="Text Box 7">
            <a:extLst>
              <a:ext uri="{FF2B5EF4-FFF2-40B4-BE49-F238E27FC236}">
                <a16:creationId xmlns:a16="http://schemas.microsoft.com/office/drawing/2014/main" id="{EF22F32F-720E-FE7C-DDEE-9B4B132D6397}"/>
              </a:ext>
            </a:extLst>
          </p:cNvPr>
          <p:cNvSpPr txBox="1">
            <a:spLocks noChangeArrowheads="1"/>
          </p:cNvSpPr>
          <p:nvPr/>
        </p:nvSpPr>
        <p:spPr bwMode="auto">
          <a:xfrm>
            <a:off x="5367542" y="4576032"/>
            <a:ext cx="1102357" cy="476244"/>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S&amp;MA</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STMD-FO</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11" name="Straight Connector 10">
            <a:extLst>
              <a:ext uri="{FF2B5EF4-FFF2-40B4-BE49-F238E27FC236}">
                <a16:creationId xmlns:a16="http://schemas.microsoft.com/office/drawing/2014/main" id="{DACF3920-C878-3EBF-95B6-63E8D007EAE1}"/>
              </a:ext>
            </a:extLst>
          </p:cNvPr>
          <p:cNvCxnSpPr>
            <a:cxnSpLocks noChangeShapeType="1"/>
          </p:cNvCxnSpPr>
          <p:nvPr/>
        </p:nvCxnSpPr>
        <p:spPr bwMode="auto">
          <a:xfrm flipH="1">
            <a:off x="4983375" y="3776415"/>
            <a:ext cx="1" cy="1359514"/>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2" name="Straight Connector 11">
            <a:extLst>
              <a:ext uri="{FF2B5EF4-FFF2-40B4-BE49-F238E27FC236}">
                <a16:creationId xmlns:a16="http://schemas.microsoft.com/office/drawing/2014/main" id="{56091D47-9E46-F289-2C77-4ADF98B13D23}"/>
              </a:ext>
            </a:extLst>
          </p:cNvPr>
          <p:cNvCxnSpPr>
            <a:cxnSpLocks noChangeShapeType="1"/>
          </p:cNvCxnSpPr>
          <p:nvPr/>
        </p:nvCxnSpPr>
        <p:spPr bwMode="auto">
          <a:xfrm>
            <a:off x="4967759" y="4842904"/>
            <a:ext cx="387870" cy="0"/>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3" name="Text Box 7">
            <a:extLst>
              <a:ext uri="{FF2B5EF4-FFF2-40B4-BE49-F238E27FC236}">
                <a16:creationId xmlns:a16="http://schemas.microsoft.com/office/drawing/2014/main" id="{E88BF052-1A21-2652-D5EC-9A0D4F43C760}"/>
              </a:ext>
            </a:extLst>
          </p:cNvPr>
          <p:cNvSpPr txBox="1">
            <a:spLocks noChangeArrowheads="1"/>
          </p:cNvSpPr>
          <p:nvPr/>
        </p:nvSpPr>
        <p:spPr bwMode="auto">
          <a:xfrm>
            <a:off x="3100978" y="4487711"/>
            <a:ext cx="1494772" cy="476244"/>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PAO + EPO</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STMD-GCD/STMD-FO</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14" name="Straight Connector 13">
            <a:extLst>
              <a:ext uri="{FF2B5EF4-FFF2-40B4-BE49-F238E27FC236}">
                <a16:creationId xmlns:a16="http://schemas.microsoft.com/office/drawing/2014/main" id="{1D7ADADB-6D13-7751-5C2F-C4259776C3E1}"/>
              </a:ext>
            </a:extLst>
          </p:cNvPr>
          <p:cNvCxnSpPr>
            <a:cxnSpLocks noChangeShapeType="1"/>
          </p:cNvCxnSpPr>
          <p:nvPr/>
        </p:nvCxnSpPr>
        <p:spPr bwMode="auto">
          <a:xfrm>
            <a:off x="4591949" y="4698520"/>
            <a:ext cx="387870" cy="0"/>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5" name="Straight Connector 14">
            <a:extLst>
              <a:ext uri="{FF2B5EF4-FFF2-40B4-BE49-F238E27FC236}">
                <a16:creationId xmlns:a16="http://schemas.microsoft.com/office/drawing/2014/main" id="{1B94E9C3-1C88-7655-6F6A-AA7AD1426825}"/>
              </a:ext>
            </a:extLst>
          </p:cNvPr>
          <p:cNvCxnSpPr>
            <a:cxnSpLocks noChangeShapeType="1"/>
          </p:cNvCxnSpPr>
          <p:nvPr/>
        </p:nvCxnSpPr>
        <p:spPr bwMode="auto">
          <a:xfrm>
            <a:off x="2616839" y="5135929"/>
            <a:ext cx="6185133" cy="7914"/>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6" name="Straight Connector 15">
            <a:extLst>
              <a:ext uri="{FF2B5EF4-FFF2-40B4-BE49-F238E27FC236}">
                <a16:creationId xmlns:a16="http://schemas.microsoft.com/office/drawing/2014/main" id="{A0341F25-3C60-B9D8-9FCD-74C2BBBC3747}"/>
              </a:ext>
            </a:extLst>
          </p:cNvPr>
          <p:cNvCxnSpPr>
            <a:cxnSpLocks noChangeShapeType="1"/>
          </p:cNvCxnSpPr>
          <p:nvPr/>
        </p:nvCxnSpPr>
        <p:spPr bwMode="auto">
          <a:xfrm>
            <a:off x="1545205" y="1772323"/>
            <a:ext cx="0" cy="1803969"/>
          </a:xfrm>
          <a:prstGeom prst="line">
            <a:avLst/>
          </a:prstGeom>
          <a:noFill/>
          <a:ln w="12700">
            <a:solidFill>
              <a:sysClr val="windowText" lastClr="000000"/>
            </a:solidFill>
            <a:prstDash val="solid"/>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 name="Straight Connector 16">
            <a:extLst>
              <a:ext uri="{FF2B5EF4-FFF2-40B4-BE49-F238E27FC236}">
                <a16:creationId xmlns:a16="http://schemas.microsoft.com/office/drawing/2014/main" id="{3FB8CB9F-81A6-8DC0-6D0B-12A0009E3FD8}"/>
              </a:ext>
            </a:extLst>
          </p:cNvPr>
          <p:cNvCxnSpPr>
            <a:cxnSpLocks noChangeShapeType="1"/>
          </p:cNvCxnSpPr>
          <p:nvPr/>
        </p:nvCxnSpPr>
        <p:spPr bwMode="auto">
          <a:xfrm>
            <a:off x="5659153" y="3576292"/>
            <a:ext cx="1672063" cy="0"/>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a:extLst>
              <a:ext uri="{FF2B5EF4-FFF2-40B4-BE49-F238E27FC236}">
                <a16:creationId xmlns:a16="http://schemas.microsoft.com/office/drawing/2014/main" id="{311B10FB-583A-B3EF-1E6A-58FF78F419AA}"/>
              </a:ext>
            </a:extLst>
          </p:cNvPr>
          <p:cNvCxnSpPr>
            <a:cxnSpLocks noChangeShapeType="1"/>
          </p:cNvCxnSpPr>
          <p:nvPr/>
        </p:nvCxnSpPr>
        <p:spPr bwMode="auto">
          <a:xfrm>
            <a:off x="7330832" y="2570273"/>
            <a:ext cx="0" cy="1447335"/>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9" name="Straight Connector 18">
            <a:extLst>
              <a:ext uri="{FF2B5EF4-FFF2-40B4-BE49-F238E27FC236}">
                <a16:creationId xmlns:a16="http://schemas.microsoft.com/office/drawing/2014/main" id="{E0EDD786-8CEE-1989-9F21-1EE9A5035B64}"/>
              </a:ext>
            </a:extLst>
          </p:cNvPr>
          <p:cNvCxnSpPr>
            <a:cxnSpLocks noChangeShapeType="1"/>
          </p:cNvCxnSpPr>
          <p:nvPr/>
        </p:nvCxnSpPr>
        <p:spPr bwMode="auto">
          <a:xfrm>
            <a:off x="7591165" y="1859789"/>
            <a:ext cx="0" cy="213526"/>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0" name="Text Box 21">
            <a:extLst>
              <a:ext uri="{FF2B5EF4-FFF2-40B4-BE49-F238E27FC236}">
                <a16:creationId xmlns:a16="http://schemas.microsoft.com/office/drawing/2014/main" id="{2AC64ACF-692D-CE48-F4AA-A5B765B3B79F}"/>
              </a:ext>
            </a:extLst>
          </p:cNvPr>
          <p:cNvSpPr txBox="1">
            <a:spLocks noChangeArrowheads="1"/>
          </p:cNvSpPr>
          <p:nvPr/>
        </p:nvSpPr>
        <p:spPr bwMode="auto">
          <a:xfrm>
            <a:off x="326356" y="1300663"/>
            <a:ext cx="1490172" cy="461665"/>
          </a:xfrm>
          <a:prstGeom prst="rect">
            <a:avLst/>
          </a:prstGeom>
          <a:solidFill>
            <a:srgbClr val="ED7D31">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EDL SCLT Lead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Michelle Munk – HQ</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21" name="Text Box 7">
            <a:extLst>
              <a:ext uri="{FF2B5EF4-FFF2-40B4-BE49-F238E27FC236}">
                <a16:creationId xmlns:a16="http://schemas.microsoft.com/office/drawing/2014/main" id="{06914EEB-CD62-633D-664F-2DE7A34806D9}"/>
              </a:ext>
            </a:extLst>
          </p:cNvPr>
          <p:cNvSpPr txBox="1">
            <a:spLocks noChangeArrowheads="1"/>
          </p:cNvSpPr>
          <p:nvPr/>
        </p:nvSpPr>
        <p:spPr bwMode="auto">
          <a:xfrm>
            <a:off x="7192822" y="2045715"/>
            <a:ext cx="1928342" cy="646331"/>
          </a:xfrm>
          <a:prstGeom prst="rect">
            <a:avLst/>
          </a:prstGeom>
          <a:solidFill>
            <a:srgbClr val="70AD47">
              <a:lumMod val="40000"/>
              <a:lumOff val="6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FO Program Manager</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John Kelly – AFRC</a:t>
            </a:r>
          </a:p>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a:solidFill>
                  <a:prstClr val="black"/>
                </a:solidFill>
                <a:latin typeface="Calibri" charset="0"/>
                <a:ea typeface="ＭＳ 明朝" charset="-128"/>
              </a:rPr>
              <a:t>Danielle McCulloch -- AFRC</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22" name="Text Box 7">
            <a:extLst>
              <a:ext uri="{FF2B5EF4-FFF2-40B4-BE49-F238E27FC236}">
                <a16:creationId xmlns:a16="http://schemas.microsoft.com/office/drawing/2014/main" id="{1233AA3D-0896-5592-63F1-D68D76CC9430}"/>
              </a:ext>
            </a:extLst>
          </p:cNvPr>
          <p:cNvSpPr txBox="1">
            <a:spLocks noChangeArrowheads="1"/>
          </p:cNvSpPr>
          <p:nvPr/>
        </p:nvSpPr>
        <p:spPr bwMode="auto">
          <a:xfrm>
            <a:off x="6765964" y="1300663"/>
            <a:ext cx="1928343" cy="646331"/>
          </a:xfrm>
          <a:prstGeom prst="rect">
            <a:avLst/>
          </a:prstGeom>
          <a:solidFill>
            <a:srgbClr val="ED7D31">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STMD Flight Opportunities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Program Executive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Chris Baker – HQ</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23" name="Straight Connector 22">
            <a:extLst>
              <a:ext uri="{FF2B5EF4-FFF2-40B4-BE49-F238E27FC236}">
                <a16:creationId xmlns:a16="http://schemas.microsoft.com/office/drawing/2014/main" id="{CD5176D3-DC22-AC4E-50E9-D4DD5D326C61}"/>
              </a:ext>
            </a:extLst>
          </p:cNvPr>
          <p:cNvCxnSpPr>
            <a:cxnSpLocks noChangeShapeType="1"/>
          </p:cNvCxnSpPr>
          <p:nvPr/>
        </p:nvCxnSpPr>
        <p:spPr bwMode="auto">
          <a:xfrm>
            <a:off x="4579738" y="2487610"/>
            <a:ext cx="0" cy="769435"/>
          </a:xfrm>
          <a:prstGeom prst="line">
            <a:avLst/>
          </a:prstGeom>
          <a:noFill/>
          <a:ln w="1905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4" name="Text Box 7">
            <a:extLst>
              <a:ext uri="{FF2B5EF4-FFF2-40B4-BE49-F238E27FC236}">
                <a16:creationId xmlns:a16="http://schemas.microsoft.com/office/drawing/2014/main" id="{4F377202-94A7-9D9A-DB6F-8375519E073E}"/>
              </a:ext>
            </a:extLst>
          </p:cNvPr>
          <p:cNvSpPr txBox="1">
            <a:spLocks noChangeArrowheads="1"/>
          </p:cNvSpPr>
          <p:nvPr/>
        </p:nvSpPr>
        <p:spPr bwMode="auto">
          <a:xfrm>
            <a:off x="4445806" y="2029959"/>
            <a:ext cx="1993909" cy="461665"/>
          </a:xfrm>
          <a:prstGeom prst="rect">
            <a:avLst/>
          </a:prstGeom>
          <a:solidFill>
            <a:srgbClr val="70AD47">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GCD Program Manager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David Moore – </a:t>
            </a:r>
            <a:r>
              <a:rPr kumimoji="0" lang="en-US" sz="1200" b="1" i="0" u="none" strike="noStrike" kern="0" cap="none" spc="0" normalizeH="0" baseline="0" noProof="0" err="1">
                <a:ln>
                  <a:noFill/>
                </a:ln>
                <a:solidFill>
                  <a:prstClr val="black"/>
                </a:solidFill>
                <a:effectLst/>
                <a:uLnTx/>
                <a:uFillTx/>
                <a:latin typeface="Calibri" charset="0"/>
                <a:ea typeface="ＭＳ 明朝" charset="-128"/>
              </a:rPr>
              <a:t>LaRC</a:t>
            </a:r>
            <a:endParaRPr kumimoji="0" lang="en-US" sz="1200" b="1" i="0" u="none" strike="noStrike" kern="0" cap="none" spc="0" normalizeH="0" baseline="0" noProof="0">
              <a:ln>
                <a:noFill/>
              </a:ln>
              <a:solidFill>
                <a:prstClr val="black"/>
              </a:solidFill>
              <a:effectLst/>
              <a:uLnTx/>
              <a:uFillTx/>
              <a:latin typeface="Calibri" charset="0"/>
              <a:ea typeface="ＭＳ 明朝" charset="-128"/>
            </a:endParaRPr>
          </a:p>
        </p:txBody>
      </p:sp>
      <p:sp>
        <p:nvSpPr>
          <p:cNvPr id="25" name="Text Box 7">
            <a:extLst>
              <a:ext uri="{FF2B5EF4-FFF2-40B4-BE49-F238E27FC236}">
                <a16:creationId xmlns:a16="http://schemas.microsoft.com/office/drawing/2014/main" id="{8B368248-AE52-F6B0-5539-406760B9C35B}"/>
              </a:ext>
            </a:extLst>
          </p:cNvPr>
          <p:cNvSpPr txBox="1">
            <a:spLocks noChangeArrowheads="1"/>
          </p:cNvSpPr>
          <p:nvPr/>
        </p:nvSpPr>
        <p:spPr bwMode="auto">
          <a:xfrm>
            <a:off x="4097456" y="3347635"/>
            <a:ext cx="1696080" cy="461665"/>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Project Manager</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Gavin Mendeck</a:t>
            </a:r>
            <a:r>
              <a:rPr kumimoji="0" lang="en-US" sz="1200" b="0" i="0" u="none" strike="noStrike" kern="0" cap="none" spc="0" normalizeH="0" baseline="0" noProof="0">
                <a:ln>
                  <a:noFill/>
                </a:ln>
                <a:solidFill>
                  <a:prstClr val="black"/>
                </a:solidFill>
                <a:effectLst/>
                <a:uLnTx/>
                <a:uFillTx/>
                <a:latin typeface="Calibri" charset="0"/>
                <a:ea typeface="ＭＳ 明朝" charset="-128"/>
              </a:rPr>
              <a:t> – JSC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26" name="Straight Connector 25">
            <a:extLst>
              <a:ext uri="{FF2B5EF4-FFF2-40B4-BE49-F238E27FC236}">
                <a16:creationId xmlns:a16="http://schemas.microsoft.com/office/drawing/2014/main" id="{0DCD885A-FC91-3277-55B4-61333410AE6B}"/>
              </a:ext>
            </a:extLst>
          </p:cNvPr>
          <p:cNvCxnSpPr>
            <a:cxnSpLocks noChangeShapeType="1"/>
          </p:cNvCxnSpPr>
          <p:nvPr/>
        </p:nvCxnSpPr>
        <p:spPr bwMode="auto">
          <a:xfrm>
            <a:off x="4967759" y="4128498"/>
            <a:ext cx="387870" cy="0"/>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a:extLst>
              <a:ext uri="{FF2B5EF4-FFF2-40B4-BE49-F238E27FC236}">
                <a16:creationId xmlns:a16="http://schemas.microsoft.com/office/drawing/2014/main" id="{D879ED83-F2EF-A6FB-2D43-6310F7C4AA4B}"/>
              </a:ext>
            </a:extLst>
          </p:cNvPr>
          <p:cNvCxnSpPr>
            <a:cxnSpLocks noChangeShapeType="1"/>
          </p:cNvCxnSpPr>
          <p:nvPr/>
        </p:nvCxnSpPr>
        <p:spPr bwMode="auto">
          <a:xfrm flipV="1">
            <a:off x="4472607" y="5146254"/>
            <a:ext cx="0" cy="208025"/>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8" name="Straight Connector 27">
            <a:extLst>
              <a:ext uri="{FF2B5EF4-FFF2-40B4-BE49-F238E27FC236}">
                <a16:creationId xmlns:a16="http://schemas.microsoft.com/office/drawing/2014/main" id="{29B189E9-B48D-7011-68B7-6CECEEA4D3D9}"/>
              </a:ext>
            </a:extLst>
          </p:cNvPr>
          <p:cNvCxnSpPr>
            <a:cxnSpLocks noChangeShapeType="1"/>
          </p:cNvCxnSpPr>
          <p:nvPr/>
        </p:nvCxnSpPr>
        <p:spPr bwMode="auto">
          <a:xfrm flipV="1">
            <a:off x="6463664" y="5143843"/>
            <a:ext cx="1" cy="205954"/>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9" name="Straight Connector 28">
            <a:extLst>
              <a:ext uri="{FF2B5EF4-FFF2-40B4-BE49-F238E27FC236}">
                <a16:creationId xmlns:a16="http://schemas.microsoft.com/office/drawing/2014/main" id="{51F9D1A3-3084-6CC1-0C5A-F870F4ADDDCD}"/>
              </a:ext>
            </a:extLst>
          </p:cNvPr>
          <p:cNvCxnSpPr>
            <a:cxnSpLocks noChangeShapeType="1"/>
          </p:cNvCxnSpPr>
          <p:nvPr/>
        </p:nvCxnSpPr>
        <p:spPr bwMode="auto">
          <a:xfrm flipV="1">
            <a:off x="8801972" y="5146102"/>
            <a:ext cx="0" cy="208025"/>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 name="Text Box 7">
            <a:extLst>
              <a:ext uri="{FF2B5EF4-FFF2-40B4-BE49-F238E27FC236}">
                <a16:creationId xmlns:a16="http://schemas.microsoft.com/office/drawing/2014/main" id="{8CDA620B-ED71-9561-C3A0-917707FF86D7}"/>
              </a:ext>
            </a:extLst>
          </p:cNvPr>
          <p:cNvSpPr txBox="1">
            <a:spLocks noChangeArrowheads="1"/>
          </p:cNvSpPr>
          <p:nvPr/>
        </p:nvSpPr>
        <p:spPr bwMode="auto">
          <a:xfrm>
            <a:off x="2048463" y="5349503"/>
            <a:ext cx="856966" cy="646331"/>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HWIL/Sim</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Teming Tse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JSC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33" name="Straight Connector 32">
            <a:extLst>
              <a:ext uri="{FF2B5EF4-FFF2-40B4-BE49-F238E27FC236}">
                <a16:creationId xmlns:a16="http://schemas.microsoft.com/office/drawing/2014/main" id="{FF9B221E-01D5-25B1-32B7-82474B67AFFB}"/>
              </a:ext>
            </a:extLst>
          </p:cNvPr>
          <p:cNvCxnSpPr>
            <a:cxnSpLocks noChangeShapeType="1"/>
          </p:cNvCxnSpPr>
          <p:nvPr/>
        </p:nvCxnSpPr>
        <p:spPr bwMode="auto">
          <a:xfrm>
            <a:off x="4579738" y="3159514"/>
            <a:ext cx="5815546" cy="0"/>
          </a:xfrm>
          <a:prstGeom prst="line">
            <a:avLst/>
          </a:prstGeom>
          <a:noFill/>
          <a:ln w="1905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4" name="Straight Connector 33">
            <a:extLst>
              <a:ext uri="{FF2B5EF4-FFF2-40B4-BE49-F238E27FC236}">
                <a16:creationId xmlns:a16="http://schemas.microsoft.com/office/drawing/2014/main" id="{04DCF7C9-0D83-743F-63BE-B2AFC05EF385}"/>
              </a:ext>
            </a:extLst>
          </p:cNvPr>
          <p:cNvCxnSpPr>
            <a:cxnSpLocks noChangeShapeType="1"/>
          </p:cNvCxnSpPr>
          <p:nvPr/>
        </p:nvCxnSpPr>
        <p:spPr bwMode="auto">
          <a:xfrm>
            <a:off x="8994682" y="4119270"/>
            <a:ext cx="1129401" cy="0"/>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5" name="Straight Connector 34">
            <a:extLst>
              <a:ext uri="{FF2B5EF4-FFF2-40B4-BE49-F238E27FC236}">
                <a16:creationId xmlns:a16="http://schemas.microsoft.com/office/drawing/2014/main" id="{EFE60A81-1803-B33C-71DE-6171979EE6A7}"/>
              </a:ext>
            </a:extLst>
          </p:cNvPr>
          <p:cNvCxnSpPr>
            <a:cxnSpLocks noChangeShapeType="1"/>
          </p:cNvCxnSpPr>
          <p:nvPr/>
        </p:nvCxnSpPr>
        <p:spPr bwMode="auto">
          <a:xfrm>
            <a:off x="8994682" y="4156462"/>
            <a:ext cx="0" cy="1182003"/>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6" name="Straight Connector 35">
            <a:extLst>
              <a:ext uri="{FF2B5EF4-FFF2-40B4-BE49-F238E27FC236}">
                <a16:creationId xmlns:a16="http://schemas.microsoft.com/office/drawing/2014/main" id="{879704B3-FDB8-30DE-973E-A0547B99E14F}"/>
              </a:ext>
            </a:extLst>
          </p:cNvPr>
          <p:cNvCxnSpPr>
            <a:cxnSpLocks noChangeShapeType="1"/>
          </p:cNvCxnSpPr>
          <p:nvPr/>
        </p:nvCxnSpPr>
        <p:spPr bwMode="auto">
          <a:xfrm>
            <a:off x="10400593" y="3168679"/>
            <a:ext cx="0" cy="498254"/>
          </a:xfrm>
          <a:prstGeom prst="line">
            <a:avLst/>
          </a:prstGeom>
          <a:noFill/>
          <a:ln w="1905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7" name="Straight Connector 36">
            <a:extLst>
              <a:ext uri="{FF2B5EF4-FFF2-40B4-BE49-F238E27FC236}">
                <a16:creationId xmlns:a16="http://schemas.microsoft.com/office/drawing/2014/main" id="{677DDF93-1B7D-417B-1A8E-CCAA4D3FBB27}"/>
              </a:ext>
            </a:extLst>
          </p:cNvPr>
          <p:cNvCxnSpPr>
            <a:cxnSpLocks noChangeShapeType="1"/>
          </p:cNvCxnSpPr>
          <p:nvPr/>
        </p:nvCxnSpPr>
        <p:spPr bwMode="auto">
          <a:xfrm flipV="1">
            <a:off x="3047097" y="3030132"/>
            <a:ext cx="7227871" cy="15884"/>
          </a:xfrm>
          <a:prstGeom prst="line">
            <a:avLst/>
          </a:prstGeom>
          <a:noFill/>
          <a:ln w="1905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8" name="Straight Connector 37">
            <a:extLst>
              <a:ext uri="{FF2B5EF4-FFF2-40B4-BE49-F238E27FC236}">
                <a16:creationId xmlns:a16="http://schemas.microsoft.com/office/drawing/2014/main" id="{201AE745-6451-42DB-00C8-B85D405E99D0}"/>
              </a:ext>
            </a:extLst>
          </p:cNvPr>
          <p:cNvCxnSpPr>
            <a:cxnSpLocks noChangeShapeType="1"/>
          </p:cNvCxnSpPr>
          <p:nvPr/>
        </p:nvCxnSpPr>
        <p:spPr bwMode="auto">
          <a:xfrm>
            <a:off x="10273461" y="3046016"/>
            <a:ext cx="0" cy="631549"/>
          </a:xfrm>
          <a:prstGeom prst="line">
            <a:avLst/>
          </a:prstGeom>
          <a:noFill/>
          <a:ln w="19050">
            <a:solidFill>
              <a:sysClr val="windowText" lastClr="000000"/>
            </a:solidFill>
            <a:prstDash val="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39" name="Group 38">
            <a:extLst>
              <a:ext uri="{FF2B5EF4-FFF2-40B4-BE49-F238E27FC236}">
                <a16:creationId xmlns:a16="http://schemas.microsoft.com/office/drawing/2014/main" id="{8C9F50E2-2CE5-B3E6-7FA3-E3E9ECEDFE85}"/>
              </a:ext>
            </a:extLst>
          </p:cNvPr>
          <p:cNvGrpSpPr/>
          <p:nvPr/>
        </p:nvGrpSpPr>
        <p:grpSpPr>
          <a:xfrm>
            <a:off x="10093814" y="2982662"/>
            <a:ext cx="1672982" cy="1545250"/>
            <a:chOff x="7481802" y="3044119"/>
            <a:chExt cx="1877759" cy="1908986"/>
          </a:xfrm>
        </p:grpSpPr>
        <p:sp>
          <p:nvSpPr>
            <p:cNvPr id="40" name="Process 61">
              <a:extLst>
                <a:ext uri="{FF2B5EF4-FFF2-40B4-BE49-F238E27FC236}">
                  <a16:creationId xmlns:a16="http://schemas.microsoft.com/office/drawing/2014/main" id="{667B8D85-8995-1412-63ED-BFB06A443CEE}"/>
                </a:ext>
              </a:extLst>
            </p:cNvPr>
            <p:cNvSpPr>
              <a:spLocks noChangeArrowheads="1"/>
            </p:cNvSpPr>
            <p:nvPr/>
          </p:nvSpPr>
          <p:spPr bwMode="auto">
            <a:xfrm>
              <a:off x="7481802" y="3044119"/>
              <a:ext cx="1877759" cy="1908986"/>
            </a:xfrm>
            <a:prstGeom prst="flowChartProcess">
              <a:avLst/>
            </a:prstGeom>
            <a:solidFill>
              <a:sysClr val="window" lastClr="FFFFFF">
                <a:lumMod val="85000"/>
              </a:sysClr>
            </a:solidFill>
            <a:ln w="9525">
              <a:solidFill>
                <a:sysClr val="window" lastClr="FFFFFF">
                  <a:lumMod val="75000"/>
                </a:sysClr>
              </a:solidFill>
              <a:round/>
              <a:headEnd/>
              <a:tailEnd/>
            </a:ln>
          </p:spPr>
          <p:txBody>
            <a:bodyPr anchor="t" anchorCtr="0">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strike="noStrike" kern="0" cap="none" spc="0" normalizeH="0" baseline="0" noProof="0">
                  <a:ln>
                    <a:noFill/>
                  </a:ln>
                  <a:solidFill>
                    <a:prstClr val="black"/>
                  </a:solidFill>
                  <a:effectLst/>
                  <a:uLnTx/>
                  <a:uFillTx/>
                  <a:latin typeface="Calibri" charset="0"/>
                  <a:ea typeface="ＭＳ 明朝" charset="-128"/>
                </a:rPr>
                <a:t>High Performance Spaceflight Computing (</a:t>
              </a:r>
              <a:r>
                <a:rPr lang="en-US" sz="1200" b="1" kern="0">
                  <a:solidFill>
                    <a:prstClr val="black"/>
                  </a:solidFill>
                  <a:latin typeface="Calibri" charset="0"/>
                  <a:ea typeface="ＭＳ 明朝" charset="-128"/>
                </a:rPr>
                <a:t>HPSC) </a:t>
              </a:r>
              <a:r>
                <a:rPr kumimoji="0" lang="en-US" sz="1200" b="1" i="0" strike="noStrike" kern="0" cap="none" spc="0" normalizeH="0" baseline="0" noProof="0">
                  <a:ln>
                    <a:noFill/>
                  </a:ln>
                  <a:solidFill>
                    <a:prstClr val="black"/>
                  </a:solidFill>
                  <a:effectLst/>
                  <a:uLnTx/>
                  <a:uFillTx/>
                  <a:latin typeface="Calibri" charset="0"/>
                  <a:ea typeface="ＭＳ 明朝" charset="-128"/>
                </a:rPr>
                <a:t>Project</a:t>
              </a:r>
              <a:endParaRPr kumimoji="0" lang="en-US" sz="1200" b="1" i="0" strike="noStrike" kern="0" cap="none" spc="0" normalizeH="0" baseline="0" noProof="0">
                <a:ln>
                  <a:noFill/>
                </a:ln>
                <a:solidFill>
                  <a:prstClr val="black"/>
                </a:solidFill>
                <a:effectLst/>
                <a:uLnTx/>
                <a:uFillTx/>
                <a:latin typeface="Times New Roman" charset="0"/>
                <a:ea typeface="ＭＳ 明朝" charset="-128"/>
              </a:endParaRPr>
            </a:p>
          </p:txBody>
        </p:sp>
        <p:sp>
          <p:nvSpPr>
            <p:cNvPr id="41" name="Text Box 7">
              <a:extLst>
                <a:ext uri="{FF2B5EF4-FFF2-40B4-BE49-F238E27FC236}">
                  <a16:creationId xmlns:a16="http://schemas.microsoft.com/office/drawing/2014/main" id="{A5E02469-5354-B330-B0EE-7B522FE33000}"/>
                </a:ext>
              </a:extLst>
            </p:cNvPr>
            <p:cNvSpPr txBox="1">
              <a:spLocks noChangeArrowheads="1"/>
            </p:cNvSpPr>
            <p:nvPr/>
          </p:nvSpPr>
          <p:spPr bwMode="auto">
            <a:xfrm>
              <a:off x="7764253" y="3995330"/>
              <a:ext cx="1313160" cy="798471"/>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Project Manager</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Charles Dunn</a:t>
              </a:r>
              <a:br>
                <a:rPr lang="en-US" sz="1200" kern="0">
                  <a:solidFill>
                    <a:prstClr val="black"/>
                  </a:solidFill>
                  <a:latin typeface="Calibri" charset="0"/>
                  <a:ea typeface="ＭＳ 明朝" charset="-128"/>
                </a:rPr>
              </a:br>
              <a:r>
                <a:rPr kumimoji="0" lang="en-US" sz="1200" b="0" i="0" u="none" strike="noStrike" kern="0" cap="none" spc="0" normalizeH="0" baseline="0" noProof="0">
                  <a:ln>
                    <a:noFill/>
                  </a:ln>
                  <a:solidFill>
                    <a:prstClr val="black"/>
                  </a:solidFill>
                  <a:effectLst/>
                  <a:uLnTx/>
                  <a:uFillTx/>
                  <a:latin typeface="Calibri" charset="0"/>
                  <a:ea typeface="ＭＳ 明朝" charset="-128"/>
                </a:rPr>
                <a:t>JPL</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grpSp>
      <p:sp>
        <p:nvSpPr>
          <p:cNvPr id="42" name="Text Box 21">
            <a:extLst>
              <a:ext uri="{FF2B5EF4-FFF2-40B4-BE49-F238E27FC236}">
                <a16:creationId xmlns:a16="http://schemas.microsoft.com/office/drawing/2014/main" id="{29186DDA-453B-1F15-3DB0-686DF85A9A0A}"/>
              </a:ext>
            </a:extLst>
          </p:cNvPr>
          <p:cNvSpPr txBox="1">
            <a:spLocks noChangeArrowheads="1"/>
          </p:cNvSpPr>
          <p:nvPr/>
        </p:nvSpPr>
        <p:spPr bwMode="auto">
          <a:xfrm>
            <a:off x="1912974" y="1300663"/>
            <a:ext cx="2268246" cy="461665"/>
          </a:xfrm>
          <a:prstGeom prst="rect">
            <a:avLst/>
          </a:prstGeom>
          <a:solidFill>
            <a:srgbClr val="ED7D31">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STMD TIM for Precision Landing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John M. Carson – HQ</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43" name="Straight Connector 42">
            <a:extLst>
              <a:ext uri="{FF2B5EF4-FFF2-40B4-BE49-F238E27FC236}">
                <a16:creationId xmlns:a16="http://schemas.microsoft.com/office/drawing/2014/main" id="{EBFA3BF6-A4E9-7DF5-9CF7-35719911A402}"/>
              </a:ext>
            </a:extLst>
          </p:cNvPr>
          <p:cNvCxnSpPr>
            <a:cxnSpLocks noChangeShapeType="1"/>
            <a:stCxn id="42" idx="2"/>
          </p:cNvCxnSpPr>
          <p:nvPr/>
        </p:nvCxnSpPr>
        <p:spPr bwMode="auto">
          <a:xfrm>
            <a:off x="3047097" y="1762328"/>
            <a:ext cx="0" cy="1492129"/>
          </a:xfrm>
          <a:prstGeom prst="line">
            <a:avLst/>
          </a:prstGeom>
          <a:noFill/>
          <a:ln w="19050">
            <a:solidFill>
              <a:sysClr val="windowText" lastClr="000000"/>
            </a:solidFill>
            <a:prstDash val="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44" name="Group 43">
            <a:extLst>
              <a:ext uri="{FF2B5EF4-FFF2-40B4-BE49-F238E27FC236}">
                <a16:creationId xmlns:a16="http://schemas.microsoft.com/office/drawing/2014/main" id="{7BCFA662-BE45-8600-A034-6CF25E335745}"/>
              </a:ext>
            </a:extLst>
          </p:cNvPr>
          <p:cNvGrpSpPr/>
          <p:nvPr/>
        </p:nvGrpSpPr>
        <p:grpSpPr>
          <a:xfrm>
            <a:off x="9727447" y="4918285"/>
            <a:ext cx="2181069" cy="1711115"/>
            <a:chOff x="236773" y="1211865"/>
            <a:chExt cx="2181069" cy="1711115"/>
          </a:xfrm>
        </p:grpSpPr>
        <p:grpSp>
          <p:nvGrpSpPr>
            <p:cNvPr id="45" name="Group 44">
              <a:extLst>
                <a:ext uri="{FF2B5EF4-FFF2-40B4-BE49-F238E27FC236}">
                  <a16:creationId xmlns:a16="http://schemas.microsoft.com/office/drawing/2014/main" id="{198119F6-D257-1D3C-85A6-43830B04392A}"/>
                </a:ext>
              </a:extLst>
            </p:cNvPr>
            <p:cNvGrpSpPr/>
            <p:nvPr/>
          </p:nvGrpSpPr>
          <p:grpSpPr>
            <a:xfrm>
              <a:off x="236773" y="1211865"/>
              <a:ext cx="2181069" cy="1711115"/>
              <a:chOff x="7141142" y="5281543"/>
              <a:chExt cx="2181069" cy="1711115"/>
            </a:xfrm>
          </p:grpSpPr>
          <p:sp>
            <p:nvSpPr>
              <p:cNvPr id="47" name="Rectangle 46">
                <a:extLst>
                  <a:ext uri="{FF2B5EF4-FFF2-40B4-BE49-F238E27FC236}">
                    <a16:creationId xmlns:a16="http://schemas.microsoft.com/office/drawing/2014/main" id="{83DCE99E-3E62-AB3F-5BA1-F352D8DBD0EA}"/>
                  </a:ext>
                </a:extLst>
              </p:cNvPr>
              <p:cNvSpPr/>
              <p:nvPr/>
            </p:nvSpPr>
            <p:spPr>
              <a:xfrm>
                <a:off x="7141142" y="5281543"/>
                <a:ext cx="2176229" cy="1711115"/>
              </a:xfrm>
              <a:prstGeom prst="rect">
                <a:avLst/>
              </a:prstGeom>
              <a:solidFill>
                <a:sysClr val="window" lastClr="FFFFFF"/>
              </a:solidFill>
              <a:ln w="12700" cap="flat" cmpd="sng" algn="ctr">
                <a:solidFill>
                  <a:sysClr val="windowText" lastClr="000000"/>
                </a:solidFill>
                <a:prstDash val="solid"/>
                <a:miter lim="800000"/>
              </a:ln>
              <a:effectLst/>
            </p:spPr>
            <p:txBody>
              <a:bodyPr t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ea typeface="+mn-ea"/>
                    <a:cs typeface="+mn-cs"/>
                  </a:rPr>
                  <a:t>Legend</a:t>
                </a:r>
              </a:p>
            </p:txBody>
          </p:sp>
          <p:cxnSp>
            <p:nvCxnSpPr>
              <p:cNvPr id="48" name="Straight Connector 47">
                <a:extLst>
                  <a:ext uri="{FF2B5EF4-FFF2-40B4-BE49-F238E27FC236}">
                    <a16:creationId xmlns:a16="http://schemas.microsoft.com/office/drawing/2014/main" id="{A61FAD99-61DD-9D62-6830-886C2FEB6E00}"/>
                  </a:ext>
                </a:extLst>
              </p:cNvPr>
              <p:cNvCxnSpPr>
                <a:cxnSpLocks noChangeShapeType="1"/>
              </p:cNvCxnSpPr>
              <p:nvPr/>
            </p:nvCxnSpPr>
            <p:spPr bwMode="auto">
              <a:xfrm>
                <a:off x="7487375" y="5701723"/>
                <a:ext cx="403252" cy="0"/>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49" name="Straight Connector 48">
                <a:extLst>
                  <a:ext uri="{FF2B5EF4-FFF2-40B4-BE49-F238E27FC236}">
                    <a16:creationId xmlns:a16="http://schemas.microsoft.com/office/drawing/2014/main" id="{2ED154ED-7928-9980-D01D-965924037DB9}"/>
                  </a:ext>
                </a:extLst>
              </p:cNvPr>
              <p:cNvCxnSpPr>
                <a:cxnSpLocks noChangeShapeType="1"/>
              </p:cNvCxnSpPr>
              <p:nvPr/>
            </p:nvCxnSpPr>
            <p:spPr bwMode="auto">
              <a:xfrm>
                <a:off x="7394124" y="5978930"/>
                <a:ext cx="403252" cy="0"/>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0" name="TextBox 49">
                <a:extLst>
                  <a:ext uri="{FF2B5EF4-FFF2-40B4-BE49-F238E27FC236}">
                    <a16:creationId xmlns:a16="http://schemas.microsoft.com/office/drawing/2014/main" id="{55F3BB9E-59EB-B6AA-22FC-62D4A73D6B28}"/>
                  </a:ext>
                </a:extLst>
              </p:cNvPr>
              <p:cNvSpPr txBox="1"/>
              <p:nvPr/>
            </p:nvSpPr>
            <p:spPr>
              <a:xfrm>
                <a:off x="7898836" y="5495847"/>
                <a:ext cx="119032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rPr>
                  <a:t>Direct Oversight</a:t>
                </a:r>
              </a:p>
            </p:txBody>
          </p:sp>
          <p:sp>
            <p:nvSpPr>
              <p:cNvPr id="51" name="TextBox 50">
                <a:extLst>
                  <a:ext uri="{FF2B5EF4-FFF2-40B4-BE49-F238E27FC236}">
                    <a16:creationId xmlns:a16="http://schemas.microsoft.com/office/drawing/2014/main" id="{116D287E-532F-ABCC-2FD7-CC22CEF0F2A4}"/>
                  </a:ext>
                </a:extLst>
              </p:cNvPr>
              <p:cNvSpPr txBox="1"/>
              <p:nvPr/>
            </p:nvSpPr>
            <p:spPr>
              <a:xfrm>
                <a:off x="7896884" y="5840431"/>
                <a:ext cx="99719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rPr>
                  <a:t>Coordination</a:t>
                </a:r>
              </a:p>
            </p:txBody>
          </p:sp>
          <p:cxnSp>
            <p:nvCxnSpPr>
              <p:cNvPr id="52" name="Straight Connector 51">
                <a:extLst>
                  <a:ext uri="{FF2B5EF4-FFF2-40B4-BE49-F238E27FC236}">
                    <a16:creationId xmlns:a16="http://schemas.microsoft.com/office/drawing/2014/main" id="{AF6099CD-A488-0D65-0558-509855842288}"/>
                  </a:ext>
                </a:extLst>
              </p:cNvPr>
              <p:cNvCxnSpPr>
                <a:cxnSpLocks noChangeShapeType="1"/>
              </p:cNvCxnSpPr>
              <p:nvPr/>
            </p:nvCxnSpPr>
            <p:spPr bwMode="auto">
              <a:xfrm>
                <a:off x="7259196" y="5560202"/>
                <a:ext cx="403252" cy="0"/>
              </a:xfrm>
              <a:prstGeom prst="line">
                <a:avLst/>
              </a:prstGeom>
              <a:noFill/>
              <a:ln w="1905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3" name="TextBox 52">
                <a:extLst>
                  <a:ext uri="{FF2B5EF4-FFF2-40B4-BE49-F238E27FC236}">
                    <a16:creationId xmlns:a16="http://schemas.microsoft.com/office/drawing/2014/main" id="{0E8DC787-A5D6-A9F5-7FC2-050ABCF98686}"/>
                  </a:ext>
                </a:extLst>
              </p:cNvPr>
              <p:cNvSpPr txBox="1"/>
              <p:nvPr/>
            </p:nvSpPr>
            <p:spPr>
              <a:xfrm>
                <a:off x="7896884" y="6124446"/>
                <a:ext cx="1425327"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rPr>
                  <a:t>Level 1 (Leadership)</a:t>
                </a:r>
              </a:p>
            </p:txBody>
          </p:sp>
          <p:sp>
            <p:nvSpPr>
              <p:cNvPr id="54" name="TextBox 53">
                <a:extLst>
                  <a:ext uri="{FF2B5EF4-FFF2-40B4-BE49-F238E27FC236}">
                    <a16:creationId xmlns:a16="http://schemas.microsoft.com/office/drawing/2014/main" id="{A226FD79-D0B3-263B-BD9C-8D2CF5F612D5}"/>
                  </a:ext>
                </a:extLst>
              </p:cNvPr>
              <p:cNvSpPr txBox="1"/>
              <p:nvPr/>
            </p:nvSpPr>
            <p:spPr>
              <a:xfrm>
                <a:off x="7897890" y="6370756"/>
                <a:ext cx="133895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rPr>
                  <a:t>Level 2 (Programs)</a:t>
                </a:r>
              </a:p>
            </p:txBody>
          </p:sp>
          <p:sp>
            <p:nvSpPr>
              <p:cNvPr id="55" name="TextBox 54">
                <a:extLst>
                  <a:ext uri="{FF2B5EF4-FFF2-40B4-BE49-F238E27FC236}">
                    <a16:creationId xmlns:a16="http://schemas.microsoft.com/office/drawing/2014/main" id="{38822F13-1DB2-A09B-F7AF-923E0AA7DF09}"/>
                  </a:ext>
                </a:extLst>
              </p:cNvPr>
              <p:cNvSpPr txBox="1"/>
              <p:nvPr/>
            </p:nvSpPr>
            <p:spPr>
              <a:xfrm>
                <a:off x="7897890" y="6627533"/>
                <a:ext cx="125547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rPr>
                  <a:t>Level 3 (Projects)</a:t>
                </a:r>
              </a:p>
            </p:txBody>
          </p:sp>
        </p:grpSp>
        <p:cxnSp>
          <p:nvCxnSpPr>
            <p:cNvPr id="46" name="Straight Connector 45">
              <a:extLst>
                <a:ext uri="{FF2B5EF4-FFF2-40B4-BE49-F238E27FC236}">
                  <a16:creationId xmlns:a16="http://schemas.microsoft.com/office/drawing/2014/main" id="{36F3A0B4-2E08-F456-05C3-C540255843AC}"/>
                </a:ext>
              </a:extLst>
            </p:cNvPr>
            <p:cNvCxnSpPr>
              <a:cxnSpLocks noChangeShapeType="1"/>
            </p:cNvCxnSpPr>
            <p:nvPr/>
          </p:nvCxnSpPr>
          <p:spPr bwMode="auto">
            <a:xfrm>
              <a:off x="500128" y="1564668"/>
              <a:ext cx="404482" cy="0"/>
            </a:xfrm>
            <a:prstGeom prst="line">
              <a:avLst/>
            </a:prstGeom>
            <a:noFill/>
            <a:ln w="1905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grpSp>
        <p:nvGrpSpPr>
          <p:cNvPr id="56" name="Group 55">
            <a:extLst>
              <a:ext uri="{FF2B5EF4-FFF2-40B4-BE49-F238E27FC236}">
                <a16:creationId xmlns:a16="http://schemas.microsoft.com/office/drawing/2014/main" id="{4C7562DF-86E4-7054-0BCB-A8C1F24117B8}"/>
              </a:ext>
            </a:extLst>
          </p:cNvPr>
          <p:cNvGrpSpPr/>
          <p:nvPr/>
        </p:nvGrpSpPr>
        <p:grpSpPr>
          <a:xfrm>
            <a:off x="5282052" y="5317034"/>
            <a:ext cx="2719406" cy="974142"/>
            <a:chOff x="3104147" y="4878232"/>
            <a:chExt cx="2568936" cy="974142"/>
          </a:xfrm>
        </p:grpSpPr>
        <p:sp>
          <p:nvSpPr>
            <p:cNvPr id="57" name="Text Box 7">
              <a:extLst>
                <a:ext uri="{FF2B5EF4-FFF2-40B4-BE49-F238E27FC236}">
                  <a16:creationId xmlns:a16="http://schemas.microsoft.com/office/drawing/2014/main" id="{65F4C8DD-C4C9-ADCB-E820-DE53765098FF}"/>
                </a:ext>
              </a:extLst>
            </p:cNvPr>
            <p:cNvSpPr txBox="1">
              <a:spLocks noChangeArrowheads="1"/>
            </p:cNvSpPr>
            <p:nvPr/>
          </p:nvSpPr>
          <p:spPr bwMode="auto">
            <a:xfrm>
              <a:off x="3104147" y="4878232"/>
              <a:ext cx="2568936" cy="974142"/>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                                 HDL</a:t>
              </a:r>
            </a:p>
          </p:txBody>
        </p:sp>
        <p:sp>
          <p:nvSpPr>
            <p:cNvPr id="58" name="Text Box 7">
              <a:extLst>
                <a:ext uri="{FF2B5EF4-FFF2-40B4-BE49-F238E27FC236}">
                  <a16:creationId xmlns:a16="http://schemas.microsoft.com/office/drawing/2014/main" id="{AB31C1D0-C24E-682D-C2E6-1192F045F67F}"/>
                </a:ext>
              </a:extLst>
            </p:cNvPr>
            <p:cNvSpPr txBox="1">
              <a:spLocks noChangeArrowheads="1"/>
            </p:cNvSpPr>
            <p:nvPr/>
          </p:nvSpPr>
          <p:spPr bwMode="auto">
            <a:xfrm>
              <a:off x="3224434" y="5127524"/>
              <a:ext cx="1075141" cy="646331"/>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Sensor PI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Bryan Blair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GSFC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59" name="Text Box 7">
              <a:extLst>
                <a:ext uri="{FF2B5EF4-FFF2-40B4-BE49-F238E27FC236}">
                  <a16:creationId xmlns:a16="http://schemas.microsoft.com/office/drawing/2014/main" id="{352DAFCE-CE99-1766-4E1D-716B2E60A9E3}"/>
                </a:ext>
              </a:extLst>
            </p:cNvPr>
            <p:cNvSpPr txBox="1">
              <a:spLocks noChangeArrowheads="1"/>
            </p:cNvSpPr>
            <p:nvPr/>
          </p:nvSpPr>
          <p:spPr bwMode="auto">
            <a:xfrm>
              <a:off x="4413785" y="5133823"/>
              <a:ext cx="1146280" cy="646331"/>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err="1">
                  <a:ln>
                    <a:noFill/>
                  </a:ln>
                  <a:solidFill>
                    <a:prstClr val="black"/>
                  </a:solidFill>
                  <a:effectLst/>
                  <a:uLnTx/>
                  <a:uFillTx/>
                  <a:latin typeface="Calibri" charset="0"/>
                  <a:ea typeface="ＭＳ 明朝" charset="-128"/>
                </a:rPr>
                <a:t>Proj</a:t>
              </a:r>
              <a:r>
                <a:rPr kumimoji="0" lang="en-US" sz="1200" b="1" i="0" u="sng" strike="noStrike" kern="0" cap="none" spc="0" normalizeH="0" baseline="0" noProof="0">
                  <a:ln>
                    <a:noFill/>
                  </a:ln>
                  <a:solidFill>
                    <a:prstClr val="black"/>
                  </a:solidFill>
                  <a:effectLst/>
                  <a:uLnTx/>
                  <a:uFillTx/>
                  <a:latin typeface="Calibri" charset="0"/>
                  <a:ea typeface="ＭＳ 明朝" charset="-128"/>
                </a:rPr>
                <a:t> </a:t>
              </a:r>
              <a:r>
                <a:rPr kumimoji="0" lang="en-US" sz="1200" b="1" i="0" u="sng" strike="noStrike" kern="0" cap="none" spc="0" normalizeH="0" baseline="0" noProof="0" err="1">
                  <a:ln>
                    <a:noFill/>
                  </a:ln>
                  <a:solidFill>
                    <a:prstClr val="black"/>
                  </a:solidFill>
                  <a:effectLst/>
                  <a:uLnTx/>
                  <a:uFillTx/>
                  <a:latin typeface="Calibri" charset="0"/>
                  <a:ea typeface="ＭＳ 明朝" charset="-128"/>
                </a:rPr>
                <a:t>Mgr</a:t>
              </a:r>
              <a:endParaRPr kumimoji="0" lang="en-US" sz="1200" b="1" i="0" u="sng" strike="noStrike" kern="0" cap="none" spc="0" normalizeH="0" baseline="0" noProof="0">
                <a:ln>
                  <a:noFill/>
                </a:ln>
                <a:solidFill>
                  <a:prstClr val="black"/>
                </a:solidFill>
                <a:effectLst/>
                <a:uLnTx/>
                <a:uFillTx/>
                <a:latin typeface="Calibri"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a:solidFill>
                    <a:prstClr val="black"/>
                  </a:solidFill>
                  <a:latin typeface="Calibri" charset="0"/>
                  <a:ea typeface="ＭＳ 明朝" charset="-128"/>
                </a:rPr>
                <a:t>William</a:t>
              </a:r>
              <a:r>
                <a:rPr kumimoji="0" lang="en-US" sz="1200" b="1" i="0" u="none" strike="noStrike" kern="0" cap="none" spc="0" normalizeH="0" baseline="0" noProof="0">
                  <a:ln>
                    <a:noFill/>
                  </a:ln>
                  <a:solidFill>
                    <a:prstClr val="black"/>
                  </a:solidFill>
                  <a:effectLst/>
                  <a:uLnTx/>
                  <a:uFillTx/>
                  <a:latin typeface="Calibri" charset="0"/>
                  <a:ea typeface="ＭＳ 明朝" charset="-128"/>
                </a:rPr>
                <a:t> Potter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GSFC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grpSp>
      <p:sp>
        <p:nvSpPr>
          <p:cNvPr id="60" name="Text Box 7">
            <a:extLst>
              <a:ext uri="{FF2B5EF4-FFF2-40B4-BE49-F238E27FC236}">
                <a16:creationId xmlns:a16="http://schemas.microsoft.com/office/drawing/2014/main" id="{7CFF3628-26AE-B113-BE9D-8D9583D50B18}"/>
              </a:ext>
            </a:extLst>
          </p:cNvPr>
          <p:cNvSpPr txBox="1">
            <a:spLocks noChangeArrowheads="1"/>
          </p:cNvSpPr>
          <p:nvPr/>
        </p:nvSpPr>
        <p:spPr bwMode="auto">
          <a:xfrm>
            <a:off x="8280527" y="5356069"/>
            <a:ext cx="1042890" cy="830997"/>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DLC</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David Rutishauser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JSC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61" name="Straight Connector 60">
            <a:extLst>
              <a:ext uri="{FF2B5EF4-FFF2-40B4-BE49-F238E27FC236}">
                <a16:creationId xmlns:a16="http://schemas.microsoft.com/office/drawing/2014/main" id="{A0028842-7616-5F03-9576-B0C33F31F152}"/>
              </a:ext>
            </a:extLst>
          </p:cNvPr>
          <p:cNvCxnSpPr>
            <a:cxnSpLocks noChangeShapeType="1"/>
          </p:cNvCxnSpPr>
          <p:nvPr/>
        </p:nvCxnSpPr>
        <p:spPr bwMode="auto">
          <a:xfrm>
            <a:off x="6853672" y="4008249"/>
            <a:ext cx="477160" cy="0"/>
          </a:xfrm>
          <a:prstGeom prst="line">
            <a:avLst/>
          </a:prstGeom>
          <a:noFill/>
          <a:ln w="1270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2" name="Straight Connector 61">
            <a:extLst>
              <a:ext uri="{FF2B5EF4-FFF2-40B4-BE49-F238E27FC236}">
                <a16:creationId xmlns:a16="http://schemas.microsoft.com/office/drawing/2014/main" id="{4DD713E6-265B-7632-4D1D-2CA9617A304A}"/>
              </a:ext>
            </a:extLst>
          </p:cNvPr>
          <p:cNvCxnSpPr>
            <a:cxnSpLocks noChangeShapeType="1"/>
          </p:cNvCxnSpPr>
          <p:nvPr/>
        </p:nvCxnSpPr>
        <p:spPr bwMode="auto">
          <a:xfrm>
            <a:off x="5378003" y="1902537"/>
            <a:ext cx="0" cy="141305"/>
          </a:xfrm>
          <a:prstGeom prst="line">
            <a:avLst/>
          </a:prstGeom>
          <a:noFill/>
          <a:ln w="1905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63" name="Text Box 7">
            <a:extLst>
              <a:ext uri="{FF2B5EF4-FFF2-40B4-BE49-F238E27FC236}">
                <a16:creationId xmlns:a16="http://schemas.microsoft.com/office/drawing/2014/main" id="{DEA46887-9CD6-3DB6-CC58-0FA948443CB1}"/>
              </a:ext>
            </a:extLst>
          </p:cNvPr>
          <p:cNvSpPr txBox="1">
            <a:spLocks noChangeArrowheads="1"/>
          </p:cNvSpPr>
          <p:nvPr/>
        </p:nvSpPr>
        <p:spPr bwMode="auto">
          <a:xfrm>
            <a:off x="9792343" y="5819635"/>
            <a:ext cx="602941" cy="160106"/>
          </a:xfrm>
          <a:prstGeom prst="rect">
            <a:avLst/>
          </a:prstGeom>
          <a:solidFill>
            <a:srgbClr val="ED7D31">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64" name="Text Box 7">
            <a:extLst>
              <a:ext uri="{FF2B5EF4-FFF2-40B4-BE49-F238E27FC236}">
                <a16:creationId xmlns:a16="http://schemas.microsoft.com/office/drawing/2014/main" id="{1089A2B4-57C2-1D90-441B-1FA7F94C4FAD}"/>
              </a:ext>
            </a:extLst>
          </p:cNvPr>
          <p:cNvSpPr txBox="1">
            <a:spLocks noChangeArrowheads="1"/>
          </p:cNvSpPr>
          <p:nvPr/>
        </p:nvSpPr>
        <p:spPr bwMode="auto">
          <a:xfrm>
            <a:off x="9792343" y="6065403"/>
            <a:ext cx="602941" cy="159007"/>
          </a:xfrm>
          <a:prstGeom prst="rect">
            <a:avLst/>
          </a:prstGeom>
          <a:solidFill>
            <a:srgbClr val="70AD47">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65" name="Text Box 7">
            <a:extLst>
              <a:ext uri="{FF2B5EF4-FFF2-40B4-BE49-F238E27FC236}">
                <a16:creationId xmlns:a16="http://schemas.microsoft.com/office/drawing/2014/main" id="{DCB65393-432D-3A38-E9C0-FBBE42D1A78D}"/>
              </a:ext>
            </a:extLst>
          </p:cNvPr>
          <p:cNvSpPr txBox="1">
            <a:spLocks noChangeArrowheads="1"/>
          </p:cNvSpPr>
          <p:nvPr/>
        </p:nvSpPr>
        <p:spPr bwMode="auto">
          <a:xfrm>
            <a:off x="9792343" y="6306972"/>
            <a:ext cx="602941" cy="159007"/>
          </a:xfrm>
          <a:prstGeom prst="rect">
            <a:avLst/>
          </a:prstGeom>
          <a:solidFill>
            <a:srgbClr val="4472C4">
              <a:lumMod val="20000"/>
              <a:lumOff val="8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66" name="Text Box 7">
            <a:extLst>
              <a:ext uri="{FF2B5EF4-FFF2-40B4-BE49-F238E27FC236}">
                <a16:creationId xmlns:a16="http://schemas.microsoft.com/office/drawing/2014/main" id="{F2F49D3E-7C08-59A1-B0B9-6D5F241FDEE0}"/>
              </a:ext>
            </a:extLst>
          </p:cNvPr>
          <p:cNvSpPr txBox="1">
            <a:spLocks noChangeArrowheads="1"/>
          </p:cNvSpPr>
          <p:nvPr/>
        </p:nvSpPr>
        <p:spPr bwMode="auto">
          <a:xfrm>
            <a:off x="9125554" y="2290638"/>
            <a:ext cx="729286" cy="400110"/>
          </a:xfrm>
          <a:prstGeom prst="rect">
            <a:avLst/>
          </a:prstGeom>
          <a:solidFill>
            <a:srgbClr val="70AD47">
              <a:lumMod val="40000"/>
              <a:lumOff val="6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charset="0"/>
                <a:ea typeface="ＭＳ 明朝" charset="-128"/>
              </a:rPr>
              <a:t>Campaign Manager</a:t>
            </a:r>
            <a:endParaRPr kumimoji="0" lang="en-US" sz="1000" b="0"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68" name="Text Box 21">
            <a:extLst>
              <a:ext uri="{FF2B5EF4-FFF2-40B4-BE49-F238E27FC236}">
                <a16:creationId xmlns:a16="http://schemas.microsoft.com/office/drawing/2014/main" id="{56D6FFC0-EEAD-BE21-3D44-9C7CC170F960}"/>
              </a:ext>
            </a:extLst>
          </p:cNvPr>
          <p:cNvSpPr txBox="1">
            <a:spLocks noChangeArrowheads="1"/>
          </p:cNvSpPr>
          <p:nvPr/>
        </p:nvSpPr>
        <p:spPr bwMode="auto">
          <a:xfrm>
            <a:off x="9792343" y="1300663"/>
            <a:ext cx="1490172" cy="461665"/>
          </a:xfrm>
          <a:prstGeom prst="rect">
            <a:avLst/>
          </a:prstGeom>
          <a:solidFill>
            <a:srgbClr val="ED7D31">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STMD Avionics PT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Wes Powell</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69" name="Text Box 7">
            <a:extLst>
              <a:ext uri="{FF2B5EF4-FFF2-40B4-BE49-F238E27FC236}">
                <a16:creationId xmlns:a16="http://schemas.microsoft.com/office/drawing/2014/main" id="{E6CEE836-1029-5F18-20CF-A6FF485B159B}"/>
              </a:ext>
            </a:extLst>
          </p:cNvPr>
          <p:cNvSpPr txBox="1">
            <a:spLocks noChangeArrowheads="1"/>
          </p:cNvSpPr>
          <p:nvPr/>
        </p:nvSpPr>
        <p:spPr bwMode="auto">
          <a:xfrm>
            <a:off x="4065768" y="5349503"/>
            <a:ext cx="937215" cy="646331"/>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FSW</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James Berck</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JSC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70" name="Straight Connector 69">
            <a:extLst>
              <a:ext uri="{FF2B5EF4-FFF2-40B4-BE49-F238E27FC236}">
                <a16:creationId xmlns:a16="http://schemas.microsoft.com/office/drawing/2014/main" id="{ECEBAA2B-4E09-F901-9545-48010A8CF86F}"/>
              </a:ext>
            </a:extLst>
          </p:cNvPr>
          <p:cNvCxnSpPr>
            <a:cxnSpLocks noChangeShapeType="1"/>
          </p:cNvCxnSpPr>
          <p:nvPr/>
        </p:nvCxnSpPr>
        <p:spPr bwMode="auto">
          <a:xfrm flipV="1">
            <a:off x="2616838" y="5144712"/>
            <a:ext cx="1" cy="205954"/>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71" name="Straight Connector 70">
            <a:extLst>
              <a:ext uri="{FF2B5EF4-FFF2-40B4-BE49-F238E27FC236}">
                <a16:creationId xmlns:a16="http://schemas.microsoft.com/office/drawing/2014/main" id="{12BCE37A-5702-3AA5-7062-D56BAB05021D}"/>
              </a:ext>
            </a:extLst>
          </p:cNvPr>
          <p:cNvCxnSpPr>
            <a:cxnSpLocks noChangeShapeType="1"/>
          </p:cNvCxnSpPr>
          <p:nvPr/>
        </p:nvCxnSpPr>
        <p:spPr bwMode="auto">
          <a:xfrm flipV="1">
            <a:off x="3477078" y="5148587"/>
            <a:ext cx="1" cy="205954"/>
          </a:xfrm>
          <a:prstGeom prst="line">
            <a:avLst/>
          </a:prstGeom>
          <a:noFill/>
          <a:ln w="12700">
            <a:solidFill>
              <a:sysClr val="windowText" lastClr="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72" name="Text Box 7">
            <a:extLst>
              <a:ext uri="{FF2B5EF4-FFF2-40B4-BE49-F238E27FC236}">
                <a16:creationId xmlns:a16="http://schemas.microsoft.com/office/drawing/2014/main" id="{97E02BDD-73D1-7EA3-0EC9-07EFA6AF7C33}"/>
              </a:ext>
            </a:extLst>
          </p:cNvPr>
          <p:cNvSpPr txBox="1">
            <a:spLocks noChangeArrowheads="1"/>
          </p:cNvSpPr>
          <p:nvPr/>
        </p:nvSpPr>
        <p:spPr bwMode="auto">
          <a:xfrm>
            <a:off x="3043991" y="5355991"/>
            <a:ext cx="844899" cy="646331"/>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GNC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Kyle Smith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charset="0"/>
                <a:ea typeface="ＭＳ 明朝" charset="-128"/>
              </a:rPr>
              <a:t>Draper</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grpSp>
        <p:nvGrpSpPr>
          <p:cNvPr id="73" name="Group 72">
            <a:extLst>
              <a:ext uri="{FF2B5EF4-FFF2-40B4-BE49-F238E27FC236}">
                <a16:creationId xmlns:a16="http://schemas.microsoft.com/office/drawing/2014/main" id="{2AAB9C10-CE62-7B8B-2897-2A3209C44DC7}"/>
              </a:ext>
            </a:extLst>
          </p:cNvPr>
          <p:cNvGrpSpPr/>
          <p:nvPr/>
        </p:nvGrpSpPr>
        <p:grpSpPr>
          <a:xfrm>
            <a:off x="382892" y="5241090"/>
            <a:ext cx="1189991" cy="871491"/>
            <a:chOff x="7481802" y="3605878"/>
            <a:chExt cx="1877759" cy="1076631"/>
          </a:xfrm>
        </p:grpSpPr>
        <p:sp>
          <p:nvSpPr>
            <p:cNvPr id="74" name="Process 61">
              <a:extLst>
                <a:ext uri="{FF2B5EF4-FFF2-40B4-BE49-F238E27FC236}">
                  <a16:creationId xmlns:a16="http://schemas.microsoft.com/office/drawing/2014/main" id="{4DEDDE91-C513-C917-45A4-7AEF383775EA}"/>
                </a:ext>
              </a:extLst>
            </p:cNvPr>
            <p:cNvSpPr>
              <a:spLocks noChangeArrowheads="1"/>
            </p:cNvSpPr>
            <p:nvPr/>
          </p:nvSpPr>
          <p:spPr bwMode="auto">
            <a:xfrm>
              <a:off x="7481802" y="3605878"/>
              <a:ext cx="1877759" cy="1076631"/>
            </a:xfrm>
            <a:prstGeom prst="flowChartProcess">
              <a:avLst/>
            </a:prstGeom>
            <a:solidFill>
              <a:sysClr val="window" lastClr="FFFFFF">
                <a:lumMod val="85000"/>
              </a:sysClr>
            </a:solidFill>
            <a:ln w="9525">
              <a:solidFill>
                <a:sysClr val="window" lastClr="FFFFFF">
                  <a:lumMod val="75000"/>
                </a:sysClr>
              </a:solidFill>
              <a:round/>
              <a:headEnd/>
              <a:tailEnd/>
            </a:ln>
          </p:spPr>
          <p:txBody>
            <a:bodyPr anchor="t" anchorCtr="0">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Psionic, LLC</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75" name="Text Box 7">
              <a:extLst>
                <a:ext uri="{FF2B5EF4-FFF2-40B4-BE49-F238E27FC236}">
                  <a16:creationId xmlns:a16="http://schemas.microsoft.com/office/drawing/2014/main" id="{E7F2A1CE-E1BB-1DB8-48DD-FDC10CDF9BFE}"/>
                </a:ext>
              </a:extLst>
            </p:cNvPr>
            <p:cNvSpPr txBox="1">
              <a:spLocks noChangeArrowheads="1"/>
            </p:cNvSpPr>
            <p:nvPr/>
          </p:nvSpPr>
          <p:spPr bwMode="auto">
            <a:xfrm>
              <a:off x="7647153" y="3995328"/>
              <a:ext cx="1547358" cy="570336"/>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u="sng" kern="0" dirty="0">
                  <a:solidFill>
                    <a:prstClr val="black"/>
                  </a:solidFill>
                  <a:latin typeface="+mn-lt"/>
                  <a:ea typeface="ＭＳ 明朝" charset="-128"/>
                </a:rPr>
                <a:t>PS-NDL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n-lt"/>
                  <a:ea typeface="ＭＳ 明朝" charset="-128"/>
                </a:rPr>
                <a:t>CA Downing</a:t>
              </a:r>
            </a:p>
          </p:txBody>
        </p:sp>
      </p:grpSp>
      <p:cxnSp>
        <p:nvCxnSpPr>
          <p:cNvPr id="76" name="Straight Connector 75">
            <a:extLst>
              <a:ext uri="{FF2B5EF4-FFF2-40B4-BE49-F238E27FC236}">
                <a16:creationId xmlns:a16="http://schemas.microsoft.com/office/drawing/2014/main" id="{43C8C695-CC7E-DDC6-B3DC-503D9600BDAE}"/>
              </a:ext>
            </a:extLst>
          </p:cNvPr>
          <p:cNvCxnSpPr>
            <a:cxnSpLocks noChangeShapeType="1"/>
            <a:stCxn id="74" idx="3"/>
            <a:endCxn id="30" idx="1"/>
          </p:cNvCxnSpPr>
          <p:nvPr/>
        </p:nvCxnSpPr>
        <p:spPr bwMode="auto">
          <a:xfrm flipV="1">
            <a:off x="1572883" y="5672669"/>
            <a:ext cx="475580" cy="4167"/>
          </a:xfrm>
          <a:prstGeom prst="line">
            <a:avLst/>
          </a:prstGeom>
          <a:noFill/>
          <a:ln w="12700">
            <a:solidFill>
              <a:sysClr val="windowText" lastClr="000000"/>
            </a:solidFill>
            <a:prstDash val="solid"/>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77" name="Straight Connector 76">
            <a:extLst>
              <a:ext uri="{FF2B5EF4-FFF2-40B4-BE49-F238E27FC236}">
                <a16:creationId xmlns:a16="http://schemas.microsoft.com/office/drawing/2014/main" id="{E01B173A-A3D0-8F43-8B75-7FD30530CC15}"/>
              </a:ext>
            </a:extLst>
          </p:cNvPr>
          <p:cNvCxnSpPr>
            <a:cxnSpLocks noChangeShapeType="1"/>
          </p:cNvCxnSpPr>
          <p:nvPr/>
        </p:nvCxnSpPr>
        <p:spPr bwMode="auto">
          <a:xfrm>
            <a:off x="1542189" y="3566888"/>
            <a:ext cx="254266" cy="0"/>
          </a:xfrm>
          <a:prstGeom prst="line">
            <a:avLst/>
          </a:prstGeom>
          <a:noFill/>
          <a:ln w="12700">
            <a:solidFill>
              <a:sysClr val="windowText" lastClr="000000"/>
            </a:solidFill>
            <a:prstDash val="solid"/>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8" name="Text Box 7">
            <a:extLst>
              <a:ext uri="{FF2B5EF4-FFF2-40B4-BE49-F238E27FC236}">
                <a16:creationId xmlns:a16="http://schemas.microsoft.com/office/drawing/2014/main" id="{8359DCE1-3FB4-39EF-F5AF-443E7336B3BD}"/>
              </a:ext>
            </a:extLst>
          </p:cNvPr>
          <p:cNvSpPr txBox="1">
            <a:spLocks noChangeArrowheads="1"/>
          </p:cNvSpPr>
          <p:nvPr/>
        </p:nvSpPr>
        <p:spPr bwMode="auto">
          <a:xfrm>
            <a:off x="4282748" y="1140407"/>
            <a:ext cx="2187151" cy="830997"/>
          </a:xfrm>
          <a:prstGeom prst="rect">
            <a:avLst/>
          </a:prstGeom>
          <a:solidFill>
            <a:srgbClr val="ED7D31">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STMD Game Changing Dev</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Program Executive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Niki Werkheiser – HQ</a:t>
            </a:r>
          </a:p>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a:solidFill>
                  <a:prstClr val="black"/>
                </a:solidFill>
                <a:latin typeface="Calibri" charset="0"/>
                <a:ea typeface="ＭＳ 明朝" charset="-128"/>
              </a:rPr>
              <a:t>Kevin Somervill – HQ</a:t>
            </a:r>
            <a:endParaRPr kumimoji="0" lang="en-US" sz="1200" b="1" i="0" u="none" strike="noStrike" kern="0" cap="none" spc="0" normalizeH="0" baseline="0" noProof="0">
              <a:ln>
                <a:noFill/>
              </a:ln>
              <a:solidFill>
                <a:prstClr val="black"/>
              </a:solidFill>
              <a:effectLst/>
              <a:uLnTx/>
              <a:uFillTx/>
              <a:latin typeface="Times New Roman" charset="0"/>
              <a:ea typeface="ＭＳ 明朝" charset="-128"/>
            </a:endParaRPr>
          </a:p>
        </p:txBody>
      </p:sp>
      <p:sp>
        <p:nvSpPr>
          <p:cNvPr id="79" name="Text Box 7">
            <a:extLst>
              <a:ext uri="{FF2B5EF4-FFF2-40B4-BE49-F238E27FC236}">
                <a16:creationId xmlns:a16="http://schemas.microsoft.com/office/drawing/2014/main" id="{D852C9AD-32EA-AB82-CC6C-4DACBC6A2490}"/>
              </a:ext>
            </a:extLst>
          </p:cNvPr>
          <p:cNvSpPr txBox="1">
            <a:spLocks noChangeArrowheads="1"/>
          </p:cNvSpPr>
          <p:nvPr/>
        </p:nvSpPr>
        <p:spPr bwMode="auto">
          <a:xfrm>
            <a:off x="5364671" y="3919694"/>
            <a:ext cx="1578535" cy="461665"/>
          </a:xfrm>
          <a:prstGeom prst="rect">
            <a:avLst/>
          </a:prstGeom>
          <a:solidFill>
            <a:srgbClr val="4472C4">
              <a:lumMod val="20000"/>
              <a:lumOff val="80000"/>
            </a:srgbClr>
          </a:solidFill>
          <a:ln w="12700">
            <a:solidFill>
              <a:sysClr val="windowText" lastClr="000000"/>
            </a:solidFill>
            <a:miter lim="800000"/>
            <a:headEnd/>
            <a:tailEnd/>
          </a:ln>
        </p:spPr>
        <p:txBody>
          <a:bodyPr wrap="square" lIns="45720" r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sng" strike="noStrike" kern="0" cap="none" spc="0" normalizeH="0" baseline="0" noProof="0">
                <a:ln>
                  <a:noFill/>
                </a:ln>
                <a:solidFill>
                  <a:prstClr val="black"/>
                </a:solidFill>
                <a:effectLst/>
                <a:uLnTx/>
                <a:uFillTx/>
                <a:latin typeface="Calibri" charset="0"/>
                <a:ea typeface="ＭＳ 明朝" charset="-128"/>
              </a:rPr>
              <a:t>Project Chief Engineer</a:t>
            </a:r>
            <a:endParaRPr kumimoji="0" lang="en-US" sz="1200" b="1" i="0" u="sng" strike="noStrike" kern="0" cap="none" spc="0" normalizeH="0" baseline="0" noProof="0">
              <a:ln>
                <a:noFill/>
              </a:ln>
              <a:solidFill>
                <a:prstClr val="black"/>
              </a:solidFill>
              <a:effectLst/>
              <a:uLnTx/>
              <a:uFillTx/>
              <a:latin typeface="Times New Roman" charset="0"/>
              <a:ea typeface="ＭＳ 明朝"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charset="0"/>
                <a:ea typeface="ＭＳ 明朝" charset="-128"/>
              </a:rPr>
              <a:t>Sam Pedrotty</a:t>
            </a:r>
            <a:r>
              <a:rPr kumimoji="0" lang="en-US" sz="1200" b="0" i="0" u="none" strike="noStrike" kern="0" cap="none" spc="0" normalizeH="0" baseline="0" noProof="0">
                <a:ln>
                  <a:noFill/>
                </a:ln>
                <a:solidFill>
                  <a:prstClr val="black"/>
                </a:solidFill>
                <a:effectLst/>
                <a:uLnTx/>
                <a:uFillTx/>
                <a:latin typeface="Calibri" charset="0"/>
                <a:ea typeface="ＭＳ 明朝" charset="-128"/>
              </a:rPr>
              <a:t> – JSC</a:t>
            </a:r>
            <a:endParaRPr kumimoji="0" lang="en-US" sz="1200" b="0" i="0" u="none" strike="noStrike" kern="0" cap="none" spc="0" normalizeH="0" baseline="0" noProof="0">
              <a:ln>
                <a:noFill/>
              </a:ln>
              <a:solidFill>
                <a:prstClr val="black"/>
              </a:solidFill>
              <a:effectLst/>
              <a:uLnTx/>
              <a:uFillTx/>
              <a:latin typeface="Times New Roman" charset="0"/>
              <a:ea typeface="ＭＳ 明朝" charset="-128"/>
            </a:endParaRPr>
          </a:p>
        </p:txBody>
      </p:sp>
      <p:cxnSp>
        <p:nvCxnSpPr>
          <p:cNvPr id="80" name="Straight Connector 79">
            <a:extLst>
              <a:ext uri="{FF2B5EF4-FFF2-40B4-BE49-F238E27FC236}">
                <a16:creationId xmlns:a16="http://schemas.microsoft.com/office/drawing/2014/main" id="{DC71BA04-E375-F067-68CF-B906B504B608}"/>
              </a:ext>
            </a:extLst>
          </p:cNvPr>
          <p:cNvCxnSpPr>
            <a:cxnSpLocks noChangeShapeType="1"/>
          </p:cNvCxnSpPr>
          <p:nvPr/>
        </p:nvCxnSpPr>
        <p:spPr bwMode="auto">
          <a:xfrm flipV="1">
            <a:off x="875979" y="3043795"/>
            <a:ext cx="2168012" cy="4764"/>
          </a:xfrm>
          <a:prstGeom prst="line">
            <a:avLst/>
          </a:prstGeom>
          <a:noFill/>
          <a:ln w="19050">
            <a:solidFill>
              <a:sysClr val="windowText" lastClr="000000"/>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81" name="Text Box 7">
            <a:extLst>
              <a:ext uri="{FF2B5EF4-FFF2-40B4-BE49-F238E27FC236}">
                <a16:creationId xmlns:a16="http://schemas.microsoft.com/office/drawing/2014/main" id="{9BB3610E-F693-26C3-0B0D-25AC86E32DC3}"/>
              </a:ext>
            </a:extLst>
          </p:cNvPr>
          <p:cNvSpPr txBox="1">
            <a:spLocks noChangeArrowheads="1"/>
          </p:cNvSpPr>
          <p:nvPr/>
        </p:nvSpPr>
        <p:spPr bwMode="auto">
          <a:xfrm>
            <a:off x="4448661" y="2497208"/>
            <a:ext cx="1993909" cy="276999"/>
          </a:xfrm>
          <a:prstGeom prst="rect">
            <a:avLst/>
          </a:prstGeom>
          <a:solidFill>
            <a:srgbClr val="70AD47">
              <a:lumMod val="40000"/>
              <a:lumOff val="60000"/>
            </a:srgbClr>
          </a:solidFill>
          <a:ln w="12700">
            <a:solidFill>
              <a:sysClr val="windowText" lastClr="000000"/>
            </a:solid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u="sng" kern="0">
                <a:solidFill>
                  <a:prstClr val="black"/>
                </a:solidFill>
                <a:latin typeface="Calibri" charset="0"/>
                <a:ea typeface="ＭＳ 明朝" charset="-128"/>
              </a:rPr>
              <a:t>PEM</a:t>
            </a:r>
            <a:r>
              <a:rPr lang="en-US" sz="1200" kern="0">
                <a:solidFill>
                  <a:prstClr val="black"/>
                </a:solidFill>
                <a:latin typeface="Calibri" charset="0"/>
                <a:ea typeface="ＭＳ 明朝" charset="-128"/>
              </a:rPr>
              <a:t> – </a:t>
            </a:r>
            <a:r>
              <a:rPr lang="en-US" sz="1200" b="1" kern="0">
                <a:solidFill>
                  <a:prstClr val="black"/>
                </a:solidFill>
                <a:latin typeface="Calibri" charset="0"/>
                <a:ea typeface="ＭＳ 明朝" charset="-128"/>
              </a:rPr>
              <a:t>Wade May</a:t>
            </a:r>
            <a:r>
              <a:rPr lang="en-US" sz="1200" kern="0">
                <a:solidFill>
                  <a:prstClr val="black"/>
                </a:solidFill>
                <a:latin typeface="Calibri" charset="0"/>
                <a:ea typeface="ＭＳ 明朝" charset="-128"/>
              </a:rPr>
              <a:t> -- </a:t>
            </a:r>
            <a:r>
              <a:rPr lang="en-US" sz="1200" kern="0" err="1">
                <a:solidFill>
                  <a:prstClr val="black"/>
                </a:solidFill>
                <a:latin typeface="Calibri" charset="0"/>
                <a:ea typeface="ＭＳ 明朝" charset="-128"/>
              </a:rPr>
              <a:t>LaRC</a:t>
            </a:r>
            <a:endParaRPr kumimoji="0" lang="en-US" sz="1200" i="0" u="none" strike="noStrike" kern="0" cap="none" spc="0" normalizeH="0" baseline="0" noProof="0">
              <a:ln>
                <a:noFill/>
              </a:ln>
              <a:solidFill>
                <a:prstClr val="black"/>
              </a:solidFill>
              <a:effectLst/>
              <a:uLnTx/>
              <a:uFillTx/>
              <a:latin typeface="Calibri" charset="0"/>
              <a:ea typeface="ＭＳ 明朝" charset="-128"/>
            </a:endParaRPr>
          </a:p>
        </p:txBody>
      </p:sp>
    </p:spTree>
    <p:extLst>
      <p:ext uri="{BB962C8B-B14F-4D97-AF65-F5344CB8AC3E}">
        <p14:creationId xmlns:p14="http://schemas.microsoft.com/office/powerpoint/2010/main" val="3776198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0" y="-47709"/>
            <a:ext cx="9780540" cy="1066800"/>
          </a:xfrm>
        </p:spPr>
        <p:txBody>
          <a:bodyPr/>
          <a:lstStyle/>
          <a:p>
            <a:r>
              <a:rPr lang="en-US" sz="4000" dirty="0">
                <a:solidFill>
                  <a:schemeClr val="bg1"/>
                </a:solidFill>
                <a:latin typeface="Arial Bold" panose="020B0704020202020204" pitchFamily="34" charset="0"/>
                <a:cs typeface="Arial Bold" panose="020B0704020202020204" pitchFamily="34" charset="0"/>
              </a:rPr>
              <a:t>SPLICE Collaborations &amp; Partnerships  </a:t>
            </a:r>
          </a:p>
        </p:txBody>
      </p:sp>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a:p>
        </p:txBody>
      </p:sp>
      <p:sp>
        <p:nvSpPr>
          <p:cNvPr id="7" name="Freeform 9">
            <a:extLst>
              <a:ext uri="{FF2B5EF4-FFF2-40B4-BE49-F238E27FC236}">
                <a16:creationId xmlns:a16="http://schemas.microsoft.com/office/drawing/2014/main" id="{A1867077-DE5A-17F5-BAED-CCEA93E7D5C7}"/>
              </a:ext>
            </a:extLst>
          </p:cNvPr>
          <p:cNvSpPr>
            <a:spLocks/>
          </p:cNvSpPr>
          <p:nvPr/>
        </p:nvSpPr>
        <p:spPr bwMode="auto">
          <a:xfrm>
            <a:off x="8416925" y="3052902"/>
            <a:ext cx="222250" cy="346075"/>
          </a:xfrm>
          <a:custGeom>
            <a:avLst/>
            <a:gdLst>
              <a:gd name="T0" fmla="*/ 2147483647 w 179"/>
              <a:gd name="T1" fmla="*/ 0 h 294"/>
              <a:gd name="T2" fmla="*/ 0 w 179"/>
              <a:gd name="T3" fmla="*/ 2147483647 h 294"/>
              <a:gd name="T4" fmla="*/ 0 w 179"/>
              <a:gd name="T5" fmla="*/ 2147483647 h 294"/>
              <a:gd name="T6" fmla="*/ 2147483647 w 179"/>
              <a:gd name="T7" fmla="*/ 2147483647 h 294"/>
              <a:gd name="T8" fmla="*/ 2147483647 w 179"/>
              <a:gd name="T9" fmla="*/ 0 h 294"/>
              <a:gd name="T10" fmla="*/ 0 60000 65536"/>
              <a:gd name="T11" fmla="*/ 0 60000 65536"/>
              <a:gd name="T12" fmla="*/ 0 60000 65536"/>
              <a:gd name="T13" fmla="*/ 0 60000 65536"/>
              <a:gd name="T14" fmla="*/ 0 60000 65536"/>
              <a:gd name="T15" fmla="*/ 0 w 179"/>
              <a:gd name="T16" fmla="*/ 0 h 294"/>
              <a:gd name="T17" fmla="*/ 179 w 179"/>
              <a:gd name="T18" fmla="*/ 294 h 294"/>
            </a:gdLst>
            <a:ahLst/>
            <a:cxnLst>
              <a:cxn ang="T10">
                <a:pos x="T0" y="T1"/>
              </a:cxn>
              <a:cxn ang="T11">
                <a:pos x="T2" y="T3"/>
              </a:cxn>
              <a:cxn ang="T12">
                <a:pos x="T4" y="T5"/>
              </a:cxn>
              <a:cxn ang="T13">
                <a:pos x="T6" y="T7"/>
              </a:cxn>
              <a:cxn ang="T14">
                <a:pos x="T8" y="T9"/>
              </a:cxn>
            </a:cxnLst>
            <a:rect l="T15" t="T16" r="T17" b="T18"/>
            <a:pathLst>
              <a:path w="179" h="294">
                <a:moveTo>
                  <a:pt x="179" y="0"/>
                </a:moveTo>
                <a:lnTo>
                  <a:pt x="0" y="139"/>
                </a:lnTo>
                <a:lnTo>
                  <a:pt x="0" y="294"/>
                </a:lnTo>
                <a:lnTo>
                  <a:pt x="179" y="157"/>
                </a:lnTo>
                <a:lnTo>
                  <a:pt x="179"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10">
            <a:extLst>
              <a:ext uri="{FF2B5EF4-FFF2-40B4-BE49-F238E27FC236}">
                <a16:creationId xmlns:a16="http://schemas.microsoft.com/office/drawing/2014/main" id="{B8588423-BEBB-C8E2-DBCB-E530750E5613}"/>
              </a:ext>
            </a:extLst>
          </p:cNvPr>
          <p:cNvSpPr>
            <a:spLocks/>
          </p:cNvSpPr>
          <p:nvPr/>
        </p:nvSpPr>
        <p:spPr bwMode="auto">
          <a:xfrm>
            <a:off x="6418263" y="4603888"/>
            <a:ext cx="220662" cy="254000"/>
          </a:xfrm>
          <a:custGeom>
            <a:avLst/>
            <a:gdLst>
              <a:gd name="T0" fmla="*/ 0 w 175"/>
              <a:gd name="T1" fmla="*/ 0 h 215"/>
              <a:gd name="T2" fmla="*/ 2147483647 w 175"/>
              <a:gd name="T3" fmla="*/ 2147483647 h 215"/>
              <a:gd name="T4" fmla="*/ 2147483647 w 175"/>
              <a:gd name="T5" fmla="*/ 2147483647 h 215"/>
              <a:gd name="T6" fmla="*/ 0 w 175"/>
              <a:gd name="T7" fmla="*/ 2147483647 h 215"/>
              <a:gd name="T8" fmla="*/ 0 w 175"/>
              <a:gd name="T9" fmla="*/ 0 h 215"/>
              <a:gd name="T10" fmla="*/ 0 60000 65536"/>
              <a:gd name="T11" fmla="*/ 0 60000 65536"/>
              <a:gd name="T12" fmla="*/ 0 60000 65536"/>
              <a:gd name="T13" fmla="*/ 0 60000 65536"/>
              <a:gd name="T14" fmla="*/ 0 60000 65536"/>
              <a:gd name="T15" fmla="*/ 0 w 175"/>
              <a:gd name="T16" fmla="*/ 0 h 215"/>
              <a:gd name="T17" fmla="*/ 175 w 175"/>
              <a:gd name="T18" fmla="*/ 215 h 215"/>
            </a:gdLst>
            <a:ahLst/>
            <a:cxnLst>
              <a:cxn ang="T10">
                <a:pos x="T0" y="T1"/>
              </a:cxn>
              <a:cxn ang="T11">
                <a:pos x="T2" y="T3"/>
              </a:cxn>
              <a:cxn ang="T12">
                <a:pos x="T4" y="T5"/>
              </a:cxn>
              <a:cxn ang="T13">
                <a:pos x="T6" y="T7"/>
              </a:cxn>
              <a:cxn ang="T14">
                <a:pos x="T8" y="T9"/>
              </a:cxn>
            </a:cxnLst>
            <a:rect l="T15" t="T16" r="T17" b="T18"/>
            <a:pathLst>
              <a:path w="175" h="215">
                <a:moveTo>
                  <a:pt x="0" y="0"/>
                </a:moveTo>
                <a:lnTo>
                  <a:pt x="175" y="62"/>
                </a:lnTo>
                <a:lnTo>
                  <a:pt x="175" y="215"/>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11">
            <a:extLst>
              <a:ext uri="{FF2B5EF4-FFF2-40B4-BE49-F238E27FC236}">
                <a16:creationId xmlns:a16="http://schemas.microsoft.com/office/drawing/2014/main" id="{E23C8CBD-9A50-8123-2186-F9FD75BD5F9B}"/>
              </a:ext>
            </a:extLst>
          </p:cNvPr>
          <p:cNvSpPr>
            <a:spLocks/>
          </p:cNvSpPr>
          <p:nvPr/>
        </p:nvSpPr>
        <p:spPr bwMode="auto">
          <a:xfrm>
            <a:off x="7361731" y="4900565"/>
            <a:ext cx="30163" cy="184150"/>
          </a:xfrm>
          <a:custGeom>
            <a:avLst/>
            <a:gdLst>
              <a:gd name="T0" fmla="*/ 0 w 24"/>
              <a:gd name="T1" fmla="*/ 0 h 156"/>
              <a:gd name="T2" fmla="*/ 0 w 24"/>
              <a:gd name="T3" fmla="*/ 2147483647 h 156"/>
              <a:gd name="T4" fmla="*/ 2147483647 w 24"/>
              <a:gd name="T5" fmla="*/ 2147483647 h 156"/>
              <a:gd name="T6" fmla="*/ 2147483647 w 24"/>
              <a:gd name="T7" fmla="*/ 2147483647 h 156"/>
              <a:gd name="T8" fmla="*/ 0 w 24"/>
              <a:gd name="T9" fmla="*/ 0 h 156"/>
              <a:gd name="T10" fmla="*/ 0 60000 65536"/>
              <a:gd name="T11" fmla="*/ 0 60000 65536"/>
              <a:gd name="T12" fmla="*/ 0 60000 65536"/>
              <a:gd name="T13" fmla="*/ 0 60000 65536"/>
              <a:gd name="T14" fmla="*/ 0 60000 65536"/>
              <a:gd name="T15" fmla="*/ 0 w 24"/>
              <a:gd name="T16" fmla="*/ 0 h 156"/>
              <a:gd name="T17" fmla="*/ 24 w 24"/>
              <a:gd name="T18" fmla="*/ 156 h 156"/>
            </a:gdLst>
            <a:ahLst/>
            <a:cxnLst>
              <a:cxn ang="T10">
                <a:pos x="T0" y="T1"/>
              </a:cxn>
              <a:cxn ang="T11">
                <a:pos x="T2" y="T3"/>
              </a:cxn>
              <a:cxn ang="T12">
                <a:pos x="T4" y="T5"/>
              </a:cxn>
              <a:cxn ang="T13">
                <a:pos x="T6" y="T7"/>
              </a:cxn>
              <a:cxn ang="T14">
                <a:pos x="T8" y="T9"/>
              </a:cxn>
            </a:cxnLst>
            <a:rect l="T15" t="T16" r="T17" b="T18"/>
            <a:pathLst>
              <a:path w="24" h="156">
                <a:moveTo>
                  <a:pt x="0" y="0"/>
                </a:moveTo>
                <a:lnTo>
                  <a:pt x="0" y="156"/>
                </a:lnTo>
                <a:lnTo>
                  <a:pt x="24" y="156"/>
                </a:lnTo>
                <a:lnTo>
                  <a:pt x="24" y="2"/>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12">
            <a:extLst>
              <a:ext uri="{FF2B5EF4-FFF2-40B4-BE49-F238E27FC236}">
                <a16:creationId xmlns:a16="http://schemas.microsoft.com/office/drawing/2014/main" id="{9308D0FE-4C3D-D09F-1E6D-2EC43A5260A6}"/>
              </a:ext>
            </a:extLst>
          </p:cNvPr>
          <p:cNvSpPr>
            <a:spLocks/>
          </p:cNvSpPr>
          <p:nvPr/>
        </p:nvSpPr>
        <p:spPr bwMode="auto">
          <a:xfrm>
            <a:off x="7390305" y="4902154"/>
            <a:ext cx="25400" cy="350837"/>
          </a:xfrm>
          <a:custGeom>
            <a:avLst/>
            <a:gdLst>
              <a:gd name="T0" fmla="*/ 0 w 21"/>
              <a:gd name="T1" fmla="*/ 0 h 299"/>
              <a:gd name="T2" fmla="*/ 2147483647 w 21"/>
              <a:gd name="T3" fmla="*/ 2147483647 h 299"/>
              <a:gd name="T4" fmla="*/ 2147483647 w 21"/>
              <a:gd name="T5" fmla="*/ 2147483647 h 299"/>
              <a:gd name="T6" fmla="*/ 0 w 21"/>
              <a:gd name="T7" fmla="*/ 2147483647 h 299"/>
              <a:gd name="T8" fmla="*/ 0 w 21"/>
              <a:gd name="T9" fmla="*/ 0 h 299"/>
              <a:gd name="T10" fmla="*/ 0 60000 65536"/>
              <a:gd name="T11" fmla="*/ 0 60000 65536"/>
              <a:gd name="T12" fmla="*/ 0 60000 65536"/>
              <a:gd name="T13" fmla="*/ 0 60000 65536"/>
              <a:gd name="T14" fmla="*/ 0 60000 65536"/>
              <a:gd name="T15" fmla="*/ 0 w 21"/>
              <a:gd name="T16" fmla="*/ 0 h 299"/>
              <a:gd name="T17" fmla="*/ 21 w 21"/>
              <a:gd name="T18" fmla="*/ 299 h 299"/>
            </a:gdLst>
            <a:ahLst/>
            <a:cxnLst>
              <a:cxn ang="T10">
                <a:pos x="T0" y="T1"/>
              </a:cxn>
              <a:cxn ang="T11">
                <a:pos x="T2" y="T3"/>
              </a:cxn>
              <a:cxn ang="T12">
                <a:pos x="T4" y="T5"/>
              </a:cxn>
              <a:cxn ang="T13">
                <a:pos x="T6" y="T7"/>
              </a:cxn>
              <a:cxn ang="T14">
                <a:pos x="T8" y="T9"/>
              </a:cxn>
            </a:cxnLst>
            <a:rect l="T15" t="T16" r="T17" b="T18"/>
            <a:pathLst>
              <a:path w="21" h="299">
                <a:moveTo>
                  <a:pt x="0" y="0"/>
                </a:moveTo>
                <a:lnTo>
                  <a:pt x="21" y="149"/>
                </a:lnTo>
                <a:lnTo>
                  <a:pt x="21" y="299"/>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13">
            <a:extLst>
              <a:ext uri="{FF2B5EF4-FFF2-40B4-BE49-F238E27FC236}">
                <a16:creationId xmlns:a16="http://schemas.microsoft.com/office/drawing/2014/main" id="{1BEAACE9-9A4C-41D6-5A03-884046CBE084}"/>
              </a:ext>
            </a:extLst>
          </p:cNvPr>
          <p:cNvSpPr>
            <a:spLocks/>
          </p:cNvSpPr>
          <p:nvPr/>
        </p:nvSpPr>
        <p:spPr bwMode="auto">
          <a:xfrm>
            <a:off x="7575551" y="4235589"/>
            <a:ext cx="104775" cy="288925"/>
          </a:xfrm>
          <a:custGeom>
            <a:avLst/>
            <a:gdLst>
              <a:gd name="T0" fmla="*/ 0 w 85"/>
              <a:gd name="T1" fmla="*/ 2147483647 h 246"/>
              <a:gd name="T2" fmla="*/ 2147483647 w 85"/>
              <a:gd name="T3" fmla="*/ 0 h 246"/>
              <a:gd name="T4" fmla="*/ 2147483647 w 85"/>
              <a:gd name="T5" fmla="*/ 2147483647 h 246"/>
              <a:gd name="T6" fmla="*/ 0 w 85"/>
              <a:gd name="T7" fmla="*/ 2147483647 h 246"/>
              <a:gd name="T8" fmla="*/ 0 w 85"/>
              <a:gd name="T9" fmla="*/ 2147483647 h 246"/>
              <a:gd name="T10" fmla="*/ 0 60000 65536"/>
              <a:gd name="T11" fmla="*/ 0 60000 65536"/>
              <a:gd name="T12" fmla="*/ 0 60000 65536"/>
              <a:gd name="T13" fmla="*/ 0 60000 65536"/>
              <a:gd name="T14" fmla="*/ 0 60000 65536"/>
              <a:gd name="T15" fmla="*/ 0 w 85"/>
              <a:gd name="T16" fmla="*/ 0 h 246"/>
              <a:gd name="T17" fmla="*/ 85 w 85"/>
              <a:gd name="T18" fmla="*/ 246 h 246"/>
            </a:gdLst>
            <a:ahLst/>
            <a:cxnLst>
              <a:cxn ang="T10">
                <a:pos x="T0" y="T1"/>
              </a:cxn>
              <a:cxn ang="T11">
                <a:pos x="T2" y="T3"/>
              </a:cxn>
              <a:cxn ang="T12">
                <a:pos x="T4" y="T5"/>
              </a:cxn>
              <a:cxn ang="T13">
                <a:pos x="T6" y="T7"/>
              </a:cxn>
              <a:cxn ang="T14">
                <a:pos x="T8" y="T9"/>
              </a:cxn>
            </a:cxnLst>
            <a:rect l="T15" t="T16" r="T17" b="T18"/>
            <a:pathLst>
              <a:path w="85" h="246">
                <a:moveTo>
                  <a:pt x="0" y="89"/>
                </a:moveTo>
                <a:lnTo>
                  <a:pt x="85" y="0"/>
                </a:lnTo>
                <a:lnTo>
                  <a:pt x="85" y="156"/>
                </a:lnTo>
                <a:lnTo>
                  <a:pt x="0" y="246"/>
                </a:lnTo>
                <a:lnTo>
                  <a:pt x="0" y="89"/>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14">
            <a:extLst>
              <a:ext uri="{FF2B5EF4-FFF2-40B4-BE49-F238E27FC236}">
                <a16:creationId xmlns:a16="http://schemas.microsoft.com/office/drawing/2014/main" id="{06E27BB4-5E7E-8CB8-0943-E502F6FF9F79}"/>
              </a:ext>
            </a:extLst>
          </p:cNvPr>
          <p:cNvSpPr>
            <a:spLocks/>
          </p:cNvSpPr>
          <p:nvPr/>
        </p:nvSpPr>
        <p:spPr bwMode="auto">
          <a:xfrm>
            <a:off x="7729539" y="4132401"/>
            <a:ext cx="117475" cy="214312"/>
          </a:xfrm>
          <a:custGeom>
            <a:avLst/>
            <a:gdLst>
              <a:gd name="T0" fmla="*/ 0 w 95"/>
              <a:gd name="T1" fmla="*/ 2147483647 h 184"/>
              <a:gd name="T2" fmla="*/ 2147483647 w 95"/>
              <a:gd name="T3" fmla="*/ 0 h 184"/>
              <a:gd name="T4" fmla="*/ 2147483647 w 95"/>
              <a:gd name="T5" fmla="*/ 2147483647 h 184"/>
              <a:gd name="T6" fmla="*/ 0 w 95"/>
              <a:gd name="T7" fmla="*/ 2147483647 h 184"/>
              <a:gd name="T8" fmla="*/ 0 w 95"/>
              <a:gd name="T9" fmla="*/ 2147483647 h 184"/>
              <a:gd name="T10" fmla="*/ 0 60000 65536"/>
              <a:gd name="T11" fmla="*/ 0 60000 65536"/>
              <a:gd name="T12" fmla="*/ 0 60000 65536"/>
              <a:gd name="T13" fmla="*/ 0 60000 65536"/>
              <a:gd name="T14" fmla="*/ 0 60000 65536"/>
              <a:gd name="T15" fmla="*/ 0 w 95"/>
              <a:gd name="T16" fmla="*/ 0 h 184"/>
              <a:gd name="T17" fmla="*/ 95 w 95"/>
              <a:gd name="T18" fmla="*/ 184 h 184"/>
            </a:gdLst>
            <a:ahLst/>
            <a:cxnLst>
              <a:cxn ang="T10">
                <a:pos x="T0" y="T1"/>
              </a:cxn>
              <a:cxn ang="T11">
                <a:pos x="T2" y="T3"/>
              </a:cxn>
              <a:cxn ang="T12">
                <a:pos x="T4" y="T5"/>
              </a:cxn>
              <a:cxn ang="T13">
                <a:pos x="T6" y="T7"/>
              </a:cxn>
              <a:cxn ang="T14">
                <a:pos x="T8" y="T9"/>
              </a:cxn>
            </a:cxnLst>
            <a:rect l="T15" t="T16" r="T17" b="T18"/>
            <a:pathLst>
              <a:path w="95" h="184">
                <a:moveTo>
                  <a:pt x="0" y="28"/>
                </a:moveTo>
                <a:lnTo>
                  <a:pt x="95" y="0"/>
                </a:lnTo>
                <a:lnTo>
                  <a:pt x="95" y="154"/>
                </a:lnTo>
                <a:lnTo>
                  <a:pt x="0" y="184"/>
                </a:lnTo>
                <a:lnTo>
                  <a:pt x="0" y="28"/>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15">
            <a:extLst>
              <a:ext uri="{FF2B5EF4-FFF2-40B4-BE49-F238E27FC236}">
                <a16:creationId xmlns:a16="http://schemas.microsoft.com/office/drawing/2014/main" id="{B12F7477-A8F4-6D94-7D1A-86A05C801283}"/>
              </a:ext>
            </a:extLst>
          </p:cNvPr>
          <p:cNvSpPr>
            <a:spLocks/>
          </p:cNvSpPr>
          <p:nvPr/>
        </p:nvSpPr>
        <p:spPr bwMode="auto">
          <a:xfrm>
            <a:off x="7983538" y="3641864"/>
            <a:ext cx="61912" cy="258763"/>
          </a:xfrm>
          <a:custGeom>
            <a:avLst/>
            <a:gdLst>
              <a:gd name="T0" fmla="*/ 0 w 49"/>
              <a:gd name="T1" fmla="*/ 2147483647 h 220"/>
              <a:gd name="T2" fmla="*/ 2147483647 w 49"/>
              <a:gd name="T3" fmla="*/ 0 h 220"/>
              <a:gd name="T4" fmla="*/ 2147483647 w 49"/>
              <a:gd name="T5" fmla="*/ 2147483647 h 220"/>
              <a:gd name="T6" fmla="*/ 0 w 49"/>
              <a:gd name="T7" fmla="*/ 2147483647 h 220"/>
              <a:gd name="T8" fmla="*/ 0 w 49"/>
              <a:gd name="T9" fmla="*/ 2147483647 h 220"/>
              <a:gd name="T10" fmla="*/ 0 60000 65536"/>
              <a:gd name="T11" fmla="*/ 0 60000 65536"/>
              <a:gd name="T12" fmla="*/ 0 60000 65536"/>
              <a:gd name="T13" fmla="*/ 0 60000 65536"/>
              <a:gd name="T14" fmla="*/ 0 60000 65536"/>
              <a:gd name="T15" fmla="*/ 0 w 49"/>
              <a:gd name="T16" fmla="*/ 0 h 220"/>
              <a:gd name="T17" fmla="*/ 49 w 49"/>
              <a:gd name="T18" fmla="*/ 220 h 220"/>
            </a:gdLst>
            <a:ahLst/>
            <a:cxnLst>
              <a:cxn ang="T10">
                <a:pos x="T0" y="T1"/>
              </a:cxn>
              <a:cxn ang="T11">
                <a:pos x="T2" y="T3"/>
              </a:cxn>
              <a:cxn ang="T12">
                <a:pos x="T4" y="T5"/>
              </a:cxn>
              <a:cxn ang="T13">
                <a:pos x="T6" y="T7"/>
              </a:cxn>
              <a:cxn ang="T14">
                <a:pos x="T8" y="T9"/>
              </a:cxn>
            </a:cxnLst>
            <a:rect l="T15" t="T16" r="T17" b="T18"/>
            <a:pathLst>
              <a:path w="49" h="220">
                <a:moveTo>
                  <a:pt x="0" y="63"/>
                </a:moveTo>
                <a:lnTo>
                  <a:pt x="49" y="0"/>
                </a:lnTo>
                <a:lnTo>
                  <a:pt x="49" y="155"/>
                </a:lnTo>
                <a:lnTo>
                  <a:pt x="0" y="220"/>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16">
            <a:extLst>
              <a:ext uri="{FF2B5EF4-FFF2-40B4-BE49-F238E27FC236}">
                <a16:creationId xmlns:a16="http://schemas.microsoft.com/office/drawing/2014/main" id="{6B6B88B0-C73E-E1A8-D2FC-0856F39FAD3E}"/>
              </a:ext>
            </a:extLst>
          </p:cNvPr>
          <p:cNvSpPr>
            <a:spLocks/>
          </p:cNvSpPr>
          <p:nvPr/>
        </p:nvSpPr>
        <p:spPr bwMode="auto">
          <a:xfrm>
            <a:off x="8339139" y="3433901"/>
            <a:ext cx="65087" cy="203200"/>
          </a:xfrm>
          <a:custGeom>
            <a:avLst/>
            <a:gdLst>
              <a:gd name="T0" fmla="*/ 0 w 54"/>
              <a:gd name="T1" fmla="*/ 2147483647 h 173"/>
              <a:gd name="T2" fmla="*/ 2147483647 w 54"/>
              <a:gd name="T3" fmla="*/ 0 h 173"/>
              <a:gd name="T4" fmla="*/ 2147483647 w 54"/>
              <a:gd name="T5" fmla="*/ 2147483647 h 173"/>
              <a:gd name="T6" fmla="*/ 0 w 54"/>
              <a:gd name="T7" fmla="*/ 2147483647 h 173"/>
              <a:gd name="T8" fmla="*/ 0 w 54"/>
              <a:gd name="T9" fmla="*/ 2147483647 h 173"/>
              <a:gd name="T10" fmla="*/ 0 60000 65536"/>
              <a:gd name="T11" fmla="*/ 0 60000 65536"/>
              <a:gd name="T12" fmla="*/ 0 60000 65536"/>
              <a:gd name="T13" fmla="*/ 0 60000 65536"/>
              <a:gd name="T14" fmla="*/ 0 60000 65536"/>
              <a:gd name="T15" fmla="*/ 0 w 54"/>
              <a:gd name="T16" fmla="*/ 0 h 173"/>
              <a:gd name="T17" fmla="*/ 54 w 54"/>
              <a:gd name="T18" fmla="*/ 173 h 173"/>
            </a:gdLst>
            <a:ahLst/>
            <a:cxnLst>
              <a:cxn ang="T10">
                <a:pos x="T0" y="T1"/>
              </a:cxn>
              <a:cxn ang="T11">
                <a:pos x="T2" y="T3"/>
              </a:cxn>
              <a:cxn ang="T12">
                <a:pos x="T4" y="T5"/>
              </a:cxn>
              <a:cxn ang="T13">
                <a:pos x="T6" y="T7"/>
              </a:cxn>
              <a:cxn ang="T14">
                <a:pos x="T8" y="T9"/>
              </a:cxn>
            </a:cxnLst>
            <a:rect l="T15" t="T16" r="T17" b="T18"/>
            <a:pathLst>
              <a:path w="54" h="173">
                <a:moveTo>
                  <a:pt x="0" y="20"/>
                </a:moveTo>
                <a:lnTo>
                  <a:pt x="54" y="0"/>
                </a:lnTo>
                <a:lnTo>
                  <a:pt x="54" y="153"/>
                </a:lnTo>
                <a:lnTo>
                  <a:pt x="0" y="173"/>
                </a:lnTo>
                <a:lnTo>
                  <a:pt x="0" y="2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17">
            <a:extLst>
              <a:ext uri="{FF2B5EF4-FFF2-40B4-BE49-F238E27FC236}">
                <a16:creationId xmlns:a16="http://schemas.microsoft.com/office/drawing/2014/main" id="{143D8281-CBBE-8A53-3C60-32F081A7AAEB}"/>
              </a:ext>
            </a:extLst>
          </p:cNvPr>
          <p:cNvSpPr>
            <a:spLocks/>
          </p:cNvSpPr>
          <p:nvPr/>
        </p:nvSpPr>
        <p:spPr bwMode="auto">
          <a:xfrm>
            <a:off x="8099425" y="3468826"/>
            <a:ext cx="177800" cy="203200"/>
          </a:xfrm>
          <a:custGeom>
            <a:avLst/>
            <a:gdLst>
              <a:gd name="T0" fmla="*/ 2147483647 w 143"/>
              <a:gd name="T1" fmla="*/ 0 h 173"/>
              <a:gd name="T2" fmla="*/ 2147483647 w 143"/>
              <a:gd name="T3" fmla="*/ 2147483647 h 173"/>
              <a:gd name="T4" fmla="*/ 0 w 143"/>
              <a:gd name="T5" fmla="*/ 2147483647 h 173"/>
              <a:gd name="T6" fmla="*/ 0 w 143"/>
              <a:gd name="T7" fmla="*/ 2147483647 h 173"/>
              <a:gd name="T8" fmla="*/ 2147483647 w 143"/>
              <a:gd name="T9" fmla="*/ 2147483647 h 173"/>
              <a:gd name="T10" fmla="*/ 2147483647 w 143"/>
              <a:gd name="T11" fmla="*/ 2147483647 h 173"/>
              <a:gd name="T12" fmla="*/ 2147483647 w 143"/>
              <a:gd name="T13" fmla="*/ 0 h 173"/>
              <a:gd name="T14" fmla="*/ 0 60000 65536"/>
              <a:gd name="T15" fmla="*/ 0 60000 65536"/>
              <a:gd name="T16" fmla="*/ 0 60000 65536"/>
              <a:gd name="T17" fmla="*/ 0 60000 65536"/>
              <a:gd name="T18" fmla="*/ 0 60000 65536"/>
              <a:gd name="T19" fmla="*/ 0 60000 65536"/>
              <a:gd name="T20" fmla="*/ 0 60000 65536"/>
              <a:gd name="T21" fmla="*/ 0 w 143"/>
              <a:gd name="T22" fmla="*/ 0 h 173"/>
              <a:gd name="T23" fmla="*/ 143 w 143"/>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73">
                <a:moveTo>
                  <a:pt x="143" y="0"/>
                </a:moveTo>
                <a:lnTo>
                  <a:pt x="113" y="4"/>
                </a:lnTo>
                <a:lnTo>
                  <a:pt x="0" y="20"/>
                </a:lnTo>
                <a:lnTo>
                  <a:pt x="0" y="173"/>
                </a:lnTo>
                <a:lnTo>
                  <a:pt x="115" y="159"/>
                </a:lnTo>
                <a:lnTo>
                  <a:pt x="143" y="155"/>
                </a:lnTo>
                <a:lnTo>
                  <a:pt x="143"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8">
            <a:extLst>
              <a:ext uri="{FF2B5EF4-FFF2-40B4-BE49-F238E27FC236}">
                <a16:creationId xmlns:a16="http://schemas.microsoft.com/office/drawing/2014/main" id="{3447422D-1638-A15A-F4A4-5B1D96CC9287}"/>
              </a:ext>
            </a:extLst>
          </p:cNvPr>
          <p:cNvSpPr>
            <a:spLocks/>
          </p:cNvSpPr>
          <p:nvPr/>
        </p:nvSpPr>
        <p:spPr bwMode="auto">
          <a:xfrm>
            <a:off x="5489576" y="4530863"/>
            <a:ext cx="74613" cy="306388"/>
          </a:xfrm>
          <a:custGeom>
            <a:avLst/>
            <a:gdLst>
              <a:gd name="T0" fmla="*/ 0 w 59"/>
              <a:gd name="T1" fmla="*/ 0 h 262"/>
              <a:gd name="T2" fmla="*/ 2147483647 w 59"/>
              <a:gd name="T3" fmla="*/ 2147483647 h 262"/>
              <a:gd name="T4" fmla="*/ 2147483647 w 59"/>
              <a:gd name="T5" fmla="*/ 2147483647 h 262"/>
              <a:gd name="T6" fmla="*/ 0 w 59"/>
              <a:gd name="T7" fmla="*/ 2147483647 h 262"/>
              <a:gd name="T8" fmla="*/ 0 w 59"/>
              <a:gd name="T9" fmla="*/ 0 h 262"/>
              <a:gd name="T10" fmla="*/ 0 60000 65536"/>
              <a:gd name="T11" fmla="*/ 0 60000 65536"/>
              <a:gd name="T12" fmla="*/ 0 60000 65536"/>
              <a:gd name="T13" fmla="*/ 0 60000 65536"/>
              <a:gd name="T14" fmla="*/ 0 60000 65536"/>
              <a:gd name="T15" fmla="*/ 0 w 59"/>
              <a:gd name="T16" fmla="*/ 0 h 262"/>
              <a:gd name="T17" fmla="*/ 59 w 59"/>
              <a:gd name="T18" fmla="*/ 262 h 262"/>
            </a:gdLst>
            <a:ahLst/>
            <a:cxnLst>
              <a:cxn ang="T10">
                <a:pos x="T0" y="T1"/>
              </a:cxn>
              <a:cxn ang="T11">
                <a:pos x="T2" y="T3"/>
              </a:cxn>
              <a:cxn ang="T12">
                <a:pos x="T4" y="T5"/>
              </a:cxn>
              <a:cxn ang="T13">
                <a:pos x="T6" y="T7"/>
              </a:cxn>
              <a:cxn ang="T14">
                <a:pos x="T8" y="T9"/>
              </a:cxn>
            </a:cxnLst>
            <a:rect l="T15" t="T16" r="T17" b="T18"/>
            <a:pathLst>
              <a:path w="59" h="262">
                <a:moveTo>
                  <a:pt x="0" y="0"/>
                </a:moveTo>
                <a:lnTo>
                  <a:pt x="59" y="108"/>
                </a:lnTo>
                <a:lnTo>
                  <a:pt x="59" y="262"/>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9">
            <a:extLst>
              <a:ext uri="{FF2B5EF4-FFF2-40B4-BE49-F238E27FC236}">
                <a16:creationId xmlns:a16="http://schemas.microsoft.com/office/drawing/2014/main" id="{BA966959-0B5A-EBDD-B642-D73FB75CAD8D}"/>
              </a:ext>
            </a:extLst>
          </p:cNvPr>
          <p:cNvSpPr>
            <a:spLocks/>
          </p:cNvSpPr>
          <p:nvPr/>
        </p:nvSpPr>
        <p:spPr bwMode="auto">
          <a:xfrm>
            <a:off x="5702300" y="4645163"/>
            <a:ext cx="103188" cy="211138"/>
          </a:xfrm>
          <a:custGeom>
            <a:avLst/>
            <a:gdLst>
              <a:gd name="T0" fmla="*/ 0 w 84"/>
              <a:gd name="T1" fmla="*/ 0 h 180"/>
              <a:gd name="T2" fmla="*/ 2147483647 w 84"/>
              <a:gd name="T3" fmla="*/ 2147483647 h 180"/>
              <a:gd name="T4" fmla="*/ 2147483647 w 84"/>
              <a:gd name="T5" fmla="*/ 2147483647 h 180"/>
              <a:gd name="T6" fmla="*/ 0 w 84"/>
              <a:gd name="T7" fmla="*/ 2147483647 h 180"/>
              <a:gd name="T8" fmla="*/ 0 w 84"/>
              <a:gd name="T9" fmla="*/ 0 h 180"/>
              <a:gd name="T10" fmla="*/ 0 60000 65536"/>
              <a:gd name="T11" fmla="*/ 0 60000 65536"/>
              <a:gd name="T12" fmla="*/ 0 60000 65536"/>
              <a:gd name="T13" fmla="*/ 0 60000 65536"/>
              <a:gd name="T14" fmla="*/ 0 60000 65536"/>
              <a:gd name="T15" fmla="*/ 0 w 84"/>
              <a:gd name="T16" fmla="*/ 0 h 180"/>
              <a:gd name="T17" fmla="*/ 84 w 84"/>
              <a:gd name="T18" fmla="*/ 180 h 180"/>
            </a:gdLst>
            <a:ahLst/>
            <a:cxnLst>
              <a:cxn ang="T10">
                <a:pos x="T0" y="T1"/>
              </a:cxn>
              <a:cxn ang="T11">
                <a:pos x="T2" y="T3"/>
              </a:cxn>
              <a:cxn ang="T12">
                <a:pos x="T4" y="T5"/>
              </a:cxn>
              <a:cxn ang="T13">
                <a:pos x="T6" y="T7"/>
              </a:cxn>
              <a:cxn ang="T14">
                <a:pos x="T8" y="T9"/>
              </a:cxn>
            </a:cxnLst>
            <a:rect l="T15" t="T16" r="T17" b="T18"/>
            <a:pathLst>
              <a:path w="84" h="180">
                <a:moveTo>
                  <a:pt x="0" y="0"/>
                </a:moveTo>
                <a:lnTo>
                  <a:pt x="84" y="29"/>
                </a:lnTo>
                <a:lnTo>
                  <a:pt x="84" y="180"/>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21">
            <a:extLst>
              <a:ext uri="{FF2B5EF4-FFF2-40B4-BE49-F238E27FC236}">
                <a16:creationId xmlns:a16="http://schemas.microsoft.com/office/drawing/2014/main" id="{6CA9B589-C63A-DF6F-C6D4-BDAB95E3E796}"/>
              </a:ext>
            </a:extLst>
          </p:cNvPr>
          <p:cNvSpPr>
            <a:spLocks/>
          </p:cNvSpPr>
          <p:nvPr/>
        </p:nvSpPr>
        <p:spPr bwMode="auto">
          <a:xfrm>
            <a:off x="7023100" y="4559438"/>
            <a:ext cx="88900" cy="254000"/>
          </a:xfrm>
          <a:custGeom>
            <a:avLst/>
            <a:gdLst>
              <a:gd name="T0" fmla="*/ 0 w 71"/>
              <a:gd name="T1" fmla="*/ 0 h 217"/>
              <a:gd name="T2" fmla="*/ 0 w 71"/>
              <a:gd name="T3" fmla="*/ 2147483647 h 217"/>
              <a:gd name="T4" fmla="*/ 2147483647 w 71"/>
              <a:gd name="T5" fmla="*/ 2147483647 h 217"/>
              <a:gd name="T6" fmla="*/ 2147483647 w 71"/>
              <a:gd name="T7" fmla="*/ 2147483647 h 217"/>
              <a:gd name="T8" fmla="*/ 0 w 71"/>
              <a:gd name="T9" fmla="*/ 0 h 217"/>
              <a:gd name="T10" fmla="*/ 0 60000 65536"/>
              <a:gd name="T11" fmla="*/ 0 60000 65536"/>
              <a:gd name="T12" fmla="*/ 0 60000 65536"/>
              <a:gd name="T13" fmla="*/ 0 60000 65536"/>
              <a:gd name="T14" fmla="*/ 0 60000 65536"/>
              <a:gd name="T15" fmla="*/ 0 w 71"/>
              <a:gd name="T16" fmla="*/ 0 h 217"/>
              <a:gd name="T17" fmla="*/ 71 w 71"/>
              <a:gd name="T18" fmla="*/ 217 h 217"/>
            </a:gdLst>
            <a:ahLst/>
            <a:cxnLst>
              <a:cxn ang="T10">
                <a:pos x="T0" y="T1"/>
              </a:cxn>
              <a:cxn ang="T11">
                <a:pos x="T2" y="T3"/>
              </a:cxn>
              <a:cxn ang="T12">
                <a:pos x="T4" y="T5"/>
              </a:cxn>
              <a:cxn ang="T13">
                <a:pos x="T6" y="T7"/>
              </a:cxn>
              <a:cxn ang="T14">
                <a:pos x="T8" y="T9"/>
              </a:cxn>
            </a:cxnLst>
            <a:rect l="T15" t="T16" r="T17" b="T18"/>
            <a:pathLst>
              <a:path w="71" h="217">
                <a:moveTo>
                  <a:pt x="0" y="0"/>
                </a:moveTo>
                <a:lnTo>
                  <a:pt x="0" y="153"/>
                </a:lnTo>
                <a:lnTo>
                  <a:pt x="71" y="217"/>
                </a:lnTo>
                <a:lnTo>
                  <a:pt x="71" y="60"/>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22">
            <a:extLst>
              <a:ext uri="{FF2B5EF4-FFF2-40B4-BE49-F238E27FC236}">
                <a16:creationId xmlns:a16="http://schemas.microsoft.com/office/drawing/2014/main" id="{9E9F5E43-8674-C383-AEFD-906BB2458A1C}"/>
              </a:ext>
            </a:extLst>
          </p:cNvPr>
          <p:cNvSpPr>
            <a:spLocks/>
          </p:cNvSpPr>
          <p:nvPr/>
        </p:nvSpPr>
        <p:spPr bwMode="auto">
          <a:xfrm>
            <a:off x="7297738" y="4783277"/>
            <a:ext cx="69850" cy="282575"/>
          </a:xfrm>
          <a:custGeom>
            <a:avLst/>
            <a:gdLst>
              <a:gd name="T0" fmla="*/ 0 w 57"/>
              <a:gd name="T1" fmla="*/ 0 h 242"/>
              <a:gd name="T2" fmla="*/ 2147483647 w 57"/>
              <a:gd name="T3" fmla="*/ 2147483647 h 242"/>
              <a:gd name="T4" fmla="*/ 2147483647 w 57"/>
              <a:gd name="T5" fmla="*/ 2147483647 h 242"/>
              <a:gd name="T6" fmla="*/ 0 w 57"/>
              <a:gd name="T7" fmla="*/ 2147483647 h 242"/>
              <a:gd name="T8" fmla="*/ 0 w 57"/>
              <a:gd name="T9" fmla="*/ 0 h 242"/>
              <a:gd name="T10" fmla="*/ 0 60000 65536"/>
              <a:gd name="T11" fmla="*/ 0 60000 65536"/>
              <a:gd name="T12" fmla="*/ 0 60000 65536"/>
              <a:gd name="T13" fmla="*/ 0 60000 65536"/>
              <a:gd name="T14" fmla="*/ 0 60000 65536"/>
              <a:gd name="T15" fmla="*/ 0 w 57"/>
              <a:gd name="T16" fmla="*/ 0 h 242"/>
              <a:gd name="T17" fmla="*/ 57 w 57"/>
              <a:gd name="T18" fmla="*/ 242 h 242"/>
            </a:gdLst>
            <a:ahLst/>
            <a:cxnLst>
              <a:cxn ang="T10">
                <a:pos x="T0" y="T1"/>
              </a:cxn>
              <a:cxn ang="T11">
                <a:pos x="T2" y="T3"/>
              </a:cxn>
              <a:cxn ang="T12">
                <a:pos x="T4" y="T5"/>
              </a:cxn>
              <a:cxn ang="T13">
                <a:pos x="T6" y="T7"/>
              </a:cxn>
              <a:cxn ang="T14">
                <a:pos x="T8" y="T9"/>
              </a:cxn>
            </a:cxnLst>
            <a:rect l="T15" t="T16" r="T17" b="T18"/>
            <a:pathLst>
              <a:path w="57" h="242">
                <a:moveTo>
                  <a:pt x="0" y="0"/>
                </a:moveTo>
                <a:lnTo>
                  <a:pt x="57" y="86"/>
                </a:lnTo>
                <a:lnTo>
                  <a:pt x="57" y="242"/>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23">
            <a:extLst>
              <a:ext uri="{FF2B5EF4-FFF2-40B4-BE49-F238E27FC236}">
                <a16:creationId xmlns:a16="http://schemas.microsoft.com/office/drawing/2014/main" id="{2A3B78B7-249A-3875-1E52-EFCCEF1B8112}"/>
              </a:ext>
            </a:extLst>
          </p:cNvPr>
          <p:cNvSpPr>
            <a:spLocks/>
          </p:cNvSpPr>
          <p:nvPr/>
        </p:nvSpPr>
        <p:spPr bwMode="auto">
          <a:xfrm>
            <a:off x="7221538" y="4605476"/>
            <a:ext cx="93662" cy="258762"/>
          </a:xfrm>
          <a:custGeom>
            <a:avLst/>
            <a:gdLst>
              <a:gd name="T0" fmla="*/ 0 w 74"/>
              <a:gd name="T1" fmla="*/ 0 h 220"/>
              <a:gd name="T2" fmla="*/ 2147483647 w 74"/>
              <a:gd name="T3" fmla="*/ 2147483647 h 220"/>
              <a:gd name="T4" fmla="*/ 2147483647 w 74"/>
              <a:gd name="T5" fmla="*/ 2147483647 h 220"/>
              <a:gd name="T6" fmla="*/ 2147483647 w 74"/>
              <a:gd name="T7" fmla="*/ 2147483647 h 220"/>
              <a:gd name="T8" fmla="*/ 0 w 74"/>
              <a:gd name="T9" fmla="*/ 2147483647 h 220"/>
              <a:gd name="T10" fmla="*/ 0 w 74"/>
              <a:gd name="T11" fmla="*/ 0 h 220"/>
              <a:gd name="T12" fmla="*/ 0 60000 65536"/>
              <a:gd name="T13" fmla="*/ 0 60000 65536"/>
              <a:gd name="T14" fmla="*/ 0 60000 65536"/>
              <a:gd name="T15" fmla="*/ 0 60000 65536"/>
              <a:gd name="T16" fmla="*/ 0 60000 65536"/>
              <a:gd name="T17" fmla="*/ 0 60000 65536"/>
              <a:gd name="T18" fmla="*/ 0 w 74"/>
              <a:gd name="T19" fmla="*/ 0 h 220"/>
              <a:gd name="T20" fmla="*/ 74 w 74"/>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 h="220">
                <a:moveTo>
                  <a:pt x="0" y="0"/>
                </a:moveTo>
                <a:lnTo>
                  <a:pt x="74" y="79"/>
                </a:lnTo>
                <a:lnTo>
                  <a:pt x="58" y="151"/>
                </a:lnTo>
                <a:lnTo>
                  <a:pt x="58" y="220"/>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24">
            <a:extLst>
              <a:ext uri="{FF2B5EF4-FFF2-40B4-BE49-F238E27FC236}">
                <a16:creationId xmlns:a16="http://schemas.microsoft.com/office/drawing/2014/main" id="{8FCB1ECA-C852-12ED-D937-FD8A6DB95773}"/>
              </a:ext>
            </a:extLst>
          </p:cNvPr>
          <p:cNvSpPr>
            <a:spLocks/>
          </p:cNvSpPr>
          <p:nvPr/>
        </p:nvSpPr>
        <p:spPr bwMode="auto">
          <a:xfrm>
            <a:off x="6638925" y="4675326"/>
            <a:ext cx="165100" cy="184150"/>
          </a:xfrm>
          <a:custGeom>
            <a:avLst/>
            <a:gdLst>
              <a:gd name="T0" fmla="*/ 0 w 135"/>
              <a:gd name="T1" fmla="*/ 0 h 159"/>
              <a:gd name="T2" fmla="*/ 0 w 135"/>
              <a:gd name="T3" fmla="*/ 2147483647 h 159"/>
              <a:gd name="T4" fmla="*/ 2147483647 w 135"/>
              <a:gd name="T5" fmla="*/ 2147483647 h 159"/>
              <a:gd name="T6" fmla="*/ 2147483647 w 135"/>
              <a:gd name="T7" fmla="*/ 2147483647 h 159"/>
              <a:gd name="T8" fmla="*/ 0 w 135"/>
              <a:gd name="T9" fmla="*/ 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0" y="0"/>
                </a:moveTo>
                <a:lnTo>
                  <a:pt x="0" y="153"/>
                </a:lnTo>
                <a:lnTo>
                  <a:pt x="135" y="159"/>
                </a:lnTo>
                <a:lnTo>
                  <a:pt x="135" y="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25">
            <a:extLst>
              <a:ext uri="{FF2B5EF4-FFF2-40B4-BE49-F238E27FC236}">
                <a16:creationId xmlns:a16="http://schemas.microsoft.com/office/drawing/2014/main" id="{EEA1414C-585D-FBB0-435F-30BEA2C6CDCF}"/>
              </a:ext>
            </a:extLst>
          </p:cNvPr>
          <p:cNvSpPr>
            <a:spLocks/>
          </p:cNvSpPr>
          <p:nvPr/>
        </p:nvSpPr>
        <p:spPr bwMode="auto">
          <a:xfrm>
            <a:off x="7415705" y="5064078"/>
            <a:ext cx="77788" cy="184150"/>
          </a:xfrm>
          <a:custGeom>
            <a:avLst/>
            <a:gdLst>
              <a:gd name="T0" fmla="*/ 0 w 61"/>
              <a:gd name="T1" fmla="*/ 2147483647 h 157"/>
              <a:gd name="T2" fmla="*/ 2147483647 w 61"/>
              <a:gd name="T3" fmla="*/ 0 h 157"/>
              <a:gd name="T4" fmla="*/ 2147483647 w 61"/>
              <a:gd name="T5" fmla="*/ 2147483647 h 157"/>
              <a:gd name="T6" fmla="*/ 0 w 61"/>
              <a:gd name="T7" fmla="*/ 2147483647 h 157"/>
              <a:gd name="T8" fmla="*/ 0 w 61"/>
              <a:gd name="T9" fmla="*/ 2147483647 h 157"/>
              <a:gd name="T10" fmla="*/ 0 60000 65536"/>
              <a:gd name="T11" fmla="*/ 0 60000 65536"/>
              <a:gd name="T12" fmla="*/ 0 60000 65536"/>
              <a:gd name="T13" fmla="*/ 0 60000 65536"/>
              <a:gd name="T14" fmla="*/ 0 60000 65536"/>
              <a:gd name="T15" fmla="*/ 0 w 61"/>
              <a:gd name="T16" fmla="*/ 0 h 157"/>
              <a:gd name="T17" fmla="*/ 61 w 61"/>
              <a:gd name="T18" fmla="*/ 157 h 157"/>
            </a:gdLst>
            <a:ahLst/>
            <a:cxnLst>
              <a:cxn ang="T10">
                <a:pos x="T0" y="T1"/>
              </a:cxn>
              <a:cxn ang="T11">
                <a:pos x="T2" y="T3"/>
              </a:cxn>
              <a:cxn ang="T12">
                <a:pos x="T4" y="T5"/>
              </a:cxn>
              <a:cxn ang="T13">
                <a:pos x="T6" y="T7"/>
              </a:cxn>
              <a:cxn ang="T14">
                <a:pos x="T8" y="T9"/>
              </a:cxn>
            </a:cxnLst>
            <a:rect l="T15" t="T16" r="T17" b="T18"/>
            <a:pathLst>
              <a:path w="61" h="157">
                <a:moveTo>
                  <a:pt x="0" y="4"/>
                </a:moveTo>
                <a:lnTo>
                  <a:pt x="61" y="0"/>
                </a:lnTo>
                <a:lnTo>
                  <a:pt x="61" y="151"/>
                </a:lnTo>
                <a:lnTo>
                  <a:pt x="0" y="157"/>
                </a:lnTo>
                <a:lnTo>
                  <a:pt x="0" y="4"/>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26">
            <a:extLst>
              <a:ext uri="{FF2B5EF4-FFF2-40B4-BE49-F238E27FC236}">
                <a16:creationId xmlns:a16="http://schemas.microsoft.com/office/drawing/2014/main" id="{F873C534-EFFD-A17A-E795-29B87EF54B6D}"/>
              </a:ext>
            </a:extLst>
          </p:cNvPr>
          <p:cNvSpPr>
            <a:spLocks/>
          </p:cNvSpPr>
          <p:nvPr/>
        </p:nvSpPr>
        <p:spPr bwMode="auto">
          <a:xfrm>
            <a:off x="3941763" y="3703777"/>
            <a:ext cx="285750" cy="636587"/>
          </a:xfrm>
          <a:custGeom>
            <a:avLst/>
            <a:gdLst>
              <a:gd name="T0" fmla="*/ 0 w 231"/>
              <a:gd name="T1" fmla="*/ 0 h 543"/>
              <a:gd name="T2" fmla="*/ 0 w 231"/>
              <a:gd name="T3" fmla="*/ 2147483647 h 543"/>
              <a:gd name="T4" fmla="*/ 2147483647 w 231"/>
              <a:gd name="T5" fmla="*/ 2147483647 h 543"/>
              <a:gd name="T6" fmla="*/ 2147483647 w 231"/>
              <a:gd name="T7" fmla="*/ 2147483647 h 543"/>
              <a:gd name="T8" fmla="*/ 2147483647 w 231"/>
              <a:gd name="T9" fmla="*/ 2147483647 h 543"/>
              <a:gd name="T10" fmla="*/ 2147483647 w 231"/>
              <a:gd name="T11" fmla="*/ 2147483647 h 543"/>
              <a:gd name="T12" fmla="*/ 0 w 231"/>
              <a:gd name="T13" fmla="*/ 0 h 543"/>
              <a:gd name="T14" fmla="*/ 0 60000 65536"/>
              <a:gd name="T15" fmla="*/ 0 60000 65536"/>
              <a:gd name="T16" fmla="*/ 0 60000 65536"/>
              <a:gd name="T17" fmla="*/ 0 60000 65536"/>
              <a:gd name="T18" fmla="*/ 0 60000 65536"/>
              <a:gd name="T19" fmla="*/ 0 60000 65536"/>
              <a:gd name="T20" fmla="*/ 0 60000 65536"/>
              <a:gd name="T21" fmla="*/ 0 w 231"/>
              <a:gd name="T22" fmla="*/ 0 h 543"/>
              <a:gd name="T23" fmla="*/ 231 w 231"/>
              <a:gd name="T24" fmla="*/ 543 h 5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1" h="543">
                <a:moveTo>
                  <a:pt x="0" y="0"/>
                </a:moveTo>
                <a:lnTo>
                  <a:pt x="0" y="154"/>
                </a:lnTo>
                <a:lnTo>
                  <a:pt x="82" y="280"/>
                </a:lnTo>
                <a:lnTo>
                  <a:pt x="231" y="543"/>
                </a:lnTo>
                <a:lnTo>
                  <a:pt x="231" y="391"/>
                </a:lnTo>
                <a:lnTo>
                  <a:pt x="92" y="14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7">
            <a:extLst>
              <a:ext uri="{FF2B5EF4-FFF2-40B4-BE49-F238E27FC236}">
                <a16:creationId xmlns:a16="http://schemas.microsoft.com/office/drawing/2014/main" id="{1A0F5666-02F6-1320-C5C9-B6EB5608CD90}"/>
              </a:ext>
            </a:extLst>
          </p:cNvPr>
          <p:cNvSpPr>
            <a:spLocks/>
          </p:cNvSpPr>
          <p:nvPr/>
        </p:nvSpPr>
        <p:spPr bwMode="auto">
          <a:xfrm>
            <a:off x="4297364" y="4164152"/>
            <a:ext cx="204787" cy="327025"/>
          </a:xfrm>
          <a:custGeom>
            <a:avLst/>
            <a:gdLst>
              <a:gd name="T0" fmla="*/ 0 w 163"/>
              <a:gd name="T1" fmla="*/ 0 h 281"/>
              <a:gd name="T2" fmla="*/ 0 w 163"/>
              <a:gd name="T3" fmla="*/ 2147483647 h 281"/>
              <a:gd name="T4" fmla="*/ 2147483647 w 163"/>
              <a:gd name="T5" fmla="*/ 2147483647 h 281"/>
              <a:gd name="T6" fmla="*/ 2147483647 w 163"/>
              <a:gd name="T7" fmla="*/ 2147483647 h 281"/>
              <a:gd name="T8" fmla="*/ 0 w 163"/>
              <a:gd name="T9" fmla="*/ 0 h 281"/>
              <a:gd name="T10" fmla="*/ 0 60000 65536"/>
              <a:gd name="T11" fmla="*/ 0 60000 65536"/>
              <a:gd name="T12" fmla="*/ 0 60000 65536"/>
              <a:gd name="T13" fmla="*/ 0 60000 65536"/>
              <a:gd name="T14" fmla="*/ 0 60000 65536"/>
              <a:gd name="T15" fmla="*/ 0 w 163"/>
              <a:gd name="T16" fmla="*/ 0 h 281"/>
              <a:gd name="T17" fmla="*/ 163 w 163"/>
              <a:gd name="T18" fmla="*/ 281 h 281"/>
            </a:gdLst>
            <a:ahLst/>
            <a:cxnLst>
              <a:cxn ang="T10">
                <a:pos x="T0" y="T1"/>
              </a:cxn>
              <a:cxn ang="T11">
                <a:pos x="T2" y="T3"/>
              </a:cxn>
              <a:cxn ang="T12">
                <a:pos x="T4" y="T5"/>
              </a:cxn>
              <a:cxn ang="T13">
                <a:pos x="T6" y="T7"/>
              </a:cxn>
              <a:cxn ang="T14">
                <a:pos x="T8" y="T9"/>
              </a:cxn>
            </a:cxnLst>
            <a:rect l="T15" t="T16" r="T17" b="T18"/>
            <a:pathLst>
              <a:path w="163" h="281">
                <a:moveTo>
                  <a:pt x="0" y="0"/>
                </a:moveTo>
                <a:lnTo>
                  <a:pt x="0" y="150"/>
                </a:lnTo>
                <a:lnTo>
                  <a:pt x="163" y="281"/>
                </a:lnTo>
                <a:lnTo>
                  <a:pt x="163" y="128"/>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8">
            <a:extLst>
              <a:ext uri="{FF2B5EF4-FFF2-40B4-BE49-F238E27FC236}">
                <a16:creationId xmlns:a16="http://schemas.microsoft.com/office/drawing/2014/main" id="{C5A003E3-208F-5EFC-EDB3-A373657F1FC9}"/>
              </a:ext>
            </a:extLst>
          </p:cNvPr>
          <p:cNvSpPr>
            <a:spLocks/>
          </p:cNvSpPr>
          <p:nvPr/>
        </p:nvSpPr>
        <p:spPr bwMode="auto">
          <a:xfrm>
            <a:off x="4729163" y="4351476"/>
            <a:ext cx="279400" cy="303212"/>
          </a:xfrm>
          <a:custGeom>
            <a:avLst/>
            <a:gdLst>
              <a:gd name="T0" fmla="*/ 0 w 224"/>
              <a:gd name="T1" fmla="*/ 0 h 260"/>
              <a:gd name="T2" fmla="*/ 2147483647 w 224"/>
              <a:gd name="T3" fmla="*/ 2147483647 h 260"/>
              <a:gd name="T4" fmla="*/ 2147483647 w 224"/>
              <a:gd name="T5" fmla="*/ 2147483647 h 260"/>
              <a:gd name="T6" fmla="*/ 0 w 224"/>
              <a:gd name="T7" fmla="*/ 2147483647 h 260"/>
              <a:gd name="T8" fmla="*/ 0 w 224"/>
              <a:gd name="T9" fmla="*/ 0 h 260"/>
              <a:gd name="T10" fmla="*/ 0 60000 65536"/>
              <a:gd name="T11" fmla="*/ 0 60000 65536"/>
              <a:gd name="T12" fmla="*/ 0 60000 65536"/>
              <a:gd name="T13" fmla="*/ 0 60000 65536"/>
              <a:gd name="T14" fmla="*/ 0 60000 65536"/>
              <a:gd name="T15" fmla="*/ 0 w 224"/>
              <a:gd name="T16" fmla="*/ 0 h 260"/>
              <a:gd name="T17" fmla="*/ 224 w 224"/>
              <a:gd name="T18" fmla="*/ 260 h 260"/>
            </a:gdLst>
            <a:ahLst/>
            <a:cxnLst>
              <a:cxn ang="T10">
                <a:pos x="T0" y="T1"/>
              </a:cxn>
              <a:cxn ang="T11">
                <a:pos x="T2" y="T3"/>
              </a:cxn>
              <a:cxn ang="T12">
                <a:pos x="T4" y="T5"/>
              </a:cxn>
              <a:cxn ang="T13">
                <a:pos x="T6" y="T7"/>
              </a:cxn>
              <a:cxn ang="T14">
                <a:pos x="T8" y="T9"/>
              </a:cxn>
            </a:cxnLst>
            <a:rect l="T15" t="T16" r="T17" b="T18"/>
            <a:pathLst>
              <a:path w="224" h="260">
                <a:moveTo>
                  <a:pt x="0" y="0"/>
                </a:moveTo>
                <a:lnTo>
                  <a:pt x="224" y="107"/>
                </a:lnTo>
                <a:lnTo>
                  <a:pt x="224" y="260"/>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9">
            <a:extLst>
              <a:ext uri="{FF2B5EF4-FFF2-40B4-BE49-F238E27FC236}">
                <a16:creationId xmlns:a16="http://schemas.microsoft.com/office/drawing/2014/main" id="{3C76B47B-26BD-5927-2AAC-7F721DDC1322}"/>
              </a:ext>
            </a:extLst>
          </p:cNvPr>
          <p:cNvSpPr>
            <a:spLocks/>
          </p:cNvSpPr>
          <p:nvPr/>
        </p:nvSpPr>
        <p:spPr bwMode="auto">
          <a:xfrm>
            <a:off x="5327651" y="4402276"/>
            <a:ext cx="161925" cy="304800"/>
          </a:xfrm>
          <a:custGeom>
            <a:avLst/>
            <a:gdLst>
              <a:gd name="T0" fmla="*/ 0 w 132"/>
              <a:gd name="T1" fmla="*/ 0 h 262"/>
              <a:gd name="T2" fmla="*/ 2147483647 w 132"/>
              <a:gd name="T3" fmla="*/ 2147483647 h 262"/>
              <a:gd name="T4" fmla="*/ 2147483647 w 132"/>
              <a:gd name="T5" fmla="*/ 2147483647 h 262"/>
              <a:gd name="T6" fmla="*/ 0 w 132"/>
              <a:gd name="T7" fmla="*/ 2147483647 h 262"/>
              <a:gd name="T8" fmla="*/ 0 w 132"/>
              <a:gd name="T9" fmla="*/ 0 h 262"/>
              <a:gd name="T10" fmla="*/ 0 60000 65536"/>
              <a:gd name="T11" fmla="*/ 0 60000 65536"/>
              <a:gd name="T12" fmla="*/ 0 60000 65536"/>
              <a:gd name="T13" fmla="*/ 0 60000 65536"/>
              <a:gd name="T14" fmla="*/ 0 60000 65536"/>
              <a:gd name="T15" fmla="*/ 0 w 132"/>
              <a:gd name="T16" fmla="*/ 0 h 262"/>
              <a:gd name="T17" fmla="*/ 132 w 132"/>
              <a:gd name="T18" fmla="*/ 262 h 262"/>
            </a:gdLst>
            <a:ahLst/>
            <a:cxnLst>
              <a:cxn ang="T10">
                <a:pos x="T0" y="T1"/>
              </a:cxn>
              <a:cxn ang="T11">
                <a:pos x="T2" y="T3"/>
              </a:cxn>
              <a:cxn ang="T12">
                <a:pos x="T4" y="T5"/>
              </a:cxn>
              <a:cxn ang="T13">
                <a:pos x="T6" y="T7"/>
              </a:cxn>
              <a:cxn ang="T14">
                <a:pos x="T8" y="T9"/>
              </a:cxn>
            </a:cxnLst>
            <a:rect l="T15" t="T16" r="T17" b="T18"/>
            <a:pathLst>
              <a:path w="132" h="262">
                <a:moveTo>
                  <a:pt x="0" y="0"/>
                </a:moveTo>
                <a:lnTo>
                  <a:pt x="132" y="109"/>
                </a:lnTo>
                <a:lnTo>
                  <a:pt x="132" y="262"/>
                </a:lnTo>
                <a:lnTo>
                  <a:pt x="0" y="147"/>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30">
            <a:extLst>
              <a:ext uri="{FF2B5EF4-FFF2-40B4-BE49-F238E27FC236}">
                <a16:creationId xmlns:a16="http://schemas.microsoft.com/office/drawing/2014/main" id="{A19F06C7-5EA6-1CA8-5B42-028FB9A72604}"/>
              </a:ext>
            </a:extLst>
          </p:cNvPr>
          <p:cNvSpPr>
            <a:spLocks/>
          </p:cNvSpPr>
          <p:nvPr/>
        </p:nvSpPr>
        <p:spPr bwMode="auto">
          <a:xfrm>
            <a:off x="5564188" y="4654689"/>
            <a:ext cx="80962" cy="225425"/>
          </a:xfrm>
          <a:custGeom>
            <a:avLst/>
            <a:gdLst>
              <a:gd name="T0" fmla="*/ 0 w 66"/>
              <a:gd name="T1" fmla="*/ 0 h 192"/>
              <a:gd name="T2" fmla="*/ 2147483647 w 66"/>
              <a:gd name="T3" fmla="*/ 2147483647 h 192"/>
              <a:gd name="T4" fmla="*/ 2147483647 w 66"/>
              <a:gd name="T5" fmla="*/ 2147483647 h 192"/>
              <a:gd name="T6" fmla="*/ 0 w 66"/>
              <a:gd name="T7" fmla="*/ 2147483647 h 192"/>
              <a:gd name="T8" fmla="*/ 0 w 66"/>
              <a:gd name="T9" fmla="*/ 0 h 192"/>
              <a:gd name="T10" fmla="*/ 0 60000 65536"/>
              <a:gd name="T11" fmla="*/ 0 60000 65536"/>
              <a:gd name="T12" fmla="*/ 0 60000 65536"/>
              <a:gd name="T13" fmla="*/ 0 60000 65536"/>
              <a:gd name="T14" fmla="*/ 0 60000 65536"/>
              <a:gd name="T15" fmla="*/ 0 w 66"/>
              <a:gd name="T16" fmla="*/ 0 h 192"/>
              <a:gd name="T17" fmla="*/ 66 w 66"/>
              <a:gd name="T18" fmla="*/ 192 h 192"/>
            </a:gdLst>
            <a:ahLst/>
            <a:cxnLst>
              <a:cxn ang="T10">
                <a:pos x="T0" y="T1"/>
              </a:cxn>
              <a:cxn ang="T11">
                <a:pos x="T2" y="T3"/>
              </a:cxn>
              <a:cxn ang="T12">
                <a:pos x="T4" y="T5"/>
              </a:cxn>
              <a:cxn ang="T13">
                <a:pos x="T6" y="T7"/>
              </a:cxn>
              <a:cxn ang="T14">
                <a:pos x="T8" y="T9"/>
              </a:cxn>
            </a:cxnLst>
            <a:rect l="T15" t="T16" r="T17" b="T18"/>
            <a:pathLst>
              <a:path w="66" h="192">
                <a:moveTo>
                  <a:pt x="0" y="0"/>
                </a:moveTo>
                <a:lnTo>
                  <a:pt x="66" y="39"/>
                </a:lnTo>
                <a:lnTo>
                  <a:pt x="66" y="192"/>
                </a:lnTo>
                <a:lnTo>
                  <a:pt x="0" y="152"/>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31">
            <a:extLst>
              <a:ext uri="{FF2B5EF4-FFF2-40B4-BE49-F238E27FC236}">
                <a16:creationId xmlns:a16="http://schemas.microsoft.com/office/drawing/2014/main" id="{C50C9FAE-D935-5201-7C22-DA8F9C3CE7A2}"/>
              </a:ext>
            </a:extLst>
          </p:cNvPr>
          <p:cNvSpPr>
            <a:spLocks/>
          </p:cNvSpPr>
          <p:nvPr/>
        </p:nvSpPr>
        <p:spPr bwMode="auto">
          <a:xfrm>
            <a:off x="5937532" y="4882450"/>
            <a:ext cx="200025" cy="246062"/>
          </a:xfrm>
          <a:custGeom>
            <a:avLst/>
            <a:gdLst>
              <a:gd name="T0" fmla="*/ 0 w 161"/>
              <a:gd name="T1" fmla="*/ 0 h 210"/>
              <a:gd name="T2" fmla="*/ 2147483647 w 161"/>
              <a:gd name="T3" fmla="*/ 2147483647 h 210"/>
              <a:gd name="T4" fmla="*/ 2147483647 w 161"/>
              <a:gd name="T5" fmla="*/ 2147483647 h 210"/>
              <a:gd name="T6" fmla="*/ 0 w 161"/>
              <a:gd name="T7" fmla="*/ 2147483647 h 210"/>
              <a:gd name="T8" fmla="*/ 0 w 161"/>
              <a:gd name="T9" fmla="*/ 0 h 210"/>
              <a:gd name="T10" fmla="*/ 0 60000 65536"/>
              <a:gd name="T11" fmla="*/ 0 60000 65536"/>
              <a:gd name="T12" fmla="*/ 0 60000 65536"/>
              <a:gd name="T13" fmla="*/ 0 60000 65536"/>
              <a:gd name="T14" fmla="*/ 0 60000 65536"/>
              <a:gd name="T15" fmla="*/ 0 w 161"/>
              <a:gd name="T16" fmla="*/ 0 h 210"/>
              <a:gd name="T17" fmla="*/ 161 w 161"/>
              <a:gd name="T18" fmla="*/ 210 h 210"/>
            </a:gdLst>
            <a:ahLst/>
            <a:cxnLst>
              <a:cxn ang="T10">
                <a:pos x="T0" y="T1"/>
              </a:cxn>
              <a:cxn ang="T11">
                <a:pos x="T2" y="T3"/>
              </a:cxn>
              <a:cxn ang="T12">
                <a:pos x="T4" y="T5"/>
              </a:cxn>
              <a:cxn ang="T13">
                <a:pos x="T6" y="T7"/>
              </a:cxn>
              <a:cxn ang="T14">
                <a:pos x="T8" y="T9"/>
              </a:cxn>
            </a:cxnLst>
            <a:rect l="T15" t="T16" r="T17" b="T18"/>
            <a:pathLst>
              <a:path w="161" h="210">
                <a:moveTo>
                  <a:pt x="0" y="0"/>
                </a:moveTo>
                <a:lnTo>
                  <a:pt x="161" y="54"/>
                </a:lnTo>
                <a:lnTo>
                  <a:pt x="161" y="210"/>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32">
            <a:extLst>
              <a:ext uri="{FF2B5EF4-FFF2-40B4-BE49-F238E27FC236}">
                <a16:creationId xmlns:a16="http://schemas.microsoft.com/office/drawing/2014/main" id="{EA48AA49-568A-DEAA-280F-C9E5E6915DB8}"/>
              </a:ext>
            </a:extLst>
          </p:cNvPr>
          <p:cNvSpPr>
            <a:spLocks/>
          </p:cNvSpPr>
          <p:nvPr/>
        </p:nvSpPr>
        <p:spPr bwMode="auto">
          <a:xfrm>
            <a:off x="5807076" y="4672151"/>
            <a:ext cx="131763" cy="392112"/>
          </a:xfrm>
          <a:custGeom>
            <a:avLst/>
            <a:gdLst>
              <a:gd name="T0" fmla="*/ 0 w 106"/>
              <a:gd name="T1" fmla="*/ 0 h 334"/>
              <a:gd name="T2" fmla="*/ 2147483647 w 106"/>
              <a:gd name="T3" fmla="*/ 2147483647 h 334"/>
              <a:gd name="T4" fmla="*/ 2147483647 w 106"/>
              <a:gd name="T5" fmla="*/ 2147483647 h 334"/>
              <a:gd name="T6" fmla="*/ 0 w 106"/>
              <a:gd name="T7" fmla="*/ 2147483647 h 334"/>
              <a:gd name="T8" fmla="*/ 0 w 106"/>
              <a:gd name="T9" fmla="*/ 0 h 334"/>
              <a:gd name="T10" fmla="*/ 0 60000 65536"/>
              <a:gd name="T11" fmla="*/ 0 60000 65536"/>
              <a:gd name="T12" fmla="*/ 0 60000 65536"/>
              <a:gd name="T13" fmla="*/ 0 60000 65536"/>
              <a:gd name="T14" fmla="*/ 0 60000 65536"/>
              <a:gd name="T15" fmla="*/ 0 w 106"/>
              <a:gd name="T16" fmla="*/ 0 h 334"/>
              <a:gd name="T17" fmla="*/ 106 w 106"/>
              <a:gd name="T18" fmla="*/ 334 h 334"/>
            </a:gdLst>
            <a:ahLst/>
            <a:cxnLst>
              <a:cxn ang="T10">
                <a:pos x="T0" y="T1"/>
              </a:cxn>
              <a:cxn ang="T11">
                <a:pos x="T2" y="T3"/>
              </a:cxn>
              <a:cxn ang="T12">
                <a:pos x="T4" y="T5"/>
              </a:cxn>
              <a:cxn ang="T13">
                <a:pos x="T6" y="T7"/>
              </a:cxn>
              <a:cxn ang="T14">
                <a:pos x="T8" y="T9"/>
              </a:cxn>
            </a:cxnLst>
            <a:rect l="T15" t="T16" r="T17" b="T18"/>
            <a:pathLst>
              <a:path w="106" h="334">
                <a:moveTo>
                  <a:pt x="0" y="0"/>
                </a:moveTo>
                <a:lnTo>
                  <a:pt x="106" y="180"/>
                </a:lnTo>
                <a:lnTo>
                  <a:pt x="106" y="334"/>
                </a:lnTo>
                <a:lnTo>
                  <a:pt x="0" y="15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33">
            <a:extLst>
              <a:ext uri="{FF2B5EF4-FFF2-40B4-BE49-F238E27FC236}">
                <a16:creationId xmlns:a16="http://schemas.microsoft.com/office/drawing/2014/main" id="{55FE59BB-B72E-DC75-8ECC-402611AB149C}"/>
              </a:ext>
            </a:extLst>
          </p:cNvPr>
          <p:cNvSpPr>
            <a:spLocks/>
          </p:cNvSpPr>
          <p:nvPr/>
        </p:nvSpPr>
        <p:spPr bwMode="auto">
          <a:xfrm>
            <a:off x="6892926" y="3008451"/>
            <a:ext cx="98425" cy="271462"/>
          </a:xfrm>
          <a:custGeom>
            <a:avLst/>
            <a:gdLst>
              <a:gd name="T0" fmla="*/ 2147483647 w 81"/>
              <a:gd name="T1" fmla="*/ 0 h 232"/>
              <a:gd name="T2" fmla="*/ 2147483647 w 81"/>
              <a:gd name="T3" fmla="*/ 2147483647 h 232"/>
              <a:gd name="T4" fmla="*/ 0 w 81"/>
              <a:gd name="T5" fmla="*/ 2147483647 h 232"/>
              <a:gd name="T6" fmla="*/ 0 w 81"/>
              <a:gd name="T7" fmla="*/ 2147483647 h 232"/>
              <a:gd name="T8" fmla="*/ 2147483647 w 81"/>
              <a:gd name="T9" fmla="*/ 0 h 232"/>
              <a:gd name="T10" fmla="*/ 0 60000 65536"/>
              <a:gd name="T11" fmla="*/ 0 60000 65536"/>
              <a:gd name="T12" fmla="*/ 0 60000 65536"/>
              <a:gd name="T13" fmla="*/ 0 60000 65536"/>
              <a:gd name="T14" fmla="*/ 0 60000 65536"/>
              <a:gd name="T15" fmla="*/ 0 w 81"/>
              <a:gd name="T16" fmla="*/ 0 h 232"/>
              <a:gd name="T17" fmla="*/ 81 w 81"/>
              <a:gd name="T18" fmla="*/ 232 h 232"/>
            </a:gdLst>
            <a:ahLst/>
            <a:cxnLst>
              <a:cxn ang="T10">
                <a:pos x="T0" y="T1"/>
              </a:cxn>
              <a:cxn ang="T11">
                <a:pos x="T2" y="T3"/>
              </a:cxn>
              <a:cxn ang="T12">
                <a:pos x="T4" y="T5"/>
              </a:cxn>
              <a:cxn ang="T13">
                <a:pos x="T6" y="T7"/>
              </a:cxn>
              <a:cxn ang="T14">
                <a:pos x="T8" y="T9"/>
              </a:cxn>
            </a:cxnLst>
            <a:rect l="T15" t="T16" r="T17" b="T18"/>
            <a:pathLst>
              <a:path w="81" h="232">
                <a:moveTo>
                  <a:pt x="81" y="0"/>
                </a:moveTo>
                <a:lnTo>
                  <a:pt x="81" y="151"/>
                </a:lnTo>
                <a:lnTo>
                  <a:pt x="0" y="232"/>
                </a:lnTo>
                <a:lnTo>
                  <a:pt x="0" y="79"/>
                </a:lnTo>
                <a:lnTo>
                  <a:pt x="81"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34">
            <a:extLst>
              <a:ext uri="{FF2B5EF4-FFF2-40B4-BE49-F238E27FC236}">
                <a16:creationId xmlns:a16="http://schemas.microsoft.com/office/drawing/2014/main" id="{A208A3EE-799F-5723-0AA7-BC03BAA8128E}"/>
              </a:ext>
            </a:extLst>
          </p:cNvPr>
          <p:cNvSpPr>
            <a:spLocks/>
          </p:cNvSpPr>
          <p:nvPr/>
        </p:nvSpPr>
        <p:spPr bwMode="auto">
          <a:xfrm>
            <a:off x="6900863" y="3195776"/>
            <a:ext cx="23812" cy="209550"/>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36">
            <a:extLst>
              <a:ext uri="{FF2B5EF4-FFF2-40B4-BE49-F238E27FC236}">
                <a16:creationId xmlns:a16="http://schemas.microsoft.com/office/drawing/2014/main" id="{D10C19B8-88AB-F914-1082-C9696ECC3A9E}"/>
              </a:ext>
            </a:extLst>
          </p:cNvPr>
          <p:cNvSpPr>
            <a:spLocks/>
          </p:cNvSpPr>
          <p:nvPr/>
        </p:nvSpPr>
        <p:spPr bwMode="auto">
          <a:xfrm>
            <a:off x="8318500" y="3341826"/>
            <a:ext cx="26988" cy="68262"/>
          </a:xfrm>
          <a:custGeom>
            <a:avLst/>
            <a:gdLst>
              <a:gd name="T0" fmla="*/ 2147483647 w 22"/>
              <a:gd name="T1" fmla="*/ 0 h 58"/>
              <a:gd name="T2" fmla="*/ 0 w 22"/>
              <a:gd name="T3" fmla="*/ 2147483647 h 58"/>
              <a:gd name="T4" fmla="*/ 2147483647 w 22"/>
              <a:gd name="T5" fmla="*/ 2147483647 h 58"/>
              <a:gd name="T6" fmla="*/ 2147483647 w 22"/>
              <a:gd name="T7" fmla="*/ 0 h 58"/>
              <a:gd name="T8" fmla="*/ 0 60000 65536"/>
              <a:gd name="T9" fmla="*/ 0 60000 65536"/>
              <a:gd name="T10" fmla="*/ 0 60000 65536"/>
              <a:gd name="T11" fmla="*/ 0 60000 65536"/>
              <a:gd name="T12" fmla="*/ 0 w 22"/>
              <a:gd name="T13" fmla="*/ 0 h 58"/>
              <a:gd name="T14" fmla="*/ 22 w 22"/>
              <a:gd name="T15" fmla="*/ 58 h 58"/>
            </a:gdLst>
            <a:ahLst/>
            <a:cxnLst>
              <a:cxn ang="T8">
                <a:pos x="T0" y="T1"/>
              </a:cxn>
              <a:cxn ang="T9">
                <a:pos x="T2" y="T3"/>
              </a:cxn>
              <a:cxn ang="T10">
                <a:pos x="T4" y="T5"/>
              </a:cxn>
              <a:cxn ang="T11">
                <a:pos x="T6" y="T7"/>
              </a:cxn>
            </a:cxnLst>
            <a:rect l="T12" t="T13" r="T14" b="T15"/>
            <a:pathLst>
              <a:path w="22" h="58">
                <a:moveTo>
                  <a:pt x="22" y="0"/>
                </a:moveTo>
                <a:lnTo>
                  <a:pt x="0" y="22"/>
                </a:lnTo>
                <a:lnTo>
                  <a:pt x="22" y="58"/>
                </a:lnTo>
                <a:lnTo>
                  <a:pt x="22"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7">
            <a:extLst>
              <a:ext uri="{FF2B5EF4-FFF2-40B4-BE49-F238E27FC236}">
                <a16:creationId xmlns:a16="http://schemas.microsoft.com/office/drawing/2014/main" id="{4AB9A5C1-35CC-6B1D-F804-F3138171654E}"/>
              </a:ext>
            </a:extLst>
          </p:cNvPr>
          <p:cNvSpPr>
            <a:spLocks/>
          </p:cNvSpPr>
          <p:nvPr/>
        </p:nvSpPr>
        <p:spPr bwMode="auto">
          <a:xfrm>
            <a:off x="8408989" y="3216413"/>
            <a:ext cx="7937" cy="222250"/>
          </a:xfrm>
          <a:custGeom>
            <a:avLst/>
            <a:gdLst>
              <a:gd name="T0" fmla="*/ 2147483647 w 7"/>
              <a:gd name="T1" fmla="*/ 0 h 189"/>
              <a:gd name="T2" fmla="*/ 0 w 7"/>
              <a:gd name="T3" fmla="*/ 2147483647 h 189"/>
              <a:gd name="T4" fmla="*/ 0 w 7"/>
              <a:gd name="T5" fmla="*/ 2147483647 h 189"/>
              <a:gd name="T6" fmla="*/ 2147483647 w 7"/>
              <a:gd name="T7" fmla="*/ 2147483647 h 189"/>
              <a:gd name="T8" fmla="*/ 2147483647 w 7"/>
              <a:gd name="T9" fmla="*/ 0 h 189"/>
              <a:gd name="T10" fmla="*/ 0 60000 65536"/>
              <a:gd name="T11" fmla="*/ 0 60000 65536"/>
              <a:gd name="T12" fmla="*/ 0 60000 65536"/>
              <a:gd name="T13" fmla="*/ 0 60000 65536"/>
              <a:gd name="T14" fmla="*/ 0 60000 65536"/>
              <a:gd name="T15" fmla="*/ 0 w 7"/>
              <a:gd name="T16" fmla="*/ 0 h 189"/>
              <a:gd name="T17" fmla="*/ 7 w 7"/>
              <a:gd name="T18" fmla="*/ 189 h 189"/>
            </a:gdLst>
            <a:ahLst/>
            <a:cxnLst>
              <a:cxn ang="T10">
                <a:pos x="T0" y="T1"/>
              </a:cxn>
              <a:cxn ang="T11">
                <a:pos x="T2" y="T3"/>
              </a:cxn>
              <a:cxn ang="T12">
                <a:pos x="T4" y="T5"/>
              </a:cxn>
              <a:cxn ang="T13">
                <a:pos x="T6" y="T7"/>
              </a:cxn>
              <a:cxn ang="T14">
                <a:pos x="T8" y="T9"/>
              </a:cxn>
            </a:cxnLst>
            <a:rect l="T15" t="T16" r="T17" b="T18"/>
            <a:pathLst>
              <a:path w="7" h="189">
                <a:moveTo>
                  <a:pt x="6" y="0"/>
                </a:moveTo>
                <a:lnTo>
                  <a:pt x="0" y="30"/>
                </a:lnTo>
                <a:lnTo>
                  <a:pt x="0" y="189"/>
                </a:lnTo>
                <a:lnTo>
                  <a:pt x="7" y="157"/>
                </a:lnTo>
                <a:lnTo>
                  <a:pt x="6"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8">
            <a:extLst>
              <a:ext uri="{FF2B5EF4-FFF2-40B4-BE49-F238E27FC236}">
                <a16:creationId xmlns:a16="http://schemas.microsoft.com/office/drawing/2014/main" id="{2583F9AA-4959-FDC1-A1ED-8F5648BD4BBB}"/>
              </a:ext>
            </a:extLst>
          </p:cNvPr>
          <p:cNvSpPr>
            <a:spLocks/>
          </p:cNvSpPr>
          <p:nvPr/>
        </p:nvSpPr>
        <p:spPr bwMode="auto">
          <a:xfrm>
            <a:off x="8299450" y="3429139"/>
            <a:ext cx="39688" cy="206375"/>
          </a:xfrm>
          <a:custGeom>
            <a:avLst/>
            <a:gdLst>
              <a:gd name="T0" fmla="*/ 0 w 31"/>
              <a:gd name="T1" fmla="*/ 0 h 177"/>
              <a:gd name="T2" fmla="*/ 2147483647 w 31"/>
              <a:gd name="T3" fmla="*/ 2147483647 h 177"/>
              <a:gd name="T4" fmla="*/ 2147483647 w 31"/>
              <a:gd name="T5" fmla="*/ 2147483647 h 177"/>
              <a:gd name="T6" fmla="*/ 0 w 31"/>
              <a:gd name="T7" fmla="*/ 2147483647 h 177"/>
              <a:gd name="T8" fmla="*/ 0 w 31"/>
              <a:gd name="T9" fmla="*/ 0 h 177"/>
              <a:gd name="T10" fmla="*/ 0 60000 65536"/>
              <a:gd name="T11" fmla="*/ 0 60000 65536"/>
              <a:gd name="T12" fmla="*/ 0 60000 65536"/>
              <a:gd name="T13" fmla="*/ 0 60000 65536"/>
              <a:gd name="T14" fmla="*/ 0 60000 65536"/>
              <a:gd name="T15" fmla="*/ 0 w 31"/>
              <a:gd name="T16" fmla="*/ 0 h 177"/>
              <a:gd name="T17" fmla="*/ 31 w 31"/>
              <a:gd name="T18" fmla="*/ 177 h 177"/>
            </a:gdLst>
            <a:ahLst/>
            <a:cxnLst>
              <a:cxn ang="T10">
                <a:pos x="T0" y="T1"/>
              </a:cxn>
              <a:cxn ang="T11">
                <a:pos x="T2" y="T3"/>
              </a:cxn>
              <a:cxn ang="T12">
                <a:pos x="T4" y="T5"/>
              </a:cxn>
              <a:cxn ang="T13">
                <a:pos x="T6" y="T7"/>
              </a:cxn>
              <a:cxn ang="T14">
                <a:pos x="T8" y="T9"/>
              </a:cxn>
            </a:cxnLst>
            <a:rect l="T15" t="T16" r="T17" b="T18"/>
            <a:pathLst>
              <a:path w="31" h="177">
                <a:moveTo>
                  <a:pt x="0" y="0"/>
                </a:moveTo>
                <a:lnTo>
                  <a:pt x="31" y="28"/>
                </a:lnTo>
                <a:lnTo>
                  <a:pt x="31" y="177"/>
                </a:lnTo>
                <a:lnTo>
                  <a:pt x="0" y="151"/>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40">
            <a:extLst>
              <a:ext uri="{FF2B5EF4-FFF2-40B4-BE49-F238E27FC236}">
                <a16:creationId xmlns:a16="http://schemas.microsoft.com/office/drawing/2014/main" id="{E16D3826-6E06-7FF1-775E-40AC97A35EEB}"/>
              </a:ext>
            </a:extLst>
          </p:cNvPr>
          <p:cNvSpPr>
            <a:spLocks/>
          </p:cNvSpPr>
          <p:nvPr/>
        </p:nvSpPr>
        <p:spPr bwMode="auto">
          <a:xfrm>
            <a:off x="8335963" y="3216414"/>
            <a:ext cx="80962" cy="257175"/>
          </a:xfrm>
          <a:custGeom>
            <a:avLst/>
            <a:gdLst>
              <a:gd name="T0" fmla="*/ 0 w 66"/>
              <a:gd name="T1" fmla="*/ 2147483647 h 221"/>
              <a:gd name="T2" fmla="*/ 2147483647 w 66"/>
              <a:gd name="T3" fmla="*/ 2147483647 h 221"/>
              <a:gd name="T4" fmla="*/ 2147483647 w 66"/>
              <a:gd name="T5" fmla="*/ 0 h 221"/>
              <a:gd name="T6" fmla="*/ 2147483647 w 66"/>
              <a:gd name="T7" fmla="*/ 2147483647 h 221"/>
              <a:gd name="T8" fmla="*/ 2147483647 w 66"/>
              <a:gd name="T9" fmla="*/ 2147483647 h 221"/>
              <a:gd name="T10" fmla="*/ 0 w 66"/>
              <a:gd name="T11" fmla="*/ 2147483647 h 221"/>
              <a:gd name="T12" fmla="*/ 0 w 66"/>
              <a:gd name="T13" fmla="*/ 2147483647 h 221"/>
              <a:gd name="T14" fmla="*/ 0 60000 65536"/>
              <a:gd name="T15" fmla="*/ 0 60000 65536"/>
              <a:gd name="T16" fmla="*/ 0 60000 65536"/>
              <a:gd name="T17" fmla="*/ 0 60000 65536"/>
              <a:gd name="T18" fmla="*/ 0 60000 65536"/>
              <a:gd name="T19" fmla="*/ 0 60000 65536"/>
              <a:gd name="T20" fmla="*/ 0 60000 65536"/>
              <a:gd name="T21" fmla="*/ 0 w 66"/>
              <a:gd name="T22" fmla="*/ 0 h 221"/>
              <a:gd name="T23" fmla="*/ 66 w 66"/>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21">
                <a:moveTo>
                  <a:pt x="0" y="63"/>
                </a:moveTo>
                <a:lnTo>
                  <a:pt x="58" y="28"/>
                </a:lnTo>
                <a:lnTo>
                  <a:pt x="66" y="0"/>
                </a:lnTo>
                <a:lnTo>
                  <a:pt x="66" y="153"/>
                </a:lnTo>
                <a:lnTo>
                  <a:pt x="58" y="191"/>
                </a:lnTo>
                <a:lnTo>
                  <a:pt x="0" y="221"/>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41">
            <a:extLst>
              <a:ext uri="{FF2B5EF4-FFF2-40B4-BE49-F238E27FC236}">
                <a16:creationId xmlns:a16="http://schemas.microsoft.com/office/drawing/2014/main" id="{79A7B3B2-7E98-46F1-2004-70B5866B397C}"/>
              </a:ext>
            </a:extLst>
          </p:cNvPr>
          <p:cNvSpPr>
            <a:spLocks/>
          </p:cNvSpPr>
          <p:nvPr/>
        </p:nvSpPr>
        <p:spPr bwMode="auto">
          <a:xfrm>
            <a:off x="6773863" y="4565789"/>
            <a:ext cx="61912" cy="200025"/>
          </a:xfrm>
          <a:custGeom>
            <a:avLst/>
            <a:gdLst>
              <a:gd name="T0" fmla="*/ 0 w 48"/>
              <a:gd name="T1" fmla="*/ 2147483647 h 171"/>
              <a:gd name="T2" fmla="*/ 2147483647 w 48"/>
              <a:gd name="T3" fmla="*/ 2147483647 h 171"/>
              <a:gd name="T4" fmla="*/ 2147483647 w 48"/>
              <a:gd name="T5" fmla="*/ 2147483647 h 171"/>
              <a:gd name="T6" fmla="*/ 2147483647 w 48"/>
              <a:gd name="T7" fmla="*/ 2147483647 h 171"/>
              <a:gd name="T8" fmla="*/ 2147483647 w 48"/>
              <a:gd name="T9" fmla="*/ 0 h 171"/>
              <a:gd name="T10" fmla="*/ 0 w 48"/>
              <a:gd name="T11" fmla="*/ 2147483647 h 171"/>
              <a:gd name="T12" fmla="*/ 0 60000 65536"/>
              <a:gd name="T13" fmla="*/ 0 60000 65536"/>
              <a:gd name="T14" fmla="*/ 0 60000 65536"/>
              <a:gd name="T15" fmla="*/ 0 60000 65536"/>
              <a:gd name="T16" fmla="*/ 0 60000 65536"/>
              <a:gd name="T17" fmla="*/ 0 60000 65536"/>
              <a:gd name="T18" fmla="*/ 0 w 48"/>
              <a:gd name="T19" fmla="*/ 0 h 171"/>
              <a:gd name="T20" fmla="*/ 48 w 48"/>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48" h="171">
                <a:moveTo>
                  <a:pt x="0" y="30"/>
                </a:moveTo>
                <a:lnTo>
                  <a:pt x="22" y="97"/>
                </a:lnTo>
                <a:lnTo>
                  <a:pt x="22" y="171"/>
                </a:lnTo>
                <a:lnTo>
                  <a:pt x="48" y="153"/>
                </a:lnTo>
                <a:lnTo>
                  <a:pt x="48" y="0"/>
                </a:lnTo>
                <a:lnTo>
                  <a:pt x="0" y="3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42">
            <a:extLst>
              <a:ext uri="{FF2B5EF4-FFF2-40B4-BE49-F238E27FC236}">
                <a16:creationId xmlns:a16="http://schemas.microsoft.com/office/drawing/2014/main" id="{73FCC488-A936-7A5D-20B1-271DBAA847D0}"/>
              </a:ext>
            </a:extLst>
          </p:cNvPr>
          <p:cNvSpPr>
            <a:spLocks/>
          </p:cNvSpPr>
          <p:nvPr/>
        </p:nvSpPr>
        <p:spPr bwMode="auto">
          <a:xfrm>
            <a:off x="6835775" y="4559439"/>
            <a:ext cx="185738" cy="187325"/>
          </a:xfrm>
          <a:custGeom>
            <a:avLst/>
            <a:gdLst>
              <a:gd name="T0" fmla="*/ 0 w 151"/>
              <a:gd name="T1" fmla="*/ 2147483647 h 159"/>
              <a:gd name="T2" fmla="*/ 2147483647 w 151"/>
              <a:gd name="T3" fmla="*/ 0 h 159"/>
              <a:gd name="T4" fmla="*/ 2147483647 w 151"/>
              <a:gd name="T5" fmla="*/ 0 h 159"/>
              <a:gd name="T6" fmla="*/ 2147483647 w 151"/>
              <a:gd name="T7" fmla="*/ 2147483647 h 159"/>
              <a:gd name="T8" fmla="*/ 2147483647 w 151"/>
              <a:gd name="T9" fmla="*/ 2147483647 h 159"/>
              <a:gd name="T10" fmla="*/ 0 w 151"/>
              <a:gd name="T11" fmla="*/ 2147483647 h 159"/>
              <a:gd name="T12" fmla="*/ 0 w 151"/>
              <a:gd name="T13" fmla="*/ 2147483647 h 159"/>
              <a:gd name="T14" fmla="*/ 0 60000 65536"/>
              <a:gd name="T15" fmla="*/ 0 60000 65536"/>
              <a:gd name="T16" fmla="*/ 0 60000 65536"/>
              <a:gd name="T17" fmla="*/ 0 60000 65536"/>
              <a:gd name="T18" fmla="*/ 0 60000 65536"/>
              <a:gd name="T19" fmla="*/ 0 60000 65536"/>
              <a:gd name="T20" fmla="*/ 0 60000 65536"/>
              <a:gd name="T21" fmla="*/ 0 w 151"/>
              <a:gd name="T22" fmla="*/ 0 h 159"/>
              <a:gd name="T23" fmla="*/ 151 w 151"/>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59">
                <a:moveTo>
                  <a:pt x="0" y="6"/>
                </a:moveTo>
                <a:lnTo>
                  <a:pt x="64" y="0"/>
                </a:lnTo>
                <a:lnTo>
                  <a:pt x="151" y="0"/>
                </a:lnTo>
                <a:lnTo>
                  <a:pt x="151" y="155"/>
                </a:lnTo>
                <a:lnTo>
                  <a:pt x="64" y="155"/>
                </a:lnTo>
                <a:lnTo>
                  <a:pt x="0" y="159"/>
                </a:lnTo>
                <a:lnTo>
                  <a:pt x="0" y="6"/>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43">
            <a:extLst>
              <a:ext uri="{FF2B5EF4-FFF2-40B4-BE49-F238E27FC236}">
                <a16:creationId xmlns:a16="http://schemas.microsoft.com/office/drawing/2014/main" id="{E77457CE-9C46-3198-5F5F-CAB264D7160E}"/>
              </a:ext>
            </a:extLst>
          </p:cNvPr>
          <p:cNvSpPr>
            <a:spLocks/>
          </p:cNvSpPr>
          <p:nvPr/>
        </p:nvSpPr>
        <p:spPr bwMode="auto">
          <a:xfrm>
            <a:off x="7113589" y="4608652"/>
            <a:ext cx="109537" cy="204787"/>
          </a:xfrm>
          <a:custGeom>
            <a:avLst/>
            <a:gdLst>
              <a:gd name="T0" fmla="*/ 0 w 88"/>
              <a:gd name="T1" fmla="*/ 2147483647 h 175"/>
              <a:gd name="T2" fmla="*/ 2147483647 w 88"/>
              <a:gd name="T3" fmla="*/ 0 h 175"/>
              <a:gd name="T4" fmla="*/ 2147483647 w 88"/>
              <a:gd name="T5" fmla="*/ 2147483647 h 175"/>
              <a:gd name="T6" fmla="*/ 0 w 88"/>
              <a:gd name="T7" fmla="*/ 2147483647 h 175"/>
              <a:gd name="T8" fmla="*/ 0 w 88"/>
              <a:gd name="T9" fmla="*/ 2147483647 h 175"/>
              <a:gd name="T10" fmla="*/ 0 60000 65536"/>
              <a:gd name="T11" fmla="*/ 0 60000 65536"/>
              <a:gd name="T12" fmla="*/ 0 60000 65536"/>
              <a:gd name="T13" fmla="*/ 0 60000 65536"/>
              <a:gd name="T14" fmla="*/ 0 60000 65536"/>
              <a:gd name="T15" fmla="*/ 0 w 88"/>
              <a:gd name="T16" fmla="*/ 0 h 175"/>
              <a:gd name="T17" fmla="*/ 88 w 88"/>
              <a:gd name="T18" fmla="*/ 175 h 175"/>
            </a:gdLst>
            <a:ahLst/>
            <a:cxnLst>
              <a:cxn ang="T10">
                <a:pos x="T0" y="T1"/>
              </a:cxn>
              <a:cxn ang="T11">
                <a:pos x="T2" y="T3"/>
              </a:cxn>
              <a:cxn ang="T12">
                <a:pos x="T4" y="T5"/>
              </a:cxn>
              <a:cxn ang="T13">
                <a:pos x="T6" y="T7"/>
              </a:cxn>
              <a:cxn ang="T14">
                <a:pos x="T8" y="T9"/>
              </a:cxn>
            </a:cxnLst>
            <a:rect l="T15" t="T16" r="T17" b="T18"/>
            <a:pathLst>
              <a:path w="88" h="175">
                <a:moveTo>
                  <a:pt x="0" y="22"/>
                </a:moveTo>
                <a:lnTo>
                  <a:pt x="88" y="0"/>
                </a:lnTo>
                <a:lnTo>
                  <a:pt x="88" y="155"/>
                </a:lnTo>
                <a:lnTo>
                  <a:pt x="0" y="175"/>
                </a:lnTo>
                <a:lnTo>
                  <a:pt x="0" y="22"/>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44">
            <a:extLst>
              <a:ext uri="{FF2B5EF4-FFF2-40B4-BE49-F238E27FC236}">
                <a16:creationId xmlns:a16="http://schemas.microsoft.com/office/drawing/2014/main" id="{42527508-FFC9-BAD8-47D2-ADF795E74585}"/>
              </a:ext>
            </a:extLst>
          </p:cNvPr>
          <p:cNvSpPr>
            <a:spLocks/>
          </p:cNvSpPr>
          <p:nvPr/>
        </p:nvSpPr>
        <p:spPr bwMode="auto">
          <a:xfrm>
            <a:off x="6118226" y="4634052"/>
            <a:ext cx="193675" cy="320675"/>
          </a:xfrm>
          <a:custGeom>
            <a:avLst/>
            <a:gdLst>
              <a:gd name="T0" fmla="*/ 2147483647 w 155"/>
              <a:gd name="T1" fmla="*/ 2147483647 h 273"/>
              <a:gd name="T2" fmla="*/ 0 w 155"/>
              <a:gd name="T3" fmla="*/ 2147483647 h 273"/>
              <a:gd name="T4" fmla="*/ 2147483647 w 155"/>
              <a:gd name="T5" fmla="*/ 2147483647 h 273"/>
              <a:gd name="T6" fmla="*/ 2147483647 w 155"/>
              <a:gd name="T7" fmla="*/ 0 h 273"/>
              <a:gd name="T8" fmla="*/ 2147483647 w 155"/>
              <a:gd name="T9" fmla="*/ 2147483647 h 273"/>
              <a:gd name="T10" fmla="*/ 2147483647 w 155"/>
              <a:gd name="T11" fmla="*/ 2147483647 h 273"/>
              <a:gd name="T12" fmla="*/ 2147483647 w 155"/>
              <a:gd name="T13" fmla="*/ 2147483647 h 273"/>
              <a:gd name="T14" fmla="*/ 0 60000 65536"/>
              <a:gd name="T15" fmla="*/ 0 60000 65536"/>
              <a:gd name="T16" fmla="*/ 0 60000 65536"/>
              <a:gd name="T17" fmla="*/ 0 60000 65536"/>
              <a:gd name="T18" fmla="*/ 0 60000 65536"/>
              <a:gd name="T19" fmla="*/ 0 60000 65536"/>
              <a:gd name="T20" fmla="*/ 0 60000 65536"/>
              <a:gd name="T21" fmla="*/ 0 w 155"/>
              <a:gd name="T22" fmla="*/ 0 h 273"/>
              <a:gd name="T23" fmla="*/ 155 w 155"/>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73">
                <a:moveTo>
                  <a:pt x="14" y="273"/>
                </a:moveTo>
                <a:lnTo>
                  <a:pt x="0" y="187"/>
                </a:lnTo>
                <a:lnTo>
                  <a:pt x="32" y="99"/>
                </a:lnTo>
                <a:lnTo>
                  <a:pt x="155" y="0"/>
                </a:lnTo>
                <a:lnTo>
                  <a:pt x="155" y="153"/>
                </a:lnTo>
                <a:lnTo>
                  <a:pt x="34" y="250"/>
                </a:lnTo>
                <a:lnTo>
                  <a:pt x="14" y="273"/>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45">
            <a:extLst>
              <a:ext uri="{FF2B5EF4-FFF2-40B4-BE49-F238E27FC236}">
                <a16:creationId xmlns:a16="http://schemas.microsoft.com/office/drawing/2014/main" id="{777C8E02-1B0D-5231-1FDE-19A908030D5C}"/>
              </a:ext>
            </a:extLst>
          </p:cNvPr>
          <p:cNvSpPr>
            <a:spLocks/>
          </p:cNvSpPr>
          <p:nvPr/>
        </p:nvSpPr>
        <p:spPr bwMode="auto">
          <a:xfrm>
            <a:off x="6311901" y="4603889"/>
            <a:ext cx="106363" cy="206375"/>
          </a:xfrm>
          <a:custGeom>
            <a:avLst/>
            <a:gdLst>
              <a:gd name="T0" fmla="*/ 0 w 87"/>
              <a:gd name="T1" fmla="*/ 2147483647 h 175"/>
              <a:gd name="T2" fmla="*/ 0 w 87"/>
              <a:gd name="T3" fmla="*/ 2147483647 h 175"/>
              <a:gd name="T4" fmla="*/ 2147483647 w 87"/>
              <a:gd name="T5" fmla="*/ 2147483647 h 175"/>
              <a:gd name="T6" fmla="*/ 2147483647 w 87"/>
              <a:gd name="T7" fmla="*/ 0 h 175"/>
              <a:gd name="T8" fmla="*/ 0 w 87"/>
              <a:gd name="T9" fmla="*/ 2147483647 h 175"/>
              <a:gd name="T10" fmla="*/ 0 60000 65536"/>
              <a:gd name="T11" fmla="*/ 0 60000 65536"/>
              <a:gd name="T12" fmla="*/ 0 60000 65536"/>
              <a:gd name="T13" fmla="*/ 0 60000 65536"/>
              <a:gd name="T14" fmla="*/ 0 60000 65536"/>
              <a:gd name="T15" fmla="*/ 0 w 87"/>
              <a:gd name="T16" fmla="*/ 0 h 175"/>
              <a:gd name="T17" fmla="*/ 87 w 87"/>
              <a:gd name="T18" fmla="*/ 175 h 175"/>
            </a:gdLst>
            <a:ahLst/>
            <a:cxnLst>
              <a:cxn ang="T10">
                <a:pos x="T0" y="T1"/>
              </a:cxn>
              <a:cxn ang="T11">
                <a:pos x="T2" y="T3"/>
              </a:cxn>
              <a:cxn ang="T12">
                <a:pos x="T4" y="T5"/>
              </a:cxn>
              <a:cxn ang="T13">
                <a:pos x="T6" y="T7"/>
              </a:cxn>
              <a:cxn ang="T14">
                <a:pos x="T8" y="T9"/>
              </a:cxn>
            </a:cxnLst>
            <a:rect l="T15" t="T16" r="T17" b="T18"/>
            <a:pathLst>
              <a:path w="87" h="175">
                <a:moveTo>
                  <a:pt x="0" y="24"/>
                </a:moveTo>
                <a:lnTo>
                  <a:pt x="0" y="175"/>
                </a:lnTo>
                <a:lnTo>
                  <a:pt x="87" y="153"/>
                </a:lnTo>
                <a:lnTo>
                  <a:pt x="87" y="0"/>
                </a:lnTo>
                <a:lnTo>
                  <a:pt x="0" y="24"/>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46">
            <a:extLst>
              <a:ext uri="{FF2B5EF4-FFF2-40B4-BE49-F238E27FC236}">
                <a16:creationId xmlns:a16="http://schemas.microsoft.com/office/drawing/2014/main" id="{18AF8C56-A8F6-58DE-E92E-B533FB49139C}"/>
              </a:ext>
            </a:extLst>
          </p:cNvPr>
          <p:cNvSpPr>
            <a:spLocks/>
          </p:cNvSpPr>
          <p:nvPr/>
        </p:nvSpPr>
        <p:spPr bwMode="auto">
          <a:xfrm>
            <a:off x="7493493" y="4981528"/>
            <a:ext cx="93662" cy="265112"/>
          </a:xfrm>
          <a:custGeom>
            <a:avLst/>
            <a:gdLst>
              <a:gd name="T0" fmla="*/ 0 w 76"/>
              <a:gd name="T1" fmla="*/ 2147483647 h 226"/>
              <a:gd name="T2" fmla="*/ 2147483647 w 76"/>
              <a:gd name="T3" fmla="*/ 0 h 226"/>
              <a:gd name="T4" fmla="*/ 2147483647 w 76"/>
              <a:gd name="T5" fmla="*/ 2147483647 h 226"/>
              <a:gd name="T6" fmla="*/ 0 w 76"/>
              <a:gd name="T7" fmla="*/ 2147483647 h 226"/>
              <a:gd name="T8" fmla="*/ 0 w 76"/>
              <a:gd name="T9" fmla="*/ 2147483647 h 226"/>
              <a:gd name="T10" fmla="*/ 0 60000 65536"/>
              <a:gd name="T11" fmla="*/ 0 60000 65536"/>
              <a:gd name="T12" fmla="*/ 0 60000 65536"/>
              <a:gd name="T13" fmla="*/ 0 60000 65536"/>
              <a:gd name="T14" fmla="*/ 0 60000 65536"/>
              <a:gd name="T15" fmla="*/ 0 w 76"/>
              <a:gd name="T16" fmla="*/ 0 h 226"/>
              <a:gd name="T17" fmla="*/ 76 w 76"/>
              <a:gd name="T18" fmla="*/ 226 h 226"/>
            </a:gdLst>
            <a:ahLst/>
            <a:cxnLst>
              <a:cxn ang="T10">
                <a:pos x="T0" y="T1"/>
              </a:cxn>
              <a:cxn ang="T11">
                <a:pos x="T2" y="T3"/>
              </a:cxn>
              <a:cxn ang="T12">
                <a:pos x="T4" y="T5"/>
              </a:cxn>
              <a:cxn ang="T13">
                <a:pos x="T6" y="T7"/>
              </a:cxn>
              <a:cxn ang="T14">
                <a:pos x="T8" y="T9"/>
              </a:cxn>
            </a:cxnLst>
            <a:rect l="T15" t="T16" r="T17" b="T18"/>
            <a:pathLst>
              <a:path w="76" h="226">
                <a:moveTo>
                  <a:pt x="0" y="73"/>
                </a:moveTo>
                <a:lnTo>
                  <a:pt x="76" y="0"/>
                </a:lnTo>
                <a:lnTo>
                  <a:pt x="76" y="152"/>
                </a:lnTo>
                <a:lnTo>
                  <a:pt x="0" y="226"/>
                </a:lnTo>
                <a:lnTo>
                  <a:pt x="0" y="73"/>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47">
            <a:extLst>
              <a:ext uri="{FF2B5EF4-FFF2-40B4-BE49-F238E27FC236}">
                <a16:creationId xmlns:a16="http://schemas.microsoft.com/office/drawing/2014/main" id="{753F369D-F767-85D7-588C-F719996DBF8A}"/>
              </a:ext>
            </a:extLst>
          </p:cNvPr>
          <p:cNvSpPr>
            <a:spLocks/>
          </p:cNvSpPr>
          <p:nvPr/>
        </p:nvSpPr>
        <p:spPr bwMode="auto">
          <a:xfrm>
            <a:off x="7497764" y="4340364"/>
            <a:ext cx="77787" cy="206375"/>
          </a:xfrm>
          <a:custGeom>
            <a:avLst/>
            <a:gdLst>
              <a:gd name="T0" fmla="*/ 0 w 64"/>
              <a:gd name="T1" fmla="*/ 2147483647 h 177"/>
              <a:gd name="T2" fmla="*/ 2147483647 w 64"/>
              <a:gd name="T3" fmla="*/ 0 h 177"/>
              <a:gd name="T4" fmla="*/ 2147483647 w 64"/>
              <a:gd name="T5" fmla="*/ 2147483647 h 177"/>
              <a:gd name="T6" fmla="*/ 0 w 64"/>
              <a:gd name="T7" fmla="*/ 2147483647 h 177"/>
              <a:gd name="T8" fmla="*/ 0 w 64"/>
              <a:gd name="T9" fmla="*/ 2147483647 h 177"/>
              <a:gd name="T10" fmla="*/ 0 60000 65536"/>
              <a:gd name="T11" fmla="*/ 0 60000 65536"/>
              <a:gd name="T12" fmla="*/ 0 60000 65536"/>
              <a:gd name="T13" fmla="*/ 0 60000 65536"/>
              <a:gd name="T14" fmla="*/ 0 60000 65536"/>
              <a:gd name="T15" fmla="*/ 0 w 64"/>
              <a:gd name="T16" fmla="*/ 0 h 177"/>
              <a:gd name="T17" fmla="*/ 64 w 64"/>
              <a:gd name="T18" fmla="*/ 177 h 177"/>
            </a:gdLst>
            <a:ahLst/>
            <a:cxnLst>
              <a:cxn ang="T10">
                <a:pos x="T0" y="T1"/>
              </a:cxn>
              <a:cxn ang="T11">
                <a:pos x="T2" y="T3"/>
              </a:cxn>
              <a:cxn ang="T12">
                <a:pos x="T4" y="T5"/>
              </a:cxn>
              <a:cxn ang="T13">
                <a:pos x="T6" y="T7"/>
              </a:cxn>
              <a:cxn ang="T14">
                <a:pos x="T8" y="T9"/>
              </a:cxn>
            </a:cxnLst>
            <a:rect l="T15" t="T16" r="T17" b="T18"/>
            <a:pathLst>
              <a:path w="64" h="177">
                <a:moveTo>
                  <a:pt x="0" y="22"/>
                </a:moveTo>
                <a:lnTo>
                  <a:pt x="64" y="0"/>
                </a:lnTo>
                <a:lnTo>
                  <a:pt x="64" y="155"/>
                </a:lnTo>
                <a:lnTo>
                  <a:pt x="0" y="177"/>
                </a:lnTo>
                <a:lnTo>
                  <a:pt x="0" y="22"/>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48">
            <a:extLst>
              <a:ext uri="{FF2B5EF4-FFF2-40B4-BE49-F238E27FC236}">
                <a16:creationId xmlns:a16="http://schemas.microsoft.com/office/drawing/2014/main" id="{3A8AE7B4-188F-C549-39F2-A60C57319FFF}"/>
              </a:ext>
            </a:extLst>
          </p:cNvPr>
          <p:cNvSpPr>
            <a:spLocks/>
          </p:cNvSpPr>
          <p:nvPr/>
        </p:nvSpPr>
        <p:spPr bwMode="auto">
          <a:xfrm>
            <a:off x="7683500" y="4167326"/>
            <a:ext cx="46038" cy="252412"/>
          </a:xfrm>
          <a:custGeom>
            <a:avLst/>
            <a:gdLst>
              <a:gd name="T0" fmla="*/ 0 w 38"/>
              <a:gd name="T1" fmla="*/ 2147483647 h 215"/>
              <a:gd name="T2" fmla="*/ 0 w 38"/>
              <a:gd name="T3" fmla="*/ 2147483647 h 215"/>
              <a:gd name="T4" fmla="*/ 2147483647 w 38"/>
              <a:gd name="T5" fmla="*/ 2147483647 h 215"/>
              <a:gd name="T6" fmla="*/ 2147483647 w 38"/>
              <a:gd name="T7" fmla="*/ 0 h 215"/>
              <a:gd name="T8" fmla="*/ 0 w 38"/>
              <a:gd name="T9" fmla="*/ 2147483647 h 215"/>
              <a:gd name="T10" fmla="*/ 0 60000 65536"/>
              <a:gd name="T11" fmla="*/ 0 60000 65536"/>
              <a:gd name="T12" fmla="*/ 0 60000 65536"/>
              <a:gd name="T13" fmla="*/ 0 60000 65536"/>
              <a:gd name="T14" fmla="*/ 0 60000 65536"/>
              <a:gd name="T15" fmla="*/ 0 w 38"/>
              <a:gd name="T16" fmla="*/ 0 h 215"/>
              <a:gd name="T17" fmla="*/ 38 w 38"/>
              <a:gd name="T18" fmla="*/ 215 h 215"/>
            </a:gdLst>
            <a:ahLst/>
            <a:cxnLst>
              <a:cxn ang="T10">
                <a:pos x="T0" y="T1"/>
              </a:cxn>
              <a:cxn ang="T11">
                <a:pos x="T2" y="T3"/>
              </a:cxn>
              <a:cxn ang="T12">
                <a:pos x="T4" y="T5"/>
              </a:cxn>
              <a:cxn ang="T13">
                <a:pos x="T6" y="T7"/>
              </a:cxn>
              <a:cxn ang="T14">
                <a:pos x="T8" y="T9"/>
              </a:cxn>
            </a:cxnLst>
            <a:rect l="T15" t="T16" r="T17" b="T18"/>
            <a:pathLst>
              <a:path w="38" h="215">
                <a:moveTo>
                  <a:pt x="0" y="63"/>
                </a:moveTo>
                <a:lnTo>
                  <a:pt x="0" y="215"/>
                </a:lnTo>
                <a:lnTo>
                  <a:pt x="38" y="152"/>
                </a:lnTo>
                <a:lnTo>
                  <a:pt x="38" y="0"/>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49">
            <a:extLst>
              <a:ext uri="{FF2B5EF4-FFF2-40B4-BE49-F238E27FC236}">
                <a16:creationId xmlns:a16="http://schemas.microsoft.com/office/drawing/2014/main" id="{9F402CD4-1FD3-2EFD-E254-6695D7891553}"/>
              </a:ext>
            </a:extLst>
          </p:cNvPr>
          <p:cNvSpPr>
            <a:spLocks/>
          </p:cNvSpPr>
          <p:nvPr/>
        </p:nvSpPr>
        <p:spPr bwMode="auto">
          <a:xfrm>
            <a:off x="7435851" y="4368939"/>
            <a:ext cx="61913" cy="271463"/>
          </a:xfrm>
          <a:custGeom>
            <a:avLst/>
            <a:gdLst>
              <a:gd name="T0" fmla="*/ 2147483647 w 49"/>
              <a:gd name="T1" fmla="*/ 0 h 232"/>
              <a:gd name="T2" fmla="*/ 2147483647 w 49"/>
              <a:gd name="T3" fmla="*/ 2147483647 h 232"/>
              <a:gd name="T4" fmla="*/ 2147483647 w 49"/>
              <a:gd name="T5" fmla="*/ 2147483647 h 232"/>
              <a:gd name="T6" fmla="*/ 2147483647 w 49"/>
              <a:gd name="T7" fmla="*/ 2147483647 h 232"/>
              <a:gd name="T8" fmla="*/ 2147483647 w 49"/>
              <a:gd name="T9" fmla="*/ 2147483647 h 232"/>
              <a:gd name="T10" fmla="*/ 0 w 49"/>
              <a:gd name="T11" fmla="*/ 2147483647 h 232"/>
              <a:gd name="T12" fmla="*/ 2147483647 w 49"/>
              <a:gd name="T13" fmla="*/ 2147483647 h 232"/>
              <a:gd name="T14" fmla="*/ 2147483647 w 49"/>
              <a:gd name="T15" fmla="*/ 0 h 232"/>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32"/>
              <a:gd name="T26" fmla="*/ 49 w 49"/>
              <a:gd name="T27" fmla="*/ 232 h 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32">
                <a:moveTo>
                  <a:pt x="49" y="0"/>
                </a:moveTo>
                <a:lnTo>
                  <a:pt x="49" y="159"/>
                </a:lnTo>
                <a:lnTo>
                  <a:pt x="41" y="202"/>
                </a:lnTo>
                <a:lnTo>
                  <a:pt x="29" y="232"/>
                </a:lnTo>
                <a:lnTo>
                  <a:pt x="10" y="204"/>
                </a:lnTo>
                <a:lnTo>
                  <a:pt x="0" y="149"/>
                </a:lnTo>
                <a:lnTo>
                  <a:pt x="39" y="51"/>
                </a:lnTo>
                <a:lnTo>
                  <a:pt x="49"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50">
            <a:extLst>
              <a:ext uri="{FF2B5EF4-FFF2-40B4-BE49-F238E27FC236}">
                <a16:creationId xmlns:a16="http://schemas.microsoft.com/office/drawing/2014/main" id="{DEF03EB0-25DF-0C9E-01E0-7F354B141BBE}"/>
              </a:ext>
            </a:extLst>
          </p:cNvPr>
          <p:cNvSpPr>
            <a:spLocks/>
          </p:cNvSpPr>
          <p:nvPr/>
        </p:nvSpPr>
        <p:spPr bwMode="auto">
          <a:xfrm>
            <a:off x="7847014" y="4049852"/>
            <a:ext cx="84137" cy="261937"/>
          </a:xfrm>
          <a:custGeom>
            <a:avLst/>
            <a:gdLst>
              <a:gd name="T0" fmla="*/ 0 w 66"/>
              <a:gd name="T1" fmla="*/ 2147483647 h 225"/>
              <a:gd name="T2" fmla="*/ 0 w 66"/>
              <a:gd name="T3" fmla="*/ 2147483647 h 225"/>
              <a:gd name="T4" fmla="*/ 2147483647 w 66"/>
              <a:gd name="T5" fmla="*/ 2147483647 h 225"/>
              <a:gd name="T6" fmla="*/ 2147483647 w 66"/>
              <a:gd name="T7" fmla="*/ 0 h 225"/>
              <a:gd name="T8" fmla="*/ 0 w 66"/>
              <a:gd name="T9" fmla="*/ 2147483647 h 225"/>
              <a:gd name="T10" fmla="*/ 0 60000 65536"/>
              <a:gd name="T11" fmla="*/ 0 60000 65536"/>
              <a:gd name="T12" fmla="*/ 0 60000 65536"/>
              <a:gd name="T13" fmla="*/ 0 60000 65536"/>
              <a:gd name="T14" fmla="*/ 0 60000 65536"/>
              <a:gd name="T15" fmla="*/ 0 w 66"/>
              <a:gd name="T16" fmla="*/ 0 h 225"/>
              <a:gd name="T17" fmla="*/ 66 w 66"/>
              <a:gd name="T18" fmla="*/ 225 h 225"/>
            </a:gdLst>
            <a:ahLst/>
            <a:cxnLst>
              <a:cxn ang="T10">
                <a:pos x="T0" y="T1"/>
              </a:cxn>
              <a:cxn ang="T11">
                <a:pos x="T2" y="T3"/>
              </a:cxn>
              <a:cxn ang="T12">
                <a:pos x="T4" y="T5"/>
              </a:cxn>
              <a:cxn ang="T13">
                <a:pos x="T6" y="T7"/>
              </a:cxn>
              <a:cxn ang="T14">
                <a:pos x="T8" y="T9"/>
              </a:cxn>
            </a:cxnLst>
            <a:rect l="T15" t="T16" r="T17" b="T18"/>
            <a:pathLst>
              <a:path w="66" h="225">
                <a:moveTo>
                  <a:pt x="0" y="70"/>
                </a:moveTo>
                <a:lnTo>
                  <a:pt x="0" y="225"/>
                </a:lnTo>
                <a:lnTo>
                  <a:pt x="66" y="154"/>
                </a:lnTo>
                <a:lnTo>
                  <a:pt x="66" y="0"/>
                </a:lnTo>
                <a:lnTo>
                  <a:pt x="0" y="7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51">
            <a:extLst>
              <a:ext uri="{FF2B5EF4-FFF2-40B4-BE49-F238E27FC236}">
                <a16:creationId xmlns:a16="http://schemas.microsoft.com/office/drawing/2014/main" id="{AE7E44C4-91D7-8A76-1F24-D77D515171C8}"/>
              </a:ext>
            </a:extLst>
          </p:cNvPr>
          <p:cNvSpPr>
            <a:spLocks/>
          </p:cNvSpPr>
          <p:nvPr/>
        </p:nvSpPr>
        <p:spPr bwMode="auto">
          <a:xfrm>
            <a:off x="7935913" y="3652976"/>
            <a:ext cx="49212" cy="247650"/>
          </a:xfrm>
          <a:custGeom>
            <a:avLst/>
            <a:gdLst>
              <a:gd name="T0" fmla="*/ 0 w 40"/>
              <a:gd name="T1" fmla="*/ 0 h 212"/>
              <a:gd name="T2" fmla="*/ 2147483647 w 40"/>
              <a:gd name="T3" fmla="*/ 2147483647 h 212"/>
              <a:gd name="T4" fmla="*/ 2147483647 w 40"/>
              <a:gd name="T5" fmla="*/ 2147483647 h 212"/>
              <a:gd name="T6" fmla="*/ 0 w 40"/>
              <a:gd name="T7" fmla="*/ 2147483647 h 212"/>
              <a:gd name="T8" fmla="*/ 0 w 40"/>
              <a:gd name="T9" fmla="*/ 0 h 212"/>
              <a:gd name="T10" fmla="*/ 0 60000 65536"/>
              <a:gd name="T11" fmla="*/ 0 60000 65536"/>
              <a:gd name="T12" fmla="*/ 0 60000 65536"/>
              <a:gd name="T13" fmla="*/ 0 60000 65536"/>
              <a:gd name="T14" fmla="*/ 0 60000 65536"/>
              <a:gd name="T15" fmla="*/ 0 w 40"/>
              <a:gd name="T16" fmla="*/ 0 h 212"/>
              <a:gd name="T17" fmla="*/ 40 w 40"/>
              <a:gd name="T18" fmla="*/ 212 h 212"/>
            </a:gdLst>
            <a:ahLst/>
            <a:cxnLst>
              <a:cxn ang="T10">
                <a:pos x="T0" y="T1"/>
              </a:cxn>
              <a:cxn ang="T11">
                <a:pos x="T2" y="T3"/>
              </a:cxn>
              <a:cxn ang="T12">
                <a:pos x="T4" y="T5"/>
              </a:cxn>
              <a:cxn ang="T13">
                <a:pos x="T6" y="T7"/>
              </a:cxn>
              <a:cxn ang="T14">
                <a:pos x="T8" y="T9"/>
              </a:cxn>
            </a:cxnLst>
            <a:rect l="T15" t="T16" r="T17" b="T18"/>
            <a:pathLst>
              <a:path w="40" h="212">
                <a:moveTo>
                  <a:pt x="0" y="0"/>
                </a:moveTo>
                <a:lnTo>
                  <a:pt x="40" y="55"/>
                </a:lnTo>
                <a:lnTo>
                  <a:pt x="40" y="212"/>
                </a:lnTo>
                <a:lnTo>
                  <a:pt x="0" y="156"/>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52">
            <a:extLst>
              <a:ext uri="{FF2B5EF4-FFF2-40B4-BE49-F238E27FC236}">
                <a16:creationId xmlns:a16="http://schemas.microsoft.com/office/drawing/2014/main" id="{DBDD9404-7E93-F239-9F0A-014724E285E3}"/>
              </a:ext>
            </a:extLst>
          </p:cNvPr>
          <p:cNvSpPr>
            <a:spLocks/>
          </p:cNvSpPr>
          <p:nvPr/>
        </p:nvSpPr>
        <p:spPr bwMode="auto">
          <a:xfrm>
            <a:off x="7908925" y="3743463"/>
            <a:ext cx="63500" cy="292100"/>
          </a:xfrm>
          <a:custGeom>
            <a:avLst/>
            <a:gdLst>
              <a:gd name="T0" fmla="*/ 2147483647 w 52"/>
              <a:gd name="T1" fmla="*/ 0 h 250"/>
              <a:gd name="T2" fmla="*/ 0 w 52"/>
              <a:gd name="T3" fmla="*/ 2147483647 h 250"/>
              <a:gd name="T4" fmla="*/ 0 w 52"/>
              <a:gd name="T5" fmla="*/ 2147483647 h 250"/>
              <a:gd name="T6" fmla="*/ 2147483647 w 52"/>
              <a:gd name="T7" fmla="*/ 2147483647 h 250"/>
              <a:gd name="T8" fmla="*/ 2147483647 w 52"/>
              <a:gd name="T9" fmla="*/ 0 h 250"/>
              <a:gd name="T10" fmla="*/ 0 60000 65536"/>
              <a:gd name="T11" fmla="*/ 0 60000 65536"/>
              <a:gd name="T12" fmla="*/ 0 60000 65536"/>
              <a:gd name="T13" fmla="*/ 0 60000 65536"/>
              <a:gd name="T14" fmla="*/ 0 60000 65536"/>
              <a:gd name="T15" fmla="*/ 0 w 52"/>
              <a:gd name="T16" fmla="*/ 0 h 250"/>
              <a:gd name="T17" fmla="*/ 52 w 52"/>
              <a:gd name="T18" fmla="*/ 250 h 250"/>
            </a:gdLst>
            <a:ahLst/>
            <a:cxnLst>
              <a:cxn ang="T10">
                <a:pos x="T0" y="T1"/>
              </a:cxn>
              <a:cxn ang="T11">
                <a:pos x="T2" y="T3"/>
              </a:cxn>
              <a:cxn ang="T12">
                <a:pos x="T4" y="T5"/>
              </a:cxn>
              <a:cxn ang="T13">
                <a:pos x="T6" y="T7"/>
              </a:cxn>
              <a:cxn ang="T14">
                <a:pos x="T8" y="T9"/>
              </a:cxn>
            </a:cxnLst>
            <a:rect l="T15" t="T16" r="T17" b="T18"/>
            <a:pathLst>
              <a:path w="52" h="250">
                <a:moveTo>
                  <a:pt x="52" y="0"/>
                </a:moveTo>
                <a:lnTo>
                  <a:pt x="0" y="97"/>
                </a:lnTo>
                <a:lnTo>
                  <a:pt x="0" y="250"/>
                </a:lnTo>
                <a:lnTo>
                  <a:pt x="52" y="157"/>
                </a:lnTo>
                <a:lnTo>
                  <a:pt x="52"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53">
            <a:extLst>
              <a:ext uri="{FF2B5EF4-FFF2-40B4-BE49-F238E27FC236}">
                <a16:creationId xmlns:a16="http://schemas.microsoft.com/office/drawing/2014/main" id="{BF52C2CA-52E0-E760-2EC6-B96133A2B009}"/>
              </a:ext>
            </a:extLst>
          </p:cNvPr>
          <p:cNvSpPr>
            <a:spLocks/>
          </p:cNvSpPr>
          <p:nvPr/>
        </p:nvSpPr>
        <p:spPr bwMode="auto">
          <a:xfrm>
            <a:off x="7867651" y="3859351"/>
            <a:ext cx="41275" cy="131762"/>
          </a:xfrm>
          <a:custGeom>
            <a:avLst/>
            <a:gdLst>
              <a:gd name="T0" fmla="*/ 2147483647 w 32"/>
              <a:gd name="T1" fmla="*/ 0 h 113"/>
              <a:gd name="T2" fmla="*/ 0 w 32"/>
              <a:gd name="T3" fmla="*/ 2147483647 h 113"/>
              <a:gd name="T4" fmla="*/ 2147483647 w 32"/>
              <a:gd name="T5" fmla="*/ 2147483647 h 113"/>
              <a:gd name="T6" fmla="*/ 2147483647 w 32"/>
              <a:gd name="T7" fmla="*/ 0 h 113"/>
              <a:gd name="T8" fmla="*/ 0 60000 65536"/>
              <a:gd name="T9" fmla="*/ 0 60000 65536"/>
              <a:gd name="T10" fmla="*/ 0 60000 65536"/>
              <a:gd name="T11" fmla="*/ 0 60000 65536"/>
              <a:gd name="T12" fmla="*/ 0 w 32"/>
              <a:gd name="T13" fmla="*/ 0 h 113"/>
              <a:gd name="T14" fmla="*/ 32 w 32"/>
              <a:gd name="T15" fmla="*/ 113 h 113"/>
            </a:gdLst>
            <a:ahLst/>
            <a:cxnLst>
              <a:cxn ang="T8">
                <a:pos x="T0" y="T1"/>
              </a:cxn>
              <a:cxn ang="T9">
                <a:pos x="T2" y="T3"/>
              </a:cxn>
              <a:cxn ang="T10">
                <a:pos x="T4" y="T5"/>
              </a:cxn>
              <a:cxn ang="T11">
                <a:pos x="T6" y="T7"/>
              </a:cxn>
            </a:cxnLst>
            <a:rect l="T12" t="T13" r="T14" b="T15"/>
            <a:pathLst>
              <a:path w="32" h="113">
                <a:moveTo>
                  <a:pt x="32" y="0"/>
                </a:moveTo>
                <a:lnTo>
                  <a:pt x="0" y="34"/>
                </a:lnTo>
                <a:lnTo>
                  <a:pt x="32" y="113"/>
                </a:lnTo>
                <a:lnTo>
                  <a:pt x="32"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54">
            <a:extLst>
              <a:ext uri="{FF2B5EF4-FFF2-40B4-BE49-F238E27FC236}">
                <a16:creationId xmlns:a16="http://schemas.microsoft.com/office/drawing/2014/main" id="{1C30EADB-DC3A-5CDE-59DF-D0D81732BC62}"/>
              </a:ext>
            </a:extLst>
          </p:cNvPr>
          <p:cNvSpPr>
            <a:spLocks/>
          </p:cNvSpPr>
          <p:nvPr/>
        </p:nvSpPr>
        <p:spPr bwMode="auto">
          <a:xfrm>
            <a:off x="8277226" y="3433902"/>
            <a:ext cx="22225" cy="219075"/>
          </a:xfrm>
          <a:custGeom>
            <a:avLst/>
            <a:gdLst>
              <a:gd name="T0" fmla="*/ 2147483647 w 18"/>
              <a:gd name="T1" fmla="*/ 0 h 187"/>
              <a:gd name="T2" fmla="*/ 2147483647 w 18"/>
              <a:gd name="T3" fmla="*/ 2147483647 h 187"/>
              <a:gd name="T4" fmla="*/ 0 w 18"/>
              <a:gd name="T5" fmla="*/ 2147483647 h 187"/>
              <a:gd name="T6" fmla="*/ 0 w 18"/>
              <a:gd name="T7" fmla="*/ 2147483647 h 187"/>
              <a:gd name="T8" fmla="*/ 2147483647 w 18"/>
              <a:gd name="T9" fmla="*/ 0 h 187"/>
              <a:gd name="T10" fmla="*/ 0 60000 65536"/>
              <a:gd name="T11" fmla="*/ 0 60000 65536"/>
              <a:gd name="T12" fmla="*/ 0 60000 65536"/>
              <a:gd name="T13" fmla="*/ 0 60000 65536"/>
              <a:gd name="T14" fmla="*/ 0 60000 65536"/>
              <a:gd name="T15" fmla="*/ 0 w 18"/>
              <a:gd name="T16" fmla="*/ 0 h 187"/>
              <a:gd name="T17" fmla="*/ 18 w 18"/>
              <a:gd name="T18" fmla="*/ 187 h 187"/>
            </a:gdLst>
            <a:ahLst/>
            <a:cxnLst>
              <a:cxn ang="T10">
                <a:pos x="T0" y="T1"/>
              </a:cxn>
              <a:cxn ang="T11">
                <a:pos x="T2" y="T3"/>
              </a:cxn>
              <a:cxn ang="T12">
                <a:pos x="T4" y="T5"/>
              </a:cxn>
              <a:cxn ang="T13">
                <a:pos x="T6" y="T7"/>
              </a:cxn>
              <a:cxn ang="T14">
                <a:pos x="T8" y="T9"/>
              </a:cxn>
            </a:cxnLst>
            <a:rect l="T15" t="T16" r="T17" b="T18"/>
            <a:pathLst>
              <a:path w="18" h="187">
                <a:moveTo>
                  <a:pt x="18" y="0"/>
                </a:moveTo>
                <a:lnTo>
                  <a:pt x="18" y="145"/>
                </a:lnTo>
                <a:lnTo>
                  <a:pt x="0" y="187"/>
                </a:lnTo>
                <a:lnTo>
                  <a:pt x="0" y="30"/>
                </a:lnTo>
                <a:lnTo>
                  <a:pt x="18"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55">
            <a:extLst>
              <a:ext uri="{FF2B5EF4-FFF2-40B4-BE49-F238E27FC236}">
                <a16:creationId xmlns:a16="http://schemas.microsoft.com/office/drawing/2014/main" id="{856406F4-D3E2-0667-D982-C6B56B134140}"/>
              </a:ext>
            </a:extLst>
          </p:cNvPr>
          <p:cNvSpPr>
            <a:spLocks/>
          </p:cNvSpPr>
          <p:nvPr/>
        </p:nvSpPr>
        <p:spPr bwMode="auto">
          <a:xfrm>
            <a:off x="8035925" y="3497402"/>
            <a:ext cx="63500" cy="236537"/>
          </a:xfrm>
          <a:custGeom>
            <a:avLst/>
            <a:gdLst>
              <a:gd name="T0" fmla="*/ 2147483647 w 50"/>
              <a:gd name="T1" fmla="*/ 0 h 200"/>
              <a:gd name="T2" fmla="*/ 2147483647 w 50"/>
              <a:gd name="T3" fmla="*/ 2147483647 h 200"/>
              <a:gd name="T4" fmla="*/ 2147483647 w 50"/>
              <a:gd name="T5" fmla="*/ 2147483647 h 200"/>
              <a:gd name="T6" fmla="*/ 2147483647 w 50"/>
              <a:gd name="T7" fmla="*/ 2147483647 h 200"/>
              <a:gd name="T8" fmla="*/ 2147483647 w 50"/>
              <a:gd name="T9" fmla="*/ 2147483647 h 200"/>
              <a:gd name="T10" fmla="*/ 2147483647 w 50"/>
              <a:gd name="T11" fmla="*/ 2147483647 h 200"/>
              <a:gd name="T12" fmla="*/ 0 w 50"/>
              <a:gd name="T13" fmla="*/ 2147483647 h 200"/>
              <a:gd name="T14" fmla="*/ 2147483647 w 50"/>
              <a:gd name="T15" fmla="*/ 2147483647 h 200"/>
              <a:gd name="T16" fmla="*/ 2147483647 w 50"/>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200"/>
              <a:gd name="T29" fmla="*/ 50 w 50"/>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200">
                <a:moveTo>
                  <a:pt x="50" y="0"/>
                </a:moveTo>
                <a:lnTo>
                  <a:pt x="50" y="151"/>
                </a:lnTo>
                <a:lnTo>
                  <a:pt x="18" y="171"/>
                </a:lnTo>
                <a:lnTo>
                  <a:pt x="6" y="200"/>
                </a:lnTo>
                <a:lnTo>
                  <a:pt x="6" y="123"/>
                </a:lnTo>
                <a:lnTo>
                  <a:pt x="14" y="63"/>
                </a:lnTo>
                <a:lnTo>
                  <a:pt x="0" y="58"/>
                </a:lnTo>
                <a:lnTo>
                  <a:pt x="16" y="22"/>
                </a:lnTo>
                <a:lnTo>
                  <a:pt x="5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Rectangle 56">
            <a:extLst>
              <a:ext uri="{FF2B5EF4-FFF2-40B4-BE49-F238E27FC236}">
                <a16:creationId xmlns:a16="http://schemas.microsoft.com/office/drawing/2014/main" id="{7E398585-9D40-ECA3-7B46-B50D4E59C7D9}"/>
              </a:ext>
            </a:extLst>
          </p:cNvPr>
          <p:cNvSpPr>
            <a:spLocks noChangeArrowheads="1"/>
          </p:cNvSpPr>
          <p:nvPr/>
        </p:nvSpPr>
        <p:spPr bwMode="auto">
          <a:xfrm>
            <a:off x="4232275" y="4170501"/>
            <a:ext cx="58738" cy="169862"/>
          </a:xfrm>
          <a:prstGeom prst="rect">
            <a:avLst/>
          </a:prstGeom>
          <a:solidFill>
            <a:srgbClr val="9D9D9D"/>
          </a:solidFill>
          <a:ln w="12700">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52" name="Freeform 57">
            <a:extLst>
              <a:ext uri="{FF2B5EF4-FFF2-40B4-BE49-F238E27FC236}">
                <a16:creationId xmlns:a16="http://schemas.microsoft.com/office/drawing/2014/main" id="{91567DF4-8ED5-70C1-CD32-76FA53198FEC}"/>
              </a:ext>
            </a:extLst>
          </p:cNvPr>
          <p:cNvSpPr>
            <a:spLocks/>
          </p:cNvSpPr>
          <p:nvPr/>
        </p:nvSpPr>
        <p:spPr bwMode="auto">
          <a:xfrm>
            <a:off x="4502150" y="4311788"/>
            <a:ext cx="230188" cy="184150"/>
          </a:xfrm>
          <a:custGeom>
            <a:avLst/>
            <a:gdLst>
              <a:gd name="T0" fmla="*/ 0 w 186"/>
              <a:gd name="T1" fmla="*/ 2147483647 h 157"/>
              <a:gd name="T2" fmla="*/ 0 w 186"/>
              <a:gd name="T3" fmla="*/ 2147483647 h 157"/>
              <a:gd name="T4" fmla="*/ 2147483647 w 186"/>
              <a:gd name="T5" fmla="*/ 2147483647 h 157"/>
              <a:gd name="T6" fmla="*/ 2147483647 w 186"/>
              <a:gd name="T7" fmla="*/ 0 h 157"/>
              <a:gd name="T8" fmla="*/ 0 w 186"/>
              <a:gd name="T9" fmla="*/ 2147483647 h 157"/>
              <a:gd name="T10" fmla="*/ 0 60000 65536"/>
              <a:gd name="T11" fmla="*/ 0 60000 65536"/>
              <a:gd name="T12" fmla="*/ 0 60000 65536"/>
              <a:gd name="T13" fmla="*/ 0 60000 65536"/>
              <a:gd name="T14" fmla="*/ 0 60000 65536"/>
              <a:gd name="T15" fmla="*/ 0 w 186"/>
              <a:gd name="T16" fmla="*/ 0 h 157"/>
              <a:gd name="T17" fmla="*/ 186 w 186"/>
              <a:gd name="T18" fmla="*/ 157 h 157"/>
            </a:gdLst>
            <a:ahLst/>
            <a:cxnLst>
              <a:cxn ang="T10">
                <a:pos x="T0" y="T1"/>
              </a:cxn>
              <a:cxn ang="T11">
                <a:pos x="T2" y="T3"/>
              </a:cxn>
              <a:cxn ang="T12">
                <a:pos x="T4" y="T5"/>
              </a:cxn>
              <a:cxn ang="T13">
                <a:pos x="T6" y="T7"/>
              </a:cxn>
              <a:cxn ang="T14">
                <a:pos x="T8" y="T9"/>
              </a:cxn>
            </a:cxnLst>
            <a:rect l="T15" t="T16" r="T17" b="T18"/>
            <a:pathLst>
              <a:path w="186" h="157">
                <a:moveTo>
                  <a:pt x="0" y="2"/>
                </a:moveTo>
                <a:lnTo>
                  <a:pt x="0" y="157"/>
                </a:lnTo>
                <a:lnTo>
                  <a:pt x="186" y="157"/>
                </a:lnTo>
                <a:lnTo>
                  <a:pt x="186" y="0"/>
                </a:lnTo>
                <a:lnTo>
                  <a:pt x="0" y="2"/>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ectangle 58">
            <a:extLst>
              <a:ext uri="{FF2B5EF4-FFF2-40B4-BE49-F238E27FC236}">
                <a16:creationId xmlns:a16="http://schemas.microsoft.com/office/drawing/2014/main" id="{7462DED0-909D-8A27-010D-2958C07F809E}"/>
              </a:ext>
            </a:extLst>
          </p:cNvPr>
          <p:cNvSpPr>
            <a:spLocks noChangeArrowheads="1"/>
          </p:cNvSpPr>
          <p:nvPr/>
        </p:nvSpPr>
        <p:spPr bwMode="auto">
          <a:xfrm>
            <a:off x="5014913" y="4484826"/>
            <a:ext cx="214312" cy="165100"/>
          </a:xfrm>
          <a:prstGeom prst="rect">
            <a:avLst/>
          </a:prstGeom>
          <a:solidFill>
            <a:srgbClr val="9D9D9D"/>
          </a:solidFill>
          <a:ln w="12700">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54" name="Freeform 59">
            <a:extLst>
              <a:ext uri="{FF2B5EF4-FFF2-40B4-BE49-F238E27FC236}">
                <a16:creationId xmlns:a16="http://schemas.microsoft.com/office/drawing/2014/main" id="{CD73D974-85B9-D34F-7F53-D76A2A582B96}"/>
              </a:ext>
            </a:extLst>
          </p:cNvPr>
          <p:cNvSpPr>
            <a:spLocks/>
          </p:cNvSpPr>
          <p:nvPr/>
        </p:nvSpPr>
        <p:spPr bwMode="auto">
          <a:xfrm>
            <a:off x="5233988" y="4397513"/>
            <a:ext cx="93662" cy="179388"/>
          </a:xfrm>
          <a:custGeom>
            <a:avLst/>
            <a:gdLst>
              <a:gd name="T0" fmla="*/ 0 w 75"/>
              <a:gd name="T1" fmla="*/ 2147483647 h 151"/>
              <a:gd name="T2" fmla="*/ 0 w 75"/>
              <a:gd name="T3" fmla="*/ 2147483647 h 151"/>
              <a:gd name="T4" fmla="*/ 2147483647 w 75"/>
              <a:gd name="T5" fmla="*/ 2147483647 h 151"/>
              <a:gd name="T6" fmla="*/ 2147483647 w 75"/>
              <a:gd name="T7" fmla="*/ 0 h 151"/>
              <a:gd name="T8" fmla="*/ 0 w 75"/>
              <a:gd name="T9" fmla="*/ 2147483647 h 151"/>
              <a:gd name="T10" fmla="*/ 0 60000 65536"/>
              <a:gd name="T11" fmla="*/ 0 60000 65536"/>
              <a:gd name="T12" fmla="*/ 0 60000 65536"/>
              <a:gd name="T13" fmla="*/ 0 60000 65536"/>
              <a:gd name="T14" fmla="*/ 0 60000 65536"/>
              <a:gd name="T15" fmla="*/ 0 w 75"/>
              <a:gd name="T16" fmla="*/ 0 h 151"/>
              <a:gd name="T17" fmla="*/ 75 w 75"/>
              <a:gd name="T18" fmla="*/ 151 h 151"/>
            </a:gdLst>
            <a:ahLst/>
            <a:cxnLst>
              <a:cxn ang="T10">
                <a:pos x="T0" y="T1"/>
              </a:cxn>
              <a:cxn ang="T11">
                <a:pos x="T2" y="T3"/>
              </a:cxn>
              <a:cxn ang="T12">
                <a:pos x="T4" y="T5"/>
              </a:cxn>
              <a:cxn ang="T13">
                <a:pos x="T6" y="T7"/>
              </a:cxn>
              <a:cxn ang="T14">
                <a:pos x="T8" y="T9"/>
              </a:cxn>
            </a:cxnLst>
            <a:rect l="T15" t="T16" r="T17" b="T18"/>
            <a:pathLst>
              <a:path w="75" h="151">
                <a:moveTo>
                  <a:pt x="0" y="2"/>
                </a:moveTo>
                <a:lnTo>
                  <a:pt x="0" y="151"/>
                </a:lnTo>
                <a:lnTo>
                  <a:pt x="75" y="151"/>
                </a:lnTo>
                <a:lnTo>
                  <a:pt x="75" y="0"/>
                </a:lnTo>
                <a:lnTo>
                  <a:pt x="0" y="2"/>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60">
            <a:extLst>
              <a:ext uri="{FF2B5EF4-FFF2-40B4-BE49-F238E27FC236}">
                <a16:creationId xmlns:a16="http://schemas.microsoft.com/office/drawing/2014/main" id="{3518AAF7-43C5-6AD2-324C-3344BDFA49D4}"/>
              </a:ext>
            </a:extLst>
          </p:cNvPr>
          <p:cNvSpPr>
            <a:spLocks/>
          </p:cNvSpPr>
          <p:nvPr/>
        </p:nvSpPr>
        <p:spPr bwMode="auto">
          <a:xfrm>
            <a:off x="5648326" y="4645164"/>
            <a:ext cx="53975" cy="231775"/>
          </a:xfrm>
          <a:custGeom>
            <a:avLst/>
            <a:gdLst>
              <a:gd name="T0" fmla="*/ 2147483647 w 45"/>
              <a:gd name="T1" fmla="*/ 0 h 200"/>
              <a:gd name="T2" fmla="*/ 0 w 45"/>
              <a:gd name="T3" fmla="*/ 2147483647 h 200"/>
              <a:gd name="T4" fmla="*/ 0 w 45"/>
              <a:gd name="T5" fmla="*/ 2147483647 h 200"/>
              <a:gd name="T6" fmla="*/ 2147483647 w 45"/>
              <a:gd name="T7" fmla="*/ 2147483647 h 200"/>
              <a:gd name="T8" fmla="*/ 2147483647 w 45"/>
              <a:gd name="T9" fmla="*/ 0 h 200"/>
              <a:gd name="T10" fmla="*/ 0 60000 65536"/>
              <a:gd name="T11" fmla="*/ 0 60000 65536"/>
              <a:gd name="T12" fmla="*/ 0 60000 65536"/>
              <a:gd name="T13" fmla="*/ 0 60000 65536"/>
              <a:gd name="T14" fmla="*/ 0 60000 65536"/>
              <a:gd name="T15" fmla="*/ 0 w 45"/>
              <a:gd name="T16" fmla="*/ 0 h 200"/>
              <a:gd name="T17" fmla="*/ 45 w 45"/>
              <a:gd name="T18" fmla="*/ 200 h 200"/>
            </a:gdLst>
            <a:ahLst/>
            <a:cxnLst>
              <a:cxn ang="T10">
                <a:pos x="T0" y="T1"/>
              </a:cxn>
              <a:cxn ang="T11">
                <a:pos x="T2" y="T3"/>
              </a:cxn>
              <a:cxn ang="T12">
                <a:pos x="T4" y="T5"/>
              </a:cxn>
              <a:cxn ang="T13">
                <a:pos x="T6" y="T7"/>
              </a:cxn>
              <a:cxn ang="T14">
                <a:pos x="T8" y="T9"/>
              </a:cxn>
            </a:cxnLst>
            <a:rect l="T15" t="T16" r="T17" b="T18"/>
            <a:pathLst>
              <a:path w="45" h="200">
                <a:moveTo>
                  <a:pt x="45" y="0"/>
                </a:moveTo>
                <a:lnTo>
                  <a:pt x="0" y="51"/>
                </a:lnTo>
                <a:lnTo>
                  <a:pt x="0" y="200"/>
                </a:lnTo>
                <a:lnTo>
                  <a:pt x="45" y="151"/>
                </a:lnTo>
                <a:lnTo>
                  <a:pt x="45"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61">
            <a:extLst>
              <a:ext uri="{FF2B5EF4-FFF2-40B4-BE49-F238E27FC236}">
                <a16:creationId xmlns:a16="http://schemas.microsoft.com/office/drawing/2014/main" id="{65B2FA36-E587-3164-0A50-294E5D662827}"/>
              </a:ext>
            </a:extLst>
          </p:cNvPr>
          <p:cNvSpPr>
            <a:spLocks/>
          </p:cNvSpPr>
          <p:nvPr/>
        </p:nvSpPr>
        <p:spPr bwMode="auto">
          <a:xfrm>
            <a:off x="3887789" y="2783027"/>
            <a:ext cx="46037" cy="300037"/>
          </a:xfrm>
          <a:custGeom>
            <a:avLst/>
            <a:gdLst>
              <a:gd name="T0" fmla="*/ 0 w 36"/>
              <a:gd name="T1" fmla="*/ 0 h 256"/>
              <a:gd name="T2" fmla="*/ 2147483647 w 36"/>
              <a:gd name="T3" fmla="*/ 2147483647 h 256"/>
              <a:gd name="T4" fmla="*/ 2147483647 w 36"/>
              <a:gd name="T5" fmla="*/ 2147483647 h 256"/>
              <a:gd name="T6" fmla="*/ 0 w 36"/>
              <a:gd name="T7" fmla="*/ 2147483647 h 256"/>
              <a:gd name="T8" fmla="*/ 0 w 36"/>
              <a:gd name="T9" fmla="*/ 0 h 256"/>
              <a:gd name="T10" fmla="*/ 0 60000 65536"/>
              <a:gd name="T11" fmla="*/ 0 60000 65536"/>
              <a:gd name="T12" fmla="*/ 0 60000 65536"/>
              <a:gd name="T13" fmla="*/ 0 60000 65536"/>
              <a:gd name="T14" fmla="*/ 0 60000 65536"/>
              <a:gd name="T15" fmla="*/ 0 w 36"/>
              <a:gd name="T16" fmla="*/ 0 h 256"/>
              <a:gd name="T17" fmla="*/ 36 w 36"/>
              <a:gd name="T18" fmla="*/ 256 h 256"/>
            </a:gdLst>
            <a:ahLst/>
            <a:cxnLst>
              <a:cxn ang="T10">
                <a:pos x="T0" y="T1"/>
              </a:cxn>
              <a:cxn ang="T11">
                <a:pos x="T2" y="T3"/>
              </a:cxn>
              <a:cxn ang="T12">
                <a:pos x="T4" y="T5"/>
              </a:cxn>
              <a:cxn ang="T13">
                <a:pos x="T6" y="T7"/>
              </a:cxn>
              <a:cxn ang="T14">
                <a:pos x="T8" y="T9"/>
              </a:cxn>
            </a:cxnLst>
            <a:rect l="T15" t="T16" r="T17" b="T18"/>
            <a:pathLst>
              <a:path w="36" h="256">
                <a:moveTo>
                  <a:pt x="0" y="0"/>
                </a:moveTo>
                <a:lnTo>
                  <a:pt x="36" y="157"/>
                </a:lnTo>
                <a:lnTo>
                  <a:pt x="24" y="256"/>
                </a:lnTo>
                <a:lnTo>
                  <a:pt x="0" y="15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63">
            <a:extLst>
              <a:ext uri="{FF2B5EF4-FFF2-40B4-BE49-F238E27FC236}">
                <a16:creationId xmlns:a16="http://schemas.microsoft.com/office/drawing/2014/main" id="{4007123B-EBAC-6CF0-DEB1-674AFEF16599}"/>
              </a:ext>
            </a:extLst>
          </p:cNvPr>
          <p:cNvSpPr>
            <a:spLocks/>
          </p:cNvSpPr>
          <p:nvPr/>
        </p:nvSpPr>
        <p:spPr bwMode="auto">
          <a:xfrm>
            <a:off x="6980238" y="2978289"/>
            <a:ext cx="258762" cy="207963"/>
          </a:xfrm>
          <a:custGeom>
            <a:avLst/>
            <a:gdLst>
              <a:gd name="T0" fmla="*/ 0 w 209"/>
              <a:gd name="T1" fmla="*/ 2147483647 h 179"/>
              <a:gd name="T2" fmla="*/ 2147483647 w 209"/>
              <a:gd name="T3" fmla="*/ 0 h 179"/>
              <a:gd name="T4" fmla="*/ 2147483647 w 209"/>
              <a:gd name="T5" fmla="*/ 2147483647 h 179"/>
              <a:gd name="T6" fmla="*/ 0 w 209"/>
              <a:gd name="T7" fmla="*/ 2147483647 h 179"/>
              <a:gd name="T8" fmla="*/ 0 w 209"/>
              <a:gd name="T9" fmla="*/ 2147483647 h 179"/>
              <a:gd name="T10" fmla="*/ 0 60000 65536"/>
              <a:gd name="T11" fmla="*/ 0 60000 65536"/>
              <a:gd name="T12" fmla="*/ 0 60000 65536"/>
              <a:gd name="T13" fmla="*/ 0 60000 65536"/>
              <a:gd name="T14" fmla="*/ 0 60000 65536"/>
              <a:gd name="T15" fmla="*/ 0 w 209"/>
              <a:gd name="T16" fmla="*/ 0 h 179"/>
              <a:gd name="T17" fmla="*/ 209 w 209"/>
              <a:gd name="T18" fmla="*/ 179 h 179"/>
            </a:gdLst>
            <a:ahLst/>
            <a:cxnLst>
              <a:cxn ang="T10">
                <a:pos x="T0" y="T1"/>
              </a:cxn>
              <a:cxn ang="T11">
                <a:pos x="T2" y="T3"/>
              </a:cxn>
              <a:cxn ang="T12">
                <a:pos x="T4" y="T5"/>
              </a:cxn>
              <a:cxn ang="T13">
                <a:pos x="T6" y="T7"/>
              </a:cxn>
              <a:cxn ang="T14">
                <a:pos x="T8" y="T9"/>
              </a:cxn>
            </a:cxnLst>
            <a:rect l="T15" t="T16" r="T17" b="T18"/>
            <a:pathLst>
              <a:path w="209" h="179">
                <a:moveTo>
                  <a:pt x="0" y="26"/>
                </a:moveTo>
                <a:lnTo>
                  <a:pt x="209" y="0"/>
                </a:lnTo>
                <a:lnTo>
                  <a:pt x="209" y="149"/>
                </a:lnTo>
                <a:lnTo>
                  <a:pt x="0" y="179"/>
                </a:lnTo>
                <a:lnTo>
                  <a:pt x="0" y="26"/>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64">
            <a:extLst>
              <a:ext uri="{FF2B5EF4-FFF2-40B4-BE49-F238E27FC236}">
                <a16:creationId xmlns:a16="http://schemas.microsoft.com/office/drawing/2014/main" id="{5EDBCDBA-00C2-EA78-1816-0C290416FEA5}"/>
              </a:ext>
            </a:extLst>
          </p:cNvPr>
          <p:cNvSpPr>
            <a:spLocks/>
          </p:cNvSpPr>
          <p:nvPr/>
        </p:nvSpPr>
        <p:spPr bwMode="auto">
          <a:xfrm>
            <a:off x="6530975" y="2748101"/>
            <a:ext cx="146050" cy="188912"/>
          </a:xfrm>
          <a:custGeom>
            <a:avLst/>
            <a:gdLst>
              <a:gd name="T0" fmla="*/ 2147483647 w 119"/>
              <a:gd name="T1" fmla="*/ 0 h 159"/>
              <a:gd name="T2" fmla="*/ 2147483647 w 119"/>
              <a:gd name="T3" fmla="*/ 2147483647 h 159"/>
              <a:gd name="T4" fmla="*/ 0 w 119"/>
              <a:gd name="T5" fmla="*/ 2147483647 h 159"/>
              <a:gd name="T6" fmla="*/ 2147483647 w 119"/>
              <a:gd name="T7" fmla="*/ 2147483647 h 159"/>
              <a:gd name="T8" fmla="*/ 2147483647 w 119"/>
              <a:gd name="T9" fmla="*/ 2147483647 h 159"/>
              <a:gd name="T10" fmla="*/ 2147483647 w 119"/>
              <a:gd name="T11" fmla="*/ 0 h 159"/>
              <a:gd name="T12" fmla="*/ 0 60000 65536"/>
              <a:gd name="T13" fmla="*/ 0 60000 65536"/>
              <a:gd name="T14" fmla="*/ 0 60000 65536"/>
              <a:gd name="T15" fmla="*/ 0 60000 65536"/>
              <a:gd name="T16" fmla="*/ 0 60000 65536"/>
              <a:gd name="T17" fmla="*/ 0 60000 65536"/>
              <a:gd name="T18" fmla="*/ 0 w 119"/>
              <a:gd name="T19" fmla="*/ 0 h 159"/>
              <a:gd name="T20" fmla="*/ 119 w 11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19" h="159">
                <a:moveTo>
                  <a:pt x="119" y="0"/>
                </a:moveTo>
                <a:lnTo>
                  <a:pt x="14" y="97"/>
                </a:lnTo>
                <a:lnTo>
                  <a:pt x="0" y="153"/>
                </a:lnTo>
                <a:lnTo>
                  <a:pt x="95" y="121"/>
                </a:lnTo>
                <a:lnTo>
                  <a:pt x="119" y="159"/>
                </a:lnTo>
                <a:lnTo>
                  <a:pt x="119"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65">
            <a:extLst>
              <a:ext uri="{FF2B5EF4-FFF2-40B4-BE49-F238E27FC236}">
                <a16:creationId xmlns:a16="http://schemas.microsoft.com/office/drawing/2014/main" id="{242BEFF4-D6D8-D0B0-3242-B7BF87BDC8C8}"/>
              </a:ext>
            </a:extLst>
          </p:cNvPr>
          <p:cNvSpPr>
            <a:spLocks/>
          </p:cNvSpPr>
          <p:nvPr/>
        </p:nvSpPr>
        <p:spPr bwMode="auto">
          <a:xfrm>
            <a:off x="6842125" y="2856052"/>
            <a:ext cx="82550" cy="92075"/>
          </a:xfrm>
          <a:custGeom>
            <a:avLst/>
            <a:gdLst>
              <a:gd name="T0" fmla="*/ 2147483647 w 66"/>
              <a:gd name="T1" fmla="*/ 0 h 79"/>
              <a:gd name="T2" fmla="*/ 0 w 66"/>
              <a:gd name="T3" fmla="*/ 2147483647 h 79"/>
              <a:gd name="T4" fmla="*/ 2147483647 w 66"/>
              <a:gd name="T5" fmla="*/ 2147483647 h 79"/>
              <a:gd name="T6" fmla="*/ 2147483647 w 66"/>
              <a:gd name="T7" fmla="*/ 0 h 79"/>
              <a:gd name="T8" fmla="*/ 0 60000 65536"/>
              <a:gd name="T9" fmla="*/ 0 60000 65536"/>
              <a:gd name="T10" fmla="*/ 0 60000 65536"/>
              <a:gd name="T11" fmla="*/ 0 60000 65536"/>
              <a:gd name="T12" fmla="*/ 0 w 66"/>
              <a:gd name="T13" fmla="*/ 0 h 79"/>
              <a:gd name="T14" fmla="*/ 66 w 66"/>
              <a:gd name="T15" fmla="*/ 79 h 79"/>
            </a:gdLst>
            <a:ahLst/>
            <a:cxnLst>
              <a:cxn ang="T8">
                <a:pos x="T0" y="T1"/>
              </a:cxn>
              <a:cxn ang="T9">
                <a:pos x="T2" y="T3"/>
              </a:cxn>
              <a:cxn ang="T10">
                <a:pos x="T4" y="T5"/>
              </a:cxn>
              <a:cxn ang="T11">
                <a:pos x="T6" y="T7"/>
              </a:cxn>
            </a:cxnLst>
            <a:rect l="T12" t="T13" r="T14" b="T15"/>
            <a:pathLst>
              <a:path w="66" h="79">
                <a:moveTo>
                  <a:pt x="66" y="0"/>
                </a:moveTo>
                <a:lnTo>
                  <a:pt x="0" y="54"/>
                </a:lnTo>
                <a:lnTo>
                  <a:pt x="66" y="79"/>
                </a:lnTo>
                <a:lnTo>
                  <a:pt x="66"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66">
            <a:extLst>
              <a:ext uri="{FF2B5EF4-FFF2-40B4-BE49-F238E27FC236}">
                <a16:creationId xmlns:a16="http://schemas.microsoft.com/office/drawing/2014/main" id="{B249779C-68EF-A73C-5AA7-71227E343EF0}"/>
              </a:ext>
            </a:extLst>
          </p:cNvPr>
          <p:cNvSpPr>
            <a:spLocks/>
          </p:cNvSpPr>
          <p:nvPr/>
        </p:nvSpPr>
        <p:spPr bwMode="auto">
          <a:xfrm>
            <a:off x="6929438" y="3111638"/>
            <a:ext cx="55562" cy="254000"/>
          </a:xfrm>
          <a:custGeom>
            <a:avLst/>
            <a:gdLst>
              <a:gd name="T0" fmla="*/ 2147483647 w 46"/>
              <a:gd name="T1" fmla="*/ 0 h 219"/>
              <a:gd name="T2" fmla="*/ 0 w 46"/>
              <a:gd name="T3" fmla="*/ 2147483647 h 219"/>
              <a:gd name="T4" fmla="*/ 0 w 46"/>
              <a:gd name="T5" fmla="*/ 2147483647 h 219"/>
              <a:gd name="T6" fmla="*/ 2147483647 w 46"/>
              <a:gd name="T7" fmla="*/ 2147483647 h 219"/>
              <a:gd name="T8" fmla="*/ 2147483647 w 46"/>
              <a:gd name="T9" fmla="*/ 0 h 219"/>
              <a:gd name="T10" fmla="*/ 0 60000 65536"/>
              <a:gd name="T11" fmla="*/ 0 60000 65536"/>
              <a:gd name="T12" fmla="*/ 0 60000 65536"/>
              <a:gd name="T13" fmla="*/ 0 60000 65536"/>
              <a:gd name="T14" fmla="*/ 0 60000 65536"/>
              <a:gd name="T15" fmla="*/ 0 w 46"/>
              <a:gd name="T16" fmla="*/ 0 h 219"/>
              <a:gd name="T17" fmla="*/ 46 w 46"/>
              <a:gd name="T18" fmla="*/ 219 h 219"/>
            </a:gdLst>
            <a:ahLst/>
            <a:cxnLst>
              <a:cxn ang="T10">
                <a:pos x="T0" y="T1"/>
              </a:cxn>
              <a:cxn ang="T11">
                <a:pos x="T2" y="T3"/>
              </a:cxn>
              <a:cxn ang="T12">
                <a:pos x="T4" y="T5"/>
              </a:cxn>
              <a:cxn ang="T13">
                <a:pos x="T6" y="T7"/>
              </a:cxn>
              <a:cxn ang="T14">
                <a:pos x="T8" y="T9"/>
              </a:cxn>
            </a:cxnLst>
            <a:rect l="T15" t="T16" r="T17" b="T18"/>
            <a:pathLst>
              <a:path w="46" h="219">
                <a:moveTo>
                  <a:pt x="46" y="0"/>
                </a:moveTo>
                <a:lnTo>
                  <a:pt x="0" y="60"/>
                </a:lnTo>
                <a:lnTo>
                  <a:pt x="0" y="219"/>
                </a:lnTo>
                <a:lnTo>
                  <a:pt x="46" y="154"/>
                </a:lnTo>
                <a:lnTo>
                  <a:pt x="46"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67">
            <a:extLst>
              <a:ext uri="{FF2B5EF4-FFF2-40B4-BE49-F238E27FC236}">
                <a16:creationId xmlns:a16="http://schemas.microsoft.com/office/drawing/2014/main" id="{51BEA150-D727-5E9F-F380-CA44C3CB1295}"/>
              </a:ext>
            </a:extLst>
          </p:cNvPr>
          <p:cNvSpPr>
            <a:spLocks/>
          </p:cNvSpPr>
          <p:nvPr/>
        </p:nvSpPr>
        <p:spPr bwMode="auto">
          <a:xfrm>
            <a:off x="7240589" y="3151326"/>
            <a:ext cx="73025" cy="93662"/>
          </a:xfrm>
          <a:custGeom>
            <a:avLst/>
            <a:gdLst>
              <a:gd name="T0" fmla="*/ 2147483647 w 57"/>
              <a:gd name="T1" fmla="*/ 0 h 82"/>
              <a:gd name="T2" fmla="*/ 0 w 57"/>
              <a:gd name="T3" fmla="*/ 2147483647 h 82"/>
              <a:gd name="T4" fmla="*/ 2147483647 w 57"/>
              <a:gd name="T5" fmla="*/ 2147483647 h 82"/>
              <a:gd name="T6" fmla="*/ 2147483647 w 57"/>
              <a:gd name="T7" fmla="*/ 2147483647 h 82"/>
              <a:gd name="T8" fmla="*/ 2147483647 w 57"/>
              <a:gd name="T9" fmla="*/ 0 h 82"/>
              <a:gd name="T10" fmla="*/ 0 60000 65536"/>
              <a:gd name="T11" fmla="*/ 0 60000 65536"/>
              <a:gd name="T12" fmla="*/ 0 60000 65536"/>
              <a:gd name="T13" fmla="*/ 0 60000 65536"/>
              <a:gd name="T14" fmla="*/ 0 60000 65536"/>
              <a:gd name="T15" fmla="*/ 0 w 57"/>
              <a:gd name="T16" fmla="*/ 0 h 82"/>
              <a:gd name="T17" fmla="*/ 57 w 57"/>
              <a:gd name="T18" fmla="*/ 82 h 82"/>
            </a:gdLst>
            <a:ahLst/>
            <a:cxnLst>
              <a:cxn ang="T10">
                <a:pos x="T0" y="T1"/>
              </a:cxn>
              <a:cxn ang="T11">
                <a:pos x="T2" y="T3"/>
              </a:cxn>
              <a:cxn ang="T12">
                <a:pos x="T4" y="T5"/>
              </a:cxn>
              <a:cxn ang="T13">
                <a:pos x="T6" y="T7"/>
              </a:cxn>
              <a:cxn ang="T14">
                <a:pos x="T8" y="T9"/>
              </a:cxn>
            </a:cxnLst>
            <a:rect l="T15" t="T16" r="T17" b="T18"/>
            <a:pathLst>
              <a:path w="57" h="82">
                <a:moveTo>
                  <a:pt x="57" y="0"/>
                </a:moveTo>
                <a:lnTo>
                  <a:pt x="0" y="58"/>
                </a:lnTo>
                <a:lnTo>
                  <a:pt x="16" y="82"/>
                </a:lnTo>
                <a:lnTo>
                  <a:pt x="57" y="58"/>
                </a:lnTo>
                <a:lnTo>
                  <a:pt x="57"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68">
            <a:extLst>
              <a:ext uri="{FF2B5EF4-FFF2-40B4-BE49-F238E27FC236}">
                <a16:creationId xmlns:a16="http://schemas.microsoft.com/office/drawing/2014/main" id="{35998066-2B57-19D9-E165-83C089864787}"/>
              </a:ext>
            </a:extLst>
          </p:cNvPr>
          <p:cNvSpPr>
            <a:spLocks/>
          </p:cNvSpPr>
          <p:nvPr/>
        </p:nvSpPr>
        <p:spPr bwMode="auto">
          <a:xfrm>
            <a:off x="7286626" y="3325952"/>
            <a:ext cx="74613" cy="136525"/>
          </a:xfrm>
          <a:custGeom>
            <a:avLst/>
            <a:gdLst>
              <a:gd name="T0" fmla="*/ 2147483647 w 59"/>
              <a:gd name="T1" fmla="*/ 0 h 116"/>
              <a:gd name="T2" fmla="*/ 0 w 59"/>
              <a:gd name="T3" fmla="*/ 2147483647 h 116"/>
              <a:gd name="T4" fmla="*/ 0 w 59"/>
              <a:gd name="T5" fmla="*/ 2147483647 h 116"/>
              <a:gd name="T6" fmla="*/ 2147483647 w 59"/>
              <a:gd name="T7" fmla="*/ 2147483647 h 116"/>
              <a:gd name="T8" fmla="*/ 2147483647 w 59"/>
              <a:gd name="T9" fmla="*/ 2147483647 h 116"/>
              <a:gd name="T10" fmla="*/ 2147483647 w 59"/>
              <a:gd name="T11" fmla="*/ 0 h 116"/>
              <a:gd name="T12" fmla="*/ 0 60000 65536"/>
              <a:gd name="T13" fmla="*/ 0 60000 65536"/>
              <a:gd name="T14" fmla="*/ 0 60000 65536"/>
              <a:gd name="T15" fmla="*/ 0 60000 65536"/>
              <a:gd name="T16" fmla="*/ 0 60000 65536"/>
              <a:gd name="T17" fmla="*/ 0 60000 65536"/>
              <a:gd name="T18" fmla="*/ 0 w 59"/>
              <a:gd name="T19" fmla="*/ 0 h 116"/>
              <a:gd name="T20" fmla="*/ 59 w 59"/>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59" h="116">
                <a:moveTo>
                  <a:pt x="59" y="0"/>
                </a:moveTo>
                <a:lnTo>
                  <a:pt x="0" y="77"/>
                </a:lnTo>
                <a:lnTo>
                  <a:pt x="0" y="92"/>
                </a:lnTo>
                <a:lnTo>
                  <a:pt x="44" y="116"/>
                </a:lnTo>
                <a:lnTo>
                  <a:pt x="59" y="116"/>
                </a:lnTo>
                <a:lnTo>
                  <a:pt x="59" y="0"/>
                </a:lnTo>
                <a:close/>
              </a:path>
            </a:pathLst>
          </a:custGeom>
          <a:solidFill>
            <a:srgbClr val="9D9D9D"/>
          </a:solidFill>
          <a:ln w="12700">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9">
            <a:extLst>
              <a:ext uri="{FF2B5EF4-FFF2-40B4-BE49-F238E27FC236}">
                <a16:creationId xmlns:a16="http://schemas.microsoft.com/office/drawing/2014/main" id="{FA41C443-3C78-ED59-ECF0-29032C956DF0}"/>
              </a:ext>
            </a:extLst>
          </p:cNvPr>
          <p:cNvSpPr>
            <a:spLocks/>
          </p:cNvSpPr>
          <p:nvPr/>
        </p:nvSpPr>
        <p:spPr bwMode="auto">
          <a:xfrm>
            <a:off x="7589838" y="3092589"/>
            <a:ext cx="520700" cy="434975"/>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2147483647 h 370"/>
              <a:gd name="T22" fmla="*/ 2147483647 w 417"/>
              <a:gd name="T23" fmla="*/ 0 h 370"/>
              <a:gd name="T24" fmla="*/ 2147483647 w 417"/>
              <a:gd name="T25" fmla="*/ 0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2147483647 w 417"/>
              <a:gd name="T37" fmla="*/ 2147483647 h 370"/>
              <a:gd name="T38" fmla="*/ 0 w 417"/>
              <a:gd name="T39" fmla="*/ 2147483647 h 3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70"/>
              <a:gd name="T62" fmla="*/ 417 w 417"/>
              <a:gd name="T63" fmla="*/ 370 h 3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70">
                <a:moveTo>
                  <a:pt x="0" y="234"/>
                </a:moveTo>
                <a:lnTo>
                  <a:pt x="0" y="273"/>
                </a:lnTo>
                <a:lnTo>
                  <a:pt x="274" y="273"/>
                </a:lnTo>
                <a:lnTo>
                  <a:pt x="321" y="343"/>
                </a:lnTo>
                <a:lnTo>
                  <a:pt x="371" y="351"/>
                </a:lnTo>
                <a:lnTo>
                  <a:pt x="371" y="370"/>
                </a:lnTo>
                <a:lnTo>
                  <a:pt x="407" y="342"/>
                </a:lnTo>
                <a:lnTo>
                  <a:pt x="415" y="261"/>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70">
            <a:extLst>
              <a:ext uri="{FF2B5EF4-FFF2-40B4-BE49-F238E27FC236}">
                <a16:creationId xmlns:a16="http://schemas.microsoft.com/office/drawing/2014/main" id="{1951600C-0394-B05D-CC0F-FC28A627AB37}"/>
              </a:ext>
            </a:extLst>
          </p:cNvPr>
          <p:cNvSpPr>
            <a:spLocks/>
          </p:cNvSpPr>
          <p:nvPr/>
        </p:nvSpPr>
        <p:spPr bwMode="auto">
          <a:xfrm>
            <a:off x="8086726" y="3097351"/>
            <a:ext cx="195263" cy="220662"/>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71">
            <a:extLst>
              <a:ext uri="{FF2B5EF4-FFF2-40B4-BE49-F238E27FC236}">
                <a16:creationId xmlns:a16="http://schemas.microsoft.com/office/drawing/2014/main" id="{816EA944-2A47-F414-6B6E-FACD7C32DDBA}"/>
              </a:ext>
            </a:extLst>
          </p:cNvPr>
          <p:cNvSpPr>
            <a:spLocks/>
          </p:cNvSpPr>
          <p:nvPr/>
        </p:nvSpPr>
        <p:spPr bwMode="auto">
          <a:xfrm>
            <a:off x="8189913" y="3017977"/>
            <a:ext cx="144462" cy="300037"/>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2" y="123"/>
                </a:lnTo>
                <a:lnTo>
                  <a:pt x="67" y="112"/>
                </a:lnTo>
                <a:lnTo>
                  <a:pt x="72" y="67"/>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7" name="Freeform 72">
            <a:extLst>
              <a:ext uri="{FF2B5EF4-FFF2-40B4-BE49-F238E27FC236}">
                <a16:creationId xmlns:a16="http://schemas.microsoft.com/office/drawing/2014/main" id="{23E0B8CB-2973-9D5E-4234-D635AAAA5A0F}"/>
              </a:ext>
            </a:extLst>
          </p:cNvPr>
          <p:cNvSpPr>
            <a:spLocks/>
          </p:cNvSpPr>
          <p:nvPr/>
        </p:nvSpPr>
        <p:spPr bwMode="auto">
          <a:xfrm>
            <a:off x="8334375" y="2856052"/>
            <a:ext cx="306388" cy="433387"/>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73">
            <a:extLst>
              <a:ext uri="{FF2B5EF4-FFF2-40B4-BE49-F238E27FC236}">
                <a16:creationId xmlns:a16="http://schemas.microsoft.com/office/drawing/2014/main" id="{04B7BD18-F9A0-1AAF-3AAF-F98650C24232}"/>
              </a:ext>
            </a:extLst>
          </p:cNvPr>
          <p:cNvSpPr>
            <a:spLocks/>
          </p:cNvSpPr>
          <p:nvPr/>
        </p:nvSpPr>
        <p:spPr bwMode="auto">
          <a:xfrm>
            <a:off x="8108950" y="3289438"/>
            <a:ext cx="293688" cy="171450"/>
          </a:xfrm>
          <a:custGeom>
            <a:avLst/>
            <a:gdLst>
              <a:gd name="T0" fmla="*/ 2147483647 w 236"/>
              <a:gd name="T1" fmla="*/ 2147483647 h 143"/>
              <a:gd name="T2" fmla="*/ 2147483647 w 236"/>
              <a:gd name="T3" fmla="*/ 2147483647 h 143"/>
              <a:gd name="T4" fmla="*/ 2147483647 w 236"/>
              <a:gd name="T5" fmla="*/ 0 h 143"/>
              <a:gd name="T6" fmla="*/ 2147483647 w 236"/>
              <a:gd name="T7" fmla="*/ 2147483647 h 143"/>
              <a:gd name="T8" fmla="*/ 2147483647 w 236"/>
              <a:gd name="T9" fmla="*/ 2147483647 h 143"/>
              <a:gd name="T10" fmla="*/ 2147483647 w 236"/>
              <a:gd name="T11" fmla="*/ 2147483647 h 143"/>
              <a:gd name="T12" fmla="*/ 2147483647 w 236"/>
              <a:gd name="T13" fmla="*/ 2147483647 h 143"/>
              <a:gd name="T14" fmla="*/ 2147483647 w 236"/>
              <a:gd name="T15" fmla="*/ 2147483647 h 143"/>
              <a:gd name="T16" fmla="*/ 2147483647 w 236"/>
              <a:gd name="T17" fmla="*/ 2147483647 h 143"/>
              <a:gd name="T18" fmla="*/ 0 w 236"/>
              <a:gd name="T19" fmla="*/ 2147483647 h 143"/>
              <a:gd name="T20" fmla="*/ 2147483647 w 236"/>
              <a:gd name="T21" fmla="*/ 2147483647 h 1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43"/>
              <a:gd name="T35" fmla="*/ 236 w 236"/>
              <a:gd name="T36" fmla="*/ 143 h 1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43">
                <a:moveTo>
                  <a:pt x="2" y="20"/>
                </a:moveTo>
                <a:lnTo>
                  <a:pt x="141" y="23"/>
                </a:lnTo>
                <a:lnTo>
                  <a:pt x="182" y="0"/>
                </a:lnTo>
                <a:lnTo>
                  <a:pt x="191" y="43"/>
                </a:lnTo>
                <a:lnTo>
                  <a:pt x="169" y="65"/>
                </a:lnTo>
                <a:lnTo>
                  <a:pt x="201" y="123"/>
                </a:lnTo>
                <a:lnTo>
                  <a:pt x="236" y="123"/>
                </a:lnTo>
                <a:lnTo>
                  <a:pt x="185" y="143"/>
                </a:lnTo>
                <a:lnTo>
                  <a:pt x="136" y="94"/>
                </a:lnTo>
                <a:lnTo>
                  <a:pt x="0" y="94"/>
                </a:lnTo>
                <a:lnTo>
                  <a:pt x="2" y="20"/>
                </a:lnTo>
                <a:close/>
              </a:path>
            </a:pathLst>
          </a:custGeom>
          <a:solidFill>
            <a:srgbClr val="95B3D7"/>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9" name="Freeform 74">
            <a:extLst>
              <a:ext uri="{FF2B5EF4-FFF2-40B4-BE49-F238E27FC236}">
                <a16:creationId xmlns:a16="http://schemas.microsoft.com/office/drawing/2014/main" id="{CDFC5574-1207-0EDB-2DEF-DD681BA7BBFF}"/>
              </a:ext>
            </a:extLst>
          </p:cNvPr>
          <p:cNvSpPr>
            <a:spLocks/>
          </p:cNvSpPr>
          <p:nvPr/>
        </p:nvSpPr>
        <p:spPr bwMode="auto">
          <a:xfrm>
            <a:off x="8237538" y="3403738"/>
            <a:ext cx="68262" cy="69850"/>
          </a:xfrm>
          <a:custGeom>
            <a:avLst/>
            <a:gdLst>
              <a:gd name="T0" fmla="*/ 2147483647 w 55"/>
              <a:gd name="T1" fmla="*/ 0 h 63"/>
              <a:gd name="T2" fmla="*/ 2147483647 w 55"/>
              <a:gd name="T3" fmla="*/ 0 h 63"/>
              <a:gd name="T4" fmla="*/ 2147483647 w 55"/>
              <a:gd name="T5" fmla="*/ 2147483647 h 63"/>
              <a:gd name="T6" fmla="*/ 2147483647 w 55"/>
              <a:gd name="T7" fmla="*/ 2147483647 h 63"/>
              <a:gd name="T8" fmla="*/ 0 w 55"/>
              <a:gd name="T9" fmla="*/ 2147483647 h 63"/>
              <a:gd name="T10" fmla="*/ 2147483647 w 55"/>
              <a:gd name="T11" fmla="*/ 0 h 63"/>
              <a:gd name="T12" fmla="*/ 0 60000 65536"/>
              <a:gd name="T13" fmla="*/ 0 60000 65536"/>
              <a:gd name="T14" fmla="*/ 0 60000 65536"/>
              <a:gd name="T15" fmla="*/ 0 60000 65536"/>
              <a:gd name="T16" fmla="*/ 0 60000 65536"/>
              <a:gd name="T17" fmla="*/ 0 60000 65536"/>
              <a:gd name="T18" fmla="*/ 0 w 55"/>
              <a:gd name="T19" fmla="*/ 0 h 63"/>
              <a:gd name="T20" fmla="*/ 55 w 5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55" h="63">
                <a:moveTo>
                  <a:pt x="1" y="0"/>
                </a:moveTo>
                <a:lnTo>
                  <a:pt x="29" y="0"/>
                </a:lnTo>
                <a:lnTo>
                  <a:pt x="55" y="22"/>
                </a:lnTo>
                <a:lnTo>
                  <a:pt x="30" y="59"/>
                </a:lnTo>
                <a:lnTo>
                  <a:pt x="0" y="63"/>
                </a:lnTo>
                <a:lnTo>
                  <a:pt x="1"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75">
            <a:extLst>
              <a:ext uri="{FF2B5EF4-FFF2-40B4-BE49-F238E27FC236}">
                <a16:creationId xmlns:a16="http://schemas.microsoft.com/office/drawing/2014/main" id="{22D5CAAA-95F1-2556-C57B-FD060A345F1E}"/>
              </a:ext>
            </a:extLst>
          </p:cNvPr>
          <p:cNvSpPr>
            <a:spLocks/>
          </p:cNvSpPr>
          <p:nvPr/>
        </p:nvSpPr>
        <p:spPr bwMode="auto">
          <a:xfrm>
            <a:off x="8097839" y="3403738"/>
            <a:ext cx="141287" cy="88900"/>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76">
            <a:extLst>
              <a:ext uri="{FF2B5EF4-FFF2-40B4-BE49-F238E27FC236}">
                <a16:creationId xmlns:a16="http://schemas.microsoft.com/office/drawing/2014/main" id="{90D8217F-FF0B-F4EC-4E7D-B5BC8EAD2DA9}"/>
              </a:ext>
            </a:extLst>
          </p:cNvPr>
          <p:cNvSpPr>
            <a:spLocks/>
          </p:cNvSpPr>
          <p:nvPr/>
        </p:nvSpPr>
        <p:spPr bwMode="auto">
          <a:xfrm>
            <a:off x="7931151" y="3489464"/>
            <a:ext cx="123825" cy="220663"/>
          </a:xfrm>
          <a:custGeom>
            <a:avLst/>
            <a:gdLst>
              <a:gd name="T0" fmla="*/ 2147483647 w 100"/>
              <a:gd name="T1" fmla="*/ 0 h 191"/>
              <a:gd name="T2" fmla="*/ 2147483647 w 100"/>
              <a:gd name="T3" fmla="*/ 2147483647 h 191"/>
              <a:gd name="T4" fmla="*/ 2147483647 w 100"/>
              <a:gd name="T5" fmla="*/ 2147483647 h 191"/>
              <a:gd name="T6" fmla="*/ 2147483647 w 100"/>
              <a:gd name="T7" fmla="*/ 2147483647 h 191"/>
              <a:gd name="T8" fmla="*/ 0 w 100"/>
              <a:gd name="T9" fmla="*/ 2147483647 h 191"/>
              <a:gd name="T10" fmla="*/ 2147483647 w 100"/>
              <a:gd name="T11" fmla="*/ 2147483647 h 191"/>
              <a:gd name="T12" fmla="*/ 2147483647 w 100"/>
              <a:gd name="T13" fmla="*/ 2147483647 h 191"/>
              <a:gd name="T14" fmla="*/ 2147483647 w 100"/>
              <a:gd name="T15" fmla="*/ 2147483647 h 191"/>
              <a:gd name="T16" fmla="*/ 2147483647 w 100"/>
              <a:gd name="T17" fmla="*/ 2147483647 h 191"/>
              <a:gd name="T18" fmla="*/ 2147483647 w 100"/>
              <a:gd name="T19" fmla="*/ 2147483647 h 191"/>
              <a:gd name="T20" fmla="*/ 2147483647 w 100"/>
              <a:gd name="T21" fmla="*/ 2147483647 h 191"/>
              <a:gd name="T22" fmla="*/ 2147483647 w 100"/>
              <a:gd name="T23" fmla="*/ 0 h 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1"/>
              <a:gd name="T38" fmla="*/ 100 w 100"/>
              <a:gd name="T39" fmla="*/ 191 h 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1">
                <a:moveTo>
                  <a:pt x="47" y="0"/>
                </a:moveTo>
                <a:lnTo>
                  <a:pt x="22" y="22"/>
                </a:lnTo>
                <a:lnTo>
                  <a:pt x="43" y="77"/>
                </a:lnTo>
                <a:lnTo>
                  <a:pt x="22" y="103"/>
                </a:lnTo>
                <a:lnTo>
                  <a:pt x="0" y="132"/>
                </a:lnTo>
                <a:lnTo>
                  <a:pt x="43" y="191"/>
                </a:lnTo>
                <a:lnTo>
                  <a:pt x="87" y="132"/>
                </a:lnTo>
                <a:lnTo>
                  <a:pt x="100" y="65"/>
                </a:lnTo>
                <a:lnTo>
                  <a:pt x="84" y="62"/>
                </a:lnTo>
                <a:lnTo>
                  <a:pt x="99" y="28"/>
                </a:lnTo>
                <a:lnTo>
                  <a:pt x="98" y="9"/>
                </a:lnTo>
                <a:lnTo>
                  <a:pt x="47"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77">
            <a:extLst>
              <a:ext uri="{FF2B5EF4-FFF2-40B4-BE49-F238E27FC236}">
                <a16:creationId xmlns:a16="http://schemas.microsoft.com/office/drawing/2014/main" id="{7082E3E5-5225-72D0-0A81-F2DE2DC375CA}"/>
              </a:ext>
            </a:extLst>
          </p:cNvPr>
          <p:cNvSpPr>
            <a:spLocks/>
          </p:cNvSpPr>
          <p:nvPr/>
        </p:nvSpPr>
        <p:spPr bwMode="auto">
          <a:xfrm>
            <a:off x="7878763" y="3611702"/>
            <a:ext cx="93662" cy="155575"/>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78">
            <a:extLst>
              <a:ext uri="{FF2B5EF4-FFF2-40B4-BE49-F238E27FC236}">
                <a16:creationId xmlns:a16="http://schemas.microsoft.com/office/drawing/2014/main" id="{503ADFC2-080F-59B1-AA23-26ADC0FA0748}"/>
              </a:ext>
            </a:extLst>
          </p:cNvPr>
          <p:cNvSpPr>
            <a:spLocks/>
          </p:cNvSpPr>
          <p:nvPr/>
        </p:nvSpPr>
        <p:spPr bwMode="auto">
          <a:xfrm>
            <a:off x="7599364" y="3638688"/>
            <a:ext cx="360362" cy="215900"/>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rgbClr val="95B3D7"/>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Freeform 79">
            <a:extLst>
              <a:ext uri="{FF2B5EF4-FFF2-40B4-BE49-F238E27FC236}">
                <a16:creationId xmlns:a16="http://schemas.microsoft.com/office/drawing/2014/main" id="{4A21715E-287E-606E-F9F1-82472AC1FBA4}"/>
              </a:ext>
            </a:extLst>
          </p:cNvPr>
          <p:cNvSpPr>
            <a:spLocks/>
          </p:cNvSpPr>
          <p:nvPr/>
        </p:nvSpPr>
        <p:spPr bwMode="auto">
          <a:xfrm>
            <a:off x="5562600" y="2987813"/>
            <a:ext cx="630238" cy="374650"/>
          </a:xfrm>
          <a:custGeom>
            <a:avLst/>
            <a:gdLst>
              <a:gd name="T0" fmla="*/ 0 w 507"/>
              <a:gd name="T1" fmla="*/ 0 h 320"/>
              <a:gd name="T2" fmla="*/ 2147483647 w 507"/>
              <a:gd name="T3" fmla="*/ 2147483647 h 320"/>
              <a:gd name="T4" fmla="*/ 2147483647 w 507"/>
              <a:gd name="T5" fmla="*/ 2147483647 h 320"/>
              <a:gd name="T6" fmla="*/ 2147483647 w 507"/>
              <a:gd name="T7" fmla="*/ 2147483647 h 320"/>
              <a:gd name="T8" fmla="*/ 2147483647 w 507"/>
              <a:gd name="T9" fmla="*/ 2147483647 h 320"/>
              <a:gd name="T10" fmla="*/ 2147483647 w 507"/>
              <a:gd name="T11" fmla="*/ 2147483647 h 320"/>
              <a:gd name="T12" fmla="*/ 2147483647 w 507"/>
              <a:gd name="T13" fmla="*/ 2147483647 h 320"/>
              <a:gd name="T14" fmla="*/ 2147483647 w 507"/>
              <a:gd name="T15" fmla="*/ 2147483647 h 320"/>
              <a:gd name="T16" fmla="*/ 2147483647 w 507"/>
              <a:gd name="T17" fmla="*/ 2147483647 h 320"/>
              <a:gd name="T18" fmla="*/ 2147483647 w 507"/>
              <a:gd name="T19" fmla="*/ 2147483647 h 320"/>
              <a:gd name="T20" fmla="*/ 0 w 507"/>
              <a:gd name="T21" fmla="*/ 2147483647 h 320"/>
              <a:gd name="T22" fmla="*/ 0 w 507"/>
              <a:gd name="T23" fmla="*/ 0 h 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320"/>
              <a:gd name="T38" fmla="*/ 507 w 507"/>
              <a:gd name="T39" fmla="*/ 320 h 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320">
                <a:moveTo>
                  <a:pt x="0" y="0"/>
                </a:moveTo>
                <a:lnTo>
                  <a:pt x="497" y="1"/>
                </a:lnTo>
                <a:lnTo>
                  <a:pt x="498" y="30"/>
                </a:lnTo>
                <a:lnTo>
                  <a:pt x="479" y="52"/>
                </a:lnTo>
                <a:lnTo>
                  <a:pt x="507" y="90"/>
                </a:lnTo>
                <a:lnTo>
                  <a:pt x="507" y="229"/>
                </a:lnTo>
                <a:lnTo>
                  <a:pt x="485" y="229"/>
                </a:lnTo>
                <a:lnTo>
                  <a:pt x="485" y="320"/>
                </a:lnTo>
                <a:lnTo>
                  <a:pt x="399" y="292"/>
                </a:lnTo>
                <a:lnTo>
                  <a:pt x="364" y="271"/>
                </a:lnTo>
                <a:lnTo>
                  <a:pt x="0" y="273"/>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80">
            <a:extLst>
              <a:ext uri="{FF2B5EF4-FFF2-40B4-BE49-F238E27FC236}">
                <a16:creationId xmlns:a16="http://schemas.microsoft.com/office/drawing/2014/main" id="{50B60BE5-5C6A-A9A1-4559-023D3077A3B1}"/>
              </a:ext>
            </a:extLst>
          </p:cNvPr>
          <p:cNvSpPr>
            <a:spLocks/>
          </p:cNvSpPr>
          <p:nvPr/>
        </p:nvSpPr>
        <p:spPr bwMode="auto">
          <a:xfrm>
            <a:off x="6164263" y="3256101"/>
            <a:ext cx="546100" cy="292100"/>
          </a:xfrm>
          <a:custGeom>
            <a:avLst/>
            <a:gdLst>
              <a:gd name="T0" fmla="*/ 0 w 439"/>
              <a:gd name="T1" fmla="*/ 0 h 249"/>
              <a:gd name="T2" fmla="*/ 2147483647 w 439"/>
              <a:gd name="T3" fmla="*/ 0 h 249"/>
              <a:gd name="T4" fmla="*/ 2147483647 w 439"/>
              <a:gd name="T5" fmla="*/ 2147483647 h 249"/>
              <a:gd name="T6" fmla="*/ 2147483647 w 439"/>
              <a:gd name="T7" fmla="*/ 2147483647 h 249"/>
              <a:gd name="T8" fmla="*/ 2147483647 w 439"/>
              <a:gd name="T9" fmla="*/ 2147483647 h 249"/>
              <a:gd name="T10" fmla="*/ 2147483647 w 439"/>
              <a:gd name="T11" fmla="*/ 2147483647 h 249"/>
              <a:gd name="T12" fmla="*/ 2147483647 w 439"/>
              <a:gd name="T13" fmla="*/ 2147483647 h 249"/>
              <a:gd name="T14" fmla="*/ 2147483647 w 439"/>
              <a:gd name="T15" fmla="*/ 2147483647 h 249"/>
              <a:gd name="T16" fmla="*/ 2147483647 w 439"/>
              <a:gd name="T17" fmla="*/ 2147483647 h 249"/>
              <a:gd name="T18" fmla="*/ 2147483647 w 439"/>
              <a:gd name="T19" fmla="*/ 2147483647 h 249"/>
              <a:gd name="T20" fmla="*/ 0 w 439"/>
              <a:gd name="T21" fmla="*/ 2147483647 h 249"/>
              <a:gd name="T22" fmla="*/ 0 w 439"/>
              <a:gd name="T23" fmla="*/ 0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9"/>
              <a:gd name="T38" fmla="*/ 439 w 439"/>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9">
                <a:moveTo>
                  <a:pt x="0" y="0"/>
                </a:moveTo>
                <a:lnTo>
                  <a:pt x="374" y="0"/>
                </a:lnTo>
                <a:lnTo>
                  <a:pt x="386" y="28"/>
                </a:lnTo>
                <a:lnTo>
                  <a:pt x="384" y="62"/>
                </a:lnTo>
                <a:lnTo>
                  <a:pt x="420" y="96"/>
                </a:lnTo>
                <a:lnTo>
                  <a:pt x="439" y="137"/>
                </a:lnTo>
                <a:lnTo>
                  <a:pt x="386" y="176"/>
                </a:lnTo>
                <a:lnTo>
                  <a:pt x="396" y="202"/>
                </a:lnTo>
                <a:lnTo>
                  <a:pt x="361" y="249"/>
                </a:lnTo>
                <a:lnTo>
                  <a:pt x="52" y="248"/>
                </a:lnTo>
                <a:lnTo>
                  <a:pt x="0" y="90"/>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81">
            <a:extLst>
              <a:ext uri="{FF2B5EF4-FFF2-40B4-BE49-F238E27FC236}">
                <a16:creationId xmlns:a16="http://schemas.microsoft.com/office/drawing/2014/main" id="{9502DF6F-5989-6691-FDA5-41A187B9D03D}"/>
              </a:ext>
            </a:extLst>
          </p:cNvPr>
          <p:cNvSpPr>
            <a:spLocks/>
          </p:cNvSpPr>
          <p:nvPr/>
        </p:nvSpPr>
        <p:spPr bwMode="auto">
          <a:xfrm>
            <a:off x="6116639" y="2678252"/>
            <a:ext cx="560387" cy="581025"/>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8" y="456"/>
                </a:lnTo>
                <a:lnTo>
                  <a:pt x="413" y="495"/>
                </a:lnTo>
                <a:lnTo>
                  <a:pt x="60" y="495"/>
                </a:lnTo>
                <a:lnTo>
                  <a:pt x="60" y="352"/>
                </a:lnTo>
                <a:lnTo>
                  <a:pt x="30" y="316"/>
                </a:lnTo>
                <a:lnTo>
                  <a:pt x="50" y="294"/>
                </a:lnTo>
                <a:lnTo>
                  <a:pt x="50" y="263"/>
                </a:lnTo>
                <a:lnTo>
                  <a:pt x="38" y="177"/>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82">
            <a:extLst>
              <a:ext uri="{FF2B5EF4-FFF2-40B4-BE49-F238E27FC236}">
                <a16:creationId xmlns:a16="http://schemas.microsoft.com/office/drawing/2014/main" id="{08957B14-5E33-A335-1344-33E28901DF6B}"/>
              </a:ext>
            </a:extLst>
          </p:cNvPr>
          <p:cNvSpPr>
            <a:spLocks/>
          </p:cNvSpPr>
          <p:nvPr/>
        </p:nvSpPr>
        <p:spPr bwMode="auto">
          <a:xfrm>
            <a:off x="6496050" y="2892564"/>
            <a:ext cx="488950" cy="473075"/>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83">
            <a:extLst>
              <a:ext uri="{FF2B5EF4-FFF2-40B4-BE49-F238E27FC236}">
                <a16:creationId xmlns:a16="http://schemas.microsoft.com/office/drawing/2014/main" id="{FD2B40F2-464F-6E5C-B3B8-743B38A8AC65}"/>
              </a:ext>
            </a:extLst>
          </p:cNvPr>
          <p:cNvSpPr>
            <a:spLocks/>
          </p:cNvSpPr>
          <p:nvPr/>
        </p:nvSpPr>
        <p:spPr bwMode="auto">
          <a:xfrm>
            <a:off x="6677026" y="2844938"/>
            <a:ext cx="561975" cy="255588"/>
          </a:xfrm>
          <a:custGeom>
            <a:avLst/>
            <a:gdLst>
              <a:gd name="T0" fmla="*/ 0 w 450"/>
              <a:gd name="T1" fmla="*/ 2147483647 h 220"/>
              <a:gd name="T2" fmla="*/ 2147483647 w 450"/>
              <a:gd name="T3" fmla="*/ 2147483647 h 220"/>
              <a:gd name="T4" fmla="*/ 2147483647 w 450"/>
              <a:gd name="T5" fmla="*/ 2147483647 h 220"/>
              <a:gd name="T6" fmla="*/ 2147483647 w 450"/>
              <a:gd name="T7" fmla="*/ 2147483647 h 220"/>
              <a:gd name="T8" fmla="*/ 2147483647 w 450"/>
              <a:gd name="T9" fmla="*/ 2147483647 h 220"/>
              <a:gd name="T10" fmla="*/ 2147483647 w 450"/>
              <a:gd name="T11" fmla="*/ 2147483647 h 220"/>
              <a:gd name="T12" fmla="*/ 2147483647 w 450"/>
              <a:gd name="T13" fmla="*/ 2147483647 h 220"/>
              <a:gd name="T14" fmla="*/ 2147483647 w 450"/>
              <a:gd name="T15" fmla="*/ 2147483647 h 220"/>
              <a:gd name="T16" fmla="*/ 2147483647 w 450"/>
              <a:gd name="T17" fmla="*/ 2147483647 h 220"/>
              <a:gd name="T18" fmla="*/ 2147483647 w 450"/>
              <a:gd name="T19" fmla="*/ 2147483647 h 220"/>
              <a:gd name="T20" fmla="*/ 2147483647 w 450"/>
              <a:gd name="T21" fmla="*/ 0 h 220"/>
              <a:gd name="T22" fmla="*/ 0 w 450"/>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0"/>
              <a:gd name="T37" fmla="*/ 0 h 220"/>
              <a:gd name="T38" fmla="*/ 450 w 450"/>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0" h="220">
                <a:moveTo>
                  <a:pt x="0" y="80"/>
                </a:moveTo>
                <a:lnTo>
                  <a:pt x="137" y="151"/>
                </a:lnTo>
                <a:lnTo>
                  <a:pt x="164" y="187"/>
                </a:lnTo>
                <a:lnTo>
                  <a:pt x="174" y="220"/>
                </a:lnTo>
                <a:lnTo>
                  <a:pt x="252" y="143"/>
                </a:lnTo>
                <a:lnTo>
                  <a:pt x="450" y="113"/>
                </a:lnTo>
                <a:lnTo>
                  <a:pt x="363" y="58"/>
                </a:lnTo>
                <a:lnTo>
                  <a:pt x="246" y="109"/>
                </a:lnTo>
                <a:lnTo>
                  <a:pt x="135" y="64"/>
                </a:lnTo>
                <a:lnTo>
                  <a:pt x="200" y="10"/>
                </a:lnTo>
                <a:lnTo>
                  <a:pt x="143" y="0"/>
                </a:lnTo>
                <a:lnTo>
                  <a:pt x="0" y="8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84">
            <a:extLst>
              <a:ext uri="{FF2B5EF4-FFF2-40B4-BE49-F238E27FC236}">
                <a16:creationId xmlns:a16="http://schemas.microsoft.com/office/drawing/2014/main" id="{B9D0461E-762E-9CE4-5226-639F0D44670D}"/>
              </a:ext>
            </a:extLst>
          </p:cNvPr>
          <p:cNvSpPr>
            <a:spLocks/>
          </p:cNvSpPr>
          <p:nvPr/>
        </p:nvSpPr>
        <p:spPr bwMode="auto">
          <a:xfrm>
            <a:off x="6997700" y="3040201"/>
            <a:ext cx="363538" cy="400050"/>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85">
            <a:extLst>
              <a:ext uri="{FF2B5EF4-FFF2-40B4-BE49-F238E27FC236}">
                <a16:creationId xmlns:a16="http://schemas.microsoft.com/office/drawing/2014/main" id="{C1C1DC1C-28C8-BBAC-BD58-FA29C4B86E3F}"/>
              </a:ext>
            </a:extLst>
          </p:cNvPr>
          <p:cNvSpPr>
            <a:spLocks/>
          </p:cNvSpPr>
          <p:nvPr/>
        </p:nvSpPr>
        <p:spPr bwMode="auto">
          <a:xfrm>
            <a:off x="6602414" y="3365638"/>
            <a:ext cx="333375" cy="534988"/>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7" y="419"/>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86">
            <a:extLst>
              <a:ext uri="{FF2B5EF4-FFF2-40B4-BE49-F238E27FC236}">
                <a16:creationId xmlns:a16="http://schemas.microsoft.com/office/drawing/2014/main" id="{A85464C1-DF67-C052-1729-7193EF8762D0}"/>
              </a:ext>
            </a:extLst>
          </p:cNvPr>
          <p:cNvSpPr>
            <a:spLocks/>
          </p:cNvSpPr>
          <p:nvPr/>
        </p:nvSpPr>
        <p:spPr bwMode="auto">
          <a:xfrm>
            <a:off x="6883401" y="3438663"/>
            <a:ext cx="269875" cy="414338"/>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30"/>
                </a:lnTo>
                <a:lnTo>
                  <a:pt x="137" y="327"/>
                </a:lnTo>
                <a:lnTo>
                  <a:pt x="0" y="354"/>
                </a:lnTo>
                <a:lnTo>
                  <a:pt x="8" y="299"/>
                </a:lnTo>
                <a:lnTo>
                  <a:pt x="40" y="264"/>
                </a:lnTo>
                <a:lnTo>
                  <a:pt x="4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87">
            <a:extLst>
              <a:ext uri="{FF2B5EF4-FFF2-40B4-BE49-F238E27FC236}">
                <a16:creationId xmlns:a16="http://schemas.microsoft.com/office/drawing/2014/main" id="{92F27146-A487-79BC-1F7A-2F72DB0D5DE5}"/>
              </a:ext>
            </a:extLst>
          </p:cNvPr>
          <p:cNvSpPr>
            <a:spLocks/>
          </p:cNvSpPr>
          <p:nvPr/>
        </p:nvSpPr>
        <p:spPr bwMode="auto">
          <a:xfrm>
            <a:off x="7153276" y="3414852"/>
            <a:ext cx="371475" cy="357187"/>
          </a:xfrm>
          <a:custGeom>
            <a:avLst/>
            <a:gdLst>
              <a:gd name="T0" fmla="*/ 0 w 300"/>
              <a:gd name="T1" fmla="*/ 2147483647 h 303"/>
              <a:gd name="T2" fmla="*/ 2147483647 w 300"/>
              <a:gd name="T3" fmla="*/ 2147483647 h 303"/>
              <a:gd name="T4" fmla="*/ 2147483647 w 300"/>
              <a:gd name="T5" fmla="*/ 2147483647 h 303"/>
              <a:gd name="T6" fmla="*/ 2147483647 w 300"/>
              <a:gd name="T7" fmla="*/ 2147483647 h 303"/>
              <a:gd name="T8" fmla="*/ 2147483647 w 300"/>
              <a:gd name="T9" fmla="*/ 0 h 303"/>
              <a:gd name="T10" fmla="*/ 2147483647 w 300"/>
              <a:gd name="T11" fmla="*/ 2147483647 h 303"/>
              <a:gd name="T12" fmla="*/ 2147483647 w 300"/>
              <a:gd name="T13" fmla="*/ 2147483647 h 303"/>
              <a:gd name="T14" fmla="*/ 2147483647 w 300"/>
              <a:gd name="T15" fmla="*/ 2147483647 h 303"/>
              <a:gd name="T16" fmla="*/ 2147483647 w 300"/>
              <a:gd name="T17" fmla="*/ 2147483647 h 303"/>
              <a:gd name="T18" fmla="*/ 2147483647 w 300"/>
              <a:gd name="T19" fmla="*/ 2147483647 h 303"/>
              <a:gd name="T20" fmla="*/ 2147483647 w 300"/>
              <a:gd name="T21" fmla="*/ 2147483647 h 303"/>
              <a:gd name="T22" fmla="*/ 2147483647 w 300"/>
              <a:gd name="T23" fmla="*/ 2147483647 h 303"/>
              <a:gd name="T24" fmla="*/ 0 w 300"/>
              <a:gd name="T25" fmla="*/ 2147483647 h 303"/>
              <a:gd name="T26" fmla="*/ 0 w 300"/>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0"/>
              <a:gd name="T43" fmla="*/ 0 h 303"/>
              <a:gd name="T44" fmla="*/ 300 w 300"/>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0" h="303">
                <a:moveTo>
                  <a:pt x="0" y="22"/>
                </a:moveTo>
                <a:lnTo>
                  <a:pt x="113" y="21"/>
                </a:lnTo>
                <a:lnTo>
                  <a:pt x="155" y="41"/>
                </a:lnTo>
                <a:lnTo>
                  <a:pt x="218" y="41"/>
                </a:lnTo>
                <a:lnTo>
                  <a:pt x="300" y="0"/>
                </a:lnTo>
                <a:lnTo>
                  <a:pt x="300" y="132"/>
                </a:lnTo>
                <a:lnTo>
                  <a:pt x="288" y="138"/>
                </a:lnTo>
                <a:lnTo>
                  <a:pt x="248" y="218"/>
                </a:lnTo>
                <a:lnTo>
                  <a:pt x="226" y="218"/>
                </a:lnTo>
                <a:lnTo>
                  <a:pt x="153" y="303"/>
                </a:lnTo>
                <a:lnTo>
                  <a:pt x="129" y="281"/>
                </a:lnTo>
                <a:lnTo>
                  <a:pt x="92" y="291"/>
                </a:lnTo>
                <a:lnTo>
                  <a:pt x="0" y="220"/>
                </a:lnTo>
                <a:lnTo>
                  <a:pt x="0" y="22"/>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3" name="Freeform 88">
            <a:extLst>
              <a:ext uri="{FF2B5EF4-FFF2-40B4-BE49-F238E27FC236}">
                <a16:creationId xmlns:a16="http://schemas.microsoft.com/office/drawing/2014/main" id="{DF78F35E-BAFB-8C2F-E723-20FB75DE91AB}"/>
              </a:ext>
            </a:extLst>
          </p:cNvPr>
          <p:cNvSpPr>
            <a:spLocks/>
          </p:cNvSpPr>
          <p:nvPr/>
        </p:nvSpPr>
        <p:spPr bwMode="auto">
          <a:xfrm>
            <a:off x="4565650" y="2678252"/>
            <a:ext cx="996950" cy="484187"/>
          </a:xfrm>
          <a:custGeom>
            <a:avLst/>
            <a:gdLst>
              <a:gd name="T0" fmla="*/ 2147483647 w 803"/>
              <a:gd name="T1" fmla="*/ 0 h 413"/>
              <a:gd name="T2" fmla="*/ 2147483647 w 803"/>
              <a:gd name="T3" fmla="*/ 2147483647 h 413"/>
              <a:gd name="T4" fmla="*/ 2147483647 w 803"/>
              <a:gd name="T5" fmla="*/ 2147483647 h 413"/>
              <a:gd name="T6" fmla="*/ 2147483647 w 803"/>
              <a:gd name="T7" fmla="*/ 2147483647 h 413"/>
              <a:gd name="T8" fmla="*/ 2147483647 w 803"/>
              <a:gd name="T9" fmla="*/ 2147483647 h 413"/>
              <a:gd name="T10" fmla="*/ 2147483647 w 803"/>
              <a:gd name="T11" fmla="*/ 2147483647 h 413"/>
              <a:gd name="T12" fmla="*/ 2147483647 w 803"/>
              <a:gd name="T13" fmla="*/ 2147483647 h 413"/>
              <a:gd name="T14" fmla="*/ 2147483647 w 803"/>
              <a:gd name="T15" fmla="*/ 2147483647 h 413"/>
              <a:gd name="T16" fmla="*/ 2147483647 w 803"/>
              <a:gd name="T17" fmla="*/ 2147483647 h 413"/>
              <a:gd name="T18" fmla="*/ 2147483647 w 803"/>
              <a:gd name="T19" fmla="*/ 2147483647 h 413"/>
              <a:gd name="T20" fmla="*/ 0 w 803"/>
              <a:gd name="T21" fmla="*/ 2147483647 h 413"/>
              <a:gd name="T22" fmla="*/ 2147483647 w 803"/>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3"/>
              <a:gd name="T37" fmla="*/ 0 h 413"/>
              <a:gd name="T38" fmla="*/ 803 w 803"/>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3" h="413">
                <a:moveTo>
                  <a:pt x="2" y="0"/>
                </a:moveTo>
                <a:lnTo>
                  <a:pt x="803" y="1"/>
                </a:lnTo>
                <a:lnTo>
                  <a:pt x="803" y="358"/>
                </a:lnTo>
                <a:lnTo>
                  <a:pt x="329" y="358"/>
                </a:lnTo>
                <a:lnTo>
                  <a:pt x="329" y="380"/>
                </a:lnTo>
                <a:lnTo>
                  <a:pt x="216" y="413"/>
                </a:lnTo>
                <a:lnTo>
                  <a:pt x="157" y="298"/>
                </a:lnTo>
                <a:lnTo>
                  <a:pt x="115" y="316"/>
                </a:lnTo>
                <a:lnTo>
                  <a:pt x="99" y="292"/>
                </a:lnTo>
                <a:lnTo>
                  <a:pt x="123" y="231"/>
                </a:lnTo>
                <a:lnTo>
                  <a:pt x="0" y="104"/>
                </a:lnTo>
                <a:lnTo>
                  <a:pt x="2"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Rectangle 89">
            <a:extLst>
              <a:ext uri="{FF2B5EF4-FFF2-40B4-BE49-F238E27FC236}">
                <a16:creationId xmlns:a16="http://schemas.microsoft.com/office/drawing/2014/main" id="{F19F6F7E-CAC9-DF75-7683-E66285B109DE}"/>
              </a:ext>
            </a:extLst>
          </p:cNvPr>
          <p:cNvSpPr>
            <a:spLocks noChangeArrowheads="1"/>
          </p:cNvSpPr>
          <p:nvPr/>
        </p:nvSpPr>
        <p:spPr bwMode="auto">
          <a:xfrm>
            <a:off x="4965700" y="3097351"/>
            <a:ext cx="596900" cy="412750"/>
          </a:xfrm>
          <a:prstGeom prst="rect">
            <a:avLst/>
          </a:prstGeom>
          <a:solidFill>
            <a:srgbClr val="DDDDDD"/>
          </a:solidFill>
          <a:ln w="635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85" name="Freeform 90">
            <a:extLst>
              <a:ext uri="{FF2B5EF4-FFF2-40B4-BE49-F238E27FC236}">
                <a16:creationId xmlns:a16="http://schemas.microsoft.com/office/drawing/2014/main" id="{8A5BD9F4-EB00-AC8C-1ED6-A340075415C7}"/>
              </a:ext>
            </a:extLst>
          </p:cNvPr>
          <p:cNvSpPr>
            <a:spLocks/>
          </p:cNvSpPr>
          <p:nvPr/>
        </p:nvSpPr>
        <p:spPr bwMode="auto">
          <a:xfrm>
            <a:off x="5562601" y="2678251"/>
            <a:ext cx="619125" cy="311150"/>
          </a:xfrm>
          <a:custGeom>
            <a:avLst/>
            <a:gdLst>
              <a:gd name="T0" fmla="*/ 0 w 498"/>
              <a:gd name="T1" fmla="*/ 2147483647 h 266"/>
              <a:gd name="T2" fmla="*/ 2147483647 w 498"/>
              <a:gd name="T3" fmla="*/ 0 h 266"/>
              <a:gd name="T4" fmla="*/ 2147483647 w 498"/>
              <a:gd name="T5" fmla="*/ 2147483647 h 266"/>
              <a:gd name="T6" fmla="*/ 2147483647 w 498"/>
              <a:gd name="T7" fmla="*/ 2147483647 h 266"/>
              <a:gd name="T8" fmla="*/ 0 w 498"/>
              <a:gd name="T9" fmla="*/ 2147483647 h 266"/>
              <a:gd name="T10" fmla="*/ 0 w 498"/>
              <a:gd name="T11" fmla="*/ 2147483647 h 266"/>
              <a:gd name="T12" fmla="*/ 0 60000 65536"/>
              <a:gd name="T13" fmla="*/ 0 60000 65536"/>
              <a:gd name="T14" fmla="*/ 0 60000 65536"/>
              <a:gd name="T15" fmla="*/ 0 60000 65536"/>
              <a:gd name="T16" fmla="*/ 0 60000 65536"/>
              <a:gd name="T17" fmla="*/ 0 60000 65536"/>
              <a:gd name="T18" fmla="*/ 0 w 498"/>
              <a:gd name="T19" fmla="*/ 0 h 266"/>
              <a:gd name="T20" fmla="*/ 498 w 498"/>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498" h="266">
                <a:moveTo>
                  <a:pt x="0" y="1"/>
                </a:moveTo>
                <a:lnTo>
                  <a:pt x="448" y="0"/>
                </a:lnTo>
                <a:lnTo>
                  <a:pt x="490" y="200"/>
                </a:lnTo>
                <a:lnTo>
                  <a:pt x="498" y="266"/>
                </a:lnTo>
                <a:lnTo>
                  <a:pt x="0" y="265"/>
                </a:lnTo>
                <a:lnTo>
                  <a:pt x="0" y="1"/>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91">
            <a:extLst>
              <a:ext uri="{FF2B5EF4-FFF2-40B4-BE49-F238E27FC236}">
                <a16:creationId xmlns:a16="http://schemas.microsoft.com/office/drawing/2014/main" id="{6B3BFEB2-14FF-E74C-42B6-441F14272820}"/>
              </a:ext>
            </a:extLst>
          </p:cNvPr>
          <p:cNvSpPr>
            <a:spLocks/>
          </p:cNvSpPr>
          <p:nvPr/>
        </p:nvSpPr>
        <p:spPr bwMode="auto">
          <a:xfrm>
            <a:off x="5562601" y="3305313"/>
            <a:ext cx="733425" cy="319088"/>
          </a:xfrm>
          <a:custGeom>
            <a:avLst/>
            <a:gdLst>
              <a:gd name="T0" fmla="*/ 0 w 590"/>
              <a:gd name="T1" fmla="*/ 0 h 274"/>
              <a:gd name="T2" fmla="*/ 2147483647 w 590"/>
              <a:gd name="T3" fmla="*/ 0 h 274"/>
              <a:gd name="T4" fmla="*/ 2147483647 w 590"/>
              <a:gd name="T5" fmla="*/ 2147483647 h 274"/>
              <a:gd name="T6" fmla="*/ 2147483647 w 590"/>
              <a:gd name="T7" fmla="*/ 2147483647 h 274"/>
              <a:gd name="T8" fmla="*/ 2147483647 w 590"/>
              <a:gd name="T9" fmla="*/ 2147483647 h 274"/>
              <a:gd name="T10" fmla="*/ 2147483647 w 590"/>
              <a:gd name="T11" fmla="*/ 2147483647 h 274"/>
              <a:gd name="T12" fmla="*/ 2147483647 w 590"/>
              <a:gd name="T13" fmla="*/ 2147483647 h 274"/>
              <a:gd name="T14" fmla="*/ 2147483647 w 590"/>
              <a:gd name="T15" fmla="*/ 2147483647 h 274"/>
              <a:gd name="T16" fmla="*/ 0 w 590"/>
              <a:gd name="T17" fmla="*/ 2147483647 h 274"/>
              <a:gd name="T18" fmla="*/ 0 w 590"/>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274"/>
              <a:gd name="T32" fmla="*/ 590 w 590"/>
              <a:gd name="T33" fmla="*/ 274 h 2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274">
                <a:moveTo>
                  <a:pt x="0" y="0"/>
                </a:moveTo>
                <a:lnTo>
                  <a:pt x="364" y="0"/>
                </a:lnTo>
                <a:lnTo>
                  <a:pt x="401" y="25"/>
                </a:lnTo>
                <a:lnTo>
                  <a:pt x="485" y="47"/>
                </a:lnTo>
                <a:lnTo>
                  <a:pt x="540" y="208"/>
                </a:lnTo>
                <a:lnTo>
                  <a:pt x="590" y="274"/>
                </a:lnTo>
                <a:lnTo>
                  <a:pt x="125" y="273"/>
                </a:lnTo>
                <a:lnTo>
                  <a:pt x="125" y="175"/>
                </a:lnTo>
                <a:lnTo>
                  <a:pt x="0" y="177"/>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Rectangle 92">
            <a:extLst>
              <a:ext uri="{FF2B5EF4-FFF2-40B4-BE49-F238E27FC236}">
                <a16:creationId xmlns:a16="http://schemas.microsoft.com/office/drawing/2014/main" id="{40D49EA2-78EA-0E81-80D6-6A97DA35410C}"/>
              </a:ext>
            </a:extLst>
          </p:cNvPr>
          <p:cNvSpPr>
            <a:spLocks noChangeArrowheads="1"/>
          </p:cNvSpPr>
          <p:nvPr/>
        </p:nvSpPr>
        <p:spPr bwMode="auto">
          <a:xfrm>
            <a:off x="5148263" y="3506927"/>
            <a:ext cx="569912" cy="409575"/>
          </a:xfrm>
          <a:prstGeom prst="rect">
            <a:avLst/>
          </a:prstGeom>
          <a:solidFill>
            <a:srgbClr val="DDDDDD"/>
          </a:solidFill>
          <a:ln w="635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88" name="Freeform 93">
            <a:extLst>
              <a:ext uri="{FF2B5EF4-FFF2-40B4-BE49-F238E27FC236}">
                <a16:creationId xmlns:a16="http://schemas.microsoft.com/office/drawing/2014/main" id="{AFA61DB3-999C-38A0-61E9-D6D16AD06783}"/>
              </a:ext>
            </a:extLst>
          </p:cNvPr>
          <p:cNvSpPr>
            <a:spLocks/>
          </p:cNvSpPr>
          <p:nvPr/>
        </p:nvSpPr>
        <p:spPr bwMode="auto">
          <a:xfrm>
            <a:off x="7343775" y="3572013"/>
            <a:ext cx="444500" cy="317500"/>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94">
            <a:extLst>
              <a:ext uri="{FF2B5EF4-FFF2-40B4-BE49-F238E27FC236}">
                <a16:creationId xmlns:a16="http://schemas.microsoft.com/office/drawing/2014/main" id="{1C3A7BB0-04E7-E1CE-C4D7-7972895A5A3A}"/>
              </a:ext>
            </a:extLst>
          </p:cNvPr>
          <p:cNvSpPr>
            <a:spLocks/>
          </p:cNvSpPr>
          <p:nvPr/>
        </p:nvSpPr>
        <p:spPr bwMode="auto">
          <a:xfrm>
            <a:off x="7204075" y="3722827"/>
            <a:ext cx="704850" cy="236537"/>
          </a:xfrm>
          <a:custGeom>
            <a:avLst/>
            <a:gdLst>
              <a:gd name="T0" fmla="*/ 0 w 570"/>
              <a:gd name="T1" fmla="*/ 2147483647 h 204"/>
              <a:gd name="T2" fmla="*/ 2147483647 w 570"/>
              <a:gd name="T3" fmla="*/ 2147483647 h 204"/>
              <a:gd name="T4" fmla="*/ 2147483647 w 570"/>
              <a:gd name="T5" fmla="*/ 2147483647 h 204"/>
              <a:gd name="T6" fmla="*/ 2147483647 w 570"/>
              <a:gd name="T7" fmla="*/ 2147483647 h 204"/>
              <a:gd name="T8" fmla="*/ 2147483647 w 570"/>
              <a:gd name="T9" fmla="*/ 2147483647 h 204"/>
              <a:gd name="T10" fmla="*/ 2147483647 w 570"/>
              <a:gd name="T11" fmla="*/ 2147483647 h 204"/>
              <a:gd name="T12" fmla="*/ 2147483647 w 570"/>
              <a:gd name="T13" fmla="*/ 0 h 204"/>
              <a:gd name="T14" fmla="*/ 2147483647 w 570"/>
              <a:gd name="T15" fmla="*/ 2147483647 h 204"/>
              <a:gd name="T16" fmla="*/ 2147483647 w 570"/>
              <a:gd name="T17" fmla="*/ 2147483647 h 204"/>
              <a:gd name="T18" fmla="*/ 2147483647 w 570"/>
              <a:gd name="T19" fmla="*/ 2147483647 h 204"/>
              <a:gd name="T20" fmla="*/ 2147483647 w 570"/>
              <a:gd name="T21" fmla="*/ 2147483647 h 204"/>
              <a:gd name="T22" fmla="*/ 0 w 570"/>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0"/>
              <a:gd name="T37" fmla="*/ 0 h 204"/>
              <a:gd name="T38" fmla="*/ 570 w 570"/>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0" h="204">
                <a:moveTo>
                  <a:pt x="0" y="204"/>
                </a:moveTo>
                <a:lnTo>
                  <a:pt x="17" y="184"/>
                </a:lnTo>
                <a:lnTo>
                  <a:pt x="145" y="125"/>
                </a:lnTo>
                <a:lnTo>
                  <a:pt x="256" y="143"/>
                </a:lnTo>
                <a:lnTo>
                  <a:pt x="289" y="114"/>
                </a:lnTo>
                <a:lnTo>
                  <a:pt x="310" y="57"/>
                </a:lnTo>
                <a:lnTo>
                  <a:pt x="472" y="0"/>
                </a:lnTo>
                <a:lnTo>
                  <a:pt x="498" y="91"/>
                </a:lnTo>
                <a:lnTo>
                  <a:pt x="570" y="109"/>
                </a:lnTo>
                <a:lnTo>
                  <a:pt x="534" y="152"/>
                </a:lnTo>
                <a:lnTo>
                  <a:pt x="558" y="204"/>
                </a:lnTo>
                <a:lnTo>
                  <a:pt x="0" y="204"/>
                </a:lnTo>
                <a:close/>
              </a:path>
            </a:pathLst>
          </a:custGeom>
          <a:solidFill>
            <a:schemeClr val="accent1">
              <a:lumMod val="60000"/>
              <a:lumOff val="40000"/>
            </a:schemeClr>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0" name="Freeform 95">
            <a:extLst>
              <a:ext uri="{FF2B5EF4-FFF2-40B4-BE49-F238E27FC236}">
                <a16:creationId xmlns:a16="http://schemas.microsoft.com/office/drawing/2014/main" id="{DD5ED3BF-4F16-02EC-C531-B39960A7D867}"/>
              </a:ext>
            </a:extLst>
          </p:cNvPr>
          <p:cNvSpPr>
            <a:spLocks/>
          </p:cNvSpPr>
          <p:nvPr/>
        </p:nvSpPr>
        <p:spPr bwMode="auto">
          <a:xfrm>
            <a:off x="6773863" y="3665676"/>
            <a:ext cx="609600" cy="317500"/>
          </a:xfrm>
          <a:custGeom>
            <a:avLst/>
            <a:gdLst>
              <a:gd name="T0" fmla="*/ 0 w 489"/>
              <a:gd name="T1" fmla="*/ 2147483647 h 268"/>
              <a:gd name="T2" fmla="*/ 2147483647 w 489"/>
              <a:gd name="T3" fmla="*/ 2147483647 h 268"/>
              <a:gd name="T4" fmla="*/ 2147483647 w 489"/>
              <a:gd name="T5" fmla="*/ 2147483647 h 268"/>
              <a:gd name="T6" fmla="*/ 2147483647 w 489"/>
              <a:gd name="T7" fmla="*/ 2147483647 h 268"/>
              <a:gd name="T8" fmla="*/ 2147483647 w 489"/>
              <a:gd name="T9" fmla="*/ 2147483647 h 268"/>
              <a:gd name="T10" fmla="*/ 2147483647 w 489"/>
              <a:gd name="T11" fmla="*/ 0 h 268"/>
              <a:gd name="T12" fmla="*/ 2147483647 w 489"/>
              <a:gd name="T13" fmla="*/ 2147483647 h 268"/>
              <a:gd name="T14" fmla="*/ 2147483647 w 489"/>
              <a:gd name="T15" fmla="*/ 2147483647 h 268"/>
              <a:gd name="T16" fmla="*/ 2147483647 w 489"/>
              <a:gd name="T17" fmla="*/ 2147483647 h 268"/>
              <a:gd name="T18" fmla="*/ 2147483647 w 489"/>
              <a:gd name="T19" fmla="*/ 2147483647 h 268"/>
              <a:gd name="T20" fmla="*/ 2147483647 w 489"/>
              <a:gd name="T21" fmla="*/ 2147483647 h 268"/>
              <a:gd name="T22" fmla="*/ 2147483647 w 489"/>
              <a:gd name="T23" fmla="*/ 2147483647 h 268"/>
              <a:gd name="T24" fmla="*/ 2147483647 w 489"/>
              <a:gd name="T25" fmla="*/ 2147483647 h 268"/>
              <a:gd name="T26" fmla="*/ 2147483647 w 489"/>
              <a:gd name="T27" fmla="*/ 2147483647 h 268"/>
              <a:gd name="T28" fmla="*/ 0 w 489"/>
              <a:gd name="T29" fmla="*/ 2147483647 h 2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9"/>
              <a:gd name="T46" fmla="*/ 0 h 268"/>
              <a:gd name="T47" fmla="*/ 489 w 489"/>
              <a:gd name="T48" fmla="*/ 268 h 2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9" h="268">
                <a:moveTo>
                  <a:pt x="0" y="268"/>
                </a:moveTo>
                <a:lnTo>
                  <a:pt x="23" y="198"/>
                </a:lnTo>
                <a:lnTo>
                  <a:pt x="86" y="157"/>
                </a:lnTo>
                <a:lnTo>
                  <a:pt x="225" y="129"/>
                </a:lnTo>
                <a:lnTo>
                  <a:pt x="306" y="31"/>
                </a:lnTo>
                <a:lnTo>
                  <a:pt x="306" y="0"/>
                </a:lnTo>
                <a:lnTo>
                  <a:pt x="399" y="75"/>
                </a:lnTo>
                <a:lnTo>
                  <a:pt x="433" y="63"/>
                </a:lnTo>
                <a:lnTo>
                  <a:pt x="459" y="88"/>
                </a:lnTo>
                <a:lnTo>
                  <a:pt x="489" y="175"/>
                </a:lnTo>
                <a:lnTo>
                  <a:pt x="361" y="230"/>
                </a:lnTo>
                <a:lnTo>
                  <a:pt x="343" y="250"/>
                </a:lnTo>
                <a:lnTo>
                  <a:pt x="98" y="250"/>
                </a:lnTo>
                <a:lnTo>
                  <a:pt x="98" y="268"/>
                </a:lnTo>
                <a:lnTo>
                  <a:pt x="0" y="268"/>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96">
            <a:extLst>
              <a:ext uri="{FF2B5EF4-FFF2-40B4-BE49-F238E27FC236}">
                <a16:creationId xmlns:a16="http://schemas.microsoft.com/office/drawing/2014/main" id="{B4D56DA3-EAE1-8337-25AB-11C2935A0693}"/>
              </a:ext>
            </a:extLst>
          </p:cNvPr>
          <p:cNvSpPr>
            <a:spLocks/>
          </p:cNvSpPr>
          <p:nvPr/>
        </p:nvSpPr>
        <p:spPr bwMode="auto">
          <a:xfrm>
            <a:off x="6337300" y="3964127"/>
            <a:ext cx="425450" cy="346075"/>
          </a:xfrm>
          <a:custGeom>
            <a:avLst/>
            <a:gdLst>
              <a:gd name="T0" fmla="*/ 0 w 341"/>
              <a:gd name="T1" fmla="*/ 0 h 297"/>
              <a:gd name="T2" fmla="*/ 2147483647 w 341"/>
              <a:gd name="T3" fmla="*/ 0 h 297"/>
              <a:gd name="T4" fmla="*/ 2147483647 w 341"/>
              <a:gd name="T5" fmla="*/ 2147483647 h 297"/>
              <a:gd name="T6" fmla="*/ 2147483647 w 341"/>
              <a:gd name="T7" fmla="*/ 2147483647 h 297"/>
              <a:gd name="T8" fmla="*/ 2147483647 w 341"/>
              <a:gd name="T9" fmla="*/ 2147483647 h 297"/>
              <a:gd name="T10" fmla="*/ 2147483647 w 341"/>
              <a:gd name="T11" fmla="*/ 2147483647 h 297"/>
              <a:gd name="T12" fmla="*/ 2147483647 w 341"/>
              <a:gd name="T13" fmla="*/ 2147483647 h 297"/>
              <a:gd name="T14" fmla="*/ 2147483647 w 341"/>
              <a:gd name="T15" fmla="*/ 2147483647 h 297"/>
              <a:gd name="T16" fmla="*/ 2147483647 w 341"/>
              <a:gd name="T17" fmla="*/ 2147483647 h 297"/>
              <a:gd name="T18" fmla="*/ 2147483647 w 341"/>
              <a:gd name="T19" fmla="*/ 2147483647 h 297"/>
              <a:gd name="T20" fmla="*/ 2147483647 w 341"/>
              <a:gd name="T21" fmla="*/ 2147483647 h 297"/>
              <a:gd name="T22" fmla="*/ 0 w 341"/>
              <a:gd name="T23" fmla="*/ 0 h 2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
              <a:gd name="T37" fmla="*/ 0 h 297"/>
              <a:gd name="T38" fmla="*/ 341 w 341"/>
              <a:gd name="T39" fmla="*/ 297 h 2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 h="297">
                <a:moveTo>
                  <a:pt x="0" y="0"/>
                </a:moveTo>
                <a:lnTo>
                  <a:pt x="306" y="0"/>
                </a:lnTo>
                <a:lnTo>
                  <a:pt x="294" y="40"/>
                </a:lnTo>
                <a:lnTo>
                  <a:pt x="341" y="42"/>
                </a:lnTo>
                <a:lnTo>
                  <a:pt x="299" y="145"/>
                </a:lnTo>
                <a:lnTo>
                  <a:pt x="254" y="210"/>
                </a:lnTo>
                <a:lnTo>
                  <a:pt x="227" y="297"/>
                </a:lnTo>
                <a:lnTo>
                  <a:pt x="48" y="297"/>
                </a:lnTo>
                <a:lnTo>
                  <a:pt x="45" y="257"/>
                </a:lnTo>
                <a:lnTo>
                  <a:pt x="12" y="249"/>
                </a:lnTo>
                <a:lnTo>
                  <a:pt x="12" y="62"/>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97">
            <a:extLst>
              <a:ext uri="{FF2B5EF4-FFF2-40B4-BE49-F238E27FC236}">
                <a16:creationId xmlns:a16="http://schemas.microsoft.com/office/drawing/2014/main" id="{29B3C61B-E9D3-22AD-3417-9707C8181013}"/>
              </a:ext>
            </a:extLst>
          </p:cNvPr>
          <p:cNvSpPr>
            <a:spLocks/>
          </p:cNvSpPr>
          <p:nvPr/>
        </p:nvSpPr>
        <p:spPr bwMode="auto">
          <a:xfrm>
            <a:off x="6710364" y="3959364"/>
            <a:ext cx="714375" cy="176213"/>
          </a:xfrm>
          <a:custGeom>
            <a:avLst/>
            <a:gdLst>
              <a:gd name="T0" fmla="*/ 2147483647 w 575"/>
              <a:gd name="T1" fmla="*/ 2147483647 h 148"/>
              <a:gd name="T2" fmla="*/ 2147483647 w 575"/>
              <a:gd name="T3" fmla="*/ 2147483647 h 148"/>
              <a:gd name="T4" fmla="*/ 2147483647 w 575"/>
              <a:gd name="T5" fmla="*/ 0 h 148"/>
              <a:gd name="T6" fmla="*/ 2147483647 w 575"/>
              <a:gd name="T7" fmla="*/ 0 h 148"/>
              <a:gd name="T8" fmla="*/ 2147483647 w 575"/>
              <a:gd name="T9" fmla="*/ 2147483647 h 148"/>
              <a:gd name="T10" fmla="*/ 2147483647 w 575"/>
              <a:gd name="T11" fmla="*/ 2147483647 h 148"/>
              <a:gd name="T12" fmla="*/ 2147483647 w 575"/>
              <a:gd name="T13" fmla="*/ 2147483647 h 148"/>
              <a:gd name="T14" fmla="*/ 0 w 575"/>
              <a:gd name="T15" fmla="*/ 2147483647 h 148"/>
              <a:gd name="T16" fmla="*/ 2147483647 w 575"/>
              <a:gd name="T17" fmla="*/ 2147483647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8"/>
              <a:gd name="T29" fmla="*/ 575 w 575"/>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8">
                <a:moveTo>
                  <a:pt x="51" y="16"/>
                </a:moveTo>
                <a:lnTo>
                  <a:pt x="151" y="16"/>
                </a:lnTo>
                <a:lnTo>
                  <a:pt x="151" y="0"/>
                </a:lnTo>
                <a:lnTo>
                  <a:pt x="575" y="0"/>
                </a:lnTo>
                <a:lnTo>
                  <a:pt x="569" y="36"/>
                </a:lnTo>
                <a:lnTo>
                  <a:pt x="397" y="105"/>
                </a:lnTo>
                <a:lnTo>
                  <a:pt x="381" y="148"/>
                </a:lnTo>
                <a:lnTo>
                  <a:pt x="0" y="147"/>
                </a:lnTo>
                <a:lnTo>
                  <a:pt x="51" y="16"/>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98">
            <a:extLst>
              <a:ext uri="{FF2B5EF4-FFF2-40B4-BE49-F238E27FC236}">
                <a16:creationId xmlns:a16="http://schemas.microsoft.com/office/drawing/2014/main" id="{49F3BADD-EC04-3043-1A52-0DBE1BA865D4}"/>
              </a:ext>
            </a:extLst>
          </p:cNvPr>
          <p:cNvSpPr>
            <a:spLocks/>
          </p:cNvSpPr>
          <p:nvPr/>
        </p:nvSpPr>
        <p:spPr bwMode="auto">
          <a:xfrm>
            <a:off x="7183439" y="3959364"/>
            <a:ext cx="744537" cy="276225"/>
          </a:xfrm>
          <a:custGeom>
            <a:avLst/>
            <a:gdLst>
              <a:gd name="T0" fmla="*/ 2147483647 w 599"/>
              <a:gd name="T1" fmla="*/ 0 h 236"/>
              <a:gd name="T2" fmla="*/ 2147483647 w 599"/>
              <a:gd name="T3" fmla="*/ 0 h 236"/>
              <a:gd name="T4" fmla="*/ 2147483647 w 599"/>
              <a:gd name="T5" fmla="*/ 2147483647 h 236"/>
              <a:gd name="T6" fmla="*/ 2147483647 w 599"/>
              <a:gd name="T7" fmla="*/ 2147483647 h 236"/>
              <a:gd name="T8" fmla="*/ 2147483647 w 599"/>
              <a:gd name="T9" fmla="*/ 2147483647 h 236"/>
              <a:gd name="T10" fmla="*/ 2147483647 w 599"/>
              <a:gd name="T11" fmla="*/ 2147483647 h 236"/>
              <a:gd name="T12" fmla="*/ 2147483647 w 599"/>
              <a:gd name="T13" fmla="*/ 2147483647 h 236"/>
              <a:gd name="T14" fmla="*/ 2147483647 w 599"/>
              <a:gd name="T15" fmla="*/ 2147483647 h 236"/>
              <a:gd name="T16" fmla="*/ 2147483647 w 599"/>
              <a:gd name="T17" fmla="*/ 2147483647 h 236"/>
              <a:gd name="T18" fmla="*/ 2147483647 w 599"/>
              <a:gd name="T19" fmla="*/ 2147483647 h 236"/>
              <a:gd name="T20" fmla="*/ 2147483647 w 599"/>
              <a:gd name="T21" fmla="*/ 2147483647 h 236"/>
              <a:gd name="T22" fmla="*/ 0 w 599"/>
              <a:gd name="T23" fmla="*/ 2147483647 h 236"/>
              <a:gd name="T24" fmla="*/ 2147483647 w 599"/>
              <a:gd name="T25" fmla="*/ 2147483647 h 236"/>
              <a:gd name="T26" fmla="*/ 2147483647 w 599"/>
              <a:gd name="T27" fmla="*/ 2147483647 h 236"/>
              <a:gd name="T28" fmla="*/ 2147483647 w 599"/>
              <a:gd name="T29" fmla="*/ 0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9"/>
              <a:gd name="T46" fmla="*/ 0 h 236"/>
              <a:gd name="T47" fmla="*/ 599 w 599"/>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9" h="236">
                <a:moveTo>
                  <a:pt x="191" y="0"/>
                </a:moveTo>
                <a:lnTo>
                  <a:pt x="569" y="0"/>
                </a:lnTo>
                <a:lnTo>
                  <a:pt x="599" y="74"/>
                </a:lnTo>
                <a:lnTo>
                  <a:pt x="533" y="145"/>
                </a:lnTo>
                <a:lnTo>
                  <a:pt x="438" y="175"/>
                </a:lnTo>
                <a:lnTo>
                  <a:pt x="400" y="236"/>
                </a:lnTo>
                <a:lnTo>
                  <a:pt x="307" y="135"/>
                </a:lnTo>
                <a:lnTo>
                  <a:pt x="233" y="135"/>
                </a:lnTo>
                <a:lnTo>
                  <a:pt x="220" y="115"/>
                </a:lnTo>
                <a:lnTo>
                  <a:pt x="120" y="115"/>
                </a:lnTo>
                <a:lnTo>
                  <a:pt x="87" y="148"/>
                </a:lnTo>
                <a:lnTo>
                  <a:pt x="0" y="147"/>
                </a:lnTo>
                <a:lnTo>
                  <a:pt x="14" y="106"/>
                </a:lnTo>
                <a:lnTo>
                  <a:pt x="184" y="36"/>
                </a:lnTo>
                <a:lnTo>
                  <a:pt x="191"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99">
            <a:extLst>
              <a:ext uri="{FF2B5EF4-FFF2-40B4-BE49-F238E27FC236}">
                <a16:creationId xmlns:a16="http://schemas.microsoft.com/office/drawing/2014/main" id="{0C60F098-4BA0-97F6-362E-68656A9945E8}"/>
              </a:ext>
            </a:extLst>
          </p:cNvPr>
          <p:cNvSpPr>
            <a:spLocks/>
          </p:cNvSpPr>
          <p:nvPr/>
        </p:nvSpPr>
        <p:spPr bwMode="auto">
          <a:xfrm>
            <a:off x="7275513" y="4095889"/>
            <a:ext cx="404812" cy="328613"/>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100">
            <a:extLst>
              <a:ext uri="{FF2B5EF4-FFF2-40B4-BE49-F238E27FC236}">
                <a16:creationId xmlns:a16="http://schemas.microsoft.com/office/drawing/2014/main" id="{47CFFFF4-0E6B-B559-DFFC-86BAB7D9A0D6}"/>
              </a:ext>
            </a:extLst>
          </p:cNvPr>
          <p:cNvSpPr>
            <a:spLocks/>
          </p:cNvSpPr>
          <p:nvPr/>
        </p:nvSpPr>
        <p:spPr bwMode="auto">
          <a:xfrm>
            <a:off x="7097714" y="4132402"/>
            <a:ext cx="388937" cy="422275"/>
          </a:xfrm>
          <a:custGeom>
            <a:avLst/>
            <a:gdLst>
              <a:gd name="T0" fmla="*/ 0 w 313"/>
              <a:gd name="T1" fmla="*/ 0 h 360"/>
              <a:gd name="T2" fmla="*/ 2147483647 w 313"/>
              <a:gd name="T3" fmla="*/ 0 h 360"/>
              <a:gd name="T4" fmla="*/ 2147483647 w 313"/>
              <a:gd name="T5" fmla="*/ 2147483647 h 360"/>
              <a:gd name="T6" fmla="*/ 2147483647 w 313"/>
              <a:gd name="T7" fmla="*/ 2147483647 h 360"/>
              <a:gd name="T8" fmla="*/ 2147483647 w 313"/>
              <a:gd name="T9" fmla="*/ 2147483647 h 360"/>
              <a:gd name="T10" fmla="*/ 2147483647 w 313"/>
              <a:gd name="T11" fmla="*/ 2147483647 h 360"/>
              <a:gd name="T12" fmla="*/ 2147483647 w 313"/>
              <a:gd name="T13" fmla="*/ 2147483647 h 360"/>
              <a:gd name="T14" fmla="*/ 2147483647 w 313"/>
              <a:gd name="T15" fmla="*/ 2147483647 h 360"/>
              <a:gd name="T16" fmla="*/ 2147483647 w 313"/>
              <a:gd name="T17" fmla="*/ 2147483647 h 360"/>
              <a:gd name="T18" fmla="*/ 2147483647 w 313"/>
              <a:gd name="T19" fmla="*/ 2147483647 h 360"/>
              <a:gd name="T20" fmla="*/ 0 w 313"/>
              <a:gd name="T21" fmla="*/ 0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3"/>
              <a:gd name="T34" fmla="*/ 0 h 360"/>
              <a:gd name="T35" fmla="*/ 313 w 313"/>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3" h="360">
                <a:moveTo>
                  <a:pt x="0" y="0"/>
                </a:moveTo>
                <a:lnTo>
                  <a:pt x="157" y="0"/>
                </a:lnTo>
                <a:lnTo>
                  <a:pt x="144" y="27"/>
                </a:lnTo>
                <a:lnTo>
                  <a:pt x="280" y="191"/>
                </a:lnTo>
                <a:lnTo>
                  <a:pt x="313" y="250"/>
                </a:lnTo>
                <a:lnTo>
                  <a:pt x="277" y="359"/>
                </a:lnTo>
                <a:lnTo>
                  <a:pt x="55" y="360"/>
                </a:lnTo>
                <a:lnTo>
                  <a:pt x="31" y="312"/>
                </a:lnTo>
                <a:lnTo>
                  <a:pt x="20" y="256"/>
                </a:lnTo>
                <a:lnTo>
                  <a:pt x="42" y="225"/>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101">
            <a:extLst>
              <a:ext uri="{FF2B5EF4-FFF2-40B4-BE49-F238E27FC236}">
                <a16:creationId xmlns:a16="http://schemas.microsoft.com/office/drawing/2014/main" id="{E3685898-9B74-3831-84C3-4A7EB57F78B5}"/>
              </a:ext>
            </a:extLst>
          </p:cNvPr>
          <p:cNvSpPr>
            <a:spLocks/>
          </p:cNvSpPr>
          <p:nvPr/>
        </p:nvSpPr>
        <p:spPr bwMode="auto">
          <a:xfrm>
            <a:off x="6613526" y="4132402"/>
            <a:ext cx="282575" cy="471487"/>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102">
            <a:extLst>
              <a:ext uri="{FF2B5EF4-FFF2-40B4-BE49-F238E27FC236}">
                <a16:creationId xmlns:a16="http://schemas.microsoft.com/office/drawing/2014/main" id="{96566977-C8BA-74A6-7CD8-5BB5E4AD81CB}"/>
              </a:ext>
            </a:extLst>
          </p:cNvPr>
          <p:cNvSpPr>
            <a:spLocks/>
          </p:cNvSpPr>
          <p:nvPr/>
        </p:nvSpPr>
        <p:spPr bwMode="auto">
          <a:xfrm>
            <a:off x="6911976" y="4499114"/>
            <a:ext cx="677863" cy="557213"/>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103">
            <a:extLst>
              <a:ext uri="{FF2B5EF4-FFF2-40B4-BE49-F238E27FC236}">
                <a16:creationId xmlns:a16="http://schemas.microsoft.com/office/drawing/2014/main" id="{4BE64B38-02B5-9249-D978-EED63477B13F}"/>
              </a:ext>
            </a:extLst>
          </p:cNvPr>
          <p:cNvSpPr>
            <a:spLocks/>
          </p:cNvSpPr>
          <p:nvPr/>
        </p:nvSpPr>
        <p:spPr bwMode="auto">
          <a:xfrm>
            <a:off x="6832601" y="4132401"/>
            <a:ext cx="315913" cy="436562"/>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104">
            <a:extLst>
              <a:ext uri="{FF2B5EF4-FFF2-40B4-BE49-F238E27FC236}">
                <a16:creationId xmlns:a16="http://schemas.microsoft.com/office/drawing/2014/main" id="{DCB3971D-16C1-B01E-015A-3F8998C4D24E}"/>
              </a:ext>
            </a:extLst>
          </p:cNvPr>
          <p:cNvSpPr>
            <a:spLocks/>
          </p:cNvSpPr>
          <p:nvPr/>
        </p:nvSpPr>
        <p:spPr bwMode="auto">
          <a:xfrm>
            <a:off x="6391276" y="4310201"/>
            <a:ext cx="415925" cy="374650"/>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9"/>
                </a:lnTo>
                <a:lnTo>
                  <a:pt x="180" y="178"/>
                </a:lnTo>
                <a:lnTo>
                  <a:pt x="285" y="178"/>
                </a:lnTo>
                <a:lnTo>
                  <a:pt x="309" y="249"/>
                </a:lnTo>
                <a:lnTo>
                  <a:pt x="334" y="322"/>
                </a:lnTo>
                <a:lnTo>
                  <a:pt x="193" y="314"/>
                </a:lnTo>
                <a:lnTo>
                  <a:pt x="23" y="250"/>
                </a:lnTo>
                <a:lnTo>
                  <a:pt x="43" y="200"/>
                </a:lnTo>
                <a:lnTo>
                  <a:pt x="0" y="99"/>
                </a:lnTo>
                <a:lnTo>
                  <a:pt x="3"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105">
            <a:extLst>
              <a:ext uri="{FF2B5EF4-FFF2-40B4-BE49-F238E27FC236}">
                <a16:creationId xmlns:a16="http://schemas.microsoft.com/office/drawing/2014/main" id="{6B512822-8956-EB51-D248-5F71E835AAF6}"/>
              </a:ext>
            </a:extLst>
          </p:cNvPr>
          <p:cNvSpPr>
            <a:spLocks/>
          </p:cNvSpPr>
          <p:nvPr/>
        </p:nvSpPr>
        <p:spPr bwMode="auto">
          <a:xfrm>
            <a:off x="5632451" y="3916501"/>
            <a:ext cx="722313" cy="342900"/>
          </a:xfrm>
          <a:custGeom>
            <a:avLst/>
            <a:gdLst>
              <a:gd name="T0" fmla="*/ 0 w 583"/>
              <a:gd name="T1" fmla="*/ 0 h 294"/>
              <a:gd name="T2" fmla="*/ 2147483647 w 583"/>
              <a:gd name="T3" fmla="*/ 0 h 294"/>
              <a:gd name="T4" fmla="*/ 2147483647 w 583"/>
              <a:gd name="T5" fmla="*/ 2147483647 h 294"/>
              <a:gd name="T6" fmla="*/ 2147483647 w 583"/>
              <a:gd name="T7" fmla="*/ 2147483647 h 294"/>
              <a:gd name="T8" fmla="*/ 2147483647 w 583"/>
              <a:gd name="T9" fmla="*/ 2147483647 h 294"/>
              <a:gd name="T10" fmla="*/ 2147483647 w 583"/>
              <a:gd name="T11" fmla="*/ 2147483647 h 294"/>
              <a:gd name="T12" fmla="*/ 2147483647 w 583"/>
              <a:gd name="T13" fmla="*/ 2147483647 h 294"/>
              <a:gd name="T14" fmla="*/ 2147483647 w 583"/>
              <a:gd name="T15" fmla="*/ 2147483647 h 294"/>
              <a:gd name="T16" fmla="*/ 2147483647 w 583"/>
              <a:gd name="T17" fmla="*/ 2147483647 h 294"/>
              <a:gd name="T18" fmla="*/ 0 w 583"/>
              <a:gd name="T19" fmla="*/ 2147483647 h 294"/>
              <a:gd name="T20" fmla="*/ 0 w 583"/>
              <a:gd name="T21" fmla="*/ 0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3"/>
              <a:gd name="T34" fmla="*/ 0 h 294"/>
              <a:gd name="T35" fmla="*/ 583 w 583"/>
              <a:gd name="T36" fmla="*/ 294 h 2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3" h="294">
                <a:moveTo>
                  <a:pt x="0" y="0"/>
                </a:moveTo>
                <a:lnTo>
                  <a:pt x="554" y="0"/>
                </a:lnTo>
                <a:lnTo>
                  <a:pt x="571" y="43"/>
                </a:lnTo>
                <a:lnTo>
                  <a:pt x="581" y="105"/>
                </a:lnTo>
                <a:lnTo>
                  <a:pt x="583" y="294"/>
                </a:lnTo>
                <a:lnTo>
                  <a:pt x="482" y="273"/>
                </a:lnTo>
                <a:lnTo>
                  <a:pt x="440" y="281"/>
                </a:lnTo>
                <a:lnTo>
                  <a:pt x="197" y="231"/>
                </a:lnTo>
                <a:lnTo>
                  <a:pt x="197" y="88"/>
                </a:lnTo>
                <a:lnTo>
                  <a:pt x="0" y="86"/>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106">
            <a:extLst>
              <a:ext uri="{FF2B5EF4-FFF2-40B4-BE49-F238E27FC236}">
                <a16:creationId xmlns:a16="http://schemas.microsoft.com/office/drawing/2014/main" id="{5B20DFFA-2A2B-7D66-CC2F-B0BBC42F6C8F}"/>
              </a:ext>
            </a:extLst>
          </p:cNvPr>
          <p:cNvSpPr>
            <a:spLocks/>
          </p:cNvSpPr>
          <p:nvPr/>
        </p:nvSpPr>
        <p:spPr bwMode="auto">
          <a:xfrm>
            <a:off x="5146675" y="3916502"/>
            <a:ext cx="484188" cy="561975"/>
          </a:xfrm>
          <a:custGeom>
            <a:avLst/>
            <a:gdLst>
              <a:gd name="T0" fmla="*/ 0 w 390"/>
              <a:gd name="T1" fmla="*/ 0 h 482"/>
              <a:gd name="T2" fmla="*/ 2147483647 w 390"/>
              <a:gd name="T3" fmla="*/ 0 h 482"/>
              <a:gd name="T4" fmla="*/ 2147483647 w 390"/>
              <a:gd name="T5" fmla="*/ 2147483647 h 482"/>
              <a:gd name="T6" fmla="*/ 2147483647 w 390"/>
              <a:gd name="T7" fmla="*/ 2147483647 h 482"/>
              <a:gd name="T8" fmla="*/ 2147483647 w 390"/>
              <a:gd name="T9" fmla="*/ 2147483647 h 482"/>
              <a:gd name="T10" fmla="*/ 2147483647 w 390"/>
              <a:gd name="T11" fmla="*/ 2147483647 h 482"/>
              <a:gd name="T12" fmla="*/ 2147483647 w 390"/>
              <a:gd name="T13" fmla="*/ 2147483647 h 482"/>
              <a:gd name="T14" fmla="*/ 0 w 390"/>
              <a:gd name="T15" fmla="*/ 0 h 482"/>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482"/>
              <a:gd name="T26" fmla="*/ 390 w 390"/>
              <a:gd name="T27" fmla="*/ 482 h 4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482">
                <a:moveTo>
                  <a:pt x="0" y="0"/>
                </a:moveTo>
                <a:lnTo>
                  <a:pt x="390" y="0"/>
                </a:lnTo>
                <a:lnTo>
                  <a:pt x="390" y="415"/>
                </a:lnTo>
                <a:lnTo>
                  <a:pt x="137" y="415"/>
                </a:lnTo>
                <a:lnTo>
                  <a:pt x="66" y="415"/>
                </a:lnTo>
                <a:lnTo>
                  <a:pt x="66" y="482"/>
                </a:lnTo>
                <a:lnTo>
                  <a:pt x="2" y="482"/>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reeform 107">
            <a:extLst>
              <a:ext uri="{FF2B5EF4-FFF2-40B4-BE49-F238E27FC236}">
                <a16:creationId xmlns:a16="http://schemas.microsoft.com/office/drawing/2014/main" id="{EDA7C76A-749C-24D1-160E-E38A9D9E5281}"/>
              </a:ext>
            </a:extLst>
          </p:cNvPr>
          <p:cNvSpPr>
            <a:spLocks/>
          </p:cNvSpPr>
          <p:nvPr/>
        </p:nvSpPr>
        <p:spPr bwMode="auto">
          <a:xfrm>
            <a:off x="5319713" y="4011751"/>
            <a:ext cx="1130300" cy="938212"/>
          </a:xfrm>
          <a:custGeom>
            <a:avLst/>
            <a:gdLst>
              <a:gd name="T0" fmla="*/ 2147483647 w 910"/>
              <a:gd name="T1" fmla="*/ 0 h 802"/>
              <a:gd name="T2" fmla="*/ 2147483647 w 910"/>
              <a:gd name="T3" fmla="*/ 0 h 802"/>
              <a:gd name="T4" fmla="*/ 2147483647 w 910"/>
              <a:gd name="T5" fmla="*/ 2147483647 h 802"/>
              <a:gd name="T6" fmla="*/ 2147483647 w 910"/>
              <a:gd name="T7" fmla="*/ 2147483647 h 802"/>
              <a:gd name="T8" fmla="*/ 2147483647 w 910"/>
              <a:gd name="T9" fmla="*/ 2147483647 h 802"/>
              <a:gd name="T10" fmla="*/ 2147483647 w 910"/>
              <a:gd name="T11" fmla="*/ 2147483647 h 802"/>
              <a:gd name="T12" fmla="*/ 2147483647 w 910"/>
              <a:gd name="T13" fmla="*/ 2147483647 h 802"/>
              <a:gd name="T14" fmla="*/ 2147483647 w 910"/>
              <a:gd name="T15" fmla="*/ 2147483647 h 802"/>
              <a:gd name="T16" fmla="*/ 2147483647 w 910"/>
              <a:gd name="T17" fmla="*/ 2147483647 h 802"/>
              <a:gd name="T18" fmla="*/ 2147483647 w 910"/>
              <a:gd name="T19" fmla="*/ 2147483647 h 802"/>
              <a:gd name="T20" fmla="*/ 2147483647 w 910"/>
              <a:gd name="T21" fmla="*/ 2147483647 h 802"/>
              <a:gd name="T22" fmla="*/ 2147483647 w 910"/>
              <a:gd name="T23" fmla="*/ 2147483647 h 802"/>
              <a:gd name="T24" fmla="*/ 2147483647 w 910"/>
              <a:gd name="T25" fmla="*/ 2147483647 h 802"/>
              <a:gd name="T26" fmla="*/ 2147483647 w 910"/>
              <a:gd name="T27" fmla="*/ 2147483647 h 802"/>
              <a:gd name="T28" fmla="*/ 2147483647 w 910"/>
              <a:gd name="T29" fmla="*/ 2147483647 h 802"/>
              <a:gd name="T30" fmla="*/ 2147483647 w 910"/>
              <a:gd name="T31" fmla="*/ 2147483647 h 802"/>
              <a:gd name="T32" fmla="*/ 2147483647 w 910"/>
              <a:gd name="T33" fmla="*/ 2147483647 h 802"/>
              <a:gd name="T34" fmla="*/ 2147483647 w 910"/>
              <a:gd name="T35" fmla="*/ 2147483647 h 802"/>
              <a:gd name="T36" fmla="*/ 2147483647 w 910"/>
              <a:gd name="T37" fmla="*/ 2147483647 h 802"/>
              <a:gd name="T38" fmla="*/ 2147483647 w 910"/>
              <a:gd name="T39" fmla="*/ 2147483647 h 802"/>
              <a:gd name="T40" fmla="*/ 0 w 910"/>
              <a:gd name="T41" fmla="*/ 2147483647 h 802"/>
              <a:gd name="T42" fmla="*/ 2147483647 w 910"/>
              <a:gd name="T43" fmla="*/ 2147483647 h 802"/>
              <a:gd name="T44" fmla="*/ 2147483647 w 910"/>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10"/>
              <a:gd name="T70" fmla="*/ 0 h 802"/>
              <a:gd name="T71" fmla="*/ 910 w 910"/>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10" h="802">
                <a:moveTo>
                  <a:pt x="252" y="0"/>
                </a:moveTo>
                <a:lnTo>
                  <a:pt x="449" y="0"/>
                </a:lnTo>
                <a:lnTo>
                  <a:pt x="449" y="143"/>
                </a:lnTo>
                <a:lnTo>
                  <a:pt x="692" y="194"/>
                </a:lnTo>
                <a:lnTo>
                  <a:pt x="732" y="188"/>
                </a:lnTo>
                <a:lnTo>
                  <a:pt x="836" y="209"/>
                </a:lnTo>
                <a:lnTo>
                  <a:pt x="868" y="218"/>
                </a:lnTo>
                <a:lnTo>
                  <a:pt x="865" y="356"/>
                </a:lnTo>
                <a:lnTo>
                  <a:pt x="910" y="455"/>
                </a:lnTo>
                <a:lnTo>
                  <a:pt x="890" y="505"/>
                </a:lnTo>
                <a:lnTo>
                  <a:pt x="798" y="529"/>
                </a:lnTo>
                <a:lnTo>
                  <a:pt x="672" y="632"/>
                </a:lnTo>
                <a:lnTo>
                  <a:pt x="641" y="714"/>
                </a:lnTo>
                <a:lnTo>
                  <a:pt x="657" y="802"/>
                </a:lnTo>
                <a:lnTo>
                  <a:pt x="495" y="743"/>
                </a:lnTo>
                <a:lnTo>
                  <a:pt x="389" y="567"/>
                </a:lnTo>
                <a:lnTo>
                  <a:pt x="306" y="541"/>
                </a:lnTo>
                <a:lnTo>
                  <a:pt x="260" y="589"/>
                </a:lnTo>
                <a:lnTo>
                  <a:pt x="195" y="551"/>
                </a:lnTo>
                <a:lnTo>
                  <a:pt x="135" y="442"/>
                </a:lnTo>
                <a:lnTo>
                  <a:pt x="0" y="329"/>
                </a:lnTo>
                <a:lnTo>
                  <a:pt x="252" y="329"/>
                </a:lnTo>
                <a:lnTo>
                  <a:pt x="252" y="0"/>
                </a:lnTo>
                <a:close/>
              </a:path>
            </a:pathLst>
          </a:custGeom>
          <a:solidFill>
            <a:srgbClr val="95B3D7"/>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Freeform 108">
            <a:extLst>
              <a:ext uri="{FF2B5EF4-FFF2-40B4-BE49-F238E27FC236}">
                <a16:creationId xmlns:a16="http://schemas.microsoft.com/office/drawing/2014/main" id="{3EF92614-3794-0B91-4937-F1C504659F91}"/>
              </a:ext>
            </a:extLst>
          </p:cNvPr>
          <p:cNvSpPr>
            <a:spLocks/>
          </p:cNvSpPr>
          <p:nvPr/>
        </p:nvSpPr>
        <p:spPr bwMode="auto">
          <a:xfrm>
            <a:off x="4729163" y="3411676"/>
            <a:ext cx="419100" cy="500062"/>
          </a:xfrm>
          <a:custGeom>
            <a:avLst/>
            <a:gdLst>
              <a:gd name="T0" fmla="*/ 2147483647 w 335"/>
              <a:gd name="T1" fmla="*/ 2147483647 h 427"/>
              <a:gd name="T2" fmla="*/ 2147483647 w 335"/>
              <a:gd name="T3" fmla="*/ 2147483647 h 427"/>
              <a:gd name="T4" fmla="*/ 2147483647 w 335"/>
              <a:gd name="T5" fmla="*/ 2147483647 h 427"/>
              <a:gd name="T6" fmla="*/ 0 w 335"/>
              <a:gd name="T7" fmla="*/ 2147483647 h 427"/>
              <a:gd name="T8" fmla="*/ 0 w 335"/>
              <a:gd name="T9" fmla="*/ 0 h 427"/>
              <a:gd name="T10" fmla="*/ 2147483647 w 335"/>
              <a:gd name="T11" fmla="*/ 0 h 427"/>
              <a:gd name="T12" fmla="*/ 2147483647 w 335"/>
              <a:gd name="T13" fmla="*/ 2147483647 h 427"/>
              <a:gd name="T14" fmla="*/ 0 60000 65536"/>
              <a:gd name="T15" fmla="*/ 0 60000 65536"/>
              <a:gd name="T16" fmla="*/ 0 60000 65536"/>
              <a:gd name="T17" fmla="*/ 0 60000 65536"/>
              <a:gd name="T18" fmla="*/ 0 60000 65536"/>
              <a:gd name="T19" fmla="*/ 0 60000 65536"/>
              <a:gd name="T20" fmla="*/ 0 60000 65536"/>
              <a:gd name="T21" fmla="*/ 0 w 335"/>
              <a:gd name="T22" fmla="*/ 0 h 427"/>
              <a:gd name="T23" fmla="*/ 335 w 335"/>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 h="427">
                <a:moveTo>
                  <a:pt x="195" y="79"/>
                </a:moveTo>
                <a:lnTo>
                  <a:pt x="335" y="80"/>
                </a:lnTo>
                <a:lnTo>
                  <a:pt x="335" y="427"/>
                </a:lnTo>
                <a:lnTo>
                  <a:pt x="0" y="426"/>
                </a:lnTo>
                <a:lnTo>
                  <a:pt x="0" y="0"/>
                </a:lnTo>
                <a:lnTo>
                  <a:pt x="195" y="0"/>
                </a:lnTo>
                <a:lnTo>
                  <a:pt x="195" y="79"/>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reeform 109">
            <a:extLst>
              <a:ext uri="{FF2B5EF4-FFF2-40B4-BE49-F238E27FC236}">
                <a16:creationId xmlns:a16="http://schemas.microsoft.com/office/drawing/2014/main" id="{87C1A21D-BB9D-2A73-4BC6-8E155AA4FB53}"/>
              </a:ext>
            </a:extLst>
          </p:cNvPr>
          <p:cNvSpPr>
            <a:spLocks/>
          </p:cNvSpPr>
          <p:nvPr/>
        </p:nvSpPr>
        <p:spPr bwMode="auto">
          <a:xfrm>
            <a:off x="3890963" y="2967177"/>
            <a:ext cx="622300" cy="447675"/>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110">
            <a:extLst>
              <a:ext uri="{FF2B5EF4-FFF2-40B4-BE49-F238E27FC236}">
                <a16:creationId xmlns:a16="http://schemas.microsoft.com/office/drawing/2014/main" id="{1B67A4A4-523E-328D-FB85-C767F1023F2D}"/>
              </a:ext>
            </a:extLst>
          </p:cNvPr>
          <p:cNvSpPr>
            <a:spLocks/>
          </p:cNvSpPr>
          <p:nvPr/>
        </p:nvSpPr>
        <p:spPr bwMode="auto">
          <a:xfrm>
            <a:off x="4467226" y="2678251"/>
            <a:ext cx="506413" cy="736600"/>
          </a:xfrm>
          <a:custGeom>
            <a:avLst/>
            <a:gdLst>
              <a:gd name="T0" fmla="*/ 2147483647 w 406"/>
              <a:gd name="T1" fmla="*/ 0 h 628"/>
              <a:gd name="T2" fmla="*/ 2147483647 w 406"/>
              <a:gd name="T3" fmla="*/ 0 h 628"/>
              <a:gd name="T4" fmla="*/ 2147483647 w 406"/>
              <a:gd name="T5" fmla="*/ 2147483647 h 628"/>
              <a:gd name="T6" fmla="*/ 2147483647 w 406"/>
              <a:gd name="T7" fmla="*/ 2147483647 h 628"/>
              <a:gd name="T8" fmla="*/ 2147483647 w 406"/>
              <a:gd name="T9" fmla="*/ 2147483647 h 628"/>
              <a:gd name="T10" fmla="*/ 2147483647 w 406"/>
              <a:gd name="T11" fmla="*/ 2147483647 h 628"/>
              <a:gd name="T12" fmla="*/ 2147483647 w 406"/>
              <a:gd name="T13" fmla="*/ 2147483647 h 628"/>
              <a:gd name="T14" fmla="*/ 2147483647 w 406"/>
              <a:gd name="T15" fmla="*/ 2147483647 h 628"/>
              <a:gd name="T16" fmla="*/ 2147483647 w 406"/>
              <a:gd name="T17" fmla="*/ 2147483647 h 628"/>
              <a:gd name="T18" fmla="*/ 2147483647 w 406"/>
              <a:gd name="T19" fmla="*/ 2147483647 h 628"/>
              <a:gd name="T20" fmla="*/ 2147483647 w 406"/>
              <a:gd name="T21" fmla="*/ 2147483647 h 628"/>
              <a:gd name="T22" fmla="*/ 2147483647 w 406"/>
              <a:gd name="T23" fmla="*/ 2147483647 h 628"/>
              <a:gd name="T24" fmla="*/ 2147483647 w 406"/>
              <a:gd name="T25" fmla="*/ 2147483647 h 628"/>
              <a:gd name="T26" fmla="*/ 0 w 406"/>
              <a:gd name="T27" fmla="*/ 2147483647 h 628"/>
              <a:gd name="T28" fmla="*/ 2147483647 w 406"/>
              <a:gd name="T29" fmla="*/ 2147483647 h 628"/>
              <a:gd name="T30" fmla="*/ 2147483647 w 406"/>
              <a:gd name="T31" fmla="*/ 2147483647 h 628"/>
              <a:gd name="T32" fmla="*/ 2147483647 w 406"/>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6"/>
              <a:gd name="T52" fmla="*/ 0 h 628"/>
              <a:gd name="T53" fmla="*/ 406 w 406"/>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6" h="628">
                <a:moveTo>
                  <a:pt x="12" y="0"/>
                </a:moveTo>
                <a:lnTo>
                  <a:pt x="84" y="0"/>
                </a:lnTo>
                <a:lnTo>
                  <a:pt x="84" y="104"/>
                </a:lnTo>
                <a:lnTo>
                  <a:pt x="205" y="233"/>
                </a:lnTo>
                <a:lnTo>
                  <a:pt x="180" y="290"/>
                </a:lnTo>
                <a:lnTo>
                  <a:pt x="190" y="316"/>
                </a:lnTo>
                <a:lnTo>
                  <a:pt x="235" y="300"/>
                </a:lnTo>
                <a:lnTo>
                  <a:pt x="299" y="413"/>
                </a:lnTo>
                <a:lnTo>
                  <a:pt x="406" y="380"/>
                </a:lnTo>
                <a:lnTo>
                  <a:pt x="406" y="628"/>
                </a:lnTo>
                <a:lnTo>
                  <a:pt x="211" y="628"/>
                </a:lnTo>
                <a:lnTo>
                  <a:pt x="24" y="628"/>
                </a:lnTo>
                <a:lnTo>
                  <a:pt x="24" y="443"/>
                </a:lnTo>
                <a:lnTo>
                  <a:pt x="0" y="439"/>
                </a:lnTo>
                <a:lnTo>
                  <a:pt x="36" y="296"/>
                </a:lnTo>
                <a:lnTo>
                  <a:pt x="12" y="253"/>
                </a:lnTo>
                <a:lnTo>
                  <a:pt x="12"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reeform 111">
            <a:extLst>
              <a:ext uri="{FF2B5EF4-FFF2-40B4-BE49-F238E27FC236}">
                <a16:creationId xmlns:a16="http://schemas.microsoft.com/office/drawing/2014/main" id="{46FE4D0B-CDD4-CE08-FC92-B5BD29FFB8ED}"/>
              </a:ext>
            </a:extLst>
          </p:cNvPr>
          <p:cNvSpPr>
            <a:spLocks/>
          </p:cNvSpPr>
          <p:nvPr/>
        </p:nvSpPr>
        <p:spPr bwMode="auto">
          <a:xfrm>
            <a:off x="4256088" y="3411677"/>
            <a:ext cx="481012" cy="725487"/>
          </a:xfrm>
          <a:custGeom>
            <a:avLst/>
            <a:gdLst>
              <a:gd name="T0" fmla="*/ 0 w 386"/>
              <a:gd name="T1" fmla="*/ 0 h 619"/>
              <a:gd name="T2" fmla="*/ 2147483647 w 386"/>
              <a:gd name="T3" fmla="*/ 0 h 619"/>
              <a:gd name="T4" fmla="*/ 2147483647 w 386"/>
              <a:gd name="T5" fmla="*/ 2147483647 h 619"/>
              <a:gd name="T6" fmla="*/ 2147483647 w 386"/>
              <a:gd name="T7" fmla="*/ 2147483647 h 619"/>
              <a:gd name="T8" fmla="*/ 2147483647 w 386"/>
              <a:gd name="T9" fmla="*/ 2147483647 h 619"/>
              <a:gd name="T10" fmla="*/ 2147483647 w 386"/>
              <a:gd name="T11" fmla="*/ 2147483647 h 619"/>
              <a:gd name="T12" fmla="*/ 0 w 386"/>
              <a:gd name="T13" fmla="*/ 2147483647 h 619"/>
              <a:gd name="T14" fmla="*/ 0 w 386"/>
              <a:gd name="T15" fmla="*/ 0 h 619"/>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19"/>
              <a:gd name="T26" fmla="*/ 386 w 386"/>
              <a:gd name="T27" fmla="*/ 619 h 6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19">
                <a:moveTo>
                  <a:pt x="0" y="0"/>
                </a:moveTo>
                <a:lnTo>
                  <a:pt x="386" y="0"/>
                </a:lnTo>
                <a:lnTo>
                  <a:pt x="386" y="424"/>
                </a:lnTo>
                <a:lnTo>
                  <a:pt x="385" y="519"/>
                </a:lnTo>
                <a:lnTo>
                  <a:pt x="341" y="509"/>
                </a:lnTo>
                <a:lnTo>
                  <a:pt x="356" y="619"/>
                </a:lnTo>
                <a:lnTo>
                  <a:pt x="0" y="263"/>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reeform 112">
            <a:extLst>
              <a:ext uri="{FF2B5EF4-FFF2-40B4-BE49-F238E27FC236}">
                <a16:creationId xmlns:a16="http://schemas.microsoft.com/office/drawing/2014/main" id="{F4ACE378-C7FE-C080-99DE-0DA9E42679A8}"/>
              </a:ext>
            </a:extLst>
          </p:cNvPr>
          <p:cNvSpPr>
            <a:spLocks/>
          </p:cNvSpPr>
          <p:nvPr/>
        </p:nvSpPr>
        <p:spPr bwMode="auto">
          <a:xfrm>
            <a:off x="3887788" y="2678251"/>
            <a:ext cx="596900" cy="347662"/>
          </a:xfrm>
          <a:custGeom>
            <a:avLst/>
            <a:gdLst>
              <a:gd name="T0" fmla="*/ 2147483647 w 480"/>
              <a:gd name="T1" fmla="*/ 0 h 298"/>
              <a:gd name="T2" fmla="*/ 2147483647 w 480"/>
              <a:gd name="T3" fmla="*/ 2147483647 h 298"/>
              <a:gd name="T4" fmla="*/ 2147483647 w 480"/>
              <a:gd name="T5" fmla="*/ 2147483647 h 298"/>
              <a:gd name="T6" fmla="*/ 0 w 480"/>
              <a:gd name="T7" fmla="*/ 2147483647 h 298"/>
              <a:gd name="T8" fmla="*/ 2147483647 w 480"/>
              <a:gd name="T9" fmla="*/ 2147483647 h 298"/>
              <a:gd name="T10" fmla="*/ 2147483647 w 480"/>
              <a:gd name="T11" fmla="*/ 2147483647 h 298"/>
              <a:gd name="T12" fmla="*/ 2147483647 w 480"/>
              <a:gd name="T13" fmla="*/ 2147483647 h 298"/>
              <a:gd name="T14" fmla="*/ 2147483647 w 480"/>
              <a:gd name="T15" fmla="*/ 2147483647 h 298"/>
              <a:gd name="T16" fmla="*/ 2147483647 w 480"/>
              <a:gd name="T17" fmla="*/ 2147483647 h 298"/>
              <a:gd name="T18" fmla="*/ 2147483647 w 480"/>
              <a:gd name="T19" fmla="*/ 0 h 298"/>
              <a:gd name="T20" fmla="*/ 2147483647 w 480"/>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298"/>
              <a:gd name="T35" fmla="*/ 480 w 480"/>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298">
                <a:moveTo>
                  <a:pt x="107" y="0"/>
                </a:moveTo>
                <a:lnTo>
                  <a:pt x="125" y="88"/>
                </a:lnTo>
                <a:lnTo>
                  <a:pt x="115" y="108"/>
                </a:lnTo>
                <a:lnTo>
                  <a:pt x="0" y="90"/>
                </a:lnTo>
                <a:lnTo>
                  <a:pt x="36" y="247"/>
                </a:lnTo>
                <a:lnTo>
                  <a:pt x="90" y="251"/>
                </a:lnTo>
                <a:lnTo>
                  <a:pt x="101" y="298"/>
                </a:lnTo>
                <a:lnTo>
                  <a:pt x="320" y="255"/>
                </a:lnTo>
                <a:lnTo>
                  <a:pt x="479" y="255"/>
                </a:lnTo>
                <a:lnTo>
                  <a:pt x="480" y="0"/>
                </a:lnTo>
                <a:lnTo>
                  <a:pt x="107" y="0"/>
                </a:lnTo>
                <a:close/>
              </a:path>
            </a:pathLst>
          </a:custGeom>
          <a:solidFill>
            <a:srgbClr val="95B3D7"/>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reeform 113">
            <a:extLst>
              <a:ext uri="{FF2B5EF4-FFF2-40B4-BE49-F238E27FC236}">
                <a16:creationId xmlns:a16="http://schemas.microsoft.com/office/drawing/2014/main" id="{A3BA856F-60E4-C9A8-41BB-68EBC19F8F9B}"/>
              </a:ext>
            </a:extLst>
          </p:cNvPr>
          <p:cNvSpPr>
            <a:spLocks/>
          </p:cNvSpPr>
          <p:nvPr/>
        </p:nvSpPr>
        <p:spPr bwMode="auto">
          <a:xfrm>
            <a:off x="3886201" y="3411677"/>
            <a:ext cx="860425" cy="904875"/>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chemeClr val="accent1">
              <a:lumMod val="60000"/>
              <a:lumOff val="40000"/>
            </a:schemeClr>
          </a:solidFill>
          <a:ln w="6350" cmpd="sng">
            <a:solidFill>
              <a:srgbClr val="000000"/>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9" name="Freeform 114">
            <a:extLst>
              <a:ext uri="{FF2B5EF4-FFF2-40B4-BE49-F238E27FC236}">
                <a16:creationId xmlns:a16="http://schemas.microsoft.com/office/drawing/2014/main" id="{197D8B25-E4EE-BB7E-2C3A-82E2413EF993}"/>
              </a:ext>
            </a:extLst>
          </p:cNvPr>
          <p:cNvSpPr>
            <a:spLocks/>
          </p:cNvSpPr>
          <p:nvPr/>
        </p:nvSpPr>
        <p:spPr bwMode="auto">
          <a:xfrm>
            <a:off x="7524750" y="3365638"/>
            <a:ext cx="463550" cy="268288"/>
          </a:xfrm>
          <a:custGeom>
            <a:avLst/>
            <a:gdLst>
              <a:gd name="T0" fmla="*/ 0 w 371"/>
              <a:gd name="T1" fmla="*/ 2147483647 h 228"/>
              <a:gd name="T2" fmla="*/ 2147483647 w 371"/>
              <a:gd name="T3" fmla="*/ 0 h 228"/>
              <a:gd name="T4" fmla="*/ 2147483647 w 371"/>
              <a:gd name="T5" fmla="*/ 2147483647 h 228"/>
              <a:gd name="T6" fmla="*/ 2147483647 w 371"/>
              <a:gd name="T7" fmla="*/ 2147483647 h 228"/>
              <a:gd name="T8" fmla="*/ 2147483647 w 371"/>
              <a:gd name="T9" fmla="*/ 2147483647 h 228"/>
              <a:gd name="T10" fmla="*/ 2147483647 w 371"/>
              <a:gd name="T11" fmla="*/ 2147483647 h 228"/>
              <a:gd name="T12" fmla="*/ 2147483647 w 371"/>
              <a:gd name="T13" fmla="*/ 2147483647 h 228"/>
              <a:gd name="T14" fmla="*/ 2147483647 w 371"/>
              <a:gd name="T15" fmla="*/ 2147483647 h 228"/>
              <a:gd name="T16" fmla="*/ 2147483647 w 371"/>
              <a:gd name="T17" fmla="*/ 2147483647 h 228"/>
              <a:gd name="T18" fmla="*/ 2147483647 w 371"/>
              <a:gd name="T19" fmla="*/ 2147483647 h 228"/>
              <a:gd name="T20" fmla="*/ 0 w 371"/>
              <a:gd name="T21" fmla="*/ 2147483647 h 228"/>
              <a:gd name="T22" fmla="*/ 0 w 371"/>
              <a:gd name="T23" fmla="*/ 2147483647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8"/>
              <a:gd name="T38" fmla="*/ 371 w 371"/>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8">
                <a:moveTo>
                  <a:pt x="0" y="43"/>
                </a:moveTo>
                <a:lnTo>
                  <a:pt x="53" y="0"/>
                </a:lnTo>
                <a:lnTo>
                  <a:pt x="54" y="39"/>
                </a:lnTo>
                <a:lnTo>
                  <a:pt x="331" y="38"/>
                </a:lnTo>
                <a:lnTo>
                  <a:pt x="371" y="108"/>
                </a:lnTo>
                <a:lnTo>
                  <a:pt x="348" y="131"/>
                </a:lnTo>
                <a:lnTo>
                  <a:pt x="369" y="185"/>
                </a:lnTo>
                <a:lnTo>
                  <a:pt x="352" y="209"/>
                </a:lnTo>
                <a:lnTo>
                  <a:pt x="282" y="209"/>
                </a:lnTo>
                <a:lnTo>
                  <a:pt x="282" y="227"/>
                </a:lnTo>
                <a:lnTo>
                  <a:pt x="0" y="228"/>
                </a:lnTo>
                <a:lnTo>
                  <a:pt x="0" y="43"/>
                </a:lnTo>
                <a:close/>
              </a:path>
            </a:pathLst>
          </a:custGeom>
          <a:solidFill>
            <a:srgbClr val="95B3D7"/>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reeform 115">
            <a:extLst>
              <a:ext uri="{FF2B5EF4-FFF2-40B4-BE49-F238E27FC236}">
                <a16:creationId xmlns:a16="http://schemas.microsoft.com/office/drawing/2014/main" id="{59A3217B-1363-F52A-9ACA-96B4F10B4F24}"/>
              </a:ext>
            </a:extLst>
          </p:cNvPr>
          <p:cNvSpPr>
            <a:spLocks/>
          </p:cNvSpPr>
          <p:nvPr/>
        </p:nvSpPr>
        <p:spPr bwMode="auto">
          <a:xfrm>
            <a:off x="6230938" y="3545026"/>
            <a:ext cx="571500" cy="469900"/>
          </a:xfrm>
          <a:custGeom>
            <a:avLst/>
            <a:gdLst>
              <a:gd name="T0" fmla="*/ 0 w 461"/>
              <a:gd name="T1" fmla="*/ 0 h 400"/>
              <a:gd name="T2" fmla="*/ 2147483647 w 461"/>
              <a:gd name="T3" fmla="*/ 0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0 w 461"/>
              <a:gd name="T33" fmla="*/ 0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400"/>
              <a:gd name="T53" fmla="*/ 461 w 461"/>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400">
                <a:moveTo>
                  <a:pt x="0" y="0"/>
                </a:moveTo>
                <a:lnTo>
                  <a:pt x="304" y="0"/>
                </a:lnTo>
                <a:lnTo>
                  <a:pt x="300" y="53"/>
                </a:lnTo>
                <a:lnTo>
                  <a:pt x="354" y="144"/>
                </a:lnTo>
                <a:lnTo>
                  <a:pt x="383" y="166"/>
                </a:lnTo>
                <a:lnTo>
                  <a:pt x="366" y="194"/>
                </a:lnTo>
                <a:lnTo>
                  <a:pt x="431" y="293"/>
                </a:lnTo>
                <a:lnTo>
                  <a:pt x="461" y="303"/>
                </a:lnTo>
                <a:lnTo>
                  <a:pt x="429" y="400"/>
                </a:lnTo>
                <a:lnTo>
                  <a:pt x="381" y="399"/>
                </a:lnTo>
                <a:lnTo>
                  <a:pt x="393" y="357"/>
                </a:lnTo>
                <a:lnTo>
                  <a:pt x="87" y="357"/>
                </a:lnTo>
                <a:lnTo>
                  <a:pt x="72" y="313"/>
                </a:lnTo>
                <a:lnTo>
                  <a:pt x="72" y="127"/>
                </a:lnTo>
                <a:lnTo>
                  <a:pt x="40" y="97"/>
                </a:lnTo>
                <a:lnTo>
                  <a:pt x="60" y="75"/>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reeform 116">
            <a:extLst>
              <a:ext uri="{FF2B5EF4-FFF2-40B4-BE49-F238E27FC236}">
                <a16:creationId xmlns:a16="http://schemas.microsoft.com/office/drawing/2014/main" id="{1284A2AA-DED5-35A2-47BB-79FC36BE9428}"/>
              </a:ext>
            </a:extLst>
          </p:cNvPr>
          <p:cNvSpPr>
            <a:spLocks/>
          </p:cNvSpPr>
          <p:nvPr/>
        </p:nvSpPr>
        <p:spPr bwMode="auto">
          <a:xfrm>
            <a:off x="5718175" y="3618051"/>
            <a:ext cx="604838" cy="298450"/>
          </a:xfrm>
          <a:custGeom>
            <a:avLst/>
            <a:gdLst>
              <a:gd name="T0" fmla="*/ 0 w 487"/>
              <a:gd name="T1" fmla="*/ 0 h 252"/>
              <a:gd name="T2" fmla="*/ 2147483647 w 487"/>
              <a:gd name="T3" fmla="*/ 0 h 252"/>
              <a:gd name="T4" fmla="*/ 2147483647 w 487"/>
              <a:gd name="T5" fmla="*/ 2147483647 h 252"/>
              <a:gd name="T6" fmla="*/ 2147483647 w 487"/>
              <a:gd name="T7" fmla="*/ 2147483647 h 252"/>
              <a:gd name="T8" fmla="*/ 2147483647 w 487"/>
              <a:gd name="T9" fmla="*/ 2147483647 h 252"/>
              <a:gd name="T10" fmla="*/ 2147483647 w 487"/>
              <a:gd name="T11" fmla="*/ 2147483647 h 252"/>
              <a:gd name="T12" fmla="*/ 0 w 487"/>
              <a:gd name="T13" fmla="*/ 2147483647 h 252"/>
              <a:gd name="T14" fmla="*/ 0 w 487"/>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252"/>
              <a:gd name="T26" fmla="*/ 487 w 487"/>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252">
                <a:moveTo>
                  <a:pt x="0" y="0"/>
                </a:moveTo>
                <a:lnTo>
                  <a:pt x="460" y="0"/>
                </a:lnTo>
                <a:lnTo>
                  <a:pt x="474" y="13"/>
                </a:lnTo>
                <a:lnTo>
                  <a:pt x="456" y="37"/>
                </a:lnTo>
                <a:lnTo>
                  <a:pt x="487" y="66"/>
                </a:lnTo>
                <a:lnTo>
                  <a:pt x="486" y="252"/>
                </a:lnTo>
                <a:lnTo>
                  <a:pt x="0" y="252"/>
                </a:lnTo>
                <a:lnTo>
                  <a:pt x="0"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Freeform 117">
            <a:extLst>
              <a:ext uri="{FF2B5EF4-FFF2-40B4-BE49-F238E27FC236}">
                <a16:creationId xmlns:a16="http://schemas.microsoft.com/office/drawing/2014/main" id="{3D398E44-8D7B-3BBE-02FF-6EB461AD1850}"/>
              </a:ext>
            </a:extLst>
          </p:cNvPr>
          <p:cNvSpPr>
            <a:spLocks/>
          </p:cNvSpPr>
          <p:nvPr/>
        </p:nvSpPr>
        <p:spPr bwMode="auto">
          <a:xfrm>
            <a:off x="4679951" y="3911738"/>
            <a:ext cx="468313" cy="566738"/>
          </a:xfrm>
          <a:custGeom>
            <a:avLst/>
            <a:gdLst>
              <a:gd name="T0" fmla="*/ 2147483647 w 377"/>
              <a:gd name="T1" fmla="*/ 0 h 484"/>
              <a:gd name="T2" fmla="*/ 2147483647 w 377"/>
              <a:gd name="T3" fmla="*/ 2147483647 h 484"/>
              <a:gd name="T4" fmla="*/ 2147483647 w 377"/>
              <a:gd name="T5" fmla="*/ 2147483647 h 484"/>
              <a:gd name="T6" fmla="*/ 2147483647 w 377"/>
              <a:gd name="T7" fmla="*/ 2147483647 h 484"/>
              <a:gd name="T8" fmla="*/ 2147483647 w 377"/>
              <a:gd name="T9" fmla="*/ 2147483647 h 484"/>
              <a:gd name="T10" fmla="*/ 2147483647 w 377"/>
              <a:gd name="T11" fmla="*/ 2147483647 h 484"/>
              <a:gd name="T12" fmla="*/ 2147483647 w 377"/>
              <a:gd name="T13" fmla="*/ 2147483647 h 484"/>
              <a:gd name="T14" fmla="*/ 2147483647 w 377"/>
              <a:gd name="T15" fmla="*/ 2147483647 h 484"/>
              <a:gd name="T16" fmla="*/ 0 w 377"/>
              <a:gd name="T17" fmla="*/ 2147483647 h 484"/>
              <a:gd name="T18" fmla="*/ 2147483647 w 377"/>
              <a:gd name="T19" fmla="*/ 2147483647 h 484"/>
              <a:gd name="T20" fmla="*/ 2147483647 w 377"/>
              <a:gd name="T21" fmla="*/ 0 h 4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4"/>
              <a:gd name="T35" fmla="*/ 377 w 377"/>
              <a:gd name="T36" fmla="*/ 484 h 4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4">
                <a:moveTo>
                  <a:pt x="44" y="0"/>
                </a:moveTo>
                <a:lnTo>
                  <a:pt x="377" y="1"/>
                </a:lnTo>
                <a:lnTo>
                  <a:pt x="377" y="484"/>
                </a:lnTo>
                <a:lnTo>
                  <a:pt x="260" y="484"/>
                </a:lnTo>
                <a:lnTo>
                  <a:pt x="37" y="377"/>
                </a:lnTo>
                <a:lnTo>
                  <a:pt x="37" y="343"/>
                </a:lnTo>
                <a:lnTo>
                  <a:pt x="51" y="240"/>
                </a:lnTo>
                <a:lnTo>
                  <a:pt x="16" y="192"/>
                </a:lnTo>
                <a:lnTo>
                  <a:pt x="0" y="84"/>
                </a:lnTo>
                <a:lnTo>
                  <a:pt x="44" y="92"/>
                </a:lnTo>
                <a:lnTo>
                  <a:pt x="44" y="0"/>
                </a:lnTo>
                <a:close/>
              </a:path>
            </a:pathLst>
          </a:custGeom>
          <a:solidFill>
            <a:srgbClr val="DDDDDD"/>
          </a:solidFill>
          <a:ln w="6350"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Oval 119">
            <a:extLst>
              <a:ext uri="{FF2B5EF4-FFF2-40B4-BE49-F238E27FC236}">
                <a16:creationId xmlns:a16="http://schemas.microsoft.com/office/drawing/2014/main" id="{98087EA2-43C5-2CC9-1BEF-FD350DAAAC1F}"/>
              </a:ext>
            </a:extLst>
          </p:cNvPr>
          <p:cNvSpPr>
            <a:spLocks noChangeAspect="1" noChangeArrowheads="1"/>
          </p:cNvSpPr>
          <p:nvPr/>
        </p:nvSpPr>
        <p:spPr bwMode="auto">
          <a:xfrm>
            <a:off x="4406902" y="4167326"/>
            <a:ext cx="77787"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14" name="Oval 132">
            <a:extLst>
              <a:ext uri="{FF2B5EF4-FFF2-40B4-BE49-F238E27FC236}">
                <a16:creationId xmlns:a16="http://schemas.microsoft.com/office/drawing/2014/main" id="{C50D2C5F-D6D4-1EBF-F20B-D21624E3D58A}"/>
              </a:ext>
            </a:extLst>
          </p:cNvPr>
          <p:cNvSpPr>
            <a:spLocks noChangeAspect="1" noChangeArrowheads="1"/>
          </p:cNvSpPr>
          <p:nvPr/>
        </p:nvSpPr>
        <p:spPr bwMode="auto">
          <a:xfrm>
            <a:off x="7653338" y="3818076"/>
            <a:ext cx="76200"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cxnSp>
        <p:nvCxnSpPr>
          <p:cNvPr id="146" name="AutoShape 131">
            <a:extLst>
              <a:ext uri="{FF2B5EF4-FFF2-40B4-BE49-F238E27FC236}">
                <a16:creationId xmlns:a16="http://schemas.microsoft.com/office/drawing/2014/main" id="{9DA47D8B-F919-97B2-EF61-EE09B24A3742}"/>
              </a:ext>
            </a:extLst>
          </p:cNvPr>
          <p:cNvCxnSpPr>
            <a:cxnSpLocks noChangeShapeType="1"/>
            <a:stCxn id="114" idx="5"/>
            <a:endCxn id="201" idx="1"/>
          </p:cNvCxnSpPr>
          <p:nvPr/>
        </p:nvCxnSpPr>
        <p:spPr bwMode="auto">
          <a:xfrm>
            <a:off x="7718379" y="3883117"/>
            <a:ext cx="389787" cy="183193"/>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147" name="Text Box 137">
            <a:extLst>
              <a:ext uri="{FF2B5EF4-FFF2-40B4-BE49-F238E27FC236}">
                <a16:creationId xmlns:a16="http://schemas.microsoft.com/office/drawing/2014/main" id="{4C2B3570-6076-3A45-AC4F-4AF182DBC23E}"/>
              </a:ext>
            </a:extLst>
          </p:cNvPr>
          <p:cNvSpPr txBox="1">
            <a:spLocks noChangeArrowheads="1"/>
          </p:cNvSpPr>
          <p:nvPr/>
        </p:nvSpPr>
        <p:spPr bwMode="auto">
          <a:xfrm>
            <a:off x="2438124" y="4097232"/>
            <a:ext cx="1066061" cy="307777"/>
          </a:xfrm>
          <a:prstGeom prst="rect">
            <a:avLst/>
          </a:prstGeom>
          <a:solidFill>
            <a:schemeClr val="accent1"/>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NASA JPL</a:t>
            </a:r>
          </a:p>
        </p:txBody>
      </p:sp>
      <p:cxnSp>
        <p:nvCxnSpPr>
          <p:cNvPr id="148" name="Straight Connector 163">
            <a:extLst>
              <a:ext uri="{FF2B5EF4-FFF2-40B4-BE49-F238E27FC236}">
                <a16:creationId xmlns:a16="http://schemas.microsoft.com/office/drawing/2014/main" id="{1DFBE9CE-388F-361C-D5A5-21D0E0D9F001}"/>
              </a:ext>
            </a:extLst>
          </p:cNvPr>
          <p:cNvCxnSpPr>
            <a:cxnSpLocks noChangeShapeType="1"/>
            <a:stCxn id="147" idx="3"/>
            <a:endCxn id="113" idx="2"/>
          </p:cNvCxnSpPr>
          <p:nvPr/>
        </p:nvCxnSpPr>
        <p:spPr bwMode="auto">
          <a:xfrm flipV="1">
            <a:off x="3504185" y="4205426"/>
            <a:ext cx="902717" cy="4569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49" name="Text Box 137">
            <a:extLst>
              <a:ext uri="{FF2B5EF4-FFF2-40B4-BE49-F238E27FC236}">
                <a16:creationId xmlns:a16="http://schemas.microsoft.com/office/drawing/2014/main" id="{98DE1665-91BB-6056-CF15-4B694059BD81}"/>
              </a:ext>
            </a:extLst>
          </p:cNvPr>
          <p:cNvSpPr txBox="1">
            <a:spLocks noChangeArrowheads="1"/>
          </p:cNvSpPr>
          <p:nvPr/>
        </p:nvSpPr>
        <p:spPr bwMode="auto">
          <a:xfrm>
            <a:off x="100224" y="1226284"/>
            <a:ext cx="1304909" cy="307777"/>
          </a:xfrm>
          <a:prstGeom prst="rect">
            <a:avLst/>
          </a:prstGeom>
          <a:solidFill>
            <a:schemeClr val="accent1"/>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NASA Center</a:t>
            </a:r>
          </a:p>
        </p:txBody>
      </p:sp>
      <p:sp>
        <p:nvSpPr>
          <p:cNvPr id="150" name="Text Box 137">
            <a:extLst>
              <a:ext uri="{FF2B5EF4-FFF2-40B4-BE49-F238E27FC236}">
                <a16:creationId xmlns:a16="http://schemas.microsoft.com/office/drawing/2014/main" id="{3E55D201-4724-48CC-E78A-1BB4E25A8352}"/>
              </a:ext>
            </a:extLst>
          </p:cNvPr>
          <p:cNvSpPr txBox="1">
            <a:spLocks noChangeArrowheads="1"/>
          </p:cNvSpPr>
          <p:nvPr/>
        </p:nvSpPr>
        <p:spPr bwMode="auto">
          <a:xfrm>
            <a:off x="104096" y="1654070"/>
            <a:ext cx="1318965" cy="307975"/>
          </a:xfrm>
          <a:prstGeom prst="rect">
            <a:avLst/>
          </a:prstGeom>
          <a:solidFill>
            <a:srgbClr val="00B050"/>
          </a:solidFill>
          <a:ln w="19050">
            <a:solidFill>
              <a:srgbClr val="000000"/>
            </a:solid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Academia</a:t>
            </a:r>
          </a:p>
        </p:txBody>
      </p:sp>
      <p:sp>
        <p:nvSpPr>
          <p:cNvPr id="151" name="Text Box 137">
            <a:extLst>
              <a:ext uri="{FF2B5EF4-FFF2-40B4-BE49-F238E27FC236}">
                <a16:creationId xmlns:a16="http://schemas.microsoft.com/office/drawing/2014/main" id="{08D41977-2119-2B67-65D6-F36C56070515}"/>
              </a:ext>
            </a:extLst>
          </p:cNvPr>
          <p:cNvSpPr txBox="1">
            <a:spLocks noChangeArrowheads="1"/>
          </p:cNvSpPr>
          <p:nvPr/>
        </p:nvSpPr>
        <p:spPr bwMode="auto">
          <a:xfrm>
            <a:off x="104096" y="2069701"/>
            <a:ext cx="1318965" cy="307975"/>
          </a:xfrm>
          <a:prstGeom prst="rect">
            <a:avLst/>
          </a:prstGeom>
          <a:solidFill>
            <a:schemeClr val="accent2">
              <a:lumMod val="75000"/>
            </a:schemeClr>
          </a:solidFill>
          <a:ln w="19050">
            <a:solidFill>
              <a:srgbClr val="000000"/>
            </a:solid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Industry</a:t>
            </a:r>
          </a:p>
        </p:txBody>
      </p:sp>
      <p:sp>
        <p:nvSpPr>
          <p:cNvPr id="152" name="Oval 132">
            <a:extLst>
              <a:ext uri="{FF2B5EF4-FFF2-40B4-BE49-F238E27FC236}">
                <a16:creationId xmlns:a16="http://schemas.microsoft.com/office/drawing/2014/main" id="{05EA9B0F-20DC-6188-46FE-4D62AA853D33}"/>
              </a:ext>
            </a:extLst>
          </p:cNvPr>
          <p:cNvSpPr>
            <a:spLocks noChangeAspect="1" noChangeArrowheads="1"/>
          </p:cNvSpPr>
          <p:nvPr/>
        </p:nvSpPr>
        <p:spPr bwMode="auto">
          <a:xfrm>
            <a:off x="6262688" y="4553089"/>
            <a:ext cx="76200"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53" name="Text Box 137">
            <a:extLst>
              <a:ext uri="{FF2B5EF4-FFF2-40B4-BE49-F238E27FC236}">
                <a16:creationId xmlns:a16="http://schemas.microsoft.com/office/drawing/2014/main" id="{65C95B9D-1312-586B-01BB-7D8C69119DF4}"/>
              </a:ext>
            </a:extLst>
          </p:cNvPr>
          <p:cNvSpPr txBox="1">
            <a:spLocks noChangeArrowheads="1"/>
          </p:cNvSpPr>
          <p:nvPr/>
        </p:nvSpPr>
        <p:spPr bwMode="auto">
          <a:xfrm>
            <a:off x="5592560" y="5280163"/>
            <a:ext cx="1086901" cy="307777"/>
          </a:xfrm>
          <a:prstGeom prst="rect">
            <a:avLst/>
          </a:prstGeom>
          <a:solidFill>
            <a:schemeClr val="accent1"/>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NASA JSC</a:t>
            </a:r>
          </a:p>
        </p:txBody>
      </p:sp>
      <p:cxnSp>
        <p:nvCxnSpPr>
          <p:cNvPr id="154" name="AutoShape 131">
            <a:extLst>
              <a:ext uri="{FF2B5EF4-FFF2-40B4-BE49-F238E27FC236}">
                <a16:creationId xmlns:a16="http://schemas.microsoft.com/office/drawing/2014/main" id="{2822FCFA-FCDC-F234-1C00-48D79CB1A9A9}"/>
              </a:ext>
            </a:extLst>
          </p:cNvPr>
          <p:cNvCxnSpPr>
            <a:cxnSpLocks noChangeShapeType="1"/>
            <a:stCxn id="152" idx="5"/>
            <a:endCxn id="153" idx="0"/>
          </p:cNvCxnSpPr>
          <p:nvPr/>
        </p:nvCxnSpPr>
        <p:spPr bwMode="auto">
          <a:xfrm flipH="1">
            <a:off x="6136011" y="4618130"/>
            <a:ext cx="191718" cy="662033"/>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155" name="Oval 119">
            <a:extLst>
              <a:ext uri="{FF2B5EF4-FFF2-40B4-BE49-F238E27FC236}">
                <a16:creationId xmlns:a16="http://schemas.microsoft.com/office/drawing/2014/main" id="{17BEC36C-2EC6-2675-80A1-8C0F69ACFB87}"/>
              </a:ext>
            </a:extLst>
          </p:cNvPr>
          <p:cNvSpPr>
            <a:spLocks noChangeAspect="1" noChangeArrowheads="1"/>
          </p:cNvSpPr>
          <p:nvPr/>
        </p:nvSpPr>
        <p:spPr bwMode="auto">
          <a:xfrm>
            <a:off x="4391504" y="4076144"/>
            <a:ext cx="77787"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56" name="Text Box 137">
            <a:extLst>
              <a:ext uri="{FF2B5EF4-FFF2-40B4-BE49-F238E27FC236}">
                <a16:creationId xmlns:a16="http://schemas.microsoft.com/office/drawing/2014/main" id="{9608552A-C61E-6D81-5A84-5C84E8208FAD}"/>
              </a:ext>
            </a:extLst>
          </p:cNvPr>
          <p:cNvSpPr txBox="1">
            <a:spLocks noChangeArrowheads="1"/>
          </p:cNvSpPr>
          <p:nvPr/>
        </p:nvSpPr>
        <p:spPr bwMode="auto">
          <a:xfrm>
            <a:off x="946358" y="3217100"/>
            <a:ext cx="2443298" cy="523220"/>
          </a:xfrm>
          <a:prstGeom prst="rect">
            <a:avLst/>
          </a:prstGeom>
          <a:solidFill>
            <a:schemeClr val="accent2">
              <a:lumMod val="75000"/>
            </a:schemeClr>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Astrobotic Space Systems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(STMD-TP, </a:t>
            </a:r>
            <a:r>
              <a:rPr kumimoji="0" lang="en-US" altLang="en-US" sz="1400" b="1" i="1" u="none" strike="noStrike" kern="1200" cap="none" spc="0" normalizeH="0" baseline="0" noProof="0" err="1">
                <a:ln>
                  <a:noFill/>
                </a:ln>
                <a:solidFill>
                  <a:prstClr val="white"/>
                </a:solidFill>
                <a:effectLst/>
                <a:uLnTx/>
                <a:uFillTx/>
                <a:latin typeface="Arial" panose="020B0604020202020204" pitchFamily="34" charset="0"/>
                <a:ea typeface="ＭＳ Ｐゴシック" panose="020B0600070205080204" pitchFamily="34" charset="-128"/>
                <a:cs typeface="+mn-cs"/>
              </a:rPr>
              <a:t>Xogdor</a:t>
            </a: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a:t>
            </a:r>
          </a:p>
        </p:txBody>
      </p:sp>
      <p:cxnSp>
        <p:nvCxnSpPr>
          <p:cNvPr id="157" name="Straight Connector 163">
            <a:extLst>
              <a:ext uri="{FF2B5EF4-FFF2-40B4-BE49-F238E27FC236}">
                <a16:creationId xmlns:a16="http://schemas.microsoft.com/office/drawing/2014/main" id="{DE2F366D-1EE3-BE14-EC18-F3B0608C8CF1}"/>
              </a:ext>
            </a:extLst>
          </p:cNvPr>
          <p:cNvCxnSpPr>
            <a:cxnSpLocks noChangeShapeType="1"/>
            <a:stCxn id="155" idx="2"/>
            <a:endCxn id="156" idx="3"/>
          </p:cNvCxnSpPr>
          <p:nvPr/>
        </p:nvCxnSpPr>
        <p:spPr bwMode="auto">
          <a:xfrm flipH="1" flipV="1">
            <a:off x="3389656" y="3478710"/>
            <a:ext cx="1001848" cy="6355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58" name="Oval 119">
            <a:extLst>
              <a:ext uri="{FF2B5EF4-FFF2-40B4-BE49-F238E27FC236}">
                <a16:creationId xmlns:a16="http://schemas.microsoft.com/office/drawing/2014/main" id="{262DDB5A-713F-171D-F622-340A2046357A}"/>
              </a:ext>
            </a:extLst>
          </p:cNvPr>
          <p:cNvSpPr>
            <a:spLocks noChangeAspect="1" noChangeArrowheads="1"/>
          </p:cNvSpPr>
          <p:nvPr/>
        </p:nvSpPr>
        <p:spPr bwMode="auto">
          <a:xfrm>
            <a:off x="4002086" y="2771815"/>
            <a:ext cx="77788"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cxnSp>
        <p:nvCxnSpPr>
          <p:cNvPr id="159" name="Straight Connector 147">
            <a:extLst>
              <a:ext uri="{FF2B5EF4-FFF2-40B4-BE49-F238E27FC236}">
                <a16:creationId xmlns:a16="http://schemas.microsoft.com/office/drawing/2014/main" id="{17150F2F-A930-CD5C-4542-FDCEE833C66F}"/>
              </a:ext>
            </a:extLst>
          </p:cNvPr>
          <p:cNvCxnSpPr>
            <a:cxnSpLocks noChangeShapeType="1"/>
            <a:stCxn id="160" idx="3"/>
            <a:endCxn id="158" idx="1"/>
          </p:cNvCxnSpPr>
          <p:nvPr/>
        </p:nvCxnSpPr>
        <p:spPr bwMode="auto">
          <a:xfrm>
            <a:off x="3740088" y="2464266"/>
            <a:ext cx="273390" cy="31870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60" name="Text Box 137">
            <a:extLst>
              <a:ext uri="{FF2B5EF4-FFF2-40B4-BE49-F238E27FC236}">
                <a16:creationId xmlns:a16="http://schemas.microsoft.com/office/drawing/2014/main" id="{04F5A85F-AB04-3CD4-11CD-6B49CE108436}"/>
              </a:ext>
            </a:extLst>
          </p:cNvPr>
          <p:cNvSpPr txBox="1">
            <a:spLocks noChangeArrowheads="1"/>
          </p:cNvSpPr>
          <p:nvPr/>
        </p:nvSpPr>
        <p:spPr bwMode="auto">
          <a:xfrm>
            <a:off x="2015706" y="2310378"/>
            <a:ext cx="1724383" cy="307777"/>
          </a:xfrm>
          <a:prstGeom prst="rect">
            <a:avLst/>
          </a:prstGeom>
          <a:solidFill>
            <a:srgbClr val="00B050"/>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Univ. Washington</a:t>
            </a:r>
          </a:p>
        </p:txBody>
      </p:sp>
      <p:sp>
        <p:nvSpPr>
          <p:cNvPr id="161" name="Oval 132">
            <a:extLst>
              <a:ext uri="{FF2B5EF4-FFF2-40B4-BE49-F238E27FC236}">
                <a16:creationId xmlns:a16="http://schemas.microsoft.com/office/drawing/2014/main" id="{0EC91223-CCFB-EEEB-9A10-E7960226B199}"/>
              </a:ext>
            </a:extLst>
          </p:cNvPr>
          <p:cNvSpPr>
            <a:spLocks noChangeAspect="1" noChangeArrowheads="1"/>
          </p:cNvSpPr>
          <p:nvPr/>
        </p:nvSpPr>
        <p:spPr bwMode="auto">
          <a:xfrm>
            <a:off x="7763325" y="3678376"/>
            <a:ext cx="76200"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62" name="Text Box 137">
            <a:extLst>
              <a:ext uri="{FF2B5EF4-FFF2-40B4-BE49-F238E27FC236}">
                <a16:creationId xmlns:a16="http://schemas.microsoft.com/office/drawing/2014/main" id="{0D57B1AD-5DF0-5FC7-3DD9-2D01B6B81559}"/>
              </a:ext>
            </a:extLst>
          </p:cNvPr>
          <p:cNvSpPr txBox="1">
            <a:spLocks noChangeArrowheads="1"/>
          </p:cNvSpPr>
          <p:nvPr/>
        </p:nvSpPr>
        <p:spPr bwMode="auto">
          <a:xfrm>
            <a:off x="8914203" y="3210054"/>
            <a:ext cx="1235979" cy="307777"/>
          </a:xfrm>
          <a:prstGeom prst="rect">
            <a:avLst/>
          </a:prstGeom>
          <a:solidFill>
            <a:schemeClr val="accent1"/>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NASA GSFC</a:t>
            </a:r>
          </a:p>
        </p:txBody>
      </p:sp>
      <p:cxnSp>
        <p:nvCxnSpPr>
          <p:cNvPr id="163" name="AutoShape 131">
            <a:extLst>
              <a:ext uri="{FF2B5EF4-FFF2-40B4-BE49-F238E27FC236}">
                <a16:creationId xmlns:a16="http://schemas.microsoft.com/office/drawing/2014/main" id="{8C6BDB3D-17BE-40E7-A152-F2582EE98382}"/>
              </a:ext>
            </a:extLst>
          </p:cNvPr>
          <p:cNvCxnSpPr>
            <a:cxnSpLocks noChangeShapeType="1"/>
            <a:stCxn id="161" idx="6"/>
            <a:endCxn id="162" idx="1"/>
          </p:cNvCxnSpPr>
          <p:nvPr/>
        </p:nvCxnSpPr>
        <p:spPr bwMode="auto">
          <a:xfrm flipV="1">
            <a:off x="7839525" y="3363943"/>
            <a:ext cx="1074678" cy="352533"/>
          </a:xfrm>
          <a:prstGeom prst="straightConnector1">
            <a:avLst/>
          </a:prstGeom>
          <a:noFill/>
          <a:ln w="12700">
            <a:solidFill>
              <a:schemeClr val="tx1"/>
            </a:solidFill>
            <a:round/>
            <a:headEnd/>
            <a:tailEnd/>
          </a:ln>
          <a:extLst>
            <a:ext uri="{909E8E84-426E-40DD-AFC4-6F175D3DCCD1}">
              <a14:hiddenFill xmlns:a14="http://schemas.microsoft.com/office/drawing/2010/main">
                <a:noFill/>
              </a14:hiddenFill>
            </a:ext>
          </a:extLst>
        </p:spPr>
      </p:cxnSp>
      <p:sp>
        <p:nvSpPr>
          <p:cNvPr id="167" name="Oval 119">
            <a:extLst>
              <a:ext uri="{FF2B5EF4-FFF2-40B4-BE49-F238E27FC236}">
                <a16:creationId xmlns:a16="http://schemas.microsoft.com/office/drawing/2014/main" id="{07A2835D-277E-917F-6722-FF918A63C2D0}"/>
              </a:ext>
            </a:extLst>
          </p:cNvPr>
          <p:cNvSpPr>
            <a:spLocks noChangeAspect="1" noChangeArrowheads="1"/>
          </p:cNvSpPr>
          <p:nvPr/>
        </p:nvSpPr>
        <p:spPr bwMode="auto">
          <a:xfrm>
            <a:off x="4442202" y="4120640"/>
            <a:ext cx="77787"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68" name="Text Box 137">
            <a:extLst>
              <a:ext uri="{FF2B5EF4-FFF2-40B4-BE49-F238E27FC236}">
                <a16:creationId xmlns:a16="http://schemas.microsoft.com/office/drawing/2014/main" id="{949FA491-6BF8-FB8E-D81F-5149A4A5F09E}"/>
              </a:ext>
            </a:extLst>
          </p:cNvPr>
          <p:cNvSpPr txBox="1">
            <a:spLocks noChangeArrowheads="1"/>
          </p:cNvSpPr>
          <p:nvPr/>
        </p:nvSpPr>
        <p:spPr bwMode="auto">
          <a:xfrm>
            <a:off x="1231111" y="4754809"/>
            <a:ext cx="2533066" cy="523220"/>
          </a:xfrm>
          <a:prstGeom prst="rect">
            <a:avLst/>
          </a:prstGeom>
          <a:solidFill>
            <a:schemeClr val="accent1"/>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NASA AFRC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(STMD Flight Ops Program)</a:t>
            </a:r>
          </a:p>
        </p:txBody>
      </p:sp>
      <p:cxnSp>
        <p:nvCxnSpPr>
          <p:cNvPr id="169" name="Straight Connector 163">
            <a:extLst>
              <a:ext uri="{FF2B5EF4-FFF2-40B4-BE49-F238E27FC236}">
                <a16:creationId xmlns:a16="http://schemas.microsoft.com/office/drawing/2014/main" id="{BEAD6BC7-2BB3-6AE5-744E-19FD2C22A36D}"/>
              </a:ext>
            </a:extLst>
          </p:cNvPr>
          <p:cNvCxnSpPr>
            <a:cxnSpLocks noChangeShapeType="1"/>
            <a:stCxn id="168" idx="3"/>
            <a:endCxn id="167" idx="7"/>
          </p:cNvCxnSpPr>
          <p:nvPr/>
        </p:nvCxnSpPr>
        <p:spPr bwMode="auto">
          <a:xfrm flipV="1">
            <a:off x="3764177" y="4131799"/>
            <a:ext cx="744420" cy="8846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3" name="Text Box 137">
            <a:extLst>
              <a:ext uri="{FF2B5EF4-FFF2-40B4-BE49-F238E27FC236}">
                <a16:creationId xmlns:a16="http://schemas.microsoft.com/office/drawing/2014/main" id="{C1FE8AB7-B9C7-9C11-871A-FC08CBDB9BBD}"/>
              </a:ext>
            </a:extLst>
          </p:cNvPr>
          <p:cNvSpPr txBox="1">
            <a:spLocks noChangeArrowheads="1"/>
          </p:cNvSpPr>
          <p:nvPr/>
        </p:nvSpPr>
        <p:spPr bwMode="auto">
          <a:xfrm>
            <a:off x="8987573" y="2418354"/>
            <a:ext cx="763349" cy="307777"/>
          </a:xfrm>
          <a:prstGeom prst="rect">
            <a:avLst/>
          </a:prstGeom>
          <a:solidFill>
            <a:schemeClr val="accent2">
              <a:lumMod val="75000"/>
            </a:schemeClr>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Draper</a:t>
            </a:r>
          </a:p>
        </p:txBody>
      </p:sp>
      <p:cxnSp>
        <p:nvCxnSpPr>
          <p:cNvPr id="174" name="Straight Connector 163">
            <a:extLst>
              <a:ext uri="{FF2B5EF4-FFF2-40B4-BE49-F238E27FC236}">
                <a16:creationId xmlns:a16="http://schemas.microsoft.com/office/drawing/2014/main" id="{023FB1BB-F6CC-2C72-4081-6FBFC18902B1}"/>
              </a:ext>
            </a:extLst>
          </p:cNvPr>
          <p:cNvCxnSpPr>
            <a:cxnSpLocks noChangeShapeType="1"/>
            <a:stCxn id="173" idx="2"/>
            <a:endCxn id="175" idx="7"/>
          </p:cNvCxnSpPr>
          <p:nvPr/>
        </p:nvCxnSpPr>
        <p:spPr bwMode="auto">
          <a:xfrm flipH="1">
            <a:off x="8352909" y="2726131"/>
            <a:ext cx="1016339" cy="61929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5" name="Oval 119">
            <a:extLst>
              <a:ext uri="{FF2B5EF4-FFF2-40B4-BE49-F238E27FC236}">
                <a16:creationId xmlns:a16="http://schemas.microsoft.com/office/drawing/2014/main" id="{5B37F578-ABAD-CF51-7C34-2A5B417A870F}"/>
              </a:ext>
            </a:extLst>
          </p:cNvPr>
          <p:cNvSpPr>
            <a:spLocks noChangeAspect="1" noChangeArrowheads="1"/>
          </p:cNvSpPr>
          <p:nvPr/>
        </p:nvSpPr>
        <p:spPr bwMode="auto">
          <a:xfrm>
            <a:off x="8286514" y="3334269"/>
            <a:ext cx="77787"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76" name="Text Box 137">
            <a:extLst>
              <a:ext uri="{FF2B5EF4-FFF2-40B4-BE49-F238E27FC236}">
                <a16:creationId xmlns:a16="http://schemas.microsoft.com/office/drawing/2014/main" id="{B1E4F8E4-27D9-452B-DC46-3A491F436A76}"/>
              </a:ext>
            </a:extLst>
          </p:cNvPr>
          <p:cNvSpPr txBox="1">
            <a:spLocks noChangeArrowheads="1"/>
          </p:cNvSpPr>
          <p:nvPr/>
        </p:nvSpPr>
        <p:spPr bwMode="auto">
          <a:xfrm>
            <a:off x="4223100" y="1993920"/>
            <a:ext cx="1149674" cy="523220"/>
          </a:xfrm>
          <a:prstGeom prst="rect">
            <a:avLst/>
          </a:prstGeom>
          <a:solidFill>
            <a:schemeClr val="accent2">
              <a:lumMod val="75000"/>
            </a:schemeClr>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Blue Origin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(STMD-TP)</a:t>
            </a:r>
          </a:p>
        </p:txBody>
      </p:sp>
      <p:cxnSp>
        <p:nvCxnSpPr>
          <p:cNvPr id="177" name="Straight Connector 147">
            <a:extLst>
              <a:ext uri="{FF2B5EF4-FFF2-40B4-BE49-F238E27FC236}">
                <a16:creationId xmlns:a16="http://schemas.microsoft.com/office/drawing/2014/main" id="{2D272408-1079-C458-20FA-CA99F22A9433}"/>
              </a:ext>
            </a:extLst>
          </p:cNvPr>
          <p:cNvCxnSpPr>
            <a:cxnSpLocks noChangeShapeType="1"/>
            <a:stCxn id="176" idx="2"/>
            <a:endCxn id="158" idx="7"/>
          </p:cNvCxnSpPr>
          <p:nvPr/>
        </p:nvCxnSpPr>
        <p:spPr bwMode="auto">
          <a:xfrm flipH="1">
            <a:off x="4068482" y="2517140"/>
            <a:ext cx="729455" cy="2658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8" name="TextBox 177">
            <a:extLst>
              <a:ext uri="{FF2B5EF4-FFF2-40B4-BE49-F238E27FC236}">
                <a16:creationId xmlns:a16="http://schemas.microsoft.com/office/drawing/2014/main" id="{AA5CCB14-99BC-3633-546F-22CD0D240784}"/>
              </a:ext>
            </a:extLst>
          </p:cNvPr>
          <p:cNvSpPr txBox="1"/>
          <p:nvPr/>
        </p:nvSpPr>
        <p:spPr>
          <a:xfrm>
            <a:off x="1906072" y="2057773"/>
            <a:ext cx="137556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Guidance Research</a:t>
            </a:r>
          </a:p>
        </p:txBody>
      </p:sp>
      <p:sp>
        <p:nvSpPr>
          <p:cNvPr id="179" name="TextBox 178">
            <a:extLst>
              <a:ext uri="{FF2B5EF4-FFF2-40B4-BE49-F238E27FC236}">
                <a16:creationId xmlns:a16="http://schemas.microsoft.com/office/drawing/2014/main" id="{36F2BBC7-B34B-C4BF-AC71-9872302B9EF3}"/>
              </a:ext>
            </a:extLst>
          </p:cNvPr>
          <p:cNvSpPr txBox="1"/>
          <p:nvPr/>
        </p:nvSpPr>
        <p:spPr>
          <a:xfrm>
            <a:off x="4146068" y="1565880"/>
            <a:ext cx="181851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Suborbital Testing 2020/1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SAA Adv. Guidance</a:t>
            </a:r>
          </a:p>
        </p:txBody>
      </p:sp>
      <p:sp>
        <p:nvSpPr>
          <p:cNvPr id="180" name="TextBox 179">
            <a:extLst>
              <a:ext uri="{FF2B5EF4-FFF2-40B4-BE49-F238E27FC236}">
                <a16:creationId xmlns:a16="http://schemas.microsoft.com/office/drawing/2014/main" id="{2D7262E3-36A5-E00E-677B-1CF5528458F9}"/>
              </a:ext>
            </a:extLst>
          </p:cNvPr>
          <p:cNvSpPr txBox="1"/>
          <p:nvPr/>
        </p:nvSpPr>
        <p:spPr>
          <a:xfrm>
            <a:off x="876583" y="2971519"/>
            <a:ext cx="164538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Suborbital Testing 2025</a:t>
            </a:r>
          </a:p>
        </p:txBody>
      </p:sp>
      <p:sp>
        <p:nvSpPr>
          <p:cNvPr id="181" name="TextBox 180">
            <a:extLst>
              <a:ext uri="{FF2B5EF4-FFF2-40B4-BE49-F238E27FC236}">
                <a16:creationId xmlns:a16="http://schemas.microsoft.com/office/drawing/2014/main" id="{EB1135FF-4EFC-F5CB-E3EC-92EE9E48ED43}"/>
              </a:ext>
            </a:extLst>
          </p:cNvPr>
          <p:cNvSpPr txBox="1"/>
          <p:nvPr/>
        </p:nvSpPr>
        <p:spPr>
          <a:xfrm>
            <a:off x="40277" y="3929504"/>
            <a:ext cx="2432204"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Hazard Detection algorithms</a:t>
            </a:r>
          </a:p>
          <a:p>
            <a:pPr algn="r" eaLnBrk="1" fontAlgn="auto" hangingPunct="1">
              <a:spcBef>
                <a:spcPts val="0"/>
              </a:spcBef>
              <a:spcAft>
                <a:spcPts val="0"/>
              </a:spcAft>
              <a:defRPr/>
            </a:pPr>
            <a:r>
              <a:rPr lang="en-US" sz="1200">
                <a:solidFill>
                  <a:prstClr val="black"/>
                </a:solidFill>
                <a:latin typeface="Calibri" panose="020F0502020204030204"/>
                <a:ea typeface="+mn-ea"/>
              </a:rPr>
              <a:t>High Performance Space Computing</a:t>
            </a:r>
            <a:br>
              <a:rPr lang="en-US" sz="1200">
                <a:solidFill>
                  <a:prstClr val="black"/>
                </a:solidFill>
                <a:latin typeface="Calibri" panose="020F0502020204030204"/>
                <a:ea typeface="+mn-ea"/>
              </a:rPr>
            </a:br>
            <a:r>
              <a:rPr lang="en-US" sz="1200">
                <a:solidFill>
                  <a:prstClr val="black"/>
                </a:solidFill>
                <a:latin typeface="Calibri" panose="020F0502020204030204"/>
                <a:ea typeface="+mn-ea"/>
              </a:rPr>
              <a:t>(HPSC)</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2" name="TextBox 181">
            <a:extLst>
              <a:ext uri="{FF2B5EF4-FFF2-40B4-BE49-F238E27FC236}">
                <a16:creationId xmlns:a16="http://schemas.microsoft.com/office/drawing/2014/main" id="{D06CA084-55D6-ED19-EFD8-A20D7F0061F9}"/>
              </a:ext>
            </a:extLst>
          </p:cNvPr>
          <p:cNvSpPr txBox="1"/>
          <p:nvPr/>
        </p:nvSpPr>
        <p:spPr>
          <a:xfrm>
            <a:off x="1388657" y="5268675"/>
            <a:ext cx="1956048"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Suborbital Test Coordination</a:t>
            </a:r>
          </a:p>
        </p:txBody>
      </p:sp>
      <p:sp>
        <p:nvSpPr>
          <p:cNvPr id="184" name="TextBox 183">
            <a:extLst>
              <a:ext uri="{FF2B5EF4-FFF2-40B4-BE49-F238E27FC236}">
                <a16:creationId xmlns:a16="http://schemas.microsoft.com/office/drawing/2014/main" id="{B7BAE83A-D4F0-0B2F-65DC-035BDCAB20A2}"/>
              </a:ext>
            </a:extLst>
          </p:cNvPr>
          <p:cNvSpPr txBox="1"/>
          <p:nvPr/>
        </p:nvSpPr>
        <p:spPr>
          <a:xfrm>
            <a:off x="8888040" y="1987212"/>
            <a:ext cx="18465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Terrain Relative Navigation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GN&amp;C software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6558D55-CA60-746E-222D-E173B104A35C}"/>
              </a:ext>
            </a:extLst>
          </p:cNvPr>
          <p:cNvSpPr txBox="1"/>
          <p:nvPr/>
        </p:nvSpPr>
        <p:spPr>
          <a:xfrm>
            <a:off x="10121797" y="3108602"/>
            <a:ext cx="19888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Hazard Detection Lidar (HDL)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cFS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6" name="TextBox 185">
            <a:extLst>
              <a:ext uri="{FF2B5EF4-FFF2-40B4-BE49-F238E27FC236}">
                <a16:creationId xmlns:a16="http://schemas.microsoft.com/office/drawing/2014/main" id="{C055E35C-0162-354A-A73D-6D5CE59A8A1A}"/>
              </a:ext>
            </a:extLst>
          </p:cNvPr>
          <p:cNvSpPr txBox="1"/>
          <p:nvPr/>
        </p:nvSpPr>
        <p:spPr>
          <a:xfrm>
            <a:off x="9802614" y="3823673"/>
            <a:ext cx="24252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panose="020F0502020204030204"/>
                <a:ea typeface="+mn-ea"/>
                <a:cs typeface="+mn-cs"/>
              </a:rPr>
              <a:t>SBIR Navigation Doppler Lidar (NDL)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panose="020F0502020204030204"/>
                <a:ea typeface="+mn-ea"/>
                <a:cs typeface="+mn-cs"/>
              </a:rPr>
              <a:t>TP NDL Demo </a:t>
            </a:r>
            <a:r>
              <a:rPr lang="en-US" sz="1200">
                <a:solidFill>
                  <a:schemeClr val="bg1"/>
                </a:solidFill>
                <a:latin typeface="Calibri" panose="020F0502020204030204"/>
                <a:ea typeface="+mn-ea"/>
              </a:rPr>
              <a:t>2024 </a:t>
            </a:r>
            <a:r>
              <a:rPr lang="en-US" sz="1200" i="1">
                <a:solidFill>
                  <a:schemeClr val="bg1"/>
                </a:solidFill>
                <a:latin typeface="Calibri" panose="020F0502020204030204"/>
                <a:ea typeface="+mn-ea"/>
              </a:rPr>
              <a:t>(potential)</a:t>
            </a:r>
            <a:endParaRPr kumimoji="0" lang="en-US" sz="1200" b="0" i="1"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87" name="TextBox 186">
            <a:extLst>
              <a:ext uri="{FF2B5EF4-FFF2-40B4-BE49-F238E27FC236}">
                <a16:creationId xmlns:a16="http://schemas.microsoft.com/office/drawing/2014/main" id="{D384C13E-7437-D408-1A9C-8D3E85FD4AAF}"/>
              </a:ext>
            </a:extLst>
          </p:cNvPr>
          <p:cNvSpPr txBox="1"/>
          <p:nvPr/>
        </p:nvSpPr>
        <p:spPr>
          <a:xfrm>
            <a:off x="9074376" y="4743384"/>
            <a:ext cx="25765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a:ea typeface="+mn-ea"/>
                <a:cs typeface="+mn-cs"/>
              </a:rPr>
              <a:t>Inputs to Human Landing System (HLS) Oversight &amp; Insight</a:t>
            </a:r>
          </a:p>
        </p:txBody>
      </p:sp>
      <p:sp>
        <p:nvSpPr>
          <p:cNvPr id="188" name="TextBox 187">
            <a:extLst>
              <a:ext uri="{FF2B5EF4-FFF2-40B4-BE49-F238E27FC236}">
                <a16:creationId xmlns:a16="http://schemas.microsoft.com/office/drawing/2014/main" id="{982B69D3-1ACB-D265-38E0-5171D8828EF3}"/>
              </a:ext>
            </a:extLst>
          </p:cNvPr>
          <p:cNvSpPr txBox="1"/>
          <p:nvPr/>
        </p:nvSpPr>
        <p:spPr>
          <a:xfrm>
            <a:off x="5498046" y="5583162"/>
            <a:ext cx="201221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Project Leadership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Descent &amp; Landing Computer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HWIL Simulation Testbed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GN&amp;C Software</a:t>
            </a:r>
          </a:p>
        </p:txBody>
      </p:sp>
      <p:sp>
        <p:nvSpPr>
          <p:cNvPr id="189" name="Text Box 137">
            <a:extLst>
              <a:ext uri="{FF2B5EF4-FFF2-40B4-BE49-F238E27FC236}">
                <a16:creationId xmlns:a16="http://schemas.microsoft.com/office/drawing/2014/main" id="{93706803-8C22-6C0D-3830-19AC51217184}"/>
              </a:ext>
            </a:extLst>
          </p:cNvPr>
          <p:cNvSpPr txBox="1">
            <a:spLocks noChangeArrowheads="1"/>
          </p:cNvSpPr>
          <p:nvPr/>
        </p:nvSpPr>
        <p:spPr bwMode="auto">
          <a:xfrm>
            <a:off x="6929438" y="1672650"/>
            <a:ext cx="1727396" cy="523220"/>
          </a:xfrm>
          <a:prstGeom prst="rect">
            <a:avLst/>
          </a:prstGeom>
          <a:solidFill>
            <a:schemeClr val="accent2">
              <a:lumMod val="75000"/>
            </a:schemeClr>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Astrobotic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(STMD-TP, A-TRN)</a:t>
            </a:r>
          </a:p>
        </p:txBody>
      </p:sp>
      <p:cxnSp>
        <p:nvCxnSpPr>
          <p:cNvPr id="190" name="Straight Connector 147">
            <a:extLst>
              <a:ext uri="{FF2B5EF4-FFF2-40B4-BE49-F238E27FC236}">
                <a16:creationId xmlns:a16="http://schemas.microsoft.com/office/drawing/2014/main" id="{43222731-5F44-C648-53D0-BEB36ED8620C}"/>
              </a:ext>
            </a:extLst>
          </p:cNvPr>
          <p:cNvCxnSpPr>
            <a:cxnSpLocks noChangeShapeType="1"/>
            <a:stCxn id="189" idx="2"/>
            <a:endCxn id="195" idx="0"/>
          </p:cNvCxnSpPr>
          <p:nvPr/>
        </p:nvCxnSpPr>
        <p:spPr bwMode="auto">
          <a:xfrm flipH="1">
            <a:off x="7601631" y="2195870"/>
            <a:ext cx="191505" cy="131899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91" name="TextBox 190">
            <a:extLst>
              <a:ext uri="{FF2B5EF4-FFF2-40B4-BE49-F238E27FC236}">
                <a16:creationId xmlns:a16="http://schemas.microsoft.com/office/drawing/2014/main" id="{F773DE87-0DAC-4326-EB47-CEB5B72A150E}"/>
              </a:ext>
            </a:extLst>
          </p:cNvPr>
          <p:cNvSpPr txBox="1"/>
          <p:nvPr/>
        </p:nvSpPr>
        <p:spPr>
          <a:xfrm>
            <a:off x="6545448" y="1210984"/>
            <a:ext cx="268535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libri" panose="020F0502020204030204"/>
              </a:rPr>
              <a:t>Terrain Relative Navigation demo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panose="020F0502020204030204"/>
                <a:ea typeface="+mn-ea"/>
                <a:cs typeface="+mn-cs"/>
              </a:rPr>
              <a:t>(V&amp;V leverages SPLICE Trick Simulation) </a:t>
            </a:r>
          </a:p>
        </p:txBody>
      </p:sp>
      <p:sp>
        <p:nvSpPr>
          <p:cNvPr id="195" name="Oval 132">
            <a:extLst>
              <a:ext uri="{FF2B5EF4-FFF2-40B4-BE49-F238E27FC236}">
                <a16:creationId xmlns:a16="http://schemas.microsoft.com/office/drawing/2014/main" id="{890D02A6-27AB-02D2-0486-60EE2087963C}"/>
              </a:ext>
            </a:extLst>
          </p:cNvPr>
          <p:cNvSpPr>
            <a:spLocks noChangeAspect="1" noChangeArrowheads="1"/>
          </p:cNvSpPr>
          <p:nvPr/>
        </p:nvSpPr>
        <p:spPr bwMode="auto">
          <a:xfrm>
            <a:off x="7563531" y="3514865"/>
            <a:ext cx="76200" cy="762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98" name="TextBox 197">
            <a:extLst>
              <a:ext uri="{FF2B5EF4-FFF2-40B4-BE49-F238E27FC236}">
                <a16:creationId xmlns:a16="http://schemas.microsoft.com/office/drawing/2014/main" id="{DB1E84CE-CD67-B6A7-6B3A-DE6024923A30}"/>
              </a:ext>
            </a:extLst>
          </p:cNvPr>
          <p:cNvSpPr txBox="1"/>
          <p:nvPr/>
        </p:nvSpPr>
        <p:spPr>
          <a:xfrm>
            <a:off x="9350101" y="5505037"/>
            <a:ext cx="197021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libri" panose="020F0502020204030204"/>
              </a:rPr>
              <a:t>Review of ECF Hazard Detection algorithms that leverage Machine Learning</a:t>
            </a:r>
            <a:endParaRPr kumimoji="0" lang="en-US" sz="12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01" name="Text Box 137">
            <a:extLst>
              <a:ext uri="{FF2B5EF4-FFF2-40B4-BE49-F238E27FC236}">
                <a16:creationId xmlns:a16="http://schemas.microsoft.com/office/drawing/2014/main" id="{EBD53135-D96B-40F0-B0D0-A968BAB63062}"/>
              </a:ext>
            </a:extLst>
          </p:cNvPr>
          <p:cNvSpPr txBox="1">
            <a:spLocks noChangeArrowheads="1"/>
          </p:cNvSpPr>
          <p:nvPr/>
        </p:nvSpPr>
        <p:spPr bwMode="auto">
          <a:xfrm>
            <a:off x="8108166" y="3804700"/>
            <a:ext cx="1758815" cy="523220"/>
          </a:xfrm>
          <a:prstGeom prst="rect">
            <a:avLst/>
          </a:prstGeom>
          <a:solidFill>
            <a:schemeClr val="accent2">
              <a:lumMod val="75000"/>
            </a:schemeClr>
          </a:solidFill>
          <a:ln w="19050">
            <a:solidFill>
              <a:srgbClr val="000000"/>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Psionic</a:t>
            </a:r>
            <a:b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br>
            <a:r>
              <a:rPr kumimoji="0" lang="en-US" altLang="en-US" sz="14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mn-cs"/>
              </a:rPr>
              <a:t>(SBIR &amp; STMD-TP)</a:t>
            </a:r>
          </a:p>
        </p:txBody>
      </p:sp>
      <p:sp>
        <p:nvSpPr>
          <p:cNvPr id="4" name="TextBox 3">
            <a:extLst>
              <a:ext uri="{FF2B5EF4-FFF2-40B4-BE49-F238E27FC236}">
                <a16:creationId xmlns:a16="http://schemas.microsoft.com/office/drawing/2014/main" id="{02EC4CC1-B85B-06EC-CCAC-0301C4E1368F}"/>
              </a:ext>
            </a:extLst>
          </p:cNvPr>
          <p:cNvSpPr txBox="1"/>
          <p:nvPr/>
        </p:nvSpPr>
        <p:spPr>
          <a:xfrm>
            <a:off x="3703293" y="6454213"/>
            <a:ext cx="4705134" cy="230832"/>
          </a:xfrm>
          <a:prstGeom prst="rect">
            <a:avLst/>
          </a:prstGeom>
          <a:noFill/>
        </p:spPr>
        <p:txBody>
          <a:bodyPr wrap="none" rtlCol="0">
            <a:spAutoFit/>
          </a:bodyPr>
          <a:lstStyle/>
          <a:p>
            <a:r>
              <a:rPr lang="en-US" sz="900">
                <a:solidFill>
                  <a:schemeClr val="bg1"/>
                </a:solidFill>
              </a:rPr>
              <a:t>No collaborations or partnerships with organizations outside of Continental United States</a:t>
            </a:r>
          </a:p>
        </p:txBody>
      </p:sp>
    </p:spTree>
    <p:extLst>
      <p:ext uri="{BB962C8B-B14F-4D97-AF65-F5344CB8AC3E}">
        <p14:creationId xmlns:p14="http://schemas.microsoft.com/office/powerpoint/2010/main" val="3229605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84E1153B-8910-1AE3-84D6-AA6E4556C9C0}"/>
              </a:ext>
            </a:extLst>
          </p:cNvPr>
          <p:cNvSpPr/>
          <p:nvPr/>
        </p:nvSpPr>
        <p:spPr>
          <a:xfrm>
            <a:off x="5374738" y="1707246"/>
            <a:ext cx="2407494" cy="449199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F8D90A26-2C0D-7A70-3033-09F41A4CA9CE}"/>
              </a:ext>
            </a:extLst>
          </p:cNvPr>
          <p:cNvSpPr/>
          <p:nvPr/>
        </p:nvSpPr>
        <p:spPr>
          <a:xfrm>
            <a:off x="9941822" y="1702330"/>
            <a:ext cx="1935546" cy="449199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D475EDB4-64F8-9274-A4F7-1AFE1A3E50CC}"/>
              </a:ext>
            </a:extLst>
          </p:cNvPr>
          <p:cNvSpPr/>
          <p:nvPr/>
        </p:nvSpPr>
        <p:spPr>
          <a:xfrm>
            <a:off x="571680" y="1702330"/>
            <a:ext cx="2407494" cy="449199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 name="Table 11">
            <a:extLst>
              <a:ext uri="{FF2B5EF4-FFF2-40B4-BE49-F238E27FC236}">
                <a16:creationId xmlns:a16="http://schemas.microsoft.com/office/drawing/2014/main" id="{ADD5FC6E-F478-FE3F-FBC0-FA26F49309E7}"/>
              </a:ext>
            </a:extLst>
          </p:cNvPr>
          <p:cNvGraphicFramePr>
            <a:graphicFrameLocks noGrp="1"/>
          </p:cNvGraphicFramePr>
          <p:nvPr/>
        </p:nvGraphicFramePr>
        <p:xfrm>
          <a:off x="578156" y="1729902"/>
          <a:ext cx="11299713" cy="4465625"/>
        </p:xfrm>
        <a:graphic>
          <a:graphicData uri="http://schemas.openxmlformats.org/drawingml/2006/table">
            <a:tbl>
              <a:tblPr firstRow="1" bandRow="1">
                <a:tableStyleId>{2D5ABB26-0587-4C30-8999-92F81FD0307C}</a:tableStyleId>
              </a:tblPr>
              <a:tblGrid>
                <a:gridCol w="11299713">
                  <a:extLst>
                    <a:ext uri="{9D8B030D-6E8A-4147-A177-3AD203B41FA5}">
                      <a16:colId xmlns:a16="http://schemas.microsoft.com/office/drawing/2014/main" val="3697000551"/>
                    </a:ext>
                  </a:extLst>
                </a:gridCol>
              </a:tblGrid>
              <a:tr h="89312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447962"/>
                  </a:ext>
                </a:extLst>
              </a:tr>
              <a:tr h="89312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3617322"/>
                  </a:ext>
                </a:extLst>
              </a:tr>
              <a:tr h="89312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8507766"/>
                  </a:ext>
                </a:extLst>
              </a:tr>
              <a:tr h="89312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0095488"/>
                  </a:ext>
                </a:extLst>
              </a:tr>
              <a:tr h="89312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1052508"/>
                  </a:ext>
                </a:extLst>
              </a:tr>
            </a:tbl>
          </a:graphicData>
        </a:graphic>
      </p:graphicFrame>
      <p:sp>
        <p:nvSpPr>
          <p:cNvPr id="80" name="Rectangle 79">
            <a:extLst>
              <a:ext uri="{FF2B5EF4-FFF2-40B4-BE49-F238E27FC236}">
                <a16:creationId xmlns:a16="http://schemas.microsoft.com/office/drawing/2014/main" id="{C3312EE0-F0E4-4398-B049-4768B40CAE85}"/>
              </a:ext>
            </a:extLst>
          </p:cNvPr>
          <p:cNvSpPr/>
          <p:nvPr/>
        </p:nvSpPr>
        <p:spPr>
          <a:xfrm flipH="1">
            <a:off x="4200769" y="1743486"/>
            <a:ext cx="2354610" cy="4443494"/>
          </a:xfrm>
          <a:prstGeom prst="rect">
            <a:avLst/>
          </a:prstGeom>
          <a:gradFill flip="none" rotWithShape="1">
            <a:gsLst>
              <a:gs pos="0">
                <a:schemeClr val="bg1">
                  <a:lumMod val="100000"/>
                  <a:alpha val="0"/>
                </a:schemeClr>
              </a:gs>
              <a:gs pos="60000">
                <a:schemeClr val="bg1">
                  <a:lumMod val="70000"/>
                </a:schemeClr>
              </a:gs>
              <a:gs pos="11000">
                <a:schemeClr val="bg1">
                  <a:lumMod val="65000"/>
                </a:schemeClr>
              </a:gs>
              <a:gs pos="100000">
                <a:schemeClr val="bg1">
                  <a:lumMod val="100000"/>
                  <a:alpha val="0"/>
                </a:schemeClr>
              </a:gs>
            </a:gsLst>
            <a:lin ang="10800000" scaled="1"/>
            <a:tileRect/>
          </a:gra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9839" y="-77317"/>
            <a:ext cx="10749742" cy="1066800"/>
          </a:xfrm>
        </p:spPr>
        <p:txBody>
          <a:bodyPr/>
          <a:lstStyle/>
          <a:p>
            <a:r>
              <a:rPr lang="en-US" sz="3600" dirty="0">
                <a:solidFill>
                  <a:schemeClr val="bg1"/>
                </a:solidFill>
                <a:latin typeface="Arial Bold" panose="020B0704020202020204" pitchFamily="34" charset="0"/>
                <a:cs typeface="Arial Bold" panose="020B0704020202020204" pitchFamily="34" charset="0"/>
              </a:rPr>
              <a:t>SPLICE TRL &amp; SRL Progression </a:t>
            </a:r>
            <a:br>
              <a:rPr lang="en-US" sz="3600" dirty="0">
                <a:solidFill>
                  <a:schemeClr val="bg1"/>
                </a:solidFill>
                <a:latin typeface="Arial Bold" panose="020B0704020202020204" pitchFamily="34" charset="0"/>
                <a:cs typeface="Arial Bold" panose="020B0704020202020204" pitchFamily="34" charset="0"/>
              </a:rPr>
            </a:br>
            <a:r>
              <a:rPr lang="en-US" sz="1800" dirty="0">
                <a:solidFill>
                  <a:schemeClr val="bg1"/>
                </a:solidFill>
                <a:latin typeface="Arial Bold" panose="020B0704020202020204" pitchFamily="34" charset="0"/>
                <a:cs typeface="Arial Bold" panose="020B0704020202020204" pitchFamily="34" charset="0"/>
              </a:rPr>
              <a:t>(per GCD TRAIT)</a:t>
            </a:r>
            <a:endParaRPr lang="en-US" sz="3200" dirty="0">
              <a:solidFill>
                <a:schemeClr val="bg1"/>
              </a:solidFill>
              <a:latin typeface="Arial Bold" panose="020B0704020202020204" pitchFamily="34" charset="0"/>
              <a:cs typeface="Arial Bold" panose="020B0704020202020204" pitchFamily="34" charset="0"/>
            </a:endParaRPr>
          </a:p>
        </p:txBody>
      </p:sp>
      <p:sp>
        <p:nvSpPr>
          <p:cNvPr id="7" name="Slide Number Placeholder 6"/>
          <p:cNvSpPr>
            <a:spLocks noGrp="1"/>
          </p:cNvSpPr>
          <p:nvPr>
            <p:ph type="sldNum" sz="quarter" idx="10"/>
          </p:nvPr>
        </p:nvSpPr>
        <p:spPr>
          <a:xfrm>
            <a:off x="11799444" y="662238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pSp>
        <p:nvGrpSpPr>
          <p:cNvPr id="190" name="Group 189">
            <a:extLst>
              <a:ext uri="{FF2B5EF4-FFF2-40B4-BE49-F238E27FC236}">
                <a16:creationId xmlns:a16="http://schemas.microsoft.com/office/drawing/2014/main" id="{77C1C18F-FDAC-4442-89F6-040072D93317}"/>
              </a:ext>
            </a:extLst>
          </p:cNvPr>
          <p:cNvGrpSpPr/>
          <p:nvPr/>
        </p:nvGrpSpPr>
        <p:grpSpPr>
          <a:xfrm>
            <a:off x="1250615" y="949526"/>
            <a:ext cx="9001683" cy="306697"/>
            <a:chOff x="1595159" y="1277965"/>
            <a:chExt cx="9001683" cy="306697"/>
          </a:xfrm>
        </p:grpSpPr>
        <p:sp>
          <p:nvSpPr>
            <p:cNvPr id="191" name="Rectangle 190">
              <a:extLst>
                <a:ext uri="{FF2B5EF4-FFF2-40B4-BE49-F238E27FC236}">
                  <a16:creationId xmlns:a16="http://schemas.microsoft.com/office/drawing/2014/main" id="{E5BBC621-C046-4593-B2DA-5D3AA94ED55B}"/>
                </a:ext>
              </a:extLst>
            </p:cNvPr>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solidFill>
                  <a:prstClr val="black"/>
                </a:solidFill>
              </a:endParaRPr>
            </a:p>
          </p:txBody>
        </p:sp>
        <p:grpSp>
          <p:nvGrpSpPr>
            <p:cNvPr id="192" name="Group 191">
              <a:extLst>
                <a:ext uri="{FF2B5EF4-FFF2-40B4-BE49-F238E27FC236}">
                  <a16:creationId xmlns:a16="http://schemas.microsoft.com/office/drawing/2014/main" id="{2CD18B22-F169-4FEE-BB42-D5E49B03ADCF}"/>
                </a:ext>
              </a:extLst>
            </p:cNvPr>
            <p:cNvGrpSpPr/>
            <p:nvPr/>
          </p:nvGrpSpPr>
          <p:grpSpPr>
            <a:xfrm>
              <a:off x="1939988" y="1315897"/>
              <a:ext cx="1559896" cy="230832"/>
              <a:chOff x="1939988" y="1331194"/>
              <a:chExt cx="1559896" cy="230832"/>
            </a:xfrm>
          </p:grpSpPr>
          <p:sp>
            <p:nvSpPr>
              <p:cNvPr id="201" name="TextBox 200">
                <a:extLst>
                  <a:ext uri="{FF2B5EF4-FFF2-40B4-BE49-F238E27FC236}">
                    <a16:creationId xmlns:a16="http://schemas.microsoft.com/office/drawing/2014/main" id="{631C2DEF-44F0-4D0E-B605-303603D8C0B9}"/>
                  </a:ext>
                </a:extLst>
              </p:cNvPr>
              <p:cNvSpPr txBox="1"/>
              <p:nvPr/>
            </p:nvSpPr>
            <p:spPr>
              <a:xfrm>
                <a:off x="2072568" y="1331194"/>
                <a:ext cx="1427316" cy="230832"/>
              </a:xfrm>
              <a:prstGeom prst="rect">
                <a:avLst/>
              </a:prstGeom>
              <a:noFill/>
            </p:spPr>
            <p:txBody>
              <a:bodyPr wrap="square" rtlCol="0">
                <a:spAutoFit/>
              </a:bodyPr>
              <a:lstStyle/>
              <a:p>
                <a:r>
                  <a:rPr lang="en-US" sz="900" b="1">
                    <a:solidFill>
                      <a:prstClr val="black"/>
                    </a:solidFill>
                  </a:rPr>
                  <a:t>Project Milestone</a:t>
                </a:r>
              </a:p>
            </p:txBody>
          </p:sp>
          <p:sp>
            <p:nvSpPr>
              <p:cNvPr id="202" name="Regular Pentagon 66">
                <a:extLst>
                  <a:ext uri="{FF2B5EF4-FFF2-40B4-BE49-F238E27FC236}">
                    <a16:creationId xmlns:a16="http://schemas.microsoft.com/office/drawing/2014/main" id="{B4B681F8-8552-4B4F-8B54-06D930DE8549}"/>
                  </a:ext>
                </a:extLst>
              </p:cNvPr>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grpSp>
        <p:grpSp>
          <p:nvGrpSpPr>
            <p:cNvPr id="193" name="Group 192">
              <a:extLst>
                <a:ext uri="{FF2B5EF4-FFF2-40B4-BE49-F238E27FC236}">
                  <a16:creationId xmlns:a16="http://schemas.microsoft.com/office/drawing/2014/main" id="{E4AC26CB-B68F-414E-9E06-D9E1DF385652}"/>
                </a:ext>
              </a:extLst>
            </p:cNvPr>
            <p:cNvGrpSpPr/>
            <p:nvPr/>
          </p:nvGrpSpPr>
          <p:grpSpPr>
            <a:xfrm>
              <a:off x="4161016" y="1315897"/>
              <a:ext cx="1583648" cy="230832"/>
              <a:chOff x="4161016" y="1324190"/>
              <a:chExt cx="1583648" cy="230832"/>
            </a:xfrm>
          </p:grpSpPr>
          <p:sp>
            <p:nvSpPr>
              <p:cNvPr id="199" name="TextBox 198">
                <a:extLst>
                  <a:ext uri="{FF2B5EF4-FFF2-40B4-BE49-F238E27FC236}">
                    <a16:creationId xmlns:a16="http://schemas.microsoft.com/office/drawing/2014/main" id="{8520D29A-8F7A-4006-93F9-4966FA4CAE54}"/>
                  </a:ext>
                </a:extLst>
              </p:cNvPr>
              <p:cNvSpPr txBox="1"/>
              <p:nvPr/>
            </p:nvSpPr>
            <p:spPr>
              <a:xfrm>
                <a:off x="4317348" y="1324190"/>
                <a:ext cx="1427316" cy="230832"/>
              </a:xfrm>
              <a:prstGeom prst="rect">
                <a:avLst/>
              </a:prstGeom>
              <a:noFill/>
            </p:spPr>
            <p:txBody>
              <a:bodyPr wrap="square" rtlCol="0" anchor="ctr">
                <a:spAutoFit/>
              </a:bodyPr>
              <a:lstStyle/>
              <a:p>
                <a:r>
                  <a:rPr lang="en-US" sz="900" b="1">
                    <a:solidFill>
                      <a:prstClr val="black"/>
                    </a:solidFill>
                  </a:rPr>
                  <a:t>GCD (Key) Milestone</a:t>
                </a:r>
              </a:p>
            </p:txBody>
          </p:sp>
          <p:sp>
            <p:nvSpPr>
              <p:cNvPr id="200" name="Diamond 199">
                <a:extLst>
                  <a:ext uri="{FF2B5EF4-FFF2-40B4-BE49-F238E27FC236}">
                    <a16:creationId xmlns:a16="http://schemas.microsoft.com/office/drawing/2014/main" id="{FA331EF3-B4C3-4015-B333-B54B7EBB1E57}"/>
                  </a:ext>
                </a:extLst>
              </p:cNvPr>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grpSp>
          <p:nvGrpSpPr>
            <p:cNvPr id="194" name="Group 193">
              <a:extLst>
                <a:ext uri="{FF2B5EF4-FFF2-40B4-BE49-F238E27FC236}">
                  <a16:creationId xmlns:a16="http://schemas.microsoft.com/office/drawing/2014/main" id="{8400B056-85BB-4EC0-8DB5-7D94B9C75751}"/>
                </a:ext>
              </a:extLst>
            </p:cNvPr>
            <p:cNvGrpSpPr/>
            <p:nvPr/>
          </p:nvGrpSpPr>
          <p:grpSpPr>
            <a:xfrm>
              <a:off x="6222073" y="1315897"/>
              <a:ext cx="1556408" cy="230832"/>
              <a:chOff x="6270927" y="1379672"/>
              <a:chExt cx="1556408" cy="230832"/>
            </a:xfrm>
          </p:grpSpPr>
          <p:sp>
            <p:nvSpPr>
              <p:cNvPr id="197" name="TextBox 196">
                <a:extLst>
                  <a:ext uri="{FF2B5EF4-FFF2-40B4-BE49-F238E27FC236}">
                    <a16:creationId xmlns:a16="http://schemas.microsoft.com/office/drawing/2014/main" id="{F42CF4DA-8727-486F-B167-B256900CAA92}"/>
                  </a:ext>
                </a:extLst>
              </p:cNvPr>
              <p:cNvSpPr txBox="1"/>
              <p:nvPr/>
            </p:nvSpPr>
            <p:spPr>
              <a:xfrm>
                <a:off x="6400019" y="1379672"/>
                <a:ext cx="1427316" cy="230832"/>
              </a:xfrm>
              <a:prstGeom prst="rect">
                <a:avLst/>
              </a:prstGeom>
              <a:noFill/>
            </p:spPr>
            <p:txBody>
              <a:bodyPr wrap="square" rtlCol="0" anchor="ctr">
                <a:spAutoFit/>
              </a:bodyPr>
              <a:lstStyle/>
              <a:p>
                <a:r>
                  <a:rPr lang="en-US" sz="900" b="1">
                    <a:solidFill>
                      <a:prstClr val="black"/>
                    </a:solidFill>
                  </a:rPr>
                  <a:t>Controlled Milestone</a:t>
                </a:r>
              </a:p>
            </p:txBody>
          </p:sp>
          <p:sp>
            <p:nvSpPr>
              <p:cNvPr id="198" name="Isosceles Triangle 197">
                <a:extLst>
                  <a:ext uri="{FF2B5EF4-FFF2-40B4-BE49-F238E27FC236}">
                    <a16:creationId xmlns:a16="http://schemas.microsoft.com/office/drawing/2014/main" id="{FE836538-C501-4A1B-A07B-D48653201519}"/>
                  </a:ext>
                </a:extLst>
              </p:cNvPr>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cxnSp>
          <p:nvCxnSpPr>
            <p:cNvPr id="195" name="Straight Connector 194">
              <a:extLst>
                <a:ext uri="{FF2B5EF4-FFF2-40B4-BE49-F238E27FC236}">
                  <a16:creationId xmlns:a16="http://schemas.microsoft.com/office/drawing/2014/main" id="{170A58FD-DAB3-4F1C-BB98-A2B04E4F2F35}"/>
                </a:ext>
              </a:extLst>
            </p:cNvPr>
            <p:cNvCxnSpPr/>
            <p:nvPr/>
          </p:nvCxnSpPr>
          <p:spPr>
            <a:xfrm>
              <a:off x="828005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6" name="TextBox 195">
              <a:extLst>
                <a:ext uri="{FF2B5EF4-FFF2-40B4-BE49-F238E27FC236}">
                  <a16:creationId xmlns:a16="http://schemas.microsoft.com/office/drawing/2014/main" id="{510B008E-DE18-4570-AE1C-17D72B5CF618}"/>
                </a:ext>
              </a:extLst>
            </p:cNvPr>
            <p:cNvSpPr txBox="1"/>
            <p:nvPr/>
          </p:nvSpPr>
          <p:spPr>
            <a:xfrm>
              <a:off x="8999757" y="1315897"/>
              <a:ext cx="1427316" cy="230832"/>
            </a:xfrm>
            <a:prstGeom prst="rect">
              <a:avLst/>
            </a:prstGeom>
            <a:noFill/>
          </p:spPr>
          <p:txBody>
            <a:bodyPr wrap="square" rtlCol="0">
              <a:spAutoFit/>
            </a:bodyPr>
            <a:lstStyle/>
            <a:p>
              <a:r>
                <a:rPr lang="en-US" sz="900" b="1">
                  <a:solidFill>
                    <a:prstClr val="black"/>
                  </a:solidFill>
                </a:rPr>
                <a:t>TRL Progression</a:t>
              </a:r>
            </a:p>
          </p:txBody>
        </p:sp>
      </p:grpSp>
      <p:sp>
        <p:nvSpPr>
          <p:cNvPr id="203" name="TextBox 202">
            <a:extLst>
              <a:ext uri="{FF2B5EF4-FFF2-40B4-BE49-F238E27FC236}">
                <a16:creationId xmlns:a16="http://schemas.microsoft.com/office/drawing/2014/main" id="{7FB912E5-566A-4B33-9FDF-63115B283135}"/>
              </a:ext>
            </a:extLst>
          </p:cNvPr>
          <p:cNvSpPr txBox="1"/>
          <p:nvPr/>
        </p:nvSpPr>
        <p:spPr>
          <a:xfrm>
            <a:off x="1550931" y="6280482"/>
            <a:ext cx="551754" cy="276999"/>
          </a:xfrm>
          <a:prstGeom prst="rect">
            <a:avLst/>
          </a:prstGeom>
          <a:solidFill>
            <a:schemeClr val="bg1"/>
          </a:solidFill>
        </p:spPr>
        <p:txBody>
          <a:bodyPr wrap="none" rtlCol="0">
            <a:spAutoFit/>
          </a:bodyPr>
          <a:lstStyle/>
          <a:p>
            <a:r>
              <a:rPr lang="en-US" sz="1200"/>
              <a:t>FY18</a:t>
            </a:r>
          </a:p>
        </p:txBody>
      </p:sp>
      <p:sp>
        <p:nvSpPr>
          <p:cNvPr id="204" name="TextBox 203">
            <a:extLst>
              <a:ext uri="{FF2B5EF4-FFF2-40B4-BE49-F238E27FC236}">
                <a16:creationId xmlns:a16="http://schemas.microsoft.com/office/drawing/2014/main" id="{D4811ED0-963B-42F0-8F3F-808B59DCAF55}"/>
              </a:ext>
            </a:extLst>
          </p:cNvPr>
          <p:cNvSpPr txBox="1"/>
          <p:nvPr/>
        </p:nvSpPr>
        <p:spPr>
          <a:xfrm>
            <a:off x="1593745" y="6299305"/>
            <a:ext cx="551754" cy="276999"/>
          </a:xfrm>
          <a:prstGeom prst="rect">
            <a:avLst/>
          </a:prstGeom>
          <a:solidFill>
            <a:schemeClr val="bg1"/>
          </a:solidFill>
        </p:spPr>
        <p:txBody>
          <a:bodyPr wrap="none" rtlCol="0">
            <a:spAutoFit/>
          </a:bodyPr>
          <a:lstStyle/>
          <a:p>
            <a:r>
              <a:rPr lang="en-US" sz="1200"/>
              <a:t>FY21</a:t>
            </a:r>
          </a:p>
        </p:txBody>
      </p:sp>
      <p:sp>
        <p:nvSpPr>
          <p:cNvPr id="205" name="TextBox 204">
            <a:extLst>
              <a:ext uri="{FF2B5EF4-FFF2-40B4-BE49-F238E27FC236}">
                <a16:creationId xmlns:a16="http://schemas.microsoft.com/office/drawing/2014/main" id="{113D3EA7-3524-440B-A1D8-7B6B19E1ECE4}"/>
              </a:ext>
            </a:extLst>
          </p:cNvPr>
          <p:cNvSpPr txBox="1"/>
          <p:nvPr/>
        </p:nvSpPr>
        <p:spPr>
          <a:xfrm>
            <a:off x="3918957" y="6332030"/>
            <a:ext cx="551754" cy="276999"/>
          </a:xfrm>
          <a:prstGeom prst="rect">
            <a:avLst/>
          </a:prstGeom>
          <a:solidFill>
            <a:schemeClr val="bg1"/>
          </a:solidFill>
        </p:spPr>
        <p:txBody>
          <a:bodyPr wrap="square" rtlCol="0">
            <a:spAutoFit/>
          </a:bodyPr>
          <a:lstStyle/>
          <a:p>
            <a:r>
              <a:rPr lang="en-US" sz="1200"/>
              <a:t>FY22</a:t>
            </a:r>
          </a:p>
        </p:txBody>
      </p:sp>
      <p:sp>
        <p:nvSpPr>
          <p:cNvPr id="206" name="TextBox 205">
            <a:extLst>
              <a:ext uri="{FF2B5EF4-FFF2-40B4-BE49-F238E27FC236}">
                <a16:creationId xmlns:a16="http://schemas.microsoft.com/office/drawing/2014/main" id="{0EFB3163-DC41-4D92-87D5-B27AB28930E9}"/>
              </a:ext>
            </a:extLst>
          </p:cNvPr>
          <p:cNvSpPr txBox="1"/>
          <p:nvPr/>
        </p:nvSpPr>
        <p:spPr>
          <a:xfrm>
            <a:off x="293044" y="4211154"/>
            <a:ext cx="265600" cy="341107"/>
          </a:xfrm>
          <a:prstGeom prst="rect">
            <a:avLst/>
          </a:prstGeom>
          <a:solidFill>
            <a:schemeClr val="bg1"/>
          </a:solidFill>
        </p:spPr>
        <p:txBody>
          <a:bodyPr wrap="square" rtlCol="0">
            <a:spAutoFit/>
          </a:bodyPr>
          <a:lstStyle/>
          <a:p>
            <a:pPr algn="r"/>
            <a:r>
              <a:rPr lang="en-US" sz="1600" b="1">
                <a:latin typeface="+mn-lt"/>
              </a:rPr>
              <a:t>4</a:t>
            </a:r>
          </a:p>
        </p:txBody>
      </p:sp>
      <p:sp>
        <p:nvSpPr>
          <p:cNvPr id="214" name="Text Box 197">
            <a:extLst>
              <a:ext uri="{FF2B5EF4-FFF2-40B4-BE49-F238E27FC236}">
                <a16:creationId xmlns:a16="http://schemas.microsoft.com/office/drawing/2014/main" id="{B97794F4-AC7D-4546-A031-6A6A222F6A8D}"/>
              </a:ext>
            </a:extLst>
          </p:cNvPr>
          <p:cNvSpPr txBox="1">
            <a:spLocks noChangeArrowheads="1"/>
          </p:cNvSpPr>
          <p:nvPr/>
        </p:nvSpPr>
        <p:spPr bwMode="auto">
          <a:xfrm>
            <a:off x="1530454" y="3929098"/>
            <a:ext cx="895551"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200">
                <a:solidFill>
                  <a:schemeClr val="accent6"/>
                </a:solidFill>
                <a:cs typeface="Helvetica"/>
              </a:rPr>
              <a:t>HDL Static Test</a:t>
            </a:r>
          </a:p>
        </p:txBody>
      </p:sp>
      <p:sp>
        <p:nvSpPr>
          <p:cNvPr id="219" name="TextBox 218">
            <a:extLst>
              <a:ext uri="{FF2B5EF4-FFF2-40B4-BE49-F238E27FC236}">
                <a16:creationId xmlns:a16="http://schemas.microsoft.com/office/drawing/2014/main" id="{2B54FB86-39C2-4FF0-B867-349FCF9E67D2}"/>
              </a:ext>
            </a:extLst>
          </p:cNvPr>
          <p:cNvSpPr txBox="1"/>
          <p:nvPr/>
        </p:nvSpPr>
        <p:spPr>
          <a:xfrm>
            <a:off x="6277515" y="6308359"/>
            <a:ext cx="551754" cy="276999"/>
          </a:xfrm>
          <a:prstGeom prst="rect">
            <a:avLst/>
          </a:prstGeom>
          <a:solidFill>
            <a:schemeClr val="bg1"/>
          </a:solidFill>
        </p:spPr>
        <p:txBody>
          <a:bodyPr wrap="none" rtlCol="0">
            <a:spAutoFit/>
          </a:bodyPr>
          <a:lstStyle/>
          <a:p>
            <a:r>
              <a:rPr lang="en-US" sz="1200"/>
              <a:t>FY23</a:t>
            </a:r>
          </a:p>
        </p:txBody>
      </p:sp>
      <p:sp>
        <p:nvSpPr>
          <p:cNvPr id="222" name="Text Box 197">
            <a:extLst>
              <a:ext uri="{FF2B5EF4-FFF2-40B4-BE49-F238E27FC236}">
                <a16:creationId xmlns:a16="http://schemas.microsoft.com/office/drawing/2014/main" id="{0D5476D8-A9DD-4166-AF07-AC1B6F16D9BE}"/>
              </a:ext>
            </a:extLst>
          </p:cNvPr>
          <p:cNvSpPr txBox="1">
            <a:spLocks noChangeArrowheads="1"/>
          </p:cNvSpPr>
          <p:nvPr/>
        </p:nvSpPr>
        <p:spPr bwMode="auto">
          <a:xfrm>
            <a:off x="2613649" y="2882219"/>
            <a:ext cx="1362886" cy="535523"/>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200">
                <a:solidFill>
                  <a:srgbClr val="00B050"/>
                </a:solidFill>
                <a:cs typeface="Helvetica"/>
              </a:rPr>
              <a:t>Prelim </a:t>
            </a:r>
            <a:r>
              <a:rPr lang="en-US" sz="1200" err="1">
                <a:solidFill>
                  <a:srgbClr val="00B050"/>
                </a:solidFill>
                <a:cs typeface="Helvetica"/>
              </a:rPr>
              <a:t>Guid</a:t>
            </a:r>
            <a:r>
              <a:rPr lang="en-US" sz="1200">
                <a:solidFill>
                  <a:srgbClr val="00B050"/>
                </a:solidFill>
                <a:cs typeface="Helvetica"/>
              </a:rPr>
              <a:t> on Suborbital</a:t>
            </a:r>
          </a:p>
          <a:p>
            <a:pPr algn="ctr">
              <a:lnSpc>
                <a:spcPct val="80000"/>
              </a:lnSpc>
              <a:defRPr/>
            </a:pPr>
            <a:r>
              <a:rPr lang="en-US" sz="1200">
                <a:solidFill>
                  <a:srgbClr val="00B050"/>
                </a:solidFill>
                <a:cs typeface="Helvetica"/>
              </a:rPr>
              <a:t>Test NS#2</a:t>
            </a:r>
          </a:p>
        </p:txBody>
      </p:sp>
      <p:sp>
        <p:nvSpPr>
          <p:cNvPr id="223" name="TextBox 222">
            <a:extLst>
              <a:ext uri="{FF2B5EF4-FFF2-40B4-BE49-F238E27FC236}">
                <a16:creationId xmlns:a16="http://schemas.microsoft.com/office/drawing/2014/main" id="{9CF18760-7C5B-442B-8A98-C7AEE1E0A88F}"/>
              </a:ext>
            </a:extLst>
          </p:cNvPr>
          <p:cNvSpPr txBox="1"/>
          <p:nvPr/>
        </p:nvSpPr>
        <p:spPr>
          <a:xfrm>
            <a:off x="8562969" y="6332030"/>
            <a:ext cx="551754" cy="276999"/>
          </a:xfrm>
          <a:prstGeom prst="rect">
            <a:avLst/>
          </a:prstGeom>
          <a:solidFill>
            <a:schemeClr val="bg1"/>
          </a:solidFill>
        </p:spPr>
        <p:txBody>
          <a:bodyPr wrap="none" rtlCol="0">
            <a:spAutoFit/>
          </a:bodyPr>
          <a:lstStyle/>
          <a:p>
            <a:r>
              <a:rPr lang="en-US" sz="1200"/>
              <a:t>FY24</a:t>
            </a:r>
          </a:p>
        </p:txBody>
      </p:sp>
      <p:sp>
        <p:nvSpPr>
          <p:cNvPr id="226" name="Text Box 197">
            <a:extLst>
              <a:ext uri="{FF2B5EF4-FFF2-40B4-BE49-F238E27FC236}">
                <a16:creationId xmlns:a16="http://schemas.microsoft.com/office/drawing/2014/main" id="{F37A86C7-BE7F-4DEB-9FB9-96ED99E030E7}"/>
              </a:ext>
            </a:extLst>
          </p:cNvPr>
          <p:cNvSpPr txBox="1">
            <a:spLocks noChangeArrowheads="1"/>
          </p:cNvSpPr>
          <p:nvPr/>
        </p:nvSpPr>
        <p:spPr bwMode="auto">
          <a:xfrm>
            <a:off x="2220431" y="4560069"/>
            <a:ext cx="1143581" cy="387790"/>
          </a:xfrm>
          <a:prstGeom prst="rect">
            <a:avLst/>
          </a:prstGeom>
          <a:noFill/>
          <a:ln w="9525">
            <a:noFill/>
            <a:miter lim="800000"/>
            <a:headEnd/>
            <a:tailEnd/>
          </a:ln>
        </p:spPr>
        <p:txBody>
          <a:bodyPr wrap="square" lIns="91432" tIns="45716" rIns="91432" bIns="45716" anchor="b">
            <a:spAutoFit/>
          </a:bodyPr>
          <a:lstStyle/>
          <a:p>
            <a:pPr algn="r">
              <a:lnSpc>
                <a:spcPct val="80000"/>
              </a:lnSpc>
              <a:defRPr/>
            </a:pPr>
            <a:r>
              <a:rPr lang="en-US" sz="1200">
                <a:solidFill>
                  <a:schemeClr val="accent6"/>
                </a:solidFill>
                <a:cs typeface="Helvetica"/>
              </a:rPr>
              <a:t>HDL Dynamic Test</a:t>
            </a:r>
          </a:p>
        </p:txBody>
      </p:sp>
      <p:sp>
        <p:nvSpPr>
          <p:cNvPr id="230" name="TextBox 229">
            <a:extLst>
              <a:ext uri="{FF2B5EF4-FFF2-40B4-BE49-F238E27FC236}">
                <a16:creationId xmlns:a16="http://schemas.microsoft.com/office/drawing/2014/main" id="{61DCD4B2-DCEF-4389-8EC1-23AB94026610}"/>
              </a:ext>
            </a:extLst>
          </p:cNvPr>
          <p:cNvSpPr txBox="1"/>
          <p:nvPr/>
        </p:nvSpPr>
        <p:spPr>
          <a:xfrm>
            <a:off x="266639" y="2469365"/>
            <a:ext cx="298565" cy="338554"/>
          </a:xfrm>
          <a:prstGeom prst="rect">
            <a:avLst/>
          </a:prstGeom>
          <a:solidFill>
            <a:schemeClr val="bg1"/>
          </a:solidFill>
        </p:spPr>
        <p:txBody>
          <a:bodyPr wrap="square" rtlCol="0">
            <a:spAutoFit/>
          </a:bodyPr>
          <a:lstStyle/>
          <a:p>
            <a:pPr algn="r"/>
            <a:r>
              <a:rPr lang="en-US" sz="1600" b="1">
                <a:latin typeface="+mn-lt"/>
              </a:rPr>
              <a:t>6</a:t>
            </a:r>
          </a:p>
        </p:txBody>
      </p:sp>
      <p:sp>
        <p:nvSpPr>
          <p:cNvPr id="235" name="Text Box 197">
            <a:extLst>
              <a:ext uri="{FF2B5EF4-FFF2-40B4-BE49-F238E27FC236}">
                <a16:creationId xmlns:a16="http://schemas.microsoft.com/office/drawing/2014/main" id="{F2703AEE-CE53-4F43-B745-98F6B73F2271}"/>
              </a:ext>
            </a:extLst>
          </p:cNvPr>
          <p:cNvSpPr txBox="1">
            <a:spLocks noChangeArrowheads="1"/>
          </p:cNvSpPr>
          <p:nvPr/>
        </p:nvSpPr>
        <p:spPr bwMode="auto">
          <a:xfrm>
            <a:off x="11291132" y="1925235"/>
            <a:ext cx="910648" cy="535523"/>
          </a:xfrm>
          <a:prstGeom prst="rect">
            <a:avLst/>
          </a:prstGeom>
          <a:solidFill>
            <a:schemeClr val="bg1">
              <a:lumMod val="95000"/>
            </a:schemeClr>
          </a:solidFill>
          <a:ln w="9525">
            <a:noFill/>
            <a:miter lim="800000"/>
            <a:headEnd/>
            <a:tailEnd/>
          </a:ln>
        </p:spPr>
        <p:txBody>
          <a:bodyPr wrap="square" lIns="91432" tIns="45716" rIns="91432" bIns="45716" anchor="b">
            <a:spAutoFit/>
          </a:bodyPr>
          <a:lstStyle/>
          <a:p>
            <a:pPr algn="r">
              <a:lnSpc>
                <a:spcPct val="80000"/>
              </a:lnSpc>
              <a:defRPr/>
            </a:pPr>
            <a:r>
              <a:rPr lang="en-US" sz="1200" b="1" i="1" dirty="0" err="1">
                <a:cs typeface="Helvetica"/>
              </a:rPr>
              <a:t>Xogdor</a:t>
            </a:r>
            <a:endParaRPr lang="en-US" sz="1200" b="1" i="1" dirty="0">
              <a:cs typeface="Helvetica"/>
            </a:endParaRPr>
          </a:p>
          <a:p>
            <a:pPr algn="r">
              <a:lnSpc>
                <a:spcPct val="80000"/>
              </a:lnSpc>
              <a:defRPr/>
            </a:pPr>
            <a:r>
              <a:rPr lang="en-US" sz="1200" b="1" dirty="0">
                <a:cs typeface="Helvetica"/>
              </a:rPr>
              <a:t>SPLICE </a:t>
            </a:r>
          </a:p>
          <a:p>
            <a:pPr algn="r">
              <a:lnSpc>
                <a:spcPct val="80000"/>
              </a:lnSpc>
              <a:defRPr/>
            </a:pPr>
            <a:r>
              <a:rPr lang="en-US" sz="1200" b="1" dirty="0">
                <a:cs typeface="Helvetica"/>
              </a:rPr>
              <a:t>Flight Test</a:t>
            </a:r>
          </a:p>
        </p:txBody>
      </p:sp>
      <p:sp>
        <p:nvSpPr>
          <p:cNvPr id="250" name="Text Box 197">
            <a:extLst>
              <a:ext uri="{FF2B5EF4-FFF2-40B4-BE49-F238E27FC236}">
                <a16:creationId xmlns:a16="http://schemas.microsoft.com/office/drawing/2014/main" id="{88B846DF-FE7D-41B3-BFA2-AA34CF3B94D5}"/>
              </a:ext>
            </a:extLst>
          </p:cNvPr>
          <p:cNvSpPr txBox="1">
            <a:spLocks noChangeArrowheads="1"/>
          </p:cNvSpPr>
          <p:nvPr/>
        </p:nvSpPr>
        <p:spPr bwMode="auto">
          <a:xfrm>
            <a:off x="500606" y="3908141"/>
            <a:ext cx="1050325"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200">
                <a:solidFill>
                  <a:schemeClr val="accent6"/>
                </a:solidFill>
                <a:cs typeface="Helvetica"/>
              </a:rPr>
              <a:t>HDL EDU Assembled</a:t>
            </a:r>
          </a:p>
        </p:txBody>
      </p:sp>
      <p:sp>
        <p:nvSpPr>
          <p:cNvPr id="63" name="Text Box 197">
            <a:extLst>
              <a:ext uri="{FF2B5EF4-FFF2-40B4-BE49-F238E27FC236}">
                <a16:creationId xmlns:a16="http://schemas.microsoft.com/office/drawing/2014/main" id="{EC8C889D-0882-4679-AF98-3D08D66C4CBF}"/>
              </a:ext>
            </a:extLst>
          </p:cNvPr>
          <p:cNvSpPr txBox="1">
            <a:spLocks noChangeArrowheads="1"/>
          </p:cNvSpPr>
          <p:nvPr/>
        </p:nvSpPr>
        <p:spPr bwMode="auto">
          <a:xfrm>
            <a:off x="8950551" y="4003381"/>
            <a:ext cx="1143581"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200" dirty="0">
                <a:solidFill>
                  <a:schemeClr val="accent6"/>
                </a:solidFill>
                <a:cs typeface="Helvetica"/>
              </a:rPr>
              <a:t>HDL ETU1 complete</a:t>
            </a:r>
          </a:p>
        </p:txBody>
      </p:sp>
      <p:cxnSp>
        <p:nvCxnSpPr>
          <p:cNvPr id="6" name="Straight Connector 5">
            <a:extLst>
              <a:ext uri="{FF2B5EF4-FFF2-40B4-BE49-F238E27FC236}">
                <a16:creationId xmlns:a16="http://schemas.microsoft.com/office/drawing/2014/main" id="{06B1D6A5-F20B-476F-A771-83AF869DCCBC}"/>
              </a:ext>
            </a:extLst>
          </p:cNvPr>
          <p:cNvCxnSpPr>
            <a:cxnSpLocks/>
          </p:cNvCxnSpPr>
          <p:nvPr/>
        </p:nvCxnSpPr>
        <p:spPr>
          <a:xfrm>
            <a:off x="570104" y="6204713"/>
            <a:ext cx="1136327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C742888-AD8E-4FA3-A0DC-9F34FF4E313B}"/>
              </a:ext>
            </a:extLst>
          </p:cNvPr>
          <p:cNvCxnSpPr/>
          <p:nvPr/>
        </p:nvCxnSpPr>
        <p:spPr>
          <a:xfrm flipV="1">
            <a:off x="2990867" y="6204713"/>
            <a:ext cx="0" cy="196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93BE8BB5-50C7-4F91-988C-EF30629B57F3}"/>
              </a:ext>
            </a:extLst>
          </p:cNvPr>
          <p:cNvCxnSpPr>
            <a:cxnSpLocks/>
          </p:cNvCxnSpPr>
          <p:nvPr/>
        </p:nvCxnSpPr>
        <p:spPr>
          <a:xfrm flipV="1">
            <a:off x="5378466" y="6214452"/>
            <a:ext cx="0" cy="196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B0FF5D4A-71AD-4D00-802F-C07F2E0C4E88}"/>
              </a:ext>
            </a:extLst>
          </p:cNvPr>
          <p:cNvCxnSpPr/>
          <p:nvPr/>
        </p:nvCxnSpPr>
        <p:spPr>
          <a:xfrm flipV="1">
            <a:off x="7754994" y="6233986"/>
            <a:ext cx="0" cy="196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66468EF9-4627-4193-9FD1-4BC7C7D672A9}"/>
              </a:ext>
            </a:extLst>
          </p:cNvPr>
          <p:cNvCxnSpPr/>
          <p:nvPr/>
        </p:nvCxnSpPr>
        <p:spPr>
          <a:xfrm flipV="1">
            <a:off x="9957866" y="6210315"/>
            <a:ext cx="0" cy="196087"/>
          </a:xfrm>
          <a:prstGeom prst="line">
            <a:avLst/>
          </a:prstGeom>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31A51627-F315-4D23-9917-7FB3F315E03E}"/>
              </a:ext>
            </a:extLst>
          </p:cNvPr>
          <p:cNvSpPr txBox="1"/>
          <p:nvPr/>
        </p:nvSpPr>
        <p:spPr>
          <a:xfrm>
            <a:off x="10688791" y="6318280"/>
            <a:ext cx="551754" cy="276999"/>
          </a:xfrm>
          <a:prstGeom prst="rect">
            <a:avLst/>
          </a:prstGeom>
          <a:solidFill>
            <a:schemeClr val="bg1"/>
          </a:solidFill>
        </p:spPr>
        <p:txBody>
          <a:bodyPr wrap="none" rtlCol="0">
            <a:spAutoFit/>
          </a:bodyPr>
          <a:lstStyle/>
          <a:p>
            <a:r>
              <a:rPr lang="en-US" sz="1200"/>
              <a:t>FY25</a:t>
            </a:r>
          </a:p>
        </p:txBody>
      </p:sp>
      <p:cxnSp>
        <p:nvCxnSpPr>
          <p:cNvPr id="75" name="Straight Connector 74">
            <a:extLst>
              <a:ext uri="{FF2B5EF4-FFF2-40B4-BE49-F238E27FC236}">
                <a16:creationId xmlns:a16="http://schemas.microsoft.com/office/drawing/2014/main" id="{4F3A9203-4175-491D-9692-4A9142EBA943}"/>
              </a:ext>
            </a:extLst>
          </p:cNvPr>
          <p:cNvCxnSpPr/>
          <p:nvPr/>
        </p:nvCxnSpPr>
        <p:spPr>
          <a:xfrm flipV="1">
            <a:off x="11880019" y="6201261"/>
            <a:ext cx="0" cy="196087"/>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5713539D-620A-46D6-9B9E-23FCD213AB66}"/>
              </a:ext>
            </a:extLst>
          </p:cNvPr>
          <p:cNvSpPr txBox="1"/>
          <p:nvPr/>
        </p:nvSpPr>
        <p:spPr>
          <a:xfrm rot="16200000">
            <a:off x="-526305" y="3495566"/>
            <a:ext cx="1385957" cy="369332"/>
          </a:xfrm>
          <a:prstGeom prst="rect">
            <a:avLst/>
          </a:prstGeom>
          <a:noFill/>
        </p:spPr>
        <p:txBody>
          <a:bodyPr wrap="none" rtlCol="0">
            <a:spAutoFit/>
          </a:bodyPr>
          <a:lstStyle/>
          <a:p>
            <a:r>
              <a:rPr lang="en-US" b="1"/>
              <a:t>TRL &amp; SRL</a:t>
            </a:r>
          </a:p>
        </p:txBody>
      </p:sp>
      <p:sp>
        <p:nvSpPr>
          <p:cNvPr id="92" name="Text Box 197">
            <a:extLst>
              <a:ext uri="{FF2B5EF4-FFF2-40B4-BE49-F238E27FC236}">
                <a16:creationId xmlns:a16="http://schemas.microsoft.com/office/drawing/2014/main" id="{24CABDC7-4261-422C-9F49-C7B144F34515}"/>
              </a:ext>
            </a:extLst>
          </p:cNvPr>
          <p:cNvSpPr txBox="1">
            <a:spLocks noChangeArrowheads="1"/>
          </p:cNvSpPr>
          <p:nvPr/>
        </p:nvSpPr>
        <p:spPr bwMode="auto">
          <a:xfrm>
            <a:off x="9511177" y="3523773"/>
            <a:ext cx="917436" cy="387790"/>
          </a:xfrm>
          <a:prstGeom prst="rect">
            <a:avLst/>
          </a:prstGeom>
          <a:noFill/>
          <a:ln w="9525">
            <a:noFill/>
            <a:miter lim="800000"/>
            <a:headEnd/>
            <a:tailEnd/>
          </a:ln>
        </p:spPr>
        <p:txBody>
          <a:bodyPr wrap="square" lIns="91432" tIns="45716" rIns="91432" bIns="45716" anchor="b">
            <a:spAutoFit/>
          </a:bodyPr>
          <a:lstStyle/>
          <a:p>
            <a:pPr algn="r">
              <a:lnSpc>
                <a:spcPct val="80000"/>
              </a:lnSpc>
              <a:defRPr/>
            </a:pPr>
            <a:r>
              <a:rPr lang="en-US" sz="1200" dirty="0">
                <a:solidFill>
                  <a:schemeClr val="accent6"/>
                </a:solidFill>
                <a:cs typeface="Helvetica"/>
              </a:rPr>
              <a:t>HDL Field Test</a:t>
            </a:r>
          </a:p>
        </p:txBody>
      </p:sp>
      <p:sp>
        <p:nvSpPr>
          <p:cNvPr id="4" name="TextBox 3">
            <a:extLst>
              <a:ext uri="{FF2B5EF4-FFF2-40B4-BE49-F238E27FC236}">
                <a16:creationId xmlns:a16="http://schemas.microsoft.com/office/drawing/2014/main" id="{62E7D3A2-3629-41DF-AC8E-BD0FED23CF9C}"/>
              </a:ext>
            </a:extLst>
          </p:cNvPr>
          <p:cNvSpPr txBox="1"/>
          <p:nvPr/>
        </p:nvSpPr>
        <p:spPr>
          <a:xfrm>
            <a:off x="4448660" y="5244956"/>
            <a:ext cx="939134" cy="969496"/>
          </a:xfrm>
          <a:prstGeom prst="rect">
            <a:avLst/>
          </a:prstGeom>
          <a:noFill/>
        </p:spPr>
        <p:txBody>
          <a:bodyPr wrap="square" rtlCol="0">
            <a:spAutoFit/>
          </a:bodyPr>
          <a:lstStyle/>
          <a:p>
            <a:pPr algn="ctr"/>
            <a:r>
              <a:rPr lang="en-US" sz="1050"/>
              <a:t>Slowed Work </a:t>
            </a:r>
          </a:p>
          <a:p>
            <a:pPr algn="ctr"/>
            <a:r>
              <a:rPr lang="en-US" sz="900" i="1"/>
              <a:t>GCD FY22 </a:t>
            </a:r>
            <a:br>
              <a:rPr lang="en-US" sz="900" i="1"/>
            </a:br>
            <a:r>
              <a:rPr lang="en-US" sz="900" i="1"/>
              <a:t>budget adjustment &amp; rescope</a:t>
            </a:r>
          </a:p>
        </p:txBody>
      </p:sp>
      <p:sp>
        <p:nvSpPr>
          <p:cNvPr id="3" name="TextBox 2">
            <a:extLst>
              <a:ext uri="{FF2B5EF4-FFF2-40B4-BE49-F238E27FC236}">
                <a16:creationId xmlns:a16="http://schemas.microsoft.com/office/drawing/2014/main" id="{EDB61B6E-B787-B397-F4B9-2293A59BFCBD}"/>
              </a:ext>
            </a:extLst>
          </p:cNvPr>
          <p:cNvSpPr txBox="1"/>
          <p:nvPr/>
        </p:nvSpPr>
        <p:spPr>
          <a:xfrm>
            <a:off x="302448" y="5106764"/>
            <a:ext cx="265600" cy="341107"/>
          </a:xfrm>
          <a:prstGeom prst="rect">
            <a:avLst/>
          </a:prstGeom>
          <a:solidFill>
            <a:schemeClr val="bg1"/>
          </a:solidFill>
        </p:spPr>
        <p:txBody>
          <a:bodyPr wrap="square" rtlCol="0">
            <a:spAutoFit/>
          </a:bodyPr>
          <a:lstStyle/>
          <a:p>
            <a:pPr algn="r"/>
            <a:r>
              <a:rPr lang="en-US" sz="1600" b="1" dirty="0">
                <a:latin typeface="+mn-lt"/>
              </a:rPr>
              <a:t>3</a:t>
            </a:r>
          </a:p>
        </p:txBody>
      </p:sp>
      <p:sp>
        <p:nvSpPr>
          <p:cNvPr id="8" name="TextBox 7">
            <a:extLst>
              <a:ext uri="{FF2B5EF4-FFF2-40B4-BE49-F238E27FC236}">
                <a16:creationId xmlns:a16="http://schemas.microsoft.com/office/drawing/2014/main" id="{3899CC34-38FA-5D12-5FB8-772F54C8A8D1}"/>
              </a:ext>
            </a:extLst>
          </p:cNvPr>
          <p:cNvSpPr txBox="1"/>
          <p:nvPr/>
        </p:nvSpPr>
        <p:spPr>
          <a:xfrm>
            <a:off x="270076" y="1580682"/>
            <a:ext cx="298565" cy="338554"/>
          </a:xfrm>
          <a:prstGeom prst="rect">
            <a:avLst/>
          </a:prstGeom>
          <a:solidFill>
            <a:schemeClr val="bg1"/>
          </a:solidFill>
        </p:spPr>
        <p:txBody>
          <a:bodyPr wrap="square" rtlCol="0">
            <a:spAutoFit/>
          </a:bodyPr>
          <a:lstStyle/>
          <a:p>
            <a:pPr algn="r"/>
            <a:r>
              <a:rPr lang="en-US" sz="1600" b="1">
                <a:latin typeface="+mn-lt"/>
              </a:rPr>
              <a:t>7</a:t>
            </a:r>
          </a:p>
        </p:txBody>
      </p:sp>
      <p:sp>
        <p:nvSpPr>
          <p:cNvPr id="19" name="TextBox 18">
            <a:extLst>
              <a:ext uri="{FF2B5EF4-FFF2-40B4-BE49-F238E27FC236}">
                <a16:creationId xmlns:a16="http://schemas.microsoft.com/office/drawing/2014/main" id="{4213218E-4BF9-F306-E3FC-174A73A235BA}"/>
              </a:ext>
            </a:extLst>
          </p:cNvPr>
          <p:cNvSpPr txBox="1"/>
          <p:nvPr/>
        </p:nvSpPr>
        <p:spPr>
          <a:xfrm>
            <a:off x="273115" y="3310770"/>
            <a:ext cx="298565" cy="338554"/>
          </a:xfrm>
          <a:prstGeom prst="rect">
            <a:avLst/>
          </a:prstGeom>
          <a:solidFill>
            <a:schemeClr val="bg1"/>
          </a:solidFill>
        </p:spPr>
        <p:txBody>
          <a:bodyPr wrap="square" rtlCol="0">
            <a:spAutoFit/>
          </a:bodyPr>
          <a:lstStyle/>
          <a:p>
            <a:pPr algn="r"/>
            <a:r>
              <a:rPr lang="en-US" sz="1600" b="1">
                <a:latin typeface="+mn-lt"/>
              </a:rPr>
              <a:t>5</a:t>
            </a:r>
          </a:p>
        </p:txBody>
      </p:sp>
      <p:cxnSp>
        <p:nvCxnSpPr>
          <p:cNvPr id="22" name="Straight Connector 21">
            <a:extLst>
              <a:ext uri="{FF2B5EF4-FFF2-40B4-BE49-F238E27FC236}">
                <a16:creationId xmlns:a16="http://schemas.microsoft.com/office/drawing/2014/main" id="{49BA076E-DB85-9475-8531-FE505EEEA75A}"/>
              </a:ext>
            </a:extLst>
          </p:cNvPr>
          <p:cNvCxnSpPr>
            <a:cxnSpLocks/>
          </p:cNvCxnSpPr>
          <p:nvPr/>
        </p:nvCxnSpPr>
        <p:spPr>
          <a:xfrm>
            <a:off x="8799994" y="2598391"/>
            <a:ext cx="54226" cy="817731"/>
          </a:xfrm>
          <a:prstGeom prst="line">
            <a:avLst/>
          </a:prstGeom>
          <a:ln>
            <a:noFill/>
          </a:ln>
        </p:spPr>
        <p:style>
          <a:lnRef idx="2">
            <a:schemeClr val="accent1"/>
          </a:lnRef>
          <a:fillRef idx="0">
            <a:schemeClr val="accent1"/>
          </a:fillRef>
          <a:effectRef idx="1">
            <a:schemeClr val="accent1"/>
          </a:effectRef>
          <a:fontRef idx="minor">
            <a:schemeClr val="tx1"/>
          </a:fontRef>
        </p:style>
      </p:cxnSp>
      <p:sp>
        <p:nvSpPr>
          <p:cNvPr id="30" name="Text Box 197">
            <a:extLst>
              <a:ext uri="{FF2B5EF4-FFF2-40B4-BE49-F238E27FC236}">
                <a16:creationId xmlns:a16="http://schemas.microsoft.com/office/drawing/2014/main" id="{18EF64B9-6AE3-F0E6-CC43-B66442783AB4}"/>
              </a:ext>
            </a:extLst>
          </p:cNvPr>
          <p:cNvSpPr txBox="1">
            <a:spLocks noChangeArrowheads="1"/>
          </p:cNvSpPr>
          <p:nvPr/>
        </p:nvSpPr>
        <p:spPr bwMode="auto">
          <a:xfrm>
            <a:off x="9921859" y="2986636"/>
            <a:ext cx="917436" cy="387790"/>
          </a:xfrm>
          <a:prstGeom prst="rect">
            <a:avLst/>
          </a:prstGeom>
          <a:noFill/>
          <a:ln w="9525">
            <a:noFill/>
            <a:miter lim="800000"/>
            <a:headEnd/>
            <a:tailEnd/>
          </a:ln>
        </p:spPr>
        <p:txBody>
          <a:bodyPr wrap="square" lIns="91432" tIns="45716" rIns="91432" bIns="45716" anchor="b">
            <a:spAutoFit/>
          </a:bodyPr>
          <a:lstStyle/>
          <a:p>
            <a:pPr algn="r">
              <a:lnSpc>
                <a:spcPct val="80000"/>
              </a:lnSpc>
              <a:defRPr/>
            </a:pPr>
            <a:r>
              <a:rPr lang="en-US" sz="1200" dirty="0">
                <a:solidFill>
                  <a:schemeClr val="accent6"/>
                </a:solidFill>
                <a:cs typeface="Helvetica"/>
              </a:rPr>
              <a:t>HDL ETU1 Delivery</a:t>
            </a:r>
          </a:p>
        </p:txBody>
      </p:sp>
      <p:cxnSp>
        <p:nvCxnSpPr>
          <p:cNvPr id="39" name="Straight Connector 38">
            <a:extLst>
              <a:ext uri="{FF2B5EF4-FFF2-40B4-BE49-F238E27FC236}">
                <a16:creationId xmlns:a16="http://schemas.microsoft.com/office/drawing/2014/main" id="{6E08AF58-A25F-1F6D-B1FF-AF0D13CB8F41}"/>
              </a:ext>
            </a:extLst>
          </p:cNvPr>
          <p:cNvCxnSpPr>
            <a:cxnSpLocks/>
            <a:stCxn id="25" idx="5"/>
          </p:cNvCxnSpPr>
          <p:nvPr/>
        </p:nvCxnSpPr>
        <p:spPr>
          <a:xfrm flipV="1">
            <a:off x="10543871" y="3534914"/>
            <a:ext cx="1747444" cy="8755"/>
          </a:xfrm>
          <a:prstGeom prst="line">
            <a:avLst/>
          </a:prstGeom>
          <a:ln w="38100"/>
        </p:spPr>
        <p:style>
          <a:lnRef idx="1">
            <a:schemeClr val="accent6"/>
          </a:lnRef>
          <a:fillRef idx="0">
            <a:schemeClr val="accent6"/>
          </a:fillRef>
          <a:effectRef idx="0">
            <a:schemeClr val="accent6"/>
          </a:effectRef>
          <a:fontRef idx="minor">
            <a:schemeClr val="tx1"/>
          </a:fontRef>
        </p:style>
      </p:cxnSp>
      <p:cxnSp>
        <p:nvCxnSpPr>
          <p:cNvPr id="44" name="Straight Connector 43">
            <a:extLst>
              <a:ext uri="{FF2B5EF4-FFF2-40B4-BE49-F238E27FC236}">
                <a16:creationId xmlns:a16="http://schemas.microsoft.com/office/drawing/2014/main" id="{9503BF0A-E0D7-3773-A0A1-7C87324B8EA8}"/>
              </a:ext>
            </a:extLst>
          </p:cNvPr>
          <p:cNvCxnSpPr>
            <a:cxnSpLocks/>
          </p:cNvCxnSpPr>
          <p:nvPr/>
        </p:nvCxnSpPr>
        <p:spPr>
          <a:xfrm>
            <a:off x="10447463" y="3513544"/>
            <a:ext cx="0" cy="879395"/>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48" name="Isosceles Triangle 47">
            <a:extLst>
              <a:ext uri="{FF2B5EF4-FFF2-40B4-BE49-F238E27FC236}">
                <a16:creationId xmlns:a16="http://schemas.microsoft.com/office/drawing/2014/main" id="{5B253781-117F-57E9-3C55-CA5BF087996E}"/>
              </a:ext>
            </a:extLst>
          </p:cNvPr>
          <p:cNvSpPr/>
          <p:nvPr/>
        </p:nvSpPr>
        <p:spPr bwMode="auto">
          <a:xfrm rot="10800000">
            <a:off x="11049510" y="6003661"/>
            <a:ext cx="155448" cy="155448"/>
          </a:xfrm>
          <a:prstGeom prst="triangle">
            <a:avLst/>
          </a:prstGeom>
          <a:solidFill>
            <a:schemeClr val="tx1"/>
          </a:solidFill>
          <a:ln w="28575" cap="flat" cmpd="sng" algn="ctr">
            <a:solidFill>
              <a:schemeClr val="tx1"/>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49" name="Text Box 197">
            <a:extLst>
              <a:ext uri="{FF2B5EF4-FFF2-40B4-BE49-F238E27FC236}">
                <a16:creationId xmlns:a16="http://schemas.microsoft.com/office/drawing/2014/main" id="{F86790A3-CEEE-1C51-4012-CCDD99621E80}"/>
              </a:ext>
            </a:extLst>
          </p:cNvPr>
          <p:cNvSpPr txBox="1">
            <a:spLocks noChangeArrowheads="1"/>
          </p:cNvSpPr>
          <p:nvPr/>
        </p:nvSpPr>
        <p:spPr bwMode="auto">
          <a:xfrm>
            <a:off x="10998114" y="5480094"/>
            <a:ext cx="918158" cy="539242"/>
          </a:xfrm>
          <a:prstGeom prst="rect">
            <a:avLst/>
          </a:prstGeom>
          <a:noFill/>
          <a:ln w="9525">
            <a:noFill/>
            <a:miter lim="800000"/>
            <a:headEnd/>
            <a:tailEnd/>
          </a:ln>
        </p:spPr>
        <p:txBody>
          <a:bodyPr wrap="square" lIns="91432" tIns="45716" rIns="91432" bIns="45716" anchor="b">
            <a:spAutoFit/>
          </a:bodyPr>
          <a:lstStyle/>
          <a:p>
            <a:pPr>
              <a:lnSpc>
                <a:spcPct val="80000"/>
              </a:lnSpc>
              <a:defRPr/>
            </a:pPr>
            <a:r>
              <a:rPr lang="en-US" sz="1200" b="1" dirty="0">
                <a:cs typeface="Helvetica"/>
              </a:rPr>
              <a:t>SPLICE Hardware Delivery</a:t>
            </a:r>
            <a:endParaRPr lang="en-US" sz="1200" b="1" i="1" dirty="0">
              <a:cs typeface="Helvetica"/>
            </a:endParaRPr>
          </a:p>
        </p:txBody>
      </p:sp>
      <p:cxnSp>
        <p:nvCxnSpPr>
          <p:cNvPr id="50" name="Straight Connector 49">
            <a:extLst>
              <a:ext uri="{FF2B5EF4-FFF2-40B4-BE49-F238E27FC236}">
                <a16:creationId xmlns:a16="http://schemas.microsoft.com/office/drawing/2014/main" id="{79F47194-3106-75FD-073D-9E99B82CF2F4}"/>
              </a:ext>
            </a:extLst>
          </p:cNvPr>
          <p:cNvCxnSpPr>
            <a:cxnSpLocks/>
          </p:cNvCxnSpPr>
          <p:nvPr/>
        </p:nvCxnSpPr>
        <p:spPr>
          <a:xfrm flipV="1">
            <a:off x="3076495" y="3414738"/>
            <a:ext cx="0" cy="1013138"/>
          </a:xfrm>
          <a:prstGeom prst="line">
            <a:avLst/>
          </a:prstGeom>
          <a:ln w="38100">
            <a:solidFill>
              <a:srgbClr val="00B050"/>
            </a:solidFill>
            <a:prstDash val="sysDash"/>
          </a:ln>
        </p:spPr>
        <p:style>
          <a:lnRef idx="1">
            <a:schemeClr val="accent6"/>
          </a:lnRef>
          <a:fillRef idx="0">
            <a:schemeClr val="accent6"/>
          </a:fillRef>
          <a:effectRef idx="0">
            <a:schemeClr val="accent6"/>
          </a:effectRef>
          <a:fontRef idx="minor">
            <a:schemeClr val="tx1"/>
          </a:fontRef>
        </p:style>
      </p:cxnSp>
      <p:cxnSp>
        <p:nvCxnSpPr>
          <p:cNvPr id="66" name="Straight Connector 65">
            <a:extLst>
              <a:ext uri="{FF2B5EF4-FFF2-40B4-BE49-F238E27FC236}">
                <a16:creationId xmlns:a16="http://schemas.microsoft.com/office/drawing/2014/main" id="{E9A7BC83-6F54-DFA1-FE3A-04819A7A0530}"/>
              </a:ext>
            </a:extLst>
          </p:cNvPr>
          <p:cNvCxnSpPr>
            <a:cxnSpLocks/>
          </p:cNvCxnSpPr>
          <p:nvPr/>
        </p:nvCxnSpPr>
        <p:spPr>
          <a:xfrm flipV="1">
            <a:off x="6536405" y="3358438"/>
            <a:ext cx="0" cy="1069438"/>
          </a:xfrm>
          <a:prstGeom prst="line">
            <a:avLst/>
          </a:prstGeom>
          <a:ln w="38100">
            <a:solidFill>
              <a:schemeClr val="accent2"/>
            </a:solidFill>
            <a:prstDash val="sysDash"/>
          </a:ln>
        </p:spPr>
        <p:style>
          <a:lnRef idx="1">
            <a:schemeClr val="accent6"/>
          </a:lnRef>
          <a:fillRef idx="0">
            <a:schemeClr val="accent6"/>
          </a:fillRef>
          <a:effectRef idx="0">
            <a:schemeClr val="accent6"/>
          </a:effectRef>
          <a:fontRef idx="minor">
            <a:schemeClr val="tx1"/>
          </a:fontRef>
        </p:style>
      </p:cxnSp>
      <p:cxnSp>
        <p:nvCxnSpPr>
          <p:cNvPr id="74" name="Straight Connector 73">
            <a:extLst>
              <a:ext uri="{FF2B5EF4-FFF2-40B4-BE49-F238E27FC236}">
                <a16:creationId xmlns:a16="http://schemas.microsoft.com/office/drawing/2014/main" id="{FF329E07-F824-1983-3AD5-5EBE4E2A4923}"/>
              </a:ext>
            </a:extLst>
          </p:cNvPr>
          <p:cNvCxnSpPr>
            <a:cxnSpLocks/>
          </p:cNvCxnSpPr>
          <p:nvPr/>
        </p:nvCxnSpPr>
        <p:spPr>
          <a:xfrm flipH="1">
            <a:off x="869683" y="4383206"/>
            <a:ext cx="9577780"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81" name="Text Box 197">
            <a:extLst>
              <a:ext uri="{FF2B5EF4-FFF2-40B4-BE49-F238E27FC236}">
                <a16:creationId xmlns:a16="http://schemas.microsoft.com/office/drawing/2014/main" id="{2D76AED9-F290-EF9C-3B66-5CD46ABF4C7C}"/>
              </a:ext>
            </a:extLst>
          </p:cNvPr>
          <p:cNvSpPr txBox="1">
            <a:spLocks noChangeArrowheads="1"/>
          </p:cNvSpPr>
          <p:nvPr/>
        </p:nvSpPr>
        <p:spPr bwMode="auto">
          <a:xfrm>
            <a:off x="5120473" y="3558475"/>
            <a:ext cx="1434908" cy="387790"/>
          </a:xfrm>
          <a:prstGeom prst="rect">
            <a:avLst/>
          </a:prstGeom>
          <a:noFill/>
          <a:ln w="9525">
            <a:noFill/>
            <a:miter lim="800000"/>
            <a:headEnd/>
            <a:tailEnd/>
          </a:ln>
        </p:spPr>
        <p:txBody>
          <a:bodyPr wrap="square" lIns="91432" tIns="45716" rIns="91432" bIns="45716" anchor="b">
            <a:spAutoFit/>
          </a:bodyPr>
          <a:lstStyle/>
          <a:p>
            <a:pPr algn="r">
              <a:lnSpc>
                <a:spcPct val="80000"/>
              </a:lnSpc>
              <a:defRPr/>
            </a:pPr>
            <a:r>
              <a:rPr lang="en-US" sz="1200">
                <a:solidFill>
                  <a:schemeClr val="accent2"/>
                </a:solidFill>
                <a:cs typeface="Helvetica"/>
              </a:rPr>
              <a:t>HD in Sim &amp; DLC HWIL Testing</a:t>
            </a:r>
          </a:p>
        </p:txBody>
      </p:sp>
      <p:cxnSp>
        <p:nvCxnSpPr>
          <p:cNvPr id="83" name="Straight Connector 82">
            <a:extLst>
              <a:ext uri="{FF2B5EF4-FFF2-40B4-BE49-F238E27FC236}">
                <a16:creationId xmlns:a16="http://schemas.microsoft.com/office/drawing/2014/main" id="{78EB4509-7DE3-AEB3-9A6E-657B33A61E11}"/>
              </a:ext>
            </a:extLst>
          </p:cNvPr>
          <p:cNvCxnSpPr>
            <a:cxnSpLocks/>
          </p:cNvCxnSpPr>
          <p:nvPr/>
        </p:nvCxnSpPr>
        <p:spPr>
          <a:xfrm flipV="1">
            <a:off x="6536405" y="3441879"/>
            <a:ext cx="5484220" cy="27353"/>
          </a:xfrm>
          <a:prstGeom prst="line">
            <a:avLst/>
          </a:prstGeom>
          <a:ln w="38100">
            <a:solidFill>
              <a:schemeClr val="accent2"/>
            </a:solidFill>
            <a:prstDash val="sysDash"/>
          </a:ln>
        </p:spPr>
        <p:style>
          <a:lnRef idx="1">
            <a:schemeClr val="accent6"/>
          </a:lnRef>
          <a:fillRef idx="0">
            <a:schemeClr val="accent6"/>
          </a:fillRef>
          <a:effectRef idx="0">
            <a:schemeClr val="accent6"/>
          </a:effectRef>
          <a:fontRef idx="minor">
            <a:schemeClr val="tx1"/>
          </a:fontRef>
        </p:style>
      </p:cxnSp>
      <p:sp>
        <p:nvSpPr>
          <p:cNvPr id="25" name="Regular Pentagon 66">
            <a:extLst>
              <a:ext uri="{FF2B5EF4-FFF2-40B4-BE49-F238E27FC236}">
                <a16:creationId xmlns:a16="http://schemas.microsoft.com/office/drawing/2014/main" id="{D2FA4DA7-451D-9D55-AD94-715014D9ABD8}"/>
              </a:ext>
            </a:extLst>
          </p:cNvPr>
          <p:cNvSpPr/>
          <p:nvPr/>
        </p:nvSpPr>
        <p:spPr>
          <a:xfrm flipV="1">
            <a:off x="10355769" y="3434436"/>
            <a:ext cx="188102" cy="176742"/>
          </a:xfrm>
          <a:prstGeom prst="pentagon">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67" name="Regular Pentagon 66">
            <a:extLst>
              <a:ext uri="{FF2B5EF4-FFF2-40B4-BE49-F238E27FC236}">
                <a16:creationId xmlns:a16="http://schemas.microsoft.com/office/drawing/2014/main" id="{463FC52D-1DC3-448F-24BB-D571BDB21B4F}"/>
              </a:ext>
            </a:extLst>
          </p:cNvPr>
          <p:cNvSpPr/>
          <p:nvPr/>
        </p:nvSpPr>
        <p:spPr>
          <a:xfrm flipV="1">
            <a:off x="6444484" y="3359075"/>
            <a:ext cx="183843" cy="172740"/>
          </a:xfrm>
          <a:prstGeom prst="pentagon">
            <a:avLst/>
          </a:prstGeom>
          <a:solidFill>
            <a:schemeClr val="accent2"/>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26" name="Regular Pentagon 66">
            <a:extLst>
              <a:ext uri="{FF2B5EF4-FFF2-40B4-BE49-F238E27FC236}">
                <a16:creationId xmlns:a16="http://schemas.microsoft.com/office/drawing/2014/main" id="{19113367-D287-8ADC-EEC4-FD24667C6477}"/>
              </a:ext>
            </a:extLst>
          </p:cNvPr>
          <p:cNvSpPr/>
          <p:nvPr/>
        </p:nvSpPr>
        <p:spPr>
          <a:xfrm flipV="1">
            <a:off x="2334562" y="4309364"/>
            <a:ext cx="188102" cy="176742"/>
          </a:xfrm>
          <a:prstGeom prst="pentagon">
            <a:avLst/>
          </a:prstGeom>
          <a:solidFill>
            <a:schemeClr val="accent6"/>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27" name="Regular Pentagon 66">
            <a:extLst>
              <a:ext uri="{FF2B5EF4-FFF2-40B4-BE49-F238E27FC236}">
                <a16:creationId xmlns:a16="http://schemas.microsoft.com/office/drawing/2014/main" id="{8EACDABA-5F35-9376-0C71-F7B0270BFED5}"/>
              </a:ext>
            </a:extLst>
          </p:cNvPr>
          <p:cNvSpPr/>
          <p:nvPr/>
        </p:nvSpPr>
        <p:spPr>
          <a:xfrm flipV="1">
            <a:off x="1978229" y="4299224"/>
            <a:ext cx="188102" cy="176742"/>
          </a:xfrm>
          <a:prstGeom prst="pentagon">
            <a:avLst/>
          </a:prstGeom>
          <a:solidFill>
            <a:schemeClr val="accent6"/>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28" name="Regular Pentagon 66">
            <a:extLst>
              <a:ext uri="{FF2B5EF4-FFF2-40B4-BE49-F238E27FC236}">
                <a16:creationId xmlns:a16="http://schemas.microsoft.com/office/drawing/2014/main" id="{67AF90DC-8A79-A269-E8A6-60337C8D9B57}"/>
              </a:ext>
            </a:extLst>
          </p:cNvPr>
          <p:cNvSpPr/>
          <p:nvPr/>
        </p:nvSpPr>
        <p:spPr>
          <a:xfrm flipV="1">
            <a:off x="1023887" y="4291266"/>
            <a:ext cx="188102" cy="176742"/>
          </a:xfrm>
          <a:prstGeom prst="pentagon">
            <a:avLst/>
          </a:prstGeom>
          <a:solidFill>
            <a:schemeClr val="accent6"/>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221" name="Isosceles Triangle 220">
            <a:extLst>
              <a:ext uri="{FF2B5EF4-FFF2-40B4-BE49-F238E27FC236}">
                <a16:creationId xmlns:a16="http://schemas.microsoft.com/office/drawing/2014/main" id="{8A986382-EB15-4A02-971D-2EE1B9DAE682}"/>
              </a:ext>
            </a:extLst>
          </p:cNvPr>
          <p:cNvSpPr/>
          <p:nvPr/>
        </p:nvSpPr>
        <p:spPr bwMode="auto">
          <a:xfrm rot="10800000">
            <a:off x="2977810" y="3380634"/>
            <a:ext cx="188930" cy="188930"/>
          </a:xfrm>
          <a:prstGeom prst="triangle">
            <a:avLst/>
          </a:prstGeom>
          <a:solidFill>
            <a:srgbClr val="00B050"/>
          </a:solidFill>
          <a:ln w="3175" cap="flat" cmpd="sng" algn="ctr">
            <a:solidFill>
              <a:schemeClr val="tx1"/>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cxnSp>
        <p:nvCxnSpPr>
          <p:cNvPr id="97" name="Straight Connector 96">
            <a:extLst>
              <a:ext uri="{FF2B5EF4-FFF2-40B4-BE49-F238E27FC236}">
                <a16:creationId xmlns:a16="http://schemas.microsoft.com/office/drawing/2014/main" id="{38258761-CBF9-C8B4-76BD-63BDB2BAE21E}"/>
              </a:ext>
            </a:extLst>
          </p:cNvPr>
          <p:cNvCxnSpPr>
            <a:cxnSpLocks/>
          </p:cNvCxnSpPr>
          <p:nvPr/>
        </p:nvCxnSpPr>
        <p:spPr>
          <a:xfrm flipV="1">
            <a:off x="12020625" y="2598391"/>
            <a:ext cx="0" cy="854359"/>
          </a:xfrm>
          <a:prstGeom prst="line">
            <a:avLst/>
          </a:prstGeom>
          <a:ln w="38100">
            <a:solidFill>
              <a:schemeClr val="accent2"/>
            </a:solidFill>
            <a:prstDash val="sysDash"/>
          </a:ln>
        </p:spPr>
        <p:style>
          <a:lnRef idx="1">
            <a:schemeClr val="accent6"/>
          </a:lnRef>
          <a:fillRef idx="0">
            <a:schemeClr val="accent6"/>
          </a:fillRef>
          <a:effectRef idx="0">
            <a:schemeClr val="accent6"/>
          </a:effectRef>
          <a:fontRef idx="minor">
            <a:schemeClr val="tx1"/>
          </a:fontRef>
        </p:style>
      </p:cxnSp>
      <p:cxnSp>
        <p:nvCxnSpPr>
          <p:cNvPr id="102" name="Straight Connector 101">
            <a:extLst>
              <a:ext uri="{FF2B5EF4-FFF2-40B4-BE49-F238E27FC236}">
                <a16:creationId xmlns:a16="http://schemas.microsoft.com/office/drawing/2014/main" id="{B405AABB-E822-D31A-90C8-A061919CB0E1}"/>
              </a:ext>
            </a:extLst>
          </p:cNvPr>
          <p:cNvCxnSpPr>
            <a:cxnSpLocks/>
          </p:cNvCxnSpPr>
          <p:nvPr/>
        </p:nvCxnSpPr>
        <p:spPr>
          <a:xfrm flipV="1">
            <a:off x="12071674" y="2557752"/>
            <a:ext cx="0" cy="941733"/>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sp>
        <p:nvSpPr>
          <p:cNvPr id="116" name="Text Box 197">
            <a:extLst>
              <a:ext uri="{FF2B5EF4-FFF2-40B4-BE49-F238E27FC236}">
                <a16:creationId xmlns:a16="http://schemas.microsoft.com/office/drawing/2014/main" id="{88A3180D-9ADB-C6C5-E9DB-229E0B16670B}"/>
              </a:ext>
            </a:extLst>
          </p:cNvPr>
          <p:cNvSpPr txBox="1">
            <a:spLocks noChangeArrowheads="1"/>
          </p:cNvSpPr>
          <p:nvPr/>
        </p:nvSpPr>
        <p:spPr bwMode="auto">
          <a:xfrm>
            <a:off x="5244607" y="4934567"/>
            <a:ext cx="1450785" cy="387790"/>
          </a:xfrm>
          <a:prstGeom prst="rect">
            <a:avLst/>
          </a:prstGeom>
          <a:noFill/>
          <a:ln w="9525">
            <a:noFill/>
            <a:miter lim="800000"/>
            <a:headEnd/>
            <a:tailEnd/>
          </a:ln>
        </p:spPr>
        <p:txBody>
          <a:bodyPr wrap="square" lIns="91432" tIns="45716" rIns="91432" bIns="45716" anchor="b">
            <a:spAutoFit/>
          </a:bodyPr>
          <a:lstStyle/>
          <a:p>
            <a:pPr algn="r">
              <a:lnSpc>
                <a:spcPct val="80000"/>
              </a:lnSpc>
              <a:defRPr/>
            </a:pPr>
            <a:r>
              <a:rPr lang="en-US" sz="1200">
                <a:solidFill>
                  <a:srgbClr val="00B0F0"/>
                </a:solidFill>
                <a:cs typeface="Helvetica"/>
              </a:rPr>
              <a:t>FSW+GNC </a:t>
            </a:r>
            <a:br>
              <a:rPr lang="en-US" sz="1200">
                <a:solidFill>
                  <a:srgbClr val="00B0F0"/>
                </a:solidFill>
                <a:cs typeface="Helvetica"/>
              </a:rPr>
            </a:br>
            <a:r>
              <a:rPr lang="en-US" sz="1200">
                <a:solidFill>
                  <a:srgbClr val="00B0F0"/>
                </a:solidFill>
                <a:cs typeface="Helvetica"/>
              </a:rPr>
              <a:t>“PDR”</a:t>
            </a:r>
          </a:p>
        </p:txBody>
      </p:sp>
      <p:sp>
        <p:nvSpPr>
          <p:cNvPr id="117" name="Text Box 197">
            <a:extLst>
              <a:ext uri="{FF2B5EF4-FFF2-40B4-BE49-F238E27FC236}">
                <a16:creationId xmlns:a16="http://schemas.microsoft.com/office/drawing/2014/main" id="{3460BDD3-768A-AED2-A35E-3B9E93A68703}"/>
              </a:ext>
            </a:extLst>
          </p:cNvPr>
          <p:cNvSpPr txBox="1">
            <a:spLocks noChangeArrowheads="1"/>
          </p:cNvSpPr>
          <p:nvPr/>
        </p:nvSpPr>
        <p:spPr bwMode="auto">
          <a:xfrm>
            <a:off x="9834877" y="4638861"/>
            <a:ext cx="1450785" cy="243777"/>
          </a:xfrm>
          <a:prstGeom prst="rect">
            <a:avLst/>
          </a:prstGeom>
          <a:noFill/>
          <a:ln w="9525">
            <a:noFill/>
            <a:miter lim="800000"/>
            <a:headEnd/>
            <a:tailEnd/>
          </a:ln>
        </p:spPr>
        <p:txBody>
          <a:bodyPr wrap="square" lIns="91432" tIns="45716" rIns="91432" bIns="45716" anchor="b">
            <a:spAutoFit/>
          </a:bodyPr>
          <a:lstStyle/>
          <a:p>
            <a:pPr>
              <a:lnSpc>
                <a:spcPct val="80000"/>
              </a:lnSpc>
              <a:defRPr/>
            </a:pPr>
            <a:r>
              <a:rPr lang="en-US" sz="1200" dirty="0">
                <a:solidFill>
                  <a:srgbClr val="00B0F0"/>
                </a:solidFill>
                <a:cs typeface="Helvetica"/>
              </a:rPr>
              <a:t>FSW+GNC “CDR”</a:t>
            </a:r>
          </a:p>
        </p:txBody>
      </p:sp>
      <p:grpSp>
        <p:nvGrpSpPr>
          <p:cNvPr id="68" name="Group 67">
            <a:extLst>
              <a:ext uri="{FF2B5EF4-FFF2-40B4-BE49-F238E27FC236}">
                <a16:creationId xmlns:a16="http://schemas.microsoft.com/office/drawing/2014/main" id="{C595037A-3B13-9D7A-42AB-6165192C5960}"/>
              </a:ext>
            </a:extLst>
          </p:cNvPr>
          <p:cNvGrpSpPr/>
          <p:nvPr/>
        </p:nvGrpSpPr>
        <p:grpSpPr>
          <a:xfrm>
            <a:off x="686624" y="1575013"/>
            <a:ext cx="2398418" cy="735693"/>
            <a:chOff x="686624" y="1575013"/>
            <a:chExt cx="2398418" cy="735693"/>
          </a:xfrm>
        </p:grpSpPr>
        <p:sp>
          <p:nvSpPr>
            <p:cNvPr id="128" name="Rectangle: Rounded Corners 127">
              <a:extLst>
                <a:ext uri="{FF2B5EF4-FFF2-40B4-BE49-F238E27FC236}">
                  <a16:creationId xmlns:a16="http://schemas.microsoft.com/office/drawing/2014/main" id="{48DB7042-9853-878E-3667-6FF3D50F626C}"/>
                </a:ext>
              </a:extLst>
            </p:cNvPr>
            <p:cNvSpPr/>
            <p:nvPr/>
          </p:nvSpPr>
          <p:spPr>
            <a:xfrm>
              <a:off x="686624" y="1575013"/>
              <a:ext cx="2369574" cy="735693"/>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0" name="Straight Connector 209">
              <a:extLst>
                <a:ext uri="{FF2B5EF4-FFF2-40B4-BE49-F238E27FC236}">
                  <a16:creationId xmlns:a16="http://schemas.microsoft.com/office/drawing/2014/main" id="{F8487AFF-98ED-45C1-98E1-B589F5BE791C}"/>
                </a:ext>
              </a:extLst>
            </p:cNvPr>
            <p:cNvCxnSpPr/>
            <p:nvPr/>
          </p:nvCxnSpPr>
          <p:spPr>
            <a:xfrm>
              <a:off x="856266" y="1972047"/>
              <a:ext cx="923544" cy="0"/>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sp>
          <p:nvSpPr>
            <p:cNvPr id="211" name="TextBox 210">
              <a:extLst>
                <a:ext uri="{FF2B5EF4-FFF2-40B4-BE49-F238E27FC236}">
                  <a16:creationId xmlns:a16="http://schemas.microsoft.com/office/drawing/2014/main" id="{936172B6-7275-4CF1-830E-3CDFCFA771C5}"/>
                </a:ext>
              </a:extLst>
            </p:cNvPr>
            <p:cNvSpPr txBox="1"/>
            <p:nvPr/>
          </p:nvSpPr>
          <p:spPr>
            <a:xfrm>
              <a:off x="1790839" y="1831967"/>
              <a:ext cx="1231104" cy="277167"/>
            </a:xfrm>
            <a:prstGeom prst="rect">
              <a:avLst/>
            </a:prstGeom>
            <a:noFill/>
          </p:spPr>
          <p:txBody>
            <a:bodyPr wrap="square" rtlCol="0">
              <a:spAutoFit/>
            </a:bodyPr>
            <a:lstStyle/>
            <a:p>
              <a:r>
                <a:rPr lang="en-US" sz="1200"/>
                <a:t>S/W Guidance</a:t>
              </a:r>
            </a:p>
          </p:txBody>
        </p:sp>
        <p:cxnSp>
          <p:nvCxnSpPr>
            <p:cNvPr id="212" name="Straight Connector 211">
              <a:extLst>
                <a:ext uri="{FF2B5EF4-FFF2-40B4-BE49-F238E27FC236}">
                  <a16:creationId xmlns:a16="http://schemas.microsoft.com/office/drawing/2014/main" id="{CADB216D-2D9C-4F4F-B6A0-55CC4FF64AD5}"/>
                </a:ext>
              </a:extLst>
            </p:cNvPr>
            <p:cNvCxnSpPr/>
            <p:nvPr/>
          </p:nvCxnSpPr>
          <p:spPr>
            <a:xfrm>
              <a:off x="856266" y="1731485"/>
              <a:ext cx="923544"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213" name="TextBox 212">
              <a:extLst>
                <a:ext uri="{FF2B5EF4-FFF2-40B4-BE49-F238E27FC236}">
                  <a16:creationId xmlns:a16="http://schemas.microsoft.com/office/drawing/2014/main" id="{AE29848E-ADA4-4332-9527-A211419AEDCF}"/>
                </a:ext>
              </a:extLst>
            </p:cNvPr>
            <p:cNvSpPr txBox="1"/>
            <p:nvPr/>
          </p:nvSpPr>
          <p:spPr>
            <a:xfrm>
              <a:off x="1789508" y="1616880"/>
              <a:ext cx="1295400" cy="277167"/>
            </a:xfrm>
            <a:prstGeom prst="rect">
              <a:avLst/>
            </a:prstGeom>
            <a:noFill/>
          </p:spPr>
          <p:txBody>
            <a:bodyPr wrap="square" rtlCol="0">
              <a:spAutoFit/>
            </a:bodyPr>
            <a:lstStyle/>
            <a:p>
              <a:r>
                <a:rPr lang="en-US" sz="1200"/>
                <a:t>HDL Sensor</a:t>
              </a:r>
            </a:p>
          </p:txBody>
        </p:sp>
        <p:cxnSp>
          <p:nvCxnSpPr>
            <p:cNvPr id="12" name="Straight Connector 11">
              <a:extLst>
                <a:ext uri="{FF2B5EF4-FFF2-40B4-BE49-F238E27FC236}">
                  <a16:creationId xmlns:a16="http://schemas.microsoft.com/office/drawing/2014/main" id="{A1ADE961-434D-EBB3-BAA9-17966FF146F2}"/>
                </a:ext>
              </a:extLst>
            </p:cNvPr>
            <p:cNvCxnSpPr/>
            <p:nvPr/>
          </p:nvCxnSpPr>
          <p:spPr>
            <a:xfrm>
              <a:off x="855069" y="2173619"/>
              <a:ext cx="923544" cy="0"/>
            </a:xfrm>
            <a:prstGeom prst="line">
              <a:avLst/>
            </a:prstGeom>
            <a:ln w="38100">
              <a:solidFill>
                <a:schemeClr val="accent2"/>
              </a:solidFill>
              <a:prstDash val="sysDash"/>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B461DE76-FC93-6A12-BB05-F457EC24D6B9}"/>
                </a:ext>
              </a:extLst>
            </p:cNvPr>
            <p:cNvSpPr txBox="1"/>
            <p:nvPr/>
          </p:nvSpPr>
          <p:spPr>
            <a:xfrm>
              <a:off x="1789642" y="2033539"/>
              <a:ext cx="1295400" cy="277167"/>
            </a:xfrm>
            <a:prstGeom prst="rect">
              <a:avLst/>
            </a:prstGeom>
            <a:noFill/>
          </p:spPr>
          <p:txBody>
            <a:bodyPr wrap="square" rtlCol="0">
              <a:spAutoFit/>
            </a:bodyPr>
            <a:lstStyle/>
            <a:p>
              <a:r>
                <a:rPr lang="en-US" sz="1200"/>
                <a:t>S/W Haz Detect</a:t>
              </a:r>
            </a:p>
          </p:txBody>
        </p:sp>
      </p:grpSp>
      <p:sp>
        <p:nvSpPr>
          <p:cNvPr id="53" name="Regular Pentagon 66">
            <a:extLst>
              <a:ext uri="{FF2B5EF4-FFF2-40B4-BE49-F238E27FC236}">
                <a16:creationId xmlns:a16="http://schemas.microsoft.com/office/drawing/2014/main" id="{B1716171-7D02-A9A0-4E45-45598828EC91}"/>
              </a:ext>
            </a:extLst>
          </p:cNvPr>
          <p:cNvSpPr/>
          <p:nvPr/>
        </p:nvSpPr>
        <p:spPr>
          <a:xfrm flipV="1">
            <a:off x="11969006" y="2537800"/>
            <a:ext cx="188102" cy="176742"/>
          </a:xfrm>
          <a:prstGeom prst="pentagon">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31" name="Isosceles Triangle 30">
            <a:extLst>
              <a:ext uri="{FF2B5EF4-FFF2-40B4-BE49-F238E27FC236}">
                <a16:creationId xmlns:a16="http://schemas.microsoft.com/office/drawing/2014/main" id="{DA5820B7-BBB2-4A9A-3EDE-5304F301D21C}"/>
              </a:ext>
            </a:extLst>
          </p:cNvPr>
          <p:cNvSpPr/>
          <p:nvPr/>
        </p:nvSpPr>
        <p:spPr bwMode="auto">
          <a:xfrm rot="10800000">
            <a:off x="10562625" y="3416349"/>
            <a:ext cx="211840" cy="211840"/>
          </a:xfrm>
          <a:prstGeom prst="triangle">
            <a:avLst/>
          </a:prstGeom>
          <a:solidFill>
            <a:schemeClr val="accent6"/>
          </a:solidFill>
          <a:ln w="3175" cap="flat" cmpd="sng" algn="ctr">
            <a:solidFill>
              <a:schemeClr val="tx1"/>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cxnSp>
        <p:nvCxnSpPr>
          <p:cNvPr id="33" name="Straight Connector 32">
            <a:extLst>
              <a:ext uri="{FF2B5EF4-FFF2-40B4-BE49-F238E27FC236}">
                <a16:creationId xmlns:a16="http://schemas.microsoft.com/office/drawing/2014/main" id="{4736E27C-374A-3EDE-97BD-BD4318A8F59D}"/>
              </a:ext>
            </a:extLst>
          </p:cNvPr>
          <p:cNvCxnSpPr>
            <a:cxnSpLocks/>
          </p:cNvCxnSpPr>
          <p:nvPr/>
        </p:nvCxnSpPr>
        <p:spPr>
          <a:xfrm flipV="1">
            <a:off x="10931595" y="4422622"/>
            <a:ext cx="0" cy="891212"/>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cxnSp>
        <p:nvCxnSpPr>
          <p:cNvPr id="37" name="Straight Connector 36">
            <a:extLst>
              <a:ext uri="{FF2B5EF4-FFF2-40B4-BE49-F238E27FC236}">
                <a16:creationId xmlns:a16="http://schemas.microsoft.com/office/drawing/2014/main" id="{E64F1F54-36B7-3583-99CA-FD94A11AF195}"/>
              </a:ext>
            </a:extLst>
          </p:cNvPr>
          <p:cNvCxnSpPr>
            <a:cxnSpLocks/>
          </p:cNvCxnSpPr>
          <p:nvPr/>
        </p:nvCxnSpPr>
        <p:spPr>
          <a:xfrm flipV="1">
            <a:off x="10972414" y="3485199"/>
            <a:ext cx="0" cy="888012"/>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sp>
        <p:nvSpPr>
          <p:cNvPr id="40" name="Text Box 197">
            <a:extLst>
              <a:ext uri="{FF2B5EF4-FFF2-40B4-BE49-F238E27FC236}">
                <a16:creationId xmlns:a16="http://schemas.microsoft.com/office/drawing/2014/main" id="{1D2E2A55-179F-893D-F358-B4231E0E234F}"/>
              </a:ext>
            </a:extLst>
          </p:cNvPr>
          <p:cNvSpPr txBox="1">
            <a:spLocks noChangeArrowheads="1"/>
          </p:cNvSpPr>
          <p:nvPr/>
        </p:nvSpPr>
        <p:spPr bwMode="auto">
          <a:xfrm>
            <a:off x="10761113" y="2943157"/>
            <a:ext cx="1193113" cy="391509"/>
          </a:xfrm>
          <a:prstGeom prst="rect">
            <a:avLst/>
          </a:prstGeom>
          <a:noFill/>
          <a:ln w="9525">
            <a:noFill/>
            <a:miter lim="800000"/>
            <a:headEnd/>
            <a:tailEnd/>
          </a:ln>
        </p:spPr>
        <p:txBody>
          <a:bodyPr wrap="square" lIns="91432" tIns="45716" rIns="91432" bIns="45716" anchor="b">
            <a:spAutoFit/>
          </a:bodyPr>
          <a:lstStyle/>
          <a:p>
            <a:pPr>
              <a:lnSpc>
                <a:spcPct val="80000"/>
              </a:lnSpc>
              <a:defRPr/>
            </a:pPr>
            <a:r>
              <a:rPr lang="en-US" sz="1200" dirty="0" err="1">
                <a:solidFill>
                  <a:srgbClr val="00B0F0"/>
                </a:solidFill>
                <a:cs typeface="Helvetica"/>
              </a:rPr>
              <a:t>Guid</a:t>
            </a:r>
            <a:r>
              <a:rPr lang="en-US" sz="1200" dirty="0">
                <a:solidFill>
                  <a:srgbClr val="00B0F0"/>
                </a:solidFill>
                <a:cs typeface="Helvetica"/>
              </a:rPr>
              <a:t> DLC </a:t>
            </a:r>
          </a:p>
          <a:p>
            <a:pPr>
              <a:lnSpc>
                <a:spcPct val="80000"/>
              </a:lnSpc>
              <a:defRPr/>
            </a:pPr>
            <a:r>
              <a:rPr lang="en-US" sz="1200" dirty="0">
                <a:solidFill>
                  <a:srgbClr val="00B0F0"/>
                </a:solidFill>
                <a:cs typeface="Helvetica"/>
              </a:rPr>
              <a:t>HWIL</a:t>
            </a:r>
          </a:p>
        </p:txBody>
      </p:sp>
      <p:sp>
        <p:nvSpPr>
          <p:cNvPr id="41" name="Regular Pentagon 66">
            <a:extLst>
              <a:ext uri="{FF2B5EF4-FFF2-40B4-BE49-F238E27FC236}">
                <a16:creationId xmlns:a16="http://schemas.microsoft.com/office/drawing/2014/main" id="{9DF6D274-A1B6-17E6-B2B3-D5BE70D164FA}"/>
              </a:ext>
            </a:extLst>
          </p:cNvPr>
          <p:cNvSpPr/>
          <p:nvPr/>
        </p:nvSpPr>
        <p:spPr>
          <a:xfrm flipV="1">
            <a:off x="10819204" y="4274890"/>
            <a:ext cx="186308" cy="175056"/>
          </a:xfrm>
          <a:prstGeom prst="pentagon">
            <a:avLst/>
          </a:prstGeom>
          <a:solidFill>
            <a:srgbClr val="00B0F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cxnSp>
        <p:nvCxnSpPr>
          <p:cNvPr id="42" name="Straight Connector 41">
            <a:extLst>
              <a:ext uri="{FF2B5EF4-FFF2-40B4-BE49-F238E27FC236}">
                <a16:creationId xmlns:a16="http://schemas.microsoft.com/office/drawing/2014/main" id="{8C8EE2BC-E79F-E3E7-E47C-713579F64AB3}"/>
              </a:ext>
            </a:extLst>
          </p:cNvPr>
          <p:cNvCxnSpPr>
            <a:cxnSpLocks/>
          </p:cNvCxnSpPr>
          <p:nvPr/>
        </p:nvCxnSpPr>
        <p:spPr>
          <a:xfrm flipH="1">
            <a:off x="10938360" y="3491178"/>
            <a:ext cx="1133314" cy="0"/>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cxnSp>
        <p:nvCxnSpPr>
          <p:cNvPr id="57" name="Straight Connector 56">
            <a:extLst>
              <a:ext uri="{FF2B5EF4-FFF2-40B4-BE49-F238E27FC236}">
                <a16:creationId xmlns:a16="http://schemas.microsoft.com/office/drawing/2014/main" id="{0AB212D8-B28D-68C6-91D7-D11556F492E3}"/>
              </a:ext>
            </a:extLst>
          </p:cNvPr>
          <p:cNvCxnSpPr>
            <a:cxnSpLocks/>
          </p:cNvCxnSpPr>
          <p:nvPr/>
        </p:nvCxnSpPr>
        <p:spPr>
          <a:xfrm flipV="1">
            <a:off x="6720279" y="5303111"/>
            <a:ext cx="0" cy="891212"/>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cxnSp>
        <p:nvCxnSpPr>
          <p:cNvPr id="58" name="Straight Connector 57">
            <a:extLst>
              <a:ext uri="{FF2B5EF4-FFF2-40B4-BE49-F238E27FC236}">
                <a16:creationId xmlns:a16="http://schemas.microsoft.com/office/drawing/2014/main" id="{09397C5B-009C-BCEE-AAAB-B9211A2F5BEF}"/>
              </a:ext>
            </a:extLst>
          </p:cNvPr>
          <p:cNvCxnSpPr>
            <a:cxnSpLocks/>
          </p:cNvCxnSpPr>
          <p:nvPr/>
        </p:nvCxnSpPr>
        <p:spPr>
          <a:xfrm flipH="1">
            <a:off x="6730350" y="5272880"/>
            <a:ext cx="4234318" cy="0"/>
          </a:xfrm>
          <a:prstGeom prst="line">
            <a:avLst/>
          </a:prstGeom>
          <a:ln w="38100">
            <a:solidFill>
              <a:srgbClr val="00B0F0"/>
            </a:solidFill>
            <a:prstDash val="sysDash"/>
          </a:ln>
        </p:spPr>
        <p:style>
          <a:lnRef idx="1">
            <a:schemeClr val="accent6"/>
          </a:lnRef>
          <a:fillRef idx="0">
            <a:schemeClr val="accent6"/>
          </a:fillRef>
          <a:effectRef idx="0">
            <a:schemeClr val="accent6"/>
          </a:effectRef>
          <a:fontRef idx="minor">
            <a:schemeClr val="tx1"/>
          </a:fontRef>
        </p:style>
      </p:cxnSp>
      <p:sp>
        <p:nvSpPr>
          <p:cNvPr id="115" name="Regular Pentagon 66">
            <a:extLst>
              <a:ext uri="{FF2B5EF4-FFF2-40B4-BE49-F238E27FC236}">
                <a16:creationId xmlns:a16="http://schemas.microsoft.com/office/drawing/2014/main" id="{4EB4FEE3-0689-09D4-6CE9-DD0AE58CE80B}"/>
              </a:ext>
            </a:extLst>
          </p:cNvPr>
          <p:cNvSpPr/>
          <p:nvPr/>
        </p:nvSpPr>
        <p:spPr>
          <a:xfrm flipV="1">
            <a:off x="6637196" y="5202574"/>
            <a:ext cx="186308" cy="175056"/>
          </a:xfrm>
          <a:prstGeom prst="pentagon">
            <a:avLst/>
          </a:prstGeom>
          <a:solidFill>
            <a:srgbClr val="00B0F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F0"/>
              </a:solidFill>
            </a:endParaRPr>
          </a:p>
        </p:txBody>
      </p:sp>
      <p:sp>
        <p:nvSpPr>
          <p:cNvPr id="18" name="TextBox 17">
            <a:extLst>
              <a:ext uri="{FF2B5EF4-FFF2-40B4-BE49-F238E27FC236}">
                <a16:creationId xmlns:a16="http://schemas.microsoft.com/office/drawing/2014/main" id="{55F41669-1774-C83D-A971-EDC086AB11BC}"/>
              </a:ext>
            </a:extLst>
          </p:cNvPr>
          <p:cNvSpPr txBox="1"/>
          <p:nvPr/>
        </p:nvSpPr>
        <p:spPr>
          <a:xfrm>
            <a:off x="298257" y="5977968"/>
            <a:ext cx="265600" cy="341107"/>
          </a:xfrm>
          <a:prstGeom prst="rect">
            <a:avLst/>
          </a:prstGeom>
          <a:solidFill>
            <a:schemeClr val="bg1"/>
          </a:solidFill>
        </p:spPr>
        <p:txBody>
          <a:bodyPr wrap="square" rtlCol="0">
            <a:spAutoFit/>
          </a:bodyPr>
          <a:lstStyle/>
          <a:p>
            <a:pPr algn="r"/>
            <a:r>
              <a:rPr lang="en-US" sz="1600" b="1" dirty="0"/>
              <a:t>2</a:t>
            </a:r>
            <a:endParaRPr lang="en-US" sz="1600" b="1" dirty="0">
              <a:latin typeface="+mn-lt"/>
            </a:endParaRPr>
          </a:p>
        </p:txBody>
      </p:sp>
      <p:sp>
        <p:nvSpPr>
          <p:cNvPr id="114" name="Regular Pentagon 66">
            <a:extLst>
              <a:ext uri="{FF2B5EF4-FFF2-40B4-BE49-F238E27FC236}">
                <a16:creationId xmlns:a16="http://schemas.microsoft.com/office/drawing/2014/main" id="{676121A1-B9B7-0844-8A33-FA7FC4FE579B}"/>
              </a:ext>
            </a:extLst>
          </p:cNvPr>
          <p:cNvSpPr/>
          <p:nvPr/>
        </p:nvSpPr>
        <p:spPr>
          <a:xfrm flipV="1">
            <a:off x="10855716" y="3366251"/>
            <a:ext cx="186308" cy="175056"/>
          </a:xfrm>
          <a:prstGeom prst="pentagon">
            <a:avLst/>
          </a:prstGeom>
          <a:solidFill>
            <a:srgbClr val="00B0F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29" name="Regular Pentagon 66">
            <a:extLst>
              <a:ext uri="{FF2B5EF4-FFF2-40B4-BE49-F238E27FC236}">
                <a16:creationId xmlns:a16="http://schemas.microsoft.com/office/drawing/2014/main" id="{36957CEC-8493-D0B6-0564-92D067176167}"/>
              </a:ext>
            </a:extLst>
          </p:cNvPr>
          <p:cNvSpPr/>
          <p:nvPr/>
        </p:nvSpPr>
        <p:spPr>
          <a:xfrm flipV="1">
            <a:off x="9793398" y="4316285"/>
            <a:ext cx="188102" cy="176742"/>
          </a:xfrm>
          <a:prstGeom prst="pentagon">
            <a:avLst/>
          </a:prstGeom>
          <a:solidFill>
            <a:schemeClr val="accent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black"/>
              </a:solidFill>
            </a:endParaRPr>
          </a:p>
        </p:txBody>
      </p:sp>
      <p:sp>
        <p:nvSpPr>
          <p:cNvPr id="5" name="Isosceles Triangle 4">
            <a:extLst>
              <a:ext uri="{FF2B5EF4-FFF2-40B4-BE49-F238E27FC236}">
                <a16:creationId xmlns:a16="http://schemas.microsoft.com/office/drawing/2014/main" id="{D9A05CED-0DB0-3EF9-28BE-A3180AAB2D8C}"/>
              </a:ext>
            </a:extLst>
          </p:cNvPr>
          <p:cNvSpPr/>
          <p:nvPr/>
        </p:nvSpPr>
        <p:spPr bwMode="auto">
          <a:xfrm rot="10800000">
            <a:off x="11830268" y="6027873"/>
            <a:ext cx="155448" cy="155448"/>
          </a:xfrm>
          <a:prstGeom prst="triangle">
            <a:avLst/>
          </a:prstGeom>
          <a:solidFill>
            <a:schemeClr val="tx1"/>
          </a:solidFill>
          <a:ln w="28575" cap="flat" cmpd="sng" algn="ctr">
            <a:solidFill>
              <a:schemeClr val="tx1"/>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4" name="Text Box 197">
            <a:extLst>
              <a:ext uri="{FF2B5EF4-FFF2-40B4-BE49-F238E27FC236}">
                <a16:creationId xmlns:a16="http://schemas.microsoft.com/office/drawing/2014/main" id="{6B775E25-7F70-2782-328D-259C6DC2DAC0}"/>
              </a:ext>
            </a:extLst>
          </p:cNvPr>
          <p:cNvSpPr txBox="1">
            <a:spLocks noChangeArrowheads="1"/>
          </p:cNvSpPr>
          <p:nvPr/>
        </p:nvSpPr>
        <p:spPr bwMode="auto">
          <a:xfrm>
            <a:off x="11404634" y="6182918"/>
            <a:ext cx="918158" cy="53924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200" b="1" dirty="0">
                <a:cs typeface="Helvetica"/>
              </a:rPr>
              <a:t>SPLICE Software Delivery</a:t>
            </a:r>
            <a:endParaRPr lang="en-US" sz="1200" b="1" i="1" dirty="0">
              <a:cs typeface="Helvetica"/>
            </a:endParaRPr>
          </a:p>
        </p:txBody>
      </p:sp>
      <p:sp>
        <p:nvSpPr>
          <p:cNvPr id="15" name="Isosceles Triangle 14">
            <a:extLst>
              <a:ext uri="{FF2B5EF4-FFF2-40B4-BE49-F238E27FC236}">
                <a16:creationId xmlns:a16="http://schemas.microsoft.com/office/drawing/2014/main" id="{B2198D20-761B-445A-25E5-3B1ACEF05564}"/>
              </a:ext>
            </a:extLst>
          </p:cNvPr>
          <p:cNvSpPr/>
          <p:nvPr/>
        </p:nvSpPr>
        <p:spPr bwMode="auto">
          <a:xfrm rot="10800000">
            <a:off x="10852817" y="6007106"/>
            <a:ext cx="155448" cy="155448"/>
          </a:xfrm>
          <a:prstGeom prst="triangle">
            <a:avLst/>
          </a:prstGeom>
          <a:solidFill>
            <a:schemeClr val="tx1"/>
          </a:solidFill>
          <a:ln w="28575" cap="flat" cmpd="sng" algn="ctr">
            <a:solidFill>
              <a:schemeClr val="tx1"/>
            </a:solidFill>
            <a:prstDash val="solid"/>
            <a:round/>
            <a:headEnd type="none" w="med" len="med"/>
            <a:tailEnd type="none" w="med" len="med"/>
          </a:ln>
          <a:effectLst/>
        </p:spPr>
        <p:txBody>
          <a:bodyPr lIns="91432" tIns="45716" rIns="91432" bIns="45716"/>
          <a:lstStyle/>
          <a:p>
            <a:pPr eaLnBrk="0" hangingPunct="0">
              <a:defRPr/>
            </a:pPr>
            <a:endParaRPr lang="en-US" sz="900">
              <a:solidFill>
                <a:prstClr val="black"/>
              </a:solidFill>
              <a:ea typeface="ＭＳ Ｐゴシック" pitchFamily="-108" charset="-128"/>
              <a:cs typeface="ＭＳ Ｐゴシック" pitchFamily="-108" charset="-128"/>
            </a:endParaRPr>
          </a:p>
        </p:txBody>
      </p:sp>
      <p:sp>
        <p:nvSpPr>
          <p:cNvPr id="16" name="Text Box 197">
            <a:extLst>
              <a:ext uri="{FF2B5EF4-FFF2-40B4-BE49-F238E27FC236}">
                <a16:creationId xmlns:a16="http://schemas.microsoft.com/office/drawing/2014/main" id="{1E934DD3-6C44-D0A9-8E14-AF3D18217EF1}"/>
              </a:ext>
            </a:extLst>
          </p:cNvPr>
          <p:cNvSpPr txBox="1">
            <a:spLocks noChangeArrowheads="1"/>
          </p:cNvSpPr>
          <p:nvPr/>
        </p:nvSpPr>
        <p:spPr bwMode="auto">
          <a:xfrm>
            <a:off x="10105561" y="5472500"/>
            <a:ext cx="918158" cy="539242"/>
          </a:xfrm>
          <a:prstGeom prst="rect">
            <a:avLst/>
          </a:prstGeom>
          <a:noFill/>
          <a:ln w="9525">
            <a:noFill/>
            <a:miter lim="800000"/>
            <a:headEnd/>
            <a:tailEnd/>
          </a:ln>
        </p:spPr>
        <p:txBody>
          <a:bodyPr wrap="square" lIns="91432" tIns="45716" rIns="91432" bIns="45716" anchor="b">
            <a:spAutoFit/>
          </a:bodyPr>
          <a:lstStyle/>
          <a:p>
            <a:pPr algn="r">
              <a:lnSpc>
                <a:spcPct val="80000"/>
              </a:lnSpc>
              <a:defRPr/>
            </a:pPr>
            <a:r>
              <a:rPr lang="en-US" sz="1200" b="1" dirty="0">
                <a:cs typeface="Helvetica"/>
              </a:rPr>
              <a:t>Project Periodic Review</a:t>
            </a:r>
            <a:endParaRPr lang="en-US" sz="1200" b="1" i="1" dirty="0">
              <a:cs typeface="Helvetica"/>
            </a:endParaRPr>
          </a:p>
        </p:txBody>
      </p:sp>
    </p:spTree>
    <p:extLst>
      <p:ext uri="{BB962C8B-B14F-4D97-AF65-F5344CB8AC3E}">
        <p14:creationId xmlns:p14="http://schemas.microsoft.com/office/powerpoint/2010/main" val="479019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5D5453-C6F4-A4AB-B15A-19D666374D4C}"/>
              </a:ext>
            </a:extLst>
          </p:cNvPr>
          <p:cNvPicPr>
            <a:picLocks noChangeAspect="1"/>
          </p:cNvPicPr>
          <p:nvPr/>
        </p:nvPicPr>
        <p:blipFill rotWithShape="1">
          <a:blip r:embed="rId3"/>
          <a:srcRect t="27247"/>
          <a:stretch/>
        </p:blipFill>
        <p:spPr>
          <a:xfrm>
            <a:off x="6676013" y="1148860"/>
            <a:ext cx="3749683" cy="2454032"/>
          </a:xfrm>
          <a:prstGeom prst="rect">
            <a:avLst/>
          </a:prstGeom>
          <a:ln>
            <a:solidFill>
              <a:schemeClr val="accent1"/>
            </a:solidFill>
          </a:ln>
        </p:spPr>
      </p:pic>
      <p:sp>
        <p:nvSpPr>
          <p:cNvPr id="2" name="Slide Number Placeholder 1">
            <a:extLst>
              <a:ext uri="{FF2B5EF4-FFF2-40B4-BE49-F238E27FC236}">
                <a16:creationId xmlns:a16="http://schemas.microsoft.com/office/drawing/2014/main" id="{6E506641-64C6-FD9F-6609-C3B75F8B4151}"/>
              </a:ext>
            </a:extLst>
          </p:cNvPr>
          <p:cNvSpPr>
            <a:spLocks noGrp="1"/>
          </p:cNvSpPr>
          <p:nvPr>
            <p:ph type="sldNum" sz="quarter" idx="10"/>
          </p:nvPr>
        </p:nvSpPr>
        <p:spPr>
          <a:xfrm>
            <a:off x="11870450" y="6480175"/>
            <a:ext cx="2743200" cy="365125"/>
          </a:xfrm>
        </p:spPr>
        <p:txBody>
          <a:bodyPr/>
          <a:lstStyle/>
          <a:p>
            <a:pPr>
              <a:defRPr/>
            </a:pPr>
            <a:fld id="{75D13D49-2B6F-174C-9E1E-1013A06E5C50}" type="slidenum">
              <a:rPr lang="uk-UA" smtClean="0"/>
              <a:pPr>
                <a:defRPr/>
              </a:pPr>
              <a:t>8</a:t>
            </a:fld>
            <a:endParaRPr lang="uk-UA" dirty="0"/>
          </a:p>
        </p:txBody>
      </p:sp>
      <p:sp>
        <p:nvSpPr>
          <p:cNvPr id="4" name="Title 1">
            <a:extLst>
              <a:ext uri="{FF2B5EF4-FFF2-40B4-BE49-F238E27FC236}">
                <a16:creationId xmlns:a16="http://schemas.microsoft.com/office/drawing/2014/main" id="{D055BA47-F5FA-D120-D28E-BF6E0C576291}"/>
              </a:ext>
            </a:extLst>
          </p:cNvPr>
          <p:cNvSpPr>
            <a:spLocks noGrp="1"/>
          </p:cNvSpPr>
          <p:nvPr>
            <p:ph type="title"/>
          </p:nvPr>
        </p:nvSpPr>
        <p:spPr>
          <a:xfrm>
            <a:off x="304800" y="-21624"/>
            <a:ext cx="10404389" cy="1066800"/>
          </a:xfrm>
        </p:spPr>
        <p:txBody>
          <a:bodyPr>
            <a:normAutofit/>
          </a:bodyPr>
          <a:lstStyle/>
          <a:p>
            <a:pPr>
              <a:tabLst>
                <a:tab pos="4175125" algn="l"/>
              </a:tabLst>
            </a:pPr>
            <a:r>
              <a:rPr lang="en-US" sz="4000" dirty="0">
                <a:solidFill>
                  <a:schemeClr val="bg1">
                    <a:lumMod val="85000"/>
                  </a:schemeClr>
                </a:solidFill>
                <a:latin typeface="Arial Bold" panose="020B0704020202020204" pitchFamily="34" charset="0"/>
                <a:cs typeface="Arial Bold" panose="020B0704020202020204" pitchFamily="34" charset="0"/>
              </a:rPr>
              <a:t>Guidance Flight Software</a:t>
            </a:r>
          </a:p>
        </p:txBody>
      </p:sp>
      <p:sp>
        <p:nvSpPr>
          <p:cNvPr id="3" name="Content Placeholder 2">
            <a:extLst>
              <a:ext uri="{FF2B5EF4-FFF2-40B4-BE49-F238E27FC236}">
                <a16:creationId xmlns:a16="http://schemas.microsoft.com/office/drawing/2014/main" id="{23E11AFA-A1AE-2206-129E-A9C5A423089C}"/>
              </a:ext>
            </a:extLst>
          </p:cNvPr>
          <p:cNvSpPr txBox="1">
            <a:spLocks/>
          </p:cNvSpPr>
          <p:nvPr/>
        </p:nvSpPr>
        <p:spPr>
          <a:xfrm>
            <a:off x="170172" y="1016926"/>
            <a:ext cx="6397605" cy="522265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Project has partnered with University of Washington on Dual Quaternion Guidance (DQG) to provide real-time trajectory solutions that meet multiple constraints, including sensor pointing, while minimizing propellant use.</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Initial implementation flew successfully as part of SPLICE “ride-along” payload on </a:t>
            </a:r>
            <a:r>
              <a:rPr lang="en-US" sz="1600" i="1" dirty="0">
                <a:latin typeface="Arial" panose="020B0604020202020204" pitchFamily="34" charset="0"/>
                <a:cs typeface="Arial" panose="020B0604020202020204" pitchFamily="34" charset="0"/>
              </a:rPr>
              <a:t>New Shepard </a:t>
            </a:r>
            <a:r>
              <a:rPr lang="en-US" sz="1600" dirty="0">
                <a:latin typeface="Arial" panose="020B0604020202020204" pitchFamily="34" charset="0"/>
                <a:cs typeface="Arial" panose="020B0604020202020204" pitchFamily="34" charset="0"/>
              </a:rPr>
              <a:t>flight in 2021.</a:t>
            </a:r>
            <a:endParaRPr lang="en-US"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UW developed first-order proportional integral projected gradient (PIPG) solver in FY22-23 to simplify the flight software and improve execution performance to meet project KPPs.</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FY24 work has focused on identifying PIPG constraint definition, planning, and now implementation as FSW Class C software library with a </a:t>
            </a:r>
            <a:r>
              <a:rPr lang="en-US" sz="1600" dirty="0" err="1">
                <a:latin typeface="Arial" panose="020B0604020202020204" pitchFamily="34" charset="0"/>
                <a:cs typeface="Arial" panose="020B0604020202020204" pitchFamily="34" charset="0"/>
              </a:rPr>
              <a:t>cFS</a:t>
            </a:r>
            <a:r>
              <a:rPr lang="en-US" sz="1600" dirty="0">
                <a:latin typeface="Arial" panose="020B0604020202020204" pitchFamily="34" charset="0"/>
                <a:cs typeface="Arial" panose="020B0604020202020204" pitchFamily="34" charset="0"/>
              </a:rPr>
              <a:t> application interface.</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FSW PIPG guidance library is being implemented to begin evaluation in simulations and on Descent Landing Computer hardware prior to SPLICE GNC CDR</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FY25 work will focus on evaluation in dispersed simulations, HWIL performance, and code review prior to closed-loop testing on </a:t>
            </a:r>
            <a:r>
              <a:rPr lang="en-US" sz="1600" i="1" dirty="0" err="1">
                <a:latin typeface="Arial" panose="020B0604020202020204" pitchFamily="34" charset="0"/>
                <a:cs typeface="Arial" panose="020B0604020202020204" pitchFamily="34" charset="0"/>
              </a:rPr>
              <a:t>Xogdor</a:t>
            </a:r>
            <a:r>
              <a:rPr lang="en-US" sz="1600" dirty="0">
                <a:latin typeface="Arial" panose="020B0604020202020204" pitchFamily="34" charset="0"/>
                <a:cs typeface="Arial" panose="020B0604020202020204" pitchFamily="34" charset="0"/>
              </a:rPr>
              <a:t> vehicle in FY26</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Plans for Transition / Infusion</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Interest in similar guidance algorithms from HLS Partners and CLPS.  SPLICE PIPG will be offered via NASA Software Catalog.  Collaboration agreements and RSAAs infusing elements of software.</a:t>
            </a:r>
          </a:p>
        </p:txBody>
      </p:sp>
      <p:sp>
        <p:nvSpPr>
          <p:cNvPr id="8" name="TextBox 7">
            <a:extLst>
              <a:ext uri="{FF2B5EF4-FFF2-40B4-BE49-F238E27FC236}">
                <a16:creationId xmlns:a16="http://schemas.microsoft.com/office/drawing/2014/main" id="{5605A54A-14BA-5CF2-F0F2-712BCB455297}"/>
              </a:ext>
            </a:extLst>
          </p:cNvPr>
          <p:cNvSpPr txBox="1"/>
          <p:nvPr/>
        </p:nvSpPr>
        <p:spPr>
          <a:xfrm>
            <a:off x="10425696" y="1440267"/>
            <a:ext cx="1666092" cy="1754326"/>
          </a:xfrm>
          <a:prstGeom prst="rect">
            <a:avLst/>
          </a:prstGeom>
          <a:noFill/>
        </p:spPr>
        <p:txBody>
          <a:bodyPr wrap="square" rtlCol="0">
            <a:spAutoFit/>
          </a:bodyPr>
          <a:lstStyle/>
          <a:p>
            <a:r>
              <a:rPr lang="en-US" sz="1200" i="1" dirty="0"/>
              <a:t>6DOF lander simulation illustrating SPLICE DQG successfully points the HDL sensor field-of-view (green) within 50m of the site (red circle) and diverts to an identified safe site (red dot).</a:t>
            </a:r>
          </a:p>
        </p:txBody>
      </p:sp>
      <p:sp>
        <p:nvSpPr>
          <p:cNvPr id="5" name="Date Placeholder 3">
            <a:extLst>
              <a:ext uri="{FF2B5EF4-FFF2-40B4-BE49-F238E27FC236}">
                <a16:creationId xmlns:a16="http://schemas.microsoft.com/office/drawing/2014/main" id="{C6B74D54-E95D-1ACF-7422-32D0613CA06A}"/>
              </a:ext>
            </a:extLst>
          </p:cNvPr>
          <p:cNvSpPr txBox="1">
            <a:spLocks/>
          </p:cNvSpPr>
          <p:nvPr/>
        </p:nvSpPr>
        <p:spPr>
          <a:xfrm>
            <a:off x="0" y="6480174"/>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September 10-12, 2024</a:t>
            </a:r>
          </a:p>
        </p:txBody>
      </p:sp>
      <p:sp>
        <p:nvSpPr>
          <p:cNvPr id="6" name="Footer Placeholder 4">
            <a:extLst>
              <a:ext uri="{FF2B5EF4-FFF2-40B4-BE49-F238E27FC236}">
                <a16:creationId xmlns:a16="http://schemas.microsoft.com/office/drawing/2014/main" id="{CBAA1C7C-87B7-2D26-781D-7441EFE3A8EC}"/>
              </a:ext>
            </a:extLst>
          </p:cNvPr>
          <p:cNvSpPr>
            <a:spLocks noGrp="1"/>
          </p:cNvSpPr>
          <p:nvPr>
            <p:ph type="ftr" sz="quarter" idx="11"/>
          </p:nvPr>
        </p:nvSpPr>
        <p:spPr>
          <a:xfrm>
            <a:off x="4035554" y="6492875"/>
            <a:ext cx="4114800" cy="365125"/>
          </a:xfrm>
        </p:spPr>
        <p:txBody>
          <a:bodyPr/>
          <a:lstStyle/>
          <a:p>
            <a:r>
              <a:rPr lang="en-US"/>
              <a:t>GCD Annual Program Review</a:t>
            </a:r>
          </a:p>
        </p:txBody>
      </p:sp>
      <p:pic>
        <p:nvPicPr>
          <p:cNvPr id="7" name="Picture 6">
            <a:extLst>
              <a:ext uri="{FF2B5EF4-FFF2-40B4-BE49-F238E27FC236}">
                <a16:creationId xmlns:a16="http://schemas.microsoft.com/office/drawing/2014/main" id="{2F3A26C2-EDAD-9E0E-3149-2DBDFE3FD4B7}"/>
              </a:ext>
            </a:extLst>
          </p:cNvPr>
          <p:cNvPicPr>
            <a:picLocks noChangeAspect="1"/>
          </p:cNvPicPr>
          <p:nvPr/>
        </p:nvPicPr>
        <p:blipFill rotWithShape="1">
          <a:blip r:embed="rId4"/>
          <a:srcRect t="5127"/>
          <a:stretch/>
        </p:blipFill>
        <p:spPr>
          <a:xfrm>
            <a:off x="6676013" y="3854447"/>
            <a:ext cx="3749682" cy="2627571"/>
          </a:xfrm>
          <a:prstGeom prst="rect">
            <a:avLst/>
          </a:prstGeom>
          <a:ln>
            <a:solidFill>
              <a:schemeClr val="accent1"/>
            </a:solidFill>
          </a:ln>
        </p:spPr>
      </p:pic>
      <p:sp>
        <p:nvSpPr>
          <p:cNvPr id="9" name="TextBox 8">
            <a:extLst>
              <a:ext uri="{FF2B5EF4-FFF2-40B4-BE49-F238E27FC236}">
                <a16:creationId xmlns:a16="http://schemas.microsoft.com/office/drawing/2014/main" id="{B56C0F80-D9E3-EAB7-B437-8C020E327F7A}"/>
              </a:ext>
            </a:extLst>
          </p:cNvPr>
          <p:cNvSpPr txBox="1"/>
          <p:nvPr/>
        </p:nvSpPr>
        <p:spPr>
          <a:xfrm>
            <a:off x="10425696" y="3921737"/>
            <a:ext cx="1666092" cy="2492990"/>
          </a:xfrm>
          <a:prstGeom prst="rect">
            <a:avLst/>
          </a:prstGeom>
          <a:noFill/>
        </p:spPr>
        <p:txBody>
          <a:bodyPr wrap="square" rtlCol="0">
            <a:spAutoFit/>
          </a:bodyPr>
          <a:lstStyle/>
          <a:p>
            <a:r>
              <a:rPr lang="en-US" sz="1200" i="1" dirty="0"/>
              <a:t>Dispersed guidance trajectory solutions meet constraints, including narrow pointing angle error for sensor, during landing site approach phase. Slant range decreases during approach.  Contours indicate pointing miss distance relative to intended target on the ground.</a:t>
            </a:r>
          </a:p>
        </p:txBody>
      </p:sp>
      <p:cxnSp>
        <p:nvCxnSpPr>
          <p:cNvPr id="12" name="Straight Arrow Connector 11">
            <a:extLst>
              <a:ext uri="{FF2B5EF4-FFF2-40B4-BE49-F238E27FC236}">
                <a16:creationId xmlns:a16="http://schemas.microsoft.com/office/drawing/2014/main" id="{83E4BE3B-76C6-456C-4C6E-5F613BBEDD0D}"/>
              </a:ext>
            </a:extLst>
          </p:cNvPr>
          <p:cNvCxnSpPr>
            <a:cxnSpLocks/>
          </p:cNvCxnSpPr>
          <p:nvPr/>
        </p:nvCxnSpPr>
        <p:spPr>
          <a:xfrm flipH="1">
            <a:off x="9460523" y="6420338"/>
            <a:ext cx="6486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2E45EA1-7F73-2225-1280-4B28248E8901}"/>
              </a:ext>
            </a:extLst>
          </p:cNvPr>
          <p:cNvSpPr txBox="1"/>
          <p:nvPr/>
        </p:nvSpPr>
        <p:spPr>
          <a:xfrm rot="1863998">
            <a:off x="8113491" y="4392697"/>
            <a:ext cx="1289135" cy="215444"/>
          </a:xfrm>
          <a:prstGeom prst="rect">
            <a:avLst/>
          </a:prstGeom>
          <a:noFill/>
        </p:spPr>
        <p:txBody>
          <a:bodyPr wrap="none" rtlCol="0">
            <a:spAutoFit/>
          </a:bodyPr>
          <a:lstStyle/>
          <a:p>
            <a:r>
              <a:rPr lang="en-US" sz="800" b="1" dirty="0"/>
              <a:t>Ground pointing error (m)</a:t>
            </a:r>
          </a:p>
        </p:txBody>
      </p:sp>
      <p:sp>
        <p:nvSpPr>
          <p:cNvPr id="15" name="Rectangle 14">
            <a:extLst>
              <a:ext uri="{FF2B5EF4-FFF2-40B4-BE49-F238E27FC236}">
                <a16:creationId xmlns:a16="http://schemas.microsoft.com/office/drawing/2014/main" id="{922DD3A9-2EAE-8FEA-F2F3-7E469B501AB0}"/>
              </a:ext>
            </a:extLst>
          </p:cNvPr>
          <p:cNvSpPr/>
          <p:nvPr/>
        </p:nvSpPr>
        <p:spPr>
          <a:xfrm>
            <a:off x="7299569" y="5200236"/>
            <a:ext cx="2035908" cy="997364"/>
          </a:xfrm>
          <a:prstGeom prst="rect">
            <a:avLst/>
          </a:prstGeom>
          <a:solidFill>
            <a:srgbClr val="92D050">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173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9641585-031E-0BDB-8A3A-627EBE00A7A2}"/>
              </a:ext>
            </a:extLst>
          </p:cNvPr>
          <p:cNvPicPr>
            <a:picLocks noChangeAspect="1"/>
          </p:cNvPicPr>
          <p:nvPr/>
        </p:nvPicPr>
        <p:blipFill>
          <a:blip r:embed="rId3"/>
          <a:stretch>
            <a:fillRect/>
          </a:stretch>
        </p:blipFill>
        <p:spPr>
          <a:xfrm>
            <a:off x="9432578" y="1054701"/>
            <a:ext cx="2632151" cy="2861852"/>
          </a:xfrm>
          <a:prstGeom prst="rect">
            <a:avLst/>
          </a:prstGeom>
        </p:spPr>
      </p:pic>
      <p:sp>
        <p:nvSpPr>
          <p:cNvPr id="2" name="Title 1"/>
          <p:cNvSpPr>
            <a:spLocks noGrp="1"/>
          </p:cNvSpPr>
          <p:nvPr>
            <p:ph type="title"/>
          </p:nvPr>
        </p:nvSpPr>
        <p:spPr>
          <a:xfrm>
            <a:off x="295275" y="-12099"/>
            <a:ext cx="10413914" cy="1066800"/>
          </a:xfrm>
        </p:spPr>
        <p:txBody>
          <a:bodyPr>
            <a:normAutofit/>
          </a:bodyPr>
          <a:lstStyle/>
          <a:p>
            <a:pPr>
              <a:tabLst>
                <a:tab pos="4175125" algn="l"/>
              </a:tabLst>
            </a:pPr>
            <a:r>
              <a:rPr lang="en-US" sz="4000" dirty="0">
                <a:solidFill>
                  <a:schemeClr val="bg1">
                    <a:lumMod val="85000"/>
                  </a:schemeClr>
                </a:solidFill>
                <a:latin typeface="Arial Bold" panose="020B0704020202020204" pitchFamily="34" charset="0"/>
                <a:cs typeface="Arial Bold" panose="020B0704020202020204" pitchFamily="34" charset="0"/>
              </a:rPr>
              <a:t>Hazard Detection Lidar</a:t>
            </a:r>
          </a:p>
        </p:txBody>
      </p:sp>
      <p:sp>
        <p:nvSpPr>
          <p:cNvPr id="6"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9</a:t>
            </a:fld>
            <a:endParaRPr lang="uk-UA"/>
          </a:p>
        </p:txBody>
      </p:sp>
      <p:sp>
        <p:nvSpPr>
          <p:cNvPr id="4" name="Content Placeholder 2"/>
          <p:cNvSpPr txBox="1">
            <a:spLocks/>
          </p:cNvSpPr>
          <p:nvPr/>
        </p:nvSpPr>
        <p:spPr>
          <a:xfrm>
            <a:off x="2500" y="943320"/>
            <a:ext cx="4781518" cy="539775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Project partnered with GSFC to design, build, and test the Hazard Detection Lidar (HDL)</a:t>
            </a:r>
          </a:p>
          <a:p>
            <a:pPr lvl="1">
              <a:buFont typeface="Wingdings" panose="05000000000000000000" pitchFamily="2" charset="2"/>
              <a:buChar char="Ø"/>
            </a:pPr>
            <a:r>
              <a:rPr lang="en-US" sz="1200" dirty="0">
                <a:latin typeface="Arial" panose="020B0604020202020204" pitchFamily="34" charset="0"/>
                <a:cs typeface="Arial" panose="020B0604020202020204" pitchFamily="34" charset="0"/>
              </a:rPr>
              <a:t>Design implements a scanning lidar with pointing controlled by two high-speed spinning </a:t>
            </a:r>
            <a:r>
              <a:rPr lang="en-US" sz="1200" dirty="0" err="1">
                <a:latin typeface="Arial" panose="020B0604020202020204" pitchFamily="34" charset="0"/>
                <a:cs typeface="Arial" panose="020B0604020202020204" pitchFamily="34" charset="0"/>
              </a:rPr>
              <a:t>Risley</a:t>
            </a:r>
            <a:r>
              <a:rPr lang="en-US" sz="1200" dirty="0">
                <a:latin typeface="Arial" panose="020B0604020202020204" pitchFamily="34" charset="0"/>
                <a:cs typeface="Arial" panose="020B0604020202020204" pitchFamily="34" charset="0"/>
              </a:rPr>
              <a:t> prisms to make millions of precise point measurements per second with &lt;1.5 cm (1</a:t>
            </a:r>
            <a:r>
              <a:rPr lang="el-GR" sz="1200" dirty="0">
                <a:latin typeface="Arial" panose="020B0604020202020204" pitchFamily="34" charset="0"/>
                <a:cs typeface="Arial" panose="020B0604020202020204" pitchFamily="34" charset="0"/>
              </a:rPr>
              <a:t>σ</a:t>
            </a:r>
            <a:r>
              <a:rPr lang="en-US" sz="1200" dirty="0">
                <a:latin typeface="Arial" panose="020B0604020202020204" pitchFamily="34" charset="0"/>
                <a:cs typeface="Arial" panose="020B0604020202020204" pitchFamily="34" charset="0"/>
              </a:rPr>
              <a:t>) range accuracy</a:t>
            </a:r>
          </a:p>
          <a:p>
            <a:pPr lvl="1">
              <a:buFont typeface="Wingdings" panose="05000000000000000000" pitchFamily="2" charset="2"/>
              <a:buChar char="Ø"/>
            </a:pPr>
            <a:r>
              <a:rPr lang="en-US" sz="1200" dirty="0">
                <a:latin typeface="Arial" panose="020B0604020202020204" pitchFamily="34" charset="0"/>
                <a:cs typeface="Arial" panose="020B0604020202020204" pitchFamily="34" charset="0"/>
              </a:rPr>
              <a:t>HDL avionics compensate for motion while populating a 1 MP 100x100 m digital elevation map during the 2 sec scan, allowing hazards of 30cm diameter or larger to be identified</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FY24 has continued ETU1 assembly,  integration and testing to prepare for truck and helicopter testing in late 2024</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Integrated scanner, control mechanism, and range control electronics. </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Updated firmware algorithm to read in IMU data and perform motion compensation and georectification during the scan.</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FY25 will complete field testing with SPLICE Descent Landing Computer before hardware delivery and documentation.</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Plans for Transition / Infusion</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GSFC considering for New Frontiers missions.</a:t>
            </a:r>
            <a:endParaRPr lang="en-US" sz="1600" dirty="0">
              <a:latin typeface="Arial" panose="020B0604020202020204" pitchFamily="34" charset="0"/>
              <a:cs typeface="Arial" panose="020B0604020202020204" pitchFamily="34" charset="0"/>
            </a:endParaRPr>
          </a:p>
        </p:txBody>
      </p:sp>
      <p:sp>
        <p:nvSpPr>
          <p:cNvPr id="7" name="Rectangle 14">
            <a:extLst>
              <a:ext uri="{FF2B5EF4-FFF2-40B4-BE49-F238E27FC236}">
                <a16:creationId xmlns:a16="http://schemas.microsoft.com/office/drawing/2014/main" id="{7704B9F8-8F98-4C6D-9E7F-9C344181508D}"/>
              </a:ext>
            </a:extLst>
          </p:cNvPr>
          <p:cNvSpPr>
            <a:spLocks noChangeArrowheads="1"/>
          </p:cNvSpPr>
          <p:nvPr/>
        </p:nvSpPr>
        <p:spPr bwMode="auto">
          <a:xfrm>
            <a:off x="5574373" y="-10008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2" name="Picture 21">
            <a:extLst>
              <a:ext uri="{FF2B5EF4-FFF2-40B4-BE49-F238E27FC236}">
                <a16:creationId xmlns:a16="http://schemas.microsoft.com/office/drawing/2014/main" id="{8514045F-7E6B-E4D0-1258-1B3BC565B9DA}"/>
              </a:ext>
            </a:extLst>
          </p:cNvPr>
          <p:cNvPicPr>
            <a:picLocks noChangeAspect="1"/>
          </p:cNvPicPr>
          <p:nvPr/>
        </p:nvPicPr>
        <p:blipFill>
          <a:blip r:embed="rId4"/>
          <a:stretch>
            <a:fillRect/>
          </a:stretch>
        </p:blipFill>
        <p:spPr>
          <a:xfrm>
            <a:off x="4767229" y="1266667"/>
            <a:ext cx="4438052" cy="1900563"/>
          </a:xfrm>
          <a:prstGeom prst="rect">
            <a:avLst/>
          </a:prstGeom>
        </p:spPr>
      </p:pic>
      <p:sp>
        <p:nvSpPr>
          <p:cNvPr id="23" name="TextBox 22">
            <a:extLst>
              <a:ext uri="{FF2B5EF4-FFF2-40B4-BE49-F238E27FC236}">
                <a16:creationId xmlns:a16="http://schemas.microsoft.com/office/drawing/2014/main" id="{D9839F42-F7CE-60BD-171D-37C8490E02FF}"/>
              </a:ext>
            </a:extLst>
          </p:cNvPr>
          <p:cNvSpPr txBox="1"/>
          <p:nvPr/>
        </p:nvSpPr>
        <p:spPr>
          <a:xfrm>
            <a:off x="5371434" y="890714"/>
            <a:ext cx="3229642" cy="430887"/>
          </a:xfrm>
          <a:prstGeom prst="rect">
            <a:avLst/>
          </a:prstGeom>
          <a:noFill/>
        </p:spPr>
        <p:txBody>
          <a:bodyPr wrap="square" rtlCol="0">
            <a:spAutoFit/>
          </a:bodyPr>
          <a:lstStyle/>
          <a:p>
            <a:pPr algn="ctr"/>
            <a:r>
              <a:rPr lang="en-US" sz="1100"/>
              <a:t>HDL EDU Dynamic Testing w/ Truck (2021) </a:t>
            </a:r>
            <a:br>
              <a:rPr lang="en-US" sz="1100"/>
            </a:br>
            <a:r>
              <a:rPr lang="en-US" sz="1100"/>
              <a:t>With Post-Processed Motion Compensation</a:t>
            </a:r>
          </a:p>
        </p:txBody>
      </p:sp>
      <p:sp>
        <p:nvSpPr>
          <p:cNvPr id="10" name="TextBox 9">
            <a:extLst>
              <a:ext uri="{FF2B5EF4-FFF2-40B4-BE49-F238E27FC236}">
                <a16:creationId xmlns:a16="http://schemas.microsoft.com/office/drawing/2014/main" id="{5EA0C78C-2F57-2B59-1D34-42BDADA229AC}"/>
              </a:ext>
            </a:extLst>
          </p:cNvPr>
          <p:cNvSpPr txBox="1"/>
          <p:nvPr/>
        </p:nvSpPr>
        <p:spPr>
          <a:xfrm>
            <a:off x="9841616" y="3902063"/>
            <a:ext cx="2493870" cy="600164"/>
          </a:xfrm>
          <a:prstGeom prst="rect">
            <a:avLst/>
          </a:prstGeom>
          <a:noFill/>
        </p:spPr>
        <p:txBody>
          <a:bodyPr wrap="square" rtlCol="0">
            <a:spAutoFit/>
          </a:bodyPr>
          <a:lstStyle/>
          <a:p>
            <a:pPr algn="ctr"/>
            <a:r>
              <a:rPr lang="en-US" sz="1100" dirty="0"/>
              <a:t>HDL Helicopter Testing</a:t>
            </a:r>
          </a:p>
          <a:p>
            <a:pPr algn="ctr"/>
            <a:r>
              <a:rPr lang="en-US" sz="1100" dirty="0"/>
              <a:t>Environment &amp; Rehearsal Flight</a:t>
            </a:r>
          </a:p>
          <a:p>
            <a:pPr algn="ctr"/>
            <a:r>
              <a:rPr lang="en-US" sz="1100" dirty="0"/>
              <a:t>28 August 2024</a:t>
            </a:r>
          </a:p>
        </p:txBody>
      </p:sp>
      <p:sp>
        <p:nvSpPr>
          <p:cNvPr id="3" name="Date Placeholder 3">
            <a:extLst>
              <a:ext uri="{FF2B5EF4-FFF2-40B4-BE49-F238E27FC236}">
                <a16:creationId xmlns:a16="http://schemas.microsoft.com/office/drawing/2014/main" id="{09966B56-D8A7-FC8E-7FF5-D64E72F08A3F}"/>
              </a:ext>
            </a:extLst>
          </p:cNvPr>
          <p:cNvSpPr txBox="1">
            <a:spLocks/>
          </p:cNvSpPr>
          <p:nvPr/>
        </p:nvSpPr>
        <p:spPr>
          <a:xfrm>
            <a:off x="0" y="6481777"/>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September 10-12, 2024</a:t>
            </a:r>
          </a:p>
        </p:txBody>
      </p:sp>
      <p:sp>
        <p:nvSpPr>
          <p:cNvPr id="11" name="Footer Placeholder 4">
            <a:extLst>
              <a:ext uri="{FF2B5EF4-FFF2-40B4-BE49-F238E27FC236}">
                <a16:creationId xmlns:a16="http://schemas.microsoft.com/office/drawing/2014/main" id="{6A156952-DE2E-57EE-86EC-3C8B8B408BD1}"/>
              </a:ext>
            </a:extLst>
          </p:cNvPr>
          <p:cNvSpPr>
            <a:spLocks noGrp="1"/>
          </p:cNvSpPr>
          <p:nvPr>
            <p:ph type="ftr" sz="quarter" idx="11"/>
          </p:nvPr>
        </p:nvSpPr>
        <p:spPr>
          <a:xfrm>
            <a:off x="4035554" y="6492875"/>
            <a:ext cx="4114800" cy="365125"/>
          </a:xfrm>
        </p:spPr>
        <p:txBody>
          <a:bodyPr/>
          <a:lstStyle/>
          <a:p>
            <a:r>
              <a:rPr lang="en-US"/>
              <a:t>GCD Annual Program Review</a:t>
            </a:r>
          </a:p>
        </p:txBody>
      </p:sp>
      <p:grpSp>
        <p:nvGrpSpPr>
          <p:cNvPr id="12" name="Group 11">
            <a:extLst>
              <a:ext uri="{FF2B5EF4-FFF2-40B4-BE49-F238E27FC236}">
                <a16:creationId xmlns:a16="http://schemas.microsoft.com/office/drawing/2014/main" id="{D96992B5-1371-282E-219A-08B46CED8D4E}"/>
              </a:ext>
            </a:extLst>
          </p:cNvPr>
          <p:cNvGrpSpPr/>
          <p:nvPr/>
        </p:nvGrpSpPr>
        <p:grpSpPr>
          <a:xfrm>
            <a:off x="4726672" y="3402289"/>
            <a:ext cx="5458704" cy="3121833"/>
            <a:chOff x="5308561" y="3402289"/>
            <a:chExt cx="5458704" cy="3121833"/>
          </a:xfrm>
        </p:grpSpPr>
        <p:sp>
          <p:nvSpPr>
            <p:cNvPr id="15" name="Rectangle: Rounded Corners 14">
              <a:extLst>
                <a:ext uri="{FF2B5EF4-FFF2-40B4-BE49-F238E27FC236}">
                  <a16:creationId xmlns:a16="http://schemas.microsoft.com/office/drawing/2014/main" id="{3AD1ED90-5160-B016-8F15-C25EBA7A499A}"/>
                </a:ext>
              </a:extLst>
            </p:cNvPr>
            <p:cNvSpPr/>
            <p:nvPr/>
          </p:nvSpPr>
          <p:spPr>
            <a:xfrm>
              <a:off x="5308561" y="3402289"/>
              <a:ext cx="5303466" cy="3121833"/>
            </a:xfrm>
            <a:prstGeom prst="roundRect">
              <a:avLst/>
            </a:prstGeom>
            <a:solidFill>
              <a:srgbClr val="9933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b="1" dirty="0"/>
            </a:p>
          </p:txBody>
        </p:sp>
        <p:pic>
          <p:nvPicPr>
            <p:cNvPr id="16" name="Picture 1">
              <a:extLst>
                <a:ext uri="{FF2B5EF4-FFF2-40B4-BE49-F238E27FC236}">
                  <a16:creationId xmlns:a16="http://schemas.microsoft.com/office/drawing/2014/main" id="{D88E73A1-6E35-1CA0-4CD1-8FD9222C45C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09" t="8623" r="18691"/>
            <a:stretch/>
          </p:blipFill>
          <p:spPr bwMode="auto">
            <a:xfrm>
              <a:off x="6424320" y="3497155"/>
              <a:ext cx="2780961" cy="29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EF27FC3F-7B51-0221-8D02-5AC36E94C404}"/>
                </a:ext>
              </a:extLst>
            </p:cNvPr>
            <p:cNvSpPr txBox="1"/>
            <p:nvPr/>
          </p:nvSpPr>
          <p:spPr>
            <a:xfrm>
              <a:off x="5308561" y="3791307"/>
              <a:ext cx="1228348" cy="692497"/>
            </a:xfrm>
            <a:prstGeom prst="rect">
              <a:avLst/>
            </a:prstGeom>
            <a:noFill/>
          </p:spPr>
          <p:txBody>
            <a:bodyPr wrap="square">
              <a:spAutoFit/>
            </a:bodyPr>
            <a:lstStyle/>
            <a:p>
              <a:r>
                <a:rPr lang="en-US" sz="1200" b="1" dirty="0">
                  <a:solidFill>
                    <a:srgbClr val="FFFF00"/>
                  </a:solidFill>
                </a:rPr>
                <a:t>Laser Assembly</a:t>
              </a:r>
            </a:p>
            <a:p>
              <a:pPr marL="171450" indent="-171450">
                <a:buFont typeface="Arial" panose="020B0604020202020204" pitchFamily="34" charset="0"/>
                <a:buChar char="•"/>
              </a:pPr>
              <a:r>
                <a:rPr lang="en-US" sz="900" b="1" dirty="0">
                  <a:solidFill>
                    <a:srgbClr val="FFFF00"/>
                  </a:solidFill>
                </a:rPr>
                <a:t>Fiber Delay</a:t>
              </a:r>
            </a:p>
            <a:p>
              <a:pPr marL="171450" indent="-171450">
                <a:buFont typeface="Arial" panose="020B0604020202020204" pitchFamily="34" charset="0"/>
                <a:buChar char="•"/>
              </a:pPr>
              <a:r>
                <a:rPr lang="en-US" sz="900" b="1" dirty="0">
                  <a:solidFill>
                    <a:srgbClr val="FFFF00"/>
                  </a:solidFill>
                </a:rPr>
                <a:t>Laser</a:t>
              </a:r>
            </a:p>
            <a:p>
              <a:pPr marL="171450" indent="-171450">
                <a:buFont typeface="Arial" panose="020B0604020202020204" pitchFamily="34" charset="0"/>
                <a:buChar char="•"/>
              </a:pPr>
              <a:r>
                <a:rPr lang="en-US" sz="900" b="1" dirty="0">
                  <a:solidFill>
                    <a:srgbClr val="FFFF00"/>
                  </a:solidFill>
                </a:rPr>
                <a:t>Detector</a:t>
              </a:r>
              <a:endParaRPr lang="en-US" sz="1100" b="1" dirty="0">
                <a:solidFill>
                  <a:srgbClr val="FFFF00"/>
                </a:solidFill>
              </a:endParaRPr>
            </a:p>
          </p:txBody>
        </p:sp>
        <p:sp>
          <p:nvSpPr>
            <p:cNvPr id="18" name="TextBox 17">
              <a:extLst>
                <a:ext uri="{FF2B5EF4-FFF2-40B4-BE49-F238E27FC236}">
                  <a16:creationId xmlns:a16="http://schemas.microsoft.com/office/drawing/2014/main" id="{42788100-E302-20A4-E7ED-EDF20BA2B965}"/>
                </a:ext>
              </a:extLst>
            </p:cNvPr>
            <p:cNvSpPr txBox="1"/>
            <p:nvPr/>
          </p:nvSpPr>
          <p:spPr>
            <a:xfrm>
              <a:off x="9244746" y="4647553"/>
              <a:ext cx="1367281" cy="1431161"/>
            </a:xfrm>
            <a:prstGeom prst="rect">
              <a:avLst/>
            </a:prstGeom>
            <a:noFill/>
          </p:spPr>
          <p:txBody>
            <a:bodyPr wrap="square">
              <a:spAutoFit/>
            </a:bodyPr>
            <a:lstStyle/>
            <a:p>
              <a:r>
                <a:rPr lang="en-US" sz="1200" b="1" dirty="0">
                  <a:solidFill>
                    <a:srgbClr val="FFFF00"/>
                  </a:solidFill>
                </a:rPr>
                <a:t>Electronics Assembly</a:t>
              </a:r>
            </a:p>
            <a:p>
              <a:pPr marL="171450" indent="-171450">
                <a:buFont typeface="Arial" panose="020B0604020202020204" pitchFamily="34" charset="0"/>
                <a:buChar char="•"/>
              </a:pPr>
              <a:r>
                <a:rPr lang="en-US" sz="900" b="1" dirty="0">
                  <a:solidFill>
                    <a:srgbClr val="FFFF00"/>
                  </a:solidFill>
                </a:rPr>
                <a:t>Range Control Electronics</a:t>
              </a:r>
            </a:p>
            <a:p>
              <a:pPr marL="171450" indent="-171450">
                <a:buFont typeface="Arial" panose="020B0604020202020204" pitchFamily="34" charset="0"/>
                <a:buChar char="•"/>
              </a:pPr>
              <a:r>
                <a:rPr lang="en-US" sz="900" b="1" dirty="0">
                  <a:solidFill>
                    <a:srgbClr val="FFFF00"/>
                  </a:solidFill>
                </a:rPr>
                <a:t>Scanner Power Ccard</a:t>
              </a:r>
            </a:p>
            <a:p>
              <a:pPr marL="171450" indent="-171450">
                <a:buFont typeface="Arial" panose="020B0604020202020204" pitchFamily="34" charset="0"/>
                <a:buChar char="•"/>
              </a:pPr>
              <a:r>
                <a:rPr lang="en-US" sz="900" b="1" dirty="0">
                  <a:solidFill>
                    <a:srgbClr val="FFFF00"/>
                  </a:solidFill>
                </a:rPr>
                <a:t>Motor Controller Board</a:t>
              </a:r>
            </a:p>
            <a:p>
              <a:pPr marL="171450" indent="-171450">
                <a:buFont typeface="Arial" panose="020B0604020202020204" pitchFamily="34" charset="0"/>
                <a:buChar char="•"/>
              </a:pPr>
              <a:r>
                <a:rPr lang="en-US" sz="900" b="1" dirty="0">
                  <a:solidFill>
                    <a:srgbClr val="FFFF00"/>
                  </a:solidFill>
                </a:rPr>
                <a:t>Main Power Interface Board</a:t>
              </a:r>
              <a:endParaRPr lang="en-US" sz="1200" b="1" dirty="0">
                <a:solidFill>
                  <a:srgbClr val="FFFF00"/>
                </a:solidFill>
              </a:endParaRPr>
            </a:p>
          </p:txBody>
        </p:sp>
        <p:sp>
          <p:nvSpPr>
            <p:cNvPr id="19" name="TextBox 18">
              <a:extLst>
                <a:ext uri="{FF2B5EF4-FFF2-40B4-BE49-F238E27FC236}">
                  <a16:creationId xmlns:a16="http://schemas.microsoft.com/office/drawing/2014/main" id="{6FBFEDEF-E2F7-BF31-2D06-E41D01DA855A}"/>
                </a:ext>
              </a:extLst>
            </p:cNvPr>
            <p:cNvSpPr txBox="1"/>
            <p:nvPr/>
          </p:nvSpPr>
          <p:spPr>
            <a:xfrm>
              <a:off x="9244746" y="3586844"/>
              <a:ext cx="1522519" cy="738664"/>
            </a:xfrm>
            <a:prstGeom prst="rect">
              <a:avLst/>
            </a:prstGeom>
            <a:noFill/>
          </p:spPr>
          <p:txBody>
            <a:bodyPr wrap="square">
              <a:spAutoFit/>
            </a:bodyPr>
            <a:lstStyle/>
            <a:p>
              <a:r>
                <a:rPr lang="en-US" sz="1200" b="1" dirty="0">
                  <a:solidFill>
                    <a:srgbClr val="FFFF00"/>
                  </a:solidFill>
                </a:rPr>
                <a:t>Scanner Head Assembly</a:t>
              </a:r>
            </a:p>
            <a:p>
              <a:pPr marL="171450" indent="-171450">
                <a:buFont typeface="Arial" panose="020B0604020202020204" pitchFamily="34" charset="0"/>
                <a:buChar char="•"/>
              </a:pPr>
              <a:r>
                <a:rPr lang="en-US" sz="900" b="1" dirty="0">
                  <a:solidFill>
                    <a:srgbClr val="FFFF00"/>
                  </a:solidFill>
                </a:rPr>
                <a:t>Scanner</a:t>
              </a:r>
            </a:p>
            <a:p>
              <a:pPr marL="171450" indent="-171450">
                <a:buFont typeface="Arial" panose="020B0604020202020204" pitchFamily="34" charset="0"/>
                <a:buChar char="•"/>
              </a:pPr>
              <a:r>
                <a:rPr lang="en-US" sz="900" b="1" dirty="0">
                  <a:solidFill>
                    <a:srgbClr val="FFFF00"/>
                  </a:solidFill>
                </a:rPr>
                <a:t>Telescope</a:t>
              </a:r>
            </a:p>
          </p:txBody>
        </p:sp>
      </p:grpSp>
    </p:spTree>
    <p:extLst>
      <p:ext uri="{BB962C8B-B14F-4D97-AF65-F5344CB8AC3E}">
        <p14:creationId xmlns:p14="http://schemas.microsoft.com/office/powerpoint/2010/main" val="217049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ADA11087-AA61-447B-8509-5307416D39F7}"/>
              </a:ext>
            </a:extLst>
          </p:cNvPr>
          <p:cNvSpPr txBox="1">
            <a:spLocks/>
          </p:cNvSpPr>
          <p:nvPr/>
        </p:nvSpPr>
        <p:spPr>
          <a:xfrm>
            <a:off x="10273" y="845687"/>
            <a:ext cx="6540510" cy="559132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Project has partnered with JPL to refine the surface hazard detection software used on the </a:t>
            </a:r>
            <a:r>
              <a:rPr lang="en-US" sz="1600" i="1" dirty="0">
                <a:latin typeface="Arial" panose="020B0604020202020204" pitchFamily="34" charset="0"/>
                <a:cs typeface="Arial" panose="020B0604020202020204" pitchFamily="34" charset="0"/>
              </a:rPr>
              <a:t>Morpheus</a:t>
            </a:r>
            <a:r>
              <a:rPr lang="en-US" sz="1600" dirty="0">
                <a:latin typeface="Arial" panose="020B0604020202020204" pitchFamily="34" charset="0"/>
                <a:cs typeface="Arial" panose="020B0604020202020204" pitchFamily="34" charset="0"/>
              </a:rPr>
              <a:t> PL&amp;HA demonstration flights in 2013-2014.  Processes a DEM with defined lander characteristics to identify sites most likely to avoid surface slope and roughness (lander clearance) hazards.</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2013 implementation required parallelization on multiple CPUs to process within 6 seconds.  Processor speed improvements (i.e., HPSC) and algorithm improvements since then have reduced the need to parallelize this algorithm.</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FY22 focused on algorithm refactoring to improve performance (~60% of original execution time) and development into a FSW Class C software library package.</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FY23 reviewed and matured the library.  Testing a 1 MP DEM on DLC EDU ARM A53 achieved 5 second threshold for a 5m diameter lander.</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FY24 has focused on evaluation and improvement of algorithm</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Adjusted FSW to work with HDL DEM size</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Finding and evaluating rare false positives of safe sites to determine whether correction is needed.</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FY25 will demonstrate real-time processing of HDL DEM on the DLC during helicopter flights.</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Plans for Transition / Infusion</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Europa Lander.  Offered by </a:t>
            </a:r>
            <a:r>
              <a:rPr lang="en-US" sz="1400" dirty="0" err="1">
                <a:latin typeface="Arial" panose="020B0604020202020204" pitchFamily="34" charset="0"/>
                <a:cs typeface="Arial" panose="020B0604020202020204" pitchFamily="34" charset="0"/>
              </a:rPr>
              <a:t>CalTech</a:t>
            </a:r>
            <a:r>
              <a:rPr lang="en-US" sz="1400" dirty="0">
                <a:latin typeface="Arial" panose="020B0604020202020204" pitchFamily="34" charset="0"/>
                <a:cs typeface="Arial" panose="020B0604020202020204" pitchFamily="34" charset="0"/>
              </a:rPr>
              <a:t> for commercial licensing (HLS, CLPS).</a:t>
            </a:r>
            <a:endParaRPr lang="en-US" sz="1600" dirty="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sz="120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54803" y="92676"/>
            <a:ext cx="10659161" cy="787963"/>
          </a:xfrm>
        </p:spPr>
        <p:txBody>
          <a:bodyPr>
            <a:normAutofit/>
          </a:bodyPr>
          <a:lstStyle/>
          <a:p>
            <a:pPr>
              <a:tabLst>
                <a:tab pos="4175125" algn="l"/>
              </a:tabLst>
            </a:pPr>
            <a:r>
              <a:rPr lang="en-US" sz="4000" dirty="0">
                <a:solidFill>
                  <a:schemeClr val="bg1">
                    <a:lumMod val="85000"/>
                  </a:schemeClr>
                </a:solidFill>
                <a:latin typeface="Arial Bold" panose="020B0704020202020204" pitchFamily="34" charset="0"/>
                <a:cs typeface="Arial Bold" panose="020B0704020202020204" pitchFamily="34" charset="0"/>
              </a:rPr>
              <a:t>Hazard Detection Flight Software</a:t>
            </a:r>
          </a:p>
        </p:txBody>
      </p:sp>
      <p:sp>
        <p:nvSpPr>
          <p:cNvPr id="6"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10</a:t>
            </a:fld>
            <a:endParaRPr lang="uk-UA"/>
          </a:p>
        </p:txBody>
      </p:sp>
      <p:sp>
        <p:nvSpPr>
          <p:cNvPr id="9" name="TextBox 8">
            <a:extLst>
              <a:ext uri="{FF2B5EF4-FFF2-40B4-BE49-F238E27FC236}">
                <a16:creationId xmlns:a16="http://schemas.microsoft.com/office/drawing/2014/main" id="{26C28CB8-8730-454B-818E-85E5ADA0476D}"/>
              </a:ext>
            </a:extLst>
          </p:cNvPr>
          <p:cNvSpPr txBox="1"/>
          <p:nvPr/>
        </p:nvSpPr>
        <p:spPr>
          <a:xfrm>
            <a:off x="8371812" y="3076670"/>
            <a:ext cx="3934487" cy="307777"/>
          </a:xfrm>
          <a:prstGeom prst="rect">
            <a:avLst/>
          </a:prstGeom>
          <a:noFill/>
        </p:spPr>
        <p:txBody>
          <a:bodyPr wrap="square">
            <a:spAutoFit/>
          </a:bodyPr>
          <a:lstStyle/>
          <a:p>
            <a:r>
              <a:rPr lang="en-US" sz="1400" b="1" u="sng">
                <a:solidFill>
                  <a:srgbClr val="000000"/>
                </a:solidFill>
                <a:latin typeface="Arial" panose="020B0604020202020204" pitchFamily="34" charset="0"/>
                <a:ea typeface="Calibri" panose="020F0502020204030204" pitchFamily="34" charset="0"/>
                <a:cs typeface="Arial" panose="020B0604020202020204" pitchFamily="34" charset="0"/>
              </a:rPr>
              <a:t>Hazard Detection Processing Steps of DEM</a:t>
            </a:r>
            <a:endParaRPr lang="en-US" sz="1400" b="1" u="sng">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8573FBD4-3236-747B-7389-1A66BC26E877}"/>
              </a:ext>
            </a:extLst>
          </p:cNvPr>
          <p:cNvGrpSpPr/>
          <p:nvPr/>
        </p:nvGrpSpPr>
        <p:grpSpPr>
          <a:xfrm>
            <a:off x="9376555" y="938787"/>
            <a:ext cx="2634469" cy="1972001"/>
            <a:chOff x="7776790" y="947600"/>
            <a:chExt cx="3793852" cy="2839843"/>
          </a:xfrm>
        </p:grpSpPr>
        <p:pic>
          <p:nvPicPr>
            <p:cNvPr id="5" name="Picture 4">
              <a:extLst>
                <a:ext uri="{FF2B5EF4-FFF2-40B4-BE49-F238E27FC236}">
                  <a16:creationId xmlns:a16="http://schemas.microsoft.com/office/drawing/2014/main" id="{BF5BEFFD-EE10-04F6-45B7-26ABF6C49479}"/>
                </a:ext>
              </a:extLst>
            </p:cNvPr>
            <p:cNvPicPr>
              <a:picLocks noChangeAspect="1"/>
            </p:cNvPicPr>
            <p:nvPr/>
          </p:nvPicPr>
          <p:blipFill>
            <a:blip r:embed="rId3"/>
            <a:stretch>
              <a:fillRect/>
            </a:stretch>
          </p:blipFill>
          <p:spPr>
            <a:xfrm>
              <a:off x="7776790" y="947600"/>
              <a:ext cx="3793852" cy="2839843"/>
            </a:xfrm>
            <a:prstGeom prst="rect">
              <a:avLst/>
            </a:prstGeom>
          </p:spPr>
        </p:pic>
        <p:cxnSp>
          <p:nvCxnSpPr>
            <p:cNvPr id="7" name="Straight Connector 6">
              <a:extLst>
                <a:ext uri="{FF2B5EF4-FFF2-40B4-BE49-F238E27FC236}">
                  <a16:creationId xmlns:a16="http://schemas.microsoft.com/office/drawing/2014/main" id="{D2764710-83CE-34C6-2E7F-FF21B36D9C07}"/>
                </a:ext>
              </a:extLst>
            </p:cNvPr>
            <p:cNvCxnSpPr>
              <a:cxnSpLocks/>
            </p:cNvCxnSpPr>
            <p:nvPr/>
          </p:nvCxnSpPr>
          <p:spPr>
            <a:xfrm>
              <a:off x="7776790" y="2684126"/>
              <a:ext cx="3490892" cy="724432"/>
            </a:xfrm>
            <a:prstGeom prst="line">
              <a:avLst/>
            </a:prstGeom>
            <a:ln>
              <a:solidFill>
                <a:srgbClr val="0432FF"/>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2A0E17B-ECFD-B3C7-4138-F27D4055DF6D}"/>
                </a:ext>
              </a:extLst>
            </p:cNvPr>
            <p:cNvSpPr txBox="1"/>
            <p:nvPr/>
          </p:nvSpPr>
          <p:spPr>
            <a:xfrm rot="621661">
              <a:off x="10283072" y="3268224"/>
              <a:ext cx="959548" cy="365730"/>
            </a:xfrm>
            <a:prstGeom prst="rect">
              <a:avLst/>
            </a:prstGeom>
            <a:noFill/>
          </p:spPr>
          <p:txBody>
            <a:bodyPr wrap="square" rtlCol="0">
              <a:spAutoFit/>
            </a:bodyPr>
            <a:lstStyle/>
            <a:p>
              <a:r>
                <a:rPr lang="en-US" sz="800" b="1">
                  <a:solidFill>
                    <a:srgbClr val="0432FF"/>
                  </a:solidFill>
                </a:rPr>
                <a:t>slope</a:t>
              </a:r>
            </a:p>
          </p:txBody>
        </p:sp>
        <p:sp>
          <p:nvSpPr>
            <p:cNvPr id="11" name="TextBox 10">
              <a:extLst>
                <a:ext uri="{FF2B5EF4-FFF2-40B4-BE49-F238E27FC236}">
                  <a16:creationId xmlns:a16="http://schemas.microsoft.com/office/drawing/2014/main" id="{A5FFF98B-C88D-08E7-9D19-EE853AD61EB2}"/>
                </a:ext>
              </a:extLst>
            </p:cNvPr>
            <p:cNvSpPr txBox="1"/>
            <p:nvPr/>
          </p:nvSpPr>
          <p:spPr>
            <a:xfrm>
              <a:off x="9607166" y="2812055"/>
              <a:ext cx="1205049" cy="365730"/>
            </a:xfrm>
            <a:prstGeom prst="rect">
              <a:avLst/>
            </a:prstGeom>
            <a:noFill/>
          </p:spPr>
          <p:txBody>
            <a:bodyPr wrap="square" rtlCol="0">
              <a:spAutoFit/>
            </a:bodyPr>
            <a:lstStyle/>
            <a:p>
              <a:r>
                <a:rPr lang="en-US" sz="800" b="1">
                  <a:solidFill>
                    <a:srgbClr val="FF0000"/>
                  </a:solidFill>
                </a:rPr>
                <a:t>roughness</a:t>
              </a:r>
            </a:p>
          </p:txBody>
        </p:sp>
      </p:grpSp>
      <p:pic>
        <p:nvPicPr>
          <p:cNvPr id="13" name="Picture 12">
            <a:extLst>
              <a:ext uri="{FF2B5EF4-FFF2-40B4-BE49-F238E27FC236}">
                <a16:creationId xmlns:a16="http://schemas.microsoft.com/office/drawing/2014/main" id="{6376E8C7-1340-C4D2-10D1-A232B230A68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460964" y="2549986"/>
            <a:ext cx="1705974" cy="1692323"/>
          </a:xfrm>
          <a:prstGeom prst="rect">
            <a:avLst/>
          </a:prstGeom>
        </p:spPr>
      </p:pic>
      <p:pic>
        <p:nvPicPr>
          <p:cNvPr id="15" name="Picture 14">
            <a:extLst>
              <a:ext uri="{FF2B5EF4-FFF2-40B4-BE49-F238E27FC236}">
                <a16:creationId xmlns:a16="http://schemas.microsoft.com/office/drawing/2014/main" id="{F00831DA-2AF2-A70C-F940-AB441F370A0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6464255" y="4610979"/>
            <a:ext cx="1699149" cy="1699146"/>
          </a:xfrm>
          <a:prstGeom prst="rect">
            <a:avLst/>
          </a:prstGeom>
        </p:spPr>
      </p:pic>
      <p:pic>
        <p:nvPicPr>
          <p:cNvPr id="16" name="Picture 15">
            <a:extLst>
              <a:ext uri="{FF2B5EF4-FFF2-40B4-BE49-F238E27FC236}">
                <a16:creationId xmlns:a16="http://schemas.microsoft.com/office/drawing/2014/main" id="{449D3E5C-9BE5-095F-CA96-E48B0AFB15D9}"/>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619714" y="3617321"/>
            <a:ext cx="1716125" cy="1698792"/>
          </a:xfrm>
          <a:prstGeom prst="rect">
            <a:avLst/>
          </a:prstGeom>
        </p:spPr>
      </p:pic>
      <p:pic>
        <p:nvPicPr>
          <p:cNvPr id="17" name="Picture 16">
            <a:extLst>
              <a:ext uri="{FF2B5EF4-FFF2-40B4-BE49-F238E27FC236}">
                <a16:creationId xmlns:a16="http://schemas.microsoft.com/office/drawing/2014/main" id="{9D513553-0268-BA7B-A93D-08FD03A20933}"/>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10455896" y="3621492"/>
            <a:ext cx="1694458" cy="1703124"/>
          </a:xfrm>
          <a:prstGeom prst="rect">
            <a:avLst/>
          </a:prstGeom>
        </p:spPr>
      </p:pic>
      <p:sp>
        <p:nvSpPr>
          <p:cNvPr id="19" name="TextBox 18">
            <a:extLst>
              <a:ext uri="{FF2B5EF4-FFF2-40B4-BE49-F238E27FC236}">
                <a16:creationId xmlns:a16="http://schemas.microsoft.com/office/drawing/2014/main" id="{4AF596F0-0151-7ACD-B985-20F668E638DF}"/>
              </a:ext>
            </a:extLst>
          </p:cNvPr>
          <p:cNvSpPr txBox="1"/>
          <p:nvPr/>
        </p:nvSpPr>
        <p:spPr>
          <a:xfrm>
            <a:off x="6754639" y="4242309"/>
            <a:ext cx="1189749" cy="276999"/>
          </a:xfrm>
          <a:prstGeom prst="rect">
            <a:avLst/>
          </a:prstGeom>
          <a:noFill/>
        </p:spPr>
        <p:txBody>
          <a:bodyPr wrap="none" rtlCol="0">
            <a:spAutoFit/>
          </a:bodyPr>
          <a:lstStyle/>
          <a:p>
            <a:r>
              <a:rPr lang="en-US" sz="1200"/>
              <a:t>Slope Hazards</a:t>
            </a:r>
          </a:p>
        </p:txBody>
      </p:sp>
      <p:sp>
        <p:nvSpPr>
          <p:cNvPr id="20" name="TextBox 19">
            <a:extLst>
              <a:ext uri="{FF2B5EF4-FFF2-40B4-BE49-F238E27FC236}">
                <a16:creationId xmlns:a16="http://schemas.microsoft.com/office/drawing/2014/main" id="{77833B5A-FE4B-628E-9823-28468436EBEA}"/>
              </a:ext>
            </a:extLst>
          </p:cNvPr>
          <p:cNvSpPr txBox="1"/>
          <p:nvPr/>
        </p:nvSpPr>
        <p:spPr>
          <a:xfrm>
            <a:off x="6594072" y="6310125"/>
            <a:ext cx="1572866" cy="276999"/>
          </a:xfrm>
          <a:prstGeom prst="rect">
            <a:avLst/>
          </a:prstGeom>
          <a:noFill/>
        </p:spPr>
        <p:txBody>
          <a:bodyPr wrap="none" rtlCol="0">
            <a:spAutoFit/>
          </a:bodyPr>
          <a:lstStyle/>
          <a:p>
            <a:r>
              <a:rPr lang="en-US" sz="1200"/>
              <a:t>Roughness Hazards</a:t>
            </a:r>
          </a:p>
        </p:txBody>
      </p:sp>
      <p:sp>
        <p:nvSpPr>
          <p:cNvPr id="21" name="TextBox 20">
            <a:extLst>
              <a:ext uri="{FF2B5EF4-FFF2-40B4-BE49-F238E27FC236}">
                <a16:creationId xmlns:a16="http://schemas.microsoft.com/office/drawing/2014/main" id="{56A1E50C-C03C-686C-380E-C0B44C43B1AB}"/>
              </a:ext>
            </a:extLst>
          </p:cNvPr>
          <p:cNvSpPr txBox="1"/>
          <p:nvPr/>
        </p:nvSpPr>
        <p:spPr>
          <a:xfrm>
            <a:off x="8729815" y="5278013"/>
            <a:ext cx="1495922" cy="276999"/>
          </a:xfrm>
          <a:prstGeom prst="rect">
            <a:avLst/>
          </a:prstGeom>
          <a:noFill/>
        </p:spPr>
        <p:txBody>
          <a:bodyPr wrap="none" rtlCol="0">
            <a:spAutoFit/>
          </a:bodyPr>
          <a:lstStyle/>
          <a:p>
            <a:r>
              <a:rPr lang="en-US" sz="1200"/>
              <a:t>Combined Hazards</a:t>
            </a:r>
          </a:p>
        </p:txBody>
      </p:sp>
      <p:sp>
        <p:nvSpPr>
          <p:cNvPr id="22" name="TextBox 21">
            <a:extLst>
              <a:ext uri="{FF2B5EF4-FFF2-40B4-BE49-F238E27FC236}">
                <a16:creationId xmlns:a16="http://schemas.microsoft.com/office/drawing/2014/main" id="{3084C908-2307-AFE2-635F-C667C26D5EC0}"/>
              </a:ext>
            </a:extLst>
          </p:cNvPr>
          <p:cNvSpPr txBox="1"/>
          <p:nvPr/>
        </p:nvSpPr>
        <p:spPr>
          <a:xfrm>
            <a:off x="10471572" y="5298411"/>
            <a:ext cx="1736373" cy="461665"/>
          </a:xfrm>
          <a:prstGeom prst="rect">
            <a:avLst/>
          </a:prstGeom>
          <a:noFill/>
        </p:spPr>
        <p:txBody>
          <a:bodyPr wrap="none" rtlCol="0">
            <a:spAutoFit/>
          </a:bodyPr>
          <a:lstStyle/>
          <a:p>
            <a:pPr algn="ctr"/>
            <a:r>
              <a:rPr lang="en-US" sz="1200"/>
              <a:t>Combined Hazards w/ </a:t>
            </a:r>
            <a:br>
              <a:rPr lang="en-US" sz="1200"/>
            </a:br>
            <a:r>
              <a:rPr lang="en-US" sz="1200"/>
              <a:t>Landing Accuracy</a:t>
            </a:r>
          </a:p>
        </p:txBody>
      </p:sp>
      <p:cxnSp>
        <p:nvCxnSpPr>
          <p:cNvPr id="26" name="Connector: Elbow 25">
            <a:extLst>
              <a:ext uri="{FF2B5EF4-FFF2-40B4-BE49-F238E27FC236}">
                <a16:creationId xmlns:a16="http://schemas.microsoft.com/office/drawing/2014/main" id="{9118B037-D099-F31C-1494-D6E149C979AC}"/>
              </a:ext>
            </a:extLst>
          </p:cNvPr>
          <p:cNvCxnSpPr>
            <a:cxnSpLocks/>
            <a:stCxn id="13" idx="3"/>
            <a:endCxn id="16" idx="1"/>
          </p:cNvCxnSpPr>
          <p:nvPr/>
        </p:nvCxnSpPr>
        <p:spPr>
          <a:xfrm>
            <a:off x="8166938" y="3396148"/>
            <a:ext cx="452776" cy="1070569"/>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nector: Elbow 27">
            <a:extLst>
              <a:ext uri="{FF2B5EF4-FFF2-40B4-BE49-F238E27FC236}">
                <a16:creationId xmlns:a16="http://schemas.microsoft.com/office/drawing/2014/main" id="{91F3B449-A962-7D29-A5B1-72AF841F39BF}"/>
              </a:ext>
            </a:extLst>
          </p:cNvPr>
          <p:cNvCxnSpPr>
            <a:cxnSpLocks/>
            <a:stCxn id="15" idx="3"/>
            <a:endCxn id="16" idx="1"/>
          </p:cNvCxnSpPr>
          <p:nvPr/>
        </p:nvCxnSpPr>
        <p:spPr>
          <a:xfrm flipV="1">
            <a:off x="8163404" y="4466717"/>
            <a:ext cx="456310" cy="993835"/>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781131FB-A5AE-88A8-584C-D5F2CCB391FE}"/>
              </a:ext>
            </a:extLst>
          </p:cNvPr>
          <p:cNvSpPr txBox="1"/>
          <p:nvPr/>
        </p:nvSpPr>
        <p:spPr>
          <a:xfrm>
            <a:off x="8039330" y="1061934"/>
            <a:ext cx="1337226" cy="461665"/>
          </a:xfrm>
          <a:prstGeom prst="rect">
            <a:avLst/>
          </a:prstGeom>
          <a:noFill/>
        </p:spPr>
        <p:txBody>
          <a:bodyPr wrap="none" rtlCol="0">
            <a:spAutoFit/>
          </a:bodyPr>
          <a:lstStyle/>
          <a:p>
            <a:pPr algn="r"/>
            <a:r>
              <a:rPr lang="en-US" sz="1200" b="1"/>
              <a:t>Depiction of</a:t>
            </a:r>
          </a:p>
          <a:p>
            <a:pPr algn="r"/>
            <a:r>
              <a:rPr lang="en-US" sz="1200" b="1"/>
              <a:t>Lander Hazards</a:t>
            </a:r>
          </a:p>
        </p:txBody>
      </p:sp>
      <p:sp>
        <p:nvSpPr>
          <p:cNvPr id="3" name="Date Placeholder 3">
            <a:extLst>
              <a:ext uri="{FF2B5EF4-FFF2-40B4-BE49-F238E27FC236}">
                <a16:creationId xmlns:a16="http://schemas.microsoft.com/office/drawing/2014/main" id="{804F3BA8-BDC0-3E0C-6022-CD11C5D5A1FA}"/>
              </a:ext>
            </a:extLst>
          </p:cNvPr>
          <p:cNvSpPr txBox="1">
            <a:spLocks/>
          </p:cNvSpPr>
          <p:nvPr/>
        </p:nvSpPr>
        <p:spPr>
          <a:xfrm>
            <a:off x="0" y="6481777"/>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September 10-12, 2024</a:t>
            </a:r>
          </a:p>
        </p:txBody>
      </p:sp>
      <p:sp>
        <p:nvSpPr>
          <p:cNvPr id="4" name="Footer Placeholder 4">
            <a:extLst>
              <a:ext uri="{FF2B5EF4-FFF2-40B4-BE49-F238E27FC236}">
                <a16:creationId xmlns:a16="http://schemas.microsoft.com/office/drawing/2014/main" id="{663FB5F5-B55E-D3DA-5F6F-45891C617BAD}"/>
              </a:ext>
            </a:extLst>
          </p:cNvPr>
          <p:cNvSpPr>
            <a:spLocks noGrp="1"/>
          </p:cNvSpPr>
          <p:nvPr>
            <p:ph type="ftr" sz="quarter" idx="11"/>
          </p:nvPr>
        </p:nvSpPr>
        <p:spPr>
          <a:xfrm>
            <a:off x="4035554" y="6492875"/>
            <a:ext cx="4114800" cy="365125"/>
          </a:xfrm>
        </p:spPr>
        <p:txBody>
          <a:bodyPr/>
          <a:lstStyle/>
          <a:p>
            <a:r>
              <a:rPr lang="en-US"/>
              <a:t>GCD Annual Program Review</a:t>
            </a:r>
          </a:p>
        </p:txBody>
      </p:sp>
    </p:spTree>
    <p:extLst>
      <p:ext uri="{BB962C8B-B14F-4D97-AF65-F5344CB8AC3E}">
        <p14:creationId xmlns:p14="http://schemas.microsoft.com/office/powerpoint/2010/main" val="1027936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506641-64C6-FD9F-6609-C3B75F8B4151}"/>
              </a:ext>
            </a:extLst>
          </p:cNvPr>
          <p:cNvSpPr>
            <a:spLocks noGrp="1"/>
          </p:cNvSpPr>
          <p:nvPr>
            <p:ph type="sldNum" sz="quarter" idx="10"/>
          </p:nvPr>
        </p:nvSpPr>
        <p:spPr>
          <a:xfrm>
            <a:off x="11811085" y="6515920"/>
            <a:ext cx="2743200" cy="365125"/>
          </a:xfrm>
        </p:spPr>
        <p:txBody>
          <a:bodyPr/>
          <a:lstStyle/>
          <a:p>
            <a:pPr>
              <a:defRPr/>
            </a:pPr>
            <a:fld id="{75D13D49-2B6F-174C-9E1E-1013A06E5C50}" type="slidenum">
              <a:rPr lang="uk-UA" smtClean="0"/>
              <a:pPr>
                <a:defRPr/>
              </a:pPr>
              <a:t>11</a:t>
            </a:fld>
            <a:endParaRPr lang="uk-UA" dirty="0"/>
          </a:p>
        </p:txBody>
      </p:sp>
      <p:sp>
        <p:nvSpPr>
          <p:cNvPr id="4" name="Title 1">
            <a:extLst>
              <a:ext uri="{FF2B5EF4-FFF2-40B4-BE49-F238E27FC236}">
                <a16:creationId xmlns:a16="http://schemas.microsoft.com/office/drawing/2014/main" id="{D055BA47-F5FA-D120-D28E-BF6E0C576291}"/>
              </a:ext>
            </a:extLst>
          </p:cNvPr>
          <p:cNvSpPr>
            <a:spLocks noGrp="1"/>
          </p:cNvSpPr>
          <p:nvPr>
            <p:ph type="title"/>
          </p:nvPr>
        </p:nvSpPr>
        <p:spPr>
          <a:xfrm>
            <a:off x="64032" y="-90794"/>
            <a:ext cx="8848152" cy="1066800"/>
          </a:xfrm>
        </p:spPr>
        <p:txBody>
          <a:bodyPr>
            <a:normAutofit/>
          </a:bodyPr>
          <a:lstStyle/>
          <a:p>
            <a:pPr>
              <a:tabLst>
                <a:tab pos="4175125" algn="l"/>
              </a:tabLst>
            </a:pPr>
            <a:r>
              <a:rPr lang="en-US" sz="4000" dirty="0">
                <a:solidFill>
                  <a:schemeClr val="bg1">
                    <a:lumMod val="85000"/>
                  </a:schemeClr>
                </a:solidFill>
                <a:latin typeface="Arial Bold" panose="020B0704020202020204" pitchFamily="34" charset="0"/>
                <a:cs typeface="Arial Bold" panose="020B0704020202020204" pitchFamily="34" charset="0"/>
              </a:rPr>
              <a:t>Psionic Navigation Doppler Lidar</a:t>
            </a:r>
          </a:p>
        </p:txBody>
      </p:sp>
      <p:pic>
        <p:nvPicPr>
          <p:cNvPr id="5" name="Picture 4">
            <a:extLst>
              <a:ext uri="{FF2B5EF4-FFF2-40B4-BE49-F238E27FC236}">
                <a16:creationId xmlns:a16="http://schemas.microsoft.com/office/drawing/2014/main" id="{4A29E806-3237-53B0-2FED-01096D1E42E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822129" y="1297278"/>
            <a:ext cx="2385876" cy="2585331"/>
          </a:xfrm>
          <a:prstGeom prst="rect">
            <a:avLst/>
          </a:prstGeom>
        </p:spPr>
      </p:pic>
      <p:sp>
        <p:nvSpPr>
          <p:cNvPr id="3" name="Content Placeholder 2">
            <a:extLst>
              <a:ext uri="{FF2B5EF4-FFF2-40B4-BE49-F238E27FC236}">
                <a16:creationId xmlns:a16="http://schemas.microsoft.com/office/drawing/2014/main" id="{8356EBCA-B361-1777-51D4-6EB699160AB0}"/>
              </a:ext>
            </a:extLst>
          </p:cNvPr>
          <p:cNvSpPr txBox="1">
            <a:spLocks/>
          </p:cNvSpPr>
          <p:nvPr/>
        </p:nvSpPr>
        <p:spPr>
          <a:xfrm>
            <a:off x="18854" y="868003"/>
            <a:ext cx="6775332" cy="5451584"/>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Project partnered with Psionic, LLC. to develop and deliver commercial Navigation Doppler Lidar unit</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Sensor provides softer controlled touchdown with low lateral velocity and significantly reduced navigated position error, improving precision landing.  Improving on NASA Langley NDL design flown on IM-1.</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SBIR Phase 3 to develop two photonic integrated circuit (PIC) upgrades and build a 5</a:t>
            </a:r>
            <a:r>
              <a:rPr lang="en-US" sz="1400" baseline="30000" dirty="0">
                <a:latin typeface="Arial" panose="020B0604020202020204" pitchFamily="34" charset="0"/>
                <a:cs typeface="Arial" panose="020B0604020202020204" pitchFamily="34" charset="0"/>
              </a:rPr>
              <a:t>th</a:t>
            </a:r>
            <a:r>
              <a:rPr lang="en-US" sz="1400" dirty="0">
                <a:latin typeface="Arial" panose="020B0604020202020204" pitchFamily="34" charset="0"/>
                <a:cs typeface="Arial" panose="020B0604020202020204" pitchFamily="34" charset="0"/>
              </a:rPr>
              <a:t> Generation NDL EDU, reducing mass by 70% from prototype and more redundancy.  EDU mass target is 3 kg.</a:t>
            </a:r>
            <a:endParaRPr lang="en-US" sz="18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PPBE25 &amp; 26 funding constraints descoped Psionic NDL from project.  GCD open lien to return NDL in scope while periodic funding is approved. FY24 SBIR funding in partnership with US Army.</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FY24 focused on evaluating prototype sensor performance</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SENSS dynamic testing of NDL prototype at JSC. Robotic target with controlled motion used to evaluate the dynamic doppler lidar response.</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Psionic used test data and identified a firmware correction to improve of measurement quality.  Correction is implemented on prototype and will be used in Psionic Tipping Point flights.</a:t>
            </a:r>
            <a:endParaRPr lang="en-US" sz="15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Psionic is conducting Tipping Point for Validating No-Light Lunar Landing Technology with flight testing in FY25.</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FY25 will develop, qual test, and deliver an EDU with a photonic integrated circuit.</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Plans for Transition / Infusion</a:t>
            </a:r>
          </a:p>
          <a:p>
            <a:pPr lvl="1">
              <a:buFont typeface="Wingdings" panose="05000000000000000000" pitchFamily="2" charset="2"/>
              <a:buChar char="Ø"/>
            </a:pPr>
            <a:r>
              <a:rPr lang="en-US" sz="1200" dirty="0">
                <a:latin typeface="Arial" panose="020B0604020202020204" pitchFamily="34" charset="0"/>
                <a:cs typeface="Arial" panose="020B0604020202020204" pitchFamily="34" charset="0"/>
              </a:rPr>
              <a:t>Candidate descent navigation sensor for SMD and CLPS landers.  US Army and commercial terrestrial uses in development by company.  Considering for RPOD too.</a:t>
            </a: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970A510-0CE4-00EB-7637-785A70D990D5}"/>
              </a:ext>
            </a:extLst>
          </p:cNvPr>
          <p:cNvSpPr txBox="1"/>
          <p:nvPr/>
        </p:nvSpPr>
        <p:spPr>
          <a:xfrm>
            <a:off x="7065721" y="1030884"/>
            <a:ext cx="1972512" cy="276999"/>
          </a:xfrm>
          <a:prstGeom prst="rect">
            <a:avLst/>
          </a:prstGeom>
          <a:noFill/>
        </p:spPr>
        <p:txBody>
          <a:bodyPr wrap="square" rtlCol="0">
            <a:spAutoFit/>
          </a:bodyPr>
          <a:lstStyle/>
          <a:p>
            <a:pPr algn="ctr"/>
            <a:r>
              <a:rPr lang="en-US" sz="1200" dirty="0"/>
              <a:t>Psionic NDL Prototype</a:t>
            </a:r>
          </a:p>
        </p:txBody>
      </p:sp>
      <p:pic>
        <p:nvPicPr>
          <p:cNvPr id="7" name="Picture 6">
            <a:extLst>
              <a:ext uri="{FF2B5EF4-FFF2-40B4-BE49-F238E27FC236}">
                <a16:creationId xmlns:a16="http://schemas.microsoft.com/office/drawing/2014/main" id="{39949CAA-E290-F486-5DBD-C15D360CDF3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9341174" y="1423047"/>
            <a:ext cx="2717657" cy="5053074"/>
          </a:xfrm>
          <a:prstGeom prst="rect">
            <a:avLst/>
          </a:prstGeom>
        </p:spPr>
      </p:pic>
      <p:sp>
        <p:nvSpPr>
          <p:cNvPr id="8" name="TextBox 7">
            <a:extLst>
              <a:ext uri="{FF2B5EF4-FFF2-40B4-BE49-F238E27FC236}">
                <a16:creationId xmlns:a16="http://schemas.microsoft.com/office/drawing/2014/main" id="{EEBBEB46-3503-F783-19D7-F4EB12ADE107}"/>
              </a:ext>
            </a:extLst>
          </p:cNvPr>
          <p:cNvSpPr txBox="1"/>
          <p:nvPr/>
        </p:nvSpPr>
        <p:spPr>
          <a:xfrm>
            <a:off x="9066176" y="1162823"/>
            <a:ext cx="3125824" cy="276999"/>
          </a:xfrm>
          <a:prstGeom prst="rect">
            <a:avLst/>
          </a:prstGeom>
          <a:noFill/>
        </p:spPr>
        <p:txBody>
          <a:bodyPr wrap="square" rtlCol="0">
            <a:spAutoFit/>
          </a:bodyPr>
          <a:lstStyle/>
          <a:p>
            <a:pPr algn="ctr"/>
            <a:r>
              <a:rPr lang="en-US" sz="1200"/>
              <a:t>SENSS Dynamic Testing</a:t>
            </a:r>
          </a:p>
        </p:txBody>
      </p:sp>
      <p:pic>
        <p:nvPicPr>
          <p:cNvPr id="9" name="Picture 8">
            <a:extLst>
              <a:ext uri="{FF2B5EF4-FFF2-40B4-BE49-F238E27FC236}">
                <a16:creationId xmlns:a16="http://schemas.microsoft.com/office/drawing/2014/main" id="{22CE1143-0F59-05E7-7DB5-0EBF613DC55D}"/>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rcRect/>
          <a:stretch/>
        </p:blipFill>
        <p:spPr>
          <a:xfrm>
            <a:off x="6934686" y="4174109"/>
            <a:ext cx="1977498" cy="999323"/>
          </a:xfrm>
          <a:prstGeom prst="rect">
            <a:avLst/>
          </a:prstGeom>
          <a:ln>
            <a:solidFill>
              <a:schemeClr val="accent1"/>
            </a:solidFill>
          </a:ln>
        </p:spPr>
      </p:pic>
      <p:pic>
        <p:nvPicPr>
          <p:cNvPr id="10" name="Picture 9">
            <a:extLst>
              <a:ext uri="{FF2B5EF4-FFF2-40B4-BE49-F238E27FC236}">
                <a16:creationId xmlns:a16="http://schemas.microsoft.com/office/drawing/2014/main" id="{87C12201-EC48-B5A3-99CD-48A078A63DCC}"/>
              </a:ext>
            </a:extLst>
          </p:cNvPr>
          <p:cNvPicPr>
            <a:picLocks noChangeAspect="1"/>
          </p:cNvPicPr>
          <p:nvPr/>
        </p:nvPicPr>
        <p:blipFill rotWithShape="1">
          <a:blip r:embed="rId6" cstate="hq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a:ext>
            </a:extLst>
          </a:blip>
          <a:srcRect/>
          <a:stretch/>
        </p:blipFill>
        <p:spPr>
          <a:xfrm>
            <a:off x="6920543" y="5567520"/>
            <a:ext cx="1991641" cy="948400"/>
          </a:xfrm>
          <a:prstGeom prst="rect">
            <a:avLst/>
          </a:prstGeom>
          <a:ln>
            <a:solidFill>
              <a:schemeClr val="accent1"/>
            </a:solidFill>
          </a:ln>
        </p:spPr>
      </p:pic>
      <p:sp>
        <p:nvSpPr>
          <p:cNvPr id="11" name="TextBox 10">
            <a:extLst>
              <a:ext uri="{FF2B5EF4-FFF2-40B4-BE49-F238E27FC236}">
                <a16:creationId xmlns:a16="http://schemas.microsoft.com/office/drawing/2014/main" id="{D492C4E6-FA9A-E744-D590-0EA0149FF817}"/>
              </a:ext>
            </a:extLst>
          </p:cNvPr>
          <p:cNvSpPr txBox="1"/>
          <p:nvPr/>
        </p:nvSpPr>
        <p:spPr>
          <a:xfrm>
            <a:off x="6653349" y="3897543"/>
            <a:ext cx="2560314" cy="276999"/>
          </a:xfrm>
          <a:prstGeom prst="rect">
            <a:avLst/>
          </a:prstGeom>
          <a:noFill/>
        </p:spPr>
        <p:txBody>
          <a:bodyPr wrap="square" rtlCol="0">
            <a:spAutoFit/>
          </a:bodyPr>
          <a:lstStyle/>
          <a:p>
            <a:pPr algn="ctr"/>
            <a:r>
              <a:rPr lang="en-US" sz="1200" dirty="0"/>
              <a:t>NDL Test Data before Correction</a:t>
            </a:r>
          </a:p>
        </p:txBody>
      </p:sp>
      <p:sp>
        <p:nvSpPr>
          <p:cNvPr id="13" name="TextBox 12">
            <a:extLst>
              <a:ext uri="{FF2B5EF4-FFF2-40B4-BE49-F238E27FC236}">
                <a16:creationId xmlns:a16="http://schemas.microsoft.com/office/drawing/2014/main" id="{6AD97EA0-492D-118E-77DE-D3CBA8E88937}"/>
              </a:ext>
            </a:extLst>
          </p:cNvPr>
          <p:cNvSpPr txBox="1"/>
          <p:nvPr/>
        </p:nvSpPr>
        <p:spPr>
          <a:xfrm>
            <a:off x="6794493" y="5311730"/>
            <a:ext cx="2243740" cy="276999"/>
          </a:xfrm>
          <a:prstGeom prst="rect">
            <a:avLst/>
          </a:prstGeom>
          <a:noFill/>
        </p:spPr>
        <p:txBody>
          <a:bodyPr wrap="square" rtlCol="0">
            <a:spAutoFit/>
          </a:bodyPr>
          <a:lstStyle/>
          <a:p>
            <a:pPr algn="ctr"/>
            <a:r>
              <a:rPr lang="en-US" sz="1200" dirty="0"/>
              <a:t>NDL Test Data after Correction</a:t>
            </a:r>
          </a:p>
        </p:txBody>
      </p:sp>
      <p:sp>
        <p:nvSpPr>
          <p:cNvPr id="12" name="Date Placeholder 3">
            <a:extLst>
              <a:ext uri="{FF2B5EF4-FFF2-40B4-BE49-F238E27FC236}">
                <a16:creationId xmlns:a16="http://schemas.microsoft.com/office/drawing/2014/main" id="{CC2274FE-506C-66B5-7025-EAEAFACA420A}"/>
              </a:ext>
            </a:extLst>
          </p:cNvPr>
          <p:cNvSpPr txBox="1">
            <a:spLocks/>
          </p:cNvSpPr>
          <p:nvPr/>
        </p:nvSpPr>
        <p:spPr>
          <a:xfrm>
            <a:off x="0" y="6492874"/>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September 10-12, 2024</a:t>
            </a:r>
          </a:p>
        </p:txBody>
      </p:sp>
      <p:sp>
        <p:nvSpPr>
          <p:cNvPr id="14" name="Footer Placeholder 4">
            <a:extLst>
              <a:ext uri="{FF2B5EF4-FFF2-40B4-BE49-F238E27FC236}">
                <a16:creationId xmlns:a16="http://schemas.microsoft.com/office/drawing/2014/main" id="{AE8F52B0-D04D-EC37-3C14-37E3860B05AE}"/>
              </a:ext>
            </a:extLst>
          </p:cNvPr>
          <p:cNvSpPr>
            <a:spLocks noGrp="1"/>
          </p:cNvSpPr>
          <p:nvPr>
            <p:ph type="ftr" sz="quarter" idx="11"/>
          </p:nvPr>
        </p:nvSpPr>
        <p:spPr>
          <a:xfrm>
            <a:off x="4035554" y="6492875"/>
            <a:ext cx="4114800" cy="365125"/>
          </a:xfrm>
        </p:spPr>
        <p:txBody>
          <a:bodyPr/>
          <a:lstStyle/>
          <a:p>
            <a:r>
              <a:rPr lang="en-US"/>
              <a:t>GCD Annual Program Review</a:t>
            </a:r>
          </a:p>
        </p:txBody>
      </p:sp>
    </p:spTree>
    <p:extLst>
      <p:ext uri="{BB962C8B-B14F-4D97-AF65-F5344CB8AC3E}">
        <p14:creationId xmlns:p14="http://schemas.microsoft.com/office/powerpoint/2010/main" val="112590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2" y="-61077"/>
            <a:ext cx="10194839" cy="1066800"/>
          </a:xfrm>
        </p:spPr>
        <p:txBody>
          <a:bodyPr>
            <a:normAutofit/>
          </a:bodyPr>
          <a:lstStyle/>
          <a:p>
            <a:pPr>
              <a:tabLst>
                <a:tab pos="4175125" algn="l"/>
              </a:tabLst>
            </a:pPr>
            <a:r>
              <a:rPr lang="en-US" sz="4000" dirty="0">
                <a:solidFill>
                  <a:schemeClr val="bg1">
                    <a:lumMod val="85000"/>
                  </a:schemeClr>
                </a:solidFill>
                <a:latin typeface="Arial Bold" panose="020B0704020202020204" pitchFamily="34" charset="0"/>
                <a:cs typeface="Arial Bold" panose="020B0704020202020204" pitchFamily="34" charset="0"/>
              </a:rPr>
              <a:t>Descent Landing Computer</a:t>
            </a:r>
          </a:p>
        </p:txBody>
      </p:sp>
      <p:sp>
        <p:nvSpPr>
          <p:cNvPr id="6"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12</a:t>
            </a:fld>
            <a:endParaRPr lang="uk-UA"/>
          </a:p>
        </p:txBody>
      </p:sp>
      <p:sp>
        <p:nvSpPr>
          <p:cNvPr id="12" name="TextBox 11">
            <a:extLst>
              <a:ext uri="{FF2B5EF4-FFF2-40B4-BE49-F238E27FC236}">
                <a16:creationId xmlns:a16="http://schemas.microsoft.com/office/drawing/2014/main" id="{2ED23350-5016-0BEC-2B7F-5C063573707D}"/>
              </a:ext>
            </a:extLst>
          </p:cNvPr>
          <p:cNvSpPr txBox="1"/>
          <p:nvPr/>
        </p:nvSpPr>
        <p:spPr>
          <a:xfrm>
            <a:off x="8847833" y="6142029"/>
            <a:ext cx="2941831" cy="307777"/>
          </a:xfrm>
          <a:prstGeom prst="rect">
            <a:avLst/>
          </a:prstGeom>
          <a:noFill/>
        </p:spPr>
        <p:txBody>
          <a:bodyPr wrap="none" rtlCol="0">
            <a:spAutoFit/>
          </a:bodyPr>
          <a:lstStyle/>
          <a:p>
            <a:r>
              <a:rPr lang="en-US" sz="1400" b="1" dirty="0"/>
              <a:t>DLC ETU </a:t>
            </a:r>
            <a:r>
              <a:rPr lang="en-US" sz="1400" b="1" dirty="0" err="1"/>
              <a:t>Openframe</a:t>
            </a:r>
            <a:r>
              <a:rPr lang="en-US" sz="1400" b="1" dirty="0"/>
              <a:t> Chassis #1</a:t>
            </a:r>
          </a:p>
        </p:txBody>
      </p:sp>
      <p:sp>
        <p:nvSpPr>
          <p:cNvPr id="5" name="Date Placeholder 3">
            <a:extLst>
              <a:ext uri="{FF2B5EF4-FFF2-40B4-BE49-F238E27FC236}">
                <a16:creationId xmlns:a16="http://schemas.microsoft.com/office/drawing/2014/main" id="{1D6FEB8A-7D00-AB8C-CF91-C081D81DF504}"/>
              </a:ext>
            </a:extLst>
          </p:cNvPr>
          <p:cNvSpPr txBox="1">
            <a:spLocks/>
          </p:cNvSpPr>
          <p:nvPr/>
        </p:nvSpPr>
        <p:spPr>
          <a:xfrm>
            <a:off x="0" y="6481777"/>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September 10-12, 2024</a:t>
            </a:r>
          </a:p>
        </p:txBody>
      </p:sp>
      <p:sp>
        <p:nvSpPr>
          <p:cNvPr id="8" name="Footer Placeholder 4">
            <a:extLst>
              <a:ext uri="{FF2B5EF4-FFF2-40B4-BE49-F238E27FC236}">
                <a16:creationId xmlns:a16="http://schemas.microsoft.com/office/drawing/2014/main" id="{EB373BC9-52B3-1876-C7EB-3AF00365E0D9}"/>
              </a:ext>
            </a:extLst>
          </p:cNvPr>
          <p:cNvSpPr>
            <a:spLocks noGrp="1"/>
          </p:cNvSpPr>
          <p:nvPr>
            <p:ph type="ftr" sz="quarter" idx="11"/>
          </p:nvPr>
        </p:nvSpPr>
        <p:spPr>
          <a:xfrm>
            <a:off x="4035554" y="6492875"/>
            <a:ext cx="4114800" cy="365125"/>
          </a:xfrm>
        </p:spPr>
        <p:txBody>
          <a:bodyPr/>
          <a:lstStyle/>
          <a:p>
            <a:r>
              <a:rPr lang="en-US"/>
              <a:t>GCD Annual Program Review</a:t>
            </a:r>
          </a:p>
        </p:txBody>
      </p:sp>
      <p:pic>
        <p:nvPicPr>
          <p:cNvPr id="16" name="Picture 15" descr="A picture containing computer&#10;&#10;Description automatically generated">
            <a:extLst>
              <a:ext uri="{FF2B5EF4-FFF2-40B4-BE49-F238E27FC236}">
                <a16:creationId xmlns:a16="http://schemas.microsoft.com/office/drawing/2014/main" id="{FFC36400-2D66-EBA9-E60D-C4B1A5861F3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7471878" y="1431369"/>
            <a:ext cx="5150469" cy="4184712"/>
          </a:xfrm>
          <a:prstGeom prst="rect">
            <a:avLst/>
          </a:prstGeom>
        </p:spPr>
      </p:pic>
      <p:sp>
        <p:nvSpPr>
          <p:cNvPr id="17" name="Content Placeholder 2">
            <a:extLst>
              <a:ext uri="{FF2B5EF4-FFF2-40B4-BE49-F238E27FC236}">
                <a16:creationId xmlns:a16="http://schemas.microsoft.com/office/drawing/2014/main" id="{0720B086-7B1A-0FD4-1179-091ABEFAF8A7}"/>
              </a:ext>
            </a:extLst>
          </p:cNvPr>
          <p:cNvSpPr txBox="1">
            <a:spLocks/>
          </p:cNvSpPr>
          <p:nvPr/>
        </p:nvSpPr>
        <p:spPr>
          <a:xfrm>
            <a:off x="26300" y="906649"/>
            <a:ext cx="7891668" cy="539775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Descent Landing Computer (DLC), incorporating a surrogate for the High Performance Space Computer (HPSC), is necessary to support testing and validation of precision landing technologies and integrated systems</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Fuse time-stamped sensor measurements with navigation filter, generate guidance trajectories and commands, process hazard DEM data, record data</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Project previously developed and </a:t>
            </a:r>
            <a:r>
              <a:rPr lang="en-US" sz="1400" dirty="0" err="1">
                <a:latin typeface="Arial" panose="020B0604020202020204" pitchFamily="34" charset="0"/>
                <a:cs typeface="Arial" panose="020B0604020202020204" pitchFamily="34" charset="0"/>
              </a:rPr>
              <a:t>qual’d</a:t>
            </a:r>
            <a:r>
              <a:rPr lang="en-US" sz="1400" dirty="0">
                <a:latin typeface="Arial" panose="020B0604020202020204" pitchFamily="34" charset="0"/>
                <a:cs typeface="Arial" panose="020B0604020202020204" pitchFamily="34" charset="0"/>
              </a:rPr>
              <a:t> a Descent Landing Computer EDU for New Shepard flights</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DLC ETU design in fabrication and assembly</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Four ARM A53 processors running 64-bit </a:t>
            </a:r>
            <a:r>
              <a:rPr lang="en-US" sz="1400" dirty="0" err="1">
                <a:latin typeface="Arial" panose="020B0604020202020204" pitchFamily="34" charset="0"/>
                <a:cs typeface="Arial" panose="020B0604020202020204" pitchFamily="34" charset="0"/>
              </a:rPr>
              <a:t>cFS</a:t>
            </a:r>
            <a:r>
              <a:rPr lang="en-US" sz="1400" dirty="0">
                <a:latin typeface="Arial" panose="020B0604020202020204" pitchFamily="34" charset="0"/>
                <a:cs typeface="Arial" panose="020B0604020202020204" pitchFamily="34" charset="0"/>
              </a:rPr>
              <a:t> on a </a:t>
            </a:r>
            <a:r>
              <a:rPr lang="en-US" sz="1400" dirty="0" err="1">
                <a:latin typeface="Arial" panose="020B0604020202020204" pitchFamily="34" charset="0"/>
                <a:cs typeface="Arial" panose="020B0604020202020204" pitchFamily="34" charset="0"/>
              </a:rPr>
              <a:t>Pentalinux</a:t>
            </a:r>
            <a:r>
              <a:rPr lang="en-US" sz="1400" dirty="0">
                <a:latin typeface="Arial" panose="020B0604020202020204" pitchFamily="34" charset="0"/>
                <a:cs typeface="Arial" panose="020B0604020202020204" pitchFamily="34" charset="0"/>
              </a:rPr>
              <a:t> OS</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Radiation tolerant design extendable for lunar environment</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ETU design corrects time synchronization deficiencies that were accepted to ride-along on </a:t>
            </a:r>
            <a:r>
              <a:rPr lang="en-US" sz="1400" i="1" dirty="0">
                <a:latin typeface="Arial" panose="020B0604020202020204" pitchFamily="34" charset="0"/>
                <a:cs typeface="Arial" panose="020B0604020202020204" pitchFamily="34" charset="0"/>
              </a:rPr>
              <a:t>New Shepard</a:t>
            </a:r>
            <a:r>
              <a:rPr lang="en-US" sz="1400" dirty="0">
                <a:latin typeface="Arial" panose="020B0604020202020204" pitchFamily="34" charset="0"/>
                <a:cs typeface="Arial" panose="020B0604020202020204" pitchFamily="34" charset="0"/>
              </a:rPr>
              <a:t>.  These deficiencies must be corrected for </a:t>
            </a:r>
            <a:r>
              <a:rPr lang="en-US" sz="1400" i="1" dirty="0" err="1">
                <a:latin typeface="Arial" panose="020B0604020202020204" pitchFamily="34" charset="0"/>
                <a:cs typeface="Arial" panose="020B0604020202020204" pitchFamily="34" charset="0"/>
              </a:rPr>
              <a:t>Xogdor</a:t>
            </a:r>
            <a:r>
              <a:rPr lang="en-US" sz="1400" dirty="0">
                <a:latin typeface="Arial" panose="020B0604020202020204" pitchFamily="34" charset="0"/>
                <a:cs typeface="Arial" panose="020B0604020202020204" pitchFamily="34" charset="0"/>
              </a:rPr>
              <a:t>, as that vehicle will respond to SPLICE guidance commands.</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Member of Sensor Open Systems Architecture (SOSA) industry consortium developing space standard to guide industry ecosystem development in support of future NASA needs</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Designed to accommodate single board computer from High Performance Space Computing (HPSC) project</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Early FY25 will complete assembly, testing, and delivery of two DLC ETU units suitable for terrestrial flight testing</a:t>
            </a:r>
          </a:p>
          <a:p>
            <a:pPr>
              <a:buFont typeface="Wingdings" panose="05000000000000000000" pitchFamily="2" charset="2"/>
              <a:buChar char="Ø"/>
            </a:pPr>
            <a:r>
              <a:rPr lang="en-US" sz="1400" dirty="0">
                <a:latin typeface="Arial" panose="020B0604020202020204" pitchFamily="34" charset="0"/>
                <a:cs typeface="Arial" panose="020B0604020202020204" pitchFamily="34" charset="0"/>
              </a:rPr>
              <a:t>Plans for Transition / Infusion</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ETU DLC with HPSC Single Board Computer (SBC) on-ramp proposed for GSE upgrade path for Orion avionics and Gateway server</a:t>
            </a: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9561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0434-AEE9-5503-6AD4-6A6AC332A0E8}"/>
              </a:ext>
            </a:extLst>
          </p:cNvPr>
          <p:cNvSpPr>
            <a:spLocks noGrp="1"/>
          </p:cNvSpPr>
          <p:nvPr>
            <p:ph type="title"/>
          </p:nvPr>
        </p:nvSpPr>
        <p:spPr/>
        <p:txBody>
          <a:bodyPr>
            <a:noAutofit/>
          </a:bodyPr>
          <a:lstStyle/>
          <a:p>
            <a:r>
              <a:rPr lang="en-US" sz="3600" dirty="0">
                <a:solidFill>
                  <a:schemeClr val="bg1"/>
                </a:solidFill>
                <a:latin typeface="Arial Bold" panose="020B0704020202020204" pitchFamily="34" charset="0"/>
                <a:cs typeface="Arial Bold" panose="020B0704020202020204" pitchFamily="34" charset="0"/>
              </a:rPr>
              <a:t>SPLICE Assessment Summary</a:t>
            </a:r>
          </a:p>
        </p:txBody>
      </p:sp>
      <p:graphicFrame>
        <p:nvGraphicFramePr>
          <p:cNvPr id="3" name="Table 2">
            <a:extLst>
              <a:ext uri="{FF2B5EF4-FFF2-40B4-BE49-F238E27FC236}">
                <a16:creationId xmlns:a16="http://schemas.microsoft.com/office/drawing/2014/main" id="{965F5EB0-6E8B-44CB-1A29-BD1F0C636A2D}"/>
              </a:ext>
            </a:extLst>
          </p:cNvPr>
          <p:cNvGraphicFramePr>
            <a:graphicFrameLocks noGrp="1"/>
          </p:cNvGraphicFramePr>
          <p:nvPr>
            <p:extLst>
              <p:ext uri="{D42A27DB-BD31-4B8C-83A1-F6EECF244321}">
                <p14:modId xmlns:p14="http://schemas.microsoft.com/office/powerpoint/2010/main" val="1374361874"/>
              </p:ext>
            </p:extLst>
          </p:nvPr>
        </p:nvGraphicFramePr>
        <p:xfrm>
          <a:off x="522692" y="993050"/>
          <a:ext cx="11140514" cy="162485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306021">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159872">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576828">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algn="ctr" defTabSz="457200" rtl="0" eaLnBrk="1" fontAlgn="ctr" latinLnBrk="0" hangingPunct="1"/>
                      <a:r>
                        <a:rPr lang="en-US" sz="2400" b="0" i="0" u="none" strike="noStrike" kern="1200">
                          <a:solidFill>
                            <a:srgbClr val="000000"/>
                          </a:solidFill>
                          <a:effectLst/>
                          <a:latin typeface="Arial" panose="020B0604020202020204" pitchFamily="34" charset="0"/>
                          <a:ea typeface="+mn-ea"/>
                          <a:cs typeface="Arial" panose="020B0604020202020204" pitchFamily="34" charset="0"/>
                        </a:rPr>
                        <a:t>Y</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marL="0" algn="ctr" defTabSz="457200" rtl="0" eaLnBrk="1" fontAlgn="ctr" latinLnBrk="0" hangingPunct="1"/>
                      <a:r>
                        <a:rPr lang="en-US" sz="2400" b="0" i="0" u="none" strike="noStrike" kern="1200">
                          <a:solidFill>
                            <a:srgbClr val="000000"/>
                          </a:solidFill>
                          <a:effectLst/>
                          <a:latin typeface="Arial" panose="020B0604020202020204" pitchFamily="34" charset="0"/>
                          <a:ea typeface="+mn-ea"/>
                          <a:cs typeface="Arial" panose="020B0604020202020204" pitchFamily="34" charset="0"/>
                        </a:rPr>
                        <a:t>Y</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sz="2400" b="0" i="0" u="none" strike="noStrike" kern="1200">
                          <a:solidFill>
                            <a:srgbClr val="000000"/>
                          </a:solidFill>
                          <a:effectLst/>
                          <a:latin typeface="Arial" panose="020B0604020202020204" pitchFamily="34" charset="0"/>
                          <a:ea typeface="+mn-ea"/>
                          <a:cs typeface="Arial" panose="020B0604020202020204" pitchFamily="34" charset="0"/>
                        </a:rPr>
                        <a:t>G</a:t>
                      </a:r>
                      <a:endParaRPr lang="en-US" sz="2400">
                        <a:latin typeface="Arial" panose="020B0604020202020204" pitchFamily="34" charset="0"/>
                        <a:cs typeface="Arial" panose="020B0604020202020204" pitchFamily="34" charset="0"/>
                      </a:endParaRP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92D050"/>
                    </a:solidFill>
                  </a:tcPr>
                </a:tc>
                <a:tc>
                  <a:txBody>
                    <a:bodyPr/>
                    <a:lstStyle/>
                    <a:p>
                      <a:pPr algn="ctr"/>
                      <a:r>
                        <a:rPr lang="en-US" sz="2400">
                          <a:latin typeface="Arial" panose="020B0604020202020204" pitchFamily="34" charset="0"/>
                          <a:cs typeface="Arial" panose="020B0604020202020204" pitchFamily="34" charset="0"/>
                        </a:rPr>
                        <a:t>R</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l" rtl="0" fontAlgn="b"/>
                      <a:r>
                        <a:rPr lang="en-US" sz="1600" b="0" i="0" u="sng" strike="noStrike" baseline="0">
                          <a:solidFill>
                            <a:srgbClr val="000000"/>
                          </a:solidFill>
                          <a:effectLst/>
                          <a:latin typeface="Arial" panose="020B0604020202020204" pitchFamily="34" charset="0"/>
                          <a:cs typeface="Arial" panose="020B0604020202020204" pitchFamily="34" charset="0"/>
                        </a:rPr>
                        <a:t>Cost</a:t>
                      </a:r>
                      <a:r>
                        <a:rPr lang="en-US" sz="1600" b="0" i="0" u="none" strike="noStrike" baseline="0">
                          <a:solidFill>
                            <a:srgbClr val="000000"/>
                          </a:solidFill>
                          <a:effectLst/>
                          <a:latin typeface="Arial" panose="020B0604020202020204" pitchFamily="34" charset="0"/>
                          <a:cs typeface="Arial" panose="020B0604020202020204" pitchFamily="34" charset="0"/>
                        </a:rPr>
                        <a:t> – Hardware development &amp; testing corrective actions, including re-work.</a:t>
                      </a:r>
                    </a:p>
                    <a:p>
                      <a:pPr algn="l" rtl="0" fontAlgn="b"/>
                      <a:r>
                        <a:rPr lang="en-US" sz="1600" b="0" i="0" u="sng" strike="noStrike" baseline="0">
                          <a:solidFill>
                            <a:srgbClr val="000000"/>
                          </a:solidFill>
                          <a:effectLst/>
                          <a:latin typeface="Arial" panose="020B0604020202020204" pitchFamily="34" charset="0"/>
                          <a:cs typeface="Arial" panose="020B0604020202020204" pitchFamily="34" charset="0"/>
                        </a:rPr>
                        <a:t>Schedule</a:t>
                      </a:r>
                      <a:r>
                        <a:rPr lang="en-US" sz="1600" b="0" i="0" u="none" strike="noStrike" baseline="0">
                          <a:solidFill>
                            <a:srgbClr val="000000"/>
                          </a:solidFill>
                          <a:effectLst/>
                          <a:latin typeface="Arial" panose="020B0604020202020204" pitchFamily="34" charset="0"/>
                          <a:cs typeface="Arial" panose="020B0604020202020204" pitchFamily="34" charset="0"/>
                        </a:rPr>
                        <a:t> – </a:t>
                      </a:r>
                      <a:r>
                        <a:rPr lang="en-US" sz="1600">
                          <a:latin typeface="Arial" panose="020B0604020202020204" pitchFamily="34" charset="0"/>
                          <a:cs typeface="Arial" panose="020B0604020202020204" pitchFamily="34" charset="0"/>
                        </a:rPr>
                        <a:t>Hardware development delays and personnel availability slipped HDL and DLC milestones in FY24. Critical path to </a:t>
                      </a:r>
                      <a:r>
                        <a:rPr lang="en-US" sz="1600" i="1" err="1">
                          <a:latin typeface="Arial" panose="020B0604020202020204" pitchFamily="34" charset="0"/>
                          <a:cs typeface="Arial" panose="020B0604020202020204" pitchFamily="34" charset="0"/>
                        </a:rPr>
                        <a:t>Xogdor</a:t>
                      </a:r>
                      <a:r>
                        <a:rPr lang="en-US" sz="1600">
                          <a:latin typeface="Arial" panose="020B0604020202020204" pitchFamily="34" charset="0"/>
                          <a:cs typeface="Arial" panose="020B0604020202020204" pitchFamily="34" charset="0"/>
                        </a:rPr>
                        <a:t> not affected.</a:t>
                      </a:r>
                      <a:endParaRPr lang="en-US" sz="1600" b="0" i="0" u="none" strike="noStrike" baseline="0">
                        <a:solidFill>
                          <a:srgbClr val="000000"/>
                        </a:solidFill>
                        <a:effectLst/>
                        <a:latin typeface="Arial" panose="020B0604020202020204" pitchFamily="34" charset="0"/>
                        <a:cs typeface="Arial" panose="020B0604020202020204" pitchFamily="34" charset="0"/>
                      </a:endParaRPr>
                    </a:p>
                    <a:p>
                      <a:pPr algn="l" rtl="0" fontAlgn="b"/>
                      <a:r>
                        <a:rPr lang="en-US" sz="1600" b="0" i="0" u="sng" strike="noStrike" baseline="0">
                          <a:solidFill>
                            <a:srgbClr val="000000"/>
                          </a:solidFill>
                          <a:effectLst/>
                          <a:latin typeface="Arial" panose="020B0604020202020204" pitchFamily="34" charset="0"/>
                          <a:cs typeface="Arial" panose="020B0604020202020204" pitchFamily="34" charset="0"/>
                        </a:rPr>
                        <a:t>Programmatic</a:t>
                      </a:r>
                      <a:r>
                        <a:rPr lang="en-US" sz="1600" b="0" i="0" u="none" strike="noStrike" baseline="0">
                          <a:solidFill>
                            <a:srgbClr val="000000"/>
                          </a:solidFill>
                          <a:effectLst/>
                          <a:latin typeface="Arial" panose="020B0604020202020204" pitchFamily="34" charset="0"/>
                          <a:cs typeface="Arial" panose="020B0604020202020204" pitchFamily="34" charset="0"/>
                        </a:rPr>
                        <a:t> – Current plan closeout in Dec 2025 not feasible with </a:t>
                      </a:r>
                      <a:r>
                        <a:rPr lang="en-US" sz="1600" b="0" i="1" u="none" strike="noStrike" baseline="0" err="1">
                          <a:solidFill>
                            <a:srgbClr val="000000"/>
                          </a:solidFill>
                          <a:effectLst/>
                          <a:latin typeface="Arial" panose="020B0604020202020204" pitchFamily="34" charset="0"/>
                          <a:cs typeface="Arial" panose="020B0604020202020204" pitchFamily="34" charset="0"/>
                        </a:rPr>
                        <a:t>Xogdor</a:t>
                      </a:r>
                      <a:r>
                        <a:rPr lang="en-US" sz="1600" b="0" i="0" u="none" strike="noStrike" baseline="0">
                          <a:solidFill>
                            <a:srgbClr val="000000"/>
                          </a:solidFill>
                          <a:effectLst/>
                          <a:latin typeface="Arial" panose="020B0604020202020204" pitchFamily="34" charset="0"/>
                          <a:cs typeface="Arial" panose="020B0604020202020204" pitchFamily="34" charset="0"/>
                        </a:rPr>
                        <a:t> slip.</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sp>
        <p:nvSpPr>
          <p:cNvPr id="5" name="Date Placeholder 4">
            <a:extLst>
              <a:ext uri="{FF2B5EF4-FFF2-40B4-BE49-F238E27FC236}">
                <a16:creationId xmlns:a16="http://schemas.microsoft.com/office/drawing/2014/main" id="{B3A7315C-B8D6-817F-3702-A09508A96000}"/>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0CE1D25B-02A7-461A-7E95-C1B2BA91ECED}"/>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E1ED08E9-10D2-CE53-4CFA-8D51A5B1F55C}"/>
              </a:ext>
            </a:extLst>
          </p:cNvPr>
          <p:cNvSpPr>
            <a:spLocks noGrp="1"/>
          </p:cNvSpPr>
          <p:nvPr>
            <p:ph type="sldNum" sz="quarter" idx="12"/>
          </p:nvPr>
        </p:nvSpPr>
        <p:spPr/>
        <p:txBody>
          <a:bodyPr/>
          <a:lstStyle/>
          <a:p>
            <a:fld id="{810711A6-5908-4BC9-9A98-6F28F473755D}" type="slidenum">
              <a:rPr lang="en-US" smtClean="0"/>
              <a:t>13</a:t>
            </a:fld>
            <a:endParaRPr lang="en-US"/>
          </a:p>
        </p:txBody>
      </p:sp>
      <p:graphicFrame>
        <p:nvGraphicFramePr>
          <p:cNvPr id="8" name="Table 8">
            <a:extLst>
              <a:ext uri="{FF2B5EF4-FFF2-40B4-BE49-F238E27FC236}">
                <a16:creationId xmlns:a16="http://schemas.microsoft.com/office/drawing/2014/main" id="{4930B496-5C44-56BD-B564-3A54342C0309}"/>
              </a:ext>
            </a:extLst>
          </p:cNvPr>
          <p:cNvGraphicFramePr>
            <a:graphicFrameLocks noGrp="1"/>
          </p:cNvGraphicFramePr>
          <p:nvPr>
            <p:extLst>
              <p:ext uri="{D42A27DB-BD31-4B8C-83A1-F6EECF244321}">
                <p14:modId xmlns:p14="http://schemas.microsoft.com/office/powerpoint/2010/main" val="4004118254"/>
              </p:ext>
            </p:extLst>
          </p:nvPr>
        </p:nvGraphicFramePr>
        <p:xfrm>
          <a:off x="522687" y="2696028"/>
          <a:ext cx="11140519" cy="1854200"/>
        </p:xfrm>
        <a:graphic>
          <a:graphicData uri="http://schemas.openxmlformats.org/drawingml/2006/table">
            <a:tbl>
              <a:tblPr firstRow="1" firstCol="1">
                <a:tableStyleId>{5C22544A-7EE6-4342-B048-85BDC9FD1C3A}</a:tableStyleId>
              </a:tblPr>
              <a:tblGrid>
                <a:gridCol w="856963">
                  <a:extLst>
                    <a:ext uri="{9D8B030D-6E8A-4147-A177-3AD203B41FA5}">
                      <a16:colId xmlns:a16="http://schemas.microsoft.com/office/drawing/2014/main" val="3503806304"/>
                    </a:ext>
                  </a:extLst>
                </a:gridCol>
                <a:gridCol w="856963">
                  <a:extLst>
                    <a:ext uri="{9D8B030D-6E8A-4147-A177-3AD203B41FA5}">
                      <a16:colId xmlns:a16="http://schemas.microsoft.com/office/drawing/2014/main" val="1686593623"/>
                    </a:ext>
                  </a:extLst>
                </a:gridCol>
                <a:gridCol w="856963">
                  <a:extLst>
                    <a:ext uri="{9D8B030D-6E8A-4147-A177-3AD203B41FA5}">
                      <a16:colId xmlns:a16="http://schemas.microsoft.com/office/drawing/2014/main" val="1760090212"/>
                    </a:ext>
                  </a:extLst>
                </a:gridCol>
                <a:gridCol w="856963">
                  <a:extLst>
                    <a:ext uri="{9D8B030D-6E8A-4147-A177-3AD203B41FA5}">
                      <a16:colId xmlns:a16="http://schemas.microsoft.com/office/drawing/2014/main" val="2149412441"/>
                    </a:ext>
                  </a:extLst>
                </a:gridCol>
                <a:gridCol w="856963">
                  <a:extLst>
                    <a:ext uri="{9D8B030D-6E8A-4147-A177-3AD203B41FA5}">
                      <a16:colId xmlns:a16="http://schemas.microsoft.com/office/drawing/2014/main" val="1011795859"/>
                    </a:ext>
                  </a:extLst>
                </a:gridCol>
                <a:gridCol w="856963">
                  <a:extLst>
                    <a:ext uri="{9D8B030D-6E8A-4147-A177-3AD203B41FA5}">
                      <a16:colId xmlns:a16="http://schemas.microsoft.com/office/drawing/2014/main" val="4120074955"/>
                    </a:ext>
                  </a:extLst>
                </a:gridCol>
                <a:gridCol w="856963">
                  <a:extLst>
                    <a:ext uri="{9D8B030D-6E8A-4147-A177-3AD203B41FA5}">
                      <a16:colId xmlns:a16="http://schemas.microsoft.com/office/drawing/2014/main" val="1312530565"/>
                    </a:ext>
                  </a:extLst>
                </a:gridCol>
                <a:gridCol w="856963">
                  <a:extLst>
                    <a:ext uri="{9D8B030D-6E8A-4147-A177-3AD203B41FA5}">
                      <a16:colId xmlns:a16="http://schemas.microsoft.com/office/drawing/2014/main" val="1714205916"/>
                    </a:ext>
                  </a:extLst>
                </a:gridCol>
                <a:gridCol w="856963">
                  <a:extLst>
                    <a:ext uri="{9D8B030D-6E8A-4147-A177-3AD203B41FA5}">
                      <a16:colId xmlns:a16="http://schemas.microsoft.com/office/drawing/2014/main" val="3202784646"/>
                    </a:ext>
                  </a:extLst>
                </a:gridCol>
                <a:gridCol w="856963">
                  <a:extLst>
                    <a:ext uri="{9D8B030D-6E8A-4147-A177-3AD203B41FA5}">
                      <a16:colId xmlns:a16="http://schemas.microsoft.com/office/drawing/2014/main" val="1747237724"/>
                    </a:ext>
                  </a:extLst>
                </a:gridCol>
                <a:gridCol w="856963">
                  <a:extLst>
                    <a:ext uri="{9D8B030D-6E8A-4147-A177-3AD203B41FA5}">
                      <a16:colId xmlns:a16="http://schemas.microsoft.com/office/drawing/2014/main" val="2428589861"/>
                    </a:ext>
                  </a:extLst>
                </a:gridCol>
                <a:gridCol w="856963">
                  <a:extLst>
                    <a:ext uri="{9D8B030D-6E8A-4147-A177-3AD203B41FA5}">
                      <a16:colId xmlns:a16="http://schemas.microsoft.com/office/drawing/2014/main" val="390053536"/>
                    </a:ext>
                  </a:extLst>
                </a:gridCol>
                <a:gridCol w="856963">
                  <a:extLst>
                    <a:ext uri="{9D8B030D-6E8A-4147-A177-3AD203B41FA5}">
                      <a16:colId xmlns:a16="http://schemas.microsoft.com/office/drawing/2014/main" val="3590533959"/>
                    </a:ext>
                  </a:extLst>
                </a:gridCol>
              </a:tblGrid>
              <a:tr h="370840">
                <a:tc>
                  <a:txBody>
                    <a:bodyPr/>
                    <a:lstStyle/>
                    <a:p>
                      <a:pPr algn="ctr"/>
                      <a:endParaRPr lang="en-US"/>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Oct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Nov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Dec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Jan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Feb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MYR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a:t>Apr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May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Jun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Jul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Aug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APR</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27880119"/>
                  </a:ext>
                </a:extLst>
              </a:tr>
              <a:tr h="370840">
                <a:tc>
                  <a:txBody>
                    <a:bodyPr/>
                    <a:lstStyle/>
                    <a:p>
                      <a:pPr algn="ctr"/>
                      <a:r>
                        <a:rPr lang="en-US"/>
                        <a:t>C</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371952611"/>
                  </a:ext>
                </a:extLst>
              </a:tr>
              <a:tr h="370840">
                <a:tc>
                  <a:txBody>
                    <a:bodyPr/>
                    <a:lstStyle/>
                    <a:p>
                      <a:pPr algn="ctr"/>
                      <a:r>
                        <a:rPr lang="en-US"/>
                        <a:t>S</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70784263"/>
                  </a:ext>
                </a:extLst>
              </a:tr>
              <a:tr h="370840">
                <a:tc>
                  <a:txBody>
                    <a:bodyPr/>
                    <a:lstStyle/>
                    <a:p>
                      <a:pPr algn="ctr"/>
                      <a:r>
                        <a:rPr lang="en-US"/>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339717384"/>
                  </a:ext>
                </a:extLst>
              </a:tr>
              <a:tr h="370840">
                <a:tc>
                  <a:txBody>
                    <a:bodyPr/>
                    <a:lstStyle/>
                    <a:p>
                      <a:pPr algn="ctr"/>
                      <a:r>
                        <a:rPr lang="en-US"/>
                        <a:t>P</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ctr"/>
                      <a:r>
                        <a:rPr lang="en-US" dirty="0"/>
                        <a:t>R</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534078743"/>
                  </a:ext>
                </a:extLst>
              </a:tr>
            </a:tbl>
          </a:graphicData>
        </a:graphic>
      </p:graphicFrame>
      <p:sp>
        <p:nvSpPr>
          <p:cNvPr id="10" name="Rectangle 9">
            <a:extLst>
              <a:ext uri="{FF2B5EF4-FFF2-40B4-BE49-F238E27FC236}">
                <a16:creationId xmlns:a16="http://schemas.microsoft.com/office/drawing/2014/main" id="{5E09F0C5-AE4E-C615-E66D-EBC17CD21E15}"/>
              </a:ext>
            </a:extLst>
          </p:cNvPr>
          <p:cNvSpPr/>
          <p:nvPr/>
        </p:nvSpPr>
        <p:spPr>
          <a:xfrm>
            <a:off x="522683" y="4647334"/>
            <a:ext cx="11140519" cy="1784894"/>
          </a:xfrm>
          <a:prstGeom prst="rect">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457200"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sz="1600" b="0" i="1" u="none" strike="noStrike" kern="1200" cap="none" spc="0" normalizeH="0" baseline="0" noProof="0" dirty="0" err="1">
                <a:ln>
                  <a:noFill/>
                </a:ln>
                <a:solidFill>
                  <a:schemeClr val="bg1"/>
                </a:solidFill>
                <a:effectLst/>
                <a:uLnTx/>
                <a:uFillTx/>
                <a:latin typeface="Arial"/>
                <a:ea typeface="+mn-ea"/>
                <a:cs typeface="Arial"/>
              </a:rPr>
              <a:t>Xogdor</a:t>
            </a:r>
            <a:r>
              <a:rPr kumimoji="0" lang="en-US" sz="1600" b="0" i="0" u="none" strike="noStrike" kern="1200" cap="none" spc="0" normalizeH="0" baseline="0" noProof="0" dirty="0">
                <a:ln>
                  <a:noFill/>
                </a:ln>
                <a:solidFill>
                  <a:schemeClr val="bg1"/>
                </a:solidFill>
                <a:effectLst/>
                <a:uLnTx/>
                <a:uFillTx/>
                <a:latin typeface="Arial"/>
                <a:ea typeface="+mn-ea"/>
                <a:cs typeface="Arial"/>
              </a:rPr>
              <a:t> flight with SPLICE has slipped at least four months to Oct 2025.  Current plan with project close out in Dec 2025 is not feasible.  </a:t>
            </a:r>
            <a:r>
              <a:rPr lang="en-US" sz="1600" dirty="0">
                <a:solidFill>
                  <a:schemeClr val="bg1"/>
                </a:solidFill>
                <a:latin typeface="Arial"/>
                <a:cs typeface="Arial"/>
              </a:rPr>
              <a:t>I</a:t>
            </a:r>
            <a:r>
              <a:rPr kumimoji="0" lang="en-US" sz="1600" b="0" i="0" u="none" strike="noStrike" kern="1200" cap="none" spc="0" normalizeH="0" baseline="0" noProof="0" dirty="0">
                <a:ln>
                  <a:noFill/>
                </a:ln>
                <a:solidFill>
                  <a:schemeClr val="bg1"/>
                </a:solidFill>
                <a:effectLst/>
                <a:uLnTx/>
                <a:uFillTx/>
                <a:latin typeface="Arial"/>
                <a:ea typeface="+mn-ea"/>
                <a:cs typeface="Arial"/>
              </a:rPr>
              <a:t>n FY25 project will ramp down labor analysis and testing work after hardware deliveries to reduce rate of project expenditure </a:t>
            </a:r>
            <a:r>
              <a:rPr kumimoji="0" lang="en-US" sz="1600" b="0" i="0" strike="noStrike" kern="1200" cap="none" spc="0" normalizeH="0" baseline="0" noProof="0" dirty="0">
                <a:ln>
                  <a:noFill/>
                </a:ln>
                <a:solidFill>
                  <a:schemeClr val="bg1"/>
                </a:solidFill>
                <a:effectLst/>
                <a:uLnTx/>
                <a:uFillTx/>
                <a:latin typeface="Arial"/>
                <a:ea typeface="+mn-ea"/>
                <a:cs typeface="Arial"/>
              </a:rPr>
              <a:t>coinciding with projected need dates for </a:t>
            </a:r>
            <a:r>
              <a:rPr kumimoji="0" lang="en-US" sz="1600" b="0" i="1" strike="noStrike" kern="1200" cap="none" spc="0" normalizeH="0" baseline="0" noProof="0" dirty="0" err="1">
                <a:ln>
                  <a:noFill/>
                </a:ln>
                <a:solidFill>
                  <a:schemeClr val="bg1"/>
                </a:solidFill>
                <a:effectLst/>
                <a:uLnTx/>
                <a:uFillTx/>
                <a:latin typeface="Arial"/>
                <a:ea typeface="+mn-ea"/>
                <a:cs typeface="Arial"/>
              </a:rPr>
              <a:t>Xogdor</a:t>
            </a:r>
            <a:r>
              <a:rPr kumimoji="0" lang="en-US" sz="1600" b="0" i="0" strike="noStrike" kern="1200" cap="none" spc="0" normalizeH="0" baseline="0" noProof="0" dirty="0">
                <a:ln>
                  <a:noFill/>
                </a:ln>
                <a:solidFill>
                  <a:schemeClr val="bg1"/>
                </a:solidFill>
                <a:effectLst/>
                <a:uLnTx/>
                <a:uFillTx/>
                <a:latin typeface="Arial"/>
                <a:ea typeface="+mn-ea"/>
                <a:cs typeface="Arial"/>
              </a:rPr>
              <a:t>.  </a:t>
            </a:r>
          </a:p>
          <a:p>
            <a:pPr marL="285750" marR="0" lvl="0" indent="-285750" algn="l" defTabSz="457200" rtl="0" eaLnBrk="0" fontAlgn="base" latinLnBrk="0" hangingPunct="0">
              <a:lnSpc>
                <a:spcPct val="100000"/>
              </a:lnSpc>
              <a:spcBef>
                <a:spcPts val="600"/>
              </a:spcBef>
              <a:spcAft>
                <a:spcPct val="0"/>
              </a:spcAft>
              <a:buClrTx/>
              <a:buSzTx/>
              <a:buFont typeface="Arial" panose="020B0604020202020204" pitchFamily="34" charset="0"/>
              <a:buChar char="•"/>
              <a:tabLst/>
              <a:defRPr/>
            </a:pPr>
            <a:r>
              <a:rPr lang="en-US" sz="1600" dirty="0">
                <a:solidFill>
                  <a:schemeClr val="bg1"/>
                </a:solidFill>
                <a:latin typeface="Arial"/>
                <a:cs typeface="Arial"/>
              </a:rPr>
              <a:t>Psionic NDL descoped from </a:t>
            </a:r>
            <a:r>
              <a:rPr lang="en-US" sz="1600" dirty="0" err="1">
                <a:solidFill>
                  <a:schemeClr val="bg1"/>
                </a:solidFill>
                <a:latin typeface="Arial"/>
                <a:cs typeface="Arial"/>
              </a:rPr>
              <a:t>Xogdor</a:t>
            </a:r>
            <a:r>
              <a:rPr lang="en-US" sz="1600" dirty="0">
                <a:solidFill>
                  <a:schemeClr val="bg1"/>
                </a:solidFill>
                <a:latin typeface="Arial"/>
                <a:cs typeface="Arial"/>
              </a:rPr>
              <a:t>, pending CR to rescope.   Development funded in FY24 with GCD and Army Corps of Engineers partnership, but for not yet baselined in future years. </a:t>
            </a:r>
          </a:p>
          <a:p>
            <a:pPr marL="285750" marR="0" lvl="0" indent="-285750" algn="l" defTabSz="457200"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sz="1600" b="0" i="0" strike="noStrike" kern="1200" cap="none" spc="0" normalizeH="0" baseline="0" noProof="0" dirty="0">
                <a:ln>
                  <a:noFill/>
                </a:ln>
                <a:solidFill>
                  <a:schemeClr val="bg1"/>
                </a:solidFill>
                <a:effectLst/>
                <a:uLnTx/>
                <a:uFillTx/>
                <a:latin typeface="Arial"/>
                <a:ea typeface="+mn-ea"/>
                <a:cs typeface="Arial"/>
              </a:rPr>
              <a:t>STMD/LAND decision on project replan and funding needed in FY25.</a:t>
            </a:r>
          </a:p>
        </p:txBody>
      </p:sp>
    </p:spTree>
    <p:extLst>
      <p:ext uri="{BB962C8B-B14F-4D97-AF65-F5344CB8AC3E}">
        <p14:creationId xmlns:p14="http://schemas.microsoft.com/office/powerpoint/2010/main" val="2369741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e74511d6-8f9d-439f-a7da-5d4cc14592f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2230FC889A60B4F93989ACB953A7919" ma:contentTypeVersion="16" ma:contentTypeDescription="Create a new document." ma:contentTypeScope="" ma:versionID="dbbc2d54816b86286ae5144f6d76b15d">
  <xsd:schema xmlns:xsd="http://www.w3.org/2001/XMLSchema" xmlns:xs="http://www.w3.org/2001/XMLSchema" xmlns:p="http://schemas.microsoft.com/office/2006/metadata/properties" xmlns:ns2="e74511d6-8f9d-439f-a7da-5d4cc14592f5" xmlns:ns3="1aecb34b-6d07-4173-9ef2-1a195914d391" xmlns:ns4="d900e117-17a0-4b24-9e47-511ef1d02c43" targetNamespace="http://schemas.microsoft.com/office/2006/metadata/properties" ma:root="true" ma:fieldsID="21c824e189b1b14cba3c5f6f54c7a2c9" ns2:_="" ns3:_="" ns4:_="">
    <xsd:import namespace="e74511d6-8f9d-439f-a7da-5d4cc14592f5"/>
    <xsd:import namespace="1aecb34b-6d07-4173-9ef2-1a195914d391"/>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4511d6-8f9d-439f-a7da-5d4cc14592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cb34b-6d07-4173-9ef2-1a195914d39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84b06407-5ab0-43ec-8c4e-297b225c6908}" ma:internalName="TaxCatchAll" ma:showField="CatchAllData" ma:web="1aecb34b-6d07-4173-9ef2-1a195914d3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993F04-15E3-4B97-A4AD-99D6AA21BCB4}">
  <ds:schemaRefs>
    <ds:schemaRef ds:uri="8850a0b8-2d28-4964-8703-959ed7b1ab4e"/>
    <ds:schemaRef ds:uri="9382f389-f8b9-47c4-8b33-ecab63bd8907"/>
    <ds:schemaRef ds:uri="d900e117-17a0-4b24-9e47-511ef1d02c43"/>
    <ds:schemaRef ds:uri="e74511d6-8f9d-439f-a7da-5d4cc14592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ED9D7FD-8A64-46D4-B2F3-C63A08DCF154}">
  <ds:schemaRefs>
    <ds:schemaRef ds:uri="1aecb34b-6d07-4173-9ef2-1a195914d391"/>
    <ds:schemaRef ds:uri="d900e117-17a0-4b24-9e47-511ef1d02c43"/>
    <ds:schemaRef ds:uri="e74511d6-8f9d-439f-a7da-5d4cc14592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8BCB445-80DF-4F6E-B398-BD879CB37AC9}">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13442</TotalTime>
  <Words>3099</Words>
  <Application>Microsoft Office PowerPoint</Application>
  <PresentationFormat>Widescreen</PresentationFormat>
  <Paragraphs>431</Paragraphs>
  <Slides>13</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Arial Bold</vt:lpstr>
      <vt:lpstr>Calibri</vt:lpstr>
      <vt:lpstr>Calibri Light</vt:lpstr>
      <vt:lpstr>Helvetica Neue</vt:lpstr>
      <vt:lpstr>Segoe UI</vt:lpstr>
      <vt:lpstr>Symbol</vt:lpstr>
      <vt:lpstr>Times New Roman</vt:lpstr>
      <vt:lpstr>Wingdings</vt:lpstr>
      <vt:lpstr>Office Theme</vt:lpstr>
      <vt:lpstr>PowerPoint Presentation</vt:lpstr>
      <vt:lpstr>PowerPoint Presentation</vt:lpstr>
      <vt:lpstr>SPLICE Overview – Needs &amp; Goals</vt:lpstr>
      <vt:lpstr>SPLICE Overview – Objectives</vt:lpstr>
      <vt:lpstr>SPLICE Project Organization</vt:lpstr>
      <vt:lpstr>SPLICE Collaborations &amp; Partnerships  </vt:lpstr>
      <vt:lpstr>SPLICE TRL &amp; SRL Progression  (per GCD TRAIT)</vt:lpstr>
      <vt:lpstr>Guidance Flight Software</vt:lpstr>
      <vt:lpstr>Hazard Detection Lidar</vt:lpstr>
      <vt:lpstr>Hazard Detection Flight Software</vt:lpstr>
      <vt:lpstr>Psionic Navigation Doppler Lidar</vt:lpstr>
      <vt:lpstr>Descent Landing Computer</vt:lpstr>
      <vt:lpstr>SPLICE Assessment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Elizabeth (LARC-A3)</dc:creator>
  <cp:lastModifiedBy>Gavin Mendeck</cp:lastModifiedBy>
  <cp:revision>115</cp:revision>
  <dcterms:created xsi:type="dcterms:W3CDTF">2024-07-20T19:52:04Z</dcterms:created>
  <dcterms:modified xsi:type="dcterms:W3CDTF">2024-09-05T13:10:56Z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0x01010022230FC889A60B4F93989ACB953A7919</vt:lpwstr>
  </property>
  <property fmtid="{D5CDD505-2E9C-101B-9397-08002B2CF9AE}" pid="3" name="MediaServiceImageTags">
    <vt:lpwstr/>
  </property>
</Properties>
</file>