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8" r:id="rId6"/>
    <p:sldMasterId id="2147483688" r:id="rId7"/>
    <p:sldMasterId id="2147483712" r:id="rId8"/>
    <p:sldMasterId id="2147483723" r:id="rId9"/>
    <p:sldMasterId id="2147483726" r:id="rId10"/>
    <p:sldMasterId id="2147483730" r:id="rId11"/>
  </p:sldMasterIdLst>
  <p:notesMasterIdLst>
    <p:notesMasterId r:id="rId50"/>
  </p:notesMasterIdLst>
  <p:sldIdLst>
    <p:sldId id="256" r:id="rId12"/>
    <p:sldId id="378" r:id="rId13"/>
    <p:sldId id="38813" r:id="rId14"/>
    <p:sldId id="444" r:id="rId15"/>
    <p:sldId id="445" r:id="rId16"/>
    <p:sldId id="447" r:id="rId17"/>
    <p:sldId id="448" r:id="rId18"/>
    <p:sldId id="38814" r:id="rId19"/>
    <p:sldId id="38815" r:id="rId20"/>
    <p:sldId id="38816" r:id="rId21"/>
    <p:sldId id="38817" r:id="rId22"/>
    <p:sldId id="438" r:id="rId23"/>
    <p:sldId id="38805" r:id="rId24"/>
    <p:sldId id="259" r:id="rId25"/>
    <p:sldId id="38806" r:id="rId26"/>
    <p:sldId id="38807" r:id="rId27"/>
    <p:sldId id="38808" r:id="rId28"/>
    <p:sldId id="15976" r:id="rId29"/>
    <p:sldId id="38809" r:id="rId30"/>
    <p:sldId id="38811" r:id="rId31"/>
    <p:sldId id="16117" r:id="rId32"/>
    <p:sldId id="38803" r:id="rId33"/>
    <p:sldId id="38804" r:id="rId34"/>
    <p:sldId id="412" r:id="rId35"/>
    <p:sldId id="38818" r:id="rId36"/>
    <p:sldId id="38819" r:id="rId37"/>
    <p:sldId id="330" r:id="rId38"/>
    <p:sldId id="15980" r:id="rId39"/>
    <p:sldId id="15981" r:id="rId40"/>
    <p:sldId id="38810" r:id="rId41"/>
    <p:sldId id="38812" r:id="rId42"/>
    <p:sldId id="16107" r:id="rId43"/>
    <p:sldId id="331" r:id="rId44"/>
    <p:sldId id="38775" r:id="rId45"/>
    <p:sldId id="38799" r:id="rId46"/>
    <p:sldId id="38800" r:id="rId47"/>
    <p:sldId id="38802" r:id="rId48"/>
    <p:sldId id="38820"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equired APR Charts" id="{D5F92041-FDA8-4314-B56B-A2898EC4A754}">
          <p14:sldIdLst>
            <p14:sldId id="256"/>
            <p14:sldId id="378"/>
            <p14:sldId id="38813"/>
            <p14:sldId id="444"/>
            <p14:sldId id="445"/>
            <p14:sldId id="447"/>
            <p14:sldId id="448"/>
            <p14:sldId id="38814"/>
            <p14:sldId id="38815"/>
            <p14:sldId id="38816"/>
            <p14:sldId id="38817"/>
          </p14:sldIdLst>
        </p14:section>
        <p14:section name="Required Internal Charts" id="{D9C9C7AB-CD1B-4324-B5C1-F5CBDB47A2F7}">
          <p14:sldIdLst>
            <p14:sldId id="438"/>
            <p14:sldId id="38805"/>
            <p14:sldId id="259"/>
            <p14:sldId id="38806"/>
            <p14:sldId id="38807"/>
            <p14:sldId id="38808"/>
            <p14:sldId id="15976"/>
            <p14:sldId id="38809"/>
            <p14:sldId id="38811"/>
            <p14:sldId id="16117"/>
            <p14:sldId id="38803"/>
            <p14:sldId id="38804"/>
            <p14:sldId id="412"/>
            <p14:sldId id="38818"/>
            <p14:sldId id="38819"/>
            <p14:sldId id="330"/>
            <p14:sldId id="15980"/>
            <p14:sldId id="15981"/>
            <p14:sldId id="38810"/>
            <p14:sldId id="38812"/>
            <p14:sldId id="16107"/>
            <p14:sldId id="331"/>
            <p14:sldId id="38775"/>
            <p14:sldId id="38799"/>
            <p14:sldId id="38800"/>
            <p14:sldId id="38802"/>
            <p14:sldId id="3882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E83D0C-1A50-D2A3-5319-C601F79D33CB}" name="Edmunson, Jennifer E. (MSFC-ST23)" initials="EJE(S" userId="S::jedmunso@ndc.nasa.gov::c44a549d-772b-454d-8da4-da68c63eb9e7" providerId="AD"/>
  <p188:author id="{9E3B20F4-1FD2-F2C9-57FF-18755E036B16}" name="Elizabeth Taylor" initials="ET" userId="S::emtaylor@ndc.nasa.gov::d4f7ddc7-be15-4b27-8986-f3d18de475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BD8B3A-D851-4C3E-811D-49FACD59672C}" v="6" dt="2024-08-27T15:46:44.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1397" y="1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microsoft.com/office/2018/10/relationships/authors" Target="authors.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FFA, SIERRAH L. (MSFC-ST23)[Consolidated Program Support Services]" userId="5c5b9e03-5097-4769-a8e0-b7219f704107" providerId="ADAL" clId="{3ABD8B3A-D851-4C3E-811D-49FACD59672C}"/>
    <pc:docChg chg="undo custSel modSld">
      <pc:chgData name="BAFFA, SIERRAH L. (MSFC-ST23)[Consolidated Program Support Services]" userId="5c5b9e03-5097-4769-a8e0-b7219f704107" providerId="ADAL" clId="{3ABD8B3A-D851-4C3E-811D-49FACD59672C}" dt="2024-08-27T15:49:02.319" v="52" actId="20577"/>
      <pc:docMkLst>
        <pc:docMk/>
      </pc:docMkLst>
      <pc:sldChg chg="addSp delSp modSp mod">
        <pc:chgData name="BAFFA, SIERRAH L. (MSFC-ST23)[Consolidated Program Support Services]" userId="5c5b9e03-5097-4769-a8e0-b7219f704107" providerId="ADAL" clId="{3ABD8B3A-D851-4C3E-811D-49FACD59672C}" dt="2024-08-27T15:49:02.319" v="52" actId="20577"/>
        <pc:sldMkLst>
          <pc:docMk/>
          <pc:sldMk cId="282591941" sldId="412"/>
        </pc:sldMkLst>
        <pc:graphicFrameChg chg="mod modGraphic">
          <ac:chgData name="BAFFA, SIERRAH L. (MSFC-ST23)[Consolidated Program Support Services]" userId="5c5b9e03-5097-4769-a8e0-b7219f704107" providerId="ADAL" clId="{3ABD8B3A-D851-4C3E-811D-49FACD59672C}" dt="2024-08-27T15:49:02.319" v="52" actId="20577"/>
          <ac:graphicFrameMkLst>
            <pc:docMk/>
            <pc:sldMk cId="282591941" sldId="412"/>
            <ac:graphicFrameMk id="3" creationId="{48772215-9906-E805-5D39-1BB0984715F6}"/>
          </ac:graphicFrameMkLst>
        </pc:graphicFrameChg>
        <pc:graphicFrameChg chg="add del">
          <ac:chgData name="BAFFA, SIERRAH L. (MSFC-ST23)[Consolidated Program Support Services]" userId="5c5b9e03-5097-4769-a8e0-b7219f704107" providerId="ADAL" clId="{3ABD8B3A-D851-4C3E-811D-49FACD59672C}" dt="2024-08-27T15:40:10.951" v="12"/>
          <ac:graphicFrameMkLst>
            <pc:docMk/>
            <pc:sldMk cId="282591941" sldId="412"/>
            <ac:graphicFrameMk id="4" creationId="{3E3A055D-3421-7090-3DB0-B98EACE829B9}"/>
          </ac:graphicFrameMkLst>
        </pc:graphicFrameChg>
      </pc:sldChg>
      <pc:sldChg chg="modSp mod">
        <pc:chgData name="BAFFA, SIERRAH L. (MSFC-ST23)[Consolidated Program Support Services]" userId="5c5b9e03-5097-4769-a8e0-b7219f704107" providerId="ADAL" clId="{3ABD8B3A-D851-4C3E-811D-49FACD59672C}" dt="2024-08-26T17:26:35.315" v="2"/>
        <pc:sldMkLst>
          <pc:docMk/>
          <pc:sldMk cId="324140924" sldId="16117"/>
        </pc:sldMkLst>
        <pc:spChg chg="mod">
          <ac:chgData name="BAFFA, SIERRAH L. (MSFC-ST23)[Consolidated Program Support Services]" userId="5c5b9e03-5097-4769-a8e0-b7219f704107" providerId="ADAL" clId="{3ABD8B3A-D851-4C3E-811D-49FACD59672C}" dt="2024-08-26T17:26:35.315" v="2"/>
          <ac:spMkLst>
            <pc:docMk/>
            <pc:sldMk cId="324140924" sldId="16117"/>
            <ac:spMk id="28" creationId="{3D4F6D57-6BE4-4C36-B0CF-167E8E7D61F1}"/>
          </ac:spMkLst>
        </pc:spChg>
        <pc:spChg chg="mod">
          <ac:chgData name="BAFFA, SIERRAH L. (MSFC-ST23)[Consolidated Program Support Services]" userId="5c5b9e03-5097-4769-a8e0-b7219f704107" providerId="ADAL" clId="{3ABD8B3A-D851-4C3E-811D-49FACD59672C}" dt="2024-08-26T17:26:29.664" v="1" actId="21"/>
          <ac:spMkLst>
            <pc:docMk/>
            <pc:sldMk cId="324140924" sldId="16117"/>
            <ac:spMk id="30" creationId="{F2F6832B-1A54-4361-8318-D540F8B4FE8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0BE92-A382-46CA-9C6E-C006E05D8798}" type="datetimeFigureOut">
              <a:rPr lang="en-US" smtClean="0"/>
              <a:t>8/27/2024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4D92FE-2AD3-4C97-8292-7690314EC30F}" type="slidenum">
              <a:rPr lang="en-US" smtClean="0"/>
              <a:t>‹#›</a:t>
            </a:fld>
            <a:endParaRPr lang="en-US" dirty="0"/>
          </a:p>
        </p:txBody>
      </p:sp>
    </p:spTree>
    <p:extLst>
      <p:ext uri="{BB962C8B-B14F-4D97-AF65-F5344CB8AC3E}">
        <p14:creationId xmlns:p14="http://schemas.microsoft.com/office/powerpoint/2010/main" val="66315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759443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Chart purpose: show TRL/SRL/MRL advancement over the project lifecycle</a:t>
            </a:r>
            <a:r>
              <a:rPr lang="en-US" baseline="0" dirty="0"/>
              <a:t> </a:t>
            </a:r>
            <a:r>
              <a:rPr lang="en-US" dirty="0"/>
              <a:t>schedule. Show TRL advancements as whole integer increases. Show how Key and Controlled milestones align with TRL advancement. </a:t>
            </a:r>
          </a:p>
          <a:p>
            <a:pPr marL="628650" lvl="1" indent="-171450">
              <a:buFont typeface="Arial" panose="020B0604020202020204" pitchFamily="34" charset="0"/>
              <a:buChar char="•"/>
            </a:pPr>
            <a:r>
              <a:rPr lang="en-US" dirty="0"/>
              <a:t>TRL/SRL/MRL may not advance at each milestone. Often several milestones are required to produce a step increase in TRL/SRL/MRL. </a:t>
            </a:r>
          </a:p>
          <a:p>
            <a:pPr marL="171450" indent="-171450">
              <a:buFont typeface="Arial" panose="020B0604020202020204" pitchFamily="34" charset="0"/>
              <a:buChar char="•"/>
            </a:pPr>
            <a:r>
              <a:rPr lang="en-US" dirty="0"/>
              <a:t>There can be one, or more, of these charts per project as needed.  </a:t>
            </a:r>
          </a:p>
          <a:p>
            <a:pPr marL="628650" lvl="1" indent="-171450">
              <a:buFont typeface="Arial" panose="020B0604020202020204" pitchFamily="34" charset="0"/>
              <a:buChar char="•"/>
            </a:pPr>
            <a:r>
              <a:rPr lang="en-US" dirty="0"/>
              <a:t>For projects with fewer technical elements, the TRL/SRL/MRL data can be combined on one chart.</a:t>
            </a:r>
          </a:p>
          <a:p>
            <a:pPr marL="628650" lvl="1" indent="-171450">
              <a:buFont typeface="Arial" panose="020B0604020202020204" pitchFamily="34" charset="0"/>
              <a:buChar char="•"/>
            </a:pPr>
            <a:r>
              <a:rPr lang="en-US" dirty="0"/>
              <a:t>For more complex projects, the TRL/SRL/MRL progression can separated into multiple charts by project technical area. </a:t>
            </a:r>
          </a:p>
          <a:p>
            <a:pPr marL="171450" indent="-171450">
              <a:buFont typeface="Arial" panose="020B0604020202020204" pitchFamily="34" charset="0"/>
              <a:buChar char="•"/>
            </a:pPr>
            <a:r>
              <a:rPr lang="en-US" dirty="0"/>
              <a:t>Show TRL, SRL, and MRL data for each technical element on the same chart. </a:t>
            </a:r>
          </a:p>
          <a:p>
            <a:pPr marL="628650" lvl="1" indent="-171450">
              <a:buFont typeface="Arial" panose="020B0604020202020204" pitchFamily="34" charset="0"/>
              <a:buChar char="•"/>
            </a:pPr>
            <a:r>
              <a:rPr lang="en-US" dirty="0"/>
              <a:t>Delete TRL/SRL/MRL axis-labels that do not apply – e.g., remove SRL/MRL for projects/technical areas where SRL and MRL do not apply.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044525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D92FE-2AD3-4C97-8292-7690314EC3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29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D92FE-2AD3-4C97-8292-7690314EC3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986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D92FE-2AD3-4C97-8292-7690314EC3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2424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D92FE-2AD3-4C97-8292-7690314EC3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1642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484150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79" indent="-291179">
              <a:buFont typeface="Wingdings" panose="05000000000000000000" pitchFamily="2" charset="2"/>
              <a:buChar char="§"/>
            </a:pPr>
            <a:r>
              <a:rPr lang="en-US" sz="1400" dirty="0">
                <a:solidFill>
                  <a:srgbClr val="FF0000"/>
                </a:solidFill>
              </a:rPr>
              <a:t>Project Manager’s Assessment Chart</a:t>
            </a:r>
          </a:p>
          <a:p>
            <a:pPr marL="291179" indent="-291179">
              <a:buFont typeface="Wingdings" panose="05000000000000000000" pitchFamily="2" charset="2"/>
              <a:buChar char="§"/>
            </a:pPr>
            <a:r>
              <a:rPr lang="en-US" sz="1400" dirty="0">
                <a:solidFill>
                  <a:srgbClr val="FF0000"/>
                </a:solidFill>
              </a:rPr>
              <a:t>Provide a brief 1 or 2 line description of the Project and the Current TRL</a:t>
            </a:r>
          </a:p>
          <a:p>
            <a:pPr marL="291179" indent="-291179" defTabSz="931774">
              <a:buFont typeface="Wingdings" panose="05000000000000000000" pitchFamily="2" charset="2"/>
              <a:buChar char="§"/>
              <a:defRPr/>
            </a:pPr>
            <a:r>
              <a:rPr lang="en-US" sz="1400" dirty="0">
                <a:solidFill>
                  <a:srgbClr val="FF0000"/>
                </a:solidFill>
              </a:rPr>
              <a:t>Provide a monthly assessment for each area Cost, Schedule, Technical, and Programmatic                                                                                                                                                                                         (top right corner of each section).  Do not change the colors for previously reported months </a:t>
            </a:r>
          </a:p>
          <a:p>
            <a:pPr marL="1222953" lvl="2" indent="-291179" fontAlgn="t">
              <a:buFont typeface="Wingdings" panose="05000000000000000000" pitchFamily="2" charset="2"/>
              <a:buChar char="§"/>
            </a:pPr>
            <a:r>
              <a:rPr lang="en-US" sz="1400" dirty="0">
                <a:solidFill>
                  <a:srgbClr val="FF0000"/>
                </a:solidFill>
              </a:rPr>
              <a:t>Red:   </a:t>
            </a:r>
            <a:r>
              <a:rPr lang="en-US" sz="1400" dirty="0"/>
              <a:t>Challenge or risk requires program support </a:t>
            </a:r>
          </a:p>
          <a:p>
            <a:pPr marL="1222953" lvl="2" indent="-291179" fontAlgn="t">
              <a:buFont typeface="Wingdings" panose="05000000000000000000" pitchFamily="2" charset="2"/>
              <a:buChar char="§"/>
            </a:pPr>
            <a:r>
              <a:rPr lang="en-US" sz="1400" dirty="0"/>
              <a:t>Yellow:   Challenge or risk can be managed within the project </a:t>
            </a:r>
          </a:p>
          <a:p>
            <a:pPr marL="1222953" lvl="2" indent="-291179" fontAlgn="t">
              <a:buFont typeface="Wingdings" panose="05000000000000000000" pitchFamily="2" charset="2"/>
              <a:buChar char="§"/>
            </a:pPr>
            <a:r>
              <a:rPr lang="en-US" sz="1400" dirty="0"/>
              <a:t>Green:   All project performance is satisfactory </a:t>
            </a:r>
          </a:p>
          <a:p>
            <a:pPr marL="291179" indent="-291179">
              <a:buFont typeface="Wingdings" panose="05000000000000000000" pitchFamily="2" charset="2"/>
              <a:buChar char="§"/>
            </a:pPr>
            <a:r>
              <a:rPr lang="en-US" sz="1400" dirty="0">
                <a:solidFill>
                  <a:srgbClr val="FF0000"/>
                </a:solidFill>
              </a:rPr>
              <a:t>Primarily focus on notable achievements or challenges your Project would like to                                                                                                                                                                             highlight for awareness in that month</a:t>
            </a:r>
          </a:p>
          <a:p>
            <a:pPr marL="1455896" lvl="2" indent="-291179" defTabSz="931774">
              <a:buFont typeface="Wingdings" panose="05000000000000000000" pitchFamily="2" charset="2"/>
              <a:buChar char="§"/>
              <a:defRPr/>
            </a:pPr>
            <a:r>
              <a:rPr lang="en-US" sz="1400" dirty="0"/>
              <a:t>   </a:t>
            </a:r>
            <a:r>
              <a:rPr lang="en-US" sz="1400" u="sng" dirty="0"/>
              <a:t>Portfolio Projects:  Just speak to the ones that are yellow/red – speak to the specific element that has issues…</a:t>
            </a:r>
            <a:endParaRPr lang="en-US" sz="1400" u="sng" dirty="0">
              <a:solidFill>
                <a:srgbClr val="FF0000"/>
              </a:solidFill>
            </a:endParaRPr>
          </a:p>
          <a:p>
            <a:pPr marL="232943" defTabSz="931774">
              <a:defRPr/>
            </a:pPr>
            <a:r>
              <a:rPr lang="en-US" sz="1400" dirty="0">
                <a:solidFill>
                  <a:srgbClr val="FF0000"/>
                </a:solidFill>
              </a:rPr>
              <a:t> </a:t>
            </a:r>
            <a:endParaRPr lang="en-US"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3C499D31-2B40-49FC-A832-A3DC56AB9F1F}" type="slidenum">
              <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31774"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84240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4D92FE-2AD3-4C97-8292-7690314EC3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009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14: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0" name="Google Shape;300;p14: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marR="0" lvl="0" indent="0" algn="r" defTabSz="2438338" rtl="0" eaLnBrk="1" fontAlgn="auto" latinLnBrk="0" hangingPunct="0">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2438338" rtl="0" eaLnBrk="1" fontAlgn="auto" latinLnBrk="0" hangingPunct="0">
                <a:lnSpc>
                  <a:spcPct val="100000"/>
                </a:lnSpc>
                <a:spcBef>
                  <a:spcPts val="0"/>
                </a:spcBef>
                <a:spcAft>
                  <a:spcPts val="0"/>
                </a:spcAft>
                <a:buClr>
                  <a:srgbClr val="000000"/>
                </a:buClr>
                <a:buSzPts val="1200"/>
                <a:buFont typeface="Calibri"/>
                <a:buNone/>
                <a:tabLst/>
                <a:defRPr/>
              </a:pPr>
              <a:t>26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Summary of the EPO activities (papers, conferences, outreach events) participated in over the last 6 months and the forward outlook for 6 months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619129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Summary of the EPO activities (papers, conferences, outreach events) participated in over the last 6 months and the forward outlook for 6 months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856641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Summary of the EPO activities (papers, conferences, outreach events) participated in over the last 6 months and the forward outlook for 6 months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557545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Summary of the EPO activities (papers, conferences, outreach events) participated in over the last 6 months and the forward outlook for 6 months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619129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Summary of the EPO activities (papers, conferences, outreach events) participated in over the last 30 days and the forward outlook 30-60 days</a:t>
            </a:r>
          </a:p>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a:ln>
                  <a:noFill/>
                </a:ln>
                <a:solidFill>
                  <a:prstClr val="black"/>
                </a:solidFill>
                <a:effectLst/>
                <a:uLnTx/>
                <a:uFillTx/>
                <a:latin typeface="Calibri" panose="020F0502020204030204"/>
                <a:ea typeface="MS PGothic" charset="-128"/>
                <a:cs typeface="+mn-cs"/>
              </a:rPr>
              <a:pPr marL="0" marR="0" lvl="0" indent="0" algn="r" defTabSz="931774"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S PGothic" charset="-128"/>
              <a:cs typeface="+mn-cs"/>
            </a:endParaRPr>
          </a:p>
        </p:txBody>
      </p:sp>
    </p:spTree>
    <p:extLst>
      <p:ext uri="{BB962C8B-B14F-4D97-AF65-F5344CB8AC3E}">
        <p14:creationId xmlns:p14="http://schemas.microsoft.com/office/powerpoint/2010/main" val="619129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Summary of the EPO activities (papers, conferences, outreach events) participated in over the last 30 days and the forward outlook 30-60 days</a:t>
            </a:r>
          </a:p>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a:ln>
                  <a:noFill/>
                </a:ln>
                <a:solidFill>
                  <a:prstClr val="black"/>
                </a:solidFill>
                <a:effectLst/>
                <a:uLnTx/>
                <a:uFillTx/>
                <a:latin typeface="Calibri" panose="020F0502020204030204"/>
                <a:ea typeface="MS PGothic" charset="-128"/>
                <a:cs typeface="+mn-cs"/>
              </a:rPr>
              <a:pPr marL="0" marR="0" lvl="0" indent="0" algn="r" defTabSz="931774"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S PGothic" charset="-128"/>
              <a:cs typeface="+mn-cs"/>
            </a:endParaRPr>
          </a:p>
        </p:txBody>
      </p:sp>
    </p:spTree>
    <p:extLst>
      <p:ext uri="{BB962C8B-B14F-4D97-AF65-F5344CB8AC3E}">
        <p14:creationId xmlns:p14="http://schemas.microsoft.com/office/powerpoint/2010/main" val="619129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THE PICTURES HAVE BEEN APPROVED BY YOUR CENTER FOR PUBLIC RELEASE</a:t>
            </a:r>
          </a:p>
          <a:p>
            <a:endParaRPr lang="en-US" dirty="0"/>
          </a:p>
          <a:p>
            <a:pPr defTabSz="931774">
              <a:defRPr/>
            </a:pPr>
            <a:r>
              <a:rPr lang="en-US" dirty="0">
                <a:solidFill>
                  <a:srgbClr val="FF0000"/>
                </a:solidFill>
              </a:rPr>
              <a:t>Provide an annotated description of the project images on the front cover slide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9958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85800" marR="0" lvl="0" indent="-685800" algn="l" defTabSz="457200" rtl="0" eaLnBrk="1" fontAlgn="auto" latinLnBrk="0" hangingPunct="1">
              <a:lnSpc>
                <a:spcPct val="80000"/>
              </a:lnSpc>
              <a:spcBef>
                <a:spcPts val="0"/>
              </a:spcBef>
              <a:spcAft>
                <a:spcPts val="0"/>
              </a:spcAft>
              <a:buClr>
                <a:srgbClr val="757070"/>
              </a:buClr>
              <a:buSzPts val="1140"/>
              <a:buFont typeface="Calibri"/>
              <a:buNone/>
              <a:tabLst/>
              <a:defRPr/>
            </a:pPr>
            <a:r>
              <a:rPr kumimoji="0" lang="en-US" sz="1140" b="1" i="0" u="sng" strike="noStrike" kern="0" cap="none" spc="0" normalizeH="0" baseline="0" noProof="0" dirty="0">
                <a:ln>
                  <a:noFill/>
                </a:ln>
                <a:solidFill>
                  <a:srgbClr val="757070"/>
                </a:solidFill>
                <a:effectLst/>
                <a:uLnTx/>
                <a:uFillTx/>
                <a:latin typeface="Calibri"/>
                <a:ea typeface="Calibri"/>
                <a:cs typeface="Calibri"/>
                <a:sym typeface="Calibri"/>
              </a:rPr>
              <a:t>Prior Status Updates</a:t>
            </a:r>
            <a:r>
              <a:rPr kumimoji="0" lang="en-US" sz="1140" b="1" i="0" u="none" strike="noStrike" kern="0" cap="none" spc="0" normalizeH="0" baseline="0" noProof="0" dirty="0">
                <a:ln>
                  <a:noFill/>
                </a:ln>
                <a:solidFill>
                  <a:srgbClr val="757070"/>
                </a:solidFill>
                <a:effectLst/>
                <a:uLnTx/>
                <a:uFillTx/>
                <a:latin typeface="Calibri"/>
                <a:ea typeface="Calibri"/>
                <a:cs typeface="Calibri"/>
                <a:sym typeface="Calibri"/>
              </a:rPr>
              <a:t>:</a:t>
            </a:r>
            <a:endParaRPr kumimoji="0" lang="en-US" sz="2200" b="0" i="0" u="none" strike="noStrike" kern="0" cap="none" spc="0" normalizeH="0" baseline="0" noProof="0" dirty="0">
              <a:ln>
                <a:noFill/>
              </a:ln>
              <a:solidFill>
                <a:sysClr val="windowText" lastClr="000000"/>
              </a:solidFill>
              <a:effectLst/>
              <a:uLnTx/>
              <a:uFillTx/>
              <a:latin typeface="Helvetica Neue"/>
              <a:sym typeface="Helvetica Neue"/>
            </a:endParaRPr>
          </a:p>
          <a:p>
            <a:pPr marL="685800" indent="-685800" defTabSz="914400" eaLnBrk="1" hangingPunct="1">
              <a:spcBef>
                <a:spcPts val="1200"/>
              </a:spcBef>
              <a:buNone/>
              <a:defRPr/>
            </a:pPr>
            <a:r>
              <a:rPr lang="en-US" sz="1200" dirty="0">
                <a:solidFill>
                  <a:schemeClr val="bg2">
                    <a:lumMod val="50000"/>
                  </a:schemeClr>
                </a:solidFill>
                <a:latin typeface="Calibri"/>
              </a:rPr>
              <a:t>03/04/24 – Risk opened; assessed LxC at 4x3. Assigned risk to Jennifer Edmunson/MSFC.</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Arial"/>
                <a:sym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Arial"/>
              <a:sym typeface="Helvetica Neue"/>
            </a:endParaRPr>
          </a:p>
        </p:txBody>
      </p:sp>
    </p:spTree>
    <p:extLst>
      <p:ext uri="{BB962C8B-B14F-4D97-AF65-F5344CB8AC3E}">
        <p14:creationId xmlns:p14="http://schemas.microsoft.com/office/powerpoint/2010/main" val="1119142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7" name="Google Shape;207;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685800" marR="0" lvl="0" indent="-685800" algn="l" defTabSz="457200" rtl="0" eaLnBrk="1" fontAlgn="auto" latinLnBrk="0" hangingPunct="1">
              <a:lnSpc>
                <a:spcPct val="80000"/>
              </a:lnSpc>
              <a:spcBef>
                <a:spcPts val="0"/>
              </a:spcBef>
              <a:spcAft>
                <a:spcPts val="0"/>
              </a:spcAft>
              <a:buClr>
                <a:srgbClr val="757070"/>
              </a:buClr>
              <a:buSzPts val="1140"/>
              <a:buFont typeface="Calibri"/>
              <a:buNone/>
              <a:tabLst/>
              <a:defRPr/>
            </a:pPr>
            <a:r>
              <a:rPr kumimoji="0" lang="en-US" sz="1140" b="1" i="0" u="sng" strike="noStrike" kern="0" cap="none" spc="0" normalizeH="0" baseline="0" noProof="0" dirty="0">
                <a:ln>
                  <a:noFill/>
                </a:ln>
                <a:solidFill>
                  <a:srgbClr val="757070"/>
                </a:solidFill>
                <a:effectLst/>
                <a:uLnTx/>
                <a:uFillTx/>
                <a:latin typeface="Calibri"/>
                <a:ea typeface="Calibri"/>
                <a:cs typeface="Calibri"/>
                <a:sym typeface="Calibri"/>
              </a:rPr>
              <a:t>Prior Status Updates</a:t>
            </a:r>
            <a:r>
              <a:rPr kumimoji="0" lang="en-US" sz="1140" b="1" i="0" u="none" strike="noStrike" kern="0" cap="none" spc="0" normalizeH="0" baseline="0" noProof="0" dirty="0">
                <a:ln>
                  <a:noFill/>
                </a:ln>
                <a:solidFill>
                  <a:srgbClr val="757070"/>
                </a:solidFill>
                <a:effectLst/>
                <a:uLnTx/>
                <a:uFillTx/>
                <a:latin typeface="Calibri"/>
                <a:ea typeface="Calibri"/>
                <a:cs typeface="Calibri"/>
                <a:sym typeface="Calibri"/>
              </a:rPr>
              <a:t>:</a:t>
            </a:r>
            <a:endParaRPr kumimoji="0" lang="en-US" sz="2200" b="0" i="0" u="none" strike="noStrike" kern="0" cap="none" spc="0" normalizeH="0" baseline="0" noProof="0" dirty="0">
              <a:ln>
                <a:noFill/>
              </a:ln>
              <a:solidFill>
                <a:sysClr val="windowText" lastClr="000000"/>
              </a:solidFill>
              <a:effectLst/>
              <a:uLnTx/>
              <a:uFillTx/>
              <a:latin typeface="Helvetica Neue"/>
              <a:sym typeface="Helvetica Neue"/>
            </a:endParaRPr>
          </a:p>
          <a:p>
            <a:pPr marL="685800" lvl="0" indent="-685800" algn="l" rtl="0">
              <a:lnSpc>
                <a:spcPct val="117999"/>
              </a:lnSpc>
              <a:spcBef>
                <a:spcPts val="0"/>
              </a:spcBef>
              <a:spcAft>
                <a:spcPts val="0"/>
              </a:spcAft>
              <a:buSzPts val="2400"/>
              <a:buFont typeface="Helvetica Neue"/>
              <a:buNone/>
            </a:pPr>
            <a:r>
              <a:rPr kumimoji="0" lang="en-US" sz="1200" b="0" i="0" u="none" strike="noStrike" kern="0" cap="none" spc="0" normalizeH="0" baseline="0" noProof="0" dirty="0">
                <a:ln>
                  <a:noFill/>
                </a:ln>
                <a:solidFill>
                  <a:srgbClr val="434343"/>
                </a:solidFill>
                <a:effectLst/>
                <a:uLnTx/>
                <a:uFillTx/>
                <a:latin typeface="Calibri" panose="020F0502020204030204" pitchFamily="34" charset="0"/>
                <a:ea typeface="+mn-ea"/>
                <a:cs typeface="Calibri" panose="020F0502020204030204" pitchFamily="34" charset="0"/>
                <a:sym typeface="Arial"/>
              </a:rPr>
              <a:t>04/23/24 – Risk opened; assessed LxC at 4x4.</a:t>
            </a:r>
            <a:endParaRPr sz="1200" dirty="0">
              <a:solidFill>
                <a:srgbClr val="545454"/>
              </a:solidFill>
              <a:latin typeface="Calibri" panose="020F0502020204030204" pitchFamily="34" charset="0"/>
              <a:ea typeface="Calibri"/>
              <a:cs typeface="Calibri" panose="020F0502020204030204" pitchFamily="34" charset="0"/>
              <a:sym typeface="Calibri"/>
            </a:endParaRPr>
          </a:p>
        </p:txBody>
      </p:sp>
      <p:sp>
        <p:nvSpPr>
          <p:cNvPr id="208" name="Google Shape;208;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35</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55: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685800" marR="0" lvl="0" indent="-685800" algn="l" rtl="0">
              <a:lnSpc>
                <a:spcPct val="80000"/>
              </a:lnSpc>
              <a:spcBef>
                <a:spcPts val="0"/>
              </a:spcBef>
              <a:spcAft>
                <a:spcPts val="0"/>
              </a:spcAft>
              <a:buClr>
                <a:srgbClr val="757070"/>
              </a:buClr>
              <a:buSzPts val="1140"/>
              <a:buFont typeface="Calibri"/>
              <a:buNone/>
            </a:pPr>
            <a:r>
              <a:rPr lang="en-US" sz="1140" b="1" i="0" u="sng" strike="noStrike" cap="none" dirty="0">
                <a:solidFill>
                  <a:srgbClr val="757070"/>
                </a:solidFill>
                <a:latin typeface="Calibri"/>
                <a:ea typeface="Calibri"/>
                <a:cs typeface="Calibri"/>
                <a:sym typeface="Calibri"/>
              </a:rPr>
              <a:t>Prior Status Updates</a:t>
            </a:r>
            <a:r>
              <a:rPr lang="en-US" sz="1140" b="1" i="0" u="none" strike="noStrike" cap="none" dirty="0">
                <a:solidFill>
                  <a:srgbClr val="757070"/>
                </a:solidFill>
                <a:latin typeface="Calibri"/>
                <a:ea typeface="Calibri"/>
                <a:cs typeface="Calibri"/>
                <a:sym typeface="Calibri"/>
              </a:rPr>
              <a:t>:</a:t>
            </a:r>
            <a:endParaRPr sz="2200" b="0" i="0" u="none" strike="noStrike" cap="none" dirty="0">
              <a:solidFill>
                <a:srgbClr val="000000"/>
              </a:solidFill>
              <a:latin typeface="Helvetica Neue"/>
              <a:ea typeface="Helvetica Neue"/>
              <a:cs typeface="Helvetica Neue"/>
              <a:sym typeface="Helvetica Neue"/>
            </a:endParaRPr>
          </a:p>
          <a:p>
            <a:pPr marL="685800" lvl="0" indent="-685800" algn="l" rtl="0">
              <a:lnSpc>
                <a:spcPct val="100000"/>
              </a:lnSpc>
              <a:spcBef>
                <a:spcPts val="1200"/>
              </a:spcBef>
              <a:spcAft>
                <a:spcPts val="0"/>
              </a:spcAft>
              <a:buSzPts val="1400"/>
              <a:buNone/>
            </a:pPr>
            <a:endParaRPr sz="2400" dirty="0">
              <a:solidFill>
                <a:srgbClr val="222A35"/>
              </a:solidFill>
              <a:latin typeface="Calibri"/>
              <a:ea typeface="Calibri"/>
              <a:cs typeface="Calibri"/>
              <a:sym typeface="Calibri"/>
            </a:endParaRPr>
          </a:p>
        </p:txBody>
      </p:sp>
      <p:sp>
        <p:nvSpPr>
          <p:cNvPr id="97" name="Google Shape;97;p55: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36</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85800" marR="0" lvl="0" indent="-685800" algn="l" defTabSz="457200" rtl="0" eaLnBrk="1" fontAlgn="auto" latinLnBrk="0" hangingPunct="1">
              <a:lnSpc>
                <a:spcPct val="80000"/>
              </a:lnSpc>
              <a:spcBef>
                <a:spcPts val="0"/>
              </a:spcBef>
              <a:spcAft>
                <a:spcPts val="0"/>
              </a:spcAft>
              <a:buClr>
                <a:srgbClr val="757070"/>
              </a:buClr>
              <a:buSzPts val="1140"/>
              <a:buFont typeface="Calibri"/>
              <a:buNone/>
              <a:tabLst/>
              <a:defRPr/>
            </a:pPr>
            <a:r>
              <a:rPr kumimoji="0" lang="en-US" sz="1140" b="1" i="0" u="sng" strike="noStrike" kern="0" cap="none" spc="0" normalizeH="0" baseline="0" noProof="0" dirty="0">
                <a:ln>
                  <a:noFill/>
                </a:ln>
                <a:solidFill>
                  <a:srgbClr val="757070"/>
                </a:solidFill>
                <a:effectLst/>
                <a:uLnTx/>
                <a:uFillTx/>
                <a:latin typeface="Calibri"/>
                <a:ea typeface="Calibri"/>
                <a:cs typeface="Calibri"/>
                <a:sym typeface="Calibri"/>
              </a:rPr>
              <a:t>Prior Status Updates</a:t>
            </a:r>
            <a:r>
              <a:rPr kumimoji="0" lang="en-US" sz="1140" b="1" i="0" u="none" strike="noStrike" kern="0" cap="none" spc="0" normalizeH="0" baseline="0" noProof="0" dirty="0">
                <a:ln>
                  <a:noFill/>
                </a:ln>
                <a:solidFill>
                  <a:srgbClr val="757070"/>
                </a:solidFill>
                <a:effectLst/>
                <a:uLnTx/>
                <a:uFillTx/>
                <a:latin typeface="Calibri"/>
                <a:ea typeface="Calibri"/>
                <a:cs typeface="Calibri"/>
                <a:sym typeface="Calibri"/>
              </a:rPr>
              <a:t>:</a:t>
            </a:r>
            <a:endParaRPr kumimoji="0" lang="en-US" sz="2200" b="0" i="0" u="none" strike="noStrike" kern="0" cap="none" spc="0" normalizeH="0" baseline="0" noProof="0" dirty="0">
              <a:ln>
                <a:noFill/>
              </a:ln>
              <a:solidFill>
                <a:sysClr val="windowText" lastClr="000000"/>
              </a:solidFill>
              <a:effectLst/>
              <a:uLnTx/>
              <a:uFillTx/>
              <a:latin typeface="Helvetica Neue"/>
              <a:sym typeface="Helvetica Neue"/>
            </a:endParaRPr>
          </a:p>
          <a:p>
            <a:pPr marL="685800" indent="-685800" defTabSz="914400" eaLnBrk="1" hangingPunct="1">
              <a:spcBef>
                <a:spcPts val="1200"/>
              </a:spcBef>
              <a:buNone/>
              <a:defRPr/>
            </a:pPr>
            <a:endParaRPr lang="en-US" sz="2400" dirty="0">
              <a:solidFill>
                <a:schemeClr val="bg2">
                  <a:lumMod val="50000"/>
                </a:schemeClr>
              </a:solidFill>
              <a:latin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Arial"/>
                <a:sym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Arial"/>
              <a:sym typeface="Helvetica Neue"/>
            </a:endParaRPr>
          </a:p>
        </p:txBody>
      </p:sp>
    </p:spTree>
    <p:extLst>
      <p:ext uri="{BB962C8B-B14F-4D97-AF65-F5344CB8AC3E}">
        <p14:creationId xmlns:p14="http://schemas.microsoft.com/office/powerpoint/2010/main" val="1119142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85800" marR="0" lvl="0" indent="-685800" algn="l" defTabSz="914400" rtl="0" eaLnBrk="1" fontAlgn="auto" latinLnBrk="0" hangingPunct="1">
              <a:lnSpc>
                <a:spcPct val="80000"/>
              </a:lnSpc>
              <a:spcBef>
                <a:spcPts val="0"/>
              </a:spcBef>
              <a:spcAft>
                <a:spcPts val="0"/>
              </a:spcAft>
              <a:buClr>
                <a:srgbClr val="757070"/>
              </a:buClr>
              <a:buSzPts val="1100"/>
              <a:buFont typeface="Calibri"/>
              <a:buNone/>
              <a:tabLst/>
              <a:defRPr/>
            </a:pPr>
            <a:r>
              <a:rPr kumimoji="0" lang="en-US" sz="1100" b="1" i="0" u="sng" strike="noStrike" kern="0" cap="none" spc="0" normalizeH="0" baseline="0" noProof="0" dirty="0">
                <a:ln>
                  <a:noFill/>
                </a:ln>
                <a:solidFill>
                  <a:srgbClr val="757070"/>
                </a:solidFill>
                <a:effectLst/>
                <a:uLnTx/>
                <a:uFillTx/>
                <a:latin typeface="Calibri"/>
                <a:ea typeface="Calibri"/>
                <a:cs typeface="Calibri"/>
                <a:sym typeface="Calibri"/>
              </a:rPr>
              <a:t>Prior Status Updates</a:t>
            </a:r>
            <a:r>
              <a:rPr kumimoji="0" lang="en-US" sz="1100" b="1" i="0" u="none" strike="noStrike" kern="0" cap="none" spc="0" normalizeH="0" baseline="0" noProof="0" dirty="0">
                <a:ln>
                  <a:noFill/>
                </a:ln>
                <a:solidFill>
                  <a:srgbClr val="757070"/>
                </a:solidFill>
                <a:effectLst/>
                <a:uLnTx/>
                <a:uFillTx/>
                <a:latin typeface="Calibri"/>
                <a:ea typeface="Calibri"/>
                <a:cs typeface="Calibri"/>
                <a:sym typeface="Calibri"/>
              </a:rPr>
              <a:t>:</a:t>
            </a:r>
            <a:endParaRPr kumimoji="0" lang="en-US" sz="2200" b="0" i="0" u="none" strike="noStrike" kern="0" cap="none" spc="0" normalizeH="0" baseline="0" noProof="0" dirty="0">
              <a:ln>
                <a:noFill/>
              </a:ln>
              <a:solidFill>
                <a:srgbClr val="000000"/>
              </a:solidFill>
              <a:effectLst/>
              <a:uLnTx/>
              <a:uFillTx/>
              <a:latin typeface="Helvetica Neue"/>
              <a:ea typeface="Helvetica Neue"/>
              <a:cs typeface="Helvetica Neue"/>
              <a:sym typeface="Helvetica Neue"/>
            </a:endParaRPr>
          </a:p>
          <a:p>
            <a:pPr marL="685800" marR="0" lvl="0" indent="-685800" algn="l" defTabSz="457200" rtl="0" eaLnBrk="1" fontAlgn="auto" latinLnBrk="0" hangingPunct="1">
              <a:lnSpc>
                <a:spcPct val="80000"/>
              </a:lnSpc>
              <a:spcBef>
                <a:spcPts val="0"/>
              </a:spcBef>
              <a:spcAft>
                <a:spcPts val="0"/>
              </a:spcAft>
              <a:buClr>
                <a:srgbClr val="757070"/>
              </a:buClr>
              <a:buSzPts val="1140"/>
              <a:buFont typeface="Calibri"/>
              <a:buNone/>
              <a:tabLst/>
              <a:defRPr/>
            </a:pPr>
            <a:endParaRPr lang="en-US" sz="2400" dirty="0">
              <a:solidFill>
                <a:schemeClr val="bg2">
                  <a:lumMod val="50000"/>
                </a:schemeClr>
              </a:solidFill>
              <a:latin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Arial"/>
                <a:sym typeface="Helvetica Neue"/>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Arial"/>
              <a:sym typeface="Helvetica Neue"/>
            </a:endParaRPr>
          </a:p>
        </p:txBody>
      </p:sp>
    </p:spTree>
    <p:extLst>
      <p:ext uri="{BB962C8B-B14F-4D97-AF65-F5344CB8AC3E}">
        <p14:creationId xmlns:p14="http://schemas.microsoft.com/office/powerpoint/2010/main" val="11191429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7.xml"/><Relationship Id="rId4"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8.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ACA1215-1529-FF5D-6765-1A19B18F6E0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2" name="TextBox 11">
            <a:extLst>
              <a:ext uri="{FF2B5EF4-FFF2-40B4-BE49-F238E27FC236}">
                <a16:creationId xmlns:a16="http://schemas.microsoft.com/office/drawing/2014/main" id="{15C5EAF4-79C1-584D-DE98-EDBC89FDF20B}"/>
              </a:ext>
            </a:extLst>
          </p:cNvPr>
          <p:cNvSpPr txBox="1"/>
          <p:nvPr userDrawn="1"/>
        </p:nvSpPr>
        <p:spPr>
          <a:xfrm>
            <a:off x="232012" y="5515550"/>
            <a:ext cx="8468436" cy="707886"/>
          </a:xfrm>
          <a:prstGeom prst="rect">
            <a:avLst/>
          </a:prstGeom>
          <a:noFill/>
        </p:spPr>
        <p:txBody>
          <a:bodyPr wrap="square" rtlCol="0" anchor="ctr" anchorCtr="0">
            <a:spAutoFit/>
          </a:bodyPr>
          <a:lstStyle/>
          <a:p>
            <a:pPr>
              <a:lnSpc>
                <a:spcPts val="2400"/>
              </a:lnSpc>
            </a:pPr>
            <a:r>
              <a:rPr lang="en-US" sz="2400" b="1" dirty="0">
                <a:solidFill>
                  <a:prstClr val="white"/>
                </a:solidFill>
                <a:latin typeface="Arial Bold" panose="020B0704020202020204" pitchFamily="34" charset="0"/>
                <a:ea typeface="Helvetica Neue" charset="0"/>
                <a:cs typeface="Arial Bold" panose="020B0704020202020204" pitchFamily="34" charset="0"/>
              </a:rPr>
              <a:t>Space Technology Mission Directorate</a:t>
            </a:r>
          </a:p>
          <a:p>
            <a:pPr>
              <a:lnSpc>
                <a:spcPts val="2400"/>
              </a:lnSpc>
            </a:pPr>
            <a:r>
              <a:rPr lang="en-US" sz="2100" b="1" dirty="0">
                <a:solidFill>
                  <a:prstClr val="white"/>
                </a:solidFill>
                <a:latin typeface="Arial Bold" panose="020B0704020202020204" pitchFamily="34" charset="0"/>
                <a:ea typeface="Helvetica Neue" charset="0"/>
                <a:cs typeface="Arial Bold" panose="020B0704020202020204" pitchFamily="34" charset="0"/>
              </a:rPr>
              <a:t>Game Changing Development Program</a:t>
            </a:r>
          </a:p>
        </p:txBody>
      </p:sp>
      <p:sp>
        <p:nvSpPr>
          <p:cNvPr id="14" name="Slide Number Placeholder 3">
            <a:extLst>
              <a:ext uri="{FF2B5EF4-FFF2-40B4-BE49-F238E27FC236}">
                <a16:creationId xmlns:a16="http://schemas.microsoft.com/office/drawing/2014/main" id="{6C5ACE1A-929D-64B8-76B7-68616EF9BA52}"/>
              </a:ext>
            </a:extLst>
          </p:cNvPr>
          <p:cNvSpPr>
            <a:spLocks noGrp="1"/>
          </p:cNvSpPr>
          <p:nvPr>
            <p:ph type="sldNum" sz="quarter" idx="12"/>
          </p:nvPr>
        </p:nvSpPr>
        <p:spPr>
          <a:xfrm>
            <a:off x="11789664" y="6629400"/>
            <a:ext cx="402336" cy="228600"/>
          </a:xfrm>
        </p:spPr>
        <p:txBody>
          <a:bodyPr/>
          <a:lstStyle/>
          <a:p>
            <a:fld id="{41C508F0-1AA7-8449-B96D-5FDB74B9F69F}" type="slidenum">
              <a:rPr lang="en-US" smtClean="0"/>
              <a:t>‹#›</a:t>
            </a:fld>
            <a:endParaRPr lang="en-US" dirty="0"/>
          </a:p>
        </p:txBody>
      </p:sp>
    </p:spTree>
    <p:extLst>
      <p:ext uri="{BB962C8B-B14F-4D97-AF65-F5344CB8AC3E}">
        <p14:creationId xmlns:p14="http://schemas.microsoft.com/office/powerpoint/2010/main" val="3773260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E54C-44B7-41A3-1B23-887966361A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E28AA6-270D-B804-7069-E758A0A7DE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5F4FDD-57DB-F0D3-9308-36F1DB6F1E08}"/>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CDF17206-FB36-8134-A989-6CAAF7A44512}"/>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6F467D21-B0F9-15C0-EEBA-8C10A9DE1A1A}"/>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968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C6D5C-2F15-6BBE-53D8-814C551D23B5}"/>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F8A03DDE-14A2-95C6-9192-65834B8204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C36208-C8A3-A096-4DAC-1FE7ADE7298B}"/>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FA2FDF76-0959-2412-9310-7D13758AAF1E}"/>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3FFCA572-640C-802D-5856-D45D4AEE487C}"/>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105417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1214-126E-586D-7EAE-4015FA5FA8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C64B7B-6D7F-38B5-BDB2-C9B2B636F44D}"/>
              </a:ext>
            </a:extLst>
          </p:cNvPr>
          <p:cNvSpPr>
            <a:spLocks noGrp="1"/>
          </p:cNvSpPr>
          <p:nvPr>
            <p:ph sz="half" idx="1"/>
          </p:nvPr>
        </p:nvSpPr>
        <p:spPr>
          <a:xfrm>
            <a:off x="278321" y="1043873"/>
            <a:ext cx="5741479" cy="51330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A682CD-254A-96CD-DA3C-9ED22E1A8DB1}"/>
              </a:ext>
            </a:extLst>
          </p:cNvPr>
          <p:cNvSpPr>
            <a:spLocks noGrp="1"/>
          </p:cNvSpPr>
          <p:nvPr>
            <p:ph sz="half" idx="2"/>
          </p:nvPr>
        </p:nvSpPr>
        <p:spPr>
          <a:xfrm>
            <a:off x="6172200" y="1043873"/>
            <a:ext cx="5741478" cy="51330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AFB201-6124-C632-1825-2527D3C824F0}"/>
              </a:ext>
            </a:extLst>
          </p:cNvPr>
          <p:cNvSpPr>
            <a:spLocks noGrp="1"/>
          </p:cNvSpPr>
          <p:nvPr>
            <p:ph type="dt" sz="half" idx="10"/>
          </p:nvPr>
        </p:nvSpPr>
        <p:spPr/>
        <p:txBody>
          <a:bodyPr/>
          <a:lstStyle/>
          <a:p>
            <a:r>
              <a:rPr lang="en-US" dirty="0"/>
              <a:t>September 10-12, 2024</a:t>
            </a:r>
          </a:p>
        </p:txBody>
      </p:sp>
      <p:sp>
        <p:nvSpPr>
          <p:cNvPr id="6" name="Footer Placeholder 5">
            <a:extLst>
              <a:ext uri="{FF2B5EF4-FFF2-40B4-BE49-F238E27FC236}">
                <a16:creationId xmlns:a16="http://schemas.microsoft.com/office/drawing/2014/main" id="{DE96BCC5-B9E8-4F51-A3BD-9059AD94F2C0}"/>
              </a:ext>
            </a:extLst>
          </p:cNvPr>
          <p:cNvSpPr>
            <a:spLocks noGrp="1"/>
          </p:cNvSpPr>
          <p:nvPr>
            <p:ph type="ftr" sz="quarter" idx="11"/>
          </p:nvPr>
        </p:nvSpPr>
        <p:spPr/>
        <p:txBody>
          <a:bodyPr/>
          <a:lstStyle/>
          <a:p>
            <a:r>
              <a:rPr lang="en-US" dirty="0"/>
              <a:t>GCD Annual Program Review</a:t>
            </a:r>
          </a:p>
        </p:txBody>
      </p:sp>
      <p:sp>
        <p:nvSpPr>
          <p:cNvPr id="7" name="Slide Number Placeholder 6">
            <a:extLst>
              <a:ext uri="{FF2B5EF4-FFF2-40B4-BE49-F238E27FC236}">
                <a16:creationId xmlns:a16="http://schemas.microsoft.com/office/drawing/2014/main" id="{1090A9D4-38A0-1C8D-E4F4-2905387B2434}"/>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11181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178CA-D545-4C8F-BB2E-92C31D7B546C}"/>
              </a:ext>
            </a:extLst>
          </p:cNvPr>
          <p:cNvSpPr>
            <a:spLocks noGrp="1"/>
          </p:cNvSpPr>
          <p:nvPr>
            <p:ph type="title"/>
          </p:nvPr>
        </p:nvSpPr>
        <p:spPr>
          <a:xfrm>
            <a:off x="298708" y="11099"/>
            <a:ext cx="10515600" cy="895210"/>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06593B-3696-7514-5DB3-D33D253DAB7E}"/>
              </a:ext>
            </a:extLst>
          </p:cNvPr>
          <p:cNvSpPr>
            <a:spLocks noGrp="1"/>
          </p:cNvSpPr>
          <p:nvPr>
            <p:ph type="body" idx="1"/>
          </p:nvPr>
        </p:nvSpPr>
        <p:spPr>
          <a:xfrm>
            <a:off x="298708" y="1033386"/>
            <a:ext cx="56988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6DDE1E-A68D-B5B8-C954-72FBF6DEDA98}"/>
              </a:ext>
            </a:extLst>
          </p:cNvPr>
          <p:cNvSpPr>
            <a:spLocks noGrp="1"/>
          </p:cNvSpPr>
          <p:nvPr>
            <p:ph sz="half" idx="2"/>
          </p:nvPr>
        </p:nvSpPr>
        <p:spPr>
          <a:xfrm>
            <a:off x="298708" y="1857298"/>
            <a:ext cx="5698867" cy="4503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BCF1F2-549D-E714-08BB-6B653CF1E88B}"/>
              </a:ext>
            </a:extLst>
          </p:cNvPr>
          <p:cNvSpPr>
            <a:spLocks noGrp="1"/>
          </p:cNvSpPr>
          <p:nvPr>
            <p:ph type="body" sz="quarter" idx="3"/>
          </p:nvPr>
        </p:nvSpPr>
        <p:spPr>
          <a:xfrm>
            <a:off x="6172200" y="1033386"/>
            <a:ext cx="572109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2FB2B9-48D3-2F1B-593D-874C43CE4439}"/>
              </a:ext>
            </a:extLst>
          </p:cNvPr>
          <p:cNvSpPr>
            <a:spLocks noGrp="1"/>
          </p:cNvSpPr>
          <p:nvPr>
            <p:ph sz="quarter" idx="4"/>
          </p:nvPr>
        </p:nvSpPr>
        <p:spPr>
          <a:xfrm>
            <a:off x="6172200" y="1857298"/>
            <a:ext cx="5721092" cy="4503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9F52FB-3A9B-DF0D-2B7D-2C8AC5F9358F}"/>
              </a:ext>
            </a:extLst>
          </p:cNvPr>
          <p:cNvSpPr>
            <a:spLocks noGrp="1"/>
          </p:cNvSpPr>
          <p:nvPr>
            <p:ph type="dt" sz="half" idx="10"/>
          </p:nvPr>
        </p:nvSpPr>
        <p:spPr/>
        <p:txBody>
          <a:bodyPr/>
          <a:lstStyle/>
          <a:p>
            <a:r>
              <a:rPr lang="en-US" dirty="0"/>
              <a:t>September 10-12, 2024</a:t>
            </a:r>
          </a:p>
        </p:txBody>
      </p:sp>
      <p:sp>
        <p:nvSpPr>
          <p:cNvPr id="8" name="Footer Placeholder 7">
            <a:extLst>
              <a:ext uri="{FF2B5EF4-FFF2-40B4-BE49-F238E27FC236}">
                <a16:creationId xmlns:a16="http://schemas.microsoft.com/office/drawing/2014/main" id="{425207C9-87EB-F36D-EE22-0DDC6860A214}"/>
              </a:ext>
            </a:extLst>
          </p:cNvPr>
          <p:cNvSpPr>
            <a:spLocks noGrp="1"/>
          </p:cNvSpPr>
          <p:nvPr>
            <p:ph type="ftr" sz="quarter" idx="11"/>
          </p:nvPr>
        </p:nvSpPr>
        <p:spPr/>
        <p:txBody>
          <a:bodyPr/>
          <a:lstStyle/>
          <a:p>
            <a:r>
              <a:rPr lang="en-US" dirty="0"/>
              <a:t>GCD Annual Program Review</a:t>
            </a:r>
          </a:p>
        </p:txBody>
      </p:sp>
      <p:sp>
        <p:nvSpPr>
          <p:cNvPr id="9" name="Slide Number Placeholder 8">
            <a:extLst>
              <a:ext uri="{FF2B5EF4-FFF2-40B4-BE49-F238E27FC236}">
                <a16:creationId xmlns:a16="http://schemas.microsoft.com/office/drawing/2014/main" id="{E1EC0033-FA3F-6F2A-D779-6BF1BF12E3C0}"/>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1992884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80606-9264-4FEC-BA65-77DB4EBFE7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D0E5EA-BDBF-9CBA-8BA8-C115A9BDE50D}"/>
              </a:ext>
            </a:extLst>
          </p:cNvPr>
          <p:cNvSpPr>
            <a:spLocks noGrp="1"/>
          </p:cNvSpPr>
          <p:nvPr>
            <p:ph type="dt" sz="half" idx="10"/>
          </p:nvPr>
        </p:nvSpPr>
        <p:spPr/>
        <p:txBody>
          <a:bodyPr/>
          <a:lstStyle/>
          <a:p>
            <a:r>
              <a:rPr lang="en-US" dirty="0"/>
              <a:t>September 10-12, 2024</a:t>
            </a:r>
          </a:p>
        </p:txBody>
      </p:sp>
      <p:sp>
        <p:nvSpPr>
          <p:cNvPr id="4" name="Footer Placeholder 3">
            <a:extLst>
              <a:ext uri="{FF2B5EF4-FFF2-40B4-BE49-F238E27FC236}">
                <a16:creationId xmlns:a16="http://schemas.microsoft.com/office/drawing/2014/main" id="{05BCFF47-E441-9DE8-1988-6BF95143A502}"/>
              </a:ext>
            </a:extLst>
          </p:cNvPr>
          <p:cNvSpPr>
            <a:spLocks noGrp="1"/>
          </p:cNvSpPr>
          <p:nvPr>
            <p:ph type="ftr" sz="quarter" idx="11"/>
          </p:nvPr>
        </p:nvSpPr>
        <p:spPr/>
        <p:txBody>
          <a:bodyPr/>
          <a:lstStyle/>
          <a:p>
            <a:r>
              <a:rPr lang="en-US" dirty="0"/>
              <a:t>GCD Annual Program Review</a:t>
            </a:r>
          </a:p>
        </p:txBody>
      </p:sp>
      <p:sp>
        <p:nvSpPr>
          <p:cNvPr id="5" name="Slide Number Placeholder 4">
            <a:extLst>
              <a:ext uri="{FF2B5EF4-FFF2-40B4-BE49-F238E27FC236}">
                <a16:creationId xmlns:a16="http://schemas.microsoft.com/office/drawing/2014/main" id="{FB782F4E-7FB9-4DB2-879B-4D092532D6D2}"/>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4054903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5A519C-ADD4-55E4-306D-C26C28C4D41E}"/>
              </a:ext>
            </a:extLst>
          </p:cNvPr>
          <p:cNvSpPr>
            <a:spLocks noGrp="1"/>
          </p:cNvSpPr>
          <p:nvPr>
            <p:ph type="dt" sz="half" idx="10"/>
          </p:nvPr>
        </p:nvSpPr>
        <p:spPr/>
        <p:txBody>
          <a:bodyPr/>
          <a:lstStyle/>
          <a:p>
            <a:r>
              <a:rPr lang="en-US" dirty="0"/>
              <a:t>September 10-12, 2024</a:t>
            </a:r>
          </a:p>
        </p:txBody>
      </p:sp>
      <p:sp>
        <p:nvSpPr>
          <p:cNvPr id="3" name="Footer Placeholder 2">
            <a:extLst>
              <a:ext uri="{FF2B5EF4-FFF2-40B4-BE49-F238E27FC236}">
                <a16:creationId xmlns:a16="http://schemas.microsoft.com/office/drawing/2014/main" id="{D2C1ABFA-47C9-9C95-E860-1446C59572FE}"/>
              </a:ext>
            </a:extLst>
          </p:cNvPr>
          <p:cNvSpPr>
            <a:spLocks noGrp="1"/>
          </p:cNvSpPr>
          <p:nvPr>
            <p:ph type="ftr" sz="quarter" idx="11"/>
          </p:nvPr>
        </p:nvSpPr>
        <p:spPr/>
        <p:txBody>
          <a:bodyPr/>
          <a:lstStyle/>
          <a:p>
            <a:r>
              <a:rPr lang="en-US" dirty="0"/>
              <a:t>GCD Annual Program Review</a:t>
            </a:r>
          </a:p>
        </p:txBody>
      </p:sp>
      <p:sp>
        <p:nvSpPr>
          <p:cNvPr id="4" name="Slide Number Placeholder 3">
            <a:extLst>
              <a:ext uri="{FF2B5EF4-FFF2-40B4-BE49-F238E27FC236}">
                <a16:creationId xmlns:a16="http://schemas.microsoft.com/office/drawing/2014/main" id="{BF409283-22FA-DA72-89A4-6580C46F454A}"/>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996679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D825-148C-88F3-1A35-D4C43EA61C2E}"/>
              </a:ext>
            </a:extLst>
          </p:cNvPr>
          <p:cNvSpPr>
            <a:spLocks noGrp="1"/>
          </p:cNvSpPr>
          <p:nvPr>
            <p:ph type="title"/>
          </p:nvPr>
        </p:nvSpPr>
        <p:spPr>
          <a:xfrm>
            <a:off x="265254" y="965565"/>
            <a:ext cx="3932237"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389A8F4-4114-DC83-E09D-F6A48F01D925}"/>
              </a:ext>
            </a:extLst>
          </p:cNvPr>
          <p:cNvSpPr>
            <a:spLocks noGrp="1"/>
          </p:cNvSpPr>
          <p:nvPr>
            <p:ph idx="1"/>
          </p:nvPr>
        </p:nvSpPr>
        <p:spPr>
          <a:xfrm>
            <a:off x="4398260" y="965565"/>
            <a:ext cx="7528485"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C42345-0B85-D796-CC31-62AE14D1B63A}"/>
              </a:ext>
            </a:extLst>
          </p:cNvPr>
          <p:cNvSpPr>
            <a:spLocks noGrp="1"/>
          </p:cNvSpPr>
          <p:nvPr>
            <p:ph type="body" sz="half" idx="2"/>
          </p:nvPr>
        </p:nvSpPr>
        <p:spPr>
          <a:xfrm>
            <a:off x="265254" y="256576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BBDC05-50AA-5BEC-0CC7-6D3C9DF57553}"/>
              </a:ext>
            </a:extLst>
          </p:cNvPr>
          <p:cNvSpPr>
            <a:spLocks noGrp="1"/>
          </p:cNvSpPr>
          <p:nvPr>
            <p:ph type="dt" sz="half" idx="10"/>
          </p:nvPr>
        </p:nvSpPr>
        <p:spPr/>
        <p:txBody>
          <a:bodyPr/>
          <a:lstStyle/>
          <a:p>
            <a:r>
              <a:rPr lang="en-US" dirty="0"/>
              <a:t>September 10-12, 2024</a:t>
            </a:r>
          </a:p>
        </p:txBody>
      </p:sp>
      <p:sp>
        <p:nvSpPr>
          <p:cNvPr id="6" name="Footer Placeholder 5">
            <a:extLst>
              <a:ext uri="{FF2B5EF4-FFF2-40B4-BE49-F238E27FC236}">
                <a16:creationId xmlns:a16="http://schemas.microsoft.com/office/drawing/2014/main" id="{1272FACE-3325-C652-44A0-76B143277FE9}"/>
              </a:ext>
            </a:extLst>
          </p:cNvPr>
          <p:cNvSpPr>
            <a:spLocks noGrp="1"/>
          </p:cNvSpPr>
          <p:nvPr>
            <p:ph type="ftr" sz="quarter" idx="11"/>
          </p:nvPr>
        </p:nvSpPr>
        <p:spPr/>
        <p:txBody>
          <a:bodyPr/>
          <a:lstStyle/>
          <a:p>
            <a:r>
              <a:rPr lang="en-US" dirty="0"/>
              <a:t>GCD Annual Program Review</a:t>
            </a:r>
          </a:p>
        </p:txBody>
      </p:sp>
      <p:sp>
        <p:nvSpPr>
          <p:cNvPr id="7" name="Slide Number Placeholder 6">
            <a:extLst>
              <a:ext uri="{FF2B5EF4-FFF2-40B4-BE49-F238E27FC236}">
                <a16:creationId xmlns:a16="http://schemas.microsoft.com/office/drawing/2014/main" id="{268CCF21-0C79-D008-8480-E7E274DBD278}"/>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1088969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84E94-D3F4-735F-BC2F-DF940A33D7C7}"/>
              </a:ext>
            </a:extLst>
          </p:cNvPr>
          <p:cNvSpPr>
            <a:spLocks noGrp="1"/>
          </p:cNvSpPr>
          <p:nvPr>
            <p:ph type="title"/>
          </p:nvPr>
        </p:nvSpPr>
        <p:spPr>
          <a:xfrm>
            <a:off x="257161" y="987425"/>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2CBB20-38E6-1825-85E7-DCFEA8AB718D}"/>
              </a:ext>
            </a:extLst>
          </p:cNvPr>
          <p:cNvSpPr>
            <a:spLocks noGrp="1"/>
          </p:cNvSpPr>
          <p:nvPr>
            <p:ph type="pic" idx="1"/>
          </p:nvPr>
        </p:nvSpPr>
        <p:spPr>
          <a:xfrm>
            <a:off x="4325431" y="987425"/>
            <a:ext cx="7609407"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EA8D4E6-B347-9252-DC78-ABCE137F478A}"/>
              </a:ext>
            </a:extLst>
          </p:cNvPr>
          <p:cNvSpPr>
            <a:spLocks noGrp="1"/>
          </p:cNvSpPr>
          <p:nvPr>
            <p:ph type="body" sz="half" idx="2"/>
          </p:nvPr>
        </p:nvSpPr>
        <p:spPr>
          <a:xfrm>
            <a:off x="257161" y="258762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FAE40F-481F-12B2-1DAC-97B060B0FB02}"/>
              </a:ext>
            </a:extLst>
          </p:cNvPr>
          <p:cNvSpPr>
            <a:spLocks noGrp="1"/>
          </p:cNvSpPr>
          <p:nvPr>
            <p:ph type="dt" sz="half" idx="10"/>
          </p:nvPr>
        </p:nvSpPr>
        <p:spPr/>
        <p:txBody>
          <a:bodyPr/>
          <a:lstStyle/>
          <a:p>
            <a:r>
              <a:rPr lang="en-US" dirty="0"/>
              <a:t>September 10-12, 2024</a:t>
            </a:r>
          </a:p>
        </p:txBody>
      </p:sp>
      <p:sp>
        <p:nvSpPr>
          <p:cNvPr id="6" name="Footer Placeholder 5">
            <a:extLst>
              <a:ext uri="{FF2B5EF4-FFF2-40B4-BE49-F238E27FC236}">
                <a16:creationId xmlns:a16="http://schemas.microsoft.com/office/drawing/2014/main" id="{9FD5F104-EBFB-CC91-696F-B0D89E19057E}"/>
              </a:ext>
            </a:extLst>
          </p:cNvPr>
          <p:cNvSpPr>
            <a:spLocks noGrp="1"/>
          </p:cNvSpPr>
          <p:nvPr>
            <p:ph type="ftr" sz="quarter" idx="11"/>
          </p:nvPr>
        </p:nvSpPr>
        <p:spPr/>
        <p:txBody>
          <a:bodyPr/>
          <a:lstStyle/>
          <a:p>
            <a:r>
              <a:rPr lang="en-US" dirty="0"/>
              <a:t>GCD Annual Program Review</a:t>
            </a:r>
          </a:p>
        </p:txBody>
      </p:sp>
      <p:sp>
        <p:nvSpPr>
          <p:cNvPr id="7" name="Slide Number Placeholder 6">
            <a:extLst>
              <a:ext uri="{FF2B5EF4-FFF2-40B4-BE49-F238E27FC236}">
                <a16:creationId xmlns:a16="http://schemas.microsoft.com/office/drawing/2014/main" id="{CA9703F6-78A1-7D8F-A9E4-674D5F8B801C}"/>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2244436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A148-E0E9-941D-CF47-BB633EEB0E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5EEA01-8A0C-C5EF-C06C-8AFC71C01C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728759-AA45-8A15-FBF2-147A3968696A}"/>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8BB4FE17-2FEC-6EB9-3522-42A61B3351CF}"/>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CAB6D64C-822E-49AB-5FC0-9543C5A5C02E}"/>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135834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170F14-848D-1720-AAF9-1BECCE3EADFD}"/>
              </a:ext>
            </a:extLst>
          </p:cNvPr>
          <p:cNvSpPr>
            <a:spLocks noGrp="1"/>
          </p:cNvSpPr>
          <p:nvPr>
            <p:ph type="title" orient="vert"/>
          </p:nvPr>
        </p:nvSpPr>
        <p:spPr>
          <a:xfrm>
            <a:off x="9347986" y="987227"/>
            <a:ext cx="2628900" cy="5413573"/>
          </a:xfrm>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1622C181-35C0-7B21-95D9-3D60EF2C4599}"/>
              </a:ext>
            </a:extLst>
          </p:cNvPr>
          <p:cNvSpPr>
            <a:spLocks noGrp="1"/>
          </p:cNvSpPr>
          <p:nvPr>
            <p:ph type="body" orient="vert" idx="1"/>
          </p:nvPr>
        </p:nvSpPr>
        <p:spPr>
          <a:xfrm>
            <a:off x="215114" y="987227"/>
            <a:ext cx="8980472" cy="5413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AC2CB1-8705-576F-84BB-B9E32CA88EE2}"/>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F3263BDD-2A8C-DD20-7AB9-CE3596E3F2AF}"/>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02EF7381-B0FF-E87B-0F7B-6F5F86B59C87}"/>
              </a:ext>
            </a:extLst>
          </p:cNvPr>
          <p:cNvSpPr>
            <a:spLocks noGrp="1"/>
          </p:cNvSpPr>
          <p:nvPr>
            <p:ph type="sldNum" sz="quarter" idx="12"/>
          </p:nvPr>
        </p:nvSpPr>
        <p:spPr/>
        <p:txBody>
          <a:bodyPr/>
          <a:lstStyle/>
          <a:p>
            <a:fld id="{810711A6-5908-4BC9-9A98-6F28F473755D}" type="slidenum">
              <a:rPr lang="en-US" smtClean="0"/>
              <a:t>‹#›</a:t>
            </a:fld>
            <a:endParaRPr lang="en-US" dirty="0"/>
          </a:p>
        </p:txBody>
      </p:sp>
    </p:spTree>
    <p:extLst>
      <p:ext uri="{BB962C8B-B14F-4D97-AF65-F5344CB8AC3E}">
        <p14:creationId xmlns:p14="http://schemas.microsoft.com/office/powerpoint/2010/main" val="4247616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168" name="Picture 2" descr="Picture 2"/>
          <p:cNvPicPr>
            <a:picLocks noChangeAspect="1"/>
          </p:cNvPicPr>
          <p:nvPr/>
        </p:nvPicPr>
        <p:blipFill>
          <a:blip r:embed="rId2"/>
          <a:stretch>
            <a:fillRect/>
          </a:stretch>
        </p:blipFill>
        <p:spPr>
          <a:xfrm>
            <a:off x="0" y="1"/>
            <a:ext cx="12192000" cy="1127126"/>
          </a:xfrm>
          <a:prstGeom prst="rect">
            <a:avLst/>
          </a:prstGeom>
          <a:ln w="12700">
            <a:miter lim="400000"/>
          </a:ln>
        </p:spPr>
      </p:pic>
      <p:pic>
        <p:nvPicPr>
          <p:cNvPr id="169" name="Picture 2" descr="Picture 2"/>
          <p:cNvPicPr>
            <a:picLocks noChangeAspect="1"/>
          </p:cNvPicPr>
          <p:nvPr/>
        </p:nvPicPr>
        <p:blipFill>
          <a:blip r:embed="rId3"/>
          <a:stretch>
            <a:fillRect/>
          </a:stretch>
        </p:blipFill>
        <p:spPr>
          <a:xfrm>
            <a:off x="-812" y="-2"/>
            <a:ext cx="12192001" cy="1127126"/>
          </a:xfrm>
          <a:prstGeom prst="rect">
            <a:avLst/>
          </a:prstGeom>
          <a:ln w="12700">
            <a:miter lim="400000"/>
          </a:ln>
        </p:spPr>
      </p:pic>
      <p:sp>
        <p:nvSpPr>
          <p:cNvPr id="170" name="Slide Number"/>
          <p:cNvSpPr txBox="1">
            <a:spLocks noGrp="1"/>
          </p:cNvSpPr>
          <p:nvPr>
            <p:ph type="sldNum" sz="quarter" idx="2"/>
          </p:nvPr>
        </p:nvSpPr>
        <p:spPr>
          <a:xfrm>
            <a:off x="12066968" y="6629402"/>
            <a:ext cx="125035" cy="123111"/>
          </a:xfrm>
          <a:prstGeom prst="rect">
            <a:avLst/>
          </a:prstGeom>
        </p:spPr>
        <p:txBody>
          <a:bodyPr lIns="0" tIns="0" rIns="0" bIns="0" anchor="t"/>
          <a:lstStyle>
            <a:lvl1pPr algn="r" defTabSz="914400">
              <a:defRPr sz="800">
                <a:solidFill>
                  <a:srgbClr val="000000"/>
                </a:solidFill>
              </a:defRPr>
            </a:lvl1pPr>
          </a:lstStyle>
          <a:p>
            <a:fld id="{86CB4B4D-7CA3-9044-876B-883B54F8677D}" type="slidenum">
              <a:t>‹#›</a:t>
            </a:fld>
            <a:endParaRPr dirty="0"/>
          </a:p>
        </p:txBody>
      </p:sp>
      <p:sp>
        <p:nvSpPr>
          <p:cNvPr id="171" name="Title Text"/>
          <p:cNvSpPr txBox="1">
            <a:spLocks noGrp="1"/>
          </p:cNvSpPr>
          <p:nvPr>
            <p:ph type="title"/>
          </p:nvPr>
        </p:nvSpPr>
        <p:spPr>
          <a:xfrm>
            <a:off x="1625600" y="0"/>
            <a:ext cx="9144000" cy="1066800"/>
          </a:xfrm>
          <a:prstGeom prst="rect">
            <a:avLst/>
          </a:prstGeom>
        </p:spPr>
        <p:txBody>
          <a:bodyPr lIns="91439" tIns="91439" rIns="91439" bIns="91439" anchor="ctr">
            <a:normAutofit/>
          </a:bodyPr>
          <a:lstStyle>
            <a:lvl1pPr algn="ctr" defTabSz="457200">
              <a:defRPr sz="2400" b="1">
                <a:solidFill>
                  <a:srgbClr val="FFFFFF"/>
                </a:solidFill>
              </a:defRPr>
            </a:lvl1pPr>
          </a:lstStyle>
          <a:p>
            <a:r>
              <a:t>Title Text</a:t>
            </a:r>
          </a:p>
        </p:txBody>
      </p:sp>
      <p:sp>
        <p:nvSpPr>
          <p:cNvPr id="172" name="TextBox 3"/>
          <p:cNvSpPr txBox="1"/>
          <p:nvPr/>
        </p:nvSpPr>
        <p:spPr>
          <a:xfrm>
            <a:off x="45721" y="6629402"/>
            <a:ext cx="2742666" cy="215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spAutoFit/>
          </a:bodyPr>
          <a:lstStyle>
            <a:lvl1pPr algn="l" defTabSz="1828800">
              <a:defRPr sz="1600">
                <a:latin typeface="Arial"/>
                <a:ea typeface="Arial"/>
                <a:cs typeface="Arial"/>
                <a:sym typeface="Arial"/>
              </a:defRPr>
            </a:lvl1pPr>
          </a:lstStyle>
          <a:p>
            <a:r>
              <a:rPr sz="800" dirty="0"/>
              <a:t>GCD FY18 Mid Year Review</a:t>
            </a:r>
          </a:p>
        </p:txBody>
      </p:sp>
    </p:spTree>
    <p:extLst>
      <p:ext uri="{BB962C8B-B14F-4D97-AF65-F5344CB8AC3E}">
        <p14:creationId xmlns:p14="http://schemas.microsoft.com/office/powerpoint/2010/main" val="310362917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Tree>
    <p:extLst>
      <p:ext uri="{BB962C8B-B14F-4D97-AF65-F5344CB8AC3E}">
        <p14:creationId xmlns:p14="http://schemas.microsoft.com/office/powerpoint/2010/main" val="1225002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11601411" y="6095346"/>
            <a:ext cx="774488" cy="769359"/>
          </a:xfrm>
          <a:ln/>
        </p:spPr>
        <p:txBody>
          <a:bodyPr/>
          <a:lstStyle>
            <a:lvl1pPr>
              <a:defRPr/>
            </a:lvl1pPr>
          </a:lstStyle>
          <a:p>
            <a:fld id="{4572F59E-49AD-4AC9-8D63-FF3F90E317A6}" type="slidenum">
              <a:rPr lang="en-US" altLang="en-US"/>
              <a:pPr/>
              <a:t>‹#›</a:t>
            </a:fld>
            <a:endParaRPr lang="en-US" altLang="en-US" dirty="0"/>
          </a:p>
        </p:txBody>
      </p:sp>
    </p:spTree>
    <p:extLst>
      <p:ext uri="{BB962C8B-B14F-4D97-AF65-F5344CB8AC3E}">
        <p14:creationId xmlns:p14="http://schemas.microsoft.com/office/powerpoint/2010/main" val="3213456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609298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015948740"/>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400150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4282248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FY23</a:t>
            </a:r>
            <a:r>
              <a:rPr lang="en-US" sz="800" baseline="0" dirty="0">
                <a:solidFill>
                  <a:schemeClr val="tx1"/>
                </a:solidFill>
              </a:rPr>
              <a:t> Mid Year Review</a:t>
            </a:r>
            <a:endParaRPr lang="en-US" sz="800" dirty="0">
              <a:solidFill>
                <a:schemeClr val="tx1"/>
              </a:solidFill>
            </a:endParaRPr>
          </a:p>
        </p:txBody>
      </p:sp>
    </p:spTree>
    <p:extLst>
      <p:ext uri="{BB962C8B-B14F-4D97-AF65-F5344CB8AC3E}">
        <p14:creationId xmlns:p14="http://schemas.microsoft.com/office/powerpoint/2010/main" val="39969733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594128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016194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8832903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8091112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FY24</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431239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FY24</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41513698"/>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FY24</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0834489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FY24</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5981906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FY24</a:t>
            </a:r>
            <a:r>
              <a:rPr lang="en-US" sz="800" baseline="0" dirty="0">
                <a:solidFill>
                  <a:schemeClr val="tx1"/>
                </a:solidFill>
              </a:rPr>
              <a:t> Mid Year Review</a:t>
            </a:r>
            <a:endParaRPr lang="en-US" sz="800" dirty="0">
              <a:solidFill>
                <a:schemeClr val="tx1"/>
              </a:solidFill>
            </a:endParaRPr>
          </a:p>
        </p:txBody>
      </p:sp>
    </p:spTree>
    <p:extLst>
      <p:ext uri="{BB962C8B-B14F-4D97-AF65-F5344CB8AC3E}">
        <p14:creationId xmlns:p14="http://schemas.microsoft.com/office/powerpoint/2010/main" val="4580227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FY24</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9974679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FY24</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303844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FY24</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554439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FY24</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520082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405594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86228345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494594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715264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itle 1"/>
          <p:cNvSpPr txBox="1">
            <a:spLocks/>
          </p:cNvSpPr>
          <p:nvPr userDrawn="1"/>
        </p:nvSpPr>
        <p:spPr>
          <a:xfrm>
            <a:off x="2667000" y="0"/>
            <a:ext cx="6858000" cy="10668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a:lstStyle>
          <a:p>
            <a:pPr algn="ctr"/>
            <a:r>
              <a:rPr lang="en-US" sz="4000" dirty="0">
                <a:solidFill>
                  <a:schemeClr val="bg1">
                    <a:lumMod val="85000"/>
                  </a:schemeClr>
                </a:solidFill>
                <a:latin typeface="Arial Bold" charset="0"/>
                <a:ea typeface="ＭＳ Ｐゴシック" charset="-128"/>
                <a:cs typeface="ＭＳ Ｐゴシック" charset="-128"/>
              </a:rPr>
              <a:t> </a:t>
            </a:r>
          </a:p>
        </p:txBody>
      </p:sp>
    </p:spTree>
    <p:extLst>
      <p:ext uri="{BB962C8B-B14F-4D97-AF65-F5344CB8AC3E}">
        <p14:creationId xmlns:p14="http://schemas.microsoft.com/office/powerpoint/2010/main" val="27361173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Tree>
    <p:extLst>
      <p:ext uri="{BB962C8B-B14F-4D97-AF65-F5344CB8AC3E}">
        <p14:creationId xmlns:p14="http://schemas.microsoft.com/office/powerpoint/2010/main" val="35509122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CD3F-7001-4E4D-9A7D-F2B6D202A7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49EEBE-2FD5-A944-9E15-460FBCC036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5CCBF2-6957-DF47-9685-8FCE790C2C62}"/>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9FC6347-AE5C-8649-989B-51862C6251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F08DC05-A7F6-BE45-B52D-AF25AEF023EB}"/>
              </a:ext>
            </a:extLst>
          </p:cNvPr>
          <p:cNvSpPr>
            <a:spLocks noGrp="1"/>
          </p:cNvSpPr>
          <p:nvPr>
            <p:ph type="sldNum" sz="quarter" idx="12"/>
          </p:nvPr>
        </p:nvSpPr>
        <p:spPr/>
        <p:txBody>
          <a:bodyPr/>
          <a:lstStyle/>
          <a:p>
            <a:fld id="{41C508F0-1AA7-8449-B96D-5FDB74B9F69F}" type="slidenum">
              <a:rPr lang="en-US" smtClean="0"/>
              <a:t>‹#›</a:t>
            </a:fld>
            <a:endParaRPr lang="en-US" dirty="0"/>
          </a:p>
        </p:txBody>
      </p:sp>
    </p:spTree>
    <p:extLst>
      <p:ext uri="{BB962C8B-B14F-4D97-AF65-F5344CB8AC3E}">
        <p14:creationId xmlns:p14="http://schemas.microsoft.com/office/powerpoint/2010/main" val="31274455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42B4-57FC-6D43-9C26-6525D39D00E0}"/>
              </a:ext>
            </a:extLst>
          </p:cNvPr>
          <p:cNvSpPr>
            <a:spLocks noGrp="1"/>
          </p:cNvSpPr>
          <p:nvPr>
            <p:ph type="title"/>
          </p:nvPr>
        </p:nvSpPr>
        <p:spPr>
          <a:xfrm>
            <a:off x="202017" y="63798"/>
            <a:ext cx="0" cy="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6A51B40-5F63-254C-91DC-B72B59A8C9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AF20A-B28D-1843-A046-353014303A97}"/>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D8E2CDA9-A4D6-9941-83C1-D0D499A1A8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3E09F9-2E14-424D-8B0E-7FAEF023CA85}"/>
              </a:ext>
            </a:extLst>
          </p:cNvPr>
          <p:cNvSpPr>
            <a:spLocks noGrp="1"/>
          </p:cNvSpPr>
          <p:nvPr>
            <p:ph type="sldNum" sz="quarter" idx="12"/>
          </p:nvPr>
        </p:nvSpPr>
        <p:spPr/>
        <p:txBody>
          <a:bodyPr/>
          <a:lstStyle/>
          <a:p>
            <a:fld id="{41C508F0-1AA7-8449-B96D-5FDB74B9F69F}" type="slidenum">
              <a:rPr lang="en-US" smtClean="0"/>
              <a:t>‹#›</a:t>
            </a:fld>
            <a:endParaRPr lang="en-US" dirty="0"/>
          </a:p>
        </p:txBody>
      </p:sp>
    </p:spTree>
    <p:extLst>
      <p:ext uri="{BB962C8B-B14F-4D97-AF65-F5344CB8AC3E}">
        <p14:creationId xmlns:p14="http://schemas.microsoft.com/office/powerpoint/2010/main" val="24579993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5BF0-1988-1F4A-B1ED-418386DD9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2641B3-6E76-DE45-A04E-B98CA15EBDD2}"/>
              </a:ext>
            </a:extLst>
          </p:cNvPr>
          <p:cNvSpPr>
            <a:spLocks noGrp="1"/>
          </p:cNvSpPr>
          <p:nvPr>
            <p:ph type="dt" sz="half" idx="10"/>
          </p:nvPr>
        </p:nvSpPr>
        <p:spPr/>
        <p:txBody>
          <a:bodyPr/>
          <a:lstStyle/>
          <a:p>
            <a:fld id="{479890CF-BF4D-4B11-8F98-B8F8383BB9BE}" type="datetime1">
              <a:rPr lang="en-US" smtClean="0"/>
              <a:t>8/27/2024</a:t>
            </a:fld>
            <a:endParaRPr lang="en-US" dirty="0"/>
          </a:p>
        </p:txBody>
      </p:sp>
      <p:sp>
        <p:nvSpPr>
          <p:cNvPr id="4" name="Footer Placeholder 3">
            <a:extLst>
              <a:ext uri="{FF2B5EF4-FFF2-40B4-BE49-F238E27FC236}">
                <a16:creationId xmlns:a16="http://schemas.microsoft.com/office/drawing/2014/main" id="{BA0BCDEE-E59D-DC4C-8560-90A2629D5E6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FEC1A1E-38B7-944A-8949-A01017821B68}"/>
              </a:ext>
            </a:extLst>
          </p:cNvPr>
          <p:cNvSpPr>
            <a:spLocks noGrp="1"/>
          </p:cNvSpPr>
          <p:nvPr>
            <p:ph type="sldNum" sz="quarter" idx="12"/>
          </p:nvPr>
        </p:nvSpPr>
        <p:spPr/>
        <p:txBody>
          <a:bodyPr/>
          <a:lstStyle/>
          <a:p>
            <a:fld id="{41C508F0-1AA7-8449-B96D-5FDB74B9F69F}" type="slidenum">
              <a:rPr lang="en-US" smtClean="0"/>
              <a:t>‹#›</a:t>
            </a:fld>
            <a:endParaRPr lang="en-US" dirty="0"/>
          </a:p>
        </p:txBody>
      </p:sp>
    </p:spTree>
    <p:extLst>
      <p:ext uri="{BB962C8B-B14F-4D97-AF65-F5344CB8AC3E}">
        <p14:creationId xmlns:p14="http://schemas.microsoft.com/office/powerpoint/2010/main" val="35652011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37537D-EF56-6245-8DF8-FC5F464A719F}"/>
              </a:ext>
            </a:extLst>
          </p:cNvPr>
          <p:cNvSpPr>
            <a:spLocks noGrp="1"/>
          </p:cNvSpPr>
          <p:nvPr>
            <p:ph type="title"/>
          </p:nvPr>
        </p:nvSpPr>
        <p:spPr>
          <a:xfrm>
            <a:off x="396600" y="0"/>
            <a:ext cx="10515600" cy="657274"/>
          </a:xfrm>
          <a:prstGeom prst="rect">
            <a:avLst/>
          </a:prstGeom>
        </p:spPr>
        <p:txBody>
          <a:bodyPr>
            <a:normAutofit/>
          </a:bodyPr>
          <a:lstStyle>
            <a:lvl1pPr>
              <a:defRPr sz="2800" b="1">
                <a:solidFill>
                  <a:schemeClr val="bg1"/>
                </a:solidFill>
              </a:defRPr>
            </a:lvl1pPr>
          </a:lstStyle>
          <a:p>
            <a:r>
              <a:rPr lang="en-US"/>
              <a:t>Click to edit Master title style</a:t>
            </a:r>
          </a:p>
        </p:txBody>
      </p:sp>
      <p:sp>
        <p:nvSpPr>
          <p:cNvPr id="7" name="Content Placeholder 2">
            <a:extLst>
              <a:ext uri="{FF2B5EF4-FFF2-40B4-BE49-F238E27FC236}">
                <a16:creationId xmlns:a16="http://schemas.microsoft.com/office/drawing/2014/main" id="{81466115-8B8E-D545-B16B-904C71866BA3}"/>
              </a:ext>
            </a:extLst>
          </p:cNvPr>
          <p:cNvSpPr>
            <a:spLocks noGrp="1"/>
          </p:cNvSpPr>
          <p:nvPr>
            <p:ph idx="1"/>
          </p:nvPr>
        </p:nvSpPr>
        <p:spPr>
          <a:xfrm>
            <a:off x="703800" y="902526"/>
            <a:ext cx="5087400" cy="5590352"/>
          </a:xfrm>
          <a:prstGeom prst="rect">
            <a:avLst/>
          </a:prstGeom>
        </p:spPr>
        <p:txBody>
          <a:bodyPr>
            <a:normAutofit/>
          </a:bodyPr>
          <a:lstStyle>
            <a:lvl2pPr>
              <a:buFont typeface="System Font Regular"/>
              <a:buChar char="–"/>
              <a:defRPr/>
            </a:lvl2pPr>
            <a:lvl3pPr>
              <a:buFont typeface="Wingdings" pitchFamily="2" charset="2"/>
              <a:buChar char="Ø"/>
              <a:defRPr/>
            </a:lvl3pPr>
            <a:lvl4pPr>
              <a:buFont typeface="Wingdings" pitchFamily="2" charset="2"/>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E1CC2972-F949-7D46-BE40-7223E7EEEAE8}"/>
              </a:ext>
            </a:extLst>
          </p:cNvPr>
          <p:cNvSpPr>
            <a:spLocks noGrp="1"/>
          </p:cNvSpPr>
          <p:nvPr>
            <p:ph type="sldNum" sz="quarter" idx="12"/>
          </p:nvPr>
        </p:nvSpPr>
        <p:spPr>
          <a:xfrm>
            <a:off x="11692800" y="6492878"/>
            <a:ext cx="477000" cy="365125"/>
          </a:xfrm>
          <a:prstGeom prst="rect">
            <a:avLst/>
          </a:prstGeom>
        </p:spPr>
        <p:txBody>
          <a:bodyPr/>
          <a:lstStyle>
            <a:lvl1pPr>
              <a:defRPr sz="1000">
                <a:solidFill>
                  <a:schemeClr val="tx1"/>
                </a:solidFill>
              </a:defRPr>
            </a:lvl1pPr>
          </a:lstStyle>
          <a:p>
            <a:fld id="{AF769104-B251-2F45-8068-2262482AC1F7}" type="slidenum">
              <a:rPr lang="en-US" smtClean="0">
                <a:solidFill>
                  <a:prstClr val="black"/>
                </a:solidFill>
              </a:rPr>
              <a:pPr/>
              <a:t>‹#›</a:t>
            </a:fld>
            <a:endParaRPr lang="en-US" dirty="0">
              <a:solidFill>
                <a:prstClr val="black"/>
              </a:solidFill>
            </a:endParaRPr>
          </a:p>
        </p:txBody>
      </p:sp>
      <p:sp>
        <p:nvSpPr>
          <p:cNvPr id="9" name="Content Placeholder 2">
            <a:extLst>
              <a:ext uri="{FF2B5EF4-FFF2-40B4-BE49-F238E27FC236}">
                <a16:creationId xmlns:a16="http://schemas.microsoft.com/office/drawing/2014/main" id="{E104CCAC-69EB-9D4F-A6D4-C38115E8D8D1}"/>
              </a:ext>
            </a:extLst>
          </p:cNvPr>
          <p:cNvSpPr>
            <a:spLocks noGrp="1"/>
          </p:cNvSpPr>
          <p:nvPr>
            <p:ph idx="13"/>
          </p:nvPr>
        </p:nvSpPr>
        <p:spPr>
          <a:xfrm>
            <a:off x="6393543" y="902526"/>
            <a:ext cx="5087400" cy="5590352"/>
          </a:xfrm>
          <a:prstGeom prst="rect">
            <a:avLst/>
          </a:prstGeom>
        </p:spPr>
        <p:txBody>
          <a:bodyPr>
            <a:normAutofit/>
          </a:bodyPr>
          <a:lstStyle>
            <a:lvl2pPr>
              <a:defRPr lang="en-US" sz="2400" kern="1200" dirty="0">
                <a:solidFill>
                  <a:schemeClr val="tx1"/>
                </a:solidFill>
                <a:latin typeface="+mn-lt"/>
                <a:ea typeface="+mn-ea"/>
                <a:cs typeface="+mn-cs"/>
              </a:defRPr>
            </a:lvl2pPr>
            <a:lvl3pPr>
              <a:defRPr lang="en-US" sz="2000" kern="1200" dirty="0">
                <a:solidFill>
                  <a:schemeClr val="tx1"/>
                </a:solidFill>
                <a:latin typeface="+mn-lt"/>
                <a:ea typeface="+mn-ea"/>
                <a:cs typeface="+mn-cs"/>
              </a:defRPr>
            </a:lvl3pPr>
            <a:lvl4pPr>
              <a:defRPr lang="en-US" sz="1800" kern="1200" dirty="0">
                <a:solidFill>
                  <a:schemeClr val="tx1"/>
                </a:solidFill>
                <a:latin typeface="+mn-lt"/>
                <a:ea typeface="+mn-ea"/>
                <a:cs typeface="+mn-cs"/>
              </a:defRPr>
            </a:lvl4pPr>
          </a:lstStyle>
          <a:p>
            <a:pPr lvl="0"/>
            <a:r>
              <a:rPr lang="en-US"/>
              <a:t>Click to edit Master text styles</a:t>
            </a:r>
          </a:p>
          <a:p>
            <a:pPr marL="685800" lvl="1" indent="-228600" algn="l" defTabSz="914400" rtl="0" eaLnBrk="1" latinLnBrk="0" hangingPunct="1">
              <a:lnSpc>
                <a:spcPct val="90000"/>
              </a:lnSpc>
              <a:spcBef>
                <a:spcPts val="500"/>
              </a:spcBef>
              <a:buFont typeface="System Font Regular"/>
              <a:buChar char="–"/>
            </a:pPr>
            <a:r>
              <a:rPr lang="en-US"/>
              <a:t>Second level</a:t>
            </a:r>
          </a:p>
          <a:p>
            <a:pPr marL="1143000" lvl="2" indent="-228600" algn="l" defTabSz="914400" rtl="0" eaLnBrk="1" latinLnBrk="0" hangingPunct="1">
              <a:lnSpc>
                <a:spcPct val="90000"/>
              </a:lnSpc>
              <a:spcBef>
                <a:spcPts val="500"/>
              </a:spcBef>
              <a:buFont typeface="Wingdings" pitchFamily="2" charset="2"/>
              <a:buChar char="Ø"/>
            </a:pPr>
            <a:r>
              <a:rPr lang="en-US"/>
              <a:t>Third level</a:t>
            </a:r>
          </a:p>
          <a:p>
            <a:pPr marL="1600200" lvl="3" indent="-228600" algn="l" defTabSz="914400" rtl="0" eaLnBrk="1" latinLnBrk="0" hangingPunct="1">
              <a:lnSpc>
                <a:spcPct val="90000"/>
              </a:lnSpc>
              <a:spcBef>
                <a:spcPts val="500"/>
              </a:spcBef>
              <a:buFont typeface="Wingdings" pitchFamily="2" charset="2"/>
              <a:buChar char="§"/>
            </a:pPr>
            <a:r>
              <a:rPr lang="en-US"/>
              <a:t>Fourth level</a:t>
            </a:r>
          </a:p>
          <a:p>
            <a:pPr lvl="4"/>
            <a:r>
              <a:rPr lang="en-US"/>
              <a:t>Fifth level</a:t>
            </a:r>
          </a:p>
        </p:txBody>
      </p:sp>
    </p:spTree>
    <p:extLst>
      <p:ext uri="{BB962C8B-B14F-4D97-AF65-F5344CB8AC3E}">
        <p14:creationId xmlns:p14="http://schemas.microsoft.com/office/powerpoint/2010/main" val="606639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168" name="Picture 2" descr="Picture 2"/>
          <p:cNvPicPr>
            <a:picLocks noChangeAspect="1"/>
          </p:cNvPicPr>
          <p:nvPr/>
        </p:nvPicPr>
        <p:blipFill>
          <a:blip r:embed="rId2"/>
          <a:stretch>
            <a:fillRect/>
          </a:stretch>
        </p:blipFill>
        <p:spPr>
          <a:xfrm>
            <a:off x="0" y="1"/>
            <a:ext cx="12192000" cy="1127126"/>
          </a:xfrm>
          <a:prstGeom prst="rect">
            <a:avLst/>
          </a:prstGeom>
          <a:ln w="12700">
            <a:miter lim="400000"/>
          </a:ln>
        </p:spPr>
      </p:pic>
      <p:pic>
        <p:nvPicPr>
          <p:cNvPr id="169" name="Picture 2" descr="Picture 2"/>
          <p:cNvPicPr>
            <a:picLocks noChangeAspect="1"/>
          </p:cNvPicPr>
          <p:nvPr/>
        </p:nvPicPr>
        <p:blipFill>
          <a:blip r:embed="rId3"/>
          <a:stretch>
            <a:fillRect/>
          </a:stretch>
        </p:blipFill>
        <p:spPr>
          <a:xfrm>
            <a:off x="-812" y="-2"/>
            <a:ext cx="12192001" cy="1127126"/>
          </a:xfrm>
          <a:prstGeom prst="rect">
            <a:avLst/>
          </a:prstGeom>
          <a:ln w="12700">
            <a:miter lim="400000"/>
          </a:ln>
        </p:spPr>
      </p:pic>
      <p:sp>
        <p:nvSpPr>
          <p:cNvPr id="171" name="Title Text"/>
          <p:cNvSpPr txBox="1">
            <a:spLocks noGrp="1"/>
          </p:cNvSpPr>
          <p:nvPr>
            <p:ph type="title"/>
          </p:nvPr>
        </p:nvSpPr>
        <p:spPr>
          <a:xfrm>
            <a:off x="1625600" y="0"/>
            <a:ext cx="9144000" cy="1066800"/>
          </a:xfrm>
          <a:prstGeom prst="rect">
            <a:avLst/>
          </a:prstGeom>
        </p:spPr>
        <p:txBody>
          <a:bodyPr lIns="91439" tIns="91439" rIns="91439" bIns="91439" anchor="ctr">
            <a:normAutofit/>
          </a:bodyPr>
          <a:lstStyle>
            <a:lvl1pPr algn="ctr" defTabSz="457200">
              <a:defRPr sz="2400" b="1">
                <a:solidFill>
                  <a:srgbClr val="FFFFFF"/>
                </a:solidFill>
              </a:defRPr>
            </a:lvl1pPr>
          </a:lstStyle>
          <a:p>
            <a:r>
              <a:t>Title Text</a:t>
            </a:r>
          </a:p>
        </p:txBody>
      </p:sp>
      <p:pic>
        <p:nvPicPr>
          <p:cNvPr id="3" name="Picture 2">
            <a:extLst>
              <a:ext uri="{FF2B5EF4-FFF2-40B4-BE49-F238E27FC236}">
                <a16:creationId xmlns:a16="http://schemas.microsoft.com/office/drawing/2014/main" id="{4F2FB4C0-7E0A-452C-B030-B65DA49CC477}"/>
              </a:ext>
            </a:extLst>
          </p:cNvPr>
          <p:cNvPicPr>
            <a:picLocks noChangeAspect="1"/>
          </p:cNvPicPr>
          <p:nvPr userDrawn="1"/>
        </p:nvPicPr>
        <p:blipFill>
          <a:blip r:embed="rId4"/>
          <a:stretch>
            <a:fillRect/>
          </a:stretch>
        </p:blipFill>
        <p:spPr>
          <a:xfrm>
            <a:off x="10985052" y="152045"/>
            <a:ext cx="990686" cy="823032"/>
          </a:xfrm>
          <a:prstGeom prst="rect">
            <a:avLst/>
          </a:prstGeom>
        </p:spPr>
      </p:pic>
      <p:sp>
        <p:nvSpPr>
          <p:cNvPr id="2" name="Slide Number">
            <a:extLst>
              <a:ext uri="{FF2B5EF4-FFF2-40B4-BE49-F238E27FC236}">
                <a16:creationId xmlns:a16="http://schemas.microsoft.com/office/drawing/2014/main" id="{4743438C-54AA-FB76-F630-DCD57416FA30}"/>
              </a:ext>
            </a:extLst>
          </p:cNvPr>
          <p:cNvSpPr txBox="1">
            <a:spLocks noGrp="1"/>
          </p:cNvSpPr>
          <p:nvPr>
            <p:ph type="sldNum" sz="quarter" idx="2"/>
          </p:nvPr>
        </p:nvSpPr>
        <p:spPr>
          <a:xfrm>
            <a:off x="12009818" y="6629402"/>
            <a:ext cx="125035" cy="123111"/>
          </a:xfrm>
          <a:prstGeom prst="rect">
            <a:avLst/>
          </a:prstGeom>
        </p:spPr>
        <p:txBody>
          <a:bodyPr lIns="0" tIns="0" rIns="0" bIns="0" anchor="t"/>
          <a:lstStyle>
            <a:lvl1pPr algn="r" defTabSz="914400">
              <a:defRPr sz="800">
                <a:solidFill>
                  <a:srgbClr val="000000"/>
                </a:solidFill>
              </a:defRPr>
            </a:lvl1pPr>
          </a:lstStyle>
          <a:p>
            <a:fld id="{86CB4B4D-7CA3-9044-876B-883B54F8677D}" type="slidenum">
              <a:t>‹#›</a:t>
            </a:fld>
            <a:endParaRPr dirty="0"/>
          </a:p>
        </p:txBody>
      </p:sp>
    </p:spTree>
    <p:extLst>
      <p:ext uri="{BB962C8B-B14F-4D97-AF65-F5344CB8AC3E}">
        <p14:creationId xmlns:p14="http://schemas.microsoft.com/office/powerpoint/2010/main" val="1906063901"/>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11601411" y="6172290"/>
            <a:ext cx="617394" cy="615470"/>
          </a:xfrm>
          <a:ln/>
        </p:spPr>
        <p:txBody>
          <a:bodyPr/>
          <a:lstStyle>
            <a:lvl1pPr>
              <a:defRPr/>
            </a:lvl1pPr>
          </a:lstStyle>
          <a:p>
            <a:fld id="{4572F59E-49AD-4AC9-8D63-FF3F90E317A6}" type="slidenum">
              <a:rPr lang="en-US" altLang="en-US"/>
              <a:pPr/>
              <a:t>‹#›</a:t>
            </a:fld>
            <a:endParaRPr lang="en-US" altLang="en-US" dirty="0"/>
          </a:p>
        </p:txBody>
      </p:sp>
    </p:spTree>
    <p:extLst>
      <p:ext uri="{BB962C8B-B14F-4D97-AF65-F5344CB8AC3E}">
        <p14:creationId xmlns:p14="http://schemas.microsoft.com/office/powerpoint/2010/main" val="1977033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Title Only" type="tx">
  <p:cSld name="Title Only">
    <p:spTree>
      <p:nvGrpSpPr>
        <p:cNvPr id="1" name="Shape 11"/>
        <p:cNvGrpSpPr/>
        <p:nvPr/>
      </p:nvGrpSpPr>
      <p:grpSpPr>
        <a:xfrm>
          <a:off x="0" y="0"/>
          <a:ext cx="0" cy="0"/>
          <a:chOff x="0" y="0"/>
          <a:chExt cx="0" cy="0"/>
        </a:xfrm>
      </p:grpSpPr>
      <p:pic>
        <p:nvPicPr>
          <p:cNvPr id="12" name="Google Shape;12;p3" descr="Picture 2"/>
          <p:cNvPicPr preferRelativeResize="0"/>
          <p:nvPr/>
        </p:nvPicPr>
        <p:blipFill rotWithShape="1">
          <a:blip r:embed="rId2">
            <a:alphaModFix/>
          </a:blip>
          <a:srcRect/>
          <a:stretch/>
        </p:blipFill>
        <p:spPr>
          <a:xfrm>
            <a:off x="0" y="1"/>
            <a:ext cx="12192000" cy="1127126"/>
          </a:xfrm>
          <a:prstGeom prst="rect">
            <a:avLst/>
          </a:prstGeom>
          <a:noFill/>
          <a:ln>
            <a:noFill/>
          </a:ln>
        </p:spPr>
      </p:pic>
      <p:pic>
        <p:nvPicPr>
          <p:cNvPr id="13" name="Google Shape;13;p3" descr="Picture 2"/>
          <p:cNvPicPr preferRelativeResize="0"/>
          <p:nvPr/>
        </p:nvPicPr>
        <p:blipFill rotWithShape="1">
          <a:blip r:embed="rId3">
            <a:alphaModFix/>
          </a:blip>
          <a:srcRect/>
          <a:stretch/>
        </p:blipFill>
        <p:spPr>
          <a:xfrm>
            <a:off x="-812" y="-2"/>
            <a:ext cx="12192001" cy="1127126"/>
          </a:xfrm>
          <a:prstGeom prst="rect">
            <a:avLst/>
          </a:prstGeom>
          <a:noFill/>
          <a:ln>
            <a:noFill/>
          </a:ln>
        </p:spPr>
      </p:pic>
      <p:sp>
        <p:nvSpPr>
          <p:cNvPr id="14" name="Google Shape;14;p3"/>
          <p:cNvSpPr txBox="1">
            <a:spLocks noGrp="1"/>
          </p:cNvSpPr>
          <p:nvPr>
            <p:ph type="title"/>
          </p:nvPr>
        </p:nvSpPr>
        <p:spPr>
          <a:xfrm>
            <a:off x="1625600" y="0"/>
            <a:ext cx="9144000" cy="1066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FF"/>
              </a:buClr>
              <a:buSzPts val="4800"/>
              <a:buFont typeface="Arial"/>
              <a:buNone/>
              <a:defRPr sz="2400" b="1">
                <a:solidFill>
                  <a:srgbClr val="FFFFFF"/>
                </a:solidFill>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15" name="Google Shape;15;p3"/>
          <p:cNvSpPr txBox="1"/>
          <p:nvPr/>
        </p:nvSpPr>
        <p:spPr>
          <a:xfrm>
            <a:off x="45721" y="6629401"/>
            <a:ext cx="2742666" cy="215429"/>
          </a:xfrm>
          <a:prstGeom prst="rect">
            <a:avLst/>
          </a:prstGeom>
          <a:noFill/>
          <a:ln>
            <a:noFill/>
          </a:ln>
        </p:spPr>
        <p:txBody>
          <a:bodyPr spcFirstLastPara="1" wrap="square" lIns="45713" tIns="45713" rIns="45713" bIns="45713" anchor="t" anchorCtr="0">
            <a:spAutoFit/>
          </a:bodyPr>
          <a:lstStyle/>
          <a:p>
            <a:pPr marL="0" marR="0" lvl="0" indent="0" algn="l" rtl="0">
              <a:lnSpc>
                <a:spcPct val="100000"/>
              </a:lnSpc>
              <a:spcBef>
                <a:spcPts val="0"/>
              </a:spcBef>
              <a:spcAft>
                <a:spcPts val="0"/>
              </a:spcAft>
              <a:buClr>
                <a:srgbClr val="FFFFFF"/>
              </a:buClr>
              <a:buSzPts val="1600"/>
              <a:buFont typeface="Arial"/>
              <a:buNone/>
            </a:pPr>
            <a:r>
              <a:rPr lang="en-US" sz="800" b="0" i="0" u="none" strike="noStrike" cap="none" dirty="0">
                <a:solidFill>
                  <a:srgbClr val="FFFFFF"/>
                </a:solidFill>
                <a:latin typeface="Arial"/>
                <a:ea typeface="Arial"/>
                <a:cs typeface="Arial"/>
                <a:sym typeface="Arial"/>
              </a:rPr>
              <a:t>GCD FY18 Mid Year Review</a:t>
            </a:r>
            <a:endParaRPr sz="700" b="0" i="0" u="none" strike="noStrike" cap="none" dirty="0">
              <a:solidFill>
                <a:srgbClr val="000000"/>
              </a:solidFill>
              <a:latin typeface="Arial"/>
              <a:ea typeface="Arial"/>
              <a:cs typeface="Arial"/>
              <a:sym typeface="Arial"/>
            </a:endParaRPr>
          </a:p>
        </p:txBody>
      </p:sp>
      <p:pic>
        <p:nvPicPr>
          <p:cNvPr id="16" name="Google Shape;16;p3"/>
          <p:cNvPicPr preferRelativeResize="0"/>
          <p:nvPr/>
        </p:nvPicPr>
        <p:blipFill rotWithShape="1">
          <a:blip r:embed="rId4">
            <a:alphaModFix/>
          </a:blip>
          <a:srcRect/>
          <a:stretch/>
        </p:blipFill>
        <p:spPr>
          <a:xfrm>
            <a:off x="10985052" y="152045"/>
            <a:ext cx="990686" cy="823032"/>
          </a:xfrm>
          <a:prstGeom prst="rect">
            <a:avLst/>
          </a:prstGeom>
          <a:noFill/>
          <a:ln>
            <a:noFill/>
          </a:ln>
        </p:spPr>
      </p:pic>
      <p:sp>
        <p:nvSpPr>
          <p:cNvPr id="17" name="Google Shape;17;p3"/>
          <p:cNvSpPr txBox="1">
            <a:spLocks noGrp="1"/>
          </p:cNvSpPr>
          <p:nvPr>
            <p:ph type="sldNum" idx="12"/>
          </p:nvPr>
        </p:nvSpPr>
        <p:spPr>
          <a:xfrm>
            <a:off x="12009818" y="6629402"/>
            <a:ext cx="125035" cy="123111"/>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600"/>
              <a:buFont typeface="Arial"/>
              <a:buNone/>
              <a:defRPr sz="8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600"/>
              <a:buFont typeface="Arial"/>
              <a:buNone/>
              <a:defRPr sz="8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600"/>
              <a:buFont typeface="Arial"/>
              <a:buNone/>
              <a:defRPr sz="8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600"/>
              <a:buFont typeface="Arial"/>
              <a:buNone/>
              <a:defRPr sz="8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600"/>
              <a:buFont typeface="Arial"/>
              <a:buNone/>
              <a:defRPr sz="8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600"/>
              <a:buFont typeface="Arial"/>
              <a:buNone/>
              <a:defRPr sz="8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600"/>
              <a:buFont typeface="Arial"/>
              <a:buNone/>
              <a:defRPr sz="8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600"/>
              <a:buFont typeface="Arial"/>
              <a:buNone/>
              <a:defRPr sz="8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600"/>
              <a:buFont typeface="Arial"/>
              <a:buNone/>
              <a:defRPr sz="800"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1071604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1"/>
        </a:solid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ctrTitle"/>
          </p:nvPr>
        </p:nvSpPr>
        <p:spPr>
          <a:xfrm>
            <a:off x="914400" y="2130429"/>
            <a:ext cx="10363200" cy="1470025"/>
          </a:xfrm>
          <a:prstGeom prst="rect">
            <a:avLst/>
          </a:prstGeom>
          <a:noFill/>
          <a:ln>
            <a:noFill/>
          </a:ln>
        </p:spPr>
        <p:txBody>
          <a:bodyPr spcFirstLastPara="1" wrap="square" lIns="243775" tIns="243775" rIns="243775" bIns="243775" anchor="t" anchorCtr="0">
            <a:noAutofit/>
          </a:bodyPr>
          <a:lstStyle>
            <a:lvl1pPr lvl="0" algn="l">
              <a:lnSpc>
                <a:spcPct val="100000"/>
              </a:lnSpc>
              <a:spcBef>
                <a:spcPts val="0"/>
              </a:spcBef>
              <a:spcAft>
                <a:spcPts val="0"/>
              </a:spcAft>
              <a:buClr>
                <a:schemeClr val="dk1"/>
              </a:buClr>
              <a:buSzPts val="6400"/>
              <a:buFont typeface="Arial"/>
              <a:buNone/>
              <a:defRPr sz="3200" b="1" i="0">
                <a:solidFill>
                  <a:schemeClr val="dk1"/>
                </a:solidFill>
                <a:latin typeface="Arial"/>
                <a:ea typeface="Arial"/>
                <a:cs typeface="Arial"/>
                <a:sym typeface="Arial"/>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20" name="Google Shape;20;p4"/>
          <p:cNvSpPr txBox="1">
            <a:spLocks noGrp="1"/>
          </p:cNvSpPr>
          <p:nvPr>
            <p:ph type="subTitle" idx="1"/>
          </p:nvPr>
        </p:nvSpPr>
        <p:spPr>
          <a:xfrm>
            <a:off x="1828800" y="3886200"/>
            <a:ext cx="8534400" cy="1752600"/>
          </a:xfrm>
          <a:prstGeom prst="rect">
            <a:avLst/>
          </a:prstGeom>
          <a:noFill/>
          <a:ln>
            <a:noFill/>
          </a:ln>
        </p:spPr>
        <p:txBody>
          <a:bodyPr spcFirstLastPara="1" wrap="square" lIns="243775" tIns="243775" rIns="243775" bIns="243775" anchor="t" anchorCtr="0">
            <a:noAutofit/>
          </a:bodyPr>
          <a:lstStyle>
            <a:lvl1pPr lvl="0" algn="ctr">
              <a:lnSpc>
                <a:spcPct val="115000"/>
              </a:lnSpc>
              <a:spcBef>
                <a:spcPts val="0"/>
              </a:spcBef>
              <a:spcAft>
                <a:spcPts val="0"/>
              </a:spcAft>
              <a:buSzPts val="4800"/>
              <a:buNone/>
              <a:defRPr sz="2400">
                <a:solidFill>
                  <a:schemeClr val="dk1"/>
                </a:solidFill>
                <a:latin typeface="Arial"/>
                <a:ea typeface="Arial"/>
                <a:cs typeface="Arial"/>
                <a:sym typeface="Arial"/>
              </a:defRPr>
            </a:lvl1pPr>
            <a:lvl2pPr lvl="1" algn="ctr">
              <a:lnSpc>
                <a:spcPct val="115000"/>
              </a:lnSpc>
              <a:spcBef>
                <a:spcPts val="0"/>
              </a:spcBef>
              <a:spcAft>
                <a:spcPts val="0"/>
              </a:spcAft>
              <a:buSzPts val="4800"/>
              <a:buNone/>
              <a:defRPr>
                <a:solidFill>
                  <a:schemeClr val="lt1"/>
                </a:solidFill>
              </a:defRPr>
            </a:lvl2pPr>
            <a:lvl3pPr lvl="2" algn="ctr">
              <a:lnSpc>
                <a:spcPct val="115000"/>
              </a:lnSpc>
              <a:spcBef>
                <a:spcPts val="0"/>
              </a:spcBef>
              <a:spcAft>
                <a:spcPts val="0"/>
              </a:spcAft>
              <a:buSzPts val="4800"/>
              <a:buNone/>
              <a:defRPr>
                <a:solidFill>
                  <a:schemeClr val="lt1"/>
                </a:solidFill>
              </a:defRPr>
            </a:lvl3pPr>
            <a:lvl4pPr lvl="3" algn="ctr">
              <a:lnSpc>
                <a:spcPct val="115000"/>
              </a:lnSpc>
              <a:spcBef>
                <a:spcPts val="0"/>
              </a:spcBef>
              <a:spcAft>
                <a:spcPts val="0"/>
              </a:spcAft>
              <a:buSzPts val="4800"/>
              <a:buNone/>
              <a:defRPr>
                <a:solidFill>
                  <a:schemeClr val="lt1"/>
                </a:solidFill>
              </a:defRPr>
            </a:lvl4pPr>
            <a:lvl5pPr lvl="4" algn="ctr">
              <a:lnSpc>
                <a:spcPct val="115000"/>
              </a:lnSpc>
              <a:spcBef>
                <a:spcPts val="0"/>
              </a:spcBef>
              <a:spcAft>
                <a:spcPts val="0"/>
              </a:spcAft>
              <a:buSzPts val="4800"/>
              <a:buNone/>
              <a:defRPr>
                <a:solidFill>
                  <a:schemeClr val="lt1"/>
                </a:solidFill>
              </a:defRPr>
            </a:lvl5pPr>
            <a:lvl6pPr lvl="5" algn="ctr">
              <a:lnSpc>
                <a:spcPct val="115000"/>
              </a:lnSpc>
              <a:spcBef>
                <a:spcPts val="0"/>
              </a:spcBef>
              <a:spcAft>
                <a:spcPts val="0"/>
              </a:spcAft>
              <a:buSzPts val="4800"/>
              <a:buNone/>
              <a:defRPr>
                <a:solidFill>
                  <a:schemeClr val="lt1"/>
                </a:solidFill>
              </a:defRPr>
            </a:lvl6pPr>
            <a:lvl7pPr lvl="6" algn="ctr">
              <a:lnSpc>
                <a:spcPct val="115000"/>
              </a:lnSpc>
              <a:spcBef>
                <a:spcPts val="0"/>
              </a:spcBef>
              <a:spcAft>
                <a:spcPts val="0"/>
              </a:spcAft>
              <a:buSzPts val="4800"/>
              <a:buNone/>
              <a:defRPr>
                <a:solidFill>
                  <a:schemeClr val="lt1"/>
                </a:solidFill>
              </a:defRPr>
            </a:lvl7pPr>
            <a:lvl8pPr lvl="7" algn="ctr">
              <a:lnSpc>
                <a:spcPct val="115000"/>
              </a:lnSpc>
              <a:spcBef>
                <a:spcPts val="0"/>
              </a:spcBef>
              <a:spcAft>
                <a:spcPts val="0"/>
              </a:spcAft>
              <a:buSzPts val="4800"/>
              <a:buNone/>
              <a:defRPr>
                <a:solidFill>
                  <a:schemeClr val="lt1"/>
                </a:solidFill>
              </a:defRPr>
            </a:lvl8pPr>
            <a:lvl9pPr lvl="8" algn="ctr">
              <a:lnSpc>
                <a:spcPct val="115000"/>
              </a:lnSpc>
              <a:spcBef>
                <a:spcPts val="0"/>
              </a:spcBef>
              <a:spcAft>
                <a:spcPts val="0"/>
              </a:spcAft>
              <a:buSzPts val="4800"/>
              <a:buNone/>
              <a:defRPr>
                <a:solidFill>
                  <a:schemeClr val="lt1"/>
                </a:solidFill>
              </a:defRPr>
            </a:lvl9pPr>
          </a:lstStyle>
          <a:p>
            <a:endParaRPr/>
          </a:p>
        </p:txBody>
      </p:sp>
      <p:sp>
        <p:nvSpPr>
          <p:cNvPr id="21" name="Google Shape;21;p4"/>
          <p:cNvSpPr txBox="1"/>
          <p:nvPr/>
        </p:nvSpPr>
        <p:spPr>
          <a:xfrm>
            <a:off x="11789664" y="6629400"/>
            <a:ext cx="402336" cy="228600"/>
          </a:xfrm>
          <a:prstGeom prst="rect">
            <a:avLst/>
          </a:prstGeom>
          <a:noFill/>
          <a:ln>
            <a:noFill/>
          </a:ln>
        </p:spPr>
        <p:txBody>
          <a:bodyPr spcFirstLastPara="1" wrap="square" lIns="0" tIns="45713" rIns="91438" bIns="45713" anchor="t" anchorCtr="0">
            <a:noAutofit/>
          </a:bodyPr>
          <a:lstStyle/>
          <a:p>
            <a:pPr marL="0" marR="0" lvl="0" indent="0" algn="r" rtl="0">
              <a:lnSpc>
                <a:spcPct val="100000"/>
              </a:lnSpc>
              <a:spcBef>
                <a:spcPts val="0"/>
              </a:spcBef>
              <a:spcAft>
                <a:spcPts val="0"/>
              </a:spcAft>
              <a:buClr>
                <a:srgbClr val="FEFEFE"/>
              </a:buClr>
              <a:buSzPts val="1600"/>
              <a:buFont typeface="Arial"/>
              <a:buNone/>
            </a:pPr>
            <a:fld id="{00000000-1234-1234-1234-123412341234}" type="slidenum">
              <a:rPr lang="en-US" sz="800" b="0" i="0" u="none" strike="noStrike" cap="none">
                <a:solidFill>
                  <a:srgbClr val="FEFEFE"/>
                </a:solidFill>
                <a:latin typeface="Arial"/>
                <a:ea typeface="Arial"/>
                <a:cs typeface="Arial"/>
                <a:sym typeface="Arial"/>
              </a:rPr>
              <a:pPr marL="0" marR="0" lvl="0" indent="0" algn="r" rtl="0">
                <a:lnSpc>
                  <a:spcPct val="100000"/>
                </a:lnSpc>
                <a:spcBef>
                  <a:spcPts val="0"/>
                </a:spcBef>
                <a:spcAft>
                  <a:spcPts val="0"/>
                </a:spcAft>
                <a:buClr>
                  <a:srgbClr val="FEFEFE"/>
                </a:buClr>
                <a:buSzPts val="1600"/>
                <a:buFont typeface="Arial"/>
                <a:buNone/>
              </a:pPr>
              <a:t>‹#›</a:t>
            </a:fld>
            <a:endParaRPr sz="1200" b="0" i="0" u="none" strike="noStrike" cap="none" dirty="0">
              <a:solidFill>
                <a:srgbClr val="FEFEFE"/>
              </a:solidFill>
              <a:latin typeface="Calibri"/>
              <a:ea typeface="Calibri"/>
              <a:cs typeface="Calibri"/>
              <a:sym typeface="Calibri"/>
            </a:endParaRPr>
          </a:p>
        </p:txBody>
      </p:sp>
    </p:spTree>
    <p:extLst>
      <p:ext uri="{BB962C8B-B14F-4D97-AF65-F5344CB8AC3E}">
        <p14:creationId xmlns:p14="http://schemas.microsoft.com/office/powerpoint/2010/main" val="15194977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22"/>
        <p:cNvGrpSpPr/>
        <p:nvPr/>
      </p:nvGrpSpPr>
      <p:grpSpPr>
        <a:xfrm>
          <a:off x="0" y="0"/>
          <a:ext cx="0" cy="0"/>
          <a:chOff x="0" y="0"/>
          <a:chExt cx="0" cy="0"/>
        </a:xfrm>
      </p:grpSpPr>
      <p:sp>
        <p:nvSpPr>
          <p:cNvPr id="23" name="Google Shape;23;p5"/>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9pPr>
          </a:lstStyle>
          <a:p>
            <a:endParaRPr dirty="0"/>
          </a:p>
        </p:txBody>
      </p:sp>
      <p:sp>
        <p:nvSpPr>
          <p:cNvPr id="24" name="Google Shape;24;p5"/>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FFFFFF"/>
              </a:buClr>
              <a:buSzPts val="2400"/>
              <a:buFont typeface="Helvetica Neue"/>
              <a:buNone/>
              <a:defRPr sz="1200" b="0" i="0" u="none" strike="noStrike" cap="none">
                <a:solidFill>
                  <a:srgbClr val="FFFFFF"/>
                </a:solidFill>
                <a:latin typeface="Helvetica Neue"/>
                <a:ea typeface="Helvetica Neue"/>
                <a:cs typeface="Helvetica Neue"/>
                <a:sym typeface="Helvetica Neue"/>
              </a:defRPr>
            </a:lvl9pPr>
          </a:lstStyle>
          <a:p>
            <a:endParaRPr dirty="0"/>
          </a:p>
        </p:txBody>
      </p:sp>
      <p:sp>
        <p:nvSpPr>
          <p:cNvPr id="25" name="Google Shape;25;p5"/>
          <p:cNvSpPr txBox="1">
            <a:spLocks noGrp="1"/>
          </p:cNvSpPr>
          <p:nvPr>
            <p:ph type="sldNum" idx="12"/>
          </p:nvPr>
        </p:nvSpPr>
        <p:spPr>
          <a:xfrm>
            <a:off x="11601411" y="6049202"/>
            <a:ext cx="372016" cy="861643"/>
          </a:xfrm>
          <a:prstGeom prst="rect">
            <a:avLst/>
          </a:prstGeom>
          <a:noFill/>
          <a:ln>
            <a:noFill/>
          </a:ln>
        </p:spPr>
        <p:txBody>
          <a:bodyPr spcFirstLastPara="1" wrap="square" lIns="243775" tIns="243775" rIns="243775" bIns="243775" anchor="ctr" anchorCtr="0">
            <a:spAutoFit/>
          </a:bodyPr>
          <a:lstStyle>
            <a:lvl1pPr marL="0" marR="0" lvl="0" indent="0" algn="l">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1pPr>
            <a:lvl2pPr marL="0" marR="0" lvl="1" indent="0" algn="l">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2pPr>
            <a:lvl3pPr marL="0" marR="0" lvl="2" indent="0" algn="l">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3pPr>
            <a:lvl4pPr marL="0" marR="0" lvl="3" indent="0" algn="l">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4pPr>
            <a:lvl5pPr marL="0" marR="0" lvl="4" indent="0" algn="l">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5pPr>
            <a:lvl6pPr marL="0" marR="0" lvl="5" indent="0" algn="l">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6pPr>
            <a:lvl7pPr marL="0" marR="0" lvl="6" indent="0" algn="l">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7pPr>
            <a:lvl8pPr marL="0" marR="0" lvl="7" indent="0" algn="l">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8pPr>
            <a:lvl9pPr marL="0" marR="0" lvl="8" indent="0" algn="l">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0650459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Title Only" type="tx">
  <p:cSld name="Title Only">
    <p:spTree>
      <p:nvGrpSpPr>
        <p:cNvPr id="1" name="Shape 84"/>
        <p:cNvGrpSpPr/>
        <p:nvPr/>
      </p:nvGrpSpPr>
      <p:grpSpPr>
        <a:xfrm>
          <a:off x="0" y="0"/>
          <a:ext cx="0" cy="0"/>
          <a:chOff x="0" y="0"/>
          <a:chExt cx="0" cy="0"/>
        </a:xfrm>
      </p:grpSpPr>
      <p:pic>
        <p:nvPicPr>
          <p:cNvPr id="85" name="Google Shape;85;p83" descr="Picture 2"/>
          <p:cNvPicPr preferRelativeResize="0"/>
          <p:nvPr/>
        </p:nvPicPr>
        <p:blipFill rotWithShape="1">
          <a:blip r:embed="rId2">
            <a:alphaModFix/>
          </a:blip>
          <a:srcRect/>
          <a:stretch/>
        </p:blipFill>
        <p:spPr>
          <a:xfrm>
            <a:off x="0" y="1"/>
            <a:ext cx="12192000" cy="1127126"/>
          </a:xfrm>
          <a:prstGeom prst="rect">
            <a:avLst/>
          </a:prstGeom>
          <a:noFill/>
          <a:ln>
            <a:noFill/>
          </a:ln>
        </p:spPr>
      </p:pic>
      <p:pic>
        <p:nvPicPr>
          <p:cNvPr id="86" name="Google Shape;86;p83" descr="Picture 2"/>
          <p:cNvPicPr preferRelativeResize="0"/>
          <p:nvPr/>
        </p:nvPicPr>
        <p:blipFill rotWithShape="1">
          <a:blip r:embed="rId3">
            <a:alphaModFix/>
          </a:blip>
          <a:srcRect/>
          <a:stretch/>
        </p:blipFill>
        <p:spPr>
          <a:xfrm>
            <a:off x="-812" y="-2"/>
            <a:ext cx="12192001" cy="1127126"/>
          </a:xfrm>
          <a:prstGeom prst="rect">
            <a:avLst/>
          </a:prstGeom>
          <a:noFill/>
          <a:ln>
            <a:noFill/>
          </a:ln>
        </p:spPr>
      </p:pic>
      <p:sp>
        <p:nvSpPr>
          <p:cNvPr id="87" name="Google Shape;87;p83"/>
          <p:cNvSpPr txBox="1">
            <a:spLocks noGrp="1"/>
          </p:cNvSpPr>
          <p:nvPr>
            <p:ph type="title"/>
          </p:nvPr>
        </p:nvSpPr>
        <p:spPr>
          <a:xfrm>
            <a:off x="1625600" y="0"/>
            <a:ext cx="9144000" cy="1066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FF"/>
              </a:buClr>
              <a:buSzPts val="2400"/>
              <a:buFont typeface="Arial"/>
              <a:buNone/>
              <a:defRPr sz="2400" b="1">
                <a:solidFill>
                  <a:srgbClr val="FFFFFF"/>
                </a:solidFill>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pic>
        <p:nvPicPr>
          <p:cNvPr id="88" name="Google Shape;88;p83"/>
          <p:cNvPicPr preferRelativeResize="0"/>
          <p:nvPr/>
        </p:nvPicPr>
        <p:blipFill rotWithShape="1">
          <a:blip r:embed="rId4">
            <a:alphaModFix/>
          </a:blip>
          <a:srcRect/>
          <a:stretch/>
        </p:blipFill>
        <p:spPr>
          <a:xfrm>
            <a:off x="10985052" y="152045"/>
            <a:ext cx="990686" cy="823032"/>
          </a:xfrm>
          <a:prstGeom prst="rect">
            <a:avLst/>
          </a:prstGeom>
          <a:noFill/>
          <a:ln>
            <a:noFill/>
          </a:ln>
        </p:spPr>
      </p:pic>
      <p:sp>
        <p:nvSpPr>
          <p:cNvPr id="89" name="Google Shape;89;p83"/>
          <p:cNvSpPr txBox="1">
            <a:spLocks noGrp="1"/>
          </p:cNvSpPr>
          <p:nvPr>
            <p:ph type="sldNum" idx="12"/>
          </p:nvPr>
        </p:nvSpPr>
        <p:spPr>
          <a:xfrm>
            <a:off x="12009818" y="6629401"/>
            <a:ext cx="125035" cy="123111"/>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None/>
              <a:defRPr sz="800">
                <a:solidFill>
                  <a:srgbClr val="000000"/>
                </a:solidFill>
              </a:defRPr>
            </a:lvl1pPr>
            <a:lvl2pPr marL="0" lvl="1" indent="0" algn="r">
              <a:lnSpc>
                <a:spcPct val="100000"/>
              </a:lnSpc>
              <a:spcBef>
                <a:spcPts val="0"/>
              </a:spcBef>
              <a:spcAft>
                <a:spcPts val="0"/>
              </a:spcAft>
              <a:buNone/>
              <a:defRPr sz="800">
                <a:solidFill>
                  <a:srgbClr val="000000"/>
                </a:solidFill>
              </a:defRPr>
            </a:lvl2pPr>
            <a:lvl3pPr marL="0" lvl="2" indent="0" algn="r">
              <a:lnSpc>
                <a:spcPct val="100000"/>
              </a:lnSpc>
              <a:spcBef>
                <a:spcPts val="0"/>
              </a:spcBef>
              <a:spcAft>
                <a:spcPts val="0"/>
              </a:spcAft>
              <a:buNone/>
              <a:defRPr sz="800">
                <a:solidFill>
                  <a:srgbClr val="000000"/>
                </a:solidFill>
              </a:defRPr>
            </a:lvl3pPr>
            <a:lvl4pPr marL="0" lvl="3" indent="0" algn="r">
              <a:lnSpc>
                <a:spcPct val="100000"/>
              </a:lnSpc>
              <a:spcBef>
                <a:spcPts val="0"/>
              </a:spcBef>
              <a:spcAft>
                <a:spcPts val="0"/>
              </a:spcAft>
              <a:buNone/>
              <a:defRPr sz="800">
                <a:solidFill>
                  <a:srgbClr val="000000"/>
                </a:solidFill>
              </a:defRPr>
            </a:lvl4pPr>
            <a:lvl5pPr marL="0" lvl="4" indent="0" algn="r">
              <a:lnSpc>
                <a:spcPct val="100000"/>
              </a:lnSpc>
              <a:spcBef>
                <a:spcPts val="0"/>
              </a:spcBef>
              <a:spcAft>
                <a:spcPts val="0"/>
              </a:spcAft>
              <a:buNone/>
              <a:defRPr sz="800">
                <a:solidFill>
                  <a:srgbClr val="000000"/>
                </a:solidFill>
              </a:defRPr>
            </a:lvl5pPr>
            <a:lvl6pPr marL="0" lvl="5" indent="0" algn="r">
              <a:lnSpc>
                <a:spcPct val="100000"/>
              </a:lnSpc>
              <a:spcBef>
                <a:spcPts val="0"/>
              </a:spcBef>
              <a:spcAft>
                <a:spcPts val="0"/>
              </a:spcAft>
              <a:buNone/>
              <a:defRPr sz="800">
                <a:solidFill>
                  <a:srgbClr val="000000"/>
                </a:solidFill>
              </a:defRPr>
            </a:lvl6pPr>
            <a:lvl7pPr marL="0" lvl="6" indent="0" algn="r">
              <a:lnSpc>
                <a:spcPct val="100000"/>
              </a:lnSpc>
              <a:spcBef>
                <a:spcPts val="0"/>
              </a:spcBef>
              <a:spcAft>
                <a:spcPts val="0"/>
              </a:spcAft>
              <a:buNone/>
              <a:defRPr sz="800">
                <a:solidFill>
                  <a:srgbClr val="000000"/>
                </a:solidFill>
              </a:defRPr>
            </a:lvl7pPr>
            <a:lvl8pPr marL="0" lvl="7" indent="0" algn="r">
              <a:lnSpc>
                <a:spcPct val="100000"/>
              </a:lnSpc>
              <a:spcBef>
                <a:spcPts val="0"/>
              </a:spcBef>
              <a:spcAft>
                <a:spcPts val="0"/>
              </a:spcAft>
              <a:buNone/>
              <a:defRPr sz="800">
                <a:solidFill>
                  <a:srgbClr val="000000"/>
                </a:solidFill>
              </a:defRPr>
            </a:lvl8pPr>
            <a:lvl9pPr marL="0" lvl="8" indent="0" algn="r">
              <a:lnSpc>
                <a:spcPct val="100000"/>
              </a:lnSpc>
              <a:spcBef>
                <a:spcPts val="0"/>
              </a:spcBef>
              <a:spcAft>
                <a:spcPts val="0"/>
              </a:spcAft>
              <a:buNone/>
              <a:defRPr sz="800">
                <a:solidFill>
                  <a:srgbClr val="000000"/>
                </a:solidFill>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285555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90"/>
        <p:cNvGrpSpPr/>
        <p:nvPr/>
      </p:nvGrpSpPr>
      <p:grpSpPr>
        <a:xfrm>
          <a:off x="0" y="0"/>
          <a:ext cx="0" cy="0"/>
          <a:chOff x="0" y="0"/>
          <a:chExt cx="0" cy="0"/>
        </a:xfrm>
      </p:grpSpPr>
      <p:sp>
        <p:nvSpPr>
          <p:cNvPr id="91" name="Google Shape;91;p94"/>
          <p:cNvSpPr txBox="1">
            <a:spLocks noGrp="1"/>
          </p:cNvSpPr>
          <p:nvPr>
            <p:ph type="dt" idx="10"/>
          </p:nvPr>
        </p:nvSpPr>
        <p:spPr>
          <a:xfrm>
            <a:off x="914400" y="6248400"/>
            <a:ext cx="25400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dirty="0"/>
          </a:p>
        </p:txBody>
      </p:sp>
      <p:sp>
        <p:nvSpPr>
          <p:cNvPr id="92" name="Google Shape;92;p94"/>
          <p:cNvSpPr txBox="1">
            <a:spLocks noGrp="1"/>
          </p:cNvSpPr>
          <p:nvPr>
            <p:ph type="ftr" idx="11"/>
          </p:nvPr>
        </p:nvSpPr>
        <p:spPr>
          <a:xfrm>
            <a:off x="4165600" y="6248400"/>
            <a:ext cx="3860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dirty="0"/>
          </a:p>
        </p:txBody>
      </p:sp>
      <p:sp>
        <p:nvSpPr>
          <p:cNvPr id="93" name="Google Shape;93;p94"/>
          <p:cNvSpPr txBox="1">
            <a:spLocks noGrp="1"/>
          </p:cNvSpPr>
          <p:nvPr>
            <p:ph type="sldNum" idx="12"/>
          </p:nvPr>
        </p:nvSpPr>
        <p:spPr>
          <a:xfrm>
            <a:off x="11601411" y="6172314"/>
            <a:ext cx="617394" cy="615422"/>
          </a:xfrm>
          <a:prstGeom prst="rect">
            <a:avLst/>
          </a:prstGeom>
          <a:noFill/>
          <a:ln>
            <a:noFill/>
          </a:ln>
        </p:spPr>
        <p:txBody>
          <a:bodyPr spcFirstLastPara="1" wrap="square" lIns="243775" tIns="243775" rIns="243775" bIns="243775" anchor="ctr" anchorCtr="0">
            <a:spAutoFit/>
          </a:bodyPr>
          <a:lstStyle>
            <a:lvl1pPr marL="0" lvl="0" indent="0" algn="l">
              <a:lnSpc>
                <a:spcPct val="100000"/>
              </a:lnSpc>
              <a:spcBef>
                <a:spcPts val="0"/>
              </a:spcBef>
              <a:spcAft>
                <a:spcPts val="0"/>
              </a:spcAft>
              <a:buNone/>
              <a:defRPr sz="800" b="0" i="0" u="none" strike="noStrike" cap="none">
                <a:solidFill>
                  <a:srgbClr val="B7B7B7"/>
                </a:solidFill>
                <a:latin typeface="Arial"/>
                <a:ea typeface="Arial"/>
                <a:cs typeface="Arial"/>
                <a:sym typeface="Arial"/>
              </a:defRPr>
            </a:lvl1pPr>
            <a:lvl2pPr marL="0" lvl="1" indent="0" algn="l">
              <a:lnSpc>
                <a:spcPct val="100000"/>
              </a:lnSpc>
              <a:spcBef>
                <a:spcPts val="0"/>
              </a:spcBef>
              <a:spcAft>
                <a:spcPts val="0"/>
              </a:spcAft>
              <a:buNone/>
              <a:defRPr sz="800" b="0" i="0" u="none" strike="noStrike" cap="none">
                <a:solidFill>
                  <a:srgbClr val="B7B7B7"/>
                </a:solidFill>
                <a:latin typeface="Arial"/>
                <a:ea typeface="Arial"/>
                <a:cs typeface="Arial"/>
                <a:sym typeface="Arial"/>
              </a:defRPr>
            </a:lvl2pPr>
            <a:lvl3pPr marL="0" lvl="2" indent="0" algn="l">
              <a:lnSpc>
                <a:spcPct val="100000"/>
              </a:lnSpc>
              <a:spcBef>
                <a:spcPts val="0"/>
              </a:spcBef>
              <a:spcAft>
                <a:spcPts val="0"/>
              </a:spcAft>
              <a:buNone/>
              <a:defRPr sz="800" b="0" i="0" u="none" strike="noStrike" cap="none">
                <a:solidFill>
                  <a:srgbClr val="B7B7B7"/>
                </a:solidFill>
                <a:latin typeface="Arial"/>
                <a:ea typeface="Arial"/>
                <a:cs typeface="Arial"/>
                <a:sym typeface="Arial"/>
              </a:defRPr>
            </a:lvl3pPr>
            <a:lvl4pPr marL="0" lvl="3" indent="0" algn="l">
              <a:lnSpc>
                <a:spcPct val="100000"/>
              </a:lnSpc>
              <a:spcBef>
                <a:spcPts val="0"/>
              </a:spcBef>
              <a:spcAft>
                <a:spcPts val="0"/>
              </a:spcAft>
              <a:buNone/>
              <a:defRPr sz="800" b="0" i="0" u="none" strike="noStrike" cap="none">
                <a:solidFill>
                  <a:srgbClr val="B7B7B7"/>
                </a:solidFill>
                <a:latin typeface="Arial"/>
                <a:ea typeface="Arial"/>
                <a:cs typeface="Arial"/>
                <a:sym typeface="Arial"/>
              </a:defRPr>
            </a:lvl4pPr>
            <a:lvl5pPr marL="0" lvl="4" indent="0" algn="l">
              <a:lnSpc>
                <a:spcPct val="100000"/>
              </a:lnSpc>
              <a:spcBef>
                <a:spcPts val="0"/>
              </a:spcBef>
              <a:spcAft>
                <a:spcPts val="0"/>
              </a:spcAft>
              <a:buNone/>
              <a:defRPr sz="800" b="0" i="0" u="none" strike="noStrike" cap="none">
                <a:solidFill>
                  <a:srgbClr val="B7B7B7"/>
                </a:solidFill>
                <a:latin typeface="Arial"/>
                <a:ea typeface="Arial"/>
                <a:cs typeface="Arial"/>
                <a:sym typeface="Arial"/>
              </a:defRPr>
            </a:lvl5pPr>
            <a:lvl6pPr marL="0" lvl="5" indent="0" algn="l">
              <a:lnSpc>
                <a:spcPct val="100000"/>
              </a:lnSpc>
              <a:spcBef>
                <a:spcPts val="0"/>
              </a:spcBef>
              <a:spcAft>
                <a:spcPts val="0"/>
              </a:spcAft>
              <a:buNone/>
              <a:defRPr sz="800" b="0" i="0" u="none" strike="noStrike" cap="none">
                <a:solidFill>
                  <a:srgbClr val="B7B7B7"/>
                </a:solidFill>
                <a:latin typeface="Arial"/>
                <a:ea typeface="Arial"/>
                <a:cs typeface="Arial"/>
                <a:sym typeface="Arial"/>
              </a:defRPr>
            </a:lvl6pPr>
            <a:lvl7pPr marL="0" lvl="6" indent="0" algn="l">
              <a:lnSpc>
                <a:spcPct val="100000"/>
              </a:lnSpc>
              <a:spcBef>
                <a:spcPts val="0"/>
              </a:spcBef>
              <a:spcAft>
                <a:spcPts val="0"/>
              </a:spcAft>
              <a:buNone/>
              <a:defRPr sz="800" b="0" i="0" u="none" strike="noStrike" cap="none">
                <a:solidFill>
                  <a:srgbClr val="B7B7B7"/>
                </a:solidFill>
                <a:latin typeface="Arial"/>
                <a:ea typeface="Arial"/>
                <a:cs typeface="Arial"/>
                <a:sym typeface="Arial"/>
              </a:defRPr>
            </a:lvl7pPr>
            <a:lvl8pPr marL="0" lvl="7" indent="0" algn="l">
              <a:lnSpc>
                <a:spcPct val="100000"/>
              </a:lnSpc>
              <a:spcBef>
                <a:spcPts val="0"/>
              </a:spcBef>
              <a:spcAft>
                <a:spcPts val="0"/>
              </a:spcAft>
              <a:buNone/>
              <a:defRPr sz="800" b="0" i="0" u="none" strike="noStrike" cap="none">
                <a:solidFill>
                  <a:srgbClr val="B7B7B7"/>
                </a:solidFill>
                <a:latin typeface="Arial"/>
                <a:ea typeface="Arial"/>
                <a:cs typeface="Arial"/>
                <a:sym typeface="Arial"/>
              </a:defRPr>
            </a:lvl8pPr>
            <a:lvl9pPr marL="0" lvl="8" indent="0" algn="l">
              <a:lnSpc>
                <a:spcPct val="100000"/>
              </a:lnSpc>
              <a:spcBef>
                <a:spcPts val="0"/>
              </a:spcBef>
              <a:spcAft>
                <a:spcPts val="0"/>
              </a:spcAft>
              <a:buNone/>
              <a:defRPr sz="800" b="0" i="0" u="none" strike="noStrike" cap="none">
                <a:solidFill>
                  <a:srgbClr val="B7B7B7"/>
                </a:solidFill>
                <a:latin typeface="Arial"/>
                <a:ea typeface="Arial"/>
                <a:cs typeface="Arial"/>
                <a:sym typeface="Arial"/>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167063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5.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4.jpeg"/><Relationship Id="rId5" Type="http://schemas.openxmlformats.org/officeDocument/2006/relationships/slideLayout" Target="../slideLayouts/slideLayout19.xml"/><Relationship Id="rId10"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5.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4.jpe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2.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1.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5.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44.xml"/><Relationship Id="rId1" Type="http://schemas.openxmlformats.org/officeDocument/2006/relationships/slideLayout" Target="../slideLayouts/slideLayout4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49.xml"/><Relationship Id="rId1"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0BD051B-94D6-5B22-487A-E03E3211A7A6}"/>
              </a:ext>
            </a:extLst>
          </p:cNvPr>
          <p:cNvSpPr>
            <a:spLocks noGrp="1"/>
          </p:cNvSpPr>
          <p:nvPr>
            <p:ph type="body" idx="1"/>
          </p:nvPr>
        </p:nvSpPr>
        <p:spPr>
          <a:xfrm>
            <a:off x="215788" y="1011504"/>
            <a:ext cx="11760424" cy="51654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FE05F-E0E5-7C63-B309-82488C401069}"/>
              </a:ext>
            </a:extLst>
          </p:cNvPr>
          <p:cNvSpPr>
            <a:spLocks noGrp="1"/>
          </p:cNvSpPr>
          <p:nvPr>
            <p:ph type="dt" sz="half" idx="2"/>
          </p:nvPr>
        </p:nvSpPr>
        <p:spPr>
          <a:xfrm>
            <a:off x="0" y="648177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September 10-12, 2024</a:t>
            </a:r>
          </a:p>
        </p:txBody>
      </p:sp>
      <p:sp>
        <p:nvSpPr>
          <p:cNvPr id="5" name="Footer Placeholder 4">
            <a:extLst>
              <a:ext uri="{FF2B5EF4-FFF2-40B4-BE49-F238E27FC236}">
                <a16:creationId xmlns:a16="http://schemas.microsoft.com/office/drawing/2014/main" id="{5F78C82B-59BB-83F0-DA50-2BF113C7D10B}"/>
              </a:ext>
            </a:extLst>
          </p:cNvPr>
          <p:cNvSpPr>
            <a:spLocks noGrp="1"/>
          </p:cNvSpPr>
          <p:nvPr>
            <p:ph type="ftr" sz="quarter" idx="3"/>
          </p:nvPr>
        </p:nvSpPr>
        <p:spPr>
          <a:xfrm>
            <a:off x="4035554"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GCD Annual Program Review</a:t>
            </a:r>
          </a:p>
        </p:txBody>
      </p:sp>
      <p:sp>
        <p:nvSpPr>
          <p:cNvPr id="6" name="Slide Number Placeholder 5">
            <a:extLst>
              <a:ext uri="{FF2B5EF4-FFF2-40B4-BE49-F238E27FC236}">
                <a16:creationId xmlns:a16="http://schemas.microsoft.com/office/drawing/2014/main" id="{DC8872EC-93D1-EEDE-2E5E-9A10E8160F76}"/>
              </a:ext>
            </a:extLst>
          </p:cNvPr>
          <p:cNvSpPr>
            <a:spLocks noGrp="1"/>
          </p:cNvSpPr>
          <p:nvPr>
            <p:ph type="sldNum" sz="quarter" idx="4"/>
          </p:nvPr>
        </p:nvSpPr>
        <p:spPr>
          <a:xfrm>
            <a:off x="9442708" y="648177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711A6-5908-4BC9-9A98-6F28F473755D}" type="slidenum">
              <a:rPr lang="en-US" smtClean="0"/>
              <a:t>‹#›</a:t>
            </a:fld>
            <a:endParaRPr lang="en-US" dirty="0"/>
          </a:p>
        </p:txBody>
      </p:sp>
      <p:pic>
        <p:nvPicPr>
          <p:cNvPr id="7" name="Picture 6">
            <a:extLst>
              <a:ext uri="{FF2B5EF4-FFF2-40B4-BE49-F238E27FC236}">
                <a16:creationId xmlns:a16="http://schemas.microsoft.com/office/drawing/2014/main" id="{CF66D1A2-F0B4-50A9-0102-677B1930BBC0}"/>
              </a:ext>
            </a:extLst>
          </p:cNvPr>
          <p:cNvPicPr>
            <a:picLocks noChangeAspect="1"/>
          </p:cNvPicPr>
          <p:nvPr userDrawn="1"/>
        </p:nvPicPr>
        <p:blipFill>
          <a:blip r:embed="rId13"/>
          <a:stretch>
            <a:fillRect/>
          </a:stretch>
        </p:blipFill>
        <p:spPr>
          <a:xfrm>
            <a:off x="-1" y="-1"/>
            <a:ext cx="12185909" cy="897468"/>
          </a:xfrm>
          <a:prstGeom prst="rect">
            <a:avLst/>
          </a:prstGeom>
        </p:spPr>
      </p:pic>
      <p:pic>
        <p:nvPicPr>
          <p:cNvPr id="8" name="Picture 7">
            <a:extLst>
              <a:ext uri="{FF2B5EF4-FFF2-40B4-BE49-F238E27FC236}">
                <a16:creationId xmlns:a16="http://schemas.microsoft.com/office/drawing/2014/main" id="{365725A8-7375-0151-3015-6A0713700B4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905582" y="69733"/>
            <a:ext cx="990306" cy="824176"/>
          </a:xfrm>
          <a:prstGeom prst="rect">
            <a:avLst/>
          </a:prstGeom>
        </p:spPr>
      </p:pic>
      <p:sp>
        <p:nvSpPr>
          <p:cNvPr id="2" name="Title Placeholder 1">
            <a:extLst>
              <a:ext uri="{FF2B5EF4-FFF2-40B4-BE49-F238E27FC236}">
                <a16:creationId xmlns:a16="http://schemas.microsoft.com/office/drawing/2014/main" id="{63F15A08-8250-D78A-A70D-F49BA5AC860B}"/>
              </a:ext>
            </a:extLst>
          </p:cNvPr>
          <p:cNvSpPr>
            <a:spLocks noGrp="1"/>
          </p:cNvSpPr>
          <p:nvPr>
            <p:ph type="title"/>
          </p:nvPr>
        </p:nvSpPr>
        <p:spPr>
          <a:xfrm>
            <a:off x="278321" y="-3558"/>
            <a:ext cx="10793923" cy="897467"/>
          </a:xfrm>
          <a:prstGeom prst="rect">
            <a:avLst/>
          </a:prstGeom>
        </p:spPr>
        <p:txBody>
          <a:bodyPr vert="horz" lIns="91440" tIns="45720" rIns="91440" bIns="45720" rtlCol="0" anchor="ctr">
            <a:normAutofit/>
          </a:bodyPr>
          <a:lstStyle/>
          <a:p>
            <a:r>
              <a:rPr lang="en-US"/>
              <a:t>Click to edit Master title style</a:t>
            </a:r>
          </a:p>
        </p:txBody>
      </p:sp>
      <p:sp>
        <p:nvSpPr>
          <p:cNvPr id="9" name="Rectangle 8">
            <a:extLst>
              <a:ext uri="{FF2B5EF4-FFF2-40B4-BE49-F238E27FC236}">
                <a16:creationId xmlns:a16="http://schemas.microsoft.com/office/drawing/2014/main" id="{FD51E689-90A7-D72A-4A73-94B724A5669C}"/>
              </a:ext>
            </a:extLst>
          </p:cNvPr>
          <p:cNvSpPr/>
          <p:nvPr userDrawn="1"/>
        </p:nvSpPr>
        <p:spPr>
          <a:xfrm>
            <a:off x="10895888" y="94004"/>
            <a:ext cx="1187865" cy="709301"/>
          </a:xfrm>
          <a:prstGeom prst="rect">
            <a:avLst/>
          </a:prstGeom>
          <a:noFill/>
          <a:ln w="28575"/>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bg2"/>
                </a:solidFill>
              </a:rPr>
              <a:t>Timer</a:t>
            </a:r>
          </a:p>
        </p:txBody>
      </p:sp>
    </p:spTree>
    <p:extLst>
      <p:ext uri="{BB962C8B-B14F-4D97-AF65-F5344CB8AC3E}">
        <p14:creationId xmlns:p14="http://schemas.microsoft.com/office/powerpoint/2010/main" val="3457462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lide Number"/>
          <p:cNvSpPr txBox="1">
            <a:spLocks noGrp="1"/>
          </p:cNvSpPr>
          <p:nvPr>
            <p:ph type="sldNum" sz="quarter" idx="2"/>
          </p:nvPr>
        </p:nvSpPr>
        <p:spPr>
          <a:xfrm>
            <a:off x="11601411" y="6095346"/>
            <a:ext cx="774488" cy="769359"/>
          </a:xfrm>
          <a:prstGeom prst="rect">
            <a:avLst/>
          </a:prstGeom>
          <a:ln w="12700">
            <a:miter lim="400000"/>
          </a:ln>
        </p:spPr>
        <p:txBody>
          <a:bodyPr wrap="none" lIns="243799" tIns="243799" rIns="243799" bIns="243799" anchor="ctr">
            <a:spAutoFit/>
          </a:bodyPr>
          <a:lstStyle>
            <a:lvl1pPr algn="l" defTabSz="1219200">
              <a:defRPr>
                <a:solidFill>
                  <a:srgbClr val="B7B7B7"/>
                </a:solidFill>
                <a:latin typeface="Arial"/>
                <a:ea typeface="Arial"/>
                <a:cs typeface="Arial"/>
                <a:sym typeface="Arial"/>
              </a:defRPr>
            </a:lvl1pPr>
          </a:lstStyle>
          <a:p>
            <a:fld id="{86CB4B4D-7CA3-9044-876B-883B54F8677D}" type="slidenum">
              <a:t>‹#›</a:t>
            </a:fld>
            <a:endParaRPr dirty="0"/>
          </a:p>
        </p:txBody>
      </p:sp>
      <p:sp>
        <p:nvSpPr>
          <p:cNvPr id="4" name="Title Text"/>
          <p:cNvSpPr txBox="1">
            <a:spLocks noGrp="1"/>
          </p:cNvSpPr>
          <p:nvPr>
            <p:ph type="title"/>
          </p:nvPr>
        </p:nvSpPr>
        <p:spPr>
          <a:xfrm>
            <a:off x="609600" y="274638"/>
            <a:ext cx="10972801"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43799" tIns="243799" rIns="243799" bIns="243799"/>
          <a:lstStyle/>
          <a:p>
            <a:r>
              <a:t>Title Text</a:t>
            </a:r>
          </a:p>
        </p:txBody>
      </p:sp>
      <p:sp>
        <p:nvSpPr>
          <p:cNvPr id="5" name="Body Level One…"/>
          <p:cNvSpPr txBox="1">
            <a:spLocks noGrp="1"/>
          </p:cNvSpPr>
          <p:nvPr>
            <p:ph type="body" idx="1"/>
          </p:nvPr>
        </p:nvSpPr>
        <p:spPr>
          <a:xfrm>
            <a:off x="609600" y="1600202"/>
            <a:ext cx="10972801" cy="525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43799" tIns="243799" rIns="243799" bIns="243799"/>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2306239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Lst>
  <p:transition spd="med"/>
  <p:hf hdr="0" ftr="0" dt="0"/>
  <p:txStyles>
    <p:titleStyle>
      <a:lvl1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1pPr>
      <a:lvl2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2pPr>
      <a:lvl3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3pPr>
      <a:lvl4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4pPr>
      <a:lvl5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5pPr>
      <a:lvl6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6pPr>
      <a:lvl7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7pPr>
      <a:lvl8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8pPr>
      <a:lvl9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9pPr>
    </p:titleStyle>
    <p:bodyStyle>
      <a:lvl1pPr marL="514350" marR="0" indent="-457200"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1pPr>
      <a:lvl2pPr marL="8427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2pPr>
      <a:lvl3pPr marL="10713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3pPr>
      <a:lvl4pPr marL="12999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4pPr>
      <a:lvl5pPr marL="15285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5pPr>
      <a:lvl6pPr marL="17571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6pPr>
      <a:lvl7pPr marL="19857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7pPr>
      <a:lvl8pPr marL="22143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8pPr>
      <a:lvl9pPr marL="24429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9pPr>
    </p:bodyStyle>
    <p:other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426902270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4294491189"/>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145354-13C8-B341-8631-CC4F1B1E7B51}"/>
              </a:ext>
            </a:extLst>
          </p:cNvPr>
          <p:cNvSpPr>
            <a:spLocks noGrp="1"/>
          </p:cNvSpPr>
          <p:nvPr>
            <p:ph type="body" idx="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pic>
        <p:nvPicPr>
          <p:cNvPr id="7" name="Picture 6">
            <a:extLst>
              <a:ext uri="{FF2B5EF4-FFF2-40B4-BE49-F238E27FC236}">
                <a16:creationId xmlns:a16="http://schemas.microsoft.com/office/drawing/2014/main" id="{027039DC-A681-294D-995F-6F3381394DEE}"/>
              </a:ext>
            </a:extLst>
          </p:cNvPr>
          <p:cNvPicPr>
            <a:picLocks noChangeAspect="1"/>
          </p:cNvPicPr>
          <p:nvPr userDrawn="1"/>
        </p:nvPicPr>
        <p:blipFill>
          <a:blip r:embed="rId12"/>
          <a:stretch>
            <a:fillRect/>
          </a:stretch>
        </p:blipFill>
        <p:spPr>
          <a:xfrm>
            <a:off x="-1" y="-1"/>
            <a:ext cx="12185909" cy="897468"/>
          </a:xfrm>
          <a:prstGeom prst="rect">
            <a:avLst/>
          </a:prstGeom>
        </p:spPr>
      </p:pic>
      <p:sp>
        <p:nvSpPr>
          <p:cNvPr id="5" name="Slide Number Placeholder 5"/>
          <p:cNvSpPr>
            <a:spLocks noGrp="1"/>
          </p:cNvSpPr>
          <p:nvPr>
            <p:ph type="sldNum" sz="quarter" idx="4"/>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pic>
        <p:nvPicPr>
          <p:cNvPr id="6" name="Picture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072245" y="33088"/>
            <a:ext cx="990306" cy="824176"/>
          </a:xfrm>
          <a:prstGeom prst="rect">
            <a:avLst/>
          </a:prstGeom>
        </p:spPr>
      </p:pic>
    </p:spTree>
    <p:extLst>
      <p:ext uri="{BB962C8B-B14F-4D97-AF65-F5344CB8AC3E}">
        <p14:creationId xmlns:p14="http://schemas.microsoft.com/office/powerpoint/2010/main" val="78701987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Lst>
  <p:txStyles>
    <p:title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lide Number"/>
          <p:cNvSpPr txBox="1">
            <a:spLocks noGrp="1"/>
          </p:cNvSpPr>
          <p:nvPr>
            <p:ph type="sldNum" sz="quarter" idx="2"/>
          </p:nvPr>
        </p:nvSpPr>
        <p:spPr>
          <a:xfrm>
            <a:off x="11830363" y="6321668"/>
            <a:ext cx="617394" cy="615470"/>
          </a:xfrm>
          <a:prstGeom prst="rect">
            <a:avLst/>
          </a:prstGeom>
          <a:ln w="12700">
            <a:miter lim="400000"/>
          </a:ln>
        </p:spPr>
        <p:txBody>
          <a:bodyPr wrap="none" lIns="243799" tIns="243799" rIns="243799" bIns="243799" anchor="ctr">
            <a:spAutoFit/>
          </a:bodyPr>
          <a:lstStyle>
            <a:lvl1pPr algn="l" defTabSz="1219200">
              <a:defRPr sz="800">
                <a:solidFill>
                  <a:srgbClr val="B7B7B7"/>
                </a:solidFill>
                <a:latin typeface="Arial"/>
                <a:ea typeface="Arial"/>
                <a:cs typeface="Arial"/>
                <a:sym typeface="Arial"/>
              </a:defRPr>
            </a:lvl1pPr>
          </a:lstStyle>
          <a:p>
            <a:fld id="{86CB4B4D-7CA3-9044-876B-883B54F8677D}" type="slidenum">
              <a:rPr lang="en-US" smtClean="0"/>
              <a:pPr/>
              <a:t>‹#›</a:t>
            </a:fld>
            <a:endParaRPr lang="en-US" dirty="0"/>
          </a:p>
        </p:txBody>
      </p:sp>
      <p:sp>
        <p:nvSpPr>
          <p:cNvPr id="4" name="Title Text"/>
          <p:cNvSpPr txBox="1">
            <a:spLocks noGrp="1"/>
          </p:cNvSpPr>
          <p:nvPr>
            <p:ph type="title"/>
          </p:nvPr>
        </p:nvSpPr>
        <p:spPr>
          <a:xfrm>
            <a:off x="609600" y="274638"/>
            <a:ext cx="10972801"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43799" tIns="243799" rIns="243799" bIns="243799"/>
          <a:lstStyle/>
          <a:p>
            <a:r>
              <a:t>Title Text</a:t>
            </a:r>
          </a:p>
        </p:txBody>
      </p:sp>
      <p:sp>
        <p:nvSpPr>
          <p:cNvPr id="5" name="Body Level One…"/>
          <p:cNvSpPr txBox="1">
            <a:spLocks noGrp="1"/>
          </p:cNvSpPr>
          <p:nvPr>
            <p:ph type="body" idx="1"/>
          </p:nvPr>
        </p:nvSpPr>
        <p:spPr>
          <a:xfrm>
            <a:off x="609600" y="1600202"/>
            <a:ext cx="10972801" cy="5257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43799" tIns="243799" rIns="243799" bIns="243799"/>
          <a:lstStyle/>
          <a:p>
            <a:r>
              <a:t>Body Level One</a:t>
            </a:r>
          </a:p>
          <a:p>
            <a:pPr lvl="1"/>
            <a:r>
              <a:t>Body Level Two</a:t>
            </a:r>
          </a:p>
          <a:p>
            <a:pPr lvl="2"/>
            <a:r>
              <a:t>Body Level Three</a:t>
            </a:r>
          </a:p>
          <a:p>
            <a:pPr lvl="3"/>
            <a:r>
              <a:t>Body Level Four</a:t>
            </a:r>
          </a:p>
          <a:p>
            <a:pPr lvl="4"/>
            <a:r>
              <a:t>Body Level Five</a:t>
            </a:r>
          </a:p>
        </p:txBody>
      </p:sp>
      <p:sp>
        <p:nvSpPr>
          <p:cNvPr id="2" name="Slide Number Placeholder 5">
            <a:extLst>
              <a:ext uri="{FF2B5EF4-FFF2-40B4-BE49-F238E27FC236}">
                <a16:creationId xmlns:a16="http://schemas.microsoft.com/office/drawing/2014/main" id="{335B398C-1F06-3D45-ED25-6ED2BE2C5538}"/>
              </a:ext>
            </a:extLst>
          </p:cNvPr>
          <p:cNvSpPr txBox="1">
            <a:spLocks/>
          </p:cNvSpPr>
          <p:nvPr userDrawn="1"/>
        </p:nvSpPr>
        <p:spPr>
          <a:xfrm>
            <a:off x="12016371" y="6629400"/>
            <a:ext cx="64120" cy="138500"/>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9pPr>
          </a:lstStyle>
          <a:p>
            <a:fld id="{86CB4B4D-7CA3-9044-876B-883B54F8677D}" type="slidenum">
              <a:rPr lang="en-US" sz="900" smtClean="0"/>
              <a:pPr/>
              <a:t>‹#›</a:t>
            </a:fld>
            <a:endParaRPr lang="en-US" sz="900" dirty="0"/>
          </a:p>
        </p:txBody>
      </p:sp>
      <p:sp>
        <p:nvSpPr>
          <p:cNvPr id="6" name="Slide Number">
            <a:extLst>
              <a:ext uri="{FF2B5EF4-FFF2-40B4-BE49-F238E27FC236}">
                <a16:creationId xmlns:a16="http://schemas.microsoft.com/office/drawing/2014/main" id="{E1876DB3-28BB-57ED-FC1D-0C8332FE8D84}"/>
              </a:ext>
            </a:extLst>
          </p:cNvPr>
          <p:cNvSpPr txBox="1">
            <a:spLocks/>
          </p:cNvSpPr>
          <p:nvPr userDrawn="1"/>
        </p:nvSpPr>
        <p:spPr>
          <a:xfrm flipH="1">
            <a:off x="11958602" y="6583257"/>
            <a:ext cx="233398" cy="157123"/>
          </a:xfrm>
          <a:prstGeom prst="rect">
            <a:avLst/>
          </a:prstGeom>
        </p:spPr>
        <p:txBody>
          <a:bodyPr lIns="0" tIns="0" rIns="0" bIns="0"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000000"/>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9pPr>
          </a:lstStyle>
          <a:p>
            <a:fld id="{86CB4B4D-7CA3-9044-876B-883B54F8677D}" type="slidenum">
              <a:rPr lang="en-US" sz="800" smtClean="0"/>
              <a:pPr/>
              <a:t>‹#›</a:t>
            </a:fld>
            <a:endParaRPr lang="en-US" sz="800" dirty="0"/>
          </a:p>
        </p:txBody>
      </p:sp>
    </p:spTree>
    <p:extLst>
      <p:ext uri="{BB962C8B-B14F-4D97-AF65-F5344CB8AC3E}">
        <p14:creationId xmlns:p14="http://schemas.microsoft.com/office/powerpoint/2010/main" val="2881842643"/>
      </p:ext>
    </p:extLst>
  </p:cSld>
  <p:clrMap bg1="dk1" tx1="lt1" bg2="dk2" tx2="lt2" accent1="accent1" accent2="accent2" accent3="accent3" accent4="accent4" accent5="accent5" accent6="accent6" hlink="hlink" folHlink="folHlink"/>
  <p:sldLayoutIdLst>
    <p:sldLayoutId id="2147483724" r:id="rId1"/>
    <p:sldLayoutId id="2147483725" r:id="rId2"/>
  </p:sldLayoutIdLst>
  <p:transition spd="med"/>
  <p:hf hdr="0" ftr="0" dt="0"/>
  <p:txStyles>
    <p:titleStyle>
      <a:lvl1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1pPr>
      <a:lvl2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2pPr>
      <a:lvl3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3pPr>
      <a:lvl4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4pPr>
      <a:lvl5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5pPr>
      <a:lvl6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6pPr>
      <a:lvl7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7pPr>
      <a:lvl8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8pPr>
      <a:lvl9pPr marL="0" marR="0" indent="0" algn="l" defTabSz="1219200" latinLnBrk="0">
        <a:lnSpc>
          <a:spcPct val="100000"/>
        </a:lnSpc>
        <a:spcBef>
          <a:spcPts val="0"/>
        </a:spcBef>
        <a:spcAft>
          <a:spcPts val="0"/>
        </a:spcAft>
        <a:buClrTx/>
        <a:buSzTx/>
        <a:buFontTx/>
        <a:buNone/>
        <a:tabLst/>
        <a:defRPr sz="3700" b="0" i="0" u="none" strike="noStrike" cap="none" spc="0" baseline="0">
          <a:solidFill>
            <a:srgbClr val="000000"/>
          </a:solidFill>
          <a:uFillTx/>
          <a:latin typeface="Arial"/>
          <a:ea typeface="Arial"/>
          <a:cs typeface="Arial"/>
          <a:sym typeface="Arial"/>
        </a:defRPr>
      </a:lvl9pPr>
    </p:titleStyle>
    <p:bodyStyle>
      <a:lvl1pPr marL="514350" marR="0" indent="-457200"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1pPr>
      <a:lvl2pPr marL="8427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2pPr>
      <a:lvl3pPr marL="10713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3pPr>
      <a:lvl4pPr marL="12999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4pPr>
      <a:lvl5pPr marL="15285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5pPr>
      <a:lvl6pPr marL="17571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6pPr>
      <a:lvl7pPr marL="19857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7pPr>
      <a:lvl8pPr marL="22143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8pPr>
      <a:lvl9pPr marL="2442936" marR="0" indent="-544286" algn="l" defTabSz="1219200" latinLnBrk="0">
        <a:lnSpc>
          <a:spcPct val="115000"/>
        </a:lnSpc>
        <a:spcBef>
          <a:spcPts val="0"/>
        </a:spcBef>
        <a:spcAft>
          <a:spcPts val="0"/>
        </a:spcAft>
        <a:buClr>
          <a:srgbClr val="595959"/>
        </a:buClr>
        <a:buSzPts val="4800"/>
        <a:buFont typeface="Arial"/>
        <a:buChar char="■"/>
        <a:tabLst/>
        <a:defRPr sz="2400" b="0" i="0" u="none" strike="noStrike" cap="none" spc="0" baseline="0">
          <a:solidFill>
            <a:srgbClr val="595959"/>
          </a:solidFill>
          <a:uFillTx/>
          <a:latin typeface="Arial"/>
          <a:ea typeface="Arial"/>
          <a:cs typeface="Arial"/>
          <a:sym typeface="Arial"/>
        </a:defRPr>
      </a:lvl9pPr>
    </p:bodyStyle>
    <p:other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sldNum" idx="12"/>
          </p:nvPr>
        </p:nvSpPr>
        <p:spPr>
          <a:xfrm>
            <a:off x="11830363" y="6198580"/>
            <a:ext cx="372016" cy="861643"/>
          </a:xfrm>
          <a:prstGeom prst="rect">
            <a:avLst/>
          </a:prstGeom>
          <a:noFill/>
          <a:ln>
            <a:noFill/>
          </a:ln>
        </p:spPr>
        <p:txBody>
          <a:bodyPr spcFirstLastPara="1" wrap="square" lIns="243775" tIns="243775" rIns="243775" bIns="243775" anchor="ctr" anchorCtr="0">
            <a:spAutoFit/>
          </a:bodyPr>
          <a:lstStyle>
            <a:lvl1pPr marL="0" marR="0" lvl="0" indent="0" algn="l" rtl="0">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1pPr>
            <a:lvl2pPr marL="0" marR="0" lvl="1" indent="0" algn="l" rtl="0">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2pPr>
            <a:lvl3pPr marL="0" marR="0" lvl="2" indent="0" algn="l" rtl="0">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3pPr>
            <a:lvl4pPr marL="0" marR="0" lvl="3" indent="0" algn="l" rtl="0">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4pPr>
            <a:lvl5pPr marL="0" marR="0" lvl="4" indent="0" algn="l" rtl="0">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5pPr>
            <a:lvl6pPr marL="0" marR="0" lvl="5" indent="0" algn="l" rtl="0">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6pPr>
            <a:lvl7pPr marL="0" marR="0" lvl="6" indent="0" algn="l" rtl="0">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7pPr>
            <a:lvl8pPr marL="0" marR="0" lvl="7" indent="0" algn="l" rtl="0">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8pPr>
            <a:lvl9pPr marL="0" marR="0" lvl="8" indent="0" algn="l" rtl="0">
              <a:lnSpc>
                <a:spcPct val="100000"/>
              </a:lnSpc>
              <a:spcBef>
                <a:spcPts val="0"/>
              </a:spcBef>
              <a:spcAft>
                <a:spcPts val="0"/>
              </a:spcAft>
              <a:buClr>
                <a:srgbClr val="B7B7B7"/>
              </a:buClr>
              <a:buSzPts val="1600"/>
              <a:buFont typeface="Arial"/>
              <a:buNone/>
              <a:defRPr sz="800" b="0" i="0" u="none" strike="noStrike" cap="none">
                <a:solidFill>
                  <a:srgbClr val="B7B7B7"/>
                </a:solidFill>
                <a:latin typeface="Arial"/>
                <a:ea typeface="Arial"/>
                <a:cs typeface="Arial"/>
                <a:sym typeface="Arial"/>
              </a:defRPr>
            </a:lvl9pPr>
          </a:lstStyle>
          <a:p>
            <a:fld id="{00000000-1234-1234-1234-123412341234}" type="slidenum">
              <a:rPr lang="en-US" smtClean="0"/>
              <a:pPr/>
              <a:t>‹#›</a:t>
            </a:fld>
            <a:endParaRPr lang="en-US" dirty="0"/>
          </a:p>
        </p:txBody>
      </p:sp>
      <p:sp>
        <p:nvSpPr>
          <p:cNvPr id="7" name="Google Shape;7;p2"/>
          <p:cNvSpPr txBox="1">
            <a:spLocks noGrp="1"/>
          </p:cNvSpPr>
          <p:nvPr>
            <p:ph type="title"/>
          </p:nvPr>
        </p:nvSpPr>
        <p:spPr>
          <a:xfrm>
            <a:off x="609600" y="274638"/>
            <a:ext cx="10972801" cy="1325563"/>
          </a:xfrm>
          <a:prstGeom prst="rect">
            <a:avLst/>
          </a:prstGeom>
          <a:noFill/>
          <a:ln>
            <a:noFill/>
          </a:ln>
        </p:spPr>
        <p:txBody>
          <a:bodyPr spcFirstLastPara="1" wrap="square" lIns="243775" tIns="243775" rIns="243775" bIns="243775" anchor="t" anchorCtr="0">
            <a:noAutofit/>
          </a:bodyPr>
          <a:lstStyle>
            <a:lvl1pPr marR="0" lvl="0" algn="l" rtl="0">
              <a:lnSpc>
                <a:spcPct val="100000"/>
              </a:lnSpc>
              <a:spcBef>
                <a:spcPts val="0"/>
              </a:spcBef>
              <a:spcAft>
                <a:spcPts val="0"/>
              </a:spcAft>
              <a:buClr>
                <a:srgbClr val="000000"/>
              </a:buClr>
              <a:buSzPts val="7400"/>
              <a:buFont typeface="Arial"/>
              <a:buNone/>
              <a:defRPr sz="7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7400"/>
              <a:buFont typeface="Arial"/>
              <a:buNone/>
              <a:defRPr sz="7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400"/>
              <a:buFont typeface="Arial"/>
              <a:buNone/>
              <a:defRPr sz="7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400"/>
              <a:buFont typeface="Arial"/>
              <a:buNone/>
              <a:defRPr sz="7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400"/>
              <a:buFont typeface="Arial"/>
              <a:buNone/>
              <a:defRPr sz="7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400"/>
              <a:buFont typeface="Arial"/>
              <a:buNone/>
              <a:defRPr sz="7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400"/>
              <a:buFont typeface="Arial"/>
              <a:buNone/>
              <a:defRPr sz="7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400"/>
              <a:buFont typeface="Arial"/>
              <a:buNone/>
              <a:defRPr sz="7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400"/>
              <a:buFont typeface="Arial"/>
              <a:buNone/>
              <a:defRPr sz="7400" b="0" i="0" u="none" strike="noStrike" cap="none">
                <a:solidFill>
                  <a:srgbClr val="000000"/>
                </a:solidFill>
                <a:latin typeface="Arial"/>
                <a:ea typeface="Arial"/>
                <a:cs typeface="Arial"/>
                <a:sym typeface="Arial"/>
              </a:defRPr>
            </a:lvl9pPr>
          </a:lstStyle>
          <a:p>
            <a:endParaRPr/>
          </a:p>
        </p:txBody>
      </p:sp>
      <p:sp>
        <p:nvSpPr>
          <p:cNvPr id="8" name="Google Shape;8;p2"/>
          <p:cNvSpPr txBox="1">
            <a:spLocks noGrp="1"/>
          </p:cNvSpPr>
          <p:nvPr>
            <p:ph type="body" idx="1"/>
          </p:nvPr>
        </p:nvSpPr>
        <p:spPr>
          <a:xfrm>
            <a:off x="609600" y="1600202"/>
            <a:ext cx="10972801" cy="5257801"/>
          </a:xfrm>
          <a:prstGeom prst="rect">
            <a:avLst/>
          </a:prstGeom>
          <a:noFill/>
          <a:ln>
            <a:noFill/>
          </a:ln>
        </p:spPr>
        <p:txBody>
          <a:bodyPr spcFirstLastPara="1" wrap="square" lIns="243775" tIns="243775" rIns="243775" bIns="243775" anchor="t" anchorCtr="0">
            <a:noAutofit/>
          </a:bodyPr>
          <a:lstStyle>
            <a:lvl1pPr marL="457200" marR="0" lvl="0" indent="-533400" algn="l" rtl="0">
              <a:lnSpc>
                <a:spcPct val="115000"/>
              </a:lnSpc>
              <a:spcBef>
                <a:spcPts val="0"/>
              </a:spcBef>
              <a:spcAft>
                <a:spcPts val="0"/>
              </a:spcAft>
              <a:buClr>
                <a:srgbClr val="595959"/>
              </a:buClr>
              <a:buSzPts val="4800"/>
              <a:buFont typeface="Arial"/>
              <a:buChar char="●"/>
              <a:defRPr sz="4800" b="0" i="0" u="none" strike="noStrike" cap="none">
                <a:solidFill>
                  <a:srgbClr val="595959"/>
                </a:solidFill>
                <a:latin typeface="Arial"/>
                <a:ea typeface="Arial"/>
                <a:cs typeface="Arial"/>
                <a:sym typeface="Arial"/>
              </a:defRPr>
            </a:lvl1pPr>
            <a:lvl2pPr marL="914400" marR="0" lvl="1" indent="-533400" algn="l" rtl="0">
              <a:lnSpc>
                <a:spcPct val="115000"/>
              </a:lnSpc>
              <a:spcBef>
                <a:spcPts val="0"/>
              </a:spcBef>
              <a:spcAft>
                <a:spcPts val="0"/>
              </a:spcAft>
              <a:buClr>
                <a:srgbClr val="595959"/>
              </a:buClr>
              <a:buSzPts val="4800"/>
              <a:buFont typeface="Arial"/>
              <a:buChar char="○"/>
              <a:defRPr sz="4800" b="0" i="0" u="none" strike="noStrike" cap="none">
                <a:solidFill>
                  <a:srgbClr val="595959"/>
                </a:solidFill>
                <a:latin typeface="Arial"/>
                <a:ea typeface="Arial"/>
                <a:cs typeface="Arial"/>
                <a:sym typeface="Arial"/>
              </a:defRPr>
            </a:lvl2pPr>
            <a:lvl3pPr marL="1371600" marR="0" lvl="2" indent="-533400" algn="l" rtl="0">
              <a:lnSpc>
                <a:spcPct val="115000"/>
              </a:lnSpc>
              <a:spcBef>
                <a:spcPts val="0"/>
              </a:spcBef>
              <a:spcAft>
                <a:spcPts val="0"/>
              </a:spcAft>
              <a:buClr>
                <a:srgbClr val="595959"/>
              </a:buClr>
              <a:buSzPts val="4800"/>
              <a:buFont typeface="Arial"/>
              <a:buChar char="■"/>
              <a:defRPr sz="4800" b="0" i="0" u="none" strike="noStrike" cap="none">
                <a:solidFill>
                  <a:srgbClr val="595959"/>
                </a:solidFill>
                <a:latin typeface="Arial"/>
                <a:ea typeface="Arial"/>
                <a:cs typeface="Arial"/>
                <a:sym typeface="Arial"/>
              </a:defRPr>
            </a:lvl3pPr>
            <a:lvl4pPr marL="1828800" marR="0" lvl="3" indent="-533400" algn="l" rtl="0">
              <a:lnSpc>
                <a:spcPct val="115000"/>
              </a:lnSpc>
              <a:spcBef>
                <a:spcPts val="0"/>
              </a:spcBef>
              <a:spcAft>
                <a:spcPts val="0"/>
              </a:spcAft>
              <a:buClr>
                <a:srgbClr val="595959"/>
              </a:buClr>
              <a:buSzPts val="4800"/>
              <a:buFont typeface="Arial"/>
              <a:buChar char="●"/>
              <a:defRPr sz="4800" b="0" i="0" u="none" strike="noStrike" cap="none">
                <a:solidFill>
                  <a:srgbClr val="595959"/>
                </a:solidFill>
                <a:latin typeface="Arial"/>
                <a:ea typeface="Arial"/>
                <a:cs typeface="Arial"/>
                <a:sym typeface="Arial"/>
              </a:defRPr>
            </a:lvl4pPr>
            <a:lvl5pPr marL="2286000" marR="0" lvl="4" indent="-533400" algn="l" rtl="0">
              <a:lnSpc>
                <a:spcPct val="115000"/>
              </a:lnSpc>
              <a:spcBef>
                <a:spcPts val="0"/>
              </a:spcBef>
              <a:spcAft>
                <a:spcPts val="0"/>
              </a:spcAft>
              <a:buClr>
                <a:srgbClr val="595959"/>
              </a:buClr>
              <a:buSzPts val="4800"/>
              <a:buFont typeface="Arial"/>
              <a:buChar char="○"/>
              <a:defRPr sz="4800" b="0" i="0" u="none" strike="noStrike" cap="none">
                <a:solidFill>
                  <a:srgbClr val="595959"/>
                </a:solidFill>
                <a:latin typeface="Arial"/>
                <a:ea typeface="Arial"/>
                <a:cs typeface="Arial"/>
                <a:sym typeface="Arial"/>
              </a:defRPr>
            </a:lvl5pPr>
            <a:lvl6pPr marL="2743200" marR="0" lvl="5" indent="-533400" algn="l" rtl="0">
              <a:lnSpc>
                <a:spcPct val="115000"/>
              </a:lnSpc>
              <a:spcBef>
                <a:spcPts val="0"/>
              </a:spcBef>
              <a:spcAft>
                <a:spcPts val="0"/>
              </a:spcAft>
              <a:buClr>
                <a:srgbClr val="595959"/>
              </a:buClr>
              <a:buSzPts val="4800"/>
              <a:buFont typeface="Arial"/>
              <a:buChar char="■"/>
              <a:defRPr sz="4800" b="0" i="0" u="none" strike="noStrike" cap="none">
                <a:solidFill>
                  <a:srgbClr val="595959"/>
                </a:solidFill>
                <a:latin typeface="Arial"/>
                <a:ea typeface="Arial"/>
                <a:cs typeface="Arial"/>
                <a:sym typeface="Arial"/>
              </a:defRPr>
            </a:lvl6pPr>
            <a:lvl7pPr marL="3200400" marR="0" lvl="6" indent="-533400" algn="l" rtl="0">
              <a:lnSpc>
                <a:spcPct val="115000"/>
              </a:lnSpc>
              <a:spcBef>
                <a:spcPts val="0"/>
              </a:spcBef>
              <a:spcAft>
                <a:spcPts val="0"/>
              </a:spcAft>
              <a:buClr>
                <a:srgbClr val="595959"/>
              </a:buClr>
              <a:buSzPts val="4800"/>
              <a:buFont typeface="Arial"/>
              <a:buChar char="●"/>
              <a:defRPr sz="4800" b="0" i="0" u="none" strike="noStrike" cap="none">
                <a:solidFill>
                  <a:srgbClr val="595959"/>
                </a:solidFill>
                <a:latin typeface="Arial"/>
                <a:ea typeface="Arial"/>
                <a:cs typeface="Arial"/>
                <a:sym typeface="Arial"/>
              </a:defRPr>
            </a:lvl7pPr>
            <a:lvl8pPr marL="3657600" marR="0" lvl="7" indent="-533400" algn="l" rtl="0">
              <a:lnSpc>
                <a:spcPct val="115000"/>
              </a:lnSpc>
              <a:spcBef>
                <a:spcPts val="0"/>
              </a:spcBef>
              <a:spcAft>
                <a:spcPts val="0"/>
              </a:spcAft>
              <a:buClr>
                <a:srgbClr val="595959"/>
              </a:buClr>
              <a:buSzPts val="4800"/>
              <a:buFont typeface="Arial"/>
              <a:buChar char="○"/>
              <a:defRPr sz="4800" b="0" i="0" u="none" strike="noStrike" cap="none">
                <a:solidFill>
                  <a:srgbClr val="595959"/>
                </a:solidFill>
                <a:latin typeface="Arial"/>
                <a:ea typeface="Arial"/>
                <a:cs typeface="Arial"/>
                <a:sym typeface="Arial"/>
              </a:defRPr>
            </a:lvl8pPr>
            <a:lvl9pPr marL="4114800" marR="0" lvl="8" indent="-533400" algn="l" rtl="0">
              <a:lnSpc>
                <a:spcPct val="115000"/>
              </a:lnSpc>
              <a:spcBef>
                <a:spcPts val="0"/>
              </a:spcBef>
              <a:spcAft>
                <a:spcPts val="0"/>
              </a:spcAft>
              <a:buClr>
                <a:srgbClr val="595959"/>
              </a:buClr>
              <a:buSzPts val="4800"/>
              <a:buFont typeface="Arial"/>
              <a:buChar char="■"/>
              <a:defRPr sz="4800" b="0" i="0" u="none" strike="noStrike" cap="none">
                <a:solidFill>
                  <a:srgbClr val="595959"/>
                </a:solidFill>
                <a:latin typeface="Arial"/>
                <a:ea typeface="Arial"/>
                <a:cs typeface="Arial"/>
                <a:sym typeface="Arial"/>
              </a:defRPr>
            </a:lvl9pPr>
          </a:lstStyle>
          <a:p>
            <a:endParaRPr/>
          </a:p>
        </p:txBody>
      </p:sp>
      <p:sp>
        <p:nvSpPr>
          <p:cNvPr id="9" name="Google Shape;9;p2"/>
          <p:cNvSpPr txBox="1"/>
          <p:nvPr/>
        </p:nvSpPr>
        <p:spPr>
          <a:xfrm>
            <a:off x="12016371" y="6629400"/>
            <a:ext cx="64120" cy="138500"/>
          </a:xfrm>
          <a:prstGeom prst="rect">
            <a:avLst/>
          </a:prstGeom>
          <a:noFill/>
          <a:ln>
            <a:noFill/>
          </a:ln>
        </p:spPr>
        <p:txBody>
          <a:bodyPr spcFirstLastPara="1" wrap="square" lIns="45713" tIns="22850" rIns="45713" bIns="22850" anchor="t" anchorCtr="0">
            <a:noAutofit/>
          </a:bodyPr>
          <a:lstStyle/>
          <a:p>
            <a:pPr marL="0" marR="0" lvl="0" indent="0" algn="ctr" rtl="0">
              <a:lnSpc>
                <a:spcPct val="100000"/>
              </a:lnSpc>
              <a:spcBef>
                <a:spcPts val="0"/>
              </a:spcBef>
              <a:spcAft>
                <a:spcPts val="0"/>
              </a:spcAft>
              <a:buClr>
                <a:srgbClr val="FFFFFF"/>
              </a:buClr>
              <a:buSzPts val="1800"/>
              <a:buFont typeface="Helvetica Neue"/>
              <a:buNone/>
            </a:pPr>
            <a:fld id="{00000000-1234-1234-1234-123412341234}" type="slidenum">
              <a:rPr lang="en-US" sz="900" b="0" i="0" u="none" strike="noStrike" cap="none">
                <a:solidFill>
                  <a:srgbClr val="FFFFFF"/>
                </a:solidFill>
                <a:latin typeface="Helvetica Neue"/>
                <a:ea typeface="Helvetica Neue"/>
                <a:cs typeface="Helvetica Neue"/>
                <a:sym typeface="Helvetica Neue"/>
              </a:rPr>
              <a:pPr marL="0" marR="0" lvl="0" indent="0" algn="ctr" rtl="0">
                <a:lnSpc>
                  <a:spcPct val="100000"/>
                </a:lnSpc>
                <a:spcBef>
                  <a:spcPts val="0"/>
                </a:spcBef>
                <a:spcAft>
                  <a:spcPts val="0"/>
                </a:spcAft>
                <a:buClr>
                  <a:srgbClr val="FFFFFF"/>
                </a:buClr>
                <a:buSzPts val="1800"/>
                <a:buFont typeface="Helvetica Neue"/>
                <a:buNone/>
              </a:pPr>
              <a:t>‹#›</a:t>
            </a:fld>
            <a:endParaRPr sz="900" b="0" i="0" u="none" strike="noStrike" cap="none" dirty="0">
              <a:solidFill>
                <a:srgbClr val="FFFFFF"/>
              </a:solidFill>
              <a:latin typeface="Helvetica Neue"/>
              <a:ea typeface="Helvetica Neue"/>
              <a:cs typeface="Helvetica Neue"/>
              <a:sym typeface="Helvetica Neue"/>
            </a:endParaRPr>
          </a:p>
        </p:txBody>
      </p:sp>
      <p:sp>
        <p:nvSpPr>
          <p:cNvPr id="10" name="Google Shape;10;p2"/>
          <p:cNvSpPr txBox="1"/>
          <p:nvPr/>
        </p:nvSpPr>
        <p:spPr>
          <a:xfrm flipH="1">
            <a:off x="11958602" y="6583257"/>
            <a:ext cx="233398" cy="157123"/>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0000"/>
              </a:buClr>
              <a:buSzPts val="1600"/>
              <a:buFont typeface="Helvetica Neue"/>
              <a:buNone/>
            </a:pPr>
            <a:fld id="{00000000-1234-1234-1234-123412341234}" type="slidenum">
              <a:rPr lang="en-US" sz="800" b="0" i="0" u="none" strike="noStrike" cap="none">
                <a:solidFill>
                  <a:srgbClr val="000000"/>
                </a:solidFill>
                <a:latin typeface="Helvetica Neue"/>
                <a:ea typeface="Helvetica Neue"/>
                <a:cs typeface="Helvetica Neue"/>
                <a:sym typeface="Helvetica Neue"/>
              </a:rPr>
              <a:pPr marL="0" marR="0" lvl="0" indent="0" algn="r" rtl="0">
                <a:lnSpc>
                  <a:spcPct val="100000"/>
                </a:lnSpc>
                <a:spcBef>
                  <a:spcPts val="0"/>
                </a:spcBef>
                <a:spcAft>
                  <a:spcPts val="0"/>
                </a:spcAft>
                <a:buClr>
                  <a:srgbClr val="000000"/>
                </a:buClr>
                <a:buSzPts val="1600"/>
                <a:buFont typeface="Helvetica Neue"/>
                <a:buNone/>
              </a:pPr>
              <a:t>‹#›</a:t>
            </a:fld>
            <a:endParaRPr sz="800" b="0" i="0" u="none" strike="noStrike" cap="none"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456079356"/>
      </p:ext>
    </p:extLst>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8"/>
        <p:cNvGrpSpPr/>
        <p:nvPr/>
      </p:nvGrpSpPr>
      <p:grpSpPr>
        <a:xfrm>
          <a:off x="0" y="0"/>
          <a:ext cx="0" cy="0"/>
          <a:chOff x="0" y="0"/>
          <a:chExt cx="0" cy="0"/>
        </a:xfrm>
      </p:grpSpPr>
      <p:sp>
        <p:nvSpPr>
          <p:cNvPr id="79" name="Google Shape;79;p82"/>
          <p:cNvSpPr txBox="1">
            <a:spLocks noGrp="1"/>
          </p:cNvSpPr>
          <p:nvPr>
            <p:ph type="sldNum" idx="12"/>
          </p:nvPr>
        </p:nvSpPr>
        <p:spPr>
          <a:xfrm>
            <a:off x="11830363" y="6321692"/>
            <a:ext cx="617394" cy="615422"/>
          </a:xfrm>
          <a:prstGeom prst="rect">
            <a:avLst/>
          </a:prstGeom>
          <a:noFill/>
          <a:ln>
            <a:noFill/>
          </a:ln>
        </p:spPr>
        <p:txBody>
          <a:bodyPr spcFirstLastPara="1" wrap="square" lIns="243775" tIns="243775" rIns="243775" bIns="243775" anchor="ctr" anchorCtr="0">
            <a:spAutoFit/>
          </a:bodyPr>
          <a:lstStyle>
            <a:lvl1pPr marL="0" marR="0" lvl="0" indent="0" algn="l" rtl="0">
              <a:lnSpc>
                <a:spcPct val="100000"/>
              </a:lnSpc>
              <a:spcBef>
                <a:spcPts val="0"/>
              </a:spcBef>
              <a:spcAft>
                <a:spcPts val="0"/>
              </a:spcAft>
              <a:buNone/>
              <a:defRPr sz="800" b="0" i="0" u="none" strike="noStrike" cap="none">
                <a:solidFill>
                  <a:srgbClr val="B7B7B7"/>
                </a:solidFill>
                <a:latin typeface="Arial"/>
                <a:ea typeface="Arial"/>
                <a:cs typeface="Arial"/>
                <a:sym typeface="Arial"/>
              </a:defRPr>
            </a:lvl1pPr>
            <a:lvl2pPr marL="0" marR="0" lvl="1" indent="0" algn="l" rtl="0">
              <a:lnSpc>
                <a:spcPct val="100000"/>
              </a:lnSpc>
              <a:spcBef>
                <a:spcPts val="0"/>
              </a:spcBef>
              <a:spcAft>
                <a:spcPts val="0"/>
              </a:spcAft>
              <a:buNone/>
              <a:defRPr sz="800" b="0" i="0" u="none" strike="noStrike" cap="none">
                <a:solidFill>
                  <a:srgbClr val="B7B7B7"/>
                </a:solidFill>
                <a:latin typeface="Arial"/>
                <a:ea typeface="Arial"/>
                <a:cs typeface="Arial"/>
                <a:sym typeface="Arial"/>
              </a:defRPr>
            </a:lvl2pPr>
            <a:lvl3pPr marL="0" marR="0" lvl="2" indent="0" algn="l" rtl="0">
              <a:lnSpc>
                <a:spcPct val="100000"/>
              </a:lnSpc>
              <a:spcBef>
                <a:spcPts val="0"/>
              </a:spcBef>
              <a:spcAft>
                <a:spcPts val="0"/>
              </a:spcAft>
              <a:buNone/>
              <a:defRPr sz="800" b="0" i="0" u="none" strike="noStrike" cap="none">
                <a:solidFill>
                  <a:srgbClr val="B7B7B7"/>
                </a:solidFill>
                <a:latin typeface="Arial"/>
                <a:ea typeface="Arial"/>
                <a:cs typeface="Arial"/>
                <a:sym typeface="Arial"/>
              </a:defRPr>
            </a:lvl3pPr>
            <a:lvl4pPr marL="0" marR="0" lvl="3" indent="0" algn="l" rtl="0">
              <a:lnSpc>
                <a:spcPct val="100000"/>
              </a:lnSpc>
              <a:spcBef>
                <a:spcPts val="0"/>
              </a:spcBef>
              <a:spcAft>
                <a:spcPts val="0"/>
              </a:spcAft>
              <a:buNone/>
              <a:defRPr sz="800" b="0" i="0" u="none" strike="noStrike" cap="none">
                <a:solidFill>
                  <a:srgbClr val="B7B7B7"/>
                </a:solidFill>
                <a:latin typeface="Arial"/>
                <a:ea typeface="Arial"/>
                <a:cs typeface="Arial"/>
                <a:sym typeface="Arial"/>
              </a:defRPr>
            </a:lvl4pPr>
            <a:lvl5pPr marL="0" marR="0" lvl="4" indent="0" algn="l" rtl="0">
              <a:lnSpc>
                <a:spcPct val="100000"/>
              </a:lnSpc>
              <a:spcBef>
                <a:spcPts val="0"/>
              </a:spcBef>
              <a:spcAft>
                <a:spcPts val="0"/>
              </a:spcAft>
              <a:buNone/>
              <a:defRPr sz="800" b="0" i="0" u="none" strike="noStrike" cap="none">
                <a:solidFill>
                  <a:srgbClr val="B7B7B7"/>
                </a:solidFill>
                <a:latin typeface="Arial"/>
                <a:ea typeface="Arial"/>
                <a:cs typeface="Arial"/>
                <a:sym typeface="Arial"/>
              </a:defRPr>
            </a:lvl5pPr>
            <a:lvl6pPr marL="0" marR="0" lvl="5" indent="0" algn="l" rtl="0">
              <a:lnSpc>
                <a:spcPct val="100000"/>
              </a:lnSpc>
              <a:spcBef>
                <a:spcPts val="0"/>
              </a:spcBef>
              <a:spcAft>
                <a:spcPts val="0"/>
              </a:spcAft>
              <a:buNone/>
              <a:defRPr sz="800" b="0" i="0" u="none" strike="noStrike" cap="none">
                <a:solidFill>
                  <a:srgbClr val="B7B7B7"/>
                </a:solidFill>
                <a:latin typeface="Arial"/>
                <a:ea typeface="Arial"/>
                <a:cs typeface="Arial"/>
                <a:sym typeface="Arial"/>
              </a:defRPr>
            </a:lvl6pPr>
            <a:lvl7pPr marL="0" marR="0" lvl="6" indent="0" algn="l" rtl="0">
              <a:lnSpc>
                <a:spcPct val="100000"/>
              </a:lnSpc>
              <a:spcBef>
                <a:spcPts val="0"/>
              </a:spcBef>
              <a:spcAft>
                <a:spcPts val="0"/>
              </a:spcAft>
              <a:buNone/>
              <a:defRPr sz="800" b="0" i="0" u="none" strike="noStrike" cap="none">
                <a:solidFill>
                  <a:srgbClr val="B7B7B7"/>
                </a:solidFill>
                <a:latin typeface="Arial"/>
                <a:ea typeface="Arial"/>
                <a:cs typeface="Arial"/>
                <a:sym typeface="Arial"/>
              </a:defRPr>
            </a:lvl7pPr>
            <a:lvl8pPr marL="0" marR="0" lvl="7" indent="0" algn="l" rtl="0">
              <a:lnSpc>
                <a:spcPct val="100000"/>
              </a:lnSpc>
              <a:spcBef>
                <a:spcPts val="0"/>
              </a:spcBef>
              <a:spcAft>
                <a:spcPts val="0"/>
              </a:spcAft>
              <a:buNone/>
              <a:defRPr sz="800" b="0" i="0" u="none" strike="noStrike" cap="none">
                <a:solidFill>
                  <a:srgbClr val="B7B7B7"/>
                </a:solidFill>
                <a:latin typeface="Arial"/>
                <a:ea typeface="Arial"/>
                <a:cs typeface="Arial"/>
                <a:sym typeface="Arial"/>
              </a:defRPr>
            </a:lvl8pPr>
            <a:lvl9pPr marL="0" marR="0" lvl="8" indent="0" algn="l" rtl="0">
              <a:lnSpc>
                <a:spcPct val="100000"/>
              </a:lnSpc>
              <a:spcBef>
                <a:spcPts val="0"/>
              </a:spcBef>
              <a:spcAft>
                <a:spcPts val="0"/>
              </a:spcAft>
              <a:buNone/>
              <a:defRPr sz="800" b="0" i="0" u="none" strike="noStrike" cap="none">
                <a:solidFill>
                  <a:srgbClr val="B7B7B7"/>
                </a:solidFill>
                <a:latin typeface="Arial"/>
                <a:ea typeface="Arial"/>
                <a:cs typeface="Arial"/>
                <a:sym typeface="Arial"/>
              </a:defRPr>
            </a:lvl9pPr>
          </a:lstStyle>
          <a:p>
            <a:fld id="{00000000-1234-1234-1234-123412341234}" type="slidenum">
              <a:rPr lang="en-US" smtClean="0"/>
              <a:pPr/>
              <a:t>‹#›</a:t>
            </a:fld>
            <a:endParaRPr lang="en-US" dirty="0"/>
          </a:p>
        </p:txBody>
      </p:sp>
      <p:sp>
        <p:nvSpPr>
          <p:cNvPr id="80" name="Google Shape;80;p82"/>
          <p:cNvSpPr txBox="1">
            <a:spLocks noGrp="1"/>
          </p:cNvSpPr>
          <p:nvPr>
            <p:ph type="title"/>
          </p:nvPr>
        </p:nvSpPr>
        <p:spPr>
          <a:xfrm>
            <a:off x="609600" y="274638"/>
            <a:ext cx="10972801" cy="1325563"/>
          </a:xfrm>
          <a:prstGeom prst="rect">
            <a:avLst/>
          </a:prstGeom>
          <a:noFill/>
          <a:ln>
            <a:noFill/>
          </a:ln>
        </p:spPr>
        <p:txBody>
          <a:bodyPr spcFirstLastPara="1" wrap="square" lIns="243775" tIns="243775" rIns="243775" bIns="243775" anchor="t" anchorCtr="0">
            <a:noAutofit/>
          </a:bodyPr>
          <a:lstStyle>
            <a:lvl1pPr marR="0" lvl="0" algn="l" rtl="0">
              <a:lnSpc>
                <a:spcPct val="100000"/>
              </a:lnSpc>
              <a:spcBef>
                <a:spcPts val="0"/>
              </a:spcBef>
              <a:spcAft>
                <a:spcPts val="0"/>
              </a:spcAft>
              <a:buClr>
                <a:srgbClr val="000000"/>
              </a:buClr>
              <a:buSzPts val="3700"/>
              <a:buFont typeface="Arial"/>
              <a:buNone/>
              <a:defRPr sz="37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3700"/>
              <a:buFont typeface="Arial"/>
              <a:buNone/>
              <a:defRPr sz="3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3700"/>
              <a:buFont typeface="Arial"/>
              <a:buNone/>
              <a:defRPr sz="3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3700"/>
              <a:buFont typeface="Arial"/>
              <a:buNone/>
              <a:defRPr sz="3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3700"/>
              <a:buFont typeface="Arial"/>
              <a:buNone/>
              <a:defRPr sz="3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3700"/>
              <a:buFont typeface="Arial"/>
              <a:buNone/>
              <a:defRPr sz="3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3700"/>
              <a:buFont typeface="Arial"/>
              <a:buNone/>
              <a:defRPr sz="3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3700"/>
              <a:buFont typeface="Arial"/>
              <a:buNone/>
              <a:defRPr sz="3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3700"/>
              <a:buFont typeface="Arial"/>
              <a:buNone/>
              <a:defRPr sz="3700" b="0" i="0" u="none" strike="noStrike" cap="none">
                <a:solidFill>
                  <a:srgbClr val="000000"/>
                </a:solidFill>
                <a:latin typeface="Arial"/>
                <a:ea typeface="Arial"/>
                <a:cs typeface="Arial"/>
                <a:sym typeface="Arial"/>
              </a:defRPr>
            </a:lvl9pPr>
          </a:lstStyle>
          <a:p>
            <a:endParaRPr/>
          </a:p>
        </p:txBody>
      </p:sp>
      <p:sp>
        <p:nvSpPr>
          <p:cNvPr id="81" name="Google Shape;81;p82"/>
          <p:cNvSpPr txBox="1">
            <a:spLocks noGrp="1"/>
          </p:cNvSpPr>
          <p:nvPr>
            <p:ph type="body" idx="1"/>
          </p:nvPr>
        </p:nvSpPr>
        <p:spPr>
          <a:xfrm>
            <a:off x="609600" y="1600202"/>
            <a:ext cx="10972801" cy="5257801"/>
          </a:xfrm>
          <a:prstGeom prst="rect">
            <a:avLst/>
          </a:prstGeom>
          <a:noFill/>
          <a:ln>
            <a:noFill/>
          </a:ln>
        </p:spPr>
        <p:txBody>
          <a:bodyPr spcFirstLastPara="1" wrap="square" lIns="243775" tIns="243775" rIns="243775" bIns="243775" anchor="t" anchorCtr="0">
            <a:noAutofit/>
          </a:bodyPr>
          <a:lstStyle>
            <a:lvl1pPr marL="457200" marR="0" lvl="0" indent="-533400" algn="l" rtl="0">
              <a:lnSpc>
                <a:spcPct val="115000"/>
              </a:lnSpc>
              <a:spcBef>
                <a:spcPts val="0"/>
              </a:spcBef>
              <a:spcAft>
                <a:spcPts val="0"/>
              </a:spcAft>
              <a:buClr>
                <a:srgbClr val="595959"/>
              </a:buClr>
              <a:buSzPts val="4800"/>
              <a:buFont typeface="Arial"/>
              <a:buChar char="●"/>
              <a:defRPr sz="2400" b="0" i="0" u="none" strike="noStrike" cap="none">
                <a:solidFill>
                  <a:srgbClr val="595959"/>
                </a:solidFill>
                <a:latin typeface="Arial"/>
                <a:ea typeface="Arial"/>
                <a:cs typeface="Arial"/>
                <a:sym typeface="Arial"/>
              </a:defRPr>
            </a:lvl1pPr>
            <a:lvl2pPr marL="914400" marR="0" lvl="1" indent="-533400" algn="l" rtl="0">
              <a:lnSpc>
                <a:spcPct val="115000"/>
              </a:lnSpc>
              <a:spcBef>
                <a:spcPts val="0"/>
              </a:spcBef>
              <a:spcAft>
                <a:spcPts val="0"/>
              </a:spcAft>
              <a:buClr>
                <a:srgbClr val="595959"/>
              </a:buClr>
              <a:buSzPts val="4800"/>
              <a:buFont typeface="Arial"/>
              <a:buChar char="○"/>
              <a:defRPr sz="2400" b="0" i="0" u="none" strike="noStrike" cap="none">
                <a:solidFill>
                  <a:srgbClr val="595959"/>
                </a:solidFill>
                <a:latin typeface="Arial"/>
                <a:ea typeface="Arial"/>
                <a:cs typeface="Arial"/>
                <a:sym typeface="Arial"/>
              </a:defRPr>
            </a:lvl2pPr>
            <a:lvl3pPr marL="1371600" marR="0" lvl="2" indent="-533400" algn="l" rtl="0">
              <a:lnSpc>
                <a:spcPct val="115000"/>
              </a:lnSpc>
              <a:spcBef>
                <a:spcPts val="0"/>
              </a:spcBef>
              <a:spcAft>
                <a:spcPts val="0"/>
              </a:spcAft>
              <a:buClr>
                <a:srgbClr val="595959"/>
              </a:buClr>
              <a:buSzPts val="4800"/>
              <a:buFont typeface="Arial"/>
              <a:buChar char="■"/>
              <a:defRPr sz="2400" b="0" i="0" u="none" strike="noStrike" cap="none">
                <a:solidFill>
                  <a:srgbClr val="595959"/>
                </a:solidFill>
                <a:latin typeface="Arial"/>
                <a:ea typeface="Arial"/>
                <a:cs typeface="Arial"/>
                <a:sym typeface="Arial"/>
              </a:defRPr>
            </a:lvl3pPr>
            <a:lvl4pPr marL="1828800" marR="0" lvl="3" indent="-533400" algn="l" rtl="0">
              <a:lnSpc>
                <a:spcPct val="115000"/>
              </a:lnSpc>
              <a:spcBef>
                <a:spcPts val="0"/>
              </a:spcBef>
              <a:spcAft>
                <a:spcPts val="0"/>
              </a:spcAft>
              <a:buClr>
                <a:srgbClr val="595959"/>
              </a:buClr>
              <a:buSzPts val="4800"/>
              <a:buFont typeface="Arial"/>
              <a:buChar char="●"/>
              <a:defRPr sz="2400" b="0" i="0" u="none" strike="noStrike" cap="none">
                <a:solidFill>
                  <a:srgbClr val="595959"/>
                </a:solidFill>
                <a:latin typeface="Arial"/>
                <a:ea typeface="Arial"/>
                <a:cs typeface="Arial"/>
                <a:sym typeface="Arial"/>
              </a:defRPr>
            </a:lvl4pPr>
            <a:lvl5pPr marL="2286000" marR="0" lvl="4" indent="-533400" algn="l" rtl="0">
              <a:lnSpc>
                <a:spcPct val="115000"/>
              </a:lnSpc>
              <a:spcBef>
                <a:spcPts val="0"/>
              </a:spcBef>
              <a:spcAft>
                <a:spcPts val="0"/>
              </a:spcAft>
              <a:buClr>
                <a:srgbClr val="595959"/>
              </a:buClr>
              <a:buSzPts val="4800"/>
              <a:buFont typeface="Arial"/>
              <a:buChar char="○"/>
              <a:defRPr sz="2400" b="0" i="0" u="none" strike="noStrike" cap="none">
                <a:solidFill>
                  <a:srgbClr val="595959"/>
                </a:solidFill>
                <a:latin typeface="Arial"/>
                <a:ea typeface="Arial"/>
                <a:cs typeface="Arial"/>
                <a:sym typeface="Arial"/>
              </a:defRPr>
            </a:lvl5pPr>
            <a:lvl6pPr marL="2743200" marR="0" lvl="5" indent="-533400" algn="l" rtl="0">
              <a:lnSpc>
                <a:spcPct val="115000"/>
              </a:lnSpc>
              <a:spcBef>
                <a:spcPts val="0"/>
              </a:spcBef>
              <a:spcAft>
                <a:spcPts val="0"/>
              </a:spcAft>
              <a:buClr>
                <a:srgbClr val="595959"/>
              </a:buClr>
              <a:buSzPts val="4800"/>
              <a:buFont typeface="Arial"/>
              <a:buChar char="■"/>
              <a:defRPr sz="2400" b="0" i="0" u="none" strike="noStrike" cap="none">
                <a:solidFill>
                  <a:srgbClr val="595959"/>
                </a:solidFill>
                <a:latin typeface="Arial"/>
                <a:ea typeface="Arial"/>
                <a:cs typeface="Arial"/>
                <a:sym typeface="Arial"/>
              </a:defRPr>
            </a:lvl6pPr>
            <a:lvl7pPr marL="3200400" marR="0" lvl="6" indent="-533400" algn="l" rtl="0">
              <a:lnSpc>
                <a:spcPct val="115000"/>
              </a:lnSpc>
              <a:spcBef>
                <a:spcPts val="0"/>
              </a:spcBef>
              <a:spcAft>
                <a:spcPts val="0"/>
              </a:spcAft>
              <a:buClr>
                <a:srgbClr val="595959"/>
              </a:buClr>
              <a:buSzPts val="4800"/>
              <a:buFont typeface="Arial"/>
              <a:buChar char="●"/>
              <a:defRPr sz="2400" b="0" i="0" u="none" strike="noStrike" cap="none">
                <a:solidFill>
                  <a:srgbClr val="595959"/>
                </a:solidFill>
                <a:latin typeface="Arial"/>
                <a:ea typeface="Arial"/>
                <a:cs typeface="Arial"/>
                <a:sym typeface="Arial"/>
              </a:defRPr>
            </a:lvl7pPr>
            <a:lvl8pPr marL="3657600" marR="0" lvl="7" indent="-533400" algn="l" rtl="0">
              <a:lnSpc>
                <a:spcPct val="115000"/>
              </a:lnSpc>
              <a:spcBef>
                <a:spcPts val="0"/>
              </a:spcBef>
              <a:spcAft>
                <a:spcPts val="0"/>
              </a:spcAft>
              <a:buClr>
                <a:srgbClr val="595959"/>
              </a:buClr>
              <a:buSzPts val="4800"/>
              <a:buFont typeface="Arial"/>
              <a:buChar char="○"/>
              <a:defRPr sz="2400" b="0" i="0" u="none" strike="noStrike" cap="none">
                <a:solidFill>
                  <a:srgbClr val="595959"/>
                </a:solidFill>
                <a:latin typeface="Arial"/>
                <a:ea typeface="Arial"/>
                <a:cs typeface="Arial"/>
                <a:sym typeface="Arial"/>
              </a:defRPr>
            </a:lvl8pPr>
            <a:lvl9pPr marL="4114800" marR="0" lvl="8" indent="-533400" algn="l" rtl="0">
              <a:lnSpc>
                <a:spcPct val="115000"/>
              </a:lnSpc>
              <a:spcBef>
                <a:spcPts val="0"/>
              </a:spcBef>
              <a:spcAft>
                <a:spcPts val="0"/>
              </a:spcAft>
              <a:buClr>
                <a:srgbClr val="595959"/>
              </a:buClr>
              <a:buSzPts val="4800"/>
              <a:buFont typeface="Arial"/>
              <a:buChar char="■"/>
              <a:defRPr sz="2400" b="0" i="0" u="none" strike="noStrike" cap="none">
                <a:solidFill>
                  <a:srgbClr val="595959"/>
                </a:solidFill>
                <a:latin typeface="Arial"/>
                <a:ea typeface="Arial"/>
                <a:cs typeface="Arial"/>
                <a:sym typeface="Arial"/>
              </a:defRPr>
            </a:lvl9pPr>
          </a:lstStyle>
          <a:p>
            <a:endParaRPr/>
          </a:p>
        </p:txBody>
      </p:sp>
      <p:sp>
        <p:nvSpPr>
          <p:cNvPr id="82" name="Google Shape;82;p82"/>
          <p:cNvSpPr txBox="1"/>
          <p:nvPr/>
        </p:nvSpPr>
        <p:spPr>
          <a:xfrm>
            <a:off x="12016371" y="6629400"/>
            <a:ext cx="64120" cy="138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900"/>
              <a:buFont typeface="Arial"/>
              <a:buNone/>
            </a:pPr>
            <a:fld id="{00000000-1234-1234-1234-123412341234}" type="slidenum">
              <a:rPr lang="en-US" sz="900" b="0" i="0" u="none" strike="noStrike" cap="none">
                <a:solidFill>
                  <a:srgbClr val="FFFFFF"/>
                </a:solidFill>
                <a:latin typeface="Helvetica Neue"/>
                <a:ea typeface="Helvetica Neue"/>
                <a:cs typeface="Helvetica Neue"/>
                <a:sym typeface="Helvetica Neue"/>
              </a:rPr>
              <a:pPr marL="0" marR="0" lvl="0" indent="0" algn="ctr" rtl="0">
                <a:lnSpc>
                  <a:spcPct val="100000"/>
                </a:lnSpc>
                <a:spcBef>
                  <a:spcPts val="0"/>
                </a:spcBef>
                <a:spcAft>
                  <a:spcPts val="0"/>
                </a:spcAft>
                <a:buClr>
                  <a:srgbClr val="FFFFFF"/>
                </a:buClr>
                <a:buSzPts val="900"/>
                <a:buFont typeface="Arial"/>
                <a:buNone/>
              </a:pPr>
              <a:t>‹#›</a:t>
            </a:fld>
            <a:endParaRPr sz="900" b="0" i="0" u="none" strike="noStrike" cap="none" dirty="0">
              <a:solidFill>
                <a:srgbClr val="FFFFFF"/>
              </a:solidFill>
              <a:latin typeface="Helvetica Neue"/>
              <a:ea typeface="Helvetica Neue"/>
              <a:cs typeface="Helvetica Neue"/>
              <a:sym typeface="Helvetica Neue"/>
            </a:endParaRPr>
          </a:p>
        </p:txBody>
      </p:sp>
      <p:sp>
        <p:nvSpPr>
          <p:cNvPr id="83" name="Google Shape;83;p82"/>
          <p:cNvSpPr txBox="1"/>
          <p:nvPr/>
        </p:nvSpPr>
        <p:spPr>
          <a:xfrm flipH="1">
            <a:off x="11958602" y="6583257"/>
            <a:ext cx="233398" cy="157123"/>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0000"/>
              </a:buClr>
              <a:buSzPts val="800"/>
              <a:buFont typeface="Arial"/>
              <a:buNone/>
            </a:pPr>
            <a:fld id="{00000000-1234-1234-1234-123412341234}" type="slidenum">
              <a:rPr lang="en-US" sz="800" b="0" i="0" u="none" strike="noStrike" cap="none">
                <a:solidFill>
                  <a:srgbClr val="000000"/>
                </a:solidFill>
                <a:latin typeface="Helvetica Neue"/>
                <a:ea typeface="Helvetica Neue"/>
                <a:cs typeface="Helvetica Neue"/>
                <a:sym typeface="Helvetica Neue"/>
              </a:rPr>
              <a:pPr marL="0" marR="0" lvl="0" indent="0" algn="r" rtl="0">
                <a:lnSpc>
                  <a:spcPct val="100000"/>
                </a:lnSpc>
                <a:spcBef>
                  <a:spcPts val="0"/>
                </a:spcBef>
                <a:spcAft>
                  <a:spcPts val="0"/>
                </a:spcAft>
                <a:buClr>
                  <a:srgbClr val="000000"/>
                </a:buClr>
                <a:buSzPts val="800"/>
                <a:buFont typeface="Arial"/>
                <a:buNone/>
              </a:pPr>
              <a:t>‹#›</a:t>
            </a:fld>
            <a:endParaRPr sz="800" b="0" i="0" u="none" strike="noStrike" cap="none"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86974064"/>
      </p:ext>
    </p:extLst>
  </p:cSld>
  <p:clrMap bg1="lt1" tx1="dk1" bg2="dk2" tx2="lt2" accent1="accent1" accent2="accent2" accent3="accent3" accent4="accent4" accent5="accent5" accent6="accent6" hlink="hlink" folHlink="folHlink"/>
  <p:sldLayoutIdLst>
    <p:sldLayoutId id="2147483731" r:id="rId1"/>
    <p:sldLayoutId id="214748373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image" Target="../media/image25.jpg"/><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hyperlink" Target="https://gcc02.safelinks.protection.outlook.com/?url=https%3A%2F%2Fwww.marthastewart.com%2Fnasa-homes-on-moon-8374414%3Fhid%3D447426bdcda50394fc488319d59c2df7bf39454b%26did%3D10788961-20231026%26utm_campaign%3Dmsl_relationship-builder%26utm_source%3Dmsl%26utm_medium%3Demail%26utm_content%3D102623%26lctg%3D447426bdcda50394fc488319d59c2df7bf39454b&amp;data=05%7C01%7Csierrah.l.baffa%40nasa.gov%7C0aeb5e1b1b084dc2054f08dbd663a331%7C7005d45845be48ae8140d43da96dd17b%7C0%7C0%7C638339495644485844%7CUnknown%7CTWFpbGZsb3d8eyJWIjoiMC4wLjAwMDAiLCJQIjoiV2luMzIiLCJBTiI6Ik1haWwiLCJXVCI6Mn0%3D%7C3000%7C%7C%7C&amp;sdata=5IuYy65L9eDkaOvTCIYwXaA79xo3BPZvWEpo3SMDq6g%3D&amp;reserved=0" TargetMode="External"/><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hyperlink" Target="https://www.nasa.gov/general/going-beyond-the-challenge-for-new-and-continued-success/" TargetMode="External"/><Relationship Id="rId2" Type="http://schemas.openxmlformats.org/officeDocument/2006/relationships/notesSlide" Target="../notesSlides/notesSlide12.xml"/><Relationship Id="rId1" Type="http://schemas.openxmlformats.org/officeDocument/2006/relationships/slideLayout" Target="../slideLayouts/slideLayout28.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hyperlink" Target="https://www.graydc.com/video/2024/02/02/lnl-moon-construction-materials-project/" TargetMode="External"/><Relationship Id="rId2" Type="http://schemas.openxmlformats.org/officeDocument/2006/relationships/notesSlide" Target="../notesSlides/notesSlide13.xml"/><Relationship Id="rId1" Type="http://schemas.openxmlformats.org/officeDocument/2006/relationships/slideLayout" Target="../slideLayouts/slideLayout28.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hyperlink" Target="https://news.northwestern.edu/stories/2024/04/examining-lunar-soil-for-moon-based-construction/" TargetMode="External"/><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hyperlink" Target="https://twit.tv/shows/this-week-in-space/episodes/117" TargetMode="External"/><Relationship Id="rId2" Type="http://schemas.openxmlformats.org/officeDocument/2006/relationships/notesSlide" Target="../notesSlides/notesSlide16.xml"/><Relationship Id="rId1" Type="http://schemas.openxmlformats.org/officeDocument/2006/relationships/slideLayout" Target="../slideLayouts/slideLayout28.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8.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1FF5DA-77A0-CBB4-48ED-97527B6F3465}"/>
              </a:ext>
            </a:extLst>
          </p:cNvPr>
          <p:cNvSpPr txBox="1"/>
          <p:nvPr/>
        </p:nvSpPr>
        <p:spPr>
          <a:xfrm>
            <a:off x="234286" y="6182796"/>
            <a:ext cx="11652913" cy="307777"/>
          </a:xfrm>
          <a:prstGeom prst="rect">
            <a:avLst/>
          </a:prstGeom>
          <a:noFill/>
        </p:spPr>
        <p:txBody>
          <a:bodyPr wrap="square" rtlCol="0" anchor="ctr" anchorCtr="0">
            <a:spAutoFit/>
          </a:bodyPr>
          <a:lstStyle/>
          <a:p>
            <a:r>
              <a:rPr lang="en-US" sz="1400" dirty="0">
                <a:solidFill>
                  <a:prstClr val="white"/>
                </a:solidFill>
                <a:latin typeface="Arial Bold" panose="020B0704020202020204" pitchFamily="34" charset="0"/>
                <a:ea typeface="Helvetica Neue" charset="0"/>
                <a:cs typeface="Arial Bold" panose="020B0704020202020204" pitchFamily="34" charset="0"/>
              </a:rPr>
              <a:t>Jennifer Edmunson, MMPACT  |  Annual Program Review  |  September 10-12, 2024</a:t>
            </a:r>
          </a:p>
        </p:txBody>
      </p:sp>
      <p:sp>
        <p:nvSpPr>
          <p:cNvPr id="5" name="Slide Number Placeholder 4">
            <a:extLst>
              <a:ext uri="{FF2B5EF4-FFF2-40B4-BE49-F238E27FC236}">
                <a16:creationId xmlns:a16="http://schemas.microsoft.com/office/drawing/2014/main" id="{AFEE79E8-2DFB-6315-5D29-4B12A4D69789}"/>
              </a:ext>
            </a:extLst>
          </p:cNvPr>
          <p:cNvSpPr>
            <a:spLocks noGrp="1"/>
          </p:cNvSpPr>
          <p:nvPr>
            <p:ph type="sldNum" sz="quarter" idx="12"/>
          </p:nvPr>
        </p:nvSpPr>
        <p:spPr/>
        <p:txBody>
          <a:bodyPr/>
          <a:lstStyle/>
          <a:p>
            <a:fld id="{41C508F0-1AA7-8449-B96D-5FDB74B9F69F}" type="slidenum">
              <a:rPr lang="en-US" smtClean="0"/>
              <a:t>1</a:t>
            </a:fld>
            <a:endParaRPr lang="en-US" dirty="0"/>
          </a:p>
        </p:txBody>
      </p:sp>
      <p:pic>
        <p:nvPicPr>
          <p:cNvPr id="2" name="Picture 1">
            <a:extLst>
              <a:ext uri="{FF2B5EF4-FFF2-40B4-BE49-F238E27FC236}">
                <a16:creationId xmlns:a16="http://schemas.microsoft.com/office/drawing/2014/main" id="{655353D9-9601-6B88-7B17-0CF380326CF5}"/>
              </a:ext>
            </a:extLst>
          </p:cNvPr>
          <p:cNvPicPr>
            <a:picLocks noChangeAspect="1"/>
          </p:cNvPicPr>
          <p:nvPr/>
        </p:nvPicPr>
        <p:blipFill rotWithShape="1">
          <a:blip r:embed="rId2">
            <a:extLst>
              <a:ext uri="{28A0092B-C50C-407E-A947-70E740481C1C}">
                <a14:useLocalDpi xmlns:a14="http://schemas.microsoft.com/office/drawing/2010/main" val="0"/>
              </a:ext>
            </a:extLst>
          </a:blip>
          <a:srcRect l="114" r="-490" b="5331"/>
          <a:stretch/>
        </p:blipFill>
        <p:spPr>
          <a:xfrm>
            <a:off x="5364900" y="857607"/>
            <a:ext cx="2004815" cy="2180372"/>
          </a:xfrm>
          <a:prstGeom prst="flowChartConnector">
            <a:avLst/>
          </a:prstGeom>
          <a:ln w="19050">
            <a:solidFill>
              <a:schemeClr val="tx1"/>
            </a:solidFill>
          </a:ln>
        </p:spPr>
      </p:pic>
      <p:sp>
        <p:nvSpPr>
          <p:cNvPr id="3" name="Oval 2">
            <a:extLst>
              <a:ext uri="{FF2B5EF4-FFF2-40B4-BE49-F238E27FC236}">
                <a16:creationId xmlns:a16="http://schemas.microsoft.com/office/drawing/2014/main" id="{BD165178-D185-18FE-4E0F-B313F0A57E89}"/>
              </a:ext>
            </a:extLst>
          </p:cNvPr>
          <p:cNvSpPr/>
          <p:nvPr/>
        </p:nvSpPr>
        <p:spPr>
          <a:xfrm>
            <a:off x="2667000" y="827680"/>
            <a:ext cx="1304925" cy="1292201"/>
          </a:xfrm>
          <a:prstGeom prst="ellipse">
            <a:avLst/>
          </a:prstGeom>
          <a:blipFill>
            <a:blip r:embed="rId3">
              <a:extLst>
                <a:ext uri="{28A0092B-C50C-407E-A947-70E740481C1C}">
                  <a14:useLocalDpi xmlns:a14="http://schemas.microsoft.com/office/drawing/2010/main" val="0"/>
                </a:ext>
              </a:extLst>
            </a:blip>
            <a:srcRect/>
            <a:stretch>
              <a:fillRect l="-12815" t="-25339" r="-24949" b="-51879"/>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7834BAFE-F63C-26C6-3D39-D3709E8F0C24}"/>
              </a:ext>
            </a:extLst>
          </p:cNvPr>
          <p:cNvPicPr>
            <a:picLocks noChangeAspect="1"/>
          </p:cNvPicPr>
          <p:nvPr/>
        </p:nvPicPr>
        <p:blipFill>
          <a:blip r:embed="rId4">
            <a:extLst>
              <a:ext uri="{28A0092B-C50C-407E-A947-70E740481C1C}">
                <a14:useLocalDpi xmlns:a14="http://schemas.microsoft.com/office/drawing/2010/main" val="0"/>
              </a:ext>
            </a:extLst>
          </a:blip>
          <a:srcRect t="5991" b="5991"/>
          <a:stretch/>
        </p:blipFill>
        <p:spPr>
          <a:xfrm>
            <a:off x="3435363" y="2794162"/>
            <a:ext cx="1473173" cy="1486894"/>
          </a:xfrm>
          <a:prstGeom prst="ellipse">
            <a:avLst/>
          </a:prstGeom>
          <a:ln w="25400">
            <a:noFill/>
          </a:ln>
        </p:spPr>
      </p:pic>
      <p:sp>
        <p:nvSpPr>
          <p:cNvPr id="7" name="Oval 6">
            <a:extLst>
              <a:ext uri="{FF2B5EF4-FFF2-40B4-BE49-F238E27FC236}">
                <a16:creationId xmlns:a16="http://schemas.microsoft.com/office/drawing/2014/main" id="{E268E1F8-C88F-E85B-DEB5-B0E5603BCF04}"/>
              </a:ext>
            </a:extLst>
          </p:cNvPr>
          <p:cNvSpPr/>
          <p:nvPr/>
        </p:nvSpPr>
        <p:spPr>
          <a:xfrm>
            <a:off x="5686424" y="3914637"/>
            <a:ext cx="1257301" cy="1219338"/>
          </a:xfrm>
          <a:prstGeom prst="ellipse">
            <a:avLst/>
          </a:prstGeom>
          <a:blipFill>
            <a:blip r:embed="rId5">
              <a:extLst>
                <a:ext uri="{28A0092B-C50C-407E-A947-70E740481C1C}">
                  <a14:useLocalDpi xmlns:a14="http://schemas.microsoft.com/office/drawing/2010/main" val="0"/>
                </a:ext>
              </a:extLst>
            </a:blip>
            <a:srcRect/>
            <a:stretch>
              <a:fillRect l="-2770" t="-64250" r="-35290" b="-3901"/>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7A6FB50E-7A80-5AD2-2541-E3D0178A6A2A}"/>
              </a:ext>
            </a:extLst>
          </p:cNvPr>
          <p:cNvSpPr/>
          <p:nvPr/>
        </p:nvSpPr>
        <p:spPr>
          <a:xfrm>
            <a:off x="7357264" y="3171092"/>
            <a:ext cx="1798460" cy="1834662"/>
          </a:xfrm>
          <a:prstGeom prst="ellipse">
            <a:avLst/>
          </a:prstGeom>
          <a:blipFill>
            <a:blip r:embed="rId6">
              <a:extLst>
                <a:ext uri="{28A0092B-C50C-407E-A947-70E740481C1C}">
                  <a14:useLocalDpi xmlns:a14="http://schemas.microsoft.com/office/drawing/2010/main" val="0"/>
                </a:ext>
              </a:extLst>
            </a:blip>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C78ADA2E-DC85-38E5-7D0F-235A18F9DFEA}"/>
              </a:ext>
            </a:extLst>
          </p:cNvPr>
          <p:cNvSpPr/>
          <p:nvPr/>
        </p:nvSpPr>
        <p:spPr>
          <a:xfrm>
            <a:off x="8692059" y="1426116"/>
            <a:ext cx="1563224" cy="1573763"/>
          </a:xfrm>
          <a:prstGeom prst="ellipse">
            <a:avLst/>
          </a:prstGeom>
          <a:blipFill>
            <a:blip r:embed="rId7">
              <a:extLst>
                <a:ext uri="{28A0092B-C50C-407E-A947-70E740481C1C}">
                  <a14:useLocalDpi xmlns:a14="http://schemas.microsoft.com/office/drawing/2010/main" val="0"/>
                </a:ext>
              </a:extLst>
            </a:blip>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40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0"/>
            <a:ext cx="9926514" cy="1066800"/>
          </a:xfrm>
        </p:spPr>
        <p:txBody>
          <a:bodyPr/>
          <a:lstStyle/>
          <a:p>
            <a:r>
              <a:rPr lang="en-US" sz="3600" dirty="0">
                <a:solidFill>
                  <a:schemeClr val="bg1">
                    <a:lumMod val="85000"/>
                  </a:schemeClr>
                </a:solidFill>
              </a:rPr>
              <a:t>MMPACT</a:t>
            </a:r>
            <a:br>
              <a:rPr lang="en-US" sz="3600" dirty="0">
                <a:solidFill>
                  <a:schemeClr val="bg1">
                    <a:lumMod val="85000"/>
                  </a:schemeClr>
                </a:solidFill>
              </a:rPr>
            </a:br>
            <a:r>
              <a:rPr lang="en-US" sz="3600" dirty="0">
                <a:solidFill>
                  <a:schemeClr val="bg1">
                    <a:lumMod val="85000"/>
                  </a:schemeClr>
                </a:solidFill>
              </a:rPr>
              <a:t> Technology Goals &amp; Project Objectives</a:t>
            </a:r>
          </a:p>
        </p:txBody>
      </p:sp>
      <p:graphicFrame>
        <p:nvGraphicFramePr>
          <p:cNvPr id="4" name="Table 3"/>
          <p:cNvGraphicFramePr>
            <a:graphicFrameLocks noGrp="1"/>
          </p:cNvGraphicFramePr>
          <p:nvPr/>
        </p:nvGraphicFramePr>
        <p:xfrm>
          <a:off x="1" y="1136374"/>
          <a:ext cx="12187544" cy="954405"/>
        </p:xfrm>
        <a:graphic>
          <a:graphicData uri="http://schemas.openxmlformats.org/drawingml/2006/table">
            <a:tbl>
              <a:tblPr/>
              <a:tblGrid>
                <a:gridCol w="1521687">
                  <a:extLst>
                    <a:ext uri="{9D8B030D-6E8A-4147-A177-3AD203B41FA5}">
                      <a16:colId xmlns:a16="http://schemas.microsoft.com/office/drawing/2014/main" val="20000"/>
                    </a:ext>
                  </a:extLst>
                </a:gridCol>
                <a:gridCol w="10665857">
                  <a:extLst>
                    <a:ext uri="{9D8B030D-6E8A-4147-A177-3AD203B41FA5}">
                      <a16:colId xmlns:a16="http://schemas.microsoft.com/office/drawing/2014/main" val="20001"/>
                    </a:ext>
                  </a:extLst>
                </a:gridCol>
              </a:tblGrid>
              <a:tr h="324078">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00099">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914400" rtl="0" eaLnBrk="0" fontAlgn="base" latinLnBrk="0" hangingPunct="0">
                        <a:lnSpc>
                          <a:spcPct val="100000"/>
                        </a:lnSpc>
                        <a:spcBef>
                          <a:spcPct val="0"/>
                        </a:spcBef>
                        <a:spcAft>
                          <a:spcPts val="1200"/>
                        </a:spcAft>
                        <a:buClrTx/>
                        <a:buSzTx/>
                        <a:buFont typeface="Arial" panose="020B0604020202020204" pitchFamily="34" charset="0"/>
                        <a:buNone/>
                        <a:tabLst/>
                        <a:defRPr/>
                      </a:pPr>
                      <a:r>
                        <a:rPr kumimoji="0" lang="en-US" sz="1600" b="0" i="0" u="none" strike="noStrike" kern="16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Design, build, and ground demonstrate the feasibility of a subscale lunar additive construction capability for manufacturing structural building elements from in-situ material.</a:t>
                      </a:r>
                      <a:endParaRPr kumimoji="0" lang="en-US" sz="1600" b="0" i="0" u="none" strike="noStrike" kern="16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3365980485"/>
              </p:ext>
            </p:extLst>
          </p:nvPr>
        </p:nvGraphicFramePr>
        <p:xfrm>
          <a:off x="0" y="2098907"/>
          <a:ext cx="12196455" cy="4520565"/>
        </p:xfrm>
        <a:graphic>
          <a:graphicData uri="http://schemas.openxmlformats.org/drawingml/2006/table">
            <a:tbl>
              <a:tblPr/>
              <a:tblGrid>
                <a:gridCol w="1522800">
                  <a:extLst>
                    <a:ext uri="{9D8B030D-6E8A-4147-A177-3AD203B41FA5}">
                      <a16:colId xmlns:a16="http://schemas.microsoft.com/office/drawing/2014/main" val="20000"/>
                    </a:ext>
                  </a:extLst>
                </a:gridCol>
                <a:gridCol w="10673655">
                  <a:extLst>
                    <a:ext uri="{9D8B030D-6E8A-4147-A177-3AD203B41FA5}">
                      <a16:colId xmlns:a16="http://schemas.microsoft.com/office/drawing/2014/main" val="20001"/>
                    </a:ext>
                  </a:extLst>
                </a:gridCol>
              </a:tblGrid>
              <a:tr h="338154">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466892">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a:t>
                      </a:r>
                      <a:r>
                        <a:rPr lang="en-US" sz="1400" b="1"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1" indent="0" algn="just" defTabSz="914400" rtl="0" eaLnBrk="0" fontAlgn="base" latinLnBrk="0" hangingPunct="0">
                        <a:lnSpc>
                          <a:spcPct val="100000"/>
                        </a:lnSpc>
                        <a:spcBef>
                          <a:spcPts val="0"/>
                        </a:spcBef>
                        <a:spcAft>
                          <a:spcPts val="0"/>
                        </a:spcAft>
                        <a:buClrTx/>
                        <a:buSzTx/>
                        <a:buFont typeface="+mj-lt"/>
                        <a:buNone/>
                        <a:tabLst>
                          <a:tab pos="914400" algn="l"/>
                          <a:tab pos="2628900" algn="l"/>
                          <a:tab pos="5029200" algn="l"/>
                        </a:tabLst>
                        <a:defRPr/>
                      </a:pPr>
                      <a:r>
                        <a:rPr kumimoji="0" lang="en-US" sz="14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Arial" panose="020B0604020202020204" pitchFamily="34" charset="0"/>
                        </a:rPr>
                        <a:t>Develop additive construction processing technologies, including extrusion and thermal deposition, for evaluation with lunar regolith simulant-based construction materials.</a:t>
                      </a:r>
                      <a:endParaRPr kumimoji="0" lang="en-US" sz="14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Times New Roman" panose="02020603050405020304" pitchFamily="18"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59142">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1" indent="0" algn="just" defTabSz="914400" rtl="0" eaLnBrk="0" fontAlgn="base" latinLnBrk="0" hangingPunct="0">
                        <a:lnSpc>
                          <a:spcPct val="100000"/>
                        </a:lnSpc>
                        <a:spcBef>
                          <a:spcPts val="0"/>
                        </a:spcBef>
                        <a:spcAft>
                          <a:spcPts val="0"/>
                        </a:spcAft>
                        <a:buClrTx/>
                        <a:buSzTx/>
                        <a:buFont typeface="+mj-lt"/>
                        <a:buNone/>
                        <a:tabLst/>
                        <a:defRPr/>
                      </a:pPr>
                      <a:r>
                        <a:rPr kumimoji="0" lang="en-US" sz="1400" b="0" i="0" u="none" strike="noStrike" kern="1600" cap="none" spc="0" normalizeH="0" baseline="0" noProof="0" dirty="0">
                          <a:ln>
                            <a:noFill/>
                          </a:ln>
                          <a:solidFill>
                            <a:srgbClr val="000000"/>
                          </a:solidFill>
                          <a:effectLst/>
                          <a:uLnTx/>
                          <a:uFillTx/>
                          <a:latin typeface="Arial"/>
                          <a:ea typeface="Times New Roman" panose="02020603050405020304" pitchFamily="18" charset="0"/>
                          <a:cs typeface="Arial" panose="020B0604020202020204" pitchFamily="34" charset="0"/>
                        </a:rPr>
                        <a:t>Develop approaches to test material specimens fabricated by the down-selected processing technology to verify the ability to meet structural, thermal, and other environmental requirements, such as the vacuum environment of the lunar surface as allowed by terrestrial vacuum systems.</a:t>
                      </a:r>
                      <a:endParaRPr kumimoji="0" lang="en-US" sz="1400" b="0" i="0" u="none" strike="noStrike" kern="1600" cap="none" spc="0" normalizeH="0" baseline="0" noProof="0" dirty="0">
                        <a:ln>
                          <a:noFill/>
                        </a:ln>
                        <a:solidFill>
                          <a:prstClr val="white"/>
                        </a:solidFill>
                        <a:effectLst/>
                        <a:uLnTx/>
                        <a:uFillTx/>
                        <a:latin typeface="Arial"/>
                        <a:ea typeface="Times New Roman" panose="02020603050405020304" pitchFamily="18"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66892">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600" cap="none" spc="0" normalizeH="0" baseline="0" noProof="0" dirty="0">
                          <a:ln>
                            <a:noFill/>
                          </a:ln>
                          <a:solidFill>
                            <a:srgbClr val="000000"/>
                          </a:solidFill>
                          <a:effectLst/>
                          <a:uLnTx/>
                          <a:uFillTx/>
                          <a:latin typeface="Arial"/>
                          <a:ea typeface="Times New Roman" panose="02020603050405020304" pitchFamily="18" charset="0"/>
                          <a:cs typeface="Arial" panose="020B0604020202020204" pitchFamily="34" charset="0"/>
                        </a:rPr>
                        <a:t>Develop an approach for instrumentation that can monitor the construction system and resultant structural elements both during and after operation.</a:t>
                      </a:r>
                      <a:endParaRPr kumimoji="0" lang="en-US" sz="1400" b="0" i="0" u="none" strike="noStrike" kern="1600" cap="none" spc="0" normalizeH="0" baseline="0" noProof="0" dirty="0">
                        <a:ln>
                          <a:noFill/>
                        </a:ln>
                        <a:solidFill>
                          <a:prstClr val="white"/>
                        </a:solidFill>
                        <a:effectLst/>
                        <a:uLnTx/>
                        <a:uFillTx/>
                        <a:latin typeface="Arial"/>
                        <a:ea typeface="Times New Roman" panose="02020603050405020304" pitchFamily="18"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40045773"/>
                  </a:ext>
                </a:extLst>
              </a:tr>
              <a:tr h="466892">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600" cap="none" spc="0" normalizeH="0" baseline="0" noProof="0" dirty="0">
                          <a:ln>
                            <a:noFill/>
                          </a:ln>
                          <a:solidFill>
                            <a:srgbClr val="000000"/>
                          </a:solidFill>
                          <a:effectLst/>
                          <a:uLnTx/>
                          <a:uFillTx/>
                          <a:latin typeface="Arial"/>
                          <a:ea typeface="Times New Roman" panose="02020603050405020304" pitchFamily="18" charset="0"/>
                          <a:cs typeface="Arial" panose="020B0604020202020204" pitchFamily="34" charset="0"/>
                        </a:rPr>
                        <a:t>Down select the candidate additive construction processing technology for a flight demonstration formulation based on </a:t>
                      </a:r>
                      <a:r>
                        <a:rPr kumimoji="0" lang="en-US" sz="1400" b="0" i="0" u="none" strike="noStrike" kern="1600" cap="none" spc="0" normalizeH="0" baseline="0" noProof="0" dirty="0">
                          <a:ln>
                            <a:noFill/>
                          </a:ln>
                          <a:solidFill>
                            <a:prstClr val="black"/>
                          </a:solidFill>
                          <a:effectLst/>
                          <a:uLnTx/>
                          <a:uFillTx/>
                          <a:latin typeface="Arial"/>
                          <a:ea typeface="Times New Roman" panose="02020603050405020304" pitchFamily="18" charset="0"/>
                          <a:cs typeface="Arial" panose="020B0604020202020204" pitchFamily="34" charset="0"/>
                        </a:rPr>
                        <a:t>the objective 1 processing technologies.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72474009"/>
                  </a:ext>
                </a:extLst>
              </a:tr>
              <a:tr h="659142">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#5*</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Arial" panose="020B0604020202020204" pitchFamily="34" charset="0"/>
                        </a:rPr>
                        <a:t>Formulate an early demonstration of the construction process system on the lunar surface. Use the formulation output to determine the constraints on the system based on Commercial Lunar Payload Services (CLPS), or other, lander projected capabilities. Also use the formulation output to identify technologies in the system that need maturation to the TRL5/6 level for a flight demonstration.</a:t>
                      </a:r>
                      <a:endParaRPr kumimoji="0" lang="en-US" sz="14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Times New Roman" panose="02020603050405020304" pitchFamily="18"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19496395"/>
                  </a:ext>
                </a:extLst>
              </a:tr>
              <a:tr h="27464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#6*</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600" cap="none" spc="0" normalizeH="0" baseline="0" noProof="0" dirty="0">
                          <a:ln>
                            <a:noFill/>
                          </a:ln>
                          <a:solidFill>
                            <a:srgbClr val="000000"/>
                          </a:solidFill>
                          <a:effectLst/>
                          <a:uLnTx/>
                          <a:uFillTx/>
                          <a:latin typeface="Arial"/>
                          <a:ea typeface="Times New Roman" panose="02020603050405020304" pitchFamily="18" charset="0"/>
                          <a:cs typeface="Arial" panose="020B0604020202020204" pitchFamily="34" charset="0"/>
                        </a:rPr>
                        <a:t>Develop and execute a Technology Maturation Plan (TMP) for the technologies needed for an early flight demonstration.</a:t>
                      </a:r>
                      <a:endParaRPr kumimoji="0" lang="en-US" sz="1400" b="0" i="0" u="none" strike="noStrike" kern="1600" cap="none" spc="0" normalizeH="0" baseline="0" noProof="0" dirty="0">
                        <a:ln>
                          <a:noFill/>
                        </a:ln>
                        <a:solidFill>
                          <a:prstClr val="white"/>
                        </a:solidFill>
                        <a:effectLst/>
                        <a:uLnTx/>
                        <a:uFillTx/>
                        <a:latin typeface="Arial"/>
                        <a:ea typeface="Times New Roman" panose="02020603050405020304" pitchFamily="18"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71646003"/>
                  </a:ext>
                </a:extLst>
              </a:tr>
              <a:tr h="466892">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#7*</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600" cap="none" spc="0" normalizeH="0" baseline="0" noProof="0" dirty="0">
                          <a:ln>
                            <a:noFill/>
                          </a:ln>
                          <a:solidFill>
                            <a:srgbClr val="000000"/>
                          </a:solidFill>
                          <a:effectLst/>
                          <a:uLnTx/>
                          <a:uFillTx/>
                          <a:latin typeface="Arial"/>
                          <a:ea typeface="Times New Roman" panose="02020603050405020304" pitchFamily="18" charset="0"/>
                          <a:cs typeface="Arial" panose="020B0604020202020204" pitchFamily="34" charset="0"/>
                        </a:rPr>
                        <a:t>Demonstrate additive construction of landing pad subscale element(s) using the EDH construction process system in a Dirty Vacuum Chamber (DVAC).</a:t>
                      </a:r>
                      <a:endParaRPr kumimoji="0" lang="en-US" sz="1400" b="0" i="0" u="none" strike="noStrike" kern="1600" cap="none" spc="0" normalizeH="0" baseline="0" noProof="0" dirty="0">
                        <a:ln>
                          <a:noFill/>
                        </a:ln>
                        <a:solidFill>
                          <a:prstClr val="white"/>
                        </a:solidFill>
                        <a:effectLst/>
                        <a:uLnTx/>
                        <a:uFillTx/>
                        <a:latin typeface="Arial"/>
                        <a:ea typeface="Times New Roman" panose="02020603050405020304" pitchFamily="18"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99167473"/>
                  </a:ext>
                </a:extLst>
              </a:tr>
              <a:tr h="27464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#8*</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600" cap="none" spc="0" normalizeH="0" baseline="0" noProof="0" dirty="0">
                          <a:ln>
                            <a:noFill/>
                          </a:ln>
                          <a:solidFill>
                            <a:srgbClr val="000000"/>
                          </a:solidFill>
                          <a:effectLst/>
                          <a:uLnTx/>
                          <a:uFillTx/>
                          <a:latin typeface="Arial"/>
                          <a:ea typeface="Times New Roman" panose="02020603050405020304" pitchFamily="18" charset="0"/>
                          <a:cs typeface="Arial" panose="020B0604020202020204" pitchFamily="34" charset="0"/>
                        </a:rPr>
                        <a:t>Evaluate the material and structural performance of subscale elements fabricated by the complete construction system in the DVAC.</a:t>
                      </a:r>
                      <a:endParaRPr kumimoji="0" lang="en-US" sz="1400" b="0" i="0" u="none" strike="noStrike" kern="1600" cap="none" spc="0" normalizeH="0" baseline="0" noProof="0" dirty="0">
                        <a:ln>
                          <a:noFill/>
                        </a:ln>
                        <a:solidFill>
                          <a:prstClr val="white"/>
                        </a:solidFill>
                        <a:effectLst/>
                        <a:uLnTx/>
                        <a:uFillTx/>
                        <a:latin typeface="Arial"/>
                        <a:ea typeface="Times New Roman" panose="02020603050405020304" pitchFamily="18"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6455116"/>
                  </a:ext>
                </a:extLst>
              </a:tr>
            </a:tbl>
          </a:graphicData>
        </a:graphic>
      </p:graphicFrame>
      <p:sp>
        <p:nvSpPr>
          <p:cNvPr id="3" name="Slide Number Placeholder 2">
            <a:extLst>
              <a:ext uri="{FF2B5EF4-FFF2-40B4-BE49-F238E27FC236}">
                <a16:creationId xmlns:a16="http://schemas.microsoft.com/office/drawing/2014/main" id="{18626800-FF16-430C-94D1-49686D3F9B2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Tree>
    <p:extLst>
      <p:ext uri="{BB962C8B-B14F-4D97-AF65-F5344CB8AC3E}">
        <p14:creationId xmlns:p14="http://schemas.microsoft.com/office/powerpoint/2010/main" val="2470090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1FE0A49-CDDF-6D21-D30F-ED2329035D59}"/>
              </a:ext>
            </a:extLst>
          </p:cNvPr>
          <p:cNvSpPr>
            <a:spLocks noGrp="1"/>
          </p:cNvSpPr>
          <p:nvPr>
            <p:ph type="title"/>
          </p:nvPr>
        </p:nvSpPr>
        <p:spPr/>
        <p:txBody>
          <a:bodyPr>
            <a:normAutofit/>
          </a:bodyPr>
          <a:lstStyle/>
          <a:p>
            <a:r>
              <a:rPr lang="en-US" dirty="0"/>
              <a:t>MMPACT Phase 1 TRL Progression</a:t>
            </a:r>
          </a:p>
        </p:txBody>
      </p:sp>
      <p:sp>
        <p:nvSpPr>
          <p:cNvPr id="12" name="Date Placeholder 11">
            <a:extLst>
              <a:ext uri="{FF2B5EF4-FFF2-40B4-BE49-F238E27FC236}">
                <a16:creationId xmlns:a16="http://schemas.microsoft.com/office/drawing/2014/main" id="{0B516DCB-8DD6-3707-8112-6EA3A6E7549A}"/>
              </a:ext>
            </a:extLst>
          </p:cNvPr>
          <p:cNvSpPr>
            <a:spLocks noGrp="1"/>
          </p:cNvSpPr>
          <p:nvPr>
            <p:ph type="dt" sz="half" idx="10"/>
          </p:nvPr>
        </p:nvSpPr>
        <p:spPr>
          <a:xfrm>
            <a:off x="10944520" y="6629400"/>
            <a:ext cx="1247480" cy="124580"/>
          </a:xfrm>
        </p:spPr>
        <p:txBody>
          <a:bodyPr/>
          <a:lstStyle/>
          <a:p>
            <a:r>
              <a:rPr lang="en-US" dirty="0"/>
              <a:t>September 10-12, 2024</a:t>
            </a:r>
          </a:p>
        </p:txBody>
      </p:sp>
      <p:sp>
        <p:nvSpPr>
          <p:cNvPr id="13" name="Footer Placeholder 12">
            <a:extLst>
              <a:ext uri="{FF2B5EF4-FFF2-40B4-BE49-F238E27FC236}">
                <a16:creationId xmlns:a16="http://schemas.microsoft.com/office/drawing/2014/main" id="{409BBF21-2C6F-F4FF-CBEE-5E61E5DC5ECA}"/>
              </a:ext>
            </a:extLst>
          </p:cNvPr>
          <p:cNvSpPr>
            <a:spLocks noGrp="1"/>
          </p:cNvSpPr>
          <p:nvPr>
            <p:ph type="ftr" sz="quarter" idx="11"/>
          </p:nvPr>
        </p:nvSpPr>
        <p:spPr>
          <a:xfrm>
            <a:off x="4035554" y="64928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GCD Annual Program Review</a:t>
            </a:r>
          </a:p>
        </p:txBody>
      </p:sp>
      <p:sp>
        <p:nvSpPr>
          <p:cNvPr id="14" name="Slide Number Placeholder 13">
            <a:extLst>
              <a:ext uri="{FF2B5EF4-FFF2-40B4-BE49-F238E27FC236}">
                <a16:creationId xmlns:a16="http://schemas.microsoft.com/office/drawing/2014/main" id="{3AD91970-EA88-F322-643C-070FB33DE519}"/>
              </a:ext>
            </a:extLst>
          </p:cNvPr>
          <p:cNvSpPr>
            <a:spLocks noGrp="1"/>
          </p:cNvSpPr>
          <p:nvPr>
            <p:ph type="sldNum" sz="quarter" idx="12"/>
          </p:nvPr>
        </p:nvSpPr>
        <p:spPr>
          <a:xfrm>
            <a:off x="9442708" y="648177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0711A6-5908-4BC9-9A98-6F28F473755D}" type="slidenum">
              <a:rPr lang="en-US" smtClean="0"/>
              <a:pPr/>
              <a:t>3</a:t>
            </a:fld>
            <a:endParaRPr lang="en-US" dirty="0"/>
          </a:p>
        </p:txBody>
      </p:sp>
      <p:graphicFrame>
        <p:nvGraphicFramePr>
          <p:cNvPr id="196" name="Table 195">
            <a:extLst>
              <a:ext uri="{FF2B5EF4-FFF2-40B4-BE49-F238E27FC236}">
                <a16:creationId xmlns:a16="http://schemas.microsoft.com/office/drawing/2014/main" id="{292DDDD8-CA67-9D01-6E45-2E9A65B08D80}"/>
              </a:ext>
            </a:extLst>
          </p:cNvPr>
          <p:cNvGraphicFramePr>
            <a:graphicFrameLocks noGrp="1"/>
          </p:cNvGraphicFramePr>
          <p:nvPr/>
        </p:nvGraphicFramePr>
        <p:xfrm>
          <a:off x="1155954" y="1627316"/>
          <a:ext cx="10610610" cy="4854602"/>
        </p:xfrm>
        <a:graphic>
          <a:graphicData uri="http://schemas.openxmlformats.org/drawingml/2006/table">
            <a:tbl>
              <a:tblPr firstRow="1" bandRow="1">
                <a:tableStyleId>{5940675A-B579-460E-94D1-54222C63F5DA}</a:tableStyleId>
              </a:tblPr>
              <a:tblGrid>
                <a:gridCol w="1768435">
                  <a:extLst>
                    <a:ext uri="{9D8B030D-6E8A-4147-A177-3AD203B41FA5}">
                      <a16:colId xmlns:a16="http://schemas.microsoft.com/office/drawing/2014/main" val="2816554964"/>
                    </a:ext>
                  </a:extLst>
                </a:gridCol>
                <a:gridCol w="1768435">
                  <a:extLst>
                    <a:ext uri="{9D8B030D-6E8A-4147-A177-3AD203B41FA5}">
                      <a16:colId xmlns:a16="http://schemas.microsoft.com/office/drawing/2014/main" val="462419445"/>
                    </a:ext>
                  </a:extLst>
                </a:gridCol>
                <a:gridCol w="1768435">
                  <a:extLst>
                    <a:ext uri="{9D8B030D-6E8A-4147-A177-3AD203B41FA5}">
                      <a16:colId xmlns:a16="http://schemas.microsoft.com/office/drawing/2014/main" val="4268476742"/>
                    </a:ext>
                  </a:extLst>
                </a:gridCol>
                <a:gridCol w="1768435">
                  <a:extLst>
                    <a:ext uri="{9D8B030D-6E8A-4147-A177-3AD203B41FA5}">
                      <a16:colId xmlns:a16="http://schemas.microsoft.com/office/drawing/2014/main" val="4086670375"/>
                    </a:ext>
                  </a:extLst>
                </a:gridCol>
                <a:gridCol w="1768435">
                  <a:extLst>
                    <a:ext uri="{9D8B030D-6E8A-4147-A177-3AD203B41FA5}">
                      <a16:colId xmlns:a16="http://schemas.microsoft.com/office/drawing/2014/main" val="1177463642"/>
                    </a:ext>
                  </a:extLst>
                </a:gridCol>
                <a:gridCol w="1768435">
                  <a:extLst>
                    <a:ext uri="{9D8B030D-6E8A-4147-A177-3AD203B41FA5}">
                      <a16:colId xmlns:a16="http://schemas.microsoft.com/office/drawing/2014/main" val="1717196710"/>
                    </a:ext>
                  </a:extLst>
                </a:gridCol>
              </a:tblGrid>
              <a:tr h="612409">
                <a:tc>
                  <a:txBody>
                    <a:bodyPr/>
                    <a:lstStyle/>
                    <a:p>
                      <a:endParaRPr lang="en-US" dirty="0"/>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44138103"/>
                  </a:ext>
                </a:extLst>
              </a:tr>
              <a:tr h="612409">
                <a:tc>
                  <a:txBody>
                    <a:bodyPr/>
                    <a:lstStyle/>
                    <a:p>
                      <a:endParaRPr lang="en-US" dirty="0"/>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42976969"/>
                  </a:ext>
                </a:extLst>
              </a:tr>
              <a:tr h="612409">
                <a:tc>
                  <a:txBody>
                    <a:bodyPr/>
                    <a:lstStyle/>
                    <a:p>
                      <a:endParaRPr lang="en-US" dirty="0"/>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35815080"/>
                  </a:ext>
                </a:extLst>
              </a:tr>
              <a:tr h="612409">
                <a:tc>
                  <a:txBody>
                    <a:bodyPr/>
                    <a:lstStyle/>
                    <a:p>
                      <a:endParaRPr lang="en-US" dirty="0"/>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83140397"/>
                  </a:ext>
                </a:extLst>
              </a:tr>
              <a:tr h="612409">
                <a:tc>
                  <a:txBody>
                    <a:bodyPr/>
                    <a:lstStyle/>
                    <a:p>
                      <a:endParaRPr lang="en-US" dirty="0"/>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20379990"/>
                  </a:ext>
                </a:extLst>
              </a:tr>
              <a:tr h="612409">
                <a:tc>
                  <a:txBody>
                    <a:bodyPr/>
                    <a:lstStyle/>
                    <a:p>
                      <a:endParaRPr lang="en-US" dirty="0"/>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85339048"/>
                  </a:ext>
                </a:extLst>
              </a:tr>
              <a:tr h="612409">
                <a:tc>
                  <a:txBody>
                    <a:bodyPr/>
                    <a:lstStyle/>
                    <a:p>
                      <a:endParaRPr lang="en-US" dirty="0"/>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6383656"/>
                  </a:ext>
                </a:extLst>
              </a:tr>
              <a:tr h="567739">
                <a:tc>
                  <a:txBody>
                    <a:bodyPr/>
                    <a:lstStyle/>
                    <a:p>
                      <a:pPr algn="ctr"/>
                      <a:r>
                        <a:rPr lang="en-US" dirty="0"/>
                        <a:t>FY20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US" dirty="0"/>
                        <a:t>FY22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US" dirty="0"/>
                        <a:t>FY24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0026533"/>
                  </a:ext>
                </a:extLst>
              </a:tr>
            </a:tbl>
          </a:graphicData>
        </a:graphic>
      </p:graphicFrame>
      <p:cxnSp>
        <p:nvCxnSpPr>
          <p:cNvPr id="197" name="Straight Connector 196">
            <a:extLst>
              <a:ext uri="{FF2B5EF4-FFF2-40B4-BE49-F238E27FC236}">
                <a16:creationId xmlns:a16="http://schemas.microsoft.com/office/drawing/2014/main" id="{F83EFB35-B7DD-3DC8-5F7B-02D8BBABF2B4}"/>
              </a:ext>
            </a:extLst>
          </p:cNvPr>
          <p:cNvCxnSpPr>
            <a:cxnSpLocks/>
          </p:cNvCxnSpPr>
          <p:nvPr/>
        </p:nvCxnSpPr>
        <p:spPr>
          <a:xfrm>
            <a:off x="2481609" y="1627319"/>
            <a:ext cx="0" cy="4262161"/>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nvGrpSpPr>
          <p:cNvPr id="198" name="Group 197">
            <a:extLst>
              <a:ext uri="{FF2B5EF4-FFF2-40B4-BE49-F238E27FC236}">
                <a16:creationId xmlns:a16="http://schemas.microsoft.com/office/drawing/2014/main" id="{91B3B436-0C97-75A4-4301-CCF771963AD4}"/>
              </a:ext>
            </a:extLst>
          </p:cNvPr>
          <p:cNvGrpSpPr/>
          <p:nvPr/>
        </p:nvGrpSpPr>
        <p:grpSpPr>
          <a:xfrm>
            <a:off x="1848741" y="1121065"/>
            <a:ext cx="9008854" cy="306697"/>
            <a:chOff x="1595159" y="1277965"/>
            <a:chExt cx="9008854" cy="306697"/>
          </a:xfrm>
          <a:solidFill>
            <a:schemeClr val="bg1">
              <a:lumMod val="95000"/>
            </a:schemeClr>
          </a:solidFill>
        </p:grpSpPr>
        <p:sp>
          <p:nvSpPr>
            <p:cNvPr id="199" name="Rectangle 198">
              <a:extLst>
                <a:ext uri="{FF2B5EF4-FFF2-40B4-BE49-F238E27FC236}">
                  <a16:creationId xmlns:a16="http://schemas.microsoft.com/office/drawing/2014/main" id="{4346AE96-92C2-9662-8CA7-91D9F289EC9E}"/>
                </a:ext>
              </a:extLst>
            </p:cNvPr>
            <p:cNvSpPr/>
            <p:nvPr/>
          </p:nvSpPr>
          <p:spPr>
            <a:xfrm>
              <a:off x="1595159" y="1277965"/>
              <a:ext cx="9001683" cy="306697"/>
            </a:xfrm>
            <a:prstGeom prst="rect">
              <a:avLst/>
            </a:prstGeom>
            <a:grpFill/>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00" name="Group 199">
              <a:extLst>
                <a:ext uri="{FF2B5EF4-FFF2-40B4-BE49-F238E27FC236}">
                  <a16:creationId xmlns:a16="http://schemas.microsoft.com/office/drawing/2014/main" id="{81CD8BC5-54D8-7E9F-EDCF-F2A6D18E355D}"/>
                </a:ext>
              </a:extLst>
            </p:cNvPr>
            <p:cNvGrpSpPr/>
            <p:nvPr/>
          </p:nvGrpSpPr>
          <p:grpSpPr>
            <a:xfrm>
              <a:off x="1939988" y="1315897"/>
              <a:ext cx="1559896" cy="230832"/>
              <a:chOff x="1939988" y="1331194"/>
              <a:chExt cx="1559896" cy="230832"/>
            </a:xfrm>
            <a:grpFill/>
          </p:grpSpPr>
          <p:sp>
            <p:nvSpPr>
              <p:cNvPr id="209" name="TextBox 208">
                <a:extLst>
                  <a:ext uri="{FF2B5EF4-FFF2-40B4-BE49-F238E27FC236}">
                    <a16:creationId xmlns:a16="http://schemas.microsoft.com/office/drawing/2014/main" id="{20ECF079-D744-7BEB-A08A-BB42D732CBC3}"/>
                  </a:ext>
                </a:extLst>
              </p:cNvPr>
              <p:cNvSpPr txBox="1"/>
              <p:nvPr/>
            </p:nvSpPr>
            <p:spPr>
              <a:xfrm>
                <a:off x="2072568" y="1331194"/>
                <a:ext cx="1427316" cy="230832"/>
              </a:xfrm>
              <a:prstGeom prst="rect">
                <a:avLst/>
              </a:prstGeom>
              <a:grp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Project Milestone</a:t>
                </a:r>
              </a:p>
            </p:txBody>
          </p:sp>
          <p:sp>
            <p:nvSpPr>
              <p:cNvPr id="210" name="Regular Pentagon 241">
                <a:extLst>
                  <a:ext uri="{FF2B5EF4-FFF2-40B4-BE49-F238E27FC236}">
                    <a16:creationId xmlns:a16="http://schemas.microsoft.com/office/drawing/2014/main" id="{114D4C0A-2787-794B-C168-4C6E4E229489}"/>
                  </a:ext>
                </a:extLst>
              </p:cNvPr>
              <p:cNvSpPr/>
              <p:nvPr/>
            </p:nvSpPr>
            <p:spPr>
              <a:xfrm flipV="1">
                <a:off x="1939988" y="1379671"/>
                <a:ext cx="142482" cy="146304"/>
              </a:xfrm>
              <a:prstGeom prst="pentagon">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201" name="Group 200">
              <a:extLst>
                <a:ext uri="{FF2B5EF4-FFF2-40B4-BE49-F238E27FC236}">
                  <a16:creationId xmlns:a16="http://schemas.microsoft.com/office/drawing/2014/main" id="{703DF24E-6BE1-C811-3286-46D230A2967B}"/>
                </a:ext>
              </a:extLst>
            </p:cNvPr>
            <p:cNvGrpSpPr/>
            <p:nvPr/>
          </p:nvGrpSpPr>
          <p:grpSpPr>
            <a:xfrm>
              <a:off x="4161016" y="1315897"/>
              <a:ext cx="1583648" cy="230832"/>
              <a:chOff x="4161016" y="1324190"/>
              <a:chExt cx="1583648" cy="230832"/>
            </a:xfrm>
            <a:grpFill/>
          </p:grpSpPr>
          <p:sp>
            <p:nvSpPr>
              <p:cNvPr id="207" name="TextBox 206">
                <a:extLst>
                  <a:ext uri="{FF2B5EF4-FFF2-40B4-BE49-F238E27FC236}">
                    <a16:creationId xmlns:a16="http://schemas.microsoft.com/office/drawing/2014/main" id="{D0AE1395-6EE4-2151-070A-1F4EE4BB3C16}"/>
                  </a:ext>
                </a:extLst>
              </p:cNvPr>
              <p:cNvSpPr txBox="1"/>
              <p:nvPr/>
            </p:nvSpPr>
            <p:spPr>
              <a:xfrm>
                <a:off x="4317348" y="1324190"/>
                <a:ext cx="1427316" cy="230832"/>
              </a:xfrm>
              <a:prstGeom prst="rect">
                <a:avLst/>
              </a:prstGeom>
              <a:grp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Key Milestone</a:t>
                </a:r>
              </a:p>
            </p:txBody>
          </p:sp>
          <p:sp>
            <p:nvSpPr>
              <p:cNvPr id="208" name="Diamond 207">
                <a:extLst>
                  <a:ext uri="{FF2B5EF4-FFF2-40B4-BE49-F238E27FC236}">
                    <a16:creationId xmlns:a16="http://schemas.microsoft.com/office/drawing/2014/main" id="{2071B7A4-EF58-62BF-8629-9EB4C7BDE233}"/>
                  </a:ext>
                </a:extLst>
              </p:cNvPr>
              <p:cNvSpPr/>
              <p:nvPr/>
            </p:nvSpPr>
            <p:spPr>
              <a:xfrm>
                <a:off x="4161016" y="1371026"/>
                <a:ext cx="146304" cy="146304"/>
              </a:xfrm>
              <a:prstGeom prst="diamond">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02" name="Group 201">
              <a:extLst>
                <a:ext uri="{FF2B5EF4-FFF2-40B4-BE49-F238E27FC236}">
                  <a16:creationId xmlns:a16="http://schemas.microsoft.com/office/drawing/2014/main" id="{188B9359-96DB-AB61-E0D5-B0B0479A8CA8}"/>
                </a:ext>
              </a:extLst>
            </p:cNvPr>
            <p:cNvGrpSpPr/>
            <p:nvPr/>
          </p:nvGrpSpPr>
          <p:grpSpPr>
            <a:xfrm>
              <a:off x="6222073" y="1315897"/>
              <a:ext cx="1556408" cy="230832"/>
              <a:chOff x="6270927" y="1379672"/>
              <a:chExt cx="1556408" cy="230832"/>
            </a:xfrm>
            <a:grpFill/>
          </p:grpSpPr>
          <p:sp>
            <p:nvSpPr>
              <p:cNvPr id="205" name="TextBox 204">
                <a:extLst>
                  <a:ext uri="{FF2B5EF4-FFF2-40B4-BE49-F238E27FC236}">
                    <a16:creationId xmlns:a16="http://schemas.microsoft.com/office/drawing/2014/main" id="{CC03C37B-3791-CD79-D88C-B0349B083F54}"/>
                  </a:ext>
                </a:extLst>
              </p:cNvPr>
              <p:cNvSpPr txBox="1"/>
              <p:nvPr/>
            </p:nvSpPr>
            <p:spPr>
              <a:xfrm>
                <a:off x="6400019" y="1379672"/>
                <a:ext cx="1427316" cy="230832"/>
              </a:xfrm>
              <a:prstGeom prst="rect">
                <a:avLst/>
              </a:prstGeom>
              <a:grp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Controlled Milestone</a:t>
                </a:r>
              </a:p>
            </p:txBody>
          </p:sp>
          <p:sp>
            <p:nvSpPr>
              <p:cNvPr id="206" name="Isosceles Triangle 205">
                <a:extLst>
                  <a:ext uri="{FF2B5EF4-FFF2-40B4-BE49-F238E27FC236}">
                    <a16:creationId xmlns:a16="http://schemas.microsoft.com/office/drawing/2014/main" id="{9F779877-EFB4-E1F0-D366-582CDB041D7E}"/>
                  </a:ext>
                </a:extLst>
              </p:cNvPr>
              <p:cNvSpPr/>
              <p:nvPr/>
            </p:nvSpPr>
            <p:spPr>
              <a:xfrm flipV="1">
                <a:off x="6270927" y="1427566"/>
                <a:ext cx="146304" cy="146304"/>
              </a:xfrm>
              <a:prstGeom prst="triangle">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203" name="Straight Connector 202">
              <a:extLst>
                <a:ext uri="{FF2B5EF4-FFF2-40B4-BE49-F238E27FC236}">
                  <a16:creationId xmlns:a16="http://schemas.microsoft.com/office/drawing/2014/main" id="{1F6CAE72-B9F3-82EC-A73B-87DB05C5ED5B}"/>
                </a:ext>
              </a:extLst>
            </p:cNvPr>
            <p:cNvCxnSpPr/>
            <p:nvPr/>
          </p:nvCxnSpPr>
          <p:spPr>
            <a:xfrm>
              <a:off x="8158134" y="1431313"/>
              <a:ext cx="713658" cy="0"/>
            </a:xfrm>
            <a:prstGeom prst="line">
              <a:avLst/>
            </a:prstGeom>
            <a:grpFill/>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4" name="TextBox 203">
              <a:extLst>
                <a:ext uri="{FF2B5EF4-FFF2-40B4-BE49-F238E27FC236}">
                  <a16:creationId xmlns:a16="http://schemas.microsoft.com/office/drawing/2014/main" id="{8AF5AFBE-5811-4FE1-DE93-0813E0362A78}"/>
                </a:ext>
              </a:extLst>
            </p:cNvPr>
            <p:cNvSpPr txBox="1"/>
            <p:nvPr/>
          </p:nvSpPr>
          <p:spPr>
            <a:xfrm>
              <a:off x="8877836" y="1315897"/>
              <a:ext cx="1726177" cy="230832"/>
            </a:xfrm>
            <a:prstGeom prst="rect">
              <a:avLst/>
            </a:prstGeom>
            <a:grp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dirty="0">
                  <a:ln>
                    <a:noFill/>
                  </a:ln>
                  <a:solidFill>
                    <a:prstClr val="black"/>
                  </a:solidFill>
                  <a:effectLst/>
                  <a:uLnTx/>
                  <a:uFillTx/>
                  <a:latin typeface="Arial" charset="0"/>
                  <a:ea typeface="MS PGothic" charset="-128"/>
                  <a:cs typeface="+mn-cs"/>
                </a:rPr>
                <a:t>TRL Progression</a:t>
              </a:r>
            </a:p>
          </p:txBody>
        </p:sp>
      </p:grpSp>
      <p:sp>
        <p:nvSpPr>
          <p:cNvPr id="211" name="TextBox 210">
            <a:extLst>
              <a:ext uri="{FF2B5EF4-FFF2-40B4-BE49-F238E27FC236}">
                <a16:creationId xmlns:a16="http://schemas.microsoft.com/office/drawing/2014/main" id="{6542F26B-4DD9-2A62-AFF0-1D08AC4EB82A}"/>
              </a:ext>
            </a:extLst>
          </p:cNvPr>
          <p:cNvSpPr txBox="1"/>
          <p:nvPr/>
        </p:nvSpPr>
        <p:spPr>
          <a:xfrm rot="16200000">
            <a:off x="-1519220" y="3596319"/>
            <a:ext cx="427232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TRL</a:t>
            </a:r>
          </a:p>
        </p:txBody>
      </p:sp>
      <p:sp>
        <p:nvSpPr>
          <p:cNvPr id="212" name="TextBox 211">
            <a:extLst>
              <a:ext uri="{FF2B5EF4-FFF2-40B4-BE49-F238E27FC236}">
                <a16:creationId xmlns:a16="http://schemas.microsoft.com/office/drawing/2014/main" id="{80749541-F161-174C-029C-A21BF737AB39}"/>
              </a:ext>
            </a:extLst>
          </p:cNvPr>
          <p:cNvSpPr txBox="1"/>
          <p:nvPr/>
        </p:nvSpPr>
        <p:spPr>
          <a:xfrm>
            <a:off x="801935" y="2056188"/>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6</a:t>
            </a:r>
          </a:p>
        </p:txBody>
      </p:sp>
      <p:sp>
        <p:nvSpPr>
          <p:cNvPr id="213" name="TextBox 212">
            <a:extLst>
              <a:ext uri="{FF2B5EF4-FFF2-40B4-BE49-F238E27FC236}">
                <a16:creationId xmlns:a16="http://schemas.microsoft.com/office/drawing/2014/main" id="{A6B3B774-D9CF-4C11-CE91-48FAF0D85F10}"/>
              </a:ext>
            </a:extLst>
          </p:cNvPr>
          <p:cNvSpPr txBox="1"/>
          <p:nvPr/>
        </p:nvSpPr>
        <p:spPr>
          <a:xfrm>
            <a:off x="801935" y="2663896"/>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5</a:t>
            </a:r>
          </a:p>
        </p:txBody>
      </p:sp>
      <p:sp>
        <p:nvSpPr>
          <p:cNvPr id="214" name="TextBox 213">
            <a:extLst>
              <a:ext uri="{FF2B5EF4-FFF2-40B4-BE49-F238E27FC236}">
                <a16:creationId xmlns:a16="http://schemas.microsoft.com/office/drawing/2014/main" id="{905D1227-AB32-E811-26FC-DEECF7FF6DC7}"/>
              </a:ext>
            </a:extLst>
          </p:cNvPr>
          <p:cNvSpPr txBox="1"/>
          <p:nvPr/>
        </p:nvSpPr>
        <p:spPr>
          <a:xfrm>
            <a:off x="801935" y="3279773"/>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4</a:t>
            </a:r>
          </a:p>
        </p:txBody>
      </p:sp>
      <p:sp>
        <p:nvSpPr>
          <p:cNvPr id="215" name="TextBox 214">
            <a:extLst>
              <a:ext uri="{FF2B5EF4-FFF2-40B4-BE49-F238E27FC236}">
                <a16:creationId xmlns:a16="http://schemas.microsoft.com/office/drawing/2014/main" id="{0B85B793-73E4-8B4E-4357-3F62BCC5947C}"/>
              </a:ext>
            </a:extLst>
          </p:cNvPr>
          <p:cNvSpPr txBox="1"/>
          <p:nvPr/>
        </p:nvSpPr>
        <p:spPr>
          <a:xfrm>
            <a:off x="801935" y="3887944"/>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3</a:t>
            </a:r>
          </a:p>
        </p:txBody>
      </p:sp>
      <p:sp>
        <p:nvSpPr>
          <p:cNvPr id="216" name="TextBox 215">
            <a:extLst>
              <a:ext uri="{FF2B5EF4-FFF2-40B4-BE49-F238E27FC236}">
                <a16:creationId xmlns:a16="http://schemas.microsoft.com/office/drawing/2014/main" id="{24B8C76C-A836-3DC6-5D5F-F3188448C26A}"/>
              </a:ext>
            </a:extLst>
          </p:cNvPr>
          <p:cNvSpPr txBox="1"/>
          <p:nvPr/>
        </p:nvSpPr>
        <p:spPr>
          <a:xfrm>
            <a:off x="801935" y="4498693"/>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2</a:t>
            </a:r>
          </a:p>
        </p:txBody>
      </p:sp>
      <p:sp>
        <p:nvSpPr>
          <p:cNvPr id="217" name="TextBox 216">
            <a:extLst>
              <a:ext uri="{FF2B5EF4-FFF2-40B4-BE49-F238E27FC236}">
                <a16:creationId xmlns:a16="http://schemas.microsoft.com/office/drawing/2014/main" id="{E64F1C03-FD88-3C12-B9CF-EA8A18662C98}"/>
              </a:ext>
            </a:extLst>
          </p:cNvPr>
          <p:cNvSpPr txBox="1"/>
          <p:nvPr/>
        </p:nvSpPr>
        <p:spPr>
          <a:xfrm>
            <a:off x="805193" y="5117455"/>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1</a:t>
            </a:r>
          </a:p>
        </p:txBody>
      </p:sp>
      <p:sp>
        <p:nvSpPr>
          <p:cNvPr id="218" name="TextBox 217">
            <a:extLst>
              <a:ext uri="{FF2B5EF4-FFF2-40B4-BE49-F238E27FC236}">
                <a16:creationId xmlns:a16="http://schemas.microsoft.com/office/drawing/2014/main" id="{30B5CB13-52F3-0410-6AAA-EA6475D5A734}"/>
              </a:ext>
            </a:extLst>
          </p:cNvPr>
          <p:cNvSpPr txBox="1"/>
          <p:nvPr/>
        </p:nvSpPr>
        <p:spPr>
          <a:xfrm>
            <a:off x="1784614" y="5384355"/>
            <a:ext cx="662361" cy="46166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Project</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Start</a:t>
            </a:r>
          </a:p>
        </p:txBody>
      </p:sp>
      <p:cxnSp>
        <p:nvCxnSpPr>
          <p:cNvPr id="219" name="Straight Connector 218">
            <a:extLst>
              <a:ext uri="{FF2B5EF4-FFF2-40B4-BE49-F238E27FC236}">
                <a16:creationId xmlns:a16="http://schemas.microsoft.com/office/drawing/2014/main" id="{D738DE6B-700D-90FE-745A-3C8E7F72FD8C}"/>
              </a:ext>
            </a:extLst>
          </p:cNvPr>
          <p:cNvCxnSpPr>
            <a:cxnSpLocks/>
          </p:cNvCxnSpPr>
          <p:nvPr/>
        </p:nvCxnSpPr>
        <p:spPr>
          <a:xfrm flipV="1">
            <a:off x="2494440" y="4663312"/>
            <a:ext cx="5398983" cy="1322"/>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20" name="Isosceles Triangle 219">
            <a:extLst>
              <a:ext uri="{FF2B5EF4-FFF2-40B4-BE49-F238E27FC236}">
                <a16:creationId xmlns:a16="http://schemas.microsoft.com/office/drawing/2014/main" id="{E75FE4AC-CD83-B7B5-B402-C1711DE568B8}"/>
              </a:ext>
            </a:extLst>
          </p:cNvPr>
          <p:cNvSpPr/>
          <p:nvPr/>
        </p:nvSpPr>
        <p:spPr>
          <a:xfrm flipV="1">
            <a:off x="2408457" y="5741253"/>
            <a:ext cx="146304" cy="146304"/>
          </a:xfrm>
          <a:prstGeom prst="triangle">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1" name="Isosceles Triangle 220">
            <a:extLst>
              <a:ext uri="{FF2B5EF4-FFF2-40B4-BE49-F238E27FC236}">
                <a16:creationId xmlns:a16="http://schemas.microsoft.com/office/drawing/2014/main" id="{4BC914A5-3042-691A-8FB2-1225C76455BA}"/>
              </a:ext>
            </a:extLst>
          </p:cNvPr>
          <p:cNvSpPr/>
          <p:nvPr/>
        </p:nvSpPr>
        <p:spPr>
          <a:xfrm flipV="1">
            <a:off x="4696618" y="5741253"/>
            <a:ext cx="146304" cy="146304"/>
          </a:xfrm>
          <a:prstGeom prst="triangle">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2" name="TextBox 221">
            <a:extLst>
              <a:ext uri="{FF2B5EF4-FFF2-40B4-BE49-F238E27FC236}">
                <a16:creationId xmlns:a16="http://schemas.microsoft.com/office/drawing/2014/main" id="{6928C06D-F15D-9046-6FA7-CBACA72D269C}"/>
              </a:ext>
            </a:extLst>
          </p:cNvPr>
          <p:cNvSpPr txBox="1"/>
          <p:nvPr/>
        </p:nvSpPr>
        <p:spPr>
          <a:xfrm>
            <a:off x="4385762" y="5448645"/>
            <a:ext cx="76907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TAPR 1</a:t>
            </a:r>
          </a:p>
        </p:txBody>
      </p:sp>
      <p:sp>
        <p:nvSpPr>
          <p:cNvPr id="223" name="Diamond 222">
            <a:extLst>
              <a:ext uri="{FF2B5EF4-FFF2-40B4-BE49-F238E27FC236}">
                <a16:creationId xmlns:a16="http://schemas.microsoft.com/office/drawing/2014/main" id="{80E3C8F5-91DC-9374-FD7C-3A0D98550415}"/>
              </a:ext>
            </a:extLst>
          </p:cNvPr>
          <p:cNvSpPr/>
          <p:nvPr/>
        </p:nvSpPr>
        <p:spPr>
          <a:xfrm>
            <a:off x="7245253" y="5741253"/>
            <a:ext cx="146304" cy="146304"/>
          </a:xfrm>
          <a:prstGeom prst="diamond">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24" name="Straight Connector 223">
            <a:extLst>
              <a:ext uri="{FF2B5EF4-FFF2-40B4-BE49-F238E27FC236}">
                <a16:creationId xmlns:a16="http://schemas.microsoft.com/office/drawing/2014/main" id="{B53C0169-56B6-D1B9-3E22-698099FBE306}"/>
              </a:ext>
            </a:extLst>
          </p:cNvPr>
          <p:cNvCxnSpPr>
            <a:cxnSpLocks/>
          </p:cNvCxnSpPr>
          <p:nvPr/>
        </p:nvCxnSpPr>
        <p:spPr>
          <a:xfrm>
            <a:off x="2496345" y="4637969"/>
            <a:ext cx="429735" cy="1813"/>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225" name="TextBox 224">
            <a:extLst>
              <a:ext uri="{FF2B5EF4-FFF2-40B4-BE49-F238E27FC236}">
                <a16:creationId xmlns:a16="http://schemas.microsoft.com/office/drawing/2014/main" id="{DFD70CAC-E566-D3AD-DEAE-936572AF946E}"/>
              </a:ext>
            </a:extLst>
          </p:cNvPr>
          <p:cNvSpPr txBox="1"/>
          <p:nvPr/>
        </p:nvSpPr>
        <p:spPr>
          <a:xfrm>
            <a:off x="6947702" y="5448645"/>
            <a:ext cx="76907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PPR 1</a:t>
            </a:r>
          </a:p>
        </p:txBody>
      </p:sp>
      <p:sp>
        <p:nvSpPr>
          <p:cNvPr id="226" name="Isosceles Triangle 225">
            <a:extLst>
              <a:ext uri="{FF2B5EF4-FFF2-40B4-BE49-F238E27FC236}">
                <a16:creationId xmlns:a16="http://schemas.microsoft.com/office/drawing/2014/main" id="{1414A456-2AE3-4C66-9256-EEFBF6E4BC27}"/>
              </a:ext>
            </a:extLst>
          </p:cNvPr>
          <p:cNvSpPr/>
          <p:nvPr/>
        </p:nvSpPr>
        <p:spPr>
          <a:xfrm flipV="1">
            <a:off x="8133394" y="5741253"/>
            <a:ext cx="146304" cy="146304"/>
          </a:xfrm>
          <a:prstGeom prst="triangle">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7" name="TextBox 226">
            <a:extLst>
              <a:ext uri="{FF2B5EF4-FFF2-40B4-BE49-F238E27FC236}">
                <a16:creationId xmlns:a16="http://schemas.microsoft.com/office/drawing/2014/main" id="{2757909F-7D2E-14BE-3714-9E3682FD74DD}"/>
              </a:ext>
            </a:extLst>
          </p:cNvPr>
          <p:cNvSpPr txBox="1"/>
          <p:nvPr/>
        </p:nvSpPr>
        <p:spPr>
          <a:xfrm>
            <a:off x="7822006" y="5448645"/>
            <a:ext cx="76907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PPR 2</a:t>
            </a:r>
          </a:p>
        </p:txBody>
      </p:sp>
      <p:sp>
        <p:nvSpPr>
          <p:cNvPr id="228" name="Diamond 227">
            <a:extLst>
              <a:ext uri="{FF2B5EF4-FFF2-40B4-BE49-F238E27FC236}">
                <a16:creationId xmlns:a16="http://schemas.microsoft.com/office/drawing/2014/main" id="{DF092A3E-9C86-E13F-1250-D7AD531EC87C}"/>
              </a:ext>
            </a:extLst>
          </p:cNvPr>
          <p:cNvSpPr/>
          <p:nvPr/>
        </p:nvSpPr>
        <p:spPr>
          <a:xfrm>
            <a:off x="9052222" y="5741253"/>
            <a:ext cx="146304" cy="146304"/>
          </a:xfrm>
          <a:prstGeom prst="diamond">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29" name="TextBox 228">
            <a:extLst>
              <a:ext uri="{FF2B5EF4-FFF2-40B4-BE49-F238E27FC236}">
                <a16:creationId xmlns:a16="http://schemas.microsoft.com/office/drawing/2014/main" id="{AE316574-3D77-1F12-82D0-7629DFBF02E3}"/>
              </a:ext>
            </a:extLst>
          </p:cNvPr>
          <p:cNvSpPr txBox="1"/>
          <p:nvPr/>
        </p:nvSpPr>
        <p:spPr>
          <a:xfrm>
            <a:off x="8740563" y="5448645"/>
            <a:ext cx="76907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PPR 3</a:t>
            </a:r>
          </a:p>
        </p:txBody>
      </p:sp>
      <p:sp>
        <p:nvSpPr>
          <p:cNvPr id="230" name="Isosceles Triangle 229">
            <a:extLst>
              <a:ext uri="{FF2B5EF4-FFF2-40B4-BE49-F238E27FC236}">
                <a16:creationId xmlns:a16="http://schemas.microsoft.com/office/drawing/2014/main" id="{738578F7-6A12-4116-135F-29BD282E13CB}"/>
              </a:ext>
            </a:extLst>
          </p:cNvPr>
          <p:cNvSpPr/>
          <p:nvPr/>
        </p:nvSpPr>
        <p:spPr>
          <a:xfrm flipV="1">
            <a:off x="10179853" y="5741253"/>
            <a:ext cx="146304" cy="146304"/>
          </a:xfrm>
          <a:prstGeom prst="triangle">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1" name="TextBox 230">
            <a:extLst>
              <a:ext uri="{FF2B5EF4-FFF2-40B4-BE49-F238E27FC236}">
                <a16:creationId xmlns:a16="http://schemas.microsoft.com/office/drawing/2014/main" id="{F7EE0C73-2AEE-E203-4E4A-D70D2AC11528}"/>
              </a:ext>
            </a:extLst>
          </p:cNvPr>
          <p:cNvSpPr txBox="1"/>
          <p:nvPr/>
        </p:nvSpPr>
        <p:spPr>
          <a:xfrm>
            <a:off x="9562880" y="5459936"/>
            <a:ext cx="76907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PPR 4</a:t>
            </a:r>
          </a:p>
        </p:txBody>
      </p:sp>
      <p:cxnSp>
        <p:nvCxnSpPr>
          <p:cNvPr id="232" name="Straight Connector 231">
            <a:extLst>
              <a:ext uri="{FF2B5EF4-FFF2-40B4-BE49-F238E27FC236}">
                <a16:creationId xmlns:a16="http://schemas.microsoft.com/office/drawing/2014/main" id="{4561EA68-5AF5-FC28-B9F5-1D744D059631}"/>
              </a:ext>
            </a:extLst>
          </p:cNvPr>
          <p:cNvCxnSpPr>
            <a:cxnSpLocks/>
          </p:cNvCxnSpPr>
          <p:nvPr/>
        </p:nvCxnSpPr>
        <p:spPr>
          <a:xfrm>
            <a:off x="10424699" y="1654678"/>
            <a:ext cx="0" cy="4262161"/>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33" name="TextBox 232">
            <a:extLst>
              <a:ext uri="{FF2B5EF4-FFF2-40B4-BE49-F238E27FC236}">
                <a16:creationId xmlns:a16="http://schemas.microsoft.com/office/drawing/2014/main" id="{E60DEC7F-CC67-FBFD-2EDD-FC8C6B7601C3}"/>
              </a:ext>
            </a:extLst>
          </p:cNvPr>
          <p:cNvSpPr txBox="1"/>
          <p:nvPr/>
        </p:nvSpPr>
        <p:spPr>
          <a:xfrm>
            <a:off x="10449411" y="5382022"/>
            <a:ext cx="1422378" cy="461665"/>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effectLst/>
                <a:uLnTx/>
                <a:uFillTx/>
                <a:latin typeface="Arial" charset="0"/>
                <a:ea typeface="MS PGothic" charset="-128"/>
                <a:cs typeface="+mn-cs"/>
              </a:rPr>
              <a:t>Phase 1 (Tech Dev) Completion</a:t>
            </a:r>
          </a:p>
        </p:txBody>
      </p:sp>
      <p:grpSp>
        <p:nvGrpSpPr>
          <p:cNvPr id="235" name="Group 234">
            <a:extLst>
              <a:ext uri="{FF2B5EF4-FFF2-40B4-BE49-F238E27FC236}">
                <a16:creationId xmlns:a16="http://schemas.microsoft.com/office/drawing/2014/main" id="{2724C5BB-E71A-33A5-185C-C900C3E2D108}"/>
              </a:ext>
            </a:extLst>
          </p:cNvPr>
          <p:cNvGrpSpPr/>
          <p:nvPr/>
        </p:nvGrpSpPr>
        <p:grpSpPr>
          <a:xfrm>
            <a:off x="1543219" y="1728583"/>
            <a:ext cx="3091510" cy="1040006"/>
            <a:chOff x="1790456" y="1968760"/>
            <a:chExt cx="3091510" cy="1040006"/>
          </a:xfrm>
        </p:grpSpPr>
        <p:sp>
          <p:nvSpPr>
            <p:cNvPr id="237" name="Rectangle 236">
              <a:extLst>
                <a:ext uri="{FF2B5EF4-FFF2-40B4-BE49-F238E27FC236}">
                  <a16:creationId xmlns:a16="http://schemas.microsoft.com/office/drawing/2014/main" id="{E15AD4C9-4692-185C-460C-68E7E46B3FC0}"/>
                </a:ext>
              </a:extLst>
            </p:cNvPr>
            <p:cNvSpPr/>
            <p:nvPr/>
          </p:nvSpPr>
          <p:spPr>
            <a:xfrm>
              <a:off x="1790456" y="1968760"/>
              <a:ext cx="3017683" cy="1040006"/>
            </a:xfrm>
            <a:prstGeom prst="rect">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7" name="TextBox 246">
              <a:extLst>
                <a:ext uri="{FF2B5EF4-FFF2-40B4-BE49-F238E27FC236}">
                  <a16:creationId xmlns:a16="http://schemas.microsoft.com/office/drawing/2014/main" id="{4C52DE4E-BA0D-F346-4425-8CEA805A9314}"/>
                </a:ext>
              </a:extLst>
            </p:cNvPr>
            <p:cNvSpPr txBox="1"/>
            <p:nvPr/>
          </p:nvSpPr>
          <p:spPr>
            <a:xfrm>
              <a:off x="2286255" y="1977638"/>
              <a:ext cx="2595711" cy="1015663"/>
            </a:xfrm>
            <a:prstGeom prst="rect">
              <a:avLst/>
            </a:prstGeom>
            <a:noFill/>
            <a:ln w="28575">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Laser VMX Process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End Effector (EE) Subsystem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Terrestrial Arm (TA) Subsystem</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TA Umbilical (TAU) Subsystem</a:t>
              </a:r>
            </a:p>
            <a:p>
              <a:pPr marL="0" marR="0" lvl="0" indent="0" algn="l" defTabSz="914400" rtl="0" eaLnBrk="0" fontAlgn="base" latinLnBrk="0" hangingPunct="0">
                <a:lnSpc>
                  <a:spcPct val="100000"/>
                </a:lnSpc>
                <a:spcBef>
                  <a:spcPct val="0"/>
                </a:spcBef>
                <a:spcAft>
                  <a:spcPct val="0"/>
                </a:spcAft>
                <a:buClrTx/>
                <a:buSzTx/>
                <a:buFontTx/>
                <a:buNone/>
                <a:tabLst/>
                <a:defRPr/>
              </a:pPr>
              <a:r>
                <a:rPr lang="en-US" sz="1200" dirty="0">
                  <a:solidFill>
                    <a:prstClr val="black"/>
                  </a:solidFill>
                  <a:latin typeface="Arial" charset="0"/>
                  <a:ea typeface="MS PGothic" charset="-128"/>
                </a:rPr>
                <a:t>End Effector Umbilical (EEU) (new)</a:t>
              </a:r>
              <a:endPar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endParaRPr>
            </a:p>
          </p:txBody>
        </p:sp>
        <p:cxnSp>
          <p:nvCxnSpPr>
            <p:cNvPr id="248" name="Straight Connector 247">
              <a:extLst>
                <a:ext uri="{FF2B5EF4-FFF2-40B4-BE49-F238E27FC236}">
                  <a16:creationId xmlns:a16="http://schemas.microsoft.com/office/drawing/2014/main" id="{0550899E-2EF6-8EE9-1EAD-BB63055A1580}"/>
                </a:ext>
              </a:extLst>
            </p:cNvPr>
            <p:cNvCxnSpPr/>
            <p:nvPr/>
          </p:nvCxnSpPr>
          <p:spPr>
            <a:xfrm>
              <a:off x="1920496" y="2117855"/>
              <a:ext cx="365760" cy="0"/>
            </a:xfrm>
            <a:prstGeom prst="line">
              <a:avLst/>
            </a:prstGeom>
            <a:ln w="28575">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9" name="Straight Connector 248">
              <a:extLst>
                <a:ext uri="{FF2B5EF4-FFF2-40B4-BE49-F238E27FC236}">
                  <a16:creationId xmlns:a16="http://schemas.microsoft.com/office/drawing/2014/main" id="{4BD352F3-AF76-7F70-5AD9-1E5F4E903E6E}"/>
                </a:ext>
              </a:extLst>
            </p:cNvPr>
            <p:cNvCxnSpPr/>
            <p:nvPr/>
          </p:nvCxnSpPr>
          <p:spPr>
            <a:xfrm>
              <a:off x="1920496" y="2296449"/>
              <a:ext cx="365760" cy="0"/>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50" name="Straight Connector 249">
              <a:extLst>
                <a:ext uri="{FF2B5EF4-FFF2-40B4-BE49-F238E27FC236}">
                  <a16:creationId xmlns:a16="http://schemas.microsoft.com/office/drawing/2014/main" id="{519207F5-5DBC-B606-B741-D6BC9E197917}"/>
                </a:ext>
              </a:extLst>
            </p:cNvPr>
            <p:cNvCxnSpPr/>
            <p:nvPr/>
          </p:nvCxnSpPr>
          <p:spPr>
            <a:xfrm>
              <a:off x="1920496" y="2477424"/>
              <a:ext cx="365760" cy="0"/>
            </a:xfrm>
            <a:prstGeom prst="line">
              <a:avLst/>
            </a:prstGeom>
            <a:ln w="28575">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251" name="Straight Connector 250">
              <a:extLst>
                <a:ext uri="{FF2B5EF4-FFF2-40B4-BE49-F238E27FC236}">
                  <a16:creationId xmlns:a16="http://schemas.microsoft.com/office/drawing/2014/main" id="{D7B4DEC8-1536-3871-AA4C-93EEFF7BC051}"/>
                </a:ext>
              </a:extLst>
            </p:cNvPr>
            <p:cNvCxnSpPr/>
            <p:nvPr/>
          </p:nvCxnSpPr>
          <p:spPr>
            <a:xfrm>
              <a:off x="1920496" y="2672686"/>
              <a:ext cx="365760" cy="0"/>
            </a:xfrm>
            <a:prstGeom prst="line">
              <a:avLst/>
            </a:prstGeom>
            <a:ln w="28575">
              <a:solidFill>
                <a:srgbClr val="00B050"/>
              </a:solidFill>
            </a:ln>
          </p:spPr>
          <p:style>
            <a:lnRef idx="2">
              <a:schemeClr val="accent1"/>
            </a:lnRef>
            <a:fillRef idx="0">
              <a:schemeClr val="accent1"/>
            </a:fillRef>
            <a:effectRef idx="1">
              <a:schemeClr val="accent1"/>
            </a:effectRef>
            <a:fontRef idx="minor">
              <a:schemeClr val="tx1"/>
            </a:fontRef>
          </p:style>
        </p:cxnSp>
      </p:grpSp>
      <p:cxnSp>
        <p:nvCxnSpPr>
          <p:cNvPr id="252" name="Straight Connector 251">
            <a:extLst>
              <a:ext uri="{FF2B5EF4-FFF2-40B4-BE49-F238E27FC236}">
                <a16:creationId xmlns:a16="http://schemas.microsoft.com/office/drawing/2014/main" id="{188B3F83-F99F-B89B-CF72-9451D5D1F279}"/>
              </a:ext>
            </a:extLst>
          </p:cNvPr>
          <p:cNvCxnSpPr>
            <a:cxnSpLocks/>
          </p:cNvCxnSpPr>
          <p:nvPr/>
        </p:nvCxnSpPr>
        <p:spPr>
          <a:xfrm>
            <a:off x="2494440" y="4689789"/>
            <a:ext cx="4174965" cy="0"/>
          </a:xfrm>
          <a:prstGeom prst="line">
            <a:avLst/>
          </a:prstGeom>
          <a:ln w="28575">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253" name="Straight Connector 252">
            <a:extLst>
              <a:ext uri="{FF2B5EF4-FFF2-40B4-BE49-F238E27FC236}">
                <a16:creationId xmlns:a16="http://schemas.microsoft.com/office/drawing/2014/main" id="{E4B8865E-1348-9C6D-FF31-238626A67E25}"/>
              </a:ext>
            </a:extLst>
          </p:cNvPr>
          <p:cNvCxnSpPr>
            <a:cxnSpLocks/>
          </p:cNvCxnSpPr>
          <p:nvPr/>
        </p:nvCxnSpPr>
        <p:spPr>
          <a:xfrm>
            <a:off x="2494440" y="4715700"/>
            <a:ext cx="5477985" cy="282"/>
          </a:xfrm>
          <a:prstGeom prst="line">
            <a:avLst/>
          </a:prstGeom>
          <a:ln w="28575">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55" name="Straight Connector 254">
            <a:extLst>
              <a:ext uri="{FF2B5EF4-FFF2-40B4-BE49-F238E27FC236}">
                <a16:creationId xmlns:a16="http://schemas.microsoft.com/office/drawing/2014/main" id="{BDE1D469-DF1F-54FE-ADA2-E039C7BDBCBC}"/>
              </a:ext>
            </a:extLst>
          </p:cNvPr>
          <p:cNvCxnSpPr>
            <a:cxnSpLocks/>
          </p:cNvCxnSpPr>
          <p:nvPr/>
        </p:nvCxnSpPr>
        <p:spPr>
          <a:xfrm flipV="1">
            <a:off x="6667249" y="4073997"/>
            <a:ext cx="0" cy="629127"/>
          </a:xfrm>
          <a:prstGeom prst="line">
            <a:avLst/>
          </a:prstGeom>
          <a:ln w="28575">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256" name="Straight Connector 255">
            <a:extLst>
              <a:ext uri="{FF2B5EF4-FFF2-40B4-BE49-F238E27FC236}">
                <a16:creationId xmlns:a16="http://schemas.microsoft.com/office/drawing/2014/main" id="{57C8FD5F-826E-C860-F820-586DE5F3EF4C}"/>
              </a:ext>
            </a:extLst>
          </p:cNvPr>
          <p:cNvCxnSpPr>
            <a:cxnSpLocks/>
          </p:cNvCxnSpPr>
          <p:nvPr/>
        </p:nvCxnSpPr>
        <p:spPr>
          <a:xfrm>
            <a:off x="6653914" y="4078027"/>
            <a:ext cx="1695701" cy="0"/>
          </a:xfrm>
          <a:prstGeom prst="line">
            <a:avLst/>
          </a:prstGeom>
          <a:ln w="28575">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257" name="Straight Connector 256">
            <a:extLst>
              <a:ext uri="{FF2B5EF4-FFF2-40B4-BE49-F238E27FC236}">
                <a16:creationId xmlns:a16="http://schemas.microsoft.com/office/drawing/2014/main" id="{69BA2D67-B211-A2DE-4B95-F1842636B7A3}"/>
              </a:ext>
            </a:extLst>
          </p:cNvPr>
          <p:cNvCxnSpPr>
            <a:cxnSpLocks/>
          </p:cNvCxnSpPr>
          <p:nvPr/>
        </p:nvCxnSpPr>
        <p:spPr>
          <a:xfrm flipV="1">
            <a:off x="8355330" y="3475518"/>
            <a:ext cx="0" cy="616876"/>
          </a:xfrm>
          <a:prstGeom prst="line">
            <a:avLst/>
          </a:prstGeom>
          <a:ln w="28575">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258" name="Straight Connector 257">
            <a:extLst>
              <a:ext uri="{FF2B5EF4-FFF2-40B4-BE49-F238E27FC236}">
                <a16:creationId xmlns:a16="http://schemas.microsoft.com/office/drawing/2014/main" id="{9B869B13-4529-BB72-C52A-367749D2A292}"/>
              </a:ext>
            </a:extLst>
          </p:cNvPr>
          <p:cNvCxnSpPr>
            <a:cxnSpLocks/>
          </p:cNvCxnSpPr>
          <p:nvPr/>
        </p:nvCxnSpPr>
        <p:spPr>
          <a:xfrm flipV="1">
            <a:off x="8340090" y="3464397"/>
            <a:ext cx="792480" cy="42"/>
          </a:xfrm>
          <a:prstGeom prst="line">
            <a:avLst/>
          </a:prstGeom>
          <a:ln w="28575">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259" name="Straight Connector 258">
            <a:extLst>
              <a:ext uri="{FF2B5EF4-FFF2-40B4-BE49-F238E27FC236}">
                <a16:creationId xmlns:a16="http://schemas.microsoft.com/office/drawing/2014/main" id="{643032C5-CED5-0FC1-B269-1CD5F7906C10}"/>
              </a:ext>
            </a:extLst>
          </p:cNvPr>
          <p:cNvCxnSpPr>
            <a:cxnSpLocks/>
          </p:cNvCxnSpPr>
          <p:nvPr/>
        </p:nvCxnSpPr>
        <p:spPr>
          <a:xfrm flipV="1">
            <a:off x="9127007" y="2862803"/>
            <a:ext cx="0" cy="616876"/>
          </a:xfrm>
          <a:prstGeom prst="line">
            <a:avLst/>
          </a:prstGeom>
          <a:ln w="28575">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260" name="Straight Connector 259">
            <a:extLst>
              <a:ext uri="{FF2B5EF4-FFF2-40B4-BE49-F238E27FC236}">
                <a16:creationId xmlns:a16="http://schemas.microsoft.com/office/drawing/2014/main" id="{6C6D9DDB-1897-93F1-3413-D68FCE0A2FCD}"/>
              </a:ext>
            </a:extLst>
          </p:cNvPr>
          <p:cNvCxnSpPr>
            <a:cxnSpLocks/>
          </p:cNvCxnSpPr>
          <p:nvPr/>
        </p:nvCxnSpPr>
        <p:spPr>
          <a:xfrm>
            <a:off x="9111767" y="2853278"/>
            <a:ext cx="236068" cy="0"/>
          </a:xfrm>
          <a:prstGeom prst="line">
            <a:avLst/>
          </a:prstGeom>
          <a:ln w="28575">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261" name="Straight Connector 260">
            <a:extLst>
              <a:ext uri="{FF2B5EF4-FFF2-40B4-BE49-F238E27FC236}">
                <a16:creationId xmlns:a16="http://schemas.microsoft.com/office/drawing/2014/main" id="{CDABC869-67B0-19D1-0DB8-26F9396BDD52}"/>
              </a:ext>
            </a:extLst>
          </p:cNvPr>
          <p:cNvCxnSpPr>
            <a:cxnSpLocks/>
          </p:cNvCxnSpPr>
          <p:nvPr/>
        </p:nvCxnSpPr>
        <p:spPr>
          <a:xfrm flipH="1" flipV="1">
            <a:off x="2914650" y="4068282"/>
            <a:ext cx="2700" cy="583310"/>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2" name="Straight Connector 261">
            <a:extLst>
              <a:ext uri="{FF2B5EF4-FFF2-40B4-BE49-F238E27FC236}">
                <a16:creationId xmlns:a16="http://schemas.microsoft.com/office/drawing/2014/main" id="{FE60F021-EAE8-1280-5C21-28409C18B05A}"/>
              </a:ext>
            </a:extLst>
          </p:cNvPr>
          <p:cNvCxnSpPr>
            <a:cxnSpLocks/>
          </p:cNvCxnSpPr>
          <p:nvPr/>
        </p:nvCxnSpPr>
        <p:spPr>
          <a:xfrm flipV="1">
            <a:off x="2901315" y="4053052"/>
            <a:ext cx="4920691" cy="5388"/>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7" name="Straight Connector 266">
            <a:extLst>
              <a:ext uri="{FF2B5EF4-FFF2-40B4-BE49-F238E27FC236}">
                <a16:creationId xmlns:a16="http://schemas.microsoft.com/office/drawing/2014/main" id="{5032FE1C-E956-3616-789D-88E70BEEC4EA}"/>
              </a:ext>
            </a:extLst>
          </p:cNvPr>
          <p:cNvCxnSpPr>
            <a:cxnSpLocks/>
          </p:cNvCxnSpPr>
          <p:nvPr/>
        </p:nvCxnSpPr>
        <p:spPr>
          <a:xfrm flipH="1" flipV="1">
            <a:off x="7820025" y="3405342"/>
            <a:ext cx="76" cy="660708"/>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8" name="Straight Connector 267">
            <a:extLst>
              <a:ext uri="{FF2B5EF4-FFF2-40B4-BE49-F238E27FC236}">
                <a16:creationId xmlns:a16="http://schemas.microsoft.com/office/drawing/2014/main" id="{CAAA7310-1916-B11E-04F0-2A73DC7CEB90}"/>
              </a:ext>
            </a:extLst>
          </p:cNvPr>
          <p:cNvCxnSpPr>
            <a:cxnSpLocks/>
          </p:cNvCxnSpPr>
          <p:nvPr/>
        </p:nvCxnSpPr>
        <p:spPr>
          <a:xfrm flipV="1">
            <a:off x="9513452" y="2841480"/>
            <a:ext cx="0" cy="590223"/>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9" name="Straight Connector 268">
            <a:extLst>
              <a:ext uri="{FF2B5EF4-FFF2-40B4-BE49-F238E27FC236}">
                <a16:creationId xmlns:a16="http://schemas.microsoft.com/office/drawing/2014/main" id="{BBF8C74E-C2E4-296C-00A4-7B53AC287234}"/>
              </a:ext>
            </a:extLst>
          </p:cNvPr>
          <p:cNvCxnSpPr>
            <a:cxnSpLocks/>
          </p:cNvCxnSpPr>
          <p:nvPr/>
        </p:nvCxnSpPr>
        <p:spPr>
          <a:xfrm flipV="1">
            <a:off x="9971760" y="2213844"/>
            <a:ext cx="0" cy="590223"/>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0" name="Straight Connector 269">
            <a:extLst>
              <a:ext uri="{FF2B5EF4-FFF2-40B4-BE49-F238E27FC236}">
                <a16:creationId xmlns:a16="http://schemas.microsoft.com/office/drawing/2014/main" id="{A5742F58-F31C-D92C-5EA6-5CEA0775E6D8}"/>
              </a:ext>
            </a:extLst>
          </p:cNvPr>
          <p:cNvCxnSpPr>
            <a:cxnSpLocks/>
          </p:cNvCxnSpPr>
          <p:nvPr/>
        </p:nvCxnSpPr>
        <p:spPr>
          <a:xfrm flipV="1">
            <a:off x="7893423" y="4049232"/>
            <a:ext cx="2802" cy="628972"/>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71" name="Straight Connector 270">
            <a:extLst>
              <a:ext uri="{FF2B5EF4-FFF2-40B4-BE49-F238E27FC236}">
                <a16:creationId xmlns:a16="http://schemas.microsoft.com/office/drawing/2014/main" id="{157CD16C-ECBD-9C2B-5439-A5D40F4C8D49}"/>
              </a:ext>
            </a:extLst>
          </p:cNvPr>
          <p:cNvCxnSpPr>
            <a:cxnSpLocks/>
          </p:cNvCxnSpPr>
          <p:nvPr/>
        </p:nvCxnSpPr>
        <p:spPr>
          <a:xfrm flipH="1" flipV="1">
            <a:off x="8766810" y="3426297"/>
            <a:ext cx="1735" cy="632928"/>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72" name="Straight Connector 271">
            <a:extLst>
              <a:ext uri="{FF2B5EF4-FFF2-40B4-BE49-F238E27FC236}">
                <a16:creationId xmlns:a16="http://schemas.microsoft.com/office/drawing/2014/main" id="{F1F735F0-CA31-830D-A49B-3A43388B9ACB}"/>
              </a:ext>
            </a:extLst>
          </p:cNvPr>
          <p:cNvCxnSpPr>
            <a:cxnSpLocks/>
          </p:cNvCxnSpPr>
          <p:nvPr/>
        </p:nvCxnSpPr>
        <p:spPr>
          <a:xfrm flipH="1" flipV="1">
            <a:off x="9537734" y="2885295"/>
            <a:ext cx="2506" cy="565767"/>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73" name="Straight Connector 272">
            <a:extLst>
              <a:ext uri="{FF2B5EF4-FFF2-40B4-BE49-F238E27FC236}">
                <a16:creationId xmlns:a16="http://schemas.microsoft.com/office/drawing/2014/main" id="{542CDB0E-B396-62EB-602E-579CDD5E2425}"/>
              </a:ext>
            </a:extLst>
          </p:cNvPr>
          <p:cNvCxnSpPr>
            <a:cxnSpLocks/>
          </p:cNvCxnSpPr>
          <p:nvPr/>
        </p:nvCxnSpPr>
        <p:spPr>
          <a:xfrm flipV="1">
            <a:off x="9997440" y="2252603"/>
            <a:ext cx="0" cy="590223"/>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74" name="Straight Connector 273">
            <a:extLst>
              <a:ext uri="{FF2B5EF4-FFF2-40B4-BE49-F238E27FC236}">
                <a16:creationId xmlns:a16="http://schemas.microsoft.com/office/drawing/2014/main" id="{1533ADAF-9E13-14AF-E1F6-C87E627E7500}"/>
              </a:ext>
            </a:extLst>
          </p:cNvPr>
          <p:cNvCxnSpPr>
            <a:cxnSpLocks/>
          </p:cNvCxnSpPr>
          <p:nvPr/>
        </p:nvCxnSpPr>
        <p:spPr>
          <a:xfrm flipV="1">
            <a:off x="7962900" y="4096267"/>
            <a:ext cx="0" cy="633050"/>
          </a:xfrm>
          <a:prstGeom prst="line">
            <a:avLst/>
          </a:prstGeom>
          <a:ln w="28575">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79" name="Straight Connector 278">
            <a:extLst>
              <a:ext uri="{FF2B5EF4-FFF2-40B4-BE49-F238E27FC236}">
                <a16:creationId xmlns:a16="http://schemas.microsoft.com/office/drawing/2014/main" id="{BFB69D55-C5B9-86F6-F6C5-AF2BEB4F535C}"/>
              </a:ext>
            </a:extLst>
          </p:cNvPr>
          <p:cNvCxnSpPr>
            <a:cxnSpLocks/>
          </p:cNvCxnSpPr>
          <p:nvPr/>
        </p:nvCxnSpPr>
        <p:spPr>
          <a:xfrm flipV="1">
            <a:off x="7807436" y="3411057"/>
            <a:ext cx="1721374" cy="2249"/>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0" name="Straight Connector 279">
            <a:extLst>
              <a:ext uri="{FF2B5EF4-FFF2-40B4-BE49-F238E27FC236}">
                <a16:creationId xmlns:a16="http://schemas.microsoft.com/office/drawing/2014/main" id="{68DE78B3-DBC6-0B7E-E5BD-CBC87FF1BCE5}"/>
              </a:ext>
            </a:extLst>
          </p:cNvPr>
          <p:cNvCxnSpPr>
            <a:cxnSpLocks/>
          </p:cNvCxnSpPr>
          <p:nvPr/>
        </p:nvCxnSpPr>
        <p:spPr>
          <a:xfrm flipV="1">
            <a:off x="9553092" y="2803362"/>
            <a:ext cx="431013" cy="1322"/>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2" name="Straight Connector 281">
            <a:extLst>
              <a:ext uri="{FF2B5EF4-FFF2-40B4-BE49-F238E27FC236}">
                <a16:creationId xmlns:a16="http://schemas.microsoft.com/office/drawing/2014/main" id="{4ADB58C7-55D1-E24E-6B6C-0234DB5A69FE}"/>
              </a:ext>
            </a:extLst>
          </p:cNvPr>
          <p:cNvCxnSpPr>
            <a:cxnSpLocks/>
          </p:cNvCxnSpPr>
          <p:nvPr/>
        </p:nvCxnSpPr>
        <p:spPr>
          <a:xfrm flipH="1" flipV="1">
            <a:off x="8412480" y="3477732"/>
            <a:ext cx="0" cy="640080"/>
          </a:xfrm>
          <a:prstGeom prst="line">
            <a:avLst/>
          </a:prstGeom>
          <a:ln w="28575">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3" name="Straight Connector 282">
            <a:extLst>
              <a:ext uri="{FF2B5EF4-FFF2-40B4-BE49-F238E27FC236}">
                <a16:creationId xmlns:a16="http://schemas.microsoft.com/office/drawing/2014/main" id="{986818AF-DFA6-E324-87C0-2FD3BB758F6C}"/>
              </a:ext>
            </a:extLst>
          </p:cNvPr>
          <p:cNvCxnSpPr>
            <a:cxnSpLocks/>
          </p:cNvCxnSpPr>
          <p:nvPr/>
        </p:nvCxnSpPr>
        <p:spPr>
          <a:xfrm flipV="1">
            <a:off x="7952321" y="4104477"/>
            <a:ext cx="473494" cy="1445"/>
          </a:xfrm>
          <a:prstGeom prst="line">
            <a:avLst/>
          </a:prstGeom>
          <a:ln w="28575">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4" name="Straight Connector 283">
            <a:extLst>
              <a:ext uri="{FF2B5EF4-FFF2-40B4-BE49-F238E27FC236}">
                <a16:creationId xmlns:a16="http://schemas.microsoft.com/office/drawing/2014/main" id="{A606E116-F0C2-0822-CD75-FCC5BA33C220}"/>
              </a:ext>
            </a:extLst>
          </p:cNvPr>
          <p:cNvCxnSpPr>
            <a:cxnSpLocks/>
          </p:cNvCxnSpPr>
          <p:nvPr/>
        </p:nvCxnSpPr>
        <p:spPr>
          <a:xfrm>
            <a:off x="8402804" y="3490356"/>
            <a:ext cx="960987" cy="0"/>
          </a:xfrm>
          <a:prstGeom prst="line">
            <a:avLst/>
          </a:prstGeom>
          <a:ln w="28575">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6" name="Straight Connector 285">
            <a:extLst>
              <a:ext uri="{FF2B5EF4-FFF2-40B4-BE49-F238E27FC236}">
                <a16:creationId xmlns:a16="http://schemas.microsoft.com/office/drawing/2014/main" id="{2CA76874-BBDA-2AD1-0116-FCBD1385514E}"/>
              </a:ext>
            </a:extLst>
          </p:cNvPr>
          <p:cNvCxnSpPr>
            <a:cxnSpLocks/>
          </p:cNvCxnSpPr>
          <p:nvPr/>
        </p:nvCxnSpPr>
        <p:spPr>
          <a:xfrm flipV="1">
            <a:off x="10018667" y="2213879"/>
            <a:ext cx="392697" cy="270"/>
          </a:xfrm>
          <a:prstGeom prst="line">
            <a:avLst/>
          </a:prstGeom>
          <a:ln w="2857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7" name="Straight Connector 286">
            <a:extLst>
              <a:ext uri="{FF2B5EF4-FFF2-40B4-BE49-F238E27FC236}">
                <a16:creationId xmlns:a16="http://schemas.microsoft.com/office/drawing/2014/main" id="{F2C9E561-7E2F-6127-850F-4F1E35071003}"/>
              </a:ext>
            </a:extLst>
          </p:cNvPr>
          <p:cNvCxnSpPr>
            <a:cxnSpLocks/>
          </p:cNvCxnSpPr>
          <p:nvPr/>
        </p:nvCxnSpPr>
        <p:spPr>
          <a:xfrm>
            <a:off x="8755210" y="3437002"/>
            <a:ext cx="798365" cy="2630"/>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88" name="Straight Connector 287">
            <a:extLst>
              <a:ext uri="{FF2B5EF4-FFF2-40B4-BE49-F238E27FC236}">
                <a16:creationId xmlns:a16="http://schemas.microsoft.com/office/drawing/2014/main" id="{CBF4D494-AC0B-0EDF-6E52-D516E10D54EF}"/>
              </a:ext>
            </a:extLst>
          </p:cNvPr>
          <p:cNvCxnSpPr>
            <a:cxnSpLocks/>
          </p:cNvCxnSpPr>
          <p:nvPr/>
        </p:nvCxnSpPr>
        <p:spPr>
          <a:xfrm>
            <a:off x="9518569" y="2829491"/>
            <a:ext cx="490301" cy="0"/>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89" name="Straight Connector 288">
            <a:extLst>
              <a:ext uri="{FF2B5EF4-FFF2-40B4-BE49-F238E27FC236}">
                <a16:creationId xmlns:a16="http://schemas.microsoft.com/office/drawing/2014/main" id="{8AE479DB-5A1E-903C-2875-E8C189B42694}"/>
              </a:ext>
            </a:extLst>
          </p:cNvPr>
          <p:cNvCxnSpPr>
            <a:cxnSpLocks/>
          </p:cNvCxnSpPr>
          <p:nvPr/>
        </p:nvCxnSpPr>
        <p:spPr>
          <a:xfrm flipV="1">
            <a:off x="7883741" y="4047327"/>
            <a:ext cx="896404" cy="3350"/>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90" name="Isosceles Triangle 289">
            <a:extLst>
              <a:ext uri="{FF2B5EF4-FFF2-40B4-BE49-F238E27FC236}">
                <a16:creationId xmlns:a16="http://schemas.microsoft.com/office/drawing/2014/main" id="{6F34218B-76BE-C219-2683-ADE09B71DC5A}"/>
              </a:ext>
            </a:extLst>
          </p:cNvPr>
          <p:cNvSpPr/>
          <p:nvPr/>
        </p:nvSpPr>
        <p:spPr>
          <a:xfrm flipV="1">
            <a:off x="9052222" y="2788228"/>
            <a:ext cx="146304" cy="146304"/>
          </a:xfrm>
          <a:prstGeom prst="triangle">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2" name="Regular Pentagon 241">
            <a:extLst>
              <a:ext uri="{FF2B5EF4-FFF2-40B4-BE49-F238E27FC236}">
                <a16:creationId xmlns:a16="http://schemas.microsoft.com/office/drawing/2014/main" id="{AD9F7A2E-F65F-EE04-18FE-2665956D561E}"/>
              </a:ext>
            </a:extLst>
          </p:cNvPr>
          <p:cNvSpPr/>
          <p:nvPr/>
        </p:nvSpPr>
        <p:spPr>
          <a:xfrm flipV="1">
            <a:off x="2844885" y="4013542"/>
            <a:ext cx="142482" cy="146304"/>
          </a:xfrm>
          <a:prstGeom prst="pentagon">
            <a:avLst/>
          </a:prstGeom>
          <a:solidFill>
            <a:srgbClr val="3333CC"/>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3" name="Regular Pentagon 241">
            <a:extLst>
              <a:ext uri="{FF2B5EF4-FFF2-40B4-BE49-F238E27FC236}">
                <a16:creationId xmlns:a16="http://schemas.microsoft.com/office/drawing/2014/main" id="{DE119353-77D4-4528-4AFF-4E0614268FA0}"/>
              </a:ext>
            </a:extLst>
          </p:cNvPr>
          <p:cNvSpPr/>
          <p:nvPr/>
        </p:nvSpPr>
        <p:spPr>
          <a:xfrm flipV="1">
            <a:off x="4387576" y="4011619"/>
            <a:ext cx="142482" cy="146304"/>
          </a:xfrm>
          <a:prstGeom prst="pentagon">
            <a:avLst/>
          </a:prstGeom>
          <a:solidFill>
            <a:srgbClr val="3333CC"/>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4" name="Regular Pentagon 241">
            <a:extLst>
              <a:ext uri="{FF2B5EF4-FFF2-40B4-BE49-F238E27FC236}">
                <a16:creationId xmlns:a16="http://schemas.microsoft.com/office/drawing/2014/main" id="{C44E4CB8-5776-1B1E-BE71-455AE848F917}"/>
              </a:ext>
            </a:extLst>
          </p:cNvPr>
          <p:cNvSpPr/>
          <p:nvPr/>
        </p:nvSpPr>
        <p:spPr>
          <a:xfrm flipV="1">
            <a:off x="6597518" y="4012679"/>
            <a:ext cx="142482" cy="146304"/>
          </a:xfrm>
          <a:prstGeom prst="pentagon">
            <a:avLst/>
          </a:prstGeom>
          <a:solidFill>
            <a:srgbClr val="3333CC"/>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5" name="TextBox 294">
            <a:extLst>
              <a:ext uri="{FF2B5EF4-FFF2-40B4-BE49-F238E27FC236}">
                <a16:creationId xmlns:a16="http://schemas.microsoft.com/office/drawing/2014/main" id="{E71ACD31-A81E-C396-915B-6DF4B6BDD24D}"/>
              </a:ext>
            </a:extLst>
          </p:cNvPr>
          <p:cNvSpPr txBox="1"/>
          <p:nvPr/>
        </p:nvSpPr>
        <p:spPr>
          <a:xfrm>
            <a:off x="1505095" y="4061994"/>
            <a:ext cx="951802" cy="646331"/>
          </a:xfrm>
          <a:prstGeom prst="rect">
            <a:avLst/>
          </a:prstGeom>
          <a:noFill/>
          <a:ln w="28575">
            <a:noFill/>
          </a:ln>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Materials Applied Research</a:t>
            </a:r>
          </a:p>
        </p:txBody>
      </p:sp>
      <p:sp>
        <p:nvSpPr>
          <p:cNvPr id="296" name="TextBox 295">
            <a:extLst>
              <a:ext uri="{FF2B5EF4-FFF2-40B4-BE49-F238E27FC236}">
                <a16:creationId xmlns:a16="http://schemas.microsoft.com/office/drawing/2014/main" id="{8805AE07-8969-F0CB-E37F-E54798BA1057}"/>
              </a:ext>
            </a:extLst>
          </p:cNvPr>
          <p:cNvSpPr txBox="1"/>
          <p:nvPr/>
        </p:nvSpPr>
        <p:spPr>
          <a:xfrm>
            <a:off x="2395413" y="3394956"/>
            <a:ext cx="1347187" cy="646331"/>
          </a:xfrm>
          <a:prstGeom prst="rect">
            <a:avLst/>
          </a:prstGeom>
          <a:noFill/>
          <a:ln w="28575">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Lab Print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Proof of Concept 1atm</a:t>
            </a:r>
          </a:p>
        </p:txBody>
      </p:sp>
      <p:sp>
        <p:nvSpPr>
          <p:cNvPr id="297" name="TextBox 296">
            <a:extLst>
              <a:ext uri="{FF2B5EF4-FFF2-40B4-BE49-F238E27FC236}">
                <a16:creationId xmlns:a16="http://schemas.microsoft.com/office/drawing/2014/main" id="{5C5CE5CE-EEF8-CB2F-4E29-F4A2AFB2BB79}"/>
              </a:ext>
            </a:extLst>
          </p:cNvPr>
          <p:cNvSpPr txBox="1"/>
          <p:nvPr/>
        </p:nvSpPr>
        <p:spPr>
          <a:xfrm>
            <a:off x="3792114" y="3404346"/>
            <a:ext cx="1347187" cy="646331"/>
          </a:xfrm>
          <a:prstGeom prst="rect">
            <a:avLst/>
          </a:prstGeom>
          <a:noFill/>
          <a:ln w="28575">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Lab Print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Proof of Concept vacuum</a:t>
            </a:r>
          </a:p>
        </p:txBody>
      </p:sp>
      <p:cxnSp>
        <p:nvCxnSpPr>
          <p:cNvPr id="298" name="Straight Connector 297">
            <a:extLst>
              <a:ext uri="{FF2B5EF4-FFF2-40B4-BE49-F238E27FC236}">
                <a16:creationId xmlns:a16="http://schemas.microsoft.com/office/drawing/2014/main" id="{C317BE39-51D3-DAC7-4C3B-F7C7ED6462C6}"/>
              </a:ext>
            </a:extLst>
          </p:cNvPr>
          <p:cNvCxnSpPr>
            <a:cxnSpLocks/>
          </p:cNvCxnSpPr>
          <p:nvPr/>
        </p:nvCxnSpPr>
        <p:spPr>
          <a:xfrm flipV="1">
            <a:off x="9997748" y="2239482"/>
            <a:ext cx="414982" cy="90"/>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99" name="Isosceles Triangle 298">
            <a:extLst>
              <a:ext uri="{FF2B5EF4-FFF2-40B4-BE49-F238E27FC236}">
                <a16:creationId xmlns:a16="http://schemas.microsoft.com/office/drawing/2014/main" id="{7602E09E-181C-71F3-C646-3239CB9198D5}"/>
              </a:ext>
            </a:extLst>
          </p:cNvPr>
          <p:cNvSpPr/>
          <p:nvPr/>
        </p:nvSpPr>
        <p:spPr>
          <a:xfrm flipV="1">
            <a:off x="9921354" y="2194032"/>
            <a:ext cx="146304" cy="146304"/>
          </a:xfrm>
          <a:prstGeom prst="triangle">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0" name="TextBox 299">
            <a:extLst>
              <a:ext uri="{FF2B5EF4-FFF2-40B4-BE49-F238E27FC236}">
                <a16:creationId xmlns:a16="http://schemas.microsoft.com/office/drawing/2014/main" id="{9085AA2E-9BE1-1B9E-89BA-26C308E7CEC8}"/>
              </a:ext>
            </a:extLst>
          </p:cNvPr>
          <p:cNvSpPr txBox="1"/>
          <p:nvPr/>
        </p:nvSpPr>
        <p:spPr>
          <a:xfrm>
            <a:off x="5984623" y="3562649"/>
            <a:ext cx="1347187" cy="461665"/>
          </a:xfrm>
          <a:prstGeom prst="rect">
            <a:avLst/>
          </a:prstGeom>
          <a:noFill/>
          <a:ln w="28575">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TA Component Demos</a:t>
            </a:r>
          </a:p>
        </p:txBody>
      </p:sp>
      <p:sp>
        <p:nvSpPr>
          <p:cNvPr id="301" name="TextBox 300">
            <a:extLst>
              <a:ext uri="{FF2B5EF4-FFF2-40B4-BE49-F238E27FC236}">
                <a16:creationId xmlns:a16="http://schemas.microsoft.com/office/drawing/2014/main" id="{4F882C3D-14E6-8F4F-30D3-80C26282A13B}"/>
              </a:ext>
            </a:extLst>
          </p:cNvPr>
          <p:cNvSpPr txBox="1"/>
          <p:nvPr/>
        </p:nvSpPr>
        <p:spPr>
          <a:xfrm>
            <a:off x="5264604" y="2966217"/>
            <a:ext cx="1761392" cy="461665"/>
          </a:xfrm>
          <a:prstGeom prst="rect">
            <a:avLst/>
          </a:prstGeom>
          <a:noFill/>
          <a:ln w="28575">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Flight Candidate Laser System Operational</a:t>
            </a:r>
          </a:p>
        </p:txBody>
      </p:sp>
      <p:sp>
        <p:nvSpPr>
          <p:cNvPr id="302" name="Regular Pentagon 241">
            <a:extLst>
              <a:ext uri="{FF2B5EF4-FFF2-40B4-BE49-F238E27FC236}">
                <a16:creationId xmlns:a16="http://schemas.microsoft.com/office/drawing/2014/main" id="{6019143C-1ABE-D1BA-9CE5-57682482D3F4}"/>
              </a:ext>
            </a:extLst>
          </p:cNvPr>
          <p:cNvSpPr/>
          <p:nvPr/>
        </p:nvSpPr>
        <p:spPr>
          <a:xfrm flipV="1">
            <a:off x="7744157" y="3388891"/>
            <a:ext cx="142482" cy="146304"/>
          </a:xfrm>
          <a:prstGeom prst="pentagon">
            <a:avLst/>
          </a:prstGeom>
          <a:solidFill>
            <a:srgbClr val="3333CC"/>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03" name="Straight Arrow Connector 302">
            <a:extLst>
              <a:ext uri="{FF2B5EF4-FFF2-40B4-BE49-F238E27FC236}">
                <a16:creationId xmlns:a16="http://schemas.microsoft.com/office/drawing/2014/main" id="{9A9D3824-0913-2172-1B0D-83CF5D7AD3F6}"/>
              </a:ext>
            </a:extLst>
          </p:cNvPr>
          <p:cNvCxnSpPr>
            <a:cxnSpLocks/>
          </p:cNvCxnSpPr>
          <p:nvPr/>
        </p:nvCxnSpPr>
        <p:spPr>
          <a:xfrm>
            <a:off x="6869957" y="3344566"/>
            <a:ext cx="865961" cy="81468"/>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04" name="Regular Pentagon 241">
            <a:extLst>
              <a:ext uri="{FF2B5EF4-FFF2-40B4-BE49-F238E27FC236}">
                <a16:creationId xmlns:a16="http://schemas.microsoft.com/office/drawing/2014/main" id="{6DDD4699-A1BD-AFEE-0F92-E1C8C12FEC70}"/>
              </a:ext>
            </a:extLst>
          </p:cNvPr>
          <p:cNvSpPr/>
          <p:nvPr/>
        </p:nvSpPr>
        <p:spPr>
          <a:xfrm flipV="1">
            <a:off x="7850442" y="4014584"/>
            <a:ext cx="142482" cy="146304"/>
          </a:xfrm>
          <a:prstGeom prst="pentagon">
            <a:avLst/>
          </a:prstGeom>
          <a:solidFill>
            <a:srgbClr val="3333CC"/>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5" name="TextBox 304">
            <a:extLst>
              <a:ext uri="{FF2B5EF4-FFF2-40B4-BE49-F238E27FC236}">
                <a16:creationId xmlns:a16="http://schemas.microsoft.com/office/drawing/2014/main" id="{B6C41959-E08F-9039-FA7C-435E4C80EE08}"/>
              </a:ext>
            </a:extLst>
          </p:cNvPr>
          <p:cNvSpPr txBox="1"/>
          <p:nvPr/>
        </p:nvSpPr>
        <p:spPr>
          <a:xfrm>
            <a:off x="6934013" y="4072704"/>
            <a:ext cx="1033470" cy="461665"/>
          </a:xfrm>
          <a:prstGeom prst="rect">
            <a:avLst/>
          </a:prstGeom>
          <a:noFill/>
          <a:ln w="28575">
            <a:noFill/>
          </a:ln>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STF Testing at ICON</a:t>
            </a:r>
          </a:p>
        </p:txBody>
      </p:sp>
      <p:sp>
        <p:nvSpPr>
          <p:cNvPr id="306" name="Regular Pentagon 241">
            <a:extLst>
              <a:ext uri="{FF2B5EF4-FFF2-40B4-BE49-F238E27FC236}">
                <a16:creationId xmlns:a16="http://schemas.microsoft.com/office/drawing/2014/main" id="{4FC9317D-927A-ADC9-2942-AC3C203714B8}"/>
              </a:ext>
            </a:extLst>
          </p:cNvPr>
          <p:cNvSpPr/>
          <p:nvPr/>
        </p:nvSpPr>
        <p:spPr>
          <a:xfrm flipV="1">
            <a:off x="8313332" y="3386023"/>
            <a:ext cx="142482" cy="146304"/>
          </a:xfrm>
          <a:prstGeom prst="pentagon">
            <a:avLst/>
          </a:prstGeom>
          <a:solidFill>
            <a:srgbClr val="3333CC"/>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7" name="TextBox 306">
            <a:extLst>
              <a:ext uri="{FF2B5EF4-FFF2-40B4-BE49-F238E27FC236}">
                <a16:creationId xmlns:a16="http://schemas.microsoft.com/office/drawing/2014/main" id="{077383BB-7B89-DA41-81AE-7C7AB2B35E0A}"/>
              </a:ext>
            </a:extLst>
          </p:cNvPr>
          <p:cNvSpPr txBox="1"/>
          <p:nvPr/>
        </p:nvSpPr>
        <p:spPr>
          <a:xfrm>
            <a:off x="7709348" y="3114563"/>
            <a:ext cx="1461728" cy="276999"/>
          </a:xfrm>
          <a:prstGeom prst="rect">
            <a:avLst/>
          </a:prstGeom>
          <a:noFill/>
          <a:ln w="28575">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TA/TAU Prototype</a:t>
            </a:r>
          </a:p>
        </p:txBody>
      </p:sp>
      <p:sp>
        <p:nvSpPr>
          <p:cNvPr id="312" name="TextBox 311">
            <a:extLst>
              <a:ext uri="{FF2B5EF4-FFF2-40B4-BE49-F238E27FC236}">
                <a16:creationId xmlns:a16="http://schemas.microsoft.com/office/drawing/2014/main" id="{4E97E814-8C11-1BFE-57D9-C636A5040A3E}"/>
              </a:ext>
            </a:extLst>
          </p:cNvPr>
          <p:cNvSpPr txBox="1"/>
          <p:nvPr/>
        </p:nvSpPr>
        <p:spPr>
          <a:xfrm>
            <a:off x="7904449" y="4204571"/>
            <a:ext cx="1033470" cy="461665"/>
          </a:xfrm>
          <a:prstGeom prst="rect">
            <a:avLst/>
          </a:prstGeom>
          <a:noFill/>
          <a:ln w="28575">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EE Prototype</a:t>
            </a:r>
          </a:p>
        </p:txBody>
      </p:sp>
      <p:sp>
        <p:nvSpPr>
          <p:cNvPr id="313" name="Regular Pentagon 241">
            <a:extLst>
              <a:ext uri="{FF2B5EF4-FFF2-40B4-BE49-F238E27FC236}">
                <a16:creationId xmlns:a16="http://schemas.microsoft.com/office/drawing/2014/main" id="{6F7068B9-969A-6F47-6A35-91ECB59954D7}"/>
              </a:ext>
            </a:extLst>
          </p:cNvPr>
          <p:cNvSpPr/>
          <p:nvPr/>
        </p:nvSpPr>
        <p:spPr>
          <a:xfrm flipV="1">
            <a:off x="8698779" y="3386646"/>
            <a:ext cx="142482" cy="146304"/>
          </a:xfrm>
          <a:prstGeom prst="pentagon">
            <a:avLst/>
          </a:prstGeom>
          <a:solidFill>
            <a:srgbClr val="3333CC"/>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5" name="TextBox 314">
            <a:extLst>
              <a:ext uri="{FF2B5EF4-FFF2-40B4-BE49-F238E27FC236}">
                <a16:creationId xmlns:a16="http://schemas.microsoft.com/office/drawing/2014/main" id="{F8CF1F72-FF57-3B0E-639F-98D860DD5178}"/>
              </a:ext>
            </a:extLst>
          </p:cNvPr>
          <p:cNvSpPr txBox="1"/>
          <p:nvPr/>
        </p:nvSpPr>
        <p:spPr>
          <a:xfrm>
            <a:off x="9682075" y="4814641"/>
            <a:ext cx="892793" cy="461665"/>
          </a:xfrm>
          <a:prstGeom prst="rect">
            <a:avLst/>
          </a:prstGeom>
          <a:noFill/>
          <a:ln w="28575">
            <a:noFill/>
          </a:ln>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charset="0"/>
                <a:ea typeface="MS PGothic" charset="-128"/>
                <a:cs typeface="+mn-cs"/>
              </a:rPr>
              <a:t>Current Status</a:t>
            </a:r>
          </a:p>
        </p:txBody>
      </p:sp>
      <p:sp>
        <p:nvSpPr>
          <p:cNvPr id="316" name="TextBox 315">
            <a:extLst>
              <a:ext uri="{FF2B5EF4-FFF2-40B4-BE49-F238E27FC236}">
                <a16:creationId xmlns:a16="http://schemas.microsoft.com/office/drawing/2014/main" id="{C34393AB-EBDD-C26F-94B5-3B2E7B1CB061}"/>
              </a:ext>
            </a:extLst>
          </p:cNvPr>
          <p:cNvSpPr txBox="1"/>
          <p:nvPr/>
        </p:nvSpPr>
        <p:spPr>
          <a:xfrm>
            <a:off x="7610327" y="1714549"/>
            <a:ext cx="2810448" cy="461665"/>
          </a:xfrm>
          <a:prstGeom prst="rect">
            <a:avLst/>
          </a:prstGeom>
          <a:noFill/>
          <a:ln w="28575">
            <a:noFill/>
          </a:ln>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Engineering Development Hardware System Demonstration at ICON</a:t>
            </a:r>
          </a:p>
        </p:txBody>
      </p:sp>
      <p:sp>
        <p:nvSpPr>
          <p:cNvPr id="317" name="TextBox 316">
            <a:extLst>
              <a:ext uri="{FF2B5EF4-FFF2-40B4-BE49-F238E27FC236}">
                <a16:creationId xmlns:a16="http://schemas.microsoft.com/office/drawing/2014/main" id="{F83DD002-4892-78BE-6B57-8DA128F84EE3}"/>
              </a:ext>
            </a:extLst>
          </p:cNvPr>
          <p:cNvSpPr txBox="1"/>
          <p:nvPr/>
        </p:nvSpPr>
        <p:spPr>
          <a:xfrm>
            <a:off x="8985017" y="2330591"/>
            <a:ext cx="1044750" cy="461665"/>
          </a:xfrm>
          <a:prstGeom prst="rect">
            <a:avLst/>
          </a:prstGeom>
          <a:noFill/>
          <a:ln w="28575">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EE Sub-system Test</a:t>
            </a:r>
          </a:p>
        </p:txBody>
      </p:sp>
      <p:sp>
        <p:nvSpPr>
          <p:cNvPr id="318" name="TextBox 317">
            <a:extLst>
              <a:ext uri="{FF2B5EF4-FFF2-40B4-BE49-F238E27FC236}">
                <a16:creationId xmlns:a16="http://schemas.microsoft.com/office/drawing/2014/main" id="{C7BE5838-AE96-EF60-09D8-454083471A52}"/>
              </a:ext>
            </a:extLst>
          </p:cNvPr>
          <p:cNvSpPr txBox="1"/>
          <p:nvPr/>
        </p:nvSpPr>
        <p:spPr>
          <a:xfrm>
            <a:off x="7347671" y="2338278"/>
            <a:ext cx="1785285" cy="461665"/>
          </a:xfrm>
          <a:prstGeom prst="rect">
            <a:avLst/>
          </a:prstGeom>
          <a:noFill/>
          <a:ln w="28575">
            <a:noFill/>
          </a:ln>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TA and TAU Subsystem Tests (V20 Test 1)</a:t>
            </a:r>
          </a:p>
        </p:txBody>
      </p:sp>
      <p:cxnSp>
        <p:nvCxnSpPr>
          <p:cNvPr id="319" name="Straight Connector 318">
            <a:extLst>
              <a:ext uri="{FF2B5EF4-FFF2-40B4-BE49-F238E27FC236}">
                <a16:creationId xmlns:a16="http://schemas.microsoft.com/office/drawing/2014/main" id="{1AC6CFBF-8123-2696-05BA-1D4ABA550974}"/>
              </a:ext>
            </a:extLst>
          </p:cNvPr>
          <p:cNvCxnSpPr/>
          <p:nvPr/>
        </p:nvCxnSpPr>
        <p:spPr>
          <a:xfrm>
            <a:off x="1673259" y="2591581"/>
            <a:ext cx="365760" cy="0"/>
          </a:xfrm>
          <a:prstGeom prst="line">
            <a:avLst/>
          </a:prstGeom>
          <a:ln w="28575">
            <a:solidFill>
              <a:srgbClr val="00B0F0"/>
            </a:solidFill>
          </a:ln>
        </p:spPr>
        <p:style>
          <a:lnRef idx="2">
            <a:schemeClr val="accent1"/>
          </a:lnRef>
          <a:fillRef idx="0">
            <a:schemeClr val="accent1"/>
          </a:fillRef>
          <a:effectRef idx="1">
            <a:schemeClr val="accent1"/>
          </a:effectRef>
          <a:fontRef idx="minor">
            <a:schemeClr val="tx1"/>
          </a:fontRef>
        </p:style>
      </p:cxnSp>
      <p:sp>
        <p:nvSpPr>
          <p:cNvPr id="320" name="Regular Pentagon 241">
            <a:extLst>
              <a:ext uri="{FF2B5EF4-FFF2-40B4-BE49-F238E27FC236}">
                <a16:creationId xmlns:a16="http://schemas.microsoft.com/office/drawing/2014/main" id="{F02630C8-FDD3-696C-6FD7-3EEA80DE8BDC}"/>
              </a:ext>
            </a:extLst>
          </p:cNvPr>
          <p:cNvSpPr/>
          <p:nvPr/>
        </p:nvSpPr>
        <p:spPr>
          <a:xfrm flipV="1">
            <a:off x="2192111" y="1196258"/>
            <a:ext cx="142482" cy="146304"/>
          </a:xfrm>
          <a:prstGeom prst="pentagon">
            <a:avLst/>
          </a:prstGeom>
          <a:solidFill>
            <a:srgbClr val="3333CC"/>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22" name="Straight Arrow Connector 321">
            <a:extLst>
              <a:ext uri="{FF2B5EF4-FFF2-40B4-BE49-F238E27FC236}">
                <a16:creationId xmlns:a16="http://schemas.microsoft.com/office/drawing/2014/main" id="{298EF282-6B55-E1CD-2D0D-EEA76DC7B7EA}"/>
              </a:ext>
            </a:extLst>
          </p:cNvPr>
          <p:cNvCxnSpPr>
            <a:cxnSpLocks/>
            <a:stCxn id="312" idx="0"/>
          </p:cNvCxnSpPr>
          <p:nvPr/>
        </p:nvCxnSpPr>
        <p:spPr>
          <a:xfrm flipV="1">
            <a:off x="8421184" y="3498063"/>
            <a:ext cx="301718" cy="706508"/>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26" name="TextBox 325">
            <a:extLst>
              <a:ext uri="{FF2B5EF4-FFF2-40B4-BE49-F238E27FC236}">
                <a16:creationId xmlns:a16="http://schemas.microsoft.com/office/drawing/2014/main" id="{B05C66AC-8D02-0B2B-84DC-0E014A2FB045}"/>
              </a:ext>
            </a:extLst>
          </p:cNvPr>
          <p:cNvSpPr txBox="1"/>
          <p:nvPr/>
        </p:nvSpPr>
        <p:spPr>
          <a:xfrm>
            <a:off x="9868465" y="5932716"/>
            <a:ext cx="76907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PPR 5</a:t>
            </a:r>
          </a:p>
        </p:txBody>
      </p:sp>
      <p:cxnSp>
        <p:nvCxnSpPr>
          <p:cNvPr id="328" name="Straight Connector 327">
            <a:extLst>
              <a:ext uri="{FF2B5EF4-FFF2-40B4-BE49-F238E27FC236}">
                <a16:creationId xmlns:a16="http://schemas.microsoft.com/office/drawing/2014/main" id="{7DA7CD01-5E80-F520-729C-0CD32BAB0B26}"/>
              </a:ext>
            </a:extLst>
          </p:cNvPr>
          <p:cNvCxnSpPr>
            <a:cxnSpLocks/>
          </p:cNvCxnSpPr>
          <p:nvPr/>
        </p:nvCxnSpPr>
        <p:spPr>
          <a:xfrm>
            <a:off x="9376175" y="3498776"/>
            <a:ext cx="0" cy="562752"/>
          </a:xfrm>
          <a:prstGeom prst="line">
            <a:avLst/>
          </a:prstGeom>
          <a:ln w="28575">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327" name="Straight Connector 326">
            <a:extLst>
              <a:ext uri="{FF2B5EF4-FFF2-40B4-BE49-F238E27FC236}">
                <a16:creationId xmlns:a16="http://schemas.microsoft.com/office/drawing/2014/main" id="{FC1DDB86-1807-9401-3FDE-BA20D49DBE23}"/>
              </a:ext>
            </a:extLst>
          </p:cNvPr>
          <p:cNvCxnSpPr>
            <a:cxnSpLocks/>
          </p:cNvCxnSpPr>
          <p:nvPr/>
        </p:nvCxnSpPr>
        <p:spPr>
          <a:xfrm>
            <a:off x="8848941" y="4056314"/>
            <a:ext cx="542591" cy="0"/>
          </a:xfrm>
          <a:prstGeom prst="line">
            <a:avLst/>
          </a:prstGeom>
          <a:ln w="28575">
            <a:solidFill>
              <a:srgbClr val="00B0F0"/>
            </a:solidFill>
          </a:ln>
        </p:spPr>
        <p:style>
          <a:lnRef idx="2">
            <a:schemeClr val="accent1"/>
          </a:lnRef>
          <a:fillRef idx="0">
            <a:schemeClr val="accent1"/>
          </a:fillRef>
          <a:effectRef idx="1">
            <a:schemeClr val="accent1"/>
          </a:effectRef>
          <a:fontRef idx="minor">
            <a:schemeClr val="tx1"/>
          </a:fontRef>
        </p:style>
      </p:cxnSp>
      <p:sp>
        <p:nvSpPr>
          <p:cNvPr id="321" name="Explosion: 8 Points 320">
            <a:extLst>
              <a:ext uri="{FF2B5EF4-FFF2-40B4-BE49-F238E27FC236}">
                <a16:creationId xmlns:a16="http://schemas.microsoft.com/office/drawing/2014/main" id="{500771B5-C950-DA16-D311-0FA94094B321}"/>
              </a:ext>
            </a:extLst>
          </p:cNvPr>
          <p:cNvSpPr/>
          <p:nvPr/>
        </p:nvSpPr>
        <p:spPr>
          <a:xfrm>
            <a:off x="8684402" y="3910007"/>
            <a:ext cx="247582" cy="258033"/>
          </a:xfrm>
          <a:prstGeom prst="irregularSeal1">
            <a:avLst/>
          </a:prstGeom>
          <a:solidFill>
            <a:srgbClr val="00B0F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4" name="Straight Connector 333">
            <a:extLst>
              <a:ext uri="{FF2B5EF4-FFF2-40B4-BE49-F238E27FC236}">
                <a16:creationId xmlns:a16="http://schemas.microsoft.com/office/drawing/2014/main" id="{AB93A315-59B7-5121-2C21-99EF921FF46D}"/>
              </a:ext>
            </a:extLst>
          </p:cNvPr>
          <p:cNvCxnSpPr>
            <a:cxnSpLocks/>
          </p:cNvCxnSpPr>
          <p:nvPr/>
        </p:nvCxnSpPr>
        <p:spPr>
          <a:xfrm>
            <a:off x="9576349" y="2870716"/>
            <a:ext cx="835015" cy="2630"/>
          </a:xfrm>
          <a:prstGeom prst="line">
            <a:avLst/>
          </a:prstGeom>
          <a:ln w="28575">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338" name="Straight Connector 337">
            <a:extLst>
              <a:ext uri="{FF2B5EF4-FFF2-40B4-BE49-F238E27FC236}">
                <a16:creationId xmlns:a16="http://schemas.microsoft.com/office/drawing/2014/main" id="{D2E831F5-7386-7685-60CA-B230DC7F745B}"/>
              </a:ext>
            </a:extLst>
          </p:cNvPr>
          <p:cNvCxnSpPr>
            <a:cxnSpLocks/>
          </p:cNvCxnSpPr>
          <p:nvPr/>
        </p:nvCxnSpPr>
        <p:spPr>
          <a:xfrm>
            <a:off x="9378197" y="3484065"/>
            <a:ext cx="226102" cy="0"/>
          </a:xfrm>
          <a:prstGeom prst="line">
            <a:avLst/>
          </a:prstGeom>
          <a:ln w="28575">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340" name="Straight Connector 339">
            <a:extLst>
              <a:ext uri="{FF2B5EF4-FFF2-40B4-BE49-F238E27FC236}">
                <a16:creationId xmlns:a16="http://schemas.microsoft.com/office/drawing/2014/main" id="{D4F03AC3-CBC6-0B7C-6FD5-B5B26EA75E59}"/>
              </a:ext>
            </a:extLst>
          </p:cNvPr>
          <p:cNvCxnSpPr>
            <a:cxnSpLocks/>
          </p:cNvCxnSpPr>
          <p:nvPr/>
        </p:nvCxnSpPr>
        <p:spPr>
          <a:xfrm>
            <a:off x="9589059" y="2885175"/>
            <a:ext cx="0" cy="596985"/>
          </a:xfrm>
          <a:prstGeom prst="line">
            <a:avLst/>
          </a:prstGeom>
          <a:ln w="28575">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343" name="Straight Arrow Connector 342">
            <a:extLst>
              <a:ext uri="{FF2B5EF4-FFF2-40B4-BE49-F238E27FC236}">
                <a16:creationId xmlns:a16="http://schemas.microsoft.com/office/drawing/2014/main" id="{7837D7D5-1B59-668A-CC4E-3211770204D1}"/>
              </a:ext>
            </a:extLst>
          </p:cNvPr>
          <p:cNvCxnSpPr>
            <a:cxnSpLocks/>
          </p:cNvCxnSpPr>
          <p:nvPr/>
        </p:nvCxnSpPr>
        <p:spPr>
          <a:xfrm flipV="1">
            <a:off x="8813630" y="4165776"/>
            <a:ext cx="0" cy="670318"/>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6" name="TextBox 345">
            <a:extLst>
              <a:ext uri="{FF2B5EF4-FFF2-40B4-BE49-F238E27FC236}">
                <a16:creationId xmlns:a16="http://schemas.microsoft.com/office/drawing/2014/main" id="{1100618B-BAFD-DE0E-D8B8-869394DD5230}"/>
              </a:ext>
            </a:extLst>
          </p:cNvPr>
          <p:cNvSpPr txBox="1"/>
          <p:nvPr/>
        </p:nvSpPr>
        <p:spPr>
          <a:xfrm>
            <a:off x="8145887" y="4840524"/>
            <a:ext cx="1356379" cy="461665"/>
          </a:xfrm>
          <a:prstGeom prst="rect">
            <a:avLst/>
          </a:prstGeom>
          <a:noFill/>
          <a:ln w="28575">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S PGothic" charset="-128"/>
                <a:cs typeface="+mn-cs"/>
              </a:rPr>
              <a:t>EE Umbilical for 78” Chamber</a:t>
            </a:r>
          </a:p>
        </p:txBody>
      </p:sp>
      <p:sp>
        <p:nvSpPr>
          <p:cNvPr id="347" name="Diamond 346">
            <a:extLst>
              <a:ext uri="{FF2B5EF4-FFF2-40B4-BE49-F238E27FC236}">
                <a16:creationId xmlns:a16="http://schemas.microsoft.com/office/drawing/2014/main" id="{C866F71C-BBF3-B881-FFC2-22FD76C3A07C}"/>
              </a:ext>
            </a:extLst>
          </p:cNvPr>
          <p:cNvSpPr/>
          <p:nvPr/>
        </p:nvSpPr>
        <p:spPr>
          <a:xfrm>
            <a:off x="9870543" y="5742663"/>
            <a:ext cx="146304" cy="146304"/>
          </a:xfrm>
          <a:prstGeom prst="diamond">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314" name="Straight Connector 313">
            <a:extLst>
              <a:ext uri="{FF2B5EF4-FFF2-40B4-BE49-F238E27FC236}">
                <a16:creationId xmlns:a16="http://schemas.microsoft.com/office/drawing/2014/main" id="{436CE18E-DA13-C565-3A73-455024D55E56}"/>
              </a:ext>
            </a:extLst>
          </p:cNvPr>
          <p:cNvCxnSpPr>
            <a:cxnSpLocks/>
          </p:cNvCxnSpPr>
          <p:nvPr/>
        </p:nvCxnSpPr>
        <p:spPr>
          <a:xfrm>
            <a:off x="9930964" y="1654678"/>
            <a:ext cx="0" cy="4262161"/>
          </a:xfrm>
          <a:prstGeom prst="line">
            <a:avLst/>
          </a:prstGeom>
          <a:ln w="19050">
            <a:solidFill>
              <a:srgbClr val="FF0000"/>
            </a:solidFill>
            <a:prstDash val="lgDash"/>
          </a:ln>
        </p:spPr>
        <p:style>
          <a:lnRef idx="2">
            <a:schemeClr val="accent1"/>
          </a:lnRef>
          <a:fillRef idx="0">
            <a:schemeClr val="accent1"/>
          </a:fillRef>
          <a:effectRef idx="1">
            <a:schemeClr val="accent1"/>
          </a:effectRef>
          <a:fontRef idx="minor">
            <a:schemeClr val="tx1"/>
          </a:fontRef>
        </p:style>
      </p:cxnSp>
      <p:sp>
        <p:nvSpPr>
          <p:cNvPr id="348" name="Explosion: 8 Points 347">
            <a:extLst>
              <a:ext uri="{FF2B5EF4-FFF2-40B4-BE49-F238E27FC236}">
                <a16:creationId xmlns:a16="http://schemas.microsoft.com/office/drawing/2014/main" id="{FFC68A1D-65A1-F923-E958-6F48C93B78FB}"/>
              </a:ext>
            </a:extLst>
          </p:cNvPr>
          <p:cNvSpPr/>
          <p:nvPr/>
        </p:nvSpPr>
        <p:spPr>
          <a:xfrm>
            <a:off x="9240000" y="2714744"/>
            <a:ext cx="247582" cy="258033"/>
          </a:xfrm>
          <a:prstGeom prst="irregularSeal1">
            <a:avLst/>
          </a:prstGeom>
          <a:solidFill>
            <a:srgbClr val="3333CC"/>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9" name="Explosion: 8 Points 348">
            <a:extLst>
              <a:ext uri="{FF2B5EF4-FFF2-40B4-BE49-F238E27FC236}">
                <a16:creationId xmlns:a16="http://schemas.microsoft.com/office/drawing/2014/main" id="{D03137C4-4CE7-E30D-BF55-64F660ED23F3}"/>
              </a:ext>
            </a:extLst>
          </p:cNvPr>
          <p:cNvSpPr/>
          <p:nvPr/>
        </p:nvSpPr>
        <p:spPr>
          <a:xfrm>
            <a:off x="9240786" y="3344323"/>
            <a:ext cx="247582" cy="258033"/>
          </a:xfrm>
          <a:prstGeom prst="irregularSeal1">
            <a:avLst/>
          </a:prstGeom>
          <a:solidFill>
            <a:srgbClr val="00B050"/>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Isosceles Triangle 290">
            <a:extLst>
              <a:ext uri="{FF2B5EF4-FFF2-40B4-BE49-F238E27FC236}">
                <a16:creationId xmlns:a16="http://schemas.microsoft.com/office/drawing/2014/main" id="{B6FE79C2-C18E-F098-67E9-AA39921D200D}"/>
              </a:ext>
            </a:extLst>
          </p:cNvPr>
          <p:cNvSpPr/>
          <p:nvPr/>
        </p:nvSpPr>
        <p:spPr>
          <a:xfrm flipV="1">
            <a:off x="9476012" y="2792256"/>
            <a:ext cx="146304" cy="146304"/>
          </a:xfrm>
          <a:prstGeom prst="triangle">
            <a:avLst/>
          </a:prstGeom>
          <a:solidFill>
            <a:srgbClr val="FFFF00"/>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87558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dirty="0"/>
              <a:t>MMPACT Technical Progress and Results</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25" name="Straight Arrow Connector 24">
            <a:extLst>
              <a:ext uri="{FF2B5EF4-FFF2-40B4-BE49-F238E27FC236}">
                <a16:creationId xmlns:a16="http://schemas.microsoft.com/office/drawing/2014/main" id="{6FF477D9-B64D-620D-1F81-DBA3E925D8FD}"/>
              </a:ext>
            </a:extLst>
          </p:cNvPr>
          <p:cNvCxnSpPr>
            <a:cxnSpLocks/>
          </p:cNvCxnSpPr>
          <p:nvPr/>
        </p:nvCxnSpPr>
        <p:spPr>
          <a:xfrm>
            <a:off x="11478616" y="1049876"/>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7">
            <a:extLst>
              <a:ext uri="{FF2B5EF4-FFF2-40B4-BE49-F238E27FC236}">
                <a16:creationId xmlns:a16="http://schemas.microsoft.com/office/drawing/2014/main" id="{EE1C3C12-E3D8-5D4B-DADD-BC95F82E084F}"/>
              </a:ext>
            </a:extLst>
          </p:cNvPr>
          <p:cNvSpPr txBox="1"/>
          <p:nvPr/>
        </p:nvSpPr>
        <p:spPr>
          <a:xfrm>
            <a:off x="10615651" y="849821"/>
            <a:ext cx="92011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Project Start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7/1/20</a:t>
            </a:r>
          </a:p>
        </p:txBody>
      </p:sp>
      <p:cxnSp>
        <p:nvCxnSpPr>
          <p:cNvPr id="28" name="Straight Arrow Connector 27">
            <a:extLst>
              <a:ext uri="{FF2B5EF4-FFF2-40B4-BE49-F238E27FC236}">
                <a16:creationId xmlns:a16="http://schemas.microsoft.com/office/drawing/2014/main" id="{C8D40637-7F7C-2050-679C-E76390EE75CB}"/>
              </a:ext>
            </a:extLst>
          </p:cNvPr>
          <p:cNvCxnSpPr>
            <a:cxnSpLocks/>
          </p:cNvCxnSpPr>
          <p:nvPr/>
        </p:nvCxnSpPr>
        <p:spPr>
          <a:xfrm>
            <a:off x="11571961" y="6576662"/>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9">
            <a:extLst>
              <a:ext uri="{FF2B5EF4-FFF2-40B4-BE49-F238E27FC236}">
                <a16:creationId xmlns:a16="http://schemas.microsoft.com/office/drawing/2014/main" id="{ED8F5372-22BD-FBCB-CFFF-0BC71FDF4383}"/>
              </a:ext>
            </a:extLst>
          </p:cNvPr>
          <p:cNvSpPr txBox="1"/>
          <p:nvPr/>
        </p:nvSpPr>
        <p:spPr>
          <a:xfrm>
            <a:off x="10190837" y="6453551"/>
            <a:ext cx="143528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Phase 1 End - 1/31/25</a:t>
            </a:r>
          </a:p>
        </p:txBody>
      </p:sp>
      <p:sp>
        <p:nvSpPr>
          <p:cNvPr id="30" name="TextBox 10">
            <a:extLst>
              <a:ext uri="{FF2B5EF4-FFF2-40B4-BE49-F238E27FC236}">
                <a16:creationId xmlns:a16="http://schemas.microsoft.com/office/drawing/2014/main" id="{16094043-BCCA-BBCC-9FB2-DBEAE1AE0DA2}"/>
              </a:ext>
            </a:extLst>
          </p:cNvPr>
          <p:cNvSpPr txBox="1"/>
          <p:nvPr/>
        </p:nvSpPr>
        <p:spPr>
          <a:xfrm>
            <a:off x="10628986" y="2387156"/>
            <a:ext cx="92011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TAPR 1 10/18-19/21</a:t>
            </a:r>
          </a:p>
        </p:txBody>
      </p:sp>
      <p:sp>
        <p:nvSpPr>
          <p:cNvPr id="31" name="TextBox 11">
            <a:extLst>
              <a:ext uri="{FF2B5EF4-FFF2-40B4-BE49-F238E27FC236}">
                <a16:creationId xmlns:a16="http://schemas.microsoft.com/office/drawing/2014/main" id="{92A0E0E1-4E52-1904-F214-C202CBAD00DD}"/>
              </a:ext>
            </a:extLst>
          </p:cNvPr>
          <p:cNvSpPr txBox="1"/>
          <p:nvPr/>
        </p:nvSpPr>
        <p:spPr>
          <a:xfrm>
            <a:off x="9073515" y="6331250"/>
            <a:ext cx="2552602"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Task 30 DVAC Test Complete – 12/31/24</a:t>
            </a:r>
          </a:p>
        </p:txBody>
      </p:sp>
      <p:cxnSp>
        <p:nvCxnSpPr>
          <p:cNvPr id="32" name="Straight Connector 31">
            <a:extLst>
              <a:ext uri="{FF2B5EF4-FFF2-40B4-BE49-F238E27FC236}">
                <a16:creationId xmlns:a16="http://schemas.microsoft.com/office/drawing/2014/main" id="{52CD24FC-00A4-0B7A-3CA9-2DDFB1A84758}"/>
              </a:ext>
            </a:extLst>
          </p:cNvPr>
          <p:cNvCxnSpPr/>
          <p:nvPr/>
        </p:nvCxnSpPr>
        <p:spPr>
          <a:xfrm>
            <a:off x="11794166" y="1049876"/>
            <a:ext cx="0" cy="30175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967F10E-1CEF-F642-73C6-9460A274AABA}"/>
              </a:ext>
            </a:extLst>
          </p:cNvPr>
          <p:cNvCxnSpPr/>
          <p:nvPr/>
        </p:nvCxnSpPr>
        <p:spPr>
          <a:xfrm>
            <a:off x="11878938" y="1351628"/>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47AD7F4-91D4-5608-46FD-D1D81B18AFF1}"/>
              </a:ext>
            </a:extLst>
          </p:cNvPr>
          <p:cNvCxnSpPr/>
          <p:nvPr/>
        </p:nvCxnSpPr>
        <p:spPr>
          <a:xfrm>
            <a:off x="11795989" y="2558636"/>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3C70E9-A388-2B41-58E0-D9BAA5EA490F}"/>
              </a:ext>
            </a:extLst>
          </p:cNvPr>
          <p:cNvCxnSpPr/>
          <p:nvPr/>
        </p:nvCxnSpPr>
        <p:spPr>
          <a:xfrm>
            <a:off x="11878938" y="3765644"/>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A15F513-0FB3-8D9A-F69E-BD795E1E902F}"/>
              </a:ext>
            </a:extLst>
          </p:cNvPr>
          <p:cNvCxnSpPr/>
          <p:nvPr/>
        </p:nvCxnSpPr>
        <p:spPr>
          <a:xfrm>
            <a:off x="11792941" y="4972652"/>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56FFABB-A991-D7CF-D9B0-FCA167004013}"/>
              </a:ext>
            </a:extLst>
          </p:cNvPr>
          <p:cNvCxnSpPr/>
          <p:nvPr/>
        </p:nvCxnSpPr>
        <p:spPr>
          <a:xfrm>
            <a:off x="11878938" y="6179660"/>
            <a:ext cx="0" cy="402336"/>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3DF8EBC-E384-DCCB-E8E3-6DBB6AA65944}"/>
              </a:ext>
            </a:extLst>
          </p:cNvPr>
          <p:cNvCxnSpPr>
            <a:cxnSpLocks/>
          </p:cNvCxnSpPr>
          <p:nvPr/>
        </p:nvCxnSpPr>
        <p:spPr>
          <a:xfrm>
            <a:off x="11478616" y="2587211"/>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4135F9C-9977-34E0-8841-FBA48E1DAE5E}"/>
              </a:ext>
            </a:extLst>
          </p:cNvPr>
          <p:cNvCxnSpPr>
            <a:cxnSpLocks/>
          </p:cNvCxnSpPr>
          <p:nvPr/>
        </p:nvCxnSpPr>
        <p:spPr>
          <a:xfrm>
            <a:off x="11573866" y="6475697"/>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21">
            <a:extLst>
              <a:ext uri="{FF2B5EF4-FFF2-40B4-BE49-F238E27FC236}">
                <a16:creationId xmlns:a16="http://schemas.microsoft.com/office/drawing/2014/main" id="{E83101BF-0147-E03F-C08F-FD1DBE6D665E}"/>
              </a:ext>
            </a:extLst>
          </p:cNvPr>
          <p:cNvSpPr txBox="1"/>
          <p:nvPr/>
        </p:nvSpPr>
        <p:spPr>
          <a:xfrm>
            <a:off x="9665060" y="6170467"/>
            <a:ext cx="1865808"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4 -  9/16/24</a:t>
            </a:r>
          </a:p>
        </p:txBody>
      </p:sp>
      <p:cxnSp>
        <p:nvCxnSpPr>
          <p:cNvPr id="41" name="Straight Arrow Connector 40">
            <a:extLst>
              <a:ext uri="{FF2B5EF4-FFF2-40B4-BE49-F238E27FC236}">
                <a16:creationId xmlns:a16="http://schemas.microsoft.com/office/drawing/2014/main" id="{45E2F6BD-FB61-163B-6D8F-EBDAB320F6F2}"/>
              </a:ext>
            </a:extLst>
          </p:cNvPr>
          <p:cNvCxnSpPr>
            <a:cxnSpLocks/>
          </p:cNvCxnSpPr>
          <p:nvPr/>
        </p:nvCxnSpPr>
        <p:spPr>
          <a:xfrm flipV="1">
            <a:off x="11477625" y="6139654"/>
            <a:ext cx="273134" cy="1392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23">
            <a:extLst>
              <a:ext uri="{FF2B5EF4-FFF2-40B4-BE49-F238E27FC236}">
                <a16:creationId xmlns:a16="http://schemas.microsoft.com/office/drawing/2014/main" id="{DCDCBE22-E7BA-A5AF-32B6-76AF56C0C796}"/>
              </a:ext>
            </a:extLst>
          </p:cNvPr>
          <p:cNvSpPr txBox="1"/>
          <p:nvPr/>
        </p:nvSpPr>
        <p:spPr>
          <a:xfrm>
            <a:off x="9245958" y="5918365"/>
            <a:ext cx="229824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End Effector Subsystem Test - 8/31/24</a:t>
            </a:r>
          </a:p>
        </p:txBody>
      </p:sp>
      <p:cxnSp>
        <p:nvCxnSpPr>
          <p:cNvPr id="43" name="Straight Arrow Connector 42">
            <a:extLst>
              <a:ext uri="{FF2B5EF4-FFF2-40B4-BE49-F238E27FC236}">
                <a16:creationId xmlns:a16="http://schemas.microsoft.com/office/drawing/2014/main" id="{5D7C77FC-601F-85EC-DD1D-AD164BDA1F3F}"/>
              </a:ext>
            </a:extLst>
          </p:cNvPr>
          <p:cNvCxnSpPr>
            <a:cxnSpLocks/>
          </p:cNvCxnSpPr>
          <p:nvPr/>
        </p:nvCxnSpPr>
        <p:spPr>
          <a:xfrm>
            <a:off x="11482425" y="6074242"/>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30D079F3-DE1A-36AE-A225-AA61636C54AC}"/>
              </a:ext>
            </a:extLst>
          </p:cNvPr>
          <p:cNvCxnSpPr>
            <a:cxnSpLocks/>
          </p:cNvCxnSpPr>
          <p:nvPr/>
        </p:nvCxnSpPr>
        <p:spPr>
          <a:xfrm>
            <a:off x="11478616" y="5519238"/>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27">
            <a:extLst>
              <a:ext uri="{FF2B5EF4-FFF2-40B4-BE49-F238E27FC236}">
                <a16:creationId xmlns:a16="http://schemas.microsoft.com/office/drawing/2014/main" id="{0302746A-B298-05D8-0451-5782466F01F1}"/>
              </a:ext>
            </a:extLst>
          </p:cNvPr>
          <p:cNvSpPr txBox="1"/>
          <p:nvPr/>
        </p:nvSpPr>
        <p:spPr>
          <a:xfrm>
            <a:off x="9567901" y="6041880"/>
            <a:ext cx="196296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rPr>
              <a:t>YOU ARE HERE (APR) – 9/11/24</a:t>
            </a:r>
          </a:p>
        </p:txBody>
      </p:sp>
      <p:cxnSp>
        <p:nvCxnSpPr>
          <p:cNvPr id="47" name="Straight Arrow Connector 46">
            <a:extLst>
              <a:ext uri="{FF2B5EF4-FFF2-40B4-BE49-F238E27FC236}">
                <a16:creationId xmlns:a16="http://schemas.microsoft.com/office/drawing/2014/main" id="{EAAD4C63-97B6-4468-09DE-35F33DF20CA2}"/>
              </a:ext>
            </a:extLst>
          </p:cNvPr>
          <p:cNvCxnSpPr>
            <a:cxnSpLocks/>
          </p:cNvCxnSpPr>
          <p:nvPr/>
        </p:nvCxnSpPr>
        <p:spPr>
          <a:xfrm>
            <a:off x="11478615" y="6130511"/>
            <a:ext cx="26833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29">
            <a:extLst>
              <a:ext uri="{FF2B5EF4-FFF2-40B4-BE49-F238E27FC236}">
                <a16:creationId xmlns:a16="http://schemas.microsoft.com/office/drawing/2014/main" id="{46D811C0-D9F0-CB91-43D5-5869F02D9797}"/>
              </a:ext>
            </a:extLst>
          </p:cNvPr>
          <p:cNvSpPr txBox="1"/>
          <p:nvPr/>
        </p:nvSpPr>
        <p:spPr>
          <a:xfrm>
            <a:off x="9495512" y="4842980"/>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2 - 9/25/23</a:t>
            </a:r>
          </a:p>
        </p:txBody>
      </p:sp>
      <p:cxnSp>
        <p:nvCxnSpPr>
          <p:cNvPr id="49" name="Straight Arrow Connector 48">
            <a:extLst>
              <a:ext uri="{FF2B5EF4-FFF2-40B4-BE49-F238E27FC236}">
                <a16:creationId xmlns:a16="http://schemas.microsoft.com/office/drawing/2014/main" id="{C772D2A9-53EA-FAB8-D948-702F465F5B58}"/>
              </a:ext>
            </a:extLst>
          </p:cNvPr>
          <p:cNvCxnSpPr>
            <a:cxnSpLocks/>
          </p:cNvCxnSpPr>
          <p:nvPr/>
        </p:nvCxnSpPr>
        <p:spPr>
          <a:xfrm>
            <a:off x="11564341" y="4964567"/>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31">
            <a:extLst>
              <a:ext uri="{FF2B5EF4-FFF2-40B4-BE49-F238E27FC236}">
                <a16:creationId xmlns:a16="http://schemas.microsoft.com/office/drawing/2014/main" id="{E506B79C-5E90-2939-1A96-19A35224FFBF}"/>
              </a:ext>
            </a:extLst>
          </p:cNvPr>
          <p:cNvSpPr txBox="1"/>
          <p:nvPr/>
        </p:nvSpPr>
        <p:spPr>
          <a:xfrm>
            <a:off x="9495512" y="4120408"/>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1 - 3/1/23</a:t>
            </a:r>
          </a:p>
        </p:txBody>
      </p:sp>
      <p:cxnSp>
        <p:nvCxnSpPr>
          <p:cNvPr id="51" name="Straight Arrow Connector 50">
            <a:extLst>
              <a:ext uri="{FF2B5EF4-FFF2-40B4-BE49-F238E27FC236}">
                <a16:creationId xmlns:a16="http://schemas.microsoft.com/office/drawing/2014/main" id="{E1F3ED6D-142F-DBC0-4368-D6948C620EE8}"/>
              </a:ext>
            </a:extLst>
          </p:cNvPr>
          <p:cNvCxnSpPr>
            <a:cxnSpLocks/>
          </p:cNvCxnSpPr>
          <p:nvPr/>
        </p:nvCxnSpPr>
        <p:spPr>
          <a:xfrm>
            <a:off x="11564341" y="4241995"/>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12">
            <a:extLst>
              <a:ext uri="{FF2B5EF4-FFF2-40B4-BE49-F238E27FC236}">
                <a16:creationId xmlns:a16="http://schemas.microsoft.com/office/drawing/2014/main" id="{D600C097-1B49-DBE5-43CC-6F2C576F249D}"/>
              </a:ext>
            </a:extLst>
          </p:cNvPr>
          <p:cNvSpPr txBox="1"/>
          <p:nvPr/>
        </p:nvSpPr>
        <p:spPr>
          <a:xfrm>
            <a:off x="9503132" y="3913092"/>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Redirection 1/5/23</a:t>
            </a:r>
          </a:p>
        </p:txBody>
      </p:sp>
      <p:cxnSp>
        <p:nvCxnSpPr>
          <p:cNvPr id="53" name="Straight Arrow Connector 52">
            <a:extLst>
              <a:ext uri="{FF2B5EF4-FFF2-40B4-BE49-F238E27FC236}">
                <a16:creationId xmlns:a16="http://schemas.microsoft.com/office/drawing/2014/main" id="{CA5CB76E-9BBD-94D0-E409-A1C1AF6D41BD}"/>
              </a:ext>
            </a:extLst>
          </p:cNvPr>
          <p:cNvCxnSpPr>
            <a:cxnSpLocks/>
          </p:cNvCxnSpPr>
          <p:nvPr/>
        </p:nvCxnSpPr>
        <p:spPr>
          <a:xfrm>
            <a:off x="11571961" y="4034679"/>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36">
            <a:extLst>
              <a:ext uri="{FF2B5EF4-FFF2-40B4-BE49-F238E27FC236}">
                <a16:creationId xmlns:a16="http://schemas.microsoft.com/office/drawing/2014/main" id="{9D6003AA-0763-2089-0844-5B7ED28A24CC}"/>
              </a:ext>
            </a:extLst>
          </p:cNvPr>
          <p:cNvSpPr txBox="1"/>
          <p:nvPr/>
        </p:nvSpPr>
        <p:spPr>
          <a:xfrm>
            <a:off x="10429291" y="3028159"/>
            <a:ext cx="111858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ECO F2F 3/9/22</a:t>
            </a:r>
          </a:p>
        </p:txBody>
      </p:sp>
      <p:cxnSp>
        <p:nvCxnSpPr>
          <p:cNvPr id="55" name="Straight Arrow Connector 54">
            <a:extLst>
              <a:ext uri="{FF2B5EF4-FFF2-40B4-BE49-F238E27FC236}">
                <a16:creationId xmlns:a16="http://schemas.microsoft.com/office/drawing/2014/main" id="{C7A18A01-2263-219A-F43B-97E1A1FEF2B2}"/>
              </a:ext>
            </a:extLst>
          </p:cNvPr>
          <p:cNvCxnSpPr>
            <a:cxnSpLocks/>
          </p:cNvCxnSpPr>
          <p:nvPr/>
        </p:nvCxnSpPr>
        <p:spPr>
          <a:xfrm>
            <a:off x="11484132" y="3152513"/>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2B82E86F-9A50-97F0-9E8C-3BD113572192}"/>
              </a:ext>
            </a:extLst>
          </p:cNvPr>
          <p:cNvCxnSpPr>
            <a:cxnSpLocks/>
          </p:cNvCxnSpPr>
          <p:nvPr/>
        </p:nvCxnSpPr>
        <p:spPr>
          <a:xfrm>
            <a:off x="9919252" y="1351628"/>
            <a:ext cx="1921042" cy="3491352"/>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58" name="Content Placeholder 1">
            <a:extLst>
              <a:ext uri="{FF2B5EF4-FFF2-40B4-BE49-F238E27FC236}">
                <a16:creationId xmlns:a16="http://schemas.microsoft.com/office/drawing/2014/main" id="{95FBCCCF-EAD6-906F-3614-61EDB2303829}"/>
              </a:ext>
            </a:extLst>
          </p:cNvPr>
          <p:cNvSpPr txBox="1">
            <a:spLocks/>
          </p:cNvSpPr>
          <p:nvPr/>
        </p:nvSpPr>
        <p:spPr>
          <a:xfrm>
            <a:off x="820139" y="1168968"/>
            <a:ext cx="8177079" cy="5247719"/>
          </a:xfrm>
          <a:prstGeom prst="rect">
            <a:avLst/>
          </a:prstGeom>
        </p:spPr>
        <p:txBody>
          <a:bodyPr vert="horz" lIns="91440" tIns="45720" rIns="91440" bIns="45720" rtlCol="0">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Recap of FY23 APR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Down-selected to Laser Vitreous Material Transformation (VMX) process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Successfully developed and demonstrated Laser VMX polycrystalline material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Technology Maturation Plan developed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Topology-optimized landing pad design produced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Development, characterization, and production of NUW-LHT-5M lunar highlands regolith simulant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Completed Periodic Project Review 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Baselined End Effector instrumentation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Visual and Thermal Sensing Suite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Scoop/Tamp/Filter (STF)</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Laser VMX System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Prepared Test Support Equipment for the Terrestrial Arm for V20 (MSFC dirty thermal vacuum chamber)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Multiple Cooperative Agreement Notices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Duneflow (MMPACT-related lunar-g suborbital flight) completed flight acceptance testing for a flight anticipated in FY25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70" name="Straight Connector 69">
            <a:extLst>
              <a:ext uri="{FF2B5EF4-FFF2-40B4-BE49-F238E27FC236}">
                <a16:creationId xmlns:a16="http://schemas.microsoft.com/office/drawing/2014/main" id="{74844B03-42AB-0C78-12F1-B23528D01DA3}"/>
              </a:ext>
            </a:extLst>
          </p:cNvPr>
          <p:cNvCxnSpPr/>
          <p:nvPr/>
        </p:nvCxnSpPr>
        <p:spPr>
          <a:xfrm>
            <a:off x="3030141" y="1338761"/>
            <a:ext cx="6907284" cy="12867"/>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pic>
        <p:nvPicPr>
          <p:cNvPr id="71" name="Google Shape;237;p55">
            <a:extLst>
              <a:ext uri="{FF2B5EF4-FFF2-40B4-BE49-F238E27FC236}">
                <a16:creationId xmlns:a16="http://schemas.microsoft.com/office/drawing/2014/main" id="{8B413F58-DC6F-96C7-1683-8C8480B47F83}"/>
              </a:ext>
            </a:extLst>
          </p:cNvPr>
          <p:cNvPicPr preferRelativeResize="0">
            <a:picLocks noChangeAspect="1"/>
          </p:cNvPicPr>
          <p:nvPr/>
        </p:nvPicPr>
        <p:blipFill rotWithShape="1">
          <a:blip r:embed="rId3">
            <a:alphaModFix/>
          </a:blip>
          <a:srcRect l="36104" t="11190" r="15327"/>
          <a:stretch/>
        </p:blipFill>
        <p:spPr>
          <a:xfrm rot="-5400000">
            <a:off x="8362667" y="2239916"/>
            <a:ext cx="1665768" cy="1713022"/>
          </a:xfrm>
          <a:prstGeom prst="rect">
            <a:avLst/>
          </a:prstGeom>
          <a:noFill/>
          <a:ln w="38100">
            <a:solidFill>
              <a:schemeClr val="tx1"/>
            </a:solidFill>
          </a:ln>
        </p:spPr>
      </p:pic>
      <p:pic>
        <p:nvPicPr>
          <p:cNvPr id="72" name="Picture 71">
            <a:extLst>
              <a:ext uri="{FF2B5EF4-FFF2-40B4-BE49-F238E27FC236}">
                <a16:creationId xmlns:a16="http://schemas.microsoft.com/office/drawing/2014/main" id="{ACD16AD3-A1E4-F002-A69C-211A9E50F1FC}"/>
              </a:ext>
            </a:extLst>
          </p:cNvPr>
          <p:cNvPicPr>
            <a:picLocks noChangeAspect="1"/>
          </p:cNvPicPr>
          <p:nvPr/>
        </p:nvPicPr>
        <p:blipFill>
          <a:blip r:embed="rId4"/>
          <a:stretch>
            <a:fillRect/>
          </a:stretch>
        </p:blipFill>
        <p:spPr>
          <a:xfrm>
            <a:off x="8753883" y="3963782"/>
            <a:ext cx="1605364" cy="1368614"/>
          </a:xfrm>
          <a:prstGeom prst="rect">
            <a:avLst/>
          </a:prstGeom>
          <a:ln w="38100">
            <a:solidFill>
              <a:schemeClr val="tx1"/>
            </a:solidFill>
          </a:ln>
        </p:spPr>
      </p:pic>
      <p:sp>
        <p:nvSpPr>
          <p:cNvPr id="73" name="TextBox 72">
            <a:extLst>
              <a:ext uri="{FF2B5EF4-FFF2-40B4-BE49-F238E27FC236}">
                <a16:creationId xmlns:a16="http://schemas.microsoft.com/office/drawing/2014/main" id="{12185D6E-571C-6551-C397-8806916D5798}"/>
              </a:ext>
            </a:extLst>
          </p:cNvPr>
          <p:cNvSpPr txBox="1"/>
          <p:nvPr/>
        </p:nvSpPr>
        <p:spPr>
          <a:xfrm>
            <a:off x="3436158" y="5969655"/>
            <a:ext cx="5542107" cy="523220"/>
          </a:xfrm>
          <a:prstGeom prst="rect">
            <a:avLst/>
          </a:prstGeom>
          <a:noFill/>
          <a:ln w="412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Top image: Early laser VMX material example (credit: ICON)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Bottom image: Lunar landing pad topology optimization iterative process</a:t>
            </a:r>
          </a:p>
        </p:txBody>
      </p:sp>
      <p:sp>
        <p:nvSpPr>
          <p:cNvPr id="74" name="TextBox 25">
            <a:extLst>
              <a:ext uri="{FF2B5EF4-FFF2-40B4-BE49-F238E27FC236}">
                <a16:creationId xmlns:a16="http://schemas.microsoft.com/office/drawing/2014/main" id="{35394A4D-F94B-A6BA-A2FE-DAD0BA9E51D7}"/>
              </a:ext>
            </a:extLst>
          </p:cNvPr>
          <p:cNvSpPr txBox="1"/>
          <p:nvPr/>
        </p:nvSpPr>
        <p:spPr>
          <a:xfrm>
            <a:off x="9823171" y="5350827"/>
            <a:ext cx="170769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V20 Test (Task 26) - 3/8/24</a:t>
            </a:r>
          </a:p>
        </p:txBody>
      </p:sp>
      <p:sp>
        <p:nvSpPr>
          <p:cNvPr id="75" name="TextBox 29">
            <a:extLst>
              <a:ext uri="{FF2B5EF4-FFF2-40B4-BE49-F238E27FC236}">
                <a16:creationId xmlns:a16="http://schemas.microsoft.com/office/drawing/2014/main" id="{89C4A8D0-94EC-8A9F-19C2-0B230E9BD35D}"/>
              </a:ext>
            </a:extLst>
          </p:cNvPr>
          <p:cNvSpPr txBox="1"/>
          <p:nvPr/>
        </p:nvSpPr>
        <p:spPr>
          <a:xfrm>
            <a:off x="9395809" y="5487965"/>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3 - 3/19/24</a:t>
            </a:r>
          </a:p>
        </p:txBody>
      </p:sp>
      <p:cxnSp>
        <p:nvCxnSpPr>
          <p:cNvPr id="76" name="Straight Arrow Connector 75">
            <a:extLst>
              <a:ext uri="{FF2B5EF4-FFF2-40B4-BE49-F238E27FC236}">
                <a16:creationId xmlns:a16="http://schemas.microsoft.com/office/drawing/2014/main" id="{A1D63F1D-349C-8E7D-0BFD-6ACF3BDD3038}"/>
              </a:ext>
            </a:extLst>
          </p:cNvPr>
          <p:cNvCxnSpPr>
            <a:cxnSpLocks/>
          </p:cNvCxnSpPr>
          <p:nvPr/>
        </p:nvCxnSpPr>
        <p:spPr>
          <a:xfrm flipV="1">
            <a:off x="11478615" y="5541385"/>
            <a:ext cx="268333" cy="696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443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dirty="0"/>
              <a:t>MMPACT Technical Progress and Results</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25" name="Straight Arrow Connector 24">
            <a:extLst>
              <a:ext uri="{FF2B5EF4-FFF2-40B4-BE49-F238E27FC236}">
                <a16:creationId xmlns:a16="http://schemas.microsoft.com/office/drawing/2014/main" id="{6FF477D9-B64D-620D-1F81-DBA3E925D8FD}"/>
              </a:ext>
            </a:extLst>
          </p:cNvPr>
          <p:cNvCxnSpPr>
            <a:cxnSpLocks/>
          </p:cNvCxnSpPr>
          <p:nvPr/>
        </p:nvCxnSpPr>
        <p:spPr>
          <a:xfrm>
            <a:off x="11478616" y="1049876"/>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7">
            <a:extLst>
              <a:ext uri="{FF2B5EF4-FFF2-40B4-BE49-F238E27FC236}">
                <a16:creationId xmlns:a16="http://schemas.microsoft.com/office/drawing/2014/main" id="{EE1C3C12-E3D8-5D4B-DADD-BC95F82E084F}"/>
              </a:ext>
            </a:extLst>
          </p:cNvPr>
          <p:cNvSpPr txBox="1"/>
          <p:nvPr/>
        </p:nvSpPr>
        <p:spPr>
          <a:xfrm>
            <a:off x="10615651" y="849821"/>
            <a:ext cx="92011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Project Start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7/1/20</a:t>
            </a:r>
          </a:p>
        </p:txBody>
      </p:sp>
      <p:cxnSp>
        <p:nvCxnSpPr>
          <p:cNvPr id="28" name="Straight Arrow Connector 27">
            <a:extLst>
              <a:ext uri="{FF2B5EF4-FFF2-40B4-BE49-F238E27FC236}">
                <a16:creationId xmlns:a16="http://schemas.microsoft.com/office/drawing/2014/main" id="{C8D40637-7F7C-2050-679C-E76390EE75CB}"/>
              </a:ext>
            </a:extLst>
          </p:cNvPr>
          <p:cNvCxnSpPr>
            <a:cxnSpLocks/>
          </p:cNvCxnSpPr>
          <p:nvPr/>
        </p:nvCxnSpPr>
        <p:spPr>
          <a:xfrm>
            <a:off x="11571961" y="6576662"/>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9">
            <a:extLst>
              <a:ext uri="{FF2B5EF4-FFF2-40B4-BE49-F238E27FC236}">
                <a16:creationId xmlns:a16="http://schemas.microsoft.com/office/drawing/2014/main" id="{ED8F5372-22BD-FBCB-CFFF-0BC71FDF4383}"/>
              </a:ext>
            </a:extLst>
          </p:cNvPr>
          <p:cNvSpPr txBox="1"/>
          <p:nvPr/>
        </p:nvSpPr>
        <p:spPr>
          <a:xfrm>
            <a:off x="10190837" y="6453551"/>
            <a:ext cx="143528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Phase 1 End - 1/31/25</a:t>
            </a:r>
          </a:p>
        </p:txBody>
      </p:sp>
      <p:sp>
        <p:nvSpPr>
          <p:cNvPr id="30" name="TextBox 10">
            <a:extLst>
              <a:ext uri="{FF2B5EF4-FFF2-40B4-BE49-F238E27FC236}">
                <a16:creationId xmlns:a16="http://schemas.microsoft.com/office/drawing/2014/main" id="{16094043-BCCA-BBCC-9FB2-DBEAE1AE0DA2}"/>
              </a:ext>
            </a:extLst>
          </p:cNvPr>
          <p:cNvSpPr txBox="1"/>
          <p:nvPr/>
        </p:nvSpPr>
        <p:spPr>
          <a:xfrm>
            <a:off x="10628986" y="2387156"/>
            <a:ext cx="92011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TAPR 1 10/18-19/21</a:t>
            </a:r>
          </a:p>
        </p:txBody>
      </p:sp>
      <p:sp>
        <p:nvSpPr>
          <p:cNvPr id="31" name="TextBox 11">
            <a:extLst>
              <a:ext uri="{FF2B5EF4-FFF2-40B4-BE49-F238E27FC236}">
                <a16:creationId xmlns:a16="http://schemas.microsoft.com/office/drawing/2014/main" id="{92A0E0E1-4E52-1904-F214-C202CBAD00DD}"/>
              </a:ext>
            </a:extLst>
          </p:cNvPr>
          <p:cNvSpPr txBox="1"/>
          <p:nvPr/>
        </p:nvSpPr>
        <p:spPr>
          <a:xfrm>
            <a:off x="9073515" y="6331250"/>
            <a:ext cx="2552602"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Task 30 DVAC Test Complete – 12/31/24</a:t>
            </a:r>
          </a:p>
        </p:txBody>
      </p:sp>
      <p:cxnSp>
        <p:nvCxnSpPr>
          <p:cNvPr id="32" name="Straight Connector 31">
            <a:extLst>
              <a:ext uri="{FF2B5EF4-FFF2-40B4-BE49-F238E27FC236}">
                <a16:creationId xmlns:a16="http://schemas.microsoft.com/office/drawing/2014/main" id="{52CD24FC-00A4-0B7A-3CA9-2DDFB1A84758}"/>
              </a:ext>
            </a:extLst>
          </p:cNvPr>
          <p:cNvCxnSpPr/>
          <p:nvPr/>
        </p:nvCxnSpPr>
        <p:spPr>
          <a:xfrm>
            <a:off x="11794166" y="1049876"/>
            <a:ext cx="0" cy="30175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967F10E-1CEF-F642-73C6-9460A274AABA}"/>
              </a:ext>
            </a:extLst>
          </p:cNvPr>
          <p:cNvCxnSpPr/>
          <p:nvPr/>
        </p:nvCxnSpPr>
        <p:spPr>
          <a:xfrm>
            <a:off x="11878938" y="1351628"/>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47AD7F4-91D4-5608-46FD-D1D81B18AFF1}"/>
              </a:ext>
            </a:extLst>
          </p:cNvPr>
          <p:cNvCxnSpPr/>
          <p:nvPr/>
        </p:nvCxnSpPr>
        <p:spPr>
          <a:xfrm>
            <a:off x="11795989" y="2558636"/>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3C70E9-A388-2B41-58E0-D9BAA5EA490F}"/>
              </a:ext>
            </a:extLst>
          </p:cNvPr>
          <p:cNvCxnSpPr/>
          <p:nvPr/>
        </p:nvCxnSpPr>
        <p:spPr>
          <a:xfrm>
            <a:off x="11878938" y="3765644"/>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A15F513-0FB3-8D9A-F69E-BD795E1E902F}"/>
              </a:ext>
            </a:extLst>
          </p:cNvPr>
          <p:cNvCxnSpPr/>
          <p:nvPr/>
        </p:nvCxnSpPr>
        <p:spPr>
          <a:xfrm>
            <a:off x="11792941" y="4972652"/>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56FFABB-A991-D7CF-D9B0-FCA167004013}"/>
              </a:ext>
            </a:extLst>
          </p:cNvPr>
          <p:cNvCxnSpPr/>
          <p:nvPr/>
        </p:nvCxnSpPr>
        <p:spPr>
          <a:xfrm>
            <a:off x="11878938" y="6179660"/>
            <a:ext cx="0" cy="402336"/>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3DF8EBC-E384-DCCB-E8E3-6DBB6AA65944}"/>
              </a:ext>
            </a:extLst>
          </p:cNvPr>
          <p:cNvCxnSpPr>
            <a:cxnSpLocks/>
          </p:cNvCxnSpPr>
          <p:nvPr/>
        </p:nvCxnSpPr>
        <p:spPr>
          <a:xfrm>
            <a:off x="11478616" y="2587211"/>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4135F9C-9977-34E0-8841-FBA48E1DAE5E}"/>
              </a:ext>
            </a:extLst>
          </p:cNvPr>
          <p:cNvCxnSpPr>
            <a:cxnSpLocks/>
          </p:cNvCxnSpPr>
          <p:nvPr/>
        </p:nvCxnSpPr>
        <p:spPr>
          <a:xfrm>
            <a:off x="11573866" y="6475697"/>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21">
            <a:extLst>
              <a:ext uri="{FF2B5EF4-FFF2-40B4-BE49-F238E27FC236}">
                <a16:creationId xmlns:a16="http://schemas.microsoft.com/office/drawing/2014/main" id="{E83101BF-0147-E03F-C08F-FD1DBE6D665E}"/>
              </a:ext>
            </a:extLst>
          </p:cNvPr>
          <p:cNvSpPr txBox="1"/>
          <p:nvPr/>
        </p:nvSpPr>
        <p:spPr>
          <a:xfrm>
            <a:off x="9665060" y="6170467"/>
            <a:ext cx="1865808"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4 -  9/16/24</a:t>
            </a:r>
          </a:p>
        </p:txBody>
      </p:sp>
      <p:cxnSp>
        <p:nvCxnSpPr>
          <p:cNvPr id="41" name="Straight Arrow Connector 40">
            <a:extLst>
              <a:ext uri="{FF2B5EF4-FFF2-40B4-BE49-F238E27FC236}">
                <a16:creationId xmlns:a16="http://schemas.microsoft.com/office/drawing/2014/main" id="{45E2F6BD-FB61-163B-6D8F-EBDAB320F6F2}"/>
              </a:ext>
            </a:extLst>
          </p:cNvPr>
          <p:cNvCxnSpPr>
            <a:cxnSpLocks/>
          </p:cNvCxnSpPr>
          <p:nvPr/>
        </p:nvCxnSpPr>
        <p:spPr>
          <a:xfrm flipV="1">
            <a:off x="11477625" y="6139654"/>
            <a:ext cx="273134" cy="1392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23">
            <a:extLst>
              <a:ext uri="{FF2B5EF4-FFF2-40B4-BE49-F238E27FC236}">
                <a16:creationId xmlns:a16="http://schemas.microsoft.com/office/drawing/2014/main" id="{DCDCBE22-E7BA-A5AF-32B6-76AF56C0C796}"/>
              </a:ext>
            </a:extLst>
          </p:cNvPr>
          <p:cNvSpPr txBox="1"/>
          <p:nvPr/>
        </p:nvSpPr>
        <p:spPr>
          <a:xfrm>
            <a:off x="9245958" y="5918365"/>
            <a:ext cx="229824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End Effector Subsystem Test - 8/31/24</a:t>
            </a:r>
          </a:p>
        </p:txBody>
      </p:sp>
      <p:cxnSp>
        <p:nvCxnSpPr>
          <p:cNvPr id="43" name="Straight Arrow Connector 42">
            <a:extLst>
              <a:ext uri="{FF2B5EF4-FFF2-40B4-BE49-F238E27FC236}">
                <a16:creationId xmlns:a16="http://schemas.microsoft.com/office/drawing/2014/main" id="{5D7C77FC-601F-85EC-DD1D-AD164BDA1F3F}"/>
              </a:ext>
            </a:extLst>
          </p:cNvPr>
          <p:cNvCxnSpPr>
            <a:cxnSpLocks/>
          </p:cNvCxnSpPr>
          <p:nvPr/>
        </p:nvCxnSpPr>
        <p:spPr>
          <a:xfrm>
            <a:off x="11482425" y="6074242"/>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25">
            <a:extLst>
              <a:ext uri="{FF2B5EF4-FFF2-40B4-BE49-F238E27FC236}">
                <a16:creationId xmlns:a16="http://schemas.microsoft.com/office/drawing/2014/main" id="{C838946C-7FA2-1D37-A2AC-A2C0058628AF}"/>
              </a:ext>
            </a:extLst>
          </p:cNvPr>
          <p:cNvSpPr txBox="1"/>
          <p:nvPr/>
        </p:nvSpPr>
        <p:spPr>
          <a:xfrm>
            <a:off x="9823171" y="5350827"/>
            <a:ext cx="170769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V20 Test (Task 26) - 3/8/24</a:t>
            </a:r>
          </a:p>
        </p:txBody>
      </p:sp>
      <p:cxnSp>
        <p:nvCxnSpPr>
          <p:cNvPr id="45" name="Straight Arrow Connector 44">
            <a:extLst>
              <a:ext uri="{FF2B5EF4-FFF2-40B4-BE49-F238E27FC236}">
                <a16:creationId xmlns:a16="http://schemas.microsoft.com/office/drawing/2014/main" id="{30D079F3-DE1A-36AE-A225-AA61636C54AC}"/>
              </a:ext>
            </a:extLst>
          </p:cNvPr>
          <p:cNvCxnSpPr>
            <a:cxnSpLocks/>
          </p:cNvCxnSpPr>
          <p:nvPr/>
        </p:nvCxnSpPr>
        <p:spPr>
          <a:xfrm>
            <a:off x="11478616" y="5519238"/>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27">
            <a:extLst>
              <a:ext uri="{FF2B5EF4-FFF2-40B4-BE49-F238E27FC236}">
                <a16:creationId xmlns:a16="http://schemas.microsoft.com/office/drawing/2014/main" id="{0302746A-B298-05D8-0451-5782466F01F1}"/>
              </a:ext>
            </a:extLst>
          </p:cNvPr>
          <p:cNvSpPr txBox="1"/>
          <p:nvPr/>
        </p:nvSpPr>
        <p:spPr>
          <a:xfrm>
            <a:off x="9567901" y="6041880"/>
            <a:ext cx="196296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rPr>
              <a:t>YOU ARE HERE (APR) – 9/11/24</a:t>
            </a:r>
          </a:p>
        </p:txBody>
      </p:sp>
      <p:cxnSp>
        <p:nvCxnSpPr>
          <p:cNvPr id="47" name="Straight Arrow Connector 46">
            <a:extLst>
              <a:ext uri="{FF2B5EF4-FFF2-40B4-BE49-F238E27FC236}">
                <a16:creationId xmlns:a16="http://schemas.microsoft.com/office/drawing/2014/main" id="{EAAD4C63-97B6-4468-09DE-35F33DF20CA2}"/>
              </a:ext>
            </a:extLst>
          </p:cNvPr>
          <p:cNvCxnSpPr>
            <a:cxnSpLocks/>
          </p:cNvCxnSpPr>
          <p:nvPr/>
        </p:nvCxnSpPr>
        <p:spPr>
          <a:xfrm>
            <a:off x="11478615" y="6130511"/>
            <a:ext cx="26833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29">
            <a:extLst>
              <a:ext uri="{FF2B5EF4-FFF2-40B4-BE49-F238E27FC236}">
                <a16:creationId xmlns:a16="http://schemas.microsoft.com/office/drawing/2014/main" id="{46D811C0-D9F0-CB91-43D5-5869F02D9797}"/>
              </a:ext>
            </a:extLst>
          </p:cNvPr>
          <p:cNvSpPr txBox="1"/>
          <p:nvPr/>
        </p:nvSpPr>
        <p:spPr>
          <a:xfrm>
            <a:off x="9495512" y="4842980"/>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2 - 9/25/23</a:t>
            </a:r>
          </a:p>
        </p:txBody>
      </p:sp>
      <p:cxnSp>
        <p:nvCxnSpPr>
          <p:cNvPr id="49" name="Straight Arrow Connector 48">
            <a:extLst>
              <a:ext uri="{FF2B5EF4-FFF2-40B4-BE49-F238E27FC236}">
                <a16:creationId xmlns:a16="http://schemas.microsoft.com/office/drawing/2014/main" id="{C772D2A9-53EA-FAB8-D948-702F465F5B58}"/>
              </a:ext>
            </a:extLst>
          </p:cNvPr>
          <p:cNvCxnSpPr>
            <a:cxnSpLocks/>
          </p:cNvCxnSpPr>
          <p:nvPr/>
        </p:nvCxnSpPr>
        <p:spPr>
          <a:xfrm>
            <a:off x="11564341" y="4964567"/>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31">
            <a:extLst>
              <a:ext uri="{FF2B5EF4-FFF2-40B4-BE49-F238E27FC236}">
                <a16:creationId xmlns:a16="http://schemas.microsoft.com/office/drawing/2014/main" id="{E506B79C-5E90-2939-1A96-19A35224FFBF}"/>
              </a:ext>
            </a:extLst>
          </p:cNvPr>
          <p:cNvSpPr txBox="1"/>
          <p:nvPr/>
        </p:nvSpPr>
        <p:spPr>
          <a:xfrm>
            <a:off x="9495512" y="4120408"/>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1 - 3/1/23</a:t>
            </a:r>
          </a:p>
        </p:txBody>
      </p:sp>
      <p:cxnSp>
        <p:nvCxnSpPr>
          <p:cNvPr id="51" name="Straight Arrow Connector 50">
            <a:extLst>
              <a:ext uri="{FF2B5EF4-FFF2-40B4-BE49-F238E27FC236}">
                <a16:creationId xmlns:a16="http://schemas.microsoft.com/office/drawing/2014/main" id="{E1F3ED6D-142F-DBC0-4368-D6948C620EE8}"/>
              </a:ext>
            </a:extLst>
          </p:cNvPr>
          <p:cNvCxnSpPr>
            <a:cxnSpLocks/>
          </p:cNvCxnSpPr>
          <p:nvPr/>
        </p:nvCxnSpPr>
        <p:spPr>
          <a:xfrm>
            <a:off x="11564341" y="4241995"/>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12">
            <a:extLst>
              <a:ext uri="{FF2B5EF4-FFF2-40B4-BE49-F238E27FC236}">
                <a16:creationId xmlns:a16="http://schemas.microsoft.com/office/drawing/2014/main" id="{D600C097-1B49-DBE5-43CC-6F2C576F249D}"/>
              </a:ext>
            </a:extLst>
          </p:cNvPr>
          <p:cNvSpPr txBox="1"/>
          <p:nvPr/>
        </p:nvSpPr>
        <p:spPr>
          <a:xfrm>
            <a:off x="9503132" y="3913092"/>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Redirection 1/5/23</a:t>
            </a:r>
          </a:p>
        </p:txBody>
      </p:sp>
      <p:cxnSp>
        <p:nvCxnSpPr>
          <p:cNvPr id="53" name="Straight Arrow Connector 52">
            <a:extLst>
              <a:ext uri="{FF2B5EF4-FFF2-40B4-BE49-F238E27FC236}">
                <a16:creationId xmlns:a16="http://schemas.microsoft.com/office/drawing/2014/main" id="{CA5CB76E-9BBD-94D0-E409-A1C1AF6D41BD}"/>
              </a:ext>
            </a:extLst>
          </p:cNvPr>
          <p:cNvCxnSpPr>
            <a:cxnSpLocks/>
          </p:cNvCxnSpPr>
          <p:nvPr/>
        </p:nvCxnSpPr>
        <p:spPr>
          <a:xfrm>
            <a:off x="11571961" y="4034679"/>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36">
            <a:extLst>
              <a:ext uri="{FF2B5EF4-FFF2-40B4-BE49-F238E27FC236}">
                <a16:creationId xmlns:a16="http://schemas.microsoft.com/office/drawing/2014/main" id="{9D6003AA-0763-2089-0844-5B7ED28A24CC}"/>
              </a:ext>
            </a:extLst>
          </p:cNvPr>
          <p:cNvSpPr txBox="1"/>
          <p:nvPr/>
        </p:nvSpPr>
        <p:spPr>
          <a:xfrm>
            <a:off x="10429291" y="3028159"/>
            <a:ext cx="111858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ECO F2F 3/9/22</a:t>
            </a:r>
          </a:p>
        </p:txBody>
      </p:sp>
      <p:cxnSp>
        <p:nvCxnSpPr>
          <p:cNvPr id="55" name="Straight Arrow Connector 54">
            <a:extLst>
              <a:ext uri="{FF2B5EF4-FFF2-40B4-BE49-F238E27FC236}">
                <a16:creationId xmlns:a16="http://schemas.microsoft.com/office/drawing/2014/main" id="{C7A18A01-2263-219A-F43B-97E1A1FEF2B2}"/>
              </a:ext>
            </a:extLst>
          </p:cNvPr>
          <p:cNvCxnSpPr>
            <a:cxnSpLocks/>
          </p:cNvCxnSpPr>
          <p:nvPr/>
        </p:nvCxnSpPr>
        <p:spPr>
          <a:xfrm>
            <a:off x="11484132" y="3152513"/>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29">
            <a:extLst>
              <a:ext uri="{FF2B5EF4-FFF2-40B4-BE49-F238E27FC236}">
                <a16:creationId xmlns:a16="http://schemas.microsoft.com/office/drawing/2014/main" id="{69DA31F6-10EF-F359-E6F6-BEABC77FB0E0}"/>
              </a:ext>
            </a:extLst>
          </p:cNvPr>
          <p:cNvSpPr txBox="1"/>
          <p:nvPr/>
        </p:nvSpPr>
        <p:spPr>
          <a:xfrm>
            <a:off x="9395809" y="5487965"/>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3 - 3/19/24</a:t>
            </a:r>
          </a:p>
        </p:txBody>
      </p:sp>
      <p:cxnSp>
        <p:nvCxnSpPr>
          <p:cNvPr id="11" name="Straight Arrow Connector 10">
            <a:extLst>
              <a:ext uri="{FF2B5EF4-FFF2-40B4-BE49-F238E27FC236}">
                <a16:creationId xmlns:a16="http://schemas.microsoft.com/office/drawing/2014/main" id="{FFDDFBF6-1202-2CB1-28CE-421882E290F0}"/>
              </a:ext>
            </a:extLst>
          </p:cNvPr>
          <p:cNvCxnSpPr>
            <a:cxnSpLocks/>
          </p:cNvCxnSpPr>
          <p:nvPr/>
        </p:nvCxnSpPr>
        <p:spPr>
          <a:xfrm flipV="1">
            <a:off x="11478615" y="5541385"/>
            <a:ext cx="268333" cy="696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1">
            <a:extLst>
              <a:ext uri="{FF2B5EF4-FFF2-40B4-BE49-F238E27FC236}">
                <a16:creationId xmlns:a16="http://schemas.microsoft.com/office/drawing/2014/main" id="{73B7DAEC-20EB-74B4-7015-6625A73FADD8}"/>
              </a:ext>
            </a:extLst>
          </p:cNvPr>
          <p:cNvSpPr txBox="1">
            <a:spLocks/>
          </p:cNvSpPr>
          <p:nvPr/>
        </p:nvSpPr>
        <p:spPr>
          <a:xfrm>
            <a:off x="820139" y="1168968"/>
            <a:ext cx="8177079" cy="5247719"/>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Accomplishments 9/25/23-2/22/24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ICON Olympus (Off-Planet Systems) Team grew to 21 people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Terrestrial Arm and Terrestrial Arm Umbilical fabricated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End Effector designed and fabricated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Laser VMX process improvements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Atmospheric adjoined beads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9" name="Picture 18">
            <a:extLst>
              <a:ext uri="{FF2B5EF4-FFF2-40B4-BE49-F238E27FC236}">
                <a16:creationId xmlns:a16="http://schemas.microsoft.com/office/drawing/2014/main" id="{5C589E27-9534-5538-7496-4BB19B4AF0D2}"/>
              </a:ext>
            </a:extLst>
          </p:cNvPr>
          <p:cNvPicPr>
            <a:picLocks noChangeAspect="1"/>
          </p:cNvPicPr>
          <p:nvPr/>
        </p:nvPicPr>
        <p:blipFill>
          <a:blip r:embed="rId3"/>
          <a:stretch>
            <a:fillRect/>
          </a:stretch>
        </p:blipFill>
        <p:spPr>
          <a:xfrm>
            <a:off x="7003089" y="2236413"/>
            <a:ext cx="2904449" cy="3498435"/>
          </a:xfrm>
          <a:prstGeom prst="rect">
            <a:avLst/>
          </a:prstGeom>
        </p:spPr>
      </p:pic>
      <p:sp>
        <p:nvSpPr>
          <p:cNvPr id="20" name="TextBox 19">
            <a:extLst>
              <a:ext uri="{FF2B5EF4-FFF2-40B4-BE49-F238E27FC236}">
                <a16:creationId xmlns:a16="http://schemas.microsoft.com/office/drawing/2014/main" id="{1EC1DE99-974E-7497-A25B-BE028A565D74}"/>
              </a:ext>
            </a:extLst>
          </p:cNvPr>
          <p:cNvSpPr txBox="1"/>
          <p:nvPr/>
        </p:nvSpPr>
        <p:spPr>
          <a:xfrm>
            <a:off x="2690233" y="5830509"/>
            <a:ext cx="6811535" cy="738664"/>
          </a:xfrm>
          <a:prstGeom prst="rect">
            <a:avLst/>
          </a:prstGeom>
          <a:noFill/>
          <a:ln w="412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Left image: Laser VMX cross-section (credit: ICON)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Middle image: ICON’s Valerie Svaldi with a dinner plate-sized VMX sample (credit: ICON)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Right image: Terrestrial Arm at ICON (credit: ICON)</a:t>
            </a:r>
          </a:p>
        </p:txBody>
      </p:sp>
      <p:pic>
        <p:nvPicPr>
          <p:cNvPr id="21" name="Picture 20">
            <a:extLst>
              <a:ext uri="{FF2B5EF4-FFF2-40B4-BE49-F238E27FC236}">
                <a16:creationId xmlns:a16="http://schemas.microsoft.com/office/drawing/2014/main" id="{6FEF9996-1658-A1CD-7954-5ED43761F108}"/>
              </a:ext>
            </a:extLst>
          </p:cNvPr>
          <p:cNvPicPr>
            <a:picLocks noChangeAspect="1"/>
          </p:cNvPicPr>
          <p:nvPr/>
        </p:nvPicPr>
        <p:blipFill rotWithShape="1">
          <a:blip r:embed="rId4"/>
          <a:srcRect l="64039" t="52016" r="442" b="2443"/>
          <a:stretch/>
        </p:blipFill>
        <p:spPr>
          <a:xfrm>
            <a:off x="1052251" y="3429000"/>
            <a:ext cx="3135449" cy="2305306"/>
          </a:xfrm>
          <a:prstGeom prst="rect">
            <a:avLst/>
          </a:prstGeom>
        </p:spPr>
      </p:pic>
      <p:pic>
        <p:nvPicPr>
          <p:cNvPr id="22" name="Picture 21">
            <a:extLst>
              <a:ext uri="{FF2B5EF4-FFF2-40B4-BE49-F238E27FC236}">
                <a16:creationId xmlns:a16="http://schemas.microsoft.com/office/drawing/2014/main" id="{6BAE51A2-E232-F1AD-B903-B9915F2E4DF4}"/>
              </a:ext>
            </a:extLst>
          </p:cNvPr>
          <p:cNvPicPr>
            <a:picLocks noChangeAspect="1"/>
          </p:cNvPicPr>
          <p:nvPr/>
        </p:nvPicPr>
        <p:blipFill>
          <a:blip r:embed="rId5"/>
          <a:stretch>
            <a:fillRect/>
          </a:stretch>
        </p:blipFill>
        <p:spPr>
          <a:xfrm>
            <a:off x="4724001" y="2619929"/>
            <a:ext cx="1742786" cy="3114257"/>
          </a:xfrm>
          <a:prstGeom prst="rect">
            <a:avLst/>
          </a:prstGeom>
        </p:spPr>
      </p:pic>
      <p:sp>
        <p:nvSpPr>
          <p:cNvPr id="24" name="Left Brace 23">
            <a:extLst>
              <a:ext uri="{FF2B5EF4-FFF2-40B4-BE49-F238E27FC236}">
                <a16:creationId xmlns:a16="http://schemas.microsoft.com/office/drawing/2014/main" id="{C0AC5834-B8E5-6467-9C8B-76574151A35D}"/>
              </a:ext>
            </a:extLst>
          </p:cNvPr>
          <p:cNvSpPr/>
          <p:nvPr/>
        </p:nvSpPr>
        <p:spPr>
          <a:xfrm>
            <a:off x="10132946" y="4972651"/>
            <a:ext cx="521075" cy="451901"/>
          </a:xfrm>
          <a:prstGeom prst="lef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2" name="Straight Connector 61">
            <a:extLst>
              <a:ext uri="{FF2B5EF4-FFF2-40B4-BE49-F238E27FC236}">
                <a16:creationId xmlns:a16="http://schemas.microsoft.com/office/drawing/2014/main" id="{D1572DC4-0713-4927-349C-E5FB62FE4821}"/>
              </a:ext>
            </a:extLst>
          </p:cNvPr>
          <p:cNvCxnSpPr>
            <a:cxnSpLocks/>
          </p:cNvCxnSpPr>
          <p:nvPr/>
        </p:nvCxnSpPr>
        <p:spPr>
          <a:xfrm>
            <a:off x="4506236" y="1335659"/>
            <a:ext cx="5630520"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9680025-AFB5-E4BA-A929-1A3F11C4BB87}"/>
              </a:ext>
            </a:extLst>
          </p:cNvPr>
          <p:cNvCxnSpPr>
            <a:cxnSpLocks/>
          </p:cNvCxnSpPr>
          <p:nvPr/>
        </p:nvCxnSpPr>
        <p:spPr>
          <a:xfrm>
            <a:off x="10135925" y="1335659"/>
            <a:ext cx="0" cy="3862943"/>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6993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dirty="0"/>
              <a:t>MMPACT Technical Progress and Results</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25" name="Straight Arrow Connector 24">
            <a:extLst>
              <a:ext uri="{FF2B5EF4-FFF2-40B4-BE49-F238E27FC236}">
                <a16:creationId xmlns:a16="http://schemas.microsoft.com/office/drawing/2014/main" id="{6FF477D9-B64D-620D-1F81-DBA3E925D8FD}"/>
              </a:ext>
            </a:extLst>
          </p:cNvPr>
          <p:cNvCxnSpPr>
            <a:cxnSpLocks/>
          </p:cNvCxnSpPr>
          <p:nvPr/>
        </p:nvCxnSpPr>
        <p:spPr>
          <a:xfrm>
            <a:off x="11478616" y="1049876"/>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7">
            <a:extLst>
              <a:ext uri="{FF2B5EF4-FFF2-40B4-BE49-F238E27FC236}">
                <a16:creationId xmlns:a16="http://schemas.microsoft.com/office/drawing/2014/main" id="{EE1C3C12-E3D8-5D4B-DADD-BC95F82E084F}"/>
              </a:ext>
            </a:extLst>
          </p:cNvPr>
          <p:cNvSpPr txBox="1"/>
          <p:nvPr/>
        </p:nvSpPr>
        <p:spPr>
          <a:xfrm>
            <a:off x="10615651" y="849821"/>
            <a:ext cx="92011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Project Start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7/1/20</a:t>
            </a:r>
          </a:p>
        </p:txBody>
      </p:sp>
      <p:cxnSp>
        <p:nvCxnSpPr>
          <p:cNvPr id="28" name="Straight Arrow Connector 27">
            <a:extLst>
              <a:ext uri="{FF2B5EF4-FFF2-40B4-BE49-F238E27FC236}">
                <a16:creationId xmlns:a16="http://schemas.microsoft.com/office/drawing/2014/main" id="{C8D40637-7F7C-2050-679C-E76390EE75CB}"/>
              </a:ext>
            </a:extLst>
          </p:cNvPr>
          <p:cNvCxnSpPr>
            <a:cxnSpLocks/>
          </p:cNvCxnSpPr>
          <p:nvPr/>
        </p:nvCxnSpPr>
        <p:spPr>
          <a:xfrm>
            <a:off x="11571961" y="6576662"/>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9">
            <a:extLst>
              <a:ext uri="{FF2B5EF4-FFF2-40B4-BE49-F238E27FC236}">
                <a16:creationId xmlns:a16="http://schemas.microsoft.com/office/drawing/2014/main" id="{ED8F5372-22BD-FBCB-CFFF-0BC71FDF4383}"/>
              </a:ext>
            </a:extLst>
          </p:cNvPr>
          <p:cNvSpPr txBox="1"/>
          <p:nvPr/>
        </p:nvSpPr>
        <p:spPr>
          <a:xfrm>
            <a:off x="10190837" y="6453551"/>
            <a:ext cx="143528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Phase 1 End - 1/31/25</a:t>
            </a:r>
          </a:p>
        </p:txBody>
      </p:sp>
      <p:sp>
        <p:nvSpPr>
          <p:cNvPr id="30" name="TextBox 10">
            <a:extLst>
              <a:ext uri="{FF2B5EF4-FFF2-40B4-BE49-F238E27FC236}">
                <a16:creationId xmlns:a16="http://schemas.microsoft.com/office/drawing/2014/main" id="{16094043-BCCA-BBCC-9FB2-DBEAE1AE0DA2}"/>
              </a:ext>
            </a:extLst>
          </p:cNvPr>
          <p:cNvSpPr txBox="1"/>
          <p:nvPr/>
        </p:nvSpPr>
        <p:spPr>
          <a:xfrm>
            <a:off x="10628986" y="2387156"/>
            <a:ext cx="92011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TAPR 1 10/18-19/21</a:t>
            </a:r>
          </a:p>
        </p:txBody>
      </p:sp>
      <p:sp>
        <p:nvSpPr>
          <p:cNvPr id="31" name="TextBox 11">
            <a:extLst>
              <a:ext uri="{FF2B5EF4-FFF2-40B4-BE49-F238E27FC236}">
                <a16:creationId xmlns:a16="http://schemas.microsoft.com/office/drawing/2014/main" id="{92A0E0E1-4E52-1904-F214-C202CBAD00DD}"/>
              </a:ext>
            </a:extLst>
          </p:cNvPr>
          <p:cNvSpPr txBox="1"/>
          <p:nvPr/>
        </p:nvSpPr>
        <p:spPr>
          <a:xfrm>
            <a:off x="9073515" y="6331250"/>
            <a:ext cx="2552602"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Task 30 DVAC Test Complete – 12/31/24</a:t>
            </a:r>
          </a:p>
        </p:txBody>
      </p:sp>
      <p:cxnSp>
        <p:nvCxnSpPr>
          <p:cNvPr id="32" name="Straight Connector 31">
            <a:extLst>
              <a:ext uri="{FF2B5EF4-FFF2-40B4-BE49-F238E27FC236}">
                <a16:creationId xmlns:a16="http://schemas.microsoft.com/office/drawing/2014/main" id="{52CD24FC-00A4-0B7A-3CA9-2DDFB1A84758}"/>
              </a:ext>
            </a:extLst>
          </p:cNvPr>
          <p:cNvCxnSpPr/>
          <p:nvPr/>
        </p:nvCxnSpPr>
        <p:spPr>
          <a:xfrm>
            <a:off x="11794166" y="1049876"/>
            <a:ext cx="0" cy="30175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967F10E-1CEF-F642-73C6-9460A274AABA}"/>
              </a:ext>
            </a:extLst>
          </p:cNvPr>
          <p:cNvCxnSpPr/>
          <p:nvPr/>
        </p:nvCxnSpPr>
        <p:spPr>
          <a:xfrm>
            <a:off x="11878938" y="1351628"/>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47AD7F4-91D4-5608-46FD-D1D81B18AFF1}"/>
              </a:ext>
            </a:extLst>
          </p:cNvPr>
          <p:cNvCxnSpPr/>
          <p:nvPr/>
        </p:nvCxnSpPr>
        <p:spPr>
          <a:xfrm>
            <a:off x="11795989" y="2558636"/>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3C70E9-A388-2B41-58E0-D9BAA5EA490F}"/>
              </a:ext>
            </a:extLst>
          </p:cNvPr>
          <p:cNvCxnSpPr/>
          <p:nvPr/>
        </p:nvCxnSpPr>
        <p:spPr>
          <a:xfrm>
            <a:off x="11878938" y="3765644"/>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A15F513-0FB3-8D9A-F69E-BD795E1E902F}"/>
              </a:ext>
            </a:extLst>
          </p:cNvPr>
          <p:cNvCxnSpPr/>
          <p:nvPr/>
        </p:nvCxnSpPr>
        <p:spPr>
          <a:xfrm>
            <a:off x="11792941" y="4972652"/>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56FFABB-A991-D7CF-D9B0-FCA167004013}"/>
              </a:ext>
            </a:extLst>
          </p:cNvPr>
          <p:cNvCxnSpPr/>
          <p:nvPr/>
        </p:nvCxnSpPr>
        <p:spPr>
          <a:xfrm>
            <a:off x="11878938" y="6179660"/>
            <a:ext cx="0" cy="402336"/>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3DF8EBC-E384-DCCB-E8E3-6DBB6AA65944}"/>
              </a:ext>
            </a:extLst>
          </p:cNvPr>
          <p:cNvCxnSpPr>
            <a:cxnSpLocks/>
          </p:cNvCxnSpPr>
          <p:nvPr/>
        </p:nvCxnSpPr>
        <p:spPr>
          <a:xfrm>
            <a:off x="11478616" y="2587211"/>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4135F9C-9977-34E0-8841-FBA48E1DAE5E}"/>
              </a:ext>
            </a:extLst>
          </p:cNvPr>
          <p:cNvCxnSpPr>
            <a:cxnSpLocks/>
          </p:cNvCxnSpPr>
          <p:nvPr/>
        </p:nvCxnSpPr>
        <p:spPr>
          <a:xfrm>
            <a:off x="11573866" y="6475697"/>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21">
            <a:extLst>
              <a:ext uri="{FF2B5EF4-FFF2-40B4-BE49-F238E27FC236}">
                <a16:creationId xmlns:a16="http://schemas.microsoft.com/office/drawing/2014/main" id="{E83101BF-0147-E03F-C08F-FD1DBE6D665E}"/>
              </a:ext>
            </a:extLst>
          </p:cNvPr>
          <p:cNvSpPr txBox="1"/>
          <p:nvPr/>
        </p:nvSpPr>
        <p:spPr>
          <a:xfrm>
            <a:off x="9665060" y="6170467"/>
            <a:ext cx="1865808"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4 -  9/16/24</a:t>
            </a:r>
          </a:p>
        </p:txBody>
      </p:sp>
      <p:cxnSp>
        <p:nvCxnSpPr>
          <p:cNvPr id="41" name="Straight Arrow Connector 40">
            <a:extLst>
              <a:ext uri="{FF2B5EF4-FFF2-40B4-BE49-F238E27FC236}">
                <a16:creationId xmlns:a16="http://schemas.microsoft.com/office/drawing/2014/main" id="{45E2F6BD-FB61-163B-6D8F-EBDAB320F6F2}"/>
              </a:ext>
            </a:extLst>
          </p:cNvPr>
          <p:cNvCxnSpPr>
            <a:cxnSpLocks/>
          </p:cNvCxnSpPr>
          <p:nvPr/>
        </p:nvCxnSpPr>
        <p:spPr>
          <a:xfrm flipV="1">
            <a:off x="11477625" y="6139654"/>
            <a:ext cx="273134" cy="1392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23">
            <a:extLst>
              <a:ext uri="{FF2B5EF4-FFF2-40B4-BE49-F238E27FC236}">
                <a16:creationId xmlns:a16="http://schemas.microsoft.com/office/drawing/2014/main" id="{DCDCBE22-E7BA-A5AF-32B6-76AF56C0C796}"/>
              </a:ext>
            </a:extLst>
          </p:cNvPr>
          <p:cNvSpPr txBox="1"/>
          <p:nvPr/>
        </p:nvSpPr>
        <p:spPr>
          <a:xfrm>
            <a:off x="9245958" y="5918365"/>
            <a:ext cx="229824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End Effector Subsystem Test - 8/31/24</a:t>
            </a:r>
          </a:p>
        </p:txBody>
      </p:sp>
      <p:cxnSp>
        <p:nvCxnSpPr>
          <p:cNvPr id="43" name="Straight Arrow Connector 42">
            <a:extLst>
              <a:ext uri="{FF2B5EF4-FFF2-40B4-BE49-F238E27FC236}">
                <a16:creationId xmlns:a16="http://schemas.microsoft.com/office/drawing/2014/main" id="{5D7C77FC-601F-85EC-DD1D-AD164BDA1F3F}"/>
              </a:ext>
            </a:extLst>
          </p:cNvPr>
          <p:cNvCxnSpPr>
            <a:cxnSpLocks/>
          </p:cNvCxnSpPr>
          <p:nvPr/>
        </p:nvCxnSpPr>
        <p:spPr>
          <a:xfrm>
            <a:off x="11482425" y="6074242"/>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25">
            <a:extLst>
              <a:ext uri="{FF2B5EF4-FFF2-40B4-BE49-F238E27FC236}">
                <a16:creationId xmlns:a16="http://schemas.microsoft.com/office/drawing/2014/main" id="{C838946C-7FA2-1D37-A2AC-A2C0058628AF}"/>
              </a:ext>
            </a:extLst>
          </p:cNvPr>
          <p:cNvSpPr txBox="1"/>
          <p:nvPr/>
        </p:nvSpPr>
        <p:spPr>
          <a:xfrm>
            <a:off x="9823171" y="5350827"/>
            <a:ext cx="170769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V20 Test (Task 26) - 3/8/24</a:t>
            </a:r>
          </a:p>
        </p:txBody>
      </p:sp>
      <p:cxnSp>
        <p:nvCxnSpPr>
          <p:cNvPr id="45" name="Straight Arrow Connector 44">
            <a:extLst>
              <a:ext uri="{FF2B5EF4-FFF2-40B4-BE49-F238E27FC236}">
                <a16:creationId xmlns:a16="http://schemas.microsoft.com/office/drawing/2014/main" id="{30D079F3-DE1A-36AE-A225-AA61636C54AC}"/>
              </a:ext>
            </a:extLst>
          </p:cNvPr>
          <p:cNvCxnSpPr>
            <a:cxnSpLocks/>
          </p:cNvCxnSpPr>
          <p:nvPr/>
        </p:nvCxnSpPr>
        <p:spPr>
          <a:xfrm>
            <a:off x="11478616" y="5519238"/>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27">
            <a:extLst>
              <a:ext uri="{FF2B5EF4-FFF2-40B4-BE49-F238E27FC236}">
                <a16:creationId xmlns:a16="http://schemas.microsoft.com/office/drawing/2014/main" id="{0302746A-B298-05D8-0451-5782466F01F1}"/>
              </a:ext>
            </a:extLst>
          </p:cNvPr>
          <p:cNvSpPr txBox="1"/>
          <p:nvPr/>
        </p:nvSpPr>
        <p:spPr>
          <a:xfrm>
            <a:off x="9567901" y="6041880"/>
            <a:ext cx="196296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rPr>
              <a:t>YOU ARE HERE (APR) – 9/11/24</a:t>
            </a:r>
          </a:p>
        </p:txBody>
      </p:sp>
      <p:cxnSp>
        <p:nvCxnSpPr>
          <p:cNvPr id="47" name="Straight Arrow Connector 46">
            <a:extLst>
              <a:ext uri="{FF2B5EF4-FFF2-40B4-BE49-F238E27FC236}">
                <a16:creationId xmlns:a16="http://schemas.microsoft.com/office/drawing/2014/main" id="{EAAD4C63-97B6-4468-09DE-35F33DF20CA2}"/>
              </a:ext>
            </a:extLst>
          </p:cNvPr>
          <p:cNvCxnSpPr>
            <a:cxnSpLocks/>
          </p:cNvCxnSpPr>
          <p:nvPr/>
        </p:nvCxnSpPr>
        <p:spPr>
          <a:xfrm>
            <a:off x="11478615" y="6130511"/>
            <a:ext cx="26833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29">
            <a:extLst>
              <a:ext uri="{FF2B5EF4-FFF2-40B4-BE49-F238E27FC236}">
                <a16:creationId xmlns:a16="http://schemas.microsoft.com/office/drawing/2014/main" id="{46D811C0-D9F0-CB91-43D5-5869F02D9797}"/>
              </a:ext>
            </a:extLst>
          </p:cNvPr>
          <p:cNvSpPr txBox="1"/>
          <p:nvPr/>
        </p:nvSpPr>
        <p:spPr>
          <a:xfrm>
            <a:off x="9495512" y="4842980"/>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2 - 9/25/23</a:t>
            </a:r>
          </a:p>
        </p:txBody>
      </p:sp>
      <p:cxnSp>
        <p:nvCxnSpPr>
          <p:cNvPr id="49" name="Straight Arrow Connector 48">
            <a:extLst>
              <a:ext uri="{FF2B5EF4-FFF2-40B4-BE49-F238E27FC236}">
                <a16:creationId xmlns:a16="http://schemas.microsoft.com/office/drawing/2014/main" id="{C772D2A9-53EA-FAB8-D948-702F465F5B58}"/>
              </a:ext>
            </a:extLst>
          </p:cNvPr>
          <p:cNvCxnSpPr>
            <a:cxnSpLocks/>
          </p:cNvCxnSpPr>
          <p:nvPr/>
        </p:nvCxnSpPr>
        <p:spPr>
          <a:xfrm>
            <a:off x="11564341" y="4964567"/>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31">
            <a:extLst>
              <a:ext uri="{FF2B5EF4-FFF2-40B4-BE49-F238E27FC236}">
                <a16:creationId xmlns:a16="http://schemas.microsoft.com/office/drawing/2014/main" id="{E506B79C-5E90-2939-1A96-19A35224FFBF}"/>
              </a:ext>
            </a:extLst>
          </p:cNvPr>
          <p:cNvSpPr txBox="1"/>
          <p:nvPr/>
        </p:nvSpPr>
        <p:spPr>
          <a:xfrm>
            <a:off x="9495512" y="4120408"/>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1 - 3/1/23</a:t>
            </a:r>
          </a:p>
        </p:txBody>
      </p:sp>
      <p:cxnSp>
        <p:nvCxnSpPr>
          <p:cNvPr id="51" name="Straight Arrow Connector 50">
            <a:extLst>
              <a:ext uri="{FF2B5EF4-FFF2-40B4-BE49-F238E27FC236}">
                <a16:creationId xmlns:a16="http://schemas.microsoft.com/office/drawing/2014/main" id="{E1F3ED6D-142F-DBC0-4368-D6948C620EE8}"/>
              </a:ext>
            </a:extLst>
          </p:cNvPr>
          <p:cNvCxnSpPr>
            <a:cxnSpLocks/>
          </p:cNvCxnSpPr>
          <p:nvPr/>
        </p:nvCxnSpPr>
        <p:spPr>
          <a:xfrm>
            <a:off x="11564341" y="4241995"/>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12">
            <a:extLst>
              <a:ext uri="{FF2B5EF4-FFF2-40B4-BE49-F238E27FC236}">
                <a16:creationId xmlns:a16="http://schemas.microsoft.com/office/drawing/2014/main" id="{D600C097-1B49-DBE5-43CC-6F2C576F249D}"/>
              </a:ext>
            </a:extLst>
          </p:cNvPr>
          <p:cNvSpPr txBox="1"/>
          <p:nvPr/>
        </p:nvSpPr>
        <p:spPr>
          <a:xfrm>
            <a:off x="9503132" y="3913092"/>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Redirection 1/5/23</a:t>
            </a:r>
          </a:p>
        </p:txBody>
      </p:sp>
      <p:cxnSp>
        <p:nvCxnSpPr>
          <p:cNvPr id="53" name="Straight Arrow Connector 52">
            <a:extLst>
              <a:ext uri="{FF2B5EF4-FFF2-40B4-BE49-F238E27FC236}">
                <a16:creationId xmlns:a16="http://schemas.microsoft.com/office/drawing/2014/main" id="{CA5CB76E-9BBD-94D0-E409-A1C1AF6D41BD}"/>
              </a:ext>
            </a:extLst>
          </p:cNvPr>
          <p:cNvCxnSpPr>
            <a:cxnSpLocks/>
          </p:cNvCxnSpPr>
          <p:nvPr/>
        </p:nvCxnSpPr>
        <p:spPr>
          <a:xfrm>
            <a:off x="11571961" y="4034679"/>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36">
            <a:extLst>
              <a:ext uri="{FF2B5EF4-FFF2-40B4-BE49-F238E27FC236}">
                <a16:creationId xmlns:a16="http://schemas.microsoft.com/office/drawing/2014/main" id="{9D6003AA-0763-2089-0844-5B7ED28A24CC}"/>
              </a:ext>
            </a:extLst>
          </p:cNvPr>
          <p:cNvSpPr txBox="1"/>
          <p:nvPr/>
        </p:nvSpPr>
        <p:spPr>
          <a:xfrm>
            <a:off x="10429291" y="3028159"/>
            <a:ext cx="111858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ECO F2F 3/9/22</a:t>
            </a:r>
          </a:p>
        </p:txBody>
      </p:sp>
      <p:cxnSp>
        <p:nvCxnSpPr>
          <p:cNvPr id="55" name="Straight Arrow Connector 54">
            <a:extLst>
              <a:ext uri="{FF2B5EF4-FFF2-40B4-BE49-F238E27FC236}">
                <a16:creationId xmlns:a16="http://schemas.microsoft.com/office/drawing/2014/main" id="{C7A18A01-2263-219A-F43B-97E1A1FEF2B2}"/>
              </a:ext>
            </a:extLst>
          </p:cNvPr>
          <p:cNvCxnSpPr>
            <a:cxnSpLocks/>
          </p:cNvCxnSpPr>
          <p:nvPr/>
        </p:nvCxnSpPr>
        <p:spPr>
          <a:xfrm>
            <a:off x="11484132" y="3152513"/>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29">
            <a:extLst>
              <a:ext uri="{FF2B5EF4-FFF2-40B4-BE49-F238E27FC236}">
                <a16:creationId xmlns:a16="http://schemas.microsoft.com/office/drawing/2014/main" id="{69DA31F6-10EF-F359-E6F6-BEABC77FB0E0}"/>
              </a:ext>
            </a:extLst>
          </p:cNvPr>
          <p:cNvSpPr txBox="1"/>
          <p:nvPr/>
        </p:nvSpPr>
        <p:spPr>
          <a:xfrm>
            <a:off x="9395809" y="5487965"/>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3 - 3/19/24</a:t>
            </a:r>
          </a:p>
        </p:txBody>
      </p:sp>
      <p:cxnSp>
        <p:nvCxnSpPr>
          <p:cNvPr id="11" name="Straight Arrow Connector 10">
            <a:extLst>
              <a:ext uri="{FF2B5EF4-FFF2-40B4-BE49-F238E27FC236}">
                <a16:creationId xmlns:a16="http://schemas.microsoft.com/office/drawing/2014/main" id="{FFDDFBF6-1202-2CB1-28CE-421882E290F0}"/>
              </a:ext>
            </a:extLst>
          </p:cNvPr>
          <p:cNvCxnSpPr>
            <a:cxnSpLocks/>
          </p:cNvCxnSpPr>
          <p:nvPr/>
        </p:nvCxnSpPr>
        <p:spPr>
          <a:xfrm flipV="1">
            <a:off x="11478615" y="5541385"/>
            <a:ext cx="268333" cy="696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1">
            <a:extLst>
              <a:ext uri="{FF2B5EF4-FFF2-40B4-BE49-F238E27FC236}">
                <a16:creationId xmlns:a16="http://schemas.microsoft.com/office/drawing/2014/main" id="{73B7DAEC-20EB-74B4-7015-6625A73FADD8}"/>
              </a:ext>
            </a:extLst>
          </p:cNvPr>
          <p:cNvSpPr txBox="1">
            <a:spLocks/>
          </p:cNvSpPr>
          <p:nvPr/>
        </p:nvSpPr>
        <p:spPr>
          <a:xfrm>
            <a:off x="820140" y="1168968"/>
            <a:ext cx="6070616" cy="5247719"/>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V20 Test (TMP Task 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Successfully completed an operational/logistical</a:t>
            </a:r>
            <a:b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b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dress rehearsal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Lifting/Packing/Shipping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Arm + Chamber Operations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Implemented Communication/Command Chain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Verified Terrestrial Arm System Capability in thermal vacuum (TVAC)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Confirmed electromechanical and software systems will meet Task 30 objectives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Exercised procedural framework necessary to produce VMX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Verified Terrestrial Arm thermal control system in TVAC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Ensured thermal control system can maintain acceptable temperatures at the joint output bearings during cold robotic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1EC1DE99-974E-7497-A25B-BE028A565D74}"/>
              </a:ext>
            </a:extLst>
          </p:cNvPr>
          <p:cNvSpPr txBox="1"/>
          <p:nvPr/>
        </p:nvSpPr>
        <p:spPr>
          <a:xfrm>
            <a:off x="3188755" y="5920495"/>
            <a:ext cx="5814490" cy="738664"/>
          </a:xfrm>
          <a:prstGeom prst="rect">
            <a:avLst/>
          </a:prstGeom>
          <a:noFill/>
          <a:ln w="412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Top image: Terrestrial Arm in V20 TVAC (credit: ICON)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Middle image: A portion of the ICON V20 Test Team (credit: ICON)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Bottom image: Another view of the Terrestrial Arm in V20 TVAC (credit: ICON)</a:t>
            </a:r>
          </a:p>
        </p:txBody>
      </p:sp>
      <p:pic>
        <p:nvPicPr>
          <p:cNvPr id="7" name="Picture 6">
            <a:extLst>
              <a:ext uri="{FF2B5EF4-FFF2-40B4-BE49-F238E27FC236}">
                <a16:creationId xmlns:a16="http://schemas.microsoft.com/office/drawing/2014/main" id="{37FF9E8B-C66E-F727-5879-BF616D4503E1}"/>
              </a:ext>
            </a:extLst>
          </p:cNvPr>
          <p:cNvPicPr>
            <a:picLocks noChangeAspect="1"/>
          </p:cNvPicPr>
          <p:nvPr/>
        </p:nvPicPr>
        <p:blipFill>
          <a:blip r:embed="rId3"/>
          <a:stretch>
            <a:fillRect/>
          </a:stretch>
        </p:blipFill>
        <p:spPr>
          <a:xfrm>
            <a:off x="6547388" y="1388050"/>
            <a:ext cx="3369564" cy="3429000"/>
          </a:xfrm>
          <a:prstGeom prst="rect">
            <a:avLst/>
          </a:prstGeom>
        </p:spPr>
      </p:pic>
      <p:cxnSp>
        <p:nvCxnSpPr>
          <p:cNvPr id="9" name="Straight Connector 8">
            <a:extLst>
              <a:ext uri="{FF2B5EF4-FFF2-40B4-BE49-F238E27FC236}">
                <a16:creationId xmlns:a16="http://schemas.microsoft.com/office/drawing/2014/main" id="{8FB1D18A-A90B-D7EC-E738-D9CB5814111E}"/>
              </a:ext>
            </a:extLst>
          </p:cNvPr>
          <p:cNvCxnSpPr>
            <a:cxnSpLocks/>
          </p:cNvCxnSpPr>
          <p:nvPr/>
        </p:nvCxnSpPr>
        <p:spPr>
          <a:xfrm>
            <a:off x="3436158" y="1335659"/>
            <a:ext cx="6700598"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066D9B0-8174-2FF6-17B3-071A88CFBDB5}"/>
              </a:ext>
            </a:extLst>
          </p:cNvPr>
          <p:cNvCxnSpPr>
            <a:cxnSpLocks/>
          </p:cNvCxnSpPr>
          <p:nvPr/>
        </p:nvCxnSpPr>
        <p:spPr>
          <a:xfrm>
            <a:off x="10135925" y="1335659"/>
            <a:ext cx="831" cy="4015168"/>
          </a:xfrm>
          <a:prstGeom prst="line">
            <a:avLst/>
          </a:prstGeom>
          <a:ln>
            <a:solidFill>
              <a:srgbClr val="7030A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86273F1-2B97-688C-28EA-BA49D55AD78F}"/>
              </a:ext>
            </a:extLst>
          </p:cNvPr>
          <p:cNvPicPr>
            <a:picLocks noChangeAspect="1"/>
          </p:cNvPicPr>
          <p:nvPr/>
        </p:nvPicPr>
        <p:blipFill>
          <a:blip r:embed="rId4"/>
          <a:stretch>
            <a:fillRect/>
          </a:stretch>
        </p:blipFill>
        <p:spPr>
          <a:xfrm>
            <a:off x="7097313" y="4366629"/>
            <a:ext cx="2188659" cy="1653038"/>
          </a:xfrm>
          <a:prstGeom prst="rect">
            <a:avLst/>
          </a:prstGeom>
          <a:ln>
            <a:noFill/>
          </a:ln>
        </p:spPr>
      </p:pic>
      <p:pic>
        <p:nvPicPr>
          <p:cNvPr id="18" name="Picture 17">
            <a:extLst>
              <a:ext uri="{FF2B5EF4-FFF2-40B4-BE49-F238E27FC236}">
                <a16:creationId xmlns:a16="http://schemas.microsoft.com/office/drawing/2014/main" id="{7D03B39A-BBE9-975E-03C2-297E4ABD5959}"/>
              </a:ext>
            </a:extLst>
          </p:cNvPr>
          <p:cNvPicPr>
            <a:picLocks noChangeAspect="1"/>
          </p:cNvPicPr>
          <p:nvPr/>
        </p:nvPicPr>
        <p:blipFill>
          <a:blip r:embed="rId5"/>
          <a:stretch>
            <a:fillRect/>
          </a:stretch>
        </p:blipFill>
        <p:spPr>
          <a:xfrm>
            <a:off x="9083564" y="1196026"/>
            <a:ext cx="2188659" cy="1274609"/>
          </a:xfrm>
          <a:prstGeom prst="rect">
            <a:avLst/>
          </a:prstGeom>
        </p:spPr>
      </p:pic>
    </p:spTree>
    <p:extLst>
      <p:ext uri="{BB962C8B-B14F-4D97-AF65-F5344CB8AC3E}">
        <p14:creationId xmlns:p14="http://schemas.microsoft.com/office/powerpoint/2010/main" val="1161768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dirty="0"/>
              <a:t>MMPACT Technical Progress and Results</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25" name="Straight Arrow Connector 24">
            <a:extLst>
              <a:ext uri="{FF2B5EF4-FFF2-40B4-BE49-F238E27FC236}">
                <a16:creationId xmlns:a16="http://schemas.microsoft.com/office/drawing/2014/main" id="{6FF477D9-B64D-620D-1F81-DBA3E925D8FD}"/>
              </a:ext>
            </a:extLst>
          </p:cNvPr>
          <p:cNvCxnSpPr>
            <a:cxnSpLocks/>
          </p:cNvCxnSpPr>
          <p:nvPr/>
        </p:nvCxnSpPr>
        <p:spPr>
          <a:xfrm>
            <a:off x="11478616" y="1049876"/>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7">
            <a:extLst>
              <a:ext uri="{FF2B5EF4-FFF2-40B4-BE49-F238E27FC236}">
                <a16:creationId xmlns:a16="http://schemas.microsoft.com/office/drawing/2014/main" id="{EE1C3C12-E3D8-5D4B-DADD-BC95F82E084F}"/>
              </a:ext>
            </a:extLst>
          </p:cNvPr>
          <p:cNvSpPr txBox="1"/>
          <p:nvPr/>
        </p:nvSpPr>
        <p:spPr>
          <a:xfrm>
            <a:off x="10615651" y="849821"/>
            <a:ext cx="92011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Project Start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7/1/20</a:t>
            </a:r>
          </a:p>
        </p:txBody>
      </p:sp>
      <p:cxnSp>
        <p:nvCxnSpPr>
          <p:cNvPr id="28" name="Straight Arrow Connector 27">
            <a:extLst>
              <a:ext uri="{FF2B5EF4-FFF2-40B4-BE49-F238E27FC236}">
                <a16:creationId xmlns:a16="http://schemas.microsoft.com/office/drawing/2014/main" id="{C8D40637-7F7C-2050-679C-E76390EE75CB}"/>
              </a:ext>
            </a:extLst>
          </p:cNvPr>
          <p:cNvCxnSpPr>
            <a:cxnSpLocks/>
          </p:cNvCxnSpPr>
          <p:nvPr/>
        </p:nvCxnSpPr>
        <p:spPr>
          <a:xfrm>
            <a:off x="11571961" y="6576662"/>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9">
            <a:extLst>
              <a:ext uri="{FF2B5EF4-FFF2-40B4-BE49-F238E27FC236}">
                <a16:creationId xmlns:a16="http://schemas.microsoft.com/office/drawing/2014/main" id="{ED8F5372-22BD-FBCB-CFFF-0BC71FDF4383}"/>
              </a:ext>
            </a:extLst>
          </p:cNvPr>
          <p:cNvSpPr txBox="1"/>
          <p:nvPr/>
        </p:nvSpPr>
        <p:spPr>
          <a:xfrm>
            <a:off x="10190837" y="6453551"/>
            <a:ext cx="143528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Phase 1 End - 1/31/25</a:t>
            </a:r>
          </a:p>
        </p:txBody>
      </p:sp>
      <p:sp>
        <p:nvSpPr>
          <p:cNvPr id="30" name="TextBox 10">
            <a:extLst>
              <a:ext uri="{FF2B5EF4-FFF2-40B4-BE49-F238E27FC236}">
                <a16:creationId xmlns:a16="http://schemas.microsoft.com/office/drawing/2014/main" id="{16094043-BCCA-BBCC-9FB2-DBEAE1AE0DA2}"/>
              </a:ext>
            </a:extLst>
          </p:cNvPr>
          <p:cNvSpPr txBox="1"/>
          <p:nvPr/>
        </p:nvSpPr>
        <p:spPr>
          <a:xfrm>
            <a:off x="10628986" y="2387156"/>
            <a:ext cx="920115"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TAPR 1 10/18-19/21</a:t>
            </a:r>
          </a:p>
        </p:txBody>
      </p:sp>
      <p:sp>
        <p:nvSpPr>
          <p:cNvPr id="31" name="TextBox 11">
            <a:extLst>
              <a:ext uri="{FF2B5EF4-FFF2-40B4-BE49-F238E27FC236}">
                <a16:creationId xmlns:a16="http://schemas.microsoft.com/office/drawing/2014/main" id="{92A0E0E1-4E52-1904-F214-C202CBAD00DD}"/>
              </a:ext>
            </a:extLst>
          </p:cNvPr>
          <p:cNvSpPr txBox="1"/>
          <p:nvPr/>
        </p:nvSpPr>
        <p:spPr>
          <a:xfrm>
            <a:off x="9073515" y="6331250"/>
            <a:ext cx="2552602"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Task 30 DVAC Test Complete – 12/31/24</a:t>
            </a:r>
          </a:p>
        </p:txBody>
      </p:sp>
      <p:cxnSp>
        <p:nvCxnSpPr>
          <p:cNvPr id="32" name="Straight Connector 31">
            <a:extLst>
              <a:ext uri="{FF2B5EF4-FFF2-40B4-BE49-F238E27FC236}">
                <a16:creationId xmlns:a16="http://schemas.microsoft.com/office/drawing/2014/main" id="{52CD24FC-00A4-0B7A-3CA9-2DDFB1A84758}"/>
              </a:ext>
            </a:extLst>
          </p:cNvPr>
          <p:cNvCxnSpPr/>
          <p:nvPr/>
        </p:nvCxnSpPr>
        <p:spPr>
          <a:xfrm>
            <a:off x="11794166" y="1049876"/>
            <a:ext cx="0" cy="30175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967F10E-1CEF-F642-73C6-9460A274AABA}"/>
              </a:ext>
            </a:extLst>
          </p:cNvPr>
          <p:cNvCxnSpPr/>
          <p:nvPr/>
        </p:nvCxnSpPr>
        <p:spPr>
          <a:xfrm>
            <a:off x="11878938" y="1351628"/>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47AD7F4-91D4-5608-46FD-D1D81B18AFF1}"/>
              </a:ext>
            </a:extLst>
          </p:cNvPr>
          <p:cNvCxnSpPr/>
          <p:nvPr/>
        </p:nvCxnSpPr>
        <p:spPr>
          <a:xfrm>
            <a:off x="11795989" y="2558636"/>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3C70E9-A388-2B41-58E0-D9BAA5EA490F}"/>
              </a:ext>
            </a:extLst>
          </p:cNvPr>
          <p:cNvCxnSpPr/>
          <p:nvPr/>
        </p:nvCxnSpPr>
        <p:spPr>
          <a:xfrm>
            <a:off x="11878938" y="3765644"/>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A15F513-0FB3-8D9A-F69E-BD795E1E902F}"/>
              </a:ext>
            </a:extLst>
          </p:cNvPr>
          <p:cNvCxnSpPr/>
          <p:nvPr/>
        </p:nvCxnSpPr>
        <p:spPr>
          <a:xfrm>
            <a:off x="11792941" y="4972652"/>
            <a:ext cx="0" cy="120700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56FFABB-A991-D7CF-D9B0-FCA167004013}"/>
              </a:ext>
            </a:extLst>
          </p:cNvPr>
          <p:cNvCxnSpPr/>
          <p:nvPr/>
        </p:nvCxnSpPr>
        <p:spPr>
          <a:xfrm>
            <a:off x="11878938" y="6179660"/>
            <a:ext cx="0" cy="402336"/>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3DF8EBC-E384-DCCB-E8E3-6DBB6AA65944}"/>
              </a:ext>
            </a:extLst>
          </p:cNvPr>
          <p:cNvCxnSpPr>
            <a:cxnSpLocks/>
          </p:cNvCxnSpPr>
          <p:nvPr/>
        </p:nvCxnSpPr>
        <p:spPr>
          <a:xfrm>
            <a:off x="11478616" y="2587211"/>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4135F9C-9977-34E0-8841-FBA48E1DAE5E}"/>
              </a:ext>
            </a:extLst>
          </p:cNvPr>
          <p:cNvCxnSpPr>
            <a:cxnSpLocks/>
          </p:cNvCxnSpPr>
          <p:nvPr/>
        </p:nvCxnSpPr>
        <p:spPr>
          <a:xfrm>
            <a:off x="11573866" y="6475697"/>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21">
            <a:extLst>
              <a:ext uri="{FF2B5EF4-FFF2-40B4-BE49-F238E27FC236}">
                <a16:creationId xmlns:a16="http://schemas.microsoft.com/office/drawing/2014/main" id="{E83101BF-0147-E03F-C08F-FD1DBE6D665E}"/>
              </a:ext>
            </a:extLst>
          </p:cNvPr>
          <p:cNvSpPr txBox="1"/>
          <p:nvPr/>
        </p:nvSpPr>
        <p:spPr>
          <a:xfrm>
            <a:off x="9665060" y="6170467"/>
            <a:ext cx="1865808"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4 -  9/16/24</a:t>
            </a:r>
          </a:p>
        </p:txBody>
      </p:sp>
      <p:cxnSp>
        <p:nvCxnSpPr>
          <p:cNvPr id="41" name="Straight Arrow Connector 40">
            <a:extLst>
              <a:ext uri="{FF2B5EF4-FFF2-40B4-BE49-F238E27FC236}">
                <a16:creationId xmlns:a16="http://schemas.microsoft.com/office/drawing/2014/main" id="{45E2F6BD-FB61-163B-6D8F-EBDAB320F6F2}"/>
              </a:ext>
            </a:extLst>
          </p:cNvPr>
          <p:cNvCxnSpPr>
            <a:cxnSpLocks/>
          </p:cNvCxnSpPr>
          <p:nvPr/>
        </p:nvCxnSpPr>
        <p:spPr>
          <a:xfrm flipV="1">
            <a:off x="11477625" y="6139654"/>
            <a:ext cx="273134" cy="1392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23">
            <a:extLst>
              <a:ext uri="{FF2B5EF4-FFF2-40B4-BE49-F238E27FC236}">
                <a16:creationId xmlns:a16="http://schemas.microsoft.com/office/drawing/2014/main" id="{DCDCBE22-E7BA-A5AF-32B6-76AF56C0C796}"/>
              </a:ext>
            </a:extLst>
          </p:cNvPr>
          <p:cNvSpPr txBox="1"/>
          <p:nvPr/>
        </p:nvSpPr>
        <p:spPr>
          <a:xfrm>
            <a:off x="9245958" y="5918365"/>
            <a:ext cx="229824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End Effector Subsystem Test - 8/31/24</a:t>
            </a:r>
          </a:p>
        </p:txBody>
      </p:sp>
      <p:cxnSp>
        <p:nvCxnSpPr>
          <p:cNvPr id="43" name="Straight Arrow Connector 42">
            <a:extLst>
              <a:ext uri="{FF2B5EF4-FFF2-40B4-BE49-F238E27FC236}">
                <a16:creationId xmlns:a16="http://schemas.microsoft.com/office/drawing/2014/main" id="{5D7C77FC-601F-85EC-DD1D-AD164BDA1F3F}"/>
              </a:ext>
            </a:extLst>
          </p:cNvPr>
          <p:cNvCxnSpPr>
            <a:cxnSpLocks/>
          </p:cNvCxnSpPr>
          <p:nvPr/>
        </p:nvCxnSpPr>
        <p:spPr>
          <a:xfrm>
            <a:off x="11482425" y="6074242"/>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25">
            <a:extLst>
              <a:ext uri="{FF2B5EF4-FFF2-40B4-BE49-F238E27FC236}">
                <a16:creationId xmlns:a16="http://schemas.microsoft.com/office/drawing/2014/main" id="{C838946C-7FA2-1D37-A2AC-A2C0058628AF}"/>
              </a:ext>
            </a:extLst>
          </p:cNvPr>
          <p:cNvSpPr txBox="1"/>
          <p:nvPr/>
        </p:nvSpPr>
        <p:spPr>
          <a:xfrm>
            <a:off x="9823171" y="5350827"/>
            <a:ext cx="170769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V20 Test (Task 26) - 3/8/24</a:t>
            </a:r>
          </a:p>
        </p:txBody>
      </p:sp>
      <p:cxnSp>
        <p:nvCxnSpPr>
          <p:cNvPr id="45" name="Straight Arrow Connector 44">
            <a:extLst>
              <a:ext uri="{FF2B5EF4-FFF2-40B4-BE49-F238E27FC236}">
                <a16:creationId xmlns:a16="http://schemas.microsoft.com/office/drawing/2014/main" id="{30D079F3-DE1A-36AE-A225-AA61636C54AC}"/>
              </a:ext>
            </a:extLst>
          </p:cNvPr>
          <p:cNvCxnSpPr>
            <a:cxnSpLocks/>
          </p:cNvCxnSpPr>
          <p:nvPr/>
        </p:nvCxnSpPr>
        <p:spPr>
          <a:xfrm>
            <a:off x="11478616" y="5519238"/>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27">
            <a:extLst>
              <a:ext uri="{FF2B5EF4-FFF2-40B4-BE49-F238E27FC236}">
                <a16:creationId xmlns:a16="http://schemas.microsoft.com/office/drawing/2014/main" id="{0302746A-B298-05D8-0451-5782466F01F1}"/>
              </a:ext>
            </a:extLst>
          </p:cNvPr>
          <p:cNvSpPr txBox="1"/>
          <p:nvPr/>
        </p:nvSpPr>
        <p:spPr>
          <a:xfrm>
            <a:off x="9567901" y="6041880"/>
            <a:ext cx="196296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rPr>
              <a:t>YOU ARE HERE (APR) – 9/11/24</a:t>
            </a:r>
          </a:p>
        </p:txBody>
      </p:sp>
      <p:cxnSp>
        <p:nvCxnSpPr>
          <p:cNvPr id="47" name="Straight Arrow Connector 46">
            <a:extLst>
              <a:ext uri="{FF2B5EF4-FFF2-40B4-BE49-F238E27FC236}">
                <a16:creationId xmlns:a16="http://schemas.microsoft.com/office/drawing/2014/main" id="{EAAD4C63-97B6-4468-09DE-35F33DF20CA2}"/>
              </a:ext>
            </a:extLst>
          </p:cNvPr>
          <p:cNvCxnSpPr>
            <a:cxnSpLocks/>
          </p:cNvCxnSpPr>
          <p:nvPr/>
        </p:nvCxnSpPr>
        <p:spPr>
          <a:xfrm>
            <a:off x="11478615" y="6130511"/>
            <a:ext cx="26833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29">
            <a:extLst>
              <a:ext uri="{FF2B5EF4-FFF2-40B4-BE49-F238E27FC236}">
                <a16:creationId xmlns:a16="http://schemas.microsoft.com/office/drawing/2014/main" id="{46D811C0-D9F0-CB91-43D5-5869F02D9797}"/>
              </a:ext>
            </a:extLst>
          </p:cNvPr>
          <p:cNvSpPr txBox="1"/>
          <p:nvPr/>
        </p:nvSpPr>
        <p:spPr>
          <a:xfrm>
            <a:off x="9495512" y="4842980"/>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2 - 9/25/23</a:t>
            </a:r>
          </a:p>
        </p:txBody>
      </p:sp>
      <p:cxnSp>
        <p:nvCxnSpPr>
          <p:cNvPr id="49" name="Straight Arrow Connector 48">
            <a:extLst>
              <a:ext uri="{FF2B5EF4-FFF2-40B4-BE49-F238E27FC236}">
                <a16:creationId xmlns:a16="http://schemas.microsoft.com/office/drawing/2014/main" id="{C772D2A9-53EA-FAB8-D948-702F465F5B58}"/>
              </a:ext>
            </a:extLst>
          </p:cNvPr>
          <p:cNvCxnSpPr>
            <a:cxnSpLocks/>
          </p:cNvCxnSpPr>
          <p:nvPr/>
        </p:nvCxnSpPr>
        <p:spPr>
          <a:xfrm>
            <a:off x="11564341" y="4964567"/>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31">
            <a:extLst>
              <a:ext uri="{FF2B5EF4-FFF2-40B4-BE49-F238E27FC236}">
                <a16:creationId xmlns:a16="http://schemas.microsoft.com/office/drawing/2014/main" id="{E506B79C-5E90-2939-1A96-19A35224FFBF}"/>
              </a:ext>
            </a:extLst>
          </p:cNvPr>
          <p:cNvSpPr txBox="1"/>
          <p:nvPr/>
        </p:nvSpPr>
        <p:spPr>
          <a:xfrm>
            <a:off x="9495512" y="4120408"/>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1 - 3/1/23</a:t>
            </a:r>
          </a:p>
        </p:txBody>
      </p:sp>
      <p:cxnSp>
        <p:nvCxnSpPr>
          <p:cNvPr id="51" name="Straight Arrow Connector 50">
            <a:extLst>
              <a:ext uri="{FF2B5EF4-FFF2-40B4-BE49-F238E27FC236}">
                <a16:creationId xmlns:a16="http://schemas.microsoft.com/office/drawing/2014/main" id="{E1F3ED6D-142F-DBC0-4368-D6948C620EE8}"/>
              </a:ext>
            </a:extLst>
          </p:cNvPr>
          <p:cNvCxnSpPr>
            <a:cxnSpLocks/>
          </p:cNvCxnSpPr>
          <p:nvPr/>
        </p:nvCxnSpPr>
        <p:spPr>
          <a:xfrm>
            <a:off x="11564341" y="4241995"/>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12">
            <a:extLst>
              <a:ext uri="{FF2B5EF4-FFF2-40B4-BE49-F238E27FC236}">
                <a16:creationId xmlns:a16="http://schemas.microsoft.com/office/drawing/2014/main" id="{D600C097-1B49-DBE5-43CC-6F2C576F249D}"/>
              </a:ext>
            </a:extLst>
          </p:cNvPr>
          <p:cNvSpPr txBox="1"/>
          <p:nvPr/>
        </p:nvSpPr>
        <p:spPr>
          <a:xfrm>
            <a:off x="9503132" y="3913092"/>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Redirection 1/5/23</a:t>
            </a:r>
          </a:p>
        </p:txBody>
      </p:sp>
      <p:cxnSp>
        <p:nvCxnSpPr>
          <p:cNvPr id="53" name="Straight Arrow Connector 52">
            <a:extLst>
              <a:ext uri="{FF2B5EF4-FFF2-40B4-BE49-F238E27FC236}">
                <a16:creationId xmlns:a16="http://schemas.microsoft.com/office/drawing/2014/main" id="{CA5CB76E-9BBD-94D0-E409-A1C1AF6D41BD}"/>
              </a:ext>
            </a:extLst>
          </p:cNvPr>
          <p:cNvCxnSpPr>
            <a:cxnSpLocks/>
          </p:cNvCxnSpPr>
          <p:nvPr/>
        </p:nvCxnSpPr>
        <p:spPr>
          <a:xfrm>
            <a:off x="11571961" y="4034679"/>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36">
            <a:extLst>
              <a:ext uri="{FF2B5EF4-FFF2-40B4-BE49-F238E27FC236}">
                <a16:creationId xmlns:a16="http://schemas.microsoft.com/office/drawing/2014/main" id="{9D6003AA-0763-2089-0844-5B7ED28A24CC}"/>
              </a:ext>
            </a:extLst>
          </p:cNvPr>
          <p:cNvSpPr txBox="1"/>
          <p:nvPr/>
        </p:nvSpPr>
        <p:spPr>
          <a:xfrm>
            <a:off x="10429291" y="3028159"/>
            <a:ext cx="1118584"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ECO F2F 3/9/22</a:t>
            </a:r>
          </a:p>
        </p:txBody>
      </p:sp>
      <p:cxnSp>
        <p:nvCxnSpPr>
          <p:cNvPr id="55" name="Straight Arrow Connector 54">
            <a:extLst>
              <a:ext uri="{FF2B5EF4-FFF2-40B4-BE49-F238E27FC236}">
                <a16:creationId xmlns:a16="http://schemas.microsoft.com/office/drawing/2014/main" id="{C7A18A01-2263-219A-F43B-97E1A1FEF2B2}"/>
              </a:ext>
            </a:extLst>
          </p:cNvPr>
          <p:cNvCxnSpPr>
            <a:cxnSpLocks/>
          </p:cNvCxnSpPr>
          <p:nvPr/>
        </p:nvCxnSpPr>
        <p:spPr>
          <a:xfrm>
            <a:off x="11484132" y="3152513"/>
            <a:ext cx="26833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29">
            <a:extLst>
              <a:ext uri="{FF2B5EF4-FFF2-40B4-BE49-F238E27FC236}">
                <a16:creationId xmlns:a16="http://schemas.microsoft.com/office/drawing/2014/main" id="{69DA31F6-10EF-F359-E6F6-BEABC77FB0E0}"/>
              </a:ext>
            </a:extLst>
          </p:cNvPr>
          <p:cNvSpPr txBox="1"/>
          <p:nvPr/>
        </p:nvSpPr>
        <p:spPr>
          <a:xfrm>
            <a:off x="9395809" y="5487965"/>
            <a:ext cx="213060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PPR 3 - 3/19/24</a:t>
            </a:r>
          </a:p>
        </p:txBody>
      </p:sp>
      <p:cxnSp>
        <p:nvCxnSpPr>
          <p:cNvPr id="11" name="Straight Arrow Connector 10">
            <a:extLst>
              <a:ext uri="{FF2B5EF4-FFF2-40B4-BE49-F238E27FC236}">
                <a16:creationId xmlns:a16="http://schemas.microsoft.com/office/drawing/2014/main" id="{FFDDFBF6-1202-2CB1-28CE-421882E290F0}"/>
              </a:ext>
            </a:extLst>
          </p:cNvPr>
          <p:cNvCxnSpPr>
            <a:cxnSpLocks/>
          </p:cNvCxnSpPr>
          <p:nvPr/>
        </p:nvCxnSpPr>
        <p:spPr>
          <a:xfrm flipV="1">
            <a:off x="11478615" y="5541385"/>
            <a:ext cx="268333" cy="696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1">
            <a:extLst>
              <a:ext uri="{FF2B5EF4-FFF2-40B4-BE49-F238E27FC236}">
                <a16:creationId xmlns:a16="http://schemas.microsoft.com/office/drawing/2014/main" id="{73B7DAEC-20EB-74B4-7015-6625A73FADD8}"/>
              </a:ext>
            </a:extLst>
          </p:cNvPr>
          <p:cNvSpPr txBox="1">
            <a:spLocks/>
          </p:cNvSpPr>
          <p:nvPr/>
        </p:nvSpPr>
        <p:spPr>
          <a:xfrm>
            <a:off x="820140" y="1168968"/>
            <a:ext cx="6420670" cy="5247719"/>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Accomplishments 3/9/24-8/30/24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ICON instituted the 78” dirty vacuum chamber (DVAC)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Laser VMX system tested in 78” DVAC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Hexagonal sections of the representative element successfully fabricated by Laser VMX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Arial" panose="020B0604020202020204" pitchFamily="34" charset="0"/>
                <a:ea typeface="Times New Roman" panose="02020603050405020304" pitchFamily="18" charset="0"/>
                <a:cs typeface="Arial" panose="020B0604020202020204" pitchFamily="34" charset="0"/>
              </a:rPr>
              <a:t>Bead adjoining demonstrated in vacuum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24" name="Left Brace 23">
            <a:extLst>
              <a:ext uri="{FF2B5EF4-FFF2-40B4-BE49-F238E27FC236}">
                <a16:creationId xmlns:a16="http://schemas.microsoft.com/office/drawing/2014/main" id="{C0AC5834-B8E5-6467-9C8B-76574151A35D}"/>
              </a:ext>
            </a:extLst>
          </p:cNvPr>
          <p:cNvSpPr/>
          <p:nvPr/>
        </p:nvSpPr>
        <p:spPr>
          <a:xfrm>
            <a:off x="10144375" y="5570067"/>
            <a:ext cx="521075" cy="491752"/>
          </a:xfrm>
          <a:prstGeom prst="lef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2" name="Straight Connector 61">
            <a:extLst>
              <a:ext uri="{FF2B5EF4-FFF2-40B4-BE49-F238E27FC236}">
                <a16:creationId xmlns:a16="http://schemas.microsoft.com/office/drawing/2014/main" id="{D1572DC4-0713-4927-349C-E5FB62FE4821}"/>
              </a:ext>
            </a:extLst>
          </p:cNvPr>
          <p:cNvCxnSpPr>
            <a:cxnSpLocks/>
          </p:cNvCxnSpPr>
          <p:nvPr/>
        </p:nvCxnSpPr>
        <p:spPr>
          <a:xfrm>
            <a:off x="4506236" y="1335659"/>
            <a:ext cx="5630520"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9680025-AFB5-E4BA-A929-1A3F11C4BB87}"/>
              </a:ext>
            </a:extLst>
          </p:cNvPr>
          <p:cNvCxnSpPr>
            <a:cxnSpLocks/>
            <a:endCxn id="24" idx="1"/>
          </p:cNvCxnSpPr>
          <p:nvPr/>
        </p:nvCxnSpPr>
        <p:spPr>
          <a:xfrm>
            <a:off x="10135925" y="1335659"/>
            <a:ext cx="8450" cy="4480284"/>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4358382-1074-24A4-E39A-586671C20CDB}"/>
              </a:ext>
            </a:extLst>
          </p:cNvPr>
          <p:cNvPicPr>
            <a:picLocks noChangeAspect="1"/>
          </p:cNvPicPr>
          <p:nvPr/>
        </p:nvPicPr>
        <p:blipFill rotWithShape="1">
          <a:blip r:embed="rId3"/>
          <a:srcRect l="1449" t="1250"/>
          <a:stretch/>
        </p:blipFill>
        <p:spPr>
          <a:xfrm>
            <a:off x="6889407" y="1519838"/>
            <a:ext cx="3088614" cy="3646809"/>
          </a:xfrm>
          <a:prstGeom prst="rect">
            <a:avLst/>
          </a:prstGeom>
          <a:ln w="28575">
            <a:noFill/>
          </a:ln>
        </p:spPr>
      </p:pic>
      <p:pic>
        <p:nvPicPr>
          <p:cNvPr id="9" name="Picture 8" descr="A picture containing indoor, box, chocolate, square&#10;&#10;Description automatically generated">
            <a:extLst>
              <a:ext uri="{FF2B5EF4-FFF2-40B4-BE49-F238E27FC236}">
                <a16:creationId xmlns:a16="http://schemas.microsoft.com/office/drawing/2014/main" id="{4FE4C59A-646C-2F52-97D0-C42D90DABB69}"/>
              </a:ext>
            </a:extLst>
          </p:cNvPr>
          <p:cNvPicPr>
            <a:picLocks noChangeAspect="1"/>
          </p:cNvPicPr>
          <p:nvPr/>
        </p:nvPicPr>
        <p:blipFill rotWithShape="1">
          <a:blip r:embed="rId4">
            <a:extLst>
              <a:ext uri="{28A0092B-C50C-407E-A947-70E740481C1C}">
                <a14:useLocalDpi xmlns:a14="http://schemas.microsoft.com/office/drawing/2010/main" val="0"/>
              </a:ext>
            </a:extLst>
          </a:blip>
          <a:srcRect l="19178" t="5757" r="18517" b="33794"/>
          <a:stretch/>
        </p:blipFill>
        <p:spPr>
          <a:xfrm>
            <a:off x="4245537" y="3318889"/>
            <a:ext cx="1930535" cy="2497351"/>
          </a:xfrm>
          <a:prstGeom prst="rect">
            <a:avLst/>
          </a:prstGeom>
          <a:ln w="28575">
            <a:noFill/>
          </a:ln>
        </p:spPr>
      </p:pic>
      <p:pic>
        <p:nvPicPr>
          <p:cNvPr id="12" name="Picture 11">
            <a:extLst>
              <a:ext uri="{FF2B5EF4-FFF2-40B4-BE49-F238E27FC236}">
                <a16:creationId xmlns:a16="http://schemas.microsoft.com/office/drawing/2014/main" id="{6B83C8F6-CBFD-4F59-37AA-B94C9E8401B4}"/>
              </a:ext>
            </a:extLst>
          </p:cNvPr>
          <p:cNvPicPr>
            <a:picLocks noChangeAspect="1"/>
          </p:cNvPicPr>
          <p:nvPr/>
        </p:nvPicPr>
        <p:blipFill rotWithShape="1">
          <a:blip r:embed="rId5">
            <a:extLst>
              <a:ext uri="{28A0092B-C50C-407E-A947-70E740481C1C}">
                <a14:useLocalDpi xmlns:a14="http://schemas.microsoft.com/office/drawing/2010/main" val="0"/>
              </a:ext>
            </a:extLst>
          </a:blip>
          <a:srcRect r="7461" b="30170"/>
          <a:stretch/>
        </p:blipFill>
        <p:spPr>
          <a:xfrm>
            <a:off x="1050093" y="3318889"/>
            <a:ext cx="2482109" cy="2497352"/>
          </a:xfrm>
          <a:prstGeom prst="rect">
            <a:avLst/>
          </a:prstGeom>
          <a:ln w="28575">
            <a:noFill/>
          </a:ln>
        </p:spPr>
      </p:pic>
      <p:sp>
        <p:nvSpPr>
          <p:cNvPr id="13" name="TextBox 12">
            <a:extLst>
              <a:ext uri="{FF2B5EF4-FFF2-40B4-BE49-F238E27FC236}">
                <a16:creationId xmlns:a16="http://schemas.microsoft.com/office/drawing/2014/main" id="{85D26E71-E3B7-F244-701A-3EE6681F6B49}"/>
              </a:ext>
            </a:extLst>
          </p:cNvPr>
          <p:cNvSpPr txBox="1"/>
          <p:nvPr/>
        </p:nvSpPr>
        <p:spPr>
          <a:xfrm>
            <a:off x="2592352" y="5930327"/>
            <a:ext cx="7007297" cy="738664"/>
          </a:xfrm>
          <a:prstGeom prst="rect">
            <a:avLst/>
          </a:prstGeom>
          <a:noFill/>
          <a:ln w="412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Left image: Hexagonal section of the representative element (credit: NASA)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Middle image: “Sandbox” illustrating construction of a representative element (credit: NASA)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Right image: Outfitting a gravity offload system in the 78” chamber (credit: ICON)</a:t>
            </a:r>
          </a:p>
        </p:txBody>
      </p:sp>
    </p:spTree>
    <p:extLst>
      <p:ext uri="{BB962C8B-B14F-4D97-AF65-F5344CB8AC3E}">
        <p14:creationId xmlns:p14="http://schemas.microsoft.com/office/powerpoint/2010/main" val="2335228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dirty="0"/>
              <a:t>MMPACT Technical Progress and Results</a:t>
            </a:r>
          </a:p>
        </p:txBody>
      </p:sp>
      <p:sp>
        <p:nvSpPr>
          <p:cNvPr id="3" name="Content Placeholder 2">
            <a:extLst>
              <a:ext uri="{FF2B5EF4-FFF2-40B4-BE49-F238E27FC236}">
                <a16:creationId xmlns:a16="http://schemas.microsoft.com/office/drawing/2014/main" id="{36BFD066-F0D7-C27D-D3D8-D5950E233EE4}"/>
              </a:ext>
            </a:extLst>
          </p:cNvPr>
          <p:cNvSpPr>
            <a:spLocks noGrp="1"/>
          </p:cNvSpPr>
          <p:nvPr>
            <p:ph idx="1"/>
          </p:nvPr>
        </p:nvSpPr>
        <p:spPr/>
        <p:txBody>
          <a:bodyPr/>
          <a:lstStyle/>
          <a:p>
            <a:r>
              <a:rPr lang="en-US" dirty="0"/>
              <a:t>MMPACT is executing TRL progression and Technology Maturation Plan (TMP) tasks as planned</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CC9F4532-4234-5FC1-57ED-412EEAC3E551}"/>
              </a:ext>
            </a:extLst>
          </p:cNvPr>
          <p:cNvPicPr>
            <a:picLocks noChangeAspect="1"/>
          </p:cNvPicPr>
          <p:nvPr/>
        </p:nvPicPr>
        <p:blipFill rotWithShape="1">
          <a:blip r:embed="rId2"/>
          <a:srcRect b="6388"/>
          <a:stretch/>
        </p:blipFill>
        <p:spPr>
          <a:xfrm>
            <a:off x="757807" y="2396571"/>
            <a:ext cx="4738425" cy="4002857"/>
          </a:xfrm>
          <a:prstGeom prst="rect">
            <a:avLst/>
          </a:prstGeom>
        </p:spPr>
      </p:pic>
      <p:sp>
        <p:nvSpPr>
          <p:cNvPr id="10" name="TextBox 9">
            <a:extLst>
              <a:ext uri="{FF2B5EF4-FFF2-40B4-BE49-F238E27FC236}">
                <a16:creationId xmlns:a16="http://schemas.microsoft.com/office/drawing/2014/main" id="{FD82624A-4023-A0B2-3FFE-60B1F90F300C}"/>
              </a:ext>
            </a:extLst>
          </p:cNvPr>
          <p:cNvSpPr txBox="1"/>
          <p:nvPr/>
        </p:nvSpPr>
        <p:spPr>
          <a:xfrm>
            <a:off x="2409264" y="1841459"/>
            <a:ext cx="14355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FY23 APR</a:t>
            </a:r>
          </a:p>
        </p:txBody>
      </p:sp>
      <p:pic>
        <p:nvPicPr>
          <p:cNvPr id="11" name="image3.png" descr="Diagram&#10;&#10;Description automatically generated">
            <a:extLst>
              <a:ext uri="{FF2B5EF4-FFF2-40B4-BE49-F238E27FC236}">
                <a16:creationId xmlns:a16="http://schemas.microsoft.com/office/drawing/2014/main" id="{28A90D48-82D8-F12E-C9D9-B10137B7B00F}"/>
              </a:ext>
            </a:extLst>
          </p:cNvPr>
          <p:cNvPicPr>
            <a:picLocks noChangeAspect="1"/>
          </p:cNvPicPr>
          <p:nvPr/>
        </p:nvPicPr>
        <p:blipFill>
          <a:blip r:embed="rId3"/>
          <a:srcRect/>
          <a:stretch>
            <a:fillRect/>
          </a:stretch>
        </p:blipFill>
        <p:spPr>
          <a:xfrm>
            <a:off x="6500188" y="2122688"/>
            <a:ext cx="4840624" cy="4323463"/>
          </a:xfrm>
          <a:prstGeom prst="rect">
            <a:avLst/>
          </a:prstGeom>
          <a:ln/>
        </p:spPr>
      </p:pic>
      <p:sp>
        <p:nvSpPr>
          <p:cNvPr id="12" name="TextBox 11">
            <a:extLst>
              <a:ext uri="{FF2B5EF4-FFF2-40B4-BE49-F238E27FC236}">
                <a16:creationId xmlns:a16="http://schemas.microsoft.com/office/drawing/2014/main" id="{42D295A1-3D93-125D-5A3C-AFFE6A20A7C5}"/>
              </a:ext>
            </a:extLst>
          </p:cNvPr>
          <p:cNvSpPr txBox="1"/>
          <p:nvPr/>
        </p:nvSpPr>
        <p:spPr>
          <a:xfrm>
            <a:off x="8202745" y="1836591"/>
            <a:ext cx="14355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FY24 APR</a:t>
            </a:r>
          </a:p>
        </p:txBody>
      </p:sp>
      <p:sp>
        <p:nvSpPr>
          <p:cNvPr id="15" name="Rectangle 14">
            <a:extLst>
              <a:ext uri="{FF2B5EF4-FFF2-40B4-BE49-F238E27FC236}">
                <a16:creationId xmlns:a16="http://schemas.microsoft.com/office/drawing/2014/main" id="{69D0C79F-C00A-4E14-A9EC-0CC96A3AF0D1}"/>
              </a:ext>
            </a:extLst>
          </p:cNvPr>
          <p:cNvSpPr/>
          <p:nvPr/>
        </p:nvSpPr>
        <p:spPr>
          <a:xfrm>
            <a:off x="1023730" y="2574235"/>
            <a:ext cx="999380" cy="3792275"/>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1A51F3F-B89E-BE79-5BB4-DD2A3D15E341}"/>
              </a:ext>
            </a:extLst>
          </p:cNvPr>
          <p:cNvSpPr/>
          <p:nvPr/>
        </p:nvSpPr>
        <p:spPr>
          <a:xfrm>
            <a:off x="6811604" y="2585665"/>
            <a:ext cx="991276" cy="3813763"/>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B446EFAC-7F0A-E9C1-D06C-8AB90AEBD60E}"/>
              </a:ext>
            </a:extLst>
          </p:cNvPr>
          <p:cNvSpPr/>
          <p:nvPr/>
        </p:nvSpPr>
        <p:spPr>
          <a:xfrm>
            <a:off x="7839440" y="2585666"/>
            <a:ext cx="1559830" cy="432126"/>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EBCCAB7-E422-1956-5EDE-C065EDC59123}"/>
              </a:ext>
            </a:extLst>
          </p:cNvPr>
          <p:cNvSpPr/>
          <p:nvPr/>
        </p:nvSpPr>
        <p:spPr>
          <a:xfrm>
            <a:off x="7839439" y="3014827"/>
            <a:ext cx="778781" cy="335277"/>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EE3C984-39E8-AE44-89BC-9994A72CF668}"/>
              </a:ext>
            </a:extLst>
          </p:cNvPr>
          <p:cNvSpPr/>
          <p:nvPr/>
        </p:nvSpPr>
        <p:spPr>
          <a:xfrm>
            <a:off x="7839440" y="3352383"/>
            <a:ext cx="1559830" cy="777657"/>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F0EF101-2E24-6E3F-C3CD-A97B01B55E90}"/>
              </a:ext>
            </a:extLst>
          </p:cNvPr>
          <p:cNvSpPr/>
          <p:nvPr/>
        </p:nvSpPr>
        <p:spPr>
          <a:xfrm>
            <a:off x="7839439" y="4125797"/>
            <a:ext cx="778781" cy="255703"/>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FC394B82-E63D-82E6-1B52-72EE8EBDEF1E}"/>
              </a:ext>
            </a:extLst>
          </p:cNvPr>
          <p:cNvSpPr/>
          <p:nvPr/>
        </p:nvSpPr>
        <p:spPr>
          <a:xfrm>
            <a:off x="7839439" y="4382759"/>
            <a:ext cx="1559830" cy="1027441"/>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79E73EF-C412-8401-1C41-48B7638A415E}"/>
              </a:ext>
            </a:extLst>
          </p:cNvPr>
          <p:cNvSpPr/>
          <p:nvPr/>
        </p:nvSpPr>
        <p:spPr>
          <a:xfrm>
            <a:off x="9428209" y="4470372"/>
            <a:ext cx="637812" cy="480516"/>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CC22237-4C3F-E3F4-D4DD-C30F382B9154}"/>
              </a:ext>
            </a:extLst>
          </p:cNvPr>
          <p:cNvSpPr/>
          <p:nvPr/>
        </p:nvSpPr>
        <p:spPr>
          <a:xfrm>
            <a:off x="7837533" y="5409322"/>
            <a:ext cx="778781" cy="362828"/>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5522D44-F5BB-FB63-68AA-BA65F126E40A}"/>
              </a:ext>
            </a:extLst>
          </p:cNvPr>
          <p:cNvSpPr/>
          <p:nvPr/>
        </p:nvSpPr>
        <p:spPr>
          <a:xfrm>
            <a:off x="7836399" y="5772150"/>
            <a:ext cx="1559830" cy="629946"/>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0B897205-3922-ED1E-25EA-4F0E271C691F}"/>
              </a:ext>
            </a:extLst>
          </p:cNvPr>
          <p:cNvSpPr txBox="1"/>
          <p:nvPr/>
        </p:nvSpPr>
        <p:spPr>
          <a:xfrm>
            <a:off x="4323050" y="1596591"/>
            <a:ext cx="3539807" cy="369332"/>
          </a:xfrm>
          <a:prstGeom prst="rect">
            <a:avLst/>
          </a:prstGeom>
          <a:solidFill>
            <a:srgbClr val="FFFF00">
              <a:alpha val="30000"/>
            </a:srgb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Yellow highlighted tasks are closed</a:t>
            </a:r>
          </a:p>
        </p:txBody>
      </p:sp>
    </p:spTree>
    <p:extLst>
      <p:ext uri="{BB962C8B-B14F-4D97-AF65-F5344CB8AC3E}">
        <p14:creationId xmlns:p14="http://schemas.microsoft.com/office/powerpoint/2010/main" val="1388895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80666-45D4-AF7A-52EC-902C4A230429}"/>
              </a:ext>
            </a:extLst>
          </p:cNvPr>
          <p:cNvSpPr>
            <a:spLocks noGrp="1"/>
          </p:cNvSpPr>
          <p:nvPr>
            <p:ph type="title"/>
          </p:nvPr>
        </p:nvSpPr>
        <p:spPr/>
        <p:txBody>
          <a:bodyPr>
            <a:noAutofit/>
          </a:bodyPr>
          <a:lstStyle/>
          <a:p>
            <a:r>
              <a:rPr lang="en-US" dirty="0"/>
              <a:t>MMPACT Transition/Infusion Status</a:t>
            </a:r>
          </a:p>
        </p:txBody>
      </p:sp>
      <p:sp>
        <p:nvSpPr>
          <p:cNvPr id="3" name="Content Placeholder 2">
            <a:extLst>
              <a:ext uri="{FF2B5EF4-FFF2-40B4-BE49-F238E27FC236}">
                <a16:creationId xmlns:a16="http://schemas.microsoft.com/office/drawing/2014/main" id="{C41560AD-70B0-DE19-486B-EAC734F1F6D9}"/>
              </a:ext>
            </a:extLst>
          </p:cNvPr>
          <p:cNvSpPr>
            <a:spLocks noGrp="1"/>
          </p:cNvSpPr>
          <p:nvPr>
            <p:ph idx="1"/>
          </p:nvPr>
        </p:nvSpPr>
        <p:spPr>
          <a:xfrm>
            <a:off x="215788" y="1011504"/>
            <a:ext cx="11760424" cy="5470273"/>
          </a:xfrm>
        </p:spPr>
        <p:txBody>
          <a:bodyPr>
            <a:normAutofit/>
          </a:bodyPr>
          <a:lstStyle/>
          <a:p>
            <a:r>
              <a:rPr lang="en-US" dirty="0"/>
              <a:t>MMPACT Phase 1 technology maturation will conclude in FY25, and MMPACT will pursue the LIFT-1 opportunity for flight system development</a:t>
            </a:r>
          </a:p>
          <a:p>
            <a:r>
              <a:rPr lang="en-US" dirty="0"/>
              <a:t>The MMPACT technology is targeting launch/landing pads as the first infrastructure element to be emplaced on the lunar surface – Human Lander Systems is a target for MMPACT technologies</a:t>
            </a:r>
          </a:p>
          <a:p>
            <a:r>
              <a:rPr lang="en-US" dirty="0"/>
              <a:t>Ultimately, the target of the MMPACT technology is infusion into ESDMD/Artemis, providing laboratory structures for academia, and commercialization for industry members interested in the lunar economy</a:t>
            </a:r>
            <a:endParaRPr lang="en-US" dirty="0">
              <a:solidFill>
                <a:srgbClr val="FF0000"/>
              </a:solidFill>
            </a:endParaRPr>
          </a:p>
          <a:p>
            <a:r>
              <a:rPr lang="en-US" dirty="0"/>
              <a:t>Towards this plan:</a:t>
            </a:r>
          </a:p>
          <a:p>
            <a:pPr lvl="1"/>
            <a:r>
              <a:rPr lang="en-US" dirty="0"/>
              <a:t>The MMPACT Team has demonstrated the capability for Laser VMX scalability in vacuum</a:t>
            </a:r>
          </a:p>
          <a:p>
            <a:pPr lvl="1"/>
            <a:r>
              <a:rPr lang="en-US" dirty="0"/>
              <a:t>The MMPACT Team is leaning forward towards a lunar mission by minimizing hardware mass and volume</a:t>
            </a:r>
          </a:p>
          <a:p>
            <a:pPr lvl="1"/>
            <a:r>
              <a:rPr lang="en-US" dirty="0"/>
              <a:t>The MMPACT Team has discussed landing pad needs with major lander providers</a:t>
            </a:r>
          </a:p>
        </p:txBody>
      </p:sp>
      <p:sp>
        <p:nvSpPr>
          <p:cNvPr id="4" name="Date Placeholder 3">
            <a:extLst>
              <a:ext uri="{FF2B5EF4-FFF2-40B4-BE49-F238E27FC236}">
                <a16:creationId xmlns:a16="http://schemas.microsoft.com/office/drawing/2014/main" id="{67D24A95-CBC1-CA94-1240-4F68A89CC91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5" name="Footer Placeholder 4">
            <a:extLst>
              <a:ext uri="{FF2B5EF4-FFF2-40B4-BE49-F238E27FC236}">
                <a16:creationId xmlns:a16="http://schemas.microsoft.com/office/drawing/2014/main" id="{37E8D121-6107-52F9-22E4-E62A96CDE86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6" name="Slide Number Placeholder 5">
            <a:extLst>
              <a:ext uri="{FF2B5EF4-FFF2-40B4-BE49-F238E27FC236}">
                <a16:creationId xmlns:a16="http://schemas.microsoft.com/office/drawing/2014/main" id="{6D05EDA0-DB6F-3719-5015-4D4F61F18F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345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0434-AEE9-5503-6AD4-6A6AC332A0E8}"/>
              </a:ext>
            </a:extLst>
          </p:cNvPr>
          <p:cNvSpPr>
            <a:spLocks noGrp="1"/>
          </p:cNvSpPr>
          <p:nvPr>
            <p:ph type="title"/>
          </p:nvPr>
        </p:nvSpPr>
        <p:spPr/>
        <p:txBody>
          <a:bodyPr>
            <a:noAutofit/>
          </a:bodyPr>
          <a:lstStyle/>
          <a:p>
            <a:r>
              <a:rPr lang="en-US" dirty="0"/>
              <a:t>MMPACT Assessment Summary</a:t>
            </a:r>
          </a:p>
        </p:txBody>
      </p:sp>
      <p:graphicFrame>
        <p:nvGraphicFramePr>
          <p:cNvPr id="3" name="Table 2">
            <a:extLst>
              <a:ext uri="{FF2B5EF4-FFF2-40B4-BE49-F238E27FC236}">
                <a16:creationId xmlns:a16="http://schemas.microsoft.com/office/drawing/2014/main" id="{965F5EB0-6E8B-44CB-1A29-BD1F0C636A2D}"/>
              </a:ext>
            </a:extLst>
          </p:cNvPr>
          <p:cNvGraphicFramePr>
            <a:graphicFrameLocks noGrp="1"/>
          </p:cNvGraphicFramePr>
          <p:nvPr>
            <p:extLst>
              <p:ext uri="{D42A27DB-BD31-4B8C-83A1-F6EECF244321}">
                <p14:modId xmlns:p14="http://schemas.microsoft.com/office/powerpoint/2010/main" val="322263923"/>
              </p:ext>
            </p:extLst>
          </p:nvPr>
        </p:nvGraphicFramePr>
        <p:xfrm>
          <a:off x="522692" y="993050"/>
          <a:ext cx="11140514" cy="171629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306021">
                <a:tc rowSpan="2">
                  <a:txBody>
                    <a:bodyPr/>
                    <a:lstStyle/>
                    <a:p>
                      <a:pPr algn="ctr" rtl="0" fontAlgn="ctr"/>
                      <a:r>
                        <a:rPr lang="en-US" sz="1600" b="1" i="0" u="none" strike="noStrike" dirty="0">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dirty="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159872">
                <a:tc vMerge="1">
                  <a:txBody>
                    <a:bodyPr/>
                    <a:lstStyle/>
                    <a:p>
                      <a:endParaRPr lang="en-US"/>
                    </a:p>
                  </a:txBody>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576828">
                <a:tc>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marL="0" algn="ctr" defTabSz="457200" rtl="0" eaLnBrk="1" fontAlgn="ctr"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Y/G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gradFill flip="none" rotWithShape="1">
                      <a:gsLst>
                        <a:gs pos="0">
                          <a:srgbClr val="FFFF00"/>
                        </a:gs>
                        <a:gs pos="100000">
                          <a:srgbClr val="00B050"/>
                        </a:gs>
                      </a:gsLst>
                      <a:lin ang="2700000" scaled="1"/>
                      <a:tileRect/>
                    </a:gradFill>
                  </a:tcPr>
                </a:tc>
                <a:tc>
                  <a:txBody>
                    <a:bodyPr/>
                    <a:lstStyle/>
                    <a:p>
                      <a:pPr algn="ctr"/>
                      <a:r>
                        <a:rPr lang="en-US" sz="1600" dirty="0">
                          <a:latin typeface="Arial" panose="020B0604020202020204" pitchFamily="34" charset="0"/>
                          <a:cs typeface="Arial" panose="020B0604020202020204" pitchFamily="34" charset="0"/>
                        </a:rPr>
                        <a:t>Y</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sz="1600" dirty="0">
                          <a:latin typeface="Arial" panose="020B0604020202020204" pitchFamily="34" charset="0"/>
                          <a:cs typeface="Arial" panose="020B0604020202020204" pitchFamily="34" charset="0"/>
                        </a:rPr>
                        <a:t>Y/G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gradFill>
                      <a:gsLst>
                        <a:gs pos="0">
                          <a:srgbClr val="FFFF00"/>
                        </a:gs>
                        <a:gs pos="100000">
                          <a:srgbClr val="00B050"/>
                        </a:gs>
                      </a:gsLst>
                      <a:lin ang="2700000" scaled="1"/>
                    </a:gradFill>
                  </a:tcPr>
                </a:tc>
                <a:tc>
                  <a:txBody>
                    <a:bodyPr/>
                    <a:lstStyle/>
                    <a:p>
                      <a:pPr algn="l" rtl="0" fontAlgn="b"/>
                      <a:r>
                        <a:rPr lang="en-US" sz="1400" b="0" i="0" u="none" strike="noStrike" dirty="0">
                          <a:solidFill>
                            <a:srgbClr val="000000"/>
                          </a:solidFill>
                          <a:effectLst/>
                          <a:latin typeface="Arial" panose="020B0604020202020204" pitchFamily="34" charset="0"/>
                          <a:cs typeface="Arial" panose="020B0604020202020204" pitchFamily="34" charset="0"/>
                        </a:rPr>
                        <a:t>Technical</a:t>
                      </a:r>
                      <a:r>
                        <a:rPr lang="en-US" sz="1400" b="0" i="0" u="none" strike="noStrike" baseline="0" dirty="0">
                          <a:solidFill>
                            <a:srgbClr val="000000"/>
                          </a:solidFill>
                          <a:effectLst/>
                          <a:latin typeface="Arial" panose="020B0604020202020204" pitchFamily="34" charset="0"/>
                          <a:cs typeface="Arial" panose="020B0604020202020204" pitchFamily="34" charset="0"/>
                        </a:rPr>
                        <a:t> – Yellow due to significant technical risks the team is working to mitigate in the coming months as the project works to the new baseline</a:t>
                      </a:r>
                    </a:p>
                    <a:p>
                      <a:pPr algn="l" rtl="0" fontAlgn="b"/>
                      <a:r>
                        <a:rPr lang="en-US" sz="1400" b="0" i="0" u="none" strike="noStrike" baseline="0" dirty="0">
                          <a:solidFill>
                            <a:srgbClr val="000000"/>
                          </a:solidFill>
                          <a:effectLst/>
                          <a:latin typeface="Arial" panose="020B0604020202020204" pitchFamily="34" charset="0"/>
                          <a:cs typeface="Arial" panose="020B0604020202020204" pitchFamily="34" charset="0"/>
                        </a:rPr>
                        <a:t>Cost – Green</a:t>
                      </a:r>
                    </a:p>
                    <a:p>
                      <a:pPr algn="l" rtl="0" fontAlgn="b"/>
                      <a:r>
                        <a:rPr lang="en-US" sz="1400" b="0" i="0" u="none" strike="noStrike" baseline="0" dirty="0">
                          <a:solidFill>
                            <a:srgbClr val="000000"/>
                          </a:solidFill>
                          <a:effectLst/>
                          <a:latin typeface="Arial" panose="020B0604020202020204" pitchFamily="34" charset="0"/>
                          <a:cs typeface="Arial" panose="020B0604020202020204" pitchFamily="34" charset="0"/>
                        </a:rPr>
                        <a:t>Schedule – Yellow/green as margins are tight (slack measured in days)</a:t>
                      </a:r>
                    </a:p>
                    <a:p>
                      <a:pPr algn="l" rtl="0" fontAlgn="b"/>
                      <a:r>
                        <a:rPr lang="en-US" sz="1400" b="0" i="0" u="none" strike="noStrike" baseline="0" dirty="0">
                          <a:solidFill>
                            <a:srgbClr val="000000"/>
                          </a:solidFill>
                          <a:effectLst/>
                          <a:latin typeface="Arial" panose="020B0604020202020204" pitchFamily="34" charset="0"/>
                          <a:cs typeface="Arial" panose="020B0604020202020204" pitchFamily="34" charset="0"/>
                        </a:rPr>
                        <a:t>Programmatic – Yellow due to technical risks and green due to team commitment</a:t>
                      </a:r>
                    </a:p>
                  </a:txBody>
                  <a:tcPr marL="45720" marR="45720"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sp>
        <p:nvSpPr>
          <p:cNvPr id="5" name="Date Placeholder 4">
            <a:extLst>
              <a:ext uri="{FF2B5EF4-FFF2-40B4-BE49-F238E27FC236}">
                <a16:creationId xmlns:a16="http://schemas.microsoft.com/office/drawing/2014/main" id="{B3A7315C-B8D6-817F-3702-A09508A9600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6" name="Footer Placeholder 5">
            <a:extLst>
              <a:ext uri="{FF2B5EF4-FFF2-40B4-BE49-F238E27FC236}">
                <a16:creationId xmlns:a16="http://schemas.microsoft.com/office/drawing/2014/main" id="{0CE1D25B-02A7-461A-7E95-C1B2BA91ECE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7" name="Slide Number Placeholder 6">
            <a:extLst>
              <a:ext uri="{FF2B5EF4-FFF2-40B4-BE49-F238E27FC236}">
                <a16:creationId xmlns:a16="http://schemas.microsoft.com/office/drawing/2014/main" id="{E1ED08E9-10D2-CE53-4CFA-8D51A5B1F55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4930B496-5C44-56BD-B564-3A54342C0309}"/>
              </a:ext>
            </a:extLst>
          </p:cNvPr>
          <p:cNvGraphicFramePr>
            <a:graphicFrameLocks noGrp="1"/>
          </p:cNvGraphicFramePr>
          <p:nvPr>
            <p:extLst>
              <p:ext uri="{D42A27DB-BD31-4B8C-83A1-F6EECF244321}">
                <p14:modId xmlns:p14="http://schemas.microsoft.com/office/powerpoint/2010/main" val="3590334755"/>
              </p:ext>
            </p:extLst>
          </p:nvPr>
        </p:nvGraphicFramePr>
        <p:xfrm>
          <a:off x="522687" y="2696028"/>
          <a:ext cx="11140519" cy="1854200"/>
        </p:xfrm>
        <a:graphic>
          <a:graphicData uri="http://schemas.openxmlformats.org/drawingml/2006/table">
            <a:tbl>
              <a:tblPr firstRow="1" firstCol="1">
                <a:tableStyleId>{5C22544A-7EE6-4342-B048-85BDC9FD1C3A}</a:tableStyleId>
              </a:tblPr>
              <a:tblGrid>
                <a:gridCol w="856963">
                  <a:extLst>
                    <a:ext uri="{9D8B030D-6E8A-4147-A177-3AD203B41FA5}">
                      <a16:colId xmlns:a16="http://schemas.microsoft.com/office/drawing/2014/main" val="3503806304"/>
                    </a:ext>
                  </a:extLst>
                </a:gridCol>
                <a:gridCol w="856963">
                  <a:extLst>
                    <a:ext uri="{9D8B030D-6E8A-4147-A177-3AD203B41FA5}">
                      <a16:colId xmlns:a16="http://schemas.microsoft.com/office/drawing/2014/main" val="1686593623"/>
                    </a:ext>
                  </a:extLst>
                </a:gridCol>
                <a:gridCol w="856963">
                  <a:extLst>
                    <a:ext uri="{9D8B030D-6E8A-4147-A177-3AD203B41FA5}">
                      <a16:colId xmlns:a16="http://schemas.microsoft.com/office/drawing/2014/main" val="1760090212"/>
                    </a:ext>
                  </a:extLst>
                </a:gridCol>
                <a:gridCol w="856963">
                  <a:extLst>
                    <a:ext uri="{9D8B030D-6E8A-4147-A177-3AD203B41FA5}">
                      <a16:colId xmlns:a16="http://schemas.microsoft.com/office/drawing/2014/main" val="2149412441"/>
                    </a:ext>
                  </a:extLst>
                </a:gridCol>
                <a:gridCol w="856963">
                  <a:extLst>
                    <a:ext uri="{9D8B030D-6E8A-4147-A177-3AD203B41FA5}">
                      <a16:colId xmlns:a16="http://schemas.microsoft.com/office/drawing/2014/main" val="1011795859"/>
                    </a:ext>
                  </a:extLst>
                </a:gridCol>
                <a:gridCol w="856963">
                  <a:extLst>
                    <a:ext uri="{9D8B030D-6E8A-4147-A177-3AD203B41FA5}">
                      <a16:colId xmlns:a16="http://schemas.microsoft.com/office/drawing/2014/main" val="4120074955"/>
                    </a:ext>
                  </a:extLst>
                </a:gridCol>
                <a:gridCol w="856963">
                  <a:extLst>
                    <a:ext uri="{9D8B030D-6E8A-4147-A177-3AD203B41FA5}">
                      <a16:colId xmlns:a16="http://schemas.microsoft.com/office/drawing/2014/main" val="1312530565"/>
                    </a:ext>
                  </a:extLst>
                </a:gridCol>
                <a:gridCol w="856963">
                  <a:extLst>
                    <a:ext uri="{9D8B030D-6E8A-4147-A177-3AD203B41FA5}">
                      <a16:colId xmlns:a16="http://schemas.microsoft.com/office/drawing/2014/main" val="1714205916"/>
                    </a:ext>
                  </a:extLst>
                </a:gridCol>
                <a:gridCol w="856963">
                  <a:extLst>
                    <a:ext uri="{9D8B030D-6E8A-4147-A177-3AD203B41FA5}">
                      <a16:colId xmlns:a16="http://schemas.microsoft.com/office/drawing/2014/main" val="3202784646"/>
                    </a:ext>
                  </a:extLst>
                </a:gridCol>
                <a:gridCol w="856963">
                  <a:extLst>
                    <a:ext uri="{9D8B030D-6E8A-4147-A177-3AD203B41FA5}">
                      <a16:colId xmlns:a16="http://schemas.microsoft.com/office/drawing/2014/main" val="1747237724"/>
                    </a:ext>
                  </a:extLst>
                </a:gridCol>
                <a:gridCol w="856963">
                  <a:extLst>
                    <a:ext uri="{9D8B030D-6E8A-4147-A177-3AD203B41FA5}">
                      <a16:colId xmlns:a16="http://schemas.microsoft.com/office/drawing/2014/main" val="2428589861"/>
                    </a:ext>
                  </a:extLst>
                </a:gridCol>
                <a:gridCol w="856963">
                  <a:extLst>
                    <a:ext uri="{9D8B030D-6E8A-4147-A177-3AD203B41FA5}">
                      <a16:colId xmlns:a16="http://schemas.microsoft.com/office/drawing/2014/main" val="390053536"/>
                    </a:ext>
                  </a:extLst>
                </a:gridCol>
                <a:gridCol w="856963">
                  <a:extLst>
                    <a:ext uri="{9D8B030D-6E8A-4147-A177-3AD203B41FA5}">
                      <a16:colId xmlns:a16="http://schemas.microsoft.com/office/drawing/2014/main" val="3590533959"/>
                    </a:ext>
                  </a:extLst>
                </a:gridCol>
              </a:tblGrid>
              <a:tr h="370840">
                <a:tc>
                  <a:txBody>
                    <a:bodyPr/>
                    <a:lstStyle/>
                    <a:p>
                      <a:pPr algn="ctr"/>
                      <a:endParaRPr lang="en-US" dirty="0"/>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Oct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Nov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Dec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Jan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Feb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MYR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US" dirty="0"/>
                        <a:t>Apr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May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Jun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Jul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Aug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APR</a:t>
                      </a: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327880119"/>
                  </a:ext>
                </a:extLst>
              </a:tr>
              <a:tr h="370840">
                <a:tc>
                  <a:txBody>
                    <a:bodyPr/>
                    <a:lstStyle/>
                    <a:p>
                      <a:pPr algn="ctr"/>
                      <a:r>
                        <a:rPr lang="en-US" dirty="0"/>
                        <a:t>C</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371952611"/>
                  </a:ext>
                </a:extLst>
              </a:tr>
              <a:tr h="370840">
                <a:tc>
                  <a:txBody>
                    <a:bodyPr/>
                    <a:lstStyle/>
                    <a:p>
                      <a:pPr algn="ctr"/>
                      <a:r>
                        <a:rPr lang="en-US" dirty="0"/>
                        <a:t>S</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600" kern="1200" dirty="0">
                        <a:solidFill>
                          <a:schemeClr val="tx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FFF00"/>
                        </a:gs>
                        <a:gs pos="100000">
                          <a:srgbClr val="00B050"/>
                        </a:gs>
                      </a:gsLst>
                      <a:lin ang="0" scaled="1"/>
                      <a:tileRect/>
                    </a:gradFill>
                  </a:tcPr>
                </a:tc>
                <a:tc>
                  <a:txBody>
                    <a:bodyPr/>
                    <a:lstStyle/>
                    <a:p>
                      <a:pPr algn="ctr"/>
                      <a:endParaRPr lang="en-US" sz="1600" kern="1200" dirty="0">
                        <a:solidFill>
                          <a:schemeClr val="tx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rgbClr val="FFFF00"/>
                        </a:gs>
                        <a:gs pos="100000">
                          <a:srgbClr val="00B050"/>
                        </a:gs>
                      </a:gsLst>
                      <a:lin ang="0" scaled="1"/>
                    </a:gradFill>
                  </a:tcPr>
                </a:tc>
                <a:tc>
                  <a:txBody>
                    <a:bodyPr/>
                    <a:lstStyle/>
                    <a:p>
                      <a:pPr algn="ctr"/>
                      <a:endParaRPr lang="en-US" sz="1600" kern="1200" dirty="0">
                        <a:solidFill>
                          <a:schemeClr val="tx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0">
                          <a:srgbClr val="FFFF00"/>
                        </a:gs>
                        <a:gs pos="100000">
                          <a:srgbClr val="00B050"/>
                        </a:gs>
                      </a:gsLst>
                      <a:lin ang="0" scaled="1"/>
                    </a:gradFill>
                  </a:tcPr>
                </a:tc>
                <a:extLst>
                  <a:ext uri="{0D108BD9-81ED-4DB2-BD59-A6C34878D82A}">
                    <a16:rowId xmlns:a16="http://schemas.microsoft.com/office/drawing/2014/main" val="2370784263"/>
                  </a:ext>
                </a:extLst>
              </a:tr>
              <a:tr h="370840">
                <a:tc>
                  <a:txBody>
                    <a:bodyPr/>
                    <a:lstStyle/>
                    <a:p>
                      <a:pPr algn="ctr"/>
                      <a:r>
                        <a:rPr lang="en-US" dirty="0"/>
                        <a:t>T</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39717384"/>
                  </a:ext>
                </a:extLst>
              </a:tr>
              <a:tr h="370840">
                <a:tc>
                  <a:txBody>
                    <a:bodyPr/>
                    <a:lstStyle/>
                    <a:p>
                      <a:pPr algn="ctr"/>
                      <a:r>
                        <a:rPr lang="en-US" dirty="0"/>
                        <a:t>P</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endParaRPr lang="en-US" sz="1600" kern="1200" dirty="0">
                        <a:solidFill>
                          <a:schemeClr val="tx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gradFill>
                      <a:gsLst>
                        <a:gs pos="0">
                          <a:srgbClr val="FFFF00"/>
                        </a:gs>
                        <a:gs pos="100000">
                          <a:srgbClr val="00B050"/>
                        </a:gs>
                      </a:gsLst>
                      <a:lin ang="0" scaled="1"/>
                    </a:gradFill>
                  </a:tcPr>
                </a:tc>
                <a:tc>
                  <a:txBody>
                    <a:bodyPr/>
                    <a:lstStyle/>
                    <a:p>
                      <a:pPr algn="ctr"/>
                      <a:endParaRPr lang="en-US" sz="1600" kern="1200" dirty="0">
                        <a:solidFill>
                          <a:schemeClr val="tx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gradFill>
                      <a:gsLst>
                        <a:gs pos="0">
                          <a:srgbClr val="FFFF00"/>
                        </a:gs>
                        <a:gs pos="100000">
                          <a:srgbClr val="00B050"/>
                        </a:gs>
                      </a:gsLst>
                      <a:lin ang="0" scaled="1"/>
                    </a:gradFill>
                  </a:tcPr>
                </a:tc>
                <a:tc>
                  <a:txBody>
                    <a:bodyPr/>
                    <a:lstStyle/>
                    <a:p>
                      <a:pPr algn="ctr"/>
                      <a:endParaRPr lang="en-US" sz="1600" kern="1200" dirty="0">
                        <a:solidFill>
                          <a:schemeClr val="tx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gradFill>
                      <a:gsLst>
                        <a:gs pos="0">
                          <a:srgbClr val="FFFF00"/>
                        </a:gs>
                        <a:gs pos="100000">
                          <a:srgbClr val="00B050"/>
                        </a:gs>
                      </a:gsLst>
                      <a:lin ang="0" scaled="1"/>
                    </a:gradFill>
                  </a:tcPr>
                </a:tc>
                <a:extLst>
                  <a:ext uri="{0D108BD9-81ED-4DB2-BD59-A6C34878D82A}">
                    <a16:rowId xmlns:a16="http://schemas.microsoft.com/office/drawing/2014/main" val="2534078743"/>
                  </a:ext>
                </a:extLst>
              </a:tr>
            </a:tbl>
          </a:graphicData>
        </a:graphic>
      </p:graphicFrame>
      <p:sp>
        <p:nvSpPr>
          <p:cNvPr id="10" name="Rectangle 9">
            <a:extLst>
              <a:ext uri="{FF2B5EF4-FFF2-40B4-BE49-F238E27FC236}">
                <a16:creationId xmlns:a16="http://schemas.microsoft.com/office/drawing/2014/main" id="{5E09F0C5-AE4E-C615-E66D-EBC17CD21E15}"/>
              </a:ext>
            </a:extLst>
          </p:cNvPr>
          <p:cNvSpPr/>
          <p:nvPr/>
        </p:nvSpPr>
        <p:spPr>
          <a:xfrm>
            <a:off x="522683" y="4647334"/>
            <a:ext cx="11140519" cy="1784894"/>
          </a:xfrm>
          <a:prstGeom prst="rect">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Significant yellow portions of the charts were related to the slip in schedule due to lessons learned in Task 26.  Applying these lessons learned to Task 30 increased the schedule needed to complete Technology Readiness Level maturation.  The MMPACT Team approached the Game Changing Development Program’s Program Office to provide guidance – the guidance was received and implemented.  Technical risks will be mitigated by the end of December, at which time the status of all performance metrics will change to green.</a:t>
            </a:r>
          </a:p>
        </p:txBody>
      </p:sp>
    </p:spTree>
    <p:extLst>
      <p:ext uri="{BB962C8B-B14F-4D97-AF65-F5344CB8AC3E}">
        <p14:creationId xmlns:p14="http://schemas.microsoft.com/office/powerpoint/2010/main" val="2343742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6246-C92A-03A8-BF96-837B921D0DF1}"/>
              </a:ext>
            </a:extLst>
          </p:cNvPr>
          <p:cNvSpPr>
            <a:spLocks noGrp="1"/>
          </p:cNvSpPr>
          <p:nvPr>
            <p:ph type="title"/>
          </p:nvPr>
        </p:nvSpPr>
        <p:spPr/>
        <p:txBody>
          <a:bodyPr>
            <a:noAutofit/>
          </a:bodyPr>
          <a:lstStyle/>
          <a:p>
            <a:r>
              <a:rPr lang="en-US" dirty="0"/>
              <a:t>MMPACT Summary</a:t>
            </a:r>
          </a:p>
        </p:txBody>
      </p:sp>
      <p:sp>
        <p:nvSpPr>
          <p:cNvPr id="4" name="Date Placeholder 3">
            <a:extLst>
              <a:ext uri="{FF2B5EF4-FFF2-40B4-BE49-F238E27FC236}">
                <a16:creationId xmlns:a16="http://schemas.microsoft.com/office/drawing/2014/main" id="{B16414DA-6DD3-A195-0BAB-1468146D679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5" name="Footer Placeholder 4">
            <a:extLst>
              <a:ext uri="{FF2B5EF4-FFF2-40B4-BE49-F238E27FC236}">
                <a16:creationId xmlns:a16="http://schemas.microsoft.com/office/drawing/2014/main" id="{159FA7CC-0D5B-F41A-7AC4-CB4DC212B1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6" name="Slide Number Placeholder 5">
            <a:extLst>
              <a:ext uri="{FF2B5EF4-FFF2-40B4-BE49-F238E27FC236}">
                <a16:creationId xmlns:a16="http://schemas.microsoft.com/office/drawing/2014/main" id="{C83542E3-67ED-9575-36DA-C9A9A3B160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B2C0028B-9717-56B5-8B86-AC9CC8F5B596}"/>
              </a:ext>
            </a:extLst>
          </p:cNvPr>
          <p:cNvPicPr>
            <a:picLocks noChangeAspect="1"/>
          </p:cNvPicPr>
          <p:nvPr/>
        </p:nvPicPr>
        <p:blipFill>
          <a:blip r:embed="rId2"/>
          <a:stretch>
            <a:fillRect/>
          </a:stretch>
        </p:blipFill>
        <p:spPr>
          <a:xfrm>
            <a:off x="6999973" y="1491100"/>
            <a:ext cx="5051899" cy="4511079"/>
          </a:xfrm>
          <a:prstGeom prst="rect">
            <a:avLst/>
          </a:prstGeom>
        </p:spPr>
      </p:pic>
      <p:sp>
        <p:nvSpPr>
          <p:cNvPr id="28" name="Content Placeholder 2">
            <a:extLst>
              <a:ext uri="{FF2B5EF4-FFF2-40B4-BE49-F238E27FC236}">
                <a16:creationId xmlns:a16="http://schemas.microsoft.com/office/drawing/2014/main" id="{2B9FE9EF-642F-7629-81FB-F7627295ECAA}"/>
              </a:ext>
            </a:extLst>
          </p:cNvPr>
          <p:cNvSpPr>
            <a:spLocks noGrp="1"/>
          </p:cNvSpPr>
          <p:nvPr>
            <p:ph idx="1"/>
          </p:nvPr>
        </p:nvSpPr>
        <p:spPr>
          <a:xfrm>
            <a:off x="215788" y="1011504"/>
            <a:ext cx="5388599" cy="5470273"/>
          </a:xfrm>
        </p:spPr>
        <p:txBody>
          <a:bodyPr>
            <a:normAutofit fontScale="92500" lnSpcReduction="20000"/>
          </a:bodyPr>
          <a:lstStyle/>
          <a:p>
            <a:r>
              <a:rPr lang="en-US" dirty="0"/>
              <a:t>The MMPACT Team has successfully closed 77% of its Technology Maturation Plan tasks</a:t>
            </a:r>
          </a:p>
          <a:p>
            <a:r>
              <a:rPr lang="en-US" dirty="0"/>
              <a:t>The MMPACT Team has demonstrated the capability for Laser VMX scalability in vacuum</a:t>
            </a:r>
          </a:p>
          <a:p>
            <a:r>
              <a:rPr lang="en-US" dirty="0"/>
              <a:t>The MMPACT Team is leaning forward towards a proof-of-concept lunar mission (e.g., LIFT-1) by minimizing hardware mass and volume</a:t>
            </a:r>
          </a:p>
          <a:p>
            <a:r>
              <a:rPr lang="en-US" dirty="0"/>
              <a:t>The MMPACT Team continues to target launch/landing pad construction</a:t>
            </a:r>
          </a:p>
          <a:p>
            <a:r>
              <a:rPr lang="en-US" dirty="0"/>
              <a:t>The MMPACT Team will seek continued funding for technology development and maturation</a:t>
            </a:r>
          </a:p>
        </p:txBody>
      </p:sp>
      <p:sp>
        <p:nvSpPr>
          <p:cNvPr id="29" name="Oval 28">
            <a:extLst>
              <a:ext uri="{FF2B5EF4-FFF2-40B4-BE49-F238E27FC236}">
                <a16:creationId xmlns:a16="http://schemas.microsoft.com/office/drawing/2014/main" id="{06F55A6B-6E9E-1044-9F7A-0FFCCA803EF9}"/>
              </a:ext>
            </a:extLst>
          </p:cNvPr>
          <p:cNvSpPr>
            <a:spLocks noChangeAspect="1"/>
          </p:cNvSpPr>
          <p:nvPr/>
        </p:nvSpPr>
        <p:spPr>
          <a:xfrm>
            <a:off x="4850911" y="1302271"/>
            <a:ext cx="1938528" cy="1938528"/>
          </a:xfrm>
          <a:prstGeom prst="ellipse">
            <a:avLst/>
          </a:prstGeom>
          <a:blipFill>
            <a:blip r:embed="rId3">
              <a:extLst>
                <a:ext uri="{28A0092B-C50C-407E-A947-70E740481C1C}">
                  <a14:useLocalDpi xmlns:a14="http://schemas.microsoft.com/office/drawing/2010/main" val="0"/>
                </a:ext>
              </a:extLst>
            </a:blip>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 name="Picture 29">
            <a:extLst>
              <a:ext uri="{FF2B5EF4-FFF2-40B4-BE49-F238E27FC236}">
                <a16:creationId xmlns:a16="http://schemas.microsoft.com/office/drawing/2014/main" id="{043022ED-D1A4-DD67-E056-79AB4237EE72}"/>
              </a:ext>
            </a:extLst>
          </p:cNvPr>
          <p:cNvPicPr>
            <a:picLocks noChangeAspect="1"/>
          </p:cNvPicPr>
          <p:nvPr/>
        </p:nvPicPr>
        <p:blipFill>
          <a:blip r:embed="rId4">
            <a:extLst>
              <a:ext uri="{28A0092B-C50C-407E-A947-70E740481C1C}">
                <a14:useLocalDpi xmlns:a14="http://schemas.microsoft.com/office/drawing/2010/main" val="0"/>
              </a:ext>
            </a:extLst>
          </a:blip>
          <a:srcRect l="4326" r="4326"/>
          <a:stretch/>
        </p:blipFill>
        <p:spPr>
          <a:xfrm>
            <a:off x="4870362" y="4101898"/>
            <a:ext cx="1938528" cy="1938528"/>
          </a:xfrm>
          <a:prstGeom prst="ellipse">
            <a:avLst/>
          </a:prstGeom>
        </p:spPr>
      </p:pic>
    </p:spTree>
    <p:extLst>
      <p:ext uri="{BB962C8B-B14F-4D97-AF65-F5344CB8AC3E}">
        <p14:creationId xmlns:p14="http://schemas.microsoft.com/office/powerpoint/2010/main" val="3530549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B782B-94D1-E158-E9B5-C9B1723885F9}"/>
              </a:ext>
            </a:extLst>
          </p:cNvPr>
          <p:cNvSpPr>
            <a:spLocks noGrp="1"/>
          </p:cNvSpPr>
          <p:nvPr>
            <p:ph type="title"/>
          </p:nvPr>
        </p:nvSpPr>
        <p:spPr/>
        <p:txBody>
          <a:bodyPr/>
          <a:lstStyle/>
          <a:p>
            <a:r>
              <a:rPr lang="en-US" dirty="0"/>
              <a:t>MMPACT Tech Base Connections – 1 of 2</a:t>
            </a:r>
          </a:p>
        </p:txBody>
      </p:sp>
      <p:sp>
        <p:nvSpPr>
          <p:cNvPr id="3" name="Date Placeholder 2">
            <a:extLst>
              <a:ext uri="{FF2B5EF4-FFF2-40B4-BE49-F238E27FC236}">
                <a16:creationId xmlns:a16="http://schemas.microsoft.com/office/drawing/2014/main" id="{A3EC5D70-2183-A838-2C3E-97CE96B717E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4" name="Footer Placeholder 3">
            <a:extLst>
              <a:ext uri="{FF2B5EF4-FFF2-40B4-BE49-F238E27FC236}">
                <a16:creationId xmlns:a16="http://schemas.microsoft.com/office/drawing/2014/main" id="{2E8AAECB-80B7-62E1-76D7-35F57E3EA03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5" name="Slide Number Placeholder 4">
            <a:extLst>
              <a:ext uri="{FF2B5EF4-FFF2-40B4-BE49-F238E27FC236}">
                <a16:creationId xmlns:a16="http://schemas.microsoft.com/office/drawing/2014/main" id="{43C8484C-F23C-B205-79E2-93D7B1ED75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371B346C-E401-5C80-D6C8-4EBCDC8FCA05}"/>
              </a:ext>
            </a:extLst>
          </p:cNvPr>
          <p:cNvGrpSpPr/>
          <p:nvPr/>
        </p:nvGrpSpPr>
        <p:grpSpPr>
          <a:xfrm>
            <a:off x="166938" y="898896"/>
            <a:ext cx="11852031" cy="897467"/>
            <a:chOff x="191350" y="959538"/>
            <a:chExt cx="11852031" cy="1040358"/>
          </a:xfrm>
        </p:grpSpPr>
        <p:sp>
          <p:nvSpPr>
            <p:cNvPr id="8" name="Rectangle 7">
              <a:extLst>
                <a:ext uri="{FF2B5EF4-FFF2-40B4-BE49-F238E27FC236}">
                  <a16:creationId xmlns:a16="http://schemas.microsoft.com/office/drawing/2014/main" id="{300F8FD3-3301-0C86-2324-B5F95C472AFF}"/>
                </a:ext>
              </a:extLst>
            </p:cNvPr>
            <p:cNvSpPr/>
            <p:nvPr/>
          </p:nvSpPr>
          <p:spPr>
            <a:xfrm>
              <a:off x="191350" y="959538"/>
              <a:ext cx="11852031" cy="1040358"/>
            </a:xfrm>
            <a:prstGeom prst="rect">
              <a:avLst/>
            </a:prstGeom>
            <a:solidFill>
              <a:sysClr val="window" lastClr="FFFFFF">
                <a:lumMod val="75000"/>
              </a:sysClr>
            </a:solidFill>
            <a:ln w="9525" cap="flat" cmpd="sng" algn="ctr">
              <a:solidFill>
                <a:sysClr val="window" lastClr="FFFFFF">
                  <a:lumMod val="75000"/>
                </a:sysClr>
              </a:solidFill>
              <a:prstDash val="solid"/>
            </a:ln>
            <a:effectLst>
              <a:outerShdw blurRad="40000" dist="23000" dir="5400000" rotWithShape="0">
                <a:srgbClr val="000000">
                  <a:alpha val="35000"/>
                </a:srgbClr>
              </a:outerShdw>
            </a:effectLst>
          </p:spPr>
          <p:txBody>
            <a:bodyPr rtlCol="0" anchor="t"/>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a:ea typeface="+mn-ea"/>
                  <a:cs typeface="+mn-cs"/>
                </a:rPr>
                <a:t>STMD Realignment Crosswalk</a:t>
              </a:r>
            </a:p>
          </p:txBody>
        </p:sp>
        <p:sp>
          <p:nvSpPr>
            <p:cNvPr id="9" name="Rectangle 8">
              <a:extLst>
                <a:ext uri="{FF2B5EF4-FFF2-40B4-BE49-F238E27FC236}">
                  <a16:creationId xmlns:a16="http://schemas.microsoft.com/office/drawing/2014/main" id="{A21FD4DD-92BA-2325-91C4-6FEE50CD332B}"/>
                </a:ext>
              </a:extLst>
            </p:cNvPr>
            <p:cNvSpPr/>
            <p:nvPr/>
          </p:nvSpPr>
          <p:spPr>
            <a:xfrm>
              <a:off x="2743200" y="1308424"/>
              <a:ext cx="2446847" cy="64633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Live LSII Surface Excavation and Construction</a:t>
              </a:r>
            </a:p>
          </p:txBody>
        </p:sp>
        <p:sp>
          <p:nvSpPr>
            <p:cNvPr id="10" name="Arrow: Right 9">
              <a:extLst>
                <a:ext uri="{FF2B5EF4-FFF2-40B4-BE49-F238E27FC236}">
                  <a16:creationId xmlns:a16="http://schemas.microsoft.com/office/drawing/2014/main" id="{224608DB-0045-8E9C-319E-C945D315199E}"/>
                </a:ext>
              </a:extLst>
            </p:cNvPr>
            <p:cNvSpPr/>
            <p:nvPr/>
          </p:nvSpPr>
          <p:spPr>
            <a:xfrm>
              <a:off x="5637161" y="1478325"/>
              <a:ext cx="433754" cy="306527"/>
            </a:xfrm>
            <a:prstGeom prst="rightArrow">
              <a:avLst/>
            </a:prstGeom>
            <a:solidFill>
              <a:sysClr val="windowText" lastClr="000000"/>
            </a:soli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D26B19FC-1B6A-9009-19C6-55C6E7EB6BCB}"/>
                </a:ext>
              </a:extLst>
            </p:cNvPr>
            <p:cNvSpPr/>
            <p:nvPr/>
          </p:nvSpPr>
          <p:spPr>
            <a:xfrm>
              <a:off x="6518030" y="1314075"/>
              <a:ext cx="1910862" cy="64633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Live</a:t>
              </a:r>
            </a:p>
          </p:txBody>
        </p:sp>
        <p:sp>
          <p:nvSpPr>
            <p:cNvPr id="12" name="Rectangle 11">
              <a:extLst>
                <a:ext uri="{FF2B5EF4-FFF2-40B4-BE49-F238E27FC236}">
                  <a16:creationId xmlns:a16="http://schemas.microsoft.com/office/drawing/2014/main" id="{90C3B731-EFEB-CF91-B41B-A287AB2764D4}"/>
                </a:ext>
              </a:extLst>
            </p:cNvPr>
            <p:cNvSpPr/>
            <p:nvPr/>
          </p:nvSpPr>
          <p:spPr>
            <a:xfrm>
              <a:off x="8428892" y="1314075"/>
              <a:ext cx="3475515" cy="64633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Surface Structures and Construction</a:t>
              </a:r>
            </a:p>
          </p:txBody>
        </p:sp>
        <p:sp>
          <p:nvSpPr>
            <p:cNvPr id="13" name="Rectangle 12">
              <a:extLst>
                <a:ext uri="{FF2B5EF4-FFF2-40B4-BE49-F238E27FC236}">
                  <a16:creationId xmlns:a16="http://schemas.microsoft.com/office/drawing/2014/main" id="{9E7530BD-4FD4-94C6-6F7D-8E260177DEBC}"/>
                </a:ext>
              </a:extLst>
            </p:cNvPr>
            <p:cNvSpPr/>
            <p:nvPr/>
          </p:nvSpPr>
          <p:spPr>
            <a:xfrm>
              <a:off x="342048" y="1308424"/>
              <a:ext cx="2401152" cy="64633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Live: Sustainable Exploration</a:t>
              </a:r>
            </a:p>
          </p:txBody>
        </p:sp>
      </p:grpSp>
      <p:graphicFrame>
        <p:nvGraphicFramePr>
          <p:cNvPr id="14" name="Table 13">
            <a:extLst>
              <a:ext uri="{FF2B5EF4-FFF2-40B4-BE49-F238E27FC236}">
                <a16:creationId xmlns:a16="http://schemas.microsoft.com/office/drawing/2014/main" id="{D0705A34-D240-989E-611F-8AC3757B5EF8}"/>
              </a:ext>
            </a:extLst>
          </p:cNvPr>
          <p:cNvGraphicFramePr>
            <a:graphicFrameLocks noGrp="1"/>
          </p:cNvGraphicFramePr>
          <p:nvPr/>
        </p:nvGraphicFramePr>
        <p:xfrm>
          <a:off x="0" y="1832913"/>
          <a:ext cx="12185907" cy="4084320"/>
        </p:xfrm>
        <a:graphic>
          <a:graphicData uri="http://schemas.openxmlformats.org/drawingml/2006/table">
            <a:tbl>
              <a:tblPr/>
              <a:tblGrid>
                <a:gridCol w="928570">
                  <a:extLst>
                    <a:ext uri="{9D8B030D-6E8A-4147-A177-3AD203B41FA5}">
                      <a16:colId xmlns:a16="http://schemas.microsoft.com/office/drawing/2014/main" val="291316609"/>
                    </a:ext>
                  </a:extLst>
                </a:gridCol>
                <a:gridCol w="867723">
                  <a:extLst>
                    <a:ext uri="{9D8B030D-6E8A-4147-A177-3AD203B41FA5}">
                      <a16:colId xmlns:a16="http://schemas.microsoft.com/office/drawing/2014/main" val="3207841591"/>
                    </a:ext>
                  </a:extLst>
                </a:gridCol>
                <a:gridCol w="1120683">
                  <a:extLst>
                    <a:ext uri="{9D8B030D-6E8A-4147-A177-3AD203B41FA5}">
                      <a16:colId xmlns:a16="http://schemas.microsoft.com/office/drawing/2014/main" val="911945103"/>
                    </a:ext>
                  </a:extLst>
                </a:gridCol>
                <a:gridCol w="1997528">
                  <a:extLst>
                    <a:ext uri="{9D8B030D-6E8A-4147-A177-3AD203B41FA5}">
                      <a16:colId xmlns:a16="http://schemas.microsoft.com/office/drawing/2014/main" val="20001"/>
                    </a:ext>
                  </a:extLst>
                </a:gridCol>
                <a:gridCol w="1874438">
                  <a:extLst>
                    <a:ext uri="{9D8B030D-6E8A-4147-A177-3AD203B41FA5}">
                      <a16:colId xmlns:a16="http://schemas.microsoft.com/office/drawing/2014/main" val="2157521183"/>
                    </a:ext>
                  </a:extLst>
                </a:gridCol>
                <a:gridCol w="5396965">
                  <a:extLst>
                    <a:ext uri="{9D8B030D-6E8A-4147-A177-3AD203B41FA5}">
                      <a16:colId xmlns:a16="http://schemas.microsoft.com/office/drawing/2014/main" val="2493352705"/>
                    </a:ext>
                  </a:extLst>
                </a:gridCol>
              </a:tblGrid>
              <a:tr h="189327">
                <a:tc gridSpan="6">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1" i="0" u="none" strike="noStrike" dirty="0">
                          <a:solidFill>
                            <a:schemeClr val="bg2"/>
                          </a:solidFill>
                          <a:effectLst/>
                          <a:latin typeface="+mn-lt"/>
                          <a:cs typeface="Arial" panose="020B0604020202020204" pitchFamily="34" charset="0"/>
                        </a:rPr>
                        <a:t>Shortfall Linkages and Connection Scores</a:t>
                      </a:r>
                      <a:endParaRPr lang="en-US" dirty="0">
                        <a:solidFill>
                          <a:schemeClr val="bg2"/>
                        </a:solidFill>
                        <a:latin typeface="+mn-lt"/>
                      </a:endParaRPr>
                    </a:p>
                  </a:txBody>
                  <a:tcP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B w="12700" cap="flat" cmpd="sng" algn="ctr">
                      <a:solidFill>
                        <a:sysClr val="window" lastClr="FFFFFF">
                          <a:lumMod val="50000"/>
                        </a:sysClr>
                      </a:solidFill>
                      <a:prstDash val="solid"/>
                      <a:round/>
                      <a:headEnd type="none" w="med" len="med"/>
                      <a:tailEnd type="none" w="med" len="med"/>
                    </a:lnB>
                  </a:tcPr>
                </a:tc>
                <a:tc hMerge="1">
                  <a:txBody>
                    <a:bodyPr/>
                    <a:lstStyle/>
                    <a:p>
                      <a:endParaRPr lang="en-US"/>
                    </a:p>
                  </a:txBody>
                  <a:tcPr>
                    <a:lnB w="12700" cap="flat" cmpd="sng" algn="ctr">
                      <a:solidFill>
                        <a:sysClr val="window" lastClr="FFFFFF">
                          <a:lumMod val="50000"/>
                        </a:sysClr>
                      </a:solidFill>
                      <a:prstDash val="solid"/>
                      <a:round/>
                      <a:headEnd type="none" w="med" len="med"/>
                      <a:tailEnd type="none" w="med" len="med"/>
                    </a:lnB>
                  </a:tcPr>
                </a:tc>
                <a:extLst>
                  <a:ext uri="{0D108BD9-81ED-4DB2-BD59-A6C34878D82A}">
                    <a16:rowId xmlns:a16="http://schemas.microsoft.com/office/drawing/2014/main" val="10000"/>
                  </a:ext>
                </a:extLst>
              </a:tr>
              <a:tr h="42598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Shortfall ID</a:t>
                      </a:r>
                    </a:p>
                  </a:txBody>
                  <a:tcPr anchor="ctr">
                    <a:lnL w="38100" cap="flat" cmpd="sng" algn="ctr">
                      <a:solidFill>
                        <a:schemeClr val="tx1"/>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Linked</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Capability Area</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Shortfall Title</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Project Connection Assessment Score</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Project Connection Assessment Rationale</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2"/>
                  </a:ext>
                </a:extLst>
              </a:tr>
              <a:tr h="26821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1491</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Y</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MANU (Advanced Manufacturing)</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0" i="0" dirty="0">
                          <a:solidFill>
                            <a:srgbClr val="000000"/>
                          </a:solidFill>
                          <a:effectLst/>
                          <a:latin typeface="+mn-lt"/>
                        </a:rPr>
                        <a:t>Additive Manufacturing of Large-Scale Components</a:t>
                      </a:r>
                      <a:endParaRPr lang="en-US" sz="10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bg1"/>
                          </a:solidFill>
                          <a:effectLst/>
                          <a:latin typeface="+mn-lt"/>
                          <a:ea typeface="+mn-ea"/>
                          <a:cs typeface="Arial" panose="020B0604020202020204" pitchFamily="34" charset="0"/>
                        </a:rPr>
                        <a:t>4</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A797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MMPACT is an early, first, step to demonstrating AM on the lunar surface, focusing on horizontal surface construction. Lessons from MMPACT will be critical to scale-up for large-scale AM.</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1577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416</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Y</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AMSC (ECO)</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0" i="0" dirty="0">
                          <a:solidFill>
                            <a:srgbClr val="000000"/>
                          </a:solidFill>
                          <a:effectLst/>
                          <a:latin typeface="+mn-lt"/>
                        </a:rPr>
                        <a:t>Deposition of construction materials in low-pressure environment while controlling porosity</a:t>
                      </a:r>
                      <a:endParaRPr lang="en-US" sz="10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bg1"/>
                          </a:solidFill>
                          <a:effectLst/>
                          <a:latin typeface="+mn-lt"/>
                          <a:ea typeface="+mn-ea"/>
                          <a:cs typeface="Arial" panose="020B0604020202020204" pitchFamily="34" charset="0"/>
                        </a:rPr>
                        <a:t>5</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1424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Controlling porosity during the VMX process is critical to achieving  the required mechanical properties of deposited material. MMPACT tailors the VMX process to control porosity in a variety of environmental conditions.</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258818907"/>
                  </a:ext>
                </a:extLst>
              </a:tr>
              <a:tr h="1577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1293</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Y</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AMSC (ECO)</a:t>
                      </a:r>
                    </a:p>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endParaRPr lang="en-US" sz="10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0" i="0" dirty="0">
                          <a:solidFill>
                            <a:srgbClr val="000000"/>
                          </a:solidFill>
                          <a:effectLst/>
                          <a:latin typeface="+mn-lt"/>
                        </a:rPr>
                        <a:t>In-situ construction of launch/landing pads</a:t>
                      </a:r>
                      <a:endParaRPr lang="en-US" sz="10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bg1"/>
                          </a:solidFill>
                          <a:effectLst/>
                          <a:latin typeface="+mn-lt"/>
                          <a:ea typeface="+mn-ea"/>
                          <a:cs typeface="Arial" panose="020B0604020202020204" pitchFamily="34" charset="0"/>
                        </a:rPr>
                        <a:t>5</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1424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A primary focus of MMPACT is to develop construction technology for LLP’s. MMPACT’s VMX process has produced, in-situ, construction materials and tested for mechanical properties and exposed to an emulated engine plume using a plasma torch and measured little erosion..</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567800145"/>
                  </a:ext>
                </a:extLst>
              </a:tr>
              <a:tr h="1577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1486</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Y</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MANU (Advanced Manufacturing)</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base"/>
                      <a:r>
                        <a:rPr lang="en-US" sz="1000" b="0" i="0" dirty="0">
                          <a:solidFill>
                            <a:srgbClr val="000000"/>
                          </a:solidFill>
                          <a:effectLst/>
                          <a:latin typeface="+mn-lt"/>
                        </a:rPr>
                        <a:t>In Space and On Surface NDE and Qualification of Components for Manufacturing, Assembly, and Construction</a:t>
                      </a:r>
                    </a:p>
                    <a:p>
                      <a:pPr algn="l" fontAlgn="base"/>
                      <a:r>
                        <a:rPr lang="en-US" sz="1000" b="0" i="0" dirty="0">
                          <a:solidFill>
                            <a:srgbClr val="000000"/>
                          </a:solidFill>
                          <a:effectLst/>
                          <a:latin typeface="+mn-lt"/>
                        </a:rPr>
                        <a:t>Description</a:t>
                      </a:r>
                    </a:p>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endParaRPr lang="en-US" sz="10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bg1"/>
                          </a:solidFill>
                          <a:effectLst/>
                          <a:latin typeface="+mn-lt"/>
                          <a:ea typeface="+mn-ea"/>
                          <a:cs typeface="Arial" panose="020B0604020202020204" pitchFamily="34" charset="0"/>
                        </a:rPr>
                        <a:t>4</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A797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MMPACT has developed, and continues to refine, process modeling software to guide the parameterization of the VMX process. Material property measurement on VMX produced samples anchor this model. MMPACT is developing analysis techniques to assess regolith and product composition using a spectrometer and mechanical properties of VMX produced samples using a Property Assessment Tool.</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318568610"/>
                  </a:ext>
                </a:extLst>
              </a:tr>
              <a:tr h="157773">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1492</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Y</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MANU (Advanced Manufacturing)</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0" i="0" dirty="0">
                          <a:solidFill>
                            <a:srgbClr val="000000"/>
                          </a:solidFill>
                          <a:effectLst/>
                          <a:latin typeface="+mn-lt"/>
                        </a:rPr>
                        <a:t>Materials and Process Modeling for In Space and On Surface Manufacturing</a:t>
                      </a:r>
                      <a:endParaRPr lang="en-US" sz="10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bg1"/>
                          </a:solidFill>
                          <a:effectLst/>
                          <a:latin typeface="+mn-lt"/>
                          <a:ea typeface="+mn-ea"/>
                          <a:cs typeface="Arial" panose="020B0604020202020204" pitchFamily="34" charset="0"/>
                        </a:rPr>
                        <a:t>5</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14247"/>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MMPACT has developed, and continues to refine, process modeling software to guide the parameterization of the VMX process. Material property measurement on VMX produced samples anchor this model. MMPACT will use in-situ resources to produce infrastructure on the lunar surface.</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74383578"/>
                  </a:ext>
                </a:extLst>
              </a:tr>
            </a:tbl>
          </a:graphicData>
        </a:graphic>
      </p:graphicFrame>
      <p:pic>
        <p:nvPicPr>
          <p:cNvPr id="15" name="Picture 14">
            <a:extLst>
              <a:ext uri="{FF2B5EF4-FFF2-40B4-BE49-F238E27FC236}">
                <a16:creationId xmlns:a16="http://schemas.microsoft.com/office/drawing/2014/main" id="{8A268BA8-C8CC-401D-B475-B683667AE4F1}"/>
              </a:ext>
            </a:extLst>
          </p:cNvPr>
          <p:cNvPicPr>
            <a:picLocks noChangeAspect="1"/>
          </p:cNvPicPr>
          <p:nvPr/>
        </p:nvPicPr>
        <p:blipFill>
          <a:blip r:embed="rId2"/>
          <a:stretch>
            <a:fillRect/>
          </a:stretch>
        </p:blipFill>
        <p:spPr>
          <a:xfrm>
            <a:off x="7436905" y="6114989"/>
            <a:ext cx="4011606" cy="733575"/>
          </a:xfrm>
          <a:prstGeom prst="rect">
            <a:avLst/>
          </a:prstGeom>
        </p:spPr>
      </p:pic>
    </p:spTree>
    <p:extLst>
      <p:ext uri="{BB962C8B-B14F-4D97-AF65-F5344CB8AC3E}">
        <p14:creationId xmlns:p14="http://schemas.microsoft.com/office/powerpoint/2010/main" val="830473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B782B-94D1-E158-E9B5-C9B1723885F9}"/>
              </a:ext>
            </a:extLst>
          </p:cNvPr>
          <p:cNvSpPr>
            <a:spLocks noGrp="1"/>
          </p:cNvSpPr>
          <p:nvPr>
            <p:ph type="title"/>
          </p:nvPr>
        </p:nvSpPr>
        <p:spPr/>
        <p:txBody>
          <a:bodyPr/>
          <a:lstStyle/>
          <a:p>
            <a:r>
              <a:rPr lang="en-US" dirty="0"/>
              <a:t>MMPACT Tech Base Connections – 2 of 2</a:t>
            </a:r>
          </a:p>
        </p:txBody>
      </p:sp>
      <p:sp>
        <p:nvSpPr>
          <p:cNvPr id="3" name="Date Placeholder 2">
            <a:extLst>
              <a:ext uri="{FF2B5EF4-FFF2-40B4-BE49-F238E27FC236}">
                <a16:creationId xmlns:a16="http://schemas.microsoft.com/office/drawing/2014/main" id="{A3EC5D70-2183-A838-2C3E-97CE96B717E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4" name="Footer Placeholder 3">
            <a:extLst>
              <a:ext uri="{FF2B5EF4-FFF2-40B4-BE49-F238E27FC236}">
                <a16:creationId xmlns:a16="http://schemas.microsoft.com/office/drawing/2014/main" id="{2E8AAECB-80B7-62E1-76D7-35F57E3EA03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5" name="Slide Number Placeholder 4">
            <a:extLst>
              <a:ext uri="{FF2B5EF4-FFF2-40B4-BE49-F238E27FC236}">
                <a16:creationId xmlns:a16="http://schemas.microsoft.com/office/drawing/2014/main" id="{43C8484C-F23C-B205-79E2-93D7B1ED75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371B346C-E401-5C80-D6C8-4EBCDC8FCA05}"/>
              </a:ext>
            </a:extLst>
          </p:cNvPr>
          <p:cNvGrpSpPr/>
          <p:nvPr/>
        </p:nvGrpSpPr>
        <p:grpSpPr>
          <a:xfrm>
            <a:off x="159865" y="893909"/>
            <a:ext cx="11852031" cy="897467"/>
            <a:chOff x="191350" y="959538"/>
            <a:chExt cx="11852031" cy="1040358"/>
          </a:xfrm>
        </p:grpSpPr>
        <p:sp>
          <p:nvSpPr>
            <p:cNvPr id="8" name="Rectangle 7">
              <a:extLst>
                <a:ext uri="{FF2B5EF4-FFF2-40B4-BE49-F238E27FC236}">
                  <a16:creationId xmlns:a16="http://schemas.microsoft.com/office/drawing/2014/main" id="{300F8FD3-3301-0C86-2324-B5F95C472AFF}"/>
                </a:ext>
              </a:extLst>
            </p:cNvPr>
            <p:cNvSpPr/>
            <p:nvPr/>
          </p:nvSpPr>
          <p:spPr>
            <a:xfrm>
              <a:off x="191350" y="959538"/>
              <a:ext cx="11852031" cy="1040358"/>
            </a:xfrm>
            <a:prstGeom prst="rect">
              <a:avLst/>
            </a:prstGeom>
            <a:solidFill>
              <a:sysClr val="window" lastClr="FFFFFF">
                <a:lumMod val="75000"/>
              </a:sysClr>
            </a:solidFill>
            <a:ln w="9525" cap="flat" cmpd="sng" algn="ctr">
              <a:solidFill>
                <a:sysClr val="window" lastClr="FFFFFF">
                  <a:lumMod val="75000"/>
                </a:sysClr>
              </a:solidFill>
              <a:prstDash val="solid"/>
            </a:ln>
            <a:effectLst>
              <a:outerShdw blurRad="40000" dist="23000" dir="5400000" rotWithShape="0">
                <a:srgbClr val="000000">
                  <a:alpha val="35000"/>
                </a:srgbClr>
              </a:outerShdw>
            </a:effectLst>
          </p:spPr>
          <p:txBody>
            <a:bodyPr rtlCol="0" anchor="t"/>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a:ea typeface="+mn-ea"/>
                  <a:cs typeface="+mn-cs"/>
                </a:rPr>
                <a:t>STMD Realignment Crosswalk</a:t>
              </a:r>
            </a:p>
          </p:txBody>
        </p:sp>
        <p:sp>
          <p:nvSpPr>
            <p:cNvPr id="9" name="Rectangle 8">
              <a:extLst>
                <a:ext uri="{FF2B5EF4-FFF2-40B4-BE49-F238E27FC236}">
                  <a16:creationId xmlns:a16="http://schemas.microsoft.com/office/drawing/2014/main" id="{A21FD4DD-92BA-2325-91C4-6FEE50CD332B}"/>
                </a:ext>
              </a:extLst>
            </p:cNvPr>
            <p:cNvSpPr/>
            <p:nvPr/>
          </p:nvSpPr>
          <p:spPr>
            <a:xfrm>
              <a:off x="2743200" y="1308424"/>
              <a:ext cx="2446847" cy="64633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Live LSII Surface Excavation and Construction</a:t>
              </a:r>
            </a:p>
          </p:txBody>
        </p:sp>
        <p:sp>
          <p:nvSpPr>
            <p:cNvPr id="10" name="Arrow: Right 9">
              <a:extLst>
                <a:ext uri="{FF2B5EF4-FFF2-40B4-BE49-F238E27FC236}">
                  <a16:creationId xmlns:a16="http://schemas.microsoft.com/office/drawing/2014/main" id="{224608DB-0045-8E9C-319E-C945D315199E}"/>
                </a:ext>
              </a:extLst>
            </p:cNvPr>
            <p:cNvSpPr/>
            <p:nvPr/>
          </p:nvSpPr>
          <p:spPr>
            <a:xfrm>
              <a:off x="5637161" y="1478325"/>
              <a:ext cx="433754" cy="306527"/>
            </a:xfrm>
            <a:prstGeom prst="rightArrow">
              <a:avLst/>
            </a:prstGeom>
            <a:solidFill>
              <a:sysClr val="windowText" lastClr="000000"/>
            </a:soli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D26B19FC-1B6A-9009-19C6-55C6E7EB6BCB}"/>
                </a:ext>
              </a:extLst>
            </p:cNvPr>
            <p:cNvSpPr/>
            <p:nvPr/>
          </p:nvSpPr>
          <p:spPr>
            <a:xfrm>
              <a:off x="6518030" y="1314075"/>
              <a:ext cx="1910862" cy="64633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Live</a:t>
              </a:r>
            </a:p>
          </p:txBody>
        </p:sp>
        <p:sp>
          <p:nvSpPr>
            <p:cNvPr id="12" name="Rectangle 11">
              <a:extLst>
                <a:ext uri="{FF2B5EF4-FFF2-40B4-BE49-F238E27FC236}">
                  <a16:creationId xmlns:a16="http://schemas.microsoft.com/office/drawing/2014/main" id="{90C3B731-EFEB-CF91-B41B-A287AB2764D4}"/>
                </a:ext>
              </a:extLst>
            </p:cNvPr>
            <p:cNvSpPr/>
            <p:nvPr/>
          </p:nvSpPr>
          <p:spPr>
            <a:xfrm>
              <a:off x="8428892" y="1314075"/>
              <a:ext cx="3475515" cy="64633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Surface Structures and Construction</a:t>
              </a:r>
            </a:p>
          </p:txBody>
        </p:sp>
        <p:sp>
          <p:nvSpPr>
            <p:cNvPr id="13" name="Rectangle 12">
              <a:extLst>
                <a:ext uri="{FF2B5EF4-FFF2-40B4-BE49-F238E27FC236}">
                  <a16:creationId xmlns:a16="http://schemas.microsoft.com/office/drawing/2014/main" id="{9E7530BD-4FD4-94C6-6F7D-8E260177DEBC}"/>
                </a:ext>
              </a:extLst>
            </p:cNvPr>
            <p:cNvSpPr/>
            <p:nvPr/>
          </p:nvSpPr>
          <p:spPr>
            <a:xfrm>
              <a:off x="342048" y="1308424"/>
              <a:ext cx="2401152" cy="64633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Live: Sustainable Exploration</a:t>
              </a:r>
            </a:p>
          </p:txBody>
        </p:sp>
      </p:grpSp>
      <p:graphicFrame>
        <p:nvGraphicFramePr>
          <p:cNvPr id="14" name="Table 13">
            <a:extLst>
              <a:ext uri="{FF2B5EF4-FFF2-40B4-BE49-F238E27FC236}">
                <a16:creationId xmlns:a16="http://schemas.microsoft.com/office/drawing/2014/main" id="{D0705A34-D240-989E-611F-8AC3757B5EF8}"/>
              </a:ext>
            </a:extLst>
          </p:cNvPr>
          <p:cNvGraphicFramePr>
            <a:graphicFrameLocks noGrp="1"/>
          </p:cNvGraphicFramePr>
          <p:nvPr/>
        </p:nvGraphicFramePr>
        <p:xfrm>
          <a:off x="0" y="1836320"/>
          <a:ext cx="12193978" cy="4251960"/>
        </p:xfrm>
        <a:graphic>
          <a:graphicData uri="http://schemas.openxmlformats.org/drawingml/2006/table">
            <a:tbl>
              <a:tblPr/>
              <a:tblGrid>
                <a:gridCol w="928570">
                  <a:extLst>
                    <a:ext uri="{9D8B030D-6E8A-4147-A177-3AD203B41FA5}">
                      <a16:colId xmlns:a16="http://schemas.microsoft.com/office/drawing/2014/main" val="291316609"/>
                    </a:ext>
                  </a:extLst>
                </a:gridCol>
                <a:gridCol w="868680">
                  <a:extLst>
                    <a:ext uri="{9D8B030D-6E8A-4147-A177-3AD203B41FA5}">
                      <a16:colId xmlns:a16="http://schemas.microsoft.com/office/drawing/2014/main" val="3207841591"/>
                    </a:ext>
                  </a:extLst>
                </a:gridCol>
                <a:gridCol w="1124712">
                  <a:extLst>
                    <a:ext uri="{9D8B030D-6E8A-4147-A177-3AD203B41FA5}">
                      <a16:colId xmlns:a16="http://schemas.microsoft.com/office/drawing/2014/main" val="911945103"/>
                    </a:ext>
                  </a:extLst>
                </a:gridCol>
                <a:gridCol w="2002536">
                  <a:extLst>
                    <a:ext uri="{9D8B030D-6E8A-4147-A177-3AD203B41FA5}">
                      <a16:colId xmlns:a16="http://schemas.microsoft.com/office/drawing/2014/main" val="20001"/>
                    </a:ext>
                  </a:extLst>
                </a:gridCol>
                <a:gridCol w="1874520">
                  <a:extLst>
                    <a:ext uri="{9D8B030D-6E8A-4147-A177-3AD203B41FA5}">
                      <a16:colId xmlns:a16="http://schemas.microsoft.com/office/drawing/2014/main" val="2157521183"/>
                    </a:ext>
                  </a:extLst>
                </a:gridCol>
                <a:gridCol w="5394960">
                  <a:extLst>
                    <a:ext uri="{9D8B030D-6E8A-4147-A177-3AD203B41FA5}">
                      <a16:colId xmlns:a16="http://schemas.microsoft.com/office/drawing/2014/main" val="2493352705"/>
                    </a:ext>
                  </a:extLst>
                </a:gridCol>
              </a:tblGrid>
              <a:tr h="189327">
                <a:tc gridSpan="6">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1" i="0" u="none" strike="noStrike" dirty="0">
                          <a:solidFill>
                            <a:schemeClr val="bg2"/>
                          </a:solidFill>
                          <a:effectLst/>
                          <a:latin typeface="+mn-lt"/>
                          <a:cs typeface="Arial" panose="020B0604020202020204" pitchFamily="34" charset="0"/>
                        </a:rPr>
                        <a:t>Shortfall Linkages and Connection Scores</a:t>
                      </a:r>
                      <a:endParaRPr lang="en-US" dirty="0">
                        <a:solidFill>
                          <a:schemeClr val="bg2"/>
                        </a:solidFill>
                        <a:latin typeface="+mn-lt"/>
                      </a:endParaRPr>
                    </a:p>
                  </a:txBody>
                  <a:tcPr>
                    <a:lnL w="38100" cap="flat" cmpd="sng" algn="ctr">
                      <a:solidFill>
                        <a:sysClr val="windowText" lastClr="000000"/>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ysClr val="windowText" lastClr="000000"/>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B w="12700" cap="flat" cmpd="sng" algn="ctr">
                      <a:solidFill>
                        <a:sysClr val="window" lastClr="FFFFFF">
                          <a:lumMod val="50000"/>
                        </a:sysClr>
                      </a:solidFill>
                      <a:prstDash val="solid"/>
                      <a:round/>
                      <a:headEnd type="none" w="med" len="med"/>
                      <a:tailEnd type="none" w="med" len="med"/>
                    </a:lnB>
                  </a:tcPr>
                </a:tc>
                <a:tc hMerge="1">
                  <a:txBody>
                    <a:bodyPr/>
                    <a:lstStyle/>
                    <a:p>
                      <a:endParaRPr lang="en-US"/>
                    </a:p>
                  </a:txBody>
                  <a:tcPr>
                    <a:lnB w="12700" cap="flat" cmpd="sng" algn="ctr">
                      <a:solidFill>
                        <a:sysClr val="window" lastClr="FFFFFF">
                          <a:lumMod val="50000"/>
                        </a:sysClr>
                      </a:solidFill>
                      <a:prstDash val="solid"/>
                      <a:round/>
                      <a:headEnd type="none" w="med" len="med"/>
                      <a:tailEnd type="none" w="med" len="med"/>
                    </a:lnB>
                  </a:tcPr>
                </a:tc>
                <a:extLst>
                  <a:ext uri="{0D108BD9-81ED-4DB2-BD59-A6C34878D82A}">
                    <a16:rowId xmlns:a16="http://schemas.microsoft.com/office/drawing/2014/main" val="10000"/>
                  </a:ext>
                </a:extLst>
              </a:tr>
              <a:tr h="42598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Shortfall ID</a:t>
                      </a:r>
                    </a:p>
                  </a:txBody>
                  <a:tcPr anchor="ctr">
                    <a:lnL w="38100" cap="flat" cmpd="sng" algn="ctr">
                      <a:solidFill>
                        <a:schemeClr val="tx1"/>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Linked</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Capability Area</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Shortfall Title</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Project Connection Assessment Score</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i="0" u="none" strike="noStrike" kern="1200" dirty="0">
                          <a:solidFill>
                            <a:schemeClr val="tx1"/>
                          </a:solidFill>
                          <a:effectLst/>
                          <a:latin typeface="+mn-lt"/>
                          <a:ea typeface="+mn-ea"/>
                          <a:cs typeface="Arial" panose="020B0604020202020204" pitchFamily="34" charset="0"/>
                        </a:rPr>
                        <a:t>Project Connection Assessment Rationale</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0002"/>
                  </a:ext>
                </a:extLst>
              </a:tr>
              <a:tr h="26821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1584 </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N</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ISRU</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0" i="0" dirty="0">
                          <a:solidFill>
                            <a:srgbClr val="000000"/>
                          </a:solidFill>
                          <a:effectLst/>
                          <a:latin typeface="+mn-lt"/>
                        </a:rPr>
                        <a:t>Produce manufacturing and construction feedstock from extracted in-situ resources</a:t>
                      </a:r>
                      <a:endParaRPr lang="en-US" sz="11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1" kern="1200" dirty="0">
                          <a:solidFill>
                            <a:schemeClr val="bg1"/>
                          </a:solidFill>
                          <a:effectLst/>
                          <a:latin typeface="+mn-lt"/>
                          <a:ea typeface="+mn-ea"/>
                          <a:cs typeface="Arial" panose="020B0604020202020204" pitchFamily="34" charset="0"/>
                        </a:rPr>
                        <a:t>4</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A797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MMPACT has developed the STF which will scoop regolith and filter into useable feedstock for the VMX process</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268213">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418</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Y</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AMSC (ECO)</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0" i="0" dirty="0">
                          <a:solidFill>
                            <a:srgbClr val="000000"/>
                          </a:solidFill>
                          <a:effectLst/>
                          <a:latin typeface="+mn-lt"/>
                        </a:rPr>
                        <a:t>Materials for Landing / Launch pad structural elements</a:t>
                      </a:r>
                      <a:endParaRPr lang="en-US" sz="10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bg1"/>
                          </a:solidFill>
                          <a:effectLst/>
                          <a:latin typeface="+mn-lt"/>
                          <a:ea typeface="+mn-ea"/>
                          <a:cs typeface="Arial" panose="020B0604020202020204" pitchFamily="34" charset="0"/>
                        </a:rPr>
                        <a:t>5</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14247"/>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tx1"/>
                          </a:solidFill>
                          <a:effectLst/>
                          <a:latin typeface="+mn-lt"/>
                          <a:ea typeface="+mn-ea"/>
                          <a:cs typeface="Arial" panose="020B0604020202020204" pitchFamily="34" charset="0"/>
                        </a:rPr>
                        <a:t>MMPACT is testing manufactured materials to plume impingement and evaluating the materials’ structural loading through compressive, tensile, and flexural property measurements.</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50695954"/>
                  </a:ext>
                </a:extLst>
              </a:tr>
              <a:tr h="1577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1545</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N</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ASR</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0" i="0" dirty="0">
                          <a:solidFill>
                            <a:srgbClr val="000000"/>
                          </a:solidFill>
                          <a:effectLst/>
                          <a:latin typeface="+mn-lt"/>
                        </a:rPr>
                        <a:t>Robotic Actuation, Subsystem Components, and System Architectures for Long-Duration and Extreme Environment Operation</a:t>
                      </a:r>
                      <a:endParaRPr lang="en-US" sz="11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1" kern="1200" dirty="0">
                          <a:solidFill>
                            <a:schemeClr val="tx1"/>
                          </a:solidFill>
                          <a:effectLst/>
                          <a:latin typeface="+mn-lt"/>
                          <a:ea typeface="+mn-ea"/>
                          <a:cs typeface="Arial" panose="020B0604020202020204" pitchFamily="34" charset="0"/>
                        </a:rPr>
                        <a:t>3</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FFFEB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MMPACT has developed a </a:t>
                      </a:r>
                      <a:r>
                        <a:rPr lang="en-US" sz="1100" kern="1200" dirty="0">
                          <a:solidFill>
                            <a:schemeClr val="tx1"/>
                          </a:solidFill>
                          <a:effectLst/>
                          <a:latin typeface="Calibri"/>
                          <a:ea typeface="+mn-ea"/>
                          <a:cs typeface="Arial" panose="020B0604020202020204" pitchFamily="34" charset="0"/>
                        </a:rPr>
                        <a:t>6 DOF robotic arm </a:t>
                      </a:r>
                      <a:r>
                        <a:rPr lang="en-US" sz="1100" kern="1200" dirty="0">
                          <a:solidFill>
                            <a:schemeClr val="tx1"/>
                          </a:solidFill>
                          <a:effectLst/>
                          <a:latin typeface="+mn-lt"/>
                          <a:ea typeface="+mn-ea"/>
                          <a:cs typeface="Arial" panose="020B0604020202020204" pitchFamily="34" charset="0"/>
                        </a:rPr>
                        <a:t>technology demonstration system </a:t>
                      </a:r>
                      <a:r>
                        <a:rPr lang="en-US" sz="1100" kern="1200" dirty="0">
                          <a:solidFill>
                            <a:schemeClr val="tx1"/>
                          </a:solidFill>
                          <a:effectLst/>
                          <a:latin typeface="Calibri"/>
                          <a:ea typeface="+mn-ea"/>
                          <a:cs typeface="Arial" panose="020B0604020202020204" pitchFamily="34" charset="0"/>
                        </a:rPr>
                        <a:t>with multiple actuators and motors</a:t>
                      </a:r>
                      <a:r>
                        <a:rPr lang="en-US" sz="1100" kern="1200" dirty="0">
                          <a:solidFill>
                            <a:schemeClr val="tx1"/>
                          </a:solidFill>
                          <a:effectLst/>
                          <a:latin typeface="+mn-lt"/>
                          <a:ea typeface="+mn-ea"/>
                          <a:cs typeface="Arial" panose="020B0604020202020204" pitchFamily="34" charset="0"/>
                        </a:rPr>
                        <a:t> , tested in a Dirty Thermal Vacuum Chamber. When MMPACT proceeds into flight hardware development, the design for the arm will be optimized for the lunar surface environment.</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258818907"/>
                  </a:ext>
                </a:extLst>
              </a:tr>
              <a:tr h="157773">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666</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Y</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AMSC (ECO)</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0" i="0" dirty="0">
                          <a:solidFill>
                            <a:srgbClr val="000000"/>
                          </a:solidFill>
                          <a:effectLst/>
                          <a:latin typeface="+mn-lt"/>
                        </a:rPr>
                        <a:t>On-Surface In-situ Construction of Horizontal Structures</a:t>
                      </a:r>
                      <a:endParaRPr lang="en-US" sz="11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1" kern="1200" dirty="0">
                          <a:solidFill>
                            <a:schemeClr val="bg1"/>
                          </a:solidFill>
                          <a:effectLst/>
                          <a:latin typeface="+mn-lt"/>
                          <a:ea typeface="+mn-ea"/>
                          <a:cs typeface="Arial" panose="020B0604020202020204" pitchFamily="34" charset="0"/>
                        </a:rPr>
                        <a:t>5</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14247"/>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A primary focus of MMPACT is to develop construction technology for LLP’s, roads, walkways, and berms.</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567800145"/>
                  </a:ext>
                </a:extLst>
              </a:tr>
              <a:tr h="1577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369</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N</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ECO</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0" i="0" u="none" strike="noStrike" dirty="0">
                          <a:solidFill>
                            <a:srgbClr val="000000"/>
                          </a:solidFill>
                          <a:effectLst/>
                          <a:latin typeface="+mn-lt"/>
                        </a:rPr>
                        <a:t>Excavation of granular (surface) regolith for ISRU commodities production</a:t>
                      </a:r>
                      <a:endParaRPr lang="en-US" sz="11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1" kern="1200" dirty="0">
                          <a:solidFill>
                            <a:schemeClr val="bg1"/>
                          </a:solidFill>
                          <a:effectLst/>
                          <a:latin typeface="+mn-lt"/>
                          <a:ea typeface="+mn-ea"/>
                          <a:cs typeface="Arial" panose="020B0604020202020204" pitchFamily="34" charset="0"/>
                        </a:rPr>
                        <a:t>5</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1424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MMPACT has developed a Scoop, Tamp, Filter (STF) device enabling surface and sub-surface regolith to be excavated and filtered prior to delivery for manufacturing</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318568610"/>
                  </a:ext>
                </a:extLst>
              </a:tr>
              <a:tr h="157773">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662</a:t>
                      </a:r>
                    </a:p>
                  </a:txBody>
                  <a:tcPr anchor="ctr">
                    <a:lnL w="38100" cap="flat" cmpd="sng" algn="ctr">
                      <a:solidFill>
                        <a:sysClr val="windowText" lastClr="000000"/>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N</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ECO</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0" i="0" u="none" strike="noStrike" dirty="0">
                          <a:solidFill>
                            <a:srgbClr val="000000"/>
                          </a:solidFill>
                          <a:effectLst/>
                          <a:latin typeface="+mn-lt"/>
                        </a:rPr>
                        <a:t>Robotic regolith manipulation and site preparation</a:t>
                      </a:r>
                      <a:endParaRPr lang="en-US" sz="1100" kern="1200" dirty="0">
                        <a:solidFill>
                          <a:schemeClr val="tx1"/>
                        </a:solidFill>
                        <a:effectLst/>
                        <a:latin typeface="+mn-lt"/>
                        <a:ea typeface="+mn-ea"/>
                        <a:cs typeface="Arial" panose="020B0604020202020204" pitchFamily="34" charset="0"/>
                      </a:endParaRP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b="1" kern="1200" dirty="0">
                          <a:solidFill>
                            <a:schemeClr val="bg1"/>
                          </a:solidFill>
                          <a:effectLst/>
                          <a:latin typeface="+mn-lt"/>
                          <a:ea typeface="+mn-ea"/>
                          <a:cs typeface="Arial" panose="020B0604020202020204" pitchFamily="34" charset="0"/>
                        </a:rPr>
                        <a:t>5</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314247"/>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100" kern="1200" dirty="0">
                          <a:solidFill>
                            <a:schemeClr val="tx1"/>
                          </a:solidFill>
                          <a:effectLst/>
                          <a:latin typeface="+mn-lt"/>
                          <a:ea typeface="+mn-ea"/>
                          <a:cs typeface="Arial" panose="020B0604020202020204" pitchFamily="34" charset="0"/>
                        </a:rPr>
                        <a:t>MMPACT has developed the STF, which is an early, first step in site preparation and regolith manipulation.</a:t>
                      </a:r>
                    </a:p>
                  </a:txBody>
                  <a:tcPr anchor="ctr">
                    <a:lnL w="12700" cap="flat" cmpd="sng" algn="ctr">
                      <a:solidFill>
                        <a:sysClr val="window" lastClr="FFFFFF">
                          <a:lumMod val="50000"/>
                        </a:sysClr>
                      </a:solidFill>
                      <a:prstDash val="solid"/>
                      <a:round/>
                      <a:headEnd type="none" w="med" len="med"/>
                      <a:tailEnd type="none" w="med" len="med"/>
                    </a:lnL>
                    <a:lnR w="38100" cap="flat" cmpd="sng" algn="ctr">
                      <a:solidFill>
                        <a:sysClr val="windowText" lastClr="000000"/>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74383578"/>
                  </a:ext>
                </a:extLst>
              </a:tr>
            </a:tbl>
          </a:graphicData>
        </a:graphic>
      </p:graphicFrame>
      <p:pic>
        <p:nvPicPr>
          <p:cNvPr id="6" name="Picture 5">
            <a:extLst>
              <a:ext uri="{FF2B5EF4-FFF2-40B4-BE49-F238E27FC236}">
                <a16:creationId xmlns:a16="http://schemas.microsoft.com/office/drawing/2014/main" id="{80B76F83-6025-E800-DD89-C49E654293AE}"/>
              </a:ext>
            </a:extLst>
          </p:cNvPr>
          <p:cNvPicPr>
            <a:picLocks noChangeAspect="1"/>
          </p:cNvPicPr>
          <p:nvPr/>
        </p:nvPicPr>
        <p:blipFill>
          <a:blip r:embed="rId2"/>
          <a:stretch>
            <a:fillRect/>
          </a:stretch>
        </p:blipFill>
        <p:spPr>
          <a:xfrm>
            <a:off x="7436905" y="6114989"/>
            <a:ext cx="4011606" cy="733575"/>
          </a:xfrm>
          <a:prstGeom prst="rect">
            <a:avLst/>
          </a:prstGeom>
        </p:spPr>
      </p:pic>
    </p:spTree>
    <p:extLst>
      <p:ext uri="{BB962C8B-B14F-4D97-AF65-F5344CB8AC3E}">
        <p14:creationId xmlns:p14="http://schemas.microsoft.com/office/powerpoint/2010/main" val="271794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35FA-E277-8511-9630-17564F0B1329}"/>
              </a:ext>
            </a:extLst>
          </p:cNvPr>
          <p:cNvSpPr>
            <a:spLocks noGrp="1"/>
          </p:cNvSpPr>
          <p:nvPr>
            <p:ph type="title"/>
          </p:nvPr>
        </p:nvSpPr>
        <p:spPr/>
        <p:txBody>
          <a:bodyPr/>
          <a:lstStyle/>
          <a:p>
            <a:r>
              <a:rPr lang="en-US" dirty="0"/>
              <a:t>MMPACT Highlights/Accomplishments</a:t>
            </a:r>
          </a:p>
        </p:txBody>
      </p:sp>
      <p:graphicFrame>
        <p:nvGraphicFramePr>
          <p:cNvPr id="3" name="Table 2">
            <a:extLst>
              <a:ext uri="{FF2B5EF4-FFF2-40B4-BE49-F238E27FC236}">
                <a16:creationId xmlns:a16="http://schemas.microsoft.com/office/drawing/2014/main" id="{B2EF7521-E302-1C4E-9D38-5C63EF2FEAFF}"/>
              </a:ext>
            </a:extLst>
          </p:cNvPr>
          <p:cNvGraphicFramePr>
            <a:graphicFrameLocks noGrp="1"/>
          </p:cNvGraphicFramePr>
          <p:nvPr>
            <p:extLst>
              <p:ext uri="{D42A27DB-BD31-4B8C-83A1-F6EECF244321}">
                <p14:modId xmlns:p14="http://schemas.microsoft.com/office/powerpoint/2010/main" val="2150280427"/>
              </p:ext>
            </p:extLst>
          </p:nvPr>
        </p:nvGraphicFramePr>
        <p:xfrm>
          <a:off x="77548" y="977427"/>
          <a:ext cx="12036904" cy="5185680"/>
        </p:xfrm>
        <a:graphic>
          <a:graphicData uri="http://schemas.openxmlformats.org/drawingml/2006/table">
            <a:tbl>
              <a:tblPr firstRow="1" bandRow="1">
                <a:tableStyleId>{5C22544A-7EE6-4342-B048-85BDC9FD1C3A}</a:tableStyleId>
              </a:tblPr>
              <a:tblGrid>
                <a:gridCol w="1793293">
                  <a:extLst>
                    <a:ext uri="{9D8B030D-6E8A-4147-A177-3AD203B41FA5}">
                      <a16:colId xmlns:a16="http://schemas.microsoft.com/office/drawing/2014/main" val="3691669605"/>
                    </a:ext>
                  </a:extLst>
                </a:gridCol>
                <a:gridCol w="1218681">
                  <a:extLst>
                    <a:ext uri="{9D8B030D-6E8A-4147-A177-3AD203B41FA5}">
                      <a16:colId xmlns:a16="http://schemas.microsoft.com/office/drawing/2014/main" val="104548632"/>
                    </a:ext>
                  </a:extLst>
                </a:gridCol>
                <a:gridCol w="1097913">
                  <a:extLst>
                    <a:ext uri="{9D8B030D-6E8A-4147-A177-3AD203B41FA5}">
                      <a16:colId xmlns:a16="http://schemas.microsoft.com/office/drawing/2014/main" val="2488987444"/>
                    </a:ext>
                  </a:extLst>
                </a:gridCol>
                <a:gridCol w="5513857">
                  <a:extLst>
                    <a:ext uri="{9D8B030D-6E8A-4147-A177-3AD203B41FA5}">
                      <a16:colId xmlns:a16="http://schemas.microsoft.com/office/drawing/2014/main" val="1250236215"/>
                    </a:ext>
                  </a:extLst>
                </a:gridCol>
                <a:gridCol w="1098205">
                  <a:extLst>
                    <a:ext uri="{9D8B030D-6E8A-4147-A177-3AD203B41FA5}">
                      <a16:colId xmlns:a16="http://schemas.microsoft.com/office/drawing/2014/main" val="1724979727"/>
                    </a:ext>
                  </a:extLst>
                </a:gridCol>
                <a:gridCol w="1314955">
                  <a:extLst>
                    <a:ext uri="{9D8B030D-6E8A-4147-A177-3AD203B41FA5}">
                      <a16:colId xmlns:a16="http://schemas.microsoft.com/office/drawing/2014/main" val="2645972022"/>
                    </a:ext>
                  </a:extLst>
                </a:gridCol>
              </a:tblGrid>
              <a:tr h="949579">
                <a:tc>
                  <a:txBody>
                    <a:bodyPr/>
                    <a:lstStyle/>
                    <a:p>
                      <a:pPr algn="ctr"/>
                      <a:r>
                        <a:rPr lang="en-US" dirty="0">
                          <a:latin typeface="Arial" panose="020B0604020202020204" pitchFamily="34" charset="0"/>
                          <a:cs typeface="Arial" panose="020B0604020202020204" pitchFamily="34" charset="0"/>
                        </a:rPr>
                        <a:t>Title</a:t>
                      </a:r>
                    </a:p>
                  </a:txBody>
                  <a:tcPr anchor="ctr"/>
                </a:tc>
                <a:tc>
                  <a:txBody>
                    <a:bodyPr/>
                    <a:lstStyle/>
                    <a:p>
                      <a:pPr algn="ctr"/>
                      <a:r>
                        <a:rPr lang="en-US" dirty="0">
                          <a:latin typeface="Arial" panose="020B0604020202020204" pitchFamily="34" charset="0"/>
                          <a:cs typeface="Arial" panose="020B0604020202020204" pitchFamily="34" charset="0"/>
                        </a:rPr>
                        <a:t>Type</a:t>
                      </a:r>
                    </a:p>
                  </a:txBody>
                  <a:tcPr anchor="ctr"/>
                </a:tc>
                <a:tc>
                  <a:txBody>
                    <a:bodyPr/>
                    <a:lstStyle/>
                    <a:p>
                      <a:pPr algn="ctr"/>
                      <a:r>
                        <a:rPr lang="en-US" dirty="0">
                          <a:latin typeface="Arial" panose="020B0604020202020204" pitchFamily="34" charset="0"/>
                          <a:cs typeface="Arial" panose="020B0604020202020204" pitchFamily="34" charset="0"/>
                        </a:rPr>
                        <a:t>Element</a:t>
                      </a:r>
                    </a:p>
                  </a:txBody>
                  <a:tcPr anchor="ctr"/>
                </a:tc>
                <a:tc>
                  <a:txBody>
                    <a:bodyPr/>
                    <a:lstStyle/>
                    <a:p>
                      <a:pPr algn="ctr"/>
                      <a:r>
                        <a:rPr lang="en-US" dirty="0">
                          <a:latin typeface="Arial" panose="020B0604020202020204" pitchFamily="34" charset="0"/>
                          <a:cs typeface="Arial" panose="020B0604020202020204" pitchFamily="34" charset="0"/>
                        </a:rPr>
                        <a:t>Description</a:t>
                      </a:r>
                    </a:p>
                  </a:txBody>
                  <a:tcPr anchor="ctr"/>
                </a:tc>
                <a:tc>
                  <a:txBody>
                    <a:bodyPr/>
                    <a:lstStyle/>
                    <a:p>
                      <a:pPr algn="ctr"/>
                      <a:r>
                        <a:rPr lang="en-US" sz="1600" dirty="0">
                          <a:latin typeface="Arial" panose="020B0604020202020204" pitchFamily="34" charset="0"/>
                          <a:cs typeface="Arial" panose="020B0604020202020204" pitchFamily="34" charset="0"/>
                        </a:rPr>
                        <a:t>New Image for EPO</a:t>
                      </a:r>
                    </a:p>
                  </a:txBody>
                  <a:tcPr anchor="ctr"/>
                </a:tc>
                <a:tc>
                  <a:txBody>
                    <a:bodyPr/>
                    <a:lstStyle/>
                    <a:p>
                      <a:pPr algn="ctr"/>
                      <a:r>
                        <a:rPr lang="en-US" sz="1600" dirty="0">
                          <a:latin typeface="Arial" panose="020B0604020202020204" pitchFamily="34" charset="0"/>
                          <a:cs typeface="Arial" panose="020B0604020202020204" pitchFamily="34" charset="0"/>
                        </a:rPr>
                        <a:t>Highlight</a:t>
                      </a:r>
                    </a:p>
                    <a:p>
                      <a:pPr algn="ctr"/>
                      <a:r>
                        <a:rPr lang="en-US" sz="1600" dirty="0">
                          <a:latin typeface="Arial" panose="020B0604020202020204" pitchFamily="34" charset="0"/>
                          <a:cs typeface="Arial" panose="020B0604020202020204" pitchFamily="34" charset="0"/>
                        </a:rPr>
                        <a:t>Submitted</a:t>
                      </a:r>
                    </a:p>
                  </a:txBody>
                  <a:tcPr anchor="ctr"/>
                </a:tc>
                <a:extLst>
                  <a:ext uri="{0D108BD9-81ED-4DB2-BD59-A6C34878D82A}">
                    <a16:rowId xmlns:a16="http://schemas.microsoft.com/office/drawing/2014/main" val="3280162485"/>
                  </a:ext>
                </a:extLst>
              </a:tr>
              <a:tr h="838784">
                <a:tc>
                  <a:txBody>
                    <a:bodyPr/>
                    <a:lstStyle/>
                    <a:p>
                      <a:r>
                        <a:rPr lang="en-US" sz="1200" dirty="0">
                          <a:solidFill>
                            <a:schemeClr val="tx1"/>
                          </a:solidFill>
                          <a:latin typeface="Arial" panose="020B0604020202020204" pitchFamily="34" charset="0"/>
                          <a:cs typeface="Arial" panose="020B0604020202020204" pitchFamily="34" charset="0"/>
                        </a:rPr>
                        <a:t>Duneflow</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Status</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endParaRPr lang="en-US" sz="1200" kern="1200" dirty="0">
                        <a:solidFill>
                          <a:schemeClr val="tx1"/>
                        </a:solidFill>
                        <a:effectLst/>
                        <a:latin typeface="Arial"/>
                        <a:ea typeface="+mn-ea"/>
                        <a:cs typeface="Arial"/>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kern="1200" dirty="0">
                          <a:solidFill>
                            <a:schemeClr val="tx1"/>
                          </a:solidFill>
                          <a:effectLst/>
                          <a:latin typeface="Arial"/>
                          <a:ea typeface="+mn-ea"/>
                          <a:cs typeface="Arial"/>
                        </a:rPr>
                        <a:t>The Duneflow payload is currently in storage and the team is awaiting an announcement of a flight date from Blue Origin.</a:t>
                      </a:r>
                    </a:p>
                  </a:txBody>
                  <a:tcPr anchor="ctr"/>
                </a:tc>
                <a:tc>
                  <a:txBody>
                    <a:bodyPr/>
                    <a:lstStyle/>
                    <a:p>
                      <a:pPr algn="ctr"/>
                      <a:r>
                        <a:rPr lang="en-US" sz="1200" dirty="0">
                          <a:solidFill>
                            <a:schemeClr val="tx1"/>
                          </a:solidFill>
                          <a:latin typeface="Arial"/>
                          <a:cs typeface="Arial"/>
                        </a:rPr>
                        <a:t>No</a:t>
                      </a:r>
                    </a:p>
                  </a:txBody>
                  <a:tcPr anchor="ctr"/>
                </a:tc>
                <a:tc>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74585504"/>
                  </a:ext>
                </a:extLst>
              </a:tr>
              <a:tr h="919079">
                <a:tc>
                  <a:txBody>
                    <a:bodyPr/>
                    <a:lstStyle/>
                    <a:p>
                      <a:pPr lvl="0">
                        <a:buNone/>
                      </a:pPr>
                      <a:r>
                        <a:rPr lang="en-US" sz="1200" dirty="0">
                          <a:solidFill>
                            <a:schemeClr val="tx1"/>
                          </a:solidFill>
                          <a:latin typeface="Arial"/>
                          <a:cs typeface="Arial"/>
                        </a:rPr>
                        <a:t>Periodic Project Review 2</a:t>
                      </a:r>
                    </a:p>
                  </a:txBody>
                  <a:tcPr anchor="ctr"/>
                </a:tc>
                <a:tc>
                  <a:txBody>
                    <a:bodyPr/>
                    <a:lstStyle/>
                    <a:p>
                      <a:pPr lvl="0" algn="ctr">
                        <a:buNone/>
                      </a:pPr>
                      <a:r>
                        <a:rPr lang="en-US" sz="1200" dirty="0">
                          <a:solidFill>
                            <a:schemeClr val="tx1"/>
                          </a:solidFill>
                          <a:latin typeface="Arial"/>
                          <a:cs typeface="Arial"/>
                        </a:rPr>
                        <a:t>Milestone</a:t>
                      </a:r>
                    </a:p>
                  </a:txBody>
                  <a:tcPr anchor="ctr"/>
                </a:tc>
                <a:tc>
                  <a:txBody>
                    <a:bodyPr/>
                    <a:lstStyle/>
                    <a:p>
                      <a:pPr marL="0" lvl="0" indent="0" algn="l">
                        <a:lnSpc>
                          <a:spcPct val="100000"/>
                        </a:lnSpc>
                        <a:spcBef>
                          <a:spcPts val="0"/>
                        </a:spcBef>
                        <a:spcAft>
                          <a:spcPts val="0"/>
                        </a:spcAft>
                        <a:buNone/>
                      </a:pPr>
                      <a:endParaRPr lang="en-US" sz="1200" kern="1200" dirty="0">
                        <a:solidFill>
                          <a:schemeClr val="tx1"/>
                        </a:solidFill>
                        <a:effectLst/>
                        <a:latin typeface="Arial"/>
                        <a:ea typeface="+mn-ea"/>
                        <a:cs typeface="Arial"/>
                      </a:endParaRPr>
                    </a:p>
                  </a:txBody>
                  <a:tcPr anchor="ctr"/>
                </a:tc>
                <a:tc>
                  <a:txBody>
                    <a:bodyPr/>
                    <a:lstStyle/>
                    <a:p>
                      <a:pPr marL="0" lvl="0" indent="0" algn="l">
                        <a:lnSpc>
                          <a:spcPct val="100000"/>
                        </a:lnSpc>
                        <a:spcBef>
                          <a:spcPts val="0"/>
                        </a:spcBef>
                        <a:spcAft>
                          <a:spcPts val="0"/>
                        </a:spcAft>
                        <a:buNone/>
                      </a:pPr>
                      <a:r>
                        <a:rPr lang="en-US" sz="1200" kern="1200" dirty="0">
                          <a:solidFill>
                            <a:schemeClr val="tx1"/>
                          </a:solidFill>
                          <a:effectLst/>
                          <a:latin typeface="Arial"/>
                          <a:ea typeface="+mn-ea"/>
                          <a:cs typeface="Arial"/>
                        </a:rPr>
                        <a:t>The Periodic Project Review 2 took place at ICON’s facility in Austin TX on 9/25/23.</a:t>
                      </a:r>
                    </a:p>
                  </a:txBody>
                  <a:tcPr anchor="ctr"/>
                </a:tc>
                <a:tc>
                  <a:txBody>
                    <a:bodyPr/>
                    <a:lstStyle/>
                    <a:p>
                      <a:pPr lvl="0" algn="ctr">
                        <a:buNone/>
                      </a:pPr>
                      <a:r>
                        <a:rPr lang="en-US" sz="1200" dirty="0">
                          <a:solidFill>
                            <a:schemeClr val="tx1"/>
                          </a:solidFill>
                          <a:latin typeface="Arial"/>
                          <a:cs typeface="Arial"/>
                        </a:rPr>
                        <a:t>To be submitted by 10/13/23</a:t>
                      </a:r>
                    </a:p>
                  </a:txBody>
                  <a:tcPr anchor="ctr"/>
                </a:tc>
                <a:tc>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22308537"/>
                  </a:ext>
                </a:extLst>
              </a:tr>
              <a:tr h="919079">
                <a:tc>
                  <a:txBody>
                    <a:bodyPr/>
                    <a:lstStyle/>
                    <a:p>
                      <a:pPr lvl="0">
                        <a:buNone/>
                      </a:pPr>
                      <a:r>
                        <a:rPr lang="en-US" sz="1200" dirty="0">
                          <a:solidFill>
                            <a:schemeClr val="tx1"/>
                          </a:solidFill>
                          <a:latin typeface="Arial"/>
                          <a:cs typeface="Arial"/>
                        </a:rPr>
                        <a:t>GCD Annual Program Review (APR)</a:t>
                      </a:r>
                    </a:p>
                  </a:txBody>
                  <a:tcPr anchor="ctr"/>
                </a:tc>
                <a:tc>
                  <a:txBody>
                    <a:bodyPr/>
                    <a:lstStyle/>
                    <a:p>
                      <a:pPr lvl="0" algn="ctr">
                        <a:buNone/>
                      </a:pPr>
                      <a:r>
                        <a:rPr lang="en-US" sz="1200" dirty="0">
                          <a:solidFill>
                            <a:schemeClr val="tx1"/>
                          </a:solidFill>
                          <a:latin typeface="Arial"/>
                          <a:cs typeface="Arial"/>
                        </a:rPr>
                        <a:t>Status</a:t>
                      </a:r>
                    </a:p>
                  </a:txBody>
                  <a:tcPr anchor="ctr"/>
                </a:tc>
                <a:tc>
                  <a:txBody>
                    <a:bodyPr/>
                    <a:lstStyle/>
                    <a:p>
                      <a:pPr marL="0" lvl="0" indent="0" algn="l">
                        <a:lnSpc>
                          <a:spcPct val="100000"/>
                        </a:lnSpc>
                        <a:spcBef>
                          <a:spcPts val="0"/>
                        </a:spcBef>
                        <a:spcAft>
                          <a:spcPts val="0"/>
                        </a:spcAft>
                        <a:buNone/>
                      </a:pPr>
                      <a:endParaRPr lang="en-US" sz="1200" kern="1200" dirty="0">
                        <a:solidFill>
                          <a:schemeClr val="tx1"/>
                        </a:solidFill>
                        <a:effectLst/>
                        <a:latin typeface="Arial"/>
                        <a:ea typeface="+mn-ea"/>
                        <a:cs typeface="Arial"/>
                      </a:endParaRPr>
                    </a:p>
                  </a:txBody>
                  <a:tcPr anchor="ctr"/>
                </a:tc>
                <a:tc>
                  <a:txBody>
                    <a:bodyPr/>
                    <a:lstStyle/>
                    <a:p>
                      <a:pPr marL="0" lvl="0" indent="0" algn="l">
                        <a:lnSpc>
                          <a:spcPct val="100000"/>
                        </a:lnSpc>
                        <a:spcBef>
                          <a:spcPts val="0"/>
                        </a:spcBef>
                        <a:spcAft>
                          <a:spcPts val="0"/>
                        </a:spcAft>
                        <a:buNone/>
                      </a:pPr>
                      <a:r>
                        <a:rPr lang="en-US" sz="1200" kern="1200" dirty="0">
                          <a:solidFill>
                            <a:schemeClr val="tx1"/>
                          </a:solidFill>
                          <a:effectLst/>
                          <a:latin typeface="Arial"/>
                          <a:ea typeface="+mn-ea"/>
                          <a:cs typeface="Arial"/>
                        </a:rPr>
                        <a:t>The MMPACT Project Manager provided the year-end status of the MMPACT project at the GCD APR.  Additionally, the NASA/ICON team provided and manned an exhibit booth during the review.</a:t>
                      </a:r>
                    </a:p>
                  </a:txBody>
                  <a:tcPr anchor="ctr"/>
                </a:tc>
                <a:tc>
                  <a:txBody>
                    <a:bodyPr/>
                    <a:lstStyle/>
                    <a:p>
                      <a:pPr lvl="0" algn="ctr">
                        <a:buNone/>
                      </a:pPr>
                      <a:r>
                        <a:rPr lang="en-US" sz="1200" dirty="0">
                          <a:solidFill>
                            <a:schemeClr val="tx1"/>
                          </a:solidFill>
                          <a:latin typeface="Arial"/>
                          <a:cs typeface="Arial"/>
                        </a:rPr>
                        <a:t>No</a:t>
                      </a:r>
                    </a:p>
                  </a:txBody>
                  <a:tcPr anchor="ctr"/>
                </a:tc>
                <a:tc>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95564096"/>
                  </a:ext>
                </a:extLst>
              </a:tr>
              <a:tr h="919079">
                <a:tc>
                  <a:txBody>
                    <a:bodyPr/>
                    <a:lstStyle/>
                    <a:p>
                      <a:pPr lvl="0">
                        <a:buNone/>
                      </a:pPr>
                      <a:r>
                        <a:rPr lang="en-US" sz="1200" dirty="0">
                          <a:solidFill>
                            <a:schemeClr val="tx1"/>
                          </a:solidFill>
                          <a:latin typeface="Arial"/>
                          <a:cs typeface="Arial"/>
                        </a:rPr>
                        <a:t>Property Assessment Tool (PAT)</a:t>
                      </a:r>
                    </a:p>
                  </a:txBody>
                  <a:tcPr anchor="ctr"/>
                </a:tc>
                <a:tc>
                  <a:txBody>
                    <a:bodyPr/>
                    <a:lstStyle/>
                    <a:p>
                      <a:pPr lvl="0" algn="ctr">
                        <a:buNone/>
                      </a:pPr>
                      <a:r>
                        <a:rPr lang="en-US" sz="1200" dirty="0">
                          <a:solidFill>
                            <a:schemeClr val="tx1"/>
                          </a:solidFill>
                          <a:latin typeface="Arial"/>
                          <a:cs typeface="Arial"/>
                        </a:rPr>
                        <a:t>Status</a:t>
                      </a:r>
                    </a:p>
                  </a:txBody>
                  <a:tcPr anchor="ctr"/>
                </a:tc>
                <a:tc>
                  <a:txBody>
                    <a:bodyPr/>
                    <a:lstStyle/>
                    <a:p>
                      <a:pPr marL="0" lvl="0" indent="0" algn="l">
                        <a:lnSpc>
                          <a:spcPct val="100000"/>
                        </a:lnSpc>
                        <a:spcBef>
                          <a:spcPts val="0"/>
                        </a:spcBef>
                        <a:spcAft>
                          <a:spcPts val="0"/>
                        </a:spcAft>
                        <a:buNone/>
                      </a:pPr>
                      <a:endParaRPr lang="en-US" sz="1200" kern="1200" dirty="0">
                        <a:solidFill>
                          <a:schemeClr val="tx1"/>
                        </a:solidFill>
                        <a:effectLst/>
                        <a:latin typeface="Arial"/>
                        <a:ea typeface="+mn-ea"/>
                        <a:cs typeface="Arial"/>
                      </a:endParaRPr>
                    </a:p>
                  </a:txBody>
                  <a:tcPr anchor="ctr"/>
                </a:tc>
                <a:tc>
                  <a:txBody>
                    <a:bodyPr/>
                    <a:lstStyle/>
                    <a:p>
                      <a:pPr marL="0" lvl="0" indent="0" algn="l">
                        <a:lnSpc>
                          <a:spcPct val="100000"/>
                        </a:lnSpc>
                        <a:spcBef>
                          <a:spcPts val="0"/>
                        </a:spcBef>
                        <a:spcAft>
                          <a:spcPts val="0"/>
                        </a:spcAft>
                        <a:buNone/>
                      </a:pPr>
                      <a:r>
                        <a:rPr lang="en-US" sz="1200" kern="1200" dirty="0">
                          <a:solidFill>
                            <a:schemeClr val="tx1"/>
                          </a:solidFill>
                          <a:effectLst/>
                          <a:latin typeface="Arial"/>
                          <a:ea typeface="+mn-ea"/>
                          <a:cs typeface="Arial"/>
                        </a:rPr>
                        <a:t>Kratos/Southern Research Engineering (KSRE) has been contracted to provide requirements and a conceptual design of a PAT, working closely with ICON for the interface design.  The contract was finally awarded on 9/29/23, and the period of performance is 6 months.</a:t>
                      </a:r>
                    </a:p>
                  </a:txBody>
                  <a:tcPr anchor="ctr"/>
                </a:tc>
                <a:tc>
                  <a:txBody>
                    <a:bodyPr/>
                    <a:lstStyle/>
                    <a:p>
                      <a:pPr lvl="0" algn="ctr">
                        <a:buNone/>
                      </a:pPr>
                      <a:r>
                        <a:rPr lang="en-US" sz="1200" dirty="0">
                          <a:solidFill>
                            <a:schemeClr val="tx1"/>
                          </a:solidFill>
                          <a:latin typeface="Arial"/>
                          <a:cs typeface="Arial"/>
                        </a:rPr>
                        <a:t>No</a:t>
                      </a:r>
                    </a:p>
                  </a:txBody>
                  <a:tcPr anchor="ctr"/>
                </a:tc>
                <a:tc>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77713775"/>
                  </a:ext>
                </a:extLst>
              </a:tr>
              <a:tr h="507291">
                <a:tc>
                  <a:txBody>
                    <a:bodyPr/>
                    <a:lstStyle/>
                    <a:p>
                      <a:pPr lvl="0">
                        <a:buNone/>
                      </a:pPr>
                      <a:r>
                        <a:rPr lang="en-US" sz="1200" dirty="0">
                          <a:solidFill>
                            <a:schemeClr val="tx1"/>
                          </a:solidFill>
                          <a:latin typeface="Arial"/>
                          <a:cs typeface="Arial"/>
                        </a:rPr>
                        <a:t>Materials and Processes Study Report</a:t>
                      </a:r>
                    </a:p>
                  </a:txBody>
                  <a:tcPr anchor="ctr"/>
                </a:tc>
                <a:tc>
                  <a:txBody>
                    <a:bodyPr/>
                    <a:lstStyle/>
                    <a:p>
                      <a:pPr lvl="0" algn="ctr">
                        <a:buNone/>
                      </a:pPr>
                      <a:r>
                        <a:rPr lang="en-US" sz="1200" dirty="0">
                          <a:solidFill>
                            <a:schemeClr val="tx1"/>
                          </a:solidFill>
                          <a:latin typeface="Arial"/>
                          <a:cs typeface="Arial"/>
                        </a:rPr>
                        <a:t>Status</a:t>
                      </a:r>
                    </a:p>
                  </a:txBody>
                  <a:tcPr anchor="ctr"/>
                </a:tc>
                <a:tc>
                  <a:txBody>
                    <a:bodyPr/>
                    <a:lstStyle/>
                    <a:p>
                      <a:pPr marL="0" lvl="0" indent="0" algn="l">
                        <a:lnSpc>
                          <a:spcPct val="100000"/>
                        </a:lnSpc>
                        <a:spcBef>
                          <a:spcPts val="0"/>
                        </a:spcBef>
                        <a:spcAft>
                          <a:spcPts val="0"/>
                        </a:spcAft>
                        <a:buNone/>
                      </a:pPr>
                      <a:endParaRPr lang="en-US" sz="1200" kern="1200" dirty="0">
                        <a:solidFill>
                          <a:schemeClr val="tx1"/>
                        </a:solidFill>
                        <a:effectLst/>
                        <a:latin typeface="Arial"/>
                        <a:ea typeface="+mn-ea"/>
                        <a:cs typeface="Arial"/>
                      </a:endParaRPr>
                    </a:p>
                  </a:txBody>
                  <a:tcPr anchor="ctr"/>
                </a:tc>
                <a:tc>
                  <a:txBody>
                    <a:bodyPr/>
                    <a:lstStyle/>
                    <a:p>
                      <a:pPr marL="0" lvl="0" indent="0" algn="l">
                        <a:lnSpc>
                          <a:spcPct val="100000"/>
                        </a:lnSpc>
                        <a:spcBef>
                          <a:spcPts val="0"/>
                        </a:spcBef>
                        <a:spcAft>
                          <a:spcPts val="0"/>
                        </a:spcAft>
                        <a:buNone/>
                      </a:pPr>
                      <a:r>
                        <a:rPr lang="en-US" sz="1200" kern="1200" dirty="0">
                          <a:solidFill>
                            <a:schemeClr val="tx1"/>
                          </a:solidFill>
                          <a:effectLst/>
                          <a:latin typeface="Arial"/>
                          <a:ea typeface="+mn-ea"/>
                          <a:cs typeface="Arial"/>
                        </a:rPr>
                        <a:t>The final report from KSRE has been provided, and the final draft was provided on 9/22/23.</a:t>
                      </a:r>
                    </a:p>
                  </a:txBody>
                  <a:tcPr anchor="ctr"/>
                </a:tc>
                <a:tc>
                  <a:txBody>
                    <a:bodyPr/>
                    <a:lstStyle/>
                    <a:p>
                      <a:pPr lvl="0" algn="ctr">
                        <a:buNone/>
                      </a:pPr>
                      <a:r>
                        <a:rPr lang="en-US" sz="1200" dirty="0">
                          <a:solidFill>
                            <a:schemeClr val="tx1"/>
                          </a:solidFill>
                          <a:latin typeface="Arial"/>
                          <a:cs typeface="Arial"/>
                        </a:rPr>
                        <a:t>No</a:t>
                      </a:r>
                    </a:p>
                  </a:txBody>
                  <a:tcPr anchor="ctr"/>
                </a:tc>
                <a:tc>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7028098"/>
                  </a:ext>
                </a:extLst>
              </a:tr>
            </a:tbl>
          </a:graphicData>
        </a:graphic>
      </p:graphicFrame>
      <p:sp>
        <p:nvSpPr>
          <p:cNvPr id="4" name="Date Placeholder 3">
            <a:extLst>
              <a:ext uri="{FF2B5EF4-FFF2-40B4-BE49-F238E27FC236}">
                <a16:creationId xmlns:a16="http://schemas.microsoft.com/office/drawing/2014/main" id="{E7741C8B-575F-D804-6DD2-11629493AEB3}"/>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4A8637DA-AF2D-34E6-0BD0-4258A2D74262}"/>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3A61709D-936D-5ED8-6205-C2D290FCD815}"/>
              </a:ext>
            </a:extLst>
          </p:cNvPr>
          <p:cNvSpPr>
            <a:spLocks noGrp="1"/>
          </p:cNvSpPr>
          <p:nvPr>
            <p:ph type="sldNum" sz="quarter" idx="12"/>
          </p:nvPr>
        </p:nvSpPr>
        <p:spPr/>
        <p:txBody>
          <a:bodyPr/>
          <a:lstStyle/>
          <a:p>
            <a:fld id="{810711A6-5908-4BC9-9A98-6F28F473755D}" type="slidenum">
              <a:rPr lang="en-US" smtClean="0"/>
              <a:t>14</a:t>
            </a:fld>
            <a:endParaRPr lang="en-US" dirty="0"/>
          </a:p>
        </p:txBody>
      </p:sp>
    </p:spTree>
    <p:extLst>
      <p:ext uri="{BB962C8B-B14F-4D97-AF65-F5344CB8AC3E}">
        <p14:creationId xmlns:p14="http://schemas.microsoft.com/office/powerpoint/2010/main" val="2546828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35FA-E277-8511-9630-17564F0B1329}"/>
              </a:ext>
            </a:extLst>
          </p:cNvPr>
          <p:cNvSpPr>
            <a:spLocks noGrp="1"/>
          </p:cNvSpPr>
          <p:nvPr>
            <p:ph type="title"/>
          </p:nvPr>
        </p:nvSpPr>
        <p:spPr/>
        <p:txBody>
          <a:bodyPr/>
          <a:lstStyle/>
          <a:p>
            <a:r>
              <a:rPr lang="en-US" dirty="0"/>
              <a:t>MMPACT Highlights/Accomplishments</a:t>
            </a:r>
          </a:p>
        </p:txBody>
      </p:sp>
      <p:graphicFrame>
        <p:nvGraphicFramePr>
          <p:cNvPr id="3" name="Table 2">
            <a:extLst>
              <a:ext uri="{FF2B5EF4-FFF2-40B4-BE49-F238E27FC236}">
                <a16:creationId xmlns:a16="http://schemas.microsoft.com/office/drawing/2014/main" id="{B2EF7521-E302-1C4E-9D38-5C63EF2FEAFF}"/>
              </a:ext>
            </a:extLst>
          </p:cNvPr>
          <p:cNvGraphicFramePr>
            <a:graphicFrameLocks noGrp="1"/>
          </p:cNvGraphicFramePr>
          <p:nvPr>
            <p:extLst>
              <p:ext uri="{D42A27DB-BD31-4B8C-83A1-F6EECF244321}">
                <p14:modId xmlns:p14="http://schemas.microsoft.com/office/powerpoint/2010/main" val="776494817"/>
              </p:ext>
            </p:extLst>
          </p:nvPr>
        </p:nvGraphicFramePr>
        <p:xfrm>
          <a:off x="74502" y="1015135"/>
          <a:ext cx="12036904" cy="5438289"/>
        </p:xfrm>
        <a:graphic>
          <a:graphicData uri="http://schemas.openxmlformats.org/drawingml/2006/table">
            <a:tbl>
              <a:tblPr firstRow="1" bandRow="1">
                <a:tableStyleId>{5C22544A-7EE6-4342-B048-85BDC9FD1C3A}</a:tableStyleId>
              </a:tblPr>
              <a:tblGrid>
                <a:gridCol w="1793293">
                  <a:extLst>
                    <a:ext uri="{9D8B030D-6E8A-4147-A177-3AD203B41FA5}">
                      <a16:colId xmlns:a16="http://schemas.microsoft.com/office/drawing/2014/main" val="3691669605"/>
                    </a:ext>
                  </a:extLst>
                </a:gridCol>
                <a:gridCol w="1218681">
                  <a:extLst>
                    <a:ext uri="{9D8B030D-6E8A-4147-A177-3AD203B41FA5}">
                      <a16:colId xmlns:a16="http://schemas.microsoft.com/office/drawing/2014/main" val="104548632"/>
                    </a:ext>
                  </a:extLst>
                </a:gridCol>
                <a:gridCol w="1097913">
                  <a:extLst>
                    <a:ext uri="{9D8B030D-6E8A-4147-A177-3AD203B41FA5}">
                      <a16:colId xmlns:a16="http://schemas.microsoft.com/office/drawing/2014/main" val="2488987444"/>
                    </a:ext>
                  </a:extLst>
                </a:gridCol>
                <a:gridCol w="5513857">
                  <a:extLst>
                    <a:ext uri="{9D8B030D-6E8A-4147-A177-3AD203B41FA5}">
                      <a16:colId xmlns:a16="http://schemas.microsoft.com/office/drawing/2014/main" val="1250236215"/>
                    </a:ext>
                  </a:extLst>
                </a:gridCol>
                <a:gridCol w="1098205">
                  <a:extLst>
                    <a:ext uri="{9D8B030D-6E8A-4147-A177-3AD203B41FA5}">
                      <a16:colId xmlns:a16="http://schemas.microsoft.com/office/drawing/2014/main" val="1724979727"/>
                    </a:ext>
                  </a:extLst>
                </a:gridCol>
                <a:gridCol w="1314955">
                  <a:extLst>
                    <a:ext uri="{9D8B030D-6E8A-4147-A177-3AD203B41FA5}">
                      <a16:colId xmlns:a16="http://schemas.microsoft.com/office/drawing/2014/main" val="2645972022"/>
                    </a:ext>
                  </a:extLst>
                </a:gridCol>
              </a:tblGrid>
              <a:tr h="949579">
                <a:tc>
                  <a:txBody>
                    <a:bodyPr/>
                    <a:lstStyle/>
                    <a:p>
                      <a:pPr algn="ctr"/>
                      <a:r>
                        <a:rPr lang="en-US" dirty="0">
                          <a:latin typeface="Arial" panose="020B0604020202020204" pitchFamily="34" charset="0"/>
                          <a:cs typeface="Arial" panose="020B0604020202020204" pitchFamily="34" charset="0"/>
                        </a:rPr>
                        <a:t>Title</a:t>
                      </a:r>
                    </a:p>
                  </a:txBody>
                  <a:tcPr anchor="ctr"/>
                </a:tc>
                <a:tc>
                  <a:txBody>
                    <a:bodyPr/>
                    <a:lstStyle/>
                    <a:p>
                      <a:pPr algn="ctr"/>
                      <a:r>
                        <a:rPr lang="en-US" dirty="0">
                          <a:latin typeface="Arial" panose="020B0604020202020204" pitchFamily="34" charset="0"/>
                          <a:cs typeface="Arial" panose="020B0604020202020204" pitchFamily="34" charset="0"/>
                        </a:rPr>
                        <a:t>Type</a:t>
                      </a:r>
                    </a:p>
                  </a:txBody>
                  <a:tcPr anchor="ctr"/>
                </a:tc>
                <a:tc>
                  <a:txBody>
                    <a:bodyPr/>
                    <a:lstStyle/>
                    <a:p>
                      <a:pPr algn="ctr"/>
                      <a:r>
                        <a:rPr lang="en-US" dirty="0">
                          <a:latin typeface="Arial" panose="020B0604020202020204" pitchFamily="34" charset="0"/>
                          <a:cs typeface="Arial" panose="020B0604020202020204" pitchFamily="34" charset="0"/>
                        </a:rPr>
                        <a:t>Element</a:t>
                      </a:r>
                    </a:p>
                  </a:txBody>
                  <a:tcPr anchor="ctr"/>
                </a:tc>
                <a:tc>
                  <a:txBody>
                    <a:bodyPr/>
                    <a:lstStyle/>
                    <a:p>
                      <a:pPr algn="ctr"/>
                      <a:r>
                        <a:rPr lang="en-US" dirty="0">
                          <a:latin typeface="Arial" panose="020B0604020202020204" pitchFamily="34" charset="0"/>
                          <a:cs typeface="Arial" panose="020B0604020202020204" pitchFamily="34" charset="0"/>
                        </a:rPr>
                        <a:t>Description</a:t>
                      </a:r>
                    </a:p>
                  </a:txBody>
                  <a:tcPr anchor="ctr"/>
                </a:tc>
                <a:tc>
                  <a:txBody>
                    <a:bodyPr/>
                    <a:lstStyle/>
                    <a:p>
                      <a:pPr algn="ctr"/>
                      <a:r>
                        <a:rPr lang="en-US" sz="1600" dirty="0">
                          <a:latin typeface="Arial" panose="020B0604020202020204" pitchFamily="34" charset="0"/>
                          <a:cs typeface="Arial" panose="020B0604020202020204" pitchFamily="34" charset="0"/>
                        </a:rPr>
                        <a:t>New Image for EPO</a:t>
                      </a:r>
                    </a:p>
                  </a:txBody>
                  <a:tcPr anchor="ctr"/>
                </a:tc>
                <a:tc>
                  <a:txBody>
                    <a:bodyPr/>
                    <a:lstStyle/>
                    <a:p>
                      <a:pPr algn="ctr"/>
                      <a:r>
                        <a:rPr lang="en-US" sz="1600" dirty="0">
                          <a:latin typeface="Arial" panose="020B0604020202020204" pitchFamily="34" charset="0"/>
                          <a:cs typeface="Arial" panose="020B0604020202020204" pitchFamily="34" charset="0"/>
                        </a:rPr>
                        <a:t>Highlight</a:t>
                      </a:r>
                    </a:p>
                    <a:p>
                      <a:pPr algn="ctr"/>
                      <a:r>
                        <a:rPr lang="en-US" sz="1600" dirty="0">
                          <a:latin typeface="Arial" panose="020B0604020202020204" pitchFamily="34" charset="0"/>
                          <a:cs typeface="Arial" panose="020B0604020202020204" pitchFamily="34" charset="0"/>
                        </a:rPr>
                        <a:t>Submitted</a:t>
                      </a:r>
                    </a:p>
                  </a:txBody>
                  <a:tcPr anchor="ctr"/>
                </a:tc>
                <a:extLst>
                  <a:ext uri="{0D108BD9-81ED-4DB2-BD59-A6C34878D82A}">
                    <a16:rowId xmlns:a16="http://schemas.microsoft.com/office/drawing/2014/main" val="3280162485"/>
                  </a:ext>
                </a:extLst>
              </a:tr>
              <a:tr h="838784">
                <a:tc>
                  <a:txBody>
                    <a:bodyPr/>
                    <a:lstStyle/>
                    <a:p>
                      <a:pPr lvl="0">
                        <a:buNone/>
                      </a:pPr>
                      <a:r>
                        <a:rPr lang="en-US" sz="1200" dirty="0">
                          <a:solidFill>
                            <a:schemeClr val="tx1"/>
                          </a:solidFill>
                          <a:latin typeface="Arial"/>
                          <a:cs typeface="Arial"/>
                        </a:rPr>
                        <a:t>Cooperative Agreement Notice (CAN) Award</a:t>
                      </a:r>
                    </a:p>
                  </a:txBody>
                  <a:tcPr anchor="ctr"/>
                </a:tc>
                <a:tc>
                  <a:txBody>
                    <a:bodyPr/>
                    <a:lstStyle/>
                    <a:p>
                      <a:pPr lvl="0" algn="ctr">
                        <a:buNone/>
                      </a:pPr>
                      <a:r>
                        <a:rPr lang="en-US" sz="1200" dirty="0">
                          <a:solidFill>
                            <a:schemeClr val="tx1"/>
                          </a:solidFill>
                          <a:latin typeface="Arial"/>
                          <a:cs typeface="Arial"/>
                        </a:rPr>
                        <a:t>Status</a:t>
                      </a:r>
                    </a:p>
                  </a:txBody>
                  <a:tcPr anchor="ctr"/>
                </a:tc>
                <a:tc>
                  <a:txBody>
                    <a:bodyPr/>
                    <a:lstStyle/>
                    <a:p>
                      <a:pPr lvl="0" algn="ctr">
                        <a:buNone/>
                      </a:pPr>
                      <a:endParaRPr lang="en-US" sz="1200" dirty="0">
                        <a:solidFill>
                          <a:schemeClr val="tx1"/>
                        </a:solidFill>
                        <a:latin typeface="Arial"/>
                        <a:cs typeface="Arial"/>
                      </a:endParaRPr>
                    </a:p>
                  </a:txBody>
                  <a:tcPr anchor="ctr"/>
                </a:tc>
                <a:tc>
                  <a:txBody>
                    <a:bodyPr/>
                    <a:lstStyle/>
                    <a:p>
                      <a:pPr marL="0" lvl="0" indent="0" algn="l">
                        <a:lnSpc>
                          <a:spcPct val="100000"/>
                        </a:lnSpc>
                        <a:spcBef>
                          <a:spcPts val="0"/>
                        </a:spcBef>
                        <a:spcAft>
                          <a:spcPts val="0"/>
                        </a:spcAft>
                        <a:buNone/>
                      </a:pPr>
                      <a:r>
                        <a:rPr lang="en-US" sz="1200" b="0" i="0" dirty="0">
                          <a:effectLst/>
                          <a:latin typeface="Arial" panose="020B0604020202020204" pitchFamily="34" charset="0"/>
                          <a:cs typeface="Arial" panose="020B0604020202020204" pitchFamily="34" charset="0"/>
                        </a:rPr>
                        <a:t>A Cooperative Agreement Notice with </a:t>
                      </a:r>
                      <a:r>
                        <a:rPr lang="en-US" sz="1200" b="0" i="0" dirty="0">
                          <a:solidFill>
                            <a:schemeClr val="tx1"/>
                          </a:solidFill>
                          <a:effectLst/>
                          <a:latin typeface="Arial" panose="020B0604020202020204" pitchFamily="34" charset="0"/>
                          <a:cs typeface="Arial" panose="020B0604020202020204" pitchFamily="34" charset="0"/>
                        </a:rPr>
                        <a:t>Northwestern University for the research needed to define the requirements of a Raman spectrometer system that can determine glass content of regolith and calcium content of feldspar minerals (two materials that have the greatest effect on the Laser VMX system) was awarded 10/10/23.</a:t>
                      </a:r>
                      <a:endParaRPr lang="en-US" sz="1200" kern="1200" dirty="0">
                        <a:solidFill>
                          <a:schemeClr val="tx1"/>
                        </a:solidFill>
                        <a:effectLst/>
                        <a:latin typeface="Arial"/>
                        <a:ea typeface="+mn-ea"/>
                        <a:cs typeface="Arial"/>
                      </a:endParaRPr>
                    </a:p>
                  </a:txBody>
                  <a:tcPr anchor="ctr"/>
                </a:tc>
                <a:tc>
                  <a:txBody>
                    <a:bodyPr/>
                    <a:lstStyle/>
                    <a:p>
                      <a:pPr lvl="0" algn="ctr">
                        <a:buNone/>
                      </a:pPr>
                      <a:r>
                        <a:rPr lang="en-US" sz="1200" dirty="0">
                          <a:solidFill>
                            <a:schemeClr val="tx1"/>
                          </a:solidFill>
                          <a:latin typeface="Arial"/>
                          <a:cs typeface="Arial"/>
                        </a:rPr>
                        <a:t>No</a:t>
                      </a:r>
                    </a:p>
                  </a:txBody>
                  <a:tcPr anchor="ctr"/>
                </a:tc>
                <a:tc>
                  <a:txBody>
                    <a:bodyPr/>
                    <a:lstStyle/>
                    <a:p>
                      <a:pPr lvl="0" algn="ctr">
                        <a:buNone/>
                      </a:pPr>
                      <a:r>
                        <a:rPr lang="en-US" sz="1200" dirty="0">
                          <a:solidFill>
                            <a:schemeClr val="tx1"/>
                          </a:solidFill>
                          <a:latin typeface="Arial"/>
                          <a:cs typeface="Arial"/>
                        </a:rPr>
                        <a:t>No</a:t>
                      </a:r>
                    </a:p>
                  </a:txBody>
                  <a:tcPr anchor="ctr"/>
                </a:tc>
                <a:extLst>
                  <a:ext uri="{0D108BD9-81ED-4DB2-BD59-A6C34878D82A}">
                    <a16:rowId xmlns:a16="http://schemas.microsoft.com/office/drawing/2014/main" val="4174585504"/>
                  </a:ext>
                </a:extLst>
              </a:tr>
              <a:tr h="790742">
                <a:tc>
                  <a:txBody>
                    <a:bodyPr/>
                    <a:lstStyle/>
                    <a:p>
                      <a:pPr lvl="0">
                        <a:buNone/>
                      </a:pPr>
                      <a:r>
                        <a:rPr lang="en-US" sz="1200" dirty="0">
                          <a:solidFill>
                            <a:schemeClr val="tx1"/>
                          </a:solidFill>
                          <a:latin typeface="Arial"/>
                          <a:cs typeface="Arial"/>
                        </a:rPr>
                        <a:t>ICON Visit with MSFC V20 Test Crew</a:t>
                      </a:r>
                    </a:p>
                  </a:txBody>
                  <a:tcPr anchor="ctr"/>
                </a:tc>
                <a:tc>
                  <a:txBody>
                    <a:bodyPr/>
                    <a:lstStyle/>
                    <a:p>
                      <a:pPr lvl="0" algn="ctr">
                        <a:buNone/>
                      </a:pPr>
                      <a:r>
                        <a:rPr lang="en-US" sz="1200" dirty="0">
                          <a:solidFill>
                            <a:schemeClr val="tx1"/>
                          </a:solidFill>
                          <a:latin typeface="Arial"/>
                          <a:cs typeface="Arial"/>
                        </a:rPr>
                        <a:t>Status</a:t>
                      </a:r>
                    </a:p>
                  </a:txBody>
                  <a:tcPr anchor="ctr"/>
                </a:tc>
                <a:tc>
                  <a:txBody>
                    <a:bodyPr/>
                    <a:lstStyle/>
                    <a:p>
                      <a:pPr lvl="0" algn="ctr">
                        <a:buNone/>
                      </a:pPr>
                      <a:endParaRPr lang="en-US" sz="1200" dirty="0">
                        <a:solidFill>
                          <a:schemeClr val="tx1"/>
                        </a:solidFill>
                        <a:latin typeface="Arial"/>
                        <a:cs typeface="Arial"/>
                      </a:endParaRPr>
                    </a:p>
                  </a:txBody>
                  <a:tcPr anchor="ctr"/>
                </a:tc>
                <a:tc>
                  <a:txBody>
                    <a:bodyPr/>
                    <a:lstStyle/>
                    <a:p>
                      <a:pPr marL="0" lvl="0" indent="0" algn="l">
                        <a:lnSpc>
                          <a:spcPct val="100000"/>
                        </a:lnSpc>
                        <a:spcBef>
                          <a:spcPts val="0"/>
                        </a:spcBef>
                        <a:spcAft>
                          <a:spcPts val="0"/>
                        </a:spcAft>
                        <a:buNone/>
                      </a:pPr>
                      <a:r>
                        <a:rPr lang="en-US" sz="1200" kern="1200" dirty="0">
                          <a:solidFill>
                            <a:schemeClr val="tx1"/>
                          </a:solidFill>
                          <a:effectLst/>
                          <a:latin typeface="Arial"/>
                          <a:ea typeface="+mn-ea"/>
                          <a:cs typeface="Arial"/>
                        </a:rPr>
                        <a:t>MMPACT ICON members traveled to MSFC for a meeting with the V20 crew to discuss the test plan and logistics including shipping, moving the robotic arm into the chamber, feed-throughs, and cable lengths10/30/23-10/31/23.</a:t>
                      </a:r>
                    </a:p>
                  </a:txBody>
                  <a:tcPr anchor="ctr"/>
                </a:tc>
                <a:tc>
                  <a:txBody>
                    <a:bodyPr/>
                    <a:lstStyle/>
                    <a:p>
                      <a:pPr lvl="0" algn="ctr">
                        <a:buNone/>
                      </a:pPr>
                      <a:r>
                        <a:rPr lang="en-US" sz="1200" dirty="0">
                          <a:solidFill>
                            <a:schemeClr val="tx1"/>
                          </a:solidFill>
                          <a:latin typeface="Arial"/>
                          <a:cs typeface="Arial"/>
                        </a:rPr>
                        <a:t>No</a:t>
                      </a:r>
                    </a:p>
                  </a:txBody>
                  <a:tcPr anchor="ctr"/>
                </a:tc>
                <a:tc>
                  <a:txBody>
                    <a:bodyPr/>
                    <a:lstStyle/>
                    <a:p>
                      <a:pPr lvl="0" algn="ctr">
                        <a:buNone/>
                      </a:pPr>
                      <a:r>
                        <a:rPr lang="en-US" sz="1200" dirty="0">
                          <a:solidFill>
                            <a:schemeClr val="tx1"/>
                          </a:solidFill>
                          <a:latin typeface="Arial"/>
                          <a:cs typeface="Arial"/>
                        </a:rPr>
                        <a:t>No</a:t>
                      </a:r>
                    </a:p>
                  </a:txBody>
                  <a:tcPr anchor="ctr"/>
                </a:tc>
                <a:extLst>
                  <a:ext uri="{0D108BD9-81ED-4DB2-BD59-A6C34878D82A}">
                    <a16:rowId xmlns:a16="http://schemas.microsoft.com/office/drawing/2014/main" val="4222308537"/>
                  </a:ext>
                </a:extLst>
              </a:tr>
              <a:tr h="767209">
                <a:tc>
                  <a:txBody>
                    <a:bodyPr/>
                    <a:lstStyle/>
                    <a:p>
                      <a:pPr lvl="0">
                        <a:buNone/>
                      </a:pPr>
                      <a:r>
                        <a:rPr lang="en-US" sz="1200" dirty="0">
                          <a:solidFill>
                            <a:schemeClr val="tx1"/>
                          </a:solidFill>
                          <a:latin typeface="Arial"/>
                          <a:cs typeface="Arial"/>
                        </a:rPr>
                        <a:t>MSFC Upcoming Visit to ICON</a:t>
                      </a:r>
                    </a:p>
                  </a:txBody>
                  <a:tcPr anchor="ctr"/>
                </a:tc>
                <a:tc>
                  <a:txBody>
                    <a:bodyPr/>
                    <a:lstStyle/>
                    <a:p>
                      <a:pPr lvl="0" algn="ctr">
                        <a:buNone/>
                      </a:pPr>
                      <a:r>
                        <a:rPr lang="en-US" sz="1200" dirty="0">
                          <a:solidFill>
                            <a:schemeClr val="tx1"/>
                          </a:solidFill>
                          <a:latin typeface="Arial"/>
                          <a:cs typeface="Arial"/>
                        </a:rPr>
                        <a:t>Status</a:t>
                      </a:r>
                    </a:p>
                  </a:txBody>
                  <a:tcPr anchor="ctr"/>
                </a:tc>
                <a:tc>
                  <a:txBody>
                    <a:bodyPr/>
                    <a:lstStyle/>
                    <a:p>
                      <a:pPr lvl="0" algn="ctr">
                        <a:buNone/>
                      </a:pPr>
                      <a:endParaRPr lang="en-US" sz="1200" dirty="0">
                        <a:solidFill>
                          <a:schemeClr val="tx1"/>
                        </a:solidFill>
                        <a:latin typeface="Arial"/>
                        <a:cs typeface="Arial"/>
                      </a:endParaRPr>
                    </a:p>
                  </a:txBody>
                  <a:tcPr anchor="ctr"/>
                </a:tc>
                <a:tc>
                  <a:txBody>
                    <a:bodyPr/>
                    <a:lstStyle/>
                    <a:p>
                      <a:pPr marL="0" lvl="0" indent="0" algn="l">
                        <a:lnSpc>
                          <a:spcPct val="100000"/>
                        </a:lnSpc>
                        <a:spcBef>
                          <a:spcPts val="0"/>
                        </a:spcBef>
                        <a:spcAft>
                          <a:spcPts val="0"/>
                        </a:spcAft>
                        <a:buNone/>
                      </a:pPr>
                      <a:r>
                        <a:rPr lang="en-US" sz="1200" kern="1200" dirty="0">
                          <a:solidFill>
                            <a:schemeClr val="tx1"/>
                          </a:solidFill>
                          <a:effectLst/>
                          <a:latin typeface="Arial"/>
                          <a:ea typeface="+mn-ea"/>
                          <a:cs typeface="Arial"/>
                        </a:rPr>
                        <a:t>MMPACT MSFC members will travel to ICON for a meeting to discuss V20 Test 1 11/14/23.  The meeting will further discuss the test plan, logistics, and schedule.</a:t>
                      </a:r>
                    </a:p>
                  </a:txBody>
                  <a:tcPr anchor="ctr"/>
                </a:tc>
                <a:tc>
                  <a:txBody>
                    <a:bodyPr/>
                    <a:lstStyle/>
                    <a:p>
                      <a:pPr lvl="0" algn="ctr">
                        <a:buNone/>
                      </a:pPr>
                      <a:r>
                        <a:rPr lang="en-US" sz="1200" dirty="0">
                          <a:solidFill>
                            <a:schemeClr val="tx1"/>
                          </a:solidFill>
                          <a:latin typeface="Arial"/>
                          <a:cs typeface="Arial"/>
                        </a:rPr>
                        <a:t>No</a:t>
                      </a:r>
                    </a:p>
                  </a:txBody>
                  <a:tcPr anchor="ctr"/>
                </a:tc>
                <a:tc>
                  <a:txBody>
                    <a:bodyPr/>
                    <a:lstStyle/>
                    <a:p>
                      <a:pPr lvl="0" algn="ctr">
                        <a:buNone/>
                      </a:pPr>
                      <a:r>
                        <a:rPr lang="en-US" sz="1200" dirty="0">
                          <a:solidFill>
                            <a:schemeClr val="tx1"/>
                          </a:solidFill>
                          <a:latin typeface="Arial"/>
                          <a:cs typeface="Arial"/>
                        </a:rPr>
                        <a:t>No</a:t>
                      </a:r>
                    </a:p>
                  </a:txBody>
                  <a:tcPr anchor="ctr"/>
                </a:tc>
                <a:extLst>
                  <a:ext uri="{0D108BD9-81ED-4DB2-BD59-A6C34878D82A}">
                    <a16:rowId xmlns:a16="http://schemas.microsoft.com/office/drawing/2014/main" val="1695564096"/>
                  </a:ext>
                </a:extLst>
              </a:tr>
              <a:tr h="919079">
                <a:tc>
                  <a:txBody>
                    <a:bodyPr/>
                    <a:lstStyle/>
                    <a:p>
                      <a:r>
                        <a:rPr lang="en-US" sz="1200" kern="1200" dirty="0">
                          <a:solidFill>
                            <a:schemeClr val="dk1"/>
                          </a:solidFill>
                          <a:effectLst/>
                          <a:latin typeface="Arial" panose="020B0604020202020204" pitchFamily="34" charset="0"/>
                          <a:ea typeface="+mn-ea"/>
                          <a:cs typeface="Arial" panose="020B0604020202020204" pitchFamily="34" charset="0"/>
                        </a:rPr>
                        <a:t>NSF Award Notice</a:t>
                      </a: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Status</a:t>
                      </a:r>
                    </a:p>
                  </a:txBody>
                  <a:tcPr anchor="ctr"/>
                </a:tc>
                <a:tc>
                  <a:txBody>
                    <a:bodyPr/>
                    <a:lstStyle/>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kern="1200" dirty="0">
                          <a:solidFill>
                            <a:schemeClr val="dk1"/>
                          </a:solidFill>
                          <a:effectLst/>
                          <a:latin typeface="Arial" panose="020B0604020202020204" pitchFamily="34" charset="0"/>
                          <a:ea typeface="+mn-ea"/>
                          <a:cs typeface="Arial" panose="020B0604020202020204" pitchFamily="34" charset="0"/>
                        </a:rPr>
                        <a:t>Louisiana State University won an award from the National Science Foundation (Award ID 2327469) to continue studying different aspects of sulfur-regolith construction 3D printing.  This material is a “toolbox” construction material that MMPACT is not funding directly but continues to monitor for the potential to infuse it later in its maturation.</a:t>
                      </a: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777713775"/>
                  </a:ext>
                </a:extLst>
              </a:tr>
              <a:tr h="919079">
                <a:tc>
                  <a:txBody>
                    <a:bodyPr/>
                    <a:lstStyle/>
                    <a:p>
                      <a:pPr lvl="0">
                        <a:buNone/>
                      </a:pPr>
                      <a:r>
                        <a:rPr lang="en-US" sz="1200" dirty="0">
                          <a:solidFill>
                            <a:schemeClr val="tx1"/>
                          </a:solidFill>
                          <a:latin typeface="Arial" panose="020B0604020202020204" pitchFamily="34" charset="0"/>
                          <a:cs typeface="Arial" panose="020B0604020202020204" pitchFamily="34" charset="0"/>
                        </a:rPr>
                        <a:t>Artemis 2 Documentary </a:t>
                      </a:r>
                    </a:p>
                  </a:txBody>
                  <a:tcPr anchor="ctr"/>
                </a:tc>
                <a:tc>
                  <a:txBody>
                    <a:bodyPr/>
                    <a:lstStyle/>
                    <a:p>
                      <a:pPr lvl="0" algn="ctr">
                        <a:buNone/>
                      </a:pPr>
                      <a:r>
                        <a:rPr lang="en-US" sz="1200" dirty="0">
                          <a:solidFill>
                            <a:schemeClr val="tx1"/>
                          </a:solidFill>
                          <a:latin typeface="Arial" panose="020B0604020202020204" pitchFamily="34" charset="0"/>
                          <a:cs typeface="Arial" panose="020B0604020202020204" pitchFamily="34" charset="0"/>
                        </a:rPr>
                        <a:t>Status</a:t>
                      </a:r>
                    </a:p>
                  </a:txBody>
                  <a:tcPr anchor="ctr"/>
                </a:tc>
                <a:tc>
                  <a:txBody>
                    <a:bodyPr/>
                    <a:lstStyle/>
                    <a:p>
                      <a:pPr lvl="0" algn="ctr">
                        <a:buNone/>
                      </a:pP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lvl="0" indent="0" algn="l">
                        <a:lnSpc>
                          <a:spcPct val="100000"/>
                        </a:lnSpc>
                        <a:spcBef>
                          <a:spcPts val="0"/>
                        </a:spcBef>
                        <a:spcAft>
                          <a:spcPts val="0"/>
                        </a:spcAft>
                        <a:buNone/>
                      </a:pPr>
                      <a:r>
                        <a:rPr lang="en-US" sz="1200" dirty="0">
                          <a:latin typeface="Arial" panose="020B0604020202020204" pitchFamily="34" charset="0"/>
                          <a:cs typeface="Arial" panose="020B0604020202020204" pitchFamily="34" charset="0"/>
                        </a:rPr>
                        <a:t>Corky and Jennifer had a meeting with Wall to Wall Productions about potentially highlighting MMPACT in their Artemis 2 documentary. Filming would likely occur in the February timeframe at MSFC.</a:t>
                      </a: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lvl="0" algn="ctr">
                        <a:buNone/>
                      </a:pP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lvl="0" algn="ctr">
                        <a:buNone/>
                      </a:pP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2919597057"/>
                  </a:ext>
                </a:extLst>
              </a:tr>
            </a:tbl>
          </a:graphicData>
        </a:graphic>
      </p:graphicFrame>
      <p:sp>
        <p:nvSpPr>
          <p:cNvPr id="4" name="Date Placeholder 3">
            <a:extLst>
              <a:ext uri="{FF2B5EF4-FFF2-40B4-BE49-F238E27FC236}">
                <a16:creationId xmlns:a16="http://schemas.microsoft.com/office/drawing/2014/main" id="{E7741C8B-575F-D804-6DD2-11629493AEB3}"/>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4A8637DA-AF2D-34E6-0BD0-4258A2D74262}"/>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3A61709D-936D-5ED8-6205-C2D290FCD815}"/>
              </a:ext>
            </a:extLst>
          </p:cNvPr>
          <p:cNvSpPr>
            <a:spLocks noGrp="1"/>
          </p:cNvSpPr>
          <p:nvPr>
            <p:ph type="sldNum" sz="quarter" idx="12"/>
          </p:nvPr>
        </p:nvSpPr>
        <p:spPr/>
        <p:txBody>
          <a:bodyPr/>
          <a:lstStyle/>
          <a:p>
            <a:fld id="{810711A6-5908-4BC9-9A98-6F28F473755D}" type="slidenum">
              <a:rPr lang="en-US" smtClean="0"/>
              <a:t>15</a:t>
            </a:fld>
            <a:endParaRPr lang="en-US" dirty="0"/>
          </a:p>
        </p:txBody>
      </p:sp>
    </p:spTree>
    <p:extLst>
      <p:ext uri="{BB962C8B-B14F-4D97-AF65-F5344CB8AC3E}">
        <p14:creationId xmlns:p14="http://schemas.microsoft.com/office/powerpoint/2010/main" val="644402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35FA-E277-8511-9630-17564F0B1329}"/>
              </a:ext>
            </a:extLst>
          </p:cNvPr>
          <p:cNvSpPr>
            <a:spLocks noGrp="1"/>
          </p:cNvSpPr>
          <p:nvPr>
            <p:ph type="title"/>
          </p:nvPr>
        </p:nvSpPr>
        <p:spPr/>
        <p:txBody>
          <a:bodyPr/>
          <a:lstStyle/>
          <a:p>
            <a:r>
              <a:rPr lang="en-US" dirty="0"/>
              <a:t>MMPACT Highlights/Accomplishments</a:t>
            </a:r>
          </a:p>
        </p:txBody>
      </p:sp>
      <p:graphicFrame>
        <p:nvGraphicFramePr>
          <p:cNvPr id="3" name="Table 2">
            <a:extLst>
              <a:ext uri="{FF2B5EF4-FFF2-40B4-BE49-F238E27FC236}">
                <a16:creationId xmlns:a16="http://schemas.microsoft.com/office/drawing/2014/main" id="{B2EF7521-E302-1C4E-9D38-5C63EF2FEAFF}"/>
              </a:ext>
            </a:extLst>
          </p:cNvPr>
          <p:cNvGraphicFramePr>
            <a:graphicFrameLocks noGrp="1"/>
          </p:cNvGraphicFramePr>
          <p:nvPr>
            <p:extLst>
              <p:ext uri="{D42A27DB-BD31-4B8C-83A1-F6EECF244321}">
                <p14:modId xmlns:p14="http://schemas.microsoft.com/office/powerpoint/2010/main" val="2541809648"/>
              </p:ext>
            </p:extLst>
          </p:nvPr>
        </p:nvGraphicFramePr>
        <p:xfrm>
          <a:off x="77548" y="977427"/>
          <a:ext cx="12036904" cy="3302341"/>
        </p:xfrm>
        <a:graphic>
          <a:graphicData uri="http://schemas.openxmlformats.org/drawingml/2006/table">
            <a:tbl>
              <a:tblPr firstRow="1" bandRow="1">
                <a:tableStyleId>{5C22544A-7EE6-4342-B048-85BDC9FD1C3A}</a:tableStyleId>
              </a:tblPr>
              <a:tblGrid>
                <a:gridCol w="1793293">
                  <a:extLst>
                    <a:ext uri="{9D8B030D-6E8A-4147-A177-3AD203B41FA5}">
                      <a16:colId xmlns:a16="http://schemas.microsoft.com/office/drawing/2014/main" val="3691669605"/>
                    </a:ext>
                  </a:extLst>
                </a:gridCol>
                <a:gridCol w="1218681">
                  <a:extLst>
                    <a:ext uri="{9D8B030D-6E8A-4147-A177-3AD203B41FA5}">
                      <a16:colId xmlns:a16="http://schemas.microsoft.com/office/drawing/2014/main" val="104548632"/>
                    </a:ext>
                  </a:extLst>
                </a:gridCol>
                <a:gridCol w="1097913">
                  <a:extLst>
                    <a:ext uri="{9D8B030D-6E8A-4147-A177-3AD203B41FA5}">
                      <a16:colId xmlns:a16="http://schemas.microsoft.com/office/drawing/2014/main" val="2488987444"/>
                    </a:ext>
                  </a:extLst>
                </a:gridCol>
                <a:gridCol w="5513857">
                  <a:extLst>
                    <a:ext uri="{9D8B030D-6E8A-4147-A177-3AD203B41FA5}">
                      <a16:colId xmlns:a16="http://schemas.microsoft.com/office/drawing/2014/main" val="1250236215"/>
                    </a:ext>
                  </a:extLst>
                </a:gridCol>
                <a:gridCol w="1098205">
                  <a:extLst>
                    <a:ext uri="{9D8B030D-6E8A-4147-A177-3AD203B41FA5}">
                      <a16:colId xmlns:a16="http://schemas.microsoft.com/office/drawing/2014/main" val="1724979727"/>
                    </a:ext>
                  </a:extLst>
                </a:gridCol>
                <a:gridCol w="1314955">
                  <a:extLst>
                    <a:ext uri="{9D8B030D-6E8A-4147-A177-3AD203B41FA5}">
                      <a16:colId xmlns:a16="http://schemas.microsoft.com/office/drawing/2014/main" val="2645972022"/>
                    </a:ext>
                  </a:extLst>
                </a:gridCol>
              </a:tblGrid>
              <a:tr h="949579">
                <a:tc>
                  <a:txBody>
                    <a:bodyPr/>
                    <a:lstStyle/>
                    <a:p>
                      <a:pPr algn="ctr"/>
                      <a:r>
                        <a:rPr lang="en-US" sz="1200" dirty="0">
                          <a:latin typeface="Arial" panose="020B0604020202020204" pitchFamily="34" charset="0"/>
                          <a:cs typeface="Arial" panose="020B0604020202020204" pitchFamily="34" charset="0"/>
                        </a:rPr>
                        <a:t>Title</a:t>
                      </a:r>
                    </a:p>
                  </a:txBody>
                  <a:tcPr anchor="ctr"/>
                </a:tc>
                <a:tc>
                  <a:txBody>
                    <a:bodyPr/>
                    <a:lstStyle/>
                    <a:p>
                      <a:pPr algn="ctr"/>
                      <a:r>
                        <a:rPr lang="en-US" sz="1200" dirty="0">
                          <a:latin typeface="Arial" panose="020B0604020202020204" pitchFamily="34" charset="0"/>
                          <a:cs typeface="Arial" panose="020B0604020202020204" pitchFamily="34" charset="0"/>
                        </a:rPr>
                        <a:t>Type</a:t>
                      </a:r>
                    </a:p>
                  </a:txBody>
                  <a:tcPr anchor="ctr"/>
                </a:tc>
                <a:tc>
                  <a:txBody>
                    <a:bodyPr/>
                    <a:lstStyle/>
                    <a:p>
                      <a:pPr algn="ctr"/>
                      <a:r>
                        <a:rPr lang="en-US" sz="1200" dirty="0">
                          <a:latin typeface="Arial" panose="020B0604020202020204" pitchFamily="34" charset="0"/>
                          <a:cs typeface="Arial" panose="020B0604020202020204" pitchFamily="34" charset="0"/>
                        </a:rPr>
                        <a:t>Element</a:t>
                      </a:r>
                    </a:p>
                  </a:txBody>
                  <a:tcPr anchor="ctr"/>
                </a:tc>
                <a:tc>
                  <a:txBody>
                    <a:bodyPr/>
                    <a:lstStyle/>
                    <a:p>
                      <a:pPr algn="ctr"/>
                      <a:r>
                        <a:rPr lang="en-US" sz="1200" dirty="0">
                          <a:latin typeface="Arial" panose="020B0604020202020204" pitchFamily="34" charset="0"/>
                          <a:cs typeface="Arial" panose="020B0604020202020204" pitchFamily="34" charset="0"/>
                        </a:rPr>
                        <a:t>Description</a:t>
                      </a:r>
                    </a:p>
                  </a:txBody>
                  <a:tcPr anchor="ctr"/>
                </a:tc>
                <a:tc>
                  <a:txBody>
                    <a:bodyPr/>
                    <a:lstStyle/>
                    <a:p>
                      <a:pPr algn="ctr"/>
                      <a:r>
                        <a:rPr lang="en-US" sz="1200" dirty="0">
                          <a:latin typeface="Arial" panose="020B0604020202020204" pitchFamily="34" charset="0"/>
                          <a:cs typeface="Arial" panose="020B0604020202020204" pitchFamily="34" charset="0"/>
                        </a:rPr>
                        <a:t>New Image for EPO</a:t>
                      </a:r>
                    </a:p>
                  </a:txBody>
                  <a:tcPr anchor="ctr"/>
                </a:tc>
                <a:tc>
                  <a:txBody>
                    <a:bodyPr/>
                    <a:lstStyle/>
                    <a:p>
                      <a:pPr algn="ctr"/>
                      <a:r>
                        <a:rPr lang="en-US" sz="1200" dirty="0">
                          <a:latin typeface="Arial" panose="020B0604020202020204" pitchFamily="34" charset="0"/>
                          <a:cs typeface="Arial" panose="020B0604020202020204" pitchFamily="34" charset="0"/>
                        </a:rPr>
                        <a:t>Highlight</a:t>
                      </a:r>
                    </a:p>
                    <a:p>
                      <a:pPr algn="ctr"/>
                      <a:r>
                        <a:rPr lang="en-US" sz="1200" dirty="0">
                          <a:latin typeface="Arial" panose="020B0604020202020204" pitchFamily="34" charset="0"/>
                          <a:cs typeface="Arial" panose="020B0604020202020204" pitchFamily="34" charset="0"/>
                        </a:rPr>
                        <a:t>Submitted</a:t>
                      </a:r>
                    </a:p>
                  </a:txBody>
                  <a:tcPr anchor="ctr"/>
                </a:tc>
                <a:extLst>
                  <a:ext uri="{0D108BD9-81ED-4DB2-BD59-A6C34878D82A}">
                    <a16:rowId xmlns:a16="http://schemas.microsoft.com/office/drawing/2014/main" val="3280162485"/>
                  </a:ext>
                </a:extLst>
              </a:tr>
              <a:tr h="838784">
                <a:tc>
                  <a:txBody>
                    <a:bodyPr/>
                    <a:lstStyle/>
                    <a:p>
                      <a:pPr lvl="0">
                        <a:buNone/>
                      </a:pPr>
                      <a:r>
                        <a:rPr lang="en-US" sz="1200" dirty="0">
                          <a:solidFill>
                            <a:schemeClr val="tx1"/>
                          </a:solidFill>
                          <a:latin typeface="Arial" panose="020B0604020202020204" pitchFamily="34" charset="0"/>
                          <a:cs typeface="Arial" panose="020B0604020202020204" pitchFamily="34" charset="0"/>
                        </a:rPr>
                        <a:t>V-20 Testing</a:t>
                      </a:r>
                    </a:p>
                  </a:txBody>
                  <a:tcPr anchor="ctr"/>
                </a:tc>
                <a:tc>
                  <a:txBody>
                    <a:bodyPr/>
                    <a:lstStyle/>
                    <a:p>
                      <a:pPr lvl="0" algn="ctr">
                        <a:buNone/>
                      </a:pPr>
                      <a:r>
                        <a:rPr lang="en-US" sz="1200" dirty="0">
                          <a:solidFill>
                            <a:schemeClr val="tx1"/>
                          </a:solidFill>
                          <a:latin typeface="Arial" panose="020B0604020202020204" pitchFamily="34" charset="0"/>
                          <a:cs typeface="Arial" panose="020B0604020202020204" pitchFamily="34" charset="0"/>
                        </a:rPr>
                        <a:t>Meeting</a:t>
                      </a:r>
                    </a:p>
                  </a:txBody>
                  <a:tcPr anchor="ctr"/>
                </a:tc>
                <a:tc>
                  <a:txBody>
                    <a:bodyPr/>
                    <a:lstStyle/>
                    <a:p>
                      <a:pPr lvl="0" algn="ctr">
                        <a:buNone/>
                      </a:pP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lvl="0" indent="0" algn="l">
                        <a:lnSpc>
                          <a:spcPct val="100000"/>
                        </a:lnSpc>
                        <a:spcBef>
                          <a:spcPts val="0"/>
                        </a:spcBef>
                        <a:spcAft>
                          <a:spcPts val="0"/>
                        </a:spcAft>
                        <a:buNone/>
                      </a:pPr>
                      <a:r>
                        <a:rPr lang="en-US" sz="1200" kern="1200" dirty="0">
                          <a:solidFill>
                            <a:schemeClr val="tx1"/>
                          </a:solidFill>
                          <a:effectLst/>
                          <a:latin typeface="Arial" panose="020B0604020202020204" pitchFamily="34" charset="0"/>
                          <a:ea typeface="+mn-ea"/>
                          <a:cs typeface="Arial" panose="020B0604020202020204" pitchFamily="34" charset="0"/>
                        </a:rPr>
                        <a:t>Members traveled to ICON for a detailed discussion on </a:t>
                      </a:r>
                      <a:r>
                        <a:rPr lang="en-US" sz="1200" b="0" i="0" u="none" strike="noStrike" kern="1200" dirty="0">
                          <a:solidFill>
                            <a:schemeClr val="dk1"/>
                          </a:solidFill>
                          <a:effectLst/>
                          <a:latin typeface="Arial" panose="020B0604020202020204" pitchFamily="34" charset="0"/>
                          <a:ea typeface="+mn-ea"/>
                          <a:cs typeface="Arial" panose="020B0604020202020204" pitchFamily="34" charset="0"/>
                        </a:rPr>
                        <a:t>first V20 test on November 14.  A complete review of the logistics, schedule, and draft test plan occurred.  The next step is to finalize the test plan and send it for signature/approval, as well as have a Test Readiness Review (TRR).</a:t>
                      </a: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lvl="0" algn="ctr">
                        <a:buNone/>
                      </a:pP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lvl="0" algn="ctr">
                        <a:buNone/>
                      </a:pP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4174585504"/>
                  </a:ext>
                </a:extLst>
              </a:tr>
              <a:tr h="920090">
                <a:tc>
                  <a:txBody>
                    <a:bodyPr/>
                    <a:lstStyle/>
                    <a:p>
                      <a:r>
                        <a:rPr lang="en-US" sz="1200" dirty="0">
                          <a:solidFill>
                            <a:schemeClr val="tx1"/>
                          </a:solidFill>
                          <a:latin typeface="Arial" panose="020B0604020202020204" pitchFamily="34" charset="0"/>
                          <a:cs typeface="Arial" panose="020B0604020202020204" pitchFamily="34" charset="0"/>
                        </a:rPr>
                        <a:t>V-20 TRR </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Status</a:t>
                      </a:r>
                    </a:p>
                  </a:txBody>
                  <a:tcPr anchor="ctr"/>
                </a:tc>
                <a:tc>
                  <a:txBody>
                    <a:bodyPr/>
                    <a:lstStyle/>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kern="1200" dirty="0">
                          <a:solidFill>
                            <a:schemeClr val="tx1"/>
                          </a:solidFill>
                          <a:effectLst/>
                          <a:latin typeface="Arial" panose="020B0604020202020204" pitchFamily="34" charset="0"/>
                          <a:ea typeface="+mn-ea"/>
                          <a:cs typeface="Arial" panose="020B0604020202020204" pitchFamily="34" charset="0"/>
                        </a:rPr>
                        <a:t>V-20 Test Readiness Review (TRR) was held this month, 1/25/2024, with V-20 testing of ICON’s robotic arm currently scheduled for February 12 through March 4.  The team has had numerous meetings on schedule and logistics in preparation for the V-20 test.</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1695564096"/>
                  </a:ext>
                </a:extLst>
              </a:tr>
              <a:tr h="593888">
                <a:tc>
                  <a:txBody>
                    <a:bodyPr/>
                    <a:lstStyle/>
                    <a:p>
                      <a:r>
                        <a:rPr lang="en-US" sz="1200" dirty="0">
                          <a:solidFill>
                            <a:schemeClr val="tx1"/>
                          </a:solidFill>
                          <a:latin typeface="Arial" panose="020B0604020202020204" pitchFamily="34" charset="0"/>
                          <a:cs typeface="Arial" panose="020B0604020202020204" pitchFamily="34" charset="0"/>
                        </a:rPr>
                        <a:t>V-20 TRR</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Status</a:t>
                      </a:r>
                    </a:p>
                  </a:txBody>
                  <a:tcPr anchor="ctr"/>
                </a:tc>
                <a:tc>
                  <a:txBody>
                    <a:bodyPr/>
                    <a:lstStyle/>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kern="1200" dirty="0">
                          <a:solidFill>
                            <a:schemeClr val="tx1"/>
                          </a:solidFill>
                          <a:effectLst/>
                          <a:latin typeface="Arial" panose="020B0604020202020204" pitchFamily="34" charset="0"/>
                          <a:ea typeface="+mn-ea"/>
                          <a:cs typeface="Arial" panose="020B0604020202020204" pitchFamily="34" charset="0"/>
                        </a:rPr>
                        <a:t>Shipment and packing of the TA began at ICON the week of 1/29/2024, for delivery to MSFC on the morning of 2/5/24, for scheduled V-20 testing. </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Yes</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777713775"/>
                  </a:ext>
                </a:extLst>
              </a:tr>
            </a:tbl>
          </a:graphicData>
        </a:graphic>
      </p:graphicFrame>
      <p:sp>
        <p:nvSpPr>
          <p:cNvPr id="4" name="Date Placeholder 3">
            <a:extLst>
              <a:ext uri="{FF2B5EF4-FFF2-40B4-BE49-F238E27FC236}">
                <a16:creationId xmlns:a16="http://schemas.microsoft.com/office/drawing/2014/main" id="{E7741C8B-575F-D804-6DD2-11629493AEB3}"/>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4A8637DA-AF2D-34E6-0BD0-4258A2D74262}"/>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3A61709D-936D-5ED8-6205-C2D290FCD815}"/>
              </a:ext>
            </a:extLst>
          </p:cNvPr>
          <p:cNvSpPr>
            <a:spLocks noGrp="1"/>
          </p:cNvSpPr>
          <p:nvPr>
            <p:ph type="sldNum" sz="quarter" idx="12"/>
          </p:nvPr>
        </p:nvSpPr>
        <p:spPr/>
        <p:txBody>
          <a:bodyPr/>
          <a:lstStyle/>
          <a:p>
            <a:fld id="{810711A6-5908-4BC9-9A98-6F28F473755D}" type="slidenum">
              <a:rPr lang="en-US" smtClean="0"/>
              <a:t>16</a:t>
            </a:fld>
            <a:endParaRPr lang="en-US" dirty="0"/>
          </a:p>
        </p:txBody>
      </p:sp>
      <p:pic>
        <p:nvPicPr>
          <p:cNvPr id="7" name="Picture 6" descr="ICON Terrestrial Arm Packaged for Shipping to MSFC">
            <a:extLst>
              <a:ext uri="{FF2B5EF4-FFF2-40B4-BE49-F238E27FC236}">
                <a16:creationId xmlns:a16="http://schemas.microsoft.com/office/drawing/2014/main" id="{72E6D051-3FDD-4B88-DA37-303BDFEC76BC}"/>
              </a:ext>
              <a:ext uri="{C183D7F6-B498-43B3-948B-1728B52AA6E4}">
                <adec:decorative xmlns:adec="http://schemas.microsoft.com/office/drawing/2017/decorative" val="0"/>
              </a:ext>
            </a:extLst>
          </p:cNvPr>
          <p:cNvPicPr>
            <a:picLocks noChangeAspect="1"/>
          </p:cNvPicPr>
          <p:nvPr/>
        </p:nvPicPr>
        <p:blipFill rotWithShape="1">
          <a:blip r:embed="rId2">
            <a:extLst>
              <a:ext uri="{28A0092B-C50C-407E-A947-70E740481C1C}">
                <a14:useLocalDpi xmlns:a14="http://schemas.microsoft.com/office/drawing/2010/main" val="0"/>
              </a:ext>
            </a:extLst>
          </a:blip>
          <a:srcRect l="-1" t="33677" r="1132" b="9553"/>
          <a:stretch/>
        </p:blipFill>
        <p:spPr>
          <a:xfrm>
            <a:off x="3357191" y="4319141"/>
            <a:ext cx="5471525" cy="2356296"/>
          </a:xfrm>
          <a:prstGeom prst="rect">
            <a:avLst/>
          </a:prstGeom>
          <a:ln w="28575">
            <a:solidFill>
              <a:schemeClr val="tx1"/>
            </a:solidFill>
          </a:ln>
        </p:spPr>
      </p:pic>
      <p:sp>
        <p:nvSpPr>
          <p:cNvPr id="8" name="TextBox 7">
            <a:extLst>
              <a:ext uri="{FF2B5EF4-FFF2-40B4-BE49-F238E27FC236}">
                <a16:creationId xmlns:a16="http://schemas.microsoft.com/office/drawing/2014/main" id="{8B1FEFF0-CE99-7B44-B2DB-1E7E7BC9382D}"/>
              </a:ext>
            </a:extLst>
          </p:cNvPr>
          <p:cNvSpPr txBox="1"/>
          <p:nvPr/>
        </p:nvSpPr>
        <p:spPr>
          <a:xfrm>
            <a:off x="6914590" y="6171812"/>
            <a:ext cx="2276544" cy="27699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a:rPr>
              <a:t>IMAGE CREDITS: ICON</a:t>
            </a:r>
            <a:endParaRPr kumimoji="0" lang="en-US" sz="1200" b="1"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502034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35FA-E277-8511-9630-17564F0B1329}"/>
              </a:ext>
            </a:extLst>
          </p:cNvPr>
          <p:cNvSpPr>
            <a:spLocks noGrp="1"/>
          </p:cNvSpPr>
          <p:nvPr>
            <p:ph type="title"/>
          </p:nvPr>
        </p:nvSpPr>
        <p:spPr/>
        <p:txBody>
          <a:bodyPr/>
          <a:lstStyle/>
          <a:p>
            <a:r>
              <a:rPr lang="en-US" dirty="0"/>
              <a:t>MMPACT Highlights/Accomplishments</a:t>
            </a:r>
          </a:p>
        </p:txBody>
      </p:sp>
      <p:graphicFrame>
        <p:nvGraphicFramePr>
          <p:cNvPr id="3" name="Table 2">
            <a:extLst>
              <a:ext uri="{FF2B5EF4-FFF2-40B4-BE49-F238E27FC236}">
                <a16:creationId xmlns:a16="http://schemas.microsoft.com/office/drawing/2014/main" id="{B2EF7521-E302-1C4E-9D38-5C63EF2FEAFF}"/>
              </a:ext>
            </a:extLst>
          </p:cNvPr>
          <p:cNvGraphicFramePr>
            <a:graphicFrameLocks noGrp="1"/>
          </p:cNvGraphicFramePr>
          <p:nvPr>
            <p:extLst>
              <p:ext uri="{D42A27DB-BD31-4B8C-83A1-F6EECF244321}">
                <p14:modId xmlns:p14="http://schemas.microsoft.com/office/powerpoint/2010/main" val="2971293133"/>
              </p:ext>
            </p:extLst>
          </p:nvPr>
        </p:nvGraphicFramePr>
        <p:xfrm>
          <a:off x="77548" y="977427"/>
          <a:ext cx="12036904" cy="2813538"/>
        </p:xfrm>
        <a:graphic>
          <a:graphicData uri="http://schemas.openxmlformats.org/drawingml/2006/table">
            <a:tbl>
              <a:tblPr firstRow="1" bandRow="1">
                <a:tableStyleId>{5C22544A-7EE6-4342-B048-85BDC9FD1C3A}</a:tableStyleId>
              </a:tblPr>
              <a:tblGrid>
                <a:gridCol w="1793293">
                  <a:extLst>
                    <a:ext uri="{9D8B030D-6E8A-4147-A177-3AD203B41FA5}">
                      <a16:colId xmlns:a16="http://schemas.microsoft.com/office/drawing/2014/main" val="3691669605"/>
                    </a:ext>
                  </a:extLst>
                </a:gridCol>
                <a:gridCol w="1218681">
                  <a:extLst>
                    <a:ext uri="{9D8B030D-6E8A-4147-A177-3AD203B41FA5}">
                      <a16:colId xmlns:a16="http://schemas.microsoft.com/office/drawing/2014/main" val="104548632"/>
                    </a:ext>
                  </a:extLst>
                </a:gridCol>
                <a:gridCol w="1097913">
                  <a:extLst>
                    <a:ext uri="{9D8B030D-6E8A-4147-A177-3AD203B41FA5}">
                      <a16:colId xmlns:a16="http://schemas.microsoft.com/office/drawing/2014/main" val="2488987444"/>
                    </a:ext>
                  </a:extLst>
                </a:gridCol>
                <a:gridCol w="5513857">
                  <a:extLst>
                    <a:ext uri="{9D8B030D-6E8A-4147-A177-3AD203B41FA5}">
                      <a16:colId xmlns:a16="http://schemas.microsoft.com/office/drawing/2014/main" val="1250236215"/>
                    </a:ext>
                  </a:extLst>
                </a:gridCol>
                <a:gridCol w="1098205">
                  <a:extLst>
                    <a:ext uri="{9D8B030D-6E8A-4147-A177-3AD203B41FA5}">
                      <a16:colId xmlns:a16="http://schemas.microsoft.com/office/drawing/2014/main" val="1724979727"/>
                    </a:ext>
                  </a:extLst>
                </a:gridCol>
                <a:gridCol w="1314955">
                  <a:extLst>
                    <a:ext uri="{9D8B030D-6E8A-4147-A177-3AD203B41FA5}">
                      <a16:colId xmlns:a16="http://schemas.microsoft.com/office/drawing/2014/main" val="2645972022"/>
                    </a:ext>
                  </a:extLst>
                </a:gridCol>
              </a:tblGrid>
              <a:tr h="949579">
                <a:tc>
                  <a:txBody>
                    <a:bodyPr/>
                    <a:lstStyle/>
                    <a:p>
                      <a:pPr algn="ctr"/>
                      <a:r>
                        <a:rPr lang="en-US" sz="1200" dirty="0">
                          <a:latin typeface="Arial" panose="020B0604020202020204" pitchFamily="34" charset="0"/>
                          <a:cs typeface="Arial" panose="020B0604020202020204" pitchFamily="34" charset="0"/>
                        </a:rPr>
                        <a:t>Title</a:t>
                      </a:r>
                    </a:p>
                  </a:txBody>
                  <a:tcPr anchor="ctr"/>
                </a:tc>
                <a:tc>
                  <a:txBody>
                    <a:bodyPr/>
                    <a:lstStyle/>
                    <a:p>
                      <a:pPr algn="ctr"/>
                      <a:r>
                        <a:rPr lang="en-US" sz="1200" dirty="0">
                          <a:latin typeface="Arial" panose="020B0604020202020204" pitchFamily="34" charset="0"/>
                          <a:cs typeface="Arial" panose="020B0604020202020204" pitchFamily="34" charset="0"/>
                        </a:rPr>
                        <a:t>Type</a:t>
                      </a:r>
                    </a:p>
                  </a:txBody>
                  <a:tcPr anchor="ctr"/>
                </a:tc>
                <a:tc>
                  <a:txBody>
                    <a:bodyPr/>
                    <a:lstStyle/>
                    <a:p>
                      <a:pPr algn="ctr"/>
                      <a:r>
                        <a:rPr lang="en-US" sz="1200" dirty="0">
                          <a:latin typeface="Arial" panose="020B0604020202020204" pitchFamily="34" charset="0"/>
                          <a:cs typeface="Arial" panose="020B0604020202020204" pitchFamily="34" charset="0"/>
                        </a:rPr>
                        <a:t>Element</a:t>
                      </a:r>
                    </a:p>
                  </a:txBody>
                  <a:tcPr anchor="ctr"/>
                </a:tc>
                <a:tc>
                  <a:txBody>
                    <a:bodyPr/>
                    <a:lstStyle/>
                    <a:p>
                      <a:pPr algn="ctr"/>
                      <a:r>
                        <a:rPr lang="en-US" sz="1200" dirty="0">
                          <a:latin typeface="Arial" panose="020B0604020202020204" pitchFamily="34" charset="0"/>
                          <a:cs typeface="Arial" panose="020B0604020202020204" pitchFamily="34" charset="0"/>
                        </a:rPr>
                        <a:t>Description</a:t>
                      </a:r>
                    </a:p>
                  </a:txBody>
                  <a:tcPr anchor="ctr"/>
                </a:tc>
                <a:tc>
                  <a:txBody>
                    <a:bodyPr/>
                    <a:lstStyle/>
                    <a:p>
                      <a:pPr algn="ctr"/>
                      <a:r>
                        <a:rPr lang="en-US" sz="1200" dirty="0">
                          <a:latin typeface="Arial" panose="020B0604020202020204" pitchFamily="34" charset="0"/>
                          <a:cs typeface="Arial" panose="020B0604020202020204" pitchFamily="34" charset="0"/>
                        </a:rPr>
                        <a:t>New Image for EPO</a:t>
                      </a:r>
                    </a:p>
                  </a:txBody>
                  <a:tcPr anchor="ctr"/>
                </a:tc>
                <a:tc>
                  <a:txBody>
                    <a:bodyPr/>
                    <a:lstStyle/>
                    <a:p>
                      <a:pPr algn="ctr"/>
                      <a:r>
                        <a:rPr lang="en-US" sz="1200" dirty="0">
                          <a:latin typeface="Arial" panose="020B0604020202020204" pitchFamily="34" charset="0"/>
                          <a:cs typeface="Arial" panose="020B0604020202020204" pitchFamily="34" charset="0"/>
                        </a:rPr>
                        <a:t>Highlight</a:t>
                      </a:r>
                    </a:p>
                    <a:p>
                      <a:pPr algn="ctr"/>
                      <a:r>
                        <a:rPr lang="en-US" sz="1200" dirty="0">
                          <a:latin typeface="Arial" panose="020B0604020202020204" pitchFamily="34" charset="0"/>
                          <a:cs typeface="Arial" panose="020B0604020202020204" pitchFamily="34" charset="0"/>
                        </a:rPr>
                        <a:t>Submitted</a:t>
                      </a:r>
                    </a:p>
                  </a:txBody>
                  <a:tcPr anchor="ctr"/>
                </a:tc>
                <a:extLst>
                  <a:ext uri="{0D108BD9-81ED-4DB2-BD59-A6C34878D82A}">
                    <a16:rowId xmlns:a16="http://schemas.microsoft.com/office/drawing/2014/main" val="3280162485"/>
                  </a:ext>
                </a:extLst>
              </a:tr>
              <a:tr h="838784">
                <a:tc>
                  <a:txBody>
                    <a:bodyPr/>
                    <a:lstStyle/>
                    <a:p>
                      <a:pPr algn="ctr"/>
                      <a:r>
                        <a:rPr lang="en-US" sz="1400" dirty="0">
                          <a:solidFill>
                            <a:schemeClr val="tx1"/>
                          </a:solidFill>
                          <a:latin typeface="+mn-lt"/>
                          <a:cs typeface="Arial" panose="020B0604020202020204" pitchFamily="34" charset="0"/>
                        </a:rPr>
                        <a:t>PPR3</a:t>
                      </a:r>
                    </a:p>
                  </a:txBody>
                  <a:tcPr anchor="ctr"/>
                </a:tc>
                <a:tc>
                  <a:txBody>
                    <a:bodyPr/>
                    <a:lstStyle/>
                    <a:p>
                      <a:pPr algn="ctr"/>
                      <a:r>
                        <a:rPr lang="en-US" sz="1400" dirty="0">
                          <a:solidFill>
                            <a:schemeClr val="tx1"/>
                          </a:solidFill>
                          <a:latin typeface="+mn-lt"/>
                          <a:cs typeface="Arial" panose="020B0604020202020204" pitchFamily="34" charset="0"/>
                        </a:rPr>
                        <a:t>Status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Preparations and working meetings have begun to coordinate the MMPACT Periodic Project Review 3 to be held in Austin, TX on March 19th. Dry-Run to be held March 13th.</a:t>
                      </a:r>
                      <a:endParaRPr lang="en-US" sz="1400" b="0" i="0" u="none" strike="noStrike" dirty="0">
                        <a:solidFill>
                          <a:schemeClr val="tx1"/>
                        </a:solidFill>
                        <a:effectLst/>
                        <a:latin typeface="Arial" panose="020B0604020202020204" pitchFamily="34" charset="0"/>
                        <a:cs typeface="Arial" panose="020B0604020202020204" pitchFamily="34" charset="0"/>
                      </a:endParaRPr>
                    </a:p>
                    <a:p>
                      <a:pPr algn="ctr"/>
                      <a:endParaRPr lang="en-US" sz="1400" dirty="0">
                        <a:solidFill>
                          <a:schemeClr val="tx1"/>
                        </a:solidFill>
                        <a:latin typeface="+mn-lt"/>
                        <a:cs typeface="Arial"/>
                      </a:endParaRPr>
                    </a:p>
                  </a:txBody>
                  <a:tcPr anchor="ctr"/>
                </a:tc>
                <a:tc>
                  <a:txBody>
                    <a:bodyPr/>
                    <a:lstStyle/>
                    <a:p>
                      <a:pPr algn="ctr"/>
                      <a:r>
                        <a:rPr lang="en-US" sz="1400" dirty="0">
                          <a:solidFill>
                            <a:schemeClr val="tx1"/>
                          </a:solidFill>
                          <a:latin typeface="+mn-lt"/>
                          <a:cs typeface="Arial"/>
                        </a:rPr>
                        <a:t>Yes</a:t>
                      </a:r>
                    </a:p>
                  </a:txBody>
                  <a:tcPr anchor="ctr"/>
                </a:tc>
                <a:tc>
                  <a:txBody>
                    <a:bodyPr/>
                    <a:lstStyle/>
                    <a:p>
                      <a:pPr lvl="0" algn="ctr">
                        <a:buNone/>
                      </a:pPr>
                      <a:r>
                        <a:rPr lang="en-US" sz="1200" dirty="0">
                          <a:solidFill>
                            <a:schemeClr val="tx1"/>
                          </a:solidFill>
                          <a:latin typeface="Arial" panose="020B0604020202020204" pitchFamily="34" charset="0"/>
                          <a:cs typeface="Arial" panose="020B0604020202020204" pitchFamily="34" charset="0"/>
                        </a:rPr>
                        <a:t>Yes</a:t>
                      </a:r>
                    </a:p>
                  </a:txBody>
                  <a:tcPr anchor="ctr"/>
                </a:tc>
                <a:extLst>
                  <a:ext uri="{0D108BD9-81ED-4DB2-BD59-A6C34878D82A}">
                    <a16:rowId xmlns:a16="http://schemas.microsoft.com/office/drawing/2014/main" val="4174585504"/>
                  </a:ext>
                </a:extLst>
              </a:tr>
              <a:tr h="919079">
                <a:tc>
                  <a:txBody>
                    <a:bodyPr/>
                    <a:lstStyle/>
                    <a:p>
                      <a:pPr algn="ctr"/>
                      <a:r>
                        <a:rPr lang="en-US" sz="1400" dirty="0">
                          <a:solidFill>
                            <a:schemeClr val="tx1"/>
                          </a:solidFill>
                          <a:latin typeface="+mn-lt"/>
                          <a:cs typeface="Arial" panose="020B0604020202020204" pitchFamily="34" charset="0"/>
                        </a:rPr>
                        <a:t>Published Recognition</a:t>
                      </a:r>
                    </a:p>
                  </a:txBody>
                  <a:tcPr anchor="ctr"/>
                </a:tc>
                <a:tc>
                  <a:txBody>
                    <a:bodyPr/>
                    <a:lstStyle/>
                    <a:p>
                      <a:pPr algn="ctr"/>
                      <a:r>
                        <a:rPr lang="en-US" sz="1400" dirty="0">
                          <a:solidFill>
                            <a:schemeClr val="tx1"/>
                          </a:solidFill>
                          <a:latin typeface="+mn-lt"/>
                          <a:cs typeface="Arial" panose="020B0604020202020204" pitchFamily="34" charset="0"/>
                        </a:rPr>
                        <a:t>Highlight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cs typeface="Arial" panose="020B0604020202020204" pitchFamily="34" charset="0"/>
                        </a:rPr>
                        <a:t>MMPACT Team member Mike Fiske was pictured in an ESIP STMD Media segment, while he supported an ESIP leadership visit to MSFC. </a:t>
                      </a:r>
                    </a:p>
                    <a:p>
                      <a:pPr algn="ctr"/>
                      <a:endParaRPr lang="en-US" sz="1400" dirty="0">
                        <a:solidFill>
                          <a:schemeClr val="tx1"/>
                        </a:solidFill>
                        <a:latin typeface="+mn-lt"/>
                        <a:cs typeface="Arial"/>
                      </a:endParaRPr>
                    </a:p>
                  </a:txBody>
                  <a:tcPr anchor="ctr"/>
                </a:tc>
                <a:tc>
                  <a:txBody>
                    <a:bodyPr/>
                    <a:lstStyle/>
                    <a:p>
                      <a:pPr algn="ctr"/>
                      <a:r>
                        <a:rPr lang="en-US" sz="1400" dirty="0">
                          <a:solidFill>
                            <a:schemeClr val="tx1"/>
                          </a:solidFill>
                          <a:latin typeface="+mn-lt"/>
                          <a:cs typeface="Arial"/>
                        </a:rPr>
                        <a:t>Yes</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Yes</a:t>
                      </a:r>
                    </a:p>
                  </a:txBody>
                  <a:tcPr anchor="ctr"/>
                </a:tc>
                <a:extLst>
                  <a:ext uri="{0D108BD9-81ED-4DB2-BD59-A6C34878D82A}">
                    <a16:rowId xmlns:a16="http://schemas.microsoft.com/office/drawing/2014/main" val="1695564096"/>
                  </a:ext>
                </a:extLst>
              </a:tr>
            </a:tbl>
          </a:graphicData>
        </a:graphic>
      </p:graphicFrame>
      <p:sp>
        <p:nvSpPr>
          <p:cNvPr id="4" name="Date Placeholder 3">
            <a:extLst>
              <a:ext uri="{FF2B5EF4-FFF2-40B4-BE49-F238E27FC236}">
                <a16:creationId xmlns:a16="http://schemas.microsoft.com/office/drawing/2014/main" id="{E7741C8B-575F-D804-6DD2-11629493AEB3}"/>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4A8637DA-AF2D-34E6-0BD0-4258A2D74262}"/>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3A61709D-936D-5ED8-6205-C2D290FCD815}"/>
              </a:ext>
            </a:extLst>
          </p:cNvPr>
          <p:cNvSpPr>
            <a:spLocks noGrp="1"/>
          </p:cNvSpPr>
          <p:nvPr>
            <p:ph type="sldNum" sz="quarter" idx="12"/>
          </p:nvPr>
        </p:nvSpPr>
        <p:spPr/>
        <p:txBody>
          <a:bodyPr/>
          <a:lstStyle/>
          <a:p>
            <a:fld id="{810711A6-5908-4BC9-9A98-6F28F473755D}" type="slidenum">
              <a:rPr lang="en-US" smtClean="0"/>
              <a:t>17</a:t>
            </a:fld>
            <a:endParaRPr lang="en-US" dirty="0"/>
          </a:p>
        </p:txBody>
      </p:sp>
      <p:pic>
        <p:nvPicPr>
          <p:cNvPr id="8" name="Picture 7">
            <a:extLst>
              <a:ext uri="{FF2B5EF4-FFF2-40B4-BE49-F238E27FC236}">
                <a16:creationId xmlns:a16="http://schemas.microsoft.com/office/drawing/2014/main" id="{A96ECBCA-DE3D-8A79-2C32-BFFF63EAE0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8116" y="3954350"/>
            <a:ext cx="3369621" cy="2527216"/>
          </a:xfrm>
          <a:prstGeom prst="rect">
            <a:avLst/>
          </a:prstGeom>
          <a:ln w="28575" cap="sq">
            <a:solidFill>
              <a:srgbClr val="000000"/>
            </a:solidFill>
            <a:miter lim="800000"/>
          </a:ln>
          <a:effectLst>
            <a:outerShdw blurRad="57150" dist="50800" dir="2700000" algn="tl" rotWithShape="0">
              <a:srgbClr val="000000">
                <a:alpha val="40000"/>
              </a:srgbClr>
            </a:outerShdw>
          </a:effectLst>
        </p:spPr>
      </p:pic>
      <p:pic>
        <p:nvPicPr>
          <p:cNvPr id="9" name="Picture 8" descr="A picture containing indoor&#10;&#10;Description automatically generated">
            <a:extLst>
              <a:ext uri="{FF2B5EF4-FFF2-40B4-BE49-F238E27FC236}">
                <a16:creationId xmlns:a16="http://schemas.microsoft.com/office/drawing/2014/main" id="{84553E0C-94A3-FFFB-5925-A0B96B95EE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7341" y="3954350"/>
            <a:ext cx="3362502" cy="2521878"/>
          </a:xfrm>
          <a:prstGeom prst="rect">
            <a:avLst/>
          </a:prstGeom>
          <a:ln w="28575">
            <a:solidFill>
              <a:schemeClr val="tx1"/>
            </a:solidFill>
          </a:ln>
        </p:spPr>
      </p:pic>
      <p:sp>
        <p:nvSpPr>
          <p:cNvPr id="12" name="TextBox 11">
            <a:extLst>
              <a:ext uri="{FF2B5EF4-FFF2-40B4-BE49-F238E27FC236}">
                <a16:creationId xmlns:a16="http://schemas.microsoft.com/office/drawing/2014/main" id="{4E995448-D34B-250F-CFB7-7F80E015FCBA}"/>
              </a:ext>
            </a:extLst>
          </p:cNvPr>
          <p:cNvSpPr txBox="1"/>
          <p:nvPr/>
        </p:nvSpPr>
        <p:spPr>
          <a:xfrm>
            <a:off x="1589510" y="4050875"/>
            <a:ext cx="2269060" cy="27699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Calibri"/>
              </a:rPr>
              <a:t>IMAGE CREDITS: ICON</a:t>
            </a:r>
            <a:endParaRPr kumimoji="0" lang="en-US" sz="1200" b="0" i="0" u="none" strike="noStrike" kern="1200" cap="none" spc="0" normalizeH="0" baseline="0" noProof="0" dirty="0">
              <a:ln>
                <a:noFill/>
              </a:ln>
              <a:solidFill>
                <a:schemeClr val="bg1"/>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2B8120DD-D2EF-096F-7251-437E27882D8F}"/>
              </a:ext>
            </a:extLst>
          </p:cNvPr>
          <p:cNvSpPr txBox="1"/>
          <p:nvPr/>
        </p:nvSpPr>
        <p:spPr>
          <a:xfrm>
            <a:off x="7331006" y="6212977"/>
            <a:ext cx="2269060" cy="27699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Calibri"/>
              </a:rPr>
              <a:t>IMAGE CREDITS: ICON</a:t>
            </a:r>
            <a:endParaRPr kumimoji="0" lang="en-US" sz="1200" b="0"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3827889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Accomplishments</a:t>
            </a:r>
          </a:p>
        </p:txBody>
      </p:sp>
      <p:sp>
        <p:nvSpPr>
          <p:cNvPr id="4" name="Content Placeholder 2"/>
          <p:cNvSpPr txBox="1">
            <a:spLocks/>
          </p:cNvSpPr>
          <p:nvPr/>
        </p:nvSpPr>
        <p:spPr>
          <a:xfrm>
            <a:off x="97080" y="1174774"/>
            <a:ext cx="5998919" cy="47659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marR="0" lvl="1"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Laser VMX Development: Samples at PPR3 March 2024</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pic>
        <p:nvPicPr>
          <p:cNvPr id="10" name="Picture 9">
            <a:extLst>
              <a:ext uri="{FF2B5EF4-FFF2-40B4-BE49-F238E27FC236}">
                <a16:creationId xmlns:a16="http://schemas.microsoft.com/office/drawing/2014/main" id="{1C329962-13DD-CDBE-4F5C-3BFDA8D7CC17}"/>
              </a:ext>
            </a:extLst>
          </p:cNvPr>
          <p:cNvPicPr>
            <a:picLocks noChangeAspect="1"/>
          </p:cNvPicPr>
          <p:nvPr/>
        </p:nvPicPr>
        <p:blipFill rotWithShape="1">
          <a:blip r:embed="rId4">
            <a:extLst>
              <a:ext uri="{28A0092B-C50C-407E-A947-70E740481C1C}">
                <a14:useLocalDpi xmlns:a14="http://schemas.microsoft.com/office/drawing/2010/main" val="0"/>
              </a:ext>
            </a:extLst>
          </a:blip>
          <a:srcRect l="10551" t="6747" r="19273" b="30867"/>
          <a:stretch/>
        </p:blipFill>
        <p:spPr>
          <a:xfrm>
            <a:off x="7217277" y="1413072"/>
            <a:ext cx="4328307" cy="51304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012CFAF8-D5E9-3BEF-C47C-ABA7A4855322}"/>
              </a:ext>
            </a:extLst>
          </p:cNvPr>
          <p:cNvPicPr>
            <a:picLocks noChangeAspect="1"/>
          </p:cNvPicPr>
          <p:nvPr/>
        </p:nvPicPr>
        <p:blipFill rotWithShape="1">
          <a:blip r:embed="rId5">
            <a:extLst>
              <a:ext uri="{28A0092B-C50C-407E-A947-70E740481C1C}">
                <a14:useLocalDpi xmlns:a14="http://schemas.microsoft.com/office/drawing/2010/main" val="0"/>
              </a:ext>
            </a:extLst>
          </a:blip>
          <a:srcRect l="12963" t="3334" r="10846" b="29048"/>
          <a:stretch/>
        </p:blipFill>
        <p:spPr>
          <a:xfrm rot="5400000">
            <a:off x="1208315" y="1524008"/>
            <a:ext cx="4676695" cy="55340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77113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35FA-E277-8511-9630-17564F0B1329}"/>
              </a:ext>
            </a:extLst>
          </p:cNvPr>
          <p:cNvSpPr>
            <a:spLocks noGrp="1"/>
          </p:cNvSpPr>
          <p:nvPr>
            <p:ph type="title"/>
          </p:nvPr>
        </p:nvSpPr>
        <p:spPr/>
        <p:txBody>
          <a:bodyPr/>
          <a:lstStyle/>
          <a:p>
            <a:r>
              <a:rPr lang="en-US" dirty="0"/>
              <a:t>MMPACT Highlights/Accomplishments</a:t>
            </a:r>
          </a:p>
        </p:txBody>
      </p:sp>
      <p:graphicFrame>
        <p:nvGraphicFramePr>
          <p:cNvPr id="3" name="Table 2">
            <a:extLst>
              <a:ext uri="{FF2B5EF4-FFF2-40B4-BE49-F238E27FC236}">
                <a16:creationId xmlns:a16="http://schemas.microsoft.com/office/drawing/2014/main" id="{B2EF7521-E302-1C4E-9D38-5C63EF2FEAFF}"/>
              </a:ext>
            </a:extLst>
          </p:cNvPr>
          <p:cNvGraphicFramePr>
            <a:graphicFrameLocks noGrp="1"/>
          </p:cNvGraphicFramePr>
          <p:nvPr>
            <p:extLst>
              <p:ext uri="{D42A27DB-BD31-4B8C-83A1-F6EECF244321}">
                <p14:modId xmlns:p14="http://schemas.microsoft.com/office/powerpoint/2010/main" val="3331553801"/>
              </p:ext>
            </p:extLst>
          </p:nvPr>
        </p:nvGraphicFramePr>
        <p:xfrm>
          <a:off x="74502" y="893909"/>
          <a:ext cx="12036904" cy="3602677"/>
        </p:xfrm>
        <a:graphic>
          <a:graphicData uri="http://schemas.openxmlformats.org/drawingml/2006/table">
            <a:tbl>
              <a:tblPr firstRow="1" bandRow="1">
                <a:tableStyleId>{5C22544A-7EE6-4342-B048-85BDC9FD1C3A}</a:tableStyleId>
              </a:tblPr>
              <a:tblGrid>
                <a:gridCol w="1793293">
                  <a:extLst>
                    <a:ext uri="{9D8B030D-6E8A-4147-A177-3AD203B41FA5}">
                      <a16:colId xmlns:a16="http://schemas.microsoft.com/office/drawing/2014/main" val="3691669605"/>
                    </a:ext>
                  </a:extLst>
                </a:gridCol>
                <a:gridCol w="1218681">
                  <a:extLst>
                    <a:ext uri="{9D8B030D-6E8A-4147-A177-3AD203B41FA5}">
                      <a16:colId xmlns:a16="http://schemas.microsoft.com/office/drawing/2014/main" val="104548632"/>
                    </a:ext>
                  </a:extLst>
                </a:gridCol>
                <a:gridCol w="1097913">
                  <a:extLst>
                    <a:ext uri="{9D8B030D-6E8A-4147-A177-3AD203B41FA5}">
                      <a16:colId xmlns:a16="http://schemas.microsoft.com/office/drawing/2014/main" val="2488987444"/>
                    </a:ext>
                  </a:extLst>
                </a:gridCol>
                <a:gridCol w="5513857">
                  <a:extLst>
                    <a:ext uri="{9D8B030D-6E8A-4147-A177-3AD203B41FA5}">
                      <a16:colId xmlns:a16="http://schemas.microsoft.com/office/drawing/2014/main" val="1250236215"/>
                    </a:ext>
                  </a:extLst>
                </a:gridCol>
                <a:gridCol w="1098205">
                  <a:extLst>
                    <a:ext uri="{9D8B030D-6E8A-4147-A177-3AD203B41FA5}">
                      <a16:colId xmlns:a16="http://schemas.microsoft.com/office/drawing/2014/main" val="1724979727"/>
                    </a:ext>
                  </a:extLst>
                </a:gridCol>
                <a:gridCol w="1314955">
                  <a:extLst>
                    <a:ext uri="{9D8B030D-6E8A-4147-A177-3AD203B41FA5}">
                      <a16:colId xmlns:a16="http://schemas.microsoft.com/office/drawing/2014/main" val="2645972022"/>
                    </a:ext>
                  </a:extLst>
                </a:gridCol>
              </a:tblGrid>
              <a:tr h="949579">
                <a:tc>
                  <a:txBody>
                    <a:bodyPr/>
                    <a:lstStyle/>
                    <a:p>
                      <a:pPr algn="ctr"/>
                      <a:r>
                        <a:rPr lang="en-US" sz="1200" dirty="0">
                          <a:latin typeface="Arial" panose="020B0604020202020204" pitchFamily="34" charset="0"/>
                          <a:cs typeface="Arial" panose="020B0604020202020204" pitchFamily="34" charset="0"/>
                        </a:rPr>
                        <a:t>Title</a:t>
                      </a:r>
                    </a:p>
                  </a:txBody>
                  <a:tcPr anchor="ctr"/>
                </a:tc>
                <a:tc>
                  <a:txBody>
                    <a:bodyPr/>
                    <a:lstStyle/>
                    <a:p>
                      <a:pPr algn="ctr"/>
                      <a:r>
                        <a:rPr lang="en-US" sz="1200" dirty="0">
                          <a:latin typeface="Arial" panose="020B0604020202020204" pitchFamily="34" charset="0"/>
                          <a:cs typeface="Arial" panose="020B0604020202020204" pitchFamily="34" charset="0"/>
                        </a:rPr>
                        <a:t>Type</a:t>
                      </a:r>
                    </a:p>
                  </a:txBody>
                  <a:tcPr anchor="ctr"/>
                </a:tc>
                <a:tc>
                  <a:txBody>
                    <a:bodyPr/>
                    <a:lstStyle/>
                    <a:p>
                      <a:pPr algn="ctr"/>
                      <a:r>
                        <a:rPr lang="en-US" sz="1200" dirty="0">
                          <a:latin typeface="Arial" panose="020B0604020202020204" pitchFamily="34" charset="0"/>
                          <a:cs typeface="Arial" panose="020B0604020202020204" pitchFamily="34" charset="0"/>
                        </a:rPr>
                        <a:t>Element</a:t>
                      </a:r>
                    </a:p>
                  </a:txBody>
                  <a:tcPr anchor="ctr"/>
                </a:tc>
                <a:tc>
                  <a:txBody>
                    <a:bodyPr/>
                    <a:lstStyle/>
                    <a:p>
                      <a:pPr algn="ctr"/>
                      <a:r>
                        <a:rPr lang="en-US" sz="1200" dirty="0">
                          <a:latin typeface="Arial" panose="020B0604020202020204" pitchFamily="34" charset="0"/>
                          <a:cs typeface="Arial" panose="020B0604020202020204" pitchFamily="34" charset="0"/>
                        </a:rPr>
                        <a:t>Description</a:t>
                      </a:r>
                    </a:p>
                  </a:txBody>
                  <a:tcPr anchor="ctr"/>
                </a:tc>
                <a:tc>
                  <a:txBody>
                    <a:bodyPr/>
                    <a:lstStyle/>
                    <a:p>
                      <a:pPr algn="ctr"/>
                      <a:r>
                        <a:rPr lang="en-US" sz="1200" dirty="0">
                          <a:latin typeface="Arial" panose="020B0604020202020204" pitchFamily="34" charset="0"/>
                          <a:cs typeface="Arial" panose="020B0604020202020204" pitchFamily="34" charset="0"/>
                        </a:rPr>
                        <a:t>New Image for EPO</a:t>
                      </a:r>
                    </a:p>
                  </a:txBody>
                  <a:tcPr anchor="ctr"/>
                </a:tc>
                <a:tc>
                  <a:txBody>
                    <a:bodyPr/>
                    <a:lstStyle/>
                    <a:p>
                      <a:pPr algn="ctr"/>
                      <a:r>
                        <a:rPr lang="en-US" sz="1200" dirty="0">
                          <a:latin typeface="Arial" panose="020B0604020202020204" pitchFamily="34" charset="0"/>
                          <a:cs typeface="Arial" panose="020B0604020202020204" pitchFamily="34" charset="0"/>
                        </a:rPr>
                        <a:t>Highlight</a:t>
                      </a:r>
                    </a:p>
                    <a:p>
                      <a:pPr algn="ctr"/>
                      <a:r>
                        <a:rPr lang="en-US" sz="1200" dirty="0">
                          <a:latin typeface="Arial" panose="020B0604020202020204" pitchFamily="34" charset="0"/>
                          <a:cs typeface="Arial" panose="020B0604020202020204" pitchFamily="34" charset="0"/>
                        </a:rPr>
                        <a:t>Submitted</a:t>
                      </a:r>
                    </a:p>
                  </a:txBody>
                  <a:tcPr anchor="ctr"/>
                </a:tc>
                <a:extLst>
                  <a:ext uri="{0D108BD9-81ED-4DB2-BD59-A6C34878D82A}">
                    <a16:rowId xmlns:a16="http://schemas.microsoft.com/office/drawing/2014/main" val="3280162485"/>
                  </a:ext>
                </a:extLst>
              </a:tr>
              <a:tr h="646512">
                <a:tc>
                  <a:txBody>
                    <a:bodyPr/>
                    <a:lstStyle/>
                    <a:p>
                      <a:pPr algn="ctr"/>
                      <a:r>
                        <a:rPr lang="en-US" sz="1200" dirty="0">
                          <a:solidFill>
                            <a:schemeClr val="tx1"/>
                          </a:solidFill>
                          <a:latin typeface="Arial" panose="020B0604020202020204" pitchFamily="34" charset="0"/>
                          <a:cs typeface="Arial" panose="020B0604020202020204" pitchFamily="34" charset="0"/>
                        </a:rPr>
                        <a:t>TMP Task</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Closure</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Task 8: Spectrometer Integration Testing (Vacuum)</a:t>
                      </a:r>
                    </a:p>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N0</a:t>
                      </a:r>
                    </a:p>
                  </a:txBody>
                  <a:tcPr anchor="ctr"/>
                </a:tc>
                <a:extLst>
                  <a:ext uri="{0D108BD9-81ED-4DB2-BD59-A6C34878D82A}">
                    <a16:rowId xmlns:a16="http://schemas.microsoft.com/office/drawing/2014/main" val="4174585504"/>
                  </a:ext>
                </a:extLst>
              </a:tr>
              <a:tr h="678729">
                <a:tc>
                  <a:txBody>
                    <a:bodyPr/>
                    <a:lstStyle/>
                    <a:p>
                      <a:pPr algn="ctr"/>
                      <a:r>
                        <a:rPr lang="en-US" sz="1200" dirty="0">
                          <a:solidFill>
                            <a:schemeClr val="tx1"/>
                          </a:solidFill>
                          <a:latin typeface="Arial" panose="020B0604020202020204" pitchFamily="34" charset="0"/>
                          <a:cs typeface="Arial" panose="020B0604020202020204" pitchFamily="34" charset="0"/>
                        </a:rPr>
                        <a:t>TMP Task</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Closure</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Task 26: TA Subsystem Functional Test (Atmosphere and DTVAC) – Final analysis reports and closures shown in ECBs 4/16 and 4/30</a:t>
                      </a:r>
                    </a:p>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1695564096"/>
                  </a:ext>
                </a:extLst>
              </a:tr>
              <a:tr h="641023">
                <a:tc>
                  <a:txBody>
                    <a:bodyPr/>
                    <a:lstStyle/>
                    <a:p>
                      <a:pPr algn="ctr"/>
                      <a:r>
                        <a:rPr lang="en-US" sz="1200" dirty="0">
                          <a:solidFill>
                            <a:schemeClr val="tx1"/>
                          </a:solidFill>
                          <a:latin typeface="Arial" panose="020B0604020202020204" pitchFamily="34" charset="0"/>
                          <a:cs typeface="Arial" panose="020B0604020202020204" pitchFamily="34" charset="0"/>
                        </a:rPr>
                        <a:t>Risk Mitigation</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Closures</a:t>
                      </a:r>
                    </a:p>
                  </a:txBody>
                  <a:tcPr anchor="ctr"/>
                </a:tc>
                <a:tc>
                  <a:txBody>
                    <a:bodyPr/>
                    <a:lstStyle/>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Arial" panose="020B0604020202020204" pitchFamily="34" charset="0"/>
                          <a:cs typeface="Arial" panose="020B0604020202020204" pitchFamily="34" charset="0"/>
                        </a:rPr>
                        <a:t>As of January 2024, we have closed Risks 24, 38, 40, and 50</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1237050585"/>
                  </a:ext>
                </a:extLst>
              </a:tr>
              <a:tr h="686834">
                <a:tc>
                  <a:txBody>
                    <a:bodyPr/>
                    <a:lstStyle/>
                    <a:p>
                      <a:pPr algn="ctr"/>
                      <a:r>
                        <a:rPr lang="en-US" sz="1200" dirty="0">
                          <a:solidFill>
                            <a:schemeClr val="tx1"/>
                          </a:solidFill>
                          <a:latin typeface="Arial" panose="020B0604020202020204" pitchFamily="34" charset="0"/>
                          <a:cs typeface="Arial" panose="020B0604020202020204" pitchFamily="34" charset="0"/>
                        </a:rPr>
                        <a:t>Schedule</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Updates</a:t>
                      </a:r>
                    </a:p>
                  </a:txBody>
                  <a:tcPr anchor="ctr"/>
                </a:tc>
                <a:tc>
                  <a:txBody>
                    <a:bodyPr/>
                    <a:lstStyle/>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Calibri" panose="020F0502020204030204" pitchFamily="34" charset="0"/>
                          <a:cs typeface="Arial" panose="020B0604020202020204" pitchFamily="34" charset="0"/>
                        </a:rPr>
                        <a:t>Some of the MSFC </a:t>
                      </a:r>
                      <a:r>
                        <a:rPr lang="en-US" sz="1200" dirty="0">
                          <a:latin typeface="Arial" panose="020B0604020202020204" pitchFamily="34" charset="0"/>
                          <a:ea typeface="Calibri" panose="020F0502020204030204" pitchFamily="34" charset="0"/>
                          <a:cs typeface="Arial" panose="020B0604020202020204" pitchFamily="34" charset="0"/>
                        </a:rPr>
                        <a:t>MMPACT Leadership team traveled to the ICON facility, in Austin, TX, to begin discussion of the future schedule (4/18-4/19)</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3937628496"/>
                  </a:ext>
                </a:extLst>
              </a:tr>
            </a:tbl>
          </a:graphicData>
        </a:graphic>
      </p:graphicFrame>
      <p:sp>
        <p:nvSpPr>
          <p:cNvPr id="4" name="Date Placeholder 3">
            <a:extLst>
              <a:ext uri="{FF2B5EF4-FFF2-40B4-BE49-F238E27FC236}">
                <a16:creationId xmlns:a16="http://schemas.microsoft.com/office/drawing/2014/main" id="{E7741C8B-575F-D804-6DD2-11629493AEB3}"/>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4A8637DA-AF2D-34E6-0BD0-4258A2D74262}"/>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3A61709D-936D-5ED8-6205-C2D290FCD815}"/>
              </a:ext>
            </a:extLst>
          </p:cNvPr>
          <p:cNvSpPr>
            <a:spLocks noGrp="1"/>
          </p:cNvSpPr>
          <p:nvPr>
            <p:ph type="sldNum" sz="quarter" idx="12"/>
          </p:nvPr>
        </p:nvSpPr>
        <p:spPr/>
        <p:txBody>
          <a:bodyPr/>
          <a:lstStyle/>
          <a:p>
            <a:fld id="{810711A6-5908-4BC9-9A98-6F28F473755D}" type="slidenum">
              <a:rPr lang="en-US" smtClean="0"/>
              <a:t>19</a:t>
            </a:fld>
            <a:endParaRPr lang="en-US" dirty="0"/>
          </a:p>
        </p:txBody>
      </p:sp>
    </p:spTree>
    <p:extLst>
      <p:ext uri="{BB962C8B-B14F-4D97-AF65-F5344CB8AC3E}">
        <p14:creationId xmlns:p14="http://schemas.microsoft.com/office/powerpoint/2010/main" val="2594004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35FA-E277-8511-9630-17564F0B1329}"/>
              </a:ext>
            </a:extLst>
          </p:cNvPr>
          <p:cNvSpPr>
            <a:spLocks noGrp="1"/>
          </p:cNvSpPr>
          <p:nvPr>
            <p:ph type="title"/>
          </p:nvPr>
        </p:nvSpPr>
        <p:spPr/>
        <p:txBody>
          <a:bodyPr/>
          <a:lstStyle/>
          <a:p>
            <a:r>
              <a:rPr lang="en-US" dirty="0"/>
              <a:t>MMPACT Highlights/Accomplishments</a:t>
            </a:r>
          </a:p>
        </p:txBody>
      </p:sp>
      <p:graphicFrame>
        <p:nvGraphicFramePr>
          <p:cNvPr id="3" name="Table 2">
            <a:extLst>
              <a:ext uri="{FF2B5EF4-FFF2-40B4-BE49-F238E27FC236}">
                <a16:creationId xmlns:a16="http://schemas.microsoft.com/office/drawing/2014/main" id="{B2EF7521-E302-1C4E-9D38-5C63EF2FEAFF}"/>
              </a:ext>
            </a:extLst>
          </p:cNvPr>
          <p:cNvGraphicFramePr>
            <a:graphicFrameLocks noGrp="1"/>
          </p:cNvGraphicFramePr>
          <p:nvPr>
            <p:extLst>
              <p:ext uri="{D42A27DB-BD31-4B8C-83A1-F6EECF244321}">
                <p14:modId xmlns:p14="http://schemas.microsoft.com/office/powerpoint/2010/main" val="2382371556"/>
              </p:ext>
            </p:extLst>
          </p:nvPr>
        </p:nvGraphicFramePr>
        <p:xfrm>
          <a:off x="74502" y="893909"/>
          <a:ext cx="12036904" cy="3779125"/>
        </p:xfrm>
        <a:graphic>
          <a:graphicData uri="http://schemas.openxmlformats.org/drawingml/2006/table">
            <a:tbl>
              <a:tblPr firstRow="1" bandRow="1">
                <a:tableStyleId>{5C22544A-7EE6-4342-B048-85BDC9FD1C3A}</a:tableStyleId>
              </a:tblPr>
              <a:tblGrid>
                <a:gridCol w="1793293">
                  <a:extLst>
                    <a:ext uri="{9D8B030D-6E8A-4147-A177-3AD203B41FA5}">
                      <a16:colId xmlns:a16="http://schemas.microsoft.com/office/drawing/2014/main" val="3691669605"/>
                    </a:ext>
                  </a:extLst>
                </a:gridCol>
                <a:gridCol w="1218681">
                  <a:extLst>
                    <a:ext uri="{9D8B030D-6E8A-4147-A177-3AD203B41FA5}">
                      <a16:colId xmlns:a16="http://schemas.microsoft.com/office/drawing/2014/main" val="104548632"/>
                    </a:ext>
                  </a:extLst>
                </a:gridCol>
                <a:gridCol w="1097913">
                  <a:extLst>
                    <a:ext uri="{9D8B030D-6E8A-4147-A177-3AD203B41FA5}">
                      <a16:colId xmlns:a16="http://schemas.microsoft.com/office/drawing/2014/main" val="2488987444"/>
                    </a:ext>
                  </a:extLst>
                </a:gridCol>
                <a:gridCol w="5513857">
                  <a:extLst>
                    <a:ext uri="{9D8B030D-6E8A-4147-A177-3AD203B41FA5}">
                      <a16:colId xmlns:a16="http://schemas.microsoft.com/office/drawing/2014/main" val="1250236215"/>
                    </a:ext>
                  </a:extLst>
                </a:gridCol>
                <a:gridCol w="1098205">
                  <a:extLst>
                    <a:ext uri="{9D8B030D-6E8A-4147-A177-3AD203B41FA5}">
                      <a16:colId xmlns:a16="http://schemas.microsoft.com/office/drawing/2014/main" val="1724979727"/>
                    </a:ext>
                  </a:extLst>
                </a:gridCol>
                <a:gridCol w="1314955">
                  <a:extLst>
                    <a:ext uri="{9D8B030D-6E8A-4147-A177-3AD203B41FA5}">
                      <a16:colId xmlns:a16="http://schemas.microsoft.com/office/drawing/2014/main" val="2645972022"/>
                    </a:ext>
                  </a:extLst>
                </a:gridCol>
              </a:tblGrid>
              <a:tr h="949579">
                <a:tc>
                  <a:txBody>
                    <a:bodyPr/>
                    <a:lstStyle/>
                    <a:p>
                      <a:pPr algn="ctr"/>
                      <a:r>
                        <a:rPr lang="en-US" sz="1200" dirty="0">
                          <a:latin typeface="Arial" panose="020B0604020202020204" pitchFamily="34" charset="0"/>
                          <a:cs typeface="Arial" panose="020B0604020202020204" pitchFamily="34" charset="0"/>
                        </a:rPr>
                        <a:t>Title</a:t>
                      </a:r>
                    </a:p>
                  </a:txBody>
                  <a:tcPr anchor="ctr"/>
                </a:tc>
                <a:tc>
                  <a:txBody>
                    <a:bodyPr/>
                    <a:lstStyle/>
                    <a:p>
                      <a:pPr algn="ctr"/>
                      <a:r>
                        <a:rPr lang="en-US" sz="1200" dirty="0">
                          <a:latin typeface="Arial" panose="020B0604020202020204" pitchFamily="34" charset="0"/>
                          <a:cs typeface="Arial" panose="020B0604020202020204" pitchFamily="34" charset="0"/>
                        </a:rPr>
                        <a:t>Type</a:t>
                      </a:r>
                    </a:p>
                  </a:txBody>
                  <a:tcPr anchor="ctr"/>
                </a:tc>
                <a:tc>
                  <a:txBody>
                    <a:bodyPr/>
                    <a:lstStyle/>
                    <a:p>
                      <a:pPr algn="ctr"/>
                      <a:r>
                        <a:rPr lang="en-US" sz="1200" dirty="0">
                          <a:latin typeface="Arial" panose="020B0604020202020204" pitchFamily="34" charset="0"/>
                          <a:cs typeface="Arial" panose="020B0604020202020204" pitchFamily="34" charset="0"/>
                        </a:rPr>
                        <a:t>Element</a:t>
                      </a:r>
                    </a:p>
                  </a:txBody>
                  <a:tcPr anchor="ctr"/>
                </a:tc>
                <a:tc>
                  <a:txBody>
                    <a:bodyPr/>
                    <a:lstStyle/>
                    <a:p>
                      <a:pPr algn="ctr"/>
                      <a:r>
                        <a:rPr lang="en-US" sz="1200" dirty="0">
                          <a:latin typeface="Arial" panose="020B0604020202020204" pitchFamily="34" charset="0"/>
                          <a:cs typeface="Arial" panose="020B0604020202020204" pitchFamily="34" charset="0"/>
                        </a:rPr>
                        <a:t>Description</a:t>
                      </a:r>
                    </a:p>
                  </a:txBody>
                  <a:tcPr anchor="ctr"/>
                </a:tc>
                <a:tc>
                  <a:txBody>
                    <a:bodyPr/>
                    <a:lstStyle/>
                    <a:p>
                      <a:pPr algn="ctr"/>
                      <a:r>
                        <a:rPr lang="en-US" sz="1200" dirty="0">
                          <a:latin typeface="Arial" panose="020B0604020202020204" pitchFamily="34" charset="0"/>
                          <a:cs typeface="Arial" panose="020B0604020202020204" pitchFamily="34" charset="0"/>
                        </a:rPr>
                        <a:t>New Image for EPO</a:t>
                      </a:r>
                    </a:p>
                  </a:txBody>
                  <a:tcPr anchor="ctr"/>
                </a:tc>
                <a:tc>
                  <a:txBody>
                    <a:bodyPr/>
                    <a:lstStyle/>
                    <a:p>
                      <a:pPr algn="ctr"/>
                      <a:r>
                        <a:rPr lang="en-US" sz="1200" dirty="0">
                          <a:latin typeface="Arial" panose="020B0604020202020204" pitchFamily="34" charset="0"/>
                          <a:cs typeface="Arial" panose="020B0604020202020204" pitchFamily="34" charset="0"/>
                        </a:rPr>
                        <a:t>Highlight</a:t>
                      </a:r>
                    </a:p>
                    <a:p>
                      <a:pPr algn="ctr"/>
                      <a:r>
                        <a:rPr lang="en-US" sz="1200" dirty="0">
                          <a:latin typeface="Arial" panose="020B0604020202020204" pitchFamily="34" charset="0"/>
                          <a:cs typeface="Arial" panose="020B0604020202020204" pitchFamily="34" charset="0"/>
                        </a:rPr>
                        <a:t>Submitted</a:t>
                      </a:r>
                    </a:p>
                  </a:txBody>
                  <a:tcPr anchor="ctr"/>
                </a:tc>
                <a:extLst>
                  <a:ext uri="{0D108BD9-81ED-4DB2-BD59-A6C34878D82A}">
                    <a16:rowId xmlns:a16="http://schemas.microsoft.com/office/drawing/2014/main" val="3280162485"/>
                  </a:ext>
                </a:extLst>
              </a:tr>
              <a:tr h="646512">
                <a:tc>
                  <a:txBody>
                    <a:bodyPr/>
                    <a:lstStyle/>
                    <a:p>
                      <a:pPr algn="ctr"/>
                      <a:r>
                        <a:rPr lang="en-US" sz="1200" dirty="0">
                          <a:solidFill>
                            <a:schemeClr val="tx1"/>
                          </a:solidFill>
                          <a:latin typeface="Arial" panose="020B0604020202020204" pitchFamily="34" charset="0"/>
                          <a:cs typeface="Arial" panose="020B0604020202020204" pitchFamily="34" charset="0"/>
                        </a:rPr>
                        <a:t>Pending Change Request</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Programmatic</a:t>
                      </a:r>
                    </a:p>
                  </a:txBody>
                  <a:tcPr anchor="ctr"/>
                </a:tc>
                <a:tc>
                  <a:txBody>
                    <a:bodyPr/>
                    <a:lstStyle/>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kern="1200" dirty="0">
                          <a:solidFill>
                            <a:schemeClr val="tx1"/>
                          </a:solidFill>
                          <a:effectLst/>
                          <a:latin typeface="Arial" panose="020B0604020202020204" pitchFamily="34" charset="0"/>
                          <a:ea typeface="+mn-ea"/>
                          <a:cs typeface="Arial" panose="020B0604020202020204" pitchFamily="34" charset="0"/>
                        </a:rPr>
                        <a:t>On 5/9/24, MMPACT Leadership presented three options to the GCD Project Office regarding a change request impacting scope, schedule, and cost.  The team received a response on 6/5/24 and following receipt of additional guidance, an official change request will be submitted.</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4174585504"/>
                  </a:ext>
                </a:extLst>
              </a:tr>
              <a:tr h="678729">
                <a:tc>
                  <a:txBody>
                    <a:bodyPr/>
                    <a:lstStyle/>
                    <a:p>
                      <a:pPr algn="ctr"/>
                      <a:r>
                        <a:rPr lang="en-US" sz="1200" dirty="0">
                          <a:solidFill>
                            <a:schemeClr val="tx1"/>
                          </a:solidFill>
                          <a:latin typeface="Arial" panose="020B0604020202020204" pitchFamily="34" charset="0"/>
                          <a:cs typeface="Arial" panose="020B0604020202020204" pitchFamily="34" charset="0"/>
                        </a:rPr>
                        <a:t>Risk Retired</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Closure</a:t>
                      </a:r>
                    </a:p>
                  </a:txBody>
                  <a:tcPr anchor="ctr"/>
                </a:tc>
                <a:tc>
                  <a:txBody>
                    <a:bodyPr/>
                    <a:lstStyle/>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kern="1200" dirty="0">
                          <a:solidFill>
                            <a:schemeClr val="tx1"/>
                          </a:solidFill>
                          <a:effectLst/>
                          <a:latin typeface="Arial" panose="020B0604020202020204" pitchFamily="34" charset="0"/>
                          <a:ea typeface="+mn-ea"/>
                          <a:cs typeface="Arial" panose="020B0604020202020204" pitchFamily="34" charset="0"/>
                        </a:rPr>
                        <a:t>Risk 51 was closed out upon the receipt of the 78’’ TVAC chamber </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1695564096"/>
                  </a:ext>
                </a:extLst>
              </a:tr>
              <a:tr h="641023">
                <a:tc>
                  <a:txBody>
                    <a:bodyPr/>
                    <a:lstStyle/>
                    <a:p>
                      <a:pPr algn="ctr"/>
                      <a:r>
                        <a:rPr lang="en-US" sz="1200" dirty="0">
                          <a:solidFill>
                            <a:schemeClr val="tx1"/>
                          </a:solidFill>
                          <a:latin typeface="Arial" panose="020B0604020202020204" pitchFamily="34" charset="0"/>
                          <a:cs typeface="Arial" panose="020B0604020202020204" pitchFamily="34" charset="0"/>
                        </a:rPr>
                        <a:t>TMP</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Milestone</a:t>
                      </a:r>
                    </a:p>
                  </a:txBody>
                  <a:tcPr anchor="ctr"/>
                </a:tc>
                <a:tc>
                  <a:txBody>
                    <a:bodyPr/>
                    <a:lstStyle/>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kern="1200" dirty="0">
                          <a:solidFill>
                            <a:schemeClr val="tx1"/>
                          </a:solidFill>
                          <a:effectLst/>
                          <a:latin typeface="Arial" panose="020B0604020202020204" pitchFamily="34" charset="0"/>
                          <a:ea typeface="+mn-ea"/>
                          <a:cs typeface="Arial" panose="020B0604020202020204" pitchFamily="34" charset="0"/>
                        </a:rPr>
                        <a:t>Completed development of Sulfur Concrete Technology Maturation Plan (TMP) Summary.</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1237050585"/>
                  </a:ext>
                </a:extLst>
              </a:tr>
              <a:tr h="686834">
                <a:tc>
                  <a:txBody>
                    <a:bodyPr/>
                    <a:lstStyle/>
                    <a:p>
                      <a:pPr algn="ctr"/>
                      <a:r>
                        <a:rPr lang="en-US" sz="1200" dirty="0">
                          <a:solidFill>
                            <a:schemeClr val="tx1"/>
                          </a:solidFill>
                          <a:latin typeface="Arial" panose="020B0604020202020204" pitchFamily="34" charset="0"/>
                          <a:cs typeface="Arial" panose="020B0604020202020204" pitchFamily="34" charset="0"/>
                        </a:rPr>
                        <a:t>Risk Retired</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Closure</a:t>
                      </a:r>
                    </a:p>
                  </a:txBody>
                  <a:tcPr anchor="ctr"/>
                </a:tc>
                <a:tc>
                  <a:txBody>
                    <a:bodyPr/>
                    <a:lstStyle/>
                    <a:p>
                      <a:pPr algn="ctr"/>
                      <a:endParaRPr lang="en-US" sz="1200" dirty="0">
                        <a:solidFill>
                          <a:schemeClr val="tx1"/>
                        </a:solidFill>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kern="1200" dirty="0">
                          <a:solidFill>
                            <a:schemeClr val="tx1"/>
                          </a:solidFill>
                          <a:effectLst/>
                          <a:latin typeface="Arial" panose="020B0604020202020204" pitchFamily="34" charset="0"/>
                          <a:ea typeface="+mn-ea"/>
                          <a:cs typeface="Arial" panose="020B0604020202020204" pitchFamily="34" charset="0"/>
                        </a:rPr>
                        <a:t>Washington Mills has delivered all remaining NUW-LHT-5M to MSFC.  The risk associated with simulant availability for MMPACT has been closed/retired as of 4/23/24.</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tc>
                  <a:txBody>
                    <a:bodyPr/>
                    <a:lstStyle/>
                    <a:p>
                      <a:pPr algn="ctr"/>
                      <a:r>
                        <a:rPr lang="en-US" sz="1200" dirty="0">
                          <a:solidFill>
                            <a:schemeClr val="tx1"/>
                          </a:solidFill>
                          <a:latin typeface="Arial" panose="020B0604020202020204" pitchFamily="34" charset="0"/>
                          <a:cs typeface="Arial" panose="020B0604020202020204" pitchFamily="34" charset="0"/>
                        </a:rPr>
                        <a:t>No</a:t>
                      </a:r>
                    </a:p>
                  </a:txBody>
                  <a:tcPr anchor="ctr"/>
                </a:tc>
                <a:extLst>
                  <a:ext uri="{0D108BD9-81ED-4DB2-BD59-A6C34878D82A}">
                    <a16:rowId xmlns:a16="http://schemas.microsoft.com/office/drawing/2014/main" val="3937628496"/>
                  </a:ext>
                </a:extLst>
              </a:tr>
            </a:tbl>
          </a:graphicData>
        </a:graphic>
      </p:graphicFrame>
      <p:sp>
        <p:nvSpPr>
          <p:cNvPr id="4" name="Date Placeholder 3">
            <a:extLst>
              <a:ext uri="{FF2B5EF4-FFF2-40B4-BE49-F238E27FC236}">
                <a16:creationId xmlns:a16="http://schemas.microsoft.com/office/drawing/2014/main" id="{E7741C8B-575F-D804-6DD2-11629493AEB3}"/>
              </a:ext>
            </a:extLst>
          </p:cNvPr>
          <p:cNvSpPr>
            <a:spLocks noGrp="1"/>
          </p:cNvSpPr>
          <p:nvPr>
            <p:ph type="dt" sz="half" idx="10"/>
          </p:nvPr>
        </p:nvSpPr>
        <p:spPr/>
        <p:txBody>
          <a:bodyPr/>
          <a:lstStyle/>
          <a:p>
            <a:r>
              <a:rPr lang="en-US" dirty="0"/>
              <a:t>September 10-12, 2024</a:t>
            </a:r>
          </a:p>
        </p:txBody>
      </p:sp>
      <p:sp>
        <p:nvSpPr>
          <p:cNvPr id="5" name="Footer Placeholder 4">
            <a:extLst>
              <a:ext uri="{FF2B5EF4-FFF2-40B4-BE49-F238E27FC236}">
                <a16:creationId xmlns:a16="http://schemas.microsoft.com/office/drawing/2014/main" id="{4A8637DA-AF2D-34E6-0BD0-4258A2D74262}"/>
              </a:ext>
            </a:extLst>
          </p:cNvPr>
          <p:cNvSpPr>
            <a:spLocks noGrp="1"/>
          </p:cNvSpPr>
          <p:nvPr>
            <p:ph type="ftr" sz="quarter" idx="11"/>
          </p:nvPr>
        </p:nvSpPr>
        <p:spPr/>
        <p:txBody>
          <a:bodyPr/>
          <a:lstStyle/>
          <a:p>
            <a:r>
              <a:rPr lang="en-US" dirty="0"/>
              <a:t>GCD Annual Program Review</a:t>
            </a:r>
          </a:p>
        </p:txBody>
      </p:sp>
      <p:sp>
        <p:nvSpPr>
          <p:cNvPr id="6" name="Slide Number Placeholder 5">
            <a:extLst>
              <a:ext uri="{FF2B5EF4-FFF2-40B4-BE49-F238E27FC236}">
                <a16:creationId xmlns:a16="http://schemas.microsoft.com/office/drawing/2014/main" id="{3A61709D-936D-5ED8-6205-C2D290FCD815}"/>
              </a:ext>
            </a:extLst>
          </p:cNvPr>
          <p:cNvSpPr>
            <a:spLocks noGrp="1"/>
          </p:cNvSpPr>
          <p:nvPr>
            <p:ph type="sldNum" sz="quarter" idx="12"/>
          </p:nvPr>
        </p:nvSpPr>
        <p:spPr/>
        <p:txBody>
          <a:bodyPr/>
          <a:lstStyle/>
          <a:p>
            <a:fld id="{810711A6-5908-4BC9-9A98-6F28F473755D}" type="slidenum">
              <a:rPr lang="en-US" smtClean="0"/>
              <a:t>20</a:t>
            </a:fld>
            <a:endParaRPr lang="en-US" dirty="0"/>
          </a:p>
        </p:txBody>
      </p:sp>
    </p:spTree>
    <p:extLst>
      <p:ext uri="{BB962C8B-B14F-4D97-AF65-F5344CB8AC3E}">
        <p14:creationId xmlns:p14="http://schemas.microsoft.com/office/powerpoint/2010/main" val="3284680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Table 62">
            <a:extLst>
              <a:ext uri="{FF2B5EF4-FFF2-40B4-BE49-F238E27FC236}">
                <a16:creationId xmlns:a16="http://schemas.microsoft.com/office/drawing/2014/main" id="{25CE1AE7-22DC-49E7-98E3-90F6686ED388}"/>
              </a:ext>
            </a:extLst>
          </p:cNvPr>
          <p:cNvGraphicFramePr>
            <a:graphicFrameLocks noGrp="1"/>
          </p:cNvGraphicFramePr>
          <p:nvPr/>
        </p:nvGraphicFramePr>
        <p:xfrm>
          <a:off x="10011406" y="1354554"/>
          <a:ext cx="2033436" cy="297180"/>
        </p:xfrm>
        <a:graphic>
          <a:graphicData uri="http://schemas.openxmlformats.org/drawingml/2006/table">
            <a:tbl>
              <a:tblPr firstRow="1" bandRow="1"/>
              <a:tblGrid>
                <a:gridCol w="499410">
                  <a:extLst>
                    <a:ext uri="{9D8B030D-6E8A-4147-A177-3AD203B41FA5}">
                      <a16:colId xmlns:a16="http://schemas.microsoft.com/office/drawing/2014/main" val="4278436765"/>
                    </a:ext>
                  </a:extLst>
                </a:gridCol>
                <a:gridCol w="511342">
                  <a:extLst>
                    <a:ext uri="{9D8B030D-6E8A-4147-A177-3AD203B41FA5}">
                      <a16:colId xmlns:a16="http://schemas.microsoft.com/office/drawing/2014/main" val="1969518796"/>
                    </a:ext>
                  </a:extLst>
                </a:gridCol>
                <a:gridCol w="511342">
                  <a:extLst>
                    <a:ext uri="{9D8B030D-6E8A-4147-A177-3AD203B41FA5}">
                      <a16:colId xmlns:a16="http://schemas.microsoft.com/office/drawing/2014/main" val="1458403206"/>
                    </a:ext>
                  </a:extLst>
                </a:gridCol>
                <a:gridCol w="511342">
                  <a:extLst>
                    <a:ext uri="{9D8B030D-6E8A-4147-A177-3AD203B41FA5}">
                      <a16:colId xmlns:a16="http://schemas.microsoft.com/office/drawing/2014/main" val="4087315326"/>
                    </a:ext>
                  </a:extLst>
                </a:gridCol>
              </a:tblGrid>
              <a:tr h="2749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panose="020B0604020202020204" pitchFamily="34" charset="0"/>
                          <a:cs typeface="Arial" panose="020B0604020202020204" pitchFamily="34" charset="0"/>
                        </a:rPr>
                        <a:t>Y</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panose="020B0604020202020204" pitchFamily="34" charset="0"/>
                          <a:cs typeface="Arial" panose="020B0604020202020204" pitchFamily="34" charset="0"/>
                        </a:rPr>
                        <a:t>Y</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a:cs typeface="Arial"/>
                        </a:rPr>
                        <a:t>Y/G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gradFill flip="none" rotWithShape="1">
                      <a:gsLst>
                        <a:gs pos="0">
                          <a:srgbClr val="FFFF00"/>
                        </a:gs>
                        <a:gs pos="100000">
                          <a:srgbClr val="00B050"/>
                        </a:gs>
                      </a:gsLst>
                      <a:lin ang="2700000" scaled="1"/>
                      <a:tileRect/>
                    </a:gra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350" b="1" dirty="0">
                        <a:solidFill>
                          <a:schemeClr val="tx1"/>
                        </a:solidFill>
                        <a:latin typeface="Arial" panose="020B0604020202020204" pitchFamily="34" charset="0"/>
                        <a:cs typeface="Arial" panose="020B0604020202020204" pitchFamily="34"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269817158"/>
                  </a:ext>
                </a:extLst>
              </a:tr>
            </a:tbl>
          </a:graphicData>
        </a:graphic>
      </p:graphicFrame>
      <p:sp>
        <p:nvSpPr>
          <p:cNvPr id="8" name="Title 7"/>
          <p:cNvSpPr>
            <a:spLocks noGrp="1"/>
          </p:cNvSpPr>
          <p:nvPr>
            <p:ph type="title"/>
          </p:nvPr>
        </p:nvSpPr>
        <p:spPr>
          <a:xfrm>
            <a:off x="3060680" y="192413"/>
            <a:ext cx="6083322" cy="544977"/>
          </a:xfrm>
        </p:spPr>
        <p:txBody>
          <a:bodyPr>
            <a:noAutofit/>
          </a:bodyPr>
          <a:lstStyle/>
          <a:p>
            <a:pPr algn="ctr" eaLnBrk="1" fontAlgn="auto" hangingPunct="1"/>
            <a:r>
              <a:rPr lang="en-US" sz="3200" dirty="0">
                <a:solidFill>
                  <a:schemeClr val="bg1">
                    <a:lumMod val="85000"/>
                  </a:schemeClr>
                </a:solidFill>
                <a:latin typeface="Arial Bold" panose="020B0704020202020204" pitchFamily="34" charset="0"/>
                <a:cs typeface="Arial Bold" panose="020B0704020202020204" pitchFamily="34" charset="0"/>
              </a:rPr>
              <a:t>MMPACT</a:t>
            </a:r>
          </a:p>
        </p:txBody>
      </p:sp>
      <p:grpSp>
        <p:nvGrpSpPr>
          <p:cNvPr id="3" name="Group 2"/>
          <p:cNvGrpSpPr/>
          <p:nvPr/>
        </p:nvGrpSpPr>
        <p:grpSpPr>
          <a:xfrm>
            <a:off x="22152" y="1334602"/>
            <a:ext cx="12094646" cy="5295815"/>
            <a:chOff x="-109178" y="1218681"/>
            <a:chExt cx="10401867" cy="4067917"/>
          </a:xfrm>
        </p:grpSpPr>
        <p:sp>
          <p:nvSpPr>
            <p:cNvPr id="27" name="Shape 5"/>
            <p:cNvSpPr/>
            <p:nvPr/>
          </p:nvSpPr>
          <p:spPr>
            <a:xfrm>
              <a:off x="5143283" y="1218681"/>
              <a:ext cx="13354" cy="4067917"/>
            </a:xfrm>
            <a:prstGeom prst="line">
              <a:avLst/>
            </a:prstGeom>
            <a:ln w="12700">
              <a:solidFill>
                <a:srgbClr val="A7A7A7"/>
              </a:solidFill>
              <a:rou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sz="1200"/>
              </a:pPr>
              <a:endParaRPr kumimoji="0" sz="1400" b="0" i="0" u="none" strike="noStrike" kern="0" cap="none" spc="0" normalizeH="0" baseline="0" noProof="0" dirty="0">
                <a:ln>
                  <a:noFill/>
                </a:ln>
                <a:solidFill>
                  <a:sysClr val="windowText" lastClr="000000"/>
                </a:solidFill>
                <a:effectLst/>
                <a:uLnTx/>
                <a:uFillTx/>
                <a:latin typeface="Calibri"/>
                <a:ea typeface="+mn-ea"/>
                <a:cs typeface="Calibri"/>
                <a:sym typeface="Helvetica"/>
              </a:endParaRPr>
            </a:p>
          </p:txBody>
        </p:sp>
        <p:sp>
          <p:nvSpPr>
            <p:cNvPr id="18" name="Shape 6"/>
            <p:cNvSpPr/>
            <p:nvPr/>
          </p:nvSpPr>
          <p:spPr>
            <a:xfrm flipV="1">
              <a:off x="-109178" y="3050337"/>
              <a:ext cx="10401867" cy="9155"/>
            </a:xfrm>
            <a:prstGeom prst="line">
              <a:avLst/>
            </a:prstGeom>
            <a:ln w="12700">
              <a:solidFill>
                <a:srgbClr val="A7A7A7"/>
              </a:solidFill>
              <a:rou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sz="1200"/>
              </a:pPr>
              <a:endParaRPr kumimoji="0" sz="1400" b="0" i="0" u="none" strike="noStrike" kern="0" cap="none" spc="0" normalizeH="0" baseline="0" noProof="0" dirty="0">
                <a:ln>
                  <a:noFill/>
                </a:ln>
                <a:solidFill>
                  <a:sysClr val="windowText" lastClr="000000"/>
                </a:solidFill>
                <a:effectLst/>
                <a:uLnTx/>
                <a:uFillTx/>
                <a:latin typeface="Calibri"/>
                <a:ea typeface="+mn-ea"/>
                <a:cs typeface="Calibri"/>
                <a:sym typeface="Helvetica"/>
              </a:endParaRPr>
            </a:p>
          </p:txBody>
        </p:sp>
      </p:grpSp>
      <p:sp>
        <p:nvSpPr>
          <p:cNvPr id="2" name="TextBox 1"/>
          <p:cNvSpPr txBox="1"/>
          <p:nvPr/>
        </p:nvSpPr>
        <p:spPr>
          <a:xfrm>
            <a:off x="45033" y="1420649"/>
            <a:ext cx="4552950" cy="3693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457200" rtl="0" eaLnBrk="0" fontAlgn="auto" latinLnBrk="1" hangingPunct="0">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Cost</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              </a:t>
            </a:r>
          </a:p>
        </p:txBody>
      </p:sp>
      <p:sp>
        <p:nvSpPr>
          <p:cNvPr id="23" name="TextBox 22"/>
          <p:cNvSpPr txBox="1"/>
          <p:nvPr/>
        </p:nvSpPr>
        <p:spPr>
          <a:xfrm>
            <a:off x="6139506" y="1447586"/>
            <a:ext cx="4552950" cy="3693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457200" rtl="0" eaLnBrk="0" fontAlgn="auto" latinLnBrk="1" hangingPunct="0">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Schedule</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            </a:t>
            </a:r>
          </a:p>
        </p:txBody>
      </p:sp>
      <p:sp>
        <p:nvSpPr>
          <p:cNvPr id="25" name="TextBox 24"/>
          <p:cNvSpPr txBox="1"/>
          <p:nvPr/>
        </p:nvSpPr>
        <p:spPr>
          <a:xfrm>
            <a:off x="6138774" y="3773863"/>
            <a:ext cx="4552950" cy="3693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457200" rtl="0" eaLnBrk="0" fontAlgn="auto" latinLnBrk="1" hangingPunct="0">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Programmatic</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a:t>
            </a:r>
          </a:p>
        </p:txBody>
      </p:sp>
      <p:sp>
        <p:nvSpPr>
          <p:cNvPr id="26" name="TextBox 25"/>
          <p:cNvSpPr txBox="1"/>
          <p:nvPr/>
        </p:nvSpPr>
        <p:spPr>
          <a:xfrm>
            <a:off x="63370" y="3743144"/>
            <a:ext cx="4552950" cy="3693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l" defTabSz="457200" rtl="0" eaLnBrk="0" fontAlgn="auto" latinLnBrk="1" hangingPunct="0">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Technical</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a:t>
            </a:r>
            <a:r>
              <a:rPr kumimoji="0" lang="en-US" sz="18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rPr>
              <a:t> </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endParaRPr>
          </a:p>
        </p:txBody>
      </p:sp>
      <p:graphicFrame>
        <p:nvGraphicFramePr>
          <p:cNvPr id="51" name="Table 50"/>
          <p:cNvGraphicFramePr>
            <a:graphicFrameLocks noGrp="1"/>
          </p:cNvGraphicFramePr>
          <p:nvPr/>
        </p:nvGraphicFramePr>
        <p:xfrm>
          <a:off x="125563" y="903791"/>
          <a:ext cx="11940875" cy="415135"/>
        </p:xfrm>
        <a:graphic>
          <a:graphicData uri="http://schemas.openxmlformats.org/drawingml/2006/table">
            <a:tbl>
              <a:tblPr/>
              <a:tblGrid>
                <a:gridCol w="2518577">
                  <a:extLst>
                    <a:ext uri="{9D8B030D-6E8A-4147-A177-3AD203B41FA5}">
                      <a16:colId xmlns:a16="http://schemas.microsoft.com/office/drawing/2014/main" val="20000"/>
                    </a:ext>
                  </a:extLst>
                </a:gridCol>
                <a:gridCol w="7836696">
                  <a:extLst>
                    <a:ext uri="{9D8B030D-6E8A-4147-A177-3AD203B41FA5}">
                      <a16:colId xmlns:a16="http://schemas.microsoft.com/office/drawing/2014/main" val="20002"/>
                    </a:ext>
                  </a:extLst>
                </a:gridCol>
                <a:gridCol w="1585602">
                  <a:extLst>
                    <a:ext uri="{9D8B030D-6E8A-4147-A177-3AD203B41FA5}">
                      <a16:colId xmlns:a16="http://schemas.microsoft.com/office/drawing/2014/main" val="20004"/>
                    </a:ext>
                  </a:extLst>
                </a:gridCol>
              </a:tblGrid>
              <a:tr h="415135">
                <a:tc>
                  <a:txBody>
                    <a:bodyPr/>
                    <a:lstStyle>
                      <a:lvl1pPr marL="0" algn="l" defTabSz="457200" rtl="0" eaLnBrk="1" latinLnBrk="0" hangingPunct="1">
                        <a:defRPr sz="1800" kern="1200">
                          <a:solidFill>
                            <a:schemeClr val="tx1"/>
                          </a:solidFill>
                          <a:latin typeface="Helvetica"/>
                          <a:ea typeface="Helvetica"/>
                          <a:cs typeface="Helvetica"/>
                        </a:defRPr>
                      </a:lvl1pPr>
                      <a:lvl2pPr marL="457200" algn="l" defTabSz="457200" rtl="0" eaLnBrk="1" latinLnBrk="0" hangingPunct="1">
                        <a:defRPr sz="1800" kern="1200">
                          <a:solidFill>
                            <a:schemeClr val="tx1"/>
                          </a:solidFill>
                          <a:latin typeface="Helvetica"/>
                          <a:ea typeface="Helvetica"/>
                          <a:cs typeface="Helvetica"/>
                        </a:defRPr>
                      </a:lvl2pPr>
                      <a:lvl3pPr marL="914400" algn="l" defTabSz="457200" rtl="0" eaLnBrk="1" latinLnBrk="0" hangingPunct="1">
                        <a:defRPr sz="1800" kern="1200">
                          <a:solidFill>
                            <a:schemeClr val="tx1"/>
                          </a:solidFill>
                          <a:latin typeface="Helvetica"/>
                          <a:ea typeface="Helvetica"/>
                          <a:cs typeface="Helvetica"/>
                        </a:defRPr>
                      </a:lvl3pPr>
                      <a:lvl4pPr marL="1371600" algn="l" defTabSz="457200" rtl="0" eaLnBrk="1" latinLnBrk="0" hangingPunct="1">
                        <a:defRPr sz="1800" kern="1200">
                          <a:solidFill>
                            <a:schemeClr val="tx1"/>
                          </a:solidFill>
                          <a:latin typeface="Helvetica"/>
                          <a:ea typeface="Helvetica"/>
                          <a:cs typeface="Helvetica"/>
                        </a:defRPr>
                      </a:lvl4pPr>
                      <a:lvl5pPr marL="1828800" algn="l" defTabSz="457200" rtl="0" eaLnBrk="1" latinLnBrk="0" hangingPunct="1">
                        <a:defRPr sz="1800" kern="1200">
                          <a:solidFill>
                            <a:schemeClr val="tx1"/>
                          </a:solidFill>
                          <a:latin typeface="Helvetica"/>
                          <a:ea typeface="Helvetica"/>
                          <a:cs typeface="Helvetica"/>
                        </a:defRPr>
                      </a:lvl5pPr>
                      <a:lvl6pPr marL="2286000" algn="l" defTabSz="457200" rtl="0" eaLnBrk="1" latinLnBrk="0" hangingPunct="1">
                        <a:defRPr sz="1800" kern="1200">
                          <a:solidFill>
                            <a:schemeClr val="tx1"/>
                          </a:solidFill>
                          <a:latin typeface="Helvetica"/>
                          <a:ea typeface="Helvetica"/>
                          <a:cs typeface="Helvetica"/>
                        </a:defRPr>
                      </a:lvl6pPr>
                      <a:lvl7pPr marL="2743200" algn="l" defTabSz="457200" rtl="0" eaLnBrk="1" latinLnBrk="0" hangingPunct="1">
                        <a:defRPr sz="1800" kern="1200">
                          <a:solidFill>
                            <a:schemeClr val="tx1"/>
                          </a:solidFill>
                          <a:latin typeface="Helvetica"/>
                          <a:ea typeface="Helvetica"/>
                          <a:cs typeface="Helvetica"/>
                        </a:defRPr>
                      </a:lvl7pPr>
                      <a:lvl8pPr marL="3200400" algn="l" defTabSz="457200" rtl="0" eaLnBrk="1" latinLnBrk="0" hangingPunct="1">
                        <a:defRPr sz="1800" kern="1200">
                          <a:solidFill>
                            <a:schemeClr val="tx1"/>
                          </a:solidFill>
                          <a:latin typeface="Helvetica"/>
                          <a:ea typeface="Helvetica"/>
                          <a:cs typeface="Helvetica"/>
                        </a:defRPr>
                      </a:lvl8pPr>
                      <a:lvl9pPr marL="3657600" algn="l" defTabSz="457200" rtl="0" eaLnBrk="1" latinLnBrk="0" hangingPunct="1">
                        <a:defRPr sz="1800" kern="1200">
                          <a:solidFill>
                            <a:schemeClr val="tx1"/>
                          </a:solidFill>
                          <a:latin typeface="Helvetica"/>
                          <a:ea typeface="Helvetica"/>
                          <a:cs typeface="Helvetica"/>
                        </a:defRPr>
                      </a:lvl9pPr>
                    </a:lstStyle>
                    <a:p>
                      <a:pPr lvl="0" defTabSz="914400" fontAlgn="base">
                        <a:spcBef>
                          <a:spcPct val="20000"/>
                        </a:spcBef>
                        <a:spcAft>
                          <a:spcPct val="0"/>
                        </a:spcAft>
                      </a:pPr>
                      <a:r>
                        <a:rPr lang="en-US" sz="1400" b="1" i="1" dirty="0">
                          <a:solidFill>
                            <a:srgbClr val="000000"/>
                          </a:solidFill>
                          <a:latin typeface="Arial"/>
                          <a:ea typeface="ＭＳ Ｐゴシック"/>
                          <a:cs typeface="Arial"/>
                        </a:rPr>
                        <a:t>Project description:</a:t>
                      </a:r>
                      <a:endParaRPr lang="en-US" sz="1400" b="1" i="1" dirty="0">
                        <a:solidFill>
                          <a:srgbClr val="000000"/>
                        </a:solidFill>
                        <a:latin typeface="Arial" panose="020B0604020202020204" pitchFamily="34" charset="0"/>
                        <a:ea typeface="ＭＳ Ｐゴシック" charset="-128"/>
                        <a:cs typeface="Arial" panose="020B0604020202020204" pitchFamily="34" charset="0"/>
                      </a:endParaRPr>
                    </a:p>
                  </a:txBody>
                  <a:tcPr marT="949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Helvetica"/>
                          <a:ea typeface="Helvetica"/>
                          <a:cs typeface="Helvetica"/>
                        </a:defRPr>
                      </a:lvl1pPr>
                      <a:lvl2pPr marL="457200" algn="l" defTabSz="457200" rtl="0" eaLnBrk="1" latinLnBrk="0" hangingPunct="1">
                        <a:defRPr sz="1800" kern="1200">
                          <a:solidFill>
                            <a:schemeClr val="tx1"/>
                          </a:solidFill>
                          <a:latin typeface="Helvetica"/>
                          <a:ea typeface="Helvetica"/>
                          <a:cs typeface="Helvetica"/>
                        </a:defRPr>
                      </a:lvl2pPr>
                      <a:lvl3pPr marL="914400" algn="l" defTabSz="457200" rtl="0" eaLnBrk="1" latinLnBrk="0" hangingPunct="1">
                        <a:defRPr sz="1800" kern="1200">
                          <a:solidFill>
                            <a:schemeClr val="tx1"/>
                          </a:solidFill>
                          <a:latin typeface="Helvetica"/>
                          <a:ea typeface="Helvetica"/>
                          <a:cs typeface="Helvetica"/>
                        </a:defRPr>
                      </a:lvl3pPr>
                      <a:lvl4pPr marL="1371600" algn="l" defTabSz="457200" rtl="0" eaLnBrk="1" latinLnBrk="0" hangingPunct="1">
                        <a:defRPr sz="1800" kern="1200">
                          <a:solidFill>
                            <a:schemeClr val="tx1"/>
                          </a:solidFill>
                          <a:latin typeface="Helvetica"/>
                          <a:ea typeface="Helvetica"/>
                          <a:cs typeface="Helvetica"/>
                        </a:defRPr>
                      </a:lvl4pPr>
                      <a:lvl5pPr marL="1828800" algn="l" defTabSz="457200" rtl="0" eaLnBrk="1" latinLnBrk="0" hangingPunct="1">
                        <a:defRPr sz="1800" kern="1200">
                          <a:solidFill>
                            <a:schemeClr val="tx1"/>
                          </a:solidFill>
                          <a:latin typeface="Helvetica"/>
                          <a:ea typeface="Helvetica"/>
                          <a:cs typeface="Helvetica"/>
                        </a:defRPr>
                      </a:lvl5pPr>
                      <a:lvl6pPr marL="2286000" algn="l" defTabSz="457200" rtl="0" eaLnBrk="1" latinLnBrk="0" hangingPunct="1">
                        <a:defRPr sz="1800" kern="1200">
                          <a:solidFill>
                            <a:schemeClr val="tx1"/>
                          </a:solidFill>
                          <a:latin typeface="Helvetica"/>
                          <a:ea typeface="Helvetica"/>
                          <a:cs typeface="Helvetica"/>
                        </a:defRPr>
                      </a:lvl6pPr>
                      <a:lvl7pPr marL="2743200" algn="l" defTabSz="457200" rtl="0" eaLnBrk="1" latinLnBrk="0" hangingPunct="1">
                        <a:defRPr sz="1800" kern="1200">
                          <a:solidFill>
                            <a:schemeClr val="tx1"/>
                          </a:solidFill>
                          <a:latin typeface="Helvetica"/>
                          <a:ea typeface="Helvetica"/>
                          <a:cs typeface="Helvetica"/>
                        </a:defRPr>
                      </a:lvl7pPr>
                      <a:lvl8pPr marL="3200400" algn="l" defTabSz="457200" rtl="0" eaLnBrk="1" latinLnBrk="0" hangingPunct="1">
                        <a:defRPr sz="1800" kern="1200">
                          <a:solidFill>
                            <a:schemeClr val="tx1"/>
                          </a:solidFill>
                          <a:latin typeface="Helvetica"/>
                          <a:ea typeface="Helvetica"/>
                          <a:cs typeface="Helvetica"/>
                        </a:defRPr>
                      </a:lvl8pPr>
                      <a:lvl9pPr marL="3657600" algn="l" defTabSz="457200" rtl="0" eaLnBrk="1" latinLnBrk="0" hangingPunct="1">
                        <a:defRPr sz="1800" kern="1200">
                          <a:solidFill>
                            <a:schemeClr val="tx1"/>
                          </a:solidFill>
                          <a:latin typeface="Helvetica"/>
                          <a:ea typeface="Helvetica"/>
                          <a:cs typeface="Helvetica"/>
                        </a:defRPr>
                      </a:lvl9pPr>
                    </a:lstStyle>
                    <a:p>
                      <a:pPr marL="57150" lvl="0" indent="0" algn="l">
                        <a:lnSpc>
                          <a:spcPct val="100000"/>
                        </a:lnSpc>
                        <a:spcBef>
                          <a:spcPts val="0"/>
                        </a:spcBef>
                        <a:spcAft>
                          <a:spcPts val="0"/>
                        </a:spcAft>
                        <a:buNone/>
                      </a:pPr>
                      <a:r>
                        <a:rPr lang="en-US" sz="1400" b="0" i="0" u="none" strike="noStrike" noProof="0" dirty="0">
                          <a:solidFill>
                            <a:srgbClr val="000000"/>
                          </a:solidFill>
                          <a:effectLst/>
                          <a:latin typeface="Arial"/>
                        </a:rPr>
                        <a:t>Lunar Construction Technology Development</a:t>
                      </a:r>
                      <a:endParaRPr lang="en-US" sz="1400" dirty="0">
                        <a:latin typeface="Arial"/>
                      </a:endParaRPr>
                    </a:p>
                  </a:txBody>
                  <a:tcPr marL="9494" marR="9494" marT="949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Helvetica"/>
                          <a:ea typeface="Helvetica"/>
                          <a:cs typeface="Helvetica"/>
                        </a:defRPr>
                      </a:lvl1pPr>
                      <a:lvl2pPr marL="457200" algn="l" defTabSz="457200" rtl="0" eaLnBrk="1" latinLnBrk="0" hangingPunct="1">
                        <a:defRPr sz="1800" kern="1200">
                          <a:solidFill>
                            <a:schemeClr val="tx1"/>
                          </a:solidFill>
                          <a:latin typeface="Helvetica"/>
                          <a:ea typeface="Helvetica"/>
                          <a:cs typeface="Helvetica"/>
                        </a:defRPr>
                      </a:lvl2pPr>
                      <a:lvl3pPr marL="914400" algn="l" defTabSz="457200" rtl="0" eaLnBrk="1" latinLnBrk="0" hangingPunct="1">
                        <a:defRPr sz="1800" kern="1200">
                          <a:solidFill>
                            <a:schemeClr val="tx1"/>
                          </a:solidFill>
                          <a:latin typeface="Helvetica"/>
                          <a:ea typeface="Helvetica"/>
                          <a:cs typeface="Helvetica"/>
                        </a:defRPr>
                      </a:lvl3pPr>
                      <a:lvl4pPr marL="1371600" algn="l" defTabSz="457200" rtl="0" eaLnBrk="1" latinLnBrk="0" hangingPunct="1">
                        <a:defRPr sz="1800" kern="1200">
                          <a:solidFill>
                            <a:schemeClr val="tx1"/>
                          </a:solidFill>
                          <a:latin typeface="Helvetica"/>
                          <a:ea typeface="Helvetica"/>
                          <a:cs typeface="Helvetica"/>
                        </a:defRPr>
                      </a:lvl4pPr>
                      <a:lvl5pPr marL="1828800" algn="l" defTabSz="457200" rtl="0" eaLnBrk="1" latinLnBrk="0" hangingPunct="1">
                        <a:defRPr sz="1800" kern="1200">
                          <a:solidFill>
                            <a:schemeClr val="tx1"/>
                          </a:solidFill>
                          <a:latin typeface="Helvetica"/>
                          <a:ea typeface="Helvetica"/>
                          <a:cs typeface="Helvetica"/>
                        </a:defRPr>
                      </a:lvl5pPr>
                      <a:lvl6pPr marL="2286000" algn="l" defTabSz="457200" rtl="0" eaLnBrk="1" latinLnBrk="0" hangingPunct="1">
                        <a:defRPr sz="1800" kern="1200">
                          <a:solidFill>
                            <a:schemeClr val="tx1"/>
                          </a:solidFill>
                          <a:latin typeface="Helvetica"/>
                          <a:ea typeface="Helvetica"/>
                          <a:cs typeface="Helvetica"/>
                        </a:defRPr>
                      </a:lvl6pPr>
                      <a:lvl7pPr marL="2743200" algn="l" defTabSz="457200" rtl="0" eaLnBrk="1" latinLnBrk="0" hangingPunct="1">
                        <a:defRPr sz="1800" kern="1200">
                          <a:solidFill>
                            <a:schemeClr val="tx1"/>
                          </a:solidFill>
                          <a:latin typeface="Helvetica"/>
                          <a:ea typeface="Helvetica"/>
                          <a:cs typeface="Helvetica"/>
                        </a:defRPr>
                      </a:lvl7pPr>
                      <a:lvl8pPr marL="3200400" algn="l" defTabSz="457200" rtl="0" eaLnBrk="1" latinLnBrk="0" hangingPunct="1">
                        <a:defRPr sz="1800" kern="1200">
                          <a:solidFill>
                            <a:schemeClr val="tx1"/>
                          </a:solidFill>
                          <a:latin typeface="Helvetica"/>
                          <a:ea typeface="Helvetica"/>
                          <a:cs typeface="Helvetica"/>
                        </a:defRPr>
                      </a:lvl8pPr>
                      <a:lvl9pPr marL="3657600" algn="l" defTabSz="457200" rtl="0" eaLnBrk="1" latinLnBrk="0" hangingPunct="1">
                        <a:defRPr sz="1800" kern="1200">
                          <a:solidFill>
                            <a:schemeClr val="tx1"/>
                          </a:solidFill>
                          <a:latin typeface="Helvetica"/>
                          <a:ea typeface="Helvetica"/>
                          <a:cs typeface="Helvetica"/>
                        </a:defRPr>
                      </a:lvl9pPr>
                    </a:lstStyle>
                    <a:p>
                      <a:pPr algn="ctr" fontAlgn="ctr"/>
                      <a:r>
                        <a:rPr lang="en-US" sz="1400" b="1" i="0" u="none" strike="noStrike" dirty="0">
                          <a:solidFill>
                            <a:schemeClr val="tx1"/>
                          </a:solidFill>
                          <a:effectLst/>
                          <a:latin typeface="Arial"/>
                          <a:cs typeface="Arial"/>
                        </a:rPr>
                        <a:t>Current TRL: 4</a:t>
                      </a:r>
                      <a:endParaRPr lang="en-US" sz="1400" b="1" i="0" u="none" strike="noStrike" dirty="0">
                        <a:solidFill>
                          <a:schemeClr val="tx1"/>
                        </a:solidFill>
                        <a:effectLst/>
                        <a:latin typeface="Arial" panose="020B0604020202020204" pitchFamily="34" charset="0"/>
                        <a:cs typeface="Arial" panose="020B0604020202020204" pitchFamily="34" charset="0"/>
                      </a:endParaRPr>
                    </a:p>
                  </a:txBody>
                  <a:tcPr marL="9494" marR="9494" marT="949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7" name="Slide Number Placeholder 1"/>
          <p:cNvSpPr txBox="1">
            <a:spLocks/>
          </p:cNvSpPr>
          <p:nvPr/>
        </p:nvSpPr>
        <p:spPr>
          <a:xfrm>
            <a:off x="9362179" y="644785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59" name="Table 58">
            <a:extLst>
              <a:ext uri="{FF2B5EF4-FFF2-40B4-BE49-F238E27FC236}">
                <a16:creationId xmlns:a16="http://schemas.microsoft.com/office/drawing/2014/main" id="{41BE5ADD-B7F2-4BE2-ABEC-07418F36A802}"/>
              </a:ext>
            </a:extLst>
          </p:cNvPr>
          <p:cNvGraphicFramePr>
            <a:graphicFrameLocks noGrp="1"/>
          </p:cNvGraphicFramePr>
          <p:nvPr/>
        </p:nvGraphicFramePr>
        <p:xfrm>
          <a:off x="4382713" y="1354554"/>
          <a:ext cx="1686762" cy="297180"/>
        </p:xfrm>
        <a:graphic>
          <a:graphicData uri="http://schemas.openxmlformats.org/drawingml/2006/table">
            <a:tbl>
              <a:tblPr firstRow="1" bandRow="1"/>
              <a:tblGrid>
                <a:gridCol w="414267">
                  <a:extLst>
                    <a:ext uri="{9D8B030D-6E8A-4147-A177-3AD203B41FA5}">
                      <a16:colId xmlns:a16="http://schemas.microsoft.com/office/drawing/2014/main" val="4278436765"/>
                    </a:ext>
                  </a:extLst>
                </a:gridCol>
                <a:gridCol w="424165">
                  <a:extLst>
                    <a:ext uri="{9D8B030D-6E8A-4147-A177-3AD203B41FA5}">
                      <a16:colId xmlns:a16="http://schemas.microsoft.com/office/drawing/2014/main" val="1969518796"/>
                    </a:ext>
                  </a:extLst>
                </a:gridCol>
                <a:gridCol w="424165">
                  <a:extLst>
                    <a:ext uri="{9D8B030D-6E8A-4147-A177-3AD203B41FA5}">
                      <a16:colId xmlns:a16="http://schemas.microsoft.com/office/drawing/2014/main" val="1458403206"/>
                    </a:ext>
                  </a:extLst>
                </a:gridCol>
                <a:gridCol w="424165">
                  <a:extLst>
                    <a:ext uri="{9D8B030D-6E8A-4147-A177-3AD203B41FA5}">
                      <a16:colId xmlns:a16="http://schemas.microsoft.com/office/drawing/2014/main" val="4087315326"/>
                    </a:ext>
                  </a:extLst>
                </a:gridCol>
              </a:tblGrid>
              <a:tr h="2749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a:cs typeface="Arial"/>
                        </a:rPr>
                        <a:t>Y</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a:cs typeface="Arial"/>
                        </a:rPr>
                        <a:t>Y</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panose="020B0604020202020204" pitchFamily="34" charset="0"/>
                          <a:cs typeface="Arial" panose="020B0604020202020204" pitchFamily="34" charset="0"/>
                        </a:rPr>
                        <a:t>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350" b="1" dirty="0">
                        <a:solidFill>
                          <a:schemeClr val="tx1"/>
                        </a:solidFill>
                        <a:latin typeface="Arial" panose="020B0604020202020204" pitchFamily="34" charset="0"/>
                        <a:cs typeface="Arial" panose="020B0604020202020204" pitchFamily="34"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269817158"/>
                  </a:ext>
                </a:extLst>
              </a:tr>
            </a:tbl>
          </a:graphicData>
        </a:graphic>
      </p:graphicFrame>
      <p:sp>
        <p:nvSpPr>
          <p:cNvPr id="60" name="Right Arrow 59">
            <a:extLst>
              <a:ext uri="{FF2B5EF4-FFF2-40B4-BE49-F238E27FC236}">
                <a16:creationId xmlns:a16="http://schemas.microsoft.com/office/drawing/2014/main" id="{E147A163-809D-44C2-8EB1-26D69DCAFBF8}"/>
              </a:ext>
            </a:extLst>
          </p:cNvPr>
          <p:cNvSpPr/>
          <p:nvPr/>
        </p:nvSpPr>
        <p:spPr bwMode="auto">
          <a:xfrm rot="5400000">
            <a:off x="5719058" y="1420649"/>
            <a:ext cx="254502" cy="197819"/>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76CA8907-ADCE-43DB-BBA5-8F93A4421FEE}"/>
              </a:ext>
            </a:extLst>
          </p:cNvPr>
          <p:cNvSpPr txBox="1"/>
          <p:nvPr/>
        </p:nvSpPr>
        <p:spPr bwMode="auto">
          <a:xfrm>
            <a:off x="4371699" y="1594718"/>
            <a:ext cx="1538987" cy="246221"/>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prstClr val="black"/>
                </a:solidFill>
                <a:effectLst/>
                <a:uLnTx/>
                <a:uFillTx/>
                <a:latin typeface="Calibri" panose="020F0502020204030204"/>
                <a:ea typeface="+mn-ea"/>
                <a:cs typeface="+mn-cs"/>
              </a:rPr>
              <a:t>Monthly Trend</a:t>
            </a:r>
          </a:p>
        </p:txBody>
      </p:sp>
      <p:sp>
        <p:nvSpPr>
          <p:cNvPr id="62" name="TextBox 61">
            <a:extLst>
              <a:ext uri="{FF2B5EF4-FFF2-40B4-BE49-F238E27FC236}">
                <a16:creationId xmlns:a16="http://schemas.microsoft.com/office/drawing/2014/main" id="{915269D0-8B7B-45B1-92F6-105A3BDA72A7}"/>
              </a:ext>
            </a:extLst>
          </p:cNvPr>
          <p:cNvSpPr txBox="1"/>
          <p:nvPr/>
        </p:nvSpPr>
        <p:spPr bwMode="auto">
          <a:xfrm>
            <a:off x="10427689" y="1585873"/>
            <a:ext cx="1538987" cy="246221"/>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prstClr val="black"/>
                </a:solidFill>
                <a:effectLst/>
                <a:uLnTx/>
                <a:uFillTx/>
                <a:latin typeface="Calibri" panose="020F0502020204030204"/>
                <a:ea typeface="+mn-ea"/>
                <a:cs typeface="+mn-cs"/>
              </a:rPr>
              <a:t>Monthly Trend</a:t>
            </a:r>
          </a:p>
        </p:txBody>
      </p:sp>
      <p:sp>
        <p:nvSpPr>
          <p:cNvPr id="64" name="Right Arrow 59">
            <a:extLst>
              <a:ext uri="{FF2B5EF4-FFF2-40B4-BE49-F238E27FC236}">
                <a16:creationId xmlns:a16="http://schemas.microsoft.com/office/drawing/2014/main" id="{7BF34723-3055-4C04-AF1A-2FA90AD655DA}"/>
              </a:ext>
            </a:extLst>
          </p:cNvPr>
          <p:cNvSpPr/>
          <p:nvPr/>
        </p:nvSpPr>
        <p:spPr bwMode="auto">
          <a:xfrm>
            <a:off x="11724851" y="1422286"/>
            <a:ext cx="254502" cy="197819"/>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aphicFrame>
        <p:nvGraphicFramePr>
          <p:cNvPr id="65" name="Table 64">
            <a:extLst>
              <a:ext uri="{FF2B5EF4-FFF2-40B4-BE49-F238E27FC236}">
                <a16:creationId xmlns:a16="http://schemas.microsoft.com/office/drawing/2014/main" id="{B2043533-63ED-48F6-ACDB-92C7B32DB5C0}"/>
              </a:ext>
            </a:extLst>
          </p:cNvPr>
          <p:cNvGraphicFramePr>
            <a:graphicFrameLocks noGrp="1"/>
          </p:cNvGraphicFramePr>
          <p:nvPr/>
        </p:nvGraphicFramePr>
        <p:xfrm>
          <a:off x="4382713" y="3754770"/>
          <a:ext cx="1686762" cy="297180"/>
        </p:xfrm>
        <a:graphic>
          <a:graphicData uri="http://schemas.openxmlformats.org/drawingml/2006/table">
            <a:tbl>
              <a:tblPr firstRow="1" bandRow="1"/>
              <a:tblGrid>
                <a:gridCol w="414267">
                  <a:extLst>
                    <a:ext uri="{9D8B030D-6E8A-4147-A177-3AD203B41FA5}">
                      <a16:colId xmlns:a16="http://schemas.microsoft.com/office/drawing/2014/main" val="4278436765"/>
                    </a:ext>
                  </a:extLst>
                </a:gridCol>
                <a:gridCol w="424165">
                  <a:extLst>
                    <a:ext uri="{9D8B030D-6E8A-4147-A177-3AD203B41FA5}">
                      <a16:colId xmlns:a16="http://schemas.microsoft.com/office/drawing/2014/main" val="1969518796"/>
                    </a:ext>
                  </a:extLst>
                </a:gridCol>
                <a:gridCol w="424165">
                  <a:extLst>
                    <a:ext uri="{9D8B030D-6E8A-4147-A177-3AD203B41FA5}">
                      <a16:colId xmlns:a16="http://schemas.microsoft.com/office/drawing/2014/main" val="1458403206"/>
                    </a:ext>
                  </a:extLst>
                </a:gridCol>
                <a:gridCol w="424165">
                  <a:extLst>
                    <a:ext uri="{9D8B030D-6E8A-4147-A177-3AD203B41FA5}">
                      <a16:colId xmlns:a16="http://schemas.microsoft.com/office/drawing/2014/main" val="4087315326"/>
                    </a:ext>
                  </a:extLst>
                </a:gridCol>
              </a:tblGrid>
              <a:tr h="2749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panose="020B0604020202020204" pitchFamily="34" charset="0"/>
                          <a:cs typeface="Arial" panose="020B0604020202020204" pitchFamily="34" charset="0"/>
                        </a:rPr>
                        <a:t>G</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panose="020B0604020202020204" pitchFamily="34" charset="0"/>
                          <a:cs typeface="Arial" panose="020B0604020202020204" pitchFamily="34" charset="0"/>
                        </a:rPr>
                        <a:t>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panose="020B0604020202020204" pitchFamily="34" charset="0"/>
                          <a:cs typeface="Arial" panose="020B0604020202020204" pitchFamily="34" charset="0"/>
                        </a:rPr>
                        <a:t>Y</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350" b="1" dirty="0">
                        <a:solidFill>
                          <a:schemeClr val="tx1"/>
                        </a:solidFill>
                        <a:latin typeface="Arial" panose="020B0604020202020204" pitchFamily="34" charset="0"/>
                        <a:cs typeface="Arial" panose="020B0604020202020204" pitchFamily="34"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269817158"/>
                  </a:ext>
                </a:extLst>
              </a:tr>
            </a:tbl>
          </a:graphicData>
        </a:graphic>
      </p:graphicFrame>
      <p:sp>
        <p:nvSpPr>
          <p:cNvPr id="66" name="Right Arrow 59">
            <a:extLst>
              <a:ext uri="{FF2B5EF4-FFF2-40B4-BE49-F238E27FC236}">
                <a16:creationId xmlns:a16="http://schemas.microsoft.com/office/drawing/2014/main" id="{BC024D63-CDB6-45CD-8C55-1355C8A5EB34}"/>
              </a:ext>
            </a:extLst>
          </p:cNvPr>
          <p:cNvSpPr/>
          <p:nvPr/>
        </p:nvSpPr>
        <p:spPr bwMode="auto">
          <a:xfrm rot="16200000">
            <a:off x="5719058" y="3820865"/>
            <a:ext cx="254502" cy="197819"/>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8" name="TextBox 67">
            <a:extLst>
              <a:ext uri="{FF2B5EF4-FFF2-40B4-BE49-F238E27FC236}">
                <a16:creationId xmlns:a16="http://schemas.microsoft.com/office/drawing/2014/main" id="{5A02A356-EAA1-425E-A7C9-FA9F70786C0C}"/>
              </a:ext>
            </a:extLst>
          </p:cNvPr>
          <p:cNvSpPr txBox="1"/>
          <p:nvPr/>
        </p:nvSpPr>
        <p:spPr bwMode="auto">
          <a:xfrm>
            <a:off x="4360685" y="3994934"/>
            <a:ext cx="1538987" cy="246221"/>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prstClr val="black"/>
                </a:solidFill>
                <a:effectLst/>
                <a:uLnTx/>
                <a:uFillTx/>
                <a:latin typeface="Calibri" panose="020F0502020204030204"/>
                <a:ea typeface="+mn-ea"/>
                <a:cs typeface="+mn-cs"/>
              </a:rPr>
              <a:t>Monthly Trend</a:t>
            </a:r>
          </a:p>
        </p:txBody>
      </p:sp>
      <p:graphicFrame>
        <p:nvGraphicFramePr>
          <p:cNvPr id="69" name="Table 68">
            <a:extLst>
              <a:ext uri="{FF2B5EF4-FFF2-40B4-BE49-F238E27FC236}">
                <a16:creationId xmlns:a16="http://schemas.microsoft.com/office/drawing/2014/main" id="{6D5B87D4-6782-4E26-A20D-62F16314D7F6}"/>
              </a:ext>
            </a:extLst>
          </p:cNvPr>
          <p:cNvGraphicFramePr>
            <a:graphicFrameLocks noGrp="1"/>
          </p:cNvGraphicFramePr>
          <p:nvPr/>
        </p:nvGraphicFramePr>
        <p:xfrm>
          <a:off x="10128738" y="3754770"/>
          <a:ext cx="1985715" cy="297180"/>
        </p:xfrm>
        <a:graphic>
          <a:graphicData uri="http://schemas.openxmlformats.org/drawingml/2006/table">
            <a:tbl>
              <a:tblPr firstRow="1" bandRow="1"/>
              <a:tblGrid>
                <a:gridCol w="487689">
                  <a:extLst>
                    <a:ext uri="{9D8B030D-6E8A-4147-A177-3AD203B41FA5}">
                      <a16:colId xmlns:a16="http://schemas.microsoft.com/office/drawing/2014/main" val="4278436765"/>
                    </a:ext>
                  </a:extLst>
                </a:gridCol>
                <a:gridCol w="499342">
                  <a:extLst>
                    <a:ext uri="{9D8B030D-6E8A-4147-A177-3AD203B41FA5}">
                      <a16:colId xmlns:a16="http://schemas.microsoft.com/office/drawing/2014/main" val="1969518796"/>
                    </a:ext>
                  </a:extLst>
                </a:gridCol>
                <a:gridCol w="499342">
                  <a:extLst>
                    <a:ext uri="{9D8B030D-6E8A-4147-A177-3AD203B41FA5}">
                      <a16:colId xmlns:a16="http://schemas.microsoft.com/office/drawing/2014/main" val="1458403206"/>
                    </a:ext>
                  </a:extLst>
                </a:gridCol>
                <a:gridCol w="499342">
                  <a:extLst>
                    <a:ext uri="{9D8B030D-6E8A-4147-A177-3AD203B41FA5}">
                      <a16:colId xmlns:a16="http://schemas.microsoft.com/office/drawing/2014/main" val="4087315326"/>
                    </a:ext>
                  </a:extLst>
                </a:gridCol>
              </a:tblGrid>
              <a:tr h="2749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panose="020B0604020202020204" pitchFamily="34" charset="0"/>
                          <a:cs typeface="Arial" panose="020B0604020202020204" pitchFamily="34" charset="0"/>
                        </a:rPr>
                        <a:t>Y</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panose="020B0604020202020204" pitchFamily="34" charset="0"/>
                          <a:cs typeface="Arial" panose="020B0604020202020204" pitchFamily="34" charset="0"/>
                        </a:rPr>
                        <a:t>Y</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350" b="1" dirty="0">
                          <a:solidFill>
                            <a:schemeClr val="tx1"/>
                          </a:solidFill>
                          <a:latin typeface="Arial" panose="020B0604020202020204" pitchFamily="34" charset="0"/>
                          <a:cs typeface="Arial" panose="020B0604020202020204" pitchFamily="34" charset="0"/>
                        </a:rPr>
                        <a:t>Y/G</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gradFill>
                      <a:gsLst>
                        <a:gs pos="0">
                          <a:srgbClr val="FFFF00"/>
                        </a:gs>
                        <a:gs pos="100000">
                          <a:srgbClr val="00B050"/>
                        </a:gs>
                      </a:gsLst>
                      <a:lin ang="2700000" scaled="1"/>
                    </a:gra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US" sz="1350" b="1" dirty="0">
                        <a:solidFill>
                          <a:schemeClr val="tx1"/>
                        </a:solidFill>
                        <a:latin typeface="Arial" panose="020B0604020202020204" pitchFamily="34" charset="0"/>
                        <a:cs typeface="Arial" panose="020B0604020202020204" pitchFamily="34"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269817158"/>
                  </a:ext>
                </a:extLst>
              </a:tr>
            </a:tbl>
          </a:graphicData>
        </a:graphic>
      </p:graphicFrame>
      <p:sp>
        <p:nvSpPr>
          <p:cNvPr id="71" name="Right Arrow 59">
            <a:extLst>
              <a:ext uri="{FF2B5EF4-FFF2-40B4-BE49-F238E27FC236}">
                <a16:creationId xmlns:a16="http://schemas.microsoft.com/office/drawing/2014/main" id="{75DA9A66-FA8B-416A-BF01-0548E1B6A088}"/>
              </a:ext>
            </a:extLst>
          </p:cNvPr>
          <p:cNvSpPr/>
          <p:nvPr/>
        </p:nvSpPr>
        <p:spPr bwMode="auto">
          <a:xfrm>
            <a:off x="11794462" y="3822502"/>
            <a:ext cx="254502" cy="197819"/>
          </a:xfrm>
          <a:prstGeom prst="rightArrow">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3D4F6D57-6BE4-4C36-B0CF-167E8E7D61F1}"/>
              </a:ext>
            </a:extLst>
          </p:cNvPr>
          <p:cNvSpPr txBox="1"/>
          <p:nvPr/>
        </p:nvSpPr>
        <p:spPr bwMode="auto">
          <a:xfrm>
            <a:off x="6211610" y="4252273"/>
            <a:ext cx="5906644" cy="1015663"/>
          </a:xfrm>
          <a:prstGeom prst="rect">
            <a:avLst/>
          </a:prstGeom>
          <a:solidFill>
            <a:schemeClr val="lt1"/>
          </a:solidFill>
          <a:ln w="25400" cap="flat" cmpd="sng" algn="ctr">
            <a:solidFill>
              <a:schemeClr val="bg1"/>
            </a:solidFill>
            <a:prstDash val="solid"/>
            <a:headEnd/>
            <a:tailEnd/>
          </a:ln>
          <a:effec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Programmatic is yellow because of the technical risks associated with the Option 2 route and the schedule margin being very slim, and green because of the significant effort of the team over the last few weeks to resolve the schedule, confirm adequate budget, and flesh out the remaining technical tasks. The team is committed to a successful Task 30 demonstration by the end of the calendar year.</a:t>
            </a:r>
            <a:endParaRPr kumimoji="0" lang="en-US"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29" name="TextBox 28">
            <a:extLst>
              <a:ext uri="{FF2B5EF4-FFF2-40B4-BE49-F238E27FC236}">
                <a16:creationId xmlns:a16="http://schemas.microsoft.com/office/drawing/2014/main" id="{6D9C7E6C-3BA1-4DB6-A7FB-BC0882B5223A}"/>
              </a:ext>
            </a:extLst>
          </p:cNvPr>
          <p:cNvSpPr txBox="1"/>
          <p:nvPr/>
        </p:nvSpPr>
        <p:spPr bwMode="auto">
          <a:xfrm>
            <a:off x="29916" y="1819688"/>
            <a:ext cx="6107235" cy="646331"/>
          </a:xfrm>
          <a:prstGeom prst="rect">
            <a:avLst/>
          </a:prstGeom>
          <a:noFill/>
          <a:ln w="25400" cap="flat" cmpd="sng" algn="ctr">
            <a:noFill/>
            <a:prstDash val="solid"/>
            <a:headEnd/>
            <a:tailEnd/>
          </a:ln>
          <a:effec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1778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Cost has returned to green.  No further additional funding from GCD is anticipated beyond what has already been approved for MMPACT. Procurements in work, and the team is firming up plans for FY25 funds to accommodate Option 2.</a:t>
            </a:r>
          </a:p>
        </p:txBody>
      </p:sp>
      <p:sp>
        <p:nvSpPr>
          <p:cNvPr id="30" name="Rectangle 29">
            <a:extLst>
              <a:ext uri="{FF2B5EF4-FFF2-40B4-BE49-F238E27FC236}">
                <a16:creationId xmlns:a16="http://schemas.microsoft.com/office/drawing/2014/main" id="{F2F6832B-1A54-4361-8318-D540F8B4FE83}"/>
              </a:ext>
            </a:extLst>
          </p:cNvPr>
          <p:cNvSpPr/>
          <p:nvPr/>
        </p:nvSpPr>
        <p:spPr>
          <a:xfrm>
            <a:off x="6129388" y="1828691"/>
            <a:ext cx="5949046" cy="830997"/>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Schedule is yellow/green as margins are tight.  The schedule has been re-baselined (6/18/24) to reflect the Option 2 schedule.  The scheduled completion of the current Technology Maturation Plan (for Laser VMX) is 1/31/25.</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Arial"/>
            </a:endParaRPr>
          </a:p>
        </p:txBody>
      </p:sp>
      <p:sp>
        <p:nvSpPr>
          <p:cNvPr id="31" name="Rectangle 30">
            <a:extLst>
              <a:ext uri="{FF2B5EF4-FFF2-40B4-BE49-F238E27FC236}">
                <a16:creationId xmlns:a16="http://schemas.microsoft.com/office/drawing/2014/main" id="{E6D6FBAA-2A87-4179-B6EA-42D16058B548}"/>
              </a:ext>
            </a:extLst>
          </p:cNvPr>
          <p:cNvSpPr/>
          <p:nvPr/>
        </p:nvSpPr>
        <p:spPr>
          <a:xfrm>
            <a:off x="29916" y="4211242"/>
            <a:ext cx="5928528" cy="646331"/>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technical status has been elevated to yellow because there are significant technical risks the team will have to mitigate in the coming months as the project works to the new baseline.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4B0D0E08-95B7-4F52-97DC-EE607A320C2F}"/>
              </a:ext>
            </a:extLst>
          </p:cNvPr>
          <p:cNvSpPr txBox="1"/>
          <p:nvPr/>
        </p:nvSpPr>
        <p:spPr bwMode="auto">
          <a:xfrm>
            <a:off x="10427690" y="4006052"/>
            <a:ext cx="1538987" cy="246221"/>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sng" strike="noStrike" kern="1200" cap="none" spc="0" normalizeH="0" baseline="0" noProof="0" dirty="0">
                <a:ln>
                  <a:noFill/>
                </a:ln>
                <a:solidFill>
                  <a:prstClr val="black"/>
                </a:solidFill>
                <a:effectLst/>
                <a:uLnTx/>
                <a:uFillTx/>
                <a:latin typeface="Calibri" panose="020F0502020204030204"/>
                <a:ea typeface="+mn-ea"/>
                <a:cs typeface="+mn-cs"/>
              </a:rPr>
              <a:t>Monthly Trend</a:t>
            </a:r>
          </a:p>
        </p:txBody>
      </p:sp>
    </p:spTree>
    <p:extLst>
      <p:ext uri="{BB962C8B-B14F-4D97-AF65-F5344CB8AC3E}">
        <p14:creationId xmlns:p14="http://schemas.microsoft.com/office/powerpoint/2010/main" val="3241409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15DB2-5069-C35F-245A-745311B9BBFA}"/>
              </a:ext>
            </a:extLst>
          </p:cNvPr>
          <p:cNvSpPr>
            <a:spLocks noGrp="1"/>
          </p:cNvSpPr>
          <p:nvPr>
            <p:ph type="title"/>
          </p:nvPr>
        </p:nvSpPr>
        <p:spPr/>
        <p:txBody>
          <a:bodyPr/>
          <a:lstStyle/>
          <a:p>
            <a:r>
              <a:rPr lang="en-US" dirty="0"/>
              <a:t>MMPACT Technical Assessment</a:t>
            </a:r>
          </a:p>
        </p:txBody>
      </p:sp>
      <p:graphicFrame>
        <p:nvGraphicFramePr>
          <p:cNvPr id="3" name="Table 2">
            <a:extLst>
              <a:ext uri="{FF2B5EF4-FFF2-40B4-BE49-F238E27FC236}">
                <a16:creationId xmlns:a16="http://schemas.microsoft.com/office/drawing/2014/main" id="{42A7B29E-0FF4-B584-6EFA-2AD30605AED4}"/>
              </a:ext>
            </a:extLst>
          </p:cNvPr>
          <p:cNvGraphicFramePr>
            <a:graphicFrameLocks noGrp="1"/>
          </p:cNvGraphicFramePr>
          <p:nvPr/>
        </p:nvGraphicFramePr>
        <p:xfrm>
          <a:off x="278320" y="983023"/>
          <a:ext cx="11625064" cy="2560320"/>
        </p:xfrm>
        <a:graphic>
          <a:graphicData uri="http://schemas.openxmlformats.org/drawingml/2006/table">
            <a:tbl>
              <a:tblPr firstRow="1" firstCol="1" bandRow="1"/>
              <a:tblGrid>
                <a:gridCol w="3585330">
                  <a:extLst>
                    <a:ext uri="{9D8B030D-6E8A-4147-A177-3AD203B41FA5}">
                      <a16:colId xmlns:a16="http://schemas.microsoft.com/office/drawing/2014/main" val="2378872457"/>
                    </a:ext>
                  </a:extLst>
                </a:gridCol>
                <a:gridCol w="1050592">
                  <a:extLst>
                    <a:ext uri="{9D8B030D-6E8A-4147-A177-3AD203B41FA5}">
                      <a16:colId xmlns:a16="http://schemas.microsoft.com/office/drawing/2014/main" val="1843815966"/>
                    </a:ext>
                  </a:extLst>
                </a:gridCol>
                <a:gridCol w="1142690">
                  <a:extLst>
                    <a:ext uri="{9D8B030D-6E8A-4147-A177-3AD203B41FA5}">
                      <a16:colId xmlns:a16="http://schemas.microsoft.com/office/drawing/2014/main" val="719889787"/>
                    </a:ext>
                  </a:extLst>
                </a:gridCol>
                <a:gridCol w="996191">
                  <a:extLst>
                    <a:ext uri="{9D8B030D-6E8A-4147-A177-3AD203B41FA5}">
                      <a16:colId xmlns:a16="http://schemas.microsoft.com/office/drawing/2014/main" val="1438908295"/>
                    </a:ext>
                  </a:extLst>
                </a:gridCol>
                <a:gridCol w="2789336">
                  <a:extLst>
                    <a:ext uri="{9D8B030D-6E8A-4147-A177-3AD203B41FA5}">
                      <a16:colId xmlns:a16="http://schemas.microsoft.com/office/drawing/2014/main" val="2863494539"/>
                    </a:ext>
                  </a:extLst>
                </a:gridCol>
                <a:gridCol w="1031351">
                  <a:extLst>
                    <a:ext uri="{9D8B030D-6E8A-4147-A177-3AD203B41FA5}">
                      <a16:colId xmlns:a16="http://schemas.microsoft.com/office/drawing/2014/main" val="447722525"/>
                    </a:ext>
                  </a:extLst>
                </a:gridCol>
                <a:gridCol w="1029574">
                  <a:extLst>
                    <a:ext uri="{9D8B030D-6E8A-4147-A177-3AD203B41FA5}">
                      <a16:colId xmlns:a16="http://schemas.microsoft.com/office/drawing/2014/main" val="3999504466"/>
                    </a:ext>
                  </a:extLst>
                </a:gridCol>
              </a:tblGrid>
              <a:tr h="365760">
                <a:tc rowSpan="2">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Technical Elements</a:t>
                      </a: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gridSpan="4">
                  <a:txBody>
                    <a:bodyPr/>
                    <a:lstStyle/>
                    <a:p>
                      <a:pPr marL="0" marR="0" algn="ctr">
                        <a:spcBef>
                          <a:spcPts val="600"/>
                        </a:spcBef>
                        <a:spcAft>
                          <a:spcPts val="600"/>
                        </a:spcAft>
                        <a:tabLst>
                          <a:tab pos="914400" algn="l"/>
                          <a:tab pos="2628900" algn="l"/>
                          <a:tab pos="5029200" algn="l"/>
                        </a:tabLst>
                      </a:pPr>
                      <a:r>
                        <a:rPr lang="en-US" sz="14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TRL</a:t>
                      </a:r>
                      <a:endParaRPr lang="en-US" sz="14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pPr marL="0" marR="0" algn="ctr">
                        <a:spcBef>
                          <a:spcPts val="600"/>
                        </a:spcBef>
                        <a:spcAft>
                          <a:spcPts val="600"/>
                        </a:spcAft>
                        <a:tabLst>
                          <a:tab pos="914400" algn="l"/>
                          <a:tab pos="2628900" algn="l"/>
                          <a:tab pos="5029200" algn="l"/>
                        </a:tabLst>
                      </a:pP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gridSpan="2">
                  <a:txBody>
                    <a:bodyPr/>
                    <a:lstStyle/>
                    <a:p>
                      <a:pPr marL="0" marR="0" algn="ctr">
                        <a:spcBef>
                          <a:spcPts val="600"/>
                        </a:spcBef>
                        <a:spcAft>
                          <a:spcPts val="600"/>
                        </a:spcAft>
                        <a:tabLst>
                          <a:tab pos="914400" algn="l"/>
                          <a:tab pos="2628900" algn="l"/>
                          <a:tab pos="5029200" algn="l"/>
                        </a:tabLst>
                      </a:pPr>
                      <a:r>
                        <a:rPr lang="en-US" sz="14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AD</a:t>
                      </a:r>
                      <a:r>
                        <a:rPr lang="en-US" sz="1400" b="1" baseline="30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US" sz="1400" baseline="300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hMerge="1">
                  <a:txBody>
                    <a:bodyPr/>
                    <a:lstStyle/>
                    <a:p>
                      <a:pPr marL="0" marR="0" algn="ctr">
                        <a:spcBef>
                          <a:spcPts val="600"/>
                        </a:spcBef>
                        <a:spcAft>
                          <a:spcPts val="600"/>
                        </a:spcAft>
                        <a:tabLst>
                          <a:tab pos="914400" algn="l"/>
                          <a:tab pos="2628900" algn="l"/>
                          <a:tab pos="5029200" algn="l"/>
                        </a:tabLst>
                      </a:pP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768640184"/>
                  </a:ext>
                </a:extLst>
              </a:tr>
              <a:tr h="365760">
                <a:tc vMerge="1">
                  <a:txBody>
                    <a:bodyPr/>
                    <a:lstStyle/>
                    <a:p>
                      <a:endParaRPr lang="en-US"/>
                    </a:p>
                  </a:txBody>
                  <a:tcPr/>
                </a:tc>
                <a:tc>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Entry</a:t>
                      </a: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Current</a:t>
                      </a:r>
                      <a:r>
                        <a:rPr lang="en-US" sz="1600" b="1" baseline="30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US" sz="1600" baseline="300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Exit </a:t>
                      </a: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baseline="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Verification</a:t>
                      </a:r>
                      <a:endPar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Entry</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Current </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151647521"/>
                  </a:ext>
                </a:extLst>
              </a:tr>
              <a:tr h="365760">
                <a:tc>
                  <a:txBody>
                    <a:bodyPr/>
                    <a:lstStyle/>
                    <a:p>
                      <a:pPr marL="0" marR="0" algn="just">
                        <a:spcBef>
                          <a:spcPts val="600"/>
                        </a:spcBef>
                        <a:spcAft>
                          <a:spcPts val="600"/>
                        </a:spcAft>
                        <a:tabLst>
                          <a:tab pos="914400" algn="l"/>
                          <a:tab pos="2628900" algn="l"/>
                          <a:tab pos="5029200" algn="l"/>
                        </a:tabLst>
                      </a:pPr>
                      <a:r>
                        <a:rPr lang="en-US" sz="1600" b="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VMX Process</a:t>
                      </a:r>
                      <a:endParaRPr lang="en-US" sz="16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2</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6</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Task 30</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6</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23470491"/>
                  </a:ext>
                </a:extLst>
              </a:tr>
              <a:tr h="365760">
                <a:tc>
                  <a:txBody>
                    <a:bodyPr/>
                    <a:lstStyle/>
                    <a:p>
                      <a:pPr marL="0" marR="0" algn="just">
                        <a:spcBef>
                          <a:spcPts val="600"/>
                        </a:spcBef>
                        <a:spcAft>
                          <a:spcPts val="600"/>
                        </a:spcAft>
                        <a:tabLst>
                          <a:tab pos="914400" algn="l"/>
                          <a:tab pos="2628900" algn="l"/>
                          <a:tab pos="5029200" algn="l"/>
                        </a:tabLst>
                      </a:pPr>
                      <a:r>
                        <a:rPr lang="en-US" sz="1600" b="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End Effector (EE) Subsystem</a:t>
                      </a:r>
                      <a:endParaRPr lang="en-US" sz="16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2</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6</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Task 30</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5</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5</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71223683"/>
                  </a:ext>
                </a:extLst>
              </a:tr>
              <a:tr h="365760">
                <a:tc>
                  <a:txBody>
                    <a:bodyPr/>
                    <a:lstStyle/>
                    <a:p>
                      <a:pPr marL="0" marR="0" algn="just">
                        <a:spcBef>
                          <a:spcPts val="600"/>
                        </a:spcBef>
                        <a:spcAft>
                          <a:spcPts val="600"/>
                        </a:spcAft>
                        <a:tabLst>
                          <a:tab pos="914400" algn="l"/>
                          <a:tab pos="2628900" algn="l"/>
                          <a:tab pos="5029200" algn="l"/>
                        </a:tabLst>
                      </a:pPr>
                      <a:r>
                        <a:rPr lang="en-US" sz="1600" b="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Terrestrial Arm (TA) Subsystem</a:t>
                      </a:r>
                      <a:endParaRPr lang="en-US" sz="16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2</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5</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5</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Closed</a:t>
                      </a:r>
                      <a:r>
                        <a:rPr lang="en-US" sz="1600" baseline="300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5</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5</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46830162"/>
                  </a:ext>
                </a:extLst>
              </a:tr>
              <a:tr h="365760">
                <a:tc>
                  <a:txBody>
                    <a:bodyPr/>
                    <a:lstStyle/>
                    <a:p>
                      <a:pPr marL="0" marR="0" algn="just">
                        <a:spcBef>
                          <a:spcPts val="600"/>
                        </a:spcBef>
                        <a:spcAft>
                          <a:spcPts val="600"/>
                        </a:spcAft>
                        <a:tabLst>
                          <a:tab pos="914400" algn="l"/>
                          <a:tab pos="2628900" algn="l"/>
                          <a:tab pos="5029200" algn="l"/>
                        </a:tabLst>
                      </a:pPr>
                      <a:r>
                        <a:rPr lang="en-US" sz="1600" b="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TA Umbilical Subsystem</a:t>
                      </a:r>
                      <a:endParaRPr lang="en-US" sz="16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2</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Closed</a:t>
                      </a:r>
                      <a:r>
                        <a:rPr lang="en-US" sz="1600" baseline="300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5</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5</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27482187"/>
                  </a:ext>
                </a:extLst>
              </a:tr>
              <a:tr h="365760">
                <a:tc>
                  <a:txBody>
                    <a:bodyPr/>
                    <a:lstStyle/>
                    <a:p>
                      <a:pPr marL="0" marR="0" algn="just">
                        <a:spcBef>
                          <a:spcPts val="600"/>
                        </a:spcBef>
                        <a:spcAft>
                          <a:spcPts val="600"/>
                        </a:spcAft>
                        <a:tabLst>
                          <a:tab pos="914400" algn="l"/>
                          <a:tab pos="2628900" algn="l"/>
                          <a:tab pos="5029200" algn="l"/>
                        </a:tabLst>
                      </a:pPr>
                      <a:r>
                        <a:rPr lang="en-US" sz="16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EE Umbilical (new)</a:t>
                      </a:r>
                      <a:r>
                        <a:rPr lang="en-US" sz="1600" b="0" baseline="30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a:t>
                      </a:r>
                      <a:endParaRPr lang="en-US" sz="16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3</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5</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Task 30</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ctr">
                        <a:spcBef>
                          <a:spcPts val="600"/>
                        </a:spcBef>
                        <a:spcAft>
                          <a:spcPts val="600"/>
                        </a:spcAft>
                        <a:tabLst>
                          <a:tab pos="914400" algn="l"/>
                          <a:tab pos="2628900" algn="l"/>
                          <a:tab pos="5029200" algn="l"/>
                        </a:tabLst>
                      </a:pPr>
                      <a:r>
                        <a:rPr lang="en-US" sz="1600" dirty="0">
                          <a:solidFill>
                            <a:srgbClr val="000000"/>
                          </a:solidFill>
                          <a:effectLst/>
                          <a:latin typeface="Arial Narrow" panose="020B0604020202020204" pitchFamily="34" charset="0"/>
                          <a:ea typeface="Arial Narrow" panose="020B0604020202020204" pitchFamily="34" charset="0"/>
                          <a:cs typeface="Arial Narrow" panose="020B0604020202020204" pitchFamily="34" charset="0"/>
                        </a:rPr>
                        <a:t>4</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73025" marR="73025"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29970241"/>
                  </a:ext>
                </a:extLst>
              </a:tr>
            </a:tbl>
          </a:graphicData>
        </a:graphic>
      </p:graphicFrame>
      <p:sp>
        <p:nvSpPr>
          <p:cNvPr id="4" name="TextBox 3">
            <a:extLst>
              <a:ext uri="{FF2B5EF4-FFF2-40B4-BE49-F238E27FC236}">
                <a16:creationId xmlns:a16="http://schemas.microsoft.com/office/drawing/2014/main" id="{54DA0AA4-F2BC-0CB0-2BC1-B124089968F4}"/>
              </a:ext>
            </a:extLst>
          </p:cNvPr>
          <p:cNvSpPr txBox="1"/>
          <p:nvPr/>
        </p:nvSpPr>
        <p:spPr>
          <a:xfrm>
            <a:off x="8397751" y="6492875"/>
            <a:ext cx="3011587"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S PGothic"/>
                <a:cs typeface="Times New Roman"/>
              </a:rPr>
              <a:t>Date of last Technical Assessment was 7/10/24</a:t>
            </a:r>
          </a:p>
        </p:txBody>
      </p:sp>
      <p:sp>
        <p:nvSpPr>
          <p:cNvPr id="7" name="Date Placeholder 6">
            <a:extLst>
              <a:ext uri="{FF2B5EF4-FFF2-40B4-BE49-F238E27FC236}">
                <a16:creationId xmlns:a16="http://schemas.microsoft.com/office/drawing/2014/main" id="{3E06660A-B84E-443E-3339-34AECC7466C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8" name="Footer Placeholder 7">
            <a:extLst>
              <a:ext uri="{FF2B5EF4-FFF2-40B4-BE49-F238E27FC236}">
                <a16:creationId xmlns:a16="http://schemas.microsoft.com/office/drawing/2014/main" id="{5682047F-3A60-72F4-715F-AF3F68639D1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9" name="Slide Number Placeholder 8">
            <a:extLst>
              <a:ext uri="{FF2B5EF4-FFF2-40B4-BE49-F238E27FC236}">
                <a16:creationId xmlns:a16="http://schemas.microsoft.com/office/drawing/2014/main" id="{F51C59E5-931A-7F30-096D-0D634EC95F9E}"/>
              </a:ext>
            </a:extLst>
          </p:cNvPr>
          <p:cNvSpPr>
            <a:spLocks noGrp="1"/>
          </p:cNvSpPr>
          <p:nvPr>
            <p:ph type="sldNum" sz="quarter" idx="12"/>
          </p:nvPr>
        </p:nvSpPr>
        <p:spPr>
          <a:xfrm>
            <a:off x="11656734" y="6481777"/>
            <a:ext cx="529173"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73C2B17-EAEF-4E48-E182-92035620AEB8}"/>
              </a:ext>
            </a:extLst>
          </p:cNvPr>
          <p:cNvSpPr txBox="1"/>
          <p:nvPr/>
        </p:nvSpPr>
        <p:spPr>
          <a:xfrm>
            <a:off x="278320" y="4417763"/>
            <a:ext cx="8119431" cy="18466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tab pos="914400" algn="l"/>
                <a:tab pos="2628900" algn="l"/>
                <a:tab pos="5029200" algn="l"/>
              </a:tabLst>
              <a:defRPr/>
            </a:pPr>
            <a:r>
              <a:rPr kumimoji="0" lang="en-US" sz="1400" b="0" i="0" u="none" strike="noStrike" kern="1200" cap="none" spc="0" normalizeH="0" baseline="0" noProof="0" dirty="0">
                <a:ln>
                  <a:noFill/>
                </a:ln>
                <a:solidFill>
                  <a:prstClr val="black"/>
                </a:solidFill>
                <a:effectLst/>
                <a:uLnTx/>
                <a:uFillTx/>
                <a:latin typeface="Arial Narrow" panose="020B0604020202020204" pitchFamily="34" charset="0"/>
                <a:ea typeface="Arial Narrow" panose="020B0604020202020204" pitchFamily="34" charset="0"/>
                <a:cs typeface="Arial Narrow" panose="020B0604020202020204" pitchFamily="34" charset="0"/>
              </a:rPr>
              <a:t>Notes: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600"/>
              </a:spcBef>
              <a:spcAft>
                <a:spcPts val="600"/>
              </a:spcAft>
              <a:buClrTx/>
              <a:buSzTx/>
              <a:buFont typeface="+mj-lt"/>
              <a:buAutoNum type="arabicPeriod"/>
              <a:tabLst>
                <a:tab pos="914400" algn="l"/>
                <a:tab pos="2628900" algn="l"/>
                <a:tab pos="5029200" algn="l"/>
              </a:tabLst>
              <a:defRPr/>
            </a:pPr>
            <a:r>
              <a:rPr kumimoji="0" lang="en-US" sz="1400" b="0" i="0" u="none" strike="noStrike" kern="1200" cap="none" spc="0" normalizeH="0" baseline="0" noProof="0" dirty="0">
                <a:ln>
                  <a:noFill/>
                </a:ln>
                <a:solidFill>
                  <a:srgbClr val="000000"/>
                </a:solidFill>
                <a:effectLst/>
                <a:uLnTx/>
                <a:uFillTx/>
                <a:latin typeface="Arial Narrow" panose="020B0604020202020204" pitchFamily="34" charset="0"/>
                <a:ea typeface="Arial Narrow" panose="020B0604020202020204" pitchFamily="34" charset="0"/>
                <a:cs typeface="Arial Narrow" panose="020B0604020202020204" pitchFamily="34" charset="0"/>
              </a:rPr>
              <a:t>VMX Process changed from MRL to TRL, per discussion with GCD CE on 5/10/2024.</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tab pos="914400" algn="l"/>
                <a:tab pos="2628900" algn="l"/>
                <a:tab pos="5029200" algn="l"/>
              </a:tabLst>
              <a:defRPr/>
            </a:pPr>
            <a:r>
              <a:rPr kumimoji="0" lang="en-US" sz="1400" b="0" i="0" u="none" strike="noStrike" kern="1200" cap="none" spc="0" normalizeH="0" baseline="0" noProof="0" dirty="0">
                <a:ln>
                  <a:noFill/>
                </a:ln>
                <a:solidFill>
                  <a:srgbClr val="000000"/>
                </a:solidFill>
                <a:effectLst/>
                <a:uLnTx/>
                <a:uFillTx/>
                <a:latin typeface="Arial Narrow" panose="020B0604020202020204" pitchFamily="34" charset="0"/>
                <a:ea typeface="Arial Narrow" panose="020B0604020202020204" pitchFamily="34" charset="0"/>
                <a:cs typeface="Arial Narrow" panose="020B0604020202020204" pitchFamily="34" charset="0"/>
              </a:rPr>
              <a:t>PAT removed from table, per discussion with GCD CE on 5/10/2024. </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tab pos="914400" algn="l"/>
                <a:tab pos="2628900" algn="l"/>
                <a:tab pos="5029200" algn="l"/>
              </a:tabLst>
              <a:defRPr/>
            </a:pPr>
            <a:r>
              <a:rPr kumimoji="0" lang="en-US" sz="1400" b="0" i="0" u="none" strike="noStrike" kern="1200" cap="none" spc="0" normalizeH="0" baseline="0" noProof="0" dirty="0">
                <a:ln>
                  <a:noFill/>
                </a:ln>
                <a:solidFill>
                  <a:srgbClr val="000000"/>
                </a:solidFill>
                <a:effectLst/>
                <a:uLnTx/>
                <a:uFillTx/>
                <a:latin typeface="Arial Narrow" panose="020B0604020202020204" pitchFamily="34" charset="0"/>
                <a:ea typeface="Arial Narrow" panose="020B0604020202020204" pitchFamily="34" charset="0"/>
                <a:cs typeface="Arial Narrow" panose="020B0604020202020204" pitchFamily="34" charset="0"/>
              </a:rPr>
              <a:t>Current TRL values updated in discussion with GCD CE on 5/10/2024.</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tab pos="914400" algn="l"/>
                <a:tab pos="2628900" algn="l"/>
                <a:tab pos="5029200" algn="l"/>
              </a:tabLst>
              <a:defRPr/>
            </a:pPr>
            <a:r>
              <a:rPr kumimoji="0" lang="en-US" sz="1400" b="0" i="0" u="none" strike="noStrike" kern="1200" cap="none" spc="0" normalizeH="0" baseline="0" noProof="0" dirty="0">
                <a:ln>
                  <a:noFill/>
                </a:ln>
                <a:solidFill>
                  <a:srgbClr val="000000"/>
                </a:solidFill>
                <a:effectLst/>
                <a:uLnTx/>
                <a:uFillTx/>
                <a:latin typeface="Arial Narrow" panose="020B0604020202020204" pitchFamily="34" charset="0"/>
                <a:ea typeface="Arial Narrow" panose="020B0604020202020204" pitchFamily="34" charset="0"/>
                <a:cs typeface="Arial Narrow" panose="020B0604020202020204" pitchFamily="34" charset="0"/>
              </a:rPr>
              <a:t>Element removed from plan at current TRL due to GCD decision on 6/5/24.</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Arial Narrow" panose="020B060402020202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tab pos="914400" algn="l"/>
                <a:tab pos="2628900" algn="l"/>
                <a:tab pos="5029200" algn="l"/>
              </a:tabLst>
              <a:defRPr/>
            </a:pPr>
            <a:r>
              <a:rPr kumimoji="0" lang="en-US" sz="1400" b="0" i="0" u="none" strike="noStrike" kern="1200" cap="none" spc="0" normalizeH="0" baseline="0" noProof="0" dirty="0">
                <a:ln>
                  <a:noFill/>
                </a:ln>
                <a:solidFill>
                  <a:srgbClr val="000000"/>
                </a:solidFill>
                <a:effectLst/>
                <a:uLnTx/>
                <a:uFillTx/>
                <a:latin typeface="Arial Narrow" panose="020B0604020202020204" pitchFamily="34" charset="0"/>
                <a:ea typeface="Arial Narrow" panose="020B0604020202020204" pitchFamily="34" charset="0"/>
                <a:cs typeface="Arial Narrow" panose="020B0604020202020204" pitchFamily="34" charset="0"/>
              </a:rPr>
              <a:t>Element added to plan due to GCD decision on 6/5/24.</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643425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94699-6EFE-22C3-EA11-CE9EAFC47692}"/>
              </a:ext>
            </a:extLst>
          </p:cNvPr>
          <p:cNvSpPr>
            <a:spLocks noGrp="1"/>
          </p:cNvSpPr>
          <p:nvPr>
            <p:ph type="title"/>
          </p:nvPr>
        </p:nvSpPr>
        <p:spPr/>
        <p:txBody>
          <a:bodyPr>
            <a:noAutofit/>
          </a:bodyPr>
          <a:lstStyle/>
          <a:p>
            <a:r>
              <a:rPr lang="en-US" sz="3600" dirty="0"/>
              <a:t>MMPACT Key Performance Parameter (KPP) Status</a:t>
            </a:r>
          </a:p>
        </p:txBody>
      </p:sp>
      <p:graphicFrame>
        <p:nvGraphicFramePr>
          <p:cNvPr id="3" name="Content Placeholder 4">
            <a:extLst>
              <a:ext uri="{FF2B5EF4-FFF2-40B4-BE49-F238E27FC236}">
                <a16:creationId xmlns:a16="http://schemas.microsoft.com/office/drawing/2014/main" id="{F296E298-CA56-1A41-6568-74607262C5BE}"/>
              </a:ext>
            </a:extLst>
          </p:cNvPr>
          <p:cNvGraphicFramePr>
            <a:graphicFrameLocks/>
          </p:cNvGraphicFramePr>
          <p:nvPr/>
        </p:nvGraphicFramePr>
        <p:xfrm>
          <a:off x="187500" y="1070201"/>
          <a:ext cx="11578516" cy="5194039"/>
        </p:xfrm>
        <a:graphic>
          <a:graphicData uri="http://schemas.openxmlformats.org/drawingml/2006/table">
            <a:tbl>
              <a:tblPr firstRow="1" bandRow="1"/>
              <a:tblGrid>
                <a:gridCol w="2809991">
                  <a:extLst>
                    <a:ext uri="{9D8B030D-6E8A-4147-A177-3AD203B41FA5}">
                      <a16:colId xmlns:a16="http://schemas.microsoft.com/office/drawing/2014/main" val="336228357"/>
                    </a:ext>
                  </a:extLst>
                </a:gridCol>
                <a:gridCol w="1064663">
                  <a:extLst>
                    <a:ext uri="{9D8B030D-6E8A-4147-A177-3AD203B41FA5}">
                      <a16:colId xmlns:a16="http://schemas.microsoft.com/office/drawing/2014/main" val="20001"/>
                    </a:ext>
                  </a:extLst>
                </a:gridCol>
                <a:gridCol w="1102961">
                  <a:extLst>
                    <a:ext uri="{9D8B030D-6E8A-4147-A177-3AD203B41FA5}">
                      <a16:colId xmlns:a16="http://schemas.microsoft.com/office/drawing/2014/main" val="1684185603"/>
                    </a:ext>
                  </a:extLst>
                </a:gridCol>
                <a:gridCol w="1034025">
                  <a:extLst>
                    <a:ext uri="{9D8B030D-6E8A-4147-A177-3AD203B41FA5}">
                      <a16:colId xmlns:a16="http://schemas.microsoft.com/office/drawing/2014/main" val="3078987295"/>
                    </a:ext>
                  </a:extLst>
                </a:gridCol>
                <a:gridCol w="919135">
                  <a:extLst>
                    <a:ext uri="{9D8B030D-6E8A-4147-A177-3AD203B41FA5}">
                      <a16:colId xmlns:a16="http://schemas.microsoft.com/office/drawing/2014/main" val="3716590132"/>
                    </a:ext>
                  </a:extLst>
                </a:gridCol>
                <a:gridCol w="1022664">
                  <a:extLst>
                    <a:ext uri="{9D8B030D-6E8A-4147-A177-3AD203B41FA5}">
                      <a16:colId xmlns:a16="http://schemas.microsoft.com/office/drawing/2014/main" val="3396365813"/>
                    </a:ext>
                  </a:extLst>
                </a:gridCol>
                <a:gridCol w="1006405">
                  <a:extLst>
                    <a:ext uri="{9D8B030D-6E8A-4147-A177-3AD203B41FA5}">
                      <a16:colId xmlns:a16="http://schemas.microsoft.com/office/drawing/2014/main" val="20006"/>
                    </a:ext>
                  </a:extLst>
                </a:gridCol>
                <a:gridCol w="2618672">
                  <a:extLst>
                    <a:ext uri="{9D8B030D-6E8A-4147-A177-3AD203B41FA5}">
                      <a16:colId xmlns:a16="http://schemas.microsoft.com/office/drawing/2014/main" val="20008"/>
                    </a:ext>
                  </a:extLst>
                </a:gridCol>
              </a:tblGrid>
              <a:tr h="385799">
                <a:tc gridSpan="8">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2000" dirty="0">
                          <a:latin typeface="Arial" panose="020B0604020202020204" pitchFamily="34" charset="0"/>
                          <a:cs typeface="Arial" panose="020B0604020202020204" pitchFamily="34" charset="0"/>
                        </a:rPr>
                        <a:t>Key Performance Parameters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2639109168"/>
                  </a:ext>
                </a:extLst>
              </a:tr>
              <a:tr h="321377">
                <a:tc>
                  <a:txBody>
                    <a:bodyPr/>
                    <a:lstStyle/>
                    <a:p>
                      <a:pPr algn="ctr"/>
                      <a:r>
                        <a:rPr lang="en-US" sz="1200" b="1" dirty="0">
                          <a:solidFill>
                            <a:schemeClr val="bg1"/>
                          </a:solidFill>
                          <a:latin typeface="Arial" panose="020B0604020202020204" pitchFamily="34" charset="0"/>
                          <a:cs typeface="Arial" panose="020B0604020202020204" pitchFamily="34" charset="0"/>
                        </a:rPr>
                        <a:t>Parameter</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bg1"/>
                          </a:solidFill>
                          <a:latin typeface="Arial" panose="020B0604020202020204" pitchFamily="34" charset="0"/>
                          <a:ea typeface="+mn-ea"/>
                          <a:cs typeface="Arial" panose="020B0604020202020204" pitchFamily="34" charset="0"/>
                        </a:rPr>
                        <a:t>Units</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Arial" panose="020B0604020202020204" pitchFamily="34" charset="0"/>
                          <a:cs typeface="Arial" panose="020B0604020202020204" pitchFamily="34" charset="0"/>
                        </a:rPr>
                        <a:t>State of the Art (SOA)</a:t>
                      </a:r>
                      <a:endParaRPr lang="en-US" sz="1200" b="1" baseline="30000" dirty="0">
                        <a:solidFill>
                          <a:schemeClr val="bg1"/>
                        </a:solidFill>
                        <a:latin typeface="Arial" panose="020B0604020202020204" pitchFamily="34" charset="0"/>
                        <a:cs typeface="Arial" panose="020B060402020202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endParaRPr lang="en-US" sz="1200" b="1" dirty="0">
                        <a:solidFill>
                          <a:schemeClr val="bg1"/>
                        </a:solidFill>
                        <a:latin typeface="Arial" panose="020B0604020202020204" pitchFamily="34" charset="0"/>
                        <a:cs typeface="Arial" panose="020B0604020202020204" pitchFamily="34" charset="0"/>
                      </a:endParaRPr>
                    </a:p>
                    <a:p>
                      <a:pPr algn="ctr"/>
                      <a:r>
                        <a:rPr lang="en-US" sz="1200" b="1" dirty="0">
                          <a:solidFill>
                            <a:schemeClr val="bg1"/>
                          </a:solidFill>
                          <a:latin typeface="Arial" panose="020B0604020202020204" pitchFamily="34" charset="0"/>
                          <a:cs typeface="Arial" panose="020B0604020202020204" pitchFamily="34" charset="0"/>
                        </a:rPr>
                        <a:t>Threshold</a:t>
                      </a:r>
                      <a:endParaRPr lang="en-US" sz="1200" b="0" baseline="30000" dirty="0">
                        <a:solidFill>
                          <a:schemeClr val="bg1"/>
                        </a:solidFill>
                        <a:latin typeface="Arial" panose="020B0604020202020204" pitchFamily="34" charset="0"/>
                        <a:cs typeface="Arial" panose="020B060402020202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endParaRPr lang="en-US" sz="1200" b="1" dirty="0">
                        <a:solidFill>
                          <a:schemeClr val="bg1"/>
                        </a:solidFill>
                        <a:latin typeface="Arial" panose="020B0604020202020204" pitchFamily="34" charset="0"/>
                        <a:cs typeface="Arial" panose="020B0604020202020204" pitchFamily="34" charset="0"/>
                      </a:endParaRPr>
                    </a:p>
                    <a:p>
                      <a:pPr algn="ctr"/>
                      <a:r>
                        <a:rPr lang="en-US" sz="1200" b="1" dirty="0">
                          <a:solidFill>
                            <a:schemeClr val="bg1"/>
                          </a:solidFill>
                          <a:latin typeface="Arial" panose="020B0604020202020204" pitchFamily="34" charset="0"/>
                          <a:cs typeface="Arial" panose="020B0604020202020204" pitchFamily="34" charset="0"/>
                        </a:rPr>
                        <a:t>Goal</a:t>
                      </a:r>
                      <a:endParaRPr lang="en-US" sz="1200" b="0" baseline="30000" dirty="0">
                        <a:solidFill>
                          <a:schemeClr val="bg1"/>
                        </a:solidFill>
                        <a:latin typeface="Arial" panose="020B0604020202020204" pitchFamily="34" charset="0"/>
                        <a:cs typeface="Arial" panose="020B060402020202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200" b="1" dirty="0">
                          <a:solidFill>
                            <a:schemeClr val="bg1"/>
                          </a:solidFill>
                          <a:latin typeface="Arial" panose="020B0604020202020204" pitchFamily="34" charset="0"/>
                          <a:cs typeface="Arial" panose="020B0604020202020204" pitchFamily="34" charset="0"/>
                        </a:rPr>
                        <a:t>Current Value To Date</a:t>
                      </a:r>
                      <a:endParaRPr lang="en-US" sz="1200" b="0" baseline="30000" dirty="0">
                        <a:solidFill>
                          <a:schemeClr val="bg1"/>
                        </a:solidFill>
                        <a:latin typeface="Arial" panose="020B0604020202020204" pitchFamily="34" charset="0"/>
                        <a:cs typeface="Arial" panose="020B060402020202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200" b="1" kern="1200" baseline="0" dirty="0">
                          <a:solidFill>
                            <a:schemeClr val="bg1"/>
                          </a:solidFill>
                          <a:latin typeface="Arial" panose="020B0604020202020204" pitchFamily="34" charset="0"/>
                          <a:ea typeface="+mn-ea"/>
                          <a:cs typeface="Arial" panose="020B0604020202020204" pitchFamily="34" charset="0"/>
                        </a:rPr>
                        <a:t>Verified By:</a:t>
                      </a:r>
                      <a:endParaRPr lang="en-US" sz="1200" b="1" kern="1200" dirty="0">
                        <a:solidFill>
                          <a:schemeClr val="bg1"/>
                        </a:solidFill>
                        <a:latin typeface="Arial" panose="020B0604020202020204" pitchFamily="34" charset="0"/>
                        <a:ea typeface="+mn-ea"/>
                        <a:cs typeface="Arial" panose="020B0604020202020204" pitchFamily="34" charset="0"/>
                      </a:endParaRP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200" b="1" kern="1200" dirty="0">
                          <a:solidFill>
                            <a:schemeClr val="bg1"/>
                          </a:solidFill>
                          <a:latin typeface="Arial" panose="020B0604020202020204" pitchFamily="34" charset="0"/>
                          <a:ea typeface="+mn-ea"/>
                          <a:cs typeface="Arial" panose="020B0604020202020204" pitchFamily="34" charset="0"/>
                        </a:rPr>
                        <a:t>Current State</a:t>
                      </a:r>
                      <a:r>
                        <a:rPr lang="en-US" sz="1200" b="1" kern="1200" baseline="30000" dirty="0">
                          <a:solidFill>
                            <a:schemeClr val="bg1"/>
                          </a:solidFill>
                          <a:latin typeface="Arial" panose="020B0604020202020204" pitchFamily="34" charset="0"/>
                          <a:ea typeface="+mn-ea"/>
                          <a:cs typeface="Arial" panose="020B0604020202020204" pitchFamily="34" charset="0"/>
                        </a:rPr>
                        <a:t>6</a:t>
                      </a: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extLst>
                  <a:ext uri="{0D108BD9-81ED-4DB2-BD59-A6C34878D82A}">
                    <a16:rowId xmlns:a16="http://schemas.microsoft.com/office/drawing/2014/main" val="4124241698"/>
                  </a:ext>
                </a:extLst>
              </a:tr>
              <a:tr h="385799">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KPP 1: Compressive strength of lunar construction materials</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MPa (psi)</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N/A</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17.2 (2,500)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27.6 (4,000)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350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Test</a:t>
                      </a:r>
                      <a:endPar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To be confirmed in Task 10</a:t>
                      </a:r>
                      <a:endPar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2475719"/>
                  </a:ext>
                </a:extLst>
              </a:tr>
              <a:tr h="385799">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KPP 2: Flexural strength of lunar construction materials</a:t>
                      </a:r>
                      <a:r>
                        <a:rPr lang="en-US" sz="1200" b="0" baseline="30000" dirty="0">
                          <a:effectLst/>
                          <a:latin typeface="Arial" panose="020B0604020202020204" pitchFamily="34" charset="0"/>
                          <a:cs typeface="Arial" panose="020B0604020202020204" pitchFamily="34" charset="0"/>
                        </a:rPr>
                        <a:t>1</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MPa (psi)</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N/A</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1.72 (250)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2.76 (400)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37.9</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Test</a:t>
                      </a:r>
                      <a:endPar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To be confirmed in Task 10</a:t>
                      </a:r>
                      <a:endPar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2673718"/>
                  </a:ext>
                </a:extLst>
              </a:tr>
              <a:tr h="385799">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KPP 3: Process energy efficiency</a:t>
                      </a:r>
                      <a:r>
                        <a:rPr lang="en-US" sz="1200" b="0" baseline="30000" dirty="0">
                          <a:effectLst/>
                          <a:latin typeface="Arial" panose="020B0604020202020204" pitchFamily="34" charset="0"/>
                          <a:cs typeface="Arial" panose="020B0604020202020204" pitchFamily="34" charset="0"/>
                        </a:rPr>
                        <a:t>2</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cm</a:t>
                      </a:r>
                      <a:r>
                        <a:rPr lang="en-US" sz="1200" b="0" baseline="30000" dirty="0">
                          <a:effectLst/>
                          <a:latin typeface="Arial" panose="020B0604020202020204" pitchFamily="34" charset="0"/>
                          <a:cs typeface="Arial" panose="020B0604020202020204" pitchFamily="34" charset="0"/>
                        </a:rPr>
                        <a:t>3</a:t>
                      </a:r>
                      <a:r>
                        <a:rPr lang="en-US" sz="1200" b="0" dirty="0">
                          <a:effectLst/>
                          <a:latin typeface="Arial" panose="020B0604020202020204" pitchFamily="34" charset="0"/>
                          <a:cs typeface="Arial" panose="020B0604020202020204" pitchFamily="34" charset="0"/>
                        </a:rPr>
                        <a:t>/MJ  (in</a:t>
                      </a:r>
                      <a:r>
                        <a:rPr lang="en-US" sz="1200" b="0" baseline="30000" dirty="0">
                          <a:effectLst/>
                          <a:latin typeface="Arial" panose="020B0604020202020204" pitchFamily="34" charset="0"/>
                          <a:cs typeface="Arial" panose="020B0604020202020204" pitchFamily="34" charset="0"/>
                        </a:rPr>
                        <a:t>3</a:t>
                      </a:r>
                      <a:r>
                        <a:rPr lang="en-US" sz="1200" b="0" dirty="0">
                          <a:effectLst/>
                          <a:latin typeface="Arial" panose="020B0604020202020204" pitchFamily="34" charset="0"/>
                          <a:cs typeface="Arial" panose="020B0604020202020204" pitchFamily="34" charset="0"/>
                        </a:rPr>
                        <a:t>/kW-hr) </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N/A</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13.7 (3.0)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27.3 (6.0)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ea typeface="Times New Roman" panose="02020603050405020304" pitchFamily="18" charset="0"/>
                          <a:cs typeface="Arial" panose="020B0604020202020204" pitchFamily="34" charset="0"/>
                        </a:rPr>
                        <a:t>18</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7000"/>
                        </a:lnSpc>
                        <a:spcBef>
                          <a:spcPts val="0"/>
                        </a:spcBef>
                        <a:spcAft>
                          <a:spcPts val="600"/>
                        </a:spcAft>
                        <a:buClrTx/>
                        <a:buSzTx/>
                        <a:buFontTx/>
                        <a:buNone/>
                        <a:tabLst>
                          <a:tab pos="914400" algn="l"/>
                          <a:tab pos="2628900" algn="l"/>
                          <a:tab pos="5029200" algn="l"/>
                        </a:tabLst>
                        <a:defRPr/>
                      </a:pPr>
                      <a:r>
                        <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Test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7000"/>
                        </a:lnSpc>
                        <a:spcBef>
                          <a:spcPts val="0"/>
                        </a:spcBef>
                        <a:spcAft>
                          <a:spcPts val="600"/>
                        </a:spcAft>
                        <a:buClrTx/>
                        <a:buSzTx/>
                        <a:buFontTx/>
                        <a:buNone/>
                        <a:tabLst>
                          <a:tab pos="914400" algn="l"/>
                          <a:tab pos="2628900" algn="l"/>
                          <a:tab pos="5029200" algn="l"/>
                        </a:tabLst>
                        <a:defRPr/>
                      </a:pPr>
                      <a:r>
                        <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To be confirmed in Task 30</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78645919"/>
                  </a:ext>
                </a:extLst>
              </a:tr>
              <a:tr h="385799">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KPP 4: Demo pad print geometry</a:t>
                      </a:r>
                      <a:r>
                        <a:rPr lang="en-US" sz="1200" b="0" baseline="30000" dirty="0">
                          <a:effectLst/>
                          <a:latin typeface="Arial" panose="020B0604020202020204" pitchFamily="34" charset="0"/>
                          <a:cs typeface="Arial" panose="020B0604020202020204" pitchFamily="34" charset="0"/>
                        </a:rPr>
                        <a:t>3</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cm L x cm W x cm T</a:t>
                      </a:r>
                    </a:p>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(in. x in. x in.)</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N/A</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30 x 30 x 2.5</a:t>
                      </a:r>
                    </a:p>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 12 x 12 x 1)</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60 x 60 x 5</a:t>
                      </a:r>
                    </a:p>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 24 x 24 x 2)</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60 x 60 x 5</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Demonstration</a:t>
                      </a:r>
                      <a:endPar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7000"/>
                        </a:lnSpc>
                        <a:spcBef>
                          <a:spcPts val="0"/>
                        </a:spcBef>
                        <a:spcAft>
                          <a:spcPts val="600"/>
                        </a:spcAft>
                        <a:buClrTx/>
                        <a:buSzTx/>
                        <a:buFontTx/>
                        <a:buNone/>
                        <a:tabLst>
                          <a:tab pos="914400" algn="l"/>
                          <a:tab pos="2628900" algn="l"/>
                          <a:tab pos="5029200" algn="l"/>
                        </a:tabLst>
                        <a:defRPr/>
                      </a:pPr>
                      <a:r>
                        <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To be confirmed in Task 30</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771128"/>
                  </a:ext>
                </a:extLst>
              </a:tr>
              <a:tr h="385799">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KPP 5: Survivability of material to lunar diurnal cycling⁴</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Cycles (years)</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N/A</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13 (1)</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195 (15)</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13</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Test</a:t>
                      </a:r>
                      <a:endPar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To be confirmed in Task 10</a:t>
                      </a:r>
                      <a:endPar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2769777"/>
                  </a:ext>
                </a:extLst>
              </a:tr>
              <a:tr h="385799">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KPP 6: Lander plume heat flux resistance⁵</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MW/m</a:t>
                      </a:r>
                      <a:r>
                        <a:rPr lang="en-US" sz="1200" b="0" baseline="30000" dirty="0">
                          <a:effectLst/>
                          <a:latin typeface="Arial" panose="020B0604020202020204" pitchFamily="34" charset="0"/>
                          <a:cs typeface="Arial" panose="020B0604020202020204" pitchFamily="34" charset="0"/>
                        </a:rPr>
                        <a:t>2</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N/A</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3.0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6.0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3.0</a:t>
                      </a:r>
                      <a:endParaRPr lang="en-US" sz="12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Test</a:t>
                      </a:r>
                      <a:endPar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7000"/>
                        </a:lnSpc>
                        <a:spcBef>
                          <a:spcPts val="0"/>
                        </a:spcBef>
                        <a:spcAft>
                          <a:spcPts val="600"/>
                        </a:spcAft>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To be confirmed in Task 10</a:t>
                      </a:r>
                      <a:endPar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1668347"/>
                  </a:ext>
                </a:extLst>
              </a:tr>
              <a:tr h="1479809">
                <a:tc gridSpan="8">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99060" marR="0" indent="-99060">
                        <a:lnSpc>
                          <a:spcPct val="107000"/>
                        </a:lnSpc>
                        <a:spcBef>
                          <a:spcPts val="0"/>
                        </a:spcBef>
                        <a:spcAft>
                          <a:spcPts val="0"/>
                        </a:spcAft>
                        <a:tabLst>
                          <a:tab pos="914400" algn="l"/>
                          <a:tab pos="2628900" algn="l"/>
                          <a:tab pos="5029200" algn="l"/>
                        </a:tabLst>
                      </a:pPr>
                      <a:r>
                        <a:rPr lang="en-US" sz="1200" b="0" dirty="0">
                          <a:effectLst/>
                          <a:latin typeface="Arial" panose="020B0604020202020204" pitchFamily="34" charset="0"/>
                          <a:cs typeface="Arial" panose="020B0604020202020204" pitchFamily="34" charset="0"/>
                        </a:rPr>
                        <a:t>Notes: </a:t>
                      </a:r>
                    </a:p>
                    <a:p>
                      <a:pPr marL="342900" marR="0" indent="-342900">
                        <a:lnSpc>
                          <a:spcPct val="107000"/>
                        </a:lnSpc>
                        <a:spcBef>
                          <a:spcPts val="0"/>
                        </a:spcBef>
                        <a:spcAft>
                          <a:spcPts val="0"/>
                        </a:spcAft>
                        <a:buFont typeface="+mj-lt"/>
                        <a:buAutoNum type="arabicPeriod"/>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The threshold is based on the strength of residential concrete and the goal is based on the strength of commercial concrete.  Both the threshold and goal will be updated in future revisions of the document as laser-processed material properties are measured and reported.</a:t>
                      </a:r>
                    </a:p>
                    <a:p>
                      <a:pPr marL="342900" marR="0" indent="-342900">
                        <a:lnSpc>
                          <a:spcPct val="107000"/>
                        </a:lnSpc>
                        <a:spcBef>
                          <a:spcPts val="0"/>
                        </a:spcBef>
                        <a:spcAft>
                          <a:spcPts val="0"/>
                        </a:spcAft>
                        <a:buFont typeface="+mj-lt"/>
                        <a:buAutoNum type="arabicPeriod"/>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Evaluating metric based on surface area-based efficiency for demonstration article to account for topology optimized design concept.</a:t>
                      </a:r>
                    </a:p>
                    <a:p>
                      <a:pPr marL="342900" marR="0" indent="-342900">
                        <a:lnSpc>
                          <a:spcPct val="107000"/>
                        </a:lnSpc>
                        <a:spcBef>
                          <a:spcPts val="0"/>
                        </a:spcBef>
                        <a:spcAft>
                          <a:spcPts val="0"/>
                        </a:spcAft>
                        <a:buFont typeface="+mj-lt"/>
                        <a:buAutoNum type="arabicPeriod"/>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Confirm size is sufficient to demonstrate scale-up capability using topology optimized design concept.</a:t>
                      </a:r>
                    </a:p>
                    <a:p>
                      <a:pPr marL="342900" marR="0" indent="-342900">
                        <a:lnSpc>
                          <a:spcPct val="107000"/>
                        </a:lnSpc>
                        <a:spcBef>
                          <a:spcPts val="0"/>
                        </a:spcBef>
                        <a:spcAft>
                          <a:spcPts val="0"/>
                        </a:spcAft>
                        <a:buFont typeface="+mj-lt"/>
                        <a:buAutoNum type="arabicPeriod"/>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Project is assessing compression strength after thermal cycling.  Additional assessments to be tied to functional structural requirement in Phase II.</a:t>
                      </a:r>
                    </a:p>
                    <a:p>
                      <a:pPr marL="342900" marR="0" indent="-342900">
                        <a:lnSpc>
                          <a:spcPct val="107000"/>
                        </a:lnSpc>
                        <a:spcBef>
                          <a:spcPts val="0"/>
                        </a:spcBef>
                        <a:spcAft>
                          <a:spcPts val="0"/>
                        </a:spcAft>
                        <a:buFont typeface="+mj-lt"/>
                        <a:buAutoNum type="arabicPeriod"/>
                        <a:tabLst>
                          <a:tab pos="914400" algn="l"/>
                          <a:tab pos="2628900" algn="l"/>
                          <a:tab pos="5029200" algn="l"/>
                        </a:tabLst>
                      </a:pPr>
                      <a:r>
                        <a:rPr lang="en-US" sz="1200" b="0" dirty="0">
                          <a:solidFill>
                            <a:schemeClr val="tx1"/>
                          </a:solidFill>
                          <a:effectLst/>
                          <a:latin typeface="Arial" panose="020B0604020202020204" pitchFamily="34" charset="0"/>
                          <a:cs typeface="Arial" panose="020B0604020202020204" pitchFamily="34" charset="0"/>
                        </a:rPr>
                        <a:t>Future discussion required to select lander and number of launches/landings.</a:t>
                      </a:r>
                    </a:p>
                    <a:p>
                      <a:pPr marL="342900" marR="0" indent="-342900">
                        <a:lnSpc>
                          <a:spcPct val="107000"/>
                        </a:lnSpc>
                        <a:spcBef>
                          <a:spcPts val="0"/>
                        </a:spcBef>
                        <a:spcAft>
                          <a:spcPts val="0"/>
                        </a:spcAft>
                        <a:buFont typeface="+mj-lt"/>
                        <a:buAutoNum type="arabicPeriod"/>
                        <a:tabLst>
                          <a:tab pos="914400" algn="l"/>
                          <a:tab pos="2628900" algn="l"/>
                          <a:tab pos="5029200" algn="l"/>
                        </a:tabLst>
                      </a:pPr>
                      <a:r>
                        <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Task number references the MMPACT/ICON Technology Maturation Plan.</a:t>
                      </a:r>
                    </a:p>
                    <a:p>
                      <a:pPr marL="342900" marR="0" indent="-342900">
                        <a:lnSpc>
                          <a:spcPct val="107000"/>
                        </a:lnSpc>
                        <a:spcBef>
                          <a:spcPts val="0"/>
                        </a:spcBef>
                        <a:spcAft>
                          <a:spcPts val="0"/>
                        </a:spcAft>
                        <a:buFont typeface="+mj-lt"/>
                        <a:buAutoNum type="arabicPeriod"/>
                        <a:tabLst>
                          <a:tab pos="914400" algn="l"/>
                          <a:tab pos="2628900" algn="l"/>
                          <a:tab pos="5029200" algn="l"/>
                        </a:tabLst>
                      </a:pPr>
                      <a:r>
                        <a:rPr lang="en-US" sz="12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KPP closure will be documented in the MMPACT ECB/PCB on 1/7/2025.</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tabLst/>
                      </a:pPr>
                      <a:endParaRPr lang="en-US" sz="1400" baseline="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tabLst/>
                      </a:pPr>
                      <a:endParaRPr lang="en-US" sz="1400" baseline="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tabLst/>
                      </a:pPr>
                      <a:endParaRPr lang="en-US" sz="1400" baseline="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tabLst/>
                      </a:pPr>
                      <a:endParaRPr lang="en-US" sz="1400" baseline="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tabLst/>
                      </a:pPr>
                      <a:endParaRPr lang="en-US" sz="1400" baseline="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tabLst/>
                      </a:pPr>
                      <a:endParaRPr lang="en-US" sz="1400" baseline="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tabLst/>
                      </a:pPr>
                      <a:endParaRPr lang="en-US" sz="1400" baseline="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5663566"/>
                  </a:ext>
                </a:extLst>
              </a:tr>
            </a:tbl>
          </a:graphicData>
        </a:graphic>
      </p:graphicFrame>
      <p:sp>
        <p:nvSpPr>
          <p:cNvPr id="11" name="Footer Placeholder 10">
            <a:extLst>
              <a:ext uri="{FF2B5EF4-FFF2-40B4-BE49-F238E27FC236}">
                <a16:creationId xmlns:a16="http://schemas.microsoft.com/office/drawing/2014/main" id="{9CD2E5DE-36F1-9AF2-4601-749CF6E5ED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12" name="Slide Number Placeholder 11">
            <a:extLst>
              <a:ext uri="{FF2B5EF4-FFF2-40B4-BE49-F238E27FC236}">
                <a16:creationId xmlns:a16="http://schemas.microsoft.com/office/drawing/2014/main" id="{6BEED764-4963-C281-0E09-D4E30988C3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3" name="Date Placeholder 12">
            <a:extLst>
              <a:ext uri="{FF2B5EF4-FFF2-40B4-BE49-F238E27FC236}">
                <a16:creationId xmlns:a16="http://schemas.microsoft.com/office/drawing/2014/main" id="{8D3FEF79-B798-4EE2-B771-1C893956250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Tree>
    <p:extLst>
      <p:ext uri="{BB962C8B-B14F-4D97-AF65-F5344CB8AC3E}">
        <p14:creationId xmlns:p14="http://schemas.microsoft.com/office/powerpoint/2010/main" val="1297352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CD154-F905-947E-B3D5-5F150C2A3E7A}"/>
              </a:ext>
            </a:extLst>
          </p:cNvPr>
          <p:cNvSpPr>
            <a:spLocks noGrp="1"/>
          </p:cNvSpPr>
          <p:nvPr>
            <p:ph type="title"/>
          </p:nvPr>
        </p:nvSpPr>
        <p:spPr/>
        <p:txBody>
          <a:bodyPr/>
          <a:lstStyle/>
          <a:p>
            <a:r>
              <a:rPr lang="en-US" dirty="0"/>
              <a:t>MMPACT Milestone Status</a:t>
            </a:r>
          </a:p>
        </p:txBody>
      </p:sp>
      <p:graphicFrame>
        <p:nvGraphicFramePr>
          <p:cNvPr id="3" name="Table 2">
            <a:extLst>
              <a:ext uri="{FF2B5EF4-FFF2-40B4-BE49-F238E27FC236}">
                <a16:creationId xmlns:a16="http://schemas.microsoft.com/office/drawing/2014/main" id="{48772215-9906-E805-5D39-1BB0984715F6}"/>
              </a:ext>
            </a:extLst>
          </p:cNvPr>
          <p:cNvGraphicFramePr>
            <a:graphicFrameLocks noGrp="1"/>
          </p:cNvGraphicFramePr>
          <p:nvPr>
            <p:extLst>
              <p:ext uri="{D42A27DB-BD31-4B8C-83A1-F6EECF244321}">
                <p14:modId xmlns:p14="http://schemas.microsoft.com/office/powerpoint/2010/main" val="536328447"/>
              </p:ext>
            </p:extLst>
          </p:nvPr>
        </p:nvGraphicFramePr>
        <p:xfrm>
          <a:off x="278321" y="893909"/>
          <a:ext cx="11870409" cy="5197100"/>
        </p:xfrm>
        <a:graphic>
          <a:graphicData uri="http://schemas.openxmlformats.org/drawingml/2006/table">
            <a:tbl>
              <a:tblPr/>
              <a:tblGrid>
                <a:gridCol w="2812132">
                  <a:extLst>
                    <a:ext uri="{9D8B030D-6E8A-4147-A177-3AD203B41FA5}">
                      <a16:colId xmlns:a16="http://schemas.microsoft.com/office/drawing/2014/main" val="20000"/>
                    </a:ext>
                  </a:extLst>
                </a:gridCol>
                <a:gridCol w="972918">
                  <a:extLst>
                    <a:ext uri="{9D8B030D-6E8A-4147-A177-3AD203B41FA5}">
                      <a16:colId xmlns:a16="http://schemas.microsoft.com/office/drawing/2014/main" val="20001"/>
                    </a:ext>
                  </a:extLst>
                </a:gridCol>
                <a:gridCol w="1524629">
                  <a:extLst>
                    <a:ext uri="{9D8B030D-6E8A-4147-A177-3AD203B41FA5}">
                      <a16:colId xmlns:a16="http://schemas.microsoft.com/office/drawing/2014/main" val="345462923"/>
                    </a:ext>
                  </a:extLst>
                </a:gridCol>
                <a:gridCol w="1371600">
                  <a:extLst>
                    <a:ext uri="{9D8B030D-6E8A-4147-A177-3AD203B41FA5}">
                      <a16:colId xmlns:a16="http://schemas.microsoft.com/office/drawing/2014/main" val="1871934134"/>
                    </a:ext>
                  </a:extLst>
                </a:gridCol>
                <a:gridCol w="474133">
                  <a:extLst>
                    <a:ext uri="{9D8B030D-6E8A-4147-A177-3AD203B41FA5}">
                      <a16:colId xmlns:a16="http://schemas.microsoft.com/office/drawing/2014/main" val="3987585975"/>
                    </a:ext>
                  </a:extLst>
                </a:gridCol>
                <a:gridCol w="4714997">
                  <a:extLst>
                    <a:ext uri="{9D8B030D-6E8A-4147-A177-3AD203B41FA5}">
                      <a16:colId xmlns:a16="http://schemas.microsoft.com/office/drawing/2014/main" val="3594214637"/>
                    </a:ext>
                  </a:extLst>
                </a:gridCol>
              </a:tblGrid>
              <a:tr h="781235">
                <a:tc>
                  <a:txBody>
                    <a:bodyPr/>
                    <a:lstStyle/>
                    <a:p>
                      <a:pPr algn="ctr" rtl="0" fontAlgn="ctr"/>
                      <a:r>
                        <a:rPr lang="en-US" sz="1050" b="1" i="0" u="none" strike="noStrike" dirty="0">
                          <a:solidFill>
                            <a:srgbClr val="FFFFFF"/>
                          </a:solidFill>
                          <a:effectLst/>
                          <a:latin typeface="Arial"/>
                          <a:cs typeface="Arial"/>
                        </a:rPr>
                        <a:t>  </a:t>
                      </a:r>
                      <a:r>
                        <a:rPr lang="en-US" sz="1600" b="1" i="0" u="none" strike="noStrike" dirty="0">
                          <a:solidFill>
                            <a:srgbClr val="FFFFFF"/>
                          </a:solidFill>
                          <a:effectLst/>
                          <a:latin typeface="Arial"/>
                          <a:cs typeface="Arial"/>
                        </a:rPr>
                        <a:t>Milestone Title </a:t>
                      </a:r>
                      <a:endParaRPr lang="en-US" sz="1600" b="1" i="0" u="none" strike="noStrike" dirty="0">
                        <a:solidFill>
                          <a:srgbClr val="FFFFFF"/>
                        </a:solidFill>
                        <a:effectLst/>
                        <a:latin typeface="Arial" panose="020B0604020202020204" pitchFamily="34" charset="0"/>
                        <a:cs typeface="Arial" panose="020B0604020202020204" pitchFamily="34" charset="0"/>
                      </a:endParaRPr>
                    </a:p>
                    <a:p>
                      <a:pPr algn="ctr" rtl="0" fontAlgn="ctr"/>
                      <a:r>
                        <a:rPr lang="en-US" sz="1600" b="1" i="0" u="none" strike="noStrike" dirty="0">
                          <a:solidFill>
                            <a:srgbClr val="FFFFFF"/>
                          </a:solidFill>
                          <a:effectLst/>
                          <a:latin typeface="Arial"/>
                          <a:cs typeface="Arial"/>
                        </a:rPr>
                        <a:t>(Mirror Project Plan)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rtl="0" fontAlgn="ctr"/>
                      <a:r>
                        <a:rPr lang="en-US" sz="1600" b="1" i="0" u="none" strike="noStrike" dirty="0">
                          <a:solidFill>
                            <a:srgbClr val="FFFFFF"/>
                          </a:solidFill>
                          <a:effectLst/>
                          <a:latin typeface="Arial"/>
                          <a:cs typeface="Arial"/>
                        </a:rPr>
                        <a:t>Baseline</a:t>
                      </a:r>
                      <a:r>
                        <a:rPr lang="en-US" sz="1600" b="1" i="0" u="none" strike="noStrike" baseline="0" dirty="0">
                          <a:solidFill>
                            <a:srgbClr val="FFFFFF"/>
                          </a:solidFill>
                          <a:effectLst/>
                          <a:latin typeface="Arial"/>
                          <a:cs typeface="Arial"/>
                        </a:rPr>
                        <a:t> Date </a:t>
                      </a:r>
                      <a:endParaRPr lang="en-US" sz="1050" b="1" i="0" u="none" strike="noStrike" dirty="0">
                        <a:solidFill>
                          <a:srgbClr val="FFFFFF"/>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rtl="0" fontAlgn="ctr"/>
                      <a:r>
                        <a:rPr lang="en-US" sz="1600" b="1" i="0" u="none" strike="noStrike" dirty="0">
                          <a:solidFill>
                            <a:srgbClr val="FFFFFF"/>
                          </a:solidFill>
                          <a:effectLst/>
                          <a:latin typeface="Arial"/>
                          <a:cs typeface="Arial"/>
                        </a:rPr>
                        <a:t>Current </a:t>
                      </a:r>
                    </a:p>
                    <a:p>
                      <a:pPr algn="ctr" rtl="0" fontAlgn="ctr"/>
                      <a:r>
                        <a:rPr lang="en-US" sz="1600" b="1" i="0" u="none" strike="noStrike" dirty="0">
                          <a:solidFill>
                            <a:srgbClr val="FFFFFF"/>
                          </a:solidFill>
                          <a:effectLst/>
                          <a:latin typeface="Arial"/>
                          <a:cs typeface="Arial"/>
                        </a:rPr>
                        <a:t>Approved Date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pPr algn="ctr" rtl="0" fontAlgn="ctr"/>
                      <a:r>
                        <a:rPr lang="en-US" sz="1600" b="1" i="0" u="none" strike="noStrike">
                          <a:solidFill>
                            <a:srgbClr val="FFFFFF"/>
                          </a:solidFill>
                          <a:effectLst/>
                          <a:latin typeface="Arial"/>
                          <a:cs typeface="Arial"/>
                        </a:rPr>
                        <a:t>Actual/</a:t>
                      </a:r>
                    </a:p>
                    <a:p>
                      <a:pPr algn="ctr" rtl="0" fontAlgn="ctr"/>
                      <a:r>
                        <a:rPr lang="en-US" sz="1600" b="1" i="0" u="none" strike="noStrike">
                          <a:solidFill>
                            <a:srgbClr val="FFFFFF"/>
                          </a:solidFill>
                          <a:effectLst/>
                          <a:latin typeface="Arial"/>
                          <a:cs typeface="Arial"/>
                        </a:rPr>
                        <a:t>Planned</a:t>
                      </a:r>
                    </a:p>
                    <a:p>
                      <a:pPr algn="ctr" rtl="0" fontAlgn="ctr"/>
                      <a:r>
                        <a:rPr lang="en-US" sz="1600" b="1" i="0" u="none" strike="noStrike">
                          <a:solidFill>
                            <a:srgbClr val="FFFFFF"/>
                          </a:solidFill>
                          <a:effectLst/>
                          <a:latin typeface="Arial"/>
                          <a:cs typeface="Arial"/>
                        </a:rPr>
                        <a:t>Date </a:t>
                      </a:r>
                      <a:endParaRPr lang="en-US" sz="1600" b="1" i="0" u="none" strike="noStrike" dirty="0">
                        <a:solidFill>
                          <a:srgbClr val="FFFFFF"/>
                        </a:solidFill>
                        <a:effectLst/>
                        <a:latin typeface="Arial"/>
                        <a:cs typeface="Arial"/>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r>
                        <a:rPr lang="en-US" sz="1100" b="1" i="0" u="none" strike="noStrike">
                          <a:solidFill>
                            <a:srgbClr val="FFFFFF"/>
                          </a:solidFill>
                          <a:effectLst/>
                          <a:latin typeface="Arial"/>
                          <a:cs typeface="Arial"/>
                        </a:rPr>
                        <a:t>Complete?</a:t>
                      </a:r>
                      <a:endParaRPr lang="en-US"/>
                    </a:p>
                  </a:txBody>
                  <a:tcPr marL="45720" marR="4572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tc>
                  <a:txBody>
                    <a:bodyPr/>
                    <a:lstStyle/>
                    <a:p>
                      <a:r>
                        <a:rPr lang="en-US" sz="1050" b="1" i="0" u="none" strike="noStrike">
                          <a:solidFill>
                            <a:srgbClr val="FFFFFF"/>
                          </a:solidFill>
                          <a:effectLst/>
                          <a:latin typeface="Arial"/>
                          <a:cs typeface="Arial"/>
                        </a:rPr>
                        <a:t> </a:t>
                      </a:r>
                      <a:r>
                        <a:rPr lang="en-US" sz="1600" b="1" i="0" u="none" strike="noStrike">
                          <a:solidFill>
                            <a:srgbClr val="FFFFFF"/>
                          </a:solidFill>
                          <a:effectLst/>
                          <a:latin typeface="Arial"/>
                          <a:cs typeface="Arial"/>
                        </a:rPr>
                        <a:t>Variance Explanation</a:t>
                      </a:r>
                      <a:endParaRPr lang="en-US"/>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75B5"/>
                    </a:solidFill>
                  </a:tcPr>
                </a:tc>
                <a:extLst>
                  <a:ext uri="{0D108BD9-81ED-4DB2-BD59-A6C34878D82A}">
                    <a16:rowId xmlns:a16="http://schemas.microsoft.com/office/drawing/2014/main" val="10000"/>
                  </a:ext>
                </a:extLst>
              </a:tr>
              <a:tr h="35422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dirty="0">
                          <a:solidFill>
                            <a:schemeClr val="tx1"/>
                          </a:solidFill>
                          <a:effectLst/>
                          <a:latin typeface="+mn-lt"/>
                          <a:cs typeface="Arial" panose="020B0604020202020204" pitchFamily="34" charset="0"/>
                        </a:rPr>
                        <a:t>Periodic Project Review 2 (Controlled, C3)</a:t>
                      </a:r>
                    </a:p>
                    <a:p>
                      <a:pPr algn="l" rtl="0" fontAlgn="ctr"/>
                      <a:endParaRPr lang="en-US" sz="1100" b="0" i="0" u="none" strike="noStrike" dirty="0">
                        <a:solidFill>
                          <a:schemeClr val="tx1"/>
                        </a:solidFill>
                        <a:effectLst/>
                        <a:latin typeface="+mn-lt"/>
                        <a:cs typeface="Arial"/>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a:rPr>
                        <a:t>9/30/23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9/30/23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chemeClr val="tx1"/>
                          </a:solidFill>
                          <a:effectLst/>
                          <a:latin typeface="+mn-lt"/>
                          <a:cs typeface="Arial" panose="020B0604020202020204" pitchFamily="34" charset="0"/>
                        </a:rPr>
                        <a:t>9/25/2023</a:t>
                      </a: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US" sz="1100" b="0" i="0" u="none" strike="noStrike">
                          <a:solidFill>
                            <a:schemeClr val="tx1"/>
                          </a:solidFill>
                          <a:effectLst/>
                          <a:latin typeface="+mn-lt"/>
                          <a:cs typeface="Arial" panose="020B0604020202020204" pitchFamily="34" charset="0"/>
                        </a:rPr>
                        <a:t>X</a:t>
                      </a:r>
                      <a:endParaRPr lang="en-US"/>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en-US" sz="1100" b="0" i="0" u="none" strike="noStrike">
                          <a:solidFill>
                            <a:schemeClr val="tx1"/>
                          </a:solidFill>
                          <a:effectLst/>
                          <a:latin typeface="+mn-lt"/>
                          <a:cs typeface="Arial"/>
                        </a:rPr>
                        <a:t>Completed on plan</a:t>
                      </a:r>
                      <a:endParaRPr lang="en-US"/>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16649">
                <a:tc>
                  <a:txBody>
                    <a:bodyPr/>
                    <a:lstStyle/>
                    <a:p>
                      <a:pPr algn="l" rtl="0" fontAlgn="ctr"/>
                      <a:r>
                        <a:rPr lang="en-US" sz="1100" b="0" i="0" u="none" strike="noStrike" dirty="0">
                          <a:solidFill>
                            <a:schemeClr val="tx1"/>
                          </a:solidFill>
                          <a:effectLst/>
                          <a:latin typeface="+mn-lt"/>
                          <a:cs typeface="Arial" panose="020B0604020202020204" pitchFamily="34" charset="0"/>
                        </a:rPr>
                        <a:t>Terrestrial Arm and Umbilical Subsystem Tests (Controlled, C4)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3/31/24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b="0" i="0" u="none" strike="noStrike" dirty="0">
                          <a:solidFill>
                            <a:schemeClr val="tx1"/>
                          </a:solidFill>
                          <a:effectLst/>
                          <a:latin typeface="+mn-lt"/>
                          <a:cs typeface="Arial" panose="020B0604020202020204" pitchFamily="34" charset="0"/>
                        </a:rPr>
                        <a:t>3/31/24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b="0" i="0" u="none" strike="noStrike">
                          <a:solidFill>
                            <a:schemeClr val="tx1"/>
                          </a:solidFill>
                          <a:effectLst/>
                          <a:latin typeface="+mn-lt"/>
                          <a:cs typeface="Arial" panose="020B0604020202020204" pitchFamily="34" charset="0"/>
                        </a:rPr>
                        <a:t>3/15/24</a:t>
                      </a: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i="0" u="none" strike="noStrike" kern="1200" baseline="0">
                          <a:solidFill>
                            <a:schemeClr val="tx1"/>
                          </a:solidFill>
                          <a:effectLst/>
                          <a:latin typeface="+mn-lt"/>
                          <a:ea typeface="+mn-ea"/>
                          <a:cs typeface="Arial"/>
                        </a:rPr>
                        <a:t>X</a:t>
                      </a:r>
                      <a:endParaRPr lang="en-US"/>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i="0" u="none" strike="noStrike" kern="1200" baseline="0">
                          <a:solidFill>
                            <a:schemeClr val="tx1"/>
                          </a:solidFill>
                          <a:effectLst/>
                          <a:latin typeface="+mn-lt"/>
                          <a:ea typeface="+mn-ea"/>
                          <a:cs typeface="Arial"/>
                        </a:rPr>
                        <a:t>Completed on plan</a:t>
                      </a:r>
                      <a:endParaRPr lang="en-US"/>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16649">
                <a:tc>
                  <a:txBody>
                    <a:bodyPr/>
                    <a:lstStyle/>
                    <a:p>
                      <a:pPr algn="l" rtl="0" fontAlgn="ctr"/>
                      <a:r>
                        <a:rPr lang="en-US" sz="1100" b="0" i="0" u="none" strike="noStrike" dirty="0">
                          <a:solidFill>
                            <a:schemeClr val="tx1"/>
                          </a:solidFill>
                          <a:effectLst/>
                          <a:latin typeface="+mn-lt"/>
                          <a:cs typeface="Arial" panose="020B0604020202020204" pitchFamily="34" charset="0"/>
                        </a:rPr>
                        <a:t>Periodic Project Review 3 Package Delivery (Key, K5)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3/31/24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b="0" i="0" u="none" strike="noStrike" dirty="0">
                          <a:solidFill>
                            <a:schemeClr val="tx1"/>
                          </a:solidFill>
                          <a:effectLst/>
                          <a:latin typeface="+mn-lt"/>
                          <a:cs typeface="Arial" panose="020B0604020202020204" pitchFamily="34" charset="0"/>
                        </a:rPr>
                        <a:t>3/31/24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b="0" i="0" u="none" strike="noStrike">
                          <a:solidFill>
                            <a:schemeClr val="tx1"/>
                          </a:solidFill>
                          <a:effectLst/>
                          <a:latin typeface="+mn-lt"/>
                          <a:cs typeface="Arial" panose="020B0604020202020204" pitchFamily="34" charset="0"/>
                        </a:rPr>
                        <a:t>3/15/24</a:t>
                      </a: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i="0" u="none" strike="noStrike" kern="1200" baseline="0">
                          <a:solidFill>
                            <a:schemeClr val="tx1"/>
                          </a:solidFill>
                          <a:effectLst/>
                          <a:latin typeface="+mn-lt"/>
                          <a:ea typeface="+mn-ea"/>
                          <a:cs typeface="Arial"/>
                        </a:rPr>
                        <a:t>X</a:t>
                      </a:r>
                      <a:endParaRPr lang="en-US"/>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i="0" u="none" strike="noStrike" kern="1200" baseline="0">
                          <a:solidFill>
                            <a:schemeClr val="tx1"/>
                          </a:solidFill>
                          <a:effectLst/>
                          <a:latin typeface="+mn-lt"/>
                          <a:ea typeface="+mn-ea"/>
                          <a:cs typeface="Arial"/>
                        </a:rPr>
                        <a:t>Completed on plan</a:t>
                      </a:r>
                      <a:endParaRPr lang="en-US"/>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5246687"/>
                  </a:ext>
                </a:extLst>
              </a:tr>
              <a:tr h="362764">
                <a:tc>
                  <a:txBody>
                    <a:bodyPr/>
                    <a:lstStyle/>
                    <a:p>
                      <a:pPr algn="l" rtl="0" fontAlgn="ctr"/>
                      <a:r>
                        <a:rPr lang="en-US" sz="1100" b="0" i="0" u="none" strike="noStrike" dirty="0">
                          <a:solidFill>
                            <a:schemeClr val="tx1"/>
                          </a:solidFill>
                          <a:effectLst/>
                          <a:latin typeface="+mn-lt"/>
                          <a:cs typeface="Arial" panose="020B0604020202020204" pitchFamily="34" charset="0"/>
                        </a:rPr>
                        <a:t>Periodic Project Review 3 (K6)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3/31/24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3/31/24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b="0" i="0" u="none" strike="noStrike" kern="1200" dirty="0">
                          <a:solidFill>
                            <a:schemeClr val="tx1"/>
                          </a:solidFill>
                          <a:effectLst/>
                          <a:latin typeface="+mn-lt"/>
                          <a:ea typeface="+mn-ea"/>
                          <a:cs typeface="Arial" panose="020B0604020202020204" pitchFamily="34" charset="0"/>
                        </a:rPr>
                        <a:t>3/19/24</a:t>
                      </a: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i="0" u="none" strike="noStrike" dirty="0">
                          <a:solidFill>
                            <a:schemeClr val="tx1"/>
                          </a:solidFill>
                          <a:effectLst/>
                          <a:latin typeface="+mn-lt"/>
                          <a:cs typeface="Arial"/>
                        </a:rPr>
                        <a:t>X</a:t>
                      </a:r>
                      <a:endParaRPr lang="en-US" dirty="0"/>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b="0" i="0" u="none" strike="noStrike" dirty="0">
                          <a:solidFill>
                            <a:schemeClr val="tx1"/>
                          </a:solidFill>
                          <a:effectLst/>
                          <a:latin typeface="+mn-lt"/>
                          <a:cs typeface="Arial"/>
                        </a:rPr>
                        <a:t>Completed on plan</a:t>
                      </a:r>
                      <a:endParaRPr lang="en-US" dirty="0"/>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62764">
                <a:tc gridSpan="6">
                  <a:txBody>
                    <a:bodyPr/>
                    <a:lstStyle/>
                    <a:p>
                      <a:pPr algn="l" rtl="0" fontAlgn="ctr"/>
                      <a:r>
                        <a:rPr lang="en-US" sz="1100" b="1" i="0" u="none" strike="noStrike" dirty="0">
                          <a:solidFill>
                            <a:schemeClr val="tx1"/>
                          </a:solidFill>
                          <a:effectLst/>
                          <a:latin typeface="+mn-lt"/>
                          <a:cs typeface="Arial" panose="020B0604020202020204" pitchFamily="34" charset="0"/>
                        </a:rPr>
                        <a:t>Upcoming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rtl="0" fontAlgn="ct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rtl="0" fontAlgn="ctr"/>
                      <a:endParaRPr lang="en-US" sz="1100" b="0" i="0" u="none" strike="noStrike" dirty="0">
                        <a:solidFill>
                          <a:schemeClr val="tx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4148438"/>
                  </a:ext>
                </a:extLst>
              </a:tr>
              <a:tr h="362764">
                <a:tc>
                  <a:txBody>
                    <a:bodyPr/>
                    <a:lstStyle/>
                    <a:p>
                      <a:pPr algn="l" rtl="0" fontAlgn="base"/>
                      <a:r>
                        <a:rPr lang="en-US" sz="1100" b="0" i="0" u="none" strike="noStrike" kern="1200" dirty="0">
                          <a:solidFill>
                            <a:schemeClr val="tx1"/>
                          </a:solidFill>
                          <a:effectLst/>
                          <a:latin typeface="+mn-lt"/>
                          <a:ea typeface="+mn-ea"/>
                          <a:cs typeface="+mn-cs"/>
                        </a:rPr>
                        <a:t>End Effector Subsystem Test (C5)</a:t>
                      </a:r>
                      <a:endParaRPr lang="en-US" sz="1100" b="0" i="0" dirty="0">
                        <a:solidFill>
                          <a:srgbClr val="000000"/>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8/31/24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a:solidFill>
                            <a:schemeClr val="tx1"/>
                          </a:solidFill>
                          <a:effectLst/>
                          <a:latin typeface="+mn-lt"/>
                          <a:cs typeface="Arial" panose="020B0604020202020204" pitchFamily="34" charset="0"/>
                        </a:rPr>
                        <a:t>8/31/24</a:t>
                      </a: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b="0" i="0" u="none" strike="noStrike">
                          <a:solidFill>
                            <a:schemeClr val="tx1"/>
                          </a:solidFill>
                          <a:effectLst/>
                          <a:latin typeface="+mn-lt"/>
                          <a:cs typeface="Arial" panose="020B0604020202020204" pitchFamily="34" charset="0"/>
                        </a:rPr>
                        <a:t>9/3/24</a:t>
                      </a: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1945509"/>
                  </a:ext>
                </a:extLst>
              </a:tr>
              <a:tr h="362764">
                <a:tc>
                  <a:txBody>
                    <a:bodyPr/>
                    <a:lstStyle/>
                    <a:p>
                      <a:pPr algn="l" rtl="0" fontAlgn="base"/>
                      <a:r>
                        <a:rPr lang="en-US" sz="1100" b="0" i="0" u="none" strike="noStrike" dirty="0">
                          <a:solidFill>
                            <a:srgbClr val="000000"/>
                          </a:solidFill>
                          <a:effectLst/>
                          <a:latin typeface="+mn-lt"/>
                        </a:rPr>
                        <a:t>Periodic Project Review 4 (K7)</a:t>
                      </a:r>
                      <a:r>
                        <a:rPr lang="en-US" sz="1100" b="0" i="0" dirty="0">
                          <a:solidFill>
                            <a:srgbClr val="000000"/>
                          </a:solidFill>
                          <a:effectLst/>
                          <a:latin typeface="+mn-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9/16/24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9/16/24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2285642"/>
                  </a:ext>
                </a:extLst>
              </a:tr>
              <a:tr h="362764">
                <a:tc>
                  <a:txBody>
                    <a:bodyPr/>
                    <a:lstStyle/>
                    <a:p>
                      <a:pPr algn="l" rtl="0" fontAlgn="base"/>
                      <a:r>
                        <a:rPr lang="en-US" sz="1100" b="0" i="0" u="none" strike="noStrike">
                          <a:solidFill>
                            <a:srgbClr val="000000"/>
                          </a:solidFill>
                          <a:effectLst/>
                          <a:latin typeface="+mn-lt"/>
                        </a:rPr>
                        <a:t>Engineering Development Hardware System Demonstration (C6)</a:t>
                      </a:r>
                      <a:r>
                        <a:rPr lang="en-US" sz="1100" b="0" i="0">
                          <a:solidFill>
                            <a:srgbClr val="000000"/>
                          </a:solidFill>
                          <a:effectLst/>
                          <a:latin typeface="+mn-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12/31/24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12/31/24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5219118"/>
                  </a:ext>
                </a:extLst>
              </a:tr>
              <a:tr h="362764">
                <a:tc>
                  <a:txBody>
                    <a:bodyPr/>
                    <a:lstStyle/>
                    <a:p>
                      <a:pPr algn="l" rtl="0" fontAlgn="base"/>
                      <a:r>
                        <a:rPr lang="en-US" sz="1100" b="0" i="0" u="none" strike="noStrike">
                          <a:solidFill>
                            <a:srgbClr val="000000"/>
                          </a:solidFill>
                          <a:effectLst/>
                          <a:latin typeface="+mn-lt"/>
                        </a:rPr>
                        <a:t>Periodic Project Review 5 Package Delivery (K9)</a:t>
                      </a:r>
                      <a:r>
                        <a:rPr lang="en-US" sz="1100" b="0" i="0">
                          <a:solidFill>
                            <a:srgbClr val="000000"/>
                          </a:solidFill>
                          <a:effectLst/>
                          <a:latin typeface="+mn-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1/21/25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1/21/25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1096549"/>
                  </a:ext>
                </a:extLst>
              </a:tr>
              <a:tr h="362764">
                <a:tc>
                  <a:txBody>
                    <a:bodyPr/>
                    <a:lstStyle/>
                    <a:p>
                      <a:pPr algn="l" rtl="0" fontAlgn="base"/>
                      <a:r>
                        <a:rPr lang="en-US" sz="1100" b="0" i="0" u="none" strike="noStrike">
                          <a:solidFill>
                            <a:srgbClr val="000000"/>
                          </a:solidFill>
                          <a:effectLst/>
                          <a:latin typeface="+mn-lt"/>
                        </a:rPr>
                        <a:t>Engineering Development Hardware System Demonstration Test Report (K8)</a:t>
                      </a:r>
                      <a:r>
                        <a:rPr lang="en-US" sz="1100" b="0" i="0">
                          <a:solidFill>
                            <a:srgbClr val="000000"/>
                          </a:solidFill>
                          <a:effectLst/>
                          <a:latin typeface="+mn-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1/28/25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1/28/25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7053528"/>
                  </a:ext>
                </a:extLst>
              </a:tr>
              <a:tr h="362764">
                <a:tc>
                  <a:txBody>
                    <a:bodyPr/>
                    <a:lstStyle/>
                    <a:p>
                      <a:pPr algn="l" rtl="0" fontAlgn="base"/>
                      <a:r>
                        <a:rPr lang="en-US" sz="1100" b="0" i="0" u="none" strike="noStrike" dirty="0">
                          <a:solidFill>
                            <a:srgbClr val="000000"/>
                          </a:solidFill>
                          <a:effectLst/>
                          <a:latin typeface="+mn-lt"/>
                        </a:rPr>
                        <a:t>Periodic Project Review 5 (C7)</a:t>
                      </a:r>
                      <a:r>
                        <a:rPr lang="en-US" sz="1100" b="0" i="0" dirty="0">
                          <a:solidFill>
                            <a:srgbClr val="000000"/>
                          </a:solidFill>
                          <a:effectLst/>
                          <a:latin typeface="+mn-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1/31/25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r>
                        <a:rPr lang="en-US" sz="1100" b="0" i="0" u="none" strike="noStrike" dirty="0">
                          <a:solidFill>
                            <a:schemeClr val="tx1"/>
                          </a:solidFill>
                          <a:effectLst/>
                          <a:latin typeface="+mn-lt"/>
                          <a:cs typeface="Arial" panose="020B0604020202020204" pitchFamily="34" charset="0"/>
                        </a:rPr>
                        <a:t>1/31/25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endParaRPr lang="en-US" sz="1100" b="0" i="0" u="none" strike="noStrike" dirty="0">
                        <a:solidFill>
                          <a:schemeClr val="tx1"/>
                        </a:solidFill>
                        <a:effectLst/>
                        <a:latin typeface="+mn-lt"/>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1340981"/>
                  </a:ext>
                </a:extLst>
              </a:tr>
            </a:tbl>
          </a:graphicData>
        </a:graphic>
      </p:graphicFrame>
      <p:sp>
        <p:nvSpPr>
          <p:cNvPr id="5" name="Date Placeholder 4">
            <a:extLst>
              <a:ext uri="{FF2B5EF4-FFF2-40B4-BE49-F238E27FC236}">
                <a16:creationId xmlns:a16="http://schemas.microsoft.com/office/drawing/2014/main" id="{BF1412A6-B1E9-0360-561F-B8DF5F638266}"/>
              </a:ext>
            </a:extLst>
          </p:cNvPr>
          <p:cNvSpPr>
            <a:spLocks noGrp="1"/>
          </p:cNvSpPr>
          <p:nvPr>
            <p:ph type="dt" sz="half" idx="10"/>
          </p:nvPr>
        </p:nvSpPr>
        <p:spPr/>
        <p:txBody>
          <a:bodyPr/>
          <a:lstStyle/>
          <a:p>
            <a:r>
              <a:rPr lang="en-US" dirty="0"/>
              <a:t>September 10-12, 2024</a:t>
            </a:r>
          </a:p>
        </p:txBody>
      </p:sp>
      <p:sp>
        <p:nvSpPr>
          <p:cNvPr id="6" name="Footer Placeholder 5">
            <a:extLst>
              <a:ext uri="{FF2B5EF4-FFF2-40B4-BE49-F238E27FC236}">
                <a16:creationId xmlns:a16="http://schemas.microsoft.com/office/drawing/2014/main" id="{303A8DF6-60AF-896C-6E7A-17586761C5DB}"/>
              </a:ext>
            </a:extLst>
          </p:cNvPr>
          <p:cNvSpPr>
            <a:spLocks noGrp="1"/>
          </p:cNvSpPr>
          <p:nvPr>
            <p:ph type="ftr" sz="quarter" idx="11"/>
          </p:nvPr>
        </p:nvSpPr>
        <p:spPr/>
        <p:txBody>
          <a:bodyPr/>
          <a:lstStyle/>
          <a:p>
            <a:r>
              <a:rPr lang="en-US" dirty="0"/>
              <a:t>GCD Annual Program Review</a:t>
            </a:r>
          </a:p>
        </p:txBody>
      </p:sp>
      <p:sp>
        <p:nvSpPr>
          <p:cNvPr id="7" name="Slide Number Placeholder 6">
            <a:extLst>
              <a:ext uri="{FF2B5EF4-FFF2-40B4-BE49-F238E27FC236}">
                <a16:creationId xmlns:a16="http://schemas.microsoft.com/office/drawing/2014/main" id="{76F3C78F-8418-88AF-57AC-AC8890FB6C9B}"/>
              </a:ext>
            </a:extLst>
          </p:cNvPr>
          <p:cNvSpPr>
            <a:spLocks noGrp="1"/>
          </p:cNvSpPr>
          <p:nvPr>
            <p:ph type="sldNum" sz="quarter" idx="12"/>
          </p:nvPr>
        </p:nvSpPr>
        <p:spPr/>
        <p:txBody>
          <a:bodyPr/>
          <a:lstStyle/>
          <a:p>
            <a:fld id="{810711A6-5908-4BC9-9A98-6F28F473755D}" type="slidenum">
              <a:rPr lang="en-US" smtClean="0"/>
              <a:t>24</a:t>
            </a:fld>
            <a:endParaRPr lang="en-US" dirty="0"/>
          </a:p>
        </p:txBody>
      </p:sp>
    </p:spTree>
    <p:extLst>
      <p:ext uri="{BB962C8B-B14F-4D97-AF65-F5344CB8AC3E}">
        <p14:creationId xmlns:p14="http://schemas.microsoft.com/office/powerpoint/2010/main" val="282591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4917A-F11E-D565-A101-FE6474803BCE}"/>
              </a:ext>
            </a:extLst>
          </p:cNvPr>
          <p:cNvSpPr>
            <a:spLocks noGrp="1"/>
          </p:cNvSpPr>
          <p:nvPr>
            <p:ph type="title"/>
          </p:nvPr>
        </p:nvSpPr>
        <p:spPr/>
        <p:txBody>
          <a:bodyPr>
            <a:noAutofit/>
          </a:bodyPr>
          <a:lstStyle/>
          <a:p>
            <a:r>
              <a:rPr lang="en-US" sz="3600" dirty="0"/>
              <a:t>MMPACT Phasing Plan and Variance Explanation</a:t>
            </a:r>
          </a:p>
        </p:txBody>
      </p:sp>
      <p:sp>
        <p:nvSpPr>
          <p:cNvPr id="5" name="Date Placeholder 4">
            <a:extLst>
              <a:ext uri="{FF2B5EF4-FFF2-40B4-BE49-F238E27FC236}">
                <a16:creationId xmlns:a16="http://schemas.microsoft.com/office/drawing/2014/main" id="{560E6076-7E7B-1659-9C35-2FF5D56A8EE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September 10-12, 2024</a:t>
            </a:r>
          </a:p>
        </p:txBody>
      </p:sp>
      <p:sp>
        <p:nvSpPr>
          <p:cNvPr id="6" name="Footer Placeholder 5">
            <a:extLst>
              <a:ext uri="{FF2B5EF4-FFF2-40B4-BE49-F238E27FC236}">
                <a16:creationId xmlns:a16="http://schemas.microsoft.com/office/drawing/2014/main" id="{0FAAB35C-A9F8-B699-A2B8-4F95ECB822A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GCD Annual Program Review</a:t>
            </a:r>
          </a:p>
        </p:txBody>
      </p:sp>
      <p:sp>
        <p:nvSpPr>
          <p:cNvPr id="7" name="Slide Number Placeholder 6">
            <a:extLst>
              <a:ext uri="{FF2B5EF4-FFF2-40B4-BE49-F238E27FC236}">
                <a16:creationId xmlns:a16="http://schemas.microsoft.com/office/drawing/2014/main" id="{0EEF1BBA-E6EC-FFB1-3282-DB7BAF99D5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0711A6-5908-4BC9-9A98-6F28F47375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5F07D88F-F1E1-78C2-F4AE-18CA21836D3D}"/>
              </a:ext>
            </a:extLst>
          </p:cNvPr>
          <p:cNvPicPr>
            <a:picLocks noChangeAspect="1"/>
          </p:cNvPicPr>
          <p:nvPr/>
        </p:nvPicPr>
        <p:blipFill>
          <a:blip r:embed="rId2"/>
          <a:stretch>
            <a:fillRect/>
          </a:stretch>
        </p:blipFill>
        <p:spPr>
          <a:xfrm>
            <a:off x="1716124" y="1102936"/>
            <a:ext cx="8759753" cy="5526464"/>
          </a:xfrm>
          <a:prstGeom prst="rect">
            <a:avLst/>
          </a:prstGeom>
        </p:spPr>
      </p:pic>
    </p:spTree>
    <p:extLst>
      <p:ext uri="{BB962C8B-B14F-4D97-AF65-F5344CB8AC3E}">
        <p14:creationId xmlns:p14="http://schemas.microsoft.com/office/powerpoint/2010/main" val="1181801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graphicFrame>
        <p:nvGraphicFramePr>
          <p:cNvPr id="302" name="Google Shape;302;p14"/>
          <p:cNvGraphicFramePr/>
          <p:nvPr/>
        </p:nvGraphicFramePr>
        <p:xfrm>
          <a:off x="4525102" y="1310022"/>
          <a:ext cx="7564388" cy="3249000"/>
        </p:xfrm>
        <a:graphic>
          <a:graphicData uri="http://schemas.openxmlformats.org/drawingml/2006/table">
            <a:tbl>
              <a:tblPr>
                <a:noFill/>
              </a:tblPr>
              <a:tblGrid>
                <a:gridCol w="706387">
                  <a:extLst>
                    <a:ext uri="{9D8B030D-6E8A-4147-A177-3AD203B41FA5}">
                      <a16:colId xmlns:a16="http://schemas.microsoft.com/office/drawing/2014/main" val="20000"/>
                    </a:ext>
                  </a:extLst>
                </a:gridCol>
                <a:gridCol w="4940589">
                  <a:extLst>
                    <a:ext uri="{9D8B030D-6E8A-4147-A177-3AD203B41FA5}">
                      <a16:colId xmlns:a16="http://schemas.microsoft.com/office/drawing/2014/main" val="20001"/>
                    </a:ext>
                  </a:extLst>
                </a:gridCol>
                <a:gridCol w="1169267">
                  <a:extLst>
                    <a:ext uri="{9D8B030D-6E8A-4147-A177-3AD203B41FA5}">
                      <a16:colId xmlns:a16="http://schemas.microsoft.com/office/drawing/2014/main" val="20002"/>
                    </a:ext>
                  </a:extLst>
                </a:gridCol>
                <a:gridCol w="748145">
                  <a:extLst>
                    <a:ext uri="{9D8B030D-6E8A-4147-A177-3AD203B41FA5}">
                      <a16:colId xmlns:a16="http://schemas.microsoft.com/office/drawing/2014/main" val="20003"/>
                    </a:ext>
                  </a:extLst>
                </a:gridCol>
              </a:tblGrid>
              <a:tr h="518125">
                <a:tc>
                  <a:txBody>
                    <a:bodyPr/>
                    <a:lstStyle/>
                    <a:p>
                      <a:pPr marL="0" marR="0" lvl="0" indent="0" algn="ctr" rtl="0">
                        <a:lnSpc>
                          <a:spcPct val="100000"/>
                        </a:lnSpc>
                        <a:spcBef>
                          <a:spcPts val="0"/>
                        </a:spcBef>
                        <a:spcAft>
                          <a:spcPts val="0"/>
                        </a:spcAft>
                        <a:buClr>
                          <a:schemeClr val="dk2"/>
                        </a:buClr>
                        <a:buSzPts val="1400"/>
                        <a:buFont typeface="Arial"/>
                        <a:buNone/>
                      </a:pPr>
                      <a:r>
                        <a:rPr lang="en-US" sz="1400" b="1" i="0" u="none" strike="noStrike" cap="none" dirty="0">
                          <a:solidFill>
                            <a:schemeClr val="dk2"/>
                          </a:solidFill>
                          <a:latin typeface="Arial"/>
                          <a:ea typeface="Arial"/>
                          <a:cs typeface="Arial"/>
                          <a:sym typeface="Arial"/>
                        </a:rPr>
                        <a:t>Risk ID </a:t>
                      </a:r>
                      <a:endParaRPr sz="2400" dirty="0"/>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A8C1FE"/>
                    </a:solidFill>
                  </a:tcPr>
                </a:tc>
                <a:tc>
                  <a:txBody>
                    <a:bodyPr/>
                    <a:lstStyle/>
                    <a:p>
                      <a:pPr marL="0" marR="0" lvl="0" indent="0" algn="ctr" rtl="0">
                        <a:lnSpc>
                          <a:spcPct val="100000"/>
                        </a:lnSpc>
                        <a:spcBef>
                          <a:spcPts val="0"/>
                        </a:spcBef>
                        <a:spcAft>
                          <a:spcPts val="0"/>
                        </a:spcAft>
                        <a:buClr>
                          <a:schemeClr val="dk2"/>
                        </a:buClr>
                        <a:buSzPts val="1400"/>
                        <a:buFont typeface="Arial"/>
                        <a:buNone/>
                      </a:pPr>
                      <a:r>
                        <a:rPr lang="en-US" sz="1400" b="1" i="0" u="none" strike="noStrike" cap="none" dirty="0">
                          <a:solidFill>
                            <a:schemeClr val="dk2"/>
                          </a:solidFill>
                          <a:latin typeface="Arial"/>
                          <a:ea typeface="Arial"/>
                          <a:cs typeface="Arial"/>
                          <a:sym typeface="Arial"/>
                        </a:rPr>
                        <a:t>Description</a:t>
                      </a:r>
                      <a:endParaRPr sz="2400" dirty="0"/>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A8C1FE"/>
                    </a:solidFill>
                  </a:tcPr>
                </a:tc>
                <a:tc>
                  <a:txBody>
                    <a:bodyPr/>
                    <a:lstStyle/>
                    <a:p>
                      <a:pPr marL="0" marR="0" lvl="0" indent="0" algn="ctr" rtl="0">
                        <a:lnSpc>
                          <a:spcPct val="100000"/>
                        </a:lnSpc>
                        <a:spcBef>
                          <a:spcPts val="0"/>
                        </a:spcBef>
                        <a:spcAft>
                          <a:spcPts val="0"/>
                        </a:spcAft>
                        <a:buClr>
                          <a:schemeClr val="dk2"/>
                        </a:buClr>
                        <a:buSzPts val="1400"/>
                        <a:buFont typeface="Arial"/>
                        <a:buNone/>
                      </a:pPr>
                      <a:r>
                        <a:rPr lang="en-US" sz="1400" b="1" i="0" u="none" strike="noStrike" cap="none">
                          <a:solidFill>
                            <a:schemeClr val="dk2"/>
                          </a:solidFill>
                          <a:latin typeface="Arial"/>
                          <a:ea typeface="Arial"/>
                          <a:cs typeface="Arial"/>
                          <a:sym typeface="Arial"/>
                        </a:rPr>
                        <a:t>Approach</a:t>
                      </a:r>
                      <a:endParaRPr sz="2400"/>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A8C1FE"/>
                    </a:solidFill>
                  </a:tcPr>
                </a:tc>
                <a:tc>
                  <a:txBody>
                    <a:bodyPr/>
                    <a:lstStyle/>
                    <a:p>
                      <a:pPr marL="0" marR="0" lvl="0" indent="0" algn="ctr" rtl="0">
                        <a:lnSpc>
                          <a:spcPct val="100000"/>
                        </a:lnSpc>
                        <a:spcBef>
                          <a:spcPts val="0"/>
                        </a:spcBef>
                        <a:spcAft>
                          <a:spcPts val="0"/>
                        </a:spcAft>
                        <a:buClr>
                          <a:schemeClr val="dk2"/>
                        </a:buClr>
                        <a:buSzPts val="1400"/>
                        <a:buFont typeface="Arial"/>
                        <a:buNone/>
                      </a:pPr>
                      <a:r>
                        <a:rPr lang="en-US" sz="1400" b="1" i="0" u="none" strike="noStrike" cap="none">
                          <a:solidFill>
                            <a:schemeClr val="dk2"/>
                          </a:solidFill>
                          <a:latin typeface="Arial"/>
                          <a:ea typeface="Arial"/>
                          <a:cs typeface="Arial"/>
                          <a:sym typeface="Arial"/>
                        </a:rPr>
                        <a:t>Trend </a:t>
                      </a:r>
                      <a:endParaRPr sz="2400"/>
                    </a:p>
                  </a:txBody>
                  <a:tcPr marL="91450" marR="91450" marT="45700" marB="457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A8C1FE"/>
                    </a:solidFill>
                  </a:tcPr>
                </a:tc>
                <a:extLst>
                  <a:ext uri="{0D108BD9-81ED-4DB2-BD59-A6C34878D82A}">
                    <a16:rowId xmlns:a16="http://schemas.microsoft.com/office/drawing/2014/main" val="10000"/>
                  </a:ext>
                </a:extLst>
              </a:tr>
              <a:tr h="546175">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56</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212121"/>
                        </a:buClr>
                        <a:buSzPts val="1400"/>
                        <a:buFont typeface="Arial"/>
                        <a:buNone/>
                      </a:pPr>
                      <a:r>
                        <a:rPr lang="en-US" sz="1300" b="0" i="0" u="none" strike="noStrike" cap="none" dirty="0">
                          <a:solidFill>
                            <a:schemeClr val="bg2"/>
                          </a:solidFill>
                          <a:latin typeface="Arial" panose="020B0604020202020204" pitchFamily="34" charset="0"/>
                          <a:ea typeface="Arial"/>
                          <a:cs typeface="Arial" panose="020B0604020202020204" pitchFamily="34" charset="0"/>
                          <a:sym typeface="Arial"/>
                        </a:rPr>
                        <a:t>End Effector Complex Thermal Environment</a:t>
                      </a: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M</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i="0" u="none" strike="noStrike" cap="none" dirty="0">
                        <a:solidFill>
                          <a:srgbClr val="212121"/>
                        </a:solidFill>
                        <a:latin typeface="Arial"/>
                        <a:ea typeface="Arial"/>
                        <a:cs typeface="Arial"/>
                        <a:sym typeface="Arial"/>
                      </a:endParaRPr>
                    </a:p>
                  </a:txBody>
                  <a:tcPr marL="91450" marR="91450" marT="45700" marB="4570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603319278"/>
                  </a:ext>
                </a:extLst>
              </a:tr>
              <a:tr h="546175">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59</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212121"/>
                        </a:buClr>
                        <a:buSzPts val="1400"/>
                        <a:buFont typeface="Arial"/>
                        <a:buNone/>
                      </a:pPr>
                      <a:r>
                        <a:rPr lang="en-US" sz="1300" b="0" i="0" u="none" strike="noStrike" cap="none" dirty="0">
                          <a:solidFill>
                            <a:schemeClr val="bg2"/>
                          </a:solidFill>
                          <a:latin typeface="Arial" panose="020B0604020202020204" pitchFamily="34" charset="0"/>
                          <a:ea typeface="Arial"/>
                          <a:cs typeface="Arial" panose="020B0604020202020204" pitchFamily="34" charset="0"/>
                          <a:sym typeface="Arial"/>
                        </a:rPr>
                        <a:t>Single Point of Failure in Critical Testing Equipment </a:t>
                      </a: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W</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i="0" u="none" strike="noStrike" cap="none" dirty="0">
                        <a:solidFill>
                          <a:srgbClr val="212121"/>
                        </a:solidFill>
                        <a:latin typeface="Arial"/>
                        <a:ea typeface="Arial"/>
                        <a:cs typeface="Arial"/>
                        <a:sym typeface="Arial"/>
                      </a:endParaRPr>
                    </a:p>
                  </a:txBody>
                  <a:tcPr marL="91450" marR="91450" marT="45700" marB="4570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3320995383"/>
                  </a:ext>
                </a:extLst>
              </a:tr>
              <a:tr h="546175">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58</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212121"/>
                        </a:buClr>
                        <a:buSzPts val="1400"/>
                        <a:buFont typeface="Arial"/>
                        <a:buNone/>
                      </a:pPr>
                      <a:r>
                        <a:rPr lang="en-US" sz="1300" b="0" i="0" u="none" strike="noStrike" cap="none" dirty="0">
                          <a:solidFill>
                            <a:schemeClr val="bg2"/>
                          </a:solidFill>
                          <a:latin typeface="Arial" panose="020B0604020202020204" pitchFamily="34" charset="0"/>
                          <a:ea typeface="Arial"/>
                          <a:cs typeface="Arial" panose="020B0604020202020204" pitchFamily="34" charset="0"/>
                          <a:sym typeface="Arial"/>
                        </a:rPr>
                        <a:t>ICON Workforce and Tasking</a:t>
                      </a: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W</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i="0" u="none" strike="noStrike" cap="none" dirty="0">
                        <a:solidFill>
                          <a:srgbClr val="212121"/>
                        </a:solidFill>
                        <a:latin typeface="Arial"/>
                        <a:ea typeface="Arial"/>
                        <a:cs typeface="Arial"/>
                        <a:sym typeface="Arial"/>
                      </a:endParaRPr>
                    </a:p>
                  </a:txBody>
                  <a:tcPr marL="91450" marR="91450" marT="45700" marB="4570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72411130"/>
                  </a:ext>
                </a:extLst>
              </a:tr>
              <a:tr h="546175">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55</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00"/>
                    </a:solidFill>
                  </a:tcPr>
                </a:tc>
                <a:tc>
                  <a:txBody>
                    <a:bodyPr/>
                    <a:lstStyle/>
                    <a:p>
                      <a:pPr marL="0" marR="0" lvl="0" indent="0" algn="l" defTabSz="1219200" rtl="0" eaLnBrk="1" fontAlgn="auto" latinLnBrk="0" hangingPunct="1">
                        <a:lnSpc>
                          <a:spcPct val="100000"/>
                        </a:lnSpc>
                        <a:spcBef>
                          <a:spcPts val="0"/>
                        </a:spcBef>
                        <a:spcAft>
                          <a:spcPts val="0"/>
                        </a:spcAft>
                        <a:buClr>
                          <a:srgbClr val="212121"/>
                        </a:buClr>
                        <a:buSzPts val="1400"/>
                        <a:buFont typeface="Arial"/>
                        <a:buNone/>
                        <a:tabLst/>
                        <a:defRPr/>
                      </a:pPr>
                      <a:r>
                        <a:rPr kumimoji="0" lang="en-US" sz="13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Arial"/>
                        </a:rPr>
                        <a:t>System Construction Demonstration Delay </a:t>
                      </a: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W</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i="0" u="none" strike="noStrike" cap="none" dirty="0">
                        <a:solidFill>
                          <a:srgbClr val="212121"/>
                        </a:solidFill>
                        <a:latin typeface="Arial"/>
                        <a:ea typeface="Arial"/>
                        <a:cs typeface="Arial"/>
                        <a:sym typeface="Arial"/>
                      </a:endParaRPr>
                    </a:p>
                  </a:txBody>
                  <a:tcPr marL="91450" marR="91450" marT="45700" marB="4570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70294191"/>
                  </a:ext>
                </a:extLst>
              </a:tr>
              <a:tr h="546175">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57</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212121"/>
                        </a:buClr>
                        <a:buSzPts val="1400"/>
                        <a:buFont typeface="Arial"/>
                        <a:buNone/>
                      </a:pPr>
                      <a:r>
                        <a:rPr lang="en-US" sz="1300" b="0" i="0" u="none" strike="noStrike" cap="none" dirty="0">
                          <a:solidFill>
                            <a:schemeClr val="bg2"/>
                          </a:solidFill>
                          <a:latin typeface="Arial" panose="020B0604020202020204" pitchFamily="34" charset="0"/>
                          <a:ea typeface="Arial"/>
                          <a:cs typeface="Arial" panose="020B0604020202020204" pitchFamily="34" charset="0"/>
                          <a:sym typeface="Arial"/>
                        </a:rPr>
                        <a:t>KPP Closure Sample Production Delay</a:t>
                      </a: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212121"/>
                        </a:buClr>
                        <a:buSzPts val="1400"/>
                        <a:buFont typeface="Arial"/>
                        <a:buNone/>
                      </a:pPr>
                      <a:r>
                        <a:rPr lang="en-US" sz="1300" dirty="0">
                          <a:solidFill>
                            <a:schemeClr val="bg2"/>
                          </a:solidFill>
                          <a:latin typeface="Arial" panose="020B0604020202020204" pitchFamily="34" charset="0"/>
                          <a:cs typeface="Arial" panose="020B0604020202020204" pitchFamily="34" charset="0"/>
                        </a:rPr>
                        <a:t>M</a:t>
                      </a:r>
                      <a:endParaRPr sz="1300" dirty="0">
                        <a:solidFill>
                          <a:schemeClr val="bg2"/>
                        </a:solidFill>
                        <a:latin typeface="Arial" panose="020B0604020202020204" pitchFamily="34" charset="0"/>
                        <a:cs typeface="Arial" panose="020B0604020202020204" pitchFamily="34" charset="0"/>
                      </a:endParaRPr>
                    </a:p>
                  </a:txBody>
                  <a:tcPr marL="91450" marR="91450" marT="45700" marB="4570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i="0" u="none" strike="noStrike" cap="none" dirty="0">
                        <a:solidFill>
                          <a:srgbClr val="212121"/>
                        </a:solidFill>
                        <a:latin typeface="Arial"/>
                        <a:ea typeface="Arial"/>
                        <a:cs typeface="Arial"/>
                        <a:sym typeface="Arial"/>
                      </a:endParaRPr>
                    </a:p>
                  </a:txBody>
                  <a:tcPr marL="91450" marR="91450" marT="45700" marB="4570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710106947"/>
                  </a:ext>
                </a:extLst>
              </a:tr>
            </a:tbl>
          </a:graphicData>
        </a:graphic>
      </p:graphicFrame>
      <p:sp>
        <p:nvSpPr>
          <p:cNvPr id="303" name="Google Shape;303;p14"/>
          <p:cNvSpPr txBox="1">
            <a:spLocks noGrp="1"/>
          </p:cNvSpPr>
          <p:nvPr>
            <p:ph type="title"/>
          </p:nvPr>
        </p:nvSpPr>
        <p:spPr>
          <a:xfrm>
            <a:off x="1724059" y="27198"/>
            <a:ext cx="8319102" cy="1066800"/>
          </a:xfrm>
          <a:prstGeom prst="rect">
            <a:avLst/>
          </a:prstGeom>
          <a:noFill/>
          <a:ln>
            <a:noFill/>
          </a:ln>
        </p:spPr>
        <p:txBody>
          <a:bodyPr spcFirstLastPara="1" wrap="square" lIns="91425" tIns="91425" rIns="91425" bIns="91425" anchor="ctr" anchorCtr="0">
            <a:normAutofit/>
          </a:bodyPr>
          <a:lstStyle/>
          <a:p>
            <a:pPr rtl="0">
              <a:buClr>
                <a:schemeClr val="lt1"/>
              </a:buClr>
              <a:buSzPts val="3200"/>
            </a:pPr>
            <a:r>
              <a:rPr lang="en-US" sz="3200">
                <a:solidFill>
                  <a:schemeClr val="lt1"/>
                </a:solidFill>
              </a:rPr>
              <a:t>Phase 1 Top 5 Risks</a:t>
            </a:r>
            <a:endParaRPr/>
          </a:p>
        </p:txBody>
      </p:sp>
      <p:grpSp>
        <p:nvGrpSpPr>
          <p:cNvPr id="304" name="Google Shape;304;p14"/>
          <p:cNvGrpSpPr/>
          <p:nvPr/>
        </p:nvGrpSpPr>
        <p:grpSpPr>
          <a:xfrm>
            <a:off x="102511" y="1245069"/>
            <a:ext cx="4221563" cy="3260983"/>
            <a:chOff x="128509" y="1264328"/>
            <a:chExt cx="4221563" cy="3074339"/>
          </a:xfrm>
        </p:grpSpPr>
        <p:sp>
          <p:nvSpPr>
            <p:cNvPr id="305" name="Google Shape;305;p14"/>
            <p:cNvSpPr/>
            <p:nvPr/>
          </p:nvSpPr>
          <p:spPr>
            <a:xfrm>
              <a:off x="1010792" y="3839957"/>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1</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06" name="Google Shape;306;p14"/>
            <p:cNvSpPr/>
            <p:nvPr/>
          </p:nvSpPr>
          <p:spPr>
            <a:xfrm>
              <a:off x="1750066" y="3839956"/>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2</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07" name="Google Shape;307;p14"/>
            <p:cNvSpPr/>
            <p:nvPr/>
          </p:nvSpPr>
          <p:spPr>
            <a:xfrm>
              <a:off x="2489342" y="3839956"/>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3</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08" name="Google Shape;308;p14"/>
            <p:cNvSpPr/>
            <p:nvPr/>
          </p:nvSpPr>
          <p:spPr>
            <a:xfrm>
              <a:off x="3228616" y="3839956"/>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4</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09" name="Google Shape;309;p14"/>
            <p:cNvSpPr/>
            <p:nvPr/>
          </p:nvSpPr>
          <p:spPr>
            <a:xfrm>
              <a:off x="3967889" y="3839956"/>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5</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10" name="Google Shape;310;p14"/>
            <p:cNvSpPr/>
            <p:nvPr/>
          </p:nvSpPr>
          <p:spPr>
            <a:xfrm>
              <a:off x="519862" y="1345014"/>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5</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11" name="Google Shape;311;p14"/>
            <p:cNvSpPr/>
            <p:nvPr/>
          </p:nvSpPr>
          <p:spPr>
            <a:xfrm>
              <a:off x="519862" y="1866171"/>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4</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12" name="Google Shape;312;p14"/>
            <p:cNvSpPr/>
            <p:nvPr/>
          </p:nvSpPr>
          <p:spPr>
            <a:xfrm>
              <a:off x="546238" y="2387329"/>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3</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13" name="Google Shape;313;p14"/>
            <p:cNvSpPr/>
            <p:nvPr/>
          </p:nvSpPr>
          <p:spPr>
            <a:xfrm>
              <a:off x="519862" y="2908486"/>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2</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14" name="Google Shape;314;p14"/>
            <p:cNvSpPr/>
            <p:nvPr/>
          </p:nvSpPr>
          <p:spPr>
            <a:xfrm>
              <a:off x="519862" y="3429646"/>
              <a:ext cx="183567" cy="218934"/>
            </a:xfrm>
            <a:prstGeom prst="rect">
              <a:avLst/>
            </a:prstGeom>
            <a:noFill/>
            <a:ln>
              <a:noFill/>
            </a:ln>
          </p:spPr>
          <p:txBody>
            <a:bodyPr spcFirstLastPara="1" wrap="square" lIns="48825" tIns="23550" rIns="48825" bIns="23550" anchor="t" anchorCtr="0">
              <a:spAutoFit/>
            </a:bodyPr>
            <a:lstStyle/>
            <a:p>
              <a:pPr marL="0" marR="0" lvl="0" indent="0" algn="l"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1</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p:txBody>
        </p:sp>
        <p:sp>
          <p:nvSpPr>
            <p:cNvPr id="315" name="Google Shape;315;p14"/>
            <p:cNvSpPr/>
            <p:nvPr/>
          </p:nvSpPr>
          <p:spPr>
            <a:xfrm>
              <a:off x="128509" y="1264328"/>
              <a:ext cx="313067" cy="2611447"/>
            </a:xfrm>
            <a:prstGeom prst="rect">
              <a:avLst/>
            </a:prstGeom>
            <a:solidFill>
              <a:srgbClr val="B8CCE4"/>
            </a:solidFill>
            <a:ln w="9525" cap="flat" cmpd="sng">
              <a:solidFill>
                <a:schemeClr val="lt1"/>
              </a:solidFill>
              <a:prstDash val="solid"/>
              <a:miter lim="800000"/>
              <a:headEnd type="none" w="sm" len="sm"/>
              <a:tailEnd type="none" w="sm" len="sm"/>
            </a:ln>
          </p:spPr>
          <p:txBody>
            <a:bodyPr spcFirstLastPara="1" wrap="square" lIns="0" tIns="457200" rIns="0" bIns="457200" anchor="ctr" anchorCtr="0">
              <a:spAutoFit/>
            </a:bodyPr>
            <a:lstStyle/>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L</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I</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K</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E</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L</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I</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H</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O</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O</a:t>
              </a:r>
              <a:endParaRPr kumimoji="0" sz="2400" b="0" i="0" u="none" strike="noStrike" kern="0" cap="none" spc="0" normalizeH="0" baseline="0" noProof="0">
                <a:ln>
                  <a:noFill/>
                </a:ln>
                <a:solidFill>
                  <a:srgbClr val="FFFFFF"/>
                </a:solidFill>
                <a:effectLst/>
                <a:uLnTx/>
                <a:uFillTx/>
                <a:latin typeface="Helvetica Neue"/>
                <a:cs typeface="Arial"/>
                <a:sym typeface="Helvetica Neue"/>
              </a:endParaRPr>
            </a:p>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200" b="1" i="0" u="none" strike="noStrike" kern="0" cap="none" spc="0" normalizeH="0" baseline="0" noProof="0">
                  <a:ln>
                    <a:noFill/>
                  </a:ln>
                  <a:solidFill>
                    <a:srgbClr val="000000"/>
                  </a:solidFill>
                  <a:effectLst/>
                  <a:uLnTx/>
                  <a:uFillTx/>
                  <a:latin typeface="Arial"/>
                  <a:cs typeface="Arial"/>
                  <a:sym typeface="Arial"/>
                </a:rPr>
                <a:t>D</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16" name="Google Shape;316;p14"/>
            <p:cNvSpPr/>
            <p:nvPr/>
          </p:nvSpPr>
          <p:spPr>
            <a:xfrm>
              <a:off x="726203" y="4135554"/>
              <a:ext cx="3623869" cy="203113"/>
            </a:xfrm>
            <a:prstGeom prst="rect">
              <a:avLst/>
            </a:prstGeom>
            <a:solidFill>
              <a:srgbClr val="B8CCE4"/>
            </a:solidFill>
            <a:ln w="9525"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defTabSz="1219169" rtl="0" eaLnBrk="1" fontAlgn="auto" latinLnBrk="0" hangingPunct="0">
                <a:lnSpc>
                  <a:spcPct val="100000"/>
                </a:lnSpc>
                <a:spcBef>
                  <a:spcPts val="0"/>
                </a:spcBef>
                <a:spcAft>
                  <a:spcPts val="0"/>
                </a:spcAft>
                <a:buClrTx/>
                <a:buSzTx/>
                <a:buFont typeface="Arial"/>
                <a:buNone/>
                <a:tabLst/>
                <a:defRPr/>
              </a:pPr>
              <a:r>
                <a:rPr kumimoji="0" lang="en-US" sz="1400" b="1" i="0" u="none" strike="noStrike" kern="0" cap="none" spc="0" normalizeH="0" baseline="0" noProof="0">
                  <a:ln>
                    <a:noFill/>
                  </a:ln>
                  <a:solidFill>
                    <a:srgbClr val="000000"/>
                  </a:solidFill>
                  <a:effectLst/>
                  <a:uLnTx/>
                  <a:uFillTx/>
                  <a:latin typeface="Arial"/>
                  <a:cs typeface="Arial"/>
                  <a:sym typeface="Arial"/>
                </a:rPr>
                <a:t>CONSEQUENCES</a:t>
              </a:r>
              <a:endParaRPr kumimoji="0" sz="800" b="0" i="0" u="none" strike="noStrike" kern="0" cap="none" spc="0" normalizeH="0" baseline="0" noProof="0">
                <a:ln>
                  <a:noFill/>
                </a:ln>
                <a:solidFill>
                  <a:srgbClr val="000000"/>
                </a:solidFill>
                <a:effectLst/>
                <a:uLnTx/>
                <a:uFillTx/>
                <a:latin typeface="Arial"/>
                <a:cs typeface="Arial"/>
                <a:sym typeface="Arial"/>
              </a:endParaRPr>
            </a:p>
          </p:txBody>
        </p:sp>
      </p:grpSp>
      <p:sp>
        <p:nvSpPr>
          <p:cNvPr id="318" name="Google Shape;318;p14"/>
          <p:cNvSpPr/>
          <p:nvPr/>
        </p:nvSpPr>
        <p:spPr>
          <a:xfrm rot="5400000">
            <a:off x="11620127" y="4210292"/>
            <a:ext cx="179294" cy="137160"/>
          </a:xfrm>
          <a:prstGeom prst="rightArrow">
            <a:avLst>
              <a:gd name="adj1" fmla="val 50000"/>
              <a:gd name="adj2" fmla="val 50000"/>
            </a:avLst>
          </a:prstGeom>
          <a:noFill/>
          <a:ln w="12700" cap="flat" cmpd="sng">
            <a:solidFill>
              <a:srgbClr val="2121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1219169" rtl="0" eaLnBrk="1" fontAlgn="auto" latinLnBrk="0" hangingPunct="0">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rgbClr val="FFFFFF"/>
              </a:solidFill>
              <a:effectLst/>
              <a:uLnTx/>
              <a:uFillTx/>
              <a:latin typeface="Arial"/>
              <a:cs typeface="Arial"/>
              <a:sym typeface="Arial"/>
            </a:endParaRPr>
          </a:p>
        </p:txBody>
      </p:sp>
      <p:graphicFrame>
        <p:nvGraphicFramePr>
          <p:cNvPr id="319" name="Google Shape;319;p14"/>
          <p:cNvGraphicFramePr/>
          <p:nvPr/>
        </p:nvGraphicFramePr>
        <p:xfrm>
          <a:off x="755717" y="1216228"/>
          <a:ext cx="3613375" cy="2702325"/>
        </p:xfrm>
        <a:graphic>
          <a:graphicData uri="http://schemas.openxmlformats.org/drawingml/2006/table">
            <a:tbl>
              <a:tblPr firstRow="1" bandRow="1">
                <a:noFill/>
              </a:tblPr>
              <a:tblGrid>
                <a:gridCol w="722675">
                  <a:extLst>
                    <a:ext uri="{9D8B030D-6E8A-4147-A177-3AD203B41FA5}">
                      <a16:colId xmlns:a16="http://schemas.microsoft.com/office/drawing/2014/main" val="20000"/>
                    </a:ext>
                  </a:extLst>
                </a:gridCol>
                <a:gridCol w="722675">
                  <a:extLst>
                    <a:ext uri="{9D8B030D-6E8A-4147-A177-3AD203B41FA5}">
                      <a16:colId xmlns:a16="http://schemas.microsoft.com/office/drawing/2014/main" val="20001"/>
                    </a:ext>
                  </a:extLst>
                </a:gridCol>
                <a:gridCol w="722675">
                  <a:extLst>
                    <a:ext uri="{9D8B030D-6E8A-4147-A177-3AD203B41FA5}">
                      <a16:colId xmlns:a16="http://schemas.microsoft.com/office/drawing/2014/main" val="20002"/>
                    </a:ext>
                  </a:extLst>
                </a:gridCol>
                <a:gridCol w="722675">
                  <a:extLst>
                    <a:ext uri="{9D8B030D-6E8A-4147-A177-3AD203B41FA5}">
                      <a16:colId xmlns:a16="http://schemas.microsoft.com/office/drawing/2014/main" val="20003"/>
                    </a:ext>
                  </a:extLst>
                </a:gridCol>
                <a:gridCol w="722675">
                  <a:extLst>
                    <a:ext uri="{9D8B030D-6E8A-4147-A177-3AD203B41FA5}">
                      <a16:colId xmlns:a16="http://schemas.microsoft.com/office/drawing/2014/main" val="20004"/>
                    </a:ext>
                  </a:extLst>
                </a:gridCol>
              </a:tblGrid>
              <a:tr h="530800">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extLst>
                  <a:ext uri="{0D108BD9-81ED-4DB2-BD59-A6C34878D82A}">
                    <a16:rowId xmlns:a16="http://schemas.microsoft.com/office/drawing/2014/main" val="10000"/>
                  </a:ext>
                </a:extLst>
              </a:tr>
              <a:tr h="530800">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dirty="0">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dirty="0">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extLst>
                  <a:ext uri="{0D108BD9-81ED-4DB2-BD59-A6C34878D82A}">
                    <a16:rowId xmlns:a16="http://schemas.microsoft.com/office/drawing/2014/main" val="10001"/>
                  </a:ext>
                </a:extLst>
              </a:tr>
              <a:tr h="530800">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chemeClr val="dk2"/>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r>
                        <a:rPr lang="en-US" sz="1400" b="0" u="none" strike="noStrike" cap="none" dirty="0">
                          <a:solidFill>
                            <a:srgbClr val="212121"/>
                          </a:solidFill>
                          <a:latin typeface="Arial"/>
                          <a:ea typeface="Arial"/>
                          <a:cs typeface="Arial"/>
                          <a:sym typeface="Arial"/>
                        </a:rPr>
                        <a:t>55 58 59</a:t>
                      </a:r>
                      <a:endParaRPr sz="1400" b="0" u="none" strike="noStrike" cap="none" dirty="0">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chemeClr val="dk2"/>
                        </a:buClr>
                        <a:buSzPts val="1400"/>
                        <a:buFont typeface="Arial"/>
                        <a:buNone/>
                      </a:pPr>
                      <a:r>
                        <a:rPr lang="en-US" sz="1400" b="0" u="none" strike="noStrike" cap="none" dirty="0">
                          <a:solidFill>
                            <a:schemeClr val="dk2"/>
                          </a:solidFill>
                          <a:latin typeface="Arial"/>
                          <a:cs typeface="Arial"/>
                          <a:sym typeface="Arial"/>
                        </a:rPr>
                        <a:t>56</a:t>
                      </a:r>
                      <a:endParaRPr sz="2400" dirty="0"/>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chemeClr val="dk2"/>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0000"/>
                    </a:solidFill>
                  </a:tcPr>
                </a:tc>
                <a:extLst>
                  <a:ext uri="{0D108BD9-81ED-4DB2-BD59-A6C34878D82A}">
                    <a16:rowId xmlns:a16="http://schemas.microsoft.com/office/drawing/2014/main" val="10002"/>
                  </a:ext>
                </a:extLst>
              </a:tr>
              <a:tr h="579125">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dirty="0">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rgbClr val="212121"/>
                        </a:buClr>
                        <a:buSzPts val="1400"/>
                        <a:buFont typeface="Arial"/>
                        <a:buNone/>
                      </a:pPr>
                      <a:r>
                        <a:rPr lang="en-US" sz="1400" dirty="0">
                          <a:solidFill>
                            <a:schemeClr val="bg2"/>
                          </a:solidFill>
                          <a:latin typeface="Arial" panose="020B0604020202020204" pitchFamily="34" charset="0"/>
                          <a:cs typeface="Arial" panose="020B0604020202020204" pitchFamily="34" charset="0"/>
                        </a:rPr>
                        <a:t>57</a:t>
                      </a:r>
                      <a:endParaRPr sz="1400" dirty="0">
                        <a:solidFill>
                          <a:schemeClr val="bg2"/>
                        </a:solidFill>
                        <a:latin typeface="Arial" panose="020B0604020202020204" pitchFamily="34" charset="0"/>
                        <a:cs typeface="Arial" panose="020B0604020202020204" pitchFamily="34" charset="0"/>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chemeClr val="dk2"/>
                        </a:buClr>
                        <a:buSzPts val="1400"/>
                        <a:buFont typeface="Arial"/>
                        <a:buNone/>
                      </a:pPr>
                      <a:endParaRPr sz="2400" dirty="0">
                        <a:solidFill>
                          <a:schemeClr val="bg2"/>
                        </a:solidFill>
                        <a:latin typeface="Arial" panose="020B0604020202020204" pitchFamily="34" charset="0"/>
                        <a:cs typeface="Arial" panose="020B0604020202020204" pitchFamily="34" charset="0"/>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sngStrike" cap="none" dirty="0">
                        <a:solidFill>
                          <a:srgbClr val="FF0000"/>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extLst>
                  <a:ext uri="{0D108BD9-81ED-4DB2-BD59-A6C34878D82A}">
                    <a16:rowId xmlns:a16="http://schemas.microsoft.com/office/drawing/2014/main" val="10003"/>
                  </a:ext>
                </a:extLst>
              </a:tr>
              <a:tr h="530800">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chemeClr val="dk2"/>
                        </a:buClr>
                        <a:buSzPts val="1400"/>
                        <a:buFont typeface="Arial"/>
                        <a:buNone/>
                      </a:pPr>
                      <a:endParaRPr sz="2400" dirty="0"/>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dirty="0">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00B050"/>
                    </a:solidFill>
                  </a:tcPr>
                </a:tc>
                <a:tc>
                  <a:txBody>
                    <a:bodyPr/>
                    <a:lstStyle/>
                    <a:p>
                      <a:pPr marL="0" marR="0" lvl="0" indent="0" algn="ctr" rtl="0">
                        <a:lnSpc>
                          <a:spcPct val="100000"/>
                        </a:lnSpc>
                        <a:spcBef>
                          <a:spcPts val="0"/>
                        </a:spcBef>
                        <a:spcAft>
                          <a:spcPts val="0"/>
                        </a:spcAft>
                        <a:buClr>
                          <a:schemeClr val="lt1"/>
                        </a:buClr>
                        <a:buSzPts val="1400"/>
                        <a:buFont typeface="Helvetica Neue"/>
                        <a:buNone/>
                      </a:pPr>
                      <a:endParaRPr sz="1400" b="0" u="none" strike="noStrike" cap="none" dirty="0">
                        <a:solidFill>
                          <a:srgbClr val="212121"/>
                        </a:solidFill>
                        <a:latin typeface="Arial"/>
                        <a:ea typeface="Arial"/>
                        <a:cs typeface="Arial"/>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FFF00"/>
                    </a:solidFill>
                  </a:tcPr>
                </a:tc>
                <a:extLst>
                  <a:ext uri="{0D108BD9-81ED-4DB2-BD59-A6C34878D82A}">
                    <a16:rowId xmlns:a16="http://schemas.microsoft.com/office/drawing/2014/main" val="10004"/>
                  </a:ext>
                </a:extLst>
              </a:tr>
            </a:tbl>
          </a:graphicData>
        </a:graphic>
      </p:graphicFrame>
      <p:pic>
        <p:nvPicPr>
          <p:cNvPr id="321" name="Google Shape;321;p14"/>
          <p:cNvPicPr preferRelativeResize="0"/>
          <p:nvPr/>
        </p:nvPicPr>
        <p:blipFill rotWithShape="1">
          <a:blip r:embed="rId3">
            <a:alphaModFix/>
          </a:blip>
          <a:srcRect/>
          <a:stretch/>
        </p:blipFill>
        <p:spPr>
          <a:xfrm>
            <a:off x="493856" y="4991335"/>
            <a:ext cx="4607378" cy="1554480"/>
          </a:xfrm>
          <a:prstGeom prst="rect">
            <a:avLst/>
          </a:prstGeom>
          <a:noFill/>
          <a:ln>
            <a:noFill/>
          </a:ln>
        </p:spPr>
      </p:pic>
      <p:sp>
        <p:nvSpPr>
          <p:cNvPr id="5" name="Google Shape;318;p14">
            <a:extLst>
              <a:ext uri="{FF2B5EF4-FFF2-40B4-BE49-F238E27FC236}">
                <a16:creationId xmlns:a16="http://schemas.microsoft.com/office/drawing/2014/main" id="{BDCA6BCB-AA6D-32CA-3D74-5FAB5FB751B5}"/>
              </a:ext>
            </a:extLst>
          </p:cNvPr>
          <p:cNvSpPr/>
          <p:nvPr/>
        </p:nvSpPr>
        <p:spPr>
          <a:xfrm>
            <a:off x="11628025" y="3128298"/>
            <a:ext cx="179294" cy="137160"/>
          </a:xfrm>
          <a:prstGeom prst="rightArrow">
            <a:avLst>
              <a:gd name="adj1" fmla="val 50000"/>
              <a:gd name="adj2" fmla="val 50000"/>
            </a:avLst>
          </a:prstGeom>
          <a:noFill/>
          <a:ln w="12700" cap="flat" cmpd="sng">
            <a:solidFill>
              <a:srgbClr val="2121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1219169" rtl="0" eaLnBrk="1" fontAlgn="auto" latinLnBrk="0" hangingPunct="0">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rgbClr val="FFFFFF"/>
              </a:solidFill>
              <a:effectLst/>
              <a:uLnTx/>
              <a:uFillTx/>
              <a:latin typeface="Arial"/>
              <a:cs typeface="Arial"/>
              <a:sym typeface="Arial"/>
            </a:endParaRPr>
          </a:p>
        </p:txBody>
      </p:sp>
      <p:sp>
        <p:nvSpPr>
          <p:cNvPr id="2" name="Right Arrow 2">
            <a:extLst>
              <a:ext uri="{FF2B5EF4-FFF2-40B4-BE49-F238E27FC236}">
                <a16:creationId xmlns:a16="http://schemas.microsoft.com/office/drawing/2014/main" id="{28D2198D-5DFD-9534-8A11-F47EA46FB7B5}"/>
              </a:ext>
            </a:extLst>
          </p:cNvPr>
          <p:cNvSpPr>
            <a:spLocks noChangeAspect="1"/>
          </p:cNvSpPr>
          <p:nvPr/>
        </p:nvSpPr>
        <p:spPr>
          <a:xfrm>
            <a:off x="11612230" y="2021704"/>
            <a:ext cx="179294" cy="137160"/>
          </a:xfrm>
          <a:prstGeom prst="rightArrow">
            <a:avLst/>
          </a:prstGeom>
          <a:noFill/>
          <a:ln w="12700">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sym typeface="Helvetica Neue"/>
            </a:endParaRPr>
          </a:p>
        </p:txBody>
      </p:sp>
      <p:pic>
        <p:nvPicPr>
          <p:cNvPr id="3" name="Picture 2">
            <a:extLst>
              <a:ext uri="{FF2B5EF4-FFF2-40B4-BE49-F238E27FC236}">
                <a16:creationId xmlns:a16="http://schemas.microsoft.com/office/drawing/2014/main" id="{3AE06AE0-530E-2726-7703-2C19D0C58270}"/>
              </a:ext>
            </a:extLst>
          </p:cNvPr>
          <p:cNvPicPr>
            <a:picLocks noChangeAspect="1"/>
          </p:cNvPicPr>
          <p:nvPr/>
        </p:nvPicPr>
        <p:blipFill>
          <a:blip r:embed="rId4"/>
          <a:stretch>
            <a:fillRect/>
          </a:stretch>
        </p:blipFill>
        <p:spPr>
          <a:xfrm>
            <a:off x="11612230" y="2546373"/>
            <a:ext cx="195089" cy="195089"/>
          </a:xfrm>
          <a:prstGeom prst="rect">
            <a:avLst/>
          </a:prstGeom>
        </p:spPr>
      </p:pic>
      <p:sp>
        <p:nvSpPr>
          <p:cNvPr id="4" name="Right Arrow 2">
            <a:extLst>
              <a:ext uri="{FF2B5EF4-FFF2-40B4-BE49-F238E27FC236}">
                <a16:creationId xmlns:a16="http://schemas.microsoft.com/office/drawing/2014/main" id="{03E4AF85-EDEC-4E76-8F5A-E22440792280}"/>
              </a:ext>
            </a:extLst>
          </p:cNvPr>
          <p:cNvSpPr>
            <a:spLocks noChangeAspect="1"/>
          </p:cNvSpPr>
          <p:nvPr/>
        </p:nvSpPr>
        <p:spPr>
          <a:xfrm rot="5400000">
            <a:off x="11608959" y="3694111"/>
            <a:ext cx="179294" cy="137160"/>
          </a:xfrm>
          <a:prstGeom prst="rightArrow">
            <a:avLst/>
          </a:prstGeom>
          <a:noFill/>
          <a:ln w="12700">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sym typeface="Helvetica Neue"/>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037316" y="173066"/>
            <a:ext cx="6117369" cy="720668"/>
          </a:xfrm>
        </p:spPr>
        <p:txBody>
          <a:bodyPr>
            <a:normAutofit/>
          </a:bodyPr>
          <a:lstStyle/>
          <a:p>
            <a:pPr algn="ctr"/>
            <a:r>
              <a:rPr lang="en-US" sz="3600" dirty="0">
                <a:solidFill>
                  <a:sysClr val="window" lastClr="FFFFFF">
                    <a:lumMod val="85000"/>
                  </a:sysClr>
                </a:solidFill>
                <a:latin typeface="Arial Bold" charset="0"/>
                <a:ea typeface="ＭＳ Ｐゴシック" charset="-128"/>
                <a:cs typeface="ＭＳ Ｐゴシック" charset="-128"/>
              </a:rPr>
              <a:t>Education/Public Outreach</a:t>
            </a:r>
          </a:p>
        </p:txBody>
      </p:sp>
      <p:sp>
        <p:nvSpPr>
          <p:cNvPr id="19" name="Content Placeholder 2"/>
          <p:cNvSpPr txBox="1">
            <a:spLocks/>
          </p:cNvSpPr>
          <p:nvPr/>
        </p:nvSpPr>
        <p:spPr>
          <a:xfrm>
            <a:off x="96117" y="1708337"/>
            <a:ext cx="7012253" cy="4638034"/>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The MMPACT PI and PM were interviewed for an article published by the New York Times entitled “Maybe in Your Lifetime, People Will Live on the Moon and Then Mars”.  The article appeared in the paper on </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10/1/23</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t>
            </a:r>
          </a:p>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60 minutes aired a special on </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10/8/23</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regarding ICON and NASA participation in surface construction.</a:t>
            </a:r>
          </a:p>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sng"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hlinkClick r:id="rId3"/>
              </a:rPr>
              <a:t>NASA Plans to Build Homes on the Moon by 2040 (marthastewart.com)</a:t>
            </a:r>
            <a:r>
              <a:rPr kumimoji="0" lang="en-US" sz="2000" b="0" i="0" u="sng"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MMPACT Project Manager, Jennifer Edmunson, was quoted from the Times article mentioned above.</a:t>
            </a:r>
          </a:p>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The MMPACT Construction Materials Development Lead is chairing a session at the International Conference on Advanced Manufacturing in Washington, DC (</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10/30/23 – 11/3/23).</a:t>
            </a:r>
            <a:endParaRPr kumimoji="0" lang="en-US" sz="2000" b="1" i="0" u="sng"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600"/>
              </a:spcAft>
              <a:buClrTx/>
              <a:buSzTx/>
              <a:buFont typeface="Wingdings" panose="05000000000000000000" pitchFamily="2" charset="2"/>
              <a:buChar char="Ø"/>
              <a:tabLst/>
              <a:defRPr/>
            </a:pPr>
            <a:endParaRPr kumimoji="0" lang="en-US" sz="2800" b="0" i="0" u="none" strike="noStrike" kern="1200" cap="none" spc="0" normalizeH="0" baseline="0" noProof="0" dirty="0">
              <a:ln>
                <a:noFill/>
              </a:ln>
              <a:solidFill>
                <a:prstClr val="black"/>
              </a:solidFill>
              <a:effectLst/>
              <a:uLnTx/>
              <a:uFillTx/>
              <a:latin typeface="Calibri"/>
              <a:ea typeface="ＭＳ Ｐゴシック"/>
            </a:endParaRPr>
          </a:p>
        </p:txBody>
      </p:sp>
      <p:sp>
        <p:nvSpPr>
          <p:cNvPr id="20" name="TextBox 19"/>
          <p:cNvSpPr txBox="1"/>
          <p:nvPr/>
        </p:nvSpPr>
        <p:spPr>
          <a:xfrm>
            <a:off x="742113" y="1221823"/>
            <a:ext cx="4590405"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rial" charset="0"/>
                <a:ea typeface="MS PGothic" charset="-128"/>
                <a:cs typeface="+mn-cs"/>
              </a:rPr>
              <a:t>EPO Involvement</a:t>
            </a:r>
          </a:p>
        </p:txBody>
      </p:sp>
      <p:sp>
        <p:nvSpPr>
          <p:cNvPr id="3" name="Slide Number Placeholder 2">
            <a:extLst>
              <a:ext uri="{FF2B5EF4-FFF2-40B4-BE49-F238E27FC236}">
                <a16:creationId xmlns:a16="http://schemas.microsoft.com/office/drawing/2014/main" id="{0D4B3122-C344-44D4-B890-FB49C55ED3C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pic>
        <p:nvPicPr>
          <p:cNvPr id="5122" name="Picture 2" descr="A group of people posing for a photo&#10;&#10;Description automatically generated">
            <a:extLst>
              <a:ext uri="{FF2B5EF4-FFF2-40B4-BE49-F238E27FC236}">
                <a16:creationId xmlns:a16="http://schemas.microsoft.com/office/drawing/2014/main" id="{9A8FB918-0CD2-1E57-148F-23404F53AC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9949" y="1301564"/>
            <a:ext cx="3484108" cy="46454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E25C244-00FD-F4D6-C4FE-F23CD407966F}"/>
              </a:ext>
            </a:extLst>
          </p:cNvPr>
          <p:cNvSpPr txBox="1"/>
          <p:nvPr/>
        </p:nvSpPr>
        <p:spPr>
          <a:xfrm>
            <a:off x="7293088" y="5947041"/>
            <a:ext cx="4397829" cy="73866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charset="-128"/>
                <a:cs typeface="Arial" panose="020B0604020202020204" pitchFamily="34" charset="0"/>
              </a:rPr>
              <a:t>Visit from 60 Minutes crew, Interviewed 8/3/23​, Aired October 8</a:t>
            </a:r>
            <a:r>
              <a:rPr kumimoji="0" lang="en-US" sz="1400" b="0" i="0" u="none" strike="noStrike" kern="1200" cap="none" spc="0" normalizeH="0" baseline="30000" noProof="0" dirty="0">
                <a:ln>
                  <a:noFill/>
                </a:ln>
                <a:solidFill>
                  <a:srgbClr val="000000"/>
                </a:solidFill>
                <a:effectLst/>
                <a:uLnTx/>
                <a:uFillTx/>
                <a:latin typeface="Arial" panose="020B0604020202020204" pitchFamily="34" charset="0"/>
                <a:ea typeface="MS PGothic" charset="-128"/>
                <a:cs typeface="Arial" panose="020B0604020202020204" pitchFamily="34" charset="0"/>
              </a:rPr>
              <a:t>th</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charset="-128"/>
                <a:cs typeface="Arial" panose="020B0604020202020204" pitchFamily="34" charset="0"/>
              </a:rPr>
              <a:t>, 2023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charset="-128"/>
                <a:cs typeface="Arial" panose="020B0604020202020204" pitchFamily="34" charset="0"/>
              </a:rPr>
              <a:t>L-R: Corky Clinton, Jennifer Edmunson, Lesley Stahl</a:t>
            </a:r>
          </a:p>
        </p:txBody>
      </p:sp>
    </p:spTree>
    <p:extLst>
      <p:ext uri="{BB962C8B-B14F-4D97-AF65-F5344CB8AC3E}">
        <p14:creationId xmlns:p14="http://schemas.microsoft.com/office/powerpoint/2010/main" val="3940059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037316" y="173066"/>
            <a:ext cx="6117369" cy="720668"/>
          </a:xfrm>
        </p:spPr>
        <p:txBody>
          <a:bodyPr>
            <a:normAutofit/>
          </a:bodyPr>
          <a:lstStyle/>
          <a:p>
            <a:pPr algn="ctr"/>
            <a:r>
              <a:rPr lang="en-US" sz="3600" dirty="0">
                <a:solidFill>
                  <a:sysClr val="window" lastClr="FFFFFF">
                    <a:lumMod val="85000"/>
                  </a:sysClr>
                </a:solidFill>
                <a:latin typeface="Arial Bold" charset="0"/>
                <a:ea typeface="ＭＳ Ｐゴシック" charset="-128"/>
                <a:cs typeface="ＭＳ Ｐゴシック" charset="-128"/>
              </a:rPr>
              <a:t>Education/Public Outreach</a:t>
            </a:r>
          </a:p>
        </p:txBody>
      </p:sp>
      <p:sp>
        <p:nvSpPr>
          <p:cNvPr id="19" name="Content Placeholder 2"/>
          <p:cNvSpPr txBox="1">
            <a:spLocks/>
          </p:cNvSpPr>
          <p:nvPr/>
        </p:nvSpPr>
        <p:spPr>
          <a:xfrm>
            <a:off x="19915" y="1709687"/>
            <a:ext cx="11965253" cy="4248056"/>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Jennifer Edmunson, PM, pictured speaking right, spoke to over 300 individuals attending the ‘Marshall Center Brown Bag’ session, focusing “The Moon, Simulants, ISRU, and MMPACT”, on </a:t>
            </a: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November 7</a:t>
            </a:r>
            <a:r>
              <a:rPr kumimoji="0" lang="en-US" sz="1700" b="1" i="0" u="none" strike="noStrike" kern="1200" cap="none" spc="0" normalizeH="0" baseline="3000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th</a:t>
            </a:r>
          </a:p>
          <a:p>
            <a:pPr marL="285750" marR="0" lvl="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MMPACT highlighted in a NASA article,</a:t>
            </a:r>
          </a:p>
          <a:p>
            <a:pPr marL="0" marR="0" lvl="0" indent="0" algn="l" defTabSz="914400" rtl="0" eaLnBrk="1" fontAlgn="ctr" latinLnBrk="0" hangingPunct="1">
              <a:lnSpc>
                <a:spcPct val="100000"/>
              </a:lnSpc>
              <a:spcBef>
                <a:spcPts val="0"/>
              </a:spcBef>
              <a:spcAft>
                <a:spcPts val="0"/>
              </a:spcAft>
              <a:buClrTx/>
              <a:buSzTx/>
              <a:buFont typeface="Arial" charset="0"/>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hlinkClick r:id="rId3" tooltip="https://www.nasa.gov/general/going-beyond-the-challenge-for-new-and-continued-success/"/>
              </a:rPr>
              <a:t>Going Beyond the Challenge for New and Continued Success – NASA</a:t>
            </a: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a:t>
            </a:r>
          </a:p>
          <a:p>
            <a:pPr marL="0" marR="0" lvl="0" indent="0" algn="l" defTabSz="914400" rtl="0" eaLnBrk="1" fontAlgn="ctr" latinLnBrk="0" hangingPunct="1">
              <a:lnSpc>
                <a:spcPct val="100000"/>
              </a:lnSpc>
              <a:spcBef>
                <a:spcPts val="0"/>
              </a:spcBef>
              <a:spcAft>
                <a:spcPts val="0"/>
              </a:spcAft>
              <a:buClrTx/>
              <a:buSzTx/>
              <a:buFont typeface="Arial" charset="0"/>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for its partnership with ICON in working towards construction projects on </a:t>
            </a:r>
          </a:p>
          <a:p>
            <a:pPr marL="0" marR="0" lvl="0" indent="0" algn="l" defTabSz="914400" rtl="0" eaLnBrk="1" fontAlgn="ctr" latinLnBrk="0" hangingPunct="1">
              <a:lnSpc>
                <a:spcPct val="100000"/>
              </a:lnSpc>
              <a:spcBef>
                <a:spcPts val="0"/>
              </a:spcBef>
              <a:spcAft>
                <a:spcPts val="0"/>
              </a:spcAft>
              <a:buClrTx/>
              <a:buSzTx/>
              <a:buFont typeface="Arial" charset="0"/>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the moon </a:t>
            </a: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November 7</a:t>
            </a:r>
            <a:r>
              <a:rPr kumimoji="0" lang="en-US" sz="1700" b="1" i="0" u="none" strike="noStrike" kern="1200" cap="none" spc="0" normalizeH="0" baseline="3000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th</a:t>
            </a: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a:t>
            </a:r>
            <a:endParaRPr kumimoji="0" lang="en-US" sz="1700" b="1" i="0" u="none" strike="noStrike" kern="1200" cap="none" spc="0" normalizeH="0" baseline="3000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285750" marR="0" lvl="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MMPACT PM, Jennifer Edmunson, spoke at the MSFC hosted event</a:t>
            </a:r>
          </a:p>
          <a:p>
            <a:pPr marL="0" marR="0" lvl="0" indent="0" algn="l" defTabSz="914400" rtl="0" eaLnBrk="1" fontAlgn="ctr" latinLnBrk="0" hangingPunct="1">
              <a:lnSpc>
                <a:spcPct val="100000"/>
              </a:lnSpc>
              <a:spcBef>
                <a:spcPts val="0"/>
              </a:spcBef>
              <a:spcAft>
                <a:spcPts val="0"/>
              </a:spcAft>
              <a:buClrTx/>
              <a:buSzTx/>
              <a:buFont typeface="Arial" charset="0"/>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“Adventure in Engineering “ to about 400 high school aged students</a:t>
            </a:r>
          </a:p>
          <a:p>
            <a:pPr marL="0" marR="0" lvl="0" indent="0" algn="l" defTabSz="914400" rtl="0" eaLnBrk="1" fontAlgn="ctr" latinLnBrk="0" hangingPunct="1">
              <a:lnSpc>
                <a:spcPct val="100000"/>
              </a:lnSpc>
              <a:spcBef>
                <a:spcPts val="0"/>
              </a:spcBef>
              <a:spcAft>
                <a:spcPts val="0"/>
              </a:spcAft>
              <a:buClrTx/>
              <a:buSzTx/>
              <a:buFont typeface="Arial" charset="0"/>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a:t>
            </a: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November 8</a:t>
            </a:r>
            <a:r>
              <a:rPr kumimoji="0" lang="en-US" sz="1700" b="1" i="0" u="none" strike="noStrike" kern="1200" cap="none" spc="0" normalizeH="0" baseline="3000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th</a:t>
            </a:r>
            <a:endPar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285750" marR="0" lvl="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WHNT News did an interview and wrote an article on MSFC working to </a:t>
            </a:r>
          </a:p>
          <a:p>
            <a:pPr marL="0" marR="0" lvl="0" indent="0" algn="l" defTabSz="914400" rtl="0" eaLnBrk="1" fontAlgn="ctr" latinLnBrk="0" hangingPunct="1">
              <a:lnSpc>
                <a:spcPct val="100000"/>
              </a:lnSpc>
              <a:spcBef>
                <a:spcPts val="0"/>
              </a:spcBef>
              <a:spcAft>
                <a:spcPts val="0"/>
              </a:spcAft>
              <a:buClrTx/>
              <a:buSzTx/>
              <a:buFont typeface="Arial" charset="0"/>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Bring surface construction to the moon. Interviewing Corky Clinton, PI and </a:t>
            </a:r>
          </a:p>
          <a:p>
            <a:pPr marL="0" marR="0" lvl="0" indent="0" algn="l" defTabSz="914400" rtl="0" eaLnBrk="1" fontAlgn="ctr" latinLnBrk="0" hangingPunct="1">
              <a:lnSpc>
                <a:spcPct val="100000"/>
              </a:lnSpc>
              <a:spcBef>
                <a:spcPts val="0"/>
              </a:spcBef>
              <a:spcAft>
                <a:spcPts val="0"/>
              </a:spcAft>
              <a:buClrTx/>
              <a:buSzTx/>
              <a:buFont typeface="Arial" charset="0"/>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Jennifer Edmunson, PM, where they discussed some of our plans for manipulating the moon materials to assist us in further lunar advancements, lunar construction, on the moon, </a:t>
            </a: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November 24</a:t>
            </a:r>
            <a:r>
              <a:rPr kumimoji="0" lang="en-US" sz="1700" b="1" i="0" u="none" strike="noStrike" kern="1200" cap="none" spc="0" normalizeH="0" baseline="3000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th</a:t>
            </a: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a:t>
            </a:r>
          </a:p>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PM, Jennifer Edmunson, Highlighted in the Marshall Star for the success of the MSFC Brown Bag session, the largest audience the Brown Bag event has ever seen.  </a:t>
            </a: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November 29</a:t>
            </a:r>
            <a:r>
              <a:rPr kumimoji="0" lang="en-US" sz="1700" b="1" i="0" u="none" strike="noStrike" kern="1200" cap="none" spc="0" normalizeH="0" baseline="3000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th</a:t>
            </a:r>
            <a:r>
              <a:rPr kumimoji="0" lang="en-US" sz="17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a:t>
            </a:r>
          </a:p>
        </p:txBody>
      </p:sp>
      <p:sp>
        <p:nvSpPr>
          <p:cNvPr id="20" name="TextBox 19"/>
          <p:cNvSpPr txBox="1"/>
          <p:nvPr/>
        </p:nvSpPr>
        <p:spPr>
          <a:xfrm>
            <a:off x="742113" y="1221822"/>
            <a:ext cx="4590405"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rial" charset="0"/>
                <a:ea typeface="MS PGothic" charset="-128"/>
                <a:cs typeface="+mn-cs"/>
              </a:rPr>
              <a:t>EPO Involvement</a:t>
            </a:r>
          </a:p>
        </p:txBody>
      </p:sp>
      <p:sp>
        <p:nvSpPr>
          <p:cNvPr id="3" name="Slide Number Placeholder 2">
            <a:extLst>
              <a:ext uri="{FF2B5EF4-FFF2-40B4-BE49-F238E27FC236}">
                <a16:creationId xmlns:a16="http://schemas.microsoft.com/office/drawing/2014/main" id="{0D4B3122-C344-44D4-B890-FB49C55ED3C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pic>
        <p:nvPicPr>
          <p:cNvPr id="2" name="Picture 1">
            <a:extLst>
              <a:ext uri="{FF2B5EF4-FFF2-40B4-BE49-F238E27FC236}">
                <a16:creationId xmlns:a16="http://schemas.microsoft.com/office/drawing/2014/main" id="{F0DB8C79-B7A9-BB0D-8762-B5FD82E3E98B}"/>
              </a:ext>
            </a:extLst>
          </p:cNvPr>
          <p:cNvPicPr>
            <a:picLocks noChangeAspect="1"/>
          </p:cNvPicPr>
          <p:nvPr/>
        </p:nvPicPr>
        <p:blipFill>
          <a:blip r:embed="rId4"/>
          <a:stretch>
            <a:fillRect/>
          </a:stretch>
        </p:blipFill>
        <p:spPr>
          <a:xfrm>
            <a:off x="7348488" y="2388261"/>
            <a:ext cx="4669109" cy="20611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30037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037316" y="173066"/>
            <a:ext cx="6117369" cy="720668"/>
          </a:xfrm>
        </p:spPr>
        <p:txBody>
          <a:bodyPr>
            <a:normAutofit/>
          </a:bodyPr>
          <a:lstStyle/>
          <a:p>
            <a:pPr algn="ctr"/>
            <a:r>
              <a:rPr lang="en-US" sz="3600" dirty="0">
                <a:solidFill>
                  <a:sysClr val="window" lastClr="FFFFFF">
                    <a:lumMod val="85000"/>
                  </a:sysClr>
                </a:solidFill>
                <a:latin typeface="Arial Bold" charset="0"/>
                <a:ea typeface="ＭＳ Ｐゴシック" charset="-128"/>
                <a:cs typeface="ＭＳ Ｐゴシック" charset="-128"/>
              </a:rPr>
              <a:t>Education/Public Outreach</a:t>
            </a:r>
          </a:p>
        </p:txBody>
      </p:sp>
      <p:sp>
        <p:nvSpPr>
          <p:cNvPr id="19" name="Content Placeholder 2"/>
          <p:cNvSpPr txBox="1">
            <a:spLocks/>
          </p:cNvSpPr>
          <p:nvPr/>
        </p:nvSpPr>
        <p:spPr>
          <a:xfrm>
            <a:off x="96117" y="1577709"/>
            <a:ext cx="11910825" cy="4921216"/>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MMPACT team member Mike Fiske chaired as a jury member for the final stage review of 3D developments at Penn State. Which focused on concrete printing to help revitalize Oil City </a:t>
            </a:r>
            <a:r>
              <a:rPr kumimoji="0" lang="en-US" sz="2000" b="1" i="0" u="none" strike="noStrike" kern="1200" cap="none" spc="0" normalizeH="0" baseline="0" noProof="0" dirty="0">
                <a:ln>
                  <a:noFill/>
                </a:ln>
                <a:solidFill>
                  <a:prstClr val="black"/>
                </a:solidFill>
                <a:effectLst/>
                <a:uLnTx/>
                <a:uFillTx/>
                <a:latin typeface="Calibri"/>
                <a:ea typeface="ＭＳ Ｐゴシック" charset="-128"/>
              </a:rPr>
              <a:t>12/7/23</a:t>
            </a: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a:t>
            </a:r>
            <a:endParaRPr kumimoji="0" lang="en-US" sz="2000" b="1" i="0" u="none" strike="noStrike" kern="1200" cap="none" spc="0" normalizeH="0" baseline="0" noProof="0" dirty="0">
              <a:ln>
                <a:noFill/>
              </a:ln>
              <a:solidFill>
                <a:prstClr val="black"/>
              </a:solidFill>
              <a:effectLst/>
              <a:uLnTx/>
              <a:uFillTx/>
              <a:latin typeface="Calibri"/>
              <a:ea typeface="ＭＳ Ｐゴシック" charset="-128"/>
            </a:endParaRPr>
          </a:p>
          <a:p>
            <a:pPr marL="285750" marR="0" lvl="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MMPACT team member Mike Fiske is planning to conduct a demonstration print of the upgrades made to the gantry system for the Lunar Pad student visit,</a:t>
            </a:r>
            <a:r>
              <a:rPr kumimoji="0" lang="en-US" sz="2000" b="1" i="0" u="none" strike="noStrike" kern="1200" cap="none" spc="0" normalizeH="0" baseline="0" noProof="0" dirty="0">
                <a:ln>
                  <a:noFill/>
                </a:ln>
                <a:solidFill>
                  <a:prstClr val="black"/>
                </a:solidFill>
                <a:effectLst/>
                <a:uLnTx/>
                <a:uFillTx/>
                <a:latin typeface="Calibri"/>
                <a:ea typeface="ＭＳ Ｐゴシック" charset="-128"/>
              </a:rPr>
              <a:t> 1/17/24</a:t>
            </a: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a:t>
            </a:r>
          </a:p>
          <a:p>
            <a:pPr marL="285750" marR="0" lvl="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cs typeface="Arial"/>
              </a:rPr>
              <a:t>MMPACT E/PO Lead, Richard Fischer, represented MMPACT at the Moon Village Association Meeting in Kurashiki, Japan, </a:t>
            </a:r>
            <a:r>
              <a:rPr kumimoji="0" lang="en-US" sz="2000" b="1" i="0" u="none" strike="noStrike" kern="1200" cap="none" spc="0" normalizeH="0" baseline="0" noProof="0" dirty="0">
                <a:ln>
                  <a:noFill/>
                </a:ln>
                <a:solidFill>
                  <a:prstClr val="black"/>
                </a:solidFill>
                <a:effectLst/>
                <a:uLnTx/>
                <a:uFillTx/>
                <a:latin typeface="Calibri"/>
                <a:ea typeface="ＭＳ Ｐゴシック" charset="-128"/>
                <a:cs typeface="Arial"/>
              </a:rPr>
              <a:t>12/7-8/23</a:t>
            </a:r>
            <a:r>
              <a:rPr kumimoji="0" lang="en-US" sz="2000" b="0" i="0" u="none" strike="noStrike" kern="1200" cap="none" spc="0" normalizeH="0" baseline="0" noProof="0" dirty="0">
                <a:ln>
                  <a:noFill/>
                </a:ln>
                <a:solidFill>
                  <a:prstClr val="black"/>
                </a:solidFill>
                <a:effectLst/>
                <a:uLnTx/>
                <a:uFillTx/>
                <a:latin typeface="Calibri"/>
                <a:ea typeface="ＭＳ Ｐゴシック" charset="-128"/>
                <a:cs typeface="Arial"/>
              </a:rPr>
              <a:t>.</a:t>
            </a:r>
          </a:p>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MMPACT Construction Technologies </a:t>
            </a:r>
          </a:p>
          <a:p>
            <a:pPr marL="0" marR="0" lvl="0" indent="0" algn="l" defTabSz="457200" rtl="0" eaLnBrk="0" fontAlgn="ctr" latinLnBrk="0" hangingPunct="0">
              <a:lnSpc>
                <a:spcPct val="100000"/>
              </a:lnSpc>
              <a:spcBef>
                <a:spcPct val="20000"/>
              </a:spcBef>
              <a:spcAft>
                <a:spcPct val="0"/>
              </a:spcAft>
              <a:buClrTx/>
              <a:buSzTx/>
              <a:buFont typeface="Arial" charset="0"/>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Development Lead, Mike Fiske, was interviewed by </a:t>
            </a:r>
          </a:p>
          <a:p>
            <a:pPr marL="0" marR="0" lvl="0" indent="0" algn="l" defTabSz="457200" rtl="0" eaLnBrk="0" fontAlgn="ctr" latinLnBrk="0" hangingPunct="0">
              <a:lnSpc>
                <a:spcPct val="100000"/>
              </a:lnSpc>
              <a:spcBef>
                <a:spcPct val="20000"/>
              </a:spcBef>
              <a:spcAft>
                <a:spcPct val="0"/>
              </a:spcAft>
              <a:buClrTx/>
              <a:buSzTx/>
              <a:buFont typeface="Arial" charset="0"/>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Local News Live, pictured right, regarding</a:t>
            </a:r>
          </a:p>
          <a:p>
            <a:pPr marL="0" marR="0" lvl="0" indent="0" algn="l" defTabSz="457200" rtl="0" eaLnBrk="0" fontAlgn="ctr" latinLnBrk="0" hangingPunct="0">
              <a:lnSpc>
                <a:spcPct val="100000"/>
              </a:lnSpc>
              <a:spcBef>
                <a:spcPct val="20000"/>
              </a:spcBef>
              <a:spcAft>
                <a:spcPct val="0"/>
              </a:spcAft>
              <a:buClrTx/>
              <a:buSzTx/>
              <a:buFont typeface="Arial" charset="0"/>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collaboration with Louisiana State University </a:t>
            </a:r>
          </a:p>
          <a:p>
            <a:pPr marL="0" marR="0" lvl="0" indent="0" algn="l" defTabSz="457200" rtl="0" eaLnBrk="0" fontAlgn="ctr" latinLnBrk="0" hangingPunct="0">
              <a:lnSpc>
                <a:spcPct val="100000"/>
              </a:lnSpc>
              <a:spcBef>
                <a:spcPct val="20000"/>
              </a:spcBef>
              <a:spcAft>
                <a:spcPct val="0"/>
              </a:spcAft>
              <a:buClrTx/>
              <a:buSzTx/>
              <a:buFont typeface="Arial" charset="0"/>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professor Ali Kazemian on the use of sulfur concrete</a:t>
            </a:r>
          </a:p>
          <a:p>
            <a:pPr marL="0" marR="0" lvl="0" indent="0" algn="l" defTabSz="457200" rtl="0" eaLnBrk="0" fontAlgn="ctr" latinLnBrk="0" hangingPunct="0">
              <a:lnSpc>
                <a:spcPct val="100000"/>
              </a:lnSpc>
              <a:spcBef>
                <a:spcPct val="20000"/>
              </a:spcBef>
              <a:spcAft>
                <a:spcPct val="0"/>
              </a:spcAft>
              <a:buClrTx/>
              <a:buSzTx/>
              <a:buFont typeface="Arial" charset="0"/>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for terrestrial and Extraterrestrial applications.</a:t>
            </a:r>
          </a:p>
          <a:p>
            <a:pPr marL="0" marR="0" lvl="0" indent="0" algn="l" defTabSz="457200" rtl="0" eaLnBrk="0" fontAlgn="ctr" latinLnBrk="0" hangingPunct="0">
              <a:lnSpc>
                <a:spcPct val="100000"/>
              </a:lnSpc>
              <a:spcBef>
                <a:spcPct val="20000"/>
              </a:spcBef>
              <a:spcAft>
                <a:spcPct val="0"/>
              </a:spcAft>
              <a:buClrTx/>
              <a:buSzTx/>
              <a:buFont typeface="Arial" charset="0"/>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rPr>
              <a:t> </a:t>
            </a:r>
            <a:r>
              <a:rPr kumimoji="0" lang="en-US" sz="2000" b="0" i="0" u="none" strike="noStrike" kern="1200" cap="none" spc="0" normalizeH="0" baseline="0" noProof="0" dirty="0">
                <a:ln>
                  <a:noFill/>
                </a:ln>
                <a:solidFill>
                  <a:prstClr val="black"/>
                </a:solidFill>
                <a:effectLst/>
                <a:uLnTx/>
                <a:uFillTx/>
                <a:latin typeface="Calibri"/>
                <a:ea typeface="ＭＳ Ｐゴシック" charset="-128"/>
                <a:hlinkClick r:id="rId3"/>
              </a:rPr>
              <a:t>LNL: Moon Construction Materials Project </a:t>
            </a:r>
          </a:p>
          <a:p>
            <a:pPr marL="0" marR="0" lvl="0" indent="0" algn="l" defTabSz="457200" rtl="0" eaLnBrk="0" fontAlgn="ctr" latinLnBrk="0" hangingPunct="0">
              <a:lnSpc>
                <a:spcPct val="100000"/>
              </a:lnSpc>
              <a:spcBef>
                <a:spcPct val="20000"/>
              </a:spcBef>
              <a:spcAft>
                <a:spcPct val="0"/>
              </a:spcAft>
              <a:buClrTx/>
              <a:buSzTx/>
              <a:buFont typeface="Arial" charset="0"/>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128"/>
                <a:hlinkClick r:id="rId3"/>
              </a:rPr>
              <a:t>(graydc.com)</a:t>
            </a:r>
            <a:endParaRPr kumimoji="0" lang="en-US" sz="2000" b="1" i="0" u="none" strike="noStrike" kern="1200" cap="none" spc="0" normalizeH="0" baseline="0" noProof="0" dirty="0">
              <a:ln>
                <a:noFill/>
              </a:ln>
              <a:solidFill>
                <a:prstClr val="black"/>
              </a:solidFill>
              <a:effectLst/>
              <a:uLnTx/>
              <a:uFillTx/>
              <a:latin typeface="Calibri"/>
              <a:ea typeface="ＭＳ Ｐゴシック" charset="-128"/>
            </a:endParaRPr>
          </a:p>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285750" marR="0" lvl="0" indent="-285750" algn="l" defTabSz="457200" rtl="0" eaLnBrk="0" fontAlgn="ctr"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1600" b="0" i="0" u="sng"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600"/>
              </a:spcAft>
              <a:buClrTx/>
              <a:buSzTx/>
              <a:buFont typeface="Wingdings" panose="05000000000000000000" pitchFamily="2" charset="2"/>
              <a:buChar char="Ø"/>
              <a:tabLst/>
              <a:defRPr/>
            </a:pPr>
            <a:endParaRPr kumimoji="0" lang="en-US" sz="2000" b="0" i="0" u="none" strike="noStrike" kern="1200" cap="none" spc="0" normalizeH="0" baseline="0" noProof="0" dirty="0">
              <a:ln>
                <a:noFill/>
              </a:ln>
              <a:solidFill>
                <a:prstClr val="black"/>
              </a:solidFill>
              <a:effectLst/>
              <a:uLnTx/>
              <a:uFillTx/>
              <a:latin typeface="Calibri"/>
              <a:ea typeface="ＭＳ Ｐゴシック"/>
            </a:endParaRPr>
          </a:p>
        </p:txBody>
      </p:sp>
      <p:sp>
        <p:nvSpPr>
          <p:cNvPr id="20" name="TextBox 19"/>
          <p:cNvSpPr txBox="1"/>
          <p:nvPr/>
        </p:nvSpPr>
        <p:spPr>
          <a:xfrm>
            <a:off x="742113" y="1221822"/>
            <a:ext cx="4590405"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rial" charset="0"/>
                <a:ea typeface="MS PGothic" charset="-128"/>
                <a:cs typeface="+mn-cs"/>
              </a:rPr>
              <a:t>EPO Involvement</a:t>
            </a:r>
          </a:p>
        </p:txBody>
      </p:sp>
      <p:sp>
        <p:nvSpPr>
          <p:cNvPr id="3" name="Slide Number Placeholder 2">
            <a:extLst>
              <a:ext uri="{FF2B5EF4-FFF2-40B4-BE49-F238E27FC236}">
                <a16:creationId xmlns:a16="http://schemas.microsoft.com/office/drawing/2014/main" id="{0D4B3122-C344-44D4-B890-FB49C55ED3C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pic>
        <p:nvPicPr>
          <p:cNvPr id="2" name="Picture 1">
            <a:extLst>
              <a:ext uri="{FF2B5EF4-FFF2-40B4-BE49-F238E27FC236}">
                <a16:creationId xmlns:a16="http://schemas.microsoft.com/office/drawing/2014/main" id="{31DBE287-A78B-D697-4A02-A3BB64553E3B}"/>
              </a:ext>
            </a:extLst>
          </p:cNvPr>
          <p:cNvPicPr>
            <a:picLocks noChangeAspect="1"/>
          </p:cNvPicPr>
          <p:nvPr/>
        </p:nvPicPr>
        <p:blipFill>
          <a:blip r:embed="rId4"/>
          <a:stretch>
            <a:fillRect/>
          </a:stretch>
        </p:blipFill>
        <p:spPr>
          <a:xfrm>
            <a:off x="5645458" y="3211669"/>
            <a:ext cx="6450424" cy="3439503"/>
          </a:xfrm>
          <a:prstGeom prst="rect">
            <a:avLst/>
          </a:prstGeom>
          <a:ln>
            <a:solidFill>
              <a:schemeClr val="tx1"/>
            </a:solidFill>
          </a:ln>
        </p:spPr>
      </p:pic>
    </p:spTree>
    <p:extLst>
      <p:ext uri="{BB962C8B-B14F-4D97-AF65-F5344CB8AC3E}">
        <p14:creationId xmlns:p14="http://schemas.microsoft.com/office/powerpoint/2010/main" val="1583822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037316" y="173066"/>
            <a:ext cx="6117369" cy="720668"/>
          </a:xfrm>
        </p:spPr>
        <p:txBody>
          <a:bodyPr>
            <a:normAutofit/>
          </a:bodyPr>
          <a:lstStyle/>
          <a:p>
            <a:pPr algn="ctr"/>
            <a:r>
              <a:rPr lang="en-US" sz="3600" dirty="0">
                <a:solidFill>
                  <a:sysClr val="window" lastClr="FFFFFF">
                    <a:lumMod val="85000"/>
                  </a:sysClr>
                </a:solidFill>
                <a:latin typeface="Arial Bold" charset="0"/>
                <a:ea typeface="ＭＳ Ｐゴシック" charset="-128"/>
                <a:cs typeface="ＭＳ Ｐゴシック" charset="-128"/>
              </a:rPr>
              <a:t>Education/Public Outreach</a:t>
            </a:r>
          </a:p>
        </p:txBody>
      </p:sp>
      <p:sp>
        <p:nvSpPr>
          <p:cNvPr id="19" name="Content Placeholder 2"/>
          <p:cNvSpPr txBox="1">
            <a:spLocks/>
          </p:cNvSpPr>
          <p:nvPr/>
        </p:nvSpPr>
        <p:spPr>
          <a:xfrm>
            <a:off x="96117" y="1708337"/>
            <a:ext cx="7012253" cy="4638034"/>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ctr" latinLnBrk="0" hangingPunct="0">
              <a:lnSpc>
                <a:spcPct val="100000"/>
              </a:lnSpc>
              <a:spcBef>
                <a:spcPct val="20000"/>
              </a:spcBef>
              <a:spcAft>
                <a:spcPct val="0"/>
              </a:spcAft>
              <a:buClrTx/>
              <a:buSzTx/>
              <a:buFont typeface="Arial" charset="0"/>
              <a:buNone/>
              <a:tabLst/>
              <a:defRPr/>
            </a:pPr>
            <a:endParaRPr kumimoji="0" lang="en-US" sz="2800" b="0" i="0" u="none" strike="noStrike" kern="1200" cap="none" spc="0" normalizeH="0" baseline="0" noProof="0" dirty="0">
              <a:ln>
                <a:noFill/>
              </a:ln>
              <a:solidFill>
                <a:prstClr val="black"/>
              </a:solidFill>
              <a:effectLst/>
              <a:uLnTx/>
              <a:uFillTx/>
              <a:latin typeface="Calibri"/>
              <a:ea typeface="ＭＳ Ｐゴシック"/>
            </a:endParaRPr>
          </a:p>
        </p:txBody>
      </p:sp>
      <p:sp>
        <p:nvSpPr>
          <p:cNvPr id="20" name="TextBox 19"/>
          <p:cNvSpPr txBox="1"/>
          <p:nvPr/>
        </p:nvSpPr>
        <p:spPr>
          <a:xfrm>
            <a:off x="742113" y="1221823"/>
            <a:ext cx="4590405" cy="46166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rial" charset="0"/>
                <a:ea typeface="MS PGothic" charset="-128"/>
                <a:cs typeface="+mn-cs"/>
              </a:rPr>
              <a:t>EPO Involvement</a:t>
            </a:r>
          </a:p>
        </p:txBody>
      </p:sp>
      <p:sp>
        <p:nvSpPr>
          <p:cNvPr id="3" name="Slide Number Placeholder 2">
            <a:extLst>
              <a:ext uri="{FF2B5EF4-FFF2-40B4-BE49-F238E27FC236}">
                <a16:creationId xmlns:a16="http://schemas.microsoft.com/office/drawing/2014/main" id="{0D4B3122-C344-44D4-B890-FB49C55ED3C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
        <p:nvSpPr>
          <p:cNvPr id="2" name="Content Placeholder 2">
            <a:extLst>
              <a:ext uri="{FF2B5EF4-FFF2-40B4-BE49-F238E27FC236}">
                <a16:creationId xmlns:a16="http://schemas.microsoft.com/office/drawing/2014/main" id="{040FC83E-33DB-3A03-88A3-107FE12A19B6}"/>
              </a:ext>
            </a:extLst>
          </p:cNvPr>
          <p:cNvSpPr txBox="1">
            <a:spLocks/>
          </p:cNvSpPr>
          <p:nvPr/>
        </p:nvSpPr>
        <p:spPr>
          <a:xfrm>
            <a:off x="0" y="1708337"/>
            <a:ext cx="6573040" cy="4486370"/>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en-US" sz="1600" b="1" dirty="0">
                <a:solidFill>
                  <a:prstClr val="black"/>
                </a:solidFill>
                <a:latin typeface="Arial"/>
                <a:ea typeface="ＭＳ Ｐゴシック"/>
                <a:cs typeface="Arial"/>
              </a:rPr>
              <a:t>4/3/24</a:t>
            </a:r>
            <a:r>
              <a:rPr kumimoji="0" lang="en-US" sz="1600" b="1" i="0" u="none" strike="noStrike" kern="1200" cap="none" spc="0" normalizeH="0" baseline="0" noProof="0" dirty="0">
                <a:ln>
                  <a:noFill/>
                </a:ln>
                <a:solidFill>
                  <a:prstClr val="black"/>
                </a:solidFill>
                <a:effectLst/>
                <a:uLnTx/>
                <a:uFillTx/>
                <a:latin typeface="Arial"/>
                <a:ea typeface="ＭＳ Ｐゴシック"/>
                <a:cs typeface="Arial"/>
              </a:rPr>
              <a:t> </a:t>
            </a:r>
            <a:r>
              <a:rPr kumimoji="0" lang="en-US" sz="1600" b="0" i="0" u="none" strike="noStrike" kern="1200" cap="none" spc="0" normalizeH="0" baseline="0" noProof="0" dirty="0">
                <a:ln>
                  <a:noFill/>
                </a:ln>
                <a:solidFill>
                  <a:prstClr val="black"/>
                </a:solidFill>
                <a:effectLst/>
                <a:uLnTx/>
                <a:uFillTx/>
                <a:latin typeface="Arial"/>
                <a:ea typeface="ＭＳ Ｐゴシック"/>
                <a:cs typeface="Arial"/>
              </a:rPr>
              <a:t>- The Northwestern Weinberg College of Arts and Sciences wrote and article ”Examining Lunar Soil for Moon Based Construction”, which detailed the partnership NASA has with ICON, specifically the lunar material characterization and analysis work, noting the differences in samples, being performed by ICON’s Katie Koube and Dr. Jacobsen of Northwestern. </a:t>
            </a:r>
            <a:r>
              <a:rPr kumimoji="0" lang="en-US" sz="1600" b="0" i="0" u="none" strike="noStrike" kern="1200" cap="none" spc="0" normalizeH="0" baseline="0" noProof="0" dirty="0">
                <a:ln>
                  <a:noFill/>
                </a:ln>
                <a:solidFill>
                  <a:prstClr val="black"/>
                </a:solidFill>
                <a:effectLst/>
                <a:uLnTx/>
                <a:uFillTx/>
                <a:latin typeface="Arial"/>
                <a:ea typeface="ＭＳ Ｐゴシック"/>
                <a:cs typeface="Arial"/>
                <a:hlinkClick r:id="rId3"/>
              </a:rPr>
              <a:t>https://news.northwestern.edu/stories/2024/04/examining-lunar-soil-for-moon-based-construction/</a:t>
            </a:r>
            <a:endParaRPr kumimoji="0" lang="en-US" sz="1600" b="0" i="0" u="none" strike="noStrike" kern="1200" cap="none" spc="0" normalizeH="0" baseline="0" noProof="0" dirty="0">
              <a:ln>
                <a:noFill/>
              </a:ln>
              <a:solidFill>
                <a:prstClr val="black"/>
              </a:solidFill>
              <a:effectLst/>
              <a:uLnTx/>
              <a:uFillTx/>
              <a:latin typeface="Arial"/>
              <a:ea typeface="ＭＳ Ｐゴシック"/>
              <a:cs typeface="Arial"/>
            </a:endParaRP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en-US" sz="1600" b="1" dirty="0">
                <a:solidFill>
                  <a:prstClr val="black"/>
                </a:solidFill>
                <a:latin typeface="Arial"/>
                <a:ea typeface="ＭＳ Ｐゴシック"/>
                <a:cs typeface="Arial"/>
              </a:rPr>
              <a:t>4/12/24</a:t>
            </a:r>
            <a:r>
              <a:rPr kumimoji="0" lang="en-US" sz="1600" b="1" i="0" u="none" strike="noStrike" kern="1200" cap="none" spc="0" normalizeH="0" baseline="0" noProof="0" dirty="0">
                <a:ln>
                  <a:noFill/>
                </a:ln>
                <a:solidFill>
                  <a:prstClr val="black"/>
                </a:solidFill>
                <a:effectLst/>
                <a:uLnTx/>
                <a:uFillTx/>
                <a:latin typeface="Arial"/>
                <a:ea typeface="ＭＳ Ｐゴシック"/>
                <a:cs typeface="Arial"/>
              </a:rPr>
              <a:t> </a:t>
            </a:r>
            <a:r>
              <a:rPr kumimoji="0" lang="en-US" sz="1600" b="0" i="0" u="none" strike="noStrike" kern="1200" cap="none" spc="0" normalizeH="0" baseline="0" noProof="0" dirty="0">
                <a:ln>
                  <a:noFill/>
                </a:ln>
                <a:solidFill>
                  <a:prstClr val="black"/>
                </a:solidFill>
                <a:effectLst/>
                <a:uLnTx/>
                <a:uFillTx/>
                <a:latin typeface="Arial"/>
                <a:ea typeface="ＭＳ Ｐゴシック"/>
                <a:cs typeface="Arial"/>
              </a:rPr>
              <a:t>– The Northwestern College published their “Sigma Xi SmartBrief” , newsletter which included the ‘Moon Dust’ research formerly mentioned, interviewed right Laura Gardner giving details of the MMPACT/ICON/Northwestern look a heads and partnerships</a:t>
            </a: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Mike Fiske and Jennifer Edmunson co-chaired a session at the American Society of Civil Engineers Earth and Space conference, which took place April 15-18</a:t>
            </a:r>
            <a:endParaRPr kumimoji="0" lang="en-US" sz="1600" b="0" i="0" u="none" strike="noStrike" kern="1200" cap="none" spc="0" normalizeH="0" baseline="0" noProof="0" dirty="0">
              <a:ln>
                <a:noFill/>
              </a:ln>
              <a:solidFill>
                <a:prstClr val="black"/>
              </a:solidFill>
              <a:effectLst/>
              <a:uLnTx/>
              <a:uFillTx/>
              <a:latin typeface="Arial"/>
              <a:ea typeface="ＭＳ Ｐゴシック"/>
              <a:cs typeface="Arial"/>
            </a:endParaRP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prstClr val="black"/>
              </a:solidFill>
              <a:effectLst/>
              <a:uLnTx/>
              <a:uFillTx/>
              <a:latin typeface="Arial"/>
              <a:ea typeface="ＭＳ Ｐゴシック"/>
              <a:cs typeface="Arial"/>
            </a:endParaRPr>
          </a:p>
        </p:txBody>
      </p:sp>
      <p:pic>
        <p:nvPicPr>
          <p:cNvPr id="6" name="Picture 5">
            <a:extLst>
              <a:ext uri="{FF2B5EF4-FFF2-40B4-BE49-F238E27FC236}">
                <a16:creationId xmlns:a16="http://schemas.microsoft.com/office/drawing/2014/main" id="{4B7B2816-E8A8-68CD-4F19-89DB04F63685}"/>
              </a:ext>
            </a:extLst>
          </p:cNvPr>
          <p:cNvPicPr>
            <a:picLocks noChangeAspect="1"/>
          </p:cNvPicPr>
          <p:nvPr/>
        </p:nvPicPr>
        <p:blipFill>
          <a:blip r:embed="rId4"/>
          <a:stretch>
            <a:fillRect/>
          </a:stretch>
        </p:blipFill>
        <p:spPr>
          <a:xfrm>
            <a:off x="7736666" y="1577325"/>
            <a:ext cx="3225947" cy="3703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EA7FE12F-3141-4238-B84E-204BDD0B71A0}"/>
              </a:ext>
            </a:extLst>
          </p:cNvPr>
          <p:cNvSpPr txBox="1"/>
          <p:nvPr/>
        </p:nvSpPr>
        <p:spPr>
          <a:xfrm>
            <a:off x="8511669" y="5280675"/>
            <a:ext cx="167594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S PGothic" charset="-128"/>
                <a:cs typeface="+mn-cs"/>
              </a:rPr>
              <a:t>Laura Gardner</a:t>
            </a:r>
          </a:p>
        </p:txBody>
      </p:sp>
    </p:spTree>
    <p:extLst>
      <p:ext uri="{BB962C8B-B14F-4D97-AF65-F5344CB8AC3E}">
        <p14:creationId xmlns:p14="http://schemas.microsoft.com/office/powerpoint/2010/main" val="1655811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p:txBody>
          <a:bodyPr>
            <a:noAutofit/>
          </a:bodyPr>
          <a:lstStyle/>
          <a:p>
            <a:r>
              <a:rPr lang="en-US" dirty="0">
                <a:solidFill>
                  <a:schemeClr val="tx1"/>
                </a:solidFill>
                <a:ea typeface="ＭＳ Ｐゴシック" charset="-128"/>
                <a:cs typeface="ＭＳ Ｐゴシック" charset="-128"/>
              </a:rPr>
              <a:t>Education/Public Outreach</a:t>
            </a:r>
          </a:p>
        </p:txBody>
      </p:sp>
      <p:sp>
        <p:nvSpPr>
          <p:cNvPr id="2" name="Slide Number Placeholder 1"/>
          <p:cNvSpPr>
            <a:spLocks noGrp="1"/>
          </p:cNvSpPr>
          <p:nvPr>
            <p:ph type="sldNum" sz="quarter" idx="4294967295"/>
          </p:nvPr>
        </p:nvSpPr>
        <p:spPr>
          <a:xfrm>
            <a:off x="9958321" y="6607064"/>
            <a:ext cx="1324282" cy="250936"/>
          </a:xfrm>
          <a:prstGeom prst="rect">
            <a:avLst/>
          </a:prstGeom>
          <a:effectLst/>
        </p:spPr>
        <p:txBody>
          <a:bodyPr vert="horz" lIns="91440" tIns="45720" rIns="91440" bIns="4572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t> Page </a:t>
            </a:r>
            <a:fld id="{64E252D3-1CC9-3246-851A-BBA6A7ADC075}"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800" b="0" i="0" u="none" strike="noStrike" kern="1200" cap="none" spc="0" normalizeH="0" baseline="0" noProof="0" dirty="0">
              <a:ln>
                <a:noFill/>
              </a:ln>
              <a:solidFill>
                <a:prstClr val="black"/>
              </a:solidFill>
              <a:effectLst/>
              <a:uLnTx/>
              <a:uFillTx/>
              <a:latin typeface="Arial" charset="0"/>
              <a:cs typeface="+mn-cs"/>
            </a:endParaRPr>
          </a:p>
        </p:txBody>
      </p:sp>
      <p:sp>
        <p:nvSpPr>
          <p:cNvPr id="19" name="Content Placeholder 2"/>
          <p:cNvSpPr txBox="1">
            <a:spLocks/>
          </p:cNvSpPr>
          <p:nvPr/>
        </p:nvSpPr>
        <p:spPr>
          <a:xfrm>
            <a:off x="106078" y="1407176"/>
            <a:ext cx="6187763" cy="2825459"/>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
        <p:nvSpPr>
          <p:cNvPr id="6" name="TextBox 5">
            <a:extLst>
              <a:ext uri="{FF2B5EF4-FFF2-40B4-BE49-F238E27FC236}">
                <a16:creationId xmlns:a16="http://schemas.microsoft.com/office/drawing/2014/main" id="{CB215F30-F1B8-CBC7-F131-D968E03D6DBA}"/>
              </a:ext>
            </a:extLst>
          </p:cNvPr>
          <p:cNvSpPr txBox="1"/>
          <p:nvPr/>
        </p:nvSpPr>
        <p:spPr>
          <a:xfrm>
            <a:off x="6222230" y="554355"/>
            <a:ext cx="563974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S PGothic" charset="-128"/>
                <a:cs typeface="Arial" panose="020B0604020202020204" pitchFamily="34" charset="0"/>
              </a:rPr>
              <a:t>EPO Calendar Outlook (High Priorities):</a:t>
            </a:r>
          </a:p>
        </p:txBody>
      </p:sp>
      <p:graphicFrame>
        <p:nvGraphicFramePr>
          <p:cNvPr id="7" name="Table 6">
            <a:extLst>
              <a:ext uri="{FF2B5EF4-FFF2-40B4-BE49-F238E27FC236}">
                <a16:creationId xmlns:a16="http://schemas.microsoft.com/office/drawing/2014/main" id="{3C082385-76E6-065B-6AB9-7A59B9B72E68}"/>
              </a:ext>
            </a:extLst>
          </p:cNvPr>
          <p:cNvGraphicFramePr>
            <a:graphicFrameLocks noGrp="1"/>
          </p:cNvGraphicFramePr>
          <p:nvPr>
            <p:extLst>
              <p:ext uri="{D42A27DB-BD31-4B8C-83A1-F6EECF244321}">
                <p14:modId xmlns:p14="http://schemas.microsoft.com/office/powerpoint/2010/main" val="2256022601"/>
              </p:ext>
            </p:extLst>
          </p:nvPr>
        </p:nvGraphicFramePr>
        <p:xfrm>
          <a:off x="106078" y="2299864"/>
          <a:ext cx="5800353" cy="2522220"/>
        </p:xfrm>
        <a:graphic>
          <a:graphicData uri="http://schemas.openxmlformats.org/drawingml/2006/table">
            <a:tbl>
              <a:tblPr/>
              <a:tblGrid>
                <a:gridCol w="5800353">
                  <a:extLst>
                    <a:ext uri="{9D8B030D-6E8A-4147-A177-3AD203B41FA5}">
                      <a16:colId xmlns:a16="http://schemas.microsoft.com/office/drawing/2014/main" val="478167689"/>
                    </a:ext>
                  </a:extLst>
                </a:gridCol>
              </a:tblGrid>
              <a:tr h="791574">
                <a:tc>
                  <a:txBody>
                    <a:bodyPr/>
                    <a:lstStyle/>
                    <a:p>
                      <a:pPr marL="285750" indent="-285750" algn="ctr" fontAlgn="ctr">
                        <a:buFont typeface="Wingdings" panose="05000000000000000000" pitchFamily="2" charset="2"/>
                        <a:buChar char="Ø"/>
                      </a:pPr>
                      <a:r>
                        <a:rPr lang="en-US" sz="1800" b="1" dirty="0">
                          <a:solidFill>
                            <a:schemeClr val="bg1"/>
                          </a:solidFill>
                        </a:rPr>
                        <a:t>6/10-12/2024 – </a:t>
                      </a:r>
                      <a:r>
                        <a:rPr lang="en-US" sz="1800" b="0" dirty="0">
                          <a:solidFill>
                            <a:schemeClr val="bg1"/>
                          </a:solidFill>
                        </a:rPr>
                        <a:t>Jaxson Earwood, Mike Fiske, Jennifer Edmunson, and Sierrah Baffa worked to assist in the Break the Ice Lunar Challenge at Alabama A&amp;M’s Agribition Center in Huntsville Alabama. Mike Fiske as a Contest Judge, Jennifer and Jaxson as Ground Support Staff, and Sierrah hosted a MMPACT booth.  Pictured right to left you will find Naveen Vetcha (Challenge Manager), Mike Fiske, Jennifer Edmunson, and Jaxson on the contest floor in the middle of two simulated ice regolith concrete bed dig sites. </a:t>
                      </a:r>
                    </a:p>
                  </a:txBody>
                  <a:tcPr marL="7620" marR="7620" marT="7620" anchor="ctr">
                    <a:lnL>
                      <a:noFill/>
                    </a:lnL>
                    <a:lnR>
                      <a:noFill/>
                    </a:lnR>
                    <a:lnT>
                      <a:noFill/>
                    </a:lnT>
                    <a:lnB>
                      <a:noFill/>
                    </a:lnB>
                  </a:tcPr>
                </a:tc>
                <a:extLst>
                  <a:ext uri="{0D108BD9-81ED-4DB2-BD59-A6C34878D82A}">
                    <a16:rowId xmlns:a16="http://schemas.microsoft.com/office/drawing/2014/main" val="908136175"/>
                  </a:ext>
                </a:extLst>
              </a:tr>
            </a:tbl>
          </a:graphicData>
        </a:graphic>
      </p:graphicFrame>
      <p:pic>
        <p:nvPicPr>
          <p:cNvPr id="1026" name="Picture 2">
            <a:extLst>
              <a:ext uri="{FF2B5EF4-FFF2-40B4-BE49-F238E27FC236}">
                <a16:creationId xmlns:a16="http://schemas.microsoft.com/office/drawing/2014/main" id="{6ADA195D-6631-CCF8-8C54-862CF053AA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008" r="9382" b="36829"/>
          <a:stretch/>
        </p:blipFill>
        <p:spPr bwMode="auto">
          <a:xfrm>
            <a:off x="6222230" y="1891442"/>
            <a:ext cx="5257605" cy="33390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94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037316" y="173066"/>
            <a:ext cx="6117369" cy="720668"/>
          </a:xfrm>
        </p:spPr>
        <p:txBody>
          <a:bodyPr>
            <a:normAutofit/>
          </a:bodyPr>
          <a:lstStyle/>
          <a:p>
            <a:pPr algn="ctr"/>
            <a:r>
              <a:rPr lang="en-US" sz="3600" dirty="0">
                <a:solidFill>
                  <a:sysClr val="window" lastClr="FFFFFF">
                    <a:lumMod val="85000"/>
                  </a:sysClr>
                </a:solidFill>
                <a:latin typeface="Arial Bold" charset="0"/>
                <a:ea typeface="ＭＳ Ｐゴシック" charset="-128"/>
                <a:cs typeface="ＭＳ Ｐゴシック" charset="-128"/>
              </a:rPr>
              <a:t>Education/Public Outreach</a:t>
            </a:r>
          </a:p>
        </p:txBody>
      </p:sp>
      <p:sp>
        <p:nvSpPr>
          <p:cNvPr id="2" name="Slide Number Placeholder 1"/>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800" b="0" i="0" u="none" strike="noStrike" kern="1200" cap="none" spc="0" normalizeH="0" baseline="0" noProof="0" dirty="0">
              <a:ln>
                <a:noFill/>
              </a:ln>
              <a:solidFill>
                <a:prstClr val="black"/>
              </a:solidFill>
              <a:effectLst/>
              <a:uLnTx/>
              <a:uFillTx/>
              <a:latin typeface="Arial" charset="0"/>
              <a:cs typeface="+mn-cs"/>
            </a:endParaRPr>
          </a:p>
        </p:txBody>
      </p:sp>
      <p:sp>
        <p:nvSpPr>
          <p:cNvPr id="19" name="Content Placeholder 2"/>
          <p:cNvSpPr txBox="1">
            <a:spLocks/>
          </p:cNvSpPr>
          <p:nvPr/>
        </p:nvSpPr>
        <p:spPr>
          <a:xfrm>
            <a:off x="106078" y="1407176"/>
            <a:ext cx="6187763" cy="5222224"/>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graphicFrame>
        <p:nvGraphicFramePr>
          <p:cNvPr id="8" name="Table 7">
            <a:extLst>
              <a:ext uri="{FF2B5EF4-FFF2-40B4-BE49-F238E27FC236}">
                <a16:creationId xmlns:a16="http://schemas.microsoft.com/office/drawing/2014/main" id="{885CCCF0-4809-E3D2-1678-8D7187C7A0A0}"/>
              </a:ext>
            </a:extLst>
          </p:cNvPr>
          <p:cNvGraphicFramePr>
            <a:graphicFrameLocks noGrp="1"/>
          </p:cNvGraphicFramePr>
          <p:nvPr>
            <p:extLst>
              <p:ext uri="{D42A27DB-BD31-4B8C-83A1-F6EECF244321}">
                <p14:modId xmlns:p14="http://schemas.microsoft.com/office/powerpoint/2010/main" val="3261075270"/>
              </p:ext>
            </p:extLst>
          </p:nvPr>
        </p:nvGraphicFramePr>
        <p:xfrm>
          <a:off x="201168" y="1594050"/>
          <a:ext cx="5800353" cy="2796540"/>
        </p:xfrm>
        <a:graphic>
          <a:graphicData uri="http://schemas.openxmlformats.org/drawingml/2006/table">
            <a:tbl>
              <a:tblPr/>
              <a:tblGrid>
                <a:gridCol w="5800353">
                  <a:extLst>
                    <a:ext uri="{9D8B030D-6E8A-4147-A177-3AD203B41FA5}">
                      <a16:colId xmlns:a16="http://schemas.microsoft.com/office/drawing/2014/main" val="478167689"/>
                    </a:ext>
                  </a:extLst>
                </a:gridCol>
              </a:tblGrid>
              <a:tr h="791574">
                <a:tc>
                  <a:txBody>
                    <a:bodyPr/>
                    <a:lstStyle/>
                    <a:p>
                      <a:pPr marL="285750" marR="0" lvl="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lang="en-US" sz="1800" b="1" dirty="0"/>
                        <a:t>6/24/24 - </a:t>
                      </a:r>
                      <a:r>
                        <a:rPr lang="en-US" sz="1800" b="0" dirty="0"/>
                        <a:t>Mike Fiske and Jennifer Edmunson were interviewed by a writer for Cadalyst Magazine, who is working on a two-part article on surface construction.</a:t>
                      </a:r>
                    </a:p>
                    <a:p>
                      <a:pPr marL="285750" indent="-285750" algn="l" fontAlgn="ctr">
                        <a:buFont typeface="Wingdings" panose="05000000000000000000" pitchFamily="2" charset="2"/>
                        <a:buChar char="Ø"/>
                      </a:pPr>
                      <a:r>
                        <a:rPr lang="en-US" sz="1800" b="1" dirty="0"/>
                        <a:t>6/28/24 - </a:t>
                      </a:r>
                      <a:r>
                        <a:rPr lang="en-US" sz="1800" b="0" dirty="0"/>
                        <a:t>Evan Jensen of ICON completed a This Week in Tech podcast entitled “3D-Printed Moon Bases with ICON” which can be found via this link: </a:t>
                      </a:r>
                      <a:r>
                        <a:rPr lang="en-US" dirty="0">
                          <a:hlinkClick r:id="rId3"/>
                        </a:rPr>
                        <a:t>A Home on the Moon (twit.tv)</a:t>
                      </a:r>
                      <a:r>
                        <a:rPr lang="en-US" dirty="0"/>
                        <a:t>. (Pictured Right) </a:t>
                      </a:r>
                    </a:p>
                    <a:p>
                      <a:pPr marL="285750" indent="-285750" algn="l" fontAlgn="ctr">
                        <a:buFont typeface="Wingdings" panose="05000000000000000000" pitchFamily="2" charset="2"/>
                        <a:buChar char="Ø"/>
                      </a:pPr>
                      <a:r>
                        <a:rPr lang="en-US" b="1" dirty="0"/>
                        <a:t>7/7/24 – </a:t>
                      </a:r>
                      <a:r>
                        <a:rPr lang="en-US" b="0" dirty="0"/>
                        <a:t>Re-Airing of MMPACT’s 60-Minutes Episode, which has stirred additional good publicity. </a:t>
                      </a:r>
                    </a:p>
                    <a:p>
                      <a:pPr marL="285750" indent="-285750" algn="l" fontAlgn="ctr">
                        <a:buFont typeface="Wingdings" panose="05000000000000000000" pitchFamily="2" charset="2"/>
                        <a:buChar char="Ø"/>
                      </a:pPr>
                      <a:endParaRPr lang="en-US" sz="1800" b="0" dirty="0"/>
                    </a:p>
                  </a:txBody>
                  <a:tcPr marL="7620" marR="7620" marT="7620" anchor="ctr">
                    <a:lnL>
                      <a:noFill/>
                    </a:lnL>
                    <a:lnR>
                      <a:noFill/>
                    </a:lnR>
                    <a:lnT>
                      <a:noFill/>
                    </a:lnT>
                    <a:lnB>
                      <a:noFill/>
                    </a:lnB>
                  </a:tcPr>
                </a:tc>
                <a:extLst>
                  <a:ext uri="{0D108BD9-81ED-4DB2-BD59-A6C34878D82A}">
                    <a16:rowId xmlns:a16="http://schemas.microsoft.com/office/drawing/2014/main" val="908136175"/>
                  </a:ext>
                </a:extLst>
              </a:tr>
            </a:tbl>
          </a:graphicData>
        </a:graphic>
      </p:graphicFrame>
      <p:pic>
        <p:nvPicPr>
          <p:cNvPr id="3" name="Picture 2">
            <a:extLst>
              <a:ext uri="{FF2B5EF4-FFF2-40B4-BE49-F238E27FC236}">
                <a16:creationId xmlns:a16="http://schemas.microsoft.com/office/drawing/2014/main" id="{6EE787FE-026D-CF2B-2518-F076B2D9F1E4}"/>
              </a:ext>
            </a:extLst>
          </p:cNvPr>
          <p:cNvPicPr>
            <a:picLocks noChangeAspect="1"/>
          </p:cNvPicPr>
          <p:nvPr/>
        </p:nvPicPr>
        <p:blipFill>
          <a:blip r:embed="rId4"/>
          <a:stretch>
            <a:fillRect/>
          </a:stretch>
        </p:blipFill>
        <p:spPr>
          <a:xfrm>
            <a:off x="5791232" y="2992320"/>
            <a:ext cx="6199600" cy="3205104"/>
          </a:xfrm>
          <a:prstGeom prst="rect">
            <a:avLst/>
          </a:prstGeom>
          <a:ln w="127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557749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2722982" y="173066"/>
            <a:ext cx="6763909" cy="720668"/>
          </a:xfrm>
        </p:spPr>
        <p:txBody>
          <a:bodyPr>
            <a:normAutofit/>
          </a:bodyPr>
          <a:lstStyle/>
          <a:p>
            <a:pPr algn="ctr"/>
            <a:r>
              <a:rPr lang="en-US" sz="3600" dirty="0">
                <a:solidFill>
                  <a:sysClr val="window" lastClr="FFFFFF">
                    <a:lumMod val="85000"/>
                  </a:sysClr>
                </a:solidFill>
                <a:latin typeface="Arial Bold" charset="0"/>
                <a:ea typeface="ＭＳ Ｐゴシック" charset="-128"/>
                <a:cs typeface="ＭＳ Ｐゴシック" charset="-128"/>
              </a:rPr>
              <a:t>Cover Slide Annotate Images</a:t>
            </a:r>
          </a:p>
        </p:txBody>
      </p:sp>
      <p:sp>
        <p:nvSpPr>
          <p:cNvPr id="2" name="Slide Number Placeholder 1"/>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800" b="0" i="0" u="none" strike="noStrike" kern="1200" cap="none" spc="0" normalizeH="0" baseline="0" noProof="0" dirty="0">
              <a:ln>
                <a:noFill/>
              </a:ln>
              <a:solidFill>
                <a:prstClr val="black"/>
              </a:solidFill>
              <a:effectLst/>
              <a:uLnTx/>
              <a:uFillTx/>
              <a:latin typeface="Arial" charset="0"/>
              <a:cs typeface="+mn-cs"/>
            </a:endParaRPr>
          </a:p>
        </p:txBody>
      </p:sp>
      <p:sp>
        <p:nvSpPr>
          <p:cNvPr id="3" name="TextBox 2"/>
          <p:cNvSpPr txBox="1"/>
          <p:nvPr/>
        </p:nvSpPr>
        <p:spPr>
          <a:xfrm>
            <a:off x="3755447" y="1133503"/>
            <a:ext cx="459040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Annotated Cover Slide Images </a:t>
            </a:r>
          </a:p>
        </p:txBody>
      </p:sp>
      <p:grpSp>
        <p:nvGrpSpPr>
          <p:cNvPr id="4" name="Group 3">
            <a:extLst>
              <a:ext uri="{FF2B5EF4-FFF2-40B4-BE49-F238E27FC236}">
                <a16:creationId xmlns:a16="http://schemas.microsoft.com/office/drawing/2014/main" id="{69FB37EF-34A8-FF4D-CD87-3582ED20215B}"/>
              </a:ext>
            </a:extLst>
          </p:cNvPr>
          <p:cNvGrpSpPr/>
          <p:nvPr/>
        </p:nvGrpSpPr>
        <p:grpSpPr>
          <a:xfrm>
            <a:off x="1935940" y="3650993"/>
            <a:ext cx="7944600" cy="2708895"/>
            <a:chOff x="91451" y="4049463"/>
            <a:chExt cx="5068959" cy="2130035"/>
          </a:xfrm>
        </p:grpSpPr>
        <p:sp>
          <p:nvSpPr>
            <p:cNvPr id="5" name="TextBox 4">
              <a:extLst>
                <a:ext uri="{FF2B5EF4-FFF2-40B4-BE49-F238E27FC236}">
                  <a16:creationId xmlns:a16="http://schemas.microsoft.com/office/drawing/2014/main" id="{BE700D98-8E1E-5E78-C08A-B1553E575359}"/>
                </a:ext>
              </a:extLst>
            </p:cNvPr>
            <p:cNvSpPr txBox="1"/>
            <p:nvPr/>
          </p:nvSpPr>
          <p:spPr>
            <a:xfrm>
              <a:off x="464762" y="4051605"/>
              <a:ext cx="961615" cy="2178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Laser VMX </a:t>
              </a:r>
              <a:r>
                <a:rPr lang="en-US" sz="1200" dirty="0">
                  <a:solidFill>
                    <a:prstClr val="black"/>
                  </a:solidFill>
                  <a:latin typeface="Arial" panose="020B0604020202020204" pitchFamily="34" charset="0"/>
                  <a:cs typeface="Arial" panose="020B0604020202020204" pitchFamily="34" charset="0"/>
                </a:rPr>
                <a:t>Sample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A635DAAD-07D5-7382-5898-30ACE56FA80B}"/>
                </a:ext>
              </a:extLst>
            </p:cNvPr>
            <p:cNvSpPr txBox="1"/>
            <p:nvPr/>
          </p:nvSpPr>
          <p:spPr>
            <a:xfrm>
              <a:off x="2176061" y="4049463"/>
              <a:ext cx="1030428" cy="36301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Arial" panose="020B0604020202020204" pitchFamily="34" charset="0"/>
                  <a:cs typeface="Arial" panose="020B0604020202020204" pitchFamily="34" charset="0"/>
                </a:rPr>
                <a:t>ICON’s 78” Chamber</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Image Credit: ICON </a:t>
              </a:r>
            </a:p>
          </p:txBody>
        </p:sp>
        <p:sp>
          <p:nvSpPr>
            <p:cNvPr id="7" name="TextBox 6">
              <a:extLst>
                <a:ext uri="{FF2B5EF4-FFF2-40B4-BE49-F238E27FC236}">
                  <a16:creationId xmlns:a16="http://schemas.microsoft.com/office/drawing/2014/main" id="{5CAED3FA-333B-0677-39F3-BC2783806724}"/>
                </a:ext>
              </a:extLst>
            </p:cNvPr>
            <p:cNvSpPr txBox="1"/>
            <p:nvPr/>
          </p:nvSpPr>
          <p:spPr>
            <a:xfrm>
              <a:off x="3860906" y="4049463"/>
              <a:ext cx="1075885" cy="3630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Laser VMX Testing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Photo Credit: ICON </a:t>
              </a:r>
            </a:p>
          </p:txBody>
        </p:sp>
        <p:sp>
          <p:nvSpPr>
            <p:cNvPr id="8" name="TextBox 7">
              <a:extLst>
                <a:ext uri="{FF2B5EF4-FFF2-40B4-BE49-F238E27FC236}">
                  <a16:creationId xmlns:a16="http://schemas.microsoft.com/office/drawing/2014/main" id="{2A6FAB61-DF60-3347-7345-52F325B3BA3F}"/>
                </a:ext>
              </a:extLst>
            </p:cNvPr>
            <p:cNvSpPr txBox="1"/>
            <p:nvPr/>
          </p:nvSpPr>
          <p:spPr>
            <a:xfrm>
              <a:off x="2235472" y="5811960"/>
              <a:ext cx="962638" cy="363012"/>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Arial" panose="020B0604020202020204" pitchFamily="34" charset="0"/>
                </a:rPr>
                <a:t>Laser VMX </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Photo Credit: ICON​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DEAADBB5-012C-816E-DC3B-11CE0D9B6CA5}"/>
                </a:ext>
              </a:extLst>
            </p:cNvPr>
            <p:cNvSpPr txBox="1"/>
            <p:nvPr/>
          </p:nvSpPr>
          <p:spPr>
            <a:xfrm>
              <a:off x="3637289" y="5811960"/>
              <a:ext cx="1523121" cy="363012"/>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Arial" panose="020B0604020202020204" pitchFamily="34" charset="0"/>
                  <a:cs typeface="Arial" panose="020B0604020202020204" pitchFamily="34" charset="0"/>
                </a:rPr>
                <a:t>First Prototype of Lens Carousel</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Photo Credit: </a:t>
              </a:r>
              <a:r>
                <a:rPr lang="en-US" sz="1200" dirty="0">
                  <a:solidFill>
                    <a:prstClr val="black"/>
                  </a:solidFill>
                  <a:latin typeface="Arial" panose="020B0604020202020204" pitchFamily="34" charset="0"/>
                  <a:cs typeface="Arial" panose="020B0604020202020204" pitchFamily="34" charset="0"/>
                </a:rPr>
                <a:t>ICON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05E303EC-9507-4D0B-F99E-AA01FAC8558E}"/>
                </a:ext>
              </a:extLst>
            </p:cNvPr>
            <p:cNvSpPr txBox="1"/>
            <p:nvPr/>
          </p:nvSpPr>
          <p:spPr>
            <a:xfrm>
              <a:off x="91451" y="5816486"/>
              <a:ext cx="1708243" cy="363012"/>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Arm moving simulant in bed at ICON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Photo Credit: ICON </a:t>
              </a:r>
            </a:p>
          </p:txBody>
        </p:sp>
      </p:grpSp>
      <p:pic>
        <p:nvPicPr>
          <p:cNvPr id="19" name="Picture 18">
            <a:extLst>
              <a:ext uri="{FF2B5EF4-FFF2-40B4-BE49-F238E27FC236}">
                <a16:creationId xmlns:a16="http://schemas.microsoft.com/office/drawing/2014/main" id="{7A7C7751-D7B4-C481-6927-DA0175D5B845}"/>
              </a:ext>
            </a:extLst>
          </p:cNvPr>
          <p:cNvPicPr>
            <a:picLocks noChangeAspect="1"/>
          </p:cNvPicPr>
          <p:nvPr/>
        </p:nvPicPr>
        <p:blipFill rotWithShape="1">
          <a:blip r:embed="rId3">
            <a:extLst>
              <a:ext uri="{28A0092B-C50C-407E-A947-70E740481C1C}">
                <a14:useLocalDpi xmlns:a14="http://schemas.microsoft.com/office/drawing/2010/main" val="0"/>
              </a:ext>
            </a:extLst>
          </a:blip>
          <a:srcRect l="972" t="-1446" r="833" b="5921"/>
          <a:stretch/>
        </p:blipFill>
        <p:spPr>
          <a:xfrm>
            <a:off x="5326143" y="1874520"/>
            <a:ext cx="1464699" cy="1643054"/>
          </a:xfrm>
          <a:prstGeom prst="ellipse">
            <a:avLst/>
          </a:prstGeom>
        </p:spPr>
      </p:pic>
      <p:sp>
        <p:nvSpPr>
          <p:cNvPr id="20" name="Oval 19">
            <a:extLst>
              <a:ext uri="{FF2B5EF4-FFF2-40B4-BE49-F238E27FC236}">
                <a16:creationId xmlns:a16="http://schemas.microsoft.com/office/drawing/2014/main" id="{FDE0F497-5714-7D30-7775-BE4513CC0857}"/>
              </a:ext>
            </a:extLst>
          </p:cNvPr>
          <p:cNvSpPr>
            <a:spLocks noChangeAspect="1"/>
          </p:cNvSpPr>
          <p:nvPr/>
        </p:nvSpPr>
        <p:spPr>
          <a:xfrm>
            <a:off x="7914517" y="4328245"/>
            <a:ext cx="1523807" cy="1554480"/>
          </a:xfrm>
          <a:prstGeom prst="ellipse">
            <a:avLst/>
          </a:prstGeom>
          <a:blipFill>
            <a:blip r:embed="rId4">
              <a:extLst>
                <a:ext uri="{28A0092B-C50C-407E-A947-70E740481C1C}">
                  <a14:useLocalDpi xmlns:a14="http://schemas.microsoft.com/office/drawing/2010/main" val="0"/>
                </a:ext>
              </a:extLst>
            </a:blip>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BD39FF6C-516A-E0E6-31C3-EB85C6EEBE0F}"/>
              </a:ext>
            </a:extLst>
          </p:cNvPr>
          <p:cNvPicPr>
            <a:picLocks noChangeAspect="1"/>
          </p:cNvPicPr>
          <p:nvPr/>
        </p:nvPicPr>
        <p:blipFill>
          <a:blip r:embed="rId5">
            <a:extLst>
              <a:ext uri="{28A0092B-C50C-407E-A947-70E740481C1C}">
                <a14:useLocalDpi xmlns:a14="http://schemas.microsoft.com/office/drawing/2010/main" val="0"/>
              </a:ext>
            </a:extLst>
          </a:blip>
          <a:srcRect t="5991" b="5991"/>
          <a:stretch/>
        </p:blipFill>
        <p:spPr>
          <a:xfrm>
            <a:off x="2501562" y="4311124"/>
            <a:ext cx="1540135" cy="1554480"/>
          </a:xfrm>
          <a:prstGeom prst="ellipse">
            <a:avLst/>
          </a:prstGeom>
          <a:ln w="25400">
            <a:noFill/>
          </a:ln>
        </p:spPr>
      </p:pic>
      <p:sp>
        <p:nvSpPr>
          <p:cNvPr id="22" name="Oval 21">
            <a:extLst>
              <a:ext uri="{FF2B5EF4-FFF2-40B4-BE49-F238E27FC236}">
                <a16:creationId xmlns:a16="http://schemas.microsoft.com/office/drawing/2014/main" id="{2694CFB3-9F87-024E-7FBE-156148CF4BAE}"/>
              </a:ext>
            </a:extLst>
          </p:cNvPr>
          <p:cNvSpPr>
            <a:spLocks noChangeAspect="1"/>
          </p:cNvSpPr>
          <p:nvPr/>
        </p:nvSpPr>
        <p:spPr>
          <a:xfrm>
            <a:off x="7899181" y="1970870"/>
            <a:ext cx="1554480" cy="1554480"/>
          </a:xfrm>
          <a:prstGeom prst="ellipse">
            <a:avLst/>
          </a:prstGeom>
          <a:blipFill>
            <a:blip r:embed="rId6">
              <a:extLst>
                <a:ext uri="{28A0092B-C50C-407E-A947-70E740481C1C}">
                  <a14:useLocalDpi xmlns:a14="http://schemas.microsoft.com/office/drawing/2010/main" val="0"/>
                </a:ext>
              </a:extLst>
            </a:blip>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5B84CBE5-03FB-73AE-390E-EFF17B6AD8CD}"/>
              </a:ext>
            </a:extLst>
          </p:cNvPr>
          <p:cNvSpPr>
            <a:spLocks noChangeAspect="1"/>
          </p:cNvSpPr>
          <p:nvPr/>
        </p:nvSpPr>
        <p:spPr>
          <a:xfrm>
            <a:off x="2335561" y="1963094"/>
            <a:ext cx="1706136" cy="1554480"/>
          </a:xfrm>
          <a:prstGeom prst="ellipse">
            <a:avLst/>
          </a:prstGeom>
          <a:blipFill>
            <a:blip r:embed="rId7">
              <a:extLst>
                <a:ext uri="{28A0092B-C50C-407E-A947-70E740481C1C}">
                  <a14:useLocalDpi xmlns:a14="http://schemas.microsoft.com/office/drawing/2010/main" val="0"/>
                </a:ext>
              </a:extLst>
            </a:blip>
            <a:srcRect/>
            <a:stretch>
              <a:fillRect l="-8616" t="-34386" r="-19258" b="-52752"/>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23F6CE47-E62C-5C53-D3E6-09EA533B5734}"/>
              </a:ext>
            </a:extLst>
          </p:cNvPr>
          <p:cNvSpPr/>
          <p:nvPr/>
        </p:nvSpPr>
        <p:spPr>
          <a:xfrm>
            <a:off x="5145115" y="4238300"/>
            <a:ext cx="1678443" cy="1627304"/>
          </a:xfrm>
          <a:prstGeom prst="ellipse">
            <a:avLst/>
          </a:prstGeom>
          <a:blipFill>
            <a:blip r:embed="rId8">
              <a:extLst>
                <a:ext uri="{28A0092B-C50C-407E-A947-70E740481C1C}">
                  <a14:useLocalDpi xmlns:a14="http://schemas.microsoft.com/office/drawing/2010/main" val="0"/>
                </a:ext>
              </a:extLst>
            </a:blip>
            <a:srcRect/>
            <a:stretch>
              <a:fillRect l="-2770" t="-64250" r="-35290" b="-3901"/>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46698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14" y="0"/>
            <a:ext cx="9843083" cy="1066800"/>
          </a:xfrm>
        </p:spPr>
        <p:txBody>
          <a:bodyPr>
            <a:normAutofit/>
          </a:bodyPr>
          <a:lstStyle/>
          <a:p>
            <a:pPr algn="l"/>
            <a:r>
              <a:rPr lang="en-US" sz="2200" dirty="0"/>
              <a:t>MMPACT</a:t>
            </a:r>
            <a:br>
              <a:rPr lang="en-US" sz="2200" dirty="0"/>
            </a:br>
            <a:r>
              <a:rPr lang="en-US" sz="2200" dirty="0"/>
              <a:t>System Construction Demonstration Delay – </a:t>
            </a:r>
            <a:r>
              <a:rPr lang="en-US" sz="2200" dirty="0">
                <a:solidFill>
                  <a:schemeClr val="bg1"/>
                </a:solidFill>
              </a:rPr>
              <a:t>Jennifer Edmunson/MSFC</a:t>
            </a:r>
            <a:endParaRPr lang="en-US" sz="2200" strike="sngStrike" dirty="0">
              <a:solidFill>
                <a:schemeClr val="bg1"/>
              </a:solidFill>
            </a:endParaRPr>
          </a:p>
        </p:txBody>
      </p:sp>
      <p:grpSp>
        <p:nvGrpSpPr>
          <p:cNvPr id="5" name="Group 4"/>
          <p:cNvGrpSpPr/>
          <p:nvPr/>
        </p:nvGrpSpPr>
        <p:grpSpPr>
          <a:xfrm>
            <a:off x="161604" y="1181390"/>
            <a:ext cx="11787290" cy="5571122"/>
            <a:chOff x="244499" y="1293100"/>
            <a:chExt cx="11787290" cy="5571122"/>
          </a:xfrm>
        </p:grpSpPr>
        <p:sp>
          <p:nvSpPr>
            <p:cNvPr id="7" name="Rectangle 9"/>
            <p:cNvSpPr>
              <a:spLocks noChangeArrowheads="1"/>
            </p:cNvSpPr>
            <p:nvPr/>
          </p:nvSpPr>
          <p:spPr bwMode="auto">
            <a:xfrm>
              <a:off x="244499" y="1294259"/>
              <a:ext cx="1397556" cy="5569963"/>
            </a:xfrm>
            <a:prstGeom prst="rect">
              <a:avLst/>
            </a:prstGeom>
            <a:noFill/>
            <a:ln w="9525" algn="ctr">
              <a:solidFill>
                <a:schemeClr val="bg2">
                  <a:lumMod val="50000"/>
                </a:schemeClr>
              </a:solidFill>
              <a:round/>
              <a:headEnd/>
              <a:tailEnd/>
            </a:ln>
          </p:spPr>
          <p:txBody>
            <a:bodyPr lIns="45720" tIns="22860" rIns="45720" bIns="22860" anchor="t"/>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a:ea typeface="MS PGothic"/>
                  <a:cs typeface="Arial"/>
                  <a:sym typeface="Helvetica Neue"/>
                </a:rPr>
                <a:t>Risk ID 55</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a:ea typeface="MS PGothic"/>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panose="020B0604020202020204" pitchFamily="34" charset="0"/>
                  <a:ea typeface="MS PGothic" charset="-128"/>
                  <a:cs typeface="Arial" panose="020B0604020202020204" pitchFamily="34" charset="0"/>
                  <a:sym typeface="Helvetica Neue"/>
                </a:rPr>
                <a:t>Categorization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lumMod val="50000"/>
                    </a:srgbClr>
                  </a:solidFill>
                  <a:effectLst/>
                  <a:uLnTx/>
                  <a:uFillTx/>
                  <a:latin typeface="Arial" panose="020B0604020202020204" pitchFamily="34" charset="0"/>
                  <a:ea typeface="MS PGothic" charset="-128"/>
                  <a:cs typeface="Arial" panose="020B0604020202020204" pitchFamily="34" charset="0"/>
                  <a:sym typeface="Helvetica Neue"/>
                </a:rPr>
                <a:t>Phase 1</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ts val="600"/>
                </a:spcBef>
                <a:spcAft>
                  <a:spcPts val="60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Trend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ts val="600"/>
                </a:spcBef>
                <a:spcAft>
                  <a:spcPts val="60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Criticality</a:t>
              </a:r>
            </a:p>
            <a:p>
              <a:pPr marL="0" marR="0" lvl="0" indent="0" algn="ctr" defTabSz="914400" rtl="0" eaLnBrk="0" fontAlgn="base" latinLnBrk="0" hangingPunct="0">
                <a:lnSpc>
                  <a:spcPct val="100000"/>
                </a:lnSpc>
                <a:spcBef>
                  <a:spcPts val="2400"/>
                </a:spcBef>
                <a:spcAft>
                  <a:spcPct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Current LxC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charset="0"/>
                  <a:ea typeface="MS PGothic" charset="-128"/>
                  <a:cs typeface="Arial"/>
                  <a:sym typeface="Helvetica Neue"/>
                </a:rPr>
                <a:t>3x3</a:t>
              </a:r>
            </a:p>
            <a:p>
              <a:pPr marL="0" marR="0" lvl="0" indent="0" algn="ctr" defTabSz="914400" rtl="0" eaLnBrk="0" fontAlgn="base" latinLnBrk="0" hangingPunct="0">
                <a:lnSpc>
                  <a:spcPct val="100000"/>
                </a:lnSpc>
                <a:spcBef>
                  <a:spcPts val="2400"/>
                </a:spcBef>
                <a:spcAft>
                  <a:spcPct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Affinity Group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charset="0"/>
                  <a:ea typeface="MS PGothic" charset="-128"/>
                  <a:cs typeface="Arial"/>
                  <a:sym typeface="Helvetica Neue"/>
                </a:rPr>
                <a:t>Programmatic/ Technical</a:t>
              </a:r>
            </a:p>
            <a:p>
              <a:pPr marL="0" marR="0" lvl="0" indent="0" algn="ctr" defTabSz="914400" rtl="0" eaLnBrk="0" fontAlgn="base" latinLnBrk="0" hangingPunct="0">
                <a:lnSpc>
                  <a:spcPct val="100000"/>
                </a:lnSpc>
                <a:spcBef>
                  <a:spcPts val="2400"/>
                </a:spcBef>
                <a:spcAft>
                  <a:spcPct val="0"/>
                </a:spcAft>
                <a:buClrTx/>
                <a:buSzTx/>
                <a:buFontTx/>
                <a:buNone/>
                <a:tabLst/>
                <a:defRPr/>
              </a:pPr>
              <a:r>
                <a:rPr kumimoji="0" lang="en-US" sz="1200" b="1" i="0" u="sng" strike="noStrike" kern="1200" cap="none" spc="0" normalizeH="0" baseline="0" noProof="0" dirty="0">
                  <a:ln>
                    <a:noFill/>
                  </a:ln>
                  <a:solidFill>
                    <a:srgbClr val="434343"/>
                  </a:solidFill>
                  <a:effectLst/>
                  <a:uLnTx/>
                  <a:uFillTx/>
                  <a:latin typeface="Arial" charset="0"/>
                  <a:ea typeface="MS PGothic" charset="-128"/>
                  <a:cs typeface="Arial"/>
                  <a:sym typeface="Helvetica Neue"/>
                </a:rPr>
                <a:t>Planned Closure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panose="020B0604020202020204" pitchFamily="34" charset="0"/>
                  <a:ea typeface="MS PGothic" charset="-128"/>
                  <a:cs typeface="Arial" panose="020B0604020202020204" pitchFamily="34" charset="0"/>
                  <a:sym typeface="Helvetica Neue"/>
                </a:rPr>
                <a:t>12/31/2024</a:t>
              </a:r>
              <a:endParaRPr kumimoji="0" lang="en-US" sz="1200" b="0" i="0" u="none" strike="noStrike" kern="1200" cap="none" spc="0" normalizeH="0" baseline="0" noProof="0" dirty="0">
                <a:ln>
                  <a:noFill/>
                </a:ln>
                <a:solidFill>
                  <a:srgbClr val="434343"/>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ts val="2400"/>
                </a:spcBef>
                <a:spcAft>
                  <a:spcPct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Open Date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lumMod val="50000"/>
                    </a:srgbClr>
                  </a:solidFill>
                  <a:effectLst/>
                  <a:uLnTx/>
                  <a:uFillTx/>
                  <a:latin typeface="Arial"/>
                  <a:ea typeface="MS PGothic"/>
                  <a:cs typeface="Arial"/>
                  <a:sym typeface="Helvetica Neue"/>
                </a:rPr>
                <a:t>03/04/2024</a:t>
              </a:r>
            </a:p>
          </p:txBody>
        </p:sp>
        <p:sp>
          <p:nvSpPr>
            <p:cNvPr id="8" name="Content Placeholder 12"/>
            <p:cNvSpPr txBox="1">
              <a:spLocks/>
            </p:cNvSpPr>
            <p:nvPr/>
          </p:nvSpPr>
          <p:spPr>
            <a:xfrm>
              <a:off x="2267719" y="1293100"/>
              <a:ext cx="9764070" cy="2889672"/>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marR="0" lvl="0" indent="-228600" algn="l" defTabSz="457200" rtl="0" eaLnBrk="1" fontAlgn="base" latinLnBrk="0" hangingPunct="1">
                <a:lnSpc>
                  <a:spcPct val="130000"/>
                </a:lnSpc>
                <a:spcBef>
                  <a:spcPts val="0"/>
                </a:spcBef>
                <a:spcAft>
                  <a:spcPct val="0"/>
                </a:spcAft>
                <a:buClrTx/>
                <a:buSzTx/>
                <a:buFont typeface="Arial" charset="0"/>
                <a:buNone/>
                <a:tabLst/>
                <a:defRPr/>
              </a:pPr>
              <a:endParaRPr kumimoji="0" lang="en-US" sz="1900" b="1" i="0" u="sng" strike="noStrike" kern="1200" cap="none" spc="0" normalizeH="0" baseline="0" noProof="0" dirty="0">
                <a:ln>
                  <a:noFill/>
                </a:ln>
                <a:solidFill>
                  <a:srgbClr val="434343">
                    <a:lumMod val="50000"/>
                  </a:srgbClr>
                </a:solidFill>
                <a:effectLst/>
                <a:uLnTx/>
                <a:uFillTx/>
                <a:latin typeface="Arial" panose="020B0604020202020204" pitchFamily="34" charset="0"/>
                <a:ea typeface="ＭＳ Ｐゴシック" charset="-128"/>
                <a:cs typeface="Arial" panose="020B0604020202020204" pitchFamily="34" charset="0"/>
                <a:sym typeface="Helvetica Neue"/>
              </a:endParaRPr>
            </a:p>
            <a:p>
              <a:pPr marL="342900" marR="0" lvl="0" indent="-342900" algn="l" defTabSz="457200" rtl="0" eaLnBrk="1" fontAlgn="base" latinLnBrk="0" hangingPunct="1">
                <a:lnSpc>
                  <a:spcPct val="100000"/>
                </a:lnSpc>
                <a:spcBef>
                  <a:spcPts val="600"/>
                </a:spcBef>
                <a:spcAft>
                  <a:spcPct val="0"/>
                </a:spcAft>
                <a:buClrTx/>
                <a:buSzTx/>
                <a:buFont typeface="Arial" charset="0"/>
                <a:buNone/>
                <a:tabLst/>
                <a:defRPr/>
              </a:pPr>
              <a:endParaRPr kumimoji="0" lang="en-US" sz="1400" b="1" i="0" u="sng" strike="noStrike" kern="1200" cap="none" spc="0" normalizeH="0" baseline="0" noProof="0" dirty="0">
                <a:ln>
                  <a:noFill/>
                </a:ln>
                <a:solidFill>
                  <a:srgbClr val="434343">
                    <a:lumMod val="50000"/>
                  </a:srgbClr>
                </a:solidFill>
                <a:effectLst/>
                <a:uLnTx/>
                <a:uFillTx/>
                <a:latin typeface="Calibri"/>
                <a:ea typeface="ＭＳ Ｐゴシック" charset="-128"/>
                <a:sym typeface="Helvetica Neue"/>
              </a:endParaRPr>
            </a:p>
            <a:p>
              <a:pPr marL="342900" marR="0" lvl="0" indent="-342900" algn="l" defTabSz="457200" rtl="0" eaLnBrk="1" fontAlgn="base" latinLnBrk="0" hangingPunct="1">
                <a:lnSpc>
                  <a:spcPct val="100000"/>
                </a:lnSpc>
                <a:spcBef>
                  <a:spcPts val="600"/>
                </a:spcBef>
                <a:spcAft>
                  <a:spcPct val="0"/>
                </a:spcAft>
                <a:buClrTx/>
                <a:buSzTx/>
                <a:buFont typeface="Arial" charset="0"/>
                <a:buNone/>
                <a:tabLst/>
                <a:defRPr/>
              </a:pPr>
              <a:endParaRPr kumimoji="0" lang="en-US" sz="1400" b="1" i="0" u="sng" strike="noStrike" kern="1200" cap="none" spc="0" normalizeH="0" baseline="0" noProof="0" dirty="0">
                <a:ln>
                  <a:noFill/>
                </a:ln>
                <a:solidFill>
                  <a:srgbClr val="434343">
                    <a:lumMod val="50000"/>
                  </a:srgbClr>
                </a:solidFill>
                <a:effectLst/>
                <a:uLnTx/>
                <a:uFillTx/>
                <a:latin typeface="Calibri"/>
                <a:ea typeface="ＭＳ Ｐゴシック" charset="-128"/>
                <a:sym typeface="Helvetica Neue"/>
              </a:endParaRPr>
            </a:p>
            <a:p>
              <a:pPr marL="342900" marR="0" lvl="0" indent="-342900" algn="l" defTabSz="457200" rtl="0" eaLnBrk="1" fontAlgn="base" latinLnBrk="0" hangingPunct="1">
                <a:lnSpc>
                  <a:spcPct val="100000"/>
                </a:lnSpc>
                <a:spcBef>
                  <a:spcPts val="600"/>
                </a:spcBef>
                <a:spcAft>
                  <a:spcPct val="0"/>
                </a:spcAft>
                <a:buClrTx/>
                <a:buSzTx/>
                <a:buFont typeface="Arial" charset="0"/>
                <a:buNone/>
                <a:tabLst/>
                <a:defRPr/>
              </a:pPr>
              <a:endParaRPr kumimoji="0" lang="en-US" sz="1400" b="1" i="0" u="sng" strike="noStrike" kern="1200" cap="none" spc="0" normalizeH="0" baseline="0" noProof="0" dirty="0">
                <a:ln>
                  <a:noFill/>
                </a:ln>
                <a:solidFill>
                  <a:srgbClr val="434343">
                    <a:lumMod val="50000"/>
                  </a:srgbClr>
                </a:solidFill>
                <a:effectLst/>
                <a:uLnTx/>
                <a:uFillTx/>
                <a:latin typeface="Calibri"/>
                <a:ea typeface="ＭＳ Ｐゴシック" charset="-128"/>
                <a:sym typeface="Helvetica Neue"/>
              </a:endParaRPr>
            </a:p>
          </p:txBody>
        </p:sp>
      </p:grpSp>
      <p:sp>
        <p:nvSpPr>
          <p:cNvPr id="11" name="Rectangle 11"/>
          <p:cNvSpPr>
            <a:spLocks noChangeArrowheads="1"/>
          </p:cNvSpPr>
          <p:nvPr/>
        </p:nvSpPr>
        <p:spPr bwMode="auto">
          <a:xfrm>
            <a:off x="489177" y="2990886"/>
            <a:ext cx="686168" cy="396724"/>
          </a:xfrm>
          <a:prstGeom prst="rect">
            <a:avLst/>
          </a:prstGeom>
          <a:solidFill>
            <a:srgbClr val="FFFF00"/>
          </a:solidFill>
          <a:ln w="9525" algn="ctr">
            <a:solidFill>
              <a:schemeClr val="tx1"/>
            </a:solid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Med</a:t>
            </a:r>
          </a:p>
        </p:txBody>
      </p:sp>
      <p:sp>
        <p:nvSpPr>
          <p:cNvPr id="18" name="Right Arrow 8">
            <a:extLst>
              <a:ext uri="{FF2B5EF4-FFF2-40B4-BE49-F238E27FC236}">
                <a16:creationId xmlns:a16="http://schemas.microsoft.com/office/drawing/2014/main" id="{349EEB4D-ED1C-4E36-A14E-83247C3CFB16}"/>
              </a:ext>
            </a:extLst>
          </p:cNvPr>
          <p:cNvSpPr/>
          <p:nvPr/>
        </p:nvSpPr>
        <p:spPr>
          <a:xfrm rot="5400000">
            <a:off x="586993" y="2088103"/>
            <a:ext cx="546779" cy="396724"/>
          </a:xfrm>
          <a:prstGeom prst="rightArrow">
            <a:avLst/>
          </a:prstGeom>
          <a:no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endParaRPr>
          </a:p>
        </p:txBody>
      </p:sp>
      <p:sp>
        <p:nvSpPr>
          <p:cNvPr id="3" name="Slide Number Placeholder 2">
            <a:extLst>
              <a:ext uri="{FF2B5EF4-FFF2-40B4-BE49-F238E27FC236}">
                <a16:creationId xmlns:a16="http://schemas.microsoft.com/office/drawing/2014/main" id="{395FAE73-6A87-C04D-5472-AF28BA23251F}"/>
              </a:ext>
            </a:extLst>
          </p:cNvPr>
          <p:cNvSpPr>
            <a:spLocks noGrp="1"/>
          </p:cNvSpPr>
          <p:nvPr>
            <p:ph type="sldNum" sz="quarter" idx="2"/>
          </p:nvPr>
        </p:nvSpPr>
        <p:spPr>
          <a:xfrm>
            <a:off x="12020831" y="6629405"/>
            <a:ext cx="115416" cy="123111"/>
          </a:xfrm>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lang="en-US" sz="8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0">
                <a:lnSpc>
                  <a:spcPct val="100000"/>
                </a:lnSpc>
                <a:spcBef>
                  <a:spcPts val="0"/>
                </a:spcBef>
                <a:spcAft>
                  <a:spcPts val="0"/>
                </a:spcAft>
                <a:buClrTx/>
                <a:buSzTx/>
                <a:buFontTx/>
                <a:buNone/>
                <a:tabLst/>
                <a:defRPr/>
              </a:pPr>
              <a:t>34</a:t>
            </a:fld>
            <a:endParaRPr kumimoji="0" lang="en-US" sz="8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TextBox 16">
            <a:extLst>
              <a:ext uri="{FF2B5EF4-FFF2-40B4-BE49-F238E27FC236}">
                <a16:creationId xmlns:a16="http://schemas.microsoft.com/office/drawing/2014/main" id="{D1281889-CB47-59C0-287C-0B424EA8BB22}"/>
              </a:ext>
            </a:extLst>
          </p:cNvPr>
          <p:cNvSpPr txBox="1"/>
          <p:nvPr/>
        </p:nvSpPr>
        <p:spPr>
          <a:xfrm>
            <a:off x="1559160" y="1170172"/>
            <a:ext cx="10594816" cy="11948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marR="0" lvl="0" indent="-342900" algn="l" defTabSz="457200" rtl="0" eaLnBrk="1" fontAlgn="base" latinLnBrk="0" hangingPunct="1">
              <a:lnSpc>
                <a:spcPct val="110000"/>
              </a:lnSpc>
              <a:spcBef>
                <a:spcPts val="300"/>
              </a:spcBef>
              <a:spcAft>
                <a:spcPts val="15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Risk Statement</a:t>
            </a:r>
            <a:r>
              <a:rPr kumimoji="0" lang="en-US" sz="1200" b="1" i="0" u="none"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         </a:t>
            </a:r>
          </a:p>
          <a:p>
            <a:pPr marL="0" marR="0" lvl="0" indent="0" algn="l" defTabSz="457200" rtl="0" eaLnBrk="1" fontAlgn="base" latinLnBrk="0" hangingPunct="1">
              <a:lnSpc>
                <a:spcPct val="110000"/>
              </a:lnSpc>
              <a:spcBef>
                <a:spcPts val="300"/>
              </a:spcBef>
              <a:spcAft>
                <a:spcPts val="300"/>
              </a:spcAft>
              <a:buClrTx/>
              <a:buSzTx/>
              <a:buFontTx/>
              <a:buNone/>
              <a:tabLst/>
              <a:defRPr/>
            </a:pPr>
            <a:r>
              <a:rPr kumimoji="0" lang="en-US" sz="1200" b="0" i="0" u="none"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Given the complexity of the System Construction Demonstration (Technology Maturation Plan (TMP) Block 30), there is the possibility that the test completion date may be delayed due to technical and/or programmatic issues, resulting in the schedule slipping past the current Game Changing Development (GCD) program milestone and grace period</a:t>
            </a:r>
            <a:r>
              <a:rPr kumimoji="0" lang="en-US" sz="12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 </a:t>
            </a:r>
            <a:endParaRPr kumimoji="0" lang="en-US" sz="1200" b="0" i="0" u="none" strike="noStrike" kern="1200" cap="none" spc="0" normalizeH="0" baseline="0" noProof="0" dirty="0">
              <a:ln>
                <a:noFill/>
              </a:ln>
              <a:solidFill>
                <a:srgbClr val="FF0000"/>
              </a:solidFill>
              <a:effectLst/>
              <a:highlight>
                <a:srgbClr val="FFFF00"/>
              </a:highlight>
              <a:uLnTx/>
              <a:uFillTx/>
              <a:latin typeface="Arial" panose="020B0604020202020204" pitchFamily="34" charset="0"/>
              <a:cs typeface="Arial" panose="020B0604020202020204" pitchFamily="34" charset="0"/>
              <a:sym typeface="Helvetica Neue"/>
            </a:endParaRPr>
          </a:p>
          <a:p>
            <a:pPr marL="228600" marR="0" lvl="0" indent="-228600" algn="l" defTabSz="457200" rtl="0" eaLnBrk="1" fontAlgn="base" latinLnBrk="0" hangingPunct="1">
              <a:lnSpc>
                <a:spcPct val="110000"/>
              </a:lnSpc>
              <a:spcBef>
                <a:spcPts val="0"/>
              </a:spcBef>
              <a:spcAft>
                <a:spcPts val="30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Helvetica Neue"/>
              <a:cs typeface="Arial"/>
              <a:sym typeface="Helvetica Neue"/>
            </a:endParaRPr>
          </a:p>
        </p:txBody>
      </p:sp>
      <p:sp>
        <p:nvSpPr>
          <p:cNvPr id="20" name="TextBox 19">
            <a:extLst>
              <a:ext uri="{FF2B5EF4-FFF2-40B4-BE49-F238E27FC236}">
                <a16:creationId xmlns:a16="http://schemas.microsoft.com/office/drawing/2014/main" id="{A552B5EF-7014-5BAF-CAAD-81D0BB35F0E2}"/>
              </a:ext>
            </a:extLst>
          </p:cNvPr>
          <p:cNvSpPr txBox="1"/>
          <p:nvPr/>
        </p:nvSpPr>
        <p:spPr>
          <a:xfrm>
            <a:off x="1565291" y="3284980"/>
            <a:ext cx="10449405" cy="15313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1200" b="1" i="0" u="sng"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Impact</a:t>
            </a:r>
            <a:r>
              <a:rPr kumimoji="0" lang="en-US" sz="1200" b="1"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a:t>
            </a:r>
          </a:p>
          <a:p>
            <a:pPr marL="0" marR="0" lvl="0" indent="0" algn="l" defTabSz="914400" rtl="0" eaLnBrk="1" fontAlgn="auto" latinLnBrk="0" hangingPunct="1">
              <a:lnSpc>
                <a:spcPct val="110000"/>
              </a:lnSpc>
              <a:spcBef>
                <a:spcPts val="150"/>
              </a:spcBef>
              <a:spcAft>
                <a:spcPts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The current GCD program-controlled milestone (C6) for the TMP Block 30 test is 12/31/24. Technical and programmatic issues in the run up to or during the test could push the completion past the milestone even with the 1-month grace period given by the Program.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Cost: Per the presentation to the GCD Program Control Board, the cost of additional work at ICON would be paid for solely by ICON.  The MSFC team will monitor this risk and prepare additional FTE/WYE margin as able.</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Schedule: TBD</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Technical: TBD</a:t>
            </a:r>
          </a:p>
        </p:txBody>
      </p:sp>
      <p:sp>
        <p:nvSpPr>
          <p:cNvPr id="9" name="TextBox 8">
            <a:extLst>
              <a:ext uri="{FF2B5EF4-FFF2-40B4-BE49-F238E27FC236}">
                <a16:creationId xmlns:a16="http://schemas.microsoft.com/office/drawing/2014/main" id="{EBF3E80D-78A8-102D-314F-2094B25E4461}"/>
              </a:ext>
            </a:extLst>
          </p:cNvPr>
          <p:cNvSpPr txBox="1"/>
          <p:nvPr/>
        </p:nvSpPr>
        <p:spPr>
          <a:xfrm>
            <a:off x="1606043" y="2109471"/>
            <a:ext cx="10367903" cy="11469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15082" marR="0" lvl="0" indent="0" algn="l" defTabSz="457200" rtl="0" eaLnBrk="1" fontAlgn="base" latinLnBrk="0" hangingPunct="1">
              <a:lnSpc>
                <a:spcPct val="110000"/>
              </a:lnSpc>
              <a:spcBef>
                <a:spcPts val="300"/>
              </a:spcBef>
              <a:spcAft>
                <a:spcPts val="15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Context: </a:t>
            </a:r>
          </a:p>
          <a:p>
            <a:pPr marL="0" marR="0" lvl="0" indent="0" algn="l" defTabSz="457200" rtl="0" eaLnBrk="1" fontAlgn="base" latinLnBrk="0" hangingPunct="1">
              <a:lnSpc>
                <a:spcPct val="100000"/>
              </a:lnSpc>
              <a:spcBef>
                <a:spcPts val="300"/>
              </a:spcBef>
              <a:spcAft>
                <a:spcPct val="0"/>
              </a:spcAft>
              <a:buClrTx/>
              <a:buSzTx/>
              <a:buFontTx/>
              <a:buNone/>
              <a:tabLst/>
              <a:defRPr/>
            </a:pPr>
            <a:r>
              <a:rPr kumimoji="0" lang="en-US" sz="1200" b="0" i="0" u="none" strike="noStrike" kern="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The ICON team will need to factor in/implement the lessons learned from TMP Task 26 into Task 30. Additionally, lessons learned from integration of the terrestrial arm, terrestrial arm umbilical, and V20 chamber are not directly applicable to the UR10 robotic arm and the 78” chamber at ICON; lessons learned would need to be adapted for the new environment. Additional margin for general/systems integration issues was incorporated, but margin is slim (i.e., measured in days).	</a:t>
            </a:r>
            <a:endParaRPr kumimoji="0" lang="en-US" sz="1200" b="0" i="0" u="none" strike="noStrike" kern="1200" cap="none" spc="0" normalizeH="0" baseline="0" noProof="0" dirty="0">
              <a:ln>
                <a:noFill/>
              </a:ln>
              <a:solidFill>
                <a:srgbClr val="FFFFFF"/>
              </a:solidFill>
              <a:effectLst/>
              <a:uLnTx/>
              <a:uFillTx/>
              <a:latin typeface="Helvetica Neue"/>
              <a:cs typeface="Arial"/>
              <a:sym typeface="Helvetica Neue"/>
            </a:endParaRPr>
          </a:p>
        </p:txBody>
      </p:sp>
      <p:sp>
        <p:nvSpPr>
          <p:cNvPr id="4" name="TextBox 3">
            <a:extLst>
              <a:ext uri="{FF2B5EF4-FFF2-40B4-BE49-F238E27FC236}">
                <a16:creationId xmlns:a16="http://schemas.microsoft.com/office/drawing/2014/main" id="{CF0584C8-5CD7-9365-4A85-DA5C1058F7B4}"/>
              </a:ext>
            </a:extLst>
          </p:cNvPr>
          <p:cNvSpPr txBox="1"/>
          <p:nvPr/>
        </p:nvSpPr>
        <p:spPr>
          <a:xfrm>
            <a:off x="1580990" y="4816361"/>
            <a:ext cx="10572986" cy="1194879"/>
          </a:xfrm>
          <a:prstGeom prst="rect">
            <a:avLst/>
          </a:prstGeom>
          <a:noFill/>
        </p:spPr>
        <p:txBody>
          <a:bodyPr wrap="square" rtlCol="0">
            <a:spAutoFit/>
          </a:bodyPr>
          <a:lstStyle/>
          <a:p>
            <a:pPr marL="342900" marR="0" lvl="0" indent="-342900" algn="l" defTabSz="914400" rtl="0" eaLnBrk="1" fontAlgn="auto" latinLnBrk="0" hangingPunct="1">
              <a:lnSpc>
                <a:spcPct val="110000"/>
              </a:lnSpc>
              <a:spcBef>
                <a:spcPts val="300"/>
              </a:spcBef>
              <a:spcAft>
                <a:spcPts val="150"/>
              </a:spcAft>
              <a:buClr>
                <a:srgbClr val="434343"/>
              </a:buClr>
              <a:buSzPts val="1200"/>
              <a:buFontTx/>
              <a:buNone/>
              <a:tabLst/>
              <a:defRPr/>
            </a:pPr>
            <a:r>
              <a:rPr kumimoji="0" lang="en-US" sz="1200" b="1" i="0" u="sng" strike="noStrike" kern="0" cap="none" spc="0" normalizeH="0" baseline="0" noProof="0" dirty="0">
                <a:ln>
                  <a:noFill/>
                </a:ln>
                <a:solidFill>
                  <a:srgbClr val="434343"/>
                </a:solidFill>
                <a:effectLst/>
                <a:uLnTx/>
                <a:uFillTx/>
                <a:latin typeface="Arial"/>
                <a:cs typeface="Arial"/>
                <a:sym typeface="Arial"/>
              </a:rPr>
              <a:t>Status</a:t>
            </a:r>
            <a:r>
              <a:rPr kumimoji="0" lang="en-US" sz="1200" b="1" i="0" u="none" strike="noStrike" kern="0" cap="none" spc="0" normalizeH="0" baseline="0" noProof="0" dirty="0">
                <a:ln>
                  <a:noFill/>
                </a:ln>
                <a:solidFill>
                  <a:srgbClr val="434343"/>
                </a:solidFill>
                <a:effectLst/>
                <a:uLnTx/>
                <a:uFillTx/>
                <a:latin typeface="Arial"/>
                <a:cs typeface="Arial"/>
                <a:sym typeface="Arial"/>
              </a:rPr>
              <a:t>:</a:t>
            </a:r>
          </a:p>
          <a:p>
            <a:pPr marL="0" marR="0" lvl="0" indent="0" algn="l" defTabSz="914400" rtl="0" eaLnBrk="1" fontAlgn="auto" latinLnBrk="0" hangingPunct="1">
              <a:lnSpc>
                <a:spcPct val="110000"/>
              </a:lnSpc>
              <a:spcBef>
                <a:spcPts val="150"/>
              </a:spcBef>
              <a:spcAft>
                <a:spcPts val="0"/>
              </a:spcAft>
              <a:buClr>
                <a:srgbClr val="434343"/>
              </a:buClr>
              <a:buSzPts val="1200"/>
              <a:buFontTx/>
              <a:buNone/>
              <a:tabLst/>
              <a:defRPr/>
            </a:pPr>
            <a:r>
              <a:rPr kumimoji="0" lang="en-US" sz="12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08/20/24 – Likelihood reduced from 4 to 3. Project has implemented mitigation steps and strategies that are enabling reduction of likelihood.</a:t>
            </a:r>
          </a:p>
          <a:p>
            <a:pPr marL="0" marR="0" lvl="0" indent="0" algn="l" defTabSz="914400" rtl="0" eaLnBrk="1" fontAlgn="auto" latinLnBrk="0" hangingPunct="1">
              <a:lnSpc>
                <a:spcPct val="110000"/>
              </a:lnSpc>
              <a:spcBef>
                <a:spcPts val="150"/>
              </a:spcBef>
              <a:spcAft>
                <a:spcPts val="0"/>
              </a:spcAft>
              <a:buClr>
                <a:srgbClr val="434343"/>
              </a:buClr>
              <a:buSzPts val="1200"/>
              <a:buFontTx/>
              <a:buNone/>
              <a:tabLst/>
              <a:defRPr/>
            </a:pPr>
            <a:r>
              <a:rPr kumimoji="0" lang="en-US" sz="12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07/23/24 – No proposed updates to risk.</a:t>
            </a:r>
          </a:p>
          <a:p>
            <a:pPr marL="0" marR="0" lvl="0" indent="0" algn="l" defTabSz="914400" rtl="0" eaLnBrk="1" fontAlgn="auto" latinLnBrk="0" hangingPunct="1">
              <a:lnSpc>
                <a:spcPct val="110000"/>
              </a:lnSpc>
              <a:spcBef>
                <a:spcPts val="150"/>
              </a:spcBef>
              <a:spcAft>
                <a:spcPts val="0"/>
              </a:spcAft>
              <a:buClr>
                <a:srgbClr val="434343"/>
              </a:buClr>
              <a:buSzPts val="1200"/>
              <a:buFontTx/>
              <a:buNone/>
              <a:tabLst/>
              <a:defRPr/>
            </a:pPr>
            <a:r>
              <a:rPr kumimoji="0" lang="en-US" sz="1200" b="0" i="0" u="none" strike="noStrike" kern="0" cap="none" spc="0" normalizeH="0" baseline="0" noProof="0" dirty="0">
                <a:ln>
                  <a:noFill/>
                </a:ln>
                <a:solidFill>
                  <a:srgbClr val="434343"/>
                </a:solidFill>
                <a:effectLst/>
                <a:uLnTx/>
                <a:uFillTx/>
                <a:latin typeface="Arial"/>
                <a:cs typeface="Arial"/>
                <a:sym typeface="Arial"/>
              </a:rPr>
              <a:t>06/25/24 – Added Cost and Context wording.</a:t>
            </a:r>
          </a:p>
          <a:p>
            <a:pPr marL="228600" marR="0" lvl="0" indent="-228600" algn="l" defTabSz="914400" rtl="0" eaLnBrk="1" fontAlgn="auto" latinLnBrk="0" hangingPunct="1">
              <a:lnSpc>
                <a:spcPct val="110000"/>
              </a:lnSpc>
              <a:spcBef>
                <a:spcPts val="0"/>
              </a:spcBef>
              <a:spcAft>
                <a:spcPts val="150"/>
              </a:spcAft>
              <a:buClr>
                <a:srgbClr val="434343"/>
              </a:buClr>
              <a:buSzPts val="1200"/>
              <a:buFontTx/>
              <a:buNone/>
              <a:tabLst/>
              <a:defRPr/>
            </a:pPr>
            <a:r>
              <a:rPr kumimoji="0" lang="en-US" sz="1200" b="0" i="0" u="none" strike="noStrike" kern="0" cap="none" spc="0" normalizeH="0" baseline="0" noProof="0" dirty="0">
                <a:ln>
                  <a:noFill/>
                </a:ln>
                <a:solidFill>
                  <a:srgbClr val="434343"/>
                </a:solidFill>
                <a:effectLst/>
                <a:uLnTx/>
                <a:uFillTx/>
                <a:latin typeface="Arial"/>
                <a:cs typeface="Arial"/>
                <a:sym typeface="Arial"/>
              </a:rPr>
              <a:t>	</a:t>
            </a:r>
          </a:p>
        </p:txBody>
      </p:sp>
      <p:sp>
        <p:nvSpPr>
          <p:cNvPr id="6" name="TextBox 5">
            <a:extLst>
              <a:ext uri="{FF2B5EF4-FFF2-40B4-BE49-F238E27FC236}">
                <a16:creationId xmlns:a16="http://schemas.microsoft.com/office/drawing/2014/main" id="{5EAC1B37-5D3D-BB29-B481-F7E0D2E146D6}"/>
              </a:ext>
            </a:extLst>
          </p:cNvPr>
          <p:cNvSpPr txBox="1"/>
          <p:nvPr/>
        </p:nvSpPr>
        <p:spPr>
          <a:xfrm>
            <a:off x="7319749" y="1160705"/>
            <a:ext cx="32467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rPr>
              <a:t>Approach</a:t>
            </a:r>
            <a:r>
              <a:rPr kumimoji="0" lang="en-US" sz="12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rPr>
              <a:t>: Watch</a:t>
            </a:r>
          </a:p>
        </p:txBody>
      </p:sp>
      <p:graphicFrame>
        <p:nvGraphicFramePr>
          <p:cNvPr id="12" name="Google Shape;142;p1">
            <a:extLst>
              <a:ext uri="{FF2B5EF4-FFF2-40B4-BE49-F238E27FC236}">
                <a16:creationId xmlns:a16="http://schemas.microsoft.com/office/drawing/2014/main" id="{63E60A90-E829-B9F2-D63B-6291AEDDF092}"/>
              </a:ext>
            </a:extLst>
          </p:cNvPr>
          <p:cNvGraphicFramePr/>
          <p:nvPr/>
        </p:nvGraphicFramePr>
        <p:xfrm>
          <a:off x="1646373" y="5874933"/>
          <a:ext cx="10287245" cy="883950"/>
        </p:xfrm>
        <a:graphic>
          <a:graphicData uri="http://schemas.openxmlformats.org/drawingml/2006/table">
            <a:tbl>
              <a:tblPr firstRow="1" bandRow="1">
                <a:noFill/>
              </a:tblPr>
              <a:tblGrid>
                <a:gridCol w="5695915">
                  <a:extLst>
                    <a:ext uri="{9D8B030D-6E8A-4147-A177-3AD203B41FA5}">
                      <a16:colId xmlns:a16="http://schemas.microsoft.com/office/drawing/2014/main" val="20000"/>
                    </a:ext>
                  </a:extLst>
                </a:gridCol>
                <a:gridCol w="828675">
                  <a:extLst>
                    <a:ext uri="{9D8B030D-6E8A-4147-A177-3AD203B41FA5}">
                      <a16:colId xmlns:a16="http://schemas.microsoft.com/office/drawing/2014/main" val="1358395284"/>
                    </a:ext>
                  </a:extLst>
                </a:gridCol>
                <a:gridCol w="1066800">
                  <a:extLst>
                    <a:ext uri="{9D8B030D-6E8A-4147-A177-3AD203B41FA5}">
                      <a16:colId xmlns:a16="http://schemas.microsoft.com/office/drawing/2014/main" val="20001"/>
                    </a:ext>
                  </a:extLst>
                </a:gridCol>
                <a:gridCol w="714375">
                  <a:extLst>
                    <a:ext uri="{9D8B030D-6E8A-4147-A177-3AD203B41FA5}">
                      <a16:colId xmlns:a16="http://schemas.microsoft.com/office/drawing/2014/main" val="683946224"/>
                    </a:ext>
                  </a:extLst>
                </a:gridCol>
                <a:gridCol w="942975">
                  <a:extLst>
                    <a:ext uri="{9D8B030D-6E8A-4147-A177-3AD203B41FA5}">
                      <a16:colId xmlns:a16="http://schemas.microsoft.com/office/drawing/2014/main" val="2176915146"/>
                    </a:ext>
                  </a:extLst>
                </a:gridCol>
                <a:gridCol w="1038505">
                  <a:extLst>
                    <a:ext uri="{9D8B030D-6E8A-4147-A177-3AD203B41FA5}">
                      <a16:colId xmlns:a16="http://schemas.microsoft.com/office/drawing/2014/main" val="20002"/>
                    </a:ext>
                  </a:extLst>
                </a:gridCol>
              </a:tblGrid>
              <a:tr h="281868">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l" rtl="0">
                        <a:lnSpc>
                          <a:spcPct val="100000"/>
                        </a:lnSpc>
                        <a:spcBef>
                          <a:spcPts val="0"/>
                        </a:spcBef>
                        <a:spcAft>
                          <a:spcPts val="0"/>
                        </a:spcAft>
                        <a:buClr>
                          <a:srgbClr val="212121"/>
                        </a:buClr>
                        <a:buSzPts val="1200"/>
                        <a:buFont typeface="Arial"/>
                        <a:buNone/>
                      </a:pPr>
                      <a:r>
                        <a:rPr lang="en-US" sz="1100" b="1" u="none" strike="noStrike" cap="none" dirty="0">
                          <a:solidFill>
                            <a:srgbClr val="212121"/>
                          </a:solidFill>
                          <a:latin typeface="Arial" panose="020B0604020202020204" pitchFamily="34" charset="0"/>
                          <a:ea typeface="Arial"/>
                          <a:cs typeface="Arial" panose="020B0604020202020204" pitchFamily="34" charset="0"/>
                          <a:sym typeface="Arial"/>
                        </a:rPr>
                        <a:t>Mitigation Steps</a:t>
                      </a:r>
                      <a:endParaRPr sz="1100" dirty="0">
                        <a:latin typeface="Arial" panose="020B0604020202020204" pitchFamily="34" charset="0"/>
                        <a:cs typeface="Arial" panose="020B0604020202020204" pitchFamily="34" charset="0"/>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lnTlToBr w="12700" cmpd="sng">
                      <a:noFill/>
                      <a:prstDash val="solid"/>
                    </a:lnTlToBr>
                    <a:lnBlToTr w="12700" cmpd="sng">
                      <a:noFill/>
                      <a:prstDash val="solid"/>
                    </a:lnBlToTr>
                    <a:solidFill>
                      <a:srgbClr val="B8CCE4"/>
                    </a:solid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rgbClr val="212121"/>
                        </a:buClr>
                        <a:buSzPts val="1200"/>
                        <a:buFont typeface="Arial"/>
                        <a:buNone/>
                      </a:pPr>
                      <a:r>
                        <a:rPr lang="en-US" sz="900" b="1" dirty="0">
                          <a:solidFill>
                            <a:schemeClr val="bg2"/>
                          </a:solidFill>
                          <a:latin typeface="Arial" panose="020B0604020202020204" pitchFamily="34" charset="0"/>
                          <a:cs typeface="Arial" panose="020B0604020202020204" pitchFamily="34" charset="0"/>
                        </a:rPr>
                        <a:t>Dollars to Implement</a:t>
                      </a:r>
                      <a:endParaRPr sz="900" b="1" dirty="0">
                        <a:solidFill>
                          <a:schemeClr val="bg2"/>
                        </a:solidFill>
                        <a:latin typeface="Arial" panose="020B0604020202020204" pitchFamily="34" charset="0"/>
                        <a:cs typeface="Arial" panose="020B0604020202020204" pitchFamily="34" charset="0"/>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lnTlToBr w="12700" cmpd="sng">
                      <a:noFill/>
                      <a:prstDash val="solid"/>
                    </a:lnTlToBr>
                    <a:lnBlToTr w="12700" cmpd="sng">
                      <a:noFill/>
                      <a:prstDash val="solid"/>
                    </a:lnBlToTr>
                    <a:solidFill>
                      <a:srgbClr val="B8CCE4"/>
                    </a:solid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rgbClr val="212121"/>
                        </a:buClr>
                        <a:buSzPts val="1200"/>
                        <a:buFont typeface="Arial"/>
                        <a:buNone/>
                      </a:pPr>
                      <a:r>
                        <a:rPr lang="en-US" sz="900" b="1" u="none" strike="noStrike" cap="none" dirty="0">
                          <a:solidFill>
                            <a:srgbClr val="212121"/>
                          </a:solidFill>
                          <a:latin typeface="Arial" panose="020B0604020202020204" pitchFamily="34" charset="0"/>
                          <a:cs typeface="Arial" panose="020B0604020202020204" pitchFamily="34" charset="0"/>
                          <a:sym typeface="Arial"/>
                        </a:rPr>
                        <a:t>Trigger/</a:t>
                      </a:r>
                    </a:p>
                    <a:p>
                      <a:pPr marL="0" marR="0" lvl="0" indent="0" algn="ctr" rtl="0">
                        <a:lnSpc>
                          <a:spcPct val="100000"/>
                        </a:lnSpc>
                        <a:spcBef>
                          <a:spcPts val="0"/>
                        </a:spcBef>
                        <a:spcAft>
                          <a:spcPts val="0"/>
                        </a:spcAft>
                        <a:buClr>
                          <a:srgbClr val="212121"/>
                        </a:buClr>
                        <a:buSzPts val="1200"/>
                        <a:buFont typeface="Arial"/>
                        <a:buNone/>
                      </a:pPr>
                      <a:r>
                        <a:rPr lang="en-US" sz="900" b="1" u="none" strike="noStrike" cap="none" dirty="0">
                          <a:solidFill>
                            <a:srgbClr val="212121"/>
                          </a:solidFill>
                          <a:latin typeface="Arial" panose="020B0604020202020204" pitchFamily="34" charset="0"/>
                          <a:cs typeface="Arial" panose="020B0604020202020204" pitchFamily="34" charset="0"/>
                          <a:sym typeface="Arial"/>
                        </a:rPr>
                        <a:t>Start Date</a:t>
                      </a:r>
                      <a:endParaRPr sz="900" dirty="0">
                        <a:latin typeface="Arial" panose="020B0604020202020204" pitchFamily="34" charset="0"/>
                        <a:cs typeface="Arial" panose="020B0604020202020204" pitchFamily="34" charset="0"/>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lnTlToBr w="12700" cmpd="sng">
                      <a:noFill/>
                      <a:prstDash val="solid"/>
                    </a:lnTlToBr>
                    <a:lnBlToTr w="12700" cmpd="sng">
                      <a:noFill/>
                      <a:prstDash val="solid"/>
                    </a:lnBlToTr>
                    <a:solidFill>
                      <a:srgbClr val="B8CCE4"/>
                    </a:solid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rgbClr val="212121"/>
                        </a:buClr>
                        <a:buSzPts val="1200"/>
                        <a:buFont typeface="Arial"/>
                        <a:buNone/>
                      </a:pPr>
                      <a:r>
                        <a:rPr lang="en-US" sz="900" b="1" dirty="0">
                          <a:solidFill>
                            <a:schemeClr val="bg2"/>
                          </a:solidFill>
                          <a:latin typeface="Arial" panose="020B0604020202020204" pitchFamily="34" charset="0"/>
                          <a:cs typeface="Arial" panose="020B0604020202020204" pitchFamily="34" charset="0"/>
                        </a:rPr>
                        <a:t>Schedule UID</a:t>
                      </a:r>
                      <a:endParaRPr sz="900" b="1" dirty="0">
                        <a:solidFill>
                          <a:schemeClr val="bg2"/>
                        </a:solidFill>
                        <a:latin typeface="Arial" panose="020B0604020202020204" pitchFamily="34" charset="0"/>
                        <a:cs typeface="Arial" panose="020B0604020202020204" pitchFamily="34" charset="0"/>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lnTlToBr w="12700" cmpd="sng">
                      <a:noFill/>
                      <a:prstDash val="solid"/>
                    </a:lnTlToBr>
                    <a:lnBlToTr w="12700" cmpd="sng">
                      <a:noFill/>
                      <a:prstDash val="solid"/>
                    </a:lnBlToTr>
                    <a:solidFill>
                      <a:srgbClr val="B8CCE4"/>
                    </a:solid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rgbClr val="212121"/>
                        </a:buClr>
                        <a:buSzPts val="1200"/>
                        <a:buFont typeface="Arial"/>
                        <a:buNone/>
                      </a:pPr>
                      <a:r>
                        <a:rPr lang="en-US" sz="900" b="1" u="none" strike="noStrike" cap="none" dirty="0">
                          <a:solidFill>
                            <a:srgbClr val="212121"/>
                          </a:solidFill>
                          <a:latin typeface="Arial" panose="020B0604020202020204" pitchFamily="34" charset="0"/>
                          <a:ea typeface="Arial"/>
                          <a:cs typeface="Arial" panose="020B0604020202020204" pitchFamily="34" charset="0"/>
                          <a:sym typeface="Arial"/>
                        </a:rPr>
                        <a:t>Completion Date</a:t>
                      </a:r>
                      <a:endParaRPr sz="900" dirty="0">
                        <a:latin typeface="Arial" panose="020B0604020202020204" pitchFamily="34" charset="0"/>
                        <a:cs typeface="Arial" panose="020B0604020202020204" pitchFamily="34" charset="0"/>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lnTlToBr w="12700" cmpd="sng">
                      <a:noFill/>
                      <a:prstDash val="solid"/>
                    </a:lnTlToBr>
                    <a:lnBlToTr w="12700" cmpd="sng">
                      <a:noFill/>
                      <a:prstDash val="solid"/>
                    </a:lnBlToTr>
                    <a:solidFill>
                      <a:srgbClr val="B8CCE4"/>
                    </a:solid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rgbClr val="212121"/>
                        </a:buClr>
                        <a:buSzPts val="1200"/>
                        <a:buFont typeface="Arial"/>
                        <a:buNone/>
                      </a:pPr>
                      <a:r>
                        <a:rPr lang="en-US" sz="900" b="1" u="none" strike="noStrike" cap="none" dirty="0">
                          <a:solidFill>
                            <a:srgbClr val="212121"/>
                          </a:solidFill>
                          <a:latin typeface="Arial" panose="020B0604020202020204" pitchFamily="34" charset="0"/>
                          <a:ea typeface="Arial"/>
                          <a:cs typeface="Arial" panose="020B0604020202020204" pitchFamily="34" charset="0"/>
                          <a:sym typeface="Arial"/>
                        </a:rPr>
                        <a:t>Resulting LxC</a:t>
                      </a:r>
                      <a:endParaRPr sz="900" dirty="0">
                        <a:latin typeface="Arial" panose="020B0604020202020204" pitchFamily="34" charset="0"/>
                        <a:cs typeface="Arial" panose="020B0604020202020204" pitchFamily="34" charset="0"/>
                      </a:endParaRPr>
                    </a:p>
                  </a:txBody>
                  <a:tcPr marL="91450" marR="91450" marT="45725" marB="45725" anchor="ctr">
                    <a:lnL w="12700" cap="flat" cmpd="sng" algn="ctr">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lnTlToBr w="12700" cmpd="sng">
                      <a:noFill/>
                      <a:prstDash val="solid"/>
                    </a:lnTlToBr>
                    <a:lnBlToTr w="12700" cmpd="sng">
                      <a:noFill/>
                      <a:prstDash val="solid"/>
                    </a:lnBlToTr>
                    <a:solidFill>
                      <a:srgbClr val="B8CCE4"/>
                    </a:solidFill>
                  </a:tcPr>
                </a:tc>
                <a:extLst>
                  <a:ext uri="{0D108BD9-81ED-4DB2-BD59-A6C34878D82A}">
                    <a16:rowId xmlns:a16="http://schemas.microsoft.com/office/drawing/2014/main" val="10000"/>
                  </a:ext>
                </a:extLst>
              </a:tr>
              <a:tr h="199658">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l" rtl="0">
                        <a:lnSpc>
                          <a:spcPct val="100000"/>
                        </a:lnSpc>
                        <a:spcBef>
                          <a:spcPts val="0"/>
                        </a:spcBef>
                        <a:spcAft>
                          <a:spcPts val="0"/>
                        </a:spcAft>
                        <a:buClr>
                          <a:srgbClr val="212121"/>
                        </a:buClr>
                        <a:buSzPts val="1200"/>
                        <a:buFont typeface="Arial"/>
                        <a:buNone/>
                      </a:pPr>
                      <a:endParaRPr sz="1100" b="0" i="0" u="none" strike="noStrike" cap="none" dirty="0">
                        <a:solidFill>
                          <a:srgbClr val="212121"/>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dk2"/>
                        </a:buClr>
                        <a:buSzPts val="1200"/>
                        <a:buFont typeface="Arial"/>
                        <a:buNone/>
                      </a:pPr>
                      <a:endParaRPr sz="1100" u="none" strike="noStrike" cap="none" dirty="0">
                        <a:solidFill>
                          <a:schemeClr val="bg2"/>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dk2"/>
                        </a:buClr>
                        <a:buSzPts val="1200"/>
                        <a:buFont typeface="Arial"/>
                        <a:buNone/>
                      </a:pPr>
                      <a:endParaRPr sz="1100" u="none" strike="noStrike" cap="none" dirty="0">
                        <a:solidFill>
                          <a:schemeClr val="bg2"/>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lt1"/>
                        </a:buClr>
                        <a:buSzPts val="1200"/>
                        <a:buFont typeface="Helvetica Neue"/>
                        <a:buNone/>
                      </a:pPr>
                      <a:endParaRPr sz="1100" u="none" strike="noStrike" cap="none" dirty="0">
                        <a:solidFill>
                          <a:srgbClr val="212121"/>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lt1"/>
                        </a:buClr>
                        <a:buSzPts val="1200"/>
                        <a:buFont typeface="Helvetica Neue"/>
                        <a:buNone/>
                      </a:pPr>
                      <a:endParaRPr sz="1100" u="none" strike="noStrike" cap="none" dirty="0">
                        <a:solidFill>
                          <a:srgbClr val="212121"/>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dk2"/>
                        </a:buClr>
                        <a:buSzPts val="1200"/>
                        <a:buFont typeface="Arial"/>
                        <a:buNone/>
                      </a:pPr>
                      <a:endParaRPr sz="1100" dirty="0">
                        <a:latin typeface="Arial" panose="020B0604020202020204" pitchFamily="34" charset="0"/>
                        <a:cs typeface="Arial" panose="020B0604020202020204" pitchFamily="34" charset="0"/>
                      </a:endParaRPr>
                    </a:p>
                  </a:txBody>
                  <a:tcPr marL="91450" marR="91450" marT="45725" marB="45725" anchor="ctr">
                    <a:lnL w="12700" cap="flat" cmpd="sng" algn="ctr">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99658">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l" rtl="0">
                        <a:lnSpc>
                          <a:spcPct val="100000"/>
                        </a:lnSpc>
                        <a:spcBef>
                          <a:spcPts val="0"/>
                        </a:spcBef>
                        <a:spcAft>
                          <a:spcPts val="0"/>
                        </a:spcAft>
                        <a:buClr>
                          <a:srgbClr val="212121"/>
                        </a:buClr>
                        <a:buSzPts val="1200"/>
                        <a:buFont typeface="Arial"/>
                        <a:buNone/>
                      </a:pPr>
                      <a:endParaRPr sz="1100" b="0" i="0" u="none" strike="noStrike" cap="none" dirty="0">
                        <a:solidFill>
                          <a:srgbClr val="212121"/>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dk2"/>
                        </a:buClr>
                        <a:buSzPts val="1200"/>
                        <a:buFont typeface="Arial"/>
                        <a:buNone/>
                      </a:pPr>
                      <a:endParaRPr sz="1100" u="none" strike="noStrike" cap="none" dirty="0">
                        <a:solidFill>
                          <a:schemeClr val="bg2"/>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dk2"/>
                        </a:buClr>
                        <a:buSzPts val="1200"/>
                        <a:buFont typeface="Arial"/>
                        <a:buNone/>
                      </a:pPr>
                      <a:endParaRPr sz="1100" u="none" strike="noStrike" cap="none" dirty="0">
                        <a:solidFill>
                          <a:schemeClr val="bg2"/>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lt1"/>
                        </a:buClr>
                        <a:buSzPts val="1200"/>
                        <a:buFont typeface="Helvetica Neue"/>
                        <a:buNone/>
                      </a:pPr>
                      <a:endParaRPr sz="1100" u="none" strike="noStrike" cap="none" dirty="0">
                        <a:solidFill>
                          <a:srgbClr val="212121"/>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lt1"/>
                        </a:buClr>
                        <a:buSzPts val="1200"/>
                        <a:buFont typeface="Helvetica Neue"/>
                        <a:buNone/>
                      </a:pPr>
                      <a:endParaRPr sz="1100" u="none" strike="noStrike" cap="none" dirty="0">
                        <a:solidFill>
                          <a:srgbClr val="212121"/>
                        </a:solidFill>
                        <a:latin typeface="Arial" panose="020B0604020202020204" pitchFamily="34" charset="0"/>
                        <a:ea typeface="Arial"/>
                        <a:cs typeface="Arial" panose="020B0604020202020204" pitchFamily="34" charset="0"/>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1pPr>
                      <a:lvl2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2pPr>
                      <a:lvl3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3pPr>
                      <a:lvl4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4pPr>
                      <a:lvl5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5pPr>
                      <a:lvl6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6pPr>
                      <a:lvl7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7pPr>
                      <a:lvl8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8pPr>
                      <a:lvl9pPr marL="0" marR="0" indent="0" algn="l" defTabSz="1219200" latinLnBrk="0">
                        <a:lnSpc>
                          <a:spcPct val="100000"/>
                        </a:lnSpc>
                        <a:spcBef>
                          <a:spcPts val="0"/>
                        </a:spcBef>
                        <a:spcAft>
                          <a:spcPts val="0"/>
                        </a:spcAft>
                        <a:buClrTx/>
                        <a:buSzTx/>
                        <a:buFontTx/>
                        <a:buNone/>
                        <a:tabLst/>
                        <a:defRPr sz="1200" b="0" i="0" u="none" strike="noStrike" cap="none" spc="0" baseline="0">
                          <a:solidFill>
                            <a:schemeClr val="tx1"/>
                          </a:solidFill>
                          <a:uFillTx/>
                          <a:latin typeface="Arial"/>
                          <a:sym typeface="Arial"/>
                        </a:defRPr>
                      </a:lvl9pPr>
                    </a:lstStyle>
                    <a:p>
                      <a:pPr marL="0" marR="0" lvl="0" indent="0" algn="ctr" rtl="0">
                        <a:lnSpc>
                          <a:spcPct val="100000"/>
                        </a:lnSpc>
                        <a:spcBef>
                          <a:spcPts val="0"/>
                        </a:spcBef>
                        <a:spcAft>
                          <a:spcPts val="0"/>
                        </a:spcAft>
                        <a:buClr>
                          <a:schemeClr val="dk2"/>
                        </a:buClr>
                        <a:buSzPts val="1200"/>
                        <a:buFont typeface="Arial"/>
                        <a:buNone/>
                      </a:pPr>
                      <a:endParaRPr sz="1100" dirty="0">
                        <a:solidFill>
                          <a:schemeClr val="bg2"/>
                        </a:solidFill>
                        <a:latin typeface="Arial" panose="020B0604020202020204" pitchFamily="34" charset="0"/>
                        <a:cs typeface="Arial" panose="020B0604020202020204" pitchFamily="34" charset="0"/>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791033857"/>
                  </a:ext>
                </a:extLst>
              </a:tr>
            </a:tbl>
          </a:graphicData>
        </a:graphic>
      </p:graphicFrame>
    </p:spTree>
    <p:extLst>
      <p:ext uri="{BB962C8B-B14F-4D97-AF65-F5344CB8AC3E}">
        <p14:creationId xmlns:p14="http://schemas.microsoft.com/office/powerpoint/2010/main" val="161136546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
          <p:cNvSpPr txBox="1">
            <a:spLocks noGrp="1"/>
          </p:cNvSpPr>
          <p:nvPr>
            <p:ph type="title"/>
          </p:nvPr>
        </p:nvSpPr>
        <p:spPr>
          <a:xfrm>
            <a:off x="92872" y="6903"/>
            <a:ext cx="10346527" cy="1066800"/>
          </a:xfrm>
          <a:prstGeom prst="rect">
            <a:avLst/>
          </a:prstGeom>
          <a:noFill/>
          <a:ln>
            <a:noFill/>
          </a:ln>
        </p:spPr>
        <p:txBody>
          <a:bodyPr spcFirstLastPara="1" wrap="square" lIns="45713" tIns="45713" rIns="45713" bIns="45713" anchor="ctr" anchorCtr="0">
            <a:normAutofit/>
          </a:bodyPr>
          <a:lstStyle/>
          <a:p>
            <a:pPr algn="l">
              <a:buSzPts val="4400"/>
            </a:pPr>
            <a:r>
              <a:rPr lang="en-US" sz="2200" dirty="0"/>
              <a:t>MMPACT</a:t>
            </a:r>
            <a:br>
              <a:rPr lang="en-US" sz="2200" dirty="0"/>
            </a:br>
            <a:r>
              <a:rPr lang="en-US" sz="2200" dirty="0"/>
              <a:t>End Effector Complex Thermal Environment – </a:t>
            </a:r>
            <a:r>
              <a:rPr lang="en-US" sz="2200" dirty="0">
                <a:solidFill>
                  <a:schemeClr val="dk1"/>
                </a:solidFill>
              </a:rPr>
              <a:t>Chris Schad/ICON</a:t>
            </a:r>
            <a:endParaRPr sz="2200" strike="sngStrike" dirty="0">
              <a:solidFill>
                <a:schemeClr val="dk1"/>
              </a:solidFill>
            </a:endParaRPr>
          </a:p>
        </p:txBody>
      </p:sp>
      <p:grpSp>
        <p:nvGrpSpPr>
          <p:cNvPr id="211" name="Google Shape;211;p1"/>
          <p:cNvGrpSpPr/>
          <p:nvPr/>
        </p:nvGrpSpPr>
        <p:grpSpPr>
          <a:xfrm>
            <a:off x="92872" y="1181390"/>
            <a:ext cx="11856024" cy="5571120"/>
            <a:chOff x="175765" y="1293100"/>
            <a:chExt cx="11856024" cy="5571120"/>
          </a:xfrm>
        </p:grpSpPr>
        <p:sp>
          <p:nvSpPr>
            <p:cNvPr id="212" name="Google Shape;212;p1"/>
            <p:cNvSpPr/>
            <p:nvPr/>
          </p:nvSpPr>
          <p:spPr>
            <a:xfrm>
              <a:off x="2076900" y="1293100"/>
              <a:ext cx="9943246" cy="5337175"/>
            </a:xfrm>
            <a:prstGeom prst="rect">
              <a:avLst/>
            </a:prstGeom>
            <a:noFill/>
            <a:ln w="9525" cap="flat" cmpd="sng">
              <a:solidFill>
                <a:schemeClr val="lt1"/>
              </a:solidFill>
              <a:prstDash val="solid"/>
              <a:round/>
              <a:headEnd type="none" w="sm" len="sm"/>
              <a:tailEnd type="none" w="sm" len="sm"/>
            </a:ln>
          </p:spPr>
          <p:txBody>
            <a:bodyPr spcFirstLastPara="1" wrap="square" lIns="45713" tIns="22850" rIns="45713" bIns="22850" anchor="t" anchorCtr="0">
              <a:noAutofit/>
            </a:bodyPr>
            <a:lstStyle/>
            <a:p>
              <a:pPr marL="0" marR="0" lvl="0" indent="0" algn="l" defTabSz="457200" rtl="0" eaLnBrk="1" fontAlgn="auto" latinLnBrk="0" hangingPunct="1">
                <a:lnSpc>
                  <a:spcPct val="100000"/>
                </a:lnSpc>
                <a:spcBef>
                  <a:spcPts val="0"/>
                </a:spcBef>
                <a:spcAft>
                  <a:spcPts val="0"/>
                </a:spcAft>
                <a:buClr>
                  <a:srgbClr val="FFFFFF"/>
                </a:buClr>
                <a:buSzPts val="3600"/>
                <a:buFontTx/>
                <a:buNone/>
                <a:tabLst/>
                <a:defRPr/>
              </a:pPr>
              <a:endParaRPr kumimoji="0" sz="1800" b="0" i="0" u="none" strike="noStrike" kern="0" cap="none" spc="0" normalizeH="0" baseline="0" noProof="0" dirty="0">
                <a:ln>
                  <a:noFill/>
                </a:ln>
                <a:solidFill>
                  <a:srgbClr val="212121"/>
                </a:solidFill>
                <a:effectLst/>
                <a:uLnTx/>
                <a:uFillTx/>
                <a:latin typeface="Arial"/>
                <a:ea typeface="+mn-ea"/>
                <a:cs typeface="Arial"/>
                <a:sym typeface="Arial"/>
              </a:endParaRPr>
            </a:p>
          </p:txBody>
        </p:sp>
        <p:sp>
          <p:nvSpPr>
            <p:cNvPr id="213" name="Google Shape;213;p1"/>
            <p:cNvSpPr/>
            <p:nvPr/>
          </p:nvSpPr>
          <p:spPr>
            <a:xfrm>
              <a:off x="175765" y="1294257"/>
              <a:ext cx="1239631" cy="5569963"/>
            </a:xfrm>
            <a:prstGeom prst="rect">
              <a:avLst/>
            </a:prstGeom>
            <a:noFill/>
            <a:ln w="9525" cap="flat" cmpd="sng">
              <a:solidFill>
                <a:srgbClr val="212121"/>
              </a:solidFill>
              <a:prstDash val="solid"/>
              <a:round/>
              <a:headEnd type="none" w="sm" len="sm"/>
              <a:tailEnd type="none" w="sm" len="sm"/>
            </a:ln>
          </p:spPr>
          <p:txBody>
            <a:bodyPr spcFirstLastPara="1" wrap="square" lIns="45713" tIns="22850" rIns="45713" bIns="22850" anchor="t" anchorCtr="0">
              <a:noAutofit/>
            </a:bodyPr>
            <a:lstStyle/>
            <a:p>
              <a:pPr marL="0" marR="0" lvl="0" indent="0" algn="ctr" defTabSz="457200" rtl="0" eaLnBrk="1" fontAlgn="auto" latinLnBrk="0" hangingPunct="1">
                <a:lnSpc>
                  <a:spcPct val="100000"/>
                </a:lnSpc>
                <a:spcBef>
                  <a:spcPts val="0"/>
                </a:spcBef>
                <a:spcAft>
                  <a:spcPts val="0"/>
                </a:spcAft>
                <a:buClr>
                  <a:srgbClr val="212121"/>
                </a:buClr>
                <a:buSzPts val="2400"/>
                <a:buFontTx/>
                <a:buNone/>
                <a:tabLst/>
                <a:defRPr/>
              </a:pPr>
              <a:r>
                <a:rPr kumimoji="0" lang="en-US" sz="1200" b="1" i="0" u="sng" strike="noStrike" kern="0" cap="none" spc="0" normalizeH="0" baseline="0" noProof="0" dirty="0">
                  <a:ln>
                    <a:noFill/>
                  </a:ln>
                  <a:solidFill>
                    <a:srgbClr val="212121"/>
                  </a:solidFill>
                  <a:effectLst/>
                  <a:uLnTx/>
                  <a:uFillTx/>
                  <a:latin typeface="Arial"/>
                  <a:ea typeface="+mn-ea"/>
                  <a:cs typeface="Arial"/>
                  <a:sym typeface="Arial"/>
                </a:rPr>
                <a:t>Risk ID 56</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FFFFFF"/>
                </a:buClr>
                <a:buSzPts val="2400"/>
                <a:buFontTx/>
                <a:buNone/>
                <a:tabLst/>
                <a:defRPr/>
              </a:pPr>
              <a:endParaRPr kumimoji="0" sz="1200" b="1" i="0" u="sng" strike="noStrike" kern="0" cap="none" spc="0" normalizeH="0" baseline="0" noProof="0" dirty="0">
                <a:ln>
                  <a:noFill/>
                </a:ln>
                <a:solidFill>
                  <a:srgbClr val="212121"/>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212121"/>
                </a:buClr>
                <a:buSzPts val="2400"/>
                <a:buFontTx/>
                <a:buNone/>
                <a:tabLst/>
                <a:defRPr/>
              </a:pPr>
              <a:r>
                <a:rPr kumimoji="0" lang="en-US" sz="1200" b="1" i="0" u="sng" strike="noStrike" kern="0" cap="none" spc="0" normalizeH="0" baseline="0" noProof="0" dirty="0">
                  <a:ln>
                    <a:noFill/>
                  </a:ln>
                  <a:solidFill>
                    <a:srgbClr val="212121"/>
                  </a:solidFill>
                  <a:effectLst/>
                  <a:uLnTx/>
                  <a:uFillTx/>
                  <a:latin typeface="Arial"/>
                  <a:ea typeface="+mn-ea"/>
                  <a:cs typeface="Arial"/>
                  <a:sym typeface="Arial"/>
                </a:rPr>
                <a:t>Categorization</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212121"/>
                </a:buClr>
                <a:buSzPts val="2400"/>
                <a:buFontTx/>
                <a:buNone/>
                <a:tabLst/>
                <a:defRPr/>
              </a:pPr>
              <a:r>
                <a:rPr kumimoji="0" lang="en-US" sz="1200" b="0" i="0" u="none" strike="noStrike" kern="0" cap="none" spc="0" normalizeH="0" baseline="0" noProof="0" dirty="0">
                  <a:ln>
                    <a:noFill/>
                  </a:ln>
                  <a:solidFill>
                    <a:srgbClr val="212121"/>
                  </a:solidFill>
                  <a:effectLst/>
                  <a:uLnTx/>
                  <a:uFillTx/>
                  <a:latin typeface="Arial"/>
                  <a:ea typeface="+mn-ea"/>
                  <a:cs typeface="Arial"/>
                  <a:sym typeface="Arial"/>
                </a:rPr>
                <a:t>Phase 1</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FFFFFF"/>
                </a:buClr>
                <a:buSzPts val="2400"/>
                <a:buFontTx/>
                <a:buNone/>
                <a:tabLst/>
                <a:defRPr/>
              </a:pPr>
              <a:endParaRPr kumimoji="0" sz="1200" b="1" i="0" u="sng" strike="noStrike" kern="0" cap="none" spc="0" normalizeH="0" baseline="0" noProof="0" dirty="0">
                <a:ln>
                  <a:noFill/>
                </a:ln>
                <a:solidFill>
                  <a:srgbClr val="212121"/>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FFFFFF"/>
                </a:buClr>
                <a:buSzPts val="2400"/>
                <a:buFontTx/>
                <a:buNone/>
                <a:tabLst/>
                <a:defRPr/>
              </a:pPr>
              <a:endParaRPr kumimoji="0" sz="1200" b="1" i="0" u="sng" strike="noStrike" kern="0" cap="none" spc="0" normalizeH="0" baseline="0" noProof="0" dirty="0">
                <a:ln>
                  <a:noFill/>
                </a:ln>
                <a:solidFill>
                  <a:srgbClr val="212121"/>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FFFFFF"/>
                </a:buClr>
                <a:buSzPts val="2400"/>
                <a:buFontTx/>
                <a:buNone/>
                <a:tabLst/>
                <a:defRPr/>
              </a:pPr>
              <a:endParaRPr kumimoji="0" sz="1200" b="1" i="0" u="sng" strike="noStrike" kern="0" cap="none" spc="0" normalizeH="0" baseline="0" noProof="0" dirty="0">
                <a:ln>
                  <a:noFill/>
                </a:ln>
                <a:solidFill>
                  <a:srgbClr val="212121"/>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600"/>
                </a:spcBef>
                <a:spcAft>
                  <a:spcPts val="0"/>
                </a:spcAft>
                <a:buClr>
                  <a:srgbClr val="212121"/>
                </a:buClr>
                <a:buSzPts val="2400"/>
                <a:buFontTx/>
                <a:buNone/>
                <a:tabLst/>
                <a:defRPr/>
              </a:pPr>
              <a:r>
                <a:rPr kumimoji="0" lang="en-US" sz="1200" b="1" i="0" u="sng" strike="noStrike" kern="0" cap="none" spc="0" normalizeH="0" baseline="0" noProof="0" dirty="0">
                  <a:ln>
                    <a:noFill/>
                  </a:ln>
                  <a:solidFill>
                    <a:srgbClr val="212121"/>
                  </a:solidFill>
                  <a:effectLst/>
                  <a:uLnTx/>
                  <a:uFillTx/>
                  <a:latin typeface="Arial"/>
                  <a:ea typeface="+mn-ea"/>
                  <a:cs typeface="Arial"/>
                  <a:sym typeface="Arial"/>
                </a:rPr>
                <a:t>Trend</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600"/>
                </a:spcBef>
                <a:spcAft>
                  <a:spcPts val="0"/>
                </a:spcAft>
                <a:buClr>
                  <a:srgbClr val="FFFFFF"/>
                </a:buClr>
                <a:buSzPts val="2400"/>
                <a:buFontTx/>
                <a:buNone/>
                <a:tabLst/>
                <a:defRPr/>
              </a:pPr>
              <a:endParaRPr kumimoji="0" sz="1200" b="1" i="0" u="sng" strike="noStrike" kern="0" cap="none" spc="0" normalizeH="0" baseline="0" noProof="0" dirty="0">
                <a:ln>
                  <a:noFill/>
                </a:ln>
                <a:solidFill>
                  <a:srgbClr val="212121"/>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FFFFFF"/>
                </a:buClr>
                <a:buSzPts val="2400"/>
                <a:buFontTx/>
                <a:buNone/>
                <a:tabLst/>
                <a:defRPr/>
              </a:pPr>
              <a:endParaRPr kumimoji="0" sz="1200" b="1" i="0" u="sng" strike="noStrike" kern="0" cap="none" spc="0" normalizeH="0" baseline="0" noProof="0" dirty="0">
                <a:ln>
                  <a:noFill/>
                </a:ln>
                <a:solidFill>
                  <a:srgbClr val="212121"/>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600"/>
                </a:spcBef>
                <a:spcAft>
                  <a:spcPts val="0"/>
                </a:spcAft>
                <a:buClr>
                  <a:srgbClr val="212121"/>
                </a:buClr>
                <a:buSzPts val="2400"/>
                <a:buFontTx/>
                <a:buNone/>
                <a:tabLst/>
                <a:defRPr/>
              </a:pPr>
              <a:r>
                <a:rPr kumimoji="0" lang="en-US" sz="1200" b="1" i="0" u="sng" strike="noStrike" kern="0" cap="none" spc="0" normalizeH="0" baseline="0" noProof="0" dirty="0">
                  <a:ln>
                    <a:noFill/>
                  </a:ln>
                  <a:solidFill>
                    <a:srgbClr val="212121"/>
                  </a:solidFill>
                  <a:effectLst/>
                  <a:uLnTx/>
                  <a:uFillTx/>
                  <a:latin typeface="Arial"/>
                  <a:ea typeface="+mn-ea"/>
                  <a:cs typeface="Arial"/>
                  <a:sym typeface="Arial"/>
                </a:rPr>
                <a:t>Criticality</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2400"/>
                </a:spcBef>
                <a:spcAft>
                  <a:spcPts val="0"/>
                </a:spcAft>
                <a:buClr>
                  <a:srgbClr val="212121"/>
                </a:buClr>
                <a:buSzPts val="2400"/>
                <a:buFontTx/>
                <a:buNone/>
                <a:tabLst/>
                <a:defRPr/>
              </a:pPr>
              <a:r>
                <a:rPr kumimoji="0" lang="en-US" sz="1200" b="1" i="0" u="sng" strike="noStrike" kern="0" cap="none" spc="0" normalizeH="0" baseline="0" noProof="0" dirty="0">
                  <a:ln>
                    <a:noFill/>
                  </a:ln>
                  <a:solidFill>
                    <a:srgbClr val="212121"/>
                  </a:solidFill>
                  <a:effectLst/>
                  <a:uLnTx/>
                  <a:uFillTx/>
                  <a:latin typeface="Arial"/>
                  <a:ea typeface="+mn-ea"/>
                  <a:cs typeface="Arial"/>
                  <a:sym typeface="Arial"/>
                </a:rPr>
                <a:t>Current LxC</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434343"/>
                </a:buClr>
                <a:buSzPts val="2400"/>
                <a:buFontTx/>
                <a:buNone/>
                <a:tabLst/>
                <a:defRPr/>
              </a:pP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3x4</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2400"/>
                </a:spcBef>
                <a:spcAft>
                  <a:spcPts val="0"/>
                </a:spcAft>
                <a:buClr>
                  <a:srgbClr val="212121"/>
                </a:buClr>
                <a:buSzPts val="2400"/>
                <a:buFontTx/>
                <a:buNone/>
                <a:tabLst/>
                <a:defRPr/>
              </a:pPr>
              <a:r>
                <a:rPr kumimoji="0" lang="en-US" sz="1200" b="1" i="0" u="sng" strike="noStrike" kern="0" cap="none" spc="0" normalizeH="0" baseline="0" noProof="0" dirty="0">
                  <a:ln>
                    <a:noFill/>
                  </a:ln>
                  <a:solidFill>
                    <a:srgbClr val="212121"/>
                  </a:solidFill>
                  <a:effectLst/>
                  <a:uLnTx/>
                  <a:uFillTx/>
                  <a:latin typeface="Arial"/>
                  <a:ea typeface="+mn-ea"/>
                  <a:cs typeface="Arial"/>
                  <a:sym typeface="Arial"/>
                </a:rPr>
                <a:t>Affinity Group</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434343"/>
                </a:buClr>
                <a:buSzPts val="2400"/>
                <a:buFontTx/>
                <a:buNone/>
                <a:tabLst/>
                <a:defRPr/>
              </a:pP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Technical/ Programmatic</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2400"/>
                </a:spcBef>
                <a:spcAft>
                  <a:spcPts val="0"/>
                </a:spcAft>
                <a:buClr>
                  <a:srgbClr val="434343"/>
                </a:buClr>
                <a:buSzPts val="2400"/>
                <a:buFontTx/>
                <a:buNone/>
                <a:tabLst/>
                <a:defRPr/>
              </a:pPr>
              <a:r>
                <a:rPr kumimoji="0" lang="en-US" sz="1200" b="1" i="0" u="sng" strike="noStrike" kern="0" cap="none" spc="0" normalizeH="0" baseline="0" noProof="0" dirty="0">
                  <a:ln>
                    <a:noFill/>
                  </a:ln>
                  <a:solidFill>
                    <a:srgbClr val="434343"/>
                  </a:solidFill>
                  <a:effectLst/>
                  <a:uLnTx/>
                  <a:uFillTx/>
                  <a:latin typeface="Arial"/>
                  <a:ea typeface="+mn-ea"/>
                  <a:cs typeface="Arial"/>
                  <a:sym typeface="Arial"/>
                </a:rPr>
                <a:t>Planned Closure</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434343"/>
                </a:buClr>
                <a:buSzPts val="2400"/>
                <a:buFontTx/>
                <a:buNone/>
                <a:tabLst/>
                <a:defRPr/>
              </a:pP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12/19/2024</a:t>
              </a:r>
            </a:p>
            <a:p>
              <a:pPr marL="0" marR="0" lvl="0" indent="0" algn="ctr" defTabSz="457200" rtl="0" eaLnBrk="1" fontAlgn="auto" latinLnBrk="0" hangingPunct="1">
                <a:lnSpc>
                  <a:spcPct val="100000"/>
                </a:lnSpc>
                <a:spcBef>
                  <a:spcPts val="2400"/>
                </a:spcBef>
                <a:spcAft>
                  <a:spcPts val="0"/>
                </a:spcAft>
                <a:buClr>
                  <a:srgbClr val="434343"/>
                </a:buClr>
                <a:buSzPts val="2400"/>
                <a:buFontTx/>
                <a:buNone/>
                <a:tabLst/>
                <a:defRPr/>
              </a:pPr>
              <a:r>
                <a:rPr kumimoji="0" lang="en-US" sz="1200" b="1" i="0" u="sng" strike="noStrike" kern="0" cap="none" spc="0" normalizeH="0" baseline="0" noProof="0" dirty="0">
                  <a:ln>
                    <a:noFill/>
                  </a:ln>
                  <a:solidFill>
                    <a:srgbClr val="212121"/>
                  </a:solidFill>
                  <a:effectLst/>
                  <a:uLnTx/>
                  <a:uFillTx/>
                  <a:latin typeface="Arial"/>
                  <a:ea typeface="+mn-ea"/>
                  <a:cs typeface="Arial"/>
                  <a:sym typeface="Arial"/>
                </a:rPr>
                <a:t>Open Date</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457200" rtl="0" eaLnBrk="1" fontAlgn="auto" latinLnBrk="0" hangingPunct="1">
                <a:lnSpc>
                  <a:spcPct val="100000"/>
                </a:lnSpc>
                <a:spcBef>
                  <a:spcPts val="0"/>
                </a:spcBef>
                <a:spcAft>
                  <a:spcPts val="0"/>
                </a:spcAft>
                <a:buClr>
                  <a:srgbClr val="212121"/>
                </a:buClr>
                <a:buSzPts val="2400"/>
                <a:buFontTx/>
                <a:buNone/>
                <a:tabLst/>
                <a:defRPr/>
              </a:pPr>
              <a:r>
                <a:rPr kumimoji="0" lang="en-US" sz="1200" b="0" i="0" u="none" strike="noStrike" kern="0" cap="none" spc="0" normalizeH="0" baseline="0" noProof="0" dirty="0">
                  <a:ln>
                    <a:noFill/>
                  </a:ln>
                  <a:solidFill>
                    <a:srgbClr val="212121"/>
                  </a:solidFill>
                  <a:effectLst/>
                  <a:uLnTx/>
                  <a:uFillTx/>
                  <a:latin typeface="Arial"/>
                  <a:ea typeface="+mn-ea"/>
                  <a:cs typeface="Arial"/>
                  <a:sym typeface="Arial"/>
                </a:rPr>
                <a:t>04/23/2024</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4" name="Google Shape;214;p1"/>
            <p:cNvSpPr txBox="1"/>
            <p:nvPr/>
          </p:nvSpPr>
          <p:spPr>
            <a:xfrm>
              <a:off x="2267719" y="1293100"/>
              <a:ext cx="9764070" cy="2889672"/>
            </a:xfrm>
            <a:prstGeom prst="rect">
              <a:avLst/>
            </a:prstGeom>
            <a:noFill/>
            <a:ln>
              <a:noFill/>
            </a:ln>
          </p:spPr>
          <p:txBody>
            <a:bodyPr spcFirstLastPara="1" wrap="square" lIns="45713" tIns="22850" rIns="45713" bIns="22850" anchor="t" anchorCtr="0">
              <a:normAutofit/>
            </a:bodyPr>
            <a:lstStyle/>
            <a:p>
              <a:pPr marL="228600" marR="0" lvl="0" indent="-228600" algn="l" defTabSz="457200" rtl="0" eaLnBrk="1" fontAlgn="auto" latinLnBrk="0" hangingPunct="1">
                <a:lnSpc>
                  <a:spcPct val="130000"/>
                </a:lnSpc>
                <a:spcBef>
                  <a:spcPts val="0"/>
                </a:spcBef>
                <a:spcAft>
                  <a:spcPts val="0"/>
                </a:spcAft>
                <a:buClr>
                  <a:srgbClr val="FFFFFF"/>
                </a:buClr>
                <a:buSzPts val="3800"/>
                <a:buFontTx/>
                <a:buNone/>
                <a:tabLst/>
                <a:defRPr/>
              </a:pPr>
              <a:endParaRPr kumimoji="0" sz="1900" b="1" i="0" u="sng" strike="noStrike" kern="0" cap="none" spc="0" normalizeH="0" baseline="0" noProof="0" dirty="0">
                <a:ln>
                  <a:noFill/>
                </a:ln>
                <a:solidFill>
                  <a:srgbClr val="212121"/>
                </a:solidFill>
                <a:effectLst/>
                <a:uLnTx/>
                <a:uFillTx/>
                <a:latin typeface="Arial"/>
                <a:ea typeface="+mn-ea"/>
                <a:cs typeface="Arial"/>
                <a:sym typeface="Arial"/>
              </a:endParaRPr>
            </a:p>
            <a:p>
              <a:pPr marL="342900" marR="0" lvl="0" indent="-342900" algn="l" defTabSz="457200" rtl="0" eaLnBrk="1" fontAlgn="auto" latinLnBrk="0" hangingPunct="1">
                <a:lnSpc>
                  <a:spcPct val="100000"/>
                </a:lnSpc>
                <a:spcBef>
                  <a:spcPts val="600"/>
                </a:spcBef>
                <a:spcAft>
                  <a:spcPts val="0"/>
                </a:spcAft>
                <a:buClr>
                  <a:srgbClr val="FFFFFF"/>
                </a:buClr>
                <a:buSzPts val="2800"/>
                <a:buFontTx/>
                <a:buNone/>
                <a:tabLst/>
                <a:defRPr/>
              </a:pPr>
              <a:endParaRPr kumimoji="0" sz="1400" b="1" i="0" u="sng" strike="noStrike" kern="0" cap="none" spc="0" normalizeH="0" baseline="0" noProof="0" dirty="0">
                <a:ln>
                  <a:noFill/>
                </a:ln>
                <a:solidFill>
                  <a:srgbClr val="212121"/>
                </a:solidFill>
                <a:effectLst/>
                <a:uLnTx/>
                <a:uFillTx/>
                <a:latin typeface="Calibri"/>
                <a:ea typeface="Calibri"/>
                <a:cs typeface="Calibri"/>
                <a:sym typeface="Calibri"/>
              </a:endParaRPr>
            </a:p>
            <a:p>
              <a:pPr marL="342900" marR="0" lvl="0" indent="-342900" algn="l" defTabSz="457200" rtl="0" eaLnBrk="1" fontAlgn="auto" latinLnBrk="0" hangingPunct="1">
                <a:lnSpc>
                  <a:spcPct val="100000"/>
                </a:lnSpc>
                <a:spcBef>
                  <a:spcPts val="600"/>
                </a:spcBef>
                <a:spcAft>
                  <a:spcPts val="0"/>
                </a:spcAft>
                <a:buClr>
                  <a:srgbClr val="FFFFFF"/>
                </a:buClr>
                <a:buSzPts val="2800"/>
                <a:buFontTx/>
                <a:buNone/>
                <a:tabLst/>
                <a:defRPr/>
              </a:pPr>
              <a:endParaRPr kumimoji="0" sz="1400" b="1" i="0" u="sng" strike="noStrike" kern="0" cap="none" spc="0" normalizeH="0" baseline="0" noProof="0" dirty="0">
                <a:ln>
                  <a:noFill/>
                </a:ln>
                <a:solidFill>
                  <a:srgbClr val="212121"/>
                </a:solidFill>
                <a:effectLst/>
                <a:uLnTx/>
                <a:uFillTx/>
                <a:latin typeface="Calibri"/>
                <a:ea typeface="Calibri"/>
                <a:cs typeface="Calibri"/>
                <a:sym typeface="Calibri"/>
              </a:endParaRPr>
            </a:p>
            <a:p>
              <a:pPr marL="342900" marR="0" lvl="0" indent="-342900" algn="l" defTabSz="457200" rtl="0" eaLnBrk="1" fontAlgn="auto" latinLnBrk="0" hangingPunct="1">
                <a:lnSpc>
                  <a:spcPct val="100000"/>
                </a:lnSpc>
                <a:spcBef>
                  <a:spcPts val="600"/>
                </a:spcBef>
                <a:spcAft>
                  <a:spcPts val="0"/>
                </a:spcAft>
                <a:buClr>
                  <a:srgbClr val="FFFFFF"/>
                </a:buClr>
                <a:buSzPts val="2800"/>
                <a:buFontTx/>
                <a:buNone/>
                <a:tabLst/>
                <a:defRPr/>
              </a:pPr>
              <a:endParaRPr kumimoji="0" sz="1400" b="1" i="0" u="sng" strike="noStrike" kern="0" cap="none" spc="0" normalizeH="0" baseline="0" noProof="0" dirty="0">
                <a:ln>
                  <a:noFill/>
                </a:ln>
                <a:solidFill>
                  <a:srgbClr val="212121"/>
                </a:solidFill>
                <a:effectLst/>
                <a:uLnTx/>
                <a:uFillTx/>
                <a:latin typeface="Calibri"/>
                <a:ea typeface="Calibri"/>
                <a:cs typeface="Calibri"/>
                <a:sym typeface="Calibri"/>
              </a:endParaRPr>
            </a:p>
          </p:txBody>
        </p:sp>
      </p:grpSp>
      <p:sp>
        <p:nvSpPr>
          <p:cNvPr id="215" name="Google Shape;215;p1"/>
          <p:cNvSpPr/>
          <p:nvPr/>
        </p:nvSpPr>
        <p:spPr>
          <a:xfrm>
            <a:off x="364408" y="2875798"/>
            <a:ext cx="637344" cy="333749"/>
          </a:xfrm>
          <a:prstGeom prst="rect">
            <a:avLst/>
          </a:prstGeom>
          <a:solidFill>
            <a:srgbClr val="FFFF00"/>
          </a:solidFill>
          <a:ln w="9525" cap="flat" cmpd="sng">
            <a:solidFill>
              <a:schemeClr val="lt1"/>
            </a:solidFill>
            <a:prstDash val="solid"/>
            <a:round/>
            <a:headEnd type="none" w="sm" len="sm"/>
            <a:tailEnd type="none" w="sm" len="sm"/>
          </a:ln>
        </p:spPr>
        <p:txBody>
          <a:bodyPr spcFirstLastPara="1" wrap="square" lIns="45713" tIns="22850" rIns="45713" bIns="22850" anchor="t" anchorCtr="0">
            <a:noAutofit/>
          </a:bodyPr>
          <a:lstStyle/>
          <a:p>
            <a:pPr marL="0" marR="0" lvl="0" indent="0" algn="ctr" defTabSz="457200" rtl="0" eaLnBrk="1" fontAlgn="auto" latinLnBrk="0" hangingPunct="1">
              <a:lnSpc>
                <a:spcPct val="100000"/>
              </a:lnSpc>
              <a:spcBef>
                <a:spcPts val="0"/>
              </a:spcBef>
              <a:spcAft>
                <a:spcPts val="0"/>
              </a:spcAft>
              <a:buClr>
                <a:srgbClr val="212121"/>
              </a:buClr>
              <a:buSzPts val="3200"/>
              <a:buFontTx/>
              <a:buNone/>
              <a:tabLst/>
              <a:defRPr/>
            </a:pPr>
            <a:r>
              <a:rPr kumimoji="0" lang="en-US" sz="1750" b="0" i="0" u="none" strike="noStrike" kern="0" cap="none" spc="0" normalizeH="0" baseline="0" noProof="0" dirty="0">
                <a:ln>
                  <a:noFill/>
                </a:ln>
                <a:solidFill>
                  <a:srgbClr val="212121"/>
                </a:solidFill>
                <a:effectLst/>
                <a:uLnTx/>
                <a:uFillTx/>
                <a:latin typeface="Arial"/>
                <a:ea typeface="+mn-ea"/>
                <a:cs typeface="Arial"/>
                <a:sym typeface="Arial"/>
              </a:rPr>
              <a:t>Med</a:t>
            </a:r>
            <a:endParaRPr kumimoji="0" sz="1750" b="0" i="0" u="none" strike="noStrike" kern="0" cap="none" spc="0" normalizeH="0" baseline="0" noProof="0" dirty="0">
              <a:ln>
                <a:noFill/>
              </a:ln>
              <a:solidFill>
                <a:srgbClr val="000000"/>
              </a:solidFill>
              <a:effectLst/>
              <a:uLnTx/>
              <a:uFillTx/>
              <a:latin typeface="Arial"/>
              <a:ea typeface="+mn-ea"/>
              <a:cs typeface="Arial"/>
              <a:sym typeface="Arial"/>
            </a:endParaRPr>
          </a:p>
        </p:txBody>
      </p:sp>
      <p:graphicFrame>
        <p:nvGraphicFramePr>
          <p:cNvPr id="217" name="Google Shape;217;p1"/>
          <p:cNvGraphicFramePr/>
          <p:nvPr/>
        </p:nvGraphicFramePr>
        <p:xfrm>
          <a:off x="1461955" y="4071062"/>
          <a:ext cx="10584247" cy="2732621"/>
        </p:xfrm>
        <a:graphic>
          <a:graphicData uri="http://schemas.openxmlformats.org/drawingml/2006/table">
            <a:tbl>
              <a:tblPr firstRow="1" bandRow="1">
                <a:noFill/>
              </a:tblPr>
              <a:tblGrid>
                <a:gridCol w="6086019">
                  <a:extLst>
                    <a:ext uri="{9D8B030D-6E8A-4147-A177-3AD203B41FA5}">
                      <a16:colId xmlns:a16="http://schemas.microsoft.com/office/drawing/2014/main" val="20000"/>
                    </a:ext>
                  </a:extLst>
                </a:gridCol>
                <a:gridCol w="952500">
                  <a:extLst>
                    <a:ext uri="{9D8B030D-6E8A-4147-A177-3AD203B41FA5}">
                      <a16:colId xmlns:a16="http://schemas.microsoft.com/office/drawing/2014/main" val="574584461"/>
                    </a:ext>
                  </a:extLst>
                </a:gridCol>
                <a:gridCol w="895350">
                  <a:extLst>
                    <a:ext uri="{9D8B030D-6E8A-4147-A177-3AD203B41FA5}">
                      <a16:colId xmlns:a16="http://schemas.microsoft.com/office/drawing/2014/main" val="20001"/>
                    </a:ext>
                  </a:extLst>
                </a:gridCol>
                <a:gridCol w="959935">
                  <a:extLst>
                    <a:ext uri="{9D8B030D-6E8A-4147-A177-3AD203B41FA5}">
                      <a16:colId xmlns:a16="http://schemas.microsoft.com/office/drawing/2014/main" val="2606387327"/>
                    </a:ext>
                  </a:extLst>
                </a:gridCol>
                <a:gridCol w="876300">
                  <a:extLst>
                    <a:ext uri="{9D8B030D-6E8A-4147-A177-3AD203B41FA5}">
                      <a16:colId xmlns:a16="http://schemas.microsoft.com/office/drawing/2014/main" val="2631467869"/>
                    </a:ext>
                  </a:extLst>
                </a:gridCol>
                <a:gridCol w="814143">
                  <a:extLst>
                    <a:ext uri="{9D8B030D-6E8A-4147-A177-3AD203B41FA5}">
                      <a16:colId xmlns:a16="http://schemas.microsoft.com/office/drawing/2014/main" val="20002"/>
                    </a:ext>
                  </a:extLst>
                </a:gridCol>
              </a:tblGrid>
              <a:tr h="274320">
                <a:tc>
                  <a:txBody>
                    <a:bodyPr/>
                    <a:lstStyle/>
                    <a:p>
                      <a:pPr marL="0" marR="0" lvl="0" indent="0" algn="l" rtl="0">
                        <a:lnSpc>
                          <a:spcPct val="100000"/>
                        </a:lnSpc>
                        <a:spcBef>
                          <a:spcPts val="0"/>
                        </a:spcBef>
                        <a:spcAft>
                          <a:spcPts val="0"/>
                        </a:spcAft>
                        <a:buClr>
                          <a:schemeClr val="dk2"/>
                        </a:buClr>
                        <a:buSzPts val="2000"/>
                        <a:buFont typeface="Arial"/>
                        <a:buNone/>
                      </a:pPr>
                      <a:r>
                        <a:rPr lang="en-US" sz="1100" b="1" u="none" strike="noStrike" cap="none" dirty="0">
                          <a:solidFill>
                            <a:schemeClr val="dk2"/>
                          </a:solidFill>
                          <a:latin typeface="Arial"/>
                          <a:ea typeface="Arial"/>
                          <a:cs typeface="Arial"/>
                          <a:sym typeface="Arial"/>
                        </a:rPr>
                        <a:t>Mitigation Steps</a:t>
                      </a:r>
                      <a:endParaRPr sz="1100" b="0" u="none" strike="noStrike" cap="none" dirty="0">
                        <a:solidFill>
                          <a:srgbClr val="FF0000"/>
                        </a:solidFill>
                        <a:latin typeface="Arial"/>
                        <a:ea typeface="Arial"/>
                        <a:cs typeface="Arial"/>
                        <a:sym typeface="Arial"/>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900" b="1" u="none" strike="noStrike" cap="none" dirty="0">
                          <a:solidFill>
                            <a:schemeClr val="bg2"/>
                          </a:solidFill>
                          <a:latin typeface="+mj-lt"/>
                        </a:rPr>
                        <a:t>Dollars to Implement</a:t>
                      </a:r>
                      <a:endParaRPr sz="900" b="1" u="none" strike="noStrike" cap="none" dirty="0">
                        <a:solidFill>
                          <a:schemeClr val="bg2"/>
                        </a:solidFill>
                        <a:latin typeface="+mj-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900" b="1" u="none" strike="noStrike" cap="none" dirty="0">
                          <a:solidFill>
                            <a:schemeClr val="dk2"/>
                          </a:solidFill>
                          <a:latin typeface="+mj-lt"/>
                          <a:ea typeface="Arial"/>
                          <a:cs typeface="Arial"/>
                          <a:sym typeface="Arial"/>
                        </a:rPr>
                        <a:t>Trigger/</a:t>
                      </a:r>
                    </a:p>
                    <a:p>
                      <a:pPr marL="0" marR="0" lvl="0" indent="0" algn="ctr" rtl="0">
                        <a:lnSpc>
                          <a:spcPct val="100000"/>
                        </a:lnSpc>
                        <a:spcBef>
                          <a:spcPts val="0"/>
                        </a:spcBef>
                        <a:spcAft>
                          <a:spcPts val="0"/>
                        </a:spcAft>
                        <a:buClr>
                          <a:schemeClr val="dk2"/>
                        </a:buClr>
                        <a:buSzPts val="2000"/>
                        <a:buFont typeface="Arial"/>
                        <a:buNone/>
                      </a:pPr>
                      <a:r>
                        <a:rPr lang="en-US" sz="900" b="1" u="none" strike="noStrike" cap="none" dirty="0">
                          <a:solidFill>
                            <a:schemeClr val="dk2"/>
                          </a:solidFill>
                          <a:latin typeface="+mj-lt"/>
                          <a:ea typeface="Arial"/>
                          <a:cs typeface="Arial"/>
                          <a:sym typeface="Arial"/>
                        </a:rPr>
                        <a:t>StartDate</a:t>
                      </a: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900" b="1" u="none" strike="noStrike" cap="none" dirty="0">
                          <a:solidFill>
                            <a:schemeClr val="bg2"/>
                          </a:solidFill>
                          <a:latin typeface="+mj-lt"/>
                        </a:rPr>
                        <a:t>Schedule UID</a:t>
                      </a:r>
                      <a:endParaRPr sz="900" b="1" u="none" strike="noStrike" cap="none" dirty="0">
                        <a:solidFill>
                          <a:schemeClr val="bg2"/>
                        </a:solidFill>
                        <a:latin typeface="+mj-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900" b="1" u="none" strike="noStrike" cap="none" dirty="0">
                          <a:solidFill>
                            <a:schemeClr val="bg2"/>
                          </a:solidFill>
                          <a:latin typeface="+mj-lt"/>
                        </a:rPr>
                        <a:t>Completion Date</a:t>
                      </a:r>
                      <a:endParaRPr sz="900" b="1" u="none" strike="noStrike" cap="none" dirty="0">
                        <a:solidFill>
                          <a:schemeClr val="bg2"/>
                        </a:solidFill>
                        <a:latin typeface="+mj-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900" b="1" u="none" strike="noStrike" cap="none" dirty="0">
                          <a:solidFill>
                            <a:schemeClr val="dk2"/>
                          </a:solidFill>
                          <a:latin typeface="+mj-lt"/>
                          <a:ea typeface="Arial"/>
                          <a:cs typeface="Arial"/>
                          <a:sym typeface="Arial"/>
                        </a:rPr>
                        <a:t>Resulting LxC</a:t>
                      </a:r>
                      <a:endParaRPr sz="900" u="none" strike="noStrike" cap="none" dirty="0">
                        <a:latin typeface="+mj-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solidFill>
                      <a:srgbClr val="B8CCE4"/>
                    </a:solidFill>
                  </a:tcPr>
                </a:tc>
                <a:extLst>
                  <a:ext uri="{0D108BD9-81ED-4DB2-BD59-A6C34878D82A}">
                    <a16:rowId xmlns:a16="http://schemas.microsoft.com/office/drawing/2014/main" val="10000"/>
                  </a:ext>
                </a:extLst>
              </a:tr>
              <a:tr h="472893">
                <a:tc>
                  <a:txBody>
                    <a:bodyPr/>
                    <a:lstStyle/>
                    <a:p>
                      <a:pPr marL="0" marR="0" lvl="0" indent="0" algn="l" rtl="0">
                        <a:lnSpc>
                          <a:spcPct val="100000"/>
                        </a:lnSpc>
                        <a:spcBef>
                          <a:spcPts val="0"/>
                        </a:spcBef>
                        <a:spcAft>
                          <a:spcPts val="0"/>
                        </a:spcAft>
                        <a:buClr>
                          <a:schemeClr val="dk2"/>
                        </a:buClr>
                        <a:buSzPts val="2000"/>
                        <a:buFont typeface="Arial"/>
                        <a:buNone/>
                      </a:pPr>
                      <a:r>
                        <a:rPr lang="en-US" sz="1000" b="0" i="0" u="none" strike="noStrike" cap="none" dirty="0">
                          <a:solidFill>
                            <a:schemeClr val="bg2"/>
                          </a:solidFill>
                          <a:latin typeface="+mn-lt"/>
                          <a:ea typeface="Arial"/>
                          <a:cs typeface="Arial"/>
                          <a:sym typeface="Arial"/>
                        </a:rPr>
                        <a:t>Perform analysis to show that expected out-of-chamber coolant water temperature conditioning and flow rate can adequately maintain laser and instrumentation temperatures. </a:t>
                      </a:r>
                      <a:endParaRPr sz="1000" b="0" i="0" u="none" strike="noStrike" cap="none" dirty="0">
                        <a:solidFill>
                          <a:schemeClr val="bg2"/>
                        </a:solidFill>
                        <a:highlight>
                          <a:srgbClr val="00FFFF"/>
                        </a:highlight>
                        <a:latin typeface="+mn-lt"/>
                        <a:ea typeface="Arial"/>
                        <a:cs typeface="Arial"/>
                        <a:sym typeface="Arial"/>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N/A</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09/01/24 (TBR)</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dirty="0">
                          <a:solidFill>
                            <a:schemeClr val="bg2"/>
                          </a:solidFill>
                          <a:latin typeface="+mn-lt"/>
                          <a:ea typeface="Arial"/>
                          <a:cs typeface="Arial"/>
                          <a:sym typeface="Arial"/>
                        </a:rPr>
                        <a:t>3</a:t>
                      </a:r>
                      <a:r>
                        <a:rPr lang="en-US" sz="1000" b="0" u="none" strike="noStrike" cap="none" dirty="0">
                          <a:solidFill>
                            <a:schemeClr val="bg2"/>
                          </a:solidFill>
                          <a:latin typeface="+mn-lt"/>
                          <a:ea typeface="Arial"/>
                          <a:cs typeface="Arial"/>
                          <a:sym typeface="Arial"/>
                        </a:rPr>
                        <a:t>x4 </a:t>
                      </a:r>
                      <a:endParaRPr sz="1000" b="0" u="none" strike="noStrike" cap="none" dirty="0">
                        <a:solidFill>
                          <a:schemeClr val="bg2"/>
                        </a:solidFill>
                        <a:latin typeface="+mn-lt"/>
                        <a:ea typeface="Arial"/>
                        <a:cs typeface="Arial"/>
                        <a:sym typeface="Arial"/>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1"/>
                  </a:ext>
                </a:extLst>
              </a:tr>
              <a:tr h="410357">
                <a:tc>
                  <a:txBody>
                    <a:bodyPr/>
                    <a:lstStyle/>
                    <a:p>
                      <a:pPr marL="0" marR="0" lvl="0" indent="0" algn="l"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Subsystem vacuum testing (EE, and partial Umbilical) as a part of TMP Task 25 EE development.</a:t>
                      </a:r>
                    </a:p>
                    <a:p>
                      <a:pPr marL="0" marR="0" lvl="0" indent="0" algn="l"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a:t>
                      </a:r>
                      <a:r>
                        <a:rPr lang="en-US" sz="1000" dirty="0">
                          <a:solidFill>
                            <a:schemeClr val="bg2"/>
                          </a:solidFill>
                          <a:latin typeface="+mn-lt"/>
                          <a:ea typeface="Arial"/>
                          <a:cs typeface="Arial"/>
                          <a:sym typeface="Arial"/>
                        </a:rPr>
                        <a:t>Date is based on </a:t>
                      </a:r>
                      <a:r>
                        <a:rPr kumimoji="0" lang="en-US" sz="1000" b="0" i="0" u="none" strike="noStrike" kern="0" cap="none" spc="0" normalizeH="0" baseline="0" noProof="0" dirty="0">
                          <a:ln>
                            <a:noFill/>
                          </a:ln>
                          <a:solidFill>
                            <a:schemeClr val="bg2"/>
                          </a:solidFill>
                          <a:effectLst/>
                          <a:uLnTx/>
                          <a:uFillTx/>
                          <a:latin typeface="+mn-lt"/>
                          <a:ea typeface="Arial"/>
                          <a:cs typeface="Arial"/>
                          <a:sym typeface="Arial"/>
                        </a:rPr>
                        <a:t>EE 3.0 </a:t>
                      </a:r>
                      <a:r>
                        <a:rPr lang="en-US" sz="1000" dirty="0">
                          <a:solidFill>
                            <a:schemeClr val="bg2"/>
                          </a:solidFill>
                          <a:latin typeface="+mn-lt"/>
                          <a:ea typeface="Arial"/>
                          <a:cs typeface="Arial"/>
                          <a:sym typeface="Arial"/>
                        </a:rPr>
                        <a:t>ECB presentation)</a:t>
                      </a:r>
                      <a:endParaRPr sz="1000" b="0" u="none" strike="noStrike" cap="none" dirty="0">
                        <a:solidFill>
                          <a:schemeClr val="bg2"/>
                        </a:solidFill>
                        <a:highlight>
                          <a:srgbClr val="00FFFF"/>
                        </a:highlight>
                        <a:latin typeface="+mn-lt"/>
                        <a:ea typeface="Arial"/>
                        <a:cs typeface="Arial"/>
                        <a:sym typeface="Arial"/>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endParaRPr sz="1000" dirty="0">
                        <a:solidFill>
                          <a:schemeClr val="bg2"/>
                        </a:solidFill>
                        <a:latin typeface="+mn-lt"/>
                        <a:ea typeface="Arial"/>
                        <a:cs typeface="Arial"/>
                        <a:sym typeface="Arial"/>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dirty="0">
                          <a:solidFill>
                            <a:schemeClr val="bg2"/>
                          </a:solidFill>
                          <a:latin typeface="+mn-lt"/>
                          <a:ea typeface="Arial"/>
                          <a:cs typeface="Arial"/>
                          <a:sym typeface="Arial"/>
                        </a:rPr>
                        <a:t>08/12/24</a:t>
                      </a:r>
                      <a:endParaRPr sz="1000" dirty="0">
                        <a:solidFill>
                          <a:schemeClr val="bg2"/>
                        </a:solidFill>
                        <a:latin typeface="+mn-lt"/>
                        <a:ea typeface="Arial"/>
                        <a:cs typeface="Arial"/>
                        <a:sym typeface="Arial"/>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2102 &amp;</a:t>
                      </a:r>
                    </a:p>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2245</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08/27/24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2X4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2"/>
                  </a:ext>
                </a:extLst>
              </a:tr>
              <a:tr h="568182">
                <a:tc>
                  <a:txBody>
                    <a:bodyPr/>
                    <a:lstStyle/>
                    <a:p>
                      <a:pPr marL="0" marR="0" lvl="0" indent="0" algn="l" rtl="0">
                        <a:lnSpc>
                          <a:spcPct val="100000"/>
                        </a:lnSpc>
                        <a:spcBef>
                          <a:spcPts val="0"/>
                        </a:spcBef>
                        <a:spcAft>
                          <a:spcPts val="0"/>
                        </a:spcAft>
                        <a:buClr>
                          <a:schemeClr val="dk2"/>
                        </a:buClr>
                        <a:buSzPts val="2000"/>
                        <a:buFont typeface="Arial"/>
                        <a:buNone/>
                      </a:pPr>
                      <a:r>
                        <a:rPr lang="en-US" sz="1000" b="0" i="0" u="none" strike="noStrike" cap="none" dirty="0">
                          <a:solidFill>
                            <a:schemeClr val="bg2"/>
                          </a:solidFill>
                          <a:latin typeface="+mn-lt"/>
                          <a:ea typeface="Arial"/>
                          <a:cs typeface="Arial"/>
                          <a:sym typeface="Arial"/>
                        </a:rPr>
                        <a:t>Subsystem testing (UR10, EE, and Umbilical) in vacuum (78” chamber) supporting TMP Task 25, test sample production, and Task 30 preparation.(Reason for C decrease is gained understanding of conops in chamber and KPP sample production all will accelerate recovery from failure.)</a:t>
                      </a:r>
                      <a:endParaRPr sz="1000" b="0" u="none" strike="noStrike" cap="none" dirty="0">
                        <a:solidFill>
                          <a:schemeClr val="bg2"/>
                        </a:solidFill>
                        <a:latin typeface="+mn-lt"/>
                        <a:ea typeface="Arial"/>
                        <a:cs typeface="Arial"/>
                        <a:sym typeface="Arial"/>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endParaRPr sz="1000" dirty="0">
                        <a:solidFill>
                          <a:schemeClr val="bg2"/>
                        </a:solidFill>
                        <a:latin typeface="+mn-lt"/>
                        <a:ea typeface="Arial"/>
                        <a:cs typeface="Arial"/>
                        <a:sym typeface="Arial"/>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dirty="0">
                          <a:solidFill>
                            <a:schemeClr val="bg2"/>
                          </a:solidFill>
                          <a:latin typeface="+mn-lt"/>
                          <a:ea typeface="Arial"/>
                          <a:cs typeface="Arial"/>
                          <a:sym typeface="Arial"/>
                        </a:rPr>
                        <a:t>08/19/24</a:t>
                      </a:r>
                      <a:endParaRPr sz="1000" dirty="0">
                        <a:solidFill>
                          <a:schemeClr val="bg2"/>
                        </a:solidFill>
                        <a:latin typeface="+mn-lt"/>
                        <a:ea typeface="Arial"/>
                        <a:cs typeface="Arial"/>
                        <a:sym typeface="Arial"/>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1267 &amp; 2064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10/03/24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2X3</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3"/>
                  </a:ext>
                </a:extLst>
              </a:tr>
              <a:tr h="252531">
                <a:tc>
                  <a:txBody>
                    <a:bodyPr/>
                    <a:lstStyle/>
                    <a:p>
                      <a:pPr marL="0" marR="0" lvl="0" indent="0" algn="l"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The second EE will be maintained as a “hot backup” during TMP Task 30.</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1</a:t>
                      </a:r>
                      <a:r>
                        <a:rPr lang="en-US" sz="1000" dirty="0">
                          <a:solidFill>
                            <a:schemeClr val="bg2"/>
                          </a:solidFill>
                          <a:latin typeface="+mn-lt"/>
                          <a:ea typeface="Arial"/>
                          <a:cs typeface="Arial"/>
                          <a:sym typeface="Arial"/>
                        </a:rPr>
                        <a:t>1</a:t>
                      </a:r>
                      <a:r>
                        <a:rPr lang="en-US" sz="1000" b="0" u="none" strike="noStrike" cap="none" dirty="0">
                          <a:solidFill>
                            <a:schemeClr val="bg2"/>
                          </a:solidFill>
                          <a:latin typeface="+mn-lt"/>
                          <a:ea typeface="Arial"/>
                          <a:cs typeface="Arial"/>
                          <a:sym typeface="Arial"/>
                        </a:rPr>
                        <a:t>/02/24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N/A</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11/02/24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2X2</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4"/>
                  </a:ext>
                </a:extLst>
              </a:tr>
              <a:tr h="410357">
                <a:tc>
                  <a:txBody>
                    <a:bodyPr/>
                    <a:lstStyle/>
                    <a:p>
                      <a:pPr marL="0" marR="0" lvl="0" indent="0" algn="l"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Slow or degraded operations – depending on the nature of the failure, it may be possible to achieve test objectives in a degraded but still functional operational state.</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cs typeface="Arial"/>
                          <a:sym typeface="Arial"/>
                        </a:rPr>
                        <a:t>11/27/24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2390</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12/20/24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Retired</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5"/>
                  </a:ext>
                </a:extLst>
              </a:tr>
              <a:tr h="252531">
                <a:tc>
                  <a:txBody>
                    <a:bodyPr/>
                    <a:lstStyle/>
                    <a:p>
                      <a:pPr marL="0" marR="0" lvl="0" indent="0" algn="l"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System testing (TMP Task 30) in the 78” chamber.</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11/27/24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2390</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u="none" strike="noStrike" cap="none" dirty="0">
                          <a:solidFill>
                            <a:schemeClr val="bg2"/>
                          </a:solidFill>
                          <a:latin typeface="+mn-lt"/>
                        </a:rPr>
                        <a:t>12/20/24</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2"/>
                        </a:buClr>
                        <a:buSzPts val="2000"/>
                        <a:buFont typeface="Arial"/>
                        <a:buNone/>
                      </a:pPr>
                      <a:r>
                        <a:rPr lang="en-US" sz="1000" b="0" u="none" strike="noStrike" cap="none" dirty="0">
                          <a:solidFill>
                            <a:schemeClr val="bg2"/>
                          </a:solidFill>
                          <a:latin typeface="+mn-lt"/>
                          <a:ea typeface="Arial"/>
                          <a:cs typeface="Arial"/>
                          <a:sym typeface="Arial"/>
                        </a:rPr>
                        <a:t>Retired</a:t>
                      </a:r>
                      <a:endParaRPr sz="1000" u="none" strike="noStrike" cap="none" dirty="0">
                        <a:solidFill>
                          <a:schemeClr val="bg2"/>
                        </a:solidFill>
                        <a:latin typeface="+mn-lt"/>
                      </a:endParaRPr>
                    </a:p>
                  </a:txBody>
                  <a:tcPr marL="91438" marR="91438"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218" name="Google Shape;218;p1"/>
          <p:cNvSpPr/>
          <p:nvPr/>
        </p:nvSpPr>
        <p:spPr>
          <a:xfrm>
            <a:off x="454973" y="2084097"/>
            <a:ext cx="546779" cy="396724"/>
          </a:xfrm>
          <a:prstGeom prst="rightArrow">
            <a:avLst>
              <a:gd name="adj1" fmla="val 50000"/>
              <a:gd name="adj2" fmla="val 50000"/>
            </a:avLst>
          </a:prstGeom>
          <a:noFill/>
          <a:ln w="9525" cap="flat" cmpd="sng">
            <a:solidFill>
              <a:srgbClr val="212121"/>
            </a:solidFill>
            <a:prstDash val="solid"/>
            <a:round/>
            <a:headEnd type="none" w="sm" len="sm"/>
            <a:tailEnd type="none" w="sm" len="sm"/>
          </a:ln>
        </p:spPr>
        <p:txBody>
          <a:bodyPr spcFirstLastPara="1" wrap="square" lIns="45713" tIns="22850" rIns="45713" bIns="22850" anchor="ctr" anchorCtr="0">
            <a:noAutofit/>
          </a:bodyPr>
          <a:lstStyle/>
          <a:p>
            <a:pPr marL="0" marR="0" lvl="0" indent="0" algn="ctr" defTabSz="457200" rtl="0" eaLnBrk="1" fontAlgn="auto" latinLnBrk="0" hangingPunct="1">
              <a:lnSpc>
                <a:spcPct val="100000"/>
              </a:lnSpc>
              <a:spcBef>
                <a:spcPts val="0"/>
              </a:spcBef>
              <a:spcAft>
                <a:spcPts val="0"/>
              </a:spcAft>
              <a:buClr>
                <a:srgbClr val="FFFFFF"/>
              </a:buClr>
              <a:buSzPts val="3600"/>
              <a:buFontTx/>
              <a:buNone/>
              <a:tabLst/>
              <a:defRPr/>
            </a:pPr>
            <a:endParaRPr kumimoji="0" sz="1800" b="0" i="0" u="none" strike="noStrike" kern="0" cap="none" spc="0" normalizeH="0" baseline="0" noProof="0" dirty="0">
              <a:ln>
                <a:noFill/>
              </a:ln>
              <a:solidFill>
                <a:srgbClr val="212121"/>
              </a:solidFill>
              <a:effectLst/>
              <a:uLnTx/>
              <a:uFillTx/>
              <a:latin typeface="Arial"/>
              <a:ea typeface="+mn-ea"/>
              <a:cs typeface="Arial"/>
              <a:sym typeface="Arial"/>
            </a:endParaRPr>
          </a:p>
        </p:txBody>
      </p:sp>
      <p:sp>
        <p:nvSpPr>
          <p:cNvPr id="219" name="Google Shape;219;p1"/>
          <p:cNvSpPr txBox="1">
            <a:spLocks noGrp="1"/>
          </p:cNvSpPr>
          <p:nvPr>
            <p:ph type="sldNum" idx="12"/>
          </p:nvPr>
        </p:nvSpPr>
        <p:spPr>
          <a:xfrm>
            <a:off x="11958393" y="6680635"/>
            <a:ext cx="175618" cy="123111"/>
          </a:xfrm>
          <a:prstGeom prst="rect">
            <a:avLst/>
          </a:prstGeom>
          <a:noFill/>
          <a:ln>
            <a:noFill/>
          </a:ln>
        </p:spPr>
        <p:txBody>
          <a:bodyPr spcFirstLastPara="1" wrap="square" lIns="0" tIns="0" rIns="0" bIns="0" anchor="t" anchorCtr="0">
            <a:spAutoFit/>
          </a:bodyPr>
          <a:lstStyle/>
          <a:p>
            <a:pPr marL="0" marR="0" lvl="0" indent="0" algn="r" defTabSz="457200" rtl="0" eaLnBrk="1" fontAlgn="auto" latinLnBrk="0" hangingPunct="1">
              <a:lnSpc>
                <a:spcPct val="100000"/>
              </a:lnSpc>
              <a:spcBef>
                <a:spcPts val="0"/>
              </a:spcBef>
              <a:spcAft>
                <a:spcPts val="0"/>
              </a:spcAft>
              <a:buClr>
                <a:srgbClr val="000000"/>
              </a:buClr>
              <a:buSzPts val="1600"/>
              <a:buFont typeface="Arial"/>
              <a:buNone/>
              <a:tabLst/>
              <a:defRPr/>
            </a:pPr>
            <a:fld id="{00000000-1234-1234-1234-123412341234}" type="slidenum">
              <a:rPr kumimoji="0" lang="en-US" sz="800" b="0" i="0" u="none" strike="noStrike" kern="0" cap="none" spc="0" normalizeH="0" baseline="0" noProof="0">
                <a:ln>
                  <a:noFill/>
                </a:ln>
                <a:solidFill>
                  <a:srgbClr val="000000"/>
                </a:solidFill>
                <a:effectLst/>
                <a:uLnTx/>
                <a:uFillTx/>
                <a:latin typeface="Arial"/>
                <a:cs typeface="Arial"/>
                <a:sym typeface="Arial"/>
              </a:rPr>
              <a:pPr marL="0" marR="0" lvl="0" indent="0" algn="r" defTabSz="457200" rtl="0" eaLnBrk="1" fontAlgn="auto" latinLnBrk="0" hangingPunct="1">
                <a:lnSpc>
                  <a:spcPct val="100000"/>
                </a:lnSpc>
                <a:spcBef>
                  <a:spcPts val="0"/>
                </a:spcBef>
                <a:spcAft>
                  <a:spcPts val="0"/>
                </a:spcAft>
                <a:buClr>
                  <a:srgbClr val="000000"/>
                </a:buClr>
                <a:buSzPts val="1600"/>
                <a:buFont typeface="Arial"/>
                <a:buNone/>
                <a:tabLst/>
                <a:defRPr/>
              </a:pPr>
              <a:t>35</a:t>
            </a:fld>
            <a:endParaRPr kumimoji="0" sz="800" b="0" i="0" u="none" strike="noStrike" kern="0" cap="none" spc="0" normalizeH="0" baseline="0" noProof="0" dirty="0">
              <a:ln>
                <a:noFill/>
              </a:ln>
              <a:solidFill>
                <a:srgbClr val="000000"/>
              </a:solidFill>
              <a:effectLst/>
              <a:uLnTx/>
              <a:uFillTx/>
              <a:latin typeface="Arial"/>
              <a:cs typeface="Arial"/>
              <a:sym typeface="Arial"/>
            </a:endParaRPr>
          </a:p>
        </p:txBody>
      </p:sp>
      <p:sp>
        <p:nvSpPr>
          <p:cNvPr id="220" name="Google Shape;220;p1"/>
          <p:cNvSpPr txBox="1"/>
          <p:nvPr/>
        </p:nvSpPr>
        <p:spPr>
          <a:xfrm>
            <a:off x="1391780" y="1101849"/>
            <a:ext cx="10775274" cy="1037187"/>
          </a:xfrm>
          <a:prstGeom prst="rect">
            <a:avLst/>
          </a:prstGeom>
          <a:noFill/>
          <a:ln>
            <a:noFill/>
          </a:ln>
        </p:spPr>
        <p:txBody>
          <a:bodyPr spcFirstLastPara="1" wrap="square" lIns="45713" tIns="22850" rIns="45713" bIns="22850" anchor="t" anchorCtr="0">
            <a:spAutoFit/>
          </a:bodyPr>
          <a:lstStyle/>
          <a:p>
            <a:pPr marL="342900" marR="0" lvl="0" indent="-342900" algn="l" defTabSz="457200" rtl="0" eaLnBrk="1" fontAlgn="auto" latinLnBrk="0" hangingPunct="1">
              <a:lnSpc>
                <a:spcPct val="110000"/>
              </a:lnSpc>
              <a:spcBef>
                <a:spcPts val="0"/>
              </a:spcBef>
              <a:spcAft>
                <a:spcPts val="300"/>
              </a:spcAft>
              <a:buClr>
                <a:srgbClr val="212121"/>
              </a:buClr>
              <a:buSzPts val="2000"/>
              <a:buFontTx/>
              <a:buNone/>
              <a:tabLst/>
              <a:defRPr/>
            </a:pPr>
            <a:r>
              <a:rPr kumimoji="0" lang="en-US" sz="1100" b="1" i="0" u="sng" strike="noStrike" kern="0" cap="none" spc="0" normalizeH="0" baseline="0" noProof="0" dirty="0">
                <a:ln>
                  <a:noFill/>
                </a:ln>
                <a:solidFill>
                  <a:srgbClr val="212121"/>
                </a:solidFill>
                <a:effectLst/>
                <a:uLnTx/>
                <a:uFillTx/>
                <a:latin typeface="Arial"/>
                <a:ea typeface="+mn-ea"/>
                <a:cs typeface="Arial"/>
                <a:sym typeface="Arial"/>
              </a:rPr>
              <a:t>Risk Statement</a:t>
            </a:r>
            <a:r>
              <a:rPr kumimoji="0" lang="en-US" sz="1100" b="1" i="0" u="none" strike="noStrike" kern="0" cap="none" spc="0" normalizeH="0" baseline="0" noProof="0" dirty="0">
                <a:ln>
                  <a:noFill/>
                </a:ln>
                <a:solidFill>
                  <a:srgbClr val="212121"/>
                </a:solidFill>
                <a:effectLst/>
                <a:uLnTx/>
                <a:uFillTx/>
                <a:latin typeface="Arial"/>
                <a:ea typeface="+mn-ea"/>
                <a:cs typeface="Arial"/>
                <a:sym typeface="Arial"/>
              </a:rPr>
              <a:t>: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457200" rtl="0" eaLnBrk="1" fontAlgn="auto" latinLnBrk="0" hangingPunct="1">
              <a:lnSpc>
                <a:spcPct val="110000"/>
              </a:lnSpc>
              <a:spcBef>
                <a:spcPts val="0"/>
              </a:spcBef>
              <a:spcAft>
                <a:spcPts val="0"/>
              </a:spcAft>
              <a:buClr>
                <a:srgbClr val="212121"/>
              </a:buClr>
              <a:buSzPts val="2000"/>
              <a:buFontTx/>
              <a:buNone/>
              <a:tabLst/>
              <a:defRPr/>
            </a:pPr>
            <a:r>
              <a:rPr kumimoji="0" lang="en-US" sz="1100" b="0" i="0" u="none" strike="noStrike" kern="0" cap="none" spc="0" normalizeH="0" baseline="0" noProof="0" dirty="0">
                <a:ln>
                  <a:noFill/>
                </a:ln>
                <a:solidFill>
                  <a:srgbClr val="212121"/>
                </a:solidFill>
                <a:effectLst/>
                <a:uLnTx/>
                <a:uFillTx/>
                <a:latin typeface="Arial"/>
                <a:ea typeface="+mn-ea"/>
                <a:cs typeface="Arial"/>
                <a:sym typeface="Arial"/>
              </a:rPr>
              <a:t>Given that the quantity of 4 lasers in the end effector (EE) have 1) Relatively tightly regulated cooling fluid temperature requirements, 2) Approximately 12 feet of coolant hose (1 way), and 3) Shared coolant fluid with other EE instruments, there is the possibility that the cooling system may not be able to keep the laser diodes (or other EE instruments) at their required operating temperature, resulting in </a:t>
            </a:r>
            <a:r>
              <a:rPr kumimoji="0" lang="en-US" sz="1100" b="0" i="0" u="none" strike="noStrike" kern="0" cap="none" spc="0" normalizeH="0" baseline="0" noProof="0" dirty="0">
                <a:ln>
                  <a:noFill/>
                </a:ln>
                <a:solidFill>
                  <a:srgbClr val="434343"/>
                </a:solidFill>
                <a:effectLst/>
                <a:uLnTx/>
                <a:uFillTx/>
                <a:latin typeface="Arial"/>
                <a:ea typeface="+mn-ea"/>
                <a:cs typeface="Arial"/>
                <a:sym typeface="Arial"/>
              </a:rPr>
              <a:t>laser(s) and/or instrument(s) degradation or failure in TMP Task 30 testing. </a:t>
            </a:r>
            <a:endParaRPr kumimoji="0" sz="1100" b="0" i="0" u="none" strike="noStrike" kern="0" cap="none" spc="0" normalizeH="0" baseline="0" noProof="0" dirty="0">
              <a:ln>
                <a:noFill/>
              </a:ln>
              <a:solidFill>
                <a:srgbClr val="FF0000"/>
              </a:solidFill>
              <a:effectLst/>
              <a:highlight>
                <a:srgbClr val="FFFF00"/>
              </a:highlight>
              <a:uLnTx/>
              <a:uFillTx/>
              <a:latin typeface="Arial"/>
              <a:ea typeface="+mn-ea"/>
              <a:cs typeface="Arial"/>
              <a:sym typeface="Arial"/>
            </a:endParaRPr>
          </a:p>
          <a:p>
            <a:pPr marL="228600" marR="0" lvl="0" indent="-228600" algn="l" defTabSz="457200" rtl="0" eaLnBrk="1" fontAlgn="auto" latinLnBrk="0" hangingPunct="1">
              <a:lnSpc>
                <a:spcPct val="110000"/>
              </a:lnSpc>
              <a:spcBef>
                <a:spcPts val="300"/>
              </a:spcBef>
              <a:spcAft>
                <a:spcPts val="0"/>
              </a:spcAft>
              <a:buClr>
                <a:srgbClr val="FFFFFF"/>
              </a:buClr>
              <a:buSzPts val="2000"/>
              <a:buFontTx/>
              <a:buNone/>
              <a:tabLst/>
              <a:defRPr/>
            </a:pPr>
            <a:endParaRPr kumimoji="0" sz="10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p:txBody>
      </p:sp>
      <p:sp>
        <p:nvSpPr>
          <p:cNvPr id="221" name="Google Shape;221;p1"/>
          <p:cNvSpPr txBox="1"/>
          <p:nvPr/>
        </p:nvSpPr>
        <p:spPr>
          <a:xfrm>
            <a:off x="1391780" y="2399969"/>
            <a:ext cx="10859495" cy="1333165"/>
          </a:xfrm>
          <a:prstGeom prst="rect">
            <a:avLst/>
          </a:prstGeom>
          <a:noFill/>
          <a:ln>
            <a:noFill/>
          </a:ln>
        </p:spPr>
        <p:txBody>
          <a:bodyPr spcFirstLastPara="1" wrap="square" lIns="45713" tIns="22850" rIns="45713" bIns="22850" anchor="t" anchorCtr="0">
            <a:spAutoFit/>
          </a:bodyPr>
          <a:lstStyle/>
          <a:p>
            <a:pPr marL="0" marR="0" lvl="0" indent="0" algn="l" defTabSz="457200" rtl="0" eaLnBrk="1" fontAlgn="auto" latinLnBrk="0" hangingPunct="1">
              <a:lnSpc>
                <a:spcPct val="100000"/>
              </a:lnSpc>
              <a:spcBef>
                <a:spcPts val="0"/>
              </a:spcBef>
              <a:spcAft>
                <a:spcPts val="0"/>
              </a:spcAft>
              <a:buClr>
                <a:srgbClr val="434343"/>
              </a:buClr>
              <a:buSzPts val="2000"/>
              <a:buFontTx/>
              <a:buNone/>
              <a:tabLst/>
              <a:defRPr/>
            </a:pPr>
            <a:r>
              <a:rPr kumimoji="0" lang="en-US" sz="1100" b="1" i="0" u="sng" strike="noStrike" kern="0" cap="none" spc="0" normalizeH="0" baseline="0" noProof="0" dirty="0">
                <a:ln>
                  <a:noFill/>
                </a:ln>
                <a:solidFill>
                  <a:srgbClr val="434343"/>
                </a:solidFill>
                <a:effectLst/>
                <a:uLnTx/>
                <a:uFillTx/>
                <a:latin typeface="Arial"/>
                <a:ea typeface="+mn-ea"/>
                <a:cs typeface="Arial"/>
                <a:sym typeface="Arial"/>
              </a:rPr>
              <a:t>Impact</a:t>
            </a:r>
            <a:r>
              <a:rPr kumimoji="0" lang="en-US" sz="1100" b="1" i="0" u="none" strike="noStrike" kern="0" cap="none" spc="0" normalizeH="0" baseline="0" noProof="0" dirty="0">
                <a:ln>
                  <a:noFill/>
                </a:ln>
                <a:solidFill>
                  <a:srgbClr val="434343"/>
                </a:solidFill>
                <a:effectLst/>
                <a:uLnTx/>
                <a:uFillTx/>
                <a:latin typeface="Arial"/>
                <a:ea typeface="+mn-ea"/>
                <a:cs typeface="Arial"/>
                <a:sym typeface="Arial"/>
              </a:rPr>
              <a:t>:</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457200" rtl="0" eaLnBrk="1" fontAlgn="auto" latinLnBrk="0" hangingPunct="1">
              <a:lnSpc>
                <a:spcPct val="100000"/>
              </a:lnSpc>
              <a:spcBef>
                <a:spcPts val="0"/>
              </a:spcBef>
              <a:spcAft>
                <a:spcPts val="0"/>
              </a:spcAft>
              <a:buClr>
                <a:srgbClr val="434343"/>
              </a:buClr>
              <a:buSzPts val="2000"/>
              <a:buFontTx/>
              <a:buNone/>
              <a:tabLst/>
              <a:defRPr/>
            </a:pPr>
            <a:r>
              <a:rPr kumimoji="0" lang="en-US" sz="1100" b="0" i="0" u="none" strike="noStrike" kern="0" cap="none" spc="0" normalizeH="0" baseline="0" noProof="0" dirty="0">
                <a:ln>
                  <a:noFill/>
                </a:ln>
                <a:solidFill>
                  <a:srgbClr val="434343"/>
                </a:solidFill>
                <a:effectLst/>
                <a:uLnTx/>
                <a:uFillTx/>
                <a:latin typeface="Arial"/>
                <a:ea typeface="+mn-ea"/>
                <a:cs typeface="Arial"/>
                <a:sym typeface="Arial"/>
              </a:rPr>
              <a:t>Cost: TBD. Due to the Option 2 selection, a majority of the personnel and facility costs are expected to be incurred directly by ICON and not at the MMPACT Project level.</a:t>
            </a:r>
          </a:p>
          <a:p>
            <a:pPr marL="0" marR="0" lvl="0" indent="0" algn="l" defTabSz="457200" rtl="0" eaLnBrk="1" fontAlgn="auto" latinLnBrk="0" hangingPunct="1">
              <a:lnSpc>
                <a:spcPct val="110000"/>
              </a:lnSpc>
              <a:spcBef>
                <a:spcPts val="0"/>
              </a:spcBef>
              <a:spcAft>
                <a:spcPts val="0"/>
              </a:spcAft>
              <a:buClr>
                <a:srgbClr val="434343"/>
              </a:buClr>
              <a:buSzPts val="2000"/>
              <a:buFontTx/>
              <a:buNone/>
              <a:tabLst/>
              <a:defRPr/>
            </a:pPr>
            <a:r>
              <a:rPr kumimoji="0" lang="en-US" sz="1100" b="0" i="0" u="none" strike="noStrike" kern="0" cap="none" spc="0" normalizeH="0" baseline="0" noProof="0" dirty="0">
                <a:ln>
                  <a:noFill/>
                </a:ln>
                <a:solidFill>
                  <a:srgbClr val="434343"/>
                </a:solidFill>
                <a:effectLst/>
                <a:uLnTx/>
                <a:uFillTx/>
                <a:latin typeface="Arial"/>
                <a:ea typeface="+mn-ea"/>
                <a:cs typeface="Arial"/>
                <a:sym typeface="Arial"/>
              </a:rPr>
              <a:t>Schedule: TBD. Depending on the nature and timing of the failure, the estimated time from failure onset to returning to nominal testing is expected to be less than 2 weeks. </a:t>
            </a:r>
            <a:endParaRPr kumimoji="0" lang="en-US" sz="11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457200" rtl="0" eaLnBrk="1" fontAlgn="auto" latinLnBrk="0" hangingPunct="1">
              <a:lnSpc>
                <a:spcPct val="110000"/>
              </a:lnSpc>
              <a:spcBef>
                <a:spcPts val="0"/>
              </a:spcBef>
              <a:spcAft>
                <a:spcPts val="0"/>
              </a:spcAft>
              <a:buClr>
                <a:srgbClr val="434343"/>
              </a:buClr>
              <a:buSzPts val="2000"/>
              <a:buFontTx/>
              <a:buNone/>
              <a:tabLst/>
              <a:defRPr/>
            </a:pPr>
            <a:r>
              <a:rPr kumimoji="0" lang="en-US" sz="1100" b="0" i="0" u="none" strike="noStrike" kern="0" cap="none" spc="0" normalizeH="0" baseline="0" noProof="0" dirty="0">
                <a:ln>
                  <a:noFill/>
                </a:ln>
                <a:solidFill>
                  <a:srgbClr val="434343"/>
                </a:solidFill>
                <a:effectLst/>
                <a:uLnTx/>
                <a:uFillTx/>
                <a:latin typeface="Arial"/>
                <a:ea typeface="+mn-ea"/>
                <a:cs typeface="Arial"/>
                <a:sym typeface="Arial"/>
              </a:rPr>
              <a:t>Milestone: TMP Task 30 (in ICON’s 78” chamber)</a:t>
            </a:r>
            <a:r>
              <a:rPr kumimoji="0" lang="en-US" sz="1100" b="0" i="0" u="none" strike="noStrike" kern="0" cap="none" spc="0" normalizeH="0" baseline="0" noProof="0" dirty="0">
                <a:ln>
                  <a:noFill/>
                </a:ln>
                <a:solidFill>
                  <a:srgbClr val="000000"/>
                </a:solidFill>
                <a:effectLst/>
                <a:uLnTx/>
                <a:uFillTx/>
                <a:latin typeface="Arial"/>
                <a:ea typeface="+mn-ea"/>
                <a:cs typeface="Arial"/>
                <a:sym typeface="Arial"/>
              </a:rPr>
              <a:t>.</a:t>
            </a:r>
          </a:p>
          <a:p>
            <a:pPr marL="0" marR="0" lvl="0" indent="0" algn="l" defTabSz="457200" rtl="0" eaLnBrk="1" fontAlgn="auto" latinLnBrk="0" hangingPunct="1">
              <a:lnSpc>
                <a:spcPct val="110000"/>
              </a:lnSpc>
              <a:spcBef>
                <a:spcPts val="0"/>
              </a:spcBef>
              <a:spcAft>
                <a:spcPts val="0"/>
              </a:spcAft>
              <a:buClr>
                <a:srgbClr val="434343"/>
              </a:buClr>
              <a:buSzPts val="2000"/>
              <a:buFontTx/>
              <a:buNone/>
              <a:tabLst/>
              <a:defRPr/>
            </a:pPr>
            <a:r>
              <a:rPr kumimoji="0" lang="en-US" sz="1100" b="0" i="0" u="none" strike="noStrike" kern="0" cap="none" spc="0" normalizeH="0" baseline="0" noProof="0" dirty="0">
                <a:ln>
                  <a:noFill/>
                </a:ln>
                <a:solidFill>
                  <a:srgbClr val="434343"/>
                </a:solidFill>
                <a:effectLst/>
                <a:uLnTx/>
                <a:uFillTx/>
                <a:latin typeface="Arial"/>
                <a:ea typeface="+mn-ea"/>
                <a:cs typeface="Arial"/>
                <a:sym typeface="Arial"/>
              </a:rPr>
              <a:t>Technical: An in-situ repair or slower/degraded test operations could recover all planned test objectives and KPPs.</a:t>
            </a:r>
          </a:p>
          <a:p>
            <a:pPr marL="182880" marR="0" lvl="0" indent="-182880" algn="l" defTabSz="457200" rtl="0" eaLnBrk="1" fontAlgn="auto" latinLnBrk="0" hangingPunct="1">
              <a:lnSpc>
                <a:spcPct val="100000"/>
              </a:lnSpc>
              <a:spcBef>
                <a:spcPts val="150"/>
              </a:spcBef>
              <a:spcAft>
                <a:spcPts val="0"/>
              </a:spcAft>
              <a:buClr>
                <a:srgbClr val="434343"/>
              </a:buClr>
              <a:buSzPts val="2000"/>
              <a:buFontTx/>
              <a:buNone/>
              <a:tabLst/>
              <a:defRPr/>
            </a:pP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a:p>
            <a:pPr marL="182880" marR="0" lvl="0" indent="-182880" algn="l" defTabSz="457200" rtl="0" eaLnBrk="1" fontAlgn="auto" latinLnBrk="0" hangingPunct="1">
              <a:lnSpc>
                <a:spcPct val="100000"/>
              </a:lnSpc>
              <a:spcBef>
                <a:spcPts val="0"/>
              </a:spcBef>
              <a:spcAft>
                <a:spcPts val="0"/>
              </a:spcAft>
              <a:buClr>
                <a:srgbClr val="434343"/>
              </a:buClr>
              <a:buSzPts val="2000"/>
              <a:buFontTx/>
              <a:buNone/>
              <a:tabLst/>
              <a:defRPr/>
            </a:pPr>
            <a:r>
              <a:rPr kumimoji="0" lang="en-US" sz="1100" b="0" i="0" u="none" strike="noStrike" kern="0" cap="none" spc="0" normalizeH="0" baseline="0" noProof="0" dirty="0">
                <a:ln>
                  <a:noFill/>
                </a:ln>
                <a:solidFill>
                  <a:srgbClr val="434343"/>
                </a:solidFill>
                <a:effectLst/>
                <a:uLnTx/>
                <a:uFillTx/>
                <a:latin typeface="Arial"/>
                <a:ea typeface="+mn-ea"/>
                <a:cs typeface="Arial"/>
                <a:sym typeface="Arial"/>
              </a:rPr>
              <a:t>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2" name="Google Shape;222;p1"/>
          <p:cNvSpPr txBox="1"/>
          <p:nvPr/>
        </p:nvSpPr>
        <p:spPr>
          <a:xfrm>
            <a:off x="1363853" y="1819614"/>
            <a:ext cx="10735275" cy="661207"/>
          </a:xfrm>
          <a:prstGeom prst="rect">
            <a:avLst/>
          </a:prstGeom>
          <a:noFill/>
          <a:ln>
            <a:noFill/>
          </a:ln>
        </p:spPr>
        <p:txBody>
          <a:bodyPr spcFirstLastPara="1" wrap="square" lIns="50800" tIns="50800" rIns="50800" bIns="50800" anchor="ctr" anchorCtr="0">
            <a:spAutoFit/>
          </a:bodyPr>
          <a:lstStyle/>
          <a:p>
            <a:pPr marL="15082" marR="0" lvl="0" indent="0" algn="l" defTabSz="457200" rtl="0" eaLnBrk="1" fontAlgn="auto" latinLnBrk="0" hangingPunct="1">
              <a:lnSpc>
                <a:spcPct val="110000"/>
              </a:lnSpc>
              <a:spcBef>
                <a:spcPts val="0"/>
              </a:spcBef>
              <a:spcAft>
                <a:spcPts val="0"/>
              </a:spcAft>
              <a:buClr>
                <a:srgbClr val="212121"/>
              </a:buClr>
              <a:buSzPts val="2000"/>
              <a:buFontTx/>
              <a:buNone/>
              <a:tabLst/>
              <a:defRPr/>
            </a:pPr>
            <a:r>
              <a:rPr kumimoji="0" lang="en-US" sz="1100" b="1" i="0" u="sng" strike="noStrike" kern="0" cap="none" spc="0" normalizeH="0" baseline="0" noProof="0" dirty="0">
                <a:ln>
                  <a:noFill/>
                </a:ln>
                <a:solidFill>
                  <a:srgbClr val="212121"/>
                </a:solidFill>
                <a:effectLst/>
                <a:uLnTx/>
                <a:uFillTx/>
                <a:latin typeface="Arial"/>
                <a:ea typeface="+mn-ea"/>
                <a:cs typeface="Arial"/>
                <a:sym typeface="Arial"/>
              </a:rPr>
              <a:t>Context:</a:t>
            </a:r>
            <a:endParaRPr kumimoji="0" lang="en-US" sz="1100" b="1" i="0" u="sng" strike="noStrike" kern="0" cap="none" spc="0" normalizeH="0" baseline="0" noProof="0" dirty="0">
              <a:ln>
                <a:noFill/>
              </a:ln>
              <a:solidFill>
                <a:srgbClr val="000000"/>
              </a:solidFill>
              <a:effectLst/>
              <a:uLnTx/>
              <a:uFillTx/>
              <a:latin typeface="Arial"/>
              <a:ea typeface="+mn-ea"/>
              <a:cs typeface="Arial"/>
              <a:sym typeface="Arial"/>
            </a:endParaRPr>
          </a:p>
          <a:p>
            <a:pPr marL="15082" marR="0" lvl="0" indent="0" algn="l" defTabSz="457200" rtl="0" eaLnBrk="1" fontAlgn="auto" latinLnBrk="0" hangingPunct="1">
              <a:lnSpc>
                <a:spcPct val="110000"/>
              </a:lnSpc>
              <a:spcBef>
                <a:spcPts val="0"/>
              </a:spcBef>
              <a:spcAft>
                <a:spcPts val="0"/>
              </a:spcAft>
              <a:buClr>
                <a:srgbClr val="212121"/>
              </a:buClr>
              <a:buSzPts val="2000"/>
              <a:buFontTx/>
              <a:buNone/>
              <a:tabLst/>
              <a:defRPr/>
            </a:pPr>
            <a:r>
              <a:rPr kumimoji="0" lang="en-US" sz="1100" b="0" i="0" u="none" strike="noStrike" kern="0" cap="none" spc="0" normalizeH="0" baseline="0" noProof="0" dirty="0">
                <a:ln>
                  <a:noFill/>
                </a:ln>
                <a:solidFill>
                  <a:srgbClr val="434343"/>
                </a:solidFill>
                <a:effectLst/>
                <a:uLnTx/>
                <a:uFillTx/>
                <a:latin typeface="Arial"/>
                <a:ea typeface="+mn-ea"/>
                <a:cs typeface="Arial"/>
                <a:sym typeface="Arial"/>
              </a:rPr>
              <a:t>The complex thermal environment including the TVAC chamber, robotic arm, EE, and Umbilical could create a situation where the cooling system may not be able to maintain acceptable cooling for the laser diodes or EE instrument(s). This could result in laser or instrumentation degradation or failure.</a:t>
            </a:r>
            <a:r>
              <a:rPr kumimoji="0" lang="en-US" sz="1100" b="0" i="0" u="none" strike="noStrike" kern="0" cap="none" spc="0" normalizeH="0" baseline="0" noProof="0" dirty="0">
                <a:ln>
                  <a:noFill/>
                </a:ln>
                <a:solidFill>
                  <a:srgbClr val="212121"/>
                </a:solidFill>
                <a:effectLst/>
                <a:uLnTx/>
                <a:uFillTx/>
                <a:latin typeface="Arial"/>
                <a:ea typeface="+mn-ea"/>
                <a:cs typeface="Arial"/>
                <a:sym typeface="Arial"/>
              </a:rPr>
              <a:t>	</a:t>
            </a:r>
            <a:endParaRPr kumimoji="0" sz="11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p:txBody>
      </p:sp>
      <p:sp>
        <p:nvSpPr>
          <p:cNvPr id="3" name="TextBox 2">
            <a:extLst>
              <a:ext uri="{FF2B5EF4-FFF2-40B4-BE49-F238E27FC236}">
                <a16:creationId xmlns:a16="http://schemas.microsoft.com/office/drawing/2014/main" id="{A8E25FA5-C0EA-9B82-9740-7233F93222AC}"/>
              </a:ext>
            </a:extLst>
          </p:cNvPr>
          <p:cNvSpPr txBox="1"/>
          <p:nvPr/>
        </p:nvSpPr>
        <p:spPr>
          <a:xfrm>
            <a:off x="1366441" y="3241229"/>
            <a:ext cx="10775274" cy="1017651"/>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300"/>
              </a:spcBef>
              <a:spcAft>
                <a:spcPts val="150"/>
              </a:spcAft>
              <a:buClr>
                <a:srgbClr val="212121"/>
              </a:buClr>
              <a:buSzPts val="2000"/>
              <a:buFontTx/>
              <a:buNone/>
              <a:tabLst/>
              <a:defRPr/>
            </a:pPr>
            <a:r>
              <a:rPr kumimoji="0" lang="en-US" sz="1100" b="1" i="0" u="sng" strike="noStrike" kern="0" cap="none" spc="0" normalizeH="0" baseline="0" noProof="0" dirty="0">
                <a:ln>
                  <a:noFill/>
                </a:ln>
                <a:solidFill>
                  <a:srgbClr val="212121"/>
                </a:solidFill>
                <a:effectLst/>
                <a:uLnTx/>
                <a:uFillTx/>
                <a:latin typeface="Arial"/>
                <a:ea typeface="+mn-ea"/>
                <a:cs typeface="Arial"/>
                <a:sym typeface="Arial"/>
              </a:rPr>
              <a:t>Status</a:t>
            </a:r>
            <a:r>
              <a:rPr kumimoji="0" lang="en-US" sz="1100" b="1" i="0" u="none" strike="noStrike" kern="0" cap="none" spc="0" normalizeH="0" baseline="0" noProof="0" dirty="0">
                <a:ln>
                  <a:noFill/>
                </a:ln>
                <a:solidFill>
                  <a:srgbClr val="212121"/>
                </a:solidFill>
                <a:effectLst/>
                <a:uLnTx/>
                <a:uFillTx/>
                <a:latin typeface="Arial"/>
                <a:ea typeface="+mn-ea"/>
                <a:cs typeface="Arial"/>
                <a:sym typeface="Arial"/>
              </a:rPr>
              <a:t>:</a:t>
            </a:r>
            <a:endParaRPr kumimoji="0" lang="en-US" sz="11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457200" rtl="0" eaLnBrk="1" fontAlgn="auto" latinLnBrk="0" hangingPunct="1">
              <a:lnSpc>
                <a:spcPct val="110000"/>
              </a:lnSpc>
              <a:spcBef>
                <a:spcPts val="0"/>
              </a:spcBef>
              <a:spcAft>
                <a:spcPts val="0"/>
              </a:spcAft>
              <a:buClr>
                <a:srgbClr val="212121"/>
              </a:buClr>
              <a:buSzPts val="2000"/>
              <a:buFontTx/>
              <a:buNone/>
              <a:tabLst/>
              <a:defRPr/>
            </a:pPr>
            <a:r>
              <a:rPr kumimoji="0" lang="en-US" sz="1100" b="0" i="0" u="none" strike="noStrike" kern="0" cap="none" spc="0" normalizeH="0" baseline="0" noProof="0" dirty="0">
                <a:ln>
                  <a:noFill/>
                </a:ln>
                <a:solidFill>
                  <a:srgbClr val="434343"/>
                </a:solidFill>
                <a:effectLst/>
                <a:uLnTx/>
                <a:uFillTx/>
                <a:latin typeface="Arial" panose="020B0604020202020204" pitchFamily="34" charset="0"/>
                <a:ea typeface="+mn-ea"/>
                <a:cs typeface="Arial" panose="020B0604020202020204" pitchFamily="34" charset="0"/>
                <a:sym typeface="Helvetica Neue"/>
              </a:rPr>
              <a:t>08/20/24 – Initial testing to support TMP Task 25 has not revealed any Umbilical-related thermal concerns. LxC unchanged but initial tests indicate downward trend. Thermal-fluid analysis is in-work. Risk title changed from “Terrestrial Arm Umbilical (TAU) Complex Thermal Environment” to “End Effector Complex Thermal Environment”.</a:t>
            </a:r>
          </a:p>
          <a:p>
            <a:pPr marL="0" marR="0" lvl="0" indent="0" algn="l" defTabSz="457200" rtl="0" eaLnBrk="1" fontAlgn="auto" latinLnBrk="0" hangingPunct="1">
              <a:lnSpc>
                <a:spcPct val="110000"/>
              </a:lnSpc>
              <a:spcBef>
                <a:spcPts val="0"/>
              </a:spcBef>
              <a:spcAft>
                <a:spcPts val="0"/>
              </a:spcAft>
              <a:buClr>
                <a:srgbClr val="212121"/>
              </a:buClr>
              <a:buSzPts val="2000"/>
              <a:buFontTx/>
              <a:buNone/>
              <a:tabLst/>
              <a:defRPr/>
            </a:pPr>
            <a:r>
              <a:rPr kumimoji="0" lang="en-US" sz="1100" b="0" i="0" u="none" strike="noStrike" kern="0" cap="none" spc="0" normalizeH="0" baseline="0" noProof="0" dirty="0">
                <a:ln>
                  <a:noFill/>
                </a:ln>
                <a:solidFill>
                  <a:srgbClr val="434343"/>
                </a:solidFill>
                <a:effectLst/>
                <a:uLnTx/>
                <a:uFillTx/>
                <a:latin typeface="Arial" panose="020B0604020202020204" pitchFamily="34" charset="0"/>
                <a:ea typeface="+mn-ea"/>
                <a:cs typeface="Arial" panose="020B0604020202020204" pitchFamily="34" charset="0"/>
                <a:sym typeface="Helvetica Neue"/>
              </a:rPr>
              <a:t>07/23/24 – Reworded Mitigation steps 2 and 3; changed Mitigation step 2 planned completion date from 10/03/24 to 08/27/24.</a:t>
            </a:r>
            <a:endParaRPr kumimoji="0" lang="en-US" sz="11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l" defTabSz="457200" rtl="0" eaLnBrk="1" fontAlgn="auto" latinLnBrk="0" hangingPunct="1">
              <a:lnSpc>
                <a:spcPct val="110000"/>
              </a:lnSpc>
              <a:spcBef>
                <a:spcPts val="0"/>
              </a:spcBef>
              <a:spcAft>
                <a:spcPts val="150"/>
              </a:spcAft>
              <a:buClr>
                <a:srgbClr val="212121"/>
              </a:buClr>
              <a:buSzPts val="2000"/>
              <a:buFontTx/>
              <a:buNone/>
              <a:tabLst/>
              <a:defRPr/>
            </a:pPr>
            <a:r>
              <a:rPr kumimoji="0" lang="en-US" sz="1100" b="0" i="0" u="none" strike="noStrike" kern="0" cap="none" spc="0" normalizeH="0" baseline="0" noProof="0" dirty="0">
                <a:ln>
                  <a:noFill/>
                </a:ln>
                <a:solidFill>
                  <a:srgbClr val="434343"/>
                </a:solidFill>
                <a:effectLst/>
                <a:uLnTx/>
                <a:uFillTx/>
                <a:latin typeface="Arial"/>
                <a:ea typeface="+mn-ea"/>
                <a:cs typeface="Arial"/>
                <a:sym typeface="Arial"/>
              </a:rPr>
              <a:t>	</a:t>
            </a:r>
            <a:endParaRPr kumimoji="0" lang="en-US" sz="1100" b="0" i="0" u="none" strike="noStrike" kern="0" cap="none" spc="0" normalizeH="0" baseline="0" noProof="0" dirty="0">
              <a:ln>
                <a:noFill/>
              </a:ln>
              <a:solidFill>
                <a:srgbClr val="FFFFFF"/>
              </a:solidFill>
              <a:effectLst/>
              <a:uLnTx/>
              <a:uFillTx/>
              <a:latin typeface="Arial"/>
              <a:ea typeface="+mn-ea"/>
              <a:cs typeface="Arial"/>
              <a:sym typeface="Helvetica Neue"/>
            </a:endParaRPr>
          </a:p>
        </p:txBody>
      </p:sp>
      <p:sp>
        <p:nvSpPr>
          <p:cNvPr id="4" name="TextBox 3">
            <a:extLst>
              <a:ext uri="{FF2B5EF4-FFF2-40B4-BE49-F238E27FC236}">
                <a16:creationId xmlns:a16="http://schemas.microsoft.com/office/drawing/2014/main" id="{F868F7FF-5543-D47B-3CE2-F4EE861315A6}"/>
              </a:ext>
            </a:extLst>
          </p:cNvPr>
          <p:cNvSpPr txBox="1"/>
          <p:nvPr/>
        </p:nvSpPr>
        <p:spPr>
          <a:xfrm>
            <a:off x="7383421" y="1072631"/>
            <a:ext cx="324679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dirty="0">
                <a:ln>
                  <a:noFill/>
                </a:ln>
                <a:solidFill>
                  <a:srgbClr val="434343"/>
                </a:solidFill>
                <a:effectLst/>
                <a:uLnTx/>
                <a:uFillTx/>
                <a:latin typeface="Arial"/>
                <a:ea typeface="+mn-ea"/>
                <a:cs typeface="+mn-cs"/>
              </a:rPr>
              <a:t>Approach</a:t>
            </a:r>
            <a:r>
              <a:rPr kumimoji="0" lang="en-US" sz="1100" b="0" i="0" u="none" strike="noStrike" kern="1200" cap="none" spc="0" normalizeH="0" baseline="0" noProof="0" dirty="0">
                <a:ln>
                  <a:noFill/>
                </a:ln>
                <a:solidFill>
                  <a:srgbClr val="434343"/>
                </a:solidFill>
                <a:effectLst/>
                <a:uLnTx/>
                <a:uFillTx/>
                <a:latin typeface="Arial"/>
                <a:ea typeface="+mn-ea"/>
                <a:cs typeface="+mn-cs"/>
              </a:rPr>
              <a:t>: Mitigate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55"/>
          <p:cNvSpPr txBox="1">
            <a:spLocks noGrp="1"/>
          </p:cNvSpPr>
          <p:nvPr>
            <p:ph type="title"/>
          </p:nvPr>
        </p:nvSpPr>
        <p:spPr>
          <a:xfrm>
            <a:off x="92236" y="25713"/>
            <a:ext cx="9144000" cy="1066800"/>
          </a:xfrm>
          <a:prstGeom prst="rect">
            <a:avLst/>
          </a:prstGeom>
          <a:noFill/>
          <a:ln>
            <a:noFill/>
          </a:ln>
        </p:spPr>
        <p:txBody>
          <a:bodyPr spcFirstLastPara="1" wrap="square" lIns="91425" tIns="91425" rIns="91425" bIns="91425" anchor="ctr" anchorCtr="0">
            <a:normAutofit/>
          </a:bodyPr>
          <a:lstStyle/>
          <a:p>
            <a:pPr algn="l">
              <a:buSzPts val="2200"/>
            </a:pPr>
            <a:r>
              <a:rPr lang="en-US" sz="2200" dirty="0"/>
              <a:t>MMPACT</a:t>
            </a:r>
            <a:br>
              <a:rPr lang="en-US" sz="2200" dirty="0"/>
            </a:br>
            <a:r>
              <a:rPr lang="en-US" sz="2200" dirty="0"/>
              <a:t>KPP Closure Sample Production Delay – </a:t>
            </a:r>
            <a:r>
              <a:rPr lang="en-US" sz="2200" dirty="0">
                <a:solidFill>
                  <a:schemeClr val="dk1"/>
                </a:solidFill>
              </a:rPr>
              <a:t>Eamon Carrig/ICON</a:t>
            </a:r>
            <a:endParaRPr sz="2200" strike="sngStrike" dirty="0">
              <a:solidFill>
                <a:schemeClr val="dk1"/>
              </a:solidFill>
            </a:endParaRPr>
          </a:p>
        </p:txBody>
      </p:sp>
      <p:graphicFrame>
        <p:nvGraphicFramePr>
          <p:cNvPr id="106" name="Google Shape;106;p55"/>
          <p:cNvGraphicFramePr/>
          <p:nvPr/>
        </p:nvGraphicFramePr>
        <p:xfrm>
          <a:off x="1586100" y="5380332"/>
          <a:ext cx="10343045" cy="1402130"/>
        </p:xfrm>
        <a:graphic>
          <a:graphicData uri="http://schemas.openxmlformats.org/drawingml/2006/table">
            <a:tbl>
              <a:tblPr firstRow="1" bandRow="1">
                <a:noFill/>
              </a:tblPr>
              <a:tblGrid>
                <a:gridCol w="5310000">
                  <a:extLst>
                    <a:ext uri="{9D8B030D-6E8A-4147-A177-3AD203B41FA5}">
                      <a16:colId xmlns:a16="http://schemas.microsoft.com/office/drawing/2014/main" val="20000"/>
                    </a:ext>
                  </a:extLst>
                </a:gridCol>
                <a:gridCol w="1114425">
                  <a:extLst>
                    <a:ext uri="{9D8B030D-6E8A-4147-A177-3AD203B41FA5}">
                      <a16:colId xmlns:a16="http://schemas.microsoft.com/office/drawing/2014/main" val="1835885553"/>
                    </a:ext>
                  </a:extLst>
                </a:gridCol>
                <a:gridCol w="1152525">
                  <a:extLst>
                    <a:ext uri="{9D8B030D-6E8A-4147-A177-3AD203B41FA5}">
                      <a16:colId xmlns:a16="http://schemas.microsoft.com/office/drawing/2014/main" val="20001"/>
                    </a:ext>
                  </a:extLst>
                </a:gridCol>
                <a:gridCol w="857250">
                  <a:extLst>
                    <a:ext uri="{9D8B030D-6E8A-4147-A177-3AD203B41FA5}">
                      <a16:colId xmlns:a16="http://schemas.microsoft.com/office/drawing/2014/main" val="3311941410"/>
                    </a:ext>
                  </a:extLst>
                </a:gridCol>
                <a:gridCol w="1059232">
                  <a:extLst>
                    <a:ext uri="{9D8B030D-6E8A-4147-A177-3AD203B41FA5}">
                      <a16:colId xmlns:a16="http://schemas.microsoft.com/office/drawing/2014/main" val="1941627164"/>
                    </a:ext>
                  </a:extLst>
                </a:gridCol>
                <a:gridCol w="849613">
                  <a:extLst>
                    <a:ext uri="{9D8B030D-6E8A-4147-A177-3AD203B41FA5}">
                      <a16:colId xmlns:a16="http://schemas.microsoft.com/office/drawing/2014/main" val="20002"/>
                    </a:ext>
                  </a:extLst>
                </a:gridCol>
              </a:tblGrid>
              <a:tr h="310098">
                <a:tc>
                  <a:txBody>
                    <a:bodyPr/>
                    <a:lstStyle/>
                    <a:p>
                      <a:pPr marL="0" marR="0" lvl="0" indent="0" algn="l" rtl="0">
                        <a:lnSpc>
                          <a:spcPct val="100000"/>
                        </a:lnSpc>
                        <a:spcBef>
                          <a:spcPts val="0"/>
                        </a:spcBef>
                        <a:spcAft>
                          <a:spcPts val="0"/>
                        </a:spcAft>
                        <a:buClr>
                          <a:schemeClr val="dk2"/>
                        </a:buClr>
                        <a:buSzPts val="1200"/>
                        <a:buFont typeface="Arial"/>
                        <a:buNone/>
                      </a:pPr>
                      <a:r>
                        <a:rPr lang="en-US" sz="1100" b="1" u="none" strike="noStrike" cap="none" dirty="0">
                          <a:solidFill>
                            <a:schemeClr val="dk2"/>
                          </a:solidFill>
                          <a:latin typeface="Arial"/>
                          <a:ea typeface="Arial"/>
                          <a:cs typeface="Arial"/>
                          <a:sym typeface="Arial"/>
                        </a:rPr>
                        <a:t>Mitigation Steps</a:t>
                      </a:r>
                      <a:endParaRPr sz="1100" b="0" u="none" strike="noStrike" cap="none" dirty="0">
                        <a:solidFill>
                          <a:srgbClr val="FF0000"/>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1200"/>
                        <a:buFont typeface="Arial"/>
                        <a:buNone/>
                      </a:pPr>
                      <a:r>
                        <a:rPr lang="en-US" sz="900" b="1" dirty="0">
                          <a:solidFill>
                            <a:schemeClr val="bg2"/>
                          </a:solidFill>
                          <a:latin typeface="+mn-lt"/>
                        </a:rPr>
                        <a:t>Dollars to Implement</a:t>
                      </a:r>
                      <a:endParaRPr sz="900" b="1" dirty="0">
                        <a:solidFill>
                          <a:schemeClr val="bg2"/>
                        </a:solidFill>
                        <a:latin typeface="+mn-lt"/>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1200"/>
                        <a:buFont typeface="Arial"/>
                        <a:buNone/>
                      </a:pPr>
                      <a:r>
                        <a:rPr lang="en-US" sz="900" b="1" u="none" strike="noStrike" cap="none" dirty="0">
                          <a:solidFill>
                            <a:schemeClr val="dk2"/>
                          </a:solidFill>
                          <a:latin typeface="+mn-lt"/>
                          <a:ea typeface="Arial"/>
                          <a:cs typeface="Arial"/>
                          <a:sym typeface="Arial"/>
                        </a:rPr>
                        <a:t>Trigger/</a:t>
                      </a:r>
                    </a:p>
                    <a:p>
                      <a:pPr marL="0" marR="0" lvl="0" indent="0" algn="ctr" rtl="0">
                        <a:lnSpc>
                          <a:spcPct val="100000"/>
                        </a:lnSpc>
                        <a:spcBef>
                          <a:spcPts val="0"/>
                        </a:spcBef>
                        <a:spcAft>
                          <a:spcPts val="0"/>
                        </a:spcAft>
                        <a:buClr>
                          <a:schemeClr val="dk2"/>
                        </a:buClr>
                        <a:buSzPts val="1200"/>
                        <a:buFont typeface="Arial"/>
                        <a:buNone/>
                      </a:pPr>
                      <a:r>
                        <a:rPr lang="en-US" sz="900" b="1" u="none" strike="noStrike" cap="none" dirty="0">
                          <a:solidFill>
                            <a:schemeClr val="dk2"/>
                          </a:solidFill>
                          <a:latin typeface="+mn-lt"/>
                          <a:ea typeface="Arial"/>
                          <a:cs typeface="Arial"/>
                          <a:sym typeface="Arial"/>
                        </a:rPr>
                        <a:t>Start Date</a:t>
                      </a:r>
                      <a:endParaRPr sz="900" dirty="0">
                        <a:latin typeface="+mn-lt"/>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1200"/>
                        <a:buFont typeface="Arial"/>
                        <a:buNone/>
                      </a:pPr>
                      <a:r>
                        <a:rPr lang="en-US" sz="900" b="1" dirty="0">
                          <a:solidFill>
                            <a:schemeClr val="bg2"/>
                          </a:solidFill>
                          <a:latin typeface="+mn-lt"/>
                        </a:rPr>
                        <a:t>Schedule UID</a:t>
                      </a:r>
                      <a:endParaRPr sz="900" b="1" dirty="0">
                        <a:solidFill>
                          <a:schemeClr val="bg2"/>
                        </a:solidFill>
                        <a:latin typeface="+mn-lt"/>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1200"/>
                        <a:buFont typeface="Arial"/>
                        <a:buNone/>
                      </a:pPr>
                      <a:r>
                        <a:rPr lang="en-US" sz="900" b="1" dirty="0">
                          <a:solidFill>
                            <a:schemeClr val="bg2"/>
                          </a:solidFill>
                          <a:latin typeface="+mn-lt"/>
                        </a:rPr>
                        <a:t>Completion Date</a:t>
                      </a:r>
                      <a:endParaRPr sz="900" b="1" dirty="0">
                        <a:solidFill>
                          <a:schemeClr val="bg2"/>
                        </a:solidFill>
                        <a:latin typeface="+mn-lt"/>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solidFill>
                      <a:srgbClr val="B8CCE4"/>
                    </a:solidFill>
                  </a:tcPr>
                </a:tc>
                <a:tc>
                  <a:txBody>
                    <a:bodyPr/>
                    <a:lstStyle/>
                    <a:p>
                      <a:pPr marL="0" marR="0" lvl="0" indent="0" algn="ctr" rtl="0">
                        <a:lnSpc>
                          <a:spcPct val="100000"/>
                        </a:lnSpc>
                        <a:spcBef>
                          <a:spcPts val="0"/>
                        </a:spcBef>
                        <a:spcAft>
                          <a:spcPts val="0"/>
                        </a:spcAft>
                        <a:buClr>
                          <a:schemeClr val="dk2"/>
                        </a:buClr>
                        <a:buSzPts val="1200"/>
                        <a:buFont typeface="Arial"/>
                        <a:buNone/>
                      </a:pPr>
                      <a:r>
                        <a:rPr lang="en-US" sz="900" b="1" u="none" strike="noStrike" cap="none" dirty="0">
                          <a:solidFill>
                            <a:schemeClr val="dk2"/>
                          </a:solidFill>
                          <a:latin typeface="+mn-lt"/>
                          <a:ea typeface="Arial"/>
                          <a:cs typeface="Arial"/>
                          <a:sym typeface="Arial"/>
                        </a:rPr>
                        <a:t>Resulting LxC</a:t>
                      </a:r>
                      <a:endParaRPr sz="900" dirty="0">
                        <a:latin typeface="+mn-lt"/>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solidFill>
                      <a:srgbClr val="B8CCE4"/>
                    </a:solidFill>
                  </a:tcPr>
                </a:tc>
                <a:extLst>
                  <a:ext uri="{0D108BD9-81ED-4DB2-BD59-A6C34878D82A}">
                    <a16:rowId xmlns:a16="http://schemas.microsoft.com/office/drawing/2014/main" val="10000"/>
                  </a:ext>
                </a:extLst>
              </a:tr>
              <a:tr h="219655">
                <a:tc>
                  <a:txBody>
                    <a:bodyPr/>
                    <a:lstStyle/>
                    <a:p>
                      <a:pPr marL="0" marR="0" lvl="0" indent="0" algn="l" rtl="0">
                        <a:lnSpc>
                          <a:spcPct val="100000"/>
                        </a:lnSpc>
                        <a:spcBef>
                          <a:spcPts val="0"/>
                        </a:spcBef>
                        <a:spcAft>
                          <a:spcPts val="0"/>
                        </a:spcAft>
                        <a:buClr>
                          <a:schemeClr val="lt1"/>
                        </a:buClr>
                        <a:buSzPts val="1200"/>
                        <a:buFont typeface="Helvetica Neue"/>
                        <a:buNone/>
                      </a:pPr>
                      <a:r>
                        <a:rPr lang="en-US" sz="1100" dirty="0">
                          <a:solidFill>
                            <a:schemeClr val="dk2"/>
                          </a:solidFill>
                          <a:latin typeface="Arial"/>
                          <a:ea typeface="Arial"/>
                          <a:cs typeface="Arial"/>
                          <a:sym typeface="Arial"/>
                        </a:rPr>
                        <a:t>Complete initial system commissioning.</a:t>
                      </a:r>
                      <a:endParaRPr sz="1100" b="0" u="none" strike="noStrike" cap="none" dirty="0">
                        <a:solidFill>
                          <a:schemeClr val="dk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endParaRPr sz="1100" dirty="0">
                        <a:solidFill>
                          <a:schemeClr val="bg2"/>
                        </a:solidFill>
                        <a:latin typeface="Arial"/>
                        <a:ea typeface="Arial"/>
                        <a:cs typeface="Arial"/>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endParaRPr sz="1100" dirty="0">
                        <a:solidFill>
                          <a:schemeClr val="bg2"/>
                        </a:solidFill>
                        <a:latin typeface="Arial"/>
                        <a:ea typeface="Arial"/>
                        <a:cs typeface="Arial"/>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b="0" u="none" strike="noStrike" cap="none" dirty="0">
                          <a:solidFill>
                            <a:schemeClr val="bg2"/>
                          </a:solidFill>
                          <a:latin typeface="Arial"/>
                          <a:ea typeface="Arial"/>
                          <a:cs typeface="Arial"/>
                          <a:sym typeface="Arial"/>
                        </a:rPr>
                        <a:t>N/A</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b="0" u="none" strike="noStrike" cap="none" dirty="0">
                          <a:solidFill>
                            <a:schemeClr val="bg2"/>
                          </a:solidFill>
                          <a:latin typeface="Arial"/>
                          <a:ea typeface="Arial"/>
                          <a:cs typeface="Arial"/>
                          <a:sym typeface="Arial"/>
                        </a:rPr>
                        <a:t>07/19/24</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dirty="0">
                          <a:solidFill>
                            <a:schemeClr val="bg2"/>
                          </a:solidFill>
                          <a:latin typeface="Arial"/>
                          <a:ea typeface="Arial"/>
                          <a:cs typeface="Arial"/>
                          <a:sym typeface="Arial"/>
                        </a:rPr>
                        <a:t>2x3</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lgn="ctr">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2"/>
                  </a:ext>
                </a:extLst>
              </a:tr>
              <a:tr h="219655">
                <a:tc>
                  <a:txBody>
                    <a:bodyPr/>
                    <a:lstStyle/>
                    <a:p>
                      <a:pPr marL="0" marR="0" lvl="0" indent="0" algn="l" rtl="0">
                        <a:lnSpc>
                          <a:spcPct val="100000"/>
                        </a:lnSpc>
                        <a:spcBef>
                          <a:spcPts val="0"/>
                        </a:spcBef>
                        <a:spcAft>
                          <a:spcPts val="0"/>
                        </a:spcAft>
                        <a:buClr>
                          <a:schemeClr val="lt1"/>
                        </a:buClr>
                        <a:buSzPts val="1200"/>
                        <a:buFont typeface="Helvetica Neue"/>
                        <a:buNone/>
                      </a:pPr>
                      <a:r>
                        <a:rPr lang="en-US" sz="1100" dirty="0">
                          <a:solidFill>
                            <a:schemeClr val="dk2"/>
                          </a:solidFill>
                          <a:latin typeface="Arial"/>
                          <a:ea typeface="Arial"/>
                          <a:cs typeface="Arial"/>
                          <a:sym typeface="Arial"/>
                        </a:rPr>
                        <a:t>Complete final system commissioning.</a:t>
                      </a:r>
                      <a:endParaRPr sz="1100" b="0" u="none" strike="noStrike" cap="none" dirty="0">
                        <a:solidFill>
                          <a:schemeClr val="dk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b="0" u="none" strike="noStrike" cap="none" dirty="0">
                          <a:solidFill>
                            <a:schemeClr val="bg2"/>
                          </a:solidFill>
                          <a:latin typeface="Arial"/>
                          <a:ea typeface="Arial"/>
                          <a:cs typeface="Arial"/>
                          <a:sym typeface="Arial"/>
                        </a:rPr>
                        <a:t>08/29/24</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b="0" u="none" strike="noStrike" cap="none" dirty="0">
                          <a:solidFill>
                            <a:schemeClr val="bg2"/>
                          </a:solidFill>
                          <a:latin typeface="Arial"/>
                          <a:ea typeface="Arial"/>
                          <a:cs typeface="Arial"/>
                          <a:sym typeface="Arial"/>
                        </a:rPr>
                        <a:t>2370</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b="0" u="none" strike="noStrike" cap="none" dirty="0">
                          <a:solidFill>
                            <a:schemeClr val="bg2"/>
                          </a:solidFill>
                          <a:latin typeface="Arial"/>
                          <a:ea typeface="Arial"/>
                          <a:cs typeface="Arial"/>
                          <a:sym typeface="Arial"/>
                        </a:rPr>
                        <a:t>08/29/24</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dirty="0">
                          <a:solidFill>
                            <a:schemeClr val="bg2"/>
                          </a:solidFill>
                          <a:latin typeface="Arial"/>
                          <a:ea typeface="Arial"/>
                          <a:cs typeface="Arial"/>
                          <a:sym typeface="Arial"/>
                        </a:rPr>
                        <a:t>1X3</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3"/>
                  </a:ext>
                </a:extLst>
              </a:tr>
              <a:tr h="219655">
                <a:tc>
                  <a:txBody>
                    <a:bodyPr/>
                    <a:lstStyle/>
                    <a:p>
                      <a:pPr marL="0" marR="0" lvl="0" indent="0" algn="l" rtl="0">
                        <a:lnSpc>
                          <a:spcPct val="100000"/>
                        </a:lnSpc>
                        <a:spcBef>
                          <a:spcPts val="0"/>
                        </a:spcBef>
                        <a:spcAft>
                          <a:spcPts val="0"/>
                        </a:spcAft>
                        <a:buNone/>
                      </a:pPr>
                      <a:r>
                        <a:rPr lang="en-US" sz="1100" dirty="0">
                          <a:solidFill>
                            <a:schemeClr val="dk2"/>
                          </a:solidFill>
                          <a:latin typeface="Arial"/>
                          <a:ea typeface="Arial"/>
                          <a:cs typeface="Arial"/>
                          <a:sym typeface="Arial"/>
                        </a:rPr>
                        <a:t>Produce and deliver pathfinder sample(s).</a:t>
                      </a:r>
                      <a:endParaRPr sz="1100" dirty="0">
                        <a:solidFill>
                          <a:schemeClr val="dk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endParaRPr sz="1100"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100" dirty="0">
                          <a:solidFill>
                            <a:schemeClr val="bg2"/>
                          </a:solidFill>
                          <a:latin typeface="Arial"/>
                          <a:ea typeface="Arial"/>
                          <a:cs typeface="Arial"/>
                          <a:sym typeface="Arial"/>
                        </a:rPr>
                        <a:t>08/26/24</a:t>
                      </a:r>
                      <a:endParaRPr sz="1100"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100" dirty="0">
                          <a:solidFill>
                            <a:schemeClr val="bg2"/>
                          </a:solidFill>
                          <a:latin typeface="Arial"/>
                          <a:ea typeface="Arial"/>
                          <a:cs typeface="Arial"/>
                          <a:sym typeface="Arial"/>
                        </a:rPr>
                        <a:t>2372</a:t>
                      </a:r>
                      <a:endParaRPr sz="1100"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100" dirty="0">
                          <a:solidFill>
                            <a:schemeClr val="bg2"/>
                          </a:solidFill>
                          <a:latin typeface="Arial"/>
                          <a:ea typeface="Arial"/>
                          <a:cs typeface="Arial"/>
                          <a:sym typeface="Arial"/>
                        </a:rPr>
                        <a:t>09/05/24</a:t>
                      </a:r>
                      <a:endParaRPr sz="1100"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lgn="ctr">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100" dirty="0">
                          <a:solidFill>
                            <a:schemeClr val="bg2"/>
                          </a:solidFill>
                          <a:latin typeface="Arial"/>
                          <a:ea typeface="Arial"/>
                          <a:cs typeface="Arial"/>
                          <a:sym typeface="Arial"/>
                        </a:rPr>
                        <a:t>1X2</a:t>
                      </a:r>
                      <a:endParaRPr sz="1100"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4"/>
                  </a:ext>
                </a:extLst>
              </a:tr>
              <a:tr h="219655">
                <a:tc>
                  <a:txBody>
                    <a:bodyPr/>
                    <a:lstStyle/>
                    <a:p>
                      <a:pPr marL="0" marR="0" lvl="0" indent="0" algn="l" rtl="0">
                        <a:lnSpc>
                          <a:spcPct val="100000"/>
                        </a:lnSpc>
                        <a:spcBef>
                          <a:spcPts val="0"/>
                        </a:spcBef>
                        <a:spcAft>
                          <a:spcPts val="0"/>
                        </a:spcAft>
                        <a:buClr>
                          <a:schemeClr val="lt1"/>
                        </a:buClr>
                        <a:buSzPts val="1200"/>
                        <a:buFont typeface="Helvetica Neue"/>
                        <a:buNone/>
                      </a:pPr>
                      <a:r>
                        <a:rPr lang="en-US" sz="1100" dirty="0">
                          <a:solidFill>
                            <a:schemeClr val="dk2"/>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Complete production</a:t>
                      </a:r>
                      <a:r>
                        <a:rPr lang="en-US" sz="1100" dirty="0">
                          <a:solidFill>
                            <a:schemeClr val="dk2"/>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and delivery (ref. IMS UID 2374)</a:t>
                      </a:r>
                      <a:r>
                        <a:rPr lang="en-US" sz="1100" dirty="0">
                          <a:solidFill>
                            <a:schemeClr val="dk2"/>
                          </a:solidFill>
                          <a:latin typeface="Arial"/>
                          <a:ea typeface="Arial"/>
                          <a:cs typeface="Arial"/>
                          <a:sym typeface="Arial"/>
                        </a:rPr>
                        <a:t>.</a:t>
                      </a:r>
                      <a:endParaRPr sz="1100" b="0" u="none" strike="noStrike" cap="none" dirty="0">
                        <a:solidFill>
                          <a:schemeClr val="dk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b="0" u="none" strike="noStrike" cap="none" dirty="0">
                          <a:solidFill>
                            <a:schemeClr val="bg2"/>
                          </a:solidFill>
                          <a:latin typeface="Arial"/>
                          <a:ea typeface="Arial"/>
                          <a:cs typeface="Arial"/>
                          <a:sym typeface="Arial"/>
                        </a:rPr>
                        <a:t>09/26/24</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b="0" u="none" strike="noStrike" cap="none" dirty="0">
                          <a:solidFill>
                            <a:schemeClr val="bg2"/>
                          </a:solidFill>
                          <a:latin typeface="Arial"/>
                          <a:ea typeface="Arial"/>
                          <a:cs typeface="Arial"/>
                          <a:sym typeface="Arial"/>
                        </a:rPr>
                        <a:t>2374</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b="0" u="none" strike="noStrike" cap="none" dirty="0">
                          <a:solidFill>
                            <a:schemeClr val="bg2"/>
                          </a:solidFill>
                          <a:latin typeface="Arial"/>
                          <a:ea typeface="Arial"/>
                          <a:cs typeface="Arial"/>
                          <a:sym typeface="Arial"/>
                        </a:rPr>
                        <a:t>10/09/24</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lgn="ctr">
                      <a:solidFill>
                        <a:srgbClr val="212121"/>
                      </a:solidFill>
                      <a:prstDash val="solid"/>
                      <a:round/>
                      <a:headEnd type="none" w="sm" len="sm"/>
                      <a:tailEnd type="none" w="sm" len="sm"/>
                    </a:lnR>
                    <a:lnT w="12700" cap="flat" cmpd="sng" algn="ctr">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lt1"/>
                        </a:buClr>
                        <a:buSzPts val="1200"/>
                        <a:buFont typeface="Helvetica Neue"/>
                        <a:buNone/>
                      </a:pPr>
                      <a:r>
                        <a:rPr lang="en-US" sz="1100" dirty="0">
                          <a:solidFill>
                            <a:schemeClr val="bg2"/>
                          </a:solidFill>
                          <a:latin typeface="Arial"/>
                          <a:ea typeface="Arial"/>
                          <a:cs typeface="Arial"/>
                          <a:sym typeface="Arial"/>
                        </a:rPr>
                        <a:t>Retired</a:t>
                      </a:r>
                      <a:endParaRPr sz="1100" b="0" u="none" strike="noStrike" cap="none" dirty="0">
                        <a:solidFill>
                          <a:schemeClr val="bg2"/>
                        </a:solidFill>
                        <a:latin typeface="Arial"/>
                        <a:ea typeface="Arial"/>
                        <a:cs typeface="Arial"/>
                        <a:sym typeface="Arial"/>
                      </a:endParaRPr>
                    </a:p>
                  </a:txBody>
                  <a:tcPr marL="91450" marR="91450" marT="45725" marB="45725" anchor="ctr">
                    <a:lnL w="12700" cap="flat" cmpd="sng">
                      <a:solidFill>
                        <a:srgbClr val="212121"/>
                      </a:solidFill>
                      <a:prstDash val="solid"/>
                      <a:round/>
                      <a:headEnd type="none" w="sm" len="sm"/>
                      <a:tailEnd type="none" w="sm" len="sm"/>
                    </a:lnL>
                    <a:lnR w="12700" cap="flat" cmpd="sng">
                      <a:solidFill>
                        <a:srgbClr val="212121"/>
                      </a:solidFill>
                      <a:prstDash val="solid"/>
                      <a:round/>
                      <a:headEnd type="none" w="sm" len="sm"/>
                      <a:tailEnd type="none" w="sm" len="sm"/>
                    </a:lnR>
                    <a:lnT w="12700" cap="flat" cmpd="sng">
                      <a:solidFill>
                        <a:srgbClr val="212121"/>
                      </a:solidFill>
                      <a:prstDash val="solid"/>
                      <a:round/>
                      <a:headEnd type="none" w="sm" len="sm"/>
                      <a:tailEnd type="none" w="sm" len="sm"/>
                    </a:lnT>
                    <a:lnB w="12700" cap="flat" cmpd="sng">
                      <a:solidFill>
                        <a:srgbClr val="21212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107" name="Google Shape;107;p55"/>
          <p:cNvSpPr txBox="1">
            <a:spLocks noGrp="1"/>
          </p:cNvSpPr>
          <p:nvPr>
            <p:ph type="sldNum" idx="12"/>
          </p:nvPr>
        </p:nvSpPr>
        <p:spPr>
          <a:xfrm>
            <a:off x="12020830" y="6629405"/>
            <a:ext cx="115416" cy="123111"/>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8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36</a:t>
            </a:fld>
            <a:endParaRPr kumimoji="0" sz="800" b="0" i="0" u="none" strike="noStrike" kern="0" cap="none" spc="0" normalizeH="0" baseline="0" noProof="0" dirty="0">
              <a:ln>
                <a:noFill/>
              </a:ln>
              <a:solidFill>
                <a:srgbClr val="000000"/>
              </a:solidFill>
              <a:effectLst/>
              <a:uLnTx/>
              <a:uFillTx/>
              <a:latin typeface="Arial"/>
              <a:cs typeface="Arial"/>
              <a:sym typeface="Arial"/>
            </a:endParaRPr>
          </a:p>
        </p:txBody>
      </p:sp>
      <p:sp>
        <p:nvSpPr>
          <p:cNvPr id="108" name="Google Shape;108;p55"/>
          <p:cNvSpPr txBox="1"/>
          <p:nvPr/>
        </p:nvSpPr>
        <p:spPr>
          <a:xfrm>
            <a:off x="1456898" y="1110531"/>
            <a:ext cx="10557038" cy="981767"/>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1" i="0" u="sng" strike="noStrike" kern="0" cap="none" spc="0" normalizeH="0" baseline="0" noProof="0" dirty="0">
                <a:ln>
                  <a:noFill/>
                </a:ln>
                <a:solidFill>
                  <a:srgbClr val="212121"/>
                </a:solidFill>
                <a:effectLst/>
                <a:uLnTx/>
                <a:uFillTx/>
                <a:latin typeface="Arial"/>
                <a:ea typeface="Arial"/>
                <a:cs typeface="Arial"/>
                <a:sym typeface="Arial"/>
              </a:rPr>
              <a:t>Risk Statement</a:t>
            </a:r>
            <a:r>
              <a:rPr kumimoji="0" lang="en-US" sz="1200" b="1" i="0" u="none" strike="noStrike" kern="0" cap="none" spc="0" normalizeH="0" baseline="0" noProof="0" dirty="0">
                <a:ln>
                  <a:noFill/>
                </a:ln>
                <a:solidFill>
                  <a:srgbClr val="212121"/>
                </a:solidFill>
                <a:effectLst/>
                <a:uLnTx/>
                <a:uFillTx/>
                <a:latin typeface="Arial"/>
                <a:ea typeface="Arial"/>
                <a:cs typeface="Arial"/>
                <a:sym typeface="Arial"/>
              </a:rPr>
              <a:t>:         </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0000"/>
              </a:lnSpc>
              <a:spcBef>
                <a:spcPts val="300"/>
              </a:spcBef>
              <a:spcAft>
                <a:spcPts val="0"/>
              </a:spcAft>
              <a:buClr>
                <a:srgbClr val="000000"/>
              </a:buClr>
              <a:buSzTx/>
              <a:buFontTx/>
              <a:buNone/>
              <a:tabLst/>
              <a:defRPr/>
            </a:pPr>
            <a:r>
              <a:rPr kumimoji="0" lang="en-US" sz="1200" b="0" i="0" u="none" strike="noStrike" kern="0" cap="none" spc="0" normalizeH="0" baseline="0" noProof="0" dirty="0">
                <a:ln>
                  <a:noFill/>
                </a:ln>
                <a:solidFill>
                  <a:srgbClr val="212121"/>
                </a:solidFill>
                <a:effectLst/>
                <a:uLnTx/>
                <a:uFillTx/>
                <a:latin typeface="Arial"/>
                <a:ea typeface="Arial"/>
                <a:cs typeface="Arial"/>
                <a:sym typeface="Arial"/>
              </a:rPr>
              <a:t>Given the decision to use the 78” chamber (with UR10 arm and EE 3.0) for KPP sample production, there is the possibility that issues with the performance of the chamber/system may arise, resulting in schedule slippage as the issues are resolved.</a:t>
            </a:r>
            <a:endParaRPr kumimoji="0" sz="1200" b="0" i="0" u="none" strike="noStrike" kern="0" cap="none" spc="0" normalizeH="0" baseline="0" noProof="0" dirty="0">
              <a:ln>
                <a:noFill/>
              </a:ln>
              <a:solidFill>
                <a:srgbClr val="FF0000"/>
              </a:solidFill>
              <a:effectLst/>
              <a:highlight>
                <a:srgbClr val="FFFF00"/>
              </a:highlight>
              <a:uLnTx/>
              <a:uFillTx/>
              <a:latin typeface="Arial"/>
              <a:ea typeface="Arial"/>
              <a:cs typeface="Arial"/>
              <a:sym typeface="Arial"/>
            </a:endParaRPr>
          </a:p>
          <a:p>
            <a:pPr marL="228600" marR="0" lvl="0" indent="-228600" algn="l" defTabSz="914400" rtl="0" eaLnBrk="1" fontAlgn="auto" latinLnBrk="0" hangingPunct="1">
              <a:lnSpc>
                <a:spcPct val="110000"/>
              </a:lnSpc>
              <a:spcBef>
                <a:spcPts val="300"/>
              </a:spcBef>
              <a:spcAft>
                <a:spcPts val="0"/>
              </a:spcAft>
              <a:buClr>
                <a:srgbClr val="000000"/>
              </a:buClr>
              <a:buSzTx/>
              <a:buFontTx/>
              <a:buNone/>
              <a:tabLst/>
              <a:defRPr/>
            </a:pPr>
            <a:endParaRPr kumimoji="0" sz="12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p:txBody>
      </p:sp>
      <p:sp>
        <p:nvSpPr>
          <p:cNvPr id="109" name="Google Shape;109;p55"/>
          <p:cNvSpPr txBox="1"/>
          <p:nvPr/>
        </p:nvSpPr>
        <p:spPr>
          <a:xfrm>
            <a:off x="1454630" y="2595466"/>
            <a:ext cx="10681616" cy="152140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sng" strike="noStrike" kern="0" cap="none" spc="0" normalizeH="0" baseline="0" noProof="0" dirty="0">
                <a:ln>
                  <a:noFill/>
                </a:ln>
                <a:solidFill>
                  <a:srgbClr val="434343"/>
                </a:solidFill>
                <a:effectLst/>
                <a:uLnTx/>
                <a:uFillTx/>
                <a:latin typeface="Arial"/>
                <a:ea typeface="Arial"/>
                <a:cs typeface="Arial"/>
                <a:sym typeface="Arial"/>
              </a:rPr>
              <a:t>Impact</a:t>
            </a:r>
            <a:r>
              <a:rPr kumimoji="0" lang="en-US" sz="1200" b="1" i="0" u="none" strike="noStrike" kern="0" cap="none" spc="0" normalizeH="0" baseline="0" noProof="0" dirty="0">
                <a:ln>
                  <a:noFill/>
                </a:ln>
                <a:solidFill>
                  <a:srgbClr val="434343"/>
                </a:solidFill>
                <a:effectLst/>
                <a:uLnTx/>
                <a:uFillTx/>
                <a:latin typeface="Arial"/>
                <a:ea typeface="Arial"/>
                <a:cs typeface="Arial"/>
                <a:sym typeface="Arial"/>
              </a:rPr>
              <a:t>:</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0000"/>
              </a:lnSpc>
              <a:spcBef>
                <a:spcPts val="15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Cost: </a:t>
            </a: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ICON will deliver the samples to NASA / Kratos Southern Research Engineering (KSRE) at no additional cost.</a:t>
            </a:r>
            <a:endParaRPr kumimoji="0" sz="12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Schedule: D</a:t>
            </a: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ownstream dependencies (KSRE testing) will likely enter a day-for-day slip (or worse) and may preclude the inclusion of results in Phase 1 analyses or push out Phase 1 completion.</a:t>
            </a:r>
            <a:endParaRPr kumimoji="0" sz="12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Milestone: </a:t>
            </a: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PPR 5</a:t>
            </a:r>
            <a:endParaRPr kumimoji="0" sz="12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Technical: Until t</a:t>
            </a: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he</a:t>
            </a: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 test </a:t>
            </a: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results</a:t>
            </a: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 </a:t>
            </a: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arrive</a:t>
            </a: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 the project cannot have maximum confidence in the fitness of the materials for the intended use</a:t>
            </a: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 cases or the ability for the project to meet KPPs.</a:t>
            </a:r>
            <a:endParaRPr kumimoji="0" sz="1200" b="0" i="0" u="none" strike="noStrike" kern="0" cap="none" spc="0" normalizeH="0" baseline="0" noProof="0" dirty="0">
              <a:ln>
                <a:noFill/>
              </a:ln>
              <a:solidFill>
                <a:srgbClr val="434343"/>
              </a:solidFill>
              <a:effectLst/>
              <a:uLnTx/>
              <a:uFillTx/>
              <a:latin typeface="Arial"/>
              <a:ea typeface="+mn-ea"/>
              <a:cs typeface="Arial"/>
              <a:sym typeface="Arial"/>
            </a:endParaRPr>
          </a:p>
        </p:txBody>
      </p:sp>
      <p:sp>
        <p:nvSpPr>
          <p:cNvPr id="110" name="Google Shape;110;p55"/>
          <p:cNvSpPr txBox="1"/>
          <p:nvPr/>
        </p:nvSpPr>
        <p:spPr>
          <a:xfrm>
            <a:off x="1505330" y="4058945"/>
            <a:ext cx="10686670" cy="1321387"/>
          </a:xfrm>
          <a:prstGeom prst="rect">
            <a:avLst/>
          </a:prstGeom>
          <a:noFill/>
          <a:ln>
            <a:noFill/>
          </a:ln>
        </p:spPr>
        <p:txBody>
          <a:bodyPr spcFirstLastPara="1" wrap="square" lIns="50800" tIns="50800" rIns="50800" bIns="50800" anchor="ctr" anchorCtr="0">
            <a:spAutoFit/>
          </a:bodyPr>
          <a:lstStyle/>
          <a:p>
            <a:pPr marL="15081" marR="0" lvl="0" indent="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1" i="0" u="sng" strike="noStrike" kern="0" cap="none" spc="0" normalizeH="0" baseline="0" noProof="0" dirty="0">
                <a:ln>
                  <a:noFill/>
                </a:ln>
                <a:solidFill>
                  <a:srgbClr val="212121"/>
                </a:solidFill>
                <a:effectLst/>
                <a:uLnTx/>
                <a:uFillTx/>
                <a:latin typeface="Arial"/>
                <a:ea typeface="Arial"/>
                <a:cs typeface="Arial"/>
                <a:sym typeface="Arial"/>
              </a:rPr>
              <a:t>Status</a:t>
            </a:r>
            <a:r>
              <a:rPr kumimoji="0" lang="en-US" sz="1200" b="1" i="0" u="none" strike="noStrike" kern="0" cap="none" spc="0" normalizeH="0" baseline="0" noProof="0" dirty="0">
                <a:ln>
                  <a:noFill/>
                </a:ln>
                <a:solidFill>
                  <a:srgbClr val="212121"/>
                </a:solidFill>
                <a:effectLst/>
                <a:uLnTx/>
                <a:uFillTx/>
                <a:latin typeface="Arial"/>
                <a:ea typeface="Arial"/>
                <a:cs typeface="Arial"/>
                <a:sym typeface="Arial"/>
              </a:rPr>
              <a:t>:</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08/20/24 – Successfully utilizing the 78” chamber for all EE 3.0 and TMP Task 25 related testing. Successful operations indicating downward trend of LxC.</a:t>
            </a:r>
          </a:p>
          <a:p>
            <a:pPr marL="0" marR="0" lvl="0" indent="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07/23/24 – Mitigation step 2 completed with resultant LxC of 2x3 and downward Trend. </a:t>
            </a: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Chamber/system commissioning is underway. Major chamber/subsystems are operational (vacuum pumps, robot arm, thermal management system, offload system). Added wording for Cost, Schedule, Milestone, and Technical. Changed Approach from Watch to Mitigate. Deleted Mitigation step 1 and added planned completion dates for Mitigation steps 3, 4, and 5.  </a:t>
            </a:r>
            <a:endParaRPr kumimoji="0" sz="1200" b="0" i="0" u="none" strike="noStrike" kern="0" cap="none" spc="0" normalizeH="0" baseline="0" noProof="0" dirty="0">
              <a:ln>
                <a:noFill/>
              </a:ln>
              <a:solidFill>
                <a:srgbClr val="434343"/>
              </a:solidFill>
              <a:effectLst/>
              <a:uLnTx/>
              <a:uFillTx/>
              <a:latin typeface="Arial"/>
              <a:ea typeface="+mn-ea"/>
              <a:cs typeface="Arial"/>
              <a:sym typeface="Arial"/>
            </a:endParaRPr>
          </a:p>
        </p:txBody>
      </p:sp>
      <p:sp>
        <p:nvSpPr>
          <p:cNvPr id="112" name="Google Shape;112;p55"/>
          <p:cNvSpPr txBox="1"/>
          <p:nvPr/>
        </p:nvSpPr>
        <p:spPr>
          <a:xfrm>
            <a:off x="1454633" y="1760806"/>
            <a:ext cx="10645131" cy="85660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sng" strike="noStrike" kern="0" cap="none" spc="0" normalizeH="0" baseline="0" noProof="0" dirty="0">
                <a:ln>
                  <a:noFill/>
                </a:ln>
                <a:solidFill>
                  <a:srgbClr val="434343"/>
                </a:solidFill>
                <a:effectLst/>
                <a:uLnTx/>
                <a:uFillTx/>
                <a:latin typeface="Arial"/>
                <a:ea typeface="Arial"/>
                <a:cs typeface="Arial"/>
                <a:sym typeface="Arial"/>
              </a:rPr>
              <a:t>Context</a:t>
            </a:r>
            <a:r>
              <a:rPr kumimoji="0" lang="en-US" sz="1200" b="1" i="0" u="none" strike="noStrike" kern="0" cap="none" spc="0" normalizeH="0" baseline="0" noProof="0" dirty="0">
                <a:ln>
                  <a:noFill/>
                </a:ln>
                <a:solidFill>
                  <a:srgbClr val="434343"/>
                </a:solidFill>
                <a:effectLst/>
                <a:uLnTx/>
                <a:uFillTx/>
                <a:latin typeface="Arial"/>
                <a:ea typeface="Arial"/>
                <a:cs typeface="Arial"/>
                <a:sym typeface="Arial"/>
              </a:rPr>
              <a:t>:</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15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The KPP closure sample production was added scope to the ICON contract. GCD chose Change Request (CR) Option 2 which utilizes the 78” chamber for TMP Task 30. The team made the decision to also use the 78” chamber to accommodate the additional scope. This should allow the samples to be delivered to KSRE and MSFC PTTF by IMS unique ID </a:t>
            </a: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2371</a:t>
            </a: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 delivery date.</a:t>
            </a:r>
            <a:endParaRPr kumimoji="0" sz="12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 name="Google Shape;102;p55">
            <a:extLst>
              <a:ext uri="{FF2B5EF4-FFF2-40B4-BE49-F238E27FC236}">
                <a16:creationId xmlns:a16="http://schemas.microsoft.com/office/drawing/2014/main" id="{4F816168-006A-0CE7-F89D-1AE706311D5B}"/>
              </a:ext>
            </a:extLst>
          </p:cNvPr>
          <p:cNvSpPr/>
          <p:nvPr/>
        </p:nvSpPr>
        <p:spPr>
          <a:xfrm>
            <a:off x="92236" y="1228730"/>
            <a:ext cx="1362396" cy="5523785"/>
          </a:xfrm>
          <a:prstGeom prst="rect">
            <a:avLst/>
          </a:prstGeom>
          <a:noFill/>
          <a:ln w="9525" cap="flat" cmpd="sng">
            <a:solidFill>
              <a:srgbClr val="212121"/>
            </a:solidFill>
            <a:prstDash val="solid"/>
            <a:round/>
            <a:headEnd type="none" w="sm" len="sm"/>
            <a:tailEnd type="none" w="sm" len="sm"/>
          </a:ln>
        </p:spPr>
        <p:txBody>
          <a:bodyPr spcFirstLastPara="1" wrap="square" lIns="45700" tIns="22850" rIns="45700" bIns="2285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sng" strike="noStrike" kern="0" cap="none" spc="0" normalizeH="0" baseline="0" noProof="0" dirty="0">
                <a:ln>
                  <a:noFill/>
                </a:ln>
                <a:solidFill>
                  <a:srgbClr val="212121"/>
                </a:solidFill>
                <a:effectLst/>
                <a:uLnTx/>
                <a:uFillTx/>
                <a:latin typeface="Arial"/>
                <a:ea typeface="Arial"/>
                <a:cs typeface="Arial"/>
                <a:sym typeface="Arial"/>
              </a:rPr>
              <a:t>Risk ID 57</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sng" strike="noStrike" kern="0" cap="none" spc="0" normalizeH="0" baseline="0" noProof="0" dirty="0">
              <a:ln>
                <a:noFill/>
              </a:ln>
              <a:solidFill>
                <a:srgbClr val="21212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sng" strike="noStrike" kern="0" cap="none" spc="0" normalizeH="0" baseline="0" noProof="0" dirty="0">
                <a:ln>
                  <a:noFill/>
                </a:ln>
                <a:solidFill>
                  <a:srgbClr val="212121"/>
                </a:solidFill>
                <a:effectLst/>
                <a:uLnTx/>
                <a:uFillTx/>
                <a:latin typeface="Arial"/>
                <a:ea typeface="Arial"/>
                <a:cs typeface="Arial"/>
                <a:sym typeface="Arial"/>
              </a:rPr>
              <a:t>Categorization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212121"/>
                </a:solidFill>
                <a:effectLst/>
                <a:uLnTx/>
                <a:uFillTx/>
                <a:latin typeface="Arial"/>
                <a:ea typeface="Arial"/>
                <a:cs typeface="Arial"/>
                <a:sym typeface="Arial"/>
              </a:rPr>
              <a:t>Phase 1</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sng" strike="noStrike" kern="0" cap="none" spc="0" normalizeH="0" baseline="0" noProof="0" dirty="0">
              <a:ln>
                <a:noFill/>
              </a:ln>
              <a:solidFill>
                <a:srgbClr val="21212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sng" strike="noStrike" kern="0" cap="none" spc="0" normalizeH="0" baseline="0" noProof="0" dirty="0">
              <a:ln>
                <a:noFill/>
              </a:ln>
              <a:solidFill>
                <a:srgbClr val="21212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sng" strike="noStrike" kern="0" cap="none" spc="0" normalizeH="0" baseline="0" noProof="0" dirty="0">
              <a:ln>
                <a:noFill/>
              </a:ln>
              <a:solidFill>
                <a:srgbClr val="21212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600"/>
              </a:spcBef>
              <a:spcAft>
                <a:spcPts val="0"/>
              </a:spcAft>
              <a:buClr>
                <a:srgbClr val="000000"/>
              </a:buClr>
              <a:buSzTx/>
              <a:buFontTx/>
              <a:buNone/>
              <a:tabLst/>
              <a:defRPr/>
            </a:pPr>
            <a:r>
              <a:rPr kumimoji="0" lang="en-US" sz="1200" b="1" i="0" u="sng" strike="noStrike" kern="0" cap="none" spc="0" normalizeH="0" baseline="0" noProof="0" dirty="0">
                <a:ln>
                  <a:noFill/>
                </a:ln>
                <a:solidFill>
                  <a:srgbClr val="212121"/>
                </a:solidFill>
                <a:effectLst/>
                <a:uLnTx/>
                <a:uFillTx/>
                <a:latin typeface="Arial"/>
                <a:ea typeface="Arial"/>
                <a:cs typeface="Arial"/>
                <a:sym typeface="Arial"/>
              </a:rPr>
              <a:t>Trend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600"/>
              </a:spcBef>
              <a:spcAft>
                <a:spcPts val="0"/>
              </a:spcAft>
              <a:buClr>
                <a:srgbClr val="000000"/>
              </a:buClr>
              <a:buSzTx/>
              <a:buFontTx/>
              <a:buNone/>
              <a:tabLst/>
              <a:defRPr/>
            </a:pPr>
            <a:endParaRPr kumimoji="0" sz="1200" b="1" i="0" u="sng" strike="noStrike" kern="0" cap="none" spc="0" normalizeH="0" baseline="0" noProof="0" dirty="0">
              <a:ln>
                <a:noFill/>
              </a:ln>
              <a:solidFill>
                <a:srgbClr val="21212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sng" strike="noStrike" kern="0" cap="none" spc="0" normalizeH="0" baseline="0" noProof="0" dirty="0">
              <a:ln>
                <a:noFill/>
              </a:ln>
              <a:solidFill>
                <a:srgbClr val="21212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200" b="1" i="0" u="sng" strike="noStrike" kern="0" cap="none" spc="0" normalizeH="0" baseline="0" noProof="0" dirty="0">
              <a:ln>
                <a:noFill/>
              </a:ln>
              <a:solidFill>
                <a:srgbClr val="21212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600"/>
              </a:spcBef>
              <a:spcAft>
                <a:spcPts val="0"/>
              </a:spcAft>
              <a:buClr>
                <a:srgbClr val="000000"/>
              </a:buClr>
              <a:buSzTx/>
              <a:buFontTx/>
              <a:buNone/>
              <a:tabLst/>
              <a:defRPr/>
            </a:pPr>
            <a:r>
              <a:rPr kumimoji="0" lang="en-US" sz="1200" b="1" i="0" u="sng" strike="noStrike" kern="0" cap="none" spc="0" normalizeH="0" baseline="0" noProof="0" dirty="0">
                <a:ln>
                  <a:noFill/>
                </a:ln>
                <a:solidFill>
                  <a:srgbClr val="212121"/>
                </a:solidFill>
                <a:effectLst/>
                <a:uLnTx/>
                <a:uFillTx/>
                <a:latin typeface="Arial"/>
                <a:ea typeface="Arial"/>
                <a:cs typeface="Arial"/>
                <a:sym typeface="Arial"/>
              </a:rPr>
              <a:t>Criticality</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2400"/>
              </a:spcBef>
              <a:spcAft>
                <a:spcPts val="0"/>
              </a:spcAft>
              <a:buClr>
                <a:srgbClr val="000000"/>
              </a:buClr>
              <a:buSzTx/>
              <a:buFontTx/>
              <a:buNone/>
              <a:tabLst/>
              <a:defRPr/>
            </a:pPr>
            <a:r>
              <a:rPr kumimoji="0" lang="en-US" sz="1200" b="1" i="0" u="sng" strike="noStrike" kern="0" cap="none" spc="0" normalizeH="0" baseline="0" noProof="0" dirty="0">
                <a:ln>
                  <a:noFill/>
                </a:ln>
                <a:solidFill>
                  <a:srgbClr val="434343"/>
                </a:solidFill>
                <a:effectLst/>
                <a:uLnTx/>
                <a:uFillTx/>
                <a:latin typeface="Arial"/>
                <a:ea typeface="Arial"/>
                <a:cs typeface="Arial"/>
                <a:sym typeface="Arial"/>
              </a:rPr>
              <a:t>Current LxC</a:t>
            </a:r>
            <a:endParaRPr kumimoji="0" sz="14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mn-ea"/>
                <a:cs typeface="Arial"/>
                <a:sym typeface="Arial"/>
              </a:rPr>
              <a:t>2</a:t>
            </a: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x3</a:t>
            </a:r>
            <a:endParaRPr kumimoji="0" sz="14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2400"/>
              </a:spcBef>
              <a:spcAft>
                <a:spcPts val="0"/>
              </a:spcAft>
              <a:buClr>
                <a:srgbClr val="000000"/>
              </a:buClr>
              <a:buSzTx/>
              <a:buFontTx/>
              <a:buNone/>
              <a:tabLst/>
              <a:defRPr/>
            </a:pPr>
            <a:r>
              <a:rPr kumimoji="0" lang="en-US" sz="1200" b="1" i="0" u="sng" strike="noStrike" kern="0" cap="none" spc="0" normalizeH="0" baseline="0" noProof="0" dirty="0">
                <a:ln>
                  <a:noFill/>
                </a:ln>
                <a:solidFill>
                  <a:srgbClr val="434343"/>
                </a:solidFill>
                <a:effectLst/>
                <a:uLnTx/>
                <a:uFillTx/>
                <a:latin typeface="Arial"/>
                <a:ea typeface="+mn-ea"/>
                <a:cs typeface="Arial"/>
                <a:sym typeface="Arial"/>
              </a:rPr>
              <a:t>Affinity Group</a:t>
            </a:r>
            <a:endParaRPr kumimoji="0" sz="14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Programmatic</a:t>
            </a:r>
            <a:endParaRPr kumimoji="0" sz="14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2400"/>
              </a:spcBef>
              <a:spcAft>
                <a:spcPts val="0"/>
              </a:spcAft>
              <a:buClr>
                <a:srgbClr val="000000"/>
              </a:buClr>
              <a:buSzTx/>
              <a:buFontTx/>
              <a:buNone/>
              <a:tabLst/>
              <a:defRPr/>
            </a:pPr>
            <a:r>
              <a:rPr kumimoji="0" lang="en-US" sz="1200" b="1" i="0" u="sng" strike="noStrike" kern="0" cap="none" spc="0" normalizeH="0" baseline="0" noProof="0" dirty="0">
                <a:ln>
                  <a:noFill/>
                </a:ln>
                <a:solidFill>
                  <a:srgbClr val="434343"/>
                </a:solidFill>
                <a:effectLst/>
                <a:uLnTx/>
                <a:uFillTx/>
                <a:latin typeface="Arial"/>
                <a:ea typeface="Arial"/>
                <a:cs typeface="Arial"/>
                <a:sym typeface="Arial"/>
              </a:rPr>
              <a:t>Planned Closure</a:t>
            </a:r>
            <a:endParaRPr kumimoji="0" sz="14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10/09/24</a:t>
            </a:r>
            <a:endParaRPr kumimoji="0" sz="1200" b="0" i="0" u="none" strike="noStrike" kern="0" cap="none" spc="0" normalizeH="0" baseline="0" noProof="0" dirty="0">
              <a:ln>
                <a:noFill/>
              </a:ln>
              <a:solidFill>
                <a:srgbClr val="434343"/>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2400"/>
              </a:spcBef>
              <a:spcAft>
                <a:spcPts val="0"/>
              </a:spcAft>
              <a:buClr>
                <a:srgbClr val="000000"/>
              </a:buClr>
              <a:buSzTx/>
              <a:buFontTx/>
              <a:buNone/>
              <a:tabLst/>
              <a:defRPr/>
            </a:pPr>
            <a:r>
              <a:rPr kumimoji="0" lang="en-US" sz="1200" b="1" i="0" u="sng" strike="noStrike" kern="0" cap="none" spc="0" normalizeH="0" baseline="0" noProof="0" dirty="0">
                <a:ln>
                  <a:noFill/>
                </a:ln>
                <a:solidFill>
                  <a:srgbClr val="434343"/>
                </a:solidFill>
                <a:effectLst/>
                <a:uLnTx/>
                <a:uFillTx/>
                <a:latin typeface="Arial"/>
                <a:ea typeface="Arial"/>
                <a:cs typeface="Arial"/>
                <a:sym typeface="Arial"/>
              </a:rPr>
              <a:t>Open Date</a:t>
            </a:r>
            <a:endParaRPr kumimoji="0" sz="1400" b="0" i="0" u="none" strike="noStrike" kern="0" cap="none" spc="0" normalizeH="0" baseline="0" noProof="0" dirty="0">
              <a:ln>
                <a:noFill/>
              </a:ln>
              <a:solidFill>
                <a:srgbClr val="434343"/>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06/25/2024</a:t>
            </a:r>
            <a:endParaRPr kumimoji="0" sz="1400" b="0" i="0" u="none" strike="noStrike" kern="0" cap="none" spc="0" normalizeH="0" baseline="0" noProof="0" dirty="0">
              <a:ln>
                <a:noFill/>
              </a:ln>
              <a:solidFill>
                <a:srgbClr val="434343"/>
              </a:solidFill>
              <a:effectLst/>
              <a:uLnTx/>
              <a:uFillTx/>
              <a:latin typeface="Arial"/>
              <a:ea typeface="+mn-ea"/>
              <a:cs typeface="Arial"/>
              <a:sym typeface="Arial"/>
            </a:endParaRPr>
          </a:p>
        </p:txBody>
      </p:sp>
      <p:sp>
        <p:nvSpPr>
          <p:cNvPr id="4" name="Google Shape;104;p55">
            <a:extLst>
              <a:ext uri="{FF2B5EF4-FFF2-40B4-BE49-F238E27FC236}">
                <a16:creationId xmlns:a16="http://schemas.microsoft.com/office/drawing/2014/main" id="{A35C8899-58EE-77F2-8DEB-D85F0089E0FF}"/>
              </a:ext>
            </a:extLst>
          </p:cNvPr>
          <p:cNvSpPr/>
          <p:nvPr/>
        </p:nvSpPr>
        <p:spPr>
          <a:xfrm>
            <a:off x="453169" y="3065395"/>
            <a:ext cx="691886" cy="363607"/>
          </a:xfrm>
          <a:prstGeom prst="rect">
            <a:avLst/>
          </a:prstGeom>
          <a:solidFill>
            <a:srgbClr val="FFFF00"/>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dirty="0">
                <a:ln>
                  <a:noFill/>
                </a:ln>
                <a:solidFill>
                  <a:srgbClr val="212121"/>
                </a:solidFill>
                <a:effectLst/>
                <a:uLnTx/>
                <a:uFillTx/>
                <a:latin typeface="Arial"/>
                <a:ea typeface="Arial"/>
                <a:cs typeface="Arial"/>
                <a:sym typeface="Arial"/>
              </a:rPr>
              <a:t>Med</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 name="Google Shape;113;p55">
            <a:extLst>
              <a:ext uri="{FF2B5EF4-FFF2-40B4-BE49-F238E27FC236}">
                <a16:creationId xmlns:a16="http://schemas.microsoft.com/office/drawing/2014/main" id="{8D7B7E24-7829-F321-3A50-7B5442310EC5}"/>
              </a:ext>
            </a:extLst>
          </p:cNvPr>
          <p:cNvSpPr/>
          <p:nvPr/>
        </p:nvSpPr>
        <p:spPr>
          <a:xfrm rot="5400000">
            <a:off x="489699" y="2100136"/>
            <a:ext cx="546900" cy="396600"/>
          </a:xfrm>
          <a:prstGeom prst="rightArrow">
            <a:avLst>
              <a:gd name="adj1" fmla="val 50000"/>
              <a:gd name="adj2" fmla="val 50000"/>
            </a:avLst>
          </a:prstGeom>
          <a:noFill/>
          <a:ln w="9525" cap="flat" cmpd="sng">
            <a:solidFill>
              <a:srgbClr val="2121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800" b="0" i="0" u="none" strike="noStrike" kern="0" cap="none" spc="0" normalizeH="0" baseline="0" noProof="0" dirty="0">
              <a:ln>
                <a:noFill/>
              </a:ln>
              <a:solidFill>
                <a:srgbClr val="212121"/>
              </a:solidFill>
              <a:effectLst/>
              <a:uLnTx/>
              <a:uFillTx/>
              <a:latin typeface="Arial"/>
              <a:ea typeface="Arial"/>
              <a:cs typeface="Arial"/>
              <a:sym typeface="Arial"/>
            </a:endParaRPr>
          </a:p>
        </p:txBody>
      </p:sp>
      <p:sp>
        <p:nvSpPr>
          <p:cNvPr id="6" name="TextBox 5">
            <a:extLst>
              <a:ext uri="{FF2B5EF4-FFF2-40B4-BE49-F238E27FC236}">
                <a16:creationId xmlns:a16="http://schemas.microsoft.com/office/drawing/2014/main" id="{CB3DF477-A1BC-3AF6-CB1D-91CC8E17A1F3}"/>
              </a:ext>
            </a:extLst>
          </p:cNvPr>
          <p:cNvSpPr txBox="1"/>
          <p:nvPr/>
        </p:nvSpPr>
        <p:spPr>
          <a:xfrm>
            <a:off x="7326847" y="1111774"/>
            <a:ext cx="32467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434343"/>
                </a:solidFill>
                <a:effectLst/>
                <a:uLnTx/>
                <a:uFillTx/>
                <a:latin typeface="Arial"/>
                <a:ea typeface="+mn-ea"/>
                <a:cs typeface="+mn-cs"/>
              </a:rPr>
              <a:t>Approach</a:t>
            </a:r>
            <a:r>
              <a:rPr kumimoji="0" lang="en-US" sz="1200" b="0" i="0" u="none" strike="noStrike" kern="1200" cap="none" spc="0" normalizeH="0" baseline="0" noProof="0" dirty="0">
                <a:ln>
                  <a:noFill/>
                </a:ln>
                <a:solidFill>
                  <a:srgbClr val="434343"/>
                </a:solidFill>
                <a:effectLst/>
                <a:uLnTx/>
                <a:uFillTx/>
                <a:latin typeface="Arial"/>
                <a:ea typeface="+mn-ea"/>
                <a:cs typeface="+mn-cs"/>
              </a:rPr>
              <a:t>: Mitigate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66" y="21036"/>
            <a:ext cx="9144000" cy="1066800"/>
          </a:xfrm>
        </p:spPr>
        <p:txBody>
          <a:bodyPr>
            <a:normAutofit/>
          </a:bodyPr>
          <a:lstStyle/>
          <a:p>
            <a:pPr algn="l"/>
            <a:r>
              <a:rPr lang="en-US" sz="2200" dirty="0"/>
              <a:t>MMPACT</a:t>
            </a:r>
            <a:br>
              <a:rPr lang="en-US" sz="2200" dirty="0"/>
            </a:br>
            <a:r>
              <a:rPr lang="en-US" sz="2200" dirty="0"/>
              <a:t>ICON Workforce and Tasking – </a:t>
            </a:r>
            <a:r>
              <a:rPr lang="en-US" sz="2200" dirty="0">
                <a:solidFill>
                  <a:schemeClr val="bg1"/>
                </a:solidFill>
              </a:rPr>
              <a:t>Eamon Carrig/ICON</a:t>
            </a:r>
            <a:endParaRPr lang="en-US" sz="2200" strike="sngStrike" dirty="0">
              <a:solidFill>
                <a:schemeClr val="bg1"/>
              </a:solidFill>
            </a:endParaRPr>
          </a:p>
        </p:txBody>
      </p:sp>
      <p:grpSp>
        <p:nvGrpSpPr>
          <p:cNvPr id="5" name="Group 4"/>
          <p:cNvGrpSpPr/>
          <p:nvPr/>
        </p:nvGrpSpPr>
        <p:grpSpPr>
          <a:xfrm>
            <a:off x="168189" y="1181390"/>
            <a:ext cx="11787290" cy="5571122"/>
            <a:chOff x="244499" y="1293100"/>
            <a:chExt cx="11787290" cy="5571122"/>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p:txBody>
        </p:sp>
        <p:sp>
          <p:nvSpPr>
            <p:cNvPr id="7" name="Rectangle 9"/>
            <p:cNvSpPr>
              <a:spLocks noChangeArrowheads="1"/>
            </p:cNvSpPr>
            <p:nvPr/>
          </p:nvSpPr>
          <p:spPr bwMode="auto">
            <a:xfrm>
              <a:off x="244499" y="1294259"/>
              <a:ext cx="1397556" cy="5569963"/>
            </a:xfrm>
            <a:prstGeom prst="rect">
              <a:avLst/>
            </a:prstGeom>
            <a:noFill/>
            <a:ln w="9525" algn="ctr">
              <a:solidFill>
                <a:schemeClr val="bg2">
                  <a:lumMod val="50000"/>
                </a:schemeClr>
              </a:solidFill>
              <a:round/>
              <a:headEnd/>
              <a:tailEnd/>
            </a:ln>
          </p:spPr>
          <p:txBody>
            <a:bodyPr lIns="45720" tIns="22860" rIns="45720" bIns="22860" anchor="t"/>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a:ea typeface="MS PGothic"/>
                  <a:cs typeface="Arial"/>
                  <a:sym typeface="Helvetica Neue"/>
                </a:rPr>
                <a:t>Risk ID 58</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a:ea typeface="MS PGothic"/>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panose="020B0604020202020204" pitchFamily="34" charset="0"/>
                  <a:ea typeface="MS PGothic" charset="-128"/>
                  <a:cs typeface="Arial" panose="020B0604020202020204" pitchFamily="34" charset="0"/>
                  <a:sym typeface="Helvetica Neue"/>
                </a:rPr>
                <a:t>Categorization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lumMod val="50000"/>
                    </a:srgbClr>
                  </a:solidFill>
                  <a:effectLst/>
                  <a:uLnTx/>
                  <a:uFillTx/>
                  <a:latin typeface="Arial" panose="020B0604020202020204" pitchFamily="34" charset="0"/>
                  <a:ea typeface="MS PGothic" charset="-128"/>
                  <a:cs typeface="Arial" panose="020B0604020202020204" pitchFamily="34" charset="0"/>
                  <a:sym typeface="Helvetica Neue"/>
                </a:rPr>
                <a:t>Phase 1</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ts val="600"/>
                </a:spcBef>
                <a:spcAft>
                  <a:spcPts val="60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Trend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ts val="600"/>
                </a:spcBef>
                <a:spcAft>
                  <a:spcPts val="60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Criticality</a:t>
              </a:r>
            </a:p>
            <a:p>
              <a:pPr marL="0" marR="0" lvl="0" indent="0" algn="ctr" defTabSz="914400" rtl="0" eaLnBrk="0" fontAlgn="base" latinLnBrk="0" hangingPunct="0">
                <a:lnSpc>
                  <a:spcPct val="100000"/>
                </a:lnSpc>
                <a:spcBef>
                  <a:spcPts val="2400"/>
                </a:spcBef>
                <a:spcAft>
                  <a:spcPct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Current LxC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charset="0"/>
                  <a:ea typeface="MS PGothic" charset="-128"/>
                  <a:cs typeface="Arial"/>
                  <a:sym typeface="Helvetica Neue"/>
                </a:rPr>
                <a:t>3X3</a:t>
              </a:r>
            </a:p>
            <a:p>
              <a:pPr marL="0" marR="0" lvl="0" indent="0" algn="ctr" defTabSz="914400" rtl="0" eaLnBrk="0" fontAlgn="base" latinLnBrk="0" hangingPunct="0">
                <a:lnSpc>
                  <a:spcPct val="100000"/>
                </a:lnSpc>
                <a:spcBef>
                  <a:spcPts val="2400"/>
                </a:spcBef>
                <a:spcAft>
                  <a:spcPct val="0"/>
                </a:spcAft>
                <a:buClrTx/>
                <a:buSzTx/>
                <a:buFontTx/>
                <a:buNone/>
                <a:tabLst/>
                <a:defRPr/>
              </a:pPr>
              <a:r>
                <a:rPr kumimoji="0" lang="en-US" sz="1200" b="1" i="0" u="sng" strike="noStrike" kern="1200" cap="none" spc="0" normalizeH="0" baseline="0" noProof="0" dirty="0">
                  <a:ln>
                    <a:noFill/>
                  </a:ln>
                  <a:solidFill>
                    <a:srgbClr val="434343"/>
                  </a:solidFill>
                  <a:effectLst/>
                  <a:uLnTx/>
                  <a:uFillTx/>
                  <a:latin typeface="Arial" charset="0"/>
                  <a:ea typeface="MS PGothic" charset="-128"/>
                  <a:cs typeface="Arial"/>
                  <a:sym typeface="Helvetica Neue"/>
                </a:rPr>
                <a:t>Affinity Group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charset="0"/>
                  <a:ea typeface="MS PGothic" charset="-128"/>
                  <a:cs typeface="Arial"/>
                  <a:sym typeface="Helvetica Neue"/>
                </a:rPr>
                <a:t>Programmatic</a:t>
              </a:r>
            </a:p>
            <a:p>
              <a:pPr marL="0" marR="0" lvl="0" indent="0" algn="ctr" defTabSz="914400" rtl="0" eaLnBrk="0" fontAlgn="base" latinLnBrk="0" hangingPunct="0">
                <a:lnSpc>
                  <a:spcPct val="100000"/>
                </a:lnSpc>
                <a:spcBef>
                  <a:spcPts val="2400"/>
                </a:spcBef>
                <a:spcAft>
                  <a:spcPct val="0"/>
                </a:spcAft>
                <a:buClrTx/>
                <a:buSzTx/>
                <a:buFontTx/>
                <a:buNone/>
                <a:tabLst/>
                <a:defRPr/>
              </a:pPr>
              <a:r>
                <a:rPr kumimoji="0" lang="en-US" sz="1200" b="1" i="0" u="sng" strike="noStrike" kern="1200" cap="none" spc="0" normalizeH="0" baseline="0" noProof="0" dirty="0">
                  <a:ln>
                    <a:noFill/>
                  </a:ln>
                  <a:solidFill>
                    <a:srgbClr val="434343"/>
                  </a:solidFill>
                  <a:effectLst/>
                  <a:uLnTx/>
                  <a:uFillTx/>
                  <a:latin typeface="Arial" charset="0"/>
                  <a:ea typeface="MS PGothic" charset="-128"/>
                  <a:cs typeface="Arial"/>
                  <a:sym typeface="Helvetica Neue"/>
                </a:rPr>
                <a:t>Planned Closure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solidFill>
                  <a:effectLst/>
                  <a:uLnTx/>
                  <a:uFillTx/>
                  <a:latin typeface="Arial" panose="020B0604020202020204" pitchFamily="34" charset="0"/>
                  <a:ea typeface="MS PGothic" charset="-128"/>
                  <a:cs typeface="Arial" panose="020B0604020202020204" pitchFamily="34" charset="0"/>
                  <a:sym typeface="Helvetica Neue"/>
                </a:rPr>
                <a:t>01/31/2025</a:t>
              </a:r>
              <a:endParaRPr kumimoji="0" lang="en-US" sz="1200" b="0" i="0" u="none" strike="noStrike" kern="1200" cap="none" spc="0" normalizeH="0" baseline="0" noProof="0" dirty="0">
                <a:ln>
                  <a:noFill/>
                </a:ln>
                <a:solidFill>
                  <a:srgbClr val="434343"/>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ts val="2400"/>
                </a:spcBef>
                <a:spcAft>
                  <a:spcPct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Open Date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34343">
                      <a:lumMod val="50000"/>
                    </a:srgbClr>
                  </a:solidFill>
                  <a:effectLst/>
                  <a:uLnTx/>
                  <a:uFillTx/>
                  <a:latin typeface="Arial"/>
                  <a:ea typeface="MS PGothic"/>
                  <a:cs typeface="Arial"/>
                  <a:sym typeface="Helvetica Neue"/>
                </a:rPr>
                <a:t>06/25/2024</a:t>
              </a:r>
            </a:p>
          </p:txBody>
        </p:sp>
        <p:sp>
          <p:nvSpPr>
            <p:cNvPr id="8" name="Content Placeholder 12"/>
            <p:cNvSpPr txBox="1">
              <a:spLocks/>
            </p:cNvSpPr>
            <p:nvPr/>
          </p:nvSpPr>
          <p:spPr>
            <a:xfrm>
              <a:off x="2267719" y="1293100"/>
              <a:ext cx="9764070" cy="2889672"/>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marR="0" lvl="0" indent="-228600" algn="l" defTabSz="457200" rtl="0" eaLnBrk="1" fontAlgn="base" latinLnBrk="0" hangingPunct="1">
                <a:lnSpc>
                  <a:spcPct val="130000"/>
                </a:lnSpc>
                <a:spcBef>
                  <a:spcPts val="0"/>
                </a:spcBef>
                <a:spcAft>
                  <a:spcPct val="0"/>
                </a:spcAft>
                <a:buClrTx/>
                <a:buSzTx/>
                <a:buFont typeface="Arial" charset="0"/>
                <a:buNone/>
                <a:tabLst/>
                <a:defRPr/>
              </a:pPr>
              <a:endParaRPr kumimoji="0" lang="en-US" sz="1900" b="1" i="0" u="sng" strike="noStrike" kern="1200" cap="none" spc="0" normalizeH="0" baseline="0" noProof="0" dirty="0">
                <a:ln>
                  <a:noFill/>
                </a:ln>
                <a:solidFill>
                  <a:srgbClr val="434343">
                    <a:lumMod val="50000"/>
                  </a:srgbClr>
                </a:solidFill>
                <a:effectLst/>
                <a:uLnTx/>
                <a:uFillTx/>
                <a:latin typeface="Arial" panose="020B0604020202020204" pitchFamily="34" charset="0"/>
                <a:ea typeface="ＭＳ Ｐゴシック" charset="-128"/>
                <a:cs typeface="Arial" panose="020B0604020202020204" pitchFamily="34" charset="0"/>
                <a:sym typeface="Helvetica Neue"/>
              </a:endParaRPr>
            </a:p>
            <a:p>
              <a:pPr marL="342900" marR="0" lvl="0" indent="-342900" algn="l" defTabSz="457200" rtl="0" eaLnBrk="1" fontAlgn="base" latinLnBrk="0" hangingPunct="1">
                <a:lnSpc>
                  <a:spcPct val="100000"/>
                </a:lnSpc>
                <a:spcBef>
                  <a:spcPts val="600"/>
                </a:spcBef>
                <a:spcAft>
                  <a:spcPct val="0"/>
                </a:spcAft>
                <a:buClrTx/>
                <a:buSzTx/>
                <a:buFont typeface="Arial" charset="0"/>
                <a:buNone/>
                <a:tabLst/>
                <a:defRPr/>
              </a:pPr>
              <a:endParaRPr kumimoji="0" lang="en-US" sz="1400" b="1" i="0" u="sng" strike="noStrike" kern="1200" cap="none" spc="0" normalizeH="0" baseline="0" noProof="0" dirty="0">
                <a:ln>
                  <a:noFill/>
                </a:ln>
                <a:solidFill>
                  <a:srgbClr val="434343">
                    <a:lumMod val="50000"/>
                  </a:srgbClr>
                </a:solidFill>
                <a:effectLst/>
                <a:uLnTx/>
                <a:uFillTx/>
                <a:latin typeface="Calibri"/>
                <a:ea typeface="ＭＳ Ｐゴシック" charset="-128"/>
                <a:sym typeface="Helvetica Neue"/>
              </a:endParaRPr>
            </a:p>
            <a:p>
              <a:pPr marL="342900" marR="0" lvl="0" indent="-342900" algn="l" defTabSz="457200" rtl="0" eaLnBrk="1" fontAlgn="base" latinLnBrk="0" hangingPunct="1">
                <a:lnSpc>
                  <a:spcPct val="100000"/>
                </a:lnSpc>
                <a:spcBef>
                  <a:spcPts val="600"/>
                </a:spcBef>
                <a:spcAft>
                  <a:spcPct val="0"/>
                </a:spcAft>
                <a:buClrTx/>
                <a:buSzTx/>
                <a:buFont typeface="Arial" charset="0"/>
                <a:buNone/>
                <a:tabLst/>
                <a:defRPr/>
              </a:pPr>
              <a:endParaRPr kumimoji="0" lang="en-US" sz="1400" b="1" i="0" u="sng" strike="noStrike" kern="1200" cap="none" spc="0" normalizeH="0" baseline="0" noProof="0" dirty="0">
                <a:ln>
                  <a:noFill/>
                </a:ln>
                <a:solidFill>
                  <a:srgbClr val="434343">
                    <a:lumMod val="50000"/>
                  </a:srgbClr>
                </a:solidFill>
                <a:effectLst/>
                <a:uLnTx/>
                <a:uFillTx/>
                <a:latin typeface="Calibri"/>
                <a:ea typeface="ＭＳ Ｐゴシック" charset="-128"/>
                <a:sym typeface="Helvetica Neue"/>
              </a:endParaRPr>
            </a:p>
            <a:p>
              <a:pPr marL="342900" marR="0" lvl="0" indent="-342900" algn="l" defTabSz="457200" rtl="0" eaLnBrk="1" fontAlgn="base" latinLnBrk="0" hangingPunct="1">
                <a:lnSpc>
                  <a:spcPct val="100000"/>
                </a:lnSpc>
                <a:spcBef>
                  <a:spcPts val="600"/>
                </a:spcBef>
                <a:spcAft>
                  <a:spcPct val="0"/>
                </a:spcAft>
                <a:buClrTx/>
                <a:buSzTx/>
                <a:buFont typeface="Arial" charset="0"/>
                <a:buNone/>
                <a:tabLst/>
                <a:defRPr/>
              </a:pPr>
              <a:endParaRPr kumimoji="0" lang="en-US" sz="1400" b="1" i="0" u="sng" strike="noStrike" kern="1200" cap="none" spc="0" normalizeH="0" baseline="0" noProof="0" dirty="0">
                <a:ln>
                  <a:noFill/>
                </a:ln>
                <a:solidFill>
                  <a:srgbClr val="434343">
                    <a:lumMod val="50000"/>
                  </a:srgbClr>
                </a:solidFill>
                <a:effectLst/>
                <a:uLnTx/>
                <a:uFillTx/>
                <a:latin typeface="Calibri"/>
                <a:ea typeface="ＭＳ Ｐゴシック" charset="-128"/>
                <a:sym typeface="Helvetica Neue"/>
              </a:endParaRPr>
            </a:p>
          </p:txBody>
        </p:sp>
      </p:grpSp>
      <p:sp>
        <p:nvSpPr>
          <p:cNvPr id="11" name="Rectangle 11"/>
          <p:cNvSpPr>
            <a:spLocks noChangeArrowheads="1"/>
          </p:cNvSpPr>
          <p:nvPr/>
        </p:nvSpPr>
        <p:spPr bwMode="auto">
          <a:xfrm>
            <a:off x="516145" y="2952317"/>
            <a:ext cx="634644" cy="418056"/>
          </a:xfrm>
          <a:prstGeom prst="rect">
            <a:avLst/>
          </a:prstGeom>
          <a:solidFill>
            <a:srgbClr val="FFFF00"/>
          </a:solidFill>
          <a:ln w="9525" algn="ctr">
            <a:solidFill>
              <a:schemeClr val="tx1"/>
            </a:solid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Med</a:t>
            </a:r>
          </a:p>
        </p:txBody>
      </p:sp>
      <p:graphicFrame>
        <p:nvGraphicFramePr>
          <p:cNvPr id="15" name="Table 14">
            <a:extLst>
              <a:ext uri="{FF2B5EF4-FFF2-40B4-BE49-F238E27FC236}">
                <a16:creationId xmlns:a16="http://schemas.microsoft.com/office/drawing/2014/main" id="{0576A82B-ED94-40F6-AE53-1D493DD3A3DA}"/>
              </a:ext>
            </a:extLst>
          </p:cNvPr>
          <p:cNvGraphicFramePr>
            <a:graphicFrameLocks noGrp="1"/>
          </p:cNvGraphicFramePr>
          <p:nvPr/>
        </p:nvGraphicFramePr>
        <p:xfrm>
          <a:off x="1712991" y="5551788"/>
          <a:ext cx="10307839" cy="1076702"/>
        </p:xfrm>
        <a:graphic>
          <a:graphicData uri="http://schemas.openxmlformats.org/drawingml/2006/table">
            <a:tbl>
              <a:tblPr firstRow="1" bandRow="1">
                <a:tableStyleId>{5940675A-B579-460E-94D1-54222C63F5DA}</a:tableStyleId>
              </a:tblPr>
              <a:tblGrid>
                <a:gridCol w="6137594">
                  <a:extLst>
                    <a:ext uri="{9D8B030D-6E8A-4147-A177-3AD203B41FA5}">
                      <a16:colId xmlns:a16="http://schemas.microsoft.com/office/drawing/2014/main" val="1134227282"/>
                    </a:ext>
                  </a:extLst>
                </a:gridCol>
                <a:gridCol w="840214">
                  <a:extLst>
                    <a:ext uri="{9D8B030D-6E8A-4147-A177-3AD203B41FA5}">
                      <a16:colId xmlns:a16="http://schemas.microsoft.com/office/drawing/2014/main" val="2044377746"/>
                    </a:ext>
                  </a:extLst>
                </a:gridCol>
                <a:gridCol w="840214">
                  <a:extLst>
                    <a:ext uri="{9D8B030D-6E8A-4147-A177-3AD203B41FA5}">
                      <a16:colId xmlns:a16="http://schemas.microsoft.com/office/drawing/2014/main" val="391896494"/>
                    </a:ext>
                  </a:extLst>
                </a:gridCol>
                <a:gridCol w="829939">
                  <a:extLst>
                    <a:ext uri="{9D8B030D-6E8A-4147-A177-3AD203B41FA5}">
                      <a16:colId xmlns:a16="http://schemas.microsoft.com/office/drawing/2014/main" val="4270801748"/>
                    </a:ext>
                  </a:extLst>
                </a:gridCol>
                <a:gridCol w="829939">
                  <a:extLst>
                    <a:ext uri="{9D8B030D-6E8A-4147-A177-3AD203B41FA5}">
                      <a16:colId xmlns:a16="http://schemas.microsoft.com/office/drawing/2014/main" val="3179876022"/>
                    </a:ext>
                  </a:extLst>
                </a:gridCol>
                <a:gridCol w="829939">
                  <a:extLst>
                    <a:ext uri="{9D8B030D-6E8A-4147-A177-3AD203B41FA5}">
                      <a16:colId xmlns:a16="http://schemas.microsoft.com/office/drawing/2014/main" val="1233904038"/>
                    </a:ext>
                  </a:extLst>
                </a:gridCol>
              </a:tblGrid>
              <a:tr h="457200">
                <a:tc>
                  <a:txBody>
                    <a:bodyPr/>
                    <a:lstStyle/>
                    <a:p>
                      <a:r>
                        <a:rPr lang="en-US" sz="1100" b="1" dirty="0">
                          <a:solidFill>
                            <a:schemeClr val="bg2"/>
                          </a:solidFill>
                          <a:latin typeface="Arial" panose="020B0604020202020204" pitchFamily="34" charset="0"/>
                          <a:cs typeface="Arial" panose="020B0604020202020204" pitchFamily="34" charset="0"/>
                        </a:rPr>
                        <a:t>Mitigation Steps</a:t>
                      </a:r>
                      <a:endParaRPr lang="en-US" sz="1100" b="0"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Dollars to Implement</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Planned Completion Date</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Schedule UID</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Actual Completion Date</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Resulting LxC</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extLst>
                  <a:ext uri="{0D108BD9-81ED-4DB2-BD59-A6C34878D82A}">
                    <a16:rowId xmlns:a16="http://schemas.microsoft.com/office/drawing/2014/main" val="2496108414"/>
                  </a:ext>
                </a:extLst>
              </a:tr>
              <a:tr h="29946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ICON to use no-core resources to execute risk mitigation activities where practical.</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endParaRPr lang="en-US" sz="1100" b="0" strike="noStrike" dirty="0">
                        <a:solidFill>
                          <a:schemeClr val="bg2"/>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r>
                        <a:rPr lang="en-US" sz="1100" b="0" strike="noStrike" dirty="0">
                          <a:solidFill>
                            <a:schemeClr val="bg2"/>
                          </a:solidFill>
                          <a:latin typeface="Arial" panose="020B0604020202020204" pitchFamily="34" charset="0"/>
                          <a:cs typeface="Arial" panose="020B0604020202020204" pitchFamily="34" charset="0"/>
                        </a:rPr>
                        <a:t>06/25/24</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r>
                        <a:rPr lang="en-US" sz="1100" b="0" strike="noStrike" dirty="0">
                          <a:solidFill>
                            <a:schemeClr val="bg2"/>
                          </a:solidFill>
                          <a:latin typeface="Arial" panose="020B0604020202020204" pitchFamily="34" charset="0"/>
                          <a:cs typeface="Arial" panose="020B0604020202020204" pitchFamily="34" charset="0"/>
                        </a:rPr>
                        <a:t>N/A</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r>
                        <a:rPr lang="en-US" sz="1100" b="0" strike="noStrike" dirty="0">
                          <a:solidFill>
                            <a:schemeClr val="bg2"/>
                          </a:solidFill>
                          <a:latin typeface="Arial" panose="020B0604020202020204" pitchFamily="34" charset="0"/>
                          <a:cs typeface="Arial" panose="020B0604020202020204" pitchFamily="34" charset="0"/>
                        </a:rPr>
                        <a:t>04/30/24</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r>
                        <a:rPr lang="en-US" sz="1100" b="0" strike="noStrike" dirty="0">
                          <a:solidFill>
                            <a:schemeClr val="bg2"/>
                          </a:solidFill>
                          <a:latin typeface="Arial" panose="020B0604020202020204" pitchFamily="34" charset="0"/>
                          <a:cs typeface="Arial" panose="020B0604020202020204" pitchFamily="34" charset="0"/>
                        </a:rPr>
                        <a:t>3X3</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extLst>
                  <a:ext uri="{0D108BD9-81ED-4DB2-BD59-A6C34878D82A}">
                    <a16:rowId xmlns:a16="http://schemas.microsoft.com/office/drawing/2014/main" val="957012841"/>
                  </a:ext>
                </a:extLst>
              </a:tr>
              <a:tr h="2743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sngStrike" dirty="0">
                        <a:solidFill>
                          <a:schemeClr val="bg2"/>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extLst>
                  <a:ext uri="{0D108BD9-81ED-4DB2-BD59-A6C34878D82A}">
                    <a16:rowId xmlns:a16="http://schemas.microsoft.com/office/drawing/2014/main" val="875512984"/>
                  </a:ext>
                </a:extLst>
              </a:tr>
            </a:tbl>
          </a:graphicData>
        </a:graphic>
      </p:graphicFrame>
      <p:sp>
        <p:nvSpPr>
          <p:cNvPr id="3" name="Slide Number Placeholder 2">
            <a:extLst>
              <a:ext uri="{FF2B5EF4-FFF2-40B4-BE49-F238E27FC236}">
                <a16:creationId xmlns:a16="http://schemas.microsoft.com/office/drawing/2014/main" id="{395FAE73-6A87-C04D-5472-AF28BA23251F}"/>
              </a:ext>
            </a:extLst>
          </p:cNvPr>
          <p:cNvSpPr>
            <a:spLocks noGrp="1"/>
          </p:cNvSpPr>
          <p:nvPr>
            <p:ph type="sldNum" sz="quarter" idx="2"/>
          </p:nvPr>
        </p:nvSpPr>
        <p:spPr>
          <a:xfrm>
            <a:off x="12020830" y="6629405"/>
            <a:ext cx="115416" cy="123111"/>
          </a:xfrm>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lang="en-US" sz="8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0">
                <a:lnSpc>
                  <a:spcPct val="100000"/>
                </a:lnSpc>
                <a:spcBef>
                  <a:spcPts val="0"/>
                </a:spcBef>
                <a:spcAft>
                  <a:spcPts val="0"/>
                </a:spcAft>
                <a:buClrTx/>
                <a:buSzTx/>
                <a:buFontTx/>
                <a:buNone/>
                <a:tabLst/>
                <a:defRPr/>
              </a:pPr>
              <a:t>37</a:t>
            </a:fld>
            <a:endParaRPr kumimoji="0" lang="en-US" sz="8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TextBox 16">
            <a:extLst>
              <a:ext uri="{FF2B5EF4-FFF2-40B4-BE49-F238E27FC236}">
                <a16:creationId xmlns:a16="http://schemas.microsoft.com/office/drawing/2014/main" id="{D1281889-CB47-59C0-287C-0B424EA8BB22}"/>
              </a:ext>
            </a:extLst>
          </p:cNvPr>
          <p:cNvSpPr txBox="1"/>
          <p:nvPr/>
        </p:nvSpPr>
        <p:spPr>
          <a:xfrm>
            <a:off x="1682701" y="1250273"/>
            <a:ext cx="10326091" cy="9532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marR="0" lvl="0" indent="-342900" algn="l" defTabSz="457200" rtl="0" eaLnBrk="1" fontAlgn="base" latinLnBrk="0" hangingPunct="1">
              <a:lnSpc>
                <a:spcPct val="110000"/>
              </a:lnSpc>
              <a:spcBef>
                <a:spcPts val="300"/>
              </a:spcBef>
              <a:spcAft>
                <a:spcPts val="15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Risk Statement</a:t>
            </a:r>
            <a:r>
              <a:rPr kumimoji="0" lang="en-US" sz="1200" b="1" i="0" u="none"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         </a:t>
            </a:r>
          </a:p>
          <a:p>
            <a:pPr marL="0" marR="0" lvl="0" indent="0" algn="l" defTabSz="457200" rtl="0" eaLnBrk="1" fontAlgn="base" latinLnBrk="0" hangingPunct="1">
              <a:lnSpc>
                <a:spcPct val="110000"/>
              </a:lnSpc>
              <a:spcBef>
                <a:spcPts val="300"/>
              </a:spcBef>
              <a:spcAft>
                <a:spcPts val="0"/>
              </a:spcAft>
              <a:buClrTx/>
              <a:buSzTx/>
              <a:buFontTx/>
              <a:buNone/>
              <a:tabLst/>
              <a:defRPr/>
            </a:pPr>
            <a:r>
              <a:rPr kumimoji="0" lang="en-US" sz="1200" b="0" i="0" u="none"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Given that ICON has a relatively small technical workforce, there is the possibility that Phase 1 baselined tasks will be impacted by the diversion of critical resources to Phase 1 risk mitigation activities and other corporate priorities resulting in the additional schedule slippage.</a:t>
            </a:r>
            <a:endParaRPr kumimoji="0" lang="en-US" sz="1200" b="0" i="0" u="none" strike="noStrike" kern="1200" cap="none" spc="0" normalizeH="0" baseline="0" noProof="0" dirty="0">
              <a:ln>
                <a:noFill/>
              </a:ln>
              <a:solidFill>
                <a:srgbClr val="FF0000"/>
              </a:solidFill>
              <a:effectLst/>
              <a:highlight>
                <a:srgbClr val="FFFF00"/>
              </a:highlight>
              <a:uLnTx/>
              <a:uFillTx/>
              <a:latin typeface="Arial" panose="020B0604020202020204" pitchFamily="34" charset="0"/>
              <a:cs typeface="Arial" panose="020B0604020202020204" pitchFamily="34" charset="0"/>
              <a:sym typeface="Helvetica Neue"/>
            </a:endParaRPr>
          </a:p>
          <a:p>
            <a:pPr marL="228600" marR="0" lvl="0" indent="-228600" algn="l" defTabSz="457200" rtl="0" eaLnBrk="1" fontAlgn="base" latinLnBrk="0" hangingPunct="1">
              <a:lnSpc>
                <a:spcPct val="110000"/>
              </a:lnSpc>
              <a:spcBef>
                <a:spcPts val="0"/>
              </a:spcBef>
              <a:spcAft>
                <a:spcPts val="30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Helvetica Neue"/>
              <a:cs typeface="Arial"/>
              <a:sym typeface="Helvetica Neue"/>
            </a:endParaRPr>
          </a:p>
        </p:txBody>
      </p:sp>
      <p:sp>
        <p:nvSpPr>
          <p:cNvPr id="20" name="TextBox 19">
            <a:extLst>
              <a:ext uri="{FF2B5EF4-FFF2-40B4-BE49-F238E27FC236}">
                <a16:creationId xmlns:a16="http://schemas.microsoft.com/office/drawing/2014/main" id="{A552B5EF-7014-5BAF-CAAD-81D0BB35F0E2}"/>
              </a:ext>
            </a:extLst>
          </p:cNvPr>
          <p:cNvSpPr txBox="1"/>
          <p:nvPr/>
        </p:nvSpPr>
        <p:spPr>
          <a:xfrm>
            <a:off x="1658147" y="2071924"/>
            <a:ext cx="10628132" cy="6708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7472" marR="0" lvl="0" indent="-347472" algn="l" defTabSz="914400" rtl="0" eaLnBrk="1" fontAlgn="auto" latinLnBrk="0" hangingPunct="1">
              <a:lnSpc>
                <a:spcPct val="100000"/>
              </a:lnSpc>
              <a:spcBef>
                <a:spcPts val="0"/>
              </a:spcBef>
              <a:spcAft>
                <a:spcPts val="150"/>
              </a:spcAft>
              <a:buClrTx/>
              <a:buSzTx/>
              <a:buFontTx/>
              <a:buNone/>
              <a:tabLst/>
              <a:defRPr/>
            </a:pPr>
            <a:r>
              <a:rPr kumimoji="0" lang="en-US" sz="1100" b="1" i="0" u="sng"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Context</a:t>
            </a:r>
            <a:r>
              <a:rPr kumimoji="0" lang="en-US" sz="1100" b="1"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a:t>
            </a:r>
          </a:p>
          <a:p>
            <a:pPr marL="0" marR="0" lvl="0" indent="0" algn="l" defTabSz="914400" rtl="0" eaLnBrk="1" fontAlgn="auto" latinLnBrk="0" hangingPunct="1">
              <a:lnSpc>
                <a:spcPct val="110000"/>
              </a:lnSpc>
              <a:spcBef>
                <a:spcPts val="150"/>
              </a:spcBef>
              <a:spcAft>
                <a:spcPts val="0"/>
              </a:spcAft>
              <a:buClrTx/>
              <a:buSzTx/>
              <a:buFontTx/>
              <a:buNone/>
              <a:tabLst/>
              <a:defRPr/>
            </a:pPr>
            <a:r>
              <a:rPr kumimoji="0" lang="en-US" sz="11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1. GCD has chosen Change Request (CR) Option 2.</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2. A commitment from ICON that additional slippage will be absorbed as a No Cost Extension (NCE) has been secured.  </a:t>
            </a:r>
          </a:p>
        </p:txBody>
      </p:sp>
      <p:sp>
        <p:nvSpPr>
          <p:cNvPr id="9" name="TextBox 8">
            <a:extLst>
              <a:ext uri="{FF2B5EF4-FFF2-40B4-BE49-F238E27FC236}">
                <a16:creationId xmlns:a16="http://schemas.microsoft.com/office/drawing/2014/main" id="{EBF3E80D-78A8-102D-314F-2094B25E4461}"/>
              </a:ext>
            </a:extLst>
          </p:cNvPr>
          <p:cNvSpPr txBox="1"/>
          <p:nvPr/>
        </p:nvSpPr>
        <p:spPr>
          <a:xfrm>
            <a:off x="1735765" y="4309716"/>
            <a:ext cx="10192425" cy="13798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457200" rtl="0" eaLnBrk="1" fontAlgn="base" latinLnBrk="0" hangingPunct="1">
              <a:lnSpc>
                <a:spcPct val="11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Status</a:t>
            </a:r>
            <a:r>
              <a:rPr kumimoji="0" lang="en-US" sz="1200" b="1" i="0" u="none"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a:t>
            </a:r>
          </a:p>
          <a:p>
            <a:pPr marL="0" marR="0" lvl="0" indent="0" algn="l" defTabSz="457200" rtl="0" eaLnBrk="1" fontAlgn="base" latinLnBrk="0" hangingPunct="1">
              <a:lnSpc>
                <a:spcPct val="110000"/>
              </a:lnSpc>
              <a:spcBef>
                <a:spcPts val="150"/>
              </a:spcBef>
              <a:spcAft>
                <a:spcPts val="0"/>
              </a:spcAft>
              <a:buClrTx/>
              <a:buSzTx/>
              <a:buFontTx/>
              <a:buNone/>
              <a:tabLst/>
              <a:defRPr/>
            </a:pPr>
            <a:r>
              <a:rPr kumimoji="0" lang="en-US" sz="12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08/20/24 – No proposed updates to risk.</a:t>
            </a:r>
          </a:p>
          <a:p>
            <a:pPr marL="0" marR="0" lvl="0" indent="0" algn="l" defTabSz="457200" rtl="0" eaLnBrk="1" fontAlgn="base" latinLnBrk="0" hangingPunct="1">
              <a:lnSpc>
                <a:spcPct val="110000"/>
              </a:lnSpc>
              <a:spcBef>
                <a:spcPts val="150"/>
              </a:spcBef>
              <a:spcAft>
                <a:spcPts val="0"/>
              </a:spcAft>
              <a:buClrTx/>
              <a:buSzTx/>
              <a:buFontTx/>
              <a:buNone/>
              <a:tabLst/>
              <a:defRPr/>
            </a:pPr>
            <a:r>
              <a:rPr kumimoji="0" lang="en-US" sz="12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07/23/24 – IMS rebaselined with anticipated team size for the duration of Phase 1. Added wording for Cost, Schedule, Milestone, and Technical. Added planned risk closure date of 01/31/25. Due to completion of Mitigation step 1, changed Approach from Mitigate to Watch.</a:t>
            </a:r>
          </a:p>
          <a:p>
            <a:pPr marL="0" marR="0" lvl="0" indent="0" algn="l" defTabSz="457200" rtl="0" eaLnBrk="1" fontAlgn="base" latinLnBrk="0" hangingPunct="1">
              <a:lnSpc>
                <a:spcPct val="11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06/25/24 – Risk opened; assessed LxC at 3x4. Risk assigned to Eamon Carrig/ICON.  </a:t>
            </a:r>
            <a:endParaRPr kumimoji="0" lang="en-US" sz="1200" b="1"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endParaRPr>
          </a:p>
          <a:p>
            <a:pPr marL="228600" marR="0" lvl="0" indent="-228600" algn="l" defTabSz="457200" rtl="0" eaLnBrk="1" fontAlgn="base" latinLnBrk="0" hangingPunct="1">
              <a:lnSpc>
                <a:spcPct val="100000"/>
              </a:lnSpc>
              <a:spcBef>
                <a:spcPts val="0"/>
              </a:spcBef>
              <a:spcAft>
                <a:spcPts val="150"/>
              </a:spcAft>
              <a:buClrTx/>
              <a:buSzTx/>
              <a:buFontTx/>
              <a:buNone/>
              <a:tabLst/>
              <a:defRPr/>
            </a:pPr>
            <a:r>
              <a:rPr kumimoji="0" lang="en-US" sz="1200" b="0" i="0" u="none" strike="noStrike" kern="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		</a:t>
            </a:r>
            <a:endParaRPr kumimoji="0" lang="en-US" sz="2400" b="0" i="0" u="none" strike="noStrike" kern="1200" cap="none" spc="0" normalizeH="0" baseline="0" noProof="0" dirty="0">
              <a:ln>
                <a:noFill/>
              </a:ln>
              <a:solidFill>
                <a:srgbClr val="FFFFFF"/>
              </a:solidFill>
              <a:effectLst/>
              <a:uLnTx/>
              <a:uFillTx/>
              <a:latin typeface="Helvetica Neue"/>
              <a:cs typeface="Arial"/>
              <a:sym typeface="Helvetica Neue"/>
            </a:endParaRPr>
          </a:p>
        </p:txBody>
      </p:sp>
      <p:sp>
        <p:nvSpPr>
          <p:cNvPr id="10" name="TextBox 9">
            <a:extLst>
              <a:ext uri="{FF2B5EF4-FFF2-40B4-BE49-F238E27FC236}">
                <a16:creationId xmlns:a16="http://schemas.microsoft.com/office/drawing/2014/main" id="{E9986DA8-7542-90E4-7539-6A17D57965F7}"/>
              </a:ext>
            </a:extLst>
          </p:cNvPr>
          <p:cNvSpPr txBox="1"/>
          <p:nvPr/>
        </p:nvSpPr>
        <p:spPr>
          <a:xfrm>
            <a:off x="1682701" y="2873225"/>
            <a:ext cx="10350166" cy="13282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1200" b="1" i="0" u="sng"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Impact</a:t>
            </a:r>
            <a:r>
              <a:rPr kumimoji="0" lang="en-US" sz="1200" b="1"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a:t>
            </a:r>
          </a:p>
          <a:p>
            <a:pPr marL="0" marR="0" lvl="0" indent="0" algn="l" defTabSz="914400" rtl="0" eaLnBrk="1" fontAlgn="auto" latinLnBrk="0" hangingPunct="1">
              <a:lnSpc>
                <a:spcPct val="110000"/>
              </a:lnSpc>
              <a:spcBef>
                <a:spcPts val="15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Cost: </a:t>
            </a:r>
            <a:r>
              <a:rPr kumimoji="0" lang="en-US" sz="1200" b="0" i="0" u="none" strike="noStrike" kern="0" cap="none" spc="0" normalizeH="0" baseline="0" noProof="0" dirty="0">
                <a:ln>
                  <a:noFill/>
                </a:ln>
                <a:solidFill>
                  <a:srgbClr val="434343"/>
                </a:solidFill>
                <a:effectLst/>
                <a:uLnTx/>
                <a:uFillTx/>
                <a:latin typeface="Arial"/>
                <a:cs typeface="Arial"/>
                <a:sym typeface="Arial"/>
              </a:rPr>
              <a:t>ICON will complete Phase 1 activities at no additional cost.</a:t>
            </a:r>
          </a:p>
          <a:p>
            <a:pPr marL="0" marR="0" lvl="0" indent="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rPr>
              <a:t>Schedule: </a:t>
            </a: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4"/>
                  </a:ext>
                </a:extLst>
              </a:rPr>
              <a:t>An inadequate wor</a:t>
            </a:r>
            <a:r>
              <a:rPr kumimoji="0" lang="en-US" sz="1200" b="0" i="0" u="none" strike="noStrike" kern="0" cap="none" spc="0" normalizeH="0" baseline="0" noProof="0" dirty="0">
                <a:ln>
                  <a:noFill/>
                </a:ln>
                <a:solidFill>
                  <a:srgbClr val="434343"/>
                </a:solidFill>
                <a:effectLst/>
                <a:uLnTx/>
                <a:uFillTx/>
                <a:latin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5"/>
                  </a:ext>
                </a:extLst>
              </a:rPr>
              <a:t>kforce cannot complete the contemplated work on schedule; the schedule was built for a particular team size and TMP task priority.</a:t>
            </a:r>
            <a:endParaRPr kumimoji="0" lang="en-US" sz="1200" b="0" i="0" u="none" strike="noStrike" kern="0" cap="none" spc="0" normalizeH="0" baseline="0" noProof="0" dirty="0">
              <a:ln>
                <a:noFill/>
              </a:ln>
              <a:solidFill>
                <a:srgbClr val="434343"/>
              </a:solidFill>
              <a:effectLst/>
              <a:uLnTx/>
              <a:uFillTx/>
              <a:latin typeface="Arial"/>
              <a:cs typeface="Arial"/>
              <a:sym typeface="Arial"/>
            </a:endParaRPr>
          </a:p>
          <a:p>
            <a:pPr marL="0" marR="0" lvl="0" indent="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6"/>
                  </a:ext>
                </a:extLst>
              </a:rPr>
              <a:t>Milestone: </a:t>
            </a:r>
            <a:r>
              <a:rPr kumimoji="0" lang="en-US" sz="1200" b="0" i="0" u="none" strike="noStrike" kern="0" cap="none" spc="0" normalizeH="0" baseline="0" noProof="0" dirty="0">
                <a:ln>
                  <a:noFill/>
                </a:ln>
                <a:solidFill>
                  <a:srgbClr val="434343"/>
                </a:solidFill>
                <a:effectLst/>
                <a:uLnTx/>
                <a:uFillTx/>
                <a:latin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7"/>
                  </a:ext>
                </a:extLst>
              </a:rPr>
              <a:t>All remaining TMP tasks and reporting activities (10, 24, 25, 27, 30).</a:t>
            </a:r>
            <a:endParaRPr kumimoji="0" lang="en-US" sz="1200" b="0" i="0" u="none" strike="noStrike" kern="0" cap="none" spc="0" normalizeH="0" baseline="0" noProof="0" dirty="0">
              <a:ln>
                <a:noFill/>
              </a:ln>
              <a:solidFill>
                <a:srgbClr val="434343"/>
              </a:solidFill>
              <a:effectLst/>
              <a:uLnTx/>
              <a:uFillTx/>
              <a:latin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8"/>
                </a:ext>
              </a:extLst>
            </a:endParaRPr>
          </a:p>
          <a:p>
            <a:pPr marL="0" marR="0" lvl="0" indent="0" algn="l" defTabSz="914400" rtl="0" eaLnBrk="1" fontAlgn="auto" latinLnBrk="0" hangingPunct="1">
              <a:lnSpc>
                <a:spcPct val="11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434343"/>
                </a:solidFill>
                <a:effectLst/>
                <a:uLnTx/>
                <a:uFillTx/>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9"/>
                  </a:ext>
                </a:extLst>
              </a:rPr>
              <a:t>Technical: All remaining tech</a:t>
            </a:r>
            <a:r>
              <a:rPr kumimoji="0" lang="en-US" sz="1200" b="0" i="0" u="none" strike="noStrike" kern="0" cap="none" spc="0" normalizeH="0" baseline="0" noProof="0" dirty="0">
                <a:ln>
                  <a:noFill/>
                </a:ln>
                <a:solidFill>
                  <a:srgbClr val="434343"/>
                </a:solidFill>
                <a:effectLst/>
                <a:uLnTx/>
                <a:uFillTx/>
                <a:latin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0"/>
                  </a:ext>
                </a:extLst>
              </a:rPr>
              <a:t>nical products</a:t>
            </a:r>
            <a:r>
              <a:rPr kumimoji="0" lang="en-US" sz="1200" b="0" i="0" u="none" strike="noStrike" kern="0" cap="none" spc="0" normalizeH="0" baseline="0" noProof="0" dirty="0">
                <a:ln>
                  <a:noFill/>
                </a:ln>
                <a:solidFill>
                  <a:srgbClr val="434343"/>
                </a:solidFill>
                <a:effectLst/>
                <a:uLnTx/>
                <a:uFillTx/>
                <a:latin typeface="Arial"/>
                <a:cs typeface="Arial"/>
                <a:sym typeface="Arial"/>
              </a:rPr>
              <a:t>.</a:t>
            </a:r>
            <a:endParaRPr kumimoji="0" lang="en-US" sz="11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endParaRPr>
          </a:p>
        </p:txBody>
      </p:sp>
      <p:sp>
        <p:nvSpPr>
          <p:cNvPr id="12" name="Google Shape;133;p56">
            <a:extLst>
              <a:ext uri="{FF2B5EF4-FFF2-40B4-BE49-F238E27FC236}">
                <a16:creationId xmlns:a16="http://schemas.microsoft.com/office/drawing/2014/main" id="{140CA9FE-4A40-4797-E605-ACF662E5DAB6}"/>
              </a:ext>
            </a:extLst>
          </p:cNvPr>
          <p:cNvSpPr/>
          <p:nvPr/>
        </p:nvSpPr>
        <p:spPr>
          <a:xfrm>
            <a:off x="593517" y="2059923"/>
            <a:ext cx="546900" cy="396600"/>
          </a:xfrm>
          <a:prstGeom prst="rightArrow">
            <a:avLst>
              <a:gd name="adj1" fmla="val 50000"/>
              <a:gd name="adj2" fmla="val 50000"/>
            </a:avLst>
          </a:prstGeom>
          <a:noFill/>
          <a:ln w="9525" cap="flat" cmpd="sng">
            <a:solidFill>
              <a:srgbClr val="2121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800" b="0" i="0" u="none" strike="noStrike" kern="0" cap="none" spc="0" normalizeH="0" baseline="0" noProof="0" dirty="0">
              <a:ln>
                <a:noFill/>
              </a:ln>
              <a:solidFill>
                <a:srgbClr val="212121"/>
              </a:solidFill>
              <a:effectLst/>
              <a:uLnTx/>
              <a:uFillTx/>
              <a:latin typeface="Arial"/>
              <a:ea typeface="Arial"/>
              <a:cs typeface="Arial"/>
              <a:sym typeface="Arial"/>
            </a:endParaRPr>
          </a:p>
        </p:txBody>
      </p:sp>
      <p:sp>
        <p:nvSpPr>
          <p:cNvPr id="13" name="TextBox 12">
            <a:extLst>
              <a:ext uri="{FF2B5EF4-FFF2-40B4-BE49-F238E27FC236}">
                <a16:creationId xmlns:a16="http://schemas.microsoft.com/office/drawing/2014/main" id="{5D6CD87C-20E8-64E2-1937-E0D82E357EED}"/>
              </a:ext>
            </a:extLst>
          </p:cNvPr>
          <p:cNvSpPr txBox="1"/>
          <p:nvPr/>
        </p:nvSpPr>
        <p:spPr>
          <a:xfrm>
            <a:off x="7303997" y="1180116"/>
            <a:ext cx="32467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rPr>
              <a:t>Approach</a:t>
            </a:r>
            <a:r>
              <a:rPr kumimoji="0" lang="en-US" sz="12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rPr>
              <a:t>: Watch</a:t>
            </a:r>
          </a:p>
        </p:txBody>
      </p:sp>
    </p:spTree>
    <p:extLst>
      <p:ext uri="{BB962C8B-B14F-4D97-AF65-F5344CB8AC3E}">
        <p14:creationId xmlns:p14="http://schemas.microsoft.com/office/powerpoint/2010/main" val="151938603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189" y="69234"/>
            <a:ext cx="10150270" cy="1066800"/>
          </a:xfrm>
        </p:spPr>
        <p:txBody>
          <a:bodyPr>
            <a:normAutofit/>
          </a:bodyPr>
          <a:lstStyle/>
          <a:p>
            <a:pPr algn="l"/>
            <a:r>
              <a:rPr lang="en-US" sz="2200" dirty="0"/>
              <a:t>MMPACT</a:t>
            </a:r>
            <a:br>
              <a:rPr lang="en-US" sz="2200" dirty="0"/>
            </a:br>
            <a:r>
              <a:rPr lang="en-US" sz="2200" dirty="0"/>
              <a:t>Single Point of Failure in Critical Testing Equipment – </a:t>
            </a:r>
            <a:r>
              <a:rPr lang="en-US" sz="2200" dirty="0">
                <a:solidFill>
                  <a:schemeClr val="bg1"/>
                </a:solidFill>
              </a:rPr>
              <a:t>Eamon Carrig/ICON</a:t>
            </a:r>
            <a:endParaRPr lang="en-US" sz="2200" strike="sngStrike" dirty="0">
              <a:solidFill>
                <a:schemeClr val="bg1"/>
              </a:solidFill>
            </a:endParaRPr>
          </a:p>
        </p:txBody>
      </p:sp>
      <p:grpSp>
        <p:nvGrpSpPr>
          <p:cNvPr id="5" name="Group 4"/>
          <p:cNvGrpSpPr/>
          <p:nvPr/>
        </p:nvGrpSpPr>
        <p:grpSpPr>
          <a:xfrm>
            <a:off x="168189" y="1181390"/>
            <a:ext cx="11787290" cy="5571122"/>
            <a:chOff x="244499" y="1293100"/>
            <a:chExt cx="11787290" cy="5571122"/>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1800" b="0" i="0" u="none" strike="noStrike" kern="1200" cap="none" spc="0" normalizeH="0" baseline="0" noProof="0">
                <a:ln>
                  <a:noFill/>
                </a:ln>
                <a:solidFill>
                  <a:srgbClr val="434343">
                    <a:lumMod val="50000"/>
                  </a:srgbClr>
                </a:solidFill>
                <a:effectLst/>
                <a:uLnTx/>
                <a:uFillTx/>
                <a:latin typeface="Arial" charset="0"/>
                <a:ea typeface="MS PGothic" charset="-128"/>
                <a:cs typeface="Arial"/>
                <a:sym typeface="Helvetica Neue"/>
              </a:endParaRPr>
            </a:p>
          </p:txBody>
        </p:sp>
        <p:sp>
          <p:nvSpPr>
            <p:cNvPr id="7" name="Rectangle 9"/>
            <p:cNvSpPr>
              <a:spLocks noChangeArrowheads="1"/>
            </p:cNvSpPr>
            <p:nvPr/>
          </p:nvSpPr>
          <p:spPr bwMode="auto">
            <a:xfrm>
              <a:off x="244499" y="1294259"/>
              <a:ext cx="1288400" cy="5569963"/>
            </a:xfrm>
            <a:prstGeom prst="rect">
              <a:avLst/>
            </a:prstGeom>
            <a:noFill/>
            <a:ln w="9525" algn="ctr">
              <a:solidFill>
                <a:schemeClr val="bg2">
                  <a:lumMod val="50000"/>
                </a:schemeClr>
              </a:solidFill>
              <a:round/>
              <a:headEnd/>
              <a:tailEnd/>
            </a:ln>
          </p:spPr>
          <p:txBody>
            <a:bodyPr lIns="45720" tIns="22860" rIns="45720" bIns="22860" anchor="t"/>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a:ea typeface="MS PGothic"/>
                  <a:cs typeface="Arial"/>
                  <a:sym typeface="Helvetica Neue"/>
                </a:rPr>
                <a:t>Risk ID 59</a:t>
              </a:r>
            </a:p>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a:ea typeface="MS PGothic"/>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panose="020B0604020202020204" pitchFamily="34" charset="0"/>
                  <a:ea typeface="MS PGothic" charset="-128"/>
                  <a:cs typeface="Arial" panose="020B0604020202020204" pitchFamily="34" charset="0"/>
                  <a:sym typeface="Helvetica Neue"/>
                </a:rPr>
                <a:t>Categorization</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434343">
                      <a:lumMod val="50000"/>
                    </a:srgbClr>
                  </a:solidFill>
                  <a:effectLst/>
                  <a:uLnTx/>
                  <a:uFillTx/>
                  <a:latin typeface="Arial" panose="020B0604020202020204" pitchFamily="34" charset="0"/>
                  <a:ea typeface="MS PGothic" charset="-128"/>
                  <a:cs typeface="Arial" panose="020B0604020202020204" pitchFamily="34" charset="0"/>
                  <a:sym typeface="Helvetica Neue"/>
                </a:rPr>
                <a:t>Phase 1</a:t>
              </a:r>
            </a:p>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ts val="1200"/>
                </a:spcBef>
                <a:spcAft>
                  <a:spcPts val="0"/>
                </a:spcAft>
                <a:buClrTx/>
                <a:buSzTx/>
                <a:buFont typeface="Arial"/>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Trend</a:t>
              </a:r>
            </a:p>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ts val="1200"/>
                </a:spcBef>
                <a:spcAft>
                  <a:spcPts val="0"/>
                </a:spcAft>
                <a:buClrTx/>
                <a:buSzTx/>
                <a:buFont typeface="Arial"/>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Criticality</a:t>
              </a:r>
            </a:p>
            <a:p>
              <a:pPr marL="0" marR="0" lvl="0" indent="0" algn="ctr" defTabSz="914400" rtl="0" eaLnBrk="0" fontAlgn="base" latinLnBrk="0" hangingPunct="0">
                <a:lnSpc>
                  <a:spcPct val="100000"/>
                </a:lnSpc>
                <a:spcBef>
                  <a:spcPts val="2400"/>
                </a:spcBef>
                <a:spcAft>
                  <a:spcPct val="0"/>
                </a:spcAft>
                <a:buClrTx/>
                <a:buSzTx/>
                <a:buFont typeface="Arial"/>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Current LxC</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434343"/>
                  </a:solidFill>
                  <a:effectLst/>
                  <a:uLnTx/>
                  <a:uFillTx/>
                  <a:latin typeface="Arial" charset="0"/>
                  <a:ea typeface="MS PGothic" charset="-128"/>
                  <a:cs typeface="Arial"/>
                  <a:sym typeface="Helvetica Neue"/>
                </a:rPr>
                <a:t>3x3</a:t>
              </a:r>
            </a:p>
            <a:p>
              <a:pPr marL="0" marR="0" lvl="0" indent="0" algn="ctr" defTabSz="914400" rtl="0" eaLnBrk="0" fontAlgn="base" latinLnBrk="0" hangingPunct="0">
                <a:lnSpc>
                  <a:spcPct val="100000"/>
                </a:lnSpc>
                <a:spcBef>
                  <a:spcPts val="2400"/>
                </a:spcBef>
                <a:spcAft>
                  <a:spcPct val="0"/>
                </a:spcAft>
                <a:buClrTx/>
                <a:buSzTx/>
                <a:buFont typeface="Arial"/>
                <a:buNone/>
                <a:tabLst/>
                <a:defRPr/>
              </a:pPr>
              <a:r>
                <a:rPr kumimoji="0" lang="en-US" sz="1200" b="1" i="0" u="sng" strike="noStrike" kern="1200" cap="none" spc="0" normalizeH="0" baseline="0" noProof="0" dirty="0">
                  <a:ln>
                    <a:noFill/>
                  </a:ln>
                  <a:solidFill>
                    <a:srgbClr val="434343"/>
                  </a:solidFill>
                  <a:effectLst/>
                  <a:uLnTx/>
                  <a:uFillTx/>
                  <a:latin typeface="Arial" charset="0"/>
                  <a:ea typeface="MS PGothic" charset="-128"/>
                  <a:cs typeface="Arial"/>
                  <a:sym typeface="Helvetica Neue"/>
                </a:rPr>
                <a:t>Affinity Group</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434343"/>
                  </a:solidFill>
                  <a:effectLst/>
                  <a:uLnTx/>
                  <a:uFillTx/>
                  <a:latin typeface="Arial" charset="0"/>
                  <a:ea typeface="MS PGothic" charset="-128"/>
                  <a:cs typeface="Arial"/>
                  <a:sym typeface="Helvetica Neue"/>
                </a:rPr>
                <a:t>Programmatic</a:t>
              </a:r>
            </a:p>
            <a:p>
              <a:pPr marL="0" marR="0" lvl="0" indent="0" algn="ctr" defTabSz="914400" rtl="0" eaLnBrk="0" fontAlgn="base" latinLnBrk="0" hangingPunct="0">
                <a:lnSpc>
                  <a:spcPct val="100000"/>
                </a:lnSpc>
                <a:spcBef>
                  <a:spcPts val="2400"/>
                </a:spcBef>
                <a:spcAft>
                  <a:spcPct val="0"/>
                </a:spcAft>
                <a:buClrTx/>
                <a:buSzTx/>
                <a:buFont typeface="Arial"/>
                <a:buNone/>
                <a:tabLst/>
                <a:defRPr/>
              </a:pPr>
              <a:r>
                <a:rPr kumimoji="0" lang="en-US" sz="1200" b="1" i="0" u="sng" strike="noStrike" kern="1200" cap="none" spc="0" normalizeH="0" baseline="0" noProof="0" dirty="0">
                  <a:ln>
                    <a:noFill/>
                  </a:ln>
                  <a:solidFill>
                    <a:srgbClr val="434343"/>
                  </a:solidFill>
                  <a:effectLst/>
                  <a:uLnTx/>
                  <a:uFillTx/>
                  <a:latin typeface="Arial" charset="0"/>
                  <a:ea typeface="MS PGothic" charset="-128"/>
                  <a:cs typeface="Arial"/>
                  <a:sym typeface="Helvetica Neue"/>
                </a:rPr>
                <a:t>Planned Closure</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434343"/>
                  </a:solidFill>
                  <a:effectLst/>
                  <a:uLnTx/>
                  <a:uFillTx/>
                  <a:latin typeface="Arial" panose="020B0604020202020204" pitchFamily="34" charset="0"/>
                  <a:ea typeface="MS PGothic" charset="-128"/>
                  <a:cs typeface="Arial" panose="020B0604020202020204" pitchFamily="34" charset="0"/>
                  <a:sym typeface="Helvetica Neue"/>
                </a:rPr>
                <a:t>12/20/2024</a:t>
              </a:r>
              <a:endParaRPr kumimoji="0" lang="en-US" sz="1200" b="0" i="0" u="none" strike="noStrike" kern="1200" cap="none" spc="0" normalizeH="0" baseline="0" noProof="0" dirty="0">
                <a:ln>
                  <a:noFill/>
                </a:ln>
                <a:solidFill>
                  <a:srgbClr val="434343"/>
                </a:solidFill>
                <a:effectLst/>
                <a:uLnTx/>
                <a:uFillTx/>
                <a:latin typeface="Arial" charset="0"/>
                <a:ea typeface="MS PGothic" charset="-128"/>
                <a:cs typeface="Arial"/>
                <a:sym typeface="Helvetica Neue"/>
              </a:endParaRPr>
            </a:p>
            <a:p>
              <a:pPr marL="0" marR="0" lvl="0" indent="0" algn="ctr" defTabSz="914400" rtl="0" eaLnBrk="0" fontAlgn="base" latinLnBrk="0" hangingPunct="0">
                <a:lnSpc>
                  <a:spcPct val="100000"/>
                </a:lnSpc>
                <a:spcBef>
                  <a:spcPts val="2400"/>
                </a:spcBef>
                <a:spcAft>
                  <a:spcPct val="0"/>
                </a:spcAft>
                <a:buClrTx/>
                <a:buSzTx/>
                <a:buFont typeface="Arial"/>
                <a:buNone/>
                <a:tabLst/>
                <a:defRPr/>
              </a:pPr>
              <a:r>
                <a:rPr kumimoji="0" lang="en-US" sz="1200" b="1" i="0" u="sng"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Open Date</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434343">
                      <a:lumMod val="50000"/>
                    </a:srgbClr>
                  </a:solidFill>
                  <a:effectLst/>
                  <a:uLnTx/>
                  <a:uFillTx/>
                  <a:latin typeface="Arial"/>
                  <a:ea typeface="MS PGothic"/>
                  <a:cs typeface="Arial"/>
                  <a:sym typeface="Helvetica Neue"/>
                </a:rPr>
                <a:t>08/20/2024</a:t>
              </a:r>
            </a:p>
          </p:txBody>
        </p:sp>
        <p:sp>
          <p:nvSpPr>
            <p:cNvPr id="8" name="Content Placeholder 12"/>
            <p:cNvSpPr txBox="1">
              <a:spLocks/>
            </p:cNvSpPr>
            <p:nvPr/>
          </p:nvSpPr>
          <p:spPr>
            <a:xfrm>
              <a:off x="2267719" y="1293100"/>
              <a:ext cx="9764070" cy="2889672"/>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marR="0" lvl="0" indent="-228600" algn="l" defTabSz="457200" rtl="0" eaLnBrk="1" fontAlgn="base" latinLnBrk="0" hangingPunct="1">
                <a:lnSpc>
                  <a:spcPct val="130000"/>
                </a:lnSpc>
                <a:spcBef>
                  <a:spcPts val="0"/>
                </a:spcBef>
                <a:spcAft>
                  <a:spcPct val="0"/>
                </a:spcAft>
                <a:buClrTx/>
                <a:buSzTx/>
                <a:buFont typeface="Arial" charset="0"/>
                <a:buNone/>
                <a:tabLst/>
                <a:defRPr/>
              </a:pPr>
              <a:endParaRPr kumimoji="0" lang="en-US" sz="1900" b="1" i="0" u="sng" strike="noStrike" kern="1200" cap="none" spc="0" normalizeH="0" baseline="0" noProof="0" dirty="0">
                <a:ln>
                  <a:noFill/>
                </a:ln>
                <a:solidFill>
                  <a:srgbClr val="434343">
                    <a:lumMod val="50000"/>
                  </a:srgbClr>
                </a:solidFill>
                <a:effectLst/>
                <a:uLnTx/>
                <a:uFillTx/>
                <a:latin typeface="Arial" panose="020B0604020202020204" pitchFamily="34" charset="0"/>
                <a:ea typeface="ＭＳ Ｐゴシック" charset="-128"/>
                <a:cs typeface="Arial" panose="020B0604020202020204" pitchFamily="34" charset="0"/>
                <a:sym typeface="Helvetica Neue"/>
              </a:endParaRPr>
            </a:p>
            <a:p>
              <a:pPr marL="342900" marR="0" lvl="0" indent="-342900" algn="l" defTabSz="457200" rtl="0" eaLnBrk="1" fontAlgn="base" latinLnBrk="0" hangingPunct="1">
                <a:lnSpc>
                  <a:spcPct val="100000"/>
                </a:lnSpc>
                <a:spcBef>
                  <a:spcPts val="600"/>
                </a:spcBef>
                <a:spcAft>
                  <a:spcPct val="0"/>
                </a:spcAft>
                <a:buClrTx/>
                <a:buSzTx/>
                <a:buFont typeface="Arial" charset="0"/>
                <a:buNone/>
                <a:tabLst/>
                <a:defRPr/>
              </a:pPr>
              <a:endParaRPr kumimoji="0" lang="en-US" sz="1400" b="1" i="0" u="sng" strike="noStrike" kern="1200" cap="none" spc="0" normalizeH="0" baseline="0" noProof="0" dirty="0">
                <a:ln>
                  <a:noFill/>
                </a:ln>
                <a:solidFill>
                  <a:srgbClr val="434343">
                    <a:lumMod val="50000"/>
                  </a:srgbClr>
                </a:solidFill>
                <a:effectLst/>
                <a:uLnTx/>
                <a:uFillTx/>
                <a:latin typeface="Calibri"/>
                <a:ea typeface="ＭＳ Ｐゴシック" charset="-128"/>
                <a:sym typeface="Helvetica Neue"/>
              </a:endParaRPr>
            </a:p>
            <a:p>
              <a:pPr marL="342900" marR="0" lvl="0" indent="-342900" algn="l" defTabSz="457200" rtl="0" eaLnBrk="1" fontAlgn="base" latinLnBrk="0" hangingPunct="1">
                <a:lnSpc>
                  <a:spcPct val="100000"/>
                </a:lnSpc>
                <a:spcBef>
                  <a:spcPts val="600"/>
                </a:spcBef>
                <a:spcAft>
                  <a:spcPct val="0"/>
                </a:spcAft>
                <a:buClrTx/>
                <a:buSzTx/>
                <a:buFont typeface="Arial" charset="0"/>
                <a:buNone/>
                <a:tabLst/>
                <a:defRPr/>
              </a:pPr>
              <a:endParaRPr kumimoji="0" lang="en-US" sz="1400" b="1" i="0" u="sng" strike="noStrike" kern="1200" cap="none" spc="0" normalizeH="0" baseline="0" noProof="0" dirty="0">
                <a:ln>
                  <a:noFill/>
                </a:ln>
                <a:solidFill>
                  <a:srgbClr val="434343">
                    <a:lumMod val="50000"/>
                  </a:srgbClr>
                </a:solidFill>
                <a:effectLst/>
                <a:uLnTx/>
                <a:uFillTx/>
                <a:latin typeface="Calibri"/>
                <a:ea typeface="ＭＳ Ｐゴシック" charset="-128"/>
                <a:sym typeface="Helvetica Neue"/>
              </a:endParaRPr>
            </a:p>
            <a:p>
              <a:pPr marL="342900" marR="0" lvl="0" indent="-342900" algn="l" defTabSz="457200" rtl="0" eaLnBrk="1" fontAlgn="base" latinLnBrk="0" hangingPunct="1">
                <a:lnSpc>
                  <a:spcPct val="100000"/>
                </a:lnSpc>
                <a:spcBef>
                  <a:spcPts val="600"/>
                </a:spcBef>
                <a:spcAft>
                  <a:spcPct val="0"/>
                </a:spcAft>
                <a:buClrTx/>
                <a:buSzTx/>
                <a:buFont typeface="Arial" charset="0"/>
                <a:buNone/>
                <a:tabLst/>
                <a:defRPr/>
              </a:pPr>
              <a:endParaRPr kumimoji="0" lang="en-US" sz="1400" b="1" i="0" u="sng" strike="noStrike" kern="1200" cap="none" spc="0" normalizeH="0" baseline="0" noProof="0" dirty="0">
                <a:ln>
                  <a:noFill/>
                </a:ln>
                <a:solidFill>
                  <a:srgbClr val="434343">
                    <a:lumMod val="50000"/>
                  </a:srgbClr>
                </a:solidFill>
                <a:effectLst/>
                <a:uLnTx/>
                <a:uFillTx/>
                <a:latin typeface="Calibri"/>
                <a:ea typeface="ＭＳ Ｐゴシック" charset="-128"/>
                <a:sym typeface="Helvetica Neue"/>
              </a:endParaRPr>
            </a:p>
          </p:txBody>
        </p:sp>
      </p:grpSp>
      <p:sp>
        <p:nvSpPr>
          <p:cNvPr id="11" name="Rectangle 11"/>
          <p:cNvSpPr>
            <a:spLocks noChangeArrowheads="1"/>
          </p:cNvSpPr>
          <p:nvPr/>
        </p:nvSpPr>
        <p:spPr bwMode="auto">
          <a:xfrm>
            <a:off x="495067" y="2998922"/>
            <a:ext cx="634644" cy="418056"/>
          </a:xfrm>
          <a:prstGeom prst="rect">
            <a:avLst/>
          </a:prstGeom>
          <a:solidFill>
            <a:srgbClr val="FFFF00"/>
          </a:solidFill>
          <a:ln w="9525" algn="ctr">
            <a:solidFill>
              <a:schemeClr val="tx1"/>
            </a:solidFill>
            <a:round/>
            <a:headEnd/>
            <a:tailEnd/>
          </a:ln>
        </p:spPr>
        <p:txBody>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800" b="0" i="0" u="none" strike="noStrike" kern="1200" cap="none" spc="0" normalizeH="0" baseline="0" noProof="0" dirty="0">
                <a:ln>
                  <a:noFill/>
                </a:ln>
                <a:solidFill>
                  <a:srgbClr val="434343">
                    <a:lumMod val="50000"/>
                  </a:srgbClr>
                </a:solidFill>
                <a:effectLst/>
                <a:uLnTx/>
                <a:uFillTx/>
                <a:latin typeface="Arial" charset="0"/>
                <a:ea typeface="MS PGothic" charset="-128"/>
                <a:cs typeface="Arial"/>
                <a:sym typeface="Helvetica Neue"/>
              </a:rPr>
              <a:t>Med</a:t>
            </a:r>
          </a:p>
        </p:txBody>
      </p:sp>
      <p:sp>
        <p:nvSpPr>
          <p:cNvPr id="3" name="Slide Number Placeholder 2">
            <a:extLst>
              <a:ext uri="{FF2B5EF4-FFF2-40B4-BE49-F238E27FC236}">
                <a16:creationId xmlns:a16="http://schemas.microsoft.com/office/drawing/2014/main" id="{395FAE73-6A87-C04D-5472-AF28BA23251F}"/>
              </a:ext>
            </a:extLst>
          </p:cNvPr>
          <p:cNvSpPr>
            <a:spLocks noGrp="1"/>
          </p:cNvSpPr>
          <p:nvPr>
            <p:ph type="sldNum" sz="quarter" idx="2"/>
          </p:nvPr>
        </p:nvSpPr>
        <p:spPr>
          <a:xfrm>
            <a:off x="12023810" y="6692841"/>
            <a:ext cx="112435" cy="59675"/>
          </a:xfrm>
        </p:spPr>
        <p:txBody>
          <a:bodyPr/>
          <a:lstStyle/>
          <a:p>
            <a:pPr marL="0" marR="0" lvl="0" indent="0" algn="r" defTabSz="914400" rtl="0" eaLnBrk="1" fontAlgn="auto" latinLnBrk="0" hangingPunct="0">
              <a:lnSpc>
                <a:spcPct val="100000"/>
              </a:lnSpc>
              <a:spcBef>
                <a:spcPts val="0"/>
              </a:spcBef>
              <a:spcAft>
                <a:spcPts val="0"/>
              </a:spcAft>
              <a:buClrTx/>
              <a:buSzTx/>
              <a:buFont typeface="Arial"/>
              <a:buNone/>
              <a:tabLst/>
              <a:defRPr/>
            </a:pPr>
            <a:fld id="{86CB4B4D-7CA3-9044-876B-883B54F8677D}" type="slidenum">
              <a:rPr kumimoji="0" lang="en-US" sz="8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0">
                <a:lnSpc>
                  <a:spcPct val="100000"/>
                </a:lnSpc>
                <a:spcBef>
                  <a:spcPts val="0"/>
                </a:spcBef>
                <a:spcAft>
                  <a:spcPts val="0"/>
                </a:spcAft>
                <a:buClrTx/>
                <a:buSzTx/>
                <a:buFont typeface="Arial"/>
                <a:buNone/>
                <a:tabLst/>
                <a:defRPr/>
              </a:pPr>
              <a:t>38</a:t>
            </a:fld>
            <a:endParaRPr kumimoji="0" lang="en-US" sz="8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TextBox 16">
            <a:extLst>
              <a:ext uri="{FF2B5EF4-FFF2-40B4-BE49-F238E27FC236}">
                <a16:creationId xmlns:a16="http://schemas.microsoft.com/office/drawing/2014/main" id="{D1281889-CB47-59C0-287C-0B424EA8BB22}"/>
              </a:ext>
            </a:extLst>
          </p:cNvPr>
          <p:cNvSpPr txBox="1"/>
          <p:nvPr/>
        </p:nvSpPr>
        <p:spPr>
          <a:xfrm>
            <a:off x="1501624" y="1198816"/>
            <a:ext cx="10646263" cy="1139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457200" rtl="0" eaLnBrk="1" fontAlgn="base" latinLnBrk="0" hangingPunct="1">
              <a:lnSpc>
                <a:spcPct val="110000"/>
              </a:lnSpc>
              <a:spcBef>
                <a:spcPts val="0"/>
              </a:spcBef>
              <a:spcAft>
                <a:spcPts val="600"/>
              </a:spcAft>
              <a:buClrTx/>
              <a:buSzTx/>
              <a:buFont typeface="Arial"/>
              <a:buNone/>
              <a:tabLst/>
              <a:defRPr/>
            </a:pPr>
            <a:r>
              <a:rPr kumimoji="0" lang="en-US" sz="1100" b="1" i="0" u="sng"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Risk Statement</a:t>
            </a:r>
            <a:r>
              <a:rPr kumimoji="0" lang="en-US" sz="1100" b="1" i="0" u="none"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         </a:t>
            </a:r>
          </a:p>
          <a:p>
            <a:pPr marL="137160" marR="0" lvl="0" indent="-137160" algn="l" defTabSz="457200" rtl="0" eaLnBrk="1" fontAlgn="base" latinLnBrk="0" hangingPunct="1">
              <a:lnSpc>
                <a:spcPct val="110000"/>
              </a:lnSpc>
              <a:spcBef>
                <a:spcPts val="0"/>
              </a:spcBef>
              <a:spcAft>
                <a:spcPts val="0"/>
              </a:spcAft>
              <a:buClrTx/>
              <a:buSzTx/>
              <a:buFont typeface="Arial"/>
              <a:buNone/>
              <a:tabLst/>
              <a:defRPr/>
            </a:pPr>
            <a:r>
              <a:rPr kumimoji="0" lang="en-US" sz="1100" b="0" i="0" u="none" strike="noStrike" kern="120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	Given that TMP Tasks 10, 24, 25, 27, and 30 will be serially executed in ICON’s 78” Thermal Vacuum chamber, there is a possibility that any failure during the execution of one of the noted TMP Tasks could impact the task execution timeline and push out the project’s Phase 1 schedule.</a:t>
            </a:r>
          </a:p>
          <a:p>
            <a:pPr marL="228600" marR="0" lvl="0" indent="-228600" algn="l" defTabSz="457200" rtl="0" eaLnBrk="1" fontAlgn="base" latinLnBrk="0" hangingPunct="1">
              <a:lnSpc>
                <a:spcPct val="110000"/>
              </a:lnSpc>
              <a:spcBef>
                <a:spcPts val="0"/>
              </a:spcBef>
              <a:spcAft>
                <a:spcPts val="300"/>
              </a:spcAft>
              <a:buClrTx/>
              <a:buSzTx/>
              <a:buFont typeface="Arial"/>
              <a:buNone/>
              <a:tabLst/>
              <a:defRPr/>
            </a:pPr>
            <a:endParaRPr kumimoji="0" lang="en-US" sz="1100" b="0" i="0" u="none" strike="noStrike" kern="1200" cap="none" spc="0" normalizeH="0" baseline="0" noProof="0" dirty="0">
              <a:ln>
                <a:noFill/>
              </a:ln>
              <a:solidFill>
                <a:srgbClr val="FF0000"/>
              </a:solidFill>
              <a:effectLst/>
              <a:highlight>
                <a:srgbClr val="FFFF00"/>
              </a:highlight>
              <a:uLnTx/>
              <a:uFillTx/>
              <a:latin typeface="Arial" panose="020B0604020202020204" pitchFamily="34" charset="0"/>
              <a:cs typeface="Arial" panose="020B0604020202020204" pitchFamily="34" charset="0"/>
              <a:sym typeface="Helvetica Neue"/>
            </a:endParaRPr>
          </a:p>
          <a:p>
            <a:pPr marL="228600" marR="0" lvl="0" indent="-228600" algn="l" defTabSz="457200" rtl="0" eaLnBrk="1" fontAlgn="base" latinLnBrk="0" hangingPunct="1">
              <a:lnSpc>
                <a:spcPct val="110000"/>
              </a:lnSpc>
              <a:spcBef>
                <a:spcPts val="0"/>
              </a:spcBef>
              <a:spcAft>
                <a:spcPts val="300"/>
              </a:spcAft>
              <a:buClrTx/>
              <a:buSzTx/>
              <a:buFont typeface="Arial"/>
              <a:buNone/>
              <a:tabLst/>
              <a:defRPr/>
            </a:pPr>
            <a:endParaRPr kumimoji="0" lang="en-US" sz="1200" b="0" i="0" u="none" strike="noStrike" kern="1200" cap="none" spc="0" normalizeH="0" baseline="0" noProof="0" dirty="0">
              <a:ln>
                <a:noFill/>
              </a:ln>
              <a:solidFill>
                <a:srgbClr val="FFFFFF"/>
              </a:solidFill>
              <a:effectLst/>
              <a:uLnTx/>
              <a:uFillTx/>
              <a:latin typeface="Helvetica Neue"/>
              <a:cs typeface="Arial"/>
              <a:sym typeface="Helvetica Neue"/>
            </a:endParaRPr>
          </a:p>
        </p:txBody>
      </p:sp>
      <p:sp>
        <p:nvSpPr>
          <p:cNvPr id="20" name="TextBox 19">
            <a:extLst>
              <a:ext uri="{FF2B5EF4-FFF2-40B4-BE49-F238E27FC236}">
                <a16:creationId xmlns:a16="http://schemas.microsoft.com/office/drawing/2014/main" id="{A552B5EF-7014-5BAF-CAAD-81D0BB35F0E2}"/>
              </a:ext>
            </a:extLst>
          </p:cNvPr>
          <p:cNvSpPr txBox="1"/>
          <p:nvPr/>
        </p:nvSpPr>
        <p:spPr>
          <a:xfrm>
            <a:off x="1479873" y="1984499"/>
            <a:ext cx="10668014" cy="16542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 typeface="Arial"/>
              <a:buNone/>
              <a:tabLst/>
              <a:defRPr/>
            </a:pPr>
            <a:r>
              <a:rPr kumimoji="0" lang="en-US" sz="1100" b="1" i="0" u="sng"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Context</a:t>
            </a:r>
            <a:r>
              <a:rPr kumimoji="0" lang="en-US" sz="1100" b="1"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a:t>
            </a:r>
          </a:p>
          <a:p>
            <a:pPr marL="137160" marR="0" lvl="2" indent="137160" algn="l" defTabSz="914400" rtl="0" eaLnBrk="1" fontAlgn="auto" latinLnBrk="0" hangingPunct="1">
              <a:lnSpc>
                <a:spcPct val="100000"/>
              </a:lnSpc>
              <a:spcBef>
                <a:spcPts val="0"/>
              </a:spcBef>
              <a:spcAft>
                <a:spcPts val="150"/>
              </a:spcAft>
              <a:buClrTx/>
              <a:buSzTx/>
              <a:buFont typeface="+mj-lt"/>
              <a:buAutoNum type="arabicPeriod"/>
              <a:tabLst/>
              <a:defRPr/>
            </a:pPr>
            <a:r>
              <a:rPr kumimoji="0" lang="en-US" sz="1100" b="0" i="0" u="none" strike="noStrike" kern="0" cap="none" spc="0" normalizeH="0" baseline="0" noProof="0" dirty="0">
                <a:ln>
                  <a:noFill/>
                </a:ln>
                <a:solidFill>
                  <a:srgbClr val="434343"/>
                </a:solidFill>
                <a:effectLst/>
                <a:uLnTx/>
                <a:uFillTx/>
                <a:latin typeface="Arial"/>
                <a:ea typeface="Arial"/>
                <a:cs typeface="Arial"/>
                <a:sym typeface="Arial"/>
              </a:rPr>
              <a:t>GCD has chosen Change Request (CR) Option 2.</a:t>
            </a:r>
          </a:p>
          <a:p>
            <a:pPr marL="137160" marR="0" lvl="2" indent="137160" algn="l" defTabSz="914400" rtl="0" eaLnBrk="1" fontAlgn="auto" latinLnBrk="0" hangingPunct="1">
              <a:lnSpc>
                <a:spcPct val="100000"/>
              </a:lnSpc>
              <a:spcBef>
                <a:spcPts val="0"/>
              </a:spcBef>
              <a:spcAft>
                <a:spcPts val="150"/>
              </a:spcAft>
              <a:buClrTx/>
              <a:buSzTx/>
              <a:buFont typeface="+mj-lt"/>
              <a:buAutoNum type="arabicPeriod"/>
              <a:tabLst/>
              <a:defRPr/>
            </a:pPr>
            <a:r>
              <a:rPr kumimoji="0" lang="en-US" sz="1100" b="0" i="0" u="none" strike="noStrike" kern="0" cap="none" spc="0" normalizeH="0" baseline="0" noProof="0" dirty="0">
                <a:ln>
                  <a:noFill/>
                </a:ln>
                <a:solidFill>
                  <a:srgbClr val="434343"/>
                </a:solidFill>
                <a:effectLst/>
                <a:uLnTx/>
                <a:uFillTx/>
                <a:latin typeface="Arial"/>
                <a:cs typeface="Arial"/>
                <a:sym typeface="Arial"/>
              </a:rPr>
              <a:t>A commitment from ICON that additional slippage will be absorbed as a No Cost Extension (NCE) has been secured.</a:t>
            </a:r>
          </a:p>
          <a:p>
            <a:pPr marL="137160" marR="0" lvl="2" indent="137160" algn="l" defTabSz="914400" rtl="0" eaLnBrk="1" fontAlgn="auto" latinLnBrk="0" hangingPunct="1">
              <a:lnSpc>
                <a:spcPct val="100000"/>
              </a:lnSpc>
              <a:spcBef>
                <a:spcPts val="0"/>
              </a:spcBef>
              <a:spcAft>
                <a:spcPts val="150"/>
              </a:spcAft>
              <a:buClrTx/>
              <a:buSzTx/>
              <a:buFont typeface="+mj-lt"/>
              <a:buAutoNum type="arabicPeriod"/>
              <a:tabLst/>
              <a:defRPr/>
            </a:pPr>
            <a:r>
              <a:rPr kumimoji="0" lang="en-US" sz="1100" b="0" i="0" u="none" strike="noStrike" kern="0" cap="none" spc="0" normalizeH="0" baseline="0" noProof="0" dirty="0">
                <a:ln>
                  <a:noFill/>
                </a:ln>
                <a:solidFill>
                  <a:srgbClr val="434343"/>
                </a:solidFill>
                <a:effectLst/>
                <a:uLnTx/>
                <a:uFillTx/>
                <a:latin typeface="Arial"/>
                <a:cs typeface="Arial"/>
                <a:sym typeface="Arial"/>
              </a:rPr>
              <a:t>The Project has elected to conduct remaining work in ICON’s 78” chamber to maximize sample validity.</a:t>
            </a:r>
          </a:p>
          <a:p>
            <a:pPr marL="137160" marR="0" lvl="2" indent="137160" algn="l" defTabSz="914400" rtl="0" eaLnBrk="1" fontAlgn="auto" latinLnBrk="0" hangingPunct="1">
              <a:lnSpc>
                <a:spcPct val="100000"/>
              </a:lnSpc>
              <a:spcBef>
                <a:spcPts val="0"/>
              </a:spcBef>
              <a:spcAft>
                <a:spcPts val="150"/>
              </a:spcAft>
              <a:buClrTx/>
              <a:buSzTx/>
              <a:buFont typeface="+mj-lt"/>
              <a:buAutoNum type="arabicPeriod"/>
              <a:tabLst/>
              <a:defRPr/>
            </a:pPr>
            <a:r>
              <a:rPr kumimoji="0" lang="en-US" sz="1100" b="0" i="0" u="none" strike="noStrike" kern="0" cap="none" spc="0" normalizeH="0" baseline="0" noProof="0" dirty="0">
                <a:ln>
                  <a:noFill/>
                </a:ln>
                <a:solidFill>
                  <a:srgbClr val="434343"/>
                </a:solidFill>
                <a:effectLst/>
                <a:uLnTx/>
                <a:uFillTx/>
                <a:latin typeface="Arial"/>
                <a:cs typeface="Arial"/>
                <a:sym typeface="Arial"/>
              </a:rPr>
              <a:t>ICON has procured spares for most system components.</a:t>
            </a:r>
          </a:p>
          <a:p>
            <a:pPr marL="137160" marR="0" lvl="2" indent="137160" algn="l" defTabSz="914400" rtl="0" eaLnBrk="1" fontAlgn="auto" latinLnBrk="0" hangingPunct="1">
              <a:lnSpc>
                <a:spcPct val="100000"/>
              </a:lnSpc>
              <a:spcBef>
                <a:spcPts val="0"/>
              </a:spcBef>
              <a:spcAft>
                <a:spcPts val="150"/>
              </a:spcAft>
              <a:buClrTx/>
              <a:buSzTx/>
              <a:buFont typeface="+mj-lt"/>
              <a:buAutoNum type="arabicPeriod"/>
              <a:tabLst/>
              <a:defRPr/>
            </a:pPr>
            <a:r>
              <a:rPr kumimoji="0" lang="en-US" sz="1100" b="0" i="0" u="none" strike="noStrike" kern="0" cap="none" spc="0" normalizeH="0" baseline="0" noProof="0" dirty="0">
                <a:ln>
                  <a:noFill/>
                </a:ln>
                <a:solidFill>
                  <a:srgbClr val="434343"/>
                </a:solidFill>
                <a:effectLst/>
                <a:uLnTx/>
                <a:uFillTx/>
                <a:latin typeface="Arial"/>
                <a:cs typeface="Arial"/>
                <a:sym typeface="Arial"/>
              </a:rPr>
              <a:t>ICON has hardened the facility against power outages with a UPS capable of affording time for a graceful system shutdown.</a:t>
            </a:r>
          </a:p>
          <a:p>
            <a:pPr marL="137160" marR="0" lvl="2" indent="137160" algn="l" defTabSz="914400" rtl="0" eaLnBrk="1" fontAlgn="auto" latinLnBrk="0" hangingPunct="1">
              <a:lnSpc>
                <a:spcPct val="100000"/>
              </a:lnSpc>
              <a:spcBef>
                <a:spcPts val="0"/>
              </a:spcBef>
              <a:spcAft>
                <a:spcPts val="150"/>
              </a:spcAft>
              <a:buClrTx/>
              <a:buSzTx/>
              <a:buFont typeface="+mj-lt"/>
              <a:buAutoNum type="arabicPeriod"/>
              <a:tabLst/>
              <a:defRPr/>
            </a:pPr>
            <a:r>
              <a:rPr kumimoji="0" lang="en-US" sz="1100" b="0" i="0" u="none" strike="noStrike" kern="0" cap="none" spc="0" normalizeH="0" baseline="0" noProof="0" dirty="0">
                <a:ln>
                  <a:noFill/>
                </a:ln>
                <a:solidFill>
                  <a:srgbClr val="434343"/>
                </a:solidFill>
                <a:effectLst/>
                <a:uLnTx/>
                <a:uFillTx/>
                <a:latin typeface="Arial"/>
                <a:cs typeface="Arial"/>
                <a:sym typeface="Arial"/>
              </a:rPr>
              <a:t>TMP Tasks 10 and 25 can be accomplished with diminished efficacy in alternate smaller TVAC chambers at ICON. </a:t>
            </a:r>
          </a:p>
          <a:p>
            <a:pPr marL="228600" marR="0" lvl="0" indent="-228600" algn="l" defTabSz="914400" rtl="0" eaLnBrk="1" fontAlgn="auto" latinLnBrk="0" hangingPunct="1">
              <a:lnSpc>
                <a:spcPct val="100000"/>
              </a:lnSpc>
              <a:spcBef>
                <a:spcPts val="0"/>
              </a:spcBef>
              <a:spcAft>
                <a:spcPts val="0"/>
              </a:spcAft>
              <a:buClrTx/>
              <a:buSzTx/>
              <a:buFont typeface="Arial"/>
              <a:buNone/>
              <a:tabLst/>
              <a:defRPr/>
            </a:pPr>
            <a:endParaRPr kumimoji="0" lang="en-US" sz="11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endParaRPr>
          </a:p>
        </p:txBody>
      </p:sp>
      <p:sp>
        <p:nvSpPr>
          <p:cNvPr id="9" name="TextBox 8">
            <a:extLst>
              <a:ext uri="{FF2B5EF4-FFF2-40B4-BE49-F238E27FC236}">
                <a16:creationId xmlns:a16="http://schemas.microsoft.com/office/drawing/2014/main" id="{EBF3E80D-78A8-102D-314F-2094B25E4461}"/>
              </a:ext>
            </a:extLst>
          </p:cNvPr>
          <p:cNvSpPr txBox="1"/>
          <p:nvPr/>
        </p:nvSpPr>
        <p:spPr>
          <a:xfrm>
            <a:off x="1536563" y="4648544"/>
            <a:ext cx="8510970" cy="971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457200" rtl="0" eaLnBrk="1" fontAlgn="base" latinLnBrk="0" hangingPunct="1">
              <a:lnSpc>
                <a:spcPct val="110000"/>
              </a:lnSpc>
              <a:spcBef>
                <a:spcPts val="0"/>
              </a:spcBef>
              <a:spcAft>
                <a:spcPts val="300"/>
              </a:spcAft>
              <a:buClrTx/>
              <a:buSzTx/>
              <a:buFont typeface="Arial"/>
              <a:buNone/>
              <a:tabLst/>
              <a:defRPr/>
            </a:pPr>
            <a:r>
              <a:rPr kumimoji="0" lang="en-US" sz="1100" b="1" i="0" u="sng"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Status</a:t>
            </a:r>
            <a:r>
              <a:rPr kumimoji="0" lang="en-US" sz="1100" b="1"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a:t>
            </a:r>
          </a:p>
          <a:p>
            <a:pPr marL="137160" marR="0" lvl="0" indent="-137160" algn="l" defTabSz="457200" rtl="0" eaLnBrk="1" fontAlgn="base" latinLnBrk="0" hangingPunct="1">
              <a:lnSpc>
                <a:spcPct val="110000"/>
              </a:lnSpc>
              <a:spcBef>
                <a:spcPts val="0"/>
              </a:spcBef>
              <a:spcAft>
                <a:spcPts val="150"/>
              </a:spcAft>
              <a:buClrTx/>
              <a:buSzTx/>
              <a:buFont typeface="Arial"/>
              <a:buNone/>
              <a:tabLst/>
              <a:defRPr/>
            </a:pPr>
            <a:r>
              <a:rPr kumimoji="0" lang="en-US" sz="11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	08/20/24 –  Risk opened; assessed LxC at 3x3. Risk assigned to Eamon Carrig/ICON. Current approach is Watch from Project perspective; however, Mitigation steps are noted</a:t>
            </a:r>
            <a:r>
              <a:rPr kumimoji="0" lang="en-US" sz="1100" b="0"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Helvetica Neue"/>
              </a:rPr>
              <a:t> </a:t>
            </a:r>
            <a:r>
              <a:rPr kumimoji="0" lang="en-US" sz="11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if needed.</a:t>
            </a:r>
          </a:p>
          <a:p>
            <a:pPr marL="228600" marR="0" lvl="0" indent="-228600" algn="l" defTabSz="457200" rtl="0" eaLnBrk="1" fontAlgn="base" latinLnBrk="0" hangingPunct="1">
              <a:lnSpc>
                <a:spcPct val="110000"/>
              </a:lnSpc>
              <a:spcBef>
                <a:spcPts val="0"/>
              </a:spcBef>
              <a:spcAft>
                <a:spcPts val="150"/>
              </a:spcAft>
              <a:buClrTx/>
              <a:buSzTx/>
              <a:buFont typeface="Arial"/>
              <a:buNone/>
              <a:tabLst/>
              <a:defRPr/>
            </a:pPr>
            <a:r>
              <a:rPr kumimoji="0" lang="en-US" sz="11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	</a:t>
            </a:r>
            <a:r>
              <a:rPr kumimoji="0" lang="en-US" sz="1100" b="0"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sym typeface="Helvetica Neue"/>
              </a:rPr>
              <a:t>	</a:t>
            </a:r>
            <a:r>
              <a:rPr kumimoji="0" lang="en-US" sz="1100" b="0" i="0" u="none" strike="noStrike" kern="0" cap="none" spc="0" normalizeH="0" baseline="0" noProof="0" dirty="0">
                <a:ln>
                  <a:noFill/>
                </a:ln>
                <a:solidFill>
                  <a:srgbClr val="434343">
                    <a:lumMod val="50000"/>
                  </a:srgbClr>
                </a:solidFill>
                <a:effectLst/>
                <a:uLnTx/>
                <a:uFillTx/>
                <a:latin typeface="Arial" panose="020B0604020202020204" pitchFamily="34" charset="0"/>
                <a:cs typeface="Arial" panose="020B0604020202020204" pitchFamily="34" charset="0"/>
                <a:sym typeface="Helvetica Neue"/>
              </a:rPr>
              <a:t>		</a:t>
            </a:r>
            <a:endParaRPr kumimoji="0" lang="en-US" sz="1100" b="0" i="0" u="none" strike="noStrike" kern="1200" cap="none" spc="0" normalizeH="0" baseline="0" noProof="0" dirty="0">
              <a:ln>
                <a:noFill/>
              </a:ln>
              <a:solidFill>
                <a:srgbClr val="FFFFFF"/>
              </a:solidFill>
              <a:effectLst/>
              <a:uLnTx/>
              <a:uFillTx/>
              <a:latin typeface="Helvetica Neue"/>
              <a:cs typeface="Arial"/>
              <a:sym typeface="Helvetica Neue"/>
            </a:endParaRPr>
          </a:p>
        </p:txBody>
      </p:sp>
      <p:sp>
        <p:nvSpPr>
          <p:cNvPr id="10" name="TextBox 9">
            <a:extLst>
              <a:ext uri="{FF2B5EF4-FFF2-40B4-BE49-F238E27FC236}">
                <a16:creationId xmlns:a16="http://schemas.microsoft.com/office/drawing/2014/main" id="{E9986DA8-7542-90E4-7539-6A17D57965F7}"/>
              </a:ext>
            </a:extLst>
          </p:cNvPr>
          <p:cNvSpPr txBox="1"/>
          <p:nvPr/>
        </p:nvSpPr>
        <p:spPr>
          <a:xfrm>
            <a:off x="1493400" y="3428748"/>
            <a:ext cx="8554133" cy="12541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 typeface="Arial"/>
              <a:buNone/>
              <a:tabLst/>
              <a:defRPr/>
            </a:pPr>
            <a:r>
              <a:rPr kumimoji="0" lang="en-US" sz="1100" b="1" i="0" u="sng"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Impact</a:t>
            </a:r>
            <a:r>
              <a:rPr kumimoji="0" lang="en-US" sz="1100" b="1"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a:t>
            </a:r>
          </a:p>
          <a:p>
            <a:pPr marL="137160" marR="0" lvl="0" indent="-137160" algn="l" defTabSz="914400" rtl="0" eaLnBrk="1" fontAlgn="auto" latinLnBrk="0" hangingPunct="1">
              <a:lnSpc>
                <a:spcPct val="100000"/>
              </a:lnSpc>
              <a:spcBef>
                <a:spcPts val="0"/>
              </a:spcBef>
              <a:spcAft>
                <a:spcPts val="150"/>
              </a:spcAft>
              <a:buClr>
                <a:srgbClr val="000000"/>
              </a:buClr>
              <a:buSzPts val="800"/>
              <a:buFont typeface="Arial"/>
              <a:buNone/>
              <a:tabLst/>
              <a:defRPr/>
            </a:pPr>
            <a:r>
              <a:rPr kumimoji="0" lang="en-US" sz="11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rPr>
              <a:t>	</a:t>
            </a:r>
            <a:r>
              <a:rPr kumimoji="0" lang="en-US" sz="1100" b="0" i="0" u="none" strike="noStrike" kern="0" cap="none" spc="0" normalizeH="0" baseline="0" noProof="0" dirty="0">
                <a:ln>
                  <a:noFill/>
                </a:ln>
                <a:solidFill>
                  <a:srgbClr val="0C0C0C"/>
                </a:solidFill>
                <a:effectLst/>
                <a:uLnTx/>
                <a:uFillTx/>
                <a:latin typeface="Arial"/>
                <a:ea typeface="Arial"/>
                <a:cs typeface="Arial"/>
                <a:sym typeface="Arial"/>
              </a:rPr>
              <a:t>Cost: ICON will complete Phase 1 activities at no additional cost to t</a:t>
            </a:r>
            <a:r>
              <a:rPr kumimoji="0" lang="en-US" sz="1100" b="0" i="0" u="none" strike="noStrike" kern="0" cap="none" spc="0" normalizeH="0" baseline="0" noProof="0" dirty="0">
                <a:ln>
                  <a:noFill/>
                </a:ln>
                <a:solidFill>
                  <a:srgbClr val="0C0C0C"/>
                </a:solidFill>
                <a:effectLst/>
                <a:uLnTx/>
                <a:uFillTx/>
                <a:latin typeface="Arial"/>
                <a:cs typeface="Arial"/>
                <a:sym typeface="Arial"/>
              </a:rPr>
              <a:t>he Project.</a:t>
            </a:r>
          </a:p>
          <a:p>
            <a:pPr marL="137160" marR="0" lvl="0" indent="-137160" algn="l" defTabSz="914400" rtl="0" eaLnBrk="1" fontAlgn="auto" latinLnBrk="0" hangingPunct="1">
              <a:lnSpc>
                <a:spcPct val="100000"/>
              </a:lnSpc>
              <a:spcBef>
                <a:spcPts val="0"/>
              </a:spcBef>
              <a:spcAft>
                <a:spcPts val="150"/>
              </a:spcAft>
              <a:buClr>
                <a:srgbClr val="000000"/>
              </a:buClr>
              <a:buSzPts val="800"/>
              <a:buFont typeface="Arial"/>
              <a:buNone/>
              <a:tabLst/>
              <a:defRPr/>
            </a:pPr>
            <a:r>
              <a:rPr kumimoji="0" lang="en-US" sz="1100" b="0" i="0" u="none" strike="noStrike" kern="0" cap="none" spc="0" normalizeH="0" baseline="0" noProof="0" dirty="0">
                <a:ln>
                  <a:noFill/>
                </a:ln>
                <a:solidFill>
                  <a:srgbClr val="0C0C0C"/>
                </a:solidFill>
                <a:effectLst/>
                <a:uLnTx/>
                <a:uFillTx/>
                <a:latin typeface="Arial"/>
                <a:ea typeface="Arial"/>
                <a:cs typeface="Arial"/>
                <a:sym typeface="Arial"/>
              </a:rPr>
              <a:t>	Schedule: </a:t>
            </a:r>
            <a:r>
              <a:rPr kumimoji="0" lang="en-US" sz="1100" b="0" i="0" u="none" strike="noStrike" kern="0" cap="none" spc="0" normalizeH="0" baseline="0" noProof="0" dirty="0">
                <a:ln>
                  <a:noFill/>
                </a:ln>
                <a:solidFill>
                  <a:srgbClr val="0C0C0C"/>
                </a:solidFill>
                <a:effectLst/>
                <a:uLnTx/>
                <a:uFillTx/>
                <a:latin typeface="Arial"/>
                <a:cs typeface="Arial"/>
                <a:sym typeface="Arial"/>
              </a:rPr>
              <a:t>Should a failure of the system occur, once remaining margin is consumed, the Project would enter a day-for-day slip until critical functionality is restored.</a:t>
            </a:r>
            <a:endParaRPr kumimoji="0" lang="en-US" sz="1100" b="0" i="0" u="none" strike="noStrike" kern="0" cap="none" spc="0" normalizeH="0" baseline="0" noProof="0" dirty="0">
              <a:ln>
                <a:noFill/>
              </a:ln>
              <a:solidFill>
                <a:srgbClr val="0C0C0C"/>
              </a:solidFill>
              <a:effectLst/>
              <a:uLnTx/>
              <a:uFillTx/>
              <a:latin typeface="Arial"/>
              <a:ea typeface="Arial"/>
              <a:cs typeface="Arial"/>
              <a:sym typeface="Arial"/>
            </a:endParaRPr>
          </a:p>
          <a:p>
            <a:pPr marL="137160" marR="0" lvl="0" indent="-137160" algn="l" defTabSz="914400" rtl="0" eaLnBrk="1" fontAlgn="auto" latinLnBrk="0" hangingPunct="1">
              <a:lnSpc>
                <a:spcPct val="100000"/>
              </a:lnSpc>
              <a:spcBef>
                <a:spcPts val="0"/>
              </a:spcBef>
              <a:spcAft>
                <a:spcPts val="150"/>
              </a:spcAft>
              <a:buClr>
                <a:srgbClr val="000000"/>
              </a:buClr>
              <a:buSzPts val="800"/>
              <a:buFont typeface="Arial"/>
              <a:buNone/>
              <a:tabLst/>
              <a:defRPr/>
            </a:pPr>
            <a:r>
              <a:rPr kumimoji="0" lang="en-US" sz="1100" b="0" i="0" u="none" strike="noStrike" kern="0" cap="none" spc="0" normalizeH="0" baseline="0" noProof="0" dirty="0">
                <a:ln>
                  <a:noFill/>
                </a:ln>
                <a:solidFill>
                  <a:srgbClr val="0C0C0C"/>
                </a:solidFill>
                <a:effectLst/>
                <a:uLnTx/>
                <a:uFillTx/>
                <a:latin typeface="Arial"/>
                <a:ea typeface="Arial"/>
                <a:cs typeface="Arial"/>
                <a:sym typeface="Arial"/>
              </a:rPr>
              <a:t>	Milestone: All remaining TMP tasks and reporting activities (Tasks 10, 24, 25, 27, 30).</a:t>
            </a:r>
          </a:p>
          <a:p>
            <a:pPr marL="137160" marR="0" lvl="0" indent="-137160" algn="l" defTabSz="914400" rtl="0" eaLnBrk="1" fontAlgn="auto" latinLnBrk="0" hangingPunct="1">
              <a:lnSpc>
                <a:spcPct val="100000"/>
              </a:lnSpc>
              <a:spcBef>
                <a:spcPts val="0"/>
              </a:spcBef>
              <a:spcAft>
                <a:spcPts val="150"/>
              </a:spcAft>
              <a:buClr>
                <a:srgbClr val="000000"/>
              </a:buClr>
              <a:buSzPts val="800"/>
              <a:buFont typeface="Arial"/>
              <a:buNone/>
              <a:tabLst/>
              <a:defRPr/>
            </a:pPr>
            <a:r>
              <a:rPr kumimoji="0" lang="en-US" sz="1100" b="0" i="0" u="none" strike="noStrike" kern="0" cap="none" spc="0" normalizeH="0" baseline="0" noProof="0" dirty="0">
                <a:ln>
                  <a:noFill/>
                </a:ln>
                <a:solidFill>
                  <a:srgbClr val="0C0C0C"/>
                </a:solidFill>
                <a:effectLst/>
                <a:uLnTx/>
                <a:uFillTx/>
                <a:latin typeface="Arial"/>
                <a:ea typeface="Arial"/>
                <a:cs typeface="Arial"/>
                <a:sym typeface="Arial"/>
              </a:rPr>
              <a:t>	Technical: All remaining technical products.</a:t>
            </a:r>
            <a:endParaRPr kumimoji="0" lang="en-US" sz="11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Helvetica Neue"/>
            </a:endParaRPr>
          </a:p>
        </p:txBody>
      </p:sp>
      <p:sp>
        <p:nvSpPr>
          <p:cNvPr id="13" name="Rectangle 12">
            <a:extLst>
              <a:ext uri="{FF2B5EF4-FFF2-40B4-BE49-F238E27FC236}">
                <a16:creationId xmlns:a16="http://schemas.microsoft.com/office/drawing/2014/main" id="{B3587A10-0CBB-6B7B-397D-E6AA4502F33A}"/>
              </a:ext>
            </a:extLst>
          </p:cNvPr>
          <p:cNvSpPr/>
          <p:nvPr/>
        </p:nvSpPr>
        <p:spPr>
          <a:xfrm>
            <a:off x="629509" y="2131528"/>
            <a:ext cx="365760" cy="365760"/>
          </a:xfrm>
          <a:prstGeom prst="rect">
            <a:avLst/>
          </a:prstGeom>
          <a:no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3657600" rtl="0" eaLnBrk="0" fontAlgn="base" latinLnBrk="0" hangingPunct="1">
              <a:lnSpc>
                <a:spcPct val="100000"/>
              </a:lnSpc>
              <a:spcBef>
                <a:spcPct val="0"/>
              </a:spcBef>
              <a:spcAft>
                <a:spcPct val="0"/>
              </a:spcAft>
              <a:buClr>
                <a:srgbClr val="000000"/>
              </a:buClr>
              <a:buSzTx/>
              <a:buFont typeface="Arial"/>
              <a:buNone/>
              <a:tabLst/>
              <a:defRPr/>
            </a:pPr>
            <a:endParaRPr kumimoji="0" lang="en-US" sz="7200" b="0" i="0" u="none" strike="noStrike" kern="1200" cap="none" spc="0" normalizeH="0" baseline="0" noProof="0">
              <a:ln>
                <a:noFill/>
              </a:ln>
              <a:solidFill>
                <a:srgbClr val="434343">
                  <a:lumMod val="50000"/>
                </a:srgbClr>
              </a:solidFill>
              <a:effectLst/>
              <a:uLnTx/>
              <a:uFillTx/>
              <a:latin typeface="Calibri"/>
              <a:sym typeface="Arial"/>
            </a:endParaRPr>
          </a:p>
        </p:txBody>
      </p:sp>
      <p:graphicFrame>
        <p:nvGraphicFramePr>
          <p:cNvPr id="12" name="Table 11">
            <a:extLst>
              <a:ext uri="{FF2B5EF4-FFF2-40B4-BE49-F238E27FC236}">
                <a16:creationId xmlns:a16="http://schemas.microsoft.com/office/drawing/2014/main" id="{CD65C88F-9603-6390-725D-AA38692C1905}"/>
              </a:ext>
            </a:extLst>
          </p:cNvPr>
          <p:cNvGraphicFramePr>
            <a:graphicFrameLocks noGrp="1"/>
          </p:cNvGraphicFramePr>
          <p:nvPr/>
        </p:nvGraphicFramePr>
        <p:xfrm>
          <a:off x="1586280" y="5472352"/>
          <a:ext cx="10307839" cy="1280160"/>
        </p:xfrm>
        <a:graphic>
          <a:graphicData uri="http://schemas.openxmlformats.org/drawingml/2006/table">
            <a:tbl>
              <a:tblPr firstRow="1" bandRow="1">
                <a:tableStyleId>{5940675A-B579-460E-94D1-54222C63F5DA}</a:tableStyleId>
              </a:tblPr>
              <a:tblGrid>
                <a:gridCol w="6137594">
                  <a:extLst>
                    <a:ext uri="{9D8B030D-6E8A-4147-A177-3AD203B41FA5}">
                      <a16:colId xmlns:a16="http://schemas.microsoft.com/office/drawing/2014/main" val="1134227282"/>
                    </a:ext>
                  </a:extLst>
                </a:gridCol>
                <a:gridCol w="840214">
                  <a:extLst>
                    <a:ext uri="{9D8B030D-6E8A-4147-A177-3AD203B41FA5}">
                      <a16:colId xmlns:a16="http://schemas.microsoft.com/office/drawing/2014/main" val="2044377746"/>
                    </a:ext>
                  </a:extLst>
                </a:gridCol>
                <a:gridCol w="840214">
                  <a:extLst>
                    <a:ext uri="{9D8B030D-6E8A-4147-A177-3AD203B41FA5}">
                      <a16:colId xmlns:a16="http://schemas.microsoft.com/office/drawing/2014/main" val="391896494"/>
                    </a:ext>
                  </a:extLst>
                </a:gridCol>
                <a:gridCol w="829939">
                  <a:extLst>
                    <a:ext uri="{9D8B030D-6E8A-4147-A177-3AD203B41FA5}">
                      <a16:colId xmlns:a16="http://schemas.microsoft.com/office/drawing/2014/main" val="4270801748"/>
                    </a:ext>
                  </a:extLst>
                </a:gridCol>
                <a:gridCol w="829939">
                  <a:extLst>
                    <a:ext uri="{9D8B030D-6E8A-4147-A177-3AD203B41FA5}">
                      <a16:colId xmlns:a16="http://schemas.microsoft.com/office/drawing/2014/main" val="3179876022"/>
                    </a:ext>
                  </a:extLst>
                </a:gridCol>
                <a:gridCol w="829939">
                  <a:extLst>
                    <a:ext uri="{9D8B030D-6E8A-4147-A177-3AD203B41FA5}">
                      <a16:colId xmlns:a16="http://schemas.microsoft.com/office/drawing/2014/main" val="1233904038"/>
                    </a:ext>
                  </a:extLst>
                </a:gridCol>
              </a:tblGrid>
              <a:tr h="359229">
                <a:tc>
                  <a:txBody>
                    <a:bodyPr/>
                    <a:lstStyle/>
                    <a:p>
                      <a:r>
                        <a:rPr lang="en-US" sz="1100" b="1" dirty="0">
                          <a:solidFill>
                            <a:schemeClr val="bg2"/>
                          </a:solidFill>
                          <a:latin typeface="Arial" panose="020B0604020202020204" pitchFamily="34" charset="0"/>
                          <a:cs typeface="Arial" panose="020B0604020202020204" pitchFamily="34" charset="0"/>
                        </a:rPr>
                        <a:t>Mitigation Steps</a:t>
                      </a:r>
                      <a:endParaRPr lang="en-US" sz="1100" b="0"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Dollars to Implement</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Planned Completion Date</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Schedule UID</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Actual Completion Date</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tc>
                  <a:txBody>
                    <a:bodyPr/>
                    <a:lstStyle/>
                    <a:p>
                      <a:pPr algn="ctr"/>
                      <a:r>
                        <a:rPr lang="en-US" sz="900" b="1" dirty="0">
                          <a:solidFill>
                            <a:schemeClr val="bg2"/>
                          </a:solidFill>
                          <a:latin typeface="Arial" panose="020B0604020202020204" pitchFamily="34" charset="0"/>
                          <a:cs typeface="Arial" panose="020B0604020202020204" pitchFamily="34" charset="0"/>
                        </a:rPr>
                        <a:t>Resulting LxC</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B8CCE4"/>
                    </a:solidFill>
                  </a:tcPr>
                </a:tc>
                <a:extLst>
                  <a:ext uri="{0D108BD9-81ED-4DB2-BD59-A6C34878D82A}">
                    <a16:rowId xmlns:a16="http://schemas.microsoft.com/office/drawing/2014/main" val="2496108414"/>
                  </a:ext>
                </a:extLst>
              </a:tr>
              <a:tr h="1850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ICON to vacuumize a second robot arm.</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endParaRPr lang="en-US" sz="1100" b="0" strike="noStrike" dirty="0">
                        <a:solidFill>
                          <a:schemeClr val="bg2"/>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r>
                        <a:rPr lang="en-US" sz="1100" b="0" strike="noStrike" dirty="0">
                          <a:solidFill>
                            <a:schemeClr val="bg2"/>
                          </a:solidFill>
                          <a:latin typeface="Arial" panose="020B0604020202020204" pitchFamily="34" charset="0"/>
                          <a:cs typeface="Arial" panose="020B0604020202020204" pitchFamily="34" charset="0"/>
                        </a:rPr>
                        <a:t>08/22/24</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noStrike" dirty="0">
                        <a:solidFill>
                          <a:schemeClr val="bg2"/>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noStrike" dirty="0">
                        <a:solidFill>
                          <a:schemeClr val="bg2"/>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noStrike" dirty="0">
                        <a:solidFill>
                          <a:schemeClr val="bg2"/>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extLst>
                  <a:ext uri="{0D108BD9-81ED-4DB2-BD59-A6C34878D82A}">
                    <a16:rowId xmlns:a16="http://schemas.microsoft.com/office/drawing/2014/main" val="957012841"/>
                  </a:ext>
                </a:extLst>
              </a:tr>
              <a:tr h="1850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Arial"/>
                        </a:rPr>
                        <a:t>ICON to complete second instances of all EE subassemblies.</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r>
                        <a:rPr lang="en-US" sz="1100" b="0" strike="noStrike" dirty="0">
                          <a:solidFill>
                            <a:schemeClr val="bg2"/>
                          </a:solidFill>
                          <a:latin typeface="Arial" panose="020B0604020202020204" pitchFamily="34" charset="0"/>
                          <a:cs typeface="Arial" panose="020B0604020202020204" pitchFamily="34" charset="0"/>
                        </a:rPr>
                        <a:t>11/02/24</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sngStrike" dirty="0">
                        <a:solidFill>
                          <a:schemeClr val="bg2"/>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extLst>
                  <a:ext uri="{0D108BD9-81ED-4DB2-BD59-A6C34878D82A}">
                    <a16:rowId xmlns:a16="http://schemas.microsoft.com/office/drawing/2014/main" val="875512984"/>
                  </a:ext>
                </a:extLst>
              </a:tr>
              <a:tr h="18505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434343"/>
                          </a:solidFill>
                          <a:effectLst/>
                          <a:uLnTx/>
                          <a:uFillTx/>
                          <a:latin typeface="Arial" panose="020B0604020202020204" pitchFamily="34" charset="0"/>
                          <a:cs typeface="Arial" panose="020B0604020202020204" pitchFamily="34" charset="0"/>
                          <a:sym typeface="Arial"/>
                        </a:rPr>
                        <a:t>ICON to fabricate hot swappable spare harnesses.</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algn="ctr"/>
                      <a:r>
                        <a:rPr lang="en-US" sz="1100" b="0" strike="noStrike" dirty="0">
                          <a:solidFill>
                            <a:schemeClr val="bg2"/>
                          </a:solidFill>
                          <a:latin typeface="Arial" panose="020B0604020202020204" pitchFamily="34" charset="0"/>
                          <a:cs typeface="Arial" panose="020B0604020202020204" pitchFamily="34" charset="0"/>
                        </a:rPr>
                        <a:t>09/20/24</a:t>
                      </a: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sngStrike" dirty="0">
                        <a:solidFill>
                          <a:schemeClr val="bg2"/>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pPr marL="0" marR="0" lvl="0" indent="0" algn="ctr" defTabSz="2438400" eaLnBrk="1" fontAlgn="auto" latinLnBrk="0" hangingPunct="1">
                        <a:lnSpc>
                          <a:spcPct val="100000"/>
                        </a:lnSpc>
                        <a:spcBef>
                          <a:spcPts val="0"/>
                        </a:spcBef>
                        <a:spcAft>
                          <a:spcPts val="0"/>
                        </a:spcAft>
                        <a:buClrTx/>
                        <a:buSzTx/>
                        <a:buFontTx/>
                        <a:buNone/>
                        <a:tabLst/>
                        <a:defRPr/>
                      </a:pPr>
                      <a:endParaRPr lang="en-US" sz="1100" b="0" strike="sngStrike" dirty="0">
                        <a:solidFill>
                          <a:srgbClr val="FF0000"/>
                        </a:solidFill>
                        <a:latin typeface="Arial" panose="020B0604020202020204" pitchFamily="34" charset="0"/>
                        <a:cs typeface="Arial" panose="020B0604020202020204" pitchFamily="34" charset="0"/>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extLst>
                  <a:ext uri="{0D108BD9-81ED-4DB2-BD59-A6C34878D82A}">
                    <a16:rowId xmlns:a16="http://schemas.microsoft.com/office/drawing/2014/main" val="272914802"/>
                  </a:ext>
                </a:extLst>
              </a:tr>
            </a:tbl>
          </a:graphicData>
        </a:graphic>
      </p:graphicFrame>
      <p:sp>
        <p:nvSpPr>
          <p:cNvPr id="16" name="TextBox 15">
            <a:extLst>
              <a:ext uri="{FF2B5EF4-FFF2-40B4-BE49-F238E27FC236}">
                <a16:creationId xmlns:a16="http://schemas.microsoft.com/office/drawing/2014/main" id="{1597ED00-6ED5-1C20-C077-216312FCB6D7}"/>
              </a:ext>
            </a:extLst>
          </p:cNvPr>
          <p:cNvSpPr txBox="1"/>
          <p:nvPr/>
        </p:nvSpPr>
        <p:spPr>
          <a:xfrm>
            <a:off x="7303997" y="1180116"/>
            <a:ext cx="324679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rPr>
              <a:t>Approach</a:t>
            </a:r>
            <a:r>
              <a:rPr kumimoji="0" lang="en-US" sz="1100" b="0" i="0" u="none" strike="noStrike" kern="1200" cap="none" spc="0" normalizeH="0" baseline="0" noProof="0" dirty="0">
                <a:ln>
                  <a:noFill/>
                </a:ln>
                <a:solidFill>
                  <a:srgbClr val="434343"/>
                </a:solidFill>
                <a:effectLst/>
                <a:uLnTx/>
                <a:uFillTx/>
                <a:latin typeface="Arial" panose="020B0604020202020204" pitchFamily="34" charset="0"/>
                <a:cs typeface="Arial" panose="020B0604020202020204" pitchFamily="34" charset="0"/>
              </a:rPr>
              <a:t>: Watch</a:t>
            </a:r>
          </a:p>
        </p:txBody>
      </p:sp>
    </p:spTree>
    <p:extLst>
      <p:ext uri="{BB962C8B-B14F-4D97-AF65-F5344CB8AC3E}">
        <p14:creationId xmlns:p14="http://schemas.microsoft.com/office/powerpoint/2010/main" val="4105049414"/>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2_BasicBlack">
  <a:themeElements>
    <a:clrScheme name="20_BasicBlack">
      <a:dk1>
        <a:srgbClr val="FFFFFF"/>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Helvetica Neue"/>
        <a:ea typeface="Helvetica Neue"/>
        <a:cs typeface="Helvetica Neue"/>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0_BasicBlack">
  <a:themeElements>
    <a:clrScheme name="20_BasicBlack">
      <a:dk1>
        <a:srgbClr val="FFFFFF"/>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Helvetica Neue"/>
        <a:ea typeface="Helvetica Neue"/>
        <a:cs typeface="Helvetica Neue"/>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29_BasicBlack">
  <a:themeElements>
    <a:clrScheme name="20_BasicBlack">
      <a:dk1>
        <a:srgbClr val="FFFFFF"/>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3_BasicBlack">
  <a:themeElements>
    <a:clrScheme name="20_BasicBlack">
      <a:dk1>
        <a:srgbClr val="FFFFFF"/>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C8833384EBD34FB1C0BCC01D72F371" ma:contentTypeVersion="14" ma:contentTypeDescription="Create a new document." ma:contentTypeScope="" ma:versionID="eef338de7c521a6c39f5829fec4e4d05">
  <xsd:schema xmlns:xsd="http://www.w3.org/2001/XMLSchema" xmlns:xs="http://www.w3.org/2001/XMLSchema" xmlns:p="http://schemas.microsoft.com/office/2006/metadata/properties" xmlns:ns2="8850a0b8-2d28-4964-8703-959ed7b1ab4e" xmlns:ns3="9382f389-f8b9-47c4-8b33-ecab63bd8907" targetNamespace="http://schemas.microsoft.com/office/2006/metadata/properties" ma:root="true" ma:fieldsID="2efdcf570280dcade43b1d828f77b967" ns2:_="" ns3:_="">
    <xsd:import namespace="8850a0b8-2d28-4964-8703-959ed7b1ab4e"/>
    <xsd:import namespace="9382f389-f8b9-47c4-8b33-ecab63bd890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50a0b8-2d28-4964-8703-959ed7b1ab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82f389-f8b9-47c4-8b33-ecab63bd890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44d5f4f3-d710-41a0-80d5-78c0ae92e755}" ma:internalName="TaxCatchAll" ma:showField="CatchAllData" ma:web="9382f389-f8b9-47c4-8b33-ecab63bd890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382f389-f8b9-47c4-8b33-ecab63bd8907" xsi:nil="true"/>
    <lcf76f155ced4ddcb4097134ff3c332f xmlns="8850a0b8-2d28-4964-8703-959ed7b1ab4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9CF836-5DBA-48CE-9DE2-FC98C2D328AB}">
  <ds:schemaRefs>
    <ds:schemaRef ds:uri="8850a0b8-2d28-4964-8703-959ed7b1ab4e"/>
    <ds:schemaRef ds:uri="9382f389-f8b9-47c4-8b33-ecab63bd89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8993F04-15E3-4B97-A4AD-99D6AA21BCB4}">
  <ds:schemaRefs>
    <ds:schemaRef ds:uri="1e3cba95-c25d-4a61-80c2-a1f4c26a3d45"/>
    <ds:schemaRef ds:uri="25b6e98b-6c2a-48dd-80e6-f891601c0ecb"/>
    <ds:schemaRef ds:uri="8850a0b8-2d28-4964-8703-959ed7b1ab4e"/>
    <ds:schemaRef ds:uri="9382f389-f8b9-47c4-8b33-ecab63bd8907"/>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8BCB445-80DF-4F6E-B398-BD879CB37AC9}">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493</TotalTime>
  <Words>7852</Words>
  <Application>Microsoft Office PowerPoint</Application>
  <PresentationFormat>Widescreen</PresentationFormat>
  <Paragraphs>1228</Paragraphs>
  <Slides>38</Slides>
  <Notes>22</Notes>
  <HiddenSlides>0</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38</vt:i4>
      </vt:variant>
    </vt:vector>
  </HeadingPairs>
  <TitlesOfParts>
    <vt:vector size="58" baseType="lpstr">
      <vt:lpstr>.AppleSystemUIFont</vt:lpstr>
      <vt:lpstr>Arial</vt:lpstr>
      <vt:lpstr>Arial</vt:lpstr>
      <vt:lpstr>Arial Bold</vt:lpstr>
      <vt:lpstr>Arial Narrow</vt:lpstr>
      <vt:lpstr>Book Antiqua</vt:lpstr>
      <vt:lpstr>Calibri</vt:lpstr>
      <vt:lpstr>Calibri Light</vt:lpstr>
      <vt:lpstr>Courier New</vt:lpstr>
      <vt:lpstr>Helvetica Neue</vt:lpstr>
      <vt:lpstr>System Font Regular</vt:lpstr>
      <vt:lpstr>Wingdings</vt:lpstr>
      <vt:lpstr>Office Theme</vt:lpstr>
      <vt:lpstr>22_BasicBlack</vt:lpstr>
      <vt:lpstr>2_Office Theme</vt:lpstr>
      <vt:lpstr>3_Office Theme</vt:lpstr>
      <vt:lpstr>1_Office Theme</vt:lpstr>
      <vt:lpstr>30_BasicBlack</vt:lpstr>
      <vt:lpstr>29_BasicBlack</vt:lpstr>
      <vt:lpstr>33_BasicBlack</vt:lpstr>
      <vt:lpstr>PowerPoint Presentation</vt:lpstr>
      <vt:lpstr>MMPACT  Technology Goals &amp; Project Objectives</vt:lpstr>
      <vt:lpstr>MMPACT Phase 1 TRL Progression</vt:lpstr>
      <vt:lpstr>MMPACT Technical Progress and Results</vt:lpstr>
      <vt:lpstr>MMPACT Technical Progress and Results</vt:lpstr>
      <vt:lpstr>MMPACT Technical Progress and Results</vt:lpstr>
      <vt:lpstr>MMPACT Technical Progress and Results</vt:lpstr>
      <vt:lpstr>MMPACT Technical Progress and Results</vt:lpstr>
      <vt:lpstr>MMPACT Transition/Infusion Status</vt:lpstr>
      <vt:lpstr>MMPACT Assessment Summary</vt:lpstr>
      <vt:lpstr>MMPACT Summary</vt:lpstr>
      <vt:lpstr>MMPACT Tech Base Connections – 1 of 2</vt:lpstr>
      <vt:lpstr>MMPACT Tech Base Connections – 2 of 2</vt:lpstr>
      <vt:lpstr>MMPACT Highlights/Accomplishments</vt:lpstr>
      <vt:lpstr>MMPACT Highlights/Accomplishments</vt:lpstr>
      <vt:lpstr>MMPACT Highlights/Accomplishments</vt:lpstr>
      <vt:lpstr>MMPACT Highlights/Accomplishments</vt:lpstr>
      <vt:lpstr>Accomplishments</vt:lpstr>
      <vt:lpstr>MMPACT Highlights/Accomplishments</vt:lpstr>
      <vt:lpstr>MMPACT Highlights/Accomplishments</vt:lpstr>
      <vt:lpstr>MMPACT</vt:lpstr>
      <vt:lpstr>MMPACT Technical Assessment</vt:lpstr>
      <vt:lpstr>MMPACT Key Performance Parameter (KPP) Status</vt:lpstr>
      <vt:lpstr>MMPACT Milestone Status</vt:lpstr>
      <vt:lpstr>MMPACT Phasing Plan and Variance Explanation</vt:lpstr>
      <vt:lpstr>Phase 1 Top 5 Risks</vt:lpstr>
      <vt:lpstr>Education/Public Outreach</vt:lpstr>
      <vt:lpstr>Education/Public Outreach</vt:lpstr>
      <vt:lpstr>Education/Public Outreach</vt:lpstr>
      <vt:lpstr>Education/Public Outreach</vt:lpstr>
      <vt:lpstr>Education/Public Outreach</vt:lpstr>
      <vt:lpstr>Education/Public Outreach</vt:lpstr>
      <vt:lpstr>Cover Slide Annotate Images</vt:lpstr>
      <vt:lpstr>MMPACT System Construction Demonstration Delay – Jennifer Edmunson/MSFC</vt:lpstr>
      <vt:lpstr>MMPACT End Effector Complex Thermal Environment – Chris Schad/ICON</vt:lpstr>
      <vt:lpstr>MMPACT KPP Closure Sample Production Delay – Eamon Carrig/ICON</vt:lpstr>
      <vt:lpstr>MMPACT ICON Workforce and Tasking – Eamon Carrig/ICON</vt:lpstr>
      <vt:lpstr>MMPACT Single Point of Failure in Critical Testing Equipment – Eamon Carrig/ICON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Elizabeth (LARC-A3)</dc:creator>
  <cp:lastModifiedBy>BAFFA, SIERRAH L. (MSFC-ST23)[Consolidated Program Support Services]</cp:lastModifiedBy>
  <cp:revision>13</cp:revision>
  <dcterms:created xsi:type="dcterms:W3CDTF">2024-07-20T19:52:04Z</dcterms:created>
  <dcterms:modified xsi:type="dcterms:W3CDTF">2024-08-27T15:49:04Z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0x01010041C8833384EBD34FB1C0BCC01D72F371</vt:lpwstr>
  </property>
  <property fmtid="{D5CDD505-2E9C-101B-9397-08002B2CF9AE}" pid="3" name="MediaServiceImageTags">
    <vt:lpwstr/>
  </property>
</Properties>
</file>