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6" r:id="rId5"/>
    <p:sldId id="257" r:id="rId6"/>
    <p:sldId id="411" r:id="rId7"/>
    <p:sldId id="444" r:id="rId8"/>
    <p:sldId id="445" r:id="rId9"/>
    <p:sldId id="440" r:id="rId10"/>
    <p:sldId id="446" r:id="rId11"/>
    <p:sldId id="441" r:id="rId12"/>
    <p:sldId id="443" r:id="rId13"/>
    <p:sldId id="439" r:id="rId14"/>
    <p:sldId id="447" r:id="rId15"/>
    <p:sldId id="44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minders and Guidance" id="{6F7B5EF4-A25B-4373-8755-E0C4E9EBD0C3}">
          <p14:sldIdLst/>
        </p14:section>
        <p14:section name="Required APR Charts" id="{D5F92041-FDA8-4314-B56B-A2898EC4A754}">
          <p14:sldIdLst>
            <p14:sldId id="256"/>
            <p14:sldId id="257"/>
            <p14:sldId id="411"/>
            <p14:sldId id="444"/>
            <p14:sldId id="445"/>
            <p14:sldId id="440"/>
            <p14:sldId id="446"/>
            <p14:sldId id="441"/>
            <p14:sldId id="443"/>
            <p14:sldId id="439"/>
            <p14:sldId id="447"/>
            <p14:sldId id="442"/>
          </p14:sldIdLst>
        </p14:section>
        <p14:section name="Required Internal Charts" id="{D9C9C7AB-CD1B-4324-B5C1-F5CBDB47A2F7}">
          <p14:sldIdLst/>
        </p14:section>
        <p14:section name="References and Examples" id="{260C2E54-A8D1-4C22-A33E-7932EA0582B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E3B20F4-1FD2-F2C9-57FF-18755E036B16}" name="Elizabeth Taylor" initials="ET" userId="S::emtaylor@ndc.nasa.gov::d4f7ddc7-be15-4b27-8986-f3d18de475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F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715336-A389-4FAF-86D4-47EAD03CDC03}" v="2" dt="2024-08-26T21:21:05.261"/>
    <p1510:client id="{8CAC9D15-2DD9-4991-8348-536F16E84A68}" v="82" dt="2024-08-26T19:14:41.8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2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z, Aaron (JSC-EP311)" userId="ff5279b4-7703-4b15-9770-3cc2023799a0" providerId="ADAL" clId="{72715336-A389-4FAF-86D4-47EAD03CDC03}"/>
    <pc:docChg chg="custSel modSld">
      <pc:chgData name="Paz, Aaron (JSC-EP311)" userId="ff5279b4-7703-4b15-9770-3cc2023799a0" providerId="ADAL" clId="{72715336-A389-4FAF-86D4-47EAD03CDC03}" dt="2024-08-26T21:21:53.411" v="69" actId="20577"/>
      <pc:docMkLst>
        <pc:docMk/>
      </pc:docMkLst>
      <pc:sldChg chg="addSp delSp modSp mod">
        <pc:chgData name="Paz, Aaron (JSC-EP311)" userId="ff5279b4-7703-4b15-9770-3cc2023799a0" providerId="ADAL" clId="{72715336-A389-4FAF-86D4-47EAD03CDC03}" dt="2024-08-26T21:21:53.411" v="69" actId="20577"/>
        <pc:sldMkLst>
          <pc:docMk/>
          <pc:sldMk cId="3402194972" sldId="442"/>
        </pc:sldMkLst>
        <pc:spChg chg="add mod">
          <ac:chgData name="Paz, Aaron (JSC-EP311)" userId="ff5279b4-7703-4b15-9770-3cc2023799a0" providerId="ADAL" clId="{72715336-A389-4FAF-86D4-47EAD03CDC03}" dt="2024-08-26T21:20:51.386" v="31" actId="20577"/>
          <ac:spMkLst>
            <pc:docMk/>
            <pc:sldMk cId="3402194972" sldId="442"/>
            <ac:spMk id="7" creationId="{DD2FC792-DAFD-4EB2-04EE-1BCC98340D7F}"/>
          </ac:spMkLst>
        </pc:spChg>
        <pc:spChg chg="add del mod">
          <ac:chgData name="Paz, Aaron (JSC-EP311)" userId="ff5279b4-7703-4b15-9770-3cc2023799a0" providerId="ADAL" clId="{72715336-A389-4FAF-86D4-47EAD03CDC03}" dt="2024-08-26T21:21:16.461" v="33" actId="478"/>
          <ac:spMkLst>
            <pc:docMk/>
            <pc:sldMk cId="3402194972" sldId="442"/>
            <ac:spMk id="9" creationId="{4011A3DA-8068-533B-A107-9399D7FFC916}"/>
          </ac:spMkLst>
        </pc:spChg>
        <pc:spChg chg="mod">
          <ac:chgData name="Paz, Aaron (JSC-EP311)" userId="ff5279b4-7703-4b15-9770-3cc2023799a0" providerId="ADAL" clId="{72715336-A389-4FAF-86D4-47EAD03CDC03}" dt="2024-08-26T21:21:53.411" v="69" actId="20577"/>
          <ac:spMkLst>
            <pc:docMk/>
            <pc:sldMk cId="3402194972" sldId="442"/>
            <ac:spMk id="34" creationId="{A5619871-5DEC-BEDC-EECC-DC91A7E230B5}"/>
          </ac:spMkLst>
        </pc:spChg>
      </pc:sldChg>
    </pc:docChg>
  </pc:docChgLst>
  <pc:docChgLst>
    <pc:chgData name="Paz, Aaron (JSC-EP311)" userId="ff5279b4-7703-4b15-9770-3cc2023799a0" providerId="ADAL" clId="{8CAC9D15-2DD9-4991-8348-536F16E84A68}"/>
    <pc:docChg chg="modSld">
      <pc:chgData name="Paz, Aaron (JSC-EP311)" userId="ff5279b4-7703-4b15-9770-3cc2023799a0" providerId="ADAL" clId="{8CAC9D15-2DD9-4991-8348-536F16E84A68}" dt="2024-08-26T21:05:12.440" v="44" actId="20577"/>
      <pc:docMkLst>
        <pc:docMk/>
      </pc:docMkLst>
      <pc:sldChg chg="modSp mod">
        <pc:chgData name="Paz, Aaron (JSC-EP311)" userId="ff5279b4-7703-4b15-9770-3cc2023799a0" providerId="ADAL" clId="{8CAC9D15-2DD9-4991-8348-536F16E84A68}" dt="2024-08-26T21:05:12.440" v="44" actId="20577"/>
        <pc:sldMkLst>
          <pc:docMk/>
          <pc:sldMk cId="103340778" sldId="256"/>
        </pc:sldMkLst>
        <pc:spChg chg="mod">
          <ac:chgData name="Paz, Aaron (JSC-EP311)" userId="ff5279b4-7703-4b15-9770-3cc2023799a0" providerId="ADAL" clId="{8CAC9D15-2DD9-4991-8348-536F16E84A68}" dt="2024-08-26T21:05:12.440" v="44" actId="20577"/>
          <ac:spMkLst>
            <pc:docMk/>
            <pc:sldMk cId="103340778" sldId="256"/>
            <ac:spMk id="4" creationId="{AB1FF5DA-77A0-CBB4-48ED-97527B6F346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0BE92-A382-46CA-9C6E-C006E05D8798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4D92FE-2AD3-4C97-8292-7690314EC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15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Chart purpose: show TRL/SRL/MRL advancement over the project lifecycle</a:t>
            </a:r>
            <a:r>
              <a:rPr lang="en-US" baseline="0"/>
              <a:t> </a:t>
            </a:r>
            <a:r>
              <a:rPr lang="en-US"/>
              <a:t>schedule. Show TRL advancements as whole integer increases. Show how Key and Controlled milestones align with TRL advancement.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TRL/SRL/MRL may not advance at each milestone. Often several milestones are required to produce a step increase in TRL/SRL/MRL.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There can be one, or more, of these charts per project as needed. 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For projects with fewer technical elements, the TRL/SRL/MRL data can be combined on one chart.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For more complex projects, the TRL/SRL/MRL progression can separated into multiple charts by project technical area.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Show TRL, SRL, and MRL data for each technical element on the same chart.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Delete TRL/SRL/MRL axis-labels that do not apply – e.g., remove SRL/MRL for projects/technical areas where SRL and MRL do not apply.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AEBCAE-0345-1F4B-AF5B-AFC84B023E8C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4525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ACA1215-1529-FF5D-6765-1A19B18F6E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C5EAF4-79C1-584D-DE98-EDBC89FDF20B}"/>
              </a:ext>
            </a:extLst>
          </p:cNvPr>
          <p:cNvSpPr txBox="1"/>
          <p:nvPr userDrawn="1"/>
        </p:nvSpPr>
        <p:spPr>
          <a:xfrm>
            <a:off x="232012" y="5515550"/>
            <a:ext cx="8468436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b="1">
                <a:solidFill>
                  <a:prstClr val="white"/>
                </a:solidFill>
                <a:latin typeface="Arial Bold" panose="020B0704020202020204" pitchFamily="34" charset="0"/>
                <a:ea typeface="Helvetica Neue" charset="0"/>
                <a:cs typeface="Arial Bold" panose="020B0704020202020204" pitchFamily="34" charset="0"/>
              </a:rPr>
              <a:t>Space Technology Mission Directorate</a:t>
            </a:r>
          </a:p>
          <a:p>
            <a:pPr>
              <a:lnSpc>
                <a:spcPts val="2400"/>
              </a:lnSpc>
            </a:pPr>
            <a:r>
              <a:rPr lang="en-US" sz="2100" b="1">
                <a:solidFill>
                  <a:prstClr val="white"/>
                </a:solidFill>
                <a:latin typeface="Arial Bold" panose="020B0704020202020204" pitchFamily="34" charset="0"/>
                <a:ea typeface="Helvetica Neue" charset="0"/>
                <a:cs typeface="Arial Bold" panose="020B0704020202020204" pitchFamily="34" charset="0"/>
              </a:rPr>
              <a:t>Game Changing Development Program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6C5ACE1A-929D-64B8-76B7-68616EF9B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</p:spPr>
        <p:txBody>
          <a:bodyPr/>
          <a:lstStyle/>
          <a:p>
            <a:fld id="{41C508F0-1AA7-8449-B96D-5FDB74B9F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260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7E54C-44B7-41A3-1B23-887966361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28AA6-270D-B804-7069-E758A0A7D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F4FDD-57DB-F0D3-9308-36F1DB6F1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17206-FB36-8134-A989-6CAAF7A44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67D21-B0F9-15C0-EEBA-8C10A9DE1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9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C6D5C-2F15-6BBE-53D8-814C551D2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A03DDE-14A2-95C6-9192-65834B820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36208-C8A3-A096-4DAC-1FE7ADE7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FDF76-0959-2412-9310-7D13758AA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CA572-640C-802D-5856-D45D4AEE4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175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11214-126E-586D-7EAE-4015FA5FA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64B7B-6D7F-38B5-BDB2-C9B2B636F4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8321" y="1043873"/>
            <a:ext cx="5741479" cy="51330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A682CD-254A-96CD-DA3C-9ED22E1A8D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043873"/>
            <a:ext cx="5741478" cy="51330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AFB201-6124-C632-1825-2527D3C82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96BCC5-B9E8-4F51-A3BD-9059AD94F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90A9D4-38A0-1C8D-E4F4-2905387B2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1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178CA-D545-4C8F-BB2E-92C31D7B5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708" y="11099"/>
            <a:ext cx="10515600" cy="89521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06593B-3696-7514-5DB3-D33D253DA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8708" y="1033386"/>
            <a:ext cx="569886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6DDE1E-A68D-B5B8-C954-72FBF6DEDA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8708" y="1857298"/>
            <a:ext cx="5698867" cy="45030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BCF1F2-549D-E714-08BB-6B653CF1E8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33386"/>
            <a:ext cx="572109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2FB2B9-48D3-2F1B-593D-874C43CE44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857298"/>
            <a:ext cx="5721092" cy="45030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9F52FB-3A9B-DF0D-2B7D-2C8AC5F93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5207C9-87EB-F36D-EE22-0DDC6860A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EC0033-FA3F-6F2A-D779-6BF1BF12E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884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80606-9264-4FEC-BA65-77DB4EBFE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D0E5EA-BDBF-9CBA-8BA8-C115A9BDE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BCFF47-E441-9DE8-1988-6BF95143A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782F4E-7FB9-4DB2-879B-4D092532D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903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5A519C-ADD4-55E4-306D-C26C28C4D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C1ABFA-47C9-9C95-E860-1446C5957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409283-22FA-DA72-89A4-6580C46F4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79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ED825-148C-88F3-1A35-D4C43EA61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254" y="965565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9A8F4-4114-DC83-E09D-F6A48F01D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8260" y="965565"/>
            <a:ext cx="7528485" cy="54117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42345-0B85-D796-CC31-62AE14D1B6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5254" y="2565765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BDC05-50AA-5BEC-0CC7-6D3C9DF57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72FACE-3325-C652-44A0-76B143277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8CCF21-0C79-D008-8480-E7E274DBD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969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84E94-D3F4-735F-BC2F-DF940A33D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61" y="987425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2CBB20-38E6-1825-85E7-DCFEA8AB71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25431" y="987425"/>
            <a:ext cx="7609407" cy="54117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A8D4E6-B347-9252-DC78-ABCE137F47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7161" y="2587625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FAE40F-481F-12B2-1DAC-97B060B0F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5F104-EBFB-CC91-696F-B0D89E190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9703F6-78A1-7D8F-A9E4-674D5F8B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436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7A148-E0E9-941D-CF47-BB633EEB0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5EEA01-8A0C-C5EF-C06C-8AFC71C01C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28759-AA45-8A15-FBF2-147A39686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4FE17-2FEC-6EB9-3522-42A61B335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6D64C-822E-49AB-5FC0-9543C5A5C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4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170F14-848D-1720-AAF9-1BECCE3EAD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347986" y="987227"/>
            <a:ext cx="2628900" cy="5413573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22C181-35C0-7B21-95D9-3D60EF2C45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15114" y="987227"/>
            <a:ext cx="8980472" cy="54135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C2CB1-8705-576F-84BB-B9E32CA88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63BDD-2A8C-DD20-7AB9-CE3596E3F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F7381-B0FF-E87B-0F7B-6F5F86B59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616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BD051B-94D6-5B22-487A-E03E3211A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788" y="1011504"/>
            <a:ext cx="11760424" cy="51654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FE05F-E0E5-7C63-B309-82488C4010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817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September 10-12,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78C82B-59BB-83F0-DA50-2BF113C7D1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5554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GCD Annual Program Review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8872EC-93D1-EEDE-2E5E-9A10E8160F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2708" y="64817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711A6-5908-4BC9-9A98-6F28F473755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66D1A2-F0B4-50A9-0102-677B1930BBC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" y="-1"/>
            <a:ext cx="12185909" cy="8974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5725A8-7375-0151-3015-6A0713700B4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582" y="69733"/>
            <a:ext cx="990306" cy="824176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F15A08-8250-D78A-A70D-F49BA5AC8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21" y="-3558"/>
            <a:ext cx="10793923" cy="8974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51E689-90A7-D72A-4A73-94B724A5669C}"/>
              </a:ext>
            </a:extLst>
          </p:cNvPr>
          <p:cNvSpPr/>
          <p:nvPr userDrawn="1"/>
        </p:nvSpPr>
        <p:spPr>
          <a:xfrm>
            <a:off x="10895888" y="94004"/>
            <a:ext cx="1187865" cy="709301"/>
          </a:xfrm>
          <a:prstGeom prst="rect">
            <a:avLst/>
          </a:prstGeom>
          <a:noFill/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2"/>
                </a:solidFill>
              </a:rPr>
              <a:t>Timer</a:t>
            </a:r>
          </a:p>
        </p:txBody>
      </p:sp>
    </p:spTree>
    <p:extLst>
      <p:ext uri="{BB962C8B-B14F-4D97-AF65-F5344CB8AC3E}">
        <p14:creationId xmlns:p14="http://schemas.microsoft.com/office/powerpoint/2010/main" val="3457462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c.aiaa.org/doi/pdf/10.2514/6.2011-434" TargetMode="External"/><Relationship Id="rId5" Type="http://schemas.openxmlformats.org/officeDocument/2006/relationships/hyperlink" Target="https://arc.aiaa.org/doi/pdf/10.2514/6.2011-433" TargetMode="External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strobotic.com/wp-content/uploads/2022/01/PUGLanders_011222.pdf" TargetMode="Externa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B1FF5DA-77A0-CBB4-48ED-97527B6F3465}"/>
              </a:ext>
            </a:extLst>
          </p:cNvPr>
          <p:cNvSpPr txBox="1"/>
          <p:nvPr/>
        </p:nvSpPr>
        <p:spPr>
          <a:xfrm>
            <a:off x="234286" y="6182796"/>
            <a:ext cx="11652913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1400" dirty="0">
                <a:solidFill>
                  <a:prstClr val="white"/>
                </a:solidFill>
                <a:latin typeface="Arial Bold" panose="020B0704020202020204" pitchFamily="34" charset="0"/>
                <a:ea typeface="Helvetica Neue" charset="0"/>
                <a:cs typeface="Arial Bold" panose="020B0704020202020204" pitchFamily="34" charset="0"/>
              </a:rPr>
              <a:t>Aaron Paz, Carbothermal Reduction Demonstration|  Annual Program Review  |  September 10-12,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EE79E8-2DFB-6315-5D29-4B12A4D69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08F0-1AA7-8449-B96D-5FDB74B9F69F}" type="slidenum">
              <a:rPr lang="en-US" smtClean="0"/>
              <a:t>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C3BC0C-713E-8985-0FB4-F2BBF89FF66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68533" y="914456"/>
            <a:ext cx="1226121" cy="10447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F81A93-03FD-C809-6668-68555171B4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776" y="2821947"/>
            <a:ext cx="1507356" cy="143089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B225CF-5635-388A-780E-A878576F38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705" t="43220"/>
          <a:stretch/>
        </p:blipFill>
        <p:spPr>
          <a:xfrm>
            <a:off x="8691431" y="1449061"/>
            <a:ext cx="1574625" cy="154471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EE43401C-0410-4CCC-FFCE-E9E44651CD5B}"/>
              </a:ext>
            </a:extLst>
          </p:cNvPr>
          <p:cNvSpPr/>
          <p:nvPr/>
        </p:nvSpPr>
        <p:spPr>
          <a:xfrm>
            <a:off x="5406501" y="985421"/>
            <a:ext cx="1917577" cy="1944210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5FF84B-25FB-43A3-F8C9-2F0936868F8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31" t="25322" r="3466" b="-5243"/>
          <a:stretch/>
        </p:blipFill>
        <p:spPr>
          <a:xfrm>
            <a:off x="5415379" y="985421"/>
            <a:ext cx="1908699" cy="193799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332717-AC07-BE60-1D00-3F739596E92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438" t="21921" r="23627" b="6124"/>
          <a:stretch/>
        </p:blipFill>
        <p:spPr>
          <a:xfrm>
            <a:off x="7481209" y="3321987"/>
            <a:ext cx="1574625" cy="158497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C865A65-2F34-4B7E-063D-4C86D31FD56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452" t="-793" r="4129" b="793"/>
          <a:stretch/>
        </p:blipFill>
        <p:spPr>
          <a:xfrm>
            <a:off x="5806484" y="4021144"/>
            <a:ext cx="1020931" cy="100651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03340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EB3EF-D168-A86A-2FDD-7CD73B737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CaRD Overview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706FAE0-502E-0CAF-9095-C6B60737D9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740619"/>
              </p:ext>
            </p:extLst>
          </p:nvPr>
        </p:nvGraphicFramePr>
        <p:xfrm>
          <a:off x="278319" y="1019001"/>
          <a:ext cx="11459769" cy="832485"/>
        </p:xfrm>
        <a:graphic>
          <a:graphicData uri="http://schemas.openxmlformats.org/drawingml/2006/table">
            <a:tbl>
              <a:tblPr/>
              <a:tblGrid>
                <a:gridCol w="15695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90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5972"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Needs Addressed by Project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60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Artemis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dirty="0"/>
                        <a:t>Advancing ISRU technologies could lead to future production of fuel, water, and/or oxygen from local materials, decreasing supply needs from Earth. 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8CC5227F-33D3-4A65-9CD6-D2BE478F2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142C609D-81C8-39A4-11B8-E268E7BFB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5F044AC3-F0F1-0D43-2B5B-27C846752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4EAF3A9-B9ED-AC68-5589-943DD8979F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047602"/>
              </p:ext>
            </p:extLst>
          </p:nvPr>
        </p:nvGraphicFramePr>
        <p:xfrm>
          <a:off x="278319" y="2173112"/>
          <a:ext cx="11459769" cy="3998136"/>
        </p:xfrm>
        <a:graphic>
          <a:graphicData uri="http://schemas.openxmlformats.org/drawingml/2006/table">
            <a:tbl>
              <a:tblPr/>
              <a:tblGrid>
                <a:gridCol w="1577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82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056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Technology Goals &amp; Objectives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702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Goal #1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Design, build, and demonstrate performance and efficiency of a prototype solar energy delivery system for a carbothermal reactor.  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lvl="1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2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a.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Demonstrate solar concentrator deployment using prototype avionics and software. 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581827"/>
                  </a:ext>
                </a:extLst>
              </a:tr>
              <a:tr h="226640">
                <a:tc>
                  <a:txBody>
                    <a:bodyPr/>
                    <a:lstStyle/>
                    <a:p>
                      <a:pPr marL="457200" lvl="1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2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b.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Demonstrate solar tracking using prototype avionics and software. 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296973"/>
                  </a:ext>
                </a:extLst>
              </a:tr>
              <a:tr h="226640">
                <a:tc>
                  <a:txBody>
                    <a:bodyPr/>
                    <a:lstStyle/>
                    <a:p>
                      <a:pPr marL="457200" lvl="1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2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c.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Collect solar concentrator performance data at Earth operational conditions and using solar flux. 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214303"/>
                  </a:ext>
                </a:extLst>
              </a:tr>
              <a:tr h="226640">
                <a:tc>
                  <a:txBody>
                    <a:bodyPr/>
                    <a:lstStyle/>
                    <a:p>
                      <a:pPr marL="457200" lvl="1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d.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Produce light-weight flight-like concentrator mirrors and integrate them into a deployment and tracking system. 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588429"/>
                  </a:ext>
                </a:extLst>
              </a:tr>
              <a:tr h="235006">
                <a:tc>
                  <a:txBody>
                    <a:bodyPr/>
                    <a:lstStyle/>
                    <a:p>
                      <a:pPr marL="457200" lvl="1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2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e.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Demonstrate the ability to produce concentrated sunlight at a concentration ratio of ~4000:1 commensurate with the requirements for a carbothermal reactor.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4333454"/>
                  </a:ext>
                </a:extLst>
              </a:tr>
              <a:tr h="159428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Goal #2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Integrate solar concentrator, carbothermal reactor, and mass spectrometer to  collect Oxygen from Regolith (O2FR) performance and efficiency data. 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733">
                <a:tc>
                  <a:txBody>
                    <a:bodyPr/>
                    <a:lstStyle/>
                    <a:p>
                      <a:pPr marL="457200" lvl="1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2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f.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Collect integrated </a:t>
                      </a:r>
                      <a:r>
                        <a:rPr lang="en-US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brassboard</a:t>
                      </a: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performance data under vacuum. Performance data may include thermal management of the reactor and gas analysis accuracy.  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1610981"/>
                  </a:ext>
                </a:extLst>
              </a:tr>
              <a:tr h="226640">
                <a:tc>
                  <a:txBody>
                    <a:bodyPr/>
                    <a:lstStyle/>
                    <a:p>
                      <a:pPr marL="457200" lvl="1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2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g.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Analyze reaction byproducts using a mass spectrometer with hydrogen as the working fluid for carbothermal reaction. 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156851"/>
                  </a:ext>
                </a:extLst>
              </a:tr>
              <a:tr h="377733">
                <a:tc>
                  <a:txBody>
                    <a:bodyPr/>
                    <a:lstStyle/>
                    <a:p>
                      <a:pPr marL="457200" lvl="1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2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h.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Collect integrated prototype performance data using terrestrial outdoor conditions. Performance data will include optical transmission efficiency and oxygen production efficiency using natural sunlight.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6022042"/>
                  </a:ext>
                </a:extLst>
              </a:tr>
              <a:tr h="226640">
                <a:tc>
                  <a:txBody>
                    <a:bodyPr/>
                    <a:lstStyle/>
                    <a:p>
                      <a:pPr marL="457200" lvl="1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2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i.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Collect performance data of the partially integrated prototype under vacuum. 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986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859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1FE0A49-CDDF-6D21-D30F-ED2329035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Carbothermal Reduction Demonstration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0B516DCB-8DD6-3707-8112-6EA3A6E75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09BBF21-2C6F-F4FF-CBEE-5E61E5DC5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AD91970-EA88-F322-643C-070FB33DE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4617006-9D15-3DAA-7171-710985F103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484168"/>
              </p:ext>
            </p:extLst>
          </p:nvPr>
        </p:nvGraphicFramePr>
        <p:xfrm>
          <a:off x="510446" y="1547933"/>
          <a:ext cx="11441652" cy="4219945"/>
        </p:xfrm>
        <a:graphic>
          <a:graphicData uri="http://schemas.openxmlformats.org/drawingml/2006/table">
            <a:tbl>
              <a:tblPr firstRow="1" bandRow="1"/>
              <a:tblGrid>
                <a:gridCol w="2860413">
                  <a:extLst>
                    <a:ext uri="{9D8B030D-6E8A-4147-A177-3AD203B41FA5}">
                      <a16:colId xmlns:a16="http://schemas.microsoft.com/office/drawing/2014/main" val="4268476742"/>
                    </a:ext>
                  </a:extLst>
                </a:gridCol>
                <a:gridCol w="2860413">
                  <a:extLst>
                    <a:ext uri="{9D8B030D-6E8A-4147-A177-3AD203B41FA5}">
                      <a16:colId xmlns:a16="http://schemas.microsoft.com/office/drawing/2014/main" val="4086670375"/>
                    </a:ext>
                  </a:extLst>
                </a:gridCol>
                <a:gridCol w="2860413">
                  <a:extLst>
                    <a:ext uri="{9D8B030D-6E8A-4147-A177-3AD203B41FA5}">
                      <a16:colId xmlns:a16="http://schemas.microsoft.com/office/drawing/2014/main" val="1177463642"/>
                    </a:ext>
                  </a:extLst>
                </a:gridCol>
                <a:gridCol w="2860413">
                  <a:extLst>
                    <a:ext uri="{9D8B030D-6E8A-4147-A177-3AD203B41FA5}">
                      <a16:colId xmlns:a16="http://schemas.microsoft.com/office/drawing/2014/main" val="2084249269"/>
                    </a:ext>
                  </a:extLst>
                </a:gridCol>
              </a:tblGrid>
              <a:tr h="83037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4138103"/>
                  </a:ext>
                </a:extLst>
              </a:tr>
              <a:tr h="96979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2976969"/>
                  </a:ext>
                </a:extLst>
              </a:tr>
              <a:tr h="96979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5815080"/>
                  </a:ext>
                </a:extLst>
              </a:tr>
              <a:tr h="96979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3140397"/>
                  </a:ext>
                </a:extLst>
              </a:tr>
              <a:tr h="48019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FY22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FY23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FY24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FY25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241270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81EECE0-4F4B-8B15-0788-1A9E3B633408}"/>
              </a:ext>
            </a:extLst>
          </p:cNvPr>
          <p:cNvSpPr txBox="1"/>
          <p:nvPr/>
        </p:nvSpPr>
        <p:spPr>
          <a:xfrm rot="16200000">
            <a:off x="-906447" y="3189539"/>
            <a:ext cx="218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TRL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8B997B-69FB-55E5-A0AD-12C99D00711F}"/>
              </a:ext>
            </a:extLst>
          </p:cNvPr>
          <p:cNvSpPr txBox="1"/>
          <p:nvPr/>
        </p:nvSpPr>
        <p:spPr>
          <a:xfrm>
            <a:off x="207967" y="2178603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357298-0E50-F74D-F823-BAA35DC8D7A7}"/>
              </a:ext>
            </a:extLst>
          </p:cNvPr>
          <p:cNvSpPr txBox="1"/>
          <p:nvPr/>
        </p:nvSpPr>
        <p:spPr>
          <a:xfrm>
            <a:off x="207967" y="3167334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3ECDDF-C503-7FE1-F43A-6555F4BBDF16}"/>
              </a:ext>
            </a:extLst>
          </p:cNvPr>
          <p:cNvSpPr txBox="1"/>
          <p:nvPr/>
        </p:nvSpPr>
        <p:spPr>
          <a:xfrm>
            <a:off x="189526" y="4109901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AB61D6-E7DB-7EA4-9721-F61B0014C57E}"/>
              </a:ext>
            </a:extLst>
          </p:cNvPr>
          <p:cNvSpPr txBox="1"/>
          <p:nvPr/>
        </p:nvSpPr>
        <p:spPr>
          <a:xfrm>
            <a:off x="3885495" y="2609008"/>
            <a:ext cx="90687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Integrated </a:t>
            </a:r>
            <a:r>
              <a:rPr kumimoji="0" lang="en-US" sz="1050" b="0" i="0" u="none" strike="noStrike" kern="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Brassboard</a:t>
            </a:r>
            <a:r>
              <a:rPr kumimoji="0" lang="en-US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Test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DF04D6-A9A5-CEB5-5129-6AD1F38BB6DC}"/>
              </a:ext>
            </a:extLst>
          </p:cNvPr>
          <p:cNvSpPr txBox="1"/>
          <p:nvPr/>
        </p:nvSpPr>
        <p:spPr>
          <a:xfrm>
            <a:off x="7662728" y="1829611"/>
            <a:ext cx="130356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Prototype Vacuum Test</a:t>
            </a:r>
          </a:p>
        </p:txBody>
      </p:sp>
      <p:sp>
        <p:nvSpPr>
          <p:cNvPr id="21" name="Regular Pentagon 241">
            <a:extLst>
              <a:ext uri="{FF2B5EF4-FFF2-40B4-BE49-F238E27FC236}">
                <a16:creationId xmlns:a16="http://schemas.microsoft.com/office/drawing/2014/main" id="{4A9D9FCD-AE7D-8250-0472-1ABC469128FB}"/>
              </a:ext>
            </a:extLst>
          </p:cNvPr>
          <p:cNvSpPr/>
          <p:nvPr/>
        </p:nvSpPr>
        <p:spPr>
          <a:xfrm flipV="1">
            <a:off x="5451570" y="4137393"/>
            <a:ext cx="142482" cy="151212"/>
          </a:xfrm>
          <a:prstGeom prst="pentagon">
            <a:avLst/>
          </a:prstGeom>
          <a:solidFill>
            <a:srgbClr val="00BE00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D053A99-457B-0E9F-00CF-0C8261FC12D8}"/>
              </a:ext>
            </a:extLst>
          </p:cNvPr>
          <p:cNvCxnSpPr>
            <a:cxnSpLocks/>
          </p:cNvCxnSpPr>
          <p:nvPr/>
        </p:nvCxnSpPr>
        <p:spPr>
          <a:xfrm>
            <a:off x="6623176" y="2347713"/>
            <a:ext cx="2164" cy="1017614"/>
          </a:xfrm>
          <a:prstGeom prst="line">
            <a:avLst/>
          </a:prstGeom>
          <a:noFill/>
          <a:ln w="25400" cap="flat" cmpd="sng" algn="ctr">
            <a:solidFill>
              <a:srgbClr val="4BACC6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F6768EE-8634-153C-6216-FCE0540A0F58}"/>
              </a:ext>
            </a:extLst>
          </p:cNvPr>
          <p:cNvSpPr txBox="1"/>
          <p:nvPr/>
        </p:nvSpPr>
        <p:spPr>
          <a:xfrm>
            <a:off x="5859654" y="1857191"/>
            <a:ext cx="15005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Hydrogen Test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39A55AF-0B3C-1758-EF54-68BC0732B130}"/>
              </a:ext>
            </a:extLst>
          </p:cNvPr>
          <p:cNvSpPr txBox="1"/>
          <p:nvPr/>
        </p:nvSpPr>
        <p:spPr>
          <a:xfrm>
            <a:off x="9096306" y="1713186"/>
            <a:ext cx="130356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Integrated Prototype Test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28F759A-EABE-A88A-DBEB-78E25B336652}"/>
              </a:ext>
            </a:extLst>
          </p:cNvPr>
          <p:cNvCxnSpPr>
            <a:cxnSpLocks/>
          </p:cNvCxnSpPr>
          <p:nvPr/>
        </p:nvCxnSpPr>
        <p:spPr>
          <a:xfrm flipH="1">
            <a:off x="4385129" y="3317776"/>
            <a:ext cx="3929380" cy="0"/>
          </a:xfrm>
          <a:prstGeom prst="line">
            <a:avLst/>
          </a:prstGeom>
          <a:noFill/>
          <a:ln w="25400" cap="flat" cmpd="sng" algn="ctr">
            <a:solidFill>
              <a:srgbClr val="3333CC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4A9CF30-34BE-C880-33F9-097AB49E14D4}"/>
              </a:ext>
            </a:extLst>
          </p:cNvPr>
          <p:cNvSpPr txBox="1"/>
          <p:nvPr/>
        </p:nvSpPr>
        <p:spPr>
          <a:xfrm>
            <a:off x="5048777" y="3753574"/>
            <a:ext cx="90470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Waveguide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Test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A6781A0-3093-C39F-AD74-E5787A11C000}"/>
              </a:ext>
            </a:extLst>
          </p:cNvPr>
          <p:cNvSpPr/>
          <p:nvPr/>
        </p:nvSpPr>
        <p:spPr>
          <a:xfrm>
            <a:off x="2408636" y="4348554"/>
            <a:ext cx="7591863" cy="880994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41BB386-2DA4-57B5-7382-6954B5DA3B51}"/>
              </a:ext>
            </a:extLst>
          </p:cNvPr>
          <p:cNvSpPr txBox="1"/>
          <p:nvPr/>
        </p:nvSpPr>
        <p:spPr>
          <a:xfrm>
            <a:off x="2854820" y="4753703"/>
            <a:ext cx="294392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KCTE-3 Optical Waveguide/Relay Subsystem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BB411CC-F9B7-261C-46E8-3568E588C00C}"/>
              </a:ext>
            </a:extLst>
          </p:cNvPr>
          <p:cNvCxnSpPr>
            <a:cxnSpLocks/>
          </p:cNvCxnSpPr>
          <p:nvPr/>
        </p:nvCxnSpPr>
        <p:spPr>
          <a:xfrm>
            <a:off x="2469209" y="5024589"/>
            <a:ext cx="362090" cy="0"/>
          </a:xfrm>
          <a:prstGeom prst="line">
            <a:avLst/>
          </a:prstGeom>
          <a:noFill/>
          <a:ln w="25400" cap="flat" cmpd="sng" algn="ctr">
            <a:solidFill>
              <a:srgbClr val="4BACC6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3EF36F9-D6E5-4096-D204-6FB5896DC4CA}"/>
              </a:ext>
            </a:extLst>
          </p:cNvPr>
          <p:cNvSpPr txBox="1"/>
          <p:nvPr/>
        </p:nvSpPr>
        <p:spPr>
          <a:xfrm>
            <a:off x="2854373" y="4923431"/>
            <a:ext cx="2193044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KCTE-4 Gas Analysis Subsystem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67D9731-0EA5-0A64-69BD-BE0910629D51}"/>
              </a:ext>
            </a:extLst>
          </p:cNvPr>
          <p:cNvSpPr txBox="1"/>
          <p:nvPr/>
        </p:nvSpPr>
        <p:spPr>
          <a:xfrm>
            <a:off x="2858141" y="4580284"/>
            <a:ext cx="294392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KCTE-2 Solar Concentrator Subsystem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80EDBA0-CFAA-3117-9350-76CF6FB8367E}"/>
              </a:ext>
            </a:extLst>
          </p:cNvPr>
          <p:cNvCxnSpPr>
            <a:cxnSpLocks/>
          </p:cNvCxnSpPr>
          <p:nvPr/>
        </p:nvCxnSpPr>
        <p:spPr>
          <a:xfrm>
            <a:off x="2469209" y="4700435"/>
            <a:ext cx="362090" cy="0"/>
          </a:xfrm>
          <a:prstGeom prst="line">
            <a:avLst/>
          </a:prstGeom>
          <a:noFill/>
          <a:ln w="25400" cap="flat" cmpd="sng" algn="ctr">
            <a:solidFill>
              <a:srgbClr val="FFC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1C98B37-E01C-700F-F728-E44270AB3EC7}"/>
              </a:ext>
            </a:extLst>
          </p:cNvPr>
          <p:cNvSpPr txBox="1"/>
          <p:nvPr/>
        </p:nvSpPr>
        <p:spPr>
          <a:xfrm>
            <a:off x="2858141" y="4409347"/>
            <a:ext cx="218927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KCTE-1 Subscale O2FR Demo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7557159-BFE3-E4B1-FFA9-E8F989726287}"/>
              </a:ext>
            </a:extLst>
          </p:cNvPr>
          <p:cNvCxnSpPr>
            <a:cxnSpLocks/>
          </p:cNvCxnSpPr>
          <p:nvPr/>
        </p:nvCxnSpPr>
        <p:spPr>
          <a:xfrm>
            <a:off x="2469209" y="4541681"/>
            <a:ext cx="362090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A403AF4-8B8D-A212-9F0D-F6645D74F4BA}"/>
              </a:ext>
            </a:extLst>
          </p:cNvPr>
          <p:cNvSpPr txBox="1"/>
          <p:nvPr/>
        </p:nvSpPr>
        <p:spPr>
          <a:xfrm>
            <a:off x="6279116" y="4405810"/>
            <a:ext cx="3547183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KCTE-5 Solar Concentrator to Optical Waveguide/Relay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417F69B-2D3B-62F2-454F-0EEA6FA739B9}"/>
              </a:ext>
            </a:extLst>
          </p:cNvPr>
          <p:cNvCxnSpPr>
            <a:cxnSpLocks/>
          </p:cNvCxnSpPr>
          <p:nvPr/>
        </p:nvCxnSpPr>
        <p:spPr>
          <a:xfrm>
            <a:off x="5915870" y="4706954"/>
            <a:ext cx="362090" cy="0"/>
          </a:xfrm>
          <a:prstGeom prst="line">
            <a:avLst/>
          </a:prstGeom>
          <a:noFill/>
          <a:ln w="25400" cap="flat" cmpd="sng" algn="ctr">
            <a:solidFill>
              <a:srgbClr val="3333CC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2D46880F-13C8-88F1-4B8E-D435515AF353}"/>
              </a:ext>
            </a:extLst>
          </p:cNvPr>
          <p:cNvSpPr txBox="1"/>
          <p:nvPr/>
        </p:nvSpPr>
        <p:spPr>
          <a:xfrm>
            <a:off x="6278402" y="4589071"/>
            <a:ext cx="387496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KCTE-6 Optical Waveguide/Relay to Reactor</a:t>
            </a:r>
          </a:p>
        </p:txBody>
      </p:sp>
      <p:sp>
        <p:nvSpPr>
          <p:cNvPr id="39" name="Diamond 38">
            <a:extLst>
              <a:ext uri="{FF2B5EF4-FFF2-40B4-BE49-F238E27FC236}">
                <a16:creationId xmlns:a16="http://schemas.microsoft.com/office/drawing/2014/main" id="{E1135B5F-B4AB-57FE-1F7B-4E28AFBB56EC}"/>
              </a:ext>
            </a:extLst>
          </p:cNvPr>
          <p:cNvSpPr/>
          <p:nvPr/>
        </p:nvSpPr>
        <p:spPr>
          <a:xfrm>
            <a:off x="6529665" y="2184848"/>
            <a:ext cx="160573" cy="164099"/>
          </a:xfrm>
          <a:prstGeom prst="diamond">
            <a:avLst/>
          </a:prstGeom>
          <a:solidFill>
            <a:srgbClr val="4BACC6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203FBA0-B464-43D9-6AFB-E75EA31BD686}"/>
              </a:ext>
            </a:extLst>
          </p:cNvPr>
          <p:cNvCxnSpPr>
            <a:cxnSpLocks/>
          </p:cNvCxnSpPr>
          <p:nvPr/>
        </p:nvCxnSpPr>
        <p:spPr>
          <a:xfrm flipV="1">
            <a:off x="5915870" y="4538435"/>
            <a:ext cx="348528" cy="3246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6FC5C41-3362-D1F0-8D54-519BBC8971B3}"/>
              </a:ext>
            </a:extLst>
          </p:cNvPr>
          <p:cNvCxnSpPr>
            <a:cxnSpLocks/>
          </p:cNvCxnSpPr>
          <p:nvPr/>
        </p:nvCxnSpPr>
        <p:spPr>
          <a:xfrm>
            <a:off x="4336726" y="3320693"/>
            <a:ext cx="2164" cy="1017614"/>
          </a:xfrm>
          <a:prstGeom prst="line">
            <a:avLst/>
          </a:prstGeom>
          <a:noFill/>
          <a:ln w="25400" cap="flat" cmpd="sng" algn="ctr">
            <a:solidFill>
              <a:srgbClr val="4BACC6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525472F-7A0A-78B6-BDBC-6A4E79BACD0D}"/>
              </a:ext>
            </a:extLst>
          </p:cNvPr>
          <p:cNvCxnSpPr>
            <a:cxnSpLocks/>
          </p:cNvCxnSpPr>
          <p:nvPr/>
        </p:nvCxnSpPr>
        <p:spPr>
          <a:xfrm>
            <a:off x="4385129" y="3352000"/>
            <a:ext cx="2273773" cy="0"/>
          </a:xfrm>
          <a:prstGeom prst="line">
            <a:avLst/>
          </a:prstGeom>
          <a:noFill/>
          <a:ln w="25400" cap="flat" cmpd="sng" algn="ctr">
            <a:solidFill>
              <a:srgbClr val="4BACC6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4CC9A2C1-EF6E-BA31-E167-95B91349F583}"/>
              </a:ext>
            </a:extLst>
          </p:cNvPr>
          <p:cNvSpPr/>
          <p:nvPr/>
        </p:nvSpPr>
        <p:spPr>
          <a:xfrm flipV="1">
            <a:off x="8261035" y="2377063"/>
            <a:ext cx="160573" cy="154920"/>
          </a:xfrm>
          <a:prstGeom prst="triangle">
            <a:avLst/>
          </a:prstGeom>
          <a:solidFill>
            <a:srgbClr val="3333CC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86497806-8C6A-2629-9B3E-73CA94365CE5}"/>
              </a:ext>
            </a:extLst>
          </p:cNvPr>
          <p:cNvSpPr/>
          <p:nvPr/>
        </p:nvSpPr>
        <p:spPr>
          <a:xfrm flipV="1">
            <a:off x="9667204" y="2543057"/>
            <a:ext cx="160573" cy="154920"/>
          </a:xfrm>
          <a:prstGeom prst="triangle">
            <a:avLst/>
          </a:prstGeom>
          <a:solidFill>
            <a:sysClr val="windowText" lastClr="000000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AE880928-3F5D-FF23-AE09-462AF3CB28E5}"/>
              </a:ext>
            </a:extLst>
          </p:cNvPr>
          <p:cNvSpPr/>
          <p:nvPr/>
        </p:nvSpPr>
        <p:spPr>
          <a:xfrm flipV="1">
            <a:off x="4249817" y="3157429"/>
            <a:ext cx="160573" cy="164099"/>
          </a:xfrm>
          <a:prstGeom prst="triangle">
            <a:avLst/>
          </a:prstGeom>
          <a:solidFill>
            <a:srgbClr val="4BACC6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Isosceles Triangle 78">
            <a:extLst>
              <a:ext uri="{FF2B5EF4-FFF2-40B4-BE49-F238E27FC236}">
                <a16:creationId xmlns:a16="http://schemas.microsoft.com/office/drawing/2014/main" id="{F0FB5799-CD4A-45BE-E201-AC14CA836666}"/>
              </a:ext>
            </a:extLst>
          </p:cNvPr>
          <p:cNvSpPr/>
          <p:nvPr/>
        </p:nvSpPr>
        <p:spPr>
          <a:xfrm flipV="1">
            <a:off x="4254570" y="3328768"/>
            <a:ext cx="160573" cy="154920"/>
          </a:xfrm>
          <a:prstGeom prst="triangle">
            <a:avLst/>
          </a:prstGeom>
          <a:solidFill>
            <a:srgbClr val="3333CC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3CAFD27-A516-AB37-2A35-AFA2884A2CD7}"/>
              </a:ext>
            </a:extLst>
          </p:cNvPr>
          <p:cNvCxnSpPr>
            <a:cxnSpLocks/>
          </p:cNvCxnSpPr>
          <p:nvPr/>
        </p:nvCxnSpPr>
        <p:spPr>
          <a:xfrm>
            <a:off x="2476158" y="4865180"/>
            <a:ext cx="355141" cy="5378"/>
          </a:xfrm>
          <a:prstGeom prst="line">
            <a:avLst/>
          </a:prstGeom>
          <a:noFill/>
          <a:ln w="25400" cap="flat" cmpd="sng" algn="ctr">
            <a:solidFill>
              <a:srgbClr val="00B05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195C0596-0644-B94F-C66B-E16107C3A438}"/>
              </a:ext>
            </a:extLst>
          </p:cNvPr>
          <p:cNvSpPr txBox="1"/>
          <p:nvPr/>
        </p:nvSpPr>
        <p:spPr>
          <a:xfrm>
            <a:off x="572773" y="5854828"/>
            <a:ext cx="68097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TRL 4: Component and/or breadboard validation in a laboratory environment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TRL 5: Component and/or breadboard validation in relevant environment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kern="0">
                <a:solidFill>
                  <a:prstClr val="black"/>
                </a:solidFill>
              </a:rPr>
              <a:t>TRL 6: System/subsystem model or prototype demonstration in a relevant environment (ground or space)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TRL</a:t>
            </a:r>
            <a:r>
              <a:rPr lang="en-US" sz="1050" kern="0">
                <a:solidFill>
                  <a:prstClr val="black"/>
                </a:solidFill>
              </a:rPr>
              <a:t> 7: System protype demonstration in a space environment</a:t>
            </a: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0FB3D1B9-1473-024D-3731-67B15480A3A2}"/>
              </a:ext>
            </a:extLst>
          </p:cNvPr>
          <p:cNvCxnSpPr>
            <a:cxnSpLocks/>
          </p:cNvCxnSpPr>
          <p:nvPr/>
        </p:nvCxnSpPr>
        <p:spPr>
          <a:xfrm>
            <a:off x="5916312" y="4865180"/>
            <a:ext cx="362090" cy="0"/>
          </a:xfrm>
          <a:prstGeom prst="line">
            <a:avLst/>
          </a:prstGeom>
          <a:noFill/>
          <a:ln w="25400" cap="flat" cmpd="sng" algn="ctr">
            <a:solidFill>
              <a:srgbClr val="92D05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977CAB09-74EC-6C08-C362-B9D7A815E511}"/>
              </a:ext>
            </a:extLst>
          </p:cNvPr>
          <p:cNvSpPr txBox="1"/>
          <p:nvPr/>
        </p:nvSpPr>
        <p:spPr>
          <a:xfrm>
            <a:off x="6278402" y="4758396"/>
            <a:ext cx="387496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KCTE-7 Reactor Fluid System</a:t>
            </a:r>
          </a:p>
        </p:txBody>
      </p:sp>
      <p:sp>
        <p:nvSpPr>
          <p:cNvPr id="113" name="Isosceles Triangle 112">
            <a:extLst>
              <a:ext uri="{FF2B5EF4-FFF2-40B4-BE49-F238E27FC236}">
                <a16:creationId xmlns:a16="http://schemas.microsoft.com/office/drawing/2014/main" id="{277666B2-615D-C1FD-3DBD-A145F70E7E81}"/>
              </a:ext>
            </a:extLst>
          </p:cNvPr>
          <p:cNvSpPr/>
          <p:nvPr/>
        </p:nvSpPr>
        <p:spPr>
          <a:xfrm flipV="1">
            <a:off x="8261036" y="2209175"/>
            <a:ext cx="160573" cy="154920"/>
          </a:xfrm>
          <a:prstGeom prst="triangle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BBEB6675-9EA0-8295-9761-B4328FF3A32F}"/>
              </a:ext>
            </a:extLst>
          </p:cNvPr>
          <p:cNvCxnSpPr>
            <a:cxnSpLocks/>
          </p:cNvCxnSpPr>
          <p:nvPr/>
        </p:nvCxnSpPr>
        <p:spPr>
          <a:xfrm flipH="1" flipV="1">
            <a:off x="8341322" y="2523962"/>
            <a:ext cx="8058" cy="1806324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A106959A-F62D-AC9C-5D4E-8DBAC931ABC8}"/>
              </a:ext>
            </a:extLst>
          </p:cNvPr>
          <p:cNvCxnSpPr>
            <a:cxnSpLocks/>
          </p:cNvCxnSpPr>
          <p:nvPr/>
        </p:nvCxnSpPr>
        <p:spPr>
          <a:xfrm flipV="1">
            <a:off x="8298333" y="2531983"/>
            <a:ext cx="10905" cy="785793"/>
          </a:xfrm>
          <a:prstGeom prst="line">
            <a:avLst/>
          </a:prstGeom>
          <a:noFill/>
          <a:ln w="25400" cap="flat" cmpd="sng" algn="ctr">
            <a:solidFill>
              <a:srgbClr val="3333CC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16" name="Isosceles Triangle 115">
            <a:extLst>
              <a:ext uri="{FF2B5EF4-FFF2-40B4-BE49-F238E27FC236}">
                <a16:creationId xmlns:a16="http://schemas.microsoft.com/office/drawing/2014/main" id="{A822054E-D146-934E-EA7B-8C5CCCDA54D0}"/>
              </a:ext>
            </a:extLst>
          </p:cNvPr>
          <p:cNvSpPr/>
          <p:nvPr/>
        </p:nvSpPr>
        <p:spPr>
          <a:xfrm flipV="1">
            <a:off x="9667204" y="2189757"/>
            <a:ext cx="160573" cy="154920"/>
          </a:xfrm>
          <a:prstGeom prst="triangle">
            <a:avLst/>
          </a:prstGeom>
          <a:solidFill>
            <a:srgbClr val="FF0000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7" name="Isosceles Triangle 116">
            <a:extLst>
              <a:ext uri="{FF2B5EF4-FFF2-40B4-BE49-F238E27FC236}">
                <a16:creationId xmlns:a16="http://schemas.microsoft.com/office/drawing/2014/main" id="{FAA3C66E-AFA1-9895-19BC-A5801BDB1C2F}"/>
              </a:ext>
            </a:extLst>
          </p:cNvPr>
          <p:cNvSpPr/>
          <p:nvPr/>
        </p:nvSpPr>
        <p:spPr>
          <a:xfrm flipV="1">
            <a:off x="9667204" y="2366407"/>
            <a:ext cx="160573" cy="154920"/>
          </a:xfrm>
          <a:prstGeom prst="triangle">
            <a:avLst/>
          </a:prstGeom>
          <a:solidFill>
            <a:srgbClr val="FFC000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0F879104-FFD7-1AEB-3365-38989B7FEED0}"/>
              </a:ext>
            </a:extLst>
          </p:cNvPr>
          <p:cNvCxnSpPr>
            <a:cxnSpLocks/>
          </p:cNvCxnSpPr>
          <p:nvPr/>
        </p:nvCxnSpPr>
        <p:spPr>
          <a:xfrm flipH="1" flipV="1">
            <a:off x="9743461" y="2523962"/>
            <a:ext cx="8058" cy="18063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9588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 descr="A picture containing automaton">
            <a:extLst>
              <a:ext uri="{FF2B5EF4-FFF2-40B4-BE49-F238E27FC236}">
                <a16:creationId xmlns:a16="http://schemas.microsoft.com/office/drawing/2014/main" id="{42432E52-0D89-33B7-B64F-AE3C795191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52" t="3818" r="16127" b="2"/>
          <a:stretch/>
        </p:blipFill>
        <p:spPr>
          <a:xfrm>
            <a:off x="2743200" y="1097908"/>
            <a:ext cx="7157216" cy="55060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5E6246-C92A-03A8-BF96-837B921D0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CaRD</a:t>
            </a:r>
            <a:br>
              <a:rPr lang="en-US" sz="3600" dirty="0"/>
            </a:br>
            <a:r>
              <a:rPr lang="en-US" sz="3600" dirty="0"/>
              <a:t>Technical Progress and Results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414DA-6DD3-A195-0BAB-1468146D6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September 10-12,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FA7CC-0D5B-F41A-7AC4-CB4DC212B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542E3-67ED-9575-36DA-C9A9A3B16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4</a:t>
            </a:fld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7ADBF41-746E-AF78-EA29-06AB9C56D979}"/>
              </a:ext>
            </a:extLst>
          </p:cNvPr>
          <p:cNvSpPr txBox="1"/>
          <p:nvPr/>
        </p:nvSpPr>
        <p:spPr>
          <a:xfrm>
            <a:off x="7899198" y="2461889"/>
            <a:ext cx="2933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Worm Gear Drives</a:t>
            </a:r>
          </a:p>
          <a:p>
            <a:r>
              <a:rPr lang="en-US" sz="1200" i="1" dirty="0"/>
              <a:t>Design Complete – Motors Ordered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D1480B6-2A27-43AC-AB00-DD1A96CEDD3E}"/>
              </a:ext>
            </a:extLst>
          </p:cNvPr>
          <p:cNvCxnSpPr>
            <a:cxnSpLocks/>
          </p:cNvCxnSpPr>
          <p:nvPr/>
        </p:nvCxnSpPr>
        <p:spPr>
          <a:xfrm flipH="1">
            <a:off x="4644190" y="1630876"/>
            <a:ext cx="3310879" cy="7215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D8C28021-5A1F-32F7-13EB-30A6C1B02A0E}"/>
              </a:ext>
            </a:extLst>
          </p:cNvPr>
          <p:cNvCxnSpPr>
            <a:cxnSpLocks/>
            <a:endCxn id="3" idx="3"/>
          </p:cNvCxnSpPr>
          <p:nvPr/>
        </p:nvCxnSpPr>
        <p:spPr>
          <a:xfrm flipH="1" flipV="1">
            <a:off x="2103584" y="5379425"/>
            <a:ext cx="3978568" cy="195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FDAE3D3E-A562-CD6A-CC4D-E787119B3462}"/>
              </a:ext>
            </a:extLst>
          </p:cNvPr>
          <p:cNvSpPr txBox="1"/>
          <p:nvPr/>
        </p:nvSpPr>
        <p:spPr>
          <a:xfrm>
            <a:off x="9506701" y="6168113"/>
            <a:ext cx="2246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Lander Mockup</a:t>
            </a:r>
          </a:p>
          <a:p>
            <a:r>
              <a:rPr lang="en-US" sz="1200" i="1" dirty="0"/>
              <a:t>Design Complete, Parts Ordered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CD56C3-0617-D03E-7BFE-E1D4B879D5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04" t="4473" r="13095" b="8522"/>
          <a:stretch/>
        </p:blipFill>
        <p:spPr>
          <a:xfrm>
            <a:off x="267925" y="4590737"/>
            <a:ext cx="1835659" cy="15773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7B715F-6450-3A59-FB23-CF3AFB9C4469}"/>
              </a:ext>
            </a:extLst>
          </p:cNvPr>
          <p:cNvSpPr txBox="1"/>
          <p:nvPr/>
        </p:nvSpPr>
        <p:spPr>
          <a:xfrm>
            <a:off x="207502" y="6095271"/>
            <a:ext cx="2084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Altitude-Azimuth Mount</a:t>
            </a:r>
          </a:p>
          <a:p>
            <a:r>
              <a:rPr lang="en-US" sz="1200" i="1" dirty="0"/>
              <a:t>Design complete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90626B5-E626-6486-8481-697745A1A773}"/>
              </a:ext>
            </a:extLst>
          </p:cNvPr>
          <p:cNvCxnSpPr>
            <a:cxnSpLocks/>
          </p:cNvCxnSpPr>
          <p:nvPr/>
        </p:nvCxnSpPr>
        <p:spPr>
          <a:xfrm flipH="1" flipV="1">
            <a:off x="2352007" y="3544754"/>
            <a:ext cx="3304432" cy="12224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81EB7BC6-5F07-DE9D-DA3B-078844922D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67925" y="2648024"/>
            <a:ext cx="2066222" cy="1475589"/>
          </a:xfr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D2F884C-4ED0-B904-250A-52B9E6352B44}"/>
              </a:ext>
            </a:extLst>
          </p:cNvPr>
          <p:cNvSpPr txBox="1"/>
          <p:nvPr/>
        </p:nvSpPr>
        <p:spPr>
          <a:xfrm>
            <a:off x="187687" y="4091419"/>
            <a:ext cx="2084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Base</a:t>
            </a:r>
          </a:p>
          <a:p>
            <a:r>
              <a:rPr lang="en-US" sz="1200" i="1" dirty="0"/>
              <a:t>Design complete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BFC3430-9437-D7B5-6143-28A9A16085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925" y="946096"/>
            <a:ext cx="1543293" cy="148142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5598CE-4A8E-D91C-1BB9-22E12916AE1E}"/>
              </a:ext>
            </a:extLst>
          </p:cNvPr>
          <p:cNvSpPr txBox="1"/>
          <p:nvPr/>
        </p:nvSpPr>
        <p:spPr>
          <a:xfrm>
            <a:off x="1811218" y="912381"/>
            <a:ext cx="2871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Truss Joints with Encoders</a:t>
            </a:r>
          </a:p>
          <a:p>
            <a:r>
              <a:rPr lang="en-US" sz="1200" i="1" dirty="0"/>
              <a:t>Design complete, Encoders Delivered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12107EA-59A5-C583-3DF1-3314E6C0DF3F}"/>
              </a:ext>
            </a:extLst>
          </p:cNvPr>
          <p:cNvCxnSpPr>
            <a:cxnSpLocks/>
          </p:cNvCxnSpPr>
          <p:nvPr/>
        </p:nvCxnSpPr>
        <p:spPr>
          <a:xfrm flipH="1" flipV="1">
            <a:off x="1772915" y="1630876"/>
            <a:ext cx="2871275" cy="5503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C97AE80A-79DE-CDFB-C2DE-DA316CB2E9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5069" y="1020389"/>
            <a:ext cx="1638793" cy="1407131"/>
          </a:xfrm>
          <a:prstGeom prst="rect">
            <a:avLst/>
          </a:prstGeom>
        </p:spPr>
      </p:pic>
      <p:pic>
        <p:nvPicPr>
          <p:cNvPr id="23" name="Content Placeholder 4">
            <a:extLst>
              <a:ext uri="{FF2B5EF4-FFF2-40B4-BE49-F238E27FC236}">
                <a16:creationId xmlns:a16="http://schemas.microsoft.com/office/drawing/2014/main" id="{05C60CDA-A2EF-66D0-D14A-CE66C9196BB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4409"/>
          <a:stretch/>
        </p:blipFill>
        <p:spPr>
          <a:xfrm>
            <a:off x="9738225" y="1020389"/>
            <a:ext cx="1916456" cy="1407130"/>
          </a:xfrm>
          <a:prstGeom prst="rect">
            <a:avLst/>
          </a:prstGeom>
        </p:spPr>
      </p:pic>
      <p:pic>
        <p:nvPicPr>
          <p:cNvPr id="27" name="Content Placeholder 5">
            <a:extLst>
              <a:ext uri="{FF2B5EF4-FFF2-40B4-BE49-F238E27FC236}">
                <a16:creationId xmlns:a16="http://schemas.microsoft.com/office/drawing/2014/main" id="{945216F8-43DA-E42F-BF83-873B8E625D74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8EAED"/>
              </a:clrFrom>
              <a:clrTo>
                <a:srgbClr val="E8EAE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38085" y="2983775"/>
            <a:ext cx="2366228" cy="130376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F174662-A1FB-A54B-CCC9-EACD46339DAA}"/>
              </a:ext>
            </a:extLst>
          </p:cNvPr>
          <p:cNvSpPr txBox="1"/>
          <p:nvPr/>
        </p:nvSpPr>
        <p:spPr>
          <a:xfrm>
            <a:off x="9790356" y="4109353"/>
            <a:ext cx="2084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Optical Shutter</a:t>
            </a:r>
          </a:p>
          <a:p>
            <a:r>
              <a:rPr lang="en-US" sz="1200" i="1" dirty="0"/>
              <a:t>Design Complete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83463ED-4B02-8C33-F692-DBA48FA04D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90356" y="4806966"/>
            <a:ext cx="1678800" cy="1416822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961EC33-77C9-24B8-A21A-29B0D90CED2F}"/>
              </a:ext>
            </a:extLst>
          </p:cNvPr>
          <p:cNvCxnSpPr>
            <a:cxnSpLocks/>
          </p:cNvCxnSpPr>
          <p:nvPr/>
        </p:nvCxnSpPr>
        <p:spPr>
          <a:xfrm flipH="1">
            <a:off x="7052467" y="5592994"/>
            <a:ext cx="2737889" cy="1298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arallelogram 31">
            <a:extLst>
              <a:ext uri="{FF2B5EF4-FFF2-40B4-BE49-F238E27FC236}">
                <a16:creationId xmlns:a16="http://schemas.microsoft.com/office/drawing/2014/main" id="{C57E0F36-9058-9275-BDC0-37E87C1CEB26}"/>
              </a:ext>
            </a:extLst>
          </p:cNvPr>
          <p:cNvSpPr/>
          <p:nvPr/>
        </p:nvSpPr>
        <p:spPr>
          <a:xfrm rot="11322512">
            <a:off x="7164621" y="4302910"/>
            <a:ext cx="518205" cy="130202"/>
          </a:xfrm>
          <a:prstGeom prst="parallelogram">
            <a:avLst>
              <a:gd name="adj" fmla="val 1322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75CA697C-4702-4164-0E79-B3D97D30C46B}"/>
              </a:ext>
            </a:extLst>
          </p:cNvPr>
          <p:cNvCxnSpPr>
            <a:cxnSpLocks/>
          </p:cNvCxnSpPr>
          <p:nvPr/>
        </p:nvCxnSpPr>
        <p:spPr>
          <a:xfrm flipH="1">
            <a:off x="7000336" y="3848100"/>
            <a:ext cx="2737889" cy="7049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3910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 descr="A picture containing automaton">
            <a:extLst>
              <a:ext uri="{FF2B5EF4-FFF2-40B4-BE49-F238E27FC236}">
                <a16:creationId xmlns:a16="http://schemas.microsoft.com/office/drawing/2014/main" id="{42432E52-0D89-33B7-B64F-AE3C795191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52" t="3818" r="16127" b="2"/>
          <a:stretch/>
        </p:blipFill>
        <p:spPr>
          <a:xfrm>
            <a:off x="2772861" y="1092901"/>
            <a:ext cx="7157216" cy="55060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5E6246-C92A-03A8-BF96-837B921D0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CaRD</a:t>
            </a:r>
            <a:br>
              <a:rPr lang="en-US" sz="3600" dirty="0"/>
            </a:br>
            <a:r>
              <a:rPr lang="en-US" sz="3600" dirty="0"/>
              <a:t>Technical Progress and Results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414DA-6DD3-A195-0BAB-1468146D6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September 10-12,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FA7CC-0D5B-F41A-7AC4-CB4DC212B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542E3-67ED-9575-36DA-C9A9A3B16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5</a:t>
            </a:fld>
            <a:endParaRPr lang="en-US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DAE3D3E-A562-CD6A-CC4D-E787119B3462}"/>
              </a:ext>
            </a:extLst>
          </p:cNvPr>
          <p:cNvSpPr txBox="1"/>
          <p:nvPr/>
        </p:nvSpPr>
        <p:spPr>
          <a:xfrm>
            <a:off x="9309930" y="6262042"/>
            <a:ext cx="2246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Structural Analysis of Lander Mockup Components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90626B5-E626-6486-8481-697745A1A773}"/>
              </a:ext>
            </a:extLst>
          </p:cNvPr>
          <p:cNvCxnSpPr>
            <a:cxnSpLocks/>
          </p:cNvCxnSpPr>
          <p:nvPr/>
        </p:nvCxnSpPr>
        <p:spPr>
          <a:xfrm flipH="1">
            <a:off x="5841281" y="2999153"/>
            <a:ext cx="2533196" cy="15748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D2F884C-4ED0-B904-250A-52B9E6352B44}"/>
              </a:ext>
            </a:extLst>
          </p:cNvPr>
          <p:cNvSpPr txBox="1"/>
          <p:nvPr/>
        </p:nvSpPr>
        <p:spPr>
          <a:xfrm>
            <a:off x="8374477" y="3065533"/>
            <a:ext cx="2084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Structural Analysis of Base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F174662-A1FB-A54B-CCC9-EACD46339DAA}"/>
              </a:ext>
            </a:extLst>
          </p:cNvPr>
          <p:cNvSpPr txBox="1"/>
          <p:nvPr/>
        </p:nvSpPr>
        <p:spPr>
          <a:xfrm>
            <a:off x="0" y="3250659"/>
            <a:ext cx="274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Structural Analysis of Carbon Trusses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961EC33-77C9-24B8-A21A-29B0D90CED2F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7439025" y="5760092"/>
            <a:ext cx="1870905" cy="649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13D3ADC7-F91F-5664-E2BA-E5B952959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9930" y="5304810"/>
            <a:ext cx="2743201" cy="1040525"/>
          </a:xfrm>
          <a:prstGeom prst="rect">
            <a:avLst/>
          </a:prstGeom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34075B9F-EE77-BAAC-F1E2-436670577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3768" y="1062840"/>
            <a:ext cx="3612775" cy="193631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B2FB4FE-221D-F87D-7240-2C82BC6B65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18" y="988126"/>
            <a:ext cx="2990573" cy="2307382"/>
          </a:xfrm>
          <a:prstGeom prst="rect">
            <a:avLst/>
          </a:prstGeom>
        </p:spPr>
      </p:pic>
      <p:sp>
        <p:nvSpPr>
          <p:cNvPr id="26" name="Parallelogram 25">
            <a:extLst>
              <a:ext uri="{FF2B5EF4-FFF2-40B4-BE49-F238E27FC236}">
                <a16:creationId xmlns:a16="http://schemas.microsoft.com/office/drawing/2014/main" id="{AB316A6E-CF2E-57B5-E341-BF9FDEE94E6A}"/>
              </a:ext>
            </a:extLst>
          </p:cNvPr>
          <p:cNvSpPr/>
          <p:nvPr/>
        </p:nvSpPr>
        <p:spPr>
          <a:xfrm rot="11322512">
            <a:off x="7164621" y="4302910"/>
            <a:ext cx="518205" cy="130202"/>
          </a:xfrm>
          <a:prstGeom prst="parallelogram">
            <a:avLst>
              <a:gd name="adj" fmla="val 1322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75CA697C-4702-4164-0E79-B3D97D30C46B}"/>
              </a:ext>
            </a:extLst>
          </p:cNvPr>
          <p:cNvCxnSpPr>
            <a:cxnSpLocks/>
          </p:cNvCxnSpPr>
          <p:nvPr/>
        </p:nvCxnSpPr>
        <p:spPr>
          <a:xfrm flipH="1">
            <a:off x="3085573" y="1838032"/>
            <a:ext cx="21817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F63EEF56-2491-3DC5-1F54-4AADA1F2FD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407" y="3547997"/>
            <a:ext cx="1944691" cy="2449141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1FB58260-1D61-D97D-C997-6396B5125F52}"/>
              </a:ext>
            </a:extLst>
          </p:cNvPr>
          <p:cNvSpPr txBox="1"/>
          <p:nvPr/>
        </p:nvSpPr>
        <p:spPr>
          <a:xfrm>
            <a:off x="0" y="5954530"/>
            <a:ext cx="274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Electrical Harness Designs Complete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F14A230-DF9D-5C2D-4330-875D5D0DB6C6}"/>
              </a:ext>
            </a:extLst>
          </p:cNvPr>
          <p:cNvCxnSpPr>
            <a:cxnSpLocks/>
          </p:cNvCxnSpPr>
          <p:nvPr/>
        </p:nvCxnSpPr>
        <p:spPr>
          <a:xfrm flipH="1">
            <a:off x="1948652" y="4439841"/>
            <a:ext cx="3166816" cy="1415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65FDC659-1CD2-A7B2-A49D-6E215CFD37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61654" y="3505190"/>
            <a:ext cx="2770431" cy="165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158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 descr="A picture containing automaton">
            <a:extLst>
              <a:ext uri="{FF2B5EF4-FFF2-40B4-BE49-F238E27FC236}">
                <a16:creationId xmlns:a16="http://schemas.microsoft.com/office/drawing/2014/main" id="{42432E52-0D89-33B7-B64F-AE3C795191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52" t="3818" r="16127" b="2"/>
          <a:stretch/>
        </p:blipFill>
        <p:spPr>
          <a:xfrm>
            <a:off x="2743200" y="1097908"/>
            <a:ext cx="7157216" cy="55060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5E6246-C92A-03A8-BF96-837B921D0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CaRD</a:t>
            </a:r>
            <a:br>
              <a:rPr lang="en-US" sz="3600" dirty="0"/>
            </a:br>
            <a:r>
              <a:rPr lang="en-US" sz="3600" dirty="0"/>
              <a:t>Technical Progress and Results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414DA-6DD3-A195-0BAB-1468146D6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September 10-12,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FA7CC-0D5B-F41A-7AC4-CB4DC212B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542E3-67ED-9575-36DA-C9A9A3B16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6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E1CDDD-4500-4F33-C15E-0AFB342A8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877" y="2062875"/>
            <a:ext cx="1852707" cy="5718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6E3E49-540B-4DAC-B975-5ED8530DC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958" y="2899727"/>
            <a:ext cx="2280294" cy="11986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DF961FA-787B-9D62-8A71-CA1D85594C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726" y="4593249"/>
            <a:ext cx="906238" cy="692625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BEE6209A-9E53-1C92-1AC7-27F59E2C94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2816" y="954652"/>
            <a:ext cx="1934005" cy="1281489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97ADBF41-746E-AF78-EA29-06AB9C56D979}"/>
              </a:ext>
            </a:extLst>
          </p:cNvPr>
          <p:cNvSpPr txBox="1"/>
          <p:nvPr/>
        </p:nvSpPr>
        <p:spPr>
          <a:xfrm>
            <a:off x="7723809" y="2207566"/>
            <a:ext cx="2084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Secondary Mirror</a:t>
            </a:r>
          </a:p>
          <a:p>
            <a:r>
              <a:rPr lang="en-US" sz="1200" i="1" dirty="0"/>
              <a:t>Delivered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D1480B6-2A27-43AC-AB00-DD1A96CEDD3E}"/>
              </a:ext>
            </a:extLst>
          </p:cNvPr>
          <p:cNvCxnSpPr>
            <a:cxnSpLocks/>
            <a:stCxn id="58" idx="1"/>
          </p:cNvCxnSpPr>
          <p:nvPr/>
        </p:nvCxnSpPr>
        <p:spPr>
          <a:xfrm flipH="1">
            <a:off x="7096772" y="1595397"/>
            <a:ext cx="356044" cy="5129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1FC1B930-647A-E2B0-87C4-3D21F2E0942C}"/>
              </a:ext>
            </a:extLst>
          </p:cNvPr>
          <p:cNvSpPr txBox="1"/>
          <p:nvPr/>
        </p:nvSpPr>
        <p:spPr>
          <a:xfrm>
            <a:off x="342158" y="4075611"/>
            <a:ext cx="2084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Primary Mirror</a:t>
            </a:r>
          </a:p>
          <a:p>
            <a:r>
              <a:rPr lang="en-US" sz="1200" i="1" dirty="0"/>
              <a:t>Delivered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D8C28021-5A1F-32F7-13EB-30A6C1B02A0E}"/>
              </a:ext>
            </a:extLst>
          </p:cNvPr>
          <p:cNvCxnSpPr>
            <a:cxnSpLocks/>
            <a:endCxn id="11" idx="3"/>
          </p:cNvCxnSpPr>
          <p:nvPr/>
        </p:nvCxnSpPr>
        <p:spPr>
          <a:xfrm flipH="1">
            <a:off x="2711252" y="3465095"/>
            <a:ext cx="2197632" cy="339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802729F8-DD5D-B95C-65E8-D552AAAC89B5}"/>
              </a:ext>
            </a:extLst>
          </p:cNvPr>
          <p:cNvSpPr txBox="1"/>
          <p:nvPr/>
        </p:nvSpPr>
        <p:spPr>
          <a:xfrm>
            <a:off x="408805" y="6002939"/>
            <a:ext cx="2084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Avionics</a:t>
            </a:r>
          </a:p>
          <a:p>
            <a:r>
              <a:rPr lang="en-US" sz="1200" i="1" dirty="0"/>
              <a:t>4 out of 7 boards complete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F6AD2EE-A6F9-18D4-1C29-56E17930DF37}"/>
              </a:ext>
            </a:extLst>
          </p:cNvPr>
          <p:cNvSpPr txBox="1"/>
          <p:nvPr/>
        </p:nvSpPr>
        <p:spPr>
          <a:xfrm>
            <a:off x="2269490" y="1932885"/>
            <a:ext cx="2084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Primary Truss</a:t>
            </a:r>
          </a:p>
          <a:p>
            <a:r>
              <a:rPr lang="en-US" sz="1200" i="1" dirty="0"/>
              <a:t>Delivered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0B1770C2-2500-4FF6-F277-2CA1236100E5}"/>
              </a:ext>
            </a:extLst>
          </p:cNvPr>
          <p:cNvCxnSpPr>
            <a:cxnSpLocks/>
            <a:endCxn id="9" idx="3"/>
          </p:cNvCxnSpPr>
          <p:nvPr/>
        </p:nvCxnSpPr>
        <p:spPr>
          <a:xfrm flipH="1" flipV="1">
            <a:off x="2291584" y="2348803"/>
            <a:ext cx="2472921" cy="5788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97A334D-7E6B-5AE7-83A2-0A92DBC5F8A7}"/>
              </a:ext>
            </a:extLst>
          </p:cNvPr>
          <p:cNvCxnSpPr>
            <a:cxnSpLocks/>
          </p:cNvCxnSpPr>
          <p:nvPr/>
        </p:nvCxnSpPr>
        <p:spPr>
          <a:xfrm flipH="1" flipV="1">
            <a:off x="2291584" y="1510532"/>
            <a:ext cx="2800358" cy="6747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BFA3CF14-19DD-334B-1E2E-5CF478729BE1}"/>
              </a:ext>
            </a:extLst>
          </p:cNvPr>
          <p:cNvSpPr txBox="1"/>
          <p:nvPr/>
        </p:nvSpPr>
        <p:spPr>
          <a:xfrm>
            <a:off x="2314192" y="1048867"/>
            <a:ext cx="1442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Intermediate Truss</a:t>
            </a:r>
          </a:p>
          <a:p>
            <a:r>
              <a:rPr lang="en-US" sz="1200" i="1" dirty="0"/>
              <a:t>Delivered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8122DE7-EF05-5E1B-DD6C-BC91C2A0AE62}"/>
              </a:ext>
            </a:extLst>
          </p:cNvPr>
          <p:cNvSpPr txBox="1"/>
          <p:nvPr/>
        </p:nvSpPr>
        <p:spPr>
          <a:xfrm>
            <a:off x="3911321" y="1291609"/>
            <a:ext cx="1442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Secondary Truss</a:t>
            </a:r>
          </a:p>
          <a:p>
            <a:r>
              <a:rPr lang="en-US" sz="1200" i="1" dirty="0"/>
              <a:t>Delivered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DAE3D3E-A562-CD6A-CC4D-E787119B3462}"/>
              </a:ext>
            </a:extLst>
          </p:cNvPr>
          <p:cNvSpPr txBox="1"/>
          <p:nvPr/>
        </p:nvSpPr>
        <p:spPr>
          <a:xfrm>
            <a:off x="9466983" y="2778490"/>
            <a:ext cx="2084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Reactor (COPR-Tipping Point) </a:t>
            </a:r>
          </a:p>
          <a:p>
            <a:r>
              <a:rPr lang="en-US" sz="1200" i="1" dirty="0"/>
              <a:t>Completed TVAC Test</a:t>
            </a:r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E28474FA-8B22-A6EF-AA79-F17A7D995F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54421" y="942950"/>
            <a:ext cx="2015247" cy="1893111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B275B85A-D2CF-3E96-A515-BC3B360FE5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6903" y="964733"/>
            <a:ext cx="1444820" cy="394229"/>
          </a:xfrm>
          <a:prstGeom prst="rect">
            <a:avLst/>
          </a:prstGeom>
        </p:spPr>
      </p:pic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96A6F11-0230-1062-6208-F1FCD87E02AD}"/>
              </a:ext>
            </a:extLst>
          </p:cNvPr>
          <p:cNvCxnSpPr>
            <a:cxnSpLocks/>
          </p:cNvCxnSpPr>
          <p:nvPr/>
        </p:nvCxnSpPr>
        <p:spPr>
          <a:xfrm>
            <a:off x="5342255" y="1320450"/>
            <a:ext cx="1162819" cy="4649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" name="Picture 97">
            <a:extLst>
              <a:ext uri="{FF2B5EF4-FFF2-40B4-BE49-F238E27FC236}">
                <a16:creationId xmlns:a16="http://schemas.microsoft.com/office/drawing/2014/main" id="{46326D9A-221C-98AE-8794-7F1F9EEA33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08335" y="4593249"/>
            <a:ext cx="906239" cy="695286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4497C66C-1FC7-6FD3-8440-04C798B216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2726" y="5314267"/>
            <a:ext cx="906238" cy="687899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77F7E4F8-0D6E-3455-E4A7-D994E26FDD4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07952" y="5317024"/>
            <a:ext cx="906240" cy="692530"/>
          </a:xfrm>
          <a:prstGeom prst="rect">
            <a:avLst/>
          </a:prstGeom>
        </p:spPr>
      </p:pic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5736E2D1-FA0A-A96D-980F-5E1E854610EB}"/>
              </a:ext>
            </a:extLst>
          </p:cNvPr>
          <p:cNvCxnSpPr>
            <a:cxnSpLocks/>
            <a:endCxn id="98" idx="3"/>
          </p:cNvCxnSpPr>
          <p:nvPr/>
        </p:nvCxnSpPr>
        <p:spPr>
          <a:xfrm flipH="1">
            <a:off x="2314574" y="4475747"/>
            <a:ext cx="2630523" cy="465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" name="Picture 111">
            <a:extLst>
              <a:ext uri="{FF2B5EF4-FFF2-40B4-BE49-F238E27FC236}">
                <a16:creationId xmlns:a16="http://schemas.microsoft.com/office/drawing/2014/main" id="{75B3B680-B647-C77C-6572-DCA3410FB13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60204" y="5253355"/>
            <a:ext cx="2084082" cy="1268010"/>
          </a:xfrm>
          <a:prstGeom prst="rect">
            <a:avLst/>
          </a:prstGeom>
        </p:spPr>
      </p:pic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D671D4BF-244D-5069-3368-9D231F39B835}"/>
              </a:ext>
            </a:extLst>
          </p:cNvPr>
          <p:cNvCxnSpPr>
            <a:cxnSpLocks/>
          </p:cNvCxnSpPr>
          <p:nvPr/>
        </p:nvCxnSpPr>
        <p:spPr>
          <a:xfrm flipH="1" flipV="1">
            <a:off x="7342625" y="5151107"/>
            <a:ext cx="2100083" cy="3311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6" name="Picture 115">
            <a:extLst>
              <a:ext uri="{FF2B5EF4-FFF2-40B4-BE49-F238E27FC236}">
                <a16:creationId xmlns:a16="http://schemas.microsoft.com/office/drawing/2014/main" id="{69AD6902-B5D9-F8E0-9EAD-5D863E67277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2159" y="1029721"/>
            <a:ext cx="1927331" cy="609230"/>
          </a:xfrm>
          <a:prstGeom prst="rect">
            <a:avLst/>
          </a:prstGeom>
        </p:spPr>
      </p:pic>
      <p:sp>
        <p:nvSpPr>
          <p:cNvPr id="126" name="Parallelogram 125">
            <a:extLst>
              <a:ext uri="{FF2B5EF4-FFF2-40B4-BE49-F238E27FC236}">
                <a16:creationId xmlns:a16="http://schemas.microsoft.com/office/drawing/2014/main" id="{3E2996E1-B820-D776-1F6F-030ED001918F}"/>
              </a:ext>
            </a:extLst>
          </p:cNvPr>
          <p:cNvSpPr/>
          <p:nvPr/>
        </p:nvSpPr>
        <p:spPr>
          <a:xfrm rot="11322512">
            <a:off x="7164621" y="4302910"/>
            <a:ext cx="518205" cy="130202"/>
          </a:xfrm>
          <a:prstGeom prst="parallelogram">
            <a:avLst>
              <a:gd name="adj" fmla="val 1322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75CA697C-4702-4164-0E79-B3D97D30C46B}"/>
              </a:ext>
            </a:extLst>
          </p:cNvPr>
          <p:cNvCxnSpPr>
            <a:cxnSpLocks/>
          </p:cNvCxnSpPr>
          <p:nvPr/>
        </p:nvCxnSpPr>
        <p:spPr>
          <a:xfrm flipH="1">
            <a:off x="7342625" y="2280402"/>
            <a:ext cx="2161927" cy="21953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7" name="Content Placeholder 6" descr="A picture containing engine, automaton">
            <a:extLst>
              <a:ext uri="{FF2B5EF4-FFF2-40B4-BE49-F238E27FC236}">
                <a16:creationId xmlns:a16="http://schemas.microsoft.com/office/drawing/2014/main" id="{2A4F7CAA-5919-03B5-47E1-9C3EFD1EA2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0205" y="3254006"/>
            <a:ext cx="2028429" cy="1521321"/>
          </a:xfrm>
          <a:ln>
            <a:solidFill>
              <a:schemeClr val="tx1"/>
            </a:solidFill>
          </a:ln>
        </p:spPr>
      </p:pic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7EC9CF26-C1B7-439A-6DB7-1B31606B84F0}"/>
              </a:ext>
            </a:extLst>
          </p:cNvPr>
          <p:cNvCxnSpPr>
            <a:cxnSpLocks/>
            <a:stCxn id="127" idx="1"/>
          </p:cNvCxnSpPr>
          <p:nvPr/>
        </p:nvCxnSpPr>
        <p:spPr>
          <a:xfrm flipH="1">
            <a:off x="7523217" y="4014667"/>
            <a:ext cx="2036988" cy="8551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>
            <a:extLst>
              <a:ext uri="{FF2B5EF4-FFF2-40B4-BE49-F238E27FC236}">
                <a16:creationId xmlns:a16="http://schemas.microsoft.com/office/drawing/2014/main" id="{5BA5FF60-B001-02C1-BB3C-E41F376F6510}"/>
              </a:ext>
            </a:extLst>
          </p:cNvPr>
          <p:cNvSpPr txBox="1"/>
          <p:nvPr/>
        </p:nvSpPr>
        <p:spPr>
          <a:xfrm>
            <a:off x="9508359" y="4731607"/>
            <a:ext cx="2084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Fluid System</a:t>
            </a:r>
          </a:p>
          <a:p>
            <a:r>
              <a:rPr lang="en-US" sz="1200" i="1" dirty="0"/>
              <a:t>Completed TVAC Test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83B2F37A-3B06-767C-132D-9B5167C7C332}"/>
              </a:ext>
            </a:extLst>
          </p:cNvPr>
          <p:cNvSpPr txBox="1"/>
          <p:nvPr/>
        </p:nvSpPr>
        <p:spPr>
          <a:xfrm>
            <a:off x="9504552" y="6462826"/>
            <a:ext cx="2084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Sun Pointer</a:t>
            </a:r>
          </a:p>
          <a:p>
            <a:r>
              <a:rPr lang="en-US" sz="1200" i="1" dirty="0"/>
              <a:t>Completed</a:t>
            </a:r>
          </a:p>
        </p:txBody>
      </p:sp>
    </p:spTree>
    <p:extLst>
      <p:ext uri="{BB962C8B-B14F-4D97-AF65-F5344CB8AC3E}">
        <p14:creationId xmlns:p14="http://schemas.microsoft.com/office/powerpoint/2010/main" val="3449527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E6246-C92A-03A8-BF96-837B921D0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CaRD</a:t>
            </a:r>
            <a:br>
              <a:rPr lang="en-US" sz="3600" dirty="0"/>
            </a:br>
            <a:r>
              <a:rPr lang="en-US" sz="3600" dirty="0"/>
              <a:t>Technical Progress and Results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542E3-67ED-9575-36DA-C9A9A3B16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62E874-0995-9A8A-3E5E-53CA4241E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379"/>
            <a:ext cx="4455892" cy="49592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2E49A4C-C63C-966F-B3CA-BD70E230485C}"/>
              </a:ext>
            </a:extLst>
          </p:cNvPr>
          <p:cNvSpPr txBox="1"/>
          <p:nvPr/>
        </p:nvSpPr>
        <p:spPr>
          <a:xfrm>
            <a:off x="770755" y="5743674"/>
            <a:ext cx="3382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Heliostat Design Complete – Parts Ordered</a:t>
            </a:r>
            <a:endParaRPr lang="en-US" sz="1200" i="1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7D70CCD-311E-635E-46A0-4DA00BC483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2900" y="1304369"/>
            <a:ext cx="7847806" cy="436131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326419A-6359-F08B-F81F-4E813FD86395}"/>
              </a:ext>
            </a:extLst>
          </p:cNvPr>
          <p:cNvSpPr txBox="1"/>
          <p:nvPr/>
        </p:nvSpPr>
        <p:spPr>
          <a:xfrm>
            <a:off x="6511960" y="5796730"/>
            <a:ext cx="3543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Flight-Forward Software GUI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164136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80666-45D4-AF7A-52EC-902C4A230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CaRD</a:t>
            </a:r>
            <a:br>
              <a:rPr lang="en-US" sz="3600" dirty="0"/>
            </a:br>
            <a:r>
              <a:rPr lang="en-US" sz="3600" dirty="0"/>
              <a:t>Transition/Infusion Status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24A95-CBC1-CA94-1240-4F68A89CC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8D121-6107-52F9-22E4-E62A96CDE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GCD Annual Program Review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5EDA0-DB6F-3719-5015-4D4F61F18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8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1E7A4F-5B22-8CD0-4CC3-746E8ED14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3909"/>
            <a:ext cx="12192000" cy="40501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F255A6D-2F91-F38A-155C-AD873D0BBAA5}"/>
              </a:ext>
            </a:extLst>
          </p:cNvPr>
          <p:cNvSpPr txBox="1"/>
          <p:nvPr/>
        </p:nvSpPr>
        <p:spPr>
          <a:xfrm>
            <a:off x="278321" y="1145045"/>
            <a:ext cx="4640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Slide Presented by Jim Reuter at Space Resources Roundtable 2023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768EB1-9200-1E2F-3FFF-CA2A49A6280E}"/>
              </a:ext>
            </a:extLst>
          </p:cNvPr>
          <p:cNvSpPr/>
          <p:nvPr/>
        </p:nvSpPr>
        <p:spPr>
          <a:xfrm>
            <a:off x="5893" y="5930633"/>
            <a:ext cx="2522703" cy="148404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none" dirty="0"/>
              <a:t>CaRD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81104B-0A80-29A7-D8BF-DF863D29A00A}"/>
              </a:ext>
            </a:extLst>
          </p:cNvPr>
          <p:cNvSpPr/>
          <p:nvPr/>
        </p:nvSpPr>
        <p:spPr>
          <a:xfrm>
            <a:off x="3140239" y="6096391"/>
            <a:ext cx="3303032" cy="145163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none" dirty="0">
                <a:solidFill>
                  <a:srgbClr val="FFFFFF"/>
                </a:solidFill>
              </a:rPr>
              <a:t>LIFT-1?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9F62BE-9DAA-4197-2AA3-F5354EA1F34A}"/>
              </a:ext>
            </a:extLst>
          </p:cNvPr>
          <p:cNvSpPr/>
          <p:nvPr/>
        </p:nvSpPr>
        <p:spPr>
          <a:xfrm>
            <a:off x="16074" y="5773003"/>
            <a:ext cx="1853448" cy="13936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none" dirty="0"/>
              <a:t>COPR-TP (Sierra Space)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5F5924-D70C-1630-EEA8-3CAB22A6A9B7}"/>
              </a:ext>
            </a:extLst>
          </p:cNvPr>
          <p:cNvSpPr/>
          <p:nvPr/>
        </p:nvSpPr>
        <p:spPr>
          <a:xfrm>
            <a:off x="6475355" y="6096842"/>
            <a:ext cx="2210174" cy="145163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none" dirty="0">
                <a:solidFill>
                  <a:srgbClr val="FFFFFF"/>
                </a:solidFill>
              </a:rPr>
              <a:t>Pilot Plant Concentrator Prototype?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9F1A3B-6CD9-43AA-039D-670DC50757A4}"/>
              </a:ext>
            </a:extLst>
          </p:cNvPr>
          <p:cNvSpPr/>
          <p:nvPr/>
        </p:nvSpPr>
        <p:spPr>
          <a:xfrm>
            <a:off x="6487795" y="6479061"/>
            <a:ext cx="4433567" cy="137478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none" dirty="0">
                <a:solidFill>
                  <a:srgbClr val="FFFFFF"/>
                </a:solidFill>
              </a:rPr>
              <a:t>Pilot Plant?</a:t>
            </a:r>
          </a:p>
        </p:txBody>
      </p:sp>
      <p:graphicFrame>
        <p:nvGraphicFramePr>
          <p:cNvPr id="17" name="Table 35">
            <a:extLst>
              <a:ext uri="{FF2B5EF4-FFF2-40B4-BE49-F238E27FC236}">
                <a16:creationId xmlns:a16="http://schemas.microsoft.com/office/drawing/2014/main" id="{A9D617B1-6F2F-AD0C-9F83-1D397FCE1A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616139"/>
              </p:ext>
            </p:extLst>
          </p:nvPr>
        </p:nvGraphicFramePr>
        <p:xfrm>
          <a:off x="4451" y="5290118"/>
          <a:ext cx="12187549" cy="24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959">
                  <a:extLst>
                    <a:ext uri="{9D8B030D-6E8A-4147-A177-3AD203B41FA5}">
                      <a16:colId xmlns:a16="http://schemas.microsoft.com/office/drawing/2014/main" val="3834015279"/>
                    </a:ext>
                  </a:extLst>
                </a:gridCol>
                <a:gridCol w="1107959">
                  <a:extLst>
                    <a:ext uri="{9D8B030D-6E8A-4147-A177-3AD203B41FA5}">
                      <a16:colId xmlns:a16="http://schemas.microsoft.com/office/drawing/2014/main" val="1482521044"/>
                    </a:ext>
                  </a:extLst>
                </a:gridCol>
                <a:gridCol w="1107959">
                  <a:extLst>
                    <a:ext uri="{9D8B030D-6E8A-4147-A177-3AD203B41FA5}">
                      <a16:colId xmlns:a16="http://schemas.microsoft.com/office/drawing/2014/main" val="614140877"/>
                    </a:ext>
                  </a:extLst>
                </a:gridCol>
                <a:gridCol w="1107959">
                  <a:extLst>
                    <a:ext uri="{9D8B030D-6E8A-4147-A177-3AD203B41FA5}">
                      <a16:colId xmlns:a16="http://schemas.microsoft.com/office/drawing/2014/main" val="254211810"/>
                    </a:ext>
                  </a:extLst>
                </a:gridCol>
                <a:gridCol w="1107959">
                  <a:extLst>
                    <a:ext uri="{9D8B030D-6E8A-4147-A177-3AD203B41FA5}">
                      <a16:colId xmlns:a16="http://schemas.microsoft.com/office/drawing/2014/main" val="1173738326"/>
                    </a:ext>
                  </a:extLst>
                </a:gridCol>
                <a:gridCol w="1107959">
                  <a:extLst>
                    <a:ext uri="{9D8B030D-6E8A-4147-A177-3AD203B41FA5}">
                      <a16:colId xmlns:a16="http://schemas.microsoft.com/office/drawing/2014/main" val="2988767411"/>
                    </a:ext>
                  </a:extLst>
                </a:gridCol>
                <a:gridCol w="1107959">
                  <a:extLst>
                    <a:ext uri="{9D8B030D-6E8A-4147-A177-3AD203B41FA5}">
                      <a16:colId xmlns:a16="http://schemas.microsoft.com/office/drawing/2014/main" val="3825140722"/>
                    </a:ext>
                  </a:extLst>
                </a:gridCol>
                <a:gridCol w="1107959">
                  <a:extLst>
                    <a:ext uri="{9D8B030D-6E8A-4147-A177-3AD203B41FA5}">
                      <a16:colId xmlns:a16="http://schemas.microsoft.com/office/drawing/2014/main" val="1615305605"/>
                    </a:ext>
                  </a:extLst>
                </a:gridCol>
                <a:gridCol w="1107959">
                  <a:extLst>
                    <a:ext uri="{9D8B030D-6E8A-4147-A177-3AD203B41FA5}">
                      <a16:colId xmlns:a16="http://schemas.microsoft.com/office/drawing/2014/main" val="1518432525"/>
                    </a:ext>
                  </a:extLst>
                </a:gridCol>
                <a:gridCol w="1107959">
                  <a:extLst>
                    <a:ext uri="{9D8B030D-6E8A-4147-A177-3AD203B41FA5}">
                      <a16:colId xmlns:a16="http://schemas.microsoft.com/office/drawing/2014/main" val="1397372740"/>
                    </a:ext>
                  </a:extLst>
                </a:gridCol>
                <a:gridCol w="1107959">
                  <a:extLst>
                    <a:ext uri="{9D8B030D-6E8A-4147-A177-3AD203B41FA5}">
                      <a16:colId xmlns:a16="http://schemas.microsoft.com/office/drawing/2014/main" val="672493460"/>
                    </a:ext>
                  </a:extLst>
                </a:gridCol>
              </a:tblGrid>
              <a:tr h="182789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CY23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CY24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CY25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CY26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CY27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CY28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CY29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CY30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CY31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CY32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CY33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596834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2B00D8D6-BD11-8C49-080A-4DC46FB3A70A}"/>
              </a:ext>
            </a:extLst>
          </p:cNvPr>
          <p:cNvSpPr/>
          <p:nvPr/>
        </p:nvSpPr>
        <p:spPr>
          <a:xfrm>
            <a:off x="1997928" y="6095589"/>
            <a:ext cx="1126268" cy="145163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FFFFFF"/>
                </a:solidFill>
              </a:rPr>
              <a:t>LIF</a:t>
            </a:r>
            <a:r>
              <a:rPr lang="en-US" sz="1000" u="none" dirty="0">
                <a:solidFill>
                  <a:srgbClr val="FFFFFF"/>
                </a:solidFill>
              </a:rPr>
              <a:t>T-1 RFP?</a:t>
            </a:r>
          </a:p>
        </p:txBody>
      </p:sp>
      <p:graphicFrame>
        <p:nvGraphicFramePr>
          <p:cNvPr id="19" name="Table 35">
            <a:extLst>
              <a:ext uri="{FF2B5EF4-FFF2-40B4-BE49-F238E27FC236}">
                <a16:creationId xmlns:a16="http://schemas.microsoft.com/office/drawing/2014/main" id="{59B04C10-540C-9702-60D1-77FA844368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76838"/>
              </p:ext>
            </p:extLst>
          </p:nvPr>
        </p:nvGraphicFramePr>
        <p:xfrm>
          <a:off x="-196717" y="5510902"/>
          <a:ext cx="12187549" cy="24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959">
                  <a:extLst>
                    <a:ext uri="{9D8B030D-6E8A-4147-A177-3AD203B41FA5}">
                      <a16:colId xmlns:a16="http://schemas.microsoft.com/office/drawing/2014/main" val="3834015279"/>
                    </a:ext>
                  </a:extLst>
                </a:gridCol>
                <a:gridCol w="1107959">
                  <a:extLst>
                    <a:ext uri="{9D8B030D-6E8A-4147-A177-3AD203B41FA5}">
                      <a16:colId xmlns:a16="http://schemas.microsoft.com/office/drawing/2014/main" val="1482521044"/>
                    </a:ext>
                  </a:extLst>
                </a:gridCol>
                <a:gridCol w="1107959">
                  <a:extLst>
                    <a:ext uri="{9D8B030D-6E8A-4147-A177-3AD203B41FA5}">
                      <a16:colId xmlns:a16="http://schemas.microsoft.com/office/drawing/2014/main" val="614140877"/>
                    </a:ext>
                  </a:extLst>
                </a:gridCol>
                <a:gridCol w="1107959">
                  <a:extLst>
                    <a:ext uri="{9D8B030D-6E8A-4147-A177-3AD203B41FA5}">
                      <a16:colId xmlns:a16="http://schemas.microsoft.com/office/drawing/2014/main" val="254211810"/>
                    </a:ext>
                  </a:extLst>
                </a:gridCol>
                <a:gridCol w="1107959">
                  <a:extLst>
                    <a:ext uri="{9D8B030D-6E8A-4147-A177-3AD203B41FA5}">
                      <a16:colId xmlns:a16="http://schemas.microsoft.com/office/drawing/2014/main" val="1173738326"/>
                    </a:ext>
                  </a:extLst>
                </a:gridCol>
                <a:gridCol w="1107959">
                  <a:extLst>
                    <a:ext uri="{9D8B030D-6E8A-4147-A177-3AD203B41FA5}">
                      <a16:colId xmlns:a16="http://schemas.microsoft.com/office/drawing/2014/main" val="2988767411"/>
                    </a:ext>
                  </a:extLst>
                </a:gridCol>
                <a:gridCol w="1107959">
                  <a:extLst>
                    <a:ext uri="{9D8B030D-6E8A-4147-A177-3AD203B41FA5}">
                      <a16:colId xmlns:a16="http://schemas.microsoft.com/office/drawing/2014/main" val="3825140722"/>
                    </a:ext>
                  </a:extLst>
                </a:gridCol>
                <a:gridCol w="1107959">
                  <a:extLst>
                    <a:ext uri="{9D8B030D-6E8A-4147-A177-3AD203B41FA5}">
                      <a16:colId xmlns:a16="http://schemas.microsoft.com/office/drawing/2014/main" val="1615305605"/>
                    </a:ext>
                  </a:extLst>
                </a:gridCol>
                <a:gridCol w="1107959">
                  <a:extLst>
                    <a:ext uri="{9D8B030D-6E8A-4147-A177-3AD203B41FA5}">
                      <a16:colId xmlns:a16="http://schemas.microsoft.com/office/drawing/2014/main" val="1518432525"/>
                    </a:ext>
                  </a:extLst>
                </a:gridCol>
                <a:gridCol w="1107959">
                  <a:extLst>
                    <a:ext uri="{9D8B030D-6E8A-4147-A177-3AD203B41FA5}">
                      <a16:colId xmlns:a16="http://schemas.microsoft.com/office/drawing/2014/main" val="1397372740"/>
                    </a:ext>
                  </a:extLst>
                </a:gridCol>
                <a:gridCol w="1107959">
                  <a:extLst>
                    <a:ext uri="{9D8B030D-6E8A-4147-A177-3AD203B41FA5}">
                      <a16:colId xmlns:a16="http://schemas.microsoft.com/office/drawing/2014/main" val="672493460"/>
                    </a:ext>
                  </a:extLst>
                </a:gridCol>
              </a:tblGrid>
              <a:tr h="182789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FY23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FY24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FY25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FY26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FY27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FY28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FY29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FY30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FY31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FY32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FY33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596834"/>
                  </a:ext>
                </a:extLst>
              </a:tr>
            </a:tbl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C42B8D1C-03E9-5273-1575-27A1C6A6AB79}"/>
              </a:ext>
            </a:extLst>
          </p:cNvPr>
          <p:cNvSpPr/>
          <p:nvPr/>
        </p:nvSpPr>
        <p:spPr>
          <a:xfrm>
            <a:off x="2013047" y="6479061"/>
            <a:ext cx="4433566" cy="145163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none" dirty="0">
                <a:solidFill>
                  <a:srgbClr val="FFFFFF"/>
                </a:solidFill>
              </a:rPr>
              <a:t>Pilot Plant Propellant Production?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F870E20-519B-FFAD-9D9C-DDA4B4881CC6}"/>
              </a:ext>
            </a:extLst>
          </p:cNvPr>
          <p:cNvSpPr/>
          <p:nvPr/>
        </p:nvSpPr>
        <p:spPr>
          <a:xfrm>
            <a:off x="2013046" y="6280879"/>
            <a:ext cx="4433567" cy="165198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none" dirty="0">
                <a:solidFill>
                  <a:srgbClr val="FFFFFF"/>
                </a:solidFill>
              </a:rPr>
              <a:t>Pilot Plant Carbothermal?</a:t>
            </a:r>
          </a:p>
        </p:txBody>
      </p:sp>
    </p:spTree>
    <p:extLst>
      <p:ext uri="{BB962C8B-B14F-4D97-AF65-F5344CB8AC3E}">
        <p14:creationId xmlns:p14="http://schemas.microsoft.com/office/powerpoint/2010/main" val="3421570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20434-AEE9-5503-6AD4-6A6AC332A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CaRD</a:t>
            </a:r>
            <a:br>
              <a:rPr lang="en-US" sz="3600" dirty="0"/>
            </a:br>
            <a:r>
              <a:rPr lang="en-US" sz="3600" dirty="0"/>
              <a:t>Assessment Summary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65F5EB0-6E8B-44CB-1A29-BD1F0C636A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958442"/>
              </p:ext>
            </p:extLst>
          </p:nvPr>
        </p:nvGraphicFramePr>
        <p:xfrm>
          <a:off x="522692" y="993050"/>
          <a:ext cx="11140514" cy="1655334"/>
        </p:xfrm>
        <a:graphic>
          <a:graphicData uri="http://schemas.openxmlformats.org/drawingml/2006/table">
            <a:tbl>
              <a:tblPr/>
              <a:tblGrid>
                <a:gridCol w="1504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3885110848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3130830848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260731836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1853114543"/>
                    </a:ext>
                  </a:extLst>
                </a:gridCol>
                <a:gridCol w="78028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602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Name </a:t>
                      </a:r>
                    </a:p>
                  </a:txBody>
                  <a:tcPr marL="8193" marR="8193" marT="819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4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Performance </a:t>
                      </a:r>
                      <a:endParaRPr lang="en-US" sz="1400" b="1" i="0" u="none" strike="noStrike" kern="12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200" b="0" i="0" u="none" strike="noStrike" kern="12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Comments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43537"/>
                  </a:ext>
                </a:extLst>
              </a:tr>
              <a:tr h="5768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Annual</a:t>
                      </a:r>
                    </a:p>
                  </a:txBody>
                  <a:tcPr marL="8193" marR="8193" marT="819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03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Technical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Successful TVAC test. CDR complete</a:t>
                      </a:r>
                    </a:p>
                    <a:p>
                      <a:pPr algn="l" rtl="0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 –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eliostat mirror procurement was not accounted for in baseline plan 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 – On track to complete objectives by March 2025</a:t>
                      </a:r>
                    </a:p>
                    <a:p>
                      <a:pPr algn="l" rtl="0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Programmatic - 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043784"/>
                  </a:ext>
                </a:extLst>
              </a:tr>
            </a:tbl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A7315C-B8D6-817F-3702-A09508A96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E1D25B-02A7-461A-7E95-C1B2BA91E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ED08E9-10D2-CE53-4CFA-8D51A5B1F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4930B496-5C44-56BD-B564-3A54342C03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773887"/>
              </p:ext>
            </p:extLst>
          </p:nvPr>
        </p:nvGraphicFramePr>
        <p:xfrm>
          <a:off x="522687" y="2696028"/>
          <a:ext cx="11140519" cy="185420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856963">
                  <a:extLst>
                    <a:ext uri="{9D8B030D-6E8A-4147-A177-3AD203B41FA5}">
                      <a16:colId xmlns:a16="http://schemas.microsoft.com/office/drawing/2014/main" val="3503806304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686593623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760090212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2149412441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011795859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4120074955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312530565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714205916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3202784646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1747237724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2428589861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390053536"/>
                    </a:ext>
                  </a:extLst>
                </a:gridCol>
                <a:gridCol w="856963">
                  <a:extLst>
                    <a:ext uri="{9D8B030D-6E8A-4147-A177-3AD203B41FA5}">
                      <a16:colId xmlns:a16="http://schemas.microsoft.com/office/drawing/2014/main" val="3590533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Oct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Nov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Dec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Jan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Feb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MYR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Apr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Jun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Jul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Aug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APR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7880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0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F0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952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784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T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717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078743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5E09F0C5-AE4E-C615-E66D-EBC17CD21E15}"/>
              </a:ext>
            </a:extLst>
          </p:cNvPr>
          <p:cNvSpPr/>
          <p:nvPr/>
        </p:nvSpPr>
        <p:spPr>
          <a:xfrm>
            <a:off x="522683" y="4647334"/>
            <a:ext cx="11140519" cy="1784894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/>
              <a:t>* Change request for heliostat mirror procurement was under review at the time that this presentation was submitted to STRIVES</a:t>
            </a:r>
          </a:p>
        </p:txBody>
      </p:sp>
    </p:spTree>
    <p:extLst>
      <p:ext uri="{BB962C8B-B14F-4D97-AF65-F5344CB8AC3E}">
        <p14:creationId xmlns:p14="http://schemas.microsoft.com/office/powerpoint/2010/main" val="1420503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93A98BAC-01D2-B4A8-4501-ACDB89D15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499" y="1092202"/>
            <a:ext cx="7312966" cy="55232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6F944A-BC8E-8454-29B4-ACFE0ADFF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Plans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9FDE9A-9077-8380-FBB4-E5F2DB3D0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AE7FBF-F924-7D0F-6417-690AAC4B9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3ACA4C-1454-F4CB-D985-49FDDBB53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10</a:t>
            </a:fld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669274B-B5ED-E99C-1170-8A7C8C444347}"/>
              </a:ext>
            </a:extLst>
          </p:cNvPr>
          <p:cNvCxnSpPr/>
          <p:nvPr/>
        </p:nvCxnSpPr>
        <p:spPr>
          <a:xfrm flipH="1" flipV="1">
            <a:off x="8749553" y="3532094"/>
            <a:ext cx="824753" cy="72614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1FFA76E-A73E-B990-AB90-EE653818D757}"/>
              </a:ext>
            </a:extLst>
          </p:cNvPr>
          <p:cNvSpPr txBox="1"/>
          <p:nvPr/>
        </p:nvSpPr>
        <p:spPr>
          <a:xfrm>
            <a:off x="9071165" y="4261900"/>
            <a:ext cx="1362635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tlCol="0" anchor="ctr" anchorCtr="0">
            <a:spAutoFit/>
          </a:bodyPr>
          <a:lstStyle/>
          <a:p>
            <a:pPr algn="ctr"/>
            <a:r>
              <a:rPr lang="en-US" sz="1100"/>
              <a:t>Wind Screens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8D0E5B5-24BC-1D24-6ACE-CE744CF1E764}"/>
              </a:ext>
            </a:extLst>
          </p:cNvPr>
          <p:cNvCxnSpPr>
            <a:cxnSpLocks/>
          </p:cNvCxnSpPr>
          <p:nvPr/>
        </p:nvCxnSpPr>
        <p:spPr>
          <a:xfrm flipH="1">
            <a:off x="7763435" y="1736467"/>
            <a:ext cx="1183341" cy="759907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7F3D3EA-84A2-45DB-AB66-1EB6A00B3E63}"/>
              </a:ext>
            </a:extLst>
          </p:cNvPr>
          <p:cNvSpPr txBox="1"/>
          <p:nvPr/>
        </p:nvSpPr>
        <p:spPr>
          <a:xfrm>
            <a:off x="8669988" y="1484607"/>
            <a:ext cx="1362635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tlCol="0" anchor="ctr" anchorCtr="0">
            <a:spAutoFit/>
          </a:bodyPr>
          <a:lstStyle/>
          <a:p>
            <a:pPr algn="ctr"/>
            <a:r>
              <a:rPr lang="en-US" sz="1100"/>
              <a:t>Heliostat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5B1A40C-DBA2-C84F-C178-A46544D8EEFF}"/>
              </a:ext>
            </a:extLst>
          </p:cNvPr>
          <p:cNvCxnSpPr>
            <a:cxnSpLocks/>
            <a:stCxn id="15" idx="2"/>
          </p:cNvCxnSpPr>
          <p:nvPr/>
        </p:nvCxnSpPr>
        <p:spPr>
          <a:xfrm>
            <a:off x="6032130" y="1673561"/>
            <a:ext cx="906552" cy="116825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52C48EB-39F8-63FC-C1EA-8CF7D291E4C7}"/>
              </a:ext>
            </a:extLst>
          </p:cNvPr>
          <p:cNvSpPr txBox="1"/>
          <p:nvPr/>
        </p:nvSpPr>
        <p:spPr>
          <a:xfrm>
            <a:off x="5350812" y="1411951"/>
            <a:ext cx="1362635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tlCol="0" anchor="ctr" anchorCtr="0">
            <a:spAutoFit/>
          </a:bodyPr>
          <a:lstStyle/>
          <a:p>
            <a:pPr algn="ctr"/>
            <a:r>
              <a:rPr lang="en-US" sz="1100"/>
              <a:t>Light Screen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7FB7388-D978-FC13-57F3-07830CADA197}"/>
              </a:ext>
            </a:extLst>
          </p:cNvPr>
          <p:cNvCxnSpPr>
            <a:cxnSpLocks/>
          </p:cNvCxnSpPr>
          <p:nvPr/>
        </p:nvCxnSpPr>
        <p:spPr>
          <a:xfrm flipV="1">
            <a:off x="2617694" y="4512612"/>
            <a:ext cx="683837" cy="10898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2442276-027B-3376-C207-A1EFB208C620}"/>
              </a:ext>
            </a:extLst>
          </p:cNvPr>
          <p:cNvSpPr txBox="1"/>
          <p:nvPr/>
        </p:nvSpPr>
        <p:spPr>
          <a:xfrm>
            <a:off x="1255059" y="4258235"/>
            <a:ext cx="1362635" cy="430887"/>
          </a:xfrm>
          <a:prstGeom prst="rect">
            <a:avLst/>
          </a:prstGeom>
          <a:noFill/>
          <a:ln>
            <a:noFill/>
          </a:ln>
        </p:spPr>
        <p:txBody>
          <a:bodyPr wrap="square" lIns="0" rtlCol="0" anchor="ctr" anchorCtr="0">
            <a:spAutoFit/>
          </a:bodyPr>
          <a:lstStyle/>
          <a:p>
            <a:pPr algn="ctr"/>
            <a:r>
              <a:rPr lang="en-US" sz="1100"/>
              <a:t>Building 360 </a:t>
            </a:r>
          </a:p>
          <a:p>
            <a:pPr algn="ctr"/>
            <a:r>
              <a:rPr lang="en-US" sz="1100"/>
              <a:t>(cross section view)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17F7CD6-E357-B8C8-FED4-364C5CCD6B6A}"/>
              </a:ext>
            </a:extLst>
          </p:cNvPr>
          <p:cNvCxnSpPr>
            <a:cxnSpLocks/>
          </p:cNvCxnSpPr>
          <p:nvPr/>
        </p:nvCxnSpPr>
        <p:spPr>
          <a:xfrm>
            <a:off x="4897535" y="2775266"/>
            <a:ext cx="0" cy="77122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45A223B-D397-B516-5C4D-D76F44AB9433}"/>
              </a:ext>
            </a:extLst>
          </p:cNvPr>
          <p:cNvSpPr txBox="1"/>
          <p:nvPr/>
        </p:nvSpPr>
        <p:spPr>
          <a:xfrm>
            <a:off x="4216217" y="2487138"/>
            <a:ext cx="1362635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tlCol="0" anchor="ctr" anchorCtr="0">
            <a:spAutoFit/>
          </a:bodyPr>
          <a:lstStyle/>
          <a:p>
            <a:pPr algn="ctr"/>
            <a:r>
              <a:rPr lang="en-US" sz="1100"/>
              <a:t>Roll Up Door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A71D5BC-34C6-F5D4-76EF-3B16D33AD46E}"/>
              </a:ext>
            </a:extLst>
          </p:cNvPr>
          <p:cNvCxnSpPr>
            <a:cxnSpLocks/>
          </p:cNvCxnSpPr>
          <p:nvPr/>
        </p:nvCxnSpPr>
        <p:spPr>
          <a:xfrm flipV="1">
            <a:off x="3417787" y="4909123"/>
            <a:ext cx="886390" cy="496595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BE2C072-22CD-DA6C-7ACF-B67DD58FEAC1}"/>
              </a:ext>
            </a:extLst>
          </p:cNvPr>
          <p:cNvSpPr txBox="1"/>
          <p:nvPr/>
        </p:nvSpPr>
        <p:spPr>
          <a:xfrm>
            <a:off x="2257417" y="5354776"/>
            <a:ext cx="1362635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tlCol="0" anchor="ctr" anchorCtr="0">
            <a:spAutoFit/>
          </a:bodyPr>
          <a:lstStyle/>
          <a:p>
            <a:pPr algn="ctr"/>
            <a:r>
              <a:rPr lang="en-US" sz="1100"/>
              <a:t>Turntable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4615918-F7EE-0172-5761-46D9A0F6B325}"/>
              </a:ext>
            </a:extLst>
          </p:cNvPr>
          <p:cNvCxnSpPr>
            <a:cxnSpLocks/>
          </p:cNvCxnSpPr>
          <p:nvPr/>
        </p:nvCxnSpPr>
        <p:spPr>
          <a:xfrm flipV="1">
            <a:off x="4661645" y="5485581"/>
            <a:ext cx="886390" cy="496595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96B7B24-2ACD-9618-A2EB-80440C173F3C}"/>
              </a:ext>
            </a:extLst>
          </p:cNvPr>
          <p:cNvSpPr txBox="1"/>
          <p:nvPr/>
        </p:nvSpPr>
        <p:spPr>
          <a:xfrm>
            <a:off x="3622859" y="5879784"/>
            <a:ext cx="1362635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tlCol="0" anchor="ctr" anchorCtr="0">
            <a:spAutoFit/>
          </a:bodyPr>
          <a:lstStyle/>
          <a:p>
            <a:pPr algn="ctr"/>
            <a:r>
              <a:rPr lang="en-US" sz="1100"/>
              <a:t>Operations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02CC767-70D9-8F84-0649-CD1F8302E574}"/>
              </a:ext>
            </a:extLst>
          </p:cNvPr>
          <p:cNvCxnSpPr>
            <a:cxnSpLocks/>
          </p:cNvCxnSpPr>
          <p:nvPr/>
        </p:nvCxnSpPr>
        <p:spPr>
          <a:xfrm flipH="1">
            <a:off x="6032129" y="5242588"/>
            <a:ext cx="155201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532457D-8DE7-49FB-ACAD-6C319C5344B8}"/>
              </a:ext>
            </a:extLst>
          </p:cNvPr>
          <p:cNvSpPr txBox="1"/>
          <p:nvPr/>
        </p:nvSpPr>
        <p:spPr>
          <a:xfrm>
            <a:off x="7584141" y="5111783"/>
            <a:ext cx="1362635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tlCol="0" anchor="ctr" anchorCtr="0">
            <a:spAutoFit/>
          </a:bodyPr>
          <a:lstStyle/>
          <a:p>
            <a:pPr algn="ctr"/>
            <a:r>
              <a:rPr lang="en-US" sz="1100"/>
              <a:t>Astronaut for Scale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AB69390-E9AB-079D-EC6A-44B9DFA921AC}"/>
              </a:ext>
            </a:extLst>
          </p:cNvPr>
          <p:cNvCxnSpPr>
            <a:cxnSpLocks/>
          </p:cNvCxnSpPr>
          <p:nvPr/>
        </p:nvCxnSpPr>
        <p:spPr>
          <a:xfrm>
            <a:off x="3541059" y="3160879"/>
            <a:ext cx="893948" cy="847452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3C56CA9-D016-2801-9F2D-4079D958AEB9}"/>
              </a:ext>
            </a:extLst>
          </p:cNvPr>
          <p:cNvSpPr txBox="1"/>
          <p:nvPr/>
        </p:nvSpPr>
        <p:spPr>
          <a:xfrm>
            <a:off x="2349037" y="2897481"/>
            <a:ext cx="1362635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tlCol="0" anchor="ctr" anchorCtr="0">
            <a:spAutoFit/>
          </a:bodyPr>
          <a:lstStyle/>
          <a:p>
            <a:pPr algn="ctr"/>
            <a:r>
              <a:rPr lang="en-US" sz="1100"/>
              <a:t>CaRD Prototype</a:t>
            </a:r>
          </a:p>
        </p:txBody>
      </p:sp>
    </p:spTree>
    <p:extLst>
      <p:ext uri="{BB962C8B-B14F-4D97-AF65-F5344CB8AC3E}">
        <p14:creationId xmlns:p14="http://schemas.microsoft.com/office/powerpoint/2010/main" val="3665230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F944A-BC8E-8454-29B4-ACFE0ADFF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Performance Parameters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9FDE9A-9077-8380-FBB4-E5F2DB3D0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10-12, 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AE7FBF-F924-7D0F-6417-690AAC4B9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3ACA4C-1454-F4CB-D985-49FDDBB53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11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456ACD-ACAC-DEDA-FD9C-15362AD27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353" y="1117764"/>
            <a:ext cx="3493823" cy="23235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79AA44-F9B7-548F-05FE-9E4B7C7DD5A3}"/>
              </a:ext>
            </a:extLst>
          </p:cNvPr>
          <p:cNvSpPr txBox="1"/>
          <p:nvPr/>
        </p:nvSpPr>
        <p:spPr>
          <a:xfrm>
            <a:off x="965411" y="3582880"/>
            <a:ext cx="4633284" cy="1569660"/>
          </a:xfrm>
          <a:prstGeom prst="rect">
            <a:avLst/>
          </a:prstGeom>
          <a:noFill/>
          <a:ln>
            <a:noFill/>
          </a:ln>
        </p:spPr>
        <p:txBody>
          <a:bodyPr wrap="square" lIns="0" rtlCol="0" anchor="ctr" anchorCtr="0">
            <a:spAutoFit/>
          </a:bodyPr>
          <a:lstStyle/>
          <a:p>
            <a:r>
              <a:rPr lang="en-US" sz="1600" b="1" dirty="0"/>
              <a:t>1</a:t>
            </a:r>
            <a:r>
              <a:rPr lang="en-US" sz="1600" b="1" baseline="30000" dirty="0"/>
              <a:t>st</a:t>
            </a:r>
            <a:r>
              <a:rPr lang="en-US" sz="1600" b="1" dirty="0"/>
              <a:t> generation solar-carbothermal system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Reflector Area = 2.3898 m</a:t>
            </a:r>
            <a:r>
              <a:rPr lang="en-US" sz="1600" baseline="30000" dirty="0"/>
              <a:t>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635 kg solar concentrator mass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33.4% optical transmission efficiency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1.7 W/kg Delivered Power Density on lunar surface (1080 W/ 635 kg)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74D7E5-9B92-B909-D4DF-FF1ACD068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5321" y="1636318"/>
            <a:ext cx="2137536" cy="16454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E1C884-810F-7492-69AB-C89E5EF62B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318"/>
          <a:stretch/>
        </p:blipFill>
        <p:spPr>
          <a:xfrm>
            <a:off x="9143662" y="987178"/>
            <a:ext cx="2377340" cy="245905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2E0B068-9C49-B021-2CDF-1B78FB2A9063}"/>
              </a:ext>
            </a:extLst>
          </p:cNvPr>
          <p:cNvSpPr txBox="1"/>
          <p:nvPr/>
        </p:nvSpPr>
        <p:spPr>
          <a:xfrm>
            <a:off x="7334188" y="3621603"/>
            <a:ext cx="4633284" cy="1569660"/>
          </a:xfrm>
          <a:prstGeom prst="rect">
            <a:avLst/>
          </a:prstGeom>
          <a:noFill/>
          <a:ln>
            <a:noFill/>
          </a:ln>
        </p:spPr>
        <p:txBody>
          <a:bodyPr wrap="square" lIns="0" rtlCol="0" anchor="ctr" anchorCtr="0">
            <a:spAutoFit/>
          </a:bodyPr>
          <a:lstStyle/>
          <a:p>
            <a:r>
              <a:rPr lang="en-US" sz="1600" b="1" dirty="0"/>
              <a:t>CaRD/COPR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Reflector Area = 2.54 m</a:t>
            </a:r>
            <a:r>
              <a:rPr lang="en-US" sz="1600" baseline="30000" dirty="0"/>
              <a:t>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193 kg solar concentrator mass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75% optical transmission efficiency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13.5 W/kg Delivered Power Density on lunar surface (2609 W/ 193 kg)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AF6331A-FCA9-25D9-FF58-F39424376E73}"/>
              </a:ext>
            </a:extLst>
          </p:cNvPr>
          <p:cNvSpPr txBox="1"/>
          <p:nvPr/>
        </p:nvSpPr>
        <p:spPr>
          <a:xfrm>
            <a:off x="7141163" y="3296663"/>
            <a:ext cx="1556084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tlCol="0" anchor="ctr" anchorCtr="0">
            <a:spAutoFit/>
          </a:bodyPr>
          <a:lstStyle/>
          <a:p>
            <a:pPr algn="ctr"/>
            <a:r>
              <a:rPr lang="en-US" sz="1100" b="1" dirty="0"/>
              <a:t>Stowed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7F8837B-7A4D-39C5-9FA3-6DF0E9C6300E}"/>
              </a:ext>
            </a:extLst>
          </p:cNvPr>
          <p:cNvSpPr txBox="1"/>
          <p:nvPr/>
        </p:nvSpPr>
        <p:spPr>
          <a:xfrm>
            <a:off x="9549555" y="3337863"/>
            <a:ext cx="1556084" cy="261610"/>
          </a:xfrm>
          <a:prstGeom prst="rect">
            <a:avLst/>
          </a:prstGeom>
          <a:noFill/>
          <a:ln>
            <a:noFill/>
          </a:ln>
        </p:spPr>
        <p:txBody>
          <a:bodyPr wrap="square" lIns="0" rtlCol="0" anchor="ctr" anchorCtr="0">
            <a:spAutoFit/>
          </a:bodyPr>
          <a:lstStyle/>
          <a:p>
            <a:pPr algn="ctr"/>
            <a:r>
              <a:rPr lang="en-US" sz="1100" b="1"/>
              <a:t>Deployed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4D7ABF6-1CDF-DB02-30E6-B853EFCEB827}"/>
              </a:ext>
            </a:extLst>
          </p:cNvPr>
          <p:cNvSpPr txBox="1"/>
          <p:nvPr/>
        </p:nvSpPr>
        <p:spPr>
          <a:xfrm>
            <a:off x="853353" y="5229985"/>
            <a:ext cx="7289046" cy="2462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000" dirty="0">
                <a:hlinkClick r:id="rId5"/>
              </a:rPr>
              <a:t>Solar Thermal Power System for ISRU Applications: Field Deployment and Operation at Mauna Kea (aiaa.org)</a:t>
            </a:r>
            <a:endParaRPr lang="en-US" sz="1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527C43C-1FCC-EE1B-0556-E4AACB69FE61}"/>
              </a:ext>
            </a:extLst>
          </p:cNvPr>
          <p:cNvSpPr txBox="1"/>
          <p:nvPr/>
        </p:nvSpPr>
        <p:spPr>
          <a:xfrm>
            <a:off x="853353" y="5435938"/>
            <a:ext cx="7802394" cy="2462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000" dirty="0">
                <a:hlinkClick r:id="rId6"/>
              </a:rPr>
              <a:t>2010 Field Demonstration of the Solar Carbothermal Regolith Reduction Process to Produce Oxygen (aiaa.org)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847711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E6246-C92A-03A8-BF96-837B921D0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CaRD</a:t>
            </a:r>
            <a:br>
              <a:rPr lang="en-US" sz="3600" dirty="0"/>
            </a:br>
            <a:r>
              <a:rPr lang="en-US" sz="3600" dirty="0"/>
              <a:t>Potential Infusion Path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414DA-6DD3-A195-0BAB-1468146D6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September 10-12,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FA7CC-0D5B-F41A-7AC4-CB4DC212B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GCD Annual Program Review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542E3-67ED-9575-36DA-C9A9A3B16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12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ED4263-7FCD-FFED-EDCA-EFB863DD415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4624" y="3235020"/>
            <a:ext cx="2825988" cy="20468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FCAE41-E189-D85A-FF2F-15C3F7B471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040"/>
          <a:stretch/>
        </p:blipFill>
        <p:spPr>
          <a:xfrm>
            <a:off x="3947006" y="4846243"/>
            <a:ext cx="2409862" cy="13756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BE2B91F-538D-853A-EF32-DABCAA5EBE83}"/>
              </a:ext>
            </a:extLst>
          </p:cNvPr>
          <p:cNvSpPr txBox="1"/>
          <p:nvPr/>
        </p:nvSpPr>
        <p:spPr>
          <a:xfrm>
            <a:off x="4073829" y="5770404"/>
            <a:ext cx="119951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/>
              <a:t>177.165 in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C46A305-DA89-CCF3-80A5-7B7F42D7C8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53545" y="1176583"/>
            <a:ext cx="3728233" cy="5471432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A4E055A4-2332-7846-D105-D143211CAF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137585"/>
              </p:ext>
            </p:extLst>
          </p:nvPr>
        </p:nvGraphicFramePr>
        <p:xfrm>
          <a:off x="6613170" y="1054586"/>
          <a:ext cx="5418358" cy="3973166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160357">
                  <a:extLst>
                    <a:ext uri="{9D8B030D-6E8A-4147-A177-3AD203B41FA5}">
                      <a16:colId xmlns:a16="http://schemas.microsoft.com/office/drawing/2014/main" val="837746423"/>
                    </a:ext>
                  </a:extLst>
                </a:gridCol>
                <a:gridCol w="1836821">
                  <a:extLst>
                    <a:ext uri="{9D8B030D-6E8A-4147-A177-3AD203B41FA5}">
                      <a16:colId xmlns:a16="http://schemas.microsoft.com/office/drawing/2014/main" val="1846803532"/>
                    </a:ext>
                  </a:extLst>
                </a:gridCol>
                <a:gridCol w="1421180">
                  <a:extLst>
                    <a:ext uri="{9D8B030D-6E8A-4147-A177-3AD203B41FA5}">
                      <a16:colId xmlns:a16="http://schemas.microsoft.com/office/drawing/2014/main" val="1685509070"/>
                    </a:ext>
                  </a:extLst>
                </a:gridCol>
              </a:tblGrid>
              <a:tr h="153074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solidFill>
                            <a:srgbClr val="000000"/>
                          </a:solidFill>
                          <a:effectLst/>
                        </a:rPr>
                        <a:t>Ground Demo (CaRD/COPR)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solidFill>
                            <a:srgbClr val="000000"/>
                          </a:solidFill>
                          <a:effectLst/>
                        </a:rPr>
                        <a:t>Flight Demo 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43049187"/>
                  </a:ext>
                </a:extLst>
              </a:tr>
              <a:tr h="15307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Solar Concentrator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53540734"/>
                  </a:ext>
                </a:extLst>
              </a:tr>
              <a:tr h="15307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Solar Flux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800W/m^2 (average for Houston)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1370 W/m^2 (lunar surface)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extLst>
                  <a:ext uri="{0D108BD9-81ED-4DB2-BD59-A6C34878D82A}">
                    <a16:rowId xmlns:a16="http://schemas.microsoft.com/office/drawing/2014/main" val="3516675441"/>
                  </a:ext>
                </a:extLst>
              </a:tr>
              <a:tr h="15307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Primary Mirror Size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1.8 m DIA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1.58m DIA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extLst>
                  <a:ext uri="{0D108BD9-81ED-4DB2-BD59-A6C34878D82A}">
                    <a16:rowId xmlns:a16="http://schemas.microsoft.com/office/drawing/2014/main" val="3254466827"/>
                  </a:ext>
                </a:extLst>
              </a:tr>
              <a:tr h="15307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Delivered Power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~1000-1300W (weather </a:t>
                      </a:r>
                      <a:r>
                        <a:rPr lang="en-US" sz="1000" b="0" u="none" strike="noStrike" err="1">
                          <a:solidFill>
                            <a:srgbClr val="000000"/>
                          </a:solidFill>
                          <a:effectLst/>
                        </a:rPr>
                        <a:t>dependant</a:t>
                      </a:r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1300W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extLst>
                  <a:ext uri="{0D108BD9-81ED-4DB2-BD59-A6C34878D82A}">
                    <a16:rowId xmlns:a16="http://schemas.microsoft.com/office/drawing/2014/main" val="3836863768"/>
                  </a:ext>
                </a:extLst>
              </a:tr>
              <a:tr h="15307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Electronics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B050"/>
                          </a:solidFill>
                          <a:effectLst/>
                        </a:rPr>
                        <a:t>Avionics</a:t>
                      </a:r>
                      <a:r>
                        <a:rPr lang="en-US" sz="1000" b="0" u="none" strike="noStrike">
                          <a:solidFill>
                            <a:schemeClr val="bg1"/>
                          </a:solidFill>
                          <a:effectLst/>
                        </a:rPr>
                        <a:t> - Not Radiation Tolerant</a:t>
                      </a:r>
                      <a:endParaRPr lang="en-US" sz="10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FF"/>
                          </a:solidFill>
                          <a:effectLst/>
                        </a:rPr>
                        <a:t>Radiation Tolerant</a:t>
                      </a:r>
                      <a:endParaRPr lang="en-US" sz="10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extLst>
                  <a:ext uri="{0D108BD9-81ED-4DB2-BD59-A6C34878D82A}">
                    <a16:rowId xmlns:a16="http://schemas.microsoft.com/office/drawing/2014/main" val="3002495549"/>
                  </a:ext>
                </a:extLst>
              </a:tr>
              <a:tr h="15307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TVAC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Out of scope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B0F0"/>
                          </a:solidFill>
                          <a:effectLst/>
                        </a:rPr>
                        <a:t>Required</a:t>
                      </a:r>
                      <a:endParaRPr lang="en-US" sz="1000" b="0" i="0" u="none" strike="noStrike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extLst>
                  <a:ext uri="{0D108BD9-81ED-4DB2-BD59-A6C34878D82A}">
                    <a16:rowId xmlns:a16="http://schemas.microsoft.com/office/drawing/2014/main" val="1482812429"/>
                  </a:ext>
                </a:extLst>
              </a:tr>
              <a:tr h="15307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solidFill>
                            <a:srgbClr val="000000"/>
                          </a:solidFill>
                          <a:effectLst/>
                        </a:rPr>
                        <a:t>Reactor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85376711"/>
                  </a:ext>
                </a:extLst>
              </a:tr>
              <a:tr h="15307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Electronics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COTS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FF"/>
                          </a:solidFill>
                          <a:effectLst/>
                        </a:rPr>
                        <a:t>Avionics</a:t>
                      </a:r>
                      <a:endParaRPr lang="en-US" sz="10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extLst>
                  <a:ext uri="{0D108BD9-81ED-4DB2-BD59-A6C34878D82A}">
                    <a16:rowId xmlns:a16="http://schemas.microsoft.com/office/drawing/2014/main" val="4284285002"/>
                  </a:ext>
                </a:extLst>
              </a:tr>
              <a:tr h="15307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TVAC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rgbClr val="00B050"/>
                          </a:solidFill>
                          <a:effectLst/>
                        </a:rPr>
                        <a:t>Complete</a:t>
                      </a:r>
                      <a:endParaRPr lang="en-US" sz="10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extLst>
                  <a:ext uri="{0D108BD9-81ED-4DB2-BD59-A6C34878D82A}">
                    <a16:rowId xmlns:a16="http://schemas.microsoft.com/office/drawing/2014/main" val="1235763851"/>
                  </a:ext>
                </a:extLst>
              </a:tr>
              <a:tr h="15307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solidFill>
                            <a:srgbClr val="000000"/>
                          </a:solidFill>
                          <a:effectLst/>
                        </a:rPr>
                        <a:t>Fluid Subsystem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54107417"/>
                  </a:ext>
                </a:extLst>
              </a:tr>
              <a:tr h="15307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Electronics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COTS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FF"/>
                          </a:solidFill>
                          <a:effectLst/>
                        </a:rPr>
                        <a:t>Avionics</a:t>
                      </a:r>
                      <a:endParaRPr lang="en-US" sz="10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extLst>
                  <a:ext uri="{0D108BD9-81ED-4DB2-BD59-A6C34878D82A}">
                    <a16:rowId xmlns:a16="http://schemas.microsoft.com/office/drawing/2014/main" val="2111567704"/>
                  </a:ext>
                </a:extLst>
              </a:tr>
              <a:tr h="15307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Connections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Fittings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B0F0"/>
                          </a:solidFill>
                          <a:effectLst/>
                        </a:rPr>
                        <a:t>Welded</a:t>
                      </a:r>
                      <a:endParaRPr lang="en-US" sz="1000" b="0" i="0" u="none" strike="noStrike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extLst>
                  <a:ext uri="{0D108BD9-81ED-4DB2-BD59-A6C34878D82A}">
                    <a16:rowId xmlns:a16="http://schemas.microsoft.com/office/drawing/2014/main" val="3849062607"/>
                  </a:ext>
                </a:extLst>
              </a:tr>
              <a:tr h="15307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TVAC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rgbClr val="00B050"/>
                          </a:solidFill>
                          <a:effectLst/>
                        </a:rPr>
                        <a:t>Complete</a:t>
                      </a:r>
                      <a:endParaRPr lang="en-US" sz="10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extLst>
                  <a:ext uri="{0D108BD9-81ED-4DB2-BD59-A6C34878D82A}">
                    <a16:rowId xmlns:a16="http://schemas.microsoft.com/office/drawing/2014/main" val="1363223728"/>
                  </a:ext>
                </a:extLst>
              </a:tr>
              <a:tr h="15307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solidFill>
                            <a:srgbClr val="000000"/>
                          </a:solidFill>
                          <a:effectLst/>
                        </a:rPr>
                        <a:t>Shutter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93225417"/>
                  </a:ext>
                </a:extLst>
              </a:tr>
              <a:tr h="15307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Electronics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rgbClr val="00B050"/>
                          </a:solidFill>
                          <a:effectLst/>
                        </a:rPr>
                        <a:t>Avionics</a:t>
                      </a:r>
                      <a:r>
                        <a:rPr lang="en-US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- Not Radiation Tolerant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FF"/>
                          </a:solidFill>
                          <a:effectLst/>
                        </a:rPr>
                        <a:t>Radiation Tolerant</a:t>
                      </a:r>
                      <a:endParaRPr lang="en-US" sz="10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extLst>
                  <a:ext uri="{0D108BD9-81ED-4DB2-BD59-A6C34878D82A}">
                    <a16:rowId xmlns:a16="http://schemas.microsoft.com/office/drawing/2014/main" val="3697655821"/>
                  </a:ext>
                </a:extLst>
              </a:tr>
              <a:tr h="15307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TVAC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chemeClr val="tx1"/>
                          </a:solidFill>
                          <a:effectLst/>
                        </a:rPr>
                        <a:t>Out of scope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B0F0"/>
                          </a:solidFill>
                          <a:effectLst/>
                        </a:rPr>
                        <a:t>Required</a:t>
                      </a:r>
                      <a:endParaRPr lang="en-US" sz="1000" b="0" i="0" u="none" strike="noStrike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extLst>
                  <a:ext uri="{0D108BD9-81ED-4DB2-BD59-A6C34878D82A}">
                    <a16:rowId xmlns:a16="http://schemas.microsoft.com/office/drawing/2014/main" val="3965516128"/>
                  </a:ext>
                </a:extLst>
              </a:tr>
              <a:tr h="15307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solidFill>
                            <a:srgbClr val="000000"/>
                          </a:solidFill>
                          <a:effectLst/>
                        </a:rPr>
                        <a:t>Gas Analysis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COTS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MSOLO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75360379"/>
                  </a:ext>
                </a:extLst>
              </a:tr>
              <a:tr h="18221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Fluid Interface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rgbClr val="00B050"/>
                          </a:solidFill>
                          <a:effectLst/>
                        </a:rPr>
                        <a:t>Complete</a:t>
                      </a:r>
                      <a:endParaRPr lang="en-US" sz="10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0" marR="6350" marT="6350" marB="0" anchor="b"/>
                </a:tc>
                <a:extLst>
                  <a:ext uri="{0D108BD9-81ED-4DB2-BD59-A6C34878D82A}">
                    <a16:rowId xmlns:a16="http://schemas.microsoft.com/office/drawing/2014/main" val="3541503311"/>
                  </a:ext>
                </a:extLst>
              </a:tr>
              <a:tr h="30002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Other</a:t>
                      </a:r>
                    </a:p>
                    <a:p>
                      <a:pPr algn="l" fontAlgn="b"/>
                      <a:r>
                        <a:rPr lang="en-US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Cameras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COTS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FF"/>
                          </a:solidFill>
                          <a:effectLst/>
                        </a:rPr>
                        <a:t>Flight Qualified</a:t>
                      </a:r>
                      <a:endParaRPr lang="en-US" sz="10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129614093"/>
                  </a:ext>
                </a:extLst>
              </a:tr>
              <a:tr h="15307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System Vibration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Out of scope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B0F0"/>
                          </a:solidFill>
                          <a:effectLst/>
                        </a:rPr>
                        <a:t>Required</a:t>
                      </a:r>
                      <a:endParaRPr lang="en-US" sz="1000" b="0" i="0" u="none" strike="noStrike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822094662"/>
                  </a:ext>
                </a:extLst>
              </a:tr>
              <a:tr h="15307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  Robotic Arm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Out of scope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rgbClr val="0000FF"/>
                          </a:solidFill>
                          <a:effectLst/>
                        </a:rPr>
                        <a:t>Required</a:t>
                      </a:r>
                      <a:endParaRPr lang="en-US" sz="1000" b="0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691794209"/>
                  </a:ext>
                </a:extLst>
              </a:tr>
            </a:tbl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79DDABB2-DC8A-3768-64BA-C9DC03D533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5967" b="83502"/>
          <a:stretch/>
        </p:blipFill>
        <p:spPr>
          <a:xfrm>
            <a:off x="4774204" y="5847499"/>
            <a:ext cx="998283" cy="226733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B5EBD66-26FC-1233-164F-1206ECD06207}"/>
              </a:ext>
            </a:extLst>
          </p:cNvPr>
          <p:cNvCxnSpPr>
            <a:cxnSpLocks/>
          </p:cNvCxnSpPr>
          <p:nvPr/>
        </p:nvCxnSpPr>
        <p:spPr>
          <a:xfrm flipH="1">
            <a:off x="404377" y="5943070"/>
            <a:ext cx="79577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44F69E0-B927-E678-9CDC-26637EBB4D20}"/>
              </a:ext>
            </a:extLst>
          </p:cNvPr>
          <p:cNvCxnSpPr>
            <a:cxnSpLocks/>
          </p:cNvCxnSpPr>
          <p:nvPr/>
        </p:nvCxnSpPr>
        <p:spPr>
          <a:xfrm>
            <a:off x="2582779" y="5943070"/>
            <a:ext cx="6737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2C70167-B885-2D00-106F-A316E97981BE}"/>
              </a:ext>
            </a:extLst>
          </p:cNvPr>
          <p:cNvSpPr txBox="1"/>
          <p:nvPr/>
        </p:nvSpPr>
        <p:spPr>
          <a:xfrm>
            <a:off x="889876" y="5681417"/>
            <a:ext cx="19139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Falcon 9 payload fairing diameter 180 inches (4.572 M)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DC3F866-A02D-89CD-0D50-72FD7FD79F49}"/>
              </a:ext>
            </a:extLst>
          </p:cNvPr>
          <p:cNvCxnSpPr>
            <a:cxnSpLocks/>
          </p:cNvCxnSpPr>
          <p:nvPr/>
        </p:nvCxnSpPr>
        <p:spPr>
          <a:xfrm flipH="1">
            <a:off x="2582779" y="2261937"/>
            <a:ext cx="1628274" cy="521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1CBEE7F9-FCB4-F103-D28A-B42FE2B2D9E9}"/>
              </a:ext>
            </a:extLst>
          </p:cNvPr>
          <p:cNvSpPr txBox="1"/>
          <p:nvPr/>
        </p:nvSpPr>
        <p:spPr>
          <a:xfrm>
            <a:off x="4223268" y="1243337"/>
            <a:ext cx="2133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CaRD CAD model scaled with Falcon 9 payload volume represented by blue circles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C8CA80A-F7DA-086F-5A70-3BB50C869718}"/>
              </a:ext>
            </a:extLst>
          </p:cNvPr>
          <p:cNvCxnSpPr>
            <a:cxnSpLocks/>
          </p:cNvCxnSpPr>
          <p:nvPr/>
        </p:nvCxnSpPr>
        <p:spPr>
          <a:xfrm flipH="1">
            <a:off x="2946710" y="3515827"/>
            <a:ext cx="1264343" cy="4905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5619871-5DEC-BEDC-EECC-DC91A7E230B5}"/>
              </a:ext>
            </a:extLst>
          </p:cNvPr>
          <p:cNvSpPr txBox="1"/>
          <p:nvPr/>
        </p:nvSpPr>
        <p:spPr>
          <a:xfrm>
            <a:off x="4223268" y="2868287"/>
            <a:ext cx="2133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of Griffin lander (image credit: Astrobotic) scaled roughly to match Falcon 9 payload volume</a:t>
            </a:r>
          </a:p>
        </p:txBody>
      </p: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6EC83B8F-3841-0A15-C30A-4BCB83E2F4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250656"/>
              </p:ext>
            </p:extLst>
          </p:nvPr>
        </p:nvGraphicFramePr>
        <p:xfrm>
          <a:off x="6596630" y="5082463"/>
          <a:ext cx="5418358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904">
                  <a:extLst>
                    <a:ext uri="{9D8B030D-6E8A-4147-A177-3AD203B41FA5}">
                      <a16:colId xmlns:a16="http://schemas.microsoft.com/office/drawing/2014/main" val="808155357"/>
                    </a:ext>
                  </a:extLst>
                </a:gridCol>
                <a:gridCol w="1516334">
                  <a:extLst>
                    <a:ext uri="{9D8B030D-6E8A-4147-A177-3AD203B41FA5}">
                      <a16:colId xmlns:a16="http://schemas.microsoft.com/office/drawing/2014/main" val="1651358970"/>
                    </a:ext>
                  </a:extLst>
                </a:gridCol>
                <a:gridCol w="1806120">
                  <a:extLst>
                    <a:ext uri="{9D8B030D-6E8A-4147-A177-3AD203B41FA5}">
                      <a16:colId xmlns:a16="http://schemas.microsoft.com/office/drawing/2014/main" val="3754447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Griffin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 Capacity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524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Mass (kg)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573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Power (W)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21943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D2FC792-DAFD-4EB2-04EE-1BCC98340D7F}"/>
              </a:ext>
            </a:extLst>
          </p:cNvPr>
          <p:cNvSpPr txBox="1"/>
          <p:nvPr/>
        </p:nvSpPr>
        <p:spPr>
          <a:xfrm>
            <a:off x="4136938" y="6242179"/>
            <a:ext cx="1913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Image Credit : Astrobotic</a:t>
            </a:r>
          </a:p>
        </p:txBody>
      </p:sp>
    </p:spTree>
    <p:extLst>
      <p:ext uri="{BB962C8B-B14F-4D97-AF65-F5344CB8AC3E}">
        <p14:creationId xmlns:p14="http://schemas.microsoft.com/office/powerpoint/2010/main" val="3402194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C8833384EBD34FB1C0BCC01D72F371" ma:contentTypeVersion="14" ma:contentTypeDescription="Create a new document." ma:contentTypeScope="" ma:versionID="eef338de7c521a6c39f5829fec4e4d05">
  <xsd:schema xmlns:xsd="http://www.w3.org/2001/XMLSchema" xmlns:xs="http://www.w3.org/2001/XMLSchema" xmlns:p="http://schemas.microsoft.com/office/2006/metadata/properties" xmlns:ns2="8850a0b8-2d28-4964-8703-959ed7b1ab4e" xmlns:ns3="9382f389-f8b9-47c4-8b33-ecab63bd8907" targetNamespace="http://schemas.microsoft.com/office/2006/metadata/properties" ma:root="true" ma:fieldsID="2efdcf570280dcade43b1d828f77b967" ns2:_="" ns3:_="">
    <xsd:import namespace="8850a0b8-2d28-4964-8703-959ed7b1ab4e"/>
    <xsd:import namespace="9382f389-f8b9-47c4-8b33-ecab63bd89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50a0b8-2d28-4964-8703-959ed7b1ab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82f389-f8b9-47c4-8b33-ecab63bd890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44d5f4f3-d710-41a0-80d5-78c0ae92e755}" ma:internalName="TaxCatchAll" ma:showField="CatchAllData" ma:web="9382f389-f8b9-47c4-8b33-ecab63bd89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382f389-f8b9-47c4-8b33-ecab63bd8907" xsi:nil="true"/>
    <lcf76f155ced4ddcb4097134ff3c332f xmlns="8850a0b8-2d28-4964-8703-959ed7b1ab4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C9CF836-5DBA-48CE-9DE2-FC98C2D328AB}">
  <ds:schemaRefs>
    <ds:schemaRef ds:uri="8850a0b8-2d28-4964-8703-959ed7b1ab4e"/>
    <ds:schemaRef ds:uri="9382f389-f8b9-47c4-8b33-ecab63bd890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8BCB445-80DF-4F6E-B398-BD879CB37AC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993F04-15E3-4B97-A4AD-99D6AA21BCB4}">
  <ds:schemaRefs>
    <ds:schemaRef ds:uri="9382f389-f8b9-47c4-8b33-ecab63bd8907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elements/1.1/"/>
    <ds:schemaRef ds:uri="8850a0b8-2d28-4964-8703-959ed7b1ab4e"/>
    <ds:schemaRef ds:uri="http://schemas.microsoft.com/office/2006/metadata/properties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1258</Words>
  <Application>Microsoft Office PowerPoint</Application>
  <PresentationFormat>Widescreen</PresentationFormat>
  <Paragraphs>294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Arial Bold</vt:lpstr>
      <vt:lpstr>Calibri</vt:lpstr>
      <vt:lpstr>Calibri Light</vt:lpstr>
      <vt:lpstr>Office Theme</vt:lpstr>
      <vt:lpstr>PowerPoint Presentation</vt:lpstr>
      <vt:lpstr>CaRD Overview</vt:lpstr>
      <vt:lpstr>Carbothermal Reduction Demonstration</vt:lpstr>
      <vt:lpstr>CaRD Technical Progress and Results</vt:lpstr>
      <vt:lpstr>CaRD Technical Progress and Results</vt:lpstr>
      <vt:lpstr>CaRD Technical Progress and Results</vt:lpstr>
      <vt:lpstr>CaRD Technical Progress and Results</vt:lpstr>
      <vt:lpstr>CaRD Transition/Infusion Status</vt:lpstr>
      <vt:lpstr>CaRD Assessment Summary</vt:lpstr>
      <vt:lpstr>Test Plans</vt:lpstr>
      <vt:lpstr>Key Performance Parameters</vt:lpstr>
      <vt:lpstr>CaRD Potential Infusion Path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Taylor, Elizabeth (LARC-A3)</dc:creator>
  <cp:lastModifiedBy>Paz, Aaron (JSC-EP311)</cp:lastModifiedBy>
  <cp:revision>5</cp:revision>
  <dcterms:created xsi:type="dcterms:W3CDTF">2024-07-20T19:52:04Z</dcterms:created>
  <dcterms:modified xsi:type="dcterms:W3CDTF">2024-08-26T21:22:00Z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0x01010041C8833384EBD34FB1C0BCC01D72F371</vt:lpwstr>
  </property>
  <property fmtid="{D5CDD505-2E9C-101B-9397-08002B2CF9AE}" pid="3" name="MediaServiceImageTags">
    <vt:lpwstr/>
  </property>
</Properties>
</file>