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321" r:id="rId5"/>
    <p:sldId id="257" r:id="rId6"/>
    <p:sldId id="442" r:id="rId7"/>
    <p:sldId id="440" r:id="rId8"/>
    <p:sldId id="443" r:id="rId9"/>
    <p:sldId id="452" r:id="rId10"/>
    <p:sldId id="444" r:id="rId11"/>
    <p:sldId id="445" r:id="rId12"/>
    <p:sldId id="451" r:id="rId13"/>
    <p:sldId id="446" r:id="rId14"/>
    <p:sldId id="447" r:id="rId15"/>
    <p:sldId id="450" r:id="rId16"/>
    <p:sldId id="448" r:id="rId17"/>
    <p:sldId id="449" r:id="rId18"/>
    <p:sldId id="441" r:id="rId19"/>
    <p:sldId id="43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quired APR Charts" id="{D5F92041-FDA8-4314-B56B-A2898EC4A754}">
          <p14:sldIdLst>
            <p14:sldId id="321"/>
            <p14:sldId id="257"/>
            <p14:sldId id="442"/>
            <p14:sldId id="440"/>
            <p14:sldId id="443"/>
            <p14:sldId id="452"/>
            <p14:sldId id="444"/>
            <p14:sldId id="445"/>
            <p14:sldId id="451"/>
            <p14:sldId id="446"/>
            <p14:sldId id="447"/>
            <p14:sldId id="450"/>
            <p14:sldId id="448"/>
            <p14:sldId id="449"/>
            <p14:sldId id="441"/>
            <p14:sldId id="430"/>
          </p14:sldIdLst>
        </p14:section>
        <p14:section name="Required Internal Charts" id="{D9C9C7AB-CD1B-4324-B5C1-F5CBDB47A2F7}">
          <p14:sldIdLst/>
        </p14:section>
        <p14:section name="References and Examples" id="{260C2E54-A8D1-4C22-A33E-7932EA0582B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3B20F4-1FD2-F2C9-57FF-18755E036B16}" name="Elizabeth Taylor" initials="ET" userId="S::emtaylor@ndc.nasa.gov::d4f7ddc7-be15-4b27-8986-f3d18de4757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F7709-6FF5-A226-3E84-CD4D051609F4}" v="1" dt="2024-08-14T15:57:26.6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04"/>
    <p:restoredTop sz="69508"/>
  </p:normalViewPr>
  <p:slideViewPr>
    <p:cSldViewPr snapToGrid="0">
      <p:cViewPr varScale="1">
        <p:scale>
          <a:sx n="146" d="100"/>
          <a:sy n="146" d="100"/>
        </p:scale>
        <p:origin x="176" y="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Charles B. (LARC-E5)" userId="S::cbtaylo1@ndc.nasa.gov::d41fd1f8-9519-4a0b-9cab-c469b7e816a4" providerId="AD" clId="Web-{038F7709-6FF5-A226-3E84-CD4D051609F4}"/>
    <pc:docChg chg="modSld">
      <pc:chgData name="Taylor, Charles B. (LARC-E5)" userId="S::cbtaylo1@ndc.nasa.gov::d41fd1f8-9519-4a0b-9cab-c469b7e816a4" providerId="AD" clId="Web-{038F7709-6FF5-A226-3E84-CD4D051609F4}" dt="2024-08-14T15:57:26.611" v="0" actId="1076"/>
      <pc:docMkLst>
        <pc:docMk/>
      </pc:docMkLst>
      <pc:sldChg chg="modSp">
        <pc:chgData name="Taylor, Charles B. (LARC-E5)" userId="S::cbtaylo1@ndc.nasa.gov::d41fd1f8-9519-4a0b-9cab-c469b7e816a4" providerId="AD" clId="Web-{038F7709-6FF5-A226-3E84-CD4D051609F4}" dt="2024-08-14T15:57:26.611" v="0" actId="1076"/>
        <pc:sldMkLst>
          <pc:docMk/>
          <pc:sldMk cId="830473325" sldId="438"/>
        </pc:sldMkLst>
        <pc:spChg chg="mod">
          <ac:chgData name="Taylor, Charles B. (LARC-E5)" userId="S::cbtaylo1@ndc.nasa.gov::d41fd1f8-9519-4a0b-9cab-c469b7e816a4" providerId="AD" clId="Web-{038F7709-6FF5-A226-3E84-CD4D051609F4}" dt="2024-08-14T15:57:26.611" v="0" actId="1076"/>
          <ac:spMkLst>
            <pc:docMk/>
            <pc:sldMk cId="830473325" sldId="438"/>
            <ac:spMk id="15" creationId="{57CC980B-2787-21C5-5B2F-485B2C16DDF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0BE92-A382-46CA-9C6E-C006E05D8798}" type="datetimeFigureOut">
              <a:rPr lang="en-US" smtClean="0"/>
              <a:t>8/27/24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D92FE-2AD3-4C97-8292-7690314EC30F}" type="slidenum">
              <a:rPr lang="en-US" smtClean="0"/>
              <a:t>‹#›</a:t>
            </a:fld>
            <a:endParaRPr lang="en-US"/>
          </a:p>
        </p:txBody>
      </p:sp>
    </p:spTree>
    <p:extLst>
      <p:ext uri="{BB962C8B-B14F-4D97-AF65-F5344CB8AC3E}">
        <p14:creationId xmlns:p14="http://schemas.microsoft.com/office/powerpoint/2010/main" val="6631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Please provide pictures specific to your Project for each circle in this coversheet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Please make sure the pictures are Publicly Available and have been cleared by your Center</a:t>
            </a:r>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255238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Chart purpose: show TRL/SRL/MRL advancement over the project lifecycle</a:t>
            </a:r>
            <a:r>
              <a:rPr lang="en-US" baseline="0"/>
              <a:t> </a:t>
            </a:r>
            <a:r>
              <a:rPr lang="en-US"/>
              <a:t>schedule. Show TRL advancements as whole integer increases. Show how Key and Controlled milestones align with TRL advancement. </a:t>
            </a:r>
          </a:p>
          <a:p>
            <a:pPr marL="628650" lvl="1" indent="-171450">
              <a:buFont typeface="Arial" panose="020B0604020202020204" pitchFamily="34" charset="0"/>
              <a:buChar char="•"/>
            </a:pPr>
            <a:r>
              <a:rPr lang="en-US"/>
              <a:t>TRL/SRL/MRL may not advance at each milestone. Often several milestones are required to produce a step increase in TRL/SRL/MRL. </a:t>
            </a:r>
          </a:p>
          <a:p>
            <a:pPr marL="171450" indent="-171450">
              <a:buFont typeface="Arial" panose="020B0604020202020204" pitchFamily="34" charset="0"/>
              <a:buChar char="•"/>
            </a:pPr>
            <a:r>
              <a:rPr lang="en-US"/>
              <a:t>There can be one, or more, of these charts per project as needed.  </a:t>
            </a:r>
          </a:p>
          <a:p>
            <a:pPr marL="628650" lvl="1" indent="-171450">
              <a:buFont typeface="Arial" panose="020B0604020202020204" pitchFamily="34" charset="0"/>
              <a:buChar char="•"/>
            </a:pPr>
            <a:r>
              <a:rPr lang="en-US"/>
              <a:t>For projects with fewer technical elements, the TRL/SRL/MRL data can be combined on one chart.</a:t>
            </a:r>
          </a:p>
          <a:p>
            <a:pPr marL="628650" lvl="1" indent="-171450">
              <a:buFont typeface="Arial" panose="020B0604020202020204" pitchFamily="34" charset="0"/>
              <a:buChar char="•"/>
            </a:pPr>
            <a:r>
              <a:rPr lang="en-US"/>
              <a:t>For more complex projects, the TRL/SRL/MRL progression can separated into multiple charts by project technical area. </a:t>
            </a:r>
          </a:p>
          <a:p>
            <a:pPr marL="171450" indent="-171450">
              <a:buFont typeface="Arial" panose="020B0604020202020204" pitchFamily="34" charset="0"/>
              <a:buChar char="•"/>
            </a:pPr>
            <a:r>
              <a:rPr lang="en-US"/>
              <a:t>Show TRL, SRL, and MRL data for each technical element on the same chart. </a:t>
            </a:r>
          </a:p>
          <a:p>
            <a:pPr marL="628650" lvl="1" indent="-171450">
              <a:buFont typeface="Arial" panose="020B0604020202020204" pitchFamily="34" charset="0"/>
              <a:buChar char="•"/>
            </a:pPr>
            <a:r>
              <a:rPr lang="en-US"/>
              <a:t>Delete TRL/SRL/MRL axis-labels that do not apply – e.g., remove SRL/MRL for projects/technical areas where SRL and MRL do not apply.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602686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6</a:t>
            </a:fld>
            <a:endParaRPr lang="en-US"/>
          </a:p>
        </p:txBody>
      </p:sp>
    </p:spTree>
    <p:extLst>
      <p:ext uri="{BB962C8B-B14F-4D97-AF65-F5344CB8AC3E}">
        <p14:creationId xmlns:p14="http://schemas.microsoft.com/office/powerpoint/2010/main" val="321997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7</a:t>
            </a:fld>
            <a:endParaRPr lang="en-US"/>
          </a:p>
        </p:txBody>
      </p:sp>
    </p:spTree>
    <p:extLst>
      <p:ext uri="{BB962C8B-B14F-4D97-AF65-F5344CB8AC3E}">
        <p14:creationId xmlns:p14="http://schemas.microsoft.com/office/powerpoint/2010/main" val="282782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8</a:t>
            </a:fld>
            <a:endParaRPr lang="en-US"/>
          </a:p>
        </p:txBody>
      </p:sp>
    </p:spTree>
    <p:extLst>
      <p:ext uri="{BB962C8B-B14F-4D97-AF65-F5344CB8AC3E}">
        <p14:creationId xmlns:p14="http://schemas.microsoft.com/office/powerpoint/2010/main" val="3437264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MR12"/>
            </a:endParaRPr>
          </a:p>
          <a:p>
            <a:endParaRPr lang="en-US" sz="1800" dirty="0">
              <a:effectLst/>
              <a:latin typeface="CMR12"/>
            </a:endParaRPr>
          </a:p>
          <a:p>
            <a:endParaRPr lang="en-US" sz="1800" dirty="0">
              <a:effectLst/>
              <a:latin typeface="CMR12"/>
            </a:endParaRPr>
          </a:p>
          <a:p>
            <a:r>
              <a:rPr lang="en-US" sz="1800" dirty="0">
                <a:effectLst/>
                <a:latin typeface="CMR12"/>
              </a:rPr>
              <a:t>We defined a successful run as the following: </a:t>
            </a:r>
            <a:endParaRPr lang="en-US" dirty="0"/>
          </a:p>
          <a:p>
            <a:r>
              <a:rPr lang="en-US" sz="1800" dirty="0">
                <a:effectLst/>
                <a:latin typeface="SFRM1200"/>
              </a:rPr>
              <a:t>• </a:t>
            </a:r>
            <a:r>
              <a:rPr lang="en-US" sz="1800" dirty="0">
                <a:effectLst/>
                <a:latin typeface="CMR12"/>
              </a:rPr>
              <a:t>The DSA mission produced an outcome or delivered a product for execution on orbit. </a:t>
            </a:r>
            <a:endParaRPr lang="en-US" dirty="0"/>
          </a:p>
          <a:p>
            <a:r>
              <a:rPr lang="en-US" sz="1800" dirty="0">
                <a:effectLst/>
                <a:latin typeface="SFRM1200"/>
              </a:rPr>
              <a:t>• </a:t>
            </a:r>
            <a:r>
              <a:rPr lang="en-US" sz="1800" dirty="0">
                <a:effectLst/>
                <a:latin typeface="CMR12"/>
              </a:rPr>
              <a:t>The DSA mission successfully ran on orbit and results were delivered. </a:t>
            </a:r>
            <a:endParaRPr lang="en-US" dirty="0"/>
          </a:p>
          <a:p>
            <a:r>
              <a:rPr lang="en-US" sz="1800" dirty="0">
                <a:effectLst/>
                <a:latin typeface="SFRM1200"/>
              </a:rPr>
              <a:t>• </a:t>
            </a:r>
            <a:r>
              <a:rPr lang="en-US" sz="1800" dirty="0">
                <a:effectLst/>
                <a:latin typeface="CMR12"/>
              </a:rPr>
              <a:t>This increased the mission’s likelihood of meeting full success. </a:t>
            </a:r>
          </a:p>
          <a:p>
            <a:endParaRPr lang="en-US" dirty="0"/>
          </a:p>
          <a:p>
            <a:r>
              <a:rPr lang="en-US" sz="1800" dirty="0">
                <a:effectLst/>
                <a:latin typeface="CMR12"/>
              </a:rPr>
              <a:t>We define a loosely successful run as the following: </a:t>
            </a:r>
            <a:endParaRPr lang="en-US" dirty="0"/>
          </a:p>
          <a:p>
            <a:r>
              <a:rPr lang="en-US" sz="1800" dirty="0">
                <a:effectLst/>
                <a:latin typeface="SFRM1200"/>
              </a:rPr>
              <a:t>• </a:t>
            </a:r>
            <a:r>
              <a:rPr lang="en-US" sz="1800" dirty="0">
                <a:effectLst/>
                <a:latin typeface="CMR12"/>
              </a:rPr>
              <a:t>The DSA mission missed an opportunity but was not set back according to our operational schedule. </a:t>
            </a:r>
            <a:endParaRPr lang="en-US" dirty="0"/>
          </a:p>
          <a:p>
            <a:r>
              <a:rPr lang="en-US" sz="1800" dirty="0">
                <a:effectLst/>
                <a:latin typeface="SFRM1200"/>
              </a:rPr>
              <a:t>• </a:t>
            </a:r>
            <a:r>
              <a:rPr lang="en-US" sz="1800" dirty="0">
                <a:effectLst/>
                <a:latin typeface="CMR12"/>
              </a:rPr>
              <a:t>This did not change the mission’s likelihood of meeting full success. </a:t>
            </a:r>
            <a:endParaRPr lang="en-US" dirty="0"/>
          </a:p>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9</a:t>
            </a:fld>
            <a:endParaRPr lang="en-US"/>
          </a:p>
        </p:txBody>
      </p:sp>
    </p:spTree>
    <p:extLst>
      <p:ext uri="{BB962C8B-B14F-4D97-AF65-F5344CB8AC3E}">
        <p14:creationId xmlns:p14="http://schemas.microsoft.com/office/powerpoint/2010/main" val="3348570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10</a:t>
            </a:fld>
            <a:endParaRPr lang="en-US"/>
          </a:p>
        </p:txBody>
      </p:sp>
    </p:spTree>
    <p:extLst>
      <p:ext uri="{BB962C8B-B14F-4D97-AF65-F5344CB8AC3E}">
        <p14:creationId xmlns:p14="http://schemas.microsoft.com/office/powerpoint/2010/main" val="875453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11</a:t>
            </a:fld>
            <a:endParaRPr lang="en-US"/>
          </a:p>
        </p:txBody>
      </p:sp>
    </p:spTree>
    <p:extLst>
      <p:ext uri="{BB962C8B-B14F-4D97-AF65-F5344CB8AC3E}">
        <p14:creationId xmlns:p14="http://schemas.microsoft.com/office/powerpoint/2010/main" val="2907598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12</a:t>
            </a:fld>
            <a:endParaRPr lang="en-US"/>
          </a:p>
        </p:txBody>
      </p:sp>
    </p:spTree>
    <p:extLst>
      <p:ext uri="{BB962C8B-B14F-4D97-AF65-F5344CB8AC3E}">
        <p14:creationId xmlns:p14="http://schemas.microsoft.com/office/powerpoint/2010/main" val="3336590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13</a:t>
            </a:fld>
            <a:endParaRPr lang="en-US"/>
          </a:p>
        </p:txBody>
      </p:sp>
    </p:spTree>
    <p:extLst>
      <p:ext uri="{BB962C8B-B14F-4D97-AF65-F5344CB8AC3E}">
        <p14:creationId xmlns:p14="http://schemas.microsoft.com/office/powerpoint/2010/main" val="638666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4D92FE-2AD3-4C97-8292-7690314EC30F}" type="slidenum">
              <a:rPr lang="en-US" smtClean="0"/>
              <a:t>14</a:t>
            </a:fld>
            <a:endParaRPr lang="en-US"/>
          </a:p>
        </p:txBody>
      </p:sp>
    </p:spTree>
    <p:extLst>
      <p:ext uri="{BB962C8B-B14F-4D97-AF65-F5344CB8AC3E}">
        <p14:creationId xmlns:p14="http://schemas.microsoft.com/office/powerpoint/2010/main" val="485533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ACA1215-1529-FF5D-6765-1A19B18F6E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2" name="TextBox 11">
            <a:extLst>
              <a:ext uri="{FF2B5EF4-FFF2-40B4-BE49-F238E27FC236}">
                <a16:creationId xmlns:a16="http://schemas.microsoft.com/office/drawing/2014/main" id="{15C5EAF4-79C1-584D-DE98-EDBC89FDF20B}"/>
              </a:ext>
            </a:extLst>
          </p:cNvPr>
          <p:cNvSpPr txBox="1"/>
          <p:nvPr userDrawn="1"/>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Arial Bold" panose="020B0704020202020204" pitchFamily="34" charset="0"/>
                <a:ea typeface="Helvetica Neue" charset="0"/>
                <a:cs typeface="Arial Bold" panose="020B0704020202020204" pitchFamily="34" charset="0"/>
              </a:rPr>
              <a:t>Space Technology Mission Directorate</a:t>
            </a:r>
          </a:p>
          <a:p>
            <a:pPr>
              <a:lnSpc>
                <a:spcPts val="2400"/>
              </a:lnSpc>
            </a:pPr>
            <a:r>
              <a:rPr lang="en-US" sz="2100" b="1">
                <a:solidFill>
                  <a:prstClr val="white"/>
                </a:solidFill>
                <a:latin typeface="Arial Bold" panose="020B0704020202020204" pitchFamily="34" charset="0"/>
                <a:ea typeface="Helvetica Neue" charset="0"/>
                <a:cs typeface="Arial Bold" panose="020B0704020202020204" pitchFamily="34" charset="0"/>
              </a:rPr>
              <a:t>Game Changing Development Program</a:t>
            </a:r>
          </a:p>
        </p:txBody>
      </p:sp>
      <p:sp>
        <p:nvSpPr>
          <p:cNvPr id="14" name="Slide Number Placeholder 3">
            <a:extLst>
              <a:ext uri="{FF2B5EF4-FFF2-40B4-BE49-F238E27FC236}">
                <a16:creationId xmlns:a16="http://schemas.microsoft.com/office/drawing/2014/main" id="{6C5ACE1A-929D-64B8-76B7-68616EF9BA52}"/>
              </a:ext>
            </a:extLst>
          </p:cNvPr>
          <p:cNvSpPr>
            <a:spLocks noGrp="1"/>
          </p:cNvSpPr>
          <p:nvPr>
            <p:ph type="sldNum" sz="quarter" idx="12"/>
          </p:nvPr>
        </p:nvSpPr>
        <p:spPr>
          <a:xfrm>
            <a:off x="11789664" y="6629400"/>
            <a:ext cx="402336" cy="228600"/>
          </a:xfrm>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773260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E54C-44B7-41A3-1B23-887966361A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E28AA6-270D-B804-7069-E758A0A7DE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F4FDD-57DB-F0D3-9308-36F1DB6F1E08}"/>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CDF17206-FB36-8134-A989-6CAAF7A44512}"/>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6F467D21-B0F9-15C0-EEBA-8C10A9DE1A1A}"/>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968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C6D5C-2F15-6BBE-53D8-814C551D23B5}"/>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8A03DDE-14A2-95C6-9192-65834B8204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C36208-C8A3-A096-4DAC-1FE7ADE7298B}"/>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FA2FDF76-0959-2412-9310-7D13758AAF1E}"/>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3FFCA572-640C-802D-5856-D45D4AEE487C}"/>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05417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1214-126E-586D-7EAE-4015FA5FA8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C64B7B-6D7F-38B5-BDB2-C9B2B636F44D}"/>
              </a:ext>
            </a:extLst>
          </p:cNvPr>
          <p:cNvSpPr>
            <a:spLocks noGrp="1"/>
          </p:cNvSpPr>
          <p:nvPr>
            <p:ph sz="half" idx="1"/>
          </p:nvPr>
        </p:nvSpPr>
        <p:spPr>
          <a:xfrm>
            <a:off x="278321" y="1043873"/>
            <a:ext cx="5741479" cy="5133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A682CD-254A-96CD-DA3C-9ED22E1A8DB1}"/>
              </a:ext>
            </a:extLst>
          </p:cNvPr>
          <p:cNvSpPr>
            <a:spLocks noGrp="1"/>
          </p:cNvSpPr>
          <p:nvPr>
            <p:ph sz="half" idx="2"/>
          </p:nvPr>
        </p:nvSpPr>
        <p:spPr>
          <a:xfrm>
            <a:off x="6172200" y="1043873"/>
            <a:ext cx="5741478" cy="5133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AFB201-6124-C632-1825-2527D3C824F0}"/>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DE96BCC5-B9E8-4F51-A3BD-9059AD94F2C0}"/>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1090A9D4-38A0-1C8D-E4F4-2905387B2434}"/>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118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78CA-D545-4C8F-BB2E-92C31D7B546C}"/>
              </a:ext>
            </a:extLst>
          </p:cNvPr>
          <p:cNvSpPr>
            <a:spLocks noGrp="1"/>
          </p:cNvSpPr>
          <p:nvPr>
            <p:ph type="title"/>
          </p:nvPr>
        </p:nvSpPr>
        <p:spPr>
          <a:xfrm>
            <a:off x="298708" y="11099"/>
            <a:ext cx="10515600" cy="89521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06593B-3696-7514-5DB3-D33D253DAB7E}"/>
              </a:ext>
            </a:extLst>
          </p:cNvPr>
          <p:cNvSpPr>
            <a:spLocks noGrp="1"/>
          </p:cNvSpPr>
          <p:nvPr>
            <p:ph type="body" idx="1"/>
          </p:nvPr>
        </p:nvSpPr>
        <p:spPr>
          <a:xfrm>
            <a:off x="298708" y="1033386"/>
            <a:ext cx="56988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6DDE1E-A68D-B5B8-C954-72FBF6DEDA98}"/>
              </a:ext>
            </a:extLst>
          </p:cNvPr>
          <p:cNvSpPr>
            <a:spLocks noGrp="1"/>
          </p:cNvSpPr>
          <p:nvPr>
            <p:ph sz="half" idx="2"/>
          </p:nvPr>
        </p:nvSpPr>
        <p:spPr>
          <a:xfrm>
            <a:off x="298708" y="1857298"/>
            <a:ext cx="5698867" cy="4503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BCF1F2-549D-E714-08BB-6B653CF1E88B}"/>
              </a:ext>
            </a:extLst>
          </p:cNvPr>
          <p:cNvSpPr>
            <a:spLocks noGrp="1"/>
          </p:cNvSpPr>
          <p:nvPr>
            <p:ph type="body" sz="quarter" idx="3"/>
          </p:nvPr>
        </p:nvSpPr>
        <p:spPr>
          <a:xfrm>
            <a:off x="6172200" y="1033386"/>
            <a:ext cx="5721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2FB2B9-48D3-2F1B-593D-874C43CE4439}"/>
              </a:ext>
            </a:extLst>
          </p:cNvPr>
          <p:cNvSpPr>
            <a:spLocks noGrp="1"/>
          </p:cNvSpPr>
          <p:nvPr>
            <p:ph sz="quarter" idx="4"/>
          </p:nvPr>
        </p:nvSpPr>
        <p:spPr>
          <a:xfrm>
            <a:off x="6172200" y="1857298"/>
            <a:ext cx="5721092" cy="4503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F52FB-3A9B-DF0D-2B7D-2C8AC5F9358F}"/>
              </a:ext>
            </a:extLst>
          </p:cNvPr>
          <p:cNvSpPr>
            <a:spLocks noGrp="1"/>
          </p:cNvSpPr>
          <p:nvPr>
            <p:ph type="dt" sz="half" idx="10"/>
          </p:nvPr>
        </p:nvSpPr>
        <p:spPr/>
        <p:txBody>
          <a:bodyPr/>
          <a:lstStyle/>
          <a:p>
            <a:r>
              <a:rPr lang="en-US"/>
              <a:t>September 10-12, 2024</a:t>
            </a:r>
          </a:p>
        </p:txBody>
      </p:sp>
      <p:sp>
        <p:nvSpPr>
          <p:cNvPr id="8" name="Footer Placeholder 7">
            <a:extLst>
              <a:ext uri="{FF2B5EF4-FFF2-40B4-BE49-F238E27FC236}">
                <a16:creationId xmlns:a16="http://schemas.microsoft.com/office/drawing/2014/main" id="{425207C9-87EB-F36D-EE22-0DDC6860A214}"/>
              </a:ext>
            </a:extLst>
          </p:cNvPr>
          <p:cNvSpPr>
            <a:spLocks noGrp="1"/>
          </p:cNvSpPr>
          <p:nvPr>
            <p:ph type="ftr" sz="quarter" idx="11"/>
          </p:nvPr>
        </p:nvSpPr>
        <p:spPr/>
        <p:txBody>
          <a:bodyPr/>
          <a:lstStyle/>
          <a:p>
            <a:r>
              <a:rPr lang="en-US"/>
              <a:t>GCD Annual Program Review</a:t>
            </a:r>
          </a:p>
        </p:txBody>
      </p:sp>
      <p:sp>
        <p:nvSpPr>
          <p:cNvPr id="9" name="Slide Number Placeholder 8">
            <a:extLst>
              <a:ext uri="{FF2B5EF4-FFF2-40B4-BE49-F238E27FC236}">
                <a16:creationId xmlns:a16="http://schemas.microsoft.com/office/drawing/2014/main" id="{E1EC0033-FA3F-6F2A-D779-6BF1BF12E3C0}"/>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99288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0606-9264-4FEC-BA65-77DB4EBFE7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D0E5EA-BDBF-9CBA-8BA8-C115A9BDE50D}"/>
              </a:ext>
            </a:extLst>
          </p:cNvPr>
          <p:cNvSpPr>
            <a:spLocks noGrp="1"/>
          </p:cNvSpPr>
          <p:nvPr>
            <p:ph type="dt" sz="half" idx="10"/>
          </p:nvPr>
        </p:nvSpPr>
        <p:spPr/>
        <p:txBody>
          <a:bodyPr/>
          <a:lstStyle/>
          <a:p>
            <a:r>
              <a:rPr lang="en-US"/>
              <a:t>September 10-12, 2024</a:t>
            </a:r>
          </a:p>
        </p:txBody>
      </p:sp>
      <p:sp>
        <p:nvSpPr>
          <p:cNvPr id="4" name="Footer Placeholder 3">
            <a:extLst>
              <a:ext uri="{FF2B5EF4-FFF2-40B4-BE49-F238E27FC236}">
                <a16:creationId xmlns:a16="http://schemas.microsoft.com/office/drawing/2014/main" id="{05BCFF47-E441-9DE8-1988-6BF95143A502}"/>
              </a:ext>
            </a:extLst>
          </p:cNvPr>
          <p:cNvSpPr>
            <a:spLocks noGrp="1"/>
          </p:cNvSpPr>
          <p:nvPr>
            <p:ph type="ftr" sz="quarter" idx="11"/>
          </p:nvPr>
        </p:nvSpPr>
        <p:spPr/>
        <p:txBody>
          <a:bodyPr/>
          <a:lstStyle/>
          <a:p>
            <a:r>
              <a:rPr lang="en-US"/>
              <a:t>GCD Annual Program Review</a:t>
            </a:r>
          </a:p>
        </p:txBody>
      </p:sp>
      <p:sp>
        <p:nvSpPr>
          <p:cNvPr id="5" name="Slide Number Placeholder 4">
            <a:extLst>
              <a:ext uri="{FF2B5EF4-FFF2-40B4-BE49-F238E27FC236}">
                <a16:creationId xmlns:a16="http://schemas.microsoft.com/office/drawing/2014/main" id="{FB782F4E-7FB9-4DB2-879B-4D092532D6D2}"/>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4054903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5A519C-ADD4-55E4-306D-C26C28C4D41E}"/>
              </a:ext>
            </a:extLst>
          </p:cNvPr>
          <p:cNvSpPr>
            <a:spLocks noGrp="1"/>
          </p:cNvSpPr>
          <p:nvPr>
            <p:ph type="dt" sz="half" idx="10"/>
          </p:nvPr>
        </p:nvSpPr>
        <p:spPr/>
        <p:txBody>
          <a:bodyPr/>
          <a:lstStyle/>
          <a:p>
            <a:r>
              <a:rPr lang="en-US"/>
              <a:t>September 10-12, 2024</a:t>
            </a:r>
          </a:p>
        </p:txBody>
      </p:sp>
      <p:sp>
        <p:nvSpPr>
          <p:cNvPr id="3" name="Footer Placeholder 2">
            <a:extLst>
              <a:ext uri="{FF2B5EF4-FFF2-40B4-BE49-F238E27FC236}">
                <a16:creationId xmlns:a16="http://schemas.microsoft.com/office/drawing/2014/main" id="{D2C1ABFA-47C9-9C95-E860-1446C59572FE}"/>
              </a:ext>
            </a:extLst>
          </p:cNvPr>
          <p:cNvSpPr>
            <a:spLocks noGrp="1"/>
          </p:cNvSpPr>
          <p:nvPr>
            <p:ph type="ftr" sz="quarter" idx="11"/>
          </p:nvPr>
        </p:nvSpPr>
        <p:spPr/>
        <p:txBody>
          <a:bodyPr/>
          <a:lstStyle/>
          <a:p>
            <a:r>
              <a:rPr lang="en-US"/>
              <a:t>GCD Annual Program Review</a:t>
            </a:r>
          </a:p>
        </p:txBody>
      </p:sp>
      <p:sp>
        <p:nvSpPr>
          <p:cNvPr id="4" name="Slide Number Placeholder 3">
            <a:extLst>
              <a:ext uri="{FF2B5EF4-FFF2-40B4-BE49-F238E27FC236}">
                <a16:creationId xmlns:a16="http://schemas.microsoft.com/office/drawing/2014/main" id="{BF409283-22FA-DA72-89A4-6580C46F454A}"/>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996679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D825-148C-88F3-1A35-D4C43EA61C2E}"/>
              </a:ext>
            </a:extLst>
          </p:cNvPr>
          <p:cNvSpPr>
            <a:spLocks noGrp="1"/>
          </p:cNvSpPr>
          <p:nvPr>
            <p:ph type="title"/>
          </p:nvPr>
        </p:nvSpPr>
        <p:spPr>
          <a:xfrm>
            <a:off x="265254" y="965565"/>
            <a:ext cx="3932237"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389A8F4-4114-DC83-E09D-F6A48F01D925}"/>
              </a:ext>
            </a:extLst>
          </p:cNvPr>
          <p:cNvSpPr>
            <a:spLocks noGrp="1"/>
          </p:cNvSpPr>
          <p:nvPr>
            <p:ph idx="1"/>
          </p:nvPr>
        </p:nvSpPr>
        <p:spPr>
          <a:xfrm>
            <a:off x="4398260" y="965565"/>
            <a:ext cx="7528485"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C42345-0B85-D796-CC31-62AE14D1B63A}"/>
              </a:ext>
            </a:extLst>
          </p:cNvPr>
          <p:cNvSpPr>
            <a:spLocks noGrp="1"/>
          </p:cNvSpPr>
          <p:nvPr>
            <p:ph type="body" sz="half" idx="2"/>
          </p:nvPr>
        </p:nvSpPr>
        <p:spPr>
          <a:xfrm>
            <a:off x="265254" y="256576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BBDC05-50AA-5BEC-0CC7-6D3C9DF57553}"/>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1272FACE-3325-C652-44A0-76B143277FE9}"/>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268CCF21-0C79-D008-8480-E7E274DBD278}"/>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088969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4E94-D3F4-735F-BC2F-DF940A33D7C7}"/>
              </a:ext>
            </a:extLst>
          </p:cNvPr>
          <p:cNvSpPr>
            <a:spLocks noGrp="1"/>
          </p:cNvSpPr>
          <p:nvPr>
            <p:ph type="title"/>
          </p:nvPr>
        </p:nvSpPr>
        <p:spPr>
          <a:xfrm>
            <a:off x="257161" y="987425"/>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CBB20-38E6-1825-85E7-DCFEA8AB718D}"/>
              </a:ext>
            </a:extLst>
          </p:cNvPr>
          <p:cNvSpPr>
            <a:spLocks noGrp="1"/>
          </p:cNvSpPr>
          <p:nvPr>
            <p:ph type="pic" idx="1"/>
          </p:nvPr>
        </p:nvSpPr>
        <p:spPr>
          <a:xfrm>
            <a:off x="4325431" y="987425"/>
            <a:ext cx="7609407"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8D4E6-B347-9252-DC78-ABCE137F478A}"/>
              </a:ext>
            </a:extLst>
          </p:cNvPr>
          <p:cNvSpPr>
            <a:spLocks noGrp="1"/>
          </p:cNvSpPr>
          <p:nvPr>
            <p:ph type="body" sz="half" idx="2"/>
          </p:nvPr>
        </p:nvSpPr>
        <p:spPr>
          <a:xfrm>
            <a:off x="257161" y="258762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FAE40F-481F-12B2-1DAC-97B060B0FB02}"/>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9FD5F104-EBFB-CC91-696F-B0D89E19057E}"/>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CA9703F6-78A1-7D8F-A9E4-674D5F8B801C}"/>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224443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A148-E0E9-941D-CF47-BB633EEB0E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5EEA01-8A0C-C5EF-C06C-8AFC71C01C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28759-AA45-8A15-FBF2-147A3968696A}"/>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8BB4FE17-2FEC-6EB9-3522-42A61B3351CF}"/>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CAB6D64C-822E-49AB-5FC0-9543C5A5C02E}"/>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135834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70F14-848D-1720-AAF9-1BECCE3EADFD}"/>
              </a:ext>
            </a:extLst>
          </p:cNvPr>
          <p:cNvSpPr>
            <a:spLocks noGrp="1"/>
          </p:cNvSpPr>
          <p:nvPr>
            <p:ph type="title" orient="vert"/>
          </p:nvPr>
        </p:nvSpPr>
        <p:spPr>
          <a:xfrm>
            <a:off x="9347986" y="987227"/>
            <a:ext cx="2628900" cy="5413573"/>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1622C181-35C0-7B21-95D9-3D60EF2C4599}"/>
              </a:ext>
            </a:extLst>
          </p:cNvPr>
          <p:cNvSpPr>
            <a:spLocks noGrp="1"/>
          </p:cNvSpPr>
          <p:nvPr>
            <p:ph type="body" orient="vert" idx="1"/>
          </p:nvPr>
        </p:nvSpPr>
        <p:spPr>
          <a:xfrm>
            <a:off x="215114" y="987227"/>
            <a:ext cx="8980472" cy="5413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AC2CB1-8705-576F-84BB-B9E32CA88EE2}"/>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F3263BDD-2A8C-DD20-7AB9-CE3596E3F2AF}"/>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02EF7381-B0FF-E87B-0F7B-6F5F86B59C87}"/>
              </a:ext>
            </a:extLst>
          </p:cNvPr>
          <p:cNvSpPr>
            <a:spLocks noGrp="1"/>
          </p:cNvSpPr>
          <p:nvPr>
            <p:ph type="sldNum" sz="quarter" idx="12"/>
          </p:nvPr>
        </p:nvSpPr>
        <p:spPr/>
        <p:txBody>
          <a:bodyPr/>
          <a:lstStyle/>
          <a:p>
            <a:fld id="{810711A6-5908-4BC9-9A98-6F28F473755D}" type="slidenum">
              <a:rPr lang="en-US" smtClean="0"/>
              <a:t>‹#›</a:t>
            </a:fld>
            <a:endParaRPr lang="en-US"/>
          </a:p>
        </p:txBody>
      </p:sp>
    </p:spTree>
    <p:extLst>
      <p:ext uri="{BB962C8B-B14F-4D97-AF65-F5344CB8AC3E}">
        <p14:creationId xmlns:p14="http://schemas.microsoft.com/office/powerpoint/2010/main" val="4247616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CD3F-7001-4E4D-9A7D-F2B6D202A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EEBE-2FD5-A944-9E15-460FBCC036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CCBF2-6957-DF47-9685-8FCE790C2C6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9FC6347-AE5C-8649-989B-51862C6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8DC05-A7F6-BE45-B52D-AF25AEF023EB}"/>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1642434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BD051B-94D6-5B22-487A-E03E3211A7A6}"/>
              </a:ext>
            </a:extLst>
          </p:cNvPr>
          <p:cNvSpPr>
            <a:spLocks noGrp="1"/>
          </p:cNvSpPr>
          <p:nvPr>
            <p:ph type="body" idx="1"/>
          </p:nvPr>
        </p:nvSpPr>
        <p:spPr>
          <a:xfrm>
            <a:off x="215788" y="1011504"/>
            <a:ext cx="11760424" cy="51654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FE05F-E0E5-7C63-B309-82488C401069}"/>
              </a:ext>
            </a:extLst>
          </p:cNvPr>
          <p:cNvSpPr>
            <a:spLocks noGrp="1"/>
          </p:cNvSpPr>
          <p:nvPr>
            <p:ph type="dt" sz="half" idx="2"/>
          </p:nvPr>
        </p:nvSpPr>
        <p:spPr>
          <a:xfrm>
            <a:off x="0" y="648177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September 10-12, 2024</a:t>
            </a:r>
          </a:p>
        </p:txBody>
      </p:sp>
      <p:sp>
        <p:nvSpPr>
          <p:cNvPr id="5" name="Footer Placeholder 4">
            <a:extLst>
              <a:ext uri="{FF2B5EF4-FFF2-40B4-BE49-F238E27FC236}">
                <a16:creationId xmlns:a16="http://schemas.microsoft.com/office/drawing/2014/main" id="{5F78C82B-59BB-83F0-DA50-2BF113C7D10B}"/>
              </a:ext>
            </a:extLst>
          </p:cNvPr>
          <p:cNvSpPr>
            <a:spLocks noGrp="1"/>
          </p:cNvSpPr>
          <p:nvPr>
            <p:ph type="ftr" sz="quarter" idx="3"/>
          </p:nvPr>
        </p:nvSpPr>
        <p:spPr>
          <a:xfrm>
            <a:off x="4035554"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GCD Annual Program Review</a:t>
            </a:r>
          </a:p>
        </p:txBody>
      </p:sp>
      <p:sp>
        <p:nvSpPr>
          <p:cNvPr id="6" name="Slide Number Placeholder 5">
            <a:extLst>
              <a:ext uri="{FF2B5EF4-FFF2-40B4-BE49-F238E27FC236}">
                <a16:creationId xmlns:a16="http://schemas.microsoft.com/office/drawing/2014/main" id="{DC8872EC-93D1-EEDE-2E5E-9A10E8160F76}"/>
              </a:ext>
            </a:extLst>
          </p:cNvPr>
          <p:cNvSpPr>
            <a:spLocks noGrp="1"/>
          </p:cNvSpPr>
          <p:nvPr>
            <p:ph type="sldNum" sz="quarter" idx="4"/>
          </p:nvPr>
        </p:nvSpPr>
        <p:spPr>
          <a:xfrm>
            <a:off x="9442708" y="648177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711A6-5908-4BC9-9A98-6F28F473755D}" type="slidenum">
              <a:rPr lang="en-US" smtClean="0"/>
              <a:t>‹#›</a:t>
            </a:fld>
            <a:endParaRPr lang="en-US"/>
          </a:p>
        </p:txBody>
      </p:sp>
      <p:pic>
        <p:nvPicPr>
          <p:cNvPr id="7" name="Picture 6">
            <a:extLst>
              <a:ext uri="{FF2B5EF4-FFF2-40B4-BE49-F238E27FC236}">
                <a16:creationId xmlns:a16="http://schemas.microsoft.com/office/drawing/2014/main" id="{CF66D1A2-F0B4-50A9-0102-677B1930BBC0}"/>
              </a:ext>
            </a:extLst>
          </p:cNvPr>
          <p:cNvPicPr>
            <a:picLocks noChangeAspect="1"/>
          </p:cNvPicPr>
          <p:nvPr userDrawn="1"/>
        </p:nvPicPr>
        <p:blipFill>
          <a:blip r:embed="rId14"/>
          <a:stretch>
            <a:fillRect/>
          </a:stretch>
        </p:blipFill>
        <p:spPr>
          <a:xfrm>
            <a:off x="-1" y="-1"/>
            <a:ext cx="12185909" cy="897468"/>
          </a:xfrm>
          <a:prstGeom prst="rect">
            <a:avLst/>
          </a:prstGeom>
        </p:spPr>
      </p:pic>
      <p:pic>
        <p:nvPicPr>
          <p:cNvPr id="8" name="Picture 7">
            <a:extLst>
              <a:ext uri="{FF2B5EF4-FFF2-40B4-BE49-F238E27FC236}">
                <a16:creationId xmlns:a16="http://schemas.microsoft.com/office/drawing/2014/main" id="{365725A8-7375-0151-3015-6A0713700B44}"/>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905582" y="69733"/>
            <a:ext cx="990306" cy="824176"/>
          </a:xfrm>
          <a:prstGeom prst="rect">
            <a:avLst/>
          </a:prstGeom>
        </p:spPr>
      </p:pic>
      <p:sp>
        <p:nvSpPr>
          <p:cNvPr id="2" name="Title Placeholder 1">
            <a:extLst>
              <a:ext uri="{FF2B5EF4-FFF2-40B4-BE49-F238E27FC236}">
                <a16:creationId xmlns:a16="http://schemas.microsoft.com/office/drawing/2014/main" id="{63F15A08-8250-D78A-A70D-F49BA5AC860B}"/>
              </a:ext>
            </a:extLst>
          </p:cNvPr>
          <p:cNvSpPr>
            <a:spLocks noGrp="1"/>
          </p:cNvSpPr>
          <p:nvPr>
            <p:ph type="title"/>
          </p:nvPr>
        </p:nvSpPr>
        <p:spPr>
          <a:xfrm>
            <a:off x="278321" y="-3558"/>
            <a:ext cx="10793923" cy="897467"/>
          </a:xfrm>
          <a:prstGeom prst="rect">
            <a:avLst/>
          </a:prstGeom>
        </p:spPr>
        <p:txBody>
          <a:bodyPr vert="horz" lIns="91440" tIns="45720" rIns="91440" bIns="45720" rtlCol="0" anchor="ctr">
            <a:normAutofit/>
          </a:bodyPr>
          <a:lstStyle/>
          <a:p>
            <a:r>
              <a:rPr lang="en-US"/>
              <a:t>Click to edit Master title style</a:t>
            </a:r>
          </a:p>
        </p:txBody>
      </p:sp>
      <p:sp>
        <p:nvSpPr>
          <p:cNvPr id="9" name="Rectangle 8">
            <a:extLst>
              <a:ext uri="{FF2B5EF4-FFF2-40B4-BE49-F238E27FC236}">
                <a16:creationId xmlns:a16="http://schemas.microsoft.com/office/drawing/2014/main" id="{FD51E689-90A7-D72A-4A73-94B724A5669C}"/>
              </a:ext>
            </a:extLst>
          </p:cNvPr>
          <p:cNvSpPr/>
          <p:nvPr userDrawn="1"/>
        </p:nvSpPr>
        <p:spPr>
          <a:xfrm>
            <a:off x="10895888" y="94004"/>
            <a:ext cx="1187865" cy="709301"/>
          </a:xfrm>
          <a:prstGeom prst="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a:solidFill>
                  <a:schemeClr val="bg2"/>
                </a:solidFill>
              </a:rPr>
              <a:t>Timer</a:t>
            </a:r>
          </a:p>
        </p:txBody>
      </p:sp>
    </p:spTree>
    <p:extLst>
      <p:ext uri="{BB962C8B-B14F-4D97-AF65-F5344CB8AC3E}">
        <p14:creationId xmlns:p14="http://schemas.microsoft.com/office/powerpoint/2010/main" val="3457462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digitalcommons.usu.edu/smallsat/2024/all2024/3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Arial Bold" panose="020B0704020202020204" pitchFamily="34" charset="0"/>
                <a:ea typeface="Helvetica Neue" charset="0"/>
                <a:cs typeface="Arial Bold" panose="020B0704020202020204" pitchFamily="34" charset="0"/>
              </a:rPr>
              <a:t>Space Technology Mission Directorate</a:t>
            </a:r>
          </a:p>
          <a:p>
            <a:pPr>
              <a:lnSpc>
                <a:spcPts val="2400"/>
              </a:lnSpc>
            </a:pPr>
            <a:r>
              <a:rPr lang="en-US" sz="2100" b="1" dirty="0">
                <a:solidFill>
                  <a:prstClr val="white"/>
                </a:solidFill>
                <a:latin typeface="Arial Bold" panose="020B0704020202020204" pitchFamily="34" charset="0"/>
                <a:ea typeface="Helvetica Neue" charset="0"/>
                <a:cs typeface="Arial Bold" panose="020B0704020202020204" pitchFamily="34" charset="0"/>
              </a:rPr>
              <a:t>Game Changing Development Program</a:t>
            </a:r>
          </a:p>
        </p:txBody>
      </p:sp>
      <p:sp>
        <p:nvSpPr>
          <p:cNvPr id="12" name="TextBox 11"/>
          <p:cNvSpPr txBox="1"/>
          <p:nvPr/>
        </p:nvSpPr>
        <p:spPr>
          <a:xfrm>
            <a:off x="234287" y="6182796"/>
            <a:ext cx="9879772" cy="307777"/>
          </a:xfrm>
          <a:prstGeom prst="rect">
            <a:avLst/>
          </a:prstGeom>
          <a:noFill/>
        </p:spPr>
        <p:txBody>
          <a:bodyPr wrap="square" rtlCol="0" anchor="ctr" anchorCtr="0">
            <a:spAutoFit/>
          </a:bodyPr>
          <a:lstStyle/>
          <a:p>
            <a:r>
              <a:rPr lang="en-US" sz="1400" dirty="0">
                <a:solidFill>
                  <a:prstClr val="white"/>
                </a:solidFill>
                <a:latin typeface="Arial Bold" panose="020B0704020202020204" pitchFamily="34" charset="0"/>
                <a:ea typeface="Helvetica Neue" charset="0"/>
                <a:cs typeface="Arial Bold" panose="020B0704020202020204" pitchFamily="34" charset="0"/>
              </a:rPr>
              <a:t>Caleb Adams, Distributed Spacecraft Autonomy (DSA)  |  Annual Program Review  |  September 10-12, 2024</a:t>
            </a:r>
          </a:p>
        </p:txBody>
      </p:sp>
      <p:pic>
        <p:nvPicPr>
          <p:cNvPr id="2" name="Picture 1">
            <a:extLst>
              <a:ext uri="{FF2B5EF4-FFF2-40B4-BE49-F238E27FC236}">
                <a16:creationId xmlns:a16="http://schemas.microsoft.com/office/drawing/2014/main" id="{86E897B1-DC1C-568E-C782-E4B0191F1430}"/>
              </a:ext>
            </a:extLst>
          </p:cNvPr>
          <p:cNvPicPr>
            <a:picLocks noChangeAspect="1"/>
          </p:cNvPicPr>
          <p:nvPr/>
        </p:nvPicPr>
        <p:blipFill rotWithShape="1">
          <a:blip r:embed="rId4">
            <a:extLst>
              <a:ext uri="{28A0092B-C50C-407E-A947-70E740481C1C}">
                <a14:useLocalDpi xmlns:a14="http://schemas.microsoft.com/office/drawing/2010/main" val="0"/>
              </a:ext>
            </a:extLst>
          </a:blip>
          <a:srcRect l="3646" r="2738"/>
          <a:stretch/>
        </p:blipFill>
        <p:spPr>
          <a:xfrm>
            <a:off x="8702723" y="1428893"/>
            <a:ext cx="1534097" cy="1571628"/>
          </a:xfrm>
          <a:prstGeom prst="ellipse">
            <a:avLst/>
          </a:prstGeom>
        </p:spPr>
      </p:pic>
      <p:pic>
        <p:nvPicPr>
          <p:cNvPr id="4" name="Picture 3">
            <a:extLst>
              <a:ext uri="{FF2B5EF4-FFF2-40B4-BE49-F238E27FC236}">
                <a16:creationId xmlns:a16="http://schemas.microsoft.com/office/drawing/2014/main" id="{E80B7D49-01BF-1529-88EB-C00019F3FFCE}"/>
              </a:ext>
            </a:extLst>
          </p:cNvPr>
          <p:cNvPicPr>
            <a:picLocks noChangeAspect="1"/>
          </p:cNvPicPr>
          <p:nvPr/>
        </p:nvPicPr>
        <p:blipFill rotWithShape="1">
          <a:blip r:embed="rId5">
            <a:extLst>
              <a:ext uri="{28A0092B-C50C-407E-A947-70E740481C1C}">
                <a14:useLocalDpi xmlns:a14="http://schemas.microsoft.com/office/drawing/2010/main" val="0"/>
              </a:ext>
            </a:extLst>
          </a:blip>
          <a:srcRect r="8919"/>
          <a:stretch/>
        </p:blipFill>
        <p:spPr>
          <a:xfrm>
            <a:off x="2702495" y="890581"/>
            <a:ext cx="1211177" cy="1182767"/>
          </a:xfrm>
          <a:prstGeom prst="ellipse">
            <a:avLst/>
          </a:prstGeom>
        </p:spPr>
      </p:pic>
      <p:pic>
        <p:nvPicPr>
          <p:cNvPr id="5" name="Picture 4">
            <a:extLst>
              <a:ext uri="{FF2B5EF4-FFF2-40B4-BE49-F238E27FC236}">
                <a16:creationId xmlns:a16="http://schemas.microsoft.com/office/drawing/2014/main" id="{0C0201B7-9876-D714-2D94-10239F0B16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9799" y="982484"/>
            <a:ext cx="1956816" cy="1956816"/>
          </a:xfrm>
          <a:prstGeom prst="rect">
            <a:avLst/>
          </a:prstGeom>
        </p:spPr>
      </p:pic>
      <p:grpSp>
        <p:nvGrpSpPr>
          <p:cNvPr id="6" name="Group 5">
            <a:extLst>
              <a:ext uri="{FF2B5EF4-FFF2-40B4-BE49-F238E27FC236}">
                <a16:creationId xmlns:a16="http://schemas.microsoft.com/office/drawing/2014/main" id="{1AE7268C-79A0-1E4E-B3A3-B74785B57254}"/>
              </a:ext>
            </a:extLst>
          </p:cNvPr>
          <p:cNvGrpSpPr/>
          <p:nvPr/>
        </p:nvGrpSpPr>
        <p:grpSpPr>
          <a:xfrm>
            <a:off x="7491952" y="3348712"/>
            <a:ext cx="1542264" cy="1542264"/>
            <a:chOff x="7491952" y="3348712"/>
            <a:chExt cx="1542264" cy="1542264"/>
          </a:xfrm>
        </p:grpSpPr>
        <p:sp>
          <p:nvSpPr>
            <p:cNvPr id="7" name="Oval 6">
              <a:extLst>
                <a:ext uri="{FF2B5EF4-FFF2-40B4-BE49-F238E27FC236}">
                  <a16:creationId xmlns:a16="http://schemas.microsoft.com/office/drawing/2014/main" id="{D8F3351B-4CA1-AC47-AE10-739205B1A89E}"/>
                </a:ext>
              </a:extLst>
            </p:cNvPr>
            <p:cNvSpPr/>
            <p:nvPr/>
          </p:nvSpPr>
          <p:spPr>
            <a:xfrm>
              <a:off x="7491952" y="3348712"/>
              <a:ext cx="1542264" cy="1542264"/>
            </a:xfrm>
            <a:prstGeom prst="ellipse">
              <a:avLst/>
            </a:prstGeom>
            <a:solidFill>
              <a:srgbClr val="0609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1C77716-4629-BE2A-EA61-C996158B2D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98283" y="3670844"/>
              <a:ext cx="1343700" cy="859342"/>
            </a:xfrm>
            <a:prstGeom prst="roundRect">
              <a:avLst/>
            </a:prstGeom>
          </p:spPr>
        </p:pic>
      </p:grpSp>
      <p:pic>
        <p:nvPicPr>
          <p:cNvPr id="9" name="Picture 2" descr="https://lh6.googleusercontent.com/fu8HE4Ljwt-ZP7v3KwI6Zj9oKqtNZ4QSv1SX0rd-UOsF57VVv79uypJrc_9-_-0LPa854Jz2pHkLx_8RRMoUjJh4oFLB9vU_xHRHB3l9bFL2i0EXeLNOQ6c8c_BAo9EhKf9vUkTPrIo">
            <a:extLst>
              <a:ext uri="{FF2B5EF4-FFF2-40B4-BE49-F238E27FC236}">
                <a16:creationId xmlns:a16="http://schemas.microsoft.com/office/drawing/2014/main" id="{C023AC2E-3997-6580-911F-64A4DB87A92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525" r="20764"/>
          <a:stretch/>
        </p:blipFill>
        <p:spPr bwMode="auto">
          <a:xfrm>
            <a:off x="3480982" y="2822856"/>
            <a:ext cx="1410465" cy="1404569"/>
          </a:xfrm>
          <a:prstGeom prst="ellipse">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8EAFA86-5A6E-EB9C-60B8-FFA8440589F3}"/>
              </a:ext>
            </a:extLst>
          </p:cNvPr>
          <p:cNvPicPr>
            <a:picLocks noChangeAspect="1"/>
          </p:cNvPicPr>
          <p:nvPr/>
        </p:nvPicPr>
        <p:blipFill rotWithShape="1">
          <a:blip r:embed="rId9">
            <a:extLst>
              <a:ext uri="{28A0092B-C50C-407E-A947-70E740481C1C}">
                <a14:useLocalDpi xmlns:a14="http://schemas.microsoft.com/office/drawing/2010/main" val="0"/>
              </a:ext>
            </a:extLst>
          </a:blip>
          <a:srcRect l="3470" t="4566" r="2871" b="4604"/>
          <a:stretch/>
        </p:blipFill>
        <p:spPr>
          <a:xfrm>
            <a:off x="5771882" y="4000753"/>
            <a:ext cx="1099035" cy="1043997"/>
          </a:xfrm>
          <a:prstGeom prst="ellipse">
            <a:avLst/>
          </a:prstGeom>
        </p:spPr>
      </p:pic>
    </p:spTree>
    <p:extLst>
      <p:ext uri="{BB962C8B-B14F-4D97-AF65-F5344CB8AC3E}">
        <p14:creationId xmlns:p14="http://schemas.microsoft.com/office/powerpoint/2010/main" val="2892505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B3EF-D168-A86A-2FDD-7CD73B737017}"/>
              </a:ext>
            </a:extLst>
          </p:cNvPr>
          <p:cNvSpPr>
            <a:spLocks noGrp="1"/>
          </p:cNvSpPr>
          <p:nvPr>
            <p:ph type="title"/>
          </p:nvPr>
        </p:nvSpPr>
        <p:spPr/>
        <p:txBody>
          <a:bodyPr>
            <a:normAutofit/>
          </a:bodyPr>
          <a:lstStyle/>
          <a:p>
            <a:r>
              <a:rPr lang="en-US" sz="4000" dirty="0"/>
              <a:t>Distributed Spacecraft Autonomy Overview</a:t>
            </a:r>
          </a:p>
        </p:txBody>
      </p:sp>
      <p:graphicFrame>
        <p:nvGraphicFramePr>
          <p:cNvPr id="11" name="Table 10">
            <a:extLst>
              <a:ext uri="{FF2B5EF4-FFF2-40B4-BE49-F238E27FC236}">
                <a16:creationId xmlns:a16="http://schemas.microsoft.com/office/drawing/2014/main" id="{6706FAE0-502E-0CAF-9095-C6B60737D95A}"/>
              </a:ext>
            </a:extLst>
          </p:cNvPr>
          <p:cNvGraphicFramePr>
            <a:graphicFrameLocks noGrp="1"/>
          </p:cNvGraphicFramePr>
          <p:nvPr>
            <p:extLst>
              <p:ext uri="{D42A27DB-BD31-4B8C-83A1-F6EECF244321}">
                <p14:modId xmlns:p14="http://schemas.microsoft.com/office/powerpoint/2010/main" val="3228181444"/>
              </p:ext>
            </p:extLst>
          </p:nvPr>
        </p:nvGraphicFramePr>
        <p:xfrm>
          <a:off x="330327" y="1279720"/>
          <a:ext cx="11459769" cy="1134280"/>
        </p:xfrm>
        <a:graphic>
          <a:graphicData uri="http://schemas.openxmlformats.org/drawingml/2006/table">
            <a:tbl>
              <a:tblPr/>
              <a:tblGrid>
                <a:gridCol w="1760800">
                  <a:extLst>
                    <a:ext uri="{9D8B030D-6E8A-4147-A177-3AD203B41FA5}">
                      <a16:colId xmlns:a16="http://schemas.microsoft.com/office/drawing/2014/main" val="20000"/>
                    </a:ext>
                  </a:extLst>
                </a:gridCol>
                <a:gridCol w="9698969">
                  <a:extLst>
                    <a:ext uri="{9D8B030D-6E8A-4147-A177-3AD203B41FA5}">
                      <a16:colId xmlns:a16="http://schemas.microsoft.com/office/drawing/2014/main" val="20001"/>
                    </a:ext>
                  </a:extLst>
                </a:gridCol>
              </a:tblGrid>
              <a:tr h="215972">
                <a:tc gridSpan="2">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a:solidFill>
                            <a:schemeClr val="bg2"/>
                          </a:solidFill>
                          <a:effectLst/>
                          <a:latin typeface="Arial" panose="020B0604020202020204" pitchFamily="34" charset="0"/>
                          <a:cs typeface="Arial" panose="020B0604020202020204" pitchFamily="34" charset="0"/>
                        </a:rPr>
                        <a:t>Needs Addressed by Project</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hMerge="1">
                  <a:txBody>
                    <a:bodyPr/>
                    <a:lstStyle/>
                    <a:p>
                      <a:endParaRPr lang="en-US"/>
                    </a:p>
                  </a:txBody>
                  <a:tcPr/>
                </a:tc>
                <a:extLst>
                  <a:ext uri="{0D108BD9-81ED-4DB2-BD59-A6C34878D82A}">
                    <a16:rowId xmlns:a16="http://schemas.microsoft.com/office/drawing/2014/main" val="10000"/>
                  </a:ext>
                </a:extLst>
              </a:tr>
              <a:tr h="473605">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dirty="0">
                          <a:solidFill>
                            <a:schemeClr val="tx1"/>
                          </a:solidFill>
                          <a:effectLst/>
                          <a:latin typeface="Arial" panose="020B0604020202020204" pitchFamily="34" charset="0"/>
                          <a:ea typeface="+mn-ea"/>
                          <a:cs typeface="Arial" panose="020B0604020202020204" pitchFamily="34" charset="0"/>
                        </a:rPr>
                        <a:t>GCD</a:t>
                      </a:r>
                    </a:p>
                  </a:txBody>
                  <a:tcPr anchor="ctr">
                    <a:lnL w="38100" cap="flat" cmpd="sng" algn="ctr">
                      <a:solidFill>
                        <a:schemeClr val="tx1"/>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Arial" panose="020B0604020202020204" pitchFamily="34" charset="0"/>
                          <a:ea typeface="+mn-ea"/>
                          <a:cs typeface="Arial" panose="020B0604020202020204" pitchFamily="34" charset="0"/>
                        </a:rPr>
                        <a:t>Completion of project goals and objectives on time and in budget </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46350">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dirty="0">
                          <a:solidFill>
                            <a:schemeClr val="tx1"/>
                          </a:solidFill>
                          <a:effectLst/>
                          <a:latin typeface="Arial" panose="020B0604020202020204" pitchFamily="34" charset="0"/>
                          <a:ea typeface="+mn-ea"/>
                          <a:cs typeface="Arial" panose="020B0604020202020204" pitchFamily="34" charset="0"/>
                        </a:rPr>
                        <a:t>SSTP</a:t>
                      </a:r>
                    </a:p>
                  </a:txBody>
                  <a:tcPr anchor="ctr">
                    <a:lnL w="38100" cap="flat" cmpd="sng" algn="ctr">
                      <a:solidFill>
                        <a:schemeClr val="tx1"/>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Demonstration of distributed autonomous technologies with small spacecraft</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bl>
          </a:graphicData>
        </a:graphic>
      </p:graphicFrame>
      <p:sp>
        <p:nvSpPr>
          <p:cNvPr id="12" name="Date Placeholder 11">
            <a:extLst>
              <a:ext uri="{FF2B5EF4-FFF2-40B4-BE49-F238E27FC236}">
                <a16:creationId xmlns:a16="http://schemas.microsoft.com/office/drawing/2014/main" id="{8CC5227F-33D3-4A65-9CD6-D2BE478F2917}"/>
              </a:ext>
            </a:extLst>
          </p:cNvPr>
          <p:cNvSpPr>
            <a:spLocks noGrp="1"/>
          </p:cNvSpPr>
          <p:nvPr>
            <p:ph type="dt" sz="half" idx="10"/>
          </p:nvPr>
        </p:nvSpPr>
        <p:spPr/>
        <p:txBody>
          <a:bodyPr/>
          <a:lstStyle/>
          <a:p>
            <a:r>
              <a:rPr lang="en-US"/>
              <a:t>September 10-12, 2024</a:t>
            </a:r>
          </a:p>
        </p:txBody>
      </p:sp>
      <p:sp>
        <p:nvSpPr>
          <p:cNvPr id="13" name="Footer Placeholder 12">
            <a:extLst>
              <a:ext uri="{FF2B5EF4-FFF2-40B4-BE49-F238E27FC236}">
                <a16:creationId xmlns:a16="http://schemas.microsoft.com/office/drawing/2014/main" id="{142C609D-81C8-39A4-11B8-E268E7BFBD05}"/>
              </a:ext>
            </a:extLst>
          </p:cNvPr>
          <p:cNvSpPr>
            <a:spLocks noGrp="1"/>
          </p:cNvSpPr>
          <p:nvPr>
            <p:ph type="ftr" sz="quarter" idx="11"/>
          </p:nvPr>
        </p:nvSpPr>
        <p:spPr/>
        <p:txBody>
          <a:bodyPr/>
          <a:lstStyle/>
          <a:p>
            <a:r>
              <a:rPr lang="en-US"/>
              <a:t>GCD Annual Program Review</a:t>
            </a:r>
          </a:p>
        </p:txBody>
      </p:sp>
      <p:sp>
        <p:nvSpPr>
          <p:cNvPr id="14" name="Slide Number Placeholder 13">
            <a:extLst>
              <a:ext uri="{FF2B5EF4-FFF2-40B4-BE49-F238E27FC236}">
                <a16:creationId xmlns:a16="http://schemas.microsoft.com/office/drawing/2014/main" id="{5F044AC3-F0F1-0D43-2B5B-27C8467526A0}"/>
              </a:ext>
            </a:extLst>
          </p:cNvPr>
          <p:cNvSpPr>
            <a:spLocks noGrp="1"/>
          </p:cNvSpPr>
          <p:nvPr>
            <p:ph type="sldNum" sz="quarter" idx="12"/>
          </p:nvPr>
        </p:nvSpPr>
        <p:spPr/>
        <p:txBody>
          <a:bodyPr/>
          <a:lstStyle/>
          <a:p>
            <a:fld id="{810711A6-5908-4BC9-9A98-6F28F473755D}" type="slidenum">
              <a:rPr lang="en-US" smtClean="0"/>
              <a:t>2</a:t>
            </a:fld>
            <a:endParaRPr lang="en-US"/>
          </a:p>
        </p:txBody>
      </p:sp>
      <p:graphicFrame>
        <p:nvGraphicFramePr>
          <p:cNvPr id="3" name="Table 2">
            <a:extLst>
              <a:ext uri="{FF2B5EF4-FFF2-40B4-BE49-F238E27FC236}">
                <a16:creationId xmlns:a16="http://schemas.microsoft.com/office/drawing/2014/main" id="{256FEAF8-91FC-E5D0-A7B7-3B4EE8ED0ECD}"/>
              </a:ext>
            </a:extLst>
          </p:cNvPr>
          <p:cNvGraphicFramePr>
            <a:graphicFrameLocks noGrp="1"/>
          </p:cNvGraphicFramePr>
          <p:nvPr>
            <p:extLst>
              <p:ext uri="{D42A27DB-BD31-4B8C-83A1-F6EECF244321}">
                <p14:modId xmlns:p14="http://schemas.microsoft.com/office/powerpoint/2010/main" val="2086538924"/>
              </p:ext>
            </p:extLst>
          </p:nvPr>
        </p:nvGraphicFramePr>
        <p:xfrm>
          <a:off x="330326" y="2824652"/>
          <a:ext cx="11459769" cy="1726381"/>
        </p:xfrm>
        <a:graphic>
          <a:graphicData uri="http://schemas.openxmlformats.org/drawingml/2006/table">
            <a:tbl>
              <a:tblPr/>
              <a:tblGrid>
                <a:gridCol w="1747856">
                  <a:extLst>
                    <a:ext uri="{9D8B030D-6E8A-4147-A177-3AD203B41FA5}">
                      <a16:colId xmlns:a16="http://schemas.microsoft.com/office/drawing/2014/main" val="20000"/>
                    </a:ext>
                  </a:extLst>
                </a:gridCol>
                <a:gridCol w="9711913">
                  <a:extLst>
                    <a:ext uri="{9D8B030D-6E8A-4147-A177-3AD203B41FA5}">
                      <a16:colId xmlns:a16="http://schemas.microsoft.com/office/drawing/2014/main" val="20001"/>
                    </a:ext>
                  </a:extLst>
                </a:gridCol>
              </a:tblGrid>
              <a:tr h="226683">
                <a:tc gridSpan="2">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dirty="0">
                          <a:solidFill>
                            <a:schemeClr val="tx1"/>
                          </a:solidFill>
                          <a:effectLst/>
                          <a:latin typeface="Arial" panose="020B0604020202020204" pitchFamily="34" charset="0"/>
                          <a:cs typeface="Arial" panose="020B0604020202020204" pitchFamily="34" charset="0"/>
                        </a:rPr>
                        <a:t>Project Goals</a:t>
                      </a:r>
                    </a:p>
                  </a:txBody>
                  <a:tcPr marL="9525" marR="9525" marT="9525" marB="0" anchor="b">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hMerge="1">
                  <a:txBody>
                    <a:bodyPr/>
                    <a:lstStyle/>
                    <a:p>
                      <a:endParaRPr lang="en-US"/>
                    </a:p>
                  </a:txBody>
                  <a:tcPr/>
                </a:tc>
                <a:extLst>
                  <a:ext uri="{0D108BD9-81ED-4DB2-BD59-A6C34878D82A}">
                    <a16:rowId xmlns:a16="http://schemas.microsoft.com/office/drawing/2014/main" val="10000"/>
                  </a:ext>
                </a:extLst>
              </a:tr>
              <a:tr h="375736">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baseline="0" dirty="0">
                          <a:solidFill>
                            <a:srgbClr val="000000"/>
                          </a:solidFill>
                          <a:effectLst/>
                          <a:latin typeface="Arial" panose="020B0604020202020204" pitchFamily="34" charset="0"/>
                          <a:ea typeface="+mn-ea"/>
                          <a:cs typeface="Arial" panose="020B0604020202020204" pitchFamily="34" charset="0"/>
                        </a:rPr>
                        <a:t>Advance command and control methodologies for controlling a distributed space system as a single entity.</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75736">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Goal #2</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just"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Develop, mature, and demonstrate autonomous coordination between multiple spacecraft in the distributed space system.</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75736">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Goal</a:t>
                      </a:r>
                      <a:r>
                        <a:rPr lang="en-US" sz="1400" b="1" i="0" u="none" strike="noStrike" kern="1200" baseline="0">
                          <a:solidFill>
                            <a:srgbClr val="000000"/>
                          </a:solidFill>
                          <a:effectLst/>
                          <a:latin typeface="Arial" panose="020B0604020202020204" pitchFamily="34" charset="0"/>
                          <a:ea typeface="+mn-ea"/>
                          <a:cs typeface="Arial" panose="020B0604020202020204" pitchFamily="34" charset="0"/>
                        </a:rPr>
                        <a:t> #3</a:t>
                      </a:r>
                      <a:endParaRPr lang="en-US" sz="1400" b="1" i="0" u="none" strike="noStrike" kern="1200">
                        <a:solidFill>
                          <a:srgbClr val="000000"/>
                        </a:solidFill>
                        <a:effectLst/>
                        <a:latin typeface="Arial" panose="020B0604020202020204" pitchFamily="34" charset="0"/>
                        <a:ea typeface="+mn-ea"/>
                        <a:cs typeface="Arial" panose="020B0604020202020204" pitchFamily="34" charset="0"/>
                      </a:endParaRP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just"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Develop, mature, and demonstrate approaches for adaptive reconfiguration and distributed decision-making across a distributed space system.</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68695337"/>
                  </a:ext>
                </a:extLst>
              </a:tr>
            </a:tbl>
          </a:graphicData>
        </a:graphic>
      </p:graphicFrame>
      <p:graphicFrame>
        <p:nvGraphicFramePr>
          <p:cNvPr id="4" name="Table 3">
            <a:extLst>
              <a:ext uri="{FF2B5EF4-FFF2-40B4-BE49-F238E27FC236}">
                <a16:creationId xmlns:a16="http://schemas.microsoft.com/office/drawing/2014/main" id="{9D980B6D-C082-05E7-53F3-7231434A31D8}"/>
              </a:ext>
            </a:extLst>
          </p:cNvPr>
          <p:cNvGraphicFramePr>
            <a:graphicFrameLocks noGrp="1"/>
          </p:cNvGraphicFramePr>
          <p:nvPr>
            <p:extLst>
              <p:ext uri="{D42A27DB-BD31-4B8C-83A1-F6EECF244321}">
                <p14:modId xmlns:p14="http://schemas.microsoft.com/office/powerpoint/2010/main" val="750884341"/>
              </p:ext>
            </p:extLst>
          </p:nvPr>
        </p:nvGraphicFramePr>
        <p:xfrm>
          <a:off x="330327" y="4887445"/>
          <a:ext cx="11459768" cy="1552371"/>
        </p:xfrm>
        <a:graphic>
          <a:graphicData uri="http://schemas.openxmlformats.org/drawingml/2006/table">
            <a:tbl>
              <a:tblPr/>
              <a:tblGrid>
                <a:gridCol w="1772793">
                  <a:extLst>
                    <a:ext uri="{9D8B030D-6E8A-4147-A177-3AD203B41FA5}">
                      <a16:colId xmlns:a16="http://schemas.microsoft.com/office/drawing/2014/main" val="20000"/>
                    </a:ext>
                  </a:extLst>
                </a:gridCol>
                <a:gridCol w="9686975">
                  <a:extLst>
                    <a:ext uri="{9D8B030D-6E8A-4147-A177-3AD203B41FA5}">
                      <a16:colId xmlns:a16="http://schemas.microsoft.com/office/drawing/2014/main" val="20001"/>
                    </a:ext>
                  </a:extLst>
                </a:gridCol>
              </a:tblGrid>
              <a:tr h="248973">
                <a:tc gridSpan="2">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dirty="0">
                          <a:solidFill>
                            <a:schemeClr val="tx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hMerge="1">
                  <a:txBody>
                    <a:bodyPr/>
                    <a:lstStyle/>
                    <a:p>
                      <a:endParaRPr lang="en-US"/>
                    </a:p>
                  </a:txBody>
                  <a:tcPr/>
                </a:tc>
                <a:extLst>
                  <a:ext uri="{0D108BD9-81ED-4DB2-BD59-A6C34878D82A}">
                    <a16:rowId xmlns:a16="http://schemas.microsoft.com/office/drawing/2014/main" val="10000"/>
                  </a:ext>
                </a:extLst>
              </a:tr>
              <a:tr h="412682">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Objective</a:t>
                      </a:r>
                      <a:r>
                        <a:rPr lang="en-US" sz="1400" b="1" i="0" u="none" strike="noStrike" kern="1200" baseline="0">
                          <a:solidFill>
                            <a:srgbClr val="000000"/>
                          </a:solidFill>
                          <a:effectLst/>
                          <a:latin typeface="Arial" panose="020B0604020202020204" pitchFamily="34" charset="0"/>
                          <a:ea typeface="+mn-ea"/>
                          <a:cs typeface="Arial" panose="020B0604020202020204" pitchFamily="34" charset="0"/>
                        </a:rPr>
                        <a:t> </a:t>
                      </a:r>
                      <a:r>
                        <a:rPr lang="en-US" sz="1400" b="1" i="0" u="none" strike="noStrike" kern="120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just"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The DSA Project shall develop software to control a distributed space system.</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412682">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The DSA Project shall perform a technology demonstration of distributed space system software in flight.</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412682">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The DSA Project shall demonstrate the scalability of the distributed space system software in a simulation environment. </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381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318631593"/>
                  </a:ext>
                </a:extLst>
              </a:tr>
            </a:tbl>
          </a:graphicData>
        </a:graphic>
      </p:graphicFrame>
    </p:spTree>
    <p:extLst>
      <p:ext uri="{BB962C8B-B14F-4D97-AF65-F5344CB8AC3E}">
        <p14:creationId xmlns:p14="http://schemas.microsoft.com/office/powerpoint/2010/main" val="46859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1FE0A49-CDDF-6D21-D30F-ED2329035D59}"/>
              </a:ext>
            </a:extLst>
          </p:cNvPr>
          <p:cNvSpPr>
            <a:spLocks noGrp="1"/>
          </p:cNvSpPr>
          <p:nvPr>
            <p:ph type="title"/>
          </p:nvPr>
        </p:nvSpPr>
        <p:spPr/>
        <p:txBody>
          <a:bodyPr>
            <a:normAutofit fontScale="90000"/>
          </a:bodyPr>
          <a:lstStyle/>
          <a:p>
            <a:r>
              <a:rPr lang="en-US" dirty="0"/>
              <a:t>Distributed Spacecraft Autonomy</a:t>
            </a:r>
            <a:br>
              <a:rPr lang="en-US" dirty="0"/>
            </a:br>
            <a:r>
              <a:rPr lang="en-US" sz="3100" dirty="0"/>
              <a:t>TRL Chart</a:t>
            </a:r>
            <a:endParaRPr lang="en-US" dirty="0"/>
          </a:p>
        </p:txBody>
      </p:sp>
      <p:graphicFrame>
        <p:nvGraphicFramePr>
          <p:cNvPr id="2" name="Table 1">
            <a:extLst>
              <a:ext uri="{FF2B5EF4-FFF2-40B4-BE49-F238E27FC236}">
                <a16:creationId xmlns:a16="http://schemas.microsoft.com/office/drawing/2014/main" id="{60966BC4-EED3-5B75-BB1D-03520259A767}"/>
              </a:ext>
            </a:extLst>
          </p:cNvPr>
          <p:cNvGraphicFramePr>
            <a:graphicFrameLocks noGrp="1"/>
          </p:cNvGraphicFramePr>
          <p:nvPr/>
        </p:nvGraphicFramePr>
        <p:xfrm>
          <a:off x="1149113" y="1774802"/>
          <a:ext cx="10708747" cy="4854602"/>
        </p:xfrm>
        <a:graphic>
          <a:graphicData uri="http://schemas.openxmlformats.org/drawingml/2006/table">
            <a:tbl>
              <a:tblPr firstRow="1" bandRow="1">
                <a:tableStyleId>{5940675A-B579-460E-94D1-54222C63F5DA}</a:tableStyleId>
              </a:tblPr>
              <a:tblGrid>
                <a:gridCol w="1529821">
                  <a:extLst>
                    <a:ext uri="{9D8B030D-6E8A-4147-A177-3AD203B41FA5}">
                      <a16:colId xmlns:a16="http://schemas.microsoft.com/office/drawing/2014/main" val="2816554964"/>
                    </a:ext>
                  </a:extLst>
                </a:gridCol>
                <a:gridCol w="1529821">
                  <a:extLst>
                    <a:ext uri="{9D8B030D-6E8A-4147-A177-3AD203B41FA5}">
                      <a16:colId xmlns:a16="http://schemas.microsoft.com/office/drawing/2014/main" val="462419445"/>
                    </a:ext>
                  </a:extLst>
                </a:gridCol>
                <a:gridCol w="1529821">
                  <a:extLst>
                    <a:ext uri="{9D8B030D-6E8A-4147-A177-3AD203B41FA5}">
                      <a16:colId xmlns:a16="http://schemas.microsoft.com/office/drawing/2014/main" val="4268476742"/>
                    </a:ext>
                  </a:extLst>
                </a:gridCol>
                <a:gridCol w="1529821">
                  <a:extLst>
                    <a:ext uri="{9D8B030D-6E8A-4147-A177-3AD203B41FA5}">
                      <a16:colId xmlns:a16="http://schemas.microsoft.com/office/drawing/2014/main" val="4086670375"/>
                    </a:ext>
                  </a:extLst>
                </a:gridCol>
                <a:gridCol w="1529821">
                  <a:extLst>
                    <a:ext uri="{9D8B030D-6E8A-4147-A177-3AD203B41FA5}">
                      <a16:colId xmlns:a16="http://schemas.microsoft.com/office/drawing/2014/main" val="1177463642"/>
                    </a:ext>
                  </a:extLst>
                </a:gridCol>
                <a:gridCol w="1529821">
                  <a:extLst>
                    <a:ext uri="{9D8B030D-6E8A-4147-A177-3AD203B41FA5}">
                      <a16:colId xmlns:a16="http://schemas.microsoft.com/office/drawing/2014/main" val="1717196710"/>
                    </a:ext>
                  </a:extLst>
                </a:gridCol>
                <a:gridCol w="1529821">
                  <a:extLst>
                    <a:ext uri="{9D8B030D-6E8A-4147-A177-3AD203B41FA5}">
                      <a16:colId xmlns:a16="http://schemas.microsoft.com/office/drawing/2014/main" val="1893285987"/>
                    </a:ext>
                  </a:extLst>
                </a:gridCol>
              </a:tblGrid>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444138103"/>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3842976969"/>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3635815080"/>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983140397"/>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4220379990"/>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4285339048"/>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3436383656"/>
                  </a:ext>
                </a:extLst>
              </a:tr>
              <a:tr h="567739">
                <a:tc>
                  <a:txBody>
                    <a:bodyPr/>
                    <a:lstStyle/>
                    <a:p>
                      <a:pPr algn="ctr"/>
                      <a:r>
                        <a:rPr lang="en-US" dirty="0"/>
                        <a:t>FY19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30026533"/>
                  </a:ext>
                </a:extLst>
              </a:tr>
            </a:tbl>
          </a:graphicData>
        </a:graphic>
      </p:graphicFrame>
      <p:cxnSp>
        <p:nvCxnSpPr>
          <p:cNvPr id="3" name="Straight Connector 2">
            <a:extLst>
              <a:ext uri="{FF2B5EF4-FFF2-40B4-BE49-F238E27FC236}">
                <a16:creationId xmlns:a16="http://schemas.microsoft.com/office/drawing/2014/main" id="{AD5D892D-8BD9-47C5-84F3-1EAF27F53F97}"/>
              </a:ext>
            </a:extLst>
          </p:cNvPr>
          <p:cNvCxnSpPr>
            <a:cxnSpLocks/>
          </p:cNvCxnSpPr>
          <p:nvPr/>
        </p:nvCxnSpPr>
        <p:spPr>
          <a:xfrm>
            <a:off x="1564201" y="1774799"/>
            <a:ext cx="0" cy="4262161"/>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5" name="Slide Number Placeholder 6">
            <a:extLst>
              <a:ext uri="{FF2B5EF4-FFF2-40B4-BE49-F238E27FC236}">
                <a16:creationId xmlns:a16="http://schemas.microsoft.com/office/drawing/2014/main" id="{A1F8BB40-F6B2-50C9-FBDB-902BC1ABF796}"/>
              </a:ext>
            </a:extLst>
          </p:cNvPr>
          <p:cNvSpPr txBox="1">
            <a:spLocks/>
          </p:cNvSpPr>
          <p:nvPr/>
        </p:nvSpPr>
        <p:spPr>
          <a:xfrm>
            <a:off x="11799444" y="6622388"/>
            <a:ext cx="402336" cy="2286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5D13D49-2B6F-174C-9E1E-1013A06E5C50}" type="slidenum">
              <a:rPr lang="uk-UA" sz="800" smtClean="0">
                <a:solidFill>
                  <a:prstClr val="black"/>
                </a:solidFill>
                <a:latin typeface="Arial" charset="0"/>
              </a:rPr>
              <a:pPr algn="r">
                <a:defRPr/>
              </a:pPr>
              <a:t>3</a:t>
            </a:fld>
            <a:endParaRPr lang="uk-UA" sz="800">
              <a:solidFill>
                <a:prstClr val="black"/>
              </a:solidFill>
              <a:latin typeface="Arial" charset="0"/>
            </a:endParaRPr>
          </a:p>
        </p:txBody>
      </p:sp>
      <p:grpSp>
        <p:nvGrpSpPr>
          <p:cNvPr id="7" name="Group 6">
            <a:extLst>
              <a:ext uri="{FF2B5EF4-FFF2-40B4-BE49-F238E27FC236}">
                <a16:creationId xmlns:a16="http://schemas.microsoft.com/office/drawing/2014/main" id="{0F8490EF-EB79-D1E2-2D91-78D080F5A37E}"/>
              </a:ext>
            </a:extLst>
          </p:cNvPr>
          <p:cNvGrpSpPr/>
          <p:nvPr/>
        </p:nvGrpSpPr>
        <p:grpSpPr>
          <a:xfrm>
            <a:off x="1848741" y="1268548"/>
            <a:ext cx="9008854" cy="306697"/>
            <a:chOff x="1595159" y="1277965"/>
            <a:chExt cx="9008854" cy="306697"/>
          </a:xfrm>
        </p:grpSpPr>
        <p:sp>
          <p:nvSpPr>
            <p:cNvPr id="15" name="Rectangle 14">
              <a:extLst>
                <a:ext uri="{FF2B5EF4-FFF2-40B4-BE49-F238E27FC236}">
                  <a16:creationId xmlns:a16="http://schemas.microsoft.com/office/drawing/2014/main" id="{B79C2F52-28CE-209E-8CF2-E878F6B4AD3D}"/>
                </a:ext>
              </a:extLst>
            </p:cNvPr>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069FEAEB-3D88-6098-64AD-9F867BD70DBB}"/>
                </a:ext>
              </a:extLst>
            </p:cNvPr>
            <p:cNvGrpSpPr/>
            <p:nvPr/>
          </p:nvGrpSpPr>
          <p:grpSpPr>
            <a:xfrm>
              <a:off x="1939988" y="1315897"/>
              <a:ext cx="1559896" cy="230832"/>
              <a:chOff x="1939988" y="1331194"/>
              <a:chExt cx="1559896" cy="230832"/>
            </a:xfrm>
          </p:grpSpPr>
          <p:sp>
            <p:nvSpPr>
              <p:cNvPr id="29" name="TextBox 28">
                <a:extLst>
                  <a:ext uri="{FF2B5EF4-FFF2-40B4-BE49-F238E27FC236}">
                    <a16:creationId xmlns:a16="http://schemas.microsoft.com/office/drawing/2014/main" id="{DB4351B9-52D9-49A2-0C97-6E69C9896452}"/>
                  </a:ext>
                </a:extLst>
              </p:cNvPr>
              <p:cNvSpPr txBox="1"/>
              <p:nvPr/>
            </p:nvSpPr>
            <p:spPr>
              <a:xfrm>
                <a:off x="2072568" y="1331194"/>
                <a:ext cx="142731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Project Milestone</a:t>
                </a:r>
              </a:p>
            </p:txBody>
          </p:sp>
          <p:sp>
            <p:nvSpPr>
              <p:cNvPr id="30" name="Regular Pentagon 29">
                <a:extLst>
                  <a:ext uri="{FF2B5EF4-FFF2-40B4-BE49-F238E27FC236}">
                    <a16:creationId xmlns:a16="http://schemas.microsoft.com/office/drawing/2014/main" id="{9633041F-4A63-2741-4362-F4B0E559CD22}"/>
                  </a:ext>
                </a:extLst>
              </p:cNvPr>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8">
              <a:extLst>
                <a:ext uri="{FF2B5EF4-FFF2-40B4-BE49-F238E27FC236}">
                  <a16:creationId xmlns:a16="http://schemas.microsoft.com/office/drawing/2014/main" id="{6D859D67-7D44-924C-2936-B820E7DB28D1}"/>
                </a:ext>
              </a:extLst>
            </p:cNvPr>
            <p:cNvGrpSpPr/>
            <p:nvPr/>
          </p:nvGrpSpPr>
          <p:grpSpPr>
            <a:xfrm>
              <a:off x="4161016" y="1315897"/>
              <a:ext cx="1583648" cy="230832"/>
              <a:chOff x="4161016" y="1324190"/>
              <a:chExt cx="1583648" cy="230832"/>
            </a:xfrm>
          </p:grpSpPr>
          <p:sp>
            <p:nvSpPr>
              <p:cNvPr id="27" name="TextBox 26">
                <a:extLst>
                  <a:ext uri="{FF2B5EF4-FFF2-40B4-BE49-F238E27FC236}">
                    <a16:creationId xmlns:a16="http://schemas.microsoft.com/office/drawing/2014/main" id="{75A28054-12D4-C66A-4E4B-B43288BA9A84}"/>
                  </a:ext>
                </a:extLst>
              </p:cNvPr>
              <p:cNvSpPr txBox="1"/>
              <p:nvPr/>
            </p:nvSpPr>
            <p:spPr>
              <a:xfrm>
                <a:off x="4317348" y="1324190"/>
                <a:ext cx="1427316" cy="230832"/>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GCD (Key) Milestone</a:t>
                </a:r>
              </a:p>
            </p:txBody>
          </p:sp>
          <p:sp>
            <p:nvSpPr>
              <p:cNvPr id="28" name="Diamond 27">
                <a:extLst>
                  <a:ext uri="{FF2B5EF4-FFF2-40B4-BE49-F238E27FC236}">
                    <a16:creationId xmlns:a16="http://schemas.microsoft.com/office/drawing/2014/main" id="{D4F29421-D859-6ACB-CE34-8D47C4FBF223}"/>
                  </a:ext>
                </a:extLst>
              </p:cNvPr>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a:extLst>
                <a:ext uri="{FF2B5EF4-FFF2-40B4-BE49-F238E27FC236}">
                  <a16:creationId xmlns:a16="http://schemas.microsoft.com/office/drawing/2014/main" id="{ECFBB2AE-0C8C-170D-A768-9A74E6A1206B}"/>
                </a:ext>
              </a:extLst>
            </p:cNvPr>
            <p:cNvGrpSpPr/>
            <p:nvPr/>
          </p:nvGrpSpPr>
          <p:grpSpPr>
            <a:xfrm>
              <a:off x="6222073" y="1315897"/>
              <a:ext cx="1556408" cy="230832"/>
              <a:chOff x="6270927" y="1379672"/>
              <a:chExt cx="1556408" cy="230832"/>
            </a:xfrm>
          </p:grpSpPr>
          <p:sp>
            <p:nvSpPr>
              <p:cNvPr id="24" name="TextBox 23">
                <a:extLst>
                  <a:ext uri="{FF2B5EF4-FFF2-40B4-BE49-F238E27FC236}">
                    <a16:creationId xmlns:a16="http://schemas.microsoft.com/office/drawing/2014/main" id="{D59BC21B-47E5-018D-3105-69CDC3157DD2}"/>
                  </a:ext>
                </a:extLst>
              </p:cNvPr>
              <p:cNvSpPr txBox="1"/>
              <p:nvPr/>
            </p:nvSpPr>
            <p:spPr>
              <a:xfrm>
                <a:off x="6400019" y="1379672"/>
                <a:ext cx="1427316" cy="230832"/>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Controlled Milestone</a:t>
                </a:r>
              </a:p>
            </p:txBody>
          </p:sp>
          <p:sp>
            <p:nvSpPr>
              <p:cNvPr id="26" name="Isosceles Triangle 243">
                <a:extLst>
                  <a:ext uri="{FF2B5EF4-FFF2-40B4-BE49-F238E27FC236}">
                    <a16:creationId xmlns:a16="http://schemas.microsoft.com/office/drawing/2014/main" id="{3D5A06A1-B11B-0E70-AFE1-9F01963199C6}"/>
                  </a:ext>
                </a:extLst>
              </p:cNvPr>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22" name="Straight Connector 21">
              <a:extLst>
                <a:ext uri="{FF2B5EF4-FFF2-40B4-BE49-F238E27FC236}">
                  <a16:creationId xmlns:a16="http://schemas.microsoft.com/office/drawing/2014/main" id="{C17EC2D9-F1F2-586A-AAEA-63A1831B1D1A}"/>
                </a:ext>
              </a:extLst>
            </p:cNvPr>
            <p:cNvCxnSpPr/>
            <p:nvPr/>
          </p:nvCxnSpPr>
          <p:spPr>
            <a:xfrm>
              <a:off x="815813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C5354D88-13DB-A050-5D66-A03F9FB4578C}"/>
                </a:ext>
              </a:extLst>
            </p:cNvPr>
            <p:cNvSpPr txBox="1"/>
            <p:nvPr/>
          </p:nvSpPr>
          <p:spPr>
            <a:xfrm>
              <a:off x="8877836" y="1315897"/>
              <a:ext cx="1726177"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TRL/SRL/MRL Progression</a:t>
              </a:r>
            </a:p>
          </p:txBody>
        </p:sp>
      </p:grpSp>
      <p:sp>
        <p:nvSpPr>
          <p:cNvPr id="31" name="TextBox 30">
            <a:extLst>
              <a:ext uri="{FF2B5EF4-FFF2-40B4-BE49-F238E27FC236}">
                <a16:creationId xmlns:a16="http://schemas.microsoft.com/office/drawing/2014/main" id="{088C24E6-5706-94DE-2A56-F2EA87D1C8AD}"/>
              </a:ext>
            </a:extLst>
          </p:cNvPr>
          <p:cNvSpPr txBox="1"/>
          <p:nvPr/>
        </p:nvSpPr>
        <p:spPr>
          <a:xfrm rot="16200000">
            <a:off x="-474169" y="4666938"/>
            <a:ext cx="218222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TRL </a:t>
            </a:r>
          </a:p>
        </p:txBody>
      </p:sp>
      <p:sp>
        <p:nvSpPr>
          <p:cNvPr id="32" name="TextBox 31">
            <a:extLst>
              <a:ext uri="{FF2B5EF4-FFF2-40B4-BE49-F238E27FC236}">
                <a16:creationId xmlns:a16="http://schemas.microsoft.com/office/drawing/2014/main" id="{E9936FF2-9901-AE9D-56B5-34904FB4BBC0}"/>
              </a:ext>
            </a:extLst>
          </p:cNvPr>
          <p:cNvSpPr txBox="1"/>
          <p:nvPr/>
        </p:nvSpPr>
        <p:spPr>
          <a:xfrm>
            <a:off x="801935" y="2203671"/>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6</a:t>
            </a:r>
          </a:p>
        </p:txBody>
      </p:sp>
      <p:sp>
        <p:nvSpPr>
          <p:cNvPr id="33" name="TextBox 32">
            <a:extLst>
              <a:ext uri="{FF2B5EF4-FFF2-40B4-BE49-F238E27FC236}">
                <a16:creationId xmlns:a16="http://schemas.microsoft.com/office/drawing/2014/main" id="{20A9F48F-A1D1-7BDC-2A3B-A3C65C0FF9C3}"/>
              </a:ext>
            </a:extLst>
          </p:cNvPr>
          <p:cNvSpPr txBox="1"/>
          <p:nvPr/>
        </p:nvSpPr>
        <p:spPr>
          <a:xfrm>
            <a:off x="801935" y="2811379"/>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5</a:t>
            </a:r>
          </a:p>
        </p:txBody>
      </p:sp>
      <p:sp>
        <p:nvSpPr>
          <p:cNvPr id="34" name="TextBox 33">
            <a:extLst>
              <a:ext uri="{FF2B5EF4-FFF2-40B4-BE49-F238E27FC236}">
                <a16:creationId xmlns:a16="http://schemas.microsoft.com/office/drawing/2014/main" id="{FC80D5BF-A7DF-A63F-4702-5E29C6E4D673}"/>
              </a:ext>
            </a:extLst>
          </p:cNvPr>
          <p:cNvSpPr txBox="1"/>
          <p:nvPr/>
        </p:nvSpPr>
        <p:spPr>
          <a:xfrm>
            <a:off x="801935" y="342725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4</a:t>
            </a:r>
          </a:p>
        </p:txBody>
      </p:sp>
      <p:sp>
        <p:nvSpPr>
          <p:cNvPr id="35" name="TextBox 34">
            <a:extLst>
              <a:ext uri="{FF2B5EF4-FFF2-40B4-BE49-F238E27FC236}">
                <a16:creationId xmlns:a16="http://schemas.microsoft.com/office/drawing/2014/main" id="{81F1BFEC-E503-C5F2-BD3A-E87A2EFFC10D}"/>
              </a:ext>
            </a:extLst>
          </p:cNvPr>
          <p:cNvSpPr txBox="1"/>
          <p:nvPr/>
        </p:nvSpPr>
        <p:spPr>
          <a:xfrm>
            <a:off x="801935" y="4035427"/>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3</a:t>
            </a:r>
          </a:p>
        </p:txBody>
      </p:sp>
      <p:sp>
        <p:nvSpPr>
          <p:cNvPr id="36" name="TextBox 35">
            <a:extLst>
              <a:ext uri="{FF2B5EF4-FFF2-40B4-BE49-F238E27FC236}">
                <a16:creationId xmlns:a16="http://schemas.microsoft.com/office/drawing/2014/main" id="{A0980240-5661-C870-3CF4-971084A92EB7}"/>
              </a:ext>
            </a:extLst>
          </p:cNvPr>
          <p:cNvSpPr txBox="1"/>
          <p:nvPr/>
        </p:nvSpPr>
        <p:spPr>
          <a:xfrm>
            <a:off x="801935" y="464617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2</a:t>
            </a:r>
          </a:p>
        </p:txBody>
      </p:sp>
      <p:sp>
        <p:nvSpPr>
          <p:cNvPr id="37" name="TextBox 36">
            <a:extLst>
              <a:ext uri="{FF2B5EF4-FFF2-40B4-BE49-F238E27FC236}">
                <a16:creationId xmlns:a16="http://schemas.microsoft.com/office/drawing/2014/main" id="{BC52CEEE-2CD5-E68F-B7CB-F5F80BABDC05}"/>
              </a:ext>
            </a:extLst>
          </p:cNvPr>
          <p:cNvSpPr txBox="1"/>
          <p:nvPr/>
        </p:nvSpPr>
        <p:spPr>
          <a:xfrm>
            <a:off x="805193" y="5264938"/>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1</a:t>
            </a:r>
          </a:p>
        </p:txBody>
      </p:sp>
      <p:sp>
        <p:nvSpPr>
          <p:cNvPr id="38" name="TextBox 37">
            <a:extLst>
              <a:ext uri="{FF2B5EF4-FFF2-40B4-BE49-F238E27FC236}">
                <a16:creationId xmlns:a16="http://schemas.microsoft.com/office/drawing/2014/main" id="{3A64473C-A42A-9817-0CA1-1F537A611B86}"/>
              </a:ext>
            </a:extLst>
          </p:cNvPr>
          <p:cNvSpPr txBox="1"/>
          <p:nvPr/>
        </p:nvSpPr>
        <p:spPr>
          <a:xfrm>
            <a:off x="890504" y="5564753"/>
            <a:ext cx="662361" cy="46166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Project</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Start</a:t>
            </a:r>
          </a:p>
        </p:txBody>
      </p:sp>
      <p:cxnSp>
        <p:nvCxnSpPr>
          <p:cNvPr id="39" name="Elbow Connector 38">
            <a:extLst>
              <a:ext uri="{FF2B5EF4-FFF2-40B4-BE49-F238E27FC236}">
                <a16:creationId xmlns:a16="http://schemas.microsoft.com/office/drawing/2014/main" id="{77D28134-00D1-DF7A-2DB0-728BDACE279D}"/>
              </a:ext>
            </a:extLst>
          </p:cNvPr>
          <p:cNvCxnSpPr>
            <a:cxnSpLocks/>
          </p:cNvCxnSpPr>
          <p:nvPr/>
        </p:nvCxnSpPr>
        <p:spPr>
          <a:xfrm flipV="1">
            <a:off x="1145530" y="2982278"/>
            <a:ext cx="7536612" cy="630750"/>
          </a:xfrm>
          <a:prstGeom prst="bentConnector3">
            <a:avLst>
              <a:gd name="adj1" fmla="val 46800"/>
            </a:avLst>
          </a:prstGeom>
          <a:ln>
            <a:solidFill>
              <a:srgbClr val="F89646"/>
            </a:solidFill>
          </a:ln>
          <a:effectLst/>
        </p:spPr>
        <p:style>
          <a:lnRef idx="2">
            <a:schemeClr val="accent1"/>
          </a:lnRef>
          <a:fillRef idx="0">
            <a:schemeClr val="accent1"/>
          </a:fillRef>
          <a:effectRef idx="1">
            <a:schemeClr val="accent1"/>
          </a:effectRef>
          <a:fontRef idx="minor">
            <a:schemeClr val="tx1"/>
          </a:fontRef>
        </p:style>
      </p:cxnSp>
      <p:cxnSp>
        <p:nvCxnSpPr>
          <p:cNvPr id="40" name="Elbow Connector 39">
            <a:extLst>
              <a:ext uri="{FF2B5EF4-FFF2-40B4-BE49-F238E27FC236}">
                <a16:creationId xmlns:a16="http://schemas.microsoft.com/office/drawing/2014/main" id="{73E157D9-EDE7-719E-38B1-229440F2437F}"/>
              </a:ext>
            </a:extLst>
          </p:cNvPr>
          <p:cNvCxnSpPr>
            <a:cxnSpLocks/>
          </p:cNvCxnSpPr>
          <p:nvPr/>
        </p:nvCxnSpPr>
        <p:spPr>
          <a:xfrm flipV="1">
            <a:off x="8672856" y="1762936"/>
            <a:ext cx="1559591" cy="621147"/>
          </a:xfrm>
          <a:prstGeom prst="bentConnector3">
            <a:avLst>
              <a:gd name="adj1" fmla="val 24437"/>
            </a:avLst>
          </a:prstGeom>
          <a:ln>
            <a:solidFill>
              <a:srgbClr val="F89646"/>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9B39E922-D0DE-E4B5-785F-C5EEBCFCFC33}"/>
              </a:ext>
            </a:extLst>
          </p:cNvPr>
          <p:cNvCxnSpPr>
            <a:cxnSpLocks/>
          </p:cNvCxnSpPr>
          <p:nvPr/>
        </p:nvCxnSpPr>
        <p:spPr>
          <a:xfrm flipV="1">
            <a:off x="8676642" y="2388337"/>
            <a:ext cx="0" cy="593941"/>
          </a:xfrm>
          <a:prstGeom prst="line">
            <a:avLst/>
          </a:prstGeom>
          <a:ln w="28575">
            <a:solidFill>
              <a:schemeClr val="accent6"/>
            </a:solidFill>
          </a:ln>
          <a:effectLst>
            <a:outerShdw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489F2C45-D653-8714-07E6-708F83FDB597}"/>
              </a:ext>
            </a:extLst>
          </p:cNvPr>
          <p:cNvSpPr txBox="1"/>
          <p:nvPr/>
        </p:nvSpPr>
        <p:spPr>
          <a:xfrm>
            <a:off x="1216421" y="3492561"/>
            <a:ext cx="1508425" cy="153888"/>
          </a:xfrm>
          <a:prstGeom prst="rect">
            <a:avLst/>
          </a:prstGeom>
          <a:solidFill>
            <a:schemeClr val="bg1"/>
          </a:solidFill>
        </p:spPr>
        <p:txBody>
          <a:bodyPr wrap="none" lIns="0" tIns="0" rIns="0" bIns="0" rtlCol="0" anchor="ctr" anchorCtr="1">
            <a:spAutoFit/>
          </a:bodyPr>
          <a:lstStyle/>
          <a:p>
            <a:pPr algn="ctr"/>
            <a:r>
              <a:rPr lang="en-US" sz="1000" b="1" dirty="0">
                <a:solidFill>
                  <a:schemeClr val="accent6"/>
                </a:solidFill>
              </a:rPr>
              <a:t>Network Communication</a:t>
            </a:r>
          </a:p>
        </p:txBody>
      </p:sp>
      <p:cxnSp>
        <p:nvCxnSpPr>
          <p:cNvPr id="43" name="Elbow Connector 42">
            <a:extLst>
              <a:ext uri="{FF2B5EF4-FFF2-40B4-BE49-F238E27FC236}">
                <a16:creationId xmlns:a16="http://schemas.microsoft.com/office/drawing/2014/main" id="{CCA3BA51-9B14-C9F9-E0B4-6939D2BD73C2}"/>
              </a:ext>
            </a:extLst>
          </p:cNvPr>
          <p:cNvCxnSpPr>
            <a:cxnSpLocks/>
          </p:cNvCxnSpPr>
          <p:nvPr/>
        </p:nvCxnSpPr>
        <p:spPr>
          <a:xfrm flipV="1">
            <a:off x="1152371" y="3051909"/>
            <a:ext cx="7460917" cy="699323"/>
          </a:xfrm>
          <a:prstGeom prst="bentConnector3">
            <a:avLst>
              <a:gd name="adj1" fmla="val 47845"/>
            </a:avLst>
          </a:prstGeom>
          <a:ln>
            <a:solidFill>
              <a:srgbClr val="8064A2"/>
            </a:solidFill>
          </a:ln>
          <a:effectLst/>
        </p:spPr>
        <p:style>
          <a:lnRef idx="2">
            <a:schemeClr val="accent1"/>
          </a:lnRef>
          <a:fillRef idx="0">
            <a:schemeClr val="accent1"/>
          </a:fillRef>
          <a:effectRef idx="1">
            <a:schemeClr val="accent1"/>
          </a:effectRef>
          <a:fontRef idx="minor">
            <a:schemeClr val="tx1"/>
          </a:fontRef>
        </p:style>
      </p:cxnSp>
      <p:cxnSp>
        <p:nvCxnSpPr>
          <p:cNvPr id="44" name="Elbow Connector 43">
            <a:extLst>
              <a:ext uri="{FF2B5EF4-FFF2-40B4-BE49-F238E27FC236}">
                <a16:creationId xmlns:a16="http://schemas.microsoft.com/office/drawing/2014/main" id="{711DE2B0-CC46-F066-BC37-A67AA45FD63C}"/>
              </a:ext>
            </a:extLst>
          </p:cNvPr>
          <p:cNvCxnSpPr>
            <a:cxnSpLocks/>
          </p:cNvCxnSpPr>
          <p:nvPr/>
        </p:nvCxnSpPr>
        <p:spPr>
          <a:xfrm flipV="1">
            <a:off x="8625757" y="1804450"/>
            <a:ext cx="1630512" cy="621817"/>
          </a:xfrm>
          <a:prstGeom prst="bentConnector3">
            <a:avLst>
              <a:gd name="adj1" fmla="val 30933"/>
            </a:avLst>
          </a:prstGeom>
          <a:ln>
            <a:solidFill>
              <a:srgbClr val="8064A2"/>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15E0FE15-873C-D8E4-87C7-597FB02EAE3F}"/>
              </a:ext>
            </a:extLst>
          </p:cNvPr>
          <p:cNvCxnSpPr>
            <a:cxnSpLocks/>
          </p:cNvCxnSpPr>
          <p:nvPr/>
        </p:nvCxnSpPr>
        <p:spPr>
          <a:xfrm flipV="1">
            <a:off x="8613289" y="2401200"/>
            <a:ext cx="0" cy="644223"/>
          </a:xfrm>
          <a:prstGeom prst="line">
            <a:avLst/>
          </a:prstGeom>
          <a:ln w="28575">
            <a:solidFill>
              <a:schemeClr val="accent4"/>
            </a:solidFill>
          </a:ln>
          <a:effectLst>
            <a:outerShdw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42F04302-9E99-FCFF-7723-F1EB90334788}"/>
              </a:ext>
            </a:extLst>
          </p:cNvPr>
          <p:cNvSpPr txBox="1"/>
          <p:nvPr/>
        </p:nvSpPr>
        <p:spPr>
          <a:xfrm>
            <a:off x="1216421" y="3648285"/>
            <a:ext cx="2459006" cy="153888"/>
          </a:xfrm>
          <a:prstGeom prst="rect">
            <a:avLst/>
          </a:prstGeom>
          <a:solidFill>
            <a:schemeClr val="bg1"/>
          </a:solidFill>
        </p:spPr>
        <p:txBody>
          <a:bodyPr wrap="none" lIns="0" tIns="0" rIns="0" bIns="0" rtlCol="0" anchor="ctr" anchorCtr="1">
            <a:spAutoFit/>
          </a:bodyPr>
          <a:lstStyle/>
          <a:p>
            <a:pPr lvl="0" algn="ctr" defTabSz="457200" eaLnBrk="1" fontAlgn="auto" hangingPunct="1">
              <a:spcBef>
                <a:spcPts val="0"/>
              </a:spcBef>
              <a:spcAft>
                <a:spcPts val="0"/>
              </a:spcAft>
              <a:defRPr/>
            </a:pPr>
            <a:r>
              <a:rPr lang="en-US" sz="1000" b="1" dirty="0">
                <a:solidFill>
                  <a:schemeClr val="accent4"/>
                </a:solidFill>
              </a:rPr>
              <a:t>Commanding of the swarm as one entity</a:t>
            </a:r>
          </a:p>
        </p:txBody>
      </p:sp>
      <p:cxnSp>
        <p:nvCxnSpPr>
          <p:cNvPr id="80" name="Elbow Connector 79">
            <a:extLst>
              <a:ext uri="{FF2B5EF4-FFF2-40B4-BE49-F238E27FC236}">
                <a16:creationId xmlns:a16="http://schemas.microsoft.com/office/drawing/2014/main" id="{328D86CA-9C0D-A3EB-8717-800C96EF744F}"/>
              </a:ext>
            </a:extLst>
          </p:cNvPr>
          <p:cNvCxnSpPr>
            <a:cxnSpLocks/>
          </p:cNvCxnSpPr>
          <p:nvPr/>
        </p:nvCxnSpPr>
        <p:spPr>
          <a:xfrm flipV="1">
            <a:off x="1633056" y="2328307"/>
            <a:ext cx="7039800" cy="620758"/>
          </a:xfrm>
          <a:prstGeom prst="bentConnector3">
            <a:avLst>
              <a:gd name="adj1" fmla="val 99671"/>
            </a:avLst>
          </a:prstGeom>
          <a:ln>
            <a:solidFill>
              <a:srgbClr val="9BBB59"/>
            </a:solidFill>
          </a:ln>
          <a:effectLst/>
        </p:spPr>
        <p:style>
          <a:lnRef idx="2">
            <a:schemeClr val="accent1"/>
          </a:lnRef>
          <a:fillRef idx="0">
            <a:schemeClr val="accent1"/>
          </a:fillRef>
          <a:effectRef idx="1">
            <a:schemeClr val="accent1"/>
          </a:effectRef>
          <a:fontRef idx="minor">
            <a:schemeClr val="tx1"/>
          </a:fontRef>
        </p:style>
      </p:cxnSp>
      <p:cxnSp>
        <p:nvCxnSpPr>
          <p:cNvPr id="82" name="Elbow Connector 81">
            <a:extLst>
              <a:ext uri="{FF2B5EF4-FFF2-40B4-BE49-F238E27FC236}">
                <a16:creationId xmlns:a16="http://schemas.microsoft.com/office/drawing/2014/main" id="{D7C0A715-104B-9F30-E3AA-3F7DE3413DDE}"/>
              </a:ext>
            </a:extLst>
          </p:cNvPr>
          <p:cNvCxnSpPr>
            <a:cxnSpLocks/>
          </p:cNvCxnSpPr>
          <p:nvPr/>
        </p:nvCxnSpPr>
        <p:spPr>
          <a:xfrm flipV="1">
            <a:off x="8672856" y="1736866"/>
            <a:ext cx="1586996" cy="598858"/>
          </a:xfrm>
          <a:prstGeom prst="bentConnector3">
            <a:avLst>
              <a:gd name="adj1" fmla="val 26492"/>
            </a:avLst>
          </a:prstGeom>
          <a:ln>
            <a:solidFill>
              <a:srgbClr val="9BBB59"/>
            </a:solidFill>
          </a:ln>
          <a:effectLst/>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B8DA3D81-62D7-33D5-69BC-93D8FD83D835}"/>
              </a:ext>
            </a:extLst>
          </p:cNvPr>
          <p:cNvSpPr txBox="1"/>
          <p:nvPr/>
        </p:nvSpPr>
        <p:spPr>
          <a:xfrm>
            <a:off x="1216421" y="2855076"/>
            <a:ext cx="2736327" cy="153888"/>
          </a:xfrm>
          <a:prstGeom prst="rect">
            <a:avLst/>
          </a:prstGeom>
          <a:solidFill>
            <a:schemeClr val="bg1"/>
          </a:solidFill>
        </p:spPr>
        <p:txBody>
          <a:bodyPr wrap="none" lIns="0" tIns="0" rIns="0" bIns="0" rtlCol="0" anchor="ctr" anchorCtr="1">
            <a:spAutoFit/>
          </a:bodyPr>
          <a:lstStyle/>
          <a:p>
            <a:pPr lvl="0" algn="ctr" defTabSz="457200" eaLnBrk="1" fontAlgn="auto" hangingPunct="1">
              <a:spcBef>
                <a:spcPts val="0"/>
              </a:spcBef>
              <a:spcAft>
                <a:spcPts val="0"/>
              </a:spcAft>
              <a:defRPr/>
            </a:pPr>
            <a:r>
              <a:rPr lang="en-US" sz="1000" b="1" dirty="0">
                <a:solidFill>
                  <a:schemeClr val="accent3"/>
                </a:solidFill>
              </a:rPr>
              <a:t>Ground interaction through one swarm asset</a:t>
            </a:r>
          </a:p>
        </p:txBody>
      </p:sp>
      <p:sp>
        <p:nvSpPr>
          <p:cNvPr id="84" name="TextBox 83">
            <a:extLst>
              <a:ext uri="{FF2B5EF4-FFF2-40B4-BE49-F238E27FC236}">
                <a16:creationId xmlns:a16="http://schemas.microsoft.com/office/drawing/2014/main" id="{4C0B7011-731D-0DB2-EA15-D08759E06B1A}"/>
              </a:ext>
            </a:extLst>
          </p:cNvPr>
          <p:cNvSpPr txBox="1"/>
          <p:nvPr/>
        </p:nvSpPr>
        <p:spPr>
          <a:xfrm>
            <a:off x="814402" y="1593565"/>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7</a:t>
            </a:r>
          </a:p>
        </p:txBody>
      </p:sp>
      <p:cxnSp>
        <p:nvCxnSpPr>
          <p:cNvPr id="113" name="Straight Connector 112">
            <a:extLst>
              <a:ext uri="{FF2B5EF4-FFF2-40B4-BE49-F238E27FC236}">
                <a16:creationId xmlns:a16="http://schemas.microsoft.com/office/drawing/2014/main" id="{471E54D9-E276-95E4-FFA6-E133FDC1BC06}"/>
              </a:ext>
            </a:extLst>
          </p:cNvPr>
          <p:cNvCxnSpPr>
            <a:cxnSpLocks/>
          </p:cNvCxnSpPr>
          <p:nvPr/>
        </p:nvCxnSpPr>
        <p:spPr>
          <a:xfrm>
            <a:off x="10288839" y="1789678"/>
            <a:ext cx="0" cy="4262161"/>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4" name="Elbow Connector 113">
            <a:extLst>
              <a:ext uri="{FF2B5EF4-FFF2-40B4-BE49-F238E27FC236}">
                <a16:creationId xmlns:a16="http://schemas.microsoft.com/office/drawing/2014/main" id="{D04420F6-1D10-250B-D3B1-42316973286E}"/>
              </a:ext>
            </a:extLst>
          </p:cNvPr>
          <p:cNvCxnSpPr>
            <a:cxnSpLocks/>
          </p:cNvCxnSpPr>
          <p:nvPr/>
        </p:nvCxnSpPr>
        <p:spPr>
          <a:xfrm flipV="1">
            <a:off x="1152371" y="3796588"/>
            <a:ext cx="3622829" cy="457440"/>
          </a:xfrm>
          <a:prstGeom prst="bentConnector3">
            <a:avLst>
              <a:gd name="adj1" fmla="val 67294"/>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5" name="Elbow Connector 114">
            <a:extLst>
              <a:ext uri="{FF2B5EF4-FFF2-40B4-BE49-F238E27FC236}">
                <a16:creationId xmlns:a16="http://schemas.microsoft.com/office/drawing/2014/main" id="{9EE75938-0BC7-5A6E-85B6-7A474E726225}"/>
              </a:ext>
            </a:extLst>
          </p:cNvPr>
          <p:cNvCxnSpPr>
            <a:cxnSpLocks/>
          </p:cNvCxnSpPr>
          <p:nvPr/>
        </p:nvCxnSpPr>
        <p:spPr>
          <a:xfrm flipV="1">
            <a:off x="4758265" y="1836267"/>
            <a:ext cx="5474182" cy="1246001"/>
          </a:xfrm>
          <a:prstGeom prst="bentConnector3">
            <a:avLst>
              <a:gd name="adj1" fmla="val 80535"/>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D0065086-C1B6-B04E-983C-BF95DB4AD768}"/>
              </a:ext>
            </a:extLst>
          </p:cNvPr>
          <p:cNvCxnSpPr>
            <a:cxnSpLocks/>
          </p:cNvCxnSpPr>
          <p:nvPr/>
        </p:nvCxnSpPr>
        <p:spPr>
          <a:xfrm flipV="1">
            <a:off x="4758265" y="3082268"/>
            <a:ext cx="0" cy="714320"/>
          </a:xfrm>
          <a:prstGeom prst="line">
            <a:avLst/>
          </a:prstGeom>
          <a:ln w="28575">
            <a:solidFill>
              <a:schemeClr val="tx1">
                <a:lumMod val="95000"/>
                <a:lumOff val="5000"/>
              </a:schemeClr>
            </a:solidFill>
          </a:ln>
          <a:effectLst>
            <a:outerShdw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17" name="Elbow Connector 116">
            <a:extLst>
              <a:ext uri="{FF2B5EF4-FFF2-40B4-BE49-F238E27FC236}">
                <a16:creationId xmlns:a16="http://schemas.microsoft.com/office/drawing/2014/main" id="{3A156A5D-66C4-036B-6E6A-C832A108EC50}"/>
              </a:ext>
            </a:extLst>
          </p:cNvPr>
          <p:cNvCxnSpPr>
            <a:cxnSpLocks/>
          </p:cNvCxnSpPr>
          <p:nvPr/>
        </p:nvCxnSpPr>
        <p:spPr>
          <a:xfrm flipV="1">
            <a:off x="1164299" y="3860800"/>
            <a:ext cx="3678634" cy="589605"/>
          </a:xfrm>
          <a:prstGeom prst="bentConnector3">
            <a:avLst>
              <a:gd name="adj1" fmla="val 67492"/>
            </a:avLst>
          </a:prstGeom>
          <a:ln>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118" name="Elbow Connector 117">
            <a:extLst>
              <a:ext uri="{FF2B5EF4-FFF2-40B4-BE49-F238E27FC236}">
                <a16:creationId xmlns:a16="http://schemas.microsoft.com/office/drawing/2014/main" id="{651A379C-6617-7F53-D190-76C736D33D57}"/>
              </a:ext>
            </a:extLst>
          </p:cNvPr>
          <p:cNvCxnSpPr>
            <a:cxnSpLocks/>
          </p:cNvCxnSpPr>
          <p:nvPr/>
        </p:nvCxnSpPr>
        <p:spPr>
          <a:xfrm flipV="1">
            <a:off x="4827120" y="2489200"/>
            <a:ext cx="4477747" cy="691511"/>
          </a:xfrm>
          <a:prstGeom prst="bentConnector3">
            <a:avLst>
              <a:gd name="adj1" fmla="val 86918"/>
            </a:avLst>
          </a:prstGeom>
          <a:ln>
            <a:solidFill>
              <a:srgbClr val="C0504D"/>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23468588-09FC-068F-28A8-263DF1A0320D}"/>
              </a:ext>
            </a:extLst>
          </p:cNvPr>
          <p:cNvCxnSpPr>
            <a:cxnSpLocks/>
          </p:cNvCxnSpPr>
          <p:nvPr/>
        </p:nvCxnSpPr>
        <p:spPr>
          <a:xfrm flipV="1">
            <a:off x="4827120" y="3180711"/>
            <a:ext cx="0" cy="688556"/>
          </a:xfrm>
          <a:prstGeom prst="line">
            <a:avLst/>
          </a:prstGeom>
          <a:ln w="28575">
            <a:solidFill>
              <a:schemeClr val="accent2"/>
            </a:solidFill>
          </a:ln>
          <a:effectLst>
            <a:outerShdw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20" name="TextBox 119">
            <a:extLst>
              <a:ext uri="{FF2B5EF4-FFF2-40B4-BE49-F238E27FC236}">
                <a16:creationId xmlns:a16="http://schemas.microsoft.com/office/drawing/2014/main" id="{DCEDC158-737C-7DC8-CF57-563F1190818F}"/>
              </a:ext>
            </a:extLst>
          </p:cNvPr>
          <p:cNvSpPr txBox="1"/>
          <p:nvPr/>
        </p:nvSpPr>
        <p:spPr>
          <a:xfrm>
            <a:off x="1178197" y="4269493"/>
            <a:ext cx="2096729" cy="153888"/>
          </a:xfrm>
          <a:prstGeom prst="rect">
            <a:avLst/>
          </a:prstGeom>
          <a:solidFill>
            <a:schemeClr val="bg1"/>
          </a:solidFill>
        </p:spPr>
        <p:txBody>
          <a:bodyPr wrap="none" lIns="0" tIns="0" rIns="0" bIns="0" rtlCol="0" anchor="ctr" anchorCtr="1">
            <a:spAutoFit/>
          </a:bodyPr>
          <a:lstStyle/>
          <a:p>
            <a:pPr lvl="0" algn="ctr" defTabSz="457200" eaLnBrk="1" fontAlgn="auto" hangingPunct="1">
              <a:spcBef>
                <a:spcPts val="0"/>
              </a:spcBef>
              <a:spcAft>
                <a:spcPts val="0"/>
              </a:spcAft>
              <a:defRPr/>
            </a:pPr>
            <a:r>
              <a:rPr lang="en-US" sz="1000" b="1" dirty="0">
                <a:solidFill>
                  <a:schemeClr val="accent2"/>
                </a:solidFill>
              </a:rPr>
              <a:t>Closed-loop control by the swarm </a:t>
            </a:r>
          </a:p>
        </p:txBody>
      </p:sp>
      <p:cxnSp>
        <p:nvCxnSpPr>
          <p:cNvPr id="121" name="Elbow Connector 120">
            <a:extLst>
              <a:ext uri="{FF2B5EF4-FFF2-40B4-BE49-F238E27FC236}">
                <a16:creationId xmlns:a16="http://schemas.microsoft.com/office/drawing/2014/main" id="{28005184-D6E9-3707-AF05-F09F32885310}"/>
              </a:ext>
            </a:extLst>
          </p:cNvPr>
          <p:cNvCxnSpPr>
            <a:cxnSpLocks/>
          </p:cNvCxnSpPr>
          <p:nvPr/>
        </p:nvCxnSpPr>
        <p:spPr>
          <a:xfrm flipV="1">
            <a:off x="1152371" y="3900556"/>
            <a:ext cx="3775229" cy="596159"/>
          </a:xfrm>
          <a:prstGeom prst="bentConnector3">
            <a:avLst>
              <a:gd name="adj1" fmla="val 67493"/>
            </a:avLst>
          </a:prstGeom>
          <a:ln>
            <a:solidFill>
              <a:srgbClr val="4F81BD"/>
            </a:solidFill>
          </a:ln>
          <a:effectLst/>
        </p:spPr>
        <p:style>
          <a:lnRef idx="2">
            <a:schemeClr val="accent1"/>
          </a:lnRef>
          <a:fillRef idx="0">
            <a:schemeClr val="accent1"/>
          </a:fillRef>
          <a:effectRef idx="1">
            <a:schemeClr val="accent1"/>
          </a:effectRef>
          <a:fontRef idx="minor">
            <a:schemeClr val="tx1"/>
          </a:fontRef>
        </p:style>
      </p:cxnSp>
      <p:cxnSp>
        <p:nvCxnSpPr>
          <p:cNvPr id="122" name="Elbow Connector 121">
            <a:extLst>
              <a:ext uri="{FF2B5EF4-FFF2-40B4-BE49-F238E27FC236}">
                <a16:creationId xmlns:a16="http://schemas.microsoft.com/office/drawing/2014/main" id="{A1F3A85F-AA27-DAC9-97F6-337C764EB4BA}"/>
              </a:ext>
            </a:extLst>
          </p:cNvPr>
          <p:cNvCxnSpPr>
            <a:cxnSpLocks/>
          </p:cNvCxnSpPr>
          <p:nvPr/>
        </p:nvCxnSpPr>
        <p:spPr>
          <a:xfrm flipV="1">
            <a:off x="4927600" y="1984520"/>
            <a:ext cx="5337417" cy="1258213"/>
          </a:xfrm>
          <a:prstGeom prst="bentConnector3">
            <a:avLst>
              <a:gd name="adj1" fmla="val 80084"/>
            </a:avLst>
          </a:prstGeom>
          <a:ln>
            <a:solidFill>
              <a:srgbClr val="4F81BD"/>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1A36451A-FFB9-52AC-86CB-478E88696145}"/>
              </a:ext>
            </a:extLst>
          </p:cNvPr>
          <p:cNvCxnSpPr>
            <a:cxnSpLocks/>
          </p:cNvCxnSpPr>
          <p:nvPr/>
        </p:nvCxnSpPr>
        <p:spPr>
          <a:xfrm flipV="1">
            <a:off x="4927600" y="3242733"/>
            <a:ext cx="0" cy="6578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3B2E8471-043F-71AE-2943-EEDA4AEC2E56}"/>
              </a:ext>
            </a:extLst>
          </p:cNvPr>
          <p:cNvCxnSpPr>
            <a:cxnSpLocks/>
          </p:cNvCxnSpPr>
          <p:nvPr/>
        </p:nvCxnSpPr>
        <p:spPr>
          <a:xfrm flipV="1">
            <a:off x="9304867" y="1894901"/>
            <a:ext cx="0" cy="606387"/>
          </a:xfrm>
          <a:prstGeom prst="line">
            <a:avLst/>
          </a:prstGeom>
          <a:ln w="28575">
            <a:solidFill>
              <a:schemeClr val="accent2"/>
            </a:solidFill>
          </a:ln>
          <a:effectLst>
            <a:outerShdw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55A5418F-F1FF-CB57-3FF2-0F122D8597CD}"/>
              </a:ext>
            </a:extLst>
          </p:cNvPr>
          <p:cNvCxnSpPr>
            <a:cxnSpLocks/>
          </p:cNvCxnSpPr>
          <p:nvPr/>
        </p:nvCxnSpPr>
        <p:spPr>
          <a:xfrm flipH="1">
            <a:off x="9300522" y="1902245"/>
            <a:ext cx="953358" cy="0"/>
          </a:xfrm>
          <a:prstGeom prst="line">
            <a:avLst/>
          </a:prstGeom>
          <a:ln w="28575">
            <a:solidFill>
              <a:schemeClr val="accent2"/>
            </a:solidFill>
          </a:ln>
          <a:effectLst>
            <a:outerShdw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35" name="TextBox 134">
            <a:extLst>
              <a:ext uri="{FF2B5EF4-FFF2-40B4-BE49-F238E27FC236}">
                <a16:creationId xmlns:a16="http://schemas.microsoft.com/office/drawing/2014/main" id="{0E206E7E-D11A-1707-462D-4D33171C8B9E}"/>
              </a:ext>
            </a:extLst>
          </p:cNvPr>
          <p:cNvSpPr txBox="1"/>
          <p:nvPr/>
        </p:nvSpPr>
        <p:spPr>
          <a:xfrm>
            <a:off x="1178197" y="4524064"/>
            <a:ext cx="2965556" cy="153888"/>
          </a:xfrm>
          <a:prstGeom prst="rect">
            <a:avLst/>
          </a:prstGeom>
          <a:solidFill>
            <a:schemeClr val="bg1"/>
          </a:solidFill>
        </p:spPr>
        <p:txBody>
          <a:bodyPr wrap="none" lIns="0" tIns="0" rIns="0" bIns="0" rtlCol="0" anchor="ctr" anchorCtr="1">
            <a:spAutoFit/>
          </a:bodyPr>
          <a:lstStyle/>
          <a:p>
            <a:pPr lvl="0" algn="ctr" defTabSz="457200" eaLnBrk="1" fontAlgn="auto" hangingPunct="1">
              <a:spcBef>
                <a:spcPts val="0"/>
              </a:spcBef>
              <a:spcAft>
                <a:spcPts val="0"/>
              </a:spcAft>
              <a:defRPr/>
            </a:pPr>
            <a:r>
              <a:rPr lang="en-US" sz="1000" b="1" dirty="0">
                <a:solidFill>
                  <a:schemeClr val="accent1"/>
                </a:solidFill>
              </a:rPr>
              <a:t>Adaptive reconfiguration by distributed planning</a:t>
            </a:r>
          </a:p>
        </p:txBody>
      </p:sp>
      <p:sp>
        <p:nvSpPr>
          <p:cNvPr id="136" name="Isosceles Triangle 94">
            <a:extLst>
              <a:ext uri="{FF2B5EF4-FFF2-40B4-BE49-F238E27FC236}">
                <a16:creationId xmlns:a16="http://schemas.microsoft.com/office/drawing/2014/main" id="{09522768-0C13-BE2F-DB50-FFC445210143}"/>
              </a:ext>
            </a:extLst>
          </p:cNvPr>
          <p:cNvSpPr/>
          <p:nvPr/>
        </p:nvSpPr>
        <p:spPr bwMode="auto">
          <a:xfrm rot="10800000">
            <a:off x="1999166" y="485160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37" name="TextBox 136">
            <a:extLst>
              <a:ext uri="{FF2B5EF4-FFF2-40B4-BE49-F238E27FC236}">
                <a16:creationId xmlns:a16="http://schemas.microsoft.com/office/drawing/2014/main" id="{F30C92F5-C9EA-EC1A-7762-C9BFC9694B93}"/>
              </a:ext>
            </a:extLst>
          </p:cNvPr>
          <p:cNvSpPr txBox="1"/>
          <p:nvPr/>
        </p:nvSpPr>
        <p:spPr>
          <a:xfrm>
            <a:off x="1753516" y="4979345"/>
            <a:ext cx="661752"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PDR</a:t>
            </a:r>
          </a:p>
        </p:txBody>
      </p:sp>
      <p:sp>
        <p:nvSpPr>
          <p:cNvPr id="138" name="Isosceles Triangle 94">
            <a:extLst>
              <a:ext uri="{FF2B5EF4-FFF2-40B4-BE49-F238E27FC236}">
                <a16:creationId xmlns:a16="http://schemas.microsoft.com/office/drawing/2014/main" id="{F8382305-BE32-539B-D2A8-D5F632F2712F}"/>
              </a:ext>
            </a:extLst>
          </p:cNvPr>
          <p:cNvSpPr/>
          <p:nvPr/>
        </p:nvSpPr>
        <p:spPr bwMode="auto">
          <a:xfrm rot="10800000">
            <a:off x="3563449" y="486225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39" name="TextBox 138">
            <a:extLst>
              <a:ext uri="{FF2B5EF4-FFF2-40B4-BE49-F238E27FC236}">
                <a16:creationId xmlns:a16="http://schemas.microsoft.com/office/drawing/2014/main" id="{C00640EC-3F30-CB47-3462-6DE685CDAA0B}"/>
              </a:ext>
            </a:extLst>
          </p:cNvPr>
          <p:cNvSpPr txBox="1"/>
          <p:nvPr/>
        </p:nvSpPr>
        <p:spPr>
          <a:xfrm>
            <a:off x="3317799" y="4989995"/>
            <a:ext cx="661752"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CDA</a:t>
            </a:r>
          </a:p>
        </p:txBody>
      </p:sp>
      <p:sp>
        <p:nvSpPr>
          <p:cNvPr id="140" name="Isosceles Triangle 94">
            <a:extLst>
              <a:ext uri="{FF2B5EF4-FFF2-40B4-BE49-F238E27FC236}">
                <a16:creationId xmlns:a16="http://schemas.microsoft.com/office/drawing/2014/main" id="{EA1C76DC-6D7C-2AD7-C2AD-2C9213AC06C8}"/>
              </a:ext>
            </a:extLst>
          </p:cNvPr>
          <p:cNvSpPr/>
          <p:nvPr/>
        </p:nvSpPr>
        <p:spPr bwMode="auto">
          <a:xfrm rot="10800000">
            <a:off x="5647492" y="4878221"/>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41" name="TextBox 140">
            <a:extLst>
              <a:ext uri="{FF2B5EF4-FFF2-40B4-BE49-F238E27FC236}">
                <a16:creationId xmlns:a16="http://schemas.microsoft.com/office/drawing/2014/main" id="{973984D5-0FA6-3A22-D4FA-82969DFE881F}"/>
              </a:ext>
            </a:extLst>
          </p:cNvPr>
          <p:cNvSpPr txBox="1"/>
          <p:nvPr/>
        </p:nvSpPr>
        <p:spPr>
          <a:xfrm>
            <a:off x="5394340" y="5033670"/>
            <a:ext cx="661752"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Final</a:t>
            </a:r>
          </a:p>
        </p:txBody>
      </p:sp>
      <p:sp>
        <p:nvSpPr>
          <p:cNvPr id="142" name="Isosceles Triangle 94">
            <a:extLst>
              <a:ext uri="{FF2B5EF4-FFF2-40B4-BE49-F238E27FC236}">
                <a16:creationId xmlns:a16="http://schemas.microsoft.com/office/drawing/2014/main" id="{DAD5113F-BABE-412C-5D27-993109EA3B4C}"/>
              </a:ext>
            </a:extLst>
          </p:cNvPr>
          <p:cNvSpPr/>
          <p:nvPr/>
        </p:nvSpPr>
        <p:spPr bwMode="auto">
          <a:xfrm rot="10800000">
            <a:off x="8159323" y="486370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43" name="TextBox 142">
            <a:extLst>
              <a:ext uri="{FF2B5EF4-FFF2-40B4-BE49-F238E27FC236}">
                <a16:creationId xmlns:a16="http://schemas.microsoft.com/office/drawing/2014/main" id="{F32312B6-B4A4-F7B8-B689-C706081594A6}"/>
              </a:ext>
            </a:extLst>
          </p:cNvPr>
          <p:cNvSpPr txBox="1"/>
          <p:nvPr/>
        </p:nvSpPr>
        <p:spPr>
          <a:xfrm>
            <a:off x="7811612" y="4983045"/>
            <a:ext cx="801677"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Launch</a:t>
            </a:r>
          </a:p>
        </p:txBody>
      </p:sp>
      <p:sp>
        <p:nvSpPr>
          <p:cNvPr id="144" name="Isosceles Triangle 94">
            <a:extLst>
              <a:ext uri="{FF2B5EF4-FFF2-40B4-BE49-F238E27FC236}">
                <a16:creationId xmlns:a16="http://schemas.microsoft.com/office/drawing/2014/main" id="{6186B7EF-18F5-C296-43F4-A48BCE7DF242}"/>
              </a:ext>
            </a:extLst>
          </p:cNvPr>
          <p:cNvSpPr/>
          <p:nvPr/>
        </p:nvSpPr>
        <p:spPr bwMode="auto">
          <a:xfrm rot="10800000">
            <a:off x="10098432" y="4293681"/>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45" name="TextBox 144">
            <a:extLst>
              <a:ext uri="{FF2B5EF4-FFF2-40B4-BE49-F238E27FC236}">
                <a16:creationId xmlns:a16="http://schemas.microsoft.com/office/drawing/2014/main" id="{04F64701-76AB-24F2-01C0-814961CB1D29}"/>
              </a:ext>
            </a:extLst>
          </p:cNvPr>
          <p:cNvSpPr txBox="1"/>
          <p:nvPr/>
        </p:nvSpPr>
        <p:spPr>
          <a:xfrm>
            <a:off x="10288839" y="4294619"/>
            <a:ext cx="813842"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Final Report &amp; Review</a:t>
            </a:r>
          </a:p>
        </p:txBody>
      </p:sp>
      <p:sp>
        <p:nvSpPr>
          <p:cNvPr id="146" name="Text Box 197">
            <a:extLst>
              <a:ext uri="{FF2B5EF4-FFF2-40B4-BE49-F238E27FC236}">
                <a16:creationId xmlns:a16="http://schemas.microsoft.com/office/drawing/2014/main" id="{55D6E099-616A-FD82-B307-BDDC0A8AC0B3}"/>
              </a:ext>
            </a:extLst>
          </p:cNvPr>
          <p:cNvSpPr txBox="1">
            <a:spLocks noChangeArrowheads="1"/>
          </p:cNvSpPr>
          <p:nvPr/>
        </p:nvSpPr>
        <p:spPr bwMode="auto">
          <a:xfrm>
            <a:off x="1552865" y="2123118"/>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1</a:t>
            </a:r>
          </a:p>
        </p:txBody>
      </p:sp>
      <p:sp>
        <p:nvSpPr>
          <p:cNvPr id="147" name="Isosceles Triangle 243">
            <a:extLst>
              <a:ext uri="{FF2B5EF4-FFF2-40B4-BE49-F238E27FC236}">
                <a16:creationId xmlns:a16="http://schemas.microsoft.com/office/drawing/2014/main" id="{20197FD6-55E8-0B31-F463-2D9C1107BD8E}"/>
              </a:ext>
            </a:extLst>
          </p:cNvPr>
          <p:cNvSpPr/>
          <p:nvPr/>
        </p:nvSpPr>
        <p:spPr>
          <a:xfrm flipV="1">
            <a:off x="1992395" y="2345690"/>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
        <p:nvSpPr>
          <p:cNvPr id="148" name="Text Box 197">
            <a:extLst>
              <a:ext uri="{FF2B5EF4-FFF2-40B4-BE49-F238E27FC236}">
                <a16:creationId xmlns:a16="http://schemas.microsoft.com/office/drawing/2014/main" id="{F3E463C1-CAC0-551B-35C9-AA7D00A37466}"/>
              </a:ext>
            </a:extLst>
          </p:cNvPr>
          <p:cNvSpPr txBox="1">
            <a:spLocks noChangeArrowheads="1"/>
          </p:cNvSpPr>
          <p:nvPr/>
        </p:nvSpPr>
        <p:spPr bwMode="auto">
          <a:xfrm>
            <a:off x="2284898" y="2378527"/>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2</a:t>
            </a:r>
          </a:p>
        </p:txBody>
      </p:sp>
      <p:sp>
        <p:nvSpPr>
          <p:cNvPr id="149" name="Isosceles Triangle 243">
            <a:extLst>
              <a:ext uri="{FF2B5EF4-FFF2-40B4-BE49-F238E27FC236}">
                <a16:creationId xmlns:a16="http://schemas.microsoft.com/office/drawing/2014/main" id="{B5BD6BC4-6A08-0190-91B5-0584F552C56D}"/>
              </a:ext>
            </a:extLst>
          </p:cNvPr>
          <p:cNvSpPr/>
          <p:nvPr/>
        </p:nvSpPr>
        <p:spPr>
          <a:xfrm flipV="1">
            <a:off x="2724428" y="2601099"/>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
        <p:nvSpPr>
          <p:cNvPr id="150" name="Text Box 197">
            <a:extLst>
              <a:ext uri="{FF2B5EF4-FFF2-40B4-BE49-F238E27FC236}">
                <a16:creationId xmlns:a16="http://schemas.microsoft.com/office/drawing/2014/main" id="{DF90523C-221A-7C91-16A7-7F7407D46B84}"/>
              </a:ext>
            </a:extLst>
          </p:cNvPr>
          <p:cNvSpPr txBox="1">
            <a:spLocks noChangeArrowheads="1"/>
          </p:cNvSpPr>
          <p:nvPr/>
        </p:nvSpPr>
        <p:spPr bwMode="auto">
          <a:xfrm>
            <a:off x="3003482" y="3108244"/>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3</a:t>
            </a:r>
          </a:p>
        </p:txBody>
      </p:sp>
      <p:sp>
        <p:nvSpPr>
          <p:cNvPr id="151" name="Isosceles Triangle 243">
            <a:extLst>
              <a:ext uri="{FF2B5EF4-FFF2-40B4-BE49-F238E27FC236}">
                <a16:creationId xmlns:a16="http://schemas.microsoft.com/office/drawing/2014/main" id="{D40EFCD1-ED4A-3285-C617-6EF8A64C2784}"/>
              </a:ext>
            </a:extLst>
          </p:cNvPr>
          <p:cNvSpPr/>
          <p:nvPr/>
        </p:nvSpPr>
        <p:spPr>
          <a:xfrm flipV="1">
            <a:off x="3443012" y="3330816"/>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
        <p:nvSpPr>
          <p:cNvPr id="152" name="Text Box 197">
            <a:extLst>
              <a:ext uri="{FF2B5EF4-FFF2-40B4-BE49-F238E27FC236}">
                <a16:creationId xmlns:a16="http://schemas.microsoft.com/office/drawing/2014/main" id="{6B5EE291-2A6C-D68A-D5BD-84A88606F57F}"/>
              </a:ext>
            </a:extLst>
          </p:cNvPr>
          <p:cNvSpPr txBox="1">
            <a:spLocks noChangeArrowheads="1"/>
          </p:cNvSpPr>
          <p:nvPr/>
        </p:nvSpPr>
        <p:spPr bwMode="auto">
          <a:xfrm>
            <a:off x="4188269" y="2409716"/>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4</a:t>
            </a:r>
          </a:p>
        </p:txBody>
      </p:sp>
      <p:sp>
        <p:nvSpPr>
          <p:cNvPr id="153" name="Isosceles Triangle 243">
            <a:extLst>
              <a:ext uri="{FF2B5EF4-FFF2-40B4-BE49-F238E27FC236}">
                <a16:creationId xmlns:a16="http://schemas.microsoft.com/office/drawing/2014/main" id="{203906F2-1866-A669-E78F-A48A1ED68B75}"/>
              </a:ext>
            </a:extLst>
          </p:cNvPr>
          <p:cNvSpPr/>
          <p:nvPr/>
        </p:nvSpPr>
        <p:spPr>
          <a:xfrm flipV="1">
            <a:off x="4627799" y="2632288"/>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
        <p:nvSpPr>
          <p:cNvPr id="154" name="Text Box 197">
            <a:extLst>
              <a:ext uri="{FF2B5EF4-FFF2-40B4-BE49-F238E27FC236}">
                <a16:creationId xmlns:a16="http://schemas.microsoft.com/office/drawing/2014/main" id="{6AB1BFFF-6BFD-0049-14A9-D540D72DFEBB}"/>
              </a:ext>
            </a:extLst>
          </p:cNvPr>
          <p:cNvSpPr txBox="1">
            <a:spLocks noChangeArrowheads="1"/>
          </p:cNvSpPr>
          <p:nvPr/>
        </p:nvSpPr>
        <p:spPr bwMode="auto">
          <a:xfrm>
            <a:off x="5161204" y="3663995"/>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6</a:t>
            </a:r>
          </a:p>
        </p:txBody>
      </p:sp>
      <p:sp>
        <p:nvSpPr>
          <p:cNvPr id="155" name="Isosceles Triangle 243">
            <a:extLst>
              <a:ext uri="{FF2B5EF4-FFF2-40B4-BE49-F238E27FC236}">
                <a16:creationId xmlns:a16="http://schemas.microsoft.com/office/drawing/2014/main" id="{1E711F5B-7203-EA6E-85D4-626516097944}"/>
              </a:ext>
            </a:extLst>
          </p:cNvPr>
          <p:cNvSpPr/>
          <p:nvPr/>
        </p:nvSpPr>
        <p:spPr>
          <a:xfrm flipV="1">
            <a:off x="5642516" y="3885036"/>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
        <p:nvSpPr>
          <p:cNvPr id="156" name="Text Box 197">
            <a:extLst>
              <a:ext uri="{FF2B5EF4-FFF2-40B4-BE49-F238E27FC236}">
                <a16:creationId xmlns:a16="http://schemas.microsoft.com/office/drawing/2014/main" id="{C4077408-17A9-F9F9-DAAE-FC1CEC8F85E6}"/>
              </a:ext>
            </a:extLst>
          </p:cNvPr>
          <p:cNvSpPr txBox="1">
            <a:spLocks noChangeArrowheads="1"/>
          </p:cNvSpPr>
          <p:nvPr/>
        </p:nvSpPr>
        <p:spPr bwMode="auto">
          <a:xfrm>
            <a:off x="4632246" y="1888532"/>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5</a:t>
            </a:r>
          </a:p>
        </p:txBody>
      </p:sp>
      <p:sp>
        <p:nvSpPr>
          <p:cNvPr id="157" name="Isosceles Triangle 243">
            <a:extLst>
              <a:ext uri="{FF2B5EF4-FFF2-40B4-BE49-F238E27FC236}">
                <a16:creationId xmlns:a16="http://schemas.microsoft.com/office/drawing/2014/main" id="{3E34C815-56BC-976A-10F6-6A536FAE01E0}"/>
              </a:ext>
            </a:extLst>
          </p:cNvPr>
          <p:cNvSpPr/>
          <p:nvPr/>
        </p:nvSpPr>
        <p:spPr>
          <a:xfrm flipV="1">
            <a:off x="5071776" y="2111104"/>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sp>
        <p:nvSpPr>
          <p:cNvPr id="158" name="TextBox 157">
            <a:extLst>
              <a:ext uri="{FF2B5EF4-FFF2-40B4-BE49-F238E27FC236}">
                <a16:creationId xmlns:a16="http://schemas.microsoft.com/office/drawing/2014/main" id="{7477DD88-BEDE-D540-70A5-24FF2418B808}"/>
              </a:ext>
            </a:extLst>
          </p:cNvPr>
          <p:cNvSpPr txBox="1"/>
          <p:nvPr/>
        </p:nvSpPr>
        <p:spPr>
          <a:xfrm>
            <a:off x="1161041" y="4048215"/>
            <a:ext cx="3153107" cy="153888"/>
          </a:xfrm>
          <a:prstGeom prst="rect">
            <a:avLst/>
          </a:prstGeom>
          <a:solidFill>
            <a:schemeClr val="bg1"/>
          </a:solidFill>
        </p:spPr>
        <p:txBody>
          <a:bodyPr wrap="none" lIns="0" tIns="0" rIns="0" bIns="0" rtlCol="0" anchor="ctr" anchorCtr="1">
            <a:spAutoFit/>
          </a:bodyPr>
          <a:lstStyle/>
          <a:p>
            <a:pPr lvl="0" algn="ctr" defTabSz="457200" eaLnBrk="1" fontAlgn="auto" hangingPunct="1">
              <a:spcBef>
                <a:spcPts val="0"/>
              </a:spcBef>
              <a:spcAft>
                <a:spcPts val="0"/>
              </a:spcAft>
              <a:defRPr/>
            </a:pPr>
            <a:r>
              <a:rPr lang="en-US" sz="1000" b="1" dirty="0"/>
              <a:t>Coordination between multiple assets in the swarm </a:t>
            </a:r>
          </a:p>
        </p:txBody>
      </p:sp>
      <p:sp>
        <p:nvSpPr>
          <p:cNvPr id="159" name="Text Box 197">
            <a:extLst>
              <a:ext uri="{FF2B5EF4-FFF2-40B4-BE49-F238E27FC236}">
                <a16:creationId xmlns:a16="http://schemas.microsoft.com/office/drawing/2014/main" id="{52836171-74C3-2DC8-CA62-3A9BE9352A63}"/>
              </a:ext>
            </a:extLst>
          </p:cNvPr>
          <p:cNvSpPr txBox="1">
            <a:spLocks noChangeArrowheads="1"/>
          </p:cNvSpPr>
          <p:nvPr/>
        </p:nvSpPr>
        <p:spPr bwMode="auto">
          <a:xfrm>
            <a:off x="8252302" y="3676913"/>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Release 7</a:t>
            </a:r>
          </a:p>
        </p:txBody>
      </p:sp>
      <p:sp>
        <p:nvSpPr>
          <p:cNvPr id="160" name="Isosceles Triangle 243">
            <a:extLst>
              <a:ext uri="{FF2B5EF4-FFF2-40B4-BE49-F238E27FC236}">
                <a16:creationId xmlns:a16="http://schemas.microsoft.com/office/drawing/2014/main" id="{2CF7B252-4432-9B76-909E-06D14875FB70}"/>
              </a:ext>
            </a:extLst>
          </p:cNvPr>
          <p:cNvSpPr/>
          <p:nvPr/>
        </p:nvSpPr>
        <p:spPr>
          <a:xfrm flipV="1">
            <a:off x="8691160" y="3907649"/>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a:ln>
                <a:noFill/>
              </a:ln>
              <a:solidFill>
                <a:prstClr val="black"/>
              </a:solidFill>
              <a:effectLst/>
              <a:uLnTx/>
              <a:uFillTx/>
              <a:latin typeface="Arial" charset="0"/>
              <a:ea typeface="ＭＳ Ｐゴシック" pitchFamily="-108" charset="-128"/>
              <a:cs typeface="+mn-cs"/>
            </a:endParaRPr>
          </a:p>
        </p:txBody>
      </p:sp>
      <p:cxnSp>
        <p:nvCxnSpPr>
          <p:cNvPr id="161" name="Straight Arrow Connector 160">
            <a:extLst>
              <a:ext uri="{FF2B5EF4-FFF2-40B4-BE49-F238E27FC236}">
                <a16:creationId xmlns:a16="http://schemas.microsoft.com/office/drawing/2014/main" id="{FBDC5C5D-C275-ACEF-8864-B8A0DF0ACD35}"/>
              </a:ext>
            </a:extLst>
          </p:cNvPr>
          <p:cNvCxnSpPr/>
          <p:nvPr/>
        </p:nvCxnSpPr>
        <p:spPr>
          <a:xfrm>
            <a:off x="6096000" y="3899485"/>
            <a:ext cx="1936063" cy="0"/>
          </a:xfrm>
          <a:prstGeom prst="straightConnector1">
            <a:avLst/>
          </a:prstGeom>
          <a:ln w="25400" cap="flat" cmpd="sng" algn="ctr">
            <a:solidFill>
              <a:srgbClr val="FF33CC"/>
            </a:solidFill>
            <a:prstDash val="dash"/>
            <a:round/>
            <a:headEnd type="diamond" w="med" len="med"/>
            <a:tailEnd type="diamond" w="med" len="med"/>
          </a:ln>
        </p:spPr>
        <p:style>
          <a:lnRef idx="0">
            <a:scrgbClr r="0" g="0" b="0"/>
          </a:lnRef>
          <a:fillRef idx="0">
            <a:scrgbClr r="0" g="0" b="0"/>
          </a:fillRef>
          <a:effectRef idx="0">
            <a:scrgbClr r="0" g="0" b="0"/>
          </a:effectRef>
          <a:fontRef idx="minor">
            <a:schemeClr val="tx1"/>
          </a:fontRef>
        </p:style>
      </p:cxnSp>
      <p:sp>
        <p:nvSpPr>
          <p:cNvPr id="162" name="TextBox 161">
            <a:extLst>
              <a:ext uri="{FF2B5EF4-FFF2-40B4-BE49-F238E27FC236}">
                <a16:creationId xmlns:a16="http://schemas.microsoft.com/office/drawing/2014/main" id="{90F488FF-C7FC-F010-4CF7-BE5483B4C01E}"/>
              </a:ext>
            </a:extLst>
          </p:cNvPr>
          <p:cNvSpPr txBox="1"/>
          <p:nvPr/>
        </p:nvSpPr>
        <p:spPr>
          <a:xfrm>
            <a:off x="6645198" y="3973560"/>
            <a:ext cx="918521" cy="153888"/>
          </a:xfrm>
          <a:prstGeom prst="rect">
            <a:avLst/>
          </a:prstGeom>
          <a:noFill/>
        </p:spPr>
        <p:txBody>
          <a:bodyPr wrap="none" lIns="0" tIns="0" rIns="0" bIns="0" rtlCol="0" anchor="ctr" anchorCtr="1">
            <a:spAutoFit/>
          </a:bodyPr>
          <a:lstStyle/>
          <a:p>
            <a:pPr lvl="0" algn="ctr" defTabSz="457200" eaLnBrk="1" fontAlgn="auto" hangingPunct="1">
              <a:spcBef>
                <a:spcPts val="0"/>
              </a:spcBef>
              <a:spcAft>
                <a:spcPts val="0"/>
              </a:spcAft>
              <a:defRPr/>
            </a:pPr>
            <a:r>
              <a:rPr lang="en-US" sz="1000" b="1" dirty="0">
                <a:solidFill>
                  <a:srgbClr val="FF33CC"/>
                </a:solidFill>
              </a:rPr>
              <a:t>Bathtub Period</a:t>
            </a:r>
          </a:p>
        </p:txBody>
      </p:sp>
      <p:cxnSp>
        <p:nvCxnSpPr>
          <p:cNvPr id="163" name="Straight Connector 162">
            <a:extLst>
              <a:ext uri="{FF2B5EF4-FFF2-40B4-BE49-F238E27FC236}">
                <a16:creationId xmlns:a16="http://schemas.microsoft.com/office/drawing/2014/main" id="{77733421-9F5A-19EF-DC5F-A62270C1541A}"/>
              </a:ext>
            </a:extLst>
          </p:cNvPr>
          <p:cNvCxnSpPr/>
          <p:nvPr/>
        </p:nvCxnSpPr>
        <p:spPr>
          <a:xfrm flipV="1">
            <a:off x="10059278" y="1677690"/>
            <a:ext cx="0" cy="5076189"/>
          </a:xfrm>
          <a:prstGeom prst="line">
            <a:avLst/>
          </a:prstGeom>
          <a:ln w="50800">
            <a:solidFill>
              <a:srgbClr val="FF0000"/>
            </a:solidFill>
          </a:ln>
          <a:effectLst>
            <a:outerShdw blurRad="40000" dist="20000" dir="1680000" sx="102239" sy="102239"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4222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p:txBody>
          <a:bodyPr/>
          <a:lstStyle/>
          <a:p>
            <a:endParaRPr lang="en-US" dirty="0"/>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4</a:t>
            </a:fld>
            <a:endParaRPr lang="en-US"/>
          </a:p>
        </p:txBody>
      </p:sp>
      <p:pic>
        <p:nvPicPr>
          <p:cNvPr id="9" name="just DSA smaller">
            <a:hlinkClick r:id="" action="ppaction://media"/>
            <a:extLst>
              <a:ext uri="{FF2B5EF4-FFF2-40B4-BE49-F238E27FC236}">
                <a16:creationId xmlns:a16="http://schemas.microsoft.com/office/drawing/2014/main" id="{A824B779-38BB-244E-C134-130384C7BB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4209" y="893909"/>
            <a:ext cx="10657490" cy="5994839"/>
          </a:xfrm>
          <a:prstGeom prst="rect">
            <a:avLst/>
          </a:prstGeom>
        </p:spPr>
      </p:pic>
    </p:spTree>
    <p:extLst>
      <p:ext uri="{BB962C8B-B14F-4D97-AF65-F5344CB8AC3E}">
        <p14:creationId xmlns:p14="http://schemas.microsoft.com/office/powerpoint/2010/main" val="344952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4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8" y="1011504"/>
            <a:ext cx="7257067" cy="5165459"/>
          </a:xfrm>
        </p:spPr>
        <p:txBody>
          <a:bodyPr>
            <a:normAutofit lnSpcReduction="10000"/>
          </a:bodyPr>
          <a:lstStyle/>
          <a:p>
            <a:r>
              <a:rPr lang="en-US" dirty="0"/>
              <a:t>DSA-Starling represents </a:t>
            </a:r>
            <a:r>
              <a:rPr lang="en-US" i="1" dirty="0"/>
              <a:t>the </a:t>
            </a:r>
            <a:r>
              <a:rPr lang="en-US" i="1" u="sng" dirty="0"/>
              <a:t>first demonstration of a fully autonomous distributed space mission</a:t>
            </a:r>
            <a:r>
              <a:rPr lang="en-US" dirty="0"/>
              <a:t>. Specifically, DSA-Starling accomplished the following:</a:t>
            </a:r>
          </a:p>
          <a:p>
            <a:pPr lvl="1"/>
            <a:r>
              <a:rPr lang="en-US" dirty="0">
                <a:solidFill>
                  <a:srgbClr val="7030A0"/>
                </a:solidFill>
              </a:rPr>
              <a:t>First fully distributed autonomous operation of multiple spacecraft.</a:t>
            </a:r>
          </a:p>
          <a:p>
            <a:pPr lvl="1"/>
            <a:r>
              <a:rPr lang="en-US" dirty="0">
                <a:solidFill>
                  <a:srgbClr val="7030A0"/>
                </a:solidFill>
              </a:rPr>
              <a:t>First use of space-to-space communications to autonomously share state information between multiple spacecraft.</a:t>
            </a:r>
          </a:p>
          <a:p>
            <a:pPr lvl="1"/>
            <a:r>
              <a:rPr lang="en-US" dirty="0">
                <a:solidFill>
                  <a:srgbClr val="7030A0"/>
                </a:solidFill>
              </a:rPr>
              <a:t>First demonstration of fully distributed reactive operations onboard multiple spacecraft.</a:t>
            </a:r>
            <a:endParaRPr lang="en-US" dirty="0"/>
          </a:p>
          <a:p>
            <a:pPr lvl="1"/>
            <a:r>
              <a:rPr lang="en-US" dirty="0">
                <a:solidFill>
                  <a:srgbClr val="7030A0"/>
                </a:solidFill>
              </a:rPr>
              <a:t>First use of a general-purpose automated reasoning system onboard a spacecraft.</a:t>
            </a:r>
          </a:p>
          <a:p>
            <a:pPr lvl="1"/>
            <a:r>
              <a:rPr lang="en-US" dirty="0">
                <a:solidFill>
                  <a:srgbClr val="7030A0"/>
                </a:solidFill>
              </a:rPr>
              <a:t>First use of fully distributed automated planning onboard multiple spacecraft.</a:t>
            </a:r>
          </a:p>
          <a:p>
            <a:pPr lvl="1"/>
            <a:endParaRPr lang="en-US" dirty="0"/>
          </a:p>
          <a:p>
            <a:endParaRPr lang="en-US" dirty="0"/>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5</a:t>
            </a:fld>
            <a:endParaRPr lang="en-US"/>
          </a:p>
        </p:txBody>
      </p:sp>
      <p:pic>
        <p:nvPicPr>
          <p:cNvPr id="7" name="Picture 6" descr="Satellite in space above the earth&#10;&#10;Description automatically generated">
            <a:extLst>
              <a:ext uri="{FF2B5EF4-FFF2-40B4-BE49-F238E27FC236}">
                <a16:creationId xmlns:a16="http://schemas.microsoft.com/office/drawing/2014/main" id="{E491FA91-7519-CF4A-B1C8-702AEF322BE3}"/>
              </a:ext>
            </a:extLst>
          </p:cNvPr>
          <p:cNvPicPr>
            <a:picLocks noChangeAspect="1"/>
          </p:cNvPicPr>
          <p:nvPr/>
        </p:nvPicPr>
        <p:blipFill>
          <a:blip r:embed="rId2"/>
          <a:stretch>
            <a:fillRect/>
          </a:stretch>
        </p:blipFill>
        <p:spPr>
          <a:xfrm>
            <a:off x="7640353" y="914929"/>
            <a:ext cx="4545556" cy="2564160"/>
          </a:xfrm>
          <a:prstGeom prst="rect">
            <a:avLst/>
          </a:prstGeom>
        </p:spPr>
      </p:pic>
      <p:pic>
        <p:nvPicPr>
          <p:cNvPr id="8" name="Picture 7" descr="A view of the earth from space&#10;&#10;Description automatically generated">
            <a:extLst>
              <a:ext uri="{FF2B5EF4-FFF2-40B4-BE49-F238E27FC236}">
                <a16:creationId xmlns:a16="http://schemas.microsoft.com/office/drawing/2014/main" id="{FDA93E1F-CCD9-692B-9247-54F435EF564C}"/>
              </a:ext>
            </a:extLst>
          </p:cNvPr>
          <p:cNvPicPr>
            <a:picLocks noChangeAspect="1"/>
          </p:cNvPicPr>
          <p:nvPr/>
        </p:nvPicPr>
        <p:blipFill rotWithShape="1">
          <a:blip r:embed="rId3">
            <a:extLst>
              <a:ext uri="{28A0092B-C50C-407E-A947-70E740481C1C}">
                <a14:useLocalDpi xmlns:a14="http://schemas.microsoft.com/office/drawing/2010/main" val="0"/>
              </a:ext>
            </a:extLst>
          </a:blip>
          <a:srcRect l="40627" t="26901"/>
          <a:stretch/>
        </p:blipFill>
        <p:spPr>
          <a:xfrm>
            <a:off x="7640353" y="3500109"/>
            <a:ext cx="4551647" cy="3345952"/>
          </a:xfrm>
          <a:prstGeom prst="rect">
            <a:avLst/>
          </a:prstGeom>
        </p:spPr>
      </p:pic>
    </p:spTree>
    <p:extLst>
      <p:ext uri="{BB962C8B-B14F-4D97-AF65-F5344CB8AC3E}">
        <p14:creationId xmlns:p14="http://schemas.microsoft.com/office/powerpoint/2010/main" val="763505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of a computer program&#10;&#10;Description automatically generated">
            <a:extLst>
              <a:ext uri="{FF2B5EF4-FFF2-40B4-BE49-F238E27FC236}">
                <a16:creationId xmlns:a16="http://schemas.microsoft.com/office/drawing/2014/main" id="{B8BA84AC-5DBB-1385-2E13-EEDEC10BCF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863" y="1267830"/>
            <a:ext cx="7283348" cy="4652805"/>
          </a:xfrm>
          <a:prstGeom prst="rect">
            <a:avLst/>
          </a:prstGeom>
        </p:spPr>
      </p:pic>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9" y="1011504"/>
            <a:ext cx="4958192" cy="5481371"/>
          </a:xfrm>
        </p:spPr>
        <p:txBody>
          <a:bodyPr>
            <a:normAutofit lnSpcReduction="10000"/>
          </a:bodyPr>
          <a:lstStyle/>
          <a:p>
            <a:r>
              <a:rPr lang="en-US" dirty="0"/>
              <a:t>DSA-Starling consistently established a 3-spacecraft cross-link network </a:t>
            </a:r>
          </a:p>
          <a:p>
            <a:r>
              <a:rPr lang="en-US" dirty="0"/>
              <a:t>DSA’s Data Distribution Service (DDS) </a:t>
            </a:r>
          </a:p>
          <a:p>
            <a:r>
              <a:rPr lang="en-US" dirty="0"/>
              <a:t>Selected time from EP Sequence number 25 day 1:</a:t>
            </a:r>
          </a:p>
          <a:p>
            <a:pPr lvl="1"/>
            <a:r>
              <a:rPr lang="en-US" dirty="0"/>
              <a:t>Grey is missing data at the time of analysis</a:t>
            </a:r>
          </a:p>
          <a:p>
            <a:pPr lvl="1"/>
            <a:r>
              <a:rPr lang="en-US" dirty="0"/>
              <a:t>All spacecraft connect to network</a:t>
            </a:r>
          </a:p>
          <a:p>
            <a:pPr lvl="1"/>
            <a:r>
              <a:rPr lang="en-US" dirty="0"/>
              <a:t>Accumulated telemetry packets demonstrate healthy network status </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6</a:t>
            </a:fld>
            <a:endParaRPr lang="en-US"/>
          </a:p>
        </p:txBody>
      </p:sp>
    </p:spTree>
    <p:extLst>
      <p:ext uri="{BB962C8B-B14F-4D97-AF65-F5344CB8AC3E}">
        <p14:creationId xmlns:p14="http://schemas.microsoft.com/office/powerpoint/2010/main" val="3014716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8" y="1011504"/>
            <a:ext cx="5974805" cy="5165459"/>
          </a:xfrm>
        </p:spPr>
        <p:txBody>
          <a:bodyPr>
            <a:normAutofit fontScale="92500"/>
          </a:bodyPr>
          <a:lstStyle/>
          <a:p>
            <a:r>
              <a:rPr lang="en-US" dirty="0"/>
              <a:t>DSA Software is operating at 1Hz</a:t>
            </a:r>
          </a:p>
          <a:p>
            <a:r>
              <a:rPr lang="en-US" dirty="0"/>
              <a:t>Agents compute optimal plans locally from latest shared state information</a:t>
            </a:r>
          </a:p>
          <a:p>
            <a:r>
              <a:rPr lang="en-US" dirty="0"/>
              <a:t>Everyone solves the same optimization problem… does everyone get the same answer?</a:t>
            </a:r>
          </a:p>
          <a:p>
            <a:pPr lvl="1"/>
            <a:r>
              <a:rPr lang="en-US" dirty="0"/>
              <a:t>Same answers: Consensus</a:t>
            </a:r>
          </a:p>
          <a:p>
            <a:pPr lvl="1"/>
            <a:r>
              <a:rPr lang="en-US" dirty="0"/>
              <a:t>Different answers: non-consensus</a:t>
            </a:r>
          </a:p>
          <a:p>
            <a:r>
              <a:rPr lang="en-US" dirty="0"/>
              <a:t>Consensus is lost for a few valid reasons:</a:t>
            </a:r>
          </a:p>
          <a:p>
            <a:pPr lvl="1"/>
            <a:r>
              <a:rPr lang="en-US" dirty="0"/>
              <a:t>One spacecraft sees something no one else does</a:t>
            </a:r>
          </a:p>
          <a:p>
            <a:pPr lvl="1"/>
            <a:r>
              <a:rPr lang="en-US" dirty="0"/>
              <a:t>Communications delays</a:t>
            </a:r>
          </a:p>
          <a:p>
            <a:pPr lvl="1"/>
            <a:r>
              <a:rPr lang="en-US" dirty="0"/>
              <a:t>Crosslink failures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7</a:t>
            </a:fld>
            <a:endParaRPr lang="en-US"/>
          </a:p>
        </p:txBody>
      </p:sp>
      <p:pic>
        <p:nvPicPr>
          <p:cNvPr id="7" name="Picture 8">
            <a:extLst>
              <a:ext uri="{FF2B5EF4-FFF2-40B4-BE49-F238E27FC236}">
                <a16:creationId xmlns:a16="http://schemas.microsoft.com/office/drawing/2014/main" id="{E2C9706C-BC94-3F62-524C-10C58CC00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7683" y="1671450"/>
            <a:ext cx="5159457" cy="41367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FF7FD8D-23D4-858E-93C8-FDD113CF6361}"/>
              </a:ext>
            </a:extLst>
          </p:cNvPr>
          <p:cNvSpPr txBox="1"/>
          <p:nvPr/>
        </p:nvSpPr>
        <p:spPr>
          <a:xfrm>
            <a:off x="6685807" y="4617078"/>
            <a:ext cx="5159457" cy="461665"/>
          </a:xfrm>
          <a:prstGeom prst="rect">
            <a:avLst/>
          </a:prstGeom>
          <a:solidFill>
            <a:srgbClr val="00B0F0"/>
          </a:solidFill>
          <a:ln>
            <a:solidFill>
              <a:schemeClr val="accent1">
                <a:shade val="95000"/>
                <a:satMod val="105000"/>
              </a:schemeClr>
            </a:solidFill>
          </a:ln>
        </p:spPr>
        <p:txBody>
          <a:bodyPr wrap="square" rtlCol="0">
            <a:spAutoFit/>
          </a:bodyPr>
          <a:lstStyle/>
          <a:p>
            <a:pPr algn="ctr"/>
            <a:r>
              <a:rPr lang="en-US" sz="2400" b="1" dirty="0">
                <a:solidFill>
                  <a:schemeClr val="bg1"/>
                </a:solidFill>
              </a:rPr>
              <a:t>Consensus lost</a:t>
            </a:r>
          </a:p>
        </p:txBody>
      </p:sp>
      <p:sp>
        <p:nvSpPr>
          <p:cNvPr id="9" name="TextBox 8">
            <a:extLst>
              <a:ext uri="{FF2B5EF4-FFF2-40B4-BE49-F238E27FC236}">
                <a16:creationId xmlns:a16="http://schemas.microsoft.com/office/drawing/2014/main" id="{A040468E-5212-EA0E-B7CE-941D646C6EBE}"/>
              </a:ext>
            </a:extLst>
          </p:cNvPr>
          <p:cNvSpPr txBox="1"/>
          <p:nvPr/>
        </p:nvSpPr>
        <p:spPr>
          <a:xfrm>
            <a:off x="6697683" y="5808208"/>
            <a:ext cx="5159457" cy="338554"/>
          </a:xfrm>
          <a:prstGeom prst="rect">
            <a:avLst/>
          </a:prstGeom>
          <a:solidFill>
            <a:srgbClr val="00B0F0"/>
          </a:solidFill>
          <a:ln>
            <a:solidFill>
              <a:schemeClr val="accent1">
                <a:shade val="95000"/>
                <a:satMod val="105000"/>
              </a:schemeClr>
            </a:solidFill>
          </a:ln>
        </p:spPr>
        <p:txBody>
          <a:bodyPr wrap="square" rtlCol="0">
            <a:spAutoFit/>
          </a:bodyPr>
          <a:lstStyle/>
          <a:p>
            <a:pPr algn="ctr"/>
            <a:r>
              <a:rPr lang="en-US" sz="1600" b="1" dirty="0">
                <a:solidFill>
                  <a:schemeClr val="bg1"/>
                </a:solidFill>
              </a:rPr>
              <a:t>Spacecraft 3 covers GPSID 22 instead of 21.</a:t>
            </a:r>
          </a:p>
        </p:txBody>
      </p:sp>
    </p:spTree>
    <p:extLst>
      <p:ext uri="{BB962C8B-B14F-4D97-AF65-F5344CB8AC3E}">
        <p14:creationId xmlns:p14="http://schemas.microsoft.com/office/powerpoint/2010/main" val="140845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9" y="1011504"/>
            <a:ext cx="5648984" cy="5165459"/>
          </a:xfrm>
        </p:spPr>
        <p:txBody>
          <a:bodyPr>
            <a:normAutofit/>
          </a:bodyPr>
          <a:lstStyle/>
          <a:p>
            <a:pPr marL="622300" lvl="1" indent="-342900" algn="just">
              <a:lnSpc>
                <a:spcPct val="100000"/>
              </a:lnSpc>
              <a:buFont typeface="Arial" panose="020B0604020202020204" pitchFamily="34" charset="0"/>
              <a:buChar char="•"/>
            </a:pPr>
            <a:r>
              <a:rPr lang="en-US" dirty="0"/>
              <a:t>Max lag time was 46 seconds</a:t>
            </a:r>
          </a:p>
          <a:p>
            <a:pPr marL="622300" lvl="1" indent="-342900" algn="just">
              <a:lnSpc>
                <a:spcPct val="100000"/>
              </a:lnSpc>
              <a:buFont typeface="Arial" panose="020B0604020202020204" pitchFamily="34" charset="0"/>
              <a:buChar char="•"/>
            </a:pPr>
            <a:r>
              <a:rPr lang="en-US" dirty="0"/>
              <a:t>AVG time to recon 2.04 seconds</a:t>
            </a:r>
          </a:p>
          <a:p>
            <a:pPr marL="1079500" lvl="2" indent="-342900" algn="just">
              <a:lnSpc>
                <a:spcPct val="100000"/>
              </a:lnSpc>
            </a:pPr>
            <a:r>
              <a:rPr lang="en-US" dirty="0"/>
              <a:t>Project Goal: 5 mins </a:t>
            </a:r>
            <a:r>
              <a:rPr lang="en-US" dirty="0">
                <a:sym typeface="Wingdings" pitchFamily="2" charset="2"/>
              </a:rPr>
              <a:t> we did way better</a:t>
            </a:r>
          </a:p>
          <a:p>
            <a:pPr marL="622300" lvl="1" indent="-342900" algn="just">
              <a:lnSpc>
                <a:spcPct val="100000"/>
              </a:lnSpc>
              <a:buFont typeface="Arial" panose="020B0604020202020204" pitchFamily="34" charset="0"/>
              <a:buChar char="•"/>
            </a:pPr>
            <a:r>
              <a:rPr lang="en-US" dirty="0">
                <a:sym typeface="Wingdings" pitchFamily="2" charset="2"/>
              </a:rPr>
              <a:t>Trade space:</a:t>
            </a:r>
          </a:p>
          <a:p>
            <a:pPr marL="1079500" lvl="2" indent="-342900" algn="just">
              <a:lnSpc>
                <a:spcPct val="100000"/>
              </a:lnSpc>
            </a:pPr>
            <a:r>
              <a:rPr lang="en-US" dirty="0">
                <a:sym typeface="Wingdings" pitchFamily="2" charset="2"/>
              </a:rPr>
              <a:t>Need a fast response? Accept some non-consensus</a:t>
            </a:r>
          </a:p>
          <a:p>
            <a:pPr marL="1079500" lvl="2" indent="-342900" algn="just">
              <a:lnSpc>
                <a:spcPct val="100000"/>
              </a:lnSpc>
            </a:pPr>
            <a:r>
              <a:rPr lang="en-US" dirty="0">
                <a:sym typeface="Wingdings" pitchFamily="2" charset="2"/>
              </a:rPr>
              <a:t>Need global consensus? Accept a slower response </a:t>
            </a:r>
          </a:p>
          <a:p>
            <a:pPr marL="1079500" lvl="2" indent="-342900" algn="just">
              <a:lnSpc>
                <a:spcPct val="100000"/>
              </a:lnSpc>
            </a:pPr>
            <a:endParaRPr lang="en-US" dirty="0"/>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8</a:t>
            </a:fld>
            <a:endParaRPr lang="en-US"/>
          </a:p>
        </p:txBody>
      </p:sp>
      <p:pic>
        <p:nvPicPr>
          <p:cNvPr id="10" name="Content Placeholder 9" descr="A screenshot of a graph&#10;&#10;Description automatically generated">
            <a:extLst>
              <a:ext uri="{FF2B5EF4-FFF2-40B4-BE49-F238E27FC236}">
                <a16:creationId xmlns:a16="http://schemas.microsoft.com/office/drawing/2014/main" id="{129B09CD-59B6-CFCC-652C-44283AA6B92C}"/>
              </a:ext>
            </a:extLst>
          </p:cNvPr>
          <p:cNvPicPr>
            <a:picLocks noChangeAspect="1"/>
          </p:cNvPicPr>
          <p:nvPr/>
        </p:nvPicPr>
        <p:blipFill rotWithShape="1">
          <a:blip r:embed="rId3">
            <a:extLst>
              <a:ext uri="{28A0092B-C50C-407E-A947-70E740481C1C}">
                <a14:useLocalDpi xmlns:a14="http://schemas.microsoft.com/office/drawing/2010/main" val="0"/>
              </a:ext>
            </a:extLst>
          </a:blip>
          <a:srcRect t="10790"/>
          <a:stretch/>
        </p:blipFill>
        <p:spPr>
          <a:xfrm>
            <a:off x="5938923" y="971538"/>
            <a:ext cx="6246985" cy="5648137"/>
          </a:xfrm>
          <a:prstGeom prst="rect">
            <a:avLst/>
          </a:prstGeom>
        </p:spPr>
      </p:pic>
      <p:pic>
        <p:nvPicPr>
          <p:cNvPr id="11" name="Picture 10" descr="A graph of a number of blue and black bars&#10;&#10;Description automatically generated">
            <a:extLst>
              <a:ext uri="{FF2B5EF4-FFF2-40B4-BE49-F238E27FC236}">
                <a16:creationId xmlns:a16="http://schemas.microsoft.com/office/drawing/2014/main" id="{F0FBDDAE-8EBC-4668-1108-A88AA7D6A3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7398" y="4005184"/>
            <a:ext cx="3260424" cy="2614491"/>
          </a:xfrm>
          <a:prstGeom prst="rect">
            <a:avLst/>
          </a:prstGeom>
        </p:spPr>
      </p:pic>
    </p:spTree>
    <p:extLst>
      <p:ext uri="{BB962C8B-B14F-4D97-AF65-F5344CB8AC3E}">
        <p14:creationId xmlns:p14="http://schemas.microsoft.com/office/powerpoint/2010/main" val="4249749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9" y="1011504"/>
            <a:ext cx="5648984" cy="5165459"/>
          </a:xfrm>
        </p:spPr>
        <p:txBody>
          <a:bodyPr>
            <a:normAutofit/>
          </a:bodyPr>
          <a:lstStyle/>
          <a:p>
            <a:pPr>
              <a:lnSpc>
                <a:spcPct val="100000"/>
              </a:lnSpc>
            </a:pPr>
            <a:r>
              <a:rPr lang="en-US" dirty="0"/>
              <a:t>DSA given pre-scheduled 2-day segments of runtime, called Experiment Periods (EP)</a:t>
            </a:r>
          </a:p>
          <a:p>
            <a:pPr>
              <a:lnSpc>
                <a:spcPct val="100000"/>
              </a:lnSpc>
            </a:pPr>
            <a:r>
              <a:rPr lang="en-US" dirty="0"/>
              <a:t>Failure was high in early attempts</a:t>
            </a:r>
          </a:p>
          <a:p>
            <a:pPr lvl="1">
              <a:lnSpc>
                <a:spcPct val="100000"/>
              </a:lnSpc>
            </a:pPr>
            <a:r>
              <a:rPr lang="en-US" dirty="0"/>
              <a:t>DSA ran on orbit only 16/28 (57.14%) on EP Opportunities</a:t>
            </a:r>
          </a:p>
          <a:p>
            <a:pPr>
              <a:lnSpc>
                <a:spcPct val="100000"/>
              </a:lnSpc>
            </a:pPr>
            <a:r>
              <a:rPr lang="en-US" dirty="0"/>
              <a:t>Success was high in the end</a:t>
            </a:r>
          </a:p>
          <a:p>
            <a:pPr lvl="1">
              <a:lnSpc>
                <a:spcPct val="100000"/>
              </a:lnSpc>
            </a:pPr>
            <a:r>
              <a:rPr lang="en-US" dirty="0"/>
              <a:t>80% of the last 5 runs successful</a:t>
            </a:r>
          </a:p>
          <a:p>
            <a:pPr>
              <a:lnSpc>
                <a:spcPct val="100000"/>
              </a:lnSpc>
            </a:pPr>
            <a:r>
              <a:rPr lang="en-US" dirty="0"/>
              <a:t>Success after Starling Platform Stability was 86.7%</a:t>
            </a:r>
          </a:p>
          <a:p>
            <a:pPr>
              <a:lnSpc>
                <a:spcPct val="100000"/>
              </a:lnSpc>
            </a:pPr>
            <a:endParaRPr lang="en-US" dirty="0"/>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9</a:t>
            </a:fld>
            <a:endParaRPr lang="en-US"/>
          </a:p>
        </p:txBody>
      </p:sp>
      <p:pic>
        <p:nvPicPr>
          <p:cNvPr id="8" name="Picture 7" descr="A graph with different colored lines&#10;&#10;Description automatically generated">
            <a:extLst>
              <a:ext uri="{FF2B5EF4-FFF2-40B4-BE49-F238E27FC236}">
                <a16:creationId xmlns:a16="http://schemas.microsoft.com/office/drawing/2014/main" id="{52FA8D5D-27A5-AE4C-7FCC-D8218C8FB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614" y="952706"/>
            <a:ext cx="2978274" cy="2271915"/>
          </a:xfrm>
          <a:prstGeom prst="rect">
            <a:avLst/>
          </a:prstGeom>
        </p:spPr>
      </p:pic>
      <p:pic>
        <p:nvPicPr>
          <p:cNvPr id="12" name="Picture 11" descr="A graph showing a line graph&#10;&#10;Description automatically generated with medium confidence">
            <a:extLst>
              <a:ext uri="{FF2B5EF4-FFF2-40B4-BE49-F238E27FC236}">
                <a16:creationId xmlns:a16="http://schemas.microsoft.com/office/drawing/2014/main" id="{E1D25468-63F7-3A54-639B-33217E6691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8803" y="3283419"/>
            <a:ext cx="6311958" cy="3263325"/>
          </a:xfrm>
          <a:prstGeom prst="rect">
            <a:avLst/>
          </a:prstGeom>
        </p:spPr>
      </p:pic>
    </p:spTree>
    <p:extLst>
      <p:ext uri="{BB962C8B-B14F-4D97-AF65-F5344CB8AC3E}">
        <p14:creationId xmlns:p14="http://schemas.microsoft.com/office/powerpoint/2010/main" val="4099238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8" y="1011504"/>
            <a:ext cx="4639989" cy="5481371"/>
          </a:xfrm>
        </p:spPr>
        <p:txBody>
          <a:bodyPr>
            <a:normAutofit lnSpcReduction="10000"/>
          </a:bodyPr>
          <a:lstStyle/>
          <a:p>
            <a:r>
              <a:rPr lang="en-US" dirty="0"/>
              <a:t>KPP details in flight report</a:t>
            </a:r>
          </a:p>
          <a:p>
            <a:r>
              <a:rPr lang="en-US" dirty="0"/>
              <a:t>KPP 164: Date Uplink Reduction:</a:t>
            </a:r>
          </a:p>
          <a:p>
            <a:pPr lvl="1"/>
            <a:r>
              <a:rPr lang="en-US" dirty="0"/>
              <a:t>Some uplink products required local commands</a:t>
            </a:r>
          </a:p>
          <a:p>
            <a:pPr lvl="1"/>
            <a:r>
              <a:rPr lang="en-US" dirty="0"/>
              <a:t>Bus resets were occurring </a:t>
            </a:r>
          </a:p>
          <a:p>
            <a:pPr lvl="1"/>
            <a:r>
              <a:rPr lang="en-US" dirty="0"/>
              <a:t>DSA only ran on 3 nodes</a:t>
            </a:r>
          </a:p>
          <a:p>
            <a:pPr lvl="1"/>
            <a:r>
              <a:rPr lang="en-US" dirty="0"/>
              <a:t>A reduction of ~70% if run on all 4 nodes</a:t>
            </a:r>
          </a:p>
          <a:p>
            <a:r>
              <a:rPr lang="en-US" dirty="0"/>
              <a:t>KPP 165: Time to reconfiguration:</a:t>
            </a:r>
          </a:p>
          <a:p>
            <a:pPr lvl="1"/>
            <a:r>
              <a:rPr lang="en-US" dirty="0"/>
              <a:t>Measurement of time until re-consensus </a:t>
            </a:r>
          </a:p>
          <a:p>
            <a:pPr lvl="1"/>
            <a:r>
              <a:rPr lang="en-US" dirty="0"/>
              <a:t>Biggest success of DSA</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10</a:t>
            </a:fld>
            <a:endParaRPr lang="en-US"/>
          </a:p>
        </p:txBody>
      </p:sp>
      <p:graphicFrame>
        <p:nvGraphicFramePr>
          <p:cNvPr id="10" name="Table 9">
            <a:extLst>
              <a:ext uri="{FF2B5EF4-FFF2-40B4-BE49-F238E27FC236}">
                <a16:creationId xmlns:a16="http://schemas.microsoft.com/office/drawing/2014/main" id="{6095D085-1FEB-534F-D484-C2EA085419CE}"/>
              </a:ext>
            </a:extLst>
          </p:cNvPr>
          <p:cNvGraphicFramePr>
            <a:graphicFrameLocks noGrp="1"/>
          </p:cNvGraphicFramePr>
          <p:nvPr>
            <p:extLst>
              <p:ext uri="{D42A27DB-BD31-4B8C-83A1-F6EECF244321}">
                <p14:modId xmlns:p14="http://schemas.microsoft.com/office/powerpoint/2010/main" val="2749422826"/>
              </p:ext>
            </p:extLst>
          </p:nvPr>
        </p:nvGraphicFramePr>
        <p:xfrm>
          <a:off x="4855777" y="1831950"/>
          <a:ext cx="7217104" cy="1920240"/>
        </p:xfrm>
        <a:graphic>
          <a:graphicData uri="http://schemas.openxmlformats.org/drawingml/2006/table">
            <a:tbl>
              <a:tblPr firstRow="1" bandRow="1">
                <a:tableStyleId>{5C22544A-7EE6-4342-B048-85BDC9FD1C3A}</a:tableStyleId>
              </a:tblPr>
              <a:tblGrid>
                <a:gridCol w="1907332">
                  <a:extLst>
                    <a:ext uri="{9D8B030D-6E8A-4147-A177-3AD203B41FA5}">
                      <a16:colId xmlns:a16="http://schemas.microsoft.com/office/drawing/2014/main" val="1032034256"/>
                    </a:ext>
                  </a:extLst>
                </a:gridCol>
                <a:gridCol w="1207699">
                  <a:extLst>
                    <a:ext uri="{9D8B030D-6E8A-4147-A177-3AD203B41FA5}">
                      <a16:colId xmlns:a16="http://schemas.microsoft.com/office/drawing/2014/main" val="3786088442"/>
                    </a:ext>
                  </a:extLst>
                </a:gridCol>
                <a:gridCol w="1299713">
                  <a:extLst>
                    <a:ext uri="{9D8B030D-6E8A-4147-A177-3AD203B41FA5}">
                      <a16:colId xmlns:a16="http://schemas.microsoft.com/office/drawing/2014/main" val="567262765"/>
                    </a:ext>
                  </a:extLst>
                </a:gridCol>
                <a:gridCol w="1358939">
                  <a:extLst>
                    <a:ext uri="{9D8B030D-6E8A-4147-A177-3AD203B41FA5}">
                      <a16:colId xmlns:a16="http://schemas.microsoft.com/office/drawing/2014/main" val="2248660165"/>
                    </a:ext>
                  </a:extLst>
                </a:gridCol>
                <a:gridCol w="1443421">
                  <a:extLst>
                    <a:ext uri="{9D8B030D-6E8A-4147-A177-3AD203B41FA5}">
                      <a16:colId xmlns:a16="http://schemas.microsoft.com/office/drawing/2014/main" val="81017633"/>
                    </a:ext>
                  </a:extLst>
                </a:gridCol>
              </a:tblGrid>
              <a:tr h="370840">
                <a:tc>
                  <a:txBody>
                    <a:bodyPr/>
                    <a:lstStyle/>
                    <a:p>
                      <a:r>
                        <a:rPr lang="en-US" dirty="0"/>
                        <a:t>KPP</a:t>
                      </a:r>
                    </a:p>
                  </a:txBody>
                  <a:tcPr/>
                </a:tc>
                <a:tc>
                  <a:txBody>
                    <a:bodyPr/>
                    <a:lstStyle/>
                    <a:p>
                      <a:r>
                        <a:rPr lang="en-US" dirty="0"/>
                        <a:t>State of the Art</a:t>
                      </a:r>
                    </a:p>
                  </a:txBody>
                  <a:tcPr/>
                </a:tc>
                <a:tc>
                  <a:txBody>
                    <a:bodyPr/>
                    <a:lstStyle/>
                    <a:p>
                      <a:r>
                        <a:rPr lang="en-US" dirty="0"/>
                        <a:t>Threshold</a:t>
                      </a:r>
                    </a:p>
                  </a:txBody>
                  <a:tcPr/>
                </a:tc>
                <a:tc>
                  <a:txBody>
                    <a:bodyPr/>
                    <a:lstStyle/>
                    <a:p>
                      <a:r>
                        <a:rPr lang="en-US" dirty="0"/>
                        <a:t>Project Goal</a:t>
                      </a:r>
                    </a:p>
                  </a:txBody>
                  <a:tcPr/>
                </a:tc>
                <a:tc>
                  <a:txBody>
                    <a:bodyPr/>
                    <a:lstStyle/>
                    <a:p>
                      <a:r>
                        <a:rPr lang="en-US" dirty="0"/>
                        <a:t>In Flight Results</a:t>
                      </a:r>
                    </a:p>
                  </a:txBody>
                  <a:tcPr/>
                </a:tc>
                <a:extLst>
                  <a:ext uri="{0D108BD9-81ED-4DB2-BD59-A6C34878D82A}">
                    <a16:rowId xmlns:a16="http://schemas.microsoft.com/office/drawing/2014/main" val="3976156671"/>
                  </a:ext>
                </a:extLst>
              </a:tr>
              <a:tr h="370840">
                <a:tc>
                  <a:txBody>
                    <a:bodyPr/>
                    <a:lstStyle/>
                    <a:p>
                      <a:r>
                        <a:rPr lang="en-US" dirty="0"/>
                        <a:t>Data Uplink Reduction ⬆️</a:t>
                      </a:r>
                    </a:p>
                  </a:txBody>
                  <a:tcPr/>
                </a:tc>
                <a:tc>
                  <a:txBody>
                    <a:bodyPr/>
                    <a:lstStyle/>
                    <a:p>
                      <a:pPr algn="ctr"/>
                      <a:r>
                        <a:rPr lang="en-US" dirty="0"/>
                        <a:t>50% </a:t>
                      </a:r>
                    </a:p>
                  </a:txBody>
                  <a:tcPr anchor="ctr"/>
                </a:tc>
                <a:tc>
                  <a:txBody>
                    <a:bodyPr/>
                    <a:lstStyle/>
                    <a:p>
                      <a:pPr algn="ctr"/>
                      <a:r>
                        <a:rPr lang="en-US" dirty="0"/>
                        <a:t>66% </a:t>
                      </a:r>
                    </a:p>
                  </a:txBody>
                  <a:tcPr anchor="ctr"/>
                </a:tc>
                <a:tc>
                  <a:txBody>
                    <a:bodyPr/>
                    <a:lstStyle/>
                    <a:p>
                      <a:pPr algn="ctr"/>
                      <a:r>
                        <a:rPr lang="en-US" dirty="0"/>
                        <a:t>75% </a:t>
                      </a:r>
                    </a:p>
                  </a:txBody>
                  <a:tcPr anchor="ctr"/>
                </a:tc>
                <a:tc>
                  <a:txBody>
                    <a:bodyPr/>
                    <a:lstStyle/>
                    <a:p>
                      <a:pPr algn="ctr"/>
                      <a:r>
                        <a:rPr lang="en-US" dirty="0"/>
                        <a:t>49.3% - 61.3%</a:t>
                      </a:r>
                    </a:p>
                  </a:txBody>
                  <a:tcPr anchor="ctr">
                    <a:solidFill>
                      <a:schemeClr val="accent4">
                        <a:lumMod val="40000"/>
                        <a:lumOff val="60000"/>
                      </a:schemeClr>
                    </a:solidFill>
                  </a:tcPr>
                </a:tc>
                <a:extLst>
                  <a:ext uri="{0D108BD9-81ED-4DB2-BD59-A6C34878D82A}">
                    <a16:rowId xmlns:a16="http://schemas.microsoft.com/office/drawing/2014/main" val="4113256715"/>
                  </a:ext>
                </a:extLst>
              </a:tr>
              <a:tr h="370840">
                <a:tc>
                  <a:txBody>
                    <a:bodyPr/>
                    <a:lstStyle/>
                    <a:p>
                      <a:r>
                        <a:rPr lang="en-US" dirty="0"/>
                        <a:t>Time to reconfiguration ⬇️ </a:t>
                      </a:r>
                    </a:p>
                  </a:txBody>
                  <a:tcPr/>
                </a:tc>
                <a:tc>
                  <a:txBody>
                    <a:bodyPr/>
                    <a:lstStyle/>
                    <a:p>
                      <a:pPr algn="ctr"/>
                      <a:r>
                        <a:rPr lang="en-US" dirty="0"/>
                        <a:t>N/A  </a:t>
                      </a:r>
                    </a:p>
                  </a:txBody>
                  <a:tcPr anchor="ctr"/>
                </a:tc>
                <a:tc>
                  <a:txBody>
                    <a:bodyPr/>
                    <a:lstStyle/>
                    <a:p>
                      <a:pPr algn="ctr"/>
                      <a:r>
                        <a:rPr lang="en-US" dirty="0"/>
                        <a:t>22min </a:t>
                      </a:r>
                    </a:p>
                  </a:txBody>
                  <a:tcPr anchor="ctr"/>
                </a:tc>
                <a:tc>
                  <a:txBody>
                    <a:bodyPr/>
                    <a:lstStyle/>
                    <a:p>
                      <a:pPr algn="ctr"/>
                      <a:r>
                        <a:rPr lang="en-US" dirty="0"/>
                        <a:t>5min  </a:t>
                      </a:r>
                    </a:p>
                  </a:txBody>
                  <a:tcPr anchor="ctr"/>
                </a:tc>
                <a:tc>
                  <a:txBody>
                    <a:bodyPr/>
                    <a:lstStyle/>
                    <a:p>
                      <a:pPr algn="ctr"/>
                      <a:r>
                        <a:rPr lang="en-US" dirty="0"/>
                        <a:t>2.04 – 6 seconds</a:t>
                      </a:r>
                    </a:p>
                  </a:txBody>
                  <a:tcPr anchor="ctr">
                    <a:solidFill>
                      <a:schemeClr val="accent6">
                        <a:lumMod val="40000"/>
                        <a:lumOff val="60000"/>
                      </a:schemeClr>
                    </a:solidFill>
                  </a:tcPr>
                </a:tc>
                <a:extLst>
                  <a:ext uri="{0D108BD9-81ED-4DB2-BD59-A6C34878D82A}">
                    <a16:rowId xmlns:a16="http://schemas.microsoft.com/office/drawing/2014/main" val="3741347382"/>
                  </a:ext>
                </a:extLst>
              </a:tr>
            </a:tbl>
          </a:graphicData>
        </a:graphic>
      </p:graphicFrame>
      <p:pic>
        <p:nvPicPr>
          <p:cNvPr id="12" name="Picture 11" descr="A qr code on a white background&#10;&#10;Description automatically generated">
            <a:extLst>
              <a:ext uri="{FF2B5EF4-FFF2-40B4-BE49-F238E27FC236}">
                <a16:creationId xmlns:a16="http://schemas.microsoft.com/office/drawing/2014/main" id="{55CDAA95-0FC9-F2C9-581B-F9B94CD42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9598" y="3898996"/>
            <a:ext cx="1981200" cy="1981200"/>
          </a:xfrm>
          <a:prstGeom prst="rect">
            <a:avLst/>
          </a:prstGeom>
        </p:spPr>
      </p:pic>
      <p:sp>
        <p:nvSpPr>
          <p:cNvPr id="13" name="TextBox 12">
            <a:extLst>
              <a:ext uri="{FF2B5EF4-FFF2-40B4-BE49-F238E27FC236}">
                <a16:creationId xmlns:a16="http://schemas.microsoft.com/office/drawing/2014/main" id="{847245B8-CC59-FC19-3CAC-D735C8B59A13}"/>
              </a:ext>
            </a:extLst>
          </p:cNvPr>
          <p:cNvSpPr txBox="1"/>
          <p:nvPr/>
        </p:nvSpPr>
        <p:spPr>
          <a:xfrm>
            <a:off x="6865922" y="5926812"/>
            <a:ext cx="3608552" cy="830997"/>
          </a:xfrm>
          <a:prstGeom prst="rect">
            <a:avLst/>
          </a:prstGeom>
          <a:noFill/>
        </p:spPr>
        <p:txBody>
          <a:bodyPr wrap="square" rtlCol="0">
            <a:spAutoFit/>
          </a:bodyPr>
          <a:lstStyle/>
          <a:p>
            <a:pPr algn="ctr"/>
            <a:r>
              <a:rPr lang="en-US" sz="1200" dirty="0"/>
              <a:t>Peer reviewed paper and detailed results:</a:t>
            </a:r>
          </a:p>
          <a:p>
            <a:pPr algn="ctr"/>
            <a:r>
              <a:rPr lang="en-US" sz="1200" dirty="0">
                <a:hlinkClick r:id="rId4"/>
              </a:rPr>
              <a:t>Advancing Autonomy in Distributed Space Systems: Results From the Distributed Spacecraft Autonomy Experiment on Starling 1.0</a:t>
            </a:r>
            <a:endParaRPr lang="en-US" sz="1200" dirty="0"/>
          </a:p>
        </p:txBody>
      </p:sp>
    </p:spTree>
    <p:extLst>
      <p:ext uri="{BB962C8B-B14F-4D97-AF65-F5344CB8AC3E}">
        <p14:creationId xmlns:p14="http://schemas.microsoft.com/office/powerpoint/2010/main" val="3903587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11</a:t>
            </a:fld>
            <a:endParaRPr lang="en-US"/>
          </a:p>
        </p:txBody>
      </p:sp>
      <p:sp>
        <p:nvSpPr>
          <p:cNvPr id="7" name="Content Placeholder 3">
            <a:extLst>
              <a:ext uri="{FF2B5EF4-FFF2-40B4-BE49-F238E27FC236}">
                <a16:creationId xmlns:a16="http://schemas.microsoft.com/office/drawing/2014/main" id="{3187EF54-69CC-8946-C1A2-6DC269F37D3C}"/>
              </a:ext>
            </a:extLst>
          </p:cNvPr>
          <p:cNvSpPr txBox="1">
            <a:spLocks/>
          </p:cNvSpPr>
          <p:nvPr/>
        </p:nvSpPr>
        <p:spPr>
          <a:xfrm>
            <a:off x="6253270" y="893909"/>
            <a:ext cx="5787558" cy="51946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Scalability Tested with Lunar Position, Navigation, and Timing (PNT) problem</a:t>
            </a:r>
          </a:p>
          <a:p>
            <a:r>
              <a:rPr lang="en-US" dirty="0"/>
              <a:t>Provide PNT to surface users</a:t>
            </a:r>
          </a:p>
          <a:p>
            <a:r>
              <a:rPr lang="en-US" dirty="0"/>
              <a:t>Assume non-dedicated assets</a:t>
            </a:r>
          </a:p>
          <a:p>
            <a:r>
              <a:rPr lang="en-US" dirty="0"/>
              <a:t>Limited resources and contacts</a:t>
            </a:r>
          </a:p>
          <a:p>
            <a:r>
              <a:rPr lang="en-US" dirty="0"/>
              <a:t>Scale two </a:t>
            </a:r>
            <a:r>
              <a:rPr lang="en-US" dirty="0" err="1"/>
              <a:t>OoM</a:t>
            </a:r>
            <a:r>
              <a:rPr lang="en-US" dirty="0"/>
              <a:t> (4 nodes to 100)</a:t>
            </a:r>
          </a:p>
          <a:p>
            <a:pPr lvl="1"/>
            <a:r>
              <a:rPr lang="en-US" dirty="0"/>
              <a:t>Tested 24 and 60 nodes</a:t>
            </a:r>
          </a:p>
          <a:p>
            <a:endParaRPr lang="en-US" dirty="0"/>
          </a:p>
          <a:p>
            <a:endParaRPr lang="en-US" dirty="0"/>
          </a:p>
          <a:p>
            <a:endParaRPr lang="en-US" dirty="0"/>
          </a:p>
        </p:txBody>
      </p:sp>
      <p:pic>
        <p:nvPicPr>
          <p:cNvPr id="8" name="Picture 7" descr="A picture containing indoor, dark&#10;&#10;Description automatically generated">
            <a:extLst>
              <a:ext uri="{FF2B5EF4-FFF2-40B4-BE49-F238E27FC236}">
                <a16:creationId xmlns:a16="http://schemas.microsoft.com/office/drawing/2014/main" id="{370A2153-FA5A-2AFC-9289-106367E27C96}"/>
              </a:ext>
            </a:extLst>
          </p:cNvPr>
          <p:cNvPicPr>
            <a:picLocks noChangeAspect="1"/>
          </p:cNvPicPr>
          <p:nvPr/>
        </p:nvPicPr>
        <p:blipFill>
          <a:blip r:embed="rId3"/>
          <a:stretch>
            <a:fillRect/>
          </a:stretch>
        </p:blipFill>
        <p:spPr>
          <a:xfrm>
            <a:off x="516673" y="1418018"/>
            <a:ext cx="4870092" cy="3031987"/>
          </a:xfrm>
          <a:prstGeom prst="rect">
            <a:avLst/>
          </a:prstGeom>
        </p:spPr>
      </p:pic>
      <p:pic>
        <p:nvPicPr>
          <p:cNvPr id="9" name="Picture 8">
            <a:extLst>
              <a:ext uri="{FF2B5EF4-FFF2-40B4-BE49-F238E27FC236}">
                <a16:creationId xmlns:a16="http://schemas.microsoft.com/office/drawing/2014/main" id="{7E5666BD-446B-C8AB-E26E-272337090D21}"/>
              </a:ext>
            </a:extLst>
          </p:cNvPr>
          <p:cNvPicPr>
            <a:picLocks noChangeAspect="1"/>
          </p:cNvPicPr>
          <p:nvPr/>
        </p:nvPicPr>
        <p:blipFill>
          <a:blip r:embed="rId4"/>
          <a:stretch>
            <a:fillRect/>
          </a:stretch>
        </p:blipFill>
        <p:spPr>
          <a:xfrm>
            <a:off x="7321665" y="4450005"/>
            <a:ext cx="4333875" cy="2438400"/>
          </a:xfrm>
          <a:prstGeom prst="rect">
            <a:avLst/>
          </a:prstGeom>
        </p:spPr>
      </p:pic>
      <p:pic>
        <p:nvPicPr>
          <p:cNvPr id="10" name="Picture 9">
            <a:extLst>
              <a:ext uri="{FF2B5EF4-FFF2-40B4-BE49-F238E27FC236}">
                <a16:creationId xmlns:a16="http://schemas.microsoft.com/office/drawing/2014/main" id="{55340C79-4EFA-8988-E1FC-28A17B166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241399">
            <a:off x="3925042" y="5383496"/>
            <a:ext cx="1189504" cy="842536"/>
          </a:xfrm>
          <a:prstGeom prst="rect">
            <a:avLst/>
          </a:prstGeom>
        </p:spPr>
      </p:pic>
      <p:grpSp>
        <p:nvGrpSpPr>
          <p:cNvPr id="11" name="Group 10">
            <a:extLst>
              <a:ext uri="{FF2B5EF4-FFF2-40B4-BE49-F238E27FC236}">
                <a16:creationId xmlns:a16="http://schemas.microsoft.com/office/drawing/2014/main" id="{064EE299-83F5-3129-0C7E-D225A7404893}"/>
              </a:ext>
            </a:extLst>
          </p:cNvPr>
          <p:cNvGrpSpPr/>
          <p:nvPr/>
        </p:nvGrpSpPr>
        <p:grpSpPr>
          <a:xfrm>
            <a:off x="516673" y="5095526"/>
            <a:ext cx="1865940" cy="1517146"/>
            <a:chOff x="890952" y="2570746"/>
            <a:chExt cx="3209880" cy="2345502"/>
          </a:xfrm>
        </p:grpSpPr>
        <p:pic>
          <p:nvPicPr>
            <p:cNvPr id="12" name="Picture 11">
              <a:extLst>
                <a:ext uri="{FF2B5EF4-FFF2-40B4-BE49-F238E27FC236}">
                  <a16:creationId xmlns:a16="http://schemas.microsoft.com/office/drawing/2014/main" id="{523116B6-153F-96E6-5680-A55D999BAB72}"/>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rot="2241399">
              <a:off x="1295555" y="3406438"/>
              <a:ext cx="2013124" cy="1509810"/>
            </a:xfrm>
            <a:prstGeom prst="rect">
              <a:avLst/>
            </a:prstGeom>
          </p:spPr>
        </p:pic>
        <p:pic>
          <p:nvPicPr>
            <p:cNvPr id="13" name="Picture 12">
              <a:extLst>
                <a:ext uri="{FF2B5EF4-FFF2-40B4-BE49-F238E27FC236}">
                  <a16:creationId xmlns:a16="http://schemas.microsoft.com/office/drawing/2014/main" id="{AB16A244-BE70-D1EE-A0E8-35E60231EDA5}"/>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rot="2241399">
              <a:off x="890952" y="2760454"/>
              <a:ext cx="2013124" cy="1509810"/>
            </a:xfrm>
            <a:prstGeom prst="rect">
              <a:avLst/>
            </a:prstGeom>
          </p:spPr>
        </p:pic>
        <p:pic>
          <p:nvPicPr>
            <p:cNvPr id="14" name="Picture 13">
              <a:extLst>
                <a:ext uri="{FF2B5EF4-FFF2-40B4-BE49-F238E27FC236}">
                  <a16:creationId xmlns:a16="http://schemas.microsoft.com/office/drawing/2014/main" id="{467FC2A0-24F6-C673-9EBC-C57811F34AE8}"/>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rot="2241399">
              <a:off x="2070482" y="3153944"/>
              <a:ext cx="2013124" cy="1509810"/>
            </a:xfrm>
            <a:prstGeom prst="rect">
              <a:avLst/>
            </a:prstGeom>
          </p:spPr>
        </p:pic>
        <p:pic>
          <p:nvPicPr>
            <p:cNvPr id="15" name="Picture 14">
              <a:extLst>
                <a:ext uri="{FF2B5EF4-FFF2-40B4-BE49-F238E27FC236}">
                  <a16:creationId xmlns:a16="http://schemas.microsoft.com/office/drawing/2014/main" id="{25002EE7-C9C5-6794-301B-6C2F21EC65FC}"/>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rot="2241399">
              <a:off x="1707774" y="2570746"/>
              <a:ext cx="2013124" cy="1509810"/>
            </a:xfrm>
            <a:prstGeom prst="rect">
              <a:avLst/>
            </a:prstGeom>
          </p:spPr>
        </p:pic>
        <p:grpSp>
          <p:nvGrpSpPr>
            <p:cNvPr id="16" name="Group 15">
              <a:extLst>
                <a:ext uri="{FF2B5EF4-FFF2-40B4-BE49-F238E27FC236}">
                  <a16:creationId xmlns:a16="http://schemas.microsoft.com/office/drawing/2014/main" id="{0B268ADD-127B-0D7B-DE31-CE268578712E}"/>
                </a:ext>
              </a:extLst>
            </p:cNvPr>
            <p:cNvGrpSpPr/>
            <p:nvPr/>
          </p:nvGrpSpPr>
          <p:grpSpPr>
            <a:xfrm rot="1410328">
              <a:off x="2362599" y="2978580"/>
              <a:ext cx="1738233" cy="1217110"/>
              <a:chOff x="10132170" y="2448505"/>
              <a:chExt cx="341677" cy="170061"/>
            </a:xfrm>
          </p:grpSpPr>
          <p:cxnSp>
            <p:nvCxnSpPr>
              <p:cNvPr id="18" name="Straight Arrow Connector 17">
                <a:extLst>
                  <a:ext uri="{FF2B5EF4-FFF2-40B4-BE49-F238E27FC236}">
                    <a16:creationId xmlns:a16="http://schemas.microsoft.com/office/drawing/2014/main" id="{0761D5FD-9B92-4DF0-886C-831549E0D7E9}"/>
                  </a:ext>
                </a:extLst>
              </p:cNvPr>
              <p:cNvCxnSpPr>
                <a:cxnSpLocks/>
              </p:cNvCxnSpPr>
              <p:nvPr/>
            </p:nvCxnSpPr>
            <p:spPr>
              <a:xfrm flipV="1">
                <a:off x="10132170" y="2615118"/>
                <a:ext cx="341677" cy="34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1846AE-FD2F-440C-AB49-DBA3338D865C}"/>
                  </a:ext>
                </a:extLst>
              </p:cNvPr>
              <p:cNvCxnSpPr>
                <a:cxnSpLocks/>
              </p:cNvCxnSpPr>
              <p:nvPr/>
            </p:nvCxnSpPr>
            <p:spPr>
              <a:xfrm flipV="1">
                <a:off x="10132170" y="2448505"/>
                <a:ext cx="0" cy="1666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7" name="Picture 16">
              <a:extLst>
                <a:ext uri="{FF2B5EF4-FFF2-40B4-BE49-F238E27FC236}">
                  <a16:creationId xmlns:a16="http://schemas.microsoft.com/office/drawing/2014/main" id="{16E32DD8-03D1-7AAF-1E42-ED7A69BF39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241399">
              <a:off x="1464953" y="2942488"/>
              <a:ext cx="2013124" cy="1509810"/>
            </a:xfrm>
            <a:prstGeom prst="rect">
              <a:avLst/>
            </a:prstGeom>
          </p:spPr>
        </p:pic>
      </p:grpSp>
      <p:cxnSp>
        <p:nvCxnSpPr>
          <p:cNvPr id="20" name="Straight Arrow Connector 19">
            <a:extLst>
              <a:ext uri="{FF2B5EF4-FFF2-40B4-BE49-F238E27FC236}">
                <a16:creationId xmlns:a16="http://schemas.microsoft.com/office/drawing/2014/main" id="{B2A87F6A-D643-1320-C7C7-E7863E8ED3DD}"/>
              </a:ext>
            </a:extLst>
          </p:cNvPr>
          <p:cNvCxnSpPr>
            <a:cxnSpLocks/>
          </p:cNvCxnSpPr>
          <p:nvPr/>
        </p:nvCxnSpPr>
        <p:spPr>
          <a:xfrm flipH="1">
            <a:off x="2703397" y="5808781"/>
            <a:ext cx="998284" cy="0"/>
          </a:xfrm>
          <a:prstGeom prst="straightConnector1">
            <a:avLst/>
          </a:prstGeom>
          <a:ln w="50800">
            <a:headEnd type="triangl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05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12</a:t>
            </a:fld>
            <a:endParaRPr lang="en-US"/>
          </a:p>
        </p:txBody>
      </p:sp>
      <p:sp>
        <p:nvSpPr>
          <p:cNvPr id="9" name="Content Placeholder 3">
            <a:extLst>
              <a:ext uri="{FF2B5EF4-FFF2-40B4-BE49-F238E27FC236}">
                <a16:creationId xmlns:a16="http://schemas.microsoft.com/office/drawing/2014/main" id="{B4CF7013-0E7D-450A-059A-63215C8755C6}"/>
              </a:ext>
            </a:extLst>
          </p:cNvPr>
          <p:cNvSpPr txBox="1">
            <a:spLocks/>
          </p:cNvSpPr>
          <p:nvPr/>
        </p:nvSpPr>
        <p:spPr>
          <a:xfrm>
            <a:off x="2868460" y="1283719"/>
            <a:ext cx="5326416" cy="52705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Distributed Intelligent Spacecraft Simulation Test Rack (DISSTRACK)</a:t>
            </a:r>
          </a:p>
          <a:p>
            <a:r>
              <a:rPr lang="en-US" dirty="0"/>
              <a:t>LPNT algorithms validated and tested with 20-60 nodes on DISSTRACK (100 theoretical max)</a:t>
            </a:r>
          </a:p>
          <a:p>
            <a:r>
              <a:rPr lang="en-US" dirty="0"/>
              <a:t>100 flight-like computers</a:t>
            </a:r>
          </a:p>
          <a:p>
            <a:r>
              <a:rPr lang="en-US" dirty="0"/>
              <a:t>Build and test edge AI at scale</a:t>
            </a:r>
          </a:p>
          <a:p>
            <a:r>
              <a:rPr lang="en-US" dirty="0"/>
              <a:t>Complex Algorithms preempt mission design</a:t>
            </a:r>
          </a:p>
        </p:txBody>
      </p:sp>
      <p:pic>
        <p:nvPicPr>
          <p:cNvPr id="10" name="Picture 9">
            <a:extLst>
              <a:ext uri="{FF2B5EF4-FFF2-40B4-BE49-F238E27FC236}">
                <a16:creationId xmlns:a16="http://schemas.microsoft.com/office/drawing/2014/main" id="{ACE4B354-3A94-5523-EBA6-2B59ED5ADAB1}"/>
              </a:ext>
            </a:extLst>
          </p:cNvPr>
          <p:cNvPicPr>
            <a:picLocks noChangeAspect="1"/>
          </p:cNvPicPr>
          <p:nvPr/>
        </p:nvPicPr>
        <p:blipFill>
          <a:blip r:embed="rId3"/>
          <a:stretch>
            <a:fillRect/>
          </a:stretch>
        </p:blipFill>
        <p:spPr>
          <a:xfrm>
            <a:off x="8357264" y="979938"/>
            <a:ext cx="3834736" cy="5878062"/>
          </a:xfrm>
          <a:prstGeom prst="rect">
            <a:avLst/>
          </a:prstGeom>
        </p:spPr>
      </p:pic>
      <p:pic>
        <p:nvPicPr>
          <p:cNvPr id="11" name="Picture 10" descr="A picture containing text, vending machine, computer, open&#10;&#10;Description automatically generated">
            <a:extLst>
              <a:ext uri="{FF2B5EF4-FFF2-40B4-BE49-F238E27FC236}">
                <a16:creationId xmlns:a16="http://schemas.microsoft.com/office/drawing/2014/main" id="{340169E1-352A-3D7B-7A8B-B141EF57CF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151" y="1283719"/>
            <a:ext cx="2133600" cy="5270500"/>
          </a:xfrm>
          <a:prstGeom prst="rect">
            <a:avLst/>
          </a:prstGeom>
        </p:spPr>
      </p:pic>
    </p:spTree>
    <p:extLst>
      <p:ext uri="{BB962C8B-B14F-4D97-AF65-F5344CB8AC3E}">
        <p14:creationId xmlns:p14="http://schemas.microsoft.com/office/powerpoint/2010/main" val="1748312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8" y="1011504"/>
            <a:ext cx="6300031" cy="5326036"/>
          </a:xfrm>
        </p:spPr>
        <p:txBody>
          <a:bodyPr>
            <a:normAutofit/>
          </a:bodyPr>
          <a:lstStyle/>
          <a:p>
            <a:pPr marL="285750" indent="-285750">
              <a:buFont typeface="Arial" panose="020B0604020202020204" pitchFamily="34" charset="0"/>
              <a:buChar char="•"/>
            </a:pPr>
            <a:r>
              <a:rPr lang="en-US" sz="2400" dirty="0">
                <a:latin typeface="Arial"/>
                <a:ea typeface="MS PGothic"/>
                <a:cs typeface="Arial"/>
              </a:rPr>
              <a:t>Deployment times similar for incremental software updates</a:t>
            </a:r>
          </a:p>
          <a:p>
            <a:pPr marL="742950" lvl="1" indent="-285750">
              <a:buFont typeface="Arial" panose="020B0604020202020204" pitchFamily="34" charset="0"/>
              <a:buChar char="•"/>
            </a:pPr>
            <a:r>
              <a:rPr lang="en-US" dirty="0">
                <a:latin typeface="Arial"/>
                <a:ea typeface="MS PGothic"/>
                <a:cs typeface="Arial"/>
              </a:rPr>
              <a:t>Updating </a:t>
            </a:r>
            <a:r>
              <a:rPr lang="en-US" dirty="0" err="1">
                <a:latin typeface="Arial"/>
                <a:ea typeface="MS PGothic"/>
                <a:cs typeface="Arial"/>
              </a:rPr>
              <a:t>cFS</a:t>
            </a:r>
            <a:r>
              <a:rPr lang="en-US" dirty="0">
                <a:latin typeface="Arial"/>
                <a:ea typeface="MS PGothic"/>
                <a:cs typeface="Arial"/>
              </a:rPr>
              <a:t> tables</a:t>
            </a:r>
          </a:p>
          <a:p>
            <a:pPr marL="742950" lvl="1" indent="-285750">
              <a:buFont typeface="Arial" panose="020B0604020202020204" pitchFamily="34" charset="0"/>
              <a:buChar char="•"/>
            </a:pPr>
            <a:r>
              <a:rPr lang="en-US" dirty="0">
                <a:latin typeface="Arial"/>
                <a:ea typeface="MS PGothic"/>
                <a:cs typeface="Arial"/>
              </a:rPr>
              <a:t>Completely updating software (which is rare in I&amp;T) does not scale</a:t>
            </a:r>
          </a:p>
          <a:p>
            <a:pPr marL="285750" indent="-285750">
              <a:buFont typeface="Arial" panose="020B0604020202020204" pitchFamily="34" charset="0"/>
              <a:buChar char="•"/>
            </a:pPr>
            <a:r>
              <a:rPr lang="en-US" sz="2400" dirty="0">
                <a:latin typeface="Arial"/>
                <a:ea typeface="MS PGothic"/>
                <a:cs typeface="Arial"/>
              </a:rPr>
              <a:t>Timestamping is reliable across all currently tested nodes</a:t>
            </a:r>
          </a:p>
          <a:p>
            <a:pPr marL="742950" lvl="1" indent="-285750">
              <a:buFont typeface="Arial" panose="020B0604020202020204" pitchFamily="34" charset="0"/>
              <a:buChar char="•"/>
            </a:pPr>
            <a:r>
              <a:rPr lang="en-US" dirty="0">
                <a:latin typeface="Arial"/>
                <a:ea typeface="MS PGothic"/>
                <a:cs typeface="Arial"/>
              </a:rPr>
              <a:t>Usable for debugging</a:t>
            </a:r>
          </a:p>
          <a:p>
            <a:pPr marL="742950" lvl="1" indent="-285750">
              <a:buFont typeface="Arial" panose="020B0604020202020204" pitchFamily="34" charset="0"/>
              <a:buChar char="•"/>
            </a:pPr>
            <a:r>
              <a:rPr lang="en-US" dirty="0">
                <a:latin typeface="Arial"/>
                <a:ea typeface="MS PGothic"/>
                <a:cs typeface="Arial"/>
              </a:rPr>
              <a:t>NTP server may be considered in future</a:t>
            </a:r>
          </a:p>
          <a:p>
            <a:pPr marL="285750" indent="-285750"/>
            <a:r>
              <a:rPr lang="en-US" sz="2400" dirty="0">
                <a:latin typeface="Arial"/>
                <a:ea typeface="MS PGothic"/>
                <a:cs typeface="Arial"/>
              </a:rPr>
              <a:t>Localization method on 2-ISLs functions nearly as accurate as fully connected </a:t>
            </a:r>
            <a:endParaRPr lang="en-US" sz="2400" dirty="0">
              <a:cs typeface="Arial"/>
            </a:endParaRP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13</a:t>
            </a:fld>
            <a:endParaRPr lang="en-US" dirty="0"/>
          </a:p>
        </p:txBody>
      </p:sp>
      <p:pic>
        <p:nvPicPr>
          <p:cNvPr id="7" name="temp.mp4" descr="temp.mp4">
            <a:hlinkClick r:id="" action="ppaction://media"/>
            <a:extLst>
              <a:ext uri="{FF2B5EF4-FFF2-40B4-BE49-F238E27FC236}">
                <a16:creationId xmlns:a16="http://schemas.microsoft.com/office/drawing/2014/main" id="{AF1FC1EA-3A38-5630-63FC-21E55713664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2143" t="13650" r="23214" b="10714"/>
          <a:stretch/>
        </p:blipFill>
        <p:spPr>
          <a:xfrm>
            <a:off x="9797688" y="950382"/>
            <a:ext cx="2178524" cy="2261584"/>
          </a:xfrm>
          <a:prstGeom prst="rect">
            <a:avLst/>
          </a:prstGeom>
        </p:spPr>
      </p:pic>
      <p:pic>
        <p:nvPicPr>
          <p:cNvPr id="8" name="Picture 7" descr="Chart, box and whisker chart&#10;&#10;Description automatically generated">
            <a:extLst>
              <a:ext uri="{FF2B5EF4-FFF2-40B4-BE49-F238E27FC236}">
                <a16:creationId xmlns:a16="http://schemas.microsoft.com/office/drawing/2014/main" id="{B0FC7290-E78B-6427-7BBA-8D49F7497EF8}"/>
              </a:ext>
            </a:extLst>
          </p:cNvPr>
          <p:cNvPicPr>
            <a:picLocks noChangeAspect="1"/>
          </p:cNvPicPr>
          <p:nvPr/>
        </p:nvPicPr>
        <p:blipFill rotWithShape="1">
          <a:blip r:embed="rId6"/>
          <a:srcRect l="4432" r="7851"/>
          <a:stretch/>
        </p:blipFill>
        <p:spPr>
          <a:xfrm>
            <a:off x="6787597" y="3211966"/>
            <a:ext cx="4524935" cy="3077284"/>
          </a:xfrm>
          <a:prstGeom prst="rect">
            <a:avLst/>
          </a:prstGeom>
        </p:spPr>
      </p:pic>
      <p:pic>
        <p:nvPicPr>
          <p:cNvPr id="9" name="Picture 8" descr="Chart, bar chart&#10;&#10;Description automatically generated">
            <a:extLst>
              <a:ext uri="{FF2B5EF4-FFF2-40B4-BE49-F238E27FC236}">
                <a16:creationId xmlns:a16="http://schemas.microsoft.com/office/drawing/2014/main" id="{06482F80-A63D-38E6-3BAE-24D9C41766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10809" y="1121688"/>
            <a:ext cx="2694249" cy="1988466"/>
          </a:xfrm>
          <a:prstGeom prst="rect">
            <a:avLst/>
          </a:prstGeom>
        </p:spPr>
      </p:pic>
    </p:spTree>
    <p:extLst>
      <p:ext uri="{BB962C8B-B14F-4D97-AF65-F5344CB8AC3E}">
        <p14:creationId xmlns:p14="http://schemas.microsoft.com/office/powerpoint/2010/main" val="14601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0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mute="1">
                <p:cTn id="12" repeatCount="indefinite" fill="hold" display="0">
                  <p:stCondLst>
                    <p:cond delay="indefinite"/>
                  </p:stCondLst>
                </p:cTn>
                <p:tgtEl>
                  <p:spTgt spid="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a:xfrm>
            <a:off x="215788" y="1011504"/>
            <a:ext cx="4639989" cy="5481371"/>
          </a:xfrm>
        </p:spPr>
        <p:txBody>
          <a:bodyPr>
            <a:normAutofit lnSpcReduction="10000"/>
          </a:bodyPr>
          <a:lstStyle/>
          <a:p>
            <a:r>
              <a:rPr lang="en-US" dirty="0"/>
              <a:t>DISSTRACK KPPs</a:t>
            </a:r>
          </a:p>
          <a:p>
            <a:r>
              <a:rPr lang="en-US" dirty="0"/>
              <a:t>KPP 43: Number of Homogeneous Spacecraft in Reactive Swarm</a:t>
            </a:r>
          </a:p>
          <a:p>
            <a:pPr lvl="1"/>
            <a:r>
              <a:rPr lang="en-US" dirty="0"/>
              <a:t>Node stability significant issue</a:t>
            </a:r>
          </a:p>
          <a:p>
            <a:pPr lvl="1"/>
            <a:r>
              <a:rPr lang="en-US" dirty="0"/>
              <a:t>Requiring 100% uptime of system for test was a technical blunder</a:t>
            </a:r>
          </a:p>
          <a:p>
            <a:pPr lvl="1"/>
            <a:r>
              <a:rPr lang="en-US" dirty="0"/>
              <a:t>Recommend 5-10% buffer of extra nodes</a:t>
            </a:r>
          </a:p>
          <a:p>
            <a:r>
              <a:rPr lang="en-US" dirty="0"/>
              <a:t>KPP 166: Percent localization accuracy lost per node failure without intervention </a:t>
            </a:r>
          </a:p>
          <a:p>
            <a:pPr lvl="1"/>
            <a:r>
              <a:rPr lang="en-US" dirty="0"/>
              <a:t>Planned to test with no-cost extension</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fld id="{810711A6-5908-4BC9-9A98-6F28F473755D}" type="slidenum">
              <a:rPr lang="en-US" smtClean="0"/>
              <a:t>14</a:t>
            </a:fld>
            <a:endParaRPr lang="en-US"/>
          </a:p>
        </p:txBody>
      </p:sp>
      <p:graphicFrame>
        <p:nvGraphicFramePr>
          <p:cNvPr id="7" name="Table 6">
            <a:extLst>
              <a:ext uri="{FF2B5EF4-FFF2-40B4-BE49-F238E27FC236}">
                <a16:creationId xmlns:a16="http://schemas.microsoft.com/office/drawing/2014/main" id="{122FC647-075F-9522-4D6E-10A585D0F4BB}"/>
              </a:ext>
            </a:extLst>
          </p:cNvPr>
          <p:cNvGraphicFramePr>
            <a:graphicFrameLocks noGrp="1"/>
          </p:cNvGraphicFramePr>
          <p:nvPr>
            <p:extLst>
              <p:ext uri="{D42A27DB-BD31-4B8C-83A1-F6EECF244321}">
                <p14:modId xmlns:p14="http://schemas.microsoft.com/office/powerpoint/2010/main" val="3210682316"/>
              </p:ext>
            </p:extLst>
          </p:nvPr>
        </p:nvGraphicFramePr>
        <p:xfrm>
          <a:off x="4855777" y="1073740"/>
          <a:ext cx="7217104" cy="3566160"/>
        </p:xfrm>
        <a:graphic>
          <a:graphicData uri="http://schemas.openxmlformats.org/drawingml/2006/table">
            <a:tbl>
              <a:tblPr firstRow="1" bandRow="1">
                <a:tableStyleId>{5C22544A-7EE6-4342-B048-85BDC9FD1C3A}</a:tableStyleId>
              </a:tblPr>
              <a:tblGrid>
                <a:gridCol w="1953340">
                  <a:extLst>
                    <a:ext uri="{9D8B030D-6E8A-4147-A177-3AD203B41FA5}">
                      <a16:colId xmlns:a16="http://schemas.microsoft.com/office/drawing/2014/main" val="1032034256"/>
                    </a:ext>
                  </a:extLst>
                </a:gridCol>
                <a:gridCol w="1236453">
                  <a:extLst>
                    <a:ext uri="{9D8B030D-6E8A-4147-A177-3AD203B41FA5}">
                      <a16:colId xmlns:a16="http://schemas.microsoft.com/office/drawing/2014/main" val="3786088442"/>
                    </a:ext>
                  </a:extLst>
                </a:gridCol>
                <a:gridCol w="1140469">
                  <a:extLst>
                    <a:ext uri="{9D8B030D-6E8A-4147-A177-3AD203B41FA5}">
                      <a16:colId xmlns:a16="http://schemas.microsoft.com/office/drawing/2014/main" val="567262765"/>
                    </a:ext>
                  </a:extLst>
                </a:gridCol>
                <a:gridCol w="1443421">
                  <a:extLst>
                    <a:ext uri="{9D8B030D-6E8A-4147-A177-3AD203B41FA5}">
                      <a16:colId xmlns:a16="http://schemas.microsoft.com/office/drawing/2014/main" val="2248660165"/>
                    </a:ext>
                  </a:extLst>
                </a:gridCol>
                <a:gridCol w="1443421">
                  <a:extLst>
                    <a:ext uri="{9D8B030D-6E8A-4147-A177-3AD203B41FA5}">
                      <a16:colId xmlns:a16="http://schemas.microsoft.com/office/drawing/2014/main" val="81017633"/>
                    </a:ext>
                  </a:extLst>
                </a:gridCol>
              </a:tblGrid>
              <a:tr h="370840">
                <a:tc>
                  <a:txBody>
                    <a:bodyPr/>
                    <a:lstStyle/>
                    <a:p>
                      <a:r>
                        <a:rPr lang="en-US" dirty="0"/>
                        <a:t>KPP</a:t>
                      </a:r>
                    </a:p>
                  </a:txBody>
                  <a:tcPr/>
                </a:tc>
                <a:tc>
                  <a:txBody>
                    <a:bodyPr/>
                    <a:lstStyle/>
                    <a:p>
                      <a:r>
                        <a:rPr lang="en-US" dirty="0"/>
                        <a:t>State of the Art</a:t>
                      </a:r>
                    </a:p>
                  </a:txBody>
                  <a:tcPr/>
                </a:tc>
                <a:tc>
                  <a:txBody>
                    <a:bodyPr/>
                    <a:lstStyle/>
                    <a:p>
                      <a:r>
                        <a:rPr lang="en-US" dirty="0"/>
                        <a:t>Threshold</a:t>
                      </a:r>
                    </a:p>
                  </a:txBody>
                  <a:tcPr/>
                </a:tc>
                <a:tc>
                  <a:txBody>
                    <a:bodyPr/>
                    <a:lstStyle/>
                    <a:p>
                      <a:r>
                        <a:rPr lang="en-US" dirty="0"/>
                        <a:t>Project Goal</a:t>
                      </a:r>
                    </a:p>
                  </a:txBody>
                  <a:tcPr/>
                </a:tc>
                <a:tc>
                  <a:txBody>
                    <a:bodyPr/>
                    <a:lstStyle/>
                    <a:p>
                      <a:r>
                        <a:rPr lang="en-US" dirty="0"/>
                        <a:t>Test Rack Results</a:t>
                      </a:r>
                    </a:p>
                  </a:txBody>
                  <a:tcPr/>
                </a:tc>
                <a:extLst>
                  <a:ext uri="{0D108BD9-81ED-4DB2-BD59-A6C34878D82A}">
                    <a16:rowId xmlns:a16="http://schemas.microsoft.com/office/drawing/2014/main" val="3976156671"/>
                  </a:ext>
                </a:extLst>
              </a:tr>
              <a:tr h="370840">
                <a:tc>
                  <a:txBody>
                    <a:bodyPr/>
                    <a:lstStyle/>
                    <a:p>
                      <a:r>
                        <a:rPr lang="en-US" dirty="0">
                          <a:effectLst/>
                        </a:rPr>
                        <a:t>Number of homogeneous Spacecraft in reactive Swarm </a:t>
                      </a:r>
                      <a:r>
                        <a:rPr lang="en-US" dirty="0"/>
                        <a:t>⬆️ </a:t>
                      </a:r>
                      <a:endParaRPr lang="en-US" dirty="0">
                        <a:effectLst/>
                      </a:endParaRPr>
                    </a:p>
                  </a:txBody>
                  <a:tcPr/>
                </a:tc>
                <a:tc>
                  <a:txBody>
                    <a:bodyPr/>
                    <a:lstStyle/>
                    <a:p>
                      <a:pPr algn="ctr"/>
                      <a:r>
                        <a:rPr lang="en-US" dirty="0"/>
                        <a:t>4 </a:t>
                      </a:r>
                    </a:p>
                  </a:txBody>
                  <a:tcPr anchor="ctr"/>
                </a:tc>
                <a:tc>
                  <a:txBody>
                    <a:bodyPr/>
                    <a:lstStyle/>
                    <a:p>
                      <a:pPr algn="ctr"/>
                      <a:r>
                        <a:rPr lang="en-US" dirty="0"/>
                        <a:t>25</a:t>
                      </a:r>
                    </a:p>
                  </a:txBody>
                  <a:tcPr anchor="ctr"/>
                </a:tc>
                <a:tc>
                  <a:txBody>
                    <a:bodyPr/>
                    <a:lstStyle/>
                    <a:p>
                      <a:pPr algn="ctr"/>
                      <a:r>
                        <a:rPr lang="en-US" dirty="0"/>
                        <a:t>100</a:t>
                      </a:r>
                    </a:p>
                  </a:txBody>
                  <a:tcPr anchor="ctr"/>
                </a:tc>
                <a:tc>
                  <a:txBody>
                    <a:bodyPr/>
                    <a:lstStyle/>
                    <a:p>
                      <a:pPr algn="ctr"/>
                      <a:r>
                        <a:rPr lang="en-US" dirty="0"/>
                        <a:t>24 - 60</a:t>
                      </a:r>
                    </a:p>
                  </a:txBody>
                  <a:tcPr anchor="ctr">
                    <a:solidFill>
                      <a:schemeClr val="accent4">
                        <a:lumMod val="40000"/>
                        <a:lumOff val="60000"/>
                      </a:schemeClr>
                    </a:solidFill>
                  </a:tcPr>
                </a:tc>
                <a:extLst>
                  <a:ext uri="{0D108BD9-81ED-4DB2-BD59-A6C34878D82A}">
                    <a16:rowId xmlns:a16="http://schemas.microsoft.com/office/drawing/2014/main" val="4113256715"/>
                  </a:ext>
                </a:extLst>
              </a:tr>
              <a:tr h="370840">
                <a:tc>
                  <a:txBody>
                    <a:bodyPr/>
                    <a:lstStyle/>
                    <a:p>
                      <a:r>
                        <a:rPr lang="en-US" dirty="0">
                          <a:effectLst/>
                        </a:rPr>
                        <a:t>Percent localization accuracy lost per node failure without intervention </a:t>
                      </a:r>
                      <a:r>
                        <a:rPr lang="en-US" dirty="0"/>
                        <a:t>⬇️ </a:t>
                      </a:r>
                      <a:endParaRPr lang="en-US" dirty="0">
                        <a:effectLst/>
                      </a:endParaRPr>
                    </a:p>
                  </a:txBody>
                  <a:tcPr/>
                </a:tc>
                <a:tc>
                  <a:txBody>
                    <a:bodyPr/>
                    <a:lstStyle/>
                    <a:p>
                      <a:pPr algn="ctr"/>
                      <a:r>
                        <a:rPr lang="en-US" dirty="0"/>
                        <a:t>N/A</a:t>
                      </a:r>
                    </a:p>
                  </a:txBody>
                  <a:tcPr anchor="ctr"/>
                </a:tc>
                <a:tc>
                  <a:txBody>
                    <a:bodyPr/>
                    <a:lstStyle/>
                    <a:p>
                      <a:pPr algn="ctr"/>
                      <a:r>
                        <a:rPr lang="en-US" dirty="0"/>
                        <a:t>50%</a:t>
                      </a:r>
                    </a:p>
                  </a:txBody>
                  <a:tcPr anchor="ctr"/>
                </a:tc>
                <a:tc>
                  <a:txBody>
                    <a:bodyPr/>
                    <a:lstStyle/>
                    <a:p>
                      <a:pPr algn="ctr"/>
                      <a:r>
                        <a:rPr lang="en-US" dirty="0"/>
                        <a:t>25%</a:t>
                      </a:r>
                    </a:p>
                  </a:txBody>
                  <a:tcPr anchor="ctr"/>
                </a:tc>
                <a:tc>
                  <a:txBody>
                    <a:bodyPr/>
                    <a:lstStyle/>
                    <a:p>
                      <a:pPr algn="ctr"/>
                      <a:r>
                        <a:rPr lang="en-US" dirty="0"/>
                        <a:t>Not tested</a:t>
                      </a:r>
                    </a:p>
                  </a:txBody>
                  <a:tcPr anchor="ctr">
                    <a:solidFill>
                      <a:srgbClr val="FF0000"/>
                    </a:solidFill>
                  </a:tcPr>
                </a:tc>
                <a:extLst>
                  <a:ext uri="{0D108BD9-81ED-4DB2-BD59-A6C34878D82A}">
                    <a16:rowId xmlns:a16="http://schemas.microsoft.com/office/drawing/2014/main" val="3741347382"/>
                  </a:ext>
                </a:extLst>
              </a:tr>
            </a:tbl>
          </a:graphicData>
        </a:graphic>
      </p:graphicFrame>
      <p:sp>
        <p:nvSpPr>
          <p:cNvPr id="8" name="TextBox 7">
            <a:extLst>
              <a:ext uri="{FF2B5EF4-FFF2-40B4-BE49-F238E27FC236}">
                <a16:creationId xmlns:a16="http://schemas.microsoft.com/office/drawing/2014/main" id="{D6D88CE7-F0A3-604C-93E2-3B145FEB0027}"/>
              </a:ext>
            </a:extLst>
          </p:cNvPr>
          <p:cNvSpPr txBox="1"/>
          <p:nvPr/>
        </p:nvSpPr>
        <p:spPr>
          <a:xfrm>
            <a:off x="4962751" y="4702136"/>
            <a:ext cx="6109493" cy="369332"/>
          </a:xfrm>
          <a:prstGeom prst="rect">
            <a:avLst/>
          </a:prstGeom>
          <a:noFill/>
        </p:spPr>
        <p:txBody>
          <a:bodyPr wrap="none" rtlCol="0">
            <a:spAutoFit/>
          </a:bodyPr>
          <a:lstStyle/>
          <a:p>
            <a:r>
              <a:rPr lang="en-US" dirty="0"/>
              <a:t>DISSTRACK/LPNT work resulted in 4 peer reviewed publications</a:t>
            </a:r>
          </a:p>
        </p:txBody>
      </p:sp>
    </p:spTree>
    <p:extLst>
      <p:ext uri="{BB962C8B-B14F-4D97-AF65-F5344CB8AC3E}">
        <p14:creationId xmlns:p14="http://schemas.microsoft.com/office/powerpoint/2010/main" val="3409159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0666-45D4-AF7A-52EC-902C4A230429}"/>
              </a:ext>
            </a:extLst>
          </p:cNvPr>
          <p:cNvSpPr>
            <a:spLocks noGrp="1"/>
          </p:cNvSpPr>
          <p:nvPr>
            <p:ph type="title"/>
          </p:nvPr>
        </p:nvSpPr>
        <p:spPr/>
        <p:txBody>
          <a:bodyPr>
            <a:noAutofit/>
          </a:bodyPr>
          <a:lstStyle/>
          <a:p>
            <a:r>
              <a:rPr lang="en-US" sz="3600" dirty="0"/>
              <a:t>Distributed Spacecraft Autonomy</a:t>
            </a:r>
            <a:br>
              <a:rPr lang="en-US" sz="3600" dirty="0"/>
            </a:br>
            <a:r>
              <a:rPr lang="en-US" sz="3600" dirty="0"/>
              <a:t>Transition/Infusion Status</a:t>
            </a:r>
          </a:p>
        </p:txBody>
      </p:sp>
      <p:sp>
        <p:nvSpPr>
          <p:cNvPr id="3" name="Content Placeholder 2">
            <a:extLst>
              <a:ext uri="{FF2B5EF4-FFF2-40B4-BE49-F238E27FC236}">
                <a16:creationId xmlns:a16="http://schemas.microsoft.com/office/drawing/2014/main" id="{C41560AD-70B0-DE19-486B-EAC734F1F6D9}"/>
              </a:ext>
            </a:extLst>
          </p:cNvPr>
          <p:cNvSpPr>
            <a:spLocks noGrp="1"/>
          </p:cNvSpPr>
          <p:nvPr>
            <p:ph idx="1"/>
          </p:nvPr>
        </p:nvSpPr>
        <p:spPr/>
        <p:txBody>
          <a:bodyPr/>
          <a:lstStyle/>
          <a:p>
            <a:pPr>
              <a:buFont typeface="Wingdings" panose="05000000000000000000" pitchFamily="2" charset="2"/>
              <a:buChar char="§"/>
            </a:pPr>
            <a:r>
              <a:rPr lang="en-US" dirty="0">
                <a:latin typeface="Arial" panose="020B0604020202020204" pitchFamily="34" charset="0"/>
                <a:cs typeface="Arial" panose="020B0604020202020204" pitchFamily="34" charset="0"/>
              </a:rPr>
              <a:t>Recently funded Ames CIF will use DSA Test Rack</a:t>
            </a:r>
          </a:p>
          <a:p>
            <a:pPr>
              <a:buFont typeface="Wingdings" panose="05000000000000000000" pitchFamily="2" charset="2"/>
              <a:buChar char="§"/>
            </a:pPr>
            <a:r>
              <a:rPr lang="en-US" dirty="0">
                <a:latin typeface="Arial" panose="020B0604020202020204" pitchFamily="34" charset="0"/>
                <a:cs typeface="Arial" panose="020B0604020202020204" pitchFamily="34" charset="0"/>
              </a:rPr>
              <a:t>DSA in discussion with SSTP regarding a DSA 2.0 Mission Concept </a:t>
            </a:r>
          </a:p>
          <a:p>
            <a:pPr lvl="1">
              <a:buFont typeface="Wingdings" panose="05000000000000000000" pitchFamily="2" charset="2"/>
              <a:buChar char="§"/>
            </a:pPr>
            <a:r>
              <a:rPr lang="en-US" dirty="0">
                <a:latin typeface="Arial" panose="020B0604020202020204" pitchFamily="34" charset="0"/>
                <a:cs typeface="Arial" panose="020B0604020202020204" pitchFamily="34" charset="0"/>
              </a:rPr>
              <a:t>Extend Autonomy into Scientific mission for TEC mapping (UCAR/NOAA/SSTP)</a:t>
            </a:r>
          </a:p>
          <a:p>
            <a:pPr lvl="1">
              <a:buFont typeface="Wingdings" panose="05000000000000000000" pitchFamily="2" charset="2"/>
              <a:buChar char="§"/>
            </a:pPr>
            <a:r>
              <a:rPr lang="en-US" dirty="0">
                <a:latin typeface="Arial" panose="020B0604020202020204" pitchFamily="34" charset="0"/>
                <a:cs typeface="Arial" panose="020B0604020202020204" pitchFamily="34" charset="0"/>
              </a:rPr>
              <a:t>Utilize existing DSA Comm App development</a:t>
            </a:r>
          </a:p>
          <a:p>
            <a:pPr lvl="1">
              <a:buFont typeface="Wingdings" panose="05000000000000000000" pitchFamily="2" charset="2"/>
              <a:buChar char="§"/>
            </a:pPr>
            <a:r>
              <a:rPr lang="en-US" dirty="0">
                <a:latin typeface="Arial" panose="020B0604020202020204" pitchFamily="34" charset="0"/>
                <a:cs typeface="Arial" panose="020B0604020202020204" pitchFamily="34" charset="0"/>
              </a:rPr>
              <a:t>Utilize autonomy matured on Starling 1.0</a:t>
            </a:r>
          </a:p>
          <a:p>
            <a:pPr>
              <a:buFont typeface="Wingdings" panose="05000000000000000000" pitchFamily="2" charset="2"/>
              <a:buChar char="§"/>
            </a:pPr>
            <a:r>
              <a:rPr lang="en-US" dirty="0">
                <a:latin typeface="Arial"/>
                <a:ea typeface="ＭＳ Ｐゴシック"/>
                <a:cs typeface="Arial"/>
              </a:rPr>
              <a:t>Additional funding from SSTP </a:t>
            </a:r>
          </a:p>
          <a:p>
            <a:pPr lvl="1">
              <a:buFont typeface="Wingdings" panose="05000000000000000000" pitchFamily="2" charset="2"/>
              <a:buChar char="§"/>
            </a:pPr>
            <a:r>
              <a:rPr lang="en-US" dirty="0">
                <a:latin typeface="Arial"/>
                <a:ea typeface="ＭＳ Ｐゴシック"/>
                <a:cs typeface="Arial"/>
              </a:rPr>
              <a:t>Opportunistic Software Experiments Satellite (OSE-SAT)</a:t>
            </a:r>
          </a:p>
          <a:p>
            <a:pPr lvl="1">
              <a:buFont typeface="Wingdings" panose="05000000000000000000" pitchFamily="2" charset="2"/>
              <a:buChar char="§"/>
            </a:pPr>
            <a:r>
              <a:rPr lang="en-US" dirty="0">
                <a:latin typeface="Arial"/>
                <a:ea typeface="ＭＳ Ｐゴシック"/>
                <a:cs typeface="Arial"/>
              </a:rPr>
              <a:t>OSE-SAT funded in FY24 (low cost)</a:t>
            </a:r>
          </a:p>
          <a:p>
            <a:pPr lvl="1">
              <a:buFont typeface="Wingdings" panose="05000000000000000000" pitchFamily="2" charset="2"/>
              <a:buChar char="§"/>
            </a:pPr>
            <a:r>
              <a:rPr lang="en-US" dirty="0">
                <a:latin typeface="Arial"/>
                <a:ea typeface="ＭＳ Ｐゴシック"/>
                <a:cs typeface="Arial"/>
              </a:rPr>
              <a:t>Utilizes DSA Comm App</a:t>
            </a:r>
          </a:p>
          <a:p>
            <a:pPr lvl="1">
              <a:buFont typeface="Wingdings" panose="05000000000000000000" pitchFamily="2" charset="2"/>
              <a:buChar char="§"/>
            </a:pPr>
            <a:r>
              <a:rPr lang="en-US" dirty="0" err="1">
                <a:latin typeface="Arial"/>
                <a:ea typeface="ＭＳ Ｐゴシック"/>
                <a:cs typeface="Arial"/>
              </a:rPr>
              <a:t>Utliizes</a:t>
            </a:r>
            <a:r>
              <a:rPr lang="en-US" dirty="0">
                <a:latin typeface="Arial"/>
                <a:ea typeface="ＭＳ Ｐゴシック"/>
                <a:cs typeface="Arial"/>
              </a:rPr>
              <a:t> DSA Scalability and Containerization</a:t>
            </a:r>
          </a:p>
          <a:p>
            <a:pPr>
              <a:buFont typeface="Wingdings" panose="05000000000000000000" pitchFamily="2" charset="2"/>
              <a:buChar char="§"/>
            </a:pPr>
            <a:r>
              <a:rPr lang="en-US" dirty="0">
                <a:latin typeface="Arial"/>
                <a:ea typeface="ＭＳ Ｐゴシック"/>
                <a:cs typeface="Arial"/>
              </a:rPr>
              <a:t>DSA 1.5 funded via SSTP through FY25</a:t>
            </a:r>
          </a:p>
          <a:p>
            <a:pPr lvl="1">
              <a:buFont typeface="Wingdings" panose="05000000000000000000" pitchFamily="2" charset="2"/>
              <a:buChar char="§"/>
            </a:pPr>
            <a:r>
              <a:rPr lang="en-US" dirty="0">
                <a:latin typeface="Arial"/>
                <a:ea typeface="ＭＳ Ｐゴシック"/>
                <a:cs typeface="Arial"/>
              </a:rPr>
              <a:t>Extended demonstrations of distributed autonomy on Starling </a:t>
            </a:r>
          </a:p>
        </p:txBody>
      </p:sp>
      <p:sp>
        <p:nvSpPr>
          <p:cNvPr id="4" name="Date Placeholder 3">
            <a:extLst>
              <a:ext uri="{FF2B5EF4-FFF2-40B4-BE49-F238E27FC236}">
                <a16:creationId xmlns:a16="http://schemas.microsoft.com/office/drawing/2014/main" id="{67D24A95-CBC1-CA94-1240-4F68A89CC917}"/>
              </a:ext>
            </a:extLst>
          </p:cNvPr>
          <p:cNvSpPr>
            <a:spLocks noGrp="1"/>
          </p:cNvSpPr>
          <p:nvPr>
            <p:ph type="dt" sz="half" idx="10"/>
          </p:nvPr>
        </p:nvSpPr>
        <p:spPr/>
        <p:txBody>
          <a:bodyPr/>
          <a:lstStyle/>
          <a:p>
            <a:r>
              <a:rPr lang="en-US"/>
              <a:t>September 10-12, 2024</a:t>
            </a:r>
          </a:p>
        </p:txBody>
      </p:sp>
      <p:sp>
        <p:nvSpPr>
          <p:cNvPr id="5" name="Footer Placeholder 4">
            <a:extLst>
              <a:ext uri="{FF2B5EF4-FFF2-40B4-BE49-F238E27FC236}">
                <a16:creationId xmlns:a16="http://schemas.microsoft.com/office/drawing/2014/main" id="{37E8D121-6107-52F9-22E4-E62A96CDE862}"/>
              </a:ext>
            </a:extLst>
          </p:cNvPr>
          <p:cNvSpPr>
            <a:spLocks noGrp="1"/>
          </p:cNvSpPr>
          <p:nvPr>
            <p:ph type="ftr" sz="quarter" idx="11"/>
          </p:nvPr>
        </p:nvSpPr>
        <p:spPr/>
        <p:txBody>
          <a:bodyPr/>
          <a:lstStyle/>
          <a:p>
            <a:r>
              <a:rPr lang="en-US"/>
              <a:t>GCD Annual Program Review</a:t>
            </a:r>
          </a:p>
        </p:txBody>
      </p:sp>
      <p:sp>
        <p:nvSpPr>
          <p:cNvPr id="6" name="Slide Number Placeholder 5">
            <a:extLst>
              <a:ext uri="{FF2B5EF4-FFF2-40B4-BE49-F238E27FC236}">
                <a16:creationId xmlns:a16="http://schemas.microsoft.com/office/drawing/2014/main" id="{6D05EDA0-DB6F-3719-5015-4D4F61F18F6F}"/>
              </a:ext>
            </a:extLst>
          </p:cNvPr>
          <p:cNvSpPr>
            <a:spLocks noGrp="1"/>
          </p:cNvSpPr>
          <p:nvPr>
            <p:ph type="sldNum" sz="quarter" idx="12"/>
          </p:nvPr>
        </p:nvSpPr>
        <p:spPr/>
        <p:txBody>
          <a:bodyPr/>
          <a:lstStyle/>
          <a:p>
            <a:fld id="{810711A6-5908-4BC9-9A98-6F28F473755D}" type="slidenum">
              <a:rPr lang="en-US" smtClean="0"/>
              <a:t>15</a:t>
            </a:fld>
            <a:endParaRPr lang="en-US"/>
          </a:p>
        </p:txBody>
      </p:sp>
    </p:spTree>
    <p:extLst>
      <p:ext uri="{BB962C8B-B14F-4D97-AF65-F5344CB8AC3E}">
        <p14:creationId xmlns:p14="http://schemas.microsoft.com/office/powerpoint/2010/main" val="3421570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0434-AEE9-5503-6AD4-6A6AC332A0E8}"/>
              </a:ext>
            </a:extLst>
          </p:cNvPr>
          <p:cNvSpPr>
            <a:spLocks noGrp="1"/>
          </p:cNvSpPr>
          <p:nvPr>
            <p:ph type="title"/>
          </p:nvPr>
        </p:nvSpPr>
        <p:spPr/>
        <p:txBody>
          <a:bodyPr>
            <a:noAutofit/>
          </a:bodyPr>
          <a:lstStyle/>
          <a:p>
            <a:r>
              <a:rPr lang="en-US" sz="3600" dirty="0"/>
              <a:t>&lt;Project Name&gt; </a:t>
            </a:r>
            <a:br>
              <a:rPr lang="en-US" sz="3600" dirty="0"/>
            </a:br>
            <a:r>
              <a:rPr lang="en-US" sz="3600" dirty="0"/>
              <a:t>Assessment Summary</a:t>
            </a:r>
          </a:p>
        </p:txBody>
      </p:sp>
      <p:graphicFrame>
        <p:nvGraphicFramePr>
          <p:cNvPr id="3" name="Table 2">
            <a:extLst>
              <a:ext uri="{FF2B5EF4-FFF2-40B4-BE49-F238E27FC236}">
                <a16:creationId xmlns:a16="http://schemas.microsoft.com/office/drawing/2014/main" id="{965F5EB0-6E8B-44CB-1A29-BD1F0C636A2D}"/>
              </a:ext>
            </a:extLst>
          </p:cNvPr>
          <p:cNvGraphicFramePr>
            <a:graphicFrameLocks noGrp="1"/>
          </p:cNvGraphicFramePr>
          <p:nvPr>
            <p:extLst>
              <p:ext uri="{D42A27DB-BD31-4B8C-83A1-F6EECF244321}">
                <p14:modId xmlns:p14="http://schemas.microsoft.com/office/powerpoint/2010/main" val="3804172679"/>
              </p:ext>
            </p:extLst>
          </p:nvPr>
        </p:nvGraphicFramePr>
        <p:xfrm>
          <a:off x="522692" y="993050"/>
          <a:ext cx="11140514" cy="162485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306021">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159872">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576828">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r>
                        <a:rPr lang="en-US" sz="2400" b="0" i="0" u="none" strike="noStrike" kern="1200" dirty="0">
                          <a:solidFill>
                            <a:srgbClr val="000000"/>
                          </a:solidFill>
                          <a:effectLst/>
                          <a:latin typeface="Arial" panose="020B0604020202020204" pitchFamily="34" charset="0"/>
                          <a:ea typeface="+mn-ea"/>
                          <a:cs typeface="Arial" panose="020B0604020202020204" pitchFamily="34" charset="0"/>
                        </a:rPr>
                        <a:t>Y</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sz="2400" dirty="0">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Provide rationale for yellow and red color determination</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sp>
        <p:nvSpPr>
          <p:cNvPr id="5" name="Date Placeholder 4">
            <a:extLst>
              <a:ext uri="{FF2B5EF4-FFF2-40B4-BE49-F238E27FC236}">
                <a16:creationId xmlns:a16="http://schemas.microsoft.com/office/drawing/2014/main" id="{B3A7315C-B8D6-817F-3702-A09508A96000}"/>
              </a:ext>
            </a:extLst>
          </p:cNvPr>
          <p:cNvSpPr>
            <a:spLocks noGrp="1"/>
          </p:cNvSpPr>
          <p:nvPr>
            <p:ph type="dt" sz="half" idx="10"/>
          </p:nvPr>
        </p:nvSpPr>
        <p:spPr/>
        <p:txBody>
          <a:bodyPr/>
          <a:lstStyle/>
          <a:p>
            <a:r>
              <a:rPr lang="en-US"/>
              <a:t>September 10-12, 2024</a:t>
            </a:r>
          </a:p>
        </p:txBody>
      </p:sp>
      <p:sp>
        <p:nvSpPr>
          <p:cNvPr id="6" name="Footer Placeholder 5">
            <a:extLst>
              <a:ext uri="{FF2B5EF4-FFF2-40B4-BE49-F238E27FC236}">
                <a16:creationId xmlns:a16="http://schemas.microsoft.com/office/drawing/2014/main" id="{0CE1D25B-02A7-461A-7E95-C1B2BA91ECED}"/>
              </a:ext>
            </a:extLst>
          </p:cNvPr>
          <p:cNvSpPr>
            <a:spLocks noGrp="1"/>
          </p:cNvSpPr>
          <p:nvPr>
            <p:ph type="ftr" sz="quarter" idx="11"/>
          </p:nvPr>
        </p:nvSpPr>
        <p:spPr/>
        <p:txBody>
          <a:bodyPr/>
          <a:lstStyle/>
          <a:p>
            <a:r>
              <a:rPr lang="en-US"/>
              <a:t>GCD Annual Program Review</a:t>
            </a:r>
          </a:p>
        </p:txBody>
      </p:sp>
      <p:sp>
        <p:nvSpPr>
          <p:cNvPr id="7" name="Slide Number Placeholder 6">
            <a:extLst>
              <a:ext uri="{FF2B5EF4-FFF2-40B4-BE49-F238E27FC236}">
                <a16:creationId xmlns:a16="http://schemas.microsoft.com/office/drawing/2014/main" id="{E1ED08E9-10D2-CE53-4CFA-8D51A5B1F55C}"/>
              </a:ext>
            </a:extLst>
          </p:cNvPr>
          <p:cNvSpPr>
            <a:spLocks noGrp="1"/>
          </p:cNvSpPr>
          <p:nvPr>
            <p:ph type="sldNum" sz="quarter" idx="12"/>
          </p:nvPr>
        </p:nvSpPr>
        <p:spPr/>
        <p:txBody>
          <a:bodyPr/>
          <a:lstStyle/>
          <a:p>
            <a:fld id="{810711A6-5908-4BC9-9A98-6F28F473755D}" type="slidenum">
              <a:rPr lang="en-US" smtClean="0"/>
              <a:t>16</a:t>
            </a:fld>
            <a:endParaRPr lang="en-US"/>
          </a:p>
        </p:txBody>
      </p:sp>
      <p:graphicFrame>
        <p:nvGraphicFramePr>
          <p:cNvPr id="8" name="Table 8">
            <a:extLst>
              <a:ext uri="{FF2B5EF4-FFF2-40B4-BE49-F238E27FC236}">
                <a16:creationId xmlns:a16="http://schemas.microsoft.com/office/drawing/2014/main" id="{4930B496-5C44-56BD-B564-3A54342C0309}"/>
              </a:ext>
            </a:extLst>
          </p:cNvPr>
          <p:cNvGraphicFramePr>
            <a:graphicFrameLocks noGrp="1"/>
          </p:cNvGraphicFramePr>
          <p:nvPr>
            <p:extLst>
              <p:ext uri="{D42A27DB-BD31-4B8C-83A1-F6EECF244321}">
                <p14:modId xmlns:p14="http://schemas.microsoft.com/office/powerpoint/2010/main" val="1315711961"/>
              </p:ext>
            </p:extLst>
          </p:nvPr>
        </p:nvGraphicFramePr>
        <p:xfrm>
          <a:off x="522687" y="2696028"/>
          <a:ext cx="11140519" cy="1854200"/>
        </p:xfrm>
        <a:graphic>
          <a:graphicData uri="http://schemas.openxmlformats.org/drawingml/2006/table">
            <a:tbl>
              <a:tblPr firstRow="1" firstCol="1">
                <a:tableStyleId>{5C22544A-7EE6-4342-B048-85BDC9FD1C3A}</a:tableStyleId>
              </a:tblPr>
              <a:tblGrid>
                <a:gridCol w="856963">
                  <a:extLst>
                    <a:ext uri="{9D8B030D-6E8A-4147-A177-3AD203B41FA5}">
                      <a16:colId xmlns:a16="http://schemas.microsoft.com/office/drawing/2014/main" val="3503806304"/>
                    </a:ext>
                  </a:extLst>
                </a:gridCol>
                <a:gridCol w="856963">
                  <a:extLst>
                    <a:ext uri="{9D8B030D-6E8A-4147-A177-3AD203B41FA5}">
                      <a16:colId xmlns:a16="http://schemas.microsoft.com/office/drawing/2014/main" val="1686593623"/>
                    </a:ext>
                  </a:extLst>
                </a:gridCol>
                <a:gridCol w="856963">
                  <a:extLst>
                    <a:ext uri="{9D8B030D-6E8A-4147-A177-3AD203B41FA5}">
                      <a16:colId xmlns:a16="http://schemas.microsoft.com/office/drawing/2014/main" val="1760090212"/>
                    </a:ext>
                  </a:extLst>
                </a:gridCol>
                <a:gridCol w="856963">
                  <a:extLst>
                    <a:ext uri="{9D8B030D-6E8A-4147-A177-3AD203B41FA5}">
                      <a16:colId xmlns:a16="http://schemas.microsoft.com/office/drawing/2014/main" val="2149412441"/>
                    </a:ext>
                  </a:extLst>
                </a:gridCol>
                <a:gridCol w="856963">
                  <a:extLst>
                    <a:ext uri="{9D8B030D-6E8A-4147-A177-3AD203B41FA5}">
                      <a16:colId xmlns:a16="http://schemas.microsoft.com/office/drawing/2014/main" val="1011795859"/>
                    </a:ext>
                  </a:extLst>
                </a:gridCol>
                <a:gridCol w="856963">
                  <a:extLst>
                    <a:ext uri="{9D8B030D-6E8A-4147-A177-3AD203B41FA5}">
                      <a16:colId xmlns:a16="http://schemas.microsoft.com/office/drawing/2014/main" val="4120074955"/>
                    </a:ext>
                  </a:extLst>
                </a:gridCol>
                <a:gridCol w="856963">
                  <a:extLst>
                    <a:ext uri="{9D8B030D-6E8A-4147-A177-3AD203B41FA5}">
                      <a16:colId xmlns:a16="http://schemas.microsoft.com/office/drawing/2014/main" val="1312530565"/>
                    </a:ext>
                  </a:extLst>
                </a:gridCol>
                <a:gridCol w="856963">
                  <a:extLst>
                    <a:ext uri="{9D8B030D-6E8A-4147-A177-3AD203B41FA5}">
                      <a16:colId xmlns:a16="http://schemas.microsoft.com/office/drawing/2014/main" val="1714205916"/>
                    </a:ext>
                  </a:extLst>
                </a:gridCol>
                <a:gridCol w="856963">
                  <a:extLst>
                    <a:ext uri="{9D8B030D-6E8A-4147-A177-3AD203B41FA5}">
                      <a16:colId xmlns:a16="http://schemas.microsoft.com/office/drawing/2014/main" val="3202784646"/>
                    </a:ext>
                  </a:extLst>
                </a:gridCol>
                <a:gridCol w="856963">
                  <a:extLst>
                    <a:ext uri="{9D8B030D-6E8A-4147-A177-3AD203B41FA5}">
                      <a16:colId xmlns:a16="http://schemas.microsoft.com/office/drawing/2014/main" val="1747237724"/>
                    </a:ext>
                  </a:extLst>
                </a:gridCol>
                <a:gridCol w="856963">
                  <a:extLst>
                    <a:ext uri="{9D8B030D-6E8A-4147-A177-3AD203B41FA5}">
                      <a16:colId xmlns:a16="http://schemas.microsoft.com/office/drawing/2014/main" val="2428589861"/>
                    </a:ext>
                  </a:extLst>
                </a:gridCol>
                <a:gridCol w="856963">
                  <a:extLst>
                    <a:ext uri="{9D8B030D-6E8A-4147-A177-3AD203B41FA5}">
                      <a16:colId xmlns:a16="http://schemas.microsoft.com/office/drawing/2014/main" val="390053536"/>
                    </a:ext>
                  </a:extLst>
                </a:gridCol>
                <a:gridCol w="856963">
                  <a:extLst>
                    <a:ext uri="{9D8B030D-6E8A-4147-A177-3AD203B41FA5}">
                      <a16:colId xmlns:a16="http://schemas.microsoft.com/office/drawing/2014/main" val="3590533959"/>
                    </a:ext>
                  </a:extLst>
                </a:gridCol>
              </a:tblGrid>
              <a:tr h="370840">
                <a:tc>
                  <a:txBody>
                    <a:bodyPr/>
                    <a:lstStyle/>
                    <a:p>
                      <a:pPr algn="ctr"/>
                      <a:endParaRPr lang="en-US"/>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Oct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Nov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Dec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Jan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Feb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MYR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a:t>Apr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May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Jun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Jul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Aug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APR</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27880119"/>
                  </a:ext>
                </a:extLst>
              </a:tr>
              <a:tr h="370840">
                <a:tc>
                  <a:txBody>
                    <a:bodyPr/>
                    <a:lstStyle/>
                    <a:p>
                      <a:pPr algn="ctr"/>
                      <a:r>
                        <a:rPr lang="en-US"/>
                        <a:t>C</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371952611"/>
                  </a:ext>
                </a:extLst>
              </a:tr>
              <a:tr h="370840">
                <a:tc>
                  <a:txBody>
                    <a:bodyPr/>
                    <a:lstStyle/>
                    <a:p>
                      <a:pPr algn="ctr"/>
                      <a:r>
                        <a:rPr lang="en-US"/>
                        <a:t>S</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dirty="0"/>
                        <a:t>Y</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70784263"/>
                  </a:ext>
                </a:extLst>
              </a:tr>
              <a:tr h="370840">
                <a:tc>
                  <a:txBody>
                    <a:bodyPr/>
                    <a:lstStyle/>
                    <a:p>
                      <a:pPr algn="ctr"/>
                      <a:r>
                        <a:rPr lang="en-US"/>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339717384"/>
                  </a:ext>
                </a:extLst>
              </a:tr>
              <a:tr h="370840">
                <a:tc>
                  <a:txBody>
                    <a:bodyPr/>
                    <a:lstStyle/>
                    <a:p>
                      <a:pPr algn="ctr"/>
                      <a:r>
                        <a:rPr lang="en-US"/>
                        <a:t>P</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r>
                        <a:rPr lang="en-US" dirty="0"/>
                        <a:t>G</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2534078743"/>
                  </a:ext>
                </a:extLst>
              </a:tr>
            </a:tbl>
          </a:graphicData>
        </a:graphic>
      </p:graphicFrame>
      <p:sp>
        <p:nvSpPr>
          <p:cNvPr id="10" name="Rectangle 9">
            <a:extLst>
              <a:ext uri="{FF2B5EF4-FFF2-40B4-BE49-F238E27FC236}">
                <a16:creationId xmlns:a16="http://schemas.microsoft.com/office/drawing/2014/main" id="{5E09F0C5-AE4E-C615-E66D-EBC17CD21E15}"/>
              </a:ext>
            </a:extLst>
          </p:cNvPr>
          <p:cNvSpPr/>
          <p:nvPr/>
        </p:nvSpPr>
        <p:spPr>
          <a:xfrm>
            <a:off x="522683" y="4647334"/>
            <a:ext cx="11140519" cy="1784894"/>
          </a:xfrm>
          <a:prstGeom prst="rect">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If you had any reds or significant yellows throughout the year, please summarize the issue and how it was corrected, if applicable.  If still an open issue, note what is needed to recover.</a:t>
            </a:r>
          </a:p>
        </p:txBody>
      </p:sp>
    </p:spTree>
    <p:extLst>
      <p:ext uri="{BB962C8B-B14F-4D97-AF65-F5344CB8AC3E}">
        <p14:creationId xmlns:p14="http://schemas.microsoft.com/office/powerpoint/2010/main" val="2369741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382f389-f8b9-47c4-8b33-ecab63bd8907" xsi:nil="true"/>
    <lcf76f155ced4ddcb4097134ff3c332f xmlns="8850a0b8-2d28-4964-8703-959ed7b1ab4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C8833384EBD34FB1C0BCC01D72F371" ma:contentTypeVersion="14" ma:contentTypeDescription="Create a new document." ma:contentTypeScope="" ma:versionID="eef338de7c521a6c39f5829fec4e4d05">
  <xsd:schema xmlns:xsd="http://www.w3.org/2001/XMLSchema" xmlns:xs="http://www.w3.org/2001/XMLSchema" xmlns:p="http://schemas.microsoft.com/office/2006/metadata/properties" xmlns:ns2="8850a0b8-2d28-4964-8703-959ed7b1ab4e" xmlns:ns3="9382f389-f8b9-47c4-8b33-ecab63bd8907" targetNamespace="http://schemas.microsoft.com/office/2006/metadata/properties" ma:root="true" ma:fieldsID="2efdcf570280dcade43b1d828f77b967" ns2:_="" ns3:_="">
    <xsd:import namespace="8850a0b8-2d28-4964-8703-959ed7b1ab4e"/>
    <xsd:import namespace="9382f389-f8b9-47c4-8b33-ecab63bd89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0a0b8-2d28-4964-8703-959ed7b1ab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82f389-f8b9-47c4-8b33-ecab63bd890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4d5f4f3-d710-41a0-80d5-78c0ae92e755}" ma:internalName="TaxCatchAll" ma:showField="CatchAllData" ma:web="9382f389-f8b9-47c4-8b33-ecab63bd89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BCB445-80DF-4F6E-B398-BD879CB37AC9}">
  <ds:schemaRefs>
    <ds:schemaRef ds:uri="http://schemas.microsoft.com/sharepoint/v3/contenttype/forms"/>
  </ds:schemaRefs>
</ds:datastoreItem>
</file>

<file path=customXml/itemProps2.xml><?xml version="1.0" encoding="utf-8"?>
<ds:datastoreItem xmlns:ds="http://schemas.openxmlformats.org/officeDocument/2006/customXml" ds:itemID="{08993F04-15E3-4B97-A4AD-99D6AA21BCB4}">
  <ds:schemaRefs>
    <ds:schemaRef ds:uri="9382f389-f8b9-47c4-8b33-ecab63bd8907"/>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http://www.w3.org/XML/1998/namespace"/>
    <ds:schemaRef ds:uri="http://purl.org/dc/elements/1.1/"/>
    <ds:schemaRef ds:uri="8850a0b8-2d28-4964-8703-959ed7b1ab4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C9CF836-5DBA-48CE-9DE2-FC98C2D328AB}">
  <ds:schemaRefs>
    <ds:schemaRef ds:uri="8850a0b8-2d28-4964-8703-959ed7b1ab4e"/>
    <ds:schemaRef ds:uri="9382f389-f8b9-47c4-8b33-ecab63bd89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524</TotalTime>
  <Words>1668</Words>
  <Application>Microsoft Macintosh PowerPoint</Application>
  <PresentationFormat>Widescreen</PresentationFormat>
  <Paragraphs>347</Paragraphs>
  <Slides>16</Slides>
  <Notes>11</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Bold</vt:lpstr>
      <vt:lpstr>Calibri</vt:lpstr>
      <vt:lpstr>Calibri Light</vt:lpstr>
      <vt:lpstr>CMR12</vt:lpstr>
      <vt:lpstr>SFRM1200</vt:lpstr>
      <vt:lpstr>Wingdings</vt:lpstr>
      <vt:lpstr>Office Theme</vt:lpstr>
      <vt:lpstr>PowerPoint Presentation</vt:lpstr>
      <vt:lpstr>Distributed Spacecraft Autonomy Overview</vt:lpstr>
      <vt:lpstr>Distributed Spacecraft Autonomy TRL Chart</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Technical Progress and Results</vt:lpstr>
      <vt:lpstr>Distributed Spacecraft Autonomy Transition/Infusion Status</vt:lpstr>
      <vt:lpstr>&lt;Project Name&gt;  Assessment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Elizabeth (LARC-A3)</dc:creator>
  <cp:lastModifiedBy>Adams, Caleb {he,him} (ARC-TI)</cp:lastModifiedBy>
  <cp:revision>29</cp:revision>
  <dcterms:created xsi:type="dcterms:W3CDTF">2024-07-20T19:52:04Z</dcterms:created>
  <dcterms:modified xsi:type="dcterms:W3CDTF">2024-08-27T18:29:12Z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0x01010041C8833384EBD34FB1C0BCC01D72F371</vt:lpwstr>
  </property>
  <property fmtid="{D5CDD505-2E9C-101B-9397-08002B2CF9AE}" pid="3" name="MediaServiceImageTags">
    <vt:lpwstr/>
  </property>
</Properties>
</file>