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  <p:sldMasterId id="2147484106" r:id="rId2"/>
  </p:sldMasterIdLst>
  <p:notesMasterIdLst>
    <p:notesMasterId r:id="rId22"/>
  </p:notesMasterIdLst>
  <p:handoutMasterIdLst>
    <p:handoutMasterId r:id="rId23"/>
  </p:handoutMasterIdLst>
  <p:sldIdLst>
    <p:sldId id="278" r:id="rId3"/>
    <p:sldId id="1940" r:id="rId4"/>
    <p:sldId id="583" r:id="rId5"/>
    <p:sldId id="1939" r:id="rId6"/>
    <p:sldId id="393" r:id="rId7"/>
    <p:sldId id="602" r:id="rId8"/>
    <p:sldId id="1946" r:id="rId9"/>
    <p:sldId id="596" r:id="rId10"/>
    <p:sldId id="1945" r:id="rId11"/>
    <p:sldId id="1947" r:id="rId12"/>
    <p:sldId id="1943" r:id="rId13"/>
    <p:sldId id="608" r:id="rId14"/>
    <p:sldId id="1950" r:id="rId15"/>
    <p:sldId id="1949" r:id="rId16"/>
    <p:sldId id="604" r:id="rId17"/>
    <p:sldId id="746" r:id="rId18"/>
    <p:sldId id="24920" r:id="rId19"/>
    <p:sldId id="595" r:id="rId20"/>
    <p:sldId id="353" r:id="rId21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990099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990099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990099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990099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990099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990099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990099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990099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990099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hiku, Alinda K. (GSFC-5950)" initials="MAK(" lastIdx="2" clrIdx="0">
    <p:extLst>
      <p:ext uri="{19B8F6BF-5375-455C-9EA6-DF929625EA0E}">
        <p15:presenceInfo xmlns:p15="http://schemas.microsoft.com/office/powerpoint/2012/main" userId="S-1-5-21-330711430-3775241029-4075259233-5871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CC99"/>
    <a:srgbClr val="009900"/>
    <a:srgbClr val="00FF00"/>
    <a:srgbClr val="9999FF"/>
    <a:srgbClr val="CCCCFF"/>
    <a:srgbClr val="F8F8F8"/>
    <a:srgbClr val="990099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88761" autoAdjust="0"/>
  </p:normalViewPr>
  <p:slideViewPr>
    <p:cSldViewPr snapToGrid="0">
      <p:cViewPr varScale="1">
        <p:scale>
          <a:sx n="63" d="100"/>
          <a:sy n="63" d="100"/>
        </p:scale>
        <p:origin x="133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20"/>
    </p:cViewPr>
  </p:sorterViewPr>
  <p:notesViewPr>
    <p:cSldViewPr snapToGrid="0">
      <p:cViewPr varScale="1">
        <p:scale>
          <a:sx n="58" d="100"/>
          <a:sy n="58" d="100"/>
        </p:scale>
        <p:origin x="-1734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3" rIns="92825" bIns="46413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3" rIns="92825" bIns="46413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3" rIns="92825" bIns="46413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5" tIns="46413" rIns="92825" bIns="46413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7BD810-02CE-4E31-AB7F-E8953BAE6E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680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6" tIns="45548" rIns="91096" bIns="45548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72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4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6" tIns="45548" rIns="91096" bIns="45548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403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19600"/>
            <a:ext cx="51847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6" tIns="45548" rIns="91096" bIns="455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972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6" tIns="45548" rIns="91096" bIns="45548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72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39200"/>
            <a:ext cx="304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96" tIns="45548" rIns="91096" bIns="45548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51CD05-575F-4F30-BE9D-AA4BDE70CC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535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0DBBD2-8DCF-4896-98CF-063D779B8C58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5161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50" dirty="0"/>
              <a:t>The number of satellites over time continues to grow.</a:t>
            </a:r>
          </a:p>
          <a:p>
            <a:r>
              <a:rPr lang="en-US" sz="1050" dirty="0"/>
              <a:t>Number of conjunctions with operational spacecraft now outnumbers conjunctions with debris</a:t>
            </a:r>
          </a:p>
          <a:p>
            <a:r>
              <a:rPr lang="en-US" sz="1050" dirty="0"/>
              <a:t>Several ultra-large constellations (up to 30k space vehicles) have been announced (for Low Earth Orbit), though not yet deployed.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739EF-F548-F948-9711-AC63F8CE962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6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60400" y="0"/>
            <a:ext cx="8026400" cy="11430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endParaRPr lang="en-US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61988" y="1447800"/>
            <a:ext cx="8099425" cy="49784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0"/>
            <a:ext cx="2024062" cy="642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0"/>
            <a:ext cx="5922963" cy="6426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0"/>
            <a:ext cx="802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447800"/>
            <a:ext cx="3971925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6313" y="1447800"/>
            <a:ext cx="3973512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0"/>
            <a:ext cx="802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61988" y="1447800"/>
            <a:ext cx="8097837" cy="49784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0"/>
            <a:ext cx="802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1988" y="1447800"/>
            <a:ext cx="3971925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447800"/>
            <a:ext cx="3973512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0"/>
            <a:ext cx="802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447800"/>
            <a:ext cx="3971925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6313" y="1447800"/>
            <a:ext cx="3973512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6313" y="4013200"/>
            <a:ext cx="3973512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A_Basic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33088"/>
            <a:ext cx="7909561" cy="581597"/>
          </a:xfrm>
          <a:prstGeom prst="rect">
            <a:avLst/>
          </a:prstGeom>
        </p:spPr>
        <p:txBody>
          <a:bodyPr/>
          <a:lstStyle>
            <a:lvl1pPr>
              <a:defRPr sz="1800" b="1" i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Head—Black 24 point Arial, Bold, Italic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614874"/>
            <a:ext cx="7909560" cy="522851"/>
          </a:xfrm>
          <a:prstGeom prst="rect">
            <a:avLst/>
          </a:prstGeo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0" i="1" baseline="0">
                <a:solidFill>
                  <a:srgbClr val="8C8D8E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Subtitle—Gray, 20 point Arial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8602" y="6149819"/>
            <a:ext cx="8476059" cy="4524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="1" i="1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Key Point—Arial Bold Italic, 16 point 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250900" y="1203265"/>
            <a:ext cx="8453761" cy="4798717"/>
          </a:xfrm>
          <a:prstGeom prst="rect">
            <a:avLst/>
          </a:prstGeom>
        </p:spPr>
        <p:txBody>
          <a:bodyPr vert="horz"/>
          <a:lstStyle>
            <a:lvl1pPr marL="128588" indent="-128588">
              <a:buSzPct val="130000"/>
              <a:defRPr sz="1350"/>
            </a:lvl1pPr>
            <a:lvl2pPr marL="388144" indent="-170260">
              <a:defRPr sz="1200"/>
            </a:lvl2pPr>
            <a:lvl3pPr marL="600075" indent="-132160">
              <a:buSzPct val="125000"/>
              <a:defRPr sz="1200"/>
            </a:lvl3pPr>
            <a:lvl4pPr marL="901304" indent="-171450">
              <a:defRPr sz="1200"/>
            </a:lvl4pPr>
            <a:lvl5pPr marL="1072754" indent="-132160">
              <a:buFont typeface="Arial"/>
              <a:buChar char="•"/>
              <a:defRPr sz="1200"/>
            </a:lvl5pPr>
          </a:lstStyle>
          <a:p>
            <a:r>
              <a:rPr lang="en-US"/>
              <a:t>Bullet 1 level—Bullet 130% size text—Black, 18 point Arial</a:t>
            </a:r>
          </a:p>
          <a:p>
            <a:pPr lvl="1"/>
            <a:r>
              <a:rPr lang="en-US"/>
              <a:t>Bullet 2 level—16 point Arial Italic</a:t>
            </a:r>
          </a:p>
          <a:p>
            <a:pPr lvl="2"/>
            <a:r>
              <a:rPr lang="en-US"/>
              <a:t>Bullet 3 level—Bullet 125% size text—16 point Arial</a:t>
            </a:r>
          </a:p>
          <a:p>
            <a:pPr lvl="3"/>
            <a:r>
              <a:rPr lang="en-US"/>
              <a:t>Bullet 4 level—16 point Arial Italic</a:t>
            </a:r>
          </a:p>
          <a:p>
            <a:pPr lvl="4"/>
            <a:r>
              <a:rPr lang="en-US"/>
              <a:t>Bullet 5 level—Bullet 100% size text—16 point Arial</a:t>
            </a:r>
          </a:p>
        </p:txBody>
      </p:sp>
    </p:spTree>
    <p:extLst>
      <p:ext uri="{BB962C8B-B14F-4D97-AF65-F5344CB8AC3E}">
        <p14:creationId xmlns:p14="http://schemas.microsoft.com/office/powerpoint/2010/main" val="2104905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552">
          <p15:clr>
            <a:srgbClr val="FBAE40"/>
          </p15:clr>
        </p15:guide>
        <p15:guide id="3" orient="horz" pos="81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660400" y="0"/>
            <a:ext cx="8026400" cy="1143000"/>
          </a:xfrm>
          <a:prstGeom prst="rect">
            <a:avLst/>
          </a:prstGeom>
        </p:spPr>
        <p:txBody>
          <a:bodyPr anchor="ctr"/>
          <a:lstStyle/>
          <a:p>
            <a:pPr algn="ctr" eaLnBrk="0" hangingPunct="0">
              <a:defRPr/>
            </a:pPr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661988" y="1447800"/>
            <a:ext cx="8099425" cy="49784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75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094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57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77318"/>
            <a:ext cx="8610599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447800"/>
            <a:ext cx="39719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447800"/>
            <a:ext cx="3973512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08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1087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5214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919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922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100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7440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0"/>
            <a:ext cx="2024062" cy="6426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0"/>
            <a:ext cx="5922963" cy="6426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2456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0"/>
            <a:ext cx="802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447800"/>
            <a:ext cx="3971925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6313" y="1447800"/>
            <a:ext cx="3973512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1193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0"/>
            <a:ext cx="802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61988" y="1447800"/>
            <a:ext cx="8097837" cy="4978400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255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0"/>
            <a:ext cx="802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61988" y="1447800"/>
            <a:ext cx="3971925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447800"/>
            <a:ext cx="3973512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94133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0"/>
            <a:ext cx="802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447800"/>
            <a:ext cx="3971925" cy="497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6313" y="1447800"/>
            <a:ext cx="3973512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6313" y="4013200"/>
            <a:ext cx="3973512" cy="241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9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447800"/>
            <a:ext cx="3971925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1447800"/>
            <a:ext cx="3973512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40876" y="0"/>
            <a:ext cx="71481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7" y="1277318"/>
            <a:ext cx="8099425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1439863" y="239713"/>
            <a:ext cx="6846887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eaLnBrk="0" hangingPunct="0">
              <a:defRPr/>
            </a:pPr>
            <a:endParaRPr lang="en-US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3048" name="Text Box 8"/>
          <p:cNvSpPr txBox="1">
            <a:spLocks noChangeArrowheads="1"/>
          </p:cNvSpPr>
          <p:nvPr/>
        </p:nvSpPr>
        <p:spPr bwMode="auto">
          <a:xfrm>
            <a:off x="4277801" y="6470650"/>
            <a:ext cx="46550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baseline="0" dirty="0">
                <a:solidFill>
                  <a:schemeClr val="tx1"/>
                </a:solidFill>
                <a:latin typeface="Arial" charset="0"/>
              </a:rPr>
              <a:t>NASA/CNES CA Short Course | SEP 2024 | </a:t>
            </a:r>
            <a:fld id="{CE85CD8F-0A14-4882-8D17-95C970A51BDF}" type="slidenum">
              <a:rPr lang="en-US" sz="1200" smtClean="0">
                <a:solidFill>
                  <a:schemeClr val="tx1"/>
                </a:solidFill>
                <a:latin typeface="Arial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3058" name="Rectangle 18"/>
          <p:cNvSpPr>
            <a:spLocks noChangeArrowheads="1"/>
          </p:cNvSpPr>
          <p:nvPr/>
        </p:nvSpPr>
        <p:spPr bwMode="auto">
          <a:xfrm>
            <a:off x="0" y="1112838"/>
            <a:ext cx="9144000" cy="428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1026" name="Object 24"/>
          <p:cNvGraphicFramePr>
            <a:graphicFrameLocks noChangeAspect="1"/>
          </p:cNvGraphicFramePr>
          <p:nvPr/>
        </p:nvGraphicFramePr>
        <p:xfrm>
          <a:off x="-87926" y="87920"/>
          <a:ext cx="1081454" cy="95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7392432" imgH="6542857" progId="">
                  <p:embed/>
                </p:oleObj>
              </mc:Choice>
              <mc:Fallback>
                <p:oleObj r:id="rId18" imgW="7392432" imgH="6542857" progId="">
                  <p:embed/>
                  <p:pic>
                    <p:nvPicPr>
                      <p:cNvPr id="102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7926" y="87920"/>
                        <a:ext cx="1081454" cy="95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2B76CD7-BA86-48E0-BA30-529C8ED435C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00" y="99262"/>
            <a:ext cx="776022" cy="9861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02" r:id="rId13"/>
    <p:sldLayoutId id="2147484103" r:id="rId14"/>
    <p:sldLayoutId id="2147484104" r:id="rId15"/>
    <p:sldLayoutId id="2147484122" r:id="rId16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164592" indent="-164592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173736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749808" indent="-173736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40876" y="0"/>
            <a:ext cx="714814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447800"/>
            <a:ext cx="8099425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1439863" y="239713"/>
            <a:ext cx="6846887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 eaLnBrk="0" hangingPunct="0">
              <a:defRPr/>
            </a:pPr>
            <a:endParaRPr lang="en-US" sz="2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3048" name="Text Box 8"/>
          <p:cNvSpPr txBox="1">
            <a:spLocks noChangeArrowheads="1"/>
          </p:cNvSpPr>
          <p:nvPr/>
        </p:nvSpPr>
        <p:spPr bwMode="auto">
          <a:xfrm>
            <a:off x="5319347" y="6470650"/>
            <a:ext cx="36135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</a:rPr>
              <a:t>N. Sabey | ERB | 18 Jun 2013 | </a:t>
            </a:r>
            <a:fld id="{CE85CD8F-0A14-4882-8D17-95C970A51BDF}" type="slidenum">
              <a:rPr lang="en-US" sz="1200" smtClean="0">
                <a:solidFill>
                  <a:srgbClr val="000000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3058" name="Rectangle 18"/>
          <p:cNvSpPr>
            <a:spLocks noChangeArrowheads="1"/>
          </p:cNvSpPr>
          <p:nvPr/>
        </p:nvSpPr>
        <p:spPr bwMode="auto">
          <a:xfrm>
            <a:off x="0" y="1112838"/>
            <a:ext cx="9144000" cy="428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/>
          </a:p>
        </p:txBody>
      </p:sp>
      <p:graphicFrame>
        <p:nvGraphicFramePr>
          <p:cNvPr id="1026" name="Object 24"/>
          <p:cNvGraphicFramePr>
            <a:graphicFrameLocks noChangeAspect="1"/>
          </p:cNvGraphicFramePr>
          <p:nvPr/>
        </p:nvGraphicFramePr>
        <p:xfrm>
          <a:off x="-87926" y="87920"/>
          <a:ext cx="1081454" cy="95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7392432" imgH="6542857" progId="">
                  <p:embed/>
                </p:oleObj>
              </mc:Choice>
              <mc:Fallback>
                <p:oleObj r:id="rId17" imgW="7392432" imgH="6542857" progId="">
                  <p:embed/>
                  <p:pic>
                    <p:nvPicPr>
                      <p:cNvPr id="102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7926" y="87920"/>
                        <a:ext cx="1081454" cy="95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ailogo.bmp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34815" y="6409593"/>
            <a:ext cx="1363980" cy="327660"/>
          </a:xfrm>
          <a:prstGeom prst="rect">
            <a:avLst/>
          </a:prstGeom>
        </p:spPr>
      </p:pic>
      <p:pic>
        <p:nvPicPr>
          <p:cNvPr id="1030" name="Picture 6" descr="C:\Users\Nick Sabey\Documents\Inkscape\CARA_Concept3\CARA_Logo_300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65" y="0"/>
            <a:ext cx="109728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36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  <p:sldLayoutId id="2147484118" r:id="rId12"/>
    <p:sldLayoutId id="2147484119" r:id="rId13"/>
    <p:sldLayoutId id="2147484120" r:id="rId14"/>
    <p:sldLayoutId id="2147484121" r:id="rId15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.s.berry@jpl.nasa.go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ca-handbook-feedback@nasa.onmicrosoft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kgammage/Documents/CustomerWork/Meatballs/NASA.gif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"/>
            <a:ext cx="9144000" cy="633045"/>
          </a:xfrm>
          <a:solidFill>
            <a:srgbClr val="FFFFFF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altLang="en-US" dirty="0"/>
              <a:t>Conjunction Assessment Risk Analysis</a:t>
            </a:r>
          </a:p>
        </p:txBody>
      </p:sp>
      <p:sp>
        <p:nvSpPr>
          <p:cNvPr id="5123" name="Rectangle 20"/>
          <p:cNvSpPr>
            <a:spLocks noChangeArrowheads="1"/>
          </p:cNvSpPr>
          <p:nvPr/>
        </p:nvSpPr>
        <p:spPr bwMode="auto">
          <a:xfrm>
            <a:off x="660400" y="0"/>
            <a:ext cx="802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" name="Subtitle 4"/>
          <p:cNvSpPr>
            <a:spLocks noGrp="1"/>
          </p:cNvSpPr>
          <p:nvPr>
            <p:ph type="subTitle" idx="4294967295"/>
          </p:nvPr>
        </p:nvSpPr>
        <p:spPr>
          <a:xfrm>
            <a:off x="0" y="5421549"/>
            <a:ext cx="9144000" cy="1159747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endParaRPr lang="en-US" sz="2200" dirty="0"/>
          </a:p>
          <a:p>
            <a:pPr marL="0" indent="0" algn="ctr">
              <a:buFontTx/>
              <a:buNone/>
              <a:defRPr/>
            </a:pPr>
            <a:r>
              <a:rPr lang="en-US" sz="2200" dirty="0"/>
              <a:t>Lauri Newman</a:t>
            </a:r>
          </a:p>
          <a:p>
            <a:pPr marL="0" indent="0" algn="ctr">
              <a:buFontTx/>
              <a:buNone/>
              <a:defRPr/>
            </a:pPr>
            <a:r>
              <a:rPr lang="en-US" sz="2200" b="0" i="1" dirty="0"/>
              <a:t>NASA Conjunction Assessment Program Officer</a:t>
            </a: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0" y="631666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graphicFrame>
        <p:nvGraphicFramePr>
          <p:cNvPr id="7" name="Object 24"/>
          <p:cNvGraphicFramePr>
            <a:graphicFrameLocks noChangeAspect="1"/>
          </p:cNvGraphicFramePr>
          <p:nvPr/>
        </p:nvGraphicFramePr>
        <p:xfrm>
          <a:off x="0" y="703384"/>
          <a:ext cx="3400187" cy="3006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392432" imgH="6542857" progId="">
                  <p:embed/>
                </p:oleObj>
              </mc:Choice>
              <mc:Fallback>
                <p:oleObj r:id="rId3" imgW="7392432" imgH="6542857" progId="">
                  <p:embed/>
                  <p:pic>
                    <p:nvPicPr>
                      <p:cNvPr id="7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03384"/>
                        <a:ext cx="3400187" cy="30069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54515" y="1055077"/>
            <a:ext cx="37894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Collision Avoidance “Short Course”</a:t>
            </a:r>
          </a:p>
          <a:p>
            <a:endParaRPr lang="en-US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 III:  CA Challenges and Opportunities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45CCBFB-AD4E-49E2-BD33-D025109C93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878" y="2389661"/>
            <a:ext cx="2471722" cy="31410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F3113-A212-9EA9-80F1-F85B8CE68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Challenges:  Multiple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4F2F4-A464-FA86-8260-985727B1C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entities are planning to emulate the US DOD in producing their own catalogs and screening them for close approach predictions </a:t>
            </a:r>
          </a:p>
          <a:p>
            <a:pPr lvl="1"/>
            <a:r>
              <a:rPr lang="en-US" dirty="0"/>
              <a:t>DOC/OSC, EU SST, JAXA, commercial companies</a:t>
            </a:r>
          </a:p>
          <a:p>
            <a:r>
              <a:rPr lang="en-US" dirty="0"/>
              <a:t>Screenings against each of these will yield different predictions due to use of different input data</a:t>
            </a:r>
          </a:p>
          <a:p>
            <a:r>
              <a:rPr lang="en-US" dirty="0"/>
              <a:t>When an operator receives notices from multiple sources (e.g. during close approach resolution with another operator), how to determine preferred solution?</a:t>
            </a:r>
          </a:p>
          <a:p>
            <a:pPr lvl="1"/>
            <a:r>
              <a:rPr lang="en-US" dirty="0"/>
              <a:t>Single binary decision to be made:  should conjunction be mitigated or not?</a:t>
            </a:r>
          </a:p>
          <a:p>
            <a:pPr lvl="1"/>
            <a:r>
              <a:rPr lang="en-US" dirty="0"/>
              <a:t>Decision-making challenge in the presence of multiple solutions</a:t>
            </a:r>
          </a:p>
          <a:p>
            <a:r>
              <a:rPr lang="en-US" dirty="0"/>
              <a:t>Area for future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48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7073D1-22DF-FB64-4E78-5DFC87CD8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40" y="1336946"/>
            <a:ext cx="8392160" cy="4650752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</a:rPr>
              <a:t>Deep space shared environments are growing increasingly crowded, with many more missions planned in coming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Due to the lack of passive tracking capability in deep space:</a:t>
            </a:r>
          </a:p>
          <a:p>
            <a:pPr marL="569913" lvl="1" indent="-285750">
              <a:buFont typeface="Arial" panose="020B0604020202020204" pitchFamily="34" charset="0"/>
              <a:buChar char="•"/>
            </a:pPr>
            <a:r>
              <a:rPr lang="en-GB" b="0" dirty="0">
                <a:effectLst/>
              </a:rPr>
              <a:t>Keeping these environments safe is reliant on self-reported ephemeris and uncertainty data from mission teams.</a:t>
            </a:r>
          </a:p>
          <a:p>
            <a:pPr marL="569913" lvl="1" indent="-285750">
              <a:buFont typeface="Arial" panose="020B0604020202020204" pitchFamily="34" charset="0"/>
              <a:buChar char="•"/>
            </a:pPr>
            <a:r>
              <a:rPr lang="en-US" b="0" dirty="0"/>
              <a:t>T</a:t>
            </a:r>
            <a:r>
              <a:rPr lang="en-US" sz="1800" b="0" dirty="0"/>
              <a:t>he consequences of creating debris is higher than at Earth due to the inability to track debris objects in these environments</a:t>
            </a:r>
            <a:endParaRPr lang="en-GB" b="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dirty="0" err="1"/>
              <a:t>Multimission</a:t>
            </a:r>
            <a:r>
              <a:rPr lang="en-US" sz="2000" dirty="0"/>
              <a:t> Automated Deep-space Conjunction Assessment Process (MADCAP) at the Jet Propulsion Laboratory is used to perform conjunction assessment at Mars, the Moon, and Sun/Earth </a:t>
            </a:r>
            <a:r>
              <a:rPr lang="en-US" sz="2000" dirty="0" err="1"/>
              <a:t>libration</a:t>
            </a:r>
            <a:r>
              <a:rPr lang="en-US" sz="2000" dirty="0"/>
              <a:t> points.</a:t>
            </a:r>
          </a:p>
          <a:p>
            <a:pPr marL="569913" lvl="1" indent="-285750">
              <a:buFont typeface="Arial" panose="020B0604020202020204" pitchFamily="34" charset="0"/>
              <a:buChar char="•"/>
            </a:pPr>
            <a:r>
              <a:rPr lang="en-US" b="0" dirty="0"/>
              <a:t>Contact </a:t>
            </a:r>
            <a:r>
              <a:rPr lang="en-US" b="0" dirty="0">
                <a:hlinkClick r:id="rId2"/>
              </a:rPr>
              <a:t>david.s.berry@jpl.nasa.gov</a:t>
            </a: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MADCAP prevents collision by screening ephemerides against each other.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No other CA method exists for these environments (no catalog of objects)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MADCAP service is free to commercial and international entities	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910DAC-A2F4-6F4B-B5DD-1E3EF43F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Challenges:  Non-Earth-centered 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70C6A7-5CEF-6A16-CAC6-082C01C0187C}"/>
              </a:ext>
            </a:extLst>
          </p:cNvPr>
          <p:cNvSpPr txBox="1"/>
          <p:nvPr/>
        </p:nvSpPr>
        <p:spPr>
          <a:xfrm>
            <a:off x="114300" y="5815640"/>
            <a:ext cx="89154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 ephemerides with MADCAP is critical for safety in these environments</a:t>
            </a:r>
          </a:p>
        </p:txBody>
      </p:sp>
    </p:spTree>
    <p:extLst>
      <p:ext uri="{BB962C8B-B14F-4D97-AF65-F5344CB8AC3E}">
        <p14:creationId xmlns:p14="http://schemas.microsoft.com/office/powerpoint/2010/main" val="3416089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742" y="755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Opportunities:  Best Practices [1 of 2]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9930" y="1317032"/>
            <a:ext cx="7185196" cy="5423294"/>
          </a:xfrm>
        </p:spPr>
        <p:txBody>
          <a:bodyPr>
            <a:normAutofit/>
          </a:bodyPr>
          <a:lstStyle/>
          <a:p>
            <a:r>
              <a:rPr lang="en-US" dirty="0"/>
              <a:t>Several entities publish best practices for CA. </a:t>
            </a:r>
          </a:p>
          <a:p>
            <a:r>
              <a:rPr lang="en-US" dirty="0"/>
              <a:t>Sources of existing best practices:</a:t>
            </a:r>
          </a:p>
          <a:p>
            <a:pPr lvl="1"/>
            <a:r>
              <a:rPr lang="en-US" sz="1600" i="0" dirty="0">
                <a:effectLst/>
                <a:latin typeface="+mj-lt"/>
              </a:rPr>
              <a:t>AIAA, Iridium, </a:t>
            </a:r>
            <a:r>
              <a:rPr lang="en-US" sz="1600" i="0" dirty="0" err="1">
                <a:effectLst/>
                <a:latin typeface="+mj-lt"/>
              </a:rPr>
              <a:t>OneWeb</a:t>
            </a:r>
            <a:r>
              <a:rPr lang="en-US" sz="1600" i="0" dirty="0">
                <a:effectLst/>
                <a:latin typeface="+mj-lt"/>
              </a:rPr>
              <a:t>, SpaceX released “Satellite Orbital Safety Best Practices” Reference Guide September 2022</a:t>
            </a:r>
          </a:p>
          <a:p>
            <a:pPr lvl="1"/>
            <a:r>
              <a:rPr lang="en-US" sz="1600" dirty="0">
                <a:latin typeface="+mj-lt"/>
              </a:rPr>
              <a:t>Best practices for using 18 SDS/19 SDS support are available on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Space-Track.org </a:t>
            </a:r>
            <a:r>
              <a:rPr lang="en-US" sz="1600" dirty="0">
                <a:latin typeface="+mj-lt"/>
              </a:rPr>
              <a:t> website</a:t>
            </a:r>
          </a:p>
          <a:p>
            <a:pPr lvl="1"/>
            <a:r>
              <a:rPr lang="en-US" sz="1600" dirty="0">
                <a:latin typeface="+mj-lt"/>
              </a:rPr>
              <a:t>Secure World Foundation publishes “Handbook for New Actors in Space”</a:t>
            </a:r>
          </a:p>
          <a:p>
            <a:pPr lvl="1"/>
            <a:r>
              <a:rPr lang="en-US" sz="1600" dirty="0">
                <a:latin typeface="+mj-lt"/>
              </a:rPr>
              <a:t>Best practices for satellite operations at Spacesafety.org </a:t>
            </a:r>
          </a:p>
          <a:p>
            <a:pPr lvl="1"/>
            <a:r>
              <a:rPr lang="en-US" sz="1600" dirty="0">
                <a:latin typeface="+mj-lt"/>
              </a:rPr>
              <a:t>CONFERS publishes best practices for Proximity ops</a:t>
            </a:r>
          </a:p>
          <a:p>
            <a:r>
              <a:rPr lang="en-US" dirty="0">
                <a:latin typeface="+mj-lt"/>
              </a:rPr>
              <a:t>NASA published CA best practices Handbook (update Feb 2023); contains analysis describing the technical/scientific foundations of best practices</a:t>
            </a:r>
          </a:p>
          <a:p>
            <a:pPr lvl="1"/>
            <a:r>
              <a:rPr lang="en-US" sz="1600" dirty="0"/>
              <a:t>Covers the current USG CA process end-to-end, including high-level details of DOD screening process.</a:t>
            </a:r>
          </a:p>
          <a:p>
            <a:pPr lvl="1"/>
            <a:r>
              <a:rPr lang="en-US" sz="1600" dirty="0"/>
              <a:t>Provides list of best practices with rationale and appendices on methodologies</a:t>
            </a:r>
          </a:p>
          <a:p>
            <a:pPr lvl="1"/>
            <a:r>
              <a:rPr lang="en-US" sz="1600" dirty="0"/>
              <a:t>Comments or suggestions are welcome at </a:t>
            </a:r>
            <a:r>
              <a:rPr lang="en-US" sz="1600" dirty="0">
                <a:solidFill>
                  <a:srgbClr val="65CBF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ca-handbook-feedback@nasa.onmicrosoft.com</a:t>
            </a:r>
            <a:r>
              <a:rPr lang="en-US" sz="1600" dirty="0">
                <a:solidFill>
                  <a:srgbClr val="0CE0FF"/>
                </a:solidFill>
              </a:rPr>
              <a:t> </a:t>
            </a:r>
            <a:endParaRPr lang="en-US" sz="1600" dirty="0">
              <a:solidFill>
                <a:srgbClr val="E7E6E6"/>
              </a:solidFill>
            </a:endParaRPr>
          </a:p>
          <a:p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4" name="Content Placeholder 1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9778D3D-6B59-06A2-3CE4-AC7CD442A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66607" y="3685722"/>
            <a:ext cx="1998735" cy="258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3335E2-6416-8F37-0605-18EC9DA6BEE8}"/>
              </a:ext>
            </a:extLst>
          </p:cNvPr>
          <p:cNvSpPr txBox="1"/>
          <p:nvPr/>
        </p:nvSpPr>
        <p:spPr>
          <a:xfrm>
            <a:off x="7099493" y="3028890"/>
            <a:ext cx="2039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NASA CA Handbook</a:t>
            </a: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93E8CCDC-77AA-0C71-D9D7-ABE0D5C4F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7573" y="1334355"/>
            <a:ext cx="1766656" cy="176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742" y="755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Opportunities:  Best Practices [2 of 2]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9" y="1317032"/>
            <a:ext cx="8973193" cy="5423294"/>
          </a:xfrm>
        </p:spPr>
        <p:txBody>
          <a:bodyPr>
            <a:normAutofit/>
          </a:bodyPr>
          <a:lstStyle/>
          <a:p>
            <a:r>
              <a:rPr lang="en-US" sz="2400" dirty="0"/>
              <a:t>Key common items:</a:t>
            </a:r>
          </a:p>
          <a:p>
            <a:pPr lvl="1"/>
            <a:r>
              <a:rPr lang="en-US" sz="2000" b="1" dirty="0"/>
              <a:t>Share ephemerides </a:t>
            </a:r>
          </a:p>
          <a:p>
            <a:pPr lvl="2"/>
            <a:r>
              <a:rPr lang="en-US" sz="1800" dirty="0"/>
              <a:t>Predicted ephemerides are </a:t>
            </a:r>
            <a:r>
              <a:rPr lang="en-US" sz="1800" b="1" dirty="0"/>
              <a:t>not</a:t>
            </a:r>
            <a:r>
              <a:rPr lang="en-US" sz="1800" dirty="0"/>
              <a:t> proprietary—they are needed for safety of flight, and the satellite’s future position will be openly discoverable anyway</a:t>
            </a:r>
          </a:p>
          <a:p>
            <a:pPr lvl="2"/>
            <a:r>
              <a:rPr lang="en-US" sz="1800" dirty="0"/>
              <a:t>Without shared data, other operators have no way to tell where these assets are</a:t>
            </a:r>
          </a:p>
          <a:p>
            <a:pPr lvl="1"/>
            <a:r>
              <a:rPr lang="en-US" sz="2000" b="1" dirty="0"/>
              <a:t>Have a CA plan/CONOPS pre-launch</a:t>
            </a:r>
          </a:p>
          <a:p>
            <a:pPr lvl="2"/>
            <a:r>
              <a:rPr lang="en-US" sz="1800" dirty="0"/>
              <a:t>It is cheapest to incorporate needed CONOPS from design</a:t>
            </a:r>
          </a:p>
          <a:p>
            <a:pPr lvl="2"/>
            <a:r>
              <a:rPr lang="en-US" sz="1800" dirty="0"/>
              <a:t>Consider debris environment when selecting orbit</a:t>
            </a:r>
          </a:p>
          <a:p>
            <a:pPr lvl="2"/>
            <a:r>
              <a:rPr lang="en-US" sz="1800" dirty="0"/>
              <a:t>Plan for making ephemeris if maneuvering or in orbit where free data doesn’t meet accuracy needs</a:t>
            </a:r>
          </a:p>
          <a:p>
            <a:pPr lvl="2"/>
            <a:r>
              <a:rPr lang="en-US" sz="1800" dirty="0"/>
              <a:t>Plan for covariance realism to inform Pc calculation</a:t>
            </a:r>
          </a:p>
          <a:p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097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742" y="755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Opportunities:  Lage Constellations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9" y="1317032"/>
            <a:ext cx="8973193" cy="5423294"/>
          </a:xfrm>
        </p:spPr>
        <p:txBody>
          <a:bodyPr>
            <a:normAutofit/>
          </a:bodyPr>
          <a:lstStyle/>
          <a:p>
            <a:r>
              <a:rPr lang="en-US" dirty="0"/>
              <a:t>There are unique opportunities available for large constellations to contribute to space situational awareness:</a:t>
            </a:r>
          </a:p>
          <a:p>
            <a:pPr lvl="1"/>
            <a:r>
              <a:rPr lang="en-US" dirty="0"/>
              <a:t>Density model improvements</a:t>
            </a:r>
          </a:p>
          <a:p>
            <a:pPr lvl="2"/>
            <a:r>
              <a:rPr lang="en-US" dirty="0"/>
              <a:t>Collecting the data from all spacecraft in a constellation that experience the same drag environment could help to calibrate drag modelling for other spacecraft</a:t>
            </a:r>
          </a:p>
          <a:p>
            <a:pPr lvl="1"/>
            <a:r>
              <a:rPr lang="en-US" dirty="0"/>
              <a:t>Star tracker data</a:t>
            </a:r>
          </a:p>
          <a:p>
            <a:pPr lvl="2"/>
            <a:r>
              <a:rPr lang="en-US" dirty="0"/>
              <a:t>Data from star tracker could be mined for observation of other on-orbit objects</a:t>
            </a:r>
          </a:p>
          <a:p>
            <a:pPr lvl="2"/>
            <a:r>
              <a:rPr lang="en-US" dirty="0"/>
              <a:t>Objects would need to be identified and catalogued in order to repeatably incorporate into the CA process</a:t>
            </a:r>
          </a:p>
          <a:p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7102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Opportunities:  AI/ML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AI/ML becoming more available – may present opportunities to streamline CA process</a:t>
            </a:r>
          </a:p>
          <a:p>
            <a:r>
              <a:rPr lang="en-US" dirty="0"/>
              <a:t>Potential applications</a:t>
            </a:r>
          </a:p>
          <a:p>
            <a:pPr lvl="1"/>
            <a:r>
              <a:rPr lang="en-US" dirty="0"/>
              <a:t>May be useful in screenings; DOD/DOC investigation</a:t>
            </a:r>
          </a:p>
          <a:p>
            <a:pPr lvl="1"/>
            <a:r>
              <a:rPr lang="en-US" dirty="0"/>
              <a:t>May assist in risk mitigation decision-making </a:t>
            </a:r>
          </a:p>
          <a:p>
            <a:r>
              <a:rPr lang="en-US" dirty="0"/>
              <a:t>Challenges: no truth data - makes training the system hard</a:t>
            </a:r>
          </a:p>
          <a:p>
            <a:pPr lvl="1"/>
            <a:r>
              <a:rPr lang="en-US" dirty="0"/>
              <a:t>Dog-vs-cat AI/ML trained against millions of curated dog/cat photographs</a:t>
            </a:r>
          </a:p>
          <a:p>
            <a:pPr lvl="1"/>
            <a:r>
              <a:rPr lang="en-US" dirty="0"/>
              <a:t>In CA, only a few verified collisions, and these often lack modern data</a:t>
            </a:r>
          </a:p>
          <a:p>
            <a:pPr lvl="1"/>
            <a:r>
              <a:rPr lang="en-US" dirty="0"/>
              <a:t>Similar to predicting 1000-year floods:  have no modern empirical data</a:t>
            </a:r>
          </a:p>
          <a:p>
            <a:r>
              <a:rPr lang="en-US" dirty="0"/>
              <a:t>NASA initial CA AI / machine learning studies show little improvement</a:t>
            </a:r>
          </a:p>
          <a:p>
            <a:pPr lvl="1"/>
            <a:r>
              <a:rPr lang="en-US" dirty="0"/>
              <a:t>Reports available at nasa.gov/</a:t>
            </a:r>
            <a:r>
              <a:rPr lang="en-US" dirty="0" err="1"/>
              <a:t>cara</a:t>
            </a:r>
            <a:endParaRPr lang="en-US" dirty="0"/>
          </a:p>
          <a:p>
            <a:r>
              <a:rPr lang="en-US" dirty="0"/>
              <a:t>Area for future research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43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4A099B-BAF5-4E89-B3AA-8DD6CB239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143000"/>
            <a:ext cx="9144000" cy="5308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autonomous CA using CDMs from other active satellites to be successful, latency is currently required</a:t>
            </a:r>
          </a:p>
          <a:p>
            <a:pPr lvl="1"/>
            <a:r>
              <a:rPr lang="en-US" dirty="0"/>
              <a:t>Non-autonomous active satellites need to refrain from maneuvers 12-24 hours before close approaches with autonomous satellites that use CDMs</a:t>
            </a:r>
          </a:p>
          <a:p>
            <a:pPr lvl="1"/>
            <a:r>
              <a:rPr lang="en-US" dirty="0"/>
              <a:t>Allows sufficient time for screening and upload of CDMs to spacecraft</a:t>
            </a:r>
          </a:p>
          <a:p>
            <a:r>
              <a:rPr lang="en-US" dirty="0"/>
              <a:t>NASA and SpaceX are demonstrating a prototype autonomous CA approach to manage collision risk with autonomous systems</a:t>
            </a:r>
          </a:p>
          <a:p>
            <a:pPr lvl="1"/>
            <a:r>
              <a:rPr lang="en-US" dirty="0" err="1"/>
              <a:t>Starlink</a:t>
            </a:r>
            <a:r>
              <a:rPr lang="en-US" dirty="0"/>
              <a:t>/Starling formal experiment for autonomous CA (JAN-SEP 2024)</a:t>
            </a:r>
          </a:p>
          <a:p>
            <a:pPr lvl="2"/>
            <a:r>
              <a:rPr lang="en-US" b="0" dirty="0"/>
              <a:t>Starling is a NASA constellation of 4 </a:t>
            </a:r>
            <a:r>
              <a:rPr lang="en-US" b="0" dirty="0" err="1"/>
              <a:t>cubesats</a:t>
            </a:r>
            <a:r>
              <a:rPr lang="en-US" b="0" dirty="0"/>
              <a:t> that is collocated with the SpaceX </a:t>
            </a:r>
            <a:r>
              <a:rPr lang="en-US" b="0" dirty="0" err="1"/>
              <a:t>Starlink</a:t>
            </a:r>
            <a:r>
              <a:rPr lang="en-US" b="0" dirty="0"/>
              <a:t> constellation</a:t>
            </a:r>
          </a:p>
          <a:p>
            <a:pPr lvl="2"/>
            <a:r>
              <a:rPr lang="en-US" b="0" dirty="0"/>
              <a:t>Both constellations perform automated maneuvering</a:t>
            </a:r>
          </a:p>
          <a:p>
            <a:pPr lvl="2"/>
            <a:r>
              <a:rPr lang="en-US" dirty="0"/>
              <a:t>Reduces latency to &lt;1 min</a:t>
            </a:r>
            <a:endParaRPr lang="en-US" b="0" dirty="0"/>
          </a:p>
          <a:p>
            <a:r>
              <a:rPr lang="en-US" dirty="0"/>
              <a:t>Experiment approach</a:t>
            </a:r>
          </a:p>
          <a:p>
            <a:pPr lvl="1"/>
            <a:r>
              <a:rPr lang="en-US" dirty="0"/>
              <a:t>Ground system provides extremely rapid screening of maneuver </a:t>
            </a:r>
            <a:r>
              <a:rPr lang="en-US" dirty="0" err="1"/>
              <a:t>ephems</a:t>
            </a:r>
            <a:endParaRPr lang="en-US" dirty="0"/>
          </a:p>
          <a:p>
            <a:pPr lvl="1"/>
            <a:r>
              <a:rPr lang="en-US" dirty="0"/>
              <a:t>Mitigation action management systems assists responsibility assignment</a:t>
            </a:r>
          </a:p>
          <a:p>
            <a:pPr lvl="1"/>
            <a:r>
              <a:rPr lang="en-US" dirty="0"/>
              <a:t>To be fully effective, must incorporate all O/O ephemerides and full catalog; hoping DOC/OSC may incorporate this capability in future once prototype is tested.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ED6C9B-44C5-472F-B1CB-DBDDEF832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Opportunities: NRT CA [1 of 2]</a:t>
            </a:r>
          </a:p>
        </p:txBody>
      </p:sp>
    </p:spTree>
    <p:extLst>
      <p:ext uri="{BB962C8B-B14F-4D97-AF65-F5344CB8AC3E}">
        <p14:creationId xmlns:p14="http://schemas.microsoft.com/office/powerpoint/2010/main" val="1665671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E8949B-9E0C-46D1-9D2D-28CEB69B55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819" y="1143000"/>
            <a:ext cx="9072880" cy="548369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Collaborative</a:t>
            </a:r>
          </a:p>
          <a:p>
            <a:pPr lvl="1"/>
            <a:r>
              <a:rPr lang="en-US" sz="1850" dirty="0"/>
              <a:t>P</a:t>
            </a:r>
            <a:r>
              <a:rPr lang="en-US" sz="1850" b="0" dirty="0"/>
              <a:t>articipants are free to pursue their own strategies; only the state of conjunctions is centrally tracked</a:t>
            </a:r>
          </a:p>
          <a:p>
            <a:r>
              <a:rPr lang="en-US" sz="2000" dirty="0"/>
              <a:t>When the ground node finds a conjunction between ephemerides in its DB, alert sent to both O/</a:t>
            </a:r>
            <a:r>
              <a:rPr lang="en-US" sz="2000" dirty="0" err="1"/>
              <a:t>Os</a:t>
            </a:r>
            <a:endParaRPr lang="en-US" sz="2000" dirty="0"/>
          </a:p>
          <a:p>
            <a:pPr lvl="1"/>
            <a:r>
              <a:rPr lang="en-US" sz="1800" dirty="0"/>
              <a:t>CDM accompanies alert to provide basic astrodynamics info and other event details</a:t>
            </a:r>
          </a:p>
          <a:p>
            <a:r>
              <a:rPr lang="en-US" sz="2000" dirty="0"/>
              <a:t>O/</a:t>
            </a:r>
            <a:r>
              <a:rPr lang="en-US" sz="2000" dirty="0" err="1"/>
              <a:t>Os</a:t>
            </a:r>
            <a:r>
              <a:rPr lang="en-US" sz="2000" dirty="0"/>
              <a:t> can choose from among three categories to indicate their posture toward </a:t>
            </a:r>
            <a:br>
              <a:rPr lang="en-US" sz="2000" dirty="0"/>
            </a:br>
            <a:r>
              <a:rPr lang="en-US" sz="2000" dirty="0"/>
              <a:t>this collision: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r>
              <a:rPr lang="en-US" sz="2000" dirty="0"/>
              <a:t>Allow O/</a:t>
            </a:r>
            <a:r>
              <a:rPr lang="en-US" sz="2000" dirty="0" err="1"/>
              <a:t>Os</a:t>
            </a:r>
            <a:r>
              <a:rPr lang="en-US" sz="2000" dirty="0"/>
              <a:t> to follow any imposed constraints while still enabling robust 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426A4C-0BC7-4A15-AE9A-7B47E081D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82"/>
          <a:stretch/>
        </p:blipFill>
        <p:spPr>
          <a:xfrm>
            <a:off x="1912983" y="3274642"/>
            <a:ext cx="7001022" cy="25368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25451363-73ED-ACF6-4B20-AC7E8608B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i="0" dirty="0"/>
              <a:t>Opportunities: NRT CA [2 of 2]</a:t>
            </a:r>
          </a:p>
        </p:txBody>
      </p:sp>
    </p:spTree>
    <p:extLst>
      <p:ext uri="{BB962C8B-B14F-4D97-AF65-F5344CB8AC3E}">
        <p14:creationId xmlns:p14="http://schemas.microsoft.com/office/powerpoint/2010/main" val="3092997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338" y="1375967"/>
            <a:ext cx="8965324" cy="465075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Exciting growth offers opportunities that will change society, but needs to be done safely to ensure that we have continued use of the space environment for future generations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12DAF4-8DF4-2418-60D9-59BB7909A3AA}"/>
              </a:ext>
            </a:extLst>
          </p:cNvPr>
          <p:cNvSpPr txBox="1"/>
          <p:nvPr/>
        </p:nvSpPr>
        <p:spPr>
          <a:xfrm>
            <a:off x="756453" y="5191490"/>
            <a:ext cx="2347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CA website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12D313-604C-15C2-D6FA-B950BC3CA0B5}"/>
              </a:ext>
            </a:extLst>
          </p:cNvPr>
          <p:cNvSpPr txBox="1"/>
          <p:nvPr/>
        </p:nvSpPr>
        <p:spPr>
          <a:xfrm>
            <a:off x="6485147" y="5170892"/>
            <a:ext cx="1654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 Tools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6C7D6E-8C61-1552-C4F1-3F6999C21455}"/>
              </a:ext>
            </a:extLst>
          </p:cNvPr>
          <p:cNvSpPr txBox="1"/>
          <p:nvPr/>
        </p:nvSpPr>
        <p:spPr>
          <a:xfrm>
            <a:off x="3467105" y="5191486"/>
            <a:ext cx="2664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NASA CA Handbook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10A28738-47B6-EA95-9C83-44C51BFE3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039" y="3415001"/>
            <a:ext cx="1848610" cy="1848610"/>
          </a:xfrm>
          <a:prstGeom prst="rect">
            <a:avLst/>
          </a:prstGeom>
        </p:spPr>
      </p:pic>
      <p:pic>
        <p:nvPicPr>
          <p:cNvPr id="8" name="Picture 7" descr="Qr code CARA Website&#10;&#10;Description automatically generated">
            <a:extLst>
              <a:ext uri="{FF2B5EF4-FFF2-40B4-BE49-F238E27FC236}">
                <a16:creationId xmlns:a16="http://schemas.microsoft.com/office/drawing/2014/main" id="{D326B516-5CC0-534B-B805-73C9BAF62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61" y="3383177"/>
            <a:ext cx="1912258" cy="1912258"/>
          </a:xfrm>
          <a:prstGeom prst="rect">
            <a:avLst/>
          </a:prstGeom>
        </p:spPr>
      </p:pic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8FC663F1-6FEC-BF65-4796-A5D77A6D7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985" y="3496951"/>
            <a:ext cx="1766656" cy="176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66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ASA.gif" descr="/Users/kgammage/Documents/CustomerWork/Meatballs/NASA.gif">
            <a:extLst>
              <a:ext uri="{FF2B5EF4-FFF2-40B4-BE49-F238E27FC236}">
                <a16:creationId xmlns:a16="http://schemas.microsoft.com/office/drawing/2014/main" id="{9E60C1DA-D642-0648-A514-883083268256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313986" y="2347108"/>
            <a:ext cx="2516027" cy="216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A61DA-144C-23C1-5DE5-1F1BE6DFA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B33A9-F55B-DF1E-8B71-9A54A4DEE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977" y="1143000"/>
            <a:ext cx="8610599" cy="5308539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Major CA Challenges</a:t>
            </a:r>
          </a:p>
          <a:p>
            <a:r>
              <a:rPr lang="en-US" dirty="0"/>
              <a:t>COLA gap</a:t>
            </a:r>
          </a:p>
          <a:p>
            <a:r>
              <a:rPr lang="en-US" dirty="0"/>
              <a:t>Need for new methodologies</a:t>
            </a:r>
          </a:p>
          <a:p>
            <a:r>
              <a:rPr lang="en-US" dirty="0"/>
              <a:t>Autonomous maneuvering</a:t>
            </a:r>
          </a:p>
          <a:p>
            <a:r>
              <a:rPr lang="en-US" dirty="0"/>
              <a:t>Multiple CA prediction sources</a:t>
            </a:r>
          </a:p>
          <a:p>
            <a:r>
              <a:rPr lang="en-US" dirty="0"/>
              <a:t>Cislunar/non-Earth-Centered CA</a:t>
            </a:r>
          </a:p>
          <a:p>
            <a:endParaRPr lang="en-US" sz="600" dirty="0"/>
          </a:p>
          <a:p>
            <a:pPr marL="0" indent="0">
              <a:buNone/>
            </a:pPr>
            <a:r>
              <a:rPr lang="en-US" u="sng" dirty="0"/>
              <a:t>Opportunities</a:t>
            </a:r>
          </a:p>
          <a:p>
            <a:r>
              <a:rPr lang="en-US" dirty="0"/>
              <a:t>Use best practices </a:t>
            </a:r>
          </a:p>
          <a:p>
            <a:r>
              <a:rPr lang="en-US" dirty="0"/>
              <a:t>Take advantage of large Constellations</a:t>
            </a:r>
          </a:p>
          <a:p>
            <a:r>
              <a:rPr lang="en-US" dirty="0"/>
              <a:t>AI/ML</a:t>
            </a:r>
          </a:p>
          <a:p>
            <a:r>
              <a:rPr lang="en-US" dirty="0"/>
              <a:t>NRT screenings – SpaceX tool</a:t>
            </a:r>
          </a:p>
          <a:p>
            <a:pPr marL="283464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5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5" name="Title 1"/>
          <p:cNvSpPr>
            <a:spLocks noGrp="1"/>
          </p:cNvSpPr>
          <p:nvPr>
            <p:ph type="title"/>
          </p:nvPr>
        </p:nvSpPr>
        <p:spPr>
          <a:xfrm>
            <a:off x="1902606" y="0"/>
            <a:ext cx="7148147" cy="1143000"/>
          </a:xfrm>
        </p:spPr>
        <p:txBody>
          <a:bodyPr/>
          <a:lstStyle/>
          <a:p>
            <a:r>
              <a:rPr lang="en-US" dirty="0"/>
              <a:t>Changing Space Environment</a:t>
            </a:r>
          </a:p>
        </p:txBody>
      </p:sp>
      <p:sp>
        <p:nvSpPr>
          <p:cNvPr id="5027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Space environment has been changing, and will continue to evolve rapidly over the coming years due to the following drivers:</a:t>
            </a:r>
          </a:p>
          <a:p>
            <a:pPr lvl="1"/>
            <a:r>
              <a:rPr lang="en-US" dirty="0"/>
              <a:t>Active payload proliferation/large constellations</a:t>
            </a:r>
          </a:p>
          <a:p>
            <a:pPr lvl="1"/>
            <a:r>
              <a:rPr lang="en-US" dirty="0" err="1"/>
              <a:t>SmallSat</a:t>
            </a:r>
            <a:r>
              <a:rPr lang="en-US" dirty="0"/>
              <a:t> proliferation</a:t>
            </a:r>
          </a:p>
          <a:p>
            <a:pPr lvl="1"/>
            <a:r>
              <a:rPr lang="en-US" dirty="0"/>
              <a:t>New space actors</a:t>
            </a:r>
          </a:p>
          <a:p>
            <a:pPr lvl="1"/>
            <a:r>
              <a:rPr lang="en-US" dirty="0"/>
              <a:t>Importance of </a:t>
            </a:r>
            <a:r>
              <a:rPr lang="en-US" dirty="0" err="1"/>
              <a:t>Cisluanr</a:t>
            </a:r>
            <a:r>
              <a:rPr lang="en-US" dirty="0"/>
              <a:t> environment</a:t>
            </a:r>
          </a:p>
          <a:p>
            <a:pPr lvl="1"/>
            <a:endParaRPr lang="en-US" dirty="0"/>
          </a:p>
          <a:p>
            <a:r>
              <a:rPr lang="en-US" dirty="0"/>
              <a:t>Conjunctions with other spacecraft now outnumber conjunctions with debris</a:t>
            </a:r>
          </a:p>
          <a:p>
            <a:endParaRPr lang="en-US" dirty="0"/>
          </a:p>
          <a:p>
            <a:r>
              <a:rPr lang="en-US" dirty="0"/>
              <a:t>CA practices will need to evolve to meet growing needs</a:t>
            </a:r>
          </a:p>
        </p:txBody>
      </p:sp>
    </p:spTree>
    <p:extLst>
      <p:ext uri="{BB962C8B-B14F-4D97-AF65-F5344CB8AC3E}">
        <p14:creationId xmlns:p14="http://schemas.microsoft.com/office/powerpoint/2010/main" val="1550080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815B76-B6BC-7370-517A-DA6F10D2A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27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Conjunction Assessment Trends:</a:t>
            </a:r>
            <a:br>
              <a:rPr lang="en-US" dirty="0"/>
            </a:br>
            <a:r>
              <a:rPr lang="en-US" dirty="0"/>
              <a:t>Situation is Getting Worse!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15867-927D-84C4-01FE-F698B231F6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D37674-C2EF-49DD-B547-2006DC0D39D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316F4-92A0-D53B-F222-59EC71C4C795}"/>
              </a:ext>
            </a:extLst>
          </p:cNvPr>
          <p:cNvSpPr txBox="1"/>
          <p:nvPr/>
        </p:nvSpPr>
        <p:spPr>
          <a:xfrm>
            <a:off x="511570" y="5834438"/>
            <a:ext cx="8229600" cy="31944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 dirty="0"/>
              <a:t>Large constellations will continue to drive the close approach event risk.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30FA46-B3CF-524E-910B-FC8789F41663}"/>
              </a:ext>
            </a:extLst>
          </p:cNvPr>
          <p:cNvSpPr txBox="1">
            <a:spLocks/>
          </p:cNvSpPr>
          <p:nvPr/>
        </p:nvSpPr>
        <p:spPr bwMode="auto">
          <a:xfrm>
            <a:off x="64228" y="5415454"/>
            <a:ext cx="8690549" cy="13604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64592" indent="-16459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17373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49808" indent="-17373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sz="1800" kern="0" dirty="0">
                <a:ea typeface="Calibri" panose="020F0502020204030204" pitchFamily="34" charset="0"/>
              </a:rPr>
              <a:t>Current CA workload is large and continues to grow</a:t>
            </a:r>
          </a:p>
          <a:p>
            <a:pPr lvl="1"/>
            <a:r>
              <a:rPr lang="en-US" sz="1600" kern="0" dirty="0">
                <a:ea typeface="Calibri" panose="020F0502020204030204" pitchFamily="34" charset="0"/>
              </a:rPr>
              <a:t>Across the LEO fleet, NASA CARA sees about 12,000 unique conjunctions each month</a:t>
            </a:r>
          </a:p>
          <a:p>
            <a:pPr lvl="2"/>
            <a:r>
              <a:rPr lang="en-US" sz="1400" b="1" i="1" kern="0" dirty="0">
                <a:ea typeface="Calibri" panose="020F0502020204030204" pitchFamily="34" charset="0"/>
              </a:rPr>
              <a:t>Quadrupled</a:t>
            </a:r>
            <a:r>
              <a:rPr lang="en-US" sz="1400" kern="0" dirty="0">
                <a:ea typeface="Calibri" panose="020F0502020204030204" pitchFamily="34" charset="0"/>
              </a:rPr>
              <a:t> since 2018 primarily due to </a:t>
            </a:r>
            <a:r>
              <a:rPr lang="en-US" sz="1400" kern="0" dirty="0" err="1">
                <a:ea typeface="Calibri" panose="020F0502020204030204" pitchFamily="34" charset="0"/>
              </a:rPr>
              <a:t>Starlink</a:t>
            </a:r>
            <a:r>
              <a:rPr lang="en-US" sz="1400" kern="0" dirty="0">
                <a:ea typeface="Calibri" panose="020F0502020204030204" pitchFamily="34" charset="0"/>
              </a:rPr>
              <a:t> and </a:t>
            </a:r>
            <a:r>
              <a:rPr lang="en-US" sz="1400" kern="0" dirty="0" err="1">
                <a:ea typeface="Calibri" panose="020F0502020204030204" pitchFamily="34" charset="0"/>
              </a:rPr>
              <a:t>OneWeb</a:t>
            </a:r>
            <a:r>
              <a:rPr lang="en-US" sz="1400" kern="0" dirty="0">
                <a:ea typeface="Calibri" panose="020F0502020204030204" pitchFamily="34" charset="0"/>
              </a:rPr>
              <a:t> conjunctions </a:t>
            </a:r>
          </a:p>
          <a:p>
            <a:pPr lvl="2"/>
            <a:r>
              <a:rPr lang="en-US" sz="1400" kern="0" dirty="0">
                <a:ea typeface="Calibri" panose="020F0502020204030204" pitchFamily="34" charset="0"/>
              </a:rPr>
              <a:t>Russian ASAT test in 2021 added 30% more events</a:t>
            </a:r>
          </a:p>
        </p:txBody>
      </p:sp>
      <p:pic>
        <p:nvPicPr>
          <p:cNvPr id="8" name="Content Placeholder 7" descr="Chart, line chart&#10;&#10;Description automatically generated">
            <a:extLst>
              <a:ext uri="{FF2B5EF4-FFF2-40B4-BE49-F238E27FC236}">
                <a16:creationId xmlns:a16="http://schemas.microsoft.com/office/drawing/2014/main" id="{8FF6C83D-9CF4-12DA-EBF4-8DF82EF856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158925"/>
            <a:ext cx="8610600" cy="4325878"/>
          </a:xfr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8C4C825-71E2-FE14-3100-A6918114E680}"/>
              </a:ext>
            </a:extLst>
          </p:cNvPr>
          <p:cNvSpPr/>
          <p:nvPr/>
        </p:nvSpPr>
        <p:spPr bwMode="auto">
          <a:xfrm>
            <a:off x="7149829" y="1251674"/>
            <a:ext cx="742950" cy="1250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AF81143-111E-4A68-ECF6-6075FFF2E1FD}"/>
              </a:ext>
            </a:extLst>
          </p:cNvPr>
          <p:cNvSpPr/>
          <p:nvPr/>
        </p:nvSpPr>
        <p:spPr bwMode="auto">
          <a:xfrm>
            <a:off x="4160795" y="1434540"/>
            <a:ext cx="742950" cy="1250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rgbClr val="990099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F49B99-4246-7F31-3F7F-5688B791584C}"/>
              </a:ext>
            </a:extLst>
          </p:cNvPr>
          <p:cNvCxnSpPr>
            <a:cxnSpLocks/>
          </p:cNvCxnSpPr>
          <p:nvPr/>
        </p:nvCxnSpPr>
        <p:spPr>
          <a:xfrm>
            <a:off x="3223562" y="3507782"/>
            <a:ext cx="548640" cy="3425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EA03157-54E7-721D-468A-76FFD5BFBF71}"/>
              </a:ext>
            </a:extLst>
          </p:cNvPr>
          <p:cNvSpPr txBox="1"/>
          <p:nvPr/>
        </p:nvSpPr>
        <p:spPr>
          <a:xfrm>
            <a:off x="1744013" y="3058352"/>
            <a:ext cx="147954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1</a:t>
            </a:r>
            <a:r>
              <a:rPr lang="en-US" sz="1400" baseline="30000" dirty="0">
                <a:solidFill>
                  <a:schemeClr val="tx1"/>
                </a:solidFill>
              </a:rPr>
              <a:t>st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Starlink</a:t>
            </a:r>
            <a:r>
              <a:rPr lang="en-US" sz="1400" dirty="0">
                <a:solidFill>
                  <a:schemeClr val="tx1"/>
                </a:solidFill>
              </a:rPr>
              <a:t> launch</a:t>
            </a:r>
          </a:p>
          <a:p>
            <a:r>
              <a:rPr lang="en-US" sz="1400" dirty="0">
                <a:solidFill>
                  <a:schemeClr val="tx1"/>
                </a:solidFill>
              </a:rPr>
              <a:t>23 MAY 2019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E57D1E-324F-2BD3-2786-FEF7B66A49F8}"/>
              </a:ext>
            </a:extLst>
          </p:cNvPr>
          <p:cNvSpPr txBox="1"/>
          <p:nvPr/>
        </p:nvSpPr>
        <p:spPr>
          <a:xfrm>
            <a:off x="3866366" y="2429752"/>
            <a:ext cx="1565547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Russian ASAT test </a:t>
            </a:r>
          </a:p>
          <a:p>
            <a:r>
              <a:rPr lang="en-US" sz="1400" dirty="0">
                <a:solidFill>
                  <a:schemeClr val="tx1"/>
                </a:solidFill>
              </a:rPr>
              <a:t>15 NOV 2021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E9A91D6-3CB4-E6E1-8B7F-768ED5B98932}"/>
              </a:ext>
            </a:extLst>
          </p:cNvPr>
          <p:cNvCxnSpPr>
            <a:cxnSpLocks/>
          </p:cNvCxnSpPr>
          <p:nvPr/>
        </p:nvCxnSpPr>
        <p:spPr>
          <a:xfrm>
            <a:off x="5431913" y="2736732"/>
            <a:ext cx="335942" cy="250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36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969F5D5-6258-4100-9C7F-2EC254D90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2055"/>
            <a:ext cx="8808464" cy="4151301"/>
          </a:xfrm>
        </p:spPr>
        <p:txBody>
          <a:bodyPr/>
          <a:lstStyle/>
          <a:p>
            <a:r>
              <a:rPr lang="en-US" dirty="0"/>
              <a:t>New active payload growth due to large constellations substantial</a:t>
            </a:r>
          </a:p>
          <a:p>
            <a:pPr lvl="1"/>
            <a:r>
              <a:rPr lang="en-US" dirty="0"/>
              <a:t>21,000 new satellites approved, of which only ~6300 launched</a:t>
            </a:r>
          </a:p>
          <a:p>
            <a:pPr lvl="1"/>
            <a:r>
              <a:rPr lang="en-US" dirty="0"/>
              <a:t>Filings for new constellations exceed 400,000 satellites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3493D7-58A4-4019-825D-A0425B1D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Payload Growth:</a:t>
            </a:r>
            <a:br>
              <a:rPr lang="en-US" dirty="0"/>
            </a:br>
            <a:r>
              <a:rPr lang="en-US" dirty="0"/>
              <a:t>“Large Constellation” Effect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3B897F-2109-4ED6-AC6E-073383C6705C}"/>
              </a:ext>
            </a:extLst>
          </p:cNvPr>
          <p:cNvSpPr txBox="1"/>
          <p:nvPr/>
        </p:nvSpPr>
        <p:spPr>
          <a:xfrm>
            <a:off x="4486002" y="2347638"/>
            <a:ext cx="39068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Proposed/Approved/Deployed Constellation Satellites vs Time</a:t>
            </a: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D540CA32-B5CE-13C0-85A3-9D541ACCD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t="3210" r="1725" b="5837"/>
          <a:stretch/>
        </p:blipFill>
        <p:spPr bwMode="auto">
          <a:xfrm>
            <a:off x="3368777" y="2609248"/>
            <a:ext cx="5758072" cy="365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5D19ABC-2C48-EFD7-22BD-EC4C7630A8A3}"/>
              </a:ext>
            </a:extLst>
          </p:cNvPr>
          <p:cNvSpPr txBox="1">
            <a:spLocks/>
          </p:cNvSpPr>
          <p:nvPr/>
        </p:nvSpPr>
        <p:spPr bwMode="auto">
          <a:xfrm>
            <a:off x="0" y="2293041"/>
            <a:ext cx="3559629" cy="456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4592" indent="-164592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17373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49808" indent="-17373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r>
              <a:rPr lang="en-US" dirty="0"/>
              <a:t>Active payload conjunctions more demanding than with debris</a:t>
            </a:r>
          </a:p>
          <a:p>
            <a:pPr lvl="1"/>
            <a:r>
              <a:rPr lang="en-US" dirty="0"/>
              <a:t>Coordination/negotiation with other O/O required—more demanding</a:t>
            </a:r>
          </a:p>
          <a:p>
            <a:pPr lvl="1"/>
            <a:r>
              <a:rPr lang="en-US" dirty="0"/>
              <a:t>Potential consequence higher:  collision would destroy two active satellites and create substantially larger debris field</a:t>
            </a:r>
          </a:p>
          <a:p>
            <a:r>
              <a:rPr lang="en-US" dirty="0"/>
              <a:t>Imputed additional operational workload considerable</a:t>
            </a:r>
          </a:p>
        </p:txBody>
      </p:sp>
    </p:spTree>
    <p:extLst>
      <p:ext uri="{BB962C8B-B14F-4D97-AF65-F5344CB8AC3E}">
        <p14:creationId xmlns:p14="http://schemas.microsoft.com/office/powerpoint/2010/main" val="305998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SmallSat</a:t>
            </a:r>
            <a:r>
              <a:rPr lang="en-US" dirty="0"/>
              <a:t> Proliferation:</a:t>
            </a:r>
            <a:br>
              <a:rPr lang="en-US" dirty="0"/>
            </a:br>
            <a:r>
              <a:rPr lang="en-US" dirty="0"/>
              <a:t>Small Doesn’t Mean “Safe”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collision, small satellites can destroy large satellites and create large debris clouds</a:t>
            </a:r>
          </a:p>
          <a:p>
            <a:r>
              <a:rPr lang="en-US" dirty="0"/>
              <a:t>Small satellites must be tracked in order to prevent collisions</a:t>
            </a:r>
          </a:p>
          <a:p>
            <a:pPr lvl="1"/>
            <a:r>
              <a:rPr lang="en-US" dirty="0"/>
              <a:t>Small satellites harder to track, and some below regular tracking threshold</a:t>
            </a:r>
          </a:p>
          <a:p>
            <a:pPr lvl="1"/>
            <a:r>
              <a:rPr lang="en-US" dirty="0"/>
              <a:t>Many small satellite operators do not compute their own ephemeris and rely on TLEs, making SSN tracking essential to their position determination</a:t>
            </a:r>
          </a:p>
          <a:p>
            <a:r>
              <a:rPr lang="en-US" dirty="0"/>
              <a:t>Maneuverable small satellites must have their maneuvers screened</a:t>
            </a:r>
          </a:p>
          <a:p>
            <a:pPr lvl="1"/>
            <a:r>
              <a:rPr lang="en-US" dirty="0"/>
              <a:t>Neighbors unaware of intended trajectory cannot mitigate close approaches</a:t>
            </a:r>
          </a:p>
          <a:p>
            <a:r>
              <a:rPr lang="en-US" dirty="0"/>
              <a:t>In short, it is a fallacy that small, cheap satellites do not require CA</a:t>
            </a:r>
          </a:p>
          <a:p>
            <a:pPr lvl="1"/>
            <a:r>
              <a:rPr lang="en-US" dirty="0"/>
              <a:t>In fact, in some respects more dangerous than traditional satellites</a:t>
            </a:r>
          </a:p>
          <a:p>
            <a:r>
              <a:rPr lang="en-US" dirty="0" err="1"/>
              <a:t>Smallsat</a:t>
            </a:r>
            <a:r>
              <a:rPr lang="en-US" dirty="0"/>
              <a:t> operators should share their ephemerides including planned maneuvers (if applicable) with DOD and be prepared to perform avoidance maneuvers if capable.</a:t>
            </a:r>
          </a:p>
        </p:txBody>
      </p:sp>
    </p:spTree>
    <p:extLst>
      <p:ext uri="{BB962C8B-B14F-4D97-AF65-F5344CB8AC3E}">
        <p14:creationId xmlns:p14="http://schemas.microsoft.com/office/powerpoint/2010/main" val="123071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BCA0DD-A6C6-9BA8-F4AC-77BB8EFDF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9408"/>
            <a:ext cx="8579922" cy="5333472"/>
          </a:xfrm>
        </p:spPr>
        <p:txBody>
          <a:bodyPr>
            <a:normAutofit/>
          </a:bodyPr>
          <a:lstStyle/>
          <a:p>
            <a:r>
              <a:rPr lang="en-US" dirty="0"/>
              <a:t>Conjunction Assessment requires that objects in space be catalogued in order to know where they are</a:t>
            </a:r>
          </a:p>
          <a:p>
            <a:pPr lvl="1"/>
            <a:r>
              <a:rPr lang="en-US" b="0" dirty="0"/>
              <a:t>DOD performs this, but it takes time after launch before they are tracked well enough to put them in the catalog</a:t>
            </a:r>
          </a:p>
          <a:p>
            <a:r>
              <a:rPr lang="en-US" dirty="0"/>
              <a:t>The time between when a spacecraft is separated from the launch vehicle and the time it is put in the catalog is called the “COLA gap”</a:t>
            </a:r>
          </a:p>
          <a:p>
            <a:pPr lvl="1"/>
            <a:r>
              <a:rPr lang="en-US" b="0" dirty="0"/>
              <a:t>Conjunction Assessment can’t be preformed during this time, jeopardizing the spacecraft, its neighbors, and the environment</a:t>
            </a:r>
          </a:p>
          <a:p>
            <a:pPr lvl="1"/>
            <a:r>
              <a:rPr lang="en-US" b="0" dirty="0"/>
              <a:t>Typically 1 day to 2 weeks</a:t>
            </a:r>
          </a:p>
          <a:p>
            <a:r>
              <a:rPr lang="en-US" dirty="0"/>
              <a:t>Small spacecraft are vulnerable because they are often launched in groups, making it hard for trackers to find and catalog individual spacecraft</a:t>
            </a:r>
          </a:p>
          <a:p>
            <a:r>
              <a:rPr lang="en-US" dirty="0"/>
              <a:t>Consider mitigations during design and development phase:</a:t>
            </a:r>
          </a:p>
          <a:p>
            <a:pPr lvl="1"/>
            <a:r>
              <a:rPr lang="en-US" b="0" dirty="0"/>
              <a:t>Beacon with ground processing</a:t>
            </a:r>
          </a:p>
          <a:p>
            <a:pPr lvl="1"/>
            <a:r>
              <a:rPr lang="en-US" b="0" dirty="0"/>
              <a:t>GPS with rapid activation</a:t>
            </a:r>
          </a:p>
          <a:p>
            <a:pPr lvl="1"/>
            <a:r>
              <a:rPr lang="en-US" dirty="0"/>
              <a:t>Obtaining ephemerides from deployers</a:t>
            </a:r>
            <a:endParaRPr lang="en-US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133A89-2263-0401-CBF7-150A9ACB3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Challenges:  COLA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5C52F-5118-C9EB-9C40-19510E7EAF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D37674-C2EF-49DD-B547-2006DC0D39D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4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Challenge: New Methodologies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 new CA paradigms to handle growing workload</a:t>
            </a:r>
          </a:p>
          <a:p>
            <a:pPr lvl="1"/>
            <a:r>
              <a:rPr lang="en-US" dirty="0"/>
              <a:t>CA remediation against “grouped” events using an aggregate Pc</a:t>
            </a:r>
          </a:p>
          <a:p>
            <a:pPr lvl="1"/>
            <a:r>
              <a:rPr lang="en-US" dirty="0"/>
              <a:t>Station-keeping burn strategy to minimize conjunction risk, without actually remediating individual events unless an extremely high Pc</a:t>
            </a:r>
          </a:p>
          <a:p>
            <a:pPr lvl="1"/>
            <a:r>
              <a:rPr lang="en-US" dirty="0"/>
              <a:t>Consideration of consequence in addition to risk to determine which events to remediate—already moving towards implementation at NASA</a:t>
            </a:r>
          </a:p>
          <a:p>
            <a:r>
              <a:rPr lang="en-US" dirty="0"/>
              <a:t>CARA tools are available free to the public as Software Development Kits (SDKs) on the CARA repository (https://github.com/nasa/CARA_Analysis_Tools)</a:t>
            </a:r>
          </a:p>
          <a:p>
            <a:pPr lvl="1"/>
            <a:r>
              <a:rPr lang="en-US" dirty="0"/>
              <a:t>Contain benchmark test cases in addition to </a:t>
            </a:r>
            <a:r>
              <a:rPr lang="en-US" dirty="0" err="1"/>
              <a:t>Matlab</a:t>
            </a:r>
            <a:r>
              <a:rPr lang="en-US" dirty="0"/>
              <a:t> source code</a:t>
            </a:r>
          </a:p>
        </p:txBody>
      </p:sp>
    </p:spTree>
    <p:extLst>
      <p:ext uri="{BB962C8B-B14F-4D97-AF65-F5344CB8AC3E}">
        <p14:creationId xmlns:p14="http://schemas.microsoft.com/office/powerpoint/2010/main" val="378017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512269-9DAC-0B67-3874-5152BD93F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135078"/>
            <a:ext cx="8610599" cy="5407962"/>
          </a:xfrm>
        </p:spPr>
        <p:txBody>
          <a:bodyPr/>
          <a:lstStyle/>
          <a:p>
            <a:r>
              <a:rPr lang="en-US" dirty="0"/>
              <a:t>Many operators are employing automated maneuvering vs ground-controlled maneuvers to manage workload</a:t>
            </a:r>
          </a:p>
          <a:p>
            <a:pPr lvl="1"/>
            <a:r>
              <a:rPr lang="en-US" dirty="0"/>
              <a:t>Large constellations are hard to operate without automation</a:t>
            </a:r>
          </a:p>
          <a:p>
            <a:r>
              <a:rPr lang="en-US" dirty="0"/>
              <a:t>Automated maneuvering is often near-real-time without CA screening</a:t>
            </a:r>
          </a:p>
          <a:p>
            <a:r>
              <a:rPr lang="en-US" dirty="0"/>
              <a:t>Imperative to screen maneuvers before execution</a:t>
            </a:r>
          </a:p>
          <a:p>
            <a:pPr lvl="1"/>
            <a:r>
              <a:rPr lang="en-US" dirty="0"/>
              <a:t>Two satellites may be planning mitigation actions, but neither knows what the other is planning to do</a:t>
            </a:r>
          </a:p>
          <a:p>
            <a:pPr lvl="1"/>
            <a:r>
              <a:rPr lang="en-US" dirty="0"/>
              <a:t>Satellites could therefore maneuver into each other</a:t>
            </a:r>
          </a:p>
          <a:p>
            <a:pPr lvl="1"/>
            <a:r>
              <a:rPr lang="en-US" dirty="0"/>
              <a:t>Collison would not only potentially destroy involved spacecraft but also put debris in orbit that jeopardizes other third-party spacecraft </a:t>
            </a:r>
          </a:p>
          <a:p>
            <a:r>
              <a:rPr lang="en-US" dirty="0"/>
              <a:t>Automated maneuvers do not always need to be real-time</a:t>
            </a:r>
          </a:p>
          <a:p>
            <a:pPr lvl="1"/>
            <a:r>
              <a:rPr lang="en-US" dirty="0"/>
              <a:t>Can build in time for screenings with appropriate latency</a:t>
            </a:r>
          </a:p>
          <a:p>
            <a:pPr lvl="1"/>
            <a:r>
              <a:rPr lang="en-US" dirty="0"/>
              <a:t>Can still be automated (no human in loop)</a:t>
            </a:r>
          </a:p>
          <a:p>
            <a:r>
              <a:rPr lang="en-US" dirty="0"/>
              <a:t>If real-time automated maneuvers are necessary, other CA means must be employed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CF6428-952D-A8EC-5975-AF90365F4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Challenges:</a:t>
            </a:r>
            <a:br>
              <a:rPr lang="en-US" dirty="0"/>
            </a:br>
            <a:r>
              <a:rPr lang="en-US" dirty="0"/>
              <a:t>Autonomous Maneuvering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84461-81F9-CAC8-3562-6A329F51AF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D37674-C2EF-49DD-B547-2006DC0D39D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27204"/>
      </p:ext>
    </p:extLst>
  </p:cSld>
  <p:clrMapOvr>
    <a:masterClrMapping/>
  </p:clrMapOvr>
</p:sld>
</file>

<file path=ppt/theme/theme1.xml><?xml version="1.0" encoding="utf-8"?>
<a:theme xmlns:a="http://schemas.openxmlformats.org/drawingml/2006/main" name="1_presentationtemplate (3)">
  <a:themeElements>
    <a:clrScheme name="presentationtemplate (3)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9900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9900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tiontemplate (3)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 (3)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 (3)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 (3)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 (3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 (3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 (3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esentationtemplate (3)">
  <a:themeElements>
    <a:clrScheme name="presentationtemplate (3)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9900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9900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tiontemplate (3)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 (3)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 (3)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 (3)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 (3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 (3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 (3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84518</TotalTime>
  <Words>1842</Words>
  <Application>Microsoft Office PowerPoint</Application>
  <PresentationFormat>Letter Paper (8.5x11 in)</PresentationFormat>
  <Paragraphs>201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Times New Roman</vt:lpstr>
      <vt:lpstr>1_presentationtemplate (3)</vt:lpstr>
      <vt:lpstr>2_presentationtemplate (3)</vt:lpstr>
      <vt:lpstr>Conjunction Assessment Risk Analysis</vt:lpstr>
      <vt:lpstr>Agenda</vt:lpstr>
      <vt:lpstr>Changing Space Environment</vt:lpstr>
      <vt:lpstr>Conjunction Assessment Trends: Situation is Getting Worse!</vt:lpstr>
      <vt:lpstr>Active Payload Growth: “Large Constellation” Effect</vt:lpstr>
      <vt:lpstr>SmallSat Proliferation: Small Doesn’t Mean “Safe”</vt:lpstr>
      <vt:lpstr>Major Challenges:  COLA Gap</vt:lpstr>
      <vt:lpstr>Major Challenge: New Methodologies</vt:lpstr>
      <vt:lpstr>Major Challenges: Autonomous Maneuvering</vt:lpstr>
      <vt:lpstr>Major Challenges:  Multiple Solutions</vt:lpstr>
      <vt:lpstr>Major Challenges:  Non-Earth-centered CA</vt:lpstr>
      <vt:lpstr>Opportunities:  Best Practices [1 of 2]</vt:lpstr>
      <vt:lpstr>Opportunities:  Best Practices [2 of 2]</vt:lpstr>
      <vt:lpstr>Opportunities:  Lage Constellations</vt:lpstr>
      <vt:lpstr>Opportunities:  AI/ML</vt:lpstr>
      <vt:lpstr>Opportunities: NRT CA [1 of 2]</vt:lpstr>
      <vt:lpstr>Opportunities: NRT CA [2 of 2]</vt:lpstr>
      <vt:lpstr>Summary</vt:lpstr>
      <vt:lpstr>PowerPoint Presentation</vt:lpstr>
    </vt:vector>
  </TitlesOfParts>
  <Company>NASA/GSFC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lnewman</dc:creator>
  <cp:lastModifiedBy>Newman, Lauri K. (HQ-DA000)</cp:lastModifiedBy>
  <cp:revision>1913</cp:revision>
  <cp:lastPrinted>2015-01-25T18:14:24Z</cp:lastPrinted>
  <dcterms:created xsi:type="dcterms:W3CDTF">2002-09-16T19:02:30Z</dcterms:created>
  <dcterms:modified xsi:type="dcterms:W3CDTF">2024-08-27T19:10:50Z</dcterms:modified>
</cp:coreProperties>
</file>