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>
        <p:scale>
          <a:sx n="90" d="100"/>
          <a:sy n="90" d="100"/>
        </p:scale>
        <p:origin x="197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71564-2058-16BC-4553-ED5073E431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5F86C2-64EF-240A-99AD-9D263CFB1F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63E6CF-74E2-0C6A-32E7-68DE4AD34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B78D-4022-054A-BABB-5D5CB1AFA38D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4A5AA-4F9A-0C1A-4D02-130E42513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6019B-3886-A257-DFA4-2AC89DE94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EE3D7-F05F-0C4D-8244-F3634639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70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07221-C635-A3C0-DDBC-0879077B0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53E81-5D4C-8038-FABA-41D3E02B7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6174F-E284-59C0-C810-6B7F7E863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B78D-4022-054A-BABB-5D5CB1AFA38D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8420C-68E1-D37A-00A6-2D4B12AF9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B7584-BF78-B31A-79CC-21DBE25EB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EE3D7-F05F-0C4D-8244-F3634639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7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4BC50-09DF-7464-CFC4-9640A26E7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13193-EEF6-8EEE-6604-EB2834DA3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EF0A8-C9B0-CBCF-0691-3D3F84ACC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B78D-4022-054A-BABB-5D5CB1AFA38D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81CEF-4AD1-8922-6640-E1D6FE3DE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6460C-B66A-568E-40A1-BFEC22F97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EE3D7-F05F-0C4D-8244-F3634639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0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95641-1776-98B0-BDF6-39F1E5ADC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83C36-14AA-56BA-C03A-A824B663BA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A4D67A-D32E-AD08-C238-AEF363399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A2FCB-D8C3-BA1E-A90C-1CA354757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B78D-4022-054A-BABB-5D5CB1AFA38D}" type="datetimeFigureOut">
              <a:rPr lang="en-US" smtClean="0"/>
              <a:t>8/27/24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98A30B-B424-7EBF-DDF3-37674FA2F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8E9F8-30B0-76E6-7774-14987D4E7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EE3D7-F05F-0C4D-8244-F3634639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41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4CE1B-9557-3290-98CC-F2603AFBC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181759-DF56-B39D-D408-4967E03A1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CB094F-6F3F-117A-E5F8-CEA2785A8F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925E57-9ED3-1407-4A00-8CDAFD7FFD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0A29B1-FA7E-50A6-A422-6FD97837CF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E4E7AE-7364-7FD7-DCB2-BED0F7C16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B78D-4022-054A-BABB-5D5CB1AFA38D}" type="datetimeFigureOut">
              <a:rPr lang="en-US" smtClean="0"/>
              <a:t>8/27/24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14605B-8969-9A83-08E4-B94788075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7B71E4-159D-50F7-5AFB-F70801D5B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EE3D7-F05F-0C4D-8244-F3634639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520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76EA1-5484-111C-7490-E87D8F929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4DB6E2-F447-FE14-09F3-73EBD6F26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B78D-4022-054A-BABB-5D5CB1AFA38D}" type="datetimeFigureOut">
              <a:rPr lang="en-US" smtClean="0"/>
              <a:t>8/27/24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ECF5B8-B7BC-9225-1745-C4D00F428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738025-EB76-994B-BF75-986A3A88C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EE3D7-F05F-0C4D-8244-F3634639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976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828DE9-15D9-D496-6148-811524433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B78D-4022-054A-BABB-5D5CB1AFA38D}" type="datetimeFigureOut">
              <a:rPr lang="en-US" smtClean="0"/>
              <a:t>8/27/24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9AFF91-3156-65FD-27CE-9204442CA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E7414-8EE3-2E73-0720-90BB6D073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EE3D7-F05F-0C4D-8244-F3634639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464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7CFA4-C4C7-AED1-7432-626773E9B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2247A-55EF-8BF8-939F-426B422BF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1B827A-D9FA-4BAD-FF9E-FC7EB1DCED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D7C467-059C-C19C-7EC9-05D23F064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B78D-4022-054A-BABB-5D5CB1AFA38D}" type="datetimeFigureOut">
              <a:rPr lang="en-US" smtClean="0"/>
              <a:t>8/27/24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9900C3-442D-1CB3-6F78-6E0E3EED1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B66B96-A06C-6C89-67DC-0976CC4E2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EE3D7-F05F-0C4D-8244-F3634639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714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204C8-A521-03B0-A392-1ADF1D4A4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63C95C-F190-4FA4-7793-720F1A9BB1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E5935-3FAD-A266-8497-C7875381AA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6D9B98-D75F-41B1-210F-DCCA97D04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B78D-4022-054A-BABB-5D5CB1AFA38D}" type="datetimeFigureOut">
              <a:rPr lang="en-US" smtClean="0"/>
              <a:t>8/27/24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FE8BAF-AAE7-0C1F-ECBE-BBB0AF125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D6E76-C513-CC76-082F-217987569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EE3D7-F05F-0C4D-8244-F3634639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702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FD1F5-8669-F764-32A5-11CBEC6E2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D8D95F-2AAF-4950-0F6D-6C23E34496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A3990-8BF3-7044-A0D2-C08953DDF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B78D-4022-054A-BABB-5D5CB1AFA38D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3B92A-1469-7CE0-4490-4A9681E86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8B263-7FA2-7B93-1D2B-17AC54F95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EE3D7-F05F-0C4D-8244-F3634639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49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0683E5-E197-2DBB-8658-84E2C3D7FC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9C0020-0918-2962-A21E-1A3A69348B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EB2A3-CFD2-76BD-1D8C-EB237365A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B78D-4022-054A-BABB-5D5CB1AFA38D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0E98F-D2D3-5442-4200-CB1C7B6C9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46FDA-BF58-64AA-48EE-BB9B673CF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EE3D7-F05F-0C4D-8244-F3634639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199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3152F5-D3BF-B576-D05C-62A9B472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B4081-1BAB-7096-9599-405D6C240D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87681-EA02-49D4-3A4B-D1B5A75371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DBB78D-4022-054A-BABB-5D5CB1AFA38D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1C5A0A-931B-23B8-B0BB-5CB8BC04FE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7D2DF-F325-C738-CD82-1F79FF7B22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0EE3D7-F05F-0C4D-8244-F3634639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55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mailto:Daniel.J.Cecil@nasa.gov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4BE66E-0891-6F46-8AD7-F95D8AC9DE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1" t="31210" r="24163" b="8579"/>
          <a:stretch/>
        </p:blipFill>
        <p:spPr>
          <a:xfrm>
            <a:off x="140575" y="1600200"/>
            <a:ext cx="3659653" cy="24963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B36AFC-287D-2CE9-8FB6-B766306F1F02}"/>
              </a:ext>
            </a:extLst>
          </p:cNvPr>
          <p:cNvSpPr txBox="1">
            <a:spLocks noChangeAspect="1"/>
          </p:cNvSpPr>
          <p:nvPr/>
        </p:nvSpPr>
        <p:spPr>
          <a:xfrm>
            <a:off x="342901" y="1186933"/>
            <a:ext cx="3999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Example radar gates matched to one GMI pixel</a:t>
            </a:r>
          </a:p>
          <a:p>
            <a:r>
              <a:rPr lang="en-US" sz="1400" i="1" dirty="0"/>
              <a:t>Graphic courtesy Sarah </a:t>
            </a:r>
            <a:r>
              <a:rPr lang="en-US" sz="1400" i="1" dirty="0" err="1"/>
              <a:t>Stough</a:t>
            </a:r>
            <a:r>
              <a:rPr lang="en-US" sz="1400" i="1" dirty="0"/>
              <a:t>, UAH</a:t>
            </a:r>
          </a:p>
        </p:txBody>
      </p:sp>
      <p:pic>
        <p:nvPicPr>
          <p:cNvPr id="6" name="Picture 5" descr="A diagram of a graph&#10;&#10;Description automatically generated with medium confidence">
            <a:extLst>
              <a:ext uri="{FF2B5EF4-FFF2-40B4-BE49-F238E27FC236}">
                <a16:creationId xmlns:a16="http://schemas.microsoft.com/office/drawing/2014/main" id="{F3C5E36F-C749-B638-BA7F-46AF286BB8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5123" y="1448543"/>
            <a:ext cx="795431" cy="24361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32642A-35E0-79DA-7931-D55F33AEE6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88925" y="1096137"/>
            <a:ext cx="4762500" cy="30003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E26339-D025-9656-FCAB-C010A1DF4B4A}"/>
              </a:ext>
            </a:extLst>
          </p:cNvPr>
          <p:cNvSpPr txBox="1"/>
          <p:nvPr/>
        </p:nvSpPr>
        <p:spPr>
          <a:xfrm>
            <a:off x="4800597" y="1232689"/>
            <a:ext cx="2886044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Each ground-based radar gate from VN gets an HID, but a given GMI footprint (left) can include every hydrometeor type.</a:t>
            </a:r>
          </a:p>
          <a:p>
            <a:endParaRPr lang="en-US" sz="1600" dirty="0"/>
          </a:p>
          <a:p>
            <a:r>
              <a:rPr lang="en-US" sz="1600" dirty="0"/>
              <a:t>Even for a strong thunderstorm cell, a small % of the radar gates within the GMI footprint are identified as hail (right).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BCCEA4-2D44-5493-15AE-DE4F3668B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77837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+mn-lt"/>
              </a:rPr>
              <a:t>Retrieving Hydrometeor Information from GMI Brightness Temperatures</a:t>
            </a:r>
            <a:br>
              <a:rPr lang="en-US" sz="2400" b="1" dirty="0">
                <a:latin typeface="+mn-lt"/>
              </a:rPr>
            </a:br>
            <a:r>
              <a:rPr lang="en-US" sz="1400" b="1" dirty="0">
                <a:latin typeface="+mn-lt"/>
              </a:rPr>
              <a:t>Daniel J. Cecil, NASA MSFC, </a:t>
            </a:r>
            <a:r>
              <a:rPr lang="en-US" sz="1400" b="1" dirty="0">
                <a:latin typeface="+mn-lt"/>
                <a:hlinkClick r:id="rId5"/>
              </a:rPr>
              <a:t>Daniel.J.Cecil@nasa.gov</a:t>
            </a:r>
            <a:br>
              <a:rPr lang="en-US" sz="1400" b="1" dirty="0">
                <a:latin typeface="+mn-lt"/>
              </a:rPr>
            </a:br>
            <a:r>
              <a:rPr lang="en-US" sz="1400" b="1" dirty="0">
                <a:latin typeface="+mn-lt"/>
              </a:rPr>
              <a:t>Michael B. Solomon, University of Alabama-Huntsville, mbs0025@uah.edu</a:t>
            </a:r>
            <a:br>
              <a:rPr lang="en-US" sz="2400" b="1" dirty="0">
                <a:latin typeface="+mn-lt"/>
              </a:rPr>
            </a:br>
            <a:endParaRPr lang="en-US" sz="2400" dirty="0"/>
          </a:p>
        </p:txBody>
      </p:sp>
      <p:pic>
        <p:nvPicPr>
          <p:cNvPr id="10" name="Picture 9" descr="A screen shot of a cell phone&#10;&#10;Description automatically generated">
            <a:extLst>
              <a:ext uri="{FF2B5EF4-FFF2-40B4-BE49-F238E27FC236}">
                <a16:creationId xmlns:a16="http://schemas.microsoft.com/office/drawing/2014/main" id="{F3769EFE-A1C0-0877-7A4F-FC7C2D7BFF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0823" y="4457718"/>
            <a:ext cx="2132614" cy="2289858"/>
          </a:xfrm>
          <a:prstGeom prst="rect">
            <a:avLst/>
          </a:prstGeom>
        </p:spPr>
      </p:pic>
      <p:pic>
        <p:nvPicPr>
          <p:cNvPr id="11" name="Picture 10" descr="A screen shot of a cell phone&#10;&#10;Description automatically generated">
            <a:extLst>
              <a:ext uri="{FF2B5EF4-FFF2-40B4-BE49-F238E27FC236}">
                <a16:creationId xmlns:a16="http://schemas.microsoft.com/office/drawing/2014/main" id="{2AC6768B-EC2B-24D8-517D-990C0F654B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9206" y="4457718"/>
            <a:ext cx="2132614" cy="2289858"/>
          </a:xfrm>
          <a:prstGeom prst="rect">
            <a:avLst/>
          </a:prstGeom>
        </p:spPr>
      </p:pic>
      <p:pic>
        <p:nvPicPr>
          <p:cNvPr id="12" name="Picture 11" descr="A screen shot of a cell phone&#10;&#10;Description automatically generated">
            <a:extLst>
              <a:ext uri="{FF2B5EF4-FFF2-40B4-BE49-F238E27FC236}">
                <a16:creationId xmlns:a16="http://schemas.microsoft.com/office/drawing/2014/main" id="{8DE39DD4-4077-1495-AFA9-6EB4100BB4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4711" y="4457718"/>
            <a:ext cx="2132614" cy="2289858"/>
          </a:xfrm>
          <a:prstGeom prst="rect">
            <a:avLst/>
          </a:prstGeom>
        </p:spPr>
      </p:pic>
      <p:pic>
        <p:nvPicPr>
          <p:cNvPr id="13" name="Picture 12" descr="A screen shot of a cell phone&#10;&#10;Description automatically generated">
            <a:extLst>
              <a:ext uri="{FF2B5EF4-FFF2-40B4-BE49-F238E27FC236}">
                <a16:creationId xmlns:a16="http://schemas.microsoft.com/office/drawing/2014/main" id="{EA4790E4-C0D5-09D4-8F0F-121D530A04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59386" y="4511358"/>
            <a:ext cx="2132614" cy="228985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FC89B8D-C670-F2DC-5FAB-013114C8768C}"/>
              </a:ext>
            </a:extLst>
          </p:cNvPr>
          <p:cNvSpPr txBox="1">
            <a:spLocks noChangeAspect="1"/>
          </p:cNvSpPr>
          <p:nvPr/>
        </p:nvSpPr>
        <p:spPr>
          <a:xfrm>
            <a:off x="2640824" y="4069098"/>
            <a:ext cx="215626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/>
              <a:t>Weakest threshold – at least 1 radar gate in the matched volume has hail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CF68F3-7295-9E5A-09A3-448BA5CD86CB}"/>
              </a:ext>
            </a:extLst>
          </p:cNvPr>
          <p:cNvSpPr txBox="1">
            <a:spLocks noChangeAspect="1"/>
          </p:cNvSpPr>
          <p:nvPr/>
        </p:nvSpPr>
        <p:spPr>
          <a:xfrm>
            <a:off x="5146329" y="4069098"/>
            <a:ext cx="211543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/>
              <a:t>At least 1% of radar gates in the matched volume have hail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138DC-CFA4-11D4-8763-D2DF570BFE7A}"/>
              </a:ext>
            </a:extLst>
          </p:cNvPr>
          <p:cNvSpPr txBox="1">
            <a:spLocks noChangeAspect="1"/>
          </p:cNvSpPr>
          <p:nvPr/>
        </p:nvSpPr>
        <p:spPr>
          <a:xfrm>
            <a:off x="7719524" y="4069098"/>
            <a:ext cx="204774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/>
              <a:t>At least 2.5% of radar gates in the matched volume have hail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ADC08C-ACEA-D521-D491-9561D930B2A7}"/>
              </a:ext>
            </a:extLst>
          </p:cNvPr>
          <p:cNvSpPr txBox="1">
            <a:spLocks noChangeAspect="1"/>
          </p:cNvSpPr>
          <p:nvPr/>
        </p:nvSpPr>
        <p:spPr>
          <a:xfrm>
            <a:off x="10167323" y="4122738"/>
            <a:ext cx="206462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/>
              <a:t>At least 5% of radar gates in the matched volume have hail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38E51F8-BE8B-E9E4-E747-B714B899E7ED}"/>
              </a:ext>
            </a:extLst>
          </p:cNvPr>
          <p:cNvSpPr txBox="1"/>
          <p:nvPr/>
        </p:nvSpPr>
        <p:spPr>
          <a:xfrm>
            <a:off x="342901" y="4390092"/>
            <a:ext cx="21145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Lookup tables trained on stricter criteria (toward the right) identify smaller areas of hail (red) and graupel (blue), with lower probabilities assigned to those HID types.</a:t>
            </a:r>
          </a:p>
        </p:txBody>
      </p:sp>
    </p:spTree>
    <p:extLst>
      <p:ext uri="{BB962C8B-B14F-4D97-AF65-F5344CB8AC3E}">
        <p14:creationId xmlns:p14="http://schemas.microsoft.com/office/powerpoint/2010/main" val="2150663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190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Retrieving Hydrometeor Information from GMI Brightness Temperatures Daniel J. Cecil, NASA MSFC, Daniel.J.Cecil@nasa.gov Michael B. Solomon, University of Alabama-Huntsville, mbs0025@uah.edu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Cecil, Daniel J. (MSFC-ST11)</dc:creator>
  <cp:lastModifiedBy>Cecil, Daniel J. (MSFC-ST11)</cp:lastModifiedBy>
  <cp:revision>1</cp:revision>
  <dcterms:created xsi:type="dcterms:W3CDTF">2024-08-27T22:06:25Z</dcterms:created>
  <dcterms:modified xsi:type="dcterms:W3CDTF">2024-08-27T22:26:30Z</dcterms:modified>
</cp:coreProperties>
</file>