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381" r:id="rId2"/>
    <p:sldId id="417" r:id="rId3"/>
    <p:sldId id="427" r:id="rId4"/>
    <p:sldId id="429" r:id="rId5"/>
    <p:sldId id="439" r:id="rId6"/>
    <p:sldId id="431" r:id="rId7"/>
    <p:sldId id="432" r:id="rId8"/>
    <p:sldId id="433" r:id="rId9"/>
    <p:sldId id="434" r:id="rId10"/>
    <p:sldId id="435" r:id="rId11"/>
    <p:sldId id="436" r:id="rId12"/>
    <p:sldId id="437" r:id="rId13"/>
    <p:sldId id="440" r:id="rId14"/>
    <p:sldId id="43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3EF"/>
    <a:srgbClr val="CC3300"/>
    <a:srgbClr val="CC0000"/>
    <a:srgbClr val="A2A2A2"/>
    <a:srgbClr val="616161"/>
    <a:srgbClr val="616A78"/>
    <a:srgbClr val="262626"/>
    <a:srgbClr val="B18A2C"/>
    <a:srgbClr val="D87C1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62B4C2-B1E0-405C-B96A-8EE60F52770D}" v="2" dt="2024-08-28T15:37:24.603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3" autoAdjust="0"/>
    <p:restoredTop sz="95646"/>
  </p:normalViewPr>
  <p:slideViewPr>
    <p:cSldViewPr snapToGrid="0">
      <p:cViewPr varScale="1">
        <p:scale>
          <a:sx n="57" d="100"/>
          <a:sy n="57" d="100"/>
        </p:scale>
        <p:origin x="76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23EFC-526B-4EF2-8A0A-F01C60CA2A67}" type="datetimeFigureOut">
              <a:rPr lang="en-US" smtClean="0"/>
              <a:t>8/29/2024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72F06-F6ED-43C1-A86D-15B5F2AFDE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483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61192D4-3DEB-49BB-8F09-91031D57C7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6224" cy="6858000"/>
          </a:xfrm>
          <a:solidFill>
            <a:schemeClr val="accent1"/>
          </a:solidFill>
        </p:spPr>
        <p:txBody>
          <a:bodyPr tIns="1280160" anchor="ctr">
            <a:noAutofit/>
          </a:bodyPr>
          <a:lstStyle>
            <a:lvl1pPr algn="ctr">
              <a:defRPr sz="2000"/>
            </a:lvl1pPr>
          </a:lstStyle>
          <a:p>
            <a:r>
              <a:rPr lang="en-US" dirty="0"/>
              <a:t>Click to insert image here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94C4FA-8597-7449-A0F1-38E8A1C6B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1018" y="1526016"/>
            <a:ext cx="12188952" cy="2031324"/>
          </a:xfrm>
          <a:solidFill>
            <a:schemeClr val="tx1">
              <a:lumMod val="85000"/>
              <a:lumOff val="15000"/>
              <a:alpha val="60000"/>
            </a:schemeClr>
          </a:solidFill>
        </p:spPr>
        <p:txBody>
          <a:bodyPr lIns="868680" tIns="9144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7477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-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22E6D3-9558-45D3-9914-1F3B0A5BDC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88952" cy="6858000"/>
          </a:xfrm>
          <a:solidFill>
            <a:schemeClr val="accent1"/>
          </a:solidFill>
        </p:spPr>
        <p:txBody>
          <a:bodyPr>
            <a:normAutofit/>
          </a:bodyPr>
          <a:lstStyle>
            <a:lvl1pPr algn="ctr">
              <a:defRPr sz="1800"/>
            </a:lvl1pPr>
          </a:lstStyle>
          <a:p>
            <a:r>
              <a:rPr lang="en-US" dirty="0"/>
              <a:t>Click to insert image or graphic here</a:t>
            </a:r>
          </a:p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DF58130-BFA9-C64B-9400-27CEC7444F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966" y="2338086"/>
            <a:ext cx="10541219" cy="2164466"/>
          </a:xfrm>
        </p:spPr>
        <p:txBody>
          <a:bodyPr lIns="0">
            <a:noAutofit/>
          </a:bodyPr>
          <a:lstStyle>
            <a:lvl1pPr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edit master text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9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Imag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3">
            <a:extLst>
              <a:ext uri="{FF2B5EF4-FFF2-40B4-BE49-F238E27FC236}">
                <a16:creationId xmlns:a16="http://schemas.microsoft.com/office/drawing/2014/main" id="{63C9361F-F5AC-124A-A751-F276961C97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3175" y="528629"/>
            <a:ext cx="10542707" cy="479900"/>
          </a:xfrm>
        </p:spPr>
        <p:txBody>
          <a:bodyPr lIns="0" tIns="0" rIns="0" bIns="0" anchor="t">
            <a:noAutofit/>
          </a:bodyPr>
          <a:lstStyle>
            <a:lvl1pPr>
              <a:defRPr sz="36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text</a:t>
            </a:r>
            <a:br>
              <a:rPr lang="en-US" dirty="0"/>
            </a:br>
            <a:endParaRPr lang="en-US" dirty="0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E110C240-E84A-BB4D-911E-3069CAF91A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3176" y="1018950"/>
            <a:ext cx="10542706" cy="4799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title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1B2370-69F6-454B-ACB1-3BCDAE4D8D5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33175" y="1963738"/>
            <a:ext cx="7320225" cy="421798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US" dirty="0"/>
              <a:t>Click to insert image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485AAEB-729B-0E45-AA2A-8821D226E7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0220" y="3888618"/>
            <a:ext cx="2389094" cy="4799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3BA4E48D-7640-4648-AD2A-35EB9295CCF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60220" y="5322378"/>
            <a:ext cx="2389094" cy="85976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269461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full-bleed Imag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3">
            <a:extLst>
              <a:ext uri="{FF2B5EF4-FFF2-40B4-BE49-F238E27FC236}">
                <a16:creationId xmlns:a16="http://schemas.microsoft.com/office/drawing/2014/main" id="{3265DD9D-6018-7248-B068-226B5087E3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3175" y="528629"/>
            <a:ext cx="10540405" cy="479900"/>
          </a:xfrm>
        </p:spPr>
        <p:txBody>
          <a:bodyPr lIns="0" tIns="0" rIns="0" bIns="0" anchor="t">
            <a:noAutofit/>
          </a:bodyPr>
          <a:lstStyle>
            <a:lvl1pPr>
              <a:defRPr sz="36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text</a:t>
            </a:r>
            <a:br>
              <a:rPr lang="en-US" dirty="0"/>
            </a:br>
            <a:endParaRPr lang="en-US" dirty="0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2BB5A709-E25A-CC47-AE58-EC9F42EF12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3176" y="1018950"/>
            <a:ext cx="10540404" cy="4799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title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BB3087-49AA-480C-A462-1133A6E7C6C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-1" y="2066536"/>
            <a:ext cx="12188951" cy="480060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US" dirty="0"/>
              <a:t>Click to insert image here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0AF7B98-3554-234B-A9A0-828B8E3E86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66537"/>
            <a:ext cx="6096000" cy="4800604"/>
          </a:xfrm>
          <a:solidFill>
            <a:srgbClr val="262626">
              <a:alpha val="61961"/>
            </a:srgbClr>
          </a:solidFill>
        </p:spPr>
        <p:txBody>
          <a:bodyPr lIns="1920240" tIns="274320" anchor="ctr" anchorCtr="0">
            <a:normAutofit/>
          </a:bodyPr>
          <a:lstStyle>
            <a:lvl1pPr marL="0" indent="0" algn="l">
              <a:lnSpc>
                <a:spcPct val="60000"/>
              </a:lnSpc>
              <a:buNone/>
              <a:defRPr sz="16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text style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308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E667F-4D1E-EA4A-9BD5-F58C1A590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66928"/>
            <a:ext cx="10537683" cy="862621"/>
          </a:xfrm>
        </p:spPr>
        <p:txBody>
          <a:bodyPr lIns="0" tIns="0" anchor="t">
            <a:normAutofit/>
          </a:bodyPr>
          <a:lstStyle>
            <a:lvl1pPr>
              <a:defRPr sz="28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DA66A47-2551-47FC-AF11-56C9D8900AD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895600" y="2022680"/>
            <a:ext cx="3200400" cy="1225296"/>
          </a:xfrm>
          <a:solidFill>
            <a:schemeClr val="accent1"/>
          </a:solidFill>
          <a:ln w="12700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6A8B312-3B12-4FB7-8207-99056B6249D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07040" y="2022680"/>
            <a:ext cx="3200400" cy="1225296"/>
          </a:xfrm>
          <a:solidFill>
            <a:schemeClr val="accent5"/>
          </a:solidFill>
          <a:ln w="25400">
            <a:solidFill>
              <a:schemeClr val="accent5"/>
            </a:solidFill>
          </a:ln>
        </p:spPr>
        <p:txBody>
          <a:bodyPr lIns="438912" rIns="438912" anchor="ctr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edit master text style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1889AF3F-A262-4DE7-9C9F-D0730B47D914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895600" y="3470340"/>
            <a:ext cx="3200400" cy="1225296"/>
          </a:xfrm>
          <a:solidFill>
            <a:schemeClr val="accent1"/>
          </a:solidFill>
          <a:ln w="12700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43E97BC8-22E4-3141-9608-84A945A42A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0" y="3470340"/>
            <a:ext cx="3200400" cy="1225296"/>
          </a:xfrm>
          <a:solidFill>
            <a:schemeClr val="accent5"/>
          </a:solidFill>
          <a:ln w="25400">
            <a:solidFill>
              <a:schemeClr val="accent5"/>
            </a:solidFill>
          </a:ln>
        </p:spPr>
        <p:txBody>
          <a:bodyPr lIns="438912" rIns="438912" anchor="ctr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edit master text style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F4D375CF-42E3-43DD-814F-AC643A2908F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2895600" y="4922214"/>
            <a:ext cx="3200400" cy="1225296"/>
          </a:xfrm>
          <a:solidFill>
            <a:schemeClr val="accent1"/>
          </a:solidFill>
          <a:ln w="12700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B752F2A-0251-4959-80B1-17743D2F9F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096000" y="4922214"/>
            <a:ext cx="3200400" cy="1225296"/>
          </a:xfrm>
          <a:solidFill>
            <a:schemeClr val="accent5"/>
          </a:solidFill>
          <a:ln w="25400">
            <a:solidFill>
              <a:schemeClr val="accent5"/>
            </a:solidFill>
          </a:ln>
        </p:spPr>
        <p:txBody>
          <a:bodyPr lIns="438912" rIns="438912" anchor="ctr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edit master text style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27BF259-DAF9-B243-B6F0-58E2A58BD7D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1200"/>
            </a:lvl1pPr>
          </a:lstStyle>
          <a:p>
            <a:fld id="{A52BEA90-E6BE-45F4-8D5D-C2E01FE3DB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823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0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3">
            <a:extLst>
              <a:ext uri="{FF2B5EF4-FFF2-40B4-BE49-F238E27FC236}">
                <a16:creationId xmlns:a16="http://schemas.microsoft.com/office/drawing/2014/main" id="{40DEA294-B1C6-9E48-A990-C4FC916393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66928"/>
            <a:ext cx="10537683" cy="873436"/>
          </a:xfrm>
        </p:spPr>
        <p:txBody>
          <a:bodyPr lIns="0" tIns="0" rIns="0" bIns="0" anchor="t">
            <a:noAutofit/>
          </a:bodyPr>
          <a:lstStyle>
            <a:lvl1pPr>
              <a:defRPr sz="28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2A9031-5DBD-4AD9-9381-7F3F67DD857C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38200" y="2540000"/>
            <a:ext cx="3043238" cy="271145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89751D94-3DF3-A241-B368-55DC9BEF389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8197" y="4634096"/>
            <a:ext cx="3042684" cy="617685"/>
          </a:xfrm>
          <a:solidFill>
            <a:schemeClr val="accent4">
              <a:alpha val="90000"/>
            </a:schemeClr>
          </a:solidFill>
        </p:spPr>
        <p:txBody>
          <a:bodyPr lIns="91440" tIns="91440" anchor="ctr" anchorCtr="0">
            <a:normAutofit/>
          </a:bodyPr>
          <a:lstStyle>
            <a:lvl1pPr marL="0" indent="0" algn="ctr">
              <a:lnSpc>
                <a:spcPct val="60000"/>
              </a:lnSpc>
              <a:buNone/>
              <a:defRPr sz="16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B5A1782-324D-4E6F-B70F-B4AAAF5BE28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600994" y="2540000"/>
            <a:ext cx="3043238" cy="271145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D02C2A04-A4DF-194D-9BF0-98BDCA834A8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01548" y="4634097"/>
            <a:ext cx="3042684" cy="617685"/>
          </a:xfrm>
          <a:solidFill>
            <a:schemeClr val="accent2">
              <a:alpha val="90000"/>
            </a:schemeClr>
          </a:solidFill>
        </p:spPr>
        <p:txBody>
          <a:bodyPr lIns="91440" tIns="91440" anchor="ctr" anchorCtr="0">
            <a:normAutofit/>
          </a:bodyPr>
          <a:lstStyle>
            <a:lvl1pPr marL="0" indent="0" algn="ctr">
              <a:lnSpc>
                <a:spcPct val="60000"/>
              </a:lnSpc>
              <a:buNone/>
              <a:defRPr sz="16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948B0B4-59DD-4F57-BC4D-AD690F1F9A8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310557" y="2540000"/>
            <a:ext cx="3043238" cy="271145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910F1566-2F10-C94E-A440-3BE6863E41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1111" y="4636714"/>
            <a:ext cx="3042684" cy="617685"/>
          </a:xfrm>
          <a:solidFill>
            <a:schemeClr val="accent3">
              <a:alpha val="90000"/>
            </a:schemeClr>
          </a:solidFill>
        </p:spPr>
        <p:txBody>
          <a:bodyPr lIns="91440" tIns="91440" anchor="ctr" anchorCtr="0">
            <a:normAutofit/>
          </a:bodyPr>
          <a:lstStyle>
            <a:lvl1pPr marL="0" indent="0" algn="ctr">
              <a:lnSpc>
                <a:spcPct val="60000"/>
              </a:lnSpc>
              <a:buNone/>
              <a:defRPr sz="16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27BF259-DAF9-B243-B6F0-58E2A58BD7D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1200"/>
            </a:lvl1pPr>
          </a:lstStyle>
          <a:p>
            <a:fld id="{A52BEA90-E6BE-45F4-8D5D-C2E01FE3DB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078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3">
            <a:extLst>
              <a:ext uri="{FF2B5EF4-FFF2-40B4-BE49-F238E27FC236}">
                <a16:creationId xmlns:a16="http://schemas.microsoft.com/office/drawing/2014/main" id="{61830361-A194-9F4E-999F-05BDD53E56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66928"/>
            <a:ext cx="10537683" cy="873436"/>
          </a:xfrm>
        </p:spPr>
        <p:txBody>
          <a:bodyPr lIns="0" tIns="0" rIns="0" bIns="0" anchor="t">
            <a:noAutofit/>
          </a:bodyPr>
          <a:lstStyle>
            <a:lvl1pPr>
              <a:defRPr sz="28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09F5E-ECB4-4608-BAD6-3C0B906FBC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968500" y="1780031"/>
            <a:ext cx="3225800" cy="393020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n-US" dirty="0"/>
              <a:t>Click to insert image or graphic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31456E2-715C-4D0E-AEC1-EDCEF7EFE17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997700" y="1779475"/>
            <a:ext cx="3225800" cy="393020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n-US" dirty="0"/>
              <a:t>Click to insert image or graphic here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27BF259-DAF9-B243-B6F0-58E2A58BD7D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1200"/>
            </a:lvl1pPr>
          </a:lstStyle>
          <a:p>
            <a:fld id="{A52BEA90-E6BE-45F4-8D5D-C2E01FE3DB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744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3">
            <a:extLst>
              <a:ext uri="{FF2B5EF4-FFF2-40B4-BE49-F238E27FC236}">
                <a16:creationId xmlns:a16="http://schemas.microsoft.com/office/drawing/2014/main" id="{6BEBC398-0B32-5D4C-8F8E-8DA17BC07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66928"/>
            <a:ext cx="10537683" cy="873436"/>
          </a:xfrm>
        </p:spPr>
        <p:txBody>
          <a:bodyPr lIns="0" tIns="0" rIns="0" bIns="0" anchor="t">
            <a:noAutofit/>
          </a:bodyPr>
          <a:lstStyle>
            <a:lvl1pPr>
              <a:defRPr sz="28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52D11-D0BD-46AC-942A-A7F84C34C1C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38199" y="1780031"/>
            <a:ext cx="10537683" cy="4576318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pPr lvl="0"/>
            <a:r>
              <a:rPr lang="en-US" dirty="0"/>
              <a:t>Click to insert image or graphic here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27BF259-DAF9-B243-B6F0-58E2A58BD7D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1200">
                <a:latin typeface="+mn-lt"/>
              </a:defRPr>
            </a:lvl1pPr>
          </a:lstStyle>
          <a:p>
            <a:fld id="{A52BEA90-E6BE-45F4-8D5D-C2E01FE3DB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317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0269070-4807-43E2-A9DF-90767C93C77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207239" cy="6858000"/>
          </a:xfrm>
          <a:solidFill>
            <a:schemeClr val="accent1"/>
          </a:solidFill>
        </p:spPr>
        <p:txBody>
          <a:bodyPr tIns="2560320" anchor="ctr">
            <a:noAutofit/>
          </a:bodyPr>
          <a:lstStyle>
            <a:lvl1pPr algn="ctr">
              <a:defRPr sz="1800"/>
            </a:lvl1pPr>
          </a:lstStyle>
          <a:p>
            <a:r>
              <a:rPr lang="en-US" dirty="0"/>
              <a:t>Click to insert image here</a:t>
            </a:r>
          </a:p>
          <a:p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B95A5A22-1295-5A4C-BEED-CDAAB6B38D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1574" y="-11151"/>
            <a:ext cx="12207240" cy="3429000"/>
          </a:xfrm>
          <a:solidFill>
            <a:srgbClr val="262626">
              <a:alpha val="61961"/>
            </a:srgbClr>
          </a:solidFill>
          <a:ln>
            <a:noFill/>
          </a:ln>
        </p:spPr>
        <p:txBody>
          <a:bodyPr lIns="868680" tIns="2057400" bIns="9144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exit master text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EBD28-F38A-B644-853D-75CBD6A9F7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65847"/>
            <a:ext cx="10515600" cy="1062232"/>
          </a:xfrm>
        </p:spPr>
        <p:txBody>
          <a:bodyPr lIns="0" tIns="0" rIns="0" bIns="0" anchor="t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4708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32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EFD44-3E18-544B-BBAC-DCBF5F125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69494"/>
            <a:ext cx="10515600" cy="911595"/>
          </a:xfrm>
        </p:spPr>
        <p:txBody>
          <a:bodyPr lIns="0" tIns="0" rIns="0" bIns="0" anchor="t">
            <a:normAutofit/>
          </a:bodyPr>
          <a:lstStyle>
            <a:lvl1pPr>
              <a:defRPr sz="28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69AB53E-6566-42B1-A87A-589EE239D5A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33175" y="1963738"/>
            <a:ext cx="6759223" cy="421798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US" dirty="0"/>
              <a:t>Click to insert image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D3509C8-7877-6946-8CE5-00F7B9552E0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32800" y="3725227"/>
            <a:ext cx="2919113" cy="183531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6EC1DFF-6B7A-4C4C-9BDC-76D1FE8DD6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32800" y="5692068"/>
            <a:ext cx="2919113" cy="53275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27BF259-DAF9-B243-B6F0-58E2A58BD7D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fld id="{A52BEA90-E6BE-45F4-8D5D-C2E01FE3DB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053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4DDE9C-955A-40E0-AEDB-57EE5B377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8092AA-470A-438D-B06A-389D4965D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C0FCC-269D-49E4-B1A8-2F5D9EEA5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A52BEA90-E6BE-45F4-8D5D-C2E01FE3DB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72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78" r:id="rId4"/>
    <p:sldLayoutId id="2147483679" r:id="rId5"/>
    <p:sldLayoutId id="2147483680" r:id="rId6"/>
    <p:sldLayoutId id="2147483682" r:id="rId7"/>
    <p:sldLayoutId id="2147483687" r:id="rId8"/>
    <p:sldLayoutId id="2147483686" r:id="rId9"/>
    <p:sldLayoutId id="2147483681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58.png"/><Relationship Id="rId18" Type="http://schemas.openxmlformats.org/officeDocument/2006/relationships/image" Target="../media/image36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57.png"/><Relationship Id="rId17" Type="http://schemas.openxmlformats.org/officeDocument/2006/relationships/image" Target="../media/image35.png"/><Relationship Id="rId2" Type="http://schemas.openxmlformats.org/officeDocument/2006/relationships/image" Target="../media/image13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56.png"/><Relationship Id="rId5" Type="http://schemas.openxmlformats.org/officeDocument/2006/relationships/image" Target="../media/image31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19" Type="http://schemas.openxmlformats.org/officeDocument/2006/relationships/image" Target="../media/image37.png"/><Relationship Id="rId4" Type="http://schemas.openxmlformats.org/officeDocument/2006/relationships/image" Target="../media/image30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4.wav"/><Relationship Id="rId7" Type="http://schemas.openxmlformats.org/officeDocument/2006/relationships/image" Target="../media/image10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8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2.wav"/><Relationship Id="rId7" Type="http://schemas.openxmlformats.org/officeDocument/2006/relationships/image" Target="../media/image1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8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4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7977C4-F464-D449-B7C1-AE7D4292B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Synthesis Method to Auralize Rotor Noise During Transitional Flight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198F46-EA3E-D747-9F3D-910243C087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200" b="1" dirty="0"/>
              <a:t>Siddhartha</a:t>
            </a:r>
          </a:p>
          <a:p>
            <a:r>
              <a:rPr lang="en-US" sz="2200" b="1" dirty="0"/>
              <a:t>Krishnamurthy</a:t>
            </a:r>
          </a:p>
          <a:p>
            <a:endParaRPr lang="en-US" sz="2200" dirty="0"/>
          </a:p>
          <a:p>
            <a:r>
              <a:rPr lang="en-US" sz="2200" dirty="0"/>
              <a:t>Applied Acoustics Branch</a:t>
            </a:r>
          </a:p>
          <a:p>
            <a:r>
              <a:rPr lang="en-US" sz="2200" dirty="0"/>
              <a:t>NASA Langley Research Center</a:t>
            </a:r>
          </a:p>
          <a:p>
            <a:r>
              <a:rPr lang="en-US" sz="2200" dirty="0"/>
              <a:t>Hampton, VA, USA</a:t>
            </a:r>
          </a:p>
          <a:p>
            <a:endParaRPr lang="en-US" sz="22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200" dirty="0"/>
              <a:t>Quiet Drones 2024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200" dirty="0"/>
              <a:t>September 11, 2024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AE0C06F-75E8-FCCF-5400-4509170B35D4}"/>
              </a:ext>
            </a:extLst>
          </p:cNvPr>
          <p:cNvSpPr txBox="1">
            <a:spLocks/>
          </p:cNvSpPr>
          <p:nvPr/>
        </p:nvSpPr>
        <p:spPr>
          <a:xfrm>
            <a:off x="6352682" y="2407925"/>
            <a:ext cx="5674478" cy="4799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Co-Authors: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Brian C. Tuttle (Analytical Mechanics Associates)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Aric R. Aumann (Analytical Services and Materials)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Stephen A. Rizzi (NASA Langley)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Leonard V. Lopes (NASA Langley)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Stefan J. Letica (NASA Langley)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D. Douglas Boyd, Jr. (NASA Langley)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12437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A354C-F07F-A152-C8EB-DF18C5D38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noise predictions are interpolated between different hemispheres for transitional flight synthesis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D30DDD-4418-5312-8345-D0BADFAE28C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52BEA90-E6BE-45F4-8D5D-C2E01FE3DBCB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449DB27-1529-390F-DB66-434DA351EE52}"/>
              </a:ext>
            </a:extLst>
          </p:cNvPr>
          <p:cNvGrpSpPr/>
          <p:nvPr/>
        </p:nvGrpSpPr>
        <p:grpSpPr>
          <a:xfrm>
            <a:off x="2092261" y="1853087"/>
            <a:ext cx="8029557" cy="4006246"/>
            <a:chOff x="480083" y="734016"/>
            <a:chExt cx="8029557" cy="4006246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0BCDC083-6C67-CA75-745C-F8688352A1E6}"/>
                </a:ext>
              </a:extLst>
            </p:cNvPr>
            <p:cNvGrpSpPr/>
            <p:nvPr/>
          </p:nvGrpSpPr>
          <p:grpSpPr>
            <a:xfrm>
              <a:off x="480083" y="1049794"/>
              <a:ext cx="8029557" cy="3690468"/>
              <a:chOff x="480083" y="1049794"/>
              <a:chExt cx="8029557" cy="3690468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EA457ADA-D9FE-A748-44B2-2687313C9AAA}"/>
                  </a:ext>
                </a:extLst>
              </p:cNvPr>
              <p:cNvGrpSpPr/>
              <p:nvPr/>
            </p:nvGrpSpPr>
            <p:grpSpPr>
              <a:xfrm>
                <a:off x="6049432" y="1450446"/>
                <a:ext cx="2460208" cy="1448410"/>
                <a:chOff x="6670761" y="1650498"/>
                <a:chExt cx="3623166" cy="2155749"/>
              </a:xfrm>
            </p:grpSpPr>
            <p:sp>
              <p:nvSpPr>
                <p:cNvPr id="157" name="Arc 8">
                  <a:extLst>
                    <a:ext uri="{FF2B5EF4-FFF2-40B4-BE49-F238E27FC236}">
                      <a16:creationId xmlns:a16="http://schemas.microsoft.com/office/drawing/2014/main" id="{87EDDE38-B7F1-FEA8-6DC3-5F3A2EAF045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flipV="1">
                  <a:off x="6670761" y="1979039"/>
                  <a:ext cx="3623166" cy="182720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1 w 43200"/>
                    <a:gd name="T1" fmla="*/ 21849 h 22100"/>
                    <a:gd name="T2" fmla="*/ 43194 w 43200"/>
                    <a:gd name="T3" fmla="*/ 22100 h 22100"/>
                    <a:gd name="T4" fmla="*/ 21600 w 43200"/>
                    <a:gd name="T5" fmla="*/ 21600 h 22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2100" fill="none" extrusionOk="0">
                      <a:moveTo>
                        <a:pt x="1" y="21848"/>
                      </a:moveTo>
                      <a:cubicBezTo>
                        <a:pt x="0" y="21766"/>
                        <a:pt x="0" y="2168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1766"/>
                        <a:pt x="43198" y="21933"/>
                        <a:pt x="43194" y="22100"/>
                      </a:cubicBezTo>
                    </a:path>
                    <a:path w="43200" h="22100" stroke="0" extrusionOk="0">
                      <a:moveTo>
                        <a:pt x="1" y="21848"/>
                      </a:moveTo>
                      <a:cubicBezTo>
                        <a:pt x="0" y="21766"/>
                        <a:pt x="0" y="2168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1766"/>
                        <a:pt x="43198" y="21933"/>
                        <a:pt x="43194" y="2210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19050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58" name="Arc 8">
                  <a:extLst>
                    <a:ext uri="{FF2B5EF4-FFF2-40B4-BE49-F238E27FC236}">
                      <a16:creationId xmlns:a16="http://schemas.microsoft.com/office/drawing/2014/main" id="{1C478D0B-3019-D545-40A2-9C6D85A0A5B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flipV="1">
                  <a:off x="6670761" y="2032905"/>
                  <a:ext cx="3623166" cy="1642411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1 w 43200"/>
                    <a:gd name="T1" fmla="*/ 21849 h 22100"/>
                    <a:gd name="T2" fmla="*/ 43194 w 43200"/>
                    <a:gd name="T3" fmla="*/ 22100 h 22100"/>
                    <a:gd name="T4" fmla="*/ 21600 w 43200"/>
                    <a:gd name="T5" fmla="*/ 21600 h 22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2100" fill="none" extrusionOk="0">
                      <a:moveTo>
                        <a:pt x="1" y="21848"/>
                      </a:moveTo>
                      <a:cubicBezTo>
                        <a:pt x="0" y="21766"/>
                        <a:pt x="0" y="2168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1766"/>
                        <a:pt x="43198" y="21933"/>
                        <a:pt x="43194" y="22100"/>
                      </a:cubicBezTo>
                    </a:path>
                    <a:path w="43200" h="22100" stroke="0" extrusionOk="0">
                      <a:moveTo>
                        <a:pt x="1" y="21848"/>
                      </a:moveTo>
                      <a:cubicBezTo>
                        <a:pt x="0" y="21766"/>
                        <a:pt x="0" y="2168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1766"/>
                        <a:pt x="43198" y="21933"/>
                        <a:pt x="43194" y="2210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59" name="Arc 8">
                  <a:extLst>
                    <a:ext uri="{FF2B5EF4-FFF2-40B4-BE49-F238E27FC236}">
                      <a16:creationId xmlns:a16="http://schemas.microsoft.com/office/drawing/2014/main" id="{BCBAF65C-84F3-18EC-5CDB-8A79F7DAC1E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flipV="1">
                  <a:off x="6670761" y="1973537"/>
                  <a:ext cx="3623166" cy="128689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1 w 43200"/>
                    <a:gd name="T1" fmla="*/ 21849 h 22100"/>
                    <a:gd name="T2" fmla="*/ 43194 w 43200"/>
                    <a:gd name="T3" fmla="*/ 22100 h 22100"/>
                    <a:gd name="T4" fmla="*/ 21600 w 43200"/>
                    <a:gd name="T5" fmla="*/ 21600 h 22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2100" fill="none" extrusionOk="0">
                      <a:moveTo>
                        <a:pt x="1" y="21848"/>
                      </a:moveTo>
                      <a:cubicBezTo>
                        <a:pt x="0" y="21766"/>
                        <a:pt x="0" y="2168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1766"/>
                        <a:pt x="43198" y="21933"/>
                        <a:pt x="43194" y="22100"/>
                      </a:cubicBezTo>
                    </a:path>
                    <a:path w="43200" h="22100" stroke="0" extrusionOk="0">
                      <a:moveTo>
                        <a:pt x="1" y="21848"/>
                      </a:moveTo>
                      <a:cubicBezTo>
                        <a:pt x="0" y="21766"/>
                        <a:pt x="0" y="2168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1766"/>
                        <a:pt x="43198" y="21933"/>
                        <a:pt x="43194" y="2210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60" name="Arc 8">
                  <a:extLst>
                    <a:ext uri="{FF2B5EF4-FFF2-40B4-BE49-F238E27FC236}">
                      <a16:creationId xmlns:a16="http://schemas.microsoft.com/office/drawing/2014/main" id="{0EBC61E0-3989-CA04-7B7E-B6981FF5549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flipV="1">
                  <a:off x="6670761" y="1990122"/>
                  <a:ext cx="3623166" cy="679055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1 w 43200"/>
                    <a:gd name="T1" fmla="*/ 21849 h 22100"/>
                    <a:gd name="T2" fmla="*/ 43194 w 43200"/>
                    <a:gd name="T3" fmla="*/ 22100 h 22100"/>
                    <a:gd name="T4" fmla="*/ 21600 w 43200"/>
                    <a:gd name="T5" fmla="*/ 21600 h 22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2100" fill="none" extrusionOk="0">
                      <a:moveTo>
                        <a:pt x="1" y="21848"/>
                      </a:moveTo>
                      <a:cubicBezTo>
                        <a:pt x="0" y="21766"/>
                        <a:pt x="0" y="2168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1766"/>
                        <a:pt x="43198" y="21933"/>
                        <a:pt x="43194" y="22100"/>
                      </a:cubicBezTo>
                    </a:path>
                    <a:path w="43200" h="22100" stroke="0" extrusionOk="0">
                      <a:moveTo>
                        <a:pt x="1" y="21848"/>
                      </a:moveTo>
                      <a:cubicBezTo>
                        <a:pt x="0" y="21766"/>
                        <a:pt x="0" y="2168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1766"/>
                        <a:pt x="43198" y="21933"/>
                        <a:pt x="43194" y="2210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61" name="Oval 160">
                  <a:extLst>
                    <a:ext uri="{FF2B5EF4-FFF2-40B4-BE49-F238E27FC236}">
                      <a16:creationId xmlns:a16="http://schemas.microsoft.com/office/drawing/2014/main" id="{01DC864B-E421-C7C6-ADDD-3C750AE7E5F1}"/>
                    </a:ext>
                  </a:extLst>
                </p:cNvPr>
                <p:cNvSpPr/>
                <p:nvPr/>
              </p:nvSpPr>
              <p:spPr>
                <a:xfrm>
                  <a:off x="6670761" y="1650498"/>
                  <a:ext cx="3623166" cy="657081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DF4C3A1E-014B-B5D8-4D2A-7D8013EA82FB}"/>
                    </a:ext>
                  </a:extLst>
                </p:cNvPr>
                <p:cNvCxnSpPr/>
                <p:nvPr/>
              </p:nvCxnSpPr>
              <p:spPr>
                <a:xfrm flipH="1">
                  <a:off x="8816109" y="2307321"/>
                  <a:ext cx="231" cy="1470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9EE7C235-A82E-6A1F-C371-59FFCA5EDDD6}"/>
                    </a:ext>
                  </a:extLst>
                </p:cNvPr>
                <p:cNvCxnSpPr/>
                <p:nvPr/>
              </p:nvCxnSpPr>
              <p:spPr>
                <a:xfrm flipH="1">
                  <a:off x="7067551" y="2182073"/>
                  <a:ext cx="7619" cy="95219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5E328120-3E35-0B97-C858-87139C42E9E2}"/>
                    </a:ext>
                  </a:extLst>
                </p:cNvPr>
                <p:cNvCxnSpPr/>
                <p:nvPr/>
              </p:nvCxnSpPr>
              <p:spPr>
                <a:xfrm flipH="1">
                  <a:off x="10153650" y="2104978"/>
                  <a:ext cx="25399" cy="60437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71D2EC2A-73A0-EEEC-4978-CB39183F99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91744" y="1407459"/>
                <a:ext cx="1511617" cy="547688"/>
              </a:xfrm>
              <a:prstGeom prst="rect">
                <a:avLst/>
              </a:prstGeom>
              <a:scene3d>
                <a:camera prst="orthographicFront">
                  <a:rot lat="18299991" lon="0" rev="0"/>
                </a:camera>
                <a:lightRig rig="threePt" dir="t"/>
              </a:scene3d>
            </p:spPr>
          </p:pic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B865FCE5-64C4-AA7C-A7B6-4125B585BB29}"/>
                  </a:ext>
                </a:extLst>
              </p:cNvPr>
              <p:cNvSpPr/>
              <p:nvPr/>
            </p:nvSpPr>
            <p:spPr>
              <a:xfrm>
                <a:off x="2447348" y="4412708"/>
                <a:ext cx="260507" cy="254998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BB14B129-4E7B-31CF-972F-79A8F6DD4FC5}"/>
                      </a:ext>
                    </a:extLst>
                  </p:cNvPr>
                  <p:cNvSpPr txBox="1"/>
                  <p:nvPr/>
                </p:nvSpPr>
                <p:spPr>
                  <a:xfrm>
                    <a:off x="1341785" y="1049794"/>
                    <a:ext cx="720134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BB14B129-4E7B-31CF-972F-79A8F6DD4FC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41785" y="1049794"/>
                    <a:ext cx="720134" cy="30777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6780" r="-3390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74EAC417-B719-D372-8EA3-FE165A4E1F73}"/>
                      </a:ext>
                    </a:extLst>
                  </p:cNvPr>
                  <p:cNvSpPr txBox="1"/>
                  <p:nvPr/>
                </p:nvSpPr>
                <p:spPr>
                  <a:xfrm>
                    <a:off x="6960721" y="1056874"/>
                    <a:ext cx="729687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74EAC417-B719-D372-8EA3-FE165A4E1F7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60721" y="1056874"/>
                    <a:ext cx="729687" cy="30777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6667" r="-2500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0D1F527A-D8E2-6EBD-7A6B-1ADD83F75CA9}"/>
                      </a:ext>
                    </a:extLst>
                  </p:cNvPr>
                  <p:cNvSpPr txBox="1"/>
                  <p:nvPr/>
                </p:nvSpPr>
                <p:spPr>
                  <a:xfrm>
                    <a:off x="1302749" y="3160953"/>
                    <a:ext cx="810415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0D1F527A-D8E2-6EBD-7A6B-1ADD83F75CA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2749" y="3160953"/>
                    <a:ext cx="810415" cy="30777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1278" t="-1961" r="-10526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B6C50A98-2EFE-3333-6C1D-35ACBD90430D}"/>
                  </a:ext>
                </a:extLst>
              </p:cNvPr>
              <p:cNvGrpSpPr/>
              <p:nvPr/>
            </p:nvGrpSpPr>
            <p:grpSpPr>
              <a:xfrm>
                <a:off x="3220750" y="1471231"/>
                <a:ext cx="2460208" cy="1448410"/>
                <a:chOff x="6670761" y="1650498"/>
                <a:chExt cx="3623166" cy="2155749"/>
              </a:xfrm>
            </p:grpSpPr>
            <p:sp>
              <p:nvSpPr>
                <p:cNvPr id="149" name="Arc 8">
                  <a:extLst>
                    <a:ext uri="{FF2B5EF4-FFF2-40B4-BE49-F238E27FC236}">
                      <a16:creationId xmlns:a16="http://schemas.microsoft.com/office/drawing/2014/main" id="{73302794-B042-2A2D-C699-D29C91878A3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flipV="1">
                  <a:off x="6670761" y="1979039"/>
                  <a:ext cx="3623166" cy="182720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1 w 43200"/>
                    <a:gd name="T1" fmla="*/ 21849 h 22100"/>
                    <a:gd name="T2" fmla="*/ 43194 w 43200"/>
                    <a:gd name="T3" fmla="*/ 22100 h 22100"/>
                    <a:gd name="T4" fmla="*/ 21600 w 43200"/>
                    <a:gd name="T5" fmla="*/ 21600 h 22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2100" fill="none" extrusionOk="0">
                      <a:moveTo>
                        <a:pt x="1" y="21848"/>
                      </a:moveTo>
                      <a:cubicBezTo>
                        <a:pt x="0" y="21766"/>
                        <a:pt x="0" y="2168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1766"/>
                        <a:pt x="43198" y="21933"/>
                        <a:pt x="43194" y="22100"/>
                      </a:cubicBezTo>
                    </a:path>
                    <a:path w="43200" h="22100" stroke="0" extrusionOk="0">
                      <a:moveTo>
                        <a:pt x="1" y="21848"/>
                      </a:moveTo>
                      <a:cubicBezTo>
                        <a:pt x="0" y="21766"/>
                        <a:pt x="0" y="2168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1766"/>
                        <a:pt x="43198" y="21933"/>
                        <a:pt x="43194" y="2210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19050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50" name="Arc 8">
                  <a:extLst>
                    <a:ext uri="{FF2B5EF4-FFF2-40B4-BE49-F238E27FC236}">
                      <a16:creationId xmlns:a16="http://schemas.microsoft.com/office/drawing/2014/main" id="{46221B16-DA76-5629-EC3A-F4AF87D4627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flipV="1">
                  <a:off x="6670761" y="2032905"/>
                  <a:ext cx="3623166" cy="1642411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1 w 43200"/>
                    <a:gd name="T1" fmla="*/ 21849 h 22100"/>
                    <a:gd name="T2" fmla="*/ 43194 w 43200"/>
                    <a:gd name="T3" fmla="*/ 22100 h 22100"/>
                    <a:gd name="T4" fmla="*/ 21600 w 43200"/>
                    <a:gd name="T5" fmla="*/ 21600 h 22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2100" fill="none" extrusionOk="0">
                      <a:moveTo>
                        <a:pt x="1" y="21848"/>
                      </a:moveTo>
                      <a:cubicBezTo>
                        <a:pt x="0" y="21766"/>
                        <a:pt x="0" y="2168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1766"/>
                        <a:pt x="43198" y="21933"/>
                        <a:pt x="43194" y="22100"/>
                      </a:cubicBezTo>
                    </a:path>
                    <a:path w="43200" h="22100" stroke="0" extrusionOk="0">
                      <a:moveTo>
                        <a:pt x="1" y="21848"/>
                      </a:moveTo>
                      <a:cubicBezTo>
                        <a:pt x="0" y="21766"/>
                        <a:pt x="0" y="2168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1766"/>
                        <a:pt x="43198" y="21933"/>
                        <a:pt x="43194" y="2210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51" name="Arc 8">
                  <a:extLst>
                    <a:ext uri="{FF2B5EF4-FFF2-40B4-BE49-F238E27FC236}">
                      <a16:creationId xmlns:a16="http://schemas.microsoft.com/office/drawing/2014/main" id="{CAF3D296-4689-4851-006B-B57767939F0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flipV="1">
                  <a:off x="6670761" y="1973537"/>
                  <a:ext cx="3623166" cy="128689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1 w 43200"/>
                    <a:gd name="T1" fmla="*/ 21849 h 22100"/>
                    <a:gd name="T2" fmla="*/ 43194 w 43200"/>
                    <a:gd name="T3" fmla="*/ 22100 h 22100"/>
                    <a:gd name="T4" fmla="*/ 21600 w 43200"/>
                    <a:gd name="T5" fmla="*/ 21600 h 22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2100" fill="none" extrusionOk="0">
                      <a:moveTo>
                        <a:pt x="1" y="21848"/>
                      </a:moveTo>
                      <a:cubicBezTo>
                        <a:pt x="0" y="21766"/>
                        <a:pt x="0" y="2168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1766"/>
                        <a:pt x="43198" y="21933"/>
                        <a:pt x="43194" y="22100"/>
                      </a:cubicBezTo>
                    </a:path>
                    <a:path w="43200" h="22100" stroke="0" extrusionOk="0">
                      <a:moveTo>
                        <a:pt x="1" y="21848"/>
                      </a:moveTo>
                      <a:cubicBezTo>
                        <a:pt x="0" y="21766"/>
                        <a:pt x="0" y="2168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1766"/>
                        <a:pt x="43198" y="21933"/>
                        <a:pt x="43194" y="2210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52" name="Arc 8">
                  <a:extLst>
                    <a:ext uri="{FF2B5EF4-FFF2-40B4-BE49-F238E27FC236}">
                      <a16:creationId xmlns:a16="http://schemas.microsoft.com/office/drawing/2014/main" id="{7F74A7AB-FBFE-F753-D85F-65073FBDB71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flipV="1">
                  <a:off x="6670761" y="1990122"/>
                  <a:ext cx="3623166" cy="679055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1 w 43200"/>
                    <a:gd name="T1" fmla="*/ 21849 h 22100"/>
                    <a:gd name="T2" fmla="*/ 43194 w 43200"/>
                    <a:gd name="T3" fmla="*/ 22100 h 22100"/>
                    <a:gd name="T4" fmla="*/ 21600 w 43200"/>
                    <a:gd name="T5" fmla="*/ 21600 h 22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2100" fill="none" extrusionOk="0">
                      <a:moveTo>
                        <a:pt x="1" y="21848"/>
                      </a:moveTo>
                      <a:cubicBezTo>
                        <a:pt x="0" y="21766"/>
                        <a:pt x="0" y="2168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1766"/>
                        <a:pt x="43198" y="21933"/>
                        <a:pt x="43194" y="22100"/>
                      </a:cubicBezTo>
                    </a:path>
                    <a:path w="43200" h="22100" stroke="0" extrusionOk="0">
                      <a:moveTo>
                        <a:pt x="1" y="21848"/>
                      </a:moveTo>
                      <a:cubicBezTo>
                        <a:pt x="0" y="21766"/>
                        <a:pt x="0" y="2168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1766"/>
                        <a:pt x="43198" y="21933"/>
                        <a:pt x="43194" y="2210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53" name="Oval 152">
                  <a:extLst>
                    <a:ext uri="{FF2B5EF4-FFF2-40B4-BE49-F238E27FC236}">
                      <a16:creationId xmlns:a16="http://schemas.microsoft.com/office/drawing/2014/main" id="{2EDBC42E-9032-773A-061B-4A3B5D859D41}"/>
                    </a:ext>
                  </a:extLst>
                </p:cNvPr>
                <p:cNvSpPr/>
                <p:nvPr/>
              </p:nvSpPr>
              <p:spPr>
                <a:xfrm>
                  <a:off x="6670761" y="1650498"/>
                  <a:ext cx="3623166" cy="657081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67A2012A-B1E3-22BF-1241-B815FFEDDD6F}"/>
                    </a:ext>
                  </a:extLst>
                </p:cNvPr>
                <p:cNvCxnSpPr/>
                <p:nvPr/>
              </p:nvCxnSpPr>
              <p:spPr>
                <a:xfrm flipH="1">
                  <a:off x="8816109" y="2307321"/>
                  <a:ext cx="231" cy="1470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CB739D6F-6E58-64D1-DE8E-54556E3F416F}"/>
                    </a:ext>
                  </a:extLst>
                </p:cNvPr>
                <p:cNvCxnSpPr/>
                <p:nvPr/>
              </p:nvCxnSpPr>
              <p:spPr>
                <a:xfrm flipH="1">
                  <a:off x="7067551" y="2182073"/>
                  <a:ext cx="7619" cy="95219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B3829BB8-E985-7A80-7FE7-9BB5E4620A6D}"/>
                    </a:ext>
                  </a:extLst>
                </p:cNvPr>
                <p:cNvCxnSpPr/>
                <p:nvPr/>
              </p:nvCxnSpPr>
              <p:spPr>
                <a:xfrm flipH="1">
                  <a:off x="10153650" y="2104978"/>
                  <a:ext cx="25399" cy="60437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6608BA69-7022-732F-7AA2-972A6AD631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63062" y="1428244"/>
                <a:ext cx="1511617" cy="547688"/>
              </a:xfrm>
              <a:prstGeom prst="rect">
                <a:avLst/>
              </a:prstGeom>
              <a:scene3d>
                <a:camera prst="orthographicFront">
                  <a:rot lat="18299991" lon="0" rev="0"/>
                </a:camera>
                <a:lightRig rig="threePt" dir="t"/>
              </a:scene3d>
            </p:spPr>
          </p:pic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73B4FA7E-4987-CEEC-BD78-64BCA4D6B5E0}"/>
                  </a:ext>
                </a:extLst>
              </p:cNvPr>
              <p:cNvSpPr/>
              <p:nvPr/>
            </p:nvSpPr>
            <p:spPr>
              <a:xfrm>
                <a:off x="3805065" y="2370524"/>
                <a:ext cx="144323" cy="146304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4BD32C19-F435-A733-7C92-CFE9FFE4E8A5}"/>
                      </a:ext>
                    </a:extLst>
                  </p:cNvPr>
                  <p:cNvSpPr txBox="1"/>
                  <p:nvPr/>
                </p:nvSpPr>
                <p:spPr>
                  <a:xfrm>
                    <a:off x="4193268" y="1052958"/>
                    <a:ext cx="739305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4BD32C19-F435-A733-7C92-CFE9FFE4E8A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93268" y="1052958"/>
                    <a:ext cx="739305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6557" r="-2459" b="-156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76A18D45-94ED-AEDB-7F63-8C631DE19CAC}"/>
                  </a:ext>
                </a:extLst>
              </p:cNvPr>
              <p:cNvCxnSpPr/>
              <p:nvPr/>
            </p:nvCxnSpPr>
            <p:spPr>
              <a:xfrm flipH="1">
                <a:off x="2782243" y="2277734"/>
                <a:ext cx="3425331" cy="2134974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E5AB6634-CD6A-E451-BB7E-D1FCC2B820AB}"/>
                  </a:ext>
                </a:extLst>
              </p:cNvPr>
              <p:cNvCxnSpPr/>
              <p:nvPr/>
            </p:nvCxnSpPr>
            <p:spPr>
              <a:xfrm flipH="1">
                <a:off x="2674477" y="2510820"/>
                <a:ext cx="1131657" cy="1813918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C5E6A032-F173-702F-A046-DE5D5BCE2F23}"/>
                  </a:ext>
                </a:extLst>
              </p:cNvPr>
              <p:cNvCxnSpPr/>
              <p:nvPr/>
            </p:nvCxnSpPr>
            <p:spPr>
              <a:xfrm flipH="1">
                <a:off x="3939755" y="1742324"/>
                <a:ext cx="408937" cy="600297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8AF0C6FA-5F07-49D1-2205-E9ECF7869975}"/>
                  </a:ext>
                </a:extLst>
              </p:cNvPr>
              <p:cNvCxnSpPr/>
              <p:nvPr/>
            </p:nvCxnSpPr>
            <p:spPr>
              <a:xfrm flipH="1">
                <a:off x="6387044" y="1697235"/>
                <a:ext cx="736567" cy="448849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ysDot"/>
                <a:miter lim="800000"/>
              </a:ln>
              <a:effectLst/>
            </p:spPr>
          </p:cxn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30A4C52B-1AB5-D8A7-7D6C-B74722002A7F}"/>
                  </a:ext>
                </a:extLst>
              </p:cNvPr>
              <p:cNvGrpSpPr/>
              <p:nvPr/>
            </p:nvGrpSpPr>
            <p:grpSpPr>
              <a:xfrm>
                <a:off x="480083" y="1471231"/>
                <a:ext cx="2460208" cy="1448410"/>
                <a:chOff x="6670761" y="1650498"/>
                <a:chExt cx="3623166" cy="2155749"/>
              </a:xfrm>
            </p:grpSpPr>
            <p:sp>
              <p:nvSpPr>
                <p:cNvPr id="141" name="Arc 8">
                  <a:extLst>
                    <a:ext uri="{FF2B5EF4-FFF2-40B4-BE49-F238E27FC236}">
                      <a16:creationId xmlns:a16="http://schemas.microsoft.com/office/drawing/2014/main" id="{72172927-F6C3-728C-085D-A582D7F4814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flipV="1">
                  <a:off x="6670761" y="1979039"/>
                  <a:ext cx="3623166" cy="182720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1 w 43200"/>
                    <a:gd name="T1" fmla="*/ 21849 h 22100"/>
                    <a:gd name="T2" fmla="*/ 43194 w 43200"/>
                    <a:gd name="T3" fmla="*/ 22100 h 22100"/>
                    <a:gd name="T4" fmla="*/ 21600 w 43200"/>
                    <a:gd name="T5" fmla="*/ 21600 h 22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2100" fill="none" extrusionOk="0">
                      <a:moveTo>
                        <a:pt x="1" y="21848"/>
                      </a:moveTo>
                      <a:cubicBezTo>
                        <a:pt x="0" y="21766"/>
                        <a:pt x="0" y="2168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1766"/>
                        <a:pt x="43198" y="21933"/>
                        <a:pt x="43194" y="22100"/>
                      </a:cubicBezTo>
                    </a:path>
                    <a:path w="43200" h="22100" stroke="0" extrusionOk="0">
                      <a:moveTo>
                        <a:pt x="1" y="21848"/>
                      </a:moveTo>
                      <a:cubicBezTo>
                        <a:pt x="0" y="21766"/>
                        <a:pt x="0" y="2168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1766"/>
                        <a:pt x="43198" y="21933"/>
                        <a:pt x="43194" y="2210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19050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42" name="Arc 8">
                  <a:extLst>
                    <a:ext uri="{FF2B5EF4-FFF2-40B4-BE49-F238E27FC236}">
                      <a16:creationId xmlns:a16="http://schemas.microsoft.com/office/drawing/2014/main" id="{E73C638C-A565-2F29-3942-632EF962B53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flipV="1">
                  <a:off x="6670761" y="2032905"/>
                  <a:ext cx="3623166" cy="1642411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1 w 43200"/>
                    <a:gd name="T1" fmla="*/ 21849 h 22100"/>
                    <a:gd name="T2" fmla="*/ 43194 w 43200"/>
                    <a:gd name="T3" fmla="*/ 22100 h 22100"/>
                    <a:gd name="T4" fmla="*/ 21600 w 43200"/>
                    <a:gd name="T5" fmla="*/ 21600 h 22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2100" fill="none" extrusionOk="0">
                      <a:moveTo>
                        <a:pt x="1" y="21848"/>
                      </a:moveTo>
                      <a:cubicBezTo>
                        <a:pt x="0" y="21766"/>
                        <a:pt x="0" y="2168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1766"/>
                        <a:pt x="43198" y="21933"/>
                        <a:pt x="43194" y="22100"/>
                      </a:cubicBezTo>
                    </a:path>
                    <a:path w="43200" h="22100" stroke="0" extrusionOk="0">
                      <a:moveTo>
                        <a:pt x="1" y="21848"/>
                      </a:moveTo>
                      <a:cubicBezTo>
                        <a:pt x="0" y="21766"/>
                        <a:pt x="0" y="2168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1766"/>
                        <a:pt x="43198" y="21933"/>
                        <a:pt x="43194" y="2210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43" name="Arc 8">
                  <a:extLst>
                    <a:ext uri="{FF2B5EF4-FFF2-40B4-BE49-F238E27FC236}">
                      <a16:creationId xmlns:a16="http://schemas.microsoft.com/office/drawing/2014/main" id="{33D5EFED-2710-4FF3-9FCA-D426A3E4D95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flipV="1">
                  <a:off x="6670761" y="1973537"/>
                  <a:ext cx="3623166" cy="128689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1 w 43200"/>
                    <a:gd name="T1" fmla="*/ 21849 h 22100"/>
                    <a:gd name="T2" fmla="*/ 43194 w 43200"/>
                    <a:gd name="T3" fmla="*/ 22100 h 22100"/>
                    <a:gd name="T4" fmla="*/ 21600 w 43200"/>
                    <a:gd name="T5" fmla="*/ 21600 h 22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2100" fill="none" extrusionOk="0">
                      <a:moveTo>
                        <a:pt x="1" y="21848"/>
                      </a:moveTo>
                      <a:cubicBezTo>
                        <a:pt x="0" y="21766"/>
                        <a:pt x="0" y="2168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1766"/>
                        <a:pt x="43198" y="21933"/>
                        <a:pt x="43194" y="22100"/>
                      </a:cubicBezTo>
                    </a:path>
                    <a:path w="43200" h="22100" stroke="0" extrusionOk="0">
                      <a:moveTo>
                        <a:pt x="1" y="21848"/>
                      </a:moveTo>
                      <a:cubicBezTo>
                        <a:pt x="0" y="21766"/>
                        <a:pt x="0" y="2168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1766"/>
                        <a:pt x="43198" y="21933"/>
                        <a:pt x="43194" y="2210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44" name="Arc 8">
                  <a:extLst>
                    <a:ext uri="{FF2B5EF4-FFF2-40B4-BE49-F238E27FC236}">
                      <a16:creationId xmlns:a16="http://schemas.microsoft.com/office/drawing/2014/main" id="{25A8D546-1107-F1EA-AD16-59DB032DD3D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flipV="1">
                  <a:off x="6670761" y="1990122"/>
                  <a:ext cx="3623166" cy="679055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1 w 43200"/>
                    <a:gd name="T1" fmla="*/ 21849 h 22100"/>
                    <a:gd name="T2" fmla="*/ 43194 w 43200"/>
                    <a:gd name="T3" fmla="*/ 22100 h 22100"/>
                    <a:gd name="T4" fmla="*/ 21600 w 43200"/>
                    <a:gd name="T5" fmla="*/ 21600 h 22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2100" fill="none" extrusionOk="0">
                      <a:moveTo>
                        <a:pt x="1" y="21848"/>
                      </a:moveTo>
                      <a:cubicBezTo>
                        <a:pt x="0" y="21766"/>
                        <a:pt x="0" y="2168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1766"/>
                        <a:pt x="43198" y="21933"/>
                        <a:pt x="43194" y="22100"/>
                      </a:cubicBezTo>
                    </a:path>
                    <a:path w="43200" h="22100" stroke="0" extrusionOk="0">
                      <a:moveTo>
                        <a:pt x="1" y="21848"/>
                      </a:moveTo>
                      <a:cubicBezTo>
                        <a:pt x="0" y="21766"/>
                        <a:pt x="0" y="2168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1766"/>
                        <a:pt x="43198" y="21933"/>
                        <a:pt x="43194" y="2210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C7E82DA3-8509-762B-9BE8-ED41CD12BF3D}"/>
                    </a:ext>
                  </a:extLst>
                </p:cNvPr>
                <p:cNvSpPr/>
                <p:nvPr/>
              </p:nvSpPr>
              <p:spPr>
                <a:xfrm>
                  <a:off x="6670761" y="1650498"/>
                  <a:ext cx="3623166" cy="657081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136B9969-9003-68F1-0F47-028E3999B59C}"/>
                    </a:ext>
                  </a:extLst>
                </p:cNvPr>
                <p:cNvCxnSpPr/>
                <p:nvPr/>
              </p:nvCxnSpPr>
              <p:spPr>
                <a:xfrm flipH="1">
                  <a:off x="8816109" y="2307321"/>
                  <a:ext cx="231" cy="1470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01BD6592-E2C7-EFD0-58BB-9DA52085CE2F}"/>
                    </a:ext>
                  </a:extLst>
                </p:cNvPr>
                <p:cNvCxnSpPr/>
                <p:nvPr/>
              </p:nvCxnSpPr>
              <p:spPr>
                <a:xfrm flipH="1">
                  <a:off x="7067551" y="2182073"/>
                  <a:ext cx="7619" cy="95219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87918FF5-4959-3E60-8F29-C0E504BDA31B}"/>
                    </a:ext>
                  </a:extLst>
                </p:cNvPr>
                <p:cNvCxnSpPr/>
                <p:nvPr/>
              </p:nvCxnSpPr>
              <p:spPr>
                <a:xfrm flipH="1">
                  <a:off x="10153650" y="2104978"/>
                  <a:ext cx="25399" cy="60437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EB4D94AE-A339-E679-E6CC-61EB1D3770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22395" y="1428244"/>
                <a:ext cx="1511617" cy="547688"/>
              </a:xfrm>
              <a:prstGeom prst="rect">
                <a:avLst/>
              </a:prstGeom>
              <a:scene3d>
                <a:camera prst="orthographicFront">
                  <a:rot lat="18299991" lon="0" rev="0"/>
                </a:camera>
                <a:lightRig rig="threePt" dir="t"/>
              </a:scene3d>
            </p:spPr>
          </p:pic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F3BF651F-CD62-CD18-774B-6BBE1E76F99B}"/>
                  </a:ext>
                </a:extLst>
              </p:cNvPr>
              <p:cNvCxnSpPr/>
              <p:nvPr/>
            </p:nvCxnSpPr>
            <p:spPr>
              <a:xfrm>
                <a:off x="1981249" y="2619080"/>
                <a:ext cx="542654" cy="1793628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55137732-13F9-FAFD-E94C-C55DA28FBA14}"/>
                  </a:ext>
                </a:extLst>
              </p:cNvPr>
              <p:cNvCxnSpPr/>
              <p:nvPr/>
            </p:nvCxnSpPr>
            <p:spPr>
              <a:xfrm>
                <a:off x="1696687" y="1717452"/>
                <a:ext cx="216251" cy="726224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ysDot"/>
                <a:miter lim="800000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25EE2CDE-2156-B03E-8817-19753CCDDA54}"/>
                      </a:ext>
                    </a:extLst>
                  </p:cNvPr>
                  <p:cNvSpPr txBox="1"/>
                  <p:nvPr/>
                </p:nvSpPr>
                <p:spPr>
                  <a:xfrm>
                    <a:off x="3585003" y="2961081"/>
                    <a:ext cx="822726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25EE2CDE-2156-B03E-8817-19753CCDDA5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85003" y="2961081"/>
                    <a:ext cx="822726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1111" t="-1961" r="-10370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TextBox 109">
                    <a:extLst>
                      <a:ext uri="{FF2B5EF4-FFF2-40B4-BE49-F238E27FC236}">
                        <a16:creationId xmlns:a16="http://schemas.microsoft.com/office/drawing/2014/main" id="{36C0F4E2-F0B8-8C88-8570-1F2D4E937A1D}"/>
                      </a:ext>
                    </a:extLst>
                  </p:cNvPr>
                  <p:cNvSpPr txBox="1"/>
                  <p:nvPr/>
                </p:nvSpPr>
                <p:spPr>
                  <a:xfrm>
                    <a:off x="5794658" y="2623493"/>
                    <a:ext cx="813108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110" name="TextBox 109">
                    <a:extLst>
                      <a:ext uri="{FF2B5EF4-FFF2-40B4-BE49-F238E27FC236}">
                        <a16:creationId xmlns:a16="http://schemas.microsoft.com/office/drawing/2014/main" id="{36C0F4E2-F0B8-8C88-8570-1F2D4E937A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4658" y="2623493"/>
                    <a:ext cx="813108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1278" t="-2000" r="-11278" b="-3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A26545F1-1365-CC90-5B3F-2F2D74F5F30E}"/>
                  </a:ext>
                </a:extLst>
              </p:cNvPr>
              <p:cNvSpPr txBox="1"/>
              <p:nvPr/>
            </p:nvSpPr>
            <p:spPr>
              <a:xfrm>
                <a:off x="1149945" y="4340152"/>
                <a:ext cx="16362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Observer</a:t>
                </a:r>
              </a:p>
            </p:txBody>
          </p:sp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EF9577F6-E138-FB57-6873-18D9F1B5BFB3}"/>
                  </a:ext>
                </a:extLst>
              </p:cNvPr>
              <p:cNvCxnSpPr>
                <a:endCxn id="95" idx="0"/>
              </p:cNvCxnSpPr>
              <p:nvPr/>
            </p:nvCxnSpPr>
            <p:spPr>
              <a:xfrm flipH="1">
                <a:off x="1707957" y="2662025"/>
                <a:ext cx="191845" cy="498928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00FF"/>
                </a:solidFill>
                <a:prstDash val="solid"/>
                <a:miter lim="800000"/>
                <a:headEnd type="triangle" w="lg" len="lg"/>
                <a:tailEnd type="none"/>
              </a:ln>
              <a:effectLst/>
            </p:spPr>
          </p:cxnSp>
          <p:cxnSp>
            <p:nvCxnSpPr>
              <p:cNvPr id="113" name="Straight Arrow Connector 112">
                <a:extLst>
                  <a:ext uri="{FF2B5EF4-FFF2-40B4-BE49-F238E27FC236}">
                    <a16:creationId xmlns:a16="http://schemas.microsoft.com/office/drawing/2014/main" id="{BDED9A3A-1C58-2DF5-44D7-B608E64335EB}"/>
                  </a:ext>
                </a:extLst>
              </p:cNvPr>
              <p:cNvCxnSpPr>
                <a:endCxn id="109" idx="0"/>
              </p:cNvCxnSpPr>
              <p:nvPr/>
            </p:nvCxnSpPr>
            <p:spPr>
              <a:xfrm>
                <a:off x="3908044" y="2576942"/>
                <a:ext cx="88322" cy="384139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B050"/>
                </a:solidFill>
                <a:prstDash val="solid"/>
                <a:miter lim="800000"/>
                <a:headEnd type="triangle" w="lg" len="lg"/>
                <a:tailEnd type="none"/>
              </a:ln>
              <a:effectLst/>
            </p:spPr>
          </p:cxnSp>
          <p:cxnSp>
            <p:nvCxnSpPr>
              <p:cNvPr id="114" name="Straight Arrow Connector 113">
                <a:extLst>
                  <a:ext uri="{FF2B5EF4-FFF2-40B4-BE49-F238E27FC236}">
                    <a16:creationId xmlns:a16="http://schemas.microsoft.com/office/drawing/2014/main" id="{F84C2EB8-366A-C098-1B43-38EA7DEE13CD}"/>
                  </a:ext>
                </a:extLst>
              </p:cNvPr>
              <p:cNvCxnSpPr>
                <a:endCxn id="110" idx="0"/>
              </p:cNvCxnSpPr>
              <p:nvPr/>
            </p:nvCxnSpPr>
            <p:spPr>
              <a:xfrm flipH="1">
                <a:off x="6201212" y="2342621"/>
                <a:ext cx="63457" cy="280872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00000"/>
                </a:solidFill>
                <a:prstDash val="solid"/>
                <a:miter lim="800000"/>
                <a:headEnd type="triangle" w="lg" len="lg"/>
                <a:tailEnd type="none"/>
              </a:ln>
              <a:effectLst/>
            </p:spPr>
          </p:cxnSp>
          <p:cxnSp>
            <p:nvCxnSpPr>
              <p:cNvPr id="115" name="Straight Arrow Connector 114">
                <a:extLst>
                  <a:ext uri="{FF2B5EF4-FFF2-40B4-BE49-F238E27FC236}">
                    <a16:creationId xmlns:a16="http://schemas.microsoft.com/office/drawing/2014/main" id="{3DB16507-4BB1-031F-9B18-75A4129C5FAB}"/>
                  </a:ext>
                </a:extLst>
              </p:cNvPr>
              <p:cNvCxnSpPr/>
              <p:nvPr/>
            </p:nvCxnSpPr>
            <p:spPr>
              <a:xfrm flipV="1">
                <a:off x="5314698" y="3447680"/>
                <a:ext cx="12032" cy="101400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16" name="Straight Arrow Connector 115">
                <a:extLst>
                  <a:ext uri="{FF2B5EF4-FFF2-40B4-BE49-F238E27FC236}">
                    <a16:creationId xmlns:a16="http://schemas.microsoft.com/office/drawing/2014/main" id="{A09F4034-AE43-A920-B00F-4108B8CD8F2B}"/>
                  </a:ext>
                </a:extLst>
              </p:cNvPr>
              <p:cNvCxnSpPr/>
              <p:nvPr/>
            </p:nvCxnSpPr>
            <p:spPr>
              <a:xfrm flipV="1">
                <a:off x="5323545" y="4461685"/>
                <a:ext cx="1834001" cy="8023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17" name="Freeform 210">
                <a:extLst>
                  <a:ext uri="{FF2B5EF4-FFF2-40B4-BE49-F238E27FC236}">
                    <a16:creationId xmlns:a16="http://schemas.microsoft.com/office/drawing/2014/main" id="{F55B2732-D4D5-2994-B5B0-2303049096B3}"/>
                  </a:ext>
                </a:extLst>
              </p:cNvPr>
              <p:cNvSpPr/>
              <p:nvPr/>
            </p:nvSpPr>
            <p:spPr>
              <a:xfrm>
                <a:off x="5314698" y="3715727"/>
                <a:ext cx="1816769" cy="613611"/>
              </a:xfrm>
              <a:custGeom>
                <a:avLst/>
                <a:gdLst>
                  <a:gd name="connsiteX0" fmla="*/ 0 w 1816769"/>
                  <a:gd name="connsiteY0" fmla="*/ 613611 h 613611"/>
                  <a:gd name="connsiteX1" fmla="*/ 637674 w 1816769"/>
                  <a:gd name="connsiteY1" fmla="*/ 493295 h 613611"/>
                  <a:gd name="connsiteX2" fmla="*/ 1215190 w 1816769"/>
                  <a:gd name="connsiteY2" fmla="*/ 144379 h 613611"/>
                  <a:gd name="connsiteX3" fmla="*/ 1816769 w 1816769"/>
                  <a:gd name="connsiteY3" fmla="*/ 0 h 613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16769" h="613611">
                    <a:moveTo>
                      <a:pt x="0" y="613611"/>
                    </a:moveTo>
                    <a:cubicBezTo>
                      <a:pt x="217571" y="592555"/>
                      <a:pt x="435142" y="571500"/>
                      <a:pt x="637674" y="493295"/>
                    </a:cubicBezTo>
                    <a:cubicBezTo>
                      <a:pt x="840206" y="415090"/>
                      <a:pt x="1018674" y="226595"/>
                      <a:pt x="1215190" y="144379"/>
                    </a:cubicBezTo>
                    <a:cubicBezTo>
                      <a:pt x="1411706" y="62163"/>
                      <a:pt x="1614237" y="31081"/>
                      <a:pt x="1816769" y="0"/>
                    </a:cubicBezTo>
                  </a:path>
                </a:pathLst>
              </a:cu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" name="TextBox 117">
                    <a:extLst>
                      <a:ext uri="{FF2B5EF4-FFF2-40B4-BE49-F238E27FC236}">
                        <a16:creationId xmlns:a16="http://schemas.microsoft.com/office/drawing/2014/main" id="{2C655140-64BB-4E42-3069-4ADE3E9F940E}"/>
                      </a:ext>
                    </a:extLst>
                  </p:cNvPr>
                  <p:cNvSpPr txBox="1"/>
                  <p:nvPr/>
                </p:nvSpPr>
                <p:spPr>
                  <a:xfrm>
                    <a:off x="5219961" y="3210505"/>
                    <a:ext cx="18947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213" name="TextBox 2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9961" y="3210505"/>
                    <a:ext cx="189474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9032" r="-25806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9" name="TextBox 118">
                    <a:extLst>
                      <a:ext uri="{FF2B5EF4-FFF2-40B4-BE49-F238E27FC236}">
                        <a16:creationId xmlns:a16="http://schemas.microsoft.com/office/drawing/2014/main" id="{CCCDC101-69CC-4CB8-C797-164C3C81EA71}"/>
                      </a:ext>
                    </a:extLst>
                  </p:cNvPr>
                  <p:cNvSpPr txBox="1"/>
                  <p:nvPr/>
                </p:nvSpPr>
                <p:spPr>
                  <a:xfrm>
                    <a:off x="7157546" y="4299921"/>
                    <a:ext cx="14991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214" name="TextBox 2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57546" y="4299921"/>
                    <a:ext cx="149913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32000" r="-28000" b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7DA11C57-A3F3-1F7B-303A-C6799B7A2CC3}"/>
                  </a:ext>
                </a:extLst>
              </p:cNvPr>
              <p:cNvSpPr/>
              <p:nvPr/>
            </p:nvSpPr>
            <p:spPr>
              <a:xfrm>
                <a:off x="6457569" y="3794444"/>
                <a:ext cx="144323" cy="146304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8ABDD989-1F5E-4B0D-87EB-7975EA12F21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35412" y="4173454"/>
                <a:ext cx="1" cy="29625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868BC990-6309-0EF2-C948-FCE17F7195D5}"/>
                  </a:ext>
                </a:extLst>
              </p:cNvPr>
              <p:cNvCxnSpPr/>
              <p:nvPr/>
            </p:nvCxnSpPr>
            <p:spPr>
              <a:xfrm flipH="1">
                <a:off x="6524172" y="3930589"/>
                <a:ext cx="0" cy="531096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E1733C3C-0F84-8A13-F265-40BEA60F76CF}"/>
                  </a:ext>
                </a:extLst>
              </p:cNvPr>
              <p:cNvCxnSpPr/>
              <p:nvPr/>
            </p:nvCxnSpPr>
            <p:spPr>
              <a:xfrm>
                <a:off x="6840806" y="3829366"/>
                <a:ext cx="0" cy="632319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4" name="TextBox 123">
                    <a:extLst>
                      <a:ext uri="{FF2B5EF4-FFF2-40B4-BE49-F238E27FC236}">
                        <a16:creationId xmlns:a16="http://schemas.microsoft.com/office/drawing/2014/main" id="{547D73C8-C848-23BB-F357-88A373019138}"/>
                      </a:ext>
                    </a:extLst>
                  </p:cNvPr>
                  <p:cNvSpPr txBox="1"/>
                  <p:nvPr/>
                </p:nvSpPr>
                <p:spPr>
                  <a:xfrm>
                    <a:off x="6025478" y="4461685"/>
                    <a:ext cx="25282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225" name="TextBox 2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25478" y="4461685"/>
                    <a:ext cx="252825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9048" r="-7143" b="-1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5" name="TextBox 124">
                    <a:extLst>
                      <a:ext uri="{FF2B5EF4-FFF2-40B4-BE49-F238E27FC236}">
                        <a16:creationId xmlns:a16="http://schemas.microsoft.com/office/drawing/2014/main" id="{107FC300-18DD-DFF0-5A27-D449D575A049}"/>
                      </a:ext>
                    </a:extLst>
                  </p:cNvPr>
                  <p:cNvSpPr txBox="1"/>
                  <p:nvPr/>
                </p:nvSpPr>
                <p:spPr>
                  <a:xfrm>
                    <a:off x="6396812" y="4461685"/>
                    <a:ext cx="26872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226" name="TextBox 2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96812" y="4461685"/>
                    <a:ext cx="268728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8182" r="-6818" b="-1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6" name="TextBox 125">
                    <a:extLst>
                      <a:ext uri="{FF2B5EF4-FFF2-40B4-BE49-F238E27FC236}">
                        <a16:creationId xmlns:a16="http://schemas.microsoft.com/office/drawing/2014/main" id="{6B9E8228-CA66-05D2-7D3B-7397A8F78491}"/>
                      </a:ext>
                    </a:extLst>
                  </p:cNvPr>
                  <p:cNvSpPr txBox="1"/>
                  <p:nvPr/>
                </p:nvSpPr>
                <p:spPr>
                  <a:xfrm>
                    <a:off x="6711368" y="4461685"/>
                    <a:ext cx="26039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227" name="TextBox 2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11368" y="4461685"/>
                    <a:ext cx="260392" cy="2769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8605" r="-4651" b="-1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9DFBB028-54F1-BF61-5C86-2506F8B0DC86}"/>
                  </a:ext>
                </a:extLst>
              </p:cNvPr>
              <p:cNvCxnSpPr>
                <a:cxnSpLocks/>
                <a:stCxn id="140" idx="5"/>
              </p:cNvCxnSpPr>
              <p:nvPr/>
            </p:nvCxnSpPr>
            <p:spPr>
              <a:xfrm flipH="1">
                <a:off x="5314698" y="3745138"/>
                <a:ext cx="1478713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F80FD96-722A-FFE0-82D3-9C333C9B4049}"/>
                  </a:ext>
                </a:extLst>
              </p:cNvPr>
              <p:cNvCxnSpPr>
                <a:stCxn id="120" idx="2"/>
              </p:cNvCxnSpPr>
              <p:nvPr/>
            </p:nvCxnSpPr>
            <p:spPr>
              <a:xfrm flipH="1">
                <a:off x="5314698" y="3867596"/>
                <a:ext cx="1142871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9C903502-205C-1D76-C3D9-27D367011A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14698" y="4100302"/>
                <a:ext cx="748553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TextBox 129">
                    <a:extLst>
                      <a:ext uri="{FF2B5EF4-FFF2-40B4-BE49-F238E27FC236}">
                        <a16:creationId xmlns:a16="http://schemas.microsoft.com/office/drawing/2014/main" id="{4B3BA03E-0937-5A3A-60BC-C41C21047D09}"/>
                      </a:ext>
                    </a:extLst>
                  </p:cNvPr>
                  <p:cNvSpPr txBox="1"/>
                  <p:nvPr/>
                </p:nvSpPr>
                <p:spPr>
                  <a:xfrm>
                    <a:off x="5035794" y="3941392"/>
                    <a:ext cx="28655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234" name="TextBox 2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35794" y="3941392"/>
                    <a:ext cx="286552" cy="276999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19149" r="-8511" b="-1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TextBox 130">
                    <a:extLst>
                      <a:ext uri="{FF2B5EF4-FFF2-40B4-BE49-F238E27FC236}">
                        <a16:creationId xmlns:a16="http://schemas.microsoft.com/office/drawing/2014/main" id="{2BD35C8F-3181-9677-A25D-0457A06D0469}"/>
                      </a:ext>
                    </a:extLst>
                  </p:cNvPr>
                  <p:cNvSpPr txBox="1"/>
                  <p:nvPr/>
                </p:nvSpPr>
                <p:spPr>
                  <a:xfrm>
                    <a:off x="5031346" y="3719678"/>
                    <a:ext cx="30245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235" name="TextBox 2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31346" y="3719678"/>
                    <a:ext cx="302455" cy="276999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18000" r="-6000" b="-152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2" name="TextBox 131">
                    <a:extLst>
                      <a:ext uri="{FF2B5EF4-FFF2-40B4-BE49-F238E27FC236}">
                        <a16:creationId xmlns:a16="http://schemas.microsoft.com/office/drawing/2014/main" id="{47ADBF46-7AF6-E27A-4707-27893BBF923F}"/>
                      </a:ext>
                    </a:extLst>
                  </p:cNvPr>
                  <p:cNvSpPr txBox="1"/>
                  <p:nvPr/>
                </p:nvSpPr>
                <p:spPr>
                  <a:xfrm>
                    <a:off x="5059413" y="3528250"/>
                    <a:ext cx="29411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236" name="TextBox 2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59413" y="3528250"/>
                    <a:ext cx="294119" cy="276999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20833" r="-4167" b="-1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CD93A58A-8C99-F47C-364A-52032DCA1C72}"/>
                  </a:ext>
                </a:extLst>
              </p:cNvPr>
              <p:cNvSpPr/>
              <p:nvPr/>
            </p:nvSpPr>
            <p:spPr>
              <a:xfrm>
                <a:off x="7436342" y="2461725"/>
                <a:ext cx="166687" cy="159967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6627142-57A1-5220-D8FE-2B5A09C9146F}"/>
                  </a:ext>
                </a:extLst>
              </p:cNvPr>
              <p:cNvSpPr/>
              <p:nvPr/>
            </p:nvSpPr>
            <p:spPr>
              <a:xfrm>
                <a:off x="4587548" y="2452402"/>
                <a:ext cx="166687" cy="159967"/>
              </a:xfrm>
              <a:prstGeom prst="rect">
                <a:avLst/>
              </a:prstGeom>
              <a:solidFill>
                <a:srgbClr val="0099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B30326BF-02B8-4E6D-AB82-23BFA41C74F0}"/>
                  </a:ext>
                </a:extLst>
              </p:cNvPr>
              <p:cNvSpPr/>
              <p:nvPr/>
            </p:nvSpPr>
            <p:spPr>
              <a:xfrm>
                <a:off x="1858142" y="2452402"/>
                <a:ext cx="166687" cy="159967"/>
              </a:xfrm>
              <a:prstGeom prst="rect">
                <a:avLst/>
              </a:prstGeom>
              <a:solidFill>
                <a:srgbClr val="0000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Isosceles Triangle 135">
                <a:extLst>
                  <a:ext uri="{FF2B5EF4-FFF2-40B4-BE49-F238E27FC236}">
                    <a16:creationId xmlns:a16="http://schemas.microsoft.com/office/drawing/2014/main" id="{43EAD426-3F70-9F20-9229-A5CE8E82B93C}"/>
                  </a:ext>
                </a:extLst>
              </p:cNvPr>
              <p:cNvSpPr/>
              <p:nvPr/>
            </p:nvSpPr>
            <p:spPr>
              <a:xfrm rot="10800000" flipV="1">
                <a:off x="3411280" y="2134878"/>
                <a:ext cx="167529" cy="168457"/>
              </a:xfrm>
              <a:prstGeom prst="triangle">
                <a:avLst/>
              </a:prstGeom>
              <a:solidFill>
                <a:srgbClr val="FF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" name="Isosceles Triangle 136">
                <a:extLst>
                  <a:ext uri="{FF2B5EF4-FFF2-40B4-BE49-F238E27FC236}">
                    <a16:creationId xmlns:a16="http://schemas.microsoft.com/office/drawing/2014/main" id="{718D1417-E727-0789-DA01-168D87C7C70E}"/>
                  </a:ext>
                </a:extLst>
              </p:cNvPr>
              <p:cNvSpPr/>
              <p:nvPr/>
            </p:nvSpPr>
            <p:spPr>
              <a:xfrm rot="10800000" flipV="1">
                <a:off x="665747" y="2134878"/>
                <a:ext cx="167529" cy="168457"/>
              </a:xfrm>
              <a:prstGeom prst="triangle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" name="Isosceles Triangle 137">
                <a:extLst>
                  <a:ext uri="{FF2B5EF4-FFF2-40B4-BE49-F238E27FC236}">
                    <a16:creationId xmlns:a16="http://schemas.microsoft.com/office/drawing/2014/main" id="{3CE32FCE-368E-54C7-BA63-B9BF1CA5F9F3}"/>
                  </a:ext>
                </a:extLst>
              </p:cNvPr>
              <p:cNvSpPr/>
              <p:nvPr/>
            </p:nvSpPr>
            <p:spPr>
              <a:xfrm rot="10800000" flipV="1">
                <a:off x="6240545" y="2098868"/>
                <a:ext cx="167529" cy="168457"/>
              </a:xfrm>
              <a:prstGeom prst="triangle">
                <a:avLst/>
              </a:prstGeom>
              <a:solidFill>
                <a:srgbClr val="C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A9CDF54F-863A-55AB-CE76-C641461E4DC1}"/>
                  </a:ext>
                </a:extLst>
              </p:cNvPr>
              <p:cNvSpPr/>
              <p:nvPr/>
            </p:nvSpPr>
            <p:spPr>
              <a:xfrm>
                <a:off x="6052068" y="4029361"/>
                <a:ext cx="166687" cy="159967"/>
              </a:xfrm>
              <a:prstGeom prst="rect">
                <a:avLst/>
              </a:prstGeom>
              <a:solidFill>
                <a:srgbClr val="0000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Isosceles Triangle 139">
                <a:extLst>
                  <a:ext uri="{FF2B5EF4-FFF2-40B4-BE49-F238E27FC236}">
                    <a16:creationId xmlns:a16="http://schemas.microsoft.com/office/drawing/2014/main" id="{41C8BDFA-5F63-8CAA-223E-A08ED301778E}"/>
                  </a:ext>
                </a:extLst>
              </p:cNvPr>
              <p:cNvSpPr/>
              <p:nvPr/>
            </p:nvSpPr>
            <p:spPr>
              <a:xfrm rot="10800000" flipV="1">
                <a:off x="6751529" y="3660909"/>
                <a:ext cx="167529" cy="168457"/>
              </a:xfrm>
              <a:prstGeom prst="triangle">
                <a:avLst/>
              </a:prstGeom>
              <a:solidFill>
                <a:srgbClr val="C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28601A59-89DD-0C9C-8760-6116101DC2C1}"/>
                    </a:ext>
                  </a:extLst>
                </p:cNvPr>
                <p:cNvSpPr txBox="1"/>
                <p:nvPr/>
              </p:nvSpPr>
              <p:spPr>
                <a:xfrm>
                  <a:off x="589262" y="734016"/>
                  <a:ext cx="211859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Trimmed State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endPara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28601A59-89DD-0C9C-8760-6116101DC2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262" y="734016"/>
                  <a:ext cx="2118593" cy="307777"/>
                </a:xfrm>
                <a:prstGeom prst="rect">
                  <a:avLst/>
                </a:prstGeom>
                <a:blipFill>
                  <a:blip r:embed="rId17"/>
                  <a:stretch>
                    <a:fillRect l="-7184" t="-28000" r="-1724" b="-4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CAC59666-DB74-47C9-8A21-5F6EF5900DDE}"/>
                    </a:ext>
                  </a:extLst>
                </p:cNvPr>
                <p:cNvSpPr txBox="1"/>
                <p:nvPr/>
              </p:nvSpPr>
              <p:spPr>
                <a:xfrm>
                  <a:off x="6248162" y="735959"/>
                  <a:ext cx="211859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Trimmed State</a:t>
                  </a:r>
                  <a:r>
                    <a:rPr kumimoji="0" lang="en-US" sz="2000" b="1" u="none" strike="noStrike" kern="0" cap="none" spc="0" normalizeH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endPara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CAC59666-DB74-47C9-8A21-5F6EF5900D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8162" y="735959"/>
                  <a:ext cx="2118593" cy="307777"/>
                </a:xfrm>
                <a:prstGeom prst="rect">
                  <a:avLst/>
                </a:prstGeom>
                <a:blipFill>
                  <a:blip r:embed="rId18"/>
                  <a:stretch>
                    <a:fillRect l="-7184" t="-27451" r="-1724" b="-470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DBD41B61-BD83-A2B2-BFE3-252064F33C3C}"/>
                  </a:ext>
                </a:extLst>
              </p:cNvPr>
              <p:cNvSpPr txBox="1"/>
              <p:nvPr/>
            </p:nvSpPr>
            <p:spPr>
              <a:xfrm>
                <a:off x="4898998" y="2227776"/>
                <a:ext cx="595163" cy="3084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1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000" b="1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sz="2000" b="1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000" b="1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000" b="1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DBD41B61-BD83-A2B2-BFE3-252064F33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998" y="2227776"/>
                <a:ext cx="595163" cy="308482"/>
              </a:xfrm>
              <a:prstGeom prst="rect">
                <a:avLst/>
              </a:prstGeom>
              <a:blipFill>
                <a:blip r:embed="rId19"/>
                <a:stretch>
                  <a:fillRect l="-10309" r="-6186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8835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EFA5081C-507E-6D7B-AEDB-79452D754E3F}"/>
              </a:ext>
            </a:extLst>
          </p:cNvPr>
          <p:cNvSpPr/>
          <p:nvPr/>
        </p:nvSpPr>
        <p:spPr>
          <a:xfrm>
            <a:off x="9920548" y="1244753"/>
            <a:ext cx="1003301" cy="6486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BD83E51-33C4-DD95-5F03-66850B2266C3}"/>
              </a:ext>
            </a:extLst>
          </p:cNvPr>
          <p:cNvSpPr/>
          <p:nvPr/>
        </p:nvSpPr>
        <p:spPr>
          <a:xfrm>
            <a:off x="6855771" y="1244753"/>
            <a:ext cx="1003301" cy="6486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3D6CE4D-EF6E-3ED3-19D4-63859E7699A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50" t="18435" r="7109" b="4677"/>
          <a:stretch/>
        </p:blipFill>
        <p:spPr>
          <a:xfrm>
            <a:off x="4570790" y="2863299"/>
            <a:ext cx="6484535" cy="38546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526B29-309A-FC03-94E6-FB698EB5B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noise synthesized for transitional flight from interpolated source noise hemispheres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1F5092-EA70-604F-47FB-B7FD3CD3380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52BEA90-E6BE-45F4-8D5D-C2E01FE3DBC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17FB08-8182-CF35-C1BA-ECED66024A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43" y="1655759"/>
            <a:ext cx="4258402" cy="23834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5E5A51-9F46-9C54-BA94-8428ABB9D066}"/>
              </a:ext>
            </a:extLst>
          </p:cNvPr>
          <p:cNvSpPr txBox="1"/>
          <p:nvPr/>
        </p:nvSpPr>
        <p:spPr>
          <a:xfrm>
            <a:off x="120801" y="3902088"/>
            <a:ext cx="4694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NASA Urban Air Mobility (UAM) Quadrotor Reference Vehicle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DEA5CE-44DB-9F9D-9FC4-9C9D8E347C71}"/>
              </a:ext>
            </a:extLst>
          </p:cNvPr>
          <p:cNvSpPr txBox="1"/>
          <p:nvPr/>
        </p:nvSpPr>
        <p:spPr>
          <a:xfrm>
            <a:off x="8787738" y="2078294"/>
            <a:ext cx="3268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50 KTAS, 10 deg Climb to 90 KTAS Level Cruise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B35491-4DFE-19D2-E9D8-4AEDF92BF5A3}"/>
              </a:ext>
            </a:extLst>
          </p:cNvPr>
          <p:cNvCxnSpPr/>
          <p:nvPr/>
        </p:nvCxnSpPr>
        <p:spPr>
          <a:xfrm>
            <a:off x="5283957" y="2863299"/>
            <a:ext cx="0" cy="3517763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V50A10toV90_norm_pres">
            <a:hlinkClick r:id="" action="ppaction://media"/>
            <a:extLst>
              <a:ext uri="{FF2B5EF4-FFF2-40B4-BE49-F238E27FC236}">
                <a16:creationId xmlns:a16="http://schemas.microsoft.com/office/drawing/2014/main" id="{74344AF5-7D8C-9087-EBD8-37A7B8F109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117399" y="1264259"/>
            <a:ext cx="609600" cy="6096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A9F7275-C45B-8DD8-85CC-1FF04CDCF34F}"/>
              </a:ext>
            </a:extLst>
          </p:cNvPr>
          <p:cNvSpPr txBox="1"/>
          <p:nvPr/>
        </p:nvSpPr>
        <p:spPr>
          <a:xfrm>
            <a:off x="5518816" y="2078294"/>
            <a:ext cx="3268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50 KTAS, 10 deg Climb Only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E40F94E-1EA2-3E5E-F6C2-4CAEEA6E5271}"/>
              </a:ext>
            </a:extLst>
          </p:cNvPr>
          <p:cNvCxnSpPr/>
          <p:nvPr/>
        </p:nvCxnSpPr>
        <p:spPr>
          <a:xfrm>
            <a:off x="5283957" y="2863299"/>
            <a:ext cx="0" cy="3517763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V50A10_norm_pres">
            <a:hlinkClick r:id="" action="ppaction://media"/>
            <a:extLst>
              <a:ext uri="{FF2B5EF4-FFF2-40B4-BE49-F238E27FC236}">
                <a16:creationId xmlns:a16="http://schemas.microsoft.com/office/drawing/2014/main" id="{AC219190-369C-374F-BEC2-A9C2E378F48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52622" y="12642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70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45886 -0.00185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43" y="-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000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45834 -0.00185 " pathEditMode="relative" rAng="0" ptsTypes="AA">
                                      <p:cBhvr>
                                        <p:cTn id="14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-9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0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42" grpId="0" animBg="1"/>
      <p:bldP spid="41" grpId="0" animBg="1"/>
      <p:bldP spid="4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F2AF7-FF65-F058-24F2-34A2A38DC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Departure and approach maneuvers with changing flight conditions auralized with self noise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CCDB3-51C4-9A4E-C27D-6F9B2E263F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52BEA90-E6BE-45F4-8D5D-C2E01FE3DBC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E75360-AA3A-A17B-C60A-496816E55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3" t="4640" r="8465"/>
          <a:stretch/>
        </p:blipFill>
        <p:spPr>
          <a:xfrm>
            <a:off x="5340547" y="1930400"/>
            <a:ext cx="6358539" cy="4425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021971-0A72-1733-2910-C249E6BB10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43" y="1655759"/>
            <a:ext cx="4258402" cy="23834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583A7A-C6A8-07CF-8739-6B44FCDF07DE}"/>
              </a:ext>
            </a:extLst>
          </p:cNvPr>
          <p:cNvSpPr txBox="1"/>
          <p:nvPr/>
        </p:nvSpPr>
        <p:spPr>
          <a:xfrm>
            <a:off x="120801" y="3902088"/>
            <a:ext cx="4694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NASA Urban Air Mobility (UAM) Quadrotor Reference Vehicle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9A353B-2C6F-273B-76BA-CC0D83B99EC0}"/>
              </a:ext>
            </a:extLst>
          </p:cNvPr>
          <p:cNvSpPr txBox="1"/>
          <p:nvPr/>
        </p:nvSpPr>
        <p:spPr>
          <a:xfrm>
            <a:off x="5340547" y="1523487"/>
            <a:ext cx="6673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Departure Sound Pressure Level (SPL) Time History</a:t>
            </a:r>
          </a:p>
        </p:txBody>
      </p:sp>
    </p:spTree>
    <p:extLst>
      <p:ext uri="{BB962C8B-B14F-4D97-AF65-F5344CB8AC3E}">
        <p14:creationId xmlns:p14="http://schemas.microsoft.com/office/powerpoint/2010/main" val="3556790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69844-F38A-6249-8059-10D6DABA4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11574" y="-11152"/>
            <a:ext cx="12207240" cy="5835032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Future work includes: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Complete departure and approach auralizations with loading and thickness noise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Prepare public release of NAF Modulated Broadband Synthesis Plugin for transitional flight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Experimental data on rotor transitional flight anticipated in the coming year (2024-2025) for comparisons with auralizations</a:t>
            </a:r>
          </a:p>
          <a:p>
            <a:pPr>
              <a:lnSpc>
                <a:spcPct val="100000"/>
              </a:lnSpc>
            </a:pPr>
            <a:r>
              <a:rPr lang="en-US" sz="2000" b="1" dirty="0"/>
              <a:t>This work is in support of NASA’s Revolutionary Vertical Lift Technology Project of the NASA Advanced Air Vehicles Program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B6EDD4-3B90-4849-821B-D1A8043A2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Methods developed to synthesize rotor loading and thickness noise and broadband self noise for transitional flight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BD5112-1E64-6149-A12E-E099AAA8B5F7}"/>
              </a:ext>
            </a:extLst>
          </p:cNvPr>
          <p:cNvSpPr txBox="1"/>
          <p:nvPr/>
        </p:nvSpPr>
        <p:spPr>
          <a:xfrm>
            <a:off x="4585538" y="5823880"/>
            <a:ext cx="304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283913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E1B38-DB84-0645-4F49-4120FB73C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41785-F244-0C75-3951-4375158E936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52BEA90-E6BE-45F4-8D5D-C2E01FE3DBC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C1FDD1A-AFC3-DE5D-4912-E9F311C79FD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0" y="1010152"/>
            <a:ext cx="11924495" cy="873436"/>
          </a:xfrm>
          <a:solidFill>
            <a:schemeClr val="accent1">
              <a:alpha val="0"/>
            </a:schemeClr>
          </a:solidFill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All images in this presentation were provided internally by NASA or generated by presenter</a:t>
            </a:r>
          </a:p>
        </p:txBody>
      </p:sp>
    </p:spTree>
    <p:extLst>
      <p:ext uri="{BB962C8B-B14F-4D97-AF65-F5344CB8AC3E}">
        <p14:creationId xmlns:p14="http://schemas.microsoft.com/office/powerpoint/2010/main" val="1172369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A05FD6-6989-65A2-4E69-18F9CFBC5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5319318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dirty="0">
                <a:solidFill>
                  <a:schemeClr val="tx1"/>
                </a:solidFill>
                <a:cs typeface="+mj-cs"/>
              </a:rPr>
              <a:t>Auralizations can help understand human response to Urban Air Mobility (UAM) vehicles in transitional flight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AD44A45-1516-4601-342C-1B05CFD62A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0" r="25782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AFA64F-5316-77C0-B730-1DF2761A8E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52BEA90-E6BE-45F4-8D5D-C2E01FE3DBCB}" type="slidenum">
              <a:rPr lang="en-US">
                <a:solidFill>
                  <a:srgbClr val="FFFFFF"/>
                </a:solidFill>
                <a:latin typeface="Calibri" panose="020F0502020204030204"/>
                <a:cs typeface="+mn-cs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>
              <a:solidFill>
                <a:srgbClr val="FFFFFF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379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EFE27-B653-0759-3CC6-F5644D47C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aircraft auralization, sound is synthesized near the aircraft (paper focus) before being propagated to a ground observer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E414B1-B22A-ABDC-F433-3E1D56B8595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52BEA90-E6BE-45F4-8D5D-C2E01FE3DBC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88669D-1322-F3D4-91C6-21D778700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606" y="1388789"/>
            <a:ext cx="1696276" cy="80034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A0EEE76C-E5AA-2530-741A-4C7FA2676861}"/>
              </a:ext>
            </a:extLst>
          </p:cNvPr>
          <p:cNvSpPr/>
          <p:nvPr/>
        </p:nvSpPr>
        <p:spPr>
          <a:xfrm>
            <a:off x="5621867" y="5622652"/>
            <a:ext cx="474133" cy="475748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753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2BBB6C8-8C54-A78E-9F7A-381879937112}"/>
              </a:ext>
            </a:extLst>
          </p:cNvPr>
          <p:cNvCxnSpPr>
            <a:cxnSpLocks/>
          </p:cNvCxnSpPr>
          <p:nvPr/>
        </p:nvCxnSpPr>
        <p:spPr>
          <a:xfrm>
            <a:off x="4314212" y="2620334"/>
            <a:ext cx="1488943" cy="2987474"/>
          </a:xfrm>
          <a:prstGeom prst="straightConnector1">
            <a:avLst/>
          </a:prstGeom>
          <a:noFill/>
          <a:ln w="38100" cap="flat" cmpd="sng" algn="ctr">
            <a:solidFill>
              <a:srgbClr val="4F81BD"/>
            </a:solidFill>
            <a:prstDash val="solid"/>
            <a:tailEnd type="triangle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E01F202-8018-3C3C-26D3-ADA7F58D2E77}"/>
              </a:ext>
            </a:extLst>
          </p:cNvPr>
          <p:cNvCxnSpPr>
            <a:cxnSpLocks/>
          </p:cNvCxnSpPr>
          <p:nvPr/>
        </p:nvCxnSpPr>
        <p:spPr>
          <a:xfrm flipV="1">
            <a:off x="5463054" y="6101943"/>
            <a:ext cx="282427" cy="446730"/>
          </a:xfrm>
          <a:prstGeom prst="straightConnector1">
            <a:avLst/>
          </a:prstGeom>
          <a:noFill/>
          <a:ln w="38100" cap="flat" cmpd="sng" algn="ctr">
            <a:solidFill>
              <a:srgbClr val="C0504D"/>
            </a:solidFill>
            <a:prstDash val="solid"/>
            <a:tailEnd type="triangle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F3C413A-209D-C73E-2463-5C65ADEF667E}"/>
              </a:ext>
            </a:extLst>
          </p:cNvPr>
          <p:cNvSpPr txBox="1"/>
          <p:nvPr/>
        </p:nvSpPr>
        <p:spPr>
          <a:xfrm>
            <a:off x="4724399" y="3216503"/>
            <a:ext cx="1790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753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Direct Path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399FC4-05A8-1969-3959-D1FAD4363876}"/>
              </a:ext>
            </a:extLst>
          </p:cNvPr>
          <p:cNvSpPr txBox="1"/>
          <p:nvPr/>
        </p:nvSpPr>
        <p:spPr>
          <a:xfrm>
            <a:off x="3449181" y="4553401"/>
            <a:ext cx="1419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753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</a:rPr>
              <a:t>Reflected Path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692978-428A-A053-BCCA-651BF99CF157}"/>
              </a:ext>
            </a:extLst>
          </p:cNvPr>
          <p:cNvSpPr txBox="1"/>
          <p:nvPr/>
        </p:nvSpPr>
        <p:spPr>
          <a:xfrm>
            <a:off x="6096000" y="5607808"/>
            <a:ext cx="1432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753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</a:rPr>
              <a:t>Ground Observer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F342CA3-906F-FB63-723E-6A6311A1880D}"/>
              </a:ext>
            </a:extLst>
          </p:cNvPr>
          <p:cNvCxnSpPr>
            <a:cxnSpLocks/>
          </p:cNvCxnSpPr>
          <p:nvPr/>
        </p:nvCxnSpPr>
        <p:spPr>
          <a:xfrm>
            <a:off x="4126622" y="2620334"/>
            <a:ext cx="1305187" cy="3918578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D9D9497E-375D-ECE1-0A3C-1E2FC72E6D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51" t="20835" r="8209" b="22264"/>
          <a:stretch/>
        </p:blipFill>
        <p:spPr>
          <a:xfrm>
            <a:off x="3410511" y="2336012"/>
            <a:ext cx="1305187" cy="68226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E9FFC69-0B74-D95D-7287-993BFF873262}"/>
              </a:ext>
            </a:extLst>
          </p:cNvPr>
          <p:cNvSpPr txBox="1"/>
          <p:nvPr/>
        </p:nvSpPr>
        <p:spPr>
          <a:xfrm>
            <a:off x="4715698" y="2258969"/>
            <a:ext cx="1919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753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Synthesized Sound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05DCE7D-29AF-96E4-459E-A569D2FBE8E2}"/>
              </a:ext>
            </a:extLst>
          </p:cNvPr>
          <p:cNvSpPr txBox="1"/>
          <p:nvPr/>
        </p:nvSpPr>
        <p:spPr>
          <a:xfrm>
            <a:off x="8198670" y="2882466"/>
            <a:ext cx="31772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753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NASA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Auralizatio</a:t>
            </a:r>
            <a:r>
              <a:rPr lang="en-US" sz="2400" b="1" kern="0" dirty="0"/>
              <a:t>n Framework (NAF) performs sound synthesis and propagation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9757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26AC473F-DB36-61FB-2AD1-C56542EC6F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39" r="4257" b="44519"/>
          <a:stretch/>
        </p:blipFill>
        <p:spPr>
          <a:xfrm>
            <a:off x="2616258" y="4336927"/>
            <a:ext cx="8527465" cy="25676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9DE7EB-C4AC-1FAE-CA4F-6BA891EB3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exist to synthesize loading and thickness (tonal) noise and broadband self noise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C06C8-8313-130B-CC9A-1DFDA105A3A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52BEA90-E6BE-45F4-8D5D-C2E01FE3DBC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E0F9EC-08D4-4195-4079-73959316F0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1" t="15278" r="18040" b="23274"/>
          <a:stretch/>
        </p:blipFill>
        <p:spPr>
          <a:xfrm flipH="1">
            <a:off x="3863442" y="2014659"/>
            <a:ext cx="3594149" cy="19876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6C5FC4-B81F-76E9-041F-62FC0209A5F2}"/>
              </a:ext>
            </a:extLst>
          </p:cNvPr>
          <p:cNvSpPr txBox="1"/>
          <p:nvPr/>
        </p:nvSpPr>
        <p:spPr>
          <a:xfrm>
            <a:off x="1087162" y="1958374"/>
            <a:ext cx="17024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>
                <a:cs typeface="Calibri" panose="020F0502020204030204" pitchFamily="34" charset="0"/>
              </a:rPr>
              <a:t>Blade Thickness &amp; Loading</a:t>
            </a:r>
          </a:p>
        </p:txBody>
      </p:sp>
      <p:sp>
        <p:nvSpPr>
          <p:cNvPr id="9" name="Freeform 28">
            <a:extLst>
              <a:ext uri="{FF2B5EF4-FFF2-40B4-BE49-F238E27FC236}">
                <a16:creationId xmlns:a16="http://schemas.microsoft.com/office/drawing/2014/main" id="{C2C755C4-E5FB-6E1D-3630-DBB80F1CBEAE}"/>
              </a:ext>
            </a:extLst>
          </p:cNvPr>
          <p:cNvSpPr/>
          <p:nvPr/>
        </p:nvSpPr>
        <p:spPr>
          <a:xfrm flipH="1">
            <a:off x="5159327" y="2014659"/>
            <a:ext cx="277884" cy="233906"/>
          </a:xfrm>
          <a:custGeom>
            <a:avLst/>
            <a:gdLst>
              <a:gd name="connsiteX0" fmla="*/ 67497 w 1267376"/>
              <a:gd name="connsiteY0" fmla="*/ 235239 h 1113587"/>
              <a:gd name="connsiteX1" fmla="*/ 37017 w 1267376"/>
              <a:gd name="connsiteY1" fmla="*/ 743239 h 1113587"/>
              <a:gd name="connsiteX2" fmla="*/ 514537 w 1267376"/>
              <a:gd name="connsiteY2" fmla="*/ 1108999 h 1113587"/>
              <a:gd name="connsiteX3" fmla="*/ 1083497 w 1267376"/>
              <a:gd name="connsiteY3" fmla="*/ 915959 h 1113587"/>
              <a:gd name="connsiteX4" fmla="*/ 1266377 w 1267376"/>
              <a:gd name="connsiteY4" fmla="*/ 448599 h 1113587"/>
              <a:gd name="connsiteX5" fmla="*/ 1022537 w 1267376"/>
              <a:gd name="connsiteY5" fmla="*/ 92999 h 1113587"/>
              <a:gd name="connsiteX6" fmla="*/ 545017 w 1267376"/>
              <a:gd name="connsiteY6" fmla="*/ 1559 h 1113587"/>
              <a:gd name="connsiteX7" fmla="*/ 240217 w 1267376"/>
              <a:gd name="connsiteY7" fmla="*/ 143799 h 1113587"/>
              <a:gd name="connsiteX8" fmla="*/ 219897 w 1267376"/>
              <a:gd name="connsiteY8" fmla="*/ 489239 h 1113587"/>
              <a:gd name="connsiteX9" fmla="*/ 321497 w 1267376"/>
              <a:gd name="connsiteY9" fmla="*/ 733079 h 1113587"/>
              <a:gd name="connsiteX10" fmla="*/ 565337 w 1267376"/>
              <a:gd name="connsiteY10" fmla="*/ 915959 h 1113587"/>
              <a:gd name="connsiteX11" fmla="*/ 829497 w 1267376"/>
              <a:gd name="connsiteY11" fmla="*/ 854999 h 1113587"/>
              <a:gd name="connsiteX12" fmla="*/ 1073337 w 1267376"/>
              <a:gd name="connsiteY12" fmla="*/ 682279 h 1113587"/>
              <a:gd name="connsiteX13" fmla="*/ 1073337 w 1267376"/>
              <a:gd name="connsiteY13" fmla="*/ 367319 h 1113587"/>
              <a:gd name="connsiteX14" fmla="*/ 880297 w 1267376"/>
              <a:gd name="connsiteY14" fmla="*/ 225079 h 1113587"/>
              <a:gd name="connsiteX15" fmla="*/ 514537 w 1267376"/>
              <a:gd name="connsiteY15" fmla="*/ 235239 h 1113587"/>
              <a:gd name="connsiteX16" fmla="*/ 372297 w 1267376"/>
              <a:gd name="connsiteY16" fmla="*/ 407959 h 1113587"/>
              <a:gd name="connsiteX17" fmla="*/ 412937 w 1267376"/>
              <a:gd name="connsiteY17" fmla="*/ 570519 h 1113587"/>
              <a:gd name="connsiteX18" fmla="*/ 555177 w 1267376"/>
              <a:gd name="connsiteY18" fmla="*/ 722919 h 1113587"/>
              <a:gd name="connsiteX19" fmla="*/ 778697 w 1267376"/>
              <a:gd name="connsiteY19" fmla="*/ 743239 h 1113587"/>
              <a:gd name="connsiteX20" fmla="*/ 931097 w 1267376"/>
              <a:gd name="connsiteY20" fmla="*/ 631479 h 1113587"/>
              <a:gd name="connsiteX21" fmla="*/ 880297 w 1267376"/>
              <a:gd name="connsiteY21" fmla="*/ 468919 h 1113587"/>
              <a:gd name="connsiteX22" fmla="*/ 656777 w 1267376"/>
              <a:gd name="connsiteY22" fmla="*/ 367319 h 1113587"/>
              <a:gd name="connsiteX23" fmla="*/ 524697 w 1267376"/>
              <a:gd name="connsiteY23" fmla="*/ 448599 h 1113587"/>
              <a:gd name="connsiteX24" fmla="*/ 575497 w 1267376"/>
              <a:gd name="connsiteY24" fmla="*/ 611159 h 1113587"/>
              <a:gd name="connsiteX25" fmla="*/ 727897 w 1267376"/>
              <a:gd name="connsiteY25" fmla="*/ 672119 h 1113587"/>
              <a:gd name="connsiteX26" fmla="*/ 748217 w 1267376"/>
              <a:gd name="connsiteY26" fmla="*/ 560359 h 1113587"/>
              <a:gd name="connsiteX27" fmla="*/ 646617 w 1267376"/>
              <a:gd name="connsiteY27" fmla="*/ 489239 h 111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67376" h="1113587">
                <a:moveTo>
                  <a:pt x="67497" y="235239"/>
                </a:moveTo>
                <a:cubicBezTo>
                  <a:pt x="15003" y="416425"/>
                  <a:pt x="-37490" y="597612"/>
                  <a:pt x="37017" y="743239"/>
                </a:cubicBezTo>
                <a:cubicBezTo>
                  <a:pt x="111524" y="888866"/>
                  <a:pt x="340124" y="1080212"/>
                  <a:pt x="514537" y="1108999"/>
                </a:cubicBezTo>
                <a:cubicBezTo>
                  <a:pt x="688950" y="1137786"/>
                  <a:pt x="958190" y="1026026"/>
                  <a:pt x="1083497" y="915959"/>
                </a:cubicBezTo>
                <a:cubicBezTo>
                  <a:pt x="1208804" y="805892"/>
                  <a:pt x="1276537" y="585759"/>
                  <a:pt x="1266377" y="448599"/>
                </a:cubicBezTo>
                <a:cubicBezTo>
                  <a:pt x="1256217" y="311439"/>
                  <a:pt x="1142764" y="167506"/>
                  <a:pt x="1022537" y="92999"/>
                </a:cubicBezTo>
                <a:cubicBezTo>
                  <a:pt x="902310" y="18492"/>
                  <a:pt x="675404" y="-6908"/>
                  <a:pt x="545017" y="1559"/>
                </a:cubicBezTo>
                <a:cubicBezTo>
                  <a:pt x="414630" y="10026"/>
                  <a:pt x="294404" y="62519"/>
                  <a:pt x="240217" y="143799"/>
                </a:cubicBezTo>
                <a:cubicBezTo>
                  <a:pt x="186030" y="225079"/>
                  <a:pt x="206350" y="391026"/>
                  <a:pt x="219897" y="489239"/>
                </a:cubicBezTo>
                <a:cubicBezTo>
                  <a:pt x="233444" y="587452"/>
                  <a:pt x="263924" y="661959"/>
                  <a:pt x="321497" y="733079"/>
                </a:cubicBezTo>
                <a:cubicBezTo>
                  <a:pt x="379070" y="804199"/>
                  <a:pt x="480670" y="895639"/>
                  <a:pt x="565337" y="915959"/>
                </a:cubicBezTo>
                <a:cubicBezTo>
                  <a:pt x="650004" y="936279"/>
                  <a:pt x="744830" y="893946"/>
                  <a:pt x="829497" y="854999"/>
                </a:cubicBezTo>
                <a:cubicBezTo>
                  <a:pt x="914164" y="816052"/>
                  <a:pt x="1032697" y="763559"/>
                  <a:pt x="1073337" y="682279"/>
                </a:cubicBezTo>
                <a:cubicBezTo>
                  <a:pt x="1113977" y="600999"/>
                  <a:pt x="1105510" y="443519"/>
                  <a:pt x="1073337" y="367319"/>
                </a:cubicBezTo>
                <a:cubicBezTo>
                  <a:pt x="1041164" y="291119"/>
                  <a:pt x="973430" y="247092"/>
                  <a:pt x="880297" y="225079"/>
                </a:cubicBezTo>
                <a:cubicBezTo>
                  <a:pt x="787164" y="203066"/>
                  <a:pt x="599204" y="204759"/>
                  <a:pt x="514537" y="235239"/>
                </a:cubicBezTo>
                <a:cubicBezTo>
                  <a:pt x="429870" y="265719"/>
                  <a:pt x="389230" y="352079"/>
                  <a:pt x="372297" y="407959"/>
                </a:cubicBezTo>
                <a:cubicBezTo>
                  <a:pt x="355364" y="463839"/>
                  <a:pt x="382457" y="518026"/>
                  <a:pt x="412937" y="570519"/>
                </a:cubicBezTo>
                <a:cubicBezTo>
                  <a:pt x="443417" y="623012"/>
                  <a:pt x="494217" y="694132"/>
                  <a:pt x="555177" y="722919"/>
                </a:cubicBezTo>
                <a:cubicBezTo>
                  <a:pt x="616137" y="751706"/>
                  <a:pt x="716044" y="758479"/>
                  <a:pt x="778697" y="743239"/>
                </a:cubicBezTo>
                <a:cubicBezTo>
                  <a:pt x="841350" y="727999"/>
                  <a:pt x="914164" y="677199"/>
                  <a:pt x="931097" y="631479"/>
                </a:cubicBezTo>
                <a:cubicBezTo>
                  <a:pt x="948030" y="585759"/>
                  <a:pt x="926017" y="512946"/>
                  <a:pt x="880297" y="468919"/>
                </a:cubicBezTo>
                <a:cubicBezTo>
                  <a:pt x="834577" y="424892"/>
                  <a:pt x="716044" y="370706"/>
                  <a:pt x="656777" y="367319"/>
                </a:cubicBezTo>
                <a:cubicBezTo>
                  <a:pt x="597510" y="363932"/>
                  <a:pt x="538244" y="407959"/>
                  <a:pt x="524697" y="448599"/>
                </a:cubicBezTo>
                <a:cubicBezTo>
                  <a:pt x="511150" y="489239"/>
                  <a:pt x="541630" y="573906"/>
                  <a:pt x="575497" y="611159"/>
                </a:cubicBezTo>
                <a:cubicBezTo>
                  <a:pt x="609364" y="648412"/>
                  <a:pt x="699110" y="680586"/>
                  <a:pt x="727897" y="672119"/>
                </a:cubicBezTo>
                <a:cubicBezTo>
                  <a:pt x="756684" y="663652"/>
                  <a:pt x="761764" y="590839"/>
                  <a:pt x="748217" y="560359"/>
                </a:cubicBezTo>
                <a:cubicBezTo>
                  <a:pt x="734670" y="529879"/>
                  <a:pt x="690643" y="509559"/>
                  <a:pt x="646617" y="489239"/>
                </a:cubicBezTo>
              </a:path>
            </a:pathLst>
          </a:custGeom>
          <a:noFill/>
          <a:ln w="12700">
            <a:solidFill>
              <a:srgbClr val="0000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77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37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96" algn="l" defTabSz="914319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56" algn="l" defTabSz="914319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14" algn="l" defTabSz="914319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74" algn="l" defTabSz="914319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72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reeform 23">
            <a:extLst>
              <a:ext uri="{FF2B5EF4-FFF2-40B4-BE49-F238E27FC236}">
                <a16:creationId xmlns:a16="http://schemas.microsoft.com/office/drawing/2014/main" id="{64AE87B5-B059-282B-0FB8-3D233881CBAA}"/>
              </a:ext>
            </a:extLst>
          </p:cNvPr>
          <p:cNvSpPr/>
          <p:nvPr/>
        </p:nvSpPr>
        <p:spPr>
          <a:xfrm flipH="1">
            <a:off x="4776636" y="2131612"/>
            <a:ext cx="277884" cy="233906"/>
          </a:xfrm>
          <a:custGeom>
            <a:avLst/>
            <a:gdLst>
              <a:gd name="connsiteX0" fmla="*/ 67497 w 1267376"/>
              <a:gd name="connsiteY0" fmla="*/ 235239 h 1113587"/>
              <a:gd name="connsiteX1" fmla="*/ 37017 w 1267376"/>
              <a:gd name="connsiteY1" fmla="*/ 743239 h 1113587"/>
              <a:gd name="connsiteX2" fmla="*/ 514537 w 1267376"/>
              <a:gd name="connsiteY2" fmla="*/ 1108999 h 1113587"/>
              <a:gd name="connsiteX3" fmla="*/ 1083497 w 1267376"/>
              <a:gd name="connsiteY3" fmla="*/ 915959 h 1113587"/>
              <a:gd name="connsiteX4" fmla="*/ 1266377 w 1267376"/>
              <a:gd name="connsiteY4" fmla="*/ 448599 h 1113587"/>
              <a:gd name="connsiteX5" fmla="*/ 1022537 w 1267376"/>
              <a:gd name="connsiteY5" fmla="*/ 92999 h 1113587"/>
              <a:gd name="connsiteX6" fmla="*/ 545017 w 1267376"/>
              <a:gd name="connsiteY6" fmla="*/ 1559 h 1113587"/>
              <a:gd name="connsiteX7" fmla="*/ 240217 w 1267376"/>
              <a:gd name="connsiteY7" fmla="*/ 143799 h 1113587"/>
              <a:gd name="connsiteX8" fmla="*/ 219897 w 1267376"/>
              <a:gd name="connsiteY8" fmla="*/ 489239 h 1113587"/>
              <a:gd name="connsiteX9" fmla="*/ 321497 w 1267376"/>
              <a:gd name="connsiteY9" fmla="*/ 733079 h 1113587"/>
              <a:gd name="connsiteX10" fmla="*/ 565337 w 1267376"/>
              <a:gd name="connsiteY10" fmla="*/ 915959 h 1113587"/>
              <a:gd name="connsiteX11" fmla="*/ 829497 w 1267376"/>
              <a:gd name="connsiteY11" fmla="*/ 854999 h 1113587"/>
              <a:gd name="connsiteX12" fmla="*/ 1073337 w 1267376"/>
              <a:gd name="connsiteY12" fmla="*/ 682279 h 1113587"/>
              <a:gd name="connsiteX13" fmla="*/ 1073337 w 1267376"/>
              <a:gd name="connsiteY13" fmla="*/ 367319 h 1113587"/>
              <a:gd name="connsiteX14" fmla="*/ 880297 w 1267376"/>
              <a:gd name="connsiteY14" fmla="*/ 225079 h 1113587"/>
              <a:gd name="connsiteX15" fmla="*/ 514537 w 1267376"/>
              <a:gd name="connsiteY15" fmla="*/ 235239 h 1113587"/>
              <a:gd name="connsiteX16" fmla="*/ 372297 w 1267376"/>
              <a:gd name="connsiteY16" fmla="*/ 407959 h 1113587"/>
              <a:gd name="connsiteX17" fmla="*/ 412937 w 1267376"/>
              <a:gd name="connsiteY17" fmla="*/ 570519 h 1113587"/>
              <a:gd name="connsiteX18" fmla="*/ 555177 w 1267376"/>
              <a:gd name="connsiteY18" fmla="*/ 722919 h 1113587"/>
              <a:gd name="connsiteX19" fmla="*/ 778697 w 1267376"/>
              <a:gd name="connsiteY19" fmla="*/ 743239 h 1113587"/>
              <a:gd name="connsiteX20" fmla="*/ 931097 w 1267376"/>
              <a:gd name="connsiteY20" fmla="*/ 631479 h 1113587"/>
              <a:gd name="connsiteX21" fmla="*/ 880297 w 1267376"/>
              <a:gd name="connsiteY21" fmla="*/ 468919 h 1113587"/>
              <a:gd name="connsiteX22" fmla="*/ 656777 w 1267376"/>
              <a:gd name="connsiteY22" fmla="*/ 367319 h 1113587"/>
              <a:gd name="connsiteX23" fmla="*/ 524697 w 1267376"/>
              <a:gd name="connsiteY23" fmla="*/ 448599 h 1113587"/>
              <a:gd name="connsiteX24" fmla="*/ 575497 w 1267376"/>
              <a:gd name="connsiteY24" fmla="*/ 611159 h 1113587"/>
              <a:gd name="connsiteX25" fmla="*/ 727897 w 1267376"/>
              <a:gd name="connsiteY25" fmla="*/ 672119 h 1113587"/>
              <a:gd name="connsiteX26" fmla="*/ 748217 w 1267376"/>
              <a:gd name="connsiteY26" fmla="*/ 560359 h 1113587"/>
              <a:gd name="connsiteX27" fmla="*/ 646617 w 1267376"/>
              <a:gd name="connsiteY27" fmla="*/ 489239 h 111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67376" h="1113587">
                <a:moveTo>
                  <a:pt x="67497" y="235239"/>
                </a:moveTo>
                <a:cubicBezTo>
                  <a:pt x="15003" y="416425"/>
                  <a:pt x="-37490" y="597612"/>
                  <a:pt x="37017" y="743239"/>
                </a:cubicBezTo>
                <a:cubicBezTo>
                  <a:pt x="111524" y="888866"/>
                  <a:pt x="340124" y="1080212"/>
                  <a:pt x="514537" y="1108999"/>
                </a:cubicBezTo>
                <a:cubicBezTo>
                  <a:pt x="688950" y="1137786"/>
                  <a:pt x="958190" y="1026026"/>
                  <a:pt x="1083497" y="915959"/>
                </a:cubicBezTo>
                <a:cubicBezTo>
                  <a:pt x="1208804" y="805892"/>
                  <a:pt x="1276537" y="585759"/>
                  <a:pt x="1266377" y="448599"/>
                </a:cubicBezTo>
                <a:cubicBezTo>
                  <a:pt x="1256217" y="311439"/>
                  <a:pt x="1142764" y="167506"/>
                  <a:pt x="1022537" y="92999"/>
                </a:cubicBezTo>
                <a:cubicBezTo>
                  <a:pt x="902310" y="18492"/>
                  <a:pt x="675404" y="-6908"/>
                  <a:pt x="545017" y="1559"/>
                </a:cubicBezTo>
                <a:cubicBezTo>
                  <a:pt x="414630" y="10026"/>
                  <a:pt x="294404" y="62519"/>
                  <a:pt x="240217" y="143799"/>
                </a:cubicBezTo>
                <a:cubicBezTo>
                  <a:pt x="186030" y="225079"/>
                  <a:pt x="206350" y="391026"/>
                  <a:pt x="219897" y="489239"/>
                </a:cubicBezTo>
                <a:cubicBezTo>
                  <a:pt x="233444" y="587452"/>
                  <a:pt x="263924" y="661959"/>
                  <a:pt x="321497" y="733079"/>
                </a:cubicBezTo>
                <a:cubicBezTo>
                  <a:pt x="379070" y="804199"/>
                  <a:pt x="480670" y="895639"/>
                  <a:pt x="565337" y="915959"/>
                </a:cubicBezTo>
                <a:cubicBezTo>
                  <a:pt x="650004" y="936279"/>
                  <a:pt x="744830" y="893946"/>
                  <a:pt x="829497" y="854999"/>
                </a:cubicBezTo>
                <a:cubicBezTo>
                  <a:pt x="914164" y="816052"/>
                  <a:pt x="1032697" y="763559"/>
                  <a:pt x="1073337" y="682279"/>
                </a:cubicBezTo>
                <a:cubicBezTo>
                  <a:pt x="1113977" y="600999"/>
                  <a:pt x="1105510" y="443519"/>
                  <a:pt x="1073337" y="367319"/>
                </a:cubicBezTo>
                <a:cubicBezTo>
                  <a:pt x="1041164" y="291119"/>
                  <a:pt x="973430" y="247092"/>
                  <a:pt x="880297" y="225079"/>
                </a:cubicBezTo>
                <a:cubicBezTo>
                  <a:pt x="787164" y="203066"/>
                  <a:pt x="599204" y="204759"/>
                  <a:pt x="514537" y="235239"/>
                </a:cubicBezTo>
                <a:cubicBezTo>
                  <a:pt x="429870" y="265719"/>
                  <a:pt x="389230" y="352079"/>
                  <a:pt x="372297" y="407959"/>
                </a:cubicBezTo>
                <a:cubicBezTo>
                  <a:pt x="355364" y="463839"/>
                  <a:pt x="382457" y="518026"/>
                  <a:pt x="412937" y="570519"/>
                </a:cubicBezTo>
                <a:cubicBezTo>
                  <a:pt x="443417" y="623012"/>
                  <a:pt x="494217" y="694132"/>
                  <a:pt x="555177" y="722919"/>
                </a:cubicBezTo>
                <a:cubicBezTo>
                  <a:pt x="616137" y="751706"/>
                  <a:pt x="716044" y="758479"/>
                  <a:pt x="778697" y="743239"/>
                </a:cubicBezTo>
                <a:cubicBezTo>
                  <a:pt x="841350" y="727999"/>
                  <a:pt x="914164" y="677199"/>
                  <a:pt x="931097" y="631479"/>
                </a:cubicBezTo>
                <a:cubicBezTo>
                  <a:pt x="948030" y="585759"/>
                  <a:pt x="926017" y="512946"/>
                  <a:pt x="880297" y="468919"/>
                </a:cubicBezTo>
                <a:cubicBezTo>
                  <a:pt x="834577" y="424892"/>
                  <a:pt x="716044" y="370706"/>
                  <a:pt x="656777" y="367319"/>
                </a:cubicBezTo>
                <a:cubicBezTo>
                  <a:pt x="597510" y="363932"/>
                  <a:pt x="538244" y="407959"/>
                  <a:pt x="524697" y="448599"/>
                </a:cubicBezTo>
                <a:cubicBezTo>
                  <a:pt x="511150" y="489239"/>
                  <a:pt x="541630" y="573906"/>
                  <a:pt x="575497" y="611159"/>
                </a:cubicBezTo>
                <a:cubicBezTo>
                  <a:pt x="609364" y="648412"/>
                  <a:pt x="699110" y="680586"/>
                  <a:pt x="727897" y="672119"/>
                </a:cubicBezTo>
                <a:cubicBezTo>
                  <a:pt x="756684" y="663652"/>
                  <a:pt x="761764" y="590839"/>
                  <a:pt x="748217" y="560359"/>
                </a:cubicBezTo>
                <a:cubicBezTo>
                  <a:pt x="734670" y="529879"/>
                  <a:pt x="690643" y="509559"/>
                  <a:pt x="646617" y="489239"/>
                </a:cubicBezTo>
              </a:path>
            </a:pathLst>
          </a:custGeom>
          <a:noFill/>
          <a:ln w="12700">
            <a:solidFill>
              <a:srgbClr val="0000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77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37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96" algn="l" defTabSz="914319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56" algn="l" defTabSz="914319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14" algn="l" defTabSz="914319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74" algn="l" defTabSz="914319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72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reeform 28">
            <a:extLst>
              <a:ext uri="{FF2B5EF4-FFF2-40B4-BE49-F238E27FC236}">
                <a16:creationId xmlns:a16="http://schemas.microsoft.com/office/drawing/2014/main" id="{BEF60CB7-7C36-D547-5CF4-F8BBA629AC1C}"/>
              </a:ext>
            </a:extLst>
          </p:cNvPr>
          <p:cNvSpPr/>
          <p:nvPr/>
        </p:nvSpPr>
        <p:spPr>
          <a:xfrm flipH="1">
            <a:off x="7093169" y="2004989"/>
            <a:ext cx="277884" cy="233906"/>
          </a:xfrm>
          <a:custGeom>
            <a:avLst/>
            <a:gdLst>
              <a:gd name="connsiteX0" fmla="*/ 67497 w 1267376"/>
              <a:gd name="connsiteY0" fmla="*/ 235239 h 1113587"/>
              <a:gd name="connsiteX1" fmla="*/ 37017 w 1267376"/>
              <a:gd name="connsiteY1" fmla="*/ 743239 h 1113587"/>
              <a:gd name="connsiteX2" fmla="*/ 514537 w 1267376"/>
              <a:gd name="connsiteY2" fmla="*/ 1108999 h 1113587"/>
              <a:gd name="connsiteX3" fmla="*/ 1083497 w 1267376"/>
              <a:gd name="connsiteY3" fmla="*/ 915959 h 1113587"/>
              <a:gd name="connsiteX4" fmla="*/ 1266377 w 1267376"/>
              <a:gd name="connsiteY4" fmla="*/ 448599 h 1113587"/>
              <a:gd name="connsiteX5" fmla="*/ 1022537 w 1267376"/>
              <a:gd name="connsiteY5" fmla="*/ 92999 h 1113587"/>
              <a:gd name="connsiteX6" fmla="*/ 545017 w 1267376"/>
              <a:gd name="connsiteY6" fmla="*/ 1559 h 1113587"/>
              <a:gd name="connsiteX7" fmla="*/ 240217 w 1267376"/>
              <a:gd name="connsiteY7" fmla="*/ 143799 h 1113587"/>
              <a:gd name="connsiteX8" fmla="*/ 219897 w 1267376"/>
              <a:gd name="connsiteY8" fmla="*/ 489239 h 1113587"/>
              <a:gd name="connsiteX9" fmla="*/ 321497 w 1267376"/>
              <a:gd name="connsiteY9" fmla="*/ 733079 h 1113587"/>
              <a:gd name="connsiteX10" fmla="*/ 565337 w 1267376"/>
              <a:gd name="connsiteY10" fmla="*/ 915959 h 1113587"/>
              <a:gd name="connsiteX11" fmla="*/ 829497 w 1267376"/>
              <a:gd name="connsiteY11" fmla="*/ 854999 h 1113587"/>
              <a:gd name="connsiteX12" fmla="*/ 1073337 w 1267376"/>
              <a:gd name="connsiteY12" fmla="*/ 682279 h 1113587"/>
              <a:gd name="connsiteX13" fmla="*/ 1073337 w 1267376"/>
              <a:gd name="connsiteY13" fmla="*/ 367319 h 1113587"/>
              <a:gd name="connsiteX14" fmla="*/ 880297 w 1267376"/>
              <a:gd name="connsiteY14" fmla="*/ 225079 h 1113587"/>
              <a:gd name="connsiteX15" fmla="*/ 514537 w 1267376"/>
              <a:gd name="connsiteY15" fmla="*/ 235239 h 1113587"/>
              <a:gd name="connsiteX16" fmla="*/ 372297 w 1267376"/>
              <a:gd name="connsiteY16" fmla="*/ 407959 h 1113587"/>
              <a:gd name="connsiteX17" fmla="*/ 412937 w 1267376"/>
              <a:gd name="connsiteY17" fmla="*/ 570519 h 1113587"/>
              <a:gd name="connsiteX18" fmla="*/ 555177 w 1267376"/>
              <a:gd name="connsiteY18" fmla="*/ 722919 h 1113587"/>
              <a:gd name="connsiteX19" fmla="*/ 778697 w 1267376"/>
              <a:gd name="connsiteY19" fmla="*/ 743239 h 1113587"/>
              <a:gd name="connsiteX20" fmla="*/ 931097 w 1267376"/>
              <a:gd name="connsiteY20" fmla="*/ 631479 h 1113587"/>
              <a:gd name="connsiteX21" fmla="*/ 880297 w 1267376"/>
              <a:gd name="connsiteY21" fmla="*/ 468919 h 1113587"/>
              <a:gd name="connsiteX22" fmla="*/ 656777 w 1267376"/>
              <a:gd name="connsiteY22" fmla="*/ 367319 h 1113587"/>
              <a:gd name="connsiteX23" fmla="*/ 524697 w 1267376"/>
              <a:gd name="connsiteY23" fmla="*/ 448599 h 1113587"/>
              <a:gd name="connsiteX24" fmla="*/ 575497 w 1267376"/>
              <a:gd name="connsiteY24" fmla="*/ 611159 h 1113587"/>
              <a:gd name="connsiteX25" fmla="*/ 727897 w 1267376"/>
              <a:gd name="connsiteY25" fmla="*/ 672119 h 1113587"/>
              <a:gd name="connsiteX26" fmla="*/ 748217 w 1267376"/>
              <a:gd name="connsiteY26" fmla="*/ 560359 h 1113587"/>
              <a:gd name="connsiteX27" fmla="*/ 646617 w 1267376"/>
              <a:gd name="connsiteY27" fmla="*/ 489239 h 111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67376" h="1113587">
                <a:moveTo>
                  <a:pt x="67497" y="235239"/>
                </a:moveTo>
                <a:cubicBezTo>
                  <a:pt x="15003" y="416425"/>
                  <a:pt x="-37490" y="597612"/>
                  <a:pt x="37017" y="743239"/>
                </a:cubicBezTo>
                <a:cubicBezTo>
                  <a:pt x="111524" y="888866"/>
                  <a:pt x="340124" y="1080212"/>
                  <a:pt x="514537" y="1108999"/>
                </a:cubicBezTo>
                <a:cubicBezTo>
                  <a:pt x="688950" y="1137786"/>
                  <a:pt x="958190" y="1026026"/>
                  <a:pt x="1083497" y="915959"/>
                </a:cubicBezTo>
                <a:cubicBezTo>
                  <a:pt x="1208804" y="805892"/>
                  <a:pt x="1276537" y="585759"/>
                  <a:pt x="1266377" y="448599"/>
                </a:cubicBezTo>
                <a:cubicBezTo>
                  <a:pt x="1256217" y="311439"/>
                  <a:pt x="1142764" y="167506"/>
                  <a:pt x="1022537" y="92999"/>
                </a:cubicBezTo>
                <a:cubicBezTo>
                  <a:pt x="902310" y="18492"/>
                  <a:pt x="675404" y="-6908"/>
                  <a:pt x="545017" y="1559"/>
                </a:cubicBezTo>
                <a:cubicBezTo>
                  <a:pt x="414630" y="10026"/>
                  <a:pt x="294404" y="62519"/>
                  <a:pt x="240217" y="143799"/>
                </a:cubicBezTo>
                <a:cubicBezTo>
                  <a:pt x="186030" y="225079"/>
                  <a:pt x="206350" y="391026"/>
                  <a:pt x="219897" y="489239"/>
                </a:cubicBezTo>
                <a:cubicBezTo>
                  <a:pt x="233444" y="587452"/>
                  <a:pt x="263924" y="661959"/>
                  <a:pt x="321497" y="733079"/>
                </a:cubicBezTo>
                <a:cubicBezTo>
                  <a:pt x="379070" y="804199"/>
                  <a:pt x="480670" y="895639"/>
                  <a:pt x="565337" y="915959"/>
                </a:cubicBezTo>
                <a:cubicBezTo>
                  <a:pt x="650004" y="936279"/>
                  <a:pt x="744830" y="893946"/>
                  <a:pt x="829497" y="854999"/>
                </a:cubicBezTo>
                <a:cubicBezTo>
                  <a:pt x="914164" y="816052"/>
                  <a:pt x="1032697" y="763559"/>
                  <a:pt x="1073337" y="682279"/>
                </a:cubicBezTo>
                <a:cubicBezTo>
                  <a:pt x="1113977" y="600999"/>
                  <a:pt x="1105510" y="443519"/>
                  <a:pt x="1073337" y="367319"/>
                </a:cubicBezTo>
                <a:cubicBezTo>
                  <a:pt x="1041164" y="291119"/>
                  <a:pt x="973430" y="247092"/>
                  <a:pt x="880297" y="225079"/>
                </a:cubicBezTo>
                <a:cubicBezTo>
                  <a:pt x="787164" y="203066"/>
                  <a:pt x="599204" y="204759"/>
                  <a:pt x="514537" y="235239"/>
                </a:cubicBezTo>
                <a:cubicBezTo>
                  <a:pt x="429870" y="265719"/>
                  <a:pt x="389230" y="352079"/>
                  <a:pt x="372297" y="407959"/>
                </a:cubicBezTo>
                <a:cubicBezTo>
                  <a:pt x="355364" y="463839"/>
                  <a:pt x="382457" y="518026"/>
                  <a:pt x="412937" y="570519"/>
                </a:cubicBezTo>
                <a:cubicBezTo>
                  <a:pt x="443417" y="623012"/>
                  <a:pt x="494217" y="694132"/>
                  <a:pt x="555177" y="722919"/>
                </a:cubicBezTo>
                <a:cubicBezTo>
                  <a:pt x="616137" y="751706"/>
                  <a:pt x="716044" y="758479"/>
                  <a:pt x="778697" y="743239"/>
                </a:cubicBezTo>
                <a:cubicBezTo>
                  <a:pt x="841350" y="727999"/>
                  <a:pt x="914164" y="677199"/>
                  <a:pt x="931097" y="631479"/>
                </a:cubicBezTo>
                <a:cubicBezTo>
                  <a:pt x="948030" y="585759"/>
                  <a:pt x="926017" y="512946"/>
                  <a:pt x="880297" y="468919"/>
                </a:cubicBezTo>
                <a:cubicBezTo>
                  <a:pt x="834577" y="424892"/>
                  <a:pt x="716044" y="370706"/>
                  <a:pt x="656777" y="367319"/>
                </a:cubicBezTo>
                <a:cubicBezTo>
                  <a:pt x="597510" y="363932"/>
                  <a:pt x="538244" y="407959"/>
                  <a:pt x="524697" y="448599"/>
                </a:cubicBezTo>
                <a:cubicBezTo>
                  <a:pt x="511150" y="489239"/>
                  <a:pt x="541630" y="573906"/>
                  <a:pt x="575497" y="611159"/>
                </a:cubicBezTo>
                <a:cubicBezTo>
                  <a:pt x="609364" y="648412"/>
                  <a:pt x="699110" y="680586"/>
                  <a:pt x="727897" y="672119"/>
                </a:cubicBezTo>
                <a:cubicBezTo>
                  <a:pt x="756684" y="663652"/>
                  <a:pt x="761764" y="590839"/>
                  <a:pt x="748217" y="560359"/>
                </a:cubicBezTo>
                <a:cubicBezTo>
                  <a:pt x="734670" y="529879"/>
                  <a:pt x="690643" y="509559"/>
                  <a:pt x="646617" y="489239"/>
                </a:cubicBezTo>
              </a:path>
            </a:pathLst>
          </a:custGeom>
          <a:noFill/>
          <a:ln w="12700">
            <a:solidFill>
              <a:srgbClr val="0000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77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37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96" algn="l" defTabSz="914319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56" algn="l" defTabSz="914319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14" algn="l" defTabSz="914319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74" algn="l" defTabSz="914319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72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reeform 29">
            <a:extLst>
              <a:ext uri="{FF2B5EF4-FFF2-40B4-BE49-F238E27FC236}">
                <a16:creationId xmlns:a16="http://schemas.microsoft.com/office/drawing/2014/main" id="{339DC942-6116-8108-8EBD-0FD92635A50F}"/>
              </a:ext>
            </a:extLst>
          </p:cNvPr>
          <p:cNvSpPr/>
          <p:nvPr/>
        </p:nvSpPr>
        <p:spPr>
          <a:xfrm flipH="1">
            <a:off x="7374023" y="2302198"/>
            <a:ext cx="277884" cy="233906"/>
          </a:xfrm>
          <a:custGeom>
            <a:avLst/>
            <a:gdLst>
              <a:gd name="connsiteX0" fmla="*/ 67497 w 1267376"/>
              <a:gd name="connsiteY0" fmla="*/ 235239 h 1113587"/>
              <a:gd name="connsiteX1" fmla="*/ 37017 w 1267376"/>
              <a:gd name="connsiteY1" fmla="*/ 743239 h 1113587"/>
              <a:gd name="connsiteX2" fmla="*/ 514537 w 1267376"/>
              <a:gd name="connsiteY2" fmla="*/ 1108999 h 1113587"/>
              <a:gd name="connsiteX3" fmla="*/ 1083497 w 1267376"/>
              <a:gd name="connsiteY3" fmla="*/ 915959 h 1113587"/>
              <a:gd name="connsiteX4" fmla="*/ 1266377 w 1267376"/>
              <a:gd name="connsiteY4" fmla="*/ 448599 h 1113587"/>
              <a:gd name="connsiteX5" fmla="*/ 1022537 w 1267376"/>
              <a:gd name="connsiteY5" fmla="*/ 92999 h 1113587"/>
              <a:gd name="connsiteX6" fmla="*/ 545017 w 1267376"/>
              <a:gd name="connsiteY6" fmla="*/ 1559 h 1113587"/>
              <a:gd name="connsiteX7" fmla="*/ 240217 w 1267376"/>
              <a:gd name="connsiteY7" fmla="*/ 143799 h 1113587"/>
              <a:gd name="connsiteX8" fmla="*/ 219897 w 1267376"/>
              <a:gd name="connsiteY8" fmla="*/ 489239 h 1113587"/>
              <a:gd name="connsiteX9" fmla="*/ 321497 w 1267376"/>
              <a:gd name="connsiteY9" fmla="*/ 733079 h 1113587"/>
              <a:gd name="connsiteX10" fmla="*/ 565337 w 1267376"/>
              <a:gd name="connsiteY10" fmla="*/ 915959 h 1113587"/>
              <a:gd name="connsiteX11" fmla="*/ 829497 w 1267376"/>
              <a:gd name="connsiteY11" fmla="*/ 854999 h 1113587"/>
              <a:gd name="connsiteX12" fmla="*/ 1073337 w 1267376"/>
              <a:gd name="connsiteY12" fmla="*/ 682279 h 1113587"/>
              <a:gd name="connsiteX13" fmla="*/ 1073337 w 1267376"/>
              <a:gd name="connsiteY13" fmla="*/ 367319 h 1113587"/>
              <a:gd name="connsiteX14" fmla="*/ 880297 w 1267376"/>
              <a:gd name="connsiteY14" fmla="*/ 225079 h 1113587"/>
              <a:gd name="connsiteX15" fmla="*/ 514537 w 1267376"/>
              <a:gd name="connsiteY15" fmla="*/ 235239 h 1113587"/>
              <a:gd name="connsiteX16" fmla="*/ 372297 w 1267376"/>
              <a:gd name="connsiteY16" fmla="*/ 407959 h 1113587"/>
              <a:gd name="connsiteX17" fmla="*/ 412937 w 1267376"/>
              <a:gd name="connsiteY17" fmla="*/ 570519 h 1113587"/>
              <a:gd name="connsiteX18" fmla="*/ 555177 w 1267376"/>
              <a:gd name="connsiteY18" fmla="*/ 722919 h 1113587"/>
              <a:gd name="connsiteX19" fmla="*/ 778697 w 1267376"/>
              <a:gd name="connsiteY19" fmla="*/ 743239 h 1113587"/>
              <a:gd name="connsiteX20" fmla="*/ 931097 w 1267376"/>
              <a:gd name="connsiteY20" fmla="*/ 631479 h 1113587"/>
              <a:gd name="connsiteX21" fmla="*/ 880297 w 1267376"/>
              <a:gd name="connsiteY21" fmla="*/ 468919 h 1113587"/>
              <a:gd name="connsiteX22" fmla="*/ 656777 w 1267376"/>
              <a:gd name="connsiteY22" fmla="*/ 367319 h 1113587"/>
              <a:gd name="connsiteX23" fmla="*/ 524697 w 1267376"/>
              <a:gd name="connsiteY23" fmla="*/ 448599 h 1113587"/>
              <a:gd name="connsiteX24" fmla="*/ 575497 w 1267376"/>
              <a:gd name="connsiteY24" fmla="*/ 611159 h 1113587"/>
              <a:gd name="connsiteX25" fmla="*/ 727897 w 1267376"/>
              <a:gd name="connsiteY25" fmla="*/ 672119 h 1113587"/>
              <a:gd name="connsiteX26" fmla="*/ 748217 w 1267376"/>
              <a:gd name="connsiteY26" fmla="*/ 560359 h 1113587"/>
              <a:gd name="connsiteX27" fmla="*/ 646617 w 1267376"/>
              <a:gd name="connsiteY27" fmla="*/ 489239 h 111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67376" h="1113587">
                <a:moveTo>
                  <a:pt x="67497" y="235239"/>
                </a:moveTo>
                <a:cubicBezTo>
                  <a:pt x="15003" y="416425"/>
                  <a:pt x="-37490" y="597612"/>
                  <a:pt x="37017" y="743239"/>
                </a:cubicBezTo>
                <a:cubicBezTo>
                  <a:pt x="111524" y="888866"/>
                  <a:pt x="340124" y="1080212"/>
                  <a:pt x="514537" y="1108999"/>
                </a:cubicBezTo>
                <a:cubicBezTo>
                  <a:pt x="688950" y="1137786"/>
                  <a:pt x="958190" y="1026026"/>
                  <a:pt x="1083497" y="915959"/>
                </a:cubicBezTo>
                <a:cubicBezTo>
                  <a:pt x="1208804" y="805892"/>
                  <a:pt x="1276537" y="585759"/>
                  <a:pt x="1266377" y="448599"/>
                </a:cubicBezTo>
                <a:cubicBezTo>
                  <a:pt x="1256217" y="311439"/>
                  <a:pt x="1142764" y="167506"/>
                  <a:pt x="1022537" y="92999"/>
                </a:cubicBezTo>
                <a:cubicBezTo>
                  <a:pt x="902310" y="18492"/>
                  <a:pt x="675404" y="-6908"/>
                  <a:pt x="545017" y="1559"/>
                </a:cubicBezTo>
                <a:cubicBezTo>
                  <a:pt x="414630" y="10026"/>
                  <a:pt x="294404" y="62519"/>
                  <a:pt x="240217" y="143799"/>
                </a:cubicBezTo>
                <a:cubicBezTo>
                  <a:pt x="186030" y="225079"/>
                  <a:pt x="206350" y="391026"/>
                  <a:pt x="219897" y="489239"/>
                </a:cubicBezTo>
                <a:cubicBezTo>
                  <a:pt x="233444" y="587452"/>
                  <a:pt x="263924" y="661959"/>
                  <a:pt x="321497" y="733079"/>
                </a:cubicBezTo>
                <a:cubicBezTo>
                  <a:pt x="379070" y="804199"/>
                  <a:pt x="480670" y="895639"/>
                  <a:pt x="565337" y="915959"/>
                </a:cubicBezTo>
                <a:cubicBezTo>
                  <a:pt x="650004" y="936279"/>
                  <a:pt x="744830" y="893946"/>
                  <a:pt x="829497" y="854999"/>
                </a:cubicBezTo>
                <a:cubicBezTo>
                  <a:pt x="914164" y="816052"/>
                  <a:pt x="1032697" y="763559"/>
                  <a:pt x="1073337" y="682279"/>
                </a:cubicBezTo>
                <a:cubicBezTo>
                  <a:pt x="1113977" y="600999"/>
                  <a:pt x="1105510" y="443519"/>
                  <a:pt x="1073337" y="367319"/>
                </a:cubicBezTo>
                <a:cubicBezTo>
                  <a:pt x="1041164" y="291119"/>
                  <a:pt x="973430" y="247092"/>
                  <a:pt x="880297" y="225079"/>
                </a:cubicBezTo>
                <a:cubicBezTo>
                  <a:pt x="787164" y="203066"/>
                  <a:pt x="599204" y="204759"/>
                  <a:pt x="514537" y="235239"/>
                </a:cubicBezTo>
                <a:cubicBezTo>
                  <a:pt x="429870" y="265719"/>
                  <a:pt x="389230" y="352079"/>
                  <a:pt x="372297" y="407959"/>
                </a:cubicBezTo>
                <a:cubicBezTo>
                  <a:pt x="355364" y="463839"/>
                  <a:pt x="382457" y="518026"/>
                  <a:pt x="412937" y="570519"/>
                </a:cubicBezTo>
                <a:cubicBezTo>
                  <a:pt x="443417" y="623012"/>
                  <a:pt x="494217" y="694132"/>
                  <a:pt x="555177" y="722919"/>
                </a:cubicBezTo>
                <a:cubicBezTo>
                  <a:pt x="616137" y="751706"/>
                  <a:pt x="716044" y="758479"/>
                  <a:pt x="778697" y="743239"/>
                </a:cubicBezTo>
                <a:cubicBezTo>
                  <a:pt x="841350" y="727999"/>
                  <a:pt x="914164" y="677199"/>
                  <a:pt x="931097" y="631479"/>
                </a:cubicBezTo>
                <a:cubicBezTo>
                  <a:pt x="948030" y="585759"/>
                  <a:pt x="926017" y="512946"/>
                  <a:pt x="880297" y="468919"/>
                </a:cubicBezTo>
                <a:cubicBezTo>
                  <a:pt x="834577" y="424892"/>
                  <a:pt x="716044" y="370706"/>
                  <a:pt x="656777" y="367319"/>
                </a:cubicBezTo>
                <a:cubicBezTo>
                  <a:pt x="597510" y="363932"/>
                  <a:pt x="538244" y="407959"/>
                  <a:pt x="524697" y="448599"/>
                </a:cubicBezTo>
                <a:cubicBezTo>
                  <a:pt x="511150" y="489239"/>
                  <a:pt x="541630" y="573906"/>
                  <a:pt x="575497" y="611159"/>
                </a:cubicBezTo>
                <a:cubicBezTo>
                  <a:pt x="609364" y="648412"/>
                  <a:pt x="699110" y="680586"/>
                  <a:pt x="727897" y="672119"/>
                </a:cubicBezTo>
                <a:cubicBezTo>
                  <a:pt x="756684" y="663652"/>
                  <a:pt x="761764" y="590839"/>
                  <a:pt x="748217" y="560359"/>
                </a:cubicBezTo>
                <a:cubicBezTo>
                  <a:pt x="734670" y="529879"/>
                  <a:pt x="690643" y="509559"/>
                  <a:pt x="646617" y="489239"/>
                </a:cubicBezTo>
              </a:path>
            </a:pathLst>
          </a:custGeom>
          <a:noFill/>
          <a:ln w="12700">
            <a:solidFill>
              <a:srgbClr val="0000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77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37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96" algn="l" defTabSz="914319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56" algn="l" defTabSz="914319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14" algn="l" defTabSz="914319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74" algn="l" defTabSz="914319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72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AF31653-57B3-E2D5-FA30-8EB8A87C37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51" t="20835" r="8209" b="22264"/>
          <a:stretch/>
        </p:blipFill>
        <p:spPr>
          <a:xfrm rot="5174721">
            <a:off x="3418870" y="2290782"/>
            <a:ext cx="629446" cy="33146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F631344-32F1-5E0A-7ECB-7E96EC645110}"/>
              </a:ext>
            </a:extLst>
          </p:cNvPr>
          <p:cNvSpPr txBox="1"/>
          <p:nvPr/>
        </p:nvSpPr>
        <p:spPr>
          <a:xfrm>
            <a:off x="8177777" y="1902088"/>
            <a:ext cx="23251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>
                <a:solidFill>
                  <a:srgbClr val="0003EF"/>
                </a:solidFill>
                <a:cs typeface="Calibri" panose="020F0502020204030204" pitchFamily="34" charset="0"/>
              </a:rPr>
              <a:t>Blade Self Noise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6CE2610-E7B8-FE64-1D23-1184EAF7DA1D}"/>
              </a:ext>
            </a:extLst>
          </p:cNvPr>
          <p:cNvCxnSpPr>
            <a:cxnSpLocks/>
            <a:stCxn id="8" idx="3"/>
            <a:endCxn id="15" idx="2"/>
          </p:cNvCxnSpPr>
          <p:nvPr/>
        </p:nvCxnSpPr>
        <p:spPr>
          <a:xfrm>
            <a:off x="2789661" y="2466206"/>
            <a:ext cx="778557" cy="116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373B932-62D0-C324-946E-1DE136A1829F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7457591" y="2102143"/>
            <a:ext cx="720186" cy="36935"/>
          </a:xfrm>
          <a:prstGeom prst="straightConnector1">
            <a:avLst/>
          </a:prstGeom>
          <a:ln w="38100">
            <a:solidFill>
              <a:srgbClr val="0003E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156BE1C-480F-90CE-FB07-EFC37A99CEF6}"/>
              </a:ext>
            </a:extLst>
          </p:cNvPr>
          <p:cNvSpPr txBox="1"/>
          <p:nvPr/>
        </p:nvSpPr>
        <p:spPr>
          <a:xfrm>
            <a:off x="3613552" y="4037794"/>
            <a:ext cx="6959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Self Noise 1/3 Octave Band Spectral Time History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3F9252A-A177-B1DC-27D1-593B528FA420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9340370" y="2302198"/>
            <a:ext cx="0" cy="1625765"/>
          </a:xfrm>
          <a:prstGeom prst="straightConnector1">
            <a:avLst/>
          </a:prstGeom>
          <a:ln w="38100">
            <a:solidFill>
              <a:srgbClr val="0003E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721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76D80-62C7-9C11-BA1A-BC5BE0852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6928"/>
            <a:ext cx="11021099" cy="873436"/>
          </a:xfrm>
        </p:spPr>
        <p:txBody>
          <a:bodyPr/>
          <a:lstStyle/>
          <a:p>
            <a:r>
              <a:rPr lang="en-US" dirty="0"/>
              <a:t>Blade aerodynamics and geometry data are needed for acoustic predictions, which are then used to synthesize sound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7ABF2-7BB2-CD3A-9360-35B340931AC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52BEA90-E6BE-45F4-8D5D-C2E01FE3DBC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76F1CC1-F8C4-F300-8A94-725379A69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20000">
            <a:off x="390325" y="3863851"/>
            <a:ext cx="3068070" cy="1083337"/>
          </a:xfrm>
          <a:prstGeom prst="rect">
            <a:avLst/>
          </a:prstGeom>
        </p:spPr>
      </p:pic>
      <p:cxnSp>
        <p:nvCxnSpPr>
          <p:cNvPr id="32" name="Elbow Connector 10">
            <a:extLst>
              <a:ext uri="{FF2B5EF4-FFF2-40B4-BE49-F238E27FC236}">
                <a16:creationId xmlns:a16="http://schemas.microsoft.com/office/drawing/2014/main" id="{3522DFF9-1A93-567A-B7C3-E0013BB54598}"/>
              </a:ext>
            </a:extLst>
          </p:cNvPr>
          <p:cNvCxnSpPr>
            <a:endCxn id="35" idx="0"/>
          </p:cNvCxnSpPr>
          <p:nvPr/>
        </p:nvCxnSpPr>
        <p:spPr>
          <a:xfrm>
            <a:off x="3002507" y="4271451"/>
            <a:ext cx="1503721" cy="1074964"/>
          </a:xfrm>
          <a:prstGeom prst="bentConnector2">
            <a:avLst/>
          </a:prstGeom>
          <a:noFill/>
          <a:ln w="508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3" name="Elbow Connector 16">
            <a:extLst>
              <a:ext uri="{FF2B5EF4-FFF2-40B4-BE49-F238E27FC236}">
                <a16:creationId xmlns:a16="http://schemas.microsoft.com/office/drawing/2014/main" id="{D55F24B3-D9B7-8731-9DFD-E0FF74A5F2B8}"/>
              </a:ext>
            </a:extLst>
          </p:cNvPr>
          <p:cNvCxnSpPr/>
          <p:nvPr/>
        </p:nvCxnSpPr>
        <p:spPr>
          <a:xfrm rot="5400000" flipH="1" flipV="1">
            <a:off x="887959" y="3365823"/>
            <a:ext cx="847770" cy="221683"/>
          </a:xfrm>
          <a:prstGeom prst="bentConnector3">
            <a:avLst>
              <a:gd name="adj1" fmla="val 50000"/>
            </a:avLst>
          </a:prstGeom>
          <a:noFill/>
          <a:ln w="508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1B168A6B-895C-CDF4-26D6-7F78462B03F8}"/>
              </a:ext>
            </a:extLst>
          </p:cNvPr>
          <p:cNvSpPr/>
          <p:nvPr/>
        </p:nvSpPr>
        <p:spPr>
          <a:xfrm>
            <a:off x="2875273" y="2006850"/>
            <a:ext cx="1986507" cy="1009935"/>
          </a:xfrm>
          <a:prstGeom prst="rect">
            <a:avLst/>
          </a:prstGeom>
          <a:solidFill>
            <a:srgbClr val="0078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Acoustic Predictions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E690A41-AA52-0D54-BB01-719AB54E90FA}"/>
              </a:ext>
            </a:extLst>
          </p:cNvPr>
          <p:cNvSpPr/>
          <p:nvPr/>
        </p:nvSpPr>
        <p:spPr>
          <a:xfrm>
            <a:off x="3512974" y="5346415"/>
            <a:ext cx="1986507" cy="1009935"/>
          </a:xfrm>
          <a:prstGeom prst="rect">
            <a:avLst/>
          </a:prstGeom>
          <a:solidFill>
            <a:srgbClr val="0000CC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566FD64-2432-F78E-851C-24FA10783481}"/>
              </a:ext>
            </a:extLst>
          </p:cNvPr>
          <p:cNvSpPr/>
          <p:nvPr/>
        </p:nvSpPr>
        <p:spPr>
          <a:xfrm>
            <a:off x="7546912" y="2006849"/>
            <a:ext cx="1986507" cy="1009935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Propagate Synthesized Sound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284776E-C660-EC08-2CE5-FD08E97D63FD}"/>
              </a:ext>
            </a:extLst>
          </p:cNvPr>
          <p:cNvSpPr/>
          <p:nvPr/>
        </p:nvSpPr>
        <p:spPr>
          <a:xfrm>
            <a:off x="9872791" y="3395584"/>
            <a:ext cx="1986507" cy="1009935"/>
          </a:xfrm>
          <a:prstGeom prst="rect">
            <a:avLst/>
          </a:prstGeom>
          <a:solidFill>
            <a:srgbClr val="989F1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Complete Auralization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E6B97FB-1804-E47D-95C8-85C8DF808892}"/>
              </a:ext>
            </a:extLst>
          </p:cNvPr>
          <p:cNvSpPr/>
          <p:nvPr/>
        </p:nvSpPr>
        <p:spPr>
          <a:xfrm>
            <a:off x="5233071" y="2006849"/>
            <a:ext cx="1986507" cy="1009935"/>
          </a:xfrm>
          <a:prstGeom prst="rect">
            <a:avLst/>
          </a:prstGeom>
          <a:solidFill>
            <a:srgbClr val="5B351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Flyover Sound Synthesis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6330751-DA72-B48C-908B-071B9144D864}"/>
              </a:ext>
            </a:extLst>
          </p:cNvPr>
          <p:cNvSpPr/>
          <p:nvPr/>
        </p:nvSpPr>
        <p:spPr>
          <a:xfrm>
            <a:off x="517475" y="2006851"/>
            <a:ext cx="1986507" cy="1009935"/>
          </a:xfrm>
          <a:prstGeom prst="rect">
            <a:avLst/>
          </a:prstGeom>
          <a:solidFill>
            <a:srgbClr val="0000CC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Input Blade Data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263EB6B-3437-1DEF-FAA7-F55567BE54E4}"/>
              </a:ext>
            </a:extLst>
          </p:cNvPr>
          <p:cNvSpPr/>
          <p:nvPr/>
        </p:nvSpPr>
        <p:spPr>
          <a:xfrm>
            <a:off x="7546912" y="5346414"/>
            <a:ext cx="1986507" cy="1009935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</p:txBody>
      </p:sp>
      <p:sp>
        <p:nvSpPr>
          <p:cNvPr id="41" name="Flowchart: Or 40">
            <a:extLst>
              <a:ext uri="{FF2B5EF4-FFF2-40B4-BE49-F238E27FC236}">
                <a16:creationId xmlns:a16="http://schemas.microsoft.com/office/drawing/2014/main" id="{3FC5E173-B4D2-EC40-E7B5-1CCB07968E67}"/>
              </a:ext>
            </a:extLst>
          </p:cNvPr>
          <p:cNvSpPr/>
          <p:nvPr/>
        </p:nvSpPr>
        <p:spPr>
          <a:xfrm>
            <a:off x="8308153" y="3659883"/>
            <a:ext cx="464024" cy="481333"/>
          </a:xfrm>
          <a:prstGeom prst="flowChartOr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2" name="Elbow Connector 36">
            <a:extLst>
              <a:ext uri="{FF2B5EF4-FFF2-40B4-BE49-F238E27FC236}">
                <a16:creationId xmlns:a16="http://schemas.microsoft.com/office/drawing/2014/main" id="{2183B9C5-F4EF-AA0D-703D-CB317C7CB283}"/>
              </a:ext>
            </a:extLst>
          </p:cNvPr>
          <p:cNvCxnSpPr>
            <a:stCxn id="40" idx="0"/>
            <a:endCxn id="41" idx="4"/>
          </p:cNvCxnSpPr>
          <p:nvPr/>
        </p:nvCxnSpPr>
        <p:spPr>
          <a:xfrm rot="16200000" flipV="1">
            <a:off x="7937567" y="4743814"/>
            <a:ext cx="1205198" cy="1"/>
          </a:xfrm>
          <a:prstGeom prst="bentConnector3">
            <a:avLst>
              <a:gd name="adj1" fmla="val 50000"/>
            </a:avLst>
          </a:prstGeom>
          <a:noFill/>
          <a:ln w="508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3" name="Elbow Connector 40">
            <a:extLst>
              <a:ext uri="{FF2B5EF4-FFF2-40B4-BE49-F238E27FC236}">
                <a16:creationId xmlns:a16="http://schemas.microsoft.com/office/drawing/2014/main" id="{ED980BC6-B871-F508-2453-B56D29B352FA}"/>
              </a:ext>
            </a:extLst>
          </p:cNvPr>
          <p:cNvCxnSpPr>
            <a:stCxn id="36" idx="2"/>
            <a:endCxn id="41" idx="0"/>
          </p:cNvCxnSpPr>
          <p:nvPr/>
        </p:nvCxnSpPr>
        <p:spPr>
          <a:xfrm rot="5400000">
            <a:off x="8218617" y="3338333"/>
            <a:ext cx="643099" cy="1"/>
          </a:xfrm>
          <a:prstGeom prst="bentConnector3">
            <a:avLst>
              <a:gd name="adj1" fmla="val 50000"/>
            </a:avLst>
          </a:prstGeom>
          <a:noFill/>
          <a:ln w="508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963CCFB8-9278-6744-913A-B2D6331D1EAC}"/>
              </a:ext>
            </a:extLst>
          </p:cNvPr>
          <p:cNvCxnSpPr>
            <a:stCxn id="41" idx="6"/>
            <a:endCxn id="37" idx="1"/>
          </p:cNvCxnSpPr>
          <p:nvPr/>
        </p:nvCxnSpPr>
        <p:spPr>
          <a:xfrm>
            <a:off x="8772177" y="3900550"/>
            <a:ext cx="1100614" cy="2"/>
          </a:xfrm>
          <a:prstGeom prst="bentConnector3">
            <a:avLst>
              <a:gd name="adj1" fmla="val 50000"/>
            </a:avLst>
          </a:prstGeom>
          <a:noFill/>
          <a:ln w="508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5" name="Elbow Connector 47">
            <a:extLst>
              <a:ext uri="{FF2B5EF4-FFF2-40B4-BE49-F238E27FC236}">
                <a16:creationId xmlns:a16="http://schemas.microsoft.com/office/drawing/2014/main" id="{75A0300C-EA83-7C0F-9306-8DF33E39DD1F}"/>
              </a:ext>
            </a:extLst>
          </p:cNvPr>
          <p:cNvCxnSpPr>
            <a:stCxn id="39" idx="3"/>
            <a:endCxn id="34" idx="1"/>
          </p:cNvCxnSpPr>
          <p:nvPr/>
        </p:nvCxnSpPr>
        <p:spPr>
          <a:xfrm flipV="1">
            <a:off x="2503982" y="2511818"/>
            <a:ext cx="371291" cy="1"/>
          </a:xfrm>
          <a:prstGeom prst="bentConnector3">
            <a:avLst>
              <a:gd name="adj1" fmla="val 50000"/>
            </a:avLst>
          </a:prstGeom>
          <a:noFill/>
          <a:ln w="508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6" name="Elbow Connector 51">
            <a:extLst>
              <a:ext uri="{FF2B5EF4-FFF2-40B4-BE49-F238E27FC236}">
                <a16:creationId xmlns:a16="http://schemas.microsoft.com/office/drawing/2014/main" id="{9C442B38-735B-2A69-2D9A-88C80C81A9C9}"/>
              </a:ext>
            </a:extLst>
          </p:cNvPr>
          <p:cNvCxnSpPr>
            <a:stCxn id="34" idx="3"/>
            <a:endCxn id="38" idx="1"/>
          </p:cNvCxnSpPr>
          <p:nvPr/>
        </p:nvCxnSpPr>
        <p:spPr>
          <a:xfrm flipV="1">
            <a:off x="4861780" y="2511817"/>
            <a:ext cx="371291" cy="1"/>
          </a:xfrm>
          <a:prstGeom prst="bentConnector3">
            <a:avLst>
              <a:gd name="adj1" fmla="val 50000"/>
            </a:avLst>
          </a:prstGeom>
          <a:noFill/>
          <a:ln w="508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7" name="Elbow Connector 54">
            <a:extLst>
              <a:ext uri="{FF2B5EF4-FFF2-40B4-BE49-F238E27FC236}">
                <a16:creationId xmlns:a16="http://schemas.microsoft.com/office/drawing/2014/main" id="{9B2A056F-8A24-DEFD-59B6-7EE9CBD18620}"/>
              </a:ext>
            </a:extLst>
          </p:cNvPr>
          <p:cNvCxnSpPr>
            <a:stCxn id="38" idx="3"/>
            <a:endCxn id="36" idx="1"/>
          </p:cNvCxnSpPr>
          <p:nvPr/>
        </p:nvCxnSpPr>
        <p:spPr>
          <a:xfrm>
            <a:off x="7219578" y="2511817"/>
            <a:ext cx="327334" cy="12700"/>
          </a:xfrm>
          <a:prstGeom prst="bentConnector3">
            <a:avLst>
              <a:gd name="adj1" fmla="val 50000"/>
            </a:avLst>
          </a:prstGeom>
          <a:noFill/>
          <a:ln w="508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8" name="Elbow Connector 57">
            <a:extLst>
              <a:ext uri="{FF2B5EF4-FFF2-40B4-BE49-F238E27FC236}">
                <a16:creationId xmlns:a16="http://schemas.microsoft.com/office/drawing/2014/main" id="{636C276B-4C00-2BDB-3A0B-562A6A213847}"/>
              </a:ext>
            </a:extLst>
          </p:cNvPr>
          <p:cNvCxnSpPr>
            <a:stCxn id="35" idx="3"/>
          </p:cNvCxnSpPr>
          <p:nvPr/>
        </p:nvCxnSpPr>
        <p:spPr>
          <a:xfrm flipV="1">
            <a:off x="5499481" y="5851381"/>
            <a:ext cx="327334" cy="2"/>
          </a:xfrm>
          <a:prstGeom prst="bentConnector3">
            <a:avLst>
              <a:gd name="adj1" fmla="val 50000"/>
            </a:avLst>
          </a:prstGeom>
          <a:noFill/>
          <a:ln w="508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9" name="Elbow Connector 60">
            <a:extLst>
              <a:ext uri="{FF2B5EF4-FFF2-40B4-BE49-F238E27FC236}">
                <a16:creationId xmlns:a16="http://schemas.microsoft.com/office/drawing/2014/main" id="{183D47D2-83AA-FDDB-B8D7-64E5BA34D315}"/>
              </a:ext>
            </a:extLst>
          </p:cNvPr>
          <p:cNvCxnSpPr>
            <a:endCxn id="40" idx="1"/>
          </p:cNvCxnSpPr>
          <p:nvPr/>
        </p:nvCxnSpPr>
        <p:spPr>
          <a:xfrm>
            <a:off x="7219578" y="5851381"/>
            <a:ext cx="327334" cy="1"/>
          </a:xfrm>
          <a:prstGeom prst="bentConnector3">
            <a:avLst>
              <a:gd name="adj1" fmla="val 50000"/>
            </a:avLst>
          </a:prstGeom>
          <a:noFill/>
          <a:ln w="508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2C874F78-43AB-884F-963A-B7EF23FA5DB6}"/>
              </a:ext>
            </a:extLst>
          </p:cNvPr>
          <p:cNvSpPr txBox="1"/>
          <p:nvPr/>
        </p:nvSpPr>
        <p:spPr>
          <a:xfrm>
            <a:off x="6335878" y="5493067"/>
            <a:ext cx="1215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35672CB-FB14-E412-4A63-5AEAD89A6176}"/>
              </a:ext>
            </a:extLst>
          </p:cNvPr>
          <p:cNvCxnSpPr/>
          <p:nvPr/>
        </p:nvCxnSpPr>
        <p:spPr>
          <a:xfrm>
            <a:off x="7383439" y="1374044"/>
            <a:ext cx="0" cy="3525204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5751CC4D-6F7A-F7E1-83DA-BD70F8625893}"/>
              </a:ext>
            </a:extLst>
          </p:cNvPr>
          <p:cNvSpPr txBox="1"/>
          <p:nvPr/>
        </p:nvSpPr>
        <p:spPr>
          <a:xfrm>
            <a:off x="4367729" y="1401116"/>
            <a:ext cx="2029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At/Near Source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5004569-F85A-ED5F-1BBA-3DEF1E454872}"/>
              </a:ext>
            </a:extLst>
          </p:cNvPr>
          <p:cNvCxnSpPr>
            <a:endCxn id="52" idx="3"/>
          </p:cNvCxnSpPr>
          <p:nvPr/>
        </p:nvCxnSpPr>
        <p:spPr>
          <a:xfrm flipH="1">
            <a:off x="6397108" y="1601171"/>
            <a:ext cx="1009316" cy="0"/>
          </a:xfrm>
          <a:prstGeom prst="straightConnector1">
            <a:avLst/>
          </a:prstGeom>
          <a:noFill/>
          <a:ln w="508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8A36D654-C611-DAE6-1915-5EB91C98C4EB}"/>
              </a:ext>
            </a:extLst>
          </p:cNvPr>
          <p:cNvSpPr txBox="1"/>
          <p:nvPr/>
        </p:nvSpPr>
        <p:spPr>
          <a:xfrm>
            <a:off x="10241505" y="2630447"/>
            <a:ext cx="1419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At Ground Observer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1C781029-000C-4E28-5D80-8B3D0C55E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815" y="3485418"/>
            <a:ext cx="2318861" cy="1311593"/>
          </a:xfrm>
          <a:prstGeom prst="rect">
            <a:avLst/>
          </a:prstGeom>
        </p:spPr>
      </p:pic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CBFE252-B3BE-329F-352A-9A63E69DCE07}"/>
              </a:ext>
            </a:extLst>
          </p:cNvPr>
          <p:cNvCxnSpPr>
            <a:stCxn id="38" idx="2"/>
          </p:cNvCxnSpPr>
          <p:nvPr/>
        </p:nvCxnSpPr>
        <p:spPr>
          <a:xfrm flipH="1">
            <a:off x="6226324" y="3016784"/>
            <a:ext cx="1" cy="459880"/>
          </a:xfrm>
          <a:prstGeom prst="straightConnector1">
            <a:avLst/>
          </a:prstGeom>
          <a:noFill/>
          <a:ln w="508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4028419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6EC8E-F6D6-878F-77C9-4EB27ADFD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NASA Auralization Framework (NAF) Formulation 1A (F1A) Synthesis Plugin generates loading and thickness noise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5A849-24E1-62C4-7FD5-556C4DC209A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52BEA90-E6BE-45F4-8D5D-C2E01FE3DBC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C80098-B20C-330B-E5AE-BC821FDF429C}"/>
              </a:ext>
            </a:extLst>
          </p:cNvPr>
          <p:cNvSpPr/>
          <p:nvPr/>
        </p:nvSpPr>
        <p:spPr>
          <a:xfrm>
            <a:off x="2953044" y="5457814"/>
            <a:ext cx="2238233" cy="10099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NAF F1A Synthesis Plugin </a:t>
            </a:r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095E9EF4-375D-31DA-D180-98AC153F1A39}"/>
              </a:ext>
            </a:extLst>
          </p:cNvPr>
          <p:cNvSpPr/>
          <p:nvPr/>
        </p:nvSpPr>
        <p:spPr>
          <a:xfrm>
            <a:off x="104908" y="5457813"/>
            <a:ext cx="2674961" cy="1009933"/>
          </a:xfrm>
          <a:prstGeom prst="parallelogram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Blade loadings, motions, geometry</a:t>
            </a: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E3F5531B-9F81-9364-622A-E8FE61D7C77D}"/>
              </a:ext>
            </a:extLst>
          </p:cNvPr>
          <p:cNvSpPr/>
          <p:nvPr/>
        </p:nvSpPr>
        <p:spPr>
          <a:xfrm>
            <a:off x="5544100" y="5457813"/>
            <a:ext cx="2674961" cy="1009933"/>
          </a:xfrm>
          <a:prstGeom prst="parallelogram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Audible Loading and Thickness (Tonal) Noise</a:t>
            </a: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0981B77F-7CD7-3113-44A2-979C1AA02D02}"/>
              </a:ext>
            </a:extLst>
          </p:cNvPr>
          <p:cNvSpPr/>
          <p:nvPr/>
        </p:nvSpPr>
        <p:spPr>
          <a:xfrm>
            <a:off x="278083" y="4296307"/>
            <a:ext cx="2674961" cy="1009933"/>
          </a:xfrm>
          <a:prstGeom prst="parallelogram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Vehicle Flight Path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6B4A40DD-A973-B898-F270-42044A77B43B}"/>
              </a:ext>
            </a:extLst>
          </p:cNvPr>
          <p:cNvCxnSpPr>
            <a:stCxn id="11" idx="2"/>
            <a:endCxn id="7" idx="0"/>
          </p:cNvCxnSpPr>
          <p:nvPr/>
        </p:nvCxnSpPr>
        <p:spPr>
          <a:xfrm>
            <a:off x="2826802" y="4801274"/>
            <a:ext cx="1245359" cy="656540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CCBE28-BDEC-7DA9-D85D-45EE58B87CF5}"/>
              </a:ext>
            </a:extLst>
          </p:cNvPr>
          <p:cNvCxnSpPr>
            <a:stCxn id="9" idx="2"/>
            <a:endCxn id="7" idx="1"/>
          </p:cNvCxnSpPr>
          <p:nvPr/>
        </p:nvCxnSpPr>
        <p:spPr>
          <a:xfrm>
            <a:off x="2653627" y="5962780"/>
            <a:ext cx="29941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108D177-FBBD-C046-61B4-63956AD1CAFC}"/>
              </a:ext>
            </a:extLst>
          </p:cNvPr>
          <p:cNvCxnSpPr>
            <a:cxnSpLocks/>
            <a:stCxn id="7" idx="3"/>
            <a:endCxn id="10" idx="5"/>
          </p:cNvCxnSpPr>
          <p:nvPr/>
        </p:nvCxnSpPr>
        <p:spPr>
          <a:xfrm>
            <a:off x="5191277" y="5962780"/>
            <a:ext cx="47906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3DF1330-BD33-1E7D-33E5-5EBD550B83D0}"/>
              </a:ext>
            </a:extLst>
          </p:cNvPr>
          <p:cNvSpPr txBox="1"/>
          <p:nvPr/>
        </p:nvSpPr>
        <p:spPr>
          <a:xfrm>
            <a:off x="1229739" y="3896197"/>
            <a:ext cx="968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Inputs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621851-0B69-4E64-9E2C-2D2B16F641C3}"/>
              </a:ext>
            </a:extLst>
          </p:cNvPr>
          <p:cNvSpPr txBox="1"/>
          <p:nvPr/>
        </p:nvSpPr>
        <p:spPr>
          <a:xfrm>
            <a:off x="6472749" y="5106185"/>
            <a:ext cx="1245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Output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403419C-ECDB-4D32-EB86-ADAA0E118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730" y="1385240"/>
            <a:ext cx="9464860" cy="497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38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C65D7-57C5-9659-B5EC-03D243BB6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transitional flight sound synthesis, combine blade aerodynamics and geometry data from many flight conditions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126A2-2F56-7E71-4F0C-5FE3B0FD64C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52BEA90-E6BE-45F4-8D5D-C2E01FE3DBC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5C17B2-0F7E-C56E-F0F1-1CBF71751C0B}"/>
              </a:ext>
            </a:extLst>
          </p:cNvPr>
          <p:cNvSpPr/>
          <p:nvPr/>
        </p:nvSpPr>
        <p:spPr>
          <a:xfrm>
            <a:off x="6739170" y="5519943"/>
            <a:ext cx="2238233" cy="10099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NAF F1A Synthesis Plugin </a:t>
            </a: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C235E4F1-35F2-0A93-7175-5F1C90B73112}"/>
              </a:ext>
            </a:extLst>
          </p:cNvPr>
          <p:cNvSpPr/>
          <p:nvPr/>
        </p:nvSpPr>
        <p:spPr>
          <a:xfrm>
            <a:off x="3189050" y="5519942"/>
            <a:ext cx="3215744" cy="1009933"/>
          </a:xfrm>
          <a:prstGeom prst="parallelogram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Interpolated Blade loadings, motions, geometry</a:t>
            </a: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61E15FAA-E4D2-4DEB-B0E0-9623AF9F564C}"/>
              </a:ext>
            </a:extLst>
          </p:cNvPr>
          <p:cNvSpPr/>
          <p:nvPr/>
        </p:nvSpPr>
        <p:spPr>
          <a:xfrm>
            <a:off x="9136063" y="5519943"/>
            <a:ext cx="2674961" cy="1009933"/>
          </a:xfrm>
          <a:prstGeom prst="parallelogram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Audible Loading and Thickness (Tonal) Noise</a:t>
            </a: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C4FC82F9-6FA0-4E72-E812-05FC5AF622AF}"/>
              </a:ext>
            </a:extLst>
          </p:cNvPr>
          <p:cNvSpPr/>
          <p:nvPr/>
        </p:nvSpPr>
        <p:spPr>
          <a:xfrm>
            <a:off x="3189050" y="4356422"/>
            <a:ext cx="3319811" cy="1009933"/>
          </a:xfrm>
          <a:prstGeom prst="parallelogram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Vehicle Flight Path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408BC0FE-879D-25B0-1785-1BBB1105B2A9}"/>
              </a:ext>
            </a:extLst>
          </p:cNvPr>
          <p:cNvCxnSpPr>
            <a:cxnSpLocks/>
            <a:stCxn id="8" idx="2"/>
            <a:endCxn id="5" idx="0"/>
          </p:cNvCxnSpPr>
          <p:nvPr/>
        </p:nvCxnSpPr>
        <p:spPr>
          <a:xfrm>
            <a:off x="6382619" y="4861389"/>
            <a:ext cx="1475668" cy="658554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93FFCE1-9647-968B-AC16-B45BEE2D4CF3}"/>
              </a:ext>
            </a:extLst>
          </p:cNvPr>
          <p:cNvCxnSpPr>
            <a:cxnSpLocks/>
            <a:stCxn id="6" idx="2"/>
            <a:endCxn id="5" idx="1"/>
          </p:cNvCxnSpPr>
          <p:nvPr/>
        </p:nvCxnSpPr>
        <p:spPr>
          <a:xfrm>
            <a:off x="6278552" y="6024909"/>
            <a:ext cx="46061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D1AC67C-96DA-DF84-00EA-F776C04E3CAD}"/>
              </a:ext>
            </a:extLst>
          </p:cNvPr>
          <p:cNvCxnSpPr>
            <a:cxnSpLocks/>
            <a:stCxn id="5" idx="3"/>
            <a:endCxn id="7" idx="5"/>
          </p:cNvCxnSpPr>
          <p:nvPr/>
        </p:nvCxnSpPr>
        <p:spPr>
          <a:xfrm>
            <a:off x="8977403" y="6024909"/>
            <a:ext cx="284902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06BCA81-14B6-DBED-5494-630F5F3B7C00}"/>
              </a:ext>
            </a:extLst>
          </p:cNvPr>
          <p:cNvSpPr txBox="1"/>
          <p:nvPr/>
        </p:nvSpPr>
        <p:spPr>
          <a:xfrm>
            <a:off x="4364459" y="3921042"/>
            <a:ext cx="968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Inputs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439CC5-EA73-F6C8-7EA8-F6E60F3E9D8E}"/>
              </a:ext>
            </a:extLst>
          </p:cNvPr>
          <p:cNvSpPr txBox="1"/>
          <p:nvPr/>
        </p:nvSpPr>
        <p:spPr>
          <a:xfrm>
            <a:off x="10129467" y="5134860"/>
            <a:ext cx="1245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Output</a:t>
            </a: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F9E61382-324A-04CC-7656-602DD5C0634E}"/>
              </a:ext>
            </a:extLst>
          </p:cNvPr>
          <p:cNvSpPr/>
          <p:nvPr/>
        </p:nvSpPr>
        <p:spPr>
          <a:xfrm>
            <a:off x="272955" y="3261815"/>
            <a:ext cx="2238233" cy="599636"/>
          </a:xfrm>
          <a:prstGeom prst="parallelogram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Trimmed State 2 Data</a:t>
            </a:r>
          </a:p>
        </p:txBody>
      </p:sp>
      <p:sp>
        <p:nvSpPr>
          <p:cNvPr id="26" name="Parallelogram 25">
            <a:extLst>
              <a:ext uri="{FF2B5EF4-FFF2-40B4-BE49-F238E27FC236}">
                <a16:creationId xmlns:a16="http://schemas.microsoft.com/office/drawing/2014/main" id="{3C231316-342E-B4B5-18C5-71E3D71A7FCF}"/>
              </a:ext>
            </a:extLst>
          </p:cNvPr>
          <p:cNvSpPr/>
          <p:nvPr/>
        </p:nvSpPr>
        <p:spPr>
          <a:xfrm>
            <a:off x="272954" y="4396789"/>
            <a:ext cx="2238233" cy="599636"/>
          </a:xfrm>
          <a:prstGeom prst="parallelogram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Trimmed State N Data</a:t>
            </a:r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C9C769CA-3783-7FE7-FD7F-8BC557CEDAEB}"/>
              </a:ext>
            </a:extLst>
          </p:cNvPr>
          <p:cNvSpPr/>
          <p:nvPr/>
        </p:nvSpPr>
        <p:spPr>
          <a:xfrm>
            <a:off x="272954" y="2422434"/>
            <a:ext cx="2238233" cy="599636"/>
          </a:xfrm>
          <a:prstGeom prst="parallelogram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Trimmed State 1 Data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3161629-4D0C-B287-1D4E-54F8BA32D42F}"/>
              </a:ext>
            </a:extLst>
          </p:cNvPr>
          <p:cNvSpPr/>
          <p:nvPr/>
        </p:nvSpPr>
        <p:spPr>
          <a:xfrm>
            <a:off x="150125" y="5519941"/>
            <a:ext cx="2802475" cy="12015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ANOPP2 Series of Periodic to Aperiodic Interpolated Data (ASPAID)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C9ED2C4-0FAE-514B-1B4E-DC7368566450}"/>
              </a:ext>
            </a:extLst>
          </p:cNvPr>
          <p:cNvCxnSpPr>
            <a:cxnSpLocks/>
            <a:endCxn id="6" idx="5"/>
          </p:cNvCxnSpPr>
          <p:nvPr/>
        </p:nvCxnSpPr>
        <p:spPr>
          <a:xfrm>
            <a:off x="2929695" y="6008296"/>
            <a:ext cx="38559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6BC75BFA-256E-05FE-CB3B-6AD2AD6F6EF2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2436233" y="4696607"/>
            <a:ext cx="429847" cy="823335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19553683-2EF4-4617-0941-7EFE065F8BAF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2436234" y="3561633"/>
            <a:ext cx="429846" cy="1958309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49DD84A8-9ABD-4918-DD45-65222AF6C6E0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2436233" y="2722252"/>
            <a:ext cx="429847" cy="2797690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8DFCABD-85A1-DD0C-6889-01B290FA0B1D}"/>
              </a:ext>
            </a:extLst>
          </p:cNvPr>
          <p:cNvSpPr txBox="1"/>
          <p:nvPr/>
        </p:nvSpPr>
        <p:spPr>
          <a:xfrm>
            <a:off x="1245435" y="3961743"/>
            <a:ext cx="29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A8E6C13F-A3A5-7C10-AB81-255635832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050" y="1440364"/>
            <a:ext cx="7118306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2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88C0C2D-540B-1072-5915-B9BE28001AB7}"/>
              </a:ext>
            </a:extLst>
          </p:cNvPr>
          <p:cNvSpPr/>
          <p:nvPr/>
        </p:nvSpPr>
        <p:spPr>
          <a:xfrm>
            <a:off x="10048210" y="1440364"/>
            <a:ext cx="1003301" cy="6486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082506-6B0F-9714-322A-CF5906FF9105}"/>
              </a:ext>
            </a:extLst>
          </p:cNvPr>
          <p:cNvSpPr/>
          <p:nvPr/>
        </p:nvSpPr>
        <p:spPr>
          <a:xfrm>
            <a:off x="6388099" y="1414541"/>
            <a:ext cx="1003301" cy="6486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7FEEA7-66D1-1D8B-36A6-467386EF8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Loading and thickness noise synthesized for transitional flight from interpolated blade loading, motion, and geometry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751D4-39C7-1B8A-3320-0C0921D2748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52BEA90-E6BE-45F4-8D5D-C2E01FE3DBC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27EE4C-046D-90F0-C68E-1BD4CA99A2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43" y="1655759"/>
            <a:ext cx="4258402" cy="23834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B42D07-E832-3D68-9E36-D655A042DBFC}"/>
              </a:ext>
            </a:extLst>
          </p:cNvPr>
          <p:cNvSpPr txBox="1"/>
          <p:nvPr/>
        </p:nvSpPr>
        <p:spPr>
          <a:xfrm>
            <a:off x="120801" y="3902088"/>
            <a:ext cx="4694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NASA Urban Air Mobility (UAM) Quadrotor Reference Vehicle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A94C71-B067-9CDD-0A57-1FE8FC5C0232}"/>
              </a:ext>
            </a:extLst>
          </p:cNvPr>
          <p:cNvSpPr txBox="1"/>
          <p:nvPr/>
        </p:nvSpPr>
        <p:spPr>
          <a:xfrm>
            <a:off x="5042386" y="2063153"/>
            <a:ext cx="3123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Constant 40 KTAS Airspeed, 5 Degree Climb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5BE43E-C413-74FA-4459-C70397BFC0A6}"/>
              </a:ext>
            </a:extLst>
          </p:cNvPr>
          <p:cNvSpPr txBox="1"/>
          <p:nvPr/>
        </p:nvSpPr>
        <p:spPr>
          <a:xfrm>
            <a:off x="8610600" y="2063153"/>
            <a:ext cx="3268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Airspeed changing from 40 KTAS to 60 KTAS, 5 Degree Climb</a:t>
            </a:r>
          </a:p>
        </p:txBody>
      </p:sp>
      <p:pic>
        <p:nvPicPr>
          <p:cNvPr id="11" name="V40_norm_pres">
            <a:hlinkClick r:id="" action="ppaction://media"/>
            <a:extLst>
              <a:ext uri="{FF2B5EF4-FFF2-40B4-BE49-F238E27FC236}">
                <a16:creationId xmlns:a16="http://schemas.microsoft.com/office/drawing/2014/main" id="{2E60AED0-2097-8D1B-BA6C-FA8545E575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04022" y="1414541"/>
            <a:ext cx="609600" cy="609600"/>
          </a:xfrm>
          <a:prstGeom prst="rect">
            <a:avLst/>
          </a:prstGeom>
        </p:spPr>
      </p:pic>
      <p:pic>
        <p:nvPicPr>
          <p:cNvPr id="12" name="V40toV60_norm_pres">
            <a:hlinkClick r:id="" action="ppaction://media"/>
            <a:extLst>
              <a:ext uri="{FF2B5EF4-FFF2-40B4-BE49-F238E27FC236}">
                <a16:creationId xmlns:a16="http://schemas.microsoft.com/office/drawing/2014/main" id="{6792750C-6C6E-7129-7B50-D18B8312CA6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45061" y="1441560"/>
            <a:ext cx="609600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D8FD62-D16F-91E2-9E4D-ECB0F99CA6E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17" t="21003" r="7832" b="4278"/>
          <a:stretch/>
        </p:blipFill>
        <p:spPr>
          <a:xfrm>
            <a:off x="4815687" y="3203712"/>
            <a:ext cx="6171196" cy="360866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57C8A9-3815-4BB2-E3AE-0854644DA017}"/>
              </a:ext>
            </a:extLst>
          </p:cNvPr>
          <p:cNvCxnSpPr/>
          <p:nvPr/>
        </p:nvCxnSpPr>
        <p:spPr>
          <a:xfrm>
            <a:off x="5459104" y="3203712"/>
            <a:ext cx="0" cy="3517763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5E0F683-67CB-6CD7-9383-5CB896E539AA}"/>
              </a:ext>
            </a:extLst>
          </p:cNvPr>
          <p:cNvCxnSpPr/>
          <p:nvPr/>
        </p:nvCxnSpPr>
        <p:spPr>
          <a:xfrm>
            <a:off x="5447730" y="3203712"/>
            <a:ext cx="0" cy="3517763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0.44257 0.00278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22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44258 0.00278 " pathEditMode="relative" rAng="0" ptsTypes="AA">
                                      <p:cBhvr>
                                        <p:cTn id="14" dur="8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22" y="13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1" grpId="0" animBg="1"/>
      <p:bldP spid="20" grpId="0" animBg="1"/>
      <p:bldP spid="2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BBCBA-3667-10DD-8FD5-BDE7B2860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exist to synthesize broadband self noise hemisphere predictions into sound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262A2-F46D-D33F-7701-3C7D00C9213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52BEA90-E6BE-45F4-8D5D-C2E01FE3DBCB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C461C98-965C-A062-3FF0-4C822B1F7867}"/>
              </a:ext>
            </a:extLst>
          </p:cNvPr>
          <p:cNvGrpSpPr/>
          <p:nvPr/>
        </p:nvGrpSpPr>
        <p:grpSpPr>
          <a:xfrm>
            <a:off x="8546973" y="2454564"/>
            <a:ext cx="2460208" cy="1448410"/>
            <a:chOff x="6670761" y="1650498"/>
            <a:chExt cx="3623166" cy="2155749"/>
          </a:xfrm>
        </p:grpSpPr>
        <p:sp>
          <p:nvSpPr>
            <p:cNvPr id="158" name="Arc 8">
              <a:extLst>
                <a:ext uri="{FF2B5EF4-FFF2-40B4-BE49-F238E27FC236}">
                  <a16:creationId xmlns:a16="http://schemas.microsoft.com/office/drawing/2014/main" id="{7706646C-FF98-166B-9217-045F0E76F8C4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670761" y="1979039"/>
              <a:ext cx="3623166" cy="182720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 w 43200"/>
                <a:gd name="T1" fmla="*/ 21849 h 22100"/>
                <a:gd name="T2" fmla="*/ 43194 w 43200"/>
                <a:gd name="T3" fmla="*/ 22100 h 22100"/>
                <a:gd name="T4" fmla="*/ 21600 w 43200"/>
                <a:gd name="T5" fmla="*/ 21600 h 22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100" fill="none" extrusionOk="0">
                  <a:moveTo>
                    <a:pt x="1" y="21848"/>
                  </a:moveTo>
                  <a:cubicBezTo>
                    <a:pt x="0" y="21766"/>
                    <a:pt x="0" y="216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66"/>
                    <a:pt x="43198" y="21933"/>
                    <a:pt x="43194" y="22100"/>
                  </a:cubicBezTo>
                </a:path>
                <a:path w="43200" h="22100" stroke="0" extrusionOk="0">
                  <a:moveTo>
                    <a:pt x="1" y="21848"/>
                  </a:moveTo>
                  <a:cubicBezTo>
                    <a:pt x="0" y="21766"/>
                    <a:pt x="0" y="216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66"/>
                    <a:pt x="43198" y="21933"/>
                    <a:pt x="43194" y="221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ysClr val="window" lastClr="FFFFFF"/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59" name="Arc 8">
              <a:extLst>
                <a:ext uri="{FF2B5EF4-FFF2-40B4-BE49-F238E27FC236}">
                  <a16:creationId xmlns:a16="http://schemas.microsoft.com/office/drawing/2014/main" id="{DFD2649B-252D-B900-8502-D9902E98682A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670761" y="2032905"/>
              <a:ext cx="3623166" cy="1642411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 w 43200"/>
                <a:gd name="T1" fmla="*/ 21849 h 22100"/>
                <a:gd name="T2" fmla="*/ 43194 w 43200"/>
                <a:gd name="T3" fmla="*/ 22100 h 22100"/>
                <a:gd name="T4" fmla="*/ 21600 w 43200"/>
                <a:gd name="T5" fmla="*/ 21600 h 22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100" fill="none" extrusionOk="0">
                  <a:moveTo>
                    <a:pt x="1" y="21848"/>
                  </a:moveTo>
                  <a:cubicBezTo>
                    <a:pt x="0" y="21766"/>
                    <a:pt x="0" y="216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66"/>
                    <a:pt x="43198" y="21933"/>
                    <a:pt x="43194" y="22100"/>
                  </a:cubicBezTo>
                </a:path>
                <a:path w="43200" h="22100" stroke="0" extrusionOk="0">
                  <a:moveTo>
                    <a:pt x="1" y="21848"/>
                  </a:moveTo>
                  <a:cubicBezTo>
                    <a:pt x="0" y="21766"/>
                    <a:pt x="0" y="216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66"/>
                    <a:pt x="43198" y="21933"/>
                    <a:pt x="43194" y="221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60" name="Arc 8">
              <a:extLst>
                <a:ext uri="{FF2B5EF4-FFF2-40B4-BE49-F238E27FC236}">
                  <a16:creationId xmlns:a16="http://schemas.microsoft.com/office/drawing/2014/main" id="{CAE578FD-8167-D895-761A-0EDABBC1B4BC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670761" y="1973537"/>
              <a:ext cx="3623166" cy="128689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 w 43200"/>
                <a:gd name="T1" fmla="*/ 21849 h 22100"/>
                <a:gd name="T2" fmla="*/ 43194 w 43200"/>
                <a:gd name="T3" fmla="*/ 22100 h 22100"/>
                <a:gd name="T4" fmla="*/ 21600 w 43200"/>
                <a:gd name="T5" fmla="*/ 21600 h 22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100" fill="none" extrusionOk="0">
                  <a:moveTo>
                    <a:pt x="1" y="21848"/>
                  </a:moveTo>
                  <a:cubicBezTo>
                    <a:pt x="0" y="21766"/>
                    <a:pt x="0" y="216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66"/>
                    <a:pt x="43198" y="21933"/>
                    <a:pt x="43194" y="22100"/>
                  </a:cubicBezTo>
                </a:path>
                <a:path w="43200" h="22100" stroke="0" extrusionOk="0">
                  <a:moveTo>
                    <a:pt x="1" y="21848"/>
                  </a:moveTo>
                  <a:cubicBezTo>
                    <a:pt x="0" y="21766"/>
                    <a:pt x="0" y="216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66"/>
                    <a:pt x="43198" y="21933"/>
                    <a:pt x="43194" y="221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61" name="Arc 8">
              <a:extLst>
                <a:ext uri="{FF2B5EF4-FFF2-40B4-BE49-F238E27FC236}">
                  <a16:creationId xmlns:a16="http://schemas.microsoft.com/office/drawing/2014/main" id="{A7686EA7-FE02-95F1-68D5-AA0BC9803ECC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670761" y="1990122"/>
              <a:ext cx="3623166" cy="67905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 w 43200"/>
                <a:gd name="T1" fmla="*/ 21849 h 22100"/>
                <a:gd name="T2" fmla="*/ 43194 w 43200"/>
                <a:gd name="T3" fmla="*/ 22100 h 22100"/>
                <a:gd name="T4" fmla="*/ 21600 w 43200"/>
                <a:gd name="T5" fmla="*/ 21600 h 22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100" fill="none" extrusionOk="0">
                  <a:moveTo>
                    <a:pt x="1" y="21848"/>
                  </a:moveTo>
                  <a:cubicBezTo>
                    <a:pt x="0" y="21766"/>
                    <a:pt x="0" y="216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66"/>
                    <a:pt x="43198" y="21933"/>
                    <a:pt x="43194" y="22100"/>
                  </a:cubicBezTo>
                </a:path>
                <a:path w="43200" h="22100" stroke="0" extrusionOk="0">
                  <a:moveTo>
                    <a:pt x="1" y="21848"/>
                  </a:moveTo>
                  <a:cubicBezTo>
                    <a:pt x="0" y="21766"/>
                    <a:pt x="0" y="216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66"/>
                    <a:pt x="43198" y="21933"/>
                    <a:pt x="43194" y="221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E634A51C-1B0F-16BF-CB47-EB71B82DD789}"/>
                </a:ext>
              </a:extLst>
            </p:cNvPr>
            <p:cNvSpPr/>
            <p:nvPr/>
          </p:nvSpPr>
          <p:spPr>
            <a:xfrm>
              <a:off x="6670761" y="1650498"/>
              <a:ext cx="3623166" cy="657081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F5C3B6D4-6C7C-BCD6-B561-8623DE98E0D7}"/>
                </a:ext>
              </a:extLst>
            </p:cNvPr>
            <p:cNvCxnSpPr/>
            <p:nvPr/>
          </p:nvCxnSpPr>
          <p:spPr>
            <a:xfrm flipH="1">
              <a:off x="8816109" y="2307321"/>
              <a:ext cx="231" cy="147042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1C40CBFE-DB99-3940-2AEB-3C803965D897}"/>
                </a:ext>
              </a:extLst>
            </p:cNvPr>
            <p:cNvCxnSpPr/>
            <p:nvPr/>
          </p:nvCxnSpPr>
          <p:spPr>
            <a:xfrm flipH="1">
              <a:off x="7067551" y="2182073"/>
              <a:ext cx="7619" cy="95219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598EE39C-A2D1-64B8-28AE-A5BDED60F324}"/>
                </a:ext>
              </a:extLst>
            </p:cNvPr>
            <p:cNvCxnSpPr/>
            <p:nvPr/>
          </p:nvCxnSpPr>
          <p:spPr>
            <a:xfrm flipH="1">
              <a:off x="10153650" y="2104978"/>
              <a:ext cx="25399" cy="60437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id="{6E7F5DB5-05CC-BF1A-F630-E11B81E05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285" y="2411577"/>
            <a:ext cx="1511617" cy="547688"/>
          </a:xfrm>
          <a:prstGeom prst="rect">
            <a:avLst/>
          </a:prstGeom>
          <a:scene3d>
            <a:camera prst="orthographicFront">
              <a:rot lat="18299991" lon="0" rev="0"/>
            </a:camera>
            <a:lightRig rig="threePt" dir="t"/>
          </a:scene3d>
        </p:spPr>
      </p:pic>
      <p:sp>
        <p:nvSpPr>
          <p:cNvPr id="93" name="Oval 92">
            <a:extLst>
              <a:ext uri="{FF2B5EF4-FFF2-40B4-BE49-F238E27FC236}">
                <a16:creationId xmlns:a16="http://schemas.microsoft.com/office/drawing/2014/main" id="{775A2135-2555-CD38-FEB4-C6E28CF4F6FB}"/>
              </a:ext>
            </a:extLst>
          </p:cNvPr>
          <p:cNvSpPr/>
          <p:nvPr/>
        </p:nvSpPr>
        <p:spPr>
          <a:xfrm>
            <a:off x="4944889" y="5416826"/>
            <a:ext cx="260507" cy="254998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6C43ADDC-B04A-8524-2ED3-5686669ACF38}"/>
                  </a:ext>
                </a:extLst>
              </p:cNvPr>
              <p:cNvSpPr txBox="1"/>
              <p:nvPr/>
            </p:nvSpPr>
            <p:spPr>
              <a:xfrm>
                <a:off x="3839326" y="2053912"/>
                <a:ext cx="72013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6C43ADDC-B04A-8524-2ED3-5686669AC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326" y="2053912"/>
                <a:ext cx="720134" cy="307777"/>
              </a:xfrm>
              <a:prstGeom prst="rect">
                <a:avLst/>
              </a:prstGeom>
              <a:blipFill>
                <a:blip r:embed="rId3"/>
                <a:stretch>
                  <a:fillRect l="-6780" r="-3390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D768DBAC-3D72-CD16-9C89-062091EE7B7D}"/>
                  </a:ext>
                </a:extLst>
              </p:cNvPr>
              <p:cNvSpPr txBox="1"/>
              <p:nvPr/>
            </p:nvSpPr>
            <p:spPr>
              <a:xfrm>
                <a:off x="9458262" y="2060992"/>
                <a:ext cx="72968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D768DBAC-3D72-CD16-9C89-062091EE7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8262" y="2060992"/>
                <a:ext cx="729687" cy="307777"/>
              </a:xfrm>
              <a:prstGeom prst="rect">
                <a:avLst/>
              </a:prstGeom>
              <a:blipFill>
                <a:blip r:embed="rId4"/>
                <a:stretch>
                  <a:fillRect l="-6723" r="-2521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4E9E481-E368-F843-F189-1E2E408BA4FA}"/>
                  </a:ext>
                </a:extLst>
              </p:cNvPr>
              <p:cNvSpPr txBox="1"/>
              <p:nvPr/>
            </p:nvSpPr>
            <p:spPr>
              <a:xfrm>
                <a:off x="3800290" y="4165071"/>
                <a:ext cx="8104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4E9E481-E368-F843-F189-1E2E408BA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290" y="4165071"/>
                <a:ext cx="810415" cy="307777"/>
              </a:xfrm>
              <a:prstGeom prst="rect">
                <a:avLst/>
              </a:prstGeom>
              <a:blipFill>
                <a:blip r:embed="rId5"/>
                <a:stretch>
                  <a:fillRect l="-11278" t="-1961" r="-1052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0A4505F6-8F1C-5989-4804-F837AD7C3BFE}"/>
              </a:ext>
            </a:extLst>
          </p:cNvPr>
          <p:cNvGrpSpPr/>
          <p:nvPr/>
        </p:nvGrpSpPr>
        <p:grpSpPr>
          <a:xfrm>
            <a:off x="5718291" y="2475349"/>
            <a:ext cx="2460208" cy="1448410"/>
            <a:chOff x="6670761" y="1650498"/>
            <a:chExt cx="3623166" cy="2155749"/>
          </a:xfrm>
        </p:grpSpPr>
        <p:sp>
          <p:nvSpPr>
            <p:cNvPr id="150" name="Arc 8">
              <a:extLst>
                <a:ext uri="{FF2B5EF4-FFF2-40B4-BE49-F238E27FC236}">
                  <a16:creationId xmlns:a16="http://schemas.microsoft.com/office/drawing/2014/main" id="{F5FE4D59-ED50-7DD4-C353-70E970BF3FC9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670761" y="1979039"/>
              <a:ext cx="3623166" cy="182720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 w 43200"/>
                <a:gd name="T1" fmla="*/ 21849 h 22100"/>
                <a:gd name="T2" fmla="*/ 43194 w 43200"/>
                <a:gd name="T3" fmla="*/ 22100 h 22100"/>
                <a:gd name="T4" fmla="*/ 21600 w 43200"/>
                <a:gd name="T5" fmla="*/ 21600 h 22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100" fill="none" extrusionOk="0">
                  <a:moveTo>
                    <a:pt x="1" y="21848"/>
                  </a:moveTo>
                  <a:cubicBezTo>
                    <a:pt x="0" y="21766"/>
                    <a:pt x="0" y="216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66"/>
                    <a:pt x="43198" y="21933"/>
                    <a:pt x="43194" y="22100"/>
                  </a:cubicBezTo>
                </a:path>
                <a:path w="43200" h="22100" stroke="0" extrusionOk="0">
                  <a:moveTo>
                    <a:pt x="1" y="21848"/>
                  </a:moveTo>
                  <a:cubicBezTo>
                    <a:pt x="0" y="21766"/>
                    <a:pt x="0" y="216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66"/>
                    <a:pt x="43198" y="21933"/>
                    <a:pt x="43194" y="221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ysClr val="window" lastClr="FFFFFF"/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51" name="Arc 8">
              <a:extLst>
                <a:ext uri="{FF2B5EF4-FFF2-40B4-BE49-F238E27FC236}">
                  <a16:creationId xmlns:a16="http://schemas.microsoft.com/office/drawing/2014/main" id="{D74AF65B-0636-76E4-A4B6-FFB685F11147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670761" y="2032905"/>
              <a:ext cx="3623166" cy="1642411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 w 43200"/>
                <a:gd name="T1" fmla="*/ 21849 h 22100"/>
                <a:gd name="T2" fmla="*/ 43194 w 43200"/>
                <a:gd name="T3" fmla="*/ 22100 h 22100"/>
                <a:gd name="T4" fmla="*/ 21600 w 43200"/>
                <a:gd name="T5" fmla="*/ 21600 h 22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100" fill="none" extrusionOk="0">
                  <a:moveTo>
                    <a:pt x="1" y="21848"/>
                  </a:moveTo>
                  <a:cubicBezTo>
                    <a:pt x="0" y="21766"/>
                    <a:pt x="0" y="216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66"/>
                    <a:pt x="43198" y="21933"/>
                    <a:pt x="43194" y="22100"/>
                  </a:cubicBezTo>
                </a:path>
                <a:path w="43200" h="22100" stroke="0" extrusionOk="0">
                  <a:moveTo>
                    <a:pt x="1" y="21848"/>
                  </a:moveTo>
                  <a:cubicBezTo>
                    <a:pt x="0" y="21766"/>
                    <a:pt x="0" y="216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66"/>
                    <a:pt x="43198" y="21933"/>
                    <a:pt x="43194" y="221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52" name="Arc 8">
              <a:extLst>
                <a:ext uri="{FF2B5EF4-FFF2-40B4-BE49-F238E27FC236}">
                  <a16:creationId xmlns:a16="http://schemas.microsoft.com/office/drawing/2014/main" id="{570B7188-68F5-9BDB-F53E-B470AFD41BA6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670761" y="1973537"/>
              <a:ext cx="3623166" cy="128689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 w 43200"/>
                <a:gd name="T1" fmla="*/ 21849 h 22100"/>
                <a:gd name="T2" fmla="*/ 43194 w 43200"/>
                <a:gd name="T3" fmla="*/ 22100 h 22100"/>
                <a:gd name="T4" fmla="*/ 21600 w 43200"/>
                <a:gd name="T5" fmla="*/ 21600 h 22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100" fill="none" extrusionOk="0">
                  <a:moveTo>
                    <a:pt x="1" y="21848"/>
                  </a:moveTo>
                  <a:cubicBezTo>
                    <a:pt x="0" y="21766"/>
                    <a:pt x="0" y="216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66"/>
                    <a:pt x="43198" y="21933"/>
                    <a:pt x="43194" y="22100"/>
                  </a:cubicBezTo>
                </a:path>
                <a:path w="43200" h="22100" stroke="0" extrusionOk="0">
                  <a:moveTo>
                    <a:pt x="1" y="21848"/>
                  </a:moveTo>
                  <a:cubicBezTo>
                    <a:pt x="0" y="21766"/>
                    <a:pt x="0" y="216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66"/>
                    <a:pt x="43198" y="21933"/>
                    <a:pt x="43194" y="221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53" name="Arc 8">
              <a:extLst>
                <a:ext uri="{FF2B5EF4-FFF2-40B4-BE49-F238E27FC236}">
                  <a16:creationId xmlns:a16="http://schemas.microsoft.com/office/drawing/2014/main" id="{77A44978-8C10-7619-741E-4DD1C06E63CA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670761" y="1990122"/>
              <a:ext cx="3623166" cy="67905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 w 43200"/>
                <a:gd name="T1" fmla="*/ 21849 h 22100"/>
                <a:gd name="T2" fmla="*/ 43194 w 43200"/>
                <a:gd name="T3" fmla="*/ 22100 h 22100"/>
                <a:gd name="T4" fmla="*/ 21600 w 43200"/>
                <a:gd name="T5" fmla="*/ 21600 h 22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100" fill="none" extrusionOk="0">
                  <a:moveTo>
                    <a:pt x="1" y="21848"/>
                  </a:moveTo>
                  <a:cubicBezTo>
                    <a:pt x="0" y="21766"/>
                    <a:pt x="0" y="216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66"/>
                    <a:pt x="43198" y="21933"/>
                    <a:pt x="43194" y="22100"/>
                  </a:cubicBezTo>
                </a:path>
                <a:path w="43200" h="22100" stroke="0" extrusionOk="0">
                  <a:moveTo>
                    <a:pt x="1" y="21848"/>
                  </a:moveTo>
                  <a:cubicBezTo>
                    <a:pt x="0" y="21766"/>
                    <a:pt x="0" y="216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66"/>
                    <a:pt x="43198" y="21933"/>
                    <a:pt x="43194" y="221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F5B89CCB-2DAE-DD10-0FE8-3A69F45814B1}"/>
                </a:ext>
              </a:extLst>
            </p:cNvPr>
            <p:cNvSpPr/>
            <p:nvPr/>
          </p:nvSpPr>
          <p:spPr>
            <a:xfrm>
              <a:off x="6670761" y="1650498"/>
              <a:ext cx="3623166" cy="657081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985F7CB4-13AF-5DE0-2263-339E238D9806}"/>
                </a:ext>
              </a:extLst>
            </p:cNvPr>
            <p:cNvCxnSpPr/>
            <p:nvPr/>
          </p:nvCxnSpPr>
          <p:spPr>
            <a:xfrm flipH="1">
              <a:off x="8816109" y="2307321"/>
              <a:ext cx="231" cy="147042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97C4EA66-7117-AC28-63D0-0FC8E5EB5B80}"/>
                </a:ext>
              </a:extLst>
            </p:cNvPr>
            <p:cNvCxnSpPr/>
            <p:nvPr/>
          </p:nvCxnSpPr>
          <p:spPr>
            <a:xfrm flipH="1">
              <a:off x="7067551" y="2182073"/>
              <a:ext cx="7619" cy="95219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7201302A-AF26-9BDF-268B-D6A2E1526C09}"/>
                </a:ext>
              </a:extLst>
            </p:cNvPr>
            <p:cNvCxnSpPr/>
            <p:nvPr/>
          </p:nvCxnSpPr>
          <p:spPr>
            <a:xfrm flipH="1">
              <a:off x="10153650" y="2104978"/>
              <a:ext cx="25399" cy="60437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pic>
        <p:nvPicPr>
          <p:cNvPr id="98" name="Picture 97">
            <a:extLst>
              <a:ext uri="{FF2B5EF4-FFF2-40B4-BE49-F238E27FC236}">
                <a16:creationId xmlns:a16="http://schemas.microsoft.com/office/drawing/2014/main" id="{5C6E368D-46E9-6AA8-B16E-E5F5C1FEC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603" y="2432362"/>
            <a:ext cx="1511617" cy="547688"/>
          </a:xfrm>
          <a:prstGeom prst="rect">
            <a:avLst/>
          </a:prstGeom>
          <a:scene3d>
            <a:camera prst="orthographicFront">
              <a:rot lat="18299991" lon="0" rev="0"/>
            </a:camera>
            <a:lightRig rig="threePt" dir="t"/>
          </a:scene3d>
        </p:spPr>
      </p:pic>
      <p:sp>
        <p:nvSpPr>
          <p:cNvPr id="99" name="Oval 98">
            <a:extLst>
              <a:ext uri="{FF2B5EF4-FFF2-40B4-BE49-F238E27FC236}">
                <a16:creationId xmlns:a16="http://schemas.microsoft.com/office/drawing/2014/main" id="{F6AE26A6-19D7-1BA8-618A-1937A888B4E5}"/>
              </a:ext>
            </a:extLst>
          </p:cNvPr>
          <p:cNvSpPr/>
          <p:nvPr/>
        </p:nvSpPr>
        <p:spPr>
          <a:xfrm>
            <a:off x="6302606" y="3374642"/>
            <a:ext cx="144323" cy="146304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E99A199-1258-89B8-3B1D-F75735D92BAD}"/>
                  </a:ext>
                </a:extLst>
              </p:cNvPr>
              <p:cNvSpPr txBox="1"/>
              <p:nvPr/>
            </p:nvSpPr>
            <p:spPr>
              <a:xfrm>
                <a:off x="6690809" y="2057076"/>
                <a:ext cx="7393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E99A199-1258-89B8-3B1D-F75735D92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809" y="2057076"/>
                <a:ext cx="739305" cy="307777"/>
              </a:xfrm>
              <a:prstGeom prst="rect">
                <a:avLst/>
              </a:prstGeom>
              <a:blipFill>
                <a:blip r:embed="rId6"/>
                <a:stretch>
                  <a:fillRect l="-6612" r="-2479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D2DD9C5-DED8-3B43-C46A-A7F47C8496EA}"/>
              </a:ext>
            </a:extLst>
          </p:cNvPr>
          <p:cNvCxnSpPr/>
          <p:nvPr/>
        </p:nvCxnSpPr>
        <p:spPr>
          <a:xfrm flipH="1">
            <a:off x="5279784" y="3281852"/>
            <a:ext cx="3425331" cy="2134974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882A3F7A-8F75-EE71-6629-BB30920461FE}"/>
              </a:ext>
            </a:extLst>
          </p:cNvPr>
          <p:cNvCxnSpPr/>
          <p:nvPr/>
        </p:nvCxnSpPr>
        <p:spPr>
          <a:xfrm flipH="1">
            <a:off x="5172018" y="3514938"/>
            <a:ext cx="1131657" cy="1813918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71C725AF-B516-8876-BA5C-08419C8E895F}"/>
              </a:ext>
            </a:extLst>
          </p:cNvPr>
          <p:cNvCxnSpPr/>
          <p:nvPr/>
        </p:nvCxnSpPr>
        <p:spPr>
          <a:xfrm flipH="1">
            <a:off x="6437296" y="2746442"/>
            <a:ext cx="408937" cy="600297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79E26C04-C2F0-8BB0-CCB4-4FE14349D518}"/>
              </a:ext>
            </a:extLst>
          </p:cNvPr>
          <p:cNvCxnSpPr/>
          <p:nvPr/>
        </p:nvCxnSpPr>
        <p:spPr>
          <a:xfrm flipH="1">
            <a:off x="8884585" y="2701353"/>
            <a:ext cx="736567" cy="448849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</p:cxn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65F343A-19A0-75C8-F4A6-840F208F304D}"/>
              </a:ext>
            </a:extLst>
          </p:cNvPr>
          <p:cNvGrpSpPr/>
          <p:nvPr/>
        </p:nvGrpSpPr>
        <p:grpSpPr>
          <a:xfrm>
            <a:off x="2977624" y="2475349"/>
            <a:ext cx="2460208" cy="1448410"/>
            <a:chOff x="6670761" y="1650498"/>
            <a:chExt cx="3623166" cy="2155749"/>
          </a:xfrm>
        </p:grpSpPr>
        <p:sp>
          <p:nvSpPr>
            <p:cNvPr id="142" name="Arc 8">
              <a:extLst>
                <a:ext uri="{FF2B5EF4-FFF2-40B4-BE49-F238E27FC236}">
                  <a16:creationId xmlns:a16="http://schemas.microsoft.com/office/drawing/2014/main" id="{B7DCD858-500C-BB94-6A77-B52A1E19DB69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670761" y="1979039"/>
              <a:ext cx="3623166" cy="182720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 w 43200"/>
                <a:gd name="T1" fmla="*/ 21849 h 22100"/>
                <a:gd name="T2" fmla="*/ 43194 w 43200"/>
                <a:gd name="T3" fmla="*/ 22100 h 22100"/>
                <a:gd name="T4" fmla="*/ 21600 w 43200"/>
                <a:gd name="T5" fmla="*/ 21600 h 22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100" fill="none" extrusionOk="0">
                  <a:moveTo>
                    <a:pt x="1" y="21848"/>
                  </a:moveTo>
                  <a:cubicBezTo>
                    <a:pt x="0" y="21766"/>
                    <a:pt x="0" y="216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66"/>
                    <a:pt x="43198" y="21933"/>
                    <a:pt x="43194" y="22100"/>
                  </a:cubicBezTo>
                </a:path>
                <a:path w="43200" h="22100" stroke="0" extrusionOk="0">
                  <a:moveTo>
                    <a:pt x="1" y="21848"/>
                  </a:moveTo>
                  <a:cubicBezTo>
                    <a:pt x="0" y="21766"/>
                    <a:pt x="0" y="216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66"/>
                    <a:pt x="43198" y="21933"/>
                    <a:pt x="43194" y="221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ysClr val="window" lastClr="FFFFFF"/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43" name="Arc 8">
              <a:extLst>
                <a:ext uri="{FF2B5EF4-FFF2-40B4-BE49-F238E27FC236}">
                  <a16:creationId xmlns:a16="http://schemas.microsoft.com/office/drawing/2014/main" id="{28C1FC90-EC2A-BF6C-353B-1D4F6907A934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670761" y="2032905"/>
              <a:ext cx="3623166" cy="1642411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 w 43200"/>
                <a:gd name="T1" fmla="*/ 21849 h 22100"/>
                <a:gd name="T2" fmla="*/ 43194 w 43200"/>
                <a:gd name="T3" fmla="*/ 22100 h 22100"/>
                <a:gd name="T4" fmla="*/ 21600 w 43200"/>
                <a:gd name="T5" fmla="*/ 21600 h 22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100" fill="none" extrusionOk="0">
                  <a:moveTo>
                    <a:pt x="1" y="21848"/>
                  </a:moveTo>
                  <a:cubicBezTo>
                    <a:pt x="0" y="21766"/>
                    <a:pt x="0" y="216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66"/>
                    <a:pt x="43198" y="21933"/>
                    <a:pt x="43194" y="22100"/>
                  </a:cubicBezTo>
                </a:path>
                <a:path w="43200" h="22100" stroke="0" extrusionOk="0">
                  <a:moveTo>
                    <a:pt x="1" y="21848"/>
                  </a:moveTo>
                  <a:cubicBezTo>
                    <a:pt x="0" y="21766"/>
                    <a:pt x="0" y="216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66"/>
                    <a:pt x="43198" y="21933"/>
                    <a:pt x="43194" y="221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44" name="Arc 8">
              <a:extLst>
                <a:ext uri="{FF2B5EF4-FFF2-40B4-BE49-F238E27FC236}">
                  <a16:creationId xmlns:a16="http://schemas.microsoft.com/office/drawing/2014/main" id="{EF784135-92A3-618E-0B88-CDEE34E0CB65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670761" y="1973537"/>
              <a:ext cx="3623166" cy="128689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 w 43200"/>
                <a:gd name="T1" fmla="*/ 21849 h 22100"/>
                <a:gd name="T2" fmla="*/ 43194 w 43200"/>
                <a:gd name="T3" fmla="*/ 22100 h 22100"/>
                <a:gd name="T4" fmla="*/ 21600 w 43200"/>
                <a:gd name="T5" fmla="*/ 21600 h 22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100" fill="none" extrusionOk="0">
                  <a:moveTo>
                    <a:pt x="1" y="21848"/>
                  </a:moveTo>
                  <a:cubicBezTo>
                    <a:pt x="0" y="21766"/>
                    <a:pt x="0" y="216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66"/>
                    <a:pt x="43198" y="21933"/>
                    <a:pt x="43194" y="22100"/>
                  </a:cubicBezTo>
                </a:path>
                <a:path w="43200" h="22100" stroke="0" extrusionOk="0">
                  <a:moveTo>
                    <a:pt x="1" y="21848"/>
                  </a:moveTo>
                  <a:cubicBezTo>
                    <a:pt x="0" y="21766"/>
                    <a:pt x="0" y="216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66"/>
                    <a:pt x="43198" y="21933"/>
                    <a:pt x="43194" y="221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45" name="Arc 8">
              <a:extLst>
                <a:ext uri="{FF2B5EF4-FFF2-40B4-BE49-F238E27FC236}">
                  <a16:creationId xmlns:a16="http://schemas.microsoft.com/office/drawing/2014/main" id="{B1D0323B-ECA4-35A6-9C78-15EEF91E8068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670761" y="1990122"/>
              <a:ext cx="3623166" cy="67905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 w 43200"/>
                <a:gd name="T1" fmla="*/ 21849 h 22100"/>
                <a:gd name="T2" fmla="*/ 43194 w 43200"/>
                <a:gd name="T3" fmla="*/ 22100 h 22100"/>
                <a:gd name="T4" fmla="*/ 21600 w 43200"/>
                <a:gd name="T5" fmla="*/ 21600 h 22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100" fill="none" extrusionOk="0">
                  <a:moveTo>
                    <a:pt x="1" y="21848"/>
                  </a:moveTo>
                  <a:cubicBezTo>
                    <a:pt x="0" y="21766"/>
                    <a:pt x="0" y="216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66"/>
                    <a:pt x="43198" y="21933"/>
                    <a:pt x="43194" y="22100"/>
                  </a:cubicBezTo>
                </a:path>
                <a:path w="43200" h="22100" stroke="0" extrusionOk="0">
                  <a:moveTo>
                    <a:pt x="1" y="21848"/>
                  </a:moveTo>
                  <a:cubicBezTo>
                    <a:pt x="0" y="21766"/>
                    <a:pt x="0" y="2168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66"/>
                    <a:pt x="43198" y="21933"/>
                    <a:pt x="43194" y="221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530C37C8-6386-A5BA-24FC-553EA6463478}"/>
                </a:ext>
              </a:extLst>
            </p:cNvPr>
            <p:cNvSpPr/>
            <p:nvPr/>
          </p:nvSpPr>
          <p:spPr>
            <a:xfrm>
              <a:off x="6670761" y="1650498"/>
              <a:ext cx="3623166" cy="657081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D5ABB46E-9849-D838-BFEF-4013EB145052}"/>
                </a:ext>
              </a:extLst>
            </p:cNvPr>
            <p:cNvCxnSpPr/>
            <p:nvPr/>
          </p:nvCxnSpPr>
          <p:spPr>
            <a:xfrm flipH="1">
              <a:off x="8816109" y="2307321"/>
              <a:ext cx="231" cy="147042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8E550056-7081-BA3A-DC3B-6D2DBA88F577}"/>
                </a:ext>
              </a:extLst>
            </p:cNvPr>
            <p:cNvCxnSpPr/>
            <p:nvPr/>
          </p:nvCxnSpPr>
          <p:spPr>
            <a:xfrm flipH="1">
              <a:off x="7067551" y="2182073"/>
              <a:ext cx="7619" cy="95219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4D966EA0-2412-459E-350E-6029EE52C3D9}"/>
                </a:ext>
              </a:extLst>
            </p:cNvPr>
            <p:cNvCxnSpPr/>
            <p:nvPr/>
          </p:nvCxnSpPr>
          <p:spPr>
            <a:xfrm flipH="1">
              <a:off x="10153650" y="2104978"/>
              <a:ext cx="25399" cy="60437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pic>
        <p:nvPicPr>
          <p:cNvPr id="106" name="Picture 105">
            <a:extLst>
              <a:ext uri="{FF2B5EF4-FFF2-40B4-BE49-F238E27FC236}">
                <a16:creationId xmlns:a16="http://schemas.microsoft.com/office/drawing/2014/main" id="{06557F41-DEF3-3CBB-0768-EDEFB4287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936" y="2432362"/>
            <a:ext cx="1511617" cy="547688"/>
          </a:xfrm>
          <a:prstGeom prst="rect">
            <a:avLst/>
          </a:prstGeom>
          <a:scene3d>
            <a:camera prst="orthographicFront">
              <a:rot lat="18299991" lon="0" rev="0"/>
            </a:camera>
            <a:lightRig rig="threePt" dir="t"/>
          </a:scene3d>
        </p:spPr>
      </p:pic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9B78FE00-D731-479F-4DCA-82233A1B615B}"/>
              </a:ext>
            </a:extLst>
          </p:cNvPr>
          <p:cNvCxnSpPr/>
          <p:nvPr/>
        </p:nvCxnSpPr>
        <p:spPr>
          <a:xfrm>
            <a:off x="4478790" y="3623198"/>
            <a:ext cx="542654" cy="1793628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AE3F91AF-DD43-E6C6-BDD2-E2B8ED56C524}"/>
              </a:ext>
            </a:extLst>
          </p:cNvPr>
          <p:cNvCxnSpPr/>
          <p:nvPr/>
        </p:nvCxnSpPr>
        <p:spPr>
          <a:xfrm>
            <a:off x="4194228" y="2721570"/>
            <a:ext cx="216251" cy="726224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15C2C53F-172D-2FF7-C769-64542562567F}"/>
                  </a:ext>
                </a:extLst>
              </p:cNvPr>
              <p:cNvSpPr txBox="1"/>
              <p:nvPr/>
            </p:nvSpPr>
            <p:spPr>
              <a:xfrm>
                <a:off x="6082544" y="3965199"/>
                <a:ext cx="8227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15C2C53F-172D-2FF7-C769-645425625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2544" y="3965199"/>
                <a:ext cx="822726" cy="307777"/>
              </a:xfrm>
              <a:prstGeom prst="rect">
                <a:avLst/>
              </a:prstGeom>
              <a:blipFill>
                <a:blip r:embed="rId7"/>
                <a:stretch>
                  <a:fillRect l="-11111" t="-1961" r="-1037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BA8A7E10-E188-A058-6356-8BF7BD227329}"/>
                  </a:ext>
                </a:extLst>
              </p:cNvPr>
              <p:cNvSpPr txBox="1"/>
              <p:nvPr/>
            </p:nvSpPr>
            <p:spPr>
              <a:xfrm>
                <a:off x="8292199" y="3627611"/>
                <a:ext cx="8131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BA8A7E10-E188-A058-6356-8BF7BD227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199" y="3627611"/>
                <a:ext cx="813108" cy="307777"/>
              </a:xfrm>
              <a:prstGeom prst="rect">
                <a:avLst/>
              </a:prstGeom>
              <a:blipFill>
                <a:blip r:embed="rId8"/>
                <a:stretch>
                  <a:fillRect l="-11194" t="-1961" r="-10448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TextBox 111">
            <a:extLst>
              <a:ext uri="{FF2B5EF4-FFF2-40B4-BE49-F238E27FC236}">
                <a16:creationId xmlns:a16="http://schemas.microsoft.com/office/drawing/2014/main" id="{DA226631-AEE9-8E87-8E39-63B33635312A}"/>
              </a:ext>
            </a:extLst>
          </p:cNvPr>
          <p:cNvSpPr txBox="1"/>
          <p:nvPr/>
        </p:nvSpPr>
        <p:spPr>
          <a:xfrm>
            <a:off x="3816409" y="5329080"/>
            <a:ext cx="1636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Observer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CFBE76B9-7D5C-290E-EA65-770982DB3FA5}"/>
              </a:ext>
            </a:extLst>
          </p:cNvPr>
          <p:cNvCxnSpPr>
            <a:endCxn id="96" idx="0"/>
          </p:cNvCxnSpPr>
          <p:nvPr/>
        </p:nvCxnSpPr>
        <p:spPr>
          <a:xfrm flipH="1">
            <a:off x="4205498" y="3666143"/>
            <a:ext cx="191845" cy="498928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triangle" w="lg" len="lg"/>
            <a:tailEnd type="none"/>
          </a:ln>
          <a:effectLst/>
        </p:spPr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4A9C7626-1BF8-5B67-12A0-ECBF3175FCD0}"/>
              </a:ext>
            </a:extLst>
          </p:cNvPr>
          <p:cNvCxnSpPr>
            <a:endCxn id="110" idx="0"/>
          </p:cNvCxnSpPr>
          <p:nvPr/>
        </p:nvCxnSpPr>
        <p:spPr>
          <a:xfrm>
            <a:off x="6405585" y="3581060"/>
            <a:ext cx="88322" cy="384139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miter lim="800000"/>
            <a:headEnd type="triangle" w="lg" len="lg"/>
            <a:tailEnd type="none"/>
          </a:ln>
          <a:effectLst/>
        </p:spPr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BF1095E5-00B0-DD73-89CB-2477005E7D99}"/>
              </a:ext>
            </a:extLst>
          </p:cNvPr>
          <p:cNvCxnSpPr>
            <a:endCxn id="111" idx="0"/>
          </p:cNvCxnSpPr>
          <p:nvPr/>
        </p:nvCxnSpPr>
        <p:spPr>
          <a:xfrm flipH="1">
            <a:off x="8698753" y="3346739"/>
            <a:ext cx="63457" cy="28087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miter lim="800000"/>
            <a:headEnd type="triangle" w="lg" len="lg"/>
            <a:tailEnd type="none"/>
          </a:ln>
          <a:effectLst/>
        </p:spPr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01C5A768-A26B-9A11-9D7C-2EFE18A48BD5}"/>
              </a:ext>
            </a:extLst>
          </p:cNvPr>
          <p:cNvCxnSpPr/>
          <p:nvPr/>
        </p:nvCxnSpPr>
        <p:spPr>
          <a:xfrm flipV="1">
            <a:off x="6185452" y="5353883"/>
            <a:ext cx="12032" cy="1014005"/>
          </a:xfrm>
          <a:prstGeom prst="straightConnector1">
            <a:avLst/>
          </a:prstGeom>
          <a:noFill/>
          <a:ln w="254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EA28A1FB-4F48-9D2F-18CD-95AA8E2EED49}"/>
              </a:ext>
            </a:extLst>
          </p:cNvPr>
          <p:cNvCxnSpPr/>
          <p:nvPr/>
        </p:nvCxnSpPr>
        <p:spPr>
          <a:xfrm flipV="1">
            <a:off x="6194299" y="6367888"/>
            <a:ext cx="1834001" cy="8023"/>
          </a:xfrm>
          <a:prstGeom prst="straightConnector1">
            <a:avLst/>
          </a:prstGeom>
          <a:noFill/>
          <a:ln w="254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18" name="Freeform 210">
            <a:extLst>
              <a:ext uri="{FF2B5EF4-FFF2-40B4-BE49-F238E27FC236}">
                <a16:creationId xmlns:a16="http://schemas.microsoft.com/office/drawing/2014/main" id="{A24A69C7-1B80-11C7-23CF-1DA716AD7297}"/>
              </a:ext>
            </a:extLst>
          </p:cNvPr>
          <p:cNvSpPr/>
          <p:nvPr/>
        </p:nvSpPr>
        <p:spPr>
          <a:xfrm>
            <a:off x="6185452" y="5621930"/>
            <a:ext cx="1816769" cy="613611"/>
          </a:xfrm>
          <a:custGeom>
            <a:avLst/>
            <a:gdLst>
              <a:gd name="connsiteX0" fmla="*/ 0 w 1816769"/>
              <a:gd name="connsiteY0" fmla="*/ 613611 h 613611"/>
              <a:gd name="connsiteX1" fmla="*/ 637674 w 1816769"/>
              <a:gd name="connsiteY1" fmla="*/ 493295 h 613611"/>
              <a:gd name="connsiteX2" fmla="*/ 1215190 w 1816769"/>
              <a:gd name="connsiteY2" fmla="*/ 144379 h 613611"/>
              <a:gd name="connsiteX3" fmla="*/ 1816769 w 1816769"/>
              <a:gd name="connsiteY3" fmla="*/ 0 h 613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6769" h="613611">
                <a:moveTo>
                  <a:pt x="0" y="613611"/>
                </a:moveTo>
                <a:cubicBezTo>
                  <a:pt x="217571" y="592555"/>
                  <a:pt x="435142" y="571500"/>
                  <a:pt x="637674" y="493295"/>
                </a:cubicBezTo>
                <a:cubicBezTo>
                  <a:pt x="840206" y="415090"/>
                  <a:pt x="1018674" y="226595"/>
                  <a:pt x="1215190" y="144379"/>
                </a:cubicBezTo>
                <a:cubicBezTo>
                  <a:pt x="1411706" y="62163"/>
                  <a:pt x="1614237" y="31081"/>
                  <a:pt x="1816769" y="0"/>
                </a:cubicBezTo>
              </a:path>
            </a:pathLst>
          </a:cu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2D404ED1-F864-6D20-9FB3-FCCC96D13914}"/>
                  </a:ext>
                </a:extLst>
              </p:cNvPr>
              <p:cNvSpPr txBox="1"/>
              <p:nvPr/>
            </p:nvSpPr>
            <p:spPr>
              <a:xfrm>
                <a:off x="6090715" y="5116708"/>
                <a:ext cx="1894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2D404ED1-F864-6D20-9FB3-FCCC96D139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0715" y="5116708"/>
                <a:ext cx="189474" cy="276999"/>
              </a:xfrm>
              <a:prstGeom prst="rect">
                <a:avLst/>
              </a:prstGeom>
              <a:blipFill>
                <a:blip r:embed="rId9"/>
                <a:stretch>
                  <a:fillRect l="-29032" r="-25806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C44B1A39-BA7F-EBE2-92A9-286D1B78D0A4}"/>
                  </a:ext>
                </a:extLst>
              </p:cNvPr>
              <p:cNvSpPr txBox="1"/>
              <p:nvPr/>
            </p:nvSpPr>
            <p:spPr>
              <a:xfrm>
                <a:off x="8028300" y="6206124"/>
                <a:ext cx="1499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C44B1A39-BA7F-EBE2-92A9-286D1B78D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300" y="6206124"/>
                <a:ext cx="149913" cy="276999"/>
              </a:xfrm>
              <a:prstGeom prst="rect">
                <a:avLst/>
              </a:prstGeom>
              <a:blipFill>
                <a:blip r:embed="rId10"/>
                <a:stretch>
                  <a:fillRect l="-36000" r="-24000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Oval 120">
            <a:extLst>
              <a:ext uri="{FF2B5EF4-FFF2-40B4-BE49-F238E27FC236}">
                <a16:creationId xmlns:a16="http://schemas.microsoft.com/office/drawing/2014/main" id="{18C55F78-0BF0-4CC3-3E0B-83CD27D4F215}"/>
              </a:ext>
            </a:extLst>
          </p:cNvPr>
          <p:cNvSpPr/>
          <p:nvPr/>
        </p:nvSpPr>
        <p:spPr>
          <a:xfrm>
            <a:off x="7328323" y="5700647"/>
            <a:ext cx="144323" cy="146304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B3C19F06-96F1-D288-D9D4-D098E19D4B0D}"/>
              </a:ext>
            </a:extLst>
          </p:cNvPr>
          <p:cNvCxnSpPr>
            <a:cxnSpLocks/>
          </p:cNvCxnSpPr>
          <p:nvPr/>
        </p:nvCxnSpPr>
        <p:spPr>
          <a:xfrm flipH="1">
            <a:off x="7006166" y="6079657"/>
            <a:ext cx="1" cy="296254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CD3F4F80-77F9-7EA1-06DD-306C7E1FD794}"/>
              </a:ext>
            </a:extLst>
          </p:cNvPr>
          <p:cNvCxnSpPr/>
          <p:nvPr/>
        </p:nvCxnSpPr>
        <p:spPr>
          <a:xfrm flipH="1">
            <a:off x="7394926" y="5836792"/>
            <a:ext cx="0" cy="531096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3773A6D4-E3D0-5525-ACBB-A016F3031FFA}"/>
              </a:ext>
            </a:extLst>
          </p:cNvPr>
          <p:cNvCxnSpPr/>
          <p:nvPr/>
        </p:nvCxnSpPr>
        <p:spPr>
          <a:xfrm>
            <a:off x="7711560" y="5735569"/>
            <a:ext cx="0" cy="632319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B39D72D1-4485-3CBF-205E-A701E1EB0AC5}"/>
                  </a:ext>
                </a:extLst>
              </p:cNvPr>
              <p:cNvSpPr txBox="1"/>
              <p:nvPr/>
            </p:nvSpPr>
            <p:spPr>
              <a:xfrm>
                <a:off x="6896232" y="6367888"/>
                <a:ext cx="2528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B39D72D1-4485-3CBF-205E-A701E1EB0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232" y="6367888"/>
                <a:ext cx="252825" cy="276999"/>
              </a:xfrm>
              <a:prstGeom prst="rect">
                <a:avLst/>
              </a:prstGeom>
              <a:blipFill>
                <a:blip r:embed="rId11"/>
                <a:stretch>
                  <a:fillRect l="-19048" r="-7143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31A16F6E-E88F-4C8B-B351-22C24CD6E844}"/>
                  </a:ext>
                </a:extLst>
              </p:cNvPr>
              <p:cNvSpPr txBox="1"/>
              <p:nvPr/>
            </p:nvSpPr>
            <p:spPr>
              <a:xfrm>
                <a:off x="7267566" y="6367888"/>
                <a:ext cx="268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31A16F6E-E88F-4C8B-B351-22C24CD6E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566" y="6367888"/>
                <a:ext cx="268728" cy="276999"/>
              </a:xfrm>
              <a:prstGeom prst="rect">
                <a:avLst/>
              </a:prstGeom>
              <a:blipFill>
                <a:blip r:embed="rId12"/>
                <a:stretch>
                  <a:fillRect l="-18182" r="-6818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B7B5F298-9B55-97AA-583F-05E52BAC62D2}"/>
                  </a:ext>
                </a:extLst>
              </p:cNvPr>
              <p:cNvSpPr txBox="1"/>
              <p:nvPr/>
            </p:nvSpPr>
            <p:spPr>
              <a:xfrm>
                <a:off x="7582122" y="6367888"/>
                <a:ext cx="2603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B7B5F298-9B55-97AA-583F-05E52BAC6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2122" y="6367888"/>
                <a:ext cx="260392" cy="276999"/>
              </a:xfrm>
              <a:prstGeom prst="rect">
                <a:avLst/>
              </a:prstGeom>
              <a:blipFill>
                <a:blip r:embed="rId13"/>
                <a:stretch>
                  <a:fillRect l="-18605" r="-4651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17580B51-8C19-C8FC-F8BD-CDE25EE3BDBA}"/>
              </a:ext>
            </a:extLst>
          </p:cNvPr>
          <p:cNvCxnSpPr>
            <a:cxnSpLocks/>
            <a:stCxn id="141" idx="5"/>
          </p:cNvCxnSpPr>
          <p:nvPr/>
        </p:nvCxnSpPr>
        <p:spPr>
          <a:xfrm flipH="1">
            <a:off x="6185452" y="5651341"/>
            <a:ext cx="1478713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F0049083-579C-BFE4-A167-D5BD4A7B0291}"/>
              </a:ext>
            </a:extLst>
          </p:cNvPr>
          <p:cNvCxnSpPr>
            <a:stCxn id="121" idx="2"/>
          </p:cNvCxnSpPr>
          <p:nvPr/>
        </p:nvCxnSpPr>
        <p:spPr>
          <a:xfrm flipH="1">
            <a:off x="6185452" y="5773799"/>
            <a:ext cx="1142871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D310D51B-C76A-1C81-0146-7A171E20AE6D}"/>
              </a:ext>
            </a:extLst>
          </p:cNvPr>
          <p:cNvCxnSpPr>
            <a:cxnSpLocks/>
          </p:cNvCxnSpPr>
          <p:nvPr/>
        </p:nvCxnSpPr>
        <p:spPr>
          <a:xfrm flipH="1">
            <a:off x="6185452" y="6006505"/>
            <a:ext cx="748553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E6D491EF-37D3-40E9-07A4-CA8DEC3D3DCD}"/>
                  </a:ext>
                </a:extLst>
              </p:cNvPr>
              <p:cNvSpPr txBox="1"/>
              <p:nvPr/>
            </p:nvSpPr>
            <p:spPr>
              <a:xfrm>
                <a:off x="5906548" y="5847595"/>
                <a:ext cx="2865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E6D491EF-37D3-40E9-07A4-CA8DEC3D3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6548" y="5847595"/>
                <a:ext cx="286552" cy="276999"/>
              </a:xfrm>
              <a:prstGeom prst="rect">
                <a:avLst/>
              </a:prstGeom>
              <a:blipFill>
                <a:blip r:embed="rId14"/>
                <a:stretch>
                  <a:fillRect l="-21277" r="-6383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D921C29E-9BDB-BC1A-4572-5B04ED48BD80}"/>
                  </a:ext>
                </a:extLst>
              </p:cNvPr>
              <p:cNvSpPr txBox="1"/>
              <p:nvPr/>
            </p:nvSpPr>
            <p:spPr>
              <a:xfrm>
                <a:off x="5902100" y="5625881"/>
                <a:ext cx="3024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D921C29E-9BDB-BC1A-4572-5B04ED48B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100" y="5625881"/>
                <a:ext cx="302455" cy="276999"/>
              </a:xfrm>
              <a:prstGeom prst="rect">
                <a:avLst/>
              </a:prstGeom>
              <a:blipFill>
                <a:blip r:embed="rId15"/>
                <a:stretch>
                  <a:fillRect l="-18000" r="-6000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1661F846-1A54-3384-8C12-246255D62A4F}"/>
                  </a:ext>
                </a:extLst>
              </p:cNvPr>
              <p:cNvSpPr txBox="1"/>
              <p:nvPr/>
            </p:nvSpPr>
            <p:spPr>
              <a:xfrm>
                <a:off x="5930167" y="5434453"/>
                <a:ext cx="2941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1661F846-1A54-3384-8C12-246255D62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167" y="5434453"/>
                <a:ext cx="294119" cy="276999"/>
              </a:xfrm>
              <a:prstGeom prst="rect">
                <a:avLst/>
              </a:prstGeom>
              <a:blipFill>
                <a:blip r:embed="rId16"/>
                <a:stretch>
                  <a:fillRect l="-20833" r="-4167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Rectangle 135">
            <a:extLst>
              <a:ext uri="{FF2B5EF4-FFF2-40B4-BE49-F238E27FC236}">
                <a16:creationId xmlns:a16="http://schemas.microsoft.com/office/drawing/2014/main" id="{8D839701-A3AA-A326-EA01-96B68B549DA6}"/>
              </a:ext>
            </a:extLst>
          </p:cNvPr>
          <p:cNvSpPr/>
          <p:nvPr/>
        </p:nvSpPr>
        <p:spPr>
          <a:xfrm>
            <a:off x="4355683" y="3456520"/>
            <a:ext cx="166687" cy="159967"/>
          </a:xfrm>
          <a:prstGeom prst="rect">
            <a:avLst/>
          </a:prstGeom>
          <a:solidFill>
            <a:srgbClr val="0000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Isosceles Triangle 138">
            <a:extLst>
              <a:ext uri="{FF2B5EF4-FFF2-40B4-BE49-F238E27FC236}">
                <a16:creationId xmlns:a16="http://schemas.microsoft.com/office/drawing/2014/main" id="{F4EF7E0B-3EA6-A02C-2C44-D0FC4E5CD33E}"/>
              </a:ext>
            </a:extLst>
          </p:cNvPr>
          <p:cNvSpPr/>
          <p:nvPr/>
        </p:nvSpPr>
        <p:spPr>
          <a:xfrm rot="10800000" flipV="1">
            <a:off x="8738086" y="3102986"/>
            <a:ext cx="167529" cy="168457"/>
          </a:xfrm>
          <a:prstGeom prst="triangle">
            <a:avLst/>
          </a:prstGeom>
          <a:solidFill>
            <a:srgbClr val="C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CD828C0C-49F4-95F1-0D7B-184882C855DE}"/>
              </a:ext>
            </a:extLst>
          </p:cNvPr>
          <p:cNvSpPr/>
          <p:nvPr/>
        </p:nvSpPr>
        <p:spPr>
          <a:xfrm>
            <a:off x="6922822" y="5935564"/>
            <a:ext cx="166687" cy="159967"/>
          </a:xfrm>
          <a:prstGeom prst="rect">
            <a:avLst/>
          </a:prstGeom>
          <a:solidFill>
            <a:srgbClr val="0000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Isosceles Triangle 140">
            <a:extLst>
              <a:ext uri="{FF2B5EF4-FFF2-40B4-BE49-F238E27FC236}">
                <a16:creationId xmlns:a16="http://schemas.microsoft.com/office/drawing/2014/main" id="{C347B9F3-32B6-3BD2-AFF3-F47890BCB02E}"/>
              </a:ext>
            </a:extLst>
          </p:cNvPr>
          <p:cNvSpPr/>
          <p:nvPr/>
        </p:nvSpPr>
        <p:spPr>
          <a:xfrm rot="10800000" flipV="1">
            <a:off x="7622283" y="5567112"/>
            <a:ext cx="167529" cy="168457"/>
          </a:xfrm>
          <a:prstGeom prst="triangle">
            <a:avLst/>
          </a:prstGeom>
          <a:solidFill>
            <a:srgbClr val="C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6" name="Picture 165">
            <a:extLst>
              <a:ext uri="{FF2B5EF4-FFF2-40B4-BE49-F238E27FC236}">
                <a16:creationId xmlns:a16="http://schemas.microsoft.com/office/drawing/2014/main" id="{C2745680-7E46-8298-5431-6AE7CCB85345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2939" r="4257" b="44519"/>
          <a:stretch/>
        </p:blipFill>
        <p:spPr>
          <a:xfrm>
            <a:off x="132928" y="4266285"/>
            <a:ext cx="3530349" cy="1062983"/>
          </a:xfrm>
          <a:prstGeom prst="rect">
            <a:avLst/>
          </a:prstGeom>
        </p:spPr>
      </p:pic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7A6ACBFC-C48B-EDE3-6D52-E57B5B01DCDE}"/>
              </a:ext>
            </a:extLst>
          </p:cNvPr>
          <p:cNvCxnSpPr>
            <a:cxnSpLocks/>
            <a:stCxn id="136" idx="1"/>
            <a:endCxn id="166" idx="0"/>
          </p:cNvCxnSpPr>
          <p:nvPr/>
        </p:nvCxnSpPr>
        <p:spPr>
          <a:xfrm flipH="1">
            <a:off x="1898103" y="3536504"/>
            <a:ext cx="2457580" cy="729781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triangle" w="lg" len="lg"/>
            <a:tailEnd type="none"/>
          </a:ln>
          <a:effectLst/>
        </p:spPr>
      </p:cxnSp>
      <p:pic>
        <p:nvPicPr>
          <p:cNvPr id="170" name="Picture 169">
            <a:extLst>
              <a:ext uri="{FF2B5EF4-FFF2-40B4-BE49-F238E27FC236}">
                <a16:creationId xmlns:a16="http://schemas.microsoft.com/office/drawing/2014/main" id="{0F19F373-D9B2-D886-DAF1-859D5B9A2CB0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1449" t="2846" r="4626" b="50034"/>
          <a:stretch/>
        </p:blipFill>
        <p:spPr>
          <a:xfrm>
            <a:off x="7998351" y="4259678"/>
            <a:ext cx="3463314" cy="953289"/>
          </a:xfrm>
          <a:prstGeom prst="rect">
            <a:avLst/>
          </a:prstGeom>
        </p:spPr>
      </p:pic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39F8CA09-21C6-6BBF-4496-A41505AD9D6C}"/>
              </a:ext>
            </a:extLst>
          </p:cNvPr>
          <p:cNvCxnSpPr>
            <a:cxnSpLocks/>
            <a:stCxn id="139" idx="1"/>
            <a:endCxn id="170" idx="0"/>
          </p:cNvCxnSpPr>
          <p:nvPr/>
        </p:nvCxnSpPr>
        <p:spPr>
          <a:xfrm>
            <a:off x="8863733" y="3187215"/>
            <a:ext cx="866275" cy="1072463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miter lim="800000"/>
            <a:headEnd type="triangle" w="lg" len="lg"/>
            <a:tailEnd type="none"/>
          </a:ln>
          <a:effectLst/>
        </p:spPr>
      </p:cxnSp>
      <p:sp>
        <p:nvSpPr>
          <p:cNvPr id="175" name="TextBox 174">
            <a:extLst>
              <a:ext uri="{FF2B5EF4-FFF2-40B4-BE49-F238E27FC236}">
                <a16:creationId xmlns:a16="http://schemas.microsoft.com/office/drawing/2014/main" id="{014C2959-4EA8-95AF-735E-32F6A7D123B5}"/>
              </a:ext>
            </a:extLst>
          </p:cNvPr>
          <p:cNvSpPr txBox="1"/>
          <p:nvPr/>
        </p:nvSpPr>
        <p:spPr>
          <a:xfrm>
            <a:off x="84923" y="1632375"/>
            <a:ext cx="30123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Exaggerated illustration shows single flight condition</a:t>
            </a:r>
          </a:p>
        </p:txBody>
      </p:sp>
    </p:spTree>
    <p:extLst>
      <p:ext uri="{BB962C8B-B14F-4D97-AF65-F5344CB8AC3E}">
        <p14:creationId xmlns:p14="http://schemas.microsoft.com/office/powerpoint/2010/main" val="3586971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6">
      <a:dk1>
        <a:srgbClr val="000000"/>
      </a:dk1>
      <a:lt1>
        <a:srgbClr val="FFFFFF"/>
      </a:lt1>
      <a:dk2>
        <a:srgbClr val="574512"/>
      </a:dk2>
      <a:lt2>
        <a:srgbClr val="6C3C0D"/>
      </a:lt2>
      <a:accent1>
        <a:srgbClr val="DDDDDD"/>
      </a:accent1>
      <a:accent2>
        <a:srgbClr val="616A78"/>
      </a:accent2>
      <a:accent3>
        <a:srgbClr val="B18A2C"/>
      </a:accent3>
      <a:accent4>
        <a:srgbClr val="D87C1B"/>
      </a:accent4>
      <a:accent5>
        <a:srgbClr val="2E515E"/>
      </a:accent5>
      <a:accent6>
        <a:srgbClr val="1D7CB8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ssertion-Evidence-Template_Win32_CP_v19.potx" id="{F7F7AC7C-B7AB-44FD-AC83-76356AEA967F}" vid="{C271DA4D-3F28-4C4F-A66E-BDB8F32B9A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Assertion evidence presentation</Template>
  <TotalTime>6841</TotalTime>
  <Words>646</Words>
  <Application>Microsoft Office PowerPoint</Application>
  <PresentationFormat>Widescreen</PresentationFormat>
  <Paragraphs>126</Paragraphs>
  <Slides>14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Cambria Math</vt:lpstr>
      <vt:lpstr>Office Theme</vt:lpstr>
      <vt:lpstr>A Synthesis Method to Auralize Rotor Noise During Transitional Flight</vt:lpstr>
      <vt:lpstr>Auralizations can help understand human response to Urban Air Mobility (UAM) vehicles in transitional flight</vt:lpstr>
      <vt:lpstr>In aircraft auralization, sound is synthesized near the aircraft (paper focus) before being propagated to a ground observer</vt:lpstr>
      <vt:lpstr>Methods exist to synthesize loading and thickness (tonal) noise and broadband self noise</vt:lpstr>
      <vt:lpstr>Blade aerodynamics and geometry data are needed for acoustic predictions, which are then used to synthesize sound</vt:lpstr>
      <vt:lpstr>NASA Auralization Framework (NAF) Formulation 1A (F1A) Synthesis Plugin generates loading and thickness noise</vt:lpstr>
      <vt:lpstr>For transitional flight sound synthesis, combine blade aerodynamics and geometry data from many flight conditions</vt:lpstr>
      <vt:lpstr>Loading and thickness noise synthesized for transitional flight from interpolated blade loading, motion, and geometry</vt:lpstr>
      <vt:lpstr>Methods exist to synthesize broadband self noise hemisphere predictions into sound</vt:lpstr>
      <vt:lpstr>Self noise predictions are interpolated between different hemispheres for transitional flight synthesis</vt:lpstr>
      <vt:lpstr>Self noise synthesized for transitional flight from interpolated source noise hemispheres</vt:lpstr>
      <vt:lpstr>Departure and approach maneuvers with changing flight conditions auralized with self noise</vt:lpstr>
      <vt:lpstr>Methods developed to synthesize rotor loading and thickness noise and broadband self noise for transitional flight</vt:lpstr>
      <vt:lpstr>Image 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effective science + technology presentations</dc:title>
  <dc:creator>Melissa Marshall</dc:creator>
  <cp:lastModifiedBy>Krishnamurthy, Siddhartha (LARC-D321)</cp:lastModifiedBy>
  <cp:revision>92</cp:revision>
  <dcterms:created xsi:type="dcterms:W3CDTF">2023-03-01T13:14:28Z</dcterms:created>
  <dcterms:modified xsi:type="dcterms:W3CDTF">2024-08-29T12:23:49Z</dcterms:modified>
</cp:coreProperties>
</file>