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4" r:id="rId4"/>
  </p:sldMasterIdLst>
  <p:notesMasterIdLst>
    <p:notesMasterId r:id="rId20"/>
  </p:notesMasterIdLst>
  <p:sldIdLst>
    <p:sldId id="16374" r:id="rId5"/>
    <p:sldId id="16378" r:id="rId6"/>
    <p:sldId id="16375" r:id="rId7"/>
    <p:sldId id="16390" r:id="rId8"/>
    <p:sldId id="16377" r:id="rId9"/>
    <p:sldId id="16389" r:id="rId10"/>
    <p:sldId id="16379" r:id="rId11"/>
    <p:sldId id="16380" r:id="rId12"/>
    <p:sldId id="16382" r:id="rId13"/>
    <p:sldId id="16381" r:id="rId14"/>
    <p:sldId id="16384" r:id="rId15"/>
    <p:sldId id="16383" r:id="rId16"/>
    <p:sldId id="16385" r:id="rId17"/>
    <p:sldId id="16386" r:id="rId18"/>
    <p:sldId id="1638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023" autoAdjust="0"/>
    <p:restoredTop sz="94384" autoAdjust="0"/>
  </p:normalViewPr>
  <p:slideViewPr>
    <p:cSldViewPr snapToGrid="0">
      <p:cViewPr varScale="1">
        <p:scale>
          <a:sx n="120" d="100"/>
          <a:sy n="120" d="100"/>
        </p:scale>
        <p:origin x="208" y="176"/>
      </p:cViewPr>
      <p:guideLst/>
    </p:cSldViewPr>
  </p:slideViewPr>
  <p:outlineViewPr>
    <p:cViewPr>
      <p:scale>
        <a:sx n="33" d="100"/>
        <a:sy n="33" d="100"/>
      </p:scale>
      <p:origin x="0" y="-13272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2136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0FAC9-90CF-C146-918B-83FDE74B2E56}" type="datetimeFigureOut">
              <a:rPr lang="en-US" smtClean="0"/>
              <a:t>9/11/24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1DCC8-4817-2E49-9168-B474D9660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33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1DCC8-4817-2E49-9168-B474D96604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32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1DCC8-4817-2E49-9168-B474D96604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14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1DCC8-4817-2E49-9168-B474D96604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70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1DCC8-4817-2E49-9168-B474D96604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66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1DCC8-4817-2E49-9168-B474D96604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066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1DCC8-4817-2E49-9168-B474D96604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101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1DCC8-4817-2E49-9168-B474D966046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85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1DCC8-4817-2E49-9168-B474D96604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68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1DCC8-4817-2E49-9168-B474D96604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7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1DCC8-4817-2E49-9168-B474D96604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49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1DCC8-4817-2E49-9168-B474D96604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903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1DCC8-4817-2E49-9168-B474D96604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99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1DCC8-4817-2E49-9168-B474D96604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44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1DCC8-4817-2E49-9168-B474D96604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2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1DCC8-4817-2E49-9168-B474D96604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30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page">
    <p:bg>
      <p:bgPr>
        <a:blipFill dpi="0" rotWithShape="0">
          <a:blip r:embed="rId2">
            <a:alphaModFix amt="90334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54183" y="1008530"/>
            <a:ext cx="11083636" cy="1860176"/>
          </a:xfrm>
          <a:effectLst/>
        </p:spPr>
        <p:txBody>
          <a:bodyPr lIns="91407" tIns="45704" rIns="91407" bIns="45704">
            <a:normAutofit/>
          </a:bodyPr>
          <a:lstStyle>
            <a:lvl1pPr algn="ctr">
              <a:defRPr sz="4400">
                <a:solidFill>
                  <a:srgbClr val="FFFF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12138" y="3343952"/>
            <a:ext cx="9347969" cy="2832913"/>
          </a:xfrm>
          <a:prstGeom prst="rect">
            <a:avLst/>
          </a:prstGeom>
          <a:effectLst/>
        </p:spPr>
        <p:txBody>
          <a:bodyPr lIns="91407" tIns="45704" rIns="91407" bIns="45704">
            <a:normAutofit/>
          </a:bodyPr>
          <a:lstStyle>
            <a:lvl1pPr marL="0" indent="0" algn="ctr">
              <a:buFont typeface="Wingdings" pitchFamily="2" charset="2"/>
              <a:buNone/>
              <a:defRPr sz="3200">
                <a:solidFill>
                  <a:srgbClr val="FFFF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27251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406400" marR="0" indent="-4064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q"/>
              <a:tabLst/>
              <a:defRPr sz="2000"/>
            </a:lvl1pPr>
            <a:lvl2pPr marL="685800" marR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ourier New" panose="02070309020205020404" pitchFamily="49" charset="0"/>
              <a:buChar char="o"/>
              <a:tabLst/>
              <a:defRPr sz="1800"/>
            </a:lvl2pPr>
            <a:lvl3pPr marL="9144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 sz="1600"/>
            </a:lvl3pPr>
            <a:lvl4pPr marL="1079500" marR="0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 sz="1600"/>
            </a:lvl4pPr>
            <a:lvl5pPr marL="13081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 Narrow" pitchFamily="34" charset="0"/>
              <a:buChar char="—"/>
              <a:tabLst/>
              <a:defRPr sz="1600" baseline="0"/>
            </a:lvl5pPr>
          </a:lstStyle>
          <a:p>
            <a:pPr marL="406400" marR="0" lvl="0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Click to edit Master text styles</a:t>
            </a:r>
          </a:p>
          <a:p>
            <a:pPr marL="685800" marR="0" lvl="1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Second level</a:t>
            </a:r>
          </a:p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Third level</a:t>
            </a:r>
          </a:p>
          <a:p>
            <a:pPr marL="1079500" marR="0" lvl="3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Fourth level</a:t>
            </a:r>
          </a:p>
          <a:p>
            <a:pPr marL="13081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 Narrow" pitchFamily="34" charset="0"/>
              <a:buChar char="—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37C5C54D-0166-E340-B2B5-9994B6B3C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0" y="228600"/>
            <a:ext cx="10160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9534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074888"/>
            <a:ext cx="5384800" cy="5486400"/>
          </a:xfrm>
        </p:spPr>
        <p:txBody>
          <a:bodyPr>
            <a:normAutofit/>
          </a:bodyPr>
          <a:lstStyle>
            <a:lvl1pPr marL="406400" marR="0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 sz="2000"/>
            </a:lvl1pPr>
            <a:lvl2pPr marL="685800" marR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ourier New" panose="02070309020205020404" pitchFamily="49" charset="0"/>
              <a:buChar char="o"/>
              <a:tabLst/>
              <a:defRPr sz="1800"/>
            </a:lvl2pPr>
            <a:lvl3pPr marL="9144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 sz="1600"/>
            </a:lvl3pPr>
            <a:lvl4pPr marL="1079500" marR="0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 sz="1600"/>
            </a:lvl4pPr>
            <a:lvl5pPr marL="13081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 Narrow" pitchFamily="34" charset="0"/>
              <a:buChar char="—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406400" marR="0" lvl="0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Click to edit Master text styles</a:t>
            </a:r>
          </a:p>
          <a:p>
            <a:pPr marL="685800" marR="0" lvl="1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Second level</a:t>
            </a:r>
          </a:p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Third level</a:t>
            </a:r>
          </a:p>
          <a:p>
            <a:pPr marL="1079500" marR="0" lvl="3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Fourth level</a:t>
            </a:r>
          </a:p>
          <a:p>
            <a:pPr marL="13081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 Narrow" pitchFamily="34" charset="0"/>
              <a:buChar char="—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74888"/>
            <a:ext cx="5384800" cy="5486400"/>
          </a:xfrm>
        </p:spPr>
        <p:txBody>
          <a:bodyPr vert="horz" lIns="91440" tIns="45720" rIns="91440" bIns="45720" rtlCol="0">
            <a:normAutofit/>
          </a:bodyPr>
          <a:lstStyle>
            <a:lvl1pPr marL="406400" marR="0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q"/>
              <a:tabLst/>
              <a:defRPr lang="en-US" sz="20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685800" marR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ourier New" panose="02070309020205020404" pitchFamily="49" charset="0"/>
              <a:buChar char="o"/>
              <a:tabLst/>
              <a:defRPr lang="en-US" sz="18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 lang="en-US" sz="16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079500" marR="0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 lang="en-US" sz="16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3081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 Narrow" pitchFamily="34" charset="0"/>
              <a:buChar char="—"/>
              <a:tabLst/>
              <a:defRPr lang="en-US" sz="16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406400" marR="0" lvl="0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Click to edit Master text styles</a:t>
            </a:r>
          </a:p>
          <a:p>
            <a:pPr marL="685800" marR="0" lvl="1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Second level</a:t>
            </a:r>
          </a:p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Third level</a:t>
            </a:r>
          </a:p>
          <a:p>
            <a:pPr marL="1079500" marR="0" lvl="3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Fourth level</a:t>
            </a:r>
          </a:p>
          <a:p>
            <a:pPr marL="13081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 Narrow" pitchFamily="34" charset="0"/>
              <a:buChar char="—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DD9A5789-DA45-5740-91A0-0438BA20B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0" y="228600"/>
            <a:ext cx="10160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9179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6D1F7-3DE9-4629-A8E9-AE82E9BD8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87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-1" y="194449"/>
            <a:ext cx="12169697" cy="739588"/>
          </a:xfrm>
          <a:prstGeom prst="rect">
            <a:avLst/>
          </a:prstGeom>
          <a:gradFill flip="none" rotWithShape="1">
            <a:gsLst>
              <a:gs pos="0">
                <a:srgbClr val="336699"/>
              </a:gs>
              <a:gs pos="0">
                <a:srgbClr val="336699">
                  <a:alpha val="24000"/>
                </a:srgbClr>
              </a:gs>
              <a:gs pos="100000">
                <a:srgbClr val="336699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058" tIns="41029" rIns="82058" bIns="4102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60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22400" y="228600"/>
            <a:ext cx="10160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079500"/>
            <a:ext cx="10972800" cy="548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566400" y="6604217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>
                <a:latin typeface="Arial Narrow" pitchFamily="34" charset="0"/>
              </a:rPr>
              <a:t>  </a:t>
            </a:r>
            <a:fld id="{D67FD47B-5263-4F60-B17C-6DBD6A524A58}" type="slidenum">
              <a:rPr lang="en-US" sz="900" i="1" smtClean="0">
                <a:latin typeface="Arial Narrow" pitchFamily="34" charset="0"/>
              </a:rPr>
              <a:pPr algn="r"/>
              <a:t>‹#›</a:t>
            </a:fld>
            <a:endParaRPr lang="en-US" sz="900" i="1" dirty="0">
              <a:latin typeface="Arial Narrow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8A8C93-C6DF-6D22-CAE7-B91CFAE83747}"/>
              </a:ext>
            </a:extLst>
          </p:cNvPr>
          <p:cNvSpPr txBox="1"/>
          <p:nvPr userDrawn="1"/>
        </p:nvSpPr>
        <p:spPr>
          <a:xfrm>
            <a:off x="3182112" y="-475488"/>
            <a:ext cx="184731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/>
            <a:endParaRPr lang="en-US" sz="16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4854D12-B89F-A6FF-F9FC-FED55DB6738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8469" y="213499"/>
            <a:ext cx="1005840" cy="712847"/>
            <a:chOff x="4267198" y="228600"/>
            <a:chExt cx="3657598" cy="259217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066D5A4-60E1-A4E2-07C9-3B6106F87CD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620123" y="290860"/>
              <a:ext cx="1097280" cy="1097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Logo, company name&#10;&#10;Description automatically generated">
              <a:extLst>
                <a:ext uri="{FF2B5EF4-FFF2-40B4-BE49-F238E27FC236}">
                  <a16:creationId xmlns:a16="http://schemas.microsoft.com/office/drawing/2014/main" id="{A7924C32-3421-93B8-285D-49DE255FCD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198" y="228600"/>
              <a:ext cx="3657598" cy="25921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814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83" r:id="rId4"/>
  </p:sldLayoutIdLst>
  <p:hf sldNum="0" hdr="0" ftr="0" dt="0"/>
  <p:txStyles>
    <p:titleStyle>
      <a:lvl1pPr algn="r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406400" indent="-406400" algn="l" defTabSz="914400" rtl="0" eaLnBrk="1" latinLnBrk="0" hangingPunct="1">
        <a:spcBef>
          <a:spcPts val="600"/>
        </a:spcBef>
        <a:buClr>
          <a:schemeClr val="tx1"/>
        </a:buClr>
        <a:buFont typeface="Wingdings" pitchFamily="2" charset="2"/>
        <a:buChar char="q"/>
        <a:tabLst/>
        <a:defRPr sz="2400" b="1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92100" algn="l" defTabSz="914400" rtl="0" eaLnBrk="1" latinLnBrk="0" hangingPunct="1">
        <a:spcBef>
          <a:spcPts val="0"/>
        </a:spcBef>
        <a:buClr>
          <a:schemeClr val="tx1"/>
        </a:buClr>
        <a:buFont typeface="Courier New" panose="02070309020205020404" pitchFamily="49" charset="0"/>
        <a:buChar char="o"/>
        <a:tabLst/>
        <a:defRPr sz="2400" b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914400" indent="-228600" algn="l" defTabSz="914400" rtl="0" eaLnBrk="1" latinLnBrk="0" hangingPunct="1">
        <a:spcBef>
          <a:spcPts val="0"/>
        </a:spcBef>
        <a:buClr>
          <a:schemeClr val="tx1"/>
        </a:buClr>
        <a:buFont typeface="Wingdings" pitchFamily="2" charset="2"/>
        <a:buChar char="§"/>
        <a:tabLst/>
        <a:defRPr sz="2200" b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79500" indent="-165100" algn="l" defTabSz="914400" rtl="0" eaLnBrk="1" latinLnBrk="0" hangingPunct="1">
        <a:spcBef>
          <a:spcPts val="0"/>
        </a:spcBef>
        <a:buClr>
          <a:schemeClr val="tx1"/>
        </a:buClr>
        <a:buFont typeface="Arial" panose="020B0604020202020204" pitchFamily="34" charset="0"/>
        <a:buChar char="•"/>
        <a:tabLst/>
        <a:defRPr sz="2000" b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308100" indent="-228600" algn="l" defTabSz="914400" rtl="0" eaLnBrk="1" latinLnBrk="0" hangingPunct="1">
        <a:spcBef>
          <a:spcPts val="0"/>
        </a:spcBef>
        <a:buClr>
          <a:schemeClr val="tx1"/>
        </a:buClr>
        <a:buFont typeface="Arial Narrow" pitchFamily="34" charset="0"/>
        <a:buChar char="—"/>
        <a:tabLst/>
        <a:defRPr sz="1800" b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AB284-1062-AA30-167A-8267FF1006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Comparing the X-ray Polarization Properties of Stellar and Supermassive Black Holes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117C57-4FDF-EE6B-AF43-C611E9F4B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1386" y="4833470"/>
            <a:ext cx="9347969" cy="2832913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Lynnie Saade</a:t>
            </a:r>
            <a:r>
              <a:rPr lang="en-US" baseline="30000" dirty="0">
                <a:solidFill>
                  <a:schemeClr val="accent6">
                    <a:lumMod val="75000"/>
                  </a:schemeClr>
                </a:solidFill>
              </a:rPr>
              <a:t>1,2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, Phil Kaaret</a:t>
            </a:r>
            <a:r>
              <a:rPr lang="en-US" baseline="30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, Ioannis Liodakis</a:t>
            </a:r>
            <a:r>
              <a:rPr lang="en-US" baseline="30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, and Steven R. Ehlert</a:t>
            </a:r>
            <a:r>
              <a:rPr lang="en-US" baseline="30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F456AB-079C-7584-A956-B6F16F08C15C}"/>
              </a:ext>
            </a:extLst>
          </p:cNvPr>
          <p:cNvSpPr txBox="1"/>
          <p:nvPr/>
        </p:nvSpPr>
        <p:spPr>
          <a:xfrm>
            <a:off x="2111024" y="6080649"/>
            <a:ext cx="815057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1- Universities Space Research Association	2 – NASA’s Marshall Space Flight Center</a:t>
            </a:r>
          </a:p>
        </p:txBody>
      </p:sp>
    </p:spTree>
    <p:extLst>
      <p:ext uri="{BB962C8B-B14F-4D97-AF65-F5344CB8AC3E}">
        <p14:creationId xmlns:p14="http://schemas.microsoft.com/office/powerpoint/2010/main" val="3135586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B9DA76-5F17-25B6-FE4C-65FCE374A5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533" t="11313" r="9795" b="4403"/>
          <a:stretch/>
        </p:blipFill>
        <p:spPr>
          <a:xfrm>
            <a:off x="91825" y="1000623"/>
            <a:ext cx="7261411" cy="5715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6A622BF-8E3B-10C8-8D3B-BB6BCF779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Polarization Properties in the Hard State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1C7CC5E-37F8-521F-0CB2-E61A108FFE1D}"/>
              </a:ext>
            </a:extLst>
          </p:cNvPr>
          <p:cNvSpPr/>
          <p:nvPr/>
        </p:nvSpPr>
        <p:spPr>
          <a:xfrm>
            <a:off x="834277" y="3979334"/>
            <a:ext cx="2564780" cy="15723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BE3249-B248-E27C-0A93-5A271C92D174}"/>
              </a:ext>
            </a:extLst>
          </p:cNvPr>
          <p:cNvSpPr txBox="1"/>
          <p:nvPr/>
        </p:nvSpPr>
        <p:spPr>
          <a:xfrm>
            <a:off x="7560527" y="997089"/>
            <a:ext cx="4449336" cy="56323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PA offset = PA – jet axis position angle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Note the blue cluster of points in the lower left with PD~ 2-4% and PAs parallel to system axis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This consists of BHXBs in the hard state, and AGN that are predicted to be in the hard state from their accretion 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 the corona-dominated hard state, stellar black holes and supermassive black holes have the same polarization properties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This implies they have similar </a:t>
            </a:r>
            <a:r>
              <a:rPr lang="en-US" sz="2400"/>
              <a:t>coronal geometry</a:t>
            </a: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50D73A-BE2A-37BE-0813-367CBCA26C57}"/>
              </a:ext>
            </a:extLst>
          </p:cNvPr>
          <p:cNvSpPr txBox="1"/>
          <p:nvPr/>
        </p:nvSpPr>
        <p:spPr>
          <a:xfrm>
            <a:off x="1383367" y="3519569"/>
            <a:ext cx="233916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FF0000"/>
                </a:solidFill>
              </a:rPr>
              <a:t>Hard &amp; unobscured</a:t>
            </a:r>
          </a:p>
        </p:txBody>
      </p:sp>
    </p:spTree>
    <p:extLst>
      <p:ext uri="{BB962C8B-B14F-4D97-AF65-F5344CB8AC3E}">
        <p14:creationId xmlns:p14="http://schemas.microsoft.com/office/powerpoint/2010/main" val="108436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115F56-474A-DB9D-7149-57FC32573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 Hole Coronae Are Extended In Accretion Disk Plane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60F85F-38C6-CD90-30A5-1E5E82772086}"/>
              </a:ext>
            </a:extLst>
          </p:cNvPr>
          <p:cNvSpPr txBox="1"/>
          <p:nvPr/>
        </p:nvSpPr>
        <p:spPr>
          <a:xfrm>
            <a:off x="9110133" y="1011767"/>
            <a:ext cx="2664178" cy="53553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PA offset from system axis tells you something about geometry: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Compton scattered radiation is polarized perpendicular to the plane of scattering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So if PA parallel to system axis, plane of scattering is perpendicular to system axis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means the corona in both supermassive and stellar black holes is extended in the plane perpendicular to the system axis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091AC6F-1AF8-7A63-1857-B74C6E5A1F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417689" y="1440744"/>
            <a:ext cx="8336217" cy="4689122"/>
          </a:xfrm>
        </p:spPr>
      </p:pic>
    </p:spTree>
    <p:extLst>
      <p:ext uri="{BB962C8B-B14F-4D97-AF65-F5344CB8AC3E}">
        <p14:creationId xmlns:p14="http://schemas.microsoft.com/office/powerpoint/2010/main" val="2961404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37FD94-5CB0-E561-687C-2A7E50156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Polarization Properties in Soft State and Obscured Black Holes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14321F5-302B-4184-5191-5CC2538415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798" t="12210" r="9566" b="4370"/>
          <a:stretch/>
        </p:blipFill>
        <p:spPr>
          <a:xfrm>
            <a:off x="67045" y="1079051"/>
            <a:ext cx="7349755" cy="5727684"/>
          </a:xfr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CF02151-1A2E-A0F8-FC6D-7D1A899A1CC2}"/>
              </a:ext>
            </a:extLst>
          </p:cNvPr>
          <p:cNvSpPr/>
          <p:nvPr/>
        </p:nvSpPr>
        <p:spPr>
          <a:xfrm>
            <a:off x="4950013" y="2001644"/>
            <a:ext cx="2564780" cy="20797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258EB3-DA63-374A-10CE-60EC451CBD40}"/>
              </a:ext>
            </a:extLst>
          </p:cNvPr>
          <p:cNvSpPr txBox="1"/>
          <p:nvPr/>
        </p:nvSpPr>
        <p:spPr>
          <a:xfrm>
            <a:off x="7961971" y="1226634"/>
            <a:ext cx="3869473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Soft state black holes: PD is very low (≤1%)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PA appears to be parallel to system axis---polarization perhaps originating from accretion disk?</a:t>
            </a:r>
          </a:p>
          <a:p>
            <a:pPr algn="l"/>
            <a:r>
              <a:rPr lang="en-US" sz="2000" dirty="0"/>
              <a:t>HOWEVER! Lack of solid detection for the two soft state sources with known system axes means this is very tentative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1E7ED33-77C9-0EF9-F3E6-7A64BFB30AA5}"/>
              </a:ext>
            </a:extLst>
          </p:cNvPr>
          <p:cNvSpPr/>
          <p:nvPr/>
        </p:nvSpPr>
        <p:spPr>
          <a:xfrm>
            <a:off x="1011044" y="5558883"/>
            <a:ext cx="2464419" cy="10705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37331A-F962-CFD7-70A4-66CD02419A5D}"/>
              </a:ext>
            </a:extLst>
          </p:cNvPr>
          <p:cNvSpPr txBox="1"/>
          <p:nvPr/>
        </p:nvSpPr>
        <p:spPr>
          <a:xfrm>
            <a:off x="7961971" y="4437061"/>
            <a:ext cx="3520068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Obscured black holes: PD is high (&gt;10%)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PA is perpendicular to system axis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0D3D91-ADF1-8285-7DB4-6DF7DA2FF940}"/>
              </a:ext>
            </a:extLst>
          </p:cNvPr>
          <p:cNvSpPr txBox="1"/>
          <p:nvPr/>
        </p:nvSpPr>
        <p:spPr>
          <a:xfrm>
            <a:off x="1681471" y="5220329"/>
            <a:ext cx="233916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FF0000"/>
                </a:solidFill>
              </a:rPr>
              <a:t>Soft &amp; unobscured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A02155-9153-1E6A-8823-38F7CA16F0A7}"/>
              </a:ext>
            </a:extLst>
          </p:cNvPr>
          <p:cNvSpPr txBox="1"/>
          <p:nvPr/>
        </p:nvSpPr>
        <p:spPr>
          <a:xfrm>
            <a:off x="4926418" y="1663090"/>
            <a:ext cx="233916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FF0000"/>
                </a:solidFill>
              </a:rPr>
              <a:t>Obscured</a:t>
            </a:r>
          </a:p>
        </p:txBody>
      </p:sp>
    </p:spTree>
    <p:extLst>
      <p:ext uri="{BB962C8B-B14F-4D97-AF65-F5344CB8AC3E}">
        <p14:creationId xmlns:p14="http://schemas.microsoft.com/office/powerpoint/2010/main" val="44904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7" grpId="1"/>
      <p:bldP spid="8" grpId="0" animBg="1"/>
      <p:bldP spid="8" grpId="1" animBg="1"/>
      <p:bldP spid="9" grpId="0"/>
      <p:bldP spid="2" grpId="0"/>
      <p:bldP spid="2" grpId="1"/>
      <p:bldP spid="2" grpId="2"/>
      <p:bldP spid="2" grpId="3"/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72B3851-CD8A-5F02-7C46-7BDF7A0CF14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/>
        </p:blipFill>
        <p:spPr>
          <a:xfrm>
            <a:off x="101600" y="1024731"/>
            <a:ext cx="8548510" cy="4808537"/>
          </a:xfr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28393C0-72B6-895B-B9D7-42B63440EE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50110" y="1235848"/>
            <a:ext cx="3225801" cy="5486400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PA perpendicular to system axis i</a:t>
            </a:r>
            <a:r>
              <a:rPr lang="en-US" sz="2000" dirty="0"/>
              <a:t>ndicates region of scattering is extended parallel to the system axis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For the obscured AGN, this material presumably is the torus of gas and dust used to explain obscuration in optical/UV and X-ray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For </a:t>
            </a:r>
            <a:r>
              <a:rPr lang="en-US" sz="2000" dirty="0" err="1"/>
              <a:t>Cyg</a:t>
            </a:r>
            <a:r>
              <a:rPr lang="en-US" sz="2000" dirty="0"/>
              <a:t> X-3, the inclination is very low, so the obscuration might be due to a narrow funnel around the source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07E289-B636-3C9B-AED6-B85C3DA8D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Obscuring Material in Black Hole Systems Is Vertically Extended</a:t>
            </a:r>
          </a:p>
        </p:txBody>
      </p:sp>
    </p:spTree>
    <p:extLst>
      <p:ext uri="{BB962C8B-B14F-4D97-AF65-F5344CB8AC3E}">
        <p14:creationId xmlns:p14="http://schemas.microsoft.com/office/powerpoint/2010/main" val="538872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222041-0311-19F8-4E2F-67FBB1CFD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IXPE black holes in the hard state share similar polarization properties</a:t>
            </a:r>
          </a:p>
          <a:p>
            <a:r>
              <a:rPr lang="en-US" dirty="0"/>
              <a:t>All IXPE black holes for which corona is directly observed appear to have coronas that are extended in the accretion disk plane</a:t>
            </a:r>
          </a:p>
          <a:p>
            <a:r>
              <a:rPr lang="en-US" dirty="0"/>
              <a:t>This is tentative evidence against some corona models (e.g. lamppost, conical outflow)</a:t>
            </a:r>
          </a:p>
          <a:p>
            <a:r>
              <a:rPr lang="en-US" dirty="0"/>
              <a:t>This raises the possibility that high SNR polarimetric observations of stellar black holes can inform our understanding of the polarimetric properties of AGN</a:t>
            </a:r>
          </a:p>
          <a:p>
            <a:pPr lvl="1"/>
            <a:r>
              <a:rPr lang="en-US" dirty="0"/>
              <a:t>AGN are much harder for IXPE to observe</a:t>
            </a:r>
          </a:p>
          <a:p>
            <a:r>
              <a:rPr lang="en-US" dirty="0"/>
              <a:t>We need more polarimetric observations of black holes so we have larger sample sizes</a:t>
            </a:r>
          </a:p>
          <a:p>
            <a:r>
              <a:rPr lang="en-US" dirty="0"/>
              <a:t>We need deeper observations of soft state stellar black holes to detect polarization and measure the orientation of their PAs</a:t>
            </a:r>
          </a:p>
          <a:p>
            <a:r>
              <a:rPr lang="en-US" dirty="0"/>
              <a:t>Observations of soft state AGN are also very well motivated—they provide the only way of measuring the polarization properties of the corona in a soft state black hole </a:t>
            </a:r>
          </a:p>
          <a:p>
            <a:pPr lvl="1"/>
            <a:r>
              <a:rPr lang="en-US" dirty="0"/>
              <a:t>In soft state stellar black holes the X-ray emission from the accretion disk dominates over the corona. In a soft state SMBH the accretion disk would not emit in the X-rays so the corona would always be visible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EA0FE6-5BAC-5C9F-DD8F-C82F52F24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&amp; Future Observations Needed</a:t>
            </a:r>
          </a:p>
        </p:txBody>
      </p:sp>
    </p:spTree>
    <p:extLst>
      <p:ext uri="{BB962C8B-B14F-4D97-AF65-F5344CB8AC3E}">
        <p14:creationId xmlns:p14="http://schemas.microsoft.com/office/powerpoint/2010/main" val="3100572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B807CD-A0D3-62D2-537B-123F9F911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8FA293-B63F-942F-4FD6-BBF7F3E877AF}"/>
              </a:ext>
            </a:extLst>
          </p:cNvPr>
          <p:cNvSpPr/>
          <p:nvPr/>
        </p:nvSpPr>
        <p:spPr>
          <a:xfrm>
            <a:off x="174981" y="914400"/>
            <a:ext cx="34882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THANK YOU</a:t>
            </a:r>
          </a:p>
        </p:txBody>
      </p:sp>
      <p:pic>
        <p:nvPicPr>
          <p:cNvPr id="6" name="Content Placeholder 5" descr="A black and orange background with text overlay&#10;&#10;Description automatically generated with medium confidence">
            <a:extLst>
              <a:ext uri="{FF2B5EF4-FFF2-40B4-BE49-F238E27FC236}">
                <a16:creationId xmlns:a16="http://schemas.microsoft.com/office/drawing/2014/main" id="{3FF59261-ECA5-86ED-224E-E970F90A30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95600" y="2057400"/>
            <a:ext cx="6400800" cy="4572000"/>
          </a:xfrm>
        </p:spPr>
      </p:pic>
    </p:spTree>
    <p:extLst>
      <p:ext uri="{BB962C8B-B14F-4D97-AF65-F5344CB8AC3E}">
        <p14:creationId xmlns:p14="http://schemas.microsoft.com/office/powerpoint/2010/main" val="4237047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2CD440-5B17-8502-DEA5-B358EAF8D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Black hole accretion is theoretically expected (at least approximately) be the same in both stellar and supermassive black holes</a:t>
            </a:r>
          </a:p>
          <a:p>
            <a:r>
              <a:rPr lang="en-US" dirty="0"/>
              <a:t>The geometry of the accretion disk, corona, jet etc. thought to be similar</a:t>
            </a:r>
          </a:p>
          <a:p>
            <a:r>
              <a:rPr lang="en-US" dirty="0"/>
              <a:t>Physics of the accretion flow should be similar except for scaling factors based on mass (e.g. temperature in SMBH accretion disk is lower)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B38E11-EAB7-11D8-3A88-4ABF47184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Black Hole Accretion Similar Across Mass Scales?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DE85F2-582E-4911-3DDD-889BEAF7A1E5}"/>
              </a:ext>
            </a:extLst>
          </p:cNvPr>
          <p:cNvSpPr txBox="1"/>
          <p:nvPr/>
        </p:nvSpPr>
        <p:spPr>
          <a:xfrm>
            <a:off x="1422400" y="6146225"/>
            <a:ext cx="344731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Credit: Leon Geiger</a:t>
            </a:r>
          </a:p>
        </p:txBody>
      </p:sp>
      <p:pic>
        <p:nvPicPr>
          <p:cNvPr id="6" name="Picture 5" descr="A black circle in a grey square&#10;&#10;Description automatically generated">
            <a:extLst>
              <a:ext uri="{FF2B5EF4-FFF2-40B4-BE49-F238E27FC236}">
                <a16:creationId xmlns:a16="http://schemas.microsoft.com/office/drawing/2014/main" id="{C9419D77-8025-E6A1-7FDE-784C28A68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623" y="3040616"/>
            <a:ext cx="3650512" cy="27378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754001-A367-0A02-75B1-F1444DE01183}"/>
              </a:ext>
            </a:extLst>
          </p:cNvPr>
          <p:cNvSpPr txBox="1"/>
          <p:nvPr/>
        </p:nvSpPr>
        <p:spPr>
          <a:xfrm>
            <a:off x="6814135" y="3763227"/>
            <a:ext cx="2403265" cy="1292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Is this a simulation of a stellar or supermassive black hole? </a:t>
            </a:r>
          </a:p>
          <a:p>
            <a:pPr algn="l"/>
            <a:r>
              <a:rPr lang="en-US" dirty="0"/>
              <a:t>	</a:t>
            </a:r>
          </a:p>
        </p:txBody>
      </p:sp>
      <p:sp>
        <p:nvSpPr>
          <p:cNvPr id="8" name="Left Arrow 7">
            <a:extLst>
              <a:ext uri="{FF2B5EF4-FFF2-40B4-BE49-F238E27FC236}">
                <a16:creationId xmlns:a16="http://schemas.microsoft.com/office/drawing/2014/main" id="{DCB130B9-84C2-CA4A-F7B9-774862256673}"/>
              </a:ext>
            </a:extLst>
          </p:cNvPr>
          <p:cNvSpPr/>
          <p:nvPr/>
        </p:nvSpPr>
        <p:spPr>
          <a:xfrm>
            <a:off x="4638158" y="4022784"/>
            <a:ext cx="2009422" cy="610133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1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14999A-45BE-8699-3FC9-795B172CA9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Radio and X-ray luminosity of accreting black holes scales linearly with black hole mass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Indicates that mass acts primarily as a scaling factor---the disk-jet coupling is similar for all black holes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Related correlation between radio luminosity and mass was found for blazars &amp; </a:t>
            </a:r>
            <a:r>
              <a:rPr lang="en-US" dirty="0" err="1"/>
              <a:t>microquasars</a:t>
            </a:r>
            <a:r>
              <a:rPr lang="en-US" dirty="0"/>
              <a:t> (</a:t>
            </a:r>
            <a:r>
              <a:rPr lang="en-US" dirty="0" err="1"/>
              <a:t>Liodakis</a:t>
            </a:r>
            <a:r>
              <a:rPr lang="en-US" dirty="0"/>
              <a:t> 2017)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Kinetic power same fraction of jet power for AGN and GRBs (</a:t>
            </a:r>
            <a:r>
              <a:rPr lang="en-US" dirty="0" err="1"/>
              <a:t>Nemmen</a:t>
            </a:r>
            <a:r>
              <a:rPr lang="en-US" dirty="0"/>
              <a:t> 2012)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8D69D9-8770-EF75-BDD8-1F26348F0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for Similarity Across the Mass Scale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4EBEBD-90BE-BB8F-9C56-6AB398ACC39D}"/>
              </a:ext>
            </a:extLst>
          </p:cNvPr>
          <p:cNvSpPr txBox="1"/>
          <p:nvPr/>
        </p:nvSpPr>
        <p:spPr>
          <a:xfrm>
            <a:off x="8387645" y="5082879"/>
            <a:ext cx="199405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Plotkin 2012</a:t>
            </a:r>
          </a:p>
        </p:txBody>
      </p:sp>
      <p:pic>
        <p:nvPicPr>
          <p:cNvPr id="6" name="Picture 4" descr="A projection in mass of the Fundamental Plane for black hole accretion onto the radio and X-ray luminosity plane, using a Bayesian regression technique on data from hard state XRBs and a sample of sub-Eddington accreting AGN (Plotkin et al. 2012b).">
            <a:extLst>
              <a:ext uri="{FF2B5EF4-FFF2-40B4-BE49-F238E27FC236}">
                <a16:creationId xmlns:a16="http://schemas.microsoft.com/office/drawing/2014/main" id="{3C3F8F68-24CA-0C4D-F981-C73BB42C1EA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2715638"/>
            <a:ext cx="5384800" cy="220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02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680C90F-F85C-4C0A-F482-2B90BBD4D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 Hole Accretion States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00590CA8-BB73-F4AD-380B-A3E2FA7F48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0641" y="1143000"/>
            <a:ext cx="5384800" cy="54864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13A84-51B7-B8ED-7B81-6FDC0172CC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173295"/>
            <a:ext cx="5384800" cy="5486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Black hole X-ray binaries have two main states: soft and hard</a:t>
            </a:r>
          </a:p>
          <a:p>
            <a:r>
              <a:rPr lang="en-US" dirty="0"/>
              <a:t>Soft – dominated by thermal emission from optically thick geometrically thin accretion disk</a:t>
            </a:r>
          </a:p>
          <a:p>
            <a:r>
              <a:rPr lang="en-US" dirty="0"/>
              <a:t>Hard – dominated by </a:t>
            </a:r>
            <a:r>
              <a:rPr lang="en-US" dirty="0" err="1"/>
              <a:t>Comptonized</a:t>
            </a:r>
            <a:r>
              <a:rPr lang="en-US" dirty="0"/>
              <a:t> emission from corona</a:t>
            </a:r>
          </a:p>
          <a:p>
            <a:r>
              <a:rPr lang="en-US" dirty="0"/>
              <a:t>In the hard state the thin disk might be truncated and replaced with an optically thin, geometrically thick accretion flow in the inner reaches</a:t>
            </a:r>
          </a:p>
          <a:p>
            <a:r>
              <a:rPr lang="en-US" dirty="0"/>
              <a:t>The primary driver of state changes is thought to be accretion rate</a:t>
            </a:r>
          </a:p>
          <a:p>
            <a:r>
              <a:rPr lang="en-US" dirty="0"/>
              <a:t>The result is that the accretion geometry changes between the different states</a:t>
            </a:r>
          </a:p>
          <a:p>
            <a:r>
              <a:rPr lang="en-US" dirty="0"/>
              <a:t>There are also other states, such as the steep power law (SPL) state, which has both strong accretion disk and coronal emission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F38677-952D-F4D7-DD50-40EDA20E0CAF}"/>
              </a:ext>
            </a:extLst>
          </p:cNvPr>
          <p:cNvSpPr txBox="1"/>
          <p:nvPr/>
        </p:nvSpPr>
        <p:spPr>
          <a:xfrm>
            <a:off x="10700915" y="4859923"/>
            <a:ext cx="79022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0.1-0.5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542813-A1F3-C2BF-8FF8-89AD87013EBC}"/>
              </a:ext>
            </a:extLst>
          </p:cNvPr>
          <p:cNvSpPr txBox="1"/>
          <p:nvPr/>
        </p:nvSpPr>
        <p:spPr>
          <a:xfrm>
            <a:off x="10617200" y="3090446"/>
            <a:ext cx="93697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0.01-0.1</a:t>
            </a:r>
          </a:p>
        </p:txBody>
      </p:sp>
      <p:pic>
        <p:nvPicPr>
          <p:cNvPr id="8" name="Picture 2" descr="Black Holes' Dining Table: thin or thick – Sera Markoff">
            <a:extLst>
              <a:ext uri="{FF2B5EF4-FFF2-40B4-BE49-F238E27FC236}">
                <a16:creationId xmlns:a16="http://schemas.microsoft.com/office/drawing/2014/main" id="{850A53BA-8E03-335D-B91B-91146134FE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53" r="12882" b="81565"/>
          <a:stretch/>
        </p:blipFill>
        <p:spPr bwMode="auto">
          <a:xfrm>
            <a:off x="10820399" y="1934202"/>
            <a:ext cx="733779" cy="83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B033E6-9E11-31AD-13B9-531F5E651D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89"/>
          <a:stretch/>
        </p:blipFill>
        <p:spPr>
          <a:xfrm>
            <a:off x="6082980" y="1983663"/>
            <a:ext cx="4617935" cy="37313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9E8CC51-5864-8FB9-54E4-5DF6ACA06C1D}"/>
              </a:ext>
            </a:extLst>
          </p:cNvPr>
          <p:cNvSpPr txBox="1"/>
          <p:nvPr/>
        </p:nvSpPr>
        <p:spPr>
          <a:xfrm>
            <a:off x="6610350" y="6010275"/>
            <a:ext cx="240982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Liu &amp; </a:t>
            </a:r>
            <a:r>
              <a:rPr lang="en-US" sz="1600" dirty="0" err="1"/>
              <a:t>Taam</a:t>
            </a:r>
            <a:r>
              <a:rPr lang="en-US" sz="1600" dirty="0"/>
              <a:t> 2009</a:t>
            </a:r>
          </a:p>
        </p:txBody>
      </p:sp>
    </p:spTree>
    <p:extLst>
      <p:ext uri="{BB962C8B-B14F-4D97-AF65-F5344CB8AC3E}">
        <p14:creationId xmlns:p14="http://schemas.microsoft.com/office/powerpoint/2010/main" val="3978006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DDD267-BBA8-4235-3F2E-0FE884F27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for Accretion States in SMBHs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17F882D-2E26-205F-407C-4E3B66E90A6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State transitions in AGN are hard to observe because the viscous timescale is much longer </a:t>
            </a:r>
          </a:p>
          <a:p>
            <a:r>
              <a:rPr lang="en-US" dirty="0"/>
              <a:t>But population studies of AGN can place them on the Q diagram where BHXBs move around in during outburst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A6E5D7-4348-A392-86C6-31F64EC479A1}"/>
              </a:ext>
            </a:extLst>
          </p:cNvPr>
          <p:cNvSpPr txBox="1"/>
          <p:nvPr/>
        </p:nvSpPr>
        <p:spPr>
          <a:xfrm>
            <a:off x="8222993" y="6392011"/>
            <a:ext cx="254247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dirty="0" err="1"/>
              <a:t>Kording</a:t>
            </a:r>
            <a:r>
              <a:rPr lang="en-US" sz="1600" dirty="0"/>
              <a:t> 2006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0D07C5F-7E42-5AFE-5492-A4D9579866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151" t="23398" r="-1151" b="20196"/>
          <a:stretch/>
        </p:blipFill>
        <p:spPr>
          <a:xfrm>
            <a:off x="6096000" y="1839387"/>
            <a:ext cx="6236846" cy="4552624"/>
          </a:xfrm>
        </p:spPr>
      </p:pic>
      <p:pic>
        <p:nvPicPr>
          <p:cNvPr id="1026" name="Picture 2" descr="Sketch of &quot; Q &quot; diagram of X-ray binaries. Lowluminosity , steady jets persist in the hard state (marked as E, A, and B) and as the X-ray spectrum becomes softer until the X-ray emission crosses the jet line. At this position on the diagram, a bright emission feature is ejected into the jet, after which the jet shuts off.  ">
            <a:extLst>
              <a:ext uri="{FF2B5EF4-FFF2-40B4-BE49-F238E27FC236}">
                <a16:creationId xmlns:a16="http://schemas.microsoft.com/office/drawing/2014/main" id="{8F808A94-70CA-6B15-6851-579CB8A97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41" y="2927727"/>
            <a:ext cx="4170355" cy="328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96A99A-A2E5-B0F5-7768-90A4A2CE70FC}"/>
              </a:ext>
            </a:extLst>
          </p:cNvPr>
          <p:cNvSpPr txBox="1"/>
          <p:nvPr/>
        </p:nvSpPr>
        <p:spPr>
          <a:xfrm>
            <a:off x="1749778" y="6360644"/>
            <a:ext cx="255128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dirty="0" err="1"/>
              <a:t>Marscher</a:t>
            </a:r>
            <a:r>
              <a:rPr lang="en-US" sz="1600" dirty="0"/>
              <a:t> 2013</a:t>
            </a:r>
          </a:p>
        </p:txBody>
      </p:sp>
    </p:spTree>
    <p:extLst>
      <p:ext uri="{BB962C8B-B14F-4D97-AF65-F5344CB8AC3E}">
        <p14:creationId xmlns:p14="http://schemas.microsoft.com/office/powerpoint/2010/main" val="2222748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132797-6AE0-45CD-D5C3-E53CE742E05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majority of accreting supermassive black holes, and many accreting stellar black holes, are obscured</a:t>
            </a:r>
          </a:p>
          <a:p>
            <a:r>
              <a:rPr lang="en-US" dirty="0"/>
              <a:t>This is caused by a torus or funnel-shaped distribution of gas in the outer regions of the accretion flow</a:t>
            </a:r>
          </a:p>
          <a:p>
            <a:r>
              <a:rPr lang="en-US" dirty="0"/>
              <a:t>In these sources we cannot see the corona or accretion disk directly</a:t>
            </a:r>
          </a:p>
          <a:p>
            <a:r>
              <a:rPr lang="en-US" dirty="0"/>
              <a:t>We see X-ray radiation that scatters off the inner walls of the torus/funnel into our line of sight</a:t>
            </a:r>
          </a:p>
          <a:p>
            <a:r>
              <a:rPr lang="en-US" dirty="0"/>
              <a:t>This occurs when the opening angle of the torus/funnel is less than the inclination of the accretion disk</a:t>
            </a:r>
          </a:p>
          <a:p>
            <a:r>
              <a:rPr lang="en-US" dirty="0"/>
              <a:t>So typically these are high inclination sources, but can sometimes be low inclination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F07ED59-8931-7ECC-636E-974194A51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Obscured Black Holes</a:t>
            </a:r>
          </a:p>
        </p:txBody>
      </p:sp>
      <p:pic>
        <p:nvPicPr>
          <p:cNvPr id="7" name="Content Placeholder 6" descr="A diagram of a diagram of a corona and a few other objects&#10;&#10;Description automatically generated with medium confidence">
            <a:extLst>
              <a:ext uri="{FF2B5EF4-FFF2-40B4-BE49-F238E27FC236}">
                <a16:creationId xmlns:a16="http://schemas.microsoft.com/office/drawing/2014/main" id="{F9E1DC9D-A34C-5F6E-9141-8146FE17B7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97602" y="1127235"/>
            <a:ext cx="3683000" cy="30099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4D49B6-5528-077D-0794-7AFA1269E0E0}"/>
              </a:ext>
            </a:extLst>
          </p:cNvPr>
          <p:cNvSpPr txBox="1"/>
          <p:nvPr/>
        </p:nvSpPr>
        <p:spPr>
          <a:xfrm>
            <a:off x="6316133" y="4057582"/>
            <a:ext cx="1828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Dr. Buchner personal website</a:t>
            </a:r>
          </a:p>
        </p:txBody>
      </p:sp>
      <p:pic>
        <p:nvPicPr>
          <p:cNvPr id="1028" name="Picture 4" descr="A Unified AGN Model – National Radio Astronomy Observatory">
            <a:extLst>
              <a:ext uri="{FF2B5EF4-FFF2-40B4-BE49-F238E27FC236}">
                <a16:creationId xmlns:a16="http://schemas.microsoft.com/office/drawing/2014/main" id="{56F32AF1-6EE1-8882-5B3A-9D9CDC4C5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042" y="3447248"/>
            <a:ext cx="3108677" cy="327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A2A79FC-CA13-107F-CBCF-C0D090066B5F}"/>
              </a:ext>
            </a:extLst>
          </p:cNvPr>
          <p:cNvSpPr txBox="1"/>
          <p:nvPr/>
        </p:nvSpPr>
        <p:spPr>
          <a:xfrm>
            <a:off x="7958667" y="5215467"/>
            <a:ext cx="123048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A more artistic rendition…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DC4984-216A-E7CD-20EB-F662DF4BC4EF}"/>
              </a:ext>
            </a:extLst>
          </p:cNvPr>
          <p:cNvSpPr txBox="1"/>
          <p:nvPr/>
        </p:nvSpPr>
        <p:spPr>
          <a:xfrm>
            <a:off x="7631289" y="6141156"/>
            <a:ext cx="155786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dirty="0" err="1"/>
              <a:t>B.Saxton</a:t>
            </a:r>
            <a:r>
              <a:rPr lang="en-US" sz="1600" dirty="0"/>
              <a:t> NRAO/AUI/NSF</a:t>
            </a:r>
          </a:p>
        </p:txBody>
      </p:sp>
    </p:spTree>
    <p:extLst>
      <p:ext uri="{BB962C8B-B14F-4D97-AF65-F5344CB8AC3E}">
        <p14:creationId xmlns:p14="http://schemas.microsoft.com/office/powerpoint/2010/main" val="3904409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A3EDAD-D421-E6FB-B46F-3BAFE8D57B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8532" t="9906" r="7198" b="12774"/>
          <a:stretch/>
        </p:blipFill>
        <p:spPr>
          <a:xfrm>
            <a:off x="2512461" y="1103971"/>
            <a:ext cx="7167077" cy="575402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B5E4E6D-9278-7832-11AE-33BCB7437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Polarization Records Geometry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DCD7EC-6A73-92F4-4EC0-46AD19C3DA3E}"/>
              </a:ext>
            </a:extLst>
          </p:cNvPr>
          <p:cNvSpPr txBox="1"/>
          <p:nvPr/>
        </p:nvSpPr>
        <p:spPr>
          <a:xfrm>
            <a:off x="390293" y="5780782"/>
            <a:ext cx="168383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dirty="0" err="1"/>
              <a:t>Krawczynski</a:t>
            </a:r>
            <a:r>
              <a:rPr lang="en-US" sz="1600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2937036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E18AD6-3642-69A3-7B65-55DD1F70239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461" r="461"/>
          <a:stretch/>
        </p:blipFill>
        <p:spPr>
          <a:xfrm>
            <a:off x="0" y="1021644"/>
            <a:ext cx="7228230" cy="5836356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CCF584E-DBA5-204F-ADF2-42009E5C4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23512" y="1074738"/>
            <a:ext cx="5384800" cy="5486400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No trend is observed with mass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Evidence that accretion geometry doesn’t depend on black hole mass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5A2826-F10A-F3DE-961B-032FED28F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Polarization Doesn’t Depend on Mass</a:t>
            </a:r>
          </a:p>
        </p:txBody>
      </p:sp>
    </p:spTree>
    <p:extLst>
      <p:ext uri="{BB962C8B-B14F-4D97-AF65-F5344CB8AC3E}">
        <p14:creationId xmlns:p14="http://schemas.microsoft.com/office/powerpoint/2010/main" val="639713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8CD2FE-1EC9-0E2E-71AB-2EB60529F41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4416" t="10865" r="9492" b="3127"/>
          <a:stretch/>
        </p:blipFill>
        <p:spPr>
          <a:xfrm>
            <a:off x="35565" y="1074738"/>
            <a:ext cx="6864562" cy="5486400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5EB8C9D-1900-C209-3CE1-478B8C5AAE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00127" y="1074738"/>
            <a:ext cx="5384800" cy="5486400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000" b="0" dirty="0"/>
              <a:t>A trend is observed with inclination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dirty="0" err="1"/>
              <a:t>Cyg</a:t>
            </a:r>
            <a:r>
              <a:rPr lang="en-US" sz="2000" b="0" dirty="0"/>
              <a:t> X-3 is the main outlier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dirty="0"/>
              <a:t>With </a:t>
            </a:r>
            <a:r>
              <a:rPr lang="en-US" sz="2000" b="0" dirty="0" err="1"/>
              <a:t>Cyg</a:t>
            </a:r>
            <a:r>
              <a:rPr lang="en-US" sz="2000" b="0" dirty="0"/>
              <a:t> X-3 the trend is not statistically significant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dirty="0"/>
              <a:t>Without </a:t>
            </a:r>
            <a:r>
              <a:rPr lang="en-US" sz="2000" b="0" dirty="0" err="1"/>
              <a:t>Cyg</a:t>
            </a:r>
            <a:r>
              <a:rPr lang="en-US" sz="2000" b="0" dirty="0"/>
              <a:t> X-3 linear regression has a p-value of 0.003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dirty="0"/>
              <a:t>This is expected…generally get higher polarization when observing things at higher inclinations</a:t>
            </a:r>
            <a:endParaRPr lang="en-US" sz="2000" b="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180627-20B1-1EFD-BD29-F1A10FFBA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Polarization Depends on Inclination</a:t>
            </a:r>
          </a:p>
        </p:txBody>
      </p:sp>
    </p:spTree>
    <p:extLst>
      <p:ext uri="{BB962C8B-B14F-4D97-AF65-F5344CB8AC3E}">
        <p14:creationId xmlns:p14="http://schemas.microsoft.com/office/powerpoint/2010/main" val="3411854113"/>
      </p:ext>
    </p:extLst>
  </p:cSld>
  <p:clrMapOvr>
    <a:masterClrMapping/>
  </p:clrMapOvr>
</p:sld>
</file>

<file path=ppt/theme/theme1.xml><?xml version="1.0" encoding="utf-8"?>
<a:theme xmlns:a="http://schemas.openxmlformats.org/drawingml/2006/main" name="No Lege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ll Presentatio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 algn="l">
          <a:defRPr sz="1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IXPE ORR Tempalte V2" id="{02D1B9EE-EE6F-4408-ACAD-7287A6E43186}" vid="{0195EBFE-0CED-4FA3-8D20-AE21DA6A58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a47fa0d-476a-42d4-a5bb-00e897af4db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7A693E41921E4581605B8800BB148F" ma:contentTypeVersion="6" ma:contentTypeDescription="Create a new document." ma:contentTypeScope="" ma:versionID="4a3047cd24b38db862c4a42e91393906">
  <xsd:schema xmlns:xsd="http://www.w3.org/2001/XMLSchema" xmlns:xs="http://www.w3.org/2001/XMLSchema" xmlns:p="http://schemas.microsoft.com/office/2006/metadata/properties" xmlns:ns3="1a47fa0d-476a-42d4-a5bb-00e897af4db5" xmlns:ns4="9bc20431-e92e-4e9c-b855-35b1a5ef72ae" targetNamespace="http://schemas.microsoft.com/office/2006/metadata/properties" ma:root="true" ma:fieldsID="194b06f62f3fc274589e6a7912e69959" ns3:_="" ns4:_="">
    <xsd:import namespace="1a47fa0d-476a-42d4-a5bb-00e897af4db5"/>
    <xsd:import namespace="9bc20431-e92e-4e9c-b855-35b1a5ef72a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47fa0d-476a-42d4-a5bb-00e897af4d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c20431-e92e-4e9c-b855-35b1a5ef72a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1A6306-04F9-48E0-8460-D29E884EE790}">
  <ds:schemaRefs>
    <ds:schemaRef ds:uri="1a47fa0d-476a-42d4-a5bb-00e897af4db5"/>
    <ds:schemaRef ds:uri="9bc20431-e92e-4e9c-b855-35b1a5ef72ae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E6529DA-696F-4765-BF26-6AEDCA08E5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E5F137-C382-44D5-8F91-F8348B6C5F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47fa0d-476a-42d4-a5bb-00e897af4db5"/>
    <ds:schemaRef ds:uri="9bc20431-e92e-4e9c-b855-35b1a5ef72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7005d458-45be-48ae-8140-d43da96dd17b}" enabled="0" method="" siteId="{7005d458-45be-48ae-8140-d43da96dd1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15458</TotalTime>
  <Words>1079</Words>
  <Application>Microsoft Macintosh PowerPoint</Application>
  <PresentationFormat>Widescreen</PresentationFormat>
  <Paragraphs>104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Courier New</vt:lpstr>
      <vt:lpstr>Wingdings</vt:lpstr>
      <vt:lpstr>No Legend</vt:lpstr>
      <vt:lpstr>Comparing the X-ray Polarization Properties of Stellar and Supermassive Black Holes</vt:lpstr>
      <vt:lpstr>Is Black Hole Accretion Similar Across Mass Scales?</vt:lpstr>
      <vt:lpstr>Evidence for Similarity Across the Mass Scale</vt:lpstr>
      <vt:lpstr>Black Hole Accretion States</vt:lpstr>
      <vt:lpstr>Evidence for Accretion States in SMBHs</vt:lpstr>
      <vt:lpstr>Obscured Black Holes</vt:lpstr>
      <vt:lpstr>Polarization Records Geometry</vt:lpstr>
      <vt:lpstr>Polarization Doesn’t Depend on Mass</vt:lpstr>
      <vt:lpstr>Polarization Depends on Inclination</vt:lpstr>
      <vt:lpstr>Polarization Properties in the Hard State</vt:lpstr>
      <vt:lpstr>Black Hole Coronae Are Extended In Accretion Disk Plane</vt:lpstr>
      <vt:lpstr>Polarization Properties in Soft State and Obscured Black Holes</vt:lpstr>
      <vt:lpstr>Obscuring Material in Black Hole Systems Is Vertically Extended</vt:lpstr>
      <vt:lpstr>Conclusions &amp; Future Observations Needed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Odell, Stephen L. (MSFC-ST12)</dc:creator>
  <cp:lastModifiedBy>Saade, Mary Lynne</cp:lastModifiedBy>
  <cp:revision>161</cp:revision>
  <dcterms:created xsi:type="dcterms:W3CDTF">2023-04-10T20:32:30Z</dcterms:created>
  <dcterms:modified xsi:type="dcterms:W3CDTF">2024-09-11T21:44:25Z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0x0101007E7A693E41921E4581605B8800BB148F</vt:lpwstr>
  </property>
</Properties>
</file>