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77" r:id="rId5"/>
    <p:sldMasterId id="2147483689" r:id="rId6"/>
    <p:sldMasterId id="2147483684" r:id="rId7"/>
  </p:sldMasterIdLst>
  <p:notesMasterIdLst>
    <p:notesMasterId r:id="rId22"/>
  </p:notesMasterIdLst>
  <p:sldIdLst>
    <p:sldId id="266" r:id="rId8"/>
    <p:sldId id="1387" r:id="rId9"/>
    <p:sldId id="1388" r:id="rId10"/>
    <p:sldId id="1364" r:id="rId11"/>
    <p:sldId id="1373" r:id="rId12"/>
    <p:sldId id="1377" r:id="rId13"/>
    <p:sldId id="1378" r:id="rId14"/>
    <p:sldId id="1374" r:id="rId15"/>
    <p:sldId id="1389" r:id="rId16"/>
    <p:sldId id="1383" r:id="rId17"/>
    <p:sldId id="1392" r:id="rId18"/>
    <p:sldId id="1379" r:id="rId19"/>
    <p:sldId id="1393" r:id="rId20"/>
    <p:sldId id="139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2CFD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39E265-F5DB-5869-1DF6-E8030911D344}" v="65" dt="2024-08-26T21:29:31.611"/>
    <p1510:client id="{B064D25E-4A9D-4C20-F3E4-5ACBA4A6F68F}" v="8" dt="2024-08-26T21:34:28.5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3" autoAdjust="0"/>
    <p:restoredTop sz="86388" autoAdjust="0"/>
  </p:normalViewPr>
  <p:slideViewPr>
    <p:cSldViewPr snapToGrid="0">
      <p:cViewPr varScale="1">
        <p:scale>
          <a:sx n="50" d="100"/>
          <a:sy n="50" d="100"/>
        </p:scale>
        <p:origin x="32" y="200"/>
      </p:cViewPr>
      <p:guideLst/>
    </p:cSldViewPr>
  </p:slideViewPr>
  <p:outlineViewPr>
    <p:cViewPr>
      <p:scale>
        <a:sx n="33" d="100"/>
        <a:sy n="33" d="100"/>
      </p:scale>
      <p:origin x="0" y="-6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533701-CE37-446B-8134-1D67E76596B7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6F381-43AC-4325-A0B6-2732D8E30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51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6F381-43AC-4325-A0B6-2732D8E30E8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418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6F381-43AC-4325-A0B6-2732D8E30E8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194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6F381-43AC-4325-A0B6-2732D8E30E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649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6F381-43AC-4325-A0B6-2732D8E30E8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538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B5B204-F629-4EF7-8011-E042CF122D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7505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B5B204-F629-4EF7-8011-E042CF122D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6251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*Fuel specimen testing: In CFEET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6F381-43AC-4325-A0B6-2732D8E30E8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14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2A6765A-1EF3-488B-952D-6D3FDDEB2F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7876" y="2247181"/>
            <a:ext cx="8376249" cy="2363638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algn="ctr">
              <a:defRPr sz="7200" b="1" baseline="0">
                <a:solidFill>
                  <a:schemeClr val="bg2"/>
                </a:solidFill>
                <a:effectLst>
                  <a:glow rad="88900">
                    <a:schemeClr val="accent4">
                      <a:lumMod val="50000"/>
                      <a:alpha val="72000"/>
                    </a:schemeClr>
                  </a:glow>
                </a:effectLst>
                <a:latin typeface="Helvetica" pitchFamily="2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538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6726EAD-F127-48DD-950F-0A45BB8C82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346861"/>
            <a:ext cx="5783771" cy="1082898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 marL="0" indent="0" algn="ctr">
              <a:buNone/>
              <a:defRPr sz="3600" b="1">
                <a:solidFill>
                  <a:schemeClr val="bg2"/>
                </a:solidFill>
                <a:latin typeface="Helvetica" pitchFamily="2" charset="0"/>
                <a:cs typeface="Calibri" panose="020F050202020403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066CA17D-7804-4881-B97F-295D35034C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64239" y="5633168"/>
            <a:ext cx="8051321" cy="39382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2800" b="1" baseline="0">
                <a:solidFill>
                  <a:schemeClr val="bg2"/>
                </a:solidFill>
                <a:latin typeface="Helvetica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B7340936-B284-4A8E-948E-6B7863BBE8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64240" y="6057509"/>
            <a:ext cx="8051321" cy="3534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2000" baseline="0">
                <a:solidFill>
                  <a:schemeClr val="bg2"/>
                </a:solidFill>
                <a:latin typeface="Helvetica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2D992F-A0C6-4ADB-B5BE-482BDC2B5F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194" y="2915729"/>
            <a:ext cx="5641680" cy="1227722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b="1" kern="1200" dirty="0">
                <a:solidFill>
                  <a:schemeClr val="bg2"/>
                </a:solidFill>
                <a:latin typeface="Helvetica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0889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CF43539-7920-4C1E-98AD-B5EF326D2F00}"/>
              </a:ext>
            </a:extLst>
          </p:cNvPr>
          <p:cNvSpPr/>
          <p:nvPr/>
        </p:nvSpPr>
        <p:spPr>
          <a:xfrm>
            <a:off x="0" y="0"/>
            <a:ext cx="215371" cy="6858000"/>
          </a:xfrm>
          <a:prstGeom prst="rect">
            <a:avLst/>
          </a:prstGeom>
          <a:gradFill flip="none" rotWithShape="1">
            <a:gsLst>
              <a:gs pos="16000">
                <a:schemeClr val="accent1">
                  <a:lumMod val="5000"/>
                  <a:lumOff val="95000"/>
                </a:schemeClr>
              </a:gs>
              <a:gs pos="86000">
                <a:schemeClr val="tx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B87EBB-A4F5-4DB5-95E1-3FC962699C85}"/>
              </a:ext>
            </a:extLst>
          </p:cNvPr>
          <p:cNvSpPr/>
          <p:nvPr/>
        </p:nvSpPr>
        <p:spPr>
          <a:xfrm>
            <a:off x="-483" y="764687"/>
            <a:ext cx="12191053" cy="12858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63000">
                <a:schemeClr val="tx1">
                  <a:lumMod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Helvetic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371" y="900299"/>
            <a:ext cx="11759347" cy="539202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2">
                    <a:lumMod val="10000"/>
                  </a:schemeClr>
                </a:solidFill>
                <a:latin typeface="Helvetica" pitchFamily="2" charset="0"/>
                <a:cs typeface="Calibri" panose="020F0502020204030204" pitchFamily="34" charset="0"/>
              </a:defRPr>
            </a:lvl1pPr>
            <a:lvl2pPr marL="684213" indent="-227013">
              <a:buFont typeface="Arial" panose="020B0604020202020204" pitchFamily="34" charset="0"/>
              <a:buChar char="○"/>
              <a:defRPr sz="2000">
                <a:solidFill>
                  <a:schemeClr val="accent2">
                    <a:lumMod val="10000"/>
                  </a:schemeClr>
                </a:solidFill>
                <a:latin typeface="Helvetica" pitchFamily="2" charset="0"/>
                <a:cs typeface="Calibri" panose="020F0502020204030204" pitchFamily="34" charset="0"/>
              </a:defRPr>
            </a:lvl2pPr>
            <a:lvl3pPr marL="1141413" indent="-227013">
              <a:buFont typeface="Wingdings" panose="05000000000000000000" pitchFamily="2" charset="2"/>
              <a:buChar char="§"/>
              <a:defRPr sz="1800">
                <a:solidFill>
                  <a:schemeClr val="accent2">
                    <a:lumMod val="10000"/>
                  </a:schemeClr>
                </a:solidFill>
                <a:latin typeface="Helvetica" pitchFamily="2" charset="0"/>
                <a:cs typeface="Calibri" panose="020F0502020204030204" pitchFamily="34" charset="0"/>
              </a:defRPr>
            </a:lvl3pPr>
            <a:lvl4pPr marL="1598613" indent="-227013">
              <a:buFont typeface="Calibri" panose="020F0502020204030204" pitchFamily="34" charset="0"/>
              <a:buChar char="‒"/>
              <a:defRPr sz="1600">
                <a:solidFill>
                  <a:schemeClr val="accent2">
                    <a:lumMod val="10000"/>
                  </a:schemeClr>
                </a:solidFill>
                <a:latin typeface="Helvetica" pitchFamily="2" charset="0"/>
                <a:cs typeface="Calibri" panose="020F0502020204030204" pitchFamily="34" charset="0"/>
              </a:defRPr>
            </a:lvl4pPr>
            <a:lvl5pPr marL="2055813" indent="-227013">
              <a:buFont typeface="Wingdings" panose="05000000000000000000" pitchFamily="2" charset="2"/>
              <a:buChar char="Ø"/>
              <a:defRPr sz="1400">
                <a:solidFill>
                  <a:schemeClr val="accent2">
                    <a:lumMod val="10000"/>
                  </a:schemeClr>
                </a:solidFill>
                <a:latin typeface="Helvetica" pitchFamily="2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215371" y="-2"/>
            <a:ext cx="11976629" cy="762313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3600" b="1">
                <a:solidFill>
                  <a:schemeClr val="tx1">
                    <a:lumMod val="50000"/>
                  </a:schemeClr>
                </a:solidFill>
                <a:latin typeface="Helvetica" pitchFamily="2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E49CC8-2216-42B5-B371-EE4A5D6F1A78}"/>
              </a:ext>
            </a:extLst>
          </p:cNvPr>
          <p:cNvGrpSpPr/>
          <p:nvPr/>
        </p:nvGrpSpPr>
        <p:grpSpPr>
          <a:xfrm>
            <a:off x="1" y="6129878"/>
            <a:ext cx="12190086" cy="803787"/>
            <a:chOff x="2779" y="4532653"/>
            <a:chExt cx="12190086" cy="803787"/>
          </a:xfrm>
        </p:grpSpPr>
        <p:pic>
          <p:nvPicPr>
            <p:cNvPr id="20" name="Picture 8">
              <a:extLst>
                <a:ext uri="{FF2B5EF4-FFF2-40B4-BE49-F238E27FC236}">
                  <a16:creationId xmlns:a16="http://schemas.microsoft.com/office/drawing/2014/main" id="{3E895AC2-B5F7-4BB1-B5C5-1CBF9CE34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65791" y="4532653"/>
              <a:ext cx="1619864" cy="803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11">
              <a:extLst>
                <a:ext uri="{FF2B5EF4-FFF2-40B4-BE49-F238E27FC236}">
                  <a16:creationId xmlns:a16="http://schemas.microsoft.com/office/drawing/2014/main" id="{462A746D-74F9-4669-83BD-010F62D790FA}"/>
                </a:ext>
              </a:extLst>
            </p:cNvPr>
            <p:cNvSpPr/>
            <p:nvPr/>
          </p:nvSpPr>
          <p:spPr>
            <a:xfrm>
              <a:off x="2779" y="4700889"/>
              <a:ext cx="488066" cy="429151"/>
            </a:xfrm>
            <a:custGeom>
              <a:avLst/>
              <a:gdLst>
                <a:gd name="connsiteX0" fmla="*/ 0 w 486570"/>
                <a:gd name="connsiteY0" fmla="*/ 0 h 429151"/>
                <a:gd name="connsiteX1" fmla="*/ 486570 w 486570"/>
                <a:gd name="connsiteY1" fmla="*/ 0 h 429151"/>
                <a:gd name="connsiteX2" fmla="*/ 486570 w 486570"/>
                <a:gd name="connsiteY2" fmla="*/ 429151 h 429151"/>
                <a:gd name="connsiteX3" fmla="*/ 0 w 486570"/>
                <a:gd name="connsiteY3" fmla="*/ 429151 h 429151"/>
                <a:gd name="connsiteX4" fmla="*/ 0 w 486570"/>
                <a:gd name="connsiteY4" fmla="*/ 0 h 429151"/>
                <a:gd name="connsiteX0" fmla="*/ 0 w 486570"/>
                <a:gd name="connsiteY0" fmla="*/ 0 h 429151"/>
                <a:gd name="connsiteX1" fmla="*/ 486570 w 486570"/>
                <a:gd name="connsiteY1" fmla="*/ 0 h 429151"/>
                <a:gd name="connsiteX2" fmla="*/ 229395 w 486570"/>
                <a:gd name="connsiteY2" fmla="*/ 429151 h 429151"/>
                <a:gd name="connsiteX3" fmla="*/ 0 w 486570"/>
                <a:gd name="connsiteY3" fmla="*/ 429151 h 429151"/>
                <a:gd name="connsiteX4" fmla="*/ 0 w 486570"/>
                <a:gd name="connsiteY4" fmla="*/ 0 h 429151"/>
                <a:gd name="connsiteX0" fmla="*/ 0 w 405453"/>
                <a:gd name="connsiteY0" fmla="*/ 0 h 429151"/>
                <a:gd name="connsiteX1" fmla="*/ 405453 w 405453"/>
                <a:gd name="connsiteY1" fmla="*/ 7374 h 429151"/>
                <a:gd name="connsiteX2" fmla="*/ 229395 w 405453"/>
                <a:gd name="connsiteY2" fmla="*/ 429151 h 429151"/>
                <a:gd name="connsiteX3" fmla="*/ 0 w 405453"/>
                <a:gd name="connsiteY3" fmla="*/ 429151 h 429151"/>
                <a:gd name="connsiteX4" fmla="*/ 0 w 405453"/>
                <a:gd name="connsiteY4" fmla="*/ 0 h 429151"/>
                <a:gd name="connsiteX0" fmla="*/ 0 w 496402"/>
                <a:gd name="connsiteY0" fmla="*/ 0 h 429151"/>
                <a:gd name="connsiteX1" fmla="*/ 496402 w 496402"/>
                <a:gd name="connsiteY1" fmla="*/ 0 h 429151"/>
                <a:gd name="connsiteX2" fmla="*/ 229395 w 496402"/>
                <a:gd name="connsiteY2" fmla="*/ 429151 h 429151"/>
                <a:gd name="connsiteX3" fmla="*/ 0 w 496402"/>
                <a:gd name="connsiteY3" fmla="*/ 429151 h 429151"/>
                <a:gd name="connsiteX4" fmla="*/ 0 w 496402"/>
                <a:gd name="connsiteY4" fmla="*/ 0 h 429151"/>
                <a:gd name="connsiteX0" fmla="*/ 0 w 496402"/>
                <a:gd name="connsiteY0" fmla="*/ 0 h 429151"/>
                <a:gd name="connsiteX1" fmla="*/ 496402 w 496402"/>
                <a:gd name="connsiteY1" fmla="*/ 0 h 429151"/>
                <a:gd name="connsiteX2" fmla="*/ 241685 w 496402"/>
                <a:gd name="connsiteY2" fmla="*/ 429151 h 429151"/>
                <a:gd name="connsiteX3" fmla="*/ 0 w 496402"/>
                <a:gd name="connsiteY3" fmla="*/ 429151 h 429151"/>
                <a:gd name="connsiteX4" fmla="*/ 0 w 496402"/>
                <a:gd name="connsiteY4" fmla="*/ 0 h 42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402" h="429151">
                  <a:moveTo>
                    <a:pt x="0" y="0"/>
                  </a:moveTo>
                  <a:lnTo>
                    <a:pt x="496402" y="0"/>
                  </a:lnTo>
                  <a:lnTo>
                    <a:pt x="241685" y="429151"/>
                  </a:lnTo>
                  <a:lnTo>
                    <a:pt x="0" y="429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" pitchFamily="2" charset="0"/>
              </a:endParaRPr>
            </a:p>
          </p:txBody>
        </p:sp>
        <p:sp>
          <p:nvSpPr>
            <p:cNvPr id="24" name="Rectangle 13">
              <a:extLst>
                <a:ext uri="{FF2B5EF4-FFF2-40B4-BE49-F238E27FC236}">
                  <a16:creationId xmlns:a16="http://schemas.microsoft.com/office/drawing/2014/main" id="{2DBA010D-3778-423C-8105-5D510A2CCDB0}"/>
                </a:ext>
              </a:extLst>
            </p:cNvPr>
            <p:cNvSpPr/>
            <p:nvPr/>
          </p:nvSpPr>
          <p:spPr>
            <a:xfrm>
              <a:off x="1669026" y="4700604"/>
              <a:ext cx="10523839" cy="429151"/>
            </a:xfrm>
            <a:custGeom>
              <a:avLst/>
              <a:gdLst>
                <a:gd name="connsiteX0" fmla="*/ 0 w 7473797"/>
                <a:gd name="connsiteY0" fmla="*/ 0 h 429151"/>
                <a:gd name="connsiteX1" fmla="*/ 7473797 w 7473797"/>
                <a:gd name="connsiteY1" fmla="*/ 0 h 429151"/>
                <a:gd name="connsiteX2" fmla="*/ 7473797 w 7473797"/>
                <a:gd name="connsiteY2" fmla="*/ 429151 h 429151"/>
                <a:gd name="connsiteX3" fmla="*/ 0 w 7473797"/>
                <a:gd name="connsiteY3" fmla="*/ 429151 h 429151"/>
                <a:gd name="connsiteX4" fmla="*/ 0 w 7473797"/>
                <a:gd name="connsiteY4" fmla="*/ 0 h 429151"/>
                <a:gd name="connsiteX0" fmla="*/ 0 w 7473797"/>
                <a:gd name="connsiteY0" fmla="*/ 0 h 429151"/>
                <a:gd name="connsiteX1" fmla="*/ 7473797 w 7473797"/>
                <a:gd name="connsiteY1" fmla="*/ 0 h 429151"/>
                <a:gd name="connsiteX2" fmla="*/ 7473797 w 7473797"/>
                <a:gd name="connsiteY2" fmla="*/ 429151 h 429151"/>
                <a:gd name="connsiteX3" fmla="*/ 245269 w 7473797"/>
                <a:gd name="connsiteY3" fmla="*/ 429151 h 429151"/>
                <a:gd name="connsiteX4" fmla="*/ 0 w 7473797"/>
                <a:gd name="connsiteY4" fmla="*/ 0 h 429151"/>
                <a:gd name="connsiteX0" fmla="*/ 0 w 7486087"/>
                <a:gd name="connsiteY0" fmla="*/ 0 h 429151"/>
                <a:gd name="connsiteX1" fmla="*/ 7486087 w 7486087"/>
                <a:gd name="connsiteY1" fmla="*/ 0 h 429151"/>
                <a:gd name="connsiteX2" fmla="*/ 7486087 w 7486087"/>
                <a:gd name="connsiteY2" fmla="*/ 429151 h 429151"/>
                <a:gd name="connsiteX3" fmla="*/ 257559 w 7486087"/>
                <a:gd name="connsiteY3" fmla="*/ 429151 h 429151"/>
                <a:gd name="connsiteX4" fmla="*/ 0 w 7486087"/>
                <a:gd name="connsiteY4" fmla="*/ 0 h 429151"/>
                <a:gd name="connsiteX0" fmla="*/ 0 w 7486087"/>
                <a:gd name="connsiteY0" fmla="*/ 0 h 429151"/>
                <a:gd name="connsiteX1" fmla="*/ 7486087 w 7486087"/>
                <a:gd name="connsiteY1" fmla="*/ 0 h 429151"/>
                <a:gd name="connsiteX2" fmla="*/ 7486087 w 7486087"/>
                <a:gd name="connsiteY2" fmla="*/ 429151 h 429151"/>
                <a:gd name="connsiteX3" fmla="*/ 179362 w 7486087"/>
                <a:gd name="connsiteY3" fmla="*/ 429151 h 429151"/>
                <a:gd name="connsiteX4" fmla="*/ 0 w 7486087"/>
                <a:gd name="connsiteY4" fmla="*/ 0 h 42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6087" h="429151">
                  <a:moveTo>
                    <a:pt x="0" y="0"/>
                  </a:moveTo>
                  <a:lnTo>
                    <a:pt x="7486087" y="0"/>
                  </a:lnTo>
                  <a:lnTo>
                    <a:pt x="7486087" y="429151"/>
                  </a:lnTo>
                  <a:lnTo>
                    <a:pt x="179362" y="429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" pitchFamily="2" charset="0"/>
              </a:endParaRPr>
            </a:p>
          </p:txBody>
        </p:sp>
      </p:grp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B50422AB-0BAA-46A9-AE93-94762DFEE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0519" y="6298363"/>
            <a:ext cx="9423281" cy="429151"/>
          </a:xfrm>
        </p:spPr>
        <p:txBody>
          <a:bodyPr>
            <a:normAutofit/>
          </a:bodyPr>
          <a:lstStyle>
            <a:lvl1pPr algn="l">
              <a:defRPr>
                <a:latin typeface="Helvetica" pitchFamily="2" charset="0"/>
              </a:defRPr>
            </a:lvl1pPr>
          </a:lstStyle>
          <a:p>
            <a:r>
              <a:rPr lang="en-US"/>
              <a:t>IEPC 2022</a:t>
            </a:r>
            <a:endParaRPr lang="en-US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67E3FFB-6101-4F71-875B-6BF548576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5988" y="6305389"/>
            <a:ext cx="546671" cy="416086"/>
          </a:xfrm>
        </p:spPr>
        <p:txBody>
          <a:bodyPr>
            <a:normAutofit/>
          </a:bodyPr>
          <a:lstStyle>
            <a:lvl1pPr>
              <a:defRPr>
                <a:latin typeface="Helvetica" pitchFamily="2" charset="0"/>
              </a:defRPr>
            </a:lvl1pPr>
          </a:lstStyle>
          <a:p>
            <a:fld id="{766BF75F-BD6A-44DF-A00A-DFBF46F37FE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CC8BE8-04E5-424F-9359-10E84DB2E4B5}"/>
              </a:ext>
            </a:extLst>
          </p:cNvPr>
          <p:cNvSpPr/>
          <p:nvPr userDrawn="1"/>
        </p:nvSpPr>
        <p:spPr>
          <a:xfrm>
            <a:off x="1" y="6298114"/>
            <a:ext cx="488066" cy="429151"/>
          </a:xfrm>
          <a:custGeom>
            <a:avLst/>
            <a:gdLst>
              <a:gd name="connsiteX0" fmla="*/ 0 w 486570"/>
              <a:gd name="connsiteY0" fmla="*/ 0 h 429151"/>
              <a:gd name="connsiteX1" fmla="*/ 486570 w 486570"/>
              <a:gd name="connsiteY1" fmla="*/ 0 h 429151"/>
              <a:gd name="connsiteX2" fmla="*/ 486570 w 486570"/>
              <a:gd name="connsiteY2" fmla="*/ 429151 h 429151"/>
              <a:gd name="connsiteX3" fmla="*/ 0 w 486570"/>
              <a:gd name="connsiteY3" fmla="*/ 429151 h 429151"/>
              <a:gd name="connsiteX4" fmla="*/ 0 w 486570"/>
              <a:gd name="connsiteY4" fmla="*/ 0 h 429151"/>
              <a:gd name="connsiteX0" fmla="*/ 0 w 486570"/>
              <a:gd name="connsiteY0" fmla="*/ 0 h 429151"/>
              <a:gd name="connsiteX1" fmla="*/ 486570 w 486570"/>
              <a:gd name="connsiteY1" fmla="*/ 0 h 429151"/>
              <a:gd name="connsiteX2" fmla="*/ 229395 w 486570"/>
              <a:gd name="connsiteY2" fmla="*/ 429151 h 429151"/>
              <a:gd name="connsiteX3" fmla="*/ 0 w 486570"/>
              <a:gd name="connsiteY3" fmla="*/ 429151 h 429151"/>
              <a:gd name="connsiteX4" fmla="*/ 0 w 486570"/>
              <a:gd name="connsiteY4" fmla="*/ 0 h 429151"/>
              <a:gd name="connsiteX0" fmla="*/ 0 w 405453"/>
              <a:gd name="connsiteY0" fmla="*/ 0 h 429151"/>
              <a:gd name="connsiteX1" fmla="*/ 405453 w 405453"/>
              <a:gd name="connsiteY1" fmla="*/ 7374 h 429151"/>
              <a:gd name="connsiteX2" fmla="*/ 229395 w 405453"/>
              <a:gd name="connsiteY2" fmla="*/ 429151 h 429151"/>
              <a:gd name="connsiteX3" fmla="*/ 0 w 405453"/>
              <a:gd name="connsiteY3" fmla="*/ 429151 h 429151"/>
              <a:gd name="connsiteX4" fmla="*/ 0 w 405453"/>
              <a:gd name="connsiteY4" fmla="*/ 0 h 429151"/>
              <a:gd name="connsiteX0" fmla="*/ 0 w 496402"/>
              <a:gd name="connsiteY0" fmla="*/ 0 h 429151"/>
              <a:gd name="connsiteX1" fmla="*/ 496402 w 496402"/>
              <a:gd name="connsiteY1" fmla="*/ 0 h 429151"/>
              <a:gd name="connsiteX2" fmla="*/ 229395 w 496402"/>
              <a:gd name="connsiteY2" fmla="*/ 429151 h 429151"/>
              <a:gd name="connsiteX3" fmla="*/ 0 w 496402"/>
              <a:gd name="connsiteY3" fmla="*/ 429151 h 429151"/>
              <a:gd name="connsiteX4" fmla="*/ 0 w 496402"/>
              <a:gd name="connsiteY4" fmla="*/ 0 h 429151"/>
              <a:gd name="connsiteX0" fmla="*/ 0 w 496402"/>
              <a:gd name="connsiteY0" fmla="*/ 0 h 429151"/>
              <a:gd name="connsiteX1" fmla="*/ 496402 w 496402"/>
              <a:gd name="connsiteY1" fmla="*/ 0 h 429151"/>
              <a:gd name="connsiteX2" fmla="*/ 241685 w 496402"/>
              <a:gd name="connsiteY2" fmla="*/ 429151 h 429151"/>
              <a:gd name="connsiteX3" fmla="*/ 0 w 496402"/>
              <a:gd name="connsiteY3" fmla="*/ 429151 h 429151"/>
              <a:gd name="connsiteX4" fmla="*/ 0 w 496402"/>
              <a:gd name="connsiteY4" fmla="*/ 0 h 42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402" h="429151">
                <a:moveTo>
                  <a:pt x="0" y="0"/>
                </a:moveTo>
                <a:lnTo>
                  <a:pt x="496402" y="0"/>
                </a:lnTo>
                <a:lnTo>
                  <a:pt x="241685" y="429151"/>
                </a:lnTo>
                <a:lnTo>
                  <a:pt x="0" y="42915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Helvetica" pitchFamily="2" charset="0"/>
            </a:endParaRP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C1407BD9-25C8-4AA6-8632-C7E31620E672}"/>
              </a:ext>
            </a:extLst>
          </p:cNvPr>
          <p:cNvSpPr/>
          <p:nvPr userDrawn="1"/>
        </p:nvSpPr>
        <p:spPr>
          <a:xfrm>
            <a:off x="1666248" y="6297829"/>
            <a:ext cx="10523839" cy="429151"/>
          </a:xfrm>
          <a:custGeom>
            <a:avLst/>
            <a:gdLst>
              <a:gd name="connsiteX0" fmla="*/ 0 w 7473797"/>
              <a:gd name="connsiteY0" fmla="*/ 0 h 429151"/>
              <a:gd name="connsiteX1" fmla="*/ 7473797 w 7473797"/>
              <a:gd name="connsiteY1" fmla="*/ 0 h 429151"/>
              <a:gd name="connsiteX2" fmla="*/ 7473797 w 7473797"/>
              <a:gd name="connsiteY2" fmla="*/ 429151 h 429151"/>
              <a:gd name="connsiteX3" fmla="*/ 0 w 7473797"/>
              <a:gd name="connsiteY3" fmla="*/ 429151 h 429151"/>
              <a:gd name="connsiteX4" fmla="*/ 0 w 7473797"/>
              <a:gd name="connsiteY4" fmla="*/ 0 h 429151"/>
              <a:gd name="connsiteX0" fmla="*/ 0 w 7473797"/>
              <a:gd name="connsiteY0" fmla="*/ 0 h 429151"/>
              <a:gd name="connsiteX1" fmla="*/ 7473797 w 7473797"/>
              <a:gd name="connsiteY1" fmla="*/ 0 h 429151"/>
              <a:gd name="connsiteX2" fmla="*/ 7473797 w 7473797"/>
              <a:gd name="connsiteY2" fmla="*/ 429151 h 429151"/>
              <a:gd name="connsiteX3" fmla="*/ 245269 w 7473797"/>
              <a:gd name="connsiteY3" fmla="*/ 429151 h 429151"/>
              <a:gd name="connsiteX4" fmla="*/ 0 w 7473797"/>
              <a:gd name="connsiteY4" fmla="*/ 0 h 429151"/>
              <a:gd name="connsiteX0" fmla="*/ 0 w 7486087"/>
              <a:gd name="connsiteY0" fmla="*/ 0 h 429151"/>
              <a:gd name="connsiteX1" fmla="*/ 7486087 w 7486087"/>
              <a:gd name="connsiteY1" fmla="*/ 0 h 429151"/>
              <a:gd name="connsiteX2" fmla="*/ 7486087 w 7486087"/>
              <a:gd name="connsiteY2" fmla="*/ 429151 h 429151"/>
              <a:gd name="connsiteX3" fmla="*/ 257559 w 7486087"/>
              <a:gd name="connsiteY3" fmla="*/ 429151 h 429151"/>
              <a:gd name="connsiteX4" fmla="*/ 0 w 7486087"/>
              <a:gd name="connsiteY4" fmla="*/ 0 h 429151"/>
              <a:gd name="connsiteX0" fmla="*/ 0 w 7486087"/>
              <a:gd name="connsiteY0" fmla="*/ 0 h 429151"/>
              <a:gd name="connsiteX1" fmla="*/ 7486087 w 7486087"/>
              <a:gd name="connsiteY1" fmla="*/ 0 h 429151"/>
              <a:gd name="connsiteX2" fmla="*/ 7486087 w 7486087"/>
              <a:gd name="connsiteY2" fmla="*/ 429151 h 429151"/>
              <a:gd name="connsiteX3" fmla="*/ 179362 w 7486087"/>
              <a:gd name="connsiteY3" fmla="*/ 429151 h 429151"/>
              <a:gd name="connsiteX4" fmla="*/ 0 w 7486087"/>
              <a:gd name="connsiteY4" fmla="*/ 0 h 42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6087" h="429151">
                <a:moveTo>
                  <a:pt x="0" y="0"/>
                </a:moveTo>
                <a:lnTo>
                  <a:pt x="7486087" y="0"/>
                </a:lnTo>
                <a:lnTo>
                  <a:pt x="7486087" y="429151"/>
                </a:lnTo>
                <a:lnTo>
                  <a:pt x="179362" y="42915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357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0B00767-C6F4-4DDD-BB52-75DFC2FE6A31}"/>
              </a:ext>
            </a:extLst>
          </p:cNvPr>
          <p:cNvSpPr/>
          <p:nvPr userDrawn="1"/>
        </p:nvSpPr>
        <p:spPr>
          <a:xfrm>
            <a:off x="1" y="1"/>
            <a:ext cx="12192000" cy="7623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3000">
                <a:schemeClr val="tx1">
                  <a:lumMod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E3B5F5-36F5-4C46-8E63-5F121C3596F7}"/>
              </a:ext>
            </a:extLst>
          </p:cNvPr>
          <p:cNvSpPr/>
          <p:nvPr userDrawn="1"/>
        </p:nvSpPr>
        <p:spPr>
          <a:xfrm>
            <a:off x="0" y="0"/>
            <a:ext cx="215371" cy="6858000"/>
          </a:xfrm>
          <a:prstGeom prst="rect">
            <a:avLst/>
          </a:prstGeom>
          <a:gradFill flip="none" rotWithShape="1">
            <a:gsLst>
              <a:gs pos="16000">
                <a:schemeClr val="accent1">
                  <a:lumMod val="5000"/>
                  <a:lumOff val="95000"/>
                </a:schemeClr>
              </a:gs>
              <a:gs pos="86000">
                <a:schemeClr val="tx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8369042-8549-4571-8307-50D8402C3CA1}"/>
              </a:ext>
            </a:extLst>
          </p:cNvPr>
          <p:cNvGrpSpPr/>
          <p:nvPr userDrawn="1"/>
        </p:nvGrpSpPr>
        <p:grpSpPr>
          <a:xfrm>
            <a:off x="1" y="6129878"/>
            <a:ext cx="12190086" cy="803787"/>
            <a:chOff x="2779" y="4532653"/>
            <a:chExt cx="12190086" cy="803787"/>
          </a:xfrm>
        </p:grpSpPr>
        <p:pic>
          <p:nvPicPr>
            <p:cNvPr id="26" name="Picture 8">
              <a:extLst>
                <a:ext uri="{FF2B5EF4-FFF2-40B4-BE49-F238E27FC236}">
                  <a16:creationId xmlns:a16="http://schemas.microsoft.com/office/drawing/2014/main" id="{D4F7965B-F579-47AF-98C5-68EBFE0C3F2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65791" y="4532653"/>
              <a:ext cx="1619864" cy="803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11">
              <a:extLst>
                <a:ext uri="{FF2B5EF4-FFF2-40B4-BE49-F238E27FC236}">
                  <a16:creationId xmlns:a16="http://schemas.microsoft.com/office/drawing/2014/main" id="{C8863BA2-C8FD-4991-B662-B4142F8BC085}"/>
                </a:ext>
              </a:extLst>
            </p:cNvPr>
            <p:cNvSpPr/>
            <p:nvPr userDrawn="1"/>
          </p:nvSpPr>
          <p:spPr>
            <a:xfrm>
              <a:off x="2779" y="4700889"/>
              <a:ext cx="488066" cy="429151"/>
            </a:xfrm>
            <a:custGeom>
              <a:avLst/>
              <a:gdLst>
                <a:gd name="connsiteX0" fmla="*/ 0 w 486570"/>
                <a:gd name="connsiteY0" fmla="*/ 0 h 429151"/>
                <a:gd name="connsiteX1" fmla="*/ 486570 w 486570"/>
                <a:gd name="connsiteY1" fmla="*/ 0 h 429151"/>
                <a:gd name="connsiteX2" fmla="*/ 486570 w 486570"/>
                <a:gd name="connsiteY2" fmla="*/ 429151 h 429151"/>
                <a:gd name="connsiteX3" fmla="*/ 0 w 486570"/>
                <a:gd name="connsiteY3" fmla="*/ 429151 h 429151"/>
                <a:gd name="connsiteX4" fmla="*/ 0 w 486570"/>
                <a:gd name="connsiteY4" fmla="*/ 0 h 429151"/>
                <a:gd name="connsiteX0" fmla="*/ 0 w 486570"/>
                <a:gd name="connsiteY0" fmla="*/ 0 h 429151"/>
                <a:gd name="connsiteX1" fmla="*/ 486570 w 486570"/>
                <a:gd name="connsiteY1" fmla="*/ 0 h 429151"/>
                <a:gd name="connsiteX2" fmla="*/ 229395 w 486570"/>
                <a:gd name="connsiteY2" fmla="*/ 429151 h 429151"/>
                <a:gd name="connsiteX3" fmla="*/ 0 w 486570"/>
                <a:gd name="connsiteY3" fmla="*/ 429151 h 429151"/>
                <a:gd name="connsiteX4" fmla="*/ 0 w 486570"/>
                <a:gd name="connsiteY4" fmla="*/ 0 h 429151"/>
                <a:gd name="connsiteX0" fmla="*/ 0 w 405453"/>
                <a:gd name="connsiteY0" fmla="*/ 0 h 429151"/>
                <a:gd name="connsiteX1" fmla="*/ 405453 w 405453"/>
                <a:gd name="connsiteY1" fmla="*/ 7374 h 429151"/>
                <a:gd name="connsiteX2" fmla="*/ 229395 w 405453"/>
                <a:gd name="connsiteY2" fmla="*/ 429151 h 429151"/>
                <a:gd name="connsiteX3" fmla="*/ 0 w 405453"/>
                <a:gd name="connsiteY3" fmla="*/ 429151 h 429151"/>
                <a:gd name="connsiteX4" fmla="*/ 0 w 405453"/>
                <a:gd name="connsiteY4" fmla="*/ 0 h 429151"/>
                <a:gd name="connsiteX0" fmla="*/ 0 w 496402"/>
                <a:gd name="connsiteY0" fmla="*/ 0 h 429151"/>
                <a:gd name="connsiteX1" fmla="*/ 496402 w 496402"/>
                <a:gd name="connsiteY1" fmla="*/ 0 h 429151"/>
                <a:gd name="connsiteX2" fmla="*/ 229395 w 496402"/>
                <a:gd name="connsiteY2" fmla="*/ 429151 h 429151"/>
                <a:gd name="connsiteX3" fmla="*/ 0 w 496402"/>
                <a:gd name="connsiteY3" fmla="*/ 429151 h 429151"/>
                <a:gd name="connsiteX4" fmla="*/ 0 w 496402"/>
                <a:gd name="connsiteY4" fmla="*/ 0 h 429151"/>
                <a:gd name="connsiteX0" fmla="*/ 0 w 496402"/>
                <a:gd name="connsiteY0" fmla="*/ 0 h 429151"/>
                <a:gd name="connsiteX1" fmla="*/ 496402 w 496402"/>
                <a:gd name="connsiteY1" fmla="*/ 0 h 429151"/>
                <a:gd name="connsiteX2" fmla="*/ 241685 w 496402"/>
                <a:gd name="connsiteY2" fmla="*/ 429151 h 429151"/>
                <a:gd name="connsiteX3" fmla="*/ 0 w 496402"/>
                <a:gd name="connsiteY3" fmla="*/ 429151 h 429151"/>
                <a:gd name="connsiteX4" fmla="*/ 0 w 496402"/>
                <a:gd name="connsiteY4" fmla="*/ 0 h 42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402" h="429151">
                  <a:moveTo>
                    <a:pt x="0" y="0"/>
                  </a:moveTo>
                  <a:lnTo>
                    <a:pt x="496402" y="0"/>
                  </a:lnTo>
                  <a:lnTo>
                    <a:pt x="241685" y="429151"/>
                  </a:lnTo>
                  <a:lnTo>
                    <a:pt x="0" y="429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Rectangle 13">
              <a:extLst>
                <a:ext uri="{FF2B5EF4-FFF2-40B4-BE49-F238E27FC236}">
                  <a16:creationId xmlns:a16="http://schemas.microsoft.com/office/drawing/2014/main" id="{5BAD6AC2-8A8C-442F-BC77-A768F1991DCD}"/>
                </a:ext>
              </a:extLst>
            </p:cNvPr>
            <p:cNvSpPr/>
            <p:nvPr userDrawn="1"/>
          </p:nvSpPr>
          <p:spPr>
            <a:xfrm>
              <a:off x="1669026" y="4700604"/>
              <a:ext cx="10523839" cy="429151"/>
            </a:xfrm>
            <a:custGeom>
              <a:avLst/>
              <a:gdLst>
                <a:gd name="connsiteX0" fmla="*/ 0 w 7473797"/>
                <a:gd name="connsiteY0" fmla="*/ 0 h 429151"/>
                <a:gd name="connsiteX1" fmla="*/ 7473797 w 7473797"/>
                <a:gd name="connsiteY1" fmla="*/ 0 h 429151"/>
                <a:gd name="connsiteX2" fmla="*/ 7473797 w 7473797"/>
                <a:gd name="connsiteY2" fmla="*/ 429151 h 429151"/>
                <a:gd name="connsiteX3" fmla="*/ 0 w 7473797"/>
                <a:gd name="connsiteY3" fmla="*/ 429151 h 429151"/>
                <a:gd name="connsiteX4" fmla="*/ 0 w 7473797"/>
                <a:gd name="connsiteY4" fmla="*/ 0 h 429151"/>
                <a:gd name="connsiteX0" fmla="*/ 0 w 7473797"/>
                <a:gd name="connsiteY0" fmla="*/ 0 h 429151"/>
                <a:gd name="connsiteX1" fmla="*/ 7473797 w 7473797"/>
                <a:gd name="connsiteY1" fmla="*/ 0 h 429151"/>
                <a:gd name="connsiteX2" fmla="*/ 7473797 w 7473797"/>
                <a:gd name="connsiteY2" fmla="*/ 429151 h 429151"/>
                <a:gd name="connsiteX3" fmla="*/ 245269 w 7473797"/>
                <a:gd name="connsiteY3" fmla="*/ 429151 h 429151"/>
                <a:gd name="connsiteX4" fmla="*/ 0 w 7473797"/>
                <a:gd name="connsiteY4" fmla="*/ 0 h 429151"/>
                <a:gd name="connsiteX0" fmla="*/ 0 w 7486087"/>
                <a:gd name="connsiteY0" fmla="*/ 0 h 429151"/>
                <a:gd name="connsiteX1" fmla="*/ 7486087 w 7486087"/>
                <a:gd name="connsiteY1" fmla="*/ 0 h 429151"/>
                <a:gd name="connsiteX2" fmla="*/ 7486087 w 7486087"/>
                <a:gd name="connsiteY2" fmla="*/ 429151 h 429151"/>
                <a:gd name="connsiteX3" fmla="*/ 257559 w 7486087"/>
                <a:gd name="connsiteY3" fmla="*/ 429151 h 429151"/>
                <a:gd name="connsiteX4" fmla="*/ 0 w 7486087"/>
                <a:gd name="connsiteY4" fmla="*/ 0 h 429151"/>
                <a:gd name="connsiteX0" fmla="*/ 0 w 7486087"/>
                <a:gd name="connsiteY0" fmla="*/ 0 h 429151"/>
                <a:gd name="connsiteX1" fmla="*/ 7486087 w 7486087"/>
                <a:gd name="connsiteY1" fmla="*/ 0 h 429151"/>
                <a:gd name="connsiteX2" fmla="*/ 7486087 w 7486087"/>
                <a:gd name="connsiteY2" fmla="*/ 429151 h 429151"/>
                <a:gd name="connsiteX3" fmla="*/ 179362 w 7486087"/>
                <a:gd name="connsiteY3" fmla="*/ 429151 h 429151"/>
                <a:gd name="connsiteX4" fmla="*/ 0 w 7486087"/>
                <a:gd name="connsiteY4" fmla="*/ 0 h 429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6087" h="429151">
                  <a:moveTo>
                    <a:pt x="0" y="0"/>
                  </a:moveTo>
                  <a:lnTo>
                    <a:pt x="7486087" y="0"/>
                  </a:lnTo>
                  <a:lnTo>
                    <a:pt x="7486087" y="429151"/>
                  </a:lnTo>
                  <a:lnTo>
                    <a:pt x="179362" y="429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371" y="867071"/>
            <a:ext cx="11759347" cy="542525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2">
                    <a:lumMod val="10000"/>
                  </a:schemeClr>
                </a:solidFill>
                <a:latin typeface="Helvetica" pitchFamily="2" charset="0"/>
                <a:cs typeface="Calibri" panose="020F0502020204030204" pitchFamily="34" charset="0"/>
              </a:defRPr>
            </a:lvl1pPr>
            <a:lvl2pPr marL="684213" indent="-227013">
              <a:buFont typeface="Arial" panose="020B0604020202020204" pitchFamily="34" charset="0"/>
              <a:buChar char="○"/>
              <a:defRPr sz="2000">
                <a:solidFill>
                  <a:schemeClr val="accent2">
                    <a:lumMod val="10000"/>
                  </a:schemeClr>
                </a:solidFill>
                <a:latin typeface="Helvetica" pitchFamily="2" charset="0"/>
                <a:cs typeface="Calibri" panose="020F0502020204030204" pitchFamily="34" charset="0"/>
              </a:defRPr>
            </a:lvl2pPr>
            <a:lvl3pPr marL="1141413" indent="-227013">
              <a:buFont typeface="Wingdings" panose="05000000000000000000" pitchFamily="2" charset="2"/>
              <a:buChar char="§"/>
              <a:defRPr sz="1800">
                <a:solidFill>
                  <a:schemeClr val="accent2">
                    <a:lumMod val="10000"/>
                  </a:schemeClr>
                </a:solidFill>
                <a:latin typeface="Helvetica" pitchFamily="2" charset="0"/>
                <a:cs typeface="Calibri" panose="020F0502020204030204" pitchFamily="34" charset="0"/>
              </a:defRPr>
            </a:lvl3pPr>
            <a:lvl4pPr marL="1598613" indent="-227013">
              <a:buFont typeface="Calibri" panose="020F0502020204030204" pitchFamily="34" charset="0"/>
              <a:buChar char="‒"/>
              <a:defRPr sz="1600">
                <a:solidFill>
                  <a:schemeClr val="accent2">
                    <a:lumMod val="10000"/>
                  </a:schemeClr>
                </a:solidFill>
                <a:latin typeface="Helvetica" pitchFamily="2" charset="0"/>
                <a:cs typeface="Calibri" panose="020F0502020204030204" pitchFamily="34" charset="0"/>
              </a:defRPr>
            </a:lvl4pPr>
            <a:lvl5pPr marL="2055813" indent="-227013">
              <a:buFont typeface="Wingdings" panose="05000000000000000000" pitchFamily="2" charset="2"/>
              <a:buChar char="Ø"/>
              <a:defRPr sz="1400">
                <a:solidFill>
                  <a:schemeClr val="accent2">
                    <a:lumMod val="10000"/>
                  </a:schemeClr>
                </a:solidFill>
                <a:latin typeface="Helvetica" pitchFamily="2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215370" y="-2"/>
            <a:ext cx="11759349" cy="762313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latin typeface="Helvetica" pitchFamily="2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B50422AB-0BAA-46A9-AE93-94762DFEE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0519" y="6298363"/>
            <a:ext cx="9423281" cy="429151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IEPC 2022</a:t>
            </a:r>
            <a:endParaRPr lang="en-US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67E3FFB-6101-4F71-875B-6BF548576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5989" y="6305389"/>
            <a:ext cx="528730" cy="416086"/>
          </a:xfrm>
        </p:spPr>
        <p:txBody>
          <a:bodyPr/>
          <a:lstStyle/>
          <a:p>
            <a:fld id="{42941279-5F75-48AD-80EC-34D20917938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205908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Box 1"/>
          <p:cNvSpPr txBox="1"/>
          <p:nvPr userDrawn="1"/>
        </p:nvSpPr>
        <p:spPr>
          <a:xfrm>
            <a:off x="222134" y="197158"/>
            <a:ext cx="932898" cy="978499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9756377"/>
              </a:avLst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SPACE</a:t>
            </a:r>
            <a:r>
              <a:rPr lang="en-US" sz="3600" b="1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4800" b="1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NUCLEAR PROPULSION</a:t>
            </a:r>
            <a:endParaRPr lang="en-U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082" y="381268"/>
            <a:ext cx="585002" cy="52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9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reak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36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>
                <a:latin typeface="+mn-lt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083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2CD3B3-3BA8-2C42-BFCC-61AC716DAE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6347" y="1295400"/>
            <a:ext cx="11349255" cy="5252357"/>
          </a:xfrm>
          <a:prstGeom prst="rect">
            <a:avLst/>
          </a:prstGeom>
        </p:spPr>
        <p:txBody>
          <a:bodyPr/>
          <a:lstStyle>
            <a:lvl1pPr>
              <a:defRPr sz="2160" b="0" i="0">
                <a:latin typeface="Arial Regular"/>
                <a:cs typeface="Arial" pitchFamily="34" charset="0"/>
              </a:defRPr>
            </a:lvl1pPr>
            <a:lvl2pPr marL="891540" indent="-34290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2pPr>
            <a:lvl3pPr marL="1371600" indent="-274320">
              <a:buFont typeface="Arial" panose="020B0604020202020204" pitchFamily="34" charset="0"/>
              <a:buChar char="•"/>
              <a:defRPr sz="1920" b="0" i="0">
                <a:latin typeface="Arial Regular"/>
                <a:cs typeface="Arial" pitchFamily="34" charset="0"/>
              </a:defRPr>
            </a:lvl3pPr>
            <a:lvl4pPr marL="1920240" indent="-27432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38424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382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DF8950-DC22-ABFD-83B3-7EFB22069D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69"/>
            <a:ext cx="12192000" cy="116205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489" y="1376142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tx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tx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tx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tx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tx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pic>
        <p:nvPicPr>
          <p:cNvPr id="10" name="Picture 9" descr="Shape&#10;&#10;Description automatically generated">
            <a:extLst>
              <a:ext uri="{FF2B5EF4-FFF2-40B4-BE49-F238E27FC236}">
                <a16:creationId xmlns:a16="http://schemas.microsoft.com/office/drawing/2014/main" id="{3D18980B-0C78-B513-3B8D-70B8A10BBE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9798" y="-100238"/>
            <a:ext cx="1274094" cy="127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703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6980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38274" y="261652"/>
            <a:ext cx="9372601" cy="553998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9597" y="1935475"/>
            <a:ext cx="10399395" cy="24314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7400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5E49F839-4DC2-F860-3EFA-360C96201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4" y="261652"/>
            <a:ext cx="9505951" cy="553998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5613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E0FF24B4-2D03-847A-CC51-109AE736DC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4115"/>
            <a:ext cx="12192000" cy="1378014"/>
          </a:xfrm>
          <a:prstGeom prst="rect">
            <a:avLst/>
          </a:prstGeom>
        </p:spPr>
      </p:pic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EB483B37-027B-D0CD-768C-319E18CD46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5092" y="19251"/>
            <a:ext cx="1314648" cy="1314648"/>
          </a:xfrm>
          <a:prstGeom prst="rect">
            <a:avLst/>
          </a:prstGeom>
        </p:spPr>
      </p:pic>
      <p:sp>
        <p:nvSpPr>
          <p:cNvPr id="5" name="Holder 2">
            <a:extLst>
              <a:ext uri="{FF2B5EF4-FFF2-40B4-BE49-F238E27FC236}">
                <a16:creationId xmlns:a16="http://schemas.microsoft.com/office/drawing/2014/main" id="{A7CF8D21-C456-2B9D-9D79-3ACFE7986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82409"/>
            <a:ext cx="9239250" cy="553998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6956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B219D76B-7B7D-210D-582C-8EDFBA794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125" y="261652"/>
            <a:ext cx="9477376" cy="553998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551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reak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36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84151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2CD3B3-3BA8-2C42-BFCC-61AC716DAE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6347" y="1295400"/>
            <a:ext cx="11349255" cy="525235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60" b="0" i="0">
                <a:latin typeface="Arial Regular"/>
                <a:cs typeface="Arial" pitchFamily="34" charset="0"/>
              </a:defRPr>
            </a:lvl1pPr>
            <a:lvl2pPr marL="891540" indent="-34290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2pPr>
            <a:lvl3pPr marL="1371600" indent="-274320">
              <a:buFont typeface="Arial" panose="020B0604020202020204" pitchFamily="34" charset="0"/>
              <a:buChar char="•"/>
              <a:defRPr sz="1920" b="0" i="0">
                <a:latin typeface="Arial Regular"/>
                <a:cs typeface="Arial" pitchFamily="34" charset="0"/>
              </a:defRPr>
            </a:lvl3pPr>
            <a:lvl4pPr marL="1920240" indent="-27432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5B6F966-04D8-891E-A4D1-183BBE076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224" y="261652"/>
            <a:ext cx="9391651" cy="553998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0891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reak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36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468664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2CD3B3-3BA8-2C42-BFCC-61AC716DAE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6347" y="1295400"/>
            <a:ext cx="11349255" cy="5252357"/>
          </a:xfrm>
          <a:prstGeom prst="rect">
            <a:avLst/>
          </a:prstGeom>
        </p:spPr>
        <p:txBody>
          <a:bodyPr/>
          <a:lstStyle>
            <a:lvl1pPr>
              <a:defRPr sz="2160" b="0" i="0">
                <a:latin typeface="Arial Regular"/>
                <a:cs typeface="Arial" pitchFamily="34" charset="0"/>
              </a:defRPr>
            </a:lvl1pPr>
            <a:lvl2pPr marL="891540" indent="-34290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2pPr>
            <a:lvl3pPr marL="1371600" indent="-274320">
              <a:buFont typeface="Arial" panose="020B0604020202020204" pitchFamily="34" charset="0"/>
              <a:buChar char="•"/>
              <a:defRPr sz="1920" b="0" i="0">
                <a:latin typeface="Arial Regular"/>
                <a:cs typeface="Arial" pitchFamily="34" charset="0"/>
              </a:defRPr>
            </a:lvl3pPr>
            <a:lvl4pPr marL="1920240" indent="-27432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485207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792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44C13D-964A-B94A-988F-0C16B0172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62BE599-6B4B-1B47-84F8-3B650209C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489" y="2385396"/>
            <a:ext cx="6919503" cy="1325563"/>
          </a:xfrm>
          <a:prstGeom prst="rect">
            <a:avLst/>
          </a:prstGeom>
        </p:spPr>
        <p:txBody>
          <a:bodyPr/>
          <a:lstStyle>
            <a:lvl1pPr>
              <a:defRPr sz="432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AB2D5C7A-89D1-3D49-8901-B2B8A4812DFE}"/>
              </a:ext>
            </a:extLst>
          </p:cNvPr>
          <p:cNvSpPr txBox="1">
            <a:spLocks/>
          </p:cNvSpPr>
          <p:nvPr userDrawn="1"/>
        </p:nvSpPr>
        <p:spPr>
          <a:xfrm>
            <a:off x="5018070" y="4032434"/>
            <a:ext cx="7173930" cy="1096924"/>
          </a:xfrm>
          <a:prstGeom prst="rect">
            <a:avLst/>
          </a:prstGeom>
        </p:spPr>
        <p:txBody>
          <a:bodyPr/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2000" b="0" dirty="0"/>
              <a:t>06/02/2022</a:t>
            </a:r>
          </a:p>
          <a:p>
            <a:endParaRPr lang="en-US" sz="2000" b="1" dirty="0">
              <a:solidFill>
                <a:schemeClr val="bg1"/>
              </a:solidFill>
              <a:effectLst>
                <a:glow rad="76200">
                  <a:schemeClr val="accent4">
                    <a:lumMod val="50000"/>
                    <a:alpha val="80000"/>
                  </a:schemeClr>
                </a:glow>
              </a:effectLst>
            </a:endParaRPr>
          </a:p>
          <a:p>
            <a:endParaRPr lang="en-US" sz="2000" b="1" dirty="0">
              <a:solidFill>
                <a:schemeClr val="bg1"/>
              </a:solidFill>
              <a:effectLst>
                <a:glow rad="76200">
                  <a:schemeClr val="accent4">
                    <a:lumMod val="50000"/>
                    <a:alpha val="8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3707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8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C86378-6536-4768-BD94-C07DFAD8BBA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92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3870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</p:sldLayoutIdLst>
  <p:hf sldNum="0" hdr="0" dt="0"/>
  <p:txStyles>
    <p:titleStyle>
      <a:lvl1pPr algn="ctr" defTabSz="548640" rtl="0" eaLnBrk="1" fontAlgn="base" hangingPunct="1">
        <a:spcBef>
          <a:spcPct val="0"/>
        </a:spcBef>
        <a:spcAft>
          <a:spcPct val="0"/>
        </a:spcAft>
        <a:defRPr sz="528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54864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109728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64592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219456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411480" indent="-41148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84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91540" indent="-34290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336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37160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88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92024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46888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01752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25551ED5-DFE9-14E2-6829-657ECDB127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4115"/>
            <a:ext cx="12192000" cy="11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54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C64ACD-4516-FB40-AF22-1D51248F0AD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1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44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</p:sldLayoutIdLst>
  <p:hf hdr="0" ftr="0" dt="0"/>
  <p:txStyles>
    <p:titleStyle>
      <a:lvl1pPr algn="ctr" defTabSz="548640" rtl="0" eaLnBrk="1" fontAlgn="base" hangingPunct="1">
        <a:spcBef>
          <a:spcPct val="0"/>
        </a:spcBef>
        <a:spcAft>
          <a:spcPct val="0"/>
        </a:spcAft>
        <a:defRPr sz="528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54864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109728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64592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219456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411480" indent="-41148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84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91540" indent="-34290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336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37160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88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92024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46888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01752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sv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illustration of space set against a star field with a slight blue hue. To the left, a cylindrical gold spacecraft with five small panels spread along the sides and three exhaust nozzles at the bottom hovers above the Moon - this is the nuclear thermal propulsion spacecraft. To the right, a long, thin silver spacecraft with a large, wing-like panel on each side flies between images of the Moon and Mars - this is the nuclear electric propulsion spacecraft. Jupiter and Saturn are seen in the background.">
            <a:extLst>
              <a:ext uri="{FF2B5EF4-FFF2-40B4-BE49-F238E27FC236}">
                <a16:creationId xmlns:a16="http://schemas.microsoft.com/office/drawing/2014/main" id="{B0CBEA90-61C3-48C5-E5EA-DC997CB4218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E966C9E-B33D-1469-2554-E34124F4AE1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8781" y="4836161"/>
            <a:ext cx="7504341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Space Nuclear Propulsion 101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781" y="5792819"/>
            <a:ext cx="6655904" cy="870238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28571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Helvetica Neue" charset="0"/>
                <a:cs typeface="Arial" panose="020B0604020202020204" pitchFamily="34" charset="0"/>
              </a:rPr>
              <a:t>Space Technology Mission Directorate </a:t>
            </a:r>
            <a:endParaRPr lang="en-US" sz="2000" dirty="0">
              <a:latin typeface="+mj-lt"/>
              <a:cs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54285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Helvetica Neue" charset="0"/>
                <a:cs typeface="Arial"/>
              </a:rPr>
              <a:t>Space Nuclear Propulsion </a:t>
            </a:r>
            <a:endParaRPr lang="en-US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Helvetica Neue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77283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F9D7F4B-6FFA-8022-1BD5-ECB1FF396C2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00187" y="140553"/>
            <a:ext cx="9191624" cy="8921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ctr">
              <a:defRPr sz="3600" b="0" i="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Calibri"/>
              </a:rPr>
              <a:t>NASA Space Nuclear Propulsion (SNP)</a:t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Calibri"/>
              </a:rPr>
            </a:b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Calibri"/>
              </a:rPr>
              <a:t>Overview</a:t>
            </a:r>
            <a:endParaRPr kumimoji="0" lang="en-US" sz="36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Calibri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6B9D2D6-9673-44B9-3D50-970328B5E7E7}"/>
              </a:ext>
            </a:extLst>
          </p:cNvPr>
          <p:cNvSpPr txBox="1">
            <a:spLocks/>
          </p:cNvSpPr>
          <p:nvPr/>
        </p:nvSpPr>
        <p:spPr>
          <a:xfrm>
            <a:off x="831894" y="1302144"/>
            <a:ext cx="10796752" cy="1907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6D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Robust and enduring access to destinations throughout the solar system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Space Nuclear Propulsion is an enabling capability</a:t>
            </a:r>
          </a:p>
          <a:p>
            <a:pPr marL="1143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FD22F16-350E-6FB7-3F50-9FEE2A613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9151" y="3050626"/>
            <a:ext cx="10873697" cy="0"/>
          </a:xfrm>
          <a:prstGeom prst="line">
            <a:avLst/>
          </a:prstGeom>
          <a:noFill/>
          <a:ln w="9525" cap="flat" cmpd="sng" algn="ctr">
            <a:solidFill>
              <a:srgbClr val="6F6E54"/>
            </a:solidFill>
            <a:prstDash val="solid"/>
            <a:miter lim="800000"/>
          </a:ln>
          <a:effectLst/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6D21796-112F-0F74-F602-22A58EEE8696}"/>
              </a:ext>
            </a:extLst>
          </p:cNvPr>
          <p:cNvSpPr txBox="1"/>
          <p:nvPr/>
        </p:nvSpPr>
        <p:spPr>
          <a:xfrm>
            <a:off x="4648470" y="3209793"/>
            <a:ext cx="68843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6F6E5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Nuclear Thermal Propulsion (NTP)</a:t>
            </a:r>
          </a:p>
        </p:txBody>
      </p:sp>
      <p:pic>
        <p:nvPicPr>
          <p:cNvPr id="28" name="Picture 27" descr="A cylindrical gold spacecraft with five small panels spread along the sides and three exhaust nozzles at the bottom hovers above the Moon - this is the nuclear thermal propulsion spacecraft.">
            <a:extLst>
              <a:ext uri="{FF2B5EF4-FFF2-40B4-BE49-F238E27FC236}">
                <a16:creationId xmlns:a16="http://schemas.microsoft.com/office/drawing/2014/main" id="{8F261B37-E4EF-A82C-E6E6-A73283C05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19" y="3154856"/>
            <a:ext cx="3935189" cy="170000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818419C-E5E9-2B4E-91F9-7E316626F740}"/>
              </a:ext>
            </a:extLst>
          </p:cNvPr>
          <p:cNvSpPr txBox="1"/>
          <p:nvPr/>
        </p:nvSpPr>
        <p:spPr>
          <a:xfrm>
            <a:off x="4700431" y="3814602"/>
            <a:ext cx="1020147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Nuclear Heat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EA49DDC-0BCB-CEBB-1B5F-A0799C74D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2" idx="3"/>
            <a:endCxn id="11" idx="1"/>
          </p:cNvCxnSpPr>
          <p:nvPr/>
        </p:nvCxnSpPr>
        <p:spPr>
          <a:xfrm flipV="1">
            <a:off x="5720578" y="4135016"/>
            <a:ext cx="332523" cy="27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38C9D82-1F5E-B38B-B2EB-2FF01BE55560}"/>
              </a:ext>
            </a:extLst>
          </p:cNvPr>
          <p:cNvSpPr txBox="1"/>
          <p:nvPr/>
        </p:nvSpPr>
        <p:spPr>
          <a:xfrm>
            <a:off x="6053101" y="3811850"/>
            <a:ext cx="1196113" cy="64633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Heat Propellant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9F46F1D-A9FE-389B-F8C6-CCCEDC1BC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7249214" y="4133619"/>
            <a:ext cx="332523" cy="27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CF1F4E5-3D9B-BA2B-E92E-BA5BC9FCEBA7}"/>
              </a:ext>
            </a:extLst>
          </p:cNvPr>
          <p:cNvSpPr txBox="1"/>
          <p:nvPr/>
        </p:nvSpPr>
        <p:spPr>
          <a:xfrm>
            <a:off x="7581737" y="3814601"/>
            <a:ext cx="1706485" cy="64633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Exhaust Through Nozzle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067FDAB-DE7F-02D6-567B-89F2F85CA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9288222" y="4136371"/>
            <a:ext cx="332523" cy="27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3133C3E-6CAB-0DBB-88D6-DFC2F6B1B739}"/>
              </a:ext>
            </a:extLst>
          </p:cNvPr>
          <p:cNvSpPr txBox="1"/>
          <p:nvPr/>
        </p:nvSpPr>
        <p:spPr>
          <a:xfrm>
            <a:off x="9620745" y="3811849"/>
            <a:ext cx="2254014" cy="64633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High Thrust / 2x Chem Prop Efficiency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BD5D25-52D2-E900-D648-3DEF3C22687E}"/>
              </a:ext>
            </a:extLst>
          </p:cNvPr>
          <p:cNvSpPr txBox="1"/>
          <p:nvPr/>
        </p:nvSpPr>
        <p:spPr>
          <a:xfrm>
            <a:off x="7614410" y="4491428"/>
            <a:ext cx="4264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Thrusting 4-8 times for thirty minutes for a Mars mission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988311-CE5C-B238-0322-2041568AE8B7}"/>
              </a:ext>
            </a:extLst>
          </p:cNvPr>
          <p:cNvSpPr txBox="1"/>
          <p:nvPr/>
        </p:nvSpPr>
        <p:spPr>
          <a:xfrm>
            <a:off x="659150" y="5044221"/>
            <a:ext cx="69552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6F6E5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Nuclear Electric Propulsion (NEP)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01A290-73A3-E169-7A6A-AE11B133248C}"/>
              </a:ext>
            </a:extLst>
          </p:cNvPr>
          <p:cNvSpPr txBox="1"/>
          <p:nvPr/>
        </p:nvSpPr>
        <p:spPr>
          <a:xfrm>
            <a:off x="440081" y="5547425"/>
            <a:ext cx="1020147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Nuclear Heat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CB38B0B-6A07-695B-4161-8318124C8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9" idx="3"/>
            <a:endCxn id="18" idx="1"/>
          </p:cNvCxnSpPr>
          <p:nvPr/>
        </p:nvCxnSpPr>
        <p:spPr>
          <a:xfrm flipV="1">
            <a:off x="1460228" y="5867839"/>
            <a:ext cx="332523" cy="27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B89BDEA-7432-865C-E0EE-BF8C28048538}"/>
              </a:ext>
            </a:extLst>
          </p:cNvPr>
          <p:cNvSpPr txBox="1"/>
          <p:nvPr/>
        </p:nvSpPr>
        <p:spPr>
          <a:xfrm>
            <a:off x="1792751" y="5544673"/>
            <a:ext cx="1196113" cy="64633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Generate Electricity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4C0D35B-D9B6-91A8-6185-592A90281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2988864" y="5866442"/>
            <a:ext cx="332523" cy="27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B7D2C9F-697C-E617-448F-0818AA60ED48}"/>
              </a:ext>
            </a:extLst>
          </p:cNvPr>
          <p:cNvSpPr txBox="1"/>
          <p:nvPr/>
        </p:nvSpPr>
        <p:spPr>
          <a:xfrm>
            <a:off x="3321387" y="5547424"/>
            <a:ext cx="1996006" cy="64633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Electrically Accelerate Plasma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7BC83C1-9CD5-F77B-0DA4-07523FF0C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5338894" y="5869194"/>
            <a:ext cx="332523" cy="27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C8D91A5-1FCE-0E34-6758-10ADCAA95A5E}"/>
              </a:ext>
            </a:extLst>
          </p:cNvPr>
          <p:cNvSpPr txBox="1"/>
          <p:nvPr/>
        </p:nvSpPr>
        <p:spPr>
          <a:xfrm>
            <a:off x="5671417" y="5544672"/>
            <a:ext cx="2254014" cy="64633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Low Thrust / ≥ 5-10x Chem Prop Efficiency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F7B6A61-D582-0B1B-EA2F-5C92A0450697}"/>
              </a:ext>
            </a:extLst>
          </p:cNvPr>
          <p:cNvSpPr txBox="1"/>
          <p:nvPr/>
        </p:nvSpPr>
        <p:spPr>
          <a:xfrm>
            <a:off x="4412512" y="6238526"/>
            <a:ext cx="3512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Thrusting ≥ 20,000 hours for a Mars mission </a:t>
            </a:r>
          </a:p>
        </p:txBody>
      </p:sp>
      <p:pic>
        <p:nvPicPr>
          <p:cNvPr id="10" name="Picture 9" descr="A long, thin silver spacecraft with a large, wing-like panel on each side flies between images of the Moon and Mars - this is the nuclear electric propulsion spacecraft.">
            <a:extLst>
              <a:ext uri="{FF2B5EF4-FFF2-40B4-BE49-F238E27FC236}">
                <a16:creationId xmlns:a16="http://schemas.microsoft.com/office/drawing/2014/main" id="{4CD790D8-5D76-816E-91F3-D0A87F793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996" y="4944678"/>
            <a:ext cx="3918438" cy="169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4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804BFE-D4E4-F4DC-36B8-04E2AEE57B7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21802" y="38050"/>
            <a:ext cx="9353550" cy="8921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54864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109728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64592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219456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ctr" defTabSz="54864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Why Nuclear Propulsion?</a:t>
            </a:r>
            <a:br>
              <a:rPr kumimoji="0" lang="en-US" sz="528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</a:b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Floor performance is 2X current chemical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systems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2685616-D38F-5757-5CB3-172C62970DCF}"/>
              </a:ext>
            </a:extLst>
          </p:cNvPr>
          <p:cNvSpPr txBox="1"/>
          <p:nvPr/>
        </p:nvSpPr>
        <p:spPr>
          <a:xfrm>
            <a:off x="536485" y="1294613"/>
            <a:ext cx="4472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Crewed Interplanetary Missions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F3FFAA8B-2591-F4D3-938F-C7402971E69A}"/>
              </a:ext>
            </a:extLst>
          </p:cNvPr>
          <p:cNvSpPr txBox="1"/>
          <p:nvPr/>
        </p:nvSpPr>
        <p:spPr>
          <a:xfrm>
            <a:off x="323647" y="1752631"/>
            <a:ext cx="56697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Reduced transit times and exposure to space hazards (space radiation, microgravity, prolonged confinement)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Increased robustness: larger launch windows, more abort and contingency opportunities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5BBCAE3B-5942-9072-2444-0577238E4CC2}"/>
              </a:ext>
            </a:extLst>
          </p:cNvPr>
          <p:cNvSpPr txBox="1"/>
          <p:nvPr/>
        </p:nvSpPr>
        <p:spPr>
          <a:xfrm>
            <a:off x="6325124" y="1304818"/>
            <a:ext cx="5112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Next-Generation Science Missions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2342E2D7-798B-1F2A-D349-0217C6A131B6}"/>
              </a:ext>
            </a:extLst>
          </p:cNvPr>
          <p:cNvSpPr txBox="1"/>
          <p:nvPr/>
        </p:nvSpPr>
        <p:spPr>
          <a:xfrm>
            <a:off x="6198577" y="1752631"/>
            <a:ext cx="6013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Maximize payload, enable more science at the destination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Increased power capability to enabling more science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Reduced mission times – achieve objectives sooner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7449BA-9A63-42F9-98DB-9BE93F14B4E1}"/>
              </a:ext>
            </a:extLst>
          </p:cNvPr>
          <p:cNvSpPr txBox="1"/>
          <p:nvPr/>
        </p:nvSpPr>
        <p:spPr>
          <a:xfrm>
            <a:off x="3236423" y="3674760"/>
            <a:ext cx="5450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Space Nuclear Propulsion Mission Spaces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288C41-5532-85C3-6A17-47189E3204C7}"/>
              </a:ext>
            </a:extLst>
          </p:cNvPr>
          <p:cNvSpPr txBox="1"/>
          <p:nvPr/>
        </p:nvSpPr>
        <p:spPr>
          <a:xfrm>
            <a:off x="3042398" y="4275854"/>
            <a:ext cx="58388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Orbital Transfers, Loitering, and Maneuvering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Cis-Lunar Maneuvering and Transportation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Deep Space Exploration and Science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Mars Cargo and Crew Transit</a:t>
            </a:r>
          </a:p>
        </p:txBody>
      </p:sp>
      <p:pic>
        <p:nvPicPr>
          <p:cNvPr id="10" name="Picture 9" descr="Earth, as seen from space. ">
            <a:extLst>
              <a:ext uri="{FF2B5EF4-FFF2-40B4-BE49-F238E27FC236}">
                <a16:creationId xmlns:a16="http://schemas.microsoft.com/office/drawing/2014/main" id="{B6E6614F-CAE1-D72E-3C19-C9A8DACAF6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8655" y="4521433"/>
            <a:ext cx="2218462" cy="2218460"/>
          </a:xfrm>
          <a:prstGeom prst="ellipse">
            <a:avLst/>
          </a:prstGeom>
        </p:spPr>
      </p:pic>
      <p:pic>
        <p:nvPicPr>
          <p:cNvPr id="11" name="Picture 10" descr="The Moon, as seen from space.">
            <a:extLst>
              <a:ext uri="{FF2B5EF4-FFF2-40B4-BE49-F238E27FC236}">
                <a16:creationId xmlns:a16="http://schemas.microsoft.com/office/drawing/2014/main" id="{8A30D939-CE2A-F7C9-3FB9-7B5F803B11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736" y="3654069"/>
            <a:ext cx="982786" cy="1015663"/>
          </a:xfrm>
          <a:prstGeom prst="ellipse">
            <a:avLst/>
          </a:prstGeom>
        </p:spPr>
      </p:pic>
      <p:pic>
        <p:nvPicPr>
          <p:cNvPr id="12" name="Picture 11" descr="Mars, as seen from space.">
            <a:extLst>
              <a:ext uri="{FF2B5EF4-FFF2-40B4-BE49-F238E27FC236}">
                <a16:creationId xmlns:a16="http://schemas.microsoft.com/office/drawing/2014/main" id="{DA6B0F56-E6FD-33BD-48EA-FEB13ED7680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826" y="4584205"/>
            <a:ext cx="2218462" cy="2235745"/>
          </a:xfrm>
          <a:prstGeom prst="ellipse">
            <a:avLst/>
          </a:prstGeom>
        </p:spPr>
      </p:pic>
      <p:pic>
        <p:nvPicPr>
          <p:cNvPr id="13" name="Picture 12" descr="Jupiter, as seen from space.">
            <a:extLst>
              <a:ext uri="{FF2B5EF4-FFF2-40B4-BE49-F238E27FC236}">
                <a16:creationId xmlns:a16="http://schemas.microsoft.com/office/drawing/2014/main" id="{616D270F-ACB8-B740-1C36-187F82E5513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0213630" y="3491851"/>
            <a:ext cx="1408402" cy="134009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49413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8C0A-6120-E410-8E7A-59A88399FA2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0" y="224413"/>
            <a:ext cx="9144000" cy="723014"/>
          </a:xfrm>
          <a:prstGeom prst="rect">
            <a:avLst/>
          </a:prstGeo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</a:rPr>
              <a:t>Benefits of Nuclear</a:t>
            </a:r>
          </a:p>
        </p:txBody>
      </p:sp>
      <p:pic>
        <p:nvPicPr>
          <p:cNvPr id="41" name="Picture 40" descr="Four images from left to right, with an equal sign between each image&#10;Image 1: A small, silver pellet being held by tongs. Text: A single nuclear fuel pellet.&#10;Image 2: Three large silver storage tanks. Text: 17,000 cubic feet of natural gas.&#10;Image 3: Hundreds of oil cans stacked upon one another. Text: 149 gallons of oil.&#10;Image 4: Two large piles of dark dirt-like material. Text: One ton of coal.">
            <a:extLst>
              <a:ext uri="{FF2B5EF4-FFF2-40B4-BE49-F238E27FC236}">
                <a16:creationId xmlns:a16="http://schemas.microsoft.com/office/drawing/2014/main" id="{78D1BCDE-D1DA-9842-9BA6-5954646032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59" y="2190307"/>
            <a:ext cx="12362796" cy="2386583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2E502F6D-6B42-CC28-77AC-948BC0DE94D5}"/>
              </a:ext>
            </a:extLst>
          </p:cNvPr>
          <p:cNvSpPr txBox="1"/>
          <p:nvPr/>
        </p:nvSpPr>
        <p:spPr>
          <a:xfrm>
            <a:off x="100887" y="5448908"/>
            <a:ext cx="118431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+mj-lt"/>
                <a:cs typeface="Arial" panose="020B0604020202020204" pitchFamily="34" charset="0"/>
              </a:rPr>
              <a:t>Fission provides the potential for the highest power density per unit mass</a:t>
            </a:r>
          </a:p>
        </p:txBody>
      </p:sp>
    </p:spTree>
    <p:extLst>
      <p:ext uri="{BB962C8B-B14F-4D97-AF65-F5344CB8AC3E}">
        <p14:creationId xmlns:p14="http://schemas.microsoft.com/office/powerpoint/2010/main" val="3965401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8C0A-6120-E410-8E7A-59A88399FA2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12802" y="194290"/>
            <a:ext cx="9144000" cy="707886"/>
          </a:xfrm>
          <a:prstGeom prst="rect">
            <a:avLst/>
          </a:prstGeo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</a:rPr>
              <a:t>How Fission Works</a:t>
            </a:r>
          </a:p>
        </p:txBody>
      </p:sp>
      <p:grpSp>
        <p:nvGrpSpPr>
          <p:cNvPr id="3" name="Group 2" descr="Illustration of a neutron preparing to collide with the nucleus of an atom.">
            <a:extLst>
              <a:ext uri="{FF2B5EF4-FFF2-40B4-BE49-F238E27FC236}">
                <a16:creationId xmlns:a16="http://schemas.microsoft.com/office/drawing/2014/main" id="{995CD389-42A2-D243-505F-F0CE6B16B89D}"/>
              </a:ext>
            </a:extLst>
          </p:cNvPr>
          <p:cNvGrpSpPr/>
          <p:nvPr/>
        </p:nvGrpSpPr>
        <p:grpSpPr>
          <a:xfrm>
            <a:off x="2841164" y="1796273"/>
            <a:ext cx="6620675" cy="4159551"/>
            <a:chOff x="1614676" y="1485269"/>
            <a:chExt cx="8049674" cy="5110030"/>
          </a:xfrm>
        </p:grpSpPr>
        <p:pic>
          <p:nvPicPr>
            <p:cNvPr id="3074" name="Picture 2" descr="Atomic and Nuclear Physics">
              <a:extLst>
                <a:ext uri="{FF2B5EF4-FFF2-40B4-BE49-F238E27FC236}">
                  <a16:creationId xmlns:a16="http://schemas.microsoft.com/office/drawing/2014/main" id="{283B1A40-197A-382A-682D-6966E38D95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614676" y="1485269"/>
              <a:ext cx="8049674" cy="4680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 descr="Atomic and Nuclear Physics">
              <a:extLst>
                <a:ext uri="{FF2B5EF4-FFF2-40B4-BE49-F238E27FC236}">
                  <a16:creationId xmlns:a16="http://schemas.microsoft.com/office/drawing/2014/main" id="{A6CD81B3-537D-B4BA-7B9A-5C7D1428F72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7102"/>
            <a:stretch/>
          </p:blipFill>
          <p:spPr bwMode="auto">
            <a:xfrm>
              <a:off x="8573131" y="6165885"/>
              <a:ext cx="729771" cy="429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A88E74A-E565-062F-197E-E22DC4008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6890" y="1691884"/>
            <a:ext cx="5329925" cy="4488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C5A160-28B6-6051-AC8C-88047955A02F}"/>
              </a:ext>
            </a:extLst>
          </p:cNvPr>
          <p:cNvSpPr txBox="1"/>
          <p:nvPr/>
        </p:nvSpPr>
        <p:spPr>
          <a:xfrm>
            <a:off x="2285185" y="4959951"/>
            <a:ext cx="3621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cs typeface="Arial" panose="020B0604020202020204" pitchFamily="34" charset="0"/>
              </a:rPr>
              <a:t>Two fundamental ingredients: neutron and an atom</a:t>
            </a:r>
          </a:p>
        </p:txBody>
      </p:sp>
    </p:spTree>
    <p:extLst>
      <p:ext uri="{BB962C8B-B14F-4D97-AF65-F5344CB8AC3E}">
        <p14:creationId xmlns:p14="http://schemas.microsoft.com/office/powerpoint/2010/main" val="3179615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8C0A-6120-E410-8E7A-59A88399FA2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0" y="212182"/>
            <a:ext cx="9144000" cy="707886"/>
          </a:xfrm>
          <a:prstGeom prst="rect">
            <a:avLst/>
          </a:prstGeo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</a:rPr>
              <a:t>How Fission Works</a:t>
            </a:r>
          </a:p>
        </p:txBody>
      </p:sp>
      <p:grpSp>
        <p:nvGrpSpPr>
          <p:cNvPr id="3" name="Group 2" descr="Illustration of an atom nucleus splitting and releasing energy, fission products, and subatomic particles. ">
            <a:extLst>
              <a:ext uri="{FF2B5EF4-FFF2-40B4-BE49-F238E27FC236}">
                <a16:creationId xmlns:a16="http://schemas.microsoft.com/office/drawing/2014/main" id="{995CD389-42A2-D243-505F-F0CE6B16B89D}"/>
              </a:ext>
            </a:extLst>
          </p:cNvPr>
          <p:cNvGrpSpPr/>
          <p:nvPr/>
        </p:nvGrpSpPr>
        <p:grpSpPr>
          <a:xfrm>
            <a:off x="2841164" y="1796273"/>
            <a:ext cx="6620675" cy="4159551"/>
            <a:chOff x="1614676" y="1485269"/>
            <a:chExt cx="8049674" cy="5110030"/>
          </a:xfrm>
        </p:grpSpPr>
        <p:pic>
          <p:nvPicPr>
            <p:cNvPr id="3074" name="Picture 2" descr="Atomic and Nuclear Physics">
              <a:extLst>
                <a:ext uri="{FF2B5EF4-FFF2-40B4-BE49-F238E27FC236}">
                  <a16:creationId xmlns:a16="http://schemas.microsoft.com/office/drawing/2014/main" id="{283B1A40-197A-382A-682D-6966E38D95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614676" y="1485269"/>
              <a:ext cx="8049674" cy="4680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 descr="Atomic and Nuclear Physics">
              <a:extLst>
                <a:ext uri="{FF2B5EF4-FFF2-40B4-BE49-F238E27FC236}">
                  <a16:creationId xmlns:a16="http://schemas.microsoft.com/office/drawing/2014/main" id="{A6CD81B3-537D-B4BA-7B9A-5C7D1428F72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7102"/>
            <a:stretch/>
          </p:blipFill>
          <p:spPr bwMode="auto">
            <a:xfrm>
              <a:off x="8573131" y="6165885"/>
              <a:ext cx="729771" cy="429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A88E74A-E565-062F-197E-E22DC4008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64335" y="3227131"/>
            <a:ext cx="1342479" cy="10018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B3A2E-A2AE-C119-418B-55BA31D8CD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49974" y="1664909"/>
            <a:ext cx="1471842" cy="9641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0FBC41-0D5C-B0FC-B96A-D6950F044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695881">
            <a:off x="8369782" y="4661847"/>
            <a:ext cx="1342479" cy="13282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8D8924-C060-5875-B91E-F30A1EC0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40513" y="2900774"/>
            <a:ext cx="1962681" cy="200862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5F6583-FD6E-EA6B-F8C8-8EBD8055276C}"/>
              </a:ext>
            </a:extLst>
          </p:cNvPr>
          <p:cNvSpPr txBox="1"/>
          <p:nvPr/>
        </p:nvSpPr>
        <p:spPr>
          <a:xfrm>
            <a:off x="3230585" y="5881225"/>
            <a:ext cx="5841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cs typeface="Arial" panose="020B0604020202020204" pitchFamily="34" charset="0"/>
              </a:rPr>
              <a:t>Decomposition of the unstable new nucleus results in the release of energy, fission products, and subatomic particles</a:t>
            </a:r>
          </a:p>
        </p:txBody>
      </p:sp>
    </p:spTree>
    <p:extLst>
      <p:ext uri="{BB962C8B-B14F-4D97-AF65-F5344CB8AC3E}">
        <p14:creationId xmlns:p14="http://schemas.microsoft.com/office/powerpoint/2010/main" val="3782509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8C0A-6120-E410-8E7A-59A88399FA2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0" y="224574"/>
            <a:ext cx="9144000" cy="707886"/>
          </a:xfrm>
          <a:prstGeom prst="rect">
            <a:avLst/>
          </a:prstGeo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</a:rPr>
              <a:t>How Fission Works</a:t>
            </a:r>
          </a:p>
        </p:txBody>
      </p:sp>
      <p:grpSp>
        <p:nvGrpSpPr>
          <p:cNvPr id="3" name="Group 2" descr="Illustration of an atom nucleus splitting and the ensuing chain reaction.">
            <a:extLst>
              <a:ext uri="{FF2B5EF4-FFF2-40B4-BE49-F238E27FC236}">
                <a16:creationId xmlns:a16="http://schemas.microsoft.com/office/drawing/2014/main" id="{995CD389-42A2-D243-505F-F0CE6B16B89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841164" y="1796273"/>
            <a:ext cx="6620675" cy="4159551"/>
            <a:chOff x="1614676" y="1485269"/>
            <a:chExt cx="8049674" cy="5110030"/>
          </a:xfrm>
        </p:grpSpPr>
        <p:pic>
          <p:nvPicPr>
            <p:cNvPr id="3074" name="Picture 2" descr="Atomic and Nuclear Physics">
              <a:extLst>
                <a:ext uri="{FF2B5EF4-FFF2-40B4-BE49-F238E27FC236}">
                  <a16:creationId xmlns:a16="http://schemas.microsoft.com/office/drawing/2014/main" id="{283B1A40-197A-382A-682D-6966E38D95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614676" y="1485269"/>
              <a:ext cx="8049674" cy="4680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 descr="Atomic and Nuclear Physics">
              <a:extLst>
                <a:ext uri="{FF2B5EF4-FFF2-40B4-BE49-F238E27FC236}">
                  <a16:creationId xmlns:a16="http://schemas.microsoft.com/office/drawing/2014/main" id="{A6CD81B3-537D-B4BA-7B9A-5C7D1428F72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7102"/>
            <a:stretch/>
          </p:blipFill>
          <p:spPr bwMode="auto">
            <a:xfrm>
              <a:off x="8573131" y="6165885"/>
              <a:ext cx="729771" cy="429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9C8D8924-C060-5875-B91E-F30A1EC0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40513" y="2048843"/>
            <a:ext cx="4713806" cy="4286911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0A78BD-0E36-0955-E993-8488AB352337}"/>
              </a:ext>
            </a:extLst>
          </p:cNvPr>
          <p:cNvSpPr txBox="1"/>
          <p:nvPr/>
        </p:nvSpPr>
        <p:spPr>
          <a:xfrm>
            <a:off x="3211033" y="6012588"/>
            <a:ext cx="6750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cs typeface="Arial" panose="020B0604020202020204" pitchFamily="34" charset="0"/>
              </a:rPr>
              <a:t>New neutrons produced from fission keep the process going as a chain reaction, making energy generation continuous</a:t>
            </a:r>
          </a:p>
        </p:txBody>
      </p:sp>
    </p:spTree>
    <p:extLst>
      <p:ext uri="{BB962C8B-B14F-4D97-AF65-F5344CB8AC3E}">
        <p14:creationId xmlns:p14="http://schemas.microsoft.com/office/powerpoint/2010/main" val="1808177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8C0A-6120-E410-8E7A-59A88399FA2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34067" y="-68467"/>
            <a:ext cx="9144000" cy="1066800"/>
          </a:xfrm>
          <a:prstGeom prst="rect">
            <a:avLst/>
          </a:prstGeo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</a:rPr>
              <a:t>There are two options for NASA to use the </a:t>
            </a:r>
            <a:br>
              <a:rPr lang="en-US" sz="3600" b="1" dirty="0">
                <a:solidFill>
                  <a:schemeClr val="bg1"/>
                </a:solidFill>
              </a:rPr>
            </a:br>
            <a:r>
              <a:rPr lang="en-US" sz="3600" b="1" dirty="0">
                <a:solidFill>
                  <a:schemeClr val="bg1"/>
                </a:solidFill>
              </a:rPr>
              <a:t>energy from fission once it’s produced</a:t>
            </a:r>
          </a:p>
        </p:txBody>
      </p:sp>
      <p:grpSp>
        <p:nvGrpSpPr>
          <p:cNvPr id="3" name="Group 2" descr="Illustration of the release of energy from a splitting nucleus of an atom.">
            <a:extLst>
              <a:ext uri="{FF2B5EF4-FFF2-40B4-BE49-F238E27FC236}">
                <a16:creationId xmlns:a16="http://schemas.microsoft.com/office/drawing/2014/main" id="{995CD389-42A2-D243-505F-F0CE6B16B89D}"/>
              </a:ext>
            </a:extLst>
          </p:cNvPr>
          <p:cNvGrpSpPr/>
          <p:nvPr/>
        </p:nvGrpSpPr>
        <p:grpSpPr>
          <a:xfrm>
            <a:off x="161532" y="1424646"/>
            <a:ext cx="8049674" cy="5110030"/>
            <a:chOff x="1614676" y="1485269"/>
            <a:chExt cx="8049674" cy="5110030"/>
          </a:xfrm>
        </p:grpSpPr>
        <p:pic>
          <p:nvPicPr>
            <p:cNvPr id="3074" name="Picture 2" descr="Atomic and Nuclear Physics">
              <a:extLst>
                <a:ext uri="{FF2B5EF4-FFF2-40B4-BE49-F238E27FC236}">
                  <a16:creationId xmlns:a16="http://schemas.microsoft.com/office/drawing/2014/main" id="{283B1A40-197A-382A-682D-6966E38D95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614676" y="1485269"/>
              <a:ext cx="8049674" cy="4680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 descr="Atomic and Nuclear Physics">
              <a:extLst>
                <a:ext uri="{FF2B5EF4-FFF2-40B4-BE49-F238E27FC236}">
                  <a16:creationId xmlns:a16="http://schemas.microsoft.com/office/drawing/2014/main" id="{A6CD81B3-537D-B4BA-7B9A-5C7D1428F72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7102"/>
            <a:stretch/>
          </p:blipFill>
          <p:spPr bwMode="auto">
            <a:xfrm>
              <a:off x="8573131" y="6165885"/>
              <a:ext cx="729771" cy="429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8" descr="Heat exhaust erupts from a nozzle. ">
            <a:extLst>
              <a:ext uri="{FF2B5EF4-FFF2-40B4-BE49-F238E27FC236}">
                <a16:creationId xmlns:a16="http://schemas.microsoft.com/office/drawing/2014/main" id="{2BCDA03B-0172-45CA-456D-3F30450D03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561376" y="1232007"/>
            <a:ext cx="3458219" cy="22431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CF6608-88D3-6760-46D9-A7D9B27FCF61}"/>
              </a:ext>
            </a:extLst>
          </p:cNvPr>
          <p:cNvSpPr txBox="1"/>
          <p:nvPr/>
        </p:nvSpPr>
        <p:spPr>
          <a:xfrm>
            <a:off x="8499477" y="3475127"/>
            <a:ext cx="3564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cs typeface="Arial" panose="020B0604020202020204" pitchFamily="34" charset="0"/>
              </a:rPr>
              <a:t>Use Energy to Heat a Propellant</a:t>
            </a:r>
          </a:p>
        </p:txBody>
      </p:sp>
      <p:pic>
        <p:nvPicPr>
          <p:cNvPr id="4098" name="Picture 2" descr="A long, silver cylindrical object covered with short blades, attached to a large circle metal structure - this is a gas turbine engine. ">
            <a:extLst>
              <a:ext uri="{FF2B5EF4-FFF2-40B4-BE49-F238E27FC236}">
                <a16:creationId xmlns:a16="http://schemas.microsoft.com/office/drawing/2014/main" id="{E9A5D696-E598-FBC8-95E6-3F7F18C89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61376" y="4129411"/>
            <a:ext cx="3364682" cy="224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B6B5B9-E6BA-B575-B8CB-EB001CB7A5DE}"/>
              </a:ext>
            </a:extLst>
          </p:cNvPr>
          <p:cNvSpPr txBox="1"/>
          <p:nvPr/>
        </p:nvSpPr>
        <p:spPr>
          <a:xfrm>
            <a:off x="8599323" y="6329832"/>
            <a:ext cx="3364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Convert Energy into Electricity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95C5BB-B50A-4354-85EF-1FF3600EB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48816" y="2956666"/>
            <a:ext cx="1765274" cy="153441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6A279C-7AB9-4C61-4262-D5C4239CF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09759" y="1395849"/>
            <a:ext cx="2618210" cy="5228581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1A8580-3D62-B3CA-DD91-59128A3F7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54061" y="1732292"/>
            <a:ext cx="1103130" cy="111321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91FAC1-A739-DF5C-6C69-389949CA4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57570" y="2910631"/>
            <a:ext cx="159665" cy="1614183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142384-8D04-4825-33C4-CB0146D10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57570" y="4491079"/>
            <a:ext cx="2027283" cy="1614183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668862-1CC5-F962-8AAF-E0FD59EE9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8295" y="2670509"/>
            <a:ext cx="3279275" cy="3228366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8B10A1-EDAA-48DC-CF17-138198B7DB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24684" y="2472173"/>
            <a:ext cx="914400" cy="914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65B4C18-D336-1A95-F2CA-C076300CD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04012" y="5165909"/>
            <a:ext cx="1224374" cy="122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567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73CA1A2-95E0-67E6-9ADD-AC2E977DBE7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35803" y="202238"/>
            <a:ext cx="9144000" cy="646331"/>
          </a:xfrm>
          <a:prstGeom prst="rect">
            <a:avLst/>
          </a:prstGeo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  <a:latin typeface="+mn-lt"/>
              </a:rPr>
              <a:t>Historic NTP Programs</a:t>
            </a:r>
          </a:p>
        </p:txBody>
      </p:sp>
      <p:sp>
        <p:nvSpPr>
          <p:cNvPr id="20" name="Right Arrow 28" descr="A timeline arrow divided into decades, starting at 1950 on the left and ending with 2020 on the right.">
            <a:extLst>
              <a:ext uri="{FF2B5EF4-FFF2-40B4-BE49-F238E27FC236}">
                <a16:creationId xmlns:a16="http://schemas.microsoft.com/office/drawing/2014/main" id="{7D308EA1-0356-403D-D113-CD0E1F555A3F}"/>
              </a:ext>
            </a:extLst>
          </p:cNvPr>
          <p:cNvSpPr/>
          <p:nvPr/>
        </p:nvSpPr>
        <p:spPr>
          <a:xfrm>
            <a:off x="2686364" y="3287670"/>
            <a:ext cx="8809639" cy="994954"/>
          </a:xfrm>
          <a:prstGeom prst="rightArrow">
            <a:avLst/>
          </a:prstGeom>
          <a:gradFill rotWithShape="1">
            <a:gsLst>
              <a:gs pos="0">
                <a:srgbClr val="DDDDDD">
                  <a:tint val="100000"/>
                  <a:shade val="100000"/>
                  <a:satMod val="130000"/>
                </a:srgbClr>
              </a:gs>
              <a:gs pos="100000">
                <a:srgbClr val="DDDDD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38100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5" name="Picture 4" descr="The USSR flag: red with a yellow star and sickle in the upper left corner.">
            <a:extLst>
              <a:ext uri="{FF2B5EF4-FFF2-40B4-BE49-F238E27FC236}">
                <a16:creationId xmlns:a16="http://schemas.microsoft.com/office/drawing/2014/main" id="{2994DEB6-81A9-6972-8DBC-4E713F75BD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14" y="1615775"/>
            <a:ext cx="2559076" cy="1479304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B4D89E9-C91D-B81A-342C-16A93F3B8BA0}"/>
              </a:ext>
            </a:extLst>
          </p:cNvPr>
          <p:cNvSpPr txBox="1"/>
          <p:nvPr/>
        </p:nvSpPr>
        <p:spPr>
          <a:xfrm>
            <a:off x="3709761" y="2371691"/>
            <a:ext cx="3491933" cy="646331"/>
          </a:xfrm>
          <a:prstGeom prst="rect">
            <a:avLst/>
          </a:prstGeom>
          <a:solidFill>
            <a:srgbClr val="FFFFFF">
              <a:alpha val="63137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USSR Solid-Solution Carbide Fuels (1955-1993)</a:t>
            </a:r>
          </a:p>
        </p:txBody>
      </p:sp>
      <p:pic>
        <p:nvPicPr>
          <p:cNvPr id="4" name="Picture 3" descr="The United States flag: 50 white stars in a blue square in the upper left; the square is placed on 13 alternating red and white stripes.">
            <a:extLst>
              <a:ext uri="{FF2B5EF4-FFF2-40B4-BE49-F238E27FC236}">
                <a16:creationId xmlns:a16="http://schemas.microsoft.com/office/drawing/2014/main" id="{8EFFF9A5-70E9-00BE-C8E7-E2DE49B59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83" y="4273079"/>
            <a:ext cx="2571588" cy="1641317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87F7E39B-4202-A975-B06F-5F5A32FE3C56}"/>
              </a:ext>
            </a:extLst>
          </p:cNvPr>
          <p:cNvSpPr txBox="1"/>
          <p:nvPr/>
        </p:nvSpPr>
        <p:spPr>
          <a:xfrm>
            <a:off x="3657983" y="4621166"/>
            <a:ext cx="2098272" cy="646331"/>
          </a:xfrm>
          <a:prstGeom prst="rect">
            <a:avLst/>
          </a:prstGeom>
          <a:solidFill>
            <a:srgbClr val="FFFFFF">
              <a:alpha val="63137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NERVA/Rover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(1955 – 1972)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49E6DE-83E0-7E49-436D-8A5311F1DBA2}"/>
              </a:ext>
            </a:extLst>
          </p:cNvPr>
          <p:cNvSpPr txBox="1"/>
          <p:nvPr/>
        </p:nvSpPr>
        <p:spPr>
          <a:xfrm>
            <a:off x="4410311" y="5841394"/>
            <a:ext cx="3346193" cy="923330"/>
          </a:xfrm>
          <a:prstGeom prst="rect">
            <a:avLst/>
          </a:prstGeom>
          <a:solidFill>
            <a:srgbClr val="FFFFFF">
              <a:alpha val="63137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Cermet Development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ANL, NASA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LeRC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, GE 710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(1962-1968)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B0122F5-22F5-8A95-710D-6ABD6654206A}"/>
              </a:ext>
            </a:extLst>
          </p:cNvPr>
          <p:cNvSpPr txBox="1"/>
          <p:nvPr/>
        </p:nvSpPr>
        <p:spPr>
          <a:xfrm>
            <a:off x="6783097" y="4603815"/>
            <a:ext cx="2149617" cy="923330"/>
          </a:xfrm>
          <a:prstGeom prst="rect">
            <a:avLst/>
          </a:prstGeom>
          <a:solidFill>
            <a:srgbClr val="FFFFFF">
              <a:alpha val="63137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Space Nuclear Thermal Propulsion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(1987 – 1993)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0418651-B224-6DC6-3248-4FA9A6882765}"/>
              </a:ext>
            </a:extLst>
          </p:cNvPr>
          <p:cNvSpPr txBox="1"/>
          <p:nvPr/>
        </p:nvSpPr>
        <p:spPr>
          <a:xfrm>
            <a:off x="9193868" y="4634870"/>
            <a:ext cx="2457306" cy="923330"/>
          </a:xfrm>
          <a:prstGeom prst="rect">
            <a:avLst/>
          </a:prstGeom>
          <a:solidFill>
            <a:srgbClr val="FFFFFF">
              <a:alpha val="63137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Recent NASA NTP Development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(2010-2019)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BA1ECDF-95DB-544F-7DFE-F8E107E9E098}"/>
              </a:ext>
            </a:extLst>
          </p:cNvPr>
          <p:cNvSpPr txBox="1"/>
          <p:nvPr/>
        </p:nvSpPr>
        <p:spPr>
          <a:xfrm>
            <a:off x="10195512" y="2517865"/>
            <a:ext cx="1838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NASA’s SNP Project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(FY20 – Present)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B491E0-F23F-E24D-D502-3397F8F1B1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397511" y="1436424"/>
            <a:ext cx="0" cy="4854158"/>
          </a:xfrm>
          <a:prstGeom prst="line">
            <a:avLst/>
          </a:prstGeom>
          <a:noFill/>
          <a:ln w="25400" cap="flat" cmpd="sng" algn="ctr">
            <a:solidFill>
              <a:srgbClr val="00206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1ED1707-50B2-F86D-44EC-F9F44B3D4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469193" y="1436424"/>
            <a:ext cx="0" cy="4854158"/>
          </a:xfrm>
          <a:prstGeom prst="line">
            <a:avLst/>
          </a:prstGeom>
          <a:noFill/>
          <a:ln w="25400" cap="flat" cmpd="sng" algn="ctr">
            <a:solidFill>
              <a:srgbClr val="00206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C3ADC2-BB7E-2CF5-34B1-07FC43516D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409592" y="1436424"/>
            <a:ext cx="0" cy="4854158"/>
          </a:xfrm>
          <a:prstGeom prst="line">
            <a:avLst/>
          </a:prstGeom>
          <a:noFill/>
          <a:ln w="25400" cap="flat" cmpd="sng" algn="ctr">
            <a:solidFill>
              <a:srgbClr val="00206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15541CF-0EA5-2064-A8DD-07B3866EA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510500" y="1436424"/>
            <a:ext cx="0" cy="4854158"/>
          </a:xfrm>
          <a:prstGeom prst="line">
            <a:avLst/>
          </a:prstGeom>
          <a:noFill/>
          <a:ln w="25400" cap="flat" cmpd="sng" algn="ctr">
            <a:solidFill>
              <a:srgbClr val="00206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058AAB-2D79-5DBB-8314-ED84900D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461735" y="1436424"/>
            <a:ext cx="0" cy="4854158"/>
          </a:xfrm>
          <a:prstGeom prst="line">
            <a:avLst/>
          </a:prstGeom>
          <a:noFill/>
          <a:ln w="25400" cap="flat" cmpd="sng" algn="ctr">
            <a:solidFill>
              <a:srgbClr val="00206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B84F314-2964-5C4C-48CE-E840C2D76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506793" y="1436424"/>
            <a:ext cx="0" cy="4854158"/>
          </a:xfrm>
          <a:prstGeom prst="line">
            <a:avLst/>
          </a:prstGeom>
          <a:noFill/>
          <a:ln w="25400" cap="flat" cmpd="sng" algn="ctr">
            <a:solidFill>
              <a:srgbClr val="00206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494F222-78A4-6C60-F3F4-20456013A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39993" y="1504299"/>
            <a:ext cx="0" cy="4786283"/>
          </a:xfrm>
          <a:prstGeom prst="line">
            <a:avLst/>
          </a:prstGeom>
          <a:noFill/>
          <a:ln w="25400" cap="flat" cmpd="sng" algn="ctr">
            <a:solidFill>
              <a:srgbClr val="00206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D7AF59-47F3-01C2-CBA3-851891CA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49948" y="1504299"/>
            <a:ext cx="0" cy="4786283"/>
          </a:xfrm>
          <a:prstGeom prst="line">
            <a:avLst/>
          </a:prstGeom>
          <a:noFill/>
          <a:ln w="25400" cap="flat" cmpd="sng" algn="ctr">
            <a:solidFill>
              <a:srgbClr val="00206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86465E2-7180-9FAB-DC3B-02110D372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611193" y="3549242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1950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F13DEF-0ED7-6AA4-6BA3-7CBFD88B6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624452" y="3549242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1960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084E488-8549-85D1-926F-40DDE46D9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70174" y="3549242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1970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8B4985-F658-5B56-B9B7-B5AB80CB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628605" y="3553707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1980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158B3F-E8F5-8CEA-3825-6EDD00C1B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670391" y="3549242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1990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D26EBD-4265-E285-52DC-CA3743AA7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609805" y="3553707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2000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D35F52-77A6-B313-B4AF-5369642CA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00405" y="3549242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2010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9CB838-54A0-D850-230F-BD9A3E050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667205" y="3549242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2020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A575E3A-58EA-213B-8CF0-FD8DAF297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auto">
          <a:xfrm>
            <a:off x="10405711" y="3269821"/>
            <a:ext cx="0" cy="355621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0E0A3154-D8C1-76C0-0E85-16ADB157E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0046" y="3162499"/>
            <a:ext cx="175359" cy="171184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8646852-4495-C1F1-FDCA-A29CD1B2AF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451" y="3002606"/>
            <a:ext cx="4020130" cy="457200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8CC3A91-FBBB-85F5-AB55-7D6CDD0C0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61045" y="4128843"/>
            <a:ext cx="2013684" cy="457200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D489C12-A4DF-174F-8766-04DEDBAF4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10931" y="4146808"/>
            <a:ext cx="923308" cy="457200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B36F947-5B93-42A4-1FF6-DBFA42405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89414" y="4167451"/>
            <a:ext cx="897021" cy="457200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FD9491-B1E6-E8A3-D543-9F68A0662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51852" y="5372132"/>
            <a:ext cx="464478" cy="457200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4712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73CA1A2-95E0-67E6-9ADD-AC2E977DBE7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35803" y="202238"/>
            <a:ext cx="9144000" cy="646331"/>
          </a:xfrm>
          <a:prstGeom prst="rect">
            <a:avLst/>
          </a:prstGeo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  <a:latin typeface="+mn-lt"/>
              </a:rPr>
              <a:t>Historic NEP Programs</a:t>
            </a:r>
          </a:p>
        </p:txBody>
      </p:sp>
      <p:sp>
        <p:nvSpPr>
          <p:cNvPr id="20" name="Right Arrow 28" descr="A timeline arrow divided into decades, starting at 1950 on the left and ending with 2020 on the right.">
            <a:extLst>
              <a:ext uri="{FF2B5EF4-FFF2-40B4-BE49-F238E27FC236}">
                <a16:creationId xmlns:a16="http://schemas.microsoft.com/office/drawing/2014/main" id="{7D308EA1-0356-403D-D113-CD0E1F555A3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2686364" y="3287670"/>
            <a:ext cx="8809639" cy="994954"/>
          </a:xfrm>
          <a:prstGeom prst="rightArrow">
            <a:avLst/>
          </a:prstGeom>
          <a:gradFill rotWithShape="1">
            <a:gsLst>
              <a:gs pos="0">
                <a:srgbClr val="DDDDDD">
                  <a:tint val="100000"/>
                  <a:shade val="100000"/>
                  <a:satMod val="130000"/>
                </a:srgbClr>
              </a:gs>
              <a:gs pos="100000">
                <a:srgbClr val="DDDDD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38100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5" name="Picture 4" descr="The USSR flag; red with a yellow star and sickle in the upper left corner.">
            <a:extLst>
              <a:ext uri="{FF2B5EF4-FFF2-40B4-BE49-F238E27FC236}">
                <a16:creationId xmlns:a16="http://schemas.microsoft.com/office/drawing/2014/main" id="{2994DEB6-81A9-6972-8DBC-4E713F75BD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14" y="1615775"/>
            <a:ext cx="2559076" cy="1479304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CE392E6B-49AB-A459-0EDF-3DD120EE2BCD}"/>
              </a:ext>
            </a:extLst>
          </p:cNvPr>
          <p:cNvSpPr txBox="1"/>
          <p:nvPr/>
        </p:nvSpPr>
        <p:spPr>
          <a:xfrm>
            <a:off x="3476511" y="2165944"/>
            <a:ext cx="1710191" cy="646331"/>
          </a:xfrm>
          <a:prstGeom prst="rect">
            <a:avLst/>
          </a:prstGeom>
          <a:solidFill>
            <a:srgbClr val="FFFFFF">
              <a:alpha val="63137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Romashka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(1964 – 1966)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ECA0586-E999-6529-B0D3-B7496651AB99}"/>
              </a:ext>
            </a:extLst>
          </p:cNvPr>
          <p:cNvSpPr txBox="1"/>
          <p:nvPr/>
        </p:nvSpPr>
        <p:spPr>
          <a:xfrm>
            <a:off x="5427650" y="1499017"/>
            <a:ext cx="2226507" cy="374614"/>
          </a:xfrm>
          <a:prstGeom prst="rect">
            <a:avLst/>
          </a:prstGeom>
          <a:solidFill>
            <a:srgbClr val="FFFFFF">
              <a:alpha val="63137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TOPAZ (1970 – 1989)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B4D89E9-C91D-B81A-342C-16A93F3B8BA0}"/>
              </a:ext>
            </a:extLst>
          </p:cNvPr>
          <p:cNvSpPr txBox="1"/>
          <p:nvPr/>
        </p:nvSpPr>
        <p:spPr>
          <a:xfrm>
            <a:off x="5421838" y="2456115"/>
            <a:ext cx="2053543" cy="374703"/>
          </a:xfrm>
          <a:prstGeom prst="rect">
            <a:avLst/>
          </a:prstGeom>
          <a:solidFill>
            <a:srgbClr val="FFFFFF">
              <a:alpha val="63137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Buk (1970 – 1988)</a:t>
            </a:r>
          </a:p>
        </p:txBody>
      </p:sp>
      <p:pic>
        <p:nvPicPr>
          <p:cNvPr id="9" name="Picture 8" descr="The United States flag: 50 white stars in a blue square in the upper left; the square is placed on 13 alternating red and white stripes.">
            <a:extLst>
              <a:ext uri="{FF2B5EF4-FFF2-40B4-BE49-F238E27FC236}">
                <a16:creationId xmlns:a16="http://schemas.microsoft.com/office/drawing/2014/main" id="{63043C5F-211A-832B-CF4E-EBA568FF35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00" y="4264763"/>
            <a:ext cx="2571588" cy="1641317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87F7E39B-4202-A975-B06F-5F5A32FE3C56}"/>
              </a:ext>
            </a:extLst>
          </p:cNvPr>
          <p:cNvSpPr txBox="1"/>
          <p:nvPr/>
        </p:nvSpPr>
        <p:spPr>
          <a:xfrm>
            <a:off x="3971907" y="4812696"/>
            <a:ext cx="1638603" cy="646331"/>
          </a:xfrm>
          <a:prstGeom prst="rect">
            <a:avLst/>
          </a:prstGeom>
          <a:solidFill>
            <a:srgbClr val="FFFFFF">
              <a:alpha val="63137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SNAP Program (1957 – 1973)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B0122F5-22F5-8A95-710D-6ABD6654206A}"/>
              </a:ext>
            </a:extLst>
          </p:cNvPr>
          <p:cNvSpPr txBox="1"/>
          <p:nvPr/>
        </p:nvSpPr>
        <p:spPr>
          <a:xfrm>
            <a:off x="6561761" y="4812696"/>
            <a:ext cx="1795518" cy="646331"/>
          </a:xfrm>
          <a:prstGeom prst="rect">
            <a:avLst/>
          </a:prstGeom>
          <a:solidFill>
            <a:srgbClr val="FFFFFF">
              <a:alpha val="63137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SP-100 Program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(1983 – 1993)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0418651-B224-6DC6-3248-4FA9A6882765}"/>
              </a:ext>
            </a:extLst>
          </p:cNvPr>
          <p:cNvSpPr txBox="1"/>
          <p:nvPr/>
        </p:nvSpPr>
        <p:spPr>
          <a:xfrm>
            <a:off x="8481536" y="4802436"/>
            <a:ext cx="2457306" cy="666849"/>
          </a:xfrm>
          <a:prstGeom prst="rect">
            <a:avLst/>
          </a:prstGeom>
          <a:solidFill>
            <a:srgbClr val="FFFFFF">
              <a:alpha val="63137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Project Prometheus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(2003 – 2006)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BA1ECDF-95DB-544F-7DFE-F8E107E9E098}"/>
              </a:ext>
            </a:extLst>
          </p:cNvPr>
          <p:cNvSpPr txBox="1"/>
          <p:nvPr/>
        </p:nvSpPr>
        <p:spPr>
          <a:xfrm>
            <a:off x="10191779" y="2544998"/>
            <a:ext cx="1846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NASA’s SNP Project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(FY20 – Present)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B491E0-F23F-E24D-D502-3397F8F1B1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397511" y="1436424"/>
            <a:ext cx="0" cy="4854158"/>
          </a:xfrm>
          <a:prstGeom prst="line">
            <a:avLst/>
          </a:prstGeom>
          <a:noFill/>
          <a:ln w="25400" cap="flat" cmpd="sng" algn="ctr">
            <a:solidFill>
              <a:srgbClr val="00206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1ED1707-50B2-F86D-44EC-F9F44B3D4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469193" y="1436424"/>
            <a:ext cx="0" cy="4854158"/>
          </a:xfrm>
          <a:prstGeom prst="line">
            <a:avLst/>
          </a:prstGeom>
          <a:noFill/>
          <a:ln w="25400" cap="flat" cmpd="sng" algn="ctr">
            <a:solidFill>
              <a:srgbClr val="00206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C3ADC2-BB7E-2CF5-34B1-07FC43516D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409592" y="1436424"/>
            <a:ext cx="0" cy="4854158"/>
          </a:xfrm>
          <a:prstGeom prst="line">
            <a:avLst/>
          </a:prstGeom>
          <a:noFill/>
          <a:ln w="25400" cap="flat" cmpd="sng" algn="ctr">
            <a:solidFill>
              <a:srgbClr val="00206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15541CF-0EA5-2064-A8DD-07B3866EA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510500" y="1436424"/>
            <a:ext cx="0" cy="4854158"/>
          </a:xfrm>
          <a:prstGeom prst="line">
            <a:avLst/>
          </a:prstGeom>
          <a:noFill/>
          <a:ln w="25400" cap="flat" cmpd="sng" algn="ctr">
            <a:solidFill>
              <a:srgbClr val="00206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058AAB-2D79-5DBB-8314-ED84900D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461735" y="1436424"/>
            <a:ext cx="0" cy="4854158"/>
          </a:xfrm>
          <a:prstGeom prst="line">
            <a:avLst/>
          </a:prstGeom>
          <a:noFill/>
          <a:ln w="25400" cap="flat" cmpd="sng" algn="ctr">
            <a:solidFill>
              <a:srgbClr val="00206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B84F314-2964-5C4C-48CE-E840C2D76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506793" y="1436424"/>
            <a:ext cx="0" cy="4854158"/>
          </a:xfrm>
          <a:prstGeom prst="line">
            <a:avLst/>
          </a:prstGeom>
          <a:noFill/>
          <a:ln w="25400" cap="flat" cmpd="sng" algn="ctr">
            <a:solidFill>
              <a:srgbClr val="00206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494F222-78A4-6C60-F3F4-20456013A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39993" y="1504299"/>
            <a:ext cx="0" cy="4786283"/>
          </a:xfrm>
          <a:prstGeom prst="line">
            <a:avLst/>
          </a:prstGeom>
          <a:noFill/>
          <a:ln w="25400" cap="flat" cmpd="sng" algn="ctr">
            <a:solidFill>
              <a:srgbClr val="00206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D7AF59-47F3-01C2-CBA3-851891CA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49948" y="1504299"/>
            <a:ext cx="0" cy="4786283"/>
          </a:xfrm>
          <a:prstGeom prst="line">
            <a:avLst/>
          </a:prstGeom>
          <a:noFill/>
          <a:ln w="25400" cap="flat" cmpd="sng" algn="ctr">
            <a:solidFill>
              <a:srgbClr val="00206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"/>
          </a:effectLst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86465E2-7180-9FAB-DC3B-02110D372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611193" y="3549242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1950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F13DEF-0ED7-6AA4-6BA3-7CBFD88B6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624452" y="3549242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1960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084E488-8549-85D1-926F-40DDE46D9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70174" y="3549242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1970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8B4985-F658-5B56-B9B7-B5AB80CB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628605" y="3553707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1980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158B3F-E8F5-8CEA-3825-6EDD00C1B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670391" y="3549242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1990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D26EBD-4265-E285-52DC-CA3743AA7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609805" y="3553707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2000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D35F52-77A6-B313-B4AF-5369642CA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00405" y="3549242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2010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9CB838-54A0-D850-230F-BD9A3E050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667205" y="3549242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2020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A575E3A-58EA-213B-8CF0-FD8DAF297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auto">
          <a:xfrm>
            <a:off x="10405711" y="3269821"/>
            <a:ext cx="0" cy="355621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0E0A3154-D8C1-76C0-0E85-16ADB157E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0046" y="3162499"/>
            <a:ext cx="175359" cy="171184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8646852-4495-C1F1-FDCA-A29CD1B2AF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30038" y="2834497"/>
            <a:ext cx="1875429" cy="457200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EA5AB2D-8EF9-B0B2-F86F-4A686CDFD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30037" y="1948484"/>
            <a:ext cx="1964655" cy="457200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9BFF268-3357-29B5-8BB7-246C2A0C4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18782" y="2827416"/>
            <a:ext cx="228352" cy="457200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8CC3A91-FBBB-85F5-AB55-7D6CDD0C0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3193" y="4266427"/>
            <a:ext cx="1741625" cy="457200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D489C12-A4DF-174F-8766-04DEDBAF4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3820" y="4274891"/>
            <a:ext cx="1213814" cy="457200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B36F947-5B93-42A4-1FF6-DBFA42405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25401" y="4301169"/>
            <a:ext cx="345580" cy="457200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940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467D04-093C-4EC1-F8DD-732D12DC6F3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13166" y="202019"/>
            <a:ext cx="9365668" cy="68048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54864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109728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64592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219456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ctr" defTabSz="54864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charset="-128"/>
                <a:cs typeface="ＭＳ Ｐゴシック" charset="-128"/>
              </a:rPr>
              <a:t>Current Development to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ＭＳ Ｐゴシック" charset="-128"/>
              </a:rPr>
              <a:t>Support NTP Systems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EC6750BE-A065-56E3-7AE2-F734D0821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87" y="2078467"/>
            <a:ext cx="6198829" cy="3550744"/>
          </a:xfrm>
        </p:spPr>
        <p:txBody>
          <a:bodyPr lIns="91440" tIns="45720" rIns="91440" bIns="45720" anchor="t"/>
          <a:lstStyle/>
          <a:p>
            <a:pPr marL="285750" indent="-285750">
              <a:buFont typeface="Calibri" panose="020F0502020204030204" pitchFamily="34" charset="0"/>
              <a:buChar char="●"/>
            </a:pPr>
            <a:r>
              <a:rPr lang="en-US" b="0" dirty="0">
                <a:latin typeface="+mn-lt"/>
                <a:ea typeface="ＭＳ Ｐゴシック"/>
                <a:cs typeface="Arial"/>
              </a:rPr>
              <a:t>Partnering with DARPA on the DRACO flight demonstration</a:t>
            </a:r>
          </a:p>
          <a:p>
            <a:pPr marL="285750" indent="-285750">
              <a:buFont typeface="Calibri" panose="020F0502020204030204" pitchFamily="34" charset="0"/>
              <a:buChar char="●"/>
            </a:pPr>
            <a:r>
              <a:rPr lang="en-US" b="0" dirty="0">
                <a:latin typeface="+mn-lt"/>
                <a:cs typeface="Arial" panose="020B0604020202020204" pitchFamily="34" charset="0"/>
              </a:rPr>
              <a:t>Reactor development (Government + 2 industry designs)</a:t>
            </a:r>
          </a:p>
          <a:p>
            <a:r>
              <a:rPr lang="en-US" b="0" u="sng" dirty="0">
                <a:latin typeface="+mn-lt"/>
                <a:ea typeface="ＭＳ Ｐゴシック"/>
                <a:cs typeface="Arial"/>
              </a:rPr>
              <a:t>Developments include</a:t>
            </a:r>
          </a:p>
          <a:p>
            <a:pPr marL="285750" indent="-285750">
              <a:buFont typeface="Calibri" panose="020F0502020204030204" pitchFamily="34" charset="0"/>
              <a:buChar char="●"/>
            </a:pPr>
            <a:r>
              <a:rPr lang="en-US" b="0" dirty="0">
                <a:latin typeface="+mn-lt"/>
                <a:ea typeface="ＭＳ Ｐゴシック"/>
                <a:cs typeface="Arial"/>
              </a:rPr>
              <a:t>Fuel and other materials development and testing</a:t>
            </a:r>
            <a:endParaRPr lang="en-US" dirty="0">
              <a:ea typeface="ＭＳ Ｐゴシック"/>
              <a:cs typeface="Arial"/>
            </a:endParaRPr>
          </a:p>
          <a:p>
            <a:pPr marL="285750" indent="-285750">
              <a:buFont typeface="Calibri" panose="020F0502020204030204" pitchFamily="34" charset="0"/>
              <a:buChar char="●"/>
            </a:pPr>
            <a:r>
              <a:rPr lang="en-US" b="0" dirty="0">
                <a:latin typeface="+mn-lt"/>
                <a:cs typeface="Arial" panose="020B0604020202020204" pitchFamily="34" charset="0"/>
              </a:rPr>
              <a:t>Engine development and integration</a:t>
            </a:r>
          </a:p>
          <a:p>
            <a:pPr marL="285750" indent="-285750">
              <a:buFont typeface="Calibri" panose="020F0502020204030204" pitchFamily="34" charset="0"/>
              <a:buChar char="●"/>
            </a:pPr>
            <a:r>
              <a:rPr lang="en-US" b="0" dirty="0">
                <a:latin typeface="+mn-lt"/>
                <a:cs typeface="Arial" panose="020B0604020202020204" pitchFamily="34" charset="0"/>
              </a:rPr>
              <a:t>Non-nuclear engine development</a:t>
            </a:r>
          </a:p>
          <a:p>
            <a:pPr marL="285750" indent="-285750">
              <a:buFont typeface="Calibri" panose="020F0502020204030204" pitchFamily="34" charset="0"/>
              <a:buChar char="●"/>
            </a:pPr>
            <a:r>
              <a:rPr lang="en-US" b="0" dirty="0">
                <a:latin typeface="+mn-lt"/>
                <a:cs typeface="Arial" panose="020B0604020202020204" pitchFamily="34" charset="0"/>
              </a:rPr>
              <a:t>Instrumentation and control</a:t>
            </a:r>
          </a:p>
          <a:p>
            <a:pPr marL="285750" indent="-285750">
              <a:buFont typeface="Calibri" panose="020F0502020204030204" pitchFamily="34" charset="0"/>
              <a:buChar char="●"/>
            </a:pPr>
            <a:r>
              <a:rPr lang="en-US" b="0" dirty="0">
                <a:latin typeface="+mn-lt"/>
                <a:cs typeface="Arial" panose="020B0604020202020204" pitchFamily="34" charset="0"/>
              </a:rPr>
              <a:t>Risk reduction</a:t>
            </a:r>
          </a:p>
          <a:p>
            <a:pPr marL="285750" indent="-285750">
              <a:buFont typeface="Calibri" panose="020F0502020204030204" pitchFamily="34" charset="0"/>
              <a:buChar char="●"/>
            </a:pPr>
            <a:r>
              <a:rPr lang="en-US" b="0" dirty="0">
                <a:latin typeface="+mn-lt"/>
                <a:cs typeface="Arial" panose="020B0604020202020204" pitchFamily="34" charset="0"/>
              </a:rPr>
              <a:t>Ground and flight test development </a:t>
            </a:r>
          </a:p>
          <a:p>
            <a:pPr marL="285750" indent="-285750">
              <a:buFont typeface="Calibri" panose="020F0502020204030204" pitchFamily="34" charset="0"/>
              <a:buChar char="●"/>
            </a:pPr>
            <a:r>
              <a:rPr lang="en-US" b="0" dirty="0">
                <a:latin typeface="+mn-lt"/>
                <a:cs typeface="Arial" panose="020B0604020202020204" pitchFamily="34" charset="0"/>
              </a:rPr>
              <a:t>Safety &amp; Mission Assurance  </a:t>
            </a:r>
          </a:p>
          <a:p>
            <a:endParaRPr lang="en-US" b="0" dirty="0">
              <a:latin typeface="+mn-lt"/>
              <a:cs typeface="Arial" panose="020B0604020202020204" pitchFamily="34" charset="0"/>
            </a:endParaRPr>
          </a:p>
          <a:p>
            <a:endParaRPr lang="en-US" sz="1800" b="0" dirty="0">
              <a:latin typeface="+mn-lt"/>
              <a:cs typeface="Arial" panose="020B0604020202020204" pitchFamily="34" charset="0"/>
            </a:endParaRPr>
          </a:p>
          <a:p>
            <a:endParaRPr lang="en-US" sz="1800" b="0" dirty="0">
              <a:highlight>
                <a:srgbClr val="FFFF00"/>
              </a:highlight>
              <a:latin typeface="+mn-lt"/>
              <a:cs typeface="Arial" panose="020B0604020202020204" pitchFamily="34" charset="0"/>
            </a:endParaRPr>
          </a:p>
        </p:txBody>
      </p:sp>
      <p:pic>
        <p:nvPicPr>
          <p:cNvPr id="8" name="Picture 7" descr="Illustration of a white cylindric spacecraft emitting bluish flame from a single exhaust nozzle while in space.">
            <a:extLst>
              <a:ext uri="{FF2B5EF4-FFF2-40B4-BE49-F238E27FC236}">
                <a16:creationId xmlns:a16="http://schemas.microsoft.com/office/drawing/2014/main" id="{23ABCBCA-69B3-9D40-CD66-2116D737C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256" y="1264820"/>
            <a:ext cx="4356247" cy="24418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D9C6A5-C54A-5EC1-BFBB-6E7F0AB7CB53}"/>
              </a:ext>
            </a:extLst>
          </p:cNvPr>
          <p:cNvSpPr txBox="1"/>
          <p:nvPr/>
        </p:nvSpPr>
        <p:spPr>
          <a:xfrm>
            <a:off x="6755829" y="3640846"/>
            <a:ext cx="1970126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i="1" baseline="-25000" dirty="0">
                <a:solidFill>
                  <a:srgbClr val="002060"/>
                </a:solidFill>
                <a:latin typeface="Calibri"/>
                <a:cs typeface="Calibri"/>
              </a:rPr>
              <a:t>DRACO concept</a:t>
            </a:r>
          </a:p>
        </p:txBody>
      </p:sp>
      <p:pic>
        <p:nvPicPr>
          <p:cNvPr id="14" name="Picture 13" descr="A vertical rectangle object glows orange inside a coil-like chamber.">
            <a:extLst>
              <a:ext uri="{FF2B5EF4-FFF2-40B4-BE49-F238E27FC236}">
                <a16:creationId xmlns:a16="http://schemas.microsoft.com/office/drawing/2014/main" id="{239C9FBE-F661-9F0A-7EA0-B12BE9276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758" y="3689158"/>
            <a:ext cx="3005470" cy="32668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543D76-444C-B9E0-0C72-6AA779B30D6B}"/>
              </a:ext>
            </a:extLst>
          </p:cNvPr>
          <p:cNvSpPr txBox="1"/>
          <p:nvPr/>
        </p:nvSpPr>
        <p:spPr>
          <a:xfrm>
            <a:off x="7144640" y="6457249"/>
            <a:ext cx="1970126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i="1" baseline="-25000" dirty="0">
                <a:solidFill>
                  <a:srgbClr val="002060"/>
                </a:solidFill>
                <a:latin typeface="Calibri"/>
                <a:cs typeface="Calibri"/>
              </a:rPr>
              <a:t>Fuel specimen testing</a:t>
            </a:r>
          </a:p>
        </p:txBody>
      </p:sp>
    </p:spTree>
    <p:extLst>
      <p:ext uri="{BB962C8B-B14F-4D97-AF65-F5344CB8AC3E}">
        <p14:creationId xmlns:p14="http://schemas.microsoft.com/office/powerpoint/2010/main" val="3863346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EA0C3-F767-80E5-A360-056AA22BF8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25049" y="-62669"/>
            <a:ext cx="9144000" cy="1066800"/>
          </a:xfrm>
          <a:prstGeom prst="rect">
            <a:avLst/>
          </a:prstGeo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</a:rPr>
              <a:t>Space nuclear propulsion technologies meet NASA’s advanced propulsion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D36F0-5C06-4AD9-7AF6-AAAD20EA3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246" y="1740657"/>
            <a:ext cx="6113394" cy="1527982"/>
          </a:xfrm>
        </p:spPr>
        <p:txBody>
          <a:bodyPr lIns="91440" tIns="45720" rIns="91440" bIns="45720" anchor="t">
            <a:noAutofit/>
          </a:bodyPr>
          <a:lstStyle/>
          <a:p>
            <a:pPr marL="285750" indent="-285750">
              <a:buFont typeface="Calibri" panose="020F0502020204030204" pitchFamily="34" charset="0"/>
              <a:buChar char="●"/>
            </a:pPr>
            <a:r>
              <a:rPr lang="en-US" dirty="0">
                <a:latin typeface="+mn-lt"/>
              </a:rPr>
              <a:t>Both NTP and NEP enable faster crewed trip times to Mars as well as faster and more capable science missions</a:t>
            </a:r>
          </a:p>
          <a:p>
            <a:pPr marL="565150" lvl="1" indent="-285750">
              <a:buFont typeface="Courier New" panose="02070309020205020404" pitchFamily="49" charset="0"/>
              <a:buChar char="o"/>
            </a:pPr>
            <a:r>
              <a:rPr lang="en-US" b="0" dirty="0">
                <a:latin typeface="+mn-lt"/>
              </a:rPr>
              <a:t>This is a huge advantage to reduce crew exposure to space hazards and to do more science!</a:t>
            </a:r>
          </a:p>
          <a:p>
            <a:pPr marL="285750" indent="-285750">
              <a:buFont typeface="Calibri" panose="020F0502020204030204" pitchFamily="34" charset="0"/>
              <a:buChar char="●"/>
            </a:pPr>
            <a:r>
              <a:rPr lang="en-US" dirty="0">
                <a:latin typeface="+mn-lt"/>
                <a:ea typeface="ＭＳ Ｐゴシック"/>
              </a:rPr>
              <a:t>NASA’s Space Nuclear Propulsion Project is leading the nation</a:t>
            </a:r>
          </a:p>
          <a:p>
            <a:pPr marL="5651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+mn-lt"/>
                <a:ea typeface="ＭＳ Ｐゴシック"/>
                <a:cs typeface="arial"/>
              </a:rPr>
              <a:t>Advancing space nuclear technologies by partnering NASA centers and resources with Department of Energy labs and Department of Defense projects</a:t>
            </a:r>
          </a:p>
          <a:p>
            <a:pPr marL="5651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+mn-lt"/>
                <a:ea typeface="ＭＳ Ｐゴシック"/>
                <a:cs typeface="arial"/>
              </a:rPr>
              <a:t>Performing the development and technology maturation needed to reliably use nuclear propulsion</a:t>
            </a:r>
            <a:endParaRPr lang="en-US" dirty="0">
              <a:latin typeface="+mn-lt"/>
            </a:endParaRPr>
          </a:p>
          <a:p>
            <a:pPr marL="5651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+mn-lt"/>
                <a:ea typeface="ＭＳ Ｐゴシック"/>
                <a:cs typeface="arial"/>
              </a:rPr>
              <a:t>Executing (with DARPA) the first in-space flight demonstration of an NTP system </a:t>
            </a:r>
          </a:p>
          <a:p>
            <a:pPr marL="5651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+mn-lt"/>
                <a:ea typeface="ＭＳ Ｐゴシック"/>
                <a:cs typeface="arial"/>
              </a:rPr>
              <a:t>Testing facilities within the government provide unique test environments for understanding reactor material performance under extreme nuclear conditions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  <a:latin typeface="arial"/>
              <a:ea typeface="ＭＳ Ｐゴシック"/>
              <a:cs typeface="arial"/>
            </a:endParaRPr>
          </a:p>
          <a:p>
            <a:endParaRPr lang="en-US" b="0" dirty="0"/>
          </a:p>
        </p:txBody>
      </p:sp>
      <p:pic>
        <p:nvPicPr>
          <p:cNvPr id="5" name="Picture 4" descr="An illustration of a nuclear thermal propulsion spacecraft hovering over the Moon.">
            <a:extLst>
              <a:ext uri="{FF2B5EF4-FFF2-40B4-BE49-F238E27FC236}">
                <a16:creationId xmlns:a16="http://schemas.microsoft.com/office/drawing/2014/main" id="{10A31420-442E-BEDE-2980-518B895B7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878" y="1228218"/>
            <a:ext cx="4325552" cy="255286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D9877E1-8B68-CFDE-74EB-ECA09183162B}"/>
              </a:ext>
            </a:extLst>
          </p:cNvPr>
          <p:cNvSpPr txBox="1"/>
          <p:nvPr/>
        </p:nvSpPr>
        <p:spPr>
          <a:xfrm>
            <a:off x="6498375" y="3712345"/>
            <a:ext cx="2806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i="1" baseline="-25000" dirty="0">
                <a:solidFill>
                  <a:srgbClr val="002060"/>
                </a:solidFill>
              </a:rPr>
              <a:t>NTP concept</a:t>
            </a:r>
          </a:p>
        </p:txBody>
      </p:sp>
      <p:pic>
        <p:nvPicPr>
          <p:cNvPr id="7" name="Picture 6" descr="An illustration of a nuclear elecric propulsion spacecraft flying between images of the Moon and Mars.">
            <a:extLst>
              <a:ext uri="{FF2B5EF4-FFF2-40B4-BE49-F238E27FC236}">
                <a16:creationId xmlns:a16="http://schemas.microsoft.com/office/drawing/2014/main" id="{F8084074-FDA6-7501-C955-F66B2038D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989" y="4112131"/>
            <a:ext cx="4325552" cy="251195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853B147-6B9E-8245-768D-D18F274E1FF1}"/>
              </a:ext>
            </a:extLst>
          </p:cNvPr>
          <p:cNvSpPr txBox="1"/>
          <p:nvPr/>
        </p:nvSpPr>
        <p:spPr>
          <a:xfrm>
            <a:off x="6807910" y="6542728"/>
            <a:ext cx="22938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i="1" baseline="-25000" dirty="0">
                <a:solidFill>
                  <a:srgbClr val="002060"/>
                </a:solidFill>
              </a:rPr>
              <a:t>NEP concept</a:t>
            </a:r>
          </a:p>
        </p:txBody>
      </p:sp>
    </p:spTree>
    <p:extLst>
      <p:ext uri="{BB962C8B-B14F-4D97-AF65-F5344CB8AC3E}">
        <p14:creationId xmlns:p14="http://schemas.microsoft.com/office/powerpoint/2010/main" val="216621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>
            <a:extLst>
              <a:ext uri="{FF2B5EF4-FFF2-40B4-BE49-F238E27FC236}">
                <a16:creationId xmlns:a16="http://schemas.microsoft.com/office/drawing/2014/main" id="{A6249E82-39B7-D8CA-D4FC-98E0960199F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99087" y="28615"/>
            <a:ext cx="10429484" cy="10668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54864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109728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64592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219456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ctr" defTabSz="54864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charset="-128"/>
                <a:cs typeface="Arial" panose="020B0604020202020204" pitchFamily="34" charset="0"/>
              </a:rPr>
              <a:t>Nuclear Safety is Key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127423BF-9C05-6646-E8DE-CD8722681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545" y="1715656"/>
            <a:ext cx="6216455" cy="5283851"/>
          </a:xfrm>
        </p:spPr>
        <p:txBody>
          <a:bodyPr lIns="91440" tIns="45720" rIns="91440" bIns="45720" anchor="t"/>
          <a:lstStyle/>
          <a:p>
            <a:pPr marL="285750" indent="-285750">
              <a:buFont typeface="Calibri" panose="020F0502020204030204" pitchFamily="34" charset="0"/>
              <a:buChar char="●"/>
            </a:pPr>
            <a:r>
              <a:rPr lang="en-US" sz="1800" b="0" dirty="0">
                <a:latin typeface="+mn-lt"/>
                <a:cs typeface="Arial" panose="020B0604020202020204" pitchFamily="34" charset="0"/>
              </a:rPr>
              <a:t>Nuclear fuel, prior to use, can be held in your hand with no adverse effects</a:t>
            </a:r>
            <a:endParaRPr lang="en-US" dirty="0"/>
          </a:p>
          <a:p>
            <a:pPr marL="285750" indent="-285750">
              <a:buFont typeface="Calibri" panose="020F0502020204030204" pitchFamily="34" charset="0"/>
              <a:buChar char="●"/>
            </a:pPr>
            <a:r>
              <a:rPr lang="en-US" sz="1800" b="0" dirty="0">
                <a:latin typeface="+mn-lt"/>
                <a:ea typeface="ＭＳ Ｐゴシック"/>
                <a:cs typeface="Arial"/>
              </a:rPr>
              <a:t>The U.S. has made nuclear reactor technologies incredibly safe over the last 50 years, leading to better safety metrics than even wind and hydroelectric power</a:t>
            </a:r>
          </a:p>
          <a:p>
            <a:pPr marL="285750" indent="-285750">
              <a:buFont typeface="Calibri" panose="020F0502020204030204" pitchFamily="34" charset="0"/>
              <a:buChar char="●"/>
            </a:pPr>
            <a:r>
              <a:rPr lang="en-US" sz="1800" b="0" dirty="0">
                <a:latin typeface="+mn-lt"/>
                <a:ea typeface="ＭＳ Ｐゴシック"/>
                <a:cs typeface="Arial"/>
              </a:rPr>
              <a:t>Chemical propulsion – like that used for Apollo, space shuttle, and Artemis – is expected to be used for </a:t>
            </a:r>
            <a:r>
              <a:rPr lang="en-US" b="0" dirty="0">
                <a:latin typeface="+mn-lt"/>
                <a:ea typeface="ＭＳ Ｐゴシック"/>
                <a:cs typeface="Arial"/>
              </a:rPr>
              <a:t>launch </a:t>
            </a:r>
            <a:endParaRPr lang="en-US" sz="1800" b="0" dirty="0">
              <a:latin typeface="+mn-lt"/>
              <a:ea typeface="ＭＳ Ｐゴシック"/>
              <a:cs typeface="Arial"/>
            </a:endParaRPr>
          </a:p>
          <a:p>
            <a:pPr marL="285750" indent="-285750">
              <a:buFont typeface="Calibri" panose="020F0502020204030204" pitchFamily="34" charset="0"/>
              <a:buChar char="●"/>
            </a:pPr>
            <a:r>
              <a:rPr lang="en-US" sz="1800" b="0" dirty="0">
                <a:latin typeface="+mn-lt"/>
                <a:ea typeface="ＭＳ Ｐゴシック"/>
                <a:cs typeface="Arial"/>
              </a:rPr>
              <a:t>Space reactor systems </a:t>
            </a:r>
            <a:r>
              <a:rPr lang="en-US" b="0" dirty="0">
                <a:latin typeface="+mn-lt"/>
                <a:ea typeface="ＭＳ Ｐゴシック"/>
                <a:cs typeface="Arial"/>
              </a:rPr>
              <a:t>are inactive and produce </a:t>
            </a:r>
            <a:r>
              <a:rPr lang="en-US" b="0" u="sng" dirty="0">
                <a:latin typeface="+mn-lt"/>
                <a:ea typeface="ＭＳ Ｐゴシック"/>
                <a:cs typeface="Arial"/>
              </a:rPr>
              <a:t>NO</a:t>
            </a:r>
            <a:r>
              <a:rPr lang="en-US" sz="1800" b="0" u="sng" dirty="0">
                <a:latin typeface="+mn-lt"/>
                <a:ea typeface="ＭＳ Ｐゴシック"/>
                <a:cs typeface="Arial"/>
              </a:rPr>
              <a:t> radiation through launch</a:t>
            </a:r>
            <a:r>
              <a:rPr lang="en-US" sz="1800" b="0" dirty="0">
                <a:latin typeface="+mn-lt"/>
                <a:ea typeface="ＭＳ Ｐゴシック"/>
                <a:cs typeface="Arial"/>
              </a:rPr>
              <a:t> since they don't begin operation until they reach a nuclear safe orbit</a:t>
            </a:r>
          </a:p>
          <a:p>
            <a:pPr marL="285750" indent="-285750">
              <a:buFont typeface="Calibri" panose="020F0502020204030204" pitchFamily="34" charset="0"/>
              <a:buChar char="●"/>
            </a:pPr>
            <a:r>
              <a:rPr lang="en-US" sz="1800" b="0" dirty="0">
                <a:latin typeface="+mn-lt"/>
                <a:ea typeface="ＭＳ Ｐゴシック"/>
                <a:cs typeface="Arial"/>
              </a:rPr>
              <a:t>Nuclear-powered spacecraft will be placed in orbits that have a decay lifetime which </a:t>
            </a:r>
            <a:r>
              <a:rPr lang="en-US" b="0" dirty="0">
                <a:latin typeface="+mn-lt"/>
                <a:ea typeface="ＭＳ Ｐゴシック"/>
                <a:cs typeface="Arial"/>
              </a:rPr>
              <a:t>greatly exceeds</a:t>
            </a:r>
            <a:r>
              <a:rPr lang="en-US" sz="1800" b="0" dirty="0">
                <a:latin typeface="+mn-lt"/>
                <a:ea typeface="ＭＳ Ｐゴシック"/>
                <a:cs typeface="Arial"/>
              </a:rPr>
              <a:t> the time required for any radioactivity to reduce to a safe limit</a:t>
            </a:r>
          </a:p>
        </p:txBody>
      </p:sp>
      <p:pic>
        <p:nvPicPr>
          <p:cNvPr id="7" name="Picture 6" descr="The Artemis I mission Space Launch System rocket launches at night. A tower of flames and exhaust are below the rocket. In the foreground is a small body of water refelcting the flames.">
            <a:extLst>
              <a:ext uri="{FF2B5EF4-FFF2-40B4-BE49-F238E27FC236}">
                <a16:creationId xmlns:a16="http://schemas.microsoft.com/office/drawing/2014/main" id="{19FCD73A-72AE-79B3-C3CE-500BBFA17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827" y="1190464"/>
            <a:ext cx="3879996" cy="55216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CF7E06-3DBA-94E2-5AB8-C3A4D0B83FE7}"/>
              </a:ext>
            </a:extLst>
          </p:cNvPr>
          <p:cNvSpPr txBox="1"/>
          <p:nvPr/>
        </p:nvSpPr>
        <p:spPr>
          <a:xfrm>
            <a:off x="6498262" y="6435156"/>
            <a:ext cx="17083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i="1" baseline="-25000" dirty="0">
                <a:solidFill>
                  <a:srgbClr val="002060"/>
                </a:solidFill>
              </a:rPr>
              <a:t>Artemis I launch</a:t>
            </a:r>
          </a:p>
        </p:txBody>
      </p:sp>
    </p:spTree>
    <p:extLst>
      <p:ext uri="{BB962C8B-B14F-4D97-AF65-F5344CB8AC3E}">
        <p14:creationId xmlns:p14="http://schemas.microsoft.com/office/powerpoint/2010/main" val="3882446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963F1F2-407A-B2D9-8B47-4D8F64BEAFF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25049" y="-62669"/>
            <a:ext cx="9144000" cy="10668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54864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109728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64592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219456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ctr" defTabSz="54864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Learn more, and stay up to date with </a:t>
            </a:r>
          </a:p>
          <a:p>
            <a:pPr marL="0" marR="0" lvl="0" indent="0" algn="ctr" defTabSz="54864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everything Space Nuclear Propulsion</a:t>
            </a:r>
          </a:p>
        </p:txBody>
      </p:sp>
      <p:pic>
        <p:nvPicPr>
          <p:cNvPr id="3" name="Picture 2" descr="Qr code for the SNP website.">
            <a:extLst>
              <a:ext uri="{FF2B5EF4-FFF2-40B4-BE49-F238E27FC236}">
                <a16:creationId xmlns:a16="http://schemas.microsoft.com/office/drawing/2014/main" id="{E8478A9E-7EF7-2BB5-2CAB-8AA20084E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404" y="1389321"/>
            <a:ext cx="4322135" cy="43221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B5E724-921C-62EE-E5AB-383ACB28CF0C}"/>
              </a:ext>
            </a:extLst>
          </p:cNvPr>
          <p:cNvSpPr txBox="1"/>
          <p:nvPr/>
        </p:nvSpPr>
        <p:spPr>
          <a:xfrm>
            <a:off x="4429788" y="5768809"/>
            <a:ext cx="31073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https://go.nasa.gov/SNP</a:t>
            </a:r>
          </a:p>
        </p:txBody>
      </p:sp>
    </p:spTree>
    <p:extLst>
      <p:ext uri="{BB962C8B-B14F-4D97-AF65-F5344CB8AC3E}">
        <p14:creationId xmlns:p14="http://schemas.microsoft.com/office/powerpoint/2010/main" val="14040025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MA_NEP_ModelingApproach_20201013.pptx" id="{3B98A893-D37E-44EC-A2E6-C79CBB3F45F6}" vid="{ED5DEC6D-7035-494D-8E8D-B0292074040F}"/>
    </a:ext>
  </a:extLst>
</a:theme>
</file>

<file path=ppt/theme/theme2.xml><?xml version="1.0" encoding="utf-8"?>
<a:theme xmlns:a="http://schemas.openxmlformats.org/drawingml/2006/main" name="NTP Demo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6B8C2269-4732-45AF-B042-6600AAC6DA57}" vid="{37807119-B141-44DE-BFAF-FA15E0E84F8B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</a:theme>
</file>

<file path=ppt/theme/theme4.xml><?xml version="1.0" encoding="utf-8"?>
<a:theme xmlns:a="http://schemas.openxmlformats.org/drawingml/2006/main" name="1_NTP Demo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6B8C2269-4732-45AF-B042-6600AAC6DA57}" vid="{37807119-B141-44DE-BFAF-FA15E0E84F8B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8ceb99c-9b3c-4f04-8523-06bd77ff7947">
      <Terms xmlns="http://schemas.microsoft.com/office/infopath/2007/PartnerControls"/>
    </lcf76f155ced4ddcb4097134ff3c332f>
    <dadc xmlns="c8ceb99c-9b3c-4f04-8523-06bd77ff7947" xsi:nil="true"/>
    <Contact_x0020_E_x002d_mail xmlns="c8ceb99c-9b3c-4f04-8523-06bd77ff7947" xsi:nil="true"/>
    <Origination xmlns="c8ceb99c-9b3c-4f04-8523-06bd77ff7947" xsi:nil="true"/>
    <TaxCatchAll xmlns="d900e117-17a0-4b24-9e47-511ef1d02c43" xsi:nil="true"/>
    <Contact xmlns="c8ceb99c-9b3c-4f04-8523-06bd77ff7947" xsi:nil="true"/>
    <sdgi xmlns="c8ceb99c-9b3c-4f04-8523-06bd77ff7947" xsi:nil="true"/>
    <POC xmlns="c8ceb99c-9b3c-4f04-8523-06bd77ff7947" xsi:nil="true"/>
    <Point_x0020_of_x0020_Contact xmlns="c8ceb99c-9b3c-4f04-8523-06bd77ff794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6634932DA50C40A951B89C78F85E94" ma:contentTypeVersion="28" ma:contentTypeDescription="Create a new document." ma:contentTypeScope="" ma:versionID="b434a8a8a7ad5d5f992ae9528032f65e">
  <xsd:schema xmlns:xsd="http://www.w3.org/2001/XMLSchema" xmlns:xs="http://www.w3.org/2001/XMLSchema" xmlns:p="http://schemas.microsoft.com/office/2006/metadata/properties" xmlns:ns2="c8ceb99c-9b3c-4f04-8523-06bd77ff7947" xmlns:ns3="f4687f7d-9d13-46f5-be0a-39504884e170" xmlns:ns4="d900e117-17a0-4b24-9e47-511ef1d02c43" targetNamespace="http://schemas.microsoft.com/office/2006/metadata/properties" ma:root="true" ma:fieldsID="dba2273bb95eff4cdf2a646dbff181fd" ns2:_="" ns3:_="" ns4:_="">
    <xsd:import namespace="c8ceb99c-9b3c-4f04-8523-06bd77ff7947"/>
    <xsd:import namespace="f4687f7d-9d13-46f5-be0a-39504884e17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POC" minOccurs="0"/>
                <xsd:element ref="ns2:Contact" minOccurs="0"/>
                <xsd:element ref="ns2:dadc" minOccurs="0"/>
                <xsd:element ref="ns2:sdgi" minOccurs="0"/>
                <xsd:element ref="ns2:Point_x0020_of_x0020_Contact" minOccurs="0"/>
                <xsd:element ref="ns2:Contact_x0020_E_x002d_mail" minOccurs="0"/>
                <xsd:element ref="ns3:SharedWithUsers" minOccurs="0"/>
                <xsd:element ref="ns3:SharedWithDetails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Origination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ceb99c-9b3c-4f04-8523-06bd77ff7947" elementFormDefault="qualified">
    <xsd:import namespace="http://schemas.microsoft.com/office/2006/documentManagement/types"/>
    <xsd:import namespace="http://schemas.microsoft.com/office/infopath/2007/PartnerControls"/>
    <xsd:element name="POC" ma:index="8" nillable="true" ma:displayName="POC" ma:description="POC" ma:internalName="POC" ma:readOnly="false">
      <xsd:simpleType>
        <xsd:restriction base="dms:Text"/>
      </xsd:simpleType>
    </xsd:element>
    <xsd:element name="Contact" ma:index="9" nillable="true" ma:displayName="Contact" ma:description="Contact info for POC" ma:internalName="Contact" ma:readOnly="false">
      <xsd:simpleType>
        <xsd:restriction base="dms:Text">
          <xsd:maxLength value="255"/>
        </xsd:restriction>
      </xsd:simpleType>
    </xsd:element>
    <xsd:element name="dadc" ma:index="10" nillable="true" ma:displayName="POC" ma:internalName="dadc" ma:readOnly="false">
      <xsd:simpleType>
        <xsd:restriction base="dms:Text"/>
      </xsd:simpleType>
    </xsd:element>
    <xsd:element name="sdgi" ma:index="11" nillable="true" ma:displayName="Contact Info" ma:internalName="sdgi" ma:readOnly="false">
      <xsd:simpleType>
        <xsd:restriction base="dms:Text"/>
      </xsd:simpleType>
    </xsd:element>
    <xsd:element name="Point_x0020_of_x0020_Contact" ma:index="12" nillable="true" ma:displayName="Point of Contact" ma:internalName="Point_x0020_of_x0020_Contact" ma:readOnly="false">
      <xsd:simpleType>
        <xsd:restriction base="dms:Text">
          <xsd:maxLength value="255"/>
        </xsd:restriction>
      </xsd:simpleType>
    </xsd:element>
    <xsd:element name="Contact_x0020_E_x002d_mail" ma:index="13" nillable="true" ma:displayName="Contact E-mail" ma:internalName="Contact_x0020_E_x002d_mail" ma:readOnly="false">
      <xsd:simpleType>
        <xsd:restriction base="dms:Text">
          <xsd:maxLength value="255"/>
        </xsd:restriction>
      </xsd:simpleType>
    </xsd:element>
    <xsd:element name="MediaServiceMetadata" ma:index="1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Origination" ma:index="26" nillable="true" ma:displayName="Origination" ma:format="Dropdown" ma:internalName="Origination">
      <xsd:simpleType>
        <xsd:restriction base="dms:Text">
          <xsd:maxLength value="255"/>
        </xsd:restriction>
      </xsd:simple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8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687f7d-9d13-46f5-be0a-39504884e17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e53614a4-2219-4aaa-9a8c-0d3246718d13}" ma:internalName="TaxCatchAll" ma:showField="CatchAllData" ma:web="f4687f7d-9d13-46f5-be0a-39504884e1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09A3A8-1F54-49EF-860D-B16350E3960C}">
  <ds:schemaRefs>
    <ds:schemaRef ds:uri="http://schemas.microsoft.com/office/2006/metadata/properties"/>
    <ds:schemaRef ds:uri="http://schemas.microsoft.com/office/infopath/2007/PartnerControls"/>
    <ds:schemaRef ds:uri="c8ceb99c-9b3c-4f04-8523-06bd77ff7947"/>
    <ds:schemaRef ds:uri="d900e117-17a0-4b24-9e47-511ef1d02c43"/>
  </ds:schemaRefs>
</ds:datastoreItem>
</file>

<file path=customXml/itemProps2.xml><?xml version="1.0" encoding="utf-8"?>
<ds:datastoreItem xmlns:ds="http://schemas.openxmlformats.org/officeDocument/2006/customXml" ds:itemID="{7DC11152-2549-4457-97CC-F43BC0501D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ceb99c-9b3c-4f04-8523-06bd77ff7947"/>
    <ds:schemaRef ds:uri="f4687f7d-9d13-46f5-be0a-39504884e170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65EA8A1-FAA5-4DAE-93B8-F5382D92E2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18772</TotalTime>
  <Words>753</Words>
  <Application>Microsoft Office PowerPoint</Application>
  <PresentationFormat>Widescreen</PresentationFormat>
  <Paragraphs>126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.AppleSystemUIFont</vt:lpstr>
      <vt:lpstr>Arial</vt:lpstr>
      <vt:lpstr>Arial</vt:lpstr>
      <vt:lpstr>Arial Regular</vt:lpstr>
      <vt:lpstr>Calibri</vt:lpstr>
      <vt:lpstr>Courier New</vt:lpstr>
      <vt:lpstr>Helvetica</vt:lpstr>
      <vt:lpstr>System Font Regular</vt:lpstr>
      <vt:lpstr>Wingdings</vt:lpstr>
      <vt:lpstr>Custom Design</vt:lpstr>
      <vt:lpstr>NTP Demo Master</vt:lpstr>
      <vt:lpstr>1_Office Theme</vt:lpstr>
      <vt:lpstr>1_NTP Demo Master</vt:lpstr>
      <vt:lpstr>Space Nuclear Propulsion 101</vt:lpstr>
      <vt:lpstr>NASA Space Nuclear Propulsion (SNP) Overview</vt:lpstr>
      <vt:lpstr>Why Nuclear Propulsion? Floor performance is 2X current chemical systems</vt:lpstr>
      <vt:lpstr>Benefits of Nuclear</vt:lpstr>
      <vt:lpstr>How Fission Works</vt:lpstr>
      <vt:lpstr>How Fission Works</vt:lpstr>
      <vt:lpstr>How Fission Works</vt:lpstr>
      <vt:lpstr>There are two options for NASA to use the  energy from fission once it’s produced</vt:lpstr>
      <vt:lpstr>Historic NTP Programs</vt:lpstr>
      <vt:lpstr>Historic NEP Programs</vt:lpstr>
      <vt:lpstr>Current Development to Support NTP Systems</vt:lpstr>
      <vt:lpstr>Space nuclear propulsion technologies meet NASA’s advanced propulsion needs</vt:lpstr>
      <vt:lpstr>Nuclear Safety is Key</vt:lpstr>
      <vt:lpstr>Learn more, and stay up to date with  everything Space Nuclear Propulsion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Kelsa Palomares</dc:creator>
  <cp:lastModifiedBy>Boyette, Daniel A. (MSFC-CS10)[Media Fusion]</cp:lastModifiedBy>
  <cp:revision>168</cp:revision>
  <dcterms:created xsi:type="dcterms:W3CDTF">2023-05-31T19:41:58Z</dcterms:created>
  <dcterms:modified xsi:type="dcterms:W3CDTF">2024-08-28T19:49:17Z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0x010100A66634932DA50C40A951B89C78F85E94</vt:lpwstr>
  </property>
</Properties>
</file>