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8" r:id="rId5"/>
  </p:sldMasterIdLst>
  <p:notesMasterIdLst>
    <p:notesMasterId r:id="rId36"/>
  </p:notesMasterIdLst>
  <p:handoutMasterIdLst>
    <p:handoutMasterId r:id="rId37"/>
  </p:handoutMasterIdLst>
  <p:sldIdLst>
    <p:sldId id="256" r:id="rId6"/>
    <p:sldId id="428" r:id="rId7"/>
    <p:sldId id="417" r:id="rId8"/>
    <p:sldId id="431" r:id="rId9"/>
    <p:sldId id="291" r:id="rId10"/>
    <p:sldId id="292" r:id="rId11"/>
    <p:sldId id="279" r:id="rId12"/>
    <p:sldId id="429" r:id="rId13"/>
    <p:sldId id="289" r:id="rId14"/>
    <p:sldId id="281" r:id="rId15"/>
    <p:sldId id="285" r:id="rId16"/>
    <p:sldId id="416" r:id="rId17"/>
    <p:sldId id="418" r:id="rId18"/>
    <p:sldId id="430" r:id="rId19"/>
    <p:sldId id="409" r:id="rId20"/>
    <p:sldId id="415" r:id="rId21"/>
    <p:sldId id="411" r:id="rId22"/>
    <p:sldId id="419" r:id="rId23"/>
    <p:sldId id="410" r:id="rId24"/>
    <p:sldId id="427" r:id="rId25"/>
    <p:sldId id="413" r:id="rId26"/>
    <p:sldId id="421" r:id="rId27"/>
    <p:sldId id="422" r:id="rId28"/>
    <p:sldId id="423" r:id="rId29"/>
    <p:sldId id="424" r:id="rId30"/>
    <p:sldId id="434" r:id="rId31"/>
    <p:sldId id="435" r:id="rId32"/>
    <p:sldId id="414" r:id="rId33"/>
    <p:sldId id="425" r:id="rId34"/>
    <p:sldId id="420" r:id="rId35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045"/>
    <a:srgbClr val="C2D9FA"/>
    <a:srgbClr val="0B3A7F"/>
    <a:srgbClr val="E98B01"/>
    <a:srgbClr val="FF0000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25" autoAdjust="0"/>
    <p:restoredTop sz="85989" autoAdjust="0"/>
  </p:normalViewPr>
  <p:slideViewPr>
    <p:cSldViewPr>
      <p:cViewPr varScale="1">
        <p:scale>
          <a:sx n="106" d="100"/>
          <a:sy n="106" d="100"/>
        </p:scale>
        <p:origin x="176" y="7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52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5C625-A5D8-D149-B633-A61DE40F1EE6}" type="doc">
      <dgm:prSet loTypeId="urn:microsoft.com/office/officeart/2005/8/layout/cycle3" loCatId="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82E18EB0-63BF-2B49-9D0C-7F5C6A366E03}">
      <dgm:prSet phldrT="[Text]"/>
      <dgm:spPr/>
      <dgm:t>
        <a:bodyPr/>
        <a:lstStyle/>
        <a:p>
          <a:r>
            <a:rPr lang="en-US" dirty="0"/>
            <a:t>US3D computes the flow field</a:t>
          </a:r>
        </a:p>
      </dgm:t>
    </dgm:pt>
    <dgm:pt modelId="{1DC9F9BC-85DF-5843-A9FA-C1E883977978}" type="parTrans" cxnId="{B6AC6A75-0CB0-1A4F-97C9-B743EE81C243}">
      <dgm:prSet/>
      <dgm:spPr/>
      <dgm:t>
        <a:bodyPr/>
        <a:lstStyle/>
        <a:p>
          <a:endParaRPr lang="en-US"/>
        </a:p>
      </dgm:t>
    </dgm:pt>
    <dgm:pt modelId="{286D250C-9359-804D-837A-405424290572}" type="sibTrans" cxnId="{B6AC6A75-0CB0-1A4F-97C9-B743EE81C24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736096D-205A-7843-AC27-10C298A40588}">
      <dgm:prSet phldrT="[Text]"/>
      <dgm:spPr/>
      <dgm:t>
        <a:bodyPr/>
        <a:lstStyle/>
        <a:p>
          <a:r>
            <a:rPr lang="en-US" dirty="0"/>
            <a:t>Forces &amp; moments on the vehicle obtained using the flow information</a:t>
          </a:r>
        </a:p>
      </dgm:t>
    </dgm:pt>
    <dgm:pt modelId="{4BA24F75-D6A6-C846-A893-92D1F11D2B3E}" type="parTrans" cxnId="{E280977B-A2E3-6343-B3DC-C922CCF3B3CE}">
      <dgm:prSet/>
      <dgm:spPr/>
      <dgm:t>
        <a:bodyPr/>
        <a:lstStyle/>
        <a:p>
          <a:endParaRPr lang="en-US"/>
        </a:p>
      </dgm:t>
    </dgm:pt>
    <dgm:pt modelId="{FA3BA575-F403-8346-BDA3-676B7EF2E1BC}" type="sibTrans" cxnId="{E280977B-A2E3-6343-B3DC-C922CCF3B3CE}">
      <dgm:prSet/>
      <dgm:spPr/>
      <dgm:t>
        <a:bodyPr/>
        <a:lstStyle/>
        <a:p>
          <a:endParaRPr lang="en-US"/>
        </a:p>
      </dgm:t>
    </dgm:pt>
    <dgm:pt modelId="{7630AB2F-D5DF-C440-90ED-1D8CE5AABA0A}">
      <dgm:prSet phldrT="[Text]"/>
      <dgm:spPr/>
      <dgm:t>
        <a:bodyPr/>
        <a:lstStyle/>
        <a:p>
          <a:r>
            <a:rPr lang="en-US" dirty="0"/>
            <a:t>Forces &amp; moments used to adjust vehicle orientation</a:t>
          </a:r>
        </a:p>
      </dgm:t>
    </dgm:pt>
    <dgm:pt modelId="{E45A42A8-3AD0-0C4B-AB7B-73CC0618D175}" type="parTrans" cxnId="{935ED3B7-E622-7B49-AC2B-4416E8469D69}">
      <dgm:prSet/>
      <dgm:spPr/>
      <dgm:t>
        <a:bodyPr/>
        <a:lstStyle/>
        <a:p>
          <a:endParaRPr lang="en-US"/>
        </a:p>
      </dgm:t>
    </dgm:pt>
    <dgm:pt modelId="{A7546ABD-980E-6046-AB06-6483D54492CF}" type="sibTrans" cxnId="{935ED3B7-E622-7B49-AC2B-4416E8469D69}">
      <dgm:prSet/>
      <dgm:spPr/>
      <dgm:t>
        <a:bodyPr/>
        <a:lstStyle/>
        <a:p>
          <a:endParaRPr lang="en-US"/>
        </a:p>
      </dgm:t>
    </dgm:pt>
    <dgm:pt modelId="{C72249F6-4E36-DE40-A618-D98C157BB990}">
      <dgm:prSet phldrT="[Text]"/>
      <dgm:spPr/>
      <dgm:t>
        <a:bodyPr/>
        <a:lstStyle/>
        <a:p>
          <a:r>
            <a:rPr lang="en-US" dirty="0"/>
            <a:t>Mesh is deformed to reflect new vehicle orientation</a:t>
          </a:r>
        </a:p>
      </dgm:t>
    </dgm:pt>
    <dgm:pt modelId="{AF102B25-616A-A044-9656-0D6E665C33D6}" type="parTrans" cxnId="{AE5218AB-7EB0-A447-B790-41062263FA7B}">
      <dgm:prSet/>
      <dgm:spPr/>
      <dgm:t>
        <a:bodyPr/>
        <a:lstStyle/>
        <a:p>
          <a:endParaRPr lang="en-US"/>
        </a:p>
      </dgm:t>
    </dgm:pt>
    <dgm:pt modelId="{2A107BD7-3414-FE43-98E7-CCBD28386124}" type="sibTrans" cxnId="{AE5218AB-7EB0-A447-B790-41062263FA7B}">
      <dgm:prSet/>
      <dgm:spPr/>
      <dgm:t>
        <a:bodyPr/>
        <a:lstStyle/>
        <a:p>
          <a:endParaRPr lang="en-US"/>
        </a:p>
      </dgm:t>
    </dgm:pt>
    <dgm:pt modelId="{F6FADB57-28A1-DF43-A8F6-65FFA737B13D}" type="pres">
      <dgm:prSet presAssocID="{28C5C625-A5D8-D149-B633-A61DE40F1EE6}" presName="Name0" presStyleCnt="0">
        <dgm:presLayoutVars>
          <dgm:dir/>
          <dgm:resizeHandles val="exact"/>
        </dgm:presLayoutVars>
      </dgm:prSet>
      <dgm:spPr/>
    </dgm:pt>
    <dgm:pt modelId="{A1DCDEB3-0389-D143-A812-9805D4E95AEC}" type="pres">
      <dgm:prSet presAssocID="{28C5C625-A5D8-D149-B633-A61DE40F1EE6}" presName="cycle" presStyleCnt="0"/>
      <dgm:spPr/>
    </dgm:pt>
    <dgm:pt modelId="{FA4D8508-0EFF-9647-B01C-68A8AD938354}" type="pres">
      <dgm:prSet presAssocID="{82E18EB0-63BF-2B49-9D0C-7F5C6A366E03}" presName="nodeFirstNode" presStyleLbl="node1" presStyleIdx="0" presStyleCnt="4">
        <dgm:presLayoutVars>
          <dgm:bulletEnabled val="1"/>
        </dgm:presLayoutVars>
      </dgm:prSet>
      <dgm:spPr/>
    </dgm:pt>
    <dgm:pt modelId="{BEF09FC6-038E-1A44-BC62-8A6CC03E81AA}" type="pres">
      <dgm:prSet presAssocID="{286D250C-9359-804D-837A-405424290572}" presName="sibTransFirstNode" presStyleLbl="bgShp" presStyleIdx="0" presStyleCnt="1"/>
      <dgm:spPr/>
    </dgm:pt>
    <dgm:pt modelId="{6C109186-DC4B-E042-AC3E-8E49C8A8D471}" type="pres">
      <dgm:prSet presAssocID="{F736096D-205A-7843-AC27-10C298A40588}" presName="nodeFollowingNodes" presStyleLbl="node1" presStyleIdx="1" presStyleCnt="4">
        <dgm:presLayoutVars>
          <dgm:bulletEnabled val="1"/>
        </dgm:presLayoutVars>
      </dgm:prSet>
      <dgm:spPr/>
    </dgm:pt>
    <dgm:pt modelId="{36533F87-4CF3-2944-8408-8FDF3CBD4BFC}" type="pres">
      <dgm:prSet presAssocID="{7630AB2F-D5DF-C440-90ED-1D8CE5AABA0A}" presName="nodeFollowingNodes" presStyleLbl="node1" presStyleIdx="2" presStyleCnt="4">
        <dgm:presLayoutVars>
          <dgm:bulletEnabled val="1"/>
        </dgm:presLayoutVars>
      </dgm:prSet>
      <dgm:spPr/>
    </dgm:pt>
    <dgm:pt modelId="{A538E277-DEC6-7640-BEB4-E5BAD7E22F40}" type="pres">
      <dgm:prSet presAssocID="{C72249F6-4E36-DE40-A618-D98C157BB990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E0F9BE08-0846-B840-8899-C134349A7933}" type="presOf" srcId="{F736096D-205A-7843-AC27-10C298A40588}" destId="{6C109186-DC4B-E042-AC3E-8E49C8A8D471}" srcOrd="0" destOrd="0" presId="urn:microsoft.com/office/officeart/2005/8/layout/cycle3"/>
    <dgm:cxn modelId="{10879F1A-E5FA-6E48-ADE5-E0126CB6AD8E}" type="presOf" srcId="{286D250C-9359-804D-837A-405424290572}" destId="{BEF09FC6-038E-1A44-BC62-8A6CC03E81AA}" srcOrd="0" destOrd="0" presId="urn:microsoft.com/office/officeart/2005/8/layout/cycle3"/>
    <dgm:cxn modelId="{B6AC6A75-0CB0-1A4F-97C9-B743EE81C243}" srcId="{28C5C625-A5D8-D149-B633-A61DE40F1EE6}" destId="{82E18EB0-63BF-2B49-9D0C-7F5C6A366E03}" srcOrd="0" destOrd="0" parTransId="{1DC9F9BC-85DF-5843-A9FA-C1E883977978}" sibTransId="{286D250C-9359-804D-837A-405424290572}"/>
    <dgm:cxn modelId="{E280977B-A2E3-6343-B3DC-C922CCF3B3CE}" srcId="{28C5C625-A5D8-D149-B633-A61DE40F1EE6}" destId="{F736096D-205A-7843-AC27-10C298A40588}" srcOrd="1" destOrd="0" parTransId="{4BA24F75-D6A6-C846-A893-92D1F11D2B3E}" sibTransId="{FA3BA575-F403-8346-BDA3-676B7EF2E1BC}"/>
    <dgm:cxn modelId="{09E07785-49D3-CD42-9D4A-D2A4C3A08827}" type="presOf" srcId="{82E18EB0-63BF-2B49-9D0C-7F5C6A366E03}" destId="{FA4D8508-0EFF-9647-B01C-68A8AD938354}" srcOrd="0" destOrd="0" presId="urn:microsoft.com/office/officeart/2005/8/layout/cycle3"/>
    <dgm:cxn modelId="{57377396-9F4A-5C46-9CDD-0D09ED00A641}" type="presOf" srcId="{C72249F6-4E36-DE40-A618-D98C157BB990}" destId="{A538E277-DEC6-7640-BEB4-E5BAD7E22F40}" srcOrd="0" destOrd="0" presId="urn:microsoft.com/office/officeart/2005/8/layout/cycle3"/>
    <dgm:cxn modelId="{5BBDEE98-CD4D-DE49-9CC0-BE9B3F88015E}" type="presOf" srcId="{7630AB2F-D5DF-C440-90ED-1D8CE5AABA0A}" destId="{36533F87-4CF3-2944-8408-8FDF3CBD4BFC}" srcOrd="0" destOrd="0" presId="urn:microsoft.com/office/officeart/2005/8/layout/cycle3"/>
    <dgm:cxn modelId="{154941A0-9BC7-114F-BD3C-BAA16C8D4D67}" type="presOf" srcId="{28C5C625-A5D8-D149-B633-A61DE40F1EE6}" destId="{F6FADB57-28A1-DF43-A8F6-65FFA737B13D}" srcOrd="0" destOrd="0" presId="urn:microsoft.com/office/officeart/2005/8/layout/cycle3"/>
    <dgm:cxn modelId="{AE5218AB-7EB0-A447-B790-41062263FA7B}" srcId="{28C5C625-A5D8-D149-B633-A61DE40F1EE6}" destId="{C72249F6-4E36-DE40-A618-D98C157BB990}" srcOrd="3" destOrd="0" parTransId="{AF102B25-616A-A044-9656-0D6E665C33D6}" sibTransId="{2A107BD7-3414-FE43-98E7-CCBD28386124}"/>
    <dgm:cxn modelId="{935ED3B7-E622-7B49-AC2B-4416E8469D69}" srcId="{28C5C625-A5D8-D149-B633-A61DE40F1EE6}" destId="{7630AB2F-D5DF-C440-90ED-1D8CE5AABA0A}" srcOrd="2" destOrd="0" parTransId="{E45A42A8-3AD0-0C4B-AB7B-73CC0618D175}" sibTransId="{A7546ABD-980E-6046-AB06-6483D54492CF}"/>
    <dgm:cxn modelId="{F90315D5-9F9B-FA42-8258-8BF4D35495AD}" type="presParOf" srcId="{F6FADB57-28A1-DF43-A8F6-65FFA737B13D}" destId="{A1DCDEB3-0389-D143-A812-9805D4E95AEC}" srcOrd="0" destOrd="0" presId="urn:microsoft.com/office/officeart/2005/8/layout/cycle3"/>
    <dgm:cxn modelId="{ECDFE035-2CAA-FA4E-9368-1B27381E0E01}" type="presParOf" srcId="{A1DCDEB3-0389-D143-A812-9805D4E95AEC}" destId="{FA4D8508-0EFF-9647-B01C-68A8AD938354}" srcOrd="0" destOrd="0" presId="urn:microsoft.com/office/officeart/2005/8/layout/cycle3"/>
    <dgm:cxn modelId="{11041514-7EAE-8843-999D-01734C47D5C1}" type="presParOf" srcId="{A1DCDEB3-0389-D143-A812-9805D4E95AEC}" destId="{BEF09FC6-038E-1A44-BC62-8A6CC03E81AA}" srcOrd="1" destOrd="0" presId="urn:microsoft.com/office/officeart/2005/8/layout/cycle3"/>
    <dgm:cxn modelId="{B5291E94-6AD4-DE4B-9812-DAAD6DDBBEB0}" type="presParOf" srcId="{A1DCDEB3-0389-D143-A812-9805D4E95AEC}" destId="{6C109186-DC4B-E042-AC3E-8E49C8A8D471}" srcOrd="2" destOrd="0" presId="urn:microsoft.com/office/officeart/2005/8/layout/cycle3"/>
    <dgm:cxn modelId="{84B0A003-1B9D-4C43-809F-17274A218627}" type="presParOf" srcId="{A1DCDEB3-0389-D143-A812-9805D4E95AEC}" destId="{36533F87-4CF3-2944-8408-8FDF3CBD4BFC}" srcOrd="3" destOrd="0" presId="urn:microsoft.com/office/officeart/2005/8/layout/cycle3"/>
    <dgm:cxn modelId="{33226E74-6D16-A04E-A806-47A1615E43A7}" type="presParOf" srcId="{A1DCDEB3-0389-D143-A812-9805D4E95AEC}" destId="{A538E277-DEC6-7640-BEB4-E5BAD7E22F40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09FC6-038E-1A44-BC62-8A6CC03E81AA}">
      <dsp:nvSpPr>
        <dsp:cNvPr id="0" name=""/>
        <dsp:cNvSpPr/>
      </dsp:nvSpPr>
      <dsp:spPr>
        <a:xfrm>
          <a:off x="1426516" y="-41290"/>
          <a:ext cx="2457989" cy="2457989"/>
        </a:xfrm>
        <a:prstGeom prst="circularArrow">
          <a:avLst>
            <a:gd name="adj1" fmla="val 4668"/>
            <a:gd name="adj2" fmla="val 272909"/>
            <a:gd name="adj3" fmla="val 13058842"/>
            <a:gd name="adj4" fmla="val 17877766"/>
            <a:gd name="adj5" fmla="val 4847"/>
          </a:avLst>
        </a:prstGeom>
        <a:solidFill>
          <a:schemeClr val="tx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4D8508-0EFF-9647-B01C-68A8AD938354}">
      <dsp:nvSpPr>
        <dsp:cNvPr id="0" name=""/>
        <dsp:cNvSpPr/>
      </dsp:nvSpPr>
      <dsp:spPr>
        <a:xfrm>
          <a:off x="1885309" y="450"/>
          <a:ext cx="1540404" cy="7702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US3D computes the flow field</a:t>
          </a:r>
        </a:p>
      </dsp:txBody>
      <dsp:txXfrm>
        <a:off x="1922907" y="38048"/>
        <a:ext cx="1465208" cy="695006"/>
      </dsp:txXfrm>
    </dsp:sp>
    <dsp:sp modelId="{6C109186-DC4B-E042-AC3E-8E49C8A8D471}">
      <dsp:nvSpPr>
        <dsp:cNvPr id="0" name=""/>
        <dsp:cNvSpPr/>
      </dsp:nvSpPr>
      <dsp:spPr>
        <a:xfrm>
          <a:off x="2767890" y="883031"/>
          <a:ext cx="1540404" cy="7702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Forces &amp; moments on the vehicle obtained using the flow information</a:t>
          </a:r>
        </a:p>
      </dsp:txBody>
      <dsp:txXfrm>
        <a:off x="2805488" y="920629"/>
        <a:ext cx="1465208" cy="695006"/>
      </dsp:txXfrm>
    </dsp:sp>
    <dsp:sp modelId="{36533F87-4CF3-2944-8408-8FDF3CBD4BFC}">
      <dsp:nvSpPr>
        <dsp:cNvPr id="0" name=""/>
        <dsp:cNvSpPr/>
      </dsp:nvSpPr>
      <dsp:spPr>
        <a:xfrm>
          <a:off x="1885309" y="1765612"/>
          <a:ext cx="1540404" cy="7702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Forces &amp; moments used to adjust vehicle orientation</a:t>
          </a:r>
        </a:p>
      </dsp:txBody>
      <dsp:txXfrm>
        <a:off x="1922907" y="1803210"/>
        <a:ext cx="1465208" cy="695006"/>
      </dsp:txXfrm>
    </dsp:sp>
    <dsp:sp modelId="{A538E277-DEC6-7640-BEB4-E5BAD7E22F40}">
      <dsp:nvSpPr>
        <dsp:cNvPr id="0" name=""/>
        <dsp:cNvSpPr/>
      </dsp:nvSpPr>
      <dsp:spPr>
        <a:xfrm>
          <a:off x="1002727" y="883031"/>
          <a:ext cx="1540404" cy="7702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Mesh is deformed to reflect new vehicle orientation</a:t>
          </a:r>
        </a:p>
      </dsp:txBody>
      <dsp:txXfrm>
        <a:off x="1040325" y="920629"/>
        <a:ext cx="1465208" cy="695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003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DE5AC2-CFBD-7F48-BE6B-F338EB7ECB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charset="0"/>
                <a:ea typeface="ＭＳ Ｐゴシック" charset="0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6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7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61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20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189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85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578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940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542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72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16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07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85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04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70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2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171700"/>
            <a:ext cx="7772400" cy="97155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314700"/>
            <a:ext cx="6400800" cy="400050"/>
          </a:xfrm>
        </p:spPr>
        <p:txBody>
          <a:bodyPr/>
          <a:lstStyle>
            <a:lvl1pPr marL="0" indent="0">
              <a:buFont typeface="Times" pitchFamily="80" charset="0"/>
              <a:buNone/>
              <a:defRPr sz="1275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61950"/>
            <a:ext cx="7772400" cy="514350"/>
          </a:xfrm>
        </p:spPr>
        <p:txBody>
          <a:bodyPr/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05628"/>
            <a:ext cx="7772400" cy="3394922"/>
          </a:xfrm>
        </p:spPr>
        <p:txBody>
          <a:bodyPr/>
          <a:lstStyle>
            <a:lvl1pPr marL="257175" indent="-257175">
              <a:buClr>
                <a:srgbClr val="00519B"/>
              </a:buClr>
              <a:buFont typeface="Arial" panose="020B0604020202020204" pitchFamily="34" charset="0"/>
              <a:buChar char="•"/>
              <a:defRPr/>
            </a:lvl1pPr>
            <a:lvl2pPr marL="557213" indent="-214313">
              <a:buClr>
                <a:srgbClr val="004B97"/>
              </a:buClr>
              <a:buFont typeface="System Font Regular"/>
              <a:buChar char="⎼"/>
              <a:defRPr/>
            </a:lvl2pPr>
            <a:lvl3pPr marL="857250" indent="-171450">
              <a:buClr>
                <a:srgbClr val="00529B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00529B"/>
              </a:buClr>
              <a:defRPr/>
            </a:lvl4pPr>
            <a:lvl5pPr>
              <a:buClr>
                <a:srgbClr val="00529B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23950" y="484748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483870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DC3ABCCA-BC5A-CB9F-064F-641EE4B5627A}"/>
              </a:ext>
            </a:extLst>
          </p:cNvPr>
          <p:cNvSpPr txBox="1">
            <a:spLocks/>
          </p:cNvSpPr>
          <p:nvPr userDrawn="1"/>
        </p:nvSpPr>
        <p:spPr>
          <a:xfrm>
            <a:off x="2724150" y="4767263"/>
            <a:ext cx="352425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 sz="1000" baseline="0" dirty="0"/>
              <a:t>AIAA Aviation Forum and Exposition, 2024, Las Vegas, NV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00150"/>
            <a:ext cx="38100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38100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322F9D8-6EC9-176B-3E0D-683C02C6D4A3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06E85A78-1DCC-D4D7-C031-1E01088E9376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8CBCFE-76C9-42D6-AA7E-615743CACEF8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4BB537A-E608-5CCC-0098-F9EF55F5B4A0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8F18361-B55E-0868-6740-9B1D0BED5522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E87AB63-2508-489C-B294-FFD07A4F5D09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28650"/>
            <a:ext cx="1943100" cy="3829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28650"/>
            <a:ext cx="5676900" cy="3829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0A284F-AC0D-6D2D-EC37-6F77FE602F52}"/>
              </a:ext>
            </a:extLst>
          </p:cNvPr>
          <p:cNvSpPr txBox="1">
            <a:spLocks/>
          </p:cNvSpPr>
          <p:nvPr userDrawn="1"/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r>
              <a:rPr lang="en-US"/>
              <a:t>AIAA Aviation 2024, Las Vegas, NV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9163" y="0"/>
            <a:ext cx="6425674" cy="51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2F7CB-AA75-0E72-4672-E69FEF5AC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770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8B3088-1ADA-3E44-861B-B06EA20D6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100013" y="342903"/>
            <a:ext cx="8609012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>
                <a:solidFill>
                  <a:schemeClr val="bg1"/>
                </a:solidFill>
                <a:latin typeface="Arial" charset="0"/>
              </a:rPr>
              <a:t>National Aeronautics and Space Administration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88902" y="4793040"/>
            <a:ext cx="8609013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 dirty="0" err="1">
                <a:solidFill>
                  <a:schemeClr val="bg1"/>
                </a:solidFill>
                <a:latin typeface="Arial" charset="0"/>
              </a:rPr>
              <a:t>www.nasa.gov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6495" y="1588639"/>
            <a:ext cx="6803237" cy="1061198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55737" y="2720736"/>
            <a:ext cx="6811930" cy="1055768"/>
          </a:xfrm>
        </p:spPr>
        <p:txBody>
          <a:bodyPr/>
          <a:lstStyle>
            <a:lvl1pPr marL="0" indent="0" algn="ctr">
              <a:buFont typeface="AGaramond RegularSC" pitchFamily="1" charset="-52"/>
              <a:buNone/>
              <a:defRPr sz="2400">
                <a:solidFill>
                  <a:srgbClr val="2C93EF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38479" y="182127"/>
            <a:ext cx="711159" cy="6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3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1E314FA-94E6-FC42-0931-4BB6C04AB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1650" y="469264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en-US" dirty="0" err="1"/>
              <a:t>PyFR</a:t>
            </a:r>
            <a:r>
              <a:rPr lang="en-US" dirty="0"/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829508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035" y="3305036"/>
            <a:ext cx="7771534" cy="1022187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035" y="2179895"/>
            <a:ext cx="7771534" cy="1125140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291" indent="0">
              <a:buNone/>
              <a:defRPr sz="1600"/>
            </a:lvl2pPr>
            <a:lvl3pPr marL="820583" indent="0">
              <a:buNone/>
              <a:defRPr sz="1400"/>
            </a:lvl3pPr>
            <a:lvl4pPr marL="1230874" indent="0">
              <a:buNone/>
              <a:defRPr sz="1300"/>
            </a:lvl4pPr>
            <a:lvl5pPr marL="1641165" indent="0">
              <a:buNone/>
              <a:defRPr sz="1300"/>
            </a:lvl5pPr>
            <a:lvl6pPr marL="2051456" indent="0">
              <a:buNone/>
              <a:defRPr sz="1300"/>
            </a:lvl6pPr>
            <a:lvl7pPr marL="2461748" indent="0">
              <a:buNone/>
              <a:defRPr sz="1300"/>
            </a:lvl7pPr>
            <a:lvl8pPr marL="2872039" indent="0">
              <a:buNone/>
              <a:defRPr sz="1300"/>
            </a:lvl8pPr>
            <a:lvl9pPr marL="328233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73027-0A44-0F48-AB89-950B55EFB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70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493" y="1485480"/>
            <a:ext cx="4082761" cy="257175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799" y="1485480"/>
            <a:ext cx="4084205" cy="257175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160E7-52B2-6D42-ACDF-768FDBD6D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406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2" y="205908"/>
            <a:ext cx="8229023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92" y="1151406"/>
            <a:ext cx="4039465" cy="48010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92" y="1631507"/>
            <a:ext cx="4039465" cy="296360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606" y="1151406"/>
            <a:ext cx="4040909" cy="48010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606" y="1631507"/>
            <a:ext cx="4040909" cy="296360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63AA-665E-234D-BD78-10092239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91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9736-B571-3149-A12E-5D784E17F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61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F0A2-A088-FE45-8196-7A9CCEB05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19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2" y="204858"/>
            <a:ext cx="3007591" cy="87195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62" y="204858"/>
            <a:ext cx="5111750" cy="439025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492" y="1076817"/>
            <a:ext cx="3007591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2DF56-7E42-6D49-99E7-75A7604F4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58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435" y="3600241"/>
            <a:ext cx="5486977" cy="425473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435" y="459091"/>
            <a:ext cx="5486977" cy="3086520"/>
          </a:xfrm>
        </p:spPr>
        <p:txBody>
          <a:bodyPr/>
          <a:lstStyle>
            <a:lvl1pPr marL="0" indent="0">
              <a:buNone/>
              <a:defRPr sz="2900"/>
            </a:lvl1pPr>
            <a:lvl2pPr marL="410291" indent="0">
              <a:buNone/>
              <a:defRPr sz="2500"/>
            </a:lvl2pPr>
            <a:lvl3pPr marL="820583" indent="0">
              <a:buNone/>
              <a:defRPr sz="2200"/>
            </a:lvl3pPr>
            <a:lvl4pPr marL="1230874" indent="0">
              <a:buNone/>
              <a:defRPr sz="1800"/>
            </a:lvl4pPr>
            <a:lvl5pPr marL="1641165" indent="0">
              <a:buNone/>
              <a:defRPr sz="1800"/>
            </a:lvl5pPr>
            <a:lvl6pPr marL="2051456" indent="0">
              <a:buNone/>
              <a:defRPr sz="1800"/>
            </a:lvl6pPr>
            <a:lvl7pPr marL="2461748" indent="0">
              <a:buNone/>
              <a:defRPr sz="1800"/>
            </a:lvl7pPr>
            <a:lvl8pPr marL="2872039" indent="0">
              <a:buNone/>
              <a:defRPr sz="1800"/>
            </a:lvl8pPr>
            <a:lvl9pPr marL="3282330" indent="0">
              <a:buNone/>
              <a:defRPr sz="18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435" y="4025714"/>
            <a:ext cx="5486977" cy="603017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ED304-2905-DA4C-B25A-50FBD52F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9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6C37-932A-8A43-881A-C7DA36957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69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7708" y="857250"/>
            <a:ext cx="2075295" cy="31999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490" y="857250"/>
            <a:ext cx="6091670" cy="31999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4838703"/>
            <a:ext cx="4351338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4848227"/>
            <a:ext cx="482600" cy="2571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46D7-E64B-6548-AD85-BB457017D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5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2397" y="4444036"/>
            <a:ext cx="735403" cy="642314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286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00150"/>
            <a:ext cx="7772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 dirty="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682055-49EE-B889-D6CA-CE6338002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6" r:id="rId12"/>
    <p:sldLayoutId id="214748483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2529B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02529B"/>
        </a:buClr>
        <a:buFont typeface="Wingdings" pitchFamily="2" charset="2"/>
        <a:buChar char="§"/>
        <a:defRPr sz="2100">
          <a:solidFill>
            <a:srgbClr val="4F4F4F"/>
          </a:solidFill>
          <a:latin typeface="+mn-lt"/>
          <a:ea typeface="+mn-ea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02529B"/>
        </a:buClr>
        <a:buChar char="–"/>
        <a:defRPr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02529B"/>
        </a:buClr>
        <a:buChar char="»"/>
        <a:defRPr sz="1500">
          <a:solidFill>
            <a:srgbClr val="4F4F4F"/>
          </a:solidFill>
          <a:latin typeface="+mn-lt"/>
          <a:ea typeface="+mn-ea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02529B"/>
        </a:buClr>
        <a:buFont typeface="Times" pitchFamily="18" charset="0"/>
        <a:buChar char="•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800" y="825500"/>
            <a:ext cx="8813800" cy="381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938" y="106363"/>
            <a:ext cx="8856662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69759" y="176220"/>
            <a:ext cx="711159" cy="61758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3B9CDF-6D5C-C0D9-5FBA-B3F85F646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1650" y="479514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en-US" dirty="0" err="1"/>
              <a:t>PyFR</a:t>
            </a:r>
            <a:r>
              <a:rPr lang="en-US" dirty="0"/>
              <a:t> Seminar, September 5,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E8BFCD-8646-7733-C725-03417E13892C}"/>
              </a:ext>
            </a:extLst>
          </p:cNvPr>
          <p:cNvSpPr txBox="1"/>
          <p:nvPr userDrawn="1"/>
        </p:nvSpPr>
        <p:spPr>
          <a:xfrm>
            <a:off x="8665126" y="477857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0FBD9AF2-04C3-9449-98C6-2A9F4A44465C}" type="slidenum">
              <a:rPr lang="en-US" sz="1400" smtClean="0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150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9" r:id="rId1"/>
    <p:sldLayoutId id="2147484840" r:id="rId2"/>
    <p:sldLayoutId id="2147484841" r:id="rId3"/>
    <p:sldLayoutId id="2147484842" r:id="rId4"/>
    <p:sldLayoutId id="2147484843" r:id="rId5"/>
    <p:sldLayoutId id="2147484844" r:id="rId6"/>
    <p:sldLayoutId id="2147484845" r:id="rId7"/>
    <p:sldLayoutId id="2147484846" r:id="rId8"/>
    <p:sldLayoutId id="2147484847" r:id="rId9"/>
    <p:sldLayoutId id="2147484848" r:id="rId10"/>
    <p:sldLayoutId id="214748484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Helvetica"/>
          <a:ea typeface="ＭＳ Ｐゴシック" charset="-128"/>
          <a:cs typeface="Helvetica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5pPr>
      <a:lvl6pPr marL="410291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6pPr>
      <a:lvl7pPr marL="820583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7pPr>
      <a:lvl8pPr marL="1230874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8pPr>
      <a:lvl9pPr marL="1641165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9pPr>
    </p:titleStyle>
    <p:bodyStyle>
      <a:lvl1pPr marL="11112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A0A0A0"/>
        </a:buClr>
        <a:buSzPct val="80000"/>
        <a:buFont typeface="AGaramond RegularSC" charset="0"/>
        <a:defRPr sz="1600" b="1">
          <a:solidFill>
            <a:srgbClr val="000000"/>
          </a:solidFill>
          <a:latin typeface="Helvetica"/>
          <a:ea typeface="ＭＳ Ｐゴシック" charset="-128"/>
          <a:cs typeface="Helvetica"/>
        </a:defRPr>
      </a:lvl1pPr>
      <a:lvl2pPr marL="568325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Font typeface="Arial" charset="0"/>
        <a:buChar char="•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2pPr>
      <a:lvl3pPr marL="747713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SzPct val="90000"/>
        <a:buChar char="»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3pPr>
      <a:lvl4pPr marL="119697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4pPr>
      <a:lvl5pPr marL="1711325" indent="-1651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5pPr>
      <a:lvl6pPr marL="2467446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6pPr>
      <a:lvl7pPr marL="2877737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7pPr>
      <a:lvl8pPr marL="3288029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8pPr>
      <a:lvl9pPr marL="3698320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91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83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74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65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56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748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039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33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media" Target="../media/media2.mp4"/><Relationship Id="rId7" Type="http://schemas.openxmlformats.org/officeDocument/2006/relationships/diagramLayout" Target="../diagrams/layout1.xml"/><Relationship Id="rId12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diagramData" Target="../diagrams/data1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15.xml"/><Relationship Id="rId10" Type="http://schemas.microsoft.com/office/2007/relationships/diagramDrawing" Target="../diagrams/drawing1.xml"/><Relationship Id="rId4" Type="http://schemas.openxmlformats.org/officeDocument/2006/relationships/video" Target="../media/media2.mp4"/><Relationship Id="rId9" Type="http://schemas.openxmlformats.org/officeDocument/2006/relationships/diagramColors" Target="../diagrams/colors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500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3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-3"/>
            <a:ext cx="9144007" cy="5143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damn_fine_Mach_m1.png" descr="damn_fine_Mach_m1.png"/>
          <p:cNvPicPr>
            <a:picLocks noChangeAspect="1"/>
          </p:cNvPicPr>
          <p:nvPr/>
        </p:nvPicPr>
        <p:blipFill>
          <a:blip r:embed="rId4"/>
          <a:srcRect l="29029" t="16153" r="29027" b="16153"/>
          <a:stretch>
            <a:fillRect/>
          </a:stretch>
        </p:blipFill>
        <p:spPr>
          <a:xfrm>
            <a:off x="4044233" y="739461"/>
            <a:ext cx="1444845" cy="1465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2" y="1003"/>
                  <a:pt x="2881" y="3013"/>
                </a:cubicBezTo>
                <a:cubicBezTo>
                  <a:pt x="-961" y="7034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4"/>
                  <a:pt x="16797" y="3013"/>
                </a:cubicBezTo>
                <a:cubicBezTo>
                  <a:pt x="14876" y="1003"/>
                  <a:pt x="12356" y="0"/>
                  <a:pt x="983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5" name="yuck.png" descr="yuck.png"/>
          <p:cNvPicPr>
            <a:picLocks noChangeAspect="1"/>
          </p:cNvPicPr>
          <p:nvPr/>
        </p:nvPicPr>
        <p:blipFill>
          <a:blip r:embed="rId5"/>
          <a:srcRect l="20788" t="2728" r="19441" b="439"/>
          <a:stretch>
            <a:fillRect/>
          </a:stretch>
        </p:blipFill>
        <p:spPr>
          <a:xfrm>
            <a:off x="5610164" y="2473885"/>
            <a:ext cx="1197827" cy="1192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6" y="0"/>
                  <a:pt x="9838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7" name="TextBox 12"/>
          <p:cNvSpPr txBox="1"/>
          <p:nvPr/>
        </p:nvSpPr>
        <p:spPr>
          <a:xfrm>
            <a:off x="152400" y="4158304"/>
            <a:ext cx="5685940" cy="623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tIns="34289" rIns="34289" bIns="34289" anchor="ctr">
            <a:spAutoFit/>
          </a:bodyPr>
          <a:lstStyle>
            <a:lvl1pPr algn="l" defTabSz="1828800">
              <a:lnSpc>
                <a:spcPct val="100000"/>
              </a:lnSpc>
              <a:defRPr sz="5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en-US" sz="1800" dirty="0"/>
              <a:t>Towards Reentry Capsule Dynamic Stability Prediction: Recent Experience using </a:t>
            </a:r>
            <a:r>
              <a:rPr lang="en-US" sz="1800" dirty="0" err="1"/>
              <a:t>PyFR</a:t>
            </a:r>
            <a:r>
              <a:rPr lang="en-US" sz="1800" dirty="0"/>
              <a:t> for Capsule Wake Flow</a:t>
            </a:r>
            <a:endParaRPr sz="1800" dirty="0"/>
          </a:p>
        </p:txBody>
      </p:sp>
      <p:sp>
        <p:nvSpPr>
          <p:cNvPr id="198" name="Joseph Brock…"/>
          <p:cNvSpPr txBox="1"/>
          <p:nvPr/>
        </p:nvSpPr>
        <p:spPr>
          <a:xfrm>
            <a:off x="5489078" y="4052815"/>
            <a:ext cx="3073279" cy="469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lvl="1" defTabSz="685800"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400" dirty="0" err="1"/>
              <a:t>Rathakrishnan</a:t>
            </a:r>
            <a:r>
              <a:rPr lang="en-US" sz="1400" dirty="0"/>
              <a:t> Bhaskaran</a:t>
            </a:r>
          </a:p>
          <a:p>
            <a:pPr lvl="1" defTabSz="685800"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200" dirty="0"/>
              <a:t>AMA Inc. at NASA Ames Research Center</a:t>
            </a:r>
          </a:p>
        </p:txBody>
      </p:sp>
      <p:pic>
        <p:nvPicPr>
          <p:cNvPr id="199" name="MSL_SliceZ.png" descr="MSL_SliceZ.png"/>
          <p:cNvPicPr>
            <a:picLocks noChangeAspect="1"/>
          </p:cNvPicPr>
          <p:nvPr/>
        </p:nvPicPr>
        <p:blipFill>
          <a:blip r:embed="rId6"/>
          <a:srcRect l="19207" t="2163" r="32169" b="2163"/>
          <a:stretch>
            <a:fillRect/>
          </a:stretch>
        </p:blipFill>
        <p:spPr>
          <a:xfrm>
            <a:off x="2017627" y="641513"/>
            <a:ext cx="932396" cy="932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4"/>
                  <a:pt x="2881" y="3015"/>
                </a:cubicBezTo>
                <a:cubicBezTo>
                  <a:pt x="-961" y="7037"/>
                  <a:pt x="-961" y="13557"/>
                  <a:pt x="2881" y="17578"/>
                </a:cubicBezTo>
                <a:cubicBezTo>
                  <a:pt x="6724" y="21600"/>
                  <a:pt x="12954" y="21600"/>
                  <a:pt x="16797" y="17578"/>
                </a:cubicBezTo>
                <a:cubicBezTo>
                  <a:pt x="20639" y="13557"/>
                  <a:pt x="20639" y="7037"/>
                  <a:pt x="16797" y="3015"/>
                </a:cubicBezTo>
                <a:cubicBezTo>
                  <a:pt x="14875" y="1004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0" name="2783_Temperature.png" descr="2783_Temperature.png"/>
          <p:cNvPicPr>
            <a:picLocks noChangeAspect="1"/>
          </p:cNvPicPr>
          <p:nvPr/>
        </p:nvPicPr>
        <p:blipFill>
          <a:blip r:embed="rId7"/>
          <a:srcRect l="15679" t="3620" r="29729" b="3670"/>
          <a:stretch>
            <a:fillRect/>
          </a:stretch>
        </p:blipFill>
        <p:spPr>
          <a:xfrm rot="16193188">
            <a:off x="2589225" y="2110170"/>
            <a:ext cx="1087302" cy="1085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1" y="3015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5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01" name="Shot_2366_Temperature_Shade_Capsule.png" descr="Shot_2366_Temperature_Shade_Capsule.png"/>
          <p:cNvPicPr>
            <a:picLocks noChangeAspect="1"/>
          </p:cNvPicPr>
          <p:nvPr/>
        </p:nvPicPr>
        <p:blipFill>
          <a:blip r:embed="rId8"/>
          <a:srcRect l="1938" r="46401" b="5915"/>
          <a:stretch>
            <a:fillRect/>
          </a:stretch>
        </p:blipFill>
        <p:spPr>
          <a:xfrm>
            <a:off x="4295976" y="2970551"/>
            <a:ext cx="864861" cy="864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4" extrusionOk="0">
                <a:moveTo>
                  <a:pt x="9624" y="0"/>
                </a:moveTo>
                <a:cubicBezTo>
                  <a:pt x="7178" y="56"/>
                  <a:pt x="4748" y="1053"/>
                  <a:pt x="2882" y="3007"/>
                </a:cubicBezTo>
                <a:cubicBezTo>
                  <a:pt x="-961" y="7031"/>
                  <a:pt x="-961" y="13553"/>
                  <a:pt x="2882" y="17577"/>
                </a:cubicBezTo>
                <a:cubicBezTo>
                  <a:pt x="6724" y="21600"/>
                  <a:pt x="12954" y="21600"/>
                  <a:pt x="16796" y="17577"/>
                </a:cubicBezTo>
                <a:cubicBezTo>
                  <a:pt x="20639" y="13553"/>
                  <a:pt x="20639" y="7031"/>
                  <a:pt x="16796" y="3007"/>
                </a:cubicBezTo>
                <a:cubicBezTo>
                  <a:pt x="14930" y="1054"/>
                  <a:pt x="12503" y="56"/>
                  <a:pt x="10057" y="0"/>
                </a:cubicBezTo>
                <a:lnTo>
                  <a:pt x="9624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02" name="new_image.png" descr="new_image.png"/>
          <p:cNvPicPr>
            <a:picLocks noChangeAspect="1"/>
          </p:cNvPicPr>
          <p:nvPr/>
        </p:nvPicPr>
        <p:blipFill>
          <a:blip r:embed="rId9"/>
          <a:srcRect l="45889" t="1050" r="7755" b="13344"/>
          <a:stretch>
            <a:fillRect/>
          </a:stretch>
        </p:blipFill>
        <p:spPr>
          <a:xfrm>
            <a:off x="6515895" y="1065175"/>
            <a:ext cx="1192124" cy="1192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1" y="3016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Joseph Brock…">
            <a:extLst>
              <a:ext uri="{FF2B5EF4-FFF2-40B4-BE49-F238E27FC236}">
                <a16:creationId xmlns:a16="http://schemas.microsoft.com/office/drawing/2014/main" id="{3B24C223-1DEF-8D67-CB70-1BFA40E25AF9}"/>
              </a:ext>
            </a:extLst>
          </p:cNvPr>
          <p:cNvSpPr txBox="1"/>
          <p:nvPr/>
        </p:nvSpPr>
        <p:spPr>
          <a:xfrm>
            <a:off x="5489078" y="4372260"/>
            <a:ext cx="5134460" cy="561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lvl="1" defTabSz="685800"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en-US" sz="1100" dirty="0"/>
          </a:p>
          <a:p>
            <a:pPr lvl="1" defTabSz="685800"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050" dirty="0"/>
              <a:t>With Contributions from: Eric Stern, Dirk </a:t>
            </a:r>
            <a:r>
              <a:rPr lang="en-US" sz="1050" dirty="0" err="1"/>
              <a:t>Ekelschot</a:t>
            </a:r>
            <a:r>
              <a:rPr lang="en-US" sz="1050" dirty="0"/>
              <a:t>, </a:t>
            </a:r>
          </a:p>
          <a:p>
            <a:pPr lvl="1" defTabSz="685800">
              <a:defRPr sz="3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1050" dirty="0"/>
              <a:t>Joseph Brock &amp; Kyle Thompson (</a:t>
            </a:r>
            <a:r>
              <a:rPr lang="en-US" sz="1050" dirty="0" err="1"/>
              <a:t>LaRC</a:t>
            </a:r>
            <a:r>
              <a:rPr lang="en-US" sz="1050" dirty="0"/>
              <a:t>)</a:t>
            </a:r>
            <a:endParaRPr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9FB2-A394-E88C-6528-6EBCFD5F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948CF-DDC3-E998-188C-C2385A953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25500"/>
            <a:ext cx="8610600" cy="3811588"/>
          </a:xfrm>
        </p:spPr>
        <p:txBody>
          <a:bodyPr/>
          <a:lstStyle/>
          <a:p>
            <a:pPr marL="285750" indent="-285750">
              <a:lnSpc>
                <a:spcPts val="36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Objectives</a:t>
            </a:r>
          </a:p>
          <a:p>
            <a:pPr marL="285750" indent="-285750">
              <a:lnSpc>
                <a:spcPts val="36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Background: Capsule Dynamic Stability</a:t>
            </a:r>
          </a:p>
          <a:p>
            <a:pPr marL="742950" lvl="1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Reentry capsule design and dynamic stability considerations</a:t>
            </a:r>
          </a:p>
          <a:p>
            <a:pPr marL="742950" lvl="1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Free-flight CFD: Computational tools for dynamic stability prediction</a:t>
            </a:r>
          </a:p>
          <a:p>
            <a:pPr marL="742950" lvl="1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new tools for modern HPC hardware</a:t>
            </a:r>
          </a:p>
          <a:p>
            <a:pPr marL="285750" indent="-285750">
              <a:lnSpc>
                <a:spcPts val="36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Test case: Viking’75 capsule wake prediction</a:t>
            </a:r>
          </a:p>
          <a:p>
            <a:pPr marL="285750" indent="-285750">
              <a:lnSpc>
                <a:spcPts val="36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n-lt"/>
              </a:rPr>
              <a:t>PyFR</a:t>
            </a:r>
            <a:r>
              <a:rPr lang="en-US" sz="1800" dirty="0">
                <a:latin typeface="+mn-lt"/>
              </a:rPr>
              <a:t> development needs for dynamic stability</a:t>
            </a:r>
          </a:p>
          <a:p>
            <a:pPr marL="285750" indent="-285750">
              <a:lnSpc>
                <a:spcPts val="36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0CCB13-A343-1BE7-449D-D54786AF33AF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75459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A04F-039D-EF56-6C1D-23E80541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1981-F0CE-109E-3763-90F9CD675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+mn-lt"/>
              </a:rPr>
              <a:t>Gain experience with exascale ready high-order solver for capsule reentry problems</a:t>
            </a:r>
          </a:p>
          <a:p>
            <a:pPr lvl="1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 high-order GPU solver’s accuracy and speed against experimental data and workhorse finite volume solver US3D for static capsule wake flow problem</a:t>
            </a:r>
          </a:p>
          <a:p>
            <a:pPr lvl="1"/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3" indent="-11113"/>
            <a:r>
              <a:rPr lang="en-US" sz="1800" dirty="0">
                <a:latin typeface="+mn-lt"/>
                <a:cs typeface="Times New Roman" panose="02020603050405020304" pitchFamily="18" charset="0"/>
              </a:rPr>
              <a:t>Static wake prediction as first step towards 6-DoF prediction for dynamic stability</a:t>
            </a:r>
          </a:p>
          <a:p>
            <a:pPr marL="11113" indent="-11113"/>
            <a:endParaRPr lang="en-US" sz="1800" dirty="0">
              <a:latin typeface="+mn-lt"/>
            </a:endParaRPr>
          </a:p>
          <a:p>
            <a:pPr lvl="1"/>
            <a:endParaRPr lang="en-US" sz="17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A9DD6-172F-3410-A4B0-977EFCD26683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072812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6ACEC-358A-EC8D-04E2-FBDC680E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233" y="2419350"/>
            <a:ext cx="7771534" cy="83820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4400" dirty="0"/>
          </a:p>
          <a:p>
            <a:pPr>
              <a:lnSpc>
                <a:spcPct val="150000"/>
              </a:lnSpc>
            </a:pPr>
            <a:endParaRPr lang="en-US" sz="4400" dirty="0"/>
          </a:p>
          <a:p>
            <a:pPr algn="ctr">
              <a:lnSpc>
                <a:spcPct val="150000"/>
              </a:lnSpc>
            </a:pPr>
            <a:r>
              <a:rPr lang="en-US" sz="4400" dirty="0"/>
              <a:t>Background:</a:t>
            </a:r>
          </a:p>
          <a:p>
            <a:pPr>
              <a:lnSpc>
                <a:spcPct val="150000"/>
              </a:lnSpc>
            </a:pPr>
            <a:r>
              <a:rPr lang="en-US" sz="4400" dirty="0"/>
              <a:t>Capsule Dynamic Stability</a:t>
            </a:r>
          </a:p>
        </p:txBody>
      </p:sp>
    </p:spTree>
    <p:extLst>
      <p:ext uri="{BB962C8B-B14F-4D97-AF65-F5344CB8AC3E}">
        <p14:creationId xmlns:p14="http://schemas.microsoft.com/office/powerpoint/2010/main" val="966190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059E5-36D4-2C21-BDD1-89889EFD0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Entry, Descent and Landing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DDBCC-3DFC-DFCF-2573-55C4AFD07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825500"/>
            <a:ext cx="5842000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NASA interplanetary missions involve entering planetary atmospheres at extremely high speed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“Entry, Descent and Landing” (EDL) phase of a 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Computational Fluid Dynamics (CFD) is employed to understand complex high-energy gas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vehicle heat shield is required to protect against the intense heat generated by air resistance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Lifting entry: Shuttle orbiter was a wing-body design that used a tile system for the heat shield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Ballistic entry: </a:t>
            </a:r>
            <a:r>
              <a:rPr lang="en-US" dirty="0" err="1"/>
              <a:t>Eg.</a:t>
            </a:r>
            <a:r>
              <a:rPr lang="en-US" dirty="0"/>
              <a:t> Stardust/O-Rex/EES. Apollo/Orion/MSL feature blunt-body capsule designs with low L/D.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6C2600-1AB8-F141-368B-5689B662B31A}"/>
              </a:ext>
            </a:extLst>
          </p:cNvPr>
          <p:cNvGrpSpPr/>
          <p:nvPr/>
        </p:nvGrpSpPr>
        <p:grpSpPr>
          <a:xfrm>
            <a:off x="6152473" y="2696241"/>
            <a:ext cx="2229526" cy="2248624"/>
            <a:chOff x="6152473" y="2696241"/>
            <a:chExt cx="2229526" cy="2248624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66216CE-2077-4FC7-3A98-404E3966F9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2473" y="2696241"/>
              <a:ext cx="2229526" cy="2002347"/>
            </a:xfrm>
            <a:prstGeom prst="rect">
              <a:avLst/>
            </a:prstGeom>
            <a:noFill/>
            <a:effectLst>
              <a:softEdge rad="254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7E11B1-CA93-6ABE-F79E-DE36B3321911}"/>
                </a:ext>
              </a:extLst>
            </p:cNvPr>
            <p:cNvSpPr txBox="1"/>
            <p:nvPr/>
          </p:nvSpPr>
          <p:spPr>
            <a:xfrm>
              <a:off x="6685358" y="4637088"/>
              <a:ext cx="123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Crew module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994E72-E503-EFC3-DDB4-991B58BACBE3}"/>
              </a:ext>
            </a:extLst>
          </p:cNvPr>
          <p:cNvGrpSpPr/>
          <p:nvPr/>
        </p:nvGrpSpPr>
        <p:grpSpPr>
          <a:xfrm>
            <a:off x="5943600" y="825500"/>
            <a:ext cx="2787067" cy="1849820"/>
            <a:chOff x="6723554" y="1098714"/>
            <a:chExt cx="2057399" cy="136709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AF8A420-0986-4434-DBA4-EB7FC1092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2786" r="11231" b="15226"/>
            <a:stretch/>
          </p:blipFill>
          <p:spPr>
            <a:xfrm>
              <a:off x="6723554" y="1098714"/>
              <a:ext cx="2057399" cy="127093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5F4BEC-D2C3-E99D-5BC7-2160950A04E9}"/>
                </a:ext>
              </a:extLst>
            </p:cNvPr>
            <p:cNvSpPr txBox="1"/>
            <p:nvPr/>
          </p:nvSpPr>
          <p:spPr>
            <a:xfrm>
              <a:off x="7429072" y="2188814"/>
              <a:ext cx="11400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Space Shuttle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6FE1643-3C9A-57F3-9B9E-2181CEC0FE48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37418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41A0-F888-B109-02D1-8785D5D8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Blunt-body Capsule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6AC29-A590-74D8-5025-3AA2F2A68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09" y="895350"/>
            <a:ext cx="5182217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Blunt body capsule design is the most common design for interplanetary missions</a:t>
            </a:r>
          </a:p>
          <a:p>
            <a:pPr marL="742950" lvl="1" indent="-285750">
              <a:buFont typeface="System Font Regular"/>
              <a:buChar char="⎼"/>
            </a:pPr>
            <a:r>
              <a:rPr lang="en-US" dirty="0"/>
              <a:t>For </a:t>
            </a:r>
            <a:r>
              <a:rPr lang="en-US" dirty="0" err="1"/>
              <a:t>eg.</a:t>
            </a:r>
            <a:r>
              <a:rPr lang="en-US" dirty="0"/>
              <a:t>, NASA’s flagship missions to Mars (MSR) and Titan (Dragonfly) will feature blunt body capsules </a:t>
            </a:r>
          </a:p>
          <a:p>
            <a:pPr marL="742950" lvl="1" indent="-285750">
              <a:buFont typeface="System Font Regular"/>
              <a:buChar char="⎼"/>
            </a:pPr>
            <a:r>
              <a:rPr lang="en-US" dirty="0"/>
              <a:t>Heat shield can be designed to withstand higher temperatures and heating rates</a:t>
            </a:r>
          </a:p>
          <a:p>
            <a:pPr marL="742950" lvl="1" indent="-285750">
              <a:buFont typeface="System Font Regular"/>
              <a:buChar char="⎼"/>
            </a:pPr>
            <a:r>
              <a:rPr lang="en-US" dirty="0"/>
              <a:t>Blunt shape keeps high-temperature bow shock away from the heat shield surface</a:t>
            </a:r>
          </a:p>
          <a:p>
            <a:pPr marL="0" indent="0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1C5724-C1FF-EF00-0E6E-5BE4724D2AB0}"/>
              </a:ext>
            </a:extLst>
          </p:cNvPr>
          <p:cNvGrpSpPr/>
          <p:nvPr/>
        </p:nvGrpSpPr>
        <p:grpSpPr>
          <a:xfrm>
            <a:off x="5814804" y="825500"/>
            <a:ext cx="2242917" cy="3790434"/>
            <a:chOff x="5835430" y="783094"/>
            <a:chExt cx="2242917" cy="3790434"/>
          </a:xfrm>
        </p:grpSpPr>
        <p:pic>
          <p:nvPicPr>
            <p:cNvPr id="6" name="Picture 5" descr="A blue flame coming out of a red background&#10;&#10;Description automatically generated">
              <a:extLst>
                <a:ext uri="{FF2B5EF4-FFF2-40B4-BE49-F238E27FC236}">
                  <a16:creationId xmlns:a16="http://schemas.microsoft.com/office/drawing/2014/main" id="{44C84D79-8888-F39D-F536-C6D60D573D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61" t="6028" r="12262" b="9971"/>
            <a:stretch/>
          </p:blipFill>
          <p:spPr>
            <a:xfrm rot="16200000">
              <a:off x="5060867" y="1557657"/>
              <a:ext cx="3790434" cy="22413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F6803C-3AF0-D84B-E372-FC1744F422EB}"/>
                </a:ext>
              </a:extLst>
            </p:cNvPr>
            <p:cNvSpPr txBox="1"/>
            <p:nvPr/>
          </p:nvSpPr>
          <p:spPr>
            <a:xfrm>
              <a:off x="5995163" y="4252684"/>
              <a:ext cx="73930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Bow shock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4480B7F-7C76-F229-097F-760550BEED45}"/>
                </a:ext>
              </a:extLst>
            </p:cNvPr>
            <p:cNvSpPr txBox="1"/>
            <p:nvPr/>
          </p:nvSpPr>
          <p:spPr>
            <a:xfrm>
              <a:off x="5891680" y="1400627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Fishtail 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shock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C80CC0-B086-BD14-0290-FEFB98C9EBBA}"/>
                </a:ext>
              </a:extLst>
            </p:cNvPr>
            <p:cNvSpPr txBox="1"/>
            <p:nvPr/>
          </p:nvSpPr>
          <p:spPr>
            <a:xfrm>
              <a:off x="7208415" y="2478256"/>
              <a:ext cx="869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Wake shear layer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BED752D-E9F1-3A1D-75EF-9DD36BB3B73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268566" y="4131987"/>
              <a:ext cx="48124" cy="1825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0418BCB-855C-A3D8-47BE-F0EBBB900BAC}"/>
                </a:ext>
              </a:extLst>
            </p:cNvPr>
            <p:cNvCxnSpPr>
              <a:cxnSpLocks/>
              <a:stCxn id="8" idx="0"/>
            </p:cNvCxnSpPr>
            <p:nvPr/>
          </p:nvCxnSpPr>
          <p:spPr bwMode="auto">
            <a:xfrm flipV="1">
              <a:off x="6181984" y="1195656"/>
              <a:ext cx="134706" cy="20497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ACFE9CC-B498-F38E-9EB8-D285DA357B2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418328" y="2878366"/>
              <a:ext cx="147374" cy="22896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5360955-38A6-826F-3792-BABCC6F3415D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061791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98F0-E539-7CE5-B186-892824A5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Blunt-body Capsule Dynamic Instability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65757-1EE0-8197-8E08-EF23F5FA7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749300"/>
            <a:ext cx="4600146" cy="40322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Blunt-body capsules are subject to dynamic instabilities at low-supersonic and transonic Mach numbers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Dynamic stability typically characterized via experiments: forced-, free-to-oscillate, and ballistic range</a:t>
            </a:r>
          </a:p>
          <a:p>
            <a:pPr marL="742950" lvl="1" indent="-285750">
              <a:lnSpc>
                <a:spcPts val="2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effectLst/>
                <a:latin typeface="Helvetica Neue" panose="02000503000000020004" pitchFamily="2" charset="0"/>
              </a:rPr>
              <a:t>These methods have a long pedigree of producing dynamic aero for missions</a:t>
            </a:r>
          </a:p>
          <a:p>
            <a:pPr marL="742950" lvl="1" indent="-285750">
              <a:lnSpc>
                <a:spcPts val="2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effectLst/>
                <a:latin typeface="Helvetica Neue" panose="02000503000000020004" pitchFamily="2" charset="0"/>
              </a:rPr>
              <a:t>However, each method has drawbacks resulting in uncertain predictions </a:t>
            </a:r>
          </a:p>
          <a:p>
            <a:pPr marL="742950" lvl="1" indent="-285750">
              <a:lnSpc>
                <a:spcPts val="2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latin typeface="Helvetica Neue" panose="02000503000000020004" pitchFamily="2" charset="0"/>
              </a:rPr>
              <a:t>Insufficient data to retire dynamic stability risks between Mach 2 and subsonic regime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 Neue" panose="02000503000000020004" pitchFamily="2" charset="0"/>
              </a:rPr>
              <a:t>NASA investing in free-flight CFD capability in US3D flow solver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416797-9DEF-A216-B41A-3AB5ED2FB927}"/>
              </a:ext>
            </a:extLst>
          </p:cNvPr>
          <p:cNvGrpSpPr/>
          <p:nvPr/>
        </p:nvGrpSpPr>
        <p:grpSpPr>
          <a:xfrm>
            <a:off x="4572000" y="1504950"/>
            <a:ext cx="4259721" cy="2969791"/>
            <a:chOff x="8895026" y="3466491"/>
            <a:chExt cx="3819085" cy="2830766"/>
          </a:xfrm>
        </p:grpSpPr>
        <p:pic>
          <p:nvPicPr>
            <p:cNvPr id="6" name="pasted-image.gif" descr="pasted-image.gif">
              <a:extLst>
                <a:ext uri="{FF2B5EF4-FFF2-40B4-BE49-F238E27FC236}">
                  <a16:creationId xmlns:a16="http://schemas.microsoft.com/office/drawing/2014/main" id="{57B682FD-D157-5479-1969-815E7D9103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210" t="1778" r="12969" b="10875"/>
            <a:stretch/>
          </p:blipFill>
          <p:spPr>
            <a:xfrm>
              <a:off x="9164184" y="3466491"/>
              <a:ext cx="3130013" cy="2230457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8100000" algn="tr" rotWithShape="0">
                <a:schemeClr val="bg1">
                  <a:lumMod val="85000"/>
                  <a:alpha val="40000"/>
                </a:schemeClr>
              </a:outerShdw>
            </a:effectLst>
          </p:spPr>
        </p:pic>
        <p:pic>
          <p:nvPicPr>
            <p:cNvPr id="7" name="Screen Shot 2021-10-20 at 2.03.18 PM.png" descr="Screen Shot 2021-10-20 at 2.03.18 PM.png">
              <a:extLst>
                <a:ext uri="{FF2B5EF4-FFF2-40B4-BE49-F238E27FC236}">
                  <a16:creationId xmlns:a16="http://schemas.microsoft.com/office/drawing/2014/main" id="{359D8945-8256-2ED3-0ABF-4E1F953C1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13425" y="5396425"/>
              <a:ext cx="1400686" cy="900832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8100000" algn="tr" rotWithShape="0">
                <a:schemeClr val="bg1">
                  <a:lumMod val="75000"/>
                  <a:alpha val="40000"/>
                </a:schemeClr>
              </a:outerShdw>
            </a:effectLst>
          </p:spPr>
        </p:pic>
        <p:sp>
          <p:nvSpPr>
            <p:cNvPr id="8" name="Mars Phoenix Lander (Desai, 2011)">
              <a:extLst>
                <a:ext uri="{FF2B5EF4-FFF2-40B4-BE49-F238E27FC236}">
                  <a16:creationId xmlns:a16="http://schemas.microsoft.com/office/drawing/2014/main" id="{200EE715-55E3-4DC6-F796-D32010B3F673}"/>
                </a:ext>
              </a:extLst>
            </p:cNvPr>
            <p:cNvSpPr txBox="1"/>
            <p:nvPr/>
          </p:nvSpPr>
          <p:spPr>
            <a:xfrm>
              <a:off x="8895026" y="5855874"/>
              <a:ext cx="2687559" cy="3960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1200" i="1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Genesis Sample Return </a:t>
              </a:r>
            </a:p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Capsule (Desai, NASA </a:t>
              </a:r>
              <a:r>
                <a:rPr kumimoji="0" lang="en-US" sz="1050" b="1" i="1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LaRC</a:t>
              </a:r>
              <a:r>
                <a:rPr kumimoji="0" lang="en-US" sz="1050" b="1" i="1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)</a:t>
              </a:r>
              <a:endParaRPr kumimoji="0" sz="105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175909-C35D-99E1-B4B5-570DC748C77D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FED8EE-ADFE-7109-27E0-4314F19C74BB}"/>
                  </a:ext>
                </a:extLst>
              </p:cNvPr>
              <p:cNvSpPr txBox="1"/>
              <p:nvPr/>
            </p:nvSpPr>
            <p:spPr>
              <a:xfrm>
                <a:off x="4984133" y="786919"/>
                <a:ext cx="3267305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acc>
                            </m:sub>
                          </m:sSub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FED8EE-ADFE-7109-27E0-4314F19C7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133" y="786919"/>
                <a:ext cx="3267305" cy="525978"/>
              </a:xfrm>
              <a:prstGeom prst="rect">
                <a:avLst/>
              </a:prstGeom>
              <a:blipFill>
                <a:blip r:embed="rId4"/>
                <a:stretch>
                  <a:fillRect t="-2326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656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9D1C-8108-6834-8E19-2023C716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US3D Flow Solver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8119B-78FB-8DE5-EF16-723C5512E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825500"/>
            <a:ext cx="8813800" cy="403225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Primary developed at the University of Minnesota (Prof. Graham Candler)</a:t>
            </a:r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75488" lvl="1" indent="-288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ea typeface="ＭＳ Ｐゴシック" pitchFamily="-110" charset="-128"/>
              </a:rPr>
              <a:t>3D, parallel, cell-centered finite-volume Navier-Stokes solver written in Fortran 95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Ability to solve on structured, unstructured, and hybrid grid topologies</a:t>
            </a:r>
            <a:endParaRPr lang="en-US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Spatial flux schemes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2nd and 3rd order upwind fluxes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2nd, 4th, and 6th order Kinetic Energy Consistent (KEC), low-dissipation fluxes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Time integration schemes </a:t>
            </a: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US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rd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order explicit (RK3)</a:t>
            </a: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nd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order implicit (DPLR and FMPR) schemes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Finite Rate chemistry and vibrational-electronic energy relaxation</a:t>
            </a:r>
            <a:endParaRPr lang="en-US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Turbulence modeling </a:t>
            </a: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Algebraic Baldwin Lomax model</a:t>
            </a:r>
            <a:endParaRPr lang="en-US" dirty="0">
              <a:latin typeface="Times New Roman" panose="02020603050405020304" pitchFamily="18" charset="0"/>
            </a:endParaRP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One equation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Sapalart</a:t>
            </a:r>
            <a:r>
              <a:rPr lang="en-US" dirty="0" err="1">
                <a:latin typeface="Times New Roman" panose="02020603050405020304" pitchFamily="18" charset="0"/>
              </a:rPr>
              <a:t>-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Almaras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model</a:t>
            </a:r>
            <a:endParaRPr lang="en-US" dirty="0">
              <a:latin typeface="Times New Roman" panose="02020603050405020304" pitchFamily="18" charset="0"/>
            </a:endParaRP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K-Omega / Shear-Stress-Transport (SST) models</a:t>
            </a:r>
            <a:endParaRPr lang="en-US" dirty="0">
              <a:latin typeface="Times New Roman" panose="02020603050405020304" pitchFamily="18" charset="0"/>
            </a:endParaRP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Hybrid RANS-LES flavors including DES97, DDES and IDDES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5EBD1-9400-5808-3F71-5CF47994C75E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96815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F12C7-6E0B-7AE3-6015-7349187EF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NASA’s Entry Systems and Modeling (ESM) Project has invested in a Free-Flight Computational Fluid Dynamics (FF-CFD) plugin for US3D to build a computational tool for characterizing dynamic stability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6-DoF free-flight simulation capability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Hybrid RANS-LES for unsteady wake dynamics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Simulations validated with ballistic range data</a:t>
            </a:r>
          </a:p>
        </p:txBody>
      </p:sp>
      <p:pic>
        <p:nvPicPr>
          <p:cNvPr id="27" name="Picture 26" descr="A diagram of a process&#10;&#10;Description automatically generated">
            <a:extLst>
              <a:ext uri="{FF2B5EF4-FFF2-40B4-BE49-F238E27FC236}">
                <a16:creationId xmlns:a16="http://schemas.microsoft.com/office/drawing/2014/main" id="{22AD173C-B069-675D-D4C3-FD3558EEB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07" y="2780720"/>
            <a:ext cx="4548707" cy="15436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06674A-5313-4BCF-FC42-497C6DE2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US3D Free-Flight Plugin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8193A0-59A9-ECFB-AB82-5A06A33AC640}"/>
              </a:ext>
            </a:extLst>
          </p:cNvPr>
          <p:cNvGrpSpPr/>
          <p:nvPr/>
        </p:nvGrpSpPr>
        <p:grpSpPr>
          <a:xfrm>
            <a:off x="4936324" y="1690461"/>
            <a:ext cx="3997971" cy="2819177"/>
            <a:chOff x="4936324" y="1690461"/>
            <a:chExt cx="3997971" cy="281917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F321F8B-3E03-B187-7139-50D2EBEF2F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23954" y="2997634"/>
              <a:ext cx="2304686" cy="1512004"/>
              <a:chOff x="1618611" y="2495873"/>
              <a:chExt cx="3045443" cy="210887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CDA2A6DA-71FA-41B9-26A6-8DBEEDE8E320}"/>
                  </a:ext>
                </a:extLst>
              </p:cNvPr>
              <p:cNvGrpSpPr/>
              <p:nvPr/>
            </p:nvGrpSpPr>
            <p:grpSpPr>
              <a:xfrm>
                <a:off x="1618611" y="2495873"/>
                <a:ext cx="3045443" cy="2108876"/>
                <a:chOff x="1618611" y="2495873"/>
                <a:chExt cx="3045443" cy="2108876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EE72747E-0EE1-1483-E016-F3FBFFC987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18611" y="2647627"/>
                  <a:ext cx="3045443" cy="1957122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39E12B74-D055-42DE-AE16-38D544C6AA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-1933" t="-3066" r="-1933" b="-3066"/>
                <a:stretch/>
              </p:blipFill>
              <p:spPr>
                <a:xfrm>
                  <a:off x="3446125" y="2495873"/>
                  <a:ext cx="1217929" cy="1063854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AB965B-3825-808C-C48A-0D18EA074DF0}"/>
                  </a:ext>
                </a:extLst>
              </p:cNvPr>
              <p:cNvSpPr txBox="1"/>
              <p:nvPr/>
            </p:nvSpPr>
            <p:spPr>
              <a:xfrm>
                <a:off x="1940408" y="2667364"/>
                <a:ext cx="1246417" cy="346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/>
                  <a:t>Mach</a:t>
                </a:r>
                <a:r>
                  <a:rPr lang="en-US" sz="1200" dirty="0"/>
                  <a:t>: 2.4-1.2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183DC22-22FE-814D-343F-8940D37CA9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10018" y="1690461"/>
              <a:ext cx="2324277" cy="1155324"/>
              <a:chOff x="5354156" y="1697384"/>
              <a:chExt cx="3514535" cy="174696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5CBDD52-C75F-DC95-D0DC-0A319430A79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54156" y="1697384"/>
                <a:ext cx="3279348" cy="1746964"/>
                <a:chOff x="1015313" y="1546514"/>
                <a:chExt cx="7900607" cy="4208785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6A9FF705-733F-64CB-2333-E27A082818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15313" y="1546514"/>
                  <a:ext cx="7772400" cy="4208785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D2AE83D-41F7-9140-ABFE-1E4E76ABDE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-8414" t="-5797" r="-8414" b="-5797"/>
                <a:stretch/>
              </p:blipFill>
              <p:spPr>
                <a:xfrm>
                  <a:off x="6103534" y="3283808"/>
                  <a:ext cx="2812386" cy="2471491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1C3F2D-35C9-2DD4-8A9F-5E736D804AED}"/>
                  </a:ext>
                </a:extLst>
              </p:cNvPr>
              <p:cNvSpPr txBox="1"/>
              <p:nvPr/>
            </p:nvSpPr>
            <p:spPr>
              <a:xfrm>
                <a:off x="7098113" y="1715202"/>
                <a:ext cx="1770578" cy="388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i="1" dirty="0">
                    <a:solidFill>
                      <a:schemeClr val="bg1">
                        <a:lumMod val="85000"/>
                      </a:schemeClr>
                    </a:solidFill>
                  </a:rPr>
                  <a:t>Mach</a:t>
                </a:r>
                <a:r>
                  <a:rPr lang="en-US" sz="1200" dirty="0">
                    <a:solidFill>
                      <a:schemeClr val="bg1">
                        <a:lumMod val="85000"/>
                      </a:schemeClr>
                    </a:solidFill>
                  </a:rPr>
                  <a:t>: 3.8-2.9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379E8CF-BD7C-BF57-E7DB-F929D80574A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36324" y="2092587"/>
              <a:ext cx="1769276" cy="1215610"/>
              <a:chOff x="5472952" y="3240817"/>
              <a:chExt cx="2307138" cy="1585156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C0BFE80-8722-E254-810A-3E577AF7A1F6}"/>
                  </a:ext>
                </a:extLst>
              </p:cNvPr>
              <p:cNvGrpSpPr/>
              <p:nvPr/>
            </p:nvGrpSpPr>
            <p:grpSpPr>
              <a:xfrm>
                <a:off x="5472952" y="3240817"/>
                <a:ext cx="2307138" cy="1571458"/>
                <a:chOff x="5464686" y="3133165"/>
                <a:chExt cx="3003527" cy="1882640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82D06DCA-9209-4EDB-D36F-FCDE6D9C56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64686" y="3133165"/>
                  <a:ext cx="2993514" cy="1882640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48140283-E4D8-34B2-D45B-0295E81EE7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-2890" t="-4087" r="-2890" b="-4087"/>
                <a:stretch/>
              </p:blipFill>
              <p:spPr>
                <a:xfrm>
                  <a:off x="7180860" y="3893563"/>
                  <a:ext cx="1287353" cy="1122242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FB28B2-1747-27F1-1AAB-FD755A65D913}"/>
                  </a:ext>
                </a:extLst>
              </p:cNvPr>
              <p:cNvSpPr txBox="1"/>
              <p:nvPr/>
            </p:nvSpPr>
            <p:spPr>
              <a:xfrm>
                <a:off x="5472953" y="4484833"/>
                <a:ext cx="1279693" cy="341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i="1" dirty="0">
                    <a:solidFill>
                      <a:schemeClr val="bg1">
                        <a:lumMod val="85000"/>
                      </a:schemeClr>
                    </a:solidFill>
                  </a:rPr>
                  <a:t>Mach</a:t>
                </a:r>
                <a:r>
                  <a:rPr lang="en-US" sz="1100" dirty="0">
                    <a:solidFill>
                      <a:schemeClr val="bg1">
                        <a:lumMod val="85000"/>
                      </a:schemeClr>
                    </a:solidFill>
                  </a:rPr>
                  <a:t>: 1.1-1.0</a:t>
                </a: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9689180-4AB6-6EC9-9740-3E789716E1FF}"/>
              </a:ext>
            </a:extLst>
          </p:cNvPr>
          <p:cNvSpPr txBox="1"/>
          <p:nvPr/>
        </p:nvSpPr>
        <p:spPr>
          <a:xfrm>
            <a:off x="5209826" y="4311942"/>
            <a:ext cx="354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Various Entry Capsule FF-CFD Simulations (Brock and Stern)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987AED-8610-1064-9F67-CF3977DB4FBE}"/>
              </a:ext>
            </a:extLst>
          </p:cNvPr>
          <p:cNvSpPr txBox="1"/>
          <p:nvPr/>
        </p:nvSpPr>
        <p:spPr>
          <a:xfrm>
            <a:off x="792610" y="4311942"/>
            <a:ext cx="354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FF-CFD can be useful in </a:t>
            </a:r>
            <a:r>
              <a:rPr lang="en-US" sz="1400" u="sng" dirty="0"/>
              <a:t>all</a:t>
            </a:r>
            <a:r>
              <a:rPr lang="en-US" sz="1400" dirty="0"/>
              <a:t> phases of NASA missions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5EFDE-8304-CDFE-8E47-28645DDDB0F6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84218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1274-DB6E-DA56-E3CB-9C249B21B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Free-Flight CFD Process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7FC0B7-EFB6-8642-D728-EF7D8BACA33C}"/>
              </a:ext>
            </a:extLst>
          </p:cNvPr>
          <p:cNvGrpSpPr/>
          <p:nvPr/>
        </p:nvGrpSpPr>
        <p:grpSpPr>
          <a:xfrm>
            <a:off x="-533400" y="1263606"/>
            <a:ext cx="5311023" cy="3038852"/>
            <a:chOff x="-452491" y="1351957"/>
            <a:chExt cx="5311023" cy="3038852"/>
          </a:xfrm>
        </p:grpSpPr>
        <p:graphicFrame>
          <p:nvGraphicFramePr>
            <p:cNvPr id="5" name="Content Placeholder 3">
              <a:extLst>
                <a:ext uri="{FF2B5EF4-FFF2-40B4-BE49-F238E27FC236}">
                  <a16:creationId xmlns:a16="http://schemas.microsoft.com/office/drawing/2014/main" id="{E8577DAF-C3E2-A39E-4730-26FC2A3165B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21127291"/>
                </p:ext>
              </p:extLst>
            </p:nvPr>
          </p:nvGraphicFramePr>
          <p:xfrm>
            <a:off x="-452491" y="1351957"/>
            <a:ext cx="5311023" cy="25362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B913F2-0DD0-3BF3-D788-C50603431993}"/>
                </a:ext>
              </a:extLst>
            </p:cNvPr>
            <p:cNvSpPr txBox="1"/>
            <p:nvPr/>
          </p:nvSpPr>
          <p:spPr>
            <a:xfrm>
              <a:off x="1096242" y="4083032"/>
              <a:ext cx="22135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Free-Flight CFD Solver Loop</a:t>
              </a:r>
            </a:p>
          </p:txBody>
        </p:sp>
      </p:grpSp>
      <p:pic>
        <p:nvPicPr>
          <p:cNvPr id="10" name="gridroto.mp4" descr="gridroto.mp4">
            <a:extLst>
              <a:ext uri="{FF2B5EF4-FFF2-40B4-BE49-F238E27FC236}">
                <a16:creationId xmlns:a16="http://schemas.microsoft.com/office/drawing/2014/main" id="{D0B88A20-8CC1-A973-D7B3-1809B15677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35289" y="1028028"/>
            <a:ext cx="5311024" cy="1654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flowfieldroto.mp4" descr="flowfieldroto.mp4">
            <a:extLst>
              <a:ext uri="{FF2B5EF4-FFF2-40B4-BE49-F238E27FC236}">
                <a16:creationId xmlns:a16="http://schemas.microsoft.com/office/drawing/2014/main" id="{A64F70A2-F586-B903-64E1-759292E3F61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435289" y="2647950"/>
            <a:ext cx="5318311" cy="165677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3B15F6-DC47-5004-04D1-24391C1288B6}"/>
              </a:ext>
            </a:extLst>
          </p:cNvPr>
          <p:cNvSpPr txBox="1"/>
          <p:nvPr/>
        </p:nvSpPr>
        <p:spPr>
          <a:xfrm>
            <a:off x="4777623" y="4400550"/>
            <a:ext cx="352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FF-CFD simulation in US3D (Brock et al.)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49F99-06EB-574A-5B62-5E0D9A00C704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72837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1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10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61DA3-2F02-2E90-5D9C-EBDA96DB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Computationally Intensive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7A5F3-666F-E5F6-A77F-4CE5FA95D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74417"/>
            <a:ext cx="8305800" cy="979273"/>
          </a:xfrm>
        </p:spPr>
        <p:txBody>
          <a:bodyPr/>
          <a:lstStyle/>
          <a:p>
            <a:pPr marL="0" indent="0" algn="ctr"/>
            <a:r>
              <a:rPr lang="en-US" sz="1400" b="0" i="1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These free-flight simulations are a powerful but computationally expensive tool for engineering analysis, </a:t>
            </a:r>
            <a:r>
              <a:rPr lang="en-US" sz="1400" i="1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with a single simulation requiring about 250,000 CPU core hours (~10 days on 1000 cores)</a:t>
            </a:r>
            <a:r>
              <a:rPr lang="en-US" sz="1400" b="0" i="1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4" name="cfd_visualization (1).mp4">
            <a:hlinkClick r:id="" action="ppaction://media"/>
            <a:extLst>
              <a:ext uri="{FF2B5EF4-FFF2-40B4-BE49-F238E27FC236}">
                <a16:creationId xmlns:a16="http://schemas.microsoft.com/office/drawing/2014/main" id="{1836D0F7-86DA-2F9B-397C-53F1DDCF04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2359322" y="1694986"/>
            <a:ext cx="4146212" cy="2224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D49857-0572-9B53-0E3C-293C4B357740}"/>
              </a:ext>
            </a:extLst>
          </p:cNvPr>
          <p:cNvSpPr txBox="1"/>
          <p:nvPr/>
        </p:nvSpPr>
        <p:spPr>
          <a:xfrm>
            <a:off x="3200400" y="1817698"/>
            <a:ext cx="21259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Dragonfly Capsule (</a:t>
            </a:r>
            <a:r>
              <a:rPr lang="en-US" sz="1200" b="1" i="1" dirty="0"/>
              <a:t>Stern</a:t>
            </a:r>
            <a:r>
              <a:rPr lang="en-US" sz="1200" b="1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E51E7-ED7F-5EDC-FEA5-5DD07BFBEFCC}"/>
              </a:ext>
            </a:extLst>
          </p:cNvPr>
          <p:cNvSpPr txBox="1"/>
          <p:nvPr/>
        </p:nvSpPr>
        <p:spPr>
          <a:xfrm>
            <a:off x="3429000" y="424815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latin typeface="Helvetica" pitchFamily="2" charset="0"/>
              </a:rPr>
              <a:t>Can we do better?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23BC3D-A5FD-FC48-4F1D-66A534A760AC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405871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22C4-926C-03F2-4C1F-D6E6725B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 Hardware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10768-67D6-5DB3-39F7-C3D7A3E0F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77" y="3257550"/>
            <a:ext cx="7717223" cy="1455738"/>
          </a:xfrm>
        </p:spPr>
        <p:txBody>
          <a:bodyPr/>
          <a:lstStyle/>
          <a:p>
            <a:pPr marL="0" indent="0"/>
            <a:r>
              <a:rPr lang="en-US" dirty="0"/>
              <a:t>GPUs are the main performance accelerators on modern HPC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All 3 US based exascale computers use GPUs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9 of the top 10 supercomputers currently run on GPUs according to the June 2024 Top 500 List (</a:t>
            </a:r>
            <a:r>
              <a:rPr lang="en-US" dirty="0">
                <a:hlinkClick r:id="rId3"/>
              </a:rPr>
              <a:t>https://www.top500.org</a:t>
            </a:r>
            <a:r>
              <a:rPr lang="en-US" dirty="0"/>
              <a:t>)</a:t>
            </a:r>
          </a:p>
        </p:txBody>
      </p:sp>
      <p:pic>
        <p:nvPicPr>
          <p:cNvPr id="1026" name="Picture 2" descr="The U.S. Department of Energy’s Oak Ridge National Laboratory celebrated the debut of Frontier, the world’s fastest supercomputer and the dawn of the exascale computing era.">
            <a:extLst>
              <a:ext uri="{FF2B5EF4-FFF2-40B4-BE49-F238E27FC236}">
                <a16:creationId xmlns:a16="http://schemas.microsoft.com/office/drawing/2014/main" id="{11B7056C-E8D7-ACAA-034A-D20EB26B9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18893" b="9198"/>
          <a:stretch/>
        </p:blipFill>
        <p:spPr bwMode="auto">
          <a:xfrm>
            <a:off x="436177" y="1165333"/>
            <a:ext cx="2286000" cy="1303337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2986F6B-A194-F4C1-1E2B-E2419E0F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60" y="1165333"/>
            <a:ext cx="2316237" cy="1303336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FE43553-247D-C125-6BC3-B1EAC5305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9" t="7360" r="7421" b="15997"/>
          <a:stretch/>
        </p:blipFill>
        <p:spPr bwMode="auto">
          <a:xfrm>
            <a:off x="5715000" y="1165333"/>
            <a:ext cx="2438400" cy="1295220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1AF504-C480-79BA-5CDF-08683520B9AA}"/>
              </a:ext>
            </a:extLst>
          </p:cNvPr>
          <p:cNvSpPr txBox="1"/>
          <p:nvPr/>
        </p:nvSpPr>
        <p:spPr>
          <a:xfrm>
            <a:off x="740976" y="2557955"/>
            <a:ext cx="1769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OLCF Frontier</a:t>
            </a:r>
          </a:p>
          <a:p>
            <a:r>
              <a:rPr lang="en-US" sz="1400" dirty="0">
                <a:solidFill>
                  <a:schemeClr val="bg2"/>
                </a:solidFill>
              </a:rPr>
              <a:t>(AMD MI250X)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CA98F7-C862-0F5F-C0EF-97E477B57123}"/>
              </a:ext>
            </a:extLst>
          </p:cNvPr>
          <p:cNvSpPr txBox="1"/>
          <p:nvPr/>
        </p:nvSpPr>
        <p:spPr>
          <a:xfrm>
            <a:off x="3369878" y="2557955"/>
            <a:ext cx="1887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ALCF Aurora</a:t>
            </a:r>
          </a:p>
          <a:p>
            <a:r>
              <a:rPr lang="en-US" sz="1400" dirty="0">
                <a:solidFill>
                  <a:schemeClr val="bg2"/>
                </a:solidFill>
              </a:rPr>
              <a:t>(Intel GPU Max)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6A9DA7-1D2E-0950-7458-3A139C43E519}"/>
              </a:ext>
            </a:extLst>
          </p:cNvPr>
          <p:cNvSpPr txBox="1"/>
          <p:nvPr/>
        </p:nvSpPr>
        <p:spPr>
          <a:xfrm>
            <a:off x="5905500" y="255795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NNSC El Capitan</a:t>
            </a:r>
          </a:p>
          <a:p>
            <a:r>
              <a:rPr lang="en-US" sz="1400" dirty="0">
                <a:solidFill>
                  <a:schemeClr val="bg2"/>
                </a:solidFill>
              </a:rPr>
              <a:t>(AMD MI300A)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0D6A9-89F0-D43D-E25A-88CDC9D04573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713444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1. Solution points (squares) and flux points (circles) for a degree 2 element. ">
            <a:extLst>
              <a:ext uri="{FF2B5EF4-FFF2-40B4-BE49-F238E27FC236}">
                <a16:creationId xmlns:a16="http://schemas.microsoft.com/office/drawing/2014/main" id="{ED0305C5-6687-BB70-D693-0CA45181B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4638"/>
          <a:stretch/>
        </p:blipFill>
        <p:spPr bwMode="auto">
          <a:xfrm>
            <a:off x="6604000" y="794206"/>
            <a:ext cx="1854200" cy="132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16D7E3-7E35-2D4D-1739-AC0703FFA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PyFR</a:t>
            </a:r>
            <a:r>
              <a:rPr lang="en-US" dirty="0"/>
              <a:t> Flow Solver Overview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7A3914-64E9-499B-91A3-26C453423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825500"/>
            <a:ext cx="6451600" cy="403225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Open-source solver, primarily developed by Imperial College / Texas A&amp;M</a:t>
            </a:r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75488" lvl="1" indent="-288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ea typeface="ＭＳ Ｐゴシック" pitchFamily="-110" charset="-128"/>
              </a:rPr>
              <a:t>3D, parallel, </a:t>
            </a:r>
            <a:r>
              <a:rPr lang="en-US" b="1" dirty="0">
                <a:latin typeface="Times New Roman" panose="02020603050405020304" pitchFamily="18" charset="0"/>
              </a:rPr>
              <a:t>high-order Euler/Navier-Stokes </a:t>
            </a:r>
            <a:r>
              <a:rPr lang="en-US" b="1" dirty="0">
                <a:latin typeface="Times New Roman" panose="02020603050405020304" pitchFamily="18" charset="0"/>
                <a:ea typeface="ＭＳ Ｐゴシック" pitchFamily="-110" charset="-128"/>
              </a:rPr>
              <a:t>solver written in Python/Mako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Ability to solve on unstructured grids</a:t>
            </a:r>
            <a:endParaRPr lang="en-US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Flux Reconstruction scheme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Solution represented as a polynomial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latin typeface="Times New Roman" panose="02020603050405020304" pitchFamily="18" charset="0"/>
              </a:rPr>
              <a:t>D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iscontinuous across element boundaries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High-order by adding internal solution points</a:t>
            </a:r>
          </a:p>
          <a:p>
            <a:pPr marL="811213" lvl="4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Number of solution points scale roughly as P3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Time integration schemes </a:t>
            </a: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US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rd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/ 4</a:t>
            </a:r>
            <a:r>
              <a:rPr lang="en-US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order explicit Runge-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Kutta</a:t>
            </a:r>
            <a:endParaRPr lang="en-US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US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nd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order implicit (dual time stepping) schemes</a:t>
            </a:r>
          </a:p>
          <a:p>
            <a:pPr marL="476251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Turbulence modeling </a:t>
            </a:r>
          </a:p>
          <a:p>
            <a:pPr marL="813816" lvl="3" indent="-285750">
              <a:lnSpc>
                <a:spcPct val="100000"/>
              </a:lnSpc>
              <a:spcBef>
                <a:spcPts val="0"/>
              </a:spcBef>
              <a:buFont typeface="System Font Regular"/>
              <a:buChar char="⎼"/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DNS / Implicit LES</a:t>
            </a:r>
          </a:p>
          <a:p>
            <a:pPr marL="475488" lvl="2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10045"/>
                </a:solidFill>
                <a:latin typeface="Times New Roman" panose="02020603050405020304" pitchFamily="18" charset="0"/>
              </a:rPr>
              <a:t>Exascale ready, supports many compute platforms, including GPUs</a:t>
            </a:r>
            <a:endParaRPr lang="en-US" b="1" dirty="0">
              <a:solidFill>
                <a:srgbClr val="C10045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7CFF0C-5F4C-D616-EEB2-F326AB946B34}"/>
              </a:ext>
            </a:extLst>
          </p:cNvPr>
          <p:cNvSpPr txBox="1"/>
          <p:nvPr/>
        </p:nvSpPr>
        <p:spPr>
          <a:xfrm>
            <a:off x="6400800" y="1912263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Solution and flux points for a triangle at P2 (Huynh et al, 2013)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51E9DF1-5047-2F27-945F-08722BBAF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548132"/>
              </p:ext>
            </p:extLst>
          </p:nvPr>
        </p:nvGraphicFramePr>
        <p:xfrm>
          <a:off x="5653276" y="2419350"/>
          <a:ext cx="3414524" cy="1920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7080">
                  <a:extLst>
                    <a:ext uri="{9D8B030D-6E8A-4147-A177-3AD203B41FA5}">
                      <a16:colId xmlns:a16="http://schemas.microsoft.com/office/drawing/2014/main" val="824572767"/>
                    </a:ext>
                  </a:extLst>
                </a:gridCol>
                <a:gridCol w="585915">
                  <a:extLst>
                    <a:ext uri="{9D8B030D-6E8A-4147-A177-3AD203B41FA5}">
                      <a16:colId xmlns:a16="http://schemas.microsoft.com/office/drawing/2014/main" val="2820374449"/>
                    </a:ext>
                  </a:extLst>
                </a:gridCol>
                <a:gridCol w="825818">
                  <a:extLst>
                    <a:ext uri="{9D8B030D-6E8A-4147-A177-3AD203B41FA5}">
                      <a16:colId xmlns:a16="http://schemas.microsoft.com/office/drawing/2014/main" val="4184603120"/>
                    </a:ext>
                  </a:extLst>
                </a:gridCol>
                <a:gridCol w="648018">
                  <a:extLst>
                    <a:ext uri="{9D8B030D-6E8A-4147-A177-3AD203B41FA5}">
                      <a16:colId xmlns:a16="http://schemas.microsoft.com/office/drawing/2014/main" val="2790905834"/>
                    </a:ext>
                  </a:extLst>
                </a:gridCol>
                <a:gridCol w="587693">
                  <a:extLst>
                    <a:ext uri="{9D8B030D-6E8A-4147-A177-3AD203B41FA5}">
                      <a16:colId xmlns:a16="http://schemas.microsoft.com/office/drawing/2014/main" val="1726944544"/>
                    </a:ext>
                  </a:extLst>
                </a:gridCol>
              </a:tblGrid>
              <a:tr h="247729">
                <a:tc>
                  <a:txBody>
                    <a:bodyPr/>
                    <a:lstStyle/>
                    <a:p>
                      <a:r>
                        <a:rPr lang="en-US" sz="1200" dirty="0"/>
                        <a:t>P-order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Pyramid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Hexa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712450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77430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21950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03909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743272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773535"/>
                  </a:ext>
                </a:extLst>
              </a:tr>
              <a:tr h="2477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24201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A0F3FCF-7982-896A-6CDC-D944F935F0CC}"/>
              </a:ext>
            </a:extLst>
          </p:cNvPr>
          <p:cNvSpPr txBox="1"/>
          <p:nvPr/>
        </p:nvSpPr>
        <p:spPr>
          <a:xfrm>
            <a:off x="5791200" y="4324350"/>
            <a:ext cx="3200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Solution points count for element type &amp; P-order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A5FBB-3620-138C-6A07-FB6D6BA8693A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308146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6ACEC-358A-EC8D-04E2-FBDC680E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2635" y="1733550"/>
            <a:ext cx="6211165" cy="1125140"/>
          </a:xfrm>
        </p:spPr>
        <p:txBody>
          <a:bodyPr/>
          <a:lstStyle/>
          <a:p>
            <a:r>
              <a:rPr lang="en-US" sz="4800" dirty="0"/>
              <a:t>Viking’75 Test Case</a:t>
            </a:r>
          </a:p>
        </p:txBody>
      </p:sp>
    </p:spTree>
    <p:extLst>
      <p:ext uri="{BB962C8B-B14F-4D97-AF65-F5344CB8AC3E}">
        <p14:creationId xmlns:p14="http://schemas.microsoft.com/office/powerpoint/2010/main" val="3206996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iagram of a vehicle&#10;&#10;Description automatically generated">
            <a:extLst>
              <a:ext uri="{FF2B5EF4-FFF2-40B4-BE49-F238E27FC236}">
                <a16:creationId xmlns:a16="http://schemas.microsoft.com/office/drawing/2014/main" id="{B5048837-B522-BCB0-591B-1C65D1FD90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t="29042" r="7450"/>
          <a:stretch/>
        </p:blipFill>
        <p:spPr>
          <a:xfrm>
            <a:off x="3302000" y="880294"/>
            <a:ext cx="5117088" cy="2155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FC3E34-5832-F614-551B-8978A1A5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Case: Viking </a:t>
            </a:r>
            <a:r>
              <a:rPr lang="en-US" sz="3200" dirty="0"/>
              <a:t>’75 </a:t>
            </a:r>
            <a:r>
              <a:rPr lang="en-US" dirty="0"/>
              <a:t>Experiment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686159-0DD6-1FEB-A18F-9C92B12C96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3181350"/>
                <a:ext cx="8458200" cy="1475450"/>
              </a:xfrm>
            </p:spPr>
            <p:txBody>
              <a:bodyPr/>
              <a:lstStyle/>
              <a:p>
                <a:r>
                  <a:rPr lang="en-US" dirty="0">
                    <a:latin typeface="+mn-lt"/>
                  </a:rPr>
                  <a:t>Wind tunnel experiments of Brown et al (1973)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Sting mounted pre-flight configuration of Viking ’75 capsule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Mach 0.2 – 1.2, Re ~ 4 – 14x10</a:t>
                </a:r>
                <a:r>
                  <a:rPr lang="en-US" b="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/m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Angle of attack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5°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&amp;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10°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Wake measurement of Mach number and Pressure profiles at several locations (x/d = 1.5 – 11)</a:t>
                </a:r>
              </a:p>
              <a:p>
                <a:endParaRPr lang="en-US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686159-0DD6-1FEB-A18F-9C92B12C96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3181350"/>
                <a:ext cx="8458200" cy="1475450"/>
              </a:xfrm>
              <a:blipFill>
                <a:blip r:embed="rId4"/>
                <a:stretch>
                  <a:fillRect l="-450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B3395BE-F1D2-C564-14B8-A29114171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54" y="735012"/>
            <a:ext cx="2479846" cy="2155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579B2E-EDC3-E037-8AD3-B8AA3AD0C0A8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864687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79DCB-72B8-64BC-039F-DEFF3F55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Conditions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0BFB9B-3389-BE01-9A00-28A62243C8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00"/>
          <a:stretch/>
        </p:blipFill>
        <p:spPr>
          <a:xfrm>
            <a:off x="1981200" y="1281500"/>
            <a:ext cx="5158921" cy="19558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7F9BA2C-30EE-BBD2-A12F-D85A35443A97}"/>
              </a:ext>
            </a:extLst>
          </p:cNvPr>
          <p:cNvSpPr/>
          <p:nvPr/>
        </p:nvSpPr>
        <p:spPr bwMode="auto">
          <a:xfrm>
            <a:off x="1981200" y="1891100"/>
            <a:ext cx="5158921" cy="304800"/>
          </a:xfrm>
          <a:prstGeom prst="roundRect">
            <a:avLst/>
          </a:prstGeom>
          <a:solidFill>
            <a:schemeClr val="accent1">
              <a:alpha val="39975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0BF968-9C9E-216C-E97B-C8DEE7912194}"/>
              </a:ext>
            </a:extLst>
          </p:cNvPr>
          <p:cNvSpPr/>
          <p:nvPr/>
        </p:nvSpPr>
        <p:spPr bwMode="auto">
          <a:xfrm>
            <a:off x="1981200" y="2424500"/>
            <a:ext cx="5158921" cy="304800"/>
          </a:xfrm>
          <a:prstGeom prst="roundRect">
            <a:avLst/>
          </a:prstGeom>
          <a:solidFill>
            <a:schemeClr val="accent1">
              <a:alpha val="39975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39C9F35-6C82-CDF0-421E-A25610EB4ECD}"/>
              </a:ext>
            </a:extLst>
          </p:cNvPr>
          <p:cNvSpPr/>
          <p:nvPr/>
        </p:nvSpPr>
        <p:spPr bwMode="auto">
          <a:xfrm>
            <a:off x="1981200" y="2957900"/>
            <a:ext cx="5158921" cy="304800"/>
          </a:xfrm>
          <a:prstGeom prst="roundRect">
            <a:avLst/>
          </a:prstGeom>
          <a:solidFill>
            <a:schemeClr val="accent1">
              <a:alpha val="39975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2B32AD-BDC8-428A-1194-CBBB879BD870}"/>
              </a:ext>
            </a:extLst>
          </p:cNvPr>
          <p:cNvSpPr txBox="1"/>
          <p:nvPr/>
        </p:nvSpPr>
        <p:spPr>
          <a:xfrm>
            <a:off x="2819400" y="1047750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Free-stream conditions for the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C62A9B-A090-9434-2A02-D61F29F1E64D}"/>
                  </a:ext>
                </a:extLst>
              </p:cNvPr>
              <p:cNvSpPr txBox="1"/>
              <p:nvPr/>
            </p:nvSpPr>
            <p:spPr>
              <a:xfrm>
                <a:off x="3276600" y="3406973"/>
                <a:ext cx="3962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Angle of attack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C62A9B-A090-9434-2A02-D61F29F1E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3406973"/>
                <a:ext cx="3962400" cy="307777"/>
              </a:xfrm>
              <a:prstGeom prst="rect">
                <a:avLst/>
              </a:prstGeom>
              <a:blipFill>
                <a:blip r:embed="rId4"/>
                <a:stretch>
                  <a:fillRect l="-639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AF956A4-74F9-3028-6354-11FE174B0BBE}"/>
              </a:ext>
            </a:extLst>
          </p:cNvPr>
          <p:cNvSpPr txBox="1"/>
          <p:nvPr/>
        </p:nvSpPr>
        <p:spPr>
          <a:xfrm>
            <a:off x="838200" y="424815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Free-stream temperature obtained using a Newton solver to match measured total pressure, pressure and Reynolds number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537C5-69A7-1C13-486F-DB39E8A43ADA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05856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with a square in center&#10;&#10;Description automatically generated">
            <a:extLst>
              <a:ext uri="{FF2B5EF4-FFF2-40B4-BE49-F238E27FC236}">
                <a16:creationId xmlns:a16="http://schemas.microsoft.com/office/drawing/2014/main" id="{1E311699-B00D-CD85-1068-24F273C1FC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9923" r="13078" b="4183"/>
          <a:stretch/>
        </p:blipFill>
        <p:spPr>
          <a:xfrm>
            <a:off x="3429000" y="2647950"/>
            <a:ext cx="2209800" cy="20248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2483F1-D3A8-E7CE-83B1-D9D33126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Grid: US3D</a:t>
            </a:r>
          </a:p>
        </p:txBody>
      </p:sp>
      <p:pic>
        <p:nvPicPr>
          <p:cNvPr id="6" name="Picture 5" descr="A circular object with lines in the middle&#10;&#10;Description automatically generated">
            <a:extLst>
              <a:ext uri="{FF2B5EF4-FFF2-40B4-BE49-F238E27FC236}">
                <a16:creationId xmlns:a16="http://schemas.microsoft.com/office/drawing/2014/main" id="{9B8B598A-50A6-C20D-1F5A-0E6797D090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0" t="7888" r="12283" b="6884"/>
          <a:stretch/>
        </p:blipFill>
        <p:spPr>
          <a:xfrm>
            <a:off x="749492" y="2830337"/>
            <a:ext cx="1688908" cy="1688909"/>
          </a:xfrm>
          <a:prstGeom prst="rect">
            <a:avLst/>
          </a:prstGeom>
        </p:spPr>
      </p:pic>
      <p:pic>
        <p:nvPicPr>
          <p:cNvPr id="8" name="Picture 7" descr="A circular object with a grid&#10;&#10;Description automatically generated">
            <a:extLst>
              <a:ext uri="{FF2B5EF4-FFF2-40B4-BE49-F238E27FC236}">
                <a16:creationId xmlns:a16="http://schemas.microsoft.com/office/drawing/2014/main" id="{5B0ECEC8-DAB1-3B30-85D4-AFDD642C73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t="8574" r="11364" b="9607"/>
          <a:stretch/>
        </p:blipFill>
        <p:spPr>
          <a:xfrm>
            <a:off x="749491" y="895350"/>
            <a:ext cx="1621473" cy="1556615"/>
          </a:xfrm>
          <a:prstGeom prst="rect">
            <a:avLst/>
          </a:prstGeom>
        </p:spPr>
      </p:pic>
      <p:pic>
        <p:nvPicPr>
          <p:cNvPr id="12" name="Picture 11" descr="A graph of a graph of a hole&#10;&#10;Description automatically generated with medium confidence">
            <a:extLst>
              <a:ext uri="{FF2B5EF4-FFF2-40B4-BE49-F238E27FC236}">
                <a16:creationId xmlns:a16="http://schemas.microsoft.com/office/drawing/2014/main" id="{433FD9EC-7D5D-1B78-D667-5020DEDC51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" t="8788" r="9392" b="3332"/>
          <a:stretch/>
        </p:blipFill>
        <p:spPr>
          <a:xfrm>
            <a:off x="3424718" y="819150"/>
            <a:ext cx="2137882" cy="19213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886054-B29F-B1C7-9B18-23EAA121275A}"/>
              </a:ext>
            </a:extLst>
          </p:cNvPr>
          <p:cNvSpPr txBox="1"/>
          <p:nvPr/>
        </p:nvSpPr>
        <p:spPr>
          <a:xfrm>
            <a:off x="1054290" y="238827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Heat shield (coarse)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FAC066-69DC-9906-0A53-8867700E1E5E}"/>
              </a:ext>
            </a:extLst>
          </p:cNvPr>
          <p:cNvSpPr txBox="1"/>
          <p:nvPr/>
        </p:nvSpPr>
        <p:spPr>
          <a:xfrm>
            <a:off x="1210973" y="4398406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Back shell (coarse)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21BAB5-400F-42CE-D911-5BF1A001D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658030"/>
              </p:ext>
            </p:extLst>
          </p:nvPr>
        </p:nvGraphicFramePr>
        <p:xfrm>
          <a:off x="6629400" y="1891239"/>
          <a:ext cx="1715136" cy="1691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62343">
                  <a:extLst>
                    <a:ext uri="{9D8B030D-6E8A-4147-A177-3AD203B41FA5}">
                      <a16:colId xmlns:a16="http://schemas.microsoft.com/office/drawing/2014/main" val="225630301"/>
                    </a:ext>
                  </a:extLst>
                </a:gridCol>
                <a:gridCol w="752793">
                  <a:extLst>
                    <a:ext uri="{9D8B030D-6E8A-4147-A177-3AD203B41FA5}">
                      <a16:colId xmlns:a16="http://schemas.microsoft.com/office/drawing/2014/main" val="3820192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 (M)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Coarse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4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0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395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1862B7-D5AC-D05A-7989-230EA8968BEF}"/>
              </a:ext>
            </a:extLst>
          </p:cNvPr>
          <p:cNvSpPr txBox="1"/>
          <p:nvPr/>
        </p:nvSpPr>
        <p:spPr>
          <a:xfrm rot="16200000">
            <a:off x="5285979" y="3521882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Outflow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38E55-1455-0864-9AE1-26F3BFB770A0}"/>
              </a:ext>
            </a:extLst>
          </p:cNvPr>
          <p:cNvSpPr txBox="1"/>
          <p:nvPr/>
        </p:nvSpPr>
        <p:spPr>
          <a:xfrm rot="16200000">
            <a:off x="2993510" y="3446183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Inflow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F7A8203-46E9-A212-C6C6-4324873A4CBC}"/>
              </a:ext>
            </a:extLst>
          </p:cNvPr>
          <p:cNvCxnSpPr>
            <a:cxnSpLocks/>
          </p:cNvCxnSpPr>
          <p:nvPr/>
        </p:nvCxnSpPr>
        <p:spPr bwMode="auto">
          <a:xfrm flipH="1">
            <a:off x="4495800" y="1195685"/>
            <a:ext cx="1371599" cy="461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711912F-DB63-DCDD-80CD-E030C2737BF1}"/>
              </a:ext>
            </a:extLst>
          </p:cNvPr>
          <p:cNvSpPr txBox="1"/>
          <p:nvPr/>
        </p:nvSpPr>
        <p:spPr>
          <a:xfrm>
            <a:off x="5867399" y="876300"/>
            <a:ext cx="969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Isothermal wall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C2268-192E-0A06-4748-90F6141E0469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41874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7CB6-E6F4-0933-6F28-CCDE206A0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Grid: </a:t>
            </a:r>
            <a:r>
              <a:rPr lang="en-US" dirty="0" err="1"/>
              <a:t>PyFR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4E6476-2BDD-0CCC-D0A7-76260308D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800" y="3605741"/>
            <a:ext cx="6756400" cy="831850"/>
          </a:xfrm>
        </p:spPr>
        <p:txBody>
          <a:bodyPr/>
          <a:lstStyle/>
          <a:p>
            <a:r>
              <a:rPr lang="en-US" sz="1800" b="0" dirty="0">
                <a:latin typeface="+mn-lt"/>
              </a:rPr>
              <a:t>Same grid around capsule and wake as US3D (coarse)</a:t>
            </a:r>
          </a:p>
          <a:p>
            <a:r>
              <a:rPr lang="en-US" sz="1800" b="0" dirty="0">
                <a:latin typeface="+mn-lt"/>
              </a:rPr>
              <a:t>Extended hex mesh to Far-field</a:t>
            </a:r>
          </a:p>
          <a:p>
            <a:r>
              <a:rPr lang="en-US" sz="1800" b="0" dirty="0">
                <a:latin typeface="+mn-lt"/>
              </a:rPr>
              <a:t>Riemann Invariants BCs applied at free-stream</a:t>
            </a:r>
          </a:p>
          <a:p>
            <a:endParaRPr lang="en-US" dirty="0"/>
          </a:p>
        </p:txBody>
      </p:sp>
      <p:pic>
        <p:nvPicPr>
          <p:cNvPr id="6" name="Picture 5" descr="A graph of a graph showing a black and white line&#10;&#10;Description automatically generated with medium confidence">
            <a:extLst>
              <a:ext uri="{FF2B5EF4-FFF2-40B4-BE49-F238E27FC236}">
                <a16:creationId xmlns:a16="http://schemas.microsoft.com/office/drawing/2014/main" id="{E4D0EB5D-1AB4-5D8C-A099-1E42ADD41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35013"/>
            <a:ext cx="5181600" cy="250084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C59E445-4CB5-F1D1-9067-F5C63B97F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902397"/>
              </p:ext>
            </p:extLst>
          </p:nvPr>
        </p:nvGraphicFramePr>
        <p:xfrm>
          <a:off x="6096000" y="1429173"/>
          <a:ext cx="1994536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97268">
                  <a:extLst>
                    <a:ext uri="{9D8B030D-6E8A-4147-A177-3AD203B41FA5}">
                      <a16:colId xmlns:a16="http://schemas.microsoft.com/office/drawing/2014/main" val="225630301"/>
                    </a:ext>
                  </a:extLst>
                </a:gridCol>
                <a:gridCol w="997268">
                  <a:extLst>
                    <a:ext uri="{9D8B030D-6E8A-4147-A177-3AD203B41FA5}">
                      <a16:colId xmlns:a16="http://schemas.microsoft.com/office/drawing/2014/main" val="3820192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DoF</a:t>
                      </a:r>
                      <a:r>
                        <a:rPr lang="en-US" dirty="0"/>
                        <a:t> (M)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4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0163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96068AF-BF08-5BC3-DD25-34D7FFAD447A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414996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DF22-6E90-2B49-A565-4D8481D4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Solvers Settings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4F86BD-2339-B050-C494-57CF22B2F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20055"/>
              </p:ext>
            </p:extLst>
          </p:nvPr>
        </p:nvGraphicFramePr>
        <p:xfrm>
          <a:off x="1329135" y="1200150"/>
          <a:ext cx="6485730" cy="2743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13732">
                  <a:extLst>
                    <a:ext uri="{9D8B030D-6E8A-4147-A177-3AD203B41FA5}">
                      <a16:colId xmlns:a16="http://schemas.microsoft.com/office/drawing/2014/main" val="2845925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952590820"/>
                    </a:ext>
                  </a:extLst>
                </a:gridCol>
                <a:gridCol w="2285998">
                  <a:extLst>
                    <a:ext uri="{9D8B030D-6E8A-4147-A177-3AD203B41FA5}">
                      <a16:colId xmlns:a16="http://schemas.microsoft.com/office/drawing/2014/main" val="2860228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PyFR</a:t>
                      </a:r>
                      <a:r>
                        <a:rPr lang="en-US" sz="14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0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2.0.0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Finite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Flux Reconstruction (FR)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1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Spatial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order KEC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(P1) and 3</a:t>
                      </a:r>
                      <a:r>
                        <a:rPr lang="en-US" sz="1400" baseline="30000" dirty="0"/>
                        <a:t>rd</a:t>
                      </a:r>
                      <a:r>
                        <a:rPr lang="en-US" sz="1400" dirty="0"/>
                        <a:t> (P2) 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8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Time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order DPLR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  <a:r>
                        <a:rPr lang="en-US" sz="1400" baseline="30000" dirty="0"/>
                        <a:t>rd</a:t>
                      </a:r>
                      <a:r>
                        <a:rPr lang="en-US" sz="1400" dirty="0"/>
                        <a:t>  order Runge-</a:t>
                      </a:r>
                      <a:r>
                        <a:rPr lang="en-US" sz="1400" dirty="0" err="1"/>
                        <a:t>Kutta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4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Turbulence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IDDES with SA,</a:t>
                      </a:r>
                    </a:p>
                    <a:p>
                      <a:r>
                        <a:rPr lang="en-US" sz="1400" dirty="0" err="1"/>
                        <a:t>Catris-Aupoix</a:t>
                      </a:r>
                      <a:r>
                        <a:rPr lang="en-US" sz="1400" dirty="0"/>
                        <a:t> correction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9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Hardware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Intel Ivy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Nvidia A100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772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F6D6A72-4FC7-A980-2E0E-946A97DE94B9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313957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0E05-2D51-800E-5891-AADFAB321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Instantaneous Flow Field</a:t>
            </a:r>
          </a:p>
        </p:txBody>
      </p:sp>
      <p:pic>
        <p:nvPicPr>
          <p:cNvPr id="6" name="Picture 5" descr="A computer generated image of a rocket&#10;&#10;Description automatically generated">
            <a:extLst>
              <a:ext uri="{FF2B5EF4-FFF2-40B4-BE49-F238E27FC236}">
                <a16:creationId xmlns:a16="http://schemas.microsoft.com/office/drawing/2014/main" id="{81DC3E16-05A0-5DE8-677D-B5753369AD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0" t="35395" r="30392" b="31702"/>
          <a:stretch/>
        </p:blipFill>
        <p:spPr>
          <a:xfrm>
            <a:off x="672958" y="2538622"/>
            <a:ext cx="3505200" cy="1447800"/>
          </a:xfrm>
          <a:prstGeom prst="rect">
            <a:avLst/>
          </a:prstGeom>
        </p:spPr>
      </p:pic>
      <p:pic>
        <p:nvPicPr>
          <p:cNvPr id="9" name="Picture 8" descr="A computer generated image of a fireball&#10;&#10;Description automatically generated">
            <a:extLst>
              <a:ext uri="{FF2B5EF4-FFF2-40B4-BE49-F238E27FC236}">
                <a16:creationId xmlns:a16="http://schemas.microsoft.com/office/drawing/2014/main" id="{D96FB5DA-EADE-BF35-F6A4-6D4CECC6CF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4" t="34202" r="30769" b="32895"/>
          <a:stretch/>
        </p:blipFill>
        <p:spPr>
          <a:xfrm>
            <a:off x="4268000" y="2538621"/>
            <a:ext cx="3505200" cy="1447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1050FC-9B2E-0BF7-88E2-C63BA9DA5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6996" y="1577563"/>
            <a:ext cx="994604" cy="1655142"/>
          </a:xfrm>
          <a:prstGeom prst="rect">
            <a:avLst/>
          </a:prstGeom>
        </p:spPr>
      </p:pic>
      <p:pic>
        <p:nvPicPr>
          <p:cNvPr id="12" name="Picture 11" descr="A fireball with smoke coming out of it&#10;&#10;Description automatically generated">
            <a:extLst>
              <a:ext uri="{FF2B5EF4-FFF2-40B4-BE49-F238E27FC236}">
                <a16:creationId xmlns:a16="http://schemas.microsoft.com/office/drawing/2014/main" id="{41B4CBB4-5E71-44FC-6AC5-CA383F458E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3" t="30631" r="29789" b="36466"/>
          <a:stretch/>
        </p:blipFill>
        <p:spPr>
          <a:xfrm>
            <a:off x="686600" y="895350"/>
            <a:ext cx="3505200" cy="1447801"/>
          </a:xfrm>
          <a:prstGeom prst="rect">
            <a:avLst/>
          </a:prstGeom>
        </p:spPr>
      </p:pic>
      <p:pic>
        <p:nvPicPr>
          <p:cNvPr id="14" name="Picture 13" descr="A long shot of a fireball&#10;&#10;Description automatically generated">
            <a:extLst>
              <a:ext uri="{FF2B5EF4-FFF2-40B4-BE49-F238E27FC236}">
                <a16:creationId xmlns:a16="http://schemas.microsoft.com/office/drawing/2014/main" id="{CC3D377E-2DC4-C448-DBAE-9A0542BA21B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9" t="30343" r="30342" b="36752"/>
          <a:stretch/>
        </p:blipFill>
        <p:spPr>
          <a:xfrm>
            <a:off x="4247036" y="895350"/>
            <a:ext cx="3505200" cy="14478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CE48B61-3B19-7891-12AE-8D350D553C27}"/>
              </a:ext>
            </a:extLst>
          </p:cNvPr>
          <p:cNvSpPr txBox="1"/>
          <p:nvPr/>
        </p:nvSpPr>
        <p:spPr>
          <a:xfrm>
            <a:off x="1753400" y="4028002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Mach 0.8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B00346-DC71-5719-7303-4C87F803AE8F}"/>
              </a:ext>
            </a:extLst>
          </p:cNvPr>
          <p:cNvSpPr txBox="1"/>
          <p:nvPr/>
        </p:nvSpPr>
        <p:spPr>
          <a:xfrm>
            <a:off x="5334800" y="4028003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Mach 1.2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E2DD22-518C-16EA-6526-EF093D64DA46}"/>
              </a:ext>
            </a:extLst>
          </p:cNvPr>
          <p:cNvSpPr txBox="1"/>
          <p:nvPr/>
        </p:nvSpPr>
        <p:spPr>
          <a:xfrm rot="16200000">
            <a:off x="-410796" y="1198662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PyFR</a:t>
            </a:r>
            <a:r>
              <a:rPr lang="en-US" sz="1400" dirty="0"/>
              <a:t> P1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B63757-F7C7-F9E0-123D-AC5EE3806C15}"/>
              </a:ext>
            </a:extLst>
          </p:cNvPr>
          <p:cNvSpPr txBox="1"/>
          <p:nvPr/>
        </p:nvSpPr>
        <p:spPr>
          <a:xfrm rot="16200000">
            <a:off x="-601296" y="2977356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US3D (Medium grid)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782DDC-B9DF-3F21-36FF-5529AA4A9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596" y="4425232"/>
            <a:ext cx="6756400" cy="379924"/>
          </a:xfrm>
        </p:spPr>
        <p:txBody>
          <a:bodyPr/>
          <a:lstStyle/>
          <a:p>
            <a:r>
              <a:rPr lang="en-US" b="0" dirty="0">
                <a:latin typeface="+mn-lt"/>
              </a:rPr>
              <a:t>Overall similar flow features, </a:t>
            </a:r>
            <a:r>
              <a:rPr lang="en-US" b="0" dirty="0" err="1">
                <a:latin typeface="+mn-lt"/>
              </a:rPr>
              <a:t>PyFR</a:t>
            </a:r>
            <a:r>
              <a:rPr lang="en-US" b="0" dirty="0">
                <a:latin typeface="+mn-lt"/>
              </a:rPr>
              <a:t> has finer structures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BD6433-1105-326A-EDF8-66A0163C4B48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33189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5DC1-17E8-A5A2-F33A-AA1B568E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 Profile Comparisons: Mach 0.4</a:t>
            </a:r>
          </a:p>
        </p:txBody>
      </p:sp>
      <p:pic>
        <p:nvPicPr>
          <p:cNvPr id="6" name="Picture 5" descr="A graph of data with different colored lines&#10;&#10;Description automatically generated">
            <a:extLst>
              <a:ext uri="{FF2B5EF4-FFF2-40B4-BE49-F238E27FC236}">
                <a16:creationId xmlns:a16="http://schemas.microsoft.com/office/drawing/2014/main" id="{AED18ACD-73A2-A02C-89C1-7FAFA32A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71550"/>
            <a:ext cx="2971800" cy="2971800"/>
          </a:xfrm>
          <a:prstGeom prst="rect">
            <a:avLst/>
          </a:prstGeom>
        </p:spPr>
      </p:pic>
      <p:pic>
        <p:nvPicPr>
          <p:cNvPr id="8" name="Picture 7" descr="A graph of a graph with lines and numbers&#10;&#10;Description automatically generated with medium confidence">
            <a:extLst>
              <a:ext uri="{FF2B5EF4-FFF2-40B4-BE49-F238E27FC236}">
                <a16:creationId xmlns:a16="http://schemas.microsoft.com/office/drawing/2014/main" id="{61C6C70A-C8C9-2762-9EC4-20931D138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971550"/>
            <a:ext cx="2971800" cy="2971800"/>
          </a:xfrm>
          <a:prstGeom prst="rect">
            <a:avLst/>
          </a:prstGeom>
        </p:spPr>
      </p:pic>
      <p:pic>
        <p:nvPicPr>
          <p:cNvPr id="10" name="Picture 9" descr="A graph of data with different colored lines&#10;&#10;Description automatically generated">
            <a:extLst>
              <a:ext uri="{FF2B5EF4-FFF2-40B4-BE49-F238E27FC236}">
                <a16:creationId xmlns:a16="http://schemas.microsoft.com/office/drawing/2014/main" id="{706E63B7-D1C4-7713-0825-997AE15B4D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71550"/>
            <a:ext cx="2971800" cy="2971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ED2BB7-3287-1EA6-A7DE-3F4B19C1DAFF}"/>
              </a:ext>
            </a:extLst>
          </p:cNvPr>
          <p:cNvSpPr txBox="1"/>
          <p:nvPr/>
        </p:nvSpPr>
        <p:spPr>
          <a:xfrm>
            <a:off x="1371600" y="3907393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58FA7-788B-82E3-A76D-F7735FF2650E}"/>
              </a:ext>
            </a:extLst>
          </p:cNvPr>
          <p:cNvSpPr txBox="1"/>
          <p:nvPr/>
        </p:nvSpPr>
        <p:spPr>
          <a:xfrm>
            <a:off x="4267200" y="3906527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36DA57-E8B2-53DE-4E8E-6184D822849A}"/>
              </a:ext>
            </a:extLst>
          </p:cNvPr>
          <p:cNvSpPr txBox="1"/>
          <p:nvPr/>
        </p:nvSpPr>
        <p:spPr>
          <a:xfrm>
            <a:off x="7200900" y="390652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x/d=10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C433205-FB1E-595C-7EB2-9112C455ACE4}"/>
              </a:ext>
            </a:extLst>
          </p:cNvPr>
          <p:cNvCxnSpPr>
            <a:cxnSpLocks/>
          </p:cNvCxnSpPr>
          <p:nvPr/>
        </p:nvCxnSpPr>
        <p:spPr bwMode="auto">
          <a:xfrm>
            <a:off x="7543800" y="2495550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A47D64-35EE-E460-B6B9-8404041A5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596" y="4425232"/>
            <a:ext cx="6756400" cy="379924"/>
          </a:xfrm>
        </p:spPr>
        <p:txBody>
          <a:bodyPr/>
          <a:lstStyle/>
          <a:p>
            <a:r>
              <a:rPr lang="en-US" b="0" dirty="0">
                <a:latin typeface="+mn-lt"/>
              </a:rPr>
              <a:t>Fine mesh US3D and </a:t>
            </a:r>
            <a:r>
              <a:rPr lang="en-US" b="0" dirty="0" err="1">
                <a:latin typeface="+mn-lt"/>
              </a:rPr>
              <a:t>PyFR</a:t>
            </a:r>
            <a:r>
              <a:rPr lang="en-US" b="0" dirty="0">
                <a:latin typeface="+mn-lt"/>
              </a:rPr>
              <a:t> results match well against experimental data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015332-F28E-E876-77D6-B2821A32C9A6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1715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5DC1-17E8-A5A2-F33A-AA1B568E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 Profile Comparisons: Mach 0.8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D18ACD-73A2-A02C-89C1-7FAFA32A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971550"/>
            <a:ext cx="2971800" cy="297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C6C70A-C8C9-2762-9EC4-20931D138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2300" y="971550"/>
            <a:ext cx="2971800" cy="2971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6E63B7-D1C4-7713-0825-997AE15B4D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800" y="971550"/>
            <a:ext cx="2971800" cy="2971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ED2BB7-3287-1EA6-A7DE-3F4B19C1DAFF}"/>
              </a:ext>
            </a:extLst>
          </p:cNvPr>
          <p:cNvSpPr txBox="1"/>
          <p:nvPr/>
        </p:nvSpPr>
        <p:spPr>
          <a:xfrm>
            <a:off x="1371600" y="3907393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58FA7-788B-82E3-A76D-F7735FF2650E}"/>
              </a:ext>
            </a:extLst>
          </p:cNvPr>
          <p:cNvSpPr txBox="1"/>
          <p:nvPr/>
        </p:nvSpPr>
        <p:spPr>
          <a:xfrm>
            <a:off x="4267200" y="3906527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36DA57-E8B2-53DE-4E8E-6184D822849A}"/>
              </a:ext>
            </a:extLst>
          </p:cNvPr>
          <p:cNvSpPr txBox="1"/>
          <p:nvPr/>
        </p:nvSpPr>
        <p:spPr>
          <a:xfrm>
            <a:off x="7200900" y="390652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14C520-98C3-B3B0-EF31-8946E98B8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0" y="4425232"/>
            <a:ext cx="6756400" cy="379924"/>
          </a:xfrm>
        </p:spPr>
        <p:txBody>
          <a:bodyPr/>
          <a:lstStyle/>
          <a:p>
            <a:r>
              <a:rPr lang="en-US" b="0" dirty="0">
                <a:latin typeface="+mn-lt"/>
              </a:rPr>
              <a:t>Discrepancy at y/d=0 due to sting effect. Worse at x/d=10.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AF4D2-1749-2FF2-39BC-536BEB599364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164804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5DC1-17E8-A5A2-F33A-AA1B568E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 Profile Comparisons: Mach 1.2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D18ACD-73A2-A02C-89C1-7FAFA32A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971550"/>
            <a:ext cx="2971800" cy="297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C6C70A-C8C9-2762-9EC4-20931D138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2300" y="971550"/>
            <a:ext cx="2971800" cy="2971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6E63B7-D1C4-7713-0825-997AE15B4D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9800" y="971550"/>
            <a:ext cx="2971800" cy="2971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ED2BB7-3287-1EA6-A7DE-3F4B19C1DAFF}"/>
              </a:ext>
            </a:extLst>
          </p:cNvPr>
          <p:cNvSpPr txBox="1"/>
          <p:nvPr/>
        </p:nvSpPr>
        <p:spPr>
          <a:xfrm>
            <a:off x="1371600" y="3907393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858FA7-788B-82E3-A76D-F7735FF2650E}"/>
              </a:ext>
            </a:extLst>
          </p:cNvPr>
          <p:cNvSpPr txBox="1"/>
          <p:nvPr/>
        </p:nvSpPr>
        <p:spPr>
          <a:xfrm>
            <a:off x="4267200" y="3906527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36DA57-E8B2-53DE-4E8E-6184D822849A}"/>
              </a:ext>
            </a:extLst>
          </p:cNvPr>
          <p:cNvSpPr txBox="1"/>
          <p:nvPr/>
        </p:nvSpPr>
        <p:spPr>
          <a:xfrm>
            <a:off x="7200900" y="3906526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x/d=10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83F325-E1EA-EFA9-5B91-149E305AA7A0}"/>
              </a:ext>
            </a:extLst>
          </p:cNvPr>
          <p:cNvCxnSpPr/>
          <p:nvPr/>
        </p:nvCxnSpPr>
        <p:spPr bwMode="auto">
          <a:xfrm>
            <a:off x="7543800" y="1733550"/>
            <a:ext cx="304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A5F84ED-0034-1C91-97E4-266E1AD1717D}"/>
              </a:ext>
            </a:extLst>
          </p:cNvPr>
          <p:cNvCxnSpPr/>
          <p:nvPr/>
        </p:nvCxnSpPr>
        <p:spPr bwMode="auto">
          <a:xfrm>
            <a:off x="4724400" y="1727752"/>
            <a:ext cx="304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5B04DF-EB66-D9C6-D7CA-9379F8F6E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248150"/>
            <a:ext cx="7620000" cy="379924"/>
          </a:xfrm>
        </p:spPr>
        <p:txBody>
          <a:bodyPr/>
          <a:lstStyle/>
          <a:p>
            <a:r>
              <a:rPr lang="en-US" b="0" dirty="0">
                <a:latin typeface="+mn-lt"/>
              </a:rPr>
              <a:t>Large discrepancy with data, possibly due to increased blockage due to interaction of bow shock with wind tunnel end walls.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1D75F3-145F-4F1B-1ABF-69E2CADAA92D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49148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5181-D350-A8A4-CFFE-C94D4F0B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Mach Number</a:t>
            </a:r>
          </a:p>
        </p:txBody>
      </p:sp>
      <p:pic>
        <p:nvPicPr>
          <p:cNvPr id="8" name="Picture 7" descr="A close-up of a flame&#10;&#10;Description automatically generated">
            <a:extLst>
              <a:ext uri="{FF2B5EF4-FFF2-40B4-BE49-F238E27FC236}">
                <a16:creationId xmlns:a16="http://schemas.microsoft.com/office/drawing/2014/main" id="{125228A3-030B-61A8-ABF0-B9D5432AA5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" t="26029" r="1" b="15670"/>
          <a:stretch/>
        </p:blipFill>
        <p:spPr>
          <a:xfrm>
            <a:off x="1524000" y="971550"/>
            <a:ext cx="4121727" cy="1315092"/>
          </a:xfrm>
          <a:prstGeom prst="rect">
            <a:avLst/>
          </a:prstGeom>
        </p:spPr>
      </p:pic>
      <p:pic>
        <p:nvPicPr>
          <p:cNvPr id="10" name="Picture 9" descr="A close-up of a colorful object&#10;&#10;Description automatically generated">
            <a:extLst>
              <a:ext uri="{FF2B5EF4-FFF2-40B4-BE49-F238E27FC236}">
                <a16:creationId xmlns:a16="http://schemas.microsoft.com/office/drawing/2014/main" id="{B779B448-FABA-04D8-870E-6CD5D3BD01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" t="26029" r="5579" b="17492"/>
          <a:stretch/>
        </p:blipFill>
        <p:spPr>
          <a:xfrm>
            <a:off x="1517073" y="2343150"/>
            <a:ext cx="4121727" cy="13993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3B5019-B08C-69AC-E02B-E8DBC377D99C}"/>
              </a:ext>
            </a:extLst>
          </p:cNvPr>
          <p:cNvSpPr txBox="1"/>
          <p:nvPr/>
        </p:nvSpPr>
        <p:spPr>
          <a:xfrm>
            <a:off x="533400" y="1489730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Mach 0.8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195032-5B45-BF32-0498-2F76EB41A920}"/>
              </a:ext>
            </a:extLst>
          </p:cNvPr>
          <p:cNvSpPr txBox="1"/>
          <p:nvPr/>
        </p:nvSpPr>
        <p:spPr>
          <a:xfrm>
            <a:off x="533399" y="2876550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Mach 1.2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8B84E0-C92B-BA8F-8AA0-886578B5F07A}"/>
              </a:ext>
            </a:extLst>
          </p:cNvPr>
          <p:cNvSpPr txBox="1"/>
          <p:nvPr/>
        </p:nvSpPr>
        <p:spPr>
          <a:xfrm>
            <a:off x="2092036" y="3790950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Mean Mach contours (P1, </a:t>
            </a:r>
            <a:r>
              <a:rPr lang="en-US" sz="1200" dirty="0" err="1"/>
              <a:t>PyFR</a:t>
            </a:r>
            <a:r>
              <a:rPr lang="en-US" sz="1200" dirty="0"/>
              <a:t>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AAC405-2AE6-212C-EC22-929C73245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1219842"/>
            <a:ext cx="1633975" cy="267651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F0068D-401C-7CDC-B200-E73693A5E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49226"/>
            <a:ext cx="8305801" cy="379924"/>
          </a:xfrm>
        </p:spPr>
        <p:txBody>
          <a:bodyPr/>
          <a:lstStyle/>
          <a:p>
            <a:r>
              <a:rPr lang="en-US" b="0" dirty="0">
                <a:latin typeface="+mn-lt"/>
              </a:rPr>
              <a:t>Strong shear layer and significantly narrower wake observed  at supersonic Mach number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45EFDB-34DC-D4E7-2ABD-031AF2B2078F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483164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945A4-65B1-040D-9302-A6F64684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Cost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BDF6A6-C19D-03F3-027E-D5699533A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424653"/>
              </p:ext>
            </p:extLst>
          </p:nvPr>
        </p:nvGraphicFramePr>
        <p:xfrm>
          <a:off x="245898" y="1048826"/>
          <a:ext cx="8652204" cy="24656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5018">
                  <a:extLst>
                    <a:ext uri="{9D8B030D-6E8A-4147-A177-3AD203B41FA5}">
                      <a16:colId xmlns:a16="http://schemas.microsoft.com/office/drawing/2014/main" val="975603932"/>
                    </a:ext>
                  </a:extLst>
                </a:gridCol>
                <a:gridCol w="1298883">
                  <a:extLst>
                    <a:ext uri="{9D8B030D-6E8A-4147-A177-3AD203B41FA5}">
                      <a16:colId xmlns:a16="http://schemas.microsoft.com/office/drawing/2014/main" val="4053673532"/>
                    </a:ext>
                  </a:extLst>
                </a:gridCol>
                <a:gridCol w="1384617">
                  <a:extLst>
                    <a:ext uri="{9D8B030D-6E8A-4147-A177-3AD203B41FA5}">
                      <a16:colId xmlns:a16="http://schemas.microsoft.com/office/drawing/2014/main" val="1536200596"/>
                    </a:ext>
                  </a:extLst>
                </a:gridCol>
                <a:gridCol w="852805">
                  <a:extLst>
                    <a:ext uri="{9D8B030D-6E8A-4147-A177-3AD203B41FA5}">
                      <a16:colId xmlns:a16="http://schemas.microsoft.com/office/drawing/2014/main" val="4151442436"/>
                    </a:ext>
                  </a:extLst>
                </a:gridCol>
                <a:gridCol w="1399785">
                  <a:extLst>
                    <a:ext uri="{9D8B030D-6E8A-4147-A177-3AD203B41FA5}">
                      <a16:colId xmlns:a16="http://schemas.microsoft.com/office/drawing/2014/main" val="2466078845"/>
                    </a:ext>
                  </a:extLst>
                </a:gridCol>
                <a:gridCol w="1470548">
                  <a:extLst>
                    <a:ext uri="{9D8B030D-6E8A-4147-A177-3AD203B41FA5}">
                      <a16:colId xmlns:a16="http://schemas.microsoft.com/office/drawing/2014/main" val="201945729"/>
                    </a:ext>
                  </a:extLst>
                </a:gridCol>
                <a:gridCol w="1470548">
                  <a:extLst>
                    <a:ext uri="{9D8B030D-6E8A-4147-A177-3AD203B41FA5}">
                      <a16:colId xmlns:a16="http://schemas.microsoft.com/office/drawing/2014/main" val="293254774"/>
                    </a:ext>
                  </a:extLst>
                </a:gridCol>
              </a:tblGrid>
              <a:tr h="585470">
                <a:tc>
                  <a:txBody>
                    <a:bodyPr/>
                    <a:lstStyle/>
                    <a:p>
                      <a:r>
                        <a:rPr lang="en-US" sz="1400" dirty="0"/>
                        <a:t>Solver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Mesh/P-Order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CPU/GPU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# ranks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Mesh </a:t>
                      </a:r>
                      <a:r>
                        <a:rPr lang="en-US" sz="1400" dirty="0" err="1"/>
                        <a:t>DoF</a:t>
                      </a:r>
                      <a:r>
                        <a:rPr lang="en-US" sz="1400" dirty="0"/>
                        <a:t>/rank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Wall-clock time</a:t>
                      </a:r>
                    </a:p>
                    <a:p>
                      <a:r>
                        <a:rPr lang="en-US" sz="1400" dirty="0"/>
                        <a:t>/ flow-thru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Cost ($) / </a:t>
                      </a:r>
                    </a:p>
                    <a:p>
                      <a:r>
                        <a:rPr lang="en-US" sz="1400" dirty="0"/>
                        <a:t>flow-thru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38719"/>
                  </a:ext>
                </a:extLst>
              </a:tr>
              <a:tr h="374160">
                <a:tc>
                  <a:txBody>
                    <a:bodyPr/>
                    <a:lstStyle/>
                    <a:p>
                      <a:r>
                        <a:rPr lang="en-US" sz="1400" dirty="0"/>
                        <a:t>US3D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Coarse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Intel Ivy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35.0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931659"/>
                  </a:ext>
                </a:extLst>
              </a:tr>
              <a:tr h="306850">
                <a:tc>
                  <a:txBody>
                    <a:bodyPr/>
                    <a:lstStyle/>
                    <a:p>
                      <a:r>
                        <a:rPr lang="en-US" sz="1400" dirty="0"/>
                        <a:t>US3D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Intel Ivy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28.8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10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US3D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Intel Ivy 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68.6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85172"/>
                  </a:ext>
                </a:extLst>
              </a:tr>
              <a:tr h="374160">
                <a:tc>
                  <a:txBody>
                    <a:bodyPr/>
                    <a:lstStyle/>
                    <a:p>
                      <a:r>
                        <a:rPr lang="en-US" sz="1400" dirty="0" err="1"/>
                        <a:t>PyFR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Nvidia A100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1.78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03581"/>
                  </a:ext>
                </a:extLst>
              </a:tr>
              <a:tr h="374160">
                <a:tc>
                  <a:txBody>
                    <a:bodyPr/>
                    <a:lstStyle/>
                    <a:p>
                      <a:r>
                        <a:rPr lang="en-US" sz="1400" dirty="0" err="1"/>
                        <a:t>PyFR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Nvidia A100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6.00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45687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858DE6-E49A-B6D0-C653-EF6524516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90" y="3714750"/>
            <a:ext cx="8305801" cy="37992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Good weak scaling behavior seen for US3D.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GPUs are not fully saturated for </a:t>
            </a:r>
            <a:r>
              <a:rPr lang="en-US" b="0" dirty="0" err="1">
                <a:latin typeface="+mn-lt"/>
              </a:rPr>
              <a:t>PyFR</a:t>
            </a:r>
            <a:r>
              <a:rPr lang="en-US" b="0" dirty="0">
                <a:latin typeface="+mn-lt"/>
              </a:rPr>
              <a:t>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77639-1AAA-23B3-3961-F1C6337270E0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643768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C153-86D7-CF5F-5E7D-29A1280B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1035-2E27-855C-E436-CE85D6917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298872"/>
            <a:ext cx="6299200" cy="390567"/>
          </a:xfrm>
        </p:spPr>
        <p:txBody>
          <a:bodyPr/>
          <a:lstStyle/>
          <a:p>
            <a:r>
              <a:rPr lang="en-US" dirty="0"/>
              <a:t>Observing increased stiffness and dissipative behavior at P2. </a:t>
            </a:r>
          </a:p>
        </p:txBody>
      </p:sp>
      <p:pic>
        <p:nvPicPr>
          <p:cNvPr id="5" name="Picture 4" descr="A white metal rod with blue and orange flames&#10;&#10;Description automatically generated">
            <a:extLst>
              <a:ext uri="{FF2B5EF4-FFF2-40B4-BE49-F238E27FC236}">
                <a16:creationId xmlns:a16="http://schemas.microsoft.com/office/drawing/2014/main" id="{7B8221F8-DA8D-1EAE-85B3-B4BBCA903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50" y="1137798"/>
            <a:ext cx="2482614" cy="1736928"/>
          </a:xfrm>
          <a:prstGeom prst="rect">
            <a:avLst/>
          </a:prstGeom>
        </p:spPr>
      </p:pic>
      <p:pic>
        <p:nvPicPr>
          <p:cNvPr id="6" name="Picture 5" descr="A white object with a blue and orange background&#10;&#10;Description automatically generated">
            <a:extLst>
              <a:ext uri="{FF2B5EF4-FFF2-40B4-BE49-F238E27FC236}">
                <a16:creationId xmlns:a16="http://schemas.microsoft.com/office/drawing/2014/main" id="{947E8DFF-B59F-E065-AA1C-7C766FCE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68" y="1139621"/>
            <a:ext cx="2482615" cy="1736929"/>
          </a:xfrm>
          <a:prstGeom prst="rect">
            <a:avLst/>
          </a:prstGeom>
        </p:spPr>
      </p:pic>
      <p:pic>
        <p:nvPicPr>
          <p:cNvPr id="7" name="Picture 6" descr="A white object with a blue and orange background&#10;&#10;Description automatically generated">
            <a:extLst>
              <a:ext uri="{FF2B5EF4-FFF2-40B4-BE49-F238E27FC236}">
                <a16:creationId xmlns:a16="http://schemas.microsoft.com/office/drawing/2014/main" id="{F090C1B5-986B-8980-E824-8776F40EB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186" y="1137799"/>
            <a:ext cx="2482614" cy="17369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4F77D6-8042-753E-55A4-4F856ED8B70D}"/>
              </a:ext>
            </a:extLst>
          </p:cNvPr>
          <p:cNvSpPr txBox="1"/>
          <p:nvPr/>
        </p:nvSpPr>
        <p:spPr>
          <a:xfrm>
            <a:off x="1798552" y="3166812"/>
            <a:ext cx="5037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MSL test case with sting, M=9.47, 𝜶 = 16, Re=6.0e05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 (Work of Dirk </a:t>
            </a:r>
            <a:r>
              <a:rPr lang="en-US" sz="1600" dirty="0" err="1">
                <a:solidFill>
                  <a:schemeClr val="bg2"/>
                </a:solidFill>
              </a:rPr>
              <a:t>Ekelschot</a:t>
            </a:r>
            <a:r>
              <a:rPr lang="en-US" sz="16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C4BBD9-3C07-D3E8-D1DE-D48C5CD869D9}"/>
              </a:ext>
            </a:extLst>
          </p:cNvPr>
          <p:cNvSpPr txBox="1"/>
          <p:nvPr/>
        </p:nvSpPr>
        <p:spPr>
          <a:xfrm>
            <a:off x="1844290" y="844628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P1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C9F463-97E8-02F9-ECB8-532290FC86EC}"/>
              </a:ext>
            </a:extLst>
          </p:cNvPr>
          <p:cNvSpPr txBox="1"/>
          <p:nvPr/>
        </p:nvSpPr>
        <p:spPr>
          <a:xfrm>
            <a:off x="4345708" y="844628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P2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67E8E-C69F-C579-C5AD-1CC49CC92375}"/>
              </a:ext>
            </a:extLst>
          </p:cNvPr>
          <p:cNvSpPr txBox="1"/>
          <p:nvPr/>
        </p:nvSpPr>
        <p:spPr>
          <a:xfrm>
            <a:off x="6847126" y="844628"/>
            <a:ext cx="434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P3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87D24F-8E73-575B-69CB-7F43A72D5A38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264245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71DD6-665C-DB6C-9FAD-F8F94532B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PyFR</a:t>
            </a:r>
            <a:r>
              <a:rPr lang="en-US" sz="2400" dirty="0"/>
              <a:t> Development Needs for Free-Flight CFD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BC36B-BCB1-1E66-7EF6-806B1B95E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25500"/>
            <a:ext cx="7848600" cy="381158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Starting with 1-DoF free-to-pitch capability, develop framework for full 6-DoF motion simulation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Ability to output surface forces and moments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Better support for Pyramids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Understand higher p-order behavior, especially around shocks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C60380-8B96-5284-9DF0-5FA92B91C553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354492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B1D03-9CC1-5183-BF70-A43092CC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ED623-2B3A-B29E-60D6-0829AAB1C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/>
              <a:t>PyFR</a:t>
            </a:r>
            <a:r>
              <a:rPr lang="en-US" dirty="0"/>
              <a:t> and fine mesh US3D solutions compare well against data for the Viking’75 capsule static wake problem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Explore possible computational cost saving by going to higher P-order</a:t>
            </a:r>
          </a:p>
          <a:p>
            <a:pPr marL="285750" indent="-285750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/>
              <a:t>PyFR</a:t>
            </a:r>
            <a:r>
              <a:rPr lang="en-US" dirty="0"/>
              <a:t> has the potential &amp; needs investment to become an exascale capable tool for dynamic stability prediction and other capsule flow problems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01878-7F41-5DA7-AEC1-360C2640C44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38700"/>
            <a:ext cx="914400" cy="1714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27AFE8-0667-4B9D-FBEC-525660D56186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2012879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998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901A-3848-41F3-85AE-2FBA2E9C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US3D Hybrid RANS-LES</a:t>
            </a:r>
          </a:p>
        </p:txBody>
      </p:sp>
      <p:pic>
        <p:nvPicPr>
          <p:cNvPr id="6" name="Picture 5" descr="A close-up of a cloud&#10;&#10;Description automatically generated">
            <a:extLst>
              <a:ext uri="{FF2B5EF4-FFF2-40B4-BE49-F238E27FC236}">
                <a16:creationId xmlns:a16="http://schemas.microsoft.com/office/drawing/2014/main" id="{080E3BF8-9D41-83F2-8976-F0EC0F1D8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52550"/>
            <a:ext cx="4038600" cy="22135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7EE93C-D8BD-5B34-E0F3-21917AB67BCE}"/>
              </a:ext>
            </a:extLst>
          </p:cNvPr>
          <p:cNvSpPr txBox="1"/>
          <p:nvPr/>
        </p:nvSpPr>
        <p:spPr>
          <a:xfrm>
            <a:off x="3708136" y="3646633"/>
            <a:ext cx="1499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Eddy viscosity ratio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D480AC-6917-29E8-C9AD-13E28CAEA399}"/>
              </a:ext>
            </a:extLst>
          </p:cNvPr>
          <p:cNvSpPr txBox="1"/>
          <p:nvPr/>
        </p:nvSpPr>
        <p:spPr>
          <a:xfrm>
            <a:off x="3124200" y="4824740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err="1">
                <a:solidFill>
                  <a:schemeClr val="bg2"/>
                </a:solidFill>
              </a:rPr>
              <a:t>PyFR</a:t>
            </a:r>
            <a:r>
              <a:rPr lang="en-US" sz="1100" i="1" dirty="0">
                <a:solidFill>
                  <a:schemeClr val="bg2"/>
                </a:solidFill>
              </a:rPr>
              <a:t> Seminar, September 5, 2024</a:t>
            </a:r>
          </a:p>
        </p:txBody>
      </p:sp>
    </p:spTree>
    <p:extLst>
      <p:ext uri="{BB962C8B-B14F-4D97-AF65-F5344CB8AC3E}">
        <p14:creationId xmlns:p14="http://schemas.microsoft.com/office/powerpoint/2010/main" val="110169734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C14_presentation_template_16x10_demo_station">
  <a:themeElements>
    <a:clrScheme name="Blank Presentation 8">
      <a:dk1>
        <a:srgbClr val="58572B"/>
      </a:dk1>
      <a:lt1>
        <a:srgbClr val="FFFFFF"/>
      </a:lt1>
      <a:dk2>
        <a:srgbClr val="808000"/>
      </a:dk2>
      <a:lt2>
        <a:srgbClr val="333333"/>
      </a:lt2>
      <a:accent1>
        <a:srgbClr val="CCCC99"/>
      </a:accent1>
      <a:accent2>
        <a:srgbClr val="FFFFCC"/>
      </a:accent2>
      <a:accent3>
        <a:srgbClr val="FFFFFF"/>
      </a:accent3>
      <a:accent4>
        <a:srgbClr val="4A4923"/>
      </a:accent4>
      <a:accent5>
        <a:srgbClr val="E2E2CA"/>
      </a:accent5>
      <a:accent6>
        <a:srgbClr val="E7E7B9"/>
      </a:accent6>
      <a:hlink>
        <a:srgbClr val="990000"/>
      </a:hlink>
      <a:folHlink>
        <a:srgbClr val="6633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DEA5B684E6D04C8F8F60CD32CD8F5C" ma:contentTypeVersion="0" ma:contentTypeDescription="Create a new document." ma:contentTypeScope="" ma:versionID="41e97edc035c2e5e5f60dbf406229cf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A414BE1A-A2C4-4862-8AD0-8BDC37D6A979}">
  <ds:schemaRefs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0A3192-62F6-472E-B429-80C052006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14949</TotalTime>
  <Words>1731</Words>
  <Application>Microsoft Macintosh PowerPoint</Application>
  <PresentationFormat>On-screen Show (16:9)</PresentationFormat>
  <Paragraphs>347</Paragraphs>
  <Slides>30</Slides>
  <Notes>18</Notes>
  <HiddenSlides>0</HiddenSlides>
  <MMClips>3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4" baseType="lpstr">
      <vt:lpstr>55 Helvetica Roman</vt:lpstr>
      <vt:lpstr>AGaramond RegularSC</vt:lpstr>
      <vt:lpstr>Arial</vt:lpstr>
      <vt:lpstr>Arial Narrow</vt:lpstr>
      <vt:lpstr>Cambria Math</vt:lpstr>
      <vt:lpstr>Courier New</vt:lpstr>
      <vt:lpstr>Helvetica</vt:lpstr>
      <vt:lpstr>Helvetica Neue</vt:lpstr>
      <vt:lpstr>System Font Regular</vt:lpstr>
      <vt:lpstr>Times</vt:lpstr>
      <vt:lpstr>Times New Roman</vt:lpstr>
      <vt:lpstr>Wingdings</vt:lpstr>
      <vt:lpstr>Blank Presentation</vt:lpstr>
      <vt:lpstr>SC14_presentation_template_16x10_demo_station</vt:lpstr>
      <vt:lpstr>PowerPoint Presentation</vt:lpstr>
      <vt:lpstr>Outline</vt:lpstr>
      <vt:lpstr>Objectives</vt:lpstr>
      <vt:lpstr>PowerPoint Presentation</vt:lpstr>
      <vt:lpstr>Entry, Descent and Landing</vt:lpstr>
      <vt:lpstr>Benefits of Blunt-body Capsule Design</vt:lpstr>
      <vt:lpstr>Blunt-body Capsule Dynamic Instability</vt:lpstr>
      <vt:lpstr>US3D Flow Solver Overview</vt:lpstr>
      <vt:lpstr>US3D Free-Flight Plugin</vt:lpstr>
      <vt:lpstr>Free-Flight CFD Process</vt:lpstr>
      <vt:lpstr>Computationally Intensive Simulations</vt:lpstr>
      <vt:lpstr>HPC Hardware Landscape</vt:lpstr>
      <vt:lpstr>PyFR Flow Solver Overview</vt:lpstr>
      <vt:lpstr>PowerPoint Presentation</vt:lpstr>
      <vt:lpstr>Test Case: Viking ’75 Experiment</vt:lpstr>
      <vt:lpstr>Boundary Conditions</vt:lpstr>
      <vt:lpstr>Computational Grid: US3D</vt:lpstr>
      <vt:lpstr>Computational Grid: PyFR</vt:lpstr>
      <vt:lpstr>Solvers Settings</vt:lpstr>
      <vt:lpstr>Instantaneous Flow Field</vt:lpstr>
      <vt:lpstr>Wake Profile Comparisons: Mach 0.4</vt:lpstr>
      <vt:lpstr>Wake Profile Comparisons: Mach 0.8</vt:lpstr>
      <vt:lpstr>Wake Profile Comparisons: Mach 1.2</vt:lpstr>
      <vt:lpstr>Average Mach Number</vt:lpstr>
      <vt:lpstr>Computational Cost</vt:lpstr>
      <vt:lpstr>Other Applications</vt:lpstr>
      <vt:lpstr>PyFR Development Needs for Free-Flight CFD</vt:lpstr>
      <vt:lpstr>Conclusions and Future Work</vt:lpstr>
      <vt:lpstr>PowerPoint Presentation</vt:lpstr>
      <vt:lpstr>US3D Hybrid RANS-LES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Bhaskaran, Rathakrishnan (ARC-TSA)[Analytical Mechanics Associates, INC.]</cp:lastModifiedBy>
  <cp:revision>1621</cp:revision>
  <cp:lastPrinted>2013-07-30T01:46:25Z</cp:lastPrinted>
  <dcterms:modified xsi:type="dcterms:W3CDTF">2024-08-29T19:46:00Z</dcterms:modified>
</cp:coreProperties>
</file>