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1.jpeg" ContentType="image/jpeg"/>
  <Override PartName="/ppt/theme/theme2.xml" ContentType="application/vnd.openxmlformats-officedocument.theme+xml"/>
  <Override PartName="/ppt/media/media1.mp4" ContentType="video/unknown"/>
  <Override PartName="/ppt/media/image2.jpeg" ContentType="image/jpeg"/>
  <Override PartName="/ppt/media/media1.mov" ContentType="video/unknown"/>
  <Override PartName="/ppt/media/media2.mov" ContentType="video/unknown"/>
  <Override PartName="/ppt/media/image3.jpeg" ContentType="image/jpeg"/>
  <Override PartName="/ppt/media/image4.jpeg" ContentType="image/jpeg"/>
  <Override PartName="/ppt/media/image5.jpeg" ContentType="image/jpeg"/>
  <Override PartName="/ppt/media/media3.mov" ContentType="video/unknown"/>
  <Override PartName="/ppt/media/media4.mov" ContentType="video/unknown"/>
  <Override PartName="/ppt/media/media2.mp4" ContentType="video/unknown"/>
  <Override PartName="/ppt/media/media3.mp4" ContentType="video/unknown"/>
  <Override PartName="/ppt/media/media4.mp4" ContentType="video/unknown"/>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media5.mov" ContentType="video/unknown"/>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media5.mp4" ContentType="video/unknown"/>
  <Override PartName="/ppt/media/image1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1pPr>
    <a:lvl2pPr marL="40639" marR="40639" indent="3429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2pPr>
    <a:lvl3pPr marL="40639" marR="40639" indent="6858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3pPr>
    <a:lvl4pPr marL="40639" marR="40639" indent="10287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4pPr>
    <a:lvl5pPr marL="40639" marR="40639" indent="13716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5pPr>
    <a:lvl6pPr marL="40639" marR="40639" indent="17145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6pPr>
    <a:lvl7pPr marL="40639" marR="40639" indent="20574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7pPr>
    <a:lvl8pPr marL="40639" marR="40639" indent="24003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8pPr>
    <a:lvl9pPr marL="40639" marR="40639" indent="274320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8" name="Shape 138"/>
          <p:cNvSpPr/>
          <p:nvPr>
            <p:ph type="sldImg"/>
          </p:nvPr>
        </p:nvSpPr>
        <p:spPr>
          <a:xfrm>
            <a:off x="1143000" y="685800"/>
            <a:ext cx="4572000" cy="3429000"/>
          </a:xfrm>
          <a:prstGeom prst="rect">
            <a:avLst/>
          </a:prstGeom>
        </p:spPr>
        <p:txBody>
          <a:bodyPr/>
          <a:lstStyle/>
          <a:p>
            <a:pPr/>
          </a:p>
        </p:txBody>
      </p:sp>
      <p:sp>
        <p:nvSpPr>
          <p:cNvPr id="139" name="Shape 13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 name="Title Text"/>
          <p:cNvSpPr txBox="1"/>
          <p:nvPr>
            <p:ph type="title"/>
          </p:nvPr>
        </p:nvSpPr>
        <p:spPr>
          <a:prstGeom prst="rect">
            <a:avLst/>
          </a:prstGeom>
        </p:spPr>
        <p:txBody>
          <a:bodyPr/>
          <a:lstStyle/>
          <a:p>
            <a:pPr/>
            <a:r>
              <a:t>Title Text</a:t>
            </a:r>
          </a:p>
        </p:txBody>
      </p:sp>
      <p:sp>
        <p:nvSpPr>
          <p:cNvPr id="1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20" name="A. Sterling, Dec 04, Filaments Away!"/>
          <p:cNvSpPr txBox="1"/>
          <p:nvPr/>
        </p:nvSpPr>
        <p:spPr>
          <a:xfrm>
            <a:off x="685800" y="6248400"/>
            <a:ext cx="1917700" cy="5004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Clr>
                <a:srgbClr val="000000"/>
              </a:buClr>
              <a:buFont typeface="Times New Roman"/>
              <a:defRPr sz="1400"/>
            </a:lvl1pPr>
          </a:lstStyle>
          <a:p>
            <a:pPr/>
            <a:r>
              <a:t>A. Sterling, Dec 04, Filaments Away!</a:t>
            </a:r>
          </a:p>
        </p:txBody>
      </p:sp>
      <p:sp>
        <p:nvSpPr>
          <p:cNvPr id="21" name="Title Text"/>
          <p:cNvSpPr txBox="1"/>
          <p:nvPr>
            <p:ph type="title"/>
          </p:nvPr>
        </p:nvSpPr>
        <p:spPr>
          <a:prstGeom prst="rect">
            <a:avLst/>
          </a:prstGeom>
        </p:spPr>
        <p:txBody>
          <a:bodyPr/>
          <a:lstStyle/>
          <a:p>
            <a:pPr/>
            <a:r>
              <a:t>Title Text</a:t>
            </a:r>
          </a:p>
        </p:txBody>
      </p:sp>
      <p:sp>
        <p:nvSpPr>
          <p:cNvPr id="2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Slide Number"/>
          <p:cNvSpPr txBox="1"/>
          <p:nvPr>
            <p:ph type="sldNum" sz="quarter" idx="2"/>
          </p:nvPr>
        </p:nvSpPr>
        <p:spPr>
          <a:xfrm>
            <a:off x="8159938" y="6248400"/>
            <a:ext cx="298263" cy="307340"/>
          </a:xfrm>
          <a:prstGeom prst="rect">
            <a:avLst/>
          </a:prstGeom>
          <a:effectLst>
            <a:outerShdw sx="100000" sy="100000" kx="0" ky="0" algn="b" rotWithShape="0" blurRad="63500" dist="0" dir="0">
              <a:srgbClr val="808080">
                <a:alpha val="75000"/>
              </a:srgbClr>
            </a:outerShdw>
          </a:effectLst>
        </p:spPr>
        <p:txBody>
          <a:bodyPr lIns="45719" tIns="45719" rIns="45719" bIns="45719"/>
          <a:lstStyle>
            <a:lvl1pPr algn="r" defTabSz="457200">
              <a:defRPr>
                <a:solidFill>
                  <a:srgbClr val="FFFFFF"/>
                </a:solidFill>
                <a:uFillTx/>
                <a:latin typeface="Tahoma"/>
                <a:ea typeface="Tahoma"/>
                <a:cs typeface="Tahoma"/>
                <a:sym typeface="Tahom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37" name="UAH Frontiers…"/>
          <p:cNvSpPr txBox="1"/>
          <p:nvPr/>
        </p:nvSpPr>
        <p:spPr>
          <a:xfrm>
            <a:off x="0" y="6286500"/>
            <a:ext cx="1226602" cy="5004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defRPr sz="1400"/>
            </a:pPr>
            <a:r>
              <a:t>UAH Frontiers</a:t>
            </a:r>
          </a:p>
          <a:p>
            <a:pPr>
              <a:defRPr sz="1400"/>
            </a:pPr>
            <a:r>
              <a:t>2016 Nov 2</a:t>
            </a:r>
          </a:p>
        </p:txBody>
      </p:sp>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gradFill flip="none" rotWithShape="1">
          <a:gsLst>
            <a:gs pos="0">
              <a:srgbClr val="662295"/>
            </a:gs>
            <a:gs pos="100000">
              <a:srgbClr val="7427AB"/>
            </a:gs>
          </a:gsLst>
          <a:lin ang="5400000" scaled="0"/>
        </a:gradFill>
      </p:bgPr>
    </p:bg>
    <p:spTree>
      <p:nvGrpSpPr>
        <p:cNvPr id="1" name=""/>
        <p:cNvGrpSpPr/>
        <p:nvPr/>
      </p:nvGrpSpPr>
      <p:grpSpPr>
        <a:xfrm>
          <a:off x="0" y="0"/>
          <a:ext cx="0" cy="0"/>
          <a:chOff x="0" y="0"/>
          <a:chExt cx="0" cy="0"/>
        </a:xfrm>
      </p:grpSpPr>
      <p:sp>
        <p:nvSpPr>
          <p:cNvPr id="47" name="Title Text"/>
          <p:cNvSpPr txBox="1"/>
          <p:nvPr>
            <p:ph type="title"/>
          </p:nvPr>
        </p:nvSpPr>
        <p:spPr>
          <a:xfrm>
            <a:off x="892968" y="178593"/>
            <a:ext cx="7358064" cy="1714501"/>
          </a:xfrm>
          <a:prstGeom prst="rect">
            <a:avLst/>
          </a:prstGeom>
        </p:spPr>
        <p:txBody>
          <a:bodyPr lIns="35718" tIns="35718" rIns="35718" bIns="35718"/>
          <a:lstStyle>
            <a:lvl1pPr marL="0" marR="0" defTabSz="410765">
              <a:defRPr sz="5600">
                <a:solidFill>
                  <a:srgbClr val="FFFFFF"/>
                </a:solidFill>
                <a:uFillTx/>
                <a:latin typeface="Gill Sans"/>
                <a:ea typeface="Gill Sans"/>
                <a:cs typeface="Gill Sans"/>
                <a:sym typeface="Gill Sans"/>
              </a:defRPr>
            </a:lvl1pPr>
          </a:lstStyle>
          <a:p>
            <a:pPr/>
            <a:r>
              <a:t>Title Text</a:t>
            </a:r>
          </a:p>
        </p:txBody>
      </p:sp>
      <p:sp>
        <p:nvSpPr>
          <p:cNvPr id="48" name="Body Level One…"/>
          <p:cNvSpPr txBox="1"/>
          <p:nvPr>
            <p:ph type="body" idx="1"/>
          </p:nvPr>
        </p:nvSpPr>
        <p:spPr>
          <a:xfrm>
            <a:off x="892968" y="1946671"/>
            <a:ext cx="7358064" cy="4018361"/>
          </a:xfrm>
          <a:prstGeom prst="rect">
            <a:avLst/>
          </a:prstGeom>
        </p:spPr>
        <p:txBody>
          <a:bodyPr lIns="35718" tIns="35718" rIns="35718" bIns="35718" anchor="ctr"/>
          <a:lstStyle>
            <a:lvl1pPr marL="671285" marR="0" indent="-353785" defTabSz="410765">
              <a:spcBef>
                <a:spcPts val="1600"/>
              </a:spcBef>
              <a:buSzPct val="171000"/>
              <a:defRPr sz="2600">
                <a:solidFill>
                  <a:srgbClr val="FFFFFF"/>
                </a:solidFill>
                <a:uFillTx/>
                <a:latin typeface="Gill Sans"/>
                <a:ea typeface="Gill Sans"/>
                <a:cs typeface="Gill Sans"/>
                <a:sym typeface="Gill Sans"/>
              </a:defRPr>
            </a:lvl1pPr>
            <a:lvl2pPr marL="1115785" marR="0" indent="-353785" defTabSz="410765">
              <a:spcBef>
                <a:spcPts val="1600"/>
              </a:spcBef>
              <a:buSzPct val="171000"/>
              <a:buChar char="•"/>
              <a:defRPr sz="2600">
                <a:solidFill>
                  <a:srgbClr val="FFFFFF"/>
                </a:solidFill>
                <a:uFillTx/>
                <a:latin typeface="Gill Sans"/>
                <a:ea typeface="Gill Sans"/>
                <a:cs typeface="Gill Sans"/>
                <a:sym typeface="Gill Sans"/>
              </a:defRPr>
            </a:lvl2pPr>
            <a:lvl3pPr marL="1560285" marR="0" indent="-353785" defTabSz="410765">
              <a:spcBef>
                <a:spcPts val="1600"/>
              </a:spcBef>
              <a:buSzPct val="171000"/>
              <a:defRPr sz="2600">
                <a:solidFill>
                  <a:srgbClr val="FFFFFF"/>
                </a:solidFill>
                <a:uFillTx/>
                <a:latin typeface="Gill Sans"/>
                <a:ea typeface="Gill Sans"/>
                <a:cs typeface="Gill Sans"/>
                <a:sym typeface="Gill Sans"/>
              </a:defRPr>
            </a:lvl3pPr>
            <a:lvl4pPr marL="2004785" marR="0" indent="-353785" defTabSz="410765">
              <a:spcBef>
                <a:spcPts val="1600"/>
              </a:spcBef>
              <a:buSzPct val="171000"/>
              <a:buChar char="•"/>
              <a:defRPr sz="2600">
                <a:solidFill>
                  <a:srgbClr val="FFFFFF"/>
                </a:solidFill>
                <a:uFillTx/>
                <a:latin typeface="Gill Sans"/>
                <a:ea typeface="Gill Sans"/>
                <a:cs typeface="Gill Sans"/>
                <a:sym typeface="Gill Sans"/>
              </a:defRPr>
            </a:lvl4pPr>
            <a:lvl5pPr marL="2449285" marR="0" indent="-353785" defTabSz="410765">
              <a:spcBef>
                <a:spcPts val="1600"/>
              </a:spcBef>
              <a:buSzPct val="171000"/>
              <a:buChar char="•"/>
              <a:defRPr sz="2600">
                <a:solidFill>
                  <a:srgbClr val="FFFFFF"/>
                </a:solidFill>
                <a:uFillTx/>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49" name="Slide Number"/>
          <p:cNvSpPr txBox="1"/>
          <p:nvPr>
            <p:ph type="sldNum" sz="quarter" idx="2"/>
          </p:nvPr>
        </p:nvSpPr>
        <p:spPr>
          <a:xfrm>
            <a:off x="4455616" y="6509742"/>
            <a:ext cx="223838" cy="236538"/>
          </a:xfrm>
          <a:prstGeom prst="rect">
            <a:avLst/>
          </a:prstGeom>
        </p:spPr>
        <p:txBody>
          <a:bodyPr lIns="35718" tIns="35718" rIns="35718" bIns="35718"/>
          <a:lstStyle>
            <a:lvl1pPr defTabSz="410765">
              <a:defRPr sz="1100">
                <a:solidFill>
                  <a:srgbClr val="FFFFFF"/>
                </a:solidFill>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xfrm>
            <a:off x="685799" y="380999"/>
            <a:ext cx="7772401" cy="1600201"/>
          </a:xfrm>
          <a:prstGeom prst="rect">
            <a:avLst/>
          </a:prstGeom>
        </p:spPr>
        <p:txBody>
          <a:bodyPr/>
          <a:lstStyle>
            <a:lvl1pPr>
              <a:defRPr sz="4200"/>
            </a:lvl1pPr>
          </a:lstStyle>
          <a:p>
            <a:pPr/>
            <a:r>
              <a:t>Title Text</a:t>
            </a:r>
          </a:p>
        </p:txBody>
      </p:sp>
      <p:sp>
        <p:nvSpPr>
          <p:cNvPr id="57" name="Body Level One…"/>
          <p:cNvSpPr txBox="1"/>
          <p:nvPr>
            <p:ph type="body" idx="1"/>
          </p:nvPr>
        </p:nvSpPr>
        <p:spPr>
          <a:xfrm>
            <a:off x="685799" y="1981200"/>
            <a:ext cx="7772401" cy="4876801"/>
          </a:xfrm>
          <a:prstGeom prst="rect">
            <a:avLst/>
          </a:prstGeom>
        </p:spPr>
        <p:txBody>
          <a:bodyPr/>
          <a:lstStyle>
            <a:lvl1pPr marL="362108" indent="-321468">
              <a:defRPr sz="3000"/>
            </a:lvl1pPr>
            <a:lvl2pPr marL="763179" indent="-265339">
              <a:defRPr sz="2600"/>
            </a:lvl2pPr>
            <a:lvl3pPr marL="1164589" indent="-209550">
              <a:defRPr sz="2200"/>
            </a:lvl3pPr>
            <a:lvl4pPr marL="1617979" indent="-205739">
              <a:defRPr sz="1800"/>
            </a:lvl4pPr>
            <a:lvl5pPr marL="2075179" indent="-205739">
              <a:defRPr sz="1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xfrm>
            <a:off x="7372349" y="6248400"/>
            <a:ext cx="266701" cy="285626"/>
          </a:xfrm>
          <a:prstGeom prst="rect">
            <a:avLst/>
          </a:prstGeom>
        </p:spPr>
        <p:txBody>
          <a:bodyPr/>
          <a:lstStyle>
            <a:lvl1pPr defTabSz="584200">
              <a:defRPr sz="1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74" name="Title Text"/>
          <p:cNvSpPr txBox="1"/>
          <p:nvPr>
            <p:ph type="title"/>
          </p:nvPr>
        </p:nvSpPr>
        <p:spPr>
          <a:xfrm>
            <a:off x="1657350" y="1143000"/>
            <a:ext cx="5829300" cy="1200150"/>
          </a:xfrm>
          <a:prstGeom prst="rect">
            <a:avLst/>
          </a:prstGeom>
        </p:spPr>
        <p:txBody>
          <a:bodyPr lIns="38100" tIns="38100" rIns="38100" bIns="38100">
            <a:normAutofit fontScale="100000" lnSpcReduction="0"/>
          </a:bodyPr>
          <a:lstStyle/>
          <a:p>
            <a:pPr/>
            <a:r>
              <a:t>Title Text</a:t>
            </a:r>
          </a:p>
        </p:txBody>
      </p:sp>
      <p:sp>
        <p:nvSpPr>
          <p:cNvPr id="75" name="Body Level One…"/>
          <p:cNvSpPr txBox="1"/>
          <p:nvPr>
            <p:ph type="body" sz="half" idx="1"/>
          </p:nvPr>
        </p:nvSpPr>
        <p:spPr>
          <a:xfrm>
            <a:off x="1657350" y="2343150"/>
            <a:ext cx="5829300" cy="3657600"/>
          </a:xfrm>
          <a:prstGeom prst="rect">
            <a:avLst/>
          </a:prstGeom>
        </p:spPr>
        <p:txBody>
          <a:bodyPr lIns="38100" tIns="38100" rIns="38100" bIns="38100">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xfrm>
            <a:off x="6638924" y="5543550"/>
            <a:ext cx="266701" cy="271847"/>
          </a:xfrm>
          <a:prstGeom prst="rect">
            <a:avLst/>
          </a:prstGeom>
        </p:spPr>
        <p:txBody>
          <a:bodyPr lIns="38100" tIns="38100" rIns="38100" bIns="38100">
            <a:normAutofit fontScale="100000" lnSpcReduction="0"/>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Subtitle">
    <p:bg>
      <p:bgPr>
        <a:gradFill flip="none" rotWithShape="1">
          <a:gsLst>
            <a:gs pos="0">
              <a:srgbClr val="662295"/>
            </a:gs>
            <a:gs pos="100000">
              <a:srgbClr val="7427AB"/>
            </a:gs>
          </a:gsLst>
          <a:lin ang="5400000" scaled="0"/>
        </a:gradFill>
      </p:bgPr>
    </p:bg>
    <p:spTree>
      <p:nvGrpSpPr>
        <p:cNvPr id="1" name=""/>
        <p:cNvGrpSpPr/>
        <p:nvPr/>
      </p:nvGrpSpPr>
      <p:grpSpPr>
        <a:xfrm>
          <a:off x="0" y="0"/>
          <a:ext cx="0" cy="0"/>
          <a:chOff x="0" y="0"/>
          <a:chExt cx="0" cy="0"/>
        </a:xfrm>
      </p:grpSpPr>
      <p:sp>
        <p:nvSpPr>
          <p:cNvPr id="83" name="Title Text"/>
          <p:cNvSpPr txBox="1"/>
          <p:nvPr>
            <p:ph type="title"/>
          </p:nvPr>
        </p:nvSpPr>
        <p:spPr>
          <a:xfrm>
            <a:off x="892968" y="1151929"/>
            <a:ext cx="7358064" cy="2321720"/>
          </a:xfrm>
          <a:prstGeom prst="rect">
            <a:avLst/>
          </a:prstGeom>
        </p:spPr>
        <p:txBody>
          <a:bodyPr lIns="35718" tIns="35718" rIns="35718" bIns="35718" anchor="b"/>
          <a:lstStyle>
            <a:lvl1pPr marL="0" marR="0" defTabSz="410765">
              <a:defRPr sz="5800">
                <a:solidFill>
                  <a:srgbClr val="FFFFFF"/>
                </a:solidFill>
                <a:uFillTx/>
                <a:latin typeface="Gill Sans"/>
                <a:ea typeface="Gill Sans"/>
                <a:cs typeface="Gill Sans"/>
                <a:sym typeface="Gill Sans"/>
              </a:defRPr>
            </a:lvl1pPr>
          </a:lstStyle>
          <a:p>
            <a:pPr/>
            <a:r>
              <a:t>Title Text</a:t>
            </a:r>
          </a:p>
        </p:txBody>
      </p:sp>
      <p:sp>
        <p:nvSpPr>
          <p:cNvPr id="84" name="Body Level One…"/>
          <p:cNvSpPr txBox="1"/>
          <p:nvPr>
            <p:ph type="body" sz="quarter" idx="1"/>
          </p:nvPr>
        </p:nvSpPr>
        <p:spPr>
          <a:xfrm>
            <a:off x="892968" y="3536156"/>
            <a:ext cx="7358064" cy="794743"/>
          </a:xfrm>
          <a:prstGeom prst="rect">
            <a:avLst/>
          </a:prstGeom>
        </p:spPr>
        <p:txBody>
          <a:bodyPr lIns="35718" tIns="35718" rIns="35718" bIns="35718"/>
          <a:lstStyle>
            <a:lvl1pPr marL="0" marR="0" indent="0" algn="ctr" defTabSz="410765">
              <a:spcBef>
                <a:spcPts val="0"/>
              </a:spcBef>
              <a:buSzTx/>
              <a:buNone/>
              <a:defRPr sz="2400">
                <a:solidFill>
                  <a:srgbClr val="FFFFFF"/>
                </a:solidFill>
                <a:uFillTx/>
                <a:latin typeface="Gill Sans"/>
                <a:ea typeface="Gill Sans"/>
                <a:cs typeface="Gill Sans"/>
                <a:sym typeface="Gill Sans"/>
              </a:defRPr>
            </a:lvl1pPr>
            <a:lvl2pPr marL="0" marR="0" indent="0" algn="ctr" defTabSz="410765">
              <a:spcBef>
                <a:spcPts val="0"/>
              </a:spcBef>
              <a:buSzTx/>
              <a:buNone/>
              <a:defRPr sz="2400">
                <a:solidFill>
                  <a:srgbClr val="FFFFFF"/>
                </a:solidFill>
                <a:uFillTx/>
                <a:latin typeface="Gill Sans"/>
                <a:ea typeface="Gill Sans"/>
                <a:cs typeface="Gill Sans"/>
                <a:sym typeface="Gill Sans"/>
              </a:defRPr>
            </a:lvl2pPr>
            <a:lvl3pPr marL="0" marR="0" indent="0" algn="ctr" defTabSz="410765">
              <a:spcBef>
                <a:spcPts val="0"/>
              </a:spcBef>
              <a:buSzTx/>
              <a:buNone/>
              <a:defRPr>
                <a:solidFill>
                  <a:srgbClr val="FFFFFF"/>
                </a:solidFill>
                <a:uFillTx/>
                <a:latin typeface="Gill Sans"/>
                <a:ea typeface="Gill Sans"/>
                <a:cs typeface="Gill Sans"/>
                <a:sym typeface="Gill Sans"/>
              </a:defRPr>
            </a:lvl3pPr>
            <a:lvl4pPr marL="0" marR="0" indent="0" algn="ctr" defTabSz="410765">
              <a:spcBef>
                <a:spcPts val="0"/>
              </a:spcBef>
              <a:buSzTx/>
              <a:buNone/>
              <a:defRPr sz="2400">
                <a:solidFill>
                  <a:srgbClr val="FFFFFF"/>
                </a:solidFill>
                <a:uFillTx/>
                <a:latin typeface="Gill Sans"/>
                <a:ea typeface="Gill Sans"/>
                <a:cs typeface="Gill Sans"/>
                <a:sym typeface="Gill Sans"/>
              </a:defRPr>
            </a:lvl4pPr>
            <a:lvl5pPr marL="0" marR="0" indent="0" algn="ctr" defTabSz="410765">
              <a:spcBef>
                <a:spcPts val="0"/>
              </a:spcBef>
              <a:buSzTx/>
              <a:buNone/>
              <a:defRPr sz="2400">
                <a:solidFill>
                  <a:srgbClr val="FFFFFF"/>
                </a:solidFill>
                <a:uFillTx/>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xfrm>
            <a:off x="4449266" y="6509742"/>
            <a:ext cx="236538" cy="249238"/>
          </a:xfrm>
          <a:prstGeom prst="rect">
            <a:avLst/>
          </a:prstGeom>
        </p:spPr>
        <p:txBody>
          <a:bodyPr lIns="35718" tIns="35718" rIns="35718" bIns="35718"/>
          <a:lstStyle>
            <a:lvl1pPr defTabSz="410765">
              <a:defRPr sz="1200">
                <a:solidFill>
                  <a:srgbClr val="FFFFFF"/>
                </a:solidFill>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bg>
      <p:bgPr>
        <a:solidFill>
          <a:srgbClr val="FFFFFF"/>
        </a:solidFill>
      </p:bgPr>
    </p:bg>
    <p:spTree>
      <p:nvGrpSpPr>
        <p:cNvPr id="1" name=""/>
        <p:cNvGrpSpPr/>
        <p:nvPr/>
      </p:nvGrpSpPr>
      <p:grpSpPr>
        <a:xfrm>
          <a:off x="0" y="0"/>
          <a:ext cx="0" cy="0"/>
          <a:chOff x="0" y="0"/>
          <a:chExt cx="0" cy="0"/>
        </a:xfrm>
      </p:grpSpPr>
      <p:sp>
        <p:nvSpPr>
          <p:cNvPr id="92" name="Author and Date"/>
          <p:cNvSpPr txBox="1"/>
          <p:nvPr>
            <p:ph type="body" sz="quarter" idx="21" hasCustomPrompt="1"/>
          </p:nvPr>
        </p:nvSpPr>
        <p:spPr>
          <a:xfrm>
            <a:off x="450502" y="5304698"/>
            <a:ext cx="8239127" cy="238868"/>
          </a:xfrm>
          <a:prstGeom prst="rect">
            <a:avLst/>
          </a:prstGeom>
        </p:spPr>
        <p:txBody>
          <a:bodyPr lIns="17144" tIns="17144" rIns="17144" bIns="17144">
            <a:normAutofit fontScale="100000" lnSpcReduction="0"/>
          </a:bodyPr>
          <a:lstStyle>
            <a:lvl1pPr marL="0" marR="0" indent="0" defTabSz="338454">
              <a:spcBef>
                <a:spcPts val="0"/>
              </a:spcBef>
              <a:buSzTx/>
              <a:buNone/>
              <a:defRPr b="1" sz="1476">
                <a:uFillTx/>
                <a:latin typeface="Helvetica Neue"/>
                <a:ea typeface="Helvetica Neue"/>
                <a:cs typeface="Helvetica Neue"/>
                <a:sym typeface="Helvetica Neue"/>
              </a:defRPr>
            </a:lvl1pPr>
          </a:lstStyle>
          <a:p>
            <a:pPr/>
            <a:r>
              <a:t>Author and Date</a:t>
            </a:r>
          </a:p>
        </p:txBody>
      </p:sp>
      <p:sp>
        <p:nvSpPr>
          <p:cNvPr id="93" name="Presentation Title"/>
          <p:cNvSpPr txBox="1"/>
          <p:nvPr>
            <p:ph type="title" hasCustomPrompt="1"/>
          </p:nvPr>
        </p:nvSpPr>
        <p:spPr>
          <a:xfrm>
            <a:off x="452436" y="1822871"/>
            <a:ext cx="8239127" cy="1743076"/>
          </a:xfrm>
          <a:prstGeom prst="rect">
            <a:avLst/>
          </a:prstGeom>
        </p:spPr>
        <p:txBody>
          <a:bodyPr lIns="19050" tIns="19050" rIns="19050" bIns="19050" anchor="b">
            <a:normAutofit fontScale="100000" lnSpcReduction="0"/>
          </a:bodyPr>
          <a:lstStyle>
            <a:lvl1pPr marL="0" marR="0" algn="l" defTabSz="1219169">
              <a:lnSpc>
                <a:spcPct val="80000"/>
              </a:lnSpc>
              <a:defRPr b="1" spc="-116" sz="5800">
                <a:uFillTx/>
                <a:latin typeface="Helvetica Neue"/>
                <a:ea typeface="Helvetica Neue"/>
                <a:cs typeface="Helvetica Neue"/>
                <a:sym typeface="Helvetica Neue"/>
              </a:defRPr>
            </a:lvl1pPr>
          </a:lstStyle>
          <a:p>
            <a:pPr/>
            <a:r>
              <a:t>Presentation Title</a:t>
            </a:r>
          </a:p>
        </p:txBody>
      </p:sp>
      <p:sp>
        <p:nvSpPr>
          <p:cNvPr id="94" name="Body Level One…"/>
          <p:cNvSpPr txBox="1"/>
          <p:nvPr>
            <p:ph type="body" sz="quarter" idx="1" hasCustomPrompt="1"/>
          </p:nvPr>
        </p:nvSpPr>
        <p:spPr>
          <a:xfrm>
            <a:off x="450503" y="3565946"/>
            <a:ext cx="8239126" cy="714376"/>
          </a:xfrm>
          <a:prstGeom prst="rect">
            <a:avLst/>
          </a:prstGeom>
        </p:spPr>
        <p:txBody>
          <a:bodyPr lIns="19050" tIns="19050" rIns="19050" bIns="19050">
            <a:normAutofit fontScale="100000" lnSpcReduction="0"/>
          </a:bodyPr>
          <a:lstStyle>
            <a:lvl1pPr marL="0" marR="0" indent="0" defTabSz="412750">
              <a:spcBef>
                <a:spcPts val="0"/>
              </a:spcBef>
              <a:buSzTx/>
              <a:buNone/>
              <a:defRPr b="1" sz="2600">
                <a:uFillTx/>
                <a:latin typeface="Helvetica Neue"/>
                <a:ea typeface="Helvetica Neue"/>
                <a:cs typeface="Helvetica Neue"/>
                <a:sym typeface="Helvetica Neue"/>
              </a:defRPr>
            </a:lvl1pPr>
            <a:lvl2pPr marL="0" marR="0" indent="457200" defTabSz="412750">
              <a:spcBef>
                <a:spcPts val="0"/>
              </a:spcBef>
              <a:buSzTx/>
              <a:buNone/>
              <a:defRPr b="1" sz="2600">
                <a:uFillTx/>
                <a:latin typeface="Helvetica Neue"/>
                <a:ea typeface="Helvetica Neue"/>
                <a:cs typeface="Helvetica Neue"/>
                <a:sym typeface="Helvetica Neue"/>
              </a:defRPr>
            </a:lvl2pPr>
            <a:lvl3pPr marL="0" marR="0" indent="914400" defTabSz="412750">
              <a:spcBef>
                <a:spcPts val="0"/>
              </a:spcBef>
              <a:buSzTx/>
              <a:buNone/>
              <a:defRPr b="1" sz="2600">
                <a:uFillTx/>
                <a:latin typeface="Helvetica Neue"/>
                <a:ea typeface="Helvetica Neue"/>
                <a:cs typeface="Helvetica Neue"/>
                <a:sym typeface="Helvetica Neue"/>
              </a:defRPr>
            </a:lvl3pPr>
            <a:lvl4pPr marL="0" marR="0" indent="1371600" defTabSz="412750">
              <a:spcBef>
                <a:spcPts val="0"/>
              </a:spcBef>
              <a:buSzTx/>
              <a:buNone/>
              <a:defRPr b="1" sz="2600">
                <a:uFillTx/>
                <a:latin typeface="Helvetica Neue"/>
                <a:ea typeface="Helvetica Neue"/>
                <a:cs typeface="Helvetica Neue"/>
                <a:sym typeface="Helvetica Neue"/>
              </a:defRPr>
            </a:lvl4pPr>
            <a:lvl5pPr marL="0" marR="0" indent="1828800" defTabSz="412750">
              <a:spcBef>
                <a:spcPts val="0"/>
              </a:spcBef>
              <a:buSzTx/>
              <a:buNone/>
              <a:defRPr b="1" sz="2600">
                <a:uFillTx/>
                <a:latin typeface="Helvetica Neue"/>
                <a:ea typeface="Helvetica Neue"/>
                <a:cs typeface="Helvetica Neue"/>
                <a:sym typeface="Helvetica Neue"/>
              </a:defRPr>
            </a:lvl5pPr>
          </a:lstStyle>
          <a:p>
            <a:pPr/>
            <a:r>
              <a:t>Presentation Subtitle</a:t>
            </a:r>
          </a:p>
          <a:p>
            <a:pPr lvl="1"/>
            <a:r>
              <a:t/>
            </a:r>
          </a:p>
          <a:p>
            <a:pPr lvl="2"/>
            <a:r>
              <a:t/>
            </a:r>
          </a:p>
          <a:p>
            <a:pPr lvl="3"/>
            <a:r>
              <a:t/>
            </a:r>
          </a:p>
          <a:p>
            <a:pPr lvl="4"/>
            <a:r>
              <a:t/>
            </a:r>
          </a:p>
        </p:txBody>
      </p:sp>
      <p:sp>
        <p:nvSpPr>
          <p:cNvPr id="95" name="Slide Number"/>
          <p:cNvSpPr txBox="1"/>
          <p:nvPr>
            <p:ph type="sldNum" sz="quarter" idx="2"/>
          </p:nvPr>
        </p:nvSpPr>
        <p:spPr>
          <a:xfrm>
            <a:off x="4480705" y="5728499"/>
            <a:ext cx="177903" cy="174601"/>
          </a:xfrm>
          <a:prstGeom prst="rect">
            <a:avLst/>
          </a:prstGeom>
        </p:spPr>
        <p:txBody>
          <a:bodyPr lIns="19050" tIns="19050" rIns="19050" bIns="19050" anchor="b"/>
          <a:lstStyle>
            <a:lvl1pPr defTabSz="292100">
              <a:defRPr sz="900">
                <a:uFillTx/>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hute">
    <p:bg>
      <p:bgPr>
        <a:gradFill flip="none" rotWithShape="1">
          <a:gsLst>
            <a:gs pos="0">
              <a:srgbClr val="662295"/>
            </a:gs>
            <a:gs pos="100000">
              <a:srgbClr val="7427AB"/>
            </a:gs>
          </a:gsLst>
          <a:lin ang="5400000" scaled="0"/>
        </a:gradFill>
      </p:bgPr>
    </p:bg>
    <p:spTree>
      <p:nvGrpSpPr>
        <p:cNvPr id="1" name=""/>
        <p:cNvGrpSpPr/>
        <p:nvPr/>
      </p:nvGrpSpPr>
      <p:grpSpPr>
        <a:xfrm>
          <a:off x="0" y="0"/>
          <a:ext cx="0" cy="0"/>
          <a:chOff x="0" y="0"/>
          <a:chExt cx="0" cy="0"/>
        </a:xfrm>
      </p:grpSpPr>
      <p:sp>
        <p:nvSpPr>
          <p:cNvPr id="102" name="Title Text"/>
          <p:cNvSpPr txBox="1"/>
          <p:nvPr>
            <p:ph type="title"/>
          </p:nvPr>
        </p:nvSpPr>
        <p:spPr>
          <a:xfrm>
            <a:off x="687585" y="383976"/>
            <a:ext cx="7768830" cy="1598415"/>
          </a:xfrm>
          <a:prstGeom prst="rect">
            <a:avLst/>
          </a:prstGeom>
          <a:effectLst>
            <a:outerShdw sx="100000" sy="100000" kx="0" ky="0" algn="b" rotWithShape="0" blurRad="38100" dist="0" dir="0">
              <a:srgbClr val="929292">
                <a:alpha val="75000"/>
              </a:srgbClr>
            </a:outerShdw>
          </a:effectLst>
        </p:spPr>
        <p:txBody>
          <a:bodyPr lIns="35718" tIns="35718" rIns="35718" bIns="35718"/>
          <a:lstStyle>
            <a:lvl1pPr marL="40640" marR="40640" defTabSz="910828">
              <a:defRPr sz="4200">
                <a:solidFill>
                  <a:srgbClr val="FFFFFF"/>
                </a:solidFill>
                <a:uFill>
                  <a:solidFill>
                    <a:srgbClr val="FFFFFF"/>
                  </a:solidFill>
                </a:uFill>
                <a:latin typeface="Tahoma"/>
                <a:ea typeface="Tahoma"/>
                <a:cs typeface="Tahoma"/>
                <a:sym typeface="Tahoma"/>
              </a:defRPr>
            </a:lvl1pPr>
          </a:lstStyle>
          <a:p>
            <a:pPr/>
            <a:r>
              <a:t>Title Text</a:t>
            </a:r>
          </a:p>
        </p:txBody>
      </p:sp>
      <p:sp>
        <p:nvSpPr>
          <p:cNvPr id="103" name="Body Level One…"/>
          <p:cNvSpPr txBox="1"/>
          <p:nvPr>
            <p:ph type="body" idx="1"/>
          </p:nvPr>
        </p:nvSpPr>
        <p:spPr>
          <a:xfrm>
            <a:off x="687585" y="1982390"/>
            <a:ext cx="7768830" cy="4875610"/>
          </a:xfrm>
          <a:prstGeom prst="rect">
            <a:avLst/>
          </a:prstGeom>
          <a:effectLst>
            <a:outerShdw sx="100000" sy="100000" kx="0" ky="0" algn="b" rotWithShape="0" blurRad="38100" dist="0" dir="0">
              <a:srgbClr val="929292">
                <a:alpha val="75000"/>
              </a:srgbClr>
            </a:outerShdw>
          </a:effectLst>
        </p:spPr>
        <p:txBody>
          <a:bodyPr lIns="35718" tIns="35718" rIns="35718" bIns="35718"/>
          <a:lstStyle>
            <a:lvl1pPr marL="274435" marR="40640" indent="-233795" defTabSz="910828">
              <a:buClr>
                <a:srgbClr val="FFD300"/>
              </a:buClr>
              <a:buChar char=""/>
              <a:defRPr sz="3000">
                <a:solidFill>
                  <a:srgbClr val="FFFFFF"/>
                </a:solidFill>
                <a:uFill>
                  <a:solidFill>
                    <a:srgbClr val="FFFFFF"/>
                  </a:solidFill>
                </a:uFill>
                <a:latin typeface="Tahoma"/>
                <a:ea typeface="Tahoma"/>
                <a:cs typeface="Tahoma"/>
                <a:sym typeface="Tahoma"/>
              </a:defRPr>
            </a:lvl1pPr>
            <a:lvl2pPr marL="693353" marR="40640" indent="-195513" defTabSz="910828">
              <a:buClr>
                <a:srgbClr val="FF7C00"/>
              </a:buClr>
              <a:buChar char=""/>
              <a:defRPr sz="2600">
                <a:solidFill>
                  <a:srgbClr val="FFFFFF"/>
                </a:solidFill>
                <a:uFill>
                  <a:solidFill>
                    <a:srgbClr val="FFFFFF"/>
                  </a:solidFill>
                </a:uFill>
                <a:latin typeface="Tahoma"/>
                <a:ea typeface="Tahoma"/>
                <a:cs typeface="Tahoma"/>
                <a:sym typeface="Tahoma"/>
              </a:defRPr>
            </a:lvl2pPr>
            <a:lvl3pPr marL="1102957" marR="40640" indent="-147917" defTabSz="910828">
              <a:buClr>
                <a:srgbClr val="FFD300"/>
              </a:buClr>
              <a:buChar char=""/>
              <a:defRPr sz="2200">
                <a:solidFill>
                  <a:srgbClr val="FFFFFF"/>
                </a:solidFill>
                <a:uFill>
                  <a:solidFill>
                    <a:srgbClr val="FFFFFF"/>
                  </a:solidFill>
                </a:uFill>
                <a:latin typeface="Tahoma"/>
                <a:ea typeface="Tahoma"/>
                <a:cs typeface="Tahoma"/>
                <a:sym typeface="Tahoma"/>
              </a:defRPr>
            </a:lvl3pPr>
            <a:lvl4pPr marL="1559197" marR="40640" indent="-146957" defTabSz="910828">
              <a:buClr>
                <a:srgbClr val="FF7C00"/>
              </a:buClr>
              <a:buChar char=""/>
              <a:defRPr sz="1800">
                <a:solidFill>
                  <a:srgbClr val="FFFFFF"/>
                </a:solidFill>
                <a:uFill>
                  <a:solidFill>
                    <a:srgbClr val="FFFFFF"/>
                  </a:solidFill>
                </a:uFill>
                <a:latin typeface="Tahoma"/>
                <a:ea typeface="Tahoma"/>
                <a:cs typeface="Tahoma"/>
                <a:sym typeface="Tahoma"/>
              </a:defRPr>
            </a:lvl4pPr>
            <a:lvl5pPr marL="2016397" marR="40640" indent="-146957" defTabSz="910828">
              <a:buClr>
                <a:srgbClr val="FFD300"/>
              </a:buClr>
              <a:buChar char=""/>
              <a:defRPr sz="1800">
                <a:solidFill>
                  <a:srgbClr val="FFFFFF"/>
                </a:solidFill>
                <a:uFill>
                  <a:solidFill>
                    <a:srgbClr val="FFFFFF"/>
                  </a:solidFill>
                </a:uFill>
                <a:latin typeface="Tahoma"/>
                <a:ea typeface="Tahoma"/>
                <a:cs typeface="Tahoma"/>
                <a:sym typeface="Tahoma"/>
              </a:defRPr>
            </a:lvl5pPr>
          </a:lstStyle>
          <a:p>
            <a:pPr/>
            <a:r>
              <a:t>Body Level One</a:t>
            </a:r>
          </a:p>
          <a:p>
            <a:pPr lvl="1"/>
            <a:r>
              <a:t>Body Level Two</a:t>
            </a:r>
          </a:p>
          <a:p>
            <a:pPr lvl="2"/>
            <a:r>
              <a:t>Body Level Three</a:t>
            </a:r>
          </a:p>
          <a:p>
            <a:pPr lvl="3"/>
            <a:r>
              <a:t>Body Level Four</a:t>
            </a:r>
          </a:p>
          <a:p>
            <a:pPr lvl="4"/>
            <a:r>
              <a:t>Body Level Five</a:t>
            </a:r>
          </a:p>
        </p:txBody>
      </p:sp>
      <p:sp>
        <p:nvSpPr>
          <p:cNvPr id="104" name="Slide Number"/>
          <p:cNvSpPr txBox="1"/>
          <p:nvPr>
            <p:ph type="sldNum" sz="quarter" idx="2"/>
          </p:nvPr>
        </p:nvSpPr>
        <p:spPr>
          <a:xfrm>
            <a:off x="7380437" y="6250781"/>
            <a:ext cx="250528" cy="249238"/>
          </a:xfrm>
          <a:prstGeom prst="rect">
            <a:avLst/>
          </a:prstGeom>
          <a:effectLst>
            <a:outerShdw sx="100000" sy="100000" kx="0" ky="0" algn="b" rotWithShape="0" blurRad="38100" dist="0" dir="0">
              <a:srgbClr val="929292">
                <a:alpha val="75000"/>
              </a:srgbClr>
            </a:outerShdw>
          </a:effectLst>
        </p:spPr>
        <p:txBody>
          <a:bodyPr lIns="35718" tIns="35718" rIns="35718" bIns="35718"/>
          <a:lstStyle>
            <a:lvl1pPr defTabSz="580429">
              <a:defRPr sz="1200">
                <a:solidFill>
                  <a:srgbClr val="FFFFFF"/>
                </a:solidFill>
                <a:uFill>
                  <a:solidFill>
                    <a:srgbClr val="FFFFFF"/>
                  </a:solidFill>
                </a:uFill>
                <a:latin typeface="Tahoma"/>
                <a:ea typeface="Tahoma"/>
                <a:cs typeface="Tahoma"/>
                <a:sym typeface="Tahom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gradFill flip="none" rotWithShape="1">
          <a:gsLst>
            <a:gs pos="0">
              <a:srgbClr val="662295"/>
            </a:gs>
            <a:gs pos="100000">
              <a:srgbClr val="7427AB"/>
            </a:gs>
          </a:gsLst>
          <a:lin ang="5400000" scaled="0"/>
        </a:gradFill>
      </p:bgPr>
    </p:bg>
    <p:spTree>
      <p:nvGrpSpPr>
        <p:cNvPr id="1" name=""/>
        <p:cNvGrpSpPr/>
        <p:nvPr/>
      </p:nvGrpSpPr>
      <p:grpSpPr>
        <a:xfrm>
          <a:off x="0" y="0"/>
          <a:ext cx="0" cy="0"/>
          <a:chOff x="0" y="0"/>
          <a:chExt cx="0" cy="0"/>
        </a:xfrm>
      </p:grpSpPr>
      <p:sp>
        <p:nvSpPr>
          <p:cNvPr id="111" name="Title Text"/>
          <p:cNvSpPr txBox="1"/>
          <p:nvPr>
            <p:ph type="title"/>
          </p:nvPr>
        </p:nvSpPr>
        <p:spPr>
          <a:xfrm>
            <a:off x="892968" y="178593"/>
            <a:ext cx="7358064" cy="1714501"/>
          </a:xfrm>
          <a:prstGeom prst="rect">
            <a:avLst/>
          </a:prstGeom>
        </p:spPr>
        <p:txBody>
          <a:bodyPr lIns="35718" tIns="35718" rIns="35718" bIns="35718"/>
          <a:lstStyle>
            <a:lvl1pPr marL="0" marR="0" defTabSz="410765">
              <a:defRPr sz="5800">
                <a:solidFill>
                  <a:srgbClr val="FFFFFF"/>
                </a:solidFill>
                <a:uFillTx/>
                <a:latin typeface="Gill Sans"/>
                <a:ea typeface="Gill Sans"/>
                <a:cs typeface="Gill Sans"/>
                <a:sym typeface="Gill Sans"/>
              </a:defRPr>
            </a:lvl1pPr>
          </a:lstStyle>
          <a:p>
            <a:pPr/>
            <a:r>
              <a:t>Title Text</a:t>
            </a:r>
          </a:p>
        </p:txBody>
      </p:sp>
      <p:sp>
        <p:nvSpPr>
          <p:cNvPr id="112" name="Body Level One…"/>
          <p:cNvSpPr txBox="1"/>
          <p:nvPr>
            <p:ph type="body" idx="1"/>
          </p:nvPr>
        </p:nvSpPr>
        <p:spPr>
          <a:xfrm>
            <a:off x="892968" y="1946671"/>
            <a:ext cx="7358064" cy="4018361"/>
          </a:xfrm>
          <a:prstGeom prst="rect">
            <a:avLst/>
          </a:prstGeom>
        </p:spPr>
        <p:txBody>
          <a:bodyPr lIns="35718" tIns="35718" rIns="35718" bIns="35718" anchor="ctr"/>
          <a:lstStyle>
            <a:lvl1pPr marL="698500" marR="0" indent="-381000" defTabSz="410765">
              <a:spcBef>
                <a:spcPts val="1600"/>
              </a:spcBef>
              <a:buSzPct val="171000"/>
              <a:defRPr sz="2800">
                <a:solidFill>
                  <a:srgbClr val="FFFFFF"/>
                </a:solidFill>
                <a:uFillTx/>
                <a:latin typeface="Gill Sans"/>
                <a:ea typeface="Gill Sans"/>
                <a:cs typeface="Gill Sans"/>
                <a:sym typeface="Gill Sans"/>
              </a:defRPr>
            </a:lvl1pPr>
            <a:lvl2pPr marL="1143000" marR="0" indent="-381000" defTabSz="410765">
              <a:spcBef>
                <a:spcPts val="1600"/>
              </a:spcBef>
              <a:buSzPct val="171000"/>
              <a:buChar char="•"/>
              <a:defRPr>
                <a:solidFill>
                  <a:srgbClr val="FFFFFF"/>
                </a:solidFill>
                <a:uFillTx/>
                <a:latin typeface="Gill Sans"/>
                <a:ea typeface="Gill Sans"/>
                <a:cs typeface="Gill Sans"/>
                <a:sym typeface="Gill Sans"/>
              </a:defRPr>
            </a:lvl2pPr>
            <a:lvl3pPr marL="1587500" marR="0" indent="-381000" defTabSz="410765">
              <a:spcBef>
                <a:spcPts val="1600"/>
              </a:spcBef>
              <a:buSzPct val="171000"/>
              <a:defRPr sz="2800">
                <a:solidFill>
                  <a:srgbClr val="FFFFFF"/>
                </a:solidFill>
                <a:uFillTx/>
                <a:latin typeface="Gill Sans"/>
                <a:ea typeface="Gill Sans"/>
                <a:cs typeface="Gill Sans"/>
                <a:sym typeface="Gill Sans"/>
              </a:defRPr>
            </a:lvl3pPr>
            <a:lvl4pPr marL="2032000" marR="0" indent="-381000" defTabSz="410765">
              <a:spcBef>
                <a:spcPts val="1600"/>
              </a:spcBef>
              <a:buSzPct val="171000"/>
              <a:buChar char="•"/>
              <a:defRPr sz="2800">
                <a:solidFill>
                  <a:srgbClr val="FFFFFF"/>
                </a:solidFill>
                <a:uFillTx/>
                <a:latin typeface="Gill Sans"/>
                <a:ea typeface="Gill Sans"/>
                <a:cs typeface="Gill Sans"/>
                <a:sym typeface="Gill Sans"/>
              </a:defRPr>
            </a:lvl4pPr>
            <a:lvl5pPr marL="2476500" marR="0" indent="-381000" defTabSz="410765">
              <a:spcBef>
                <a:spcPts val="1600"/>
              </a:spcBef>
              <a:buSzPct val="171000"/>
              <a:buChar char="•"/>
              <a:defRPr sz="2800">
                <a:solidFill>
                  <a:srgbClr val="FFFFFF"/>
                </a:solidFill>
                <a:uFillTx/>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13" name="Slide Number"/>
          <p:cNvSpPr txBox="1"/>
          <p:nvPr>
            <p:ph type="sldNum" sz="quarter" idx="2"/>
          </p:nvPr>
        </p:nvSpPr>
        <p:spPr>
          <a:xfrm>
            <a:off x="4449266" y="6509742"/>
            <a:ext cx="236538" cy="249238"/>
          </a:xfrm>
          <a:prstGeom prst="rect">
            <a:avLst/>
          </a:prstGeom>
        </p:spPr>
        <p:txBody>
          <a:bodyPr lIns="35718" tIns="35718" rIns="35718" bIns="35718"/>
          <a:lstStyle>
            <a:lvl1pPr defTabSz="410765">
              <a:defRPr sz="1200">
                <a:solidFill>
                  <a:srgbClr val="FFFFFF"/>
                </a:solidFill>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20" name="Title Text"/>
          <p:cNvSpPr txBox="1"/>
          <p:nvPr>
            <p:ph type="title"/>
          </p:nvPr>
        </p:nvSpPr>
        <p:spPr>
          <a:prstGeom prst="rect">
            <a:avLst/>
          </a:prstGeom>
        </p:spPr>
        <p:txBody>
          <a:bodyPr>
            <a:normAutofit fontScale="100000" lnSpcReduction="0"/>
          </a:bodyPr>
          <a:lstStyle>
            <a:lvl1pPr marL="0" marR="40639" indent="40639"/>
          </a:lstStyle>
          <a:p>
            <a:pPr/>
            <a:r>
              <a:t>Title Text</a:t>
            </a:r>
          </a:p>
        </p:txBody>
      </p:sp>
      <p:sp>
        <p:nvSpPr>
          <p:cNvPr id="121" name="Body Level One…"/>
          <p:cNvSpPr txBox="1"/>
          <p:nvPr>
            <p:ph type="body" idx="1"/>
          </p:nvPr>
        </p:nvSpPr>
        <p:spPr>
          <a:prstGeom prst="rect">
            <a:avLst/>
          </a:prstGeom>
        </p:spPr>
        <p:txBody>
          <a:bodyPr>
            <a:normAutofit fontScale="100000" lnSpcReduction="0"/>
          </a:bodyPr>
          <a:lstStyle>
            <a:lvl1pPr marR="40639"/>
            <a:lvl2pPr marL="824411" marR="40639" indent="-326571">
              <a:spcBef>
                <a:spcPts val="700"/>
              </a:spcBef>
              <a:defRPr sz="3200"/>
            </a:lvl2pPr>
            <a:lvl3pPr marL="1259838" marR="40639" indent="-304800">
              <a:spcBef>
                <a:spcPts val="700"/>
              </a:spcBef>
              <a:defRPr sz="3200"/>
            </a:lvl3pPr>
            <a:lvl4pPr marL="1777999" marR="40639" indent="-365760">
              <a:spcBef>
                <a:spcPts val="700"/>
              </a:spcBef>
              <a:defRPr sz="3200"/>
            </a:lvl4pPr>
            <a:lvl5pPr marL="2235199" marR="40639" indent="-365760">
              <a:spcBef>
                <a:spcPts val="700"/>
              </a:spcBef>
              <a:defRPr sz="3200"/>
            </a:lvl5pPr>
          </a:lstStyle>
          <a:p>
            <a:pPr/>
            <a:r>
              <a:t>Body Level One</a:t>
            </a:r>
          </a:p>
          <a:p>
            <a:pPr lvl="1"/>
            <a:r>
              <a:t>Body Level Two</a:t>
            </a:r>
          </a:p>
          <a:p>
            <a:pPr lvl="2"/>
            <a:r>
              <a:t>Body Level Three</a:t>
            </a:r>
          </a:p>
          <a:p>
            <a:pPr lvl="3"/>
            <a:r>
              <a:t>Body Level Four</a:t>
            </a:r>
          </a:p>
          <a:p>
            <a:pPr lvl="4"/>
            <a:r>
              <a:t>Body Level Five</a:t>
            </a:r>
          </a:p>
        </p:txBody>
      </p:sp>
      <p:sp>
        <p:nvSpPr>
          <p:cNvPr id="122" name="Slide Number"/>
          <p:cNvSpPr txBox="1"/>
          <p:nvPr>
            <p:ph type="sldNum" sz="quarter" idx="2"/>
          </p:nvPr>
        </p:nvSpPr>
        <p:spPr>
          <a:xfrm>
            <a:off x="7359649" y="6248400"/>
            <a:ext cx="292101" cy="29724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gradFill flip="none" rotWithShape="1">
          <a:gsLst>
            <a:gs pos="0">
              <a:srgbClr val="662295"/>
            </a:gs>
            <a:gs pos="100000">
              <a:srgbClr val="7427AB"/>
            </a:gs>
          </a:gsLst>
          <a:lin ang="5400000" scaled="0"/>
        </a:gradFill>
      </p:bgPr>
    </p:bg>
    <p:spTree>
      <p:nvGrpSpPr>
        <p:cNvPr id="1" name=""/>
        <p:cNvGrpSpPr/>
        <p:nvPr/>
      </p:nvGrpSpPr>
      <p:grpSpPr>
        <a:xfrm>
          <a:off x="0" y="0"/>
          <a:ext cx="0" cy="0"/>
          <a:chOff x="0" y="0"/>
          <a:chExt cx="0" cy="0"/>
        </a:xfrm>
      </p:grpSpPr>
      <p:sp>
        <p:nvSpPr>
          <p:cNvPr id="129" name="A. Sterling"/>
          <p:cNvSpPr txBox="1"/>
          <p:nvPr/>
        </p:nvSpPr>
        <p:spPr>
          <a:xfrm>
            <a:off x="348257" y="6384726"/>
            <a:ext cx="3009306" cy="267892"/>
          </a:xfrm>
          <a:prstGeom prst="rect">
            <a:avLst/>
          </a:prstGeom>
          <a:ln w="12700">
            <a:miter lim="400000"/>
          </a:ln>
          <a:effectLst>
            <a:outerShdw sx="100000" sy="100000" kx="0" ky="0" algn="b" rotWithShape="0" blurRad="38100" dist="0" dir="0">
              <a:srgbClr val="929292">
                <a:alpha val="75000"/>
              </a:srgbClr>
            </a:outerShdw>
          </a:effectLst>
          <a:extLst>
            <a:ext uri="{C572A759-6A51-4108-AA02-DFA0A04FC94B}">
              <ma14:wrappingTextBoxFlag xmlns:ma14="http://schemas.microsoft.com/office/mac/drawingml/2011/main" val="1"/>
            </a:ext>
          </a:extLst>
        </p:spPr>
        <p:txBody>
          <a:bodyPr lIns="35718" tIns="35718" rIns="35718" bIns="35718">
            <a:spAutoFit/>
          </a:bodyPr>
          <a:lstStyle>
            <a:lvl1pPr marL="40640" marR="40640" defTabSz="910828">
              <a:buClr>
                <a:srgbClr val="FFFFFF"/>
              </a:buClr>
              <a:buFont typeface="Tahoma"/>
              <a:defRPr sz="1200">
                <a:solidFill>
                  <a:srgbClr val="FFFFFF"/>
                </a:solidFill>
                <a:uFill>
                  <a:solidFill>
                    <a:srgbClr val="FFFFFF"/>
                  </a:solidFill>
                </a:uFill>
                <a:latin typeface="Tahoma"/>
                <a:ea typeface="Tahoma"/>
                <a:cs typeface="Tahoma"/>
                <a:sym typeface="Tahoma"/>
              </a:defRPr>
            </a:lvl1pPr>
          </a:lstStyle>
          <a:p>
            <a:pPr/>
            <a:r>
              <a:t>A. Sterling</a:t>
            </a:r>
          </a:p>
        </p:txBody>
      </p:sp>
      <p:sp>
        <p:nvSpPr>
          <p:cNvPr id="130" name="Title Text"/>
          <p:cNvSpPr txBox="1"/>
          <p:nvPr>
            <p:ph type="title"/>
          </p:nvPr>
        </p:nvSpPr>
        <p:spPr>
          <a:xfrm>
            <a:off x="892968" y="178593"/>
            <a:ext cx="7358064" cy="1714501"/>
          </a:xfrm>
          <a:prstGeom prst="rect">
            <a:avLst/>
          </a:prstGeom>
        </p:spPr>
        <p:txBody>
          <a:bodyPr lIns="35718" tIns="35718" rIns="35718" bIns="35718"/>
          <a:lstStyle>
            <a:lvl1pPr marL="0" marR="0" defTabSz="410765">
              <a:defRPr sz="5800">
                <a:solidFill>
                  <a:srgbClr val="FFFFFF"/>
                </a:solidFill>
                <a:uFillTx/>
                <a:latin typeface="Gill Sans"/>
                <a:ea typeface="Gill Sans"/>
                <a:cs typeface="Gill Sans"/>
                <a:sym typeface="Gill Sans"/>
              </a:defRPr>
            </a:lvl1pPr>
          </a:lstStyle>
          <a:p>
            <a:pPr/>
            <a:r>
              <a:t>Title Text</a:t>
            </a:r>
          </a:p>
        </p:txBody>
      </p:sp>
      <p:sp>
        <p:nvSpPr>
          <p:cNvPr id="131" name="Body Level One…"/>
          <p:cNvSpPr txBox="1"/>
          <p:nvPr>
            <p:ph type="body" idx="1"/>
          </p:nvPr>
        </p:nvSpPr>
        <p:spPr>
          <a:xfrm>
            <a:off x="892968" y="1946671"/>
            <a:ext cx="7358064" cy="4018361"/>
          </a:xfrm>
          <a:prstGeom prst="rect">
            <a:avLst/>
          </a:prstGeom>
        </p:spPr>
        <p:txBody>
          <a:bodyPr lIns="35718" tIns="35718" rIns="35718" bIns="35718" anchor="ctr"/>
          <a:lstStyle>
            <a:lvl1pPr marL="698500" marR="0" indent="-381000" defTabSz="410765">
              <a:spcBef>
                <a:spcPts val="1600"/>
              </a:spcBef>
              <a:buSzPct val="171000"/>
              <a:defRPr sz="2800">
                <a:solidFill>
                  <a:srgbClr val="FFFFFF"/>
                </a:solidFill>
                <a:uFillTx/>
                <a:latin typeface="Gill Sans"/>
                <a:ea typeface="Gill Sans"/>
                <a:cs typeface="Gill Sans"/>
                <a:sym typeface="Gill Sans"/>
              </a:defRPr>
            </a:lvl1pPr>
            <a:lvl2pPr marL="1143000" marR="0" indent="-381000" defTabSz="410765">
              <a:spcBef>
                <a:spcPts val="1600"/>
              </a:spcBef>
              <a:buSzPct val="171000"/>
              <a:buChar char="•"/>
              <a:defRPr>
                <a:solidFill>
                  <a:srgbClr val="FFFFFF"/>
                </a:solidFill>
                <a:uFillTx/>
                <a:latin typeface="Gill Sans"/>
                <a:ea typeface="Gill Sans"/>
                <a:cs typeface="Gill Sans"/>
                <a:sym typeface="Gill Sans"/>
              </a:defRPr>
            </a:lvl2pPr>
            <a:lvl3pPr marL="1587500" marR="0" indent="-381000" defTabSz="410765">
              <a:spcBef>
                <a:spcPts val="1600"/>
              </a:spcBef>
              <a:buSzPct val="171000"/>
              <a:defRPr sz="2800">
                <a:solidFill>
                  <a:srgbClr val="FFFFFF"/>
                </a:solidFill>
                <a:uFillTx/>
                <a:latin typeface="Gill Sans"/>
                <a:ea typeface="Gill Sans"/>
                <a:cs typeface="Gill Sans"/>
                <a:sym typeface="Gill Sans"/>
              </a:defRPr>
            </a:lvl3pPr>
            <a:lvl4pPr marL="2032000" marR="0" indent="-381000" defTabSz="410765">
              <a:spcBef>
                <a:spcPts val="1600"/>
              </a:spcBef>
              <a:buSzPct val="171000"/>
              <a:buChar char="•"/>
              <a:defRPr sz="2800">
                <a:solidFill>
                  <a:srgbClr val="FFFFFF"/>
                </a:solidFill>
                <a:uFillTx/>
                <a:latin typeface="Gill Sans"/>
                <a:ea typeface="Gill Sans"/>
                <a:cs typeface="Gill Sans"/>
                <a:sym typeface="Gill Sans"/>
              </a:defRPr>
            </a:lvl4pPr>
            <a:lvl5pPr marL="2476500" marR="0" indent="-381000" defTabSz="410765">
              <a:spcBef>
                <a:spcPts val="1600"/>
              </a:spcBef>
              <a:buSzPct val="171000"/>
              <a:buChar char="•"/>
              <a:defRPr sz="2800">
                <a:solidFill>
                  <a:srgbClr val="FFFFFF"/>
                </a:solidFill>
                <a:uFillTx/>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132" name="Slide Number"/>
          <p:cNvSpPr txBox="1"/>
          <p:nvPr>
            <p:ph type="sldNum" sz="quarter" idx="2"/>
          </p:nvPr>
        </p:nvSpPr>
        <p:spPr>
          <a:xfrm>
            <a:off x="4449266" y="6509742"/>
            <a:ext cx="236538" cy="249238"/>
          </a:xfrm>
          <a:prstGeom prst="rect">
            <a:avLst/>
          </a:prstGeom>
        </p:spPr>
        <p:txBody>
          <a:bodyPr lIns="35718" tIns="35718" rIns="35718" bIns="35718"/>
          <a:lstStyle>
            <a:lvl1pPr defTabSz="410765">
              <a:defRPr sz="1200">
                <a:solidFill>
                  <a:srgbClr val="FFFFFF"/>
                </a:solidFill>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FFFFFF"/>
            </a:gs>
            <a:gs pos="100000">
              <a:srgbClr val="A8D6FF"/>
            </a:gs>
          </a:gsLst>
          <a:lin ang="16200000" scaled="0"/>
        </a:gradFill>
      </p:bgPr>
    </p:bg>
    <p:spTree>
      <p:nvGrpSpPr>
        <p:cNvPr id="1" name=""/>
        <p:cNvGrpSpPr/>
        <p:nvPr/>
      </p:nvGrpSpPr>
      <p:grpSpPr>
        <a:xfrm>
          <a:off x="0" y="0"/>
          <a:ext cx="0" cy="0"/>
          <a:chOff x="0" y="0"/>
          <a:chExt cx="0" cy="0"/>
        </a:xfrm>
      </p:grpSpPr>
      <p:sp>
        <p:nvSpPr>
          <p:cNvPr id="2" name="Title Text"/>
          <p:cNvSpPr txBox="1"/>
          <p:nvPr>
            <p:ph type="title"/>
          </p:nvPr>
        </p:nvSpPr>
        <p:spPr>
          <a:xfrm>
            <a:off x="685800" y="381000"/>
            <a:ext cx="7772400" cy="1600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685800" y="1981200"/>
            <a:ext cx="7772400" cy="4876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90" indent="-285750">
              <a:spcBef>
                <a:spcPts val="600"/>
              </a:spcBef>
              <a:buChar char="–"/>
              <a:defRPr sz="2800"/>
            </a:lvl2pPr>
            <a:lvl3pPr marL="1183639" indent="-228600">
              <a:spcBef>
                <a:spcPts val="500"/>
              </a:spcBef>
              <a:defRPr sz="2400"/>
            </a:lvl3pPr>
            <a:lvl4pPr marL="1640839" indent="-228600">
              <a:spcBef>
                <a:spcPts val="400"/>
              </a:spcBef>
              <a:buChar char="–"/>
              <a:defRPr sz="2000"/>
            </a:lvl4pPr>
            <a:lvl5pPr marL="2098039" indent="-228600">
              <a:spcBef>
                <a:spcPts val="400"/>
              </a:spcBef>
              <a:buChar char="»"/>
              <a:defRPr sz="20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7359650" y="6248400"/>
            <a:ext cx="292100" cy="297247"/>
          </a:xfrm>
          <a:prstGeom prst="rect">
            <a:avLst/>
          </a:prstGeom>
          <a:ln w="12700">
            <a:miter lim="400000"/>
          </a:ln>
        </p:spPr>
        <p:txBody>
          <a:bodyPr wrap="none" lIns="50800" tIns="50800" rIns="50800" bIns="50800">
            <a:spAutoFit/>
          </a:bodyPr>
          <a:lstStyle>
            <a:lvl1pPr marL="0" marR="0" algn="ctr" defTabSz="5842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xmlns:p14="http://schemas.microsoft.com/office/powerpoint/2010/main" spd="med" advClick="1"/>
  <p:txStyles>
    <p:titleStyle>
      <a:lvl1pPr marL="40639" marR="40639"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1pPr>
      <a:lvl2pPr marL="40639" marR="40639" indent="228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2pPr>
      <a:lvl3pPr marL="40639" marR="40639" indent="457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3pPr>
      <a:lvl4pPr marL="40639" marR="40639" indent="685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4pPr>
      <a:lvl5pPr marL="40639" marR="40639" indent="9144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5pPr>
      <a:lvl6pPr marL="40639" marR="40639" indent="11430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6pPr>
      <a:lvl7pPr marL="40639" marR="40639" indent="13716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7pPr>
      <a:lvl8pPr marL="40639" marR="40639" indent="16002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8pPr>
      <a:lvl9pPr marL="40639" marR="40639" indent="182880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
            <a:solidFill>
              <a:srgbClr val="000000"/>
            </a:solidFill>
          </a:uFill>
          <a:latin typeface="+mn-lt"/>
          <a:ea typeface="+mn-ea"/>
          <a:cs typeface="+mn-cs"/>
          <a:sym typeface="Times New Roman"/>
        </a:defRPr>
      </a:lvl9pPr>
    </p:titleStyle>
    <p:bodyStyle>
      <a:lvl1pPr marL="383540" marR="40639" indent="-3429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1pPr>
      <a:lvl2pPr marL="824411" marR="40639" indent="-326571"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2pPr>
      <a:lvl3pPr marL="1259839" marR="40639" indent="-30480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3pPr>
      <a:lvl4pPr marL="17780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4pPr>
      <a:lvl5pPr marL="22352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5pPr>
      <a:lvl6pPr marL="22352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6pPr>
      <a:lvl7pPr marL="22352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7pPr>
      <a:lvl8pPr marL="22352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8pPr>
      <a:lvl9pPr marL="2235200" marR="40639" indent="-365760" algn="l" defTabSz="914400" rtl="0" latinLnBrk="0">
        <a:lnSpc>
          <a:spcPct val="100000"/>
        </a:lnSpc>
        <a:spcBef>
          <a:spcPts val="700"/>
        </a:spcBef>
        <a:spcAft>
          <a:spcPts val="0"/>
        </a:spcAft>
        <a:buClrTx/>
        <a:buSzPct val="100000"/>
        <a:buFontTx/>
        <a:buChar char="•"/>
        <a:tabLst/>
        <a:defRPr b="0" baseline="0" cap="none" i="0" spc="0" strike="noStrike" sz="3200" u="none">
          <a:solidFill>
            <a:srgbClr val="000000"/>
          </a:solidFill>
          <a:uFill>
            <a:solidFill>
              <a:srgbClr val="000000"/>
            </a:solidFill>
          </a:uFill>
          <a:latin typeface="+mn-lt"/>
          <a:ea typeface="+mn-ea"/>
          <a:cs typeface="+mn-cs"/>
          <a:sym typeface="Times New Roman"/>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1pPr>
      <a:lvl2pPr marL="0" marR="0" indent="2286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2pPr>
      <a:lvl3pPr marL="0" marR="0" indent="4572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3pPr>
      <a:lvl4pPr marL="0" marR="0" indent="6858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4pPr>
      <a:lvl5pPr marL="0" marR="0" indent="9144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5pPr>
      <a:lvl6pPr marL="0" marR="0" indent="11430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6pPr>
      <a:lvl7pPr marL="0" marR="0" indent="13716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7pPr>
      <a:lvl8pPr marL="0" marR="0" indent="16002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8pPr>
      <a:lvl9pPr marL="0" marR="0" indent="1828800" algn="ctr" defTabSz="5842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Times New Roman"/>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1.png"/><Relationship Id="rId4" Type="http://schemas.openxmlformats.org/officeDocument/2006/relationships/image" Target="../media/image2.tif"/></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2.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ov"/><Relationship Id="rId3" Type="http://schemas.microsoft.com/office/2007/relationships/media" Target="../media/media2.mov"/><Relationship Id="rId4"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 Id="rId3" Type="http://schemas.openxmlformats.org/officeDocument/2006/relationships/image" Target="../media/image8.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3.mov"/><Relationship Id="rId3" Type="http://schemas.microsoft.com/office/2007/relationships/media" Target="../media/media3.mov"/><Relationship Id="rId4" Type="http://schemas.openxmlformats.org/officeDocument/2006/relationships/image" Target="../media/image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video" Target="../media/media4.mov"/><Relationship Id="rId3" Type="http://schemas.microsoft.com/office/2007/relationships/media" Target="../media/media4.mov"/><Relationship Id="rId4" Type="http://schemas.openxmlformats.org/officeDocument/2006/relationships/image" Target="../media/image10.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2.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1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13.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video" Target="../media/media4.mp4"/><Relationship Id="rId3" Type="http://schemas.microsoft.com/office/2007/relationships/media" Target="../media/media4.mp4"/><Relationship Id="rId4" Type="http://schemas.openxmlformats.org/officeDocument/2006/relationships/image" Target="../media/image14.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video" Target="../media/media5.mov"/><Relationship Id="rId3" Type="http://schemas.microsoft.com/office/2007/relationships/media" Target="../media/media5.mov"/><Relationship Id="rId4" Type="http://schemas.openxmlformats.org/officeDocument/2006/relationships/image" Target="../media/image16.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e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jpeg"/></Relationships>

</file>

<file path=ppt/slides/_rels/slide5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jpeg"/><Relationship Id="rId3" Type="http://schemas.openxmlformats.org/officeDocument/2006/relationships/image" Target="../media/image3.jpeg"/><Relationship Id="rId4" Type="http://schemas.openxmlformats.org/officeDocument/2006/relationships/image" Target="../media/image18.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png"/><Relationship Id="rId3" Type="http://schemas.openxmlformats.org/officeDocument/2006/relationships/image" Target="../media/image17.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jpe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19.png"/><Relationship Id="rId5" Type="http://schemas.openxmlformats.org/officeDocument/2006/relationships/image" Target="../media/image18.jpe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png"/><Relationship Id="rId3" Type="http://schemas.openxmlformats.org/officeDocument/2006/relationships/image" Target="../media/image18.jpe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5.mp4"/><Relationship Id="rId3" Type="http://schemas.microsoft.com/office/2007/relationships/media" Target="../media/media5.mp4"/><Relationship Id="rId4" Type="http://schemas.openxmlformats.org/officeDocument/2006/relationships/image" Target="../media/image25.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tif"/><Relationship Id="rId3" Type="http://schemas.openxmlformats.org/officeDocument/2006/relationships/image" Target="../media/image18.jpeg"/></Relationships>

</file>

<file path=ppt/slides/_rels/slide79.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jpeg"/></Relationships>

</file>

<file path=ppt/slides/_rels/slide8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Dr. Alphonse Sterling…"/>
          <p:cNvSpPr txBox="1"/>
          <p:nvPr>
            <p:ph type="body" sz="quarter" idx="1"/>
          </p:nvPr>
        </p:nvSpPr>
        <p:spPr>
          <a:xfrm>
            <a:off x="533400" y="3441700"/>
            <a:ext cx="8153400" cy="1258111"/>
          </a:xfrm>
          <a:prstGeom prst="rect">
            <a:avLst/>
          </a:prstGeom>
        </p:spPr>
        <p:txBody>
          <a:bodyPr/>
          <a:lstStyle/>
          <a:p>
            <a:pPr marL="40639" indent="0" algn="ctr">
              <a:buClr>
                <a:srgbClr val="000000"/>
              </a:buClr>
              <a:buSzTx/>
              <a:buFont typeface="Times New Roman"/>
              <a:buNone/>
            </a:pPr>
            <a:r>
              <a:t>Dr. Alphonse Sterling</a:t>
            </a:r>
          </a:p>
          <a:p>
            <a:pPr marL="40639" indent="0" algn="ctr">
              <a:buClr>
                <a:srgbClr val="000000"/>
              </a:buClr>
              <a:buSzTx/>
              <a:buFont typeface="Times New Roman"/>
              <a:buNone/>
            </a:pPr>
            <a:r>
              <a:t>NASA/MSFC</a:t>
            </a:r>
          </a:p>
        </p:txBody>
      </p:sp>
      <p:sp>
        <p:nvSpPr>
          <p:cNvPr id="142" name="Introduction to the Solar Atmosphere"/>
          <p:cNvSpPr txBox="1"/>
          <p:nvPr>
            <p:ph type="title"/>
          </p:nvPr>
        </p:nvSpPr>
        <p:spPr>
          <a:xfrm>
            <a:off x="762000" y="577850"/>
            <a:ext cx="7772400" cy="2857500"/>
          </a:xfrm>
          <a:prstGeom prst="rect">
            <a:avLst/>
          </a:prstGeom>
        </p:spPr>
        <p:txBody>
          <a:bodyPr/>
          <a:lstStyle/>
          <a:p>
            <a:pPr/>
            <a:r>
              <a:t>Introduction to the Solar Atmosphere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olar Interior and Atmosphere(s)"/>
          <p:cNvSpPr txBox="1"/>
          <p:nvPr>
            <p:ph type="title"/>
          </p:nvPr>
        </p:nvSpPr>
        <p:spPr>
          <a:xfrm>
            <a:off x="609600" y="-203200"/>
            <a:ext cx="7772400" cy="1600200"/>
          </a:xfrm>
          <a:prstGeom prst="rect">
            <a:avLst/>
          </a:prstGeom>
        </p:spPr>
        <p:txBody>
          <a:bodyPr/>
          <a:lstStyle/>
          <a:p>
            <a:pPr/>
            <a:r>
              <a:t>Solar Interior and Atmosphere(s)</a:t>
            </a:r>
          </a:p>
        </p:txBody>
      </p:sp>
      <p:sp>
        <p:nvSpPr>
          <p:cNvPr id="145" name="The Outer layers (Atmospheres) of the Sun:"/>
          <p:cNvSpPr txBox="1"/>
          <p:nvPr/>
        </p:nvSpPr>
        <p:spPr>
          <a:xfrm>
            <a:off x="1676399" y="1295400"/>
            <a:ext cx="5740401"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Clr>
                <a:srgbClr val="000000"/>
              </a:buClr>
              <a:buFont typeface="Times New Roman"/>
            </a:lvl1pPr>
          </a:lstStyle>
          <a:p>
            <a:pPr/>
            <a:r>
              <a:t>The Outer layers (Atmospheres) of the Sun:</a:t>
            </a:r>
          </a:p>
        </p:txBody>
      </p:sp>
      <p:sp>
        <p:nvSpPr>
          <p:cNvPr id="146" name="Photosphere…"/>
          <p:cNvSpPr txBox="1"/>
          <p:nvPr/>
        </p:nvSpPr>
        <p:spPr>
          <a:xfrm>
            <a:off x="2193925" y="2035175"/>
            <a:ext cx="2208620" cy="35176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0"/>
          </a:p>
          <a:p>
            <a:pPr marL="40640">
              <a:buClr>
                <a:srgbClr val="000000"/>
              </a:buClr>
              <a:buSzPct val="100000"/>
              <a:buFont typeface="Times New Roman"/>
              <a:buChar char="•"/>
            </a:pPr>
            <a:r>
              <a:t>Photosphere</a:t>
            </a:r>
          </a:p>
          <a:p>
            <a:pPr marL="0"/>
          </a:p>
          <a:p>
            <a:pPr marL="0"/>
          </a:p>
          <a:p>
            <a:pPr marL="0"/>
          </a:p>
          <a:p>
            <a:pPr marL="40640">
              <a:buClr>
                <a:srgbClr val="000000"/>
              </a:buClr>
              <a:buSzPct val="100000"/>
              <a:buFont typeface="Times New Roman"/>
              <a:buChar char="•"/>
            </a:pPr>
            <a:r>
              <a:t> Chromosphere </a:t>
            </a:r>
          </a:p>
          <a:p>
            <a:pPr marL="40640">
              <a:buClr>
                <a:srgbClr val="000000"/>
              </a:buClr>
              <a:buSzPct val="100000"/>
              <a:buFont typeface="Times New Roman"/>
              <a:buChar char="•"/>
            </a:pPr>
          </a:p>
          <a:p>
            <a:pPr marL="40640">
              <a:buClr>
                <a:srgbClr val="000000"/>
              </a:buClr>
              <a:buSzPct val="100000"/>
              <a:buFont typeface="Times New Roman"/>
              <a:buChar char="•"/>
            </a:pPr>
          </a:p>
          <a:p>
            <a:pPr marL="0"/>
          </a:p>
          <a:p>
            <a:pPr marL="40640">
              <a:buClr>
                <a:srgbClr val="000000"/>
              </a:buClr>
              <a:buSzPct val="100000"/>
              <a:buFont typeface="Times New Roman"/>
              <a:buChar char="•"/>
            </a:pPr>
            <a:r>
              <a:t>Corona</a:t>
            </a:r>
          </a:p>
        </p:txBody>
      </p:sp>
      <p:pic>
        <p:nvPicPr>
          <p:cNvPr id="147" name="Image" descr="Image"/>
          <p:cNvPicPr>
            <a:picLocks noChangeAspect="1"/>
          </p:cNvPicPr>
          <p:nvPr/>
        </p:nvPicPr>
        <p:blipFill>
          <a:blip r:embed="rId2">
            <a:extLst/>
          </a:blip>
          <a:stretch>
            <a:fillRect/>
          </a:stretch>
        </p:blipFill>
        <p:spPr>
          <a:xfrm>
            <a:off x="4920628" y="1892128"/>
            <a:ext cx="1426954" cy="1426953"/>
          </a:xfrm>
          <a:prstGeom prst="rect">
            <a:avLst/>
          </a:prstGeom>
        </p:spPr>
      </p:pic>
      <p:pic>
        <p:nvPicPr>
          <p:cNvPr id="148" name="20080801_china_eclipse_sterling2.png" descr="20080801_china_eclipse_sterling2.png"/>
          <p:cNvPicPr>
            <a:picLocks noChangeAspect="1"/>
          </p:cNvPicPr>
          <p:nvPr/>
        </p:nvPicPr>
        <p:blipFill>
          <a:blip r:embed="rId3">
            <a:extLst/>
          </a:blip>
          <a:stretch>
            <a:fillRect/>
          </a:stretch>
        </p:blipFill>
        <p:spPr>
          <a:xfrm>
            <a:off x="4483690" y="4802569"/>
            <a:ext cx="2155925" cy="1457583"/>
          </a:xfrm>
          <a:prstGeom prst="rect">
            <a:avLst/>
          </a:prstGeom>
        </p:spPr>
      </p:pic>
      <p:pic>
        <p:nvPicPr>
          <p:cNvPr id="149" name="IMG_0342_WO66_chromosphere_160309_lev1-unsharp1-smarts1_crop2_annotated.tiff" descr="IMG_0342_WO66_chromosphere_160309_lev1-unsharp1-smarts1_crop2_annotated.tiff"/>
          <p:cNvPicPr>
            <a:picLocks noChangeAspect="1"/>
          </p:cNvPicPr>
          <p:nvPr/>
        </p:nvPicPr>
        <p:blipFill>
          <a:blip r:embed="rId4">
            <a:extLst/>
          </a:blip>
          <a:stretch>
            <a:fillRect/>
          </a:stretch>
        </p:blipFill>
        <p:spPr>
          <a:xfrm>
            <a:off x="4505098" y="3377703"/>
            <a:ext cx="2113109" cy="1349876"/>
          </a:xfrm>
          <a:prstGeom prst="rect">
            <a:avLst/>
          </a:prstGeom>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Never look at the Sun Directly with your unprotected eyes!!"/>
          <p:cNvSpPr txBox="1"/>
          <p:nvPr>
            <p:ph type="title"/>
          </p:nvPr>
        </p:nvSpPr>
        <p:spPr>
          <a:xfrm>
            <a:off x="685800" y="2070100"/>
            <a:ext cx="7772400" cy="1600200"/>
          </a:xfrm>
          <a:prstGeom prst="rect">
            <a:avLst/>
          </a:prstGeom>
        </p:spPr>
        <p:txBody>
          <a:bodyPr/>
          <a:lstStyle>
            <a:lvl1pPr>
              <a:defRPr>
                <a:solidFill>
                  <a:schemeClr val="accent5"/>
                </a:solidFill>
              </a:defRPr>
            </a:lvl1pPr>
          </a:lstStyle>
          <a:p>
            <a:pPr/>
            <a:r>
              <a:t>Never look at the Sun Directly with your unprotected eyes!!</a:t>
            </a:r>
          </a:p>
        </p:txBody>
      </p:sp>
      <p:sp>
        <p:nvSpPr>
          <p:cNvPr id="1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Begin just *below* the surface"/>
          <p:cNvSpPr txBox="1"/>
          <p:nvPr>
            <p:ph type="title"/>
          </p:nvPr>
        </p:nvSpPr>
        <p:spPr>
          <a:xfrm>
            <a:off x="144353" y="125740"/>
            <a:ext cx="8855294" cy="2237163"/>
          </a:xfrm>
          <a:prstGeom prst="rect">
            <a:avLst/>
          </a:prstGeom>
        </p:spPr>
        <p:txBody>
          <a:bodyPr anchor="t"/>
          <a:lstStyle>
            <a:lvl1pPr>
              <a:defRPr sz="3600"/>
            </a:lvl1pPr>
          </a:lstStyle>
          <a:p>
            <a:pPr>
              <a:defRPr sz="3000"/>
            </a:pPr>
            <a:r>
              <a:rPr sz="3600"/>
              <a:t>Begin just *below* the surface</a:t>
            </a:r>
          </a:p>
        </p:txBody>
      </p:sp>
      <p:sp>
        <p:nvSpPr>
          <p:cNvPr id="15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Sun_Animation_Mar23A.mp4" descr="Sun_Animation_Mar23A.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 y="857250"/>
            <a:ext cx="9144001" cy="5143500"/>
          </a:xfrm>
          <a:prstGeom prst="rect">
            <a:avLst/>
          </a:prstGeom>
          <a:ln w="12700">
            <a:miter lim="400000"/>
          </a:ln>
        </p:spPr>
      </p:pic>
      <p:sp>
        <p:nvSpPr>
          <p:cNvPr id="158" name="NASA/MSFC, 2023: (Graphics Department: Pablo Garcia; Design: M. Adams et al.)"/>
          <p:cNvSpPr txBox="1"/>
          <p:nvPr/>
        </p:nvSpPr>
        <p:spPr>
          <a:xfrm>
            <a:off x="4454956" y="5750493"/>
            <a:ext cx="4704756" cy="23586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0" marR="0" defTabSz="457200">
              <a:defRPr sz="1100">
                <a:solidFill>
                  <a:srgbClr val="FFFFFF"/>
                </a:solidFill>
                <a:uFillTx/>
                <a:latin typeface="Calibri"/>
                <a:ea typeface="Calibri"/>
                <a:cs typeface="Calibri"/>
                <a:sym typeface="Calibri"/>
              </a:defRPr>
            </a:lvl1pPr>
          </a:lstStyle>
          <a:p>
            <a:pPr/>
            <a:r>
              <a:t>NASA/MSFC, 2023: (Graphics Department: Pablo Garcia; Design: M. Adams et al.)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0000" fill="hold"/>
                                        <p:tgtEl>
                                          <p:spTgt spid="15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57"/>
                </p:tgtEl>
              </p:cMediaNode>
            </p:video>
            <p:seq concurrent="1" prevAc="none" nextAc="seek">
              <p:cTn id="8" evtFilter="cancelBubble" nodeType="interactiveSeq" restart="whenNotActive" fill="hold">
                <p:stCondLst>
                  <p:cond delay="0" evt="onClick">
                    <p:tgtEl>
                      <p:spTgt spid="15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57"/>
                                        </p:tgtEl>
                                      </p:cBhvr>
                                    </p:cmd>
                                  </p:childTnLst>
                                </p:cTn>
                              </p:par>
                            </p:childTnLst>
                          </p:cTn>
                        </p:par>
                      </p:childTnLst>
                    </p:cTn>
                  </p:par>
                </p:childTnLst>
              </p:cTn>
              <p:nextCondLst>
                <p:cond delay="0" evt="onClick">
                  <p:tgtEl>
                    <p:spTgt spid="15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Get the full structure by solving equations for:"/>
          <p:cNvSpPr txBox="1"/>
          <p:nvPr>
            <p:ph type="title"/>
          </p:nvPr>
        </p:nvSpPr>
        <p:spPr>
          <a:xfrm>
            <a:off x="685800" y="-469900"/>
            <a:ext cx="7772400" cy="1600200"/>
          </a:xfrm>
          <a:prstGeom prst="rect">
            <a:avLst/>
          </a:prstGeom>
        </p:spPr>
        <p:txBody>
          <a:bodyPr/>
          <a:lstStyle>
            <a:lvl1pPr>
              <a:defRPr sz="2300"/>
            </a:lvl1pPr>
          </a:lstStyle>
          <a:p>
            <a:pPr/>
            <a:r>
              <a:t>Get the full structure by solving equations for:</a:t>
            </a:r>
          </a:p>
        </p:txBody>
      </p:sp>
      <p:sp>
        <p:nvSpPr>
          <p:cNvPr id="161" name="Mass conservation…"/>
          <p:cNvSpPr txBox="1"/>
          <p:nvPr>
            <p:ph type="body" idx="1"/>
          </p:nvPr>
        </p:nvSpPr>
        <p:spPr>
          <a:xfrm>
            <a:off x="685800" y="482600"/>
            <a:ext cx="7772400" cy="4876800"/>
          </a:xfrm>
          <a:prstGeom prst="rect">
            <a:avLst/>
          </a:prstGeom>
        </p:spPr>
        <p:txBody>
          <a:bodyPr/>
          <a:lstStyle/>
          <a:p>
            <a:pPr marL="701947" indent="-204107">
              <a:defRPr sz="2000"/>
            </a:pPr>
            <a:r>
              <a:t>Mass conservation</a:t>
            </a:r>
          </a:p>
          <a:p>
            <a:pPr marL="701947" indent="-204107">
              <a:defRPr sz="2000"/>
            </a:pPr>
            <a:r>
              <a:t>Hydrostatic equilibrium</a:t>
            </a:r>
          </a:p>
          <a:p>
            <a:pPr marL="701947" indent="-204107">
              <a:defRPr sz="2000"/>
            </a:pPr>
            <a:r>
              <a:t>Energy transport via radiation</a:t>
            </a:r>
          </a:p>
          <a:p>
            <a:pPr marL="701947" indent="-204107">
              <a:defRPr sz="2000"/>
            </a:pPr>
            <a:r>
              <a:t>Energy production</a:t>
            </a:r>
          </a:p>
        </p:txBody>
      </p:sp>
      <p:sp>
        <p:nvSpPr>
          <p:cNvPr id="16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3" name="Dalsgaard1_T_vs_r.png" descr="Dalsgaard1_T_vs_r.png"/>
          <p:cNvPicPr>
            <a:picLocks noChangeAspect="1"/>
          </p:cNvPicPr>
          <p:nvPr/>
        </p:nvPicPr>
        <p:blipFill>
          <a:blip r:embed="rId2">
            <a:extLst/>
          </a:blip>
          <a:stretch>
            <a:fillRect/>
          </a:stretch>
        </p:blipFill>
        <p:spPr>
          <a:xfrm>
            <a:off x="-38288" y="2955793"/>
            <a:ext cx="4652622" cy="3479801"/>
          </a:xfrm>
          <a:prstGeom prst="rect">
            <a:avLst/>
          </a:prstGeom>
        </p:spPr>
      </p:pic>
      <p:pic>
        <p:nvPicPr>
          <p:cNvPr id="164" name="Dalsgaard1_density_vs_r.jpg" descr="Dalsgaard1_density_vs_r.jpg"/>
          <p:cNvPicPr>
            <a:picLocks noChangeAspect="1"/>
          </p:cNvPicPr>
          <p:nvPr/>
        </p:nvPicPr>
        <p:blipFill>
          <a:blip r:embed="rId3">
            <a:extLst/>
          </a:blip>
          <a:stretch>
            <a:fillRect/>
          </a:stretch>
        </p:blipFill>
        <p:spPr>
          <a:xfrm>
            <a:off x="4648387" y="2942607"/>
            <a:ext cx="4533901" cy="3482288"/>
          </a:xfrm>
          <a:prstGeom prst="rect">
            <a:avLst/>
          </a:prstGeom>
        </p:spPr>
      </p:pic>
      <p:sp>
        <p:nvSpPr>
          <p:cNvPr id="165" name="These are not trivial(!), but get solutions…."/>
          <p:cNvSpPr txBox="1"/>
          <p:nvPr/>
        </p:nvSpPr>
        <p:spPr>
          <a:xfrm>
            <a:off x="1038195" y="2285045"/>
            <a:ext cx="4570671" cy="3829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pPr/>
            <a:r>
              <a:t>These are not trivial(!), but get solutions….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droppedImage.pdf" descr="droppedImage.pdf"/>
          <p:cNvPicPr>
            <a:picLocks noChangeAspect="1"/>
          </p:cNvPicPr>
          <p:nvPr/>
        </p:nvPicPr>
        <p:blipFill>
          <a:blip r:embed="rId2">
            <a:extLst/>
          </a:blip>
          <a:stretch>
            <a:fillRect/>
          </a:stretch>
        </p:blipFill>
        <p:spPr>
          <a:xfrm>
            <a:off x="1998133" y="3390900"/>
            <a:ext cx="3488267" cy="762000"/>
          </a:xfrm>
          <a:prstGeom prst="rect">
            <a:avLst/>
          </a:prstGeom>
        </p:spPr>
      </p:pic>
      <p:sp>
        <p:nvSpPr>
          <p:cNvPr id="168" name="Convective instability sets in when:"/>
          <p:cNvSpPr txBox="1"/>
          <p:nvPr>
            <p:ph type="body" idx="1"/>
          </p:nvPr>
        </p:nvSpPr>
        <p:spPr>
          <a:xfrm>
            <a:off x="685800" y="2057400"/>
            <a:ext cx="7772400" cy="4876800"/>
          </a:xfrm>
          <a:prstGeom prst="rect">
            <a:avLst/>
          </a:prstGeom>
        </p:spPr>
        <p:txBody>
          <a:bodyPr/>
          <a:lstStyle>
            <a:lvl1pPr marL="824411" indent="-326571"/>
          </a:lstStyle>
          <a:p>
            <a:pPr/>
            <a:r>
              <a:t>Convective instability sets in when:</a:t>
            </a:r>
          </a:p>
        </p:txBody>
      </p:sp>
      <p:sp>
        <p:nvSpPr>
          <p:cNvPr id="169" name="Double-click to edit"/>
          <p:cNvSpPr txBox="1"/>
          <p:nvPr>
            <p:ph type="title"/>
          </p:nvPr>
        </p:nvSpPr>
        <p:spPr>
          <a:prstGeom prst="rect">
            <a:avLst/>
          </a:prstGeom>
        </p:spPr>
        <p:txBody>
          <a:bodyPr/>
          <a:lstStyle/>
          <a:p>
            <a:pPr/>
          </a:p>
        </p:txBody>
      </p:sp>
      <p:sp>
        <p:nvSpPr>
          <p:cNvPr id="17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1" name="image003.png" descr="image003.png"/>
          <p:cNvPicPr>
            <a:picLocks noChangeAspect="1"/>
          </p:cNvPicPr>
          <p:nvPr/>
        </p:nvPicPr>
        <p:blipFill>
          <a:blip r:embed="rId3">
            <a:extLst/>
          </a:blip>
          <a:stretch>
            <a:fillRect/>
          </a:stretch>
        </p:blipFill>
        <p:spPr>
          <a:xfrm>
            <a:off x="5761498" y="2971800"/>
            <a:ext cx="1948631" cy="1600200"/>
          </a:xfrm>
          <a:prstGeom prst="rect">
            <a:avLst/>
          </a:prstGeom>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Double-click to edit"/>
          <p:cNvSpPr txBox="1"/>
          <p:nvPr>
            <p:ph type="title"/>
          </p:nvPr>
        </p:nvSpPr>
        <p:spPr>
          <a:prstGeom prst="rect">
            <a:avLst/>
          </a:prstGeom>
        </p:spPr>
        <p:txBody>
          <a:bodyPr/>
          <a:lstStyle/>
          <a:p>
            <a:pPr/>
          </a:p>
        </p:txBody>
      </p:sp>
      <p:sp>
        <p:nvSpPr>
          <p:cNvPr id="174" name="Double-click to edit"/>
          <p:cNvSpPr txBox="1"/>
          <p:nvPr>
            <p:ph type="body" idx="1"/>
          </p:nvPr>
        </p:nvSpPr>
        <p:spPr>
          <a:prstGeom prst="rect">
            <a:avLst/>
          </a:prstGeom>
        </p:spPr>
        <p:txBody>
          <a:bodyPr/>
          <a:lstStyle/>
          <a:p>
            <a:pPr marL="824411" indent="-326571"/>
          </a:p>
        </p:txBody>
      </p:sp>
      <p:sp>
        <p:nvSpPr>
          <p:cNvPr id="17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6" name="HinodeGbandCloseHD_720p_512kb.mov" descr="HinodeGbandCloseHD_720p_512kb.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7000" y="901699"/>
            <a:ext cx="8947785" cy="5029201"/>
          </a:xfrm>
          <a:prstGeom prst="rect">
            <a:avLst/>
          </a:prstGeom>
          <a:ln w="12700">
            <a:miter lim="400000"/>
          </a:ln>
        </p:spPr>
      </p:pic>
      <p:sp>
        <p:nvSpPr>
          <p:cNvPr id="177" name="Hinode SOT Granulation Movie"/>
          <p:cNvSpPr txBox="1"/>
          <p:nvPr/>
        </p:nvSpPr>
        <p:spPr>
          <a:xfrm>
            <a:off x="2565400" y="215900"/>
            <a:ext cx="4102755"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Hinode SOT Granulation Movie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0399" fill="hold"/>
                                        <p:tgtEl>
                                          <p:spTgt spid="17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76"/>
                </p:tgtEl>
              </p:cMediaNode>
            </p:video>
            <p:seq concurrent="1" prevAc="none" nextAc="seek">
              <p:cTn id="8" evtFilter="cancelBubble" nodeType="interactiveSeq" restart="whenNotActive" fill="hold">
                <p:stCondLst>
                  <p:cond delay="0" evt="onClick">
                    <p:tgtEl>
                      <p:spTgt spid="17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76"/>
                                        </p:tgtEl>
                                      </p:cBhvr>
                                    </p:cmd>
                                  </p:childTnLst>
                                </p:cTn>
                              </p:par>
                            </p:childTnLst>
                          </p:cTn>
                        </p:par>
                      </p:childTnLst>
                    </p:cTn>
                  </p:par>
                </p:childTnLst>
              </p:cTn>
              <p:nextCondLst>
                <p:cond delay="0" evt="onClick">
                  <p:tgtEl>
                    <p:spTgt spid="17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Double-click to edit"/>
          <p:cNvSpPr txBox="1"/>
          <p:nvPr>
            <p:ph type="title"/>
          </p:nvPr>
        </p:nvSpPr>
        <p:spPr>
          <a:prstGeom prst="rect">
            <a:avLst/>
          </a:prstGeom>
        </p:spPr>
        <p:txBody>
          <a:bodyPr/>
          <a:lstStyle/>
          <a:p>
            <a:pPr/>
          </a:p>
        </p:txBody>
      </p:sp>
      <p:sp>
        <p:nvSpPr>
          <p:cNvPr id="180" name="Double-click to edit"/>
          <p:cNvSpPr txBox="1"/>
          <p:nvPr>
            <p:ph type="body" idx="1"/>
          </p:nvPr>
        </p:nvSpPr>
        <p:spPr>
          <a:prstGeom prst="rect">
            <a:avLst/>
          </a:prstGeom>
        </p:spPr>
        <p:txBody>
          <a:bodyPr/>
          <a:lstStyle/>
          <a:p>
            <a:pPr marL="824411" indent="-326571"/>
          </a:p>
        </p:txBody>
      </p:sp>
      <p:sp>
        <p:nvSpPr>
          <p:cNvPr id="18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2" name="bbso_60min_granulation.mov" descr="bbso_60min_granulation.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812800" y="760554"/>
            <a:ext cx="7511375" cy="5740401"/>
          </a:xfrm>
          <a:prstGeom prst="rect">
            <a:avLst/>
          </a:prstGeom>
          <a:ln w="12700">
            <a:miter lim="400000"/>
          </a:ln>
        </p:spPr>
      </p:pic>
      <p:sp>
        <p:nvSpPr>
          <p:cNvPr id="183" name="BBSO Granulation (near IR; 60 min)"/>
          <p:cNvSpPr txBox="1"/>
          <p:nvPr/>
        </p:nvSpPr>
        <p:spPr>
          <a:xfrm>
            <a:off x="2222500" y="152400"/>
            <a:ext cx="4683929"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BBSO Granulation (near IR; 60 min)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933" fill="hold"/>
                                        <p:tgtEl>
                                          <p:spTgt spid="18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82"/>
                </p:tgtEl>
              </p:cMediaNode>
            </p:video>
            <p:seq concurrent="1" prevAc="none" nextAc="seek">
              <p:cTn id="8" evtFilter="cancelBubble" nodeType="interactiveSeq" restart="whenNotActive" fill="hold">
                <p:stCondLst>
                  <p:cond delay="0" evt="onClick">
                    <p:tgtEl>
                      <p:spTgt spid="18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82"/>
                                        </p:tgtEl>
                                      </p:cBhvr>
                                    </p:cmd>
                                  </p:childTnLst>
                                </p:cTn>
                              </p:par>
                            </p:childTnLst>
                          </p:cTn>
                        </p:par>
                      </p:childTnLst>
                    </p:cTn>
                  </p:par>
                </p:childTnLst>
              </p:cTn>
              <p:nextCondLst>
                <p:cond delay="0" evt="onClick">
                  <p:tgtEl>
                    <p:spTgt spid="18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The Photosphere"/>
          <p:cNvSpPr txBox="1"/>
          <p:nvPr/>
        </p:nvSpPr>
        <p:spPr>
          <a:xfrm>
            <a:off x="3581400" y="5910262"/>
            <a:ext cx="2211894"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The Photosphere</a:t>
            </a:r>
          </a:p>
        </p:txBody>
      </p:sp>
      <p:pic>
        <p:nvPicPr>
          <p:cNvPr id="186" name="Image" descr="Image"/>
          <p:cNvPicPr>
            <a:picLocks noChangeAspect="1"/>
          </p:cNvPicPr>
          <p:nvPr/>
        </p:nvPicPr>
        <p:blipFill>
          <a:blip r:embed="rId2">
            <a:extLst/>
          </a:blip>
          <a:stretch>
            <a:fillRect/>
          </a:stretch>
        </p:blipFill>
        <p:spPr>
          <a:xfrm>
            <a:off x="1723695" y="20587"/>
            <a:ext cx="5927304" cy="5927305"/>
          </a:xfrm>
          <a:prstGeom prst="rect">
            <a:avLst/>
          </a:prstGeom>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Sunspots, an Introduction…"/>
          <p:cNvSpPr txBox="1"/>
          <p:nvPr>
            <p:ph type="title"/>
          </p:nvPr>
        </p:nvSpPr>
        <p:spPr>
          <a:xfrm>
            <a:off x="144353" y="125740"/>
            <a:ext cx="8855294" cy="6606520"/>
          </a:xfrm>
          <a:prstGeom prst="rect">
            <a:avLst/>
          </a:prstGeom>
        </p:spPr>
        <p:txBody>
          <a:bodyPr anchor="t"/>
          <a:lstStyle/>
          <a:p>
            <a:pPr>
              <a:defRPr sz="3000"/>
            </a:pPr>
            <a:r>
              <a:t>Sunspots, an Introduction</a:t>
            </a:r>
          </a:p>
          <a:p>
            <a:pPr algn="l">
              <a:defRPr sz="2300"/>
            </a:pPr>
          </a:p>
          <a:p>
            <a:pPr marL="327739" indent="-246459" algn="l">
              <a:buSzPct val="100000"/>
              <a:defRPr sz="2300"/>
            </a:pPr>
            <a:r>
              <a:t>Localized dark regions on the Sun.  First regularly seen by Galileo in 1609/1610.</a:t>
            </a:r>
          </a:p>
          <a:p>
            <a:pPr marL="327739" indent="-246459" algn="l">
              <a:buSzPct val="100000"/>
              <a:defRPr sz="2300"/>
            </a:pPr>
            <a:r>
              <a:t>Individual sunspots live for a few days to a few weeks</a:t>
            </a:r>
          </a:p>
          <a:p>
            <a:pPr marL="327739" indent="-246459" algn="l">
              <a:buSzPct val="100000"/>
              <a:defRPr sz="2300"/>
            </a:pPr>
            <a:r>
              <a:t>Darkest part is called the </a:t>
            </a:r>
            <a:r>
              <a:rPr i="1"/>
              <a:t>umbra</a:t>
            </a:r>
            <a:r>
              <a:t>.  This is often surrounded by a less-dark </a:t>
            </a:r>
            <a:r>
              <a:rPr i="1"/>
              <a:t>penumbra</a:t>
            </a:r>
            <a:r>
              <a:t>.</a:t>
            </a:r>
          </a:p>
          <a:p>
            <a:pPr marL="327739" indent="-246459" algn="l">
              <a:buSzPct val="100000"/>
              <a:defRPr sz="2300"/>
            </a:pPr>
            <a:r>
              <a:t>They often form in groups.</a:t>
            </a:r>
          </a:p>
          <a:p>
            <a:pPr marL="327739" indent="-246459" algn="l">
              <a:buSzPct val="100000"/>
              <a:defRPr sz="2300"/>
            </a:pPr>
            <a:r>
              <a:t>Several spots together make an </a:t>
            </a:r>
            <a:r>
              <a:rPr i="1"/>
              <a:t>active region</a:t>
            </a:r>
            <a:r>
              <a:t> (although in some cases a single spot can make an active region).</a:t>
            </a:r>
          </a:p>
          <a:p>
            <a:pPr marL="327739" indent="-246459" algn="l">
              <a:buSzPct val="100000"/>
              <a:defRPr sz="2300"/>
            </a:pPr>
            <a:r>
              <a:t>Spots are dark because they are cooler than the surrounding photosphere (~4000 K compared to ~6000 K).</a:t>
            </a:r>
          </a:p>
          <a:p>
            <a:pPr marL="327739" indent="-246459" algn="l">
              <a:buSzPct val="100000"/>
              <a:defRPr sz="2300"/>
            </a:pPr>
            <a:r>
              <a:t>Spots are cool because they are locations of particularly strong magnetic field.</a:t>
            </a:r>
          </a:p>
          <a:p>
            <a:pPr marL="327739" indent="-246459" algn="l">
              <a:buSzPct val="100000"/>
              <a:defRPr sz="2300"/>
            </a:pPr>
            <a:r>
              <a:t>The number of spots no the Sun in a given year varies, with some years having, on average, more spots than others.  </a:t>
            </a:r>
          </a:p>
          <a:p>
            <a:pPr marL="327739" indent="-246459" algn="l">
              <a:buSzPct val="100000"/>
              <a:defRPr sz="2300"/>
            </a:pPr>
            <a:r>
              <a:t>The spot-number variation is cyclic, with a period of ~11 year.  This is the 11-year solar sunspot cycle, or simply: </a:t>
            </a:r>
            <a:r>
              <a:rPr i="1"/>
              <a:t>the solar cycle</a:t>
            </a:r>
            <a:r>
              <a:t>.</a:t>
            </a:r>
          </a:p>
        </p:txBody>
      </p:sp>
      <p:sp>
        <p:nvSpPr>
          <p:cNvPr id="18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The Sun’s Magnetic Field, an Introduction…"/>
          <p:cNvSpPr txBox="1"/>
          <p:nvPr>
            <p:ph type="title"/>
          </p:nvPr>
        </p:nvSpPr>
        <p:spPr>
          <a:xfrm>
            <a:off x="144353" y="125740"/>
            <a:ext cx="8855294" cy="6606520"/>
          </a:xfrm>
          <a:prstGeom prst="rect">
            <a:avLst/>
          </a:prstGeom>
        </p:spPr>
        <p:txBody>
          <a:bodyPr anchor="t"/>
          <a:lstStyle/>
          <a:p>
            <a:pPr>
              <a:defRPr sz="3000"/>
            </a:pPr>
            <a:r>
              <a:t>The Sun’s Magnetic Field, an Introduction</a:t>
            </a:r>
          </a:p>
          <a:p>
            <a:pPr>
              <a:defRPr sz="3000"/>
            </a:pPr>
          </a:p>
          <a:p>
            <a:pPr algn="l">
              <a:defRPr sz="2300"/>
            </a:pPr>
          </a:p>
          <a:p>
            <a:pPr marL="327739" indent="-246459" algn="l">
              <a:buSzPct val="100000"/>
              <a:defRPr sz="2300"/>
            </a:pPr>
            <a:r>
              <a:t>The magnetic field of the Sun originates in the interior (probably the base of the convection zone).</a:t>
            </a:r>
          </a:p>
          <a:p>
            <a:pPr marL="327739" indent="-246459" algn="l">
              <a:buSzPct val="100000"/>
              <a:defRPr sz="2300"/>
            </a:pPr>
            <a:r>
              <a:t>It extends through the surface, throughout the corona, and throughout the heliosphere.</a:t>
            </a:r>
          </a:p>
          <a:p>
            <a:pPr marL="327739" indent="-246459" algn="l">
              <a:buSzPct val="100000"/>
              <a:defRPr sz="2300"/>
            </a:pPr>
            <a:r>
              <a:t>They often form in groups.</a:t>
            </a:r>
          </a:p>
          <a:p>
            <a:pPr marL="327739" indent="-246459" algn="l">
              <a:buSzPct val="100000"/>
              <a:defRPr sz="2300"/>
            </a:pPr>
            <a:r>
              <a:t>Several spots together make an </a:t>
            </a:r>
            <a:r>
              <a:rPr i="1"/>
              <a:t>active region</a:t>
            </a:r>
            <a:r>
              <a:t> (although in some cases a single spot can make an active region).</a:t>
            </a:r>
          </a:p>
          <a:p>
            <a:pPr marL="327739" indent="-246459" algn="l">
              <a:buSzPct val="100000"/>
              <a:defRPr sz="2300"/>
            </a:pPr>
            <a:r>
              <a:t>Spots are dark because they are cooler than the surrounding photosphere (~4000 K compared to ~6000 K).</a:t>
            </a:r>
          </a:p>
          <a:p>
            <a:pPr marL="327739" indent="-246459" algn="l">
              <a:buSzPct val="100000"/>
              <a:defRPr sz="2300"/>
            </a:pPr>
            <a:r>
              <a:t>Spots are cool because they are locations of particularly strong magnetic field.</a:t>
            </a:r>
          </a:p>
        </p:txBody>
      </p:sp>
      <p:sp>
        <p:nvSpPr>
          <p:cNvPr id="19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Line"/>
          <p:cNvSpPr/>
          <p:nvPr/>
        </p:nvSpPr>
        <p:spPr>
          <a:xfrm>
            <a:off x="1951124" y="2577326"/>
            <a:ext cx="4488946" cy="211286"/>
          </a:xfrm>
          <a:custGeom>
            <a:avLst/>
            <a:gdLst/>
            <a:ahLst/>
            <a:cxnLst>
              <a:cxn ang="0">
                <a:pos x="wd2" y="hd2"/>
              </a:cxn>
              <a:cxn ang="5400000">
                <a:pos x="wd2" y="hd2"/>
              </a:cxn>
              <a:cxn ang="10800000">
                <a:pos x="wd2" y="hd2"/>
              </a:cxn>
              <a:cxn ang="16200000">
                <a:pos x="wd2" y="hd2"/>
              </a:cxn>
            </a:cxnLst>
            <a:rect l="0" t="0" r="r" b="b"/>
            <a:pathLst>
              <a:path w="21600" h="21265" fill="norm" stroke="1" extrusionOk="0">
                <a:moveTo>
                  <a:pt x="0" y="21265"/>
                </a:moveTo>
                <a:cubicBezTo>
                  <a:pt x="3475" y="7456"/>
                  <a:pt x="7004" y="342"/>
                  <a:pt x="10541" y="12"/>
                </a:cubicBezTo>
                <a:cubicBezTo>
                  <a:pt x="14251" y="-335"/>
                  <a:pt x="17955" y="6782"/>
                  <a:pt x="21600" y="21265"/>
                </a:cubicBezTo>
              </a:path>
            </a:pathLst>
          </a:custGeom>
          <a:ln w="12700">
            <a:solidFill>
              <a:srgbClr val="FEAE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195" name="Oval"/>
          <p:cNvSpPr/>
          <p:nvPr/>
        </p:nvSpPr>
        <p:spPr>
          <a:xfrm>
            <a:off x="4126635" y="3140060"/>
            <a:ext cx="728411" cy="192827"/>
          </a:xfrm>
          <a:prstGeom prst="ellipse">
            <a:avLst/>
          </a:prstGeom>
          <a:solidFill>
            <a:srgbClr val="000000"/>
          </a:solidFill>
          <a:ln w="12700">
            <a:miter lim="400000"/>
          </a:ln>
        </p:spPr>
        <p:txBody>
          <a:bodyPr lIns="19050" tIns="19050" rIns="19050" bIns="19050" anchor="ctr"/>
          <a:lstStyle/>
          <a:p>
            <a:pPr marL="0" marR="0" algn="ctr" defTabSz="412750">
              <a:defRPr sz="1600">
                <a:solidFill>
                  <a:srgbClr val="FFFFFF"/>
                </a:solidFill>
                <a:uFillTx/>
                <a:latin typeface="Helvetica Neue Medium"/>
                <a:ea typeface="Helvetica Neue Medium"/>
                <a:cs typeface="Helvetica Neue Medium"/>
                <a:sym typeface="Helvetica Neue Medium"/>
              </a:defRPr>
            </a:pPr>
          </a:p>
        </p:txBody>
      </p:sp>
      <p:sp>
        <p:nvSpPr>
          <p:cNvPr id="196" name="Oval"/>
          <p:cNvSpPr/>
          <p:nvPr/>
        </p:nvSpPr>
        <p:spPr>
          <a:xfrm>
            <a:off x="4003320" y="3068343"/>
            <a:ext cx="975040" cy="336261"/>
          </a:xfrm>
          <a:prstGeom prst="ellipse">
            <a:avLst/>
          </a:prstGeom>
          <a:solidFill>
            <a:srgbClr val="000000">
              <a:alpha val="44269"/>
            </a:srgbClr>
          </a:solidFill>
          <a:ln w="12700">
            <a:miter lim="400000"/>
          </a:ln>
        </p:spPr>
        <p:txBody>
          <a:bodyPr lIns="19050" tIns="19050" rIns="19050" bIns="19050" anchor="ctr"/>
          <a:lstStyle/>
          <a:p>
            <a:pPr marL="0" marR="0" algn="ctr" defTabSz="412750">
              <a:defRPr sz="1600">
                <a:solidFill>
                  <a:srgbClr val="FFFFFF"/>
                </a:solidFill>
                <a:uFillTx/>
                <a:latin typeface="Helvetica Neue Medium"/>
                <a:ea typeface="Helvetica Neue Medium"/>
                <a:cs typeface="Helvetica Neue Medium"/>
                <a:sym typeface="Helvetica Neue Medium"/>
              </a:defRPr>
            </a:pPr>
          </a:p>
        </p:txBody>
      </p:sp>
      <p:sp>
        <p:nvSpPr>
          <p:cNvPr id="197" name="Line"/>
          <p:cNvSpPr/>
          <p:nvPr/>
        </p:nvSpPr>
        <p:spPr>
          <a:xfrm rot="16789294">
            <a:off x="4041942" y="2577619"/>
            <a:ext cx="1261669" cy="65004"/>
          </a:xfrm>
          <a:custGeom>
            <a:avLst/>
            <a:gdLst/>
            <a:ahLst/>
            <a:cxnLst>
              <a:cxn ang="0">
                <a:pos x="wd2" y="hd2"/>
              </a:cxn>
              <a:cxn ang="5400000">
                <a:pos x="wd2" y="hd2"/>
              </a:cxn>
              <a:cxn ang="10800000">
                <a:pos x="wd2" y="hd2"/>
              </a:cxn>
              <a:cxn ang="16200000">
                <a:pos x="wd2" y="hd2"/>
              </a:cxn>
            </a:cxnLst>
            <a:rect l="0" t="0" r="r" b="b"/>
            <a:pathLst>
              <a:path w="21600" h="21497" fill="norm" stroke="1" extrusionOk="0">
                <a:moveTo>
                  <a:pt x="0" y="21497"/>
                </a:moveTo>
                <a:cubicBezTo>
                  <a:pt x="3663" y="7311"/>
                  <a:pt x="7389" y="111"/>
                  <a:pt x="11125" y="1"/>
                </a:cubicBezTo>
                <a:cubicBezTo>
                  <a:pt x="14638" y="-103"/>
                  <a:pt x="18145" y="6067"/>
                  <a:pt x="21600" y="18432"/>
                </a:cubicBezTo>
              </a:path>
            </a:pathLst>
          </a:custGeom>
          <a:ln w="127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198" name="Line"/>
          <p:cNvSpPr/>
          <p:nvPr/>
        </p:nvSpPr>
        <p:spPr>
          <a:xfrm rot="16789294">
            <a:off x="4277643" y="2603493"/>
            <a:ext cx="1242345" cy="150932"/>
          </a:xfrm>
          <a:custGeom>
            <a:avLst/>
            <a:gdLst/>
            <a:ahLst/>
            <a:cxnLst>
              <a:cxn ang="0">
                <a:pos x="wd2" y="hd2"/>
              </a:cxn>
              <a:cxn ang="5400000">
                <a:pos x="wd2" y="hd2"/>
              </a:cxn>
              <a:cxn ang="10800000">
                <a:pos x="wd2" y="hd2"/>
              </a:cxn>
              <a:cxn ang="16200000">
                <a:pos x="wd2" y="hd2"/>
              </a:cxn>
            </a:cxnLst>
            <a:rect l="0" t="0" r="r" b="b"/>
            <a:pathLst>
              <a:path w="21600" h="20096" fill="norm" stroke="1" extrusionOk="0">
                <a:moveTo>
                  <a:pt x="0" y="9377"/>
                </a:moveTo>
                <a:cubicBezTo>
                  <a:pt x="3670" y="1426"/>
                  <a:pt x="7495" y="-1504"/>
                  <a:pt x="11298" y="723"/>
                </a:cubicBezTo>
                <a:cubicBezTo>
                  <a:pt x="14847" y="2802"/>
                  <a:pt x="18328" y="9347"/>
                  <a:pt x="21600" y="20096"/>
                </a:cubicBezTo>
              </a:path>
            </a:pathLst>
          </a:custGeom>
          <a:ln w="127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199" name="Line"/>
          <p:cNvSpPr/>
          <p:nvPr/>
        </p:nvSpPr>
        <p:spPr>
          <a:xfrm flipH="1" rot="5011769">
            <a:off x="3697351" y="2578690"/>
            <a:ext cx="1261669" cy="65004"/>
          </a:xfrm>
          <a:custGeom>
            <a:avLst/>
            <a:gdLst/>
            <a:ahLst/>
            <a:cxnLst>
              <a:cxn ang="0">
                <a:pos x="wd2" y="hd2"/>
              </a:cxn>
              <a:cxn ang="5400000">
                <a:pos x="wd2" y="hd2"/>
              </a:cxn>
              <a:cxn ang="10800000">
                <a:pos x="wd2" y="hd2"/>
              </a:cxn>
              <a:cxn ang="16200000">
                <a:pos x="wd2" y="hd2"/>
              </a:cxn>
            </a:cxnLst>
            <a:rect l="0" t="0" r="r" b="b"/>
            <a:pathLst>
              <a:path w="21600" h="21497" fill="norm" stroke="1" extrusionOk="0">
                <a:moveTo>
                  <a:pt x="0" y="21497"/>
                </a:moveTo>
                <a:cubicBezTo>
                  <a:pt x="3663" y="7311"/>
                  <a:pt x="7389" y="111"/>
                  <a:pt x="11125" y="1"/>
                </a:cubicBezTo>
                <a:cubicBezTo>
                  <a:pt x="14638" y="-103"/>
                  <a:pt x="18145" y="6067"/>
                  <a:pt x="21600" y="18432"/>
                </a:cubicBezTo>
              </a:path>
            </a:pathLst>
          </a:custGeom>
          <a:ln w="127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00" name="Line"/>
          <p:cNvSpPr/>
          <p:nvPr/>
        </p:nvSpPr>
        <p:spPr>
          <a:xfrm flipH="1" rot="5011769">
            <a:off x="3490077" y="2492661"/>
            <a:ext cx="1212500" cy="197889"/>
          </a:xfrm>
          <a:custGeom>
            <a:avLst/>
            <a:gdLst/>
            <a:ahLst/>
            <a:cxnLst>
              <a:cxn ang="0">
                <a:pos x="wd2" y="hd2"/>
              </a:cxn>
              <a:cxn ang="5400000">
                <a:pos x="wd2" y="hd2"/>
              </a:cxn>
              <a:cxn ang="10800000">
                <a:pos x="wd2" y="hd2"/>
              </a:cxn>
              <a:cxn ang="16200000">
                <a:pos x="wd2" y="hd2"/>
              </a:cxn>
            </a:cxnLst>
            <a:rect l="0" t="0" r="r" b="b"/>
            <a:pathLst>
              <a:path w="21600" h="20872" fill="norm" stroke="1" extrusionOk="0">
                <a:moveTo>
                  <a:pt x="0" y="2139"/>
                </a:moveTo>
                <a:cubicBezTo>
                  <a:pt x="3548" y="-728"/>
                  <a:pt x="7146" y="-713"/>
                  <a:pt x="10694" y="2183"/>
                </a:cubicBezTo>
                <a:cubicBezTo>
                  <a:pt x="14463" y="5259"/>
                  <a:pt x="18136" y="11554"/>
                  <a:pt x="21600" y="20872"/>
                </a:cubicBezTo>
              </a:path>
            </a:pathLst>
          </a:custGeom>
          <a:ln w="127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01" name="Line"/>
          <p:cNvSpPr/>
          <p:nvPr/>
        </p:nvSpPr>
        <p:spPr>
          <a:xfrm flipV="1">
            <a:off x="3300756" y="2743281"/>
            <a:ext cx="1038042" cy="556526"/>
          </a:xfrm>
          <a:prstGeom prst="line">
            <a:avLst/>
          </a:prstGeom>
          <a:ln w="12700">
            <a:solidFill>
              <a:srgbClr val="000000"/>
            </a:solidFill>
            <a:miter lim="400000"/>
            <a:tailEnd type="triangle"/>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02" name="PInside = Pg_in + B2/8π"/>
          <p:cNvSpPr txBox="1"/>
          <p:nvPr/>
        </p:nvSpPr>
        <p:spPr>
          <a:xfrm>
            <a:off x="1972487" y="3399698"/>
            <a:ext cx="2151026" cy="3111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marL="0" marR="0" algn="ctr" defTabSz="1219169">
              <a:defRPr sz="1800">
                <a:uFillTx/>
                <a:latin typeface="Helvetica Neue"/>
                <a:ea typeface="Helvetica Neue"/>
                <a:cs typeface="Helvetica Neue"/>
                <a:sym typeface="Helvetica Neue"/>
              </a:defRPr>
            </a:pPr>
            <a:r>
              <a:t>P</a:t>
            </a:r>
            <a:r>
              <a:rPr baseline="-5999"/>
              <a:t>Inside</a:t>
            </a:r>
            <a:r>
              <a:t> = P</a:t>
            </a:r>
            <a:r>
              <a:rPr baseline="-5999"/>
              <a:t>g_in</a:t>
            </a:r>
            <a:r>
              <a:t> + B</a:t>
            </a:r>
            <a:r>
              <a:rPr baseline="31999"/>
              <a:t>2</a:t>
            </a:r>
            <a:r>
              <a:t>/8π</a:t>
            </a:r>
          </a:p>
        </p:txBody>
      </p:sp>
      <p:sp>
        <p:nvSpPr>
          <p:cNvPr id="203" name="Poutside = Pg_out"/>
          <p:cNvSpPr txBox="1"/>
          <p:nvPr/>
        </p:nvSpPr>
        <p:spPr>
          <a:xfrm>
            <a:off x="5286569" y="3399698"/>
            <a:ext cx="1497686" cy="3111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marL="0" marR="0" algn="ctr" defTabSz="1219169">
              <a:defRPr sz="1800">
                <a:uFillTx/>
                <a:latin typeface="Helvetica Neue"/>
                <a:ea typeface="Helvetica Neue"/>
                <a:cs typeface="Helvetica Neue"/>
                <a:sym typeface="Helvetica Neue"/>
              </a:defRPr>
            </a:pPr>
            <a:r>
              <a:t>P</a:t>
            </a:r>
            <a:r>
              <a:rPr baseline="-5999"/>
              <a:t>outside</a:t>
            </a:r>
            <a:r>
              <a:t> = P</a:t>
            </a:r>
            <a:r>
              <a:rPr baseline="-5999"/>
              <a:t>g_out</a:t>
            </a:r>
          </a:p>
        </p:txBody>
      </p:sp>
      <p:sp>
        <p:nvSpPr>
          <p:cNvPr id="204" name="The magnetic field strength, B, is negligible outside the spot compared…"/>
          <p:cNvSpPr txBox="1"/>
          <p:nvPr/>
        </p:nvSpPr>
        <p:spPr>
          <a:xfrm>
            <a:off x="1003163" y="4357139"/>
            <a:ext cx="7329882" cy="590500"/>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spAutoFit/>
          </a:bodyPr>
          <a:lstStyle/>
          <a:p>
            <a:pPr marL="0" marR="0" defTabSz="1219169">
              <a:defRPr sz="1800">
                <a:uFillTx/>
                <a:latin typeface="Helvetica Neue"/>
                <a:ea typeface="Helvetica Neue"/>
                <a:cs typeface="Helvetica Neue"/>
                <a:sym typeface="Helvetica Neue"/>
              </a:defRPr>
            </a:pPr>
            <a:r>
              <a:t>The magnetic field strength, B, is negligible outside the spot compared </a:t>
            </a:r>
          </a:p>
          <a:p>
            <a:pPr marL="0" marR="0" defTabSz="1219169">
              <a:defRPr sz="1800">
                <a:uFillTx/>
                <a:latin typeface="Helvetica Neue"/>
                <a:ea typeface="Helvetica Neue"/>
                <a:cs typeface="Helvetica Neue"/>
                <a:sym typeface="Helvetica Neue"/>
              </a:defRPr>
            </a:pPr>
            <a:r>
              <a:t>to inside.  So pressure balance requires:</a:t>
            </a:r>
          </a:p>
        </p:txBody>
      </p:sp>
      <p:sp>
        <p:nvSpPr>
          <p:cNvPr id="205" name="PInside = Poutside  =&gt;   Pg_in + B2/8π = Pg_out"/>
          <p:cNvSpPr txBox="1"/>
          <p:nvPr/>
        </p:nvSpPr>
        <p:spPr>
          <a:xfrm>
            <a:off x="2068829" y="5099074"/>
            <a:ext cx="4253536" cy="31110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p>
            <a:pPr marL="0" marR="0" algn="ctr" defTabSz="1219169">
              <a:defRPr sz="1800">
                <a:uFillTx/>
                <a:latin typeface="Helvetica Neue"/>
                <a:ea typeface="Helvetica Neue"/>
                <a:cs typeface="Helvetica Neue"/>
                <a:sym typeface="Helvetica Neue"/>
              </a:defRPr>
            </a:pPr>
            <a:r>
              <a:t>P</a:t>
            </a:r>
            <a:r>
              <a:rPr baseline="-5999"/>
              <a:t>Inside</a:t>
            </a:r>
            <a:r>
              <a:t> = P</a:t>
            </a:r>
            <a:r>
              <a:rPr baseline="-5999"/>
              <a:t>outside</a:t>
            </a:r>
            <a:r>
              <a:t>  =&gt;   P</a:t>
            </a:r>
            <a:r>
              <a:rPr baseline="-5999"/>
              <a:t>g_in</a:t>
            </a:r>
            <a:r>
              <a:t> + B</a:t>
            </a:r>
            <a:r>
              <a:rPr baseline="31999"/>
              <a:t>2</a:t>
            </a:r>
            <a:r>
              <a:t>/8π = P</a:t>
            </a:r>
            <a:r>
              <a:rPr baseline="-5999"/>
              <a:t>g_out</a:t>
            </a:r>
            <a:r>
              <a:t> </a:t>
            </a:r>
          </a:p>
        </p:txBody>
      </p:sp>
      <p:sp>
        <p:nvSpPr>
          <p:cNvPr id="206" name="And thus Pg_in &lt; Pg_out  =&gt; Tin &lt; Tout"/>
          <p:cNvSpPr txBox="1"/>
          <p:nvPr/>
        </p:nvSpPr>
        <p:spPr>
          <a:xfrm>
            <a:off x="1003163" y="6130010"/>
            <a:ext cx="3565145" cy="311100"/>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spAutoFit/>
          </a:bodyPr>
          <a:lstStyle/>
          <a:p>
            <a:pPr marL="0" marR="0" defTabSz="1219169">
              <a:defRPr sz="1800">
                <a:uFillTx/>
                <a:latin typeface="Helvetica Neue"/>
                <a:ea typeface="Helvetica Neue"/>
                <a:cs typeface="Helvetica Neue"/>
                <a:sym typeface="Helvetica Neue"/>
              </a:defRPr>
            </a:pPr>
            <a:r>
              <a:t>And thus P</a:t>
            </a:r>
            <a:r>
              <a:rPr baseline="-5999"/>
              <a:t>g_in</a:t>
            </a:r>
            <a:r>
              <a:t> &lt; P</a:t>
            </a:r>
            <a:r>
              <a:rPr baseline="-5999"/>
              <a:t>g_out </a:t>
            </a:r>
            <a:r>
              <a:t> =&gt; T</a:t>
            </a:r>
            <a:r>
              <a:rPr baseline="-5999"/>
              <a:t>in</a:t>
            </a:r>
            <a:r>
              <a:t> &lt; T</a:t>
            </a:r>
            <a:r>
              <a:rPr baseline="-5999"/>
              <a:t>out</a:t>
            </a:r>
          </a:p>
        </p:txBody>
      </p:sp>
      <p:sp>
        <p:nvSpPr>
          <p:cNvPr id="207" name="Pressure due to magnetic field inside spot"/>
          <p:cNvSpPr txBox="1"/>
          <p:nvPr/>
        </p:nvSpPr>
        <p:spPr>
          <a:xfrm>
            <a:off x="4541133" y="5614542"/>
            <a:ext cx="4340251" cy="311100"/>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lvl1pPr marL="0" marR="0" defTabSz="1219169">
              <a:defRPr sz="1800">
                <a:uFillTx/>
                <a:latin typeface="Helvetica Neue"/>
                <a:ea typeface="Helvetica Neue"/>
                <a:cs typeface="Helvetica Neue"/>
                <a:sym typeface="Helvetica Neue"/>
              </a:defRPr>
            </a:lvl1pPr>
          </a:lstStyle>
          <a:p>
            <a:pPr/>
            <a:r>
              <a:t>Pressure due to magnetic field inside spot</a:t>
            </a:r>
          </a:p>
        </p:txBody>
      </p:sp>
      <p:sp>
        <p:nvSpPr>
          <p:cNvPr id="208" name="Line"/>
          <p:cNvSpPr/>
          <p:nvPr/>
        </p:nvSpPr>
        <p:spPr>
          <a:xfrm flipH="1" flipV="1">
            <a:off x="5034054" y="5383369"/>
            <a:ext cx="489976" cy="234440"/>
          </a:xfrm>
          <a:prstGeom prst="line">
            <a:avLst/>
          </a:prstGeom>
          <a:ln w="12700">
            <a:solidFill>
              <a:srgbClr val="000000"/>
            </a:solidFill>
            <a:miter lim="400000"/>
            <a:tailEnd type="triangle"/>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09" name="Magnetic field results in lower gas pressure, P = ρ R T, and lower…"/>
          <p:cNvSpPr txBox="1"/>
          <p:nvPr/>
        </p:nvSpPr>
        <p:spPr>
          <a:xfrm>
            <a:off x="875304" y="1077213"/>
            <a:ext cx="6715405" cy="590500"/>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spAutoFit/>
          </a:bodyPr>
          <a:lstStyle/>
          <a:p>
            <a:pPr marL="0" marR="0" defTabSz="1219169">
              <a:defRPr sz="1800">
                <a:uFillTx/>
                <a:latin typeface="Helvetica Neue"/>
                <a:ea typeface="Helvetica Neue"/>
                <a:cs typeface="Helvetica Neue"/>
                <a:sym typeface="Helvetica Neue"/>
              </a:defRPr>
            </a:pPr>
            <a:r>
              <a:t>Magnetic field results in lower gas pressure, P = ρ R T, and lower </a:t>
            </a:r>
          </a:p>
          <a:p>
            <a:pPr marL="0" marR="0" defTabSz="1219169">
              <a:defRPr sz="1800">
                <a:uFillTx/>
                <a:latin typeface="Helvetica Neue"/>
                <a:ea typeface="Helvetica Neue"/>
                <a:cs typeface="Helvetica Neue"/>
                <a:sym typeface="Helvetica Neue"/>
              </a:defRPr>
            </a:pPr>
            <a:r>
              <a:t>temperature inside the spot.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Line"/>
          <p:cNvSpPr/>
          <p:nvPr/>
        </p:nvSpPr>
        <p:spPr>
          <a:xfrm>
            <a:off x="2144840" y="4034692"/>
            <a:ext cx="4488946" cy="211286"/>
          </a:xfrm>
          <a:custGeom>
            <a:avLst/>
            <a:gdLst/>
            <a:ahLst/>
            <a:cxnLst>
              <a:cxn ang="0">
                <a:pos x="wd2" y="hd2"/>
              </a:cxn>
              <a:cxn ang="5400000">
                <a:pos x="wd2" y="hd2"/>
              </a:cxn>
              <a:cxn ang="10800000">
                <a:pos x="wd2" y="hd2"/>
              </a:cxn>
              <a:cxn ang="16200000">
                <a:pos x="wd2" y="hd2"/>
              </a:cxn>
            </a:cxnLst>
            <a:rect l="0" t="0" r="r" b="b"/>
            <a:pathLst>
              <a:path w="21600" h="21265" fill="norm" stroke="1" extrusionOk="0">
                <a:moveTo>
                  <a:pt x="0" y="21265"/>
                </a:moveTo>
                <a:cubicBezTo>
                  <a:pt x="3475" y="7456"/>
                  <a:pt x="7004" y="342"/>
                  <a:pt x="10541" y="12"/>
                </a:cubicBezTo>
                <a:cubicBezTo>
                  <a:pt x="14251" y="-335"/>
                  <a:pt x="17955" y="6782"/>
                  <a:pt x="21600" y="21265"/>
                </a:cubicBezTo>
              </a:path>
            </a:pathLst>
          </a:custGeom>
          <a:ln w="25400">
            <a:solidFill>
              <a:srgbClr val="FEAE00"/>
            </a:solidFill>
            <a:custDash>
              <a:ds d="200000" sp="200000"/>
            </a:custDash>
            <a:miter lim="400000"/>
          </a:ln>
        </p:spPr>
        <p:txBody>
          <a:bodyPr lIns="19050" tIns="19050" rIns="19050" bIns="19050" anchor="ctr"/>
          <a:lstStyle/>
          <a:p>
            <a:pPr marL="0" marR="0" algn="ctr" defTabSz="1219169">
              <a:defRPr sz="1600">
                <a:solidFill>
                  <a:srgbClr val="5E5E5E"/>
                </a:solidFill>
                <a:uFillTx/>
                <a:latin typeface="Helvetica Neue"/>
                <a:ea typeface="Helvetica Neue"/>
                <a:cs typeface="Helvetica Neue"/>
                <a:sym typeface="Helvetica Neue"/>
              </a:defRPr>
            </a:pPr>
          </a:p>
        </p:txBody>
      </p:sp>
      <p:sp>
        <p:nvSpPr>
          <p:cNvPr id="212" name="Oval"/>
          <p:cNvSpPr/>
          <p:nvPr/>
        </p:nvSpPr>
        <p:spPr>
          <a:xfrm>
            <a:off x="5095775" y="3983842"/>
            <a:ext cx="551364" cy="145959"/>
          </a:xfrm>
          <a:prstGeom prst="ellipse">
            <a:avLst/>
          </a:prstGeom>
          <a:solidFill>
            <a:srgbClr val="000000"/>
          </a:solidFill>
          <a:ln w="12700">
            <a:miter lim="400000"/>
          </a:ln>
        </p:spPr>
        <p:txBody>
          <a:bodyPr lIns="19050" tIns="19050" rIns="19050" bIns="19050" anchor="ctr"/>
          <a:lstStyle/>
          <a:p>
            <a:pPr marL="0" marR="0" algn="ctr" defTabSz="412750">
              <a:defRPr sz="1600">
                <a:solidFill>
                  <a:srgbClr val="FFFFFF"/>
                </a:solidFill>
                <a:uFillTx/>
                <a:latin typeface="Helvetica Neue Medium"/>
                <a:ea typeface="Helvetica Neue Medium"/>
                <a:cs typeface="Helvetica Neue Medium"/>
                <a:sym typeface="Helvetica Neue Medium"/>
              </a:defRPr>
            </a:pPr>
          </a:p>
        </p:txBody>
      </p:sp>
      <p:sp>
        <p:nvSpPr>
          <p:cNvPr id="213" name="Sunspots, and active regions, form where the field expands out through the…"/>
          <p:cNvSpPr txBox="1"/>
          <p:nvPr/>
        </p:nvSpPr>
        <p:spPr>
          <a:xfrm>
            <a:off x="875304" y="1077213"/>
            <a:ext cx="7803999" cy="590500"/>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spAutoFit/>
          </a:bodyPr>
          <a:lstStyle/>
          <a:p>
            <a:pPr marL="0" marR="0" defTabSz="1219169">
              <a:defRPr sz="1800">
                <a:uFillTx/>
                <a:latin typeface="Helvetica Neue"/>
                <a:ea typeface="Helvetica Neue"/>
                <a:cs typeface="Helvetica Neue"/>
                <a:sym typeface="Helvetica Neue"/>
              </a:defRPr>
            </a:pPr>
            <a:r>
              <a:t>Sunspots, and active regions, form where the field expands out through the </a:t>
            </a:r>
          </a:p>
          <a:p>
            <a:pPr marL="0" marR="0" defTabSz="1219169">
              <a:defRPr sz="1800">
                <a:uFillTx/>
                <a:latin typeface="Helvetica Neue"/>
                <a:ea typeface="Helvetica Neue"/>
                <a:cs typeface="Helvetica Neue"/>
                <a:sym typeface="Helvetica Neue"/>
              </a:defRPr>
            </a:pPr>
            <a:r>
              <a:t>solar surface (</a:t>
            </a:r>
            <a:r>
              <a:rPr i="1"/>
              <a:t>flux emergence</a:t>
            </a:r>
            <a:r>
              <a:t>).  </a:t>
            </a:r>
          </a:p>
        </p:txBody>
      </p:sp>
      <p:sp>
        <p:nvSpPr>
          <p:cNvPr id="214" name="Line"/>
          <p:cNvSpPr/>
          <p:nvPr/>
        </p:nvSpPr>
        <p:spPr>
          <a:xfrm>
            <a:off x="1847754" y="2687798"/>
            <a:ext cx="4781459" cy="2080397"/>
          </a:xfrm>
          <a:custGeom>
            <a:avLst/>
            <a:gdLst/>
            <a:ahLst/>
            <a:cxnLst>
              <a:cxn ang="0">
                <a:pos x="wd2" y="hd2"/>
              </a:cxn>
              <a:cxn ang="5400000">
                <a:pos x="wd2" y="hd2"/>
              </a:cxn>
              <a:cxn ang="10800000">
                <a:pos x="wd2" y="hd2"/>
              </a:cxn>
              <a:cxn ang="16200000">
                <a:pos x="wd2" y="hd2"/>
              </a:cxn>
            </a:cxnLst>
            <a:rect l="0" t="0" r="r" b="b"/>
            <a:pathLst>
              <a:path w="21600" h="21140" fill="norm" stroke="1" extrusionOk="0">
                <a:moveTo>
                  <a:pt x="0" y="20101"/>
                </a:moveTo>
                <a:cubicBezTo>
                  <a:pt x="1077" y="20709"/>
                  <a:pt x="2153" y="21040"/>
                  <a:pt x="3219" y="21127"/>
                </a:cubicBezTo>
                <a:cubicBezTo>
                  <a:pt x="4454" y="21227"/>
                  <a:pt x="5811" y="20806"/>
                  <a:pt x="6406" y="18363"/>
                </a:cubicBezTo>
                <a:cubicBezTo>
                  <a:pt x="7175" y="15206"/>
                  <a:pt x="5933" y="11738"/>
                  <a:pt x="6042" y="8289"/>
                </a:cubicBezTo>
                <a:cubicBezTo>
                  <a:pt x="6216" y="2806"/>
                  <a:pt x="8942" y="409"/>
                  <a:pt x="11612" y="41"/>
                </a:cubicBezTo>
                <a:cubicBezTo>
                  <a:pt x="14613" y="-373"/>
                  <a:pt x="17609" y="2389"/>
                  <a:pt x="17419" y="8055"/>
                </a:cubicBezTo>
                <a:cubicBezTo>
                  <a:pt x="17314" y="11210"/>
                  <a:pt x="15902" y="13841"/>
                  <a:pt x="16301" y="16991"/>
                </a:cubicBezTo>
                <a:cubicBezTo>
                  <a:pt x="16644" y="19700"/>
                  <a:pt x="17836" y="20788"/>
                  <a:pt x="18961" y="21017"/>
                </a:cubicBezTo>
                <a:cubicBezTo>
                  <a:pt x="19834" y="21194"/>
                  <a:pt x="20726" y="20916"/>
                  <a:pt x="21600" y="20086"/>
                </a:cubicBezTo>
              </a:path>
            </a:pathLst>
          </a:custGeom>
          <a:ln w="254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15" name="Line"/>
          <p:cNvSpPr/>
          <p:nvPr/>
        </p:nvSpPr>
        <p:spPr>
          <a:xfrm>
            <a:off x="2099484" y="3112965"/>
            <a:ext cx="4252334" cy="1925516"/>
          </a:xfrm>
          <a:custGeom>
            <a:avLst/>
            <a:gdLst/>
            <a:ahLst/>
            <a:cxnLst>
              <a:cxn ang="0">
                <a:pos x="wd2" y="hd2"/>
              </a:cxn>
              <a:cxn ang="5400000">
                <a:pos x="wd2" y="hd2"/>
              </a:cxn>
              <a:cxn ang="10800000">
                <a:pos x="wd2" y="hd2"/>
              </a:cxn>
              <a:cxn ang="16200000">
                <a:pos x="wd2" y="hd2"/>
              </a:cxn>
            </a:cxnLst>
            <a:rect l="0" t="0" r="r" b="b"/>
            <a:pathLst>
              <a:path w="21600" h="21157" fill="norm" stroke="1" extrusionOk="0">
                <a:moveTo>
                  <a:pt x="0" y="20175"/>
                </a:moveTo>
                <a:cubicBezTo>
                  <a:pt x="1087" y="20261"/>
                  <a:pt x="2154" y="20263"/>
                  <a:pt x="3206" y="20194"/>
                </a:cubicBezTo>
                <a:cubicBezTo>
                  <a:pt x="4408" y="20115"/>
                  <a:pt x="5726" y="19783"/>
                  <a:pt x="6371" y="17555"/>
                </a:cubicBezTo>
                <a:cubicBezTo>
                  <a:pt x="7267" y="14460"/>
                  <a:pt x="6037" y="10773"/>
                  <a:pt x="6284" y="7309"/>
                </a:cubicBezTo>
                <a:cubicBezTo>
                  <a:pt x="6629" y="2455"/>
                  <a:pt x="9121" y="461"/>
                  <a:pt x="11541" y="58"/>
                </a:cubicBezTo>
                <a:cubicBezTo>
                  <a:pt x="14551" y="-443"/>
                  <a:pt x="17535" y="2297"/>
                  <a:pt x="17307" y="7711"/>
                </a:cubicBezTo>
                <a:cubicBezTo>
                  <a:pt x="17181" y="10723"/>
                  <a:pt x="15742" y="13248"/>
                  <a:pt x="16197" y="16245"/>
                </a:cubicBezTo>
                <a:cubicBezTo>
                  <a:pt x="16575" y="18733"/>
                  <a:pt x="17769" y="19556"/>
                  <a:pt x="18839" y="20089"/>
                </a:cubicBezTo>
                <a:cubicBezTo>
                  <a:pt x="19735" y="20537"/>
                  <a:pt x="20645" y="20888"/>
                  <a:pt x="21600" y="21157"/>
                </a:cubicBezTo>
              </a:path>
            </a:pathLst>
          </a:custGeom>
          <a:ln w="254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16" name="Line"/>
          <p:cNvSpPr/>
          <p:nvPr/>
        </p:nvSpPr>
        <p:spPr>
          <a:xfrm>
            <a:off x="2340785" y="3357195"/>
            <a:ext cx="3769733" cy="1706988"/>
          </a:xfrm>
          <a:custGeom>
            <a:avLst/>
            <a:gdLst/>
            <a:ahLst/>
            <a:cxnLst>
              <a:cxn ang="0">
                <a:pos x="wd2" y="hd2"/>
              </a:cxn>
              <a:cxn ang="5400000">
                <a:pos x="wd2" y="hd2"/>
              </a:cxn>
              <a:cxn ang="10800000">
                <a:pos x="wd2" y="hd2"/>
              </a:cxn>
              <a:cxn ang="16200000">
                <a:pos x="wd2" y="hd2"/>
              </a:cxn>
            </a:cxnLst>
            <a:rect l="0" t="0" r="r" b="b"/>
            <a:pathLst>
              <a:path w="21600" h="21157" fill="norm" stroke="1" extrusionOk="0">
                <a:moveTo>
                  <a:pt x="0" y="20175"/>
                </a:moveTo>
                <a:cubicBezTo>
                  <a:pt x="1087" y="20261"/>
                  <a:pt x="2154" y="20263"/>
                  <a:pt x="3206" y="20194"/>
                </a:cubicBezTo>
                <a:cubicBezTo>
                  <a:pt x="4408" y="20115"/>
                  <a:pt x="5726" y="19783"/>
                  <a:pt x="6371" y="17555"/>
                </a:cubicBezTo>
                <a:cubicBezTo>
                  <a:pt x="7267" y="14460"/>
                  <a:pt x="6037" y="10773"/>
                  <a:pt x="6284" y="7309"/>
                </a:cubicBezTo>
                <a:cubicBezTo>
                  <a:pt x="6629" y="2455"/>
                  <a:pt x="9121" y="461"/>
                  <a:pt x="11541" y="58"/>
                </a:cubicBezTo>
                <a:cubicBezTo>
                  <a:pt x="14551" y="-443"/>
                  <a:pt x="17535" y="2297"/>
                  <a:pt x="17307" y="7711"/>
                </a:cubicBezTo>
                <a:cubicBezTo>
                  <a:pt x="17181" y="10723"/>
                  <a:pt x="15742" y="13248"/>
                  <a:pt x="16197" y="16245"/>
                </a:cubicBezTo>
                <a:cubicBezTo>
                  <a:pt x="16575" y="18733"/>
                  <a:pt x="17769" y="19556"/>
                  <a:pt x="18839" y="20089"/>
                </a:cubicBezTo>
                <a:cubicBezTo>
                  <a:pt x="19735" y="20537"/>
                  <a:pt x="20645" y="20888"/>
                  <a:pt x="21600" y="21157"/>
                </a:cubicBezTo>
              </a:path>
            </a:pathLst>
          </a:custGeom>
          <a:ln w="25400">
            <a:solidFill>
              <a:srgbClr val="000000"/>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17" name="Oval"/>
          <p:cNvSpPr/>
          <p:nvPr/>
        </p:nvSpPr>
        <p:spPr>
          <a:xfrm>
            <a:off x="3112231" y="4000474"/>
            <a:ext cx="442988" cy="117269"/>
          </a:xfrm>
          <a:prstGeom prst="ellipse">
            <a:avLst/>
          </a:prstGeom>
          <a:solidFill>
            <a:srgbClr val="000000"/>
          </a:solidFill>
          <a:ln w="12700">
            <a:miter lim="400000"/>
          </a:ln>
        </p:spPr>
        <p:txBody>
          <a:bodyPr lIns="19050" tIns="19050" rIns="19050" bIns="19050" anchor="ctr"/>
          <a:lstStyle/>
          <a:p>
            <a:pPr marL="0" marR="0" algn="ctr" defTabSz="412750">
              <a:defRPr sz="1600">
                <a:solidFill>
                  <a:srgbClr val="FFFFFF"/>
                </a:solidFill>
                <a:uFillTx/>
                <a:latin typeface="Helvetica Neue Medium"/>
                <a:ea typeface="Helvetica Neue Medium"/>
                <a:cs typeface="Helvetica Neue Medium"/>
                <a:sym typeface="Helvetica Neue Medium"/>
              </a:defRPr>
            </a:pPr>
          </a:p>
        </p:txBody>
      </p:sp>
      <p:grpSp>
        <p:nvGrpSpPr>
          <p:cNvPr id="220" name="Group"/>
          <p:cNvGrpSpPr/>
          <p:nvPr/>
        </p:nvGrpSpPr>
        <p:grpSpPr>
          <a:xfrm>
            <a:off x="2510077" y="5199331"/>
            <a:ext cx="320656" cy="303536"/>
            <a:chOff x="0" y="0"/>
            <a:chExt cx="320654" cy="303535"/>
          </a:xfrm>
        </p:grpSpPr>
        <p:sp>
          <p:nvSpPr>
            <p:cNvPr id="218" name="Line"/>
            <p:cNvSpPr/>
            <p:nvPr/>
          </p:nvSpPr>
          <p:spPr>
            <a:xfrm flipV="1">
              <a:off x="160326" y="0"/>
              <a:ext cx="1" cy="303536"/>
            </a:xfrm>
            <a:prstGeom prst="line">
              <a:avLst/>
            </a:prstGeom>
            <a:noFill/>
            <a:ln w="38100" cap="flat">
              <a:solidFill>
                <a:srgbClr val="EE220C"/>
              </a:solidFill>
              <a:prstDash val="solid"/>
              <a:miter lim="400000"/>
            </a:ln>
            <a:effectLst/>
          </p:spPr>
          <p:txBody>
            <a:bodyPr wrap="square" lIns="19050" tIns="19050" rIns="19050" bIns="19050" numCol="1" anchor="ctr">
              <a:noAutofit/>
            </a:bodyP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19" name="Line"/>
            <p:cNvSpPr/>
            <p:nvPr/>
          </p:nvSpPr>
          <p:spPr>
            <a:xfrm>
              <a:off x="0" y="151767"/>
              <a:ext cx="320655" cy="1"/>
            </a:xfrm>
            <a:prstGeom prst="line">
              <a:avLst/>
            </a:prstGeom>
            <a:noFill/>
            <a:ln w="38100" cap="flat">
              <a:solidFill>
                <a:srgbClr val="EE220C"/>
              </a:solidFill>
              <a:prstDash val="solid"/>
              <a:miter lim="400000"/>
            </a:ln>
            <a:effectLst/>
          </p:spPr>
          <p:txBody>
            <a:bodyPr wrap="square" lIns="19050" tIns="19050" rIns="19050" bIns="19050" numCol="1" anchor="ctr">
              <a:noAutofit/>
            </a:bodyPr>
            <a:lstStyle/>
            <a:p>
              <a:pPr marL="0" marR="0" algn="ctr" defTabSz="1219169">
                <a:defRPr sz="1200">
                  <a:solidFill>
                    <a:srgbClr val="5E5E5E"/>
                  </a:solidFill>
                  <a:uFillTx/>
                  <a:latin typeface="Helvetica Neue"/>
                  <a:ea typeface="Helvetica Neue"/>
                  <a:cs typeface="Helvetica Neue"/>
                  <a:sym typeface="Helvetica Neue"/>
                </a:defRPr>
              </a:pPr>
            </a:p>
          </p:txBody>
        </p:sp>
      </p:grpSp>
      <p:sp>
        <p:nvSpPr>
          <p:cNvPr id="221" name="Line"/>
          <p:cNvSpPr/>
          <p:nvPr/>
        </p:nvSpPr>
        <p:spPr>
          <a:xfrm>
            <a:off x="5558077" y="5351099"/>
            <a:ext cx="320655" cy="1"/>
          </a:xfrm>
          <a:prstGeom prst="line">
            <a:avLst/>
          </a:prstGeom>
          <a:ln w="38100">
            <a:solidFill>
              <a:srgbClr val="00A2FF"/>
            </a:solidFill>
            <a:miter lim="400000"/>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22" name="Line"/>
          <p:cNvSpPr/>
          <p:nvPr/>
        </p:nvSpPr>
        <p:spPr>
          <a:xfrm>
            <a:off x="2403791" y="3250531"/>
            <a:ext cx="690558" cy="690558"/>
          </a:xfrm>
          <a:prstGeom prst="line">
            <a:avLst/>
          </a:prstGeom>
          <a:ln w="25400">
            <a:solidFill>
              <a:srgbClr val="000000"/>
            </a:solidFill>
            <a:miter lim="400000"/>
            <a:tailEnd type="triangle"/>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23" name="Line"/>
          <p:cNvSpPr/>
          <p:nvPr/>
        </p:nvSpPr>
        <p:spPr>
          <a:xfrm flipH="1">
            <a:off x="5687004" y="3361808"/>
            <a:ext cx="690558" cy="690557"/>
          </a:xfrm>
          <a:prstGeom prst="line">
            <a:avLst/>
          </a:prstGeom>
          <a:ln w="25400">
            <a:solidFill>
              <a:srgbClr val="000000"/>
            </a:solidFill>
            <a:miter lim="400000"/>
            <a:tailEnd type="triangle"/>
          </a:ln>
        </p:spPr>
        <p:txBody>
          <a:bodyPr lIns="19050" tIns="19050" rIns="19050" bIns="19050" anchor="ctr"/>
          <a:lstStyle/>
          <a:p>
            <a:pPr marL="0" marR="0" algn="ctr" defTabSz="1219169">
              <a:defRPr sz="1200">
                <a:solidFill>
                  <a:srgbClr val="5E5E5E"/>
                </a:solidFill>
                <a:uFillTx/>
                <a:latin typeface="Helvetica Neue"/>
                <a:ea typeface="Helvetica Neue"/>
                <a:cs typeface="Helvetica Neue"/>
                <a:sym typeface="Helvetica Neue"/>
              </a:defRPr>
            </a:pPr>
          </a:p>
        </p:txBody>
      </p:sp>
      <p:sp>
        <p:nvSpPr>
          <p:cNvPr id="224" name="Positive-polarity spot"/>
          <p:cNvSpPr txBox="1"/>
          <p:nvPr/>
        </p:nvSpPr>
        <p:spPr>
          <a:xfrm>
            <a:off x="1052321" y="2899636"/>
            <a:ext cx="1973683" cy="26101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lvl1pPr marL="0" marR="0" algn="ctr" defTabSz="1219169">
              <a:defRPr sz="1600">
                <a:uFillTx/>
                <a:latin typeface="Helvetica Neue"/>
                <a:ea typeface="Helvetica Neue"/>
                <a:cs typeface="Helvetica Neue"/>
                <a:sym typeface="Helvetica Neue"/>
              </a:defRPr>
            </a:lvl1pPr>
          </a:lstStyle>
          <a:p>
            <a:pPr/>
            <a:r>
              <a:t>Positive-polarity spot</a:t>
            </a:r>
          </a:p>
        </p:txBody>
      </p:sp>
      <p:sp>
        <p:nvSpPr>
          <p:cNvPr id="225" name="Negative-polarity spot"/>
          <p:cNvSpPr txBox="1"/>
          <p:nvPr/>
        </p:nvSpPr>
        <p:spPr>
          <a:xfrm>
            <a:off x="6041697" y="3062707"/>
            <a:ext cx="2060245" cy="261011"/>
          </a:xfrm>
          <a:prstGeom prst="rect">
            <a:avLst/>
          </a:prstGeom>
          <a:ln w="12700">
            <a:miter lim="400000"/>
          </a:ln>
          <a:extLst>
            <a:ext uri="{C572A759-6A51-4108-AA02-DFA0A04FC94B}">
              <ma14:wrappingTextBoxFlag xmlns:ma14="http://schemas.microsoft.com/office/mac/drawingml/2011/main" val="1"/>
            </a:ext>
          </a:extLst>
        </p:spPr>
        <p:txBody>
          <a:bodyPr wrap="none" lIns="19050" tIns="19050" rIns="19050" bIns="19050" anchor="ctr">
            <a:spAutoFit/>
          </a:bodyPr>
          <a:lstStyle>
            <a:lvl1pPr marL="0" marR="0" algn="ctr" defTabSz="1219169">
              <a:defRPr sz="1600">
                <a:uFillTx/>
                <a:latin typeface="Helvetica Neue"/>
                <a:ea typeface="Helvetica Neue"/>
                <a:cs typeface="Helvetica Neue"/>
                <a:sym typeface="Helvetica Neue"/>
              </a:defRPr>
            </a:lvl1pPr>
          </a:lstStyle>
          <a:p>
            <a:pPr/>
            <a:r>
              <a:t>Negative-polarity spot</a:t>
            </a:r>
          </a:p>
        </p:txBody>
      </p:sp>
      <p:sp>
        <p:nvSpPr>
          <p:cNvPr id="226" name="Flux Emergence"/>
          <p:cNvSpPr txBox="1"/>
          <p:nvPr/>
        </p:nvSpPr>
        <p:spPr>
          <a:xfrm>
            <a:off x="3244280" y="298304"/>
            <a:ext cx="2655440" cy="85119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sz="3000"/>
            </a:lvl1pPr>
          </a:lstStyle>
          <a:p>
            <a:pPr/>
            <a:r>
              <a:t>Flux Emergence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hmi_b_image.jpg" descr="hmi_b_image.jpg"/>
          <p:cNvPicPr>
            <a:picLocks noChangeAspect="0"/>
          </p:cNvPicPr>
          <p:nvPr/>
        </p:nvPicPr>
        <p:blipFill>
          <a:blip r:embed="rId2">
            <a:extLst/>
          </a:blip>
          <a:stretch>
            <a:fillRect/>
          </a:stretch>
        </p:blipFill>
        <p:spPr>
          <a:xfrm>
            <a:off x="1524000" y="0"/>
            <a:ext cx="6705600" cy="6705600"/>
          </a:xfrm>
          <a:prstGeom prst="rect">
            <a:avLst/>
          </a:prstGeom>
          <a:ln w="12700">
            <a:miter lim="400000"/>
          </a:ln>
        </p:spPr>
      </p:pic>
      <p:sp>
        <p:nvSpPr>
          <p:cNvPr id="229" name="Magnetogram (HMI)"/>
          <p:cNvSpPr txBox="1"/>
          <p:nvPr/>
        </p:nvSpPr>
        <p:spPr>
          <a:xfrm>
            <a:off x="3508543" y="152524"/>
            <a:ext cx="2736514" cy="4315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FFFF"/>
                </a:solidFill>
              </a:defRPr>
            </a:lvl1pPr>
          </a:lstStyle>
          <a:p>
            <a:pPr/>
            <a:r>
              <a:t>Magnetogram (HMI)</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Blank)"/>
          <p:cNvSpPr txBox="1"/>
          <p:nvPr/>
        </p:nvSpPr>
        <p:spPr>
          <a:xfrm>
            <a:off x="8188778" y="6412230"/>
            <a:ext cx="869044"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900">
                <a:uFillTx/>
                <a:latin typeface="Tahoma"/>
                <a:ea typeface="Tahoma"/>
                <a:cs typeface="Tahoma"/>
                <a:sym typeface="Tahoma"/>
              </a:defRPr>
            </a:lvl1pPr>
          </a:lstStyle>
          <a:p>
            <a:pPr/>
            <a:r>
              <a:t>(Blank)</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he Solar Atmosphere"/>
          <p:cNvSpPr txBox="1"/>
          <p:nvPr>
            <p:ph type="title"/>
          </p:nvPr>
        </p:nvSpPr>
        <p:spPr>
          <a:xfrm>
            <a:off x="685800" y="1866900"/>
            <a:ext cx="7772400" cy="1600200"/>
          </a:xfrm>
          <a:prstGeom prst="rect">
            <a:avLst/>
          </a:prstGeom>
        </p:spPr>
        <p:txBody>
          <a:bodyPr/>
          <a:lstStyle/>
          <a:p>
            <a:pPr/>
            <a:r>
              <a:t>The Solar Atmosphere</a:t>
            </a:r>
          </a:p>
        </p:txBody>
      </p:sp>
      <p:sp>
        <p:nvSpPr>
          <p:cNvPr id="2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Below the photosphere, the Sun is opaque at visible wavelengths.…"/>
          <p:cNvSpPr txBox="1"/>
          <p:nvPr>
            <p:ph type="body" idx="1"/>
          </p:nvPr>
        </p:nvSpPr>
        <p:spPr>
          <a:xfrm>
            <a:off x="-310771" y="1041400"/>
            <a:ext cx="9318884" cy="6045200"/>
          </a:xfrm>
          <a:prstGeom prst="rect">
            <a:avLst/>
          </a:prstGeom>
        </p:spPr>
        <p:txBody>
          <a:bodyPr/>
          <a:lstStyle/>
          <a:p>
            <a:pPr marL="824411" indent="-326571">
              <a:defRPr sz="2300"/>
            </a:pPr>
            <a:r>
              <a:t>Below the photosphere, the Sun is opaque at visible wavelengths.  </a:t>
            </a:r>
          </a:p>
          <a:p>
            <a:pPr marL="824411" indent="-326571">
              <a:defRPr sz="2300"/>
            </a:pPr>
            <a:r>
              <a:t>For this reason, we call the photosphere the “surface” of the Sun, even though it is totally gas/plasma; certainly far from solid!</a:t>
            </a:r>
          </a:p>
          <a:p>
            <a:pPr marL="824411" indent="-326571">
              <a:defRPr sz="2300"/>
            </a:pPr>
            <a:r>
              <a:t>At and/or beyond this surface (i.e., at larger radii from the center) is the solar atmosphere.</a:t>
            </a:r>
          </a:p>
          <a:p>
            <a:pPr marL="824411" indent="-326571">
              <a:defRPr sz="2300"/>
            </a:pPr>
            <a:r>
              <a:t>The photosphere is often referred to as one of the three atmospheres of the Sun.  These atmospheres are the photosphere, the chromosphere, and the corona.</a:t>
            </a:r>
          </a:p>
          <a:p>
            <a:pPr marL="732563" indent="-234723"/>
            <a:r>
              <a:rPr sz="2300"/>
              <a:t>The atmosphere is much more tenuous than the interior, although its density varies a lot too, as we will see.</a:t>
            </a:r>
            <a:endParaRPr sz="2300"/>
          </a:p>
          <a:p>
            <a:pPr marL="732563" indent="-234723"/>
            <a:r>
              <a:rPr sz="2300"/>
              <a:t>The temperature of the chromosphere is hotter than the photosphere, and the corona is much hotter than both.</a:t>
            </a:r>
            <a:endParaRPr sz="2300"/>
          </a:p>
          <a:p>
            <a:pPr marL="732563" indent="-234723"/>
            <a:r>
              <a:rPr sz="2300"/>
              <a:t>Why the corona is so hot is probably the main outstanding question in solar astronomy for the last 80 years.</a:t>
            </a:r>
          </a:p>
        </p:txBody>
      </p:sp>
      <p:sp>
        <p:nvSpPr>
          <p:cNvPr id="2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8" name="Overview of the Solar Atmosphere"/>
          <p:cNvSpPr txBox="1"/>
          <p:nvPr>
            <p:ph type="title"/>
          </p:nvPr>
        </p:nvSpPr>
        <p:spPr>
          <a:xfrm>
            <a:off x="144353" y="87640"/>
            <a:ext cx="8855294" cy="867465"/>
          </a:xfrm>
          <a:prstGeom prst="rect">
            <a:avLst/>
          </a:prstGeom>
        </p:spPr>
        <p:txBody>
          <a:bodyPr anchor="t"/>
          <a:lstStyle>
            <a:lvl1pPr>
              <a:defRPr sz="3800"/>
            </a:lvl1pPr>
          </a:lstStyle>
          <a:p>
            <a:pPr/>
            <a:r>
              <a:t>Overview of the Solar Atmosphere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The Photosphere"/>
          <p:cNvSpPr txBox="1"/>
          <p:nvPr/>
        </p:nvSpPr>
        <p:spPr>
          <a:xfrm>
            <a:off x="3581400" y="5910262"/>
            <a:ext cx="2211894"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The Photosphere</a:t>
            </a:r>
          </a:p>
        </p:txBody>
      </p:sp>
      <p:pic>
        <p:nvPicPr>
          <p:cNvPr id="241" name="Image" descr="Image"/>
          <p:cNvPicPr>
            <a:picLocks noChangeAspect="1"/>
          </p:cNvPicPr>
          <p:nvPr/>
        </p:nvPicPr>
        <p:blipFill>
          <a:blip r:embed="rId2">
            <a:extLst/>
          </a:blip>
          <a:stretch>
            <a:fillRect/>
          </a:stretch>
        </p:blipFill>
        <p:spPr>
          <a:xfrm>
            <a:off x="1723695" y="20587"/>
            <a:ext cx="5927304" cy="5927305"/>
          </a:xfrm>
          <a:prstGeom prst="rect">
            <a:avLst/>
          </a:prstGeom>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Less dense than the photosphere.…"/>
          <p:cNvSpPr txBox="1"/>
          <p:nvPr>
            <p:ph type="body" idx="1"/>
          </p:nvPr>
        </p:nvSpPr>
        <p:spPr>
          <a:xfrm>
            <a:off x="549850" y="850899"/>
            <a:ext cx="8044299" cy="5435603"/>
          </a:xfrm>
          <a:prstGeom prst="rect">
            <a:avLst/>
          </a:prstGeom>
        </p:spPr>
        <p:txBody>
          <a:bodyPr/>
          <a:lstStyle/>
          <a:p>
            <a:pPr marL="0" indent="0">
              <a:buSzTx/>
              <a:buNone/>
              <a:defRPr sz="2300"/>
            </a:pPr>
            <a:r>
              <a:t>        (Already partially discussed, and so just a quick summary)</a:t>
            </a:r>
          </a:p>
          <a:p>
            <a:pPr marL="0" indent="0">
              <a:buSzTx/>
              <a:buNone/>
              <a:defRPr sz="2300"/>
            </a:pPr>
          </a:p>
          <a:p>
            <a:pPr marL="824411" indent="-326571">
              <a:defRPr sz="2300"/>
            </a:pPr>
            <a:r>
              <a:t>Temperature of average photosphere: ~ 6000 K.</a:t>
            </a:r>
          </a:p>
          <a:p>
            <a:pPr marL="824411" indent="-326571">
              <a:defRPr sz="2300"/>
            </a:pPr>
            <a:r>
              <a:t>Granules fill the surface in most places; they are convection cells ~1000 km in diameter, and they have lifetimes of a few minutes.</a:t>
            </a:r>
          </a:p>
          <a:p>
            <a:pPr marL="824411" indent="-326571">
              <a:defRPr sz="2300"/>
            </a:pPr>
            <a:r>
              <a:t>Sunspots are cooler areas, ~ 4000 K, that live for days to weeks.  They form due to intense concentrations of magnetic field. They show the rotation of the Sun.</a:t>
            </a:r>
          </a:p>
          <a:p>
            <a:pPr marL="824411" indent="-326571">
              <a:defRPr sz="2300"/>
            </a:pPr>
            <a:r>
              <a:t>Spots occur in active regions, which are locations of enhanced magnetic field</a:t>
            </a:r>
            <a:r>
              <a:t>.</a:t>
            </a:r>
          </a:p>
        </p:txBody>
      </p:sp>
      <p:sp>
        <p:nvSpPr>
          <p:cNvPr id="244" name="Slide Number"/>
          <p:cNvSpPr txBox="1"/>
          <p:nvPr>
            <p:ph type="sldNum" sz="quarter" idx="4294967295"/>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5" name="The Chromosphere"/>
          <p:cNvSpPr txBox="1"/>
          <p:nvPr>
            <p:ph type="title"/>
          </p:nvPr>
        </p:nvSpPr>
        <p:spPr>
          <a:xfrm>
            <a:off x="144352" y="87640"/>
            <a:ext cx="8855296" cy="867465"/>
          </a:xfrm>
          <a:prstGeom prst="rect">
            <a:avLst/>
          </a:prstGeom>
        </p:spPr>
        <p:txBody>
          <a:bodyPr anchor="t"/>
          <a:lstStyle>
            <a:lvl1pPr>
              <a:defRPr sz="3800"/>
            </a:lvl1pPr>
          </a:lstStyle>
          <a:p>
            <a:pPr/>
            <a:r>
              <a:t>The Photosphere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Less dense than the photosphere.…"/>
          <p:cNvSpPr txBox="1"/>
          <p:nvPr>
            <p:ph type="body" idx="1"/>
          </p:nvPr>
        </p:nvSpPr>
        <p:spPr>
          <a:xfrm>
            <a:off x="549850" y="850900"/>
            <a:ext cx="8044300" cy="5435600"/>
          </a:xfrm>
          <a:prstGeom prst="rect">
            <a:avLst/>
          </a:prstGeom>
        </p:spPr>
        <p:txBody>
          <a:bodyPr/>
          <a:lstStyle/>
          <a:p>
            <a:pPr marL="824411" indent="-326571">
              <a:defRPr sz="2300"/>
            </a:pPr>
            <a:r>
              <a:t>Less dense than the photosphere.</a:t>
            </a:r>
          </a:p>
          <a:p>
            <a:pPr marL="824411" indent="-326571">
              <a:defRPr sz="2300"/>
            </a:pPr>
            <a:r>
              <a:t>Hotter than the photosphere; ~ 10</a:t>
            </a:r>
            <a:r>
              <a:rPr baseline="31999"/>
              <a:t>4</a:t>
            </a:r>
            <a:r>
              <a:t> K.</a:t>
            </a:r>
          </a:p>
          <a:p>
            <a:pPr marL="824411" indent="-326571">
              <a:defRPr sz="2300"/>
            </a:pPr>
            <a:r>
              <a:t>Very narrow region; compared to the interior and the atmosphere.  It extends about ~(2–5) x 10</a:t>
            </a:r>
            <a:r>
              <a:rPr baseline="31999"/>
              <a:t>3</a:t>
            </a:r>
            <a:r>
              <a:t> km beyond the photosphere.</a:t>
            </a:r>
          </a:p>
          <a:p>
            <a:pPr marL="824411" indent="-326571">
              <a:defRPr sz="2300"/>
            </a:pPr>
            <a:r>
              <a:t>It can be seen as a bright red rim beyond the solar limb at the start and end of solar eclipses.</a:t>
            </a:r>
          </a:p>
          <a:p>
            <a:pPr marL="824411" indent="-326571">
              <a:defRPr sz="2300"/>
            </a:pPr>
            <a:r>
              <a:t>This gives it its name, from the Greek for color sphere.</a:t>
            </a:r>
          </a:p>
        </p:txBody>
      </p:sp>
      <p:sp>
        <p:nvSpPr>
          <p:cNvPr id="24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9" name="The Chromosphere"/>
          <p:cNvSpPr txBox="1"/>
          <p:nvPr>
            <p:ph type="title"/>
          </p:nvPr>
        </p:nvSpPr>
        <p:spPr>
          <a:xfrm>
            <a:off x="144353" y="87640"/>
            <a:ext cx="8855294" cy="867465"/>
          </a:xfrm>
          <a:prstGeom prst="rect">
            <a:avLst/>
          </a:prstGeom>
        </p:spPr>
        <p:txBody>
          <a:bodyPr anchor="t"/>
          <a:lstStyle>
            <a:lvl1pPr>
              <a:defRPr sz="3800"/>
            </a:lvl1pPr>
          </a:lstStyle>
          <a:p>
            <a:pPr/>
            <a:r>
              <a:t>The Chromosphere</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Chromosphere"/>
          <p:cNvSpPr txBox="1"/>
          <p:nvPr/>
        </p:nvSpPr>
        <p:spPr>
          <a:xfrm>
            <a:off x="3581400" y="5943600"/>
            <a:ext cx="2101910"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Chromosphere</a:t>
            </a:r>
          </a:p>
        </p:txBody>
      </p:sp>
      <p:pic>
        <p:nvPicPr>
          <p:cNvPr id="252" name="IMG_0342_WO66_chromosphere_160309_lev1-unsharp1-smarts1_crop2_annotated.tiff" descr="IMG_0342_WO66_chromosphere_160309_lev1-unsharp1-smarts1_crop2_annotated.tiff"/>
          <p:cNvPicPr>
            <a:picLocks noChangeAspect="1"/>
          </p:cNvPicPr>
          <p:nvPr/>
        </p:nvPicPr>
        <p:blipFill>
          <a:blip r:embed="rId2">
            <a:extLst/>
          </a:blip>
          <a:stretch>
            <a:fillRect/>
          </a:stretch>
        </p:blipFill>
        <p:spPr>
          <a:xfrm>
            <a:off x="149254" y="67567"/>
            <a:ext cx="8966201" cy="5727701"/>
          </a:xfrm>
          <a:prstGeom prst="rect">
            <a:avLst/>
          </a:prstGeom>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58" name="Group"/>
          <p:cNvGrpSpPr/>
          <p:nvPr/>
        </p:nvGrpSpPr>
        <p:grpSpPr>
          <a:xfrm>
            <a:off x="0" y="3444747"/>
            <a:ext cx="9144000" cy="3425954"/>
            <a:chOff x="0" y="0"/>
            <a:chExt cx="9144000" cy="3425952"/>
          </a:xfrm>
        </p:grpSpPr>
        <p:grpSp>
          <p:nvGrpSpPr>
            <p:cNvPr id="256" name="Group"/>
            <p:cNvGrpSpPr/>
            <p:nvPr/>
          </p:nvGrpSpPr>
          <p:grpSpPr>
            <a:xfrm>
              <a:off x="0" y="0"/>
              <a:ext cx="9144000" cy="3425953"/>
              <a:chOff x="0" y="0"/>
              <a:chExt cx="9144000" cy="3425952"/>
            </a:xfrm>
          </p:grpSpPr>
          <p:pic>
            <p:nvPicPr>
              <p:cNvPr id="254" name="EM_spectrum_compare_level1_from_imagine.gsfc.nasa.gov_annotated.jpg" descr="EM_spectrum_compare_level1_from_imagine.gsfc.nasa.gov_annotated.jpg"/>
              <p:cNvPicPr>
                <a:picLocks noChangeAspect="1"/>
              </p:cNvPicPr>
              <p:nvPr/>
            </p:nvPicPr>
            <p:blipFill>
              <a:blip r:embed="rId2">
                <a:extLst/>
              </a:blip>
              <a:srcRect l="0" t="0" r="0" b="0"/>
              <a:stretch>
                <a:fillRect/>
              </a:stretch>
            </p:blipFill>
            <p:spPr>
              <a:xfrm>
                <a:off x="0" y="0"/>
                <a:ext cx="9144000" cy="3425953"/>
              </a:xfrm>
              <a:prstGeom prst="rect">
                <a:avLst/>
              </a:prstGeom>
              <a:ln w="9525" cap="flat">
                <a:noFill/>
                <a:round/>
              </a:ln>
              <a:effectLst/>
            </p:spPr>
          </p:pic>
          <p:sp>
            <p:nvSpPr>
              <p:cNvPr id="255" name="Rectangle"/>
              <p:cNvSpPr/>
              <p:nvPr/>
            </p:nvSpPr>
            <p:spPr>
              <a:xfrm>
                <a:off x="6886378" y="3149254"/>
                <a:ext cx="2192287" cy="271848"/>
              </a:xfrm>
              <a:prstGeom prst="rect">
                <a:avLst/>
              </a:prstGeom>
              <a:solidFill>
                <a:srgbClr val="FFFFFF"/>
              </a:solidFill>
              <a:ln w="12700" cap="flat">
                <a:noFill/>
                <a:miter lim="400000"/>
              </a:ln>
              <a:effectLst/>
            </p:spPr>
            <p:txBody>
              <a:bodyPr wrap="square" lIns="50800" tIns="50800" rIns="50800" bIns="50800" numCol="1" anchor="ctr">
                <a:noAutofit/>
              </a:bodyPr>
              <a:lstStyle/>
              <a:p>
                <a:pPr marL="0" marR="40639" indent="40639"/>
              </a:p>
            </p:txBody>
          </p:sp>
        </p:grpSp>
        <p:sp>
          <p:nvSpPr>
            <p:cNvPr id="257" name="Credit: NASA's Imagine the Universe"/>
            <p:cNvSpPr txBox="1"/>
            <p:nvPr/>
          </p:nvSpPr>
          <p:spPr>
            <a:xfrm>
              <a:off x="6669518" y="3143422"/>
              <a:ext cx="2427313"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0" marR="0" defTabSz="457200">
                <a:defRPr sz="1200">
                  <a:uFillTx/>
                  <a:latin typeface="Times Roman"/>
                  <a:ea typeface="Times Roman"/>
                  <a:cs typeface="Times Roman"/>
                  <a:sym typeface="Times Roman"/>
                </a:defRPr>
              </a:lvl1pPr>
            </a:lstStyle>
            <a:p>
              <a:pPr/>
              <a:r>
                <a:t>Credit: NASA's Imagine the Universe</a:t>
              </a:r>
            </a:p>
          </p:txBody>
        </p:sp>
      </p:grpSp>
      <p:sp>
        <p:nvSpPr>
          <p:cNvPr id="25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60" name="Bohr-atom-h_alpha.png" descr="Bohr-atom-h_alpha.png"/>
          <p:cNvPicPr>
            <a:picLocks noChangeAspect="1"/>
          </p:cNvPicPr>
          <p:nvPr/>
        </p:nvPicPr>
        <p:blipFill>
          <a:blip r:embed="rId3">
            <a:extLst/>
          </a:blip>
          <a:stretch>
            <a:fillRect/>
          </a:stretch>
        </p:blipFill>
        <p:spPr>
          <a:xfrm>
            <a:off x="1371600" y="114300"/>
            <a:ext cx="3238500" cy="2820629"/>
          </a:xfrm>
          <a:prstGeom prst="rect">
            <a:avLst/>
          </a:prstGeom>
        </p:spPr>
      </p:pic>
      <p:sp>
        <p:nvSpPr>
          <p:cNvPr id="261" name="H-alpha (Hα) transition in hydrogen atom; 656.3 nm."/>
          <p:cNvSpPr txBox="1"/>
          <p:nvPr/>
        </p:nvSpPr>
        <p:spPr>
          <a:xfrm>
            <a:off x="5003800" y="901700"/>
            <a:ext cx="3479800" cy="77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H-alpha (Hα) transition in hydrogen atom; 656.3 nm. </a:t>
            </a:r>
          </a:p>
        </p:txBody>
      </p:sp>
      <p:sp>
        <p:nvSpPr>
          <p:cNvPr id="262" name="Line"/>
          <p:cNvSpPr/>
          <p:nvPr/>
        </p:nvSpPr>
        <p:spPr>
          <a:xfrm flipV="1">
            <a:off x="4749799" y="1741949"/>
            <a:ext cx="1745011" cy="2817352"/>
          </a:xfrm>
          <a:prstGeom prst="line">
            <a:avLst/>
          </a:prstGeom>
          <a:ln w="12700">
            <a:solidFill>
              <a:srgbClr val="000000"/>
            </a:solidFill>
            <a:miter lim="400000"/>
            <a:headEnd type="triangle"/>
          </a:ln>
        </p:spPr>
        <p:txBody>
          <a:bodyPr lIns="0" tIns="0" rIns="0" bIns="0"/>
          <a:lstStyle/>
          <a:p>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The chromosphere can be observed in visible light, using an H-alpha filter (or spectrohelioscopes/spectroheliographs).…"/>
          <p:cNvSpPr txBox="1"/>
          <p:nvPr>
            <p:ph type="body" idx="1"/>
          </p:nvPr>
        </p:nvSpPr>
        <p:spPr>
          <a:xfrm>
            <a:off x="549850" y="850900"/>
            <a:ext cx="8044300" cy="5435600"/>
          </a:xfrm>
          <a:prstGeom prst="rect">
            <a:avLst/>
          </a:prstGeom>
        </p:spPr>
        <p:txBody>
          <a:bodyPr/>
          <a:lstStyle/>
          <a:p>
            <a:pPr marL="824411" indent="-326571">
              <a:defRPr sz="2300"/>
            </a:pPr>
            <a:r>
              <a:t>The chromosphere can be observed in visible light, using an H-alpha filter (or spectrohelioscopes/spectroheliographs).</a:t>
            </a:r>
          </a:p>
          <a:p>
            <a:pPr marL="824411" indent="-326571">
              <a:defRPr sz="2300"/>
            </a:pPr>
            <a:r>
              <a:t>Because of this, the chromosphere was a major focus of solar physics from the early 1900s until at least the 1970s. (From the 1970s we started having more and more observations of the Sun from space, which shifted the focus.)</a:t>
            </a:r>
          </a:p>
          <a:p>
            <a:pPr marL="824411" indent="-326571">
              <a:defRPr sz="2300"/>
            </a:pPr>
            <a:r>
              <a:t>The chromosphere shows very different features than the white-like photosphere, which look bland in comparison; e.g., ARs, filaments, prominences, plage.…</a:t>
            </a:r>
          </a:p>
          <a:p>
            <a:pPr marL="824411" indent="-326571">
              <a:defRPr sz="2300"/>
            </a:pPr>
            <a:r>
              <a:t>Active areas show a lot more detail and structure in the chromosphere than in the photosphere.</a:t>
            </a:r>
          </a:p>
          <a:p>
            <a:pPr marL="824411" indent="-326571">
              <a:defRPr sz="2300"/>
            </a:pPr>
            <a:r>
              <a:t>Besides H-alpha, the chromosphere can also be studied from the ground in Ca, and also at radio wavelengths.  (More options are available from space, including UV.)</a:t>
            </a:r>
          </a:p>
        </p:txBody>
      </p:sp>
      <p:sp>
        <p:nvSpPr>
          <p:cNvPr id="265"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6" name="The Chromosphere (continued)"/>
          <p:cNvSpPr txBox="1"/>
          <p:nvPr>
            <p:ph type="title"/>
          </p:nvPr>
        </p:nvSpPr>
        <p:spPr>
          <a:xfrm>
            <a:off x="144353" y="87640"/>
            <a:ext cx="8855294" cy="867465"/>
          </a:xfrm>
          <a:prstGeom prst="rect">
            <a:avLst/>
          </a:prstGeom>
        </p:spPr>
        <p:txBody>
          <a:bodyPr anchor="t"/>
          <a:lstStyle>
            <a:lvl1pPr>
              <a:defRPr sz="3800"/>
            </a:lvl1pPr>
          </a:lstStyle>
          <a:p>
            <a:pPr/>
            <a:r>
              <a:t>The Chromosphere (continued)</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8" name="halpha_image-pvamu.jpg" descr="halpha_image-pvamu.jpg"/>
          <p:cNvPicPr>
            <a:picLocks noChangeAspect="0"/>
          </p:cNvPicPr>
          <p:nvPr/>
        </p:nvPicPr>
        <p:blipFill>
          <a:blip r:embed="rId2">
            <a:extLst/>
          </a:blip>
          <a:stretch>
            <a:fillRect/>
          </a:stretch>
        </p:blipFill>
        <p:spPr>
          <a:xfrm>
            <a:off x="1828800" y="660400"/>
            <a:ext cx="5676900" cy="5676900"/>
          </a:xfrm>
          <a:prstGeom prst="rect">
            <a:avLst/>
          </a:prstGeom>
          <a:ln w="12700">
            <a:miter lim="400000"/>
          </a:ln>
        </p:spPr>
      </p:pic>
      <p:sp>
        <p:nvSpPr>
          <p:cNvPr id="269" name="Chromosphere in Hα"/>
          <p:cNvSpPr txBox="1"/>
          <p:nvPr/>
        </p:nvSpPr>
        <p:spPr>
          <a:xfrm>
            <a:off x="3311525" y="114300"/>
            <a:ext cx="2718803"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Chromosphere in Hα</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Double-click to edit"/>
          <p:cNvSpPr txBox="1"/>
          <p:nvPr>
            <p:ph type="title"/>
          </p:nvPr>
        </p:nvSpPr>
        <p:spPr>
          <a:prstGeom prst="rect">
            <a:avLst/>
          </a:prstGeom>
        </p:spPr>
        <p:txBody>
          <a:bodyPr/>
          <a:lstStyle/>
          <a:p>
            <a:pPr/>
          </a:p>
        </p:txBody>
      </p:sp>
      <p:sp>
        <p:nvSpPr>
          <p:cNvPr id="272" name="Double-click to edit"/>
          <p:cNvSpPr txBox="1"/>
          <p:nvPr>
            <p:ph type="body" idx="1"/>
          </p:nvPr>
        </p:nvSpPr>
        <p:spPr>
          <a:prstGeom prst="rect">
            <a:avLst/>
          </a:prstGeom>
        </p:spPr>
        <p:txBody>
          <a:bodyPr/>
          <a:lstStyle/>
          <a:p>
            <a:pPr marL="824411" indent="-326571"/>
          </a:p>
        </p:txBody>
      </p:sp>
      <p:sp>
        <p:nvSpPr>
          <p:cNvPr id="27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4" name="bbso_limb_flare.mov" descr="bbso_limb_flare.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52400" y="292100"/>
            <a:ext cx="8820150" cy="58801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1333" fill="hold"/>
                                        <p:tgtEl>
                                          <p:spTgt spid="27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74"/>
                </p:tgtEl>
              </p:cMediaNode>
            </p:video>
            <p:seq concurrent="1" prevAc="none" nextAc="seek">
              <p:cTn id="8" evtFilter="cancelBubble" nodeType="interactiveSeq" restart="whenNotActive" fill="hold">
                <p:stCondLst>
                  <p:cond delay="0" evt="onClick">
                    <p:tgtEl>
                      <p:spTgt spid="27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74"/>
                                        </p:tgtEl>
                                      </p:cBhvr>
                                    </p:cmd>
                                  </p:childTnLst>
                                </p:cTn>
                              </p:par>
                            </p:childTnLst>
                          </p:cTn>
                        </p:par>
                      </p:childTnLst>
                    </p:cTn>
                  </p:par>
                </p:childTnLst>
              </p:cTn>
              <p:nextCondLst>
                <p:cond delay="0" evt="onClick">
                  <p:tgtEl>
                    <p:spTgt spid="27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Close-up views of the solar limb show that the chromosphere is filled with dynamic spike-like features. These are called chromospheric spicules.…"/>
          <p:cNvSpPr txBox="1"/>
          <p:nvPr>
            <p:ph type="body" idx="1"/>
          </p:nvPr>
        </p:nvSpPr>
        <p:spPr>
          <a:xfrm>
            <a:off x="26220" y="774700"/>
            <a:ext cx="9091560" cy="6015983"/>
          </a:xfrm>
          <a:prstGeom prst="rect">
            <a:avLst/>
          </a:prstGeom>
        </p:spPr>
        <p:txBody>
          <a:bodyPr/>
          <a:lstStyle/>
          <a:p>
            <a:pPr marL="824411" indent="-326571">
              <a:defRPr sz="2300"/>
            </a:pPr>
            <a:r>
              <a:t>Close-up views of the solar limb show that the chromosphere is filled with dynamic spike-like features. These are called chromospheric </a:t>
            </a:r>
            <a:r>
              <a:rPr i="1"/>
              <a:t>spicules</a:t>
            </a:r>
            <a:r>
              <a:t>.  </a:t>
            </a:r>
          </a:p>
          <a:p>
            <a:pPr marL="824411" indent="-326571">
              <a:defRPr sz="2300"/>
            </a:pPr>
            <a:r>
              <a:t>Spicules are </a:t>
            </a:r>
            <a:r>
              <a:rPr i="1"/>
              <a:t>very</a:t>
            </a:r>
            <a:r>
              <a:t> common, with ~few x10</a:t>
            </a:r>
            <a:r>
              <a:rPr baseline="31999"/>
              <a:t>5</a:t>
            </a:r>
            <a:r>
              <a:t> —10</a:t>
            </a:r>
            <a:r>
              <a:rPr baseline="31999"/>
              <a:t>6</a:t>
            </a:r>
            <a:r>
              <a:t> always on the Sun.  They make up a large part of the chromosphere.</a:t>
            </a:r>
          </a:p>
          <a:p>
            <a:pPr marL="824411" indent="-326571">
              <a:defRPr sz="2300"/>
            </a:pPr>
            <a:r>
              <a:t>Spicules live on average (very rough averages) ~5 min.  They shoot out from the surface and reach about 5000 km beyond the photosphere.  </a:t>
            </a:r>
          </a:p>
          <a:p>
            <a:pPr marL="824411" indent="-326571">
              <a:defRPr sz="2300"/>
            </a:pPr>
            <a:r>
              <a:t>On the solar disk, the spicules are sometimes called “mottles” instead of spicules.  They form a distinctive pattern around approximately circular cells.</a:t>
            </a:r>
          </a:p>
          <a:p>
            <a:pPr marL="824411" indent="-326571">
              <a:defRPr sz="2300"/>
            </a:pPr>
            <a:r>
              <a:t>The cells are the edges of supergranules, which are convective features similar to granules, but about 30 times larger (radius of granules ~ 1000 km; of supergranules ~30,000 km).  They are locations of enhanced magnetic field.</a:t>
            </a:r>
          </a:p>
          <a:p>
            <a:pPr marL="824411" indent="-326571">
              <a:defRPr sz="2300"/>
            </a:pPr>
            <a:r>
              <a:t>The physics of spicules is still hotly debated!!</a:t>
            </a:r>
          </a:p>
        </p:txBody>
      </p:sp>
      <p:sp>
        <p:nvSpPr>
          <p:cNvPr id="27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8" name="The Chromosphere (continued)"/>
          <p:cNvSpPr txBox="1"/>
          <p:nvPr>
            <p:ph type="title"/>
          </p:nvPr>
        </p:nvSpPr>
        <p:spPr>
          <a:xfrm>
            <a:off x="144353" y="36840"/>
            <a:ext cx="8855294" cy="867465"/>
          </a:xfrm>
          <a:prstGeom prst="rect">
            <a:avLst/>
          </a:prstGeom>
        </p:spPr>
        <p:txBody>
          <a:bodyPr anchor="t"/>
          <a:lstStyle>
            <a:lvl1pPr>
              <a:defRPr sz="3800"/>
            </a:lvl1pPr>
          </a:lstStyle>
          <a:p>
            <a:pPr/>
            <a:r>
              <a:t>The Chromosphere (continued)</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1" name="pereira_et_al_2012_ar_spicule_eiga_converted.mov" descr="pereira_et_al_2012_ar_spicule_eiga_converted.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803921" y="89296"/>
            <a:ext cx="3536158" cy="6250783"/>
          </a:xfrm>
          <a:prstGeom prst="rect">
            <a:avLst/>
          </a:prstGeom>
          <a:ln w="12700">
            <a:miter lim="400000"/>
          </a:ln>
        </p:spPr>
      </p:pic>
      <p:sp>
        <p:nvSpPr>
          <p:cNvPr id="282" name="(Data set studied in Zhang et al. 2012)"/>
          <p:cNvSpPr txBox="1"/>
          <p:nvPr/>
        </p:nvSpPr>
        <p:spPr>
          <a:xfrm>
            <a:off x="2047497" y="6412309"/>
            <a:ext cx="4795144" cy="4270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marL="0" marR="0" defTabSz="410765">
              <a:spcBef>
                <a:spcPts val="1600"/>
              </a:spcBef>
              <a:defRPr>
                <a:solidFill>
                  <a:srgbClr val="FFFFFF"/>
                </a:solidFill>
                <a:uFillTx/>
                <a:latin typeface="Gill Sans"/>
                <a:ea typeface="Gill Sans"/>
                <a:cs typeface="Gill Sans"/>
                <a:sym typeface="Gill Sans"/>
              </a:defRPr>
            </a:lvl1pPr>
          </a:lstStyle>
          <a:p>
            <a:pPr/>
            <a:r>
              <a:t>(Data set studied in Zhang et al. 2012)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7099" fill="hold"/>
                                        <p:tgtEl>
                                          <p:spTgt spid="28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81"/>
                </p:tgtEl>
              </p:cMediaNode>
            </p:video>
            <p:seq concurrent="1" prevAc="none" nextAc="seek">
              <p:cTn id="8" evtFilter="cancelBubble" nodeType="interactiveSeq" restart="whenNotActive" fill="hold">
                <p:stCondLst>
                  <p:cond delay="0" evt="onClick">
                    <p:tgtEl>
                      <p:spTgt spid="28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81"/>
                                        </p:tgtEl>
                                      </p:cBhvr>
                                    </p:cmd>
                                  </p:childTnLst>
                                </p:cTn>
                              </p:par>
                            </p:childTnLst>
                          </p:cTn>
                        </p:par>
                      </p:childTnLst>
                    </p:cTn>
                  </p:par>
                </p:childTnLst>
              </p:cTn>
              <p:nextCondLst>
                <p:cond delay="0" evt="onClick">
                  <p:tgtEl>
                    <p:spTgt spid="28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5" name="sterling21_nour_hon_zu1.pdf" descr="sterling21_nour_hon_zu1.pdf"/>
          <p:cNvPicPr>
            <a:picLocks noChangeAspect="1"/>
          </p:cNvPicPr>
          <p:nvPr/>
        </p:nvPicPr>
        <p:blipFill>
          <a:blip r:embed="rId2">
            <a:extLst/>
          </a:blip>
          <a:stretch>
            <a:fillRect/>
          </a:stretch>
        </p:blipFill>
        <p:spPr>
          <a:xfrm>
            <a:off x="80348" y="716811"/>
            <a:ext cx="8983304" cy="5424378"/>
          </a:xfrm>
          <a:prstGeom prst="rect">
            <a:avLst/>
          </a:prstGeom>
        </p:spPr>
      </p:pic>
      <p:sp>
        <p:nvSpPr>
          <p:cNvPr id="286" name="(Sterling 2021)"/>
          <p:cNvSpPr txBox="1"/>
          <p:nvPr/>
        </p:nvSpPr>
        <p:spPr>
          <a:xfrm>
            <a:off x="3722626" y="6205253"/>
            <a:ext cx="1698748"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900">
                <a:uFillTx/>
                <a:latin typeface="Tahoma"/>
                <a:ea typeface="Tahoma"/>
                <a:cs typeface="Tahoma"/>
                <a:sym typeface="Tahoma"/>
              </a:defRPr>
            </a:lvl1pPr>
          </a:lstStyle>
          <a:p>
            <a:pPr/>
            <a:r>
              <a:t>(Sterling 2021)</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d"/>
          <p:cNvSpPr txBox="1"/>
          <p:nvPr>
            <p:ph type="title"/>
          </p:nvPr>
        </p:nvSpPr>
        <p:spPr>
          <a:prstGeom prst="rect">
            <a:avLst/>
          </a:prstGeom>
        </p:spPr>
        <p:txBody>
          <a:bodyPr/>
          <a:lstStyle/>
          <a:p>
            <a:pPr/>
            <a:r>
              <a:t>d</a:t>
            </a:r>
          </a:p>
        </p:txBody>
      </p:sp>
      <p:pic>
        <p:nvPicPr>
          <p:cNvPr id="289" name="f4c.mp4" descr="f4c.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649922" y="96994"/>
            <a:ext cx="5844156" cy="5844155"/>
          </a:xfrm>
          <a:prstGeom prst="rect">
            <a:avLst/>
          </a:prstGeom>
          <a:ln w="12700">
            <a:miter lim="400000"/>
          </a:ln>
        </p:spPr>
      </p:pic>
      <p:sp>
        <p:nvSpPr>
          <p:cNvPr id="290" name="(Sterling+2020) (cf. Samata+2019,  Pereira+2013)"/>
          <p:cNvSpPr txBox="1"/>
          <p:nvPr/>
        </p:nvSpPr>
        <p:spPr>
          <a:xfrm>
            <a:off x="1346560" y="6209903"/>
            <a:ext cx="6124328" cy="4270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marL="0" marR="0" defTabSz="410765">
              <a:spcBef>
                <a:spcPts val="1600"/>
              </a:spcBef>
              <a:defRPr>
                <a:solidFill>
                  <a:srgbClr val="FFFFFF"/>
                </a:solidFill>
                <a:uFillTx/>
                <a:latin typeface="Gill Sans"/>
                <a:ea typeface="Gill Sans"/>
                <a:cs typeface="Gill Sans"/>
                <a:sym typeface="Gill Sans"/>
              </a:defRPr>
            </a:lvl1pPr>
          </a:lstStyle>
          <a:p>
            <a:pPr/>
            <a:r>
              <a:t>(Sterling+2020) (cf. Samata+2019,  Pereira+2013)</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700" fill="hold"/>
                                        <p:tgtEl>
                                          <p:spTgt spid="28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89"/>
                </p:tgtEl>
              </p:cMediaNode>
            </p:video>
            <p:seq concurrent="1" prevAc="none" nextAc="seek">
              <p:cTn id="8" evtFilter="cancelBubble" nodeType="interactiveSeq" restart="whenNotActive" fill="hold">
                <p:stCondLst>
                  <p:cond delay="0" evt="onClick">
                    <p:tgtEl>
                      <p:spTgt spid="28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89"/>
                                        </p:tgtEl>
                                      </p:cBhvr>
                                    </p:cmd>
                                  </p:childTnLst>
                                </p:cTn>
                              </p:par>
                            </p:childTnLst>
                          </p:cTn>
                        </p:par>
                      </p:childTnLst>
                    </p:cTn>
                  </p:par>
                </p:childTnLst>
              </p:cTn>
              <p:nextCondLst>
                <p:cond delay="0" evt="onClick">
                  <p:tgtEl>
                    <p:spTgt spid="289"/>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Double-click to edit"/>
          <p:cNvSpPr txBox="1"/>
          <p:nvPr>
            <p:ph type="title"/>
          </p:nvPr>
        </p:nvSpPr>
        <p:spPr>
          <a:xfrm>
            <a:off x="445856" y="631031"/>
            <a:ext cx="8252288" cy="1714501"/>
          </a:xfrm>
          <a:prstGeom prst="rect">
            <a:avLst/>
          </a:prstGeom>
        </p:spPr>
        <p:txBody>
          <a:bodyPr/>
          <a:lstStyle/>
          <a:p>
            <a:pPr>
              <a:defRPr sz="3200"/>
            </a:pPr>
          </a:p>
        </p:txBody>
      </p:sp>
      <p:pic>
        <p:nvPicPr>
          <p:cNvPr id="293" name="f4a.mp4" descr="f4a.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677048" y="107156"/>
            <a:ext cx="5789904" cy="5789903"/>
          </a:xfrm>
          <a:prstGeom prst="rect">
            <a:avLst/>
          </a:prstGeom>
          <a:ln w="12700">
            <a:miter lim="400000"/>
          </a:ln>
        </p:spPr>
      </p:pic>
      <p:sp>
        <p:nvSpPr>
          <p:cNvPr id="294" name="Sterling et al. (2020) (data from Samanta et al. 2019; Goodie Solar Telescope, Big Bear Solar Observatory)"/>
          <p:cNvSpPr txBox="1"/>
          <p:nvPr/>
        </p:nvSpPr>
        <p:spPr>
          <a:xfrm>
            <a:off x="987398" y="5963754"/>
            <a:ext cx="7169204" cy="782638"/>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marL="0" marR="0" defTabSz="410765">
              <a:spcBef>
                <a:spcPts val="1600"/>
              </a:spcBef>
              <a:defRPr>
                <a:solidFill>
                  <a:srgbClr val="FFFFFF"/>
                </a:solidFill>
                <a:uFillTx/>
                <a:latin typeface="Gill Sans"/>
                <a:ea typeface="Gill Sans"/>
                <a:cs typeface="Gill Sans"/>
                <a:sym typeface="Gill Sans"/>
              </a:defRPr>
            </a:lvl1pPr>
          </a:lstStyle>
          <a:p>
            <a:pPr/>
            <a:r>
              <a:t>Sterling et al. (2020) (data from Samanta et al. 2019; Goodie Solar Telescope, Big Bear Solar Observatory)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700" fill="hold"/>
                                        <p:tgtEl>
                                          <p:spTgt spid="29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93"/>
                </p:tgtEl>
              </p:cMediaNode>
            </p:video>
            <p:seq concurrent="1" prevAc="none" nextAc="seek">
              <p:cTn id="8" evtFilter="cancelBubble" nodeType="interactiveSeq" restart="whenNotActive" fill="hold">
                <p:stCondLst>
                  <p:cond delay="0" evt="onClick">
                    <p:tgtEl>
                      <p:spTgt spid="29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93"/>
                                        </p:tgtEl>
                                      </p:cBhvr>
                                    </p:cmd>
                                  </p:childTnLst>
                                </p:cTn>
                              </p:par>
                            </p:childTnLst>
                          </p:cTn>
                        </p:par>
                      </p:childTnLst>
                    </p:cTn>
                  </p:par>
                </p:childTnLst>
              </p:cTn>
              <p:nextCondLst>
                <p:cond delay="0" evt="onClick">
                  <p:tgtEl>
                    <p:spTgt spid="29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6" name="Slide Number"/>
          <p:cNvSpPr txBox="1"/>
          <p:nvPr>
            <p:ph type="sldNum" sz="quarter" idx="2"/>
          </p:nvPr>
        </p:nvSpPr>
        <p:spPr>
          <a:xfrm>
            <a:off x="7359650" y="5842000"/>
            <a:ext cx="292100" cy="297247"/>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97" name="The Magnetic Field in the Chromosphere"/>
          <p:cNvSpPr txBox="1"/>
          <p:nvPr>
            <p:ph type="title"/>
          </p:nvPr>
        </p:nvSpPr>
        <p:spPr>
          <a:xfrm>
            <a:off x="144353" y="87640"/>
            <a:ext cx="8855294" cy="867465"/>
          </a:xfrm>
          <a:prstGeom prst="rect">
            <a:avLst/>
          </a:prstGeom>
        </p:spPr>
        <p:txBody>
          <a:bodyPr anchor="t"/>
          <a:lstStyle>
            <a:lvl1pPr>
              <a:defRPr sz="3300"/>
            </a:lvl1pPr>
          </a:lstStyle>
          <a:p>
            <a:pPr/>
            <a:r>
              <a:t>The Magnetic Field in the Chromosphere</a:t>
            </a:r>
          </a:p>
        </p:txBody>
      </p:sp>
      <p:sp>
        <p:nvSpPr>
          <p:cNvPr id="298" name="Line"/>
          <p:cNvSpPr/>
          <p:nvPr/>
        </p:nvSpPr>
        <p:spPr>
          <a:xfrm rot="14976260">
            <a:off x="-377070" y="3465519"/>
            <a:ext cx="3458414" cy="515779"/>
          </a:xfrm>
          <a:custGeom>
            <a:avLst/>
            <a:gdLst/>
            <a:ahLst/>
            <a:cxnLst>
              <a:cxn ang="0">
                <a:pos x="wd2" y="hd2"/>
              </a:cxn>
              <a:cxn ang="5400000">
                <a:pos x="wd2" y="hd2"/>
              </a:cxn>
              <a:cxn ang="10800000">
                <a:pos x="wd2" y="hd2"/>
              </a:cxn>
              <a:cxn ang="16200000">
                <a:pos x="wd2" y="hd2"/>
              </a:cxn>
            </a:cxnLst>
            <a:rect l="0" t="0" r="r" b="b"/>
            <a:pathLst>
              <a:path w="21600" h="18632" fill="norm" stroke="1" extrusionOk="0">
                <a:moveTo>
                  <a:pt x="0" y="13570"/>
                </a:moveTo>
                <a:cubicBezTo>
                  <a:pt x="1964" y="18524"/>
                  <a:pt x="4143" y="19884"/>
                  <a:pt x="6244" y="17464"/>
                </a:cubicBezTo>
                <a:cubicBezTo>
                  <a:pt x="8931" y="14368"/>
                  <a:pt x="11284" y="5401"/>
                  <a:pt x="13920" y="1800"/>
                </a:cubicBezTo>
                <a:cubicBezTo>
                  <a:pt x="16494" y="-1716"/>
                  <a:pt x="19204" y="-56"/>
                  <a:pt x="21600" y="6568"/>
                </a:cubicBezTo>
              </a:path>
            </a:pathLst>
          </a:custGeom>
          <a:ln w="25400">
            <a:solidFill>
              <a:srgbClr val="000000"/>
            </a:solidFill>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299" name="Line"/>
          <p:cNvSpPr/>
          <p:nvPr/>
        </p:nvSpPr>
        <p:spPr>
          <a:xfrm flipH="1" rot="17316260">
            <a:off x="1240064" y="3451166"/>
            <a:ext cx="3458414" cy="515779"/>
          </a:xfrm>
          <a:custGeom>
            <a:avLst/>
            <a:gdLst/>
            <a:ahLst/>
            <a:cxnLst>
              <a:cxn ang="0">
                <a:pos x="wd2" y="hd2"/>
              </a:cxn>
              <a:cxn ang="5400000">
                <a:pos x="wd2" y="hd2"/>
              </a:cxn>
              <a:cxn ang="10800000">
                <a:pos x="wd2" y="hd2"/>
              </a:cxn>
              <a:cxn ang="16200000">
                <a:pos x="wd2" y="hd2"/>
              </a:cxn>
            </a:cxnLst>
            <a:rect l="0" t="0" r="r" b="b"/>
            <a:pathLst>
              <a:path w="21600" h="18632" fill="norm" stroke="1" extrusionOk="0">
                <a:moveTo>
                  <a:pt x="0" y="13570"/>
                </a:moveTo>
                <a:cubicBezTo>
                  <a:pt x="1964" y="18524"/>
                  <a:pt x="4143" y="19884"/>
                  <a:pt x="6244" y="17464"/>
                </a:cubicBezTo>
                <a:cubicBezTo>
                  <a:pt x="8931" y="14368"/>
                  <a:pt x="11284" y="5401"/>
                  <a:pt x="13920" y="1800"/>
                </a:cubicBezTo>
                <a:cubicBezTo>
                  <a:pt x="16494" y="-1716"/>
                  <a:pt x="19204" y="-56"/>
                  <a:pt x="21600" y="6568"/>
                </a:cubicBezTo>
              </a:path>
            </a:pathLst>
          </a:custGeom>
          <a:ln w="25400">
            <a:solidFill>
              <a:srgbClr val="000000"/>
            </a:solidFill>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300" name="Transition Region"/>
          <p:cNvSpPr txBox="1"/>
          <p:nvPr/>
        </p:nvSpPr>
        <p:spPr>
          <a:xfrm>
            <a:off x="6943376" y="2689004"/>
            <a:ext cx="1979450"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sz="1800">
                <a:solidFill>
                  <a:srgbClr val="FF40FF"/>
                </a:solidFill>
                <a:uFillTx/>
                <a:latin typeface="Helvetica"/>
                <a:ea typeface="Helvetica"/>
                <a:cs typeface="Helvetica"/>
                <a:sym typeface="Helvetica"/>
              </a:defRPr>
            </a:lvl1pPr>
          </a:lstStyle>
          <a:p>
            <a:pPr/>
            <a:r>
              <a:t>Transition Region</a:t>
            </a:r>
          </a:p>
        </p:txBody>
      </p:sp>
      <p:sp>
        <p:nvSpPr>
          <p:cNvPr id="301" name="Line"/>
          <p:cNvSpPr/>
          <p:nvPr/>
        </p:nvSpPr>
        <p:spPr>
          <a:xfrm rot="14976260">
            <a:off x="2676017" y="3465519"/>
            <a:ext cx="3458414" cy="515779"/>
          </a:xfrm>
          <a:custGeom>
            <a:avLst/>
            <a:gdLst/>
            <a:ahLst/>
            <a:cxnLst>
              <a:cxn ang="0">
                <a:pos x="wd2" y="hd2"/>
              </a:cxn>
              <a:cxn ang="5400000">
                <a:pos x="wd2" y="hd2"/>
              </a:cxn>
              <a:cxn ang="10800000">
                <a:pos x="wd2" y="hd2"/>
              </a:cxn>
              <a:cxn ang="16200000">
                <a:pos x="wd2" y="hd2"/>
              </a:cxn>
            </a:cxnLst>
            <a:rect l="0" t="0" r="r" b="b"/>
            <a:pathLst>
              <a:path w="21600" h="18632" fill="norm" stroke="1" extrusionOk="0">
                <a:moveTo>
                  <a:pt x="0" y="13570"/>
                </a:moveTo>
                <a:cubicBezTo>
                  <a:pt x="1964" y="18524"/>
                  <a:pt x="4143" y="19884"/>
                  <a:pt x="6244" y="17464"/>
                </a:cubicBezTo>
                <a:cubicBezTo>
                  <a:pt x="8931" y="14368"/>
                  <a:pt x="11284" y="5401"/>
                  <a:pt x="13920" y="1800"/>
                </a:cubicBezTo>
                <a:cubicBezTo>
                  <a:pt x="16494" y="-1716"/>
                  <a:pt x="19204" y="-56"/>
                  <a:pt x="21600" y="6568"/>
                </a:cubicBezTo>
              </a:path>
            </a:pathLst>
          </a:custGeom>
          <a:ln w="25400">
            <a:solidFill>
              <a:srgbClr val="000000"/>
            </a:solidFill>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302" name="Line"/>
          <p:cNvSpPr/>
          <p:nvPr/>
        </p:nvSpPr>
        <p:spPr>
          <a:xfrm flipH="1" rot="17316260">
            <a:off x="4293150" y="3451166"/>
            <a:ext cx="3458414" cy="515779"/>
          </a:xfrm>
          <a:custGeom>
            <a:avLst/>
            <a:gdLst/>
            <a:ahLst/>
            <a:cxnLst>
              <a:cxn ang="0">
                <a:pos x="wd2" y="hd2"/>
              </a:cxn>
              <a:cxn ang="5400000">
                <a:pos x="wd2" y="hd2"/>
              </a:cxn>
              <a:cxn ang="10800000">
                <a:pos x="wd2" y="hd2"/>
              </a:cxn>
              <a:cxn ang="16200000">
                <a:pos x="wd2" y="hd2"/>
              </a:cxn>
            </a:cxnLst>
            <a:rect l="0" t="0" r="r" b="b"/>
            <a:pathLst>
              <a:path w="21600" h="18632" fill="norm" stroke="1" extrusionOk="0">
                <a:moveTo>
                  <a:pt x="0" y="13570"/>
                </a:moveTo>
                <a:cubicBezTo>
                  <a:pt x="1964" y="18524"/>
                  <a:pt x="4143" y="19884"/>
                  <a:pt x="6244" y="17464"/>
                </a:cubicBezTo>
                <a:cubicBezTo>
                  <a:pt x="8931" y="14368"/>
                  <a:pt x="11284" y="5401"/>
                  <a:pt x="13920" y="1800"/>
                </a:cubicBezTo>
                <a:cubicBezTo>
                  <a:pt x="16494" y="-1716"/>
                  <a:pt x="19204" y="-56"/>
                  <a:pt x="21600" y="6568"/>
                </a:cubicBezTo>
              </a:path>
            </a:pathLst>
          </a:custGeom>
          <a:ln w="25400">
            <a:solidFill>
              <a:srgbClr val="000000"/>
            </a:solidFill>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303" name="Rectangle"/>
          <p:cNvSpPr/>
          <p:nvPr/>
        </p:nvSpPr>
        <p:spPr>
          <a:xfrm>
            <a:off x="3817109" y="2728374"/>
            <a:ext cx="2712820" cy="302261"/>
          </a:xfrm>
          <a:prstGeom prst="rect">
            <a:avLst/>
          </a:prstGeom>
          <a:gradFill>
            <a:gsLst>
              <a:gs pos="0">
                <a:srgbClr val="FF40FF">
                  <a:alpha val="55394"/>
                </a:srgbClr>
              </a:gs>
              <a:gs pos="100000">
                <a:srgbClr val="942192">
                  <a:alpha val="55394"/>
                </a:srgbClr>
              </a:gs>
            </a:gsLst>
            <a:lin ang="5400000"/>
          </a:gradFill>
          <a:ln w="12700">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304" name="Corona"/>
          <p:cNvSpPr txBox="1"/>
          <p:nvPr/>
        </p:nvSpPr>
        <p:spPr>
          <a:xfrm>
            <a:off x="6943376" y="2079404"/>
            <a:ext cx="1979450"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sz="1800">
                <a:solidFill>
                  <a:schemeClr val="accent5"/>
                </a:solidFill>
                <a:uFillTx/>
                <a:latin typeface="Helvetica"/>
                <a:ea typeface="Helvetica"/>
                <a:cs typeface="Helvetica"/>
                <a:sym typeface="Helvetica"/>
              </a:defRPr>
            </a:lvl1pPr>
          </a:lstStyle>
          <a:p>
            <a:pPr/>
            <a:r>
              <a:t>Corona</a:t>
            </a:r>
          </a:p>
        </p:txBody>
      </p:sp>
      <p:sp>
        <p:nvSpPr>
          <p:cNvPr id="305" name="Photosphere"/>
          <p:cNvSpPr txBox="1"/>
          <p:nvPr/>
        </p:nvSpPr>
        <p:spPr>
          <a:xfrm>
            <a:off x="6943376" y="5610004"/>
            <a:ext cx="1979450"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sz="1800">
                <a:solidFill>
                  <a:srgbClr val="AA7942"/>
                </a:solidFill>
                <a:uFillTx/>
                <a:latin typeface="Helvetica"/>
                <a:ea typeface="Helvetica"/>
                <a:cs typeface="Helvetica"/>
                <a:sym typeface="Helvetica"/>
              </a:defRPr>
            </a:lvl1pPr>
          </a:lstStyle>
          <a:p>
            <a:pPr/>
            <a:r>
              <a:t>Photosphere</a:t>
            </a:r>
          </a:p>
        </p:txBody>
      </p:sp>
      <p:sp>
        <p:nvSpPr>
          <p:cNvPr id="306" name="Line"/>
          <p:cNvSpPr/>
          <p:nvPr/>
        </p:nvSpPr>
        <p:spPr>
          <a:xfrm>
            <a:off x="266700" y="4908017"/>
            <a:ext cx="7575700" cy="173434"/>
          </a:xfrm>
          <a:custGeom>
            <a:avLst/>
            <a:gdLst/>
            <a:ahLst/>
            <a:cxnLst>
              <a:cxn ang="0">
                <a:pos x="wd2" y="hd2"/>
              </a:cxn>
              <a:cxn ang="5400000">
                <a:pos x="wd2" y="hd2"/>
              </a:cxn>
              <a:cxn ang="10800000">
                <a:pos x="wd2" y="hd2"/>
              </a:cxn>
              <a:cxn ang="16200000">
                <a:pos x="wd2" y="hd2"/>
              </a:cxn>
            </a:cxnLst>
            <a:rect l="0" t="0" r="r" b="b"/>
            <a:pathLst>
              <a:path w="21600" h="21503" fill="norm" stroke="1" extrusionOk="0">
                <a:moveTo>
                  <a:pt x="0" y="21503"/>
                </a:moveTo>
                <a:cubicBezTo>
                  <a:pt x="3566" y="7272"/>
                  <a:pt x="7146" y="97"/>
                  <a:pt x="10727" y="1"/>
                </a:cubicBezTo>
                <a:cubicBezTo>
                  <a:pt x="14357" y="-97"/>
                  <a:pt x="17985" y="7078"/>
                  <a:pt x="21600" y="21503"/>
                </a:cubicBezTo>
              </a:path>
            </a:pathLst>
          </a:custGeom>
          <a:ln w="38100">
            <a:solidFill>
              <a:srgbClr val="AA7942"/>
            </a:solidFill>
          </a:ln>
        </p:spPr>
        <p:txBody>
          <a:bodyPr lIns="0" tIns="0" rIns="0" bIns="0"/>
          <a:lstStyle/>
          <a:p>
            <a:pPr/>
          </a:p>
        </p:txBody>
      </p:sp>
      <p:sp>
        <p:nvSpPr>
          <p:cNvPr id="307" name="Chromosphere"/>
          <p:cNvSpPr txBox="1"/>
          <p:nvPr/>
        </p:nvSpPr>
        <p:spPr>
          <a:xfrm>
            <a:off x="6943376" y="3998384"/>
            <a:ext cx="1979450"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sz="1800">
                <a:solidFill>
                  <a:schemeClr val="accent2"/>
                </a:solidFill>
                <a:uFillTx/>
                <a:latin typeface="Helvetica"/>
                <a:ea typeface="Helvetica"/>
                <a:cs typeface="Helvetica"/>
                <a:sym typeface="Helvetica"/>
              </a:defRPr>
            </a:lvl1pPr>
          </a:lstStyle>
          <a:p>
            <a:pPr/>
            <a:r>
              <a:t>Chromosphere</a:t>
            </a:r>
          </a:p>
        </p:txBody>
      </p:sp>
      <p:sp>
        <p:nvSpPr>
          <p:cNvPr id="308" name="Line"/>
          <p:cNvSpPr/>
          <p:nvPr/>
        </p:nvSpPr>
        <p:spPr>
          <a:xfrm flipV="1">
            <a:off x="7933101" y="1252824"/>
            <a:ext cx="1" cy="867464"/>
          </a:xfrm>
          <a:prstGeom prst="line">
            <a:avLst/>
          </a:prstGeom>
          <a:ln w="50800">
            <a:solidFill>
              <a:schemeClr val="accent5"/>
            </a:solidFill>
            <a:miter lim="400000"/>
            <a:tailEnd type="triangle"/>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
        <p:nvSpPr>
          <p:cNvPr id="309" name="Line"/>
          <p:cNvSpPr/>
          <p:nvPr/>
        </p:nvSpPr>
        <p:spPr>
          <a:xfrm>
            <a:off x="2269473" y="5362733"/>
            <a:ext cx="2926499" cy="447100"/>
          </a:xfrm>
          <a:custGeom>
            <a:avLst/>
            <a:gdLst/>
            <a:ahLst/>
            <a:cxnLst>
              <a:cxn ang="0">
                <a:pos x="wd2" y="hd2"/>
              </a:cxn>
              <a:cxn ang="5400000">
                <a:pos x="wd2" y="hd2"/>
              </a:cxn>
              <a:cxn ang="10800000">
                <a:pos x="wd2" y="hd2"/>
              </a:cxn>
              <a:cxn ang="16200000">
                <a:pos x="wd2" y="hd2"/>
              </a:cxn>
            </a:cxnLst>
            <a:rect l="0" t="0" r="r" b="b"/>
            <a:pathLst>
              <a:path w="21600" h="21221" fill="norm" stroke="1" extrusionOk="0">
                <a:moveTo>
                  <a:pt x="0" y="0"/>
                </a:moveTo>
                <a:cubicBezTo>
                  <a:pt x="2310" y="13480"/>
                  <a:pt x="6571" y="21600"/>
                  <a:pt x="11130" y="21207"/>
                </a:cubicBezTo>
                <a:cubicBezTo>
                  <a:pt x="15456" y="20834"/>
                  <a:pt x="19417" y="12810"/>
                  <a:pt x="21600" y="0"/>
                </a:cubicBezTo>
              </a:path>
            </a:pathLst>
          </a:custGeom>
          <a:ln w="50800">
            <a:solidFill>
              <a:srgbClr val="000000"/>
            </a:solidFill>
            <a:custDash>
              <a:ds d="200000" sp="200000"/>
            </a:custDash>
            <a:miter lim="400000"/>
          </a:ln>
        </p:spPr>
        <p:txBody>
          <a:bodyPr lIns="0" tIns="0" rIns="0" bIns="0"/>
          <a:lstStyle/>
          <a:p>
            <a:pPr/>
          </a:p>
        </p:txBody>
      </p:sp>
      <p:sp>
        <p:nvSpPr>
          <p:cNvPr id="310" name="Line"/>
          <p:cNvSpPr/>
          <p:nvPr/>
        </p:nvSpPr>
        <p:spPr>
          <a:xfrm flipH="1" rot="10800000">
            <a:off x="2263057" y="4972957"/>
            <a:ext cx="2926499" cy="248583"/>
          </a:xfrm>
          <a:custGeom>
            <a:avLst/>
            <a:gdLst/>
            <a:ahLst/>
            <a:cxnLst>
              <a:cxn ang="0">
                <a:pos x="wd2" y="hd2"/>
              </a:cxn>
              <a:cxn ang="5400000">
                <a:pos x="wd2" y="hd2"/>
              </a:cxn>
              <a:cxn ang="10800000">
                <a:pos x="wd2" y="hd2"/>
              </a:cxn>
              <a:cxn ang="16200000">
                <a:pos x="wd2" y="hd2"/>
              </a:cxn>
            </a:cxnLst>
            <a:rect l="0" t="0" r="r" b="b"/>
            <a:pathLst>
              <a:path w="21600" h="21221" fill="norm" stroke="1" extrusionOk="0">
                <a:moveTo>
                  <a:pt x="0" y="0"/>
                </a:moveTo>
                <a:cubicBezTo>
                  <a:pt x="2310" y="13480"/>
                  <a:pt x="6571" y="21600"/>
                  <a:pt x="11130" y="21207"/>
                </a:cubicBezTo>
                <a:cubicBezTo>
                  <a:pt x="15456" y="20834"/>
                  <a:pt x="19417" y="12810"/>
                  <a:pt x="21600" y="0"/>
                </a:cubicBezTo>
              </a:path>
            </a:pathLst>
          </a:custGeom>
          <a:ln w="25400">
            <a:solidFill>
              <a:srgbClr val="000000"/>
            </a:solidFill>
            <a:custDash>
              <a:ds d="200000" sp="200000"/>
            </a:custDash>
            <a:miter lim="400000"/>
          </a:ln>
        </p:spPr>
        <p:txBody>
          <a:bodyPr lIns="0" tIns="0" rIns="0" bIns="0"/>
          <a:lstStyle/>
          <a:p>
            <a:pPr/>
          </a:p>
        </p:txBody>
      </p:sp>
      <p:sp>
        <p:nvSpPr>
          <p:cNvPr id="311" name="Line"/>
          <p:cNvSpPr/>
          <p:nvPr/>
        </p:nvSpPr>
        <p:spPr>
          <a:xfrm>
            <a:off x="2183934" y="6107308"/>
            <a:ext cx="2937965" cy="1"/>
          </a:xfrm>
          <a:prstGeom prst="line">
            <a:avLst/>
          </a:prstGeom>
          <a:ln w="38100">
            <a:solidFill>
              <a:srgbClr val="000000"/>
            </a:solidFill>
            <a:headEnd type="triangle"/>
            <a:tailEnd type="triangle"/>
          </a:ln>
        </p:spPr>
        <p:txBody>
          <a:bodyPr lIns="0" tIns="0" rIns="0" bIns="0"/>
          <a:lstStyle/>
          <a:p>
            <a:pPr/>
          </a:p>
        </p:txBody>
      </p:sp>
      <p:sp>
        <p:nvSpPr>
          <p:cNvPr id="312" name="Supergranule"/>
          <p:cNvSpPr txBox="1"/>
          <p:nvPr/>
        </p:nvSpPr>
        <p:spPr>
          <a:xfrm>
            <a:off x="3582275" y="6078733"/>
            <a:ext cx="1979450"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sz="1800">
                <a:uFillTx/>
                <a:latin typeface="Helvetica"/>
                <a:ea typeface="Helvetica"/>
                <a:cs typeface="Helvetica"/>
                <a:sym typeface="Helvetica"/>
              </a:defRPr>
            </a:lvl1pPr>
          </a:lstStyle>
          <a:p>
            <a:pPr/>
            <a:r>
              <a:t>Supergranule</a:t>
            </a:r>
          </a:p>
        </p:txBody>
      </p:sp>
      <p:sp>
        <p:nvSpPr>
          <p:cNvPr id="313" name="Rounded Rectangle"/>
          <p:cNvSpPr/>
          <p:nvPr/>
        </p:nvSpPr>
        <p:spPr>
          <a:xfrm rot="19200000">
            <a:off x="1535753" y="3426884"/>
            <a:ext cx="235100" cy="1270001"/>
          </a:xfrm>
          <a:prstGeom prst="roundRect">
            <a:avLst>
              <a:gd name="adj" fmla="val 50000"/>
            </a:avLst>
          </a:prstGeom>
          <a:solidFill>
            <a:schemeClr val="accent3">
              <a:satOff val="18648"/>
              <a:lumOff val="5971"/>
              <a:alpha val="82598"/>
            </a:schemeClr>
          </a:solidFill>
          <a:ln w="12700">
            <a:miter lim="400000"/>
          </a:ln>
        </p:spPr>
        <p:txBody>
          <a:bodyPr lIns="50800" tIns="50800" rIns="50800" bIns="50800" anchor="ctr"/>
          <a:lstStyle/>
          <a:p>
            <a:pPr/>
          </a:p>
        </p:txBody>
      </p:sp>
      <p:sp>
        <p:nvSpPr>
          <p:cNvPr id="314" name="Rounded Rectangle"/>
          <p:cNvSpPr/>
          <p:nvPr/>
        </p:nvSpPr>
        <p:spPr>
          <a:xfrm rot="2400000">
            <a:off x="2770911" y="3347132"/>
            <a:ext cx="235100" cy="968527"/>
          </a:xfrm>
          <a:prstGeom prst="roundRect">
            <a:avLst>
              <a:gd name="adj" fmla="val 50000"/>
            </a:avLst>
          </a:prstGeom>
          <a:solidFill>
            <a:schemeClr val="accent3">
              <a:satOff val="18648"/>
              <a:lumOff val="5971"/>
              <a:alpha val="82598"/>
            </a:schemeClr>
          </a:solidFill>
          <a:ln w="12700">
            <a:miter lim="400000"/>
          </a:ln>
        </p:spPr>
        <p:txBody>
          <a:bodyPr lIns="50800" tIns="50800" rIns="50800" bIns="50800" anchor="ctr"/>
          <a:lstStyle/>
          <a:p>
            <a:pPr/>
          </a:p>
        </p:txBody>
      </p:sp>
      <p:sp>
        <p:nvSpPr>
          <p:cNvPr id="315" name="Rounded Rectangle"/>
          <p:cNvSpPr/>
          <p:nvPr/>
        </p:nvSpPr>
        <p:spPr>
          <a:xfrm rot="2400000">
            <a:off x="5463434" y="3893757"/>
            <a:ext cx="235100" cy="518816"/>
          </a:xfrm>
          <a:prstGeom prst="roundRect">
            <a:avLst>
              <a:gd name="adj" fmla="val 50000"/>
            </a:avLst>
          </a:prstGeom>
          <a:solidFill>
            <a:schemeClr val="accent3">
              <a:satOff val="18648"/>
              <a:lumOff val="5971"/>
              <a:alpha val="82598"/>
            </a:schemeClr>
          </a:solidFill>
          <a:ln w="12700">
            <a:miter lim="400000"/>
          </a:ln>
        </p:spPr>
        <p:txBody>
          <a:bodyPr lIns="50800" tIns="50800" rIns="50800" bIns="50800" anchor="ctr"/>
          <a:lstStyle/>
          <a:p>
            <a:pPr/>
          </a:p>
        </p:txBody>
      </p:sp>
      <p:sp>
        <p:nvSpPr>
          <p:cNvPr id="316" name="Rounded Rectangle"/>
          <p:cNvSpPr/>
          <p:nvPr/>
        </p:nvSpPr>
        <p:spPr>
          <a:xfrm rot="19200000">
            <a:off x="4380433" y="3404363"/>
            <a:ext cx="235101" cy="1034483"/>
          </a:xfrm>
          <a:prstGeom prst="roundRect">
            <a:avLst>
              <a:gd name="adj" fmla="val 50000"/>
            </a:avLst>
          </a:prstGeom>
          <a:solidFill>
            <a:schemeClr val="accent3">
              <a:satOff val="18648"/>
              <a:lumOff val="5971"/>
              <a:alpha val="82598"/>
            </a:schemeClr>
          </a:solidFill>
          <a:ln w="12700">
            <a:miter lim="400000"/>
          </a:ln>
        </p:spPr>
        <p:txBody>
          <a:bodyPr lIns="50800" tIns="50800" rIns="50800" bIns="50800" anchor="ctr"/>
          <a:lstStyle/>
          <a:p>
            <a:pPr/>
          </a:p>
        </p:txBody>
      </p:sp>
      <p:sp>
        <p:nvSpPr>
          <p:cNvPr id="317" name="Spicules"/>
          <p:cNvSpPr txBox="1"/>
          <p:nvPr/>
        </p:nvSpPr>
        <p:spPr>
          <a:xfrm>
            <a:off x="210768" y="4093996"/>
            <a:ext cx="1135301" cy="381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0" marR="0" algn="ctr" defTabSz="457200">
              <a:defRPr b="1" sz="1800">
                <a:solidFill>
                  <a:schemeClr val="accent3"/>
                </a:solidFill>
                <a:uFillTx/>
                <a:latin typeface="Helvetica"/>
                <a:ea typeface="Helvetica"/>
                <a:cs typeface="Helvetica"/>
                <a:sym typeface="Helvetica"/>
              </a:defRPr>
            </a:lvl1pPr>
          </a:lstStyle>
          <a:p>
            <a:pPr/>
            <a:r>
              <a:t>Spicules</a:t>
            </a:r>
          </a:p>
        </p:txBody>
      </p:sp>
      <p:sp>
        <p:nvSpPr>
          <p:cNvPr id="318" name="Rectangle"/>
          <p:cNvSpPr/>
          <p:nvPr/>
        </p:nvSpPr>
        <p:spPr>
          <a:xfrm>
            <a:off x="759509" y="2728374"/>
            <a:ext cx="2712821" cy="302261"/>
          </a:xfrm>
          <a:prstGeom prst="rect">
            <a:avLst/>
          </a:prstGeom>
          <a:gradFill>
            <a:gsLst>
              <a:gs pos="0">
                <a:srgbClr val="FF40FF">
                  <a:alpha val="55394"/>
                </a:srgbClr>
              </a:gs>
              <a:gs pos="100000">
                <a:srgbClr val="942192">
                  <a:alpha val="55394"/>
                </a:srgbClr>
              </a:gs>
            </a:gsLst>
            <a:lin ang="5400000"/>
          </a:gradFill>
          <a:ln w="12700">
            <a:miter lim="400000"/>
          </a:ln>
        </p:spPr>
        <p:txBody>
          <a:bodyPr lIns="50800" tIns="50800" rIns="50800" bIns="50800" anchor="ctr"/>
          <a:lstStyle/>
          <a:p>
            <a:pPr marL="0" marR="0" algn="ctr" defTabSz="800100">
              <a:defRPr>
                <a:solidFill>
                  <a:srgbClr val="FFFFFF"/>
                </a:solidFill>
                <a:effectLst>
                  <a:outerShdw sx="100000" sy="100000" kx="0" ky="0" algn="b" rotWithShape="0" blurRad="25400" dist="23998" dir="2700000">
                    <a:srgbClr val="000000">
                      <a:alpha val="31034"/>
                    </a:srgbClr>
                  </a:outerShdw>
                </a:effectLst>
                <a:uFillTx/>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0" name="The magnetic field concentrates at the edges of the supergranule cells.  This magnetic structure is called the magnetic network.…"/>
          <p:cNvSpPr txBox="1"/>
          <p:nvPr>
            <p:ph type="body" idx="1"/>
          </p:nvPr>
        </p:nvSpPr>
        <p:spPr>
          <a:xfrm>
            <a:off x="26220" y="774700"/>
            <a:ext cx="9091560" cy="6015983"/>
          </a:xfrm>
          <a:prstGeom prst="rect">
            <a:avLst/>
          </a:prstGeom>
        </p:spPr>
        <p:txBody>
          <a:bodyPr/>
          <a:lstStyle/>
          <a:p>
            <a:pPr marL="824411" indent="-326571">
              <a:defRPr sz="2300"/>
            </a:pPr>
            <a:r>
              <a:t>The magnetic field concentrates at the edges of the supergranule cells.  This magnetic structure is called the </a:t>
            </a:r>
            <a:r>
              <a:rPr i="1"/>
              <a:t>magnetic network</a:t>
            </a:r>
            <a:r>
              <a:t>.</a:t>
            </a:r>
          </a:p>
          <a:p>
            <a:pPr marL="824411" indent="-326571">
              <a:defRPr sz="2300"/>
            </a:pPr>
            <a:r>
              <a:t>Spicules are rooted in the network, and extend outward into the corona following the magnetic field.</a:t>
            </a:r>
          </a:p>
        </p:txBody>
      </p:sp>
      <p:sp>
        <p:nvSpPr>
          <p:cNvPr id="321"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2" name="The Magnetic Field in the Chromosphere (Cont)"/>
          <p:cNvSpPr txBox="1"/>
          <p:nvPr>
            <p:ph type="title"/>
          </p:nvPr>
        </p:nvSpPr>
        <p:spPr>
          <a:xfrm>
            <a:off x="144353" y="87640"/>
            <a:ext cx="8855294" cy="867465"/>
          </a:xfrm>
          <a:prstGeom prst="rect">
            <a:avLst/>
          </a:prstGeom>
        </p:spPr>
        <p:txBody>
          <a:bodyPr anchor="t"/>
          <a:lstStyle>
            <a:lvl1pPr>
              <a:defRPr sz="3300"/>
            </a:lvl1pPr>
          </a:lstStyle>
          <a:p>
            <a:pPr/>
            <a:r>
              <a:t>The Magnetic Field in the Chromosphere (Cont)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Double-click to edit"/>
          <p:cNvSpPr txBox="1"/>
          <p:nvPr>
            <p:ph type="title"/>
          </p:nvPr>
        </p:nvSpPr>
        <p:spPr>
          <a:xfrm>
            <a:off x="445856" y="631031"/>
            <a:ext cx="8252288" cy="1714501"/>
          </a:xfrm>
          <a:prstGeom prst="rect">
            <a:avLst/>
          </a:prstGeom>
        </p:spPr>
        <p:txBody>
          <a:bodyPr/>
          <a:lstStyle/>
          <a:p>
            <a:pPr>
              <a:defRPr sz="3200"/>
            </a:pPr>
          </a:p>
        </p:txBody>
      </p:sp>
      <p:pic>
        <p:nvPicPr>
          <p:cNvPr id="325" name="f4a.mp4" descr="f4a.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677048" y="107156"/>
            <a:ext cx="5789904" cy="5789903"/>
          </a:xfrm>
          <a:prstGeom prst="rect">
            <a:avLst/>
          </a:prstGeom>
          <a:ln w="12700">
            <a:miter lim="400000"/>
          </a:ln>
        </p:spPr>
      </p:pic>
      <p:sp>
        <p:nvSpPr>
          <p:cNvPr id="326" name="Sterling et al. (2020) (data from Samanta et al. 2019; Goodie Solar Telescope, Big Bear Solar Observatory)"/>
          <p:cNvSpPr txBox="1"/>
          <p:nvPr/>
        </p:nvSpPr>
        <p:spPr>
          <a:xfrm>
            <a:off x="987398" y="5963754"/>
            <a:ext cx="7169204" cy="782638"/>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spAutoFit/>
          </a:bodyPr>
          <a:lstStyle>
            <a:lvl1pPr marL="0" marR="0" defTabSz="410765">
              <a:spcBef>
                <a:spcPts val="1600"/>
              </a:spcBef>
              <a:defRPr>
                <a:solidFill>
                  <a:srgbClr val="FFFFFF"/>
                </a:solidFill>
                <a:uFillTx/>
                <a:latin typeface="Gill Sans"/>
                <a:ea typeface="Gill Sans"/>
                <a:cs typeface="Gill Sans"/>
                <a:sym typeface="Gill Sans"/>
              </a:defRPr>
            </a:lvl1pPr>
          </a:lstStyle>
          <a:p>
            <a:pPr/>
            <a:r>
              <a:t>Sterling et al. (2020) (data from Samanta et al. 2019; Goodie Solar Telescope, Big Bear Solar Observatory)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7700" fill="hold"/>
                                        <p:tgtEl>
                                          <p:spTgt spid="32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25"/>
                </p:tgtEl>
              </p:cMediaNode>
            </p:video>
            <p:seq concurrent="1" prevAc="none" nextAc="seek">
              <p:cTn id="8" evtFilter="cancelBubble" nodeType="interactiveSeq" restart="whenNotActive" fill="hold">
                <p:stCondLst>
                  <p:cond delay="0" evt="onClick">
                    <p:tgtEl>
                      <p:spTgt spid="32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25"/>
                                        </p:tgtEl>
                                      </p:cBhvr>
                                    </p:cmd>
                                  </p:childTnLst>
                                </p:cTn>
                              </p:par>
                            </p:childTnLst>
                          </p:cTn>
                        </p:par>
                      </p:childTnLst>
                    </p:cTn>
                  </p:par>
                </p:childTnLst>
              </p:cTn>
              <p:nextCondLst>
                <p:cond delay="0" evt="onClick">
                  <p:tgtEl>
                    <p:spTgt spid="32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Double-click to edit"/>
          <p:cNvSpPr txBox="1"/>
          <p:nvPr>
            <p:ph type="title"/>
          </p:nvPr>
        </p:nvSpPr>
        <p:spPr>
          <a:prstGeom prst="rect">
            <a:avLst/>
          </a:prstGeom>
        </p:spPr>
        <p:txBody>
          <a:bodyPr/>
          <a:lstStyle/>
          <a:p>
            <a:pPr/>
          </a:p>
        </p:txBody>
      </p:sp>
      <p:sp>
        <p:nvSpPr>
          <p:cNvPr id="329" name="Double-click to edit"/>
          <p:cNvSpPr txBox="1"/>
          <p:nvPr>
            <p:ph type="body" idx="1"/>
          </p:nvPr>
        </p:nvSpPr>
        <p:spPr>
          <a:prstGeom prst="rect">
            <a:avLst/>
          </a:prstGeom>
        </p:spPr>
        <p:txBody>
          <a:bodyPr/>
          <a:lstStyle/>
          <a:p>
            <a:pPr/>
          </a:p>
        </p:txBody>
      </p:sp>
      <p:pic>
        <p:nvPicPr>
          <p:cNvPr id="330" name="Movie_S1.mp4" descr="Movie_S1.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530360" y="165245"/>
            <a:ext cx="6083280" cy="6083281"/>
          </a:xfrm>
          <a:prstGeom prst="rect">
            <a:avLst/>
          </a:prstGeom>
          <a:ln w="12700">
            <a:miter lim="400000"/>
          </a:ln>
        </p:spPr>
      </p:pic>
      <p:sp>
        <p:nvSpPr>
          <p:cNvPr id="331" name="Samanta et al. (2019, Science)"/>
          <p:cNvSpPr txBox="1"/>
          <p:nvPr/>
        </p:nvSpPr>
        <p:spPr>
          <a:xfrm>
            <a:off x="2633926" y="6305153"/>
            <a:ext cx="3683100" cy="427038"/>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marL="0" marR="0" defTabSz="410765">
              <a:spcBef>
                <a:spcPts val="1600"/>
              </a:spcBef>
              <a:defRPr>
                <a:solidFill>
                  <a:srgbClr val="FFFFFF"/>
                </a:solidFill>
                <a:uFillTx/>
                <a:latin typeface="Gill Sans"/>
                <a:ea typeface="Gill Sans"/>
                <a:cs typeface="Gill Sans"/>
                <a:sym typeface="Gill Sans"/>
              </a:defRPr>
            </a:lvl1pPr>
          </a:lstStyle>
          <a:p>
            <a:pPr/>
            <a:r>
              <a:t>Samanta et al. (2019, Science)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900" fill="hold"/>
                                        <p:tgtEl>
                                          <p:spTgt spid="33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30"/>
                </p:tgtEl>
              </p:cMediaNode>
            </p:video>
            <p:seq concurrent="1" prevAc="none" nextAc="seek">
              <p:cTn id="8" evtFilter="cancelBubble" nodeType="interactiveSeq" restart="whenNotActive" fill="hold">
                <p:stCondLst>
                  <p:cond delay="0" evt="onClick">
                    <p:tgtEl>
                      <p:spTgt spid="33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30"/>
                                        </p:tgtEl>
                                      </p:cBhvr>
                                    </p:cmd>
                                  </p:childTnLst>
                                </p:cTn>
                              </p:par>
                            </p:childTnLst>
                          </p:cTn>
                        </p:par>
                      </p:childTnLst>
                    </p:cTn>
                  </p:par>
                </p:childTnLst>
              </p:cTn>
              <p:nextCondLst>
                <p:cond delay="0" evt="onClick">
                  <p:tgtEl>
                    <p:spTgt spid="33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Its name is from the Latin for “crown.”…"/>
          <p:cNvSpPr txBox="1"/>
          <p:nvPr>
            <p:ph type="body" idx="1"/>
          </p:nvPr>
        </p:nvSpPr>
        <p:spPr>
          <a:xfrm>
            <a:off x="549850" y="850900"/>
            <a:ext cx="8044300" cy="5435600"/>
          </a:xfrm>
          <a:prstGeom prst="rect">
            <a:avLst/>
          </a:prstGeom>
        </p:spPr>
        <p:txBody>
          <a:bodyPr/>
          <a:lstStyle/>
          <a:p>
            <a:pPr marL="824411" indent="-326571">
              <a:defRPr sz="2300"/>
            </a:pPr>
          </a:p>
          <a:p>
            <a:pPr marL="824411" indent="-326571">
              <a:defRPr sz="2300"/>
            </a:pPr>
            <a:r>
              <a:t>Its name is from the Latin for “crown.” </a:t>
            </a:r>
          </a:p>
          <a:p>
            <a:pPr marL="824411" indent="-326571">
              <a:defRPr sz="2300"/>
            </a:pPr>
            <a:r>
              <a:t>The corona visible during total solar eclipses extends several solar radii.</a:t>
            </a:r>
          </a:p>
        </p:txBody>
      </p:sp>
      <p:sp>
        <p:nvSpPr>
          <p:cNvPr id="3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5" name="The Corona"/>
          <p:cNvSpPr txBox="1"/>
          <p:nvPr>
            <p:ph type="title"/>
          </p:nvPr>
        </p:nvSpPr>
        <p:spPr>
          <a:xfrm>
            <a:off x="144353" y="87640"/>
            <a:ext cx="8855294" cy="867465"/>
          </a:xfrm>
          <a:prstGeom prst="rect">
            <a:avLst/>
          </a:prstGeom>
        </p:spPr>
        <p:txBody>
          <a:bodyPr anchor="t"/>
          <a:lstStyle>
            <a:lvl1pPr>
              <a:defRPr sz="3800"/>
            </a:lvl1pPr>
          </a:lstStyle>
          <a:p>
            <a:pPr/>
            <a:r>
              <a:t>The Corona</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Corona – The Sun’s outermost atmosphere"/>
          <p:cNvSpPr txBox="1"/>
          <p:nvPr/>
        </p:nvSpPr>
        <p:spPr>
          <a:xfrm>
            <a:off x="2057400" y="6248400"/>
            <a:ext cx="535559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Corona – The Sun’s outermost atmosphere</a:t>
            </a:r>
          </a:p>
        </p:txBody>
      </p:sp>
      <p:pic>
        <p:nvPicPr>
          <p:cNvPr id="338" name="nisshoku_2017_usa_2354_2362_acs-try1_Moon-ov_col-sel_bl_unsh5_red-e_lev1_prom-mask1_flatlay_final2_3blur_bkoff40_noise-red1_reduce1_annotated.png" descr="nisshoku_2017_usa_2354_2362_acs-try1_Moon-ov_col-sel_bl_unsh5_red-e_lev1_prom-mask1_flatlay_final2_3blur_bkoff40_noise-red1_reduce1_annotated.png"/>
          <p:cNvPicPr>
            <a:picLocks noChangeAspect="1"/>
          </p:cNvPicPr>
          <p:nvPr/>
        </p:nvPicPr>
        <p:blipFill>
          <a:blip r:embed="rId2">
            <a:extLst/>
          </a:blip>
          <a:stretch>
            <a:fillRect/>
          </a:stretch>
        </p:blipFill>
        <p:spPr>
          <a:xfrm>
            <a:off x="0" y="202664"/>
            <a:ext cx="9144000" cy="5907763"/>
          </a:xfrm>
          <a:prstGeom prst="rect">
            <a:avLst/>
          </a:prstGeom>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The Corona"/>
          <p:cNvSpPr txBox="1"/>
          <p:nvPr>
            <p:ph type="title"/>
          </p:nvPr>
        </p:nvSpPr>
        <p:spPr>
          <a:prstGeom prst="rect">
            <a:avLst/>
          </a:prstGeom>
        </p:spPr>
        <p:txBody>
          <a:bodyPr>
            <a:normAutofit fontScale="100000" lnSpcReduction="0"/>
          </a:bodyPr>
          <a:lstStyle/>
          <a:p>
            <a:pPr/>
            <a:r>
              <a:t>The Corona</a:t>
            </a:r>
          </a:p>
        </p:txBody>
      </p:sp>
      <p:sp>
        <p:nvSpPr>
          <p:cNvPr id="341" name="Expected to be cool, but found strange spectral lines, first during 1869 eclipse."/>
          <p:cNvSpPr txBox="1"/>
          <p:nvPr>
            <p:ph type="body" sz="half" idx="1"/>
          </p:nvPr>
        </p:nvSpPr>
        <p:spPr>
          <a:xfrm>
            <a:off x="685800" y="1981200"/>
            <a:ext cx="7772400" cy="2743200"/>
          </a:xfrm>
          <a:prstGeom prst="rect">
            <a:avLst/>
          </a:prstGeom>
        </p:spPr>
        <p:txBody>
          <a:bodyPr>
            <a:normAutofit fontScale="100000" lnSpcReduction="0"/>
          </a:bodyPr>
          <a:lstStyle>
            <a:lvl1pPr marL="824411" indent="-326571"/>
          </a:lstStyle>
          <a:p>
            <a:pPr/>
            <a:r>
              <a:t>Expected to be cool, but found strange spectral lines, first during 1869 eclipse.</a:t>
            </a:r>
          </a:p>
        </p:txBody>
      </p:sp>
      <p:sp>
        <p:nvSpPr>
          <p:cNvPr id="34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4BACC6"/>
        </a:solidFill>
      </p:bgPr>
    </p:bg>
    <p:spTree>
      <p:nvGrpSpPr>
        <p:cNvPr id="1" name=""/>
        <p:cNvGrpSpPr/>
        <p:nvPr/>
      </p:nvGrpSpPr>
      <p:grpSpPr>
        <a:xfrm>
          <a:off x="0" y="0"/>
          <a:ext cx="0" cy="0"/>
          <a:chOff x="0" y="0"/>
          <a:chExt cx="0" cy="0"/>
        </a:xfrm>
      </p:grpSpPr>
      <p:sp>
        <p:nvSpPr>
          <p:cNvPr id="344" name="Interlude:  “Flash spectrum” from the 2017 USA total solar eclipse"/>
          <p:cNvSpPr txBox="1"/>
          <p:nvPr>
            <p:ph type="title" idx="4294967295"/>
          </p:nvPr>
        </p:nvSpPr>
        <p:spPr>
          <a:xfrm>
            <a:off x="0" y="28574"/>
            <a:ext cx="9144000" cy="1508126"/>
          </a:xfrm>
          <a:prstGeom prst="rect">
            <a:avLst/>
          </a:prstGeom>
          <a:effectLst>
            <a:outerShdw sx="100000" sy="100000" kx="0" ky="0" algn="b" rotWithShape="0" blurRad="63500" dist="0" dir="0">
              <a:srgbClr val="808080">
                <a:alpha val="75000"/>
              </a:srgbClr>
            </a:outerShdw>
          </a:effectLst>
        </p:spPr>
        <p:txBody>
          <a:bodyPr lIns="45719" tIns="45719" rIns="45719" bIns="45719"/>
          <a:lstStyle>
            <a:lvl1pPr marL="0" marR="0">
              <a:defRPr sz="3800">
                <a:solidFill>
                  <a:srgbClr val="FFFFFF"/>
                </a:solidFill>
                <a:uFillTx/>
                <a:latin typeface="Tahoma"/>
                <a:ea typeface="Tahoma"/>
                <a:cs typeface="Tahoma"/>
                <a:sym typeface="Tahoma"/>
              </a:defRPr>
            </a:lvl1pPr>
          </a:lstStyle>
          <a:p>
            <a:pPr/>
            <a:r>
              <a:t>Interlude:  “Flash spectrum” from the 2017 USA total solar eclipse</a:t>
            </a:r>
          </a:p>
        </p:txBody>
      </p:sp>
      <p:sp>
        <p:nvSpPr>
          <p:cNvPr id="345" name="Normal spectrograph:"/>
          <p:cNvSpPr txBox="1"/>
          <p:nvPr>
            <p:ph type="body" sz="quarter" idx="4294967295"/>
          </p:nvPr>
        </p:nvSpPr>
        <p:spPr>
          <a:xfrm>
            <a:off x="457200" y="1535348"/>
            <a:ext cx="8229600" cy="716055"/>
          </a:xfrm>
          <a:prstGeom prst="rect">
            <a:avLst/>
          </a:prstGeom>
          <a:effectLst>
            <a:outerShdw sx="100000" sy="100000" kx="0" ky="0" algn="b" rotWithShape="0" blurRad="63500" dist="0" dir="0">
              <a:srgbClr val="808080">
                <a:alpha val="75000"/>
              </a:srgbClr>
            </a:outerShdw>
          </a:effectLst>
        </p:spPr>
        <p:txBody>
          <a:bodyPr lIns="45719" tIns="45719" rIns="45719" bIns="45719"/>
          <a:lstStyle>
            <a:lvl1pPr marL="342900" marR="0">
              <a:buClr>
                <a:srgbClr val="FFCC00"/>
              </a:buClr>
              <a:buChar char="⬧"/>
              <a:defRPr>
                <a:solidFill>
                  <a:srgbClr val="FFFFFF"/>
                </a:solidFill>
                <a:uFillTx/>
                <a:latin typeface="Tahoma"/>
                <a:ea typeface="Tahoma"/>
                <a:cs typeface="Tahoma"/>
                <a:sym typeface="Tahoma"/>
              </a:defRPr>
            </a:lvl1pPr>
          </a:lstStyle>
          <a:p>
            <a:pPr/>
            <a:r>
              <a:t>Normal spectrograph: </a:t>
            </a:r>
          </a:p>
        </p:txBody>
      </p:sp>
      <p:grpSp>
        <p:nvGrpSpPr>
          <p:cNvPr id="359" name="Group"/>
          <p:cNvGrpSpPr/>
          <p:nvPr/>
        </p:nvGrpSpPr>
        <p:grpSpPr>
          <a:xfrm>
            <a:off x="2728716" y="3074463"/>
            <a:ext cx="3686567" cy="1769188"/>
            <a:chOff x="0" y="0"/>
            <a:chExt cx="3686566" cy="1769186"/>
          </a:xfrm>
        </p:grpSpPr>
        <p:grpSp>
          <p:nvGrpSpPr>
            <p:cNvPr id="352" name="Group"/>
            <p:cNvGrpSpPr/>
            <p:nvPr/>
          </p:nvGrpSpPr>
          <p:grpSpPr>
            <a:xfrm rot="1625444">
              <a:off x="3001067" y="696763"/>
              <a:ext cx="479773" cy="1019084"/>
              <a:chOff x="0" y="0"/>
              <a:chExt cx="479771" cy="1019082"/>
            </a:xfrm>
          </p:grpSpPr>
          <p:sp>
            <p:nvSpPr>
              <p:cNvPr id="346" name="Rectangle"/>
              <p:cNvSpPr/>
              <p:nvPr/>
            </p:nvSpPr>
            <p:spPr>
              <a:xfrm>
                <a:off x="0" y="14436"/>
                <a:ext cx="479772" cy="991947"/>
              </a:xfrm>
              <a:prstGeom prst="rect">
                <a:avLst/>
              </a:prstGeom>
              <a:solidFill>
                <a:srgbClr val="FFFFFF">
                  <a:alpha val="51611"/>
                </a:srgbClr>
              </a:solidFill>
              <a:ln w="25400" cap="flat">
                <a:solidFill>
                  <a:srgbClr val="9966FF">
                    <a:alpha val="51611"/>
                  </a:srgbClr>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347" name="Line"/>
              <p:cNvSpPr/>
              <p:nvPr/>
            </p:nvSpPr>
            <p:spPr>
              <a:xfrm flipV="1">
                <a:off x="239886"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48" name="Line"/>
              <p:cNvSpPr/>
              <p:nvPr/>
            </p:nvSpPr>
            <p:spPr>
              <a:xfrm flipV="1">
                <a:off x="417686" y="-1"/>
                <a:ext cx="1" cy="1017348"/>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49" name="Line"/>
              <p:cNvSpPr/>
              <p:nvPr/>
            </p:nvSpPr>
            <p:spPr>
              <a:xfrm flipV="1">
                <a:off x="328786"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50" name="Line"/>
              <p:cNvSpPr/>
              <p:nvPr/>
            </p:nvSpPr>
            <p:spPr>
              <a:xfrm flipV="1">
                <a:off x="150985"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51" name="Line"/>
              <p:cNvSpPr/>
              <p:nvPr/>
            </p:nvSpPr>
            <p:spPr>
              <a:xfrm flipV="1">
                <a:off x="62085"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grpSp>
        <p:grpSp>
          <p:nvGrpSpPr>
            <p:cNvPr id="355" name="Group"/>
            <p:cNvGrpSpPr/>
            <p:nvPr/>
          </p:nvGrpSpPr>
          <p:grpSpPr>
            <a:xfrm rot="11807816">
              <a:off x="184037" y="458252"/>
              <a:ext cx="3165811" cy="556720"/>
              <a:chOff x="0" y="0"/>
              <a:chExt cx="3165809" cy="556719"/>
            </a:xfrm>
          </p:grpSpPr>
          <p:sp>
            <p:nvSpPr>
              <p:cNvPr id="353" name="Shape"/>
              <p:cNvSpPr/>
              <p:nvPr/>
            </p:nvSpPr>
            <p:spPr>
              <a:xfrm>
                <a:off x="-1" y="0"/>
                <a:ext cx="3071031" cy="531320"/>
              </a:xfrm>
              <a:custGeom>
                <a:avLst/>
                <a:gdLst/>
                <a:ahLst/>
                <a:cxnLst>
                  <a:cxn ang="0">
                    <a:pos x="wd2" y="hd2"/>
                  </a:cxn>
                  <a:cxn ang="5400000">
                    <a:pos x="wd2" y="hd2"/>
                  </a:cxn>
                  <a:cxn ang="10800000">
                    <a:pos x="wd2" y="hd2"/>
                  </a:cxn>
                  <a:cxn ang="16200000">
                    <a:pos x="wd2" y="hd2"/>
                  </a:cxn>
                </a:cxnLst>
                <a:rect l="0" t="0" r="r" b="b"/>
                <a:pathLst>
                  <a:path w="21584" h="21600" fill="norm" stroke="1" extrusionOk="0">
                    <a:moveTo>
                      <a:pt x="711" y="0"/>
                    </a:moveTo>
                    <a:lnTo>
                      <a:pt x="21584" y="0"/>
                    </a:lnTo>
                    <a:cubicBezTo>
                      <a:pt x="21089" y="2786"/>
                      <a:pt x="20806" y="6597"/>
                      <a:pt x="20796" y="10592"/>
                    </a:cubicBezTo>
                    <a:cubicBezTo>
                      <a:pt x="20787" y="14731"/>
                      <a:pt x="21071" y="18711"/>
                      <a:pt x="21584" y="21600"/>
                    </a:cubicBezTo>
                    <a:lnTo>
                      <a:pt x="711" y="21600"/>
                    </a:lnTo>
                    <a:cubicBezTo>
                      <a:pt x="269" y="18729"/>
                      <a:pt x="17" y="15042"/>
                      <a:pt x="1" y="11197"/>
                    </a:cubicBezTo>
                    <a:cubicBezTo>
                      <a:pt x="-16" y="7079"/>
                      <a:pt x="238" y="3078"/>
                      <a:pt x="711" y="0"/>
                    </a:cubicBezTo>
                    <a:close/>
                  </a:path>
                </a:pathLst>
              </a:custGeom>
              <a:solidFill>
                <a:srgbClr val="A7A7A7"/>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354" name="Line"/>
              <p:cNvSpPr/>
              <p:nvPr/>
            </p:nvSpPr>
            <p:spPr>
              <a:xfrm rot="16200000">
                <a:off x="2840059" y="230969"/>
                <a:ext cx="556720" cy="94781"/>
              </a:xfrm>
              <a:custGeom>
                <a:avLst/>
                <a:gdLst/>
                <a:ahLst/>
                <a:cxnLst>
                  <a:cxn ang="0">
                    <a:pos x="wd2" y="hd2"/>
                  </a:cxn>
                  <a:cxn ang="5400000">
                    <a:pos x="wd2" y="hd2"/>
                  </a:cxn>
                  <a:cxn ang="10800000">
                    <a:pos x="wd2" y="hd2"/>
                  </a:cxn>
                  <a:cxn ang="16200000">
                    <a:pos x="wd2" y="hd2"/>
                  </a:cxn>
                </a:cxnLst>
                <a:rect l="0" t="0" r="r" b="b"/>
                <a:pathLst>
                  <a:path w="21600" h="20657" fill="norm" stroke="1" extrusionOk="0">
                    <a:moveTo>
                      <a:pt x="0" y="0"/>
                    </a:moveTo>
                    <a:cubicBezTo>
                      <a:pt x="2877" y="12473"/>
                      <a:pt x="6370" y="19653"/>
                      <a:pt x="10001" y="20558"/>
                    </a:cubicBezTo>
                    <a:cubicBezTo>
                      <a:pt x="14178" y="21600"/>
                      <a:pt x="18286" y="14319"/>
                      <a:pt x="21600" y="0"/>
                    </a:cubicBezTo>
                  </a:path>
                </a:pathLst>
              </a:custGeom>
              <a:noFill/>
              <a:ln w="254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grpSp>
        <p:grpSp>
          <p:nvGrpSpPr>
            <p:cNvPr id="358" name="Group"/>
            <p:cNvGrpSpPr/>
            <p:nvPr/>
          </p:nvGrpSpPr>
          <p:grpSpPr>
            <a:xfrm>
              <a:off x="-1" y="0"/>
              <a:ext cx="505173" cy="578576"/>
              <a:chOff x="0" y="0"/>
              <a:chExt cx="505171" cy="578575"/>
            </a:xfrm>
          </p:grpSpPr>
          <p:sp>
            <p:nvSpPr>
              <p:cNvPr id="356" name="Rectangle"/>
              <p:cNvSpPr/>
              <p:nvPr/>
            </p:nvSpPr>
            <p:spPr>
              <a:xfrm rot="12174401">
                <a:off x="262272" y="84888"/>
                <a:ext cx="155109" cy="482527"/>
              </a:xfrm>
              <a:prstGeom prst="rect">
                <a:avLst/>
              </a:prstGeom>
              <a:solidFill>
                <a:srgbClr val="FFFFFF"/>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357" name="Rectangle"/>
              <p:cNvSpPr/>
              <p:nvPr/>
            </p:nvSpPr>
            <p:spPr>
              <a:xfrm rot="12174401">
                <a:off x="88616" y="7085"/>
                <a:ext cx="134171" cy="482528"/>
              </a:xfrm>
              <a:prstGeom prst="rect">
                <a:avLst/>
              </a:prstGeom>
              <a:solidFill>
                <a:srgbClr val="FFFFFF"/>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grpSp>
      </p:grpSp>
      <p:sp>
        <p:nvSpPr>
          <p:cNvPr id="360" name="Arrow"/>
          <p:cNvSpPr/>
          <p:nvPr/>
        </p:nvSpPr>
        <p:spPr>
          <a:xfrm rot="1020000">
            <a:off x="1028700" y="2552700"/>
            <a:ext cx="1270000" cy="690654"/>
          </a:xfrm>
          <a:prstGeom prst="rightArrow">
            <a:avLst>
              <a:gd name="adj1" fmla="val 32000"/>
              <a:gd name="adj2" fmla="val 117686"/>
            </a:avLst>
          </a:prstGeom>
          <a:solidFill>
            <a:srgbClr val="FFFB00"/>
          </a:solidFill>
          <a:ln w="25400">
            <a:solidFill>
              <a:srgbClr val="FFFB00"/>
            </a:solidFill>
          </a:ln>
        </p:spPr>
        <p:txBody>
          <a:bodyPr lIns="45719" rIns="45719"/>
          <a:lstStyle/>
          <a:p>
            <a:pPr marL="0" marR="0">
              <a:defRPr>
                <a:solidFill>
                  <a:srgbClr val="51ABD0"/>
                </a:solidFill>
                <a:uFillTx/>
                <a:latin typeface="Tahoma"/>
                <a:ea typeface="Tahoma"/>
                <a:cs typeface="Tahoma"/>
                <a:sym typeface="Tahoma"/>
              </a:defRPr>
            </a:pPr>
          </a:p>
        </p:txBody>
      </p:sp>
      <p:sp>
        <p:nvSpPr>
          <p:cNvPr id="361" name="Light"/>
          <p:cNvSpPr txBox="1"/>
          <p:nvPr/>
        </p:nvSpPr>
        <p:spPr>
          <a:xfrm>
            <a:off x="3121199" y="2200106"/>
            <a:ext cx="793402"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Light</a:t>
            </a:r>
          </a:p>
        </p:txBody>
      </p:sp>
      <p:sp>
        <p:nvSpPr>
          <p:cNvPr id="362" name="slit"/>
          <p:cNvSpPr txBox="1"/>
          <p:nvPr/>
        </p:nvSpPr>
        <p:spPr>
          <a:xfrm>
            <a:off x="1160665" y="3815044"/>
            <a:ext cx="498070"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slit</a:t>
            </a:r>
          </a:p>
        </p:txBody>
      </p:sp>
      <p:sp>
        <p:nvSpPr>
          <p:cNvPr id="363" name="diffraction grating"/>
          <p:cNvSpPr txBox="1"/>
          <p:nvPr/>
        </p:nvSpPr>
        <p:spPr>
          <a:xfrm>
            <a:off x="5673899" y="2609823"/>
            <a:ext cx="2583215"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diffraction grating</a:t>
            </a:r>
          </a:p>
        </p:txBody>
      </p:sp>
      <p:sp>
        <p:nvSpPr>
          <p:cNvPr id="364" name="Line"/>
          <p:cNvSpPr/>
          <p:nvPr/>
        </p:nvSpPr>
        <p:spPr>
          <a:xfrm flipH="1">
            <a:off x="2178232" y="2459802"/>
            <a:ext cx="913070" cy="455486"/>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
        <p:nvSpPr>
          <p:cNvPr id="365" name="Line"/>
          <p:cNvSpPr/>
          <p:nvPr/>
        </p:nvSpPr>
        <p:spPr>
          <a:xfrm flipH="1">
            <a:off x="6190730" y="3078255"/>
            <a:ext cx="1062556" cy="717787"/>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
        <p:nvSpPr>
          <p:cNvPr id="366" name="Line"/>
          <p:cNvSpPr/>
          <p:nvPr/>
        </p:nvSpPr>
        <p:spPr>
          <a:xfrm flipV="1">
            <a:off x="1661391" y="3543231"/>
            <a:ext cx="1062240" cy="450154"/>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Breaks light into “rainbow” colors, with lines.…"/>
          <p:cNvSpPr txBox="1"/>
          <p:nvPr/>
        </p:nvSpPr>
        <p:spPr>
          <a:xfrm>
            <a:off x="468495" y="1113752"/>
            <a:ext cx="7866024" cy="99711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marL="441157" marR="0" indent="-441157">
              <a:buSzPct val="100000"/>
              <a:buChar char="•"/>
              <a:defRPr sz="2100">
                <a:uFillTx/>
                <a:latin typeface="Arial"/>
                <a:ea typeface="Arial"/>
                <a:cs typeface="Arial"/>
                <a:sym typeface="Arial"/>
              </a:defRPr>
            </a:pPr>
            <a:r>
              <a:t>Breaks light into “rainbow” colors, with lines.</a:t>
            </a:r>
          </a:p>
          <a:p>
            <a:pPr marL="441157" marR="0" indent="-441157">
              <a:buSzPct val="100000"/>
              <a:buChar char="•"/>
              <a:defRPr sz="2100">
                <a:uFillTx/>
                <a:latin typeface="Arial"/>
                <a:ea typeface="Arial"/>
                <a:cs typeface="Arial"/>
                <a:sym typeface="Arial"/>
              </a:defRPr>
            </a:pPr>
            <a:r>
              <a:t>Different elements produce different lines.</a:t>
            </a:r>
          </a:p>
          <a:p>
            <a:pPr marL="441157" marR="0" indent="-441157">
              <a:buSzPct val="100000"/>
              <a:buChar char="•"/>
              <a:defRPr sz="2100">
                <a:uFillTx/>
                <a:latin typeface="Arial"/>
                <a:ea typeface="Arial"/>
                <a:cs typeface="Arial"/>
                <a:sym typeface="Arial"/>
              </a:defRPr>
            </a:pPr>
            <a:r>
              <a:t>So these lines are like “fingerprints” for elements.</a:t>
            </a:r>
          </a:p>
        </p:txBody>
      </p:sp>
      <p:sp>
        <p:nvSpPr>
          <p:cNvPr id="369" name="Spectra"/>
          <p:cNvSpPr txBox="1"/>
          <p:nvPr/>
        </p:nvSpPr>
        <p:spPr>
          <a:xfrm>
            <a:off x="3841527" y="-90081"/>
            <a:ext cx="1460945" cy="535762"/>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3100">
                <a:uFillTx/>
                <a:latin typeface="Arial"/>
                <a:ea typeface="Arial"/>
                <a:cs typeface="Arial"/>
                <a:sym typeface="Arial"/>
              </a:defRPr>
            </a:lvl1pPr>
          </a:lstStyle>
          <a:p>
            <a:pPr/>
            <a:r>
              <a:t>Spectra</a:t>
            </a:r>
          </a:p>
        </p:txBody>
      </p:sp>
      <p:grpSp>
        <p:nvGrpSpPr>
          <p:cNvPr id="378" name="Group"/>
          <p:cNvGrpSpPr/>
          <p:nvPr/>
        </p:nvGrpSpPr>
        <p:grpSpPr>
          <a:xfrm>
            <a:off x="1124906" y="2336800"/>
            <a:ext cx="6400801" cy="845295"/>
            <a:chOff x="0" y="0"/>
            <a:chExt cx="6400800" cy="845294"/>
          </a:xfrm>
        </p:grpSpPr>
        <p:sp>
          <p:nvSpPr>
            <p:cNvPr id="370" name="Rectangle"/>
            <p:cNvSpPr/>
            <p:nvPr/>
          </p:nvSpPr>
          <p:spPr>
            <a:xfrm>
              <a:off x="0" y="0"/>
              <a:ext cx="6400800" cy="845295"/>
            </a:xfrm>
            <a:prstGeom prst="rect">
              <a:avLst/>
            </a:prstGeom>
            <a:solidFill>
              <a:srgbClr val="FFFFFF"/>
            </a:solidFill>
            <a:ln w="25400" cap="flat">
              <a:solidFill>
                <a:srgbClr val="000000"/>
              </a:solidFill>
              <a:prstDash val="solid"/>
              <a:round/>
            </a:ln>
            <a:effectLst/>
          </p:spPr>
          <p:txBody>
            <a:bodyPr wrap="square" lIns="45719" tIns="45719" rIns="45719" bIns="45719" numCol="1" anchor="t">
              <a:noAutofit/>
            </a:bodyPr>
            <a:lstStyle/>
            <a:p>
              <a:pPr marL="0" marR="0">
                <a:defRPr>
                  <a:uFillTx/>
                  <a:latin typeface="Tahoma"/>
                  <a:ea typeface="Tahoma"/>
                  <a:cs typeface="Tahoma"/>
                  <a:sym typeface="Tahoma"/>
                </a:defRPr>
              </a:pPr>
            </a:p>
          </p:txBody>
        </p:sp>
        <p:sp>
          <p:nvSpPr>
            <p:cNvPr id="371" name="Line"/>
            <p:cNvSpPr/>
            <p:nvPr/>
          </p:nvSpPr>
          <p:spPr>
            <a:xfrm flipV="1">
              <a:off x="596900" y="48439"/>
              <a:ext cx="1" cy="748416"/>
            </a:xfrm>
            <a:prstGeom prst="line">
              <a:avLst/>
            </a:prstGeom>
            <a:noFill/>
            <a:ln w="254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2" name="Line"/>
            <p:cNvSpPr/>
            <p:nvPr/>
          </p:nvSpPr>
          <p:spPr>
            <a:xfrm flipV="1">
              <a:off x="698499" y="48439"/>
              <a:ext cx="1" cy="748416"/>
            </a:xfrm>
            <a:prstGeom prst="line">
              <a:avLst/>
            </a:prstGeom>
            <a:noFill/>
            <a:ln w="254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3" name="Line"/>
            <p:cNvSpPr/>
            <p:nvPr/>
          </p:nvSpPr>
          <p:spPr>
            <a:xfrm flipV="1">
              <a:off x="819150" y="61139"/>
              <a:ext cx="1" cy="748416"/>
            </a:xfrm>
            <a:prstGeom prst="line">
              <a:avLst/>
            </a:prstGeom>
            <a:noFill/>
            <a:ln w="254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4" name="Line"/>
            <p:cNvSpPr/>
            <p:nvPr/>
          </p:nvSpPr>
          <p:spPr>
            <a:xfrm flipV="1">
              <a:off x="1041400" y="61139"/>
              <a:ext cx="1" cy="748416"/>
            </a:xfrm>
            <a:prstGeom prst="line">
              <a:avLst/>
            </a:prstGeom>
            <a:noFill/>
            <a:ln w="25400" cap="flat">
              <a:solidFill>
                <a:srgbClr val="B38C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5" name="Line"/>
            <p:cNvSpPr/>
            <p:nvPr/>
          </p:nvSpPr>
          <p:spPr>
            <a:xfrm flipV="1">
              <a:off x="1498600" y="48439"/>
              <a:ext cx="1" cy="748416"/>
            </a:xfrm>
            <a:prstGeom prst="line">
              <a:avLst/>
            </a:prstGeom>
            <a:noFill/>
            <a:ln w="25400" cap="flat">
              <a:solidFill>
                <a:srgbClr val="3159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6" name="Line"/>
            <p:cNvSpPr/>
            <p:nvPr/>
          </p:nvSpPr>
          <p:spPr>
            <a:xfrm flipV="1">
              <a:off x="2178050" y="48439"/>
              <a:ext cx="1" cy="748416"/>
            </a:xfrm>
            <a:prstGeom prst="line">
              <a:avLst/>
            </a:prstGeom>
            <a:noFill/>
            <a:ln w="25400" cap="flat">
              <a:solidFill>
                <a:srgbClr val="4BB9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77" name="Line"/>
            <p:cNvSpPr/>
            <p:nvPr/>
          </p:nvSpPr>
          <p:spPr>
            <a:xfrm flipV="1">
              <a:off x="4673600" y="61139"/>
              <a:ext cx="1" cy="748416"/>
            </a:xfrm>
            <a:prstGeom prst="line">
              <a:avLst/>
            </a:prstGeom>
            <a:noFill/>
            <a:ln w="25400" cap="flat">
              <a:solidFill>
                <a:srgbClr val="FF3F35"/>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grpSp>
      <p:sp>
        <p:nvSpPr>
          <p:cNvPr id="379" name="Rectangle"/>
          <p:cNvSpPr/>
          <p:nvPr/>
        </p:nvSpPr>
        <p:spPr>
          <a:xfrm>
            <a:off x="1124906" y="3327400"/>
            <a:ext cx="6400801" cy="845295"/>
          </a:xfrm>
          <a:prstGeom prst="rect">
            <a:avLst/>
          </a:prstGeom>
          <a:solidFill>
            <a:srgbClr val="FFFFFF"/>
          </a:solidFill>
          <a:ln w="25400">
            <a:solidFill>
              <a:srgbClr val="000000"/>
            </a:solidFill>
          </a:ln>
        </p:spPr>
        <p:txBody>
          <a:bodyPr lIns="45719" rIns="45719"/>
          <a:lstStyle/>
          <a:p>
            <a:pPr marL="0" marR="0">
              <a:defRPr>
                <a:uFillTx/>
                <a:latin typeface="Tahoma"/>
                <a:ea typeface="Tahoma"/>
                <a:cs typeface="Tahoma"/>
                <a:sym typeface="Tahoma"/>
              </a:defRPr>
            </a:pPr>
          </a:p>
        </p:txBody>
      </p:sp>
      <p:sp>
        <p:nvSpPr>
          <p:cNvPr id="380" name="Line"/>
          <p:cNvSpPr/>
          <p:nvPr/>
        </p:nvSpPr>
        <p:spPr>
          <a:xfrm flipV="1">
            <a:off x="3639506" y="3375839"/>
            <a:ext cx="1" cy="748416"/>
          </a:xfrm>
          <a:prstGeom prst="line">
            <a:avLst/>
          </a:prstGeom>
          <a:ln w="25400">
            <a:solidFill>
              <a:srgbClr val="40FA97"/>
            </a:solidFill>
          </a:ln>
          <a:effectLst>
            <a:outerShdw sx="100000" sy="100000" kx="0" ky="0" algn="b" rotWithShape="0" blurRad="38100" dist="20000" dir="5400000">
              <a:srgbClr val="000000">
                <a:alpha val="38000"/>
              </a:srgbClr>
            </a:outerShdw>
          </a:effectLst>
        </p:spPr>
        <p:txBody>
          <a:bodyPr lIns="45719" rIns="45719"/>
          <a:lstStyle/>
          <a:p>
            <a:pPr marL="0" marR="0">
              <a:defRPr>
                <a:solidFill>
                  <a:srgbClr val="FFFFFF"/>
                </a:solidFill>
                <a:uFillTx/>
                <a:latin typeface="Tahoma"/>
                <a:ea typeface="Tahoma"/>
                <a:cs typeface="Tahoma"/>
                <a:sym typeface="Tahoma"/>
              </a:defRPr>
            </a:pPr>
          </a:p>
        </p:txBody>
      </p:sp>
      <p:sp>
        <p:nvSpPr>
          <p:cNvPr id="381" name="Line"/>
          <p:cNvSpPr/>
          <p:nvPr/>
        </p:nvSpPr>
        <p:spPr>
          <a:xfrm flipV="1">
            <a:off x="4719006" y="3375839"/>
            <a:ext cx="1" cy="748416"/>
          </a:xfrm>
          <a:prstGeom prst="line">
            <a:avLst/>
          </a:prstGeom>
          <a:ln w="25400">
            <a:solidFill>
              <a:srgbClr val="D1FB78"/>
            </a:solidFill>
          </a:ln>
          <a:effectLst>
            <a:outerShdw sx="100000" sy="100000" kx="0" ky="0" algn="b" rotWithShape="0" blurRad="38100" dist="20000" dir="5400000">
              <a:srgbClr val="000000">
                <a:alpha val="38000"/>
              </a:srgbClr>
            </a:outerShdw>
          </a:effectLst>
        </p:spPr>
        <p:txBody>
          <a:bodyPr lIns="45719" rIns="45719"/>
          <a:lstStyle/>
          <a:p>
            <a:pPr marL="0" marR="0">
              <a:defRPr>
                <a:solidFill>
                  <a:srgbClr val="FFFFFF"/>
                </a:solidFill>
                <a:uFillTx/>
                <a:latin typeface="Tahoma"/>
                <a:ea typeface="Tahoma"/>
                <a:cs typeface="Tahoma"/>
                <a:sym typeface="Tahoma"/>
              </a:defRPr>
            </a:pPr>
          </a:p>
        </p:txBody>
      </p:sp>
      <p:sp>
        <p:nvSpPr>
          <p:cNvPr id="382" name="Line"/>
          <p:cNvSpPr/>
          <p:nvPr/>
        </p:nvSpPr>
        <p:spPr>
          <a:xfrm flipV="1">
            <a:off x="5100006" y="3363139"/>
            <a:ext cx="1" cy="748416"/>
          </a:xfrm>
          <a:prstGeom prst="line">
            <a:avLst/>
          </a:prstGeom>
          <a:ln w="25400">
            <a:solidFill>
              <a:srgbClr val="FFF500"/>
            </a:solidFill>
          </a:ln>
          <a:effectLst>
            <a:outerShdw sx="100000" sy="100000" kx="0" ky="0" algn="b" rotWithShape="0" blurRad="38100" dist="20000" dir="5400000">
              <a:srgbClr val="000000">
                <a:alpha val="38000"/>
              </a:srgbClr>
            </a:outerShdw>
          </a:effectLst>
        </p:spPr>
        <p:txBody>
          <a:bodyPr lIns="45719" rIns="45719"/>
          <a:lstStyle/>
          <a:p>
            <a:pPr marL="0" marR="0">
              <a:defRPr>
                <a:solidFill>
                  <a:srgbClr val="FFFFFF"/>
                </a:solidFill>
                <a:uFillTx/>
                <a:latin typeface="Tahoma"/>
                <a:ea typeface="Tahoma"/>
                <a:cs typeface="Tahoma"/>
                <a:sym typeface="Tahoma"/>
              </a:defRPr>
            </a:pPr>
          </a:p>
        </p:txBody>
      </p:sp>
      <p:sp>
        <p:nvSpPr>
          <p:cNvPr id="383" name="Line"/>
          <p:cNvSpPr/>
          <p:nvPr/>
        </p:nvSpPr>
        <p:spPr>
          <a:xfrm flipV="1">
            <a:off x="5150806" y="3363139"/>
            <a:ext cx="1" cy="748416"/>
          </a:xfrm>
          <a:prstGeom prst="line">
            <a:avLst/>
          </a:prstGeom>
          <a:ln w="25400">
            <a:solidFill>
              <a:srgbClr val="FFF500"/>
            </a:solidFill>
          </a:ln>
          <a:effectLst>
            <a:outerShdw sx="100000" sy="100000" kx="0" ky="0" algn="b" rotWithShape="0" blurRad="38100" dist="20000" dir="5400000">
              <a:srgbClr val="000000">
                <a:alpha val="38000"/>
              </a:srgbClr>
            </a:outerShdw>
          </a:effectLst>
        </p:spPr>
        <p:txBody>
          <a:bodyPr lIns="45719" rIns="45719"/>
          <a:lstStyle/>
          <a:p>
            <a:pPr marL="0" marR="0">
              <a:defRPr>
                <a:solidFill>
                  <a:srgbClr val="FFFFFF"/>
                </a:solidFill>
                <a:uFillTx/>
                <a:latin typeface="Tahoma"/>
                <a:ea typeface="Tahoma"/>
                <a:cs typeface="Tahoma"/>
                <a:sym typeface="Tahoma"/>
              </a:defRPr>
            </a:pPr>
          </a:p>
        </p:txBody>
      </p:sp>
      <p:sp>
        <p:nvSpPr>
          <p:cNvPr id="384" name="Hydrogen"/>
          <p:cNvSpPr txBox="1"/>
          <p:nvPr/>
        </p:nvSpPr>
        <p:spPr>
          <a:xfrm>
            <a:off x="7544308" y="2567677"/>
            <a:ext cx="1131197"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900">
                <a:uFillTx/>
                <a:latin typeface="Tahoma"/>
                <a:ea typeface="Tahoma"/>
                <a:cs typeface="Tahoma"/>
                <a:sym typeface="Tahoma"/>
              </a:defRPr>
            </a:lvl1pPr>
          </a:lstStyle>
          <a:p>
            <a:pPr/>
            <a:r>
              <a:t>Hydrogen</a:t>
            </a:r>
          </a:p>
        </p:txBody>
      </p:sp>
      <p:sp>
        <p:nvSpPr>
          <p:cNvPr id="385" name="Sodium"/>
          <p:cNvSpPr txBox="1"/>
          <p:nvPr/>
        </p:nvSpPr>
        <p:spPr>
          <a:xfrm>
            <a:off x="7662012" y="3545577"/>
            <a:ext cx="895789"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900">
                <a:uFillTx/>
                <a:latin typeface="Tahoma"/>
                <a:ea typeface="Tahoma"/>
                <a:cs typeface="Tahoma"/>
                <a:sym typeface="Tahoma"/>
              </a:defRPr>
            </a:lvl1pPr>
          </a:lstStyle>
          <a:p>
            <a:pPr/>
            <a:r>
              <a:t>Sodium</a:t>
            </a:r>
          </a:p>
        </p:txBody>
      </p:sp>
      <p:sp>
        <p:nvSpPr>
          <p:cNvPr id="386" name="Hence, spectra can be used to determine the composition of far-away objects, like the corona."/>
          <p:cNvSpPr txBox="1"/>
          <p:nvPr/>
        </p:nvSpPr>
        <p:spPr>
          <a:xfrm>
            <a:off x="604573" y="4785952"/>
            <a:ext cx="7136667" cy="997116"/>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lvl1pPr marL="441157" marR="0" indent="-441157">
              <a:buSzPct val="100000"/>
              <a:buChar char="•"/>
              <a:defRPr sz="2100">
                <a:uFillTx/>
                <a:latin typeface="Arial"/>
                <a:ea typeface="Arial"/>
                <a:cs typeface="Arial"/>
                <a:sym typeface="Arial"/>
              </a:defRPr>
            </a:lvl1pPr>
          </a:lstStyle>
          <a:p>
            <a:pPr/>
            <a:r>
              <a:t>Hence, spectra can be used to determine the composition of far-away objects, like the corona.</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4BACC6"/>
        </a:solidFill>
      </p:bgPr>
    </p:bg>
    <p:spTree>
      <p:nvGrpSpPr>
        <p:cNvPr id="1" name=""/>
        <p:cNvGrpSpPr/>
        <p:nvPr/>
      </p:nvGrpSpPr>
      <p:grpSpPr>
        <a:xfrm>
          <a:off x="0" y="0"/>
          <a:ext cx="0" cy="0"/>
          <a:chOff x="0" y="0"/>
          <a:chExt cx="0" cy="0"/>
        </a:xfrm>
      </p:grpSpPr>
      <p:sp>
        <p:nvSpPr>
          <p:cNvPr id="388" name="Interlude:  “Flash spectrum” from the 2017 USA total solar eclipse"/>
          <p:cNvSpPr txBox="1"/>
          <p:nvPr>
            <p:ph type="title" idx="4294967295"/>
          </p:nvPr>
        </p:nvSpPr>
        <p:spPr>
          <a:xfrm>
            <a:off x="0" y="28574"/>
            <a:ext cx="9144000" cy="1508126"/>
          </a:xfrm>
          <a:prstGeom prst="rect">
            <a:avLst/>
          </a:prstGeom>
          <a:effectLst>
            <a:outerShdw sx="100000" sy="100000" kx="0" ky="0" algn="b" rotWithShape="0" blurRad="63500" dist="0" dir="0">
              <a:srgbClr val="808080">
                <a:alpha val="75000"/>
              </a:srgbClr>
            </a:outerShdw>
          </a:effectLst>
        </p:spPr>
        <p:txBody>
          <a:bodyPr lIns="45719" tIns="45719" rIns="45719" bIns="45719"/>
          <a:lstStyle>
            <a:lvl1pPr marL="0" marR="0">
              <a:defRPr sz="3800">
                <a:solidFill>
                  <a:srgbClr val="FFFFFF"/>
                </a:solidFill>
                <a:uFillTx/>
                <a:latin typeface="Tahoma"/>
                <a:ea typeface="Tahoma"/>
                <a:cs typeface="Tahoma"/>
                <a:sym typeface="Tahoma"/>
              </a:defRPr>
            </a:lvl1pPr>
          </a:lstStyle>
          <a:p>
            <a:pPr/>
            <a:r>
              <a:t>Interlude:  “Flash spectrum” from the 2017 USA total solar eclipse</a:t>
            </a:r>
          </a:p>
        </p:txBody>
      </p:sp>
      <p:sp>
        <p:nvSpPr>
          <p:cNvPr id="389" name="Normal spectrograph:"/>
          <p:cNvSpPr txBox="1"/>
          <p:nvPr>
            <p:ph type="body" sz="quarter" idx="4294967295"/>
          </p:nvPr>
        </p:nvSpPr>
        <p:spPr>
          <a:xfrm>
            <a:off x="457200" y="1535348"/>
            <a:ext cx="8229600" cy="716055"/>
          </a:xfrm>
          <a:prstGeom prst="rect">
            <a:avLst/>
          </a:prstGeom>
          <a:effectLst>
            <a:outerShdw sx="100000" sy="100000" kx="0" ky="0" algn="b" rotWithShape="0" blurRad="63500" dist="0" dir="0">
              <a:srgbClr val="808080">
                <a:alpha val="75000"/>
              </a:srgbClr>
            </a:outerShdw>
          </a:effectLst>
        </p:spPr>
        <p:txBody>
          <a:bodyPr lIns="45719" tIns="45719" rIns="45719" bIns="45719"/>
          <a:lstStyle>
            <a:lvl1pPr marL="342900" marR="0">
              <a:buClr>
                <a:srgbClr val="FFCC00"/>
              </a:buClr>
              <a:buChar char="⬧"/>
              <a:defRPr>
                <a:solidFill>
                  <a:srgbClr val="FFFFFF"/>
                </a:solidFill>
                <a:uFillTx/>
                <a:latin typeface="Tahoma"/>
                <a:ea typeface="Tahoma"/>
                <a:cs typeface="Tahoma"/>
                <a:sym typeface="Tahoma"/>
              </a:defRPr>
            </a:lvl1pPr>
          </a:lstStyle>
          <a:p>
            <a:pPr/>
            <a:r>
              <a:t>Normal spectrograph: </a:t>
            </a:r>
          </a:p>
        </p:txBody>
      </p:sp>
      <p:sp>
        <p:nvSpPr>
          <p:cNvPr id="390" name="In this case, let the Moon be the slit!…"/>
          <p:cNvSpPr txBox="1"/>
          <p:nvPr/>
        </p:nvSpPr>
        <p:spPr>
          <a:xfrm>
            <a:off x="457200" y="4913548"/>
            <a:ext cx="8476074" cy="1769188"/>
          </a:xfrm>
          <a:prstGeom prst="rect">
            <a:avLst/>
          </a:prstGeom>
          <a:ln w="12700">
            <a:miter lim="400000"/>
          </a:ln>
          <a:effectLst>
            <a:outerShdw sx="100000" sy="100000" kx="0" ky="0" algn="b" rotWithShape="0" blurRad="63500" dist="0" dir="0">
              <a:srgbClr val="808080">
                <a:alpha val="75000"/>
              </a:srgbClr>
            </a:outerShdw>
          </a:effectLst>
          <a:extLst>
            <a:ext uri="{C572A759-6A51-4108-AA02-DFA0A04FC94B}">
              <ma14:wrappingTextBoxFlag xmlns:ma14="http://schemas.microsoft.com/office/mac/drawingml/2011/main" val="1"/>
            </a:ext>
          </a:extLst>
        </p:spPr>
        <p:txBody>
          <a:bodyPr lIns="45719" rIns="45719"/>
          <a:lstStyle/>
          <a:p>
            <a:pPr marL="342900" marR="0" indent="-342900">
              <a:spcBef>
                <a:spcPts val="700"/>
              </a:spcBef>
              <a:buClr>
                <a:srgbClr val="FFCC00"/>
              </a:buClr>
              <a:buSzPct val="100000"/>
              <a:buChar char="⬧"/>
              <a:defRPr sz="3200">
                <a:solidFill>
                  <a:srgbClr val="FFFFFF"/>
                </a:solidFill>
                <a:uFillTx/>
                <a:latin typeface="Tahoma"/>
                <a:ea typeface="Tahoma"/>
                <a:cs typeface="Tahoma"/>
                <a:sym typeface="Tahoma"/>
              </a:defRPr>
            </a:pPr>
            <a:r>
              <a:t>In this case, let the Moon be the slit!</a:t>
            </a:r>
          </a:p>
          <a:p>
            <a:pPr marL="342900" marR="0" indent="-342900">
              <a:spcBef>
                <a:spcPts val="700"/>
              </a:spcBef>
              <a:buClr>
                <a:srgbClr val="FFCC00"/>
              </a:buClr>
              <a:buSzPct val="100000"/>
              <a:buChar char="⬧"/>
              <a:defRPr sz="3200">
                <a:solidFill>
                  <a:srgbClr val="FFFFFF"/>
                </a:solidFill>
                <a:uFillTx/>
                <a:latin typeface="Tahoma"/>
                <a:ea typeface="Tahoma"/>
                <a:cs typeface="Tahoma"/>
                <a:sym typeface="Tahoma"/>
              </a:defRPr>
            </a:pPr>
            <a:r>
              <a:t>Diffraction grating in front of a DSLR.</a:t>
            </a:r>
          </a:p>
          <a:p>
            <a:pPr marL="342900" marR="0" indent="-342900">
              <a:spcBef>
                <a:spcPts val="700"/>
              </a:spcBef>
              <a:buClr>
                <a:srgbClr val="FFCC00"/>
              </a:buClr>
              <a:buSzPct val="100000"/>
              <a:buChar char="⬧"/>
              <a:defRPr sz="3200">
                <a:solidFill>
                  <a:srgbClr val="FFFFFF"/>
                </a:solidFill>
                <a:uFillTx/>
                <a:latin typeface="Tahoma"/>
                <a:ea typeface="Tahoma"/>
                <a:cs typeface="Tahoma"/>
                <a:sym typeface="Tahoma"/>
              </a:defRPr>
            </a:pPr>
            <a:r>
              <a:t>(The “Star analyser,” SA-100; Canon DSLR.)</a:t>
            </a:r>
          </a:p>
        </p:txBody>
      </p:sp>
      <p:grpSp>
        <p:nvGrpSpPr>
          <p:cNvPr id="404" name="Group"/>
          <p:cNvGrpSpPr/>
          <p:nvPr/>
        </p:nvGrpSpPr>
        <p:grpSpPr>
          <a:xfrm>
            <a:off x="2728716" y="3074463"/>
            <a:ext cx="3686567" cy="1769188"/>
            <a:chOff x="0" y="0"/>
            <a:chExt cx="3686566" cy="1769186"/>
          </a:xfrm>
        </p:grpSpPr>
        <p:grpSp>
          <p:nvGrpSpPr>
            <p:cNvPr id="397" name="Group"/>
            <p:cNvGrpSpPr/>
            <p:nvPr/>
          </p:nvGrpSpPr>
          <p:grpSpPr>
            <a:xfrm rot="1625444">
              <a:off x="3001067" y="696763"/>
              <a:ext cx="479773" cy="1019084"/>
              <a:chOff x="0" y="0"/>
              <a:chExt cx="479771" cy="1019082"/>
            </a:xfrm>
          </p:grpSpPr>
          <p:sp>
            <p:nvSpPr>
              <p:cNvPr id="391" name="Rectangle"/>
              <p:cNvSpPr/>
              <p:nvPr/>
            </p:nvSpPr>
            <p:spPr>
              <a:xfrm>
                <a:off x="0" y="14436"/>
                <a:ext cx="479772" cy="991947"/>
              </a:xfrm>
              <a:prstGeom prst="rect">
                <a:avLst/>
              </a:prstGeom>
              <a:solidFill>
                <a:srgbClr val="FFFFFF">
                  <a:alpha val="51611"/>
                </a:srgbClr>
              </a:solidFill>
              <a:ln w="25400" cap="flat">
                <a:solidFill>
                  <a:srgbClr val="9966FF">
                    <a:alpha val="51611"/>
                  </a:srgbClr>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392" name="Line"/>
              <p:cNvSpPr/>
              <p:nvPr/>
            </p:nvSpPr>
            <p:spPr>
              <a:xfrm flipV="1">
                <a:off x="239886"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93" name="Line"/>
              <p:cNvSpPr/>
              <p:nvPr/>
            </p:nvSpPr>
            <p:spPr>
              <a:xfrm flipV="1">
                <a:off x="417686" y="-1"/>
                <a:ext cx="1" cy="1017348"/>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94" name="Line"/>
              <p:cNvSpPr/>
              <p:nvPr/>
            </p:nvSpPr>
            <p:spPr>
              <a:xfrm flipV="1">
                <a:off x="328786"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95" name="Line"/>
              <p:cNvSpPr/>
              <p:nvPr/>
            </p:nvSpPr>
            <p:spPr>
              <a:xfrm flipV="1">
                <a:off x="150985"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sp>
            <p:nvSpPr>
              <p:cNvPr id="396" name="Line"/>
              <p:cNvSpPr/>
              <p:nvPr/>
            </p:nvSpPr>
            <p:spPr>
              <a:xfrm flipV="1">
                <a:off x="62085" y="1736"/>
                <a:ext cx="1" cy="1017347"/>
              </a:xfrm>
              <a:prstGeom prst="line">
                <a:avLst/>
              </a:prstGeom>
              <a:noFill/>
              <a:ln w="127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grpSp>
        <p:grpSp>
          <p:nvGrpSpPr>
            <p:cNvPr id="400" name="Group"/>
            <p:cNvGrpSpPr/>
            <p:nvPr/>
          </p:nvGrpSpPr>
          <p:grpSpPr>
            <a:xfrm rot="11807816">
              <a:off x="184037" y="458252"/>
              <a:ext cx="3165811" cy="556720"/>
              <a:chOff x="0" y="0"/>
              <a:chExt cx="3165809" cy="556719"/>
            </a:xfrm>
          </p:grpSpPr>
          <p:sp>
            <p:nvSpPr>
              <p:cNvPr id="398" name="Shape"/>
              <p:cNvSpPr/>
              <p:nvPr/>
            </p:nvSpPr>
            <p:spPr>
              <a:xfrm>
                <a:off x="-1" y="0"/>
                <a:ext cx="3071031" cy="531320"/>
              </a:xfrm>
              <a:custGeom>
                <a:avLst/>
                <a:gdLst/>
                <a:ahLst/>
                <a:cxnLst>
                  <a:cxn ang="0">
                    <a:pos x="wd2" y="hd2"/>
                  </a:cxn>
                  <a:cxn ang="5400000">
                    <a:pos x="wd2" y="hd2"/>
                  </a:cxn>
                  <a:cxn ang="10800000">
                    <a:pos x="wd2" y="hd2"/>
                  </a:cxn>
                  <a:cxn ang="16200000">
                    <a:pos x="wd2" y="hd2"/>
                  </a:cxn>
                </a:cxnLst>
                <a:rect l="0" t="0" r="r" b="b"/>
                <a:pathLst>
                  <a:path w="21584" h="21600" fill="norm" stroke="1" extrusionOk="0">
                    <a:moveTo>
                      <a:pt x="711" y="0"/>
                    </a:moveTo>
                    <a:lnTo>
                      <a:pt x="21584" y="0"/>
                    </a:lnTo>
                    <a:cubicBezTo>
                      <a:pt x="21089" y="2786"/>
                      <a:pt x="20806" y="6597"/>
                      <a:pt x="20796" y="10592"/>
                    </a:cubicBezTo>
                    <a:cubicBezTo>
                      <a:pt x="20787" y="14731"/>
                      <a:pt x="21071" y="18711"/>
                      <a:pt x="21584" y="21600"/>
                    </a:cubicBezTo>
                    <a:lnTo>
                      <a:pt x="711" y="21600"/>
                    </a:lnTo>
                    <a:cubicBezTo>
                      <a:pt x="269" y="18729"/>
                      <a:pt x="17" y="15042"/>
                      <a:pt x="1" y="11197"/>
                    </a:cubicBezTo>
                    <a:cubicBezTo>
                      <a:pt x="-16" y="7079"/>
                      <a:pt x="238" y="3078"/>
                      <a:pt x="711" y="0"/>
                    </a:cubicBezTo>
                    <a:close/>
                  </a:path>
                </a:pathLst>
              </a:custGeom>
              <a:solidFill>
                <a:srgbClr val="A7A7A7"/>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399" name="Line"/>
              <p:cNvSpPr/>
              <p:nvPr/>
            </p:nvSpPr>
            <p:spPr>
              <a:xfrm rot="16200000">
                <a:off x="2840059" y="230969"/>
                <a:ext cx="556720" cy="94781"/>
              </a:xfrm>
              <a:custGeom>
                <a:avLst/>
                <a:gdLst/>
                <a:ahLst/>
                <a:cxnLst>
                  <a:cxn ang="0">
                    <a:pos x="wd2" y="hd2"/>
                  </a:cxn>
                  <a:cxn ang="5400000">
                    <a:pos x="wd2" y="hd2"/>
                  </a:cxn>
                  <a:cxn ang="10800000">
                    <a:pos x="wd2" y="hd2"/>
                  </a:cxn>
                  <a:cxn ang="16200000">
                    <a:pos x="wd2" y="hd2"/>
                  </a:cxn>
                </a:cxnLst>
                <a:rect l="0" t="0" r="r" b="b"/>
                <a:pathLst>
                  <a:path w="21600" h="20657" fill="norm" stroke="1" extrusionOk="0">
                    <a:moveTo>
                      <a:pt x="0" y="0"/>
                    </a:moveTo>
                    <a:cubicBezTo>
                      <a:pt x="2877" y="12473"/>
                      <a:pt x="6370" y="19653"/>
                      <a:pt x="10001" y="20558"/>
                    </a:cubicBezTo>
                    <a:cubicBezTo>
                      <a:pt x="14178" y="21600"/>
                      <a:pt x="18286" y="14319"/>
                      <a:pt x="21600" y="0"/>
                    </a:cubicBezTo>
                  </a:path>
                </a:pathLst>
              </a:custGeom>
              <a:noFill/>
              <a:ln w="25400" cap="flat">
                <a:solidFill>
                  <a:srgbClr val="9966FF"/>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marL="0" marR="0">
                  <a:defRPr>
                    <a:solidFill>
                      <a:srgbClr val="FFFFFF"/>
                    </a:solidFill>
                    <a:uFillTx/>
                    <a:latin typeface="Tahoma"/>
                    <a:ea typeface="Tahoma"/>
                    <a:cs typeface="Tahoma"/>
                    <a:sym typeface="Tahoma"/>
                  </a:defRPr>
                </a:pPr>
              </a:p>
            </p:txBody>
          </p:sp>
        </p:grpSp>
        <p:grpSp>
          <p:nvGrpSpPr>
            <p:cNvPr id="403" name="Group"/>
            <p:cNvGrpSpPr/>
            <p:nvPr/>
          </p:nvGrpSpPr>
          <p:grpSpPr>
            <a:xfrm>
              <a:off x="-1" y="0"/>
              <a:ext cx="505173" cy="578576"/>
              <a:chOff x="0" y="0"/>
              <a:chExt cx="505171" cy="578575"/>
            </a:xfrm>
          </p:grpSpPr>
          <p:sp>
            <p:nvSpPr>
              <p:cNvPr id="401" name="Rectangle"/>
              <p:cNvSpPr/>
              <p:nvPr/>
            </p:nvSpPr>
            <p:spPr>
              <a:xfrm rot="12174401">
                <a:off x="262272" y="84888"/>
                <a:ext cx="155109" cy="482527"/>
              </a:xfrm>
              <a:prstGeom prst="rect">
                <a:avLst/>
              </a:prstGeom>
              <a:solidFill>
                <a:srgbClr val="FFFFFF"/>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sp>
            <p:nvSpPr>
              <p:cNvPr id="402" name="Rectangle"/>
              <p:cNvSpPr/>
              <p:nvPr/>
            </p:nvSpPr>
            <p:spPr>
              <a:xfrm rot="12174401">
                <a:off x="88616" y="7085"/>
                <a:ext cx="134171" cy="482528"/>
              </a:xfrm>
              <a:prstGeom prst="rect">
                <a:avLst/>
              </a:prstGeom>
              <a:solidFill>
                <a:srgbClr val="FFFFFF"/>
              </a:solidFill>
              <a:ln w="25400" cap="flat">
                <a:solidFill>
                  <a:srgbClr val="9966FF"/>
                </a:solidFill>
                <a:prstDash val="solid"/>
                <a:round/>
              </a:ln>
              <a:effectLst/>
            </p:spPr>
            <p:txBody>
              <a:bodyPr wrap="square" lIns="45719" tIns="45719" rIns="45719" bIns="45719" numCol="1" anchor="t">
                <a:noAutofit/>
              </a:bodyPr>
              <a:lstStyle/>
              <a:p>
                <a:pPr marL="0" marR="0">
                  <a:defRPr>
                    <a:solidFill>
                      <a:srgbClr val="51ABD0"/>
                    </a:solidFill>
                    <a:uFillTx/>
                    <a:latin typeface="Tahoma"/>
                    <a:ea typeface="Tahoma"/>
                    <a:cs typeface="Tahoma"/>
                    <a:sym typeface="Tahoma"/>
                  </a:defRPr>
                </a:pPr>
              </a:p>
            </p:txBody>
          </p:sp>
        </p:grpSp>
      </p:grpSp>
      <p:sp>
        <p:nvSpPr>
          <p:cNvPr id="405" name="Arrow"/>
          <p:cNvSpPr/>
          <p:nvPr/>
        </p:nvSpPr>
        <p:spPr>
          <a:xfrm rot="1020000">
            <a:off x="1028700" y="2552700"/>
            <a:ext cx="1270000" cy="690654"/>
          </a:xfrm>
          <a:prstGeom prst="rightArrow">
            <a:avLst>
              <a:gd name="adj1" fmla="val 32000"/>
              <a:gd name="adj2" fmla="val 117686"/>
            </a:avLst>
          </a:prstGeom>
          <a:solidFill>
            <a:srgbClr val="FFFB00"/>
          </a:solidFill>
          <a:ln w="25400">
            <a:solidFill>
              <a:srgbClr val="FFFB00"/>
            </a:solidFill>
          </a:ln>
        </p:spPr>
        <p:txBody>
          <a:bodyPr lIns="45719" rIns="45719"/>
          <a:lstStyle/>
          <a:p>
            <a:pPr marL="0" marR="0">
              <a:defRPr>
                <a:solidFill>
                  <a:srgbClr val="51ABD0"/>
                </a:solidFill>
                <a:uFillTx/>
                <a:latin typeface="Tahoma"/>
                <a:ea typeface="Tahoma"/>
                <a:cs typeface="Tahoma"/>
                <a:sym typeface="Tahoma"/>
              </a:defRPr>
            </a:pPr>
          </a:p>
        </p:txBody>
      </p:sp>
      <p:sp>
        <p:nvSpPr>
          <p:cNvPr id="406" name="Light"/>
          <p:cNvSpPr txBox="1"/>
          <p:nvPr/>
        </p:nvSpPr>
        <p:spPr>
          <a:xfrm>
            <a:off x="3121199" y="2200106"/>
            <a:ext cx="793402"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Light</a:t>
            </a:r>
          </a:p>
        </p:txBody>
      </p:sp>
      <p:sp>
        <p:nvSpPr>
          <p:cNvPr id="407" name="slit"/>
          <p:cNvSpPr txBox="1"/>
          <p:nvPr/>
        </p:nvSpPr>
        <p:spPr>
          <a:xfrm>
            <a:off x="1160665" y="3815044"/>
            <a:ext cx="498070"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slit</a:t>
            </a:r>
          </a:p>
        </p:txBody>
      </p:sp>
      <p:sp>
        <p:nvSpPr>
          <p:cNvPr id="408" name="diffraction grating"/>
          <p:cNvSpPr txBox="1"/>
          <p:nvPr/>
        </p:nvSpPr>
        <p:spPr>
          <a:xfrm>
            <a:off x="5673899" y="2609823"/>
            <a:ext cx="2583215" cy="472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2500">
                <a:uFillTx/>
                <a:latin typeface="Tahoma"/>
                <a:ea typeface="Tahoma"/>
                <a:cs typeface="Tahoma"/>
                <a:sym typeface="Tahoma"/>
              </a:defRPr>
            </a:lvl1pPr>
          </a:lstStyle>
          <a:p>
            <a:pPr/>
            <a:r>
              <a:t>diffraction grating</a:t>
            </a:r>
          </a:p>
        </p:txBody>
      </p:sp>
      <p:sp>
        <p:nvSpPr>
          <p:cNvPr id="409" name="Line"/>
          <p:cNvSpPr/>
          <p:nvPr/>
        </p:nvSpPr>
        <p:spPr>
          <a:xfrm flipH="1">
            <a:off x="2178232" y="2459802"/>
            <a:ext cx="913070" cy="455486"/>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
        <p:nvSpPr>
          <p:cNvPr id="410" name="Line"/>
          <p:cNvSpPr/>
          <p:nvPr/>
        </p:nvSpPr>
        <p:spPr>
          <a:xfrm flipH="1">
            <a:off x="6190730" y="3078255"/>
            <a:ext cx="1062556" cy="717787"/>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
        <p:nvSpPr>
          <p:cNvPr id="411" name="Line"/>
          <p:cNvSpPr/>
          <p:nvPr/>
        </p:nvSpPr>
        <p:spPr>
          <a:xfrm flipV="1">
            <a:off x="1661391" y="3543231"/>
            <a:ext cx="1062240" cy="450154"/>
          </a:xfrm>
          <a:prstGeom prst="line">
            <a:avLst/>
          </a:prstGeom>
          <a:ln w="38100">
            <a:solidFill>
              <a:srgbClr val="000000"/>
            </a:solidFill>
            <a:tailEnd type="triangle"/>
          </a:ln>
        </p:spPr>
        <p:txBody>
          <a:bodyPr lIns="45719" rIns="45719"/>
          <a:lstStyle/>
          <a:p>
            <a:pPr marL="0" marR="0">
              <a:defRPr>
                <a:solidFill>
                  <a:srgbClr val="FFFFFF"/>
                </a:solidFill>
                <a:uFillTx/>
                <a:latin typeface="Tahoma"/>
                <a:ea typeface="Tahoma"/>
                <a:cs typeface="Tahoma"/>
                <a:sym typeface="Tahoma"/>
              </a:defRPr>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fld id="{86CB4B4D-7CA3-9044-876B-883B54F8677D}" type="slidenum"/>
          </a:p>
        </p:txBody>
      </p:sp>
      <p:pic>
        <p:nvPicPr>
          <p:cNvPr id="414" name="Flash_170821_MG_2063_kakudai_annotated_crop2.jpg" descr="Flash_170821_MG_2063_kakudai_annotated_crop2.jpg"/>
          <p:cNvPicPr>
            <a:picLocks noChangeAspect="1"/>
          </p:cNvPicPr>
          <p:nvPr/>
        </p:nvPicPr>
        <p:blipFill>
          <a:blip r:embed="rId2">
            <a:extLst/>
          </a:blip>
          <a:stretch>
            <a:fillRect/>
          </a:stretch>
        </p:blipFill>
        <p:spPr>
          <a:xfrm>
            <a:off x="1035652" y="0"/>
            <a:ext cx="7072697" cy="6858000"/>
          </a:xfrm>
          <a:prstGeom prst="rect">
            <a:avLst/>
          </a:prstGeom>
        </p:spPr>
      </p:pic>
      <p:sp>
        <p:nvSpPr>
          <p:cNvPr id="415" name="(Alphonse Sterling)"/>
          <p:cNvSpPr txBox="1"/>
          <p:nvPr/>
        </p:nvSpPr>
        <p:spPr>
          <a:xfrm>
            <a:off x="6617495" y="6554503"/>
            <a:ext cx="1497011" cy="294641"/>
          </a:xfrm>
          <a:prstGeom prst="rect">
            <a:avLst/>
          </a:prstGeom>
          <a:ln w="12700">
            <a:miter lim="400000"/>
          </a:ln>
          <a:effectLst>
            <a:outerShdw sx="100000" sy="100000" kx="0" ky="0" algn="b" rotWithShape="0" blurRad="63500" dist="0" dir="0">
              <a:srgbClr val="808080">
                <a:alpha val="75000"/>
              </a:srgbClr>
            </a:outerShdw>
          </a:effectLst>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300">
                <a:solidFill>
                  <a:srgbClr val="FFFFFF"/>
                </a:solidFill>
                <a:uFillTx/>
                <a:latin typeface="Tahoma"/>
                <a:ea typeface="Tahoma"/>
                <a:cs typeface="Tahoma"/>
                <a:sym typeface="Tahoma"/>
              </a:defRPr>
            </a:lvl1pPr>
          </a:lstStyle>
          <a:p>
            <a:pPr/>
            <a:r>
              <a:t>(Alphonse Sterling)</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7" name="Double-click to edit"/>
          <p:cNvSpPr txBox="1"/>
          <p:nvPr>
            <p:ph type="title"/>
          </p:nvPr>
        </p:nvSpPr>
        <p:spPr>
          <a:prstGeom prst="rect">
            <a:avLst/>
          </a:prstGeom>
        </p:spPr>
        <p:txBody>
          <a:bodyPr>
            <a:normAutofit fontScale="100000" lnSpcReduction="0"/>
          </a:bodyPr>
          <a:lstStyle/>
          <a:p>
            <a:pPr/>
          </a:p>
        </p:txBody>
      </p:sp>
      <p:sp>
        <p:nvSpPr>
          <p:cNvPr id="418" name="Double-click to edit"/>
          <p:cNvSpPr txBox="1"/>
          <p:nvPr>
            <p:ph type="body" idx="1"/>
          </p:nvPr>
        </p:nvSpPr>
        <p:spPr>
          <a:prstGeom prst="rect">
            <a:avLst/>
          </a:prstGeom>
        </p:spPr>
        <p:txBody>
          <a:bodyPr>
            <a:normAutofit fontScale="100000" lnSpcReduction="0"/>
          </a:bodyPr>
          <a:lstStyle/>
          <a:p>
            <a:pPr/>
          </a:p>
        </p:txBody>
      </p:sp>
      <p:sp>
        <p:nvSpPr>
          <p:cNvPr id="41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fld id="{86CB4B4D-7CA3-9044-876B-883B54F8677D}" type="slidenum"/>
          </a:p>
        </p:txBody>
      </p:sp>
      <p:pic>
        <p:nvPicPr>
          <p:cNvPr id="420" name="Flash_170821_MG_2063_kakudai_annotated_crop2.jpg" descr="Flash_170821_MG_2063_kakudai_annotated_crop2.jpg"/>
          <p:cNvPicPr>
            <a:picLocks noChangeAspect="1"/>
          </p:cNvPicPr>
          <p:nvPr/>
        </p:nvPicPr>
        <p:blipFill>
          <a:blip r:embed="rId2">
            <a:extLst/>
          </a:blip>
          <a:stretch>
            <a:fillRect/>
          </a:stretch>
        </p:blipFill>
        <p:spPr>
          <a:xfrm>
            <a:off x="836606" y="0"/>
            <a:ext cx="7470788" cy="6858000"/>
          </a:xfrm>
          <a:prstGeom prst="rect">
            <a:avLst/>
          </a:prstGeom>
        </p:spPr>
      </p:pic>
      <p:sp>
        <p:nvSpPr>
          <p:cNvPr id="421" name="(Alphonse Sterling)"/>
          <p:cNvSpPr txBox="1"/>
          <p:nvPr/>
        </p:nvSpPr>
        <p:spPr>
          <a:xfrm>
            <a:off x="6833395" y="6579903"/>
            <a:ext cx="1497011" cy="294641"/>
          </a:xfrm>
          <a:prstGeom prst="rect">
            <a:avLst/>
          </a:prstGeom>
          <a:ln w="12700">
            <a:miter lim="400000"/>
          </a:ln>
          <a:effectLst>
            <a:outerShdw sx="100000" sy="100000" kx="0" ky="0" algn="b" rotWithShape="0" blurRad="63500" dist="0" dir="0">
              <a:srgbClr val="808080">
                <a:alpha val="75000"/>
              </a:srgbClr>
            </a:outerShdw>
          </a:effectLst>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300">
                <a:solidFill>
                  <a:srgbClr val="FFFFFF"/>
                </a:solidFill>
                <a:uFillTx/>
                <a:latin typeface="Tahoma"/>
                <a:ea typeface="Tahoma"/>
                <a:cs typeface="Tahoma"/>
                <a:sym typeface="Tahoma"/>
              </a:defRPr>
            </a:lvl1pPr>
          </a:lstStyle>
          <a:p>
            <a:pPr/>
            <a:r>
              <a:t>(Alphonse Sterling)</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fld id="{86CB4B4D-7CA3-9044-876B-883B54F8677D}" type="slidenum"/>
          </a:p>
        </p:txBody>
      </p:sp>
      <p:pic>
        <p:nvPicPr>
          <p:cNvPr id="424" name="Flash_170821_MG_2063_kakudai_annotated_crop2_annotated.jpg" descr="Flash_170821_MG_2063_kakudai_annotated_crop2_annotated.jpg"/>
          <p:cNvPicPr>
            <a:picLocks noChangeAspect="1"/>
          </p:cNvPicPr>
          <p:nvPr/>
        </p:nvPicPr>
        <p:blipFill>
          <a:blip r:embed="rId2">
            <a:extLst/>
          </a:blip>
          <a:stretch>
            <a:fillRect/>
          </a:stretch>
        </p:blipFill>
        <p:spPr>
          <a:xfrm>
            <a:off x="836606" y="0"/>
            <a:ext cx="7470788" cy="6858000"/>
          </a:xfrm>
          <a:prstGeom prst="rect">
            <a:avLst/>
          </a:prstGeom>
        </p:spPr>
      </p:pic>
      <p:sp>
        <p:nvSpPr>
          <p:cNvPr id="425" name="(Alphonse Sterling)"/>
          <p:cNvSpPr txBox="1"/>
          <p:nvPr/>
        </p:nvSpPr>
        <p:spPr>
          <a:xfrm>
            <a:off x="6833395" y="6579903"/>
            <a:ext cx="1497011" cy="294641"/>
          </a:xfrm>
          <a:prstGeom prst="rect">
            <a:avLst/>
          </a:prstGeom>
          <a:ln w="12700">
            <a:miter lim="400000"/>
          </a:ln>
          <a:effectLst>
            <a:outerShdw sx="100000" sy="100000" kx="0" ky="0" algn="b" rotWithShape="0" blurRad="63500" dist="0" dir="0">
              <a:srgbClr val="808080">
                <a:alpha val="75000"/>
              </a:srgbClr>
            </a:outerShdw>
          </a:effectLst>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300">
                <a:solidFill>
                  <a:srgbClr val="FFFFFF"/>
                </a:solidFill>
                <a:uFillTx/>
                <a:latin typeface="Tahoma"/>
                <a:ea typeface="Tahoma"/>
                <a:cs typeface="Tahoma"/>
                <a:sym typeface="Tahoma"/>
              </a:defRPr>
            </a:lvl1pPr>
          </a:lstStyle>
          <a:p>
            <a:pPr/>
            <a:r>
              <a:t>(Alphonse Sterling)</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7" name="The Corona"/>
          <p:cNvSpPr txBox="1"/>
          <p:nvPr>
            <p:ph type="title"/>
          </p:nvPr>
        </p:nvSpPr>
        <p:spPr>
          <a:prstGeom prst="rect">
            <a:avLst/>
          </a:prstGeom>
        </p:spPr>
        <p:txBody>
          <a:bodyPr/>
          <a:lstStyle/>
          <a:p>
            <a:pPr/>
            <a:r>
              <a:t>The Corona</a:t>
            </a:r>
          </a:p>
        </p:txBody>
      </p:sp>
      <p:sp>
        <p:nvSpPr>
          <p:cNvPr id="428" name="Expected to be cool, but found strange spectral lines, first during 1869 eclipse.…"/>
          <p:cNvSpPr txBox="1"/>
          <p:nvPr>
            <p:ph type="body" sz="half" idx="1"/>
          </p:nvPr>
        </p:nvSpPr>
        <p:spPr>
          <a:xfrm>
            <a:off x="685800" y="1981200"/>
            <a:ext cx="7772400" cy="2743200"/>
          </a:xfrm>
          <a:prstGeom prst="rect">
            <a:avLst/>
          </a:prstGeom>
        </p:spPr>
        <p:txBody>
          <a:bodyPr/>
          <a:lstStyle/>
          <a:p>
            <a:pPr marL="824411" indent="-326571"/>
            <a:r>
              <a:t>Expected to be cool, but found strange spectral lines, first during 1869 eclipse.</a:t>
            </a:r>
          </a:p>
          <a:p>
            <a:pPr marL="824411" indent="-326571"/>
          </a:p>
          <a:p>
            <a:pPr marL="824411" indent="-326571"/>
            <a:r>
              <a:t>Many explanations considered, including a “new” element: </a:t>
            </a:r>
            <a:r>
              <a:rPr i="1"/>
              <a:t>coronium</a:t>
            </a:r>
            <a:r>
              <a:t>.  </a:t>
            </a:r>
          </a:p>
        </p:txBody>
      </p:sp>
      <p:sp>
        <p:nvSpPr>
          <p:cNvPr id="42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0" name="But this didn’t work...."/>
          <p:cNvSpPr txBox="1"/>
          <p:nvPr/>
        </p:nvSpPr>
        <p:spPr>
          <a:xfrm>
            <a:off x="736600" y="4991100"/>
            <a:ext cx="4192313" cy="520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383540" indent="-342900">
              <a:spcBef>
                <a:spcPts val="700"/>
              </a:spcBef>
              <a:buSzPct val="100000"/>
              <a:buChar char="•"/>
              <a:defRPr b="1" sz="3000">
                <a:solidFill>
                  <a:srgbClr val="D95000"/>
                </a:solidFill>
                <a:uFill>
                  <a:solidFill>
                    <a:srgbClr val="D95000"/>
                  </a:solidFill>
                </a:uFill>
              </a:defRPr>
            </a:pPr>
            <a:r>
              <a:t>But this didn’t work....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430"/>
                                        </p:tgtEl>
                                        <p:attrNameLst>
                                          <p:attrName>style.visibility</p:attrName>
                                        </p:attrNameLst>
                                      </p:cBhvr>
                                      <p:to>
                                        <p:strVal val="visible"/>
                                      </p:to>
                                    </p:set>
                                    <p:anim calcmode="lin" valueType="num">
                                      <p:cBhvr>
                                        <p:cTn id="7" dur="1000" fill="hold"/>
                                        <p:tgtEl>
                                          <p:spTgt spid="430"/>
                                        </p:tgtEl>
                                        <p:attrNameLst>
                                          <p:attrName>ppt_x</p:attrName>
                                        </p:attrNameLst>
                                      </p:cBhvr>
                                      <p:tavLst>
                                        <p:tav tm="0">
                                          <p:val>
                                            <p:strVal val="#ppt_x"/>
                                          </p:val>
                                        </p:tav>
                                        <p:tav tm="100000">
                                          <p:val>
                                            <p:strVal val="#ppt_x"/>
                                          </p:val>
                                        </p:tav>
                                      </p:tavLst>
                                    </p:anim>
                                    <p:anim calcmode="lin" valueType="num">
                                      <p:cBhvr>
                                        <p:cTn id="8" dur="1000" fill="hold"/>
                                        <p:tgtEl>
                                          <p:spTgt spid="4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0" grpId="1"/>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2" name="Double-click to edit"/>
          <p:cNvSpPr txBox="1"/>
          <p:nvPr>
            <p:ph type="title"/>
          </p:nvPr>
        </p:nvSpPr>
        <p:spPr>
          <a:prstGeom prst="rect">
            <a:avLst/>
          </a:prstGeom>
        </p:spPr>
        <p:txBody>
          <a:bodyPr>
            <a:normAutofit fontScale="100000" lnSpcReduction="0"/>
          </a:bodyPr>
          <a:lstStyle/>
          <a:p>
            <a:pPr/>
          </a:p>
        </p:txBody>
      </p:sp>
      <p:sp>
        <p:nvSpPr>
          <p:cNvPr id="433" name="Double-click to edit"/>
          <p:cNvSpPr txBox="1"/>
          <p:nvPr>
            <p:ph type="body" idx="1"/>
          </p:nvPr>
        </p:nvSpPr>
        <p:spPr>
          <a:xfrm>
            <a:off x="812800" y="2159000"/>
            <a:ext cx="7772400" cy="4876800"/>
          </a:xfrm>
          <a:prstGeom prst="rect">
            <a:avLst/>
          </a:prstGeom>
        </p:spPr>
        <p:txBody>
          <a:bodyPr>
            <a:normAutofit fontScale="100000" lnSpcReduction="0"/>
          </a:bodyPr>
          <a:lstStyle/>
          <a:p>
            <a:pPr marL="0" marR="0" indent="0" defTabSz="457200">
              <a:spcBef>
                <a:spcPts val="0"/>
              </a:spcBef>
              <a:buSzTx/>
              <a:buNone/>
              <a:defRPr sz="1400">
                <a:uFillTx/>
                <a:latin typeface="Helvetica"/>
                <a:ea typeface="Helvetica"/>
                <a:cs typeface="Helvetica"/>
                <a:sym typeface="Helvetica"/>
              </a:defRPr>
            </a:pPr>
          </a:p>
        </p:txBody>
      </p:sp>
      <p:sp>
        <p:nvSpPr>
          <p:cNvPr id="43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normAutofit fontScale="100000" lnSpcReduction="0"/>
          </a:bodyPr>
          <a:lstStyle/>
          <a:p>
            <a:pPr/>
            <a:fld id="{86CB4B4D-7CA3-9044-876B-883B54F8677D}" type="slidenum"/>
          </a:p>
        </p:txBody>
      </p:sp>
      <p:pic>
        <p:nvPicPr>
          <p:cNvPr id="435" name="periodic_table_from CHandra.jpg" descr="periodic_table_from CHandra.jpg"/>
          <p:cNvPicPr>
            <a:picLocks noChangeAspect="1"/>
          </p:cNvPicPr>
          <p:nvPr/>
        </p:nvPicPr>
        <p:blipFill>
          <a:blip r:embed="rId2">
            <a:extLst/>
          </a:blip>
          <a:stretch>
            <a:fillRect/>
          </a:stretch>
        </p:blipFill>
        <p:spPr>
          <a:xfrm>
            <a:off x="836874" y="560879"/>
            <a:ext cx="7470252" cy="5050442"/>
          </a:xfrm>
          <a:prstGeom prst="rect">
            <a:avLst/>
          </a:prstGeom>
          <a:ln w="12700">
            <a:miter lim="400000"/>
          </a:ln>
        </p:spPr>
      </p:pic>
      <p:sp>
        <p:nvSpPr>
          <p:cNvPr id="436" name="NASA/CXC/SAO"/>
          <p:cNvSpPr txBox="1"/>
          <p:nvPr/>
        </p:nvSpPr>
        <p:spPr>
          <a:xfrm>
            <a:off x="6578600" y="5776190"/>
            <a:ext cx="1437988" cy="307341"/>
          </a:xfrm>
          <a:prstGeom prst="rect">
            <a:avLst/>
          </a:prstGeom>
          <a:ln w="12700">
            <a:miter lim="400000"/>
          </a:ln>
          <a:effectLst>
            <a:outerShdw sx="100000" sy="100000" kx="0" ky="0" algn="b" rotWithShape="0" blurRad="63500" dist="0" dir="0">
              <a:srgbClr val="808080">
                <a:alpha val="75000"/>
              </a:srgbClr>
            </a:outerShdw>
          </a:effectLst>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defTabSz="457200">
              <a:defRPr sz="1400">
                <a:uFillTx/>
                <a:latin typeface="Helvetica"/>
                <a:ea typeface="Helvetica"/>
                <a:cs typeface="Helvetica"/>
                <a:sym typeface="Helvetica"/>
              </a:defRPr>
            </a:lvl1pPr>
          </a:lstStyle>
          <a:p>
            <a:pPr/>
            <a:r>
              <a:t>NASA/CXC/SAO</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8" name="The Corona: Continued..."/>
          <p:cNvSpPr txBox="1"/>
          <p:nvPr>
            <p:ph type="title"/>
          </p:nvPr>
        </p:nvSpPr>
        <p:spPr>
          <a:xfrm>
            <a:off x="685800" y="12700"/>
            <a:ext cx="7772400" cy="1600200"/>
          </a:xfrm>
          <a:prstGeom prst="rect">
            <a:avLst/>
          </a:prstGeom>
        </p:spPr>
        <p:txBody>
          <a:bodyPr/>
          <a:lstStyle>
            <a:lvl1pPr>
              <a:defRPr sz="3900"/>
            </a:lvl1pPr>
          </a:lstStyle>
          <a:p>
            <a:pPr/>
            <a:r>
              <a:t>The Corona: Continued...</a:t>
            </a:r>
          </a:p>
        </p:txBody>
      </p:sp>
      <p:sp>
        <p:nvSpPr>
          <p:cNvPr id="439" name="The mystery spectral lines found to be due to highly-ionized familiar elements ~1940."/>
          <p:cNvSpPr txBox="1"/>
          <p:nvPr>
            <p:ph type="body" sz="quarter" idx="1"/>
          </p:nvPr>
        </p:nvSpPr>
        <p:spPr>
          <a:xfrm>
            <a:off x="254000" y="1460500"/>
            <a:ext cx="8636000" cy="1155700"/>
          </a:xfrm>
          <a:prstGeom prst="rect">
            <a:avLst/>
          </a:prstGeom>
        </p:spPr>
        <p:txBody>
          <a:bodyPr/>
          <a:lstStyle>
            <a:lvl1pPr marL="342900">
              <a:buSzPct val="125000"/>
            </a:lvl1pPr>
          </a:lstStyle>
          <a:p>
            <a:pPr/>
            <a:r>
              <a:t>The mystery spectral lines found to be due to highly-ionized familiar elements ~1940.</a:t>
            </a:r>
          </a:p>
        </p:txBody>
      </p:sp>
      <p:sp>
        <p:nvSpPr>
          <p:cNvPr id="44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1" name="Structured with loops; late 1960s and 1970s observations from balloons, Skylab, etc.…"/>
          <p:cNvSpPr txBox="1"/>
          <p:nvPr/>
        </p:nvSpPr>
        <p:spPr>
          <a:xfrm>
            <a:off x="368300" y="4368800"/>
            <a:ext cx="8089900" cy="1943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383540" indent="-342900">
              <a:spcBef>
                <a:spcPts val="700"/>
              </a:spcBef>
              <a:buSzPct val="100000"/>
              <a:buChar char="•"/>
              <a:defRPr sz="3200"/>
            </a:pPr>
            <a:r>
              <a:t>Structured with loops; late 1960s and 1970s observations from balloons, Skylab, etc.</a:t>
            </a:r>
          </a:p>
          <a:p>
            <a:pPr lvl="1" marL="383540" indent="-342900">
              <a:spcBef>
                <a:spcPts val="700"/>
              </a:spcBef>
              <a:buSzPct val="100000"/>
              <a:buChar char="•"/>
              <a:defRPr sz="3200"/>
            </a:pPr>
            <a:r>
              <a:t>This structure due to the magnetic field.</a:t>
            </a:r>
          </a:p>
        </p:txBody>
      </p:sp>
      <p:sp>
        <p:nvSpPr>
          <p:cNvPr id="442" name="So this was a sloooow process:  1869 eclipse…"/>
          <p:cNvSpPr txBox="1"/>
          <p:nvPr/>
        </p:nvSpPr>
        <p:spPr>
          <a:xfrm>
            <a:off x="647700" y="2641600"/>
            <a:ext cx="7850585" cy="11303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0" indent="0">
              <a:spcBef>
                <a:spcPts val="700"/>
              </a:spcBef>
              <a:defRPr sz="3200"/>
            </a:pPr>
            <a:r>
              <a:t>So this was a sloooow process:  1869 eclipse </a:t>
            </a:r>
          </a:p>
          <a:p>
            <a:pPr lvl="1" marL="0" indent="0">
              <a:spcBef>
                <a:spcPts val="700"/>
              </a:spcBef>
              <a:defRPr sz="3200"/>
            </a:pPr>
            <a:r>
              <a:t>observations, and 1939~1943 explanation!!</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42"/>
                                        </p:tgtEl>
                                        <p:attrNameLst>
                                          <p:attrName>style.visibility</p:attrName>
                                        </p:attrNameLst>
                                      </p:cBhvr>
                                      <p:to>
                                        <p:strVal val="visible"/>
                                      </p:to>
                                    </p:set>
                                    <p:animEffect filter="fade" transition="in">
                                      <p:cBhvr>
                                        <p:cTn id="7" dur="2000"/>
                                        <p:tgtEl>
                                          <p:spTgt spid="44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0" presetID="1" grpId="2" fill="hold">
                                  <p:stCondLst>
                                    <p:cond delay="0"/>
                                  </p:stCondLst>
                                  <p:iterate type="el" backwards="0">
                                    <p:tmAbs val="0"/>
                                  </p:iterate>
                                  <p:childTnLst>
                                    <p:set>
                                      <p:cBhvr>
                                        <p:cTn id="11" fill="hold"/>
                                        <p:tgtEl>
                                          <p:spTgt spid="4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1" grpId="2"/>
      <p:bldP build="whole" bldLvl="1" animBg="1" rev="0" advAuto="0" spid="442" grpId="1"/>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5" name="The Electromagnetic Spectrum"/>
          <p:cNvSpPr txBox="1"/>
          <p:nvPr/>
        </p:nvSpPr>
        <p:spPr>
          <a:xfrm>
            <a:off x="2440776" y="248313"/>
            <a:ext cx="4262448" cy="46857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lvl1pPr>
          </a:lstStyle>
          <a:p>
            <a:pPr/>
            <a:r>
              <a:t>The Electromagnetic Spectrum</a:t>
            </a:r>
          </a:p>
        </p:txBody>
      </p:sp>
      <p:grpSp>
        <p:nvGrpSpPr>
          <p:cNvPr id="450" name="Group"/>
          <p:cNvGrpSpPr/>
          <p:nvPr/>
        </p:nvGrpSpPr>
        <p:grpSpPr>
          <a:xfrm>
            <a:off x="0" y="968247"/>
            <a:ext cx="9144000" cy="3425954"/>
            <a:chOff x="0" y="0"/>
            <a:chExt cx="9144000" cy="3425952"/>
          </a:xfrm>
        </p:grpSpPr>
        <p:grpSp>
          <p:nvGrpSpPr>
            <p:cNvPr id="448" name="Group"/>
            <p:cNvGrpSpPr/>
            <p:nvPr/>
          </p:nvGrpSpPr>
          <p:grpSpPr>
            <a:xfrm>
              <a:off x="0" y="0"/>
              <a:ext cx="9144000" cy="3425953"/>
              <a:chOff x="0" y="0"/>
              <a:chExt cx="9144000" cy="3425952"/>
            </a:xfrm>
          </p:grpSpPr>
          <p:pic>
            <p:nvPicPr>
              <p:cNvPr id="446" name="EM_spectrum_compare_level1_from_imagine.gsfc.nasa.gov_annotated.jpg" descr="EM_spectrum_compare_level1_from_imagine.gsfc.nasa.gov_annotated.jpg"/>
              <p:cNvPicPr>
                <a:picLocks noChangeAspect="1"/>
              </p:cNvPicPr>
              <p:nvPr/>
            </p:nvPicPr>
            <p:blipFill>
              <a:blip r:embed="rId2">
                <a:extLst/>
              </a:blip>
              <a:srcRect l="0" t="0" r="0" b="0"/>
              <a:stretch>
                <a:fillRect/>
              </a:stretch>
            </p:blipFill>
            <p:spPr>
              <a:xfrm>
                <a:off x="0" y="0"/>
                <a:ext cx="9144000" cy="3425953"/>
              </a:xfrm>
              <a:prstGeom prst="rect">
                <a:avLst/>
              </a:prstGeom>
              <a:ln w="9525" cap="flat">
                <a:noFill/>
                <a:round/>
              </a:ln>
              <a:effectLst/>
            </p:spPr>
          </p:pic>
          <p:sp>
            <p:nvSpPr>
              <p:cNvPr id="447" name="Rectangle"/>
              <p:cNvSpPr/>
              <p:nvPr/>
            </p:nvSpPr>
            <p:spPr>
              <a:xfrm>
                <a:off x="6886378" y="3149254"/>
                <a:ext cx="2192287" cy="271848"/>
              </a:xfrm>
              <a:prstGeom prst="rect">
                <a:avLst/>
              </a:prstGeom>
              <a:solidFill>
                <a:srgbClr val="FFFFFF"/>
              </a:solidFill>
              <a:ln w="12700" cap="flat">
                <a:noFill/>
                <a:miter lim="400000"/>
              </a:ln>
              <a:effectLst/>
            </p:spPr>
            <p:txBody>
              <a:bodyPr wrap="square" lIns="50800" tIns="50800" rIns="50800" bIns="50800" numCol="1" anchor="ctr">
                <a:noAutofit/>
              </a:bodyPr>
              <a:lstStyle/>
              <a:p>
                <a:pPr marL="0" marR="40639" indent="40639"/>
              </a:p>
            </p:txBody>
          </p:sp>
        </p:grpSp>
        <p:sp>
          <p:nvSpPr>
            <p:cNvPr id="449" name="Credit: NASA's Imagine the Universe"/>
            <p:cNvSpPr txBox="1"/>
            <p:nvPr/>
          </p:nvSpPr>
          <p:spPr>
            <a:xfrm>
              <a:off x="6669518" y="3143422"/>
              <a:ext cx="2427313"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0" marR="0" defTabSz="457200">
                <a:defRPr sz="1200">
                  <a:uFillTx/>
                  <a:latin typeface="Times Roman"/>
                  <a:ea typeface="Times Roman"/>
                  <a:cs typeface="Times Roman"/>
                  <a:sym typeface="Times Roman"/>
                </a:defRPr>
              </a:lvl1pPr>
            </a:lstStyle>
            <a:p>
              <a:pPr/>
              <a:r>
                <a:t>Credit: NASA's Imagine the Universe</a:t>
              </a:r>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56" name="Group"/>
          <p:cNvGrpSpPr/>
          <p:nvPr/>
        </p:nvGrpSpPr>
        <p:grpSpPr>
          <a:xfrm>
            <a:off x="0" y="968247"/>
            <a:ext cx="9144000" cy="3425954"/>
            <a:chOff x="0" y="0"/>
            <a:chExt cx="9144000" cy="3425952"/>
          </a:xfrm>
        </p:grpSpPr>
        <p:grpSp>
          <p:nvGrpSpPr>
            <p:cNvPr id="454" name="Group"/>
            <p:cNvGrpSpPr/>
            <p:nvPr/>
          </p:nvGrpSpPr>
          <p:grpSpPr>
            <a:xfrm>
              <a:off x="0" y="0"/>
              <a:ext cx="9144000" cy="3425953"/>
              <a:chOff x="0" y="0"/>
              <a:chExt cx="9144000" cy="3425952"/>
            </a:xfrm>
          </p:grpSpPr>
          <p:pic>
            <p:nvPicPr>
              <p:cNvPr id="452" name="EM_spectrum_compare_level1_from_imagine.gsfc.nasa.gov_annotated.jpg" descr="EM_spectrum_compare_level1_from_imagine.gsfc.nasa.gov_annotated.jpg"/>
              <p:cNvPicPr>
                <a:picLocks noChangeAspect="1"/>
              </p:cNvPicPr>
              <p:nvPr/>
            </p:nvPicPr>
            <p:blipFill>
              <a:blip r:embed="rId2">
                <a:extLst/>
              </a:blip>
              <a:srcRect l="0" t="0" r="0" b="0"/>
              <a:stretch>
                <a:fillRect/>
              </a:stretch>
            </p:blipFill>
            <p:spPr>
              <a:xfrm>
                <a:off x="0" y="0"/>
                <a:ext cx="9144000" cy="3425953"/>
              </a:xfrm>
              <a:prstGeom prst="rect">
                <a:avLst/>
              </a:prstGeom>
              <a:ln w="9525" cap="flat">
                <a:noFill/>
                <a:round/>
              </a:ln>
              <a:effectLst/>
            </p:spPr>
          </p:pic>
          <p:sp>
            <p:nvSpPr>
              <p:cNvPr id="453" name="Rectangle"/>
              <p:cNvSpPr/>
              <p:nvPr/>
            </p:nvSpPr>
            <p:spPr>
              <a:xfrm>
                <a:off x="6886378" y="3149254"/>
                <a:ext cx="2192287" cy="271848"/>
              </a:xfrm>
              <a:prstGeom prst="rect">
                <a:avLst/>
              </a:prstGeom>
              <a:solidFill>
                <a:srgbClr val="FFFFFF"/>
              </a:solidFill>
              <a:ln w="12700" cap="flat">
                <a:noFill/>
                <a:miter lim="400000"/>
              </a:ln>
              <a:effectLst/>
            </p:spPr>
            <p:txBody>
              <a:bodyPr wrap="square" lIns="50800" tIns="50800" rIns="50800" bIns="50800" numCol="1" anchor="ctr">
                <a:noAutofit/>
              </a:bodyPr>
              <a:lstStyle/>
              <a:p>
                <a:pPr marL="0" marR="40639" indent="40639"/>
              </a:p>
            </p:txBody>
          </p:sp>
        </p:grpSp>
        <p:sp>
          <p:nvSpPr>
            <p:cNvPr id="455" name="Credit: NASA's Imagine the Universe"/>
            <p:cNvSpPr txBox="1"/>
            <p:nvPr/>
          </p:nvSpPr>
          <p:spPr>
            <a:xfrm>
              <a:off x="6669518" y="3143422"/>
              <a:ext cx="2427313" cy="279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marL="0" marR="0" defTabSz="457200">
                <a:defRPr sz="1200">
                  <a:uFillTx/>
                  <a:latin typeface="Times Roman"/>
                  <a:ea typeface="Times Roman"/>
                  <a:cs typeface="Times Roman"/>
                  <a:sym typeface="Times Roman"/>
                </a:defRPr>
              </a:lvl1pPr>
            </a:lstStyle>
            <a:p>
              <a:pPr/>
              <a:r>
                <a:t>Credit: NASA's Imagine the Universe</a:t>
              </a:r>
            </a:p>
          </p:txBody>
        </p:sp>
      </p:grpSp>
      <p:sp>
        <p:nvSpPr>
          <p:cNvPr id="45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8" name="Hard X-ray (~1–0.1 Å);  Soft X-ray (~100– ~1 Å); Extreme UV (~1000–100 Å)"/>
          <p:cNvSpPr txBox="1"/>
          <p:nvPr/>
        </p:nvSpPr>
        <p:spPr>
          <a:xfrm>
            <a:off x="149195" y="5065805"/>
            <a:ext cx="7533653" cy="35859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800"/>
            </a:lvl1pPr>
          </a:lstStyle>
          <a:p>
            <a:pPr/>
            <a:r>
              <a:t> Hard X-ray (~1–0.1 Å);  Soft X-ray (~100– ~1 Å); Extreme UV (~1000–100 Å)</a:t>
            </a:r>
          </a:p>
        </p:txBody>
      </p:sp>
      <p:sp>
        <p:nvSpPr>
          <p:cNvPr id="459" name="The Electromagnetic Spectrum"/>
          <p:cNvSpPr txBox="1"/>
          <p:nvPr/>
        </p:nvSpPr>
        <p:spPr>
          <a:xfrm>
            <a:off x="2440776" y="248313"/>
            <a:ext cx="4262448" cy="46857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a:lvl1pPr>
          </a:lstStyle>
          <a:p>
            <a:pPr/>
            <a:r>
              <a:t>The Electromagnetic Spectrum</a:t>
            </a:r>
          </a:p>
        </p:txBody>
      </p:sp>
      <p:sp>
        <p:nvSpPr>
          <p:cNvPr id="460" name="Line"/>
          <p:cNvSpPr/>
          <p:nvPr/>
        </p:nvSpPr>
        <p:spPr>
          <a:xfrm flipV="1">
            <a:off x="314027" y="1830323"/>
            <a:ext cx="1616374" cy="3197354"/>
          </a:xfrm>
          <a:prstGeom prst="line">
            <a:avLst/>
          </a:prstGeom>
          <a:ln>
            <a:solidFill>
              <a:srgbClr val="000000"/>
            </a:solidFill>
          </a:ln>
        </p:spPr>
        <p:txBody>
          <a:bodyPr lIns="0" tIns="0" rIns="0" bIns="0"/>
          <a:lstStyle/>
          <a:p>
            <a:pPr/>
          </a:p>
        </p:txBody>
      </p:sp>
      <p:sp>
        <p:nvSpPr>
          <p:cNvPr id="461" name="Line"/>
          <p:cNvSpPr/>
          <p:nvPr/>
        </p:nvSpPr>
        <p:spPr>
          <a:xfrm flipH="1" flipV="1">
            <a:off x="3599916" y="1718691"/>
            <a:ext cx="3687454" cy="3420618"/>
          </a:xfrm>
          <a:prstGeom prst="line">
            <a:avLst/>
          </a:prstGeom>
          <a:ln>
            <a:solidFill>
              <a:srgbClr val="000000"/>
            </a:solidFill>
          </a:ln>
        </p:spPr>
        <p:txBody>
          <a:bodyPr lIns="0" tIns="0" rIns="0" bIns="0"/>
          <a:lstStyle/>
          <a:p>
            <a:pP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466" name="Group"/>
          <p:cNvGrpSpPr/>
          <p:nvPr/>
        </p:nvGrpSpPr>
        <p:grpSpPr>
          <a:xfrm>
            <a:off x="72400" y="34238"/>
            <a:ext cx="9198600" cy="6465094"/>
            <a:chOff x="0" y="0"/>
            <a:chExt cx="9198600" cy="6465093"/>
          </a:xfrm>
        </p:grpSpPr>
        <p:pic>
          <p:nvPicPr>
            <p:cNvPr id="464" name="hinode_sat_nasa_mission_pages_credit_jaxa.jpg" descr="hinode_sat_nasa_mission_pages_credit_jaxa.jpg"/>
            <p:cNvPicPr>
              <a:picLocks noChangeAspect="1"/>
            </p:cNvPicPr>
            <p:nvPr/>
          </p:nvPicPr>
          <p:blipFill>
            <a:blip r:embed="rId2">
              <a:extLst/>
            </a:blip>
            <a:stretch>
              <a:fillRect/>
            </a:stretch>
          </p:blipFill>
          <p:spPr>
            <a:xfrm>
              <a:off x="54599" y="0"/>
              <a:ext cx="9144001" cy="6465094"/>
            </a:xfrm>
            <a:prstGeom prst="rect">
              <a:avLst/>
            </a:prstGeom>
            <a:ln w="9525" cap="flat">
              <a:noFill/>
              <a:round/>
            </a:ln>
            <a:effectLst/>
          </p:spPr>
        </p:pic>
        <p:sp>
          <p:nvSpPr>
            <p:cNvPr id="465" name="https://www.nasa.gov/mission_pages/hinode/images.html - credit: JAXA"/>
            <p:cNvSpPr txBox="1"/>
            <p:nvPr/>
          </p:nvSpPr>
          <p:spPr>
            <a:xfrm>
              <a:off x="0" y="6129577"/>
              <a:ext cx="6090305" cy="32156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1600">
                  <a:solidFill>
                    <a:srgbClr val="FFFFFF"/>
                  </a:solidFill>
                </a:defRPr>
              </a:lvl1pPr>
            </a:lstStyle>
            <a:p>
              <a:pPr/>
              <a:r>
                <a:t>https://www.nasa.gov/mission_pages/hinode/images.html - credit: JAXA</a:t>
              </a:r>
            </a:p>
          </p:txBody>
        </p:sp>
      </p:gr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The Corona from Yohkoh/SXT"/>
          <p:cNvSpPr txBox="1"/>
          <p:nvPr/>
        </p:nvSpPr>
        <p:spPr>
          <a:xfrm>
            <a:off x="2844800" y="5876076"/>
            <a:ext cx="3947973" cy="43155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0" marR="40639" indent="40639"/>
          </a:lstStyle>
          <a:p>
            <a:pPr/>
            <a:r>
              <a:t>The Corona from Yohkoh/SXT</a:t>
            </a:r>
          </a:p>
        </p:txBody>
      </p:sp>
      <p:pic>
        <p:nvPicPr>
          <p:cNvPr id="469" name="Image" descr="Image"/>
          <p:cNvPicPr>
            <a:picLocks noChangeAspect="1"/>
          </p:cNvPicPr>
          <p:nvPr/>
        </p:nvPicPr>
        <p:blipFill>
          <a:blip r:embed="rId2">
            <a:extLst/>
          </a:blip>
          <a:stretch>
            <a:fillRect/>
          </a:stretch>
        </p:blipFill>
        <p:spPr>
          <a:xfrm>
            <a:off x="1943100" y="33695"/>
            <a:ext cx="5751373" cy="5751373"/>
          </a:xfrm>
          <a:prstGeom prst="rect">
            <a:avLst/>
          </a:prstGeom>
          <a:ln w="12700">
            <a:miter lim="400000"/>
          </a:ln>
        </p:spPr>
      </p:pic>
      <p:sp>
        <p:nvSpPr>
          <p:cNvPr id="470" name="Courtesy of the Yohkoh Legacy data Archive…"/>
          <p:cNvSpPr txBox="1"/>
          <p:nvPr/>
        </p:nvSpPr>
        <p:spPr>
          <a:xfrm>
            <a:off x="5922134" y="6273910"/>
            <a:ext cx="3125758" cy="520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0" marR="0" defTabSz="457200">
              <a:defRPr sz="900">
                <a:uFillTx/>
                <a:latin typeface="Courier"/>
                <a:ea typeface="Courier"/>
                <a:cs typeface="Courier"/>
                <a:sym typeface="Courier"/>
              </a:defRPr>
            </a:pPr>
            <a:r>
              <a:t>Courtesy of the Yohkoh Legacy data Archive</a:t>
            </a:r>
          </a:p>
          <a:p>
            <a:pPr marL="0" marR="0" defTabSz="457200">
              <a:defRPr sz="900">
                <a:uFillTx/>
                <a:latin typeface="Courier"/>
                <a:ea typeface="Courier"/>
                <a:cs typeface="Courier"/>
                <a:sym typeface="Courier"/>
              </a:defRPr>
            </a:pPr>
            <a:r>
              <a:t>(http://solar.physics.montana.edu/ylegacy) </a:t>
            </a:r>
          </a:p>
          <a:p>
            <a:pPr marL="0" marR="0" defTabSz="457200">
              <a:defRPr sz="900">
                <a:uFillTx/>
                <a:latin typeface="Courier"/>
                <a:ea typeface="Courier"/>
                <a:cs typeface="Courier"/>
                <a:sym typeface="Courier"/>
              </a:defRPr>
            </a:pPr>
            <a:r>
              <a:t>at Montana State University.</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2" name="swap_cr_2152_2153_2154_filtered.mov" descr="swap_cr_2152_2153_2154_filtered.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511300" y="76200"/>
            <a:ext cx="6096000" cy="6096000"/>
          </a:xfrm>
          <a:prstGeom prst="rect">
            <a:avLst/>
          </a:prstGeom>
          <a:ln w="12700">
            <a:miter lim="400000"/>
          </a:ln>
        </p:spPr>
      </p:pic>
      <p:sp>
        <p:nvSpPr>
          <p:cNvPr id="473" name="From: https://sci.esa.int/web/proba2/-/55524-suns-shape-shifting-atmosphere"/>
          <p:cNvSpPr txBox="1"/>
          <p:nvPr/>
        </p:nvSpPr>
        <p:spPr>
          <a:xfrm>
            <a:off x="1442663" y="5718567"/>
            <a:ext cx="4857387" cy="2856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0" marR="40639" indent="40639">
              <a:defRPr sz="1200">
                <a:solidFill>
                  <a:srgbClr val="FFFFFF"/>
                </a:solidFill>
              </a:defRPr>
            </a:lvl1pPr>
          </a:lstStyle>
          <a:p>
            <a:pPr/>
            <a:r>
              <a:t>From: https://sci.esa.int/web/proba2/-/55524-suns-shape-shifting-atmosphere</a:t>
            </a:r>
          </a:p>
        </p:txBody>
      </p:sp>
      <p:sp>
        <p:nvSpPr>
          <p:cNvPr id="474" name="(European Space Agency - ESA)"/>
          <p:cNvSpPr txBox="1"/>
          <p:nvPr/>
        </p:nvSpPr>
        <p:spPr>
          <a:xfrm>
            <a:off x="5423785" y="5891221"/>
            <a:ext cx="2148955" cy="266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0" marR="0" defTabSz="12700">
              <a:tabLst>
                <a:tab pos="457200" algn="l"/>
                <a:tab pos="914400" algn="l"/>
                <a:tab pos="1371600" algn="l"/>
                <a:tab pos="1828800" algn="l"/>
                <a:tab pos="2286000" algn="l"/>
                <a:tab pos="2743200" algn="l"/>
                <a:tab pos="3200400" algn="l"/>
                <a:tab pos="3657600" algn="l"/>
                <a:tab pos="4114800" algn="l"/>
                <a:tab pos="4572000" algn="l"/>
                <a:tab pos="5029200" algn="l"/>
                <a:tab pos="5486400" algn="l"/>
              </a:tabLst>
              <a:defRPr sz="1100">
                <a:solidFill>
                  <a:srgbClr val="FFFFFF"/>
                </a:solidFill>
                <a:uFillTx/>
                <a:latin typeface="Helvetica"/>
                <a:ea typeface="Helvetica"/>
                <a:cs typeface="Helvetica"/>
                <a:sym typeface="Helvetica"/>
              </a:defRPr>
            </a:lvl1pPr>
          </a:lstStyle>
          <a:p>
            <a:pPr/>
            <a:r>
              <a:t>(European Space Agency - ESA)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8791" fill="hold"/>
                                        <p:tgtEl>
                                          <p:spTgt spid="472"/>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472"/>
                </p:tgtEl>
              </p:cMediaNode>
            </p:video>
            <p:seq concurrent="1" prevAc="none" nextAc="seek">
              <p:cTn id="8" evtFilter="cancelBubble" nodeType="interactiveSeq" restart="whenNotActive" fill="hold">
                <p:stCondLst>
                  <p:cond delay="0" evt="onClick">
                    <p:tgtEl>
                      <p:spTgt spid="472"/>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472"/>
                                        </p:tgtEl>
                                      </p:cBhvr>
                                    </p:cmd>
                                  </p:childTnLst>
                                </p:cTn>
                              </p:par>
                            </p:childTnLst>
                          </p:cTn>
                        </p:par>
                      </p:childTnLst>
                    </p:cTn>
                  </p:par>
                </p:childTnLst>
              </p:cTn>
              <p:nextCondLst>
                <p:cond delay="0" evt="onClick">
                  <p:tgtEl>
                    <p:spTgt spid="472"/>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77" name="AIA_HMI_wavelengths.jpg" descr="AIA_HMI_wavelengths.jpg"/>
          <p:cNvPicPr>
            <a:picLocks noChangeAspect="1"/>
          </p:cNvPicPr>
          <p:nvPr/>
        </p:nvPicPr>
        <p:blipFill>
          <a:blip r:embed="rId2">
            <a:extLst/>
          </a:blip>
          <a:stretch>
            <a:fillRect/>
          </a:stretch>
        </p:blipFill>
        <p:spPr>
          <a:xfrm>
            <a:off x="425609" y="91094"/>
            <a:ext cx="8292782" cy="6361926"/>
          </a:xfrm>
          <a:prstGeom prst="rect">
            <a:avLst/>
          </a:prstGeom>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100 to 1000 times less dense than the chromosphere.…"/>
          <p:cNvSpPr txBox="1"/>
          <p:nvPr>
            <p:ph type="body" idx="1"/>
          </p:nvPr>
        </p:nvSpPr>
        <p:spPr>
          <a:xfrm>
            <a:off x="121602" y="850900"/>
            <a:ext cx="8855293" cy="5704193"/>
          </a:xfrm>
          <a:prstGeom prst="rect">
            <a:avLst/>
          </a:prstGeom>
        </p:spPr>
        <p:txBody>
          <a:bodyPr/>
          <a:lstStyle/>
          <a:p>
            <a:pPr marL="824411" indent="-326571">
              <a:defRPr sz="2500"/>
            </a:pPr>
            <a:r>
              <a:t>100 to 1000 times less dense than the chromosphere.</a:t>
            </a:r>
          </a:p>
          <a:p>
            <a:pPr marL="824411" indent="-326571">
              <a:defRPr sz="2500"/>
            </a:pPr>
            <a:r>
              <a:t>Hotter than the photosphere and chromosphere ~ 10</a:t>
            </a:r>
            <a:r>
              <a:rPr baseline="31999"/>
              <a:t>6</a:t>
            </a:r>
            <a:r>
              <a:t> K.</a:t>
            </a:r>
          </a:p>
          <a:p>
            <a:pPr marL="824411" indent="-326571">
              <a:defRPr sz="2500"/>
            </a:pPr>
            <a:r>
              <a:t>Its structure is determined by the magnetic field.  </a:t>
            </a:r>
          </a:p>
          <a:p>
            <a:pPr marL="824411" indent="-326571">
              <a:defRPr sz="2500"/>
            </a:pPr>
            <a:r>
              <a:t>Active regions are bright in the corona, the dark locations are </a:t>
            </a:r>
            <a:r>
              <a:rPr i="1"/>
              <a:t>coronal holes</a:t>
            </a:r>
            <a:r>
              <a:t>, where the magnetic field opens out into the heliosphere. Non-AR and non-CH areas are </a:t>
            </a:r>
            <a:r>
              <a:rPr i="1"/>
              <a:t>quiet Sun</a:t>
            </a:r>
            <a:r>
              <a:t>.</a:t>
            </a:r>
          </a:p>
          <a:p>
            <a:pPr marL="824411" indent="-326571">
              <a:defRPr sz="2500"/>
            </a:pPr>
            <a:r>
              <a:t>The corona shows dramatic changes over the solar cycle.</a:t>
            </a:r>
          </a:p>
        </p:txBody>
      </p:sp>
      <p:sp>
        <p:nvSpPr>
          <p:cNvPr id="48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1" name="The Corona (continued)"/>
          <p:cNvSpPr txBox="1"/>
          <p:nvPr>
            <p:ph type="title"/>
          </p:nvPr>
        </p:nvSpPr>
        <p:spPr>
          <a:xfrm>
            <a:off x="144353" y="87640"/>
            <a:ext cx="8855294" cy="867465"/>
          </a:xfrm>
          <a:prstGeom prst="rect">
            <a:avLst/>
          </a:prstGeom>
        </p:spPr>
        <p:txBody>
          <a:bodyPr anchor="t"/>
          <a:lstStyle>
            <a:lvl1pPr>
              <a:defRPr sz="3800"/>
            </a:lvl1pPr>
          </a:lstStyle>
          <a:p>
            <a:pPr/>
            <a:r>
              <a:t>The Corona (continued)</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In most solar locations - including in most of the corona - the magnetic field and plasma are tied together; we say that the field is frozen into the plasma. (Plasma can flow along field lines, but not normal to it.)…"/>
          <p:cNvSpPr txBox="1"/>
          <p:nvPr>
            <p:ph type="body" idx="1"/>
          </p:nvPr>
        </p:nvSpPr>
        <p:spPr>
          <a:xfrm>
            <a:off x="121602" y="850900"/>
            <a:ext cx="8855293" cy="5704193"/>
          </a:xfrm>
          <a:prstGeom prst="rect">
            <a:avLst/>
          </a:prstGeom>
        </p:spPr>
        <p:txBody>
          <a:bodyPr/>
          <a:lstStyle/>
          <a:p>
            <a:pPr marL="824411" indent="-326571">
              <a:defRPr sz="2500"/>
            </a:pPr>
            <a:r>
              <a:t>In most solar locations - including in most of the corona - the magnetic field and plasma are tied together; we say that the field is </a:t>
            </a:r>
            <a:r>
              <a:rPr i="1"/>
              <a:t>frozen in</a:t>
            </a:r>
            <a:r>
              <a:t>to the plasma. (Plasma can flow along field lines, but not normal to it.) </a:t>
            </a:r>
          </a:p>
          <a:p>
            <a:pPr marL="824411" indent="-326571">
              <a:defRPr sz="2500"/>
            </a:pPr>
            <a:r>
              <a:t>The field and the plasma move together.  Which dominates depends upon the</a:t>
            </a:r>
            <a:r>
              <a:rPr i="1"/>
              <a:t> plasma beta</a:t>
            </a:r>
            <a:r>
              <a:t>, the ratio of plasma pressure to magnetic pressure.</a:t>
            </a:r>
          </a:p>
          <a:p>
            <a:pPr marL="824411" indent="-326571">
              <a:defRPr sz="2500"/>
            </a:pPr>
            <a:r>
              <a:t>In the convection and low photosphere beta is generally high, so that the plasma dominates.  The atmosphere (upper chromosphere and corona) is </a:t>
            </a:r>
            <a:r>
              <a:rPr i="1"/>
              <a:t>low beta</a:t>
            </a:r>
            <a:r>
              <a:t>, so that the field determines the structure.</a:t>
            </a:r>
          </a:p>
        </p:txBody>
      </p:sp>
      <p:sp>
        <p:nvSpPr>
          <p:cNvPr id="48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5" name="Corona (continued): The Magnetic Sun"/>
          <p:cNvSpPr txBox="1"/>
          <p:nvPr>
            <p:ph type="title"/>
          </p:nvPr>
        </p:nvSpPr>
        <p:spPr>
          <a:xfrm>
            <a:off x="144353" y="87640"/>
            <a:ext cx="8855294" cy="867465"/>
          </a:xfrm>
          <a:prstGeom prst="rect">
            <a:avLst/>
          </a:prstGeom>
        </p:spPr>
        <p:txBody>
          <a:bodyPr anchor="t"/>
          <a:lstStyle>
            <a:lvl1pPr>
              <a:defRPr sz="3800"/>
            </a:lvl1pPr>
          </a:lstStyle>
          <a:p>
            <a:pPr/>
            <a:r>
              <a:t>Corona (continued): The Magnetic Sun</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8" name="Magnetism and the Sun - some more details"/>
          <p:cNvSpPr txBox="1"/>
          <p:nvPr>
            <p:ph type="title"/>
          </p:nvPr>
        </p:nvSpPr>
        <p:spPr>
          <a:xfrm>
            <a:off x="144353" y="2094240"/>
            <a:ext cx="8855294" cy="867465"/>
          </a:xfrm>
          <a:prstGeom prst="rect">
            <a:avLst/>
          </a:prstGeom>
        </p:spPr>
        <p:txBody>
          <a:bodyPr anchor="t"/>
          <a:lstStyle>
            <a:lvl1pPr>
              <a:defRPr sz="3400"/>
            </a:lvl1pPr>
          </a:lstStyle>
          <a:p>
            <a:pPr/>
            <a:r>
              <a:t>Magnetism and the Sun - some more details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92" name="Group"/>
          <p:cNvGrpSpPr/>
          <p:nvPr/>
        </p:nvGrpSpPr>
        <p:grpSpPr>
          <a:xfrm>
            <a:off x="838200" y="0"/>
            <a:ext cx="7960600" cy="6202363"/>
            <a:chOff x="0" y="0"/>
            <a:chExt cx="7960599" cy="6202362"/>
          </a:xfrm>
        </p:grpSpPr>
        <p:pic>
          <p:nvPicPr>
            <p:cNvPr id="490" name="SXTcycle_poster.jpg" descr="SXTcycle_poster.jpg"/>
            <p:cNvPicPr>
              <a:picLocks noChangeAspect="0"/>
            </p:cNvPicPr>
            <p:nvPr/>
          </p:nvPicPr>
          <p:blipFill>
            <a:blip r:embed="rId2">
              <a:extLst/>
            </a:blip>
            <a:srcRect l="0" t="2" r="0" b="2"/>
            <a:stretch>
              <a:fillRect/>
            </a:stretch>
          </p:blipFill>
          <p:spPr>
            <a:xfrm>
              <a:off x="0" y="0"/>
              <a:ext cx="7915275" cy="6202363"/>
            </a:xfrm>
            <a:prstGeom prst="rect">
              <a:avLst/>
            </a:prstGeom>
            <a:ln w="12700" cap="flat">
              <a:noFill/>
              <a:miter lim="400000"/>
            </a:ln>
            <a:effectLst/>
          </p:spPr>
        </p:pic>
        <p:sp>
          <p:nvSpPr>
            <p:cNvPr id="491" name="Yohkoh data courtesy of the NASA-supported Yohkoh Legacy data Archive at Montana State University"/>
            <p:cNvSpPr txBox="1"/>
            <p:nvPr/>
          </p:nvSpPr>
          <p:spPr>
            <a:xfrm>
              <a:off x="3774826" y="5993510"/>
              <a:ext cx="4185774" cy="2049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600"/>
                </a:lnSpc>
                <a:defRPr sz="700">
                  <a:solidFill>
                    <a:srgbClr val="FFFFFF"/>
                  </a:solidFill>
                  <a:uFillTx/>
                  <a:latin typeface="Helvetica"/>
                  <a:ea typeface="Helvetica"/>
                  <a:cs typeface="Helvetica"/>
                  <a:sym typeface="Helvetica"/>
                </a:defRPr>
              </a:pPr>
              <a:r>
                <a:t>Yohkoh data courtesy of the NASA-supported Yohkoh Legacy data Archive at Montana State University</a:t>
              </a:r>
              <a:r>
                <a:rPr>
                  <a:latin typeface="Times Roman"/>
                  <a:ea typeface="Times Roman"/>
                  <a:cs typeface="Times Roman"/>
                  <a:sym typeface="Times Roman"/>
                </a:rPr>
                <a:t> </a:t>
              </a:r>
            </a:p>
          </p:txBody>
        </p:sp>
      </p:gr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4" name="Magcycle_poster.jpg" descr="Magcycle_poster.jpg"/>
          <p:cNvPicPr>
            <a:picLocks noChangeAspect="0"/>
          </p:cNvPicPr>
          <p:nvPr/>
        </p:nvPicPr>
        <p:blipFill>
          <a:blip r:embed="rId2">
            <a:extLst/>
          </a:blip>
          <a:srcRect l="0" t="1" r="0" b="1"/>
          <a:stretch>
            <a:fillRect/>
          </a:stretch>
        </p:blipFill>
        <p:spPr>
          <a:xfrm>
            <a:off x="838200" y="0"/>
            <a:ext cx="7805738" cy="6116638"/>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Magnetism is responsible for many of the changing features of the Sun."/>
          <p:cNvSpPr txBox="1"/>
          <p:nvPr/>
        </p:nvSpPr>
        <p:spPr>
          <a:xfrm>
            <a:off x="400640" y="664486"/>
            <a:ext cx="8342720" cy="873895"/>
          </a:xfrm>
          <a:prstGeom prst="rect">
            <a:avLst/>
          </a:prstGeom>
          <a:ln w="12700">
            <a:miter lim="400000"/>
          </a:ln>
          <a:extLst>
            <a:ext uri="{C572A759-6A51-4108-AA02-DFA0A04FC94B}">
              <ma14:wrappingTextBoxFlag xmlns:ma14="http://schemas.microsoft.com/office/mac/drawingml/2011/main" val="1"/>
            </a:ext>
          </a:extLst>
        </p:spPr>
        <p:txBody>
          <a:bodyPr lIns="38100" tIns="38100" rIns="38100" bIns="38100">
            <a:normAutofit fontScale="100000" lnSpcReduction="0"/>
          </a:bodyPr>
          <a:lstStyle/>
          <a:p>
            <a:pPr>
              <a:buClr>
                <a:srgbClr val="000000"/>
              </a:buClr>
              <a:buFont typeface="Times New Roman"/>
              <a:defRPr sz="2800"/>
            </a:pPr>
            <a:r>
              <a:rPr b="1" i="1"/>
              <a:t>Magnetism</a:t>
            </a:r>
            <a:r>
              <a:t> is responsible for many of the changing features of the Sun.</a:t>
            </a:r>
          </a:p>
        </p:txBody>
      </p:sp>
      <p:pic>
        <p:nvPicPr>
          <p:cNvPr id="497" name="bar_b_fields_crop1.png" descr="bar_b_fields_crop1.png"/>
          <p:cNvPicPr>
            <a:picLocks noChangeAspect="1"/>
          </p:cNvPicPr>
          <p:nvPr/>
        </p:nvPicPr>
        <p:blipFill>
          <a:blip r:embed="rId2">
            <a:extLst/>
          </a:blip>
          <a:stretch>
            <a:fillRect/>
          </a:stretch>
        </p:blipFill>
        <p:spPr>
          <a:xfrm>
            <a:off x="2954498" y="2012401"/>
            <a:ext cx="2865810" cy="3795131"/>
          </a:xfrm>
          <a:prstGeom prst="rect">
            <a:avLst/>
          </a:prstGeom>
          <a:ln w="12700">
            <a:miter lim="400000"/>
          </a:ln>
        </p:spPr>
      </p:pic>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01" name="Group"/>
          <p:cNvGrpSpPr/>
          <p:nvPr/>
        </p:nvGrpSpPr>
        <p:grpSpPr>
          <a:xfrm>
            <a:off x="1803400" y="127000"/>
            <a:ext cx="6233406" cy="6217795"/>
            <a:chOff x="0" y="0"/>
            <a:chExt cx="6233405" cy="6217794"/>
          </a:xfrm>
        </p:grpSpPr>
        <p:pic>
          <p:nvPicPr>
            <p:cNvPr id="499" name="20140418_214500_512_HMIIC.jpg" descr="20140418_214500_512_HMIIC.jpg"/>
            <p:cNvPicPr>
              <a:picLocks noChangeAspect="0"/>
            </p:cNvPicPr>
            <p:nvPr/>
          </p:nvPicPr>
          <p:blipFill>
            <a:blip r:embed="rId2">
              <a:extLst/>
            </a:blip>
            <a:stretch>
              <a:fillRect/>
            </a:stretch>
          </p:blipFill>
          <p:spPr>
            <a:xfrm>
              <a:off x="0" y="0"/>
              <a:ext cx="6197600" cy="6197600"/>
            </a:xfrm>
            <a:prstGeom prst="rect">
              <a:avLst/>
            </a:prstGeom>
            <a:ln w="12700" cap="flat">
              <a:noFill/>
              <a:miter lim="400000"/>
            </a:ln>
            <a:effectLst/>
          </p:spPr>
        </p:pic>
        <p:sp>
          <p:nvSpPr>
            <p:cNvPr id="500" name="Courtesy of NASA/SDO and the AIA, EVE, and HMI science teams"/>
            <p:cNvSpPr txBox="1"/>
            <p:nvPr/>
          </p:nvSpPr>
          <p:spPr>
            <a:xfrm>
              <a:off x="2710755" y="5974205"/>
              <a:ext cx="3522651" cy="2435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900"/>
                </a:lnSpc>
                <a:defRPr sz="900">
                  <a:solidFill>
                    <a:srgbClr val="FFFFFF"/>
                  </a:solidFill>
                  <a:uFillTx/>
                  <a:latin typeface="Helvetica"/>
                  <a:ea typeface="Helvetica"/>
                  <a:cs typeface="Helvetica"/>
                  <a:sym typeface="Helvetica"/>
                </a:defRPr>
              </a:pPr>
              <a:r>
                <a:t>Courtesy of NASA/SDO and the AIA, EVE, and HMI science teams</a:t>
              </a:r>
              <a:r>
                <a:rPr>
                  <a:latin typeface="Times Roman"/>
                  <a:ea typeface="Times Roman"/>
                  <a:cs typeface="Times Roman"/>
                  <a:sym typeface="Times Roman"/>
                </a:rPr>
                <a:t> </a:t>
              </a:r>
            </a:p>
          </p:txBody>
        </p:sp>
      </p:gr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05" name="Group"/>
          <p:cNvGrpSpPr/>
          <p:nvPr/>
        </p:nvGrpSpPr>
        <p:grpSpPr>
          <a:xfrm>
            <a:off x="1524000" y="0"/>
            <a:ext cx="6741406" cy="6713095"/>
            <a:chOff x="0" y="0"/>
            <a:chExt cx="6741405" cy="6713094"/>
          </a:xfrm>
        </p:grpSpPr>
        <p:pic>
          <p:nvPicPr>
            <p:cNvPr id="503" name="hmi_b_image.jpg" descr="hmi_b_image.jpg"/>
            <p:cNvPicPr>
              <a:picLocks noChangeAspect="0"/>
            </p:cNvPicPr>
            <p:nvPr/>
          </p:nvPicPr>
          <p:blipFill>
            <a:blip r:embed="rId2">
              <a:extLst/>
            </a:blip>
            <a:stretch>
              <a:fillRect/>
            </a:stretch>
          </p:blipFill>
          <p:spPr>
            <a:xfrm>
              <a:off x="0" y="0"/>
              <a:ext cx="6705600" cy="6705600"/>
            </a:xfrm>
            <a:prstGeom prst="rect">
              <a:avLst/>
            </a:prstGeom>
            <a:ln w="12700" cap="flat">
              <a:noFill/>
              <a:miter lim="400000"/>
            </a:ln>
            <a:effectLst/>
          </p:spPr>
        </p:pic>
        <p:sp>
          <p:nvSpPr>
            <p:cNvPr id="504" name="Courtesy of NASA/SDO and the AIA, EVE, and HMI science teams"/>
            <p:cNvSpPr txBox="1"/>
            <p:nvPr/>
          </p:nvSpPr>
          <p:spPr>
            <a:xfrm>
              <a:off x="3218755" y="6469505"/>
              <a:ext cx="3522651" cy="24359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900"/>
                </a:lnSpc>
                <a:defRPr sz="900">
                  <a:solidFill>
                    <a:srgbClr val="FFFFFF"/>
                  </a:solidFill>
                  <a:uFillTx/>
                  <a:latin typeface="Helvetica"/>
                  <a:ea typeface="Helvetica"/>
                  <a:cs typeface="Helvetica"/>
                  <a:sym typeface="Helvetica"/>
                </a:defRPr>
              </a:pPr>
              <a:r>
                <a:t>Courtesy of NASA/SDO and the AIA, EVE, and HMI science teams</a:t>
              </a:r>
              <a:r>
                <a:rPr>
                  <a:latin typeface="Times Roman"/>
                  <a:ea typeface="Times Roman"/>
                  <a:cs typeface="Times Roman"/>
                  <a:sym typeface="Times Roman"/>
                </a:rPr>
                <a:t> </a:t>
              </a:r>
            </a:p>
          </p:txBody>
        </p:sp>
      </p:gr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09" name="Group"/>
          <p:cNvGrpSpPr/>
          <p:nvPr/>
        </p:nvGrpSpPr>
        <p:grpSpPr>
          <a:xfrm>
            <a:off x="1600200" y="0"/>
            <a:ext cx="6248400" cy="6261990"/>
            <a:chOff x="0" y="0"/>
            <a:chExt cx="6248400" cy="6261989"/>
          </a:xfrm>
        </p:grpSpPr>
        <p:pic>
          <p:nvPicPr>
            <p:cNvPr id="507" name="20140518.png" descr="20140518.png"/>
            <p:cNvPicPr>
              <a:picLocks noChangeAspect="0"/>
            </p:cNvPicPr>
            <p:nvPr/>
          </p:nvPicPr>
          <p:blipFill>
            <a:blip r:embed="rId2">
              <a:extLst/>
            </a:blip>
            <a:stretch>
              <a:fillRect/>
            </a:stretch>
          </p:blipFill>
          <p:spPr>
            <a:xfrm>
              <a:off x="0" y="0"/>
              <a:ext cx="6248400" cy="6248400"/>
            </a:xfrm>
            <a:prstGeom prst="rect">
              <a:avLst/>
            </a:prstGeom>
            <a:ln w="12700" cap="flat">
              <a:noFill/>
              <a:miter lim="400000"/>
            </a:ln>
            <a:effectLst/>
          </p:spPr>
        </p:pic>
        <p:sp>
          <p:nvSpPr>
            <p:cNvPr id="508" name="Yohkoh data courtesy of the NASA-supported Yohkoh Legacy data Archive at Montana State University"/>
            <p:cNvSpPr txBox="1"/>
            <p:nvPr/>
          </p:nvSpPr>
          <p:spPr>
            <a:xfrm>
              <a:off x="2047626" y="6057010"/>
              <a:ext cx="4185774" cy="2049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600"/>
                </a:lnSpc>
                <a:defRPr sz="700">
                  <a:solidFill>
                    <a:srgbClr val="FFFFFF"/>
                  </a:solidFill>
                  <a:uFillTx/>
                  <a:latin typeface="Helvetica"/>
                  <a:ea typeface="Helvetica"/>
                  <a:cs typeface="Helvetica"/>
                  <a:sym typeface="Helvetica"/>
                </a:defRPr>
              </a:pPr>
              <a:r>
                <a:t>Yohkoh data courtesy of the NASA-supported Yohkoh Legacy data Archive at Montana State University</a:t>
              </a:r>
              <a:r>
                <a:rPr>
                  <a:latin typeface="Times Roman"/>
                  <a:ea typeface="Times Roman"/>
                  <a:cs typeface="Times Roman"/>
                  <a:sym typeface="Times Roman"/>
                </a:rPr>
                <a:t> </a:t>
              </a:r>
            </a:p>
          </p:txBody>
        </p:sp>
      </p:gr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1" name="FMS 150505"/>
          <p:cNvSpPr txBox="1"/>
          <p:nvPr/>
        </p:nvSpPr>
        <p:spPr>
          <a:xfrm>
            <a:off x="685800" y="6248400"/>
            <a:ext cx="1917700" cy="2972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Clr>
                <a:srgbClr val="000000"/>
              </a:buClr>
              <a:buFont typeface="Times New Roman"/>
              <a:defRPr sz="1400"/>
            </a:lvl1pPr>
          </a:lstStyle>
          <a:p>
            <a:pPr/>
            <a:r>
              <a:t>FMS 150505</a:t>
            </a:r>
          </a:p>
        </p:txBody>
      </p:sp>
      <p:grpSp>
        <p:nvGrpSpPr>
          <p:cNvPr id="518" name="Group"/>
          <p:cNvGrpSpPr/>
          <p:nvPr/>
        </p:nvGrpSpPr>
        <p:grpSpPr>
          <a:xfrm>
            <a:off x="152400" y="1371600"/>
            <a:ext cx="8849705" cy="3048000"/>
            <a:chOff x="0" y="0"/>
            <a:chExt cx="8849704" cy="3048000"/>
          </a:xfrm>
        </p:grpSpPr>
        <p:pic>
          <p:nvPicPr>
            <p:cNvPr id="512" name="20140418_214500_512_HMIIC.jpg" descr="20140418_214500_512_HMIIC.jpg"/>
            <p:cNvPicPr>
              <a:picLocks noChangeAspect="0"/>
            </p:cNvPicPr>
            <p:nvPr/>
          </p:nvPicPr>
          <p:blipFill>
            <a:blip r:embed="rId2">
              <a:extLst/>
            </a:blip>
            <a:stretch>
              <a:fillRect/>
            </a:stretch>
          </p:blipFill>
          <p:spPr>
            <a:xfrm>
              <a:off x="0" y="76200"/>
              <a:ext cx="2819400" cy="2819400"/>
            </a:xfrm>
            <a:prstGeom prst="rect">
              <a:avLst/>
            </a:prstGeom>
            <a:ln w="12700" cap="flat">
              <a:noFill/>
              <a:miter lim="400000"/>
            </a:ln>
            <a:effectLst/>
          </p:spPr>
        </p:pic>
        <p:pic>
          <p:nvPicPr>
            <p:cNvPr id="513" name="hmi_b_image.jpg" descr="hmi_b_image.jpg"/>
            <p:cNvPicPr>
              <a:picLocks noChangeAspect="0"/>
            </p:cNvPicPr>
            <p:nvPr/>
          </p:nvPicPr>
          <p:blipFill>
            <a:blip r:embed="rId3">
              <a:extLst/>
            </a:blip>
            <a:stretch>
              <a:fillRect/>
            </a:stretch>
          </p:blipFill>
          <p:spPr>
            <a:xfrm>
              <a:off x="2971800" y="0"/>
              <a:ext cx="3048000" cy="3048000"/>
            </a:xfrm>
            <a:prstGeom prst="rect">
              <a:avLst/>
            </a:prstGeom>
            <a:ln w="12700" cap="flat">
              <a:noFill/>
              <a:miter lim="400000"/>
            </a:ln>
            <a:effectLst/>
          </p:spPr>
        </p:pic>
        <p:pic>
          <p:nvPicPr>
            <p:cNvPr id="514" name="20140518.png" descr="20140518.png"/>
            <p:cNvPicPr>
              <a:picLocks noChangeAspect="0"/>
            </p:cNvPicPr>
            <p:nvPr/>
          </p:nvPicPr>
          <p:blipFill>
            <a:blip r:embed="rId4">
              <a:extLst/>
            </a:blip>
            <a:stretch>
              <a:fillRect/>
            </a:stretch>
          </p:blipFill>
          <p:spPr>
            <a:xfrm>
              <a:off x="6172200" y="152400"/>
              <a:ext cx="2667000" cy="2667000"/>
            </a:xfrm>
            <a:prstGeom prst="rect">
              <a:avLst/>
            </a:prstGeom>
            <a:ln w="12700" cap="flat">
              <a:noFill/>
              <a:miter lim="400000"/>
            </a:ln>
            <a:effectLst/>
          </p:spPr>
        </p:pic>
        <p:sp>
          <p:nvSpPr>
            <p:cNvPr id="515" name="Courtesy of NASA/SDO and the AIA, EVE, and HMI science teams"/>
            <p:cNvSpPr txBox="1"/>
            <p:nvPr/>
          </p:nvSpPr>
          <p:spPr>
            <a:xfrm>
              <a:off x="1568983" y="2755518"/>
              <a:ext cx="1250417" cy="153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100"/>
                </a:lnSpc>
                <a:defRPr sz="300">
                  <a:solidFill>
                    <a:srgbClr val="FFFFFF"/>
                  </a:solidFill>
                  <a:uFillTx/>
                  <a:latin typeface="Helvetica"/>
                  <a:ea typeface="Helvetica"/>
                  <a:cs typeface="Helvetica"/>
                  <a:sym typeface="Helvetica"/>
                </a:defRPr>
              </a:pPr>
              <a:r>
                <a:t>Courtesy of NASA/SDO and the AIA, EVE, and HMI science teams</a:t>
              </a:r>
              <a:r>
                <a:rPr>
                  <a:latin typeface="Times Roman"/>
                  <a:ea typeface="Times Roman"/>
                  <a:cs typeface="Times Roman"/>
                  <a:sym typeface="Times Roman"/>
                </a:rPr>
                <a:t> </a:t>
              </a:r>
            </a:p>
          </p:txBody>
        </p:sp>
        <p:sp>
          <p:nvSpPr>
            <p:cNvPr id="516" name="Courtesy of NASA/SDO and the AIA, EVE, and HMI science teams"/>
            <p:cNvSpPr txBox="1"/>
            <p:nvPr/>
          </p:nvSpPr>
          <p:spPr>
            <a:xfrm>
              <a:off x="4769383" y="2882518"/>
              <a:ext cx="1250417" cy="15316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100"/>
                </a:lnSpc>
                <a:defRPr sz="300">
                  <a:solidFill>
                    <a:srgbClr val="FFFFFF"/>
                  </a:solidFill>
                  <a:uFillTx/>
                  <a:latin typeface="Helvetica"/>
                  <a:ea typeface="Helvetica"/>
                  <a:cs typeface="Helvetica"/>
                  <a:sym typeface="Helvetica"/>
                </a:defRPr>
              </a:pPr>
              <a:r>
                <a:t>Courtesy of NASA/SDO and the AIA, EVE, and HMI science teams</a:t>
              </a:r>
              <a:r>
                <a:rPr>
                  <a:latin typeface="Times Roman"/>
                  <a:ea typeface="Times Roman"/>
                  <a:cs typeface="Times Roman"/>
                  <a:sym typeface="Times Roman"/>
                </a:rPr>
                <a:t> </a:t>
              </a:r>
            </a:p>
          </p:txBody>
        </p:sp>
        <p:sp>
          <p:nvSpPr>
            <p:cNvPr id="517" name="Yohkoh data courtesy of the NASA-supported Yohkoh Legacy data Archive at Montana State University"/>
            <p:cNvSpPr txBox="1"/>
            <p:nvPr/>
          </p:nvSpPr>
          <p:spPr>
            <a:xfrm>
              <a:off x="7572126" y="2654300"/>
              <a:ext cx="1277579" cy="1524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marL="0" marR="0" defTabSz="457200">
                <a:lnSpc>
                  <a:spcPts val="2000"/>
                </a:lnSpc>
                <a:defRPr sz="200">
                  <a:solidFill>
                    <a:srgbClr val="FFFFFF"/>
                  </a:solidFill>
                  <a:uFillTx/>
                  <a:latin typeface="Helvetica"/>
                  <a:ea typeface="Helvetica"/>
                  <a:cs typeface="Helvetica"/>
                  <a:sym typeface="Helvetica"/>
                </a:defRPr>
              </a:pPr>
              <a:r>
                <a:t>Yohkoh data courtesy of the NASA-supported Yohkoh Legacy data Archive at Montana State University</a:t>
              </a:r>
              <a:r>
                <a:rPr>
                  <a:latin typeface="Times Roman"/>
                  <a:ea typeface="Times Roman"/>
                  <a:cs typeface="Times Roman"/>
                  <a:sym typeface="Times Roman"/>
                </a:rPr>
                <a:t> </a:t>
              </a:r>
            </a:p>
          </p:txBody>
        </p:sp>
      </p:gr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0" name="sterling_et14_zu3_pfss.jpg" descr="sterling_et14_zu3_pfss.jpg"/>
          <p:cNvPicPr>
            <a:picLocks noChangeAspect="1"/>
          </p:cNvPicPr>
          <p:nvPr/>
        </p:nvPicPr>
        <p:blipFill>
          <a:blip r:embed="rId2">
            <a:extLst/>
          </a:blip>
          <a:stretch>
            <a:fillRect/>
          </a:stretch>
        </p:blipFill>
        <p:spPr>
          <a:xfrm>
            <a:off x="2031231" y="1294631"/>
            <a:ext cx="5081538" cy="5081538"/>
          </a:xfrm>
          <a:prstGeom prst="rect">
            <a:avLst/>
          </a:prstGeom>
        </p:spPr>
      </p:pic>
      <p:sp>
        <p:nvSpPr>
          <p:cNvPr id="521" name="(From Sterling et al. 2014)"/>
          <p:cNvSpPr txBox="1"/>
          <p:nvPr/>
        </p:nvSpPr>
        <p:spPr>
          <a:xfrm>
            <a:off x="5918150" y="6413499"/>
            <a:ext cx="2794100"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marL="0" marR="0" algn="ctr">
              <a:defRPr sz="1800">
                <a:uFillTx/>
                <a:latin typeface="Tahoma"/>
                <a:ea typeface="Tahoma"/>
                <a:cs typeface="Tahoma"/>
                <a:sym typeface="Tahoma"/>
              </a:defRPr>
            </a:lvl1pPr>
          </a:lstStyle>
          <a:p>
            <a:pPr/>
            <a:r>
              <a:t>(From Sterling et al. 2014)</a:t>
            </a:r>
          </a:p>
        </p:txBody>
      </p:sp>
      <p:sp>
        <p:nvSpPr>
          <p:cNvPr id="522" name="Equation"/>
          <p:cNvSpPr txBox="1"/>
          <p:nvPr/>
        </p:nvSpPr>
        <p:spPr>
          <a:xfrm>
            <a:off x="1352062" y="829366"/>
            <a:ext cx="6439876" cy="322468"/>
          </a:xfrm>
          <a:prstGeom prst="rect">
            <a:avLst/>
          </a:prstGeom>
          <a:ln w="12700">
            <a:miter lim="400000"/>
          </a:ln>
        </p:spPr>
        <p:txBody>
          <a:bodyPr wrap="none" lIns="0" tIns="0" rIns="0" bIns="0">
            <a:spAutoFit/>
          </a:bodyPr>
          <a:lstStyle/>
          <a:p>
            <a:pPr marL="0" marR="0" latinLnBrk="1">
              <a:defRPr sz="1800">
                <a:uFillTx/>
              </a:defRPr>
            </a:pPr>
            <a14:m>
              <m:oMathPara>
                <m:oMathParaPr>
                  <m:jc m:val="centerGroup"/>
                </m:oMathParaPr>
                <m:oMath>
                  <m:r>
                    <a:rPr xmlns:a="http://schemas.openxmlformats.org/drawingml/2006/main" sz="2400" i="1">
                      <a:solidFill>
                        <a:srgbClr val="000000"/>
                      </a:solidFill>
                      <a:latin typeface="Cambria Math" panose="02040503050406030204" pitchFamily="18" charset="0"/>
                    </a:rPr>
                    <m:t>j</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0</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B</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0</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B</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ϕ</m:t>
                  </m:r>
                  <m:r>
                    <a:rPr xmlns:a="http://schemas.openxmlformats.org/drawingml/2006/main" sz="2400" i="1">
                      <a:solidFill>
                        <a:srgbClr val="000000"/>
                      </a:solidFill>
                      <a:latin typeface="Cambria Math" panose="02040503050406030204" pitchFamily="18" charset="0"/>
                    </a:rPr>
                    <m:t>⟹</m:t>
                  </m:r>
                  <m:sSup>
                    <m:e>
                      <m:r>
                        <a:rPr xmlns:a="http://schemas.openxmlformats.org/drawingml/2006/main" sz="2400" i="1">
                          <a:solidFill>
                            <a:srgbClr val="000000"/>
                          </a:solidFill>
                          <a:latin typeface="Cambria Math" panose="02040503050406030204" pitchFamily="18" charset="0"/>
                        </a:rPr>
                        <m:t>∇</m:t>
                      </m:r>
                    </m:e>
                    <m:sup>
                      <m:r>
                        <a:rPr xmlns:a="http://schemas.openxmlformats.org/drawingml/2006/main" sz="2400" i="1">
                          <a:solidFill>
                            <a:srgbClr val="000000"/>
                          </a:solidFill>
                          <a:latin typeface="Cambria Math" panose="02040503050406030204" pitchFamily="18" charset="0"/>
                        </a:rPr>
                        <m:t>2</m:t>
                      </m:r>
                    </m:sup>
                  </m:sSup>
                  <m:r>
                    <a:rPr xmlns:a="http://schemas.openxmlformats.org/drawingml/2006/main" sz="2400" i="1">
                      <a:solidFill>
                        <a:srgbClr val="000000"/>
                      </a:solidFill>
                      <a:latin typeface="Cambria Math" panose="02040503050406030204" pitchFamily="18" charset="0"/>
                    </a:rPr>
                    <m:t>ϕ</m:t>
                  </m:r>
                  <m:r>
                    <a:rPr xmlns:a="http://schemas.openxmlformats.org/drawingml/2006/main" sz="2400" i="1">
                      <a:solidFill>
                        <a:srgbClr val="000000"/>
                      </a:solidFill>
                      <a:latin typeface="Cambria Math" panose="02040503050406030204" pitchFamily="18" charset="0"/>
                    </a:rPr>
                    <m:t>=</m:t>
                  </m:r>
                  <m:r>
                    <a:rPr xmlns:a="http://schemas.openxmlformats.org/drawingml/2006/main" sz="2400" i="1">
                      <a:solidFill>
                        <a:srgbClr val="000000"/>
                      </a:solidFill>
                      <a:latin typeface="Cambria Math" panose="02040503050406030204" pitchFamily="18" charset="0"/>
                    </a:rPr>
                    <m:t>0</m:t>
                  </m:r>
                </m:oMath>
              </m:oMathPara>
            </a14:m>
            <a:endParaRPr sz="2400"/>
          </a:p>
        </p:txBody>
      </p:sp>
      <p:sp>
        <p:nvSpPr>
          <p:cNvPr id="523" name="Assume force free (and zero currents), leads to force-free potential field (PFSS) theoretical solution for the coronal field."/>
          <p:cNvSpPr txBox="1"/>
          <p:nvPr/>
        </p:nvSpPr>
        <p:spPr>
          <a:xfrm>
            <a:off x="76200" y="7553"/>
            <a:ext cx="8621562" cy="82309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buClr>
                <a:srgbClr val="000000"/>
              </a:buClr>
              <a:buFont typeface="Times New Roman"/>
              <a:defRPr sz="2800"/>
            </a:pPr>
            <a:r>
              <a:rPr sz="2300"/>
              <a:t>Assume force free (and zero currents), leads to force-free potential field (PFSS) theoretical solution for the coronal field</a:t>
            </a:r>
            <a:r>
              <a:t>.</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5" name="Corona – The Sun’s outermost atmosphere"/>
          <p:cNvSpPr txBox="1"/>
          <p:nvPr/>
        </p:nvSpPr>
        <p:spPr>
          <a:xfrm>
            <a:off x="2057400" y="6248400"/>
            <a:ext cx="5355591"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buClr>
                <a:srgbClr val="000000"/>
              </a:buClr>
              <a:buFont typeface="Times New Roman"/>
            </a:lvl1pPr>
          </a:lstStyle>
          <a:p>
            <a:pPr/>
            <a:r>
              <a:t>Corona – The Sun’s outermost atmosphere</a:t>
            </a:r>
          </a:p>
        </p:txBody>
      </p:sp>
      <p:pic>
        <p:nvPicPr>
          <p:cNvPr id="526" name="nisshoku_2017_usa_2354_2362_acs-try1_Moon-ov_col-sel_bl_unsh5_red-e_lev1_prom-mask1_flatlay_final2_3blur_bkoff40_noise-red1_reduce1_annotated.png" descr="nisshoku_2017_usa_2354_2362_acs-try1_Moon-ov_col-sel_bl_unsh5_red-e_lev1_prom-mask1_flatlay_final2_3blur_bkoff40_noise-red1_reduce1_annotated.png"/>
          <p:cNvPicPr>
            <a:picLocks noChangeAspect="1"/>
          </p:cNvPicPr>
          <p:nvPr/>
        </p:nvPicPr>
        <p:blipFill>
          <a:blip r:embed="rId2">
            <a:extLst/>
          </a:blip>
          <a:stretch>
            <a:fillRect/>
          </a:stretch>
        </p:blipFill>
        <p:spPr>
          <a:xfrm>
            <a:off x="0" y="202664"/>
            <a:ext cx="9144000" cy="5907763"/>
          </a:xfrm>
          <a:prstGeom prst="rect">
            <a:avLst/>
          </a:prstGeom>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8" name="The Corona: Continued Again..."/>
          <p:cNvSpPr txBox="1"/>
          <p:nvPr>
            <p:ph type="title"/>
          </p:nvPr>
        </p:nvSpPr>
        <p:spPr>
          <a:prstGeom prst="rect">
            <a:avLst/>
          </a:prstGeom>
        </p:spPr>
        <p:txBody>
          <a:bodyPr/>
          <a:lstStyle>
            <a:lvl1pPr>
              <a:defRPr sz="4000"/>
            </a:lvl1pPr>
          </a:lstStyle>
          <a:p>
            <a:pPr/>
            <a:r>
              <a:t>The Corona: Continued Again...</a:t>
            </a:r>
          </a:p>
        </p:txBody>
      </p:sp>
      <p:sp>
        <p:nvSpPr>
          <p:cNvPr id="529" name="Now, let’s consider again the temperature structure between the photosphere and the corona."/>
          <p:cNvSpPr txBox="1"/>
          <p:nvPr>
            <p:ph type="body" idx="1"/>
          </p:nvPr>
        </p:nvSpPr>
        <p:spPr>
          <a:prstGeom prst="rect">
            <a:avLst/>
          </a:prstGeom>
        </p:spPr>
        <p:txBody>
          <a:bodyPr/>
          <a:lstStyle/>
          <a:p>
            <a:pPr marL="342900"/>
          </a:p>
          <a:p>
            <a:pPr marL="0" indent="0">
              <a:buSzTx/>
              <a:buNone/>
            </a:pPr>
            <a:r>
              <a:t>Now, let’s consider again the temperature structure between the photosphere and the corona.</a:t>
            </a:r>
          </a:p>
        </p:txBody>
      </p:sp>
      <p:sp>
        <p:nvSpPr>
          <p:cNvPr id="530"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Next question: What makes the corona hot??"/>
          <p:cNvSpPr txBox="1"/>
          <p:nvPr>
            <p:ph type="body" sz="quarter" idx="1"/>
          </p:nvPr>
        </p:nvSpPr>
        <p:spPr>
          <a:xfrm>
            <a:off x="596900" y="558800"/>
            <a:ext cx="7950200" cy="774700"/>
          </a:xfrm>
          <a:prstGeom prst="rect">
            <a:avLst/>
          </a:prstGeom>
        </p:spPr>
        <p:txBody>
          <a:bodyPr/>
          <a:lstStyle/>
          <a:p>
            <a:pPr marL="0" indent="0">
              <a:buSzTx/>
              <a:buNone/>
            </a:pPr>
            <a:r>
              <a:t>Next question: What makes the corona hot??</a:t>
            </a:r>
          </a:p>
          <a:p>
            <a:pPr marL="0" indent="0">
              <a:buSzTx/>
              <a:buNone/>
            </a:pPr>
          </a:p>
        </p:txBody>
      </p:sp>
      <p:sp>
        <p:nvSpPr>
          <p:cNvPr id="53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34" name="Magic!!"/>
          <p:cNvSpPr txBox="1"/>
          <p:nvPr/>
        </p:nvSpPr>
        <p:spPr>
          <a:xfrm>
            <a:off x="3061903" y="2882900"/>
            <a:ext cx="3020194" cy="11969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algn="ctr">
              <a:defRPr i="1" sz="7000">
                <a:solidFill>
                  <a:srgbClr val="E32400"/>
                </a:solidFill>
                <a:uFill>
                  <a:solidFill>
                    <a:srgbClr val="E32400"/>
                  </a:solidFill>
                </a:uFill>
                <a:latin typeface="Didot"/>
                <a:ea typeface="Didot"/>
                <a:cs typeface="Didot"/>
                <a:sym typeface="Didot"/>
              </a:defRPr>
            </a:lvl1pPr>
          </a:lstStyle>
          <a:p>
            <a:pPr/>
            <a:r>
              <a:t>Magic!!</a:t>
            </a:r>
          </a:p>
        </p:txBody>
      </p:sp>
      <p:sp>
        <p:nvSpPr>
          <p:cNvPr id="535" name="Actually, a hot corona is not as…"/>
          <p:cNvSpPr txBox="1"/>
          <p:nvPr/>
        </p:nvSpPr>
        <p:spPr>
          <a:xfrm>
            <a:off x="2565400" y="4737100"/>
            <a:ext cx="3995004" cy="774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Actually, a hot corona is not as </a:t>
            </a:r>
          </a:p>
          <a:p>
            <a:pPr/>
            <a:r>
              <a:t>mysterious as it seems....</a:t>
            </a:r>
          </a:p>
        </p:txBody>
      </p:sp>
      <p:sp>
        <p:nvSpPr>
          <p:cNvPr id="536" name="And the answer for now is..."/>
          <p:cNvSpPr txBox="1"/>
          <p:nvPr/>
        </p:nvSpPr>
        <p:spPr>
          <a:xfrm>
            <a:off x="1930400" y="1828800"/>
            <a:ext cx="5265143" cy="558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lvl="1" marL="0" indent="0">
              <a:spcBef>
                <a:spcPts val="700"/>
              </a:spcBef>
              <a:defRPr sz="3200"/>
            </a:pPr>
            <a:r>
              <a:t>And the answer for now is...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2" grpId="2" fill="hold">
                                  <p:stCondLst>
                                    <p:cond delay="0"/>
                                  </p:stCondLst>
                                  <p:iterate type="el" backwards="0">
                                    <p:tmAbs val="0"/>
                                  </p:iterate>
                                  <p:childTnLst>
                                    <p:set>
                                      <p:cBhvr>
                                        <p:cTn id="10" fill="hold"/>
                                        <p:tgtEl>
                                          <p:spTgt spid="534"/>
                                        </p:tgtEl>
                                        <p:attrNameLst>
                                          <p:attrName>style.visibility</p:attrName>
                                        </p:attrNameLst>
                                      </p:cBhvr>
                                      <p:to>
                                        <p:strVal val="visible"/>
                                      </p:to>
                                    </p:set>
                                    <p:animEffect filter="wipe(left)" transition="in">
                                      <p:cBhvr>
                                        <p:cTn id="11" dur="1000"/>
                                        <p:tgtEl>
                                          <p:spTgt spid="534"/>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8" presetID="2" grpId="3" fill="hold">
                                  <p:stCondLst>
                                    <p:cond delay="0"/>
                                  </p:stCondLst>
                                  <p:iterate type="lt" backwards="0">
                                    <p:tmAbs val="0"/>
                                  </p:iterate>
                                  <p:childTnLst>
                                    <p:set>
                                      <p:cBhvr>
                                        <p:cTn id="15" fill="hold"/>
                                        <p:tgtEl>
                                          <p:spTgt spid="535"/>
                                        </p:tgtEl>
                                        <p:attrNameLst>
                                          <p:attrName>style.visibility</p:attrName>
                                        </p:attrNameLst>
                                      </p:cBhvr>
                                      <p:to>
                                        <p:strVal val="visible"/>
                                      </p:to>
                                    </p:set>
                                    <p:anim calcmode="lin" valueType="num">
                                      <p:cBhvr>
                                        <p:cTn id="16" dur="500" fill="hold"/>
                                        <p:tgtEl>
                                          <p:spTgt spid="535"/>
                                        </p:tgtEl>
                                        <p:attrNameLst>
                                          <p:attrName>ppt_x</p:attrName>
                                        </p:attrNameLst>
                                      </p:cBhvr>
                                      <p:tavLst>
                                        <p:tav tm="0">
                                          <p:val>
                                            <p:strVal val="0-#ppt_w/2"/>
                                          </p:val>
                                        </p:tav>
                                        <p:tav tm="100000">
                                          <p:val>
                                            <p:strVal val="#ppt_x"/>
                                          </p:val>
                                        </p:tav>
                                      </p:tavLst>
                                    </p:anim>
                                    <p:anim calcmode="lin" valueType="num">
                                      <p:cBhvr>
                                        <p:cTn id="17" dur="500" fill="hold"/>
                                        <p:tgtEl>
                                          <p:spTgt spid="5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6" grpId="1"/>
      <p:bldP build="whole" bldLvl="1" animBg="1" rev="0" advAuto="0" spid="534" grpId="2"/>
      <p:bldP build="whole" bldLvl="1" animBg="1" rev="0" advAuto="0" spid="535" grpId="3"/>
    </p:bldLst>
  </p:timing>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Just assume a hot corona.  Now, what does the temperature structure look like?"/>
          <p:cNvSpPr txBox="1"/>
          <p:nvPr>
            <p:ph type="title"/>
          </p:nvPr>
        </p:nvSpPr>
        <p:spPr>
          <a:xfrm>
            <a:off x="685800" y="177800"/>
            <a:ext cx="7772400" cy="1600200"/>
          </a:xfrm>
          <a:prstGeom prst="rect">
            <a:avLst/>
          </a:prstGeom>
        </p:spPr>
        <p:txBody>
          <a:bodyPr/>
          <a:lstStyle>
            <a:lvl1pPr>
              <a:defRPr sz="3200"/>
            </a:lvl1pPr>
          </a:lstStyle>
          <a:p>
            <a:pPr/>
            <a:r>
              <a:t>Just assume a hot corona.  Now, what does the temperature structure look like?</a:t>
            </a:r>
          </a:p>
        </p:txBody>
      </p:sp>
      <p:sp>
        <p:nvSpPr>
          <p:cNvPr id="539"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40" name="droppedImage.pdf" descr="droppedImage.pdf"/>
          <p:cNvPicPr>
            <a:picLocks noChangeAspect="1"/>
          </p:cNvPicPr>
          <p:nvPr/>
        </p:nvPicPr>
        <p:blipFill>
          <a:blip r:embed="rId2">
            <a:extLst/>
          </a:blip>
          <a:stretch>
            <a:fillRect/>
          </a:stretch>
        </p:blipFill>
        <p:spPr>
          <a:xfrm>
            <a:off x="6070600" y="2603500"/>
            <a:ext cx="1786165" cy="279400"/>
          </a:xfrm>
          <a:prstGeom prst="rect">
            <a:avLst/>
          </a:prstGeom>
        </p:spPr>
      </p:pic>
      <p:sp>
        <p:nvSpPr>
          <p:cNvPr id="541" name="R=Radiation losses; “known.”"/>
          <p:cNvSpPr txBox="1"/>
          <p:nvPr/>
        </p:nvSpPr>
        <p:spPr>
          <a:xfrm>
            <a:off x="5283200" y="3213100"/>
            <a:ext cx="3975100" cy="431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R=Radiation losses; “known.”</a:t>
            </a:r>
          </a:p>
        </p:txBody>
      </p:sp>
      <p:sp>
        <p:nvSpPr>
          <p:cNvPr id="542" name="C= Thermal Conduction; form known."/>
          <p:cNvSpPr txBox="1"/>
          <p:nvPr/>
        </p:nvSpPr>
        <p:spPr>
          <a:xfrm>
            <a:off x="5270500" y="3860800"/>
            <a:ext cx="3822700" cy="77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t>C= Thermal Conduction; form known.</a:t>
            </a:r>
          </a:p>
        </p:txBody>
      </p:sp>
      <p:sp>
        <p:nvSpPr>
          <p:cNvPr id="543" name="H= the “magic” Heating."/>
          <p:cNvSpPr txBox="1"/>
          <p:nvPr/>
        </p:nvSpPr>
        <p:spPr>
          <a:xfrm>
            <a:off x="5334000" y="4597400"/>
            <a:ext cx="3280480"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H= the “magic” Heating. </a:t>
            </a:r>
          </a:p>
        </p:txBody>
      </p:sp>
      <p:sp>
        <p:nvSpPr>
          <p:cNvPr id="544" name="Recipe: Adjust H until predictions of energy-balance equation…"/>
          <p:cNvSpPr txBox="1"/>
          <p:nvPr/>
        </p:nvSpPr>
        <p:spPr>
          <a:xfrm>
            <a:off x="203200" y="5905500"/>
            <a:ext cx="8724900" cy="774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r>
              <a:rPr b="1">
                <a:solidFill>
                  <a:srgbClr val="00364A"/>
                </a:solidFill>
                <a:uFill>
                  <a:solidFill>
                    <a:srgbClr val="00364A"/>
                  </a:solidFill>
                </a:uFill>
              </a:rPr>
              <a:t>Recipe:</a:t>
            </a:r>
            <a:r>
              <a:rPr b="1">
                <a:solidFill>
                  <a:srgbClr val="38571A"/>
                </a:solidFill>
                <a:uFill>
                  <a:solidFill>
                    <a:srgbClr val="38571A"/>
                  </a:solidFill>
                </a:uFill>
              </a:rPr>
              <a:t> Adjust H until predictions of energy-balance equation</a:t>
            </a:r>
            <a:endParaRPr b="1">
              <a:solidFill>
                <a:srgbClr val="38571A"/>
              </a:solidFill>
              <a:uFill>
                <a:solidFill>
                  <a:srgbClr val="38571A"/>
                </a:solidFill>
              </a:uFill>
            </a:endParaRPr>
          </a:p>
          <a:p>
            <a:pPr/>
            <a:r>
              <a:rPr b="1">
                <a:solidFill>
                  <a:srgbClr val="38571A"/>
                </a:solidFill>
                <a:uFill>
                  <a:solidFill>
                    <a:srgbClr val="38571A"/>
                  </a:solidFill>
                </a:uFill>
              </a:rPr>
              <a:t>match observations.</a:t>
            </a:r>
            <a:r>
              <a:t>  (Rosner, Tucker, Vaiana 1978.)</a:t>
            </a:r>
          </a:p>
        </p:txBody>
      </p:sp>
      <p:sp>
        <p:nvSpPr>
          <p:cNvPr id="545" name="Energy balance equation:"/>
          <p:cNvSpPr txBox="1"/>
          <p:nvPr/>
        </p:nvSpPr>
        <p:spPr>
          <a:xfrm>
            <a:off x="5346700" y="2070100"/>
            <a:ext cx="3246845"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Energy balance equation:</a:t>
            </a:r>
          </a:p>
        </p:txBody>
      </p:sp>
      <p:pic>
        <p:nvPicPr>
          <p:cNvPr id="546" name="coronaloop_trace_apod000928_aschwanden_lmsal_trace_nasa_annotated.jpg" descr="coronaloop_trace_apod000928_aschwanden_lmsal_trace_nasa_annotated.jpg"/>
          <p:cNvPicPr>
            <a:picLocks noChangeAspect="1"/>
          </p:cNvPicPr>
          <p:nvPr/>
        </p:nvPicPr>
        <p:blipFill>
          <a:blip r:embed="rId3">
            <a:extLst/>
          </a:blip>
          <a:stretch>
            <a:fillRect/>
          </a:stretch>
        </p:blipFill>
        <p:spPr>
          <a:xfrm>
            <a:off x="280411" y="1871612"/>
            <a:ext cx="4838425" cy="3897621"/>
          </a:xfrm>
          <a:prstGeom prst="rect">
            <a:avLst/>
          </a:prstGeom>
        </p:spPr>
      </p:pic>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8" name="droppedImage.pdf" descr="droppedImage.pdf"/>
          <p:cNvPicPr>
            <a:picLocks noChangeAspect="1"/>
          </p:cNvPicPr>
          <p:nvPr/>
        </p:nvPicPr>
        <p:blipFill>
          <a:blip r:embed="rId2">
            <a:extLst/>
          </a:blip>
          <a:stretch>
            <a:fillRect/>
          </a:stretch>
        </p:blipFill>
        <p:spPr>
          <a:xfrm>
            <a:off x="2768600" y="2997200"/>
            <a:ext cx="3543300" cy="508000"/>
          </a:xfrm>
          <a:prstGeom prst="rect">
            <a:avLst/>
          </a:prstGeom>
        </p:spPr>
      </p:pic>
      <p:pic>
        <p:nvPicPr>
          <p:cNvPr id="549" name="droppedImage.pdf" descr="droppedImage.pdf"/>
          <p:cNvPicPr>
            <a:picLocks noChangeAspect="1"/>
          </p:cNvPicPr>
          <p:nvPr/>
        </p:nvPicPr>
        <p:blipFill>
          <a:blip r:embed="rId3">
            <a:extLst/>
          </a:blip>
          <a:stretch>
            <a:fillRect/>
          </a:stretch>
        </p:blipFill>
        <p:spPr>
          <a:xfrm>
            <a:off x="3568700" y="2108200"/>
            <a:ext cx="1955800" cy="406400"/>
          </a:xfrm>
          <a:prstGeom prst="rect">
            <a:avLst/>
          </a:prstGeom>
        </p:spPr>
      </p:pic>
      <p:pic>
        <p:nvPicPr>
          <p:cNvPr id="550" name="droppedImage.pdf" descr="droppedImage.pdf"/>
          <p:cNvPicPr>
            <a:picLocks noChangeAspect="1"/>
          </p:cNvPicPr>
          <p:nvPr/>
        </p:nvPicPr>
        <p:blipFill>
          <a:blip r:embed="rId4">
            <a:extLst/>
          </a:blip>
          <a:stretch>
            <a:fillRect/>
          </a:stretch>
        </p:blipFill>
        <p:spPr>
          <a:xfrm>
            <a:off x="2781300" y="4914900"/>
            <a:ext cx="3416300" cy="952500"/>
          </a:xfrm>
          <a:prstGeom prst="rect">
            <a:avLst/>
          </a:prstGeom>
        </p:spPr>
      </p:pic>
      <p:sp>
        <p:nvSpPr>
          <p:cNvPr id="551" name="Form of Thermal Conduction:"/>
          <p:cNvSpPr txBox="1"/>
          <p:nvPr>
            <p:ph type="title"/>
          </p:nvPr>
        </p:nvSpPr>
        <p:spPr>
          <a:xfrm>
            <a:off x="685800" y="342900"/>
            <a:ext cx="7772400" cy="1600200"/>
          </a:xfrm>
          <a:prstGeom prst="rect">
            <a:avLst/>
          </a:prstGeom>
        </p:spPr>
        <p:txBody>
          <a:bodyPr/>
          <a:lstStyle/>
          <a:p>
            <a:pPr/>
            <a:r>
              <a:t>Form of Thermal Conduction:</a:t>
            </a:r>
          </a:p>
        </p:txBody>
      </p:sp>
      <p:sp>
        <p:nvSpPr>
          <p:cNvPr id="55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53" name="In 1-dimension (along a loop), this is:"/>
          <p:cNvSpPr txBox="1"/>
          <p:nvPr/>
        </p:nvSpPr>
        <p:spPr>
          <a:xfrm>
            <a:off x="2336800" y="3987800"/>
            <a:ext cx="4751795"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In 1-dimension (along a loop), this is:</a:t>
            </a:r>
          </a:p>
        </p:txBody>
      </p:sp>
      <p:sp>
        <p:nvSpPr>
          <p:cNvPr id="554" name="Rectangle"/>
          <p:cNvSpPr/>
          <p:nvPr/>
        </p:nvSpPr>
        <p:spPr>
          <a:xfrm>
            <a:off x="2425700" y="4749800"/>
            <a:ext cx="4152900" cy="1270000"/>
          </a:xfrm>
          <a:prstGeom prst="rect">
            <a:avLst/>
          </a:prstGeom>
          <a:ln w="38100">
            <a:solidFill>
              <a:srgbClr val="AA7942"/>
            </a:solidFill>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6" name="(Sterling, 1988)"/>
          <p:cNvSpPr txBox="1"/>
          <p:nvPr/>
        </p:nvSpPr>
        <p:spPr>
          <a:xfrm>
            <a:off x="3463647" y="6045200"/>
            <a:ext cx="2216706" cy="4315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buClr>
                <a:srgbClr val="000000"/>
              </a:buClr>
              <a:buFont typeface="Times New Roman"/>
            </a:lvl1pPr>
          </a:lstStyle>
          <a:p>
            <a:pPr/>
            <a:r>
              <a:t>(Sterling, 1988)</a:t>
            </a:r>
          </a:p>
        </p:txBody>
      </p:sp>
      <p:pic>
        <p:nvPicPr>
          <p:cNvPr id="557" name="atmosphere_temp_unh_1988_zu_crop2.jpg" descr="atmosphere_temp_unh_1988_zu_crop2.jpg"/>
          <p:cNvPicPr>
            <a:picLocks noChangeAspect="1"/>
          </p:cNvPicPr>
          <p:nvPr/>
        </p:nvPicPr>
        <p:blipFill>
          <a:blip r:embed="rId2">
            <a:extLst/>
          </a:blip>
          <a:stretch>
            <a:fillRect/>
          </a:stretch>
        </p:blipFill>
        <p:spPr>
          <a:xfrm>
            <a:off x="1132890" y="215900"/>
            <a:ext cx="6878220" cy="5531604"/>
          </a:xfrm>
          <a:prstGeom prst="rect">
            <a:avLst/>
          </a:prstGeom>
        </p:spPr>
      </p:pic>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9" name="droppedImage.pdf" descr="droppedImage.pdf"/>
          <p:cNvPicPr>
            <a:picLocks noChangeAspect="1"/>
          </p:cNvPicPr>
          <p:nvPr/>
        </p:nvPicPr>
        <p:blipFill>
          <a:blip r:embed="rId2">
            <a:extLst/>
          </a:blip>
          <a:stretch>
            <a:fillRect/>
          </a:stretch>
        </p:blipFill>
        <p:spPr>
          <a:xfrm>
            <a:off x="635000" y="2768600"/>
            <a:ext cx="1287236" cy="279400"/>
          </a:xfrm>
          <a:prstGeom prst="rect">
            <a:avLst/>
          </a:prstGeom>
        </p:spPr>
      </p:pic>
      <p:pic>
        <p:nvPicPr>
          <p:cNvPr id="560" name="droppedImage.pdf" descr="droppedImage.pdf"/>
          <p:cNvPicPr>
            <a:picLocks noChangeAspect="1"/>
          </p:cNvPicPr>
          <p:nvPr/>
        </p:nvPicPr>
        <p:blipFill>
          <a:blip r:embed="rId3">
            <a:extLst/>
          </a:blip>
          <a:stretch>
            <a:fillRect/>
          </a:stretch>
        </p:blipFill>
        <p:spPr>
          <a:xfrm>
            <a:off x="241300" y="3644900"/>
            <a:ext cx="2637659" cy="723900"/>
          </a:xfrm>
          <a:prstGeom prst="rect">
            <a:avLst/>
          </a:prstGeom>
        </p:spPr>
      </p:pic>
      <p:pic>
        <p:nvPicPr>
          <p:cNvPr id="561" name="droppedImage.pdf" descr="droppedImage.pdf"/>
          <p:cNvPicPr>
            <a:picLocks noChangeAspect="1"/>
          </p:cNvPicPr>
          <p:nvPr/>
        </p:nvPicPr>
        <p:blipFill>
          <a:blip r:embed="rId4">
            <a:extLst/>
          </a:blip>
          <a:stretch>
            <a:fillRect/>
          </a:stretch>
        </p:blipFill>
        <p:spPr>
          <a:xfrm>
            <a:off x="342900" y="1346200"/>
            <a:ext cx="1867354" cy="292100"/>
          </a:xfrm>
          <a:prstGeom prst="rect">
            <a:avLst/>
          </a:prstGeom>
        </p:spPr>
      </p:pic>
      <p:sp>
        <p:nvSpPr>
          <p:cNvPr id="562" name="At around T ~105 K:"/>
          <p:cNvSpPr txBox="1"/>
          <p:nvPr/>
        </p:nvSpPr>
        <p:spPr>
          <a:xfrm>
            <a:off x="419100" y="2082800"/>
            <a:ext cx="2662198" cy="431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At around T ~10</a:t>
            </a:r>
            <a:r>
              <a:rPr baseline="31999"/>
              <a:t>5</a:t>
            </a:r>
            <a:r>
              <a:t> K:</a:t>
            </a:r>
          </a:p>
        </p:txBody>
      </p:sp>
      <p:sp>
        <p:nvSpPr>
          <p:cNvPr id="563" name="Strong radiation in this temperature range means a steep…"/>
          <p:cNvSpPr txBox="1"/>
          <p:nvPr/>
        </p:nvSpPr>
        <p:spPr>
          <a:xfrm>
            <a:off x="1295400" y="4813300"/>
            <a:ext cx="7086908" cy="1117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a:r>
              <a:t>Strong radiation in this temperature range means a steep </a:t>
            </a:r>
          </a:p>
          <a:p>
            <a:pPr/>
            <a:r>
              <a:t>temperature gradient is needed for energy balance.  This </a:t>
            </a:r>
          </a:p>
          <a:p>
            <a:pPr/>
            <a:r>
              <a:t>leads to a “thin” transition region.</a:t>
            </a:r>
          </a:p>
        </p:txBody>
      </p:sp>
      <p:pic>
        <p:nvPicPr>
          <p:cNvPr id="564" name="atmosphere_temp_unh_1988_zu_crop2.jpg" descr="atmosphere_temp_unh_1988_zu_crop2.jpg"/>
          <p:cNvPicPr>
            <a:picLocks noChangeAspect="1"/>
          </p:cNvPicPr>
          <p:nvPr/>
        </p:nvPicPr>
        <p:blipFill>
          <a:blip r:embed="rId5">
            <a:extLst/>
          </a:blip>
          <a:stretch>
            <a:fillRect/>
          </a:stretch>
        </p:blipFill>
        <p:spPr>
          <a:xfrm>
            <a:off x="3500845" y="236794"/>
            <a:ext cx="5411965" cy="4352412"/>
          </a:xfrm>
          <a:prstGeom prst="rect">
            <a:avLst/>
          </a:prstGeom>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6" name="The Sun’s Temperature Structure"/>
          <p:cNvSpPr txBox="1"/>
          <p:nvPr>
            <p:ph type="title"/>
          </p:nvPr>
        </p:nvSpPr>
        <p:spPr>
          <a:xfrm>
            <a:off x="685800" y="-228600"/>
            <a:ext cx="7772400" cy="1600200"/>
          </a:xfrm>
          <a:prstGeom prst="rect">
            <a:avLst/>
          </a:prstGeom>
        </p:spPr>
        <p:txBody>
          <a:bodyPr/>
          <a:lstStyle/>
          <a:p>
            <a:pPr/>
          </a:p>
          <a:p>
            <a:pPr>
              <a:defRPr i="1">
                <a:solidFill>
                  <a:srgbClr val="FF4013"/>
                </a:solidFill>
                <a:uFill>
                  <a:solidFill>
                    <a:srgbClr val="FF4013"/>
                  </a:solidFill>
                </a:uFill>
              </a:defRPr>
            </a:pPr>
            <a:r>
              <a:t>The Sun’s Temperature Structure</a:t>
            </a:r>
          </a:p>
        </p:txBody>
      </p:sp>
      <p:sp>
        <p:nvSpPr>
          <p:cNvPr id="567" name="Double-click to edit"/>
          <p:cNvSpPr txBox="1"/>
          <p:nvPr>
            <p:ph type="body" idx="1"/>
          </p:nvPr>
        </p:nvSpPr>
        <p:spPr>
          <a:prstGeom prst="rect">
            <a:avLst/>
          </a:prstGeom>
        </p:spPr>
        <p:txBody>
          <a:bodyPr/>
          <a:lstStyle/>
          <a:p>
            <a:pPr marL="824411" indent="-326571"/>
          </a:p>
        </p:txBody>
      </p:sp>
      <p:sp>
        <p:nvSpPr>
          <p:cNvPr id="56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69" name="Dalsgaard1_T_vs_r.png" descr="Dalsgaard1_T_vs_r.png"/>
          <p:cNvPicPr>
            <a:picLocks noChangeAspect="1"/>
          </p:cNvPicPr>
          <p:nvPr/>
        </p:nvPicPr>
        <p:blipFill>
          <a:blip r:embed="rId2">
            <a:extLst/>
          </a:blip>
          <a:stretch>
            <a:fillRect/>
          </a:stretch>
        </p:blipFill>
        <p:spPr>
          <a:xfrm>
            <a:off x="101224" y="2206493"/>
            <a:ext cx="4559301" cy="3410004"/>
          </a:xfrm>
          <a:prstGeom prst="rect">
            <a:avLst/>
          </a:prstGeom>
        </p:spPr>
      </p:pic>
      <p:pic>
        <p:nvPicPr>
          <p:cNvPr id="570" name="atmosphere_temp_unh_1988_zu_crop2.jpg" descr="atmosphere_temp_unh_1988_zu_crop2.jpg"/>
          <p:cNvPicPr>
            <a:picLocks noChangeAspect="1"/>
          </p:cNvPicPr>
          <p:nvPr/>
        </p:nvPicPr>
        <p:blipFill>
          <a:blip r:embed="rId3">
            <a:extLst/>
          </a:blip>
          <a:stretch>
            <a:fillRect/>
          </a:stretch>
        </p:blipFill>
        <p:spPr>
          <a:xfrm>
            <a:off x="4741736" y="2220198"/>
            <a:ext cx="4336174" cy="3487239"/>
          </a:xfrm>
          <a:prstGeom prst="rect">
            <a:avLst/>
          </a:prstGeom>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2" name="Coronal Heating - Briefly:"/>
          <p:cNvSpPr txBox="1"/>
          <p:nvPr>
            <p:ph type="title"/>
          </p:nvPr>
        </p:nvSpPr>
        <p:spPr>
          <a:xfrm>
            <a:off x="685800" y="-342900"/>
            <a:ext cx="7772400" cy="1600200"/>
          </a:xfrm>
          <a:prstGeom prst="rect">
            <a:avLst/>
          </a:prstGeom>
        </p:spPr>
        <p:txBody>
          <a:bodyPr/>
          <a:lstStyle>
            <a:lvl1pPr>
              <a:defRPr sz="3900"/>
            </a:lvl1pPr>
          </a:lstStyle>
          <a:p>
            <a:pPr/>
            <a:r>
              <a:t>Coronal Heating - Briefly:</a:t>
            </a:r>
          </a:p>
        </p:txBody>
      </p:sp>
      <p:sp>
        <p:nvSpPr>
          <p:cNvPr id="573" name="Currently there are two leading concepts receiving attention for heating the corona:…"/>
          <p:cNvSpPr txBox="1"/>
          <p:nvPr>
            <p:ph type="body" idx="1"/>
          </p:nvPr>
        </p:nvSpPr>
        <p:spPr>
          <a:xfrm>
            <a:off x="225980" y="990600"/>
            <a:ext cx="8692040" cy="5350779"/>
          </a:xfrm>
          <a:prstGeom prst="rect">
            <a:avLst/>
          </a:prstGeom>
        </p:spPr>
        <p:txBody>
          <a:bodyPr/>
          <a:lstStyle/>
          <a:p>
            <a:pPr marL="0" indent="0">
              <a:buSzTx/>
              <a:buNone/>
              <a:defRPr sz="2600"/>
            </a:pPr>
            <a:r>
              <a:t>Currently there are two leading concepts receiving attention for heating the corona:</a:t>
            </a:r>
          </a:p>
          <a:p>
            <a:pPr marL="763179" indent="-265339">
              <a:spcBef>
                <a:spcPts val="600"/>
              </a:spcBef>
              <a:defRPr sz="2600"/>
            </a:pPr>
            <a:r>
              <a:rPr i="1"/>
              <a:t>Magnetic reconnection</a:t>
            </a:r>
            <a:r>
              <a:t>.  Photospheric motions twist up the coronal field.  This twist accumulates in coronal loops.  The field undergoes reconnection, which is a process by which the field reconfigures to a simpler topology (less potential —&gt; more potential), releasing energy in the process.</a:t>
            </a:r>
          </a:p>
          <a:p>
            <a:pPr marL="763179" indent="-265339">
              <a:spcBef>
                <a:spcPts val="600"/>
              </a:spcBef>
              <a:defRPr sz="2600"/>
            </a:pPr>
            <a:r>
              <a:rPr i="1"/>
              <a:t>Wave heating</a:t>
            </a:r>
            <a:r>
              <a:t>.  Photospheric motions inject </a:t>
            </a:r>
            <a:r>
              <a:rPr i="1"/>
              <a:t>Alfvén waves</a:t>
            </a:r>
            <a:r>
              <a:t>, which are transverse waves that propagate along the field at the Alfvén speed: v</a:t>
            </a:r>
            <a:r>
              <a:rPr baseline="-5999"/>
              <a:t>A</a:t>
            </a:r>
            <a:r>
              <a:t>=(B</a:t>
            </a:r>
            <a:r>
              <a:rPr baseline="31999"/>
              <a:t>2</a:t>
            </a:r>
            <a:r>
              <a:t>/8π)</a:t>
            </a:r>
            <a:r>
              <a:rPr baseline="31999"/>
              <a:t>1/2</a:t>
            </a:r>
            <a:r>
              <a:t>) onto the coronal field.  Somehow (more magic!) the energy is transmitted from the waves into the coronal plasma, heating it.</a:t>
            </a:r>
          </a:p>
        </p:txBody>
      </p:sp>
      <p:sp>
        <p:nvSpPr>
          <p:cNvPr id="574"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Coronal Heating - Requirements:"/>
          <p:cNvSpPr txBox="1"/>
          <p:nvPr>
            <p:ph type="title"/>
          </p:nvPr>
        </p:nvSpPr>
        <p:spPr>
          <a:xfrm>
            <a:off x="685800" y="-342900"/>
            <a:ext cx="7772400" cy="1600200"/>
          </a:xfrm>
          <a:prstGeom prst="rect">
            <a:avLst/>
          </a:prstGeom>
        </p:spPr>
        <p:txBody>
          <a:bodyPr/>
          <a:lstStyle>
            <a:lvl1pPr>
              <a:defRPr sz="3900"/>
            </a:lvl1pPr>
          </a:lstStyle>
          <a:p>
            <a:pPr/>
            <a:r>
              <a:t>Coronal Heating - Requirements:</a:t>
            </a:r>
          </a:p>
        </p:txBody>
      </p:sp>
      <p:sp>
        <p:nvSpPr>
          <p:cNvPr id="577" name="From measurements of the radiative flux in EUV and soft X-rays:…"/>
          <p:cNvSpPr txBox="1"/>
          <p:nvPr>
            <p:ph type="body" idx="1"/>
          </p:nvPr>
        </p:nvSpPr>
        <p:spPr>
          <a:xfrm>
            <a:off x="225980" y="990600"/>
            <a:ext cx="8692040" cy="5350779"/>
          </a:xfrm>
          <a:prstGeom prst="rect">
            <a:avLst/>
          </a:prstGeom>
        </p:spPr>
        <p:txBody>
          <a:bodyPr/>
          <a:lstStyle/>
          <a:p>
            <a:pPr marL="0" indent="0">
              <a:buSzTx/>
              <a:buNone/>
              <a:defRPr sz="2600"/>
            </a:pPr>
            <a:r>
              <a:t>From measurements of the radiative flux in EUV and soft X-rays:</a:t>
            </a:r>
          </a:p>
          <a:p>
            <a:pPr marL="763179" indent="-265339">
              <a:spcBef>
                <a:spcPts val="600"/>
              </a:spcBef>
              <a:defRPr sz="2600"/>
            </a:pPr>
            <a:r>
              <a:t>Coronal holes and quiet Sun: ~10</a:t>
            </a:r>
            <a:r>
              <a:rPr baseline="31999"/>
              <a:t>6</a:t>
            </a:r>
            <a:r>
              <a:t> erg cm</a:t>
            </a:r>
            <a:r>
              <a:rPr baseline="31999"/>
              <a:t>-2</a:t>
            </a:r>
            <a:r>
              <a:t> s</a:t>
            </a:r>
            <a:r>
              <a:rPr baseline="31999"/>
              <a:t>-1</a:t>
            </a:r>
            <a:r>
              <a:t>.</a:t>
            </a:r>
          </a:p>
          <a:p>
            <a:pPr marL="763179" indent="-265339">
              <a:spcBef>
                <a:spcPts val="600"/>
              </a:spcBef>
              <a:defRPr sz="2600"/>
            </a:pPr>
            <a:r>
              <a:t>Active regions: ~10</a:t>
            </a:r>
            <a:r>
              <a:rPr baseline="31999"/>
              <a:t>7</a:t>
            </a:r>
            <a:r>
              <a:t> erg cm</a:t>
            </a:r>
            <a:r>
              <a:rPr baseline="31999"/>
              <a:t>-2</a:t>
            </a:r>
            <a:r>
              <a:t> s</a:t>
            </a:r>
            <a:r>
              <a:rPr baseline="31999"/>
              <a:t>-1</a:t>
            </a:r>
            <a:r>
              <a:t>.</a:t>
            </a:r>
          </a:p>
        </p:txBody>
      </p:sp>
      <p:sp>
        <p:nvSpPr>
          <p:cNvPr id="57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0" name="The Transition Region:"/>
          <p:cNvSpPr txBox="1"/>
          <p:nvPr>
            <p:ph type="title"/>
          </p:nvPr>
        </p:nvSpPr>
        <p:spPr>
          <a:prstGeom prst="rect">
            <a:avLst/>
          </a:prstGeom>
        </p:spPr>
        <p:txBody>
          <a:bodyPr/>
          <a:lstStyle>
            <a:lvl1pPr>
              <a:defRPr sz="3900"/>
            </a:lvl1pPr>
          </a:lstStyle>
          <a:p>
            <a:pPr/>
            <a:r>
              <a:t>The Transition Region:</a:t>
            </a:r>
          </a:p>
        </p:txBody>
      </p:sp>
      <p:sp>
        <p:nvSpPr>
          <p:cNvPr id="581" name="Between the chromosphere and the corona.…"/>
          <p:cNvSpPr txBox="1"/>
          <p:nvPr>
            <p:ph type="body" idx="1"/>
          </p:nvPr>
        </p:nvSpPr>
        <p:spPr>
          <a:prstGeom prst="rect">
            <a:avLst/>
          </a:prstGeom>
        </p:spPr>
        <p:txBody>
          <a:bodyPr/>
          <a:lstStyle/>
          <a:p>
            <a:pPr marL="824411" indent="-326571"/>
            <a:r>
              <a:t>Between the chromosphere and the corona.</a:t>
            </a:r>
          </a:p>
          <a:p>
            <a:pPr marL="824411" indent="-326571"/>
            <a:r>
              <a:t>Thin region.</a:t>
            </a:r>
          </a:p>
          <a:p>
            <a:pPr marL="824411" indent="-326571"/>
            <a:r>
              <a:t>Emits in UV, so also must go to space to see details.</a:t>
            </a:r>
          </a:p>
          <a:p>
            <a:pPr marL="824411" indent="-326571"/>
            <a:r>
              <a:t>The IRIS satellite is designed to observe the transition region.</a:t>
            </a:r>
          </a:p>
        </p:txBody>
      </p:sp>
      <p:sp>
        <p:nvSpPr>
          <p:cNvPr id="582"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4" name="But, are the above assumptions correct??"/>
          <p:cNvSpPr txBox="1"/>
          <p:nvPr>
            <p:ph type="title"/>
          </p:nvPr>
        </p:nvSpPr>
        <p:spPr>
          <a:prstGeom prst="rect">
            <a:avLst/>
          </a:prstGeom>
        </p:spPr>
        <p:txBody>
          <a:bodyPr/>
          <a:lstStyle/>
          <a:p>
            <a:pPr/>
            <a:r>
              <a:t>But, are the above assumptions correct??</a:t>
            </a:r>
          </a:p>
        </p:txBody>
      </p:sp>
      <p:sp>
        <p:nvSpPr>
          <p:cNvPr id="585" name="(Just considering the atmospheric portion)…"/>
          <p:cNvSpPr txBox="1"/>
          <p:nvPr>
            <p:ph type="body" idx="1"/>
          </p:nvPr>
        </p:nvSpPr>
        <p:spPr>
          <a:prstGeom prst="rect">
            <a:avLst/>
          </a:prstGeom>
        </p:spPr>
        <p:txBody>
          <a:bodyPr/>
          <a:lstStyle/>
          <a:p>
            <a:pPr marL="824411" indent="-326571"/>
            <a:r>
              <a:t>(Just considering the atmospheric portion)</a:t>
            </a:r>
          </a:p>
          <a:p>
            <a:pPr marL="824411" indent="-326571"/>
            <a:r>
              <a:t>There are many assumptions, including:</a:t>
            </a:r>
          </a:p>
          <a:p>
            <a:pPr lvl="1" marL="1221739" indent="-266700"/>
            <a:r>
              <a:t>1-dimensional calculations</a:t>
            </a:r>
          </a:p>
          <a:p>
            <a:pPr lvl="1" marL="1221739" indent="-266700"/>
            <a:r>
              <a:t>Static atmosphere</a:t>
            </a:r>
          </a:p>
          <a:p>
            <a:pPr lvl="1" marL="1221739" indent="-266700"/>
            <a:r>
              <a:t>Etc.</a:t>
            </a:r>
          </a:p>
        </p:txBody>
      </p:sp>
      <p:sp>
        <p:nvSpPr>
          <p:cNvPr id="586"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8"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9" name="The “IRIS” satellite observes the transition region, and finds it to be highly dynamic.  It’s not static, like in the simplest models!"/>
          <p:cNvSpPr txBox="1"/>
          <p:nvPr/>
        </p:nvSpPr>
        <p:spPr>
          <a:xfrm>
            <a:off x="1212850" y="228600"/>
            <a:ext cx="6718300" cy="13056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2800"/>
            </a:lvl1pPr>
          </a:lstStyle>
          <a:p>
            <a:pPr/>
            <a:r>
              <a:t>The “IRIS” satellite observes the transition region, and finds it to be highly dynamic.  It’s not static, like in the simplest models!</a:t>
            </a:r>
          </a:p>
        </p:txBody>
      </p:sp>
      <p:pic>
        <p:nvPicPr>
          <p:cNvPr id="590" name="panesar_et18_hic_iris.mp4" descr="panesar_et18_hic_iris.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140875" y="2238716"/>
            <a:ext cx="4620950" cy="13862851"/>
          </a:xfrm>
          <a:prstGeom prst="rect">
            <a:avLst/>
          </a:prstGeom>
          <a:ln w="12700">
            <a:miter lim="400000"/>
          </a:ln>
        </p:spPr>
      </p:pic>
      <p:sp>
        <p:nvSpPr>
          <p:cNvPr id="591" name="(Panesar et al. 2018)"/>
          <p:cNvSpPr txBox="1"/>
          <p:nvPr/>
        </p:nvSpPr>
        <p:spPr>
          <a:xfrm>
            <a:off x="6913217" y="4085656"/>
            <a:ext cx="2200966" cy="347981"/>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nchor="ctr">
            <a:normAutofit fontScale="100000" lnSpcReduction="0"/>
          </a:bodyPr>
          <a:lstStyle>
            <a:lvl1pPr marL="0" marR="0" algn="ctr">
              <a:defRPr sz="1800">
                <a:uFillTx/>
                <a:latin typeface="Tahoma"/>
                <a:ea typeface="Tahoma"/>
                <a:cs typeface="Tahoma"/>
                <a:sym typeface="Tahoma"/>
              </a:defRPr>
            </a:lvl1pPr>
          </a:lstStyle>
          <a:p>
            <a:pPr/>
            <a:r>
              <a:t>(Panesar et al. 2018)</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266" fill="hold"/>
                                        <p:tgtEl>
                                          <p:spTgt spid="59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90"/>
                </p:tgtEl>
              </p:cMediaNode>
            </p:video>
            <p:seq concurrent="1" prevAc="none" nextAc="seek">
              <p:cTn id="8" evtFilter="cancelBubble" nodeType="interactiveSeq" restart="whenNotActive" fill="hold">
                <p:stCondLst>
                  <p:cond delay="0" evt="onClick">
                    <p:tgtEl>
                      <p:spTgt spid="59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590"/>
                                        </p:tgtEl>
                                      </p:cBhvr>
                                    </p:cmd>
                                  </p:childTnLst>
                                </p:cTn>
                              </p:par>
                            </p:childTnLst>
                          </p:cTn>
                        </p:par>
                      </p:childTnLst>
                    </p:cTn>
                  </p:par>
                </p:childTnLst>
              </p:cTn>
              <p:nextCondLst>
                <p:cond delay="0" evt="onClick">
                  <p:tgtEl>
                    <p:spTgt spid="590"/>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3" name="Another example: Prominences/Filaments"/>
          <p:cNvSpPr txBox="1"/>
          <p:nvPr>
            <p:ph type="title"/>
          </p:nvPr>
        </p:nvSpPr>
        <p:spPr>
          <a:xfrm>
            <a:off x="685800" y="-419100"/>
            <a:ext cx="7772400" cy="1600200"/>
          </a:xfrm>
          <a:prstGeom prst="rect">
            <a:avLst/>
          </a:prstGeom>
        </p:spPr>
        <p:txBody>
          <a:bodyPr/>
          <a:lstStyle>
            <a:lvl1pPr>
              <a:defRPr sz="3500"/>
            </a:lvl1pPr>
          </a:lstStyle>
          <a:p>
            <a:pPr/>
            <a:r>
              <a:t>Another example: Prominences/Filaments</a:t>
            </a:r>
          </a:p>
        </p:txBody>
      </p:sp>
      <p:sp>
        <p:nvSpPr>
          <p:cNvPr id="594" name="Slide Number"/>
          <p:cNvSpPr txBox="1"/>
          <p:nvPr>
            <p:ph type="sldNum" sz="quarter" idx="4294967295"/>
          </p:nvPr>
        </p:nvSpPr>
        <p:spPr>
          <a:xfrm>
            <a:off x="7359649" y="6248400"/>
            <a:ext cx="292101" cy="297247"/>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95" name="Chromospheric material suspended in the corona"/>
          <p:cNvSpPr txBox="1"/>
          <p:nvPr/>
        </p:nvSpPr>
        <p:spPr>
          <a:xfrm>
            <a:off x="1511300" y="723900"/>
            <a:ext cx="7035800" cy="43155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0" marR="40639" indent="40639"/>
          </a:lstStyle>
          <a:p>
            <a:pPr/>
            <a:r>
              <a:t>Chromospheric material suspended in the corona</a:t>
            </a:r>
          </a:p>
        </p:txBody>
      </p:sp>
      <p:pic>
        <p:nvPicPr>
          <p:cNvPr id="596" name="IMG_0342_WO66_chromosphere_160309_lev1-unsharp1-smarts1_crop2_annotated.tiff" descr="IMG_0342_WO66_chromosphere_160309_lev1-unsharp1-smarts1_crop2_annotated.tiff"/>
          <p:cNvPicPr>
            <a:picLocks noChangeAspect="1"/>
          </p:cNvPicPr>
          <p:nvPr/>
        </p:nvPicPr>
        <p:blipFill>
          <a:blip r:embed="rId2">
            <a:extLst/>
          </a:blip>
          <a:stretch>
            <a:fillRect/>
          </a:stretch>
        </p:blipFill>
        <p:spPr>
          <a:xfrm>
            <a:off x="162467" y="2089289"/>
            <a:ext cx="5868879" cy="3749100"/>
          </a:xfrm>
          <a:prstGeom prst="rect">
            <a:avLst/>
          </a:prstGeom>
          <a:ln w="12700">
            <a:miter lim="400000"/>
          </a:ln>
        </p:spPr>
      </p:pic>
      <p:pic>
        <p:nvPicPr>
          <p:cNvPr id="597" name="atmosphere_temp_unh_1988_zu_crop2.jpg" descr="atmosphere_temp_unh_1988_zu_crop2.jpg"/>
          <p:cNvPicPr>
            <a:picLocks noChangeAspect="1"/>
          </p:cNvPicPr>
          <p:nvPr/>
        </p:nvPicPr>
        <p:blipFill>
          <a:blip r:embed="rId3">
            <a:extLst/>
          </a:blip>
          <a:stretch>
            <a:fillRect/>
          </a:stretch>
        </p:blipFill>
        <p:spPr>
          <a:xfrm>
            <a:off x="5074780" y="1968943"/>
            <a:ext cx="4003131" cy="3219400"/>
          </a:xfrm>
          <a:prstGeom prst="rect">
            <a:avLst/>
          </a:prstGeom>
          <a:ln w="12700">
            <a:miter lim="400000"/>
          </a:ln>
        </p:spPr>
      </p:pic>
      <p:sp>
        <p:nvSpPr>
          <p:cNvPr id="598" name="(Sterling, 1988)"/>
          <p:cNvSpPr txBox="1"/>
          <p:nvPr/>
        </p:nvSpPr>
        <p:spPr>
          <a:xfrm>
            <a:off x="8062074" y="4974876"/>
            <a:ext cx="1141668" cy="2480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0" marR="40639" indent="40639">
              <a:defRPr sz="1100"/>
            </a:lvl1pPr>
          </a:lstStyle>
          <a:p>
            <a:pPr/>
            <a:r>
              <a:t>(Sterling, 1988)</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0" name="IMG_2379_try2_crop3_adj3.jpg" descr="IMG_2379_try2_crop3_adj3.jpg"/>
          <p:cNvPicPr>
            <a:picLocks noChangeAspect="1"/>
          </p:cNvPicPr>
          <p:nvPr/>
        </p:nvPicPr>
        <p:blipFill>
          <a:blip r:embed="rId2">
            <a:extLst/>
          </a:blip>
          <a:stretch>
            <a:fillRect/>
          </a:stretch>
        </p:blipFill>
        <p:spPr>
          <a:xfrm>
            <a:off x="-23882" y="-524363"/>
            <a:ext cx="9811889" cy="9811889"/>
          </a:xfrm>
          <a:prstGeom prst="rect">
            <a:avLst/>
          </a:prstGeom>
          <a:ln w="12700">
            <a:miter lim="400000"/>
          </a:ln>
        </p:spPr>
      </p:pic>
      <p:sp>
        <p:nvSpPr>
          <p:cNvPr id="601" name="Image:…"/>
          <p:cNvSpPr txBox="1"/>
          <p:nvPr/>
        </p:nvSpPr>
        <p:spPr>
          <a:xfrm>
            <a:off x="7671305" y="5710435"/>
            <a:ext cx="1348446" cy="884239"/>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p>
            <a:pPr marL="0" marR="0" defTabSz="410765">
              <a:defRPr sz="1400">
                <a:solidFill>
                  <a:srgbClr val="75DB3C"/>
                </a:solidFill>
                <a:uFillTx/>
                <a:latin typeface="Gill Sans"/>
                <a:ea typeface="Gill Sans"/>
                <a:cs typeface="Gill Sans"/>
                <a:sym typeface="Gill Sans"/>
              </a:defRPr>
            </a:pPr>
            <a:r>
              <a:t>Image: </a:t>
            </a:r>
          </a:p>
          <a:p>
            <a:pPr marL="0" marR="0" defTabSz="410765">
              <a:defRPr sz="1400">
                <a:solidFill>
                  <a:srgbClr val="75DB3C"/>
                </a:solidFill>
                <a:uFillTx/>
                <a:latin typeface="Gill Sans"/>
                <a:ea typeface="Gill Sans"/>
                <a:cs typeface="Gill Sans"/>
                <a:sym typeface="Gill Sans"/>
              </a:defRPr>
            </a:pPr>
            <a:r>
              <a:t>Alphonse Sterling</a:t>
            </a:r>
          </a:p>
          <a:p>
            <a:pPr marL="0" marR="0" defTabSz="410765">
              <a:defRPr sz="1400">
                <a:solidFill>
                  <a:srgbClr val="75DB3C"/>
                </a:solidFill>
                <a:uFillTx/>
                <a:latin typeface="Gill Sans"/>
                <a:ea typeface="Gill Sans"/>
                <a:cs typeface="Gill Sans"/>
                <a:sym typeface="Gill Sans"/>
              </a:defRPr>
            </a:pPr>
            <a:r>
              <a:t>21 August 2017,</a:t>
            </a:r>
          </a:p>
          <a:p>
            <a:pPr marL="0" marR="0" defTabSz="410765">
              <a:defRPr sz="1400">
                <a:solidFill>
                  <a:srgbClr val="75DB3C"/>
                </a:solidFill>
                <a:uFillTx/>
                <a:latin typeface="Gill Sans"/>
                <a:ea typeface="Gill Sans"/>
                <a:cs typeface="Gill Sans"/>
                <a:sym typeface="Gill Sans"/>
              </a:defRPr>
            </a:pPr>
            <a:r>
              <a:t>Lewisville, Idaho</a:t>
            </a:r>
          </a:p>
        </p:txBody>
      </p:sp>
      <p:sp>
        <p:nvSpPr>
          <p:cNvPr id="602" name="Summary"/>
          <p:cNvSpPr txBox="1"/>
          <p:nvPr>
            <p:ph type="title"/>
          </p:nvPr>
        </p:nvSpPr>
        <p:spPr>
          <a:xfrm>
            <a:off x="892968" y="-583407"/>
            <a:ext cx="7358064" cy="1714501"/>
          </a:xfrm>
          <a:prstGeom prst="rect">
            <a:avLst/>
          </a:prstGeom>
        </p:spPr>
        <p:txBody>
          <a:bodyPr anchor="ctr"/>
          <a:lstStyle>
            <a:lvl1pPr>
              <a:defRPr b="1" sz="3200">
                <a:solidFill>
                  <a:srgbClr val="FFFB00"/>
                </a:solidFill>
                <a:latin typeface="Helvetica"/>
                <a:ea typeface="Helvetica"/>
                <a:cs typeface="Helvetica"/>
                <a:sym typeface="Helvetica"/>
              </a:defRPr>
            </a:lvl1pPr>
          </a:lstStyle>
          <a:p>
            <a:pPr/>
            <a:r>
              <a:t>Summary</a:t>
            </a:r>
          </a:p>
        </p:txBody>
      </p:sp>
      <p:sp>
        <p:nvSpPr>
          <p:cNvPr id="603" name="General structure of the Sun is well understood."/>
          <p:cNvSpPr txBox="1"/>
          <p:nvPr>
            <p:ph type="body" sz="quarter" idx="1"/>
          </p:nvPr>
        </p:nvSpPr>
        <p:spPr>
          <a:xfrm>
            <a:off x="-62973" y="688841"/>
            <a:ext cx="8767604" cy="928688"/>
          </a:xfrm>
          <a:prstGeom prst="rect">
            <a:avLst/>
          </a:prstGeom>
        </p:spPr>
        <p:txBody>
          <a:bodyPr anchor="ctr"/>
          <a:lstStyle/>
          <a:p>
            <a:pPr marL="698499" indent="-380999" algn="l">
              <a:spcBef>
                <a:spcPts val="1600"/>
              </a:spcBef>
              <a:buSzPct val="171000"/>
              <a:buChar char="•"/>
              <a:defRPr sz="2000">
                <a:solidFill>
                  <a:srgbClr val="FFFB00"/>
                </a:solidFill>
              </a:defRPr>
            </a:pPr>
            <a:r>
              <a:t>General structure of the Sun is well understood.</a:t>
            </a:r>
          </a:p>
          <a:p>
            <a:pPr marL="698499" indent="-380999" algn="l">
              <a:spcBef>
                <a:spcPts val="1600"/>
              </a:spcBef>
              <a:buSzPct val="171000"/>
              <a:buChar char="•"/>
              <a:defRPr sz="2000">
                <a:solidFill>
                  <a:srgbClr val="FFFB00"/>
                </a:solidFill>
              </a:defRPr>
            </a:pPr>
          </a:p>
        </p:txBody>
      </p:sp>
      <p:sp>
        <p:nvSpPr>
          <p:cNvPr id="604" name="There are still fundamental questions that remain to be resolved.  Two that I have touched on here are:"/>
          <p:cNvSpPr txBox="1"/>
          <p:nvPr/>
        </p:nvSpPr>
        <p:spPr>
          <a:xfrm>
            <a:off x="-62973" y="1561951"/>
            <a:ext cx="5902617" cy="1160255"/>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lstStyle>
            <a:lvl1pPr marL="698499" marR="0" indent="-380999" defTabSz="410765">
              <a:spcBef>
                <a:spcPts val="1600"/>
              </a:spcBef>
              <a:buSzPct val="171000"/>
              <a:buChar char="•"/>
              <a:defRPr sz="2000">
                <a:solidFill>
                  <a:srgbClr val="FFFB00"/>
                </a:solidFill>
                <a:uFillTx/>
                <a:latin typeface="Gill Sans"/>
                <a:ea typeface="Gill Sans"/>
                <a:cs typeface="Gill Sans"/>
                <a:sym typeface="Gill Sans"/>
              </a:defRPr>
            </a:lvl1pPr>
          </a:lstStyle>
          <a:p>
            <a:pPr/>
            <a:r>
              <a:t>There are still fundamental questions that remain to be resolved.  Two that I have touched on here are:</a:t>
            </a:r>
          </a:p>
        </p:txBody>
      </p:sp>
      <p:sp>
        <p:nvSpPr>
          <p:cNvPr id="605" name="How does energy build up and violently release to cause solar eruptions, leading to flares and CMEs?"/>
          <p:cNvSpPr txBox="1"/>
          <p:nvPr/>
        </p:nvSpPr>
        <p:spPr>
          <a:xfrm>
            <a:off x="-110598" y="4811892"/>
            <a:ext cx="8580361" cy="1160255"/>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lstStyle/>
          <a:p>
            <a:pPr lvl="1" marL="1143000" marR="0" indent="-381000" defTabSz="410765">
              <a:spcBef>
                <a:spcPts val="1600"/>
              </a:spcBef>
              <a:buSzPct val="171000"/>
              <a:buChar char="•"/>
              <a:defRPr sz="2000">
                <a:solidFill>
                  <a:srgbClr val="00FDFF"/>
                </a:solidFill>
                <a:uFillTx/>
                <a:latin typeface="Gill Sans"/>
                <a:ea typeface="Gill Sans"/>
                <a:cs typeface="Gill Sans"/>
                <a:sym typeface="Gill Sans"/>
              </a:defRPr>
            </a:pPr>
            <a:r>
              <a:t>How does energy build up and violently release to cause solar eruptions, leading to flares and CMEs?</a:t>
            </a:r>
          </a:p>
        </p:txBody>
      </p:sp>
      <p:sp>
        <p:nvSpPr>
          <p:cNvPr id="606" name="Coronal heating:  The mechanism must be magnetic, but how the magnetic energy is converted to thermal energy is still vigorously debated."/>
          <p:cNvSpPr txBox="1"/>
          <p:nvPr/>
        </p:nvSpPr>
        <p:spPr>
          <a:xfrm>
            <a:off x="-62973" y="3526249"/>
            <a:ext cx="5998636" cy="1342918"/>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lstStyle/>
          <a:p>
            <a:pPr lvl="1" marL="1143000" marR="0" indent="-381000" defTabSz="410765">
              <a:spcBef>
                <a:spcPts val="1600"/>
              </a:spcBef>
              <a:buSzPct val="171000"/>
              <a:buChar char="•"/>
              <a:defRPr sz="2000">
                <a:solidFill>
                  <a:srgbClr val="00FDFF"/>
                </a:solidFill>
                <a:uFillTx/>
                <a:latin typeface="Gill Sans"/>
                <a:ea typeface="Gill Sans"/>
                <a:cs typeface="Gill Sans"/>
                <a:sym typeface="Gill Sans"/>
              </a:defRPr>
            </a:pPr>
            <a:r>
              <a:t>Coronal heating:  The mechanism must be magnetic, but how the magnetic energy is converted to thermal energy is still vigorously debated.</a:t>
            </a:r>
          </a:p>
        </p:txBody>
      </p:sp>
      <p:sp>
        <p:nvSpPr>
          <p:cNvPr id="607" name="Text"/>
          <p:cNvSpPr txBox="1"/>
          <p:nvPr/>
        </p:nvSpPr>
        <p:spPr>
          <a:xfrm>
            <a:off x="4433554" y="3329781"/>
            <a:ext cx="270472" cy="198438"/>
          </a:xfrm>
          <a:prstGeom prst="rect">
            <a:avLst/>
          </a:prstGeom>
          <a:ln w="12700">
            <a:miter lim="400000"/>
          </a:ln>
        </p:spPr>
        <p:txBody>
          <a:bodyPr wrap="none" lIns="35718" tIns="35718" rIns="35718" bIns="35718" anchor="ctr">
            <a:spAutoFit/>
          </a:bodyPr>
          <a:lstStyle/>
          <a:p>
            <a:pPr marL="0" marR="0" defTabSz="321468">
              <a:defRPr sz="800">
                <a:uFillTx/>
                <a:latin typeface="Helvetica"/>
                <a:ea typeface="Helvetica"/>
                <a:cs typeface="Helvetica"/>
                <a:sym typeface="Helvetica"/>
              </a:defRPr>
            </a:pPr>
          </a:p>
        </p:txBody>
      </p:sp>
      <p:sp>
        <p:nvSpPr>
          <p:cNvPr id="608" name="And there are many others!"/>
          <p:cNvSpPr txBox="1"/>
          <p:nvPr/>
        </p:nvSpPr>
        <p:spPr>
          <a:xfrm>
            <a:off x="-110598" y="5597827"/>
            <a:ext cx="8580361" cy="1160255"/>
          </a:xfrm>
          <a:prstGeom prst="rect">
            <a:avLst/>
          </a:prstGeom>
          <a:ln w="12700">
            <a:miter lim="400000"/>
          </a:ln>
          <a:extLst>
            <a:ext uri="{C572A759-6A51-4108-AA02-DFA0A04FC94B}">
              <ma14:wrappingTextBoxFlag xmlns:ma14="http://schemas.microsoft.com/office/mac/drawingml/2011/main" val="1"/>
            </a:ext>
          </a:extLst>
        </p:spPr>
        <p:txBody>
          <a:bodyPr lIns="35718" tIns="35718" rIns="35718" bIns="35718" anchor="ctr"/>
          <a:lstStyle/>
          <a:p>
            <a:pPr lvl="1" marL="1143000" marR="0" indent="-381000" defTabSz="410765">
              <a:spcBef>
                <a:spcPts val="1600"/>
              </a:spcBef>
              <a:buSzPct val="171000"/>
              <a:buChar char="•"/>
              <a:defRPr sz="2000">
                <a:solidFill>
                  <a:srgbClr val="00FDFF"/>
                </a:solidFill>
                <a:uFillTx/>
                <a:latin typeface="Gill Sans"/>
                <a:ea typeface="Gill Sans"/>
                <a:cs typeface="Gill Sans"/>
                <a:sym typeface="Gill Sans"/>
              </a:defRPr>
            </a:pPr>
            <a:r>
              <a:t>And there are many others!</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Blank)"/>
          <p:cNvSpPr txBox="1"/>
          <p:nvPr/>
        </p:nvSpPr>
        <p:spPr>
          <a:xfrm>
            <a:off x="8188778" y="6412230"/>
            <a:ext cx="869044" cy="3835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normAutofit fontScale="100000" lnSpcReduction="0"/>
          </a:bodyPr>
          <a:lstStyle>
            <a:lvl1pPr marL="0" marR="0" algn="ctr">
              <a:defRPr sz="1900">
                <a:uFillTx/>
                <a:latin typeface="Tahoma"/>
                <a:ea typeface="Tahoma"/>
                <a:cs typeface="Tahoma"/>
                <a:sym typeface="Tahoma"/>
              </a:defRPr>
            </a:lvl1pPr>
          </a:lstStyle>
          <a:p>
            <a:pPr/>
            <a:r>
              <a:t>(Blank)</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Exercise"/>
          <p:cNvSpPr txBox="1"/>
          <p:nvPr>
            <p:ph type="title"/>
          </p:nvPr>
        </p:nvSpPr>
        <p:spPr>
          <a:xfrm>
            <a:off x="144353" y="849640"/>
            <a:ext cx="8855294" cy="867465"/>
          </a:xfrm>
          <a:prstGeom prst="rect">
            <a:avLst/>
          </a:prstGeom>
        </p:spPr>
        <p:txBody>
          <a:bodyPr anchor="t"/>
          <a:lstStyle>
            <a:lvl1pPr>
              <a:defRPr sz="3800"/>
            </a:lvl1pPr>
          </a:lstStyle>
          <a:p>
            <a:pPr/>
            <a:r>
              <a:t>Exercise</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Investigation Question:…"/>
          <p:cNvSpPr txBox="1"/>
          <p:nvPr>
            <p:ph type="title"/>
          </p:nvPr>
        </p:nvSpPr>
        <p:spPr>
          <a:xfrm>
            <a:off x="144353" y="849640"/>
            <a:ext cx="8855294" cy="3024653"/>
          </a:xfrm>
          <a:prstGeom prst="rect">
            <a:avLst/>
          </a:prstGeom>
        </p:spPr>
        <p:txBody>
          <a:bodyPr anchor="t"/>
          <a:lstStyle/>
          <a:p>
            <a:pPr>
              <a:defRPr sz="3800"/>
            </a:pPr>
            <a:r>
              <a:t>Investigation Question: </a:t>
            </a:r>
          </a:p>
          <a:p>
            <a:pPr>
              <a:defRPr sz="3800"/>
            </a:pPr>
          </a:p>
          <a:p>
            <a:pPr>
              <a:defRPr sz="3800"/>
            </a:pPr>
            <a:r>
              <a:t>Can spicules heat the solar corona?</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mes New Roman"/>
        <a:ea typeface="Times New Roman"/>
        <a:cs typeface="Times New Roman"/>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D2A9"/>
        </a:solidFill>
        <a:ln w="9525" cap="flat">
          <a:solidFill>
            <a:srgbClr val="000000"/>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mes New Roman"/>
        <a:ea typeface="Times New Roman"/>
        <a:cs typeface="Times New Roman"/>
      </a:majorFont>
      <a:minorFont>
        <a:latin typeface="Times New Roman"/>
        <a:ea typeface="Times New Roman"/>
        <a:cs typeface="Times New Roma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sx="100000" sy="100000" kx="0" ky="0" algn="b" rotWithShape="0" blurRad="50800" dist="12700" dir="0">
              <a:srgbClr val="000000">
                <a:alpha val="50000"/>
              </a:srgbClr>
            </a:outerShdw>
          </a:effectLst>
        </a:effectStyle>
        <a:effectStyle>
          <a:effectLst>
            <a:outerShdw sx="100000" sy="100000" kx="0" ky="0" algn="b" rotWithShape="0" blurRad="38100" dist="25400" dir="540000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D2A9"/>
        </a:solidFill>
        <a:ln w="9525" cap="flat">
          <a:solidFill>
            <a:srgbClr val="000000"/>
          </a:solidFill>
          <a:prstDash val="solid"/>
          <a:round/>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952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40639" marR="40639" indent="0" algn="l" defTabSz="9144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000000"/>
            </a:solidFill>
            <a:effectLst/>
            <a:uFill>
              <a:solidFill>
                <a:srgbClr val="000000"/>
              </a:solidFill>
            </a:uFill>
            <a:latin typeface="+mn-lt"/>
            <a:ea typeface="+mn-ea"/>
            <a:cs typeface="+mn-cs"/>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