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73" r:id="rId3"/>
    <p:sldId id="280" r:id="rId4"/>
    <p:sldId id="282" r:id="rId5"/>
    <p:sldId id="283" r:id="rId6"/>
    <p:sldId id="277" r:id="rId7"/>
    <p:sldId id="256" r:id="rId8"/>
    <p:sldId id="285" r:id="rId9"/>
    <p:sldId id="286" r:id="rId10"/>
    <p:sldId id="284" r:id="rId11"/>
    <p:sldId id="287" r:id="rId12"/>
    <p:sldId id="288"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32FF"/>
    <a:srgbClr val="00FA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94"/>
  </p:normalViewPr>
  <p:slideViewPr>
    <p:cSldViewPr snapToGrid="0">
      <p:cViewPr varScale="1">
        <p:scale>
          <a:sx n="104" d="100"/>
          <a:sy n="104" d="100"/>
        </p:scale>
        <p:origin x="232" y="5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71564-2058-16BC-4553-ED5073E4317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25F86C2-64EF-240A-99AD-9D263CFB1F3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863E6CF-74E2-0C6A-32E7-68DE4AD34807}"/>
              </a:ext>
            </a:extLst>
          </p:cNvPr>
          <p:cNvSpPr>
            <a:spLocks noGrp="1"/>
          </p:cNvSpPr>
          <p:nvPr>
            <p:ph type="dt" sz="half" idx="10"/>
          </p:nvPr>
        </p:nvSpPr>
        <p:spPr/>
        <p:txBody>
          <a:bodyPr/>
          <a:lstStyle/>
          <a:p>
            <a:fld id="{9FDBB78D-4022-054A-BABB-5D5CB1AFA38D}" type="datetimeFigureOut">
              <a:rPr lang="en-US" smtClean="0"/>
              <a:t>8/29/24</a:t>
            </a:fld>
            <a:endParaRPr lang="en-US"/>
          </a:p>
        </p:txBody>
      </p:sp>
      <p:sp>
        <p:nvSpPr>
          <p:cNvPr id="5" name="Footer Placeholder 4">
            <a:extLst>
              <a:ext uri="{FF2B5EF4-FFF2-40B4-BE49-F238E27FC236}">
                <a16:creationId xmlns:a16="http://schemas.microsoft.com/office/drawing/2014/main" id="{7C64A5AA-4F9A-0C1A-4D02-130E425139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16019B-3886-A257-DFA4-2AC89DE94FE9}"/>
              </a:ext>
            </a:extLst>
          </p:cNvPr>
          <p:cNvSpPr>
            <a:spLocks noGrp="1"/>
          </p:cNvSpPr>
          <p:nvPr>
            <p:ph type="sldNum" sz="quarter" idx="12"/>
          </p:nvPr>
        </p:nvSpPr>
        <p:spPr/>
        <p:txBody>
          <a:bodyPr/>
          <a:lstStyle/>
          <a:p>
            <a:fld id="{AB0EE3D7-F05F-0C4D-8244-F3634639CB27}" type="slidenum">
              <a:rPr lang="en-US" smtClean="0"/>
              <a:t>‹#›</a:t>
            </a:fld>
            <a:endParaRPr lang="en-US"/>
          </a:p>
        </p:txBody>
      </p:sp>
    </p:spTree>
    <p:extLst>
      <p:ext uri="{BB962C8B-B14F-4D97-AF65-F5344CB8AC3E}">
        <p14:creationId xmlns:p14="http://schemas.microsoft.com/office/powerpoint/2010/main" val="26627012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07221-C635-A3C0-DDBC-0879077B0DE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F553E81-5D4C-8038-FABA-41D3E02B729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06174F-E284-59C0-C810-6B7F7E863C5C}"/>
              </a:ext>
            </a:extLst>
          </p:cNvPr>
          <p:cNvSpPr>
            <a:spLocks noGrp="1"/>
          </p:cNvSpPr>
          <p:nvPr>
            <p:ph type="dt" sz="half" idx="10"/>
          </p:nvPr>
        </p:nvSpPr>
        <p:spPr/>
        <p:txBody>
          <a:bodyPr/>
          <a:lstStyle/>
          <a:p>
            <a:fld id="{9FDBB78D-4022-054A-BABB-5D5CB1AFA38D}" type="datetimeFigureOut">
              <a:rPr lang="en-US" smtClean="0"/>
              <a:t>8/29/24</a:t>
            </a:fld>
            <a:endParaRPr lang="en-US"/>
          </a:p>
        </p:txBody>
      </p:sp>
      <p:sp>
        <p:nvSpPr>
          <p:cNvPr id="5" name="Footer Placeholder 4">
            <a:extLst>
              <a:ext uri="{FF2B5EF4-FFF2-40B4-BE49-F238E27FC236}">
                <a16:creationId xmlns:a16="http://schemas.microsoft.com/office/drawing/2014/main" id="{90C8420C-68E1-D37A-00A6-2D4B12AF93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2B7584-BF78-B31A-79CC-21DBE25EB477}"/>
              </a:ext>
            </a:extLst>
          </p:cNvPr>
          <p:cNvSpPr>
            <a:spLocks noGrp="1"/>
          </p:cNvSpPr>
          <p:nvPr>
            <p:ph type="sldNum" sz="quarter" idx="12"/>
          </p:nvPr>
        </p:nvSpPr>
        <p:spPr/>
        <p:txBody>
          <a:bodyPr/>
          <a:lstStyle/>
          <a:p>
            <a:fld id="{AB0EE3D7-F05F-0C4D-8244-F3634639CB27}" type="slidenum">
              <a:rPr lang="en-US" smtClean="0"/>
              <a:t>‹#›</a:t>
            </a:fld>
            <a:endParaRPr lang="en-US"/>
          </a:p>
        </p:txBody>
      </p:sp>
    </p:spTree>
    <p:extLst>
      <p:ext uri="{BB962C8B-B14F-4D97-AF65-F5344CB8AC3E}">
        <p14:creationId xmlns:p14="http://schemas.microsoft.com/office/powerpoint/2010/main" val="2272675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4BC50-09DF-7464-CFC4-9640A26E7A2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1F13193-EEF6-8EEE-6604-EB2834DA320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0CEF0A8-C9B0-CBCF-0691-3D3F84ACCC92}"/>
              </a:ext>
            </a:extLst>
          </p:cNvPr>
          <p:cNvSpPr>
            <a:spLocks noGrp="1"/>
          </p:cNvSpPr>
          <p:nvPr>
            <p:ph type="dt" sz="half" idx="10"/>
          </p:nvPr>
        </p:nvSpPr>
        <p:spPr/>
        <p:txBody>
          <a:bodyPr/>
          <a:lstStyle/>
          <a:p>
            <a:fld id="{9FDBB78D-4022-054A-BABB-5D5CB1AFA38D}" type="datetimeFigureOut">
              <a:rPr lang="en-US" smtClean="0"/>
              <a:t>8/29/24</a:t>
            </a:fld>
            <a:endParaRPr lang="en-US"/>
          </a:p>
        </p:txBody>
      </p:sp>
      <p:sp>
        <p:nvSpPr>
          <p:cNvPr id="5" name="Footer Placeholder 4">
            <a:extLst>
              <a:ext uri="{FF2B5EF4-FFF2-40B4-BE49-F238E27FC236}">
                <a16:creationId xmlns:a16="http://schemas.microsoft.com/office/drawing/2014/main" id="{FE181CEF-4AD1-8922-6640-E1D6FE3DE2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E6460C-B66A-568E-40A1-BFEC22F9715F}"/>
              </a:ext>
            </a:extLst>
          </p:cNvPr>
          <p:cNvSpPr>
            <a:spLocks noGrp="1"/>
          </p:cNvSpPr>
          <p:nvPr>
            <p:ph type="sldNum" sz="quarter" idx="12"/>
          </p:nvPr>
        </p:nvSpPr>
        <p:spPr/>
        <p:txBody>
          <a:bodyPr/>
          <a:lstStyle/>
          <a:p>
            <a:fld id="{AB0EE3D7-F05F-0C4D-8244-F3634639CB27}" type="slidenum">
              <a:rPr lang="en-US" smtClean="0"/>
              <a:t>‹#›</a:t>
            </a:fld>
            <a:endParaRPr lang="en-US"/>
          </a:p>
        </p:txBody>
      </p:sp>
    </p:spTree>
    <p:extLst>
      <p:ext uri="{BB962C8B-B14F-4D97-AF65-F5344CB8AC3E}">
        <p14:creationId xmlns:p14="http://schemas.microsoft.com/office/powerpoint/2010/main" val="1601044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95641-1776-98B0-BDF6-39F1E5ADC8C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AE83C36-14AA-56BA-C03A-A824B663BAE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AA4D67A-D32E-AD08-C238-AEF363399A5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91A2FCB-D8C3-BA1E-A90C-1CA3547579E7}"/>
              </a:ext>
            </a:extLst>
          </p:cNvPr>
          <p:cNvSpPr>
            <a:spLocks noGrp="1"/>
          </p:cNvSpPr>
          <p:nvPr>
            <p:ph type="dt" sz="half" idx="10"/>
          </p:nvPr>
        </p:nvSpPr>
        <p:spPr/>
        <p:txBody>
          <a:bodyPr/>
          <a:lstStyle/>
          <a:p>
            <a:fld id="{9FDBB78D-4022-054A-BABB-5D5CB1AFA38D}" type="datetimeFigureOut">
              <a:rPr lang="en-US" smtClean="0"/>
              <a:t>8/29/24</a:t>
            </a:fld>
            <a:endParaRPr lang="en-US"/>
          </a:p>
        </p:txBody>
      </p:sp>
      <p:sp>
        <p:nvSpPr>
          <p:cNvPr id="6" name="Footer Placeholder 5">
            <a:extLst>
              <a:ext uri="{FF2B5EF4-FFF2-40B4-BE49-F238E27FC236}">
                <a16:creationId xmlns:a16="http://schemas.microsoft.com/office/drawing/2014/main" id="{3098A30B-B424-7EBF-DDF3-37674FA2F1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0B8E9F8-30B0-76E6-7774-14987D4E756A}"/>
              </a:ext>
            </a:extLst>
          </p:cNvPr>
          <p:cNvSpPr>
            <a:spLocks noGrp="1"/>
          </p:cNvSpPr>
          <p:nvPr>
            <p:ph type="sldNum" sz="quarter" idx="12"/>
          </p:nvPr>
        </p:nvSpPr>
        <p:spPr/>
        <p:txBody>
          <a:bodyPr/>
          <a:lstStyle/>
          <a:p>
            <a:fld id="{AB0EE3D7-F05F-0C4D-8244-F3634639CB27}" type="slidenum">
              <a:rPr lang="en-US" smtClean="0"/>
              <a:t>‹#›</a:t>
            </a:fld>
            <a:endParaRPr lang="en-US"/>
          </a:p>
        </p:txBody>
      </p:sp>
    </p:spTree>
    <p:extLst>
      <p:ext uri="{BB962C8B-B14F-4D97-AF65-F5344CB8AC3E}">
        <p14:creationId xmlns:p14="http://schemas.microsoft.com/office/powerpoint/2010/main" val="3670741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CE1B-9557-3290-98CC-F2603AFBC85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2181759-DF56-B39D-D408-4967E03A1E0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B094F-6F3F-117A-E5F8-CEA2785A8FD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2925E57-9ED3-1407-4A00-8CDAFD7FFD9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40A29B1-FA7E-50A6-A422-6FD97837CFF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FE4E7AE-7364-7FD7-DCB2-BED0F7C16DF3}"/>
              </a:ext>
            </a:extLst>
          </p:cNvPr>
          <p:cNvSpPr>
            <a:spLocks noGrp="1"/>
          </p:cNvSpPr>
          <p:nvPr>
            <p:ph type="dt" sz="half" idx="10"/>
          </p:nvPr>
        </p:nvSpPr>
        <p:spPr/>
        <p:txBody>
          <a:bodyPr/>
          <a:lstStyle/>
          <a:p>
            <a:fld id="{9FDBB78D-4022-054A-BABB-5D5CB1AFA38D}" type="datetimeFigureOut">
              <a:rPr lang="en-US" smtClean="0"/>
              <a:t>8/29/24</a:t>
            </a:fld>
            <a:endParaRPr lang="en-US"/>
          </a:p>
        </p:txBody>
      </p:sp>
      <p:sp>
        <p:nvSpPr>
          <p:cNvPr id="8" name="Footer Placeholder 7">
            <a:extLst>
              <a:ext uri="{FF2B5EF4-FFF2-40B4-BE49-F238E27FC236}">
                <a16:creationId xmlns:a16="http://schemas.microsoft.com/office/drawing/2014/main" id="{8114605B-8969-9A83-08E4-B947880756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E7B71E4-159D-50F7-5AFB-F70801D5B0D9}"/>
              </a:ext>
            </a:extLst>
          </p:cNvPr>
          <p:cNvSpPr>
            <a:spLocks noGrp="1"/>
          </p:cNvSpPr>
          <p:nvPr>
            <p:ph type="sldNum" sz="quarter" idx="12"/>
          </p:nvPr>
        </p:nvSpPr>
        <p:spPr/>
        <p:txBody>
          <a:bodyPr/>
          <a:lstStyle/>
          <a:p>
            <a:fld id="{AB0EE3D7-F05F-0C4D-8244-F3634639CB27}" type="slidenum">
              <a:rPr lang="en-US" smtClean="0"/>
              <a:t>‹#›</a:t>
            </a:fld>
            <a:endParaRPr lang="en-US"/>
          </a:p>
        </p:txBody>
      </p:sp>
    </p:spTree>
    <p:extLst>
      <p:ext uri="{BB962C8B-B14F-4D97-AF65-F5344CB8AC3E}">
        <p14:creationId xmlns:p14="http://schemas.microsoft.com/office/powerpoint/2010/main" val="31155209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76EA1-5484-111C-7490-E87D8F9290A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C4DB6E2-F447-FE14-09F3-73EBD6F265BD}"/>
              </a:ext>
            </a:extLst>
          </p:cNvPr>
          <p:cNvSpPr>
            <a:spLocks noGrp="1"/>
          </p:cNvSpPr>
          <p:nvPr>
            <p:ph type="dt" sz="half" idx="10"/>
          </p:nvPr>
        </p:nvSpPr>
        <p:spPr/>
        <p:txBody>
          <a:bodyPr/>
          <a:lstStyle/>
          <a:p>
            <a:fld id="{9FDBB78D-4022-054A-BABB-5D5CB1AFA38D}" type="datetimeFigureOut">
              <a:rPr lang="en-US" smtClean="0"/>
              <a:t>8/29/24</a:t>
            </a:fld>
            <a:endParaRPr lang="en-US"/>
          </a:p>
        </p:txBody>
      </p:sp>
      <p:sp>
        <p:nvSpPr>
          <p:cNvPr id="4" name="Footer Placeholder 3">
            <a:extLst>
              <a:ext uri="{FF2B5EF4-FFF2-40B4-BE49-F238E27FC236}">
                <a16:creationId xmlns:a16="http://schemas.microsoft.com/office/drawing/2014/main" id="{35ECF5B8-B7BC-9225-1745-C4D00F42820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1738025-EB76-994B-BF75-986A3A88C359}"/>
              </a:ext>
            </a:extLst>
          </p:cNvPr>
          <p:cNvSpPr>
            <a:spLocks noGrp="1"/>
          </p:cNvSpPr>
          <p:nvPr>
            <p:ph type="sldNum" sz="quarter" idx="12"/>
          </p:nvPr>
        </p:nvSpPr>
        <p:spPr/>
        <p:txBody>
          <a:bodyPr/>
          <a:lstStyle/>
          <a:p>
            <a:fld id="{AB0EE3D7-F05F-0C4D-8244-F3634639CB27}" type="slidenum">
              <a:rPr lang="en-US" smtClean="0"/>
              <a:t>‹#›</a:t>
            </a:fld>
            <a:endParaRPr lang="en-US"/>
          </a:p>
        </p:txBody>
      </p:sp>
    </p:spTree>
    <p:extLst>
      <p:ext uri="{BB962C8B-B14F-4D97-AF65-F5344CB8AC3E}">
        <p14:creationId xmlns:p14="http://schemas.microsoft.com/office/powerpoint/2010/main" val="17349762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A828DE9-15D9-D496-6148-81152443327B}"/>
              </a:ext>
            </a:extLst>
          </p:cNvPr>
          <p:cNvSpPr>
            <a:spLocks noGrp="1"/>
          </p:cNvSpPr>
          <p:nvPr>
            <p:ph type="dt" sz="half" idx="10"/>
          </p:nvPr>
        </p:nvSpPr>
        <p:spPr/>
        <p:txBody>
          <a:bodyPr/>
          <a:lstStyle/>
          <a:p>
            <a:fld id="{9FDBB78D-4022-054A-BABB-5D5CB1AFA38D}" type="datetimeFigureOut">
              <a:rPr lang="en-US" smtClean="0"/>
              <a:t>8/29/24</a:t>
            </a:fld>
            <a:endParaRPr lang="en-US"/>
          </a:p>
        </p:txBody>
      </p:sp>
      <p:sp>
        <p:nvSpPr>
          <p:cNvPr id="3" name="Footer Placeholder 2">
            <a:extLst>
              <a:ext uri="{FF2B5EF4-FFF2-40B4-BE49-F238E27FC236}">
                <a16:creationId xmlns:a16="http://schemas.microsoft.com/office/drawing/2014/main" id="{5F9AFF91-3156-65FD-27CE-9204442CA5F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9FE7414-8EE3-2E73-0720-90BB6D073CDF}"/>
              </a:ext>
            </a:extLst>
          </p:cNvPr>
          <p:cNvSpPr>
            <a:spLocks noGrp="1"/>
          </p:cNvSpPr>
          <p:nvPr>
            <p:ph type="sldNum" sz="quarter" idx="12"/>
          </p:nvPr>
        </p:nvSpPr>
        <p:spPr/>
        <p:txBody>
          <a:bodyPr/>
          <a:lstStyle/>
          <a:p>
            <a:fld id="{AB0EE3D7-F05F-0C4D-8244-F3634639CB27}" type="slidenum">
              <a:rPr lang="en-US" smtClean="0"/>
              <a:t>‹#›</a:t>
            </a:fld>
            <a:endParaRPr lang="en-US"/>
          </a:p>
        </p:txBody>
      </p:sp>
    </p:spTree>
    <p:extLst>
      <p:ext uri="{BB962C8B-B14F-4D97-AF65-F5344CB8AC3E}">
        <p14:creationId xmlns:p14="http://schemas.microsoft.com/office/powerpoint/2010/main" val="13334644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7CFA4-C4C7-AED1-7432-626773E9B42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FB2247A-55EF-8BF8-939F-426B422BFAB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C1B827A-D9FA-4BAD-FF9E-FC7EB1DCED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0D7C467-059C-C19C-7EC9-05D23F064495}"/>
              </a:ext>
            </a:extLst>
          </p:cNvPr>
          <p:cNvSpPr>
            <a:spLocks noGrp="1"/>
          </p:cNvSpPr>
          <p:nvPr>
            <p:ph type="dt" sz="half" idx="10"/>
          </p:nvPr>
        </p:nvSpPr>
        <p:spPr/>
        <p:txBody>
          <a:bodyPr/>
          <a:lstStyle/>
          <a:p>
            <a:fld id="{9FDBB78D-4022-054A-BABB-5D5CB1AFA38D}" type="datetimeFigureOut">
              <a:rPr lang="en-US" smtClean="0"/>
              <a:t>8/29/24</a:t>
            </a:fld>
            <a:endParaRPr lang="en-US"/>
          </a:p>
        </p:txBody>
      </p:sp>
      <p:sp>
        <p:nvSpPr>
          <p:cNvPr id="6" name="Footer Placeholder 5">
            <a:extLst>
              <a:ext uri="{FF2B5EF4-FFF2-40B4-BE49-F238E27FC236}">
                <a16:creationId xmlns:a16="http://schemas.microsoft.com/office/drawing/2014/main" id="{279900C3-442D-1CB3-6F78-6E0E3EED16D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0B66B96-A06C-6C89-67DC-0976CC4E2B59}"/>
              </a:ext>
            </a:extLst>
          </p:cNvPr>
          <p:cNvSpPr>
            <a:spLocks noGrp="1"/>
          </p:cNvSpPr>
          <p:nvPr>
            <p:ph type="sldNum" sz="quarter" idx="12"/>
          </p:nvPr>
        </p:nvSpPr>
        <p:spPr/>
        <p:txBody>
          <a:bodyPr/>
          <a:lstStyle/>
          <a:p>
            <a:fld id="{AB0EE3D7-F05F-0C4D-8244-F3634639CB27}" type="slidenum">
              <a:rPr lang="en-US" smtClean="0"/>
              <a:t>‹#›</a:t>
            </a:fld>
            <a:endParaRPr lang="en-US"/>
          </a:p>
        </p:txBody>
      </p:sp>
    </p:spTree>
    <p:extLst>
      <p:ext uri="{BB962C8B-B14F-4D97-AF65-F5344CB8AC3E}">
        <p14:creationId xmlns:p14="http://schemas.microsoft.com/office/powerpoint/2010/main" val="26587142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204C8-A521-03B0-A392-1ADF1D4A4F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063C95C-F190-4FA4-7793-720F1A9BB10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D4E5935-3FAD-A266-8497-C7875381AA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6D9B98-D75F-41B1-210F-DCCA97D04C7C}"/>
              </a:ext>
            </a:extLst>
          </p:cNvPr>
          <p:cNvSpPr>
            <a:spLocks noGrp="1"/>
          </p:cNvSpPr>
          <p:nvPr>
            <p:ph type="dt" sz="half" idx="10"/>
          </p:nvPr>
        </p:nvSpPr>
        <p:spPr/>
        <p:txBody>
          <a:bodyPr/>
          <a:lstStyle/>
          <a:p>
            <a:fld id="{9FDBB78D-4022-054A-BABB-5D5CB1AFA38D}" type="datetimeFigureOut">
              <a:rPr lang="en-US" smtClean="0"/>
              <a:t>8/29/24</a:t>
            </a:fld>
            <a:endParaRPr lang="en-US"/>
          </a:p>
        </p:txBody>
      </p:sp>
      <p:sp>
        <p:nvSpPr>
          <p:cNvPr id="6" name="Footer Placeholder 5">
            <a:extLst>
              <a:ext uri="{FF2B5EF4-FFF2-40B4-BE49-F238E27FC236}">
                <a16:creationId xmlns:a16="http://schemas.microsoft.com/office/drawing/2014/main" id="{A6FE8BAF-AAE7-0C1F-ECBE-BBB0AF12557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ADD6E76-C513-CC76-082F-2179875695AC}"/>
              </a:ext>
            </a:extLst>
          </p:cNvPr>
          <p:cNvSpPr>
            <a:spLocks noGrp="1"/>
          </p:cNvSpPr>
          <p:nvPr>
            <p:ph type="sldNum" sz="quarter" idx="12"/>
          </p:nvPr>
        </p:nvSpPr>
        <p:spPr/>
        <p:txBody>
          <a:bodyPr/>
          <a:lstStyle/>
          <a:p>
            <a:fld id="{AB0EE3D7-F05F-0C4D-8244-F3634639CB27}" type="slidenum">
              <a:rPr lang="en-US" smtClean="0"/>
              <a:t>‹#›</a:t>
            </a:fld>
            <a:endParaRPr lang="en-US"/>
          </a:p>
        </p:txBody>
      </p:sp>
    </p:spTree>
    <p:extLst>
      <p:ext uri="{BB962C8B-B14F-4D97-AF65-F5344CB8AC3E}">
        <p14:creationId xmlns:p14="http://schemas.microsoft.com/office/powerpoint/2010/main" val="27537025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FD1F5-8669-F764-32A5-11CBEC6E276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DD8D95F-2AAF-4950-0F6D-6C23E344968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6A3990-8BF3-7044-A0D2-C08953DDFF46}"/>
              </a:ext>
            </a:extLst>
          </p:cNvPr>
          <p:cNvSpPr>
            <a:spLocks noGrp="1"/>
          </p:cNvSpPr>
          <p:nvPr>
            <p:ph type="dt" sz="half" idx="10"/>
          </p:nvPr>
        </p:nvSpPr>
        <p:spPr/>
        <p:txBody>
          <a:bodyPr/>
          <a:lstStyle/>
          <a:p>
            <a:fld id="{9FDBB78D-4022-054A-BABB-5D5CB1AFA38D}" type="datetimeFigureOut">
              <a:rPr lang="en-US" smtClean="0"/>
              <a:t>8/29/24</a:t>
            </a:fld>
            <a:endParaRPr lang="en-US"/>
          </a:p>
        </p:txBody>
      </p:sp>
      <p:sp>
        <p:nvSpPr>
          <p:cNvPr id="5" name="Footer Placeholder 4">
            <a:extLst>
              <a:ext uri="{FF2B5EF4-FFF2-40B4-BE49-F238E27FC236}">
                <a16:creationId xmlns:a16="http://schemas.microsoft.com/office/drawing/2014/main" id="{7EF3B92A-1469-7CE0-4490-4A9681E86E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C8B263-7FA2-7B93-1D2B-17AC54F95889}"/>
              </a:ext>
            </a:extLst>
          </p:cNvPr>
          <p:cNvSpPr>
            <a:spLocks noGrp="1"/>
          </p:cNvSpPr>
          <p:nvPr>
            <p:ph type="sldNum" sz="quarter" idx="12"/>
          </p:nvPr>
        </p:nvSpPr>
        <p:spPr/>
        <p:txBody>
          <a:bodyPr/>
          <a:lstStyle/>
          <a:p>
            <a:fld id="{AB0EE3D7-F05F-0C4D-8244-F3634639CB27}" type="slidenum">
              <a:rPr lang="en-US" smtClean="0"/>
              <a:t>‹#›</a:t>
            </a:fld>
            <a:endParaRPr lang="en-US"/>
          </a:p>
        </p:txBody>
      </p:sp>
    </p:spTree>
    <p:extLst>
      <p:ext uri="{BB962C8B-B14F-4D97-AF65-F5344CB8AC3E}">
        <p14:creationId xmlns:p14="http://schemas.microsoft.com/office/powerpoint/2010/main" val="24213499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50683E5-E197-2DBB-8658-84E2C3D7FCF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9C0020-0918-2962-A21E-1A3A69348B2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8EB2A3-CFD2-76BD-1D8C-EB237365A243}"/>
              </a:ext>
            </a:extLst>
          </p:cNvPr>
          <p:cNvSpPr>
            <a:spLocks noGrp="1"/>
          </p:cNvSpPr>
          <p:nvPr>
            <p:ph type="dt" sz="half" idx="10"/>
          </p:nvPr>
        </p:nvSpPr>
        <p:spPr/>
        <p:txBody>
          <a:bodyPr/>
          <a:lstStyle/>
          <a:p>
            <a:fld id="{9FDBB78D-4022-054A-BABB-5D5CB1AFA38D}" type="datetimeFigureOut">
              <a:rPr lang="en-US" smtClean="0"/>
              <a:t>8/29/24</a:t>
            </a:fld>
            <a:endParaRPr lang="en-US"/>
          </a:p>
        </p:txBody>
      </p:sp>
      <p:sp>
        <p:nvSpPr>
          <p:cNvPr id="5" name="Footer Placeholder 4">
            <a:extLst>
              <a:ext uri="{FF2B5EF4-FFF2-40B4-BE49-F238E27FC236}">
                <a16:creationId xmlns:a16="http://schemas.microsoft.com/office/drawing/2014/main" id="{5A30E98F-D2D3-5442-4200-CB1C7B6C9B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546FDA-BF58-64AA-48EE-BB9B673CF014}"/>
              </a:ext>
            </a:extLst>
          </p:cNvPr>
          <p:cNvSpPr>
            <a:spLocks noGrp="1"/>
          </p:cNvSpPr>
          <p:nvPr>
            <p:ph type="sldNum" sz="quarter" idx="12"/>
          </p:nvPr>
        </p:nvSpPr>
        <p:spPr/>
        <p:txBody>
          <a:bodyPr/>
          <a:lstStyle/>
          <a:p>
            <a:fld id="{AB0EE3D7-F05F-0C4D-8244-F3634639CB27}" type="slidenum">
              <a:rPr lang="en-US" smtClean="0"/>
              <a:t>‹#›</a:t>
            </a:fld>
            <a:endParaRPr lang="en-US"/>
          </a:p>
        </p:txBody>
      </p:sp>
    </p:spTree>
    <p:extLst>
      <p:ext uri="{BB962C8B-B14F-4D97-AF65-F5344CB8AC3E}">
        <p14:creationId xmlns:p14="http://schemas.microsoft.com/office/powerpoint/2010/main" val="6231995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3152F5-D3BF-B576-D05C-62A9B472014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01B4081-1BAB-7096-9599-405D6C240D2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687681-EA02-49D4-3A4B-D1B5A753710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FDBB78D-4022-054A-BABB-5D5CB1AFA38D}" type="datetimeFigureOut">
              <a:rPr lang="en-US" smtClean="0"/>
              <a:t>8/29/24</a:t>
            </a:fld>
            <a:endParaRPr lang="en-US"/>
          </a:p>
        </p:txBody>
      </p:sp>
      <p:sp>
        <p:nvSpPr>
          <p:cNvPr id="5" name="Footer Placeholder 4">
            <a:extLst>
              <a:ext uri="{FF2B5EF4-FFF2-40B4-BE49-F238E27FC236}">
                <a16:creationId xmlns:a16="http://schemas.microsoft.com/office/drawing/2014/main" id="{D41C5A0A-931B-23B8-B0BB-5CB8BC04FE6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A47D2DF-F325-C738-CD82-1F79FF7B228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B0EE3D7-F05F-0C4D-8244-F3634639CB27}" type="slidenum">
              <a:rPr lang="en-US" smtClean="0"/>
              <a:t>‹#›</a:t>
            </a:fld>
            <a:endParaRPr lang="en-US"/>
          </a:p>
        </p:txBody>
      </p:sp>
    </p:spTree>
    <p:extLst>
      <p:ext uri="{BB962C8B-B14F-4D97-AF65-F5344CB8AC3E}">
        <p14:creationId xmlns:p14="http://schemas.microsoft.com/office/powerpoint/2010/main" val="35461555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Daniel.J.Cecil@nasa.gov"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0000"/>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527AEF2-90CF-654C-08E3-45D3E33E2F4E}"/>
              </a:ext>
            </a:extLst>
          </p:cNvPr>
          <p:cNvSpPr txBox="1">
            <a:spLocks/>
          </p:cNvSpPr>
          <p:nvPr/>
        </p:nvSpPr>
        <p:spPr>
          <a:xfrm>
            <a:off x="1524000" y="1931659"/>
            <a:ext cx="9144000" cy="47783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a:latin typeface="+mn-lt"/>
              </a:rPr>
              <a:t>Hydrometeor Type Identification from GMI Brightness Temperatures</a:t>
            </a:r>
            <a:br>
              <a:rPr lang="en-US" sz="2400" b="1" dirty="0">
                <a:latin typeface="+mn-lt"/>
              </a:rPr>
            </a:br>
            <a:endParaRPr lang="en-US" sz="2400" b="1" dirty="0">
              <a:latin typeface="+mn-lt"/>
            </a:endParaRPr>
          </a:p>
          <a:p>
            <a:pPr algn="ctr"/>
            <a:r>
              <a:rPr lang="en-US" sz="2400" b="1" dirty="0">
                <a:latin typeface="+mn-lt"/>
              </a:rPr>
              <a:t>Daniel J. Cecil, NASA MSFC, </a:t>
            </a:r>
            <a:r>
              <a:rPr lang="en-US" sz="2400" b="1" dirty="0">
                <a:latin typeface="+mn-lt"/>
                <a:hlinkClick r:id="rId3"/>
              </a:rPr>
              <a:t>Daniel.J.Cecil@nasa.gov</a:t>
            </a:r>
            <a:br>
              <a:rPr lang="en-US" sz="2400" b="1" dirty="0">
                <a:latin typeface="+mn-lt"/>
              </a:rPr>
            </a:br>
            <a:r>
              <a:rPr lang="en-US" sz="2400" b="1" dirty="0">
                <a:latin typeface="+mn-lt"/>
              </a:rPr>
              <a:t>Michael B. Solomon, University of Alabama-Huntsville, mbs0025@uah.edu</a:t>
            </a:r>
            <a:br>
              <a:rPr lang="en-US" sz="2400" b="1" dirty="0">
                <a:latin typeface="+mn-lt"/>
              </a:rPr>
            </a:br>
            <a:endParaRPr lang="en-US" sz="2400" dirty="0"/>
          </a:p>
        </p:txBody>
      </p:sp>
    </p:spTree>
    <p:extLst>
      <p:ext uri="{BB962C8B-B14F-4D97-AF65-F5344CB8AC3E}">
        <p14:creationId xmlns:p14="http://schemas.microsoft.com/office/powerpoint/2010/main" val="40624113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6AC79-51CD-1110-3DEC-41AF80F4C3FF}"/>
              </a:ext>
            </a:extLst>
          </p:cNvPr>
          <p:cNvSpPr>
            <a:spLocks noGrp="1"/>
          </p:cNvSpPr>
          <p:nvPr>
            <p:ph type="title"/>
          </p:nvPr>
        </p:nvSpPr>
        <p:spPr>
          <a:xfrm>
            <a:off x="838200" y="105634"/>
            <a:ext cx="10515600" cy="1325563"/>
          </a:xfrm>
        </p:spPr>
        <p:txBody>
          <a:bodyPr/>
          <a:lstStyle/>
          <a:p>
            <a:r>
              <a:rPr lang="en-US" dirty="0"/>
              <a:t>Objectives</a:t>
            </a:r>
          </a:p>
        </p:txBody>
      </p:sp>
      <p:sp>
        <p:nvSpPr>
          <p:cNvPr id="3" name="Content Placeholder 2">
            <a:extLst>
              <a:ext uri="{FF2B5EF4-FFF2-40B4-BE49-F238E27FC236}">
                <a16:creationId xmlns:a16="http://schemas.microsoft.com/office/drawing/2014/main" id="{C71C6698-DB02-1C84-5E48-731FECA8FD90}"/>
              </a:ext>
            </a:extLst>
          </p:cNvPr>
          <p:cNvSpPr>
            <a:spLocks noGrp="1"/>
          </p:cNvSpPr>
          <p:nvPr>
            <p:ph idx="1"/>
          </p:nvPr>
        </p:nvSpPr>
        <p:spPr>
          <a:xfrm>
            <a:off x="838200" y="1106424"/>
            <a:ext cx="10515600" cy="5645942"/>
          </a:xfrm>
        </p:spPr>
        <p:txBody>
          <a:bodyPr>
            <a:normAutofit lnSpcReduction="10000"/>
          </a:bodyPr>
          <a:lstStyle/>
          <a:p>
            <a:r>
              <a:rPr lang="en-US" sz="2600" dirty="0"/>
              <a:t>Use observational datasets to build empirical relationships between brightness temperatures (TB) and hydrometeor types (hail, graupel, snow, rain)</a:t>
            </a:r>
          </a:p>
          <a:p>
            <a:pPr lvl="1"/>
            <a:r>
              <a:rPr lang="en-US" sz="2200" dirty="0"/>
              <a:t>GMI TB (10, 19, 37, 89, 166, 183 GHz – ranges from ~3-cm to 1.6 mm wavelengths)</a:t>
            </a:r>
          </a:p>
          <a:p>
            <a:pPr lvl="1"/>
            <a:r>
              <a:rPr lang="en-US" sz="2200" dirty="0"/>
              <a:t>GPM Validation Network Hydrometeor Identifications (HID) (from dual-pol radar, matched to GMI field of view)</a:t>
            </a:r>
          </a:p>
          <a:p>
            <a:r>
              <a:rPr lang="en-US" sz="2600" dirty="0"/>
              <a:t>Use physical understanding to interpret empirical relationships</a:t>
            </a:r>
          </a:p>
          <a:p>
            <a:r>
              <a:rPr lang="en-US" sz="2600" dirty="0"/>
              <a:t>Construct lookup-tables of the likelihood of a hydrometeor type being present, based on multi-channel TB</a:t>
            </a:r>
          </a:p>
          <a:p>
            <a:r>
              <a:rPr lang="en-US" sz="2600" dirty="0"/>
              <a:t>Map the hydrometeor types in individual cases</a:t>
            </a:r>
          </a:p>
          <a:p>
            <a:r>
              <a:rPr lang="en-US" sz="2600" dirty="0"/>
              <a:t>Accumulate climatological maps of hydrometeor types</a:t>
            </a:r>
          </a:p>
          <a:p>
            <a:r>
              <a:rPr lang="en-US" sz="2600" dirty="0"/>
              <a:t>Lookup tables, interpretation, and verification published in Cecil et al. 2024 JAMC</a:t>
            </a:r>
          </a:p>
          <a:p>
            <a:pPr marL="0" indent="0" algn="ctr">
              <a:buNone/>
            </a:pPr>
            <a:r>
              <a:rPr lang="en-US" sz="2600" i="1" dirty="0"/>
              <a:t>https://</a:t>
            </a:r>
            <a:r>
              <a:rPr lang="en-US" sz="2600" i="1" dirty="0" err="1"/>
              <a:t>doi.org</a:t>
            </a:r>
            <a:r>
              <a:rPr lang="en-US" sz="2600" i="1" dirty="0"/>
              <a:t>/10.1175/JAMC-D-23-0196.1</a:t>
            </a:r>
          </a:p>
        </p:txBody>
      </p:sp>
    </p:spTree>
    <p:extLst>
      <p:ext uri="{BB962C8B-B14F-4D97-AF65-F5344CB8AC3E}">
        <p14:creationId xmlns:p14="http://schemas.microsoft.com/office/powerpoint/2010/main" val="27693415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6AC79-51CD-1110-3DEC-41AF80F4C3FF}"/>
              </a:ext>
            </a:extLst>
          </p:cNvPr>
          <p:cNvSpPr>
            <a:spLocks noGrp="1"/>
          </p:cNvSpPr>
          <p:nvPr>
            <p:ph type="title"/>
          </p:nvPr>
        </p:nvSpPr>
        <p:spPr>
          <a:xfrm>
            <a:off x="838200" y="105634"/>
            <a:ext cx="10515600" cy="1325563"/>
          </a:xfrm>
        </p:spPr>
        <p:txBody>
          <a:bodyPr/>
          <a:lstStyle/>
          <a:p>
            <a:r>
              <a:rPr lang="en-US" dirty="0"/>
              <a:t>Objectives</a:t>
            </a:r>
          </a:p>
        </p:txBody>
      </p:sp>
      <p:sp>
        <p:nvSpPr>
          <p:cNvPr id="3" name="Content Placeholder 2">
            <a:extLst>
              <a:ext uri="{FF2B5EF4-FFF2-40B4-BE49-F238E27FC236}">
                <a16:creationId xmlns:a16="http://schemas.microsoft.com/office/drawing/2014/main" id="{C71C6698-DB02-1C84-5E48-731FECA8FD90}"/>
              </a:ext>
            </a:extLst>
          </p:cNvPr>
          <p:cNvSpPr>
            <a:spLocks noGrp="1"/>
          </p:cNvSpPr>
          <p:nvPr>
            <p:ph idx="1"/>
          </p:nvPr>
        </p:nvSpPr>
        <p:spPr>
          <a:xfrm>
            <a:off x="838200" y="1105047"/>
            <a:ext cx="10515600" cy="4351338"/>
          </a:xfrm>
        </p:spPr>
        <p:txBody>
          <a:bodyPr>
            <a:normAutofit fontScale="92500" lnSpcReduction="10000"/>
          </a:bodyPr>
          <a:lstStyle/>
          <a:p>
            <a:r>
              <a:rPr lang="en-US" dirty="0"/>
              <a:t>Use observational datasets to build empirical relationships between brightness temperatures (TB) and hydrometeor types (hail, graupel, snow, rain)</a:t>
            </a:r>
          </a:p>
          <a:p>
            <a:pPr lvl="1"/>
            <a:r>
              <a:rPr lang="en-US" dirty="0"/>
              <a:t>GMI TB (10, 19, 37, 89, 166, 183 GHz – ranges from ~3-cm to 1.6 mm wavelengths)</a:t>
            </a:r>
          </a:p>
          <a:p>
            <a:pPr lvl="1"/>
            <a:r>
              <a:rPr lang="en-US" dirty="0"/>
              <a:t>GPM Validation Network Hydrometeor Identifications (HID) (from dual-pol radar, matched to GMI field of view)</a:t>
            </a:r>
          </a:p>
          <a:p>
            <a:r>
              <a:rPr lang="en-US" dirty="0"/>
              <a:t>Use physical understanding to interpret empirical relationships</a:t>
            </a:r>
          </a:p>
          <a:p>
            <a:r>
              <a:rPr lang="en-US" dirty="0"/>
              <a:t>Construct lookup-tables of the likelihood of a hydrometeor type being present, based on multi-channel TB</a:t>
            </a:r>
          </a:p>
          <a:p>
            <a:r>
              <a:rPr lang="en-US" dirty="0"/>
              <a:t>Map the hydrometeor types in individual cases</a:t>
            </a:r>
          </a:p>
          <a:p>
            <a:r>
              <a:rPr lang="en-US" dirty="0"/>
              <a:t>Accumulate climatological maps of hydrometeor types</a:t>
            </a:r>
          </a:p>
        </p:txBody>
      </p:sp>
      <p:pic>
        <p:nvPicPr>
          <p:cNvPr id="5" name="Picture 4" descr="A screen shot of a computer graphics&#10;&#10;Description automatically generated">
            <a:extLst>
              <a:ext uri="{FF2B5EF4-FFF2-40B4-BE49-F238E27FC236}">
                <a16:creationId xmlns:a16="http://schemas.microsoft.com/office/drawing/2014/main" id="{6CB6D050-D8F2-CFCF-8190-C4F802E1C482}"/>
              </a:ext>
            </a:extLst>
          </p:cNvPr>
          <p:cNvPicPr>
            <a:picLocks noChangeAspect="1"/>
          </p:cNvPicPr>
          <p:nvPr/>
        </p:nvPicPr>
        <p:blipFill>
          <a:blip r:embed="rId2"/>
          <a:stretch>
            <a:fillRect/>
          </a:stretch>
        </p:blipFill>
        <p:spPr>
          <a:xfrm>
            <a:off x="294674" y="3343701"/>
            <a:ext cx="3653535" cy="2825496"/>
          </a:xfrm>
          <a:prstGeom prst="rect">
            <a:avLst/>
          </a:prstGeom>
        </p:spPr>
      </p:pic>
      <p:pic>
        <p:nvPicPr>
          <p:cNvPr id="7" name="Picture 6" descr="A map of a red green and blue color&#10;&#10;Description automatically generated">
            <a:extLst>
              <a:ext uri="{FF2B5EF4-FFF2-40B4-BE49-F238E27FC236}">
                <a16:creationId xmlns:a16="http://schemas.microsoft.com/office/drawing/2014/main" id="{1564DE9F-41FC-32B4-2801-9050C2A8CBC9}"/>
              </a:ext>
            </a:extLst>
          </p:cNvPr>
          <p:cNvPicPr>
            <a:picLocks noChangeAspect="1"/>
          </p:cNvPicPr>
          <p:nvPr/>
        </p:nvPicPr>
        <p:blipFill>
          <a:blip r:embed="rId3"/>
          <a:stretch>
            <a:fillRect/>
          </a:stretch>
        </p:blipFill>
        <p:spPr>
          <a:xfrm>
            <a:off x="3948209" y="3343701"/>
            <a:ext cx="3662949" cy="2825496"/>
          </a:xfrm>
          <a:prstGeom prst="rect">
            <a:avLst/>
          </a:prstGeom>
        </p:spPr>
      </p:pic>
      <p:pic>
        <p:nvPicPr>
          <p:cNvPr id="9" name="Picture 8" descr="A map of a weather forecast&#10;&#10;Description automatically generated with medium confidence">
            <a:extLst>
              <a:ext uri="{FF2B5EF4-FFF2-40B4-BE49-F238E27FC236}">
                <a16:creationId xmlns:a16="http://schemas.microsoft.com/office/drawing/2014/main" id="{BDBFDC33-398F-B4ED-A089-006B21729BBB}"/>
              </a:ext>
            </a:extLst>
          </p:cNvPr>
          <p:cNvPicPr>
            <a:picLocks noChangeAspect="1"/>
          </p:cNvPicPr>
          <p:nvPr/>
        </p:nvPicPr>
        <p:blipFill>
          <a:blip r:embed="rId4"/>
          <a:stretch>
            <a:fillRect/>
          </a:stretch>
        </p:blipFill>
        <p:spPr>
          <a:xfrm>
            <a:off x="7611158" y="3343701"/>
            <a:ext cx="3663430" cy="2816352"/>
          </a:xfrm>
          <a:prstGeom prst="rect">
            <a:avLst/>
          </a:prstGeom>
        </p:spPr>
      </p:pic>
      <p:sp>
        <p:nvSpPr>
          <p:cNvPr id="4" name="TextBox 3">
            <a:extLst>
              <a:ext uri="{FF2B5EF4-FFF2-40B4-BE49-F238E27FC236}">
                <a16:creationId xmlns:a16="http://schemas.microsoft.com/office/drawing/2014/main" id="{137FD6D8-5EA3-AA82-E6E6-890748F1BA2B}"/>
              </a:ext>
            </a:extLst>
          </p:cNvPr>
          <p:cNvSpPr txBox="1"/>
          <p:nvPr/>
        </p:nvSpPr>
        <p:spPr>
          <a:xfrm>
            <a:off x="294674" y="6199312"/>
            <a:ext cx="11382461" cy="646331"/>
          </a:xfrm>
          <a:prstGeom prst="rect">
            <a:avLst/>
          </a:prstGeom>
          <a:noFill/>
        </p:spPr>
        <p:txBody>
          <a:bodyPr wrap="square" rtlCol="0">
            <a:spAutoFit/>
          </a:bodyPr>
          <a:lstStyle/>
          <a:p>
            <a:pPr algn="ctr"/>
            <a:r>
              <a:rPr lang="en-US" dirty="0"/>
              <a:t>6 multi-channel lookup tables; 3 shown here as examples. For a set of measured TB, look up the % likelihood (from Validation Network matchups) that it corresponds to hail, graupel, other ice, or just liquid.</a:t>
            </a:r>
          </a:p>
        </p:txBody>
      </p:sp>
      <p:sp>
        <p:nvSpPr>
          <p:cNvPr id="6" name="TextBox 5">
            <a:extLst>
              <a:ext uri="{FF2B5EF4-FFF2-40B4-BE49-F238E27FC236}">
                <a16:creationId xmlns:a16="http://schemas.microsoft.com/office/drawing/2014/main" id="{DAEF2351-F5ED-10BB-D0AB-EF733D110345}"/>
              </a:ext>
            </a:extLst>
          </p:cNvPr>
          <p:cNvSpPr txBox="1"/>
          <p:nvPr/>
        </p:nvSpPr>
        <p:spPr>
          <a:xfrm>
            <a:off x="838201" y="4992130"/>
            <a:ext cx="632254" cy="370702"/>
          </a:xfrm>
          <a:prstGeom prst="rect">
            <a:avLst/>
          </a:prstGeom>
          <a:solidFill>
            <a:schemeClr val="bg1">
              <a:alpha val="80068"/>
            </a:schemeClr>
          </a:solidFill>
        </p:spPr>
        <p:txBody>
          <a:bodyPr wrap="square" rtlCol="0">
            <a:spAutoFit/>
          </a:bodyPr>
          <a:lstStyle/>
          <a:p>
            <a:r>
              <a:rPr lang="en-US" b="1" dirty="0">
                <a:solidFill>
                  <a:srgbClr val="FF0000"/>
                </a:solidFill>
              </a:rPr>
              <a:t>Hail</a:t>
            </a:r>
          </a:p>
        </p:txBody>
      </p:sp>
      <p:sp>
        <p:nvSpPr>
          <p:cNvPr id="10" name="TextBox 9">
            <a:extLst>
              <a:ext uri="{FF2B5EF4-FFF2-40B4-BE49-F238E27FC236}">
                <a16:creationId xmlns:a16="http://schemas.microsoft.com/office/drawing/2014/main" id="{BB125931-4BAC-8204-596C-A741CDA8EAB5}"/>
              </a:ext>
            </a:extLst>
          </p:cNvPr>
          <p:cNvSpPr txBox="1"/>
          <p:nvPr/>
        </p:nvSpPr>
        <p:spPr>
          <a:xfrm>
            <a:off x="1470569" y="3602872"/>
            <a:ext cx="825842" cy="646331"/>
          </a:xfrm>
          <a:prstGeom prst="rect">
            <a:avLst/>
          </a:prstGeom>
          <a:solidFill>
            <a:schemeClr val="bg1">
              <a:alpha val="80068"/>
            </a:schemeClr>
          </a:solidFill>
        </p:spPr>
        <p:txBody>
          <a:bodyPr wrap="square" rtlCol="0">
            <a:spAutoFit/>
          </a:bodyPr>
          <a:lstStyle/>
          <a:p>
            <a:r>
              <a:rPr lang="en-US" b="1" dirty="0">
                <a:solidFill>
                  <a:srgbClr val="92D050"/>
                </a:solidFill>
              </a:rPr>
              <a:t>Snow / Rain</a:t>
            </a:r>
          </a:p>
        </p:txBody>
      </p:sp>
      <p:sp>
        <p:nvSpPr>
          <p:cNvPr id="11" name="TextBox 10">
            <a:extLst>
              <a:ext uri="{FF2B5EF4-FFF2-40B4-BE49-F238E27FC236}">
                <a16:creationId xmlns:a16="http://schemas.microsoft.com/office/drawing/2014/main" id="{F6A6A494-8CD0-A67F-D53C-49B5B29BDDE8}"/>
              </a:ext>
            </a:extLst>
          </p:cNvPr>
          <p:cNvSpPr txBox="1"/>
          <p:nvPr/>
        </p:nvSpPr>
        <p:spPr>
          <a:xfrm>
            <a:off x="2953265" y="4950046"/>
            <a:ext cx="1049633" cy="369332"/>
          </a:xfrm>
          <a:prstGeom prst="rect">
            <a:avLst/>
          </a:prstGeom>
          <a:solidFill>
            <a:schemeClr val="bg1">
              <a:alpha val="80068"/>
            </a:schemeClr>
          </a:solidFill>
        </p:spPr>
        <p:txBody>
          <a:bodyPr wrap="square" rtlCol="0">
            <a:spAutoFit/>
          </a:bodyPr>
          <a:lstStyle/>
          <a:p>
            <a:r>
              <a:rPr lang="en-US" b="1" dirty="0">
                <a:solidFill>
                  <a:srgbClr val="0432FF"/>
                </a:solidFill>
              </a:rPr>
              <a:t>Graupel</a:t>
            </a:r>
          </a:p>
        </p:txBody>
      </p:sp>
    </p:spTree>
    <p:extLst>
      <p:ext uri="{BB962C8B-B14F-4D97-AF65-F5344CB8AC3E}">
        <p14:creationId xmlns:p14="http://schemas.microsoft.com/office/powerpoint/2010/main" val="39510122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6AC79-51CD-1110-3DEC-41AF80F4C3FF}"/>
              </a:ext>
            </a:extLst>
          </p:cNvPr>
          <p:cNvSpPr>
            <a:spLocks noGrp="1"/>
          </p:cNvSpPr>
          <p:nvPr>
            <p:ph type="title"/>
          </p:nvPr>
        </p:nvSpPr>
        <p:spPr>
          <a:xfrm>
            <a:off x="838200" y="105634"/>
            <a:ext cx="10515600" cy="1325563"/>
          </a:xfrm>
        </p:spPr>
        <p:txBody>
          <a:bodyPr/>
          <a:lstStyle/>
          <a:p>
            <a:r>
              <a:rPr lang="en-US" dirty="0"/>
              <a:t>Objectives</a:t>
            </a:r>
          </a:p>
        </p:txBody>
      </p:sp>
      <p:sp>
        <p:nvSpPr>
          <p:cNvPr id="3" name="Content Placeholder 2">
            <a:extLst>
              <a:ext uri="{FF2B5EF4-FFF2-40B4-BE49-F238E27FC236}">
                <a16:creationId xmlns:a16="http://schemas.microsoft.com/office/drawing/2014/main" id="{C71C6698-DB02-1C84-5E48-731FECA8FD90}"/>
              </a:ext>
            </a:extLst>
          </p:cNvPr>
          <p:cNvSpPr>
            <a:spLocks noGrp="1"/>
          </p:cNvSpPr>
          <p:nvPr>
            <p:ph idx="1"/>
          </p:nvPr>
        </p:nvSpPr>
        <p:spPr>
          <a:xfrm>
            <a:off x="838200" y="1253331"/>
            <a:ext cx="10515600" cy="4351338"/>
          </a:xfrm>
        </p:spPr>
        <p:txBody>
          <a:bodyPr>
            <a:normAutofit fontScale="92500" lnSpcReduction="10000"/>
          </a:bodyPr>
          <a:lstStyle/>
          <a:p>
            <a:r>
              <a:rPr lang="en-US" dirty="0"/>
              <a:t>Use observational datasets to build empirical relationships between brightness temperatures (TB) and hydrometeor types (hail, graupel, snow, rain)</a:t>
            </a:r>
          </a:p>
          <a:p>
            <a:pPr lvl="1"/>
            <a:r>
              <a:rPr lang="en-US" dirty="0"/>
              <a:t>GMI TB (10, 19, 37, 89, 166, 183 GHz – ranges from ~3-cm to 1.6 mm wavelengths)</a:t>
            </a:r>
          </a:p>
          <a:p>
            <a:pPr lvl="1"/>
            <a:r>
              <a:rPr lang="en-US" dirty="0"/>
              <a:t>GPM Validation Network Hydrometeor Identifications (HID) (from dual-pol radar, matched to GMI field of view)</a:t>
            </a:r>
          </a:p>
          <a:p>
            <a:r>
              <a:rPr lang="en-US" dirty="0"/>
              <a:t>Use physical understanding to interpret empirical relationships</a:t>
            </a:r>
          </a:p>
          <a:p>
            <a:r>
              <a:rPr lang="en-US" dirty="0"/>
              <a:t>Construct lookup-tables of the likelihood of a hydrometeor type being present, based on multi-channel TB</a:t>
            </a:r>
          </a:p>
          <a:p>
            <a:r>
              <a:rPr lang="en-US" dirty="0"/>
              <a:t>Map the hydrometeor types in individual cases</a:t>
            </a:r>
          </a:p>
          <a:p>
            <a:r>
              <a:rPr lang="en-US" dirty="0"/>
              <a:t>Accumulate climatological maps of hydrometeor types</a:t>
            </a:r>
          </a:p>
        </p:txBody>
      </p:sp>
      <p:pic>
        <p:nvPicPr>
          <p:cNvPr id="6" name="Picture 5" descr="Graphical user interface, PowerPoint&#10;&#10;Description automatically generated with medium confidence">
            <a:extLst>
              <a:ext uri="{FF2B5EF4-FFF2-40B4-BE49-F238E27FC236}">
                <a16:creationId xmlns:a16="http://schemas.microsoft.com/office/drawing/2014/main" id="{E95F4B61-CAEE-E0D8-BE2D-A349CB18E34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89468" y="1048137"/>
            <a:ext cx="7079226" cy="3657600"/>
          </a:xfrm>
          <a:prstGeom prst="rect">
            <a:avLst/>
          </a:prstGeom>
        </p:spPr>
      </p:pic>
      <p:pic>
        <p:nvPicPr>
          <p:cNvPr id="7" name="Picture 6">
            <a:extLst>
              <a:ext uri="{FF2B5EF4-FFF2-40B4-BE49-F238E27FC236}">
                <a16:creationId xmlns:a16="http://schemas.microsoft.com/office/drawing/2014/main" id="{5149D6A0-30BD-B2D5-7349-C9FBBBD2B5BF}"/>
              </a:ext>
            </a:extLst>
          </p:cNvPr>
          <p:cNvPicPr>
            <a:picLocks noChangeAspect="1"/>
          </p:cNvPicPr>
          <p:nvPr/>
        </p:nvPicPr>
        <p:blipFill rotWithShape="1">
          <a:blip r:embed="rId3"/>
          <a:srcRect l="18954" t="11747" r="18884" b="10638"/>
          <a:stretch/>
        </p:blipFill>
        <p:spPr>
          <a:xfrm>
            <a:off x="7268694" y="767341"/>
            <a:ext cx="5787105" cy="4064521"/>
          </a:xfrm>
          <a:prstGeom prst="rect">
            <a:avLst/>
          </a:prstGeom>
        </p:spPr>
      </p:pic>
      <p:sp>
        <p:nvSpPr>
          <p:cNvPr id="8" name="TextBox 7">
            <a:extLst>
              <a:ext uri="{FF2B5EF4-FFF2-40B4-BE49-F238E27FC236}">
                <a16:creationId xmlns:a16="http://schemas.microsoft.com/office/drawing/2014/main" id="{66C7159E-C6E2-559C-6657-0B17670AD1D2}"/>
              </a:ext>
            </a:extLst>
          </p:cNvPr>
          <p:cNvSpPr txBox="1"/>
          <p:nvPr/>
        </p:nvSpPr>
        <p:spPr>
          <a:xfrm>
            <a:off x="9712065" y="3578984"/>
            <a:ext cx="662152" cy="369332"/>
          </a:xfrm>
          <a:prstGeom prst="rect">
            <a:avLst/>
          </a:prstGeom>
          <a:solidFill>
            <a:schemeClr val="bg1">
              <a:alpha val="25000"/>
            </a:schemeClr>
          </a:solidFill>
        </p:spPr>
        <p:txBody>
          <a:bodyPr wrap="square" rtlCol="0">
            <a:spAutoFit/>
          </a:bodyPr>
          <a:lstStyle/>
          <a:p>
            <a:r>
              <a:rPr lang="en-US" b="1" dirty="0">
                <a:solidFill>
                  <a:srgbClr val="FF0000"/>
                </a:solidFill>
              </a:rPr>
              <a:t>Hail</a:t>
            </a:r>
          </a:p>
        </p:txBody>
      </p:sp>
      <p:sp>
        <p:nvSpPr>
          <p:cNvPr id="9" name="Right Arrow 8">
            <a:extLst>
              <a:ext uri="{FF2B5EF4-FFF2-40B4-BE49-F238E27FC236}">
                <a16:creationId xmlns:a16="http://schemas.microsoft.com/office/drawing/2014/main" id="{0DEE8F48-C4A9-CF71-80E2-86067F455CCF}"/>
              </a:ext>
            </a:extLst>
          </p:cNvPr>
          <p:cNvSpPr/>
          <p:nvPr/>
        </p:nvSpPr>
        <p:spPr>
          <a:xfrm rot="20740540">
            <a:off x="10206051" y="3578984"/>
            <a:ext cx="346842" cy="184666"/>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Arrow 9">
            <a:extLst>
              <a:ext uri="{FF2B5EF4-FFF2-40B4-BE49-F238E27FC236}">
                <a16:creationId xmlns:a16="http://schemas.microsoft.com/office/drawing/2014/main" id="{8BC982A9-585D-336B-E4AF-E7AF01F188A7}"/>
              </a:ext>
            </a:extLst>
          </p:cNvPr>
          <p:cNvSpPr/>
          <p:nvPr/>
        </p:nvSpPr>
        <p:spPr>
          <a:xfrm rot="746427">
            <a:off x="10265742" y="3905815"/>
            <a:ext cx="1071818" cy="150797"/>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Arrow 10">
            <a:extLst>
              <a:ext uri="{FF2B5EF4-FFF2-40B4-BE49-F238E27FC236}">
                <a16:creationId xmlns:a16="http://schemas.microsoft.com/office/drawing/2014/main" id="{9456F31A-EA98-6A3E-4BD0-5E2E109818B1}"/>
              </a:ext>
            </a:extLst>
          </p:cNvPr>
          <p:cNvSpPr/>
          <p:nvPr/>
        </p:nvSpPr>
        <p:spPr>
          <a:xfrm rot="14474448">
            <a:off x="9517721" y="3389882"/>
            <a:ext cx="346842" cy="184666"/>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374C0C57-EF4A-80D0-A231-295A1BDA49DD}"/>
              </a:ext>
            </a:extLst>
          </p:cNvPr>
          <p:cNvSpPr txBox="1"/>
          <p:nvPr/>
        </p:nvSpPr>
        <p:spPr>
          <a:xfrm>
            <a:off x="10665727" y="2359583"/>
            <a:ext cx="1079138" cy="369332"/>
          </a:xfrm>
          <a:prstGeom prst="rect">
            <a:avLst/>
          </a:prstGeom>
          <a:solidFill>
            <a:schemeClr val="bg1">
              <a:alpha val="40000"/>
            </a:schemeClr>
          </a:solidFill>
        </p:spPr>
        <p:txBody>
          <a:bodyPr wrap="square" rtlCol="0">
            <a:spAutoFit/>
          </a:bodyPr>
          <a:lstStyle/>
          <a:p>
            <a:r>
              <a:rPr lang="en-US" b="1" dirty="0">
                <a:solidFill>
                  <a:srgbClr val="0432FF"/>
                </a:solidFill>
              </a:rPr>
              <a:t>Graupel</a:t>
            </a:r>
          </a:p>
        </p:txBody>
      </p:sp>
      <p:sp>
        <p:nvSpPr>
          <p:cNvPr id="13" name="TextBox 12">
            <a:extLst>
              <a:ext uri="{FF2B5EF4-FFF2-40B4-BE49-F238E27FC236}">
                <a16:creationId xmlns:a16="http://schemas.microsoft.com/office/drawing/2014/main" id="{0BF08FFC-6945-5D2E-0228-CB4F331524FD}"/>
              </a:ext>
            </a:extLst>
          </p:cNvPr>
          <p:cNvSpPr txBox="1"/>
          <p:nvPr/>
        </p:nvSpPr>
        <p:spPr>
          <a:xfrm>
            <a:off x="7869233" y="1912590"/>
            <a:ext cx="1541374" cy="369332"/>
          </a:xfrm>
          <a:prstGeom prst="rect">
            <a:avLst/>
          </a:prstGeom>
          <a:solidFill>
            <a:schemeClr val="bg1">
              <a:alpha val="20000"/>
            </a:schemeClr>
          </a:solidFill>
        </p:spPr>
        <p:txBody>
          <a:bodyPr wrap="square" rtlCol="0">
            <a:spAutoFit/>
          </a:bodyPr>
          <a:lstStyle/>
          <a:p>
            <a:r>
              <a:rPr lang="en-US" b="1" dirty="0">
                <a:solidFill>
                  <a:srgbClr val="00FA00"/>
                </a:solidFill>
              </a:rPr>
              <a:t>Snow / Rain</a:t>
            </a:r>
          </a:p>
        </p:txBody>
      </p:sp>
      <p:sp>
        <p:nvSpPr>
          <p:cNvPr id="5" name="TextBox 4">
            <a:extLst>
              <a:ext uri="{FF2B5EF4-FFF2-40B4-BE49-F238E27FC236}">
                <a16:creationId xmlns:a16="http://schemas.microsoft.com/office/drawing/2014/main" id="{BEFAFB63-27A7-0804-066D-69790DF1CD56}"/>
              </a:ext>
            </a:extLst>
          </p:cNvPr>
          <p:cNvSpPr txBox="1"/>
          <p:nvPr/>
        </p:nvSpPr>
        <p:spPr>
          <a:xfrm>
            <a:off x="7506531" y="3886618"/>
            <a:ext cx="3032285" cy="738664"/>
          </a:xfrm>
          <a:prstGeom prst="rect">
            <a:avLst/>
          </a:prstGeom>
          <a:solidFill>
            <a:schemeClr val="tx1"/>
          </a:solidFill>
        </p:spPr>
        <p:txBody>
          <a:bodyPr wrap="square" tIns="0" bIns="0" rtlCol="0">
            <a:spAutoFit/>
          </a:bodyPr>
          <a:lstStyle/>
          <a:p>
            <a:r>
              <a:rPr lang="en-US" sz="1600" dirty="0">
                <a:solidFill>
                  <a:schemeClr val="bg1"/>
                </a:solidFill>
              </a:rPr>
              <a:t>GPROF Probability Of </a:t>
            </a:r>
            <a:r>
              <a:rPr lang="en-US" sz="1600" dirty="0" err="1">
                <a:solidFill>
                  <a:schemeClr val="bg1"/>
                </a:solidFill>
              </a:rPr>
              <a:t>Precip</a:t>
            </a:r>
            <a:r>
              <a:rPr lang="en-US" sz="1600" dirty="0">
                <a:solidFill>
                  <a:schemeClr val="bg1"/>
                </a:solidFill>
              </a:rPr>
              <a:t> is used to scaled the brightness, so black = no </a:t>
            </a:r>
            <a:r>
              <a:rPr lang="en-US" sz="1600" dirty="0" err="1">
                <a:solidFill>
                  <a:schemeClr val="bg1"/>
                </a:solidFill>
              </a:rPr>
              <a:t>precip</a:t>
            </a:r>
            <a:endParaRPr lang="en-US" sz="1600" dirty="0">
              <a:solidFill>
                <a:schemeClr val="bg1"/>
              </a:solidFill>
            </a:endParaRPr>
          </a:p>
        </p:txBody>
      </p:sp>
    </p:spTree>
    <p:extLst>
      <p:ext uri="{BB962C8B-B14F-4D97-AF65-F5344CB8AC3E}">
        <p14:creationId xmlns:p14="http://schemas.microsoft.com/office/powerpoint/2010/main" val="815447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6AC79-51CD-1110-3DEC-41AF80F4C3FF}"/>
              </a:ext>
            </a:extLst>
          </p:cNvPr>
          <p:cNvSpPr>
            <a:spLocks noGrp="1"/>
          </p:cNvSpPr>
          <p:nvPr>
            <p:ph type="title"/>
          </p:nvPr>
        </p:nvSpPr>
        <p:spPr>
          <a:xfrm>
            <a:off x="838200" y="105634"/>
            <a:ext cx="10515600" cy="1325563"/>
          </a:xfrm>
        </p:spPr>
        <p:txBody>
          <a:bodyPr/>
          <a:lstStyle/>
          <a:p>
            <a:r>
              <a:rPr lang="en-US" dirty="0"/>
              <a:t>Objectives</a:t>
            </a:r>
          </a:p>
        </p:txBody>
      </p:sp>
      <p:sp>
        <p:nvSpPr>
          <p:cNvPr id="3" name="Content Placeholder 2">
            <a:extLst>
              <a:ext uri="{FF2B5EF4-FFF2-40B4-BE49-F238E27FC236}">
                <a16:creationId xmlns:a16="http://schemas.microsoft.com/office/drawing/2014/main" id="{C71C6698-DB02-1C84-5E48-731FECA8FD90}"/>
              </a:ext>
            </a:extLst>
          </p:cNvPr>
          <p:cNvSpPr>
            <a:spLocks noGrp="1"/>
          </p:cNvSpPr>
          <p:nvPr>
            <p:ph idx="1"/>
          </p:nvPr>
        </p:nvSpPr>
        <p:spPr>
          <a:xfrm>
            <a:off x="838200" y="1253331"/>
            <a:ext cx="10515600" cy="4351338"/>
          </a:xfrm>
        </p:spPr>
        <p:txBody>
          <a:bodyPr>
            <a:normAutofit fontScale="92500" lnSpcReduction="10000"/>
          </a:bodyPr>
          <a:lstStyle/>
          <a:p>
            <a:r>
              <a:rPr lang="en-US" dirty="0"/>
              <a:t>Use observational datasets to build empirical relationships between brightness temperatures (TB) and hydrometeor types (hail, graupel, snow, rain)</a:t>
            </a:r>
          </a:p>
          <a:p>
            <a:pPr lvl="1"/>
            <a:r>
              <a:rPr lang="en-US" dirty="0"/>
              <a:t>GMI TB (10, 19, 37, 89, 166, 183 GHz – ranges from ~3-cm to 1.6 mm wavelengths)</a:t>
            </a:r>
          </a:p>
          <a:p>
            <a:pPr lvl="1"/>
            <a:r>
              <a:rPr lang="en-US" dirty="0"/>
              <a:t>GPM Validation Network Hydrometeor Identifications (HID) (from dual-pol radar, matched to GMI field of view)</a:t>
            </a:r>
          </a:p>
          <a:p>
            <a:r>
              <a:rPr lang="en-US" dirty="0"/>
              <a:t>Use physical understanding to interpret empirical relationships</a:t>
            </a:r>
          </a:p>
          <a:p>
            <a:r>
              <a:rPr lang="en-US" dirty="0"/>
              <a:t>Construct lookup-tables of the likelihood of a hydrometeor type being present, based on multi-channel TB</a:t>
            </a:r>
          </a:p>
          <a:p>
            <a:r>
              <a:rPr lang="en-US" dirty="0"/>
              <a:t>Map the hydrometeor types in individual cases</a:t>
            </a:r>
          </a:p>
          <a:p>
            <a:r>
              <a:rPr lang="en-US" dirty="0"/>
              <a:t>Accumulate climatological maps of hydrometeor types</a:t>
            </a:r>
          </a:p>
        </p:txBody>
      </p:sp>
      <p:pic>
        <p:nvPicPr>
          <p:cNvPr id="7" name="Picture 6">
            <a:extLst>
              <a:ext uri="{FF2B5EF4-FFF2-40B4-BE49-F238E27FC236}">
                <a16:creationId xmlns:a16="http://schemas.microsoft.com/office/drawing/2014/main" id="{DFF0E184-DF86-D3A9-124B-7A0F84343999}"/>
              </a:ext>
            </a:extLst>
          </p:cNvPr>
          <p:cNvPicPr>
            <a:picLocks/>
          </p:cNvPicPr>
          <p:nvPr/>
        </p:nvPicPr>
        <p:blipFill>
          <a:blip r:embed="rId2" cstate="email">
            <a:extLst>
              <a:ext uri="{28A0092B-C50C-407E-A947-70E740481C1C}">
                <a14:useLocalDpi xmlns:a14="http://schemas.microsoft.com/office/drawing/2010/main"/>
              </a:ext>
            </a:extLst>
          </a:blip>
          <a:stretch>
            <a:fillRect/>
          </a:stretch>
        </p:blipFill>
        <p:spPr>
          <a:xfrm>
            <a:off x="6096000" y="990060"/>
            <a:ext cx="5943600" cy="4114800"/>
          </a:xfrm>
          <a:prstGeom prst="rect">
            <a:avLst/>
          </a:prstGeom>
        </p:spPr>
      </p:pic>
      <p:pic>
        <p:nvPicPr>
          <p:cNvPr id="8" name="Picture 7">
            <a:extLst>
              <a:ext uri="{FF2B5EF4-FFF2-40B4-BE49-F238E27FC236}">
                <a16:creationId xmlns:a16="http://schemas.microsoft.com/office/drawing/2014/main" id="{DFFF4BA8-3FEE-864A-F68E-3309324C7A0F}"/>
              </a:ext>
            </a:extLst>
          </p:cNvPr>
          <p:cNvPicPr>
            <a:picLocks/>
          </p:cNvPicPr>
          <p:nvPr/>
        </p:nvPicPr>
        <p:blipFill>
          <a:blip r:embed="rId3" cstate="email">
            <a:extLst>
              <a:ext uri="{28A0092B-C50C-407E-A947-70E740481C1C}">
                <a14:useLocalDpi xmlns:a14="http://schemas.microsoft.com/office/drawing/2010/main"/>
              </a:ext>
            </a:extLst>
          </a:blip>
          <a:stretch>
            <a:fillRect/>
          </a:stretch>
        </p:blipFill>
        <p:spPr>
          <a:xfrm>
            <a:off x="152400" y="990099"/>
            <a:ext cx="5943600" cy="4114761"/>
          </a:xfrm>
          <a:prstGeom prst="rect">
            <a:avLst/>
          </a:prstGeom>
        </p:spPr>
      </p:pic>
    </p:spTree>
    <p:extLst>
      <p:ext uri="{BB962C8B-B14F-4D97-AF65-F5344CB8AC3E}">
        <p14:creationId xmlns:p14="http://schemas.microsoft.com/office/powerpoint/2010/main" val="1947200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4B909-3D4E-81D7-4302-4A07C625F82F}"/>
              </a:ext>
            </a:extLst>
          </p:cNvPr>
          <p:cNvSpPr>
            <a:spLocks noGrp="1"/>
          </p:cNvSpPr>
          <p:nvPr>
            <p:ph type="title"/>
          </p:nvPr>
        </p:nvSpPr>
        <p:spPr>
          <a:xfrm>
            <a:off x="922282" y="0"/>
            <a:ext cx="10515600" cy="809297"/>
          </a:xfrm>
        </p:spPr>
        <p:txBody>
          <a:bodyPr>
            <a:normAutofit/>
          </a:bodyPr>
          <a:lstStyle/>
          <a:p>
            <a:pPr algn="ctr"/>
            <a:r>
              <a:rPr lang="en-US" sz="3200" dirty="0"/>
              <a:t>Building the TB-HID Lookup Tables</a:t>
            </a:r>
          </a:p>
        </p:txBody>
      </p:sp>
      <p:pic>
        <p:nvPicPr>
          <p:cNvPr id="4" name="Picture 3">
            <a:extLst>
              <a:ext uri="{FF2B5EF4-FFF2-40B4-BE49-F238E27FC236}">
                <a16:creationId xmlns:a16="http://schemas.microsoft.com/office/drawing/2014/main" id="{DEFD4399-E412-686A-88FC-3CAA6D953143}"/>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3589941" y="671690"/>
            <a:ext cx="8602060" cy="5918296"/>
          </a:xfrm>
          <a:prstGeom prst="rect">
            <a:avLst/>
          </a:prstGeom>
        </p:spPr>
      </p:pic>
      <p:sp>
        <p:nvSpPr>
          <p:cNvPr id="5" name="TextBox 4">
            <a:extLst>
              <a:ext uri="{FF2B5EF4-FFF2-40B4-BE49-F238E27FC236}">
                <a16:creationId xmlns:a16="http://schemas.microsoft.com/office/drawing/2014/main" id="{844FF4B2-0160-DE43-1091-1C6159C50771}"/>
              </a:ext>
            </a:extLst>
          </p:cNvPr>
          <p:cNvSpPr txBox="1"/>
          <p:nvPr/>
        </p:nvSpPr>
        <p:spPr>
          <a:xfrm>
            <a:off x="152403" y="408933"/>
            <a:ext cx="3554623" cy="6463308"/>
          </a:xfrm>
          <a:prstGeom prst="rect">
            <a:avLst/>
          </a:prstGeom>
          <a:noFill/>
        </p:spPr>
        <p:txBody>
          <a:bodyPr wrap="square" rtlCol="0">
            <a:spAutoFit/>
          </a:bodyPr>
          <a:lstStyle/>
          <a:p>
            <a:r>
              <a:rPr lang="en-US" dirty="0"/>
              <a:t>GPM Validation Network (VN) matches polarimetric radar data to GMI and DPR footprints, accounting for viewing angles. Each GMI footprint has many individual radar gates matched to it, at multiple elevations. </a:t>
            </a:r>
          </a:p>
          <a:p>
            <a:endParaRPr lang="en-US" dirty="0"/>
          </a:p>
          <a:p>
            <a:r>
              <a:rPr lang="en-US" dirty="0"/>
              <a:t>GMI footprint size ~ 10 km x 15 km</a:t>
            </a:r>
          </a:p>
          <a:p>
            <a:endParaRPr lang="en-US" dirty="0"/>
          </a:p>
          <a:p>
            <a:r>
              <a:rPr lang="en-US" dirty="0"/>
              <a:t>A subset of VN radars were used here from around the USA. We tested subsets by region and season. TB-HID relationships were not sensitive to those distinctions.</a:t>
            </a:r>
          </a:p>
          <a:p>
            <a:endParaRPr lang="en-US" dirty="0"/>
          </a:p>
          <a:p>
            <a:r>
              <a:rPr lang="en-US" b="1" i="1" dirty="0"/>
              <a:t>Our training and verification is entirely over land (USA)</a:t>
            </a:r>
          </a:p>
          <a:p>
            <a:endParaRPr lang="en-US" dirty="0"/>
          </a:p>
          <a:p>
            <a:r>
              <a:rPr lang="en-US" dirty="0"/>
              <a:t>VN data includes hydrometeor types from CSU algorithm (Dolan et al. 2013).</a:t>
            </a:r>
          </a:p>
        </p:txBody>
      </p:sp>
      <p:sp>
        <p:nvSpPr>
          <p:cNvPr id="3" name="TextBox 2">
            <a:extLst>
              <a:ext uri="{FF2B5EF4-FFF2-40B4-BE49-F238E27FC236}">
                <a16:creationId xmlns:a16="http://schemas.microsoft.com/office/drawing/2014/main" id="{D29D420E-85B4-D0C2-FB09-1CE47A194A14}"/>
              </a:ext>
            </a:extLst>
          </p:cNvPr>
          <p:cNvSpPr txBox="1"/>
          <p:nvPr/>
        </p:nvSpPr>
        <p:spPr>
          <a:xfrm>
            <a:off x="4252504" y="809297"/>
            <a:ext cx="7276933" cy="830997"/>
          </a:xfrm>
          <a:prstGeom prst="rect">
            <a:avLst/>
          </a:prstGeom>
          <a:noFill/>
        </p:spPr>
        <p:txBody>
          <a:bodyPr wrap="square" rtlCol="0">
            <a:spAutoFit/>
          </a:bodyPr>
          <a:lstStyle/>
          <a:p>
            <a:r>
              <a:rPr lang="en-US" sz="2400" b="1" dirty="0"/>
              <a:t>Example radar gates matched to one GMI pixel</a:t>
            </a:r>
          </a:p>
          <a:p>
            <a:r>
              <a:rPr lang="en-US" sz="2400" i="1" dirty="0"/>
              <a:t>Graphic below courtesy Sarah </a:t>
            </a:r>
            <a:r>
              <a:rPr lang="en-US" sz="2400" i="1" dirty="0" err="1"/>
              <a:t>Stough</a:t>
            </a:r>
            <a:r>
              <a:rPr lang="en-US" sz="2400" i="1" dirty="0"/>
              <a:t>, UAH</a:t>
            </a:r>
          </a:p>
        </p:txBody>
      </p:sp>
      <p:sp>
        <p:nvSpPr>
          <p:cNvPr id="6" name="Down Arrow 5">
            <a:extLst>
              <a:ext uri="{FF2B5EF4-FFF2-40B4-BE49-F238E27FC236}">
                <a16:creationId xmlns:a16="http://schemas.microsoft.com/office/drawing/2014/main" id="{3305FF48-E9CA-27E2-5CF5-AD13E44EBCCC}"/>
              </a:ext>
            </a:extLst>
          </p:cNvPr>
          <p:cNvSpPr/>
          <p:nvPr/>
        </p:nvSpPr>
        <p:spPr>
          <a:xfrm rot="17648095">
            <a:off x="5097433" y="1028422"/>
            <a:ext cx="616452" cy="330882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800017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532642A-35E0-79DA-7931-D55F33AEE6AB}"/>
              </a:ext>
            </a:extLst>
          </p:cNvPr>
          <p:cNvPicPr>
            <a:picLocks/>
          </p:cNvPicPr>
          <p:nvPr/>
        </p:nvPicPr>
        <p:blipFill>
          <a:blip r:embed="rId2"/>
          <a:srcRect/>
          <a:stretch/>
        </p:blipFill>
        <p:spPr>
          <a:xfrm>
            <a:off x="7593918" y="3721876"/>
            <a:ext cx="4572000" cy="3200400"/>
          </a:xfrm>
          <a:prstGeom prst="rect">
            <a:avLst/>
          </a:prstGeom>
        </p:spPr>
      </p:pic>
      <p:sp>
        <p:nvSpPr>
          <p:cNvPr id="7" name="TextBox 6">
            <a:extLst>
              <a:ext uri="{FF2B5EF4-FFF2-40B4-BE49-F238E27FC236}">
                <a16:creationId xmlns:a16="http://schemas.microsoft.com/office/drawing/2014/main" id="{F7E26339-D025-9656-FCAB-C010A1DF4B4A}"/>
              </a:ext>
            </a:extLst>
          </p:cNvPr>
          <p:cNvSpPr txBox="1"/>
          <p:nvPr/>
        </p:nvSpPr>
        <p:spPr>
          <a:xfrm>
            <a:off x="128927" y="503387"/>
            <a:ext cx="2899300" cy="5755422"/>
          </a:xfrm>
          <a:prstGeom prst="rect">
            <a:avLst/>
          </a:prstGeom>
          <a:solidFill>
            <a:schemeClr val="bg1"/>
          </a:solidFill>
        </p:spPr>
        <p:txBody>
          <a:bodyPr wrap="square" rtlCol="0">
            <a:spAutoFit/>
          </a:bodyPr>
          <a:lstStyle/>
          <a:p>
            <a:r>
              <a:rPr lang="en-US" sz="1600" dirty="0"/>
              <a:t>Each ground-based radar gate from VN gets an HID, but hundreds of gates are matched with each GMI footprint.</a:t>
            </a:r>
          </a:p>
          <a:p>
            <a:endParaRPr lang="en-US" sz="1600" dirty="0"/>
          </a:p>
          <a:p>
            <a:r>
              <a:rPr lang="en-US" sz="1600" dirty="0"/>
              <a:t>A given GMI footprint can include every hydrometeor type.</a:t>
            </a:r>
          </a:p>
          <a:p>
            <a:endParaRPr lang="en-US" sz="1600" dirty="0"/>
          </a:p>
          <a:p>
            <a:r>
              <a:rPr lang="en-US" sz="1600" dirty="0"/>
              <a:t>Each colored square represents the intersection of the GMI scan with a VN radar elevation angle.</a:t>
            </a:r>
          </a:p>
          <a:p>
            <a:endParaRPr lang="en-US" sz="1600" dirty="0"/>
          </a:p>
          <a:p>
            <a:r>
              <a:rPr lang="en-US" sz="1600" dirty="0"/>
              <a:t>Colors indicate the % of the GMI footprint with the specified HID type at that altitude.</a:t>
            </a:r>
          </a:p>
          <a:p>
            <a:endParaRPr lang="en-US" sz="1600" dirty="0"/>
          </a:p>
          <a:p>
            <a:r>
              <a:rPr lang="en-US" sz="1600" dirty="0"/>
              <a:t>Even for a strong thunderstorm cell, a small % of the radar gates within the GMI footprint are identified as hail.</a:t>
            </a:r>
          </a:p>
        </p:txBody>
      </p:sp>
      <p:sp>
        <p:nvSpPr>
          <p:cNvPr id="2" name="Title 1">
            <a:extLst>
              <a:ext uri="{FF2B5EF4-FFF2-40B4-BE49-F238E27FC236}">
                <a16:creationId xmlns:a16="http://schemas.microsoft.com/office/drawing/2014/main" id="{2BBCCEA4-2D44-5493-15AE-DE4F3668B26B}"/>
              </a:ext>
            </a:extLst>
          </p:cNvPr>
          <p:cNvSpPr>
            <a:spLocks noGrp="1"/>
          </p:cNvSpPr>
          <p:nvPr>
            <p:ph type="ctrTitle"/>
          </p:nvPr>
        </p:nvSpPr>
        <p:spPr>
          <a:xfrm>
            <a:off x="1524000" y="52233"/>
            <a:ext cx="9144000" cy="477837"/>
          </a:xfrm>
        </p:spPr>
        <p:txBody>
          <a:bodyPr>
            <a:noAutofit/>
          </a:bodyPr>
          <a:lstStyle/>
          <a:p>
            <a:r>
              <a:rPr lang="en-US" sz="2400" b="1" dirty="0">
                <a:latin typeface="+mn-lt"/>
              </a:rPr>
              <a:t>Percentage of GMI footprint with each HID type</a:t>
            </a:r>
            <a:endParaRPr lang="en-US" sz="2400" dirty="0"/>
          </a:p>
        </p:txBody>
      </p:sp>
      <p:pic>
        <p:nvPicPr>
          <p:cNvPr id="9" name="Picture 8" descr="A graph with many colored dots&#10;&#10;Description automatically generated with medium confidence">
            <a:extLst>
              <a:ext uri="{FF2B5EF4-FFF2-40B4-BE49-F238E27FC236}">
                <a16:creationId xmlns:a16="http://schemas.microsoft.com/office/drawing/2014/main" id="{6ABAF543-BBE5-AD69-F23B-B38DCA75437B}"/>
              </a:ext>
            </a:extLst>
          </p:cNvPr>
          <p:cNvPicPr>
            <a:picLocks/>
          </p:cNvPicPr>
          <p:nvPr/>
        </p:nvPicPr>
        <p:blipFill>
          <a:blip r:embed="rId3"/>
          <a:stretch>
            <a:fillRect/>
          </a:stretch>
        </p:blipFill>
        <p:spPr>
          <a:xfrm>
            <a:off x="7593918" y="437655"/>
            <a:ext cx="4572000" cy="3200400"/>
          </a:xfrm>
          <a:prstGeom prst="rect">
            <a:avLst/>
          </a:prstGeom>
        </p:spPr>
      </p:pic>
      <p:pic>
        <p:nvPicPr>
          <p:cNvPr id="20" name="Picture 19" descr="A graph with many colored squares&#10;&#10;Description automatically generated with medium confidence">
            <a:extLst>
              <a:ext uri="{FF2B5EF4-FFF2-40B4-BE49-F238E27FC236}">
                <a16:creationId xmlns:a16="http://schemas.microsoft.com/office/drawing/2014/main" id="{B4805987-552E-4B44-C6ED-8BA431DE2EF2}"/>
              </a:ext>
            </a:extLst>
          </p:cNvPr>
          <p:cNvPicPr>
            <a:picLocks/>
          </p:cNvPicPr>
          <p:nvPr/>
        </p:nvPicPr>
        <p:blipFill>
          <a:blip r:embed="rId4"/>
          <a:stretch>
            <a:fillRect/>
          </a:stretch>
        </p:blipFill>
        <p:spPr>
          <a:xfrm>
            <a:off x="3028226" y="503387"/>
            <a:ext cx="4572000" cy="3200400"/>
          </a:xfrm>
          <a:prstGeom prst="rect">
            <a:avLst/>
          </a:prstGeom>
        </p:spPr>
      </p:pic>
      <p:pic>
        <p:nvPicPr>
          <p:cNvPr id="22" name="Picture 21" descr="A graph with many colored dots&#10;&#10;Description automatically generated with medium confidence">
            <a:extLst>
              <a:ext uri="{FF2B5EF4-FFF2-40B4-BE49-F238E27FC236}">
                <a16:creationId xmlns:a16="http://schemas.microsoft.com/office/drawing/2014/main" id="{212853C3-2619-823B-DFEA-3E192287286E}"/>
              </a:ext>
            </a:extLst>
          </p:cNvPr>
          <p:cNvPicPr>
            <a:picLocks/>
          </p:cNvPicPr>
          <p:nvPr/>
        </p:nvPicPr>
        <p:blipFill>
          <a:blip r:embed="rId5"/>
          <a:stretch>
            <a:fillRect/>
          </a:stretch>
        </p:blipFill>
        <p:spPr>
          <a:xfrm>
            <a:off x="3020544" y="3703787"/>
            <a:ext cx="4572000" cy="3200400"/>
          </a:xfrm>
          <a:prstGeom prst="rect">
            <a:avLst/>
          </a:prstGeom>
        </p:spPr>
      </p:pic>
      <p:sp>
        <p:nvSpPr>
          <p:cNvPr id="23" name="TextBox 22">
            <a:extLst>
              <a:ext uri="{FF2B5EF4-FFF2-40B4-BE49-F238E27FC236}">
                <a16:creationId xmlns:a16="http://schemas.microsoft.com/office/drawing/2014/main" id="{38B62AAA-8C01-684E-5F79-C2D1CA77B04A}"/>
              </a:ext>
            </a:extLst>
          </p:cNvPr>
          <p:cNvSpPr txBox="1"/>
          <p:nvPr/>
        </p:nvSpPr>
        <p:spPr>
          <a:xfrm>
            <a:off x="3139927" y="505356"/>
            <a:ext cx="3719384" cy="584775"/>
          </a:xfrm>
          <a:prstGeom prst="rect">
            <a:avLst/>
          </a:prstGeom>
          <a:noFill/>
        </p:spPr>
        <p:txBody>
          <a:bodyPr wrap="square" rtlCol="0">
            <a:spAutoFit/>
          </a:bodyPr>
          <a:lstStyle/>
          <a:p>
            <a:r>
              <a:rPr lang="en-US" b="1" dirty="0">
                <a:solidFill>
                  <a:srgbClr val="00B050"/>
                </a:solidFill>
              </a:rPr>
              <a:t>SNOW </a:t>
            </a:r>
            <a:r>
              <a:rPr lang="en-US" sz="1400" b="1" dirty="0">
                <a:solidFill>
                  <a:srgbClr val="00B050"/>
                </a:solidFill>
              </a:rPr>
              <a:t>(Aggregates, Dry Snow, Vertically Oriented Ice, or Ice Crystals)</a:t>
            </a:r>
            <a:endParaRPr lang="en-US" sz="1400" dirty="0"/>
          </a:p>
        </p:txBody>
      </p:sp>
      <p:sp>
        <p:nvSpPr>
          <p:cNvPr id="24" name="TextBox 23">
            <a:extLst>
              <a:ext uri="{FF2B5EF4-FFF2-40B4-BE49-F238E27FC236}">
                <a16:creationId xmlns:a16="http://schemas.microsoft.com/office/drawing/2014/main" id="{0AB1F1D9-87F9-5C21-29D8-5BED64684EB8}"/>
              </a:ext>
            </a:extLst>
          </p:cNvPr>
          <p:cNvSpPr txBox="1"/>
          <p:nvPr/>
        </p:nvSpPr>
        <p:spPr>
          <a:xfrm>
            <a:off x="7705618" y="517713"/>
            <a:ext cx="3719384" cy="584775"/>
          </a:xfrm>
          <a:prstGeom prst="rect">
            <a:avLst/>
          </a:prstGeom>
          <a:noFill/>
        </p:spPr>
        <p:txBody>
          <a:bodyPr wrap="square" rtlCol="0">
            <a:spAutoFit/>
          </a:bodyPr>
          <a:lstStyle/>
          <a:p>
            <a:r>
              <a:rPr lang="en-US" b="1" dirty="0">
                <a:solidFill>
                  <a:srgbClr val="0432FF"/>
                </a:solidFill>
              </a:rPr>
              <a:t>GRAUPEL </a:t>
            </a:r>
            <a:r>
              <a:rPr lang="en-US" sz="1400" b="1" dirty="0">
                <a:solidFill>
                  <a:srgbClr val="0432FF"/>
                </a:solidFill>
              </a:rPr>
              <a:t>(High density or low density graupel)</a:t>
            </a:r>
            <a:endParaRPr lang="en-US" sz="1400" dirty="0">
              <a:solidFill>
                <a:srgbClr val="0432FF"/>
              </a:solidFill>
            </a:endParaRPr>
          </a:p>
        </p:txBody>
      </p:sp>
      <p:sp>
        <p:nvSpPr>
          <p:cNvPr id="25" name="TextBox 24">
            <a:extLst>
              <a:ext uri="{FF2B5EF4-FFF2-40B4-BE49-F238E27FC236}">
                <a16:creationId xmlns:a16="http://schemas.microsoft.com/office/drawing/2014/main" id="{1A18D357-CD50-5543-5CAF-89B3CCA1B64D}"/>
              </a:ext>
            </a:extLst>
          </p:cNvPr>
          <p:cNvSpPr txBox="1"/>
          <p:nvPr/>
        </p:nvSpPr>
        <p:spPr>
          <a:xfrm>
            <a:off x="3139927" y="3862553"/>
            <a:ext cx="3719384" cy="369332"/>
          </a:xfrm>
          <a:prstGeom prst="rect">
            <a:avLst/>
          </a:prstGeom>
          <a:noFill/>
        </p:spPr>
        <p:txBody>
          <a:bodyPr wrap="square" rtlCol="0">
            <a:spAutoFit/>
          </a:bodyPr>
          <a:lstStyle/>
          <a:p>
            <a:r>
              <a:rPr lang="en-US" b="1" dirty="0">
                <a:solidFill>
                  <a:srgbClr val="00B050"/>
                </a:solidFill>
              </a:rPr>
              <a:t>RAIN </a:t>
            </a:r>
            <a:endParaRPr lang="en-US" sz="1400" dirty="0"/>
          </a:p>
        </p:txBody>
      </p:sp>
      <p:sp>
        <p:nvSpPr>
          <p:cNvPr id="26" name="TextBox 25">
            <a:extLst>
              <a:ext uri="{FF2B5EF4-FFF2-40B4-BE49-F238E27FC236}">
                <a16:creationId xmlns:a16="http://schemas.microsoft.com/office/drawing/2014/main" id="{C51382A6-3ED2-AD5D-348E-66D8BFD23A88}"/>
              </a:ext>
            </a:extLst>
          </p:cNvPr>
          <p:cNvSpPr txBox="1"/>
          <p:nvPr/>
        </p:nvSpPr>
        <p:spPr>
          <a:xfrm>
            <a:off x="7704244" y="3862553"/>
            <a:ext cx="3719384" cy="369332"/>
          </a:xfrm>
          <a:prstGeom prst="rect">
            <a:avLst/>
          </a:prstGeom>
          <a:noFill/>
        </p:spPr>
        <p:txBody>
          <a:bodyPr wrap="square" rtlCol="0">
            <a:spAutoFit/>
          </a:bodyPr>
          <a:lstStyle/>
          <a:p>
            <a:r>
              <a:rPr lang="en-US" b="1" dirty="0">
                <a:solidFill>
                  <a:srgbClr val="FF0000"/>
                </a:solidFill>
              </a:rPr>
              <a:t>HAIL</a:t>
            </a:r>
            <a:r>
              <a:rPr lang="en-US" b="1" dirty="0">
                <a:solidFill>
                  <a:srgbClr val="00B050"/>
                </a:solidFill>
              </a:rPr>
              <a:t> </a:t>
            </a:r>
            <a:endParaRPr lang="en-US" sz="1400" dirty="0"/>
          </a:p>
        </p:txBody>
      </p:sp>
    </p:spTree>
    <p:extLst>
      <p:ext uri="{BB962C8B-B14F-4D97-AF65-F5344CB8AC3E}">
        <p14:creationId xmlns:p14="http://schemas.microsoft.com/office/powerpoint/2010/main" val="21506631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532642A-35E0-79DA-7931-D55F33AEE6AB}"/>
              </a:ext>
            </a:extLst>
          </p:cNvPr>
          <p:cNvPicPr>
            <a:picLocks/>
          </p:cNvPicPr>
          <p:nvPr/>
        </p:nvPicPr>
        <p:blipFill>
          <a:blip r:embed="rId2"/>
          <a:srcRect/>
          <a:stretch/>
        </p:blipFill>
        <p:spPr>
          <a:xfrm>
            <a:off x="7593918" y="3721876"/>
            <a:ext cx="4572000" cy="3200400"/>
          </a:xfrm>
          <a:prstGeom prst="rect">
            <a:avLst/>
          </a:prstGeom>
        </p:spPr>
      </p:pic>
      <p:sp>
        <p:nvSpPr>
          <p:cNvPr id="7" name="TextBox 6">
            <a:extLst>
              <a:ext uri="{FF2B5EF4-FFF2-40B4-BE49-F238E27FC236}">
                <a16:creationId xmlns:a16="http://schemas.microsoft.com/office/drawing/2014/main" id="{F7E26339-D025-9656-FCAB-C010A1DF4B4A}"/>
              </a:ext>
            </a:extLst>
          </p:cNvPr>
          <p:cNvSpPr txBox="1"/>
          <p:nvPr/>
        </p:nvSpPr>
        <p:spPr>
          <a:xfrm>
            <a:off x="128927" y="503387"/>
            <a:ext cx="2899300" cy="5509200"/>
          </a:xfrm>
          <a:prstGeom prst="rect">
            <a:avLst/>
          </a:prstGeom>
          <a:solidFill>
            <a:schemeClr val="bg1"/>
          </a:solidFill>
        </p:spPr>
        <p:txBody>
          <a:bodyPr wrap="square" rtlCol="0">
            <a:spAutoFit/>
          </a:bodyPr>
          <a:lstStyle/>
          <a:p>
            <a:r>
              <a:rPr lang="en-US" sz="1600" dirty="0"/>
              <a:t>Our original approach used the weakest possible threshold for identifying a GMI footprint as hail. </a:t>
            </a:r>
          </a:p>
          <a:p>
            <a:endParaRPr lang="en-US" sz="1600" dirty="0"/>
          </a:p>
          <a:p>
            <a:r>
              <a:rPr lang="en-US" sz="1600" dirty="0"/>
              <a:t>Originally checked a footprint for </a:t>
            </a:r>
            <a:r>
              <a:rPr lang="en-US" sz="1600" b="1" i="1" dirty="0"/>
              <a:t>any</a:t>
            </a:r>
            <a:r>
              <a:rPr lang="en-US" sz="1600" dirty="0"/>
              <a:t> radar gates identified as hail, then checked for any gates with graupel, then snow and other ice, then rain.</a:t>
            </a:r>
          </a:p>
          <a:p>
            <a:endParaRPr lang="en-US" sz="1600" dirty="0"/>
          </a:p>
          <a:p>
            <a:r>
              <a:rPr lang="en-US" sz="1600" dirty="0"/>
              <a:t>Even requiring at least 1% of the gates to have the specified HID turns out to be a much stricter test.</a:t>
            </a:r>
          </a:p>
          <a:p>
            <a:endParaRPr lang="en-US" sz="1600" dirty="0"/>
          </a:p>
          <a:p>
            <a:r>
              <a:rPr lang="en-US" sz="1600" dirty="0"/>
              <a:t>Very few footprints have as much as 5% coverage by hail.</a:t>
            </a:r>
          </a:p>
          <a:p>
            <a:endParaRPr lang="en-US" sz="1600" dirty="0"/>
          </a:p>
          <a:p>
            <a:r>
              <a:rPr lang="en-US" sz="1600" dirty="0"/>
              <a:t>The example here is a severe thunderstorm with extremely low TB.</a:t>
            </a:r>
          </a:p>
        </p:txBody>
      </p:sp>
      <p:sp>
        <p:nvSpPr>
          <p:cNvPr id="2" name="Title 1">
            <a:extLst>
              <a:ext uri="{FF2B5EF4-FFF2-40B4-BE49-F238E27FC236}">
                <a16:creationId xmlns:a16="http://schemas.microsoft.com/office/drawing/2014/main" id="{2BBCCEA4-2D44-5493-15AE-DE4F3668B26B}"/>
              </a:ext>
            </a:extLst>
          </p:cNvPr>
          <p:cNvSpPr>
            <a:spLocks noGrp="1"/>
          </p:cNvSpPr>
          <p:nvPr>
            <p:ph type="ctrTitle"/>
          </p:nvPr>
        </p:nvSpPr>
        <p:spPr>
          <a:xfrm>
            <a:off x="1524000" y="52233"/>
            <a:ext cx="9144000" cy="477837"/>
          </a:xfrm>
        </p:spPr>
        <p:txBody>
          <a:bodyPr>
            <a:noAutofit/>
          </a:bodyPr>
          <a:lstStyle/>
          <a:p>
            <a:r>
              <a:rPr lang="en-US" sz="2400" b="1" dirty="0">
                <a:latin typeface="+mn-lt"/>
              </a:rPr>
              <a:t>Percentage of GMI footprint with each HID type</a:t>
            </a:r>
            <a:endParaRPr lang="en-US" sz="2400" dirty="0"/>
          </a:p>
        </p:txBody>
      </p:sp>
      <p:pic>
        <p:nvPicPr>
          <p:cNvPr id="9" name="Picture 8" descr="A graph with many colored dots&#10;&#10;Description automatically generated with medium confidence">
            <a:extLst>
              <a:ext uri="{FF2B5EF4-FFF2-40B4-BE49-F238E27FC236}">
                <a16:creationId xmlns:a16="http://schemas.microsoft.com/office/drawing/2014/main" id="{6ABAF543-BBE5-AD69-F23B-B38DCA75437B}"/>
              </a:ext>
            </a:extLst>
          </p:cNvPr>
          <p:cNvPicPr>
            <a:picLocks/>
          </p:cNvPicPr>
          <p:nvPr/>
        </p:nvPicPr>
        <p:blipFill>
          <a:blip r:embed="rId3"/>
          <a:stretch>
            <a:fillRect/>
          </a:stretch>
        </p:blipFill>
        <p:spPr>
          <a:xfrm>
            <a:off x="7593918" y="437655"/>
            <a:ext cx="4572000" cy="3200400"/>
          </a:xfrm>
          <a:prstGeom prst="rect">
            <a:avLst/>
          </a:prstGeom>
        </p:spPr>
      </p:pic>
      <p:pic>
        <p:nvPicPr>
          <p:cNvPr id="20" name="Picture 19" descr="A graph with many colored squares&#10;&#10;Description automatically generated with medium confidence">
            <a:extLst>
              <a:ext uri="{FF2B5EF4-FFF2-40B4-BE49-F238E27FC236}">
                <a16:creationId xmlns:a16="http://schemas.microsoft.com/office/drawing/2014/main" id="{B4805987-552E-4B44-C6ED-8BA431DE2EF2}"/>
              </a:ext>
            </a:extLst>
          </p:cNvPr>
          <p:cNvPicPr>
            <a:picLocks/>
          </p:cNvPicPr>
          <p:nvPr/>
        </p:nvPicPr>
        <p:blipFill>
          <a:blip r:embed="rId4"/>
          <a:stretch>
            <a:fillRect/>
          </a:stretch>
        </p:blipFill>
        <p:spPr>
          <a:xfrm>
            <a:off x="3028226" y="503387"/>
            <a:ext cx="4572000" cy="3200400"/>
          </a:xfrm>
          <a:prstGeom prst="rect">
            <a:avLst/>
          </a:prstGeom>
        </p:spPr>
      </p:pic>
      <p:pic>
        <p:nvPicPr>
          <p:cNvPr id="22" name="Picture 21" descr="A graph with many colored dots&#10;&#10;Description automatically generated with medium confidence">
            <a:extLst>
              <a:ext uri="{FF2B5EF4-FFF2-40B4-BE49-F238E27FC236}">
                <a16:creationId xmlns:a16="http://schemas.microsoft.com/office/drawing/2014/main" id="{212853C3-2619-823B-DFEA-3E192287286E}"/>
              </a:ext>
            </a:extLst>
          </p:cNvPr>
          <p:cNvPicPr>
            <a:picLocks/>
          </p:cNvPicPr>
          <p:nvPr/>
        </p:nvPicPr>
        <p:blipFill>
          <a:blip r:embed="rId5"/>
          <a:stretch>
            <a:fillRect/>
          </a:stretch>
        </p:blipFill>
        <p:spPr>
          <a:xfrm>
            <a:off x="3020544" y="3703787"/>
            <a:ext cx="4572000" cy="3200400"/>
          </a:xfrm>
          <a:prstGeom prst="rect">
            <a:avLst/>
          </a:prstGeom>
        </p:spPr>
      </p:pic>
      <p:sp>
        <p:nvSpPr>
          <p:cNvPr id="23" name="TextBox 22">
            <a:extLst>
              <a:ext uri="{FF2B5EF4-FFF2-40B4-BE49-F238E27FC236}">
                <a16:creationId xmlns:a16="http://schemas.microsoft.com/office/drawing/2014/main" id="{38B62AAA-8C01-684E-5F79-C2D1CA77B04A}"/>
              </a:ext>
            </a:extLst>
          </p:cNvPr>
          <p:cNvSpPr txBox="1"/>
          <p:nvPr/>
        </p:nvSpPr>
        <p:spPr>
          <a:xfrm>
            <a:off x="3139927" y="505356"/>
            <a:ext cx="3719384" cy="584775"/>
          </a:xfrm>
          <a:prstGeom prst="rect">
            <a:avLst/>
          </a:prstGeom>
          <a:noFill/>
        </p:spPr>
        <p:txBody>
          <a:bodyPr wrap="square" rtlCol="0">
            <a:spAutoFit/>
          </a:bodyPr>
          <a:lstStyle/>
          <a:p>
            <a:r>
              <a:rPr lang="en-US" b="1" dirty="0">
                <a:solidFill>
                  <a:srgbClr val="00B050"/>
                </a:solidFill>
              </a:rPr>
              <a:t>SNOW </a:t>
            </a:r>
            <a:r>
              <a:rPr lang="en-US" sz="1400" b="1" dirty="0">
                <a:solidFill>
                  <a:srgbClr val="00B050"/>
                </a:solidFill>
              </a:rPr>
              <a:t>(Aggregates, Dry Snow, Vertically Oriented Ice, or Ice Crystals)</a:t>
            </a:r>
            <a:endParaRPr lang="en-US" sz="1400" dirty="0"/>
          </a:p>
        </p:txBody>
      </p:sp>
      <p:sp>
        <p:nvSpPr>
          <p:cNvPr id="24" name="TextBox 23">
            <a:extLst>
              <a:ext uri="{FF2B5EF4-FFF2-40B4-BE49-F238E27FC236}">
                <a16:creationId xmlns:a16="http://schemas.microsoft.com/office/drawing/2014/main" id="{0AB1F1D9-87F9-5C21-29D8-5BED64684EB8}"/>
              </a:ext>
            </a:extLst>
          </p:cNvPr>
          <p:cNvSpPr txBox="1"/>
          <p:nvPr/>
        </p:nvSpPr>
        <p:spPr>
          <a:xfrm>
            <a:off x="7705618" y="517713"/>
            <a:ext cx="3719384" cy="584775"/>
          </a:xfrm>
          <a:prstGeom prst="rect">
            <a:avLst/>
          </a:prstGeom>
          <a:noFill/>
        </p:spPr>
        <p:txBody>
          <a:bodyPr wrap="square" rtlCol="0">
            <a:spAutoFit/>
          </a:bodyPr>
          <a:lstStyle/>
          <a:p>
            <a:r>
              <a:rPr lang="en-US" b="1" dirty="0">
                <a:solidFill>
                  <a:srgbClr val="0432FF"/>
                </a:solidFill>
              </a:rPr>
              <a:t>GRAUPEL </a:t>
            </a:r>
            <a:r>
              <a:rPr lang="en-US" sz="1400" b="1" dirty="0">
                <a:solidFill>
                  <a:srgbClr val="0432FF"/>
                </a:solidFill>
              </a:rPr>
              <a:t>(High density or low density graupel)</a:t>
            </a:r>
            <a:endParaRPr lang="en-US" sz="1400" dirty="0">
              <a:solidFill>
                <a:srgbClr val="0432FF"/>
              </a:solidFill>
            </a:endParaRPr>
          </a:p>
        </p:txBody>
      </p:sp>
      <p:sp>
        <p:nvSpPr>
          <p:cNvPr id="25" name="TextBox 24">
            <a:extLst>
              <a:ext uri="{FF2B5EF4-FFF2-40B4-BE49-F238E27FC236}">
                <a16:creationId xmlns:a16="http://schemas.microsoft.com/office/drawing/2014/main" id="{1A18D357-CD50-5543-5CAF-89B3CCA1B64D}"/>
              </a:ext>
            </a:extLst>
          </p:cNvPr>
          <p:cNvSpPr txBox="1"/>
          <p:nvPr/>
        </p:nvSpPr>
        <p:spPr>
          <a:xfrm>
            <a:off x="3139927" y="3862553"/>
            <a:ext cx="3719384" cy="369332"/>
          </a:xfrm>
          <a:prstGeom prst="rect">
            <a:avLst/>
          </a:prstGeom>
          <a:noFill/>
        </p:spPr>
        <p:txBody>
          <a:bodyPr wrap="square" rtlCol="0">
            <a:spAutoFit/>
          </a:bodyPr>
          <a:lstStyle/>
          <a:p>
            <a:r>
              <a:rPr lang="en-US" b="1" dirty="0">
                <a:solidFill>
                  <a:srgbClr val="00B050"/>
                </a:solidFill>
              </a:rPr>
              <a:t>RAIN </a:t>
            </a:r>
            <a:endParaRPr lang="en-US" sz="1400" dirty="0"/>
          </a:p>
        </p:txBody>
      </p:sp>
      <p:sp>
        <p:nvSpPr>
          <p:cNvPr id="26" name="TextBox 25">
            <a:extLst>
              <a:ext uri="{FF2B5EF4-FFF2-40B4-BE49-F238E27FC236}">
                <a16:creationId xmlns:a16="http://schemas.microsoft.com/office/drawing/2014/main" id="{C51382A6-3ED2-AD5D-348E-66D8BFD23A88}"/>
              </a:ext>
            </a:extLst>
          </p:cNvPr>
          <p:cNvSpPr txBox="1"/>
          <p:nvPr/>
        </p:nvSpPr>
        <p:spPr>
          <a:xfrm>
            <a:off x="7704244" y="3862553"/>
            <a:ext cx="3719384" cy="369332"/>
          </a:xfrm>
          <a:prstGeom prst="rect">
            <a:avLst/>
          </a:prstGeom>
          <a:noFill/>
        </p:spPr>
        <p:txBody>
          <a:bodyPr wrap="square" rtlCol="0">
            <a:spAutoFit/>
          </a:bodyPr>
          <a:lstStyle/>
          <a:p>
            <a:r>
              <a:rPr lang="en-US" b="1" dirty="0">
                <a:solidFill>
                  <a:srgbClr val="FF0000"/>
                </a:solidFill>
              </a:rPr>
              <a:t>HAIL</a:t>
            </a:r>
            <a:r>
              <a:rPr lang="en-US" b="1" dirty="0">
                <a:solidFill>
                  <a:srgbClr val="00B050"/>
                </a:solidFill>
              </a:rPr>
              <a:t> </a:t>
            </a:r>
            <a:endParaRPr lang="en-US" sz="1400" dirty="0"/>
          </a:p>
        </p:txBody>
      </p:sp>
    </p:spTree>
    <p:extLst>
      <p:ext uri="{BB962C8B-B14F-4D97-AF65-F5344CB8AC3E}">
        <p14:creationId xmlns:p14="http://schemas.microsoft.com/office/powerpoint/2010/main" val="14152643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6AC79-51CD-1110-3DEC-41AF80F4C3FF}"/>
              </a:ext>
            </a:extLst>
          </p:cNvPr>
          <p:cNvSpPr>
            <a:spLocks noGrp="1"/>
          </p:cNvSpPr>
          <p:nvPr>
            <p:ph type="title"/>
          </p:nvPr>
        </p:nvSpPr>
        <p:spPr>
          <a:xfrm>
            <a:off x="515894" y="16327"/>
            <a:ext cx="11160211" cy="549885"/>
          </a:xfrm>
        </p:spPr>
        <p:txBody>
          <a:bodyPr>
            <a:normAutofit/>
          </a:bodyPr>
          <a:lstStyle/>
          <a:p>
            <a:r>
              <a:rPr lang="en-US" sz="2400" b="1" dirty="0"/>
              <a:t>Changing the training data from “any gate” with the HID threshold to “1%” threshold</a:t>
            </a:r>
          </a:p>
        </p:txBody>
      </p:sp>
      <p:pic>
        <p:nvPicPr>
          <p:cNvPr id="5" name="Picture 4" descr="A screen shot of a computer graphics&#10;&#10;Description automatically generated">
            <a:extLst>
              <a:ext uri="{FF2B5EF4-FFF2-40B4-BE49-F238E27FC236}">
                <a16:creationId xmlns:a16="http://schemas.microsoft.com/office/drawing/2014/main" id="{6CB6D050-D8F2-CFCF-8190-C4F802E1C482}"/>
              </a:ext>
            </a:extLst>
          </p:cNvPr>
          <p:cNvPicPr>
            <a:picLocks noChangeAspect="1"/>
          </p:cNvPicPr>
          <p:nvPr/>
        </p:nvPicPr>
        <p:blipFill>
          <a:blip r:embed="rId2"/>
          <a:stretch>
            <a:fillRect/>
          </a:stretch>
        </p:blipFill>
        <p:spPr>
          <a:xfrm>
            <a:off x="294674" y="588123"/>
            <a:ext cx="3653535" cy="2825496"/>
          </a:xfrm>
          <a:prstGeom prst="rect">
            <a:avLst/>
          </a:prstGeom>
        </p:spPr>
      </p:pic>
      <p:pic>
        <p:nvPicPr>
          <p:cNvPr id="7" name="Picture 6" descr="A map of a red green and blue color&#10;&#10;Description automatically generated">
            <a:extLst>
              <a:ext uri="{FF2B5EF4-FFF2-40B4-BE49-F238E27FC236}">
                <a16:creationId xmlns:a16="http://schemas.microsoft.com/office/drawing/2014/main" id="{1564DE9F-41FC-32B4-2801-9050C2A8CBC9}"/>
              </a:ext>
            </a:extLst>
          </p:cNvPr>
          <p:cNvPicPr>
            <a:picLocks noChangeAspect="1"/>
          </p:cNvPicPr>
          <p:nvPr/>
        </p:nvPicPr>
        <p:blipFill>
          <a:blip r:embed="rId3"/>
          <a:stretch>
            <a:fillRect/>
          </a:stretch>
        </p:blipFill>
        <p:spPr>
          <a:xfrm>
            <a:off x="3948209" y="588123"/>
            <a:ext cx="3662949" cy="2825496"/>
          </a:xfrm>
          <a:prstGeom prst="rect">
            <a:avLst/>
          </a:prstGeom>
        </p:spPr>
      </p:pic>
      <p:pic>
        <p:nvPicPr>
          <p:cNvPr id="9" name="Picture 8" descr="A map of a weather forecast&#10;&#10;Description automatically generated with medium confidence">
            <a:extLst>
              <a:ext uri="{FF2B5EF4-FFF2-40B4-BE49-F238E27FC236}">
                <a16:creationId xmlns:a16="http://schemas.microsoft.com/office/drawing/2014/main" id="{BDBFDC33-398F-B4ED-A089-006B21729BBB}"/>
              </a:ext>
            </a:extLst>
          </p:cNvPr>
          <p:cNvPicPr>
            <a:picLocks noChangeAspect="1"/>
          </p:cNvPicPr>
          <p:nvPr/>
        </p:nvPicPr>
        <p:blipFill>
          <a:blip r:embed="rId4"/>
          <a:stretch>
            <a:fillRect/>
          </a:stretch>
        </p:blipFill>
        <p:spPr>
          <a:xfrm>
            <a:off x="7611158" y="588123"/>
            <a:ext cx="3663430" cy="2816352"/>
          </a:xfrm>
          <a:prstGeom prst="rect">
            <a:avLst/>
          </a:prstGeom>
        </p:spPr>
      </p:pic>
      <p:sp>
        <p:nvSpPr>
          <p:cNvPr id="4" name="TextBox 3">
            <a:extLst>
              <a:ext uri="{FF2B5EF4-FFF2-40B4-BE49-F238E27FC236}">
                <a16:creationId xmlns:a16="http://schemas.microsoft.com/office/drawing/2014/main" id="{137FD6D8-5EA3-AA82-E6E6-890748F1BA2B}"/>
              </a:ext>
            </a:extLst>
          </p:cNvPr>
          <p:cNvSpPr txBox="1"/>
          <p:nvPr/>
        </p:nvSpPr>
        <p:spPr>
          <a:xfrm>
            <a:off x="294674" y="3381949"/>
            <a:ext cx="11382461" cy="646331"/>
          </a:xfrm>
          <a:prstGeom prst="rect">
            <a:avLst/>
          </a:prstGeom>
          <a:noFill/>
        </p:spPr>
        <p:txBody>
          <a:bodyPr wrap="square" rtlCol="0">
            <a:spAutoFit/>
          </a:bodyPr>
          <a:lstStyle/>
          <a:p>
            <a:pPr algn="ctr"/>
            <a:r>
              <a:rPr lang="en-US" dirty="0"/>
              <a:t>Top panels from original (any-gate threshold) lookup tables. Bottom panels use stricter 1%-coverage threshold. More TB combinations align with a higher likelihood of graupel, lower likelihood of hail using the stricter threshold.</a:t>
            </a:r>
          </a:p>
        </p:txBody>
      </p:sp>
      <p:sp>
        <p:nvSpPr>
          <p:cNvPr id="6" name="TextBox 5">
            <a:extLst>
              <a:ext uri="{FF2B5EF4-FFF2-40B4-BE49-F238E27FC236}">
                <a16:creationId xmlns:a16="http://schemas.microsoft.com/office/drawing/2014/main" id="{DAEF2351-F5ED-10BB-D0AB-EF733D110345}"/>
              </a:ext>
            </a:extLst>
          </p:cNvPr>
          <p:cNvSpPr txBox="1"/>
          <p:nvPr/>
        </p:nvSpPr>
        <p:spPr>
          <a:xfrm>
            <a:off x="838201" y="2236552"/>
            <a:ext cx="632254" cy="370702"/>
          </a:xfrm>
          <a:prstGeom prst="rect">
            <a:avLst/>
          </a:prstGeom>
          <a:solidFill>
            <a:schemeClr val="bg1">
              <a:alpha val="80068"/>
            </a:schemeClr>
          </a:solidFill>
        </p:spPr>
        <p:txBody>
          <a:bodyPr wrap="square" rtlCol="0">
            <a:spAutoFit/>
          </a:bodyPr>
          <a:lstStyle/>
          <a:p>
            <a:r>
              <a:rPr lang="en-US" b="1" dirty="0">
                <a:solidFill>
                  <a:srgbClr val="FF0000"/>
                </a:solidFill>
              </a:rPr>
              <a:t>Hail</a:t>
            </a:r>
          </a:p>
        </p:txBody>
      </p:sp>
      <p:sp>
        <p:nvSpPr>
          <p:cNvPr id="10" name="TextBox 9">
            <a:extLst>
              <a:ext uri="{FF2B5EF4-FFF2-40B4-BE49-F238E27FC236}">
                <a16:creationId xmlns:a16="http://schemas.microsoft.com/office/drawing/2014/main" id="{BB125931-4BAC-8204-596C-A741CDA8EAB5}"/>
              </a:ext>
            </a:extLst>
          </p:cNvPr>
          <p:cNvSpPr txBox="1"/>
          <p:nvPr/>
        </p:nvSpPr>
        <p:spPr>
          <a:xfrm>
            <a:off x="1470569" y="847294"/>
            <a:ext cx="825842" cy="646331"/>
          </a:xfrm>
          <a:prstGeom prst="rect">
            <a:avLst/>
          </a:prstGeom>
          <a:solidFill>
            <a:schemeClr val="bg1">
              <a:alpha val="80068"/>
            </a:schemeClr>
          </a:solidFill>
        </p:spPr>
        <p:txBody>
          <a:bodyPr wrap="square" rtlCol="0">
            <a:spAutoFit/>
          </a:bodyPr>
          <a:lstStyle/>
          <a:p>
            <a:r>
              <a:rPr lang="en-US" b="1" dirty="0">
                <a:solidFill>
                  <a:srgbClr val="92D050"/>
                </a:solidFill>
              </a:rPr>
              <a:t>Snow / Rain</a:t>
            </a:r>
          </a:p>
        </p:txBody>
      </p:sp>
      <p:sp>
        <p:nvSpPr>
          <p:cNvPr id="11" name="TextBox 10">
            <a:extLst>
              <a:ext uri="{FF2B5EF4-FFF2-40B4-BE49-F238E27FC236}">
                <a16:creationId xmlns:a16="http://schemas.microsoft.com/office/drawing/2014/main" id="{F6A6A494-8CD0-A67F-D53C-49B5B29BDDE8}"/>
              </a:ext>
            </a:extLst>
          </p:cNvPr>
          <p:cNvSpPr txBox="1"/>
          <p:nvPr/>
        </p:nvSpPr>
        <p:spPr>
          <a:xfrm>
            <a:off x="2953265" y="2194468"/>
            <a:ext cx="1049633" cy="369332"/>
          </a:xfrm>
          <a:prstGeom prst="rect">
            <a:avLst/>
          </a:prstGeom>
          <a:solidFill>
            <a:schemeClr val="bg1">
              <a:alpha val="80068"/>
            </a:schemeClr>
          </a:solidFill>
        </p:spPr>
        <p:txBody>
          <a:bodyPr wrap="square" rtlCol="0">
            <a:spAutoFit/>
          </a:bodyPr>
          <a:lstStyle/>
          <a:p>
            <a:r>
              <a:rPr lang="en-US" b="1" dirty="0">
                <a:solidFill>
                  <a:srgbClr val="0432FF"/>
                </a:solidFill>
              </a:rPr>
              <a:t>Graupel</a:t>
            </a:r>
          </a:p>
        </p:txBody>
      </p:sp>
      <p:pic>
        <p:nvPicPr>
          <p:cNvPr id="14" name="Picture 13" descr="A diagram of a red green and blue color&#10;&#10;Description automatically generated">
            <a:extLst>
              <a:ext uri="{FF2B5EF4-FFF2-40B4-BE49-F238E27FC236}">
                <a16:creationId xmlns:a16="http://schemas.microsoft.com/office/drawing/2014/main" id="{5B58AFE3-A2F4-6E6C-17B5-222C71F9E8DE}"/>
              </a:ext>
            </a:extLst>
          </p:cNvPr>
          <p:cNvPicPr>
            <a:picLocks noChangeAspect="1"/>
          </p:cNvPicPr>
          <p:nvPr/>
        </p:nvPicPr>
        <p:blipFill>
          <a:blip r:embed="rId5"/>
          <a:stretch>
            <a:fillRect/>
          </a:stretch>
        </p:blipFill>
        <p:spPr>
          <a:xfrm>
            <a:off x="349365" y="4016177"/>
            <a:ext cx="3653533" cy="2825496"/>
          </a:xfrm>
          <a:prstGeom prst="rect">
            <a:avLst/>
          </a:prstGeom>
        </p:spPr>
      </p:pic>
      <p:pic>
        <p:nvPicPr>
          <p:cNvPr id="16" name="Picture 15" descr="A map of a mountain range&#10;&#10;Description automatically generated with medium confidence">
            <a:extLst>
              <a:ext uri="{FF2B5EF4-FFF2-40B4-BE49-F238E27FC236}">
                <a16:creationId xmlns:a16="http://schemas.microsoft.com/office/drawing/2014/main" id="{77831187-AA4C-5407-AFB6-C19BF68F1DCB}"/>
              </a:ext>
            </a:extLst>
          </p:cNvPr>
          <p:cNvPicPr>
            <a:picLocks noChangeAspect="1"/>
          </p:cNvPicPr>
          <p:nvPr/>
        </p:nvPicPr>
        <p:blipFill>
          <a:blip r:embed="rId6"/>
          <a:stretch>
            <a:fillRect/>
          </a:stretch>
        </p:blipFill>
        <p:spPr>
          <a:xfrm>
            <a:off x="4002898" y="4036631"/>
            <a:ext cx="3657600" cy="2821369"/>
          </a:xfrm>
          <a:prstGeom prst="rect">
            <a:avLst/>
          </a:prstGeom>
        </p:spPr>
      </p:pic>
      <p:pic>
        <p:nvPicPr>
          <p:cNvPr id="18" name="Picture 17" descr="A map of a weather forecast&#10;&#10;Description automatically generated with medium confidence">
            <a:extLst>
              <a:ext uri="{FF2B5EF4-FFF2-40B4-BE49-F238E27FC236}">
                <a16:creationId xmlns:a16="http://schemas.microsoft.com/office/drawing/2014/main" id="{19296F29-D194-C6C9-4B05-5A56C58C34F9}"/>
              </a:ext>
            </a:extLst>
          </p:cNvPr>
          <p:cNvPicPr>
            <a:picLocks noChangeAspect="1"/>
          </p:cNvPicPr>
          <p:nvPr/>
        </p:nvPicPr>
        <p:blipFill>
          <a:blip r:embed="rId7"/>
          <a:stretch>
            <a:fillRect/>
          </a:stretch>
        </p:blipFill>
        <p:spPr>
          <a:xfrm>
            <a:off x="7611158" y="4049999"/>
            <a:ext cx="3663430" cy="2816352"/>
          </a:xfrm>
          <a:prstGeom prst="rect">
            <a:avLst/>
          </a:prstGeom>
        </p:spPr>
      </p:pic>
      <p:sp>
        <p:nvSpPr>
          <p:cNvPr id="19" name="TextBox 18">
            <a:extLst>
              <a:ext uri="{FF2B5EF4-FFF2-40B4-BE49-F238E27FC236}">
                <a16:creationId xmlns:a16="http://schemas.microsoft.com/office/drawing/2014/main" id="{2C2161FD-8AF2-426A-470D-31B2B6E9CC45}"/>
              </a:ext>
            </a:extLst>
          </p:cNvPr>
          <p:cNvSpPr txBox="1"/>
          <p:nvPr/>
        </p:nvSpPr>
        <p:spPr>
          <a:xfrm>
            <a:off x="838201" y="6044005"/>
            <a:ext cx="632254" cy="370702"/>
          </a:xfrm>
          <a:prstGeom prst="rect">
            <a:avLst/>
          </a:prstGeom>
          <a:solidFill>
            <a:schemeClr val="bg1">
              <a:alpha val="80068"/>
            </a:schemeClr>
          </a:solidFill>
        </p:spPr>
        <p:txBody>
          <a:bodyPr wrap="square" rtlCol="0">
            <a:spAutoFit/>
          </a:bodyPr>
          <a:lstStyle/>
          <a:p>
            <a:r>
              <a:rPr lang="en-US" b="1" dirty="0">
                <a:solidFill>
                  <a:srgbClr val="FF0000"/>
                </a:solidFill>
              </a:rPr>
              <a:t>Hail</a:t>
            </a:r>
          </a:p>
        </p:txBody>
      </p:sp>
      <p:sp>
        <p:nvSpPr>
          <p:cNvPr id="20" name="TextBox 19">
            <a:extLst>
              <a:ext uri="{FF2B5EF4-FFF2-40B4-BE49-F238E27FC236}">
                <a16:creationId xmlns:a16="http://schemas.microsoft.com/office/drawing/2014/main" id="{C4CDAEF7-C7CF-825B-6AE0-F060E4002A4C}"/>
              </a:ext>
            </a:extLst>
          </p:cNvPr>
          <p:cNvSpPr txBox="1"/>
          <p:nvPr/>
        </p:nvSpPr>
        <p:spPr>
          <a:xfrm>
            <a:off x="1549780" y="4311539"/>
            <a:ext cx="825842" cy="646331"/>
          </a:xfrm>
          <a:prstGeom prst="rect">
            <a:avLst/>
          </a:prstGeom>
          <a:solidFill>
            <a:schemeClr val="bg1">
              <a:alpha val="80068"/>
            </a:schemeClr>
          </a:solidFill>
        </p:spPr>
        <p:txBody>
          <a:bodyPr wrap="square" rtlCol="0">
            <a:spAutoFit/>
          </a:bodyPr>
          <a:lstStyle/>
          <a:p>
            <a:r>
              <a:rPr lang="en-US" b="1" dirty="0">
                <a:solidFill>
                  <a:srgbClr val="92D050"/>
                </a:solidFill>
              </a:rPr>
              <a:t>Snow / Rain</a:t>
            </a:r>
          </a:p>
        </p:txBody>
      </p:sp>
      <p:sp>
        <p:nvSpPr>
          <p:cNvPr id="21" name="TextBox 20">
            <a:extLst>
              <a:ext uri="{FF2B5EF4-FFF2-40B4-BE49-F238E27FC236}">
                <a16:creationId xmlns:a16="http://schemas.microsoft.com/office/drawing/2014/main" id="{13034475-77CE-D7C5-D580-97893B499DC0}"/>
              </a:ext>
            </a:extLst>
          </p:cNvPr>
          <p:cNvSpPr txBox="1"/>
          <p:nvPr/>
        </p:nvSpPr>
        <p:spPr>
          <a:xfrm>
            <a:off x="2774438" y="6022779"/>
            <a:ext cx="1049633" cy="369332"/>
          </a:xfrm>
          <a:prstGeom prst="rect">
            <a:avLst/>
          </a:prstGeom>
          <a:solidFill>
            <a:schemeClr val="bg1">
              <a:alpha val="80068"/>
            </a:schemeClr>
          </a:solidFill>
        </p:spPr>
        <p:txBody>
          <a:bodyPr wrap="square" rtlCol="0">
            <a:spAutoFit/>
          </a:bodyPr>
          <a:lstStyle/>
          <a:p>
            <a:r>
              <a:rPr lang="en-US" b="1" dirty="0">
                <a:solidFill>
                  <a:srgbClr val="0432FF"/>
                </a:solidFill>
              </a:rPr>
              <a:t>Graupel</a:t>
            </a:r>
          </a:p>
        </p:txBody>
      </p:sp>
      <p:sp>
        <p:nvSpPr>
          <p:cNvPr id="3" name="TextBox 2">
            <a:extLst>
              <a:ext uri="{FF2B5EF4-FFF2-40B4-BE49-F238E27FC236}">
                <a16:creationId xmlns:a16="http://schemas.microsoft.com/office/drawing/2014/main" id="{55283814-5FFD-AD3B-41D4-5BA1476BAD8F}"/>
              </a:ext>
            </a:extLst>
          </p:cNvPr>
          <p:cNvSpPr txBox="1"/>
          <p:nvPr/>
        </p:nvSpPr>
        <p:spPr>
          <a:xfrm rot="19862466">
            <a:off x="0" y="847294"/>
            <a:ext cx="2113005" cy="369332"/>
          </a:xfrm>
          <a:prstGeom prst="rect">
            <a:avLst/>
          </a:prstGeom>
          <a:noFill/>
        </p:spPr>
        <p:txBody>
          <a:bodyPr wrap="square" rtlCol="0">
            <a:spAutoFit/>
          </a:bodyPr>
          <a:lstStyle/>
          <a:p>
            <a:r>
              <a:rPr lang="en-US" b="1" dirty="0"/>
              <a:t>Original version</a:t>
            </a:r>
          </a:p>
        </p:txBody>
      </p:sp>
      <p:sp>
        <p:nvSpPr>
          <p:cNvPr id="8" name="TextBox 7">
            <a:extLst>
              <a:ext uri="{FF2B5EF4-FFF2-40B4-BE49-F238E27FC236}">
                <a16:creationId xmlns:a16="http://schemas.microsoft.com/office/drawing/2014/main" id="{D7087E7D-C45B-5DAC-62CA-7EEA7819B19B}"/>
              </a:ext>
            </a:extLst>
          </p:cNvPr>
          <p:cNvSpPr txBox="1"/>
          <p:nvPr/>
        </p:nvSpPr>
        <p:spPr>
          <a:xfrm rot="19862466">
            <a:off x="-62904" y="4069667"/>
            <a:ext cx="2269472" cy="646331"/>
          </a:xfrm>
          <a:prstGeom prst="rect">
            <a:avLst/>
          </a:prstGeom>
          <a:noFill/>
        </p:spPr>
        <p:txBody>
          <a:bodyPr wrap="square" rtlCol="0">
            <a:spAutoFit/>
          </a:bodyPr>
          <a:lstStyle/>
          <a:p>
            <a:pPr algn="ctr"/>
            <a:r>
              <a:rPr lang="en-US" b="1" dirty="0"/>
              <a:t>Stricter</a:t>
            </a:r>
          </a:p>
          <a:p>
            <a:pPr algn="ctr"/>
            <a:r>
              <a:rPr lang="en-US" b="1" dirty="0"/>
              <a:t>1% threshold</a:t>
            </a:r>
          </a:p>
        </p:txBody>
      </p:sp>
    </p:spTree>
    <p:extLst>
      <p:ext uri="{BB962C8B-B14F-4D97-AF65-F5344CB8AC3E}">
        <p14:creationId xmlns:p14="http://schemas.microsoft.com/office/powerpoint/2010/main" val="19061137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CCEA4-2D44-5493-15AE-DE4F3668B26B}"/>
              </a:ext>
            </a:extLst>
          </p:cNvPr>
          <p:cNvSpPr>
            <a:spLocks noGrp="1"/>
          </p:cNvSpPr>
          <p:nvPr>
            <p:ph type="ctrTitle"/>
          </p:nvPr>
        </p:nvSpPr>
        <p:spPr>
          <a:xfrm>
            <a:off x="201827" y="159584"/>
            <a:ext cx="5376771" cy="767173"/>
          </a:xfrm>
        </p:spPr>
        <p:txBody>
          <a:bodyPr>
            <a:noAutofit/>
          </a:bodyPr>
          <a:lstStyle/>
          <a:p>
            <a:r>
              <a:rPr lang="en-US" sz="2400" b="1" dirty="0"/>
              <a:t>Stricter training thresholds applied to severe thunderstorm overpass</a:t>
            </a:r>
            <a:endParaRPr lang="en-US" sz="2400" dirty="0"/>
          </a:p>
        </p:txBody>
      </p:sp>
      <p:pic>
        <p:nvPicPr>
          <p:cNvPr id="10" name="Picture 9" descr="A screen shot of a cell phone&#10;&#10;Description automatically generated">
            <a:extLst>
              <a:ext uri="{FF2B5EF4-FFF2-40B4-BE49-F238E27FC236}">
                <a16:creationId xmlns:a16="http://schemas.microsoft.com/office/drawing/2014/main" id="{F3769EFE-A1C0-0877-7A4F-FC7C2D7BFF71}"/>
              </a:ext>
            </a:extLst>
          </p:cNvPr>
          <p:cNvPicPr>
            <a:picLocks noChangeAspect="1"/>
          </p:cNvPicPr>
          <p:nvPr/>
        </p:nvPicPr>
        <p:blipFill>
          <a:blip r:embed="rId2"/>
          <a:stretch>
            <a:fillRect/>
          </a:stretch>
        </p:blipFill>
        <p:spPr>
          <a:xfrm>
            <a:off x="5684487" y="15570"/>
            <a:ext cx="3200400" cy="3436375"/>
          </a:xfrm>
          <a:prstGeom prst="rect">
            <a:avLst/>
          </a:prstGeom>
        </p:spPr>
      </p:pic>
      <p:pic>
        <p:nvPicPr>
          <p:cNvPr id="11" name="Picture 10" descr="A screen shot of a cell phone&#10;&#10;Description automatically generated">
            <a:extLst>
              <a:ext uri="{FF2B5EF4-FFF2-40B4-BE49-F238E27FC236}">
                <a16:creationId xmlns:a16="http://schemas.microsoft.com/office/drawing/2014/main" id="{2AC6768B-EC2B-24D8-517D-990C0F654B86}"/>
              </a:ext>
            </a:extLst>
          </p:cNvPr>
          <p:cNvPicPr>
            <a:picLocks noChangeAspect="1"/>
          </p:cNvPicPr>
          <p:nvPr/>
        </p:nvPicPr>
        <p:blipFill>
          <a:blip r:embed="rId3"/>
          <a:stretch>
            <a:fillRect/>
          </a:stretch>
        </p:blipFill>
        <p:spPr>
          <a:xfrm>
            <a:off x="8989952" y="-2640"/>
            <a:ext cx="3200400" cy="3436375"/>
          </a:xfrm>
          <a:prstGeom prst="rect">
            <a:avLst/>
          </a:prstGeom>
        </p:spPr>
      </p:pic>
      <p:pic>
        <p:nvPicPr>
          <p:cNvPr id="12" name="Picture 11" descr="A screen shot of a cell phone&#10;&#10;Description automatically generated">
            <a:extLst>
              <a:ext uri="{FF2B5EF4-FFF2-40B4-BE49-F238E27FC236}">
                <a16:creationId xmlns:a16="http://schemas.microsoft.com/office/drawing/2014/main" id="{8DE39DD4-4077-1495-AFA9-6EB4100BB417}"/>
              </a:ext>
            </a:extLst>
          </p:cNvPr>
          <p:cNvPicPr>
            <a:picLocks noChangeAspect="1"/>
          </p:cNvPicPr>
          <p:nvPr/>
        </p:nvPicPr>
        <p:blipFill>
          <a:blip r:embed="rId4"/>
          <a:stretch>
            <a:fillRect/>
          </a:stretch>
        </p:blipFill>
        <p:spPr>
          <a:xfrm>
            <a:off x="5653337" y="3435810"/>
            <a:ext cx="3200400" cy="3436375"/>
          </a:xfrm>
          <a:prstGeom prst="rect">
            <a:avLst/>
          </a:prstGeom>
        </p:spPr>
      </p:pic>
      <p:pic>
        <p:nvPicPr>
          <p:cNvPr id="13" name="Picture 12" descr="A screen shot of a cell phone&#10;&#10;Description automatically generated">
            <a:extLst>
              <a:ext uri="{FF2B5EF4-FFF2-40B4-BE49-F238E27FC236}">
                <a16:creationId xmlns:a16="http://schemas.microsoft.com/office/drawing/2014/main" id="{EA4790E4-C0D5-09D4-8F0F-121D530A04A0}"/>
              </a:ext>
            </a:extLst>
          </p:cNvPr>
          <p:cNvPicPr>
            <a:picLocks noChangeAspect="1"/>
          </p:cNvPicPr>
          <p:nvPr/>
        </p:nvPicPr>
        <p:blipFill>
          <a:blip r:embed="rId5"/>
          <a:stretch>
            <a:fillRect/>
          </a:stretch>
        </p:blipFill>
        <p:spPr>
          <a:xfrm>
            <a:off x="8989952" y="3429000"/>
            <a:ext cx="3202048" cy="3438144"/>
          </a:xfrm>
          <a:prstGeom prst="rect">
            <a:avLst/>
          </a:prstGeom>
        </p:spPr>
      </p:pic>
      <p:sp>
        <p:nvSpPr>
          <p:cNvPr id="14" name="TextBox 13">
            <a:extLst>
              <a:ext uri="{FF2B5EF4-FFF2-40B4-BE49-F238E27FC236}">
                <a16:creationId xmlns:a16="http://schemas.microsoft.com/office/drawing/2014/main" id="{7FC89B8D-C670-F2DC-5FAB-013114C8768C}"/>
              </a:ext>
            </a:extLst>
          </p:cNvPr>
          <p:cNvSpPr txBox="1">
            <a:spLocks noChangeAspect="1"/>
          </p:cNvSpPr>
          <p:nvPr/>
        </p:nvSpPr>
        <p:spPr>
          <a:xfrm>
            <a:off x="6728619" y="2750333"/>
            <a:ext cx="2156268" cy="646331"/>
          </a:xfrm>
          <a:prstGeom prst="rect">
            <a:avLst/>
          </a:prstGeom>
          <a:solidFill>
            <a:schemeClr val="bg1"/>
          </a:solidFill>
        </p:spPr>
        <p:txBody>
          <a:bodyPr wrap="square" rtlCol="0">
            <a:spAutoFit/>
          </a:bodyPr>
          <a:lstStyle/>
          <a:p>
            <a:r>
              <a:rPr lang="en-US" sz="1200" b="1" dirty="0">
                <a:solidFill>
                  <a:srgbClr val="FF0000"/>
                </a:solidFill>
              </a:rPr>
              <a:t>Weakest threshold – at least 1 radar gate </a:t>
            </a:r>
            <a:r>
              <a:rPr lang="en-US" sz="1200" b="1" dirty="0"/>
              <a:t>in the matched volume has hail</a:t>
            </a:r>
          </a:p>
        </p:txBody>
      </p:sp>
      <p:sp>
        <p:nvSpPr>
          <p:cNvPr id="15" name="TextBox 14">
            <a:extLst>
              <a:ext uri="{FF2B5EF4-FFF2-40B4-BE49-F238E27FC236}">
                <a16:creationId xmlns:a16="http://schemas.microsoft.com/office/drawing/2014/main" id="{D6CF68F3-7295-9E5A-09A3-448BA5CD86CB}"/>
              </a:ext>
            </a:extLst>
          </p:cNvPr>
          <p:cNvSpPr txBox="1">
            <a:spLocks noChangeAspect="1"/>
          </p:cNvSpPr>
          <p:nvPr/>
        </p:nvSpPr>
        <p:spPr>
          <a:xfrm>
            <a:off x="10074914" y="2750333"/>
            <a:ext cx="2115438" cy="646331"/>
          </a:xfrm>
          <a:prstGeom prst="rect">
            <a:avLst/>
          </a:prstGeom>
          <a:solidFill>
            <a:schemeClr val="bg1"/>
          </a:solidFill>
        </p:spPr>
        <p:txBody>
          <a:bodyPr wrap="square" rtlCol="0">
            <a:spAutoFit/>
          </a:bodyPr>
          <a:lstStyle/>
          <a:p>
            <a:r>
              <a:rPr lang="en-US" sz="1200" b="1" dirty="0">
                <a:solidFill>
                  <a:srgbClr val="FF0000"/>
                </a:solidFill>
              </a:rPr>
              <a:t>At least 1% of radar gates </a:t>
            </a:r>
            <a:r>
              <a:rPr lang="en-US" sz="1200" b="1" dirty="0"/>
              <a:t>in the matched volume have hail</a:t>
            </a:r>
          </a:p>
        </p:txBody>
      </p:sp>
      <p:sp>
        <p:nvSpPr>
          <p:cNvPr id="16" name="TextBox 15">
            <a:extLst>
              <a:ext uri="{FF2B5EF4-FFF2-40B4-BE49-F238E27FC236}">
                <a16:creationId xmlns:a16="http://schemas.microsoft.com/office/drawing/2014/main" id="{B84138DC-CFA4-11D4-8763-D2DF570BFE7A}"/>
              </a:ext>
            </a:extLst>
          </p:cNvPr>
          <p:cNvSpPr txBox="1">
            <a:spLocks noChangeAspect="1"/>
          </p:cNvSpPr>
          <p:nvPr/>
        </p:nvSpPr>
        <p:spPr>
          <a:xfrm>
            <a:off x="6851829" y="6193519"/>
            <a:ext cx="2047748" cy="646331"/>
          </a:xfrm>
          <a:prstGeom prst="rect">
            <a:avLst/>
          </a:prstGeom>
          <a:solidFill>
            <a:schemeClr val="bg1"/>
          </a:solidFill>
        </p:spPr>
        <p:txBody>
          <a:bodyPr wrap="square" rtlCol="0">
            <a:spAutoFit/>
          </a:bodyPr>
          <a:lstStyle/>
          <a:p>
            <a:r>
              <a:rPr lang="en-US" sz="1200" b="1" dirty="0">
                <a:solidFill>
                  <a:srgbClr val="FF0000"/>
                </a:solidFill>
              </a:rPr>
              <a:t>At least 2.5% of radar gates </a:t>
            </a:r>
            <a:r>
              <a:rPr lang="en-US" sz="1200" b="1" dirty="0"/>
              <a:t>in the matched volume have hail</a:t>
            </a:r>
          </a:p>
        </p:txBody>
      </p:sp>
      <p:sp>
        <p:nvSpPr>
          <p:cNvPr id="17" name="TextBox 16">
            <a:extLst>
              <a:ext uri="{FF2B5EF4-FFF2-40B4-BE49-F238E27FC236}">
                <a16:creationId xmlns:a16="http://schemas.microsoft.com/office/drawing/2014/main" id="{09ADC08C-ACEA-D521-D491-9561D930B2A7}"/>
              </a:ext>
            </a:extLst>
          </p:cNvPr>
          <p:cNvSpPr txBox="1">
            <a:spLocks noChangeAspect="1"/>
          </p:cNvSpPr>
          <p:nvPr/>
        </p:nvSpPr>
        <p:spPr>
          <a:xfrm>
            <a:off x="10126552" y="6182814"/>
            <a:ext cx="2064624" cy="646331"/>
          </a:xfrm>
          <a:prstGeom prst="rect">
            <a:avLst/>
          </a:prstGeom>
          <a:solidFill>
            <a:schemeClr val="bg1"/>
          </a:solidFill>
        </p:spPr>
        <p:txBody>
          <a:bodyPr wrap="square" rtlCol="0">
            <a:spAutoFit/>
          </a:bodyPr>
          <a:lstStyle/>
          <a:p>
            <a:r>
              <a:rPr lang="en-US" sz="1200" b="1" dirty="0">
                <a:solidFill>
                  <a:srgbClr val="FF0000"/>
                </a:solidFill>
              </a:rPr>
              <a:t>At least 5% of radar gates </a:t>
            </a:r>
            <a:r>
              <a:rPr lang="en-US" sz="1200" b="1" dirty="0"/>
              <a:t>in the matched volume have hail</a:t>
            </a:r>
          </a:p>
        </p:txBody>
      </p:sp>
      <p:sp>
        <p:nvSpPr>
          <p:cNvPr id="3" name="TextBox 2">
            <a:extLst>
              <a:ext uri="{FF2B5EF4-FFF2-40B4-BE49-F238E27FC236}">
                <a16:creationId xmlns:a16="http://schemas.microsoft.com/office/drawing/2014/main" id="{FF1C18CC-E410-CB4C-BA15-6788D1FC2E20}"/>
              </a:ext>
            </a:extLst>
          </p:cNvPr>
          <p:cNvSpPr txBox="1"/>
          <p:nvPr/>
        </p:nvSpPr>
        <p:spPr>
          <a:xfrm>
            <a:off x="186191" y="1013254"/>
            <a:ext cx="5376771" cy="4031873"/>
          </a:xfrm>
          <a:prstGeom prst="rect">
            <a:avLst/>
          </a:prstGeom>
          <a:noFill/>
        </p:spPr>
        <p:txBody>
          <a:bodyPr wrap="square" rtlCol="0">
            <a:spAutoFit/>
          </a:bodyPr>
          <a:lstStyle/>
          <a:p>
            <a:r>
              <a:rPr lang="en-US" sz="1600" dirty="0"/>
              <a:t>Original approach (weakest threshold; upper-left) identifies large areas in many storm cores as very likely hail.</a:t>
            </a:r>
          </a:p>
          <a:p>
            <a:endParaRPr lang="en-US" sz="1600" dirty="0"/>
          </a:p>
          <a:p>
            <a:endParaRPr lang="en-US" sz="1600" dirty="0"/>
          </a:p>
          <a:p>
            <a:r>
              <a:rPr lang="en-US" sz="1600" dirty="0"/>
              <a:t>Lookup tables trained on stricter criteria (strictest is at bottom right) identify smaller areas of hail (red) and graupel (blue), with lower probabilities assigned to those HID types.</a:t>
            </a:r>
          </a:p>
          <a:p>
            <a:endParaRPr lang="en-US" sz="1600" dirty="0"/>
          </a:p>
          <a:p>
            <a:endParaRPr lang="en-US" sz="1600" dirty="0"/>
          </a:p>
          <a:p>
            <a:pPr algn="just"/>
            <a:r>
              <a:rPr lang="en-US" sz="1600" b="1" dirty="0">
                <a:highlight>
                  <a:srgbClr val="00FF00"/>
                </a:highlight>
              </a:rPr>
              <a:t>Pro: Stricter criteria are not as prone to “over-warning” – identifying a hydrometeor type that likely is not present in meaningful quantities.</a:t>
            </a:r>
          </a:p>
          <a:p>
            <a:endParaRPr lang="en-US" sz="1600" dirty="0"/>
          </a:p>
          <a:p>
            <a:pPr algn="just"/>
            <a:r>
              <a:rPr lang="en-US" sz="1600" b="1" dirty="0">
                <a:highlight>
                  <a:srgbClr val="FFFF00"/>
                </a:highlight>
              </a:rPr>
              <a:t>Con: Stricter criteria rarely give a very high percentage probability of hail being present, even for extreme TB cases where that seems like the obvious interpretation.</a:t>
            </a:r>
          </a:p>
        </p:txBody>
      </p:sp>
      <p:cxnSp>
        <p:nvCxnSpPr>
          <p:cNvPr id="19" name="Straight Arrow Connector 18">
            <a:extLst>
              <a:ext uri="{FF2B5EF4-FFF2-40B4-BE49-F238E27FC236}">
                <a16:creationId xmlns:a16="http://schemas.microsoft.com/office/drawing/2014/main" id="{771DEB17-1194-0B20-D224-773AEB02D15A}"/>
              </a:ext>
            </a:extLst>
          </p:cNvPr>
          <p:cNvCxnSpPr/>
          <p:nvPr/>
        </p:nvCxnSpPr>
        <p:spPr>
          <a:xfrm flipV="1">
            <a:off x="4782065" y="1297459"/>
            <a:ext cx="1946554" cy="111211"/>
          </a:xfrm>
          <a:prstGeom prst="straightConnector1">
            <a:avLst/>
          </a:prstGeom>
          <a:ln w="47625">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04C936C3-1B31-E92B-0E1F-28F2A8A0E640}"/>
              </a:ext>
            </a:extLst>
          </p:cNvPr>
          <p:cNvCxnSpPr>
            <a:cxnSpLocks/>
          </p:cNvCxnSpPr>
          <p:nvPr/>
        </p:nvCxnSpPr>
        <p:spPr>
          <a:xfrm>
            <a:off x="4782065" y="1449859"/>
            <a:ext cx="1313935" cy="527222"/>
          </a:xfrm>
          <a:prstGeom prst="straightConnector1">
            <a:avLst/>
          </a:prstGeom>
          <a:ln w="47625">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B8202303-798E-A9F9-AB5E-B5265C918513}"/>
              </a:ext>
            </a:extLst>
          </p:cNvPr>
          <p:cNvCxnSpPr>
            <a:cxnSpLocks/>
          </p:cNvCxnSpPr>
          <p:nvPr/>
        </p:nvCxnSpPr>
        <p:spPr>
          <a:xfrm>
            <a:off x="4782065" y="1449859"/>
            <a:ext cx="1087394" cy="1070919"/>
          </a:xfrm>
          <a:prstGeom prst="straightConnector1">
            <a:avLst/>
          </a:prstGeom>
          <a:ln w="47625">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192746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6AC79-51CD-1110-3DEC-41AF80F4C3FF}"/>
              </a:ext>
            </a:extLst>
          </p:cNvPr>
          <p:cNvSpPr>
            <a:spLocks noGrp="1"/>
          </p:cNvSpPr>
          <p:nvPr>
            <p:ph type="title"/>
          </p:nvPr>
        </p:nvSpPr>
        <p:spPr>
          <a:xfrm>
            <a:off x="825844" y="0"/>
            <a:ext cx="11110784" cy="561631"/>
          </a:xfrm>
        </p:spPr>
        <p:txBody>
          <a:bodyPr>
            <a:normAutofit/>
          </a:bodyPr>
          <a:lstStyle/>
          <a:p>
            <a:r>
              <a:rPr lang="en-US" sz="2400" b="1" dirty="0"/>
              <a:t>Accumulated percentage of pixels with hail from the different threshold approaches</a:t>
            </a:r>
          </a:p>
        </p:txBody>
      </p:sp>
      <p:pic>
        <p:nvPicPr>
          <p:cNvPr id="6" name="Picture 5">
            <a:extLst>
              <a:ext uri="{FF2B5EF4-FFF2-40B4-BE49-F238E27FC236}">
                <a16:creationId xmlns:a16="http://schemas.microsoft.com/office/drawing/2014/main" id="{5C568232-9445-DDF0-6DF3-EBBBF667F70F}"/>
              </a:ext>
            </a:extLst>
          </p:cNvPr>
          <p:cNvPicPr>
            <a:picLocks noChangeAspect="1"/>
          </p:cNvPicPr>
          <p:nvPr/>
        </p:nvPicPr>
        <p:blipFill>
          <a:blip r:embed="rId2"/>
          <a:srcRect/>
          <a:stretch/>
        </p:blipFill>
        <p:spPr>
          <a:xfrm>
            <a:off x="440315" y="438664"/>
            <a:ext cx="5717869" cy="3200400"/>
          </a:xfrm>
          <a:prstGeom prst="rect">
            <a:avLst/>
          </a:prstGeom>
        </p:spPr>
      </p:pic>
      <p:pic>
        <p:nvPicPr>
          <p:cNvPr id="10" name="Picture 9">
            <a:extLst>
              <a:ext uri="{FF2B5EF4-FFF2-40B4-BE49-F238E27FC236}">
                <a16:creationId xmlns:a16="http://schemas.microsoft.com/office/drawing/2014/main" id="{72C6706F-BB80-8E21-7A92-8A3AB6F98664}"/>
              </a:ext>
            </a:extLst>
          </p:cNvPr>
          <p:cNvPicPr>
            <a:picLocks/>
          </p:cNvPicPr>
          <p:nvPr/>
        </p:nvPicPr>
        <p:blipFill>
          <a:blip r:embed="rId3"/>
          <a:stretch>
            <a:fillRect/>
          </a:stretch>
        </p:blipFill>
        <p:spPr>
          <a:xfrm>
            <a:off x="6205428" y="438664"/>
            <a:ext cx="5833872" cy="3200400"/>
          </a:xfrm>
          <a:prstGeom prst="rect">
            <a:avLst/>
          </a:prstGeom>
        </p:spPr>
      </p:pic>
      <p:pic>
        <p:nvPicPr>
          <p:cNvPr id="11" name="Picture 10">
            <a:extLst>
              <a:ext uri="{FF2B5EF4-FFF2-40B4-BE49-F238E27FC236}">
                <a16:creationId xmlns:a16="http://schemas.microsoft.com/office/drawing/2014/main" id="{FD0F93FF-C3FB-FAE7-54BA-D32FCC484600}"/>
              </a:ext>
            </a:extLst>
          </p:cNvPr>
          <p:cNvPicPr>
            <a:picLocks/>
          </p:cNvPicPr>
          <p:nvPr/>
        </p:nvPicPr>
        <p:blipFill>
          <a:blip r:embed="rId4"/>
          <a:stretch>
            <a:fillRect/>
          </a:stretch>
        </p:blipFill>
        <p:spPr>
          <a:xfrm>
            <a:off x="262128" y="3657600"/>
            <a:ext cx="5833872" cy="3200400"/>
          </a:xfrm>
          <a:prstGeom prst="rect">
            <a:avLst/>
          </a:prstGeom>
        </p:spPr>
      </p:pic>
      <p:pic>
        <p:nvPicPr>
          <p:cNvPr id="12" name="Picture 11">
            <a:extLst>
              <a:ext uri="{FF2B5EF4-FFF2-40B4-BE49-F238E27FC236}">
                <a16:creationId xmlns:a16="http://schemas.microsoft.com/office/drawing/2014/main" id="{58061CCA-8573-C044-0D41-CB24C2CA11B2}"/>
              </a:ext>
            </a:extLst>
          </p:cNvPr>
          <p:cNvPicPr>
            <a:picLocks/>
          </p:cNvPicPr>
          <p:nvPr/>
        </p:nvPicPr>
        <p:blipFill>
          <a:blip r:embed="rId5"/>
          <a:stretch>
            <a:fillRect/>
          </a:stretch>
        </p:blipFill>
        <p:spPr>
          <a:xfrm>
            <a:off x="6217500" y="3659961"/>
            <a:ext cx="5833872" cy="3198039"/>
          </a:xfrm>
          <a:prstGeom prst="rect">
            <a:avLst/>
          </a:prstGeom>
        </p:spPr>
      </p:pic>
      <p:sp>
        <p:nvSpPr>
          <p:cNvPr id="3" name="TextBox 2">
            <a:extLst>
              <a:ext uri="{FF2B5EF4-FFF2-40B4-BE49-F238E27FC236}">
                <a16:creationId xmlns:a16="http://schemas.microsoft.com/office/drawing/2014/main" id="{D8A3386B-3D2A-1C5B-DB73-C63DB37B5B62}"/>
              </a:ext>
            </a:extLst>
          </p:cNvPr>
          <p:cNvSpPr txBox="1"/>
          <p:nvPr/>
        </p:nvSpPr>
        <p:spPr>
          <a:xfrm>
            <a:off x="567559" y="420128"/>
            <a:ext cx="2028497" cy="646331"/>
          </a:xfrm>
          <a:prstGeom prst="rect">
            <a:avLst/>
          </a:prstGeom>
          <a:solidFill>
            <a:schemeClr val="bg1"/>
          </a:solidFill>
        </p:spPr>
        <p:txBody>
          <a:bodyPr wrap="square" rtlCol="0">
            <a:spAutoFit/>
          </a:bodyPr>
          <a:lstStyle/>
          <a:p>
            <a:r>
              <a:rPr lang="en-US" dirty="0">
                <a:solidFill>
                  <a:srgbClr val="FF0000"/>
                </a:solidFill>
              </a:rPr>
              <a:t>Original 1-gate threshold</a:t>
            </a:r>
          </a:p>
        </p:txBody>
      </p:sp>
      <p:sp>
        <p:nvSpPr>
          <p:cNvPr id="4" name="TextBox 3">
            <a:extLst>
              <a:ext uri="{FF2B5EF4-FFF2-40B4-BE49-F238E27FC236}">
                <a16:creationId xmlns:a16="http://schemas.microsoft.com/office/drawing/2014/main" id="{A199F5EA-5DDB-3E91-B1CE-C2108BBC4754}"/>
              </a:ext>
            </a:extLst>
          </p:cNvPr>
          <p:cNvSpPr txBox="1"/>
          <p:nvPr/>
        </p:nvSpPr>
        <p:spPr>
          <a:xfrm>
            <a:off x="6416469" y="438664"/>
            <a:ext cx="2028497" cy="646331"/>
          </a:xfrm>
          <a:prstGeom prst="rect">
            <a:avLst/>
          </a:prstGeom>
          <a:solidFill>
            <a:schemeClr val="bg1"/>
          </a:solidFill>
        </p:spPr>
        <p:txBody>
          <a:bodyPr wrap="square" rtlCol="0">
            <a:spAutoFit/>
          </a:bodyPr>
          <a:lstStyle/>
          <a:p>
            <a:r>
              <a:rPr lang="en-US" dirty="0">
                <a:solidFill>
                  <a:srgbClr val="FF0000"/>
                </a:solidFill>
              </a:rPr>
              <a:t>1% of gates threshold</a:t>
            </a:r>
          </a:p>
        </p:txBody>
      </p:sp>
      <p:sp>
        <p:nvSpPr>
          <p:cNvPr id="5" name="TextBox 4">
            <a:extLst>
              <a:ext uri="{FF2B5EF4-FFF2-40B4-BE49-F238E27FC236}">
                <a16:creationId xmlns:a16="http://schemas.microsoft.com/office/drawing/2014/main" id="{3FE2DAB0-6377-7213-AE70-224FA6D0A885}"/>
              </a:ext>
            </a:extLst>
          </p:cNvPr>
          <p:cNvSpPr txBox="1"/>
          <p:nvPr/>
        </p:nvSpPr>
        <p:spPr>
          <a:xfrm>
            <a:off x="488114" y="3620528"/>
            <a:ext cx="2028497" cy="646331"/>
          </a:xfrm>
          <a:prstGeom prst="rect">
            <a:avLst/>
          </a:prstGeom>
          <a:solidFill>
            <a:schemeClr val="bg1"/>
          </a:solidFill>
        </p:spPr>
        <p:txBody>
          <a:bodyPr wrap="square" rtlCol="0">
            <a:spAutoFit/>
          </a:bodyPr>
          <a:lstStyle/>
          <a:p>
            <a:r>
              <a:rPr lang="en-US" dirty="0">
                <a:solidFill>
                  <a:srgbClr val="FF0000"/>
                </a:solidFill>
              </a:rPr>
              <a:t>2.5% of gates threshold</a:t>
            </a:r>
          </a:p>
        </p:txBody>
      </p:sp>
      <p:sp>
        <p:nvSpPr>
          <p:cNvPr id="7" name="TextBox 6">
            <a:extLst>
              <a:ext uri="{FF2B5EF4-FFF2-40B4-BE49-F238E27FC236}">
                <a16:creationId xmlns:a16="http://schemas.microsoft.com/office/drawing/2014/main" id="{BE78F213-9411-BD2B-62DD-0F538785808D}"/>
              </a:ext>
            </a:extLst>
          </p:cNvPr>
          <p:cNvSpPr txBox="1"/>
          <p:nvPr/>
        </p:nvSpPr>
        <p:spPr>
          <a:xfrm>
            <a:off x="6337024" y="3639064"/>
            <a:ext cx="2028497" cy="646331"/>
          </a:xfrm>
          <a:prstGeom prst="rect">
            <a:avLst/>
          </a:prstGeom>
          <a:solidFill>
            <a:schemeClr val="bg1"/>
          </a:solidFill>
        </p:spPr>
        <p:txBody>
          <a:bodyPr wrap="square" rtlCol="0">
            <a:spAutoFit/>
          </a:bodyPr>
          <a:lstStyle/>
          <a:p>
            <a:r>
              <a:rPr lang="en-US" dirty="0">
                <a:solidFill>
                  <a:srgbClr val="FF0000"/>
                </a:solidFill>
              </a:rPr>
              <a:t>5% of gates threshold</a:t>
            </a:r>
          </a:p>
        </p:txBody>
      </p:sp>
      <p:sp>
        <p:nvSpPr>
          <p:cNvPr id="8" name="TextBox 7">
            <a:extLst>
              <a:ext uri="{FF2B5EF4-FFF2-40B4-BE49-F238E27FC236}">
                <a16:creationId xmlns:a16="http://schemas.microsoft.com/office/drawing/2014/main" id="{BCE32F8A-4CDA-BA70-9FE9-9F0A4926B3BA}"/>
              </a:ext>
            </a:extLst>
          </p:cNvPr>
          <p:cNvSpPr txBox="1"/>
          <p:nvPr/>
        </p:nvSpPr>
        <p:spPr>
          <a:xfrm>
            <a:off x="5031633" y="2954654"/>
            <a:ext cx="2300347" cy="461665"/>
          </a:xfrm>
          <a:prstGeom prst="rect">
            <a:avLst/>
          </a:prstGeom>
          <a:solidFill>
            <a:schemeClr val="bg1"/>
          </a:solidFill>
        </p:spPr>
        <p:txBody>
          <a:bodyPr wrap="square" rtlCol="0">
            <a:spAutoFit/>
          </a:bodyPr>
          <a:lstStyle/>
          <a:p>
            <a:r>
              <a:rPr lang="en-US" sz="1200" b="1" i="1" dirty="0"/>
              <a:t>Different color scales, with about a factor of 30 reduction!</a:t>
            </a:r>
          </a:p>
        </p:txBody>
      </p:sp>
      <p:sp>
        <p:nvSpPr>
          <p:cNvPr id="9" name="TextBox 8">
            <a:extLst>
              <a:ext uri="{FF2B5EF4-FFF2-40B4-BE49-F238E27FC236}">
                <a16:creationId xmlns:a16="http://schemas.microsoft.com/office/drawing/2014/main" id="{65A81CFA-3815-1FF8-6F48-AF6C6A8DD8F1}"/>
              </a:ext>
            </a:extLst>
          </p:cNvPr>
          <p:cNvSpPr txBox="1"/>
          <p:nvPr/>
        </p:nvSpPr>
        <p:spPr>
          <a:xfrm>
            <a:off x="4017384" y="3657600"/>
            <a:ext cx="2028497" cy="646331"/>
          </a:xfrm>
          <a:prstGeom prst="rect">
            <a:avLst/>
          </a:prstGeom>
          <a:solidFill>
            <a:schemeClr val="bg1"/>
          </a:solidFill>
        </p:spPr>
        <p:txBody>
          <a:bodyPr wrap="square" rtlCol="0">
            <a:spAutoFit/>
          </a:bodyPr>
          <a:lstStyle/>
          <a:p>
            <a:r>
              <a:rPr lang="en-US" sz="1200" b="1" i="1" dirty="0"/>
              <a:t>Stronger thresholds shift the maxima toward continental hotspots</a:t>
            </a:r>
          </a:p>
        </p:txBody>
      </p:sp>
    </p:spTree>
    <p:extLst>
      <p:ext uri="{BB962C8B-B14F-4D97-AF65-F5344CB8AC3E}">
        <p14:creationId xmlns:p14="http://schemas.microsoft.com/office/powerpoint/2010/main" val="37990974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6AC79-51CD-1110-3DEC-41AF80F4C3FF}"/>
              </a:ext>
            </a:extLst>
          </p:cNvPr>
          <p:cNvSpPr>
            <a:spLocks noGrp="1"/>
          </p:cNvSpPr>
          <p:nvPr>
            <p:ph type="title"/>
          </p:nvPr>
        </p:nvSpPr>
        <p:spPr>
          <a:xfrm>
            <a:off x="838200" y="105634"/>
            <a:ext cx="10515600" cy="623415"/>
          </a:xfrm>
        </p:spPr>
        <p:txBody>
          <a:bodyPr>
            <a:normAutofit/>
          </a:bodyPr>
          <a:lstStyle/>
          <a:p>
            <a:pPr algn="ctr"/>
            <a:r>
              <a:rPr lang="en-US" sz="2400" b="1" dirty="0"/>
              <a:t>Summary</a:t>
            </a:r>
          </a:p>
        </p:txBody>
      </p:sp>
      <p:sp>
        <p:nvSpPr>
          <p:cNvPr id="3" name="Content Placeholder 2">
            <a:extLst>
              <a:ext uri="{FF2B5EF4-FFF2-40B4-BE49-F238E27FC236}">
                <a16:creationId xmlns:a16="http://schemas.microsoft.com/office/drawing/2014/main" id="{C71C6698-DB02-1C84-5E48-731FECA8FD90}"/>
              </a:ext>
            </a:extLst>
          </p:cNvPr>
          <p:cNvSpPr>
            <a:spLocks noGrp="1"/>
          </p:cNvSpPr>
          <p:nvPr>
            <p:ph idx="1"/>
          </p:nvPr>
        </p:nvSpPr>
        <p:spPr>
          <a:xfrm>
            <a:off x="838200" y="729049"/>
            <a:ext cx="10515600" cy="5645942"/>
          </a:xfrm>
        </p:spPr>
        <p:txBody>
          <a:bodyPr>
            <a:normAutofit/>
          </a:bodyPr>
          <a:lstStyle/>
          <a:p>
            <a:r>
              <a:rPr lang="en-US" sz="2600" dirty="0"/>
              <a:t>Lookup tables map GMI brightness temperatures to probabilistic hydrometeor type (hail, graupel, snow / other ice, rain)</a:t>
            </a:r>
          </a:p>
          <a:p>
            <a:pPr lvl="1"/>
            <a:r>
              <a:rPr lang="en-US" sz="2200" dirty="0"/>
              <a:t>Trained using GPM Validation Network Hydrometeor Identifications (HID) (from dual-pol radar, matched to GMI field of view)</a:t>
            </a:r>
          </a:p>
          <a:p>
            <a:r>
              <a:rPr lang="en-US" sz="2600" dirty="0"/>
              <a:t>Lookup tables, interpretation, and verification published in:</a:t>
            </a:r>
          </a:p>
          <a:p>
            <a:pPr marL="0" indent="0">
              <a:buNone/>
            </a:pPr>
            <a:r>
              <a:rPr lang="en-US" sz="2600" dirty="0"/>
              <a:t>	Cecil et al. 2024 JAMC   </a:t>
            </a:r>
            <a:r>
              <a:rPr lang="en-US" sz="2600" i="1" dirty="0"/>
              <a:t>https://</a:t>
            </a:r>
            <a:r>
              <a:rPr lang="en-US" sz="2600" i="1" dirty="0" err="1"/>
              <a:t>doi.org</a:t>
            </a:r>
            <a:r>
              <a:rPr lang="en-US" sz="2600" i="1" dirty="0"/>
              <a:t>/10.1175/JAMC-D-23-0196.1</a:t>
            </a:r>
          </a:p>
          <a:p>
            <a:r>
              <a:rPr lang="en-US" sz="2600" dirty="0"/>
              <a:t>Original version uses a weak threshold for identifying hail</a:t>
            </a:r>
          </a:p>
          <a:p>
            <a:r>
              <a:rPr lang="en-US" sz="2600" dirty="0"/>
              <a:t>Stricter thresholds in the training data limit the areal extent and the probability of retrieved hail </a:t>
            </a:r>
          </a:p>
          <a:p>
            <a:pPr lvl="1"/>
            <a:r>
              <a:rPr lang="en-US" sz="2200" dirty="0"/>
              <a:t>Better isolate potential hail and graupel cores</a:t>
            </a:r>
          </a:p>
          <a:p>
            <a:r>
              <a:rPr lang="en-US" sz="2600" dirty="0"/>
              <a:t>Stricter thresholds fail to produce the high-confidence (probability approaching 100%) identification of hail that seems appropriate with some extremely low TB combinations</a:t>
            </a:r>
          </a:p>
        </p:txBody>
      </p:sp>
    </p:spTree>
    <p:extLst>
      <p:ext uri="{BB962C8B-B14F-4D97-AF65-F5344CB8AC3E}">
        <p14:creationId xmlns:p14="http://schemas.microsoft.com/office/powerpoint/2010/main" val="41919951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422</TotalTime>
  <Words>1355</Words>
  <Application>Microsoft Macintosh PowerPoint</Application>
  <PresentationFormat>Widescreen</PresentationFormat>
  <Paragraphs>125</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Aptos</vt:lpstr>
      <vt:lpstr>Aptos Display</vt:lpstr>
      <vt:lpstr>Arial</vt:lpstr>
      <vt:lpstr>Office Theme</vt:lpstr>
      <vt:lpstr>PowerPoint Presentation</vt:lpstr>
      <vt:lpstr>Objectives</vt:lpstr>
      <vt:lpstr>Objectives</vt:lpstr>
      <vt:lpstr>Objectives</vt:lpstr>
      <vt:lpstr>Objectives</vt:lpstr>
      <vt:lpstr>Building the TB-HID Lookup Tables</vt:lpstr>
      <vt:lpstr>Percentage of GMI footprint with each HID type</vt:lpstr>
      <vt:lpstr>Percentage of GMI footprint with each HID type</vt:lpstr>
      <vt:lpstr>Changing the training data from “any gate” with the HID threshold to “1%” threshold</vt:lpstr>
      <vt:lpstr>Stricter training thresholds applied to severe thunderstorm overpass</vt:lpstr>
      <vt:lpstr>Accumulated percentage of pixels with hail from the different threshold approaches</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Cecil, Daniel J. (MSFC-ST11)</dc:creator>
  <cp:lastModifiedBy>Cecil, Daniel J. (MSFC-ST11)</cp:lastModifiedBy>
  <cp:revision>24</cp:revision>
  <dcterms:created xsi:type="dcterms:W3CDTF">2024-08-27T22:06:25Z</dcterms:created>
  <dcterms:modified xsi:type="dcterms:W3CDTF">2024-08-30T00:59:08Z</dcterms:modified>
</cp:coreProperties>
</file>