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2"/>
  </p:notesMasterIdLst>
  <p:sldIdLst>
    <p:sldId id="548" r:id="rId5"/>
    <p:sldId id="549" r:id="rId6"/>
    <p:sldId id="15982" r:id="rId7"/>
    <p:sldId id="664" r:id="rId8"/>
    <p:sldId id="656" r:id="rId9"/>
    <p:sldId id="15977" r:id="rId10"/>
    <p:sldId id="592" r:id="rId11"/>
    <p:sldId id="666" r:id="rId12"/>
    <p:sldId id="15985" r:id="rId13"/>
    <p:sldId id="550" r:id="rId14"/>
    <p:sldId id="15975" r:id="rId15"/>
    <p:sldId id="15986" r:id="rId16"/>
    <p:sldId id="663" r:id="rId17"/>
    <p:sldId id="633" r:id="rId18"/>
    <p:sldId id="15980" r:id="rId19"/>
    <p:sldId id="15981" r:id="rId20"/>
    <p:sldId id="25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eminders and Guidance" id="{6F7B5EF4-A25B-4373-8755-E0C4E9EBD0C3}">
          <p14:sldIdLst/>
        </p14:section>
        <p14:section name="Required APR Charts" id="{D5F92041-FDA8-4314-B56B-A2898EC4A754}">
          <p14:sldIdLst>
            <p14:sldId id="548"/>
            <p14:sldId id="549"/>
            <p14:sldId id="15982"/>
            <p14:sldId id="664"/>
            <p14:sldId id="656"/>
            <p14:sldId id="15977"/>
            <p14:sldId id="592"/>
            <p14:sldId id="666"/>
            <p14:sldId id="15985"/>
            <p14:sldId id="550"/>
            <p14:sldId id="15975"/>
            <p14:sldId id="15986"/>
            <p14:sldId id="663"/>
            <p14:sldId id="633"/>
            <p14:sldId id="15980"/>
            <p14:sldId id="15981"/>
            <p14:sldId id="257"/>
          </p14:sldIdLst>
        </p14:section>
        <p14:section name="Required Internal Charts" id="{D9C9C7AB-CD1B-4324-B5C1-F5CBDB47A2F7}">
          <p14:sldIdLst/>
        </p14:section>
        <p14:section name="References and Examples" id="{260C2E54-A8D1-4C22-A33E-7932EA0582B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9826BCD-67C4-A7C0-BC98-8D78F4BE30F6}" name="Sims, Kevin F. (ARC-SCF)" initials="SKF(S" userId="S::ksims2@ndc.nasa.gov::c4bc3675-31f5-43f5-911e-e84a506661d8" providerId="AD"/>
  <p188:author id="{9E3B20F4-1FD2-F2C9-57FF-18755E036B16}" name="Elizabeth Taylor" initials="ET" userId="S::emtaylor@ndc.nasa.gov::d4f7ddc7-be15-4b27-8986-f3d18de4757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-25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0BE92-A382-46CA-9C6E-C006E05D8798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4D92FE-2AD3-4C97-8292-7690314EC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15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sa.gov/sites/default/files/thumbnails/image/space_food_types_s93-32499.jpeg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sa.gov/sites/default/files/thumbnails/image/space_food_types_s93-32499.jpeg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eforum.org/agenda/2018/04/5-surprising-products-companies-are-making-from-carbon-dioxide/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102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2021-2944-​TX06</a:t>
            </a:r>
            <a:r>
              <a:rPr lang="en-US" b="1" i="0">
                <a:solidFill>
                  <a:srgbClr val="333333"/>
                </a:solidFill>
                <a:effectLst/>
                <a:latin typeface="Segoe UI" panose="020B0502040204020203" pitchFamily="34" charset="0"/>
              </a:rPr>
              <a:t>Safe, Acceptable, and Nutritious Food System</a:t>
            </a: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2021-2945-​TX06 </a:t>
            </a:r>
            <a:r>
              <a:rPr lang="en-US" b="1" i="0">
                <a:solidFill>
                  <a:srgbClr val="333333"/>
                </a:solidFill>
                <a:effectLst/>
                <a:latin typeface="Segoe UI" panose="020B0502040204020203" pitchFamily="34" charset="0"/>
              </a:rPr>
              <a:t>Food Resources Requirements and Efficiency</a:t>
            </a:r>
          </a:p>
          <a:p>
            <a:r>
              <a:rPr lang="en-US" b="0" i="0">
                <a:solidFill>
                  <a:srgbClr val="333333"/>
                </a:solidFill>
                <a:effectLst/>
                <a:latin typeface="Segoe UI" panose="020B0502040204020203" pitchFamily="34" charset="0"/>
              </a:rPr>
              <a:t>2021-3616-​TX11 </a:t>
            </a:r>
            <a:r>
              <a:rPr lang="en-US" b="1" i="0">
                <a:solidFill>
                  <a:srgbClr val="333333"/>
                </a:solidFill>
                <a:effectLst/>
                <a:latin typeface="Segoe UI" panose="020B0502040204020203" pitchFamily="34" charset="0"/>
              </a:rPr>
              <a:t>Low-Hydration Food for Exploration Missions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999777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58802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Pasteurization in </a:t>
            </a:r>
            <a:r>
              <a:rPr lang="en-US" sz="16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Galley Rack Food Warmer (GRFW) </a:t>
            </a: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– initial discussion and examination of test data makes this a potential option.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Shuttle era food </a:t>
            </a:r>
            <a:r>
              <a:rPr lang="en-US" sz="2800">
                <a:hlinkClick r:id="rId3"/>
              </a:rPr>
              <a:t>space_food_types_s93-32499.jpeg (4078×4086) (nasa.gov)</a:t>
            </a:r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Spoilage/pathogen detection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E-nose  </a:t>
            </a:r>
            <a:r>
              <a:rPr lang="en-US" sz="1600">
                <a:latin typeface="+mn-lt"/>
                <a:ea typeface="MS Mincho" panose="02020609040205080304" pitchFamily="49" charset="-128"/>
              </a:rPr>
              <a:t>Began investigations using ARC-based E-Nose technology for rapid in situ detection of volatiles associated with microbial contamination. Potential platform system for wider use.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sz="1600">
              <a:latin typeface="+mn-lt"/>
              <a:ea typeface="MS Mincho" panose="02020609040205080304" pitchFamily="49" charset="-128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>
                <a:latin typeface="+mn-lt"/>
                <a:ea typeface="MS Mincho" panose="02020609040205080304" pitchFamily="49" charset="-128"/>
              </a:rPr>
              <a:t>Image credit: https://astronautfoods.com/blogs/news/space-food-101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973790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Chart purpose: show TRL/SRL/MRL advancement over the project lifecycle</a:t>
            </a:r>
            <a:r>
              <a:rPr lang="en-US" baseline="0"/>
              <a:t> </a:t>
            </a:r>
            <a:r>
              <a:rPr lang="en-US"/>
              <a:t>schedule. Show TRL advancements as whole integer increases. Show how Key and Controlled milestones align with TRL advancement.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/>
              <a:t>TRL/SRL/MRL may not advance at each milestone. Often several milestones are required to produce a step increase in TRL/SRL/MRL.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There can be one, or more, of these charts per project as needed. 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/>
              <a:t>For projects with fewer technical elements, the TRL/SRL/MRL data can be combined on one chart.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/>
              <a:t>For more complex projects, the TRL/SRL/MRL progression can separated into multiple charts by project technical area.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Show TRL, SRL, and MRL data for each technical element on the same chart.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/>
              <a:t>Delete TRL/SRL/MRL axis-labels that do not apply – e.g., remove SRL/MRL for projects/technical areas where SRL and MRL do not apply.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AEBCAE-0345-1F4B-AF5B-AFC84B023E8C}" type="slidenum">
              <a:rPr kumimoji="0" lang="en-US" alt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MS PGothic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MS PGothic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90950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Chart purpose: show TRL/SRL/MRL advancement over the project lifecycle</a:t>
            </a:r>
            <a:r>
              <a:rPr lang="en-US" baseline="0"/>
              <a:t> </a:t>
            </a:r>
            <a:r>
              <a:rPr lang="en-US"/>
              <a:t>schedule. Show TRL advancements as whole integer increases. Show how Key and Controlled milestones align with TRL advancement.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/>
              <a:t>TRL/SRL/MRL may not advance at each milestone. Often several milestones are required to produce a step increase in TRL/SRL/MRL.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There can be one, or more, of these charts per project as needed. 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/>
              <a:t>For projects with fewer technical elements, the TRL/SRL/MRL data can be combined on one chart.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/>
              <a:t>For more complex projects, the TRL/SRL/MRL progression can separated into multiple charts by project technical area.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Show TRL, SRL, and MRL data for each technical element on the same chart.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/>
              <a:t>Delete TRL/SRL/MRL axis-labels that do not apply – e.g., remove SRL/MRL for projects/technical areas where SRL and MRL do not apply.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AEBCAE-0345-1F4B-AF5B-AFC84B023E8C}" type="slidenum">
              <a:rPr kumimoji="0" lang="en-US" alt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MS PGothic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MS PGothic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52646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>
                <a:solidFill>
                  <a:srgbClr val="333333"/>
                </a:solidFill>
                <a:effectLst/>
                <a:latin typeface="Segoe UI" panose="020B0502040204020203" pitchFamily="34" charset="0"/>
              </a:rPr>
              <a:t>2021-2896-​TX06 </a:t>
            </a:r>
            <a:r>
              <a:rPr lang="en-US" b="1" i="0">
                <a:solidFill>
                  <a:srgbClr val="333333"/>
                </a:solidFill>
                <a:effectLst/>
                <a:latin typeface="Segoe UI" panose="020B0502040204020203" pitchFamily="34" charset="0"/>
              </a:rPr>
              <a:t>Highly reliable, closed-loop-forward carbon dioxide removal systems</a:t>
            </a:r>
          </a:p>
          <a:p>
            <a:r>
              <a:rPr lang="en-US" b="0" i="0">
                <a:solidFill>
                  <a:srgbClr val="333333"/>
                </a:solidFill>
                <a:effectLst/>
                <a:latin typeface="Segoe UI" panose="020B0502040204020203" pitchFamily="34" charset="0"/>
              </a:rPr>
              <a:t>2021-3579-​TX07 </a:t>
            </a:r>
            <a:r>
              <a:rPr lang="en-US" b="1" i="0">
                <a:solidFill>
                  <a:srgbClr val="333333"/>
                </a:solidFill>
                <a:effectLst/>
                <a:latin typeface="Segoe UI" panose="020B0502040204020203" pitchFamily="34" charset="0"/>
              </a:rPr>
              <a:t>ISRU from waste materials - plastics</a:t>
            </a: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Summary of the CO2-Based Manufacturing task objectives:</a:t>
            </a:r>
          </a:p>
          <a:p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1) CO2-Based Manufacturing: Perform an initial integration of the developed CO2 conversion, bioreactor, engineered organism and purification systems to both demonstrate the validity of the concept, and to identify needs/challenges for prototype development.</a:t>
            </a:r>
          </a:p>
          <a:p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2) CO2-Based Manufacturing: Develop “space-ready” engineered microorganism(s) capable of making a targeted mission product (carbonic anhydrase), and test with an improved production and product harvesting system that is compatible with spacecraft environments during lunar and Mars missions.</a:t>
            </a:r>
          </a:p>
          <a:p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3) CO2-Based Manufacturing: Develop use case scenarios for this overall approach, identify needed future areas of research and development, and provide recommendations for forward work.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693118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Pasteurization in </a:t>
            </a:r>
            <a:r>
              <a:rPr lang="en-US" sz="16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Galley Rack Food Warmer (GRFW) </a:t>
            </a: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– initial discussion and examination of test data makes this a potential option.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Shuttle era food </a:t>
            </a:r>
            <a:r>
              <a:rPr lang="en-US" sz="2800">
                <a:hlinkClick r:id="rId3"/>
              </a:rPr>
              <a:t>space_food_types_s93-32499.jpeg (4078×4086) (nasa.gov)</a:t>
            </a:r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Spoilage/pathogen detection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E-nose  </a:t>
            </a:r>
            <a:r>
              <a:rPr lang="en-US" sz="1600">
                <a:latin typeface="+mn-lt"/>
                <a:ea typeface="MS Mincho" panose="02020609040205080304" pitchFamily="49" charset="-128"/>
              </a:rPr>
              <a:t>Began investigations using ARC-based E-Nose technology for rapid in situ detection of volatiles associated with microbial contamination. Potential platform system for wider use.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sz="1600">
              <a:latin typeface="+mn-lt"/>
              <a:ea typeface="MS Mincho" panose="02020609040205080304" pitchFamily="49" charset="-128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>
                <a:latin typeface="+mn-lt"/>
                <a:ea typeface="MS Mincho" panose="02020609040205080304" pitchFamily="49" charset="-128"/>
              </a:rPr>
              <a:t>Image credit: https://astronautfoods.com/blogs/news/space-food-101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708974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Chart purpose: show TRL/SRL/MRL advancement over the project lifecycle</a:t>
            </a:r>
            <a:r>
              <a:rPr lang="en-US" baseline="0"/>
              <a:t> </a:t>
            </a:r>
            <a:r>
              <a:rPr lang="en-US"/>
              <a:t>schedule. Show TRL advancements as whole integer increases. Show how Key and Controlled milestones align with TRL advancement.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/>
              <a:t>TRL/SRL/MRL may not advance at each milestone. Often several milestones are required to produce a step increase in TRL/SRL/MRL.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There can be one, or more, of these charts per project as needed. 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/>
              <a:t>For projects with fewer technical elements, the TRL/SRL/MRL data can be combined on one chart.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/>
              <a:t>For more complex projects, the TRL/SRL/MRL progression can separated into multiple charts by project technical area.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Show TRL, SRL, and MRL data for each technical element on the same chart.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/>
              <a:t>Delete TRL/SRL/MRL axis-labels that do not apply – e.g., remove SRL/MRL for projects/technical areas where SRL and MRL do not apply.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AEBCAE-0345-1F4B-AF5B-AFC84B023E8C}" type="slidenum">
              <a:rPr kumimoji="0" lang="en-US" alt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MS PGothic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MS PGothic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44195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437721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5 surprising products made from carbon dioxide | World Economic Forum (weforum.org)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chemeClr val="bg1"/>
                </a:solidFill>
                <a:latin typeface="-apple-system"/>
              </a:rPr>
              <a:t>“</a:t>
            </a:r>
            <a:r>
              <a:rPr lang="en-US" sz="1200" b="1" i="0" dirty="0">
                <a:solidFill>
                  <a:schemeClr val="bg1"/>
                </a:solidFill>
                <a:effectLst/>
                <a:latin typeface="-apple-system"/>
              </a:rPr>
              <a:t>One pot facile transformation of CO</a:t>
            </a:r>
            <a:r>
              <a:rPr lang="en-US" sz="1200" b="1" i="0" baseline="-25000" dirty="0">
                <a:solidFill>
                  <a:schemeClr val="bg1"/>
                </a:solidFill>
                <a:effectLst/>
                <a:latin typeface="-apple-system"/>
              </a:rPr>
              <a:t>2</a:t>
            </a:r>
            <a:r>
              <a:rPr lang="en-US" sz="1200" b="1" i="0" dirty="0">
                <a:solidFill>
                  <a:schemeClr val="bg1"/>
                </a:solidFill>
                <a:effectLst/>
                <a:latin typeface="-apple-system"/>
              </a:rPr>
              <a:t> to an unusual 3-D nano-scaffold morphology of carbon” </a:t>
            </a:r>
            <a:r>
              <a:rPr lang="en-US" sz="1200" b="0" i="0" dirty="0">
                <a:solidFill>
                  <a:schemeClr val="bg1"/>
                </a:solidFill>
                <a:effectLst/>
                <a:latin typeface="-apple-system"/>
              </a:rPr>
              <a:t>https://doi.org/10.1038/s41598-020-78258-6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dirty="0">
                <a:solidFill>
                  <a:schemeClr val="bg1"/>
                </a:solidFill>
                <a:effectLst/>
                <a:latin typeface="-apple-system"/>
              </a:rPr>
              <a:t>Photo is </a:t>
            </a:r>
            <a:r>
              <a:rPr lang="en-US" sz="1200" b="0" i="0" dirty="0" err="1">
                <a:solidFill>
                  <a:schemeClr val="bg1"/>
                </a:solidFill>
                <a:effectLst/>
                <a:latin typeface="-apple-system"/>
              </a:rPr>
              <a:t>fd</a:t>
            </a:r>
            <a:r>
              <a:rPr lang="en-US" sz="1200" b="0" i="0" dirty="0">
                <a:solidFill>
                  <a:schemeClr val="bg1"/>
                </a:solidFill>
                <a:effectLst/>
                <a:latin typeface="-apple-system"/>
              </a:rPr>
              <a:t> personal photo</a:t>
            </a:r>
            <a:endParaRPr lang="en-US" sz="1200" b="1" i="0" dirty="0">
              <a:solidFill>
                <a:schemeClr val="bg1"/>
              </a:solidFill>
              <a:effectLst/>
              <a:latin typeface="-apple-system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372CC-2482-49A2-8D92-D9167B11415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867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ACA1215-1529-FF5D-6765-1A19B18F6E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5C5EAF4-79C1-584D-DE98-EDBC89FDF20B}"/>
              </a:ext>
            </a:extLst>
          </p:cNvPr>
          <p:cNvSpPr txBox="1"/>
          <p:nvPr userDrawn="1"/>
        </p:nvSpPr>
        <p:spPr>
          <a:xfrm>
            <a:off x="232012" y="5515550"/>
            <a:ext cx="8468436" cy="70788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400" b="1">
                <a:solidFill>
                  <a:prstClr val="white"/>
                </a:solidFill>
                <a:latin typeface="Arial Bold" panose="020B0704020202020204" pitchFamily="34" charset="0"/>
                <a:ea typeface="Helvetica Neue" charset="0"/>
                <a:cs typeface="Arial Bold" panose="020B0704020202020204" pitchFamily="34" charset="0"/>
              </a:rPr>
              <a:t>Space Technology Mission Directorate</a:t>
            </a:r>
          </a:p>
          <a:p>
            <a:pPr>
              <a:lnSpc>
                <a:spcPts val="2400"/>
              </a:lnSpc>
            </a:pPr>
            <a:r>
              <a:rPr lang="en-US" sz="2100" b="1">
                <a:solidFill>
                  <a:prstClr val="white"/>
                </a:solidFill>
                <a:latin typeface="Arial Bold" panose="020B0704020202020204" pitchFamily="34" charset="0"/>
                <a:ea typeface="Helvetica Neue" charset="0"/>
                <a:cs typeface="Arial Bold" panose="020B0704020202020204" pitchFamily="34" charset="0"/>
              </a:rPr>
              <a:t>Game Changing Development Program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6C5ACE1A-929D-64B8-76B7-68616EF9B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</p:spPr>
        <p:txBody>
          <a:bodyPr/>
          <a:lstStyle/>
          <a:p>
            <a:fld id="{41C508F0-1AA7-8449-B96D-5FDB74B9F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260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7E54C-44B7-41A3-1B23-887966361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E28AA6-270D-B804-7069-E758A0A7D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F4FDD-57DB-F0D3-9308-36F1DB6F1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F17206-FB36-8134-A989-6CAAF7A44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67D21-B0F9-15C0-EEBA-8C10A9DE1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9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C6D5C-2F15-6BBE-53D8-814C551D2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A03DDE-14A2-95C6-9192-65834B8204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36208-C8A3-A096-4DAC-1FE7ADE7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2FDF76-0959-2412-9310-7D13758AA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CA572-640C-802D-5856-D45D4AEE4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175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11214-126E-586D-7EAE-4015FA5FA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C64B7B-6D7F-38B5-BDB2-C9B2B636F4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8321" y="1043873"/>
            <a:ext cx="5741479" cy="51330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A682CD-254A-96CD-DA3C-9ED22E1A8D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043873"/>
            <a:ext cx="5741478" cy="51330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AFB201-6124-C632-1825-2527D3C82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96BCC5-B9E8-4F51-A3BD-9059AD94F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90A9D4-38A0-1C8D-E4F4-2905387B2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1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178CA-D545-4C8F-BB2E-92C31D7B5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708" y="11099"/>
            <a:ext cx="10515600" cy="89521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06593B-3696-7514-5DB3-D33D253DAB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8708" y="1033386"/>
            <a:ext cx="569886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6DDE1E-A68D-B5B8-C954-72FBF6DEDA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8708" y="1857298"/>
            <a:ext cx="5698867" cy="45030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BCF1F2-549D-E714-08BB-6B653CF1E8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033386"/>
            <a:ext cx="572109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2FB2B9-48D3-2F1B-593D-874C43CE44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857298"/>
            <a:ext cx="5721092" cy="45030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9F52FB-3A9B-DF0D-2B7D-2C8AC5F93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5207C9-87EB-F36D-EE22-0DDC6860A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EC0033-FA3F-6F2A-D779-6BF1BF12E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884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80606-9264-4FEC-BA65-77DB4EBFE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D0E5EA-BDBF-9CBA-8BA8-C115A9BDE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BCFF47-E441-9DE8-1988-6BF95143A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782F4E-7FB9-4DB2-879B-4D092532D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903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5A519C-ADD4-55E4-306D-C26C28C4D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C1ABFA-47C9-9C95-E860-1446C5957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409283-22FA-DA72-89A4-6580C46F4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679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ED825-148C-88F3-1A35-D4C43EA61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254" y="965565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9A8F4-4114-DC83-E09D-F6A48F01D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8260" y="965565"/>
            <a:ext cx="7528485" cy="54117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C42345-0B85-D796-CC31-62AE14D1B6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5254" y="2565765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BBDC05-50AA-5BEC-0CC7-6D3C9DF57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72FACE-3325-C652-44A0-76B143277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8CCF21-0C79-D008-8480-E7E274DBD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969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84E94-D3F4-735F-BC2F-DF940A33D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61" y="987425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2CBB20-38E6-1825-85E7-DCFEA8AB71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25431" y="987425"/>
            <a:ext cx="7609407" cy="54117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A8D4E6-B347-9252-DC78-ABCE137F47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7161" y="2587625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FAE40F-481F-12B2-1DAC-97B060B0F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D5F104-EBFB-CC91-696F-B0D89E190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9703F6-78A1-7D8F-A9E4-674D5F8B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436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7A148-E0E9-941D-CF47-BB633EEB0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5EEA01-8A0C-C5EF-C06C-8AFC71C01C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728759-AA45-8A15-FBF2-147A39686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B4FE17-2FEC-6EB9-3522-42A61B335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B6D64C-822E-49AB-5FC0-9543C5A5C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340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170F14-848D-1720-AAF9-1BECCE3EAD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347986" y="987227"/>
            <a:ext cx="2628900" cy="5413573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22C181-35C0-7B21-95D9-3D60EF2C45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15114" y="987227"/>
            <a:ext cx="8980472" cy="541357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AC2CB1-8705-576F-84BB-B9E32CA88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263BDD-2A8C-DD20-7AB9-CE3596E3F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F7381-B0FF-E87B-0F7B-6F5F86B59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6168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3CD3F-7001-4E4D-9A7D-F2B6D202A7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49EEBE-2FD5-A944-9E15-460FBCC036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5CCBF2-6957-DF47-9685-8FCE790C2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C6347-AE5C-8649-989B-51862C625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8DC05-A7F6-BE45-B52D-AF25AEF02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08F0-1AA7-8449-B96D-5FDB74B9F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1364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(Light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42007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942007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22714"/>
            <a:ext cx="10515600" cy="76797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19502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BD051B-94D6-5B22-487A-E03E3211A7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788" y="1011504"/>
            <a:ext cx="11760424" cy="51654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EFE05F-E0E5-7C63-B309-82488C4010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48177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September 10-12, 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78C82B-59BB-83F0-DA50-2BF113C7D1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5554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GCD Annual Program Review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8872EC-93D1-EEDE-2E5E-9A10E8160F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2708" y="648177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711A6-5908-4BC9-9A98-6F28F473755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66D1A2-F0B4-50A9-0102-677B1930BBC0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" y="-1"/>
            <a:ext cx="12185909" cy="8974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5725A8-7375-0151-3015-6A0713700B44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582" y="69733"/>
            <a:ext cx="990306" cy="824176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F15A08-8250-D78A-A70D-F49BA5AC8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21" y="-3558"/>
            <a:ext cx="10793923" cy="8974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D51E689-90A7-D72A-4A73-94B724A5669C}"/>
              </a:ext>
            </a:extLst>
          </p:cNvPr>
          <p:cNvSpPr/>
          <p:nvPr userDrawn="1"/>
        </p:nvSpPr>
        <p:spPr>
          <a:xfrm>
            <a:off x="10895888" y="94004"/>
            <a:ext cx="1187865" cy="709301"/>
          </a:xfrm>
          <a:prstGeom prst="rect">
            <a:avLst/>
          </a:prstGeom>
          <a:noFill/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bg2"/>
                </a:solidFill>
              </a:rPr>
              <a:t>Timer</a:t>
            </a:r>
          </a:p>
        </p:txBody>
      </p:sp>
    </p:spTree>
    <p:extLst>
      <p:ext uri="{BB962C8B-B14F-4D97-AF65-F5344CB8AC3E}">
        <p14:creationId xmlns:p14="http://schemas.microsoft.com/office/powerpoint/2010/main" val="3457462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12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emf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ttu-ir.tdl.org/items/cf2b22e6-7aa0-4fc2-b7a8-f916981a5b4a" TargetMode="External"/><Relationship Id="rId13" Type="http://schemas.openxmlformats.org/officeDocument/2006/relationships/hyperlink" Target="https://www.nasa.gov/missions/station/iss-research/cutting-edge-experiments-ride-spacexs-26th-crs-mission-to-space-station/" TargetMode="External"/><Relationship Id="rId18" Type="http://schemas.openxmlformats.org/officeDocument/2006/relationships/hyperlink" Target="https://www.nasa.gov/mission/station/research-explorer/investigation/?#id=9162" TargetMode="External"/><Relationship Id="rId3" Type="http://schemas.openxmlformats.org/officeDocument/2006/relationships/hyperlink" Target="https://ntrs.nasa.gov/api/citations/20240008559/downloads/ASABEPoster2024.pdf" TargetMode="External"/><Relationship Id="rId7" Type="http://schemas.openxmlformats.org/officeDocument/2006/relationships/hyperlink" Target="https://www.nature.com/articles/s41526-023-00324-w" TargetMode="External"/><Relationship Id="rId12" Type="http://schemas.openxmlformats.org/officeDocument/2006/relationships/hyperlink" Target="https://www.nasa.gov/image-article/astronaut-josh-cassada-works-bionutrients-2-investigation/" TargetMode="External"/><Relationship Id="rId17" Type="http://schemas.openxmlformats.org/officeDocument/2006/relationships/hyperlink" Target="https://www.nasa.gov/mission/station/research-explorer/investigation/?#id=8521" TargetMode="External"/><Relationship Id="rId2" Type="http://schemas.openxmlformats.org/officeDocument/2006/relationships/image" Target="../media/image37.png"/><Relationship Id="rId16" Type="http://schemas.openxmlformats.org/officeDocument/2006/relationships/hyperlink" Target="https://www.nasa.gov/mission/station/research-explorer/investigation/?#id=740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trs.nasa.gov/api/citations/20230008837/downloads/ASGSR%202023%20NB_060923.docx" TargetMode="External"/><Relationship Id="rId11" Type="http://schemas.openxmlformats.org/officeDocument/2006/relationships/hyperlink" Target="https://www.nasa.gov/image-article/astronaut-nicole-mann-works-bionutrients-2-investigation/" TargetMode="External"/><Relationship Id="rId5" Type="http://schemas.openxmlformats.org/officeDocument/2006/relationships/hyperlink" Target="https://ntrs.nasa.gov/citations/20230012023" TargetMode="External"/><Relationship Id="rId15" Type="http://schemas.openxmlformats.org/officeDocument/2006/relationships/hyperlink" Target="https://www.nasa.gov/image-article/space-travelers-recipe-sweet-potato-pie/" TargetMode="External"/><Relationship Id="rId10" Type="http://schemas.openxmlformats.org/officeDocument/2006/relationships/hyperlink" Target="https://www.nasa.gov/general/bionutrients-a-five-year-experiment-in-space-nears-completion/" TargetMode="External"/><Relationship Id="rId19" Type="http://schemas.openxmlformats.org/officeDocument/2006/relationships/image" Target="../media/image38.png"/><Relationship Id="rId4" Type="http://schemas.openxmlformats.org/officeDocument/2006/relationships/hyperlink" Target="https://ntrs.nasa.gov/api/citations/20240000996/downloads/2024HRP%20IWS%20safety%20of%20fermented%20foods_012624.pptx" TargetMode="External"/><Relationship Id="rId9" Type="http://schemas.openxmlformats.org/officeDocument/2006/relationships/hyperlink" Target="https://ttu-ir.tdl.org/items/a27c9fe1-9079-4020-b83b-f06763639ec5" TargetMode="External"/><Relationship Id="rId14" Type="http://schemas.openxmlformats.org/officeDocument/2006/relationships/hyperlink" Target="https://www.nasa.gov/image-article/fresh-take-nasa-bionutrients-future-artemis-missions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ewscientist.com/article/2438345-butter-made-from-co2-could-pave-the-way-for-food-without-farmi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8FF917-5495-2B40-9F4F-35B3547594A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A982F76B-3B7D-FB44-936B-33575184C1DA}"/>
              </a:ext>
            </a:extLst>
          </p:cNvPr>
          <p:cNvSpPr txBox="1"/>
          <p:nvPr/>
        </p:nvSpPr>
        <p:spPr>
          <a:xfrm>
            <a:off x="1191802" y="-59590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806399-DCB0-484E-8156-7D756C0A20A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5750" y="2711937"/>
            <a:ext cx="1639455" cy="16394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4965A1-81FE-D248-9C32-FE9A7B8A815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8350" y="4023644"/>
            <a:ext cx="1005840" cy="10058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EB40208-4051-A340-8989-4E51995546C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2993" y="990600"/>
            <a:ext cx="1946564" cy="194656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15CCA2C-8794-FE44-A7C2-2D549274604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4419" y="3264344"/>
            <a:ext cx="1645920" cy="164592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FEDCDC8-F152-F643-B807-D224DDC9D9E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7952" y="1433944"/>
            <a:ext cx="1572768" cy="15727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56C682-F2EF-9C41-8E25-E7C9079D60CC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0996" y="838199"/>
            <a:ext cx="1280160" cy="128016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169" y="914400"/>
            <a:ext cx="2165976" cy="2069490"/>
          </a:xfrm>
          <a:prstGeom prst="ellipse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5559030" y="3971309"/>
            <a:ext cx="1717589" cy="1373578"/>
            <a:chOff x="12728075" y="1098597"/>
            <a:chExt cx="1926043" cy="1485996"/>
          </a:xfrm>
        </p:grpSpPr>
        <p:sp>
          <p:nvSpPr>
            <p:cNvPr id="23" name="Oval 22"/>
            <p:cNvSpPr/>
            <p:nvPr/>
          </p:nvSpPr>
          <p:spPr>
            <a:xfrm>
              <a:off x="13008429" y="1153886"/>
              <a:ext cx="1121228" cy="10668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1" cstate="hq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28918" b="85821" l="14101" r="8949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2728075" y="1098597"/>
              <a:ext cx="1926043" cy="1485996"/>
            </a:xfrm>
            <a:prstGeom prst="ellipse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D041D5DB-2944-4641-B8F1-59604D2EC94F}"/>
              </a:ext>
            </a:extLst>
          </p:cNvPr>
          <p:cNvSpPr txBox="1"/>
          <p:nvPr/>
        </p:nvSpPr>
        <p:spPr>
          <a:xfrm>
            <a:off x="286994" y="5447700"/>
            <a:ext cx="12043973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Space Technology Mission Directorate</a:t>
            </a:r>
          </a:p>
          <a:p>
            <a:r>
              <a:rPr lang="en-US" sz="2400" b="1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Game Changing Development Program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B8CA035-5E1B-AD39-997D-42C105BCEE2E}"/>
              </a:ext>
            </a:extLst>
          </p:cNvPr>
          <p:cNvSpPr txBox="1"/>
          <p:nvPr/>
        </p:nvSpPr>
        <p:spPr>
          <a:xfrm>
            <a:off x="252093" y="6300757"/>
            <a:ext cx="11652913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Arial Bold" panose="020B0704020202020204" pitchFamily="34" charset="0"/>
                <a:ea typeface="Helvetica Neue" charset="0"/>
                <a:cs typeface="Arial Bold" panose="020B0704020202020204" pitchFamily="34" charset="0"/>
              </a:rPr>
              <a:t>Frances Donovan</a:t>
            </a:r>
            <a:r>
              <a:rPr lang="en-US" sz="1400" dirty="0">
                <a:solidFill>
                  <a:prstClr val="white"/>
                </a:solidFill>
                <a:latin typeface="Arial Bold" panose="020B0704020202020204" pitchFamily="34" charset="0"/>
                <a:ea typeface="Helvetica Neue" charset="0"/>
                <a:cs typeface="Arial Bold" panose="020B0704020202020204" pitchFamily="34" charset="0"/>
              </a:rPr>
              <a:t>, </a:t>
            </a:r>
            <a:r>
              <a:rPr lang="en-US" sz="1400" b="1" dirty="0">
                <a:solidFill>
                  <a:schemeClr val="bg1"/>
                </a:solidFill>
                <a:latin typeface="Arial Bold" panose="020B0704020202020204" pitchFamily="34" charset="0"/>
                <a:ea typeface="Helvetica Neue" charset="0"/>
                <a:cs typeface="Arial Bold" panose="020B0704020202020204" pitchFamily="34" charset="0"/>
              </a:rPr>
              <a:t>Synthetic Biology (</a:t>
            </a:r>
            <a:r>
              <a:rPr lang="en-US" sz="1400" b="1" dirty="0" err="1">
                <a:solidFill>
                  <a:schemeClr val="bg1"/>
                </a:solidFill>
                <a:latin typeface="Arial Bold" panose="020B0704020202020204" pitchFamily="34" charset="0"/>
                <a:ea typeface="Helvetica Neue" charset="0"/>
                <a:cs typeface="Arial Bold" panose="020B0704020202020204" pitchFamily="34" charset="0"/>
              </a:rPr>
              <a:t>SynBio</a:t>
            </a:r>
            <a:r>
              <a:rPr lang="en-US" sz="1400" b="1" dirty="0">
                <a:solidFill>
                  <a:schemeClr val="bg1"/>
                </a:solidFill>
                <a:latin typeface="Arial Bold" panose="020B0704020202020204" pitchFamily="34" charset="0"/>
                <a:ea typeface="Helvetica Neue" charset="0"/>
                <a:cs typeface="Arial Bold" panose="020B0704020202020204" pitchFamily="34" charset="0"/>
              </a:rPr>
              <a:t>) Project </a:t>
            </a:r>
            <a:r>
              <a:rPr lang="en-US" sz="1400" dirty="0">
                <a:solidFill>
                  <a:prstClr val="white"/>
                </a:solidFill>
                <a:latin typeface="Arial Bold" panose="020B0704020202020204" pitchFamily="34" charset="0"/>
                <a:ea typeface="Helvetica Neue" charset="0"/>
                <a:cs typeface="Arial Bold" panose="020B0704020202020204" pitchFamily="34" charset="0"/>
              </a:rPr>
              <a:t>|  Annual Program Review  |  September 11, 2024</a:t>
            </a:r>
          </a:p>
        </p:txBody>
      </p:sp>
    </p:spTree>
    <p:extLst>
      <p:ext uri="{BB962C8B-B14F-4D97-AF65-F5344CB8AC3E}">
        <p14:creationId xmlns:p14="http://schemas.microsoft.com/office/powerpoint/2010/main" val="650558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1790363" y="6629400"/>
            <a:ext cx="401637" cy="228600"/>
          </a:xfrm>
        </p:spPr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2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2743" y="0"/>
            <a:ext cx="9926514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 err="1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BioNutrients</a:t>
            </a:r>
            <a:r>
              <a:rPr lang="en-US" sz="3600" b="1" dirty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Element</a:t>
            </a:r>
            <a:r>
              <a:rPr lang="en-US" sz="3600" b="1" dirty="0">
                <a:latin typeface="Helvetica" panose="020B0604020202020204" pitchFamily="34" charset="0"/>
                <a:cs typeface="Helvetica" panose="020B0604020202020204" pitchFamily="34" charset="0"/>
              </a:rPr>
              <a:t> Overview</a:t>
            </a:r>
            <a:endParaRPr lang="en-US" sz="3600" b="1" dirty="0">
              <a:solidFill>
                <a:schemeClr val="bg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108794"/>
              </p:ext>
            </p:extLst>
          </p:nvPr>
        </p:nvGraphicFramePr>
        <p:xfrm>
          <a:off x="661935" y="3179123"/>
          <a:ext cx="10946422" cy="1525278"/>
        </p:xfrm>
        <a:graphic>
          <a:graphicData uri="http://schemas.openxmlformats.org/drawingml/2006/table">
            <a:tbl>
              <a:tblPr/>
              <a:tblGrid>
                <a:gridCol w="13640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82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Technology Goals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215">
                <a:tc>
                  <a:txBody>
                    <a:bodyPr/>
                    <a:lstStyle/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Goal #1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Develop a platform technology for safe, on-demand microbial production of nutrients during missions. </a:t>
                      </a:r>
                      <a:endParaRPr lang="en-US" sz="1400" b="0" i="0" u="none" strike="noStrike" kern="12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085">
                <a:tc>
                  <a:txBody>
                    <a:bodyPr/>
                    <a:lstStyle/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Goal #2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Demonstrate hardware and</a:t>
                      </a:r>
                      <a:r>
                        <a:rPr lang="en-US" sz="14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microbes in space and use results to guide this technology development effort.</a:t>
                      </a:r>
                      <a:r>
                        <a:rPr lang="en-US" sz="14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5653">
                <a:tc>
                  <a:txBody>
                    <a:bodyPr/>
                    <a:lstStyle/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Goal</a:t>
                      </a:r>
                      <a:r>
                        <a:rPr lang="en-US" sz="1400" b="1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#3</a:t>
                      </a:r>
                      <a:endParaRPr lang="en-US" sz="1400" b="1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Develop in-space implementation</a:t>
                      </a:r>
                      <a:r>
                        <a:rPr lang="en-US" sz="14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requirements and methods for initial deployment. 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8695337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2654930"/>
              </p:ext>
            </p:extLst>
          </p:nvPr>
        </p:nvGraphicFramePr>
        <p:xfrm>
          <a:off x="661935" y="4854526"/>
          <a:ext cx="10946422" cy="1718703"/>
        </p:xfrm>
        <a:graphic>
          <a:graphicData uri="http://schemas.openxmlformats.org/drawingml/2006/table">
            <a:tbl>
              <a:tblPr/>
              <a:tblGrid>
                <a:gridCol w="13820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644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9195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Objectives 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638">
                <a:tc>
                  <a:txBody>
                    <a:bodyPr/>
                    <a:lstStyle/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Objective</a:t>
                      </a:r>
                      <a:r>
                        <a:rPr lang="en-US" sz="1400" b="1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#</a:t>
                      </a:r>
                      <a:r>
                        <a:rPr lang="en-US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Conduct 5-year test</a:t>
                      </a:r>
                      <a:r>
                        <a:rPr lang="en-US" sz="14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to verify concept and create space-adapted hosts for future tests.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217">
                <a:tc>
                  <a:txBody>
                    <a:bodyPr/>
                    <a:lstStyle/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Objective #2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Develop space-ready low mass/volume storage and growth system.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5653"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Objective #3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Develop and verify a food safety plan for implementation.  </a:t>
                      </a:r>
                      <a:r>
                        <a:rPr lang="en-US" sz="140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en-US" sz="14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3194574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63D3A28-1CD9-D8A3-7452-5D65285990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4776497"/>
              </p:ext>
            </p:extLst>
          </p:nvPr>
        </p:nvGraphicFramePr>
        <p:xfrm>
          <a:off x="661935" y="1231220"/>
          <a:ext cx="10946423" cy="1777365"/>
        </p:xfrm>
        <a:graphic>
          <a:graphicData uri="http://schemas.openxmlformats.org/drawingml/2006/table">
            <a:tbl>
              <a:tblPr/>
              <a:tblGrid>
                <a:gridCol w="13727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873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86334">
                  <a:extLst>
                    <a:ext uri="{9D8B030D-6E8A-4147-A177-3AD203B41FA5}">
                      <a16:colId xmlns:a16="http://schemas.microsoft.com/office/drawing/2014/main" val="809043977"/>
                    </a:ext>
                  </a:extLst>
                </a:gridCol>
              </a:tblGrid>
              <a:tr h="290616">
                <a:tc gridSpan="3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Needs Addressed by Project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634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 dirty="0">
                          <a:solidFill>
                            <a:srgbClr val="002A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Live/MCO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rgbClr val="002A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system provides in-mission microbial food production (yeast, yogurt/kefir) that provide fresh nutrients, probiotics, and with genetic engineering, additional nutrients or delivery of therapeutics.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rgbClr val="002A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AH: Food and Nutrition for Mars and sustained Lunar missions1525, SS 1610</a:t>
                      </a:r>
                    </a:p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rgbClr val="002A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Crew medical care 1524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634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 dirty="0">
                          <a:solidFill>
                            <a:srgbClr val="002A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Live/MCO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rgbClr val="002A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system provides food production from a fully dehydrated, low mass/volume/complexity system with up to 5 years ambient shelf life.  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rgbClr val="002A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Logistics Man: Safe, acceptable and nutritious food system 800, 1013,1610 Adv Thermal 1620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3785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F944A-BC8E-8454-29B4-ACFE0ADFF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Five Years and Six Runs Complete!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9FDE9A-9077-8380-FBB4-E5F2DB3D0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AE7FBF-F924-7D0F-6417-690AAC4B9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3ACA4C-1454-F4CB-D985-49FDDBB53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3</a:t>
            </a:fld>
            <a:endParaRPr lang="en-US"/>
          </a:p>
        </p:txBody>
      </p:sp>
      <p:pic>
        <p:nvPicPr>
          <p:cNvPr id="12" name="Picture 11" descr="A picture containing indoor, military vehicle, working, equipment&#10;&#10;Description automatically generated">
            <a:extLst>
              <a:ext uri="{FF2B5EF4-FFF2-40B4-BE49-F238E27FC236}">
                <a16:creationId xmlns:a16="http://schemas.microsoft.com/office/drawing/2014/main" id="{86463855-7F73-0FA1-F57D-05194292D7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6" b="39889"/>
          <a:stretch/>
        </p:blipFill>
        <p:spPr>
          <a:xfrm>
            <a:off x="4287625" y="1066800"/>
            <a:ext cx="3610658" cy="2413123"/>
          </a:xfrm>
          <a:prstGeom prst="rect">
            <a:avLst/>
          </a:prstGeom>
        </p:spPr>
      </p:pic>
      <p:pic>
        <p:nvPicPr>
          <p:cNvPr id="14" name="Picture 13" descr="A picture containing text, person, indoor, person&#10;&#10;Description automatically generated">
            <a:extLst>
              <a:ext uri="{FF2B5EF4-FFF2-40B4-BE49-F238E27FC236}">
                <a16:creationId xmlns:a16="http://schemas.microsoft.com/office/drawing/2014/main" id="{64E5E4F8-150E-EC60-C666-87C5CD9099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73" y="1066800"/>
            <a:ext cx="3611881" cy="2407921"/>
          </a:xfrm>
          <a:prstGeom prst="rect">
            <a:avLst/>
          </a:prstGeom>
        </p:spPr>
      </p:pic>
      <p:pic>
        <p:nvPicPr>
          <p:cNvPr id="20" name="Picture 19" descr="A picture containing person, person, indoor, working&#10;&#10;Description automatically generated">
            <a:extLst>
              <a:ext uri="{FF2B5EF4-FFF2-40B4-BE49-F238E27FC236}">
                <a16:creationId xmlns:a16="http://schemas.microsoft.com/office/drawing/2014/main" id="{91354CD4-17A1-CD54-CB90-A674FE2941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354" y="1066800"/>
            <a:ext cx="3617973" cy="2411982"/>
          </a:xfrm>
          <a:prstGeom prst="rect">
            <a:avLst/>
          </a:prstGeom>
        </p:spPr>
      </p:pic>
      <p:pic>
        <p:nvPicPr>
          <p:cNvPr id="21" name="Picture 4" descr="ISS Research on X: &quot;The BioNutrients experiment is demonstrating a  technology that enables the on-demand production of vitamins and other  nutrients that otherwise are deficient in the crew diet during  long-duration missions.">
            <a:extLst>
              <a:ext uri="{FF2B5EF4-FFF2-40B4-BE49-F238E27FC236}">
                <a16:creationId xmlns:a16="http://schemas.microsoft.com/office/drawing/2014/main" id="{FC2D91CC-38B8-4222-4ED1-C4672E8E7D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0"/>
          <a:stretch/>
        </p:blipFill>
        <p:spPr bwMode="auto">
          <a:xfrm>
            <a:off x="4287625" y="3670799"/>
            <a:ext cx="3610658" cy="2209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8E34EB63-5F28-12CE-5FCB-EA82440729B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2"/>
          <a:stretch/>
        </p:blipFill>
        <p:spPr>
          <a:xfrm>
            <a:off x="8150353" y="3670799"/>
            <a:ext cx="3617973" cy="2209357"/>
          </a:xfrm>
          <a:prstGeom prst="rect">
            <a:avLst/>
          </a:prstGeom>
        </p:spPr>
      </p:pic>
      <p:pic>
        <p:nvPicPr>
          <p:cNvPr id="23" name="Picture 22" descr="A picture containing person, indoor, person&#10;&#10;Description automatically generated">
            <a:extLst>
              <a:ext uri="{FF2B5EF4-FFF2-40B4-BE49-F238E27FC236}">
                <a16:creationId xmlns:a16="http://schemas.microsoft.com/office/drawing/2014/main" id="{DFB79D98-E290-DCD6-758B-25623288369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86"/>
          <a:stretch/>
        </p:blipFill>
        <p:spPr>
          <a:xfrm>
            <a:off x="423673" y="3670799"/>
            <a:ext cx="3611881" cy="220935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C794601-DC6A-E377-7FA7-7902F528A210}"/>
              </a:ext>
            </a:extLst>
          </p:cNvPr>
          <p:cNvSpPr txBox="1"/>
          <p:nvPr/>
        </p:nvSpPr>
        <p:spPr>
          <a:xfrm>
            <a:off x="423673" y="5928445"/>
            <a:ext cx="113446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BioNutrients-1 Crew Members (left to right, top to bottom): David Saint-Jacques (Run 1, June 2019), Drew Morgan (Run 2, January 2020), Shannon Walker (Run 3, January 2021), Thomas Marshburn (Run 4, January 2022)</a:t>
            </a: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120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Koichi Wakata (Run 5, January 2023)</a:t>
            </a: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</a:rPr>
              <a:t>,</a:t>
            </a:r>
            <a:r>
              <a:rPr lang="en-US" sz="120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Satoshi Furukawa (Run 6, January 2024)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462973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4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979" y="36904"/>
            <a:ext cx="9864785" cy="1066800"/>
          </a:xfrm>
        </p:spPr>
        <p:txBody>
          <a:bodyPr>
            <a:normAutofit/>
          </a:bodyPr>
          <a:lstStyle/>
          <a:p>
            <a:r>
              <a:rPr lang="en-US" sz="2800" dirty="0"/>
              <a:t>Technical Progress and Results </a:t>
            </a:r>
            <a:r>
              <a:rPr lang="en-US" sz="2800" dirty="0">
                <a:solidFill>
                  <a:schemeClr val="bg2"/>
                </a:solidFill>
                <a:cs typeface="Helvetica" panose="020B0604020202020204" pitchFamily="34" charset="0"/>
              </a:rPr>
              <a:t>: </a:t>
            </a:r>
            <a:r>
              <a:rPr lang="en-US" sz="2800" dirty="0" err="1">
                <a:solidFill>
                  <a:schemeClr val="bg2"/>
                </a:solidFill>
                <a:cs typeface="Helvetica" panose="020B0604020202020204" pitchFamily="34" charset="0"/>
              </a:rPr>
              <a:t>BioNutrients</a:t>
            </a:r>
            <a:r>
              <a:rPr lang="en-US" sz="2800" dirty="0">
                <a:cs typeface="Helvetica" panose="020B0604020202020204" pitchFamily="34" charset="0"/>
              </a:rPr>
              <a:t> </a:t>
            </a:r>
            <a:r>
              <a:rPr lang="en-US" sz="2800" dirty="0">
                <a:solidFill>
                  <a:schemeClr val="bg2"/>
                </a:solidFill>
                <a:cs typeface="Helvetica" panose="020B0604020202020204" pitchFamily="34" charset="0"/>
              </a:rPr>
              <a:t>BN-1/Gen-0 System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01169" y="1241507"/>
            <a:ext cx="11588495" cy="384732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BN-1 five-year shelf-life production pack study complete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with Run 6 Production Pack operation on ISS and return on Ax-3.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400" dirty="0">
                <a:latin typeface="Arial" panose="020B0604020202020204" pitchFamily="34" charset="0"/>
                <a:ea typeface="MS Mincho"/>
                <a:cs typeface="Arial" panose="020B0604020202020204" pitchFamily="34" charset="0"/>
              </a:rPr>
              <a:t>On-orbit hydration and production of yeast producing beta carotene and zeaxanthin was performed January 2-4, 2024. </a:t>
            </a:r>
            <a:r>
              <a:rPr lang="en-U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This was the sixth of six planned runs for the experiment occurring 57.4 months after launching on NG-11 (April 17, 2019), </a:t>
            </a:r>
            <a:r>
              <a:rPr lang="en-US" sz="1050" dirty="0"/>
              <a:t> </a:t>
            </a:r>
            <a:r>
              <a:rPr lang="en-US" sz="1600" b="0" i="0" u="none" strike="noStrike" dirty="0">
                <a:effectLst/>
                <a:latin typeface="Calibri" panose="020F0502020204030204" pitchFamily="34" charset="0"/>
              </a:rPr>
              <a:t>with 59-63 months shelf life from organism preparation</a:t>
            </a:r>
            <a:r>
              <a:rPr lang="en-U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400" dirty="0">
                <a:latin typeface="Arial" panose="020B0604020202020204" pitchFamily="34" charset="0"/>
                <a:ea typeface="MS Mincho"/>
                <a:cs typeface="Arial" panose="020B0604020202020204" pitchFamily="34" charset="0"/>
              </a:rPr>
              <a:t>No anomalies, no contamination, operated as planned. Ground controls and flown controls also completed as planned. 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sz="1400" dirty="0">
              <a:latin typeface="Arial" panose="020B0604020202020204" pitchFamily="34" charset="0"/>
              <a:ea typeface="MS Mincho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1400" dirty="0">
              <a:latin typeface="Arial" panose="020B0604020202020204" pitchFamily="34" charset="0"/>
              <a:ea typeface="MS Mincho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1400" dirty="0">
              <a:latin typeface="Arial" panose="020B0604020202020204" pitchFamily="34" charset="0"/>
              <a:ea typeface="MS Mincho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1400" dirty="0">
              <a:latin typeface="Arial" panose="020B0604020202020204" pitchFamily="34" charset="0"/>
              <a:ea typeface="MS Mincho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1400" dirty="0">
              <a:latin typeface="Arial" panose="020B0604020202020204" pitchFamily="34" charset="0"/>
              <a:ea typeface="MS Mincho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1400" dirty="0">
              <a:latin typeface="Arial" panose="020B0604020202020204" pitchFamily="34" charset="0"/>
              <a:ea typeface="MS Mincho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1400" dirty="0">
              <a:latin typeface="Arial" panose="020B0604020202020204" pitchFamily="34" charset="0"/>
              <a:ea typeface="MS Mincho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1400" dirty="0">
              <a:latin typeface="Arial" panose="020B0604020202020204" pitchFamily="34" charset="0"/>
              <a:ea typeface="MS Mincho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1400" dirty="0">
              <a:latin typeface="Arial" panose="020B0604020202020204" pitchFamily="34" charset="0"/>
              <a:ea typeface="MS Mincho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1400" dirty="0">
              <a:latin typeface="Arial" panose="020B0604020202020204" pitchFamily="34" charset="0"/>
              <a:ea typeface="MS Mincho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1400" dirty="0">
              <a:latin typeface="Arial" panose="020B0604020202020204" pitchFamily="34" charset="0"/>
              <a:ea typeface="MS Mincho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400" dirty="0">
                <a:latin typeface="Arial" panose="020B0604020202020204" pitchFamily="34" charset="0"/>
                <a:ea typeface="MS Mincho"/>
                <a:cs typeface="Arial" panose="020B0604020202020204" pitchFamily="34" charset="0"/>
              </a:rPr>
              <a:t>Independent vendor analysis to confirm nutrient production is underway.</a:t>
            </a:r>
            <a:endParaRPr lang="en-US" sz="1600" dirty="0">
              <a:latin typeface="Arial" panose="020B0604020202020204" pitchFamily="34" charset="0"/>
              <a:ea typeface="MS Mincho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NPP fellowship (for Omics investigation of BN-1 samples) </a:t>
            </a:r>
            <a:r>
              <a:rPr lang="en-US" sz="1400" dirty="0">
                <a:latin typeface="Arial" panose="020B0604020202020204" pitchFamily="34" charset="0"/>
                <a:ea typeface="MS Mincho"/>
                <a:cs typeface="Arial" panose="020B0604020202020204" pitchFamily="34" charset="0"/>
              </a:rPr>
              <a:t>started on April 1, 2024.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735830C-7D23-60E2-4B3C-9B8A4701FD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2570" y="3048992"/>
            <a:ext cx="3190610" cy="2128734"/>
          </a:xfrm>
          <a:prstGeom prst="rect">
            <a:avLst/>
          </a:prstGeom>
        </p:spPr>
      </p:pic>
      <p:sp>
        <p:nvSpPr>
          <p:cNvPr id="14" name="Text Box 6">
            <a:extLst>
              <a:ext uri="{FF2B5EF4-FFF2-40B4-BE49-F238E27FC236}">
                <a16:creationId xmlns:a16="http://schemas.microsoft.com/office/drawing/2014/main" id="{D32120D2-6653-1756-F2C6-7E17D9C05DF7}"/>
              </a:ext>
            </a:extLst>
          </p:cNvPr>
          <p:cNvSpPr txBox="1"/>
          <p:nvPr/>
        </p:nvSpPr>
        <p:spPr>
          <a:xfrm>
            <a:off x="8515926" y="3133765"/>
            <a:ext cx="2425727" cy="69091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100" kern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Left</a:t>
            </a:r>
            <a:r>
              <a:rPr lang="en-US" sz="1100" kern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n-US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JAXA Astronaut Satoshi Furukawa (JAXA) displays </a:t>
            </a:r>
            <a:r>
              <a:rPr lang="en-US" sz="1100" kern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Run 6 ISS Production Packs to camera prior to hydration. (Right) Post agitation of Run 6 </a:t>
            </a:r>
            <a:r>
              <a:rPr lang="en-US" sz="11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ISS Production Packs.</a:t>
            </a:r>
            <a:endParaRPr lang="en-US" sz="1100" b="1" dirty="0">
              <a:solidFill>
                <a:srgbClr val="FF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58B6D7DB-54D9-C328-9D22-66A3267A73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582" y="3048992"/>
            <a:ext cx="3793322" cy="212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183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5</a:t>
            </a:fld>
            <a:endParaRPr lang="uk-UA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40677" y="1248508"/>
            <a:ext cx="7625785" cy="499989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BN-3: on track to produce multiple nutrients in a single pack, (fig.1).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Independent vendor analysis confirms Riboflavin and Folate production in yeast.  Vitamin K (MK-7) confirmed in BN-1 stasis pack samples.</a:t>
            </a:r>
          </a:p>
          <a:p>
            <a:pPr marL="457200" lvl="1" indent="0"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Gen 2 Critical Design Review completed April 23, 2024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Pre-Qualification testing with prototype bags fully completed, including maximum design pressure (MDP) testing, static load test, and freezer thermal cycling testing at JSC. Fit checks for SABL and MELFI complete.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FEP and PDMS bioreactors were developed.  PDMS permeability results in excessive ethanol release.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400" u="sng" dirty="0">
                <a:latin typeface="Arial" panose="020B0604020202020204" pitchFamily="34" charset="0"/>
                <a:cs typeface="Arial" panose="020B0604020202020204" pitchFamily="34" charset="0"/>
              </a:rPr>
              <a:t>Pasteurization in mock ISS food warmer successful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testing in flight-like engineering unit at JSC planned for Fall 2024.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New edible pH indicator dye performance confirmed, (fig. 3).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Product viability/biomass production, nutrient production and volumes required for all testing and analysis confirmed in larger Gen-2 FEP bag design. </a:t>
            </a:r>
          </a:p>
          <a:p>
            <a:pPr marL="457200" lvl="1" indent="0"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Received guidance on process to apply for crew testing from Human Research Program.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Began discussions with FDA to obtain approval for human consumption.</a:t>
            </a:r>
          </a:p>
          <a:p>
            <a:pPr marL="457200" lvl="1" indent="0"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HACCP baselined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Hazard Analysis Critical Control Point (HACCP) plan was reviewed with Advanced Food Systems lead, KSC Veggie team and Eurofins food safety consultant prior to baselining in April 2024.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Box 6">
            <a:extLst>
              <a:ext uri="{FF2B5EF4-FFF2-40B4-BE49-F238E27FC236}">
                <a16:creationId xmlns:a16="http://schemas.microsoft.com/office/drawing/2014/main" id="{2108A867-2AF0-EB6B-1E8F-D0BE9237CF7E}"/>
              </a:ext>
            </a:extLst>
          </p:cNvPr>
          <p:cNvSpPr txBox="1"/>
          <p:nvPr/>
        </p:nvSpPr>
        <p:spPr>
          <a:xfrm>
            <a:off x="8020401" y="5661865"/>
            <a:ext cx="4030921" cy="69091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ts val="9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000" i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Figure </a:t>
            </a:r>
            <a:r>
              <a:rPr lang="en-US" sz="10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000" i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New edible pH indicator dye confirmed (pre and post growth pictured above. </a:t>
            </a:r>
            <a:r>
              <a:rPr lang="en-US" sz="10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Endpoint pH, syneresis (whey/yogurt), and yogurt viabilities show no significant differences with and without the pH indicator dye.</a:t>
            </a:r>
            <a:endParaRPr lang="en-US" sz="1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41DD971B-DC77-8779-247C-5D1F0D80C1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1246" y="3864570"/>
            <a:ext cx="1964686" cy="174297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55DFD04-B864-8815-EAFA-E68C29F535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6559" y="3867959"/>
            <a:ext cx="1964685" cy="1742970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E77D550D-1F61-29FE-9600-1141020C13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402" y="1972698"/>
            <a:ext cx="1923066" cy="1456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6D621367-B941-AF17-D18E-FD9BD9F12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0354" y="1980447"/>
            <a:ext cx="1964685" cy="1448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A1969CD-50AF-8CFE-8976-5058F4E20D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20401" y="721745"/>
            <a:ext cx="1175431" cy="1182125"/>
          </a:xfrm>
          <a:prstGeom prst="rect">
            <a:avLst/>
          </a:prstGeom>
        </p:spPr>
      </p:pic>
      <p:sp>
        <p:nvSpPr>
          <p:cNvPr id="34" name="Text Box 6">
            <a:extLst>
              <a:ext uri="{FF2B5EF4-FFF2-40B4-BE49-F238E27FC236}">
                <a16:creationId xmlns:a16="http://schemas.microsoft.com/office/drawing/2014/main" id="{70C03BFA-668A-B758-6CEC-96B6DC98F4B7}"/>
              </a:ext>
            </a:extLst>
          </p:cNvPr>
          <p:cNvSpPr txBox="1"/>
          <p:nvPr/>
        </p:nvSpPr>
        <p:spPr>
          <a:xfrm>
            <a:off x="9410198" y="1144127"/>
            <a:ext cx="2388981" cy="69091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ts val="9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000" i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Figure </a:t>
            </a:r>
            <a:r>
              <a:rPr lang="en-US" sz="10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000" i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genetically engineered yeast strains developed to co-produce carotenoids, riboflavin and folate</a:t>
            </a:r>
            <a:r>
              <a:rPr lang="en-US" sz="10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Text Box 6">
            <a:extLst>
              <a:ext uri="{FF2B5EF4-FFF2-40B4-BE49-F238E27FC236}">
                <a16:creationId xmlns:a16="http://schemas.microsoft.com/office/drawing/2014/main" id="{74958D05-53F6-8DBF-1F48-967D2A49959F}"/>
              </a:ext>
            </a:extLst>
          </p:cNvPr>
          <p:cNvSpPr txBox="1"/>
          <p:nvPr/>
        </p:nvSpPr>
        <p:spPr>
          <a:xfrm>
            <a:off x="7975908" y="3464787"/>
            <a:ext cx="3823271" cy="69091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ts val="9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000" i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Figure 2: photos from static load test and functional leak testing of FEP bags. Freezer test was conducted at JSC cold stowage group. </a:t>
            </a:r>
            <a:endParaRPr lang="en-US" sz="1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B5FC35A-59CE-E02F-4E38-E050F59F7A42}"/>
              </a:ext>
            </a:extLst>
          </p:cNvPr>
          <p:cNvSpPr txBox="1">
            <a:spLocks/>
          </p:cNvSpPr>
          <p:nvPr/>
        </p:nvSpPr>
        <p:spPr>
          <a:xfrm>
            <a:off x="266101" y="-116357"/>
            <a:ext cx="9864785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Technical Progress and Results </a:t>
            </a:r>
            <a:r>
              <a:rPr lang="en-US" sz="2800" b="1" dirty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</a:t>
            </a:r>
            <a:r>
              <a:rPr lang="en-US" sz="2800" dirty="0" err="1">
                <a:solidFill>
                  <a:schemeClr val="bg2"/>
                </a:solidFill>
                <a:cs typeface="Helvetica" panose="020B0604020202020204" pitchFamily="34" charset="0"/>
              </a:rPr>
              <a:t>BioNutrients</a:t>
            </a:r>
            <a:r>
              <a:rPr lang="en-US" sz="2800" dirty="0">
                <a:solidFill>
                  <a:schemeClr val="bg2"/>
                </a:solidFill>
                <a:cs typeface="Helvetica" panose="020B0604020202020204" pitchFamily="34" charset="0"/>
              </a:rPr>
              <a:t> BN-3/Gen-2 System</a:t>
            </a:r>
            <a:endParaRPr lang="en-US" sz="2800" dirty="0"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312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C060B43-E133-676A-E76E-6266CFF7D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Technical Progress and Results </a:t>
            </a:r>
            <a:r>
              <a:rPr lang="en-US" sz="2800" dirty="0">
                <a:cs typeface="Helvetica" panose="020B0604020202020204" pitchFamily="34" charset="0"/>
              </a:rPr>
              <a:t>: Yogurt and Kefir Passaging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AB9340-E643-38A5-EA77-C8A444CFB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46894"/>
            <a:ext cx="10972800" cy="4832498"/>
          </a:xfrm>
        </p:spPr>
        <p:txBody>
          <a:bodyPr/>
          <a:lstStyle/>
          <a:p>
            <a:r>
              <a:rPr lang="en-US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Due to concerns over the shelf life of yogurt and kefir organisms, we have proposed passaging of these products, or serial production – using a small portion of a completed product to “seed” and produce a new product.  This requires sterile transfer from one product bag to a new bag containing only non-fat milk powder.  Activity must be successful under non-sterile conditions and performed by non-expert crew. </a:t>
            </a:r>
          </a:p>
          <a:p>
            <a:r>
              <a:rPr lang="en-US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Yogurt and Kefir passaging have both been successfully demonstrated in our lab.</a:t>
            </a:r>
          </a:p>
          <a:p>
            <a:r>
              <a:rPr lang="en-US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Kefir passaging was demonstrated </a:t>
            </a:r>
            <a:r>
              <a:rPr lang="en-US" sz="1600" b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March 4-9</a:t>
            </a:r>
            <a:r>
              <a:rPr lang="en-US" sz="1600" b="0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</a:t>
            </a:r>
            <a:r>
              <a:rPr lang="en-US" sz="1600" b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2024 at the Hawaiian Space Exploration Analog and Simulation (HI-SEAS) located on Mauna Loa volcano, Hawaii.</a:t>
            </a:r>
            <a:r>
              <a:rPr lang="en-US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D5E2CF8-CA24-8E2E-FF3A-05E4765967D1}"/>
              </a:ext>
            </a:extLst>
          </p:cNvPr>
          <p:cNvGrpSpPr/>
          <p:nvPr/>
        </p:nvGrpSpPr>
        <p:grpSpPr>
          <a:xfrm>
            <a:off x="4730218" y="3195254"/>
            <a:ext cx="5793742" cy="2679065"/>
            <a:chOff x="0" y="0"/>
            <a:chExt cx="5794059" cy="2679186"/>
          </a:xfrm>
        </p:grpSpPr>
        <p:pic>
          <p:nvPicPr>
            <p:cNvPr id="8" name="Picture 7" descr="A picture containing person, indoor&#10;&#10;Description automatically generated">
              <a:extLst>
                <a:ext uri="{FF2B5EF4-FFF2-40B4-BE49-F238E27FC236}">
                  <a16:creationId xmlns:a16="http://schemas.microsoft.com/office/drawing/2014/main" id="{69AE0CB5-8554-54A8-6F9A-49FD9392A5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756"/>
              <a:ext cx="2005965" cy="2675255"/>
            </a:xfrm>
            <a:prstGeom prst="rect">
              <a:avLst/>
            </a:prstGeom>
          </p:spPr>
        </p:pic>
        <p:pic>
          <p:nvPicPr>
            <p:cNvPr id="9" name="Picture 8" descr="A picture containing person, person, preparing, shop&#10;&#10;Description automatically generated">
              <a:extLst>
                <a:ext uri="{FF2B5EF4-FFF2-40B4-BE49-F238E27FC236}">
                  <a16:creationId xmlns:a16="http://schemas.microsoft.com/office/drawing/2014/main" id="{FF91A7F0-2F6D-87E6-A5EA-F038E5D1FD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4296" y="756"/>
              <a:ext cx="2009140" cy="267843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E99BB8B-9CAD-A227-E258-81D1BA7231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4302127" y="1175285"/>
              <a:ext cx="1280160" cy="1703705"/>
            </a:xfrm>
            <a:prstGeom prst="rect">
              <a:avLst/>
            </a:prstGeom>
          </p:spPr>
        </p:pic>
        <p:pic>
          <p:nvPicPr>
            <p:cNvPr id="11" name="Picture 10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16E04437-CF3E-B5DB-A86E-985BA1C61D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34" t="15277"/>
            <a:stretch/>
          </p:blipFill>
          <p:spPr bwMode="auto">
            <a:xfrm rot="16200000">
              <a:off x="4298897" y="-208280"/>
              <a:ext cx="1280160" cy="169672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664BCEED-FCC3-3F48-55F8-091DDA9FC8D1}"/>
              </a:ext>
            </a:extLst>
          </p:cNvPr>
          <p:cNvSpPr txBox="1"/>
          <p:nvPr/>
        </p:nvSpPr>
        <p:spPr>
          <a:xfrm>
            <a:off x="4820657" y="5942446"/>
            <a:ext cx="59165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Analog Astronauts Katie Fisher and </a:t>
            </a:r>
            <a:r>
              <a:rPr lang="en-US" sz="1100" i="1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Tuğcağ</a:t>
            </a:r>
            <a:r>
              <a:rPr lang="en-US" sz="1100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100" i="1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Dumlupinar</a:t>
            </a:r>
            <a:r>
              <a:rPr lang="en-US" sz="1100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of Turkey perform bag hydration and passaging step of kefir cultures. Top right: Pre-incubation. Bottom right: 24 h post-incubation. Pictures courtesy of Katie Fisher.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3333946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13E04A-622F-7EAF-3427-7E379B71A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472" y="78677"/>
            <a:ext cx="9939058" cy="767975"/>
          </a:xfrm>
        </p:spPr>
        <p:txBody>
          <a:bodyPr>
            <a:normAutofit fontScale="90000"/>
          </a:bodyPr>
          <a:lstStyle/>
          <a:p>
            <a:r>
              <a:rPr lang="en-US" sz="2800" dirty="0"/>
              <a:t>Technical Progress and Results </a:t>
            </a:r>
            <a:r>
              <a:rPr lang="en-US" sz="2800" dirty="0">
                <a:solidFill>
                  <a:schemeClr val="bg2"/>
                </a:solidFill>
                <a:latin typeface="+mj-lt"/>
              </a:rPr>
              <a:t>: E-Nose food spoilage detection in </a:t>
            </a:r>
            <a:r>
              <a:rPr lang="en-US" sz="2800" dirty="0" err="1">
                <a:solidFill>
                  <a:schemeClr val="bg2"/>
                </a:solidFill>
                <a:latin typeface="+mj-lt"/>
              </a:rPr>
              <a:t>BioNutrients</a:t>
            </a:r>
            <a:r>
              <a:rPr lang="en-US" sz="2800" dirty="0">
                <a:solidFill>
                  <a:schemeClr val="bg2"/>
                </a:solidFill>
                <a:latin typeface="+mj-lt"/>
              </a:rPr>
              <a:t> System</a:t>
            </a:r>
          </a:p>
        </p:txBody>
      </p:sp>
      <p:pic>
        <p:nvPicPr>
          <p:cNvPr id="8" name="Picture 7" descr="A picture containing text, electronics, indoor&#10;&#10;Description automatically generated">
            <a:extLst>
              <a:ext uri="{FF2B5EF4-FFF2-40B4-BE49-F238E27FC236}">
                <a16:creationId xmlns:a16="http://schemas.microsoft.com/office/drawing/2014/main" id="{A4EF3E3B-B60E-D5B2-F693-BE43CE04DC3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6" t="9543"/>
          <a:stretch/>
        </p:blipFill>
        <p:spPr>
          <a:xfrm>
            <a:off x="9823969" y="1658091"/>
            <a:ext cx="2062523" cy="15972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98A5AB7-E5B4-AD82-2938-933CE89C5F81}"/>
              </a:ext>
            </a:extLst>
          </p:cNvPr>
          <p:cNvSpPr txBox="1"/>
          <p:nvPr/>
        </p:nvSpPr>
        <p:spPr>
          <a:xfrm>
            <a:off x="9782390" y="1227204"/>
            <a:ext cx="23680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E-Nose ground unit integrated design including pump</a:t>
            </a: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8CCC21CD-4F68-2994-886A-539A49236C21}"/>
              </a:ext>
            </a:extLst>
          </p:cNvPr>
          <p:cNvSpPr txBox="1">
            <a:spLocks/>
          </p:cNvSpPr>
          <p:nvPr/>
        </p:nvSpPr>
        <p:spPr>
          <a:xfrm>
            <a:off x="158941" y="674580"/>
            <a:ext cx="8740804" cy="338109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Helvetica" panose="020B0604020202020204" pitchFamily="34" charset="0"/>
                <a:ea typeface="ＭＳ Ｐゴシック" charset="-128"/>
                <a:cs typeface="Helvetica" panose="020B0604020202020204" pitchFamily="34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Helvetica" panose="020B0604020202020204" pitchFamily="34" charset="0"/>
                <a:ea typeface="ＭＳ Ｐゴシック" charset="-128"/>
                <a:cs typeface="Helvetica" panose="020B0604020202020204" pitchFamily="34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Helvetica" panose="020B0604020202020204" pitchFamily="34" charset="0"/>
                <a:ea typeface="ＭＳ Ｐゴシック" charset="-128"/>
                <a:cs typeface="Helvetica" panose="020B0604020202020204" pitchFamily="34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Helvetica" panose="020B0604020202020204" pitchFamily="34" charset="0"/>
                <a:ea typeface="ＭＳ Ｐゴシック" charset="-128"/>
                <a:cs typeface="Helvetica" panose="020B0604020202020204" pitchFamily="34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Helvetica" panose="020B0604020202020204" pitchFamily="34" charset="0"/>
                <a:ea typeface="ＭＳ Ｐゴシック" charset="-128"/>
                <a:cs typeface="Helvetica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Font typeface="+mj-lt"/>
              <a:buAutoNum type="arabicPeriod"/>
            </a:pPr>
            <a:endParaRPr lang="en-US" sz="1600" dirty="0">
              <a:solidFill>
                <a:schemeClr val="bg1"/>
              </a:solidFill>
            </a:endParaRPr>
          </a:p>
          <a:p>
            <a:pPr marL="685800" lvl="1"/>
            <a:endParaRPr lang="en-US" sz="1600" dirty="0"/>
          </a:p>
          <a:p>
            <a:pPr marL="0" indent="0">
              <a:buNone/>
            </a:pPr>
            <a:r>
              <a:rPr lang="en-US" sz="1600" dirty="0"/>
              <a:t>Spoilage and pathogen detection via E-Nose: successful discrimination between samples demonstrated.</a:t>
            </a:r>
          </a:p>
        </p:txBody>
      </p:sp>
      <p:pic>
        <p:nvPicPr>
          <p:cNvPr id="10" name="Content Placeholder 5">
            <a:extLst>
              <a:ext uri="{FF2B5EF4-FFF2-40B4-BE49-F238E27FC236}">
                <a16:creationId xmlns:a16="http://schemas.microsoft.com/office/drawing/2014/main" id="{062B699D-F32B-F21B-C808-2E6E84C338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0541" y="3317743"/>
            <a:ext cx="2042763" cy="1900777"/>
          </a:xfrm>
          <a:prstGeom prst="rect">
            <a:avLst/>
          </a:prstGeom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1D590C1F-425F-E8C6-8C07-5F5303CFD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82390" y="5241757"/>
            <a:ext cx="2219110" cy="388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0010" tIns="40005" rIns="80010" bIns="40005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800100" fontAlgn="base">
              <a:spcBef>
                <a:spcPct val="0"/>
              </a:spcBef>
              <a:spcAft>
                <a:spcPct val="0"/>
              </a:spcAft>
              <a:tabLst>
                <a:tab pos="9101138" algn="l"/>
              </a:tabLst>
            </a:pPr>
            <a:r>
              <a:rPr lang="en-US" sz="100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E-Nose Interface design for use with </a:t>
            </a:r>
            <a:r>
              <a:rPr lang="en-US" sz="1000" err="1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BioNutrients</a:t>
            </a:r>
            <a:r>
              <a:rPr lang="en-US" sz="100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 Bag designs</a:t>
            </a:r>
            <a:endParaRPr lang="en-US" sz="1000" b="1" i="1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834589-36F2-9F34-3C4F-8BAEF5A8BB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5444" y="4145703"/>
            <a:ext cx="4015822" cy="228423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5AE86C89-1739-DDDA-5560-D5EF7570556D}"/>
              </a:ext>
            </a:extLst>
          </p:cNvPr>
          <p:cNvGrpSpPr/>
          <p:nvPr/>
        </p:nvGrpSpPr>
        <p:grpSpPr>
          <a:xfrm>
            <a:off x="598128" y="4470400"/>
            <a:ext cx="3301347" cy="1619597"/>
            <a:chOff x="25882448" y="14638850"/>
            <a:chExt cx="5170611" cy="2129076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F7FD6195-39B9-E794-0147-0A44FE083F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882448" y="14638850"/>
              <a:ext cx="5170611" cy="2129076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1332F8C-A1BE-CA36-0A9A-9150B8D6D5F8}"/>
                </a:ext>
              </a:extLst>
            </p:cNvPr>
            <p:cNvSpPr txBox="1"/>
            <p:nvPr/>
          </p:nvSpPr>
          <p:spPr>
            <a:xfrm>
              <a:off x="27460088" y="15622307"/>
              <a:ext cx="2146878" cy="30344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900"/>
                <a:t>Contaminated yogurt</a:t>
              </a:r>
            </a:p>
          </p:txBody>
        </p:sp>
      </p:grpSp>
      <p:sp>
        <p:nvSpPr>
          <p:cNvPr id="17" name="Rectangle 5">
            <a:extLst>
              <a:ext uri="{FF2B5EF4-FFF2-40B4-BE49-F238E27FC236}">
                <a16:creationId xmlns:a16="http://schemas.microsoft.com/office/drawing/2014/main" id="{5615C6E8-EC33-2574-6802-0D5A8CEB0B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110" y="1915034"/>
            <a:ext cx="7568333" cy="2296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0010" tIns="40005" rIns="80010" bIns="40005" numCol="1" anchor="ctr" anchorCtr="0" compatLnSpc="1">
            <a:prstTxWarp prst="textNoShape">
              <a:avLst/>
            </a:prstTxWarp>
            <a:spAutoFit/>
          </a:bodyPr>
          <a:lstStyle/>
          <a:p>
            <a:pPr marL="332042" indent="-300038" algn="just">
              <a:buFont typeface="Arial" panose="020B0604020202020204" pitchFamily="34" charset="0"/>
              <a:buChar char="•"/>
            </a:pPr>
            <a:r>
              <a:rPr lang="en-US" sz="1200" dirty="0"/>
              <a:t>Three categories of milk products (good yogurt, </a:t>
            </a:r>
            <a:r>
              <a:rPr lang="en-US" sz="1200" i="1" dirty="0" err="1"/>
              <a:t>Kluyveromyces</a:t>
            </a:r>
            <a:r>
              <a:rPr lang="en-US" sz="1200" i="1" dirty="0"/>
              <a:t> </a:t>
            </a:r>
            <a:r>
              <a:rPr lang="en-US" sz="1200" i="1" dirty="0" err="1"/>
              <a:t>marxianus</a:t>
            </a:r>
            <a:r>
              <a:rPr lang="en-US" sz="1200" i="1" dirty="0"/>
              <a:t> </a:t>
            </a:r>
            <a:r>
              <a:rPr lang="en-US" sz="1200" dirty="0"/>
              <a:t>contaminated yogurt, and kefir) were tested with six (6) samples/category. For each sample, two (2) technical replicate sensor response peaks were used for linear support-vector machine (SVM) modeling. </a:t>
            </a:r>
          </a:p>
          <a:p>
            <a:pPr marL="744538" lvl="1" indent="-300038" algn="just">
              <a:buFont typeface="Arial" panose="020B0604020202020204" pitchFamily="34" charset="0"/>
              <a:buChar char="•"/>
            </a:pPr>
            <a:r>
              <a:rPr lang="en-US" sz="1200" dirty="0"/>
              <a:t>Leave-one-out cross-validation of individual technical replicates showed 100% identification accuracy.</a:t>
            </a:r>
          </a:p>
          <a:p>
            <a:pPr marL="331470" indent="-299720" algn="just">
              <a:buFont typeface="Arial" panose="020B0604020202020204" pitchFamily="34" charset="0"/>
              <a:buChar char="•"/>
            </a:pPr>
            <a:r>
              <a:rPr lang="en-US" sz="1200" dirty="0"/>
              <a:t>A total of 27 samples from four different categories (100% good, 1%, 5%, and 10% contaminated yogurt) were tested to learn E-Nose detection limits in identifying </a:t>
            </a:r>
            <a:r>
              <a:rPr lang="en-US" sz="1200" i="1" dirty="0"/>
              <a:t>K. </a:t>
            </a:r>
            <a:r>
              <a:rPr lang="en-US" sz="1200" i="1" dirty="0" err="1"/>
              <a:t>marxianus</a:t>
            </a:r>
            <a:r>
              <a:rPr lang="en-US" sz="1200" i="1" dirty="0"/>
              <a:t> </a:t>
            </a:r>
            <a:r>
              <a:rPr lang="en-US" sz="1200" dirty="0"/>
              <a:t>contaminated samples.</a:t>
            </a:r>
            <a:endParaRPr lang="en-US" sz="1200" dirty="0">
              <a:cs typeface="Calibri"/>
            </a:endParaRPr>
          </a:p>
          <a:p>
            <a:pPr marL="806450" lvl="1" indent="-300038" algn="just">
              <a:buFont typeface="Arial" panose="020B0604020202020204" pitchFamily="34" charset="0"/>
              <a:buChar char="•"/>
            </a:pPr>
            <a:r>
              <a:rPr lang="en-US" sz="1200" dirty="0"/>
              <a:t>Linear SVM leave-one-out identification showed 100% sensitivity for all  samples, and 100% specificity accuracy for 5% and 10% contaminated samples.</a:t>
            </a:r>
          </a:p>
          <a:p>
            <a:pPr marL="806450" lvl="1" indent="-298450" algn="just">
              <a:buFont typeface="Arial" panose="020B0604020202020204" pitchFamily="34" charset="0"/>
              <a:buChar char="•"/>
            </a:pPr>
            <a:r>
              <a:rPr lang="en-US" sz="1200" dirty="0"/>
              <a:t>One out of seven “good yogurt” samples was misidentified as 1% contaminated yogurt which resulted in 86% specificity.</a:t>
            </a:r>
            <a:endParaRPr lang="en-US" sz="1200" dirty="0">
              <a:cs typeface="Calibri"/>
            </a:endParaRPr>
          </a:p>
          <a:p>
            <a:pPr marL="1263650" lvl="1" indent="-298450" algn="just">
              <a:buFont typeface="Arial" panose="020B0604020202020204" pitchFamily="34" charset="0"/>
              <a:buChar char="•"/>
            </a:pPr>
            <a:r>
              <a:rPr lang="en-US" sz="1200" dirty="0">
                <a:cs typeface="Calibri"/>
              </a:rPr>
              <a:t>37 CFU/ml (1.3 x 10</a:t>
            </a:r>
            <a:r>
              <a:rPr lang="en-US" sz="1200" baseline="30000" dirty="0">
                <a:cs typeface="Calibri"/>
              </a:rPr>
              <a:t>3</a:t>
            </a:r>
            <a:r>
              <a:rPr lang="en-US" sz="1200" dirty="0">
                <a:cs typeface="Calibri"/>
              </a:rPr>
              <a:t> CFU/35 ml of bag) of the intentional contaminant was successfully detected in the 1% contaminated yogurt.</a:t>
            </a:r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7FB2425A-B6B9-B957-95CA-0160FE8FB3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128" y="6256247"/>
            <a:ext cx="9043746" cy="542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0010" tIns="40005" rIns="80010" bIns="40005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800100" fontAlgn="base">
              <a:spcBef>
                <a:spcPct val="0"/>
              </a:spcBef>
              <a:spcAft>
                <a:spcPct val="0"/>
              </a:spcAft>
              <a:tabLst>
                <a:tab pos="9101138" algn="l"/>
              </a:tabLst>
            </a:pPr>
            <a:r>
              <a:rPr lang="en-US" sz="100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(A) Uniformed Manifold Approximation and Projection (UMAP) plot showing discrimination of three different groups: Good yogurt (red), </a:t>
            </a:r>
            <a:r>
              <a:rPr lang="en-US" sz="1000" i="1"/>
              <a:t>K. </a:t>
            </a:r>
            <a:r>
              <a:rPr lang="en-US" sz="1000" i="1" err="1"/>
              <a:t>marxianus</a:t>
            </a:r>
            <a:r>
              <a:rPr lang="en-US" sz="1000" i="1"/>
              <a:t> </a:t>
            </a:r>
            <a:r>
              <a:rPr lang="en-US" sz="1000"/>
              <a:t>c</a:t>
            </a:r>
            <a:r>
              <a:rPr lang="en-US" sz="100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ontaminated yogurt (black), and Kefir (blue). (B) Principal Component (PC) analysis 3D scatterplots showing the first three PCs discriminate good yogurt (green) relative to contamined groups: 1% (brown), 5% (red), and 10% (purple).</a:t>
            </a:r>
            <a:endParaRPr lang="en-US" sz="1000" b="1" i="1"/>
          </a:p>
        </p:txBody>
      </p:sp>
    </p:spTree>
    <p:extLst>
      <p:ext uri="{BB962C8B-B14F-4D97-AF65-F5344CB8AC3E}">
        <p14:creationId xmlns:p14="http://schemas.microsoft.com/office/powerpoint/2010/main" val="3850023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41005" y="1774802"/>
          <a:ext cx="10708744" cy="48592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38593">
                  <a:extLst>
                    <a:ext uri="{9D8B030D-6E8A-4147-A177-3AD203B41FA5}">
                      <a16:colId xmlns:a16="http://schemas.microsoft.com/office/drawing/2014/main" val="2816554964"/>
                    </a:ext>
                  </a:extLst>
                </a:gridCol>
                <a:gridCol w="1338593">
                  <a:extLst>
                    <a:ext uri="{9D8B030D-6E8A-4147-A177-3AD203B41FA5}">
                      <a16:colId xmlns:a16="http://schemas.microsoft.com/office/drawing/2014/main" val="462419445"/>
                    </a:ext>
                  </a:extLst>
                </a:gridCol>
                <a:gridCol w="1338593">
                  <a:extLst>
                    <a:ext uri="{9D8B030D-6E8A-4147-A177-3AD203B41FA5}">
                      <a16:colId xmlns:a16="http://schemas.microsoft.com/office/drawing/2014/main" val="4268476742"/>
                    </a:ext>
                  </a:extLst>
                </a:gridCol>
                <a:gridCol w="1338593">
                  <a:extLst>
                    <a:ext uri="{9D8B030D-6E8A-4147-A177-3AD203B41FA5}">
                      <a16:colId xmlns:a16="http://schemas.microsoft.com/office/drawing/2014/main" val="4086670375"/>
                    </a:ext>
                  </a:extLst>
                </a:gridCol>
                <a:gridCol w="1338593">
                  <a:extLst>
                    <a:ext uri="{9D8B030D-6E8A-4147-A177-3AD203B41FA5}">
                      <a16:colId xmlns:a16="http://schemas.microsoft.com/office/drawing/2014/main" val="1177463642"/>
                    </a:ext>
                  </a:extLst>
                </a:gridCol>
                <a:gridCol w="1338593">
                  <a:extLst>
                    <a:ext uri="{9D8B030D-6E8A-4147-A177-3AD203B41FA5}">
                      <a16:colId xmlns:a16="http://schemas.microsoft.com/office/drawing/2014/main" val="1717196710"/>
                    </a:ext>
                  </a:extLst>
                </a:gridCol>
                <a:gridCol w="1338593">
                  <a:extLst>
                    <a:ext uri="{9D8B030D-6E8A-4147-A177-3AD203B41FA5}">
                      <a16:colId xmlns:a16="http://schemas.microsoft.com/office/drawing/2014/main" val="1893285987"/>
                    </a:ext>
                  </a:extLst>
                </a:gridCol>
                <a:gridCol w="1338593">
                  <a:extLst>
                    <a:ext uri="{9D8B030D-6E8A-4147-A177-3AD203B41FA5}">
                      <a16:colId xmlns:a16="http://schemas.microsoft.com/office/drawing/2014/main" val="3604150202"/>
                    </a:ext>
                  </a:extLst>
                </a:gridCol>
              </a:tblGrid>
              <a:tr h="6124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138103"/>
                  </a:ext>
                </a:extLst>
              </a:tr>
              <a:tr h="6124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976969"/>
                  </a:ext>
                </a:extLst>
              </a:tr>
              <a:tr h="6124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5815080"/>
                  </a:ext>
                </a:extLst>
              </a:tr>
              <a:tr h="61707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3140397"/>
                  </a:ext>
                </a:extLst>
              </a:tr>
              <a:tr h="6124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0379990"/>
                  </a:ext>
                </a:extLst>
              </a:tr>
              <a:tr h="6124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339048"/>
                  </a:ext>
                </a:extLst>
              </a:tr>
              <a:tr h="6124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6383656"/>
                  </a:ext>
                </a:extLst>
              </a:tr>
              <a:tr h="567739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FY18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FY19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FY20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FY21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FY22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FY23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FY24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FY25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0026533"/>
                  </a:ext>
                </a:extLst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1799444" y="6622388"/>
            <a:ext cx="402336" cy="22860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D13D49-2B6F-174C-9E1E-1013A06E5C50}" type="slidenum">
              <a:rPr kumimoji="0" lang="uk-UA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uk-UA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FF6C7AD-258A-E03E-6E52-B919C45D9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643" y="2193"/>
            <a:ext cx="10749742" cy="1066800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chemeClr val="bg2"/>
                </a:solidFill>
                <a:cs typeface="Helvetica" panose="020B0604020202020204" pitchFamily="34" charset="0"/>
              </a:rPr>
              <a:t>BioNutrients-1, -2, and -3  </a:t>
            </a:r>
            <a:r>
              <a:rPr lang="en-US" sz="3200" b="1" dirty="0">
                <a:solidFill>
                  <a:srgbClr val="FFFF00"/>
                </a:solidFill>
                <a:cs typeface="Helvetica" panose="020B0604020202020204" pitchFamily="34" charset="0"/>
              </a:rPr>
              <a:t>ISS</a:t>
            </a:r>
            <a:r>
              <a:rPr lang="en-US" sz="3200" b="1" dirty="0">
                <a:solidFill>
                  <a:schemeClr val="bg2"/>
                </a:solidFill>
                <a:cs typeface="Helvetica" panose="020B0604020202020204" pitchFamily="34" charset="0"/>
              </a:rPr>
              <a:t> TRL</a:t>
            </a:r>
            <a:r>
              <a:rPr lang="en-US" sz="2800" b="1" dirty="0">
                <a:cs typeface="Helvetica" panose="020B0604020202020204" pitchFamily="34" charset="0"/>
              </a:rPr>
              <a:t> </a:t>
            </a:r>
            <a:r>
              <a:rPr lang="en-US" sz="2800" b="1" dirty="0">
                <a:solidFill>
                  <a:schemeClr val="bg2"/>
                </a:solidFill>
                <a:cs typeface="Helvetica" panose="020B0604020202020204" pitchFamily="34" charset="0"/>
              </a:rPr>
              <a:t>Lifecycle Maturity/Milestone Schedule</a:t>
            </a:r>
            <a:br>
              <a:rPr lang="en-US" sz="2800" b="1" dirty="0">
                <a:solidFill>
                  <a:schemeClr val="bg2"/>
                </a:solidFill>
                <a:cs typeface="Helvetica" panose="020B0604020202020204" pitchFamily="34" charset="0"/>
              </a:rPr>
            </a:br>
            <a:r>
              <a:rPr lang="en-US" sz="2800" b="1" dirty="0">
                <a:solidFill>
                  <a:schemeClr val="bg2"/>
                </a:solidFill>
                <a:cs typeface="Helvetica" panose="020B0604020202020204" pitchFamily="34" charset="0"/>
              </a:rPr>
              <a:t> </a:t>
            </a:r>
            <a:r>
              <a:rPr lang="en-US" sz="1600" b="1" dirty="0">
                <a:solidFill>
                  <a:schemeClr val="bg2"/>
                </a:solidFill>
                <a:cs typeface="Helvetica" panose="020B0604020202020204" pitchFamily="34" charset="0"/>
              </a:rPr>
              <a:t>(pending GCD review of trait tool entries, some entries are likely to be revised downwards based on mission location)</a:t>
            </a:r>
            <a:endParaRPr lang="en-US" sz="2800" b="1" dirty="0">
              <a:solidFill>
                <a:schemeClr val="bg2"/>
              </a:solidFill>
              <a:cs typeface="Helvetica" panose="020B0604020202020204" pitchFamily="34" charset="0"/>
            </a:endParaRPr>
          </a:p>
        </p:txBody>
      </p:sp>
      <p:grpSp>
        <p:nvGrpSpPr>
          <p:cNvPr id="266" name="Group 265"/>
          <p:cNvGrpSpPr/>
          <p:nvPr/>
        </p:nvGrpSpPr>
        <p:grpSpPr>
          <a:xfrm>
            <a:off x="1040633" y="1268548"/>
            <a:ext cx="9008854" cy="306697"/>
            <a:chOff x="1595159" y="1277965"/>
            <a:chExt cx="9008854" cy="306697"/>
          </a:xfrm>
        </p:grpSpPr>
        <p:sp>
          <p:nvSpPr>
            <p:cNvPr id="238" name="Rectangle 237"/>
            <p:cNvSpPr/>
            <p:nvPr/>
          </p:nvSpPr>
          <p:spPr>
            <a:xfrm>
              <a:off x="1595159" y="1277965"/>
              <a:ext cx="9001683" cy="306697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63" name="Group 262"/>
            <p:cNvGrpSpPr/>
            <p:nvPr/>
          </p:nvGrpSpPr>
          <p:grpSpPr>
            <a:xfrm>
              <a:off x="1939988" y="1315897"/>
              <a:ext cx="1559896" cy="230832"/>
              <a:chOff x="1939988" y="1331194"/>
              <a:chExt cx="1559896" cy="230832"/>
            </a:xfrm>
          </p:grpSpPr>
          <p:sp>
            <p:nvSpPr>
              <p:cNvPr id="239" name="TextBox 238"/>
              <p:cNvSpPr txBox="1"/>
              <p:nvPr/>
            </p:nvSpPr>
            <p:spPr>
              <a:xfrm>
                <a:off x="2072568" y="1331194"/>
                <a:ext cx="142731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Project Milestone</a:t>
                </a:r>
              </a:p>
            </p:txBody>
          </p:sp>
          <p:sp>
            <p:nvSpPr>
              <p:cNvPr id="242" name="Regular Pentagon 241"/>
              <p:cNvSpPr/>
              <p:nvPr/>
            </p:nvSpPr>
            <p:spPr>
              <a:xfrm flipV="1">
                <a:off x="1939988" y="1379672"/>
                <a:ext cx="142482" cy="133877"/>
              </a:xfrm>
              <a:prstGeom prst="pentagon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64" name="Group 263"/>
            <p:cNvGrpSpPr/>
            <p:nvPr/>
          </p:nvGrpSpPr>
          <p:grpSpPr>
            <a:xfrm>
              <a:off x="4161016" y="1315897"/>
              <a:ext cx="1583648" cy="230832"/>
              <a:chOff x="4161016" y="1324190"/>
              <a:chExt cx="1583648" cy="230832"/>
            </a:xfrm>
          </p:grpSpPr>
          <p:sp>
            <p:nvSpPr>
              <p:cNvPr id="240" name="TextBox 239"/>
              <p:cNvSpPr txBox="1"/>
              <p:nvPr/>
            </p:nvSpPr>
            <p:spPr>
              <a:xfrm>
                <a:off x="4317348" y="1324190"/>
                <a:ext cx="1427316" cy="2308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GCD (Key) Milestone</a:t>
                </a:r>
              </a:p>
            </p:txBody>
          </p:sp>
          <p:sp>
            <p:nvSpPr>
              <p:cNvPr id="243" name="Diamond 242"/>
              <p:cNvSpPr/>
              <p:nvPr/>
            </p:nvSpPr>
            <p:spPr>
              <a:xfrm>
                <a:off x="4161016" y="1371026"/>
                <a:ext cx="160573" cy="137160"/>
              </a:xfrm>
              <a:prstGeom prst="diamond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65" name="Group 264"/>
            <p:cNvGrpSpPr/>
            <p:nvPr/>
          </p:nvGrpSpPr>
          <p:grpSpPr>
            <a:xfrm>
              <a:off x="6222073" y="1315897"/>
              <a:ext cx="1556408" cy="230832"/>
              <a:chOff x="6270927" y="1379672"/>
              <a:chExt cx="1556408" cy="230832"/>
            </a:xfrm>
          </p:grpSpPr>
          <p:sp>
            <p:nvSpPr>
              <p:cNvPr id="241" name="TextBox 240"/>
              <p:cNvSpPr txBox="1"/>
              <p:nvPr/>
            </p:nvSpPr>
            <p:spPr>
              <a:xfrm>
                <a:off x="6400019" y="1379672"/>
                <a:ext cx="1427316" cy="2308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Controlled Milestone</a:t>
                </a:r>
              </a:p>
            </p:txBody>
          </p:sp>
          <p:sp>
            <p:nvSpPr>
              <p:cNvPr id="244" name="Isosceles Triangle 243"/>
              <p:cNvSpPr/>
              <p:nvPr/>
            </p:nvSpPr>
            <p:spPr>
              <a:xfrm flipV="1">
                <a:off x="6270927" y="1427566"/>
                <a:ext cx="160573" cy="137160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cxnSp>
          <p:nvCxnSpPr>
            <p:cNvPr id="245" name="Straight Connector 244"/>
            <p:cNvCxnSpPr/>
            <p:nvPr/>
          </p:nvCxnSpPr>
          <p:spPr>
            <a:xfrm>
              <a:off x="8158134" y="1431313"/>
              <a:ext cx="71365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TextBox 245"/>
            <p:cNvSpPr txBox="1"/>
            <p:nvPr/>
          </p:nvSpPr>
          <p:spPr>
            <a:xfrm>
              <a:off x="8877836" y="1315897"/>
              <a:ext cx="172617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MS PGothic" charset="-128"/>
                  <a:cs typeface="+mn-cs"/>
                </a:rPr>
                <a:t>TRL/SRL/MRL Progression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 rot="16200000">
            <a:off x="-1001979" y="3196722"/>
            <a:ext cx="2182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TRL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6173" y="1605792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9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-6173" y="2213500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8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-6173" y="2829377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7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8727" y="3436324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6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9547" y="4048297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5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4879" y="4667059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4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01AB09-8162-44F9-E967-A70E9C14C8E4}"/>
              </a:ext>
            </a:extLst>
          </p:cNvPr>
          <p:cNvSpPr txBox="1"/>
          <p:nvPr/>
        </p:nvSpPr>
        <p:spPr>
          <a:xfrm>
            <a:off x="63672" y="5223901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3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sp>
        <p:nvSpPr>
          <p:cNvPr id="14" name="Text Box 197">
            <a:extLst>
              <a:ext uri="{FF2B5EF4-FFF2-40B4-BE49-F238E27FC236}">
                <a16:creationId xmlns:a16="http://schemas.microsoft.com/office/drawing/2014/main" id="{FAD340F8-0DD1-9446-241F-5971B25FDB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1372" y="5807131"/>
            <a:ext cx="1593483" cy="215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3333CC"/>
                </a:solidFill>
                <a:cs typeface="Helvetica"/>
              </a:rPr>
              <a:t>BN-1 Launch to ISS</a:t>
            </a:r>
          </a:p>
        </p:txBody>
      </p:sp>
      <p:sp>
        <p:nvSpPr>
          <p:cNvPr id="16" name="Isosceles Triangle 94">
            <a:extLst>
              <a:ext uri="{FF2B5EF4-FFF2-40B4-BE49-F238E27FC236}">
                <a16:creationId xmlns:a16="http://schemas.microsoft.com/office/drawing/2014/main" id="{5FD44A94-DE55-43C6-92A6-D199477BA25A}"/>
              </a:ext>
            </a:extLst>
          </p:cNvPr>
          <p:cNvSpPr/>
          <p:nvPr/>
        </p:nvSpPr>
        <p:spPr bwMode="auto">
          <a:xfrm rot="10800000">
            <a:off x="2533786" y="6036129"/>
            <a:ext cx="150483" cy="155448"/>
          </a:xfrm>
          <a:prstGeom prst="pentagon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6" name="Isosceles Triangle 94">
            <a:extLst>
              <a:ext uri="{FF2B5EF4-FFF2-40B4-BE49-F238E27FC236}">
                <a16:creationId xmlns:a16="http://schemas.microsoft.com/office/drawing/2014/main" id="{43973CAB-8A05-5D6D-5924-D11AAF6B7A28}"/>
              </a:ext>
            </a:extLst>
          </p:cNvPr>
          <p:cNvSpPr/>
          <p:nvPr/>
        </p:nvSpPr>
        <p:spPr bwMode="auto">
          <a:xfrm rot="10800000">
            <a:off x="1665866" y="4108429"/>
            <a:ext cx="197265" cy="206598"/>
          </a:xfrm>
          <a:prstGeom prst="diamond">
            <a:avLst/>
          </a:prstGeom>
          <a:solidFill>
            <a:srgbClr val="3333CC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31" name="Text Box 197">
            <a:extLst>
              <a:ext uri="{FF2B5EF4-FFF2-40B4-BE49-F238E27FC236}">
                <a16:creationId xmlns:a16="http://schemas.microsoft.com/office/drawing/2014/main" id="{4E7DBE72-8E74-707A-719A-CB2FF91925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8594" y="2650835"/>
            <a:ext cx="1266363" cy="215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3333CC"/>
                </a:solidFill>
                <a:cs typeface="Helvetica"/>
              </a:rPr>
              <a:t>Run 5 IPP</a:t>
            </a:r>
          </a:p>
        </p:txBody>
      </p:sp>
      <p:sp>
        <p:nvSpPr>
          <p:cNvPr id="123" name="Text Box 197">
            <a:extLst>
              <a:ext uri="{FF2B5EF4-FFF2-40B4-BE49-F238E27FC236}">
                <a16:creationId xmlns:a16="http://schemas.microsoft.com/office/drawing/2014/main" id="{E728DBCF-4AC9-A153-EF1A-D0F63758D3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085" y="3307774"/>
            <a:ext cx="1266363" cy="215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3333CC"/>
                </a:solidFill>
                <a:cs typeface="Helvetica"/>
              </a:rPr>
              <a:t>Run 1 IPP</a:t>
            </a:r>
          </a:p>
        </p:txBody>
      </p:sp>
      <p:sp>
        <p:nvSpPr>
          <p:cNvPr id="124" name="Text Box 197">
            <a:extLst>
              <a:ext uri="{FF2B5EF4-FFF2-40B4-BE49-F238E27FC236}">
                <a16:creationId xmlns:a16="http://schemas.microsoft.com/office/drawing/2014/main" id="{7BA09CE2-E14E-1B69-C253-6CD56EF89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1307" y="3198572"/>
            <a:ext cx="1266363" cy="215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3333CC"/>
                </a:solidFill>
                <a:cs typeface="Helvetica"/>
              </a:rPr>
              <a:t>Run 2 IPP</a:t>
            </a:r>
          </a:p>
        </p:txBody>
      </p:sp>
      <p:sp>
        <p:nvSpPr>
          <p:cNvPr id="126" name="Text Box 197">
            <a:extLst>
              <a:ext uri="{FF2B5EF4-FFF2-40B4-BE49-F238E27FC236}">
                <a16:creationId xmlns:a16="http://schemas.microsoft.com/office/drawing/2014/main" id="{A3444E4A-A7D2-7C36-6812-81F4A7704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3888" y="2508125"/>
            <a:ext cx="1266363" cy="341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endParaRPr lang="en-US" sz="1000" b="1">
              <a:solidFill>
                <a:srgbClr val="3333CC"/>
              </a:solidFill>
              <a:cs typeface="Helvetica"/>
            </a:endParaRPr>
          </a:p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3333CC"/>
                </a:solidFill>
                <a:cs typeface="Helvetica"/>
              </a:rPr>
              <a:t>Run 3 IPP</a:t>
            </a:r>
          </a:p>
        </p:txBody>
      </p:sp>
      <p:sp>
        <p:nvSpPr>
          <p:cNvPr id="135" name="Text Box 197">
            <a:extLst>
              <a:ext uri="{FF2B5EF4-FFF2-40B4-BE49-F238E27FC236}">
                <a16:creationId xmlns:a16="http://schemas.microsoft.com/office/drawing/2014/main" id="{3CC60B89-8B3F-2931-54CF-B2E2F8131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9454" y="2610135"/>
            <a:ext cx="1266363" cy="341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3333CC"/>
                </a:solidFill>
                <a:cs typeface="Helvetica"/>
              </a:rPr>
              <a:t>T8 SP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3333CC"/>
                </a:solidFill>
                <a:cs typeface="Helvetica"/>
              </a:rPr>
              <a:t>Run 4 IPP</a:t>
            </a:r>
          </a:p>
        </p:txBody>
      </p: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0C76FD1F-317D-ABB8-9C1D-01782C16F747}"/>
              </a:ext>
            </a:extLst>
          </p:cNvPr>
          <p:cNvCxnSpPr>
            <a:cxnSpLocks/>
          </p:cNvCxnSpPr>
          <p:nvPr/>
        </p:nvCxnSpPr>
        <p:spPr>
          <a:xfrm flipH="1">
            <a:off x="1859143" y="4204409"/>
            <a:ext cx="830594" cy="15326"/>
          </a:xfrm>
          <a:prstGeom prst="line">
            <a:avLst/>
          </a:prstGeom>
          <a:ln w="31750">
            <a:solidFill>
              <a:srgbClr val="3333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F27F2048-4738-1D16-73D3-E3226336B788}"/>
              </a:ext>
            </a:extLst>
          </p:cNvPr>
          <p:cNvCxnSpPr>
            <a:cxnSpLocks/>
          </p:cNvCxnSpPr>
          <p:nvPr/>
        </p:nvCxnSpPr>
        <p:spPr>
          <a:xfrm flipH="1" flipV="1">
            <a:off x="4137263" y="3007157"/>
            <a:ext cx="7772" cy="600466"/>
          </a:xfrm>
          <a:prstGeom prst="line">
            <a:avLst/>
          </a:prstGeom>
          <a:ln w="31750">
            <a:solidFill>
              <a:srgbClr val="3333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1CA53F21-3E10-B7C9-DA3B-AAEC11B85541}"/>
              </a:ext>
            </a:extLst>
          </p:cNvPr>
          <p:cNvCxnSpPr>
            <a:cxnSpLocks/>
          </p:cNvCxnSpPr>
          <p:nvPr/>
        </p:nvCxnSpPr>
        <p:spPr>
          <a:xfrm flipH="1">
            <a:off x="2662826" y="3603824"/>
            <a:ext cx="1494465" cy="44344"/>
          </a:xfrm>
          <a:prstGeom prst="line">
            <a:avLst/>
          </a:prstGeom>
          <a:ln w="31750">
            <a:solidFill>
              <a:srgbClr val="3333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5BD599DC-113B-6295-822F-B1FB03D71D4F}"/>
              </a:ext>
            </a:extLst>
          </p:cNvPr>
          <p:cNvCxnSpPr>
            <a:cxnSpLocks/>
          </p:cNvCxnSpPr>
          <p:nvPr/>
        </p:nvCxnSpPr>
        <p:spPr>
          <a:xfrm flipV="1">
            <a:off x="2683908" y="3555987"/>
            <a:ext cx="6834" cy="663748"/>
          </a:xfrm>
          <a:prstGeom prst="line">
            <a:avLst/>
          </a:prstGeom>
          <a:ln w="31750">
            <a:solidFill>
              <a:srgbClr val="3333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0" name="Text Box 197">
            <a:extLst>
              <a:ext uri="{FF2B5EF4-FFF2-40B4-BE49-F238E27FC236}">
                <a16:creationId xmlns:a16="http://schemas.microsoft.com/office/drawing/2014/main" id="{76A9D12B-A284-0F4D-D99E-BC5B66725B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08416" y="1986383"/>
            <a:ext cx="1572898" cy="33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3333CC"/>
                </a:solidFill>
                <a:cs typeface="Helvetica"/>
              </a:rPr>
              <a:t>Final Report on Flight Results BN1, </a:t>
            </a:r>
            <a:r>
              <a:rPr lang="en-US" sz="1000" b="1">
                <a:solidFill>
                  <a:schemeClr val="accent6">
                    <a:lumMod val="75000"/>
                  </a:schemeClr>
                </a:solidFill>
                <a:cs typeface="Helvetica"/>
              </a:rPr>
              <a:t>3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E399D77-AB0D-250A-4C12-C25B80CE4812}"/>
              </a:ext>
            </a:extLst>
          </p:cNvPr>
          <p:cNvCxnSpPr>
            <a:cxnSpLocks/>
          </p:cNvCxnSpPr>
          <p:nvPr/>
        </p:nvCxnSpPr>
        <p:spPr>
          <a:xfrm>
            <a:off x="9579207" y="1748284"/>
            <a:ext cx="0" cy="4262161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 Box 197">
            <a:extLst>
              <a:ext uri="{FF2B5EF4-FFF2-40B4-BE49-F238E27FC236}">
                <a16:creationId xmlns:a16="http://schemas.microsoft.com/office/drawing/2014/main" id="{039A19DA-3E10-9565-08A8-1393CF306A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0738" y="5681908"/>
            <a:ext cx="1266363" cy="33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chemeClr val="accent6">
                    <a:lumMod val="75000"/>
                  </a:schemeClr>
                </a:solidFill>
                <a:cs typeface="Helvetica"/>
              </a:rPr>
              <a:t>BN-3 Launch to ISS</a:t>
            </a:r>
          </a:p>
        </p:txBody>
      </p:sp>
      <p:sp>
        <p:nvSpPr>
          <p:cNvPr id="44" name="Isosceles Triangle 94">
            <a:extLst>
              <a:ext uri="{FF2B5EF4-FFF2-40B4-BE49-F238E27FC236}">
                <a16:creationId xmlns:a16="http://schemas.microsoft.com/office/drawing/2014/main" id="{408C1987-EBFB-824C-12C1-93996B006ECA}"/>
              </a:ext>
            </a:extLst>
          </p:cNvPr>
          <p:cNvSpPr/>
          <p:nvPr/>
        </p:nvSpPr>
        <p:spPr bwMode="auto">
          <a:xfrm rot="10800000" flipH="1">
            <a:off x="7294952" y="5932943"/>
            <a:ext cx="123398" cy="124597"/>
          </a:xfrm>
          <a:prstGeom prst="pentagon">
            <a:avLst/>
          </a:prstGeom>
          <a:solidFill>
            <a:srgbClr val="00B050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srgbClr val="00B050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1" name="Text Box 197">
            <a:extLst>
              <a:ext uri="{FF2B5EF4-FFF2-40B4-BE49-F238E27FC236}">
                <a16:creationId xmlns:a16="http://schemas.microsoft.com/office/drawing/2014/main" id="{1216A1F4-EA44-DB21-3BDF-D40379A5F4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7446" y="3288977"/>
            <a:ext cx="1266363" cy="21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00B050"/>
                </a:solidFill>
                <a:cs typeface="Helvetica"/>
              </a:rPr>
              <a:t>Set 1</a:t>
            </a:r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72269643-7CF0-927B-A3F5-EFCE6773C082}"/>
              </a:ext>
            </a:extLst>
          </p:cNvPr>
          <p:cNvSpPr/>
          <p:nvPr/>
        </p:nvSpPr>
        <p:spPr>
          <a:xfrm rot="10800000">
            <a:off x="5208862" y="4761407"/>
            <a:ext cx="214978" cy="180635"/>
          </a:xfrm>
          <a:prstGeom prst="triangle">
            <a:avLst/>
          </a:prstGeom>
          <a:solidFill>
            <a:srgbClr val="00BE00"/>
          </a:solidFill>
          <a:ln>
            <a:solidFill>
              <a:srgbClr val="00BE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25" name="Text Box 197">
            <a:extLst>
              <a:ext uri="{FF2B5EF4-FFF2-40B4-BE49-F238E27FC236}">
                <a16:creationId xmlns:a16="http://schemas.microsoft.com/office/drawing/2014/main" id="{9D45ACA6-A378-26AE-3FC3-BEEEA7E928F8}"/>
              </a:ext>
            </a:extLst>
          </p:cNvPr>
          <p:cNvSpPr txBox="1">
            <a:spLocks noChangeArrowheads="1"/>
          </p:cNvSpPr>
          <p:nvPr/>
        </p:nvSpPr>
        <p:spPr bwMode="auto">
          <a:xfrm rot="19332873">
            <a:off x="4602792" y="4372621"/>
            <a:ext cx="1266363" cy="313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900" b="1">
                <a:solidFill>
                  <a:srgbClr val="00B050"/>
                </a:solidFill>
                <a:cs typeface="Helvetica"/>
              </a:rPr>
              <a:t>BN-2 Gen1 Design review</a:t>
            </a:r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E7FFD168-4633-5A84-012B-E2C740EF84BC}"/>
              </a:ext>
            </a:extLst>
          </p:cNvPr>
          <p:cNvSpPr/>
          <p:nvPr/>
        </p:nvSpPr>
        <p:spPr>
          <a:xfrm rot="10800000">
            <a:off x="6427994" y="4071535"/>
            <a:ext cx="214978" cy="180635"/>
          </a:xfrm>
          <a:prstGeom prst="triangle">
            <a:avLst/>
          </a:prstGeom>
          <a:solidFill>
            <a:srgbClr val="00BE00"/>
          </a:solidFill>
          <a:ln>
            <a:solidFill>
              <a:srgbClr val="00BE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33" name="Text Box 197">
            <a:extLst>
              <a:ext uri="{FF2B5EF4-FFF2-40B4-BE49-F238E27FC236}">
                <a16:creationId xmlns:a16="http://schemas.microsoft.com/office/drawing/2014/main" id="{2CB21DDE-2A22-0A2D-04E0-DA90460F3BA9}"/>
              </a:ext>
            </a:extLst>
          </p:cNvPr>
          <p:cNvSpPr txBox="1">
            <a:spLocks noChangeArrowheads="1"/>
          </p:cNvSpPr>
          <p:nvPr/>
        </p:nvSpPr>
        <p:spPr bwMode="auto">
          <a:xfrm rot="19332873">
            <a:off x="5757975" y="3939251"/>
            <a:ext cx="1266363" cy="203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900" b="1">
                <a:solidFill>
                  <a:srgbClr val="00B050"/>
                </a:solidFill>
                <a:cs typeface="Helvetica"/>
              </a:rPr>
              <a:t>BN-2 ground test </a:t>
            </a:r>
          </a:p>
        </p:txBody>
      </p:sp>
      <p:sp>
        <p:nvSpPr>
          <p:cNvPr id="34" name="Text Box 197">
            <a:extLst>
              <a:ext uri="{FF2B5EF4-FFF2-40B4-BE49-F238E27FC236}">
                <a16:creationId xmlns:a16="http://schemas.microsoft.com/office/drawing/2014/main" id="{3FA18310-D82E-63A5-3BAE-29B29F1F90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4770" y="5149860"/>
            <a:ext cx="1181697" cy="203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sz="900" b="1">
                <a:solidFill>
                  <a:schemeClr val="accent6">
                    <a:lumMod val="50000"/>
                  </a:schemeClr>
                </a:solidFill>
                <a:cs typeface="Helvetica"/>
              </a:rPr>
              <a:t>BN-3 kick off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AF8AD2D-6535-4020-7B2C-457A4D465784}"/>
              </a:ext>
            </a:extLst>
          </p:cNvPr>
          <p:cNvCxnSpPr>
            <a:cxnSpLocks/>
            <a:endCxn id="193" idx="5"/>
          </p:cNvCxnSpPr>
          <p:nvPr/>
        </p:nvCxnSpPr>
        <p:spPr>
          <a:xfrm flipH="1">
            <a:off x="7634145" y="3599190"/>
            <a:ext cx="611772" cy="11207"/>
          </a:xfrm>
          <a:prstGeom prst="line">
            <a:avLst/>
          </a:prstGeom>
          <a:ln w="31750">
            <a:solidFill>
              <a:srgbClr val="00BE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15FA58E-D66F-D8AC-5CB3-93C72061699B}"/>
              </a:ext>
            </a:extLst>
          </p:cNvPr>
          <p:cNvCxnSpPr>
            <a:cxnSpLocks/>
          </p:cNvCxnSpPr>
          <p:nvPr/>
        </p:nvCxnSpPr>
        <p:spPr>
          <a:xfrm flipH="1" flipV="1">
            <a:off x="8235080" y="2960233"/>
            <a:ext cx="2106" cy="623502"/>
          </a:xfrm>
          <a:prstGeom prst="line">
            <a:avLst/>
          </a:prstGeom>
          <a:ln w="31750">
            <a:solidFill>
              <a:srgbClr val="00BE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F1CC9AD-26A1-73F2-1FB3-7FFB633D1CB9}"/>
              </a:ext>
            </a:extLst>
          </p:cNvPr>
          <p:cNvCxnSpPr>
            <a:cxnSpLocks/>
          </p:cNvCxnSpPr>
          <p:nvPr/>
        </p:nvCxnSpPr>
        <p:spPr>
          <a:xfrm flipV="1">
            <a:off x="7711577" y="3649266"/>
            <a:ext cx="476" cy="555168"/>
          </a:xfrm>
          <a:prstGeom prst="line">
            <a:avLst/>
          </a:prstGeom>
          <a:ln w="31750">
            <a:solidFill>
              <a:srgbClr val="00BE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BA57D02A-49BB-1579-5990-6C0D9D59BA2E}"/>
              </a:ext>
            </a:extLst>
          </p:cNvPr>
          <p:cNvCxnSpPr>
            <a:cxnSpLocks/>
          </p:cNvCxnSpPr>
          <p:nvPr/>
        </p:nvCxnSpPr>
        <p:spPr>
          <a:xfrm flipH="1">
            <a:off x="5296790" y="4812315"/>
            <a:ext cx="1222643" cy="11478"/>
          </a:xfrm>
          <a:prstGeom prst="line">
            <a:avLst/>
          </a:prstGeom>
          <a:ln w="31750">
            <a:solidFill>
              <a:srgbClr val="00BE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5FAD6842-130B-ECD3-6F76-FF4080036CA4}"/>
              </a:ext>
            </a:extLst>
          </p:cNvPr>
          <p:cNvCxnSpPr>
            <a:cxnSpLocks/>
          </p:cNvCxnSpPr>
          <p:nvPr/>
        </p:nvCxnSpPr>
        <p:spPr>
          <a:xfrm flipH="1" flipV="1">
            <a:off x="6536438" y="4181042"/>
            <a:ext cx="2581" cy="617236"/>
          </a:xfrm>
          <a:prstGeom prst="line">
            <a:avLst/>
          </a:prstGeom>
          <a:ln w="31750">
            <a:solidFill>
              <a:srgbClr val="00BE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EB67A6A8-CD97-77B6-4275-2359751B5C17}"/>
              </a:ext>
            </a:extLst>
          </p:cNvPr>
          <p:cNvCxnSpPr>
            <a:cxnSpLocks/>
          </p:cNvCxnSpPr>
          <p:nvPr/>
        </p:nvCxnSpPr>
        <p:spPr>
          <a:xfrm flipH="1" flipV="1">
            <a:off x="9550446" y="2335093"/>
            <a:ext cx="2106" cy="623502"/>
          </a:xfrm>
          <a:prstGeom prst="line">
            <a:avLst/>
          </a:prstGeom>
          <a:ln w="317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 Box 197">
            <a:extLst>
              <a:ext uri="{FF2B5EF4-FFF2-40B4-BE49-F238E27FC236}">
                <a16:creationId xmlns:a16="http://schemas.microsoft.com/office/drawing/2014/main" id="{9586D559-0CA4-FD3C-E484-7B14FBA295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2640" y="3816972"/>
            <a:ext cx="1266363" cy="313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900" b="1">
                <a:solidFill>
                  <a:srgbClr val="3333CC"/>
                </a:solidFill>
                <a:cs typeface="Helvetica"/>
              </a:rPr>
              <a:t>BN-1 Gen-0 Design review; EVT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2C235E7E-9A50-1CC9-F0CC-7D9D295F92BC}"/>
              </a:ext>
            </a:extLst>
          </p:cNvPr>
          <p:cNvCxnSpPr>
            <a:cxnSpLocks/>
          </p:cNvCxnSpPr>
          <p:nvPr/>
        </p:nvCxnSpPr>
        <p:spPr>
          <a:xfrm flipV="1">
            <a:off x="1735712" y="4204409"/>
            <a:ext cx="9564" cy="605193"/>
          </a:xfrm>
          <a:prstGeom prst="line">
            <a:avLst/>
          </a:prstGeom>
          <a:ln w="31750">
            <a:solidFill>
              <a:srgbClr val="3333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E404A7FD-2680-DD05-48BF-6E5716CFA5D1}"/>
              </a:ext>
            </a:extLst>
          </p:cNvPr>
          <p:cNvCxnSpPr>
            <a:cxnSpLocks/>
            <a:stCxn id="200" idx="0"/>
            <a:endCxn id="185" idx="1"/>
          </p:cNvCxnSpPr>
          <p:nvPr/>
        </p:nvCxnSpPr>
        <p:spPr>
          <a:xfrm flipH="1" flipV="1">
            <a:off x="4230762" y="2976105"/>
            <a:ext cx="6689123" cy="37160"/>
          </a:xfrm>
          <a:prstGeom prst="line">
            <a:avLst/>
          </a:prstGeom>
          <a:ln w="31750">
            <a:solidFill>
              <a:srgbClr val="3333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54293969-13CE-0C63-03F7-3BCC9A67A8A0}"/>
              </a:ext>
            </a:extLst>
          </p:cNvPr>
          <p:cNvSpPr/>
          <p:nvPr/>
        </p:nvSpPr>
        <p:spPr>
          <a:xfrm rot="10800000">
            <a:off x="10809117" y="2362125"/>
            <a:ext cx="255220" cy="205504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02" name="Text Box 197">
            <a:extLst>
              <a:ext uri="{FF2B5EF4-FFF2-40B4-BE49-F238E27FC236}">
                <a16:creationId xmlns:a16="http://schemas.microsoft.com/office/drawing/2014/main" id="{D4E351EA-B5E5-7409-A373-260F6C07658D}"/>
              </a:ext>
            </a:extLst>
          </p:cNvPr>
          <p:cNvSpPr txBox="1">
            <a:spLocks noChangeArrowheads="1"/>
          </p:cNvSpPr>
          <p:nvPr/>
        </p:nvSpPr>
        <p:spPr bwMode="auto">
          <a:xfrm rot="19601902">
            <a:off x="7845232" y="2470546"/>
            <a:ext cx="1266363" cy="33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00BE00"/>
                </a:solidFill>
                <a:cs typeface="Helvetica"/>
              </a:rPr>
              <a:t>Flight report/final results</a:t>
            </a: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C99307B1-7982-BA3E-911B-DA74A55ECC82}"/>
              </a:ext>
            </a:extLst>
          </p:cNvPr>
          <p:cNvGrpSpPr/>
          <p:nvPr/>
        </p:nvGrpSpPr>
        <p:grpSpPr>
          <a:xfrm>
            <a:off x="522538" y="1798338"/>
            <a:ext cx="3282515" cy="1015663"/>
            <a:chOff x="1638807" y="2275585"/>
            <a:chExt cx="3282515" cy="1015663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22DAF31A-FCC8-E049-BF15-2BA68FAF51D2}"/>
                </a:ext>
              </a:extLst>
            </p:cNvPr>
            <p:cNvSpPr txBox="1"/>
            <p:nvPr/>
          </p:nvSpPr>
          <p:spPr>
            <a:xfrm>
              <a:off x="1646515" y="2275585"/>
              <a:ext cx="3274807" cy="101566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en-US" sz="1200">
                  <a:latin typeface="Arial"/>
                  <a:ea typeface="MS PGothic"/>
                  <a:cs typeface="Arial"/>
                </a:rPr>
                <a:t>    </a:t>
              </a:r>
              <a:r>
                <a:rPr lang="en-US" sz="1200">
                  <a:solidFill>
                    <a:srgbClr val="3333CC"/>
                  </a:solidFill>
                  <a:latin typeface="Arial"/>
                  <a:ea typeface="MS PGothic"/>
                  <a:cs typeface="Arial"/>
                </a:rPr>
                <a:t>BN-1 Gen-0 bioreactor TRL</a:t>
              </a:r>
            </a:p>
            <a:p>
              <a:r>
                <a:rPr lang="en-US" sz="1200">
                  <a:solidFill>
                    <a:srgbClr val="3333CC"/>
                  </a:solidFill>
                  <a:latin typeface="Arial"/>
                  <a:ea typeface="MS PGothic"/>
                  <a:cs typeface="Arial"/>
                </a:rPr>
                <a:t>    </a:t>
              </a:r>
              <a:r>
                <a:rPr lang="en-US" sz="1200">
                  <a:solidFill>
                    <a:schemeClr val="accent5"/>
                  </a:solidFill>
                  <a:latin typeface="Arial"/>
                  <a:ea typeface="MS PGothic"/>
                  <a:cs typeface="Arial"/>
                </a:rPr>
                <a:t>BN-1 organisms (IPP and stasis pack)</a:t>
              </a:r>
            </a:p>
            <a:p>
              <a:r>
                <a:rPr lang="en-US" sz="1200">
                  <a:latin typeface="Arial"/>
                  <a:ea typeface="MS PGothic"/>
                  <a:cs typeface="Arial"/>
                </a:rPr>
                <a:t>    </a:t>
              </a:r>
              <a:r>
                <a:rPr lang="en-US" sz="1200">
                  <a:solidFill>
                    <a:srgbClr val="00BE00"/>
                  </a:solidFill>
                  <a:latin typeface="Arial"/>
                  <a:ea typeface="MS PGothic"/>
                  <a:cs typeface="Arial"/>
                </a:rPr>
                <a:t>BN-2 Gen-1 bioreactor TRL and organisms</a:t>
              </a:r>
            </a:p>
            <a:p>
              <a:r>
                <a:rPr lang="en-US" sz="1200">
                  <a:solidFill>
                    <a:schemeClr val="accent6"/>
                  </a:solidFill>
                  <a:latin typeface="Arial"/>
                  <a:ea typeface="MS PGothic"/>
                  <a:cs typeface="Arial"/>
                </a:rPr>
                <a:t>    BN-3 Gen-2 bioreactor TRL</a:t>
              </a:r>
              <a:endParaRPr lang="en-US" sz="1200">
                <a:solidFill>
                  <a:schemeClr val="accent6"/>
                </a:solidFill>
              </a:endParaRPr>
            </a:p>
            <a:p>
              <a:r>
                <a:rPr lang="en-US" sz="1200">
                  <a:solidFill>
                    <a:schemeClr val="accent6"/>
                  </a:solidFill>
                  <a:latin typeface="Arial"/>
                  <a:ea typeface="MS PGothic"/>
                  <a:cs typeface="Arial"/>
                </a:rPr>
                <a:t>    </a:t>
              </a:r>
              <a:r>
                <a:rPr lang="en-US" sz="1200">
                  <a:solidFill>
                    <a:schemeClr val="accent6">
                      <a:lumMod val="50000"/>
                    </a:schemeClr>
                  </a:solidFill>
                  <a:latin typeface="Arial"/>
                  <a:ea typeface="MS PGothic"/>
                  <a:cs typeface="Arial"/>
                </a:rPr>
                <a:t>BN-3 organisms</a:t>
              </a:r>
            </a:p>
          </p:txBody>
        </p: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01CEDB53-3B2A-B7C7-3F0A-0CF5EEED6D27}"/>
                </a:ext>
              </a:extLst>
            </p:cNvPr>
            <p:cNvCxnSpPr/>
            <p:nvPr/>
          </p:nvCxnSpPr>
          <p:spPr>
            <a:xfrm>
              <a:off x="1638807" y="2403417"/>
              <a:ext cx="264177" cy="0"/>
            </a:xfrm>
            <a:prstGeom prst="line">
              <a:avLst/>
            </a:prstGeom>
            <a:ln>
              <a:solidFill>
                <a:srgbClr val="3333C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A60FA229-BF6C-C249-6C15-E4A63D7E0891}"/>
                </a:ext>
              </a:extLst>
            </p:cNvPr>
            <p:cNvCxnSpPr/>
            <p:nvPr/>
          </p:nvCxnSpPr>
          <p:spPr>
            <a:xfrm>
              <a:off x="1638808" y="2780030"/>
              <a:ext cx="264177" cy="0"/>
            </a:xfrm>
            <a:prstGeom prst="line">
              <a:avLst/>
            </a:prstGeom>
            <a:ln>
              <a:solidFill>
                <a:srgbClr val="00BE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35901199-4A9D-F876-7043-C1078A5C6E5B}"/>
                </a:ext>
              </a:extLst>
            </p:cNvPr>
            <p:cNvCxnSpPr/>
            <p:nvPr/>
          </p:nvCxnSpPr>
          <p:spPr>
            <a:xfrm>
              <a:off x="1657152" y="2602854"/>
              <a:ext cx="264177" cy="0"/>
            </a:xfrm>
            <a:prstGeom prst="line">
              <a:avLst/>
            </a:prstGeom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ext Box 197">
            <a:extLst>
              <a:ext uri="{FF2B5EF4-FFF2-40B4-BE49-F238E27FC236}">
                <a16:creationId xmlns:a16="http://schemas.microsoft.com/office/drawing/2014/main" id="{B76CCD7A-F8F7-1308-33BD-D1CFB43D2F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18081" y="3850823"/>
            <a:ext cx="1122430" cy="33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chemeClr val="accent6"/>
                </a:solidFill>
                <a:cs typeface="Helvetica"/>
              </a:rPr>
              <a:t>BN-3  Gen 2  ground Test</a:t>
            </a:r>
          </a:p>
        </p:txBody>
      </p:sp>
      <p:sp>
        <p:nvSpPr>
          <p:cNvPr id="46" name="Isosceles Triangle 94">
            <a:extLst>
              <a:ext uri="{FF2B5EF4-FFF2-40B4-BE49-F238E27FC236}">
                <a16:creationId xmlns:a16="http://schemas.microsoft.com/office/drawing/2014/main" id="{EB7DA8BA-D461-74F5-436F-BCB045FC4D1B}"/>
              </a:ext>
            </a:extLst>
          </p:cNvPr>
          <p:cNvSpPr/>
          <p:nvPr/>
        </p:nvSpPr>
        <p:spPr bwMode="auto">
          <a:xfrm rot="10800000">
            <a:off x="9338036" y="4130896"/>
            <a:ext cx="171865" cy="206598"/>
          </a:xfrm>
          <a:prstGeom prst="diamond">
            <a:avLst/>
          </a:prstGeom>
          <a:solidFill>
            <a:schemeClr val="accent6"/>
          </a:solidFill>
          <a:ln w="285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53" name="Text Box 197">
            <a:extLst>
              <a:ext uri="{FF2B5EF4-FFF2-40B4-BE49-F238E27FC236}">
                <a16:creationId xmlns:a16="http://schemas.microsoft.com/office/drawing/2014/main" id="{9FBD5919-D8F3-34ED-9E27-7331923CD2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4180" y="4389173"/>
            <a:ext cx="1122430" cy="33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chemeClr val="accent6"/>
                </a:solidFill>
                <a:cs typeface="Helvetica"/>
              </a:rPr>
              <a:t>BN-3  Gen 2  PDR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7950DC4-627A-2450-2F29-68830234E08A}"/>
              </a:ext>
            </a:extLst>
          </p:cNvPr>
          <p:cNvCxnSpPr>
            <a:cxnSpLocks/>
          </p:cNvCxnSpPr>
          <p:nvPr/>
        </p:nvCxnSpPr>
        <p:spPr>
          <a:xfrm flipH="1">
            <a:off x="9497974" y="4259687"/>
            <a:ext cx="1028160" cy="3428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4E9318BD-F7D4-6AF5-8565-D45690D25C32}"/>
              </a:ext>
            </a:extLst>
          </p:cNvPr>
          <p:cNvCxnSpPr>
            <a:cxnSpLocks/>
          </p:cNvCxnSpPr>
          <p:nvPr/>
        </p:nvCxnSpPr>
        <p:spPr>
          <a:xfrm>
            <a:off x="522539" y="2500641"/>
            <a:ext cx="264177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C8FC004-9E8B-7A47-3407-ED1F3D5A7692}"/>
              </a:ext>
            </a:extLst>
          </p:cNvPr>
          <p:cNvCxnSpPr>
            <a:cxnSpLocks/>
          </p:cNvCxnSpPr>
          <p:nvPr/>
        </p:nvCxnSpPr>
        <p:spPr>
          <a:xfrm>
            <a:off x="518274" y="2663764"/>
            <a:ext cx="264177" cy="0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Text Box 197">
            <a:extLst>
              <a:ext uri="{FF2B5EF4-FFF2-40B4-BE49-F238E27FC236}">
                <a16:creationId xmlns:a16="http://schemas.microsoft.com/office/drawing/2014/main" id="{2B6C8EC9-572C-74D7-23D0-EE7660509E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1306" y="2674987"/>
            <a:ext cx="1266363" cy="215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3333CC"/>
                </a:solidFill>
                <a:cs typeface="Helvetica"/>
              </a:rPr>
              <a:t>Run 6 IPP</a:t>
            </a:r>
          </a:p>
        </p:txBody>
      </p: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0AE3145C-0497-3B7C-56BC-2132E4554261}"/>
              </a:ext>
            </a:extLst>
          </p:cNvPr>
          <p:cNvCxnSpPr>
            <a:cxnSpLocks/>
          </p:cNvCxnSpPr>
          <p:nvPr/>
        </p:nvCxnSpPr>
        <p:spPr>
          <a:xfrm flipH="1">
            <a:off x="6517920" y="4204434"/>
            <a:ext cx="1193657" cy="11339"/>
          </a:xfrm>
          <a:prstGeom prst="line">
            <a:avLst/>
          </a:prstGeom>
          <a:ln w="31750">
            <a:solidFill>
              <a:srgbClr val="00BE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4" name="Text Box 197">
            <a:extLst>
              <a:ext uri="{FF2B5EF4-FFF2-40B4-BE49-F238E27FC236}">
                <a16:creationId xmlns:a16="http://schemas.microsoft.com/office/drawing/2014/main" id="{EEF13EAD-3B9C-7E90-B937-B4C8E33D21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3285" y="3283310"/>
            <a:ext cx="1266363" cy="21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00B050"/>
                </a:solidFill>
                <a:cs typeface="Helvetica"/>
              </a:rPr>
              <a:t>Set 2</a:t>
            </a:r>
          </a:p>
        </p:txBody>
      </p: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2F4F91B0-947A-EBBC-EA93-6A21E289BE8C}"/>
              </a:ext>
            </a:extLst>
          </p:cNvPr>
          <p:cNvCxnSpPr>
            <a:cxnSpLocks/>
          </p:cNvCxnSpPr>
          <p:nvPr/>
        </p:nvCxnSpPr>
        <p:spPr>
          <a:xfrm flipH="1" flipV="1">
            <a:off x="9575762" y="2381921"/>
            <a:ext cx="1365623" cy="1804"/>
          </a:xfrm>
          <a:prstGeom prst="line">
            <a:avLst/>
          </a:prstGeom>
          <a:ln w="317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90E4A0BB-D8D5-86DD-65F0-6C5BB69BDF6A}"/>
              </a:ext>
            </a:extLst>
          </p:cNvPr>
          <p:cNvCxnSpPr>
            <a:cxnSpLocks/>
            <a:endCxn id="185" idx="0"/>
          </p:cNvCxnSpPr>
          <p:nvPr/>
        </p:nvCxnSpPr>
        <p:spPr>
          <a:xfrm flipH="1">
            <a:off x="4197471" y="3028348"/>
            <a:ext cx="5346846" cy="21213"/>
          </a:xfrm>
          <a:prstGeom prst="line">
            <a:avLst/>
          </a:prstGeom>
          <a:ln w="317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EE19A97F-CBA8-2200-3106-94FD0CE69CB2}"/>
              </a:ext>
            </a:extLst>
          </p:cNvPr>
          <p:cNvCxnSpPr>
            <a:cxnSpLocks/>
          </p:cNvCxnSpPr>
          <p:nvPr/>
        </p:nvCxnSpPr>
        <p:spPr>
          <a:xfrm flipH="1" flipV="1">
            <a:off x="4205611" y="2990845"/>
            <a:ext cx="7772" cy="600466"/>
          </a:xfrm>
          <a:prstGeom prst="line">
            <a:avLst/>
          </a:prstGeom>
          <a:ln w="317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A2C67B13-BBFA-32F0-835E-5A760418CEF9}"/>
              </a:ext>
            </a:extLst>
          </p:cNvPr>
          <p:cNvCxnSpPr>
            <a:cxnSpLocks/>
            <a:endCxn id="8" idx="0"/>
          </p:cNvCxnSpPr>
          <p:nvPr/>
        </p:nvCxnSpPr>
        <p:spPr>
          <a:xfrm flipH="1">
            <a:off x="2724712" y="3625549"/>
            <a:ext cx="1506050" cy="12666"/>
          </a:xfrm>
          <a:prstGeom prst="line">
            <a:avLst/>
          </a:prstGeom>
          <a:ln w="317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159EBA77-A77C-2D95-D509-4868368DA98C}"/>
              </a:ext>
            </a:extLst>
          </p:cNvPr>
          <p:cNvCxnSpPr>
            <a:cxnSpLocks/>
          </p:cNvCxnSpPr>
          <p:nvPr/>
        </p:nvCxnSpPr>
        <p:spPr>
          <a:xfrm flipV="1">
            <a:off x="2707703" y="3606622"/>
            <a:ext cx="6834" cy="663748"/>
          </a:xfrm>
          <a:prstGeom prst="line">
            <a:avLst/>
          </a:prstGeom>
          <a:ln w="317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C1BED593-27C5-3A8F-F3D8-434800590124}"/>
              </a:ext>
            </a:extLst>
          </p:cNvPr>
          <p:cNvCxnSpPr>
            <a:cxnSpLocks/>
          </p:cNvCxnSpPr>
          <p:nvPr/>
        </p:nvCxnSpPr>
        <p:spPr>
          <a:xfrm flipH="1">
            <a:off x="1803106" y="4248335"/>
            <a:ext cx="911431" cy="11319"/>
          </a:xfrm>
          <a:prstGeom prst="line">
            <a:avLst/>
          </a:prstGeom>
          <a:ln w="317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5FE2B409-6666-60ED-6928-AC075C5F1900}"/>
              </a:ext>
            </a:extLst>
          </p:cNvPr>
          <p:cNvCxnSpPr>
            <a:cxnSpLocks/>
          </p:cNvCxnSpPr>
          <p:nvPr/>
        </p:nvCxnSpPr>
        <p:spPr>
          <a:xfrm flipV="1">
            <a:off x="1765863" y="4266761"/>
            <a:ext cx="21090" cy="588344"/>
          </a:xfrm>
          <a:prstGeom prst="line">
            <a:avLst/>
          </a:prstGeom>
          <a:ln w="317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9" name="Text Box 197">
            <a:extLst>
              <a:ext uri="{FF2B5EF4-FFF2-40B4-BE49-F238E27FC236}">
                <a16:creationId xmlns:a16="http://schemas.microsoft.com/office/drawing/2014/main" id="{06EED153-7132-0DB5-6399-1A8C2FB6F8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117" y="3863306"/>
            <a:ext cx="1122430" cy="33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chemeClr val="accent6"/>
                </a:solidFill>
                <a:cs typeface="Helvetica"/>
              </a:rPr>
              <a:t>BN-3  Gen 2  CDR</a:t>
            </a:r>
          </a:p>
        </p:txBody>
      </p: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552A7D36-38DD-87F7-BA17-752D8B248EF1}"/>
              </a:ext>
            </a:extLst>
          </p:cNvPr>
          <p:cNvCxnSpPr>
            <a:cxnSpLocks/>
          </p:cNvCxnSpPr>
          <p:nvPr/>
        </p:nvCxnSpPr>
        <p:spPr>
          <a:xfrm flipV="1">
            <a:off x="9469522" y="4290264"/>
            <a:ext cx="476" cy="555168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>
            <a:extLst>
              <a:ext uri="{FF2B5EF4-FFF2-40B4-BE49-F238E27FC236}">
                <a16:creationId xmlns:a16="http://schemas.microsoft.com/office/drawing/2014/main" id="{DF6FE719-245F-295F-20C7-0E9F7BD39737}"/>
              </a:ext>
            </a:extLst>
          </p:cNvPr>
          <p:cNvCxnSpPr>
            <a:cxnSpLocks/>
            <a:endCxn id="4" idx="1"/>
          </p:cNvCxnSpPr>
          <p:nvPr/>
        </p:nvCxnSpPr>
        <p:spPr>
          <a:xfrm flipH="1">
            <a:off x="8772486" y="4821118"/>
            <a:ext cx="629831" cy="0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2" name="Isosceles Triangle 94">
            <a:extLst>
              <a:ext uri="{FF2B5EF4-FFF2-40B4-BE49-F238E27FC236}">
                <a16:creationId xmlns:a16="http://schemas.microsoft.com/office/drawing/2014/main" id="{7FE0DD9A-352E-B45F-8748-BD015174F8AC}"/>
              </a:ext>
            </a:extLst>
          </p:cNvPr>
          <p:cNvSpPr/>
          <p:nvPr/>
        </p:nvSpPr>
        <p:spPr bwMode="auto">
          <a:xfrm rot="10800000">
            <a:off x="6753242" y="5269102"/>
            <a:ext cx="150483" cy="155448"/>
          </a:xfrm>
          <a:prstGeom prst="pentagon">
            <a:avLst/>
          </a:prstGeom>
          <a:solidFill>
            <a:schemeClr val="accent6">
              <a:lumMod val="50000"/>
            </a:schemeClr>
          </a:solidFill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srgbClr val="00B050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3561ADB2-B054-3EF2-C595-524D0CB457CC}"/>
              </a:ext>
            </a:extLst>
          </p:cNvPr>
          <p:cNvCxnSpPr>
            <a:cxnSpLocks/>
          </p:cNvCxnSpPr>
          <p:nvPr/>
        </p:nvCxnSpPr>
        <p:spPr>
          <a:xfrm flipH="1" flipV="1">
            <a:off x="6903725" y="5436104"/>
            <a:ext cx="1805923" cy="2745"/>
          </a:xfrm>
          <a:prstGeom prst="line">
            <a:avLst/>
          </a:prstGeom>
          <a:ln w="317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Connector 175">
            <a:extLst>
              <a:ext uri="{FF2B5EF4-FFF2-40B4-BE49-F238E27FC236}">
                <a16:creationId xmlns:a16="http://schemas.microsoft.com/office/drawing/2014/main" id="{A0B6CDD2-6FAD-CA96-873A-F9325661CBAA}"/>
              </a:ext>
            </a:extLst>
          </p:cNvPr>
          <p:cNvCxnSpPr>
            <a:cxnSpLocks/>
          </p:cNvCxnSpPr>
          <p:nvPr/>
        </p:nvCxnSpPr>
        <p:spPr>
          <a:xfrm flipV="1">
            <a:off x="8681680" y="4876472"/>
            <a:ext cx="476" cy="555168"/>
          </a:xfrm>
          <a:prstGeom prst="line">
            <a:avLst/>
          </a:prstGeom>
          <a:ln w="317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94AC3ED8-7D77-5029-345C-54BC19D1D809}"/>
              </a:ext>
            </a:extLst>
          </p:cNvPr>
          <p:cNvCxnSpPr>
            <a:cxnSpLocks/>
          </p:cNvCxnSpPr>
          <p:nvPr/>
        </p:nvCxnSpPr>
        <p:spPr>
          <a:xfrm flipH="1">
            <a:off x="9477871" y="4219721"/>
            <a:ext cx="966593" cy="9614"/>
          </a:xfrm>
          <a:prstGeom prst="line">
            <a:avLst/>
          </a:prstGeom>
          <a:ln w="317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32CA4338-EBE2-638C-DFF4-D17C809286B6}"/>
              </a:ext>
            </a:extLst>
          </p:cNvPr>
          <p:cNvCxnSpPr>
            <a:cxnSpLocks/>
          </p:cNvCxnSpPr>
          <p:nvPr/>
        </p:nvCxnSpPr>
        <p:spPr>
          <a:xfrm flipV="1">
            <a:off x="9418268" y="4308432"/>
            <a:ext cx="476" cy="555168"/>
          </a:xfrm>
          <a:prstGeom prst="line">
            <a:avLst/>
          </a:prstGeom>
          <a:ln w="317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0F4561E2-2D42-426B-BA02-E066D8C8FA19}"/>
              </a:ext>
            </a:extLst>
          </p:cNvPr>
          <p:cNvCxnSpPr>
            <a:cxnSpLocks/>
          </p:cNvCxnSpPr>
          <p:nvPr/>
        </p:nvCxnSpPr>
        <p:spPr>
          <a:xfrm flipH="1">
            <a:off x="8749771" y="4876472"/>
            <a:ext cx="675259" cy="0"/>
          </a:xfrm>
          <a:prstGeom prst="line">
            <a:avLst/>
          </a:prstGeom>
          <a:ln w="317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5" name="Isosceles Triangle 184">
            <a:extLst>
              <a:ext uri="{FF2B5EF4-FFF2-40B4-BE49-F238E27FC236}">
                <a16:creationId xmlns:a16="http://schemas.microsoft.com/office/drawing/2014/main" id="{C3D31F34-6D01-0514-DA78-453B3037B58A}"/>
              </a:ext>
            </a:extLst>
          </p:cNvPr>
          <p:cNvSpPr/>
          <p:nvPr/>
        </p:nvSpPr>
        <p:spPr>
          <a:xfrm rot="10800000">
            <a:off x="4130891" y="2902650"/>
            <a:ext cx="133161" cy="146911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86" name="Isosceles Triangle 185">
            <a:extLst>
              <a:ext uri="{FF2B5EF4-FFF2-40B4-BE49-F238E27FC236}">
                <a16:creationId xmlns:a16="http://schemas.microsoft.com/office/drawing/2014/main" id="{3DB7F18A-5F4C-493E-4D5A-41F3B4DCB3D2}"/>
              </a:ext>
            </a:extLst>
          </p:cNvPr>
          <p:cNvSpPr/>
          <p:nvPr/>
        </p:nvSpPr>
        <p:spPr>
          <a:xfrm rot="10800000">
            <a:off x="4070683" y="2852104"/>
            <a:ext cx="133161" cy="146911"/>
          </a:xfrm>
          <a:prstGeom prst="triangle">
            <a:avLst/>
          </a:prstGeom>
          <a:solidFill>
            <a:srgbClr val="3333CC"/>
          </a:solidFill>
          <a:ln>
            <a:solidFill>
              <a:srgbClr val="3333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87" name="Text Box 197">
            <a:extLst>
              <a:ext uri="{FF2B5EF4-FFF2-40B4-BE49-F238E27FC236}">
                <a16:creationId xmlns:a16="http://schemas.microsoft.com/office/drawing/2014/main" id="{BF8DAC86-BCCF-93D2-5934-B40C814CC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7805" y="2663136"/>
            <a:ext cx="1334945" cy="215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3333CC"/>
                </a:solidFill>
                <a:cs typeface="Helvetica"/>
              </a:rPr>
              <a:t>Flight Results</a:t>
            </a:r>
          </a:p>
        </p:txBody>
      </p:sp>
      <p:sp>
        <p:nvSpPr>
          <p:cNvPr id="188" name="Isosceles Triangle 94">
            <a:extLst>
              <a:ext uri="{FF2B5EF4-FFF2-40B4-BE49-F238E27FC236}">
                <a16:creationId xmlns:a16="http://schemas.microsoft.com/office/drawing/2014/main" id="{EBB41DA1-13B7-303C-7D18-C4316BC3DEC4}"/>
              </a:ext>
            </a:extLst>
          </p:cNvPr>
          <p:cNvSpPr/>
          <p:nvPr/>
        </p:nvSpPr>
        <p:spPr bwMode="auto">
          <a:xfrm rot="10800000">
            <a:off x="3663448" y="3467598"/>
            <a:ext cx="150483" cy="155448"/>
          </a:xfrm>
          <a:prstGeom prst="pentagon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89" name="Isosceles Triangle 94">
            <a:extLst>
              <a:ext uri="{FF2B5EF4-FFF2-40B4-BE49-F238E27FC236}">
                <a16:creationId xmlns:a16="http://schemas.microsoft.com/office/drawing/2014/main" id="{E5F2BD03-1255-0C61-6DC4-7F161C4CF820}"/>
              </a:ext>
            </a:extLst>
          </p:cNvPr>
          <p:cNvSpPr/>
          <p:nvPr/>
        </p:nvSpPr>
        <p:spPr bwMode="auto">
          <a:xfrm rot="10800000">
            <a:off x="4893716" y="2861722"/>
            <a:ext cx="150483" cy="155448"/>
          </a:xfrm>
          <a:prstGeom prst="pentagon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90" name="Isosceles Triangle 94">
            <a:extLst>
              <a:ext uri="{FF2B5EF4-FFF2-40B4-BE49-F238E27FC236}">
                <a16:creationId xmlns:a16="http://schemas.microsoft.com/office/drawing/2014/main" id="{0F7B5436-EEBB-8586-AC2C-9D9C3BAEC52D}"/>
              </a:ext>
            </a:extLst>
          </p:cNvPr>
          <p:cNvSpPr/>
          <p:nvPr/>
        </p:nvSpPr>
        <p:spPr bwMode="auto">
          <a:xfrm rot="10800000">
            <a:off x="7628265" y="2871286"/>
            <a:ext cx="150483" cy="155448"/>
          </a:xfrm>
          <a:prstGeom prst="pentagon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91" name="Isosceles Triangle 94">
            <a:extLst>
              <a:ext uri="{FF2B5EF4-FFF2-40B4-BE49-F238E27FC236}">
                <a16:creationId xmlns:a16="http://schemas.microsoft.com/office/drawing/2014/main" id="{63944249-C08E-5F20-A1F5-5DF17EB0D55F}"/>
              </a:ext>
            </a:extLst>
          </p:cNvPr>
          <p:cNvSpPr/>
          <p:nvPr/>
        </p:nvSpPr>
        <p:spPr bwMode="auto">
          <a:xfrm rot="10800000">
            <a:off x="6143292" y="2914483"/>
            <a:ext cx="150483" cy="155448"/>
          </a:xfrm>
          <a:prstGeom prst="pentagon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93" name="Isosceles Triangle 94">
            <a:extLst>
              <a:ext uri="{FF2B5EF4-FFF2-40B4-BE49-F238E27FC236}">
                <a16:creationId xmlns:a16="http://schemas.microsoft.com/office/drawing/2014/main" id="{24CB4B4D-913E-31F2-D34F-6D1C93A6EE71}"/>
              </a:ext>
            </a:extLst>
          </p:cNvPr>
          <p:cNvSpPr/>
          <p:nvPr/>
        </p:nvSpPr>
        <p:spPr bwMode="auto">
          <a:xfrm rot="10800000">
            <a:off x="7634145" y="3501538"/>
            <a:ext cx="152966" cy="176138"/>
          </a:xfrm>
          <a:prstGeom prst="pentagon">
            <a:avLst/>
          </a:prstGeom>
          <a:solidFill>
            <a:srgbClr val="00B050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srgbClr val="00B050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94" name="Isosceles Triangle 94">
            <a:extLst>
              <a:ext uri="{FF2B5EF4-FFF2-40B4-BE49-F238E27FC236}">
                <a16:creationId xmlns:a16="http://schemas.microsoft.com/office/drawing/2014/main" id="{A7DBDAF1-F64A-9D4A-B03D-1B14C21A8365}"/>
              </a:ext>
            </a:extLst>
          </p:cNvPr>
          <p:cNvSpPr/>
          <p:nvPr/>
        </p:nvSpPr>
        <p:spPr bwMode="auto">
          <a:xfrm rot="10800000">
            <a:off x="7980878" y="3502076"/>
            <a:ext cx="150483" cy="155448"/>
          </a:xfrm>
          <a:prstGeom prst="pentagon">
            <a:avLst/>
          </a:prstGeom>
          <a:solidFill>
            <a:srgbClr val="00B050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srgbClr val="00B050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96" name="Isosceles Triangle 94">
            <a:extLst>
              <a:ext uri="{FF2B5EF4-FFF2-40B4-BE49-F238E27FC236}">
                <a16:creationId xmlns:a16="http://schemas.microsoft.com/office/drawing/2014/main" id="{4B22C86E-D4CF-ABFC-3D4F-B49E32C47BD5}"/>
              </a:ext>
            </a:extLst>
          </p:cNvPr>
          <p:cNvSpPr/>
          <p:nvPr/>
        </p:nvSpPr>
        <p:spPr bwMode="auto">
          <a:xfrm rot="10800000">
            <a:off x="8131361" y="2819648"/>
            <a:ext cx="197265" cy="206598"/>
          </a:xfrm>
          <a:prstGeom prst="diamond">
            <a:avLst/>
          </a:prstGeom>
          <a:solidFill>
            <a:srgbClr val="00BE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 b="1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4" name="Isosceles Triangle 94">
            <a:extLst>
              <a:ext uri="{FF2B5EF4-FFF2-40B4-BE49-F238E27FC236}">
                <a16:creationId xmlns:a16="http://schemas.microsoft.com/office/drawing/2014/main" id="{E5FA597B-A2CD-6742-12DF-4E96BBF63F46}"/>
              </a:ext>
            </a:extLst>
          </p:cNvPr>
          <p:cNvSpPr/>
          <p:nvPr/>
        </p:nvSpPr>
        <p:spPr bwMode="auto">
          <a:xfrm rot="10800000">
            <a:off x="8600621" y="4717819"/>
            <a:ext cx="171865" cy="206598"/>
          </a:xfrm>
          <a:prstGeom prst="diamond">
            <a:avLst/>
          </a:prstGeom>
          <a:solidFill>
            <a:schemeClr val="accent6"/>
          </a:solidFill>
          <a:ln w="285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98" name="Isosceles Triangle 94">
            <a:extLst>
              <a:ext uri="{FF2B5EF4-FFF2-40B4-BE49-F238E27FC236}">
                <a16:creationId xmlns:a16="http://schemas.microsoft.com/office/drawing/2014/main" id="{DF2F3108-9338-1CE7-0338-08EC84D3FAD1}"/>
              </a:ext>
            </a:extLst>
          </p:cNvPr>
          <p:cNvSpPr/>
          <p:nvPr/>
        </p:nvSpPr>
        <p:spPr bwMode="auto">
          <a:xfrm rot="10800000">
            <a:off x="8937701" y="2889805"/>
            <a:ext cx="150483" cy="155448"/>
          </a:xfrm>
          <a:prstGeom prst="pentagon">
            <a:avLst/>
          </a:prstGeom>
          <a:solidFill>
            <a:schemeClr val="accent5">
              <a:lumMod val="60000"/>
              <a:lumOff val="40000"/>
            </a:schemeClr>
          </a:solidFill>
          <a:ln w="2857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C8032352-A236-47D4-30CA-666D44D864A8}"/>
              </a:ext>
            </a:extLst>
          </p:cNvPr>
          <p:cNvSpPr/>
          <p:nvPr/>
        </p:nvSpPr>
        <p:spPr>
          <a:xfrm rot="10800000">
            <a:off x="9626952" y="4164086"/>
            <a:ext cx="214978" cy="180635"/>
          </a:xfrm>
          <a:prstGeom prst="triangl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99" name="Isosceles Triangle 94">
            <a:extLst>
              <a:ext uri="{FF2B5EF4-FFF2-40B4-BE49-F238E27FC236}">
                <a16:creationId xmlns:a16="http://schemas.microsoft.com/office/drawing/2014/main" id="{324762D9-E110-E5D5-44F2-D4EE0F6BA396}"/>
              </a:ext>
            </a:extLst>
          </p:cNvPr>
          <p:cNvSpPr/>
          <p:nvPr/>
        </p:nvSpPr>
        <p:spPr bwMode="auto">
          <a:xfrm rot="10800000">
            <a:off x="8847422" y="2914904"/>
            <a:ext cx="150483" cy="155448"/>
          </a:xfrm>
          <a:prstGeom prst="pentagon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00" name="Isosceles Triangle 199">
            <a:extLst>
              <a:ext uri="{FF2B5EF4-FFF2-40B4-BE49-F238E27FC236}">
                <a16:creationId xmlns:a16="http://schemas.microsoft.com/office/drawing/2014/main" id="{C9598151-FD24-BF88-91D2-6D3A1F6081D9}"/>
              </a:ext>
            </a:extLst>
          </p:cNvPr>
          <p:cNvSpPr/>
          <p:nvPr/>
        </p:nvSpPr>
        <p:spPr>
          <a:xfrm rot="10800000">
            <a:off x="10812396" y="2832630"/>
            <a:ext cx="214978" cy="180635"/>
          </a:xfrm>
          <a:prstGeom prst="triangle">
            <a:avLst/>
          </a:prstGeom>
          <a:solidFill>
            <a:srgbClr val="3333CC"/>
          </a:solidFill>
          <a:ln>
            <a:solidFill>
              <a:srgbClr val="3333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8" name="Isosceles Triangle 94">
            <a:extLst>
              <a:ext uri="{FF2B5EF4-FFF2-40B4-BE49-F238E27FC236}">
                <a16:creationId xmlns:a16="http://schemas.microsoft.com/office/drawing/2014/main" id="{6925B866-B78B-486E-534B-ADF436D4CFCD}"/>
              </a:ext>
            </a:extLst>
          </p:cNvPr>
          <p:cNvSpPr/>
          <p:nvPr/>
        </p:nvSpPr>
        <p:spPr bwMode="auto">
          <a:xfrm rot="10800000">
            <a:off x="2649471" y="3482767"/>
            <a:ext cx="150483" cy="155448"/>
          </a:xfrm>
          <a:prstGeom prst="pentagon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0" name="Text Box 197">
            <a:extLst>
              <a:ext uri="{FF2B5EF4-FFF2-40B4-BE49-F238E27FC236}">
                <a16:creationId xmlns:a16="http://schemas.microsoft.com/office/drawing/2014/main" id="{F0148E8C-4E6F-D5C3-A1A6-5D17FD90E8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7337" y="5743448"/>
            <a:ext cx="1266363" cy="21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00B050"/>
                </a:solidFill>
                <a:cs typeface="Helvetica"/>
              </a:rPr>
              <a:t>BN-2 Launch to ISS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AEAE80B-78FB-683C-8C3D-3DFD844B0E15}"/>
              </a:ext>
            </a:extLst>
          </p:cNvPr>
          <p:cNvCxnSpPr>
            <a:cxnSpLocks/>
          </p:cNvCxnSpPr>
          <p:nvPr/>
        </p:nvCxnSpPr>
        <p:spPr>
          <a:xfrm flipH="1" flipV="1">
            <a:off x="582069" y="5417435"/>
            <a:ext cx="543137" cy="29906"/>
          </a:xfrm>
          <a:prstGeom prst="line">
            <a:avLst/>
          </a:prstGeom>
          <a:ln w="317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BC28A2B3-AC6D-A4DD-5941-F93523F92730}"/>
              </a:ext>
            </a:extLst>
          </p:cNvPr>
          <p:cNvCxnSpPr>
            <a:cxnSpLocks/>
          </p:cNvCxnSpPr>
          <p:nvPr/>
        </p:nvCxnSpPr>
        <p:spPr>
          <a:xfrm flipH="1">
            <a:off x="552711" y="5391249"/>
            <a:ext cx="625669" cy="5554"/>
          </a:xfrm>
          <a:prstGeom prst="line">
            <a:avLst/>
          </a:prstGeom>
          <a:ln w="31750">
            <a:solidFill>
              <a:srgbClr val="3333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C9CAB58C-547B-181F-8980-49A797062BBB}"/>
              </a:ext>
            </a:extLst>
          </p:cNvPr>
          <p:cNvCxnSpPr>
            <a:cxnSpLocks/>
          </p:cNvCxnSpPr>
          <p:nvPr/>
        </p:nvCxnSpPr>
        <p:spPr>
          <a:xfrm flipV="1">
            <a:off x="1190630" y="4955024"/>
            <a:ext cx="9033" cy="492317"/>
          </a:xfrm>
          <a:prstGeom prst="line">
            <a:avLst/>
          </a:prstGeom>
          <a:ln w="317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4975FC87-6A96-F481-F20D-BA131A7DDB6F}"/>
              </a:ext>
            </a:extLst>
          </p:cNvPr>
          <p:cNvCxnSpPr>
            <a:cxnSpLocks/>
          </p:cNvCxnSpPr>
          <p:nvPr/>
        </p:nvCxnSpPr>
        <p:spPr>
          <a:xfrm flipV="1">
            <a:off x="1170058" y="4859348"/>
            <a:ext cx="14335" cy="572292"/>
          </a:xfrm>
          <a:prstGeom prst="line">
            <a:avLst/>
          </a:prstGeom>
          <a:ln w="31750">
            <a:solidFill>
              <a:srgbClr val="3333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D86E094F-DEFD-9B12-303A-9417FDC1A25A}"/>
              </a:ext>
            </a:extLst>
          </p:cNvPr>
          <p:cNvCxnSpPr>
            <a:cxnSpLocks/>
          </p:cNvCxnSpPr>
          <p:nvPr/>
        </p:nvCxnSpPr>
        <p:spPr>
          <a:xfrm flipH="1">
            <a:off x="1170058" y="4836499"/>
            <a:ext cx="565654" cy="11651"/>
          </a:xfrm>
          <a:prstGeom prst="line">
            <a:avLst/>
          </a:prstGeom>
          <a:ln w="31750">
            <a:solidFill>
              <a:srgbClr val="3333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Text Box 197">
            <a:extLst>
              <a:ext uri="{FF2B5EF4-FFF2-40B4-BE49-F238E27FC236}">
                <a16:creationId xmlns:a16="http://schemas.microsoft.com/office/drawing/2014/main" id="{986E0F49-F376-0ECC-D401-CDF9A27420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2509" y="2047740"/>
            <a:ext cx="1338104" cy="215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3333CC"/>
                </a:solidFill>
                <a:cs typeface="Helvetica"/>
              </a:rPr>
              <a:t>Flight Results</a:t>
            </a:r>
          </a:p>
        </p:txBody>
      </p:sp>
      <p:sp>
        <p:nvSpPr>
          <p:cNvPr id="85" name="Isosceles Triangle 94">
            <a:extLst>
              <a:ext uri="{FF2B5EF4-FFF2-40B4-BE49-F238E27FC236}">
                <a16:creationId xmlns:a16="http://schemas.microsoft.com/office/drawing/2014/main" id="{0DC34ECA-7364-EC09-AEF0-4789858BB130}"/>
              </a:ext>
            </a:extLst>
          </p:cNvPr>
          <p:cNvSpPr/>
          <p:nvPr/>
        </p:nvSpPr>
        <p:spPr bwMode="auto">
          <a:xfrm rot="10800000">
            <a:off x="9486563" y="2301527"/>
            <a:ext cx="171865" cy="206598"/>
          </a:xfrm>
          <a:prstGeom prst="diamond">
            <a:avLst/>
          </a:prstGeom>
          <a:solidFill>
            <a:schemeClr val="accent5">
              <a:lumMod val="60000"/>
              <a:lumOff val="40000"/>
            </a:schemeClr>
          </a:solidFill>
          <a:ln w="2857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95" name="Isosceles Triangle 94">
            <a:extLst>
              <a:ext uri="{FF2B5EF4-FFF2-40B4-BE49-F238E27FC236}">
                <a16:creationId xmlns:a16="http://schemas.microsoft.com/office/drawing/2014/main" id="{33FCB79D-DCC6-5129-4449-D81EB3B2312C}"/>
              </a:ext>
            </a:extLst>
          </p:cNvPr>
          <p:cNvSpPr/>
          <p:nvPr/>
        </p:nvSpPr>
        <p:spPr bwMode="auto">
          <a:xfrm rot="10800000">
            <a:off x="1086903" y="4770808"/>
            <a:ext cx="150483" cy="155448"/>
          </a:xfrm>
          <a:prstGeom prst="pentagon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98" name="Isosceles Triangle 94">
            <a:extLst>
              <a:ext uri="{FF2B5EF4-FFF2-40B4-BE49-F238E27FC236}">
                <a16:creationId xmlns:a16="http://schemas.microsoft.com/office/drawing/2014/main" id="{FDF962FC-C2EF-C55D-0CBD-73E94F15ADD9}"/>
              </a:ext>
            </a:extLst>
          </p:cNvPr>
          <p:cNvSpPr/>
          <p:nvPr/>
        </p:nvSpPr>
        <p:spPr bwMode="auto">
          <a:xfrm rot="10800000">
            <a:off x="406539" y="5389454"/>
            <a:ext cx="150483" cy="155448"/>
          </a:xfrm>
          <a:prstGeom prst="pentagon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99" name="Isosceles Triangle 94">
            <a:extLst>
              <a:ext uri="{FF2B5EF4-FFF2-40B4-BE49-F238E27FC236}">
                <a16:creationId xmlns:a16="http://schemas.microsoft.com/office/drawing/2014/main" id="{9026E2A4-CA3E-0BA4-EFA3-08375AC07B2A}"/>
              </a:ext>
            </a:extLst>
          </p:cNvPr>
          <p:cNvSpPr/>
          <p:nvPr/>
        </p:nvSpPr>
        <p:spPr bwMode="auto">
          <a:xfrm rot="10800000" flipH="1">
            <a:off x="10260500" y="5958155"/>
            <a:ext cx="123398" cy="124597"/>
          </a:xfrm>
          <a:prstGeom prst="pentagon">
            <a:avLst/>
          </a:prstGeom>
          <a:solidFill>
            <a:schemeClr val="accent6">
              <a:lumMod val="75000"/>
            </a:schemeClr>
          </a:solidFill>
          <a:ln w="285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srgbClr val="00B050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10" name="Isosceles Triangle 109">
            <a:extLst>
              <a:ext uri="{FF2B5EF4-FFF2-40B4-BE49-F238E27FC236}">
                <a16:creationId xmlns:a16="http://schemas.microsoft.com/office/drawing/2014/main" id="{021C6AC7-F488-0FB6-A8D9-F70C088923F8}"/>
              </a:ext>
            </a:extLst>
          </p:cNvPr>
          <p:cNvSpPr/>
          <p:nvPr/>
        </p:nvSpPr>
        <p:spPr>
          <a:xfrm rot="10800000">
            <a:off x="10870845" y="2896946"/>
            <a:ext cx="214978" cy="180635"/>
          </a:xfrm>
          <a:prstGeom prst="triangle">
            <a:avLst/>
          </a:prstGeom>
          <a:solidFill>
            <a:schemeClr val="accent6"/>
          </a:solidFill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11" name="Isosceles Triangle 94">
            <a:extLst>
              <a:ext uri="{FF2B5EF4-FFF2-40B4-BE49-F238E27FC236}">
                <a16:creationId xmlns:a16="http://schemas.microsoft.com/office/drawing/2014/main" id="{8A051677-401F-C819-9687-BDC7299EBFC4}"/>
              </a:ext>
            </a:extLst>
          </p:cNvPr>
          <p:cNvSpPr/>
          <p:nvPr/>
        </p:nvSpPr>
        <p:spPr bwMode="auto">
          <a:xfrm rot="10800000">
            <a:off x="10388333" y="3392471"/>
            <a:ext cx="171865" cy="206598"/>
          </a:xfrm>
          <a:prstGeom prst="diamond">
            <a:avLst/>
          </a:prstGeom>
          <a:solidFill>
            <a:schemeClr val="accent6"/>
          </a:solidFill>
          <a:ln w="285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C9D69045-801D-59B1-08A9-99C17ADAB0F3}"/>
              </a:ext>
            </a:extLst>
          </p:cNvPr>
          <p:cNvCxnSpPr>
            <a:cxnSpLocks/>
          </p:cNvCxnSpPr>
          <p:nvPr/>
        </p:nvCxnSpPr>
        <p:spPr>
          <a:xfrm flipH="1">
            <a:off x="10470895" y="3596540"/>
            <a:ext cx="531457" cy="0"/>
          </a:xfrm>
          <a:prstGeom prst="line">
            <a:avLst/>
          </a:prstGeom>
          <a:ln w="317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84CB59BF-B85B-D939-FED5-F923BA7B59AC}"/>
              </a:ext>
            </a:extLst>
          </p:cNvPr>
          <p:cNvCxnSpPr>
            <a:cxnSpLocks/>
          </p:cNvCxnSpPr>
          <p:nvPr/>
        </p:nvCxnSpPr>
        <p:spPr>
          <a:xfrm flipV="1">
            <a:off x="10444464" y="3603824"/>
            <a:ext cx="6033" cy="629139"/>
          </a:xfrm>
          <a:prstGeom prst="line">
            <a:avLst/>
          </a:prstGeom>
          <a:ln w="317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15B1F365-D39C-D37D-A9BB-47AF9F00BDC3}"/>
              </a:ext>
            </a:extLst>
          </p:cNvPr>
          <p:cNvCxnSpPr>
            <a:cxnSpLocks/>
          </p:cNvCxnSpPr>
          <p:nvPr/>
        </p:nvCxnSpPr>
        <p:spPr>
          <a:xfrm flipV="1">
            <a:off x="11001876" y="3048656"/>
            <a:ext cx="476" cy="555168"/>
          </a:xfrm>
          <a:prstGeom prst="line">
            <a:avLst/>
          </a:prstGeom>
          <a:ln w="317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61443DC8-CDE3-D14F-D5BE-DCDBB4AD62AB}"/>
              </a:ext>
            </a:extLst>
          </p:cNvPr>
          <p:cNvCxnSpPr>
            <a:cxnSpLocks/>
          </p:cNvCxnSpPr>
          <p:nvPr/>
        </p:nvCxnSpPr>
        <p:spPr>
          <a:xfrm flipH="1">
            <a:off x="10492080" y="3625549"/>
            <a:ext cx="520404" cy="25307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D3D3BEB3-4FBB-2DCC-1CD7-7AD4AC1F7673}"/>
              </a:ext>
            </a:extLst>
          </p:cNvPr>
          <p:cNvCxnSpPr>
            <a:cxnSpLocks/>
          </p:cNvCxnSpPr>
          <p:nvPr/>
        </p:nvCxnSpPr>
        <p:spPr>
          <a:xfrm flipV="1">
            <a:off x="11026898" y="2983694"/>
            <a:ext cx="476" cy="648188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E3B5FB68-B21F-71FE-C916-6E1955E3FF60}"/>
              </a:ext>
            </a:extLst>
          </p:cNvPr>
          <p:cNvCxnSpPr>
            <a:cxnSpLocks/>
          </p:cNvCxnSpPr>
          <p:nvPr/>
        </p:nvCxnSpPr>
        <p:spPr>
          <a:xfrm flipV="1">
            <a:off x="10501316" y="3610397"/>
            <a:ext cx="476" cy="648188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 Box 197">
            <a:extLst>
              <a:ext uri="{FF2B5EF4-FFF2-40B4-BE49-F238E27FC236}">
                <a16:creationId xmlns:a16="http://schemas.microsoft.com/office/drawing/2014/main" id="{714528EE-9E22-A0A1-B32F-13C35258BE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37713" y="3185527"/>
            <a:ext cx="1266363" cy="21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chemeClr val="accent6">
                    <a:lumMod val="75000"/>
                  </a:schemeClr>
                </a:solidFill>
                <a:cs typeface="Helvetica"/>
              </a:rPr>
              <a:t>On orbit ops</a:t>
            </a:r>
          </a:p>
        </p:txBody>
      </p:sp>
    </p:spTree>
    <p:extLst>
      <p:ext uri="{BB962C8B-B14F-4D97-AF65-F5344CB8AC3E}">
        <p14:creationId xmlns:p14="http://schemas.microsoft.com/office/powerpoint/2010/main" val="2853026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41005" y="1774802"/>
          <a:ext cx="10708744" cy="48592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38593">
                  <a:extLst>
                    <a:ext uri="{9D8B030D-6E8A-4147-A177-3AD203B41FA5}">
                      <a16:colId xmlns:a16="http://schemas.microsoft.com/office/drawing/2014/main" val="2816554964"/>
                    </a:ext>
                  </a:extLst>
                </a:gridCol>
                <a:gridCol w="1338593">
                  <a:extLst>
                    <a:ext uri="{9D8B030D-6E8A-4147-A177-3AD203B41FA5}">
                      <a16:colId xmlns:a16="http://schemas.microsoft.com/office/drawing/2014/main" val="462419445"/>
                    </a:ext>
                  </a:extLst>
                </a:gridCol>
                <a:gridCol w="1338593">
                  <a:extLst>
                    <a:ext uri="{9D8B030D-6E8A-4147-A177-3AD203B41FA5}">
                      <a16:colId xmlns:a16="http://schemas.microsoft.com/office/drawing/2014/main" val="4268476742"/>
                    </a:ext>
                  </a:extLst>
                </a:gridCol>
                <a:gridCol w="1338593">
                  <a:extLst>
                    <a:ext uri="{9D8B030D-6E8A-4147-A177-3AD203B41FA5}">
                      <a16:colId xmlns:a16="http://schemas.microsoft.com/office/drawing/2014/main" val="4086670375"/>
                    </a:ext>
                  </a:extLst>
                </a:gridCol>
                <a:gridCol w="1338593">
                  <a:extLst>
                    <a:ext uri="{9D8B030D-6E8A-4147-A177-3AD203B41FA5}">
                      <a16:colId xmlns:a16="http://schemas.microsoft.com/office/drawing/2014/main" val="1177463642"/>
                    </a:ext>
                  </a:extLst>
                </a:gridCol>
                <a:gridCol w="1338593">
                  <a:extLst>
                    <a:ext uri="{9D8B030D-6E8A-4147-A177-3AD203B41FA5}">
                      <a16:colId xmlns:a16="http://schemas.microsoft.com/office/drawing/2014/main" val="1717196710"/>
                    </a:ext>
                  </a:extLst>
                </a:gridCol>
                <a:gridCol w="1338593">
                  <a:extLst>
                    <a:ext uri="{9D8B030D-6E8A-4147-A177-3AD203B41FA5}">
                      <a16:colId xmlns:a16="http://schemas.microsoft.com/office/drawing/2014/main" val="1893285987"/>
                    </a:ext>
                  </a:extLst>
                </a:gridCol>
                <a:gridCol w="1338593">
                  <a:extLst>
                    <a:ext uri="{9D8B030D-6E8A-4147-A177-3AD203B41FA5}">
                      <a16:colId xmlns:a16="http://schemas.microsoft.com/office/drawing/2014/main" val="3604150202"/>
                    </a:ext>
                  </a:extLst>
                </a:gridCol>
              </a:tblGrid>
              <a:tr h="6124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138103"/>
                  </a:ext>
                </a:extLst>
              </a:tr>
              <a:tr h="6124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976969"/>
                  </a:ext>
                </a:extLst>
              </a:tr>
              <a:tr h="6124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5815080"/>
                  </a:ext>
                </a:extLst>
              </a:tr>
              <a:tr h="61707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3140397"/>
                  </a:ext>
                </a:extLst>
              </a:tr>
              <a:tr h="6124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0379990"/>
                  </a:ext>
                </a:extLst>
              </a:tr>
              <a:tr h="6124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339048"/>
                  </a:ext>
                </a:extLst>
              </a:tr>
              <a:tr h="6124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6383656"/>
                  </a:ext>
                </a:extLst>
              </a:tr>
              <a:tr h="567739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FY18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FY19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FY20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FY21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FY22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FY23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FY24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FY25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0026533"/>
                  </a:ext>
                </a:extLst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1799444" y="6622388"/>
            <a:ext cx="402336" cy="22860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D13D49-2B6F-174C-9E1E-1013A06E5C50}" type="slidenum">
              <a:rPr kumimoji="0" lang="uk-UA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uk-UA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FF6C7AD-258A-E03E-6E52-B919C45D9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17" y="-35347"/>
            <a:ext cx="10749742" cy="1066800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solidFill>
                  <a:schemeClr val="bg2"/>
                </a:solidFill>
                <a:cs typeface="Helvetica" panose="020B0604020202020204" pitchFamily="34" charset="0"/>
              </a:rPr>
              <a:t>BioNutrients-1, -2, and -3 </a:t>
            </a:r>
            <a:r>
              <a:rPr lang="en-US" sz="3200" dirty="0">
                <a:solidFill>
                  <a:schemeClr val="accent4"/>
                </a:solidFill>
                <a:cs typeface="Helvetica" panose="020B0604020202020204" pitchFamily="34" charset="0"/>
              </a:rPr>
              <a:t>MARS</a:t>
            </a:r>
            <a:r>
              <a:rPr lang="en-US" sz="3200" dirty="0">
                <a:solidFill>
                  <a:schemeClr val="bg2"/>
                </a:solidFill>
                <a:cs typeface="Helvetica" panose="020B0604020202020204" pitchFamily="34" charset="0"/>
              </a:rPr>
              <a:t> TRL</a:t>
            </a:r>
            <a:br>
              <a:rPr lang="en-US" sz="2800" dirty="0">
                <a:solidFill>
                  <a:schemeClr val="bg2"/>
                </a:solidFill>
                <a:cs typeface="Helvetica" panose="020B0604020202020204" pitchFamily="34" charset="0"/>
              </a:rPr>
            </a:br>
            <a:r>
              <a:rPr lang="en-US" sz="2800" dirty="0">
                <a:solidFill>
                  <a:schemeClr val="bg2"/>
                </a:solidFill>
                <a:cs typeface="Helvetica" panose="020B0604020202020204" pitchFamily="34" charset="0"/>
              </a:rPr>
              <a:t>Lifecycle Maturity/Milestone Schedule </a:t>
            </a:r>
            <a:r>
              <a:rPr lang="en-US" sz="1100" dirty="0">
                <a:solidFill>
                  <a:schemeClr val="bg2"/>
                </a:solidFill>
                <a:cs typeface="Helvetica" panose="020B0604020202020204" pitchFamily="34" charset="0"/>
              </a:rPr>
              <a:t>(pending GCD review of trait tool entries)</a:t>
            </a:r>
          </a:p>
        </p:txBody>
      </p:sp>
      <p:grpSp>
        <p:nvGrpSpPr>
          <p:cNvPr id="266" name="Group 265"/>
          <p:cNvGrpSpPr/>
          <p:nvPr/>
        </p:nvGrpSpPr>
        <p:grpSpPr>
          <a:xfrm>
            <a:off x="1040633" y="1268548"/>
            <a:ext cx="9008854" cy="306697"/>
            <a:chOff x="1595159" y="1277965"/>
            <a:chExt cx="9008854" cy="306697"/>
          </a:xfrm>
        </p:grpSpPr>
        <p:sp>
          <p:nvSpPr>
            <p:cNvPr id="238" name="Rectangle 237"/>
            <p:cNvSpPr/>
            <p:nvPr/>
          </p:nvSpPr>
          <p:spPr>
            <a:xfrm>
              <a:off x="1595159" y="1277965"/>
              <a:ext cx="9001683" cy="306697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63" name="Group 262"/>
            <p:cNvGrpSpPr/>
            <p:nvPr/>
          </p:nvGrpSpPr>
          <p:grpSpPr>
            <a:xfrm>
              <a:off x="1939988" y="1315897"/>
              <a:ext cx="1559896" cy="230832"/>
              <a:chOff x="1939988" y="1331194"/>
              <a:chExt cx="1559896" cy="230832"/>
            </a:xfrm>
          </p:grpSpPr>
          <p:sp>
            <p:nvSpPr>
              <p:cNvPr id="239" name="TextBox 238"/>
              <p:cNvSpPr txBox="1"/>
              <p:nvPr/>
            </p:nvSpPr>
            <p:spPr>
              <a:xfrm>
                <a:off x="2072568" y="1331194"/>
                <a:ext cx="142731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Project Milestone</a:t>
                </a:r>
              </a:p>
            </p:txBody>
          </p:sp>
          <p:sp>
            <p:nvSpPr>
              <p:cNvPr id="242" name="Regular Pentagon 241"/>
              <p:cNvSpPr/>
              <p:nvPr/>
            </p:nvSpPr>
            <p:spPr>
              <a:xfrm flipV="1">
                <a:off x="1939988" y="1379672"/>
                <a:ext cx="142482" cy="133877"/>
              </a:xfrm>
              <a:prstGeom prst="pentagon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64" name="Group 263"/>
            <p:cNvGrpSpPr/>
            <p:nvPr/>
          </p:nvGrpSpPr>
          <p:grpSpPr>
            <a:xfrm>
              <a:off x="4161016" y="1315897"/>
              <a:ext cx="1583648" cy="230832"/>
              <a:chOff x="4161016" y="1324190"/>
              <a:chExt cx="1583648" cy="230832"/>
            </a:xfrm>
          </p:grpSpPr>
          <p:sp>
            <p:nvSpPr>
              <p:cNvPr id="240" name="TextBox 239"/>
              <p:cNvSpPr txBox="1"/>
              <p:nvPr/>
            </p:nvSpPr>
            <p:spPr>
              <a:xfrm>
                <a:off x="4317348" y="1324190"/>
                <a:ext cx="1427316" cy="2308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GCD (Key) Milestone</a:t>
                </a:r>
              </a:p>
            </p:txBody>
          </p:sp>
          <p:sp>
            <p:nvSpPr>
              <p:cNvPr id="243" name="Diamond 242"/>
              <p:cNvSpPr/>
              <p:nvPr/>
            </p:nvSpPr>
            <p:spPr>
              <a:xfrm>
                <a:off x="4161016" y="1371026"/>
                <a:ext cx="160573" cy="137160"/>
              </a:xfrm>
              <a:prstGeom prst="diamond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65" name="Group 264"/>
            <p:cNvGrpSpPr/>
            <p:nvPr/>
          </p:nvGrpSpPr>
          <p:grpSpPr>
            <a:xfrm>
              <a:off x="6222073" y="1315897"/>
              <a:ext cx="1556408" cy="230832"/>
              <a:chOff x="6270927" y="1379672"/>
              <a:chExt cx="1556408" cy="230832"/>
            </a:xfrm>
          </p:grpSpPr>
          <p:sp>
            <p:nvSpPr>
              <p:cNvPr id="241" name="TextBox 240"/>
              <p:cNvSpPr txBox="1"/>
              <p:nvPr/>
            </p:nvSpPr>
            <p:spPr>
              <a:xfrm>
                <a:off x="6400019" y="1379672"/>
                <a:ext cx="1427316" cy="2308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Controlled Milestone</a:t>
                </a:r>
              </a:p>
            </p:txBody>
          </p:sp>
          <p:sp>
            <p:nvSpPr>
              <p:cNvPr id="244" name="Isosceles Triangle 243"/>
              <p:cNvSpPr/>
              <p:nvPr/>
            </p:nvSpPr>
            <p:spPr>
              <a:xfrm flipV="1">
                <a:off x="6270927" y="1427566"/>
                <a:ext cx="160573" cy="137160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cxnSp>
          <p:nvCxnSpPr>
            <p:cNvPr id="245" name="Straight Connector 244"/>
            <p:cNvCxnSpPr/>
            <p:nvPr/>
          </p:nvCxnSpPr>
          <p:spPr>
            <a:xfrm>
              <a:off x="8158134" y="1431313"/>
              <a:ext cx="71365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TextBox 245"/>
            <p:cNvSpPr txBox="1"/>
            <p:nvPr/>
          </p:nvSpPr>
          <p:spPr>
            <a:xfrm>
              <a:off x="8877836" y="1315897"/>
              <a:ext cx="172617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MS PGothic" charset="-128"/>
                  <a:cs typeface="+mn-cs"/>
                </a:rPr>
                <a:t>TRL/SRL/MRL Progression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 rot="16200000">
            <a:off x="-1001979" y="3196722"/>
            <a:ext cx="2182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TRL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6173" y="1605792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9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-6173" y="2213500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8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-6173" y="2829377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7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8727" y="3436324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6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9547" y="4048297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5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4879" y="4667059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4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01AB09-8162-44F9-E967-A70E9C14C8E4}"/>
              </a:ext>
            </a:extLst>
          </p:cNvPr>
          <p:cNvSpPr txBox="1"/>
          <p:nvPr/>
        </p:nvSpPr>
        <p:spPr>
          <a:xfrm>
            <a:off x="63672" y="5223901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3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sp>
        <p:nvSpPr>
          <p:cNvPr id="14" name="Text Box 197">
            <a:extLst>
              <a:ext uri="{FF2B5EF4-FFF2-40B4-BE49-F238E27FC236}">
                <a16:creationId xmlns:a16="http://schemas.microsoft.com/office/drawing/2014/main" id="{FAD340F8-0DD1-9446-241F-5971B25FDB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1372" y="5807131"/>
            <a:ext cx="1593483" cy="215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3333CC"/>
                </a:solidFill>
                <a:cs typeface="Helvetica"/>
              </a:rPr>
              <a:t>BN-1 Launch to ISS</a:t>
            </a:r>
          </a:p>
        </p:txBody>
      </p:sp>
      <p:sp>
        <p:nvSpPr>
          <p:cNvPr id="16" name="Isosceles Triangle 94">
            <a:extLst>
              <a:ext uri="{FF2B5EF4-FFF2-40B4-BE49-F238E27FC236}">
                <a16:creationId xmlns:a16="http://schemas.microsoft.com/office/drawing/2014/main" id="{5FD44A94-DE55-43C6-92A6-D199477BA25A}"/>
              </a:ext>
            </a:extLst>
          </p:cNvPr>
          <p:cNvSpPr/>
          <p:nvPr/>
        </p:nvSpPr>
        <p:spPr bwMode="auto">
          <a:xfrm rot="10800000">
            <a:off x="2533786" y="6036129"/>
            <a:ext cx="150483" cy="155448"/>
          </a:xfrm>
          <a:prstGeom prst="pentagon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6" name="Isosceles Triangle 94">
            <a:extLst>
              <a:ext uri="{FF2B5EF4-FFF2-40B4-BE49-F238E27FC236}">
                <a16:creationId xmlns:a16="http://schemas.microsoft.com/office/drawing/2014/main" id="{43973CAB-8A05-5D6D-5924-D11AAF6B7A28}"/>
              </a:ext>
            </a:extLst>
          </p:cNvPr>
          <p:cNvSpPr/>
          <p:nvPr/>
        </p:nvSpPr>
        <p:spPr bwMode="auto">
          <a:xfrm rot="10800000">
            <a:off x="1665866" y="4108429"/>
            <a:ext cx="197265" cy="206598"/>
          </a:xfrm>
          <a:prstGeom prst="diamond">
            <a:avLst/>
          </a:prstGeom>
          <a:solidFill>
            <a:srgbClr val="3333CC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31" name="Text Box 197">
            <a:extLst>
              <a:ext uri="{FF2B5EF4-FFF2-40B4-BE49-F238E27FC236}">
                <a16:creationId xmlns:a16="http://schemas.microsoft.com/office/drawing/2014/main" id="{4E7DBE72-8E74-707A-719A-CB2FF91925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8594" y="3263483"/>
            <a:ext cx="1266363" cy="215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3333CC"/>
                </a:solidFill>
                <a:cs typeface="Helvetica"/>
              </a:rPr>
              <a:t>Run 5 IPP</a:t>
            </a:r>
          </a:p>
        </p:txBody>
      </p:sp>
      <p:sp>
        <p:nvSpPr>
          <p:cNvPr id="123" name="Text Box 197">
            <a:extLst>
              <a:ext uri="{FF2B5EF4-FFF2-40B4-BE49-F238E27FC236}">
                <a16:creationId xmlns:a16="http://schemas.microsoft.com/office/drawing/2014/main" id="{E728DBCF-4AC9-A153-EF1A-D0F63758D3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085" y="3307774"/>
            <a:ext cx="1266363" cy="215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3333CC"/>
                </a:solidFill>
                <a:cs typeface="Helvetica"/>
              </a:rPr>
              <a:t>Run 1 IPP</a:t>
            </a:r>
          </a:p>
        </p:txBody>
      </p:sp>
      <p:sp>
        <p:nvSpPr>
          <p:cNvPr id="124" name="Text Box 197">
            <a:extLst>
              <a:ext uri="{FF2B5EF4-FFF2-40B4-BE49-F238E27FC236}">
                <a16:creationId xmlns:a16="http://schemas.microsoft.com/office/drawing/2014/main" id="{7BA09CE2-E14E-1B69-C253-6CD56EF89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1307" y="3198572"/>
            <a:ext cx="1266363" cy="215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3333CC"/>
                </a:solidFill>
                <a:cs typeface="Helvetica"/>
              </a:rPr>
              <a:t>Run 2 IPP</a:t>
            </a:r>
          </a:p>
        </p:txBody>
      </p:sp>
      <p:sp>
        <p:nvSpPr>
          <p:cNvPr id="126" name="Text Box 197">
            <a:extLst>
              <a:ext uri="{FF2B5EF4-FFF2-40B4-BE49-F238E27FC236}">
                <a16:creationId xmlns:a16="http://schemas.microsoft.com/office/drawing/2014/main" id="{A3444E4A-A7D2-7C36-6812-81F4A7704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3888" y="3084197"/>
            <a:ext cx="1266363" cy="341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endParaRPr lang="en-US" sz="1000" b="1">
              <a:solidFill>
                <a:srgbClr val="3333CC"/>
              </a:solidFill>
              <a:cs typeface="Helvetica"/>
            </a:endParaRPr>
          </a:p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3333CC"/>
                </a:solidFill>
                <a:cs typeface="Helvetica"/>
              </a:rPr>
              <a:t>Run 3 IPP</a:t>
            </a:r>
          </a:p>
        </p:txBody>
      </p:sp>
      <p:sp>
        <p:nvSpPr>
          <p:cNvPr id="135" name="Text Box 197">
            <a:extLst>
              <a:ext uri="{FF2B5EF4-FFF2-40B4-BE49-F238E27FC236}">
                <a16:creationId xmlns:a16="http://schemas.microsoft.com/office/drawing/2014/main" id="{3CC60B89-8B3F-2931-54CF-B2E2F8131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9454" y="3140487"/>
            <a:ext cx="1266363" cy="341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3333CC"/>
                </a:solidFill>
                <a:cs typeface="Helvetica"/>
              </a:rPr>
              <a:t>T8 SP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3333CC"/>
                </a:solidFill>
                <a:cs typeface="Helvetica"/>
              </a:rPr>
              <a:t>Run 4 IPP</a:t>
            </a:r>
          </a:p>
        </p:txBody>
      </p: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0C76FD1F-317D-ABB8-9C1D-01782C16F747}"/>
              </a:ext>
            </a:extLst>
          </p:cNvPr>
          <p:cNvCxnSpPr>
            <a:cxnSpLocks/>
          </p:cNvCxnSpPr>
          <p:nvPr/>
        </p:nvCxnSpPr>
        <p:spPr>
          <a:xfrm flipH="1">
            <a:off x="1859143" y="4204409"/>
            <a:ext cx="830594" cy="15326"/>
          </a:xfrm>
          <a:prstGeom prst="line">
            <a:avLst/>
          </a:prstGeom>
          <a:ln w="31750">
            <a:solidFill>
              <a:srgbClr val="3333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1CA53F21-3E10-B7C9-DA3B-AAEC11B85541}"/>
              </a:ext>
            </a:extLst>
          </p:cNvPr>
          <p:cNvCxnSpPr>
            <a:cxnSpLocks/>
          </p:cNvCxnSpPr>
          <p:nvPr/>
        </p:nvCxnSpPr>
        <p:spPr>
          <a:xfrm flipH="1">
            <a:off x="2662826" y="3603824"/>
            <a:ext cx="1494465" cy="44344"/>
          </a:xfrm>
          <a:prstGeom prst="line">
            <a:avLst/>
          </a:prstGeom>
          <a:ln w="31750">
            <a:solidFill>
              <a:srgbClr val="3333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5BD599DC-113B-6295-822F-B1FB03D71D4F}"/>
              </a:ext>
            </a:extLst>
          </p:cNvPr>
          <p:cNvCxnSpPr>
            <a:cxnSpLocks/>
          </p:cNvCxnSpPr>
          <p:nvPr/>
        </p:nvCxnSpPr>
        <p:spPr>
          <a:xfrm flipV="1">
            <a:off x="2683908" y="3555987"/>
            <a:ext cx="6834" cy="663748"/>
          </a:xfrm>
          <a:prstGeom prst="line">
            <a:avLst/>
          </a:prstGeom>
          <a:ln w="31750">
            <a:solidFill>
              <a:srgbClr val="3333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0" name="Text Box 197">
            <a:extLst>
              <a:ext uri="{FF2B5EF4-FFF2-40B4-BE49-F238E27FC236}">
                <a16:creationId xmlns:a16="http://schemas.microsoft.com/office/drawing/2014/main" id="{76A9D12B-A284-0F4D-D99E-BC5B66725B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71840" y="2964791"/>
            <a:ext cx="1572898" cy="33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3333CC"/>
                </a:solidFill>
                <a:cs typeface="Helvetica"/>
              </a:rPr>
              <a:t>Final Report on Flight Results BN1, </a:t>
            </a:r>
            <a:r>
              <a:rPr lang="en-US" sz="1000" b="1">
                <a:solidFill>
                  <a:schemeClr val="accent6">
                    <a:lumMod val="75000"/>
                  </a:schemeClr>
                </a:solidFill>
                <a:cs typeface="Helvetica"/>
              </a:rPr>
              <a:t>3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E399D77-AB0D-250A-4C12-C25B80CE4812}"/>
              </a:ext>
            </a:extLst>
          </p:cNvPr>
          <p:cNvCxnSpPr>
            <a:cxnSpLocks/>
          </p:cNvCxnSpPr>
          <p:nvPr/>
        </p:nvCxnSpPr>
        <p:spPr>
          <a:xfrm>
            <a:off x="9579207" y="1748284"/>
            <a:ext cx="0" cy="4262161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 Box 197">
            <a:extLst>
              <a:ext uri="{FF2B5EF4-FFF2-40B4-BE49-F238E27FC236}">
                <a16:creationId xmlns:a16="http://schemas.microsoft.com/office/drawing/2014/main" id="{039A19DA-3E10-9565-08A8-1393CF306A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0738" y="5681908"/>
            <a:ext cx="1266363" cy="33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chemeClr val="accent6">
                    <a:lumMod val="75000"/>
                  </a:schemeClr>
                </a:solidFill>
                <a:cs typeface="Helvetica"/>
              </a:rPr>
              <a:t>BN-3 Launch to ISS</a:t>
            </a:r>
          </a:p>
        </p:txBody>
      </p:sp>
      <p:sp>
        <p:nvSpPr>
          <p:cNvPr id="44" name="Isosceles Triangle 94">
            <a:extLst>
              <a:ext uri="{FF2B5EF4-FFF2-40B4-BE49-F238E27FC236}">
                <a16:creationId xmlns:a16="http://schemas.microsoft.com/office/drawing/2014/main" id="{408C1987-EBFB-824C-12C1-93996B006ECA}"/>
              </a:ext>
            </a:extLst>
          </p:cNvPr>
          <p:cNvSpPr/>
          <p:nvPr/>
        </p:nvSpPr>
        <p:spPr bwMode="auto">
          <a:xfrm rot="10800000" flipH="1">
            <a:off x="7294952" y="5932943"/>
            <a:ext cx="123398" cy="124597"/>
          </a:xfrm>
          <a:prstGeom prst="pentagon">
            <a:avLst/>
          </a:prstGeom>
          <a:solidFill>
            <a:srgbClr val="00B050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srgbClr val="00B050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1" name="Text Box 197">
            <a:extLst>
              <a:ext uri="{FF2B5EF4-FFF2-40B4-BE49-F238E27FC236}">
                <a16:creationId xmlns:a16="http://schemas.microsoft.com/office/drawing/2014/main" id="{1216A1F4-EA44-DB21-3BDF-D40379A5F4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7446" y="3151817"/>
            <a:ext cx="1266363" cy="21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00B050"/>
                </a:solidFill>
                <a:cs typeface="Helvetica"/>
              </a:rPr>
              <a:t>Set 1</a:t>
            </a:r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72269643-7CF0-927B-A3F5-EFCE6773C082}"/>
              </a:ext>
            </a:extLst>
          </p:cNvPr>
          <p:cNvSpPr/>
          <p:nvPr/>
        </p:nvSpPr>
        <p:spPr>
          <a:xfrm rot="10800000">
            <a:off x="5208862" y="4761407"/>
            <a:ext cx="214978" cy="180635"/>
          </a:xfrm>
          <a:prstGeom prst="triangle">
            <a:avLst/>
          </a:prstGeom>
          <a:solidFill>
            <a:srgbClr val="00BE00"/>
          </a:solidFill>
          <a:ln>
            <a:solidFill>
              <a:srgbClr val="00BE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25" name="Text Box 197">
            <a:extLst>
              <a:ext uri="{FF2B5EF4-FFF2-40B4-BE49-F238E27FC236}">
                <a16:creationId xmlns:a16="http://schemas.microsoft.com/office/drawing/2014/main" id="{9D45ACA6-A378-26AE-3FC3-BEEEA7E928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2792" y="4372621"/>
            <a:ext cx="1266363" cy="313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900" b="1">
                <a:solidFill>
                  <a:srgbClr val="00B050"/>
                </a:solidFill>
                <a:cs typeface="Helvetica"/>
              </a:rPr>
              <a:t>BN-2 Gen1 Design review</a:t>
            </a:r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E7FFD168-4633-5A84-012B-E2C740EF84BC}"/>
              </a:ext>
            </a:extLst>
          </p:cNvPr>
          <p:cNvSpPr/>
          <p:nvPr/>
        </p:nvSpPr>
        <p:spPr>
          <a:xfrm rot="10800000">
            <a:off x="6427994" y="4071535"/>
            <a:ext cx="214978" cy="180635"/>
          </a:xfrm>
          <a:prstGeom prst="triangle">
            <a:avLst/>
          </a:prstGeom>
          <a:solidFill>
            <a:srgbClr val="00BE00"/>
          </a:solidFill>
          <a:ln>
            <a:solidFill>
              <a:srgbClr val="00BE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33" name="Text Box 197">
            <a:extLst>
              <a:ext uri="{FF2B5EF4-FFF2-40B4-BE49-F238E27FC236}">
                <a16:creationId xmlns:a16="http://schemas.microsoft.com/office/drawing/2014/main" id="{2CB21DDE-2A22-0A2D-04E0-DA90460F3B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4279" y="3884387"/>
            <a:ext cx="1266363" cy="203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900" b="1">
                <a:solidFill>
                  <a:srgbClr val="00B050"/>
                </a:solidFill>
                <a:cs typeface="Helvetica"/>
              </a:rPr>
              <a:t>BN-2 ground test </a:t>
            </a:r>
          </a:p>
        </p:txBody>
      </p:sp>
      <p:sp>
        <p:nvSpPr>
          <p:cNvPr id="34" name="Text Box 197">
            <a:extLst>
              <a:ext uri="{FF2B5EF4-FFF2-40B4-BE49-F238E27FC236}">
                <a16:creationId xmlns:a16="http://schemas.microsoft.com/office/drawing/2014/main" id="{3FA18310-D82E-63A5-3BAE-29B29F1F90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4770" y="5149860"/>
            <a:ext cx="1181697" cy="203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sz="900" b="1">
                <a:solidFill>
                  <a:schemeClr val="accent6">
                    <a:lumMod val="50000"/>
                  </a:schemeClr>
                </a:solidFill>
                <a:cs typeface="Helvetica"/>
              </a:rPr>
              <a:t>BN-3 kick off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AF8AD2D-6535-4020-7B2C-457A4D465784}"/>
              </a:ext>
            </a:extLst>
          </p:cNvPr>
          <p:cNvCxnSpPr>
            <a:cxnSpLocks/>
            <a:endCxn id="193" idx="5"/>
          </p:cNvCxnSpPr>
          <p:nvPr/>
        </p:nvCxnSpPr>
        <p:spPr>
          <a:xfrm flipH="1">
            <a:off x="7634145" y="3553470"/>
            <a:ext cx="611772" cy="11207"/>
          </a:xfrm>
          <a:prstGeom prst="line">
            <a:avLst/>
          </a:prstGeom>
          <a:ln w="31750">
            <a:solidFill>
              <a:srgbClr val="00BE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F1CC9AD-26A1-73F2-1FB3-7FFB633D1CB9}"/>
              </a:ext>
            </a:extLst>
          </p:cNvPr>
          <p:cNvCxnSpPr>
            <a:cxnSpLocks/>
          </p:cNvCxnSpPr>
          <p:nvPr/>
        </p:nvCxnSpPr>
        <p:spPr>
          <a:xfrm flipV="1">
            <a:off x="7711577" y="3649266"/>
            <a:ext cx="476" cy="555168"/>
          </a:xfrm>
          <a:prstGeom prst="line">
            <a:avLst/>
          </a:prstGeom>
          <a:ln w="31750">
            <a:solidFill>
              <a:srgbClr val="00BE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BA57D02A-49BB-1579-5990-6C0D9D59BA2E}"/>
              </a:ext>
            </a:extLst>
          </p:cNvPr>
          <p:cNvCxnSpPr>
            <a:cxnSpLocks/>
          </p:cNvCxnSpPr>
          <p:nvPr/>
        </p:nvCxnSpPr>
        <p:spPr>
          <a:xfrm flipH="1">
            <a:off x="5296790" y="4812315"/>
            <a:ext cx="1222643" cy="11478"/>
          </a:xfrm>
          <a:prstGeom prst="line">
            <a:avLst/>
          </a:prstGeom>
          <a:ln w="31750">
            <a:solidFill>
              <a:srgbClr val="00BE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5FAD6842-130B-ECD3-6F76-FF4080036CA4}"/>
              </a:ext>
            </a:extLst>
          </p:cNvPr>
          <p:cNvCxnSpPr>
            <a:cxnSpLocks/>
          </p:cNvCxnSpPr>
          <p:nvPr/>
        </p:nvCxnSpPr>
        <p:spPr>
          <a:xfrm flipH="1" flipV="1">
            <a:off x="6536438" y="4181042"/>
            <a:ext cx="2581" cy="617236"/>
          </a:xfrm>
          <a:prstGeom prst="line">
            <a:avLst/>
          </a:prstGeom>
          <a:ln w="31750">
            <a:solidFill>
              <a:srgbClr val="00BE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 Box 197">
            <a:extLst>
              <a:ext uri="{FF2B5EF4-FFF2-40B4-BE49-F238E27FC236}">
                <a16:creationId xmlns:a16="http://schemas.microsoft.com/office/drawing/2014/main" id="{9586D559-0CA4-FD3C-E484-7B14FBA295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2640" y="3816972"/>
            <a:ext cx="1266363" cy="313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900" b="1">
                <a:solidFill>
                  <a:srgbClr val="3333CC"/>
                </a:solidFill>
                <a:cs typeface="Helvetica"/>
              </a:rPr>
              <a:t>BN-1 Gen-0 Design review; EVT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2C235E7E-9A50-1CC9-F0CC-7D9D295F92BC}"/>
              </a:ext>
            </a:extLst>
          </p:cNvPr>
          <p:cNvCxnSpPr>
            <a:cxnSpLocks/>
          </p:cNvCxnSpPr>
          <p:nvPr/>
        </p:nvCxnSpPr>
        <p:spPr>
          <a:xfrm flipV="1">
            <a:off x="1735712" y="4204409"/>
            <a:ext cx="9564" cy="605193"/>
          </a:xfrm>
          <a:prstGeom prst="line">
            <a:avLst/>
          </a:prstGeom>
          <a:ln w="31750">
            <a:solidFill>
              <a:srgbClr val="3333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E404A7FD-2680-DD05-48BF-6E5716CFA5D1}"/>
              </a:ext>
            </a:extLst>
          </p:cNvPr>
          <p:cNvCxnSpPr>
            <a:cxnSpLocks/>
            <a:stCxn id="200" idx="0"/>
            <a:endCxn id="185" idx="1"/>
          </p:cNvCxnSpPr>
          <p:nvPr/>
        </p:nvCxnSpPr>
        <p:spPr>
          <a:xfrm flipH="1" flipV="1">
            <a:off x="4230762" y="3588753"/>
            <a:ext cx="6689123" cy="37160"/>
          </a:xfrm>
          <a:prstGeom prst="line">
            <a:avLst/>
          </a:prstGeom>
          <a:ln w="31750">
            <a:solidFill>
              <a:srgbClr val="3333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54293969-13CE-0C63-03F7-3BCC9A67A8A0}"/>
              </a:ext>
            </a:extLst>
          </p:cNvPr>
          <p:cNvSpPr/>
          <p:nvPr/>
        </p:nvSpPr>
        <p:spPr>
          <a:xfrm rot="10800000">
            <a:off x="10809117" y="3505125"/>
            <a:ext cx="255220" cy="205504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02" name="Text Box 197">
            <a:extLst>
              <a:ext uri="{FF2B5EF4-FFF2-40B4-BE49-F238E27FC236}">
                <a16:creationId xmlns:a16="http://schemas.microsoft.com/office/drawing/2014/main" id="{D4E351EA-B5E5-7409-A373-260F6C0765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7974" y="2980373"/>
            <a:ext cx="1266363" cy="33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 dirty="0">
                <a:solidFill>
                  <a:srgbClr val="00BE00"/>
                </a:solidFill>
                <a:cs typeface="Helvetica"/>
              </a:rPr>
              <a:t>Flight report/final results</a:t>
            </a: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C99307B1-7982-BA3E-911B-DA74A55ECC82}"/>
              </a:ext>
            </a:extLst>
          </p:cNvPr>
          <p:cNvGrpSpPr/>
          <p:nvPr/>
        </p:nvGrpSpPr>
        <p:grpSpPr>
          <a:xfrm>
            <a:off x="522538" y="1798338"/>
            <a:ext cx="3282515" cy="1015663"/>
            <a:chOff x="1638807" y="2275585"/>
            <a:chExt cx="3282515" cy="1015663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22DAF31A-FCC8-E049-BF15-2BA68FAF51D2}"/>
                </a:ext>
              </a:extLst>
            </p:cNvPr>
            <p:cNvSpPr txBox="1"/>
            <p:nvPr/>
          </p:nvSpPr>
          <p:spPr>
            <a:xfrm>
              <a:off x="1646515" y="2275585"/>
              <a:ext cx="3274807" cy="101566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en-US" sz="1200">
                  <a:latin typeface="Arial"/>
                  <a:ea typeface="MS PGothic"/>
                  <a:cs typeface="Arial"/>
                </a:rPr>
                <a:t>    </a:t>
              </a:r>
              <a:r>
                <a:rPr lang="en-US" sz="1200">
                  <a:solidFill>
                    <a:srgbClr val="3333CC"/>
                  </a:solidFill>
                  <a:latin typeface="Arial"/>
                  <a:ea typeface="MS PGothic"/>
                  <a:cs typeface="Arial"/>
                </a:rPr>
                <a:t>BN-1 Gen-0 bioreactor TRL</a:t>
              </a:r>
            </a:p>
            <a:p>
              <a:r>
                <a:rPr lang="en-US" sz="1200">
                  <a:solidFill>
                    <a:srgbClr val="3333CC"/>
                  </a:solidFill>
                  <a:latin typeface="Arial"/>
                  <a:ea typeface="MS PGothic"/>
                  <a:cs typeface="Arial"/>
                </a:rPr>
                <a:t>    </a:t>
              </a:r>
              <a:r>
                <a:rPr lang="en-US" sz="1200">
                  <a:solidFill>
                    <a:schemeClr val="accent5"/>
                  </a:solidFill>
                  <a:latin typeface="Arial"/>
                  <a:ea typeface="MS PGothic"/>
                  <a:cs typeface="Arial"/>
                </a:rPr>
                <a:t>BN-1 organisms (IPP and stasis pack)</a:t>
              </a:r>
            </a:p>
            <a:p>
              <a:r>
                <a:rPr lang="en-US" sz="1200">
                  <a:latin typeface="Arial"/>
                  <a:ea typeface="MS PGothic"/>
                  <a:cs typeface="Arial"/>
                </a:rPr>
                <a:t>    </a:t>
              </a:r>
              <a:r>
                <a:rPr lang="en-US" sz="1200">
                  <a:solidFill>
                    <a:srgbClr val="00BE00"/>
                  </a:solidFill>
                  <a:latin typeface="Arial"/>
                  <a:ea typeface="MS PGothic"/>
                  <a:cs typeface="Arial"/>
                </a:rPr>
                <a:t>BN-2 Gen-1 bioreactor TRL and organisms</a:t>
              </a:r>
            </a:p>
            <a:p>
              <a:r>
                <a:rPr lang="en-US" sz="1200">
                  <a:solidFill>
                    <a:schemeClr val="accent6"/>
                  </a:solidFill>
                  <a:latin typeface="Arial"/>
                  <a:ea typeface="MS PGothic"/>
                  <a:cs typeface="Arial"/>
                </a:rPr>
                <a:t>    BN-3 Gen-2 bioreactor TRL</a:t>
              </a:r>
              <a:endParaRPr lang="en-US" sz="1200">
                <a:solidFill>
                  <a:schemeClr val="accent6"/>
                </a:solidFill>
              </a:endParaRPr>
            </a:p>
            <a:p>
              <a:r>
                <a:rPr lang="en-US" sz="1200">
                  <a:solidFill>
                    <a:schemeClr val="accent6"/>
                  </a:solidFill>
                  <a:latin typeface="Arial"/>
                  <a:ea typeface="MS PGothic"/>
                  <a:cs typeface="Arial"/>
                </a:rPr>
                <a:t>    </a:t>
              </a:r>
              <a:r>
                <a:rPr lang="en-US" sz="1200">
                  <a:solidFill>
                    <a:schemeClr val="accent6">
                      <a:lumMod val="50000"/>
                    </a:schemeClr>
                  </a:solidFill>
                  <a:latin typeface="Arial"/>
                  <a:ea typeface="MS PGothic"/>
                  <a:cs typeface="Arial"/>
                </a:rPr>
                <a:t>BN-3 organisms</a:t>
              </a:r>
            </a:p>
          </p:txBody>
        </p: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01CEDB53-3B2A-B7C7-3F0A-0CF5EEED6D27}"/>
                </a:ext>
              </a:extLst>
            </p:cNvPr>
            <p:cNvCxnSpPr/>
            <p:nvPr/>
          </p:nvCxnSpPr>
          <p:spPr>
            <a:xfrm>
              <a:off x="1638807" y="2403417"/>
              <a:ext cx="264177" cy="0"/>
            </a:xfrm>
            <a:prstGeom prst="line">
              <a:avLst/>
            </a:prstGeom>
            <a:ln>
              <a:solidFill>
                <a:srgbClr val="3333C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A60FA229-BF6C-C249-6C15-E4A63D7E0891}"/>
                </a:ext>
              </a:extLst>
            </p:cNvPr>
            <p:cNvCxnSpPr/>
            <p:nvPr/>
          </p:nvCxnSpPr>
          <p:spPr>
            <a:xfrm>
              <a:off x="1638808" y="2780030"/>
              <a:ext cx="264177" cy="0"/>
            </a:xfrm>
            <a:prstGeom prst="line">
              <a:avLst/>
            </a:prstGeom>
            <a:ln>
              <a:solidFill>
                <a:srgbClr val="00BE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35901199-4A9D-F876-7043-C1078A5C6E5B}"/>
                </a:ext>
              </a:extLst>
            </p:cNvPr>
            <p:cNvCxnSpPr/>
            <p:nvPr/>
          </p:nvCxnSpPr>
          <p:spPr>
            <a:xfrm>
              <a:off x="1657152" y="2602854"/>
              <a:ext cx="264177" cy="0"/>
            </a:xfrm>
            <a:prstGeom prst="line">
              <a:avLst/>
            </a:prstGeom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ext Box 197">
            <a:extLst>
              <a:ext uri="{FF2B5EF4-FFF2-40B4-BE49-F238E27FC236}">
                <a16:creationId xmlns:a16="http://schemas.microsoft.com/office/drawing/2014/main" id="{B76CCD7A-F8F7-1308-33BD-D1CFB43D2F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18081" y="3850823"/>
            <a:ext cx="1122430" cy="33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chemeClr val="accent6"/>
                </a:solidFill>
                <a:cs typeface="Helvetica"/>
              </a:rPr>
              <a:t>BN-3  Gen 2  ground Test</a:t>
            </a:r>
          </a:p>
        </p:txBody>
      </p:sp>
      <p:sp>
        <p:nvSpPr>
          <p:cNvPr id="46" name="Isosceles Triangle 94">
            <a:extLst>
              <a:ext uri="{FF2B5EF4-FFF2-40B4-BE49-F238E27FC236}">
                <a16:creationId xmlns:a16="http://schemas.microsoft.com/office/drawing/2014/main" id="{EB7DA8BA-D461-74F5-436F-BCB045FC4D1B}"/>
              </a:ext>
            </a:extLst>
          </p:cNvPr>
          <p:cNvSpPr/>
          <p:nvPr/>
        </p:nvSpPr>
        <p:spPr bwMode="auto">
          <a:xfrm rot="10800000">
            <a:off x="9338036" y="4130896"/>
            <a:ext cx="171865" cy="206598"/>
          </a:xfrm>
          <a:prstGeom prst="diamond">
            <a:avLst/>
          </a:prstGeom>
          <a:solidFill>
            <a:schemeClr val="accent6"/>
          </a:solidFill>
          <a:ln w="285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53" name="Text Box 197">
            <a:extLst>
              <a:ext uri="{FF2B5EF4-FFF2-40B4-BE49-F238E27FC236}">
                <a16:creationId xmlns:a16="http://schemas.microsoft.com/office/drawing/2014/main" id="{9FBD5919-D8F3-34ED-9E27-7331923CD2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4180" y="4389173"/>
            <a:ext cx="1122430" cy="33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chemeClr val="accent6"/>
                </a:solidFill>
                <a:cs typeface="Helvetica"/>
              </a:rPr>
              <a:t>BN-3  Gen 2  PDR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7950DC4-627A-2450-2F29-68830234E08A}"/>
              </a:ext>
            </a:extLst>
          </p:cNvPr>
          <p:cNvCxnSpPr>
            <a:cxnSpLocks/>
          </p:cNvCxnSpPr>
          <p:nvPr/>
        </p:nvCxnSpPr>
        <p:spPr>
          <a:xfrm flipH="1">
            <a:off x="9497974" y="4259687"/>
            <a:ext cx="1028160" cy="3428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4E9318BD-F7D4-6AF5-8565-D45690D25C32}"/>
              </a:ext>
            </a:extLst>
          </p:cNvPr>
          <p:cNvCxnSpPr>
            <a:cxnSpLocks/>
          </p:cNvCxnSpPr>
          <p:nvPr/>
        </p:nvCxnSpPr>
        <p:spPr>
          <a:xfrm>
            <a:off x="522539" y="2500641"/>
            <a:ext cx="264177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C8FC004-9E8B-7A47-3407-ED1F3D5A7692}"/>
              </a:ext>
            </a:extLst>
          </p:cNvPr>
          <p:cNvCxnSpPr>
            <a:cxnSpLocks/>
          </p:cNvCxnSpPr>
          <p:nvPr/>
        </p:nvCxnSpPr>
        <p:spPr>
          <a:xfrm>
            <a:off x="518274" y="2663764"/>
            <a:ext cx="264177" cy="0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Text Box 197">
            <a:extLst>
              <a:ext uri="{FF2B5EF4-FFF2-40B4-BE49-F238E27FC236}">
                <a16:creationId xmlns:a16="http://schemas.microsoft.com/office/drawing/2014/main" id="{2B6C8EC9-572C-74D7-23D0-EE7660509E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1306" y="3251059"/>
            <a:ext cx="1266363" cy="215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3333CC"/>
                </a:solidFill>
                <a:cs typeface="Helvetica"/>
              </a:rPr>
              <a:t>Run 6 IPP</a:t>
            </a:r>
          </a:p>
        </p:txBody>
      </p: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0AE3145C-0497-3B7C-56BC-2132E4554261}"/>
              </a:ext>
            </a:extLst>
          </p:cNvPr>
          <p:cNvCxnSpPr>
            <a:cxnSpLocks/>
          </p:cNvCxnSpPr>
          <p:nvPr/>
        </p:nvCxnSpPr>
        <p:spPr>
          <a:xfrm flipH="1">
            <a:off x="6517920" y="4204434"/>
            <a:ext cx="1193657" cy="11339"/>
          </a:xfrm>
          <a:prstGeom prst="line">
            <a:avLst/>
          </a:prstGeom>
          <a:ln w="31750">
            <a:solidFill>
              <a:srgbClr val="00BE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4" name="Text Box 197">
            <a:extLst>
              <a:ext uri="{FF2B5EF4-FFF2-40B4-BE49-F238E27FC236}">
                <a16:creationId xmlns:a16="http://schemas.microsoft.com/office/drawing/2014/main" id="{EEF13EAD-3B9C-7E90-B937-B4C8E33D21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3285" y="3237590"/>
            <a:ext cx="1266363" cy="21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00B050"/>
                </a:solidFill>
                <a:cs typeface="Helvetica"/>
              </a:rPr>
              <a:t>Set 2</a:t>
            </a:r>
          </a:p>
        </p:txBody>
      </p: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2F4F91B0-947A-EBBC-EA93-6A21E289BE8C}"/>
              </a:ext>
            </a:extLst>
          </p:cNvPr>
          <p:cNvCxnSpPr>
            <a:cxnSpLocks/>
          </p:cNvCxnSpPr>
          <p:nvPr/>
        </p:nvCxnSpPr>
        <p:spPr>
          <a:xfrm flipH="1" flipV="1">
            <a:off x="9575762" y="3588929"/>
            <a:ext cx="1365623" cy="1804"/>
          </a:xfrm>
          <a:prstGeom prst="line">
            <a:avLst/>
          </a:prstGeom>
          <a:ln w="317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90E4A0BB-D8D5-86DD-65F0-6C5BB69BDF6A}"/>
              </a:ext>
            </a:extLst>
          </p:cNvPr>
          <p:cNvCxnSpPr>
            <a:cxnSpLocks/>
          </p:cNvCxnSpPr>
          <p:nvPr/>
        </p:nvCxnSpPr>
        <p:spPr>
          <a:xfrm flipH="1">
            <a:off x="4246490" y="3606665"/>
            <a:ext cx="5346846" cy="21213"/>
          </a:xfrm>
          <a:prstGeom prst="line">
            <a:avLst/>
          </a:prstGeom>
          <a:ln w="317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A2C67B13-BBFA-32F0-835E-5A760418CEF9}"/>
              </a:ext>
            </a:extLst>
          </p:cNvPr>
          <p:cNvCxnSpPr>
            <a:cxnSpLocks/>
            <a:endCxn id="8" idx="0"/>
          </p:cNvCxnSpPr>
          <p:nvPr/>
        </p:nvCxnSpPr>
        <p:spPr>
          <a:xfrm flipH="1">
            <a:off x="2724712" y="3625549"/>
            <a:ext cx="1506050" cy="12666"/>
          </a:xfrm>
          <a:prstGeom prst="line">
            <a:avLst/>
          </a:prstGeom>
          <a:ln w="317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159EBA77-A77C-2D95-D509-4868368DA98C}"/>
              </a:ext>
            </a:extLst>
          </p:cNvPr>
          <p:cNvCxnSpPr>
            <a:cxnSpLocks/>
          </p:cNvCxnSpPr>
          <p:nvPr/>
        </p:nvCxnSpPr>
        <p:spPr>
          <a:xfrm flipV="1">
            <a:off x="2707703" y="3606622"/>
            <a:ext cx="6834" cy="663748"/>
          </a:xfrm>
          <a:prstGeom prst="line">
            <a:avLst/>
          </a:prstGeom>
          <a:ln w="317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C1BED593-27C5-3A8F-F3D8-434800590124}"/>
              </a:ext>
            </a:extLst>
          </p:cNvPr>
          <p:cNvCxnSpPr>
            <a:cxnSpLocks/>
          </p:cNvCxnSpPr>
          <p:nvPr/>
        </p:nvCxnSpPr>
        <p:spPr>
          <a:xfrm flipH="1">
            <a:off x="1803106" y="4248335"/>
            <a:ext cx="911431" cy="11319"/>
          </a:xfrm>
          <a:prstGeom prst="line">
            <a:avLst/>
          </a:prstGeom>
          <a:ln w="317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5FE2B409-6666-60ED-6928-AC075C5F1900}"/>
              </a:ext>
            </a:extLst>
          </p:cNvPr>
          <p:cNvCxnSpPr>
            <a:cxnSpLocks/>
          </p:cNvCxnSpPr>
          <p:nvPr/>
        </p:nvCxnSpPr>
        <p:spPr>
          <a:xfrm flipV="1">
            <a:off x="1765863" y="4266761"/>
            <a:ext cx="21090" cy="588344"/>
          </a:xfrm>
          <a:prstGeom prst="line">
            <a:avLst/>
          </a:prstGeom>
          <a:ln w="317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9" name="Text Box 197">
            <a:extLst>
              <a:ext uri="{FF2B5EF4-FFF2-40B4-BE49-F238E27FC236}">
                <a16:creationId xmlns:a16="http://schemas.microsoft.com/office/drawing/2014/main" id="{06EED153-7132-0DB5-6399-1A8C2FB6F8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117" y="3863306"/>
            <a:ext cx="1122430" cy="33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chemeClr val="accent6"/>
                </a:solidFill>
                <a:cs typeface="Helvetica"/>
              </a:rPr>
              <a:t>BN-3  Gen 2  CDR</a:t>
            </a:r>
          </a:p>
        </p:txBody>
      </p: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552A7D36-38DD-87F7-BA17-752D8B248EF1}"/>
              </a:ext>
            </a:extLst>
          </p:cNvPr>
          <p:cNvCxnSpPr>
            <a:cxnSpLocks/>
          </p:cNvCxnSpPr>
          <p:nvPr/>
        </p:nvCxnSpPr>
        <p:spPr>
          <a:xfrm flipV="1">
            <a:off x="9469522" y="4290264"/>
            <a:ext cx="476" cy="555168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>
            <a:extLst>
              <a:ext uri="{FF2B5EF4-FFF2-40B4-BE49-F238E27FC236}">
                <a16:creationId xmlns:a16="http://schemas.microsoft.com/office/drawing/2014/main" id="{DF6FE719-245F-295F-20C7-0E9F7BD39737}"/>
              </a:ext>
            </a:extLst>
          </p:cNvPr>
          <p:cNvCxnSpPr>
            <a:cxnSpLocks/>
            <a:endCxn id="4" idx="1"/>
          </p:cNvCxnSpPr>
          <p:nvPr/>
        </p:nvCxnSpPr>
        <p:spPr>
          <a:xfrm flipH="1">
            <a:off x="8772486" y="4821118"/>
            <a:ext cx="629831" cy="0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2" name="Isosceles Triangle 94">
            <a:extLst>
              <a:ext uri="{FF2B5EF4-FFF2-40B4-BE49-F238E27FC236}">
                <a16:creationId xmlns:a16="http://schemas.microsoft.com/office/drawing/2014/main" id="{7FE0DD9A-352E-B45F-8748-BD015174F8AC}"/>
              </a:ext>
            </a:extLst>
          </p:cNvPr>
          <p:cNvSpPr/>
          <p:nvPr/>
        </p:nvSpPr>
        <p:spPr bwMode="auto">
          <a:xfrm rot="10800000">
            <a:off x="6753242" y="5269102"/>
            <a:ext cx="150483" cy="155448"/>
          </a:xfrm>
          <a:prstGeom prst="pentagon">
            <a:avLst/>
          </a:prstGeom>
          <a:solidFill>
            <a:schemeClr val="accent6">
              <a:lumMod val="50000"/>
            </a:schemeClr>
          </a:solidFill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srgbClr val="00B050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3561ADB2-B054-3EF2-C595-524D0CB457CC}"/>
              </a:ext>
            </a:extLst>
          </p:cNvPr>
          <p:cNvCxnSpPr>
            <a:cxnSpLocks/>
          </p:cNvCxnSpPr>
          <p:nvPr/>
        </p:nvCxnSpPr>
        <p:spPr>
          <a:xfrm flipH="1">
            <a:off x="6828483" y="5438849"/>
            <a:ext cx="1881165" cy="19309"/>
          </a:xfrm>
          <a:prstGeom prst="line">
            <a:avLst/>
          </a:prstGeom>
          <a:ln w="317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Connector 175">
            <a:extLst>
              <a:ext uri="{FF2B5EF4-FFF2-40B4-BE49-F238E27FC236}">
                <a16:creationId xmlns:a16="http://schemas.microsoft.com/office/drawing/2014/main" id="{A0B6CDD2-6FAD-CA96-873A-F9325661CBAA}"/>
              </a:ext>
            </a:extLst>
          </p:cNvPr>
          <p:cNvCxnSpPr>
            <a:cxnSpLocks/>
          </p:cNvCxnSpPr>
          <p:nvPr/>
        </p:nvCxnSpPr>
        <p:spPr>
          <a:xfrm flipV="1">
            <a:off x="8681680" y="4876472"/>
            <a:ext cx="476" cy="555168"/>
          </a:xfrm>
          <a:prstGeom prst="line">
            <a:avLst/>
          </a:prstGeom>
          <a:ln w="317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94AC3ED8-7D77-5029-345C-54BC19D1D809}"/>
              </a:ext>
            </a:extLst>
          </p:cNvPr>
          <p:cNvCxnSpPr>
            <a:cxnSpLocks/>
          </p:cNvCxnSpPr>
          <p:nvPr/>
        </p:nvCxnSpPr>
        <p:spPr>
          <a:xfrm flipH="1">
            <a:off x="9477871" y="4219721"/>
            <a:ext cx="966593" cy="9614"/>
          </a:xfrm>
          <a:prstGeom prst="line">
            <a:avLst/>
          </a:prstGeom>
          <a:ln w="317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32CA4338-EBE2-638C-DFF4-D17C809286B6}"/>
              </a:ext>
            </a:extLst>
          </p:cNvPr>
          <p:cNvCxnSpPr>
            <a:cxnSpLocks/>
          </p:cNvCxnSpPr>
          <p:nvPr/>
        </p:nvCxnSpPr>
        <p:spPr>
          <a:xfrm flipV="1">
            <a:off x="9418268" y="4308432"/>
            <a:ext cx="476" cy="555168"/>
          </a:xfrm>
          <a:prstGeom prst="line">
            <a:avLst/>
          </a:prstGeom>
          <a:ln w="317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0F4561E2-2D42-426B-BA02-E066D8C8FA19}"/>
              </a:ext>
            </a:extLst>
          </p:cNvPr>
          <p:cNvCxnSpPr>
            <a:cxnSpLocks/>
          </p:cNvCxnSpPr>
          <p:nvPr/>
        </p:nvCxnSpPr>
        <p:spPr>
          <a:xfrm flipH="1">
            <a:off x="8749771" y="4876472"/>
            <a:ext cx="675259" cy="0"/>
          </a:xfrm>
          <a:prstGeom prst="line">
            <a:avLst/>
          </a:prstGeom>
          <a:ln w="317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5" name="Isosceles Triangle 184">
            <a:extLst>
              <a:ext uri="{FF2B5EF4-FFF2-40B4-BE49-F238E27FC236}">
                <a16:creationId xmlns:a16="http://schemas.microsoft.com/office/drawing/2014/main" id="{C3D31F34-6D01-0514-DA78-453B3037B58A}"/>
              </a:ext>
            </a:extLst>
          </p:cNvPr>
          <p:cNvSpPr/>
          <p:nvPr/>
        </p:nvSpPr>
        <p:spPr>
          <a:xfrm rot="10800000">
            <a:off x="4130891" y="3515298"/>
            <a:ext cx="133161" cy="146911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86" name="Isosceles Triangle 185">
            <a:extLst>
              <a:ext uri="{FF2B5EF4-FFF2-40B4-BE49-F238E27FC236}">
                <a16:creationId xmlns:a16="http://schemas.microsoft.com/office/drawing/2014/main" id="{3DB7F18A-5F4C-493E-4D5A-41F3B4DCB3D2}"/>
              </a:ext>
            </a:extLst>
          </p:cNvPr>
          <p:cNvSpPr/>
          <p:nvPr/>
        </p:nvSpPr>
        <p:spPr>
          <a:xfrm rot="10800000">
            <a:off x="4070683" y="3464752"/>
            <a:ext cx="133161" cy="146911"/>
          </a:xfrm>
          <a:prstGeom prst="triangle">
            <a:avLst/>
          </a:prstGeom>
          <a:solidFill>
            <a:srgbClr val="3333CC"/>
          </a:solidFill>
          <a:ln>
            <a:solidFill>
              <a:srgbClr val="3333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87" name="Text Box 197">
            <a:extLst>
              <a:ext uri="{FF2B5EF4-FFF2-40B4-BE49-F238E27FC236}">
                <a16:creationId xmlns:a16="http://schemas.microsoft.com/office/drawing/2014/main" id="{BF8DAC86-BCCF-93D2-5934-B40C814CC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7805" y="3083760"/>
            <a:ext cx="1334945" cy="215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3333CC"/>
                </a:solidFill>
                <a:cs typeface="Helvetica"/>
              </a:rPr>
              <a:t>Flight Results</a:t>
            </a:r>
          </a:p>
        </p:txBody>
      </p:sp>
      <p:sp>
        <p:nvSpPr>
          <p:cNvPr id="188" name="Isosceles Triangle 94">
            <a:extLst>
              <a:ext uri="{FF2B5EF4-FFF2-40B4-BE49-F238E27FC236}">
                <a16:creationId xmlns:a16="http://schemas.microsoft.com/office/drawing/2014/main" id="{EBB41DA1-13B7-303C-7D18-C4316BC3DEC4}"/>
              </a:ext>
            </a:extLst>
          </p:cNvPr>
          <p:cNvSpPr/>
          <p:nvPr/>
        </p:nvSpPr>
        <p:spPr bwMode="auto">
          <a:xfrm rot="10800000">
            <a:off x="3663448" y="3467598"/>
            <a:ext cx="150483" cy="155448"/>
          </a:xfrm>
          <a:prstGeom prst="pentagon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89" name="Isosceles Triangle 94">
            <a:extLst>
              <a:ext uri="{FF2B5EF4-FFF2-40B4-BE49-F238E27FC236}">
                <a16:creationId xmlns:a16="http://schemas.microsoft.com/office/drawing/2014/main" id="{E5F2BD03-1255-0C61-6DC4-7F161C4CF820}"/>
              </a:ext>
            </a:extLst>
          </p:cNvPr>
          <p:cNvSpPr/>
          <p:nvPr/>
        </p:nvSpPr>
        <p:spPr bwMode="auto">
          <a:xfrm rot="10800000">
            <a:off x="4893716" y="3437794"/>
            <a:ext cx="150483" cy="155448"/>
          </a:xfrm>
          <a:prstGeom prst="pentagon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90" name="Isosceles Triangle 94">
            <a:extLst>
              <a:ext uri="{FF2B5EF4-FFF2-40B4-BE49-F238E27FC236}">
                <a16:creationId xmlns:a16="http://schemas.microsoft.com/office/drawing/2014/main" id="{0F7B5436-EEBB-8586-AC2C-9D9C3BAEC52D}"/>
              </a:ext>
            </a:extLst>
          </p:cNvPr>
          <p:cNvSpPr/>
          <p:nvPr/>
        </p:nvSpPr>
        <p:spPr bwMode="auto">
          <a:xfrm rot="10800000">
            <a:off x="7545969" y="3465646"/>
            <a:ext cx="150483" cy="155448"/>
          </a:xfrm>
          <a:prstGeom prst="pentagon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91" name="Isosceles Triangle 94">
            <a:extLst>
              <a:ext uri="{FF2B5EF4-FFF2-40B4-BE49-F238E27FC236}">
                <a16:creationId xmlns:a16="http://schemas.microsoft.com/office/drawing/2014/main" id="{63944249-C08E-5F20-A1F5-5DF17EB0D55F}"/>
              </a:ext>
            </a:extLst>
          </p:cNvPr>
          <p:cNvSpPr/>
          <p:nvPr/>
        </p:nvSpPr>
        <p:spPr bwMode="auto">
          <a:xfrm rot="10800000">
            <a:off x="6143292" y="3444835"/>
            <a:ext cx="150483" cy="155448"/>
          </a:xfrm>
          <a:prstGeom prst="pentagon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93" name="Isosceles Triangle 94">
            <a:extLst>
              <a:ext uri="{FF2B5EF4-FFF2-40B4-BE49-F238E27FC236}">
                <a16:creationId xmlns:a16="http://schemas.microsoft.com/office/drawing/2014/main" id="{24CB4B4D-913E-31F2-D34F-6D1C93A6EE71}"/>
              </a:ext>
            </a:extLst>
          </p:cNvPr>
          <p:cNvSpPr/>
          <p:nvPr/>
        </p:nvSpPr>
        <p:spPr bwMode="auto">
          <a:xfrm rot="10800000">
            <a:off x="7634145" y="3455818"/>
            <a:ext cx="152966" cy="176138"/>
          </a:xfrm>
          <a:prstGeom prst="pentagon">
            <a:avLst/>
          </a:prstGeom>
          <a:solidFill>
            <a:srgbClr val="00B050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srgbClr val="00B050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94" name="Isosceles Triangle 94">
            <a:extLst>
              <a:ext uri="{FF2B5EF4-FFF2-40B4-BE49-F238E27FC236}">
                <a16:creationId xmlns:a16="http://schemas.microsoft.com/office/drawing/2014/main" id="{A7DBDAF1-F64A-9D4A-B03D-1B14C21A8365}"/>
              </a:ext>
            </a:extLst>
          </p:cNvPr>
          <p:cNvSpPr/>
          <p:nvPr/>
        </p:nvSpPr>
        <p:spPr bwMode="auto">
          <a:xfrm rot="10800000">
            <a:off x="7980878" y="3456356"/>
            <a:ext cx="150483" cy="155448"/>
          </a:xfrm>
          <a:prstGeom prst="pentagon">
            <a:avLst/>
          </a:prstGeom>
          <a:solidFill>
            <a:srgbClr val="00B050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srgbClr val="00B050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96" name="Isosceles Triangle 94">
            <a:extLst>
              <a:ext uri="{FF2B5EF4-FFF2-40B4-BE49-F238E27FC236}">
                <a16:creationId xmlns:a16="http://schemas.microsoft.com/office/drawing/2014/main" id="{4B22C86E-D4CF-ABFC-3D4F-B49E32C47BD5}"/>
              </a:ext>
            </a:extLst>
          </p:cNvPr>
          <p:cNvSpPr/>
          <p:nvPr/>
        </p:nvSpPr>
        <p:spPr bwMode="auto">
          <a:xfrm rot="10800000">
            <a:off x="8131361" y="3441440"/>
            <a:ext cx="197265" cy="206598"/>
          </a:xfrm>
          <a:prstGeom prst="diamond">
            <a:avLst/>
          </a:prstGeom>
          <a:solidFill>
            <a:srgbClr val="00BE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 b="1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4" name="Isosceles Triangle 94">
            <a:extLst>
              <a:ext uri="{FF2B5EF4-FFF2-40B4-BE49-F238E27FC236}">
                <a16:creationId xmlns:a16="http://schemas.microsoft.com/office/drawing/2014/main" id="{E5FA597B-A2CD-6742-12DF-4E96BBF63F46}"/>
              </a:ext>
            </a:extLst>
          </p:cNvPr>
          <p:cNvSpPr/>
          <p:nvPr/>
        </p:nvSpPr>
        <p:spPr bwMode="auto">
          <a:xfrm rot="10800000">
            <a:off x="8600621" y="4717819"/>
            <a:ext cx="171865" cy="206598"/>
          </a:xfrm>
          <a:prstGeom prst="diamond">
            <a:avLst/>
          </a:prstGeom>
          <a:solidFill>
            <a:schemeClr val="accent6"/>
          </a:solidFill>
          <a:ln w="285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98" name="Isosceles Triangle 94">
            <a:extLst>
              <a:ext uri="{FF2B5EF4-FFF2-40B4-BE49-F238E27FC236}">
                <a16:creationId xmlns:a16="http://schemas.microsoft.com/office/drawing/2014/main" id="{DF2F3108-9338-1CE7-0338-08EC84D3FAD1}"/>
              </a:ext>
            </a:extLst>
          </p:cNvPr>
          <p:cNvSpPr/>
          <p:nvPr/>
        </p:nvSpPr>
        <p:spPr bwMode="auto">
          <a:xfrm rot="10800000">
            <a:off x="8937701" y="3465877"/>
            <a:ext cx="150483" cy="155448"/>
          </a:xfrm>
          <a:prstGeom prst="pentagon">
            <a:avLst/>
          </a:prstGeom>
          <a:solidFill>
            <a:schemeClr val="accent5">
              <a:lumMod val="60000"/>
              <a:lumOff val="40000"/>
            </a:schemeClr>
          </a:solidFill>
          <a:ln w="2857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C8032352-A236-47D4-30CA-666D44D864A8}"/>
              </a:ext>
            </a:extLst>
          </p:cNvPr>
          <p:cNvSpPr/>
          <p:nvPr/>
        </p:nvSpPr>
        <p:spPr>
          <a:xfrm rot="10800000">
            <a:off x="9626952" y="4164086"/>
            <a:ext cx="214978" cy="180635"/>
          </a:xfrm>
          <a:prstGeom prst="triangl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99" name="Isosceles Triangle 94">
            <a:extLst>
              <a:ext uri="{FF2B5EF4-FFF2-40B4-BE49-F238E27FC236}">
                <a16:creationId xmlns:a16="http://schemas.microsoft.com/office/drawing/2014/main" id="{324762D9-E110-E5D5-44F2-D4EE0F6BA396}"/>
              </a:ext>
            </a:extLst>
          </p:cNvPr>
          <p:cNvSpPr/>
          <p:nvPr/>
        </p:nvSpPr>
        <p:spPr bwMode="auto">
          <a:xfrm rot="10800000">
            <a:off x="8847422" y="3490976"/>
            <a:ext cx="150483" cy="155448"/>
          </a:xfrm>
          <a:prstGeom prst="pentagon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00" name="Isosceles Triangle 199">
            <a:extLst>
              <a:ext uri="{FF2B5EF4-FFF2-40B4-BE49-F238E27FC236}">
                <a16:creationId xmlns:a16="http://schemas.microsoft.com/office/drawing/2014/main" id="{C9598151-FD24-BF88-91D2-6D3A1F6081D9}"/>
              </a:ext>
            </a:extLst>
          </p:cNvPr>
          <p:cNvSpPr/>
          <p:nvPr/>
        </p:nvSpPr>
        <p:spPr>
          <a:xfrm rot="10800000">
            <a:off x="10812396" y="3445278"/>
            <a:ext cx="214978" cy="180635"/>
          </a:xfrm>
          <a:prstGeom prst="triangle">
            <a:avLst/>
          </a:prstGeom>
          <a:solidFill>
            <a:srgbClr val="3333CC"/>
          </a:solidFill>
          <a:ln>
            <a:solidFill>
              <a:srgbClr val="3333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8" name="Isosceles Triangle 94">
            <a:extLst>
              <a:ext uri="{FF2B5EF4-FFF2-40B4-BE49-F238E27FC236}">
                <a16:creationId xmlns:a16="http://schemas.microsoft.com/office/drawing/2014/main" id="{6925B866-B78B-486E-534B-ADF436D4CFCD}"/>
              </a:ext>
            </a:extLst>
          </p:cNvPr>
          <p:cNvSpPr/>
          <p:nvPr/>
        </p:nvSpPr>
        <p:spPr bwMode="auto">
          <a:xfrm rot="10800000">
            <a:off x="2649471" y="3482767"/>
            <a:ext cx="150483" cy="155448"/>
          </a:xfrm>
          <a:prstGeom prst="pentagon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0" name="Text Box 197">
            <a:extLst>
              <a:ext uri="{FF2B5EF4-FFF2-40B4-BE49-F238E27FC236}">
                <a16:creationId xmlns:a16="http://schemas.microsoft.com/office/drawing/2014/main" id="{F0148E8C-4E6F-D5C3-A1A6-5D17FD90E8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7337" y="5743448"/>
            <a:ext cx="1266363" cy="21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00B050"/>
                </a:solidFill>
                <a:cs typeface="Helvetica"/>
              </a:rPr>
              <a:t>BN-2 Launch to ISS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AEAE80B-78FB-683C-8C3D-3DFD844B0E15}"/>
              </a:ext>
            </a:extLst>
          </p:cNvPr>
          <p:cNvCxnSpPr>
            <a:cxnSpLocks/>
          </p:cNvCxnSpPr>
          <p:nvPr/>
        </p:nvCxnSpPr>
        <p:spPr>
          <a:xfrm flipH="1" flipV="1">
            <a:off x="582069" y="5417435"/>
            <a:ext cx="543137" cy="29906"/>
          </a:xfrm>
          <a:prstGeom prst="line">
            <a:avLst/>
          </a:prstGeom>
          <a:ln w="317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BC28A2B3-AC6D-A4DD-5941-F93523F92730}"/>
              </a:ext>
            </a:extLst>
          </p:cNvPr>
          <p:cNvCxnSpPr>
            <a:cxnSpLocks/>
          </p:cNvCxnSpPr>
          <p:nvPr/>
        </p:nvCxnSpPr>
        <p:spPr>
          <a:xfrm flipH="1">
            <a:off x="552711" y="5391249"/>
            <a:ext cx="625669" cy="5554"/>
          </a:xfrm>
          <a:prstGeom prst="line">
            <a:avLst/>
          </a:prstGeom>
          <a:ln w="31750">
            <a:solidFill>
              <a:srgbClr val="3333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C9CAB58C-547B-181F-8980-49A797062BBB}"/>
              </a:ext>
            </a:extLst>
          </p:cNvPr>
          <p:cNvCxnSpPr>
            <a:cxnSpLocks/>
          </p:cNvCxnSpPr>
          <p:nvPr/>
        </p:nvCxnSpPr>
        <p:spPr>
          <a:xfrm flipV="1">
            <a:off x="1190630" y="4955024"/>
            <a:ext cx="9033" cy="492317"/>
          </a:xfrm>
          <a:prstGeom prst="line">
            <a:avLst/>
          </a:prstGeom>
          <a:ln w="317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4975FC87-6A96-F481-F20D-BA131A7DDB6F}"/>
              </a:ext>
            </a:extLst>
          </p:cNvPr>
          <p:cNvCxnSpPr>
            <a:cxnSpLocks/>
          </p:cNvCxnSpPr>
          <p:nvPr/>
        </p:nvCxnSpPr>
        <p:spPr>
          <a:xfrm flipV="1">
            <a:off x="1170058" y="4859348"/>
            <a:ext cx="14335" cy="572292"/>
          </a:xfrm>
          <a:prstGeom prst="line">
            <a:avLst/>
          </a:prstGeom>
          <a:ln w="31750">
            <a:solidFill>
              <a:srgbClr val="3333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D86E094F-DEFD-9B12-303A-9417FDC1A25A}"/>
              </a:ext>
            </a:extLst>
          </p:cNvPr>
          <p:cNvCxnSpPr>
            <a:cxnSpLocks/>
          </p:cNvCxnSpPr>
          <p:nvPr/>
        </p:nvCxnSpPr>
        <p:spPr>
          <a:xfrm flipH="1">
            <a:off x="1170058" y="4836499"/>
            <a:ext cx="565654" cy="11651"/>
          </a:xfrm>
          <a:prstGeom prst="line">
            <a:avLst/>
          </a:prstGeom>
          <a:ln w="31750">
            <a:solidFill>
              <a:srgbClr val="3333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Text Box 197">
            <a:extLst>
              <a:ext uri="{FF2B5EF4-FFF2-40B4-BE49-F238E27FC236}">
                <a16:creationId xmlns:a16="http://schemas.microsoft.com/office/drawing/2014/main" id="{986E0F49-F376-0ECC-D401-CDF9A27420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2509" y="3081012"/>
            <a:ext cx="1338104" cy="215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3333CC"/>
                </a:solidFill>
                <a:cs typeface="Helvetica"/>
              </a:rPr>
              <a:t>Flight Results</a:t>
            </a:r>
          </a:p>
        </p:txBody>
      </p:sp>
      <p:sp>
        <p:nvSpPr>
          <p:cNvPr id="85" name="Isosceles Triangle 94">
            <a:extLst>
              <a:ext uri="{FF2B5EF4-FFF2-40B4-BE49-F238E27FC236}">
                <a16:creationId xmlns:a16="http://schemas.microsoft.com/office/drawing/2014/main" id="{0DC34ECA-7364-EC09-AEF0-4789858BB130}"/>
              </a:ext>
            </a:extLst>
          </p:cNvPr>
          <p:cNvSpPr/>
          <p:nvPr/>
        </p:nvSpPr>
        <p:spPr bwMode="auto">
          <a:xfrm rot="10800000">
            <a:off x="9486563" y="3389663"/>
            <a:ext cx="171865" cy="206598"/>
          </a:xfrm>
          <a:prstGeom prst="diamond">
            <a:avLst/>
          </a:prstGeom>
          <a:solidFill>
            <a:schemeClr val="accent5">
              <a:lumMod val="60000"/>
              <a:lumOff val="40000"/>
            </a:schemeClr>
          </a:solidFill>
          <a:ln w="2857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95" name="Isosceles Triangle 94">
            <a:extLst>
              <a:ext uri="{FF2B5EF4-FFF2-40B4-BE49-F238E27FC236}">
                <a16:creationId xmlns:a16="http://schemas.microsoft.com/office/drawing/2014/main" id="{33FCB79D-DCC6-5129-4449-D81EB3B2312C}"/>
              </a:ext>
            </a:extLst>
          </p:cNvPr>
          <p:cNvSpPr/>
          <p:nvPr/>
        </p:nvSpPr>
        <p:spPr bwMode="auto">
          <a:xfrm rot="10800000">
            <a:off x="1086903" y="4770808"/>
            <a:ext cx="150483" cy="155448"/>
          </a:xfrm>
          <a:prstGeom prst="pentagon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98" name="Isosceles Triangle 94">
            <a:extLst>
              <a:ext uri="{FF2B5EF4-FFF2-40B4-BE49-F238E27FC236}">
                <a16:creationId xmlns:a16="http://schemas.microsoft.com/office/drawing/2014/main" id="{FDF962FC-C2EF-C55D-0CBD-73E94F15ADD9}"/>
              </a:ext>
            </a:extLst>
          </p:cNvPr>
          <p:cNvSpPr/>
          <p:nvPr/>
        </p:nvSpPr>
        <p:spPr bwMode="auto">
          <a:xfrm rot="10800000">
            <a:off x="406539" y="5389454"/>
            <a:ext cx="150483" cy="155448"/>
          </a:xfrm>
          <a:prstGeom prst="pentagon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99" name="Isosceles Triangle 94">
            <a:extLst>
              <a:ext uri="{FF2B5EF4-FFF2-40B4-BE49-F238E27FC236}">
                <a16:creationId xmlns:a16="http://schemas.microsoft.com/office/drawing/2014/main" id="{9026E2A4-CA3E-0BA4-EFA3-08375AC07B2A}"/>
              </a:ext>
            </a:extLst>
          </p:cNvPr>
          <p:cNvSpPr/>
          <p:nvPr/>
        </p:nvSpPr>
        <p:spPr bwMode="auto">
          <a:xfrm rot="10800000" flipH="1">
            <a:off x="10260500" y="5958155"/>
            <a:ext cx="123398" cy="124597"/>
          </a:xfrm>
          <a:prstGeom prst="pentagon">
            <a:avLst/>
          </a:prstGeom>
          <a:solidFill>
            <a:schemeClr val="accent6">
              <a:lumMod val="75000"/>
            </a:schemeClr>
          </a:solidFill>
          <a:ln w="285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srgbClr val="00B050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10" name="Isosceles Triangle 109">
            <a:extLst>
              <a:ext uri="{FF2B5EF4-FFF2-40B4-BE49-F238E27FC236}">
                <a16:creationId xmlns:a16="http://schemas.microsoft.com/office/drawing/2014/main" id="{021C6AC7-F488-0FB6-A8D9-F70C088923F8}"/>
              </a:ext>
            </a:extLst>
          </p:cNvPr>
          <p:cNvSpPr/>
          <p:nvPr/>
        </p:nvSpPr>
        <p:spPr>
          <a:xfrm rot="10800000">
            <a:off x="10870845" y="3427298"/>
            <a:ext cx="214978" cy="180635"/>
          </a:xfrm>
          <a:prstGeom prst="triangl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11" name="Isosceles Triangle 94">
            <a:extLst>
              <a:ext uri="{FF2B5EF4-FFF2-40B4-BE49-F238E27FC236}">
                <a16:creationId xmlns:a16="http://schemas.microsoft.com/office/drawing/2014/main" id="{8A051677-401F-C819-9687-BDC7299EBFC4}"/>
              </a:ext>
            </a:extLst>
          </p:cNvPr>
          <p:cNvSpPr/>
          <p:nvPr/>
        </p:nvSpPr>
        <p:spPr bwMode="auto">
          <a:xfrm rot="10800000">
            <a:off x="10388333" y="3392471"/>
            <a:ext cx="171865" cy="206598"/>
          </a:xfrm>
          <a:prstGeom prst="diamond">
            <a:avLst/>
          </a:prstGeom>
          <a:solidFill>
            <a:schemeClr val="accent6"/>
          </a:solidFill>
          <a:ln w="285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C9D69045-801D-59B1-08A9-99C17ADAB0F3}"/>
              </a:ext>
            </a:extLst>
          </p:cNvPr>
          <p:cNvCxnSpPr>
            <a:cxnSpLocks/>
          </p:cNvCxnSpPr>
          <p:nvPr/>
        </p:nvCxnSpPr>
        <p:spPr>
          <a:xfrm flipH="1">
            <a:off x="10470895" y="3596540"/>
            <a:ext cx="531457" cy="0"/>
          </a:xfrm>
          <a:prstGeom prst="line">
            <a:avLst/>
          </a:prstGeom>
          <a:ln w="317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84CB59BF-B85B-D939-FED5-F923BA7B59AC}"/>
              </a:ext>
            </a:extLst>
          </p:cNvPr>
          <p:cNvCxnSpPr>
            <a:cxnSpLocks/>
          </p:cNvCxnSpPr>
          <p:nvPr/>
        </p:nvCxnSpPr>
        <p:spPr>
          <a:xfrm flipV="1">
            <a:off x="10444464" y="3603824"/>
            <a:ext cx="6033" cy="629139"/>
          </a:xfrm>
          <a:prstGeom prst="line">
            <a:avLst/>
          </a:prstGeom>
          <a:ln w="317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61443DC8-CDE3-D14F-D5BE-DCDBB4AD62AB}"/>
              </a:ext>
            </a:extLst>
          </p:cNvPr>
          <p:cNvCxnSpPr>
            <a:cxnSpLocks/>
          </p:cNvCxnSpPr>
          <p:nvPr/>
        </p:nvCxnSpPr>
        <p:spPr>
          <a:xfrm flipH="1">
            <a:off x="10492080" y="3625549"/>
            <a:ext cx="520404" cy="25307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E3B5FB68-B21F-71FE-C916-6E1955E3FF60}"/>
              </a:ext>
            </a:extLst>
          </p:cNvPr>
          <p:cNvCxnSpPr>
            <a:cxnSpLocks/>
          </p:cNvCxnSpPr>
          <p:nvPr/>
        </p:nvCxnSpPr>
        <p:spPr>
          <a:xfrm flipV="1">
            <a:off x="10501316" y="3610397"/>
            <a:ext cx="476" cy="648188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 Box 197">
            <a:extLst>
              <a:ext uri="{FF2B5EF4-FFF2-40B4-BE49-F238E27FC236}">
                <a16:creationId xmlns:a16="http://schemas.microsoft.com/office/drawing/2014/main" id="{714528EE-9E22-A0A1-B32F-13C35258BE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37713" y="3185527"/>
            <a:ext cx="1266363" cy="21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chemeClr val="accent6">
                    <a:lumMod val="75000"/>
                  </a:schemeClr>
                </a:solidFill>
                <a:cs typeface="Helvetica"/>
              </a:rPr>
              <a:t>On orbit ops</a:t>
            </a:r>
          </a:p>
        </p:txBody>
      </p:sp>
    </p:spTree>
    <p:extLst>
      <p:ext uri="{BB962C8B-B14F-4D97-AF65-F5344CB8AC3E}">
        <p14:creationId xmlns:p14="http://schemas.microsoft.com/office/powerpoint/2010/main" val="323650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1790363" y="6629400"/>
            <a:ext cx="401637" cy="228600"/>
          </a:xfrm>
        </p:spPr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10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000" y="164807"/>
            <a:ext cx="7189789" cy="535531"/>
          </a:xfr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</a:t>
            </a:r>
            <a:r>
              <a:rPr lang="en-US" sz="3200" b="1" baseline="-25000" dirty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</a:t>
            </a:r>
            <a:r>
              <a:rPr lang="en-US" sz="3200" b="1" dirty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-Based Manufacturing Overview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1042224"/>
              </p:ext>
            </p:extLst>
          </p:nvPr>
        </p:nvGraphicFramePr>
        <p:xfrm>
          <a:off x="785531" y="4438950"/>
          <a:ext cx="10906861" cy="2088255"/>
        </p:xfrm>
        <a:graphic>
          <a:graphicData uri="http://schemas.openxmlformats.org/drawingml/2006/table">
            <a:tbl>
              <a:tblPr/>
              <a:tblGrid>
                <a:gridCol w="1495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111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3635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CO</a:t>
                      </a:r>
                      <a:r>
                        <a:rPr lang="en-US" sz="2000" b="1" baseline="-25000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-Based Manufacturing </a:t>
                      </a:r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Objectives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300">
                <a:tc>
                  <a:txBody>
                    <a:bodyPr/>
                    <a:lstStyle/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Objective</a:t>
                      </a:r>
                      <a:r>
                        <a:rPr lang="en-US" sz="14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#1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Perform an initial integration of the developed CO</a:t>
                      </a:r>
                      <a:r>
                        <a:rPr lang="en-US" sz="1400" b="0" i="0" kern="12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conversion, bioreactor, engineered organism and purification systems to both demonstrate the validity of the concept, and to identify needs/challenges for prototype development.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0894">
                <a:tc>
                  <a:txBody>
                    <a:bodyPr/>
                    <a:lstStyle/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Objective #2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Develop “space-ready” engineered microorganism(s) capable of making a targeted mission product (carbonic anhydrase), and test with an improved production and product harvesting system.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550432"/>
                  </a:ext>
                </a:extLst>
              </a:tr>
              <a:tr h="470894"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Objective #3</a:t>
                      </a:r>
                    </a:p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endParaRPr lang="en-US" sz="1400" b="1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Develop use case scenarios for this overall approach, identify needed future areas of research and development, and provide recommendations for forward work.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5520884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9885218"/>
              </p:ext>
            </p:extLst>
          </p:nvPr>
        </p:nvGraphicFramePr>
        <p:xfrm>
          <a:off x="785531" y="2956341"/>
          <a:ext cx="10896186" cy="1420501"/>
        </p:xfrm>
        <a:graphic>
          <a:graphicData uri="http://schemas.openxmlformats.org/drawingml/2006/table">
            <a:tbl>
              <a:tblPr/>
              <a:tblGrid>
                <a:gridCol w="15679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28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9195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CO</a:t>
                      </a:r>
                      <a:r>
                        <a:rPr lang="en-US" sz="2000" b="1" baseline="-2500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</a:t>
                      </a:r>
                      <a:r>
                        <a:rPr lang="en-US" sz="2000" b="1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-Based Manufacturing </a:t>
                      </a:r>
                      <a:r>
                        <a:rPr lang="en-US" sz="20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Goals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5653">
                <a:tc>
                  <a:txBody>
                    <a:bodyPr/>
                    <a:lstStyle/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Goal #1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Develop microbiological techniques using ISRU to widely broaden In Space Manufacturing capabilities. </a:t>
                      </a:r>
                      <a:endParaRPr lang="en-US" sz="1400" b="0" i="0" u="none" strike="noStrike" kern="12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5653">
                <a:tc>
                  <a:txBody>
                    <a:bodyPr/>
                    <a:lstStyle/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Goal</a:t>
                      </a:r>
                      <a:r>
                        <a:rPr lang="en-US" sz="14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#2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Provide technology</a:t>
                      </a:r>
                      <a:r>
                        <a:rPr lang="en-US" sz="14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tests and 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trade studies demonstrating</a:t>
                      </a:r>
                      <a:r>
                        <a:rPr lang="en-US" sz="14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the technology’s potential impact on lunar and Mars surface missions. 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8695337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0186253" y="859967"/>
            <a:ext cx="77296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/>
              <a:t>Mark Settles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CDD7FCE-4A4B-1A02-B612-E73F7D9ADD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3892159"/>
              </p:ext>
            </p:extLst>
          </p:nvPr>
        </p:nvGraphicFramePr>
        <p:xfrm>
          <a:off x="785531" y="1109514"/>
          <a:ext cx="10875638" cy="1564005"/>
        </p:xfrm>
        <a:graphic>
          <a:graphicData uri="http://schemas.openxmlformats.org/drawingml/2006/table">
            <a:tbl>
              <a:tblPr/>
              <a:tblGrid>
                <a:gridCol w="15632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699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2508">
                  <a:extLst>
                    <a:ext uri="{9D8B030D-6E8A-4147-A177-3AD203B41FA5}">
                      <a16:colId xmlns:a16="http://schemas.microsoft.com/office/drawing/2014/main" val="809043977"/>
                    </a:ext>
                  </a:extLst>
                </a:gridCol>
              </a:tblGrid>
              <a:tr h="215972">
                <a:tc gridSpan="3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Needs Addressed by Project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463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 dirty="0">
                          <a:solidFill>
                            <a:srgbClr val="002A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Live/MCO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rgbClr val="002A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platform can use CO2 derived carbon feedstocks for biomanufacturing of many products including plastics, binders, enzymes, nutrients, fertilizers and feedstocks. </a:t>
                      </a:r>
                      <a:endParaRPr lang="en-US" sz="14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rgbClr val="002A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Shortfall IDs</a:t>
                      </a:r>
                    </a:p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rgbClr val="002A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ISRU1333, 589,1583, 1584 </a:t>
                      </a:r>
                    </a:p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rgbClr val="002A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AH 358, </a:t>
                      </a:r>
                    </a:p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rgbClr val="002A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SS 1611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635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 dirty="0">
                          <a:solidFill>
                            <a:srgbClr val="002A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Live/MCO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</a:t>
                      </a:r>
                      <a:r>
                        <a:rPr lang="en-US" sz="1400" kern="12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as waste or in atmosphere can be converted to feedstocks for biomanufacturing, system can also use wastes (urea, salts, organic waste), and support closed loop life support via breakdown/recycling/repurposing of materials.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400" b="0" i="0" u="none" strike="noStrike" kern="1200" dirty="0">
                        <a:solidFill>
                          <a:srgbClr val="002A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7A83B58-9D20-9074-F251-38F9AAF511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5624180"/>
              </p:ext>
            </p:extLst>
          </p:nvPr>
        </p:nvGraphicFramePr>
        <p:xfrm>
          <a:off x="770562" y="4438950"/>
          <a:ext cx="10921830" cy="2074866"/>
        </p:xfrm>
        <a:graphic>
          <a:graphicData uri="http://schemas.openxmlformats.org/drawingml/2006/table">
            <a:tbl>
              <a:tblPr/>
              <a:tblGrid>
                <a:gridCol w="10921830">
                  <a:extLst>
                    <a:ext uri="{9D8B030D-6E8A-4147-A177-3AD203B41FA5}">
                      <a16:colId xmlns:a16="http://schemas.microsoft.com/office/drawing/2014/main" val="183364738"/>
                    </a:ext>
                  </a:extLst>
                </a:gridCol>
              </a:tblGrid>
              <a:tr h="207486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mpd="sng">
                      <a:solidFill>
                        <a:schemeClr val="tx1"/>
                      </a:solidFill>
                      <a:prstDash val="solid"/>
                    </a:lnL>
                    <a:lnR w="28575" cmpd="sng">
                      <a:solidFill>
                        <a:schemeClr val="tx1"/>
                      </a:solidFill>
                      <a:prstDash val="solid"/>
                    </a:lnR>
                    <a:lnT w="28575" cmpd="sng">
                      <a:solidFill>
                        <a:schemeClr val="tx1"/>
                      </a:solidFill>
                      <a:prstDash val="solid"/>
                    </a:lnT>
                    <a:lnB w="28575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0195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61596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11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6904"/>
            <a:ext cx="10792325" cy="1066800"/>
          </a:xfrm>
        </p:spPr>
        <p:txBody>
          <a:bodyPr/>
          <a:lstStyle/>
          <a:p>
            <a:r>
              <a:rPr lang="en-US" sz="3200" dirty="0"/>
              <a:t>Technical Progress and Results </a:t>
            </a:r>
            <a:r>
              <a:rPr lang="en-US" sz="3200" dirty="0">
                <a:solidFill>
                  <a:schemeClr val="bg2"/>
                </a:solidFill>
                <a:cs typeface="Helvetica" panose="020B0604020202020204" pitchFamily="34" charset="0"/>
              </a:rPr>
              <a:t>:CO</a:t>
            </a:r>
            <a:r>
              <a:rPr lang="en-US" sz="3200" baseline="-25000" dirty="0">
                <a:solidFill>
                  <a:schemeClr val="bg2"/>
                </a:solidFill>
                <a:cs typeface="Helvetica" panose="020B0604020202020204" pitchFamily="34" charset="0"/>
              </a:rPr>
              <a:t>2</a:t>
            </a:r>
            <a:r>
              <a:rPr lang="en-US" sz="3200" dirty="0">
                <a:solidFill>
                  <a:schemeClr val="bg2"/>
                </a:solidFill>
                <a:cs typeface="Helvetica" panose="020B0604020202020204" pitchFamily="34" charset="0"/>
              </a:rPr>
              <a:t>-based Manufacturing Platform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28600" y="1178737"/>
            <a:ext cx="11963400" cy="298986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Platform testing complete, Test Report delivered. Carbonic Anhydrase and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Cutinase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production and purification demonstrated.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US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-based Manufacturing Platform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Beats KPP Threshold Value for Harvest Efficiency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of Bioreactor, (fig. 3).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400" kern="1200" dirty="0">
                <a:solidFill>
                  <a:schemeClr val="dk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Threshold value was 85% recovery. Two organisms, </a:t>
            </a:r>
            <a:r>
              <a:rPr lang="en-US" sz="1400" i="1" kern="1200" dirty="0">
                <a:solidFill>
                  <a:schemeClr val="dk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E. coli</a:t>
            </a:r>
            <a:r>
              <a:rPr lang="en-US" sz="1400" kern="1200" dirty="0">
                <a:solidFill>
                  <a:schemeClr val="dk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 AMM media and </a:t>
            </a:r>
            <a:r>
              <a:rPr lang="en-US" sz="1400" i="1" kern="1200" dirty="0">
                <a:solidFill>
                  <a:schemeClr val="dk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K. </a:t>
            </a:r>
            <a:r>
              <a:rPr lang="en-US" sz="1400" i="1" kern="1200" dirty="0" err="1">
                <a:solidFill>
                  <a:schemeClr val="dk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phaffii</a:t>
            </a:r>
            <a:r>
              <a:rPr lang="en-US" sz="1400" i="1" kern="1200" dirty="0">
                <a:solidFill>
                  <a:schemeClr val="dk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kern="1200" dirty="0">
                <a:solidFill>
                  <a:schemeClr val="dk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YEMM media, were tested in the platform, and 93% recovery efficiency was achieved for </a:t>
            </a:r>
            <a:r>
              <a:rPr lang="en-US" sz="1400" i="1" kern="1200" dirty="0">
                <a:solidFill>
                  <a:schemeClr val="dk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E. coli</a:t>
            </a:r>
            <a:r>
              <a:rPr lang="en-US" sz="1400" kern="1200" dirty="0">
                <a:solidFill>
                  <a:schemeClr val="dk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and up to 98% recovery efficiency was achieved for </a:t>
            </a:r>
            <a:r>
              <a:rPr lang="en-US" sz="1400" i="1" kern="1200" dirty="0">
                <a:solidFill>
                  <a:schemeClr val="dk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K. </a:t>
            </a:r>
            <a:r>
              <a:rPr lang="en-US" sz="1400" i="1" kern="1200" dirty="0" err="1">
                <a:solidFill>
                  <a:schemeClr val="dk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phaffii</a:t>
            </a:r>
            <a:r>
              <a:rPr lang="en-US" sz="1400" kern="1200" dirty="0">
                <a:solidFill>
                  <a:schemeClr val="dk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Both organism production values beat the threshold and approached the industry standard and project goal of 97%.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7E8BD2FF-973A-4C25-1A33-C10E1FC23C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90" y="3077825"/>
            <a:ext cx="3168235" cy="2376175"/>
          </a:xfrm>
          <a:prstGeom prst="rect">
            <a:avLst/>
          </a:prstGeom>
        </p:spPr>
      </p:pic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39B5AFF4-E2C9-D258-99F5-49C1442543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907" y="3077825"/>
            <a:ext cx="3168234" cy="23761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1DB5386-E522-4FF9-FF52-40B1CCA8EC4C}"/>
              </a:ext>
            </a:extLst>
          </p:cNvPr>
          <p:cNvSpPr txBox="1"/>
          <p:nvPr/>
        </p:nvSpPr>
        <p:spPr>
          <a:xfrm>
            <a:off x="1081232" y="5584805"/>
            <a:ext cx="607733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Pre and post harvesting of concentrated </a:t>
            </a:r>
            <a:r>
              <a:rPr lang="en-US" sz="1100" i="1" dirty="0"/>
              <a:t>K. </a:t>
            </a:r>
            <a:r>
              <a:rPr lang="en-US" sz="1100" i="1" dirty="0" err="1"/>
              <a:t>phaffii</a:t>
            </a:r>
            <a:r>
              <a:rPr lang="en-US" sz="1100" dirty="0"/>
              <a:t> biomass with a 98% separation efficiency.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F736F4-C267-EEB8-9CEF-A82D7ADB28C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058" y="2849047"/>
            <a:ext cx="2754684" cy="255836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3F0923-7F7C-4FDA-AA0A-2DFCB99BE139}"/>
              </a:ext>
            </a:extLst>
          </p:cNvPr>
          <p:cNvSpPr txBox="1"/>
          <p:nvPr/>
        </p:nvSpPr>
        <p:spPr>
          <a:xfrm>
            <a:off x="7062598" y="5584805"/>
            <a:ext cx="43220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</a:rPr>
              <a:t>Subsystem v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olume within the platform is approximately 770 in </a:t>
            </a:r>
            <a:r>
              <a:rPr lang="en-US" sz="1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Internal Volume of Middeck Locker is 3512 inch </a:t>
            </a:r>
            <a:r>
              <a:rPr lang="en-US" sz="1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8" descr="A picture containing whiteboard&#10;&#10;Description automatically generated">
            <a:extLst>
              <a:ext uri="{FF2B5EF4-FFF2-40B4-BE49-F238E27FC236}">
                <a16:creationId xmlns:a16="http://schemas.microsoft.com/office/drawing/2014/main" id="{CB256EB9-D598-8F0B-BCC1-765CDC0BB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8566" y="3379529"/>
            <a:ext cx="2568681" cy="220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DC02167-62C3-137A-F5CF-D014A91D2B2E}"/>
              </a:ext>
            </a:extLst>
          </p:cNvPr>
          <p:cNvSpPr txBox="1"/>
          <p:nvPr/>
        </p:nvSpPr>
        <p:spPr>
          <a:xfrm>
            <a:off x="7158566" y="2999050"/>
            <a:ext cx="2445925" cy="382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900" dirty="0">
                <a:ea typeface="Calibri" panose="020F0502020204030204" pitchFamily="34" charset="0"/>
                <a:cs typeface="Arial" panose="020B0604020202020204" pitchFamily="34" charset="0"/>
              </a:rPr>
              <a:t>Pro-E drawing of </a:t>
            </a:r>
            <a:r>
              <a:rPr lang="en-US" sz="9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CO</a:t>
            </a:r>
            <a:r>
              <a:rPr lang="en-US" sz="900" baseline="-25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9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-based Manufacturing Platform frame with assemblies. </a:t>
            </a:r>
          </a:p>
        </p:txBody>
      </p:sp>
    </p:spTree>
    <p:extLst>
      <p:ext uri="{BB962C8B-B14F-4D97-AF65-F5344CB8AC3E}">
        <p14:creationId xmlns:p14="http://schemas.microsoft.com/office/powerpoint/2010/main" val="3460497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ACA0B84-B5A2-FD3E-3919-6BE5815925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7256341"/>
              </p:ext>
            </p:extLst>
          </p:nvPr>
        </p:nvGraphicFramePr>
        <p:xfrm>
          <a:off x="52085" y="960696"/>
          <a:ext cx="12087829" cy="60007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5617">
                  <a:extLst>
                    <a:ext uri="{9D8B030D-6E8A-4147-A177-3AD203B41FA5}">
                      <a16:colId xmlns:a16="http://schemas.microsoft.com/office/drawing/2014/main" val="962530872"/>
                    </a:ext>
                  </a:extLst>
                </a:gridCol>
                <a:gridCol w="685542">
                  <a:extLst>
                    <a:ext uri="{9D8B030D-6E8A-4147-A177-3AD203B41FA5}">
                      <a16:colId xmlns:a16="http://schemas.microsoft.com/office/drawing/2014/main" val="110352899"/>
                    </a:ext>
                  </a:extLst>
                </a:gridCol>
                <a:gridCol w="363757">
                  <a:extLst>
                    <a:ext uri="{9D8B030D-6E8A-4147-A177-3AD203B41FA5}">
                      <a16:colId xmlns:a16="http://schemas.microsoft.com/office/drawing/2014/main" val="2401365087"/>
                    </a:ext>
                  </a:extLst>
                </a:gridCol>
                <a:gridCol w="1054829">
                  <a:extLst>
                    <a:ext uri="{9D8B030D-6E8A-4147-A177-3AD203B41FA5}">
                      <a16:colId xmlns:a16="http://schemas.microsoft.com/office/drawing/2014/main" val="3475531598"/>
                    </a:ext>
                  </a:extLst>
                </a:gridCol>
                <a:gridCol w="916578">
                  <a:extLst>
                    <a:ext uri="{9D8B030D-6E8A-4147-A177-3AD203B41FA5}">
                      <a16:colId xmlns:a16="http://schemas.microsoft.com/office/drawing/2014/main" val="738103752"/>
                    </a:ext>
                  </a:extLst>
                </a:gridCol>
                <a:gridCol w="1467340">
                  <a:extLst>
                    <a:ext uri="{9D8B030D-6E8A-4147-A177-3AD203B41FA5}">
                      <a16:colId xmlns:a16="http://schemas.microsoft.com/office/drawing/2014/main" val="9326527"/>
                    </a:ext>
                  </a:extLst>
                </a:gridCol>
                <a:gridCol w="1307846">
                  <a:extLst>
                    <a:ext uri="{9D8B030D-6E8A-4147-A177-3AD203B41FA5}">
                      <a16:colId xmlns:a16="http://schemas.microsoft.com/office/drawing/2014/main" val="1702049927"/>
                    </a:ext>
                  </a:extLst>
                </a:gridCol>
                <a:gridCol w="1541770">
                  <a:extLst>
                    <a:ext uri="{9D8B030D-6E8A-4147-A177-3AD203B41FA5}">
                      <a16:colId xmlns:a16="http://schemas.microsoft.com/office/drawing/2014/main" val="14655949"/>
                    </a:ext>
                  </a:extLst>
                </a:gridCol>
                <a:gridCol w="1116454">
                  <a:extLst>
                    <a:ext uri="{9D8B030D-6E8A-4147-A177-3AD203B41FA5}">
                      <a16:colId xmlns:a16="http://schemas.microsoft.com/office/drawing/2014/main" val="3479892624"/>
                    </a:ext>
                  </a:extLst>
                </a:gridCol>
                <a:gridCol w="937172">
                  <a:extLst>
                    <a:ext uri="{9D8B030D-6E8A-4147-A177-3AD203B41FA5}">
                      <a16:colId xmlns:a16="http://schemas.microsoft.com/office/drawing/2014/main" val="1448445675"/>
                    </a:ext>
                  </a:extLst>
                </a:gridCol>
                <a:gridCol w="1125610">
                  <a:extLst>
                    <a:ext uri="{9D8B030D-6E8A-4147-A177-3AD203B41FA5}">
                      <a16:colId xmlns:a16="http://schemas.microsoft.com/office/drawing/2014/main" val="706361214"/>
                    </a:ext>
                  </a:extLst>
                </a:gridCol>
                <a:gridCol w="1265314">
                  <a:extLst>
                    <a:ext uri="{9D8B030D-6E8A-4147-A177-3AD203B41FA5}">
                      <a16:colId xmlns:a16="http://schemas.microsoft.com/office/drawing/2014/main" val="263474905"/>
                    </a:ext>
                  </a:extLst>
                </a:gridCol>
              </a:tblGrid>
              <a:tr h="1728055"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Requirements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The CO2 Based Manufacturing Platform shall grow engineered microorganisms that produce a purifiable product (and shall support purification of that product) in a configuration suitable for space exploration and operation in Earth, Moon, and Mars gravity.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The platform shall operate semi autonomously (requiring minimal manual/crew intervention) and allow for flexibility in organism growth times, and product purification requirements.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Platform components that do not interface with the organism or sample directly shall be reusable (pumps, controller, mixing capability, sensors, thermal control).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platform shall have replaceable subsystems including all components with direct interfaces with culture and culture products (media, culture, lysed culture, product purification components).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The bioreactor shall support batch biomanufacturing, specifically it will support media addition and product recovery.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bioreactor shall contain a homogenous culture.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The product harvesting subsystem shall harvest and purify recombinant proteins. </a:t>
                      </a:r>
                    </a:p>
                    <a:p>
                      <a:pPr algn="ctr" rtl="0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The percent of solid media components sourced from CO2, H2, and mission wastes shall be 50% or greater.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kern="1200" dirty="0">
                          <a:solidFill>
                            <a:srgbClr val="00B05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KPP </a:t>
                      </a:r>
                    </a:p>
                    <a:p>
                      <a:pPr algn="ctr" rtl="0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6076582"/>
                  </a:ext>
                </a:extLst>
              </a:tr>
              <a:tr h="1066094"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</a:rPr>
                        <a:t>Success Criteria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effectLst/>
                        </a:rPr>
                        <a:t>product purified from platform as documented by SDS PAGE 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effectLst/>
                        </a:rPr>
                        <a:t> Enzyme activity detected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effectLst/>
                        </a:rPr>
                        <a:t>Run includes use of programmed pump controls and automated pressure sensor feedback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effectLst/>
                        </a:rPr>
                        <a:t>Repeated platform runs.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effectLst/>
                        </a:rPr>
                        <a:t>Repeated platform runs.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effectLst/>
                        </a:rPr>
                        <a:t>Repeated runs with product recovery demonstrated by gel electrophoresis and/or Elisa or activity assay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effectLst/>
                        </a:rPr>
                        <a:t>Visual inspection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effectLst/>
                        </a:rPr>
                        <a:t>Products isolated from his-tag capture purification system analysis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effectLst/>
                        </a:rPr>
                        <a:t>Calculation based on weight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3843721"/>
                  </a:ext>
                </a:extLst>
              </a:tr>
              <a:tr h="257632">
                <a:tc rowSpan="6">
                  <a:txBody>
                    <a:bodyPr/>
                    <a:lstStyle/>
                    <a:p>
                      <a:pPr algn="ctr" fontAlgn="t"/>
                      <a:r>
                        <a:rPr lang="en-US" sz="1000" i="1" u="none" strike="noStrike" dirty="0">
                          <a:effectLst/>
                        </a:rPr>
                        <a:t> E. coli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Carbonic Anhydrase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1/5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+/- 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Segoe UI Symbol" panose="020B0502040204020203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 err="1">
                          <a:effectLst/>
                        </a:rPr>
                        <a:t>Lysers</a:t>
                      </a:r>
                      <a:r>
                        <a:rPr lang="en-US" sz="1000" u="none" strike="noStrike" dirty="0">
                          <a:effectLst/>
                        </a:rPr>
                        <a:t> failed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strike="noStrike" dirty="0">
                          <a:effectLst/>
                        </a:rPr>
                        <a:t> +/- </a:t>
                      </a:r>
                      <a:endParaRPr lang="en-US" sz="1000" b="1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strike="noStrike" dirty="0">
                          <a:effectLst/>
                        </a:rPr>
                        <a:t>+/- </a:t>
                      </a:r>
                      <a:endParaRPr lang="en-US" sz="1000" b="1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rtl="0" fontAlgn="ctr"/>
                      <a:r>
                        <a:rPr lang="en-US" sz="1100" b="1" u="none" strike="noStrike" dirty="0">
                          <a:effectLst/>
                        </a:rPr>
                        <a:t>49.3% achieved for E. coli with theoretical as high as </a:t>
                      </a:r>
                      <a:r>
                        <a:rPr lang="en-US" sz="1100" b="1" u="none" strike="noStrike" dirty="0">
                          <a:effectLst/>
                          <a:highlight>
                            <a:srgbClr val="00FF00"/>
                          </a:highlight>
                        </a:rPr>
                        <a:t>59.8%. 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00FF00"/>
                        </a:highlight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1124100"/>
                  </a:ext>
                </a:extLst>
              </a:tr>
              <a:tr h="2576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1/8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 err="1">
                          <a:effectLst/>
                        </a:rPr>
                        <a:t>Lysers</a:t>
                      </a:r>
                      <a:r>
                        <a:rPr lang="en-US" sz="1000" u="none" strike="noStrike" dirty="0">
                          <a:effectLst/>
                        </a:rPr>
                        <a:t> failed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✔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323258"/>
                  </a:ext>
                </a:extLst>
              </a:tr>
              <a:tr h="2576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1/9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 err="1">
                          <a:effectLst/>
                        </a:rPr>
                        <a:t>Lysers</a:t>
                      </a:r>
                      <a:r>
                        <a:rPr lang="en-US" sz="1000" u="none" strike="noStrike" dirty="0">
                          <a:effectLst/>
                        </a:rPr>
                        <a:t> failed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04005"/>
                  </a:ext>
                </a:extLst>
              </a:tr>
              <a:tr h="2576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7/15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- 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 err="1">
                          <a:effectLst/>
                        </a:rPr>
                        <a:t>Lyser</a:t>
                      </a:r>
                      <a:r>
                        <a:rPr lang="en-US" sz="1000" u="none" strike="noStrike" dirty="0">
                          <a:effectLst/>
                        </a:rPr>
                        <a:t> failed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✔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✔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strike="noStrike" dirty="0">
                          <a:effectLst/>
                        </a:rPr>
                        <a:t> +/-</a:t>
                      </a:r>
                      <a:endParaRPr lang="en-US" sz="1000" b="1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✔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none" strike="noStrike" dirty="0">
                          <a:effectLst/>
                        </a:rPr>
                        <a:t> +/- </a:t>
                      </a:r>
                      <a:endParaRPr lang="en-US" sz="1000" b="1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118110"/>
                  </a:ext>
                </a:extLst>
              </a:tr>
              <a:tr h="2576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7/17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 err="1">
                          <a:effectLst/>
                        </a:rPr>
                        <a:t>Lyser</a:t>
                      </a:r>
                      <a:r>
                        <a:rPr lang="en-US" sz="1000" u="none" strike="noStrike" dirty="0">
                          <a:effectLst/>
                        </a:rPr>
                        <a:t> failed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✔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129249"/>
                  </a:ext>
                </a:extLst>
              </a:tr>
              <a:tr h="2576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>
                          <a:effectLst/>
                        </a:rPr>
                        <a:t>7/18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+/- 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Segoe UI Symbol" panose="020B0502040204020203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 err="1">
                          <a:effectLst/>
                        </a:rPr>
                        <a:t>Lyser</a:t>
                      </a:r>
                      <a:r>
                        <a:rPr lang="en-US" sz="1000" u="none" strike="noStrike" dirty="0">
                          <a:effectLst/>
                        </a:rPr>
                        <a:t> failed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✔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496425"/>
                  </a:ext>
                </a:extLst>
              </a:tr>
              <a:tr h="257632">
                <a:tc rowSpan="6">
                  <a:txBody>
                    <a:bodyPr/>
                    <a:lstStyle/>
                    <a:p>
                      <a:pPr algn="ctr" fontAlgn="t"/>
                      <a:r>
                        <a:rPr lang="en-US" sz="1000" i="1" u="none" strike="noStrike" dirty="0">
                          <a:effectLst/>
                        </a:rPr>
                        <a:t> K. </a:t>
                      </a:r>
                      <a:r>
                        <a:rPr lang="en-US" sz="1000" i="1" u="none" strike="noStrike" dirty="0" err="1">
                          <a:effectLst/>
                        </a:rPr>
                        <a:t>phaffii</a:t>
                      </a: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>
                          <a:effectLst/>
                        </a:rPr>
                        <a:t>Carbonic Anhydrase (secreted)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>
                          <a:effectLst/>
                        </a:rPr>
                        <a:t>1/26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+/- 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Segoe UI Symbol" panose="020B0502040204020203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-  </a:t>
                      </a:r>
                      <a:r>
                        <a:rPr lang="en-US" sz="1000" u="none" strike="noStrike" dirty="0" err="1">
                          <a:effectLst/>
                        </a:rPr>
                        <a:t>eng</a:t>
                      </a:r>
                      <a:r>
                        <a:rPr lang="en-US" sz="1000" u="none" strike="noStrike" dirty="0">
                          <a:effectLst/>
                        </a:rPr>
                        <a:t> enzyme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✔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+/- </a:t>
                      </a:r>
                      <a:endParaRPr lang="en-US" sz="1000" b="1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✔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+/- </a:t>
                      </a:r>
                      <a:endParaRPr lang="en-US" sz="1000" b="1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rtl="0" fontAlgn="ctr"/>
                      <a:r>
                        <a:rPr lang="en-US" sz="1100" b="1" u="none" strike="noStrike" dirty="0">
                          <a:effectLst/>
                        </a:rPr>
                        <a:t>47.2% (YEMM) and 56.2% with YEAMM) and used with theoretical as high as </a:t>
                      </a:r>
                      <a:r>
                        <a:rPr lang="en-US" sz="1100" b="1" u="none" strike="noStrike" dirty="0">
                          <a:effectLst/>
                          <a:highlight>
                            <a:srgbClr val="00FF00"/>
                          </a:highlight>
                        </a:rPr>
                        <a:t>95.2% 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00FF00"/>
                        </a:highlight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313355"/>
                  </a:ext>
                </a:extLst>
              </a:tr>
              <a:tr h="2576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>
                          <a:effectLst/>
                        </a:rPr>
                        <a:t>1/29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+/- 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Segoe UI Symbol" panose="020B0502040204020203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- </a:t>
                      </a:r>
                      <a:r>
                        <a:rPr lang="en-US" sz="1000" u="none" strike="noStrike" dirty="0" err="1">
                          <a:effectLst/>
                        </a:rPr>
                        <a:t>eng</a:t>
                      </a:r>
                      <a:r>
                        <a:rPr lang="en-US" sz="1000" u="none" strike="noStrike" dirty="0">
                          <a:effectLst/>
                        </a:rPr>
                        <a:t> enzyme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+/-</a:t>
                      </a:r>
                      <a:endParaRPr lang="en-US" sz="1000" b="1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✔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+/- </a:t>
                      </a:r>
                      <a:endParaRPr lang="en-US" sz="1000" b="1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1473"/>
                  </a:ext>
                </a:extLst>
              </a:tr>
              <a:tr h="2576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>
                          <a:effectLst/>
                        </a:rPr>
                        <a:t>1/30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+/- 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Segoe UI Symbol" panose="020B0502040204020203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-  </a:t>
                      </a:r>
                      <a:r>
                        <a:rPr lang="en-US" sz="1000" u="none" strike="noStrike" dirty="0" err="1">
                          <a:effectLst/>
                        </a:rPr>
                        <a:t>eng</a:t>
                      </a:r>
                      <a:r>
                        <a:rPr lang="en-US" sz="1000" u="none" strike="noStrike" dirty="0">
                          <a:effectLst/>
                        </a:rPr>
                        <a:t> enzyme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+/- </a:t>
                      </a:r>
                      <a:endParaRPr lang="en-US" sz="1000" b="1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+/- </a:t>
                      </a:r>
                      <a:endParaRPr lang="en-US" sz="1000" b="1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343595"/>
                  </a:ext>
                </a:extLst>
              </a:tr>
              <a:tr h="2576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>
                          <a:effectLst/>
                        </a:rPr>
                        <a:t>Cutinase (alternate product)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>
                          <a:effectLst/>
                        </a:rPr>
                        <a:t>6/7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n/a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egoe UI Symbol" panose="020B0502040204020203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316112"/>
                  </a:ext>
                </a:extLst>
              </a:tr>
              <a:tr h="2576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6/10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n/a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egoe UI Symbol" panose="020B0502040204020203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992830"/>
                  </a:ext>
                </a:extLst>
              </a:tr>
              <a:tr h="2576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6/11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n/a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egoe UI Symbol" panose="020B0502040204020203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✔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452796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FC6C8F22-6176-01B1-69A4-7C607554B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Platform performance with yeast, bacteria, intercellular and secreted products</a:t>
            </a:r>
          </a:p>
        </p:txBody>
      </p:sp>
    </p:spTree>
    <p:extLst>
      <p:ext uri="{BB962C8B-B14F-4D97-AF65-F5344CB8AC3E}">
        <p14:creationId xmlns:p14="http://schemas.microsoft.com/office/powerpoint/2010/main" val="636121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987400"/>
              </p:ext>
            </p:extLst>
          </p:nvPr>
        </p:nvGraphicFramePr>
        <p:xfrm>
          <a:off x="649386" y="1774802"/>
          <a:ext cx="10708747" cy="48592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9821">
                  <a:extLst>
                    <a:ext uri="{9D8B030D-6E8A-4147-A177-3AD203B41FA5}">
                      <a16:colId xmlns:a16="http://schemas.microsoft.com/office/drawing/2014/main" val="2816554964"/>
                    </a:ext>
                  </a:extLst>
                </a:gridCol>
                <a:gridCol w="1529821">
                  <a:extLst>
                    <a:ext uri="{9D8B030D-6E8A-4147-A177-3AD203B41FA5}">
                      <a16:colId xmlns:a16="http://schemas.microsoft.com/office/drawing/2014/main" val="462419445"/>
                    </a:ext>
                  </a:extLst>
                </a:gridCol>
                <a:gridCol w="1529821">
                  <a:extLst>
                    <a:ext uri="{9D8B030D-6E8A-4147-A177-3AD203B41FA5}">
                      <a16:colId xmlns:a16="http://schemas.microsoft.com/office/drawing/2014/main" val="4268476742"/>
                    </a:ext>
                  </a:extLst>
                </a:gridCol>
                <a:gridCol w="1529821">
                  <a:extLst>
                    <a:ext uri="{9D8B030D-6E8A-4147-A177-3AD203B41FA5}">
                      <a16:colId xmlns:a16="http://schemas.microsoft.com/office/drawing/2014/main" val="4086670375"/>
                    </a:ext>
                  </a:extLst>
                </a:gridCol>
                <a:gridCol w="1529821">
                  <a:extLst>
                    <a:ext uri="{9D8B030D-6E8A-4147-A177-3AD203B41FA5}">
                      <a16:colId xmlns:a16="http://schemas.microsoft.com/office/drawing/2014/main" val="1177463642"/>
                    </a:ext>
                  </a:extLst>
                </a:gridCol>
                <a:gridCol w="1529821">
                  <a:extLst>
                    <a:ext uri="{9D8B030D-6E8A-4147-A177-3AD203B41FA5}">
                      <a16:colId xmlns:a16="http://schemas.microsoft.com/office/drawing/2014/main" val="1717196710"/>
                    </a:ext>
                  </a:extLst>
                </a:gridCol>
                <a:gridCol w="1529821">
                  <a:extLst>
                    <a:ext uri="{9D8B030D-6E8A-4147-A177-3AD203B41FA5}">
                      <a16:colId xmlns:a16="http://schemas.microsoft.com/office/drawing/2014/main" val="1893285987"/>
                    </a:ext>
                  </a:extLst>
                </a:gridCol>
              </a:tblGrid>
              <a:tr h="6124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138103"/>
                  </a:ext>
                </a:extLst>
              </a:tr>
              <a:tr h="6124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976969"/>
                  </a:ext>
                </a:extLst>
              </a:tr>
              <a:tr h="6124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5815080"/>
                  </a:ext>
                </a:extLst>
              </a:tr>
              <a:tr h="61707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3140397"/>
                  </a:ext>
                </a:extLst>
              </a:tr>
              <a:tr h="6124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0379990"/>
                  </a:ext>
                </a:extLst>
              </a:tr>
              <a:tr h="6124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339048"/>
                  </a:ext>
                </a:extLst>
              </a:tr>
              <a:tr h="6124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6383656"/>
                  </a:ext>
                </a:extLst>
              </a:tr>
              <a:tr h="567739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FY18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FY19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FY20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FY21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FY22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FY23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FY24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0026533"/>
                  </a:ext>
                </a:extLst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1799444" y="6622388"/>
            <a:ext cx="402336" cy="22860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D13D49-2B6F-174C-9E1E-1013A06E5C50}" type="slidenum">
              <a:rPr kumimoji="0" lang="uk-UA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uk-UA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52D1B27-8C3D-8261-A917-3E4FFE00E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53" y="-33176"/>
            <a:ext cx="10749742" cy="1066800"/>
          </a:xfrm>
        </p:spPr>
        <p:txBody>
          <a:bodyPr/>
          <a:lstStyle/>
          <a:p>
            <a:r>
              <a:rPr lang="en-US" sz="3200" dirty="0">
                <a:solidFill>
                  <a:schemeClr val="bg2"/>
                </a:solidFill>
                <a:cs typeface="Helvetica" panose="020B0604020202020204" pitchFamily="34" charset="0"/>
              </a:rPr>
              <a:t>CO</a:t>
            </a:r>
            <a:r>
              <a:rPr lang="en-US" sz="3200" baseline="-25000" dirty="0">
                <a:solidFill>
                  <a:schemeClr val="bg2"/>
                </a:solidFill>
                <a:cs typeface="Helvetica" panose="020B0604020202020204" pitchFamily="34" charset="0"/>
              </a:rPr>
              <a:t>2</a:t>
            </a:r>
            <a:r>
              <a:rPr lang="en-US" sz="3200" dirty="0">
                <a:solidFill>
                  <a:schemeClr val="bg2"/>
                </a:solidFill>
                <a:cs typeface="Helvetica" panose="020B0604020202020204" pitchFamily="34" charset="0"/>
              </a:rPr>
              <a:t>-Based Manufacturing</a:t>
            </a:r>
            <a:r>
              <a:rPr lang="en-US" sz="2800" dirty="0">
                <a:cs typeface="Helvetica" panose="020B0604020202020204" pitchFamily="34" charset="0"/>
              </a:rPr>
              <a:t> </a:t>
            </a:r>
            <a:r>
              <a:rPr lang="en-US" sz="2800" dirty="0">
                <a:solidFill>
                  <a:schemeClr val="bg2"/>
                </a:solidFill>
                <a:cs typeface="Helvetica" panose="020B0604020202020204" pitchFamily="34" charset="0"/>
              </a:rPr>
              <a:t>Lifecycle Maturity/Milestone Schedule </a:t>
            </a:r>
            <a:r>
              <a:rPr lang="en-US" sz="1600" dirty="0">
                <a:solidFill>
                  <a:schemeClr val="bg2"/>
                </a:solidFill>
                <a:cs typeface="Helvetica" panose="020B0604020202020204" pitchFamily="34" charset="0"/>
              </a:rPr>
              <a:t>(pending GCD review of trait tool entries)</a:t>
            </a:r>
            <a:endParaRPr lang="en-US" sz="2800" dirty="0">
              <a:solidFill>
                <a:schemeClr val="bg2"/>
              </a:solidFill>
              <a:cs typeface="Helvetica" panose="020B0604020202020204" pitchFamily="34" charset="0"/>
            </a:endParaRPr>
          </a:p>
        </p:txBody>
      </p:sp>
      <p:grpSp>
        <p:nvGrpSpPr>
          <p:cNvPr id="266" name="Group 265"/>
          <p:cNvGrpSpPr/>
          <p:nvPr/>
        </p:nvGrpSpPr>
        <p:grpSpPr>
          <a:xfrm>
            <a:off x="1848741" y="1268548"/>
            <a:ext cx="9008854" cy="306697"/>
            <a:chOff x="1595159" y="1277965"/>
            <a:chExt cx="9008854" cy="306697"/>
          </a:xfrm>
        </p:grpSpPr>
        <p:sp>
          <p:nvSpPr>
            <p:cNvPr id="238" name="Rectangle 237"/>
            <p:cNvSpPr/>
            <p:nvPr/>
          </p:nvSpPr>
          <p:spPr>
            <a:xfrm>
              <a:off x="1595159" y="1277965"/>
              <a:ext cx="9001683" cy="306697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63" name="Group 262"/>
            <p:cNvGrpSpPr/>
            <p:nvPr/>
          </p:nvGrpSpPr>
          <p:grpSpPr>
            <a:xfrm>
              <a:off x="1939988" y="1315897"/>
              <a:ext cx="1559896" cy="230832"/>
              <a:chOff x="1939988" y="1331194"/>
              <a:chExt cx="1559896" cy="230832"/>
            </a:xfrm>
          </p:grpSpPr>
          <p:sp>
            <p:nvSpPr>
              <p:cNvPr id="239" name="TextBox 238"/>
              <p:cNvSpPr txBox="1"/>
              <p:nvPr/>
            </p:nvSpPr>
            <p:spPr>
              <a:xfrm>
                <a:off x="2072568" y="1331194"/>
                <a:ext cx="142731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Project Milestone</a:t>
                </a:r>
              </a:p>
            </p:txBody>
          </p:sp>
          <p:sp>
            <p:nvSpPr>
              <p:cNvPr id="242" name="Regular Pentagon 241"/>
              <p:cNvSpPr/>
              <p:nvPr/>
            </p:nvSpPr>
            <p:spPr>
              <a:xfrm flipV="1">
                <a:off x="1939988" y="1379672"/>
                <a:ext cx="142482" cy="133877"/>
              </a:xfrm>
              <a:prstGeom prst="pentagon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64" name="Group 263"/>
            <p:cNvGrpSpPr/>
            <p:nvPr/>
          </p:nvGrpSpPr>
          <p:grpSpPr>
            <a:xfrm>
              <a:off x="4161016" y="1315897"/>
              <a:ext cx="1583648" cy="230832"/>
              <a:chOff x="4161016" y="1324190"/>
              <a:chExt cx="1583648" cy="230832"/>
            </a:xfrm>
          </p:grpSpPr>
          <p:sp>
            <p:nvSpPr>
              <p:cNvPr id="240" name="TextBox 239"/>
              <p:cNvSpPr txBox="1"/>
              <p:nvPr/>
            </p:nvSpPr>
            <p:spPr>
              <a:xfrm>
                <a:off x="4317348" y="1324190"/>
                <a:ext cx="1427316" cy="2308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GCD (Key) Milestone</a:t>
                </a:r>
              </a:p>
            </p:txBody>
          </p:sp>
          <p:sp>
            <p:nvSpPr>
              <p:cNvPr id="243" name="Diamond 242"/>
              <p:cNvSpPr/>
              <p:nvPr/>
            </p:nvSpPr>
            <p:spPr>
              <a:xfrm>
                <a:off x="4161016" y="1371026"/>
                <a:ext cx="160573" cy="137160"/>
              </a:xfrm>
              <a:prstGeom prst="diamond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65" name="Group 264"/>
            <p:cNvGrpSpPr/>
            <p:nvPr/>
          </p:nvGrpSpPr>
          <p:grpSpPr>
            <a:xfrm>
              <a:off x="6222073" y="1315897"/>
              <a:ext cx="1556408" cy="230832"/>
              <a:chOff x="6270927" y="1379672"/>
              <a:chExt cx="1556408" cy="230832"/>
            </a:xfrm>
          </p:grpSpPr>
          <p:sp>
            <p:nvSpPr>
              <p:cNvPr id="241" name="TextBox 240"/>
              <p:cNvSpPr txBox="1"/>
              <p:nvPr/>
            </p:nvSpPr>
            <p:spPr>
              <a:xfrm>
                <a:off x="6400019" y="1379672"/>
                <a:ext cx="1427316" cy="2308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Controlled Milestone</a:t>
                </a:r>
              </a:p>
            </p:txBody>
          </p:sp>
          <p:sp>
            <p:nvSpPr>
              <p:cNvPr id="244" name="Isosceles Triangle 243"/>
              <p:cNvSpPr/>
              <p:nvPr/>
            </p:nvSpPr>
            <p:spPr>
              <a:xfrm flipV="1">
                <a:off x="6270927" y="1427566"/>
                <a:ext cx="160573" cy="137160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cxnSp>
          <p:nvCxnSpPr>
            <p:cNvPr id="245" name="Straight Connector 244"/>
            <p:cNvCxnSpPr/>
            <p:nvPr/>
          </p:nvCxnSpPr>
          <p:spPr>
            <a:xfrm>
              <a:off x="8158134" y="1431313"/>
              <a:ext cx="71365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TextBox 245"/>
            <p:cNvSpPr txBox="1"/>
            <p:nvPr/>
          </p:nvSpPr>
          <p:spPr>
            <a:xfrm>
              <a:off x="8877836" y="1315897"/>
              <a:ext cx="172617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MS PGothic" charset="-128"/>
                  <a:cs typeface="+mn-cs"/>
                </a:rPr>
                <a:t>TRL/SRL/MRL Progression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 rot="16200000">
            <a:off x="-879016" y="3646122"/>
            <a:ext cx="2182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TRL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2208" y="1605792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9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02208" y="2213500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8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02208" y="2829377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7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02208" y="3437548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6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02208" y="4048297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5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05466" y="4667059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4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01AB09-8162-44F9-E967-A70E9C14C8E4}"/>
              </a:ext>
            </a:extLst>
          </p:cNvPr>
          <p:cNvSpPr txBox="1"/>
          <p:nvPr/>
        </p:nvSpPr>
        <p:spPr>
          <a:xfrm>
            <a:off x="317189" y="5223901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3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sp>
        <p:nvSpPr>
          <p:cNvPr id="2" name="Isosceles Triangle 94">
            <a:extLst>
              <a:ext uri="{FF2B5EF4-FFF2-40B4-BE49-F238E27FC236}">
                <a16:creationId xmlns:a16="http://schemas.microsoft.com/office/drawing/2014/main" id="{1693CAFB-DE6F-0277-0139-4EA92D31A72F}"/>
              </a:ext>
            </a:extLst>
          </p:cNvPr>
          <p:cNvSpPr/>
          <p:nvPr/>
        </p:nvSpPr>
        <p:spPr bwMode="auto">
          <a:xfrm flipV="1">
            <a:off x="3363495" y="5391505"/>
            <a:ext cx="150483" cy="155448"/>
          </a:xfrm>
          <a:prstGeom prst="pentagon">
            <a:avLst/>
          </a:prstGeom>
          <a:solidFill>
            <a:srgbClr val="7030A0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5BD63F-B3E7-0102-521D-37A691636757}"/>
              </a:ext>
            </a:extLst>
          </p:cNvPr>
          <p:cNvCxnSpPr>
            <a:cxnSpLocks/>
          </p:cNvCxnSpPr>
          <p:nvPr/>
        </p:nvCxnSpPr>
        <p:spPr>
          <a:xfrm flipH="1">
            <a:off x="3513978" y="5462177"/>
            <a:ext cx="297231" cy="0"/>
          </a:xfrm>
          <a:prstGeom prst="line">
            <a:avLst/>
          </a:prstGeom>
          <a:ln w="3175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FC82B9B-90D3-7187-B334-36FE0D0B28E7}"/>
              </a:ext>
            </a:extLst>
          </p:cNvPr>
          <p:cNvCxnSpPr>
            <a:cxnSpLocks/>
          </p:cNvCxnSpPr>
          <p:nvPr/>
        </p:nvCxnSpPr>
        <p:spPr>
          <a:xfrm flipH="1" flipV="1">
            <a:off x="3811209" y="4774223"/>
            <a:ext cx="3640" cy="677554"/>
          </a:xfrm>
          <a:prstGeom prst="line">
            <a:avLst/>
          </a:prstGeom>
          <a:ln w="3175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5E266E8-6D1B-47DB-813C-ED58E09821DE}"/>
              </a:ext>
            </a:extLst>
          </p:cNvPr>
          <p:cNvCxnSpPr>
            <a:cxnSpLocks/>
          </p:cNvCxnSpPr>
          <p:nvPr/>
        </p:nvCxnSpPr>
        <p:spPr>
          <a:xfrm flipH="1" flipV="1">
            <a:off x="3794961" y="4851725"/>
            <a:ext cx="7069222" cy="3485"/>
          </a:xfrm>
          <a:prstGeom prst="line">
            <a:avLst/>
          </a:prstGeom>
          <a:ln w="3175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0D02E09-A873-CF24-2916-4AF0E81A5A7F}"/>
              </a:ext>
            </a:extLst>
          </p:cNvPr>
          <p:cNvCxnSpPr>
            <a:cxnSpLocks/>
          </p:cNvCxnSpPr>
          <p:nvPr/>
        </p:nvCxnSpPr>
        <p:spPr>
          <a:xfrm flipV="1">
            <a:off x="10850424" y="4226251"/>
            <a:ext cx="0" cy="625474"/>
          </a:xfrm>
          <a:prstGeom prst="line">
            <a:avLst/>
          </a:prstGeom>
          <a:ln w="3175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 Box 197">
            <a:extLst>
              <a:ext uri="{FF2B5EF4-FFF2-40B4-BE49-F238E27FC236}">
                <a16:creationId xmlns:a16="http://schemas.microsoft.com/office/drawing/2014/main" id="{CEAA70BB-EFF0-1D1A-081F-B63A8ED16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2016" y="4970917"/>
            <a:ext cx="1266363" cy="33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7030A0"/>
                </a:solidFill>
                <a:latin typeface="Arial"/>
                <a:ea typeface="MS PGothic"/>
                <a:cs typeface="Helvetica"/>
              </a:rPr>
              <a:t>CO</a:t>
            </a:r>
            <a:r>
              <a:rPr lang="en-US" sz="1000" b="1" baseline="-25000">
                <a:solidFill>
                  <a:srgbClr val="7030A0"/>
                </a:solidFill>
                <a:latin typeface="Arial"/>
                <a:ea typeface="MS PGothic"/>
                <a:cs typeface="Helvetica"/>
              </a:rPr>
              <a:t>2</a:t>
            </a:r>
            <a:r>
              <a:rPr lang="en-US" sz="1000" b="1">
                <a:solidFill>
                  <a:srgbClr val="7030A0"/>
                </a:solidFill>
                <a:latin typeface="Arial"/>
                <a:ea typeface="MS PGothic"/>
                <a:cs typeface="Helvetica"/>
              </a:rPr>
              <a:t> Prototype Assembly</a:t>
            </a:r>
          </a:p>
        </p:txBody>
      </p:sp>
      <p:sp>
        <p:nvSpPr>
          <p:cNvPr id="16" name="Text Box 197">
            <a:extLst>
              <a:ext uri="{FF2B5EF4-FFF2-40B4-BE49-F238E27FC236}">
                <a16:creationId xmlns:a16="http://schemas.microsoft.com/office/drawing/2014/main" id="{E31CA6BE-55A0-6B56-C028-E0B532E18A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8026" y="4384206"/>
            <a:ext cx="1266363" cy="33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7030A0"/>
                </a:solidFill>
                <a:latin typeface="Arial"/>
                <a:ea typeface="MS PGothic"/>
                <a:cs typeface="Helvetica"/>
              </a:rPr>
              <a:t>CO</a:t>
            </a:r>
            <a:r>
              <a:rPr lang="en-US" sz="1000" b="1" baseline="-25000">
                <a:solidFill>
                  <a:srgbClr val="7030A0"/>
                </a:solidFill>
                <a:latin typeface="Arial"/>
                <a:ea typeface="MS PGothic"/>
                <a:cs typeface="Helvetica"/>
              </a:rPr>
              <a:t>2</a:t>
            </a:r>
            <a:r>
              <a:rPr lang="en-US" sz="1000" b="1">
                <a:solidFill>
                  <a:srgbClr val="7030A0"/>
                </a:solidFill>
                <a:latin typeface="Arial"/>
                <a:ea typeface="MS PGothic"/>
                <a:cs typeface="Helvetica"/>
              </a:rPr>
              <a:t> Prototype Gen 1 Test</a:t>
            </a:r>
          </a:p>
        </p:txBody>
      </p:sp>
      <p:sp>
        <p:nvSpPr>
          <p:cNvPr id="17" name="Isosceles Triangle 94">
            <a:extLst>
              <a:ext uri="{FF2B5EF4-FFF2-40B4-BE49-F238E27FC236}">
                <a16:creationId xmlns:a16="http://schemas.microsoft.com/office/drawing/2014/main" id="{C285CA15-6B59-57F8-63C8-89F83FF5E241}"/>
              </a:ext>
            </a:extLst>
          </p:cNvPr>
          <p:cNvSpPr/>
          <p:nvPr/>
        </p:nvSpPr>
        <p:spPr bwMode="auto">
          <a:xfrm flipV="1">
            <a:off x="3735967" y="4747016"/>
            <a:ext cx="150483" cy="155448"/>
          </a:xfrm>
          <a:prstGeom prst="pentagon">
            <a:avLst/>
          </a:prstGeom>
          <a:solidFill>
            <a:srgbClr val="7030A0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8" name="Text Box 197">
            <a:extLst>
              <a:ext uri="{FF2B5EF4-FFF2-40B4-BE49-F238E27FC236}">
                <a16:creationId xmlns:a16="http://schemas.microsoft.com/office/drawing/2014/main" id="{415163DD-0760-61EB-BA5C-DFF5D14A8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5191" y="3830788"/>
            <a:ext cx="1203763" cy="342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 dirty="0">
                <a:solidFill>
                  <a:srgbClr val="7030A0"/>
                </a:solidFill>
                <a:latin typeface="Arial"/>
                <a:ea typeface="MS PGothic"/>
                <a:cs typeface="Helvetica"/>
              </a:rPr>
              <a:t>CO</a:t>
            </a:r>
            <a:r>
              <a:rPr lang="en-US" sz="1000" b="1" baseline="-25000" dirty="0">
                <a:solidFill>
                  <a:srgbClr val="7030A0"/>
                </a:solidFill>
                <a:latin typeface="Arial"/>
                <a:ea typeface="MS PGothic"/>
                <a:cs typeface="Helvetica"/>
              </a:rPr>
              <a:t>2</a:t>
            </a:r>
            <a:r>
              <a:rPr lang="en-US" sz="1000" b="1" dirty="0">
                <a:solidFill>
                  <a:srgbClr val="7030A0"/>
                </a:solidFill>
                <a:latin typeface="Arial"/>
                <a:ea typeface="MS PGothic"/>
                <a:cs typeface="Helvetica"/>
              </a:rPr>
              <a:t> Prototype Gen 2 Test</a:t>
            </a:r>
          </a:p>
        </p:txBody>
      </p:sp>
      <p:sp>
        <p:nvSpPr>
          <p:cNvPr id="19" name="Text Box 197">
            <a:extLst>
              <a:ext uri="{FF2B5EF4-FFF2-40B4-BE49-F238E27FC236}">
                <a16:creationId xmlns:a16="http://schemas.microsoft.com/office/drawing/2014/main" id="{4B24812C-E1FD-02A1-ED47-DE8F8A4597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38853" y="4355921"/>
            <a:ext cx="1266363" cy="461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 dirty="0">
                <a:solidFill>
                  <a:srgbClr val="7030A0"/>
                </a:solidFill>
                <a:latin typeface="Arial"/>
                <a:ea typeface="MS PGothic"/>
                <a:cs typeface="Helvetica"/>
              </a:rPr>
              <a:t>CO2-based manufacturing close out report</a:t>
            </a:r>
          </a:p>
        </p:txBody>
      </p:sp>
      <p:sp>
        <p:nvSpPr>
          <p:cNvPr id="20" name="Isosceles Triangle 94">
            <a:extLst>
              <a:ext uri="{FF2B5EF4-FFF2-40B4-BE49-F238E27FC236}">
                <a16:creationId xmlns:a16="http://schemas.microsoft.com/office/drawing/2014/main" id="{10F01681-42A6-EBEF-C15A-68772BE5FB85}"/>
              </a:ext>
            </a:extLst>
          </p:cNvPr>
          <p:cNvSpPr/>
          <p:nvPr/>
        </p:nvSpPr>
        <p:spPr bwMode="auto">
          <a:xfrm rot="10800000">
            <a:off x="11162746" y="4122952"/>
            <a:ext cx="197265" cy="206598"/>
          </a:xfrm>
          <a:prstGeom prst="diamond">
            <a:avLst/>
          </a:prstGeom>
          <a:solidFill>
            <a:srgbClr val="7030A0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1" name="Text Box 197">
            <a:extLst>
              <a:ext uri="{FF2B5EF4-FFF2-40B4-BE49-F238E27FC236}">
                <a16:creationId xmlns:a16="http://schemas.microsoft.com/office/drawing/2014/main" id="{CDB38D31-8335-7621-4CAA-C1E8379AB2ED}"/>
              </a:ext>
            </a:extLst>
          </p:cNvPr>
          <p:cNvSpPr txBox="1">
            <a:spLocks noChangeArrowheads="1"/>
          </p:cNvSpPr>
          <p:nvPr/>
        </p:nvSpPr>
        <p:spPr bwMode="auto">
          <a:xfrm rot="18187181">
            <a:off x="9073995" y="5181942"/>
            <a:ext cx="1462753" cy="33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7030A0"/>
                </a:solidFill>
                <a:latin typeface="Arial"/>
                <a:ea typeface="MS PGothic"/>
                <a:cs typeface="Helvetica"/>
              </a:rPr>
              <a:t>Platform fab complete</a:t>
            </a:r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54C340C1-C494-178B-2C5A-5104F522542D}"/>
              </a:ext>
            </a:extLst>
          </p:cNvPr>
          <p:cNvSpPr/>
          <p:nvPr/>
        </p:nvSpPr>
        <p:spPr>
          <a:xfrm rot="10800000">
            <a:off x="8835103" y="4697974"/>
            <a:ext cx="214978" cy="180635"/>
          </a:xfrm>
          <a:prstGeom prst="triangl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Box 197">
            <a:extLst>
              <a:ext uri="{FF2B5EF4-FFF2-40B4-BE49-F238E27FC236}">
                <a16:creationId xmlns:a16="http://schemas.microsoft.com/office/drawing/2014/main" id="{CBBD97DE-8C1C-6B8C-642C-BE48DB72A5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9607" y="4344410"/>
            <a:ext cx="1266363" cy="33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7030A0"/>
                </a:solidFill>
                <a:cs typeface="Helvetica"/>
              </a:rPr>
              <a:t>Bioreactor Design Review</a:t>
            </a:r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CB54E130-0C9F-5FC8-27A2-8F9AB5E797EF}"/>
              </a:ext>
            </a:extLst>
          </p:cNvPr>
          <p:cNvSpPr/>
          <p:nvPr/>
        </p:nvSpPr>
        <p:spPr>
          <a:xfrm rot="10800000">
            <a:off x="10774179" y="4130358"/>
            <a:ext cx="214978" cy="180635"/>
          </a:xfrm>
          <a:prstGeom prst="triangl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Isosceles Triangle 94">
            <a:extLst>
              <a:ext uri="{FF2B5EF4-FFF2-40B4-BE49-F238E27FC236}">
                <a16:creationId xmlns:a16="http://schemas.microsoft.com/office/drawing/2014/main" id="{9F02A25B-AB42-2CC5-6586-DE2488DA2029}"/>
              </a:ext>
            </a:extLst>
          </p:cNvPr>
          <p:cNvSpPr/>
          <p:nvPr/>
        </p:nvSpPr>
        <p:spPr bwMode="auto">
          <a:xfrm rot="10800000">
            <a:off x="9368923" y="4713574"/>
            <a:ext cx="197265" cy="206598"/>
          </a:xfrm>
          <a:prstGeom prst="diamond">
            <a:avLst/>
          </a:prstGeom>
          <a:solidFill>
            <a:srgbClr val="7030A0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6" name="Text Box 197">
            <a:extLst>
              <a:ext uri="{FF2B5EF4-FFF2-40B4-BE49-F238E27FC236}">
                <a16:creationId xmlns:a16="http://schemas.microsoft.com/office/drawing/2014/main" id="{CABC034B-CD1A-42DD-A5B5-9E773B11A227}"/>
              </a:ext>
            </a:extLst>
          </p:cNvPr>
          <p:cNvSpPr txBox="1">
            <a:spLocks noChangeArrowheads="1"/>
          </p:cNvSpPr>
          <p:nvPr/>
        </p:nvSpPr>
        <p:spPr bwMode="auto">
          <a:xfrm rot="18276510">
            <a:off x="8542756" y="5232639"/>
            <a:ext cx="1266363" cy="33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7030A0"/>
                </a:solidFill>
                <a:cs typeface="Helvetica"/>
              </a:rPr>
              <a:t>Production strain ground test 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159268A-C022-A171-FD59-80F01F969D1A}"/>
              </a:ext>
            </a:extLst>
          </p:cNvPr>
          <p:cNvCxnSpPr>
            <a:cxnSpLocks/>
            <a:endCxn id="24" idx="5"/>
          </p:cNvCxnSpPr>
          <p:nvPr/>
        </p:nvCxnSpPr>
        <p:spPr>
          <a:xfrm flipH="1" flipV="1">
            <a:off x="10827923" y="4220675"/>
            <a:ext cx="433455" cy="34134"/>
          </a:xfrm>
          <a:prstGeom prst="line">
            <a:avLst/>
          </a:prstGeom>
          <a:ln w="31750">
            <a:solidFill>
              <a:srgbClr val="7030A0"/>
            </a:solidFill>
            <a:headEnd type="none" w="lg" len="lg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Isosceles Triangle 94">
            <a:extLst>
              <a:ext uri="{FF2B5EF4-FFF2-40B4-BE49-F238E27FC236}">
                <a16:creationId xmlns:a16="http://schemas.microsoft.com/office/drawing/2014/main" id="{45FDD04F-AE45-8314-541F-DBC2F26070A9}"/>
              </a:ext>
            </a:extLst>
          </p:cNvPr>
          <p:cNvSpPr/>
          <p:nvPr/>
        </p:nvSpPr>
        <p:spPr bwMode="auto">
          <a:xfrm flipV="1">
            <a:off x="8106553" y="4713574"/>
            <a:ext cx="201910" cy="181625"/>
          </a:xfrm>
          <a:prstGeom prst="pentagon">
            <a:avLst/>
          </a:prstGeom>
          <a:solidFill>
            <a:srgbClr val="7030A0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r>
              <a:rPr lang="en-US" sz="900">
                <a:solidFill>
                  <a:prstClr val="black"/>
                </a:solidFill>
                <a:ea typeface="ＭＳ Ｐゴシック" pitchFamily="-108" charset="-128"/>
                <a:cs typeface="ＭＳ Ｐゴシック" pitchFamily="-108" charset="-128"/>
              </a:rPr>
              <a:t> </a:t>
            </a:r>
          </a:p>
        </p:txBody>
      </p:sp>
      <p:sp>
        <p:nvSpPr>
          <p:cNvPr id="29" name="Text Box 197">
            <a:extLst>
              <a:ext uri="{FF2B5EF4-FFF2-40B4-BE49-F238E27FC236}">
                <a16:creationId xmlns:a16="http://schemas.microsoft.com/office/drawing/2014/main" id="{FCB5E8EE-B37C-1AB5-86ED-1E875965AC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7438" y="4939985"/>
            <a:ext cx="1266363" cy="33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7030A0"/>
                </a:solidFill>
                <a:cs typeface="Helvetica"/>
              </a:rPr>
              <a:t>Bioreactor materials test</a:t>
            </a:r>
          </a:p>
        </p:txBody>
      </p:sp>
      <p:sp>
        <p:nvSpPr>
          <p:cNvPr id="30" name="Isosceles Triangle 94">
            <a:extLst>
              <a:ext uri="{FF2B5EF4-FFF2-40B4-BE49-F238E27FC236}">
                <a16:creationId xmlns:a16="http://schemas.microsoft.com/office/drawing/2014/main" id="{2EC38BF8-09B3-EE0B-A927-DDF7D18D9D89}"/>
              </a:ext>
            </a:extLst>
          </p:cNvPr>
          <p:cNvSpPr/>
          <p:nvPr/>
        </p:nvSpPr>
        <p:spPr bwMode="auto">
          <a:xfrm rot="10800000">
            <a:off x="9788178" y="4720159"/>
            <a:ext cx="197265" cy="206598"/>
          </a:xfrm>
          <a:prstGeom prst="diamond">
            <a:avLst/>
          </a:prstGeom>
          <a:solidFill>
            <a:srgbClr val="7030A0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E856390-9D2C-4B2C-2844-95B5F6DBC12B}"/>
              </a:ext>
            </a:extLst>
          </p:cNvPr>
          <p:cNvCxnSpPr>
            <a:cxnSpLocks/>
          </p:cNvCxnSpPr>
          <p:nvPr/>
        </p:nvCxnSpPr>
        <p:spPr>
          <a:xfrm>
            <a:off x="11197239" y="1826718"/>
            <a:ext cx="0" cy="4262161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Isosceles Triangle 94">
            <a:extLst>
              <a:ext uri="{FF2B5EF4-FFF2-40B4-BE49-F238E27FC236}">
                <a16:creationId xmlns:a16="http://schemas.microsoft.com/office/drawing/2014/main" id="{C932ABDC-139D-DFAE-9321-E69A3E4C9480}"/>
              </a:ext>
            </a:extLst>
          </p:cNvPr>
          <p:cNvSpPr/>
          <p:nvPr/>
        </p:nvSpPr>
        <p:spPr bwMode="auto">
          <a:xfrm flipV="1">
            <a:off x="2135767" y="5902716"/>
            <a:ext cx="150483" cy="155448"/>
          </a:xfrm>
          <a:prstGeom prst="pentagon">
            <a:avLst/>
          </a:prstGeom>
          <a:solidFill>
            <a:srgbClr val="7030A0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36" name="Text Box 197">
            <a:extLst>
              <a:ext uri="{FF2B5EF4-FFF2-40B4-BE49-F238E27FC236}">
                <a16:creationId xmlns:a16="http://schemas.microsoft.com/office/drawing/2014/main" id="{BB686889-2F46-CEC1-21F4-35A180272A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723" y="5620706"/>
            <a:ext cx="1266363" cy="33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7030A0"/>
                </a:solidFill>
                <a:latin typeface="Arial"/>
                <a:ea typeface="MS PGothic"/>
                <a:cs typeface="Helvetica"/>
              </a:rPr>
              <a:t>CO</a:t>
            </a:r>
            <a:r>
              <a:rPr lang="en-US" sz="1000" b="1" baseline="-25000">
                <a:solidFill>
                  <a:srgbClr val="7030A0"/>
                </a:solidFill>
                <a:latin typeface="Arial"/>
                <a:ea typeface="MS PGothic"/>
                <a:cs typeface="Helvetica"/>
              </a:rPr>
              <a:t>2</a:t>
            </a:r>
            <a:r>
              <a:rPr lang="en-US" sz="1000" b="1">
                <a:solidFill>
                  <a:srgbClr val="7030A0"/>
                </a:solidFill>
                <a:latin typeface="Arial"/>
                <a:ea typeface="MS PGothic"/>
                <a:cs typeface="Helvetica"/>
              </a:rPr>
              <a:t> Prototype concept 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153E956-18A3-87F4-16CD-7EA6F3D7ACF8}"/>
              </a:ext>
            </a:extLst>
          </p:cNvPr>
          <p:cNvCxnSpPr>
            <a:cxnSpLocks/>
          </p:cNvCxnSpPr>
          <p:nvPr/>
        </p:nvCxnSpPr>
        <p:spPr>
          <a:xfrm flipV="1">
            <a:off x="3451874" y="5426404"/>
            <a:ext cx="0" cy="620050"/>
          </a:xfrm>
          <a:prstGeom prst="line">
            <a:avLst/>
          </a:prstGeom>
          <a:ln w="3175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636A07B-0FA4-2F47-9513-37DB3ED31D74}"/>
              </a:ext>
            </a:extLst>
          </p:cNvPr>
          <p:cNvCxnSpPr>
            <a:cxnSpLocks/>
          </p:cNvCxnSpPr>
          <p:nvPr/>
        </p:nvCxnSpPr>
        <p:spPr>
          <a:xfrm flipH="1">
            <a:off x="2260850" y="6046454"/>
            <a:ext cx="1189840" cy="9800"/>
          </a:xfrm>
          <a:prstGeom prst="line">
            <a:avLst/>
          </a:prstGeom>
          <a:ln w="3175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Diamond 3">
            <a:extLst>
              <a:ext uri="{FF2B5EF4-FFF2-40B4-BE49-F238E27FC236}">
                <a16:creationId xmlns:a16="http://schemas.microsoft.com/office/drawing/2014/main" id="{5560319E-D7AF-339B-DE1A-C9050A770F72}"/>
              </a:ext>
            </a:extLst>
          </p:cNvPr>
          <p:cNvSpPr/>
          <p:nvPr/>
        </p:nvSpPr>
        <p:spPr>
          <a:xfrm>
            <a:off x="11086885" y="2889217"/>
            <a:ext cx="518296" cy="1325034"/>
          </a:xfrm>
          <a:prstGeom prst="diamond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>
                <a:solidFill>
                  <a:schemeClr val="tx1"/>
                </a:solidFill>
              </a:rPr>
              <a:t>ESDMD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42DA6AB-5FA9-943D-8925-C23B88314E3C}"/>
              </a:ext>
            </a:extLst>
          </p:cNvPr>
          <p:cNvCxnSpPr>
            <a:endCxn id="6" idx="3"/>
          </p:cNvCxnSpPr>
          <p:nvPr/>
        </p:nvCxnSpPr>
        <p:spPr>
          <a:xfrm flipH="1">
            <a:off x="11358133" y="4204434"/>
            <a:ext cx="5565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3455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244159" y="1046248"/>
            <a:ext cx="11852031" cy="544345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0"/>
              <a:buChar char="Ø"/>
            </a:pPr>
            <a:r>
              <a:rPr lang="en-US" sz="2400" b="1" dirty="0">
                <a:ea typeface="+mn-lt"/>
                <a:cs typeface="+mn-lt"/>
              </a:rPr>
              <a:t>Mission Transition/Infusion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5000000000000000000" pitchFamily="2" charset="2"/>
              <a:buChar char="•"/>
            </a:pPr>
            <a:r>
              <a:rPr lang="en-US" sz="1800" b="1" dirty="0">
                <a:ea typeface="+mn-lt"/>
                <a:cs typeface="+mn-lt"/>
              </a:rPr>
              <a:t>LIVE Domain/Mars Campaign Office </a:t>
            </a:r>
            <a:r>
              <a:rPr lang="en-US" sz="1800" dirty="0">
                <a:ea typeface="+mn-lt"/>
                <a:cs typeface="+mn-lt"/>
              </a:rPr>
              <a:t>(Exploration Capabilities Tech Maturation Program) is our target NASA customer. </a:t>
            </a:r>
          </a:p>
          <a:p>
            <a:pPr lvl="1">
              <a:buFont typeface="Calibri" panose="020F0502020204030204" pitchFamily="34" charset="0"/>
              <a:buChar char="―"/>
            </a:pPr>
            <a:r>
              <a:rPr lang="en-US" sz="1400" dirty="0">
                <a:ea typeface="+mn-lt"/>
                <a:cs typeface="+mn-lt"/>
              </a:rPr>
              <a:t>MCO partially funded FY 23 </a:t>
            </a:r>
            <a:r>
              <a:rPr lang="en-US" sz="1400" dirty="0" err="1">
                <a:ea typeface="+mn-lt"/>
                <a:cs typeface="+mn-lt"/>
              </a:rPr>
              <a:t>BioNutrients</a:t>
            </a:r>
            <a:r>
              <a:rPr lang="en-US" sz="1400" dirty="0">
                <a:ea typeface="+mn-lt"/>
                <a:cs typeface="+mn-lt"/>
              </a:rPr>
              <a:t> flight experiments, provided guidance on advancing </a:t>
            </a:r>
            <a:r>
              <a:rPr lang="en-US" sz="1400" dirty="0" err="1">
                <a:ea typeface="+mn-lt"/>
                <a:cs typeface="+mn-lt"/>
              </a:rPr>
              <a:t>BioNutrients</a:t>
            </a:r>
            <a:r>
              <a:rPr lang="en-US" sz="1400" dirty="0">
                <a:ea typeface="+mn-lt"/>
                <a:cs typeface="+mn-lt"/>
              </a:rPr>
              <a:t>  TRL/HRL.</a:t>
            </a:r>
            <a:endParaRPr lang="en-US" sz="1000" dirty="0"/>
          </a:p>
          <a:p>
            <a:pPr>
              <a:buFont typeface="Arial" panose="05000000000000000000" pitchFamily="2" charset="2"/>
              <a:buChar char="•"/>
            </a:pPr>
            <a:r>
              <a:rPr lang="en-US" sz="1800" dirty="0">
                <a:ea typeface="+mn-lt"/>
                <a:cs typeface="+mn-lt"/>
              </a:rPr>
              <a:t>Working towards FDA approval for consumption </a:t>
            </a:r>
            <a:r>
              <a:rPr lang="en-US" sz="1800" dirty="0" err="1">
                <a:ea typeface="+mn-lt"/>
                <a:cs typeface="+mn-lt"/>
              </a:rPr>
              <a:t>BioNutrients</a:t>
            </a:r>
            <a:r>
              <a:rPr lang="en-US" sz="1800" dirty="0">
                <a:ea typeface="+mn-lt"/>
                <a:cs typeface="+mn-lt"/>
              </a:rPr>
              <a:t> Products, continuing shelf-life studies in FEP system</a:t>
            </a:r>
          </a:p>
          <a:p>
            <a:pPr lvl="1">
              <a:buFont typeface="Arial" panose="05000000000000000000" pitchFamily="2" charset="2"/>
              <a:buChar char="•"/>
            </a:pPr>
            <a:r>
              <a:rPr lang="en-US" sz="1400" dirty="0" err="1">
                <a:ea typeface="+mn-lt"/>
                <a:cs typeface="+mn-lt"/>
              </a:rPr>
              <a:t>BioNutrients</a:t>
            </a:r>
            <a:r>
              <a:rPr lang="en-US" sz="1400" dirty="0">
                <a:ea typeface="+mn-lt"/>
                <a:cs typeface="+mn-lt"/>
              </a:rPr>
              <a:t> work is aligned with HRP goals addressing food, nutrition, and pharmaceutical shelf-life shortfalls in future long-duration missions.</a:t>
            </a:r>
            <a:endParaRPr lang="en-US" sz="1400" dirty="0"/>
          </a:p>
          <a:p>
            <a:pPr lvl="1"/>
            <a:r>
              <a:rPr lang="en-US" sz="1400" dirty="0">
                <a:ea typeface="+mn-lt"/>
                <a:cs typeface="+mn-lt"/>
              </a:rPr>
              <a:t>Currently on Food Systems Roadmap – providing status with lead G. Douglas.</a:t>
            </a:r>
            <a:endParaRPr lang="en-US" sz="1400" dirty="0"/>
          </a:p>
          <a:p>
            <a:pPr lvl="1"/>
            <a:r>
              <a:rPr lang="en-US" sz="1400" dirty="0">
                <a:ea typeface="+mn-lt"/>
                <a:cs typeface="+mn-lt"/>
              </a:rPr>
              <a:t>Ensuring safe consumption in flight, and human ground testing of products are required for infusion. </a:t>
            </a:r>
          </a:p>
          <a:p>
            <a:pPr>
              <a:buFont typeface="Arial" panose="05000000000000000000" pitchFamily="2" charset="2"/>
              <a:buChar char="•"/>
            </a:pPr>
            <a:r>
              <a:rPr lang="en-US" sz="1800" dirty="0">
                <a:ea typeface="+mn-lt"/>
                <a:cs typeface="+mn-lt"/>
              </a:rPr>
              <a:t>Make it there, not take it there: </a:t>
            </a:r>
            <a:r>
              <a:rPr lang="en-US" sz="1800" dirty="0" err="1">
                <a:ea typeface="+mn-lt"/>
                <a:cs typeface="+mn-lt"/>
              </a:rPr>
              <a:t>BioNutrients</a:t>
            </a:r>
            <a:r>
              <a:rPr lang="en-US" sz="1800" dirty="0">
                <a:ea typeface="+mn-lt"/>
                <a:cs typeface="+mn-lt"/>
              </a:rPr>
              <a:t> and CO</a:t>
            </a:r>
            <a:r>
              <a:rPr lang="en-US" sz="1800" baseline="-25000" dirty="0">
                <a:ea typeface="+mn-lt"/>
                <a:cs typeface="+mn-lt"/>
              </a:rPr>
              <a:t>2</a:t>
            </a:r>
            <a:r>
              <a:rPr lang="en-US" sz="1800" dirty="0">
                <a:ea typeface="+mn-lt"/>
                <a:cs typeface="+mn-lt"/>
              </a:rPr>
              <a:t>-Based Manufacturing technologies support future long duration missions where product shelf-life or supply chain pose significant risk, as well as providing mission products via ISRU. </a:t>
            </a:r>
            <a:endParaRPr lang="en-US" sz="1800" dirty="0"/>
          </a:p>
          <a:p>
            <a:pPr lvl="1"/>
            <a:r>
              <a:rPr lang="en-US" sz="1400" dirty="0">
                <a:ea typeface="+mn-lt"/>
                <a:cs typeface="+mn-lt"/>
              </a:rPr>
              <a:t>Mars surface missions and other low/no resupply flight/surface missions are key infusion targets.</a:t>
            </a:r>
            <a:endParaRPr lang="en-US" sz="1400" dirty="0">
              <a:cs typeface="Calibri"/>
            </a:endParaRPr>
          </a:p>
          <a:p>
            <a:pPr lvl="1"/>
            <a:r>
              <a:rPr lang="en-US" sz="1400" dirty="0">
                <a:ea typeface="+mn-lt"/>
                <a:cs typeface="+mn-lt"/>
              </a:rPr>
              <a:t>Investigating use-case scenarios and infusion with ISRU and In-Space Manufacturing programs – including supporting feedstocks production, </a:t>
            </a:r>
            <a:r>
              <a:rPr lang="en-US" sz="1400" dirty="0" err="1">
                <a:ea typeface="+mn-lt"/>
                <a:cs typeface="+mn-lt"/>
              </a:rPr>
              <a:t>BioMining</a:t>
            </a:r>
            <a:r>
              <a:rPr lang="en-US" sz="1400" dirty="0">
                <a:ea typeface="+mn-lt"/>
                <a:cs typeface="+mn-lt"/>
              </a:rPr>
              <a:t> </a:t>
            </a:r>
          </a:p>
          <a:p>
            <a:pPr>
              <a:buFont typeface="Wingdings" charset="0"/>
              <a:buChar char="Ø"/>
            </a:pPr>
            <a:r>
              <a:rPr lang="en-US" sz="2400" b="1" dirty="0">
                <a:ea typeface="+mn-lt"/>
                <a:cs typeface="+mn-lt"/>
              </a:rPr>
              <a:t>Partnerships &amp; Commercial Transition</a:t>
            </a:r>
            <a:endParaRPr lang="en-US" sz="2400" dirty="0"/>
          </a:p>
          <a:p>
            <a:pPr>
              <a:buFont typeface="Arial" panose="05000000000000000000" pitchFamily="2" charset="2"/>
              <a:buChar char="•"/>
            </a:pPr>
            <a:r>
              <a:rPr lang="en-US" sz="1400" b="1" dirty="0">
                <a:ea typeface="+mn-lt"/>
                <a:cs typeface="+mn-lt"/>
              </a:rPr>
              <a:t>2024 Crowdsourcing Contenders recipient for the 3D Printable Bioreactor for Food Production submission</a:t>
            </a:r>
            <a:r>
              <a:rPr lang="en-US" sz="1400" dirty="0">
                <a:ea typeface="+mn-lt"/>
                <a:cs typeface="+mn-lt"/>
              </a:rPr>
              <a:t>. An on-demand bioreactor build would enable biomanufacturing and fermented food production with minimal mass, power, and volume. The Design Challenge is anticipated to kick-off mid-late 2024 with the finalists/winners announced early-mid 2025.</a:t>
            </a:r>
          </a:p>
          <a:p>
            <a:pPr>
              <a:buFont typeface="Arial" panose="05000000000000000000" pitchFamily="2" charset="2"/>
              <a:buChar char="•"/>
            </a:pPr>
            <a:r>
              <a:rPr lang="en-US" sz="1400" dirty="0">
                <a:ea typeface="+mn-lt"/>
                <a:cs typeface="+mn-lt"/>
              </a:rPr>
              <a:t>We are reviewing the </a:t>
            </a:r>
            <a:r>
              <a:rPr lang="en-US" sz="1400" dirty="0" err="1">
                <a:ea typeface="+mn-lt"/>
                <a:cs typeface="+mn-lt"/>
              </a:rPr>
              <a:t>SynBio</a:t>
            </a:r>
            <a:r>
              <a:rPr lang="en-US" sz="1400" dirty="0">
                <a:ea typeface="+mn-lt"/>
                <a:cs typeface="+mn-lt"/>
              </a:rPr>
              <a:t> created organisms and bioreactors with NASA Ames Technology Transfer office to determine potential for commercial infusion. </a:t>
            </a:r>
          </a:p>
          <a:p>
            <a:pPr>
              <a:buFont typeface="Arial" panose="05000000000000000000" pitchFamily="2" charset="2"/>
              <a:buChar char="•"/>
            </a:pPr>
            <a:r>
              <a:rPr lang="en-US" sz="1400" b="1" dirty="0">
                <a:cs typeface="Arial" panose="020B0604020202020204" pitchFamily="34" charset="0"/>
              </a:rPr>
              <a:t>NASA SMD</a:t>
            </a:r>
            <a:r>
              <a:rPr lang="en-US" sz="1400" dirty="0">
                <a:cs typeface="Arial" panose="020B0604020202020204" pitchFamily="34" charset="0"/>
              </a:rPr>
              <a:t>: Results from genomic analysis of 5-year shelf-life study of microbes on the ISS will be shared with the Space Biology </a:t>
            </a:r>
            <a:r>
              <a:rPr lang="en-US" sz="1400" dirty="0" err="1">
                <a:cs typeface="Arial" panose="020B0604020202020204" pitchFamily="34" charset="0"/>
              </a:rPr>
              <a:t>GeneLab</a:t>
            </a:r>
            <a:r>
              <a:rPr lang="en-US" sz="1400" dirty="0">
                <a:cs typeface="Arial" panose="020B0604020202020204" pitchFamily="34" charset="0"/>
              </a:rPr>
              <a:t> data depository to contribute to knowledge of microbial responses to ambient storage on the ISS.  BN-1 yeast to be used in SMD LEIA </a:t>
            </a:r>
            <a:r>
              <a:rPr lang="en-US" sz="1400" b="0" i="0" dirty="0">
                <a:effectLst/>
              </a:rPr>
              <a:t>(Lunar Explorer Instrument for Space Biology Applications) </a:t>
            </a:r>
            <a:r>
              <a:rPr lang="en-US" sz="1400" dirty="0">
                <a:cs typeface="Arial" panose="020B0604020202020204" pitchFamily="34" charset="0"/>
              </a:rPr>
              <a:t>award. </a:t>
            </a:r>
          </a:p>
          <a:p>
            <a:pPr>
              <a:buFont typeface="Arial" panose="05000000000000000000" pitchFamily="2" charset="2"/>
              <a:buChar char="•"/>
            </a:pPr>
            <a:endParaRPr lang="en-US" sz="1400" dirty="0"/>
          </a:p>
          <a:p>
            <a:pPr>
              <a:buFont typeface="Wingdings" panose="05000000000000000000" pitchFamily="2" charset="2"/>
              <a:buChar char="Ø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en-US" sz="2400" dirty="0">
              <a:latin typeface="Arial"/>
              <a:ea typeface="ＭＳ Ｐゴシック"/>
              <a:cs typeface="Arial"/>
            </a:endParaRP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14</a:t>
            </a:fld>
            <a:endParaRPr lang="uk-UA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A8EB1F0-F86F-67AE-C3FA-2281FA05AE81}"/>
              </a:ext>
            </a:extLst>
          </p:cNvPr>
          <p:cNvSpPr txBox="1">
            <a:spLocks/>
          </p:cNvSpPr>
          <p:nvPr/>
        </p:nvSpPr>
        <p:spPr>
          <a:xfrm>
            <a:off x="767941" y="27828"/>
            <a:ext cx="9866993" cy="1066800"/>
          </a:xfrm>
          <a:prstGeom prst="rect">
            <a:avLst/>
          </a:prstGeom>
        </p:spPr>
        <p:txBody>
          <a:bodyPr anchor="ctr"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lang="en-US" sz="2400" kern="1200" baseline="0">
                <a:solidFill>
                  <a:schemeClr val="bg1"/>
                </a:solidFill>
                <a:latin typeface="Arial Bold" charset="0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3200" dirty="0">
                <a:solidFill>
                  <a:schemeClr val="bg2"/>
                </a:solidFill>
                <a:latin typeface="+mj-lt"/>
                <a:cs typeface="Helvetica" panose="020B0604020202020204" pitchFamily="34" charset="0"/>
              </a:rPr>
              <a:t>Plans Forward and Transition / Infusion Plan </a:t>
            </a:r>
          </a:p>
        </p:txBody>
      </p:sp>
    </p:spTree>
    <p:extLst>
      <p:ext uri="{BB962C8B-B14F-4D97-AF65-F5344CB8AC3E}">
        <p14:creationId xmlns:p14="http://schemas.microsoft.com/office/powerpoint/2010/main" val="2396087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20434-AEE9-5503-6AD4-6A6AC332A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/>
              <a:t>Synthetic Biology</a:t>
            </a:r>
            <a:br>
              <a:rPr lang="en-US" sz="3600"/>
            </a:br>
            <a:r>
              <a:rPr lang="en-US" sz="3600"/>
              <a:t>Assessment Summary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65F5EB0-6E8B-44CB-1A29-BD1F0C636A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5100657"/>
              </p:ext>
            </p:extLst>
          </p:nvPr>
        </p:nvGraphicFramePr>
        <p:xfrm>
          <a:off x="522692" y="920858"/>
          <a:ext cx="11140514" cy="1789354"/>
        </p:xfrm>
        <a:graphic>
          <a:graphicData uri="http://schemas.openxmlformats.org/drawingml/2006/table">
            <a:tbl>
              <a:tblPr/>
              <a:tblGrid>
                <a:gridCol w="1504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243">
                  <a:extLst>
                    <a:ext uri="{9D8B030D-6E8A-4147-A177-3AD203B41FA5}">
                      <a16:colId xmlns:a16="http://schemas.microsoft.com/office/drawing/2014/main" val="3885110848"/>
                    </a:ext>
                  </a:extLst>
                </a:gridCol>
                <a:gridCol w="458243">
                  <a:extLst>
                    <a:ext uri="{9D8B030D-6E8A-4147-A177-3AD203B41FA5}">
                      <a16:colId xmlns:a16="http://schemas.microsoft.com/office/drawing/2014/main" val="3130830848"/>
                    </a:ext>
                  </a:extLst>
                </a:gridCol>
                <a:gridCol w="458243">
                  <a:extLst>
                    <a:ext uri="{9D8B030D-6E8A-4147-A177-3AD203B41FA5}">
                      <a16:colId xmlns:a16="http://schemas.microsoft.com/office/drawing/2014/main" val="260731836"/>
                    </a:ext>
                  </a:extLst>
                </a:gridCol>
                <a:gridCol w="458243">
                  <a:extLst>
                    <a:ext uri="{9D8B030D-6E8A-4147-A177-3AD203B41FA5}">
                      <a16:colId xmlns:a16="http://schemas.microsoft.com/office/drawing/2014/main" val="1853114543"/>
                    </a:ext>
                  </a:extLst>
                </a:gridCol>
                <a:gridCol w="78028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6228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Name </a:t>
                      </a:r>
                    </a:p>
                  </a:txBody>
                  <a:tcPr marL="8193" marR="8193" marT="8193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400" b="1" i="0" u="none" strike="noStrike" kern="1200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Performance </a:t>
                      </a:r>
                      <a:endParaRPr lang="en-US" sz="1400" b="1" i="0" u="none" strike="noStrike" kern="12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93" marR="8193" marT="819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endParaRPr lang="en-US" sz="1200" b="0" i="0" u="none" strike="noStrike" kern="12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Comments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3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600" b="1" i="0" u="none" strike="noStrike" kern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600" b="1" i="0" u="none" strike="noStrike" kern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600" b="1" i="0" u="none" strike="noStrike" kern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600" b="1" i="0" u="none" strike="noStrike" kern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43537"/>
                  </a:ext>
                </a:extLst>
              </a:tr>
              <a:tr h="106554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Annual</a:t>
                      </a:r>
                    </a:p>
                  </a:txBody>
                  <a:tcPr marL="8193" marR="8193" marT="8193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endParaRPr lang="en-US" sz="16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93" marR="8193" marT="819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endParaRPr lang="en-US" sz="16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93" marR="8193" marT="819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3" marR="8193" marT="819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3" marR="8193" marT="819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Schedule –</a:t>
                      </a:r>
                      <a:r>
                        <a:rPr lang="en-US" sz="16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BioNutrients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impacted by procurement delays threatening BioNutrients-3 Launch Schedule. Vendor now has SAM.gov registration.  Schedule has no slack and requires parallel work and later delivery but meets target manifest.  </a:t>
                      </a:r>
                      <a:r>
                        <a:rPr lang="en-U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</a:t>
                      </a:r>
                      <a:r>
                        <a:rPr lang="en-US" sz="1600" b="1" i="1" u="none" strike="noStrike" baseline="-25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close out report will be 30 days late as key personnel are out of office. No impact </a:t>
                      </a:r>
                      <a:r>
                        <a:rPr lang="en-US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budget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0043784"/>
                  </a:ext>
                </a:extLst>
              </a:tr>
            </a:tbl>
          </a:graphicData>
        </a:graphic>
      </p:graphicFrame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A7315C-B8D6-817F-3702-A09508A96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E1D25B-02A7-461A-7E95-C1B2BA91E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ED08E9-10D2-CE53-4CFA-8D51A5B1F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15</a:t>
            </a:fld>
            <a:endParaRPr lang="en-US"/>
          </a:p>
        </p:txBody>
      </p:sp>
      <p:graphicFrame>
        <p:nvGraphicFramePr>
          <p:cNvPr id="11" name="Table 8">
            <a:extLst>
              <a:ext uri="{FF2B5EF4-FFF2-40B4-BE49-F238E27FC236}">
                <a16:creationId xmlns:a16="http://schemas.microsoft.com/office/drawing/2014/main" id="{FAC99415-B030-F105-5BCA-FEDAA406A1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6681128"/>
              </p:ext>
            </p:extLst>
          </p:nvPr>
        </p:nvGraphicFramePr>
        <p:xfrm>
          <a:off x="522687" y="4594821"/>
          <a:ext cx="11140519" cy="185420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856963">
                  <a:extLst>
                    <a:ext uri="{9D8B030D-6E8A-4147-A177-3AD203B41FA5}">
                      <a16:colId xmlns:a16="http://schemas.microsoft.com/office/drawing/2014/main" val="3503806304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1686593623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1760090212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2149412441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1011795859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4120074955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1312530565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1714205916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3202784646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1747237724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2428589861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390053536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3590533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Oct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Nov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Dec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Jan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Feb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MYR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Jun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Jul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Aug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APR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7880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1952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/>
                        </a:gs>
                        <a:gs pos="100000">
                          <a:srgbClr val="FFFF00"/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0784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T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717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P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078743"/>
                  </a:ext>
                </a:extLst>
              </a:tr>
            </a:tbl>
          </a:graphicData>
        </a:graphic>
      </p:graphicFrame>
      <p:graphicFrame>
        <p:nvGraphicFramePr>
          <p:cNvPr id="15" name="Table 8">
            <a:extLst>
              <a:ext uri="{FF2B5EF4-FFF2-40B4-BE49-F238E27FC236}">
                <a16:creationId xmlns:a16="http://schemas.microsoft.com/office/drawing/2014/main" id="{A1BA561E-F32A-306A-E3A6-9F4DF22A33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601255"/>
              </p:ext>
            </p:extLst>
          </p:nvPr>
        </p:nvGraphicFramePr>
        <p:xfrm>
          <a:off x="522686" y="2779770"/>
          <a:ext cx="11140519" cy="185420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856963">
                  <a:extLst>
                    <a:ext uri="{9D8B030D-6E8A-4147-A177-3AD203B41FA5}">
                      <a16:colId xmlns:a16="http://schemas.microsoft.com/office/drawing/2014/main" val="3503806304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1686593623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1760090212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2149412441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1011795859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4120074955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1312530565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1714205916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3202784646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1747237724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2428589861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390053536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3590533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Oct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Nov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Dec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Jan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Feb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MYR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Jun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Jul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Aug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APR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7880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1952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00B050"/>
                        </a:gs>
                        <a:gs pos="100000">
                          <a:srgbClr val="FFFF00"/>
                        </a:gs>
                      </a:gsLst>
                      <a:lin ang="108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0784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T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717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P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07874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FF95F25-09C8-B55F-8238-68CC21435598}"/>
              </a:ext>
            </a:extLst>
          </p:cNvPr>
          <p:cNvSpPr txBox="1"/>
          <p:nvPr/>
        </p:nvSpPr>
        <p:spPr>
          <a:xfrm rot="16200000">
            <a:off x="-438110" y="3503177"/>
            <a:ext cx="1432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BioNutrients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777A26-D354-2A4F-9BCB-C407F53FCA63}"/>
              </a:ext>
            </a:extLst>
          </p:cNvPr>
          <p:cNvSpPr txBox="1"/>
          <p:nvPr/>
        </p:nvSpPr>
        <p:spPr>
          <a:xfrm rot="16200000">
            <a:off x="-462734" y="5159812"/>
            <a:ext cx="14328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CO</a:t>
            </a:r>
            <a:r>
              <a:rPr lang="en-US" sz="1600" baseline="-25000"/>
              <a:t>2</a:t>
            </a:r>
            <a:r>
              <a:rPr lang="en-US" sz="1600"/>
              <a:t>-Based Manufacturing</a:t>
            </a:r>
          </a:p>
        </p:txBody>
      </p:sp>
    </p:spTree>
    <p:extLst>
      <p:ext uri="{BB962C8B-B14F-4D97-AF65-F5344CB8AC3E}">
        <p14:creationId xmlns:p14="http://schemas.microsoft.com/office/powerpoint/2010/main" val="24242148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5D7F1C4-5315-8C7D-7007-821F4CB8A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005" y="3985084"/>
            <a:ext cx="4309913" cy="26792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6F944A-BC8E-8454-29B4-ACFE0ADFF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Additional Content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FAD454-1385-73E8-6E77-73201AD17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787" y="1056640"/>
            <a:ext cx="7464217" cy="5433171"/>
          </a:xfrm>
        </p:spPr>
        <p:txBody>
          <a:bodyPr>
            <a:normAutofit fontScale="55000" lnSpcReduction="20000"/>
          </a:bodyPr>
          <a:lstStyle/>
          <a:p>
            <a:r>
              <a:rPr lang="en-US"/>
              <a:t>External presentations and posters from FY24:</a:t>
            </a:r>
          </a:p>
          <a:p>
            <a:pPr lvl="1"/>
            <a:r>
              <a:rPr lang="en-US"/>
              <a:t>Poster presented at American Society of Agricultural and Biological Engineers (ASABE) in July 2024. Poster: </a:t>
            </a:r>
            <a:r>
              <a:rPr lang="en-US">
                <a:hlinkClick r:id="rId3"/>
              </a:rPr>
              <a:t>CO</a:t>
            </a:r>
            <a:r>
              <a:rPr lang="en-US" baseline="-25000">
                <a:hlinkClick r:id="rId3"/>
              </a:rPr>
              <a:t>2</a:t>
            </a:r>
            <a:r>
              <a:rPr lang="en-US">
                <a:hlinkClick r:id="rId3"/>
              </a:rPr>
              <a:t>-Based Manufacturing System for Recombinant Protein Production</a:t>
            </a:r>
            <a:endParaRPr lang="en-US"/>
          </a:p>
          <a:p>
            <a:pPr lvl="1"/>
            <a:r>
              <a:rPr lang="en-US"/>
              <a:t>Poster presented at Human Research Program Investigators’ Workshop (HRP IWS) in February 2024. Poster: </a:t>
            </a:r>
            <a:r>
              <a:rPr lang="en-US">
                <a:hlinkClick r:id="rId4"/>
              </a:rPr>
              <a:t>Strategies for Determining Safety of Fermented Foods Produced in Space</a:t>
            </a:r>
            <a:endParaRPr lang="en-US"/>
          </a:p>
          <a:p>
            <a:pPr lvl="1"/>
            <a:r>
              <a:rPr lang="en-US"/>
              <a:t>Poster presented at 6th International Conference on Microbiome Engineering in December 2023. Poster: </a:t>
            </a:r>
            <a:r>
              <a:rPr lang="en-US">
                <a:hlinkClick r:id="rId5"/>
              </a:rPr>
              <a:t>Biomanufacturing in Space: BioNutrients and CO2-Based Manufacturing</a:t>
            </a:r>
            <a:endParaRPr lang="en-US"/>
          </a:p>
          <a:p>
            <a:pPr lvl="1"/>
            <a:r>
              <a:rPr lang="en-US"/>
              <a:t>Presented at the annual meeting of the American Society of Gravitational and Space Research (ASGSR) in November 2023. Presentation: </a:t>
            </a:r>
            <a:r>
              <a:rPr lang="en-US">
                <a:hlinkClick r:id="rId6"/>
              </a:rPr>
              <a:t>BioNutrients: Microbial Production of on-Demand Nutrients on the International Space Station </a:t>
            </a:r>
            <a:endParaRPr lang="en-US"/>
          </a:p>
          <a:p>
            <a:r>
              <a:rPr lang="en-US"/>
              <a:t>Publications over course of project:</a:t>
            </a:r>
          </a:p>
          <a:p>
            <a:pPr lvl="1"/>
            <a:r>
              <a:rPr lang="en-US"/>
              <a:t>NPJ Microgravity: </a:t>
            </a:r>
            <a:r>
              <a:rPr lang="en-US">
                <a:hlinkClick r:id="rId7"/>
              </a:rPr>
              <a:t>Theoretical design of a space bioprocessing system to produce recombinant proteins</a:t>
            </a:r>
            <a:r>
              <a:rPr lang="en-US"/>
              <a:t> (published September 2023)</a:t>
            </a:r>
          </a:p>
          <a:p>
            <a:pPr lvl="1"/>
            <a:r>
              <a:rPr lang="en-US"/>
              <a:t>International Conference on Environmental Systems (ICES) Manuscripts:</a:t>
            </a:r>
          </a:p>
          <a:p>
            <a:pPr lvl="2"/>
            <a:r>
              <a:rPr lang="en-US">
                <a:hlinkClick r:id="rId8"/>
              </a:rPr>
              <a:t>BioNutrients-1: Development of an On-Demand Nutrient Production System for Long-Duration Missions</a:t>
            </a:r>
            <a:r>
              <a:rPr lang="en-US"/>
              <a:t> (published July 2020)</a:t>
            </a:r>
          </a:p>
          <a:p>
            <a:pPr lvl="2"/>
            <a:r>
              <a:rPr lang="en-US">
                <a:hlinkClick r:id="rId9"/>
              </a:rPr>
              <a:t>BioNutrients-2: Improvements to the BioNutrients-1 Nutrient Production System</a:t>
            </a:r>
            <a:r>
              <a:rPr lang="en-US"/>
              <a:t> (published July 2021)</a:t>
            </a:r>
          </a:p>
          <a:p>
            <a:r>
              <a:rPr lang="en-US"/>
              <a:t>NASA Image Highlights and Other Outreach:</a:t>
            </a:r>
          </a:p>
          <a:p>
            <a:pPr lvl="1"/>
            <a:r>
              <a:rPr lang="en-US">
                <a:hlinkClick r:id="rId10"/>
              </a:rPr>
              <a:t>BioNutrients: A Five-Year Experiment in Space Nears Completion</a:t>
            </a:r>
            <a:r>
              <a:rPr lang="en-US"/>
              <a:t> (January 2024)</a:t>
            </a:r>
          </a:p>
          <a:p>
            <a:pPr lvl="1"/>
            <a:r>
              <a:rPr lang="en-US">
                <a:hlinkClick r:id="rId11"/>
              </a:rPr>
              <a:t>Astronaut Nicole Mann works on the BioNutrients-2 investigation</a:t>
            </a:r>
            <a:r>
              <a:rPr lang="en-US"/>
              <a:t> (January 2023)</a:t>
            </a:r>
          </a:p>
          <a:p>
            <a:pPr lvl="1"/>
            <a:r>
              <a:rPr lang="en-US">
                <a:hlinkClick r:id="rId12"/>
              </a:rPr>
              <a:t>Astronaut Josh Cassada works on the BioNutrients-2 investigation </a:t>
            </a:r>
            <a:r>
              <a:rPr lang="en-US"/>
              <a:t>(January 2023)</a:t>
            </a:r>
            <a:endParaRPr lang="en-US">
              <a:hlinkClick r:id="rId13"/>
            </a:endParaRPr>
          </a:p>
          <a:p>
            <a:pPr lvl="1"/>
            <a:r>
              <a:rPr lang="en-US">
                <a:hlinkClick r:id="rId13"/>
              </a:rPr>
              <a:t>Cutting-edge Experiments Ride SpaceX’s 26th CRS Mission to Space Station</a:t>
            </a:r>
            <a:r>
              <a:rPr lang="en-US"/>
              <a:t> (November 2022)</a:t>
            </a:r>
          </a:p>
          <a:p>
            <a:pPr lvl="1"/>
            <a:r>
              <a:rPr lang="en-US">
                <a:hlinkClick r:id="rId14"/>
              </a:rPr>
              <a:t>A Fresh Take: NASA BioNutrients for Future Artemis Missions</a:t>
            </a:r>
            <a:r>
              <a:rPr lang="en-US"/>
              <a:t> (March 2022)</a:t>
            </a:r>
            <a:endParaRPr lang="en-US">
              <a:hlinkClick r:id="rId15"/>
            </a:endParaRPr>
          </a:p>
          <a:p>
            <a:pPr lvl="1"/>
            <a:r>
              <a:rPr lang="en-US">
                <a:hlinkClick r:id="rId15"/>
              </a:rPr>
              <a:t>A Space Traveler’s Recipe for Sweet Potato Pie?</a:t>
            </a:r>
            <a:r>
              <a:rPr lang="en-US"/>
              <a:t> (November 2019)</a:t>
            </a:r>
          </a:p>
          <a:p>
            <a:r>
              <a:rPr lang="en-US" sz="2700"/>
              <a:t>Space Station Research Explorer pages for </a:t>
            </a:r>
            <a:r>
              <a:rPr lang="en-US" sz="2700">
                <a:hlinkClick r:id="rId16"/>
              </a:rPr>
              <a:t>BioNutrients-1</a:t>
            </a:r>
            <a:r>
              <a:rPr lang="en-US" sz="2700"/>
              <a:t>, </a:t>
            </a:r>
            <a:r>
              <a:rPr lang="en-US" sz="2700">
                <a:hlinkClick r:id="rId17"/>
              </a:rPr>
              <a:t>BioNutrients-2</a:t>
            </a:r>
            <a:r>
              <a:rPr lang="en-US" sz="2700"/>
              <a:t>, and </a:t>
            </a:r>
            <a:r>
              <a:rPr lang="en-US" sz="2700">
                <a:hlinkClick r:id="rId18"/>
              </a:rPr>
              <a:t>BioNutrients-3</a:t>
            </a:r>
            <a:endParaRPr lang="en-US" sz="270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9FDE9A-9077-8380-FBB4-E5F2DB3D0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AE7FBF-F924-7D0F-6417-690AAC4B9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3ACA4C-1454-F4CB-D985-49FDDBB53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16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05795C3-301E-886B-B165-50296FBAE1E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298714" y="1003402"/>
            <a:ext cx="3072494" cy="287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2115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assy hill with trees on it">
            <a:extLst>
              <a:ext uri="{FF2B5EF4-FFF2-40B4-BE49-F238E27FC236}">
                <a16:creationId xmlns:a16="http://schemas.microsoft.com/office/drawing/2014/main" id="{79851844-BD3E-BC5B-5C50-795EA133F0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314F16-F694-7919-3A96-1EFCBBC7F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News of CO</a:t>
            </a:r>
            <a:r>
              <a:rPr lang="en-US" baseline="-25000" dirty="0"/>
              <a:t>2 </a:t>
            </a:r>
            <a:r>
              <a:rPr lang="en-US" dirty="0"/>
              <a:t>conversion products on Earth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CFA670-42ED-71E6-8A97-B693A242A8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827" y="892201"/>
            <a:ext cx="11590638" cy="634885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chemeClr val="bg1"/>
                </a:solidFill>
                <a:effectLst/>
                <a:latin typeface="+mn-lt"/>
              </a:rPr>
              <a:t>Savor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+mn-lt"/>
              </a:rPr>
              <a:t> – butter and milk ( </a:t>
            </a:r>
            <a:r>
              <a:rPr lang="en-US" sz="2000" dirty="0">
                <a:solidFill>
                  <a:schemeClr val="bg1"/>
                </a:solidFill>
                <a:latin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'Butter' made from CO2 could pave the way for food without farming | New Scientist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+mn-lt"/>
              </a:rPr>
              <a:t>Air Company 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– Vodka, perfume and Jet Fuel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chemeClr val="bg1"/>
                </a:solidFill>
                <a:effectLst/>
                <a:latin typeface="+mn-lt"/>
              </a:rPr>
              <a:t>C2CNT and academia Licht lab - </a:t>
            </a:r>
            <a:r>
              <a:rPr lang="en-US" sz="2000" i="0" dirty="0">
                <a:solidFill>
                  <a:schemeClr val="bg1"/>
                </a:solidFill>
                <a:effectLst/>
                <a:latin typeface="+mn-lt"/>
              </a:rPr>
              <a:t>carbon 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nanofibers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chemeClr val="bg1"/>
                </a:solidFill>
                <a:effectLst/>
                <a:latin typeface="+mn-lt"/>
              </a:rPr>
              <a:t>Carbon Upcycling Technologies 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+mn-lt"/>
              </a:rPr>
              <a:t>-Nanoparticles for plastics, concrete and coatings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1" i="0" dirty="0" err="1">
                <a:solidFill>
                  <a:schemeClr val="bg1"/>
                </a:solidFill>
                <a:effectLst/>
                <a:latin typeface="+mn-lt"/>
              </a:rPr>
              <a:t>Newlight</a:t>
            </a:r>
            <a:r>
              <a:rPr lang="en-US" sz="2000" b="1" i="0" dirty="0">
                <a:solidFill>
                  <a:schemeClr val="bg1"/>
                </a:solidFill>
                <a:effectLst/>
                <a:latin typeface="+mn-lt"/>
              </a:rPr>
              <a:t> Technologies- </a:t>
            </a:r>
            <a:r>
              <a:rPr lang="en-US" sz="2000" i="0" dirty="0">
                <a:solidFill>
                  <a:schemeClr val="bg1"/>
                </a:solidFill>
                <a:effectLst/>
                <a:latin typeface="+mn-lt"/>
              </a:rPr>
              <a:t>Bioplastics from methane and CO2, </a:t>
            </a:r>
            <a:r>
              <a:rPr lang="en-US" sz="2000" b="1" i="0" dirty="0">
                <a:solidFill>
                  <a:schemeClr val="bg1"/>
                </a:solidFill>
                <a:effectLst/>
                <a:latin typeface="+mn-lt"/>
              </a:rPr>
              <a:t>Mango Materials – bio</a:t>
            </a:r>
            <a:r>
              <a:rPr lang="en-US" sz="2000" i="0" dirty="0">
                <a:solidFill>
                  <a:schemeClr val="bg1"/>
                </a:solidFill>
                <a:effectLst/>
                <a:latin typeface="+mn-lt"/>
              </a:rPr>
              <a:t>plastics from methane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chemeClr val="bg1"/>
                </a:solidFill>
                <a:effectLst/>
                <a:latin typeface="+mn-lt"/>
              </a:rPr>
              <a:t>Breathe - </a:t>
            </a:r>
            <a:r>
              <a:rPr lang="en-US" sz="2000" i="0" dirty="0">
                <a:solidFill>
                  <a:schemeClr val="bg1"/>
                </a:solidFill>
                <a:effectLst/>
                <a:latin typeface="+mn-lt"/>
              </a:rPr>
              <a:t>methanol</a:t>
            </a:r>
            <a:endParaRPr lang="en-US" sz="2000" dirty="0">
              <a:solidFill>
                <a:schemeClr val="bg1"/>
              </a:solidFill>
              <a:latin typeface="+mn-lt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chemeClr val="bg1"/>
                </a:solidFill>
                <a:effectLst/>
                <a:latin typeface="+mn-lt"/>
              </a:rPr>
              <a:t>C4X 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+mn-lt"/>
              </a:rPr>
              <a:t>-Chemicals, bio-composite foamed plastics</a:t>
            </a:r>
          </a:p>
          <a:p>
            <a:endParaRPr lang="en-US" sz="1800" dirty="0">
              <a:solidFill>
                <a:schemeClr val="bg1"/>
              </a:solidFill>
              <a:latin typeface="+mn-lt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+mn-lt"/>
              </a:rPr>
              <a:t>Upcoming NASA SBIR investments   </a:t>
            </a:r>
            <a:r>
              <a:rPr lang="en-US" sz="18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T7.05Climate Enhancing Resource Utilization  -- may provide new/better feedstocks for biomanufacturing</a:t>
            </a:r>
          </a:p>
          <a:p>
            <a:pPr marL="0" marR="85725" lvl="0" indent="0">
              <a:spcBef>
                <a:spcPts val="0"/>
              </a:spcBef>
              <a:spcAft>
                <a:spcPts val="0"/>
              </a:spcAft>
              <a:buSzPts val="1000"/>
              <a:buNone/>
              <a:tabLst>
                <a:tab pos="457200" algn="l"/>
              </a:tabLst>
            </a:pPr>
            <a:endParaRPr lang="en-US" sz="1800" dirty="0">
              <a:solidFill>
                <a:schemeClr val="bg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L="514350" lvl="1" indent="-285750">
              <a:lnSpc>
                <a:spcPct val="117187"/>
              </a:lnSpc>
              <a:spcBef>
                <a:spcPts val="0"/>
              </a:spcBef>
            </a:pPr>
            <a:r>
              <a:rPr lang="en-US" sz="18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Lead Center:</a:t>
            </a:r>
            <a:r>
              <a:rPr lang="en-US" sz="1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 GRC</a:t>
            </a:r>
          </a:p>
          <a:p>
            <a:pPr marL="514350" lvl="1" indent="-285750">
              <a:lnSpc>
                <a:spcPct val="117187"/>
              </a:lnSpc>
              <a:spcBef>
                <a:spcPts val="0"/>
              </a:spcBef>
            </a:pPr>
            <a:r>
              <a:rPr lang="en-US" sz="18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Solicitation Year:</a:t>
            </a:r>
            <a:r>
              <a:rPr lang="en-US" sz="1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 2023</a:t>
            </a:r>
          </a:p>
          <a:p>
            <a:pPr marL="514350" lvl="1" indent="-285750">
              <a:lnSpc>
                <a:spcPct val="117187"/>
              </a:lnSpc>
              <a:spcBef>
                <a:spcPts val="0"/>
              </a:spcBef>
              <a:spcAft>
                <a:spcPts val="750"/>
              </a:spcAft>
            </a:pPr>
            <a:r>
              <a:rPr lang="en-US" sz="18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Scope Title: </a:t>
            </a:r>
            <a:r>
              <a:rPr lang="en-US" sz="1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Sustainable Atmospheric Carbon Dioxide Extraction and Transformation</a:t>
            </a:r>
          </a:p>
          <a:p>
            <a:pPr marL="514350" lvl="1" indent="-285750">
              <a:lnSpc>
                <a:spcPct val="131835"/>
              </a:lnSpc>
              <a:spcBef>
                <a:spcPts val="0"/>
              </a:spcBef>
              <a:spcAft>
                <a:spcPts val="750"/>
              </a:spcAft>
            </a:pPr>
            <a:r>
              <a:rPr lang="en-US" sz="18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Scope Description:</a:t>
            </a:r>
            <a:r>
              <a:rPr lang="en-US" sz="1800" b="1" dirty="0">
                <a:solidFill>
                  <a:schemeClr val="bg1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US" sz="16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Component and subsystem technologies are sought to demonstrate sustainable, energy-efficient extraction of carbon dioxide (CO</a:t>
            </a:r>
            <a:r>
              <a:rPr lang="en-US" sz="16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2</a:t>
            </a:r>
            <a:r>
              <a:rPr lang="en-US" sz="16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) from a defined planetary or habitable atmosphere fully integrated with CO</a:t>
            </a:r>
            <a:r>
              <a:rPr lang="en-US" sz="1600" baseline="-25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2</a:t>
            </a:r>
            <a:r>
              <a:rPr lang="en-US" sz="16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 transformation into one or more stable products such as manufacturing feedstock polymers or readily storable, noncryogenic propellants or fuels. </a:t>
            </a:r>
          </a:p>
          <a:p>
            <a:endParaRPr lang="en-US" sz="18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57911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6EC980A0182648AF2DE4564F50CB61" ma:contentTypeVersion="6" ma:contentTypeDescription="Create a new document." ma:contentTypeScope="" ma:versionID="280cd792b493e738e16b59e4864ffce6">
  <xsd:schema xmlns:xsd="http://www.w3.org/2001/XMLSchema" xmlns:xs="http://www.w3.org/2001/XMLSchema" xmlns:p="http://schemas.microsoft.com/office/2006/metadata/properties" xmlns:ns2="58193bbe-7cce-4dab-a5db-7f7c161d85c7" xmlns:ns3="6ccc96cc-3898-451b-86e8-93e443347aa4" targetNamespace="http://schemas.microsoft.com/office/2006/metadata/properties" ma:root="true" ma:fieldsID="a650817e50bd69880cfb3d8a3b03f45e" ns2:_="" ns3:_="">
    <xsd:import namespace="58193bbe-7cce-4dab-a5db-7f7c161d85c7"/>
    <xsd:import namespace="6ccc96cc-3898-451b-86e8-93e443347aa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193bbe-7cce-4dab-a5db-7f7c161d85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cc96cc-3898-451b-86e8-93e443347aa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8993F04-15E3-4B97-A4AD-99D6AA21BCB4}">
  <ds:schemaRefs>
    <ds:schemaRef ds:uri="http://schemas.microsoft.com/office/infopath/2007/PartnerControls"/>
    <ds:schemaRef ds:uri="http://purl.org/dc/dcmitype/"/>
    <ds:schemaRef ds:uri="http://purl.org/dc/terms/"/>
    <ds:schemaRef ds:uri="http://schemas.microsoft.com/office/2006/documentManagement/types"/>
    <ds:schemaRef ds:uri="58193bbe-7cce-4dab-a5db-7f7c161d85c7"/>
    <ds:schemaRef ds:uri="http://www.w3.org/XML/1998/namespace"/>
    <ds:schemaRef ds:uri="http://purl.org/dc/elements/1.1/"/>
    <ds:schemaRef ds:uri="http://schemas.openxmlformats.org/package/2006/metadata/core-properties"/>
    <ds:schemaRef ds:uri="6ccc96cc-3898-451b-86e8-93e443347aa4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CB98B974-99D5-4F32-ACCB-17D796DDDE51}">
  <ds:schemaRefs>
    <ds:schemaRef ds:uri="58193bbe-7cce-4dab-a5db-7f7c161d85c7"/>
    <ds:schemaRef ds:uri="6ccc96cc-3898-451b-86e8-93e443347aa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8BCB445-80DF-4F6E-B398-BD879CB37AC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9548</TotalTime>
  <Words>4373</Words>
  <Application>Microsoft Office PowerPoint</Application>
  <PresentationFormat>Widescreen</PresentationFormat>
  <Paragraphs>559</Paragraphs>
  <Slides>17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-apple-system</vt:lpstr>
      <vt:lpstr>Arial</vt:lpstr>
      <vt:lpstr>Arial Bold</vt:lpstr>
      <vt:lpstr>Arial Narrow</vt:lpstr>
      <vt:lpstr>Calibri</vt:lpstr>
      <vt:lpstr>Calibri Light</vt:lpstr>
      <vt:lpstr>Helvetica</vt:lpstr>
      <vt:lpstr>Helvetica Neue</vt:lpstr>
      <vt:lpstr>Segoe UI</vt:lpstr>
      <vt:lpstr>Segoe UI Symbol</vt:lpstr>
      <vt:lpstr>Wingdings</vt:lpstr>
      <vt:lpstr>Office Theme</vt:lpstr>
      <vt:lpstr>PowerPoint Presentation</vt:lpstr>
      <vt:lpstr>BioNutrients Element Overview</vt:lpstr>
      <vt:lpstr>Five Years and Six Runs Complete!</vt:lpstr>
      <vt:lpstr>Technical Progress and Results : BioNutrients BN-1/Gen-0 System</vt:lpstr>
      <vt:lpstr>PowerPoint Presentation</vt:lpstr>
      <vt:lpstr>Technical Progress and Results : Yogurt and Kefir Passaging</vt:lpstr>
      <vt:lpstr>Technical Progress and Results : E-Nose food spoilage detection in BioNutrients System</vt:lpstr>
      <vt:lpstr>BioNutrients-1, -2, and -3  ISS TRL Lifecycle Maturity/Milestone Schedule  (pending GCD review of trait tool entries, some entries are likely to be revised downwards based on mission location)</vt:lpstr>
      <vt:lpstr>BioNutrients-1, -2, and -3 MARS TRL Lifecycle Maturity/Milestone Schedule (pending GCD review of trait tool entries)</vt:lpstr>
      <vt:lpstr>CO2-Based Manufacturing Overview</vt:lpstr>
      <vt:lpstr>Technical Progress and Results :CO2-based Manufacturing Platform</vt:lpstr>
      <vt:lpstr>Platform performance with yeast, bacteria, intercellular and secreted products</vt:lpstr>
      <vt:lpstr>CO2-Based Manufacturing Lifecycle Maturity/Milestone Schedule (pending GCD review of trait tool entries)</vt:lpstr>
      <vt:lpstr>PowerPoint Presentation</vt:lpstr>
      <vt:lpstr>Synthetic Biology Assessment Summary</vt:lpstr>
      <vt:lpstr>Additional Content</vt:lpstr>
      <vt:lpstr>News of CO2 conversion products on Earth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Taylor, Elizabeth (LARC-A3)</dc:creator>
  <cp:lastModifiedBy>Donovan, Frances M. (ARC-SCB)</cp:lastModifiedBy>
  <cp:revision>9</cp:revision>
  <dcterms:created xsi:type="dcterms:W3CDTF">2024-07-20T19:52:04Z</dcterms:created>
  <dcterms:modified xsi:type="dcterms:W3CDTF">2024-08-30T15:04:51Z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0x010100DA6EC980A0182648AF2DE4564F50CB61</vt:lpwstr>
  </property>
  <property fmtid="{D5CDD505-2E9C-101B-9397-08002B2CF9AE}" pid="3" name="MediaServiceImageTags">
    <vt:lpwstr/>
  </property>
</Properties>
</file>