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701" r:id="rId3"/>
  </p:sldMasterIdLst>
  <p:notesMasterIdLst>
    <p:notesMasterId r:id="rId26"/>
  </p:notesMasterIdLst>
  <p:handoutMasterIdLst>
    <p:handoutMasterId r:id="rId27"/>
  </p:handoutMasterIdLst>
  <p:sldIdLst>
    <p:sldId id="337" r:id="rId4"/>
    <p:sldId id="344" r:id="rId5"/>
    <p:sldId id="345" r:id="rId6"/>
    <p:sldId id="38304" r:id="rId7"/>
    <p:sldId id="347" r:id="rId8"/>
    <p:sldId id="38302" r:id="rId9"/>
    <p:sldId id="346" r:id="rId10"/>
    <p:sldId id="38301" r:id="rId11"/>
    <p:sldId id="348" r:id="rId12"/>
    <p:sldId id="38303" r:id="rId13"/>
    <p:sldId id="412" r:id="rId14"/>
    <p:sldId id="38290" r:id="rId15"/>
    <p:sldId id="38291" r:id="rId16"/>
    <p:sldId id="38299" r:id="rId17"/>
    <p:sldId id="38300" r:id="rId18"/>
    <p:sldId id="38293" r:id="rId19"/>
    <p:sldId id="38292" r:id="rId20"/>
    <p:sldId id="38294" r:id="rId21"/>
    <p:sldId id="38295" r:id="rId22"/>
    <p:sldId id="38296" r:id="rId23"/>
    <p:sldId id="38297" r:id="rId24"/>
    <p:sldId id="38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2160">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A64"/>
    <a:srgbClr val="D2A42A"/>
    <a:srgbClr val="082F3D"/>
    <a:srgbClr val="D9E1F2"/>
    <a:srgbClr val="090619"/>
    <a:srgbClr val="15485D"/>
    <a:srgbClr val="043344"/>
    <a:srgbClr val="245B74"/>
    <a:srgbClr val="008000"/>
    <a:srgbClr val="7474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0" autoAdjust="0"/>
    <p:restoredTop sz="83825" autoAdjust="0"/>
  </p:normalViewPr>
  <p:slideViewPr>
    <p:cSldViewPr snapToGrid="0" snapToObjects="1">
      <p:cViewPr>
        <p:scale>
          <a:sx n="100" d="100"/>
          <a:sy n="100" d="100"/>
        </p:scale>
        <p:origin x="896" y="448"/>
      </p:cViewPr>
      <p:guideLst>
        <p:guide/>
        <p:guide orient="horz" pos="2160"/>
        <p:guide pos="3840"/>
      </p:guideLst>
    </p:cSldViewPr>
  </p:slideViewPr>
  <p:outlineViewPr>
    <p:cViewPr>
      <p:scale>
        <a:sx n="33" d="100"/>
        <a:sy n="33" d="100"/>
      </p:scale>
      <p:origin x="0" y="-81528"/>
    </p:cViewPr>
  </p:outlineViewPr>
  <p:notesTextViewPr>
    <p:cViewPr>
      <p:scale>
        <a:sx n="105" d="100"/>
        <a:sy n="105" d="100"/>
      </p:scale>
      <p:origin x="0" y="0"/>
    </p:cViewPr>
  </p:notesTextViewPr>
  <p:sorterViewPr>
    <p:cViewPr varScale="1">
      <p:scale>
        <a:sx n="1" d="1"/>
        <a:sy n="1" d="1"/>
      </p:scale>
      <p:origin x="0" y="0"/>
    </p:cViewPr>
  </p:sorterViewPr>
  <p:notesViewPr>
    <p:cSldViewPr snapToGrid="0" snapToObjects="1" showGuides="1">
      <p:cViewPr>
        <p:scale>
          <a:sx n="160" d="100"/>
          <a:sy n="160" d="100"/>
        </p:scale>
        <p:origin x="1944"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194A29-B19F-4325-9124-46C23BD12A9A}" type="doc">
      <dgm:prSet loTypeId="urn:microsoft.com/office/officeart/2005/8/layout/chevron1" loCatId="process" qsTypeId="urn:microsoft.com/office/officeart/2005/8/quickstyle/simple1" qsCatId="simple" csTypeId="urn:microsoft.com/office/officeart/2005/8/colors/accent1_2" csCatId="accent1" phldr="1"/>
      <dgm:spPr/>
    </dgm:pt>
    <dgm:pt modelId="{C9524A25-D7EF-4CFD-A7BD-4F55FFCEE7D9}">
      <dgm:prSet phldrT="[Text]" custT="1"/>
      <dgm:spPr>
        <a:solidFill>
          <a:srgbClr val="7D9DCC">
            <a:alpha val="50196"/>
          </a:srgbClr>
        </a:solidFill>
      </dgm:spPr>
      <dgm:t>
        <a:bodyPr/>
        <a:lstStyle/>
        <a:p>
          <a:r>
            <a:rPr lang="en-US" sz="1100"/>
            <a:t>Low-Earth Orbit</a:t>
          </a:r>
        </a:p>
      </dgm:t>
    </dgm:pt>
    <dgm:pt modelId="{48180C0C-4887-409A-B774-F4CBBB06672E}" type="parTrans" cxnId="{9EA5E05B-3ED0-4DA0-8848-F8EEDB9B769F}">
      <dgm:prSet/>
      <dgm:spPr/>
      <dgm:t>
        <a:bodyPr/>
        <a:lstStyle/>
        <a:p>
          <a:endParaRPr lang="en-US" sz="1400"/>
        </a:p>
      </dgm:t>
    </dgm:pt>
    <dgm:pt modelId="{85D29846-C8D4-4FF4-8800-F5B27D906647}" type="sibTrans" cxnId="{9EA5E05B-3ED0-4DA0-8848-F8EEDB9B769F}">
      <dgm:prSet/>
      <dgm:spPr/>
      <dgm:t>
        <a:bodyPr/>
        <a:lstStyle/>
        <a:p>
          <a:endParaRPr lang="en-US" sz="1400"/>
        </a:p>
      </dgm:t>
    </dgm:pt>
    <dgm:pt modelId="{25F1DDEE-BC7C-44C7-9671-FD99147BDB43}">
      <dgm:prSet phldrT="[Text]" custT="1"/>
      <dgm:spPr>
        <a:solidFill>
          <a:srgbClr val="6C798C">
            <a:alpha val="50196"/>
          </a:srgbClr>
        </a:solidFill>
      </dgm:spPr>
      <dgm:t>
        <a:bodyPr/>
        <a:lstStyle/>
        <a:p>
          <a:r>
            <a:rPr lang="en-US" sz="1400"/>
            <a:t>Cislunar</a:t>
          </a:r>
        </a:p>
      </dgm:t>
    </dgm:pt>
    <dgm:pt modelId="{3CCE7F6B-AD8A-4D96-8720-88D5DFF5F7F2}" type="parTrans" cxnId="{008DCB5D-C518-4431-AB5F-DF6A8B4BEED9}">
      <dgm:prSet/>
      <dgm:spPr/>
      <dgm:t>
        <a:bodyPr/>
        <a:lstStyle/>
        <a:p>
          <a:endParaRPr lang="en-US" sz="1400"/>
        </a:p>
      </dgm:t>
    </dgm:pt>
    <dgm:pt modelId="{3CE572AD-74E4-4FA1-BEA5-E2E995D00FE8}" type="sibTrans" cxnId="{008DCB5D-C518-4431-AB5F-DF6A8B4BEED9}">
      <dgm:prSet/>
      <dgm:spPr/>
      <dgm:t>
        <a:bodyPr/>
        <a:lstStyle/>
        <a:p>
          <a:endParaRPr lang="en-US" sz="1400"/>
        </a:p>
      </dgm:t>
    </dgm:pt>
    <dgm:pt modelId="{C3919F07-6BB5-4898-8E24-C8C9D4FE691F}">
      <dgm:prSet phldrT="[Text]" custT="1"/>
      <dgm:spPr>
        <a:solidFill>
          <a:srgbClr val="A6A6A6">
            <a:alpha val="50196"/>
          </a:srgbClr>
        </a:solidFill>
      </dgm:spPr>
      <dgm:t>
        <a:bodyPr/>
        <a:lstStyle/>
        <a:p>
          <a:r>
            <a:rPr lang="en-US" sz="1200"/>
            <a:t>Lunar Surface</a:t>
          </a:r>
        </a:p>
      </dgm:t>
    </dgm:pt>
    <dgm:pt modelId="{D18DF347-5A68-41BB-A85F-3B27F8E0745C}" type="parTrans" cxnId="{C5D84FC7-0B30-42A5-8E34-19FC844C17E1}">
      <dgm:prSet/>
      <dgm:spPr/>
      <dgm:t>
        <a:bodyPr/>
        <a:lstStyle/>
        <a:p>
          <a:endParaRPr lang="en-US" sz="1400"/>
        </a:p>
      </dgm:t>
    </dgm:pt>
    <dgm:pt modelId="{C8CDE417-9102-45D3-915D-023CC77770A3}" type="sibTrans" cxnId="{C5D84FC7-0B30-42A5-8E34-19FC844C17E1}">
      <dgm:prSet/>
      <dgm:spPr/>
      <dgm:t>
        <a:bodyPr/>
        <a:lstStyle/>
        <a:p>
          <a:endParaRPr lang="en-US" sz="1400"/>
        </a:p>
      </dgm:t>
    </dgm:pt>
    <dgm:pt modelId="{A33A17C7-C118-412A-8124-18AACC83E585}">
      <dgm:prSet phldrT="[Text]" custT="1"/>
      <dgm:spPr>
        <a:solidFill>
          <a:srgbClr val="8B2C1C">
            <a:alpha val="50196"/>
          </a:srgbClr>
        </a:solidFill>
      </dgm:spPr>
      <dgm:t>
        <a:bodyPr/>
        <a:lstStyle/>
        <a:p>
          <a:r>
            <a:rPr lang="en-US" sz="1400"/>
            <a:t>Mars</a:t>
          </a:r>
        </a:p>
      </dgm:t>
    </dgm:pt>
    <dgm:pt modelId="{A693B035-C2FE-4E2C-8D7A-7EA26ADF4942}" type="parTrans" cxnId="{0C7A0923-01CB-4D58-AE95-C619424D9116}">
      <dgm:prSet/>
      <dgm:spPr/>
      <dgm:t>
        <a:bodyPr/>
        <a:lstStyle/>
        <a:p>
          <a:endParaRPr lang="en-US" sz="1400"/>
        </a:p>
      </dgm:t>
    </dgm:pt>
    <dgm:pt modelId="{13E4229C-B297-49DC-9ECB-C0922886C81B}" type="sibTrans" cxnId="{0C7A0923-01CB-4D58-AE95-C619424D9116}">
      <dgm:prSet/>
      <dgm:spPr/>
      <dgm:t>
        <a:bodyPr/>
        <a:lstStyle/>
        <a:p>
          <a:endParaRPr lang="en-US" sz="1400"/>
        </a:p>
      </dgm:t>
    </dgm:pt>
    <dgm:pt modelId="{78C31C43-F04B-42F8-ABCE-7E384FD746D7}">
      <dgm:prSet phldrT="[Text]" custT="1"/>
      <dgm:spPr>
        <a:solidFill>
          <a:srgbClr val="7DA478">
            <a:alpha val="50196"/>
          </a:srgbClr>
        </a:solidFill>
      </dgm:spPr>
      <dgm:t>
        <a:bodyPr/>
        <a:lstStyle/>
        <a:p>
          <a:r>
            <a:rPr lang="en-US" sz="1400"/>
            <a:t>Terrestrial</a:t>
          </a:r>
        </a:p>
      </dgm:t>
    </dgm:pt>
    <dgm:pt modelId="{25D66FBA-7DD8-475E-84F3-14B8A550A08E}" type="parTrans" cxnId="{DF258D7A-23D1-4541-B343-98F23377E8F6}">
      <dgm:prSet/>
      <dgm:spPr/>
      <dgm:t>
        <a:bodyPr/>
        <a:lstStyle/>
        <a:p>
          <a:endParaRPr lang="en-US" sz="1400"/>
        </a:p>
      </dgm:t>
    </dgm:pt>
    <dgm:pt modelId="{6E5DAFAE-4CBF-452D-8420-461744E5907A}" type="sibTrans" cxnId="{DF258D7A-23D1-4541-B343-98F23377E8F6}">
      <dgm:prSet/>
      <dgm:spPr/>
      <dgm:t>
        <a:bodyPr/>
        <a:lstStyle/>
        <a:p>
          <a:endParaRPr lang="en-US" sz="1400"/>
        </a:p>
      </dgm:t>
    </dgm:pt>
    <dgm:pt modelId="{0EE678B3-0D76-494B-AA4A-E1A26D9732B7}" type="pres">
      <dgm:prSet presAssocID="{54194A29-B19F-4325-9124-46C23BD12A9A}" presName="Name0" presStyleCnt="0">
        <dgm:presLayoutVars>
          <dgm:dir/>
          <dgm:animLvl val="lvl"/>
          <dgm:resizeHandles val="exact"/>
        </dgm:presLayoutVars>
      </dgm:prSet>
      <dgm:spPr/>
    </dgm:pt>
    <dgm:pt modelId="{348778A7-050F-44C8-BA1A-A9A14BDC4D5B}" type="pres">
      <dgm:prSet presAssocID="{78C31C43-F04B-42F8-ABCE-7E384FD746D7}" presName="parTxOnly" presStyleLbl="node1" presStyleIdx="0" presStyleCnt="5">
        <dgm:presLayoutVars>
          <dgm:chMax val="0"/>
          <dgm:chPref val="0"/>
          <dgm:bulletEnabled val="1"/>
        </dgm:presLayoutVars>
      </dgm:prSet>
      <dgm:spPr/>
    </dgm:pt>
    <dgm:pt modelId="{6CCADCAF-7BBC-4A92-B1E6-3972A0AAD722}" type="pres">
      <dgm:prSet presAssocID="{6E5DAFAE-4CBF-452D-8420-461744E5907A}" presName="parTxOnlySpace" presStyleCnt="0"/>
      <dgm:spPr/>
    </dgm:pt>
    <dgm:pt modelId="{E537D294-7E1B-4886-9F75-68565BC0277B}" type="pres">
      <dgm:prSet presAssocID="{C9524A25-D7EF-4CFD-A7BD-4F55FFCEE7D9}" presName="parTxOnly" presStyleLbl="node1" presStyleIdx="1" presStyleCnt="5">
        <dgm:presLayoutVars>
          <dgm:chMax val="0"/>
          <dgm:chPref val="0"/>
          <dgm:bulletEnabled val="1"/>
        </dgm:presLayoutVars>
      </dgm:prSet>
      <dgm:spPr/>
    </dgm:pt>
    <dgm:pt modelId="{4B8949AF-BE4B-44AA-A789-6D325FB4099E}" type="pres">
      <dgm:prSet presAssocID="{85D29846-C8D4-4FF4-8800-F5B27D906647}" presName="parTxOnlySpace" presStyleCnt="0"/>
      <dgm:spPr/>
    </dgm:pt>
    <dgm:pt modelId="{14FD1F19-185E-4F12-95F1-4942D813008A}" type="pres">
      <dgm:prSet presAssocID="{25F1DDEE-BC7C-44C7-9671-FD99147BDB43}" presName="parTxOnly" presStyleLbl="node1" presStyleIdx="2" presStyleCnt="5" custLinFactNeighborX="4559" custLinFactNeighborY="36462">
        <dgm:presLayoutVars>
          <dgm:chMax val="0"/>
          <dgm:chPref val="0"/>
          <dgm:bulletEnabled val="1"/>
        </dgm:presLayoutVars>
      </dgm:prSet>
      <dgm:spPr/>
    </dgm:pt>
    <dgm:pt modelId="{B3BEBF2C-5D01-445B-B032-954B49C233F2}" type="pres">
      <dgm:prSet presAssocID="{3CE572AD-74E4-4FA1-BEA5-E2E995D00FE8}" presName="parTxOnlySpace" presStyleCnt="0"/>
      <dgm:spPr/>
    </dgm:pt>
    <dgm:pt modelId="{9FF3B67F-DC3E-468B-908F-E035B63E2CA7}" type="pres">
      <dgm:prSet presAssocID="{C3919F07-6BB5-4898-8E24-C8C9D4FE691F}" presName="parTxOnly" presStyleLbl="node1" presStyleIdx="3" presStyleCnt="5">
        <dgm:presLayoutVars>
          <dgm:chMax val="0"/>
          <dgm:chPref val="0"/>
          <dgm:bulletEnabled val="1"/>
        </dgm:presLayoutVars>
      </dgm:prSet>
      <dgm:spPr/>
    </dgm:pt>
    <dgm:pt modelId="{01F977E1-FD92-467A-B8F6-6369A7AEDC88}" type="pres">
      <dgm:prSet presAssocID="{C8CDE417-9102-45D3-915D-023CC77770A3}" presName="parTxOnlySpace" presStyleCnt="0"/>
      <dgm:spPr/>
    </dgm:pt>
    <dgm:pt modelId="{830BA237-4D7B-4B24-9EBC-00C00A65B355}" type="pres">
      <dgm:prSet presAssocID="{A33A17C7-C118-412A-8124-18AACC83E585}" presName="parTxOnly" presStyleLbl="node1" presStyleIdx="4" presStyleCnt="5">
        <dgm:presLayoutVars>
          <dgm:chMax val="0"/>
          <dgm:chPref val="0"/>
          <dgm:bulletEnabled val="1"/>
        </dgm:presLayoutVars>
      </dgm:prSet>
      <dgm:spPr/>
    </dgm:pt>
  </dgm:ptLst>
  <dgm:cxnLst>
    <dgm:cxn modelId="{0C7A0923-01CB-4D58-AE95-C619424D9116}" srcId="{54194A29-B19F-4325-9124-46C23BD12A9A}" destId="{A33A17C7-C118-412A-8124-18AACC83E585}" srcOrd="4" destOrd="0" parTransId="{A693B035-C2FE-4E2C-8D7A-7EA26ADF4942}" sibTransId="{13E4229C-B297-49DC-9ECB-C0922886C81B}"/>
    <dgm:cxn modelId="{ACF16C50-282B-4A4C-82A8-8AD03BD9178B}" type="presOf" srcId="{C3919F07-6BB5-4898-8E24-C8C9D4FE691F}" destId="{9FF3B67F-DC3E-468B-908F-E035B63E2CA7}" srcOrd="0" destOrd="0" presId="urn:microsoft.com/office/officeart/2005/8/layout/chevron1"/>
    <dgm:cxn modelId="{B2509A55-3519-4FB9-A667-E7AABD8F44AC}" type="presOf" srcId="{C9524A25-D7EF-4CFD-A7BD-4F55FFCEE7D9}" destId="{E537D294-7E1B-4886-9F75-68565BC0277B}" srcOrd="0" destOrd="0" presId="urn:microsoft.com/office/officeart/2005/8/layout/chevron1"/>
    <dgm:cxn modelId="{9EA5E05B-3ED0-4DA0-8848-F8EEDB9B769F}" srcId="{54194A29-B19F-4325-9124-46C23BD12A9A}" destId="{C9524A25-D7EF-4CFD-A7BD-4F55FFCEE7D9}" srcOrd="1" destOrd="0" parTransId="{48180C0C-4887-409A-B774-F4CBBB06672E}" sibTransId="{85D29846-C8D4-4FF4-8800-F5B27D906647}"/>
    <dgm:cxn modelId="{008DCB5D-C518-4431-AB5F-DF6A8B4BEED9}" srcId="{54194A29-B19F-4325-9124-46C23BD12A9A}" destId="{25F1DDEE-BC7C-44C7-9671-FD99147BDB43}" srcOrd="2" destOrd="0" parTransId="{3CCE7F6B-AD8A-4D96-8720-88D5DFF5F7F2}" sibTransId="{3CE572AD-74E4-4FA1-BEA5-E2E995D00FE8}"/>
    <dgm:cxn modelId="{F3AAA464-211D-41B5-8090-CF3F0B7F5FA8}" type="presOf" srcId="{A33A17C7-C118-412A-8124-18AACC83E585}" destId="{830BA237-4D7B-4B24-9EBC-00C00A65B355}" srcOrd="0" destOrd="0" presId="urn:microsoft.com/office/officeart/2005/8/layout/chevron1"/>
    <dgm:cxn modelId="{DF258D7A-23D1-4541-B343-98F23377E8F6}" srcId="{54194A29-B19F-4325-9124-46C23BD12A9A}" destId="{78C31C43-F04B-42F8-ABCE-7E384FD746D7}" srcOrd="0" destOrd="0" parTransId="{25D66FBA-7DD8-475E-84F3-14B8A550A08E}" sibTransId="{6E5DAFAE-4CBF-452D-8420-461744E5907A}"/>
    <dgm:cxn modelId="{AA4B3082-7F7A-481F-A879-A98F13DCF7F5}" type="presOf" srcId="{54194A29-B19F-4325-9124-46C23BD12A9A}" destId="{0EE678B3-0D76-494B-AA4A-E1A26D9732B7}" srcOrd="0" destOrd="0" presId="urn:microsoft.com/office/officeart/2005/8/layout/chevron1"/>
    <dgm:cxn modelId="{E99816A2-DDED-4682-92D6-1499EAD6265D}" type="presOf" srcId="{25F1DDEE-BC7C-44C7-9671-FD99147BDB43}" destId="{14FD1F19-185E-4F12-95F1-4942D813008A}" srcOrd="0" destOrd="0" presId="urn:microsoft.com/office/officeart/2005/8/layout/chevron1"/>
    <dgm:cxn modelId="{5AFCF9B4-E961-4D73-8EC2-66E51EB86CF1}" type="presOf" srcId="{78C31C43-F04B-42F8-ABCE-7E384FD746D7}" destId="{348778A7-050F-44C8-BA1A-A9A14BDC4D5B}" srcOrd="0" destOrd="0" presId="urn:microsoft.com/office/officeart/2005/8/layout/chevron1"/>
    <dgm:cxn modelId="{C5D84FC7-0B30-42A5-8E34-19FC844C17E1}" srcId="{54194A29-B19F-4325-9124-46C23BD12A9A}" destId="{C3919F07-6BB5-4898-8E24-C8C9D4FE691F}" srcOrd="3" destOrd="0" parTransId="{D18DF347-5A68-41BB-A85F-3B27F8E0745C}" sibTransId="{C8CDE417-9102-45D3-915D-023CC77770A3}"/>
    <dgm:cxn modelId="{758B36D4-FE75-46E9-B9D4-B378FE3BD5FC}" type="presParOf" srcId="{0EE678B3-0D76-494B-AA4A-E1A26D9732B7}" destId="{348778A7-050F-44C8-BA1A-A9A14BDC4D5B}" srcOrd="0" destOrd="0" presId="urn:microsoft.com/office/officeart/2005/8/layout/chevron1"/>
    <dgm:cxn modelId="{033150B5-CC60-4530-9B13-F9FB28477F19}" type="presParOf" srcId="{0EE678B3-0D76-494B-AA4A-E1A26D9732B7}" destId="{6CCADCAF-7BBC-4A92-B1E6-3972A0AAD722}" srcOrd="1" destOrd="0" presId="urn:microsoft.com/office/officeart/2005/8/layout/chevron1"/>
    <dgm:cxn modelId="{6C7C721B-D553-4AF2-950F-CDBCDB124A34}" type="presParOf" srcId="{0EE678B3-0D76-494B-AA4A-E1A26D9732B7}" destId="{E537D294-7E1B-4886-9F75-68565BC0277B}" srcOrd="2" destOrd="0" presId="urn:microsoft.com/office/officeart/2005/8/layout/chevron1"/>
    <dgm:cxn modelId="{772A9D5F-4100-43A6-A451-E1922715CE34}" type="presParOf" srcId="{0EE678B3-0D76-494B-AA4A-E1A26D9732B7}" destId="{4B8949AF-BE4B-44AA-A789-6D325FB4099E}" srcOrd="3" destOrd="0" presId="urn:microsoft.com/office/officeart/2005/8/layout/chevron1"/>
    <dgm:cxn modelId="{7F055A32-EC60-4A46-91D8-B6663DB2F155}" type="presParOf" srcId="{0EE678B3-0D76-494B-AA4A-E1A26D9732B7}" destId="{14FD1F19-185E-4F12-95F1-4942D813008A}" srcOrd="4" destOrd="0" presId="urn:microsoft.com/office/officeart/2005/8/layout/chevron1"/>
    <dgm:cxn modelId="{3101FD80-5D82-4B0D-B860-FAD0C17554D4}" type="presParOf" srcId="{0EE678B3-0D76-494B-AA4A-E1A26D9732B7}" destId="{B3BEBF2C-5D01-445B-B032-954B49C233F2}" srcOrd="5" destOrd="0" presId="urn:microsoft.com/office/officeart/2005/8/layout/chevron1"/>
    <dgm:cxn modelId="{B64C739E-BE6C-400A-A047-16DA9467862E}" type="presParOf" srcId="{0EE678B3-0D76-494B-AA4A-E1A26D9732B7}" destId="{9FF3B67F-DC3E-468B-908F-E035B63E2CA7}" srcOrd="6" destOrd="0" presId="urn:microsoft.com/office/officeart/2005/8/layout/chevron1"/>
    <dgm:cxn modelId="{B1B9ECD0-0527-465E-96A6-22DED7C72816}" type="presParOf" srcId="{0EE678B3-0D76-494B-AA4A-E1A26D9732B7}" destId="{01F977E1-FD92-467A-B8F6-6369A7AEDC88}" srcOrd="7" destOrd="0" presId="urn:microsoft.com/office/officeart/2005/8/layout/chevron1"/>
    <dgm:cxn modelId="{0C9AC563-62E0-40EE-9788-145983B92E12}" type="presParOf" srcId="{0EE678B3-0D76-494B-AA4A-E1A26D9732B7}" destId="{830BA237-4D7B-4B24-9EBC-00C00A65B355}"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778A7-050F-44C8-BA1A-A9A14BDC4D5B}">
      <dsp:nvSpPr>
        <dsp:cNvPr id="0" name=""/>
        <dsp:cNvSpPr/>
      </dsp:nvSpPr>
      <dsp:spPr>
        <a:xfrm>
          <a:off x="1930" y="0"/>
          <a:ext cx="1717885" cy="275100"/>
        </a:xfrm>
        <a:prstGeom prst="chevron">
          <a:avLst/>
        </a:prstGeom>
        <a:solidFill>
          <a:srgbClr val="7DA478">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Terrestrial</a:t>
          </a:r>
        </a:p>
      </dsp:txBody>
      <dsp:txXfrm>
        <a:off x="139480" y="0"/>
        <a:ext cx="1442785" cy="275100"/>
      </dsp:txXfrm>
    </dsp:sp>
    <dsp:sp modelId="{E537D294-7E1B-4886-9F75-68565BC0277B}">
      <dsp:nvSpPr>
        <dsp:cNvPr id="0" name=""/>
        <dsp:cNvSpPr/>
      </dsp:nvSpPr>
      <dsp:spPr>
        <a:xfrm>
          <a:off x="1548026" y="0"/>
          <a:ext cx="1717885" cy="275100"/>
        </a:xfrm>
        <a:prstGeom prst="chevron">
          <a:avLst/>
        </a:prstGeom>
        <a:solidFill>
          <a:srgbClr val="7D9DC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a:t>Low-Earth Orbit</a:t>
          </a:r>
        </a:p>
      </dsp:txBody>
      <dsp:txXfrm>
        <a:off x="1685576" y="0"/>
        <a:ext cx="1442785" cy="275100"/>
      </dsp:txXfrm>
    </dsp:sp>
    <dsp:sp modelId="{14FD1F19-185E-4F12-95F1-4942D813008A}">
      <dsp:nvSpPr>
        <dsp:cNvPr id="0" name=""/>
        <dsp:cNvSpPr/>
      </dsp:nvSpPr>
      <dsp:spPr>
        <a:xfrm>
          <a:off x="3101955" y="0"/>
          <a:ext cx="1717885" cy="275100"/>
        </a:xfrm>
        <a:prstGeom prst="chevron">
          <a:avLst/>
        </a:prstGeom>
        <a:solidFill>
          <a:srgbClr val="6C798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Cislunar</a:t>
          </a:r>
        </a:p>
      </dsp:txBody>
      <dsp:txXfrm>
        <a:off x="3239505" y="0"/>
        <a:ext cx="1442785" cy="275100"/>
      </dsp:txXfrm>
    </dsp:sp>
    <dsp:sp modelId="{9FF3B67F-DC3E-468B-908F-E035B63E2CA7}">
      <dsp:nvSpPr>
        <dsp:cNvPr id="0" name=""/>
        <dsp:cNvSpPr/>
      </dsp:nvSpPr>
      <dsp:spPr>
        <a:xfrm>
          <a:off x="4640220" y="0"/>
          <a:ext cx="1717885" cy="275100"/>
        </a:xfrm>
        <a:prstGeom prst="chevron">
          <a:avLst/>
        </a:prstGeom>
        <a:solidFill>
          <a:srgbClr val="A6A6A6">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Lunar Surface</a:t>
          </a:r>
        </a:p>
      </dsp:txBody>
      <dsp:txXfrm>
        <a:off x="4777770" y="0"/>
        <a:ext cx="1442785" cy="275100"/>
      </dsp:txXfrm>
    </dsp:sp>
    <dsp:sp modelId="{830BA237-4D7B-4B24-9EBC-00C00A65B355}">
      <dsp:nvSpPr>
        <dsp:cNvPr id="0" name=""/>
        <dsp:cNvSpPr/>
      </dsp:nvSpPr>
      <dsp:spPr>
        <a:xfrm>
          <a:off x="6186316" y="0"/>
          <a:ext cx="1717885" cy="275100"/>
        </a:xfrm>
        <a:prstGeom prst="chevron">
          <a:avLst/>
        </a:prstGeom>
        <a:solidFill>
          <a:srgbClr val="8B2C1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Mars</a:t>
          </a:r>
        </a:p>
      </dsp:txBody>
      <dsp:txXfrm>
        <a:off x="6323866" y="0"/>
        <a:ext cx="1442785" cy="2751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8/30/24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arth.gov/ghgcen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4215048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B1B1B"/>
                </a:solidFill>
                <a:effectLst/>
                <a:highlight>
                  <a:srgbClr val="FFFFFF"/>
                </a:highlight>
                <a:latin typeface="Public Sans Web"/>
              </a:rPr>
              <a:t>Photo Credit: NASA/Dennis Gallagher (used with permission)</a:t>
            </a:r>
          </a:p>
          <a:p>
            <a:r>
              <a:rPr lang="en-US" b="0" i="0" u="none" strike="noStrike" dirty="0">
                <a:solidFill>
                  <a:srgbClr val="1B1B1B"/>
                </a:solidFill>
                <a:effectLst/>
                <a:highlight>
                  <a:srgbClr val="FFFFFF"/>
                </a:highlight>
                <a:latin typeface="Public Sans Web"/>
              </a:rPr>
              <a:t>Dennis Gallagher (ST13) reports receiving on 3/1/24, one gram of Apollo 16 regolith of 1 mm and smaller dust regolith from the Johnson Space Center (JSC) Apollo Archive. The material request is motivated by the planned NASA Artemis missions to the Moon’s south polar region where the surface is generally expected to be like that found at the Apollo 16 landing site. Electrostatic charging driven by the solar wind and ultraviolet light from the Sun is known to be important for small particles of lunar regolith that must be understood for potentially dust coated struts of the Human Lander System (HLS) that will cycle between the surface and Gateway. Presently, the charging properties of individual dust grains are not adequately characterized for this purpose. The measurements to be obtained by the MSFC Dusty Plasma Laboratory using Apollo 16 dust are intended to fill this knowledge gap are being obtained in support of the Gateway Cis-Lunar Dust Transfer Modeling and Analysis Task and HLS at JSC.</a:t>
            </a: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26301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Photo credit: National Academies: https://</a:t>
            </a:r>
            <a:r>
              <a:rPr lang="en-US" dirty="0" err="1"/>
              <a:t>nap.nationalacademies.org</a:t>
            </a:r>
            <a:r>
              <a:rPr lang="en-US" dirty="0"/>
              <a:t>/catalog/26750/thriving-in-space-ensuring-the-future-of-biological-and-physical</a:t>
            </a:r>
          </a:p>
        </p:txBody>
      </p:sp>
      <p:sp>
        <p:nvSpPr>
          <p:cNvPr id="4" name="Slide Number Placeholder 3"/>
          <p:cNvSpPr>
            <a:spLocks noGrp="1"/>
          </p:cNvSpPr>
          <p:nvPr>
            <p:ph type="sldNum" sz="quarter" idx="5"/>
          </p:nvPr>
        </p:nvSpPr>
        <p:spPr/>
        <p:txBody>
          <a:bodyPr/>
          <a:lstStyle/>
          <a:p>
            <a:fld id="{146C0CBE-288C-D84B-B11F-1B62224BD7E3}" type="slidenum">
              <a:rPr lang="en-US" smtClean="0"/>
              <a:t>11</a:t>
            </a:fld>
            <a:endParaRPr lang="en-US"/>
          </a:p>
        </p:txBody>
      </p:sp>
    </p:spTree>
    <p:extLst>
      <p:ext uri="{BB962C8B-B14F-4D97-AF65-F5344CB8AC3E}">
        <p14:creationId xmlns:p14="http://schemas.microsoft.com/office/powerpoint/2010/main" val="171743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2A841-4AF2-FB40-8E3D-B5AF3C0528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60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NASA</a:t>
            </a:r>
          </a:p>
        </p:txBody>
      </p:sp>
      <p:sp>
        <p:nvSpPr>
          <p:cNvPr id="4" name="Slide Number Placeholder 3"/>
          <p:cNvSpPr>
            <a:spLocks noGrp="1"/>
          </p:cNvSpPr>
          <p:nvPr>
            <p:ph type="sldNum" sz="quarter" idx="5"/>
          </p:nvPr>
        </p:nvSpPr>
        <p:spPr/>
        <p:txBody>
          <a:bodyPr/>
          <a:lstStyle/>
          <a:p>
            <a:fld id="{146C0CBE-288C-D84B-B11F-1B62224BD7E3}" type="slidenum">
              <a:rPr lang="en-US" smtClean="0"/>
              <a:t>15</a:t>
            </a:fld>
            <a:endParaRPr lang="en-US"/>
          </a:p>
        </p:txBody>
      </p:sp>
    </p:spTree>
    <p:extLst>
      <p:ext uri="{BB962C8B-B14F-4D97-AF65-F5344CB8AC3E}">
        <p14:creationId xmlns:p14="http://schemas.microsoft.com/office/powerpoint/2010/main" val="206510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16</a:t>
            </a:fld>
            <a:endParaRPr lang="en-US"/>
          </a:p>
        </p:txBody>
      </p:sp>
    </p:spTree>
    <p:extLst>
      <p:ext uri="{BB962C8B-B14F-4D97-AF65-F5344CB8AC3E}">
        <p14:creationId xmlns:p14="http://schemas.microsoft.com/office/powerpoint/2010/main" val="47130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17</a:t>
            </a:fld>
            <a:endParaRPr lang="en-US"/>
          </a:p>
        </p:txBody>
      </p:sp>
    </p:spTree>
    <p:extLst>
      <p:ext uri="{BB962C8B-B14F-4D97-AF65-F5344CB8AC3E}">
        <p14:creationId xmlns:p14="http://schemas.microsoft.com/office/powerpoint/2010/main" val="3000998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18</a:t>
            </a:fld>
            <a:endParaRPr lang="en-US"/>
          </a:p>
        </p:txBody>
      </p:sp>
    </p:spTree>
    <p:extLst>
      <p:ext uri="{BB962C8B-B14F-4D97-AF65-F5344CB8AC3E}">
        <p14:creationId xmlns:p14="http://schemas.microsoft.com/office/powerpoint/2010/main" val="360695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19</a:t>
            </a:fld>
            <a:endParaRPr lang="en-US"/>
          </a:p>
        </p:txBody>
      </p:sp>
    </p:spTree>
    <p:extLst>
      <p:ext uri="{BB962C8B-B14F-4D97-AF65-F5344CB8AC3E}">
        <p14:creationId xmlns:p14="http://schemas.microsoft.com/office/powerpoint/2010/main" val="258002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20</a:t>
            </a:fld>
            <a:endParaRPr lang="en-US"/>
          </a:p>
        </p:txBody>
      </p:sp>
    </p:spTree>
    <p:extLst>
      <p:ext uri="{BB962C8B-B14F-4D97-AF65-F5344CB8AC3E}">
        <p14:creationId xmlns:p14="http://schemas.microsoft.com/office/powerpoint/2010/main" val="1775356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NASA/Mike Zanetti (used with permission)</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21</a:t>
            </a:fld>
            <a:endParaRPr lang="en-US"/>
          </a:p>
        </p:txBody>
      </p:sp>
    </p:spTree>
    <p:extLst>
      <p:ext uri="{BB962C8B-B14F-4D97-AF65-F5344CB8AC3E}">
        <p14:creationId xmlns:p14="http://schemas.microsoft.com/office/powerpoint/2010/main" val="303401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NASA</a:t>
            </a:r>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248602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credit: NASA</a:t>
            </a:r>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22</a:t>
            </a:fld>
            <a:endParaRPr lang="en-US"/>
          </a:p>
        </p:txBody>
      </p:sp>
    </p:spTree>
    <p:extLst>
      <p:ext uri="{BB962C8B-B14F-4D97-AF65-F5344CB8AC3E}">
        <p14:creationId xmlns:p14="http://schemas.microsoft.com/office/powerpoint/2010/main" val="122357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source: National Academies, https://</a:t>
            </a:r>
            <a:r>
              <a:rPr lang="en-US" dirty="0" err="1"/>
              <a:t>www.nationalacademies.org</a:t>
            </a:r>
            <a:r>
              <a:rPr lang="en-US" dirty="0"/>
              <a:t>/our-work/decadal-survey-for-earth-science-and-applications-from-space</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3384826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Image source: </a:t>
            </a:r>
            <a:r>
              <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https://earth.gov/ghgcenter</a:t>
            </a:r>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On 6/10/24, the U.S. GHG Center (beta) went live with its v2.0.5 release, featuring updated GHG datasets, a new data insight, the May newsletter, and other changes and improvements. The IMPACT Greenhouse Gas Center portal development continues in beta until full release expected in September. The work is carried out by Interagency Implementation and Advanced Concepts Team (IMPACT) and Development Seed team members with guidance from GHG Center leadership. For more information on the U.S. Greenhouse Gas Center please visit: </a:t>
            </a:r>
            <a:r>
              <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https://earth.gov/ghgcenter</a:t>
            </a:r>
            <a:r>
              <a:rPr lang="en-US" sz="1800" dirty="0">
                <a:effectLst/>
                <a:latin typeface="Times New Roman" panose="02020603050405020304" pitchFamily="18" charset="0"/>
                <a:ea typeface="Calibri" panose="020F0502020204030204" pitchFamily="34" charset="0"/>
              </a:rPr>
              <a:t>.</a:t>
            </a:r>
            <a:br>
              <a:rPr lang="en-US" sz="1800" dirty="0">
                <a:effectLst/>
                <a:latin typeface="Times New Roman" panose="02020603050405020304" pitchFamily="18"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414478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National Academies: https://</a:t>
            </a:r>
            <a:r>
              <a:rPr lang="en-US" dirty="0" err="1"/>
              <a:t>nap.nationalacademies.org</a:t>
            </a:r>
            <a:r>
              <a:rPr lang="en-US" dirty="0"/>
              <a:t>/catalog/26141/pathways-to-discovery-in-astronomy-and-astrophysics-for-the-2020s</a:t>
            </a:r>
          </a:p>
        </p:txBody>
      </p:sp>
      <p:sp>
        <p:nvSpPr>
          <p:cNvPr id="4" name="Slide Number Placeholder 3"/>
          <p:cNvSpPr>
            <a:spLocks noGrp="1"/>
          </p:cNvSpPr>
          <p:nvPr>
            <p:ph type="sldNum" sz="quarter" idx="5"/>
          </p:nvPr>
        </p:nvSpPr>
        <p:spPr/>
        <p:txBody>
          <a:bodyPr/>
          <a:lstStyle/>
          <a:p>
            <a:fld id="{146C0CBE-288C-D84B-B11F-1B62224BD7E3}" type="slidenum">
              <a:rPr lang="en-US" smtClean="0"/>
              <a:t>5</a:t>
            </a:fld>
            <a:endParaRPr lang="en-US"/>
          </a:p>
        </p:txBody>
      </p:sp>
    </p:spTree>
    <p:extLst>
      <p:ext uri="{BB962C8B-B14F-4D97-AF65-F5344CB8AC3E}">
        <p14:creationId xmlns:p14="http://schemas.microsoft.com/office/powerpoint/2010/main" val="19075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50505"/>
                </a:solidFill>
                <a:effectLst/>
                <a:latin typeface="system-ui"/>
              </a:rPr>
              <a:t>Photo credit: me</a:t>
            </a:r>
          </a:p>
          <a:p>
            <a:pPr algn="l"/>
            <a:endParaRPr lang="en-US" b="0" i="0" u="none" strike="noStrike" dirty="0">
              <a:solidFill>
                <a:srgbClr val="050505"/>
              </a:solidFill>
              <a:effectLst/>
              <a:latin typeface="system-ui"/>
            </a:endParaRPr>
          </a:p>
          <a:p>
            <a:pPr algn="l"/>
            <a:r>
              <a:rPr lang="en-US" b="0" i="0" u="none" strike="noStrike" dirty="0">
                <a:solidFill>
                  <a:srgbClr val="050505"/>
                </a:solidFill>
                <a:effectLst/>
                <a:latin typeface="system-ui"/>
              </a:rPr>
              <a:t>Huntsville’s newest art installation “No Straight Lines” by local artist Float in collaboration with Arts Huntsville and MSFC. </a:t>
            </a:r>
            <a:r>
              <a:rPr lang="en-US" b="1" i="0" u="none" strike="noStrike" dirty="0">
                <a:solidFill>
                  <a:srgbClr val="050505"/>
                </a:solidFill>
                <a:effectLst/>
                <a:highlight>
                  <a:srgbClr val="FFFFFF"/>
                </a:highlight>
                <a:latin typeface="system-ui"/>
              </a:rPr>
              <a:t>Corner of Clinton Ave. and Washington St. downtown</a:t>
            </a:r>
            <a:br>
              <a:rPr lang="en-US" b="0" i="0" u="none" strike="noStrike" dirty="0">
                <a:solidFill>
                  <a:srgbClr val="050505"/>
                </a:solidFill>
                <a:effectLst/>
                <a:latin typeface="system-ui"/>
              </a:rPr>
            </a:br>
            <a:endParaRPr lang="en-US" b="0" i="0" u="none" strike="noStrike" dirty="0">
              <a:solidFill>
                <a:srgbClr val="050505"/>
              </a:solidFill>
              <a:effectLst/>
              <a:latin typeface="system-ui"/>
            </a:endParaRPr>
          </a:p>
          <a:p>
            <a:pPr algn="l"/>
            <a:r>
              <a:rPr lang="en-US" b="0" i="0" u="none" strike="noStrike" dirty="0">
                <a:solidFill>
                  <a:srgbClr val="050505"/>
                </a:solidFill>
                <a:effectLst/>
                <a:latin typeface="system-ui"/>
              </a:rPr>
              <a:t>The artwork stands as a testament to Huntsville's enduring legacy in pushing the boundaries of human knowledge. </a:t>
            </a:r>
            <a:r>
              <a:rPr lang="en-US" b="0" i="0" u="none" strike="noStrike" dirty="0">
                <a:solidFill>
                  <a:srgbClr val="050505"/>
                </a:solidFill>
                <a:effectLst/>
                <a:highlight>
                  <a:srgbClr val="FFFFFF"/>
                </a:highlight>
                <a:latin typeface="system-ui"/>
              </a:rPr>
              <a:t>Celebrating the Legacy of the Invisible &amp; Chandra X-ray Observatory’s 25th Anniversary</a:t>
            </a:r>
            <a:endParaRPr lang="en-US" b="0" i="0" u="none" strike="noStrike" dirty="0">
              <a:solidFill>
                <a:srgbClr val="050505"/>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214588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latin typeface="+mn-lt"/>
              </a:rPr>
              <a:t>Photo credit: National Academies: https://</a:t>
            </a:r>
            <a:r>
              <a:rPr lang="en-US" sz="1000" dirty="0" err="1">
                <a:latin typeface="+mn-lt"/>
              </a:rPr>
              <a:t>www.nationalacademies.org</a:t>
            </a:r>
            <a:r>
              <a:rPr lang="en-US" sz="1000" dirty="0">
                <a:latin typeface="+mn-lt"/>
              </a:rPr>
              <a:t>/our-work/a-decadal-strategy-for-solar-and-space-physics-heliophysics</a:t>
            </a:r>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124143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NASA</a:t>
            </a:r>
          </a:p>
        </p:txBody>
      </p:sp>
      <p:sp>
        <p:nvSpPr>
          <p:cNvPr id="4" name="Slide Number Placeholder 3"/>
          <p:cNvSpPr>
            <a:spLocks noGrp="1"/>
          </p:cNvSpPr>
          <p:nvPr>
            <p:ph type="sldNum" sz="quarter" idx="5"/>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81330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Photo credit: National Academies: https://</a:t>
            </a:r>
            <a:r>
              <a:rPr lang="en-US" dirty="0" err="1"/>
              <a:t>nap.nationalacademies.org</a:t>
            </a:r>
            <a:r>
              <a:rPr lang="en-US" dirty="0"/>
              <a:t>/catalog/26522/origins-worlds-and-life-a-decadal-strategy-for-planetary-science</a:t>
            </a:r>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24255072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64"/>
            <a:ext cx="2743200" cy="365125"/>
          </a:xfrm>
          <a:prstGeom prst="rect">
            <a:avLst/>
          </a:prstGeom>
        </p:spPr>
        <p:txBody>
          <a:bodyPr/>
          <a:lstStyle/>
          <a:p>
            <a:fld id="{372CC95E-30A4-D744-8BC0-DDA2BE0BB564}" type="datetime1">
              <a:rPr lang="en-US" smtClean="0"/>
              <a:t>8/30/24</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a:xfrm>
            <a:off x="4038600" y="6356364"/>
            <a:ext cx="4114800" cy="365125"/>
          </a:xfrm>
          <a:prstGeom prst="rect">
            <a:avLst/>
          </a:prstGeom>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229"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1" y="528603"/>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42399" y="304813"/>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81818" y="4098414"/>
            <a:ext cx="4348567" cy="1431161"/>
          </a:xfrm>
          <a:prstGeom prst="rect">
            <a:avLst/>
          </a:prstGeom>
        </p:spPr>
        <p:txBody>
          <a:bodyPr wrap="square">
            <a:no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r>
              <a:rPr lang="en-US" dirty="0"/>
              <a:t> </a:t>
            </a:r>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2207891"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132957" y="5797540"/>
            <a:ext cx="838200" cy="838200"/>
          </a:xfrm>
          <a:prstGeom prst="rect">
            <a:avLst/>
          </a:prstGeom>
        </p:spPr>
      </p:pic>
      <p:grpSp>
        <p:nvGrpSpPr>
          <p:cNvPr id="20" name="Group 19">
            <a:extLst>
              <a:ext uri="{FF2B5EF4-FFF2-40B4-BE49-F238E27FC236}">
                <a16:creationId xmlns:a16="http://schemas.microsoft.com/office/drawing/2014/main" id="{B807836F-AE3D-4847-80B1-0343B9DAB76F}"/>
              </a:ext>
            </a:extLst>
          </p:cNvPr>
          <p:cNvGrpSpPr/>
          <p:nvPr userDrawn="1"/>
        </p:nvGrpSpPr>
        <p:grpSpPr>
          <a:xfrm>
            <a:off x="-473778" y="-10705"/>
            <a:ext cx="3197523" cy="6876906"/>
            <a:chOff x="-473777" y="-10705"/>
            <a:chExt cx="3197522" cy="6876906"/>
          </a:xfrm>
        </p:grpSpPr>
        <p:sp>
          <p:nvSpPr>
            <p:cNvPr id="24" name="Freeform 5">
              <a:extLst>
                <a:ext uri="{FF2B5EF4-FFF2-40B4-BE49-F238E27FC236}">
                  <a16:creationId xmlns:a16="http://schemas.microsoft.com/office/drawing/2014/main" id="{84CFB6B8-C63B-414F-BD5D-4E036E37DB38}"/>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6">
              <a:extLst>
                <a:ext uri="{FF2B5EF4-FFF2-40B4-BE49-F238E27FC236}">
                  <a16:creationId xmlns:a16="http://schemas.microsoft.com/office/drawing/2014/main" id="{E2067D73-15F5-EB41-9889-53FF5A33A5A6}"/>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3309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352">
          <p15:clr>
            <a:srgbClr val="FBAE40"/>
          </p15:clr>
        </p15:guide>
        <p15:guide id="2" pos="336">
          <p15:clr>
            <a:srgbClr val="FBAE40"/>
          </p15:clr>
        </p15:guide>
        <p15:guide id="3" orient="horz" pos="2040">
          <p15:clr>
            <a:srgbClr val="FBAE40"/>
          </p15:clr>
        </p15:guide>
        <p15:guide id="4" pos="1056">
          <p15:clr>
            <a:srgbClr val="FBAE40"/>
          </p15:clr>
        </p15:guide>
        <p15:guide id="5" orient="horz" pos="26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9"/>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3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
        <p:nvSpPr>
          <p:cNvPr id="12" name="Content Placeholder 2">
            <a:extLst>
              <a:ext uri="{FF2B5EF4-FFF2-40B4-BE49-F238E27FC236}">
                <a16:creationId xmlns:a16="http://schemas.microsoft.com/office/drawing/2014/main" id="{EF2188AE-1650-C54A-B493-557B694C43D2}"/>
              </a:ext>
            </a:extLst>
          </p:cNvPr>
          <p:cNvSpPr>
            <a:spLocks noGrp="1"/>
          </p:cNvSpPr>
          <p:nvPr>
            <p:ph idx="13"/>
          </p:nvPr>
        </p:nvSpPr>
        <p:spPr>
          <a:xfrm>
            <a:off x="4380511" y="967801"/>
            <a:ext cx="7387936" cy="1623008"/>
          </a:xfrm>
          <a:prstGeom prst="rect">
            <a:avLst/>
          </a:prstGeom>
        </p:spPr>
        <p:txBody>
          <a:bodyPr>
            <a:noAutofit/>
          </a:bodyPr>
          <a:lstStyle>
            <a:lvl1pPr marL="234950" indent="-234950">
              <a:buFont typeface="Arial" panose="020B0604020202020204" pitchFamily="34" charset="0"/>
              <a:buChar char="•"/>
              <a:tabLst/>
              <a:defRPr/>
            </a:lvl1pPr>
            <a:lvl2pPr marL="515938" indent="-258763">
              <a:buFont typeface="Courier New" panose="02070309020205020404" pitchFamily="49" charset="0"/>
              <a:buChar char="o"/>
              <a:tabLst/>
              <a:defRPr>
                <a:solidFill>
                  <a:schemeClr val="bg1"/>
                </a:solidFill>
              </a:defRPr>
            </a:lvl2pPr>
            <a:lvl3pPr marL="915988" indent="-234950">
              <a:buFont typeface="Arial" panose="020B0604020202020204" pitchFamily="34" charset="0"/>
              <a:buChar char="•"/>
              <a:tabLst/>
              <a:defRPr>
                <a:solidFill>
                  <a:schemeClr val="bg1"/>
                </a:solidFill>
              </a:defRPr>
            </a:lvl3pPr>
            <a:lvl4pPr marL="1316038" indent="-234950">
              <a:buFont typeface="Arial" panose="020B0604020202020204" pitchFamily="34" charset="0"/>
              <a:buChar char="•"/>
              <a:tabLst/>
              <a:defRPr>
                <a:solidFill>
                  <a:schemeClr val="bg1"/>
                </a:solidFill>
              </a:defRPr>
            </a:lvl4pPr>
            <a:lvl5pPr marL="1657350" indent="-223838">
              <a:buFont typeface="Arial" panose="020B0604020202020204" pitchFamily="34" charset="0"/>
              <a:buChar char="•"/>
              <a:tabLst/>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1" y="3016581"/>
            <a:ext cx="10515600" cy="646331"/>
          </a:xfrm>
        </p:spPr>
        <p:txBody>
          <a:bodyPr anchor="ctr">
            <a:no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5748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9E58A-D990-153A-4597-1F3595E487F1}"/>
              </a:ext>
            </a:extLst>
          </p:cNvPr>
          <p:cNvSpPr>
            <a:spLocks noGrp="1"/>
          </p:cNvSpPr>
          <p:nvPr>
            <p:ph type="dt" sz="half" idx="10"/>
          </p:nvPr>
        </p:nvSpPr>
        <p:spPr/>
        <p:txBody>
          <a:bodyPr/>
          <a:lstStyle/>
          <a:p>
            <a:fld id="{9E69A22D-AE58-E24F-9275-C358CC8D7F56}" type="datetimeFigureOut">
              <a:rPr lang="en-US" smtClean="0"/>
              <a:t>8/30/24</a:t>
            </a:fld>
            <a:endParaRPr lang="en-US"/>
          </a:p>
        </p:txBody>
      </p:sp>
      <p:sp>
        <p:nvSpPr>
          <p:cNvPr id="3" name="Footer Placeholder 2">
            <a:extLst>
              <a:ext uri="{FF2B5EF4-FFF2-40B4-BE49-F238E27FC236}">
                <a16:creationId xmlns:a16="http://schemas.microsoft.com/office/drawing/2014/main" id="{B6062D57-E958-287F-6DA6-D9926E265A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E0052-54B7-680F-A99F-868DF2D0C3F5}"/>
              </a:ext>
            </a:extLst>
          </p:cNvPr>
          <p:cNvSpPr>
            <a:spLocks noGrp="1"/>
          </p:cNvSpPr>
          <p:nvPr>
            <p:ph type="sldNum" sz="quarter" idx="12"/>
          </p:nvPr>
        </p:nvSpPr>
        <p:spPr/>
        <p:txBody>
          <a:bodyPr/>
          <a:lstStyle/>
          <a:p>
            <a:fld id="{1B2118F5-A150-7349-816D-7659F8749BF8}" type="slidenum">
              <a:rPr lang="en-US" smtClean="0"/>
              <a:t>‹#›</a:t>
            </a:fld>
            <a:endParaRPr lang="en-US"/>
          </a:p>
        </p:txBody>
      </p:sp>
    </p:spTree>
    <p:extLst>
      <p:ext uri="{BB962C8B-B14F-4D97-AF65-F5344CB8AC3E}">
        <p14:creationId xmlns:p14="http://schemas.microsoft.com/office/powerpoint/2010/main" val="1133921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62B9-527D-D48D-B56A-17705F858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C5ECD-67DF-68D1-21B1-1DE940B83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FFF2EB-AC7B-9CDD-6302-62C2A63485BD}"/>
              </a:ext>
            </a:extLst>
          </p:cNvPr>
          <p:cNvSpPr>
            <a:spLocks noGrp="1"/>
          </p:cNvSpPr>
          <p:nvPr>
            <p:ph type="dt" sz="half" idx="10"/>
          </p:nvPr>
        </p:nvSpPr>
        <p:spPr/>
        <p:txBody>
          <a:bodyPr/>
          <a:lstStyle/>
          <a:p>
            <a:fld id="{90C333B2-274F-9340-B859-FF212DDA0D63}" type="datetimeFigureOut">
              <a:rPr lang="en-US" smtClean="0"/>
              <a:t>8/30/24</a:t>
            </a:fld>
            <a:endParaRPr lang="en-US"/>
          </a:p>
        </p:txBody>
      </p:sp>
      <p:sp>
        <p:nvSpPr>
          <p:cNvPr id="5" name="Footer Placeholder 4">
            <a:extLst>
              <a:ext uri="{FF2B5EF4-FFF2-40B4-BE49-F238E27FC236}">
                <a16:creationId xmlns:a16="http://schemas.microsoft.com/office/drawing/2014/main" id="{D551BCD2-220F-992A-E9C4-2A65DB916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64E44-06F8-2214-A109-65821408CBF2}"/>
              </a:ext>
            </a:extLst>
          </p:cNvPr>
          <p:cNvSpPr>
            <a:spLocks noGrp="1"/>
          </p:cNvSpPr>
          <p:nvPr>
            <p:ph type="sldNum" sz="quarter" idx="12"/>
          </p:nvPr>
        </p:nvSpPr>
        <p:spPr/>
        <p:txBody>
          <a:bodyPr/>
          <a:lstStyle/>
          <a:p>
            <a:fld id="{37D5EB15-1F51-A94F-952A-764CEEF3AE32}" type="slidenum">
              <a:rPr lang="en-US" smtClean="0"/>
              <a:t>‹#›</a:t>
            </a:fld>
            <a:endParaRPr lang="en-US"/>
          </a:p>
        </p:txBody>
      </p:sp>
    </p:spTree>
    <p:extLst>
      <p:ext uri="{BB962C8B-B14F-4D97-AF65-F5344CB8AC3E}">
        <p14:creationId xmlns:p14="http://schemas.microsoft.com/office/powerpoint/2010/main" val="367494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nchor="t"/>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a:xfrm>
            <a:off x="9347200" y="6492886"/>
            <a:ext cx="2844800" cy="365125"/>
          </a:xfrm>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256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117" y="143287"/>
            <a:ext cx="9875520" cy="1032066"/>
          </a:xfrm>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638628" y="1480071"/>
            <a:ext cx="10972800" cy="5006910"/>
          </a:xfrm>
        </p:spPr>
        <p:txBody>
          <a:bodyPr/>
          <a:lstStyle>
            <a:lvl1pPr marL="342900" indent="-342900" algn="l" defTabSz="457200" rtl="0" eaLnBrk="1" latinLnBrk="0" hangingPunct="1">
              <a:spcBef>
                <a:spcPct val="20000"/>
              </a:spcBef>
              <a:buClr>
                <a:srgbClr val="000090"/>
              </a:buClr>
              <a:buFont typeface="Wingdings" panose="05000000000000000000" pitchFamily="2" charset="2"/>
              <a:buChar char="§"/>
              <a:defRPr lang="en-US" sz="2400" b="1" kern="1200" dirty="0">
                <a:solidFill>
                  <a:schemeClr val="tx1"/>
                </a:solidFill>
                <a:latin typeface="+mn-lt"/>
                <a:ea typeface="+mn-ea"/>
                <a:cs typeface="+mn-cs"/>
              </a:defRPr>
            </a:lvl1pPr>
            <a:lvl2pPr>
              <a:buClr>
                <a:srgbClr val="000090"/>
              </a:buClr>
              <a:defRPr i="1">
                <a:solidFill>
                  <a:srgbClr val="0000FF"/>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a:spLocks noChangeArrowheads="1"/>
          </p:cNvSpPr>
          <p:nvPr userDrawn="1"/>
        </p:nvSpPr>
        <p:spPr bwMode="auto">
          <a:xfrm>
            <a:off x="11785601" y="6661159"/>
            <a:ext cx="3331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344E9051-2569-4C8A-8F1F-65B2D7B68446}" type="slidenum">
              <a:rPr lang="en-US" altLang="en-US" sz="800" i="1" smtClean="0">
                <a:solidFill>
                  <a:srgbClr val="000000"/>
                </a:solidFill>
                <a:ea typeface="ＭＳ Ｐゴシック" charset="-128"/>
              </a:rPr>
              <a:pPr fontAlgn="base">
                <a:spcBef>
                  <a:spcPct val="0"/>
                </a:spcBef>
                <a:spcAft>
                  <a:spcPct val="0"/>
                </a:spcAft>
                <a:defRPr/>
              </a:pPr>
              <a:t>‹#›</a:t>
            </a:fld>
            <a:endParaRPr lang="en-US" altLang="en-US" sz="800" i="1" dirty="0">
              <a:solidFill>
                <a:srgbClr val="000000"/>
              </a:solidFill>
              <a:ea typeface="ＭＳ Ｐゴシック" charset="-128"/>
            </a:endParaRPr>
          </a:p>
        </p:txBody>
      </p:sp>
    </p:spTree>
    <p:extLst>
      <p:ext uri="{BB962C8B-B14F-4D97-AF65-F5344CB8AC3E}">
        <p14:creationId xmlns:p14="http://schemas.microsoft.com/office/powerpoint/2010/main" val="1214082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062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7" name="Slide Number Placeholder 6"/>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865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9" name="Slide Number Placeholder 8"/>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306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5" name="Slide Number Placeholder 4"/>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10670317" y="1853603"/>
            <a:ext cx="530576" cy="1101856"/>
            <a:chOff x="8219270" y="3907857"/>
            <a:chExt cx="397932" cy="1101856"/>
          </a:xfrm>
        </p:grpSpPr>
        <p:cxnSp>
          <p:nvCxnSpPr>
            <p:cNvPr id="7" name="Elbow Connector 6"/>
            <p:cNvCxnSpPr/>
            <p:nvPr/>
          </p:nvCxnSpPr>
          <p:spPr>
            <a:xfrm rot="10800000">
              <a:off x="8219270" y="5009153"/>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Elbow Connector 7"/>
            <p:cNvCxnSpPr/>
            <p:nvPr/>
          </p:nvCxnSpPr>
          <p:spPr>
            <a:xfrm rot="10800000">
              <a:off x="8219270" y="4733829"/>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Elbow Connector 8"/>
            <p:cNvCxnSpPr/>
            <p:nvPr/>
          </p:nvCxnSpPr>
          <p:spPr>
            <a:xfrm rot="10800000">
              <a:off x="8219270" y="4458505"/>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rot="10800000">
              <a:off x="8219270" y="4183181"/>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0"/>
            <p:cNvCxnSpPr/>
            <p:nvPr/>
          </p:nvCxnSpPr>
          <p:spPr>
            <a:xfrm rot="10800000">
              <a:off x="8219270" y="3907857"/>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Rectangle 11"/>
          <p:cNvSpPr/>
          <p:nvPr userDrawn="1"/>
        </p:nvSpPr>
        <p:spPr>
          <a:xfrm>
            <a:off x="7089415" y="6441314"/>
            <a:ext cx="2168640" cy="171148"/>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700" b="1" dirty="0">
                <a:solidFill>
                  <a:prstClr val="white"/>
                </a:solidFill>
                <a:latin typeface="Calibri"/>
              </a:rPr>
              <a:t>NASA Led Activity</a:t>
            </a:r>
          </a:p>
        </p:txBody>
      </p:sp>
      <p:sp>
        <p:nvSpPr>
          <p:cNvPr id="13" name="Rectangle 12"/>
          <p:cNvSpPr/>
          <p:nvPr userDrawn="1"/>
        </p:nvSpPr>
        <p:spPr>
          <a:xfrm>
            <a:off x="2065844" y="6451600"/>
            <a:ext cx="2517421" cy="160862"/>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700" b="1" dirty="0">
                <a:solidFill>
                  <a:prstClr val="white"/>
                </a:solidFill>
                <a:latin typeface="Calibri"/>
              </a:rPr>
              <a:t>NASA Sponsored, Community Lead Activity</a:t>
            </a:r>
          </a:p>
        </p:txBody>
      </p:sp>
      <p:sp>
        <p:nvSpPr>
          <p:cNvPr id="14" name="Rectangle 13"/>
          <p:cNvSpPr/>
          <p:nvPr userDrawn="1"/>
        </p:nvSpPr>
        <p:spPr>
          <a:xfrm>
            <a:off x="4951575" y="6441314"/>
            <a:ext cx="1769532" cy="171148"/>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540000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700" b="1" dirty="0">
                <a:solidFill>
                  <a:prstClr val="white"/>
                </a:solidFill>
                <a:latin typeface="Calibri"/>
              </a:rPr>
              <a:t>NRC Activity</a:t>
            </a:r>
          </a:p>
        </p:txBody>
      </p:sp>
      <p:sp>
        <p:nvSpPr>
          <p:cNvPr id="15" name="Rectangle 14"/>
          <p:cNvSpPr/>
          <p:nvPr userDrawn="1"/>
        </p:nvSpPr>
        <p:spPr>
          <a:xfrm>
            <a:off x="1761067" y="6324609"/>
            <a:ext cx="7969956" cy="42333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600" b="1" dirty="0">
              <a:ln>
                <a:solidFill>
                  <a:prstClr val="black"/>
                </a:solidFill>
              </a:ln>
              <a:solidFill>
                <a:prstClr val="white"/>
              </a:solidFill>
              <a:latin typeface="Calibri"/>
            </a:endParaRPr>
          </a:p>
        </p:txBody>
      </p:sp>
      <p:sp>
        <p:nvSpPr>
          <p:cNvPr id="16" name="Rectangle 15"/>
          <p:cNvSpPr/>
          <p:nvPr userDrawn="1"/>
        </p:nvSpPr>
        <p:spPr>
          <a:xfrm>
            <a:off x="2299574" y="1881436"/>
            <a:ext cx="1779273"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fontAlgn="base">
              <a:spcBef>
                <a:spcPct val="0"/>
              </a:spcBef>
              <a:spcAft>
                <a:spcPct val="0"/>
              </a:spcAft>
            </a:pPr>
            <a:endParaRPr lang="en-US" sz="800" b="1" dirty="0">
              <a:solidFill>
                <a:prstClr val="white"/>
              </a:solidFill>
              <a:latin typeface="Calibri"/>
            </a:endParaRPr>
          </a:p>
        </p:txBody>
      </p:sp>
      <p:sp>
        <p:nvSpPr>
          <p:cNvPr id="17" name="Rectangle 16"/>
          <p:cNvSpPr/>
          <p:nvPr userDrawn="1"/>
        </p:nvSpPr>
        <p:spPr>
          <a:xfrm>
            <a:off x="327367" y="1900901"/>
            <a:ext cx="1620143"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fontAlgn="base">
              <a:spcBef>
                <a:spcPct val="0"/>
              </a:spcBef>
              <a:spcAft>
                <a:spcPct val="0"/>
              </a:spcAft>
            </a:pPr>
            <a:r>
              <a:rPr lang="en-US" sz="800" b="1" dirty="0">
                <a:ln>
                  <a:noFill/>
                  <a:prstDash val="sysDash"/>
                </a:ln>
                <a:solidFill>
                  <a:prstClr val="white"/>
                </a:solidFill>
                <a:latin typeface="Calibri"/>
              </a:rPr>
              <a:t>CST Formulation</a:t>
            </a:r>
          </a:p>
          <a:p>
            <a:pPr marL="628650" lvl="1" indent="-171450" fontAlgn="base">
              <a:spcBef>
                <a:spcPct val="0"/>
              </a:spcBef>
              <a:spcAft>
                <a:spcPct val="0"/>
              </a:spcAft>
              <a:buFont typeface="Arial"/>
              <a:buChar char="•"/>
            </a:pPr>
            <a:r>
              <a:rPr lang="en-US" sz="800" b="1" dirty="0">
                <a:ln>
                  <a:noFill/>
                  <a:prstDash val="sysDash"/>
                </a:ln>
                <a:solidFill>
                  <a:prstClr val="white"/>
                </a:solidFill>
                <a:latin typeface="Calibri"/>
              </a:rPr>
              <a:t>RFI</a:t>
            </a:r>
          </a:p>
          <a:p>
            <a:pPr marL="628650" lvl="1" indent="-171450" fontAlgn="base">
              <a:spcBef>
                <a:spcPct val="0"/>
              </a:spcBef>
              <a:spcAft>
                <a:spcPct val="0"/>
              </a:spcAft>
              <a:buFont typeface="Arial"/>
              <a:buChar char="•"/>
            </a:pPr>
            <a:r>
              <a:rPr lang="en-US" sz="800" b="1" dirty="0">
                <a:ln>
                  <a:noFill/>
                  <a:prstDash val="sysDash"/>
                </a:ln>
                <a:solidFill>
                  <a:prstClr val="white"/>
                </a:solidFill>
                <a:latin typeface="Calibri"/>
              </a:rPr>
              <a:t>Workshop</a:t>
            </a:r>
          </a:p>
        </p:txBody>
      </p:sp>
      <p:sp>
        <p:nvSpPr>
          <p:cNvPr id="18" name="Rectangle 17"/>
          <p:cNvSpPr/>
          <p:nvPr userDrawn="1"/>
        </p:nvSpPr>
        <p:spPr>
          <a:xfrm>
            <a:off x="2399616" y="1943723"/>
            <a:ext cx="1779273"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lvl="1" fontAlgn="base">
              <a:spcBef>
                <a:spcPct val="0"/>
              </a:spcBef>
              <a:spcAft>
                <a:spcPct val="0"/>
              </a:spcAft>
            </a:pPr>
            <a:endParaRPr lang="en-US" sz="800" b="1" dirty="0">
              <a:solidFill>
                <a:prstClr val="white"/>
              </a:solidFill>
              <a:latin typeface="Calibri"/>
            </a:endParaRPr>
          </a:p>
        </p:txBody>
      </p:sp>
      <p:sp>
        <p:nvSpPr>
          <p:cNvPr id="19" name="Rectangle 18"/>
          <p:cNvSpPr/>
          <p:nvPr userDrawn="1"/>
        </p:nvSpPr>
        <p:spPr>
          <a:xfrm>
            <a:off x="4447830" y="1889271"/>
            <a:ext cx="1131535"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900" b="1" dirty="0">
                <a:solidFill>
                  <a:prstClr val="white"/>
                </a:solidFill>
                <a:latin typeface="Calibri"/>
              </a:rPr>
              <a:t>ROM Costs</a:t>
            </a:r>
          </a:p>
        </p:txBody>
      </p:sp>
      <p:sp>
        <p:nvSpPr>
          <p:cNvPr id="20" name="Rectangle 19"/>
          <p:cNvSpPr/>
          <p:nvPr userDrawn="1"/>
        </p:nvSpPr>
        <p:spPr>
          <a:xfrm>
            <a:off x="5927729" y="1549415"/>
            <a:ext cx="125383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900" b="1" dirty="0">
                <a:solidFill>
                  <a:prstClr val="white"/>
                </a:solidFill>
                <a:latin typeface="Calibri"/>
              </a:rPr>
              <a:t>White Papers submittal to Decadal</a:t>
            </a:r>
          </a:p>
        </p:txBody>
      </p:sp>
      <p:sp>
        <p:nvSpPr>
          <p:cNvPr id="21" name="Rectangle 20"/>
          <p:cNvSpPr/>
          <p:nvPr userDrawn="1"/>
        </p:nvSpPr>
        <p:spPr>
          <a:xfrm>
            <a:off x="7983199" y="1554378"/>
            <a:ext cx="2692759" cy="1721101"/>
          </a:xfrm>
          <a:prstGeom prst="rect">
            <a:avLst/>
          </a:prstGeom>
          <a:gradFill flip="none" rotWithShape="1">
            <a:gsLst>
              <a:gs pos="0">
                <a:schemeClr val="accent2">
                  <a:tint val="100000"/>
                  <a:shade val="100000"/>
                  <a:satMod val="130000"/>
                </a:schemeClr>
              </a:gs>
              <a:gs pos="100000">
                <a:schemeClr val="accent2">
                  <a:tint val="50000"/>
                  <a:shade val="100000"/>
                  <a:satMod val="350000"/>
                </a:schemeClr>
              </a:gs>
            </a:gsLst>
            <a:lin ang="0" scaled="1"/>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r>
              <a:rPr lang="en-US" sz="1600" b="1" dirty="0">
                <a:solidFill>
                  <a:prstClr val="white"/>
                </a:solidFill>
                <a:latin typeface="Calibri"/>
              </a:rPr>
              <a:t>FY 20</a:t>
            </a:r>
          </a:p>
          <a:p>
            <a:pPr algn="ctr" fontAlgn="base">
              <a:spcBef>
                <a:spcPct val="0"/>
              </a:spcBef>
              <a:spcAft>
                <a:spcPct val="0"/>
              </a:spcAft>
            </a:pPr>
            <a:r>
              <a:rPr lang="en-US" sz="1200" b="1" dirty="0">
                <a:solidFill>
                  <a:prstClr val="white"/>
                </a:solidFill>
                <a:latin typeface="Calibri"/>
              </a:rPr>
              <a:t>2020 Decadal Science Prioritization</a:t>
            </a:r>
          </a:p>
        </p:txBody>
      </p:sp>
      <p:sp>
        <p:nvSpPr>
          <p:cNvPr id="22" name="Rectangle 21"/>
          <p:cNvSpPr/>
          <p:nvPr userDrawn="1"/>
        </p:nvSpPr>
        <p:spPr>
          <a:xfrm>
            <a:off x="415045" y="3636279"/>
            <a:ext cx="9462247" cy="40599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81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200" b="1" dirty="0">
                <a:solidFill>
                  <a:prstClr val="white"/>
                </a:solidFill>
                <a:latin typeface="Calibri"/>
              </a:rPr>
              <a:t>Competed SAT Development</a:t>
            </a:r>
          </a:p>
        </p:txBody>
      </p:sp>
      <p:sp>
        <p:nvSpPr>
          <p:cNvPr id="23" name="Rectangle 22"/>
          <p:cNvSpPr/>
          <p:nvPr userDrawn="1"/>
        </p:nvSpPr>
        <p:spPr>
          <a:xfrm>
            <a:off x="8286049" y="4357735"/>
            <a:ext cx="1384599" cy="799411"/>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050" b="1" dirty="0">
                <a:solidFill>
                  <a:prstClr val="white"/>
                </a:solidFill>
                <a:latin typeface="Calibri"/>
              </a:rPr>
              <a:t>FY 20-21</a:t>
            </a:r>
          </a:p>
          <a:p>
            <a:pPr algn="ctr" fontAlgn="base">
              <a:spcBef>
                <a:spcPct val="0"/>
              </a:spcBef>
              <a:spcAft>
                <a:spcPct val="0"/>
              </a:spcAft>
            </a:pPr>
            <a:r>
              <a:rPr lang="en-US" sz="1000" b="1" dirty="0">
                <a:solidFill>
                  <a:prstClr val="white"/>
                </a:solidFill>
                <a:latin typeface="Calibri"/>
              </a:rPr>
              <a:t>Develop Implementation Plan</a:t>
            </a:r>
          </a:p>
        </p:txBody>
      </p:sp>
      <p:sp>
        <p:nvSpPr>
          <p:cNvPr id="24" name="Rectangle 23"/>
          <p:cNvSpPr/>
          <p:nvPr userDrawn="1"/>
        </p:nvSpPr>
        <p:spPr>
          <a:xfrm>
            <a:off x="6124488" y="4358286"/>
            <a:ext cx="1444968" cy="79829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000" b="1" dirty="0">
                <a:solidFill>
                  <a:prstClr val="white"/>
                </a:solidFill>
                <a:latin typeface="Calibri"/>
              </a:rPr>
              <a:t>FY 21-22</a:t>
            </a:r>
          </a:p>
          <a:p>
            <a:pPr algn="ctr" fontAlgn="base">
              <a:spcBef>
                <a:spcPct val="0"/>
              </a:spcBef>
              <a:spcAft>
                <a:spcPct val="0"/>
              </a:spcAft>
            </a:pPr>
            <a:r>
              <a:rPr lang="en-US" sz="900" b="1" dirty="0">
                <a:solidFill>
                  <a:prstClr val="white"/>
                </a:solidFill>
                <a:latin typeface="Calibri"/>
              </a:rPr>
              <a:t>Competed Mission Concept Studies for Highest Priority Science</a:t>
            </a:r>
          </a:p>
        </p:txBody>
      </p:sp>
      <p:sp>
        <p:nvSpPr>
          <p:cNvPr id="25" name="Rectangle 24"/>
          <p:cNvSpPr/>
          <p:nvPr userDrawn="1"/>
        </p:nvSpPr>
        <p:spPr>
          <a:xfrm>
            <a:off x="2933079" y="5429362"/>
            <a:ext cx="5702927" cy="405994"/>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100" b="1" dirty="0">
                <a:solidFill>
                  <a:prstClr val="white"/>
                </a:solidFill>
                <a:latin typeface="Calibri"/>
              </a:rPr>
              <a:t>FY 21-24</a:t>
            </a:r>
          </a:p>
          <a:p>
            <a:pPr algn="ctr" fontAlgn="base">
              <a:spcBef>
                <a:spcPct val="0"/>
              </a:spcBef>
              <a:spcAft>
                <a:spcPct val="0"/>
              </a:spcAft>
            </a:pPr>
            <a:r>
              <a:rPr lang="en-US" sz="1050" b="1" dirty="0">
                <a:solidFill>
                  <a:prstClr val="white"/>
                </a:solidFill>
                <a:latin typeface="Calibri"/>
              </a:rPr>
              <a:t>Directed Technology Development</a:t>
            </a:r>
          </a:p>
        </p:txBody>
      </p:sp>
      <p:sp>
        <p:nvSpPr>
          <p:cNvPr id="26" name="Rectangle 25"/>
          <p:cNvSpPr/>
          <p:nvPr userDrawn="1"/>
        </p:nvSpPr>
        <p:spPr>
          <a:xfrm>
            <a:off x="3744452" y="4326476"/>
            <a:ext cx="1406749" cy="861929"/>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endParaRPr lang="en-US" sz="900" b="1" dirty="0">
              <a:solidFill>
                <a:prstClr val="white"/>
              </a:solidFill>
              <a:latin typeface="Calibri"/>
            </a:endParaRPr>
          </a:p>
          <a:p>
            <a:pPr algn="ctr" fontAlgn="base">
              <a:spcBef>
                <a:spcPct val="0"/>
              </a:spcBef>
              <a:spcAft>
                <a:spcPct val="0"/>
              </a:spcAft>
            </a:pPr>
            <a:r>
              <a:rPr lang="en-US" sz="1000" b="1" dirty="0">
                <a:solidFill>
                  <a:prstClr val="white"/>
                </a:solidFill>
                <a:latin typeface="Calibri"/>
              </a:rPr>
              <a:t>FY 22</a:t>
            </a:r>
          </a:p>
          <a:p>
            <a:pPr algn="ctr" fontAlgn="base">
              <a:spcBef>
                <a:spcPct val="0"/>
              </a:spcBef>
              <a:spcAft>
                <a:spcPct val="0"/>
              </a:spcAft>
            </a:pPr>
            <a:r>
              <a:rPr lang="en-US" sz="900" b="1" dirty="0">
                <a:solidFill>
                  <a:prstClr val="white"/>
                </a:solidFill>
                <a:latin typeface="Calibri"/>
              </a:rPr>
              <a:t>Formulate Budget Request for New Start</a:t>
            </a:r>
          </a:p>
        </p:txBody>
      </p:sp>
      <p:sp>
        <p:nvSpPr>
          <p:cNvPr id="27" name="Rectangle 26"/>
          <p:cNvSpPr/>
          <p:nvPr userDrawn="1"/>
        </p:nvSpPr>
        <p:spPr>
          <a:xfrm>
            <a:off x="1565781" y="4342237"/>
            <a:ext cx="1312059" cy="830388"/>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fontAlgn="base">
              <a:spcBef>
                <a:spcPct val="0"/>
              </a:spcBef>
              <a:spcAft>
                <a:spcPct val="0"/>
              </a:spcAft>
            </a:pPr>
            <a:r>
              <a:rPr lang="en-US" sz="1000" b="1" dirty="0">
                <a:solidFill>
                  <a:prstClr val="white"/>
                </a:solidFill>
                <a:latin typeface="Calibri"/>
              </a:rPr>
              <a:t>FY 23</a:t>
            </a:r>
          </a:p>
          <a:p>
            <a:pPr algn="ctr" fontAlgn="base">
              <a:spcBef>
                <a:spcPct val="0"/>
              </a:spcBef>
              <a:spcAft>
                <a:spcPct val="0"/>
              </a:spcAft>
            </a:pPr>
            <a:r>
              <a:rPr lang="en-US" sz="900" b="1" dirty="0">
                <a:solidFill>
                  <a:prstClr val="white"/>
                </a:solidFill>
                <a:latin typeface="Calibri"/>
              </a:rPr>
              <a:t>Initiate Phase-A</a:t>
            </a:r>
          </a:p>
        </p:txBody>
      </p:sp>
      <p:sp>
        <p:nvSpPr>
          <p:cNvPr id="28" name="Rectangle 27"/>
          <p:cNvSpPr/>
          <p:nvPr userDrawn="1"/>
        </p:nvSpPr>
        <p:spPr>
          <a:xfrm>
            <a:off x="434454" y="1954614"/>
            <a:ext cx="1620143"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fontAlgn="base">
              <a:spcBef>
                <a:spcPct val="0"/>
              </a:spcBef>
              <a:spcAft>
                <a:spcPct val="0"/>
              </a:spcAft>
            </a:pPr>
            <a:r>
              <a:rPr lang="en-US" sz="800" b="1" dirty="0">
                <a:solidFill>
                  <a:prstClr val="white"/>
                </a:solidFill>
                <a:latin typeface="Calibri"/>
              </a:rPr>
              <a:t>CST Formulation</a:t>
            </a:r>
          </a:p>
          <a:p>
            <a:pPr marL="628650" lvl="1" indent="-171450" fontAlgn="base">
              <a:spcBef>
                <a:spcPct val="0"/>
              </a:spcBef>
              <a:spcAft>
                <a:spcPct val="0"/>
              </a:spcAft>
              <a:buFont typeface="Arial"/>
              <a:buChar char="•"/>
            </a:pPr>
            <a:r>
              <a:rPr lang="en-US" sz="800" b="1" dirty="0">
                <a:solidFill>
                  <a:prstClr val="white"/>
                </a:solidFill>
                <a:latin typeface="Calibri"/>
              </a:rPr>
              <a:t>RFI</a:t>
            </a:r>
          </a:p>
          <a:p>
            <a:pPr marL="628650" lvl="1" indent="-171450" fontAlgn="base">
              <a:spcBef>
                <a:spcPct val="0"/>
              </a:spcBef>
              <a:spcAft>
                <a:spcPct val="0"/>
              </a:spcAft>
              <a:buFont typeface="Arial"/>
              <a:buChar char="•"/>
            </a:pPr>
            <a:r>
              <a:rPr lang="en-US" sz="800" b="1" dirty="0">
                <a:solidFill>
                  <a:prstClr val="white"/>
                </a:solidFill>
                <a:latin typeface="Calibri"/>
              </a:rPr>
              <a:t>Workshop</a:t>
            </a:r>
          </a:p>
        </p:txBody>
      </p:sp>
      <p:sp>
        <p:nvSpPr>
          <p:cNvPr id="29" name="Rectangle 28"/>
          <p:cNvSpPr/>
          <p:nvPr userDrawn="1"/>
        </p:nvSpPr>
        <p:spPr>
          <a:xfrm>
            <a:off x="485429" y="2014241"/>
            <a:ext cx="1736385" cy="739305"/>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fontAlgn="base">
              <a:spcBef>
                <a:spcPct val="0"/>
              </a:spcBef>
              <a:spcAft>
                <a:spcPct val="0"/>
              </a:spcAft>
            </a:pPr>
            <a:r>
              <a:rPr lang="en-US" sz="1000" b="1" dirty="0">
                <a:solidFill>
                  <a:prstClr val="white"/>
                </a:solidFill>
                <a:latin typeface="Calibri"/>
              </a:rPr>
              <a:t>FY 16</a:t>
            </a:r>
          </a:p>
          <a:p>
            <a:pPr fontAlgn="base">
              <a:spcBef>
                <a:spcPct val="0"/>
              </a:spcBef>
              <a:spcAft>
                <a:spcPct val="0"/>
              </a:spcAft>
            </a:pPr>
            <a:r>
              <a:rPr lang="en-US" sz="800" b="1" dirty="0">
                <a:solidFill>
                  <a:prstClr val="white"/>
                </a:solidFill>
                <a:latin typeface="Calibri"/>
              </a:rPr>
              <a:t>Science Team Formulation</a:t>
            </a:r>
          </a:p>
        </p:txBody>
      </p:sp>
      <p:sp>
        <p:nvSpPr>
          <p:cNvPr id="30" name="Rectangle 29"/>
          <p:cNvSpPr/>
          <p:nvPr userDrawn="1"/>
        </p:nvSpPr>
        <p:spPr>
          <a:xfrm>
            <a:off x="2541885" y="2015241"/>
            <a:ext cx="1779273" cy="73882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fontAlgn="base">
              <a:spcBef>
                <a:spcPct val="0"/>
              </a:spcBef>
              <a:spcAft>
                <a:spcPct val="0"/>
              </a:spcAft>
            </a:pPr>
            <a:r>
              <a:rPr lang="en-US" sz="900" b="1" dirty="0">
                <a:solidFill>
                  <a:prstClr val="white"/>
                </a:solidFill>
                <a:latin typeface="Calibri"/>
              </a:rPr>
              <a:t>FY 17-18</a:t>
            </a:r>
          </a:p>
          <a:p>
            <a:pPr fontAlgn="base">
              <a:spcBef>
                <a:spcPct val="0"/>
              </a:spcBef>
              <a:spcAft>
                <a:spcPct val="0"/>
              </a:spcAft>
            </a:pPr>
            <a:r>
              <a:rPr lang="en-US" sz="800" b="1" dirty="0">
                <a:solidFill>
                  <a:prstClr val="white"/>
                </a:solidFill>
                <a:latin typeface="Calibri"/>
              </a:rPr>
              <a:t>Notional Missions</a:t>
            </a:r>
          </a:p>
          <a:p>
            <a:pPr marL="171450" indent="-171450" fontAlgn="base">
              <a:spcBef>
                <a:spcPct val="0"/>
              </a:spcBef>
              <a:spcAft>
                <a:spcPct val="0"/>
              </a:spcAft>
              <a:buFont typeface="Arial"/>
              <a:buChar char="•"/>
            </a:pPr>
            <a:r>
              <a:rPr lang="en-US" sz="700" b="1" dirty="0">
                <a:solidFill>
                  <a:prstClr val="white"/>
                </a:solidFill>
                <a:latin typeface="Calibri"/>
              </a:rPr>
              <a:t>DRM</a:t>
            </a:r>
          </a:p>
          <a:p>
            <a:pPr marL="171450" indent="-171450" fontAlgn="base">
              <a:spcBef>
                <a:spcPct val="0"/>
              </a:spcBef>
              <a:spcAft>
                <a:spcPct val="0"/>
              </a:spcAft>
              <a:buFont typeface="Arial"/>
              <a:buChar char="•"/>
            </a:pPr>
            <a:r>
              <a:rPr lang="en-US" sz="700" b="1" dirty="0">
                <a:solidFill>
                  <a:prstClr val="white"/>
                </a:solidFill>
                <a:latin typeface="Calibri"/>
              </a:rPr>
              <a:t>COST Estimate</a:t>
            </a:r>
          </a:p>
        </p:txBody>
      </p:sp>
      <p:sp>
        <p:nvSpPr>
          <p:cNvPr id="31" name="Rectangle 30"/>
          <p:cNvSpPr/>
          <p:nvPr userDrawn="1"/>
        </p:nvSpPr>
        <p:spPr>
          <a:xfrm>
            <a:off x="4572859" y="1937070"/>
            <a:ext cx="1131535"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900" b="1" dirty="0">
                <a:solidFill>
                  <a:prstClr val="white"/>
                </a:solidFill>
                <a:latin typeface="Calibri"/>
              </a:rPr>
              <a:t>ROM Costs</a:t>
            </a:r>
          </a:p>
        </p:txBody>
      </p:sp>
      <p:sp>
        <p:nvSpPr>
          <p:cNvPr id="32" name="Rectangle 31"/>
          <p:cNvSpPr/>
          <p:nvPr userDrawn="1"/>
        </p:nvSpPr>
        <p:spPr>
          <a:xfrm>
            <a:off x="4699517" y="1988457"/>
            <a:ext cx="1131535" cy="64915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1000" b="1" dirty="0">
                <a:solidFill>
                  <a:prstClr val="white"/>
                </a:solidFill>
                <a:latin typeface="Calibri"/>
              </a:rPr>
              <a:t>FY 18-19</a:t>
            </a:r>
          </a:p>
          <a:p>
            <a:pPr algn="ctr" fontAlgn="base">
              <a:spcBef>
                <a:spcPct val="0"/>
              </a:spcBef>
              <a:spcAft>
                <a:spcPct val="0"/>
              </a:spcAft>
            </a:pPr>
            <a:r>
              <a:rPr lang="en-US" sz="900" b="1" dirty="0">
                <a:solidFill>
                  <a:prstClr val="white"/>
                </a:solidFill>
                <a:latin typeface="Calibri"/>
              </a:rPr>
              <a:t>Technology Roadmaps</a:t>
            </a:r>
          </a:p>
        </p:txBody>
      </p:sp>
      <p:sp>
        <p:nvSpPr>
          <p:cNvPr id="33" name="Rectangle 32"/>
          <p:cNvSpPr/>
          <p:nvPr userDrawn="1"/>
        </p:nvSpPr>
        <p:spPr>
          <a:xfrm>
            <a:off x="6063618" y="1603122"/>
            <a:ext cx="125383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900" b="1" dirty="0">
                <a:solidFill>
                  <a:prstClr val="white"/>
                </a:solidFill>
                <a:latin typeface="Calibri"/>
              </a:rPr>
              <a:t>White Papers submittal to Decadal</a:t>
            </a:r>
          </a:p>
        </p:txBody>
      </p:sp>
      <p:sp>
        <p:nvSpPr>
          <p:cNvPr id="34" name="Rectangle 33"/>
          <p:cNvSpPr/>
          <p:nvPr userDrawn="1"/>
        </p:nvSpPr>
        <p:spPr>
          <a:xfrm>
            <a:off x="6201135" y="1686399"/>
            <a:ext cx="1253839" cy="1785207"/>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1000" b="1" dirty="0">
                <a:solidFill>
                  <a:prstClr val="white"/>
                </a:solidFill>
                <a:latin typeface="Calibri"/>
              </a:rPr>
              <a:t>FY 19</a:t>
            </a:r>
          </a:p>
          <a:p>
            <a:pPr algn="ctr" fontAlgn="base">
              <a:spcBef>
                <a:spcPct val="0"/>
              </a:spcBef>
              <a:spcAft>
                <a:spcPct val="0"/>
              </a:spcAft>
            </a:pPr>
            <a:r>
              <a:rPr lang="en-US" sz="900" b="1" dirty="0">
                <a:solidFill>
                  <a:prstClr val="white"/>
                </a:solidFill>
                <a:latin typeface="Calibri"/>
              </a:rPr>
              <a:t>submittal to Decadal</a:t>
            </a:r>
          </a:p>
        </p:txBody>
      </p:sp>
      <p:cxnSp>
        <p:nvCxnSpPr>
          <p:cNvPr id="35" name="Elbow Connector 34"/>
          <p:cNvCxnSpPr>
            <a:stCxn id="29" idx="3"/>
            <a:endCxn id="30" idx="1"/>
          </p:cNvCxnSpPr>
          <p:nvPr userDrawn="1"/>
        </p:nvCxnSpPr>
        <p:spPr>
          <a:xfrm>
            <a:off x="2221814" y="2383885"/>
            <a:ext cx="320071" cy="77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32" idx="1"/>
          </p:cNvCxnSpPr>
          <p:nvPr userDrawn="1"/>
        </p:nvCxnSpPr>
        <p:spPr>
          <a:xfrm flipV="1">
            <a:off x="4305524" y="2313045"/>
            <a:ext cx="393989" cy="5685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32" idx="3"/>
            <a:endCxn id="34" idx="1"/>
          </p:cNvCxnSpPr>
          <p:nvPr userDrawn="1"/>
        </p:nvCxnSpPr>
        <p:spPr>
          <a:xfrm>
            <a:off x="5831047" y="2313036"/>
            <a:ext cx="370084" cy="26595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p:nvPr userDrawn="1"/>
        </p:nvCxnSpPr>
        <p:spPr>
          <a:xfrm rot="16200000" flipH="1">
            <a:off x="2687989" y="3197367"/>
            <a:ext cx="935350" cy="10599"/>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p:nvPr userDrawn="1"/>
        </p:nvCxnSpPr>
        <p:spPr>
          <a:xfrm rot="16200000" flipV="1">
            <a:off x="3190802" y="3181471"/>
            <a:ext cx="931229" cy="5299"/>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p:nvPr userDrawn="1"/>
        </p:nvCxnSpPr>
        <p:spPr>
          <a:xfrm rot="16200000" flipV="1">
            <a:off x="8612204" y="3449713"/>
            <a:ext cx="388683" cy="3112"/>
          </a:xfrm>
          <a:prstGeom prst="bentConnector3">
            <a:avLst>
              <a:gd name="adj1" fmla="val 50000"/>
            </a:avLst>
          </a:prstGeom>
          <a:ln w="76200" cmpd="sng">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Bent Arrow 40"/>
          <p:cNvSpPr/>
          <p:nvPr userDrawn="1"/>
        </p:nvSpPr>
        <p:spPr>
          <a:xfrm rot="10800000">
            <a:off x="9670644" y="3287134"/>
            <a:ext cx="699453" cy="1668795"/>
          </a:xfrm>
          <a:prstGeom prst="bentArrow">
            <a:avLst>
              <a:gd name="adj1" fmla="val 29065"/>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000" b="1" dirty="0">
              <a:solidFill>
                <a:prstClr val="black"/>
              </a:solidFill>
              <a:latin typeface="Calibri"/>
            </a:endParaRPr>
          </a:p>
        </p:txBody>
      </p:sp>
      <p:cxnSp>
        <p:nvCxnSpPr>
          <p:cNvPr id="42" name="Elbow Connector 41"/>
          <p:cNvCxnSpPr/>
          <p:nvPr userDrawn="1"/>
        </p:nvCxnSpPr>
        <p:spPr>
          <a:xfrm rot="10800000">
            <a:off x="7569457" y="4757439"/>
            <a:ext cx="716587" cy="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p:nvPr userDrawn="1"/>
        </p:nvCxnSpPr>
        <p:spPr>
          <a:xfrm rot="10800000">
            <a:off x="2877841" y="4757440"/>
            <a:ext cx="866611" cy="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Elbow Connector 43"/>
          <p:cNvCxnSpPr>
            <a:stCxn id="25" idx="1"/>
            <a:endCxn id="27" idx="2"/>
          </p:cNvCxnSpPr>
          <p:nvPr userDrawn="1"/>
        </p:nvCxnSpPr>
        <p:spPr>
          <a:xfrm rot="10800000">
            <a:off x="2221809" y="5172625"/>
            <a:ext cx="711264" cy="45973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2325497" y="1303866"/>
            <a:ext cx="3375379" cy="287868"/>
          </a:xfrm>
          <a:prstGeom prst="rect">
            <a:avLst/>
          </a:prstGeom>
          <a:gradFill flip="none" rotWithShape="1">
            <a:gsLst>
              <a:gs pos="0">
                <a:schemeClr val="dk1">
                  <a:tint val="100000"/>
                  <a:shade val="100000"/>
                  <a:satMod val="130000"/>
                </a:schemeClr>
              </a:gs>
              <a:gs pos="100000">
                <a:schemeClr val="dk1">
                  <a:tint val="50000"/>
                  <a:shade val="100000"/>
                  <a:satMod val="350000"/>
                </a:schemeClr>
              </a:gs>
            </a:gsLst>
            <a:lin ang="162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fontAlgn="base">
              <a:spcBef>
                <a:spcPct val="0"/>
              </a:spcBef>
              <a:spcAft>
                <a:spcPct val="0"/>
              </a:spcAft>
            </a:pPr>
            <a:r>
              <a:rPr lang="en-US" sz="1200" b="1" dirty="0">
                <a:solidFill>
                  <a:prstClr val="white"/>
                </a:solidFill>
                <a:latin typeface="Calibri"/>
              </a:rPr>
              <a:t>Industrial Partnerships</a:t>
            </a:r>
          </a:p>
        </p:txBody>
      </p:sp>
      <p:cxnSp>
        <p:nvCxnSpPr>
          <p:cNvPr id="46" name="Elbow Connector 45"/>
          <p:cNvCxnSpPr>
            <a:endCxn id="18" idx="0"/>
          </p:cNvCxnSpPr>
          <p:nvPr userDrawn="1"/>
        </p:nvCxnSpPr>
        <p:spPr>
          <a:xfrm rot="10800000" flipV="1">
            <a:off x="3289248" y="1778001"/>
            <a:ext cx="718309" cy="1657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45" idx="2"/>
            <a:endCxn id="32" idx="0"/>
          </p:cNvCxnSpPr>
          <p:nvPr userDrawn="1"/>
        </p:nvCxnSpPr>
        <p:spPr>
          <a:xfrm rot="16200000" flipH="1">
            <a:off x="4440876" y="1164050"/>
            <a:ext cx="396723" cy="1252095"/>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userDrawn="1"/>
        </p:nvSpPr>
        <p:spPr>
          <a:xfrm>
            <a:off x="10935611" y="1608663"/>
            <a:ext cx="830997" cy="1591736"/>
          </a:xfrm>
          <a:prstGeom prst="rect">
            <a:avLst/>
          </a:prstGeom>
          <a:gradFill flip="none" rotWithShape="1">
            <a:gsLst>
              <a:gs pos="0">
                <a:schemeClr val="accent5">
                  <a:tint val="100000"/>
                  <a:shade val="100000"/>
                  <a:satMod val="130000"/>
                </a:schemeClr>
              </a:gs>
              <a:gs pos="100000">
                <a:schemeClr val="accent5">
                  <a:tint val="50000"/>
                  <a:shade val="100000"/>
                  <a:satMod val="350000"/>
                </a:schemeClr>
              </a:gs>
            </a:gsLst>
            <a:lin ang="2700000" scaled="1"/>
            <a:tileRect/>
          </a:gradFill>
        </p:spPr>
        <p:style>
          <a:lnRef idx="1">
            <a:schemeClr val="accent5"/>
          </a:lnRef>
          <a:fillRef idx="3">
            <a:schemeClr val="accent5"/>
          </a:fillRef>
          <a:effectRef idx="2">
            <a:schemeClr val="accent5"/>
          </a:effectRef>
          <a:fontRef idx="minor">
            <a:schemeClr val="lt1"/>
          </a:fontRef>
        </p:style>
        <p:txBody>
          <a:bodyPr vert="vert270" wrap="square" rtlCol="0">
            <a:spAutoFit/>
          </a:bodyPr>
          <a:lstStyle/>
          <a:p>
            <a:pPr algn="ctr" fontAlgn="base">
              <a:spcBef>
                <a:spcPct val="0"/>
              </a:spcBef>
              <a:spcAft>
                <a:spcPct val="0"/>
              </a:spcAft>
            </a:pPr>
            <a:r>
              <a:rPr lang="en-US" sz="1400" b="1" dirty="0">
                <a:solidFill>
                  <a:prstClr val="white"/>
                </a:solidFill>
                <a:latin typeface="Calibri"/>
              </a:rPr>
              <a:t>Independent Community White Papers</a:t>
            </a:r>
          </a:p>
        </p:txBody>
      </p:sp>
      <p:cxnSp>
        <p:nvCxnSpPr>
          <p:cNvPr id="49" name="Elbow Connector 48"/>
          <p:cNvCxnSpPr/>
          <p:nvPr userDrawn="1"/>
        </p:nvCxnSpPr>
        <p:spPr>
          <a:xfrm rot="16200000" flipH="1">
            <a:off x="4516789" y="3138102"/>
            <a:ext cx="935350" cy="10599"/>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p:nvPr userDrawn="1"/>
        </p:nvCxnSpPr>
        <p:spPr>
          <a:xfrm rot="16200000" flipV="1">
            <a:off x="5019602" y="3122206"/>
            <a:ext cx="931229" cy="5299"/>
          </a:xfrm>
          <a:prstGeom prst="bentConnector3">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51" name="Down Arrow 50"/>
          <p:cNvSpPr/>
          <p:nvPr userDrawn="1"/>
        </p:nvSpPr>
        <p:spPr>
          <a:xfrm>
            <a:off x="6953956" y="5156200"/>
            <a:ext cx="203200" cy="279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000" b="1" dirty="0">
              <a:solidFill>
                <a:prstClr val="white"/>
              </a:solidFill>
              <a:latin typeface="Calibri"/>
            </a:endParaRPr>
          </a:p>
        </p:txBody>
      </p:sp>
      <p:cxnSp>
        <p:nvCxnSpPr>
          <p:cNvPr id="52" name="Elbow Connector 51"/>
          <p:cNvCxnSpPr/>
          <p:nvPr userDrawn="1"/>
        </p:nvCxnSpPr>
        <p:spPr>
          <a:xfrm rot="10800000" flipV="1">
            <a:off x="5151206" y="4757439"/>
            <a:ext cx="973289" cy="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3" name="Group 52"/>
          <p:cNvGrpSpPr/>
          <p:nvPr userDrawn="1"/>
        </p:nvGrpSpPr>
        <p:grpSpPr>
          <a:xfrm>
            <a:off x="7454968" y="2332653"/>
            <a:ext cx="530576" cy="536657"/>
            <a:chOff x="8391341" y="4750050"/>
            <a:chExt cx="397932" cy="536657"/>
          </a:xfrm>
        </p:grpSpPr>
        <p:cxnSp>
          <p:nvCxnSpPr>
            <p:cNvPr id="54" name="Elbow Connector 53"/>
            <p:cNvCxnSpPr/>
            <p:nvPr/>
          </p:nvCxnSpPr>
          <p:spPr>
            <a:xfrm rot="10800000" flipH="1">
              <a:off x="8391341" y="4750050"/>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p:nvPr/>
          </p:nvCxnSpPr>
          <p:spPr>
            <a:xfrm rot="10800000" flipH="1">
              <a:off x="8391341" y="4928749"/>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Elbow Connector 55"/>
            <p:cNvCxnSpPr/>
            <p:nvPr/>
          </p:nvCxnSpPr>
          <p:spPr>
            <a:xfrm rot="10800000" flipH="1">
              <a:off x="8391341" y="5286147"/>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Elbow Connector 56"/>
            <p:cNvCxnSpPr/>
            <p:nvPr/>
          </p:nvCxnSpPr>
          <p:spPr>
            <a:xfrm rot="10800000" flipH="1">
              <a:off x="8391341" y="5107448"/>
              <a:ext cx="397932" cy="5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0554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081165" y="106618"/>
            <a:ext cx="6678105" cy="646331"/>
          </a:xfrm>
          <a:prstGeom prst="rect">
            <a:avLst/>
          </a:prstGeom>
        </p:spPr>
        <p:txBody>
          <a:bodyPr>
            <a:noAutofit/>
          </a:bodyPr>
          <a:lstStyle>
            <a:lvl1pPr>
              <a:defRPr sz="2800" b="1"/>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380511" y="967801"/>
            <a:ext cx="7387936" cy="1623008"/>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4" name="Slide Number Placeholder 3"/>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49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7" name="Slide Number Placeholder 6"/>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91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7" name="Slide Number Placeholder 6"/>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895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154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sp>
        <p:nvSpPr>
          <p:cNvPr id="6" name="Slide Number Placeholder 5"/>
          <p:cNvSpPr>
            <a:spLocks noGrp="1"/>
          </p:cNvSpPr>
          <p:nvPr>
            <p:ph type="sldNum" sz="quarter" idx="12"/>
          </p:nvPr>
        </p:nvSpPr>
        <p:spPr/>
        <p:txBody>
          <a:bodyPr/>
          <a:lstStyle/>
          <a:p>
            <a:fld id="{B9B0392C-5BE7-214B-9E5F-CC8853CBA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616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pPr/>
              <a:t>‹#›</a:t>
            </a:fld>
            <a:endParaRPr lang="en-US"/>
          </a:p>
        </p:txBody>
      </p:sp>
      <p:sp>
        <p:nvSpPr>
          <p:cNvPr id="10" name="Content Placeholder 2">
            <a:extLst>
              <a:ext uri="{FF2B5EF4-FFF2-40B4-BE49-F238E27FC236}">
                <a16:creationId xmlns:a16="http://schemas.microsoft.com/office/drawing/2014/main" id="{C29DACE1-EFDD-6344-B1C7-AD5116FBE226}"/>
              </a:ext>
            </a:extLst>
          </p:cNvPr>
          <p:cNvSpPr>
            <a:spLocks noGrp="1"/>
          </p:cNvSpPr>
          <p:nvPr>
            <p:ph idx="13"/>
          </p:nvPr>
        </p:nvSpPr>
        <p:spPr>
          <a:xfrm>
            <a:off x="1777839" y="1104900"/>
            <a:ext cx="9848108" cy="3847110"/>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E6567454-46A4-6646-BAC6-0E8D1437D897}"/>
              </a:ext>
            </a:extLst>
          </p:cNvPr>
          <p:cNvSpPr>
            <a:spLocks noGrp="1"/>
          </p:cNvSpPr>
          <p:nvPr>
            <p:ph type="title"/>
          </p:nvPr>
        </p:nvSpPr>
        <p:spPr>
          <a:xfrm>
            <a:off x="2535705" y="142243"/>
            <a:ext cx="9025379" cy="646331"/>
          </a:xfrm>
          <a:prstGeom prst="rect">
            <a:avLst/>
          </a:prstGeom>
        </p:spPr>
        <p:txBody>
          <a:bodyPr>
            <a:noAutofit/>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3766FA3A-C3D0-FD44-9628-5CC1BCDF4E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70237" y="128266"/>
            <a:ext cx="1207600" cy="818485"/>
          </a:xfrm>
          <a:prstGeom prst="rect">
            <a:avLst/>
          </a:prstGeom>
        </p:spPr>
      </p:pic>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DA10E9-5C67-4148-864B-F3F3C56C3ABE}"/>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3213"/>
            <a:ext cx="12192000" cy="6375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01700" y="249134"/>
            <a:ext cx="10393680" cy="646331"/>
          </a:xfrm>
          <a:prstGeom prst="rect">
            <a:avLst/>
          </a:prstGeom>
        </p:spPr>
        <p:txBody>
          <a:bodyPr>
            <a:noAutofit/>
          </a:bodyPr>
          <a:lstStyle>
            <a:lvl1pPr algn="ct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505478"/>
            <a:ext cx="2743200" cy="365125"/>
          </a:xfrm>
        </p:spPr>
        <p:txBody>
          <a:bodyPr/>
          <a:lstStyle>
            <a:lvl1pPr>
              <a:defRPr>
                <a:solidFill>
                  <a:srgbClr val="AAE3F7"/>
                </a:solidFill>
              </a:defRPr>
            </a:lvl1pPr>
          </a:lstStyle>
          <a:p>
            <a:fld id="{2E8C51FE-49D9-314D-9957-ABBF7DDE8782}" type="slidenum">
              <a:rPr lang="en-US" smtClean="0"/>
              <a:pPr/>
              <a:t>‹#›</a:t>
            </a:fld>
            <a:endParaRPr lang="en-US" dirty="0"/>
          </a:p>
        </p:txBody>
      </p:sp>
      <p:sp>
        <p:nvSpPr>
          <p:cNvPr id="13" name="Content Placeholder 2">
            <a:extLst>
              <a:ext uri="{FF2B5EF4-FFF2-40B4-BE49-F238E27FC236}">
                <a16:creationId xmlns:a16="http://schemas.microsoft.com/office/drawing/2014/main" id="{661C9E6E-A083-9D42-A3E8-939757957FF3}"/>
              </a:ext>
            </a:extLst>
          </p:cNvPr>
          <p:cNvSpPr>
            <a:spLocks noGrp="1"/>
          </p:cNvSpPr>
          <p:nvPr>
            <p:ph idx="1"/>
          </p:nvPr>
        </p:nvSpPr>
        <p:spPr>
          <a:xfrm>
            <a:off x="952503" y="1104900"/>
            <a:ext cx="10375900" cy="3847110"/>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2E17EC8-09E2-424C-BB85-D04BFAC3207D}"/>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B6E981B-1C2A-2242-ADE4-BC55A4F67B2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0C96509C-4E27-D849-8408-50EBD5C06593}"/>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6EC4A690-7495-B842-B699-9B4304CDCFB6}"/>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19DFF28-29A9-BB40-91D3-2FADDEDE51A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7" name="Rectangle 26">
            <a:extLst>
              <a:ext uri="{FF2B5EF4-FFF2-40B4-BE49-F238E27FC236}">
                <a16:creationId xmlns:a16="http://schemas.microsoft.com/office/drawing/2014/main" id="{F32B1BB1-8F47-DC4D-B3AA-284B213F78E0}"/>
              </a:ext>
            </a:extLst>
          </p:cNvPr>
          <p:cNvSpPr/>
          <p:nvPr userDrawn="1"/>
        </p:nvSpPr>
        <p:spPr>
          <a:xfrm>
            <a:off x="0" y="145338"/>
            <a:ext cx="12192000" cy="6463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012464" y="78799"/>
            <a:ext cx="6566797" cy="897082"/>
          </a:xfrm>
          <a:prstGeom prst="rect">
            <a:avLst/>
          </a:prstGeom>
        </p:spPr>
        <p:txBody>
          <a:bodyPr>
            <a:noAutofit/>
          </a:bodyPr>
          <a:lstStyle>
            <a:lvl1pPr>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539903"/>
            <a:ext cx="2743200" cy="365125"/>
          </a:xfrm>
        </p:spPr>
        <p:txBody>
          <a:bodyPr/>
          <a:lstStyle>
            <a:lvl1pPr>
              <a:defRPr>
                <a:solidFill>
                  <a:srgbClr val="AAE3F7"/>
                </a:solidFill>
              </a:defRPr>
            </a:lvl1pPr>
          </a:lstStyle>
          <a:p>
            <a:fld id="{2E8C51FE-49D9-314D-9957-ABBF7DDE8782}" type="slidenum">
              <a:rPr lang="en-US" smtClean="0"/>
              <a:pPr/>
              <a:t>‹#›</a:t>
            </a:fld>
            <a:endParaRPr lang="en-US" dirty="0"/>
          </a:p>
        </p:txBody>
      </p:sp>
      <p:sp>
        <p:nvSpPr>
          <p:cNvPr id="13" name="Content Placeholder 2">
            <a:extLst>
              <a:ext uri="{FF2B5EF4-FFF2-40B4-BE49-F238E27FC236}">
                <a16:creationId xmlns:a16="http://schemas.microsoft.com/office/drawing/2014/main" id="{202D9DBB-BBF8-2C40-AF1E-C7FFA44E23B2}"/>
              </a:ext>
            </a:extLst>
          </p:cNvPr>
          <p:cNvSpPr>
            <a:spLocks noGrp="1"/>
          </p:cNvSpPr>
          <p:nvPr>
            <p:ph idx="1"/>
          </p:nvPr>
        </p:nvSpPr>
        <p:spPr>
          <a:xfrm>
            <a:off x="5000264" y="1100075"/>
            <a:ext cx="6768184" cy="1623008"/>
          </a:xfrm>
          <a:prstGeom prst="rect">
            <a:avLst/>
          </a:prstGeom>
        </p:spPr>
        <p:txBody>
          <a:bodyPr>
            <a:noAutofit/>
          </a:bodyPr>
          <a:lstStyle>
            <a:lvl1pPr marL="234950" indent="-234950">
              <a:lnSpc>
                <a:spcPct val="90000"/>
              </a:lnSpc>
              <a:spcBef>
                <a:spcPts val="500"/>
              </a:spcBef>
              <a:buFont typeface="Arial" panose="020B0604020202020204" pitchFamily="34" charset="0"/>
              <a:buChar char="•"/>
              <a:tabLst/>
              <a:defRPr/>
            </a:lvl1pPr>
            <a:lvl2pPr marL="515938" indent="-258763">
              <a:lnSpc>
                <a:spcPct val="90000"/>
              </a:lnSpc>
              <a:spcBef>
                <a:spcPts val="500"/>
              </a:spcBef>
              <a:buFont typeface="Courier New" panose="02070309020205020404" pitchFamily="49" charset="0"/>
              <a:buChar char="o"/>
              <a:tabLst/>
              <a:defRPr/>
            </a:lvl2pPr>
            <a:lvl3pPr marL="915988" indent="-234950">
              <a:lnSpc>
                <a:spcPct val="90000"/>
              </a:lnSpc>
              <a:spcBef>
                <a:spcPts val="500"/>
              </a:spcBef>
              <a:buFont typeface="Arial" panose="020B0604020202020204" pitchFamily="34" charset="0"/>
              <a:buChar char="•"/>
              <a:tabLst/>
              <a:defRPr/>
            </a:lvl3pPr>
            <a:lvl4pPr marL="1316038" indent="-234950">
              <a:lnSpc>
                <a:spcPct val="90000"/>
              </a:lnSpc>
              <a:spcBef>
                <a:spcPts val="500"/>
              </a:spcBef>
              <a:buFont typeface="Arial" panose="020B0604020202020204" pitchFamily="34" charset="0"/>
              <a:buChar char="•"/>
              <a:tabLst/>
              <a:defRPr/>
            </a:lvl4pPr>
            <a:lvl5pPr marL="1657350" indent="-223838">
              <a:lnSpc>
                <a:spcPct val="90000"/>
              </a:lnSpc>
              <a:spcBef>
                <a:spcPts val="500"/>
              </a:spcBef>
              <a:buFont typeface="Arial" panose="020B0604020202020204" pitchFamily="34" charset="0"/>
              <a:buChar char="•"/>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1" y="3016581"/>
            <a:ext cx="10515600" cy="646331"/>
          </a:xfrm>
          <a:prstGeom prst="rect">
            <a:avLst/>
          </a:prstGeom>
        </p:spPr>
        <p:txBody>
          <a:bodyPr anchor="ctr">
            <a:no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a:xfrm>
            <a:off x="9355319" y="6291728"/>
            <a:ext cx="2743200" cy="365125"/>
          </a:xfrm>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901947" y="1104158"/>
            <a:ext cx="6816649" cy="646331"/>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a:xfrm>
            <a:off x="93481" y="6356364"/>
            <a:ext cx="2743200" cy="365125"/>
          </a:xfrm>
          <a:prstGeom prst="rect">
            <a:avLst/>
          </a:prstGeom>
        </p:spPr>
        <p:txBody>
          <a:bodyPr/>
          <a:lstStyle>
            <a:lvl1pPr>
              <a:defRPr>
                <a:solidFill>
                  <a:srgbClr val="33CDFF"/>
                </a:solidFill>
              </a:defRPr>
            </a:lvl1pPr>
          </a:lstStyle>
          <a:p>
            <a:fld id="{89992BE1-4848-D943-B519-7D7229562BFA}" type="datetime1">
              <a:rPr lang="en-US" smtClean="0"/>
              <a:pPr/>
              <a:t>8/30/24</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a:xfrm>
            <a:off x="4038600" y="6356364"/>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0" y="0"/>
            <a:ext cx="13716000" cy="6858000"/>
          </a:xfrm>
          <a:prstGeom prst="rect">
            <a:avLst/>
          </a:prstGeom>
        </p:spPr>
      </p:pic>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pPr/>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229"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1" y="528603"/>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42399" y="304813"/>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81818" y="4098414"/>
            <a:ext cx="4348567" cy="1431161"/>
          </a:xfrm>
        </p:spPr>
        <p:txBody>
          <a:bodyPr wrap="square">
            <a:no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r>
              <a:rPr lang="en-US" dirty="0"/>
              <a:t> </a:t>
            </a:r>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2207891"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132957" y="5797540"/>
            <a:ext cx="838200" cy="838200"/>
          </a:xfrm>
          <a:prstGeom prst="rect">
            <a:avLst/>
          </a:prstGeom>
        </p:spPr>
      </p:pic>
      <p:grpSp>
        <p:nvGrpSpPr>
          <p:cNvPr id="20" name="Group 19">
            <a:extLst>
              <a:ext uri="{FF2B5EF4-FFF2-40B4-BE49-F238E27FC236}">
                <a16:creationId xmlns:a16="http://schemas.microsoft.com/office/drawing/2014/main" id="{B807836F-AE3D-4847-80B1-0343B9DAB76F}"/>
              </a:ext>
            </a:extLst>
          </p:cNvPr>
          <p:cNvGrpSpPr/>
          <p:nvPr userDrawn="1"/>
        </p:nvGrpSpPr>
        <p:grpSpPr>
          <a:xfrm>
            <a:off x="-473778" y="-10705"/>
            <a:ext cx="3197523" cy="6876906"/>
            <a:chOff x="-473777" y="-10705"/>
            <a:chExt cx="3197522" cy="6876906"/>
          </a:xfrm>
        </p:grpSpPr>
        <p:sp>
          <p:nvSpPr>
            <p:cNvPr id="24" name="Freeform 5">
              <a:extLst>
                <a:ext uri="{FF2B5EF4-FFF2-40B4-BE49-F238E27FC236}">
                  <a16:creationId xmlns:a16="http://schemas.microsoft.com/office/drawing/2014/main" id="{84CFB6B8-C63B-414F-BD5D-4E036E37DB38}"/>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29" name="Freeform 6">
              <a:extLst>
                <a:ext uri="{FF2B5EF4-FFF2-40B4-BE49-F238E27FC236}">
                  <a16:creationId xmlns:a16="http://schemas.microsoft.com/office/drawing/2014/main" id="{E2067D73-15F5-EB41-9889-53FF5A33A5A6}"/>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grpSp>
    </p:spTree>
    <p:extLst>
      <p:ext uri="{BB962C8B-B14F-4D97-AF65-F5344CB8AC3E}">
        <p14:creationId xmlns:p14="http://schemas.microsoft.com/office/powerpoint/2010/main" val="295472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352" userDrawn="1">
          <p15:clr>
            <a:srgbClr val="FBAE40"/>
          </p15:clr>
        </p15:guide>
        <p15:guide id="2" pos="336">
          <p15:clr>
            <a:srgbClr val="FBAE40"/>
          </p15:clr>
        </p15:guide>
        <p15:guide id="3" orient="horz" pos="2040" userDrawn="1">
          <p15:clr>
            <a:srgbClr val="FBAE40"/>
          </p15:clr>
        </p15:guide>
        <p15:guide id="4" pos="1056" userDrawn="1">
          <p15:clr>
            <a:srgbClr val="FBAE40"/>
          </p15:clr>
        </p15:guide>
        <p15:guide id="5" orient="horz" pos="26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0" cstate="email">
            <a:alphaModFix amt="60000"/>
            <a:extLst>
              <a:ext uri="{28A0092B-C50C-407E-A947-70E740481C1C}">
                <a14:useLocalDpi xmlns:a14="http://schemas.microsoft.com/office/drawing/2010/main"/>
              </a:ext>
            </a:extLst>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37" y="54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5008825" y="130368"/>
            <a:ext cx="6816649" cy="64633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403175" y="967801"/>
            <a:ext cx="7436524" cy="369332"/>
          </a:xfrm>
          <a:prstGeom prst="rect">
            <a:avLst/>
          </a:prstGeom>
        </p:spPr>
        <p:txBody>
          <a:bodyPr vert="horz" lIns="91440" tIns="45720" rIns="91440" bIns="45720" rtlCol="0">
            <a:no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53"/>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86" r:id="rId3"/>
    <p:sldLayoutId id="2147483667" r:id="rId4"/>
    <p:sldLayoutId id="2147483663" r:id="rId5"/>
    <p:sldLayoutId id="2147483651" r:id="rId6"/>
    <p:sldLayoutId id="2147483654" r:id="rId7"/>
    <p:sldLayoutId id="214748365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7" cstate="email">
            <a:alphaModFix/>
            <a:extLst>
              <a:ext uri="{28A0092B-C50C-407E-A947-70E740481C1C}">
                <a14:useLocalDpi xmlns:a14="http://schemas.microsoft.com/office/drawing/2010/main"/>
              </a:ext>
            </a:extLst>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9"/>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3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dirty="0">
              <a:solidFill>
                <a:prstClr val="black"/>
              </a:solidFill>
              <a:latin typeface="Arial"/>
            </a:endParaRPr>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5044452" y="198002"/>
            <a:ext cx="6816649" cy="487313"/>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391303" y="967800"/>
            <a:ext cx="7495900" cy="369332"/>
          </a:xfrm>
          <a:prstGeom prst="rect">
            <a:avLst/>
          </a:prstGeom>
        </p:spPr>
        <p:txBody>
          <a:bodyPr vert="horz" wrap="square" lIns="91440" tIns="45720" rIns="91440" bIns="45720" rtlCol="0">
            <a:spAutoFit/>
          </a:bodyPr>
          <a:lstStyle/>
          <a:p>
            <a:pPr lvl="0"/>
            <a:r>
              <a:rPr lang="en-US" dirty="0"/>
              <a:t>Edit Master text styles</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53"/>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7" r:id="rId3"/>
    <p:sldLayoutId id="2147483746" r:id="rId4"/>
    <p:sldLayoutId id="214748375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3234" y="9"/>
            <a:ext cx="2936091" cy="2359883"/>
          </a:xfrm>
          <a:prstGeom prst="rect">
            <a:avLst/>
          </a:prstGeom>
        </p:spPr>
      </p:pic>
      <p:pic>
        <p:nvPicPr>
          <p:cNvPr id="5" name="Picture 4"/>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746386" y="224725"/>
            <a:ext cx="1112903" cy="741935"/>
          </a:xfrm>
          <a:prstGeom prst="rect">
            <a:avLst/>
          </a:prstGeom>
        </p:spPr>
      </p:pic>
      <p:sp>
        <p:nvSpPr>
          <p:cNvPr id="2" name="Title Placeholder 1"/>
          <p:cNvSpPr>
            <a:spLocks noGrp="1"/>
          </p:cNvSpPr>
          <p:nvPr>
            <p:ph type="title"/>
          </p:nvPr>
        </p:nvSpPr>
        <p:spPr>
          <a:xfrm>
            <a:off x="711199" y="241257"/>
            <a:ext cx="9884228" cy="103206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11200" y="1349442"/>
            <a:ext cx="10871200" cy="50069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61"/>
            <a:ext cx="40809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charset="0"/>
              <a:ea typeface="ＭＳ Ｐゴシック" charset="-128"/>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B9B0392C-5BE7-214B-9E5F-CC8853CBAA6A}" type="slidenum">
              <a:rPr lang="en-US" smtClean="0">
                <a:solidFill>
                  <a:prstClr val="black">
                    <a:tint val="75000"/>
                  </a:prstClr>
                </a:solidFill>
                <a:latin typeface="Arial" charset="0"/>
                <a:ea typeface="ＭＳ Ｐゴシック" charset="-128"/>
              </a:rPr>
              <a:pPr fontAlgn="base">
                <a:spcBef>
                  <a:spcPct val="0"/>
                </a:spcBef>
                <a:spcAft>
                  <a:spcPct val="0"/>
                </a:spcAft>
              </a:pPr>
              <a:t>‹#›</a:t>
            </a:fld>
            <a:endParaRPr lang="en-US">
              <a:solidFill>
                <a:prstClr val="black">
                  <a:tint val="75000"/>
                </a:prstClr>
              </a:solidFill>
              <a:latin typeface="Arial" charset="0"/>
              <a:ea typeface="ＭＳ Ｐゴシック" charset="-128"/>
            </a:endParaRPr>
          </a:p>
        </p:txBody>
      </p:sp>
      <p:sp>
        <p:nvSpPr>
          <p:cNvPr id="17" name="Rectangle 16"/>
          <p:cNvSpPr/>
          <p:nvPr/>
        </p:nvSpPr>
        <p:spPr>
          <a:xfrm>
            <a:off x="3048000" y="3429000"/>
            <a:ext cx="6096000" cy="0"/>
          </a:xfrm>
          <a:prstGeom prst="rect">
            <a:avLst/>
          </a:prstGeom>
        </p:spPr>
        <p:txBody>
          <a:bodyPr/>
          <a:lstStyle/>
          <a:p>
            <a:pPr fontAlgn="base">
              <a:spcBef>
                <a:spcPct val="0"/>
              </a:spcBef>
              <a:spcAft>
                <a:spcPct val="0"/>
              </a:spcAft>
            </a:pPr>
            <a:endParaRPr lang="en-US" sz="2000">
              <a:solidFill>
                <a:prstClr val="black"/>
              </a:solidFill>
              <a:latin typeface="Arial" charset="0"/>
              <a:ea typeface="ＭＳ Ｐゴシック" charset="-128"/>
            </a:endParaRPr>
          </a:p>
        </p:txBody>
      </p:sp>
      <p:cxnSp>
        <p:nvCxnSpPr>
          <p:cNvPr id="8" name="Straight Connector 7">
            <a:extLst>
              <a:ext uri="{FF2B5EF4-FFF2-40B4-BE49-F238E27FC236}">
                <a16:creationId xmlns:a16="http://schemas.microsoft.com/office/drawing/2014/main" id="{22841479-3EFE-3043-8AE7-5BEDEAFE0F3B}"/>
              </a:ext>
            </a:extLst>
          </p:cNvPr>
          <p:cNvCxnSpPr>
            <a:cxnSpLocks/>
          </p:cNvCxnSpPr>
          <p:nvPr userDrawn="1"/>
        </p:nvCxnSpPr>
        <p:spPr>
          <a:xfrm>
            <a:off x="711206" y="1273323"/>
            <a:ext cx="1088682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584717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457200" rtl="0" eaLnBrk="1" latinLnBrk="0" hangingPunct="1">
        <a:spcBef>
          <a:spcPct val="0"/>
        </a:spcBef>
        <a:buNone/>
        <a:defRPr sz="3200" kern="1200">
          <a:solidFill>
            <a:srgbClr val="000090"/>
          </a:solidFill>
          <a:latin typeface="Arial Black" panose="020B0A04020102020204" pitchFamily="34" charset="0"/>
          <a:ea typeface="+mj-ea"/>
          <a:cs typeface="+mj-cs"/>
        </a:defRPr>
      </a:lvl1pPr>
    </p:titleStyle>
    <p:bodyStyle>
      <a:lvl1pPr marL="342900" indent="-342900" algn="l" defTabSz="457200" rtl="0" eaLnBrk="1" latinLnBrk="0" hangingPunct="1">
        <a:spcBef>
          <a:spcPct val="20000"/>
        </a:spcBef>
        <a:buClr>
          <a:srgbClr val="000090"/>
        </a:buClr>
        <a:buFont typeface="Arial"/>
        <a:buChar char="•"/>
        <a:defRPr sz="2400" b="1" kern="1200">
          <a:solidFill>
            <a:schemeClr val="tx1"/>
          </a:solidFill>
          <a:latin typeface="+mn-lt"/>
          <a:ea typeface="+mn-ea"/>
          <a:cs typeface="+mn-cs"/>
        </a:defRPr>
      </a:lvl1pPr>
      <a:lvl2pPr marL="742950" indent="-285750" algn="l" defTabSz="457200" rtl="0" eaLnBrk="1" latinLnBrk="0" hangingPunct="1">
        <a:spcBef>
          <a:spcPct val="20000"/>
        </a:spcBef>
        <a:buClr>
          <a:srgbClr val="000090"/>
        </a:buClr>
        <a:buFont typeface="Calibri"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Clr>
          <a:srgbClr val="000090"/>
        </a:buClr>
        <a:buFont typeface="Courier New" pitchFamily="49" charset="0"/>
        <a:buChar char="o"/>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000090"/>
        </a:buClr>
        <a:buFont typeface="Arial"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000090"/>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2.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4.png"/><Relationship Id="rId4" Type="http://schemas.openxmlformats.org/officeDocument/2006/relationships/image" Target="../media/image33.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1582497" y="5007516"/>
            <a:ext cx="5208827" cy="975287"/>
          </a:xfrm>
          <a:solidFill>
            <a:srgbClr val="000000">
              <a:alpha val="34902"/>
            </a:srgbClr>
          </a:solidFill>
        </p:spPr>
        <p:txBody>
          <a:bodyPr>
            <a:noAutofit/>
          </a:bodyPr>
          <a:lstStyle/>
          <a:p>
            <a:pPr>
              <a:spcBef>
                <a:spcPts val="800"/>
              </a:spcBef>
            </a:pPr>
            <a:endParaRPr lang="en-US" sz="1800" b="1" dirty="0"/>
          </a:p>
          <a:p>
            <a:pPr>
              <a:spcBef>
                <a:spcPts val="0"/>
              </a:spcBef>
            </a:pPr>
            <a:r>
              <a:rPr lang="en-US" sz="1800" b="1" dirty="0"/>
              <a:t>Renee Weber</a:t>
            </a:r>
          </a:p>
          <a:p>
            <a:pPr>
              <a:spcBef>
                <a:spcPts val="200"/>
              </a:spcBef>
            </a:pPr>
            <a:r>
              <a:rPr lang="en-US" dirty="0"/>
              <a:t>September 2024</a:t>
            </a:r>
            <a:endParaRPr lang="en-US" sz="1800" dirty="0"/>
          </a:p>
        </p:txBody>
      </p:sp>
      <p:grpSp>
        <p:nvGrpSpPr>
          <p:cNvPr id="27" name="Group 26">
            <a:extLst>
              <a:ext uri="{FF2B5EF4-FFF2-40B4-BE49-F238E27FC236}">
                <a16:creationId xmlns:a16="http://schemas.microsoft.com/office/drawing/2014/main" id="{9F6938CA-4FFB-7847-9784-140F153B3603}"/>
              </a:ext>
            </a:extLst>
          </p:cNvPr>
          <p:cNvGrpSpPr/>
          <p:nvPr/>
        </p:nvGrpSpPr>
        <p:grpSpPr>
          <a:xfrm>
            <a:off x="1676403" y="3203775"/>
            <a:ext cx="5478780" cy="575138"/>
            <a:chOff x="5014909" y="1147993"/>
            <a:chExt cx="4860923" cy="510278"/>
          </a:xfrm>
          <a:effectLst>
            <a:outerShdw blurRad="317500" sx="102000" sy="102000" algn="ctr" rotWithShape="0">
              <a:schemeClr val="accent1">
                <a:lumMod val="50000"/>
                <a:alpha val="40000"/>
              </a:schemeClr>
            </a:outerShdw>
          </a:effectLst>
        </p:grpSpPr>
        <p:grpSp>
          <p:nvGrpSpPr>
            <p:cNvPr id="28" name="Group 27">
              <a:extLst>
                <a:ext uri="{FF2B5EF4-FFF2-40B4-BE49-F238E27FC236}">
                  <a16:creationId xmlns:a16="http://schemas.microsoft.com/office/drawing/2014/main" id="{8AF998B4-14D8-2742-9FA1-C23E547E830E}"/>
                </a:ext>
              </a:extLst>
            </p:cNvPr>
            <p:cNvGrpSpPr>
              <a:grpSpLocks noChangeAspect="1"/>
            </p:cNvGrpSpPr>
            <p:nvPr/>
          </p:nvGrpSpPr>
          <p:grpSpPr>
            <a:xfrm>
              <a:off x="5014909" y="1147993"/>
              <a:ext cx="2364287" cy="510278"/>
              <a:chOff x="339725" y="371475"/>
              <a:chExt cx="2647951" cy="571500"/>
            </a:xfrm>
            <a:solidFill>
              <a:srgbClr val="65CBF9"/>
            </a:solidFill>
          </p:grpSpPr>
          <p:sp>
            <p:nvSpPr>
              <p:cNvPr id="38" name="Freeform 55">
                <a:extLst>
                  <a:ext uri="{FF2B5EF4-FFF2-40B4-BE49-F238E27FC236}">
                    <a16:creationId xmlns:a16="http://schemas.microsoft.com/office/drawing/2014/main" id="{DC9E97D1-D3CA-574B-A2A7-9531DE1E6293}"/>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39" name="Freeform 56">
                <a:extLst>
                  <a:ext uri="{FF2B5EF4-FFF2-40B4-BE49-F238E27FC236}">
                    <a16:creationId xmlns:a16="http://schemas.microsoft.com/office/drawing/2014/main" id="{F4B373C5-6A61-5246-8797-6E4BD803C90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0" name="Freeform 57">
                <a:extLst>
                  <a:ext uri="{FF2B5EF4-FFF2-40B4-BE49-F238E27FC236}">
                    <a16:creationId xmlns:a16="http://schemas.microsoft.com/office/drawing/2014/main" id="{C6FBCAE4-DEF4-B94F-BE2D-71FAC1CD1AF0}"/>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1" name="Freeform 58">
                <a:extLst>
                  <a:ext uri="{FF2B5EF4-FFF2-40B4-BE49-F238E27FC236}">
                    <a16:creationId xmlns:a16="http://schemas.microsoft.com/office/drawing/2014/main" id="{6492482F-28FD-5943-A422-92A6F6C722F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2" name="Freeform 59">
                <a:extLst>
                  <a:ext uri="{FF2B5EF4-FFF2-40B4-BE49-F238E27FC236}">
                    <a16:creationId xmlns:a16="http://schemas.microsoft.com/office/drawing/2014/main" id="{E995C6D0-3ACF-9D4F-A9A8-36A7F3B8E39C}"/>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3" name="Freeform 60">
                <a:extLst>
                  <a:ext uri="{FF2B5EF4-FFF2-40B4-BE49-F238E27FC236}">
                    <a16:creationId xmlns:a16="http://schemas.microsoft.com/office/drawing/2014/main" id="{56382F00-B897-2E40-8F6E-739C9B6FBDD5}"/>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4" name="Freeform 61">
                <a:extLst>
                  <a:ext uri="{FF2B5EF4-FFF2-40B4-BE49-F238E27FC236}">
                    <a16:creationId xmlns:a16="http://schemas.microsoft.com/office/drawing/2014/main" id="{1E02AE62-2EA7-084E-B61A-28CAE2D688BF}"/>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8FA0D0"/>
                  </a:solidFill>
                </a:endParaRPr>
              </a:p>
            </p:txBody>
          </p:sp>
        </p:grpSp>
        <p:grpSp>
          <p:nvGrpSpPr>
            <p:cNvPr id="29" name="Group 28">
              <a:extLst>
                <a:ext uri="{FF2B5EF4-FFF2-40B4-BE49-F238E27FC236}">
                  <a16:creationId xmlns:a16="http://schemas.microsoft.com/office/drawing/2014/main" id="{F9FA3C5C-3560-CD43-ABFD-E257614EFE6C}"/>
                </a:ext>
              </a:extLst>
            </p:cNvPr>
            <p:cNvGrpSpPr/>
            <p:nvPr/>
          </p:nvGrpSpPr>
          <p:grpSpPr>
            <a:xfrm>
              <a:off x="7506206" y="1181604"/>
              <a:ext cx="2369626" cy="450144"/>
              <a:chOff x="4764088" y="3179763"/>
              <a:chExt cx="2657475" cy="504825"/>
            </a:xfrm>
            <a:solidFill>
              <a:schemeClr val="bg1"/>
            </a:solidFill>
          </p:grpSpPr>
          <p:sp>
            <p:nvSpPr>
              <p:cNvPr id="30" name="Freeform 5">
                <a:extLst>
                  <a:ext uri="{FF2B5EF4-FFF2-40B4-BE49-F238E27FC236}">
                    <a16:creationId xmlns:a16="http://schemas.microsoft.com/office/drawing/2014/main" id="{D7343EF2-D28E-8548-B29A-A4B93E882138}"/>
                  </a:ext>
                </a:extLst>
              </p:cNvPr>
              <p:cNvSpPr>
                <a:spLocks/>
              </p:cNvSpPr>
              <p:nvPr/>
            </p:nvSpPr>
            <p:spPr bwMode="auto">
              <a:xfrm>
                <a:off x="4764088" y="3179763"/>
                <a:ext cx="300038" cy="504825"/>
              </a:xfrm>
              <a:custGeom>
                <a:avLst/>
                <a:gdLst>
                  <a:gd name="T0" fmla="*/ 14 w 80"/>
                  <a:gd name="T1" fmla="*/ 94 h 132"/>
                  <a:gd name="T2" fmla="*/ 40 w 80"/>
                  <a:gd name="T3" fmla="*/ 120 h 132"/>
                  <a:gd name="T4" fmla="*/ 65 w 80"/>
                  <a:gd name="T5" fmla="*/ 96 h 132"/>
                  <a:gd name="T6" fmla="*/ 35 w 80"/>
                  <a:gd name="T7" fmla="*/ 69 h 132"/>
                  <a:gd name="T8" fmla="*/ 3 w 80"/>
                  <a:gd name="T9" fmla="*/ 35 h 132"/>
                  <a:gd name="T10" fmla="*/ 41 w 80"/>
                  <a:gd name="T11" fmla="*/ 0 h 132"/>
                  <a:gd name="T12" fmla="*/ 77 w 80"/>
                  <a:gd name="T13" fmla="*/ 33 h 132"/>
                  <a:gd name="T14" fmla="*/ 63 w 80"/>
                  <a:gd name="T15" fmla="*/ 33 h 132"/>
                  <a:gd name="T16" fmla="*/ 40 w 80"/>
                  <a:gd name="T17" fmla="*/ 12 h 132"/>
                  <a:gd name="T18" fmla="*/ 17 w 80"/>
                  <a:gd name="T19" fmla="*/ 34 h 132"/>
                  <a:gd name="T20" fmla="*/ 48 w 80"/>
                  <a:gd name="T21" fmla="*/ 60 h 132"/>
                  <a:gd name="T22" fmla="*/ 80 w 80"/>
                  <a:gd name="T23" fmla="*/ 95 h 132"/>
                  <a:gd name="T24" fmla="*/ 40 w 80"/>
                  <a:gd name="T25" fmla="*/ 132 h 132"/>
                  <a:gd name="T26" fmla="*/ 0 w 80"/>
                  <a:gd name="T27" fmla="*/ 94 h 132"/>
                  <a:gd name="T28" fmla="*/ 14 w 80"/>
                  <a:gd name="T29"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2">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3BE20F93-C408-0844-B398-3472661322C0}"/>
                  </a:ext>
                </a:extLst>
              </p:cNvPr>
              <p:cNvSpPr>
                <a:spLocks/>
              </p:cNvSpPr>
              <p:nvPr/>
            </p:nvSpPr>
            <p:spPr bwMode="auto">
              <a:xfrm>
                <a:off x="5113338" y="3179763"/>
                <a:ext cx="468313" cy="504825"/>
              </a:xfrm>
              <a:custGeom>
                <a:avLst/>
                <a:gdLst>
                  <a:gd name="T0" fmla="*/ 125 w 125"/>
                  <a:gd name="T1" fmla="*/ 96 h 132"/>
                  <a:gd name="T2" fmla="*/ 66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7">
                <a:extLst>
                  <a:ext uri="{FF2B5EF4-FFF2-40B4-BE49-F238E27FC236}">
                    <a16:creationId xmlns:a16="http://schemas.microsoft.com/office/drawing/2014/main" id="{9A3D9C59-0C09-F34E-8561-4E435C62DAFF}"/>
                  </a:ext>
                </a:extLst>
              </p:cNvPr>
              <p:cNvSpPr>
                <a:spLocks noChangeArrowheads="1"/>
              </p:cNvSpPr>
              <p:nvPr/>
            </p:nvSpPr>
            <p:spPr bwMode="auto">
              <a:xfrm>
                <a:off x="5653088" y="3187701"/>
                <a:ext cx="52388" cy="4905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59098E31-84AE-D240-AD28-667FB0F7A599}"/>
                  </a:ext>
                </a:extLst>
              </p:cNvPr>
              <p:cNvSpPr>
                <a:spLocks/>
              </p:cNvSpPr>
              <p:nvPr/>
            </p:nvSpPr>
            <p:spPr bwMode="auto">
              <a:xfrm>
                <a:off x="5803901" y="3187701"/>
                <a:ext cx="265113" cy="490538"/>
              </a:xfrm>
              <a:custGeom>
                <a:avLst/>
                <a:gdLst>
                  <a:gd name="T0" fmla="*/ 0 w 167"/>
                  <a:gd name="T1" fmla="*/ 0 h 309"/>
                  <a:gd name="T2" fmla="*/ 167 w 167"/>
                  <a:gd name="T3" fmla="*/ 0 h 309"/>
                  <a:gd name="T4" fmla="*/ 167 w 167"/>
                  <a:gd name="T5" fmla="*/ 32 h 309"/>
                  <a:gd name="T6" fmla="*/ 33 w 167"/>
                  <a:gd name="T7" fmla="*/ 32 h 309"/>
                  <a:gd name="T8" fmla="*/ 33 w 167"/>
                  <a:gd name="T9" fmla="*/ 138 h 309"/>
                  <a:gd name="T10" fmla="*/ 165 w 167"/>
                  <a:gd name="T11" fmla="*/ 138 h 309"/>
                  <a:gd name="T12" fmla="*/ 165 w 167"/>
                  <a:gd name="T13" fmla="*/ 169 h 309"/>
                  <a:gd name="T14" fmla="*/ 33 w 167"/>
                  <a:gd name="T15" fmla="*/ 169 h 309"/>
                  <a:gd name="T16" fmla="*/ 33 w 167"/>
                  <a:gd name="T17" fmla="*/ 277 h 309"/>
                  <a:gd name="T18" fmla="*/ 167 w 167"/>
                  <a:gd name="T19" fmla="*/ 277 h 309"/>
                  <a:gd name="T20" fmla="*/ 167 w 167"/>
                  <a:gd name="T21" fmla="*/ 309 h 309"/>
                  <a:gd name="T22" fmla="*/ 0 w 167"/>
                  <a:gd name="T23" fmla="*/ 309 h 309"/>
                  <a:gd name="T24" fmla="*/ 0 w 167"/>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9">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0BE69CB1-5A6D-E34F-B2D2-C62D2E2DEDA0}"/>
                  </a:ext>
                </a:extLst>
              </p:cNvPr>
              <p:cNvSpPr>
                <a:spLocks/>
              </p:cNvSpPr>
              <p:nvPr/>
            </p:nvSpPr>
            <p:spPr bwMode="auto">
              <a:xfrm>
                <a:off x="6151563" y="3187701"/>
                <a:ext cx="387350" cy="490538"/>
              </a:xfrm>
              <a:custGeom>
                <a:avLst/>
                <a:gdLst>
                  <a:gd name="T0" fmla="*/ 213 w 244"/>
                  <a:gd name="T1" fmla="*/ 258 h 309"/>
                  <a:gd name="T2" fmla="*/ 213 w 244"/>
                  <a:gd name="T3" fmla="*/ 0 h 309"/>
                  <a:gd name="T4" fmla="*/ 244 w 244"/>
                  <a:gd name="T5" fmla="*/ 0 h 309"/>
                  <a:gd name="T6" fmla="*/ 244 w 244"/>
                  <a:gd name="T7" fmla="*/ 309 h 309"/>
                  <a:gd name="T8" fmla="*/ 213 w 244"/>
                  <a:gd name="T9" fmla="*/ 309 h 309"/>
                  <a:gd name="T10" fmla="*/ 34 w 244"/>
                  <a:gd name="T11" fmla="*/ 48 h 309"/>
                  <a:gd name="T12" fmla="*/ 34 w 244"/>
                  <a:gd name="T13" fmla="*/ 309 h 309"/>
                  <a:gd name="T14" fmla="*/ 0 w 244"/>
                  <a:gd name="T15" fmla="*/ 309 h 309"/>
                  <a:gd name="T16" fmla="*/ 0 w 244"/>
                  <a:gd name="T17" fmla="*/ 0 h 309"/>
                  <a:gd name="T18" fmla="*/ 36 w 244"/>
                  <a:gd name="T19" fmla="*/ 0 h 309"/>
                  <a:gd name="T20" fmla="*/ 213 w 244"/>
                  <a:gd name="T21"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309">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A90BF7B2-590D-9F4F-99CD-8F43A837D972}"/>
                  </a:ext>
                </a:extLst>
              </p:cNvPr>
              <p:cNvSpPr>
                <a:spLocks/>
              </p:cNvSpPr>
              <p:nvPr/>
            </p:nvSpPr>
            <p:spPr bwMode="auto">
              <a:xfrm>
                <a:off x="6613526" y="3179763"/>
                <a:ext cx="469900" cy="504825"/>
              </a:xfrm>
              <a:custGeom>
                <a:avLst/>
                <a:gdLst>
                  <a:gd name="T0" fmla="*/ 125 w 125"/>
                  <a:gd name="T1" fmla="*/ 96 h 132"/>
                  <a:gd name="T2" fmla="*/ 67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3C0FA28E-8A7B-2240-812C-28F4AF94088C}"/>
                  </a:ext>
                </a:extLst>
              </p:cNvPr>
              <p:cNvSpPr>
                <a:spLocks/>
              </p:cNvSpPr>
              <p:nvPr/>
            </p:nvSpPr>
            <p:spPr bwMode="auto">
              <a:xfrm>
                <a:off x="7154863" y="3187701"/>
                <a:ext cx="266700" cy="490538"/>
              </a:xfrm>
              <a:custGeom>
                <a:avLst/>
                <a:gdLst>
                  <a:gd name="T0" fmla="*/ 0 w 168"/>
                  <a:gd name="T1" fmla="*/ 0 h 309"/>
                  <a:gd name="T2" fmla="*/ 168 w 168"/>
                  <a:gd name="T3" fmla="*/ 0 h 309"/>
                  <a:gd name="T4" fmla="*/ 168 w 168"/>
                  <a:gd name="T5" fmla="*/ 32 h 309"/>
                  <a:gd name="T6" fmla="*/ 33 w 168"/>
                  <a:gd name="T7" fmla="*/ 32 h 309"/>
                  <a:gd name="T8" fmla="*/ 33 w 168"/>
                  <a:gd name="T9" fmla="*/ 138 h 309"/>
                  <a:gd name="T10" fmla="*/ 168 w 168"/>
                  <a:gd name="T11" fmla="*/ 138 h 309"/>
                  <a:gd name="T12" fmla="*/ 168 w 168"/>
                  <a:gd name="T13" fmla="*/ 169 h 309"/>
                  <a:gd name="T14" fmla="*/ 33 w 168"/>
                  <a:gd name="T15" fmla="*/ 169 h 309"/>
                  <a:gd name="T16" fmla="*/ 33 w 168"/>
                  <a:gd name="T17" fmla="*/ 277 h 309"/>
                  <a:gd name="T18" fmla="*/ 168 w 168"/>
                  <a:gd name="T19" fmla="*/ 277 h 309"/>
                  <a:gd name="T20" fmla="*/ 168 w 168"/>
                  <a:gd name="T21" fmla="*/ 309 h 309"/>
                  <a:gd name="T22" fmla="*/ 0 w 168"/>
                  <a:gd name="T23" fmla="*/ 309 h 309"/>
                  <a:gd name="T24" fmla="*/ 0 w 168"/>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9">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Subtitle 2">
            <a:extLst>
              <a:ext uri="{FF2B5EF4-FFF2-40B4-BE49-F238E27FC236}">
                <a16:creationId xmlns:a16="http://schemas.microsoft.com/office/drawing/2014/main" id="{CCA81A75-6956-D24B-83A1-EB2EBBE89FE9}"/>
              </a:ext>
            </a:extLst>
          </p:cNvPr>
          <p:cNvSpPr txBox="1">
            <a:spLocks/>
          </p:cNvSpPr>
          <p:nvPr/>
        </p:nvSpPr>
        <p:spPr>
          <a:xfrm>
            <a:off x="1573039" y="4068480"/>
            <a:ext cx="5218036" cy="938963"/>
          </a:xfrm>
          <a:prstGeom prst="rect">
            <a:avLst/>
          </a:prstGeom>
          <a:solidFill>
            <a:srgbClr val="000000">
              <a:alpha val="34902"/>
            </a:srgbClr>
          </a:solidFill>
        </p:spPr>
        <p:txBody>
          <a:bodyPr vert="horz" wrap="square"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r>
              <a:rPr lang="en-US" sz="2600" b="1" dirty="0"/>
              <a:t>@MSFC</a:t>
            </a:r>
          </a:p>
        </p:txBody>
      </p:sp>
      <p:sp>
        <p:nvSpPr>
          <p:cNvPr id="3" name="TextBox 2">
            <a:extLst>
              <a:ext uri="{FF2B5EF4-FFF2-40B4-BE49-F238E27FC236}">
                <a16:creationId xmlns:a16="http://schemas.microsoft.com/office/drawing/2014/main" id="{6CCE921B-A206-3C4B-B4E3-FB40CE5CF4B2}"/>
              </a:ext>
            </a:extLst>
          </p:cNvPr>
          <p:cNvSpPr txBox="1"/>
          <p:nvPr/>
        </p:nvSpPr>
        <p:spPr>
          <a:xfrm>
            <a:off x="12631783" y="35008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6335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26C96D-9C30-38F3-A5C6-B0E841669284}"/>
              </a:ext>
            </a:extLst>
          </p:cNvPr>
          <p:cNvSpPr>
            <a:spLocks noGrp="1"/>
          </p:cNvSpPr>
          <p:nvPr>
            <p:ph type="sldNum" sz="quarter" idx="12"/>
          </p:nvPr>
        </p:nvSpPr>
        <p:spPr/>
        <p:txBody>
          <a:bodyPr/>
          <a:lstStyle/>
          <a:p>
            <a:fld id="{2E8C51FE-49D9-314D-9957-ABBF7DDE8782}" type="slidenum">
              <a:rPr lang="en-US" smtClean="0"/>
              <a:t>10</a:t>
            </a:fld>
            <a:endParaRPr lang="en-US"/>
          </a:p>
        </p:txBody>
      </p:sp>
      <p:pic>
        <p:nvPicPr>
          <p:cNvPr id="4" name="Picture 3" descr="A close-up of a machine&#10;&#10;Description automatically generated">
            <a:extLst>
              <a:ext uri="{FF2B5EF4-FFF2-40B4-BE49-F238E27FC236}">
                <a16:creationId xmlns:a16="http://schemas.microsoft.com/office/drawing/2014/main" id="{A8A24BAB-7DEE-D58B-D223-A6FE39E803DD}"/>
              </a:ext>
            </a:extLst>
          </p:cNvPr>
          <p:cNvPicPr>
            <a:picLocks noChangeAspect="1"/>
          </p:cNvPicPr>
          <p:nvPr/>
        </p:nvPicPr>
        <p:blipFill rotWithShape="1">
          <a:blip r:embed="rId3"/>
          <a:srcRect t="7812" b="7812"/>
          <a:stretch/>
        </p:blipFill>
        <p:spPr>
          <a:xfrm>
            <a:off x="0" y="0"/>
            <a:ext cx="12192001" cy="6858000"/>
          </a:xfrm>
          <a:prstGeom prst="rect">
            <a:avLst/>
          </a:prstGeom>
        </p:spPr>
      </p:pic>
    </p:spTree>
    <p:extLst>
      <p:ext uri="{BB962C8B-B14F-4D97-AF65-F5344CB8AC3E}">
        <p14:creationId xmlns:p14="http://schemas.microsoft.com/office/powerpoint/2010/main" val="25675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373650-0D72-EA40-93EB-600B82C1A23E}"/>
              </a:ext>
            </a:extLst>
          </p:cNvPr>
          <p:cNvSpPr/>
          <p:nvPr/>
        </p:nvSpPr>
        <p:spPr>
          <a:xfrm>
            <a:off x="0" y="0"/>
            <a:ext cx="12192000" cy="6858000"/>
          </a:xfrm>
          <a:prstGeom prst="rect">
            <a:avLst/>
          </a:prstGeom>
          <a:gradFill flip="none" rotWithShape="1">
            <a:gsLst>
              <a:gs pos="50000">
                <a:srgbClr val="15485D"/>
              </a:gs>
              <a:gs pos="0">
                <a:srgbClr val="245B74"/>
              </a:gs>
              <a:gs pos="100000">
                <a:srgbClr val="0433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11</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716967" y="1078332"/>
            <a:ext cx="7273264" cy="2939266"/>
          </a:xfrm>
          <a:prstGeom prst="rect">
            <a:avLst/>
          </a:prstGeom>
          <a:noFill/>
          <a:ln w="69850" cmpd="sng">
            <a:noFill/>
          </a:ln>
        </p:spPr>
        <p:txBody>
          <a:bodyPr wrap="square" rtlCol="0">
            <a:spAutoFit/>
          </a:bodyPr>
          <a:lstStyle/>
          <a:p>
            <a:pPr>
              <a:spcAft>
                <a:spcPts val="600"/>
              </a:spcAft>
            </a:pPr>
            <a:r>
              <a:rPr lang="en-US" sz="1600" dirty="0">
                <a:solidFill>
                  <a:schemeClr val="bg1"/>
                </a:solidFill>
              </a:rPr>
              <a:t>MSFC manages the materials research portfolio for SMD: </a:t>
            </a:r>
          </a:p>
          <a:p>
            <a:pPr marL="285750" indent="-285750">
              <a:spcAft>
                <a:spcPts val="600"/>
              </a:spcAft>
              <a:buFont typeface="Arial" panose="020B0604020202020204" pitchFamily="34" charset="0"/>
              <a:buChar char="•"/>
            </a:pPr>
            <a:r>
              <a:rPr lang="en-US" sz="1600" dirty="0">
                <a:solidFill>
                  <a:schemeClr val="bg1"/>
                </a:solidFill>
              </a:rPr>
              <a:t>Investigate fundamental laws of physics and physical processes, often using either microgravity or interplanetary distances as research tools </a:t>
            </a:r>
          </a:p>
          <a:p>
            <a:pPr marL="285750" indent="-285750">
              <a:spcAft>
                <a:spcPts val="600"/>
              </a:spcAft>
              <a:buFont typeface="Arial" panose="020B0604020202020204" pitchFamily="34" charset="0"/>
              <a:buChar char="•"/>
            </a:pPr>
            <a:r>
              <a:rPr lang="en-US" sz="1600" dirty="0">
                <a:solidFill>
                  <a:schemeClr val="bg1"/>
                </a:solidFill>
              </a:rPr>
              <a:t>Provide a mechanistic understanding of processes underlying space exploration technologies such as power generation/storage, space propulsion, and ECLSS</a:t>
            </a:r>
          </a:p>
          <a:p>
            <a:pPr marL="285750" indent="-285750">
              <a:spcAft>
                <a:spcPts val="600"/>
              </a:spcAft>
              <a:buFont typeface="Arial" panose="020B0604020202020204" pitchFamily="34" charset="0"/>
              <a:buChar char="•"/>
            </a:pPr>
            <a:r>
              <a:rPr lang="en-US" sz="1600" dirty="0">
                <a:solidFill>
                  <a:schemeClr val="bg1"/>
                </a:solidFill>
              </a:rPr>
              <a:t>Support the transfer of knowledge/technology of space-based research to terrestrial systems to benefit life on Earth </a:t>
            </a:r>
          </a:p>
          <a:p>
            <a:pPr>
              <a:spcAft>
                <a:spcPts val="600"/>
              </a:spcAft>
            </a:pPr>
            <a:endParaRPr lang="en-US" sz="1600" dirty="0">
              <a:solidFill>
                <a:schemeClr val="bg1"/>
              </a:solidFill>
            </a:endParaRPr>
          </a:p>
          <a:p>
            <a:pPr marL="342900" indent="-342900">
              <a:buFont typeface="Arial" panose="020B0604020202020204" pitchFamily="34" charset="0"/>
              <a:buChar char="•"/>
            </a:pPr>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6134744" y="46034"/>
            <a:ext cx="5950668" cy="584775"/>
          </a:xfrm>
          <a:prstGeom prst="rect">
            <a:avLst/>
          </a:prstGeom>
        </p:spPr>
        <p:txBody>
          <a:bodyPr wrap="none">
            <a:spAutoFit/>
          </a:bodyPr>
          <a:lstStyle/>
          <a:p>
            <a:pPr algn="r"/>
            <a:r>
              <a:rPr lang="en-US" sz="3200" dirty="0">
                <a:solidFill>
                  <a:schemeClr val="bg1"/>
                </a:solidFill>
              </a:rPr>
              <a:t>Biological and Physical Science</a:t>
            </a:r>
          </a:p>
        </p:txBody>
      </p:sp>
      <p:sp>
        <p:nvSpPr>
          <p:cNvPr id="10" name="Rectangle 9">
            <a:extLst>
              <a:ext uri="{FF2B5EF4-FFF2-40B4-BE49-F238E27FC236}">
                <a16:creationId xmlns:a16="http://schemas.microsoft.com/office/drawing/2014/main" id="{695236D2-0849-6446-9167-21097CE35DBC}"/>
              </a:ext>
            </a:extLst>
          </p:cNvPr>
          <p:cNvSpPr/>
          <p:nvPr/>
        </p:nvSpPr>
        <p:spPr>
          <a:xfrm>
            <a:off x="4716968" y="3639433"/>
            <a:ext cx="4315356" cy="2862322"/>
          </a:xfrm>
          <a:prstGeom prst="rect">
            <a:avLst/>
          </a:prstGeom>
        </p:spPr>
        <p:txBody>
          <a:bodyPr wrap="square">
            <a:spAutoFit/>
          </a:bodyPr>
          <a:lstStyle/>
          <a:p>
            <a:r>
              <a:rPr lang="en-US" sz="1600" u="sng" dirty="0">
                <a:solidFill>
                  <a:schemeClr val="bg1"/>
                </a:solidFill>
              </a:rPr>
              <a:t>Supporting Decadal-priority science</a:t>
            </a:r>
          </a:p>
          <a:p>
            <a:endParaRPr lang="en-US" sz="1600" dirty="0">
              <a:solidFill>
                <a:schemeClr val="bg1"/>
              </a:solidFill>
            </a:endParaRPr>
          </a:p>
          <a:p>
            <a:pPr marL="231775" indent="-231775">
              <a:spcAft>
                <a:spcPts val="600"/>
              </a:spcAft>
              <a:buFont typeface="Arial" panose="020B0604020202020204" pitchFamily="34" charset="0"/>
              <a:buChar char="•"/>
            </a:pPr>
            <a:r>
              <a:rPr lang="en-US" sz="1600" dirty="0">
                <a:solidFill>
                  <a:schemeClr val="bg1"/>
                </a:solidFill>
              </a:rPr>
              <a:t>Sustainable and functional extraterrestrial habitats</a:t>
            </a:r>
          </a:p>
          <a:p>
            <a:pPr marL="231775" indent="-231775">
              <a:spcAft>
                <a:spcPts val="600"/>
              </a:spcAft>
              <a:buFont typeface="Arial" panose="020B0604020202020204" pitchFamily="34" charset="0"/>
              <a:buChar char="•"/>
            </a:pPr>
            <a:r>
              <a:rPr lang="en-US" sz="1600" dirty="0">
                <a:solidFill>
                  <a:schemeClr val="bg1"/>
                </a:solidFill>
              </a:rPr>
              <a:t>ISRU &amp; ISAM</a:t>
            </a:r>
          </a:p>
          <a:p>
            <a:pPr marL="231775" indent="-231775">
              <a:spcAft>
                <a:spcPts val="600"/>
              </a:spcAft>
              <a:buFont typeface="Arial" panose="020B0604020202020204" pitchFamily="34" charset="0"/>
              <a:buChar char="•"/>
            </a:pPr>
            <a:r>
              <a:rPr lang="en-US" sz="1600" dirty="0">
                <a:solidFill>
                  <a:schemeClr val="bg1"/>
                </a:solidFill>
              </a:rPr>
              <a:t>Fundamental principles that organize the structure and functionality of materials</a:t>
            </a:r>
          </a:p>
          <a:p>
            <a:pPr marL="231775" indent="-231775">
              <a:spcAft>
                <a:spcPts val="600"/>
              </a:spcAft>
              <a:buFont typeface="Arial" panose="020B0604020202020204" pitchFamily="34" charset="0"/>
              <a:buChar char="•"/>
            </a:pPr>
            <a:r>
              <a:rPr lang="en-US" sz="1600" dirty="0">
                <a:solidFill>
                  <a:schemeClr val="bg1"/>
                </a:solidFill>
              </a:rPr>
              <a:t>Fundamental laws that govern the behavior of systems that are far from equilibrium</a:t>
            </a:r>
          </a:p>
          <a:p>
            <a:pPr marL="231775" indent="-231775">
              <a:spcAft>
                <a:spcPts val="600"/>
              </a:spcAft>
              <a:buFont typeface="Arial" panose="020B0604020202020204" pitchFamily="34" charset="0"/>
              <a:buChar char="•"/>
            </a:pPr>
            <a:endParaRPr lang="en-US" sz="1600" dirty="0">
              <a:solidFill>
                <a:schemeClr val="bg1"/>
              </a:solidFill>
            </a:endParaRPr>
          </a:p>
        </p:txBody>
      </p:sp>
      <p:pic>
        <p:nvPicPr>
          <p:cNvPr id="6" name="Picture 5" descr="A person working on a machine&#10;&#10;Description automatically generated">
            <a:extLst>
              <a:ext uri="{FF2B5EF4-FFF2-40B4-BE49-F238E27FC236}">
                <a16:creationId xmlns:a16="http://schemas.microsoft.com/office/drawing/2014/main" id="{11238385-9B15-E429-81BE-7DBC280EFD80}"/>
              </a:ext>
            </a:extLst>
          </p:cNvPr>
          <p:cNvPicPr>
            <a:picLocks noChangeAspect="1"/>
          </p:cNvPicPr>
          <p:nvPr/>
        </p:nvPicPr>
        <p:blipFill>
          <a:blip r:embed="rId3"/>
          <a:stretch>
            <a:fillRect/>
          </a:stretch>
        </p:blipFill>
        <p:spPr>
          <a:xfrm>
            <a:off x="9338034" y="3296992"/>
            <a:ext cx="2454774" cy="3174841"/>
          </a:xfrm>
          <a:prstGeom prst="rect">
            <a:avLst/>
          </a:prstGeom>
          <a:ln>
            <a:solidFill>
              <a:schemeClr val="bg1"/>
            </a:solidFill>
          </a:ln>
        </p:spPr>
      </p:pic>
      <p:pic>
        <p:nvPicPr>
          <p:cNvPr id="11" name="Picture 10">
            <a:extLst>
              <a:ext uri="{FF2B5EF4-FFF2-40B4-BE49-F238E27FC236}">
                <a16:creationId xmlns:a16="http://schemas.microsoft.com/office/drawing/2014/main" id="{5F04F5DA-4F04-E800-7D77-6B1CEBE50FB9}"/>
              </a:ext>
            </a:extLst>
          </p:cNvPr>
          <p:cNvPicPr>
            <a:picLocks noChangeAspect="1"/>
          </p:cNvPicPr>
          <p:nvPr/>
        </p:nvPicPr>
        <p:blipFill>
          <a:blip r:embed="rId4"/>
          <a:stretch>
            <a:fillRect/>
          </a:stretch>
        </p:blipFill>
        <p:spPr>
          <a:xfrm>
            <a:off x="480119" y="1"/>
            <a:ext cx="4689780" cy="6858000"/>
          </a:xfrm>
          <a:prstGeom prst="rect">
            <a:avLst/>
          </a:prstGeom>
        </p:spPr>
      </p:pic>
    </p:spTree>
    <p:extLst>
      <p:ext uri="{BB962C8B-B14F-4D97-AF65-F5344CB8AC3E}">
        <p14:creationId xmlns:p14="http://schemas.microsoft.com/office/powerpoint/2010/main" val="360156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78CEDB-9147-46F8-9A93-D66136060E37}"/>
              </a:ext>
            </a:extLst>
          </p:cNvPr>
          <p:cNvSpPr txBox="1"/>
          <p:nvPr/>
        </p:nvSpPr>
        <p:spPr>
          <a:xfrm>
            <a:off x="4878309" y="434485"/>
            <a:ext cx="7196024"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chemeClr val="bg1"/>
                </a:solidFill>
                <a:effectLst/>
                <a:uLnTx/>
                <a:uFillTx/>
                <a:latin typeface="Arial"/>
                <a:ea typeface="+mn-ea"/>
                <a:cs typeface="+mn-cs"/>
              </a:rPr>
              <a:t>Leveraging the data of today and driving the missions of tomorrow to make impactful scientific discoveries </a:t>
            </a:r>
            <a:endParaRPr kumimoji="0" lang="en-US" sz="1600" b="1" i="0" u="none" strike="noStrike" kern="1200" cap="none" spc="0" normalizeH="0" baseline="0" noProof="0">
              <a:ln>
                <a:noFill/>
              </a:ln>
              <a:solidFill>
                <a:schemeClr val="bg1"/>
              </a:solidFill>
              <a:effectLst/>
              <a:uLnTx/>
              <a:uFillTx/>
              <a:latin typeface="Arial"/>
              <a:ea typeface="+mn-ea"/>
              <a:cs typeface="+mn-cs"/>
            </a:endParaRPr>
          </a:p>
        </p:txBody>
      </p:sp>
      <p:sp>
        <p:nvSpPr>
          <p:cNvPr id="141" name="TextBox 140">
            <a:extLst>
              <a:ext uri="{FF2B5EF4-FFF2-40B4-BE49-F238E27FC236}">
                <a16:creationId xmlns:a16="http://schemas.microsoft.com/office/drawing/2014/main" id="{27A247A8-7822-4FC4-AE9E-CAD7E7173CCE}"/>
              </a:ext>
            </a:extLst>
          </p:cNvPr>
          <p:cNvSpPr txBox="1"/>
          <p:nvPr/>
        </p:nvSpPr>
        <p:spPr>
          <a:xfrm>
            <a:off x="9353988" y="3488873"/>
            <a:ext cx="2596044"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Bridge to other Opportunities</a:t>
            </a:r>
          </a:p>
        </p:txBody>
      </p:sp>
      <p:sp>
        <p:nvSpPr>
          <p:cNvPr id="136" name="TextBox 135">
            <a:extLst>
              <a:ext uri="{FF2B5EF4-FFF2-40B4-BE49-F238E27FC236}">
                <a16:creationId xmlns:a16="http://schemas.microsoft.com/office/drawing/2014/main" id="{3438C25A-78EE-4C41-8EA2-72390A63BF30}"/>
              </a:ext>
            </a:extLst>
          </p:cNvPr>
          <p:cNvSpPr txBox="1"/>
          <p:nvPr/>
        </p:nvSpPr>
        <p:spPr>
          <a:xfrm>
            <a:off x="4110236" y="3488873"/>
            <a:ext cx="237744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Experience &amp; Capability</a:t>
            </a:r>
          </a:p>
        </p:txBody>
      </p:sp>
      <p:sp>
        <p:nvSpPr>
          <p:cNvPr id="137" name="TextBox 136">
            <a:extLst>
              <a:ext uri="{FF2B5EF4-FFF2-40B4-BE49-F238E27FC236}">
                <a16:creationId xmlns:a16="http://schemas.microsoft.com/office/drawing/2014/main" id="{B3E0523B-AB9B-4AD3-9338-24F157CFC09F}"/>
              </a:ext>
            </a:extLst>
          </p:cNvPr>
          <p:cNvSpPr txBox="1"/>
          <p:nvPr/>
        </p:nvSpPr>
        <p:spPr>
          <a:xfrm>
            <a:off x="4138068" y="3775316"/>
            <a:ext cx="2424785" cy="646331"/>
          </a:xfrm>
          <a:prstGeom prst="rect">
            <a:avLst/>
          </a:prstGeom>
          <a:noFill/>
        </p:spPr>
        <p:txBody>
          <a:bodyPr wrap="square" rtlCol="0">
            <a:spAutoFit/>
          </a:bodyPr>
          <a:lstStyle/>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Science expertise</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Engineering expertise</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Science test facilities </a:t>
            </a:r>
          </a:p>
        </p:txBody>
      </p:sp>
      <p:sp>
        <p:nvSpPr>
          <p:cNvPr id="139" name="TextBox 138">
            <a:extLst>
              <a:ext uri="{FF2B5EF4-FFF2-40B4-BE49-F238E27FC236}">
                <a16:creationId xmlns:a16="http://schemas.microsoft.com/office/drawing/2014/main" id="{D3EA12AB-6585-403C-B9F3-3A959435685C}"/>
              </a:ext>
            </a:extLst>
          </p:cNvPr>
          <p:cNvSpPr txBox="1"/>
          <p:nvPr/>
        </p:nvSpPr>
        <p:spPr>
          <a:xfrm>
            <a:off x="9315007" y="3775316"/>
            <a:ext cx="2876993" cy="646331"/>
          </a:xfrm>
          <a:prstGeom prst="rect">
            <a:avLst/>
          </a:prstGeom>
          <a:noFill/>
        </p:spPr>
        <p:txBody>
          <a:bodyPr wrap="square" rtlCol="0">
            <a:spAutoFit/>
          </a:bodyPr>
          <a:lstStyle/>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Larger roles in flagship/strategic missions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Implementation of new technologies</a:t>
            </a:r>
          </a:p>
        </p:txBody>
      </p:sp>
      <p:sp>
        <p:nvSpPr>
          <p:cNvPr id="140" name="TextBox 139">
            <a:extLst>
              <a:ext uri="{FF2B5EF4-FFF2-40B4-BE49-F238E27FC236}">
                <a16:creationId xmlns:a16="http://schemas.microsoft.com/office/drawing/2014/main" id="{B61F74C0-E34A-45B7-BC95-A20A87A1BD68}"/>
              </a:ext>
            </a:extLst>
          </p:cNvPr>
          <p:cNvSpPr txBox="1"/>
          <p:nvPr/>
        </p:nvSpPr>
        <p:spPr>
          <a:xfrm>
            <a:off x="5910648" y="3053841"/>
            <a:ext cx="4291209"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a:ea typeface="+mn-ea"/>
                <a:cs typeface="+mn-cs"/>
              </a:rPr>
              <a:t>Uniquely Positioned to Capitalize</a:t>
            </a:r>
          </a:p>
        </p:txBody>
      </p:sp>
      <p:sp>
        <p:nvSpPr>
          <p:cNvPr id="133" name="TextBox 132">
            <a:extLst>
              <a:ext uri="{FF2B5EF4-FFF2-40B4-BE49-F238E27FC236}">
                <a16:creationId xmlns:a16="http://schemas.microsoft.com/office/drawing/2014/main" id="{BB47B316-0809-45D9-9329-8E950AECEB5D}"/>
              </a:ext>
            </a:extLst>
          </p:cNvPr>
          <p:cNvSpPr txBox="1"/>
          <p:nvPr/>
        </p:nvSpPr>
        <p:spPr>
          <a:xfrm>
            <a:off x="6576312" y="3775316"/>
            <a:ext cx="2676837" cy="646331"/>
          </a:xfrm>
          <a:prstGeom prst="rect">
            <a:avLst/>
          </a:prstGeom>
          <a:noFill/>
        </p:spPr>
        <p:txBody>
          <a:bodyPr wrap="square">
            <a:spAutoFit/>
          </a:bodyPr>
          <a:lstStyle>
            <a:defPPr>
              <a:defRPr lang="en-US"/>
            </a:defPPr>
            <a:lvl1pPr marL="171450" indent="-171450">
              <a:buFont typeface="Arial" panose="020B0604020202020204" pitchFamily="34" charset="0"/>
              <a:buChar char="•"/>
              <a:defRPr sz="1200"/>
            </a:lvl1pPr>
          </a:lstStyle>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Industry </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Academia</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Local, national, &amp; international</a:t>
            </a:r>
          </a:p>
        </p:txBody>
      </p:sp>
      <p:sp>
        <p:nvSpPr>
          <p:cNvPr id="142" name="TextBox 141">
            <a:extLst>
              <a:ext uri="{FF2B5EF4-FFF2-40B4-BE49-F238E27FC236}">
                <a16:creationId xmlns:a16="http://schemas.microsoft.com/office/drawing/2014/main" id="{2CC3037B-55C2-41A8-914D-50E526CE6B7E}"/>
              </a:ext>
            </a:extLst>
          </p:cNvPr>
          <p:cNvSpPr txBox="1"/>
          <p:nvPr/>
        </p:nvSpPr>
        <p:spPr>
          <a:xfrm>
            <a:off x="6830212" y="3488874"/>
            <a:ext cx="1911367"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Relationships</a:t>
            </a:r>
          </a:p>
        </p:txBody>
      </p:sp>
      <p:sp>
        <p:nvSpPr>
          <p:cNvPr id="57" name="TextBox 56">
            <a:extLst>
              <a:ext uri="{FF2B5EF4-FFF2-40B4-BE49-F238E27FC236}">
                <a16:creationId xmlns:a16="http://schemas.microsoft.com/office/drawing/2014/main" id="{610D2DC1-12FC-4088-8DD5-24222CE46436}"/>
              </a:ext>
            </a:extLst>
          </p:cNvPr>
          <p:cNvSpPr txBox="1"/>
          <p:nvPr/>
        </p:nvSpPr>
        <p:spPr>
          <a:xfrm>
            <a:off x="8109137" y="5859104"/>
            <a:ext cx="3142083" cy="73866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Develop and optimize a highly capable &amp; integrated Center workforce supporting science</a:t>
            </a:r>
          </a:p>
        </p:txBody>
      </p:sp>
      <p:grpSp>
        <p:nvGrpSpPr>
          <p:cNvPr id="87" name="Group 86">
            <a:extLst>
              <a:ext uri="{FF2B5EF4-FFF2-40B4-BE49-F238E27FC236}">
                <a16:creationId xmlns:a16="http://schemas.microsoft.com/office/drawing/2014/main" id="{02D9FDFA-3591-4B2F-8703-B782899A7318}"/>
              </a:ext>
            </a:extLst>
          </p:cNvPr>
          <p:cNvGrpSpPr/>
          <p:nvPr/>
        </p:nvGrpSpPr>
        <p:grpSpPr>
          <a:xfrm flipH="1">
            <a:off x="8115772" y="6100670"/>
            <a:ext cx="3104191" cy="506544"/>
            <a:chOff x="1253596" y="6095368"/>
            <a:chExt cx="3037539" cy="506544"/>
          </a:xfrm>
        </p:grpSpPr>
        <p:grpSp>
          <p:nvGrpSpPr>
            <p:cNvPr id="88" name="Group 87">
              <a:extLst>
                <a:ext uri="{FF2B5EF4-FFF2-40B4-BE49-F238E27FC236}">
                  <a16:creationId xmlns:a16="http://schemas.microsoft.com/office/drawing/2014/main" id="{839CB153-BF06-459B-A049-64329A365781}"/>
                </a:ext>
              </a:extLst>
            </p:cNvPr>
            <p:cNvGrpSpPr/>
            <p:nvPr/>
          </p:nvGrpSpPr>
          <p:grpSpPr>
            <a:xfrm>
              <a:off x="1253596" y="6232580"/>
              <a:ext cx="2907198" cy="369332"/>
              <a:chOff x="1253596" y="6232580"/>
              <a:chExt cx="2907198" cy="369332"/>
            </a:xfrm>
          </p:grpSpPr>
          <p:cxnSp>
            <p:nvCxnSpPr>
              <p:cNvPr id="90" name="Straight Connector 89">
                <a:extLst>
                  <a:ext uri="{FF2B5EF4-FFF2-40B4-BE49-F238E27FC236}">
                    <a16:creationId xmlns:a16="http://schemas.microsoft.com/office/drawing/2014/main" id="{AB7D3789-9B73-4445-AC99-BE16C54FB94E}"/>
                  </a:ext>
                </a:extLst>
              </p:cNvPr>
              <p:cNvCxnSpPr>
                <a:cxnSpLocks/>
              </p:cNvCxnSpPr>
              <p:nvPr/>
            </p:nvCxnSpPr>
            <p:spPr>
              <a:xfrm>
                <a:off x="1253596" y="6601912"/>
                <a:ext cx="265687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3D9D1399-C4EB-4F0C-849D-54CA4641ECAB}"/>
                  </a:ext>
                </a:extLst>
              </p:cNvPr>
              <p:cNvCxnSpPr>
                <a:cxnSpLocks/>
              </p:cNvCxnSpPr>
              <p:nvPr/>
            </p:nvCxnSpPr>
            <p:spPr>
              <a:xfrm flipV="1">
                <a:off x="3910473" y="6232580"/>
                <a:ext cx="250321" cy="36933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89" name="Oval 88">
              <a:extLst>
                <a:ext uri="{FF2B5EF4-FFF2-40B4-BE49-F238E27FC236}">
                  <a16:creationId xmlns:a16="http://schemas.microsoft.com/office/drawing/2014/main" id="{834D3DDE-B488-4067-8BED-38FB95F02AD7}"/>
                </a:ext>
              </a:extLst>
            </p:cNvPr>
            <p:cNvSpPr/>
            <p:nvPr/>
          </p:nvSpPr>
          <p:spPr>
            <a:xfrm>
              <a:off x="4129311" y="6095368"/>
              <a:ext cx="161824" cy="161824"/>
            </a:xfrm>
            <a:prstGeom prst="ellips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
        <p:nvSpPr>
          <p:cNvPr id="55" name="TextBox 54">
            <a:extLst>
              <a:ext uri="{FF2B5EF4-FFF2-40B4-BE49-F238E27FC236}">
                <a16:creationId xmlns:a16="http://schemas.microsoft.com/office/drawing/2014/main" id="{3019343B-3468-4121-A406-F3301EDBC544}"/>
              </a:ext>
            </a:extLst>
          </p:cNvPr>
          <p:cNvSpPr txBox="1"/>
          <p:nvPr/>
        </p:nvSpPr>
        <p:spPr>
          <a:xfrm>
            <a:off x="4943912" y="6029939"/>
            <a:ext cx="276943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Grow Center Roles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ea typeface="+mn-ea"/>
                <a:cs typeface="+mn-cs"/>
              </a:rPr>
              <a:t>for SMD missions</a:t>
            </a:r>
          </a:p>
        </p:txBody>
      </p:sp>
      <p:grpSp>
        <p:nvGrpSpPr>
          <p:cNvPr id="40" name="Group 39">
            <a:extLst>
              <a:ext uri="{FF2B5EF4-FFF2-40B4-BE49-F238E27FC236}">
                <a16:creationId xmlns:a16="http://schemas.microsoft.com/office/drawing/2014/main" id="{00DF7B63-9C80-45D4-A632-132AB8759ECB}"/>
              </a:ext>
            </a:extLst>
          </p:cNvPr>
          <p:cNvGrpSpPr/>
          <p:nvPr/>
        </p:nvGrpSpPr>
        <p:grpSpPr>
          <a:xfrm>
            <a:off x="4694868" y="6069517"/>
            <a:ext cx="2548644" cy="506544"/>
            <a:chOff x="1797214" y="6095368"/>
            <a:chExt cx="2493921" cy="506544"/>
          </a:xfrm>
        </p:grpSpPr>
        <p:grpSp>
          <p:nvGrpSpPr>
            <p:cNvPr id="34" name="Group 33">
              <a:extLst>
                <a:ext uri="{FF2B5EF4-FFF2-40B4-BE49-F238E27FC236}">
                  <a16:creationId xmlns:a16="http://schemas.microsoft.com/office/drawing/2014/main" id="{DF951880-117C-48A3-924B-D414946C2CA7}"/>
                </a:ext>
              </a:extLst>
            </p:cNvPr>
            <p:cNvGrpSpPr/>
            <p:nvPr/>
          </p:nvGrpSpPr>
          <p:grpSpPr>
            <a:xfrm>
              <a:off x="1797214" y="6232580"/>
              <a:ext cx="2363580" cy="369332"/>
              <a:chOff x="1797214" y="6232580"/>
              <a:chExt cx="2363580" cy="369332"/>
            </a:xfrm>
          </p:grpSpPr>
          <p:cxnSp>
            <p:nvCxnSpPr>
              <p:cNvPr id="12" name="Straight Connector 11">
                <a:extLst>
                  <a:ext uri="{FF2B5EF4-FFF2-40B4-BE49-F238E27FC236}">
                    <a16:creationId xmlns:a16="http://schemas.microsoft.com/office/drawing/2014/main" id="{826C9F0B-6D75-44C2-B189-95003E7CC5A9}"/>
                  </a:ext>
                </a:extLst>
              </p:cNvPr>
              <p:cNvCxnSpPr>
                <a:cxnSpLocks/>
              </p:cNvCxnSpPr>
              <p:nvPr/>
            </p:nvCxnSpPr>
            <p:spPr>
              <a:xfrm>
                <a:off x="1797214" y="6601912"/>
                <a:ext cx="211325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1D5C5B34-568D-4930-9358-3F547AD166BC}"/>
                  </a:ext>
                </a:extLst>
              </p:cNvPr>
              <p:cNvCxnSpPr>
                <a:cxnSpLocks/>
              </p:cNvCxnSpPr>
              <p:nvPr/>
            </p:nvCxnSpPr>
            <p:spPr>
              <a:xfrm flipV="1">
                <a:off x="3910473" y="6232580"/>
                <a:ext cx="250321" cy="36933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9" name="Oval 38">
              <a:extLst>
                <a:ext uri="{FF2B5EF4-FFF2-40B4-BE49-F238E27FC236}">
                  <a16:creationId xmlns:a16="http://schemas.microsoft.com/office/drawing/2014/main" id="{2F289EF5-3DAD-4CF9-A811-A9FA94B2D72E}"/>
                </a:ext>
              </a:extLst>
            </p:cNvPr>
            <p:cNvSpPr/>
            <p:nvPr/>
          </p:nvSpPr>
          <p:spPr>
            <a:xfrm>
              <a:off x="4129311" y="6095368"/>
              <a:ext cx="161824" cy="161824"/>
            </a:xfrm>
            <a:prstGeom prst="ellips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
        <p:nvSpPr>
          <p:cNvPr id="58" name="TextBox 57">
            <a:extLst>
              <a:ext uri="{FF2B5EF4-FFF2-40B4-BE49-F238E27FC236}">
                <a16:creationId xmlns:a16="http://schemas.microsoft.com/office/drawing/2014/main" id="{2A9BF0CA-54F9-400C-B7ED-647DDBB2EABE}"/>
              </a:ext>
            </a:extLst>
          </p:cNvPr>
          <p:cNvSpPr txBox="1"/>
          <p:nvPr/>
        </p:nvSpPr>
        <p:spPr>
          <a:xfrm>
            <a:off x="5113522" y="5094988"/>
            <a:ext cx="237744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Successfully execute current activities</a:t>
            </a:r>
          </a:p>
        </p:txBody>
      </p:sp>
      <p:grpSp>
        <p:nvGrpSpPr>
          <p:cNvPr id="72" name="Group 71">
            <a:extLst>
              <a:ext uri="{FF2B5EF4-FFF2-40B4-BE49-F238E27FC236}">
                <a16:creationId xmlns:a16="http://schemas.microsoft.com/office/drawing/2014/main" id="{B0789CE1-25F7-4579-B31F-51E91B3351E7}"/>
              </a:ext>
            </a:extLst>
          </p:cNvPr>
          <p:cNvGrpSpPr/>
          <p:nvPr/>
        </p:nvGrpSpPr>
        <p:grpSpPr>
          <a:xfrm>
            <a:off x="5229696" y="5227207"/>
            <a:ext cx="2050055" cy="379687"/>
            <a:chOff x="2204186" y="6222225"/>
            <a:chExt cx="2006038" cy="379687"/>
          </a:xfrm>
        </p:grpSpPr>
        <p:grpSp>
          <p:nvGrpSpPr>
            <p:cNvPr id="73" name="Group 72">
              <a:extLst>
                <a:ext uri="{FF2B5EF4-FFF2-40B4-BE49-F238E27FC236}">
                  <a16:creationId xmlns:a16="http://schemas.microsoft.com/office/drawing/2014/main" id="{6F37ADF7-0A2D-4096-98B4-7A95DD049C76}"/>
                </a:ext>
              </a:extLst>
            </p:cNvPr>
            <p:cNvGrpSpPr/>
            <p:nvPr/>
          </p:nvGrpSpPr>
          <p:grpSpPr>
            <a:xfrm>
              <a:off x="2204186" y="6360350"/>
              <a:ext cx="1867913" cy="241562"/>
              <a:chOff x="2204186" y="6360350"/>
              <a:chExt cx="1867913" cy="241562"/>
            </a:xfrm>
          </p:grpSpPr>
          <p:cxnSp>
            <p:nvCxnSpPr>
              <p:cNvPr id="75" name="Straight Connector 74">
                <a:extLst>
                  <a:ext uri="{FF2B5EF4-FFF2-40B4-BE49-F238E27FC236}">
                    <a16:creationId xmlns:a16="http://schemas.microsoft.com/office/drawing/2014/main" id="{37816C88-46D3-478B-8A4F-77917970DC85}"/>
                  </a:ext>
                </a:extLst>
              </p:cNvPr>
              <p:cNvCxnSpPr>
                <a:cxnSpLocks/>
              </p:cNvCxnSpPr>
              <p:nvPr/>
            </p:nvCxnSpPr>
            <p:spPr>
              <a:xfrm>
                <a:off x="2204186" y="6601912"/>
                <a:ext cx="17062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CBCF2E45-CC10-4DC3-9EFD-4BA188711F00}"/>
                  </a:ext>
                </a:extLst>
              </p:cNvPr>
              <p:cNvCxnSpPr>
                <a:cxnSpLocks/>
                <a:endCxn id="74" idx="3"/>
              </p:cNvCxnSpPr>
              <p:nvPr/>
            </p:nvCxnSpPr>
            <p:spPr>
              <a:xfrm flipV="1">
                <a:off x="3910473" y="6360350"/>
                <a:ext cx="161626" cy="2415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74" name="Oval 73">
              <a:extLst>
                <a:ext uri="{FF2B5EF4-FFF2-40B4-BE49-F238E27FC236}">
                  <a16:creationId xmlns:a16="http://schemas.microsoft.com/office/drawing/2014/main" id="{2511363F-85E4-44F2-95AC-1CAEC323606A}"/>
                </a:ext>
              </a:extLst>
            </p:cNvPr>
            <p:cNvSpPr/>
            <p:nvPr/>
          </p:nvSpPr>
          <p:spPr>
            <a:xfrm>
              <a:off x="4048400" y="6222225"/>
              <a:ext cx="161824" cy="161824"/>
            </a:xfrm>
            <a:prstGeom prst="ellips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
        <p:nvSpPr>
          <p:cNvPr id="59" name="TextBox 58">
            <a:extLst>
              <a:ext uri="{FF2B5EF4-FFF2-40B4-BE49-F238E27FC236}">
                <a16:creationId xmlns:a16="http://schemas.microsoft.com/office/drawing/2014/main" id="{E84B7086-1363-4F77-AA8F-DCE2D0CF346C}"/>
              </a:ext>
            </a:extLst>
          </p:cNvPr>
          <p:cNvSpPr txBox="1"/>
          <p:nvPr/>
        </p:nvSpPr>
        <p:spPr>
          <a:xfrm>
            <a:off x="8198044" y="5094988"/>
            <a:ext cx="1939193" cy="523220"/>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rPr>
              <a:t>Identify and capture future opportunities</a:t>
            </a:r>
          </a:p>
        </p:txBody>
      </p:sp>
      <p:grpSp>
        <p:nvGrpSpPr>
          <p:cNvPr id="77" name="Group 76">
            <a:extLst>
              <a:ext uri="{FF2B5EF4-FFF2-40B4-BE49-F238E27FC236}">
                <a16:creationId xmlns:a16="http://schemas.microsoft.com/office/drawing/2014/main" id="{7D17DF5A-5B9B-4F67-A77B-6C99BB93E5C1}"/>
              </a:ext>
            </a:extLst>
          </p:cNvPr>
          <p:cNvGrpSpPr/>
          <p:nvPr/>
        </p:nvGrpSpPr>
        <p:grpSpPr>
          <a:xfrm flipH="1">
            <a:off x="8093215" y="5252837"/>
            <a:ext cx="1987851" cy="379687"/>
            <a:chOff x="2266051" y="6204419"/>
            <a:chExt cx="1945168" cy="379687"/>
          </a:xfrm>
        </p:grpSpPr>
        <p:grpSp>
          <p:nvGrpSpPr>
            <p:cNvPr id="78" name="Group 77">
              <a:extLst>
                <a:ext uri="{FF2B5EF4-FFF2-40B4-BE49-F238E27FC236}">
                  <a16:creationId xmlns:a16="http://schemas.microsoft.com/office/drawing/2014/main" id="{FAAF2CEC-2FC7-4754-B6EF-EC7C3C337DE9}"/>
                </a:ext>
              </a:extLst>
            </p:cNvPr>
            <p:cNvGrpSpPr/>
            <p:nvPr/>
          </p:nvGrpSpPr>
          <p:grpSpPr>
            <a:xfrm>
              <a:off x="2266051" y="6342544"/>
              <a:ext cx="1807045" cy="241562"/>
              <a:chOff x="2266051" y="6342544"/>
              <a:chExt cx="1807045" cy="241562"/>
            </a:xfrm>
          </p:grpSpPr>
          <p:cxnSp>
            <p:nvCxnSpPr>
              <p:cNvPr id="80" name="Straight Connector 79">
                <a:extLst>
                  <a:ext uri="{FF2B5EF4-FFF2-40B4-BE49-F238E27FC236}">
                    <a16:creationId xmlns:a16="http://schemas.microsoft.com/office/drawing/2014/main" id="{1490C3CA-9927-44A2-9D8F-5A5918165731}"/>
                  </a:ext>
                </a:extLst>
              </p:cNvPr>
              <p:cNvCxnSpPr>
                <a:cxnSpLocks/>
              </p:cNvCxnSpPr>
              <p:nvPr/>
            </p:nvCxnSpPr>
            <p:spPr>
              <a:xfrm>
                <a:off x="2266051" y="6584106"/>
                <a:ext cx="164541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E04D8EFD-60E3-499B-B0E1-3382098F5EFC}"/>
                  </a:ext>
                </a:extLst>
              </p:cNvPr>
              <p:cNvCxnSpPr>
                <a:cxnSpLocks/>
                <a:endCxn id="79" idx="3"/>
              </p:cNvCxnSpPr>
              <p:nvPr/>
            </p:nvCxnSpPr>
            <p:spPr>
              <a:xfrm flipV="1">
                <a:off x="3911470" y="6342544"/>
                <a:ext cx="161626" cy="24156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79" name="Oval 78">
              <a:extLst>
                <a:ext uri="{FF2B5EF4-FFF2-40B4-BE49-F238E27FC236}">
                  <a16:creationId xmlns:a16="http://schemas.microsoft.com/office/drawing/2014/main" id="{FF292E37-B4A1-4669-BBA9-071E9E46890C}"/>
                </a:ext>
              </a:extLst>
            </p:cNvPr>
            <p:cNvSpPr/>
            <p:nvPr/>
          </p:nvSpPr>
          <p:spPr>
            <a:xfrm>
              <a:off x="4049395" y="6204419"/>
              <a:ext cx="161824" cy="161824"/>
            </a:xfrm>
            <a:prstGeom prst="ellips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515CF346-857B-4A70-AC4E-A076C9D03859}"/>
              </a:ext>
            </a:extLst>
          </p:cNvPr>
          <p:cNvSpPr txBox="1"/>
          <p:nvPr/>
        </p:nvSpPr>
        <p:spPr>
          <a:xfrm>
            <a:off x="6328630" y="4706800"/>
            <a:ext cx="289058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a:ea typeface="+mn-ea"/>
                <a:cs typeface="+mn-cs"/>
              </a:rPr>
              <a:t>Strategic Approach</a:t>
            </a:r>
          </a:p>
        </p:txBody>
      </p:sp>
      <p:sp>
        <p:nvSpPr>
          <p:cNvPr id="172" name="TextBox 171">
            <a:extLst>
              <a:ext uri="{FF2B5EF4-FFF2-40B4-BE49-F238E27FC236}">
                <a16:creationId xmlns:a16="http://schemas.microsoft.com/office/drawing/2014/main" id="{91D6EC08-7353-475D-A756-A3C84AE588E6}"/>
              </a:ext>
            </a:extLst>
          </p:cNvPr>
          <p:cNvSpPr txBox="1"/>
          <p:nvPr/>
        </p:nvSpPr>
        <p:spPr>
          <a:xfrm>
            <a:off x="5967440" y="164858"/>
            <a:ext cx="415889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a:ea typeface="+mn-ea"/>
                <a:cs typeface="+mn-cs"/>
              </a:rPr>
              <a:t>Desired Future State</a:t>
            </a:r>
          </a:p>
        </p:txBody>
      </p:sp>
      <p:sp>
        <p:nvSpPr>
          <p:cNvPr id="96" name="TextBox 95">
            <a:extLst>
              <a:ext uri="{FF2B5EF4-FFF2-40B4-BE49-F238E27FC236}">
                <a16:creationId xmlns:a16="http://schemas.microsoft.com/office/drawing/2014/main" id="{22B1C85C-9326-4571-8A11-F7177235BC97}"/>
              </a:ext>
            </a:extLst>
          </p:cNvPr>
          <p:cNvSpPr txBox="1"/>
          <p:nvPr/>
        </p:nvSpPr>
        <p:spPr>
          <a:xfrm>
            <a:off x="7072843" y="1229863"/>
            <a:ext cx="196682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a:ea typeface="+mn-ea"/>
                <a:cs typeface="+mn-cs"/>
              </a:rPr>
              <a:t>Pursuits</a:t>
            </a:r>
          </a:p>
        </p:txBody>
      </p:sp>
      <p:pic>
        <p:nvPicPr>
          <p:cNvPr id="97" name="Picture 96">
            <a:extLst>
              <a:ext uri="{FF2B5EF4-FFF2-40B4-BE49-F238E27FC236}">
                <a16:creationId xmlns:a16="http://schemas.microsoft.com/office/drawing/2014/main" id="{6F4C5F13-6A90-468E-ADB4-BA3E4598AC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03071" y="1617447"/>
            <a:ext cx="814075" cy="814076"/>
          </a:xfrm>
          <a:prstGeom prst="ellipse">
            <a:avLst/>
          </a:prstGeom>
        </p:spPr>
      </p:pic>
      <p:sp>
        <p:nvSpPr>
          <p:cNvPr id="124" name="TextBox 123">
            <a:extLst>
              <a:ext uri="{FF2B5EF4-FFF2-40B4-BE49-F238E27FC236}">
                <a16:creationId xmlns:a16="http://schemas.microsoft.com/office/drawing/2014/main" id="{22109A6F-A612-41DC-BE29-855B0EE81F38}"/>
              </a:ext>
            </a:extLst>
          </p:cNvPr>
          <p:cNvSpPr txBox="1"/>
          <p:nvPr/>
        </p:nvSpPr>
        <p:spPr>
          <a:xfrm>
            <a:off x="6509715" y="1575934"/>
            <a:ext cx="1995071" cy="276999"/>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Ionosphere/space weather</a:t>
            </a:r>
          </a:p>
        </p:txBody>
      </p:sp>
      <p:pic>
        <p:nvPicPr>
          <p:cNvPr id="103" name="Picture 102">
            <a:extLst>
              <a:ext uri="{FF2B5EF4-FFF2-40B4-BE49-F238E27FC236}">
                <a16:creationId xmlns:a16="http://schemas.microsoft.com/office/drawing/2014/main" id="{28F379AD-65B9-49B7-8DA8-BF8FCC31C5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53437" y="1345603"/>
            <a:ext cx="853936" cy="843299"/>
          </a:xfrm>
          <a:prstGeom prst="ellipse">
            <a:avLst/>
          </a:prstGeom>
        </p:spPr>
      </p:pic>
      <p:sp>
        <p:nvSpPr>
          <p:cNvPr id="111" name="TextBox 110">
            <a:extLst>
              <a:ext uri="{FF2B5EF4-FFF2-40B4-BE49-F238E27FC236}">
                <a16:creationId xmlns:a16="http://schemas.microsoft.com/office/drawing/2014/main" id="{E359DC4B-89BF-4231-956E-08274DFB60E0}"/>
              </a:ext>
            </a:extLst>
          </p:cNvPr>
          <p:cNvSpPr txBox="1"/>
          <p:nvPr/>
        </p:nvSpPr>
        <p:spPr>
          <a:xfrm>
            <a:off x="4542978" y="1575934"/>
            <a:ext cx="2381189"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High energy astrophysics</a:t>
            </a:r>
          </a:p>
        </p:txBody>
      </p:sp>
      <p:sp>
        <p:nvSpPr>
          <p:cNvPr id="173" name="TextBox 172">
            <a:extLst>
              <a:ext uri="{FF2B5EF4-FFF2-40B4-BE49-F238E27FC236}">
                <a16:creationId xmlns:a16="http://schemas.microsoft.com/office/drawing/2014/main" id="{E93A6175-6363-4F06-BD04-B2E93CDA71E5}"/>
              </a:ext>
            </a:extLst>
          </p:cNvPr>
          <p:cNvSpPr txBox="1"/>
          <p:nvPr/>
        </p:nvSpPr>
        <p:spPr>
          <a:xfrm>
            <a:off x="6660695" y="1858217"/>
            <a:ext cx="2378968" cy="276999"/>
          </a:xfrm>
          <a:prstGeom prst="rect">
            <a:avLst/>
          </a:prstGeom>
          <a:noFill/>
        </p:spPr>
        <p:txBody>
          <a:bodyPr wrap="square">
            <a:spAutoFit/>
          </a:bodyPr>
          <a:lstStyle>
            <a:defPPr>
              <a:defRPr lang="en-US"/>
            </a:defPPr>
            <a:lvl1pPr algn="ctr">
              <a:defRPr sz="1200" b="1">
                <a:solidFill>
                  <a:schemeClr val="tx2">
                    <a:lumMod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Solar atmospheric processes</a:t>
            </a:r>
          </a:p>
        </p:txBody>
      </p:sp>
      <p:sp>
        <p:nvSpPr>
          <p:cNvPr id="82" name="TextBox 81">
            <a:extLst>
              <a:ext uri="{FF2B5EF4-FFF2-40B4-BE49-F238E27FC236}">
                <a16:creationId xmlns:a16="http://schemas.microsoft.com/office/drawing/2014/main" id="{7E409A68-7860-C743-A549-990226549856}"/>
              </a:ext>
            </a:extLst>
          </p:cNvPr>
          <p:cNvSpPr txBox="1"/>
          <p:nvPr/>
        </p:nvSpPr>
        <p:spPr>
          <a:xfrm>
            <a:off x="4752104" y="1858217"/>
            <a:ext cx="1263738"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Lightning</a:t>
            </a:r>
          </a:p>
        </p:txBody>
      </p:sp>
      <p:sp>
        <p:nvSpPr>
          <p:cNvPr id="86" name="TextBox 85">
            <a:extLst>
              <a:ext uri="{FF2B5EF4-FFF2-40B4-BE49-F238E27FC236}">
                <a16:creationId xmlns:a16="http://schemas.microsoft.com/office/drawing/2014/main" id="{5E57FF22-3345-0A4B-8B08-0E46D4FB0A47}"/>
              </a:ext>
            </a:extLst>
          </p:cNvPr>
          <p:cNvSpPr txBox="1"/>
          <p:nvPr/>
        </p:nvSpPr>
        <p:spPr>
          <a:xfrm>
            <a:off x="8433724" y="1575934"/>
            <a:ext cx="2309976" cy="276999"/>
          </a:xfrm>
          <a:prstGeom prst="rect">
            <a:avLst/>
          </a:prstGeom>
          <a:noFill/>
        </p:spPr>
        <p:txBody>
          <a:bodyPr wrap="square">
            <a:spAutoFit/>
          </a:bodyPr>
          <a:lstStyle>
            <a:defPPr>
              <a:defRPr lang="en-US"/>
            </a:defPPr>
            <a:lvl1pPr algn="ctr">
              <a:defRPr sz="1200" b="1">
                <a:solidFill>
                  <a:schemeClr val="tx2">
                    <a:lumMod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Moon/Mars surface processes</a:t>
            </a:r>
          </a:p>
        </p:txBody>
      </p:sp>
      <p:sp>
        <p:nvSpPr>
          <p:cNvPr id="94" name="TextBox 93">
            <a:extLst>
              <a:ext uri="{FF2B5EF4-FFF2-40B4-BE49-F238E27FC236}">
                <a16:creationId xmlns:a16="http://schemas.microsoft.com/office/drawing/2014/main" id="{05C4EADB-D919-BF48-B367-03D593A537AB}"/>
              </a:ext>
            </a:extLst>
          </p:cNvPr>
          <p:cNvSpPr txBox="1"/>
          <p:nvPr/>
        </p:nvSpPr>
        <p:spPr>
          <a:xfrm>
            <a:off x="8741579" y="1848031"/>
            <a:ext cx="1577943" cy="276999"/>
          </a:xfrm>
          <a:prstGeom prst="rect">
            <a:avLst/>
          </a:prstGeom>
          <a:noFill/>
        </p:spPr>
        <p:txBody>
          <a:bodyPr wrap="square">
            <a:spAutoFit/>
          </a:bodyPr>
          <a:lstStyle>
            <a:defPPr>
              <a:defRPr lang="en-US"/>
            </a:defPPr>
            <a:lvl1pPr algn="ctr">
              <a:defRPr sz="1200" b="1">
                <a:solidFill>
                  <a:schemeClr val="tx2">
                    <a:lumMod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Moon/Mars interior</a:t>
            </a:r>
          </a:p>
        </p:txBody>
      </p:sp>
      <p:sp>
        <p:nvSpPr>
          <p:cNvPr id="95" name="TextBox 94">
            <a:extLst>
              <a:ext uri="{FF2B5EF4-FFF2-40B4-BE49-F238E27FC236}">
                <a16:creationId xmlns:a16="http://schemas.microsoft.com/office/drawing/2014/main" id="{BDB9F7FE-5231-514B-95E7-25CBF8E6FF6F}"/>
              </a:ext>
            </a:extLst>
          </p:cNvPr>
          <p:cNvSpPr txBox="1"/>
          <p:nvPr/>
        </p:nvSpPr>
        <p:spPr>
          <a:xfrm>
            <a:off x="4951616" y="2131210"/>
            <a:ext cx="1941729" cy="276999"/>
          </a:xfrm>
          <a:prstGeom prst="rect">
            <a:avLst/>
          </a:prstGeom>
          <a:noFill/>
        </p:spPr>
        <p:txBody>
          <a:bodyPr wrap="square">
            <a:spAutoFit/>
          </a:bodyPr>
          <a:lstStyle>
            <a:defPPr>
              <a:defRPr lang="en-US"/>
            </a:defPPr>
            <a:lvl1pPr algn="ctr">
              <a:defRPr sz="1200" b="1">
                <a:solidFill>
                  <a:schemeClr val="tx2">
                    <a:lumMod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Data applications science</a:t>
            </a:r>
          </a:p>
        </p:txBody>
      </p:sp>
      <p:graphicFrame>
        <p:nvGraphicFramePr>
          <p:cNvPr id="98" name="Diagram 97">
            <a:extLst>
              <a:ext uri="{FF2B5EF4-FFF2-40B4-BE49-F238E27FC236}">
                <a16:creationId xmlns:a16="http://schemas.microsoft.com/office/drawing/2014/main" id="{A90F18FF-E84A-7D4B-A1AF-E87B0F57661F}"/>
              </a:ext>
            </a:extLst>
          </p:cNvPr>
          <p:cNvGraphicFramePr/>
          <p:nvPr>
            <p:extLst>
              <p:ext uri="{D42A27DB-BD31-4B8C-83A1-F6EECF244321}">
                <p14:modId xmlns:p14="http://schemas.microsoft.com/office/powerpoint/2010/main" val="3885027420"/>
              </p:ext>
            </p:extLst>
          </p:nvPr>
        </p:nvGraphicFramePr>
        <p:xfrm>
          <a:off x="4078400" y="2627843"/>
          <a:ext cx="7906132" cy="275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04457D38-DCF5-0542-BA80-5A06FFD1E45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99693" y="1515425"/>
            <a:ext cx="961519" cy="961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E394DA-1BD8-A30E-189B-E7022FEA8BA9}"/>
              </a:ext>
            </a:extLst>
          </p:cNvPr>
          <p:cNvSpPr txBox="1"/>
          <p:nvPr/>
        </p:nvSpPr>
        <p:spPr>
          <a:xfrm>
            <a:off x="6840859" y="2129753"/>
            <a:ext cx="2088175" cy="276999"/>
          </a:xfrm>
          <a:prstGeom prst="rect">
            <a:avLst/>
          </a:prstGeom>
          <a:noFill/>
        </p:spPr>
        <p:txBody>
          <a:bodyPr wrap="square">
            <a:spAutoFit/>
          </a:bodyPr>
          <a:lstStyle>
            <a:defPPr>
              <a:defRPr lang="en-US"/>
            </a:defPPr>
            <a:lvl1pPr algn="ctr">
              <a:defRPr sz="1200" b="1">
                <a:solidFill>
                  <a:schemeClr val="tx2">
                    <a:lumMod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a:ea typeface="+mn-ea"/>
                <a:cs typeface="+mn-cs"/>
              </a:rPr>
              <a:t>Physical Science</a:t>
            </a:r>
          </a:p>
        </p:txBody>
      </p:sp>
    </p:spTree>
    <p:extLst>
      <p:ext uri="{BB962C8B-B14F-4D97-AF65-F5344CB8AC3E}">
        <p14:creationId xmlns:p14="http://schemas.microsoft.com/office/powerpoint/2010/main" val="327259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8F42D-5D76-CAFD-557A-88F9315ABD4D}"/>
              </a:ext>
            </a:extLst>
          </p:cNvPr>
          <p:cNvSpPr>
            <a:spLocks noGrp="1"/>
          </p:cNvSpPr>
          <p:nvPr>
            <p:ph type="sldNum" sz="quarter" idx="12"/>
          </p:nvPr>
        </p:nvSpPr>
        <p:spPr/>
        <p:txBody>
          <a:bodyPr/>
          <a:lstStyle/>
          <a:p>
            <a:fld id="{2E8C51FE-49D9-314D-9957-ABBF7DDE8782}" type="slidenum">
              <a:rPr lang="en-US" smtClean="0"/>
              <a:pPr/>
              <a:t>13</a:t>
            </a:fld>
            <a:endParaRPr lang="en-US" dirty="0"/>
          </a:p>
        </p:txBody>
      </p:sp>
      <p:sp>
        <p:nvSpPr>
          <p:cNvPr id="4" name="TextBox 3">
            <a:extLst>
              <a:ext uri="{FF2B5EF4-FFF2-40B4-BE49-F238E27FC236}">
                <a16:creationId xmlns:a16="http://schemas.microsoft.com/office/drawing/2014/main" id="{9ECD2D51-86AB-C5E3-4143-53B3639B694A}"/>
              </a:ext>
            </a:extLst>
          </p:cNvPr>
          <p:cNvSpPr txBox="1"/>
          <p:nvPr/>
        </p:nvSpPr>
        <p:spPr>
          <a:xfrm>
            <a:off x="4487897" y="741771"/>
            <a:ext cx="7202356" cy="5863144"/>
          </a:xfrm>
          <a:prstGeom prst="rect">
            <a:avLst/>
          </a:prstGeom>
          <a:noFill/>
        </p:spPr>
        <p:txBody>
          <a:bodyPr wrap="square" rtlCol="0">
            <a:spAutoFit/>
          </a:bodyPr>
          <a:lstStyle/>
          <a:p>
            <a:pPr marL="53975" marR="0" lvl="0" defTabSz="914400" eaLnBrk="1" fontAlgn="auto" latinLnBrk="0" hangingPunct="1">
              <a:lnSpc>
                <a:spcPct val="100000"/>
              </a:lnSpc>
              <a:spcBef>
                <a:spcPts val="0"/>
              </a:spcBef>
              <a:spcAft>
                <a:spcPts val="600"/>
              </a:spcAft>
              <a:buClrTx/>
              <a:buSzTx/>
              <a:tabLst/>
              <a:defRPr/>
            </a:pPr>
            <a:r>
              <a:rPr kumimoji="0" lang="en-US" sz="1700" b="1" i="0" u="sng" strike="noStrike" kern="0" cap="none" spc="0" normalizeH="0" baseline="0" noProof="0" dirty="0">
                <a:ln>
                  <a:noFill/>
                </a:ln>
                <a:solidFill>
                  <a:schemeClr val="bg1"/>
                </a:solidFill>
                <a:effectLst/>
                <a:uLnTx/>
                <a:uFillTx/>
                <a:latin typeface="Helvetica" pitchFamily="2" charset="0"/>
              </a:rPr>
              <a:t>MSFC Science Research and Projects Division</a:t>
            </a:r>
            <a:endParaRPr lang="en-US" sz="1700" b="1" u="sng" kern="0" dirty="0">
              <a:solidFill>
                <a:schemeClr val="bg1"/>
              </a:solidFill>
              <a:latin typeface="Helvetica" pitchFamily="2" charset="0"/>
            </a:endParaRP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chemeClr val="bg1"/>
                </a:solidFill>
                <a:effectLst/>
                <a:uLnTx/>
                <a:uFillTx/>
                <a:latin typeface="Helvetica" pitchFamily="2" charset="0"/>
              </a:rPr>
              <a:t>Part of the Science &amp; Technology Office at Marshall Space Flight Center (MSFC)</a:t>
            </a: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700" kern="0" dirty="0">
                <a:solidFill>
                  <a:schemeClr val="bg1"/>
                </a:solidFill>
                <a:latin typeface="Helvetica" pitchFamily="2" charset="0"/>
              </a:rPr>
              <a:t>5 Branches:  Astrophysics, Earth Science, Heliophysics &amp; Planetary Science, Science Test Management, and Science Test.</a:t>
            </a:r>
            <a:endParaRPr kumimoji="0" lang="en-US" sz="1700" b="0" i="0" u="none" strike="noStrike" kern="0" cap="none" spc="0" normalizeH="0" baseline="0" noProof="0" dirty="0">
              <a:ln>
                <a:noFill/>
              </a:ln>
              <a:solidFill>
                <a:schemeClr val="bg1"/>
              </a:solidFill>
              <a:effectLst/>
              <a:uLnTx/>
              <a:uFillTx/>
              <a:latin typeface="Helvetica" pitchFamily="2" charset="0"/>
            </a:endParaRP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chemeClr val="bg1"/>
                </a:solidFill>
                <a:effectLst/>
                <a:uLnTx/>
                <a:uFillTx/>
                <a:latin typeface="Helvetica" pitchFamily="2" charset="0"/>
              </a:rPr>
              <a:t>Located at the National Space Science and Technology Center (NSSTC) on the University of Alabama in Huntsville campus.</a:t>
            </a: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700" kern="0" dirty="0">
                <a:solidFill>
                  <a:schemeClr val="bg1"/>
                </a:solidFill>
                <a:latin typeface="Helvetica" pitchFamily="2" charset="0"/>
              </a:rPr>
              <a:t>S</a:t>
            </a:r>
            <a:r>
              <a:rPr kumimoji="0" lang="en-US" sz="1700" b="0" i="0" u="none" strike="noStrike" kern="0" cap="none" spc="0" normalizeH="0" baseline="0" noProof="0" dirty="0" err="1">
                <a:ln>
                  <a:noFill/>
                </a:ln>
                <a:solidFill>
                  <a:schemeClr val="bg1"/>
                </a:solidFill>
                <a:effectLst/>
                <a:uLnTx/>
                <a:uFillTx/>
                <a:latin typeface="Helvetica" pitchFamily="2" charset="0"/>
              </a:rPr>
              <a:t>cientists</a:t>
            </a:r>
            <a:r>
              <a:rPr kumimoji="0" lang="en-US" sz="1700" b="0" i="0" u="none" strike="noStrike" kern="0" cap="none" spc="0" normalizeH="0" baseline="0" noProof="0" dirty="0">
                <a:ln>
                  <a:noFill/>
                </a:ln>
                <a:solidFill>
                  <a:schemeClr val="bg1"/>
                </a:solidFill>
                <a:effectLst/>
                <a:uLnTx/>
                <a:uFillTx/>
                <a:latin typeface="Helvetica" pitchFamily="2" charset="0"/>
              </a:rPr>
              <a:t>,</a:t>
            </a:r>
            <a:r>
              <a:rPr lang="en-US" sz="1700" kern="0" dirty="0">
                <a:solidFill>
                  <a:schemeClr val="bg1"/>
                </a:solidFill>
                <a:latin typeface="Helvetica" pitchFamily="2" charset="0"/>
              </a:rPr>
              <a:t> </a:t>
            </a:r>
            <a:r>
              <a:rPr kumimoji="0" lang="en-US" sz="1700" b="0" i="0" u="none" strike="noStrike" kern="0" cap="none" spc="0" normalizeH="0" baseline="0" noProof="0" dirty="0">
                <a:ln>
                  <a:noFill/>
                </a:ln>
                <a:solidFill>
                  <a:schemeClr val="bg1"/>
                </a:solidFill>
                <a:effectLst/>
                <a:uLnTx/>
                <a:uFillTx/>
                <a:latin typeface="Helvetica" pitchFamily="2" charset="0"/>
              </a:rPr>
              <a:t>engineers, and contractors interacting with national and international counterparts in industry, academia, and with resident agencies such as NOAA-NWS, to perform cutting-edge research in the Space, Earth and Data sciences. </a:t>
            </a: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chemeClr val="bg1"/>
                </a:solidFill>
                <a:effectLst/>
                <a:uLnTx/>
                <a:uFillTx/>
                <a:latin typeface="Helvetica" pitchFamily="2" charset="0"/>
              </a:rPr>
              <a:t>Unique multi-institutional environment including large academic departments (</a:t>
            </a:r>
            <a:r>
              <a:rPr kumimoji="0" lang="en-US" sz="1700" b="0" i="0" u="none" strike="noStrike" kern="0" cap="none" spc="0" normalizeH="0" baseline="0" noProof="0" dirty="0" err="1">
                <a:ln>
                  <a:noFill/>
                </a:ln>
                <a:solidFill>
                  <a:schemeClr val="bg1"/>
                </a:solidFill>
                <a:effectLst/>
                <a:uLnTx/>
                <a:uFillTx/>
                <a:latin typeface="Helvetica" pitchFamily="2" charset="0"/>
              </a:rPr>
              <a:t>e.g</a:t>
            </a:r>
            <a:r>
              <a:rPr kumimoji="0" lang="en-US" sz="1700" b="0" i="0" u="none" strike="noStrike" kern="0" cap="none" spc="0" normalizeH="0" baseline="0" noProof="0" dirty="0">
                <a:ln>
                  <a:noFill/>
                </a:ln>
                <a:solidFill>
                  <a:schemeClr val="bg1"/>
                </a:solidFill>
                <a:effectLst/>
                <a:uLnTx/>
                <a:uFillTx/>
                <a:latin typeface="Helvetica" pitchFamily="2" charset="0"/>
              </a:rPr>
              <a:t>, Space, Earth Sciences), IT/Data Centers, labs, and offices enabling collaborative science instrument/tech development and research ranging from insights on the structure and evolution of the universe to understanding Earth’s climate system.</a:t>
            </a:r>
          </a:p>
          <a:p>
            <a:pPr marL="227013" marR="0" lvl="0" indent="-173038"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chemeClr val="bg1"/>
                </a:solidFill>
                <a:effectLst/>
                <a:uLnTx/>
                <a:uFillTx/>
                <a:latin typeface="Helvetica" pitchFamily="2" charset="0"/>
              </a:rPr>
              <a:t>Science instrument development </a:t>
            </a:r>
            <a:r>
              <a:rPr lang="en-US" sz="1700" kern="0" dirty="0">
                <a:solidFill>
                  <a:schemeClr val="bg1"/>
                </a:solidFill>
                <a:latin typeface="Helvetica" pitchFamily="2" charset="0"/>
              </a:rPr>
              <a:t>via </a:t>
            </a:r>
            <a:r>
              <a:rPr kumimoji="0" lang="en-US" sz="1700" b="0" i="0" u="none" strike="noStrike" kern="0" cap="none" spc="0" normalizeH="0" baseline="0" noProof="0" dirty="0">
                <a:ln>
                  <a:noFill/>
                </a:ln>
                <a:solidFill>
                  <a:schemeClr val="bg1"/>
                </a:solidFill>
                <a:effectLst/>
                <a:uLnTx/>
                <a:uFillTx/>
                <a:latin typeface="Helvetica" pitchFamily="2" charset="0"/>
              </a:rPr>
              <a:t>collaborative use of NSSTC labs, offices, people and a robust space environments test capability resident </a:t>
            </a:r>
            <a:r>
              <a:rPr lang="en-US" sz="1700" kern="0" dirty="0">
                <a:solidFill>
                  <a:schemeClr val="bg1"/>
                </a:solidFill>
                <a:latin typeface="Helvetica" pitchFamily="2" charset="0"/>
              </a:rPr>
              <a:t>on MSFC</a:t>
            </a:r>
            <a:endParaRPr kumimoji="0" lang="en-US" sz="1700" b="0" i="0" u="none" strike="noStrike" kern="0" cap="none" spc="0" normalizeH="0" baseline="0" noProof="0" dirty="0">
              <a:ln>
                <a:noFill/>
              </a:ln>
              <a:solidFill>
                <a:schemeClr val="bg1"/>
              </a:solidFill>
              <a:effectLst/>
              <a:uLnTx/>
              <a:uFillTx/>
              <a:latin typeface="Helvetica" pitchFamily="2" charset="0"/>
            </a:endParaRPr>
          </a:p>
          <a:p>
            <a:pPr>
              <a:spcAft>
                <a:spcPts val="600"/>
              </a:spcAft>
            </a:pPr>
            <a:endParaRPr lang="en-US" sz="1700" dirty="0">
              <a:solidFill>
                <a:schemeClr val="bg1"/>
              </a:solidFill>
            </a:endParaRPr>
          </a:p>
        </p:txBody>
      </p:sp>
    </p:spTree>
    <p:extLst>
      <p:ext uri="{BB962C8B-B14F-4D97-AF65-F5344CB8AC3E}">
        <p14:creationId xmlns:p14="http://schemas.microsoft.com/office/powerpoint/2010/main" val="54984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78F42D-5D76-CAFD-557A-88F9315ABD4D}"/>
              </a:ext>
            </a:extLst>
          </p:cNvPr>
          <p:cNvSpPr>
            <a:spLocks noGrp="1"/>
          </p:cNvSpPr>
          <p:nvPr>
            <p:ph type="sldNum" sz="quarter" idx="12"/>
          </p:nvPr>
        </p:nvSpPr>
        <p:spPr/>
        <p:txBody>
          <a:bodyPr/>
          <a:lstStyle/>
          <a:p>
            <a:fld id="{2E8C51FE-49D9-314D-9957-ABBF7DDE8782}" type="slidenum">
              <a:rPr lang="en-US" smtClean="0"/>
              <a:pPr/>
              <a:t>14</a:t>
            </a:fld>
            <a:endParaRPr lang="en-US" dirty="0"/>
          </a:p>
        </p:txBody>
      </p:sp>
      <p:sp>
        <p:nvSpPr>
          <p:cNvPr id="4" name="TextBox 3">
            <a:extLst>
              <a:ext uri="{FF2B5EF4-FFF2-40B4-BE49-F238E27FC236}">
                <a16:creationId xmlns:a16="http://schemas.microsoft.com/office/drawing/2014/main" id="{9ECD2D51-86AB-C5E3-4143-53B3639B694A}"/>
              </a:ext>
            </a:extLst>
          </p:cNvPr>
          <p:cNvSpPr txBox="1"/>
          <p:nvPr/>
        </p:nvSpPr>
        <p:spPr>
          <a:xfrm>
            <a:off x="4487896" y="741771"/>
            <a:ext cx="7312217" cy="5616922"/>
          </a:xfrm>
          <a:prstGeom prst="rect">
            <a:avLst/>
          </a:prstGeom>
          <a:noFill/>
        </p:spPr>
        <p:txBody>
          <a:bodyPr wrap="square" rtlCol="0">
            <a:spAutoFit/>
          </a:bodyPr>
          <a:lstStyle/>
          <a:p>
            <a:pPr marL="53975" marR="0" lvl="0" defTabSz="914400" eaLnBrk="1" fontAlgn="auto" latinLnBrk="0" hangingPunct="1">
              <a:lnSpc>
                <a:spcPct val="100000"/>
              </a:lnSpc>
              <a:spcBef>
                <a:spcPts val="0"/>
              </a:spcBef>
              <a:spcAft>
                <a:spcPts val="600"/>
              </a:spcAft>
              <a:buClrTx/>
              <a:buSzTx/>
              <a:tabLst/>
              <a:defRPr/>
            </a:pPr>
            <a:r>
              <a:rPr kumimoji="0" lang="en-US" sz="1700" b="1" i="0" u="sng" strike="noStrike" kern="0" cap="none" spc="0" normalizeH="0" baseline="0" noProof="0" dirty="0">
                <a:ln>
                  <a:noFill/>
                </a:ln>
                <a:solidFill>
                  <a:schemeClr val="bg1"/>
                </a:solidFill>
                <a:effectLst/>
                <a:uLnTx/>
                <a:uFillTx/>
                <a:latin typeface="Helvetica" pitchFamily="2" charset="0"/>
              </a:rPr>
              <a:t>MSFC Science Test Branch</a:t>
            </a:r>
            <a:endParaRPr lang="en-US" sz="1700" b="1" u="sng" kern="0" dirty="0">
              <a:solidFill>
                <a:schemeClr val="bg1"/>
              </a:solidFill>
              <a:latin typeface="Helvetica" pitchFamily="2" charset="0"/>
            </a:endParaRPr>
          </a:p>
          <a:p>
            <a:pPr marL="53975" marR="0" lvl="0" defTabSz="914400" eaLnBrk="1" fontAlgn="auto" latinLnBrk="0" hangingPunct="1">
              <a:lnSpc>
                <a:spcPct val="100000"/>
              </a:lnSpc>
              <a:spcBef>
                <a:spcPts val="0"/>
              </a:spcBef>
              <a:spcAft>
                <a:spcPts val="600"/>
              </a:spcAft>
              <a:buClrTx/>
              <a:buSzTx/>
              <a:tabLst/>
              <a:defRPr/>
            </a:pPr>
            <a:r>
              <a:rPr kumimoji="0" lang="en-US" sz="1700" b="0" i="0" u="none" strike="noStrike" kern="0" cap="none" spc="0" normalizeH="0" baseline="0" noProof="0" dirty="0">
                <a:ln>
                  <a:noFill/>
                </a:ln>
                <a:solidFill>
                  <a:schemeClr val="bg1"/>
                </a:solidFill>
                <a:effectLst/>
                <a:uLnTx/>
                <a:uFillTx/>
                <a:latin typeface="Helvetica" pitchFamily="2" charset="0"/>
              </a:rPr>
              <a:t>Assembly, integration, and environments test/metrology/calibration services. Our skilled test engineers and technicians operate and maintain specialized equipment and facilities to enable technology maturation and pre-flight verification of science instruments and missions.</a:t>
            </a:r>
          </a:p>
          <a:p>
            <a:pPr marL="53975" marR="0" lvl="0" defTabSz="914400" eaLnBrk="1" fontAlgn="auto" latinLnBrk="0" hangingPunct="1">
              <a:lnSpc>
                <a:spcPct val="100000"/>
              </a:lnSpc>
              <a:spcBef>
                <a:spcPts val="0"/>
              </a:spcBef>
              <a:spcAft>
                <a:spcPts val="600"/>
              </a:spcAft>
              <a:buClrTx/>
              <a:buSzTx/>
              <a:tabLst/>
              <a:defRPr/>
            </a:pPr>
            <a:endParaRPr kumimoji="0" lang="en-US" sz="1700" b="0" i="0" u="none" strike="noStrike" kern="0" cap="none" spc="0" normalizeH="0" baseline="0" noProof="0" dirty="0">
              <a:ln>
                <a:noFill/>
              </a:ln>
              <a:solidFill>
                <a:schemeClr val="bg1"/>
              </a:solidFill>
              <a:effectLst/>
              <a:uLnTx/>
              <a:uFillTx/>
              <a:latin typeface="Helvetica" pitchFamily="2" charset="0"/>
            </a:endParaRPr>
          </a:p>
          <a:p>
            <a:pPr marL="53975" marR="0" lvl="0" defTabSz="914400" eaLnBrk="1" fontAlgn="auto" latinLnBrk="0" hangingPunct="1">
              <a:lnSpc>
                <a:spcPct val="100000"/>
              </a:lnSpc>
              <a:spcBef>
                <a:spcPts val="0"/>
              </a:spcBef>
              <a:spcAft>
                <a:spcPts val="600"/>
              </a:spcAft>
              <a:buClrTx/>
              <a:buSzTx/>
              <a:tabLst/>
              <a:defRPr/>
            </a:pPr>
            <a:r>
              <a:rPr kumimoji="0" lang="en-US" sz="1700" b="1" i="0" u="none" strike="noStrike" kern="0" cap="none" spc="0" normalizeH="0" baseline="0" noProof="0" dirty="0">
                <a:ln>
                  <a:noFill/>
                </a:ln>
                <a:solidFill>
                  <a:schemeClr val="bg1"/>
                </a:solidFill>
                <a:effectLst/>
                <a:uLnTx/>
                <a:uFillTx/>
                <a:latin typeface="Helvetica" pitchFamily="2" charset="0"/>
              </a:rPr>
              <a:t>The X-ray and Cryogenic Facility (XRCF):</a:t>
            </a:r>
          </a:p>
          <a:p>
            <a:pPr marL="53975" marR="0" lvl="0" defTabSz="914400" eaLnBrk="1" fontAlgn="auto" latinLnBrk="0" hangingPunct="1">
              <a:lnSpc>
                <a:spcPct val="100000"/>
              </a:lnSpc>
              <a:spcBef>
                <a:spcPts val="0"/>
              </a:spcBef>
              <a:spcAft>
                <a:spcPts val="600"/>
              </a:spcAft>
              <a:buClrTx/>
              <a:buSzTx/>
              <a:tabLst/>
              <a:defRPr/>
            </a:pPr>
            <a:r>
              <a:rPr kumimoji="0" lang="en-US" sz="1700" b="0" i="0" u="none" strike="noStrike" kern="0" cap="none" spc="0" normalizeH="0" baseline="0" noProof="0" dirty="0">
                <a:ln>
                  <a:noFill/>
                </a:ln>
                <a:solidFill>
                  <a:schemeClr val="bg1"/>
                </a:solidFill>
                <a:effectLst/>
                <a:uLnTx/>
                <a:uFillTx/>
                <a:latin typeface="Helvetica" pitchFamily="2" charset="0"/>
              </a:rPr>
              <a:t>The world’s largest x-ray optical test facility, provides evaluation and readiness testing for advanced telescope mirrors, video guidance systems, and other space structures in thermal environments to 20K</a:t>
            </a:r>
          </a:p>
          <a:p>
            <a:pPr marL="53975" marR="0" lvl="0" defTabSz="914400" eaLnBrk="1" fontAlgn="auto" latinLnBrk="0" hangingPunct="1">
              <a:lnSpc>
                <a:spcPct val="100000"/>
              </a:lnSpc>
              <a:spcBef>
                <a:spcPts val="0"/>
              </a:spcBef>
              <a:spcAft>
                <a:spcPts val="600"/>
              </a:spcAft>
              <a:buClrTx/>
              <a:buSzTx/>
              <a:tabLst/>
              <a:defRPr/>
            </a:pPr>
            <a:r>
              <a:rPr kumimoji="0" lang="en-US" sz="1700" b="0" i="0" u="none" strike="noStrike" kern="0" cap="none" spc="0" normalizeH="0" baseline="0" noProof="0" dirty="0">
                <a:ln>
                  <a:noFill/>
                </a:ln>
                <a:solidFill>
                  <a:schemeClr val="bg1"/>
                </a:solidFill>
                <a:effectLst/>
                <a:uLnTx/>
                <a:uFillTx/>
                <a:latin typeface="Helvetica" pitchFamily="2" charset="0"/>
              </a:rPr>
              <a:t>Technical Capabilities: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Thermal Vacuum Chamber</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Thermal Environments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Clean Rooms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Illumination Beam Line Capabilities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Beamline/Optical Shared In-Chamber Systems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Beamline associated In-Chamber systems</a:t>
            </a:r>
          </a:p>
          <a:p>
            <a:pPr marL="339725"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chemeClr val="bg1"/>
                </a:solidFill>
                <a:effectLst/>
                <a:uLnTx/>
                <a:uFillTx/>
                <a:latin typeface="Helvetica" pitchFamily="2" charset="0"/>
              </a:rPr>
              <a:t>Optical Test Capabilities (Optical Test Window, Metrology Positioning/Alignment, Metrology Instruments, Optical Test Stability, Mirror Test Capability)</a:t>
            </a:r>
            <a:endParaRPr lang="en-US" sz="1700" dirty="0">
              <a:solidFill>
                <a:schemeClr val="bg1"/>
              </a:solidFill>
            </a:endParaRPr>
          </a:p>
        </p:txBody>
      </p:sp>
    </p:spTree>
    <p:extLst>
      <p:ext uri="{BB962C8B-B14F-4D97-AF65-F5344CB8AC3E}">
        <p14:creationId xmlns:p14="http://schemas.microsoft.com/office/powerpoint/2010/main" val="333439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99F45F-7BA6-7CFC-746F-501FBBA5B6DD}"/>
              </a:ext>
            </a:extLst>
          </p:cNvPr>
          <p:cNvSpPr>
            <a:spLocks noGrp="1"/>
          </p:cNvSpPr>
          <p:nvPr>
            <p:ph type="sldNum" sz="quarter" idx="12"/>
          </p:nvPr>
        </p:nvSpPr>
        <p:spPr/>
        <p:txBody>
          <a:bodyPr/>
          <a:lstStyle/>
          <a:p>
            <a:fld id="{2E8C51FE-49D9-314D-9957-ABBF7DDE8782}" type="slidenum">
              <a:rPr lang="en-US" smtClean="0"/>
              <a:pPr/>
              <a:t>15</a:t>
            </a:fld>
            <a:endParaRPr lang="en-US" dirty="0"/>
          </a:p>
        </p:txBody>
      </p:sp>
      <p:sp>
        <p:nvSpPr>
          <p:cNvPr id="3" name="Content Placeholder 2">
            <a:extLst>
              <a:ext uri="{FF2B5EF4-FFF2-40B4-BE49-F238E27FC236}">
                <a16:creationId xmlns:a16="http://schemas.microsoft.com/office/drawing/2014/main" id="{FFBDA273-7811-0101-E510-D08AC837CEFB}"/>
              </a:ext>
            </a:extLst>
          </p:cNvPr>
          <p:cNvSpPr>
            <a:spLocks noGrp="1"/>
          </p:cNvSpPr>
          <p:nvPr>
            <p:ph idx="13"/>
          </p:nvPr>
        </p:nvSpPr>
        <p:spPr/>
        <p:txBody>
          <a:bodyPr/>
          <a:lstStyle/>
          <a:p>
            <a:endParaRPr lang="en-US"/>
          </a:p>
        </p:txBody>
      </p:sp>
      <p:pic>
        <p:nvPicPr>
          <p:cNvPr id="2050" name="Picture 2" descr="James Webb Telescope mirror segments in test positions.">
            <a:extLst>
              <a:ext uri="{FF2B5EF4-FFF2-40B4-BE49-F238E27FC236}">
                <a16:creationId xmlns:a16="http://schemas.microsoft.com/office/drawing/2014/main" id="{9F79D45B-2477-E67F-A103-1611050AC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4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8C3F1F-0D7F-F52C-D4B7-5241F5858FE3}"/>
              </a:ext>
            </a:extLst>
          </p:cNvPr>
          <p:cNvSpPr>
            <a:spLocks noGrp="1"/>
          </p:cNvSpPr>
          <p:nvPr>
            <p:ph type="sldNum" sz="quarter" idx="12"/>
          </p:nvPr>
        </p:nvSpPr>
        <p:spPr/>
        <p:txBody>
          <a:bodyPr/>
          <a:lstStyle/>
          <a:p>
            <a:fld id="{2E8C51FE-49D9-314D-9957-ABBF7DDE8782}" type="slidenum">
              <a:rPr lang="en-US" smtClean="0"/>
              <a:t>16</a:t>
            </a:fld>
            <a:endParaRPr lang="en-US"/>
          </a:p>
        </p:txBody>
      </p:sp>
      <p:pic>
        <p:nvPicPr>
          <p:cNvPr id="2050" name="Picture 2">
            <a:extLst>
              <a:ext uri="{FF2B5EF4-FFF2-40B4-BE49-F238E27FC236}">
                <a16:creationId xmlns:a16="http://schemas.microsoft.com/office/drawing/2014/main" id="{BF2D2DEB-C5E5-43B3-4B7F-E97CE0154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704F67-A349-D689-61EB-677A4156E703}"/>
              </a:ext>
            </a:extLst>
          </p:cNvPr>
          <p:cNvSpPr txBox="1"/>
          <p:nvPr/>
        </p:nvSpPr>
        <p:spPr>
          <a:xfrm>
            <a:off x="98474" y="0"/>
            <a:ext cx="7021474" cy="1569660"/>
          </a:xfrm>
          <a:prstGeom prst="rect">
            <a:avLst/>
          </a:prstGeom>
          <a:noFill/>
        </p:spPr>
        <p:txBody>
          <a:bodyPr wrap="none" rtlCol="0">
            <a:spAutoFit/>
          </a:bodyPr>
          <a:lstStyle/>
          <a:p>
            <a:r>
              <a:rPr lang="en-US" sz="9600" b="1" dirty="0">
                <a:solidFill>
                  <a:schemeClr val="bg1"/>
                </a:solidFill>
                <a:latin typeface="Arial Black" panose="020B0604020202020204" pitchFamily="34" charset="0"/>
                <a:cs typeface="Arial Black" panose="020B0604020202020204" pitchFamily="34" charset="0"/>
              </a:rPr>
              <a:t>CHANDRA</a:t>
            </a:r>
          </a:p>
        </p:txBody>
      </p:sp>
      <p:sp>
        <p:nvSpPr>
          <p:cNvPr id="4" name="TextBox 3">
            <a:extLst>
              <a:ext uri="{FF2B5EF4-FFF2-40B4-BE49-F238E27FC236}">
                <a16:creationId xmlns:a16="http://schemas.microsoft.com/office/drawing/2014/main" id="{9A3A787F-0A42-E6DF-13DC-35DD24F11160}"/>
              </a:ext>
            </a:extLst>
          </p:cNvPr>
          <p:cNvSpPr txBox="1"/>
          <p:nvPr/>
        </p:nvSpPr>
        <p:spPr>
          <a:xfrm>
            <a:off x="195071" y="1226833"/>
            <a:ext cx="3336298" cy="369332"/>
          </a:xfrm>
          <a:prstGeom prst="rect">
            <a:avLst/>
          </a:prstGeom>
          <a:noFill/>
        </p:spPr>
        <p:txBody>
          <a:bodyPr wrap="none" rtlCol="0">
            <a:spAutoFit/>
          </a:bodyPr>
          <a:lstStyle/>
          <a:p>
            <a:r>
              <a:rPr lang="en-US" b="1" dirty="0">
                <a:solidFill>
                  <a:schemeClr val="bg1"/>
                </a:solidFill>
                <a:latin typeface="Arial Black" panose="020B0604020202020204" pitchFamily="34" charset="0"/>
                <a:cs typeface="Arial Black" panose="020B0604020202020204" pitchFamily="34" charset="0"/>
              </a:rPr>
              <a:t>X-Ray Great Observatory</a:t>
            </a:r>
          </a:p>
        </p:txBody>
      </p:sp>
      <p:sp>
        <p:nvSpPr>
          <p:cNvPr id="5" name="TextBox 4">
            <a:extLst>
              <a:ext uri="{FF2B5EF4-FFF2-40B4-BE49-F238E27FC236}">
                <a16:creationId xmlns:a16="http://schemas.microsoft.com/office/drawing/2014/main" id="{4AC63A8D-E4F4-0B3A-8B58-5E800145062F}"/>
              </a:ext>
            </a:extLst>
          </p:cNvPr>
          <p:cNvSpPr txBox="1"/>
          <p:nvPr/>
        </p:nvSpPr>
        <p:spPr>
          <a:xfrm>
            <a:off x="195069" y="4756153"/>
            <a:ext cx="9903087" cy="2031325"/>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Launch: </a:t>
            </a:r>
            <a:r>
              <a:rPr lang="en-US" b="1" u="none" strike="noStrike" dirty="0">
                <a:solidFill>
                  <a:schemeClr val="bg1"/>
                </a:solidFill>
                <a:effectLst/>
                <a:latin typeface="Arial Black" panose="020B0604020202020204" pitchFamily="34" charset="0"/>
                <a:cs typeface="Arial Black" panose="020B0604020202020204" pitchFamily="34" charset="0"/>
              </a:rPr>
              <a:t>July 23, 1999</a:t>
            </a:r>
          </a:p>
          <a:p>
            <a:endParaRPr lang="en-US" b="1" dirty="0">
              <a:solidFill>
                <a:schemeClr val="bg1"/>
              </a:solidFill>
              <a:latin typeface="Arial Black" panose="020B0604020202020204" pitchFamily="34" charset="0"/>
              <a:cs typeface="Arial Black" panose="020B0604020202020204" pitchFamily="34" charset="0"/>
            </a:endParaRPr>
          </a:p>
          <a:p>
            <a:r>
              <a:rPr lang="en-US" b="1" dirty="0">
                <a:solidFill>
                  <a:schemeClr val="bg1"/>
                </a:solidFill>
                <a:latin typeface="Arial Black" panose="020B0604020202020204" pitchFamily="34" charset="0"/>
                <a:cs typeface="Arial Black" panose="020B0604020202020204" pitchFamily="34" charset="0"/>
              </a:rPr>
              <a:t>Science goals: </a:t>
            </a:r>
          </a:p>
          <a:p>
            <a:pPr marL="285750" indent="-285750">
              <a:buFont typeface="Arial" panose="020B0604020202020204" pitchFamily="34" charset="0"/>
              <a:buChar char="•"/>
            </a:pPr>
            <a:r>
              <a:rPr lang="en-US" b="1" dirty="0">
                <a:solidFill>
                  <a:schemeClr val="bg1"/>
                </a:solidFill>
                <a:latin typeface="Arial Black" panose="020B0604020202020204" pitchFamily="34" charset="0"/>
                <a:cs typeface="Arial Black" panose="020B0604020202020204" pitchFamily="34" charset="0"/>
              </a:rPr>
              <a:t>Determine the nature of celestial objects from normal stars to quasars</a:t>
            </a:r>
          </a:p>
          <a:p>
            <a:pPr marL="285750" indent="-285750">
              <a:buFont typeface="Arial" panose="020B0604020202020204" pitchFamily="34" charset="0"/>
              <a:buChar char="•"/>
            </a:pPr>
            <a:r>
              <a:rPr lang="en-US" b="1" dirty="0">
                <a:solidFill>
                  <a:schemeClr val="bg1"/>
                </a:solidFill>
                <a:latin typeface="Arial Black" panose="020B0604020202020204" pitchFamily="34" charset="0"/>
                <a:cs typeface="Arial Black" panose="020B0604020202020204" pitchFamily="34" charset="0"/>
              </a:rPr>
              <a:t>Understand the nature of physical processes which take place in and between astronomical objects</a:t>
            </a:r>
          </a:p>
          <a:p>
            <a:pPr marL="285750" indent="-285750">
              <a:buFont typeface="Arial" panose="020B0604020202020204" pitchFamily="34" charset="0"/>
              <a:buChar char="•"/>
            </a:pPr>
            <a:r>
              <a:rPr lang="en-US" b="1" dirty="0">
                <a:solidFill>
                  <a:schemeClr val="bg1"/>
                </a:solidFill>
                <a:latin typeface="Arial Black" panose="020B0604020202020204" pitchFamily="34" charset="0"/>
                <a:cs typeface="Arial Black" panose="020B0604020202020204" pitchFamily="34" charset="0"/>
              </a:rPr>
              <a:t>To generally study the history and evolution of the universe </a:t>
            </a:r>
          </a:p>
        </p:txBody>
      </p:sp>
    </p:spTree>
    <p:extLst>
      <p:ext uri="{BB962C8B-B14F-4D97-AF65-F5344CB8AC3E}">
        <p14:creationId xmlns:p14="http://schemas.microsoft.com/office/powerpoint/2010/main" val="37487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CBCC00-0A19-AD74-DA71-8CCC9F235FF5}"/>
              </a:ext>
            </a:extLst>
          </p:cNvPr>
          <p:cNvSpPr>
            <a:spLocks noGrp="1"/>
          </p:cNvSpPr>
          <p:nvPr>
            <p:ph type="sldNum" sz="quarter" idx="12"/>
          </p:nvPr>
        </p:nvSpPr>
        <p:spPr/>
        <p:txBody>
          <a:bodyPr/>
          <a:lstStyle/>
          <a:p>
            <a:fld id="{2E8C51FE-49D9-314D-9957-ABBF7DDE8782}" type="slidenum">
              <a:rPr lang="en-US" smtClean="0"/>
              <a:t>17</a:t>
            </a:fld>
            <a:endParaRPr lang="en-US"/>
          </a:p>
        </p:txBody>
      </p:sp>
      <p:pic>
        <p:nvPicPr>
          <p:cNvPr id="1026" name="Picture 2">
            <a:extLst>
              <a:ext uri="{FF2B5EF4-FFF2-40B4-BE49-F238E27FC236}">
                <a16:creationId xmlns:a16="http://schemas.microsoft.com/office/drawing/2014/main" id="{B4DAC641-FE5D-0F27-3162-BCAFF56C8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843"/>
          <a:stretch/>
        </p:blipFill>
        <p:spPr bwMode="auto">
          <a:xfrm>
            <a:off x="0" y="0"/>
            <a:ext cx="12192000" cy="6881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6FC120-8360-2DB2-015A-4E316952C5E5}"/>
              </a:ext>
            </a:extLst>
          </p:cNvPr>
          <p:cNvSpPr txBox="1"/>
          <p:nvPr/>
        </p:nvSpPr>
        <p:spPr>
          <a:xfrm>
            <a:off x="140677" y="-267286"/>
            <a:ext cx="4873450" cy="2246769"/>
          </a:xfrm>
          <a:prstGeom prst="rect">
            <a:avLst/>
          </a:prstGeom>
          <a:noFill/>
        </p:spPr>
        <p:txBody>
          <a:bodyPr wrap="none" rtlCol="0">
            <a:spAutoFit/>
          </a:bodyPr>
          <a:lstStyle/>
          <a:p>
            <a:r>
              <a:rPr lang="en-US" sz="14000" b="1" dirty="0">
                <a:solidFill>
                  <a:schemeClr val="bg1"/>
                </a:solidFill>
                <a:latin typeface="Arial Black" panose="020B0604020202020204" pitchFamily="34" charset="0"/>
                <a:cs typeface="Arial Black" panose="020B0604020202020204" pitchFamily="34" charset="0"/>
              </a:rPr>
              <a:t>IXPE</a:t>
            </a:r>
          </a:p>
        </p:txBody>
      </p:sp>
      <p:sp>
        <p:nvSpPr>
          <p:cNvPr id="5" name="TextBox 4">
            <a:extLst>
              <a:ext uri="{FF2B5EF4-FFF2-40B4-BE49-F238E27FC236}">
                <a16:creationId xmlns:a16="http://schemas.microsoft.com/office/drawing/2014/main" id="{6D59D172-97FF-80E5-4E06-11D72B0FCEBE}"/>
              </a:ext>
            </a:extLst>
          </p:cNvPr>
          <p:cNvSpPr txBox="1"/>
          <p:nvPr/>
        </p:nvSpPr>
        <p:spPr>
          <a:xfrm>
            <a:off x="263143" y="1570395"/>
            <a:ext cx="6553200" cy="369332"/>
          </a:xfrm>
          <a:prstGeom prst="rect">
            <a:avLst/>
          </a:prstGeom>
          <a:noFill/>
        </p:spPr>
        <p:txBody>
          <a:bodyPr wrap="square">
            <a:spAutoFit/>
          </a:bodyPr>
          <a:lstStyle/>
          <a:p>
            <a:pPr algn="l"/>
            <a:r>
              <a:rPr lang="en-US" b="1" u="none" strike="noStrike" dirty="0">
                <a:solidFill>
                  <a:srgbClr val="FFFFFF"/>
                </a:solidFill>
                <a:effectLst/>
                <a:latin typeface="Arial Black" panose="020B0604020202020204" pitchFamily="34" charset="0"/>
                <a:cs typeface="Arial Black" panose="020B0604020202020204" pitchFamily="34" charset="0"/>
              </a:rPr>
              <a:t>Imaging X-ray Polarimetry Explorer </a:t>
            </a:r>
          </a:p>
        </p:txBody>
      </p:sp>
      <p:sp>
        <p:nvSpPr>
          <p:cNvPr id="6" name="TextBox 5">
            <a:extLst>
              <a:ext uri="{FF2B5EF4-FFF2-40B4-BE49-F238E27FC236}">
                <a16:creationId xmlns:a16="http://schemas.microsoft.com/office/drawing/2014/main" id="{C63A46FD-D1CD-9BB3-9A84-AE3C821FF2DD}"/>
              </a:ext>
            </a:extLst>
          </p:cNvPr>
          <p:cNvSpPr txBox="1"/>
          <p:nvPr/>
        </p:nvSpPr>
        <p:spPr>
          <a:xfrm>
            <a:off x="140677" y="3549878"/>
            <a:ext cx="3757362" cy="2031325"/>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Launch: </a:t>
            </a:r>
            <a:r>
              <a:rPr lang="en-US" b="1" u="none" strike="noStrike" dirty="0">
                <a:solidFill>
                  <a:schemeClr val="bg1"/>
                </a:solidFill>
                <a:effectLst/>
                <a:latin typeface="Arial Black" panose="020B0604020202020204" pitchFamily="34" charset="0"/>
                <a:cs typeface="Arial Black" panose="020B0604020202020204" pitchFamily="34" charset="0"/>
              </a:rPr>
              <a:t>December 9, 2021</a:t>
            </a:r>
          </a:p>
          <a:p>
            <a:endParaRPr lang="en-US" b="1" dirty="0">
              <a:solidFill>
                <a:schemeClr val="bg1"/>
              </a:solidFill>
              <a:latin typeface="Arial Black" panose="020B0604020202020204" pitchFamily="34" charset="0"/>
              <a:cs typeface="Arial Black" panose="020B0604020202020204" pitchFamily="34" charset="0"/>
            </a:endParaRPr>
          </a:p>
          <a:p>
            <a:r>
              <a:rPr lang="en-US" b="1" dirty="0">
                <a:solidFill>
                  <a:schemeClr val="bg1"/>
                </a:solidFill>
                <a:latin typeface="Arial Black" panose="020B0604020202020204" pitchFamily="34" charset="0"/>
                <a:cs typeface="Arial Black" panose="020B0604020202020204" pitchFamily="34" charset="0"/>
              </a:rPr>
              <a:t>Science goals: advance our understanding of black holes, supernovae, pulsars, and other sources of energetic x-rays</a:t>
            </a:r>
          </a:p>
        </p:txBody>
      </p:sp>
    </p:spTree>
    <p:extLst>
      <p:ext uri="{BB962C8B-B14F-4D97-AF65-F5344CB8AC3E}">
        <p14:creationId xmlns:p14="http://schemas.microsoft.com/office/powerpoint/2010/main" val="214257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E32769-E30C-ECA5-2BA5-36BB7FF7C653}"/>
              </a:ext>
            </a:extLst>
          </p:cNvPr>
          <p:cNvSpPr>
            <a:spLocks noGrp="1"/>
          </p:cNvSpPr>
          <p:nvPr>
            <p:ph type="sldNum" sz="quarter" idx="12"/>
          </p:nvPr>
        </p:nvSpPr>
        <p:spPr/>
        <p:txBody>
          <a:bodyPr/>
          <a:lstStyle/>
          <a:p>
            <a:fld id="{2E8C51FE-49D9-314D-9957-ABBF7DDE8782}" type="slidenum">
              <a:rPr lang="en-US" smtClean="0"/>
              <a:t>18</a:t>
            </a:fld>
            <a:endParaRPr lang="en-US"/>
          </a:p>
        </p:txBody>
      </p:sp>
      <p:pic>
        <p:nvPicPr>
          <p:cNvPr id="3074" name="Picture 2">
            <a:extLst>
              <a:ext uri="{FF2B5EF4-FFF2-40B4-BE49-F238E27FC236}">
                <a16:creationId xmlns:a16="http://schemas.microsoft.com/office/drawing/2014/main" id="{4F2B11E9-367B-9AEE-498A-B2EE95F09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207"/>
          <a:stretch/>
        </p:blipFill>
        <p:spPr bwMode="auto">
          <a:xfrm>
            <a:off x="-14069" y="1"/>
            <a:ext cx="1220606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F27370-ADAD-D70C-F88F-97FDF239D8DC}"/>
              </a:ext>
            </a:extLst>
          </p:cNvPr>
          <p:cNvSpPr txBox="1"/>
          <p:nvPr/>
        </p:nvSpPr>
        <p:spPr>
          <a:xfrm>
            <a:off x="98474" y="0"/>
            <a:ext cx="5588389" cy="1569660"/>
          </a:xfrm>
          <a:prstGeom prst="rect">
            <a:avLst/>
          </a:prstGeom>
          <a:noFill/>
        </p:spPr>
        <p:txBody>
          <a:bodyPr wrap="none" rtlCol="0">
            <a:spAutoFit/>
          </a:bodyPr>
          <a:lstStyle/>
          <a:p>
            <a:r>
              <a:rPr lang="en-US" sz="9600" b="1" dirty="0">
                <a:solidFill>
                  <a:schemeClr val="bg1"/>
                </a:solidFill>
                <a:latin typeface="Arial Black" panose="020B0604020202020204" pitchFamily="34" charset="0"/>
                <a:cs typeface="Arial Black" panose="020B0604020202020204" pitchFamily="34" charset="0"/>
              </a:rPr>
              <a:t>HINODE</a:t>
            </a:r>
          </a:p>
        </p:txBody>
      </p:sp>
      <p:sp>
        <p:nvSpPr>
          <p:cNvPr id="4" name="TextBox 3">
            <a:extLst>
              <a:ext uri="{FF2B5EF4-FFF2-40B4-BE49-F238E27FC236}">
                <a16:creationId xmlns:a16="http://schemas.microsoft.com/office/drawing/2014/main" id="{2D3A7A38-D5AA-182F-8770-A730988BED78}"/>
              </a:ext>
            </a:extLst>
          </p:cNvPr>
          <p:cNvSpPr txBox="1"/>
          <p:nvPr/>
        </p:nvSpPr>
        <p:spPr>
          <a:xfrm>
            <a:off x="195071" y="1226833"/>
            <a:ext cx="4298100" cy="369332"/>
          </a:xfrm>
          <a:prstGeom prst="rect">
            <a:avLst/>
          </a:prstGeom>
          <a:noFill/>
        </p:spPr>
        <p:txBody>
          <a:bodyPr wrap="none" rtlCol="0">
            <a:spAutoFit/>
          </a:bodyPr>
          <a:lstStyle/>
          <a:p>
            <a:r>
              <a:rPr lang="en-US" b="1" dirty="0">
                <a:solidFill>
                  <a:schemeClr val="bg1"/>
                </a:solidFill>
                <a:latin typeface="Arial Black" panose="020B0604020202020204" pitchFamily="34" charset="0"/>
                <a:cs typeface="Arial Black" panose="020B0604020202020204" pitchFamily="34" charset="0"/>
              </a:rPr>
              <a:t>Optical, EUV, &amp; X-Ray Telescope</a:t>
            </a:r>
          </a:p>
        </p:txBody>
      </p:sp>
      <p:sp>
        <p:nvSpPr>
          <p:cNvPr id="5" name="TextBox 4">
            <a:extLst>
              <a:ext uri="{FF2B5EF4-FFF2-40B4-BE49-F238E27FC236}">
                <a16:creationId xmlns:a16="http://schemas.microsoft.com/office/drawing/2014/main" id="{A8E3B568-469C-2000-2EC4-A651A343285D}"/>
              </a:ext>
            </a:extLst>
          </p:cNvPr>
          <p:cNvSpPr txBox="1"/>
          <p:nvPr/>
        </p:nvSpPr>
        <p:spPr>
          <a:xfrm>
            <a:off x="195071" y="4573590"/>
            <a:ext cx="5491792" cy="2031325"/>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Launch: </a:t>
            </a:r>
            <a:r>
              <a:rPr lang="en-US" b="1" u="none" strike="noStrike" dirty="0">
                <a:solidFill>
                  <a:schemeClr val="bg1"/>
                </a:solidFill>
                <a:effectLst/>
                <a:latin typeface="Arial Black" panose="020B0604020202020204" pitchFamily="34" charset="0"/>
                <a:cs typeface="Arial Black" panose="020B0604020202020204" pitchFamily="34" charset="0"/>
              </a:rPr>
              <a:t>September 23, 2006</a:t>
            </a:r>
          </a:p>
          <a:p>
            <a:endParaRPr lang="en-US" b="1" dirty="0">
              <a:solidFill>
                <a:schemeClr val="bg1"/>
              </a:solidFill>
              <a:latin typeface="Arial Black" panose="020B0604020202020204" pitchFamily="34" charset="0"/>
              <a:cs typeface="Arial Black" panose="020B0604020202020204" pitchFamily="34" charset="0"/>
            </a:endParaRPr>
          </a:p>
          <a:p>
            <a:r>
              <a:rPr lang="en-US" b="1" dirty="0">
                <a:solidFill>
                  <a:schemeClr val="bg1"/>
                </a:solidFill>
                <a:latin typeface="Arial Black" panose="020B0604020202020204" pitchFamily="34" charset="0"/>
                <a:cs typeface="Arial Black" panose="020B0604020202020204" pitchFamily="34" charset="0"/>
              </a:rPr>
              <a:t>Science goals: understand the causes of eruptions in the solar atmosphere and relate those eruptions to the intense heating of the corona and the mechanisms that drive the solar wind.</a:t>
            </a:r>
          </a:p>
        </p:txBody>
      </p:sp>
    </p:spTree>
    <p:extLst>
      <p:ext uri="{BB962C8B-B14F-4D97-AF65-F5344CB8AC3E}">
        <p14:creationId xmlns:p14="http://schemas.microsoft.com/office/powerpoint/2010/main" val="139934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3E766-EDBA-600C-300C-59ABDF695BD4}"/>
              </a:ext>
            </a:extLst>
          </p:cNvPr>
          <p:cNvSpPr>
            <a:spLocks noGrp="1"/>
          </p:cNvSpPr>
          <p:nvPr>
            <p:ph type="sldNum" sz="quarter" idx="12"/>
          </p:nvPr>
        </p:nvSpPr>
        <p:spPr/>
        <p:txBody>
          <a:bodyPr/>
          <a:lstStyle/>
          <a:p>
            <a:fld id="{2E8C51FE-49D9-314D-9957-ABBF7DDE8782}" type="slidenum">
              <a:rPr lang="en-US" smtClean="0"/>
              <a:t>19</a:t>
            </a:fld>
            <a:endParaRPr lang="en-US"/>
          </a:p>
        </p:txBody>
      </p:sp>
      <p:pic>
        <p:nvPicPr>
          <p:cNvPr id="4100" name="Picture 4">
            <a:extLst>
              <a:ext uri="{FF2B5EF4-FFF2-40B4-BE49-F238E27FC236}">
                <a16:creationId xmlns:a16="http://schemas.microsoft.com/office/drawing/2014/main" id="{9631ADC6-8C38-C468-E497-9E5D0B5769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10740" t="49191" r="14810" b="56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F5896B-4D91-8932-3ABB-18A1DE5D0597}"/>
              </a:ext>
            </a:extLst>
          </p:cNvPr>
          <p:cNvSpPr txBox="1"/>
          <p:nvPr/>
        </p:nvSpPr>
        <p:spPr>
          <a:xfrm>
            <a:off x="98474" y="0"/>
            <a:ext cx="5293244" cy="1569660"/>
          </a:xfrm>
          <a:prstGeom prst="rect">
            <a:avLst/>
          </a:prstGeom>
          <a:noFill/>
        </p:spPr>
        <p:txBody>
          <a:bodyPr wrap="none" rtlCol="0">
            <a:spAutoFit/>
          </a:bodyPr>
          <a:lstStyle/>
          <a:p>
            <a:r>
              <a:rPr lang="en-US" sz="9600" b="1" dirty="0">
                <a:solidFill>
                  <a:schemeClr val="bg1"/>
                </a:solidFill>
                <a:latin typeface="Arial Black" panose="020B0604020202020204" pitchFamily="34" charset="0"/>
                <a:cs typeface="Arial Black" panose="020B0604020202020204" pitchFamily="34" charset="0"/>
              </a:rPr>
              <a:t>SERVIR</a:t>
            </a:r>
          </a:p>
        </p:txBody>
      </p:sp>
      <p:sp>
        <p:nvSpPr>
          <p:cNvPr id="5" name="TextBox 4">
            <a:extLst>
              <a:ext uri="{FF2B5EF4-FFF2-40B4-BE49-F238E27FC236}">
                <a16:creationId xmlns:a16="http://schemas.microsoft.com/office/drawing/2014/main" id="{563FADDC-B5CF-0AB5-FB5A-247C9E9BEF47}"/>
              </a:ext>
            </a:extLst>
          </p:cNvPr>
          <p:cNvSpPr txBox="1"/>
          <p:nvPr/>
        </p:nvSpPr>
        <p:spPr>
          <a:xfrm>
            <a:off x="241853" y="4296591"/>
            <a:ext cx="6367668" cy="2308324"/>
          </a:xfrm>
          <a:prstGeom prst="rect">
            <a:avLst/>
          </a:prstGeom>
          <a:noFill/>
        </p:spPr>
        <p:txBody>
          <a:bodyPr wrap="square">
            <a:spAutoFit/>
          </a:bodyPr>
          <a:lstStyle/>
          <a:p>
            <a:r>
              <a:rPr lang="en-US" b="1" u="none" strike="noStrike" dirty="0">
                <a:solidFill>
                  <a:schemeClr val="bg1"/>
                </a:solidFill>
                <a:effectLst/>
                <a:latin typeface="Arial Black" panose="020B0604020202020204" pitchFamily="34" charset="0"/>
                <a:cs typeface="Arial Black" panose="020B0604020202020204" pitchFamily="34" charset="0"/>
              </a:rPr>
              <a:t>A joint initiative of NASA, the United States Agency for International Development (USAID), and leading geospatial organizations in Asia, Africa, and Latin America, SERVIR partners with countries and organizations in these regions to address critical challenges in climate change, food security, water and related disasters, land use, and air quality.</a:t>
            </a:r>
            <a:endParaRPr lang="en-US"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18031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2</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602561" y="1155180"/>
            <a:ext cx="3388114" cy="2139047"/>
          </a:xfrm>
          <a:prstGeom prst="rect">
            <a:avLst/>
          </a:prstGeom>
          <a:noFill/>
          <a:ln w="69850" cmpd="sng">
            <a:noFill/>
          </a:ln>
        </p:spPr>
        <p:txBody>
          <a:bodyPr wrap="square" numCol="1" rtlCol="0">
            <a:spAutoFit/>
          </a:bodyPr>
          <a:lstStyle/>
          <a:p>
            <a:pPr>
              <a:spcAft>
                <a:spcPts val="600"/>
              </a:spcAft>
            </a:pPr>
            <a:r>
              <a:rPr lang="en-US" sz="1600" u="sng" dirty="0">
                <a:solidFill>
                  <a:schemeClr val="bg1"/>
                </a:solidFill>
              </a:rPr>
              <a:t>Research areas:</a:t>
            </a:r>
          </a:p>
          <a:p>
            <a:pPr marL="285750" indent="-285750">
              <a:buFont typeface="Arial" panose="020B0604020202020204" pitchFamily="34" charset="0"/>
              <a:buChar char="•"/>
            </a:pPr>
            <a:r>
              <a:rPr lang="en-US" sz="1600" dirty="0">
                <a:solidFill>
                  <a:schemeClr val="bg1"/>
                </a:solidFill>
              </a:rPr>
              <a:t>Earth Science</a:t>
            </a:r>
          </a:p>
          <a:p>
            <a:pPr marL="285750" indent="-285750">
              <a:buFont typeface="Arial" panose="020B0604020202020204" pitchFamily="34" charset="0"/>
              <a:buChar char="•"/>
            </a:pPr>
            <a:r>
              <a:rPr lang="en-US" sz="1600" dirty="0">
                <a:solidFill>
                  <a:schemeClr val="bg1"/>
                </a:solidFill>
              </a:rPr>
              <a:t>Astrophysics</a:t>
            </a:r>
          </a:p>
          <a:p>
            <a:pPr marL="285750" indent="-285750">
              <a:buFont typeface="Arial" panose="020B0604020202020204" pitchFamily="34" charset="0"/>
              <a:buChar char="•"/>
            </a:pPr>
            <a:r>
              <a:rPr lang="en-US" sz="1600" dirty="0">
                <a:solidFill>
                  <a:schemeClr val="bg1"/>
                </a:solidFill>
              </a:rPr>
              <a:t>Heliophysics</a:t>
            </a:r>
          </a:p>
          <a:p>
            <a:pPr marL="285750" indent="-285750">
              <a:buFont typeface="Arial" panose="020B0604020202020204" pitchFamily="34" charset="0"/>
              <a:buChar char="•"/>
            </a:pPr>
            <a:r>
              <a:rPr lang="en-US" sz="1600" dirty="0">
                <a:solidFill>
                  <a:schemeClr val="bg1"/>
                </a:solidFill>
              </a:rPr>
              <a:t>Planetary Science</a:t>
            </a:r>
          </a:p>
          <a:p>
            <a:pPr marL="285750" indent="-285750">
              <a:buFont typeface="Arial" panose="020B0604020202020204" pitchFamily="34" charset="0"/>
              <a:buChar char="•"/>
            </a:pPr>
            <a:r>
              <a:rPr lang="en-US" sz="1600" dirty="0">
                <a:solidFill>
                  <a:schemeClr val="bg1"/>
                </a:solidFill>
              </a:rPr>
              <a:t>Biological and Physical Science</a:t>
            </a:r>
          </a:p>
          <a:p>
            <a:pPr marL="342900" indent="-34290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8556960" y="212036"/>
            <a:ext cx="3449983" cy="584775"/>
          </a:xfrm>
          <a:prstGeom prst="rect">
            <a:avLst/>
          </a:prstGeom>
        </p:spPr>
        <p:txBody>
          <a:bodyPr wrap="none">
            <a:spAutoFit/>
          </a:bodyPr>
          <a:lstStyle/>
          <a:p>
            <a:r>
              <a:rPr lang="en-US" sz="3200" dirty="0">
                <a:solidFill>
                  <a:schemeClr val="bg1"/>
                </a:solidFill>
              </a:rPr>
              <a:t>Science @ MSFC</a:t>
            </a:r>
          </a:p>
        </p:txBody>
      </p:sp>
      <p:sp>
        <p:nvSpPr>
          <p:cNvPr id="23" name="Rectangle 22">
            <a:extLst>
              <a:ext uri="{FF2B5EF4-FFF2-40B4-BE49-F238E27FC236}">
                <a16:creationId xmlns:a16="http://schemas.microsoft.com/office/drawing/2014/main" id="{9A0B961A-220D-5445-83BC-114F2C5681D9}"/>
              </a:ext>
            </a:extLst>
          </p:cNvPr>
          <p:cNvSpPr/>
          <p:nvPr/>
        </p:nvSpPr>
        <p:spPr>
          <a:xfrm>
            <a:off x="8113770" y="1155180"/>
            <a:ext cx="3497766" cy="1646605"/>
          </a:xfrm>
          <a:prstGeom prst="rect">
            <a:avLst/>
          </a:prstGeom>
        </p:spPr>
        <p:txBody>
          <a:bodyPr wrap="square">
            <a:spAutoFit/>
          </a:bodyPr>
          <a:lstStyle/>
          <a:p>
            <a:pPr>
              <a:spcAft>
                <a:spcPts val="600"/>
              </a:spcAft>
            </a:pPr>
            <a:r>
              <a:rPr lang="en-US" sz="1600" u="sng" dirty="0">
                <a:solidFill>
                  <a:schemeClr val="bg1"/>
                </a:solidFill>
              </a:rPr>
              <a:t>Implementation efforts:</a:t>
            </a:r>
          </a:p>
          <a:p>
            <a:pPr marL="285750" indent="-285750">
              <a:buFont typeface="Arial" panose="020B0604020202020204" pitchFamily="34" charset="0"/>
              <a:buChar char="•"/>
            </a:pPr>
            <a:r>
              <a:rPr lang="en-US" sz="1600" dirty="0">
                <a:solidFill>
                  <a:schemeClr val="bg1"/>
                </a:solidFill>
              </a:rPr>
              <a:t>Flight projects</a:t>
            </a:r>
          </a:p>
          <a:p>
            <a:pPr marL="285750" indent="-285750">
              <a:buFont typeface="Arial" panose="020B0604020202020204" pitchFamily="34" charset="0"/>
              <a:buChar char="•"/>
            </a:pPr>
            <a:r>
              <a:rPr lang="en-US" sz="1600" dirty="0">
                <a:solidFill>
                  <a:schemeClr val="bg1"/>
                </a:solidFill>
              </a:rPr>
              <a:t>Instrumentation development</a:t>
            </a:r>
          </a:p>
          <a:p>
            <a:pPr marL="285750" indent="-285750">
              <a:buFont typeface="Arial" panose="020B0604020202020204" pitchFamily="34" charset="0"/>
              <a:buChar char="•"/>
            </a:pPr>
            <a:r>
              <a:rPr lang="en-US" sz="1600" dirty="0">
                <a:solidFill>
                  <a:schemeClr val="bg1"/>
                </a:solidFill>
              </a:rPr>
              <a:t>Research &amp; analysis </a:t>
            </a:r>
          </a:p>
          <a:p>
            <a:pPr marL="285750" indent="-285750">
              <a:buFont typeface="Arial" panose="020B0604020202020204" pitchFamily="34" charset="0"/>
              <a:buChar char="•"/>
            </a:pPr>
            <a:r>
              <a:rPr lang="en-US" sz="1600" dirty="0">
                <a:solidFill>
                  <a:schemeClr val="bg1"/>
                </a:solidFill>
              </a:rPr>
              <a:t>Applications</a:t>
            </a:r>
          </a:p>
          <a:p>
            <a:pPr marL="285750" indent="-285750">
              <a:buFont typeface="Arial" panose="020B0604020202020204" pitchFamily="34" charset="0"/>
              <a:buChar char="•"/>
            </a:pPr>
            <a:r>
              <a:rPr lang="en-US" sz="1600" dirty="0">
                <a:solidFill>
                  <a:schemeClr val="bg1"/>
                </a:solidFill>
              </a:rPr>
              <a:t>Data science</a:t>
            </a:r>
            <a:endParaRPr lang="en-US" sz="1600" dirty="0"/>
          </a:p>
        </p:txBody>
      </p:sp>
      <p:pic>
        <p:nvPicPr>
          <p:cNvPr id="25" name="Picture 24">
            <a:extLst>
              <a:ext uri="{FF2B5EF4-FFF2-40B4-BE49-F238E27FC236}">
                <a16:creationId xmlns:a16="http://schemas.microsoft.com/office/drawing/2014/main" id="{E0F77B5F-8406-8444-8D96-9258415F43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678" y="3160154"/>
            <a:ext cx="5987438" cy="3359149"/>
          </a:xfrm>
          <a:prstGeom prst="rect">
            <a:avLst/>
          </a:prstGeom>
        </p:spPr>
      </p:pic>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602503-064D-C0F2-F7D9-5EF02B1AAD65}"/>
              </a:ext>
            </a:extLst>
          </p:cNvPr>
          <p:cNvSpPr>
            <a:spLocks noGrp="1"/>
          </p:cNvSpPr>
          <p:nvPr>
            <p:ph type="sldNum" sz="quarter" idx="12"/>
          </p:nvPr>
        </p:nvSpPr>
        <p:spPr/>
        <p:txBody>
          <a:bodyPr/>
          <a:lstStyle/>
          <a:p>
            <a:fld id="{2E8C51FE-49D9-314D-9957-ABBF7DDE8782}" type="slidenum">
              <a:rPr lang="en-US" smtClean="0"/>
              <a:t>20</a:t>
            </a:fld>
            <a:endParaRPr lang="en-US"/>
          </a:p>
        </p:txBody>
      </p:sp>
      <p:pic>
        <p:nvPicPr>
          <p:cNvPr id="5122" name="Picture 2">
            <a:extLst>
              <a:ext uri="{FF2B5EF4-FFF2-40B4-BE49-F238E27FC236}">
                <a16:creationId xmlns:a16="http://schemas.microsoft.com/office/drawing/2014/main" id="{33929C48-10C4-2302-9EED-13BAC38760C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l="5984" t="13075"/>
          <a:stretch/>
        </p:blipFill>
        <p:spPr bwMode="auto">
          <a:xfrm>
            <a:off x="0" y="-1"/>
            <a:ext cx="12191999" cy="6871253"/>
          </a:xfrm>
          <a:prstGeom prst="rect">
            <a:avLst/>
          </a:prstGeom>
          <a:noFill/>
        </p:spPr>
      </p:pic>
      <p:sp>
        <p:nvSpPr>
          <p:cNvPr id="3" name="TextBox 2">
            <a:extLst>
              <a:ext uri="{FF2B5EF4-FFF2-40B4-BE49-F238E27FC236}">
                <a16:creationId xmlns:a16="http://schemas.microsoft.com/office/drawing/2014/main" id="{2CB2F609-5B30-F4E7-9624-8E9BDB4CC540}"/>
              </a:ext>
            </a:extLst>
          </p:cNvPr>
          <p:cNvSpPr txBox="1"/>
          <p:nvPr/>
        </p:nvSpPr>
        <p:spPr>
          <a:xfrm>
            <a:off x="98474" y="0"/>
            <a:ext cx="4588692" cy="1569660"/>
          </a:xfrm>
          <a:prstGeom prst="rect">
            <a:avLst/>
          </a:prstGeom>
          <a:noFill/>
        </p:spPr>
        <p:txBody>
          <a:bodyPr wrap="none" rtlCol="0">
            <a:spAutoFit/>
          </a:bodyPr>
          <a:lstStyle/>
          <a:p>
            <a:r>
              <a:rPr lang="en-US" sz="9600" b="1" dirty="0" err="1">
                <a:solidFill>
                  <a:schemeClr val="bg1"/>
                </a:solidFill>
                <a:latin typeface="Arial Black" panose="020B0604020202020204" pitchFamily="34" charset="0"/>
                <a:cs typeface="Arial Black" panose="020B0604020202020204" pitchFamily="34" charset="0"/>
              </a:rPr>
              <a:t>SPoRT</a:t>
            </a:r>
            <a:endParaRPr lang="en-US" sz="9600" b="1" dirty="0">
              <a:solidFill>
                <a:schemeClr val="bg1"/>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23A0D937-8F6D-E683-1B15-39D8C15200E3}"/>
              </a:ext>
            </a:extLst>
          </p:cNvPr>
          <p:cNvSpPr txBox="1"/>
          <p:nvPr/>
        </p:nvSpPr>
        <p:spPr>
          <a:xfrm>
            <a:off x="164734" y="1359213"/>
            <a:ext cx="4620906" cy="646331"/>
          </a:xfrm>
          <a:prstGeom prst="rect">
            <a:avLst/>
          </a:prstGeom>
          <a:noFill/>
        </p:spPr>
        <p:txBody>
          <a:bodyPr wrap="square">
            <a:spAutoFit/>
          </a:bodyPr>
          <a:lstStyle/>
          <a:p>
            <a:r>
              <a:rPr lang="en-US" b="1" u="none" strike="noStrike" dirty="0">
                <a:solidFill>
                  <a:schemeClr val="bg1"/>
                </a:solidFill>
                <a:effectLst/>
                <a:latin typeface="Arial Black" panose="020B0604020202020204" pitchFamily="34" charset="0"/>
                <a:cs typeface="Arial Black" panose="020B0604020202020204" pitchFamily="34" charset="0"/>
              </a:rPr>
              <a:t>Short-term Prediction Research and Transition Center</a:t>
            </a:r>
          </a:p>
        </p:txBody>
      </p:sp>
      <p:sp>
        <p:nvSpPr>
          <p:cNvPr id="7" name="TextBox 6">
            <a:extLst>
              <a:ext uri="{FF2B5EF4-FFF2-40B4-BE49-F238E27FC236}">
                <a16:creationId xmlns:a16="http://schemas.microsoft.com/office/drawing/2014/main" id="{E5C4FCC7-5A8C-4619-C01F-5102ECCF7A84}"/>
              </a:ext>
            </a:extLst>
          </p:cNvPr>
          <p:cNvSpPr txBox="1"/>
          <p:nvPr/>
        </p:nvSpPr>
        <p:spPr>
          <a:xfrm>
            <a:off x="164734" y="5288701"/>
            <a:ext cx="6583017" cy="1200329"/>
          </a:xfrm>
          <a:prstGeom prst="rect">
            <a:avLst/>
          </a:prstGeom>
          <a:noFill/>
        </p:spPr>
        <p:txBody>
          <a:bodyPr wrap="square">
            <a:spAutoFit/>
          </a:bodyPr>
          <a:lstStyle/>
          <a:p>
            <a:r>
              <a:rPr lang="en-US" b="1" dirty="0">
                <a:solidFill>
                  <a:srgbClr val="FFFFFF"/>
                </a:solidFill>
                <a:latin typeface="Arial Black" panose="020B0604020202020204" pitchFamily="34" charset="0"/>
                <a:cs typeface="Arial Black" panose="020B0604020202020204" pitchFamily="34" charset="0"/>
              </a:rPr>
              <a:t>The </a:t>
            </a:r>
            <a:r>
              <a:rPr lang="en-US" b="1" u="none" strike="noStrike" dirty="0" err="1">
                <a:solidFill>
                  <a:srgbClr val="FFFFFF"/>
                </a:solidFill>
                <a:effectLst/>
                <a:latin typeface="Arial Black" panose="020B0604020202020204" pitchFamily="34" charset="0"/>
                <a:cs typeface="Arial Black" panose="020B0604020202020204" pitchFamily="34" charset="0"/>
              </a:rPr>
              <a:t>SPoRT</a:t>
            </a:r>
            <a:r>
              <a:rPr lang="en-US" b="1" u="none" strike="noStrike" dirty="0">
                <a:solidFill>
                  <a:srgbClr val="FFFFFF"/>
                </a:solidFill>
                <a:effectLst/>
                <a:latin typeface="Arial Black" panose="020B0604020202020204" pitchFamily="34" charset="0"/>
                <a:cs typeface="Arial Black" panose="020B0604020202020204" pitchFamily="34" charset="0"/>
              </a:rPr>
              <a:t> center was established in 2002 to transition NASA satellite products and capabilities to the operational weather community to improve short-term weather forecasting. </a:t>
            </a:r>
            <a:endParaRPr lang="en-US"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45296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2F463-9DA4-2ED5-2E2A-63AA1965BD8C}"/>
              </a:ext>
            </a:extLst>
          </p:cNvPr>
          <p:cNvSpPr>
            <a:spLocks noGrp="1"/>
          </p:cNvSpPr>
          <p:nvPr>
            <p:ph type="sldNum" sz="quarter" idx="12"/>
          </p:nvPr>
        </p:nvSpPr>
        <p:spPr/>
        <p:txBody>
          <a:bodyPr/>
          <a:lstStyle/>
          <a:p>
            <a:fld id="{2E8C51FE-49D9-314D-9957-ABBF7DDE8782}" type="slidenum">
              <a:rPr lang="en-US" smtClean="0"/>
              <a:t>21</a:t>
            </a:fld>
            <a:endParaRPr lang="en-US"/>
          </a:p>
        </p:txBody>
      </p:sp>
      <p:pic>
        <p:nvPicPr>
          <p:cNvPr id="6146" name="Picture 2" descr="Michael Zanetti tests the backpack-sized prototype for NASA’s Kinematic Navigational and Cartography Knapsack (KNaCK).">
            <a:extLst>
              <a:ext uri="{FF2B5EF4-FFF2-40B4-BE49-F238E27FC236}">
                <a16:creationId xmlns:a16="http://schemas.microsoft.com/office/drawing/2014/main" id="{F3782098-C978-3FA0-92E2-821A70C88F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9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8FBE7F-54AA-F123-C4D7-F7442626112D}"/>
              </a:ext>
            </a:extLst>
          </p:cNvPr>
          <p:cNvSpPr txBox="1"/>
          <p:nvPr/>
        </p:nvSpPr>
        <p:spPr>
          <a:xfrm>
            <a:off x="98474" y="0"/>
            <a:ext cx="6255239" cy="1938992"/>
          </a:xfrm>
          <a:prstGeom prst="rect">
            <a:avLst/>
          </a:prstGeom>
          <a:noFill/>
        </p:spPr>
        <p:txBody>
          <a:bodyPr wrap="none" rtlCol="0">
            <a:spAutoFit/>
          </a:bodyPr>
          <a:lstStyle/>
          <a:p>
            <a:r>
              <a:rPr lang="en-US" sz="12000" b="1" dirty="0" err="1">
                <a:solidFill>
                  <a:schemeClr val="bg1"/>
                </a:solidFill>
                <a:latin typeface="Arial Black" panose="020B0604020202020204" pitchFamily="34" charset="0"/>
                <a:cs typeface="Arial Black" panose="020B0604020202020204" pitchFamily="34" charset="0"/>
              </a:rPr>
              <a:t>KNaCK</a:t>
            </a:r>
            <a:endParaRPr lang="en-US" sz="12000" b="1" dirty="0">
              <a:solidFill>
                <a:schemeClr val="bg1"/>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58817742-0B04-87A3-5D11-A270A3BD79C8}"/>
              </a:ext>
            </a:extLst>
          </p:cNvPr>
          <p:cNvSpPr txBox="1"/>
          <p:nvPr/>
        </p:nvSpPr>
        <p:spPr>
          <a:xfrm>
            <a:off x="164734" y="1530766"/>
            <a:ext cx="6367668" cy="369332"/>
          </a:xfrm>
          <a:prstGeom prst="rect">
            <a:avLst/>
          </a:prstGeom>
          <a:noFill/>
        </p:spPr>
        <p:txBody>
          <a:bodyPr wrap="square">
            <a:spAutoFit/>
          </a:bodyPr>
          <a:lstStyle/>
          <a:p>
            <a:r>
              <a:rPr lang="en-US" b="1" u="none" strike="noStrike" dirty="0">
                <a:solidFill>
                  <a:schemeClr val="bg1"/>
                </a:solidFill>
                <a:effectLst/>
                <a:latin typeface="Arial Black" panose="020B0604020202020204" pitchFamily="34" charset="0"/>
                <a:cs typeface="Arial Black" panose="020B0604020202020204" pitchFamily="34" charset="0"/>
              </a:rPr>
              <a:t>Kinematic Navigation and Cartography Knapsack</a:t>
            </a:r>
            <a:endParaRPr lang="en-US" b="1" dirty="0">
              <a:solidFill>
                <a:schemeClr val="bg1"/>
              </a:solidFill>
              <a:latin typeface="Arial Black" panose="020B0604020202020204" pitchFamily="34" charset="0"/>
              <a:cs typeface="Arial Black" panose="020B0604020202020204" pitchFamily="34" charset="0"/>
            </a:endParaRPr>
          </a:p>
        </p:txBody>
      </p:sp>
      <p:sp>
        <p:nvSpPr>
          <p:cNvPr id="6" name="TextBox 5">
            <a:extLst>
              <a:ext uri="{FF2B5EF4-FFF2-40B4-BE49-F238E27FC236}">
                <a16:creationId xmlns:a16="http://schemas.microsoft.com/office/drawing/2014/main" id="{99EF130C-A3AC-50EC-E242-B96EDA089593}"/>
              </a:ext>
            </a:extLst>
          </p:cNvPr>
          <p:cNvSpPr txBox="1"/>
          <p:nvPr/>
        </p:nvSpPr>
        <p:spPr>
          <a:xfrm>
            <a:off x="164734" y="4481688"/>
            <a:ext cx="6752900" cy="646331"/>
          </a:xfrm>
          <a:prstGeom prst="rect">
            <a:avLst/>
          </a:prstGeom>
          <a:noFill/>
        </p:spPr>
        <p:txBody>
          <a:bodyPr wrap="square" rtlCol="0">
            <a:spAutoFit/>
          </a:bodyPr>
          <a:lstStyle/>
          <a:p>
            <a:r>
              <a:rPr lang="en-US" b="1" dirty="0">
                <a:solidFill>
                  <a:schemeClr val="bg1"/>
                </a:solidFill>
                <a:latin typeface="Arial Black" panose="020B0604020202020204" pitchFamily="34" charset="0"/>
                <a:cs typeface="Arial Black" panose="020B0604020202020204" pitchFamily="34" charset="0"/>
              </a:rPr>
              <a:t>Science goals: mobile LIDAR system for mapping and navigation in GPS-denied environments</a:t>
            </a:r>
          </a:p>
        </p:txBody>
      </p:sp>
    </p:spTree>
    <p:extLst>
      <p:ext uri="{BB962C8B-B14F-4D97-AF65-F5344CB8AC3E}">
        <p14:creationId xmlns:p14="http://schemas.microsoft.com/office/powerpoint/2010/main" val="85415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8B13F-17E5-DBFC-2E9B-FC6F99122F24}"/>
              </a:ext>
            </a:extLst>
          </p:cNvPr>
          <p:cNvSpPr>
            <a:spLocks noGrp="1"/>
          </p:cNvSpPr>
          <p:nvPr>
            <p:ph type="sldNum" sz="quarter" idx="12"/>
          </p:nvPr>
        </p:nvSpPr>
        <p:spPr/>
        <p:txBody>
          <a:bodyPr/>
          <a:lstStyle/>
          <a:p>
            <a:fld id="{2E8C51FE-49D9-314D-9957-ABBF7DDE8782}" type="slidenum">
              <a:rPr lang="en-US" smtClean="0"/>
              <a:t>22</a:t>
            </a:fld>
            <a:endParaRPr lang="en-US"/>
          </a:p>
        </p:txBody>
      </p:sp>
      <p:pic>
        <p:nvPicPr>
          <p:cNvPr id="3" name="Picture 2">
            <a:extLst>
              <a:ext uri="{FF2B5EF4-FFF2-40B4-BE49-F238E27FC236}">
                <a16:creationId xmlns:a16="http://schemas.microsoft.com/office/drawing/2014/main" id="{C9EF25A1-72EF-2E82-11F3-53DA25508EF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9000"/>
                    </a14:imgEffect>
                  </a14:imgLayer>
                </a14:imgProps>
              </a:ext>
            </a:extLst>
          </a:blip>
          <a:srcRect b="22179"/>
          <a:stretch/>
        </p:blipFill>
        <p:spPr>
          <a:xfrm>
            <a:off x="0" y="0"/>
            <a:ext cx="12192000" cy="6858000"/>
          </a:xfrm>
          <a:prstGeom prst="rect">
            <a:avLst/>
          </a:prstGeom>
        </p:spPr>
      </p:pic>
      <p:sp>
        <p:nvSpPr>
          <p:cNvPr id="4" name="TextBox 3">
            <a:extLst>
              <a:ext uri="{FF2B5EF4-FFF2-40B4-BE49-F238E27FC236}">
                <a16:creationId xmlns:a16="http://schemas.microsoft.com/office/drawing/2014/main" id="{9DC5D5C6-7333-C359-3149-E643C1443DA6}"/>
              </a:ext>
            </a:extLst>
          </p:cNvPr>
          <p:cNvSpPr txBox="1"/>
          <p:nvPr/>
        </p:nvSpPr>
        <p:spPr>
          <a:xfrm>
            <a:off x="155324" y="-134764"/>
            <a:ext cx="3975768" cy="2246769"/>
          </a:xfrm>
          <a:prstGeom prst="rect">
            <a:avLst/>
          </a:prstGeom>
          <a:noFill/>
        </p:spPr>
        <p:txBody>
          <a:bodyPr wrap="none" rtlCol="0">
            <a:spAutoFit/>
          </a:bodyPr>
          <a:lstStyle/>
          <a:p>
            <a:r>
              <a:rPr lang="en-US" sz="13500" b="1" dirty="0">
                <a:solidFill>
                  <a:schemeClr val="bg1"/>
                </a:solidFill>
                <a:latin typeface="Arial Black" panose="020B0604020202020204" pitchFamily="34" charset="0"/>
                <a:cs typeface="Arial Black" panose="020B0604020202020204" pitchFamily="34" charset="0"/>
              </a:rPr>
              <a:t>ESL</a:t>
            </a:r>
          </a:p>
        </p:txBody>
      </p:sp>
      <p:sp>
        <p:nvSpPr>
          <p:cNvPr id="5" name="TextBox 4">
            <a:extLst>
              <a:ext uri="{FF2B5EF4-FFF2-40B4-BE49-F238E27FC236}">
                <a16:creationId xmlns:a16="http://schemas.microsoft.com/office/drawing/2014/main" id="{691F9B03-ED74-BB8E-FA2E-EAE9243D0605}"/>
              </a:ext>
            </a:extLst>
          </p:cNvPr>
          <p:cNvSpPr txBox="1"/>
          <p:nvPr/>
        </p:nvSpPr>
        <p:spPr>
          <a:xfrm>
            <a:off x="265043" y="1603513"/>
            <a:ext cx="3703321" cy="369332"/>
          </a:xfrm>
          <a:prstGeom prst="rect">
            <a:avLst/>
          </a:prstGeom>
          <a:noFill/>
        </p:spPr>
        <p:txBody>
          <a:bodyPr wrap="none" rtlCol="0">
            <a:spAutoFit/>
          </a:bodyPr>
          <a:lstStyle/>
          <a:p>
            <a:r>
              <a:rPr lang="en-US" b="1" dirty="0">
                <a:solidFill>
                  <a:schemeClr val="bg1"/>
                </a:solidFill>
                <a:latin typeface="Arial Black" panose="020B0604020202020204" pitchFamily="34" charset="0"/>
                <a:cs typeface="Arial Black" panose="020B0604020202020204" pitchFamily="34" charset="0"/>
              </a:rPr>
              <a:t>Electrostatic Levitation Lab</a:t>
            </a:r>
          </a:p>
        </p:txBody>
      </p:sp>
      <p:sp>
        <p:nvSpPr>
          <p:cNvPr id="6" name="TextBox 5">
            <a:extLst>
              <a:ext uri="{FF2B5EF4-FFF2-40B4-BE49-F238E27FC236}">
                <a16:creationId xmlns:a16="http://schemas.microsoft.com/office/drawing/2014/main" id="{E9495C94-407C-F20D-ABDD-7310563C5747}"/>
              </a:ext>
            </a:extLst>
          </p:cNvPr>
          <p:cNvSpPr txBox="1"/>
          <p:nvPr/>
        </p:nvSpPr>
        <p:spPr>
          <a:xfrm>
            <a:off x="155324" y="5254487"/>
            <a:ext cx="9369287" cy="1754326"/>
          </a:xfrm>
          <a:prstGeom prst="rect">
            <a:avLst/>
          </a:prstGeom>
          <a:noFill/>
        </p:spPr>
        <p:txBody>
          <a:bodyPr wrap="square" rtlCol="0">
            <a:spAutoFit/>
          </a:bodyPr>
          <a:lstStyle/>
          <a:p>
            <a:r>
              <a:rPr lang="en-US" sz="1800" b="1" dirty="0">
                <a:solidFill>
                  <a:schemeClr val="bg1"/>
                </a:solidFill>
                <a:effectLst/>
                <a:latin typeface="Arial Black" panose="020B0604020202020204" pitchFamily="34" charset="0"/>
                <a:cs typeface="Arial Black" panose="020B0604020202020204" pitchFamily="34" charset="0"/>
              </a:rPr>
              <a:t>Science goals: Electrostatic levitation minimizes gravitational effects and allows materials to be studied without contact with a container or instrumentation, avoiding any container-sample interaction. ESL has been used for many materials science discoveries and in support of research onboard the ISS.</a:t>
            </a:r>
            <a:endParaRPr lang="en-US" b="1" dirty="0">
              <a:solidFill>
                <a:schemeClr val="bg1"/>
              </a:solidFill>
              <a:effectLst/>
              <a:latin typeface="Arial Black" panose="020B0604020202020204" pitchFamily="34" charset="0"/>
              <a:cs typeface="Arial Black" panose="020B0604020202020204" pitchFamily="34" charset="0"/>
            </a:endParaRPr>
          </a:p>
          <a:p>
            <a:endParaRPr lang="en-US"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176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BADEEC-A0FD-8047-B44C-6316FC7D355C}"/>
              </a:ext>
            </a:extLst>
          </p:cNvPr>
          <p:cNvSpPr/>
          <p:nvPr/>
        </p:nvSpPr>
        <p:spPr>
          <a:xfrm>
            <a:off x="0" y="0"/>
            <a:ext cx="12192000" cy="6787478"/>
          </a:xfrm>
          <a:prstGeom prst="rect">
            <a:avLst/>
          </a:prstGeom>
          <a:gradFill flip="none" rotWithShape="1">
            <a:gsLst>
              <a:gs pos="50000">
                <a:srgbClr val="15485D"/>
              </a:gs>
              <a:gs pos="0">
                <a:srgbClr val="245B74"/>
              </a:gs>
              <a:gs pos="100000">
                <a:srgbClr val="0433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861932" y="1055192"/>
            <a:ext cx="7035156" cy="2862322"/>
          </a:xfrm>
          <a:prstGeom prst="rect">
            <a:avLst/>
          </a:prstGeom>
          <a:noFill/>
          <a:ln w="69850" cmpd="sng">
            <a:noFill/>
          </a:ln>
        </p:spPr>
        <p:txBody>
          <a:bodyPr wrap="square" rtlCol="0">
            <a:spAutoFit/>
          </a:bodyPr>
          <a:lstStyle/>
          <a:p>
            <a:pPr>
              <a:spcAft>
                <a:spcPts val="600"/>
              </a:spcAft>
            </a:pPr>
            <a:r>
              <a:rPr lang="en-US" sz="1600" dirty="0">
                <a:solidFill>
                  <a:schemeClr val="bg1"/>
                </a:solidFill>
              </a:rPr>
              <a:t>Integrating space-borne observations, data, and models to</a:t>
            </a:r>
          </a:p>
          <a:p>
            <a:pPr marL="285750" indent="-285750">
              <a:spcAft>
                <a:spcPts val="600"/>
              </a:spcAft>
              <a:buFont typeface="Arial" panose="020B0604020202020204" pitchFamily="34" charset="0"/>
              <a:buChar char="•"/>
            </a:pPr>
            <a:r>
              <a:rPr lang="en-US" sz="1600" dirty="0">
                <a:solidFill>
                  <a:schemeClr val="bg1"/>
                </a:solidFill>
              </a:rPr>
              <a:t>Advance understanding of the Earth’s weather &amp; its energy and water cycles</a:t>
            </a:r>
          </a:p>
          <a:p>
            <a:pPr marL="285750" indent="-285750">
              <a:spcAft>
                <a:spcPts val="600"/>
              </a:spcAft>
              <a:buFont typeface="Arial" panose="020B0604020202020204" pitchFamily="34" charset="0"/>
              <a:buChar char="•"/>
            </a:pPr>
            <a:r>
              <a:rPr lang="en-US" sz="1600" dirty="0">
                <a:solidFill>
                  <a:schemeClr val="bg1"/>
                </a:solidFill>
              </a:rPr>
              <a:t>Develop scientific &amp; technical solutions to coupled Earth-atmosphere systems problems, and </a:t>
            </a:r>
          </a:p>
          <a:p>
            <a:pPr marL="285750" indent="-285750">
              <a:spcAft>
                <a:spcPts val="600"/>
              </a:spcAft>
              <a:buFont typeface="Arial" panose="020B0604020202020204" pitchFamily="34" charset="0"/>
              <a:buChar char="•"/>
            </a:pPr>
            <a:r>
              <a:rPr lang="en-US" sz="1600" dirty="0">
                <a:solidFill>
                  <a:schemeClr val="bg1"/>
                </a:solidFill>
              </a:rPr>
              <a:t>Transition research to applications that enable decision support for societal benefit.</a:t>
            </a:r>
          </a:p>
          <a:p>
            <a:pPr marL="342900" indent="-342900">
              <a:buFont typeface="Arial" panose="020B0604020202020204" pitchFamily="34" charset="0"/>
              <a:buChar char="•"/>
            </a:pPr>
            <a:endParaRPr lang="en-US" sz="1600" dirty="0">
              <a:solidFill>
                <a:schemeClr val="bg1"/>
              </a:solidFill>
            </a:endParaRPr>
          </a:p>
          <a:p>
            <a:endParaRPr lang="en-US" sz="1600" dirty="0">
              <a:solidFill>
                <a:schemeClr val="bg1"/>
              </a:solidFill>
            </a:endParaRPr>
          </a:p>
          <a:p>
            <a:pPr marL="342900" indent="-342900">
              <a:buFont typeface="Arial" panose="020B0604020202020204" pitchFamily="34" charset="0"/>
              <a:buChar char="•"/>
            </a:pPr>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9355319" y="70522"/>
            <a:ext cx="2736647" cy="584775"/>
          </a:xfrm>
          <a:prstGeom prst="rect">
            <a:avLst/>
          </a:prstGeom>
        </p:spPr>
        <p:txBody>
          <a:bodyPr wrap="none">
            <a:spAutoFit/>
          </a:bodyPr>
          <a:lstStyle/>
          <a:p>
            <a:r>
              <a:rPr lang="en-US" sz="3200" dirty="0">
                <a:solidFill>
                  <a:schemeClr val="bg1"/>
                </a:solidFill>
              </a:rPr>
              <a:t>Earth Science</a:t>
            </a:r>
          </a:p>
        </p:txBody>
      </p:sp>
      <p:pic>
        <p:nvPicPr>
          <p:cNvPr id="5" name="Picture 4">
            <a:extLst>
              <a:ext uri="{FF2B5EF4-FFF2-40B4-BE49-F238E27FC236}">
                <a16:creationId xmlns:a16="http://schemas.microsoft.com/office/drawing/2014/main" id="{10E1ABD3-551A-EF4B-B67B-2F8D2060C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5319" y="3200182"/>
            <a:ext cx="2482837" cy="3222171"/>
          </a:xfrm>
          <a:prstGeom prst="rect">
            <a:avLst/>
          </a:prstGeom>
          <a:ln>
            <a:solidFill>
              <a:schemeClr val="bg2"/>
            </a:solidFill>
          </a:ln>
        </p:spPr>
      </p:pic>
      <p:sp>
        <p:nvSpPr>
          <p:cNvPr id="4" name="Rectangle 3">
            <a:extLst>
              <a:ext uri="{FF2B5EF4-FFF2-40B4-BE49-F238E27FC236}">
                <a16:creationId xmlns:a16="http://schemas.microsoft.com/office/drawing/2014/main" id="{614C0A8D-1955-1B4D-9E4C-196B15D7BE3F}"/>
              </a:ext>
            </a:extLst>
          </p:cNvPr>
          <p:cNvSpPr/>
          <p:nvPr/>
        </p:nvSpPr>
        <p:spPr>
          <a:xfrm>
            <a:off x="4861932" y="3200182"/>
            <a:ext cx="4040768" cy="3046988"/>
          </a:xfrm>
          <a:prstGeom prst="rect">
            <a:avLst/>
          </a:prstGeom>
        </p:spPr>
        <p:txBody>
          <a:bodyPr wrap="square">
            <a:spAutoFit/>
          </a:bodyPr>
          <a:lstStyle/>
          <a:p>
            <a:r>
              <a:rPr lang="en-US" sz="1600" u="sng" dirty="0">
                <a:solidFill>
                  <a:schemeClr val="bg1"/>
                </a:solidFill>
              </a:rPr>
              <a:t>Supporting Decadal-priority science</a:t>
            </a:r>
          </a:p>
          <a:p>
            <a:pPr marL="342900" indent="-34290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r>
              <a:rPr lang="en-US" sz="1600" dirty="0">
                <a:solidFill>
                  <a:schemeClr val="bg1"/>
                </a:solidFill>
              </a:rPr>
              <a:t>Developing the Earth observing systems of tomorrow – leadership roles in several DO missions</a:t>
            </a:r>
          </a:p>
          <a:p>
            <a:pPr marL="342900" indent="-34290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r>
              <a:rPr lang="en-US" sz="1600" dirty="0">
                <a:solidFill>
                  <a:schemeClr val="bg1"/>
                </a:solidFill>
              </a:rPr>
              <a:t>Taking the measurements from those systems and applying them to improve understanding of our home planet &amp; its diverse physical processes, using NASA data for the benefit of society &amp; setting us up to go beyond </a:t>
            </a:r>
          </a:p>
        </p:txBody>
      </p:sp>
      <p:pic>
        <p:nvPicPr>
          <p:cNvPr id="8" name="Picture 7">
            <a:extLst>
              <a:ext uri="{FF2B5EF4-FFF2-40B4-BE49-F238E27FC236}">
                <a16:creationId xmlns:a16="http://schemas.microsoft.com/office/drawing/2014/main" id="{0943BC69-6312-7244-B8C0-8120C30AFD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3" y="0"/>
            <a:ext cx="5176899" cy="6858000"/>
          </a:xfrm>
          <a:prstGeom prst="rect">
            <a:avLst/>
          </a:prstGeom>
        </p:spPr>
      </p:pic>
    </p:spTree>
    <p:extLst>
      <p:ext uri="{BB962C8B-B14F-4D97-AF65-F5344CB8AC3E}">
        <p14:creationId xmlns:p14="http://schemas.microsoft.com/office/powerpoint/2010/main" val="1310669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2A6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4D85CF-E150-19D8-26E1-709AEECCD216}"/>
              </a:ext>
            </a:extLst>
          </p:cNvPr>
          <p:cNvSpPr>
            <a:spLocks noGrp="1"/>
          </p:cNvSpPr>
          <p:nvPr>
            <p:ph type="sldNum" sz="quarter" idx="12"/>
          </p:nvPr>
        </p:nvSpPr>
        <p:spPr/>
        <p:txBody>
          <a:bodyPr/>
          <a:lstStyle/>
          <a:p>
            <a:fld id="{2E8C51FE-49D9-314D-9957-ABBF7DDE8782}" type="slidenum">
              <a:rPr lang="en-US" smtClean="0"/>
              <a:t>4</a:t>
            </a:fld>
            <a:endParaRPr lang="en-US"/>
          </a:p>
        </p:txBody>
      </p:sp>
      <p:pic>
        <p:nvPicPr>
          <p:cNvPr id="3" name="Picture 2">
            <a:extLst>
              <a:ext uri="{FF2B5EF4-FFF2-40B4-BE49-F238E27FC236}">
                <a16:creationId xmlns:a16="http://schemas.microsoft.com/office/drawing/2014/main" id="{A410AB47-FC6E-FDF1-F930-7FF22B1E2EBA}"/>
              </a:ext>
            </a:extLst>
          </p:cNvPr>
          <p:cNvPicPr>
            <a:picLocks noChangeAspect="1"/>
          </p:cNvPicPr>
          <p:nvPr/>
        </p:nvPicPr>
        <p:blipFill>
          <a:blip r:embed="rId3"/>
          <a:stretch>
            <a:fillRect/>
          </a:stretch>
        </p:blipFill>
        <p:spPr>
          <a:xfrm>
            <a:off x="0" y="597877"/>
            <a:ext cx="12176191" cy="6260123"/>
          </a:xfrm>
          <a:prstGeom prst="rect">
            <a:avLst/>
          </a:prstGeom>
        </p:spPr>
      </p:pic>
    </p:spTree>
    <p:extLst>
      <p:ext uri="{BB962C8B-B14F-4D97-AF65-F5344CB8AC3E}">
        <p14:creationId xmlns:p14="http://schemas.microsoft.com/office/powerpoint/2010/main" val="80371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A4192-931B-B848-8ADC-8B45E42C145B}"/>
              </a:ext>
            </a:extLst>
          </p:cNvPr>
          <p:cNvSpPr/>
          <p:nvPr/>
        </p:nvSpPr>
        <p:spPr>
          <a:xfrm>
            <a:off x="0" y="0"/>
            <a:ext cx="12192000" cy="6858000"/>
          </a:xfrm>
          <a:prstGeom prst="rect">
            <a:avLst/>
          </a:prstGeom>
          <a:gradFill flip="none" rotWithShape="1">
            <a:gsLst>
              <a:gs pos="50000">
                <a:srgbClr val="15485D"/>
              </a:gs>
              <a:gs pos="0">
                <a:srgbClr val="245B74"/>
              </a:gs>
              <a:gs pos="100000">
                <a:srgbClr val="0433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5</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525107" y="940070"/>
            <a:ext cx="7573411" cy="2139047"/>
          </a:xfrm>
          <a:prstGeom prst="rect">
            <a:avLst/>
          </a:prstGeom>
          <a:noFill/>
          <a:ln w="69850" cmpd="sng">
            <a:noFill/>
          </a:ln>
        </p:spPr>
        <p:txBody>
          <a:bodyPr wrap="square" rtlCol="0">
            <a:spAutoFit/>
          </a:bodyPr>
          <a:lstStyle/>
          <a:p>
            <a:pPr>
              <a:spcAft>
                <a:spcPts val="600"/>
              </a:spcAft>
            </a:pPr>
            <a:r>
              <a:rPr lang="en-US" sz="1600" dirty="0">
                <a:solidFill>
                  <a:schemeClr val="bg1"/>
                </a:solidFill>
              </a:rPr>
              <a:t>Leaders in NASA’s high energy astrophysics with an emphasis on X-ray (IXPE) and Gamma-ray space flight missions (Chandra &amp; Fermi GBM), peering back to the earliest epochs of the Universe to unravel its mysteries by studying the most violent explosions in space in our galaxy and beyond. </a:t>
            </a:r>
          </a:p>
          <a:p>
            <a:pPr marL="342900" indent="-342900">
              <a:buFont typeface="Arial" panose="020B0604020202020204" pitchFamily="34" charset="0"/>
              <a:buChar char="•"/>
            </a:pPr>
            <a:r>
              <a:rPr lang="en-US" sz="1600" dirty="0">
                <a:solidFill>
                  <a:schemeClr val="bg1"/>
                </a:solidFill>
              </a:rPr>
              <a:t>Black Holes, Neutron Stars, Nebula, Pulsars, Gamma-ray Bursts, extreme-energy particles and their sources</a:t>
            </a:r>
          </a:p>
          <a:p>
            <a:pPr marL="800100" lvl="1" indent="-342900">
              <a:buFont typeface="Arial" panose="020B0604020202020204" pitchFamily="34" charset="0"/>
              <a:buChar char="•"/>
            </a:pPr>
            <a:endParaRPr lang="en-US" sz="1600" dirty="0">
              <a:solidFill>
                <a:schemeClr val="bg1"/>
              </a:solidFill>
            </a:endParaRPr>
          </a:p>
          <a:p>
            <a:pPr marL="800100" lvl="1" indent="-342900">
              <a:buFont typeface="Arial" panose="020B0604020202020204" pitchFamily="34" charset="0"/>
              <a:buChar char="•"/>
            </a:pPr>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9589499" y="70722"/>
            <a:ext cx="2509020" cy="584775"/>
          </a:xfrm>
          <a:prstGeom prst="rect">
            <a:avLst/>
          </a:prstGeom>
        </p:spPr>
        <p:txBody>
          <a:bodyPr wrap="none">
            <a:spAutoFit/>
          </a:bodyPr>
          <a:lstStyle/>
          <a:p>
            <a:r>
              <a:rPr lang="en-US" sz="3200" dirty="0">
                <a:solidFill>
                  <a:schemeClr val="bg1"/>
                </a:solidFill>
              </a:rPr>
              <a:t>Astrophysics</a:t>
            </a:r>
          </a:p>
        </p:txBody>
      </p:sp>
      <p:pic>
        <p:nvPicPr>
          <p:cNvPr id="6" name="Picture 5">
            <a:extLst>
              <a:ext uri="{FF2B5EF4-FFF2-40B4-BE49-F238E27FC236}">
                <a16:creationId xmlns:a16="http://schemas.microsoft.com/office/drawing/2014/main" id="{04936027-4909-A540-936E-E5370AB9EC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76899" cy="6858000"/>
          </a:xfrm>
          <a:prstGeom prst="rect">
            <a:avLst/>
          </a:prstGeom>
        </p:spPr>
      </p:pic>
      <p:sp>
        <p:nvSpPr>
          <p:cNvPr id="11" name="Rectangle 10">
            <a:extLst>
              <a:ext uri="{FF2B5EF4-FFF2-40B4-BE49-F238E27FC236}">
                <a16:creationId xmlns:a16="http://schemas.microsoft.com/office/drawing/2014/main" id="{CA64F9F2-2ECD-5B4B-9C3D-7C1EA40C34AA}"/>
              </a:ext>
            </a:extLst>
          </p:cNvPr>
          <p:cNvSpPr/>
          <p:nvPr/>
        </p:nvSpPr>
        <p:spPr>
          <a:xfrm>
            <a:off x="3821753" y="2825202"/>
            <a:ext cx="5326539" cy="3323987"/>
          </a:xfrm>
          <a:prstGeom prst="rect">
            <a:avLst/>
          </a:prstGeom>
        </p:spPr>
        <p:txBody>
          <a:bodyPr wrap="square">
            <a:spAutoFit/>
          </a:bodyPr>
          <a:lstStyle/>
          <a:p>
            <a:r>
              <a:rPr lang="en-US" sz="1600" u="sng" dirty="0">
                <a:solidFill>
                  <a:schemeClr val="bg1"/>
                </a:solidFill>
              </a:rPr>
              <a:t>Supporting Decadal-priority science</a:t>
            </a:r>
          </a:p>
          <a:p>
            <a:endParaRPr lang="en-US" sz="1400" dirty="0">
              <a:solidFill>
                <a:schemeClr val="bg1"/>
              </a:solidFill>
            </a:endParaRPr>
          </a:p>
          <a:p>
            <a:pPr marL="231775" indent="-231775">
              <a:spcAft>
                <a:spcPts val="600"/>
              </a:spcAft>
              <a:buFont typeface="Arial" panose="020B0604020202020204" pitchFamily="34" charset="0"/>
              <a:buChar char="•"/>
            </a:pPr>
            <a:r>
              <a:rPr lang="en-US" sz="1600" dirty="0">
                <a:solidFill>
                  <a:schemeClr val="bg1"/>
                </a:solidFill>
              </a:rPr>
              <a:t>Advancing lightweight, high-resolution X-ray optics</a:t>
            </a:r>
          </a:p>
          <a:p>
            <a:pPr marL="231775" indent="-231775">
              <a:spcAft>
                <a:spcPts val="600"/>
              </a:spcAft>
              <a:buFont typeface="Arial" panose="020B0604020202020204" pitchFamily="34" charset="0"/>
              <a:buChar char="•"/>
            </a:pPr>
            <a:r>
              <a:rPr lang="en-US" sz="1600" dirty="0">
                <a:solidFill>
                  <a:schemeClr val="bg1"/>
                </a:solidFill>
              </a:rPr>
              <a:t>Instrumentation and mirror technology development, including normal incidence/UVOIR</a:t>
            </a:r>
          </a:p>
          <a:p>
            <a:pPr marL="231775" indent="-231775">
              <a:spcAft>
                <a:spcPts val="600"/>
              </a:spcAft>
              <a:buFont typeface="Arial" panose="020B0604020202020204" pitchFamily="34" charset="0"/>
              <a:buChar char="•"/>
            </a:pPr>
            <a:r>
              <a:rPr lang="en-US" sz="1600" dirty="0">
                <a:solidFill>
                  <a:schemeClr val="bg1"/>
                </a:solidFill>
              </a:rPr>
              <a:t>Researching gravitational waves &amp; their electromagnetic counterparts through multi-messenger &amp; multi-wavelength astrophysics</a:t>
            </a:r>
          </a:p>
          <a:p>
            <a:pPr marL="231775" indent="-231775">
              <a:spcAft>
                <a:spcPts val="600"/>
              </a:spcAft>
              <a:buFont typeface="Arial" panose="020B0604020202020204" pitchFamily="34" charset="0"/>
              <a:buChar char="•"/>
            </a:pPr>
            <a:r>
              <a:rPr lang="en-US" sz="1600" dirty="0">
                <a:solidFill>
                  <a:schemeClr val="bg1"/>
                </a:solidFill>
              </a:rPr>
              <a:t>Major roles in decadal-priority missions and concept studies</a:t>
            </a:r>
          </a:p>
          <a:p>
            <a:pPr marL="800100" lvl="1" indent="-342900">
              <a:buFont typeface="Wingdings" pitchFamily="2" charset="2"/>
              <a:buChar char="Ø"/>
            </a:pPr>
            <a:r>
              <a:rPr lang="en-US" sz="1600" dirty="0">
                <a:solidFill>
                  <a:schemeClr val="bg1"/>
                </a:solidFill>
              </a:rPr>
              <a:t>Habitable Worlds Observatory</a:t>
            </a:r>
          </a:p>
          <a:p>
            <a:pPr marL="800100" lvl="1" indent="-342900">
              <a:buFont typeface="Wingdings" pitchFamily="2" charset="2"/>
              <a:buChar char="Ø"/>
            </a:pPr>
            <a:r>
              <a:rPr lang="en-US" sz="1600" dirty="0">
                <a:solidFill>
                  <a:schemeClr val="bg1"/>
                </a:solidFill>
              </a:rPr>
              <a:t>Future x-ray mission (LYNX)</a:t>
            </a:r>
          </a:p>
        </p:txBody>
      </p:sp>
      <p:pic>
        <p:nvPicPr>
          <p:cNvPr id="1026" name="Picture 2" descr="Pathways to Discovery in Astronomy and Astrophysics for the 2020s">
            <a:extLst>
              <a:ext uri="{FF2B5EF4-FFF2-40B4-BE49-F238E27FC236}">
                <a16:creationId xmlns:a16="http://schemas.microsoft.com/office/drawing/2014/main" id="{B563F0F6-99C7-21AE-8B0A-AEC7C3AEB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292" y="2765001"/>
            <a:ext cx="2651125" cy="3429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957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B250CA-0AFB-6CC5-4673-5811F093160C}"/>
              </a:ext>
            </a:extLst>
          </p:cNvPr>
          <p:cNvSpPr>
            <a:spLocks noGrp="1"/>
          </p:cNvSpPr>
          <p:nvPr>
            <p:ph type="sldNum" sz="quarter" idx="12"/>
          </p:nvPr>
        </p:nvSpPr>
        <p:spPr/>
        <p:txBody>
          <a:bodyPr/>
          <a:lstStyle/>
          <a:p>
            <a:fld id="{2E8C51FE-49D9-314D-9957-ABBF7DDE8782}" type="slidenum">
              <a:rPr lang="en-US" smtClean="0"/>
              <a:t>6</a:t>
            </a:fld>
            <a:endParaRPr lang="en-US"/>
          </a:p>
        </p:txBody>
      </p:sp>
      <p:pic>
        <p:nvPicPr>
          <p:cNvPr id="4" name="Picture 3" descr="A mural on a building&#10;&#10;Description automatically generated">
            <a:extLst>
              <a:ext uri="{FF2B5EF4-FFF2-40B4-BE49-F238E27FC236}">
                <a16:creationId xmlns:a16="http://schemas.microsoft.com/office/drawing/2014/main" id="{3FF41DEC-16B4-9C30-204C-2DF2781A93CB}"/>
              </a:ext>
            </a:extLst>
          </p:cNvPr>
          <p:cNvPicPr>
            <a:picLocks noChangeAspect="1"/>
          </p:cNvPicPr>
          <p:nvPr/>
        </p:nvPicPr>
        <p:blipFill rotWithShape="1">
          <a:blip r:embed="rId3"/>
          <a:srcRect t="10232" b="14767"/>
          <a:stretch/>
        </p:blipFill>
        <p:spPr>
          <a:xfrm>
            <a:off x="0" y="0"/>
            <a:ext cx="12192000" cy="6858000"/>
          </a:xfrm>
          <a:prstGeom prst="rect">
            <a:avLst/>
          </a:prstGeom>
        </p:spPr>
      </p:pic>
    </p:spTree>
    <p:extLst>
      <p:ext uri="{BB962C8B-B14F-4D97-AF65-F5344CB8AC3E}">
        <p14:creationId xmlns:p14="http://schemas.microsoft.com/office/powerpoint/2010/main" val="16428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01AACB-F4FA-DD47-9FF5-74AB6BEC9A03}"/>
              </a:ext>
            </a:extLst>
          </p:cNvPr>
          <p:cNvSpPr/>
          <p:nvPr/>
        </p:nvSpPr>
        <p:spPr>
          <a:xfrm>
            <a:off x="0" y="0"/>
            <a:ext cx="12192000" cy="6858000"/>
          </a:xfrm>
          <a:prstGeom prst="rect">
            <a:avLst/>
          </a:prstGeom>
          <a:gradFill flip="none" rotWithShape="1">
            <a:gsLst>
              <a:gs pos="50000">
                <a:srgbClr val="15485D"/>
              </a:gs>
              <a:gs pos="0">
                <a:srgbClr val="245B74"/>
              </a:gs>
              <a:gs pos="100000">
                <a:srgbClr val="0433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7</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937832" y="945369"/>
            <a:ext cx="6942063" cy="2139047"/>
          </a:xfrm>
          <a:prstGeom prst="rect">
            <a:avLst/>
          </a:prstGeom>
          <a:noFill/>
          <a:ln w="69850" cmpd="sng">
            <a:noFill/>
          </a:ln>
        </p:spPr>
        <p:txBody>
          <a:bodyPr wrap="square" rtlCol="0">
            <a:spAutoFit/>
          </a:bodyPr>
          <a:lstStyle/>
          <a:p>
            <a:pPr>
              <a:spcAft>
                <a:spcPts val="600"/>
              </a:spcAft>
            </a:pPr>
            <a:r>
              <a:rPr lang="en-US" sz="1600" dirty="0">
                <a:solidFill>
                  <a:schemeClr val="bg1"/>
                </a:solidFill>
              </a:rPr>
              <a:t>Instrumentation development, sounding rocket flight, and basic research focusing on energy transfer across physical scales throughout the solar atmosphere, specifically investigating processes converting magnetic energy into heat, particle acceleration, and dynamic plasma motions</a:t>
            </a:r>
          </a:p>
          <a:p>
            <a:pPr indent="-342900">
              <a:buFont typeface="Arial" panose="020B0604020202020204" pitchFamily="34" charset="0"/>
              <a:buChar char="•"/>
            </a:pPr>
            <a:r>
              <a:rPr lang="en-US" sz="1600" dirty="0">
                <a:solidFill>
                  <a:schemeClr val="bg1"/>
                </a:solidFill>
              </a:rPr>
              <a:t>Solar transition region and magnetic atmosphere</a:t>
            </a:r>
          </a:p>
          <a:p>
            <a:pPr indent="-342900">
              <a:buFont typeface="Arial" panose="020B0604020202020204" pitchFamily="34" charset="0"/>
              <a:buChar char="•"/>
            </a:pPr>
            <a:r>
              <a:rPr lang="en-US" sz="1600" dirty="0">
                <a:solidFill>
                  <a:schemeClr val="bg1"/>
                </a:solidFill>
              </a:rPr>
              <a:t>Magnetosphere/plasmasphere/ionosphere</a:t>
            </a:r>
          </a:p>
          <a:p>
            <a:pPr indent="-342900">
              <a:buFont typeface="Arial" panose="020B0604020202020204" pitchFamily="34" charset="0"/>
              <a:buChar char="•"/>
            </a:pPr>
            <a:r>
              <a:rPr lang="en-US" sz="1600" dirty="0">
                <a:solidFill>
                  <a:schemeClr val="bg1"/>
                </a:solidFill>
              </a:rPr>
              <a:t>Space weather leveraging Earth science R2O/O2R model</a:t>
            </a:r>
          </a:p>
          <a:p>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9611941" y="70522"/>
            <a:ext cx="2486578" cy="584775"/>
          </a:xfrm>
          <a:prstGeom prst="rect">
            <a:avLst/>
          </a:prstGeom>
        </p:spPr>
        <p:txBody>
          <a:bodyPr wrap="none">
            <a:spAutoFit/>
          </a:bodyPr>
          <a:lstStyle/>
          <a:p>
            <a:r>
              <a:rPr lang="en-US" sz="3200" dirty="0">
                <a:solidFill>
                  <a:schemeClr val="bg1"/>
                </a:solidFill>
              </a:rPr>
              <a:t>Heliophysics</a:t>
            </a:r>
          </a:p>
        </p:txBody>
      </p:sp>
      <p:pic>
        <p:nvPicPr>
          <p:cNvPr id="8" name="Picture 7">
            <a:extLst>
              <a:ext uri="{FF2B5EF4-FFF2-40B4-BE49-F238E27FC236}">
                <a16:creationId xmlns:a16="http://schemas.microsoft.com/office/drawing/2014/main" id="{0B25CF53-997E-724D-9CC6-71BB829E91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16"/>
            <a:ext cx="5176899" cy="6858000"/>
          </a:xfrm>
          <a:prstGeom prst="rect">
            <a:avLst/>
          </a:prstGeom>
        </p:spPr>
      </p:pic>
      <p:pic>
        <p:nvPicPr>
          <p:cNvPr id="11" name="Picture 10">
            <a:extLst>
              <a:ext uri="{FF2B5EF4-FFF2-40B4-BE49-F238E27FC236}">
                <a16:creationId xmlns:a16="http://schemas.microsoft.com/office/drawing/2014/main" id="{2C00E114-29A2-8849-925B-DBF3407DD5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5320" y="3397652"/>
            <a:ext cx="2335890" cy="3021085"/>
          </a:xfrm>
          <a:prstGeom prst="rect">
            <a:avLst/>
          </a:prstGeom>
        </p:spPr>
      </p:pic>
      <p:sp>
        <p:nvSpPr>
          <p:cNvPr id="12" name="Rectangle 11">
            <a:extLst>
              <a:ext uri="{FF2B5EF4-FFF2-40B4-BE49-F238E27FC236}">
                <a16:creationId xmlns:a16="http://schemas.microsoft.com/office/drawing/2014/main" id="{973068BA-CECF-6049-8F58-3345A75C1BEA}"/>
              </a:ext>
            </a:extLst>
          </p:cNvPr>
          <p:cNvSpPr/>
          <p:nvPr/>
        </p:nvSpPr>
        <p:spPr>
          <a:xfrm>
            <a:off x="3786554" y="3088032"/>
            <a:ext cx="5685691" cy="3631763"/>
          </a:xfrm>
          <a:prstGeom prst="rect">
            <a:avLst/>
          </a:prstGeom>
        </p:spPr>
        <p:txBody>
          <a:bodyPr wrap="square">
            <a:spAutoFit/>
          </a:bodyPr>
          <a:lstStyle/>
          <a:p>
            <a:pPr>
              <a:spcAft>
                <a:spcPts val="600"/>
              </a:spcAft>
            </a:pPr>
            <a:r>
              <a:rPr lang="en-US" sz="1600" u="sng" dirty="0">
                <a:solidFill>
                  <a:schemeClr val="bg1"/>
                </a:solidFill>
              </a:rPr>
              <a:t>Supporting Decadal-priority science</a:t>
            </a:r>
          </a:p>
          <a:p>
            <a:pPr marL="285750" indent="-285750">
              <a:spcAft>
                <a:spcPts val="600"/>
              </a:spcAft>
              <a:buFont typeface="Arial" panose="020B0604020202020204" pitchFamily="34" charset="0"/>
              <a:buChar char="•"/>
            </a:pPr>
            <a:r>
              <a:rPr lang="en-US" sz="1600" dirty="0">
                <a:solidFill>
                  <a:schemeClr val="bg1"/>
                </a:solidFill>
              </a:rPr>
              <a:t>Heliophysics System Observatory (HSO)</a:t>
            </a:r>
          </a:p>
          <a:p>
            <a:pPr marL="742950" lvl="1" indent="-285750">
              <a:spcAft>
                <a:spcPts val="600"/>
              </a:spcAft>
              <a:buFont typeface="Wingdings" pitchFamily="2" charset="2"/>
              <a:buChar char="Ø"/>
            </a:pPr>
            <a:r>
              <a:rPr lang="en-US" sz="1400" dirty="0">
                <a:solidFill>
                  <a:schemeClr val="bg1"/>
                </a:solidFill>
              </a:rPr>
              <a:t>Management of </a:t>
            </a:r>
            <a:r>
              <a:rPr lang="en-US" sz="1400" dirty="0" err="1">
                <a:solidFill>
                  <a:schemeClr val="bg1"/>
                </a:solidFill>
              </a:rPr>
              <a:t>Hinode</a:t>
            </a:r>
            <a:endParaRPr lang="en-US" sz="1400" dirty="0">
              <a:solidFill>
                <a:schemeClr val="bg1"/>
              </a:solidFill>
            </a:endParaRPr>
          </a:p>
          <a:p>
            <a:pPr marL="285750" indent="-285750">
              <a:spcAft>
                <a:spcPts val="600"/>
              </a:spcAft>
              <a:buFont typeface="Arial" panose="020B0604020202020204" pitchFamily="34" charset="0"/>
              <a:buChar char="•"/>
            </a:pPr>
            <a:r>
              <a:rPr lang="en-US" sz="1600" dirty="0">
                <a:solidFill>
                  <a:schemeClr val="bg1"/>
                </a:solidFill>
              </a:rPr>
              <a:t>DRIVE initiative</a:t>
            </a:r>
          </a:p>
          <a:p>
            <a:pPr marL="742950" lvl="1" indent="-285750">
              <a:buFont typeface="Wingdings" pitchFamily="2" charset="2"/>
              <a:buChar char="Ø"/>
            </a:pPr>
            <a:r>
              <a:rPr lang="en-US" sz="1400" dirty="0">
                <a:solidFill>
                  <a:schemeClr val="bg1"/>
                </a:solidFill>
              </a:rPr>
              <a:t>Suborbital (including flare campaign) &amp; </a:t>
            </a:r>
            <a:r>
              <a:rPr lang="en-US" sz="1400" dirty="0" err="1">
                <a:solidFill>
                  <a:schemeClr val="bg1"/>
                </a:solidFill>
              </a:rPr>
              <a:t>cubesats</a:t>
            </a:r>
            <a:r>
              <a:rPr lang="en-US" sz="1400" dirty="0">
                <a:solidFill>
                  <a:schemeClr val="bg1"/>
                </a:solidFill>
              </a:rPr>
              <a:t> at MSFC</a:t>
            </a:r>
          </a:p>
          <a:p>
            <a:pPr marL="742950" lvl="1" indent="-285750">
              <a:spcAft>
                <a:spcPts val="600"/>
              </a:spcAft>
              <a:buFont typeface="Wingdings" pitchFamily="2" charset="2"/>
              <a:buChar char="Ø"/>
            </a:pPr>
            <a:r>
              <a:rPr lang="en-US" sz="1400" dirty="0">
                <a:solidFill>
                  <a:schemeClr val="bg1"/>
                </a:solidFill>
              </a:rPr>
              <a:t>Space environments and exoplanets</a:t>
            </a:r>
          </a:p>
          <a:p>
            <a:pPr marL="285750" indent="-285750">
              <a:spcAft>
                <a:spcPts val="600"/>
              </a:spcAft>
              <a:buFont typeface="Arial" panose="020B0604020202020204" pitchFamily="34" charset="0"/>
              <a:buChar char="•"/>
            </a:pPr>
            <a:r>
              <a:rPr lang="en-US" sz="1600" dirty="0">
                <a:solidFill>
                  <a:schemeClr val="bg1"/>
                </a:solidFill>
              </a:rPr>
              <a:t>Space weather</a:t>
            </a:r>
          </a:p>
          <a:p>
            <a:pPr marL="742950" lvl="1" indent="-285750">
              <a:spcAft>
                <a:spcPts val="600"/>
              </a:spcAft>
              <a:buFont typeface="Wingdings" pitchFamily="2" charset="2"/>
              <a:buChar char="Ø"/>
            </a:pPr>
            <a:r>
              <a:rPr lang="en-US" sz="1400" dirty="0">
                <a:solidFill>
                  <a:schemeClr val="bg1"/>
                </a:solidFill>
              </a:rPr>
              <a:t>“Nowcasting” capability </a:t>
            </a:r>
          </a:p>
          <a:p>
            <a:pPr marL="742950" lvl="1" indent="-285750">
              <a:spcAft>
                <a:spcPts val="600"/>
              </a:spcAft>
              <a:buFont typeface="Wingdings" pitchFamily="2" charset="2"/>
              <a:buChar char="Ø"/>
            </a:pPr>
            <a:r>
              <a:rPr lang="en-US" sz="1400" dirty="0">
                <a:solidFill>
                  <a:schemeClr val="bg1"/>
                </a:solidFill>
              </a:rPr>
              <a:t>Numerical modeling</a:t>
            </a:r>
          </a:p>
          <a:p>
            <a:pPr marL="285750" indent="-285750">
              <a:spcAft>
                <a:spcPts val="600"/>
              </a:spcAft>
              <a:buFont typeface="Arial" panose="020B0604020202020204" pitchFamily="34" charset="0"/>
              <a:buChar char="•"/>
            </a:pPr>
            <a:r>
              <a:rPr lang="en-US" sz="1600" dirty="0">
                <a:solidFill>
                  <a:schemeClr val="bg1"/>
                </a:solidFill>
              </a:rPr>
              <a:t>Science strategy</a:t>
            </a:r>
          </a:p>
          <a:p>
            <a:pPr marL="742950" lvl="1" indent="-285750">
              <a:spcAft>
                <a:spcPts val="600"/>
              </a:spcAft>
              <a:buFont typeface="Wingdings" pitchFamily="2" charset="2"/>
              <a:buChar char="Ø"/>
            </a:pPr>
            <a:r>
              <a:rPr lang="en-US" sz="1400" dirty="0">
                <a:solidFill>
                  <a:schemeClr val="bg1"/>
                </a:solidFill>
              </a:rPr>
              <a:t>Gateway science utilization</a:t>
            </a:r>
          </a:p>
          <a:p>
            <a:pPr marL="342900" indent="-342900">
              <a:spcAft>
                <a:spcPts val="600"/>
              </a:spcAft>
              <a:buFont typeface="Arial" panose="020B0604020202020204" pitchFamily="34" charset="0"/>
              <a:buChar char="•"/>
            </a:pPr>
            <a:endParaRPr lang="en-US" sz="1600" dirty="0">
              <a:solidFill>
                <a:schemeClr val="bg1"/>
              </a:solidFill>
            </a:endParaRPr>
          </a:p>
        </p:txBody>
      </p:sp>
    </p:spTree>
    <p:extLst>
      <p:ext uri="{BB962C8B-B14F-4D97-AF65-F5344CB8AC3E}">
        <p14:creationId xmlns:p14="http://schemas.microsoft.com/office/powerpoint/2010/main" val="309431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6BA0BC6E-3A77-6345-D5AF-D3A08AA40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76"/>
          <a:stretch/>
        </p:blipFill>
        <p:spPr bwMode="auto">
          <a:xfrm>
            <a:off x="4389121" y="0"/>
            <a:ext cx="78028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63FFB8F-8693-339C-F7BA-BF68EE5AEAD1}"/>
              </a:ext>
            </a:extLst>
          </p:cNvPr>
          <p:cNvSpPr>
            <a:spLocks noGrp="1"/>
          </p:cNvSpPr>
          <p:nvPr>
            <p:ph type="sldNum" sz="quarter" idx="12"/>
          </p:nvPr>
        </p:nvSpPr>
        <p:spPr/>
        <p:txBody>
          <a:bodyPr/>
          <a:lstStyle/>
          <a:p>
            <a:fld id="{2E8C51FE-49D9-314D-9957-ABBF7DDE8782}" type="slidenum">
              <a:rPr lang="en-US" smtClean="0"/>
              <a:t>8</a:t>
            </a:fld>
            <a:endParaRPr lang="en-US"/>
          </a:p>
        </p:txBody>
      </p:sp>
      <p:pic>
        <p:nvPicPr>
          <p:cNvPr id="1026" name="Picture 2">
            <a:extLst>
              <a:ext uri="{FF2B5EF4-FFF2-40B4-BE49-F238E27FC236}">
                <a16:creationId xmlns:a16="http://schemas.microsoft.com/office/drawing/2014/main" id="{D6DDAE2E-732A-8729-D7C9-B1C54B80A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01BB2E-301A-786D-B2C4-B1BB51C87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772" y="0"/>
            <a:ext cx="4572000" cy="6858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1207CD-372B-9E55-93A3-F854C80F2A4F}"/>
              </a:ext>
            </a:extLst>
          </p:cNvPr>
          <p:cNvSpPr txBox="1"/>
          <p:nvPr/>
        </p:nvSpPr>
        <p:spPr>
          <a:xfrm>
            <a:off x="93481" y="6418146"/>
            <a:ext cx="2121093" cy="369332"/>
          </a:xfrm>
          <a:prstGeom prst="rect">
            <a:avLst/>
          </a:prstGeom>
          <a:noFill/>
        </p:spPr>
        <p:txBody>
          <a:bodyPr wrap="none" rtlCol="0">
            <a:spAutoFit/>
          </a:bodyPr>
          <a:lstStyle/>
          <a:p>
            <a:r>
              <a:rPr lang="en-US" dirty="0"/>
              <a:t>MaGIXS-2, July 16</a:t>
            </a:r>
          </a:p>
        </p:txBody>
      </p:sp>
      <p:sp>
        <p:nvSpPr>
          <p:cNvPr id="4" name="TextBox 3">
            <a:extLst>
              <a:ext uri="{FF2B5EF4-FFF2-40B4-BE49-F238E27FC236}">
                <a16:creationId xmlns:a16="http://schemas.microsoft.com/office/drawing/2014/main" id="{74A52879-70DF-2065-246D-14B4DE3E7599}"/>
              </a:ext>
            </a:extLst>
          </p:cNvPr>
          <p:cNvSpPr txBox="1"/>
          <p:nvPr/>
        </p:nvSpPr>
        <p:spPr>
          <a:xfrm>
            <a:off x="3742679" y="108786"/>
            <a:ext cx="2133982" cy="369332"/>
          </a:xfrm>
          <a:prstGeom prst="rect">
            <a:avLst/>
          </a:prstGeom>
          <a:noFill/>
        </p:spPr>
        <p:txBody>
          <a:bodyPr wrap="none" rtlCol="0">
            <a:spAutoFit/>
          </a:bodyPr>
          <a:lstStyle/>
          <a:p>
            <a:r>
              <a:rPr lang="en-US" dirty="0"/>
              <a:t>Hi-C Flare, April 17</a:t>
            </a:r>
          </a:p>
        </p:txBody>
      </p:sp>
    </p:spTree>
    <p:extLst>
      <p:ext uri="{BB962C8B-B14F-4D97-AF65-F5344CB8AC3E}">
        <p14:creationId xmlns:p14="http://schemas.microsoft.com/office/powerpoint/2010/main" val="120960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373650-0D72-EA40-93EB-600B82C1A23E}"/>
              </a:ext>
            </a:extLst>
          </p:cNvPr>
          <p:cNvSpPr/>
          <p:nvPr/>
        </p:nvSpPr>
        <p:spPr>
          <a:xfrm>
            <a:off x="0" y="0"/>
            <a:ext cx="12192000" cy="6858000"/>
          </a:xfrm>
          <a:prstGeom prst="rect">
            <a:avLst/>
          </a:prstGeom>
          <a:gradFill flip="none" rotWithShape="1">
            <a:gsLst>
              <a:gs pos="50000">
                <a:srgbClr val="15485D"/>
              </a:gs>
              <a:gs pos="0">
                <a:srgbClr val="245B74"/>
              </a:gs>
              <a:gs pos="100000">
                <a:srgbClr val="0433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pPr/>
              <a:t>9</a:t>
            </a:fld>
            <a:endParaRPr lang="en-US"/>
          </a:p>
        </p:txBody>
      </p:sp>
      <p:sp>
        <p:nvSpPr>
          <p:cNvPr id="7" name="TextBox 6">
            <a:extLst>
              <a:ext uri="{FF2B5EF4-FFF2-40B4-BE49-F238E27FC236}">
                <a16:creationId xmlns:a16="http://schemas.microsoft.com/office/drawing/2014/main" id="{4CF1F55B-A3C3-F444-BADD-A44457D0F721}"/>
              </a:ext>
            </a:extLst>
          </p:cNvPr>
          <p:cNvSpPr txBox="1"/>
          <p:nvPr/>
        </p:nvSpPr>
        <p:spPr>
          <a:xfrm>
            <a:off x="4716967" y="1078332"/>
            <a:ext cx="6879038" cy="1892826"/>
          </a:xfrm>
          <a:prstGeom prst="rect">
            <a:avLst/>
          </a:prstGeom>
          <a:noFill/>
          <a:ln w="69850" cmpd="sng">
            <a:noFill/>
          </a:ln>
        </p:spPr>
        <p:txBody>
          <a:bodyPr wrap="square" rtlCol="0">
            <a:spAutoFit/>
          </a:bodyPr>
          <a:lstStyle/>
          <a:p>
            <a:pPr>
              <a:spcAft>
                <a:spcPts val="600"/>
              </a:spcAft>
            </a:pPr>
            <a:r>
              <a:rPr lang="en-US" sz="1600" dirty="0">
                <a:solidFill>
                  <a:schemeClr val="bg1"/>
                </a:solidFill>
              </a:rPr>
              <a:t>Research on the origin, composition, and evolution of terrestrial planetary bodies, focusing on geological and geophysical models, experiments, and observations conducted in the field, laboratory, or via analysis of remotely sensed data from space-based missions</a:t>
            </a:r>
          </a:p>
          <a:p>
            <a:pPr marL="342900" indent="-342900">
              <a:buFont typeface="Arial" panose="020B0604020202020204" pitchFamily="34" charset="0"/>
              <a:buChar char="•"/>
            </a:pPr>
            <a:r>
              <a:rPr lang="en-US" sz="1600" dirty="0">
                <a:solidFill>
                  <a:schemeClr val="bg1"/>
                </a:solidFill>
              </a:rPr>
              <a:t>Planetary surfaces, interiors &amp; atmospheres</a:t>
            </a:r>
          </a:p>
          <a:p>
            <a:pPr marL="342900" indent="-342900">
              <a:buFont typeface="Arial" panose="020B0604020202020204" pitchFamily="34" charset="0"/>
              <a:buChar char="•"/>
            </a:pPr>
            <a:r>
              <a:rPr lang="en-US" sz="1600" dirty="0">
                <a:solidFill>
                  <a:schemeClr val="bg1"/>
                </a:solidFill>
              </a:rPr>
              <a:t>Planetary science integration with MSFC exploration capabilities</a:t>
            </a:r>
          </a:p>
          <a:p>
            <a:pPr marL="342900" indent="-342900">
              <a:buFont typeface="Arial" panose="020B0604020202020204" pitchFamily="34" charset="0"/>
              <a:buChar char="•"/>
            </a:pPr>
            <a:endParaRPr lang="en-US" sz="1600" dirty="0">
              <a:solidFill>
                <a:schemeClr val="bg1"/>
              </a:solidFill>
            </a:endParaRPr>
          </a:p>
        </p:txBody>
      </p:sp>
      <p:sp>
        <p:nvSpPr>
          <p:cNvPr id="2" name="Rectangle 1">
            <a:extLst>
              <a:ext uri="{FF2B5EF4-FFF2-40B4-BE49-F238E27FC236}">
                <a16:creationId xmlns:a16="http://schemas.microsoft.com/office/drawing/2014/main" id="{9A4D6D1E-FE04-024A-823F-76129D2C8F64}"/>
              </a:ext>
            </a:extLst>
          </p:cNvPr>
          <p:cNvSpPr/>
          <p:nvPr/>
        </p:nvSpPr>
        <p:spPr>
          <a:xfrm>
            <a:off x="8596957" y="46034"/>
            <a:ext cx="3488455" cy="584775"/>
          </a:xfrm>
          <a:prstGeom prst="rect">
            <a:avLst/>
          </a:prstGeom>
        </p:spPr>
        <p:txBody>
          <a:bodyPr wrap="none">
            <a:spAutoFit/>
          </a:bodyPr>
          <a:lstStyle/>
          <a:p>
            <a:r>
              <a:rPr lang="en-US" sz="3200" dirty="0">
                <a:solidFill>
                  <a:schemeClr val="bg1"/>
                </a:solidFill>
              </a:rPr>
              <a:t>Planetary Science</a:t>
            </a:r>
          </a:p>
        </p:txBody>
      </p:sp>
      <p:pic>
        <p:nvPicPr>
          <p:cNvPr id="5" name="Picture 4">
            <a:extLst>
              <a:ext uri="{FF2B5EF4-FFF2-40B4-BE49-F238E27FC236}">
                <a16:creationId xmlns:a16="http://schemas.microsoft.com/office/drawing/2014/main" id="{AC659F11-A518-4F44-8D41-4916E1383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76899" cy="6858000"/>
          </a:xfrm>
          <a:prstGeom prst="rect">
            <a:avLst/>
          </a:prstGeom>
        </p:spPr>
      </p:pic>
      <p:sp>
        <p:nvSpPr>
          <p:cNvPr id="10" name="Rectangle 9">
            <a:extLst>
              <a:ext uri="{FF2B5EF4-FFF2-40B4-BE49-F238E27FC236}">
                <a16:creationId xmlns:a16="http://schemas.microsoft.com/office/drawing/2014/main" id="{695236D2-0849-6446-9167-21097CE35DBC}"/>
              </a:ext>
            </a:extLst>
          </p:cNvPr>
          <p:cNvSpPr/>
          <p:nvPr/>
        </p:nvSpPr>
        <p:spPr>
          <a:xfrm>
            <a:off x="4716966" y="2918266"/>
            <a:ext cx="4544871" cy="2923877"/>
          </a:xfrm>
          <a:prstGeom prst="rect">
            <a:avLst/>
          </a:prstGeom>
        </p:spPr>
        <p:txBody>
          <a:bodyPr wrap="square">
            <a:spAutoFit/>
          </a:bodyPr>
          <a:lstStyle/>
          <a:p>
            <a:r>
              <a:rPr lang="en-US" sz="1600" u="sng" dirty="0">
                <a:solidFill>
                  <a:schemeClr val="bg1"/>
                </a:solidFill>
              </a:rPr>
              <a:t>Supporting Decadal-priority science</a:t>
            </a:r>
          </a:p>
          <a:p>
            <a:endParaRPr lang="en-US" sz="1600" dirty="0">
              <a:solidFill>
                <a:schemeClr val="bg1"/>
              </a:solidFill>
            </a:endParaRPr>
          </a:p>
          <a:p>
            <a:pPr marL="231775" indent="-231775">
              <a:spcAft>
                <a:spcPts val="600"/>
              </a:spcAft>
              <a:buFont typeface="Arial" panose="020B0604020202020204" pitchFamily="34" charset="0"/>
              <a:buChar char="•"/>
            </a:pPr>
            <a:r>
              <a:rPr lang="en-US" sz="1600" dirty="0">
                <a:solidFill>
                  <a:schemeClr val="bg1"/>
                </a:solidFill>
              </a:rPr>
              <a:t>Artemis integration</a:t>
            </a:r>
          </a:p>
          <a:p>
            <a:pPr marL="231775" indent="-231775">
              <a:spcAft>
                <a:spcPts val="600"/>
              </a:spcAft>
              <a:buFont typeface="Arial" panose="020B0604020202020204" pitchFamily="34" charset="0"/>
              <a:buChar char="•"/>
            </a:pPr>
            <a:r>
              <a:rPr lang="en-US" sz="1600" dirty="0">
                <a:solidFill>
                  <a:schemeClr val="bg1"/>
                </a:solidFill>
              </a:rPr>
              <a:t>Science instruments for CLPS landers</a:t>
            </a:r>
          </a:p>
          <a:p>
            <a:pPr marL="231775" indent="-231775">
              <a:spcAft>
                <a:spcPts val="600"/>
              </a:spcAft>
              <a:buFont typeface="Arial" panose="020B0604020202020204" pitchFamily="34" charset="0"/>
              <a:buChar char="•"/>
            </a:pPr>
            <a:r>
              <a:rPr lang="en-US" sz="1600" dirty="0">
                <a:solidFill>
                  <a:schemeClr val="bg1"/>
                </a:solidFill>
              </a:rPr>
              <a:t>Planetary Mission Program Office</a:t>
            </a:r>
          </a:p>
          <a:p>
            <a:pPr marL="231775" indent="-231775">
              <a:spcAft>
                <a:spcPts val="600"/>
              </a:spcAft>
              <a:buFont typeface="Arial" panose="020B0604020202020204" pitchFamily="34" charset="0"/>
              <a:buChar char="•"/>
            </a:pPr>
            <a:r>
              <a:rPr lang="en-US" sz="1600" dirty="0">
                <a:solidFill>
                  <a:schemeClr val="bg1"/>
                </a:solidFill>
              </a:rPr>
              <a:t>Mars Sample Return</a:t>
            </a:r>
          </a:p>
          <a:p>
            <a:pPr marL="800100" lvl="1" indent="-342900">
              <a:spcAft>
                <a:spcPts val="600"/>
              </a:spcAft>
              <a:buFont typeface="Wingdings" pitchFamily="2" charset="2"/>
              <a:buChar char="Ø"/>
            </a:pPr>
            <a:r>
              <a:rPr lang="en-US" sz="1400" dirty="0">
                <a:solidFill>
                  <a:schemeClr val="bg1"/>
                </a:solidFill>
              </a:rPr>
              <a:t>MAV</a:t>
            </a:r>
          </a:p>
          <a:p>
            <a:pPr marL="234950" indent="-234950">
              <a:spcAft>
                <a:spcPts val="600"/>
              </a:spcAft>
              <a:buFont typeface="Arial" panose="020B0604020202020204" pitchFamily="34" charset="0"/>
              <a:buChar char="•"/>
            </a:pPr>
            <a:r>
              <a:rPr lang="en-US" sz="1600" dirty="0">
                <a:solidFill>
                  <a:schemeClr val="bg1"/>
                </a:solidFill>
              </a:rPr>
              <a:t>Technology development for future missions</a:t>
            </a:r>
          </a:p>
          <a:p>
            <a:pPr marL="800100" lvl="1" indent="-342900">
              <a:spcAft>
                <a:spcPts val="600"/>
              </a:spcAft>
              <a:buFont typeface="Wingdings" pitchFamily="2" charset="2"/>
              <a:buChar char="Ø"/>
            </a:pPr>
            <a:r>
              <a:rPr lang="en-US" sz="1400" dirty="0" err="1">
                <a:solidFill>
                  <a:schemeClr val="bg1"/>
                </a:solidFill>
              </a:rPr>
              <a:t>KNaCK</a:t>
            </a:r>
            <a:r>
              <a:rPr lang="en-US" sz="1400" dirty="0">
                <a:solidFill>
                  <a:schemeClr val="bg1"/>
                </a:solidFill>
              </a:rPr>
              <a:t> portable LIDAR mapping and navigation instrument</a:t>
            </a:r>
            <a:endParaRPr lang="en-US" sz="1600" dirty="0">
              <a:solidFill>
                <a:schemeClr val="bg1"/>
              </a:solidFill>
            </a:endParaRPr>
          </a:p>
        </p:txBody>
      </p:sp>
      <p:pic>
        <p:nvPicPr>
          <p:cNvPr id="3074" name="Picture 2" descr="Origins, Worlds, and Life: A Decadal Strategy for Planetary Science and Astrobiology 2023-2032">
            <a:extLst>
              <a:ext uri="{FF2B5EF4-FFF2-40B4-BE49-F238E27FC236}">
                <a16:creationId xmlns:a16="http://schemas.microsoft.com/office/drawing/2014/main" id="{B2E5F08C-77CE-4177-1CE1-4C4DBC6FF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319" y="3129217"/>
            <a:ext cx="2391716" cy="309347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8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40 Presentaton Template 2019-3-20[1] [Autosaved]" id="{B2CD54CE-0DF9-D041-91C8-D866E03384F2}" vid="{3F6BA9E7-016F-224A-9B8B-B096083DAE8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35287</TotalTime>
  <Words>1824</Words>
  <Application>Microsoft Macintosh PowerPoint</Application>
  <PresentationFormat>Widescreen</PresentationFormat>
  <Paragraphs>229</Paragraphs>
  <Slides>22</Slides>
  <Notes>20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ＭＳ Ｐゴシック</vt:lpstr>
      <vt:lpstr>Arial</vt:lpstr>
      <vt:lpstr>Arial Black</vt:lpstr>
      <vt:lpstr>Calibri</vt:lpstr>
      <vt:lpstr>Courier New</vt:lpstr>
      <vt:lpstr>Helvetica</vt:lpstr>
      <vt:lpstr>Lucida Grande</vt:lpstr>
      <vt:lpstr>Public Sans Web</vt:lpstr>
      <vt:lpstr>system-ui</vt:lpstr>
      <vt:lpstr>Times New Roman</vt:lpstr>
      <vt:lpstr>Wingdings</vt:lpstr>
      <vt:lpstr>Office Theme</vt:lpstr>
      <vt:lpstr>1_Office Theme</vt:lpstr>
      <vt:lpstr>34_Office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Weber, Renee C. (MSFC-ST01)</cp:lastModifiedBy>
  <cp:revision>873</cp:revision>
  <cp:lastPrinted>2019-10-29T13:40:39Z</cp:lastPrinted>
  <dcterms:created xsi:type="dcterms:W3CDTF">2018-07-16T01:24:17Z</dcterms:created>
  <dcterms:modified xsi:type="dcterms:W3CDTF">2024-09-02T15:52:19Z</dcterms:modified>
</cp:coreProperties>
</file>