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6"/>
  </p:sldMasterIdLst>
  <p:notesMasterIdLst>
    <p:notesMasterId r:id="rId15"/>
  </p:notesMasterIdLst>
  <p:handoutMasterIdLst>
    <p:handoutMasterId r:id="rId16"/>
  </p:handoutMasterIdLst>
  <p:sldIdLst>
    <p:sldId id="257" r:id="rId7"/>
    <p:sldId id="1644" r:id="rId8"/>
    <p:sldId id="1646" r:id="rId9"/>
    <p:sldId id="1645" r:id="rId10"/>
    <p:sldId id="1643" r:id="rId11"/>
    <p:sldId id="1647" r:id="rId12"/>
    <p:sldId id="1648" r:id="rId13"/>
    <p:sldId id="1041" r:id="rId1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CD5C5A-3ABC-261B-0813-104E39BE6CA2}" name="Skinner, Shawn W. (MSFC-ER41)" initials="SSW(E" userId="S::swskinne@ndc.nasa.gov::51d33a26-9e09-4f20-9f09-b40a6c7d6f3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s, Stacey (HQ-OC000)" initials="BS(" lastIdx="147" clrIdx="0">
    <p:extLst>
      <p:ext uri="{19B8F6BF-5375-455C-9EA6-DF929625EA0E}">
        <p15:presenceInfo xmlns:p15="http://schemas.microsoft.com/office/powerpoint/2012/main" userId="S-1-5-21-330711430-3775241029-4075259233-3836" providerId="AD"/>
      </p:ext>
    </p:extLst>
  </p:cmAuthor>
  <p:cmAuthor id="2" name="Teasley, Thomas W. (MSFC-ER13)" initials="TTW(" lastIdx="2" clrIdx="1">
    <p:extLst>
      <p:ext uri="{19B8F6BF-5375-455C-9EA6-DF929625EA0E}">
        <p15:presenceInfo xmlns:p15="http://schemas.microsoft.com/office/powerpoint/2012/main" userId="S::tteasley@ndc.nasa.gov::9ff51751-3937-4c85-92ed-802455086f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E1B59"/>
    <a:srgbClr val="2D1341"/>
    <a:srgbClr val="421C5E"/>
    <a:srgbClr val="4C216D"/>
    <a:srgbClr val="7C7C7C"/>
    <a:srgbClr val="CC0000"/>
    <a:srgbClr val="FF3399"/>
    <a:srgbClr val="222A35"/>
    <a:srgbClr val="DF8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9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88B12475-5FEB-4E50-8A03-7C5CF098FEFE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4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C64C4AB9-9415-409E-80A5-0E6499EC3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B53023C-F7AB-47B9-92D5-D601069A925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9B4345E-6940-40A9-BDDF-3D1AD8864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B285-87D9-454F-8CB1-AD307DD70F3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3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329B-69EE-4CB8-8BE2-9B5A1D58BA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1C07-2321-4991-AB43-6AFF0DD042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4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6EC4-95B1-4C7D-9E8E-A822B1972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7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092" y="319367"/>
            <a:ext cx="6338455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50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719888"/>
            <a:ext cx="381000" cy="1381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C4CA8F6E-FEAE-3B4E-B275-17DDD45724F1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4478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C40632E-1D78-4A60-ADFE-F59DFF7010E7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8/23/2024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6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6B1FE3A8-5585-410B-AD24-E570C67BB5F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0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38294BE0-2EAF-45C5-A2B7-ECC9BFE4F82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3827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47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02D524B3-1179-40C8-A93F-2CC5860FB1A1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86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628246"/>
            <a:ext cx="2133600" cy="210205"/>
          </a:xfrm>
          <a:prstGeom prst="rect">
            <a:avLst/>
          </a:prstGeom>
        </p:spPr>
        <p:txBody>
          <a:bodyPr/>
          <a:lstStyle/>
          <a:p>
            <a:fld id="{151CB6C5-4D31-45BE-889A-AA2DF6A7CA6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6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051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9144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6F3A95-5407-4920-A260-7C6E931870BD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8/23/2024</a:t>
            </a:fld>
            <a:endParaRPr lang="en-US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2989" y="6637338"/>
            <a:ext cx="481012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832E3-8C39-492D-B877-0E7BABDD06E0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908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idx="10" hasCustomPrompt="1"/>
          </p:nvPr>
        </p:nvSpPr>
        <p:spPr>
          <a:xfrm>
            <a:off x="533400" y="1447800"/>
            <a:ext cx="8077200" cy="5029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2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600" b="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600" b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" y="6537327"/>
            <a:ext cx="1033272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0">
                <a:solidFill>
                  <a:schemeClr val="tx1">
                    <a:tint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26F88C-E073-416B-9A89-E9B2E756E502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001000" y="6537327"/>
            <a:ext cx="1033272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chemeClr val="tx1">
                    <a:tint val="75000"/>
                  </a:schemeClr>
                </a:solidFill>
                <a:effectLst/>
                <a:latin typeface="Arial"/>
                <a:ea typeface="+mn-ea"/>
                <a:cs typeface="Arial"/>
              </a:defRPr>
            </a:lvl1pPr>
            <a:lvl2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9pPr>
          </a:lstStyle>
          <a:p>
            <a:pPr algn="r"/>
            <a:fld id="{2D6F4C3F-8BCF-204F-86C4-B5D818319A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8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0" y="0"/>
            <a:ext cx="7886700" cy="657274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50" y="11848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600" y="6492875"/>
            <a:ext cx="35775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14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7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D4C-7CED-4EB8-834A-B93DB50F03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4224-ECD6-4026-88A3-13E8FFDDA2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8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242D5-41DC-4C84-9CCF-C365EBDE5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6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EB7-A7B0-4680-8250-D12322F766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7067-17E4-45DA-9F98-826079429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5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8BFEC-B91C-4F92-9F77-5E4CE523AC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8F5-CB54-406E-A37F-7512470FE6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5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E65C-3DFD-49F6-9A55-C7510B109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159561" y="99758"/>
            <a:ext cx="6860722" cy="625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5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B662B-FBB2-426D-8645-EF4CE6685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2" t="8174" r="1265" b="3339"/>
          <a:stretch/>
        </p:blipFill>
        <p:spPr>
          <a:xfrm>
            <a:off x="1584960" y="2899954"/>
            <a:ext cx="2177143" cy="1463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88BA3-CA2B-4651-A9EB-8764D8AE0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00" y="3356556"/>
            <a:ext cx="885812" cy="1710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878B5-9443-45DB-97D3-F15EC0CDE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9" t="5684" r="19912" b="12953"/>
          <a:stretch/>
        </p:blipFill>
        <p:spPr>
          <a:xfrm>
            <a:off x="5381899" y="3476158"/>
            <a:ext cx="2582967" cy="14239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NASA Moon and Mars">
            <a:extLst>
              <a:ext uri="{FF2B5EF4-FFF2-40B4-BE49-F238E27FC236}">
                <a16:creationId xmlns:a16="http://schemas.microsoft.com/office/drawing/2014/main" id="{FD1B5578-5BD8-4A55-AA75-74E3A1668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2381"/>
          <a:stretch/>
        </p:blipFill>
        <p:spPr bwMode="auto">
          <a:xfrm>
            <a:off x="3784100" y="1055143"/>
            <a:ext cx="2026709" cy="2042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037111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NASA MSFC Rotating Detonation Rocket Engine Development</a:t>
            </a:r>
            <a:endParaRPr lang="en-US" sz="1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40859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Thomas Teasley GCD Principal Investigator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Liquid Propulsion Systems Development Engineer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Engine Components Development Branch</a:t>
            </a:r>
          </a:p>
          <a:p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NASA Marshall Space Flight Center | 8/21/2024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9A849-6C71-4A71-92EC-82581C2D4BE9}"/>
              </a:ext>
            </a:extLst>
          </p:cNvPr>
          <p:cNvPicPr/>
          <p:nvPr/>
        </p:nvPicPr>
        <p:blipFill rotWithShape="1">
          <a:blip r:embed="rId8"/>
          <a:srcRect l="10748" t="20682" r="7188"/>
          <a:stretch/>
        </p:blipFill>
        <p:spPr bwMode="auto">
          <a:xfrm>
            <a:off x="733237" y="999570"/>
            <a:ext cx="2178727" cy="1300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57F53-35FD-66BB-75B5-A4097377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718" y="1662352"/>
            <a:ext cx="2195536" cy="1388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7303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8220-0A57-D5DD-C436-EC382236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8" y="0"/>
            <a:ext cx="7613943" cy="63919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cs typeface="Calibri Light"/>
              </a:rPr>
              <a:t>So what is an RDRE?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985BD-4B2D-0B41-07D0-144B7765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5268C-9CDA-9212-26E6-C63AF0585D64}"/>
              </a:ext>
            </a:extLst>
          </p:cNvPr>
          <p:cNvSpPr txBox="1"/>
          <p:nvPr/>
        </p:nvSpPr>
        <p:spPr>
          <a:xfrm>
            <a:off x="5671171" y="848302"/>
            <a:ext cx="284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Traditional Rocket:</a:t>
            </a:r>
          </a:p>
          <a:p>
            <a:endParaRPr lang="en-US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97D616-8B82-5523-8D8D-E5A6126C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34" y="2698582"/>
            <a:ext cx="1928199" cy="17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1AF61-CEED-35CB-0FB2-6ACCC1FB3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6" t="41527" b="18239"/>
          <a:stretch/>
        </p:blipFill>
        <p:spPr>
          <a:xfrm>
            <a:off x="225338" y="4681172"/>
            <a:ext cx="5415614" cy="15687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307DEA-AFDD-AF26-A49D-FB806D66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5" b="95923" l="1550" r="95995">
                        <a14:foregroundMark x1="8656" y1="49161" x2="5814" y2="49640"/>
                        <a14:foregroundMark x1="91860" y1="35252" x2="93411" y2="35012"/>
                        <a14:foregroundMark x1="95736" y1="8153" x2="96253" y2="10552"/>
                        <a14:foregroundMark x1="91473" y1="6235" x2="92894" y2="9113"/>
                        <a14:foregroundMark x1="94574" y1="96163" x2="93023" y2="95923"/>
                        <a14:foregroundMark x1="10078" y1="64748" x2="11370" y2="64748"/>
                        <a14:foregroundMark x1="6848" y1="58753" x2="10465" y2="58753"/>
                        <a14:foregroundMark x1="14599" y1="59712" x2="14599" y2="61631"/>
                        <a14:foregroundMark x1="13824" y1="63549" x2="11111" y2="64508"/>
                        <a14:foregroundMark x1="26227" y1="70504" x2="26227" y2="73381"/>
                        <a14:foregroundMark x1="26098" y1="31655" x2="26357" y2="28777"/>
                        <a14:foregroundMark x1="26486" y1="28777" x2="26357" y2="26379"/>
                        <a14:foregroundMark x1="20026" y1="65947" x2="20672" y2="61391"/>
                        <a14:foregroundMark x1="20801" y1="37410" x2="19897" y2="30695"/>
                        <a14:foregroundMark x1="16925" y1="39568" x2="12274" y2="36451"/>
                        <a14:foregroundMark x1="1550" y1="50120" x2="1550" y2="50120"/>
                        <a14:foregroundMark x1="12920" y1="48441" x2="27649" y2="46763"/>
                        <a14:foregroundMark x1="15245" y1="52998" x2="25711" y2="55396"/>
                        <a14:foregroundMark x1="25711" y1="55396" x2="28553" y2="55396"/>
                        <a14:foregroundMark x1="26098" y1="62110" x2="26227" y2="67386"/>
                        <a14:foregroundMark x1="26357" y1="72902" x2="26357" y2="74820"/>
                        <a14:foregroundMark x1="25452" y1="65947" x2="24677" y2="66187"/>
                        <a14:foregroundMark x1="14341" y1="51559" x2="9948" y2="51799"/>
                        <a14:foregroundMark x1="13695" y1="46763" x2="10853" y2="44365"/>
                        <a14:foregroundMark x1="10465" y1="43405" x2="10465" y2="43405"/>
                        <a14:foregroundMark x1="16150" y1="36451" x2="16150" y2="36451"/>
                        <a14:foregroundMark x1="14599" y1="35731" x2="14599" y2="35731"/>
                        <a14:foregroundMark x1="61628" y1="22302" x2="63437" y2="29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12" y="787250"/>
            <a:ext cx="4051970" cy="21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1B433-5D7E-802C-6582-E7899592517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96" y="2924087"/>
            <a:ext cx="2302331" cy="1690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3E9FC1-C028-2D5B-526D-D395D72C942A}"/>
              </a:ext>
            </a:extLst>
          </p:cNvPr>
          <p:cNvSpPr txBox="1"/>
          <p:nvPr/>
        </p:nvSpPr>
        <p:spPr>
          <a:xfrm>
            <a:off x="384432" y="1723758"/>
            <a:ext cx="4422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RDRE is a ring-shaped chamber that enables supersonic combustion of propellant unlike a conventional rocket engine.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A8E1F-AFB6-2259-B475-36E53E0112CD}"/>
              </a:ext>
            </a:extLst>
          </p:cNvPr>
          <p:cNvSpPr/>
          <p:nvPr/>
        </p:nvSpPr>
        <p:spPr>
          <a:xfrm>
            <a:off x="5895933" y="4560472"/>
            <a:ext cx="3051151" cy="1159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RDRE is 50% shorter and 15% more fuel efficient than traditional liquid rocket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7922A-20C6-BCEA-5EED-9406B2A490CB}"/>
              </a:ext>
            </a:extLst>
          </p:cNvPr>
          <p:cNvSpPr txBox="1"/>
          <p:nvPr/>
        </p:nvSpPr>
        <p:spPr>
          <a:xfrm>
            <a:off x="7431529" y="3506338"/>
            <a:ext cx="128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RDRE</a:t>
            </a:r>
          </a:p>
          <a:p>
            <a:endParaRPr lang="en-US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BC5ABA-4FA0-7AAC-6C04-7515DE875F6B}"/>
              </a:ext>
            </a:extLst>
          </p:cNvPr>
          <p:cNvCxnSpPr>
            <a:cxnSpLocks/>
          </p:cNvCxnSpPr>
          <p:nvPr/>
        </p:nvCxnSpPr>
        <p:spPr>
          <a:xfrm flipV="1">
            <a:off x="989814" y="3667027"/>
            <a:ext cx="556182" cy="1508288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D618E-979A-AC38-38F8-7B8DC710CD54}"/>
              </a:ext>
            </a:extLst>
          </p:cNvPr>
          <p:cNvCxnSpPr>
            <a:cxnSpLocks/>
          </p:cNvCxnSpPr>
          <p:nvPr/>
        </p:nvCxnSpPr>
        <p:spPr>
          <a:xfrm flipV="1">
            <a:off x="1332996" y="4409859"/>
            <a:ext cx="1915072" cy="935139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59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88CE7-0557-5314-8026-3E4B33C0A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483" y="4332303"/>
            <a:ext cx="8408634" cy="2407047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RDRE near term applications: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space/ upper stages and landers. This is the first applications interest for commercial partners and largest benefit for the scale.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Best possible Isp, length reduction, and lowest cost to industry.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Broadly applicable to all space and in-atmosphere propulsion systems.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0DD47-5E4C-59ED-5CBB-72602CDA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CF1DA5-B705-6808-A8B2-07144A46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8" y="0"/>
            <a:ext cx="7613943" cy="63919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cs typeface="Calibri Light"/>
              </a:rPr>
              <a:t>Applications and Benefits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SLS upper stage proposals reveal increasing payload-to-destination options  - NASASpaceFlight.com">
            <a:extLst>
              <a:ext uri="{FF2B5EF4-FFF2-40B4-BE49-F238E27FC236}">
                <a16:creationId xmlns:a16="http://schemas.microsoft.com/office/drawing/2014/main" id="{346E0240-AE9F-921E-A827-4E816B1F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" y="727968"/>
            <a:ext cx="4425635" cy="2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cket Engines | Masten Space Systems">
            <a:extLst>
              <a:ext uri="{FF2B5EF4-FFF2-40B4-BE49-F238E27FC236}">
                <a16:creationId xmlns:a16="http://schemas.microsoft.com/office/drawing/2014/main" id="{2B41CE9E-C29E-F46A-A41A-A8ADAD9E6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38" y="727968"/>
            <a:ext cx="4345620" cy="32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0E0BB-50D1-3533-45DC-978B5F10B673}"/>
              </a:ext>
            </a:extLst>
          </p:cNvPr>
          <p:cNvSpPr txBox="1"/>
          <p:nvPr/>
        </p:nvSpPr>
        <p:spPr>
          <a:xfrm>
            <a:off x="1133476" y="3429000"/>
            <a:ext cx="259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Upper Stage / In space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13830-D887-9919-E33C-9A8D42E7FCFC}"/>
              </a:ext>
            </a:extLst>
          </p:cNvPr>
          <p:cNvSpPr txBox="1"/>
          <p:nvPr/>
        </p:nvSpPr>
        <p:spPr>
          <a:xfrm>
            <a:off x="6369751" y="4009137"/>
            <a:ext cx="259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Landers</a:t>
            </a:r>
          </a:p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03C20-F214-6A2A-BCE0-CB25AFAE3CA2}"/>
              </a:ext>
            </a:extLst>
          </p:cNvPr>
          <p:cNvSpPr txBox="1"/>
          <p:nvPr/>
        </p:nvSpPr>
        <p:spPr>
          <a:xfrm>
            <a:off x="4792556" y="3616722"/>
            <a:ext cx="115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Astrobotic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5E0DE-BC6C-C659-03F8-74A115CD3E51}"/>
              </a:ext>
            </a:extLst>
          </p:cNvPr>
          <p:cNvSpPr txBox="1"/>
          <p:nvPr/>
        </p:nvSpPr>
        <p:spPr>
          <a:xfrm>
            <a:off x="189325" y="721511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SLS</a:t>
            </a:r>
          </a:p>
        </p:txBody>
      </p:sp>
    </p:spTree>
    <p:extLst>
      <p:ext uri="{BB962C8B-B14F-4D97-AF65-F5344CB8AC3E}">
        <p14:creationId xmlns:p14="http://schemas.microsoft.com/office/powerpoint/2010/main" val="258701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Usa Map Outline Images - Free Download on Freepik">
            <a:extLst>
              <a:ext uri="{FF2B5EF4-FFF2-40B4-BE49-F238E27FC236}">
                <a16:creationId xmlns:a16="http://schemas.microsoft.com/office/drawing/2014/main" id="{AF66C0CD-163A-B675-868D-A9DDC1593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7339" r="7155" b="8169"/>
          <a:stretch/>
        </p:blipFill>
        <p:spPr bwMode="auto">
          <a:xfrm>
            <a:off x="1656723" y="2677644"/>
            <a:ext cx="5994882" cy="40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7D797-02D4-B6FD-2722-FB6F6697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58" y="807753"/>
            <a:ext cx="8948292" cy="20700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NASA is leading the effort across industry and government. </a:t>
            </a:r>
          </a:p>
          <a:p>
            <a:r>
              <a:rPr lang="en-US" dirty="0"/>
              <a:t>Nearly 25 industry partners, 36 academic partners, and several government collaborators including DARPA, DOD, and GRC.</a:t>
            </a:r>
          </a:p>
          <a:p>
            <a:r>
              <a:rPr lang="en-US" dirty="0"/>
              <a:t>Many partners contributing IRAD funds to develop RDRE in partnership with NASA.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99DA4-35B7-2757-CE78-C3DA1C52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Partnerships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B6D5C-D88B-1C42-F4CD-9A443E0D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IN Space LLC - Advanced Propulsion Technologies">
            <a:extLst>
              <a:ext uri="{FF2B5EF4-FFF2-40B4-BE49-F238E27FC236}">
                <a16:creationId xmlns:a16="http://schemas.microsoft.com/office/drawing/2014/main" id="{7AA45FF7-51BD-F2AB-E480-921872AA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7" y="3542196"/>
            <a:ext cx="836524" cy="39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nus Aerospace :: A New Approach to Hypersonic Transportation">
            <a:extLst>
              <a:ext uri="{FF2B5EF4-FFF2-40B4-BE49-F238E27FC236}">
                <a16:creationId xmlns:a16="http://schemas.microsoft.com/office/drawing/2014/main" id="{07A4D127-EB26-811D-4124-D24986A7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75" y="5050983"/>
            <a:ext cx="934889" cy="8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botic (@astrobotic) / X">
            <a:extLst>
              <a:ext uri="{FF2B5EF4-FFF2-40B4-BE49-F238E27FC236}">
                <a16:creationId xmlns:a16="http://schemas.microsoft.com/office/drawing/2014/main" id="{EECF552D-72BA-6AC0-45DB-512B3E55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6" y="4613012"/>
            <a:ext cx="873196" cy="8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RPA | The IT Law Wiki | Fandom">
            <a:extLst>
              <a:ext uri="{FF2B5EF4-FFF2-40B4-BE49-F238E27FC236}">
                <a16:creationId xmlns:a16="http://schemas.microsoft.com/office/drawing/2014/main" id="{E1886AEB-3280-E29D-6891-10D093BB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50" y="4372549"/>
            <a:ext cx="939464" cy="4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ty of Alabama in Huntsville">
            <a:extLst>
              <a:ext uri="{FF2B5EF4-FFF2-40B4-BE49-F238E27FC236}">
                <a16:creationId xmlns:a16="http://schemas.microsoft.com/office/drawing/2014/main" id="{6AAB33C4-A6C4-6E79-4C29-9BB1858BD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31451" r="7026" b="33189"/>
          <a:stretch/>
        </p:blipFill>
        <p:spPr bwMode="auto">
          <a:xfrm>
            <a:off x="4988090" y="4933275"/>
            <a:ext cx="920588" cy="38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urdue University — Regional Admissions Counselors of California">
            <a:extLst>
              <a:ext uri="{FF2B5EF4-FFF2-40B4-BE49-F238E27FC236}">
                <a16:creationId xmlns:a16="http://schemas.microsoft.com/office/drawing/2014/main" id="{AD95A430-D94D-8F2C-35D6-F2CB718C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91" y="2677644"/>
            <a:ext cx="855502" cy="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burn • D1Baseball">
            <a:extLst>
              <a:ext uri="{FF2B5EF4-FFF2-40B4-BE49-F238E27FC236}">
                <a16:creationId xmlns:a16="http://schemas.microsoft.com/office/drawing/2014/main" id="{81D4117F-2223-E14D-9875-DA6CA5E0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68" y="5255720"/>
            <a:ext cx="740339" cy="7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81A37-4985-0B09-6CC4-56D44520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37" y="4745615"/>
            <a:ext cx="755410" cy="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E0AEC8-F746-B140-5FF5-82FA0E77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 Force Research Laboratory - Wikipedia">
            <a:extLst>
              <a:ext uri="{FF2B5EF4-FFF2-40B4-BE49-F238E27FC236}">
                <a16:creationId xmlns:a16="http://schemas.microsoft.com/office/drawing/2014/main" id="{8CA69748-E3C3-F842-9920-F756CA08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01" y="3827003"/>
            <a:ext cx="961613" cy="9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6D366B-2FB0-F0C8-2E5E-8955F4D28CC0}"/>
              </a:ext>
            </a:extLst>
          </p:cNvPr>
          <p:cNvCxnSpPr>
            <a:cxnSpLocks/>
            <a:stCxn id="1038" idx="2"/>
          </p:cNvCxnSpPr>
          <p:nvPr/>
        </p:nvCxnSpPr>
        <p:spPr>
          <a:xfrm flipH="1">
            <a:off x="5874864" y="3533146"/>
            <a:ext cx="284078" cy="839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8FE1B1-B7BD-7482-8F36-F00047F356D9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5598641" y="3742039"/>
            <a:ext cx="276223" cy="6494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A32C7BAD-FC21-68F6-92D5-793D3152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13" y="3931932"/>
            <a:ext cx="755410" cy="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5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985BD-4B2D-0B41-07D0-144B7765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1AF81-2EAD-0D0E-72B9-69734A2BE871}"/>
              </a:ext>
            </a:extLst>
          </p:cNvPr>
          <p:cNvSpPr txBox="1"/>
          <p:nvPr/>
        </p:nvSpPr>
        <p:spPr>
          <a:xfrm>
            <a:off x="65988" y="763571"/>
            <a:ext cx="8927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RDRE has been theoretical for nearly 70 years, but we only now have the materials that can survive the extreme combustion.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Specially designed alloys like GRCop-42 and </a:t>
            </a:r>
            <a:r>
              <a:rPr lang="en-US" dirty="0" err="1"/>
              <a:t>and</a:t>
            </a:r>
            <a:r>
              <a:rPr lang="en-US" dirty="0"/>
              <a:t> GRX-810 have enabled RDRE.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the only alloys capable of withstanding the EXTREME combustion environments.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was not possible even 10 years ago.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B21FBC-21E1-5BF8-FB1A-C774BA57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25466" r="17813" b="10208"/>
          <a:stretch/>
        </p:blipFill>
        <p:spPr bwMode="auto">
          <a:xfrm>
            <a:off x="257360" y="2633167"/>
            <a:ext cx="2665051" cy="23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5CC3CB1-52ED-8B6E-A7A4-FB1E1BD8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37" y="4332074"/>
            <a:ext cx="3243919" cy="24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indoor, kitchenware, pot, pan&#10;&#10;Description automatically generated">
            <a:extLst>
              <a:ext uri="{FF2B5EF4-FFF2-40B4-BE49-F238E27FC236}">
                <a16:creationId xmlns:a16="http://schemas.microsoft.com/office/drawing/2014/main" id="{CC22539C-E013-C997-7A7E-53E7F3A9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14" y="2255251"/>
            <a:ext cx="4391057" cy="3293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8FAD0-C6C6-F4B3-9764-79480BB829A9}"/>
              </a:ext>
            </a:extLst>
          </p:cNvPr>
          <p:cNvSpPr txBox="1"/>
          <p:nvPr/>
        </p:nvSpPr>
        <p:spPr>
          <a:xfrm>
            <a:off x="5388752" y="5698403"/>
            <a:ext cx="307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GRX-810 </a:t>
            </a:r>
            <a:r>
              <a:rPr lang="en-US" dirty="0">
                <a:solidFill>
                  <a:srgbClr val="FF0000"/>
                </a:solidFill>
              </a:rPr>
              <a:t>(high strength and Extreme Temperatures)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E3C18E-62A7-FBD4-5DAB-20B6B541E7F7}"/>
              </a:ext>
            </a:extLst>
          </p:cNvPr>
          <p:cNvSpPr txBox="1">
            <a:spLocks/>
          </p:cNvSpPr>
          <p:nvPr/>
        </p:nvSpPr>
        <p:spPr>
          <a:xfrm>
            <a:off x="765028" y="0"/>
            <a:ext cx="7613943" cy="601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chemeClr val="bg1"/>
                </a:solidFill>
                <a:cs typeface="Calibri Light"/>
              </a:rPr>
              <a:t>So why now?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9173C-3B36-B10A-5096-70B78011E042}"/>
              </a:ext>
            </a:extLst>
          </p:cNvPr>
          <p:cNvSpPr txBox="1"/>
          <p:nvPr/>
        </p:nvSpPr>
        <p:spPr>
          <a:xfrm>
            <a:off x="915879" y="2276951"/>
            <a:ext cx="30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GRCop-42</a:t>
            </a:r>
            <a:r>
              <a:rPr lang="en-US" dirty="0">
                <a:solidFill>
                  <a:srgbClr val="FF0000"/>
                </a:solidFill>
              </a:rPr>
              <a:t>, (High conductivity)</a:t>
            </a:r>
          </a:p>
        </p:txBody>
      </p:sp>
    </p:spTree>
    <p:extLst>
      <p:ext uri="{BB962C8B-B14F-4D97-AF65-F5344CB8AC3E}">
        <p14:creationId xmlns:p14="http://schemas.microsoft.com/office/powerpoint/2010/main" val="3282486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8220-0A57-D5DD-C436-EC382236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8" y="0"/>
            <a:ext cx="7613943" cy="60156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cs typeface="Calibri Light"/>
              </a:rPr>
              <a:t>So why now?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985BD-4B2D-0B41-07D0-144B7765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1AF81-2EAD-0D0E-72B9-69734A2BE871}"/>
              </a:ext>
            </a:extLst>
          </p:cNvPr>
          <p:cNvSpPr txBox="1"/>
          <p:nvPr/>
        </p:nvSpPr>
        <p:spPr>
          <a:xfrm>
            <a:off x="65988" y="763571"/>
            <a:ext cx="8927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materials can be used with additive manufacturing (3d printing) techniques that enable the RDRE to be built now.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Additive allows us to print complex integrated structures that we just couldn’t make before.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B8EDD7F-85DF-9CC0-EED6-61486FAD9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r="6123" b="16296"/>
          <a:stretch/>
        </p:blipFill>
        <p:spPr bwMode="auto">
          <a:xfrm rot="16200000">
            <a:off x="6955811" y="2475432"/>
            <a:ext cx="1940163" cy="200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7DC23265-1876-C572-8A34-A60E02D87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7540" b="25659"/>
          <a:stretch/>
        </p:blipFill>
        <p:spPr>
          <a:xfrm>
            <a:off x="6911670" y="4449037"/>
            <a:ext cx="2017746" cy="1961692"/>
          </a:xfrm>
          <a:prstGeom prst="rect">
            <a:avLst/>
          </a:prstGeom>
        </p:spPr>
      </p:pic>
      <p:pic>
        <p:nvPicPr>
          <p:cNvPr id="2050" name="Picture 2" descr="Concept Laser M2 Cusing SLM Machine | Additive Manufacturing Technology  Application And Research Center (EKTAM) | Gazi University">
            <a:extLst>
              <a:ext uri="{FF2B5EF4-FFF2-40B4-BE49-F238E27FC236}">
                <a16:creationId xmlns:a16="http://schemas.microsoft.com/office/drawing/2014/main" id="{5F62E937-5319-BD6A-C546-D0EDAE09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5" y="2616474"/>
            <a:ext cx="3529629" cy="30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55;p13">
            <a:extLst>
              <a:ext uri="{FF2B5EF4-FFF2-40B4-BE49-F238E27FC236}">
                <a16:creationId xmlns:a16="http://schemas.microsoft.com/office/drawing/2014/main" id="{3F552B24-7F0E-3B1E-0007-8ACB5004CA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775" t="-1" r="41482" b="47023"/>
          <a:stretch/>
        </p:blipFill>
        <p:spPr>
          <a:xfrm>
            <a:off x="3837473" y="2408963"/>
            <a:ext cx="2993325" cy="16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1;p14">
            <a:extLst>
              <a:ext uri="{FF2B5EF4-FFF2-40B4-BE49-F238E27FC236}">
                <a16:creationId xmlns:a16="http://schemas.microsoft.com/office/drawing/2014/main" id="{51B141CA-BBB7-8D9F-44BF-2F2FBBC4064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3088" b="18110"/>
          <a:stretch/>
        </p:blipFill>
        <p:spPr>
          <a:xfrm>
            <a:off x="4182356" y="3947997"/>
            <a:ext cx="2576124" cy="26544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AC1E89-933B-F4BA-125D-5026C33905F7}"/>
              </a:ext>
            </a:extLst>
          </p:cNvPr>
          <p:cNvCxnSpPr>
            <a:cxnSpLocks/>
          </p:cNvCxnSpPr>
          <p:nvPr/>
        </p:nvCxnSpPr>
        <p:spPr>
          <a:xfrm flipV="1">
            <a:off x="3266983" y="3293616"/>
            <a:ext cx="1402671" cy="372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5180A8-9D6D-C3EF-3CEE-D03D4896DF26}"/>
              </a:ext>
            </a:extLst>
          </p:cNvPr>
          <p:cNvCxnSpPr>
            <a:cxnSpLocks/>
          </p:cNvCxnSpPr>
          <p:nvPr/>
        </p:nvCxnSpPr>
        <p:spPr>
          <a:xfrm>
            <a:off x="5334135" y="3828941"/>
            <a:ext cx="136283" cy="4412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627AAB-7795-17FA-6820-DC6C3865D37E}"/>
              </a:ext>
            </a:extLst>
          </p:cNvPr>
          <p:cNvCxnSpPr>
            <a:cxnSpLocks/>
          </p:cNvCxnSpPr>
          <p:nvPr/>
        </p:nvCxnSpPr>
        <p:spPr>
          <a:xfrm flipV="1">
            <a:off x="6457950" y="3969515"/>
            <a:ext cx="573165" cy="4072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F90630-FF66-FAE2-B9D3-02AF253DB553}"/>
              </a:ext>
            </a:extLst>
          </p:cNvPr>
          <p:cNvCxnSpPr>
            <a:cxnSpLocks/>
          </p:cNvCxnSpPr>
          <p:nvPr/>
        </p:nvCxnSpPr>
        <p:spPr>
          <a:xfrm>
            <a:off x="6610350" y="4529174"/>
            <a:ext cx="420765" cy="2013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0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9DC7-6E6A-6B0D-A65C-EA3A6A51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dirty="0"/>
              <a:t>Current and Future Technology Readiness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69EF6-6520-0962-6341-1F92E67C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N068 HF-06-hd 09-19-2023">
            <a:hlinkClick r:id="" action="ppaction://media"/>
            <a:extLst>
              <a:ext uri="{FF2B5EF4-FFF2-40B4-BE49-F238E27FC236}">
                <a16:creationId xmlns:a16="http://schemas.microsoft.com/office/drawing/2014/main" id="{1732EF6C-68E7-650A-6252-DCB51451F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7677" y="675558"/>
            <a:ext cx="6240070" cy="3510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A6742-ECEF-F56C-3586-3A8192E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est 3 1 wave">
            <a:hlinkClick r:id="" action="ppaction://media"/>
            <a:extLst>
              <a:ext uri="{FF2B5EF4-FFF2-40B4-BE49-F238E27FC236}">
                <a16:creationId xmlns:a16="http://schemas.microsoft.com/office/drawing/2014/main" id="{38328AE3-51B0-8417-77F1-6A460DC3A7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9180" r="9590" b="9474"/>
          <a:stretch/>
        </p:blipFill>
        <p:spPr>
          <a:xfrm>
            <a:off x="5621671" y="675558"/>
            <a:ext cx="1946076" cy="206124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466FF8-70C6-D494-181A-9C9708CC4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0" y="4817038"/>
            <a:ext cx="8423924" cy="1675837"/>
          </a:xfrm>
        </p:spPr>
        <p:txBody>
          <a:bodyPr>
            <a:noAutofit/>
          </a:bodyPr>
          <a:lstStyle/>
          <a:p>
            <a:r>
              <a:rPr lang="en-US" sz="2400" dirty="0"/>
              <a:t>TRL 4 complete by Oct 1, 2024 funding provided by STMD Early Career Initiative</a:t>
            </a:r>
          </a:p>
          <a:p>
            <a:r>
              <a:rPr lang="en-US" sz="2400" dirty="0"/>
              <a:t>TRL 6 completion planned FY24 with approved funds from GCD program.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A3A5C-CB68-0C73-50DF-37697F272562}"/>
              </a:ext>
            </a:extLst>
          </p:cNvPr>
          <p:cNvSpPr txBox="1"/>
          <p:nvPr/>
        </p:nvSpPr>
        <p:spPr>
          <a:xfrm>
            <a:off x="7553965" y="2064502"/>
            <a:ext cx="16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Supersonic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Combustion!!!!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2934E7-8C47-E8FC-65F4-BD8CE39701AD}"/>
              </a:ext>
            </a:extLst>
          </p:cNvPr>
          <p:cNvCxnSpPr/>
          <p:nvPr/>
        </p:nvCxnSpPr>
        <p:spPr>
          <a:xfrm flipH="1" flipV="1">
            <a:off x="6933460" y="1706182"/>
            <a:ext cx="1020932" cy="2557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EEC1AC-E0A8-99A3-CB8A-D53E944B9320}"/>
              </a:ext>
            </a:extLst>
          </p:cNvPr>
          <p:cNvCxnSpPr/>
          <p:nvPr/>
        </p:nvCxnSpPr>
        <p:spPr>
          <a:xfrm flipV="1">
            <a:off x="3355759" y="807868"/>
            <a:ext cx="2265912" cy="102620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40299B-F912-C3FA-908D-1CE42227E65E}"/>
              </a:ext>
            </a:extLst>
          </p:cNvPr>
          <p:cNvCxnSpPr>
            <a:cxnSpLocks/>
          </p:cNvCxnSpPr>
          <p:nvPr/>
        </p:nvCxnSpPr>
        <p:spPr>
          <a:xfrm>
            <a:off x="3355759" y="2496732"/>
            <a:ext cx="2265912" cy="21410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1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F284B-5608-4A2F-8B5A-97F6ABD2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NASA Logo Wallpapers - Top Free NASA Logo Backgrounds ...">
            <a:extLst>
              <a:ext uri="{FF2B5EF4-FFF2-40B4-BE49-F238E27FC236}">
                <a16:creationId xmlns:a16="http://schemas.microsoft.com/office/drawing/2014/main" id="{30E2B504-EBCE-47B8-B7F1-AFCE78780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3938" b="47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471D5-687D-490E-DB81-71E56DB11AA3}"/>
              </a:ext>
            </a:extLst>
          </p:cNvPr>
          <p:cNvSpPr txBox="1"/>
          <p:nvPr/>
        </p:nvSpPr>
        <p:spPr>
          <a:xfrm>
            <a:off x="193728" y="5408909"/>
            <a:ext cx="4899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Thomas Teasley</a:t>
            </a:r>
          </a:p>
          <a:p>
            <a:r>
              <a:rPr lang="en-US" b="1" dirty="0">
                <a:solidFill>
                  <a:schemeClr val="bg1"/>
                </a:solidFill>
              </a:rPr>
              <a:t>Liquid Propulsion Systems Development Engineer</a:t>
            </a:r>
          </a:p>
          <a:p>
            <a:r>
              <a:rPr lang="en-US" b="1" dirty="0">
                <a:solidFill>
                  <a:schemeClr val="bg1"/>
                </a:solidFill>
              </a:rPr>
              <a:t>NASA Marshall Space Flight Center</a:t>
            </a:r>
          </a:p>
          <a:p>
            <a:r>
              <a:rPr lang="en-US" b="1" dirty="0">
                <a:solidFill>
                  <a:schemeClr val="bg1"/>
                </a:solidFill>
              </a:rPr>
              <a:t>Thomas.w.Teasley@nasa.gov</a:t>
            </a:r>
          </a:p>
        </p:txBody>
      </p:sp>
    </p:spTree>
    <p:extLst>
      <p:ext uri="{BB962C8B-B14F-4D97-AF65-F5344CB8AC3E}">
        <p14:creationId xmlns:p14="http://schemas.microsoft.com/office/powerpoint/2010/main" val="20089917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Application xmlns="http://www.sap.com/cof/ao/powerpoint/application">
  <com.sap.ip.bi.pioneer>
    <Version>4</Version>
    <AAO_Revision>2.3.2.62482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3.xml><?xml version="1.0" encoding="utf-8"?>
<Application xmlns="http://www.sap.com/cof/powerpoint/application">
  <Version>2</Version>
  <Revision>2.3.2.62482</Revision>
</Applicatio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850e76-6f24-4111-aac1-75611a2a3d97">
      <UserInfo>
        <DisplayName>Feist, Kendall R. (MSFC-ET10)</DisplayName>
        <AccountId>31</AccountId>
        <AccountType/>
      </UserInfo>
      <UserInfo>
        <DisplayName>Williams, Benjamin B. (MSFC-ER13)</DisplayName>
        <AccountId>12</AccountId>
        <AccountType/>
      </UserInfo>
      <UserInfo>
        <DisplayName>Petty, Dillon M. (MSFC-ER13)</DisplayName>
        <AccountId>26</AccountId>
        <AccountType/>
      </UserInfo>
      <UserInfo>
        <DisplayName>Poe, Timothy (MSFC-EM42)[ESSCA]</DisplayName>
        <AccountId>25</AccountId>
        <AccountType/>
      </UserInfo>
      <UserInfo>
        <DisplayName>Fedotowsky, Tessa M. (MSFC-ER41)</DisplayName>
        <AccountId>16</AccountId>
        <AccountType/>
      </UserInfo>
      <UserInfo>
        <DisplayName>Skinner, Shawn W. (MSFC-ER41)</DisplayName>
        <AccountId>17</AccountId>
        <AccountType/>
      </UserInfo>
      <UserInfo>
        <DisplayName>Thacker, Robert P. (GRC-LTC0)</DisplayName>
        <AccountId>20</AccountId>
        <AccountType/>
      </UserInfo>
      <UserInfo>
        <DisplayName>2022 ECI - RDRE Members</DisplayName>
        <AccountId>7</AccountId>
        <AccountType/>
      </UserInfo>
    </SharedWithUsers>
    <TaxCatchAll xmlns="d900e117-17a0-4b24-9e47-511ef1d02c43" xsi:nil="true"/>
    <lcf76f155ced4ddcb4097134ff3c332f xmlns="dbd470e7-b935-4b46-b0eb-7dc61665c3ac">
      <Terms xmlns="http://schemas.microsoft.com/office/infopath/2007/PartnerControls"/>
    </lcf76f155ced4ddcb4097134ff3c332f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8CE71B081C14CBC02BD12FBC72FB2" ma:contentTypeVersion="14" ma:contentTypeDescription="Create a new document." ma:contentTypeScope="" ma:versionID="ad456e20979701e43c12350eee8275cf">
  <xsd:schema xmlns:xsd="http://www.w3.org/2001/XMLSchema" xmlns:xs="http://www.w3.org/2001/XMLSchema" xmlns:p="http://schemas.microsoft.com/office/2006/metadata/properties" xmlns:ns2="dbd470e7-b935-4b46-b0eb-7dc61665c3ac" xmlns:ns3="d900e117-17a0-4b24-9e47-511ef1d02c43" xmlns:ns4="46850e76-6f24-4111-aac1-75611a2a3d97" targetNamespace="http://schemas.microsoft.com/office/2006/metadata/properties" ma:root="true" ma:fieldsID="40479f0c6c2abb00761f6d3c60dbb39f" ns2:_="" ns3:_="" ns4:_="">
    <xsd:import namespace="dbd470e7-b935-4b46-b0eb-7dc61665c3ac"/>
    <xsd:import namespace="d900e117-17a0-4b24-9e47-511ef1d02c43"/>
    <xsd:import namespace="46850e76-6f24-4111-aac1-75611a2a3d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d470e7-b935-4b46-b0eb-7dc61665c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d0aeb8f-3971-4b83-82e8-f9489821029a}" ma:internalName="TaxCatchAll" ma:showField="CatchAllData" ma:web="46850e76-6f24-4111-aac1-75611a2a3d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50e76-6f24-4111-aac1-75611a2a3d9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99857C-089A-45AB-96FD-AD04A930B1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63D4D3-5C78-4313-88FE-B71F921C2D4A}">
  <ds:schemaRefs>
    <ds:schemaRef ds:uri="http://www.sap.com/cof/ao/powerpoint/application"/>
  </ds:schemaRefs>
</ds:datastoreItem>
</file>

<file path=customXml/itemProps3.xml><?xml version="1.0" encoding="utf-8"?>
<ds:datastoreItem xmlns:ds="http://schemas.openxmlformats.org/officeDocument/2006/customXml" ds:itemID="{F20FFD42-0A55-415A-AD10-DBFFDE14C19C}">
  <ds:schemaRefs>
    <ds:schemaRef ds:uri="http://www.sap.com/cof/powerpoint/application"/>
  </ds:schemaRefs>
</ds:datastoreItem>
</file>

<file path=customXml/itemProps4.xml><?xml version="1.0" encoding="utf-8"?>
<ds:datastoreItem xmlns:ds="http://schemas.openxmlformats.org/officeDocument/2006/customXml" ds:itemID="{F813B429-4177-4C7C-91A5-6D2C71DD97C6}">
  <ds:schemaRefs>
    <ds:schemaRef ds:uri="http://purl.org/dc/dcmitype/"/>
    <ds:schemaRef ds:uri="dbd470e7-b935-4b46-b0eb-7dc61665c3ac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46850e76-6f24-4111-aac1-75611a2a3d97"/>
    <ds:schemaRef ds:uri="http://schemas.microsoft.com/office/infopath/2007/PartnerControls"/>
    <ds:schemaRef ds:uri="d900e117-17a0-4b24-9e47-511ef1d02c43"/>
  </ds:schemaRefs>
</ds:datastoreItem>
</file>

<file path=customXml/itemProps5.xml><?xml version="1.0" encoding="utf-8"?>
<ds:datastoreItem xmlns:ds="http://schemas.openxmlformats.org/officeDocument/2006/customXml" ds:itemID="{FB23FDD0-F5A0-48FE-A56E-E45564159BF1}">
  <ds:schemaRefs>
    <ds:schemaRef ds:uri="46850e76-6f24-4111-aac1-75611a2a3d97"/>
    <ds:schemaRef ds:uri="d900e117-17a0-4b24-9e47-511ef1d02c43"/>
    <ds:schemaRef ds:uri="dbd470e7-b935-4b46-b0eb-7dc61665c3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359</Words>
  <Application>Microsoft Office PowerPoint</Application>
  <PresentationFormat>On-screen Show (4:3)</PresentationFormat>
  <Paragraphs>51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Helvetica Neue</vt:lpstr>
      <vt:lpstr>1_Office Theme</vt:lpstr>
      <vt:lpstr>PowerPoint Presentation</vt:lpstr>
      <vt:lpstr>So what is an RDRE?</vt:lpstr>
      <vt:lpstr>Applications and Benefits</vt:lpstr>
      <vt:lpstr>Partnerships</vt:lpstr>
      <vt:lpstr>PowerPoint Presentation</vt:lpstr>
      <vt:lpstr>So why now?</vt:lpstr>
      <vt:lpstr>Current and Future Technology Readiness Level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Teasley, Thomas W. (MSFC-ER13)</dc:creator>
  <cp:lastModifiedBy>Teasley, Thomas W. (MSFC-ER13)</cp:lastModifiedBy>
  <cp:revision>58</cp:revision>
  <dcterms:created xsi:type="dcterms:W3CDTF">2021-03-20T13:35:15Z</dcterms:created>
  <dcterms:modified xsi:type="dcterms:W3CDTF">2024-08-23T16:01:21Z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0x0101002DC8CE71B081C14CBC02BD12FBC72FB2</vt:lpwstr>
  </property>
  <property fmtid="{D5CDD505-2E9C-101B-9397-08002B2CF9AE}" pid="3" name="MediaServiceImageTags">
    <vt:lpwstr/>
  </property>
</Properties>
</file>