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429" r:id="rId5"/>
    <p:sldId id="257" r:id="rId6"/>
    <p:sldId id="411" r:id="rId7"/>
    <p:sldId id="440" r:id="rId8"/>
    <p:sldId id="441" r:id="rId9"/>
    <p:sldId id="430" r:id="rId10"/>
    <p:sldId id="464" r:id="rId11"/>
    <p:sldId id="469" r:id="rId12"/>
    <p:sldId id="466" r:id="rId13"/>
    <p:sldId id="467" r:id="rId14"/>
    <p:sldId id="417" r:id="rId15"/>
    <p:sldId id="46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Reminders and Guidance" id="{6F7B5EF4-A25B-4373-8755-E0C4E9EBD0C3}">
          <p14:sldIdLst/>
        </p14:section>
        <p14:section name="Required APR Charts" id="{D5F92041-FDA8-4314-B56B-A2898EC4A754}">
          <p14:sldIdLst>
            <p14:sldId id="429"/>
            <p14:sldId id="257"/>
            <p14:sldId id="411"/>
            <p14:sldId id="440"/>
            <p14:sldId id="441"/>
            <p14:sldId id="430"/>
            <p14:sldId id="464"/>
            <p14:sldId id="469"/>
            <p14:sldId id="466"/>
            <p14:sldId id="467"/>
            <p14:sldId id="417"/>
            <p14:sldId id="468"/>
          </p14:sldIdLst>
        </p14:section>
        <p14:section name="Required Internal Charts" id="{D9C9C7AB-CD1B-4324-B5C1-F5CBDB47A2F7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E3B20F4-1FD2-F2C9-57FF-18755E036B16}" name="Elizabeth Taylor" initials="ET" userId="S::emtaylor@ndc.nasa.gov::d4f7ddc7-be15-4b27-8986-f3d18de4757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830" autoAdjust="0"/>
  </p:normalViewPr>
  <p:slideViewPr>
    <p:cSldViewPr snapToGrid="0">
      <p:cViewPr varScale="1">
        <p:scale>
          <a:sx n="156" d="100"/>
          <a:sy n="156" d="100"/>
        </p:scale>
        <p:origin x="4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0BE92-A382-46CA-9C6E-C006E05D8798}" type="datetimeFigureOut">
              <a:rPr lang="en-US" smtClean="0"/>
              <a:t>9/3/2024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4D92FE-2AD3-4C97-8292-7690314EC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15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7635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Chart purpose: show TRL/SRL/MRL advancement over the project lifecycle</a:t>
            </a:r>
            <a:r>
              <a:rPr lang="en-US" baseline="0"/>
              <a:t> </a:t>
            </a:r>
            <a:r>
              <a:rPr lang="en-US"/>
              <a:t>schedule. Show TRL advancements as whole integer increases. Show how Key and Controlled milestones align with TRL advancement.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/>
              <a:t>TRL/SRL/MRL may not advance at each milestone. Often several milestones are required to produce a step increase in TRL/SRL/MRL.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There can be one, or more, of these charts per project as needed. 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/>
              <a:t>For projects with fewer technical elements, the TRL/SRL/MRL data can be combined on one chart.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/>
              <a:t>For more complex projects, the TRL/SRL/MRL progression can separated into multiple charts by project technical area.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Show TRL, SRL, and MRL data for each technical element on the same chart.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/>
              <a:t>Delete TRL/SRL/MRL axis-labels that do not apply – e.g., remove SRL/MRL for projects/technical areas where SRL and MRL do not apply.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AEBCAE-0345-1F4B-AF5B-AFC84B023E8C}" type="slidenum">
              <a:rPr kumimoji="0" lang="en-US" alt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MS PGothic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MS PGothic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4525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ACA1215-1529-FF5D-6765-1A19B18F6E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5C5EAF4-79C1-584D-DE98-EDBC89FDF20B}"/>
              </a:ext>
            </a:extLst>
          </p:cNvPr>
          <p:cNvSpPr txBox="1"/>
          <p:nvPr userDrawn="1"/>
        </p:nvSpPr>
        <p:spPr>
          <a:xfrm>
            <a:off x="232012" y="5515550"/>
            <a:ext cx="8468436" cy="70788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400" b="1">
                <a:solidFill>
                  <a:prstClr val="white"/>
                </a:solidFill>
                <a:latin typeface="Arial Bold" panose="020B0704020202020204" pitchFamily="34" charset="0"/>
                <a:ea typeface="Helvetica Neue" charset="0"/>
                <a:cs typeface="Arial Bold" panose="020B0704020202020204" pitchFamily="34" charset="0"/>
              </a:rPr>
              <a:t>Space Technology Mission Directorate</a:t>
            </a:r>
          </a:p>
          <a:p>
            <a:pPr>
              <a:lnSpc>
                <a:spcPts val="2400"/>
              </a:lnSpc>
            </a:pPr>
            <a:r>
              <a:rPr lang="en-US" sz="2100" b="1">
                <a:solidFill>
                  <a:prstClr val="white"/>
                </a:solidFill>
                <a:latin typeface="Arial Bold" panose="020B0704020202020204" pitchFamily="34" charset="0"/>
                <a:ea typeface="Helvetica Neue" charset="0"/>
                <a:cs typeface="Arial Bold" panose="020B0704020202020204" pitchFamily="34" charset="0"/>
              </a:rPr>
              <a:t>Game Changing Development Program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6C5ACE1A-929D-64B8-76B7-68616EF9B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9664" y="6629400"/>
            <a:ext cx="402336" cy="228600"/>
          </a:xfrm>
        </p:spPr>
        <p:txBody>
          <a:bodyPr/>
          <a:lstStyle/>
          <a:p>
            <a:fld id="{41C508F0-1AA7-8449-B96D-5FDB74B9F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260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7E54C-44B7-41A3-1B23-887966361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E28AA6-270D-B804-7069-E758A0A7DE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F4FDD-57DB-F0D3-9308-36F1DB6F1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F17206-FB36-8134-A989-6CAAF7A44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67D21-B0F9-15C0-EEBA-8C10A9DE1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9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C6D5C-2F15-6BBE-53D8-814C551D2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A03DDE-14A2-95C6-9192-65834B8204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36208-C8A3-A096-4DAC-1FE7ADE7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2FDF76-0959-2412-9310-7D13758AA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CA572-640C-802D-5856-D45D4AEE4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175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11214-126E-586D-7EAE-4015FA5FA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C64B7B-6D7F-38B5-BDB2-C9B2B636F4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8321" y="1043873"/>
            <a:ext cx="5741479" cy="51330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A682CD-254A-96CD-DA3C-9ED22E1A8D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043873"/>
            <a:ext cx="5741478" cy="51330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AFB201-6124-C632-1825-2527D3C82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96BCC5-B9E8-4F51-A3BD-9059AD94F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90A9D4-38A0-1C8D-E4F4-2905387B2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1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178CA-D545-4C8F-BB2E-92C31D7B5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708" y="11099"/>
            <a:ext cx="10515600" cy="89521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06593B-3696-7514-5DB3-D33D253DAB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8708" y="1033386"/>
            <a:ext cx="569886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6DDE1E-A68D-B5B8-C954-72FBF6DEDA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8708" y="1857298"/>
            <a:ext cx="5698867" cy="45030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BCF1F2-549D-E714-08BB-6B653CF1E8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033386"/>
            <a:ext cx="572109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2FB2B9-48D3-2F1B-593D-874C43CE44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857298"/>
            <a:ext cx="5721092" cy="45030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9F52FB-3A9B-DF0D-2B7D-2C8AC5F93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5207C9-87EB-F36D-EE22-0DDC6860A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EC0033-FA3F-6F2A-D779-6BF1BF12E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884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80606-9264-4FEC-BA65-77DB4EBFE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D0E5EA-BDBF-9CBA-8BA8-C115A9BDE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BCFF47-E441-9DE8-1988-6BF95143A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782F4E-7FB9-4DB2-879B-4D092532D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903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5A519C-ADD4-55E4-306D-C26C28C4D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C1ABFA-47C9-9C95-E860-1446C5957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409283-22FA-DA72-89A4-6580C46F4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679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ED825-148C-88F3-1A35-D4C43EA61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254" y="965565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9A8F4-4114-DC83-E09D-F6A48F01D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8260" y="965565"/>
            <a:ext cx="7528485" cy="54117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C42345-0B85-D796-CC31-62AE14D1B6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5254" y="2565765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BBDC05-50AA-5BEC-0CC7-6D3C9DF57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72FACE-3325-C652-44A0-76B143277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8CCF21-0C79-D008-8480-E7E274DBD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969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84E94-D3F4-735F-BC2F-DF940A33D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61" y="987425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2CBB20-38E6-1825-85E7-DCFEA8AB71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25431" y="987425"/>
            <a:ext cx="7609407" cy="54117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A8D4E6-B347-9252-DC78-ABCE137F47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7161" y="2587625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FAE40F-481F-12B2-1DAC-97B060B0F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D5F104-EBFB-CC91-696F-B0D89E190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9703F6-78A1-7D8F-A9E4-674D5F8B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436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7A148-E0E9-941D-CF47-BB633EEB0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5EEA01-8A0C-C5EF-C06C-8AFC71C01C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728759-AA45-8A15-FBF2-147A39686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B4FE17-2FEC-6EB9-3522-42A61B335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B6D64C-822E-49AB-5FC0-9543C5A5C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340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170F14-848D-1720-AAF9-1BECCE3EAD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347986" y="987227"/>
            <a:ext cx="2628900" cy="5413573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22C181-35C0-7B21-95D9-3D60EF2C45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15114" y="987227"/>
            <a:ext cx="8980472" cy="541357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AC2CB1-8705-576F-84BB-B9E32CA88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263BDD-2A8C-DD20-7AB9-CE3596E3F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F7381-B0FF-E87B-0F7B-6F5F86B59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6168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200" b="1" i="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pPr>
                <a:defRPr/>
              </a:pPr>
              <a:t>‹#›</a:t>
            </a:fld>
            <a:endParaRPr lang="uk-UA" sz="120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756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BD051B-94D6-5B22-487A-E03E3211A7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788" y="1011504"/>
            <a:ext cx="11760424" cy="51654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EFE05F-E0E5-7C63-B309-82488C4010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48177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September 10-12, 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78C82B-59BB-83F0-DA50-2BF113C7D1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5554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GCD Annual Program Review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8872EC-93D1-EEDE-2E5E-9A10E8160F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2708" y="648177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0711A6-5908-4BC9-9A98-6F28F473755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66D1A2-F0B4-50A9-0102-677B1930BBC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-1" y="-1"/>
            <a:ext cx="12185909" cy="8974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5725A8-7375-0151-3015-6A0713700B44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582" y="69733"/>
            <a:ext cx="990306" cy="824176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F15A08-8250-D78A-A70D-F49BA5AC8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21" y="-3558"/>
            <a:ext cx="10793923" cy="8974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D51E689-90A7-D72A-4A73-94B724A5669C}"/>
              </a:ext>
            </a:extLst>
          </p:cNvPr>
          <p:cNvSpPr/>
          <p:nvPr userDrawn="1"/>
        </p:nvSpPr>
        <p:spPr>
          <a:xfrm>
            <a:off x="10895888" y="94004"/>
            <a:ext cx="1187865" cy="709301"/>
          </a:xfrm>
          <a:prstGeom prst="rect">
            <a:avLst/>
          </a:prstGeom>
          <a:noFill/>
          <a:ln w="285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bg2"/>
                </a:solidFill>
              </a:rPr>
              <a:t>Timer</a:t>
            </a:r>
          </a:p>
        </p:txBody>
      </p:sp>
    </p:spTree>
    <p:extLst>
      <p:ext uri="{BB962C8B-B14F-4D97-AF65-F5344CB8AC3E}">
        <p14:creationId xmlns:p14="http://schemas.microsoft.com/office/powerpoint/2010/main" val="3457462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tiff"/><Relationship Id="rId13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12" Type="http://schemas.microsoft.com/office/2007/relationships/hdphoto" Target="../media/hdphoto4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microsoft.com/office/2007/relationships/hdphoto" Target="../media/hdphoto1.wdp"/><Relationship Id="rId15" Type="http://schemas.microsoft.com/office/2007/relationships/hdphoto" Target="../media/hdphoto5.wdp"/><Relationship Id="rId10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openxmlformats.org/officeDocument/2006/relationships/image" Target="../media/image7.png"/><Relationship Id="rId1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2247609" y="432769"/>
            <a:ext cx="2101026" cy="1954443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8FF917-5495-2B40-9F4F-35B3547594A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F60B43-FA6B-CE4A-85A7-8A8440BABA7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99000"/>
                    </a14:imgEffect>
                    <a14:imgEffect>
                      <a14:colorTemperature colorTemp="3186"/>
                    </a14:imgEffect>
                    <a14:imgEffect>
                      <a14:saturation sat="185000"/>
                    </a14:imgEffect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6107" y="1438004"/>
            <a:ext cx="1972560" cy="185875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44208" y1="20981" x2="44208" y2="20981"/>
                        <a14:foregroundMark x1="55963" y1="16762" x2="55963" y2="16762"/>
                        <a14:foregroundMark x1="51363" y1="13683" x2="51363" y2="13683"/>
                        <a14:foregroundMark x1="69591" y1="19840" x2="69847" y2="19840"/>
                        <a14:foregroundMark x1="75468" y1="22235" x2="75468" y2="222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37772" y="1108229"/>
            <a:ext cx="1141020" cy="8515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CD583D-3F57-CF40-8EA8-DE9C3725A83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1559" y="2924480"/>
            <a:ext cx="1381220" cy="11903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E3ABFA-3AAA-584E-ADB1-C9E6FED8986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67000"/>
                    </a14:imgEffect>
                    <a14:imgEffect>
                      <a14:colorTemperature colorTemp="6469"/>
                    </a14:imgEffect>
                    <a14:imgEffect>
                      <a14:saturation sat="138000"/>
                    </a14:imgEffect>
                    <a14:imgEffect>
                      <a14:brightnessContrast bright="16000" contras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72079" y="3673570"/>
            <a:ext cx="1488303" cy="148370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 cstate="screen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620" b="90604" l="1524" r="978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8990" y="3768856"/>
            <a:ext cx="1540916" cy="6559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8658" y="1743891"/>
            <a:ext cx="1877441" cy="4068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F8FF917-5495-2B40-9F4F-35B3547594A6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>
                        <a14:foregroundMark x1="547" y1="1110" x2="14219" y2="98336"/>
                        <a14:foregroundMark x1="3828" y1="4438" x2="95469" y2="10125"/>
                        <a14:foregroundMark x1="24844" y1="8322" x2="10156" y2="52427"/>
                        <a14:foregroundMark x1="5156" y1="2358" x2="1641" y2="78779"/>
                        <a14:foregroundMark x1="625" y1="76422" x2="21641" y2="99584"/>
                        <a14:foregroundMark x1="1641" y1="94313" x2="7109" y2="92233"/>
                        <a14:foregroundMark x1="25469" y1="98752" x2="32266" y2="98474"/>
                        <a14:foregroundMark x1="66641" y1="99307" x2="96719" y2="98613"/>
                        <a14:foregroundMark x1="99141" y1="99168" x2="76094" y2="48128"/>
                        <a14:foregroundMark x1="97813" y1="83218" x2="83594" y2="139"/>
                        <a14:foregroundMark x1="97891" y1="46741" x2="94063" y2="3467"/>
                        <a14:foregroundMark x1="99453" y1="24965" x2="96563" y2="971"/>
                        <a14:foregroundMark x1="95000" y1="3467" x2="84063" y2="1942"/>
                        <a14:foregroundMark x1="45703" y1="19834" x2="45703" y2="19834"/>
                        <a14:foregroundMark x1="45781" y1="19556" x2="46953" y2="17198"/>
                        <a14:foregroundMark x1="47422" y1="16782" x2="50313" y2="14286"/>
                        <a14:foregroundMark x1="51250" y1="14147" x2="53984" y2="14008"/>
                        <a14:backgroundMark x1="24141" y1="15950" x2="29375" y2="27323"/>
                        <a14:backgroundMark x1="31094" y1="45492" x2="36875" y2="56727"/>
                        <a14:backgroundMark x1="48672" y1="20527" x2="55625" y2="40499"/>
                        <a14:backgroundMark x1="49453" y1="64771" x2="53125" y2="70042"/>
                        <a14:backgroundMark x1="66406" y1="57420" x2="70313" y2="64632"/>
                        <a14:backgroundMark x1="75078" y1="26768" x2="79766" y2="36061"/>
                        <a14:backgroundMark x1="64844" y1="59778" x2="68672" y2="65187"/>
                        <a14:backgroundMark x1="49922" y1="18863" x2="54766" y2="292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32012" y="5515550"/>
            <a:ext cx="8468436" cy="70788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400" b="1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Space Technology Mission Directorate</a:t>
            </a:r>
          </a:p>
          <a:p>
            <a:pPr>
              <a:lnSpc>
                <a:spcPts val="2400"/>
              </a:lnSpc>
            </a:pPr>
            <a:r>
              <a:rPr lang="en-US" sz="2100" b="1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Game Changing Development Program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2012" y="6156068"/>
            <a:ext cx="11022456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>
            <a:defPPr>
              <a:defRPr lang="en-US"/>
            </a:defPPr>
            <a:lvl1pPr>
              <a:defRPr sz="1400">
                <a:solidFill>
                  <a:prstClr val="white"/>
                </a:solidFill>
                <a:latin typeface="Arial Bold" panose="020B0704020202020204" pitchFamily="34" charset="0"/>
                <a:ea typeface="Helvetica Neue" charset="0"/>
                <a:cs typeface="Arial Bold" panose="020B0704020202020204" pitchFamily="34" charset="0"/>
              </a:defRPr>
            </a:lvl1pPr>
          </a:lstStyle>
          <a:p>
            <a:r>
              <a:rPr lang="en-US" dirty="0"/>
              <a:t>Jackie Quinn / Amy Eichenbaum, PRIME-1 | Annual Program Review  |  September 10-12, 2024 | Jacqueline.W.Quinn@NASA.gov:</a:t>
            </a:r>
          </a:p>
        </p:txBody>
      </p:sp>
    </p:spTree>
    <p:extLst>
      <p:ext uri="{BB962C8B-B14F-4D97-AF65-F5344CB8AC3E}">
        <p14:creationId xmlns:p14="http://schemas.microsoft.com/office/powerpoint/2010/main" val="1105918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EB3EF-D168-A86A-2FDD-7CD73B737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PRIME-1 Overview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4614830-E4F1-433D-66A0-1DDEDFD805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5591121"/>
              </p:ext>
            </p:extLst>
          </p:nvPr>
        </p:nvGraphicFramePr>
        <p:xfrm>
          <a:off x="330328" y="3056033"/>
          <a:ext cx="11459768" cy="1441533"/>
        </p:xfrm>
        <a:graphic>
          <a:graphicData uri="http://schemas.openxmlformats.org/drawingml/2006/table">
            <a:tbl>
              <a:tblPr/>
              <a:tblGrid>
                <a:gridCol w="1544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15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6683">
                <a:tc grid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PRIME-1 Level 1 Requirements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73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Requirement #1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PRIME-1 shall operate on the surface at a lunar polar</a:t>
                      </a: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region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73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Requirement #2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PRIME-1 shall expose a subsurface regolith sample from up to a 1-meter</a:t>
                      </a:r>
                      <a:r>
                        <a:rPr lang="en-US" sz="140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depth drill hole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73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Requirement</a:t>
                      </a:r>
                      <a:r>
                        <a:rPr lang="en-US" sz="1400" b="1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#3</a:t>
                      </a:r>
                      <a:endParaRPr lang="en-US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PRIME-1 shall analyze</a:t>
                      </a:r>
                      <a:r>
                        <a:rPr lang="en-US" sz="140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the exposed subsurface regolith sample to detect water and other volatiles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8695337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D315759-0C0B-6707-FCD7-96EEF4F6D4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8083581"/>
              </p:ext>
            </p:extLst>
          </p:nvPr>
        </p:nvGraphicFramePr>
        <p:xfrm>
          <a:off x="330329" y="5095875"/>
          <a:ext cx="11459768" cy="1350645"/>
        </p:xfrm>
        <a:graphic>
          <a:graphicData uri="http://schemas.openxmlformats.org/drawingml/2006/table">
            <a:tbl>
              <a:tblPr/>
              <a:tblGrid>
                <a:gridCol w="1430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28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973">
                <a:tc grid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Objectives 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68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Objective</a:t>
                      </a:r>
                      <a:r>
                        <a:rPr lang="en-US" sz="1400" b="1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#1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TRIDENT will drill into the lunar subsurface up to a meter deep and deliver regolith cuttings to the surface for water and other volatiles evaluation by MSolo</a:t>
                      </a:r>
                      <a:endParaRPr lang="en-US" sz="1400" b="0" i="0" u="none" strike="noStrike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268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Objective #2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MSolo will measure within its field of view, the composition of gases emanating near the TRIDENT drill before, during and after drilling activities</a:t>
                      </a:r>
                      <a:endParaRPr lang="en-US" sz="14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6706FAE0-502E-0CAF-9095-C6B60737D9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9643735"/>
              </p:ext>
            </p:extLst>
          </p:nvPr>
        </p:nvGraphicFramePr>
        <p:xfrm>
          <a:off x="330327" y="1279720"/>
          <a:ext cx="11459769" cy="1472565"/>
        </p:xfrm>
        <a:graphic>
          <a:graphicData uri="http://schemas.openxmlformats.org/drawingml/2006/table">
            <a:tbl>
              <a:tblPr/>
              <a:tblGrid>
                <a:gridCol w="176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98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5972">
                <a:tc grid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Needs Addressed by Project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60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ISRU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charset="-128"/>
                          <a:cs typeface="Arial" panose="020B0604020202020204" pitchFamily="34" charset="0"/>
                        </a:rPr>
                        <a:t>PRIME-1 is an ISRU payload to be mounted on a polar-bound CLPS lander for the purpose of regolith volatiles detection up to a meter depth. ISRU seeks to understand composition and ability to use lunar ice for sustained presence as a resource for mission consumables (propellants/life support). Addresses </a:t>
                      </a:r>
                      <a:r>
                        <a:rPr kumimoji="0" lang="en-US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charset="-128"/>
                          <a:cs typeface="Arial" panose="020B0604020202020204" pitchFamily="34" charset="0"/>
                        </a:rPr>
                        <a:t>STARPort</a:t>
                      </a: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charset="-128"/>
                          <a:cs typeface="Arial" panose="020B0604020202020204" pitchFamily="34" charset="0"/>
                        </a:rPr>
                        <a:t> Capability Areas and Gap IDs: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439 Detection of</a:t>
                      </a:r>
                      <a:r>
                        <a:rPr lang="en-US" sz="140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subsurface ice at less than 10’s m scale, 1191 Lunar PSR Terrain/Resource Mapping for Mine Site Selection &amp; Operation, and 747 Geotechnical properties of regolith</a:t>
                      </a:r>
                      <a:endParaRPr lang="en-US" sz="14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8CC5227F-33D3-4A65-9CD6-D2BE478F2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142C609D-81C8-39A4-11B8-E268E7BFB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5F044AC3-F0F1-0D43-2B5B-27C846752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59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1FE0A49-CDDF-6D21-D30F-ED2329035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PRIME-1 TRL Progression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0B516DCB-8DD6-3707-8112-6EA3A6E75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409BBF21-2C6F-F4FF-CBEE-5E61E5DC5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3AD91970-EA88-F322-643C-070FB33DE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3</a:t>
            </a:fld>
            <a:endParaRPr lang="en-US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46CE46F-EEA7-9773-2A50-9058074AFD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4694111"/>
              </p:ext>
            </p:extLst>
          </p:nvPr>
        </p:nvGraphicFramePr>
        <p:xfrm>
          <a:off x="1149113" y="1774802"/>
          <a:ext cx="10562990" cy="4788233"/>
        </p:xfrm>
        <a:graphic>
          <a:graphicData uri="http://schemas.openxmlformats.org/drawingml/2006/table">
            <a:tbl>
              <a:tblPr firstRow="1" bandRow="1"/>
              <a:tblGrid>
                <a:gridCol w="2112598">
                  <a:extLst>
                    <a:ext uri="{9D8B030D-6E8A-4147-A177-3AD203B41FA5}">
                      <a16:colId xmlns:a16="http://schemas.microsoft.com/office/drawing/2014/main" val="2816554964"/>
                    </a:ext>
                  </a:extLst>
                </a:gridCol>
                <a:gridCol w="2112598">
                  <a:extLst>
                    <a:ext uri="{9D8B030D-6E8A-4147-A177-3AD203B41FA5}">
                      <a16:colId xmlns:a16="http://schemas.microsoft.com/office/drawing/2014/main" val="462419445"/>
                    </a:ext>
                  </a:extLst>
                </a:gridCol>
                <a:gridCol w="2112598">
                  <a:extLst>
                    <a:ext uri="{9D8B030D-6E8A-4147-A177-3AD203B41FA5}">
                      <a16:colId xmlns:a16="http://schemas.microsoft.com/office/drawing/2014/main" val="4268476742"/>
                    </a:ext>
                  </a:extLst>
                </a:gridCol>
                <a:gridCol w="2112598">
                  <a:extLst>
                    <a:ext uri="{9D8B030D-6E8A-4147-A177-3AD203B41FA5}">
                      <a16:colId xmlns:a16="http://schemas.microsoft.com/office/drawing/2014/main" val="4086670375"/>
                    </a:ext>
                  </a:extLst>
                </a:gridCol>
                <a:gridCol w="2112598">
                  <a:extLst>
                    <a:ext uri="{9D8B030D-6E8A-4147-A177-3AD203B41FA5}">
                      <a16:colId xmlns:a16="http://schemas.microsoft.com/office/drawing/2014/main" val="2985763214"/>
                    </a:ext>
                  </a:extLst>
                </a:gridCol>
              </a:tblGrid>
              <a:tr h="5363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1144734"/>
                  </a:ext>
                </a:extLst>
              </a:tr>
              <a:tr h="5363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138103"/>
                  </a:ext>
                </a:extLst>
              </a:tr>
              <a:tr h="5363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976969"/>
                  </a:ext>
                </a:extLst>
              </a:tr>
              <a:tr h="5363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5815080"/>
                  </a:ext>
                </a:extLst>
              </a:tr>
              <a:tr h="5363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3140397"/>
                  </a:ext>
                </a:extLst>
              </a:tr>
              <a:tr h="5363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0379990"/>
                  </a:ext>
                </a:extLst>
              </a:tr>
              <a:tr h="5363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339048"/>
                  </a:ext>
                </a:extLst>
              </a:tr>
              <a:tr h="5363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6383656"/>
                  </a:ext>
                </a:extLst>
              </a:tr>
              <a:tr h="4972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dirty="0"/>
                        <a:t>FY20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dirty="0"/>
                        <a:t>FY21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/>
                        <a:t>FY22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dirty="0"/>
                        <a:t>FY23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dirty="0"/>
                        <a:t>FY24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0026533"/>
                  </a:ext>
                </a:extLst>
              </a:tr>
            </a:tbl>
          </a:graphicData>
        </a:graphic>
      </p:graphicFrame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67B9E7E-1118-9320-DFEA-AFE4296AD3DE}"/>
              </a:ext>
            </a:extLst>
          </p:cNvPr>
          <p:cNvCxnSpPr>
            <a:cxnSpLocks/>
          </p:cNvCxnSpPr>
          <p:nvPr/>
        </p:nvCxnSpPr>
        <p:spPr>
          <a:xfrm>
            <a:off x="1193416" y="1774800"/>
            <a:ext cx="0" cy="4262161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ys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9318D841-75AC-E5C3-7523-02333361FED2}"/>
              </a:ext>
            </a:extLst>
          </p:cNvPr>
          <p:cNvGrpSpPr/>
          <p:nvPr/>
        </p:nvGrpSpPr>
        <p:grpSpPr>
          <a:xfrm>
            <a:off x="1848741" y="1268548"/>
            <a:ext cx="9421808" cy="306697"/>
            <a:chOff x="1595159" y="1277965"/>
            <a:chExt cx="9421808" cy="306697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FE0B4AA-DE41-CF83-BA14-840B0C4B7D57}"/>
                </a:ext>
              </a:extLst>
            </p:cNvPr>
            <p:cNvSpPr/>
            <p:nvPr/>
          </p:nvSpPr>
          <p:spPr>
            <a:xfrm>
              <a:off x="1595159" y="1277965"/>
              <a:ext cx="9001683" cy="306697"/>
            </a:xfrm>
            <a:prstGeom prst="rect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91154BB-D4E4-C86C-F174-C5D6285784C3}"/>
                </a:ext>
              </a:extLst>
            </p:cNvPr>
            <p:cNvGrpSpPr/>
            <p:nvPr/>
          </p:nvGrpSpPr>
          <p:grpSpPr>
            <a:xfrm>
              <a:off x="3569676" y="1315897"/>
              <a:ext cx="1559896" cy="230832"/>
              <a:chOff x="3569676" y="1331194"/>
              <a:chExt cx="1559896" cy="230832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E92E400-D204-A406-7DAF-5278FDF549C3}"/>
                  </a:ext>
                </a:extLst>
              </p:cNvPr>
              <p:cNvSpPr txBox="1"/>
              <p:nvPr/>
            </p:nvSpPr>
            <p:spPr>
              <a:xfrm>
                <a:off x="3702256" y="1331194"/>
                <a:ext cx="142731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</a:rPr>
                  <a:t>Project Milestone</a:t>
                </a:r>
              </a:p>
            </p:txBody>
          </p:sp>
          <p:sp>
            <p:nvSpPr>
              <p:cNvPr id="29" name="Regular Pentagon 135">
                <a:extLst>
                  <a:ext uri="{FF2B5EF4-FFF2-40B4-BE49-F238E27FC236}">
                    <a16:creationId xmlns:a16="http://schemas.microsoft.com/office/drawing/2014/main" id="{638D7501-C57A-5F98-D65D-22453864CE8E}"/>
                  </a:ext>
                </a:extLst>
              </p:cNvPr>
              <p:cNvSpPr/>
              <p:nvPr/>
            </p:nvSpPr>
            <p:spPr>
              <a:xfrm flipV="1">
                <a:off x="3569676" y="1379672"/>
                <a:ext cx="142482" cy="133877"/>
              </a:xfrm>
              <a:prstGeom prst="pentagon">
                <a:avLst/>
              </a:prstGeom>
              <a:solidFill>
                <a:sysClr val="windowText" lastClr="000000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4F33A55A-D1E9-5A5C-0C33-939C6B08D0FE}"/>
                </a:ext>
              </a:extLst>
            </p:cNvPr>
            <p:cNvGrpSpPr/>
            <p:nvPr/>
          </p:nvGrpSpPr>
          <p:grpSpPr>
            <a:xfrm>
              <a:off x="5237642" y="1315897"/>
              <a:ext cx="1583648" cy="230832"/>
              <a:chOff x="5237642" y="1324190"/>
              <a:chExt cx="1583648" cy="230832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E077310-6220-BF3A-8486-60B2353524DA}"/>
                  </a:ext>
                </a:extLst>
              </p:cNvPr>
              <p:cNvSpPr txBox="1"/>
              <p:nvPr/>
            </p:nvSpPr>
            <p:spPr>
              <a:xfrm>
                <a:off x="5393974" y="1324190"/>
                <a:ext cx="1427316" cy="2308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</a:rPr>
                  <a:t>GCD (Key) Milestone</a:t>
                </a:r>
              </a:p>
            </p:txBody>
          </p:sp>
          <p:sp>
            <p:nvSpPr>
              <p:cNvPr id="27" name="Diamond 26">
                <a:extLst>
                  <a:ext uri="{FF2B5EF4-FFF2-40B4-BE49-F238E27FC236}">
                    <a16:creationId xmlns:a16="http://schemas.microsoft.com/office/drawing/2014/main" id="{0B6BA3E8-BDEE-FB77-F1D7-291A1B15C568}"/>
                  </a:ext>
                </a:extLst>
              </p:cNvPr>
              <p:cNvSpPr/>
              <p:nvPr/>
            </p:nvSpPr>
            <p:spPr>
              <a:xfrm>
                <a:off x="5237642" y="1371026"/>
                <a:ext cx="160573" cy="137160"/>
              </a:xfrm>
              <a:prstGeom prst="diamond">
                <a:avLst/>
              </a:prstGeom>
              <a:solidFill>
                <a:sysClr val="windowText" lastClr="000000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D9A1F1F4-71D3-2FC3-1EDA-85FCB2F752C5}"/>
                </a:ext>
              </a:extLst>
            </p:cNvPr>
            <p:cNvGrpSpPr/>
            <p:nvPr/>
          </p:nvGrpSpPr>
          <p:grpSpPr>
            <a:xfrm>
              <a:off x="6996363" y="1315897"/>
              <a:ext cx="1556408" cy="230832"/>
              <a:chOff x="7045217" y="1379672"/>
              <a:chExt cx="1556408" cy="230832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E261748-6D43-F326-F258-B533A4820564}"/>
                  </a:ext>
                </a:extLst>
              </p:cNvPr>
              <p:cNvSpPr txBox="1"/>
              <p:nvPr/>
            </p:nvSpPr>
            <p:spPr>
              <a:xfrm>
                <a:off x="7174309" y="1379672"/>
                <a:ext cx="1427316" cy="2308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</a:rPr>
                  <a:t>Controlled Milestone</a:t>
                </a:r>
              </a:p>
            </p:txBody>
          </p:sp>
          <p:sp>
            <p:nvSpPr>
              <p:cNvPr id="24" name="Isosceles Triangle 23">
                <a:extLst>
                  <a:ext uri="{FF2B5EF4-FFF2-40B4-BE49-F238E27FC236}">
                    <a16:creationId xmlns:a16="http://schemas.microsoft.com/office/drawing/2014/main" id="{D546DA53-C057-7B61-62E1-0A0B172D9D58}"/>
                  </a:ext>
                </a:extLst>
              </p:cNvPr>
              <p:cNvSpPr/>
              <p:nvPr/>
            </p:nvSpPr>
            <p:spPr>
              <a:xfrm flipV="1">
                <a:off x="7045217" y="1427566"/>
                <a:ext cx="160573" cy="137160"/>
              </a:xfrm>
              <a:prstGeom prst="triangle">
                <a:avLst/>
              </a:prstGeom>
              <a:solidFill>
                <a:sysClr val="windowText" lastClr="000000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50F89BC-4B23-48D6-1D22-3C0AC284EBEE}"/>
                </a:ext>
              </a:extLst>
            </p:cNvPr>
            <p:cNvCxnSpPr/>
            <p:nvPr/>
          </p:nvCxnSpPr>
          <p:spPr>
            <a:xfrm>
              <a:off x="8571088" y="1431313"/>
              <a:ext cx="713658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F4D88F8-F0D0-D696-FAC3-185A8D4581AA}"/>
                </a:ext>
              </a:extLst>
            </p:cNvPr>
            <p:cNvSpPr txBox="1"/>
            <p:nvPr/>
          </p:nvSpPr>
          <p:spPr>
            <a:xfrm>
              <a:off x="9290790" y="1315897"/>
              <a:ext cx="172617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MS PGothic" charset="-128"/>
                </a:rPr>
                <a:t>TRL Progression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1628E24E-7E53-41AA-AB41-62C1A1A07526}"/>
              </a:ext>
            </a:extLst>
          </p:cNvPr>
          <p:cNvSpPr txBox="1"/>
          <p:nvPr/>
        </p:nvSpPr>
        <p:spPr>
          <a:xfrm rot="16200000">
            <a:off x="-473843" y="3691172"/>
            <a:ext cx="2182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prstClr val="black"/>
                </a:solidFill>
                <a:latin typeface="Arial" charset="0"/>
                <a:ea typeface="MS PGothic" charset="-128"/>
              </a:rPr>
              <a:t>TRL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416216A-2B48-D4AC-3797-C4F59EA6C083}"/>
              </a:ext>
            </a:extLst>
          </p:cNvPr>
          <p:cNvSpPr txBox="1"/>
          <p:nvPr/>
        </p:nvSpPr>
        <p:spPr>
          <a:xfrm>
            <a:off x="801935" y="2660872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prstClr val="black"/>
                </a:solidFill>
                <a:latin typeface="Arial" charset="0"/>
                <a:ea typeface="MS PGothic" charset="-128"/>
              </a:rPr>
              <a:t>6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3BD1A66-E260-55EB-66EA-7E591448B2EF}"/>
              </a:ext>
            </a:extLst>
          </p:cNvPr>
          <p:cNvSpPr txBox="1"/>
          <p:nvPr/>
        </p:nvSpPr>
        <p:spPr>
          <a:xfrm>
            <a:off x="801935" y="3268580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prstClr val="black"/>
                </a:solidFill>
                <a:latin typeface="Arial" charset="0"/>
                <a:ea typeface="MS PGothic" charset="-128"/>
              </a:rPr>
              <a:t>5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BCD93FA-EEBA-115A-1AEA-2438AE2D1207}"/>
              </a:ext>
            </a:extLst>
          </p:cNvPr>
          <p:cNvSpPr txBox="1"/>
          <p:nvPr/>
        </p:nvSpPr>
        <p:spPr>
          <a:xfrm>
            <a:off x="801935" y="3884457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prstClr val="black"/>
                </a:solidFill>
                <a:latin typeface="Arial" charset="0"/>
                <a:ea typeface="MS PGothic" charset="-128"/>
              </a:rPr>
              <a:t>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E57D900-2D9D-FFA5-2FAB-292E8113CDE5}"/>
              </a:ext>
            </a:extLst>
          </p:cNvPr>
          <p:cNvSpPr txBox="1"/>
          <p:nvPr/>
        </p:nvSpPr>
        <p:spPr>
          <a:xfrm>
            <a:off x="801935" y="4492628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prstClr val="black"/>
                </a:solidFill>
                <a:latin typeface="Arial" charset="0"/>
                <a:ea typeface="MS PGothic" charset="-128"/>
              </a:rPr>
              <a:t>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1A9F83F-E7EA-371D-E839-F6E6940D16C3}"/>
              </a:ext>
            </a:extLst>
          </p:cNvPr>
          <p:cNvSpPr txBox="1"/>
          <p:nvPr/>
        </p:nvSpPr>
        <p:spPr>
          <a:xfrm>
            <a:off x="801935" y="5103377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prstClr val="black"/>
                </a:solidFill>
                <a:latin typeface="Arial" charset="0"/>
                <a:ea typeface="MS PGothic" charset="-128"/>
              </a:rPr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DABA085-210C-7679-D646-0D062D6125D4}"/>
              </a:ext>
            </a:extLst>
          </p:cNvPr>
          <p:cNvSpPr txBox="1"/>
          <p:nvPr/>
        </p:nvSpPr>
        <p:spPr>
          <a:xfrm>
            <a:off x="805193" y="5722139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prstClr val="black"/>
                </a:solidFill>
                <a:latin typeface="Arial" charset="0"/>
                <a:ea typeface="MS PGothic" charset="-128"/>
              </a:rPr>
              <a:t>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E92FEF8-8D24-E577-B591-E31BAA5A0518}"/>
              </a:ext>
            </a:extLst>
          </p:cNvPr>
          <p:cNvSpPr txBox="1"/>
          <p:nvPr/>
        </p:nvSpPr>
        <p:spPr>
          <a:xfrm>
            <a:off x="1745257" y="5536135"/>
            <a:ext cx="8137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Arial" charset="0"/>
                <a:ea typeface="MS PGothic" charset="-128"/>
              </a:rPr>
              <a:t>TRIDENT PDR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11D5750-DFDA-22BA-D526-56DF9807CF68}"/>
              </a:ext>
            </a:extLst>
          </p:cNvPr>
          <p:cNvSpPr txBox="1"/>
          <p:nvPr/>
        </p:nvSpPr>
        <p:spPr>
          <a:xfrm>
            <a:off x="801935" y="2064839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prstClr val="black"/>
                </a:solidFill>
                <a:latin typeface="Arial" charset="0"/>
                <a:ea typeface="MS PGothic" charset="-128"/>
              </a:rPr>
              <a:t>7</a:t>
            </a:r>
          </a:p>
        </p:txBody>
      </p:sp>
      <p:cxnSp>
        <p:nvCxnSpPr>
          <p:cNvPr id="39" name="Elbow Connector 145">
            <a:extLst>
              <a:ext uri="{FF2B5EF4-FFF2-40B4-BE49-F238E27FC236}">
                <a16:creationId xmlns:a16="http://schemas.microsoft.com/office/drawing/2014/main" id="{A2654CC2-9AD6-AA27-9B7A-1385D8C579F9}"/>
              </a:ext>
            </a:extLst>
          </p:cNvPr>
          <p:cNvCxnSpPr>
            <a:stCxn id="31" idx="3"/>
          </p:cNvCxnSpPr>
          <p:nvPr/>
        </p:nvCxnSpPr>
        <p:spPr>
          <a:xfrm flipV="1">
            <a:off x="1149113" y="2318149"/>
            <a:ext cx="10562988" cy="527389"/>
          </a:xfrm>
          <a:prstGeom prst="bentConnector3">
            <a:avLst>
              <a:gd name="adj1" fmla="val 84332"/>
            </a:avLst>
          </a:prstGeom>
          <a:noFill/>
          <a:ln w="57150" cap="flat" cmpd="sng" algn="ctr">
            <a:solidFill>
              <a:srgbClr val="F79646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0" name="Diamond 39">
            <a:extLst>
              <a:ext uri="{FF2B5EF4-FFF2-40B4-BE49-F238E27FC236}">
                <a16:creationId xmlns:a16="http://schemas.microsoft.com/office/drawing/2014/main" id="{839583B7-0183-5B64-5C57-9290E213059C}"/>
              </a:ext>
            </a:extLst>
          </p:cNvPr>
          <p:cNvSpPr/>
          <p:nvPr/>
        </p:nvSpPr>
        <p:spPr>
          <a:xfrm>
            <a:off x="5140710" y="4540057"/>
            <a:ext cx="160573" cy="137160"/>
          </a:xfrm>
          <a:prstGeom prst="diamond">
            <a:avLst/>
          </a:prstGeom>
          <a:solidFill>
            <a:srgbClr val="F79646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Isosceles Triangle 40">
            <a:extLst>
              <a:ext uri="{FF2B5EF4-FFF2-40B4-BE49-F238E27FC236}">
                <a16:creationId xmlns:a16="http://schemas.microsoft.com/office/drawing/2014/main" id="{18E02E9E-144E-3813-70FB-B9D832E215DC}"/>
              </a:ext>
            </a:extLst>
          </p:cNvPr>
          <p:cNvSpPr/>
          <p:nvPr/>
        </p:nvSpPr>
        <p:spPr>
          <a:xfrm flipV="1">
            <a:off x="1815265" y="5883272"/>
            <a:ext cx="160573" cy="137160"/>
          </a:xfrm>
          <a:prstGeom prst="triangle">
            <a:avLst/>
          </a:prstGeom>
          <a:solidFill>
            <a:srgbClr val="F79646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gular Pentagon 148">
            <a:extLst>
              <a:ext uri="{FF2B5EF4-FFF2-40B4-BE49-F238E27FC236}">
                <a16:creationId xmlns:a16="http://schemas.microsoft.com/office/drawing/2014/main" id="{794249EB-A10C-8488-318C-8E3D8F579351}"/>
              </a:ext>
            </a:extLst>
          </p:cNvPr>
          <p:cNvSpPr/>
          <p:nvPr/>
        </p:nvSpPr>
        <p:spPr>
          <a:xfrm flipV="1">
            <a:off x="1176832" y="5871669"/>
            <a:ext cx="142482" cy="133877"/>
          </a:xfrm>
          <a:prstGeom prst="pentagon">
            <a:avLst/>
          </a:prstGeom>
          <a:solidFill>
            <a:srgbClr val="F79646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01008C44-2879-BEA9-D3A2-1313DC2958A0}"/>
              </a:ext>
            </a:extLst>
          </p:cNvPr>
          <p:cNvSpPr/>
          <p:nvPr/>
        </p:nvSpPr>
        <p:spPr>
          <a:xfrm flipV="1">
            <a:off x="2226483" y="5883272"/>
            <a:ext cx="160573" cy="137160"/>
          </a:xfrm>
          <a:prstGeom prst="triangle">
            <a:avLst/>
          </a:prstGeom>
          <a:solidFill>
            <a:srgbClr val="F79646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30F66270-A02A-310A-1B57-3A704A750C40}"/>
              </a:ext>
            </a:extLst>
          </p:cNvPr>
          <p:cNvSpPr/>
          <p:nvPr/>
        </p:nvSpPr>
        <p:spPr>
          <a:xfrm flipV="1">
            <a:off x="2587750" y="5361293"/>
            <a:ext cx="160573" cy="137160"/>
          </a:xfrm>
          <a:prstGeom prst="triangle">
            <a:avLst/>
          </a:prstGeom>
          <a:solidFill>
            <a:srgbClr val="F79646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24135D5B-4A64-C6A5-5169-5C64D327BC36}"/>
              </a:ext>
            </a:extLst>
          </p:cNvPr>
          <p:cNvSpPr/>
          <p:nvPr/>
        </p:nvSpPr>
        <p:spPr>
          <a:xfrm flipV="1">
            <a:off x="2802064" y="5361293"/>
            <a:ext cx="160573" cy="137160"/>
          </a:xfrm>
          <a:prstGeom prst="triangle">
            <a:avLst/>
          </a:prstGeom>
          <a:solidFill>
            <a:srgbClr val="F79646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Isosceles Triangle 78">
            <a:extLst>
              <a:ext uri="{FF2B5EF4-FFF2-40B4-BE49-F238E27FC236}">
                <a16:creationId xmlns:a16="http://schemas.microsoft.com/office/drawing/2014/main" id="{2277B967-73B3-994B-0EBC-2F5850DA998A}"/>
              </a:ext>
            </a:extLst>
          </p:cNvPr>
          <p:cNvSpPr/>
          <p:nvPr/>
        </p:nvSpPr>
        <p:spPr>
          <a:xfrm flipV="1">
            <a:off x="4167812" y="5883272"/>
            <a:ext cx="160573" cy="137160"/>
          </a:xfrm>
          <a:prstGeom prst="triangle">
            <a:avLst/>
          </a:prstGeom>
          <a:solidFill>
            <a:srgbClr val="F79646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0" name="Isosceles Triangle 79">
            <a:extLst>
              <a:ext uri="{FF2B5EF4-FFF2-40B4-BE49-F238E27FC236}">
                <a16:creationId xmlns:a16="http://schemas.microsoft.com/office/drawing/2014/main" id="{CA162880-1FE6-9FE9-9D08-976EE20DC626}"/>
              </a:ext>
            </a:extLst>
          </p:cNvPr>
          <p:cNvSpPr/>
          <p:nvPr/>
        </p:nvSpPr>
        <p:spPr>
          <a:xfrm flipV="1">
            <a:off x="4626947" y="5352334"/>
            <a:ext cx="160573" cy="137160"/>
          </a:xfrm>
          <a:prstGeom prst="triangle">
            <a:avLst/>
          </a:prstGeom>
          <a:solidFill>
            <a:srgbClr val="F79646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Isosceles Triangle 81">
            <a:extLst>
              <a:ext uri="{FF2B5EF4-FFF2-40B4-BE49-F238E27FC236}">
                <a16:creationId xmlns:a16="http://schemas.microsoft.com/office/drawing/2014/main" id="{EF791278-BD6E-E251-CD4A-0ABC7B3AD09B}"/>
              </a:ext>
            </a:extLst>
          </p:cNvPr>
          <p:cNvSpPr/>
          <p:nvPr/>
        </p:nvSpPr>
        <p:spPr>
          <a:xfrm flipV="1">
            <a:off x="9724362" y="3588159"/>
            <a:ext cx="160573" cy="137160"/>
          </a:xfrm>
          <a:prstGeom prst="triangle">
            <a:avLst/>
          </a:prstGeom>
          <a:solidFill>
            <a:srgbClr val="F79646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Diamond 82">
            <a:extLst>
              <a:ext uri="{FF2B5EF4-FFF2-40B4-BE49-F238E27FC236}">
                <a16:creationId xmlns:a16="http://schemas.microsoft.com/office/drawing/2014/main" id="{8D7EFDED-7DDB-D82D-F716-10C01FE4E5C3}"/>
              </a:ext>
            </a:extLst>
          </p:cNvPr>
          <p:cNvSpPr/>
          <p:nvPr/>
        </p:nvSpPr>
        <p:spPr>
          <a:xfrm>
            <a:off x="7215051" y="4248066"/>
            <a:ext cx="160573" cy="137160"/>
          </a:xfrm>
          <a:prstGeom prst="diamond">
            <a:avLst/>
          </a:prstGeom>
          <a:solidFill>
            <a:srgbClr val="F79646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" name="Diamond 83">
            <a:extLst>
              <a:ext uri="{FF2B5EF4-FFF2-40B4-BE49-F238E27FC236}">
                <a16:creationId xmlns:a16="http://schemas.microsoft.com/office/drawing/2014/main" id="{44752BC8-A455-1424-803B-13370C7644CB}"/>
              </a:ext>
            </a:extLst>
          </p:cNvPr>
          <p:cNvSpPr/>
          <p:nvPr/>
        </p:nvSpPr>
        <p:spPr>
          <a:xfrm>
            <a:off x="7208507" y="3994731"/>
            <a:ext cx="160573" cy="137160"/>
          </a:xfrm>
          <a:prstGeom prst="diamond">
            <a:avLst/>
          </a:prstGeom>
          <a:solidFill>
            <a:srgbClr val="F79646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3" name="Diamond 112">
            <a:extLst>
              <a:ext uri="{FF2B5EF4-FFF2-40B4-BE49-F238E27FC236}">
                <a16:creationId xmlns:a16="http://schemas.microsoft.com/office/drawing/2014/main" id="{5B3F1B16-2DDF-8283-3964-DDA766AB3388}"/>
              </a:ext>
            </a:extLst>
          </p:cNvPr>
          <p:cNvSpPr/>
          <p:nvPr/>
        </p:nvSpPr>
        <p:spPr>
          <a:xfrm>
            <a:off x="5082546" y="4805019"/>
            <a:ext cx="160573" cy="137160"/>
          </a:xfrm>
          <a:prstGeom prst="diamond">
            <a:avLst/>
          </a:prstGeom>
          <a:solidFill>
            <a:srgbClr val="F79646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4" name="Regular Pentagon 158">
            <a:extLst>
              <a:ext uri="{FF2B5EF4-FFF2-40B4-BE49-F238E27FC236}">
                <a16:creationId xmlns:a16="http://schemas.microsoft.com/office/drawing/2014/main" id="{0B3C3758-0175-3D44-5AA7-DF5DABEB10DA}"/>
              </a:ext>
            </a:extLst>
          </p:cNvPr>
          <p:cNvSpPr/>
          <p:nvPr/>
        </p:nvSpPr>
        <p:spPr>
          <a:xfrm flipV="1">
            <a:off x="9981085" y="2769534"/>
            <a:ext cx="142482" cy="133877"/>
          </a:xfrm>
          <a:prstGeom prst="pentagon">
            <a:avLst/>
          </a:prstGeom>
          <a:solidFill>
            <a:srgbClr val="F79646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Regular Pentagon 159">
            <a:extLst>
              <a:ext uri="{FF2B5EF4-FFF2-40B4-BE49-F238E27FC236}">
                <a16:creationId xmlns:a16="http://schemas.microsoft.com/office/drawing/2014/main" id="{0C7EA2CC-1BA6-7A13-455B-5BD50BAE09D6}"/>
              </a:ext>
            </a:extLst>
          </p:cNvPr>
          <p:cNvSpPr/>
          <p:nvPr/>
        </p:nvSpPr>
        <p:spPr>
          <a:xfrm flipV="1">
            <a:off x="10010267" y="2223128"/>
            <a:ext cx="142482" cy="133877"/>
          </a:xfrm>
          <a:prstGeom prst="pentagon">
            <a:avLst/>
          </a:prstGeom>
          <a:solidFill>
            <a:srgbClr val="F79646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FEBF3D40-8728-D2A9-2837-4ABC18E2E02D}"/>
              </a:ext>
            </a:extLst>
          </p:cNvPr>
          <p:cNvSpPr txBox="1"/>
          <p:nvPr/>
        </p:nvSpPr>
        <p:spPr>
          <a:xfrm>
            <a:off x="2208670" y="5723197"/>
            <a:ext cx="7399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Arial" charset="0"/>
                <a:ea typeface="MS PGothic" charset="-128"/>
              </a:rPr>
              <a:t>MSolo PDR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9EA0DB42-96A4-6271-39D5-FEE3E42EF80C}"/>
              </a:ext>
            </a:extLst>
          </p:cNvPr>
          <p:cNvSpPr txBox="1"/>
          <p:nvPr/>
        </p:nvSpPr>
        <p:spPr>
          <a:xfrm>
            <a:off x="1618854" y="5205727"/>
            <a:ext cx="10463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Arial" charset="0"/>
                <a:ea typeface="MS PGothic" charset="-128"/>
              </a:rPr>
              <a:t>TRIDENT CDR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D96D1B45-4F31-A25D-C977-B6157CA2216A}"/>
              </a:ext>
            </a:extLst>
          </p:cNvPr>
          <p:cNvSpPr txBox="1"/>
          <p:nvPr/>
        </p:nvSpPr>
        <p:spPr>
          <a:xfrm>
            <a:off x="2882350" y="5205727"/>
            <a:ext cx="9232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Arial" charset="0"/>
                <a:ea typeface="MS PGothic" charset="-128"/>
              </a:rPr>
              <a:t>MSolo CDR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1102A074-A76F-9254-7770-FE87078E3A35}"/>
              </a:ext>
            </a:extLst>
          </p:cNvPr>
          <p:cNvSpPr txBox="1"/>
          <p:nvPr/>
        </p:nvSpPr>
        <p:spPr>
          <a:xfrm>
            <a:off x="3684737" y="5527371"/>
            <a:ext cx="1126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Arial" charset="0"/>
                <a:ea typeface="MS PGothic" charset="-128"/>
              </a:rPr>
              <a:t>PRIME-1 Interfaces PDR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56CF293E-923C-71BF-D351-29C15DFEEBEC}"/>
              </a:ext>
            </a:extLst>
          </p:cNvPr>
          <p:cNvSpPr txBox="1"/>
          <p:nvPr/>
        </p:nvSpPr>
        <p:spPr>
          <a:xfrm>
            <a:off x="4167812" y="4998313"/>
            <a:ext cx="11075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Arial" charset="0"/>
                <a:ea typeface="MS PGothic" charset="-128"/>
              </a:rPr>
              <a:t>PRIME-1 Interfaces CDR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67F6D2EA-2137-8082-D504-64C9E6AF3764}"/>
              </a:ext>
            </a:extLst>
          </p:cNvPr>
          <p:cNvSpPr txBox="1"/>
          <p:nvPr/>
        </p:nvSpPr>
        <p:spPr>
          <a:xfrm>
            <a:off x="7971779" y="3515875"/>
            <a:ext cx="18444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Arial" charset="0"/>
                <a:ea typeface="MS PGothic" charset="-128"/>
              </a:rPr>
              <a:t>PRIME-1 Delivery to Lander</a:t>
            </a:r>
          </a:p>
        </p:txBody>
      </p:sp>
      <p:sp>
        <p:nvSpPr>
          <p:cNvPr id="122" name="Isosceles Triangle 121">
            <a:extLst>
              <a:ext uri="{FF2B5EF4-FFF2-40B4-BE49-F238E27FC236}">
                <a16:creationId xmlns:a16="http://schemas.microsoft.com/office/drawing/2014/main" id="{A390232E-CECC-8E19-595C-99EF7EB3221A}"/>
              </a:ext>
            </a:extLst>
          </p:cNvPr>
          <p:cNvSpPr/>
          <p:nvPr/>
        </p:nvSpPr>
        <p:spPr>
          <a:xfrm flipV="1">
            <a:off x="11033925" y="2235294"/>
            <a:ext cx="160573" cy="137160"/>
          </a:xfrm>
          <a:prstGeom prst="triangle">
            <a:avLst/>
          </a:prstGeom>
          <a:solidFill>
            <a:srgbClr val="F79646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79404734-401C-D62A-5702-D6E14BA85718}"/>
              </a:ext>
            </a:extLst>
          </p:cNvPr>
          <p:cNvSpPr txBox="1"/>
          <p:nvPr/>
        </p:nvSpPr>
        <p:spPr>
          <a:xfrm>
            <a:off x="10645544" y="1737434"/>
            <a:ext cx="93733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Arial" charset="0"/>
                <a:ea typeface="MS PGothic" charset="-128"/>
              </a:rPr>
              <a:t>PRIME-1 </a:t>
            </a:r>
            <a:br>
              <a:rPr lang="en-US" sz="1000" dirty="0">
                <a:solidFill>
                  <a:prstClr val="black"/>
                </a:solidFill>
                <a:latin typeface="Arial" charset="0"/>
                <a:ea typeface="MS PGothic" charset="-128"/>
              </a:rPr>
            </a:br>
            <a:r>
              <a:rPr lang="en-US" sz="1000" dirty="0">
                <a:solidFill>
                  <a:prstClr val="black"/>
                </a:solidFill>
                <a:latin typeface="Arial" charset="0"/>
                <a:ea typeface="MS PGothic" charset="-128"/>
              </a:rPr>
              <a:t>Closeout </a:t>
            </a:r>
            <a:br>
              <a:rPr lang="en-US" sz="1000" dirty="0">
                <a:solidFill>
                  <a:prstClr val="black"/>
                </a:solidFill>
                <a:latin typeface="Arial" charset="0"/>
                <a:ea typeface="MS PGothic" charset="-128"/>
              </a:rPr>
            </a:br>
            <a:r>
              <a:rPr lang="en-US" sz="1000" dirty="0">
                <a:solidFill>
                  <a:prstClr val="black"/>
                </a:solidFill>
                <a:latin typeface="Arial" charset="0"/>
                <a:ea typeface="MS PGothic" charset="-128"/>
              </a:rPr>
              <a:t>Review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BF46260F-0744-BFE3-6641-2389F3A5A976}"/>
              </a:ext>
            </a:extLst>
          </p:cNvPr>
          <p:cNvSpPr txBox="1"/>
          <p:nvPr/>
        </p:nvSpPr>
        <p:spPr>
          <a:xfrm>
            <a:off x="9658494" y="2870992"/>
            <a:ext cx="7876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Arial" charset="0"/>
                <a:ea typeface="MS PGothic" charset="-128"/>
              </a:rPr>
              <a:t>Launch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23695D17-89B9-2215-AA98-476B5B14749E}"/>
              </a:ext>
            </a:extLst>
          </p:cNvPr>
          <p:cNvSpPr txBox="1"/>
          <p:nvPr/>
        </p:nvSpPr>
        <p:spPr>
          <a:xfrm>
            <a:off x="9412608" y="1851030"/>
            <a:ext cx="14802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Arial" charset="0"/>
                <a:ea typeface="MS PGothic" charset="-128"/>
              </a:rPr>
              <a:t>Lunar Surface Operations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DD71E485-2A91-92BE-4341-63AB312AF920}"/>
              </a:ext>
            </a:extLst>
          </p:cNvPr>
          <p:cNvSpPr txBox="1"/>
          <p:nvPr/>
        </p:nvSpPr>
        <p:spPr>
          <a:xfrm>
            <a:off x="1150714" y="5510202"/>
            <a:ext cx="7919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Arial" charset="0"/>
                <a:ea typeface="MS PGothic" charset="-128"/>
              </a:rPr>
              <a:t>Lander  Selection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488337FC-4AA5-C9C3-3135-3AA361F74EBF}"/>
              </a:ext>
            </a:extLst>
          </p:cNvPr>
          <p:cNvSpPr txBox="1"/>
          <p:nvPr/>
        </p:nvSpPr>
        <p:spPr>
          <a:xfrm>
            <a:off x="2390504" y="4461523"/>
            <a:ext cx="29263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Arial" charset="0"/>
                <a:ea typeface="MS PGothic" charset="-128"/>
              </a:rPr>
              <a:t>MSolo Critical Hardware Ready for Assembly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A64B10A5-534A-2DF9-FDEC-23D343CEA58D}"/>
              </a:ext>
            </a:extLst>
          </p:cNvPr>
          <p:cNvSpPr txBox="1"/>
          <p:nvPr/>
        </p:nvSpPr>
        <p:spPr>
          <a:xfrm>
            <a:off x="2193623" y="4729918"/>
            <a:ext cx="29345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Arial" charset="0"/>
                <a:ea typeface="MS PGothic" charset="-128"/>
              </a:rPr>
              <a:t>TRIDENT Critical Hardware Ready for Assembly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36BAA313-D815-0EFD-9422-D5EF44E32E85}"/>
              </a:ext>
            </a:extLst>
          </p:cNvPr>
          <p:cNvSpPr txBox="1"/>
          <p:nvPr/>
        </p:nvSpPr>
        <p:spPr>
          <a:xfrm>
            <a:off x="5853482" y="3921760"/>
            <a:ext cx="29263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Arial" charset="0"/>
                <a:ea typeface="MS PGothic" charset="-128"/>
              </a:rPr>
              <a:t>MSolo V&amp;V Complete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EF4CA7FF-D65A-FE50-E665-0F1E1DAF9E14}"/>
              </a:ext>
            </a:extLst>
          </p:cNvPr>
          <p:cNvSpPr txBox="1"/>
          <p:nvPr/>
        </p:nvSpPr>
        <p:spPr>
          <a:xfrm>
            <a:off x="5686117" y="4164777"/>
            <a:ext cx="29263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Arial" charset="0"/>
                <a:ea typeface="MS PGothic" charset="-128"/>
              </a:rPr>
              <a:t>TRIDENT V&amp;V Complete</a:t>
            </a:r>
          </a:p>
        </p:txBody>
      </p: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2BB1B9B1-A8BB-4B6D-146F-F65AE068A0AE}"/>
              </a:ext>
            </a:extLst>
          </p:cNvPr>
          <p:cNvCxnSpPr>
            <a:endCxn id="141" idx="1"/>
          </p:cNvCxnSpPr>
          <p:nvPr/>
        </p:nvCxnSpPr>
        <p:spPr>
          <a:xfrm>
            <a:off x="2038875" y="1432863"/>
            <a:ext cx="684865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ysDot"/>
          </a:ln>
          <a:effectLst/>
        </p:spPr>
      </p:cxnSp>
      <p:sp>
        <p:nvSpPr>
          <p:cNvPr id="141" name="TextBox 140">
            <a:extLst>
              <a:ext uri="{FF2B5EF4-FFF2-40B4-BE49-F238E27FC236}">
                <a16:creationId xmlns:a16="http://schemas.microsoft.com/office/drawing/2014/main" id="{37B9758B-98A0-8935-EB6A-14A85135253C}"/>
              </a:ext>
            </a:extLst>
          </p:cNvPr>
          <p:cNvSpPr txBox="1"/>
          <p:nvPr/>
        </p:nvSpPr>
        <p:spPr>
          <a:xfrm>
            <a:off x="2723740" y="1317447"/>
            <a:ext cx="17261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  <a:latin typeface="Arial" charset="0"/>
                <a:ea typeface="MS PGothic" charset="-128"/>
              </a:rPr>
              <a:t>Project Start</a:t>
            </a:r>
          </a:p>
        </p:txBody>
      </p:sp>
    </p:spTree>
    <p:extLst>
      <p:ext uri="{BB962C8B-B14F-4D97-AF65-F5344CB8AC3E}">
        <p14:creationId xmlns:p14="http://schemas.microsoft.com/office/powerpoint/2010/main" val="1879588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E6246-C92A-03A8-BF96-837B921D0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PRIME-1</a:t>
            </a:r>
            <a:br>
              <a:rPr lang="en-US" sz="3600" dirty="0"/>
            </a:br>
            <a:r>
              <a:rPr lang="en-US" sz="3600" dirty="0"/>
              <a:t>Technical Progress and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BFD066-F0D7-C27D-D3D8-D5950E233E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900040" y="2028241"/>
            <a:ext cx="4384787" cy="5165459"/>
          </a:xfrm>
        </p:spPr>
        <p:txBody>
          <a:bodyPr>
            <a:normAutofit fontScale="47500" lnSpcReduction="20000"/>
          </a:bodyPr>
          <a:lstStyle/>
          <a:p>
            <a:pPr lvl="2">
              <a:buFont typeface="Arial" panose="020B0604020202020204" pitchFamily="34" charset="0"/>
              <a:buChar char="•"/>
            </a:pPr>
            <a:r>
              <a:rPr lang="en-US" sz="2800" b="1" dirty="0">
                <a:ea typeface="Calibri"/>
                <a:cs typeface="Calibri"/>
              </a:rPr>
              <a:t>MSolo PDR 4/28/20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b="1" dirty="0">
                <a:ea typeface="Calibri"/>
                <a:cs typeface="Calibri"/>
              </a:rPr>
              <a:t>MSolo CDR 8/13/2020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b="1" dirty="0">
                <a:ea typeface="Calibri"/>
                <a:cs typeface="Calibri"/>
              </a:rPr>
              <a:t>PRIME Interfaces PDR 2/19/21 (TRIDENT) 3/12/21 (MSolo)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b="1" dirty="0">
                <a:ea typeface="Calibri"/>
                <a:cs typeface="Calibri"/>
              </a:rPr>
              <a:t>PRIME-1 Interfaces CDR 4/30/21 (TRIDENT) 5/25/21 (MSolo)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b="1" dirty="0">
                <a:ea typeface="Calibri"/>
                <a:cs typeface="Calibri"/>
              </a:rPr>
              <a:t>TRIDENT Flight Avionics Fabrication 4/7/22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b="1" dirty="0">
                <a:ea typeface="Calibri"/>
                <a:cs typeface="Calibri"/>
              </a:rPr>
              <a:t>MSolo Thermal TVAC 5/15/22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b="1" dirty="0">
                <a:ea typeface="Calibri"/>
                <a:cs typeface="Calibri"/>
              </a:rPr>
              <a:t>MSolo Engineering Unit test with IM 1.0 </a:t>
            </a:r>
            <a:r>
              <a:rPr lang="en-US" sz="2800" b="1" dirty="0" err="1">
                <a:ea typeface="Calibri"/>
                <a:cs typeface="Calibri"/>
              </a:rPr>
              <a:t>FlatSat</a:t>
            </a:r>
            <a:r>
              <a:rPr lang="en-US" sz="2800" b="1" dirty="0">
                <a:ea typeface="Calibri"/>
                <a:cs typeface="Calibri"/>
              </a:rPr>
              <a:t> 5/17/21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b="1" dirty="0">
                <a:ea typeface="Calibri"/>
                <a:cs typeface="Calibri"/>
              </a:rPr>
              <a:t>MSolo Vibration preliminary test 8/5/22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b="1" dirty="0">
                <a:ea typeface="Calibri"/>
                <a:cs typeface="Calibri"/>
              </a:rPr>
              <a:t>TRIDENT Flight Mechanism Build 8/9/21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b="1" dirty="0">
                <a:ea typeface="Calibri"/>
                <a:cs typeface="Calibri"/>
              </a:rPr>
              <a:t>MSolo Vibration test 10/12/22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b="1" dirty="0">
                <a:ea typeface="Calibri"/>
                <a:cs typeface="Calibri"/>
              </a:rPr>
              <a:t>MSolo pre-ship review 12/16/22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b="1" dirty="0">
                <a:ea typeface="Calibri"/>
                <a:cs typeface="Calibri"/>
              </a:rPr>
              <a:t>TRIDENT Mechanism Vibe and TVAC 2/24/23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b="1" dirty="0">
                <a:ea typeface="Calibri"/>
                <a:cs typeface="Calibri"/>
              </a:rPr>
              <a:t>TRIDENT Avionics Vibe and TVAC 1/19/23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b="1" dirty="0">
                <a:ea typeface="Calibri"/>
                <a:cs typeface="Calibri"/>
              </a:rPr>
              <a:t>TRIDENT Lower Launch Lock TVA 4/20/23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b="1" dirty="0">
                <a:ea typeface="Calibri"/>
                <a:cs typeface="Calibri"/>
              </a:rPr>
              <a:t>TRIDENT EMI/EMC 3/8/23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b="1" dirty="0">
                <a:ea typeface="Calibri"/>
                <a:cs typeface="Calibri"/>
              </a:rPr>
              <a:t>TRIDENT end-to-end CPT 06/09/23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b="1" dirty="0">
                <a:ea typeface="Calibri"/>
                <a:cs typeface="Calibri"/>
              </a:rPr>
              <a:t>TRIDENT pre-ship review 06/15/23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b="1" dirty="0">
                <a:ea typeface="Calibri"/>
                <a:cs typeface="Calibri"/>
              </a:rPr>
              <a:t>PRIME 2.0 </a:t>
            </a:r>
            <a:r>
              <a:rPr lang="en-US" sz="2800" b="1" dirty="0" err="1">
                <a:ea typeface="Calibri"/>
                <a:cs typeface="Calibri"/>
              </a:rPr>
              <a:t>FlatSat</a:t>
            </a:r>
            <a:r>
              <a:rPr lang="en-US" sz="2800" b="1" dirty="0">
                <a:ea typeface="Calibri"/>
                <a:cs typeface="Calibri"/>
              </a:rPr>
              <a:t> testing with flight hardware 08/16/23</a:t>
            </a:r>
          </a:p>
          <a:p>
            <a:pPr marL="914400" lvl="2" indent="0">
              <a:buNone/>
            </a:pPr>
            <a:endParaRPr lang="en-US" sz="2800" b="1" dirty="0">
              <a:ea typeface="Calibri"/>
              <a:cs typeface="Calibri"/>
            </a:endParaRPr>
          </a:p>
          <a:p>
            <a:pPr lvl="2">
              <a:buFont typeface="Arial" panose="020B0604020202020204" pitchFamily="34" charset="0"/>
              <a:buChar char="•"/>
            </a:pPr>
            <a:endParaRPr lang="en-US" sz="2800" b="1" dirty="0">
              <a:ea typeface="Calibri"/>
              <a:cs typeface="Calibri"/>
            </a:endParaRP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414DA-6DD3-A195-0BAB-1468146D6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FA7CC-0D5B-F41A-7AC4-CB4DC212B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3542E3-67ED-9575-36DA-C9A9A3B16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4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8B0E58B-8956-D045-2974-2B40EE5682B2}"/>
              </a:ext>
            </a:extLst>
          </p:cNvPr>
          <p:cNvSpPr txBox="1">
            <a:spLocks/>
          </p:cNvSpPr>
          <p:nvPr/>
        </p:nvSpPr>
        <p:spPr>
          <a:xfrm>
            <a:off x="7250314" y="2028242"/>
            <a:ext cx="4384787" cy="5165459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buFont typeface="Arial" panose="020B0604020202020204" pitchFamily="34" charset="0"/>
              <a:buChar char="•"/>
            </a:pPr>
            <a:r>
              <a:rPr lang="en-US" sz="2800" b="1" dirty="0">
                <a:ea typeface="Calibri"/>
                <a:cs typeface="Calibri"/>
              </a:rPr>
              <a:t>TRIDENT mechanical Integration with Lander  08/20/23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b="1" dirty="0">
                <a:ea typeface="Calibri"/>
                <a:cs typeface="Calibri"/>
              </a:rPr>
              <a:t>PRIME 3.0 </a:t>
            </a:r>
            <a:r>
              <a:rPr lang="en-US" sz="2800" b="1" dirty="0" err="1">
                <a:ea typeface="Calibri"/>
                <a:cs typeface="Calibri"/>
              </a:rPr>
              <a:t>FlatSat</a:t>
            </a:r>
            <a:r>
              <a:rPr lang="en-US" sz="2800" b="1" dirty="0">
                <a:ea typeface="Calibri"/>
                <a:cs typeface="Calibri"/>
              </a:rPr>
              <a:t> testing with flight hardware and control from KSC 10/31/23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b="1" dirty="0">
                <a:ea typeface="Calibri"/>
                <a:cs typeface="Calibri"/>
              </a:rPr>
              <a:t>PRIME Hardware in the Loop Simulation Training 11/2/23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b="1" dirty="0">
                <a:ea typeface="Calibri"/>
                <a:cs typeface="Calibri"/>
              </a:rPr>
              <a:t>MSolo Flight Hardware successfully rechecked after 1.5 years of storage 2/2024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b="1" dirty="0">
                <a:ea typeface="Calibri"/>
                <a:cs typeface="Calibri"/>
              </a:rPr>
              <a:t>PRIME Sim architecture updated to reflect a new PRIME console, in addition to TRIDENT loop and MSolo loop 2/2024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b="1" dirty="0">
                <a:ea typeface="Calibri"/>
                <a:cs typeface="Calibri"/>
              </a:rPr>
              <a:t>New replacement drill stem built and delivered (Feb-May 2024)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b="1" dirty="0">
                <a:ea typeface="Calibri"/>
                <a:cs typeface="Calibri"/>
              </a:rPr>
              <a:t>Installed new drill stem onto TRIDENT at Intuitive Machines June 24</a:t>
            </a:r>
            <a:r>
              <a:rPr lang="en-US" sz="2800" b="1" baseline="30000" dirty="0">
                <a:ea typeface="Calibri"/>
                <a:cs typeface="Calibri"/>
              </a:rPr>
              <a:t>th</a:t>
            </a:r>
            <a:r>
              <a:rPr lang="en-US" sz="2800" b="1" dirty="0">
                <a:ea typeface="Calibri"/>
                <a:cs typeface="Calibri"/>
              </a:rPr>
              <a:t>, 2024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b="1" dirty="0">
                <a:ea typeface="Calibri"/>
                <a:cs typeface="Calibri"/>
              </a:rPr>
              <a:t>Re-mounted TRIDENT onto a new IM Panel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b="1" dirty="0">
                <a:ea typeface="Calibri"/>
                <a:cs typeface="Calibri"/>
              </a:rPr>
              <a:t>Received landing coordinates from Intuitive Machines which fall within the NASA-specified target zone.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b="1" dirty="0">
                <a:ea typeface="Calibri"/>
                <a:cs typeface="Calibri"/>
              </a:rPr>
              <a:t>Received an updated integration schedule and testing/sim schedule from Intuitive Machines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b="1" dirty="0">
                <a:ea typeface="Calibri"/>
                <a:cs typeface="Calibri"/>
              </a:rPr>
              <a:t>MSolo installed on IM Lander Panel C 07/19/24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b="1" dirty="0">
                <a:ea typeface="Calibri"/>
                <a:cs typeface="Calibri"/>
              </a:rPr>
              <a:t>MSolo final MLI closeout performed 07/30/24</a:t>
            </a:r>
          </a:p>
          <a:p>
            <a:pPr marL="914400" lvl="2" indent="0">
              <a:buNone/>
            </a:pPr>
            <a:endParaRPr lang="en-US" sz="2800" b="1" dirty="0">
              <a:ea typeface="Calibri"/>
              <a:cs typeface="Calibri"/>
            </a:endParaRPr>
          </a:p>
          <a:p>
            <a:pPr lvl="2"/>
            <a:endParaRPr lang="en-US" sz="2800" b="1" dirty="0">
              <a:ea typeface="Calibri"/>
              <a:cs typeface="Calibri"/>
            </a:endParaRPr>
          </a:p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92BFD7-1DA3-C476-B80D-20597D0062E2}"/>
              </a:ext>
            </a:extLst>
          </p:cNvPr>
          <p:cNvSpPr txBox="1"/>
          <p:nvPr/>
        </p:nvSpPr>
        <p:spPr>
          <a:xfrm>
            <a:off x="1597457" y="893909"/>
            <a:ext cx="908741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u="sng" dirty="0"/>
              <a:t>Technical Accomplishments through project life cycle</a:t>
            </a:r>
          </a:p>
        </p:txBody>
      </p:sp>
      <p:pic>
        <p:nvPicPr>
          <p:cNvPr id="11" name="Picture 10" descr="A picture containing automaton&#10;&#10;Description automatically generated">
            <a:extLst>
              <a:ext uri="{FF2B5EF4-FFF2-40B4-BE49-F238E27FC236}">
                <a16:creationId xmlns:a16="http://schemas.microsoft.com/office/drawing/2014/main" id="{136D523E-70F0-658E-8D7D-3AF3388093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865" y="1586401"/>
            <a:ext cx="4614489" cy="346086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F2382AC-247D-99DA-366C-DEB88E978B59}"/>
              </a:ext>
            </a:extLst>
          </p:cNvPr>
          <p:cNvSpPr txBox="1"/>
          <p:nvPr/>
        </p:nvSpPr>
        <p:spPr>
          <a:xfrm>
            <a:off x="3654857" y="4970319"/>
            <a:ext cx="4474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PRIME-1 on Intuitive Machines lander panel</a:t>
            </a:r>
          </a:p>
        </p:txBody>
      </p:sp>
    </p:spTree>
    <p:extLst>
      <p:ext uri="{BB962C8B-B14F-4D97-AF65-F5344CB8AC3E}">
        <p14:creationId xmlns:p14="http://schemas.microsoft.com/office/powerpoint/2010/main" val="3449527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1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indoor, automaton&#10;&#10;Description automatically generated">
            <a:extLst>
              <a:ext uri="{FF2B5EF4-FFF2-40B4-BE49-F238E27FC236}">
                <a16:creationId xmlns:a16="http://schemas.microsoft.com/office/drawing/2014/main" id="{3A7DB3CA-AA3A-E807-F015-3C3CF9E673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3" r="5920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2" name="Rectangle 1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880666-45D4-AF7A-52EC-902C4A230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1105" y="328312"/>
            <a:ext cx="3822189" cy="1899912"/>
          </a:xfrm>
        </p:spPr>
        <p:txBody>
          <a:bodyPr>
            <a:normAutofit/>
          </a:bodyPr>
          <a:lstStyle/>
          <a:p>
            <a:r>
              <a:rPr lang="en-US" sz="3700" dirty="0">
                <a:solidFill>
                  <a:schemeClr val="tx1"/>
                </a:solidFill>
              </a:rPr>
              <a:t>PRIME-1</a:t>
            </a:r>
            <a:br>
              <a:rPr lang="en-US" sz="3700" dirty="0">
                <a:solidFill>
                  <a:schemeClr val="tx1"/>
                </a:solidFill>
              </a:rPr>
            </a:br>
            <a:r>
              <a:rPr lang="en-US" sz="3700" dirty="0">
                <a:solidFill>
                  <a:schemeClr val="tx1"/>
                </a:solidFill>
              </a:rPr>
              <a:t>Transition/Infusion 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560AD-70B0-DE19-486B-EAC734F1F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4165" y="2439312"/>
            <a:ext cx="3822189" cy="3742762"/>
          </a:xfrm>
        </p:spPr>
        <p:txBody>
          <a:bodyPr>
            <a:normAutofit fontScale="77500" lnSpcReduction="20000"/>
          </a:bodyPr>
          <a:lstStyle/>
          <a:p>
            <a:pPr marL="228600" lvl="1">
              <a:spcBef>
                <a:spcPts val="1000"/>
              </a:spcBef>
            </a:pPr>
            <a:r>
              <a:rPr lang="en-US" sz="1800" dirty="0"/>
              <a:t>PRIME-1 is currently targeting an early 2025 CLPS mission to Shackleton’s connecting ridge at the lunar south pole; carried by Intuitive Machines</a:t>
            </a:r>
          </a:p>
          <a:p>
            <a:pPr marL="228600" lvl="1">
              <a:spcBef>
                <a:spcPts val="1000"/>
              </a:spcBef>
            </a:pPr>
            <a:r>
              <a:rPr lang="en-US" sz="1800" dirty="0"/>
              <a:t>PRIME-1 will help to inform the Agency plan for ISRU prospecting at the lunar poles</a:t>
            </a:r>
          </a:p>
          <a:p>
            <a:pPr marL="228600" lvl="1">
              <a:spcBef>
                <a:spcPts val="1000"/>
              </a:spcBef>
            </a:pPr>
            <a:r>
              <a:rPr lang="en-US" sz="1800" dirty="0"/>
              <a:t>PRIME-1’s ability to measure water will depend on Intuitive Machines’ landing location. However, if water is not detected at the drilling location, the two instruments that makeup PRIME-1 will still provide scientific geotechnical information to Artemis and to the VIPER mission.</a:t>
            </a:r>
          </a:p>
          <a:p>
            <a:pPr marL="228600" lvl="1">
              <a:spcBef>
                <a:spcPts val="1000"/>
              </a:spcBef>
            </a:pPr>
            <a:r>
              <a:rPr lang="en-US" sz="1800" dirty="0"/>
              <a:t>Any data acquired from the operation of PRIME-1 will be uploaded to the Planetary Data System for use by the lunar science community and the ISRU community</a:t>
            </a:r>
          </a:p>
          <a:p>
            <a:pPr indent="-228600" defTabSz="9144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ea typeface="+mn-ea"/>
                <a:cs typeface="+mn-cs"/>
              </a:rPr>
              <a:t>Science team working with Artemis team members to maximize science from PRIME-1 and its infusion into Artemis planning (</a:t>
            </a:r>
            <a:r>
              <a:rPr lang="en-US" sz="1800" dirty="0" err="1">
                <a:ea typeface="+mn-ea"/>
                <a:cs typeface="+mn-cs"/>
              </a:rPr>
              <a:t>eg</a:t>
            </a:r>
            <a:r>
              <a:rPr lang="en-US" sz="1800" dirty="0">
                <a:ea typeface="+mn-ea"/>
                <a:cs typeface="+mn-cs"/>
              </a:rPr>
              <a:t> geotechnical data and volatiles data).</a:t>
            </a:r>
          </a:p>
          <a:p>
            <a:pPr marL="228600" lvl="1">
              <a:spcBef>
                <a:spcPts val="1000"/>
              </a:spcBef>
            </a:pPr>
            <a:endParaRPr lang="en-US" sz="1700" dirty="0"/>
          </a:p>
          <a:p>
            <a:endParaRPr lang="en-US" sz="17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24A95-CBC1-CA94-1240-4F68A89CC9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rgbClr val="FFFFFF"/>
                </a:solidFill>
              </a:rPr>
              <a:t>September 10-12, 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E8D121-6107-52F9-22E4-E62A96CDE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rgbClr val="FFFFFF"/>
                </a:solidFill>
              </a:rPr>
              <a:t>GCD Annual Program Review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05EDA0-DB6F-3719-5015-4D4F61F18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10711A6-5908-4BC9-9A98-6F28F473755D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570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20434-AEE9-5503-6AD4-6A6AC332A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PRIME-1</a:t>
            </a:r>
            <a:br>
              <a:rPr lang="en-US" sz="3600" dirty="0"/>
            </a:br>
            <a:r>
              <a:rPr lang="en-US" sz="3600" dirty="0"/>
              <a:t>Assessment Summary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65F5EB0-6E8B-44CB-1A29-BD1F0C636A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9372786"/>
              </p:ext>
            </p:extLst>
          </p:nvPr>
        </p:nvGraphicFramePr>
        <p:xfrm>
          <a:off x="522692" y="993050"/>
          <a:ext cx="11140514" cy="1502934"/>
        </p:xfrm>
        <a:graphic>
          <a:graphicData uri="http://schemas.openxmlformats.org/drawingml/2006/table">
            <a:tbl>
              <a:tblPr/>
              <a:tblGrid>
                <a:gridCol w="1504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243">
                  <a:extLst>
                    <a:ext uri="{9D8B030D-6E8A-4147-A177-3AD203B41FA5}">
                      <a16:colId xmlns:a16="http://schemas.microsoft.com/office/drawing/2014/main" val="3885110848"/>
                    </a:ext>
                  </a:extLst>
                </a:gridCol>
                <a:gridCol w="458243">
                  <a:extLst>
                    <a:ext uri="{9D8B030D-6E8A-4147-A177-3AD203B41FA5}">
                      <a16:colId xmlns:a16="http://schemas.microsoft.com/office/drawing/2014/main" val="3130830848"/>
                    </a:ext>
                  </a:extLst>
                </a:gridCol>
                <a:gridCol w="458243">
                  <a:extLst>
                    <a:ext uri="{9D8B030D-6E8A-4147-A177-3AD203B41FA5}">
                      <a16:colId xmlns:a16="http://schemas.microsoft.com/office/drawing/2014/main" val="260731836"/>
                    </a:ext>
                  </a:extLst>
                </a:gridCol>
                <a:gridCol w="458243">
                  <a:extLst>
                    <a:ext uri="{9D8B030D-6E8A-4147-A177-3AD203B41FA5}">
                      <a16:colId xmlns:a16="http://schemas.microsoft.com/office/drawing/2014/main" val="1853114543"/>
                    </a:ext>
                  </a:extLst>
                </a:gridCol>
                <a:gridCol w="78028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6021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Name </a:t>
                      </a:r>
                    </a:p>
                  </a:txBody>
                  <a:tcPr marL="8193" marR="8193" marT="8193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400" b="1" i="0" u="none" strike="noStrike" kern="1200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Performance </a:t>
                      </a:r>
                      <a:endParaRPr lang="en-US" sz="1400" b="1" i="0" u="none" strike="noStrike" kern="12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93" marR="8193" marT="819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endParaRPr lang="en-US" sz="1200" b="0" i="0" u="none" strike="noStrike" kern="12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Comments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7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600" b="1" i="0" u="none" strike="noStrike" kern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600" b="1" i="0" u="none" strike="noStrike" kern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600" b="1" i="0" u="none" strike="noStrike" kern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600" b="1" i="0" u="none" strike="noStrike" kern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43537"/>
                  </a:ext>
                </a:extLst>
              </a:tr>
              <a:tr h="57682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Annual</a:t>
                      </a:r>
                    </a:p>
                  </a:txBody>
                  <a:tcPr marL="8193" marR="8193" marT="8193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endParaRPr lang="en-U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algn="ctr" defTabSz="457200" rtl="0" eaLnBrk="1" fontAlgn="ctr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</a:t>
                      </a:r>
                    </a:p>
                  </a:txBody>
                  <a:tcPr marL="8193" marR="8193" marT="819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endParaRPr lang="en-U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algn="ctr" defTabSz="457200" rtl="0" eaLnBrk="1" fontAlgn="ctr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</a:t>
                      </a:r>
                    </a:p>
                  </a:txBody>
                  <a:tcPr marL="8193" marR="8193" marT="819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</a:p>
                  </a:txBody>
                  <a:tcPr marL="8193" marR="8193" marT="819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</a:t>
                      </a:r>
                    </a:p>
                  </a:txBody>
                  <a:tcPr marL="8193" marR="8193" marT="819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Technical</a:t>
                      </a:r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Payload delivered to lander partner and awaiting flight</a:t>
                      </a:r>
                    </a:p>
                    <a:p>
                      <a:pPr algn="l" rtl="0" fontAlgn="b"/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 – Payload delivered within budget </a:t>
                      </a:r>
                    </a:p>
                    <a:p>
                      <a:pPr algn="l" rtl="0" fontAlgn="b"/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Schedule – Payload delivered on schedule</a:t>
                      </a:r>
                    </a:p>
                    <a:p>
                      <a:pPr algn="l" rtl="0" fontAlgn="b"/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Programmatic – Lander partner delays and landing location target compromise payload KPPs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0043784"/>
                  </a:ext>
                </a:extLst>
              </a:tr>
            </a:tbl>
          </a:graphicData>
        </a:graphic>
      </p:graphicFrame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A7315C-B8D6-817F-3702-A09508A96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E1D25B-02A7-461A-7E95-C1B2BA91E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ED08E9-10D2-CE53-4CFA-8D51A5B1F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4930B496-5C44-56BD-B564-3A54342C03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4447620"/>
              </p:ext>
            </p:extLst>
          </p:nvPr>
        </p:nvGraphicFramePr>
        <p:xfrm>
          <a:off x="522687" y="2696028"/>
          <a:ext cx="11140519" cy="184912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856963">
                  <a:extLst>
                    <a:ext uri="{9D8B030D-6E8A-4147-A177-3AD203B41FA5}">
                      <a16:colId xmlns:a16="http://schemas.microsoft.com/office/drawing/2014/main" val="3503806304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1686593623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1760090212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2149412441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1011795859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4120074955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1312530565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1714205916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3202784646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1747237724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2428589861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390053536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3590533959"/>
                    </a:ext>
                  </a:extLst>
                </a:gridCol>
              </a:tblGrid>
              <a:tr h="321492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Oct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Nov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Jan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Feb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MYR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Apr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Jun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Jul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Aug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APR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7880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1952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0784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T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717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P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078743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5E09F0C5-AE4E-C615-E66D-EBC17CD21E15}"/>
              </a:ext>
            </a:extLst>
          </p:cNvPr>
          <p:cNvSpPr/>
          <p:nvPr/>
        </p:nvSpPr>
        <p:spPr>
          <a:xfrm>
            <a:off x="522683" y="4647334"/>
            <a:ext cx="11140519" cy="1784894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/>
              <a:t>Original landing dates of late 2023 and into 2024 slid into CY2025. All Programmatic Yellows are a result of landing location selection and mission schedule slips. Landing location selected by landing partner specifically lies within a NASA-</a:t>
            </a:r>
            <a:r>
              <a:rPr lang="en-US" dirty="0" err="1"/>
              <a:t>specificied</a:t>
            </a:r>
            <a:r>
              <a:rPr lang="en-US" dirty="0"/>
              <a:t> landing ellipse, but location selected Intuitive Machines does not specifically target potential ice-rich location.  Landing partner is placing lighting and mission duration as higher priority.  Competing objectives amongst the Intuitive Machines payload portfolio specifically jeopardizing PRIME-1 KPPs and mission objectives. Yellow Technical, Schedule and Cost bars were linked to a VIPER drill technical finding, which was repaired on PRIME-1.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741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A69AAE0-49D5-4C8B-8BA2-55898C00E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group of people sitting at a table in front of a large screen&#10;&#10;Description automatically generated with medium confidence">
            <a:extLst>
              <a:ext uri="{FF2B5EF4-FFF2-40B4-BE49-F238E27FC236}">
                <a16:creationId xmlns:a16="http://schemas.microsoft.com/office/drawing/2014/main" id="{2C43A688-E31D-974D-A733-8FF18989CE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" r="15426"/>
          <a:stretch/>
        </p:blipFill>
        <p:spPr>
          <a:xfrm>
            <a:off x="-4" y="-4"/>
            <a:ext cx="7534640" cy="6857984"/>
          </a:xfrm>
          <a:custGeom>
            <a:avLst/>
            <a:gdLst/>
            <a:ahLst/>
            <a:cxnLst/>
            <a:rect l="l" t="t" r="r" b="b"/>
            <a:pathLst>
              <a:path w="7534640" h="6857984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447233" y="4124161"/>
                  <a:pt x="4350312" y="4197688"/>
                  <a:pt x="4483996" y="4348083"/>
                </a:cubicBezTo>
                <a:cubicBezTo>
                  <a:pt x="4644419" y="4344742"/>
                  <a:pt x="4627708" y="4598742"/>
                  <a:pt x="4788129" y="4561979"/>
                </a:cubicBezTo>
                <a:cubicBezTo>
                  <a:pt x="4754709" y="4678954"/>
                  <a:pt x="4641076" y="4618795"/>
                  <a:pt x="4600971" y="4705690"/>
                </a:cubicBezTo>
                <a:cubicBezTo>
                  <a:pt x="4684524" y="4779217"/>
                  <a:pt x="4844945" y="4725744"/>
                  <a:pt x="4871683" y="4879480"/>
                </a:cubicBezTo>
                <a:cubicBezTo>
                  <a:pt x="4838262" y="5039902"/>
                  <a:pt x="4945210" y="5019849"/>
                  <a:pt x="5032105" y="5029876"/>
                </a:cubicBezTo>
                <a:cubicBezTo>
                  <a:pt x="5239317" y="5049930"/>
                  <a:pt x="5439843" y="5063297"/>
                  <a:pt x="5643713" y="5096719"/>
                </a:cubicBezTo>
                <a:cubicBezTo>
                  <a:pt x="5693844" y="5106745"/>
                  <a:pt x="5810819" y="5083350"/>
                  <a:pt x="5800794" y="5186956"/>
                </a:cubicBezTo>
                <a:cubicBezTo>
                  <a:pt x="5790767" y="5270508"/>
                  <a:pt x="5700529" y="5240431"/>
                  <a:pt x="5643713" y="5243772"/>
                </a:cubicBezTo>
                <a:cubicBezTo>
                  <a:pt x="5329553" y="5283879"/>
                  <a:pt x="5012052" y="5220378"/>
                  <a:pt x="4701235" y="5223719"/>
                </a:cubicBezTo>
                <a:cubicBezTo>
                  <a:pt x="4664472" y="5223719"/>
                  <a:pt x="4657787" y="5334009"/>
                  <a:pt x="4577576" y="5297246"/>
                </a:cubicBezTo>
                <a:cubicBezTo>
                  <a:pt x="4788129" y="5397510"/>
                  <a:pt x="5767372" y="5424248"/>
                  <a:pt x="6094900" y="5477721"/>
                </a:cubicBezTo>
                <a:cubicBezTo>
                  <a:pt x="5754004" y="5858724"/>
                  <a:pt x="5429817" y="5628117"/>
                  <a:pt x="5159105" y="5842012"/>
                </a:cubicBezTo>
                <a:cubicBezTo>
                  <a:pt x="5159105" y="5842012"/>
                  <a:pt x="5212580" y="5842012"/>
                  <a:pt x="5443187" y="5912197"/>
                </a:cubicBezTo>
                <a:cubicBezTo>
                  <a:pt x="5627002" y="5969012"/>
                  <a:pt x="5536765" y="6049223"/>
                  <a:pt x="6001321" y="6202962"/>
                </a:cubicBezTo>
                <a:cubicBezTo>
                  <a:pt x="5824188" y="6253093"/>
                  <a:pt x="5593581" y="6156172"/>
                  <a:pt x="5506685" y="6416857"/>
                </a:cubicBezTo>
                <a:cubicBezTo>
                  <a:pt x="5643713" y="6463648"/>
                  <a:pt x="5807477" y="6420200"/>
                  <a:pt x="5904398" y="6543858"/>
                </a:cubicBezTo>
                <a:cubicBezTo>
                  <a:pt x="5934478" y="6580622"/>
                  <a:pt x="5964557" y="6604017"/>
                  <a:pt x="6001321" y="6624068"/>
                </a:cubicBezTo>
                <a:cubicBezTo>
                  <a:pt x="5984612" y="6630754"/>
                  <a:pt x="5964557" y="6637437"/>
                  <a:pt x="5951188" y="6644121"/>
                </a:cubicBezTo>
                <a:cubicBezTo>
                  <a:pt x="5977925" y="6667518"/>
                  <a:pt x="6663060" y="6794517"/>
                  <a:pt x="6836850" y="6797860"/>
                </a:cubicBezTo>
                <a:cubicBezTo>
                  <a:pt x="6761652" y="6822926"/>
                  <a:pt x="6636845" y="6844075"/>
                  <a:pt x="6553814" y="6856412"/>
                </a:cubicBezTo>
                <a:lnTo>
                  <a:pt x="6542822" y="6857984"/>
                </a:lnTo>
                <a:lnTo>
                  <a:pt x="0" y="6857984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985588F-2547-6965-04ED-829D08F0D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3650" y="3962400"/>
            <a:ext cx="5505814" cy="169040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PRIME-1-Simulation Training</a:t>
            </a:r>
          </a:p>
        </p:txBody>
      </p:sp>
      <p:pic>
        <p:nvPicPr>
          <p:cNvPr id="7" name="Picture 6" descr="A group of people in a room&#10;&#10;Description automatically generated with medium confidence">
            <a:extLst>
              <a:ext uri="{FF2B5EF4-FFF2-40B4-BE49-F238E27FC236}">
                <a16:creationId xmlns:a16="http://schemas.microsoft.com/office/drawing/2014/main" id="{DA7D9ACD-E451-2BF8-B021-0942B16475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10" r="-1" b="-1"/>
          <a:stretch/>
        </p:blipFill>
        <p:spPr>
          <a:xfrm>
            <a:off x="7653541" y="6"/>
            <a:ext cx="4538463" cy="3877247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40563B-4155-DC23-D020-0133FEB7E7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rgbClr val="FFFFFF"/>
                </a:solidFill>
              </a:rPr>
              <a:t>September 10-12, 2024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6ECE29-A71D-D1D3-578D-971FD3818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40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GCD Annual Program Review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93B3FA-F207-4D42-BDAA-279A0C190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55400" y="6356350"/>
            <a:ext cx="898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10711A6-5908-4BC9-9A98-6F28F473755D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858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3" name="Rectangle 2062">
            <a:extLst>
              <a:ext uri="{FF2B5EF4-FFF2-40B4-BE49-F238E27FC236}">
                <a16:creationId xmlns:a16="http://schemas.microsoft.com/office/drawing/2014/main" id="{398F3DEE-0E56-499F-AFAE-C2DA7C2C8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5" name="Rectangle 2064">
            <a:extLst>
              <a:ext uri="{FF2B5EF4-FFF2-40B4-BE49-F238E27FC236}">
                <a16:creationId xmlns:a16="http://schemas.microsoft.com/office/drawing/2014/main" id="{C32A21FE-C56B-42B6-82D1-D3F0C4A47A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7" name="Rectangle 2066">
            <a:extLst>
              <a:ext uri="{FF2B5EF4-FFF2-40B4-BE49-F238E27FC236}">
                <a16:creationId xmlns:a16="http://schemas.microsoft.com/office/drawing/2014/main" id="{C4BE011A-C166-4E7B-A300-186767380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7200" y="8482"/>
            <a:ext cx="3568276" cy="6858000"/>
          </a:xfrm>
          <a:prstGeom prst="rect">
            <a:avLst/>
          </a:prstGeom>
          <a:gradFill>
            <a:gsLst>
              <a:gs pos="0">
                <a:schemeClr val="accent1">
                  <a:alpha val="32000"/>
                </a:schemeClr>
              </a:gs>
              <a:gs pos="7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9" name="Freeform: Shape 2068">
            <a:extLst>
              <a:ext uri="{FF2B5EF4-FFF2-40B4-BE49-F238E27FC236}">
                <a16:creationId xmlns:a16="http://schemas.microsoft.com/office/drawing/2014/main" id="{1261A9AF-2897-4CFD-9D9D-17105C8A2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38C10F-90E4-7E17-2452-CC8DD4952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08" y="1282890"/>
            <a:ext cx="2951168" cy="275684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PRIME-1 MSolo hardware arrival at Intuitive Machines and MLI closeout</a:t>
            </a:r>
          </a:p>
        </p:txBody>
      </p:sp>
      <p:sp>
        <p:nvSpPr>
          <p:cNvPr id="2071" name="Rectangle 2070">
            <a:extLst>
              <a:ext uri="{FF2B5EF4-FFF2-40B4-BE49-F238E27FC236}">
                <a16:creationId xmlns:a16="http://schemas.microsoft.com/office/drawing/2014/main" id="{755E56EF-ADF6-479C-99B3-ADDDE69597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83596" y="3602565"/>
            <a:ext cx="2469272" cy="4040742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D5E41B-D62D-F286-1F4D-9B98306D8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8800" y="2002536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GCD Annual Program Review</a:t>
            </a:r>
          </a:p>
        </p:txBody>
      </p:sp>
      <p:pic>
        <p:nvPicPr>
          <p:cNvPr id="2058" name="Picture 10">
            <a:extLst>
              <a:ext uri="{FF2B5EF4-FFF2-40B4-BE49-F238E27FC236}">
                <a16:creationId xmlns:a16="http://schemas.microsoft.com/office/drawing/2014/main" id="{B63424A7-BC3E-B65D-2CD7-0BB5D63F0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98" r="1" b="1"/>
          <a:stretch/>
        </p:blipFill>
        <p:spPr bwMode="auto">
          <a:xfrm>
            <a:off x="4032902" y="3428999"/>
            <a:ext cx="4083839" cy="3446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2A67F0FD-FFA9-E8B3-76DD-6B7E9CC00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29" r="1" b="6630"/>
          <a:stretch/>
        </p:blipFill>
        <p:spPr bwMode="auto">
          <a:xfrm>
            <a:off x="4032902" y="1658"/>
            <a:ext cx="4083839" cy="3438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9858D41A-DFB2-C8C4-C292-0226B8D87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9" r="-3" b="-3"/>
          <a:stretch/>
        </p:blipFill>
        <p:spPr bwMode="auto">
          <a:xfrm>
            <a:off x="8116741" y="3428999"/>
            <a:ext cx="4083837" cy="3446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B88B1431-F9FA-90F8-B227-04D65C0AC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9" r="612" b="-4"/>
          <a:stretch/>
        </p:blipFill>
        <p:spPr bwMode="auto">
          <a:xfrm>
            <a:off x="8116741" y="1658"/>
            <a:ext cx="4083839" cy="3438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F9F33D-DEE8-5061-3F51-53BCB07483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70264" y="6455664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September 10-12,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270AB2-5D8C-FD45-FF1E-8A2257AF2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810711A6-5908-4BC9-9A98-6F28F473755D}" type="slidenum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7017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indoor, table, automaton&#10;&#10;Description automatically generated">
            <a:extLst>
              <a:ext uri="{FF2B5EF4-FFF2-40B4-BE49-F238E27FC236}">
                <a16:creationId xmlns:a16="http://schemas.microsoft.com/office/drawing/2014/main" id="{6C1D4F2F-E45A-29C0-40EB-9A999DC5D8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AB5D3C-E800-D5F5-5A59-97C77F5D6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PRIME-1-Lander Mechanical Integration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A9A0B6-BAD1-D959-D52B-6791535AE2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rgbClr val="FFFFFF"/>
                </a:solidFill>
              </a:rPr>
              <a:t>September 10-12, 2024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460A4A-F0D7-254A-FD47-EFF9091EA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rgbClr val="FFFFFF"/>
                </a:solidFill>
              </a:rPr>
              <a:t>GCD Annual Program Review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3B7BE0-71DD-24AE-0422-77CA7A87F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10711A6-5908-4BC9-9A98-6F28F473755D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9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104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E53F7-317F-D96E-CC93-F5DFFBEE7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PRIME-1:  mec</a:t>
            </a:r>
            <a:r>
              <a:rPr lang="en-US" sz="4000" dirty="0"/>
              <a:t>hanical integration complete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02C70D-0D69-D229-1CFD-E16F72B18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90C76E-9322-0ED6-E006-A8A390A70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3531A8-DD57-AA5D-16D3-B7D02C0B2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10</a:t>
            </a:fld>
            <a:endParaRPr lang="en-US"/>
          </a:p>
        </p:txBody>
      </p:sp>
      <p:pic>
        <p:nvPicPr>
          <p:cNvPr id="8" name="IMG_0524 PRIME Video">
            <a:hlinkClick r:id="" action="ppaction://media"/>
            <a:extLst>
              <a:ext uri="{FF2B5EF4-FFF2-40B4-BE49-F238E27FC236}">
                <a16:creationId xmlns:a16="http://schemas.microsoft.com/office/drawing/2014/main" id="{8369A508-6B8B-E1E1-3527-0794ED7FD5D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71019" y="979686"/>
            <a:ext cx="9801225" cy="551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017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20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94699-6EFE-22C3-EA11-CE9EAFC47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PRIME-1 Key Performance Parameter (KPP) Status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9CD2E5DE-36F1-9AF2-4601-749CF6E5E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BEED764-4963-C281-0E09-D4E30988C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11</a:t>
            </a:fld>
            <a:endParaRPr lang="en-US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8D3FEF79-B798-4EE2-B771-1C8939562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graphicFrame>
        <p:nvGraphicFramePr>
          <p:cNvPr id="17" name="Content Placeholder 4">
            <a:extLst>
              <a:ext uri="{FF2B5EF4-FFF2-40B4-BE49-F238E27FC236}">
                <a16:creationId xmlns:a16="http://schemas.microsoft.com/office/drawing/2014/main" id="{7150DFBF-C7B4-AE66-A2DE-965FD23616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5081510"/>
              </p:ext>
            </p:extLst>
          </p:nvPr>
        </p:nvGraphicFramePr>
        <p:xfrm>
          <a:off x="35565" y="1175397"/>
          <a:ext cx="11816999" cy="4105888"/>
        </p:xfrm>
        <a:graphic>
          <a:graphicData uri="http://schemas.openxmlformats.org/drawingml/2006/table">
            <a:tbl>
              <a:tblPr firstRow="1" bandRow="1"/>
              <a:tblGrid>
                <a:gridCol w="2867868">
                  <a:extLst>
                    <a:ext uri="{9D8B030D-6E8A-4147-A177-3AD203B41FA5}">
                      <a16:colId xmlns:a16="http://schemas.microsoft.com/office/drawing/2014/main" val="336228357"/>
                    </a:ext>
                  </a:extLst>
                </a:gridCol>
                <a:gridCol w="10865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5679">
                  <a:extLst>
                    <a:ext uri="{9D8B030D-6E8A-4147-A177-3AD203B41FA5}">
                      <a16:colId xmlns:a16="http://schemas.microsoft.com/office/drawing/2014/main" val="1684185603"/>
                    </a:ext>
                  </a:extLst>
                </a:gridCol>
                <a:gridCol w="1055323">
                  <a:extLst>
                    <a:ext uri="{9D8B030D-6E8A-4147-A177-3AD203B41FA5}">
                      <a16:colId xmlns:a16="http://schemas.microsoft.com/office/drawing/2014/main" val="3078987295"/>
                    </a:ext>
                  </a:extLst>
                </a:gridCol>
                <a:gridCol w="938066">
                  <a:extLst>
                    <a:ext uri="{9D8B030D-6E8A-4147-A177-3AD203B41FA5}">
                      <a16:colId xmlns:a16="http://schemas.microsoft.com/office/drawing/2014/main" val="3716590132"/>
                    </a:ext>
                  </a:extLst>
                </a:gridCol>
                <a:gridCol w="1360195">
                  <a:extLst>
                    <a:ext uri="{9D8B030D-6E8A-4147-A177-3AD203B41FA5}">
                      <a16:colId xmlns:a16="http://schemas.microsoft.com/office/drawing/2014/main" val="3396365813"/>
                    </a:ext>
                  </a:extLst>
                </a:gridCol>
                <a:gridCol w="17666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1658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85799">
                <a:tc gridSpan="8"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Key Performance Parameters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9109168"/>
                  </a:ext>
                </a:extLst>
              </a:tr>
              <a:tr h="321377">
                <a:tc>
                  <a:txBody>
                    <a:bodyPr/>
                    <a:lstStyle/>
                    <a:p>
                      <a:pPr algn="ctr"/>
                      <a:r>
                        <a:rPr lang="en-US" sz="155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Parameter</a:t>
                      </a:r>
                    </a:p>
                  </a:txBody>
                  <a:tcPr marL="9144" marR="914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5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Units</a:t>
                      </a:r>
                    </a:p>
                  </a:txBody>
                  <a:tcPr marL="9144" marR="9144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5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State of the Art (SOA)</a:t>
                      </a:r>
                      <a:endParaRPr lang="en-US" sz="1550" b="1" baseline="300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4" marR="9144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5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155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Threshold</a:t>
                      </a:r>
                      <a:endParaRPr lang="en-US" sz="1550" b="0" baseline="300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4" marR="9144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5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155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Goal</a:t>
                      </a:r>
                      <a:endParaRPr lang="en-US" sz="1550" b="0" baseline="300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4" marR="9144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3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55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Current Value To Date</a:t>
                      </a:r>
                      <a:endParaRPr lang="en-US" sz="1550" b="0" baseline="300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4" marR="9144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50" b="1" kern="1200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Verified By:</a:t>
                      </a:r>
                      <a:endParaRPr lang="en-US" sz="155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144" marR="9144" anchor="b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5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Current State</a:t>
                      </a:r>
                    </a:p>
                  </a:txBody>
                  <a:tcPr marL="9144" marR="9144" anchor="b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4241698"/>
                  </a:ext>
                </a:extLst>
              </a:tr>
              <a:tr h="38579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Regolith sample-depth resolution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Number of linear depths along single drill hole</a:t>
                      </a:r>
                      <a:r>
                        <a:rPr lang="en-US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  <a:r>
                        <a:rPr lang="en-US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 </a:t>
                      </a:r>
                      <a:r>
                        <a:rPr lang="en-US" sz="1600" baseline="30000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(4)</a:t>
                      </a:r>
                      <a:r>
                        <a:rPr lang="en-US" sz="1600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sz="1600" baseline="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In-work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2475719"/>
                  </a:ext>
                </a:extLst>
              </a:tr>
              <a:tr h="38579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Volatile species identification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Number of volatiles (#)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 </a:t>
                      </a:r>
                      <a:r>
                        <a:rPr lang="en-US" sz="1600" baseline="30000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(4)</a:t>
                      </a:r>
                      <a:r>
                        <a:rPr lang="en-US" sz="1600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sz="1600" baseline="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In-work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2673718"/>
                  </a:ext>
                </a:extLst>
              </a:tr>
              <a:tr h="38579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Water detection accuracy for regolith</a:t>
                      </a:r>
                      <a:r>
                        <a:rPr lang="en-US" sz="12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Percentage by mass water grade in regolith (%)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 </a:t>
                      </a:r>
                      <a:r>
                        <a:rPr lang="en-US" sz="1600" baseline="30000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(4)</a:t>
                      </a:r>
                      <a:r>
                        <a:rPr lang="en-US" sz="1600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sz="1600" baseline="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In-work</a:t>
                      </a:r>
                    </a:p>
                    <a:p>
                      <a:pPr algn="ctr"/>
                      <a:endParaRPr lang="en-US" sz="160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8645919"/>
                  </a:ext>
                </a:extLst>
              </a:tr>
              <a:tr h="1479809">
                <a:tc gridSpan="8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Notes:</a:t>
                      </a:r>
                    </a:p>
                    <a:p>
                      <a:pPr marL="0" indent="0">
                        <a:tabLst/>
                      </a:pPr>
                      <a:endParaRPr lang="en-US" sz="1400" baseline="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tabLst/>
                      </a:pPr>
                      <a:endParaRPr lang="en-US" sz="1400" baseline="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tabLst/>
                      </a:pPr>
                      <a:endParaRPr lang="en-US" sz="1400" baseline="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tabLst/>
                      </a:pPr>
                      <a:endParaRPr lang="en-US" sz="1400" baseline="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tabLst/>
                      </a:pPr>
                      <a:endParaRPr lang="en-US" sz="1400" baseline="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tabLst/>
                      </a:pPr>
                      <a:endParaRPr lang="en-US" sz="1400" baseline="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tabLst/>
                      </a:pPr>
                      <a:endParaRPr lang="en-US" sz="1400" baseline="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tabLst/>
                      </a:pPr>
                      <a:endParaRPr lang="en-US" sz="1400" baseline="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5663566"/>
                  </a:ext>
                </a:extLst>
              </a:tr>
            </a:tbl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id="{FCCE0D4E-CD23-6061-472B-FB0518F1B2B0}"/>
              </a:ext>
            </a:extLst>
          </p:cNvPr>
          <p:cNvSpPr/>
          <p:nvPr/>
        </p:nvSpPr>
        <p:spPr>
          <a:xfrm>
            <a:off x="49887" y="4125971"/>
            <a:ext cx="898493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aseline="30000" dirty="0">
                <a:latin typeface="Calibri" panose="020F0502020204030204" pitchFamily="34" charset="0"/>
              </a:rPr>
              <a:t>1 </a:t>
            </a:r>
            <a:r>
              <a:rPr lang="en-US" sz="1100" dirty="0">
                <a:latin typeface="Calibri" panose="020F0502020204030204" pitchFamily="34" charset="0"/>
              </a:rPr>
              <a:t>Threshold linearly along a depth up to 0.6-m total. Project Goal linearly along a depth up to 1-m total.</a:t>
            </a:r>
            <a:r>
              <a:rPr lang="en-US" sz="1100" b="1" dirty="0">
                <a:latin typeface="Calibri" panose="020F0502020204030204" pitchFamily="34" charset="0"/>
              </a:rPr>
              <a:t>​</a:t>
            </a:r>
            <a:endParaRPr lang="en-US" sz="1100" b="1" dirty="0">
              <a:latin typeface="Arial" panose="020B0604020202020204" pitchFamily="34" charset="0"/>
            </a:endParaRPr>
          </a:p>
          <a:p>
            <a:r>
              <a:rPr lang="en-US" sz="1100" baseline="30000" dirty="0">
                <a:latin typeface="Calibri" panose="020F0502020204030204" pitchFamily="34" charset="0"/>
              </a:rPr>
              <a:t>2 </a:t>
            </a:r>
            <a:r>
              <a:rPr lang="en-US" sz="1100" dirty="0">
                <a:latin typeface="Calibri" panose="020F0502020204030204" pitchFamily="34" charset="0"/>
              </a:rPr>
              <a:t>No drill samples for State of the Art. Orbital spatial scale is 10s of km at a depth of up to 1 meter, but only for hydrogen.</a:t>
            </a:r>
            <a:r>
              <a:rPr lang="en-US" sz="1100" b="1" dirty="0">
                <a:latin typeface="Calibri" panose="020F0502020204030204" pitchFamily="34" charset="0"/>
              </a:rPr>
              <a:t>​</a:t>
            </a:r>
            <a:endParaRPr lang="en-US" sz="1100" b="1" dirty="0">
              <a:latin typeface="Arial" panose="020B0604020202020204" pitchFamily="34" charset="0"/>
            </a:endParaRPr>
          </a:p>
          <a:p>
            <a:r>
              <a:rPr lang="en-US" sz="1100" baseline="30000" dirty="0">
                <a:latin typeface="Calibri" panose="020F0502020204030204" pitchFamily="34" charset="0"/>
              </a:rPr>
              <a:t>3 </a:t>
            </a:r>
            <a:r>
              <a:rPr lang="en-US" sz="1100" dirty="0">
                <a:latin typeface="Calibri" panose="020F0502020204030204" pitchFamily="34" charset="0"/>
              </a:rPr>
              <a:t>Assumes 2.0-5.0% water by mass in the regolith which encapsulates ISRU’s  definition of a critical cutoff concentration for water harvesting.</a:t>
            </a:r>
          </a:p>
          <a:p>
            <a:r>
              <a:rPr lang="en-US" sz="1100" baseline="30000" dirty="0">
                <a:latin typeface="Calibri" panose="020F0502020204030204" pitchFamily="34" charset="0"/>
              </a:rPr>
              <a:t>4 </a:t>
            </a:r>
            <a:r>
              <a:rPr lang="en-US" sz="1100" dirty="0">
                <a:latin typeface="Calibri" panose="020F0502020204030204" pitchFamily="34" charset="0"/>
              </a:rPr>
              <a:t>Tested as part of MSolo and TRIDENT verification and validation plan and readiness for flight.</a:t>
            </a:r>
            <a:r>
              <a:rPr lang="en-US" sz="1100" dirty="0">
                <a:solidFill>
                  <a:srgbClr val="FFFFFF"/>
                </a:solidFill>
                <a:latin typeface="Calibri" panose="020F0502020204030204" pitchFamily="34" charset="0"/>
              </a:rPr>
              <a:t> 50%</a:t>
            </a:r>
            <a:r>
              <a:rPr lang="en-US" sz="1100" b="1" dirty="0">
                <a:solidFill>
                  <a:srgbClr val="322841"/>
                </a:solidFill>
                <a:latin typeface="Calibri" panose="020F0502020204030204" pitchFamily="34" charset="0"/>
              </a:rPr>
              <a:t>​</a:t>
            </a:r>
            <a:endParaRPr lang="en-US" sz="1100" b="1" i="0" dirty="0">
              <a:solidFill>
                <a:srgbClr val="32284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531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15DB2-5069-C35F-245A-745311B9B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PRIME-1 Technical Assessment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06660A-B84E-443E-3339-34AECC746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82047F-3A60-72F4-715F-AF3F68639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1C59E5-931A-7F30-096D-0D634EC95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12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737F285-F3CA-2994-B6DF-5B1C4ED2C0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1" b="73081"/>
          <a:stretch/>
        </p:blipFill>
        <p:spPr>
          <a:xfrm>
            <a:off x="351444" y="1267483"/>
            <a:ext cx="8490191" cy="10972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FB0023B-A580-3C6B-ACD4-A4B52F050DBE}"/>
              </a:ext>
            </a:extLst>
          </p:cNvPr>
          <p:cNvSpPr txBox="1"/>
          <p:nvPr/>
        </p:nvSpPr>
        <p:spPr>
          <a:xfrm>
            <a:off x="8044070" y="6303617"/>
            <a:ext cx="3865217" cy="543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8DB674A-81AC-164B-92CA-AA3F55340C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44" y="2413061"/>
            <a:ext cx="7127682" cy="4009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G_0221 MSolo video">
            <a:hlinkClick r:id="" action="ppaction://media"/>
            <a:extLst>
              <a:ext uri="{FF2B5EF4-FFF2-40B4-BE49-F238E27FC236}">
                <a16:creationId xmlns:a16="http://schemas.microsoft.com/office/drawing/2014/main" id="{5B4A4EA0-9002-E83C-A7F1-1D0F55580A3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47120" y="2003259"/>
            <a:ext cx="25654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750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62582286D1534CA713606BA98A0298" ma:contentTypeVersion="14" ma:contentTypeDescription="Create a new document." ma:contentTypeScope="" ma:versionID="2c52cc1d69cbe2629125b5b74fc0c1e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81f2544e877eed5c37fdecdf6e41f49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8BCB445-80DF-4F6E-B398-BD879CB37AC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55BAF10-A967-4026-AB23-763FF21245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8993F04-15E3-4B97-A4AD-99D6AA21BCB4}">
  <ds:schemaRefs>
    <ds:schemaRef ds:uri="http://schemas.microsoft.com/office/2006/metadata/properties"/>
    <ds:schemaRef ds:uri="http://schemas.microsoft.com/office/infopath/2007/PartnerControls"/>
    <ds:schemaRef ds:uri="http://purl.org/dc/terms/"/>
    <ds:schemaRef ds:uri="http://www.w3.org/XML/1998/namespace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1385</Words>
  <Application>Microsoft Office PowerPoint</Application>
  <PresentationFormat>Widescreen</PresentationFormat>
  <Paragraphs>222</Paragraphs>
  <Slides>12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Arial Bold</vt:lpstr>
      <vt:lpstr>Calibri</vt:lpstr>
      <vt:lpstr>Calibri Light</vt:lpstr>
      <vt:lpstr>Helvetica Neue</vt:lpstr>
      <vt:lpstr>Office Theme</vt:lpstr>
      <vt:lpstr>PowerPoint Presentation</vt:lpstr>
      <vt:lpstr>PRIME-1 Overview</vt:lpstr>
      <vt:lpstr>PRIME-1 TRL Progression</vt:lpstr>
      <vt:lpstr>PRIME-1 Technical Progress and Results</vt:lpstr>
      <vt:lpstr>PRIME-1 Transition/Infusion Status</vt:lpstr>
      <vt:lpstr>PRIME-1 Assessment Summary</vt:lpstr>
      <vt:lpstr>PRIME-1-Simulation Training</vt:lpstr>
      <vt:lpstr>PRIME-1 MSolo hardware arrival at Intuitive Machines and MLI closeout</vt:lpstr>
      <vt:lpstr>PRIME-1-Lander Mechanical Integration</vt:lpstr>
      <vt:lpstr>PRIME-1:  mechanical integration complete</vt:lpstr>
      <vt:lpstr>PRIME-1 Key Performance Parameter (KPP) Status</vt:lpstr>
      <vt:lpstr>PRIME-1 Technical Assessment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Taylor, Elizabeth (LARC-A3)</dc:creator>
  <cp:lastModifiedBy>Quinn, Jacqueline W. (KSC-UBE00)</cp:lastModifiedBy>
  <cp:revision>21</cp:revision>
  <dcterms:created xsi:type="dcterms:W3CDTF">2024-07-20T19:52:04Z</dcterms:created>
  <dcterms:modified xsi:type="dcterms:W3CDTF">2024-09-03T15:28:25Z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0x010100D262582286D1534CA713606BA98A0298</vt:lpwstr>
  </property>
  <property fmtid="{D5CDD505-2E9C-101B-9397-08002B2CF9AE}" pid="3" name="MediaServiceImageTags">
    <vt:lpwstr/>
  </property>
</Properties>
</file>