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7"/>
  </p:notesMasterIdLst>
  <p:sldIdLst>
    <p:sldId id="572" r:id="rId5"/>
    <p:sldId id="817" r:id="rId6"/>
    <p:sldId id="808" r:id="rId7"/>
    <p:sldId id="804" r:id="rId8"/>
    <p:sldId id="557" r:id="rId9"/>
    <p:sldId id="1013" r:id="rId10"/>
    <p:sldId id="811" r:id="rId11"/>
    <p:sldId id="1015" r:id="rId12"/>
    <p:sldId id="805" r:id="rId13"/>
    <p:sldId id="810" r:id="rId14"/>
    <p:sldId id="813" r:id="rId15"/>
    <p:sldId id="816" r:id="rId16"/>
    <p:sldId id="256" r:id="rId17"/>
    <p:sldId id="258" r:id="rId18"/>
    <p:sldId id="259" r:id="rId19"/>
    <p:sldId id="257" r:id="rId20"/>
    <p:sldId id="260" r:id="rId21"/>
    <p:sldId id="1012" r:id="rId22"/>
    <p:sldId id="261" r:id="rId23"/>
    <p:sldId id="266" r:id="rId24"/>
    <p:sldId id="1005" r:id="rId25"/>
    <p:sldId id="1006" r:id="rId26"/>
    <p:sldId id="1007" r:id="rId27"/>
    <p:sldId id="1008" r:id="rId28"/>
    <p:sldId id="1010" r:id="rId29"/>
    <p:sldId id="1009" r:id="rId30"/>
    <p:sldId id="1011" r:id="rId31"/>
    <p:sldId id="648" r:id="rId32"/>
    <p:sldId id="662" r:id="rId33"/>
    <p:sldId id="649" r:id="rId34"/>
    <p:sldId id="650" r:id="rId35"/>
    <p:sldId id="651" r:id="rId3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DA1DC1D-52E7-1819-AB0B-9A68C81A71B2}" name="May, Wade (LARC-A3)" initials="M(" userId="S::wrmay1@ndc.nasa.gov::f5810c09-1aec-4e08-917f-887ece5f55d0" providerId="AD"/>
  <p188:author id="{BF3A864A-615D-0387-1588-78002E06B738}" name="Yoo, Daniel W. (LARC-A3)[BOOZ ALLEN HAMILTON INC]" initials="YI" userId="S::dwyoo@ndc.nasa.gov::6afd2539-c9c3-4f8c-834e-7a694b45b67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  <a:srgbClr val="376092"/>
    <a:srgbClr val="008000"/>
    <a:srgbClr val="DDDDDD"/>
    <a:srgbClr val="B8B8B8"/>
    <a:srgbClr val="0070C0"/>
    <a:srgbClr val="4F81BD"/>
    <a:srgbClr val="160F09"/>
    <a:srgbClr val="E611CC"/>
    <a:srgbClr val="008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A8112B-1F5F-4DA2-9652-605AA9A48220}" v="4" dt="2024-09-03T15:08:24.076"/>
    <p1510:client id="{FA48DFB0-86C7-4ECE-8D74-769AD7E7D484}" v="44" dt="2024-09-03T14:59:10.8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82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, Wade (LARC-A3)" userId="f5810c09-1aec-4e08-917f-887ece5f55d0" providerId="ADAL" clId="{1846A8D6-0AED-4E27-8347-42A80B11A9B2}"/>
    <pc:docChg chg="modSld">
      <pc:chgData name="May, Wade (LARC-A3)" userId="f5810c09-1aec-4e08-917f-887ece5f55d0" providerId="ADAL" clId="{1846A8D6-0AED-4E27-8347-42A80B11A9B2}" dt="2024-09-03T19:51:33.873" v="1" actId="20577"/>
      <pc:docMkLst>
        <pc:docMk/>
      </pc:docMkLst>
      <pc:sldChg chg="modSp mod">
        <pc:chgData name="May, Wade (LARC-A3)" userId="f5810c09-1aec-4e08-917f-887ece5f55d0" providerId="ADAL" clId="{1846A8D6-0AED-4E27-8347-42A80B11A9B2}" dt="2024-09-03T19:51:33.873" v="1" actId="20577"/>
        <pc:sldMkLst>
          <pc:docMk/>
          <pc:sldMk cId="2111348038" sldId="572"/>
        </pc:sldMkLst>
        <pc:spChg chg="mod">
          <ac:chgData name="May, Wade (LARC-A3)" userId="f5810c09-1aec-4e08-917f-887ece5f55d0" providerId="ADAL" clId="{1846A8D6-0AED-4E27-8347-42A80B11A9B2}" dt="2024-09-03T19:51:33.873" v="1" actId="20577"/>
          <ac:spMkLst>
            <pc:docMk/>
            <pc:sldMk cId="2111348038" sldId="572"/>
            <ac:spMk id="4" creationId="{D6BE52B9-7910-39D6-5F51-314D2F9B200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05348" cy="474208"/>
          </a:xfrm>
          <a:prstGeom prst="rect">
            <a:avLst/>
          </a:prstGeom>
        </p:spPr>
        <p:txBody>
          <a:bodyPr vert="horz" lIns="94947" tIns="47474" rIns="94947" bIns="4747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59181" y="0"/>
            <a:ext cx="3105348" cy="474208"/>
          </a:xfrm>
          <a:prstGeom prst="rect">
            <a:avLst/>
          </a:prstGeom>
        </p:spPr>
        <p:txBody>
          <a:bodyPr vert="horz" lIns="94947" tIns="47474" rIns="94947" bIns="47474" rtlCol="0"/>
          <a:lstStyle>
            <a:lvl1pPr algn="r">
              <a:defRPr sz="1200"/>
            </a:lvl1pPr>
          </a:lstStyle>
          <a:p>
            <a:fld id="{85357CA9-00E3-3A42-845A-0DE91A841503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7713" y="1181100"/>
            <a:ext cx="5670550" cy="31892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947" tIns="47474" rIns="94947" bIns="4747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6619" y="4548457"/>
            <a:ext cx="5732949" cy="3721466"/>
          </a:xfrm>
          <a:prstGeom prst="rect">
            <a:avLst/>
          </a:prstGeom>
        </p:spPr>
        <p:txBody>
          <a:bodyPr vert="horz" lIns="94947" tIns="47474" rIns="94947" bIns="4747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77134"/>
            <a:ext cx="3105348" cy="474207"/>
          </a:xfrm>
          <a:prstGeom prst="rect">
            <a:avLst/>
          </a:prstGeom>
        </p:spPr>
        <p:txBody>
          <a:bodyPr vert="horz" lIns="94947" tIns="47474" rIns="94947" bIns="4747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59181" y="8977134"/>
            <a:ext cx="3105348" cy="474207"/>
          </a:xfrm>
          <a:prstGeom prst="rect">
            <a:avLst/>
          </a:prstGeom>
        </p:spPr>
        <p:txBody>
          <a:bodyPr vert="horz" lIns="94947" tIns="47474" rIns="94947" bIns="47474" rtlCol="0" anchor="b"/>
          <a:lstStyle>
            <a:lvl1pPr algn="r">
              <a:defRPr sz="1200"/>
            </a:lvl1pPr>
          </a:lstStyle>
          <a:p>
            <a:fld id="{041DDCF2-9B85-7E48-A229-6803093FC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651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473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02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17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33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266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247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4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937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921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858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6138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Projects sometimes report to multiple programs / mission directorates</a:t>
            </a:r>
          </a:p>
          <a:p>
            <a:r>
              <a:rPr lang="en-US"/>
              <a:t>Projects sometimes report to multiple centers</a:t>
            </a:r>
          </a:p>
          <a:p>
            <a:r>
              <a:rPr lang="en-US"/>
              <a:t>Projects sometimes report to multiple programs and centers at the same time!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90E81C-1235-4139-96BB-10B1577B7EA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413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Project Details typical across all projects: NPR governance, Lead Center, TRL start, TRL end, Start Year, End Year, Scope, Background, Public Description, Taxonomy, Project Type,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90E81C-1235-4139-96BB-10B1577B7EA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1690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6701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0086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0086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86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87455A-0C9A-0148-A2A9-A89B164394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275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942C2B-B629-2D43-B691-6F4A13221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4EFBA2-0F4B-3B41-ABBF-C3551FC08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5F851-03B5-7C4F-8AB3-07608C906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/>
          <a:lstStyle/>
          <a:p>
            <a:fld id="{41C508F0-1AA7-8449-B96D-5FDB74B9F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730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4749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774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883478" y="1554481"/>
            <a:ext cx="10470321" cy="46269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</a:lstStyle>
          <a:p>
            <a:pPr lvl="0"/>
            <a:r>
              <a:rPr lang="en-US"/>
              <a:t>Level 1 is used for body text. The bullet is optional and may be removed. </a:t>
            </a:r>
            <a:br>
              <a:rPr lang="en-US"/>
            </a:br>
            <a:r>
              <a:rPr lang="en-US"/>
              <a:t>Click “indent more” to access additional text styles.</a:t>
            </a:r>
          </a:p>
          <a:p>
            <a:pPr lvl="1"/>
            <a:r>
              <a:rPr lang="en-US"/>
              <a:t>Second level is a nested text bullet</a:t>
            </a:r>
          </a:p>
          <a:p>
            <a:pPr lvl="2"/>
            <a:r>
              <a:rPr lang="en-US"/>
              <a:t>Third level is a nested text bullet. </a:t>
            </a:r>
          </a:p>
          <a:p>
            <a:pPr lvl="3"/>
            <a:r>
              <a:rPr lang="en-US"/>
              <a:t>Level 4 is an optional subhead</a:t>
            </a:r>
          </a:p>
          <a:p>
            <a:pPr lvl="4"/>
            <a:r>
              <a:rPr lang="en-US"/>
              <a:t>Level 5 is an optional short description. </a:t>
            </a:r>
          </a:p>
          <a:p>
            <a:pPr lvl="5"/>
            <a:r>
              <a:rPr lang="en-US"/>
              <a:t>Level 6 is used for source information or footnotes.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1700FE-B369-D348-9176-7AFA13F62DD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en-US" i="1">
                <a:solidFill>
                  <a:schemeClr val="tx1"/>
                </a:solidFill>
                <a:latin typeface="Georgia" charset="0"/>
              </a:rPr>
              <a:t>Copyright © 2021 Booz Allen Hamilton Inc.  Internal</a:t>
            </a:r>
          </a:p>
        </p:txBody>
      </p:sp>
    </p:spTree>
    <p:extLst>
      <p:ext uri="{BB962C8B-B14F-4D97-AF65-F5344CB8AC3E}">
        <p14:creationId xmlns:p14="http://schemas.microsoft.com/office/powerpoint/2010/main" val="1423547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57031-10D3-655E-E763-F771EF3377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491A95-257B-9AB4-EA24-911417946F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E522F-9083-97F6-5CB8-8262B6DC0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16401-1E20-4B46-B7B8-30A88E031F2B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0B8A9-B1C4-A078-BECB-4BE5D109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801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chemeClr val="tx1"/>
            </a:gs>
            <a:gs pos="44000">
              <a:schemeClr val="tx2">
                <a:lumMod val="75000"/>
              </a:schemeClr>
            </a:gs>
            <a:gs pos="77000">
              <a:schemeClr val="accent5">
                <a:lumMod val="50000"/>
              </a:schemeClr>
            </a:gs>
            <a:gs pos="100000">
              <a:schemeClr val="tx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7039DC-A681-294D-995F-6F3381394DE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-1" y="-1"/>
            <a:ext cx="12185909" cy="89746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0410" y="130120"/>
            <a:ext cx="985672" cy="82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06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2" r:id="rId2"/>
    <p:sldLayoutId id="2147483703" r:id="rId3"/>
    <p:sldLayoutId id="2147483704" r:id="rId4"/>
    <p:sldLayoutId id="2147483705" r:id="rId5"/>
  </p:sldLayoutIdLst>
  <p:hf hdr="0" ftr="0" dt="0"/>
  <p:txStyles>
    <p:title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Ø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eams.microsoft.com/l/channel/19%3AHUOpSzTTq-65rRGcj9CtCF4tJS_mxFtizReOYXytOFk1%40thread.tacv2/General?groupId=0ab8cea5-6988-42d5-8f21-ea1418fea53a&amp;tenantId=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nasa.gov/directorates/stmd/stmd-prizes-challenges-crowdsourcing-program/center-of-excellence-for-collaborative-innovation-coeci/nasa-spark/" TargetMode="Externa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6.png"/><Relationship Id="rId7" Type="http://schemas.openxmlformats.org/officeDocument/2006/relationships/image" Target="../media/image1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tiff"/><Relationship Id="rId5" Type="http://schemas.openxmlformats.org/officeDocument/2006/relationships/image" Target="../media/image28.tiff"/><Relationship Id="rId4" Type="http://schemas.openxmlformats.org/officeDocument/2006/relationships/image" Target="../media/image27.tiff"/><Relationship Id="rId9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001D1107-378E-C242-851F-911BFCAAC7C0}"/>
              </a:ext>
            </a:extLst>
          </p:cNvPr>
          <p:cNvSpPr txBox="1"/>
          <p:nvPr/>
        </p:nvSpPr>
        <p:spPr>
          <a:xfrm>
            <a:off x="7180289" y="5047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BE52B9-7910-39D6-5F51-314D2F9B2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119806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4000" b="1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Space Technology Mission Directorate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4000" b="1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Game Changing Development Program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4400" b="1" dirty="0">
              <a:solidFill>
                <a:prstClr val="white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400" b="1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GCD Digital Operations and Transformation (DOT)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2400" b="1" dirty="0">
              <a:solidFill>
                <a:prstClr val="white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latin typeface="Helvetica Neue"/>
                <a:ea typeface="Helvetica Neue" charset="0"/>
                <a:cs typeface="Helvetica Neue" charset="0"/>
              </a:rPr>
              <a:t>Wade May, Daniel Yoo, Chris Munk</a:t>
            </a:r>
            <a:r>
              <a:rPr lang="en-US" sz="1800">
                <a:latin typeface="Helvetica Neue"/>
                <a:ea typeface="Helvetica Neue" charset="0"/>
                <a:cs typeface="Helvetica Neue" charset="0"/>
              </a:rPr>
              <a:t>, Farley </a:t>
            </a:r>
            <a:r>
              <a:rPr lang="en-US" sz="1800" dirty="0">
                <a:latin typeface="Helvetica Neue"/>
                <a:ea typeface="Helvetica Neue" charset="0"/>
                <a:cs typeface="Helvetica Neue" charset="0"/>
              </a:rPr>
              <a:t>Reynolds</a:t>
            </a:r>
            <a:endParaRPr lang="en-US" dirty="0">
              <a:latin typeface="Helvetica Neue" charset="0"/>
              <a:ea typeface="Helvetica Neue" charset="0"/>
              <a:cs typeface="Helvetica Neue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September 2024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solidFill>
                  <a:srgbClr val="FF0000"/>
                </a:solidFill>
              </a:rPr>
              <a:t>PLEASE HAVE YOUR NASA LAPTOP AND PIV BADGE WITH YOU FOR THIS INTERACTIVE SESSION</a:t>
            </a:r>
          </a:p>
        </p:txBody>
      </p:sp>
    </p:spTree>
    <p:extLst>
      <p:ext uri="{BB962C8B-B14F-4D97-AF65-F5344CB8AC3E}">
        <p14:creationId xmlns:p14="http://schemas.microsoft.com/office/powerpoint/2010/main" val="2111348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10" y="1061633"/>
            <a:ext cx="11913705" cy="5690499"/>
          </a:xfrm>
        </p:spPr>
        <p:txBody>
          <a:bodyPr/>
          <a:lstStyle/>
          <a:p>
            <a:pPr marL="1143000" lvl="2" indent="-571500">
              <a:lnSpc>
                <a:spcPct val="8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3429000" algn="l"/>
              </a:tabLst>
            </a:pPr>
            <a:endParaRPr lang="en-US" sz="1200">
              <a:latin typeface="Arial" panose="020B0604020202020204" pitchFamily="34" charset="0"/>
            </a:endParaRPr>
          </a:p>
          <a:p>
            <a:pPr marL="1143000" lvl="2" indent="-571500">
              <a:lnSpc>
                <a:spcPct val="8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3429000" algn="l"/>
              </a:tabLst>
            </a:pPr>
            <a:endParaRPr lang="en-US" sz="800">
              <a:latin typeface="Arial" panose="020B0604020202020204" pitchFamily="34" charset="0"/>
            </a:endParaRPr>
          </a:p>
          <a:p>
            <a:pPr marL="1143000" lvl="2" indent="-571500">
              <a:lnSpc>
                <a:spcPct val="80000"/>
              </a:lnSpc>
              <a:spcBef>
                <a:spcPts val="300"/>
              </a:spcBef>
              <a:buFont typeface="Wingdings" panose="05000000000000000000" pitchFamily="2" charset="2"/>
              <a:buChar char="Ø"/>
              <a:tabLst>
                <a:tab pos="3429000" algn="l"/>
              </a:tabLst>
            </a:pPr>
            <a:endParaRPr lang="en-US" sz="3200">
              <a:latin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06319" y="1721634"/>
            <a:ext cx="9979363" cy="3414733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bg1"/>
                </a:solidFill>
                <a:latin typeface="Arial Bold" charset="0"/>
                <a:ea typeface="+mj-ea"/>
                <a:cs typeface="+mj-cs"/>
              </a:defRPr>
            </a:lvl1pPr>
          </a:lstStyle>
          <a:p>
            <a:pPr marL="0" lvl="2" algn="ctr"/>
            <a:r>
              <a:rPr lang="en-US" sz="4400" b="1">
                <a:solidFill>
                  <a:schemeClr val="bg1"/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GCD Portal Team</a:t>
            </a:r>
          </a:p>
          <a:p>
            <a:pPr marL="0" lvl="2" algn="ctr"/>
            <a:r>
              <a:rPr lang="en-US" sz="4400" b="1">
                <a:solidFill>
                  <a:schemeClr val="bg1"/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for</a:t>
            </a:r>
          </a:p>
          <a:p>
            <a:pPr marL="0" lvl="2" algn="ctr"/>
            <a:r>
              <a:rPr lang="en-US" sz="4400" b="1">
                <a:solidFill>
                  <a:schemeClr val="bg1"/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Links to all tools</a:t>
            </a:r>
          </a:p>
          <a:p>
            <a:pPr marL="0" lvl="2" algn="ctr"/>
            <a:r>
              <a:rPr lang="en-US" sz="440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GCD Portal | General | Microsoft Teams</a:t>
            </a:r>
            <a:endParaRPr lang="en-US" sz="4400" b="1">
              <a:solidFill>
                <a:schemeClr val="bg1"/>
              </a:solidFill>
              <a:latin typeface="Arial Bold" panose="020B0704020202020204" pitchFamily="34" charset="0"/>
              <a:ea typeface="MS PGothic" panose="020B0600070205080204" pitchFamily="34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0042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179" y="1305620"/>
            <a:ext cx="12242358" cy="4550895"/>
          </a:xfrm>
        </p:spPr>
        <p:txBody>
          <a:bodyPr/>
          <a:lstStyle/>
          <a:p>
            <a:pPr marL="850900" lvl="1" indent="-571500">
              <a:lnSpc>
                <a:spcPct val="80000"/>
              </a:lnSpc>
              <a:spcBef>
                <a:spcPts val="300"/>
              </a:spcBef>
              <a:buFont typeface="Wingdings" panose="05000000000000000000" pitchFamily="2" charset="2"/>
              <a:buChar char="Ø"/>
              <a:tabLst>
                <a:tab pos="3429000" algn="l"/>
              </a:tabLst>
            </a:pPr>
            <a:r>
              <a:rPr lang="en-US" sz="3200">
                <a:latin typeface="Arial" panose="020B0604020202020204" pitchFamily="34" charset="0"/>
                <a:ea typeface="ＭＳ Ｐゴシック" charset="-128"/>
              </a:rPr>
              <a:t>MBPM solutions for all processes, products, and HQ reporting</a:t>
            </a:r>
            <a:endParaRPr lang="en-US" sz="2400">
              <a:latin typeface="Arial" panose="020B0604020202020204" pitchFamily="34" charset="0"/>
              <a:ea typeface="ＭＳ Ｐゴシック" charset="-128"/>
            </a:endParaRPr>
          </a:p>
          <a:p>
            <a:pPr marL="1316038" lvl="2" indent="-446088">
              <a:lnSpc>
                <a:spcPct val="8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3429000" algn="l"/>
              </a:tabLst>
            </a:pPr>
            <a:r>
              <a:rPr lang="en-US" sz="2400" b="1">
                <a:latin typeface="Arial" panose="020B0604020202020204" pitchFamily="34" charset="0"/>
                <a:ea typeface="ＭＳ Ｐゴシック" charset="-128"/>
              </a:rPr>
              <a:t>Instantaneous real-time updated data for all technical activities</a:t>
            </a:r>
            <a:r>
              <a:rPr lang="en-US" sz="2400">
                <a:latin typeface="Arial" panose="020B0604020202020204" pitchFamily="34" charset="0"/>
                <a:ea typeface="ＭＳ Ｐゴシック" charset="-128"/>
              </a:rPr>
              <a:t> in a secure, cloud-based, Agency-supported solution </a:t>
            </a:r>
          </a:p>
          <a:p>
            <a:pPr marL="1316038" lvl="2" indent="-446088">
              <a:lnSpc>
                <a:spcPct val="8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3429000" algn="l"/>
              </a:tabLst>
            </a:pPr>
            <a:r>
              <a:rPr lang="en-US" sz="2400"/>
              <a:t>Coordination tools and a </a:t>
            </a:r>
            <a:r>
              <a:rPr lang="en-US" sz="2400" b="1"/>
              <a:t>comprehensive data model</a:t>
            </a:r>
            <a:r>
              <a:rPr lang="en-US" sz="2400"/>
              <a:t> ensure data is synched from a single, yet distributed, initial authoritative source </a:t>
            </a:r>
            <a:endParaRPr lang="en-US" sz="2400">
              <a:latin typeface="Arial" panose="020B0604020202020204" pitchFamily="34" charset="0"/>
              <a:ea typeface="ＭＳ Ｐゴシック" charset="-128"/>
            </a:endParaRPr>
          </a:p>
          <a:p>
            <a:pPr marL="1316038" lvl="2" indent="-446088">
              <a:lnSpc>
                <a:spcPct val="8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3429000" algn="l"/>
              </a:tabLst>
            </a:pPr>
            <a:r>
              <a:rPr lang="en-US" sz="2400">
                <a:latin typeface="Arial" panose="020B0604020202020204" pitchFamily="34" charset="0"/>
                <a:ea typeface="ＭＳ Ｐゴシック" charset="-128"/>
              </a:rPr>
              <a:t>Flexible and customizable </a:t>
            </a:r>
            <a:r>
              <a:rPr lang="en-US" sz="2400" b="1">
                <a:latin typeface="Arial" panose="020B0604020202020204" pitchFamily="34" charset="0"/>
                <a:ea typeface="ＭＳ Ｐゴシック" charset="-128"/>
              </a:rPr>
              <a:t>data visualization</a:t>
            </a:r>
            <a:r>
              <a:rPr lang="en-US" sz="2400">
                <a:latin typeface="Arial" panose="020B0604020202020204" pitchFamily="34" charset="0"/>
                <a:ea typeface="ＭＳ Ｐゴシック" charset="-128"/>
              </a:rPr>
              <a:t> of technical reporting for various management levels and stakeholders</a:t>
            </a:r>
          </a:p>
          <a:p>
            <a:pPr marL="1316038" lvl="2" indent="-446088">
              <a:lnSpc>
                <a:spcPct val="8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3429000" algn="l"/>
              </a:tabLst>
            </a:pPr>
            <a:r>
              <a:rPr lang="en-US" sz="2400">
                <a:latin typeface="Arial" panose="020B0604020202020204" pitchFamily="34" charset="0"/>
                <a:ea typeface="ＭＳ Ｐゴシック" charset="-128"/>
              </a:rPr>
              <a:t>Real-time project performance </a:t>
            </a:r>
            <a:r>
              <a:rPr lang="en-US" sz="2400" b="1">
                <a:latin typeface="Arial" panose="020B0604020202020204" pitchFamily="34" charset="0"/>
                <a:ea typeface="ＭＳ Ｐゴシック" charset="-128"/>
              </a:rPr>
              <a:t>analysis</a:t>
            </a:r>
            <a:r>
              <a:rPr lang="en-US" sz="2400">
                <a:latin typeface="Arial" panose="020B0604020202020204" pitchFamily="34" charset="0"/>
                <a:ea typeface="ＭＳ Ｐゴシック" charset="-128"/>
              </a:rPr>
              <a:t> (e.g. Technical, Resource allocation)</a:t>
            </a:r>
          </a:p>
          <a:p>
            <a:pPr marL="1316038" lvl="2" indent="-446088">
              <a:lnSpc>
                <a:spcPct val="8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3429000" algn="l"/>
              </a:tabLst>
            </a:pPr>
            <a:r>
              <a:rPr lang="en-US" sz="2400">
                <a:latin typeface="Arial" panose="020B0604020202020204" pitchFamily="34" charset="0"/>
                <a:ea typeface="ＭＳ Ｐゴシック" charset="-128"/>
              </a:rPr>
              <a:t>Intelligent Programmatic Requirement Development, Control and Presentation</a:t>
            </a:r>
          </a:p>
          <a:p>
            <a:pPr marL="2057400" lvl="3" indent="-457200">
              <a:lnSpc>
                <a:spcPct val="8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3429000" algn="l"/>
              </a:tabLst>
            </a:pPr>
            <a:r>
              <a:rPr lang="en-US" sz="2000">
                <a:latin typeface="Arial" panose="020B0604020202020204" pitchFamily="34" charset="0"/>
                <a:ea typeface="ＭＳ Ｐゴシック" charset="-128"/>
              </a:rPr>
              <a:t>“Control the data not the documents”</a:t>
            </a:r>
          </a:p>
          <a:p>
            <a:pPr marL="1316038" lvl="2" indent="-446088">
              <a:lnSpc>
                <a:spcPct val="8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3429000" algn="l"/>
              </a:tabLst>
            </a:pPr>
            <a:r>
              <a:rPr lang="en-US" sz="2400">
                <a:latin typeface="Arial" panose="020B0604020202020204" pitchFamily="34" charset="0"/>
                <a:ea typeface="ＭＳ Ｐゴシック" charset="-128"/>
              </a:rPr>
              <a:t>Program risk management analysis and reporting</a:t>
            </a:r>
            <a:endParaRPr lang="en-US" sz="2800">
              <a:latin typeface="Arial" panose="020B0604020202020204" pitchFamily="34" charset="0"/>
              <a:ea typeface="ＭＳ Ｐゴシック" charset="-128"/>
            </a:endParaRPr>
          </a:p>
          <a:p>
            <a:pPr lvl="1" indent="0">
              <a:lnSpc>
                <a:spcPct val="80000"/>
              </a:lnSpc>
              <a:spcBef>
                <a:spcPts val="300"/>
              </a:spcBef>
              <a:buNone/>
              <a:tabLst>
                <a:tab pos="3429000" algn="l"/>
              </a:tabLst>
            </a:pPr>
            <a:endParaRPr lang="en-US">
              <a:latin typeface="Arial" panose="020B0604020202020204" pitchFamily="34" charset="0"/>
              <a:ea typeface="ＭＳ Ｐゴシック" charset="-128"/>
            </a:endParaRPr>
          </a:p>
          <a:p>
            <a:pPr lvl="1" indent="0">
              <a:lnSpc>
                <a:spcPct val="80000"/>
              </a:lnSpc>
              <a:spcBef>
                <a:spcPts val="300"/>
              </a:spcBef>
              <a:buNone/>
              <a:tabLst>
                <a:tab pos="3429000" algn="l"/>
              </a:tabLst>
            </a:pPr>
            <a:r>
              <a:rPr lang="en-US">
                <a:latin typeface="Arial" panose="020B0604020202020204" pitchFamily="34" charset="0"/>
                <a:ea typeface="ＭＳ Ｐゴシック" charset="-128"/>
              </a:rPr>
              <a:t>MBPM = Model Based Program Management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97002" y="87085"/>
            <a:ext cx="8197995" cy="914400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bg1"/>
                </a:solidFill>
                <a:latin typeface="Arial Bold" charset="0"/>
                <a:ea typeface="+mj-ea"/>
                <a:cs typeface="+mj-cs"/>
              </a:defRPr>
            </a:lvl1pPr>
          </a:lstStyle>
          <a:p>
            <a:pPr marL="0" lvl="2" algn="ctr"/>
            <a:r>
              <a:rPr lang="en-US" sz="4400" b="1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MBPM “</a:t>
            </a:r>
            <a:r>
              <a:rPr lang="en-US" sz="4400" b="1" err="1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Desirements</a:t>
            </a:r>
            <a:r>
              <a:rPr lang="en-US" sz="4400" b="1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83466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10" y="1061633"/>
            <a:ext cx="11913705" cy="5690499"/>
          </a:xfrm>
        </p:spPr>
        <p:txBody>
          <a:bodyPr/>
          <a:lstStyle/>
          <a:p>
            <a:pPr marL="1143000" lvl="2" indent="-571500">
              <a:lnSpc>
                <a:spcPct val="8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3429000" algn="l"/>
              </a:tabLst>
            </a:pPr>
            <a:endParaRPr lang="en-US" sz="1200">
              <a:latin typeface="Arial" panose="020B0604020202020204" pitchFamily="34" charset="0"/>
            </a:endParaRPr>
          </a:p>
          <a:p>
            <a:pPr marL="1143000" lvl="2" indent="-571500">
              <a:lnSpc>
                <a:spcPct val="8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3429000" algn="l"/>
              </a:tabLst>
            </a:pPr>
            <a:endParaRPr lang="en-US" sz="800">
              <a:latin typeface="Arial" panose="020B0604020202020204" pitchFamily="34" charset="0"/>
            </a:endParaRPr>
          </a:p>
          <a:p>
            <a:pPr marL="1143000" lvl="2" indent="-571500">
              <a:lnSpc>
                <a:spcPct val="80000"/>
              </a:lnSpc>
              <a:spcBef>
                <a:spcPts val="300"/>
              </a:spcBef>
              <a:buFont typeface="Wingdings" panose="05000000000000000000" pitchFamily="2" charset="2"/>
              <a:buChar char="Ø"/>
              <a:tabLst>
                <a:tab pos="3429000" algn="l"/>
              </a:tabLst>
            </a:pPr>
            <a:endParaRPr lang="en-US" sz="3200">
              <a:latin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33208" y="2625646"/>
            <a:ext cx="8525615" cy="803354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bg1"/>
                </a:solidFill>
                <a:latin typeface="Arial Bold" charset="0"/>
                <a:ea typeface="+mj-ea"/>
                <a:cs typeface="+mj-cs"/>
              </a:defRPr>
            </a:lvl1pPr>
          </a:lstStyle>
          <a:p>
            <a:pPr marL="0" lvl="2" algn="ctr"/>
            <a:r>
              <a:rPr lang="en-US" sz="4400" b="1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Existing Tools</a:t>
            </a:r>
          </a:p>
        </p:txBody>
      </p:sp>
    </p:spTree>
    <p:extLst>
      <p:ext uri="{BB962C8B-B14F-4D97-AF65-F5344CB8AC3E}">
        <p14:creationId xmlns:p14="http://schemas.microsoft.com/office/powerpoint/2010/main" val="1390230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8087" y="118019"/>
            <a:ext cx="10907484" cy="914400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bg1"/>
                </a:solidFill>
                <a:latin typeface="Arial Bold" charset="0"/>
                <a:ea typeface="+mj-ea"/>
                <a:cs typeface="+mj-cs"/>
              </a:defRPr>
            </a:lvl1pPr>
          </a:lstStyle>
          <a:p>
            <a:pPr marL="0" lvl="2" algn="ctr"/>
            <a:r>
              <a:rPr lang="en-US" sz="4400" b="1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Program Analytics Dashboard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C2A700-4ACC-7E42-8892-63DED5A9E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87" y="1362274"/>
            <a:ext cx="5821216" cy="34099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CF831F-7446-0449-8F46-70E99B244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6946" y="2049250"/>
            <a:ext cx="6097811" cy="35665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6933E1-4837-7D48-A448-F473F27B5E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8582" y="4279960"/>
            <a:ext cx="3820367" cy="22309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39437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AFA10-D72F-D49D-6340-0F9B1E0F3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PURPOSE OF WHY WE HAVE A MIPR APP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7ADF7-FE0F-E3DB-F65F-3AA674F9D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HOW WILL THIS HELP ME AS A PROJECT MANAGER?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r>
              <a:rPr lang="en-US"/>
              <a:t>Gets rid of Monthly PowerPoint charts! (ironic this is a bullet on a PowerPoint chart)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r>
              <a:rPr lang="en-US"/>
              <a:t>Consistent information month to month (any changes will be reflected in the app)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r>
              <a:rPr lang="en-US"/>
              <a:t>Only information that is needed (know exactly what program is asking for)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r>
              <a:rPr lang="en-US"/>
              <a:t>Stores information into a database for trending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r>
              <a:rPr lang="en-US"/>
              <a:t>Don’t have to check to see if there is a new template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r>
              <a:rPr lang="en-US"/>
              <a:t>You know exactly what milestones need to be reported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HOW WILL THIS HELP THE PROGRAM OFFICE?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r>
              <a:rPr lang="en-US"/>
              <a:t>Allows for cross program interrogation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r>
              <a:rPr lang="en-US"/>
              <a:t>Single database for all projects that all program can access (no more emails)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r>
              <a:rPr lang="en-US"/>
              <a:t>See trending by project, by domain, or by the program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r>
              <a:rPr lang="en-US"/>
              <a:t>Will allow projects in need to rise to the top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r>
              <a:rPr lang="en-US"/>
              <a:t>Can change data being requested 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r>
              <a:rPr lang="en-US"/>
              <a:t>Manage Data Not Documents!</a:t>
            </a:r>
          </a:p>
        </p:txBody>
      </p:sp>
    </p:spTree>
    <p:extLst>
      <p:ext uri="{BB962C8B-B14F-4D97-AF65-F5344CB8AC3E}">
        <p14:creationId xmlns:p14="http://schemas.microsoft.com/office/powerpoint/2010/main" val="556915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143219" y="118019"/>
            <a:ext cx="12335219" cy="914400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bg1"/>
                </a:solidFill>
                <a:latin typeface="Arial Bold" charset="0"/>
                <a:ea typeface="+mj-ea"/>
                <a:cs typeface="+mj-cs"/>
              </a:defRPr>
            </a:lvl1pPr>
          </a:lstStyle>
          <a:p>
            <a:pPr marL="0" lvl="2" algn="ctr"/>
            <a:r>
              <a:rPr lang="en-US" sz="4400" b="1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Project Manager Monthly Status Reporting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77A1A6-2B68-D8A3-013F-445769C3C2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" y="1033794"/>
            <a:ext cx="10460736" cy="557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183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143219" y="118019"/>
            <a:ext cx="12335219" cy="914400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bg1"/>
                </a:solidFill>
                <a:latin typeface="Arial Bold" charset="0"/>
                <a:ea typeface="+mj-ea"/>
                <a:cs typeface="+mj-cs"/>
              </a:defRPr>
            </a:lvl1pPr>
          </a:lstStyle>
          <a:p>
            <a:pPr marL="0" lvl="2" algn="ctr"/>
            <a:r>
              <a:rPr lang="en-US" sz="4400" b="1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Program Monthly Assessment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9331C7-EF3E-CFFF-6282-A20E7DE3B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131330"/>
            <a:ext cx="10369296" cy="5491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200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07B8DCC-3799-341C-EF4A-4F8A5C58F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985" y="1032419"/>
            <a:ext cx="10312029" cy="5639391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143219" y="118019"/>
            <a:ext cx="12335219" cy="914400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bg1"/>
                </a:solidFill>
                <a:latin typeface="Arial Bold" charset="0"/>
                <a:ea typeface="+mj-ea"/>
                <a:cs typeface="+mj-cs"/>
              </a:defRPr>
            </a:lvl1pPr>
          </a:lstStyle>
          <a:p>
            <a:pPr marL="0" lvl="2" algn="ctr"/>
            <a:r>
              <a:rPr lang="en-US" sz="4400" b="1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Key Performance Parameter PowerApps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4E2E7F-5643-5566-9E89-21A12B297184}"/>
              </a:ext>
            </a:extLst>
          </p:cNvPr>
          <p:cNvSpPr txBox="1"/>
          <p:nvPr/>
        </p:nvSpPr>
        <p:spPr>
          <a:xfrm>
            <a:off x="4097729" y="5703838"/>
            <a:ext cx="50828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Details of App will be covered in CE workshop</a:t>
            </a:r>
          </a:p>
        </p:txBody>
      </p:sp>
    </p:spTree>
    <p:extLst>
      <p:ext uri="{BB962C8B-B14F-4D97-AF65-F5344CB8AC3E}">
        <p14:creationId xmlns:p14="http://schemas.microsoft.com/office/powerpoint/2010/main" val="560857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8D748A-4D47-D851-0F86-2FC4D6C60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416" y="1321695"/>
            <a:ext cx="9650481" cy="5418287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143219" y="118018"/>
            <a:ext cx="12335219" cy="1482181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bg1"/>
                </a:solidFill>
                <a:latin typeface="Arial Bold" charset="0"/>
                <a:ea typeface="+mj-ea"/>
                <a:cs typeface="+mj-cs"/>
              </a:defRPr>
            </a:lvl1pPr>
          </a:lstStyle>
          <a:p>
            <a:pPr marL="0" lvl="2" algn="ctr"/>
            <a:r>
              <a:rPr lang="en-US" sz="4400" b="1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Technical Readiness Assessment </a:t>
            </a:r>
            <a:r>
              <a:rPr lang="en-US" sz="4400" b="1" err="1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PowerApp</a:t>
            </a:r>
            <a:endParaRPr lang="en-US" sz="4400" b="1">
              <a:solidFill>
                <a:schemeClr val="bg1">
                  <a:lumMod val="85000"/>
                </a:schemeClr>
              </a:solidFill>
              <a:latin typeface="Arial Bold" panose="020B0704020202020204" pitchFamily="34" charset="0"/>
              <a:ea typeface="MS PGothic" panose="020B0600070205080204" pitchFamily="34" charset="-128"/>
              <a:cs typeface="ＭＳ Ｐゴシック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87C938-4BA4-E931-C6F2-4D5F5348BD1E}"/>
              </a:ext>
            </a:extLst>
          </p:cNvPr>
          <p:cNvSpPr txBox="1"/>
          <p:nvPr/>
        </p:nvSpPr>
        <p:spPr>
          <a:xfrm>
            <a:off x="3554574" y="5703838"/>
            <a:ext cx="50828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Details of App will be covered in CE workshop</a:t>
            </a:r>
          </a:p>
        </p:txBody>
      </p:sp>
    </p:spTree>
    <p:extLst>
      <p:ext uri="{BB962C8B-B14F-4D97-AF65-F5344CB8AC3E}">
        <p14:creationId xmlns:p14="http://schemas.microsoft.com/office/powerpoint/2010/main" val="3793796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10" y="1061633"/>
            <a:ext cx="11913705" cy="5690499"/>
          </a:xfrm>
        </p:spPr>
        <p:txBody>
          <a:bodyPr/>
          <a:lstStyle/>
          <a:p>
            <a:pPr marL="1143000" lvl="2" indent="-571500">
              <a:lnSpc>
                <a:spcPct val="8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3429000" algn="l"/>
              </a:tabLst>
            </a:pPr>
            <a:endParaRPr lang="en-US" sz="1200">
              <a:latin typeface="Arial" panose="020B0604020202020204" pitchFamily="34" charset="0"/>
            </a:endParaRPr>
          </a:p>
          <a:p>
            <a:pPr marL="1143000" lvl="2" indent="-571500">
              <a:lnSpc>
                <a:spcPct val="80000"/>
              </a:lnSpc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3429000" algn="l"/>
              </a:tabLst>
            </a:pPr>
            <a:endParaRPr lang="en-US" sz="800">
              <a:latin typeface="Arial" panose="020B0604020202020204" pitchFamily="34" charset="0"/>
            </a:endParaRPr>
          </a:p>
          <a:p>
            <a:pPr marL="1143000" lvl="2" indent="-571500">
              <a:lnSpc>
                <a:spcPct val="80000"/>
              </a:lnSpc>
              <a:spcBef>
                <a:spcPts val="300"/>
              </a:spcBef>
              <a:buFont typeface="Wingdings" panose="05000000000000000000" pitchFamily="2" charset="2"/>
              <a:buChar char="Ø"/>
              <a:tabLst>
                <a:tab pos="3429000" algn="l"/>
              </a:tabLst>
            </a:pPr>
            <a:endParaRPr lang="en-US" sz="3200">
              <a:latin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33208" y="2625646"/>
            <a:ext cx="8525615" cy="803354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bg1"/>
                </a:solidFill>
                <a:latin typeface="Arial Bold" charset="0"/>
                <a:ea typeface="+mj-ea"/>
                <a:cs typeface="+mj-cs"/>
              </a:defRPr>
            </a:lvl1pPr>
          </a:lstStyle>
          <a:p>
            <a:pPr marL="0" lvl="2" algn="ctr"/>
            <a:r>
              <a:rPr lang="en-US" sz="4400" b="1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Planned Tools</a:t>
            </a:r>
          </a:p>
        </p:txBody>
      </p:sp>
    </p:spTree>
    <p:extLst>
      <p:ext uri="{BB962C8B-B14F-4D97-AF65-F5344CB8AC3E}">
        <p14:creationId xmlns:p14="http://schemas.microsoft.com/office/powerpoint/2010/main" val="3633399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10D6501-0B78-D912-B6AF-190CD4F5C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Project Details / SPAR PowerApps</a:t>
            </a:r>
            <a:endParaRPr lang="en-US" sz="40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AC0C96-C7F3-1005-462B-A43A7D544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91" y="1100666"/>
            <a:ext cx="6422694" cy="50611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37F57E-892A-A787-40CE-08039B443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678" y="2089636"/>
            <a:ext cx="6491163" cy="46572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91845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9BEA0-F0EE-D770-C64F-B9DB40F22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/>
              <a:t>NASA Data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3BAD31-8734-F86F-D601-E210DFB3C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Random thoughts from GCD</a:t>
            </a:r>
          </a:p>
        </p:txBody>
      </p:sp>
    </p:spTree>
    <p:extLst>
      <p:ext uri="{BB962C8B-B14F-4D97-AF65-F5344CB8AC3E}">
        <p14:creationId xmlns:p14="http://schemas.microsoft.com/office/powerpoint/2010/main" val="2003346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15B835-995D-B8D9-FE9E-E0541E7E2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 and Challenges of Data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87562-BE01-AFA0-1B6C-399A33F02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76949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GCD has 10+ years of program and project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Across multiple centers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Partnering with multiple mission directorates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Hard to analyze program, portfolio, center, or mission directorate performance</a:t>
            </a:r>
          </a:p>
        </p:txBody>
      </p:sp>
    </p:spTree>
    <p:extLst>
      <p:ext uri="{BB962C8B-B14F-4D97-AF65-F5344CB8AC3E}">
        <p14:creationId xmlns:p14="http://schemas.microsoft.com/office/powerpoint/2010/main" val="648095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81BC7-81B8-388C-EA6F-17FFF1CC2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Projects Report through Institutional Authority and Programmatic Authority</a:t>
            </a:r>
          </a:p>
        </p:txBody>
      </p:sp>
      <p:sp>
        <p:nvSpPr>
          <p:cNvPr id="27" name="Flowchart: Process 26">
            <a:extLst>
              <a:ext uri="{FF2B5EF4-FFF2-40B4-BE49-F238E27FC236}">
                <a16:creationId xmlns:a16="http://schemas.microsoft.com/office/drawing/2014/main" id="{F8BEF03A-916D-D334-14B9-A79BC13D87EB}"/>
              </a:ext>
            </a:extLst>
          </p:cNvPr>
          <p:cNvSpPr/>
          <p:nvPr/>
        </p:nvSpPr>
        <p:spPr>
          <a:xfrm>
            <a:off x="5451762" y="1948140"/>
            <a:ext cx="1288473" cy="57001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Agency AA</a:t>
            </a:r>
          </a:p>
        </p:txBody>
      </p:sp>
      <p:sp>
        <p:nvSpPr>
          <p:cNvPr id="28" name="Flowchart: Process 27">
            <a:extLst>
              <a:ext uri="{FF2B5EF4-FFF2-40B4-BE49-F238E27FC236}">
                <a16:creationId xmlns:a16="http://schemas.microsoft.com/office/drawing/2014/main" id="{B6F85E50-2CB5-676B-1E2A-FB812BABFD47}"/>
              </a:ext>
            </a:extLst>
          </p:cNvPr>
          <p:cNvSpPr/>
          <p:nvPr/>
        </p:nvSpPr>
        <p:spPr>
          <a:xfrm>
            <a:off x="2588820" y="2879369"/>
            <a:ext cx="1318161" cy="4215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Center</a:t>
            </a:r>
          </a:p>
        </p:txBody>
      </p:sp>
      <p:sp>
        <p:nvSpPr>
          <p:cNvPr id="29" name="Flowchart: Process 28">
            <a:extLst>
              <a:ext uri="{FF2B5EF4-FFF2-40B4-BE49-F238E27FC236}">
                <a16:creationId xmlns:a16="http://schemas.microsoft.com/office/drawing/2014/main" id="{02E3B055-2E0D-4037-3006-4E7B49B6C1AC}"/>
              </a:ext>
            </a:extLst>
          </p:cNvPr>
          <p:cNvSpPr/>
          <p:nvPr/>
        </p:nvSpPr>
        <p:spPr>
          <a:xfrm>
            <a:off x="5436918" y="2793274"/>
            <a:ext cx="1318161" cy="59376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Mission Directorate</a:t>
            </a:r>
          </a:p>
        </p:txBody>
      </p:sp>
      <p:sp>
        <p:nvSpPr>
          <p:cNvPr id="31" name="Flowchart: Process 30">
            <a:extLst>
              <a:ext uri="{FF2B5EF4-FFF2-40B4-BE49-F238E27FC236}">
                <a16:creationId xmlns:a16="http://schemas.microsoft.com/office/drawing/2014/main" id="{4B698D0E-1FD8-832E-BCDC-EDEF30939251}"/>
              </a:ext>
            </a:extLst>
          </p:cNvPr>
          <p:cNvSpPr/>
          <p:nvPr/>
        </p:nvSpPr>
        <p:spPr>
          <a:xfrm>
            <a:off x="8245433" y="2793274"/>
            <a:ext cx="1318161" cy="59376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Mission Directorate</a:t>
            </a:r>
          </a:p>
        </p:txBody>
      </p:sp>
      <p:sp>
        <p:nvSpPr>
          <p:cNvPr id="32" name="Flowchart: Process 31">
            <a:extLst>
              <a:ext uri="{FF2B5EF4-FFF2-40B4-BE49-F238E27FC236}">
                <a16:creationId xmlns:a16="http://schemas.microsoft.com/office/drawing/2014/main" id="{B353E5BC-9E8A-658C-C9E3-F4D9458C1DD1}"/>
              </a:ext>
            </a:extLst>
          </p:cNvPr>
          <p:cNvSpPr/>
          <p:nvPr/>
        </p:nvSpPr>
        <p:spPr>
          <a:xfrm>
            <a:off x="2666009" y="3662388"/>
            <a:ext cx="1163782" cy="52251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Division</a:t>
            </a:r>
          </a:p>
        </p:txBody>
      </p:sp>
      <p:sp>
        <p:nvSpPr>
          <p:cNvPr id="33" name="Flowchart: Process 32">
            <a:extLst>
              <a:ext uri="{FF2B5EF4-FFF2-40B4-BE49-F238E27FC236}">
                <a16:creationId xmlns:a16="http://schemas.microsoft.com/office/drawing/2014/main" id="{147DDF9B-1B0D-F1F2-45CF-CFC9282B8EF6}"/>
              </a:ext>
            </a:extLst>
          </p:cNvPr>
          <p:cNvSpPr/>
          <p:nvPr/>
        </p:nvSpPr>
        <p:spPr>
          <a:xfrm>
            <a:off x="5514107" y="3651859"/>
            <a:ext cx="1163782" cy="52251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Division</a:t>
            </a:r>
          </a:p>
        </p:txBody>
      </p:sp>
      <p:sp>
        <p:nvSpPr>
          <p:cNvPr id="34" name="Flowchart: Process 33">
            <a:extLst>
              <a:ext uri="{FF2B5EF4-FFF2-40B4-BE49-F238E27FC236}">
                <a16:creationId xmlns:a16="http://schemas.microsoft.com/office/drawing/2014/main" id="{BB8F3F27-ED4B-FDEC-4186-F89461E27936}"/>
              </a:ext>
            </a:extLst>
          </p:cNvPr>
          <p:cNvSpPr/>
          <p:nvPr/>
        </p:nvSpPr>
        <p:spPr>
          <a:xfrm>
            <a:off x="8322622" y="3651859"/>
            <a:ext cx="1163782" cy="52251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Division</a:t>
            </a:r>
          </a:p>
        </p:txBody>
      </p:sp>
      <p:sp>
        <p:nvSpPr>
          <p:cNvPr id="35" name="Flowchart: Process 34">
            <a:extLst>
              <a:ext uri="{FF2B5EF4-FFF2-40B4-BE49-F238E27FC236}">
                <a16:creationId xmlns:a16="http://schemas.microsoft.com/office/drawing/2014/main" id="{EE7370F1-F3C5-1E64-D1A1-292089C85380}"/>
              </a:ext>
            </a:extLst>
          </p:cNvPr>
          <p:cNvSpPr/>
          <p:nvPr/>
        </p:nvSpPr>
        <p:spPr>
          <a:xfrm>
            <a:off x="2731323" y="4528166"/>
            <a:ext cx="1033154" cy="42157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Branch</a:t>
            </a:r>
          </a:p>
        </p:txBody>
      </p:sp>
      <p:sp>
        <p:nvSpPr>
          <p:cNvPr id="36" name="Flowchart: Process 35">
            <a:extLst>
              <a:ext uri="{FF2B5EF4-FFF2-40B4-BE49-F238E27FC236}">
                <a16:creationId xmlns:a16="http://schemas.microsoft.com/office/drawing/2014/main" id="{D1A59218-E92B-FF80-575A-6956C2204E3B}"/>
              </a:ext>
            </a:extLst>
          </p:cNvPr>
          <p:cNvSpPr/>
          <p:nvPr/>
        </p:nvSpPr>
        <p:spPr>
          <a:xfrm>
            <a:off x="5579421" y="4528166"/>
            <a:ext cx="1033154" cy="41563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Program</a:t>
            </a:r>
          </a:p>
        </p:txBody>
      </p:sp>
      <p:sp>
        <p:nvSpPr>
          <p:cNvPr id="37" name="Flowchart: Process 36">
            <a:extLst>
              <a:ext uri="{FF2B5EF4-FFF2-40B4-BE49-F238E27FC236}">
                <a16:creationId xmlns:a16="http://schemas.microsoft.com/office/drawing/2014/main" id="{1E362FA6-4905-BD85-E2C5-95830106AFCA}"/>
              </a:ext>
            </a:extLst>
          </p:cNvPr>
          <p:cNvSpPr/>
          <p:nvPr/>
        </p:nvSpPr>
        <p:spPr>
          <a:xfrm>
            <a:off x="8387936" y="4528166"/>
            <a:ext cx="1033154" cy="41563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Program</a:t>
            </a:r>
          </a:p>
        </p:txBody>
      </p:sp>
      <p:sp>
        <p:nvSpPr>
          <p:cNvPr id="38" name="Flowchart: Process 37">
            <a:extLst>
              <a:ext uri="{FF2B5EF4-FFF2-40B4-BE49-F238E27FC236}">
                <a16:creationId xmlns:a16="http://schemas.microsoft.com/office/drawing/2014/main" id="{6EFB5546-6990-AF42-D6D1-9FFC9033BEFD}"/>
              </a:ext>
            </a:extLst>
          </p:cNvPr>
          <p:cNvSpPr/>
          <p:nvPr/>
        </p:nvSpPr>
        <p:spPr>
          <a:xfrm>
            <a:off x="3066802" y="5791695"/>
            <a:ext cx="1098467" cy="35032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Project 1</a:t>
            </a:r>
          </a:p>
        </p:txBody>
      </p:sp>
      <p:sp>
        <p:nvSpPr>
          <p:cNvPr id="39" name="Flowchart: Process 38">
            <a:extLst>
              <a:ext uri="{FF2B5EF4-FFF2-40B4-BE49-F238E27FC236}">
                <a16:creationId xmlns:a16="http://schemas.microsoft.com/office/drawing/2014/main" id="{719AAE35-4365-24D7-0903-0E57D22AFCC8}"/>
              </a:ext>
            </a:extLst>
          </p:cNvPr>
          <p:cNvSpPr/>
          <p:nvPr/>
        </p:nvSpPr>
        <p:spPr>
          <a:xfrm>
            <a:off x="4772890" y="5791695"/>
            <a:ext cx="1098467" cy="35032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Project 2</a:t>
            </a:r>
          </a:p>
        </p:txBody>
      </p:sp>
      <p:sp>
        <p:nvSpPr>
          <p:cNvPr id="40" name="Flowchart: Process 39">
            <a:extLst>
              <a:ext uri="{FF2B5EF4-FFF2-40B4-BE49-F238E27FC236}">
                <a16:creationId xmlns:a16="http://schemas.microsoft.com/office/drawing/2014/main" id="{6AEB6A83-CF02-7FEE-713B-FEED22EEE4B9}"/>
              </a:ext>
            </a:extLst>
          </p:cNvPr>
          <p:cNvSpPr/>
          <p:nvPr/>
        </p:nvSpPr>
        <p:spPr>
          <a:xfrm>
            <a:off x="6478978" y="5791695"/>
            <a:ext cx="1098467" cy="35032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Project 3</a:t>
            </a:r>
          </a:p>
        </p:txBody>
      </p:sp>
      <p:sp>
        <p:nvSpPr>
          <p:cNvPr id="41" name="Flowchart: Process 40">
            <a:extLst>
              <a:ext uri="{FF2B5EF4-FFF2-40B4-BE49-F238E27FC236}">
                <a16:creationId xmlns:a16="http://schemas.microsoft.com/office/drawing/2014/main" id="{516DDB6F-F0C9-A3C8-341A-0340E3ED2214}"/>
              </a:ext>
            </a:extLst>
          </p:cNvPr>
          <p:cNvSpPr/>
          <p:nvPr/>
        </p:nvSpPr>
        <p:spPr>
          <a:xfrm>
            <a:off x="8185066" y="5791695"/>
            <a:ext cx="1098467" cy="35032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Project n</a:t>
            </a:r>
          </a:p>
        </p:txBody>
      </p: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8FB069FE-BBAE-969E-BF3D-D9DBB13FF2CF}"/>
              </a:ext>
            </a:extLst>
          </p:cNvPr>
          <p:cNvCxnSpPr>
            <a:cxnSpLocks/>
            <a:stCxn id="35" idx="2"/>
            <a:endCxn id="38" idx="1"/>
          </p:cNvCxnSpPr>
          <p:nvPr/>
        </p:nvCxnSpPr>
        <p:spPr>
          <a:xfrm rot="5400000">
            <a:off x="2648793" y="5367749"/>
            <a:ext cx="1017116" cy="181098"/>
          </a:xfrm>
          <a:prstGeom prst="bentConnector4">
            <a:avLst>
              <a:gd name="adj1" fmla="val 41389"/>
              <a:gd name="adj2" fmla="val 22623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DB53705D-B361-E0EB-904F-86EF25141B1A}"/>
              </a:ext>
            </a:extLst>
          </p:cNvPr>
          <p:cNvCxnSpPr>
            <a:stCxn id="36" idx="2"/>
            <a:endCxn id="39" idx="0"/>
          </p:cNvCxnSpPr>
          <p:nvPr/>
        </p:nvCxnSpPr>
        <p:spPr>
          <a:xfrm rot="5400000">
            <a:off x="5285115" y="4980811"/>
            <a:ext cx="847893" cy="773874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1A5FAA88-CF4D-3F25-9DE8-28E4607AE83A}"/>
              </a:ext>
            </a:extLst>
          </p:cNvPr>
          <p:cNvCxnSpPr>
            <a:cxnSpLocks/>
            <a:stCxn id="37" idx="2"/>
            <a:endCxn id="41" idx="3"/>
          </p:cNvCxnSpPr>
          <p:nvPr/>
        </p:nvCxnSpPr>
        <p:spPr>
          <a:xfrm rot="16200000" flipH="1">
            <a:off x="8582496" y="5265819"/>
            <a:ext cx="1023054" cy="379020"/>
          </a:xfrm>
          <a:prstGeom prst="bentConnector4">
            <a:avLst>
              <a:gd name="adj1" fmla="val 41439"/>
              <a:gd name="adj2" fmla="val 19660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9BF09197-1D37-961C-8F2C-1A281B1E8748}"/>
              </a:ext>
            </a:extLst>
          </p:cNvPr>
          <p:cNvCxnSpPr>
            <a:stCxn id="40" idx="0"/>
            <a:endCxn id="36" idx="2"/>
          </p:cNvCxnSpPr>
          <p:nvPr/>
        </p:nvCxnSpPr>
        <p:spPr>
          <a:xfrm rot="16200000" flipV="1">
            <a:off x="6138159" y="4901642"/>
            <a:ext cx="847893" cy="932214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B639C233-CDD3-34D9-60AB-219BA178DF89}"/>
              </a:ext>
            </a:extLst>
          </p:cNvPr>
          <p:cNvCxnSpPr>
            <a:stCxn id="41" idx="0"/>
            <a:endCxn id="36" idx="2"/>
          </p:cNvCxnSpPr>
          <p:nvPr/>
        </p:nvCxnSpPr>
        <p:spPr>
          <a:xfrm rot="16200000" flipV="1">
            <a:off x="6991203" y="4048598"/>
            <a:ext cx="847893" cy="263830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77D68167-D309-4428-C881-02D31C7A167D}"/>
              </a:ext>
            </a:extLst>
          </p:cNvPr>
          <p:cNvCxnSpPr>
            <a:stCxn id="38" idx="0"/>
            <a:endCxn id="36" idx="2"/>
          </p:cNvCxnSpPr>
          <p:nvPr/>
        </p:nvCxnSpPr>
        <p:spPr>
          <a:xfrm rot="5400000" flipH="1" flipV="1">
            <a:off x="4432071" y="4127768"/>
            <a:ext cx="847893" cy="247996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F3B2A8F2-6B22-DDF6-55A8-6B4D4A1C8574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067178" y="3481666"/>
            <a:ext cx="361444" cy="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or: Elbow 62">
            <a:extLst>
              <a:ext uri="{FF2B5EF4-FFF2-40B4-BE49-F238E27FC236}">
                <a16:creationId xmlns:a16="http://schemas.microsoft.com/office/drawing/2014/main" id="{4088073F-D9AD-4117-E349-14DE442DDF47}"/>
              </a:ext>
            </a:extLst>
          </p:cNvPr>
          <p:cNvCxnSpPr>
            <a:stCxn id="32" idx="2"/>
            <a:endCxn id="35" idx="0"/>
          </p:cNvCxnSpPr>
          <p:nvPr/>
        </p:nvCxnSpPr>
        <p:spPr>
          <a:xfrm rot="5400000">
            <a:off x="3076268" y="4356534"/>
            <a:ext cx="343264" cy="127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B8062F4D-D908-83C2-1EA2-15361D540417}"/>
              </a:ext>
            </a:extLst>
          </p:cNvPr>
          <p:cNvCxnSpPr>
            <a:stCxn id="27" idx="2"/>
            <a:endCxn id="29" idx="0"/>
          </p:cNvCxnSpPr>
          <p:nvPr/>
        </p:nvCxnSpPr>
        <p:spPr>
          <a:xfrm rot="5400000">
            <a:off x="5958440" y="2655714"/>
            <a:ext cx="275119" cy="127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or: Elbow 66">
            <a:extLst>
              <a:ext uri="{FF2B5EF4-FFF2-40B4-BE49-F238E27FC236}">
                <a16:creationId xmlns:a16="http://schemas.microsoft.com/office/drawing/2014/main" id="{6075FE99-75A3-28F5-9816-97C6A6C5DA56}"/>
              </a:ext>
            </a:extLst>
          </p:cNvPr>
          <p:cNvCxnSpPr>
            <a:stCxn id="29" idx="2"/>
            <a:endCxn id="33" idx="0"/>
          </p:cNvCxnSpPr>
          <p:nvPr/>
        </p:nvCxnSpPr>
        <p:spPr>
          <a:xfrm rot="5400000">
            <a:off x="5963590" y="3519449"/>
            <a:ext cx="264819" cy="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7D71E79C-A2E8-0B38-7F11-63D7F2699744}"/>
              </a:ext>
            </a:extLst>
          </p:cNvPr>
          <p:cNvCxnSpPr>
            <a:stCxn id="33" idx="2"/>
            <a:endCxn id="36" idx="0"/>
          </p:cNvCxnSpPr>
          <p:nvPr/>
        </p:nvCxnSpPr>
        <p:spPr>
          <a:xfrm rot="5400000">
            <a:off x="5919102" y="4351269"/>
            <a:ext cx="353793" cy="127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9B5D0658-E4F3-D3AB-18E5-56BD196BF1C0}"/>
              </a:ext>
            </a:extLst>
          </p:cNvPr>
          <p:cNvCxnSpPr>
            <a:stCxn id="31" idx="2"/>
            <a:endCxn id="34" idx="0"/>
          </p:cNvCxnSpPr>
          <p:nvPr/>
        </p:nvCxnSpPr>
        <p:spPr>
          <a:xfrm rot="5400000">
            <a:off x="8772105" y="3519449"/>
            <a:ext cx="264819" cy="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A95D3D86-4DAE-1F6E-4B38-75FB0EE16444}"/>
              </a:ext>
            </a:extLst>
          </p:cNvPr>
          <p:cNvCxnSpPr>
            <a:stCxn id="34" idx="2"/>
            <a:endCxn id="37" idx="0"/>
          </p:cNvCxnSpPr>
          <p:nvPr/>
        </p:nvCxnSpPr>
        <p:spPr>
          <a:xfrm rot="5400000">
            <a:off x="8727617" y="4351269"/>
            <a:ext cx="353793" cy="127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DBDFEC17-44E8-0C02-E718-8A9B28B3A699}"/>
              </a:ext>
            </a:extLst>
          </p:cNvPr>
          <p:cNvCxnSpPr>
            <a:cxnSpLocks/>
            <a:stCxn id="31" idx="0"/>
            <a:endCxn id="27" idx="3"/>
          </p:cNvCxnSpPr>
          <p:nvPr/>
        </p:nvCxnSpPr>
        <p:spPr>
          <a:xfrm rot="16200000" flipV="1">
            <a:off x="7542312" y="1431071"/>
            <a:ext cx="560126" cy="2164279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239399BA-28D7-5E80-B297-D58BB4DD288B}"/>
              </a:ext>
            </a:extLst>
          </p:cNvPr>
          <p:cNvCxnSpPr>
            <a:stCxn id="28" idx="0"/>
            <a:endCxn id="27" idx="1"/>
          </p:cNvCxnSpPr>
          <p:nvPr/>
        </p:nvCxnSpPr>
        <p:spPr>
          <a:xfrm rot="5400000" flipH="1" flipV="1">
            <a:off x="4026721" y="1454329"/>
            <a:ext cx="646221" cy="220386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FC5A711E-6045-60C1-B72E-3A6ED7C1574F}"/>
              </a:ext>
            </a:extLst>
          </p:cNvPr>
          <p:cNvCxnSpPr>
            <a:cxnSpLocks/>
            <a:stCxn id="38" idx="2"/>
            <a:endCxn id="37" idx="3"/>
          </p:cNvCxnSpPr>
          <p:nvPr/>
        </p:nvCxnSpPr>
        <p:spPr>
          <a:xfrm rot="5400000" flipH="1" flipV="1">
            <a:off x="5815546" y="2536474"/>
            <a:ext cx="1406033" cy="5805054"/>
          </a:xfrm>
          <a:prstGeom prst="bentConnector4">
            <a:avLst>
              <a:gd name="adj1" fmla="val -16259"/>
              <a:gd name="adj2" fmla="val 10833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176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A8C41-624F-F54A-2619-813ACD1AA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Typical Data Management for a Project (SharePoint Online Folder Structure)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7367FF-9ACB-3C4C-62B4-87D99285D2FB}"/>
              </a:ext>
            </a:extLst>
          </p:cNvPr>
          <p:cNvSpPr/>
          <p:nvPr/>
        </p:nvSpPr>
        <p:spPr>
          <a:xfrm>
            <a:off x="3279512" y="2377594"/>
            <a:ext cx="1701053" cy="638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Project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B53CD0-311A-DC05-69DE-1F9C3683D608}"/>
              </a:ext>
            </a:extLst>
          </p:cNvPr>
          <p:cNvSpPr/>
          <p:nvPr/>
        </p:nvSpPr>
        <p:spPr>
          <a:xfrm>
            <a:off x="5712033" y="2377594"/>
            <a:ext cx="1701053" cy="638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Project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D2C5C4-45F6-23E1-B1E4-9BF535419348}"/>
              </a:ext>
            </a:extLst>
          </p:cNvPr>
          <p:cNvSpPr/>
          <p:nvPr/>
        </p:nvSpPr>
        <p:spPr>
          <a:xfrm>
            <a:off x="8870913" y="2327124"/>
            <a:ext cx="1701053" cy="638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Project n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A09F222-0EDD-15A3-65DB-903A52970C0E}"/>
              </a:ext>
            </a:extLst>
          </p:cNvPr>
          <p:cNvSpPr/>
          <p:nvPr/>
        </p:nvSpPr>
        <p:spPr>
          <a:xfrm>
            <a:off x="7683337" y="2565067"/>
            <a:ext cx="855023" cy="2671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772131-4767-2ECB-49BE-F1D8AECECE91}"/>
              </a:ext>
            </a:extLst>
          </p:cNvPr>
          <p:cNvSpPr/>
          <p:nvPr/>
        </p:nvSpPr>
        <p:spPr>
          <a:xfrm>
            <a:off x="1571401" y="3437903"/>
            <a:ext cx="1213364" cy="5047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WBS 1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464962D-C1EA-DA70-6107-71006B8456E8}"/>
              </a:ext>
            </a:extLst>
          </p:cNvPr>
          <p:cNvSpPr/>
          <p:nvPr/>
        </p:nvSpPr>
        <p:spPr>
          <a:xfrm>
            <a:off x="1571401" y="4053790"/>
            <a:ext cx="1213364" cy="5047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WBS 2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8FDBD5C-1860-8B50-7370-C587B56F43D2}"/>
              </a:ext>
            </a:extLst>
          </p:cNvPr>
          <p:cNvSpPr/>
          <p:nvPr/>
        </p:nvSpPr>
        <p:spPr>
          <a:xfrm>
            <a:off x="1571401" y="4693428"/>
            <a:ext cx="1213364" cy="5047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WBS 3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8CEDC02B-8AD9-AD78-4923-876C8618EFFA}"/>
              </a:ext>
            </a:extLst>
          </p:cNvPr>
          <p:cNvSpPr/>
          <p:nvPr/>
        </p:nvSpPr>
        <p:spPr>
          <a:xfrm>
            <a:off x="2036620" y="5427020"/>
            <a:ext cx="391886" cy="5462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Single Corner Snipped 13">
            <a:extLst>
              <a:ext uri="{FF2B5EF4-FFF2-40B4-BE49-F238E27FC236}">
                <a16:creationId xmlns:a16="http://schemas.microsoft.com/office/drawing/2014/main" id="{AEDA2C0B-CFA4-1F65-7D04-558806310293}"/>
              </a:ext>
            </a:extLst>
          </p:cNvPr>
          <p:cNvSpPr/>
          <p:nvPr/>
        </p:nvSpPr>
        <p:spPr>
          <a:xfrm>
            <a:off x="3610100" y="3485404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Single Corner Snipped 14">
            <a:extLst>
              <a:ext uri="{FF2B5EF4-FFF2-40B4-BE49-F238E27FC236}">
                <a16:creationId xmlns:a16="http://schemas.microsoft.com/office/drawing/2014/main" id="{42A4EECC-C4C9-A6F5-72D2-A00D930BEC70}"/>
              </a:ext>
            </a:extLst>
          </p:cNvPr>
          <p:cNvSpPr/>
          <p:nvPr/>
        </p:nvSpPr>
        <p:spPr>
          <a:xfrm>
            <a:off x="3610100" y="4131566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Single Corner Snipped 15">
            <a:extLst>
              <a:ext uri="{FF2B5EF4-FFF2-40B4-BE49-F238E27FC236}">
                <a16:creationId xmlns:a16="http://schemas.microsoft.com/office/drawing/2014/main" id="{9351F2D7-93DC-27A5-06EB-1BEA56220C90}"/>
              </a:ext>
            </a:extLst>
          </p:cNvPr>
          <p:cNvSpPr/>
          <p:nvPr/>
        </p:nvSpPr>
        <p:spPr>
          <a:xfrm>
            <a:off x="3610100" y="4767648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Single Corner Snipped 16">
            <a:extLst>
              <a:ext uri="{FF2B5EF4-FFF2-40B4-BE49-F238E27FC236}">
                <a16:creationId xmlns:a16="http://schemas.microsoft.com/office/drawing/2014/main" id="{C3C9DB83-5A07-83BC-CED5-9FCC4FF54E47}"/>
              </a:ext>
            </a:extLst>
          </p:cNvPr>
          <p:cNvSpPr/>
          <p:nvPr/>
        </p:nvSpPr>
        <p:spPr>
          <a:xfrm>
            <a:off x="6096001" y="4767648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Single Corner Snipped 17">
            <a:extLst>
              <a:ext uri="{FF2B5EF4-FFF2-40B4-BE49-F238E27FC236}">
                <a16:creationId xmlns:a16="http://schemas.microsoft.com/office/drawing/2014/main" id="{8FEC3334-48A6-BB6B-2754-612DE4CD2A3A}"/>
              </a:ext>
            </a:extLst>
          </p:cNvPr>
          <p:cNvSpPr/>
          <p:nvPr/>
        </p:nvSpPr>
        <p:spPr>
          <a:xfrm>
            <a:off x="6099421" y="4111774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Single Corner Snipped 18">
            <a:extLst>
              <a:ext uri="{FF2B5EF4-FFF2-40B4-BE49-F238E27FC236}">
                <a16:creationId xmlns:a16="http://schemas.microsoft.com/office/drawing/2014/main" id="{50C4CB90-6797-ADDF-F620-FDF0C554051D}"/>
              </a:ext>
            </a:extLst>
          </p:cNvPr>
          <p:cNvSpPr/>
          <p:nvPr/>
        </p:nvSpPr>
        <p:spPr>
          <a:xfrm>
            <a:off x="6081505" y="3459674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C68D4D-08AF-A17A-2887-E234B3D099ED}"/>
              </a:ext>
            </a:extLst>
          </p:cNvPr>
          <p:cNvSpPr/>
          <p:nvPr/>
        </p:nvSpPr>
        <p:spPr>
          <a:xfrm>
            <a:off x="3081648" y="2238495"/>
            <a:ext cx="2091994" cy="37347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339E03-C3AE-DB18-3FAE-0AF0F3E4B9B3}"/>
              </a:ext>
            </a:extLst>
          </p:cNvPr>
          <p:cNvSpPr/>
          <p:nvPr/>
        </p:nvSpPr>
        <p:spPr>
          <a:xfrm>
            <a:off x="5513142" y="2238495"/>
            <a:ext cx="2091994" cy="37347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8D630D4-80C0-8825-1094-5ADB1C4BEAF5}"/>
              </a:ext>
            </a:extLst>
          </p:cNvPr>
          <p:cNvSpPr/>
          <p:nvPr/>
        </p:nvSpPr>
        <p:spPr>
          <a:xfrm>
            <a:off x="8673048" y="2238495"/>
            <a:ext cx="2091994" cy="37347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DC44B79E-F9A6-3C16-0A57-FAE2D54968FC}"/>
              </a:ext>
            </a:extLst>
          </p:cNvPr>
          <p:cNvSpPr/>
          <p:nvPr/>
        </p:nvSpPr>
        <p:spPr>
          <a:xfrm>
            <a:off x="9306297" y="4709664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Single Corner Snipped 8">
            <a:extLst>
              <a:ext uri="{FF2B5EF4-FFF2-40B4-BE49-F238E27FC236}">
                <a16:creationId xmlns:a16="http://schemas.microsoft.com/office/drawing/2014/main" id="{74C38738-87AD-0649-8C7F-0AD156B49BF0}"/>
              </a:ext>
            </a:extLst>
          </p:cNvPr>
          <p:cNvSpPr/>
          <p:nvPr/>
        </p:nvSpPr>
        <p:spPr>
          <a:xfrm>
            <a:off x="9309717" y="4053790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Single Corner Snipped 9">
            <a:extLst>
              <a:ext uri="{FF2B5EF4-FFF2-40B4-BE49-F238E27FC236}">
                <a16:creationId xmlns:a16="http://schemas.microsoft.com/office/drawing/2014/main" id="{A08DBF4C-7BDF-7867-2001-1B045CDE217D}"/>
              </a:ext>
            </a:extLst>
          </p:cNvPr>
          <p:cNvSpPr/>
          <p:nvPr/>
        </p:nvSpPr>
        <p:spPr>
          <a:xfrm>
            <a:off x="9291801" y="3401690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74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A8C41-624F-F54A-2619-813ACD1AA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Flipping typical data management on its side</a:t>
            </a:r>
            <a:br>
              <a:rPr lang="en-US"/>
            </a:br>
            <a:r>
              <a:rPr lang="en-US"/>
              <a:t>for programmatic analyses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7367FF-9ACB-3C4C-62B4-87D99285D2FB}"/>
              </a:ext>
            </a:extLst>
          </p:cNvPr>
          <p:cNvSpPr/>
          <p:nvPr/>
        </p:nvSpPr>
        <p:spPr>
          <a:xfrm>
            <a:off x="4667884" y="2383478"/>
            <a:ext cx="1701053" cy="638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Documents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B53CD0-311A-DC05-69DE-1F9C3683D608}"/>
              </a:ext>
            </a:extLst>
          </p:cNvPr>
          <p:cNvSpPr/>
          <p:nvPr/>
        </p:nvSpPr>
        <p:spPr>
          <a:xfrm>
            <a:off x="6964785" y="2377594"/>
            <a:ext cx="1701053" cy="638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Change Requests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D2C5C4-45F6-23E1-B1E4-9BF535419348}"/>
              </a:ext>
            </a:extLst>
          </p:cNvPr>
          <p:cNvSpPr/>
          <p:nvPr/>
        </p:nvSpPr>
        <p:spPr>
          <a:xfrm>
            <a:off x="2382814" y="2333008"/>
            <a:ext cx="1701053" cy="638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Project Details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772131-4767-2ECB-49BE-F1D8AECECE91}"/>
              </a:ext>
            </a:extLst>
          </p:cNvPr>
          <p:cNvSpPr/>
          <p:nvPr/>
        </p:nvSpPr>
        <p:spPr>
          <a:xfrm>
            <a:off x="419486" y="3437903"/>
            <a:ext cx="1213364" cy="5047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Project 1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464962D-C1EA-DA70-6107-71006B8456E8}"/>
              </a:ext>
            </a:extLst>
          </p:cNvPr>
          <p:cNvSpPr/>
          <p:nvPr/>
        </p:nvSpPr>
        <p:spPr>
          <a:xfrm>
            <a:off x="419486" y="4053790"/>
            <a:ext cx="1213364" cy="5047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Project 2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8FDBD5C-1860-8B50-7370-C587B56F43D2}"/>
              </a:ext>
            </a:extLst>
          </p:cNvPr>
          <p:cNvSpPr/>
          <p:nvPr/>
        </p:nvSpPr>
        <p:spPr>
          <a:xfrm>
            <a:off x="419486" y="4693428"/>
            <a:ext cx="1213364" cy="5047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Project 3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8CEDC02B-8AD9-AD78-4923-876C8618EFFA}"/>
              </a:ext>
            </a:extLst>
          </p:cNvPr>
          <p:cNvSpPr/>
          <p:nvPr/>
        </p:nvSpPr>
        <p:spPr>
          <a:xfrm>
            <a:off x="884705" y="5427020"/>
            <a:ext cx="391886" cy="5462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Single Corner Snipped 13">
            <a:extLst>
              <a:ext uri="{FF2B5EF4-FFF2-40B4-BE49-F238E27FC236}">
                <a16:creationId xmlns:a16="http://schemas.microsoft.com/office/drawing/2014/main" id="{AEDA2C0B-CFA4-1F65-7D04-558806310293}"/>
              </a:ext>
            </a:extLst>
          </p:cNvPr>
          <p:cNvSpPr/>
          <p:nvPr/>
        </p:nvSpPr>
        <p:spPr>
          <a:xfrm>
            <a:off x="4998472" y="3491288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Single Corner Snipped 14">
            <a:extLst>
              <a:ext uri="{FF2B5EF4-FFF2-40B4-BE49-F238E27FC236}">
                <a16:creationId xmlns:a16="http://schemas.microsoft.com/office/drawing/2014/main" id="{42A4EECC-C4C9-A6F5-72D2-A00D930BEC70}"/>
              </a:ext>
            </a:extLst>
          </p:cNvPr>
          <p:cNvSpPr/>
          <p:nvPr/>
        </p:nvSpPr>
        <p:spPr>
          <a:xfrm>
            <a:off x="4998472" y="4137450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Single Corner Snipped 15">
            <a:extLst>
              <a:ext uri="{FF2B5EF4-FFF2-40B4-BE49-F238E27FC236}">
                <a16:creationId xmlns:a16="http://schemas.microsoft.com/office/drawing/2014/main" id="{9351F2D7-93DC-27A5-06EB-1BEA56220C90}"/>
              </a:ext>
            </a:extLst>
          </p:cNvPr>
          <p:cNvSpPr/>
          <p:nvPr/>
        </p:nvSpPr>
        <p:spPr>
          <a:xfrm>
            <a:off x="4998472" y="4773532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Single Corner Snipped 16">
            <a:extLst>
              <a:ext uri="{FF2B5EF4-FFF2-40B4-BE49-F238E27FC236}">
                <a16:creationId xmlns:a16="http://schemas.microsoft.com/office/drawing/2014/main" id="{C3C9DB83-5A07-83BC-CED5-9FCC4FF54E47}"/>
              </a:ext>
            </a:extLst>
          </p:cNvPr>
          <p:cNvSpPr/>
          <p:nvPr/>
        </p:nvSpPr>
        <p:spPr>
          <a:xfrm>
            <a:off x="7348753" y="4767648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Single Corner Snipped 17">
            <a:extLst>
              <a:ext uri="{FF2B5EF4-FFF2-40B4-BE49-F238E27FC236}">
                <a16:creationId xmlns:a16="http://schemas.microsoft.com/office/drawing/2014/main" id="{8FEC3334-48A6-BB6B-2754-612DE4CD2A3A}"/>
              </a:ext>
            </a:extLst>
          </p:cNvPr>
          <p:cNvSpPr/>
          <p:nvPr/>
        </p:nvSpPr>
        <p:spPr>
          <a:xfrm>
            <a:off x="7352173" y="4111774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Single Corner Snipped 18">
            <a:extLst>
              <a:ext uri="{FF2B5EF4-FFF2-40B4-BE49-F238E27FC236}">
                <a16:creationId xmlns:a16="http://schemas.microsoft.com/office/drawing/2014/main" id="{50C4CB90-6797-ADDF-F620-FDF0C554051D}"/>
              </a:ext>
            </a:extLst>
          </p:cNvPr>
          <p:cNvSpPr/>
          <p:nvPr/>
        </p:nvSpPr>
        <p:spPr>
          <a:xfrm>
            <a:off x="7334257" y="3459674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C68D4D-08AF-A17A-2887-E234B3D099ED}"/>
              </a:ext>
            </a:extLst>
          </p:cNvPr>
          <p:cNvSpPr/>
          <p:nvPr/>
        </p:nvSpPr>
        <p:spPr>
          <a:xfrm>
            <a:off x="4470020" y="2244379"/>
            <a:ext cx="2091994" cy="37347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339E03-C3AE-DB18-3FAE-0AF0F3E4B9B3}"/>
              </a:ext>
            </a:extLst>
          </p:cNvPr>
          <p:cNvSpPr/>
          <p:nvPr/>
        </p:nvSpPr>
        <p:spPr>
          <a:xfrm>
            <a:off x="6765894" y="2238495"/>
            <a:ext cx="2091994" cy="37347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8D630D4-80C0-8825-1094-5ADB1C4BEAF5}"/>
              </a:ext>
            </a:extLst>
          </p:cNvPr>
          <p:cNvSpPr/>
          <p:nvPr/>
        </p:nvSpPr>
        <p:spPr>
          <a:xfrm>
            <a:off x="2184949" y="2244379"/>
            <a:ext cx="2091994" cy="37347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D30FC0-B371-AB0D-C294-EF84BF342BA3}"/>
              </a:ext>
            </a:extLst>
          </p:cNvPr>
          <p:cNvSpPr/>
          <p:nvPr/>
        </p:nvSpPr>
        <p:spPr>
          <a:xfrm>
            <a:off x="9248829" y="2327124"/>
            <a:ext cx="1701053" cy="638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City, State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797E79-D7D3-8F5F-3256-8161CDE8F7F6}"/>
              </a:ext>
            </a:extLst>
          </p:cNvPr>
          <p:cNvSpPr/>
          <p:nvPr/>
        </p:nvSpPr>
        <p:spPr>
          <a:xfrm>
            <a:off x="9050964" y="2238495"/>
            <a:ext cx="2091994" cy="37347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7F49DD9F-AF1C-FF40-F98E-56D6F1DFA056}"/>
              </a:ext>
            </a:extLst>
          </p:cNvPr>
          <p:cNvSpPr/>
          <p:nvPr/>
        </p:nvSpPr>
        <p:spPr>
          <a:xfrm>
            <a:off x="11353800" y="3883231"/>
            <a:ext cx="521525" cy="4928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Single Corner Snipped 6">
            <a:extLst>
              <a:ext uri="{FF2B5EF4-FFF2-40B4-BE49-F238E27FC236}">
                <a16:creationId xmlns:a16="http://schemas.microsoft.com/office/drawing/2014/main" id="{FDC0136D-A96E-2F6B-16BB-799D098029B8}"/>
              </a:ext>
            </a:extLst>
          </p:cNvPr>
          <p:cNvSpPr/>
          <p:nvPr/>
        </p:nvSpPr>
        <p:spPr>
          <a:xfrm>
            <a:off x="9638798" y="4709664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Single Corner Snipped 23">
            <a:extLst>
              <a:ext uri="{FF2B5EF4-FFF2-40B4-BE49-F238E27FC236}">
                <a16:creationId xmlns:a16="http://schemas.microsoft.com/office/drawing/2014/main" id="{EC59B3E8-62EA-3C18-B05D-03485F1F0CE0}"/>
              </a:ext>
            </a:extLst>
          </p:cNvPr>
          <p:cNvSpPr/>
          <p:nvPr/>
        </p:nvSpPr>
        <p:spPr>
          <a:xfrm>
            <a:off x="9642218" y="4053790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Single Corner Snipped 28">
            <a:extLst>
              <a:ext uri="{FF2B5EF4-FFF2-40B4-BE49-F238E27FC236}">
                <a16:creationId xmlns:a16="http://schemas.microsoft.com/office/drawing/2014/main" id="{8CCEB77C-B98E-D509-B277-FA48FB6FDCA3}"/>
              </a:ext>
            </a:extLst>
          </p:cNvPr>
          <p:cNvSpPr/>
          <p:nvPr/>
        </p:nvSpPr>
        <p:spPr>
          <a:xfrm>
            <a:off x="9624302" y="3401690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Single Corner Snipped 29">
            <a:extLst>
              <a:ext uri="{FF2B5EF4-FFF2-40B4-BE49-F238E27FC236}">
                <a16:creationId xmlns:a16="http://schemas.microsoft.com/office/drawing/2014/main" id="{AB56E864-CB0C-B5D2-054D-D14B73520E64}"/>
              </a:ext>
            </a:extLst>
          </p:cNvPr>
          <p:cNvSpPr/>
          <p:nvPr/>
        </p:nvSpPr>
        <p:spPr>
          <a:xfrm>
            <a:off x="2793937" y="3472375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Single Corner Snipped 30">
            <a:extLst>
              <a:ext uri="{FF2B5EF4-FFF2-40B4-BE49-F238E27FC236}">
                <a16:creationId xmlns:a16="http://schemas.microsoft.com/office/drawing/2014/main" id="{5D707E8C-D055-6D5D-8DE5-806783F1AD6A}"/>
              </a:ext>
            </a:extLst>
          </p:cNvPr>
          <p:cNvSpPr/>
          <p:nvPr/>
        </p:nvSpPr>
        <p:spPr>
          <a:xfrm>
            <a:off x="2793937" y="4118537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Single Corner Snipped 31">
            <a:extLst>
              <a:ext uri="{FF2B5EF4-FFF2-40B4-BE49-F238E27FC236}">
                <a16:creationId xmlns:a16="http://schemas.microsoft.com/office/drawing/2014/main" id="{08AE62C7-D238-6C5E-B8A3-46339EC1D1FF}"/>
              </a:ext>
            </a:extLst>
          </p:cNvPr>
          <p:cNvSpPr/>
          <p:nvPr/>
        </p:nvSpPr>
        <p:spPr>
          <a:xfrm>
            <a:off x="2793937" y="4754619"/>
            <a:ext cx="926276" cy="35626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165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68087" y="118019"/>
            <a:ext cx="10907484" cy="914400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bg1"/>
                </a:solidFill>
                <a:latin typeface="Arial Bold" charset="0"/>
                <a:ea typeface="+mj-ea"/>
                <a:cs typeface="+mj-cs"/>
              </a:defRPr>
            </a:lvl1pPr>
          </a:lstStyle>
          <a:p>
            <a:pPr marL="0" lvl="2" algn="ctr"/>
            <a:r>
              <a:rPr lang="en-US" sz="4400" b="1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Program Analytics Dashboard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C2A700-4ACC-7E42-8892-63DED5A9E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87" y="1362274"/>
            <a:ext cx="5821216" cy="34099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CF831F-7446-0449-8F46-70E99B244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6946" y="2049250"/>
            <a:ext cx="6097811" cy="35665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6933E1-4837-7D48-A448-F473F27B5E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8582" y="4279960"/>
            <a:ext cx="3820367" cy="22309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37605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4C80EAC4-9B0C-66EE-AE74-39E4288CB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Considerations /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C3300-D3BA-51B9-12FF-CF6C4B179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73839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Project managers don’t care about the big picture. They have a job to do. They will keep their project level structure at their center, and they should.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But any organization larger than a project should organize differently.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Programs deal with projects across center and each center manages differently. How should programs deal with data?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We need a NASA Common Data Model (CDM) for organizing information.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r>
              <a:rPr lang="en-US"/>
              <a:t>GCD summer interns in 2023 used NPR 7123 to draft a CDM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This is a larger question maybe for our Chief Data Officer?</a:t>
            </a:r>
          </a:p>
        </p:txBody>
      </p:sp>
    </p:spTree>
    <p:extLst>
      <p:ext uri="{BB962C8B-B14F-4D97-AF65-F5344CB8AC3E}">
        <p14:creationId xmlns:p14="http://schemas.microsoft.com/office/powerpoint/2010/main" val="5950036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0E7AB-536C-1B4E-8430-88085419F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837" y="65232"/>
            <a:ext cx="11311721" cy="1325563"/>
          </a:xfrm>
        </p:spPr>
        <p:txBody>
          <a:bodyPr>
            <a:normAutofit/>
          </a:bodyPr>
          <a:lstStyle/>
          <a:p>
            <a:r>
              <a:rPr lang="en-US" sz="2800"/>
              <a:t>A Common Data Structure for NASA Projects and Programs</a:t>
            </a:r>
            <a:br>
              <a:rPr lang="en-US" sz="2800"/>
            </a:br>
            <a:r>
              <a:rPr lang="en-US" sz="2800"/>
              <a:t>Kevin Kempton (GCD/CoECI programs)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B1494-994F-044E-8A82-966485F73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44" y="1210867"/>
            <a:ext cx="6003533" cy="221813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000"/>
              <a:t>Challenge:</a:t>
            </a:r>
          </a:p>
          <a:p>
            <a:r>
              <a:rPr lang="en-US" sz="1800"/>
              <a:t>The Common Data Structure Recommendations seek to make NASA Data Management more effective and help with compliance to our NPRs. Almost everyone is impacted. </a:t>
            </a:r>
            <a:endParaRPr lang="en-US"/>
          </a:p>
          <a:p>
            <a:pPr marL="0" indent="0">
              <a:buNone/>
            </a:pPr>
            <a:r>
              <a:rPr lang="en-US" sz="2000"/>
              <a:t>Solution:</a:t>
            </a:r>
          </a:p>
          <a:p>
            <a:r>
              <a:rPr lang="en-US" sz="1800"/>
              <a:t>Develop Recommendations for a Common Data Structure that NASA Programs and Projects can tailor at startup.</a:t>
            </a:r>
          </a:p>
          <a:p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4C8B4CD-044F-1E43-BA8E-46EF3EA41D9F}"/>
              </a:ext>
            </a:extLst>
          </p:cNvPr>
          <p:cNvSpPr txBox="1">
            <a:spLocks/>
          </p:cNvSpPr>
          <p:nvPr/>
        </p:nvSpPr>
        <p:spPr>
          <a:xfrm>
            <a:off x="143837" y="3323546"/>
            <a:ext cx="6003534" cy="3254829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>
                <a:solidFill>
                  <a:schemeClr val="bg1"/>
                </a:solidFill>
              </a:rPr>
              <a:t>Approach:</a:t>
            </a:r>
          </a:p>
          <a:p>
            <a:r>
              <a:rPr lang="en-US">
                <a:solidFill>
                  <a:schemeClr val="bg1"/>
                </a:solidFill>
              </a:rPr>
              <a:t>Extract the requirements from the NASA Procedural Requirements (NPRs)</a:t>
            </a:r>
          </a:p>
          <a:p>
            <a:r>
              <a:rPr lang="en-US">
                <a:solidFill>
                  <a:schemeClr val="bg1"/>
                </a:solidFill>
              </a:rPr>
              <a:t>Determine what data is captured to show compliance to each Requirement</a:t>
            </a:r>
          </a:p>
          <a:p>
            <a:r>
              <a:rPr lang="en-US">
                <a:solidFill>
                  <a:schemeClr val="bg1"/>
                </a:solidFill>
              </a:rPr>
              <a:t>Develop a database schema that captures the data required for compliance</a:t>
            </a:r>
          </a:p>
          <a:p>
            <a:r>
              <a:rPr lang="en-US">
                <a:solidFill>
                  <a:schemeClr val="bg1"/>
                </a:solidFill>
              </a:rPr>
              <a:t>Identify and test methods for collaboration on a database schema</a:t>
            </a:r>
          </a:p>
          <a:p>
            <a:r>
              <a:rPr lang="en-US">
                <a:solidFill>
                  <a:schemeClr val="bg1"/>
                </a:solidFill>
              </a:rPr>
              <a:t>Meet with and elicit feedback from potential project and program stakeholders</a:t>
            </a:r>
            <a:r>
              <a:rPr lang="en-US" sz="260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2900">
                <a:solidFill>
                  <a:schemeClr val="bg1"/>
                </a:solidFill>
              </a:rPr>
              <a:t>Impact and Metrics:</a:t>
            </a:r>
          </a:p>
          <a:p>
            <a:r>
              <a:rPr lang="en-US" sz="2500">
                <a:solidFill>
                  <a:schemeClr val="bg1"/>
                </a:solidFill>
              </a:rPr>
              <a:t>NASA Projects/Programs now have a starting point for a Data Structure that can be used at start-up to reduce the data management workload</a:t>
            </a:r>
            <a:endParaRPr lang="en-US" sz="2900">
              <a:solidFill>
                <a:schemeClr val="bg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EECA6DB-256E-794F-ACD6-31AF66BD52E8}"/>
              </a:ext>
            </a:extLst>
          </p:cNvPr>
          <p:cNvSpPr txBox="1">
            <a:spLocks/>
          </p:cNvSpPr>
          <p:nvPr/>
        </p:nvSpPr>
        <p:spPr>
          <a:xfrm>
            <a:off x="6113124" y="1390795"/>
            <a:ext cx="6078876" cy="2341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900">
              <a:solidFill>
                <a:srgbClr val="FF000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E225872-1384-1B41-98B6-3AC7CA862CBC}"/>
              </a:ext>
            </a:extLst>
          </p:cNvPr>
          <p:cNvSpPr txBox="1">
            <a:spLocks/>
          </p:cNvSpPr>
          <p:nvPr/>
        </p:nvSpPr>
        <p:spPr>
          <a:xfrm>
            <a:off x="6147372" y="2849630"/>
            <a:ext cx="5900792" cy="372874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9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900">
                <a:solidFill>
                  <a:schemeClr val="bg1"/>
                </a:solidFill>
              </a:rPr>
              <a:t>Path Forward:</a:t>
            </a:r>
          </a:p>
          <a:p>
            <a:r>
              <a:rPr lang="en-US" sz="1900">
                <a:solidFill>
                  <a:schemeClr val="bg1"/>
                </a:solidFill>
              </a:rPr>
              <a:t>Work with new projects to incorporate  the CDS recommendations.</a:t>
            </a:r>
          </a:p>
          <a:p>
            <a:pPr lvl="1"/>
            <a:r>
              <a:rPr lang="en-US" sz="1700">
                <a:solidFill>
                  <a:schemeClr val="bg1"/>
                </a:solidFill>
              </a:rPr>
              <a:t>Discuss ideas on a Common Data Structure at a future Information Ecosystem meeting</a:t>
            </a:r>
          </a:p>
          <a:p>
            <a:pPr lvl="1"/>
            <a:r>
              <a:rPr lang="en-US" sz="1700">
                <a:solidFill>
                  <a:schemeClr val="bg1"/>
                </a:solidFill>
              </a:rPr>
              <a:t>Elicit participation and collaboration using </a:t>
            </a:r>
            <a:r>
              <a:rPr lang="en-US" sz="170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NASA Spark </a:t>
            </a:r>
            <a:r>
              <a:rPr lang="en-US" sz="1700">
                <a:solidFill>
                  <a:schemeClr val="bg1"/>
                </a:solidFill>
              </a:rPr>
              <a:t>(Formerly </a:t>
            </a:r>
            <a:r>
              <a:rPr lang="en-US" sz="1700" err="1">
                <a:solidFill>
                  <a:schemeClr val="bg1"/>
                </a:solidFill>
              </a:rPr>
              <a:t>NASA@Work</a:t>
            </a:r>
            <a:r>
              <a:rPr lang="en-US" sz="1700">
                <a:solidFill>
                  <a:schemeClr val="bg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</a:rPr>
              <a:t>Key Partners:</a:t>
            </a:r>
          </a:p>
          <a:p>
            <a:r>
              <a:rPr lang="en-US" sz="1600">
                <a:solidFill>
                  <a:schemeClr val="bg1"/>
                </a:solidFill>
              </a:rPr>
              <a:t>GCD DOT Team, TDM Management, ESDMD </a:t>
            </a:r>
            <a:r>
              <a:rPr lang="en-US" sz="1600" err="1">
                <a:solidFill>
                  <a:schemeClr val="bg1"/>
                </a:solidFill>
              </a:rPr>
              <a:t>ExCap</a:t>
            </a:r>
            <a:r>
              <a:rPr lang="en-US" sz="1600">
                <a:solidFill>
                  <a:schemeClr val="bg1"/>
                </a:solidFill>
              </a:rPr>
              <a:t>, and CoECI </a:t>
            </a:r>
            <a:r>
              <a:rPr lang="en-US" sz="1800">
                <a:solidFill>
                  <a:schemeClr val="bg1"/>
                </a:solidFill>
              </a:rPr>
              <a:t>Cost Breakdown  &amp; Expected Completion Date:</a:t>
            </a:r>
          </a:p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</a:rPr>
              <a:t>ACT2 Culture Tenet Alignment:</a:t>
            </a:r>
          </a:p>
          <a:p>
            <a:r>
              <a:rPr lang="en-US" sz="1700">
                <a:solidFill>
                  <a:schemeClr val="bg1"/>
                </a:solidFill>
              </a:rPr>
              <a:t>Purpose Driven to improve data management across NASA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BAFC6D-8E11-9584-08C7-A1A2E2AE59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620" y="1089976"/>
            <a:ext cx="3318882" cy="206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3453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245B77-4A59-4C36-8550-2FE07264B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3287" y="210142"/>
            <a:ext cx="5645426" cy="391885"/>
          </a:xfrm>
        </p:spPr>
        <p:txBody>
          <a:bodyPr>
            <a:normAutofit fontScale="90000"/>
          </a:bodyPr>
          <a:lstStyle/>
          <a:p>
            <a:r>
              <a:rPr lang="en-US" sz="2800"/>
              <a:t>Schema Example from Lucidchart</a:t>
            </a:r>
          </a:p>
        </p:txBody>
      </p:sp>
      <p:pic>
        <p:nvPicPr>
          <p:cNvPr id="6" name="Picture 5" descr="A picture containing timeline&#10;&#10;Description automatically generated">
            <a:extLst>
              <a:ext uri="{FF2B5EF4-FFF2-40B4-BE49-F238E27FC236}">
                <a16:creationId xmlns:a16="http://schemas.microsoft.com/office/drawing/2014/main" id="{84D86E52-1833-F19B-5046-6BAC081D34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81" y="770008"/>
            <a:ext cx="10075438" cy="593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2286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D77D6-726F-A16B-5C49-4938F412C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Implications from STMD Re-organization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FAB1F9-5794-E5BE-FB63-385A68432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But what to do during a re-org?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How to separate information in containers to the appropriate new org?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What system(s) do we need to push data to?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Or should we have a common system across the mission directorate to provide a common data structure that will allow for high level analyses?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And that will allow centers to analyze the projects they lead.</a:t>
            </a:r>
          </a:p>
        </p:txBody>
      </p:sp>
    </p:spTree>
    <p:extLst>
      <p:ext uri="{BB962C8B-B14F-4D97-AF65-F5344CB8AC3E}">
        <p14:creationId xmlns:p14="http://schemas.microsoft.com/office/powerpoint/2010/main" val="35778593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24E4D6B-7755-52AD-B5A2-A7B0EFB41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Transformation of Regions of Data Management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1D28522-090C-49E3-3295-2D92030618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564" y="1600200"/>
            <a:ext cx="11898872" cy="5029200"/>
          </a:xfr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F21C8788-CE3D-6691-6867-451ECE389B8F}"/>
              </a:ext>
            </a:extLst>
          </p:cNvPr>
          <p:cNvSpPr/>
          <p:nvPr/>
        </p:nvSpPr>
        <p:spPr>
          <a:xfrm>
            <a:off x="8372669" y="1399592"/>
            <a:ext cx="3477209" cy="1760375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4D8F5CC-66E6-E659-47E8-BEF3CD433F57}"/>
              </a:ext>
            </a:extLst>
          </p:cNvPr>
          <p:cNvSpPr/>
          <p:nvPr/>
        </p:nvSpPr>
        <p:spPr>
          <a:xfrm>
            <a:off x="4357395" y="5004319"/>
            <a:ext cx="3477209" cy="1760375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107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90CF3-130C-DBCD-424D-471B75E6D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Proposed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5FD5B-D8BB-F57C-594E-79B73FE54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GCD would propose a single solution environment for the Domains since it is an extension of what we are already doing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Each Domain would have their own “business unit” in the environment for security and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It would allow centers to see their projects across Domains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373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118132-74F3-B79D-4AD1-F7960E07E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228"/>
            <a:ext cx="12192000" cy="4715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A6D958-F029-4B01-DDA3-75529A852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Dataverse Structure / Business Units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4F4E99-B83B-9D6D-68BE-68572255C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92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B9225BA-7676-4FF1-197B-9B9B9FA2E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1076325"/>
            <a:ext cx="10953750" cy="470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1DCD14-A1C5-D804-E952-ED9B4010A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Security for Dataverse Business Units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4EDBC-EA87-C9DD-E282-62F9920AB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78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2A30D07-EDC3-D100-9D64-9A6D1DC319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BACKUP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BC8581-5762-460A-2AEE-98E8A95094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C253D9-93A9-E7E6-0E10-7BBC60167C9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7B5038-190F-4419-B789-5FDA36701585}" type="slidenum">
              <a:rPr lang="uk-UA" smtClean="0"/>
              <a:pPr>
                <a:defRPr/>
              </a:pPr>
              <a:t>27</a:t>
            </a:fld>
            <a:endParaRPr lang="uk-UA" sz="120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31711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id="{B28EC8BF-7F47-5748-ADD4-AABAACCB19DF}"/>
              </a:ext>
            </a:extLst>
          </p:cNvPr>
          <p:cNvSpPr/>
          <p:nvPr/>
        </p:nvSpPr>
        <p:spPr>
          <a:xfrm>
            <a:off x="2688106" y="2608996"/>
            <a:ext cx="1534554" cy="2358164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Source Systems</a:t>
            </a:r>
          </a:p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(SharePoint Lists, Databases, Agency/STMD Systems, Tools, Spreadsheets, emerging O365 apps, etc.)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E0520F2-13BB-5645-8FF7-B83005F2F8B4}"/>
              </a:ext>
            </a:extLst>
          </p:cNvPr>
          <p:cNvSpPr/>
          <p:nvPr/>
        </p:nvSpPr>
        <p:spPr>
          <a:xfrm>
            <a:off x="2577746" y="2740373"/>
            <a:ext cx="1534554" cy="2358164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Source Systems</a:t>
            </a:r>
          </a:p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(SharePoint Lists, Databases, Agency/STMD Systems, Tools, Spreadsheets, emerging O365 apps, etc.)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3C382C9-CE59-7443-849C-A0C65B6F3C83}"/>
              </a:ext>
            </a:extLst>
          </p:cNvPr>
          <p:cNvCxnSpPr>
            <a:cxnSpLocks/>
          </p:cNvCxnSpPr>
          <p:nvPr/>
        </p:nvCxnSpPr>
        <p:spPr>
          <a:xfrm>
            <a:off x="5925673" y="4084617"/>
            <a:ext cx="527672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09B0E042-A3E2-F546-A328-B953E21C3602}"/>
              </a:ext>
            </a:extLst>
          </p:cNvPr>
          <p:cNvSpPr/>
          <p:nvPr/>
        </p:nvSpPr>
        <p:spPr>
          <a:xfrm>
            <a:off x="8393613" y="3571606"/>
            <a:ext cx="1680354" cy="158878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B5C355-DB84-3D4A-9029-C3F0EE0D9E5C}"/>
              </a:ext>
            </a:extLst>
          </p:cNvPr>
          <p:cNvSpPr/>
          <p:nvPr/>
        </p:nvSpPr>
        <p:spPr>
          <a:xfrm>
            <a:off x="8277789" y="3437494"/>
            <a:ext cx="1680354" cy="158878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7D8F06-7D7D-834A-A02E-C09943E3B883}"/>
              </a:ext>
            </a:extLst>
          </p:cNvPr>
          <p:cNvSpPr/>
          <p:nvPr/>
        </p:nvSpPr>
        <p:spPr>
          <a:xfrm>
            <a:off x="8171956" y="3306140"/>
            <a:ext cx="1680354" cy="158878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Data Presentation Visualization and Analytics</a:t>
            </a:r>
          </a:p>
          <a:p>
            <a:pPr algn="ctr"/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(Dashboards)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CBBF20D-764B-9048-8B2F-6E51351BB143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414832" y="3171277"/>
            <a:ext cx="1052553" cy="30778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1C52E5F-7986-5C40-8383-1BED7AD9D923}"/>
              </a:ext>
            </a:extLst>
          </p:cNvPr>
          <p:cNvSpPr txBox="1"/>
          <p:nvPr/>
        </p:nvSpPr>
        <p:spPr>
          <a:xfrm>
            <a:off x="572935" y="2909667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</a:t>
            </a:r>
          </a:p>
          <a:p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Inputs</a:t>
            </a:r>
          </a:p>
        </p:txBody>
      </p:sp>
      <p:pic>
        <p:nvPicPr>
          <p:cNvPr id="12" name="Picture 2" descr="https://cdn3.iconfinder.com/data/icons/users-groups/512/group_woman_man_lead-512.png">
            <a:extLst>
              <a:ext uri="{FF2B5EF4-FFF2-40B4-BE49-F238E27FC236}">
                <a16:creationId xmlns:a16="http://schemas.microsoft.com/office/drawing/2014/main" id="{659DFB14-3855-1F43-A999-2C8BA8BF8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46" y="2178849"/>
            <a:ext cx="704150" cy="704150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C36C700-CED5-3F4E-81B6-8625CFDDB7CB}"/>
              </a:ext>
            </a:extLst>
          </p:cNvPr>
          <p:cNvCxnSpPr>
            <a:cxnSpLocks/>
          </p:cNvCxnSpPr>
          <p:nvPr/>
        </p:nvCxnSpPr>
        <p:spPr>
          <a:xfrm>
            <a:off x="7629966" y="4087665"/>
            <a:ext cx="527672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5003409-8CEE-9B4D-BE5D-F87F47038FA5}"/>
              </a:ext>
            </a:extLst>
          </p:cNvPr>
          <p:cNvCxnSpPr>
            <a:cxnSpLocks/>
          </p:cNvCxnSpPr>
          <p:nvPr/>
        </p:nvCxnSpPr>
        <p:spPr>
          <a:xfrm flipV="1">
            <a:off x="1338000" y="4894527"/>
            <a:ext cx="1129385" cy="25900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257225C-C1CA-7844-97C8-8865762D1725}"/>
              </a:ext>
            </a:extLst>
          </p:cNvPr>
          <p:cNvSpPr txBox="1"/>
          <p:nvPr/>
        </p:nvSpPr>
        <p:spPr>
          <a:xfrm>
            <a:off x="324786" y="5036532"/>
            <a:ext cx="1158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Inputs</a:t>
            </a:r>
          </a:p>
        </p:txBody>
      </p:sp>
      <p:pic>
        <p:nvPicPr>
          <p:cNvPr id="18" name="Picture 2" descr="https://cdn3.iconfinder.com/data/icons/users-groups/512/group_woman_man_lead-512.png">
            <a:extLst>
              <a:ext uri="{FF2B5EF4-FFF2-40B4-BE49-F238E27FC236}">
                <a16:creationId xmlns:a16="http://schemas.microsoft.com/office/drawing/2014/main" id="{7812B097-9901-8043-B909-368125C02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35" y="4296794"/>
            <a:ext cx="704150" cy="704150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52857B6-1001-574B-B779-3FA39AB14C1C}"/>
              </a:ext>
            </a:extLst>
          </p:cNvPr>
          <p:cNvSpPr txBox="1"/>
          <p:nvPr/>
        </p:nvSpPr>
        <p:spPr>
          <a:xfrm>
            <a:off x="331522" y="3502100"/>
            <a:ext cx="2403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/ SPAR Details, Plans, KPPs, </a:t>
            </a:r>
            <a:r>
              <a:rPr lang="en-US" sz="12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CRs</a:t>
            </a:r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Highlights, Risks,  Facilities, etc.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AD980F-1F07-0A4B-AC06-6D7A84E690A6}"/>
              </a:ext>
            </a:extLst>
          </p:cNvPr>
          <p:cNvSpPr txBox="1"/>
          <p:nvPr/>
        </p:nvSpPr>
        <p:spPr>
          <a:xfrm>
            <a:off x="271082" y="5552845"/>
            <a:ext cx="18565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Milestones, Approvals,</a:t>
            </a:r>
          </a:p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Actions, Controlled data,</a:t>
            </a:r>
          </a:p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Financials, Risks, etc.</a:t>
            </a:r>
          </a:p>
        </p:txBody>
      </p:sp>
      <p:pic>
        <p:nvPicPr>
          <p:cNvPr id="25" name="Picture 2" descr="https://cdn3.iconfinder.com/data/icons/users-groups/512/group_woman_man_lead-512.png">
            <a:extLst>
              <a:ext uri="{FF2B5EF4-FFF2-40B4-BE49-F238E27FC236}">
                <a16:creationId xmlns:a16="http://schemas.microsoft.com/office/drawing/2014/main" id="{1FE1C9B8-31F1-0B4C-88AD-13700A748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3497" y="3016150"/>
            <a:ext cx="704150" cy="704150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599FBE9-9C31-224F-A029-27B697E31D47}"/>
              </a:ext>
            </a:extLst>
          </p:cNvPr>
          <p:cNvCxnSpPr>
            <a:cxnSpLocks/>
          </p:cNvCxnSpPr>
          <p:nvPr/>
        </p:nvCxnSpPr>
        <p:spPr>
          <a:xfrm flipV="1">
            <a:off x="9581469" y="3720300"/>
            <a:ext cx="947749" cy="1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754A332-BABD-784E-B074-E3A9CEC7E0F7}"/>
              </a:ext>
            </a:extLst>
          </p:cNvPr>
          <p:cNvSpPr txBox="1"/>
          <p:nvPr/>
        </p:nvSpPr>
        <p:spPr>
          <a:xfrm>
            <a:off x="10063976" y="3774877"/>
            <a:ext cx="2003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Users and Stakeholders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00F2C9-79AB-2C4B-ADD5-D078104FC202}"/>
              </a:ext>
            </a:extLst>
          </p:cNvPr>
          <p:cNvSpPr txBox="1"/>
          <p:nvPr/>
        </p:nvSpPr>
        <p:spPr>
          <a:xfrm>
            <a:off x="10381933" y="4329396"/>
            <a:ext cx="1462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Office, </a:t>
            </a:r>
          </a:p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Managers, HQ, STMD, SPI, Stakeholders, etc.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E9D9E12-87E1-4C4C-BC76-254DD4CB1FFB}"/>
              </a:ext>
            </a:extLst>
          </p:cNvPr>
          <p:cNvSpPr/>
          <p:nvPr/>
        </p:nvSpPr>
        <p:spPr>
          <a:xfrm>
            <a:off x="3088960" y="1727031"/>
            <a:ext cx="715140" cy="7036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A</a:t>
            </a:r>
            <a:r>
              <a:rPr lang="en-US" sz="1100" b="1"/>
              <a:t>.</a:t>
            </a:r>
            <a:endParaRPr lang="en-US" sz="2800" b="1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879F25D-2947-634D-AC8A-888EDC6288D7}"/>
              </a:ext>
            </a:extLst>
          </p:cNvPr>
          <p:cNvSpPr/>
          <p:nvPr/>
        </p:nvSpPr>
        <p:spPr>
          <a:xfrm>
            <a:off x="4924856" y="1717038"/>
            <a:ext cx="715140" cy="7036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B</a:t>
            </a:r>
            <a:endParaRPr lang="en-US" sz="1200" b="1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DC6A923-8CC8-C246-8BC4-C0151A540895}"/>
              </a:ext>
            </a:extLst>
          </p:cNvPr>
          <p:cNvSpPr/>
          <p:nvPr/>
        </p:nvSpPr>
        <p:spPr>
          <a:xfrm>
            <a:off x="8539402" y="1727032"/>
            <a:ext cx="715140" cy="7036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C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38AC341-258D-814A-9D05-48E9276494AE}"/>
              </a:ext>
            </a:extLst>
          </p:cNvPr>
          <p:cNvSpPr/>
          <p:nvPr/>
        </p:nvSpPr>
        <p:spPr>
          <a:xfrm>
            <a:off x="2467386" y="2861239"/>
            <a:ext cx="1534554" cy="2358164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Source Systems</a:t>
            </a:r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Program Mgmt. (Core)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Financial (RMO)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Technical, KPP (CE)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CDM, </a:t>
            </a:r>
            <a:r>
              <a:rPr lang="en-US" sz="1100" err="1">
                <a:latin typeface="Arial" panose="020B0604020202020204" pitchFamily="34" charset="0"/>
                <a:cs typeface="Arial" panose="020B0604020202020204" pitchFamily="34" charset="0"/>
              </a:rPr>
              <a:t>CRs</a:t>
            </a:r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Program Coord.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Schedule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EPO</a:t>
            </a:r>
          </a:p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FB67D6A-C34A-3549-AE07-0FE6C1AEA4EC}"/>
              </a:ext>
            </a:extLst>
          </p:cNvPr>
          <p:cNvSpPr/>
          <p:nvPr/>
        </p:nvSpPr>
        <p:spPr>
          <a:xfrm>
            <a:off x="6740082" y="1734950"/>
            <a:ext cx="715140" cy="7036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B</a:t>
            </a:r>
            <a:r>
              <a:rPr lang="en-US" sz="2800" b="1" baseline="30000"/>
              <a:t>’</a:t>
            </a:r>
            <a:endParaRPr lang="en-US" sz="1200" b="1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1C5C252-9DA3-5C4B-9B06-021E2545526C}"/>
              </a:ext>
            </a:extLst>
          </p:cNvPr>
          <p:cNvSpPr/>
          <p:nvPr/>
        </p:nvSpPr>
        <p:spPr>
          <a:xfrm>
            <a:off x="4596280" y="2935177"/>
            <a:ext cx="1512755" cy="223214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Repository</a:t>
            </a:r>
          </a:p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(Data Sync,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Data Refresh,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Extract Transform Load (ETL), 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Data History,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etc.)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646D42D-9C37-2D46-87BE-8AF0D7689FD4}"/>
              </a:ext>
            </a:extLst>
          </p:cNvPr>
          <p:cNvCxnSpPr>
            <a:cxnSpLocks/>
          </p:cNvCxnSpPr>
          <p:nvPr/>
        </p:nvCxnSpPr>
        <p:spPr>
          <a:xfrm>
            <a:off x="4222660" y="3432887"/>
            <a:ext cx="372388" cy="209241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F2D82BA-EC99-DD47-80E2-4DDC9B3193FD}"/>
              </a:ext>
            </a:extLst>
          </p:cNvPr>
          <p:cNvCxnSpPr>
            <a:cxnSpLocks/>
          </p:cNvCxnSpPr>
          <p:nvPr/>
        </p:nvCxnSpPr>
        <p:spPr>
          <a:xfrm flipV="1">
            <a:off x="4017000" y="4036487"/>
            <a:ext cx="579280" cy="554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CEE10AE-F0AA-1243-8909-A1F720F68A7D}"/>
              </a:ext>
            </a:extLst>
          </p:cNvPr>
          <p:cNvCxnSpPr>
            <a:cxnSpLocks/>
          </p:cNvCxnSpPr>
          <p:nvPr/>
        </p:nvCxnSpPr>
        <p:spPr>
          <a:xfrm flipV="1">
            <a:off x="4112300" y="4450315"/>
            <a:ext cx="472270" cy="293123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226B13FC-6F8E-2344-9715-855D6136928E}"/>
              </a:ext>
            </a:extLst>
          </p:cNvPr>
          <p:cNvSpPr/>
          <p:nvPr/>
        </p:nvSpPr>
        <p:spPr>
          <a:xfrm>
            <a:off x="6453345" y="2966706"/>
            <a:ext cx="1379444" cy="2232144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Analytic</a:t>
            </a:r>
          </a:p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</a:p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(Data Model,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Relationships,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Model of Models,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etc.)</a:t>
            </a:r>
          </a:p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60916CF-D608-7E43-BE54-512936484B38}"/>
              </a:ext>
            </a:extLst>
          </p:cNvPr>
          <p:cNvSpPr txBox="1"/>
          <p:nvPr/>
        </p:nvSpPr>
        <p:spPr>
          <a:xfrm>
            <a:off x="3449138" y="2015366"/>
            <a:ext cx="4090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1..n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2DC5F33-571A-4948-8C0A-62BBF290C3F9}"/>
              </a:ext>
            </a:extLst>
          </p:cNvPr>
          <p:cNvSpPr txBox="1"/>
          <p:nvPr/>
        </p:nvSpPr>
        <p:spPr>
          <a:xfrm>
            <a:off x="5278899" y="6179013"/>
            <a:ext cx="1910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WORKFLOW ENGINE</a:t>
            </a:r>
          </a:p>
        </p:txBody>
      </p:sp>
      <p:sp>
        <p:nvSpPr>
          <p:cNvPr id="60" name="Chevron 4">
            <a:extLst>
              <a:ext uri="{FF2B5EF4-FFF2-40B4-BE49-F238E27FC236}">
                <a16:creationId xmlns:a16="http://schemas.microsoft.com/office/drawing/2014/main" id="{034C67C3-9803-7140-A25E-ABFD8D684933}"/>
              </a:ext>
            </a:extLst>
          </p:cNvPr>
          <p:cNvSpPr/>
          <p:nvPr/>
        </p:nvSpPr>
        <p:spPr>
          <a:xfrm>
            <a:off x="2413130" y="5287086"/>
            <a:ext cx="1898800" cy="622363"/>
          </a:xfrm>
          <a:prstGeom prst="chevron">
            <a:avLst>
              <a:gd name="adj" fmla="val 4120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Produce Data</a:t>
            </a:r>
          </a:p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(Create, Update, Delete, Store)</a:t>
            </a:r>
          </a:p>
        </p:txBody>
      </p:sp>
      <p:sp>
        <p:nvSpPr>
          <p:cNvPr id="62" name="Chevron 4">
            <a:extLst>
              <a:ext uri="{FF2B5EF4-FFF2-40B4-BE49-F238E27FC236}">
                <a16:creationId xmlns:a16="http://schemas.microsoft.com/office/drawing/2014/main" id="{3D59DBE3-DE66-DE4F-89C5-500197D86297}"/>
              </a:ext>
            </a:extLst>
          </p:cNvPr>
          <p:cNvSpPr/>
          <p:nvPr/>
        </p:nvSpPr>
        <p:spPr>
          <a:xfrm>
            <a:off x="4421989" y="5287087"/>
            <a:ext cx="1898800" cy="615896"/>
          </a:xfrm>
          <a:prstGeom prst="chevron">
            <a:avLst>
              <a:gd name="adj" fmla="val 4120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Extract, Transform, </a:t>
            </a:r>
          </a:p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Load, Archive Data</a:t>
            </a:r>
          </a:p>
        </p:txBody>
      </p:sp>
      <p:sp>
        <p:nvSpPr>
          <p:cNvPr id="63" name="Chevron 4">
            <a:extLst>
              <a:ext uri="{FF2B5EF4-FFF2-40B4-BE49-F238E27FC236}">
                <a16:creationId xmlns:a16="http://schemas.microsoft.com/office/drawing/2014/main" id="{FEE310B5-2F6D-164D-A251-8BFD78F2DBCA}"/>
              </a:ext>
            </a:extLst>
          </p:cNvPr>
          <p:cNvSpPr/>
          <p:nvPr/>
        </p:nvSpPr>
        <p:spPr>
          <a:xfrm>
            <a:off x="6352318" y="5296787"/>
            <a:ext cx="1791415" cy="589657"/>
          </a:xfrm>
          <a:prstGeom prst="chevron">
            <a:avLst>
              <a:gd name="adj" fmla="val 4120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Relate and Model</a:t>
            </a:r>
          </a:p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Data</a:t>
            </a:r>
          </a:p>
        </p:txBody>
      </p:sp>
      <p:sp>
        <p:nvSpPr>
          <p:cNvPr id="64" name="Chevron 4">
            <a:extLst>
              <a:ext uri="{FF2B5EF4-FFF2-40B4-BE49-F238E27FC236}">
                <a16:creationId xmlns:a16="http://schemas.microsoft.com/office/drawing/2014/main" id="{5F5B4218-39D7-3B4C-8E18-64BDC4B5EB85}"/>
              </a:ext>
            </a:extLst>
          </p:cNvPr>
          <p:cNvSpPr/>
          <p:nvPr/>
        </p:nvSpPr>
        <p:spPr>
          <a:xfrm>
            <a:off x="8222258" y="5296786"/>
            <a:ext cx="1921951" cy="589657"/>
          </a:xfrm>
          <a:prstGeom prst="chevron">
            <a:avLst>
              <a:gd name="adj" fmla="val 4120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Consume Data</a:t>
            </a:r>
          </a:p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(Visualize, Analyze)</a:t>
            </a:r>
          </a:p>
        </p:txBody>
      </p:sp>
      <p:sp>
        <p:nvSpPr>
          <p:cNvPr id="65" name="Can 64">
            <a:extLst>
              <a:ext uri="{FF2B5EF4-FFF2-40B4-BE49-F238E27FC236}">
                <a16:creationId xmlns:a16="http://schemas.microsoft.com/office/drawing/2014/main" id="{931A52CC-2C59-8445-A74A-6251F91ECBF9}"/>
              </a:ext>
            </a:extLst>
          </p:cNvPr>
          <p:cNvSpPr/>
          <p:nvPr/>
        </p:nvSpPr>
        <p:spPr>
          <a:xfrm rot="16200000">
            <a:off x="3780496" y="4928772"/>
            <a:ext cx="144356" cy="2852451"/>
          </a:xfrm>
          <a:prstGeom prst="can">
            <a:avLst>
              <a:gd name="adj" fmla="val 5304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Can 65">
            <a:extLst>
              <a:ext uri="{FF2B5EF4-FFF2-40B4-BE49-F238E27FC236}">
                <a16:creationId xmlns:a16="http://schemas.microsoft.com/office/drawing/2014/main" id="{1C696232-48BC-BF4B-9FCF-FEE005EB2D9A}"/>
              </a:ext>
            </a:extLst>
          </p:cNvPr>
          <p:cNvSpPr/>
          <p:nvPr/>
        </p:nvSpPr>
        <p:spPr>
          <a:xfrm rot="16200000">
            <a:off x="8572313" y="4878210"/>
            <a:ext cx="165819" cy="2932112"/>
          </a:xfrm>
          <a:prstGeom prst="can">
            <a:avLst>
              <a:gd name="adj" fmla="val 5304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Graphic 52" descr="Gears with solid fill">
            <a:extLst>
              <a:ext uri="{FF2B5EF4-FFF2-40B4-BE49-F238E27FC236}">
                <a16:creationId xmlns:a16="http://schemas.microsoft.com/office/drawing/2014/main" id="{DD1444CB-0705-934E-8A1A-7359563ED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97348" y="6016975"/>
            <a:ext cx="646331" cy="646331"/>
          </a:xfrm>
          <a:prstGeom prst="rect">
            <a:avLst/>
          </a:prstGeom>
        </p:spPr>
      </p:pic>
      <p:pic>
        <p:nvPicPr>
          <p:cNvPr id="54" name="Graphic 53" descr="Gears with solid fill">
            <a:extLst>
              <a:ext uri="{FF2B5EF4-FFF2-40B4-BE49-F238E27FC236}">
                <a16:creationId xmlns:a16="http://schemas.microsoft.com/office/drawing/2014/main" id="{E33EED0F-951C-F948-9C7E-551FF4C83A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46756" y="5998580"/>
            <a:ext cx="646331" cy="646331"/>
          </a:xfrm>
          <a:prstGeom prst="rect">
            <a:avLst/>
          </a:prstGeom>
        </p:spPr>
      </p:pic>
      <p:sp>
        <p:nvSpPr>
          <p:cNvPr id="73" name="Title 1">
            <a:extLst>
              <a:ext uri="{FF2B5EF4-FFF2-40B4-BE49-F238E27FC236}">
                <a16:creationId xmlns:a16="http://schemas.microsoft.com/office/drawing/2014/main" id="{A92E1F8B-5A18-664A-8CDC-6069FB85D570}"/>
              </a:ext>
            </a:extLst>
          </p:cNvPr>
          <p:cNvSpPr txBox="1">
            <a:spLocks/>
          </p:cNvSpPr>
          <p:nvPr/>
        </p:nvSpPr>
        <p:spPr>
          <a:xfrm>
            <a:off x="418454" y="118019"/>
            <a:ext cx="11426440" cy="914400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bg1"/>
                </a:solidFill>
                <a:latin typeface="Arial Bold" charset="0"/>
                <a:ea typeface="+mj-ea"/>
                <a:cs typeface="+mj-cs"/>
              </a:defRPr>
            </a:lvl1pPr>
          </a:lstStyle>
          <a:p>
            <a:pPr marL="0" lvl="2" algn="ctr"/>
            <a:r>
              <a:rPr lang="en-US" sz="4400" b="1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 DOT Functional Architecture</a:t>
            </a:r>
          </a:p>
          <a:p>
            <a:pPr marL="0" lvl="2" algn="ctr"/>
            <a:r>
              <a:rPr lang="en-US" sz="3600" b="1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(The ABCs)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2384FDE-0477-E14F-A039-EF95C2823DB3}"/>
              </a:ext>
            </a:extLst>
          </p:cNvPr>
          <p:cNvSpPr txBox="1"/>
          <p:nvPr/>
        </p:nvSpPr>
        <p:spPr>
          <a:xfrm>
            <a:off x="5358613" y="2471293"/>
            <a:ext cx="1820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 Layers</a:t>
            </a:r>
          </a:p>
        </p:txBody>
      </p:sp>
      <p:sp>
        <p:nvSpPr>
          <p:cNvPr id="46" name="Right Arrow 45">
            <a:extLst>
              <a:ext uri="{FF2B5EF4-FFF2-40B4-BE49-F238E27FC236}">
                <a16:creationId xmlns:a16="http://schemas.microsoft.com/office/drawing/2014/main" id="{E4BBE8E0-3C84-9743-8B78-FAC978839A9A}"/>
              </a:ext>
            </a:extLst>
          </p:cNvPr>
          <p:cNvSpPr/>
          <p:nvPr/>
        </p:nvSpPr>
        <p:spPr>
          <a:xfrm>
            <a:off x="6977451" y="2629425"/>
            <a:ext cx="1556127" cy="17179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1BBC4B34-CE60-AD45-81D9-1E324BE5E8EC}"/>
              </a:ext>
            </a:extLst>
          </p:cNvPr>
          <p:cNvSpPr/>
          <p:nvPr/>
        </p:nvSpPr>
        <p:spPr>
          <a:xfrm rot="10800000">
            <a:off x="4671126" y="2629425"/>
            <a:ext cx="846575" cy="1663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8227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id="{B28EC8BF-7F47-5748-ADD4-AABAACCB19DF}"/>
              </a:ext>
            </a:extLst>
          </p:cNvPr>
          <p:cNvSpPr/>
          <p:nvPr/>
        </p:nvSpPr>
        <p:spPr>
          <a:xfrm>
            <a:off x="2688106" y="2608996"/>
            <a:ext cx="1534554" cy="2358164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Source Systems</a:t>
            </a:r>
          </a:p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(SharePoint Lists, Databases, Agency/STMD Systems, Tools, Spreadsheets, emerging O365 apps, etc.)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E0520F2-13BB-5645-8FF7-B83005F2F8B4}"/>
              </a:ext>
            </a:extLst>
          </p:cNvPr>
          <p:cNvSpPr/>
          <p:nvPr/>
        </p:nvSpPr>
        <p:spPr>
          <a:xfrm>
            <a:off x="2577746" y="2740373"/>
            <a:ext cx="1534554" cy="2358164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Source Systems</a:t>
            </a:r>
          </a:p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(SharePoint Lists, Databases, Agency/STMD Systems, Tools, Spreadsheets, emerging O365 apps, etc.)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3C382C9-CE59-7443-849C-A0C65B6F3C83}"/>
              </a:ext>
            </a:extLst>
          </p:cNvPr>
          <p:cNvCxnSpPr>
            <a:cxnSpLocks/>
          </p:cNvCxnSpPr>
          <p:nvPr/>
        </p:nvCxnSpPr>
        <p:spPr>
          <a:xfrm>
            <a:off x="5925673" y="4084617"/>
            <a:ext cx="527672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09B0E042-A3E2-F546-A328-B953E21C3602}"/>
              </a:ext>
            </a:extLst>
          </p:cNvPr>
          <p:cNvSpPr/>
          <p:nvPr/>
        </p:nvSpPr>
        <p:spPr>
          <a:xfrm>
            <a:off x="8393613" y="3571606"/>
            <a:ext cx="1680354" cy="158878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B5C355-DB84-3D4A-9029-C3F0EE0D9E5C}"/>
              </a:ext>
            </a:extLst>
          </p:cNvPr>
          <p:cNvSpPr/>
          <p:nvPr/>
        </p:nvSpPr>
        <p:spPr>
          <a:xfrm>
            <a:off x="8277789" y="3437494"/>
            <a:ext cx="1680354" cy="158878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7D8F06-7D7D-834A-A02E-C09943E3B883}"/>
              </a:ext>
            </a:extLst>
          </p:cNvPr>
          <p:cNvSpPr/>
          <p:nvPr/>
        </p:nvSpPr>
        <p:spPr>
          <a:xfrm>
            <a:off x="8171956" y="3306140"/>
            <a:ext cx="1680354" cy="158878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Data Presentation Visualization and Analytics</a:t>
            </a:r>
          </a:p>
          <a:p>
            <a:pPr algn="ctr"/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(Dashboards)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CBBF20D-764B-9048-8B2F-6E51351BB143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414832" y="3171277"/>
            <a:ext cx="1052553" cy="30778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1C52E5F-7986-5C40-8383-1BED7AD9D923}"/>
              </a:ext>
            </a:extLst>
          </p:cNvPr>
          <p:cNvSpPr txBox="1"/>
          <p:nvPr/>
        </p:nvSpPr>
        <p:spPr>
          <a:xfrm>
            <a:off x="572935" y="2909667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</a:t>
            </a:r>
          </a:p>
          <a:p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Inputs</a:t>
            </a:r>
          </a:p>
        </p:txBody>
      </p:sp>
      <p:pic>
        <p:nvPicPr>
          <p:cNvPr id="12" name="Picture 2" descr="https://cdn3.iconfinder.com/data/icons/users-groups/512/group_woman_man_lead-512.png">
            <a:extLst>
              <a:ext uri="{FF2B5EF4-FFF2-40B4-BE49-F238E27FC236}">
                <a16:creationId xmlns:a16="http://schemas.microsoft.com/office/drawing/2014/main" id="{659DFB14-3855-1F43-A999-2C8BA8BF8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46" y="2178849"/>
            <a:ext cx="704150" cy="704150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C36C700-CED5-3F4E-81B6-8625CFDDB7CB}"/>
              </a:ext>
            </a:extLst>
          </p:cNvPr>
          <p:cNvCxnSpPr>
            <a:cxnSpLocks/>
          </p:cNvCxnSpPr>
          <p:nvPr/>
        </p:nvCxnSpPr>
        <p:spPr>
          <a:xfrm>
            <a:off x="7629966" y="4087665"/>
            <a:ext cx="527672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F0A0D2E-3B7F-434C-B501-7B10A4EADBA4}"/>
              </a:ext>
            </a:extLst>
          </p:cNvPr>
          <p:cNvSpPr txBox="1"/>
          <p:nvPr/>
        </p:nvSpPr>
        <p:spPr>
          <a:xfrm>
            <a:off x="5358613" y="2471293"/>
            <a:ext cx="1820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 Layers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5003409-8CEE-9B4D-BE5D-F87F47038FA5}"/>
              </a:ext>
            </a:extLst>
          </p:cNvPr>
          <p:cNvCxnSpPr>
            <a:cxnSpLocks/>
          </p:cNvCxnSpPr>
          <p:nvPr/>
        </p:nvCxnSpPr>
        <p:spPr>
          <a:xfrm flipV="1">
            <a:off x="1338000" y="4894527"/>
            <a:ext cx="1129385" cy="25900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257225C-C1CA-7844-97C8-8865762D1725}"/>
              </a:ext>
            </a:extLst>
          </p:cNvPr>
          <p:cNvSpPr txBox="1"/>
          <p:nvPr/>
        </p:nvSpPr>
        <p:spPr>
          <a:xfrm>
            <a:off x="324786" y="5036532"/>
            <a:ext cx="1158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Inputs</a:t>
            </a:r>
          </a:p>
        </p:txBody>
      </p:sp>
      <p:pic>
        <p:nvPicPr>
          <p:cNvPr id="18" name="Picture 2" descr="https://cdn3.iconfinder.com/data/icons/users-groups/512/group_woman_man_lead-512.png">
            <a:extLst>
              <a:ext uri="{FF2B5EF4-FFF2-40B4-BE49-F238E27FC236}">
                <a16:creationId xmlns:a16="http://schemas.microsoft.com/office/drawing/2014/main" id="{7812B097-9901-8043-B909-368125C02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35" y="4296794"/>
            <a:ext cx="704150" cy="704150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52857B6-1001-574B-B779-3FA39AB14C1C}"/>
              </a:ext>
            </a:extLst>
          </p:cNvPr>
          <p:cNvSpPr txBox="1"/>
          <p:nvPr/>
        </p:nvSpPr>
        <p:spPr>
          <a:xfrm>
            <a:off x="331522" y="3502100"/>
            <a:ext cx="2403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/ SPAR Details, Plans, KPPs, </a:t>
            </a:r>
            <a:r>
              <a:rPr lang="en-US" sz="12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CRs</a:t>
            </a:r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Highlights, Risks,  Facilities, etc.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AD980F-1F07-0A4B-AC06-6D7A84E690A6}"/>
              </a:ext>
            </a:extLst>
          </p:cNvPr>
          <p:cNvSpPr txBox="1"/>
          <p:nvPr/>
        </p:nvSpPr>
        <p:spPr>
          <a:xfrm>
            <a:off x="271082" y="5552845"/>
            <a:ext cx="18565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Milestones, Approvals,</a:t>
            </a:r>
          </a:p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Actions, Controlled data,</a:t>
            </a:r>
          </a:p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Financials, Risks, etc.</a:t>
            </a:r>
          </a:p>
        </p:txBody>
      </p:sp>
      <p:pic>
        <p:nvPicPr>
          <p:cNvPr id="25" name="Picture 2" descr="https://cdn3.iconfinder.com/data/icons/users-groups/512/group_woman_man_lead-512.png">
            <a:extLst>
              <a:ext uri="{FF2B5EF4-FFF2-40B4-BE49-F238E27FC236}">
                <a16:creationId xmlns:a16="http://schemas.microsoft.com/office/drawing/2014/main" id="{1FE1C9B8-31F1-0B4C-88AD-13700A748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3497" y="3016150"/>
            <a:ext cx="704150" cy="704150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599FBE9-9C31-224F-A029-27B697E31D47}"/>
              </a:ext>
            </a:extLst>
          </p:cNvPr>
          <p:cNvCxnSpPr>
            <a:cxnSpLocks/>
          </p:cNvCxnSpPr>
          <p:nvPr/>
        </p:nvCxnSpPr>
        <p:spPr>
          <a:xfrm flipV="1">
            <a:off x="9581469" y="3720300"/>
            <a:ext cx="947749" cy="1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754A332-BABD-784E-B074-E3A9CEC7E0F7}"/>
              </a:ext>
            </a:extLst>
          </p:cNvPr>
          <p:cNvSpPr txBox="1"/>
          <p:nvPr/>
        </p:nvSpPr>
        <p:spPr>
          <a:xfrm>
            <a:off x="10063976" y="3774877"/>
            <a:ext cx="2003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Users and Stakeholders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00F2C9-79AB-2C4B-ADD5-D078104FC202}"/>
              </a:ext>
            </a:extLst>
          </p:cNvPr>
          <p:cNvSpPr txBox="1"/>
          <p:nvPr/>
        </p:nvSpPr>
        <p:spPr>
          <a:xfrm>
            <a:off x="10381933" y="4329396"/>
            <a:ext cx="1462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Office, </a:t>
            </a:r>
          </a:p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Managers, HQ, STMD, SPI, Stakeholders, etc.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E9D9E12-87E1-4C4C-BC76-254DD4CB1FFB}"/>
              </a:ext>
            </a:extLst>
          </p:cNvPr>
          <p:cNvSpPr/>
          <p:nvPr/>
        </p:nvSpPr>
        <p:spPr>
          <a:xfrm>
            <a:off x="3088960" y="1727031"/>
            <a:ext cx="715140" cy="7036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A</a:t>
            </a:r>
            <a:r>
              <a:rPr lang="en-US" sz="1100" b="1"/>
              <a:t>.</a:t>
            </a:r>
            <a:endParaRPr lang="en-US" sz="2800" b="1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879F25D-2947-634D-AC8A-888EDC6288D7}"/>
              </a:ext>
            </a:extLst>
          </p:cNvPr>
          <p:cNvSpPr/>
          <p:nvPr/>
        </p:nvSpPr>
        <p:spPr>
          <a:xfrm>
            <a:off x="4924856" y="1717038"/>
            <a:ext cx="715140" cy="7036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B</a:t>
            </a:r>
            <a:endParaRPr lang="en-US" sz="1200" b="1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DC6A923-8CC8-C246-8BC4-C0151A540895}"/>
              </a:ext>
            </a:extLst>
          </p:cNvPr>
          <p:cNvSpPr/>
          <p:nvPr/>
        </p:nvSpPr>
        <p:spPr>
          <a:xfrm>
            <a:off x="8539402" y="1727032"/>
            <a:ext cx="715140" cy="7036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C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38AC341-258D-814A-9D05-48E9276494AE}"/>
              </a:ext>
            </a:extLst>
          </p:cNvPr>
          <p:cNvSpPr/>
          <p:nvPr/>
        </p:nvSpPr>
        <p:spPr>
          <a:xfrm>
            <a:off x="2467386" y="2861239"/>
            <a:ext cx="1534554" cy="2358164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Source Systems</a:t>
            </a:r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Program Mgmt. (Core)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Financial (RMO)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Technical, KPP (CE)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CDM, </a:t>
            </a:r>
            <a:r>
              <a:rPr lang="en-US" sz="1100" err="1">
                <a:latin typeface="Arial" panose="020B0604020202020204" pitchFamily="34" charset="0"/>
                <a:cs typeface="Arial" panose="020B0604020202020204" pitchFamily="34" charset="0"/>
              </a:rPr>
              <a:t>CRs</a:t>
            </a:r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Program Coord.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Schedule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EPO</a:t>
            </a:r>
          </a:p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FB67D6A-C34A-3549-AE07-0FE6C1AEA4EC}"/>
              </a:ext>
            </a:extLst>
          </p:cNvPr>
          <p:cNvSpPr/>
          <p:nvPr/>
        </p:nvSpPr>
        <p:spPr>
          <a:xfrm>
            <a:off x="6740082" y="1734950"/>
            <a:ext cx="715140" cy="7036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B</a:t>
            </a:r>
            <a:r>
              <a:rPr lang="en-US" sz="2800" b="1" baseline="30000"/>
              <a:t>’</a:t>
            </a:r>
            <a:endParaRPr lang="en-US" sz="1200" b="1"/>
          </a:p>
        </p:txBody>
      </p:sp>
      <p:sp>
        <p:nvSpPr>
          <p:cNvPr id="42" name="Right Arrow 41">
            <a:extLst>
              <a:ext uri="{FF2B5EF4-FFF2-40B4-BE49-F238E27FC236}">
                <a16:creationId xmlns:a16="http://schemas.microsoft.com/office/drawing/2014/main" id="{75A66EB5-D630-2F47-9162-558FA943A36B}"/>
              </a:ext>
            </a:extLst>
          </p:cNvPr>
          <p:cNvSpPr/>
          <p:nvPr/>
        </p:nvSpPr>
        <p:spPr>
          <a:xfrm>
            <a:off x="6977451" y="2629425"/>
            <a:ext cx="1556127" cy="17179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ight Arrow 42">
            <a:extLst>
              <a:ext uri="{FF2B5EF4-FFF2-40B4-BE49-F238E27FC236}">
                <a16:creationId xmlns:a16="http://schemas.microsoft.com/office/drawing/2014/main" id="{16758283-8535-9F47-98CF-97A6C48D3EF9}"/>
              </a:ext>
            </a:extLst>
          </p:cNvPr>
          <p:cNvSpPr/>
          <p:nvPr/>
        </p:nvSpPr>
        <p:spPr>
          <a:xfrm rot="10800000">
            <a:off x="4671126" y="2629425"/>
            <a:ext cx="846575" cy="1663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1C5C252-9DA3-5C4B-9B06-021E2545526C}"/>
              </a:ext>
            </a:extLst>
          </p:cNvPr>
          <p:cNvSpPr/>
          <p:nvPr/>
        </p:nvSpPr>
        <p:spPr>
          <a:xfrm>
            <a:off x="4596280" y="2935177"/>
            <a:ext cx="1512755" cy="223214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Repository</a:t>
            </a:r>
          </a:p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(Data Sync,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Data Refresh,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Extract Transform Load (ETL), 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Data History,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etc.)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646D42D-9C37-2D46-87BE-8AF0D7689FD4}"/>
              </a:ext>
            </a:extLst>
          </p:cNvPr>
          <p:cNvCxnSpPr>
            <a:cxnSpLocks/>
          </p:cNvCxnSpPr>
          <p:nvPr/>
        </p:nvCxnSpPr>
        <p:spPr>
          <a:xfrm>
            <a:off x="4222660" y="3432887"/>
            <a:ext cx="372388" cy="209241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F2D82BA-EC99-DD47-80E2-4DDC9B3193FD}"/>
              </a:ext>
            </a:extLst>
          </p:cNvPr>
          <p:cNvCxnSpPr>
            <a:cxnSpLocks/>
          </p:cNvCxnSpPr>
          <p:nvPr/>
        </p:nvCxnSpPr>
        <p:spPr>
          <a:xfrm flipV="1">
            <a:off x="4017000" y="4036487"/>
            <a:ext cx="579280" cy="554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CEE10AE-F0AA-1243-8909-A1F720F68A7D}"/>
              </a:ext>
            </a:extLst>
          </p:cNvPr>
          <p:cNvCxnSpPr>
            <a:cxnSpLocks/>
          </p:cNvCxnSpPr>
          <p:nvPr/>
        </p:nvCxnSpPr>
        <p:spPr>
          <a:xfrm flipV="1">
            <a:off x="4112300" y="4450315"/>
            <a:ext cx="472270" cy="293123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226B13FC-6F8E-2344-9715-855D6136928E}"/>
              </a:ext>
            </a:extLst>
          </p:cNvPr>
          <p:cNvSpPr/>
          <p:nvPr/>
        </p:nvSpPr>
        <p:spPr>
          <a:xfrm>
            <a:off x="6453345" y="2966706"/>
            <a:ext cx="1379444" cy="2232144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Analytic</a:t>
            </a:r>
          </a:p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</a:p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(Data Model,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Relationships,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Model of Models,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etc.)</a:t>
            </a:r>
          </a:p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60916CF-D608-7E43-BE54-512936484B38}"/>
              </a:ext>
            </a:extLst>
          </p:cNvPr>
          <p:cNvSpPr txBox="1"/>
          <p:nvPr/>
        </p:nvSpPr>
        <p:spPr>
          <a:xfrm>
            <a:off x="3449138" y="2015366"/>
            <a:ext cx="4090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1..n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2DC5F33-571A-4948-8C0A-62BBF290C3F9}"/>
              </a:ext>
            </a:extLst>
          </p:cNvPr>
          <p:cNvSpPr txBox="1"/>
          <p:nvPr/>
        </p:nvSpPr>
        <p:spPr>
          <a:xfrm>
            <a:off x="5278899" y="6179013"/>
            <a:ext cx="1910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WORKFLOW ENGINE</a:t>
            </a:r>
          </a:p>
        </p:txBody>
      </p:sp>
      <p:sp>
        <p:nvSpPr>
          <p:cNvPr id="60" name="Chevron 4">
            <a:extLst>
              <a:ext uri="{FF2B5EF4-FFF2-40B4-BE49-F238E27FC236}">
                <a16:creationId xmlns:a16="http://schemas.microsoft.com/office/drawing/2014/main" id="{034C67C3-9803-7140-A25E-ABFD8D684933}"/>
              </a:ext>
            </a:extLst>
          </p:cNvPr>
          <p:cNvSpPr/>
          <p:nvPr/>
        </p:nvSpPr>
        <p:spPr>
          <a:xfrm>
            <a:off x="2413130" y="5287086"/>
            <a:ext cx="1898800" cy="622363"/>
          </a:xfrm>
          <a:prstGeom prst="chevron">
            <a:avLst>
              <a:gd name="adj" fmla="val 4120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Produce Data</a:t>
            </a:r>
          </a:p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(Create, Update, Delete, Store)</a:t>
            </a:r>
          </a:p>
        </p:txBody>
      </p:sp>
      <p:sp>
        <p:nvSpPr>
          <p:cNvPr id="62" name="Chevron 4">
            <a:extLst>
              <a:ext uri="{FF2B5EF4-FFF2-40B4-BE49-F238E27FC236}">
                <a16:creationId xmlns:a16="http://schemas.microsoft.com/office/drawing/2014/main" id="{3D59DBE3-DE66-DE4F-89C5-500197D86297}"/>
              </a:ext>
            </a:extLst>
          </p:cNvPr>
          <p:cNvSpPr/>
          <p:nvPr/>
        </p:nvSpPr>
        <p:spPr>
          <a:xfrm>
            <a:off x="4421989" y="5287087"/>
            <a:ext cx="1898800" cy="615896"/>
          </a:xfrm>
          <a:prstGeom prst="chevron">
            <a:avLst>
              <a:gd name="adj" fmla="val 4120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Extract, Transform, </a:t>
            </a:r>
          </a:p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Load, Archive Data</a:t>
            </a:r>
          </a:p>
        </p:txBody>
      </p:sp>
      <p:sp>
        <p:nvSpPr>
          <p:cNvPr id="63" name="Chevron 4">
            <a:extLst>
              <a:ext uri="{FF2B5EF4-FFF2-40B4-BE49-F238E27FC236}">
                <a16:creationId xmlns:a16="http://schemas.microsoft.com/office/drawing/2014/main" id="{FEE310B5-2F6D-164D-A251-8BFD78F2DBCA}"/>
              </a:ext>
            </a:extLst>
          </p:cNvPr>
          <p:cNvSpPr/>
          <p:nvPr/>
        </p:nvSpPr>
        <p:spPr>
          <a:xfrm>
            <a:off x="6352318" y="5296787"/>
            <a:ext cx="1791415" cy="589657"/>
          </a:xfrm>
          <a:prstGeom prst="chevron">
            <a:avLst>
              <a:gd name="adj" fmla="val 4120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Relate and Model</a:t>
            </a:r>
          </a:p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Data</a:t>
            </a:r>
          </a:p>
        </p:txBody>
      </p:sp>
      <p:sp>
        <p:nvSpPr>
          <p:cNvPr id="64" name="Chevron 4">
            <a:extLst>
              <a:ext uri="{FF2B5EF4-FFF2-40B4-BE49-F238E27FC236}">
                <a16:creationId xmlns:a16="http://schemas.microsoft.com/office/drawing/2014/main" id="{5F5B4218-39D7-3B4C-8E18-64BDC4B5EB85}"/>
              </a:ext>
            </a:extLst>
          </p:cNvPr>
          <p:cNvSpPr/>
          <p:nvPr/>
        </p:nvSpPr>
        <p:spPr>
          <a:xfrm>
            <a:off x="8222258" y="5296786"/>
            <a:ext cx="1921951" cy="589657"/>
          </a:xfrm>
          <a:prstGeom prst="chevron">
            <a:avLst>
              <a:gd name="adj" fmla="val 4120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Consume Data</a:t>
            </a:r>
          </a:p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(Visualize, Analyze)</a:t>
            </a:r>
          </a:p>
        </p:txBody>
      </p:sp>
      <p:sp>
        <p:nvSpPr>
          <p:cNvPr id="65" name="Can 64">
            <a:extLst>
              <a:ext uri="{FF2B5EF4-FFF2-40B4-BE49-F238E27FC236}">
                <a16:creationId xmlns:a16="http://schemas.microsoft.com/office/drawing/2014/main" id="{931A52CC-2C59-8445-A74A-6251F91ECBF9}"/>
              </a:ext>
            </a:extLst>
          </p:cNvPr>
          <p:cNvSpPr/>
          <p:nvPr/>
        </p:nvSpPr>
        <p:spPr>
          <a:xfrm rot="16200000">
            <a:off x="3780496" y="4928772"/>
            <a:ext cx="144356" cy="2852451"/>
          </a:xfrm>
          <a:prstGeom prst="can">
            <a:avLst>
              <a:gd name="adj" fmla="val 5304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Can 65">
            <a:extLst>
              <a:ext uri="{FF2B5EF4-FFF2-40B4-BE49-F238E27FC236}">
                <a16:creationId xmlns:a16="http://schemas.microsoft.com/office/drawing/2014/main" id="{1C696232-48BC-BF4B-9FCF-FEE005EB2D9A}"/>
              </a:ext>
            </a:extLst>
          </p:cNvPr>
          <p:cNvSpPr/>
          <p:nvPr/>
        </p:nvSpPr>
        <p:spPr>
          <a:xfrm rot="16200000">
            <a:off x="8572313" y="4878210"/>
            <a:ext cx="165819" cy="2932112"/>
          </a:xfrm>
          <a:prstGeom prst="can">
            <a:avLst>
              <a:gd name="adj" fmla="val 5304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Graphic 52" descr="Gears with solid fill">
            <a:extLst>
              <a:ext uri="{FF2B5EF4-FFF2-40B4-BE49-F238E27FC236}">
                <a16:creationId xmlns:a16="http://schemas.microsoft.com/office/drawing/2014/main" id="{DD1444CB-0705-934E-8A1A-7359563ED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97348" y="6016975"/>
            <a:ext cx="646331" cy="646331"/>
          </a:xfrm>
          <a:prstGeom prst="rect">
            <a:avLst/>
          </a:prstGeom>
        </p:spPr>
      </p:pic>
      <p:pic>
        <p:nvPicPr>
          <p:cNvPr id="54" name="Graphic 53" descr="Gears with solid fill">
            <a:extLst>
              <a:ext uri="{FF2B5EF4-FFF2-40B4-BE49-F238E27FC236}">
                <a16:creationId xmlns:a16="http://schemas.microsoft.com/office/drawing/2014/main" id="{E33EED0F-951C-F948-9C7E-551FF4C83A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46756" y="5998580"/>
            <a:ext cx="646331" cy="646331"/>
          </a:xfrm>
          <a:prstGeom prst="rect">
            <a:avLst/>
          </a:prstGeom>
        </p:spPr>
      </p:pic>
      <p:sp>
        <p:nvSpPr>
          <p:cNvPr id="73" name="Title 1">
            <a:extLst>
              <a:ext uri="{FF2B5EF4-FFF2-40B4-BE49-F238E27FC236}">
                <a16:creationId xmlns:a16="http://schemas.microsoft.com/office/drawing/2014/main" id="{A92E1F8B-5A18-664A-8CDC-6069FB85D570}"/>
              </a:ext>
            </a:extLst>
          </p:cNvPr>
          <p:cNvSpPr txBox="1">
            <a:spLocks/>
          </p:cNvSpPr>
          <p:nvPr/>
        </p:nvSpPr>
        <p:spPr>
          <a:xfrm>
            <a:off x="418454" y="118019"/>
            <a:ext cx="11426440" cy="914400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bg1"/>
                </a:solidFill>
                <a:latin typeface="Arial Bold" charset="0"/>
                <a:ea typeface="+mj-ea"/>
                <a:cs typeface="+mj-cs"/>
              </a:defRPr>
            </a:lvl1pPr>
          </a:lstStyle>
          <a:p>
            <a:pPr marL="0" lvl="2" algn="ctr"/>
            <a:r>
              <a:rPr lang="en-US" sz="4400" b="1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 Information Domains (Datasets)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97F88D9-0A87-9345-88A4-0A0B98E5DA25}"/>
              </a:ext>
            </a:extLst>
          </p:cNvPr>
          <p:cNvSpPr/>
          <p:nvPr/>
        </p:nvSpPr>
        <p:spPr>
          <a:xfrm>
            <a:off x="2268851" y="2696501"/>
            <a:ext cx="1701533" cy="26504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8FBDBCB5-B7C0-F945-B1F3-DB63F6DFEE0B}"/>
              </a:ext>
            </a:extLst>
          </p:cNvPr>
          <p:cNvSpPr/>
          <p:nvPr/>
        </p:nvSpPr>
        <p:spPr>
          <a:xfrm rot="7587546" flipV="1">
            <a:off x="3321792" y="2049394"/>
            <a:ext cx="2046735" cy="208188"/>
          </a:xfrm>
          <a:prstGeom prst="rightArrow">
            <a:avLst>
              <a:gd name="adj1" fmla="val 31572"/>
              <a:gd name="adj2" fmla="val 10164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792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id="{B28EC8BF-7F47-5748-ADD4-AABAACCB19DF}"/>
              </a:ext>
            </a:extLst>
          </p:cNvPr>
          <p:cNvSpPr/>
          <p:nvPr/>
        </p:nvSpPr>
        <p:spPr>
          <a:xfrm>
            <a:off x="2688106" y="2608996"/>
            <a:ext cx="1534554" cy="2358164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Source Systems</a:t>
            </a:r>
          </a:p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(SharePoint Lists, Databases, Agency/STMD Systems, Tools, Spreadsheets, emerging O365 apps, etc.)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E0520F2-13BB-5645-8FF7-B83005F2F8B4}"/>
              </a:ext>
            </a:extLst>
          </p:cNvPr>
          <p:cNvSpPr/>
          <p:nvPr/>
        </p:nvSpPr>
        <p:spPr>
          <a:xfrm>
            <a:off x="2577746" y="2740373"/>
            <a:ext cx="1534554" cy="2358164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Source Systems</a:t>
            </a:r>
          </a:p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(SharePoint Lists, Databases, Agency/STMD Systems, Tools, Spreadsheets, emerging O365 apps, etc.)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3C382C9-CE59-7443-849C-A0C65B6F3C83}"/>
              </a:ext>
            </a:extLst>
          </p:cNvPr>
          <p:cNvCxnSpPr>
            <a:cxnSpLocks/>
          </p:cNvCxnSpPr>
          <p:nvPr/>
        </p:nvCxnSpPr>
        <p:spPr>
          <a:xfrm>
            <a:off x="5925673" y="4084617"/>
            <a:ext cx="527672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09B0E042-A3E2-F546-A328-B953E21C3602}"/>
              </a:ext>
            </a:extLst>
          </p:cNvPr>
          <p:cNvSpPr/>
          <p:nvPr/>
        </p:nvSpPr>
        <p:spPr>
          <a:xfrm>
            <a:off x="8393613" y="3571606"/>
            <a:ext cx="1680354" cy="158878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B5C355-DB84-3D4A-9029-C3F0EE0D9E5C}"/>
              </a:ext>
            </a:extLst>
          </p:cNvPr>
          <p:cNvSpPr/>
          <p:nvPr/>
        </p:nvSpPr>
        <p:spPr>
          <a:xfrm>
            <a:off x="8277789" y="3437494"/>
            <a:ext cx="1680354" cy="158878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7D8F06-7D7D-834A-A02E-C09943E3B883}"/>
              </a:ext>
            </a:extLst>
          </p:cNvPr>
          <p:cNvSpPr/>
          <p:nvPr/>
        </p:nvSpPr>
        <p:spPr>
          <a:xfrm>
            <a:off x="8171956" y="3306140"/>
            <a:ext cx="1680354" cy="158878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Data Presentation Visualization and Analytics</a:t>
            </a:r>
          </a:p>
          <a:p>
            <a:pPr algn="ctr"/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(Dashboards)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C52E5F-7986-5C40-8383-1BED7AD9D923}"/>
              </a:ext>
            </a:extLst>
          </p:cNvPr>
          <p:cNvSpPr txBox="1"/>
          <p:nvPr/>
        </p:nvSpPr>
        <p:spPr>
          <a:xfrm>
            <a:off x="572935" y="2909667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</a:t>
            </a:r>
          </a:p>
          <a:p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Inputs</a:t>
            </a:r>
          </a:p>
        </p:txBody>
      </p:sp>
      <p:pic>
        <p:nvPicPr>
          <p:cNvPr id="12" name="Picture 2" descr="https://cdn3.iconfinder.com/data/icons/users-groups/512/group_woman_man_lead-512.png">
            <a:extLst>
              <a:ext uri="{FF2B5EF4-FFF2-40B4-BE49-F238E27FC236}">
                <a16:creationId xmlns:a16="http://schemas.microsoft.com/office/drawing/2014/main" id="{659DFB14-3855-1F43-A999-2C8BA8BF8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46" y="2178849"/>
            <a:ext cx="704150" cy="704150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C36C700-CED5-3F4E-81B6-8625CFDDB7CB}"/>
              </a:ext>
            </a:extLst>
          </p:cNvPr>
          <p:cNvCxnSpPr>
            <a:cxnSpLocks/>
          </p:cNvCxnSpPr>
          <p:nvPr/>
        </p:nvCxnSpPr>
        <p:spPr>
          <a:xfrm>
            <a:off x="7629966" y="4087665"/>
            <a:ext cx="527672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F0A0D2E-3B7F-434C-B501-7B10A4EADBA4}"/>
              </a:ext>
            </a:extLst>
          </p:cNvPr>
          <p:cNvSpPr txBox="1"/>
          <p:nvPr/>
        </p:nvSpPr>
        <p:spPr>
          <a:xfrm>
            <a:off x="5293296" y="2471293"/>
            <a:ext cx="1820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 Layers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57225C-C1CA-7844-97C8-8865762D1725}"/>
              </a:ext>
            </a:extLst>
          </p:cNvPr>
          <p:cNvSpPr txBox="1"/>
          <p:nvPr/>
        </p:nvSpPr>
        <p:spPr>
          <a:xfrm>
            <a:off x="324786" y="5036532"/>
            <a:ext cx="1158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Inputs</a:t>
            </a:r>
          </a:p>
        </p:txBody>
      </p:sp>
      <p:pic>
        <p:nvPicPr>
          <p:cNvPr id="18" name="Picture 2" descr="https://cdn3.iconfinder.com/data/icons/users-groups/512/group_woman_man_lead-512.png">
            <a:extLst>
              <a:ext uri="{FF2B5EF4-FFF2-40B4-BE49-F238E27FC236}">
                <a16:creationId xmlns:a16="http://schemas.microsoft.com/office/drawing/2014/main" id="{7812B097-9901-8043-B909-368125C02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35" y="4296794"/>
            <a:ext cx="704150" cy="704150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52857B6-1001-574B-B779-3FA39AB14C1C}"/>
              </a:ext>
            </a:extLst>
          </p:cNvPr>
          <p:cNvSpPr txBox="1"/>
          <p:nvPr/>
        </p:nvSpPr>
        <p:spPr>
          <a:xfrm>
            <a:off x="331522" y="3502100"/>
            <a:ext cx="2403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/ SPAR Details, Plans, Plans, KPPs, CRs,</a:t>
            </a:r>
          </a:p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Highlights, Risks, etc.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AD980F-1F07-0A4B-AC06-6D7A84E690A6}"/>
              </a:ext>
            </a:extLst>
          </p:cNvPr>
          <p:cNvSpPr txBox="1"/>
          <p:nvPr/>
        </p:nvSpPr>
        <p:spPr>
          <a:xfrm>
            <a:off x="271082" y="5552845"/>
            <a:ext cx="18565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Milestones, Approvals,</a:t>
            </a:r>
          </a:p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Actions, Controlled data,</a:t>
            </a:r>
          </a:p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Financials, Risks, etc.</a:t>
            </a:r>
          </a:p>
        </p:txBody>
      </p:sp>
      <p:pic>
        <p:nvPicPr>
          <p:cNvPr id="25" name="Picture 2" descr="https://cdn3.iconfinder.com/data/icons/users-groups/512/group_woman_man_lead-512.png">
            <a:extLst>
              <a:ext uri="{FF2B5EF4-FFF2-40B4-BE49-F238E27FC236}">
                <a16:creationId xmlns:a16="http://schemas.microsoft.com/office/drawing/2014/main" id="{1FE1C9B8-31F1-0B4C-88AD-13700A748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3497" y="3016150"/>
            <a:ext cx="704150" cy="704150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599FBE9-9C31-224F-A029-27B697E31D47}"/>
              </a:ext>
            </a:extLst>
          </p:cNvPr>
          <p:cNvCxnSpPr>
            <a:cxnSpLocks/>
          </p:cNvCxnSpPr>
          <p:nvPr/>
        </p:nvCxnSpPr>
        <p:spPr>
          <a:xfrm flipV="1">
            <a:off x="9581469" y="3720300"/>
            <a:ext cx="947749" cy="1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754A332-BABD-784E-B074-E3A9CEC7E0F7}"/>
              </a:ext>
            </a:extLst>
          </p:cNvPr>
          <p:cNvSpPr txBox="1"/>
          <p:nvPr/>
        </p:nvSpPr>
        <p:spPr>
          <a:xfrm>
            <a:off x="10063976" y="3774877"/>
            <a:ext cx="2003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Users and Stakeholders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E9D9E12-87E1-4C4C-BC76-254DD4CB1FFB}"/>
              </a:ext>
            </a:extLst>
          </p:cNvPr>
          <p:cNvSpPr/>
          <p:nvPr/>
        </p:nvSpPr>
        <p:spPr>
          <a:xfrm>
            <a:off x="3088960" y="1727031"/>
            <a:ext cx="715140" cy="7036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1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879F25D-2947-634D-AC8A-888EDC6288D7}"/>
              </a:ext>
            </a:extLst>
          </p:cNvPr>
          <p:cNvSpPr/>
          <p:nvPr/>
        </p:nvSpPr>
        <p:spPr>
          <a:xfrm>
            <a:off x="4924856" y="1717038"/>
            <a:ext cx="715140" cy="7036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2</a:t>
            </a:r>
            <a:endParaRPr lang="en-US" sz="1200" b="1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DC6A923-8CC8-C246-8BC4-C0151A540895}"/>
              </a:ext>
            </a:extLst>
          </p:cNvPr>
          <p:cNvSpPr/>
          <p:nvPr/>
        </p:nvSpPr>
        <p:spPr>
          <a:xfrm>
            <a:off x="8539402" y="1727032"/>
            <a:ext cx="715140" cy="7036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4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38AC341-258D-814A-9D05-48E9276494AE}"/>
              </a:ext>
            </a:extLst>
          </p:cNvPr>
          <p:cNvSpPr/>
          <p:nvPr/>
        </p:nvSpPr>
        <p:spPr>
          <a:xfrm>
            <a:off x="2467386" y="2861239"/>
            <a:ext cx="1534554" cy="2358164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Source Systems</a:t>
            </a:r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Program Management (Core)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Financial (RMO)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Technical (CE)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Schedule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CDM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Program Coordination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EPO</a:t>
            </a:r>
          </a:p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FB67D6A-C34A-3549-AE07-0FE6C1AEA4EC}"/>
              </a:ext>
            </a:extLst>
          </p:cNvPr>
          <p:cNvSpPr/>
          <p:nvPr/>
        </p:nvSpPr>
        <p:spPr>
          <a:xfrm>
            <a:off x="6740082" y="1734950"/>
            <a:ext cx="715140" cy="7036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3</a:t>
            </a:r>
            <a:endParaRPr lang="en-US" sz="1200" b="1"/>
          </a:p>
        </p:txBody>
      </p:sp>
      <p:sp>
        <p:nvSpPr>
          <p:cNvPr id="42" name="Right Arrow 41">
            <a:extLst>
              <a:ext uri="{FF2B5EF4-FFF2-40B4-BE49-F238E27FC236}">
                <a16:creationId xmlns:a16="http://schemas.microsoft.com/office/drawing/2014/main" id="{75A66EB5-D630-2F47-9162-558FA943A36B}"/>
              </a:ext>
            </a:extLst>
          </p:cNvPr>
          <p:cNvSpPr/>
          <p:nvPr/>
        </p:nvSpPr>
        <p:spPr>
          <a:xfrm>
            <a:off x="6837486" y="2629424"/>
            <a:ext cx="846575" cy="17179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ight Arrow 42">
            <a:extLst>
              <a:ext uri="{FF2B5EF4-FFF2-40B4-BE49-F238E27FC236}">
                <a16:creationId xmlns:a16="http://schemas.microsoft.com/office/drawing/2014/main" id="{16758283-8535-9F47-98CF-97A6C48D3EF9}"/>
              </a:ext>
            </a:extLst>
          </p:cNvPr>
          <p:cNvSpPr/>
          <p:nvPr/>
        </p:nvSpPr>
        <p:spPr>
          <a:xfrm rot="10800000">
            <a:off x="4671126" y="2629425"/>
            <a:ext cx="846575" cy="1663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1C5C252-9DA3-5C4B-9B06-021E2545526C}"/>
              </a:ext>
            </a:extLst>
          </p:cNvPr>
          <p:cNvSpPr/>
          <p:nvPr/>
        </p:nvSpPr>
        <p:spPr>
          <a:xfrm>
            <a:off x="4596280" y="2935177"/>
            <a:ext cx="1512755" cy="2232142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Repository</a:t>
            </a:r>
          </a:p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(Data Sync,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Data Refresh,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Extract Transform Load (ETL), 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Data History,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etc.)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646D42D-9C37-2D46-87BE-8AF0D7689FD4}"/>
              </a:ext>
            </a:extLst>
          </p:cNvPr>
          <p:cNvCxnSpPr>
            <a:cxnSpLocks/>
          </p:cNvCxnSpPr>
          <p:nvPr/>
        </p:nvCxnSpPr>
        <p:spPr>
          <a:xfrm>
            <a:off x="4222660" y="3432887"/>
            <a:ext cx="372388" cy="209241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F2D82BA-EC99-DD47-80E2-4DDC9B3193FD}"/>
              </a:ext>
            </a:extLst>
          </p:cNvPr>
          <p:cNvCxnSpPr>
            <a:cxnSpLocks/>
          </p:cNvCxnSpPr>
          <p:nvPr/>
        </p:nvCxnSpPr>
        <p:spPr>
          <a:xfrm flipV="1">
            <a:off x="4017000" y="4036487"/>
            <a:ext cx="579280" cy="554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CEE10AE-F0AA-1243-8909-A1F720F68A7D}"/>
              </a:ext>
            </a:extLst>
          </p:cNvPr>
          <p:cNvCxnSpPr>
            <a:cxnSpLocks/>
          </p:cNvCxnSpPr>
          <p:nvPr/>
        </p:nvCxnSpPr>
        <p:spPr>
          <a:xfrm flipV="1">
            <a:off x="4112300" y="4450315"/>
            <a:ext cx="472270" cy="293123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226B13FC-6F8E-2344-9715-855D6136928E}"/>
              </a:ext>
            </a:extLst>
          </p:cNvPr>
          <p:cNvSpPr/>
          <p:nvPr/>
        </p:nvSpPr>
        <p:spPr>
          <a:xfrm>
            <a:off x="6453345" y="2966706"/>
            <a:ext cx="1379444" cy="2232144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Analytic</a:t>
            </a:r>
          </a:p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</a:p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(Data Model,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Relationships,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Model of Models,</a:t>
            </a:r>
          </a:p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etc.)</a:t>
            </a:r>
          </a:p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60916CF-D608-7E43-BE54-512936484B38}"/>
              </a:ext>
            </a:extLst>
          </p:cNvPr>
          <p:cNvSpPr txBox="1"/>
          <p:nvPr/>
        </p:nvSpPr>
        <p:spPr>
          <a:xfrm>
            <a:off x="3449138" y="2015366"/>
            <a:ext cx="4090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1..n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2DC5F33-571A-4948-8C0A-62BBF290C3F9}"/>
              </a:ext>
            </a:extLst>
          </p:cNvPr>
          <p:cNvSpPr txBox="1"/>
          <p:nvPr/>
        </p:nvSpPr>
        <p:spPr>
          <a:xfrm>
            <a:off x="5278899" y="6179013"/>
            <a:ext cx="1910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WORKFLOW ENGINE</a:t>
            </a:r>
          </a:p>
        </p:txBody>
      </p:sp>
      <p:sp>
        <p:nvSpPr>
          <p:cNvPr id="60" name="Chevron 4">
            <a:extLst>
              <a:ext uri="{FF2B5EF4-FFF2-40B4-BE49-F238E27FC236}">
                <a16:creationId xmlns:a16="http://schemas.microsoft.com/office/drawing/2014/main" id="{034C67C3-9803-7140-A25E-ABFD8D684933}"/>
              </a:ext>
            </a:extLst>
          </p:cNvPr>
          <p:cNvSpPr/>
          <p:nvPr/>
        </p:nvSpPr>
        <p:spPr>
          <a:xfrm>
            <a:off x="2413130" y="5287086"/>
            <a:ext cx="1898800" cy="622363"/>
          </a:xfrm>
          <a:prstGeom prst="chevron">
            <a:avLst>
              <a:gd name="adj" fmla="val 4120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Produce Data</a:t>
            </a:r>
          </a:p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(Create, Update, Modify)</a:t>
            </a:r>
          </a:p>
        </p:txBody>
      </p:sp>
      <p:sp>
        <p:nvSpPr>
          <p:cNvPr id="62" name="Chevron 4">
            <a:extLst>
              <a:ext uri="{FF2B5EF4-FFF2-40B4-BE49-F238E27FC236}">
                <a16:creationId xmlns:a16="http://schemas.microsoft.com/office/drawing/2014/main" id="{3D59DBE3-DE66-DE4F-89C5-500197D86297}"/>
              </a:ext>
            </a:extLst>
          </p:cNvPr>
          <p:cNvSpPr/>
          <p:nvPr/>
        </p:nvSpPr>
        <p:spPr>
          <a:xfrm>
            <a:off x="4421989" y="5287087"/>
            <a:ext cx="1898800" cy="615896"/>
          </a:xfrm>
          <a:prstGeom prst="chevron">
            <a:avLst>
              <a:gd name="adj" fmla="val 4120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Extract, Transform, </a:t>
            </a:r>
          </a:p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Load, Archive Data</a:t>
            </a:r>
          </a:p>
        </p:txBody>
      </p:sp>
      <p:sp>
        <p:nvSpPr>
          <p:cNvPr id="63" name="Chevron 4">
            <a:extLst>
              <a:ext uri="{FF2B5EF4-FFF2-40B4-BE49-F238E27FC236}">
                <a16:creationId xmlns:a16="http://schemas.microsoft.com/office/drawing/2014/main" id="{FEE310B5-2F6D-164D-A251-8BFD78F2DBCA}"/>
              </a:ext>
            </a:extLst>
          </p:cNvPr>
          <p:cNvSpPr/>
          <p:nvPr/>
        </p:nvSpPr>
        <p:spPr>
          <a:xfrm>
            <a:off x="6352318" y="5296787"/>
            <a:ext cx="1791415" cy="589657"/>
          </a:xfrm>
          <a:prstGeom prst="chevron">
            <a:avLst>
              <a:gd name="adj" fmla="val 4120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Relate and Model</a:t>
            </a:r>
          </a:p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Data</a:t>
            </a:r>
          </a:p>
        </p:txBody>
      </p:sp>
      <p:sp>
        <p:nvSpPr>
          <p:cNvPr id="64" name="Chevron 4">
            <a:extLst>
              <a:ext uri="{FF2B5EF4-FFF2-40B4-BE49-F238E27FC236}">
                <a16:creationId xmlns:a16="http://schemas.microsoft.com/office/drawing/2014/main" id="{5F5B4218-39D7-3B4C-8E18-64BDC4B5EB85}"/>
              </a:ext>
            </a:extLst>
          </p:cNvPr>
          <p:cNvSpPr/>
          <p:nvPr/>
        </p:nvSpPr>
        <p:spPr>
          <a:xfrm>
            <a:off x="8222258" y="5296786"/>
            <a:ext cx="1921951" cy="589657"/>
          </a:xfrm>
          <a:prstGeom prst="chevron">
            <a:avLst>
              <a:gd name="adj" fmla="val 4120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Consume Data</a:t>
            </a:r>
          </a:p>
          <a:p>
            <a:pPr algn="ctr"/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Arial Narrow"/>
              </a:rPr>
              <a:t>(Visualize, Analyze)</a:t>
            </a:r>
          </a:p>
        </p:txBody>
      </p:sp>
      <p:sp>
        <p:nvSpPr>
          <p:cNvPr id="65" name="Can 64">
            <a:extLst>
              <a:ext uri="{FF2B5EF4-FFF2-40B4-BE49-F238E27FC236}">
                <a16:creationId xmlns:a16="http://schemas.microsoft.com/office/drawing/2014/main" id="{931A52CC-2C59-8445-A74A-6251F91ECBF9}"/>
              </a:ext>
            </a:extLst>
          </p:cNvPr>
          <p:cNvSpPr/>
          <p:nvPr/>
        </p:nvSpPr>
        <p:spPr>
          <a:xfrm rot="16200000">
            <a:off x="3780496" y="4928772"/>
            <a:ext cx="144356" cy="2852451"/>
          </a:xfrm>
          <a:prstGeom prst="can">
            <a:avLst>
              <a:gd name="adj" fmla="val 5304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Can 65">
            <a:extLst>
              <a:ext uri="{FF2B5EF4-FFF2-40B4-BE49-F238E27FC236}">
                <a16:creationId xmlns:a16="http://schemas.microsoft.com/office/drawing/2014/main" id="{1C696232-48BC-BF4B-9FCF-FEE005EB2D9A}"/>
              </a:ext>
            </a:extLst>
          </p:cNvPr>
          <p:cNvSpPr/>
          <p:nvPr/>
        </p:nvSpPr>
        <p:spPr>
          <a:xfrm rot="16200000">
            <a:off x="8572313" y="4878210"/>
            <a:ext cx="165819" cy="2932112"/>
          </a:xfrm>
          <a:prstGeom prst="can">
            <a:avLst>
              <a:gd name="adj" fmla="val 5304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Graphic 52" descr="Gears with solid fill">
            <a:extLst>
              <a:ext uri="{FF2B5EF4-FFF2-40B4-BE49-F238E27FC236}">
                <a16:creationId xmlns:a16="http://schemas.microsoft.com/office/drawing/2014/main" id="{DD1444CB-0705-934E-8A1A-7359563ED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97348" y="6016975"/>
            <a:ext cx="646331" cy="646331"/>
          </a:xfrm>
          <a:prstGeom prst="rect">
            <a:avLst/>
          </a:prstGeom>
        </p:spPr>
      </p:pic>
      <p:pic>
        <p:nvPicPr>
          <p:cNvPr id="54" name="Graphic 53" descr="Gears with solid fill">
            <a:extLst>
              <a:ext uri="{FF2B5EF4-FFF2-40B4-BE49-F238E27FC236}">
                <a16:creationId xmlns:a16="http://schemas.microsoft.com/office/drawing/2014/main" id="{E33EED0F-951C-F948-9C7E-551FF4C83A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46756" y="5998580"/>
            <a:ext cx="646331" cy="646331"/>
          </a:xfrm>
          <a:prstGeom prst="rect">
            <a:avLst/>
          </a:prstGeom>
        </p:spPr>
      </p:pic>
      <p:graphicFrame>
        <p:nvGraphicFramePr>
          <p:cNvPr id="68" name="Table 7">
            <a:extLst>
              <a:ext uri="{FF2B5EF4-FFF2-40B4-BE49-F238E27FC236}">
                <a16:creationId xmlns:a16="http://schemas.microsoft.com/office/drawing/2014/main" id="{497A155B-4B9F-1748-A7BA-7FA35FF07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884088"/>
              </p:ext>
            </p:extLst>
          </p:nvPr>
        </p:nvGraphicFramePr>
        <p:xfrm>
          <a:off x="2014362" y="2560289"/>
          <a:ext cx="8049614" cy="26970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3267">
                  <a:extLst>
                    <a:ext uri="{9D8B030D-6E8A-4147-A177-3AD203B41FA5}">
                      <a16:colId xmlns:a16="http://schemas.microsoft.com/office/drawing/2014/main" val="3628974981"/>
                    </a:ext>
                  </a:extLst>
                </a:gridCol>
                <a:gridCol w="1536423">
                  <a:extLst>
                    <a:ext uri="{9D8B030D-6E8A-4147-A177-3AD203B41FA5}">
                      <a16:colId xmlns:a16="http://schemas.microsoft.com/office/drawing/2014/main" val="4167047029"/>
                    </a:ext>
                  </a:extLst>
                </a:gridCol>
                <a:gridCol w="2024927">
                  <a:extLst>
                    <a:ext uri="{9D8B030D-6E8A-4147-A177-3AD203B41FA5}">
                      <a16:colId xmlns:a16="http://schemas.microsoft.com/office/drawing/2014/main" val="1958936772"/>
                    </a:ext>
                  </a:extLst>
                </a:gridCol>
                <a:gridCol w="1867345">
                  <a:extLst>
                    <a:ext uri="{9D8B030D-6E8A-4147-A177-3AD203B41FA5}">
                      <a16:colId xmlns:a16="http://schemas.microsoft.com/office/drawing/2014/main" val="1712478420"/>
                    </a:ext>
                  </a:extLst>
                </a:gridCol>
                <a:gridCol w="1977652">
                  <a:extLst>
                    <a:ext uri="{9D8B030D-6E8A-4147-A177-3AD203B41FA5}">
                      <a16:colId xmlns:a16="http://schemas.microsoft.com/office/drawing/2014/main" val="3459654654"/>
                    </a:ext>
                  </a:extLst>
                </a:gridCol>
              </a:tblGrid>
              <a:tr h="135390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Cloud-based and/or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 On-Prem based</a:t>
                      </a:r>
                    </a:p>
                  </a:txBody>
                  <a:tcPr vert="vert270" anchor="ctr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 Systems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Repository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Analytic</a:t>
                      </a:r>
                    </a:p>
                    <a:p>
                      <a:pPr algn="ctr"/>
                      <a:r>
                        <a:rPr lang="en-US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Visualization</a:t>
                      </a:r>
                    </a:p>
                    <a:p>
                      <a:pPr algn="ctr"/>
                      <a:r>
                        <a:rPr lang="en-US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Analytics 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1288874"/>
                  </a:ext>
                </a:extLst>
              </a:tr>
              <a:tr h="134317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Cloud-based or On-Prem based</a:t>
                      </a:r>
                    </a:p>
                  </a:txBody>
                  <a:tcPr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801378"/>
                  </a:ext>
                </a:extLst>
              </a:tr>
            </a:tbl>
          </a:graphicData>
        </a:graphic>
      </p:graphicFrame>
      <p:sp>
        <p:nvSpPr>
          <p:cNvPr id="69" name="TextBox 68">
            <a:extLst>
              <a:ext uri="{FF2B5EF4-FFF2-40B4-BE49-F238E27FC236}">
                <a16:creationId xmlns:a16="http://schemas.microsoft.com/office/drawing/2014/main" id="{0C2EAE24-824D-5847-B750-9801ABCA649C}"/>
              </a:ext>
            </a:extLst>
          </p:cNvPr>
          <p:cNvSpPr txBox="1"/>
          <p:nvPr/>
        </p:nvSpPr>
        <p:spPr>
          <a:xfrm>
            <a:off x="5323092" y="2549603"/>
            <a:ext cx="1820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 Layers</a:t>
            </a:r>
          </a:p>
        </p:txBody>
      </p:sp>
      <p:sp>
        <p:nvSpPr>
          <p:cNvPr id="71" name="Right Arrow 70">
            <a:extLst>
              <a:ext uri="{FF2B5EF4-FFF2-40B4-BE49-F238E27FC236}">
                <a16:creationId xmlns:a16="http://schemas.microsoft.com/office/drawing/2014/main" id="{4AD8833E-FC1A-1542-A75E-82B712DBDB39}"/>
              </a:ext>
            </a:extLst>
          </p:cNvPr>
          <p:cNvSpPr/>
          <p:nvPr/>
        </p:nvSpPr>
        <p:spPr>
          <a:xfrm>
            <a:off x="6837486" y="2677128"/>
            <a:ext cx="2068141" cy="156434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ight Arrow 71">
            <a:extLst>
              <a:ext uri="{FF2B5EF4-FFF2-40B4-BE49-F238E27FC236}">
                <a16:creationId xmlns:a16="http://schemas.microsoft.com/office/drawing/2014/main" id="{D363F453-879E-1F49-BD64-A256CC6CC00E}"/>
              </a:ext>
            </a:extLst>
          </p:cNvPr>
          <p:cNvSpPr/>
          <p:nvPr/>
        </p:nvSpPr>
        <p:spPr>
          <a:xfrm rot="10800000">
            <a:off x="4207765" y="2659146"/>
            <a:ext cx="1418928" cy="152208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itle 1">
            <a:extLst>
              <a:ext uri="{FF2B5EF4-FFF2-40B4-BE49-F238E27FC236}">
                <a16:creationId xmlns:a16="http://schemas.microsoft.com/office/drawing/2014/main" id="{A92E1F8B-5A18-664A-8CDC-6069FB85D570}"/>
              </a:ext>
            </a:extLst>
          </p:cNvPr>
          <p:cNvSpPr txBox="1">
            <a:spLocks/>
          </p:cNvSpPr>
          <p:nvPr/>
        </p:nvSpPr>
        <p:spPr>
          <a:xfrm>
            <a:off x="418454" y="118019"/>
            <a:ext cx="11426440" cy="914400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bg1"/>
                </a:solidFill>
                <a:latin typeface="Arial Bold" charset="0"/>
                <a:ea typeface="+mj-ea"/>
                <a:cs typeface="+mj-cs"/>
              </a:defRPr>
            </a:lvl1pPr>
          </a:lstStyle>
          <a:p>
            <a:pPr marL="0" lvl="2" algn="ctr"/>
            <a:r>
              <a:rPr lang="en-US" sz="4400" b="1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 DOT Technical Architecture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5003409-8CEE-9B4D-BE5D-F87F47038FA5}"/>
              </a:ext>
            </a:extLst>
          </p:cNvPr>
          <p:cNvCxnSpPr>
            <a:cxnSpLocks/>
          </p:cNvCxnSpPr>
          <p:nvPr/>
        </p:nvCxnSpPr>
        <p:spPr>
          <a:xfrm flipV="1">
            <a:off x="1338000" y="5153527"/>
            <a:ext cx="676362" cy="1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CBBF20D-764B-9048-8B2F-6E51351BB143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414832" y="3171277"/>
            <a:ext cx="599530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3844AC1-BE7C-E940-8232-497431D8E1F5}"/>
              </a:ext>
            </a:extLst>
          </p:cNvPr>
          <p:cNvSpPr txBox="1"/>
          <p:nvPr/>
        </p:nvSpPr>
        <p:spPr>
          <a:xfrm>
            <a:off x="10381933" y="4329396"/>
            <a:ext cx="1462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Office, </a:t>
            </a:r>
          </a:p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Managers, HQ, STMD, SPI, Stakeholders, etc.</a:t>
            </a:r>
          </a:p>
        </p:txBody>
      </p:sp>
    </p:spTree>
    <p:extLst>
      <p:ext uri="{BB962C8B-B14F-4D97-AF65-F5344CB8AC3E}">
        <p14:creationId xmlns:p14="http://schemas.microsoft.com/office/powerpoint/2010/main" val="6951966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28C6B8-AF3A-F94F-838F-E9CEFF2AA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08F0-1AA7-8449-B96D-5FDB74B9F69F}" type="slidenum">
              <a:rPr lang="en-US" smtClean="0"/>
              <a:t>31</a:t>
            </a:fld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D4B495C-22B2-054D-82D0-5D8C6F4EE1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18926"/>
              </p:ext>
            </p:extLst>
          </p:nvPr>
        </p:nvGraphicFramePr>
        <p:xfrm>
          <a:off x="1513524" y="2576964"/>
          <a:ext cx="8878950" cy="31081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6918">
                  <a:extLst>
                    <a:ext uri="{9D8B030D-6E8A-4147-A177-3AD203B41FA5}">
                      <a16:colId xmlns:a16="http://schemas.microsoft.com/office/drawing/2014/main" val="3628974981"/>
                    </a:ext>
                  </a:extLst>
                </a:gridCol>
                <a:gridCol w="2394662">
                  <a:extLst>
                    <a:ext uri="{9D8B030D-6E8A-4147-A177-3AD203B41FA5}">
                      <a16:colId xmlns:a16="http://schemas.microsoft.com/office/drawing/2014/main" val="4167047029"/>
                    </a:ext>
                  </a:extLst>
                </a:gridCol>
                <a:gridCol w="1775790">
                  <a:extLst>
                    <a:ext uri="{9D8B030D-6E8A-4147-A177-3AD203B41FA5}">
                      <a16:colId xmlns:a16="http://schemas.microsoft.com/office/drawing/2014/main" val="1958936772"/>
                    </a:ext>
                  </a:extLst>
                </a:gridCol>
                <a:gridCol w="1775790">
                  <a:extLst>
                    <a:ext uri="{9D8B030D-6E8A-4147-A177-3AD203B41FA5}">
                      <a16:colId xmlns:a16="http://schemas.microsoft.com/office/drawing/2014/main" val="1712478420"/>
                    </a:ext>
                  </a:extLst>
                </a:gridCol>
                <a:gridCol w="1775790">
                  <a:extLst>
                    <a:ext uri="{9D8B030D-6E8A-4147-A177-3AD203B41FA5}">
                      <a16:colId xmlns:a16="http://schemas.microsoft.com/office/drawing/2014/main" val="3459654654"/>
                    </a:ext>
                  </a:extLst>
                </a:gridCol>
              </a:tblGrid>
              <a:tr h="1096467">
                <a:tc rowSpan="2">
                  <a:txBody>
                    <a:bodyPr/>
                    <a:lstStyle/>
                    <a:p>
                      <a:pPr algn="ctr"/>
                      <a:endParaRPr lang="en-US" sz="1200" b="1"/>
                    </a:p>
                    <a:p>
                      <a:pPr algn="ctr"/>
                      <a:r>
                        <a:rPr lang="en-US" sz="2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On-Prem</a:t>
                      </a:r>
                      <a:endParaRPr lang="en-US" sz="2400" b="1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 Systems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Repository</a:t>
                      </a:r>
                    </a:p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Analytic</a:t>
                      </a:r>
                    </a:p>
                    <a:p>
                      <a:pPr algn="ctr"/>
                      <a:r>
                        <a:rPr lang="en-US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Visualization</a:t>
                      </a:r>
                    </a:p>
                    <a:p>
                      <a:pPr algn="ctr"/>
                      <a:r>
                        <a:rPr lang="en-US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Analytics 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288874"/>
                  </a:ext>
                </a:extLst>
              </a:tr>
              <a:tr h="1827444">
                <a:tc vMerge="1">
                  <a:txBody>
                    <a:bodyPr/>
                    <a:lstStyle/>
                    <a:p>
                      <a:pPr algn="ctr"/>
                      <a:endParaRPr lang="en-US" sz="1200"/>
                    </a:p>
                    <a:p>
                      <a:pPr algn="ctr"/>
                      <a:r>
                        <a:rPr lang="en-US" sz="1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On-Prem</a:t>
                      </a:r>
                      <a:endParaRPr lang="en-US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800"/>
                    </a:p>
                    <a:p>
                      <a:pPr algn="ctr"/>
                      <a:r>
                        <a:rPr lang="en-US" sz="1600"/>
                        <a:t>SharePoint 2016 </a:t>
                      </a:r>
                    </a:p>
                    <a:p>
                      <a:pPr algn="ctr"/>
                      <a:r>
                        <a:rPr lang="en-US" sz="1600"/>
                        <a:t>(Including Document Uploads)</a:t>
                      </a:r>
                    </a:p>
                    <a:p>
                      <a:pPr algn="ctr"/>
                      <a:endParaRPr lang="en-US" sz="1600"/>
                    </a:p>
                    <a:p>
                      <a:pPr algn="l"/>
                      <a:r>
                        <a:rPr lang="en-US" sz="1200"/>
                        <a:t>   SharePoint Designer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600"/>
                    </a:p>
                    <a:p>
                      <a:pPr algn="ctr"/>
                      <a:r>
                        <a:rPr lang="en-US" sz="2000" b="1"/>
                        <a:t>N/A</a:t>
                      </a:r>
                    </a:p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6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Power BI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6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Power BI Service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413390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26D4E2A5-A781-904F-B92E-246746C1C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3501" y="3832813"/>
            <a:ext cx="1267706" cy="601318"/>
          </a:xfrm>
          <a:prstGeom prst="rect">
            <a:avLst/>
          </a:prstGeom>
        </p:spPr>
      </p:pic>
      <p:pic>
        <p:nvPicPr>
          <p:cNvPr id="1034" name="Picture 10" descr="SharePoint Logo - The AME Group">
            <a:extLst>
              <a:ext uri="{FF2B5EF4-FFF2-40B4-BE49-F238E27FC236}">
                <a16:creationId xmlns:a16="http://schemas.microsoft.com/office/drawing/2014/main" id="{5D047BF0-6EF8-314D-9E69-A1886F4E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256" y="3775437"/>
            <a:ext cx="701758" cy="71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4C393F0-FCC3-A445-899A-7FCFD0E77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6022" y="3838461"/>
            <a:ext cx="1267706" cy="601318"/>
          </a:xfrm>
          <a:prstGeom prst="rect">
            <a:avLst/>
          </a:prstGeom>
        </p:spPr>
      </p:pic>
      <p:pic>
        <p:nvPicPr>
          <p:cNvPr id="1046" name="Picture 22" descr="upload.wikimedia.org/wikipedia/fr/thumb/c/c7/Sh...">
            <a:extLst>
              <a:ext uri="{FF2B5EF4-FFF2-40B4-BE49-F238E27FC236}">
                <a16:creationId xmlns:a16="http://schemas.microsoft.com/office/drawing/2014/main" id="{05DB1702-0793-104D-A4C8-A1A96E242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751" y="5239959"/>
            <a:ext cx="445152" cy="44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7ADF3BF-ECD6-0A44-AADF-ECA131D51A84}"/>
              </a:ext>
            </a:extLst>
          </p:cNvPr>
          <p:cNvSpPr txBox="1"/>
          <p:nvPr/>
        </p:nvSpPr>
        <p:spPr>
          <a:xfrm>
            <a:off x="-58148" y="4423457"/>
            <a:ext cx="15560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Program/ Project </a:t>
            </a:r>
          </a:p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Inputs</a:t>
            </a:r>
          </a:p>
        </p:txBody>
      </p:sp>
      <p:pic>
        <p:nvPicPr>
          <p:cNvPr id="38" name="Picture 2" descr="https://cdn3.iconfinder.com/data/icons/users-groups/512/group_woman_man_lead-512.png">
            <a:extLst>
              <a:ext uri="{FF2B5EF4-FFF2-40B4-BE49-F238E27FC236}">
                <a16:creationId xmlns:a16="http://schemas.microsoft.com/office/drawing/2014/main" id="{4A7EEEB9-BDA7-FE4B-B351-E81D70BB7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11" y="3538578"/>
            <a:ext cx="704150" cy="704150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https://cdn3.iconfinder.com/data/icons/users-groups/512/group_woman_man_lead-512.png">
            <a:extLst>
              <a:ext uri="{FF2B5EF4-FFF2-40B4-BE49-F238E27FC236}">
                <a16:creationId xmlns:a16="http://schemas.microsoft.com/office/drawing/2014/main" id="{69E20478-F5AD-F749-8906-F2220E02F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216" y="3538578"/>
            <a:ext cx="704150" cy="704150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BE1EABA-21FA-4B45-AEB3-CC45A0A5AC81}"/>
              </a:ext>
            </a:extLst>
          </p:cNvPr>
          <p:cNvSpPr txBox="1"/>
          <p:nvPr/>
        </p:nvSpPr>
        <p:spPr>
          <a:xfrm>
            <a:off x="10620214" y="4392880"/>
            <a:ext cx="1308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Stakeholders and Users </a:t>
            </a:r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(PO, HQ, PMs, Centers, etc.)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9FD189E-1A46-8B42-9EB4-B4D4663FE302}"/>
              </a:ext>
            </a:extLst>
          </p:cNvPr>
          <p:cNvSpPr txBox="1"/>
          <p:nvPr/>
        </p:nvSpPr>
        <p:spPr>
          <a:xfrm>
            <a:off x="6008218" y="2512437"/>
            <a:ext cx="1820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 Layers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3585EF0-D9C7-0843-926F-7E2DE4D32FE5}"/>
              </a:ext>
            </a:extLst>
          </p:cNvPr>
          <p:cNvSpPr/>
          <p:nvPr/>
        </p:nvSpPr>
        <p:spPr>
          <a:xfrm>
            <a:off x="5638703" y="1802346"/>
            <a:ext cx="715140" cy="7036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2</a:t>
            </a:r>
            <a:endParaRPr lang="en-US" sz="1200" b="1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8F1735E-7809-2C46-8D33-F5277F6D9B22}"/>
              </a:ext>
            </a:extLst>
          </p:cNvPr>
          <p:cNvSpPr/>
          <p:nvPr/>
        </p:nvSpPr>
        <p:spPr>
          <a:xfrm>
            <a:off x="9183753" y="1810212"/>
            <a:ext cx="715140" cy="7036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4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376ECBE-E77E-AC44-AC36-D80BDCA54964}"/>
              </a:ext>
            </a:extLst>
          </p:cNvPr>
          <p:cNvSpPr/>
          <p:nvPr/>
        </p:nvSpPr>
        <p:spPr>
          <a:xfrm>
            <a:off x="7411228" y="1802346"/>
            <a:ext cx="715140" cy="7036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3</a:t>
            </a:r>
            <a:endParaRPr lang="en-US" sz="1200" b="1"/>
          </a:p>
        </p:txBody>
      </p:sp>
      <p:sp>
        <p:nvSpPr>
          <p:cNvPr id="47" name="Right Arrow 46">
            <a:extLst>
              <a:ext uri="{FF2B5EF4-FFF2-40B4-BE49-F238E27FC236}">
                <a16:creationId xmlns:a16="http://schemas.microsoft.com/office/drawing/2014/main" id="{294718BF-8F9B-104C-84E4-FC47833BB743}"/>
              </a:ext>
            </a:extLst>
          </p:cNvPr>
          <p:cNvSpPr/>
          <p:nvPr/>
        </p:nvSpPr>
        <p:spPr>
          <a:xfrm>
            <a:off x="7770673" y="2628375"/>
            <a:ext cx="1413080" cy="163002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ight Arrow 47">
            <a:extLst>
              <a:ext uri="{FF2B5EF4-FFF2-40B4-BE49-F238E27FC236}">
                <a16:creationId xmlns:a16="http://schemas.microsoft.com/office/drawing/2014/main" id="{776E3220-117F-9C44-A65D-0922F3843A4A}"/>
              </a:ext>
            </a:extLst>
          </p:cNvPr>
          <p:cNvSpPr/>
          <p:nvPr/>
        </p:nvSpPr>
        <p:spPr>
          <a:xfrm rot="10800000">
            <a:off x="5084853" y="2624993"/>
            <a:ext cx="846575" cy="166382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D3DBF40-E25F-C749-A19D-1ABD1B16D006}"/>
              </a:ext>
            </a:extLst>
          </p:cNvPr>
          <p:cNvGrpSpPr/>
          <p:nvPr/>
        </p:nvGrpSpPr>
        <p:grpSpPr>
          <a:xfrm>
            <a:off x="3564611" y="1817939"/>
            <a:ext cx="766656" cy="703625"/>
            <a:chOff x="3942455" y="128099"/>
            <a:chExt cx="766656" cy="703625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C783662-10AD-9A49-8779-DEC1C7EF86B4}"/>
                </a:ext>
              </a:extLst>
            </p:cNvPr>
            <p:cNvSpPr/>
            <p:nvPr/>
          </p:nvSpPr>
          <p:spPr>
            <a:xfrm>
              <a:off x="3942455" y="128099"/>
              <a:ext cx="715140" cy="703625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/>
                <a:t>1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EBB610E-3D82-AA4F-9BAB-AB78127202FC}"/>
                </a:ext>
              </a:extLst>
            </p:cNvPr>
            <p:cNvSpPr txBox="1"/>
            <p:nvPr/>
          </p:nvSpPr>
          <p:spPr>
            <a:xfrm>
              <a:off x="4300025" y="402548"/>
              <a:ext cx="40908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>
                  <a:solidFill>
                    <a:schemeClr val="bg1"/>
                  </a:solidFill>
                </a:rPr>
                <a:t>1..n</a:t>
              </a:r>
            </a:p>
          </p:txBody>
        </p:sp>
      </p:grp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445FE47-D63C-3A40-930B-0AE8E0A582F9}"/>
              </a:ext>
            </a:extLst>
          </p:cNvPr>
          <p:cNvCxnSpPr>
            <a:cxnSpLocks/>
          </p:cNvCxnSpPr>
          <p:nvPr/>
        </p:nvCxnSpPr>
        <p:spPr>
          <a:xfrm>
            <a:off x="1123072" y="3935468"/>
            <a:ext cx="374848" cy="6601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6B7C55C-0FFB-DB49-A010-BD1F5383EBFC}"/>
              </a:ext>
            </a:extLst>
          </p:cNvPr>
          <p:cNvCxnSpPr>
            <a:cxnSpLocks/>
          </p:cNvCxnSpPr>
          <p:nvPr/>
        </p:nvCxnSpPr>
        <p:spPr>
          <a:xfrm>
            <a:off x="10408078" y="3884052"/>
            <a:ext cx="374848" cy="6601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itle 1">
            <a:extLst>
              <a:ext uri="{FF2B5EF4-FFF2-40B4-BE49-F238E27FC236}">
                <a16:creationId xmlns:a16="http://schemas.microsoft.com/office/drawing/2014/main" id="{29E2B21E-2C37-9742-988C-8D656AF43911}"/>
              </a:ext>
            </a:extLst>
          </p:cNvPr>
          <p:cNvSpPr txBox="1">
            <a:spLocks/>
          </p:cNvSpPr>
          <p:nvPr/>
        </p:nvSpPr>
        <p:spPr>
          <a:xfrm>
            <a:off x="94728" y="121552"/>
            <a:ext cx="11426440" cy="914400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bg1"/>
                </a:solidFill>
                <a:latin typeface="Arial Bold" charset="0"/>
                <a:ea typeface="+mj-ea"/>
                <a:cs typeface="+mj-cs"/>
              </a:defRPr>
            </a:lvl1pPr>
          </a:lstStyle>
          <a:p>
            <a:pPr marL="0" lvl="2" algn="ctr"/>
            <a:r>
              <a:rPr lang="en-US" sz="4400" b="1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 DOT Current Architecture</a:t>
            </a:r>
          </a:p>
        </p:txBody>
      </p:sp>
    </p:spTree>
    <p:extLst>
      <p:ext uri="{BB962C8B-B14F-4D97-AF65-F5344CB8AC3E}">
        <p14:creationId xmlns:p14="http://schemas.microsoft.com/office/powerpoint/2010/main" val="34982105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28C6B8-AF3A-F94F-838F-E9CEFF2AA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08F0-1AA7-8449-B96D-5FDB74B9F69F}" type="slidenum">
              <a:rPr lang="en-US" smtClean="0"/>
              <a:t>32</a:t>
            </a:fld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D4B495C-22B2-054D-82D0-5D8C6F4EE1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43037"/>
              </p:ext>
            </p:extLst>
          </p:nvPr>
        </p:nvGraphicFramePr>
        <p:xfrm>
          <a:off x="1482527" y="2297995"/>
          <a:ext cx="8878950" cy="38855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6918">
                  <a:extLst>
                    <a:ext uri="{9D8B030D-6E8A-4147-A177-3AD203B41FA5}">
                      <a16:colId xmlns:a16="http://schemas.microsoft.com/office/drawing/2014/main" val="3628974981"/>
                    </a:ext>
                  </a:extLst>
                </a:gridCol>
                <a:gridCol w="2394662">
                  <a:extLst>
                    <a:ext uri="{9D8B030D-6E8A-4147-A177-3AD203B41FA5}">
                      <a16:colId xmlns:a16="http://schemas.microsoft.com/office/drawing/2014/main" val="4167047029"/>
                    </a:ext>
                  </a:extLst>
                </a:gridCol>
                <a:gridCol w="1775790">
                  <a:extLst>
                    <a:ext uri="{9D8B030D-6E8A-4147-A177-3AD203B41FA5}">
                      <a16:colId xmlns:a16="http://schemas.microsoft.com/office/drawing/2014/main" val="1958936772"/>
                    </a:ext>
                  </a:extLst>
                </a:gridCol>
                <a:gridCol w="1775790">
                  <a:extLst>
                    <a:ext uri="{9D8B030D-6E8A-4147-A177-3AD203B41FA5}">
                      <a16:colId xmlns:a16="http://schemas.microsoft.com/office/drawing/2014/main" val="1712478420"/>
                    </a:ext>
                  </a:extLst>
                </a:gridCol>
                <a:gridCol w="1775790">
                  <a:extLst>
                    <a:ext uri="{9D8B030D-6E8A-4147-A177-3AD203B41FA5}">
                      <a16:colId xmlns:a16="http://schemas.microsoft.com/office/drawing/2014/main" val="3459654654"/>
                    </a:ext>
                  </a:extLst>
                </a:gridCol>
              </a:tblGrid>
              <a:tr h="999398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 Systems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Repository</a:t>
                      </a:r>
                    </a:p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Analytic</a:t>
                      </a:r>
                    </a:p>
                    <a:p>
                      <a:pPr algn="ctr"/>
                      <a:r>
                        <a:rPr lang="en-US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Visualization</a:t>
                      </a:r>
                    </a:p>
                    <a:p>
                      <a:pPr algn="ctr"/>
                      <a:r>
                        <a:rPr lang="en-US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Analytics 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288874"/>
                  </a:ext>
                </a:extLst>
              </a:tr>
              <a:tr h="20107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>
                        <a:latin typeface="+mn-lt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O365 Cloud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600"/>
                    </a:p>
                    <a:p>
                      <a:pPr algn="l"/>
                      <a:r>
                        <a:rPr lang="en-US" sz="1400"/>
                        <a:t>PowerApps        SharePoint</a:t>
                      </a:r>
                    </a:p>
                    <a:p>
                      <a:pPr algn="ctr"/>
                      <a:r>
                        <a:rPr lang="en-US" sz="1400"/>
                        <a:t>                      Online</a:t>
                      </a:r>
                    </a:p>
                    <a:p>
                      <a:pPr algn="ctr"/>
                      <a:endParaRPr lang="en-US" sz="1100"/>
                    </a:p>
                    <a:p>
                      <a:pPr algn="l"/>
                      <a:r>
                        <a:rPr lang="en-US" sz="1400"/>
                        <a:t>  </a:t>
                      </a:r>
                    </a:p>
                    <a:p>
                      <a:pPr algn="l"/>
                      <a:r>
                        <a:rPr lang="en-US" sz="1400"/>
                        <a:t>Excel</a:t>
                      </a:r>
                    </a:p>
                    <a:p>
                      <a:pPr algn="r"/>
                      <a:r>
                        <a:rPr lang="en-US" sz="1400"/>
                        <a:t> MS Project     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400"/>
                    </a:p>
                    <a:p>
                      <a:pPr algn="ctr"/>
                      <a:endParaRPr lang="en-US" sz="1600"/>
                    </a:p>
                    <a:p>
                      <a:pPr algn="ctr"/>
                      <a:r>
                        <a:rPr lang="en-US" sz="1600" err="1"/>
                        <a:t>Dataverse</a:t>
                      </a:r>
                      <a:endParaRPr lang="en-US" sz="1600"/>
                    </a:p>
                    <a:p>
                      <a:pPr algn="ctr"/>
                      <a:r>
                        <a:rPr lang="en-US" sz="1400"/>
                        <a:t>(Enterprise)</a:t>
                      </a:r>
                    </a:p>
                    <a:p>
                      <a:pPr algn="l"/>
                      <a:r>
                        <a:rPr lang="en-US" sz="1400"/>
                        <a:t>Automate</a:t>
                      </a:r>
                      <a:r>
                        <a:rPr lang="en-US" sz="2200"/>
                        <a:t> 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6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Power BI Service</a:t>
                      </a:r>
                    </a:p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600"/>
                    </a:p>
                    <a:p>
                      <a:pPr algn="ctr"/>
                      <a:endParaRPr lang="en-US" sz="1600"/>
                    </a:p>
                    <a:p>
                      <a:pPr algn="ctr"/>
                      <a:r>
                        <a:rPr lang="en-US" sz="1600"/>
                        <a:t>Power BI Service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801378"/>
                  </a:ext>
                </a:extLst>
              </a:tr>
              <a:tr h="8135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On-Prem</a:t>
                      </a:r>
                    </a:p>
                  </a:txBody>
                  <a:tcPr vert="vert270" anchor="ctr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Legacy Data </a:t>
                      </a:r>
                    </a:p>
                    <a:p>
                      <a:pPr algn="ctr"/>
                      <a:r>
                        <a:rPr lang="en-US" sz="1400"/>
                        <a:t>Source Systems</a:t>
                      </a:r>
                    </a:p>
                  </a:txBody>
                  <a:tcPr anchor="ctr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/>
                    </a:p>
                  </a:txBody>
                  <a:tcPr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0411158"/>
                  </a:ext>
                </a:extLst>
              </a:tr>
            </a:tbl>
          </a:graphicData>
        </a:graphic>
      </p:graphicFrame>
      <p:pic>
        <p:nvPicPr>
          <p:cNvPr id="1030" name="Picture 6">
            <a:extLst>
              <a:ext uri="{FF2B5EF4-FFF2-40B4-BE49-F238E27FC236}">
                <a16:creationId xmlns:a16="http://schemas.microsoft.com/office/drawing/2014/main" id="{0B74FA5C-059B-374D-9165-891B13680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853" y="3349481"/>
            <a:ext cx="711199" cy="71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icrosoft, office, 365, excel, logo Free Icon of Logos Microsoft Office 365">
            <a:extLst>
              <a:ext uri="{FF2B5EF4-FFF2-40B4-BE49-F238E27FC236}">
                <a16:creationId xmlns:a16="http://schemas.microsoft.com/office/drawing/2014/main" id="{3BAD6EEC-AF4D-3F49-B411-519623B72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344" y="4344359"/>
            <a:ext cx="538568" cy="538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DD0B21-2E77-A94E-AF3A-068C6EF13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4180" y="3387260"/>
            <a:ext cx="609600" cy="609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540FD38-8A3F-A543-A2A7-D473B55513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0730" y="3832792"/>
            <a:ext cx="618709" cy="61870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E5CA367-5943-D442-A759-9349A19A07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1133" y="4513316"/>
            <a:ext cx="609600" cy="609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E8F5787-B9DF-C448-B970-944DE1F4E8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380" y="3789702"/>
            <a:ext cx="618709" cy="618709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7ADF3BF-ECD6-0A44-AADF-ECA131D51A84}"/>
              </a:ext>
            </a:extLst>
          </p:cNvPr>
          <p:cNvSpPr txBox="1"/>
          <p:nvPr/>
        </p:nvSpPr>
        <p:spPr>
          <a:xfrm>
            <a:off x="-45614" y="4443185"/>
            <a:ext cx="15560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Program/ Project </a:t>
            </a:r>
          </a:p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Inputs</a:t>
            </a:r>
          </a:p>
        </p:txBody>
      </p:sp>
      <p:pic>
        <p:nvPicPr>
          <p:cNvPr id="38" name="Picture 2" descr="https://cdn3.iconfinder.com/data/icons/users-groups/512/group_woman_man_lead-512.png">
            <a:extLst>
              <a:ext uri="{FF2B5EF4-FFF2-40B4-BE49-F238E27FC236}">
                <a16:creationId xmlns:a16="http://schemas.microsoft.com/office/drawing/2014/main" id="{4A7EEEB9-BDA7-FE4B-B351-E81D70BB7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57" y="3612841"/>
            <a:ext cx="704150" cy="704150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https://cdn3.iconfinder.com/data/icons/users-groups/512/group_woman_man_lead-512.png">
            <a:extLst>
              <a:ext uri="{FF2B5EF4-FFF2-40B4-BE49-F238E27FC236}">
                <a16:creationId xmlns:a16="http://schemas.microsoft.com/office/drawing/2014/main" id="{69E20478-F5AD-F749-8906-F2220E02F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2674" y="3594652"/>
            <a:ext cx="704150" cy="704150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BE1EABA-21FA-4B45-AEB3-CC45A0A5AC81}"/>
              </a:ext>
            </a:extLst>
          </p:cNvPr>
          <p:cNvSpPr txBox="1"/>
          <p:nvPr/>
        </p:nvSpPr>
        <p:spPr>
          <a:xfrm>
            <a:off x="10595301" y="4390113"/>
            <a:ext cx="1308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Stakeholders and Users </a:t>
            </a:r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(PO, HQ, PMs, Centers, etc.)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9FD189E-1A46-8B42-9EB4-B4D4663FE302}"/>
              </a:ext>
            </a:extLst>
          </p:cNvPr>
          <p:cNvSpPr txBox="1"/>
          <p:nvPr/>
        </p:nvSpPr>
        <p:spPr>
          <a:xfrm>
            <a:off x="5977221" y="2233467"/>
            <a:ext cx="1820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 Layers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3585EF0-D9C7-0843-926F-7E2DE4D32FE5}"/>
              </a:ext>
            </a:extLst>
          </p:cNvPr>
          <p:cNvSpPr/>
          <p:nvPr/>
        </p:nvSpPr>
        <p:spPr>
          <a:xfrm>
            <a:off x="5607706" y="1523376"/>
            <a:ext cx="715140" cy="7036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2</a:t>
            </a:r>
            <a:endParaRPr lang="en-US" sz="1200" b="1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8F1735E-7809-2C46-8D33-F5277F6D9B22}"/>
              </a:ext>
            </a:extLst>
          </p:cNvPr>
          <p:cNvSpPr/>
          <p:nvPr/>
        </p:nvSpPr>
        <p:spPr>
          <a:xfrm>
            <a:off x="9152756" y="1531242"/>
            <a:ext cx="715140" cy="7036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4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376ECBE-E77E-AC44-AC36-D80BDCA54964}"/>
              </a:ext>
            </a:extLst>
          </p:cNvPr>
          <p:cNvSpPr/>
          <p:nvPr/>
        </p:nvSpPr>
        <p:spPr>
          <a:xfrm>
            <a:off x="7380231" y="1523376"/>
            <a:ext cx="715140" cy="70362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3</a:t>
            </a:r>
            <a:endParaRPr lang="en-US" sz="1200" b="1"/>
          </a:p>
        </p:txBody>
      </p:sp>
      <p:sp>
        <p:nvSpPr>
          <p:cNvPr id="48" name="Right Arrow 47">
            <a:extLst>
              <a:ext uri="{FF2B5EF4-FFF2-40B4-BE49-F238E27FC236}">
                <a16:creationId xmlns:a16="http://schemas.microsoft.com/office/drawing/2014/main" id="{776E3220-117F-9C44-A65D-0922F3843A4A}"/>
              </a:ext>
            </a:extLst>
          </p:cNvPr>
          <p:cNvSpPr/>
          <p:nvPr/>
        </p:nvSpPr>
        <p:spPr>
          <a:xfrm rot="10800000">
            <a:off x="5053856" y="2346023"/>
            <a:ext cx="846575" cy="166382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D3DBF40-E25F-C749-A19D-1ABD1B16D006}"/>
              </a:ext>
            </a:extLst>
          </p:cNvPr>
          <p:cNvGrpSpPr/>
          <p:nvPr/>
        </p:nvGrpSpPr>
        <p:grpSpPr>
          <a:xfrm>
            <a:off x="3533614" y="1538969"/>
            <a:ext cx="766656" cy="703625"/>
            <a:chOff x="3942455" y="128099"/>
            <a:chExt cx="766656" cy="703625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C783662-10AD-9A49-8779-DEC1C7EF86B4}"/>
                </a:ext>
              </a:extLst>
            </p:cNvPr>
            <p:cNvSpPr/>
            <p:nvPr/>
          </p:nvSpPr>
          <p:spPr>
            <a:xfrm>
              <a:off x="3942455" y="128099"/>
              <a:ext cx="715140" cy="703625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/>
                <a:t>1</a:t>
              </a:r>
              <a:r>
                <a:rPr lang="en-US" sz="1100" b="1"/>
                <a:t>.</a:t>
              </a:r>
              <a:endParaRPr lang="en-US" sz="2800" b="1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EBB610E-3D82-AA4F-9BAB-AB78127202FC}"/>
                </a:ext>
              </a:extLst>
            </p:cNvPr>
            <p:cNvSpPr txBox="1"/>
            <p:nvPr/>
          </p:nvSpPr>
          <p:spPr>
            <a:xfrm>
              <a:off x="4300025" y="402548"/>
              <a:ext cx="40908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>
                  <a:solidFill>
                    <a:schemeClr val="bg1"/>
                  </a:solidFill>
                </a:rPr>
                <a:t>1..n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B8D68E7E-41AE-F74F-877B-AAD4D93155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3570" y="3628211"/>
            <a:ext cx="823290" cy="823290"/>
          </a:xfrm>
          <a:prstGeom prst="rect">
            <a:avLst/>
          </a:prstGeom>
        </p:spPr>
      </p:pic>
      <p:sp>
        <p:nvSpPr>
          <p:cNvPr id="36" name="Right Arrow 35">
            <a:extLst>
              <a:ext uri="{FF2B5EF4-FFF2-40B4-BE49-F238E27FC236}">
                <a16:creationId xmlns:a16="http://schemas.microsoft.com/office/drawing/2014/main" id="{095963BB-8CE5-3A4F-A37B-F1ECF45EB63B}"/>
              </a:ext>
            </a:extLst>
          </p:cNvPr>
          <p:cNvSpPr/>
          <p:nvPr/>
        </p:nvSpPr>
        <p:spPr>
          <a:xfrm rot="20522581">
            <a:off x="4311759" y="5362014"/>
            <a:ext cx="1484192" cy="338101"/>
          </a:xfrm>
          <a:prstGeom prst="rightArrow">
            <a:avLst>
              <a:gd name="adj1" fmla="val 39272"/>
              <a:gd name="adj2" fmla="val 50000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BE0A739-89A2-434A-ABB6-05C59B1B358F}"/>
              </a:ext>
            </a:extLst>
          </p:cNvPr>
          <p:cNvCxnSpPr>
            <a:cxnSpLocks/>
          </p:cNvCxnSpPr>
          <p:nvPr/>
        </p:nvCxnSpPr>
        <p:spPr>
          <a:xfrm>
            <a:off x="1123072" y="3935468"/>
            <a:ext cx="374848" cy="6601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1C46B9B7-E749-7F45-989C-9BEE5CDBE839}"/>
              </a:ext>
            </a:extLst>
          </p:cNvPr>
          <p:cNvCxnSpPr>
            <a:cxnSpLocks/>
          </p:cNvCxnSpPr>
          <p:nvPr/>
        </p:nvCxnSpPr>
        <p:spPr>
          <a:xfrm>
            <a:off x="10361477" y="3890653"/>
            <a:ext cx="421449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itle 1">
            <a:extLst>
              <a:ext uri="{FF2B5EF4-FFF2-40B4-BE49-F238E27FC236}">
                <a16:creationId xmlns:a16="http://schemas.microsoft.com/office/drawing/2014/main" id="{1270614C-3D4E-F04A-ACD5-FBAFD22B05B9}"/>
              </a:ext>
            </a:extLst>
          </p:cNvPr>
          <p:cNvSpPr txBox="1">
            <a:spLocks/>
          </p:cNvSpPr>
          <p:nvPr/>
        </p:nvSpPr>
        <p:spPr>
          <a:xfrm>
            <a:off x="156983" y="118019"/>
            <a:ext cx="11426440" cy="914400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kern="1200" baseline="0">
                <a:solidFill>
                  <a:schemeClr val="bg1"/>
                </a:solidFill>
                <a:latin typeface="Arial Bold" charset="0"/>
                <a:ea typeface="+mj-ea"/>
                <a:cs typeface="+mj-cs"/>
              </a:defRPr>
            </a:lvl1pPr>
          </a:lstStyle>
          <a:p>
            <a:pPr marL="0" lvl="2" algn="ctr"/>
            <a:r>
              <a:rPr lang="en-US" sz="4400" b="1">
                <a:solidFill>
                  <a:schemeClr val="bg1">
                    <a:lumMod val="85000"/>
                  </a:schemeClr>
                </a:solidFill>
                <a:latin typeface="Arial Bold" panose="020B0704020202020204" pitchFamily="34" charset="0"/>
                <a:ea typeface="MS PGothic" panose="020B0600070205080204" pitchFamily="34" charset="-128"/>
                <a:cs typeface="ＭＳ Ｐゴシック" charset="-128"/>
              </a:rPr>
              <a:t> DOT Desired Architecture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E5E98A-DC90-FD43-BA23-F4CADBBEDD27}"/>
              </a:ext>
            </a:extLst>
          </p:cNvPr>
          <p:cNvSpPr txBox="1"/>
          <p:nvPr/>
        </p:nvSpPr>
        <p:spPr>
          <a:xfrm rot="20496022">
            <a:off x="4223352" y="5227686"/>
            <a:ext cx="26090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Data Service Connection</a:t>
            </a:r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A5C573CF-930F-FF4B-A858-81C30B74E2F1}"/>
              </a:ext>
            </a:extLst>
          </p:cNvPr>
          <p:cNvSpPr/>
          <p:nvPr/>
        </p:nvSpPr>
        <p:spPr>
          <a:xfrm>
            <a:off x="7752011" y="2367115"/>
            <a:ext cx="1413080" cy="163002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 descr="Ms Project Icon #47563 - Free Icons Library">
            <a:extLst>
              <a:ext uri="{FF2B5EF4-FFF2-40B4-BE49-F238E27FC236}">
                <a16:creationId xmlns:a16="http://schemas.microsoft.com/office/drawing/2014/main" id="{F37E9956-465F-5538-D8AD-A1C896331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390" y="4573806"/>
            <a:ext cx="528668" cy="52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1489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0CBFD09F6C35499F71D5FA0849CAD1" ma:contentTypeVersion="20" ma:contentTypeDescription="Create a new document." ma:contentTypeScope="" ma:versionID="37f833abe9de96baad3d7e1f2cd0bd49">
  <xsd:schema xmlns:xsd="http://www.w3.org/2001/XMLSchema" xmlns:xs="http://www.w3.org/2001/XMLSchema" xmlns:p="http://schemas.microsoft.com/office/2006/metadata/properties" xmlns:ns2="363acdfb-2f89-4a21-8e50-1494a04f95ae" xmlns:ns3="2dff17dd-ad73-43ef-b0b3-73f13637c17a" xmlns:ns4="d900e117-17a0-4b24-9e47-511ef1d02c43" targetNamespace="http://schemas.microsoft.com/office/2006/metadata/properties" ma:root="true" ma:fieldsID="145795954db3f8fe19be162d06c5e0e1" ns2:_="" ns3:_="" ns4:_="">
    <xsd:import namespace="363acdfb-2f89-4a21-8e50-1494a04f95ae"/>
    <xsd:import namespace="2dff17dd-ad73-43ef-b0b3-73f13637c17a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Project" minOccurs="0"/>
                <xsd:element ref="ns2:Technology_x002f_Task" minOccurs="0"/>
                <xsd:element ref="ns2:TaskDescription" minOccurs="0"/>
                <xsd:element ref="ns2:Classification" minOccurs="0"/>
                <xsd:element ref="ns2:ApproverName" minOccurs="0"/>
                <xsd:element ref="ns2:ApproverEmai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4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3acdfb-2f89-4a21-8e50-1494a04f95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Project" ma:index="10" nillable="true" ma:displayName="Project" ma:format="Dropdown" ma:internalName="Project">
      <xsd:simpleType>
        <xsd:restriction base="dms:Text">
          <xsd:maxLength value="255"/>
        </xsd:restriction>
      </xsd:simpleType>
    </xsd:element>
    <xsd:element name="Technology_x002f_Task" ma:index="11" nillable="true" ma:displayName="Technology/Task" ma:format="Dropdown" ma:internalName="Technology_x002f_Task">
      <xsd:simpleType>
        <xsd:restriction base="dms:Text">
          <xsd:maxLength value="255"/>
        </xsd:restriction>
      </xsd:simpleType>
    </xsd:element>
    <xsd:element name="TaskDescription" ma:index="12" nillable="true" ma:displayName="Task Description" ma:format="Dropdown" ma:internalName="TaskDescription">
      <xsd:simpleType>
        <xsd:restriction base="dms:Note">
          <xsd:maxLength value="255"/>
        </xsd:restriction>
      </xsd:simpleType>
    </xsd:element>
    <xsd:element name="Classification" ma:index="13" nillable="true" ma:displayName="Classification" ma:format="Dropdown" ma:internalName="Classification">
      <xsd:simpleType>
        <xsd:union memberTypes="dms:Text">
          <xsd:simpleType>
            <xsd:restriction base="dms:Choice">
              <xsd:enumeration value="Choice 1"/>
              <xsd:enumeration value="Choice 2"/>
              <xsd:enumeration value="Choice 3"/>
            </xsd:restriction>
          </xsd:simpleType>
        </xsd:union>
      </xsd:simpleType>
    </xsd:element>
    <xsd:element name="ApproverName" ma:index="14" nillable="true" ma:displayName="Approver Name" ma:format="Dropdown" ma:internalName="ApproverName">
      <xsd:simpleType>
        <xsd:restriction base="dms:Text">
          <xsd:maxLength value="255"/>
        </xsd:restriction>
      </xsd:simpleType>
    </xsd:element>
    <xsd:element name="ApproverEmail" ma:index="15" nillable="true" ma:displayName="Approver Email" ma:format="Dropdown" ma:internalName="ApproverEmail">
      <xsd:simpleType>
        <xsd:restriction base="dms:Text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ff17dd-ad73-43ef-b0b3-73f13637c17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ff8e2cbe-8a87-4e5a-b5e4-874ba3b97c6a}" ma:internalName="TaxCatchAll" ma:showField="CatchAllData" ma:web="2dff17dd-ad73-43ef-b0b3-73f13637c1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dff17dd-ad73-43ef-b0b3-73f13637c17a">
      <UserInfo>
        <DisplayName>Newsome, Jozef [USA]</DisplayName>
        <AccountId>82</AccountId>
        <AccountType/>
      </UserInfo>
    </SharedWithUsers>
    <Classification xmlns="363acdfb-2f89-4a21-8e50-1494a04f95ae" xsi:nil="true"/>
    <ApproverEmail xmlns="363acdfb-2f89-4a21-8e50-1494a04f95ae" xsi:nil="true"/>
    <Technology_x002f_Task xmlns="363acdfb-2f89-4a21-8e50-1494a04f95ae" xsi:nil="true"/>
    <TaskDescription xmlns="363acdfb-2f89-4a21-8e50-1494a04f95ae" xsi:nil="true"/>
    <ApproverName xmlns="363acdfb-2f89-4a21-8e50-1494a04f95ae" xsi:nil="true"/>
    <Project xmlns="363acdfb-2f89-4a21-8e50-1494a04f95ae" xsi:nil="true"/>
    <TaxCatchAll xmlns="d900e117-17a0-4b24-9e47-511ef1d02c43" xsi:nil="true"/>
    <lcf76f155ced4ddcb4097134ff3c332f xmlns="363acdfb-2f89-4a21-8e50-1494a04f95a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FB68ED-3930-4AF1-B199-521FD207888B}">
  <ds:schemaRefs>
    <ds:schemaRef ds:uri="2dff17dd-ad73-43ef-b0b3-73f13637c17a"/>
    <ds:schemaRef ds:uri="363acdfb-2f89-4a21-8e50-1494a04f95ae"/>
    <ds:schemaRef ds:uri="d900e117-17a0-4b24-9e47-511ef1d02c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6E6A5FB-677A-442C-AF9E-F31194734BF5}">
  <ds:schemaRefs>
    <ds:schemaRef ds:uri="http://www.w3.org/XML/1998/namespace"/>
    <ds:schemaRef ds:uri="2dff17dd-ad73-43ef-b0b3-73f13637c17a"/>
    <ds:schemaRef ds:uri="http://schemas.microsoft.com/office/2006/documentManagement/types"/>
    <ds:schemaRef ds:uri="363acdfb-2f89-4a21-8e50-1494a04f95ae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d900e117-17a0-4b24-9e47-511ef1d02c4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3251E69-03B8-4541-8DD5-ADB35A97A8B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1852</Words>
  <Application>Microsoft Office PowerPoint</Application>
  <PresentationFormat>Widescreen</PresentationFormat>
  <Paragraphs>442</Paragraphs>
  <Slides>32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.AppleSystemUIFont</vt:lpstr>
      <vt:lpstr>arial</vt:lpstr>
      <vt:lpstr>arial</vt:lpstr>
      <vt:lpstr>Arial Bold</vt:lpstr>
      <vt:lpstr>Calibri</vt:lpstr>
      <vt:lpstr>Calibri Light</vt:lpstr>
      <vt:lpstr>Courier New</vt:lpstr>
      <vt:lpstr>Georgia</vt:lpstr>
      <vt:lpstr>Helvetica Neue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PURPOSE OF WHY WE HAVE A MIPR APP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Project Details / SPAR PowerApps</vt:lpstr>
      <vt:lpstr>NASA Data Management</vt:lpstr>
      <vt:lpstr>Background and Challenges of Data Management</vt:lpstr>
      <vt:lpstr>Projects Report through Institutional Authority and Programmatic Authority</vt:lpstr>
      <vt:lpstr>Typical Data Management for a Project (SharePoint Online Folder Structure) </vt:lpstr>
      <vt:lpstr>Flipping typical data management on its side for programmatic analyses</vt:lpstr>
      <vt:lpstr>PowerPoint Presentation</vt:lpstr>
      <vt:lpstr>Considerations / Status</vt:lpstr>
      <vt:lpstr>A Common Data Structure for NASA Projects and Programs Kevin Kempton (GCD/CoECI programs)</vt:lpstr>
      <vt:lpstr>Schema Example from Lucidchart</vt:lpstr>
      <vt:lpstr>Implications from STMD Re-organization</vt:lpstr>
      <vt:lpstr>Transformation of Regions of Data Management</vt:lpstr>
      <vt:lpstr>Proposed Solution</vt:lpstr>
      <vt:lpstr>Dataverse Structure / Business Units</vt:lpstr>
      <vt:lpstr>Security for Dataverse Business Units</vt:lpstr>
      <vt:lpstr>BACKUP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May, Wade (LARC-A3)</cp:lastModifiedBy>
  <cp:revision>1</cp:revision>
  <cp:lastPrinted>2020-03-04T15:04:25Z</cp:lastPrinted>
  <dcterms:created xsi:type="dcterms:W3CDTF">2018-05-18T16:19:23Z</dcterms:created>
  <dcterms:modified xsi:type="dcterms:W3CDTF">2024-09-03T19:51:34Z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0x010100FE0CBFD09F6C35499F71D5FA0849CAD1</vt:lpwstr>
  </property>
  <property fmtid="{D5CDD505-2E9C-101B-9397-08002B2CF9AE}" pid="3" name="MediaServiceImageTags">
    <vt:lpwstr/>
  </property>
</Properties>
</file>