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32918400" cy="384048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0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EF3709-B9B6-89DD-460F-16CAB0139850}" name="Lori Chappell" initials="LC" userId="S::ljchappe@ndc.nasa.gov::eea3c941-ca4a-4e1b-999b-2da6f7efb3a2" providerId="AD"/>
  <p188:author id="{09271D12-62E1-F6BE-2527-04421DA5D051}" name="Cruz Topete, Diana (JSC-SA211)[KBR Wyle Services, LLC]" initials="CL" userId="S::dcruztop@ndc.nasa.gov::b38a8949-0847-4edc-bdf6-3861b50b1f32" providerId="AD"/>
  <p188:author id="{65C368B7-3BB3-096C-5E05-30754F60D7B0}" name="Collins, Cynthia (JSC-SA)[KBR Wyle Services, LLC]" initials="CC(SWSL" userId="S::ccollin2@ndc.nasa.gov::ad0106b8-87d0-42c4-92ef-8b8dc56164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waski, Janice A. (JSC-SD211)" initials="ZJA(" lastIdx="10" clrIdx="0">
    <p:extLst>
      <p:ext uri="{19B8F6BF-5375-455C-9EA6-DF929625EA0E}">
        <p15:presenceInfo xmlns:p15="http://schemas.microsoft.com/office/powerpoint/2012/main" userId="S::jzawaski@ndc.nasa.gov::a42c6325-ec91-443a-90d9-3b8ee35af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1B500"/>
    <a:srgbClr val="000000"/>
    <a:srgbClr val="183366"/>
    <a:srgbClr val="F15A29"/>
    <a:srgbClr val="00254E"/>
    <a:srgbClr val="C50B24"/>
    <a:srgbClr val="F3F5F7"/>
    <a:srgbClr val="F3F5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6CEFA-6229-EC20-DC1F-843A2831606C}" v="6" dt="2024-08-29T12:52:01.428"/>
    <p1510:client id="{3E933F1B-3F38-424B-65E5-15B4783DC9D6}" v="5" dt="2024-08-29T15:59:54.018"/>
    <p1510:client id="{53582576-D58A-4191-BD59-9CC2DD2CD5C3}" v="2" dt="2024-08-30T15:58:59.085"/>
    <p1510:client id="{BE163AB5-FA47-EC49-A3A8-2C66074BD531}" v="2" dt="2024-08-29T12:53:47.122"/>
    <p1510:client id="{BFE08686-8DC5-4F94-BA46-BDE46175C310}" v="12" dt="2024-08-29T15:28:59.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2850" y="126"/>
      </p:cViewPr>
      <p:guideLst>
        <p:guide orient="horz" pos="12096"/>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4C2F3-791E-41E1-8D8A-2AF7412D0C3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7989E7E-072B-4FDE-914E-456FACB2FF4B}">
      <dgm:prSet/>
      <dgm:spPr/>
      <dgm:t>
        <a:bodyPr/>
        <a:lstStyle/>
        <a:p>
          <a:r>
            <a:rPr lang="en-US" b="1">
              <a:solidFill>
                <a:schemeClr val="tx1"/>
              </a:solidFill>
              <a:latin typeface="Arial" panose="020B0604020202020204" pitchFamily="34" charset="0"/>
              <a:cs typeface="Arial" panose="020B0604020202020204" pitchFamily="34" charset="0"/>
            </a:rPr>
            <a:t>What We Did</a:t>
          </a:r>
        </a:p>
      </dgm:t>
    </dgm:pt>
    <dgm:pt modelId="{D7B658FD-48ED-4CD7-9DCC-08B819DCED11}" type="parTrans" cxnId="{4C6FBCC3-DB63-42AA-8ED1-2FBC3BA5884B}">
      <dgm:prSet/>
      <dgm:spPr/>
      <dgm:t>
        <a:bodyPr/>
        <a:lstStyle/>
        <a:p>
          <a:endParaRPr lang="en-US"/>
        </a:p>
      </dgm:t>
    </dgm:pt>
    <dgm:pt modelId="{F4C9E046-98D3-497F-A4FF-F98029F0297A}" type="sibTrans" cxnId="{4C6FBCC3-DB63-42AA-8ED1-2FBC3BA5884B}">
      <dgm:prSet/>
      <dgm:spPr/>
      <dgm:t>
        <a:bodyPr/>
        <a:lstStyle/>
        <a:p>
          <a:endParaRPr lang="en-US"/>
        </a:p>
      </dgm:t>
    </dgm:pt>
    <dgm:pt modelId="{2D279C6C-E659-42F5-9FD0-626F8709C58D}">
      <dgm:prSet/>
      <dgm:spPr/>
      <dgm:t>
        <a:bodyPr/>
        <a:lstStyle/>
        <a:p>
          <a:r>
            <a:rPr lang="en-US" b="1">
              <a:solidFill>
                <a:schemeClr val="tx1"/>
              </a:solidFill>
              <a:latin typeface="Arial" panose="020B0604020202020204" pitchFamily="34" charset="0"/>
              <a:cs typeface="Arial" panose="020B0604020202020204" pitchFamily="34" charset="0"/>
            </a:rPr>
            <a:t>What Stood Out</a:t>
          </a:r>
        </a:p>
      </dgm:t>
    </dgm:pt>
    <dgm:pt modelId="{D8B43A82-A988-4511-B1BF-9C3F7AE23C52}" type="parTrans" cxnId="{DCAC54EA-296B-421B-82FC-104CA3888316}">
      <dgm:prSet/>
      <dgm:spPr/>
      <dgm:t>
        <a:bodyPr/>
        <a:lstStyle/>
        <a:p>
          <a:endParaRPr lang="en-US"/>
        </a:p>
      </dgm:t>
    </dgm:pt>
    <dgm:pt modelId="{6979AD4B-4324-47D5-A916-CE3B52348DC8}" type="sibTrans" cxnId="{DCAC54EA-296B-421B-82FC-104CA3888316}">
      <dgm:prSet/>
      <dgm:spPr/>
      <dgm:t>
        <a:bodyPr/>
        <a:lstStyle/>
        <a:p>
          <a:endParaRPr lang="en-US"/>
        </a:p>
      </dgm:t>
    </dgm:pt>
    <dgm:pt modelId="{B5E9992C-8421-45EC-B562-7DFCFC4267AC}">
      <dgm:prSet/>
      <dgm:spPr/>
      <dgm:t>
        <a:bodyPr/>
        <a:lstStyle/>
        <a:p>
          <a:r>
            <a:rPr lang="en-US" b="1">
              <a:solidFill>
                <a:schemeClr val="tx1"/>
              </a:solidFill>
              <a:latin typeface="Arial" panose="020B0604020202020204" pitchFamily="34" charset="0"/>
              <a:cs typeface="Arial" panose="020B0604020202020204" pitchFamily="34" charset="0"/>
            </a:rPr>
            <a:t>What We Learned &amp; Why It Matters</a:t>
          </a:r>
        </a:p>
      </dgm:t>
    </dgm:pt>
    <dgm:pt modelId="{4B8B7F45-8959-4CEC-9B8E-F44C3121387D}" type="parTrans" cxnId="{8A960458-97B4-426B-A467-E2C863B4896A}">
      <dgm:prSet/>
      <dgm:spPr/>
      <dgm:t>
        <a:bodyPr/>
        <a:lstStyle/>
        <a:p>
          <a:endParaRPr lang="en-US"/>
        </a:p>
      </dgm:t>
    </dgm:pt>
    <dgm:pt modelId="{D129FA8B-BAB7-40D8-8075-E13425A8F184}" type="sibTrans" cxnId="{8A960458-97B4-426B-A467-E2C863B4896A}">
      <dgm:prSet/>
      <dgm:spPr/>
      <dgm:t>
        <a:bodyPr/>
        <a:lstStyle/>
        <a:p>
          <a:endParaRPr lang="en-US"/>
        </a:p>
      </dgm:t>
    </dgm:pt>
    <dgm:pt modelId="{B0211129-9B9A-4442-8CA9-491F25DE4507}" type="pres">
      <dgm:prSet presAssocID="{78B4C2F3-791E-41E1-8D8A-2AF7412D0C36}" presName="rootnode" presStyleCnt="0">
        <dgm:presLayoutVars>
          <dgm:chMax/>
          <dgm:chPref/>
          <dgm:dir/>
          <dgm:animLvl val="lvl"/>
        </dgm:presLayoutVars>
      </dgm:prSet>
      <dgm:spPr/>
    </dgm:pt>
    <dgm:pt modelId="{F8137435-BFD1-43F5-BABB-7873B19CE579}" type="pres">
      <dgm:prSet presAssocID="{B7989E7E-072B-4FDE-914E-456FACB2FF4B}" presName="composite" presStyleCnt="0"/>
      <dgm:spPr/>
    </dgm:pt>
    <dgm:pt modelId="{54BDF4D7-0B73-47CA-BAD1-14FD89925543}" type="pres">
      <dgm:prSet presAssocID="{B7989E7E-072B-4FDE-914E-456FACB2FF4B}" presName="LShape" presStyleLbl="alignNode1" presStyleIdx="0" presStyleCnt="5"/>
      <dgm:spPr>
        <a:solidFill>
          <a:srgbClr val="8AD1F1"/>
        </a:solidFill>
        <a:ln>
          <a:noFill/>
        </a:ln>
      </dgm:spPr>
    </dgm:pt>
    <dgm:pt modelId="{269CBD7E-2CD2-4561-81C0-C284E12E7432}" type="pres">
      <dgm:prSet presAssocID="{B7989E7E-072B-4FDE-914E-456FACB2FF4B}" presName="ParentText" presStyleLbl="revTx" presStyleIdx="0" presStyleCnt="3">
        <dgm:presLayoutVars>
          <dgm:chMax val="0"/>
          <dgm:chPref val="0"/>
          <dgm:bulletEnabled val="1"/>
        </dgm:presLayoutVars>
      </dgm:prSet>
      <dgm:spPr/>
    </dgm:pt>
    <dgm:pt modelId="{E77647FE-5DEB-4552-8932-B83E4B9DA899}" type="pres">
      <dgm:prSet presAssocID="{B7989E7E-072B-4FDE-914E-456FACB2FF4B}" presName="Triangle" presStyleLbl="alignNode1" presStyleIdx="1" presStyleCnt="5"/>
      <dgm:spPr>
        <a:solidFill>
          <a:srgbClr val="8AD1F1"/>
        </a:solidFill>
        <a:ln>
          <a:noFill/>
        </a:ln>
      </dgm:spPr>
    </dgm:pt>
    <dgm:pt modelId="{E9263239-48ED-4E82-B539-D1024E13B915}" type="pres">
      <dgm:prSet presAssocID="{F4C9E046-98D3-497F-A4FF-F98029F0297A}" presName="sibTrans" presStyleCnt="0"/>
      <dgm:spPr/>
    </dgm:pt>
    <dgm:pt modelId="{0FCF293C-FDF3-4686-B2B2-3214077CF13F}" type="pres">
      <dgm:prSet presAssocID="{F4C9E046-98D3-497F-A4FF-F98029F0297A}" presName="space" presStyleCnt="0"/>
      <dgm:spPr/>
    </dgm:pt>
    <dgm:pt modelId="{9915C8F2-9EFC-4F63-8EA7-527D955A31D5}" type="pres">
      <dgm:prSet presAssocID="{2D279C6C-E659-42F5-9FD0-626F8709C58D}" presName="composite" presStyleCnt="0"/>
      <dgm:spPr/>
    </dgm:pt>
    <dgm:pt modelId="{7A85EA9D-E36D-4927-8C63-F346CFA023E5}" type="pres">
      <dgm:prSet presAssocID="{2D279C6C-E659-42F5-9FD0-626F8709C58D}" presName="LShape" presStyleLbl="alignNode1" presStyleIdx="2" presStyleCnt="5"/>
      <dgm:spPr>
        <a:solidFill>
          <a:srgbClr val="8AD1F1"/>
        </a:solidFill>
        <a:ln>
          <a:noFill/>
        </a:ln>
      </dgm:spPr>
    </dgm:pt>
    <dgm:pt modelId="{621EA04B-FA17-448E-B7DB-504B57736ECE}" type="pres">
      <dgm:prSet presAssocID="{2D279C6C-E659-42F5-9FD0-626F8709C58D}" presName="ParentText" presStyleLbl="revTx" presStyleIdx="1" presStyleCnt="3">
        <dgm:presLayoutVars>
          <dgm:chMax val="0"/>
          <dgm:chPref val="0"/>
          <dgm:bulletEnabled val="1"/>
        </dgm:presLayoutVars>
      </dgm:prSet>
      <dgm:spPr/>
    </dgm:pt>
    <dgm:pt modelId="{C675A4FF-7733-4FEC-989F-105A4CDCE957}" type="pres">
      <dgm:prSet presAssocID="{2D279C6C-E659-42F5-9FD0-626F8709C58D}" presName="Triangle" presStyleLbl="alignNode1" presStyleIdx="3" presStyleCnt="5"/>
      <dgm:spPr>
        <a:solidFill>
          <a:srgbClr val="8AD1F1"/>
        </a:solidFill>
        <a:ln>
          <a:noFill/>
        </a:ln>
      </dgm:spPr>
    </dgm:pt>
    <dgm:pt modelId="{76035F2F-A5C6-4425-8FA1-84E6D0C27576}" type="pres">
      <dgm:prSet presAssocID="{6979AD4B-4324-47D5-A916-CE3B52348DC8}" presName="sibTrans" presStyleCnt="0"/>
      <dgm:spPr/>
    </dgm:pt>
    <dgm:pt modelId="{3402FC62-5F05-4B9E-A238-AF7FF22F1256}" type="pres">
      <dgm:prSet presAssocID="{6979AD4B-4324-47D5-A916-CE3B52348DC8}" presName="space" presStyleCnt="0"/>
      <dgm:spPr/>
    </dgm:pt>
    <dgm:pt modelId="{04B0DB68-2965-4086-85F4-B18A0622140B}" type="pres">
      <dgm:prSet presAssocID="{B5E9992C-8421-45EC-B562-7DFCFC4267AC}" presName="composite" presStyleCnt="0"/>
      <dgm:spPr/>
    </dgm:pt>
    <dgm:pt modelId="{E5AC9BE1-99F7-4326-8840-6F1FC5FCFAC6}" type="pres">
      <dgm:prSet presAssocID="{B5E9992C-8421-45EC-B562-7DFCFC4267AC}" presName="LShape" presStyleLbl="alignNode1" presStyleIdx="4" presStyleCnt="5"/>
      <dgm:spPr>
        <a:solidFill>
          <a:srgbClr val="8AD1F1"/>
        </a:solidFill>
        <a:ln>
          <a:noFill/>
        </a:ln>
      </dgm:spPr>
    </dgm:pt>
    <dgm:pt modelId="{61C8D6A6-D3BF-4AA4-9980-21C34AEF7159}" type="pres">
      <dgm:prSet presAssocID="{B5E9992C-8421-45EC-B562-7DFCFC4267AC}" presName="ParentText" presStyleLbl="revTx" presStyleIdx="2" presStyleCnt="3">
        <dgm:presLayoutVars>
          <dgm:chMax val="0"/>
          <dgm:chPref val="0"/>
          <dgm:bulletEnabled val="1"/>
        </dgm:presLayoutVars>
      </dgm:prSet>
      <dgm:spPr/>
    </dgm:pt>
  </dgm:ptLst>
  <dgm:cxnLst>
    <dgm:cxn modelId="{3DEE1844-B432-4D4E-8F13-6EC954CDE021}" type="presOf" srcId="{78B4C2F3-791E-41E1-8D8A-2AF7412D0C36}" destId="{B0211129-9B9A-4442-8CA9-491F25DE4507}" srcOrd="0" destOrd="0" presId="urn:microsoft.com/office/officeart/2009/3/layout/StepUpProcess"/>
    <dgm:cxn modelId="{8A960458-97B4-426B-A467-E2C863B4896A}" srcId="{78B4C2F3-791E-41E1-8D8A-2AF7412D0C36}" destId="{B5E9992C-8421-45EC-B562-7DFCFC4267AC}" srcOrd="2" destOrd="0" parTransId="{4B8B7F45-8959-4CEC-9B8E-F44C3121387D}" sibTransId="{D129FA8B-BAB7-40D8-8075-E13425A8F184}"/>
    <dgm:cxn modelId="{688D947B-C646-498C-843D-7D8166C81C23}" type="presOf" srcId="{B5E9992C-8421-45EC-B562-7DFCFC4267AC}" destId="{61C8D6A6-D3BF-4AA4-9980-21C34AEF7159}" srcOrd="0" destOrd="0" presId="urn:microsoft.com/office/officeart/2009/3/layout/StepUpProcess"/>
    <dgm:cxn modelId="{10C1237E-7982-4130-9E7D-5397FEE6B5E4}" type="presOf" srcId="{B7989E7E-072B-4FDE-914E-456FACB2FF4B}" destId="{269CBD7E-2CD2-4561-81C0-C284E12E7432}" srcOrd="0" destOrd="0" presId="urn:microsoft.com/office/officeart/2009/3/layout/StepUpProcess"/>
    <dgm:cxn modelId="{0B6A44A3-EF48-4E63-A6B4-EEC00E86467E}" type="presOf" srcId="{2D279C6C-E659-42F5-9FD0-626F8709C58D}" destId="{621EA04B-FA17-448E-B7DB-504B57736ECE}" srcOrd="0" destOrd="0" presId="urn:microsoft.com/office/officeart/2009/3/layout/StepUpProcess"/>
    <dgm:cxn modelId="{4C6FBCC3-DB63-42AA-8ED1-2FBC3BA5884B}" srcId="{78B4C2F3-791E-41E1-8D8A-2AF7412D0C36}" destId="{B7989E7E-072B-4FDE-914E-456FACB2FF4B}" srcOrd="0" destOrd="0" parTransId="{D7B658FD-48ED-4CD7-9DCC-08B819DCED11}" sibTransId="{F4C9E046-98D3-497F-A4FF-F98029F0297A}"/>
    <dgm:cxn modelId="{DCAC54EA-296B-421B-82FC-104CA3888316}" srcId="{78B4C2F3-791E-41E1-8D8A-2AF7412D0C36}" destId="{2D279C6C-E659-42F5-9FD0-626F8709C58D}" srcOrd="1" destOrd="0" parTransId="{D8B43A82-A988-4511-B1BF-9C3F7AE23C52}" sibTransId="{6979AD4B-4324-47D5-A916-CE3B52348DC8}"/>
    <dgm:cxn modelId="{1DC9F54C-B50A-4AA9-8AC9-18772B1893BB}" type="presParOf" srcId="{B0211129-9B9A-4442-8CA9-491F25DE4507}" destId="{F8137435-BFD1-43F5-BABB-7873B19CE579}" srcOrd="0" destOrd="0" presId="urn:microsoft.com/office/officeart/2009/3/layout/StepUpProcess"/>
    <dgm:cxn modelId="{08693C15-E8A0-4B8E-85AB-B409E0CEC1BA}" type="presParOf" srcId="{F8137435-BFD1-43F5-BABB-7873B19CE579}" destId="{54BDF4D7-0B73-47CA-BAD1-14FD89925543}" srcOrd="0" destOrd="0" presId="urn:microsoft.com/office/officeart/2009/3/layout/StepUpProcess"/>
    <dgm:cxn modelId="{8D0354F0-7336-4915-AF4F-DFA372F07F17}" type="presParOf" srcId="{F8137435-BFD1-43F5-BABB-7873B19CE579}" destId="{269CBD7E-2CD2-4561-81C0-C284E12E7432}" srcOrd="1" destOrd="0" presId="urn:microsoft.com/office/officeart/2009/3/layout/StepUpProcess"/>
    <dgm:cxn modelId="{38C98502-FD12-4F45-948C-076AB7002EA1}" type="presParOf" srcId="{F8137435-BFD1-43F5-BABB-7873B19CE579}" destId="{E77647FE-5DEB-4552-8932-B83E4B9DA899}" srcOrd="2" destOrd="0" presId="urn:microsoft.com/office/officeart/2009/3/layout/StepUpProcess"/>
    <dgm:cxn modelId="{B5010732-19AD-4CC8-B40C-0E1864998B5A}" type="presParOf" srcId="{B0211129-9B9A-4442-8CA9-491F25DE4507}" destId="{E9263239-48ED-4E82-B539-D1024E13B915}" srcOrd="1" destOrd="0" presId="urn:microsoft.com/office/officeart/2009/3/layout/StepUpProcess"/>
    <dgm:cxn modelId="{2DC8139A-CBAF-4250-BDB5-0F850E1DD2AE}" type="presParOf" srcId="{E9263239-48ED-4E82-B539-D1024E13B915}" destId="{0FCF293C-FDF3-4686-B2B2-3214077CF13F}" srcOrd="0" destOrd="0" presId="urn:microsoft.com/office/officeart/2009/3/layout/StepUpProcess"/>
    <dgm:cxn modelId="{86461E57-0F9B-43D4-887D-7739F112922E}" type="presParOf" srcId="{B0211129-9B9A-4442-8CA9-491F25DE4507}" destId="{9915C8F2-9EFC-4F63-8EA7-527D955A31D5}" srcOrd="2" destOrd="0" presId="urn:microsoft.com/office/officeart/2009/3/layout/StepUpProcess"/>
    <dgm:cxn modelId="{6F590CBE-54C8-4472-A92A-6EFAB2D8AC14}" type="presParOf" srcId="{9915C8F2-9EFC-4F63-8EA7-527D955A31D5}" destId="{7A85EA9D-E36D-4927-8C63-F346CFA023E5}" srcOrd="0" destOrd="0" presId="urn:microsoft.com/office/officeart/2009/3/layout/StepUpProcess"/>
    <dgm:cxn modelId="{60681092-ED03-40C0-8711-1CAC3C95D031}" type="presParOf" srcId="{9915C8F2-9EFC-4F63-8EA7-527D955A31D5}" destId="{621EA04B-FA17-448E-B7DB-504B57736ECE}" srcOrd="1" destOrd="0" presId="urn:microsoft.com/office/officeart/2009/3/layout/StepUpProcess"/>
    <dgm:cxn modelId="{ABD7E2D4-7E23-4167-B9A4-0C6ABFC804A7}" type="presParOf" srcId="{9915C8F2-9EFC-4F63-8EA7-527D955A31D5}" destId="{C675A4FF-7733-4FEC-989F-105A4CDCE957}" srcOrd="2" destOrd="0" presId="urn:microsoft.com/office/officeart/2009/3/layout/StepUpProcess"/>
    <dgm:cxn modelId="{2220C9C0-AA18-4E3E-85A9-D18CD56AABC7}" type="presParOf" srcId="{B0211129-9B9A-4442-8CA9-491F25DE4507}" destId="{76035F2F-A5C6-4425-8FA1-84E6D0C27576}" srcOrd="3" destOrd="0" presId="urn:microsoft.com/office/officeart/2009/3/layout/StepUpProcess"/>
    <dgm:cxn modelId="{2BA3EB9D-96DA-4A67-9B34-B4455B787C8B}" type="presParOf" srcId="{76035F2F-A5C6-4425-8FA1-84E6D0C27576}" destId="{3402FC62-5F05-4B9E-A238-AF7FF22F1256}" srcOrd="0" destOrd="0" presId="urn:microsoft.com/office/officeart/2009/3/layout/StepUpProcess"/>
    <dgm:cxn modelId="{8E7F0E20-BBC1-4F37-BD0B-27193D1A7BFF}" type="presParOf" srcId="{B0211129-9B9A-4442-8CA9-491F25DE4507}" destId="{04B0DB68-2965-4086-85F4-B18A0622140B}" srcOrd="4" destOrd="0" presId="urn:microsoft.com/office/officeart/2009/3/layout/StepUpProcess"/>
    <dgm:cxn modelId="{D4137296-E398-4D87-8A1D-D7F39D9968DA}" type="presParOf" srcId="{04B0DB68-2965-4086-85F4-B18A0622140B}" destId="{E5AC9BE1-99F7-4326-8840-6F1FC5FCFAC6}" srcOrd="0" destOrd="0" presId="urn:microsoft.com/office/officeart/2009/3/layout/StepUpProcess"/>
    <dgm:cxn modelId="{16D40CFD-6A58-4D9A-AC9C-D91D3E053D51}" type="presParOf" srcId="{04B0DB68-2965-4086-85F4-B18A0622140B}" destId="{61C8D6A6-D3BF-4AA4-9980-21C34AEF7159}"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96A7E3-FE58-4E4B-8D82-6F2FDAD77A96}"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E232DBB7-3818-4C5E-BAB0-85AC995DCA10}">
      <dgm:prSet phldrT="[Text]" custT="1"/>
      <dgm:spPr>
        <a:xfrm>
          <a:off x="1558583" y="1248956"/>
          <a:ext cx="3117167" cy="1248956"/>
        </a:xfrm>
        <a:prstGeom prst="trapezoid">
          <a:avLst>
            <a:gd name="adj" fmla="val 62395"/>
          </a:avLst>
        </a:prstGeom>
        <a:solidFill>
          <a:srgbClr val="4472C4">
            <a:lumMod val="60000"/>
            <a:lumOff val="4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600" b="1">
              <a:solidFill>
                <a:srgbClr val="000000"/>
              </a:solidFill>
              <a:latin typeface="Arial" panose="020B0604020202020204" pitchFamily="34" charset="0"/>
              <a:ea typeface="+mn-ea"/>
              <a:cs typeface="Arial" panose="020B0604020202020204" pitchFamily="34" charset="0"/>
            </a:rPr>
            <a:t>23 leads from 7 different </a:t>
          </a:r>
          <a:r>
            <a:rPr lang="en-US" sz="1600" b="1">
              <a:solidFill>
                <a:srgbClr val="000000"/>
              </a:solidFill>
              <a:latin typeface="Calibri" panose="020F0502020204030204"/>
              <a:ea typeface="+mn-ea"/>
              <a:cs typeface="+mn-cs"/>
            </a:rPr>
            <a:t>countries</a:t>
          </a:r>
          <a:endParaRPr lang="en-US" sz="1600">
            <a:solidFill>
              <a:srgbClr val="000000">
                <a:hueOff val="0"/>
                <a:satOff val="0"/>
                <a:lumOff val="0"/>
                <a:alphaOff val="0"/>
              </a:srgbClr>
            </a:solidFill>
            <a:latin typeface="Calibri" panose="020F0502020204030204"/>
            <a:ea typeface="+mn-ea"/>
            <a:cs typeface="+mn-cs"/>
          </a:endParaRPr>
        </a:p>
      </dgm:t>
    </dgm:pt>
    <dgm:pt modelId="{B5A2C0FD-C2B2-45F9-B6E9-B58E22C2DBAA}" type="parTrans" cxnId="{849A53A1-753E-4424-B397-2C7B4FAB4895}">
      <dgm:prSet/>
      <dgm:spPr/>
      <dgm:t>
        <a:bodyPr/>
        <a:lstStyle/>
        <a:p>
          <a:endParaRPr lang="en-US"/>
        </a:p>
      </dgm:t>
    </dgm:pt>
    <dgm:pt modelId="{0AA3B6F3-B122-4A9A-ADB8-F7EEDD97B02E}" type="sibTrans" cxnId="{849A53A1-753E-4424-B397-2C7B4FAB4895}">
      <dgm:prSet/>
      <dgm:spPr/>
      <dgm:t>
        <a:bodyPr/>
        <a:lstStyle/>
        <a:p>
          <a:endParaRPr lang="en-US"/>
        </a:p>
      </dgm:t>
    </dgm:pt>
    <dgm:pt modelId="{E1DB5568-FAD0-48A4-85F6-C11654A01692}">
      <dgm:prSet phldrT="[Text]" custT="1"/>
      <dgm:spPr>
        <a:xfrm>
          <a:off x="779291" y="2497912"/>
          <a:ext cx="4675750" cy="1248956"/>
        </a:xfrm>
        <a:prstGeom prst="trapezoid">
          <a:avLst>
            <a:gd name="adj" fmla="val 62395"/>
          </a:avLst>
        </a:prstGeom>
        <a:solidFill>
          <a:srgbClr val="4472C4">
            <a:lumMod val="40000"/>
            <a:lumOff val="6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000" b="1">
              <a:solidFill>
                <a:srgbClr val="000000"/>
              </a:solidFill>
              <a:latin typeface="Calibri" panose="020F0502020204030204"/>
              <a:ea typeface="+mn-ea"/>
              <a:cs typeface="+mn-cs"/>
            </a:rPr>
            <a:t>92 leads reviewed in detail by </a:t>
          </a:r>
          <a:r>
            <a:rPr lang="en-US" sz="2000" b="1" i="1">
              <a:solidFill>
                <a:srgbClr val="000000"/>
              </a:solidFill>
              <a:latin typeface="Calibri" panose="020F0502020204030204"/>
              <a:ea typeface="+mn-ea"/>
              <a:cs typeface="+mn-cs"/>
            </a:rPr>
            <a:t>yet2</a:t>
          </a:r>
          <a:endParaRPr lang="en-US" sz="2000">
            <a:solidFill>
              <a:srgbClr val="000000">
                <a:hueOff val="0"/>
                <a:satOff val="0"/>
                <a:lumOff val="0"/>
                <a:alphaOff val="0"/>
              </a:srgbClr>
            </a:solidFill>
            <a:latin typeface="Calibri" panose="020F0502020204030204"/>
            <a:ea typeface="+mn-ea"/>
            <a:cs typeface="+mn-cs"/>
          </a:endParaRPr>
        </a:p>
      </dgm:t>
    </dgm:pt>
    <dgm:pt modelId="{01F7E0E0-4D20-45BD-97D1-AF84D566F7FD}" type="parTrans" cxnId="{6F77DDD7-74BB-4B00-8CA0-331A2F2B7273}">
      <dgm:prSet/>
      <dgm:spPr/>
      <dgm:t>
        <a:bodyPr/>
        <a:lstStyle/>
        <a:p>
          <a:endParaRPr lang="en-US"/>
        </a:p>
      </dgm:t>
    </dgm:pt>
    <dgm:pt modelId="{D3B415E5-2DAF-4D64-B4E0-444F94EC72D6}" type="sibTrans" cxnId="{6F77DDD7-74BB-4B00-8CA0-331A2F2B7273}">
      <dgm:prSet/>
      <dgm:spPr/>
      <dgm:t>
        <a:bodyPr/>
        <a:lstStyle/>
        <a:p>
          <a:endParaRPr lang="en-US"/>
        </a:p>
      </dgm:t>
    </dgm:pt>
    <dgm:pt modelId="{0CC92419-7742-4724-9D56-FE967D232B6F}">
      <dgm:prSet phldrT="[Text]" custT="1"/>
      <dgm:spPr>
        <a:xfrm>
          <a:off x="0" y="3746868"/>
          <a:ext cx="6234334" cy="1248956"/>
        </a:xfrm>
        <a:prstGeom prst="trapezoid">
          <a:avLst>
            <a:gd name="adj" fmla="val 62395"/>
          </a:avLst>
        </a:prstGeom>
        <a:solidFill>
          <a:srgbClr val="4472C4">
            <a:lumMod val="20000"/>
            <a:lumOff val="8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000" b="1">
              <a:solidFill>
                <a:srgbClr val="000000"/>
              </a:solidFill>
              <a:latin typeface="Calibri" panose="020F0502020204030204"/>
              <a:ea typeface="+mn-ea"/>
              <a:cs typeface="+mn-cs"/>
            </a:rPr>
            <a:t>~350 relevant candidates </a:t>
          </a:r>
          <a:endParaRPr lang="en-US" sz="2000">
            <a:solidFill>
              <a:srgbClr val="000000">
                <a:hueOff val="0"/>
                <a:satOff val="0"/>
                <a:lumOff val="0"/>
                <a:alphaOff val="0"/>
              </a:srgbClr>
            </a:solidFill>
            <a:latin typeface="Calibri" panose="020F0502020204030204"/>
            <a:ea typeface="+mn-ea"/>
            <a:cs typeface="+mn-cs"/>
          </a:endParaRPr>
        </a:p>
      </dgm:t>
    </dgm:pt>
    <dgm:pt modelId="{AE90F291-F57B-4099-A670-13A7CB36B508}" type="parTrans" cxnId="{BCE43ED7-CF07-404D-8F44-30D0BBE398CE}">
      <dgm:prSet/>
      <dgm:spPr/>
      <dgm:t>
        <a:bodyPr/>
        <a:lstStyle/>
        <a:p>
          <a:endParaRPr lang="en-US"/>
        </a:p>
      </dgm:t>
    </dgm:pt>
    <dgm:pt modelId="{2D487D77-88FE-4A49-82F9-35D14F1F9DA7}" type="sibTrans" cxnId="{BCE43ED7-CF07-404D-8F44-30D0BBE398CE}">
      <dgm:prSet/>
      <dgm:spPr/>
      <dgm:t>
        <a:bodyPr/>
        <a:lstStyle/>
        <a:p>
          <a:endParaRPr lang="en-US"/>
        </a:p>
      </dgm:t>
    </dgm:pt>
    <dgm:pt modelId="{B2A1DAF0-7B7D-4829-90F8-6CE0B39E00FF}">
      <dgm:prSet phldrT="[Text]"/>
      <dgm:spPr>
        <a:xfrm>
          <a:off x="2337875" y="0"/>
          <a:ext cx="1558583" cy="1248956"/>
        </a:xfrm>
        <a:prstGeom prst="trapezoid">
          <a:avLst>
            <a:gd name="adj" fmla="val 62395"/>
          </a:avLst>
        </a:prstGeom>
        <a:solidFill>
          <a:srgbClr val="4472C4">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endParaRPr lang="en-US">
            <a:solidFill>
              <a:srgbClr val="000000">
                <a:hueOff val="0"/>
                <a:satOff val="0"/>
                <a:lumOff val="0"/>
                <a:alphaOff val="0"/>
              </a:srgbClr>
            </a:solidFill>
            <a:latin typeface="Calibri" panose="020F0502020204030204"/>
            <a:ea typeface="+mn-ea"/>
            <a:cs typeface="+mn-cs"/>
          </a:endParaRPr>
        </a:p>
      </dgm:t>
    </dgm:pt>
    <dgm:pt modelId="{F1DEC80C-F0BD-423D-97F3-35946B6DA62C}" type="parTrans" cxnId="{12EE4E8D-9BB3-4165-8923-327D849C198A}">
      <dgm:prSet/>
      <dgm:spPr/>
      <dgm:t>
        <a:bodyPr/>
        <a:lstStyle/>
        <a:p>
          <a:endParaRPr lang="en-US"/>
        </a:p>
      </dgm:t>
    </dgm:pt>
    <dgm:pt modelId="{3F711E34-7931-4DCC-95AB-710D7A726825}" type="sibTrans" cxnId="{12EE4E8D-9BB3-4165-8923-327D849C198A}">
      <dgm:prSet/>
      <dgm:spPr/>
      <dgm:t>
        <a:bodyPr/>
        <a:lstStyle/>
        <a:p>
          <a:endParaRPr lang="en-US"/>
        </a:p>
      </dgm:t>
    </dgm:pt>
    <dgm:pt modelId="{00DC234F-0816-4D1F-99E8-49BE3E8F622A}" type="pres">
      <dgm:prSet presAssocID="{1496A7E3-FE58-4E4B-8D82-6F2FDAD77A96}" presName="Name0" presStyleCnt="0">
        <dgm:presLayoutVars>
          <dgm:dir/>
          <dgm:animLvl val="lvl"/>
          <dgm:resizeHandles val="exact"/>
        </dgm:presLayoutVars>
      </dgm:prSet>
      <dgm:spPr/>
    </dgm:pt>
    <dgm:pt modelId="{87A7A97A-8B80-4CE4-BA93-5B3ECD4CA80B}" type="pres">
      <dgm:prSet presAssocID="{B2A1DAF0-7B7D-4829-90F8-6CE0B39E00FF}" presName="Name8" presStyleCnt="0"/>
      <dgm:spPr/>
    </dgm:pt>
    <dgm:pt modelId="{2F8F3363-A412-4BBB-B7AB-F391870F5133}" type="pres">
      <dgm:prSet presAssocID="{B2A1DAF0-7B7D-4829-90F8-6CE0B39E00FF}" presName="level" presStyleLbl="node1" presStyleIdx="0" presStyleCnt="4">
        <dgm:presLayoutVars>
          <dgm:chMax val="1"/>
          <dgm:bulletEnabled val="1"/>
        </dgm:presLayoutVars>
      </dgm:prSet>
      <dgm:spPr/>
    </dgm:pt>
    <dgm:pt modelId="{A9B5EE44-F55B-4713-9631-F8ED577C7EAB}" type="pres">
      <dgm:prSet presAssocID="{B2A1DAF0-7B7D-4829-90F8-6CE0B39E00FF}" presName="levelTx" presStyleLbl="revTx" presStyleIdx="0" presStyleCnt="0">
        <dgm:presLayoutVars>
          <dgm:chMax val="1"/>
          <dgm:bulletEnabled val="1"/>
        </dgm:presLayoutVars>
      </dgm:prSet>
      <dgm:spPr/>
    </dgm:pt>
    <dgm:pt modelId="{DB0BE5FE-C8E0-44C8-BF69-49692D5298A5}" type="pres">
      <dgm:prSet presAssocID="{E232DBB7-3818-4C5E-BAB0-85AC995DCA10}" presName="Name8" presStyleCnt="0"/>
      <dgm:spPr/>
    </dgm:pt>
    <dgm:pt modelId="{FB508009-3AAE-4009-AC90-D4C0B012ED1E}" type="pres">
      <dgm:prSet presAssocID="{E232DBB7-3818-4C5E-BAB0-85AC995DCA10}" presName="level" presStyleLbl="node1" presStyleIdx="1" presStyleCnt="4">
        <dgm:presLayoutVars>
          <dgm:chMax val="1"/>
          <dgm:bulletEnabled val="1"/>
        </dgm:presLayoutVars>
      </dgm:prSet>
      <dgm:spPr/>
    </dgm:pt>
    <dgm:pt modelId="{F06B71E0-D828-431B-9DA2-3B04E6A69373}" type="pres">
      <dgm:prSet presAssocID="{E232DBB7-3818-4C5E-BAB0-85AC995DCA10}" presName="levelTx" presStyleLbl="revTx" presStyleIdx="0" presStyleCnt="0">
        <dgm:presLayoutVars>
          <dgm:chMax val="1"/>
          <dgm:bulletEnabled val="1"/>
        </dgm:presLayoutVars>
      </dgm:prSet>
      <dgm:spPr/>
    </dgm:pt>
    <dgm:pt modelId="{8DFFF173-344A-48E8-897E-7EA333CF92BC}" type="pres">
      <dgm:prSet presAssocID="{E1DB5568-FAD0-48A4-85F6-C11654A01692}" presName="Name8" presStyleCnt="0"/>
      <dgm:spPr/>
    </dgm:pt>
    <dgm:pt modelId="{550FC94F-DB02-455E-BBA1-9272D391E466}" type="pres">
      <dgm:prSet presAssocID="{E1DB5568-FAD0-48A4-85F6-C11654A01692}" presName="level" presStyleLbl="node1" presStyleIdx="2" presStyleCnt="4">
        <dgm:presLayoutVars>
          <dgm:chMax val="1"/>
          <dgm:bulletEnabled val="1"/>
        </dgm:presLayoutVars>
      </dgm:prSet>
      <dgm:spPr/>
    </dgm:pt>
    <dgm:pt modelId="{AAA026A4-0FC0-46C7-8C92-849C6C4845E3}" type="pres">
      <dgm:prSet presAssocID="{E1DB5568-FAD0-48A4-85F6-C11654A01692}" presName="levelTx" presStyleLbl="revTx" presStyleIdx="0" presStyleCnt="0">
        <dgm:presLayoutVars>
          <dgm:chMax val="1"/>
          <dgm:bulletEnabled val="1"/>
        </dgm:presLayoutVars>
      </dgm:prSet>
      <dgm:spPr/>
    </dgm:pt>
    <dgm:pt modelId="{A9EDC9D1-37A4-4D22-B401-FCB99288784B}" type="pres">
      <dgm:prSet presAssocID="{0CC92419-7742-4724-9D56-FE967D232B6F}" presName="Name8" presStyleCnt="0"/>
      <dgm:spPr/>
    </dgm:pt>
    <dgm:pt modelId="{55C8FD4B-E62C-497B-B79E-CAB65211D01F}" type="pres">
      <dgm:prSet presAssocID="{0CC92419-7742-4724-9D56-FE967D232B6F}" presName="level" presStyleLbl="node1" presStyleIdx="3" presStyleCnt="4">
        <dgm:presLayoutVars>
          <dgm:chMax val="1"/>
          <dgm:bulletEnabled val="1"/>
        </dgm:presLayoutVars>
      </dgm:prSet>
      <dgm:spPr/>
    </dgm:pt>
    <dgm:pt modelId="{04D6DCFD-5B37-4405-BB14-3D0B90885679}" type="pres">
      <dgm:prSet presAssocID="{0CC92419-7742-4724-9D56-FE967D232B6F}" presName="levelTx" presStyleLbl="revTx" presStyleIdx="0" presStyleCnt="0">
        <dgm:presLayoutVars>
          <dgm:chMax val="1"/>
          <dgm:bulletEnabled val="1"/>
        </dgm:presLayoutVars>
      </dgm:prSet>
      <dgm:spPr/>
    </dgm:pt>
  </dgm:ptLst>
  <dgm:cxnLst>
    <dgm:cxn modelId="{655AC261-D079-45E9-A8D8-55A1683779F9}" type="presOf" srcId="{E1DB5568-FAD0-48A4-85F6-C11654A01692}" destId="{550FC94F-DB02-455E-BBA1-9272D391E466}" srcOrd="0" destOrd="0" presId="urn:microsoft.com/office/officeart/2005/8/layout/pyramid1"/>
    <dgm:cxn modelId="{E1214C67-E748-4E3A-A6E1-A1639CBC1C60}" type="presOf" srcId="{E232DBB7-3818-4C5E-BAB0-85AC995DCA10}" destId="{FB508009-3AAE-4009-AC90-D4C0B012ED1E}" srcOrd="0" destOrd="0" presId="urn:microsoft.com/office/officeart/2005/8/layout/pyramid1"/>
    <dgm:cxn modelId="{FFF9EC69-4778-4F7C-A8F7-ECE0DF86CF9F}" type="presOf" srcId="{B2A1DAF0-7B7D-4829-90F8-6CE0B39E00FF}" destId="{2F8F3363-A412-4BBB-B7AB-F391870F5133}" srcOrd="0" destOrd="0" presId="urn:microsoft.com/office/officeart/2005/8/layout/pyramid1"/>
    <dgm:cxn modelId="{62396252-CA63-41CC-938A-70AD1C507D76}" type="presOf" srcId="{0CC92419-7742-4724-9D56-FE967D232B6F}" destId="{55C8FD4B-E62C-497B-B79E-CAB65211D01F}" srcOrd="0" destOrd="0" presId="urn:microsoft.com/office/officeart/2005/8/layout/pyramid1"/>
    <dgm:cxn modelId="{E2E1E575-1C22-4AB9-A478-7C8D1BD14516}" type="presOf" srcId="{0CC92419-7742-4724-9D56-FE967D232B6F}" destId="{04D6DCFD-5B37-4405-BB14-3D0B90885679}" srcOrd="1" destOrd="0" presId="urn:microsoft.com/office/officeart/2005/8/layout/pyramid1"/>
    <dgm:cxn modelId="{12EE4E8D-9BB3-4165-8923-327D849C198A}" srcId="{1496A7E3-FE58-4E4B-8D82-6F2FDAD77A96}" destId="{B2A1DAF0-7B7D-4829-90F8-6CE0B39E00FF}" srcOrd="0" destOrd="0" parTransId="{F1DEC80C-F0BD-423D-97F3-35946B6DA62C}" sibTransId="{3F711E34-7931-4DCC-95AB-710D7A726825}"/>
    <dgm:cxn modelId="{849A53A1-753E-4424-B397-2C7B4FAB4895}" srcId="{1496A7E3-FE58-4E4B-8D82-6F2FDAD77A96}" destId="{E232DBB7-3818-4C5E-BAB0-85AC995DCA10}" srcOrd="1" destOrd="0" parTransId="{B5A2C0FD-C2B2-45F9-B6E9-B58E22C2DBAA}" sibTransId="{0AA3B6F3-B122-4A9A-ADB8-F7EEDD97B02E}"/>
    <dgm:cxn modelId="{58FC3CB9-1972-43F8-8C51-25DEDB11AE7D}" type="presOf" srcId="{1496A7E3-FE58-4E4B-8D82-6F2FDAD77A96}" destId="{00DC234F-0816-4D1F-99E8-49BE3E8F622A}" srcOrd="0" destOrd="0" presId="urn:microsoft.com/office/officeart/2005/8/layout/pyramid1"/>
    <dgm:cxn modelId="{B3A5C2C4-9E39-4AB8-B7B6-BE3C1C36B63A}" type="presOf" srcId="{B2A1DAF0-7B7D-4829-90F8-6CE0B39E00FF}" destId="{A9B5EE44-F55B-4713-9631-F8ED577C7EAB}" srcOrd="1" destOrd="0" presId="urn:microsoft.com/office/officeart/2005/8/layout/pyramid1"/>
    <dgm:cxn modelId="{BCE43ED7-CF07-404D-8F44-30D0BBE398CE}" srcId="{1496A7E3-FE58-4E4B-8D82-6F2FDAD77A96}" destId="{0CC92419-7742-4724-9D56-FE967D232B6F}" srcOrd="3" destOrd="0" parTransId="{AE90F291-F57B-4099-A670-13A7CB36B508}" sibTransId="{2D487D77-88FE-4A49-82F9-35D14F1F9DA7}"/>
    <dgm:cxn modelId="{6F77DDD7-74BB-4B00-8CA0-331A2F2B7273}" srcId="{1496A7E3-FE58-4E4B-8D82-6F2FDAD77A96}" destId="{E1DB5568-FAD0-48A4-85F6-C11654A01692}" srcOrd="2" destOrd="0" parTransId="{01F7E0E0-4D20-45BD-97D1-AF84D566F7FD}" sibTransId="{D3B415E5-2DAF-4D64-B4E0-444F94EC72D6}"/>
    <dgm:cxn modelId="{253526EB-1212-4510-8BAA-9666294DDF2B}" type="presOf" srcId="{E232DBB7-3818-4C5E-BAB0-85AC995DCA10}" destId="{F06B71E0-D828-431B-9DA2-3B04E6A69373}" srcOrd="1" destOrd="0" presId="urn:microsoft.com/office/officeart/2005/8/layout/pyramid1"/>
    <dgm:cxn modelId="{BEEEAAF2-946D-4FFA-B333-48D7F5DD4604}" type="presOf" srcId="{E1DB5568-FAD0-48A4-85F6-C11654A01692}" destId="{AAA026A4-0FC0-46C7-8C92-849C6C4845E3}" srcOrd="1" destOrd="0" presId="urn:microsoft.com/office/officeart/2005/8/layout/pyramid1"/>
    <dgm:cxn modelId="{D1B3CED3-FCCE-46C9-B949-D8FA1B107BBF}" type="presParOf" srcId="{00DC234F-0816-4D1F-99E8-49BE3E8F622A}" destId="{87A7A97A-8B80-4CE4-BA93-5B3ECD4CA80B}" srcOrd="0" destOrd="0" presId="urn:microsoft.com/office/officeart/2005/8/layout/pyramid1"/>
    <dgm:cxn modelId="{6382E53B-8C42-4D72-8B6A-F1906FF79F83}" type="presParOf" srcId="{87A7A97A-8B80-4CE4-BA93-5B3ECD4CA80B}" destId="{2F8F3363-A412-4BBB-B7AB-F391870F5133}" srcOrd="0" destOrd="0" presId="urn:microsoft.com/office/officeart/2005/8/layout/pyramid1"/>
    <dgm:cxn modelId="{9773A165-E919-4A5B-AF9B-98531B31C3B9}" type="presParOf" srcId="{87A7A97A-8B80-4CE4-BA93-5B3ECD4CA80B}" destId="{A9B5EE44-F55B-4713-9631-F8ED577C7EAB}" srcOrd="1" destOrd="0" presId="urn:microsoft.com/office/officeart/2005/8/layout/pyramid1"/>
    <dgm:cxn modelId="{D902AC3F-E37B-41D6-AFCA-BCFD2CA9F078}" type="presParOf" srcId="{00DC234F-0816-4D1F-99E8-49BE3E8F622A}" destId="{DB0BE5FE-C8E0-44C8-BF69-49692D5298A5}" srcOrd="1" destOrd="0" presId="urn:microsoft.com/office/officeart/2005/8/layout/pyramid1"/>
    <dgm:cxn modelId="{92B4D109-985B-4960-8EF5-A56EC1B8B2C0}" type="presParOf" srcId="{DB0BE5FE-C8E0-44C8-BF69-49692D5298A5}" destId="{FB508009-3AAE-4009-AC90-D4C0B012ED1E}" srcOrd="0" destOrd="0" presId="urn:microsoft.com/office/officeart/2005/8/layout/pyramid1"/>
    <dgm:cxn modelId="{EB608EB0-8AB4-4EE3-A79F-79800774C435}" type="presParOf" srcId="{DB0BE5FE-C8E0-44C8-BF69-49692D5298A5}" destId="{F06B71E0-D828-431B-9DA2-3B04E6A69373}" srcOrd="1" destOrd="0" presId="urn:microsoft.com/office/officeart/2005/8/layout/pyramid1"/>
    <dgm:cxn modelId="{2019956B-2188-4BE2-876B-CCB482A52FEB}" type="presParOf" srcId="{00DC234F-0816-4D1F-99E8-49BE3E8F622A}" destId="{8DFFF173-344A-48E8-897E-7EA333CF92BC}" srcOrd="2" destOrd="0" presId="urn:microsoft.com/office/officeart/2005/8/layout/pyramid1"/>
    <dgm:cxn modelId="{0DE50041-C3E8-49A8-A9EB-B271DDE3D127}" type="presParOf" srcId="{8DFFF173-344A-48E8-897E-7EA333CF92BC}" destId="{550FC94F-DB02-455E-BBA1-9272D391E466}" srcOrd="0" destOrd="0" presId="urn:microsoft.com/office/officeart/2005/8/layout/pyramid1"/>
    <dgm:cxn modelId="{8724F158-AAAA-436D-A878-B98BD712A15D}" type="presParOf" srcId="{8DFFF173-344A-48E8-897E-7EA333CF92BC}" destId="{AAA026A4-0FC0-46C7-8C92-849C6C4845E3}" srcOrd="1" destOrd="0" presId="urn:microsoft.com/office/officeart/2005/8/layout/pyramid1"/>
    <dgm:cxn modelId="{DD730B52-0A61-4B04-8404-BE93467E5CA2}" type="presParOf" srcId="{00DC234F-0816-4D1F-99E8-49BE3E8F622A}" destId="{A9EDC9D1-37A4-4D22-B401-FCB99288784B}" srcOrd="3" destOrd="0" presId="urn:microsoft.com/office/officeart/2005/8/layout/pyramid1"/>
    <dgm:cxn modelId="{56B1C783-2856-4116-AFDA-B88497DCE147}" type="presParOf" srcId="{A9EDC9D1-37A4-4D22-B401-FCB99288784B}" destId="{55C8FD4B-E62C-497B-B79E-CAB65211D01F}" srcOrd="0" destOrd="0" presId="urn:microsoft.com/office/officeart/2005/8/layout/pyramid1"/>
    <dgm:cxn modelId="{7C91F7EC-4044-46FF-8A5D-722F958A46F4}" type="presParOf" srcId="{A9EDC9D1-37A4-4D22-B401-FCB99288784B}" destId="{04D6DCFD-5B37-4405-BB14-3D0B90885679}" srcOrd="1" destOrd="0" presId="urn:microsoft.com/office/officeart/2005/8/layout/pyramid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C109E-7ED3-4839-8FC9-85D57D2A117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7F34AF7-D0F9-4AE9-8C1C-D2A4DB220729}">
      <dgm:prSet phldrT="[Text]" custT="1"/>
      <dgm:spPr/>
      <dgm:t>
        <a:bodyPr/>
        <a:lstStyle/>
        <a:p>
          <a:r>
            <a:rPr lang="en-US" sz="1600" b="1"/>
            <a:t>Type of sensor</a:t>
          </a:r>
        </a:p>
      </dgm:t>
    </dgm:pt>
    <dgm:pt modelId="{FD36B16F-9CC0-4D99-9872-9469E197B5DA}" type="parTrans" cxnId="{23698BA9-E26E-4ADD-83A8-A846FDB48960}">
      <dgm:prSet/>
      <dgm:spPr/>
      <dgm:t>
        <a:bodyPr/>
        <a:lstStyle/>
        <a:p>
          <a:endParaRPr lang="en-US" sz="1600"/>
        </a:p>
      </dgm:t>
    </dgm:pt>
    <dgm:pt modelId="{EB58302F-EFBE-4027-AADF-BA332E5ACB28}" type="sibTrans" cxnId="{23698BA9-E26E-4ADD-83A8-A846FDB48960}">
      <dgm:prSet/>
      <dgm:spPr/>
      <dgm:t>
        <a:bodyPr/>
        <a:lstStyle/>
        <a:p>
          <a:endParaRPr lang="en-US" sz="1600"/>
        </a:p>
      </dgm:t>
    </dgm:pt>
    <dgm:pt modelId="{F323A116-BF56-4E84-A3B0-4F4B95401979}">
      <dgm:prSet phldrT="[Text]" custT="1"/>
      <dgm:spPr/>
      <dgm:t>
        <a:bodyPr/>
        <a:lstStyle/>
        <a:p>
          <a:pPr indent="0">
            <a:buNone/>
          </a:pPr>
          <a:r>
            <a:rPr lang="en-US" sz="1600"/>
            <a:t>Wrist-worn sensor that </a:t>
          </a:r>
          <a:r>
            <a:rPr lang="en-GB" sz="1600"/>
            <a:t>uses a chemochromic filter that undergoes a change in optical characteristics from contact with different metabolites. </a:t>
          </a:r>
          <a:endParaRPr lang="en-US" sz="1600"/>
        </a:p>
      </dgm:t>
    </dgm:pt>
    <dgm:pt modelId="{F5C091F7-0050-4095-9A30-251400740956}" type="parTrans" cxnId="{66490383-B3F6-466D-844F-38451F3AFA4E}">
      <dgm:prSet/>
      <dgm:spPr/>
      <dgm:t>
        <a:bodyPr/>
        <a:lstStyle/>
        <a:p>
          <a:endParaRPr lang="en-US" sz="1600"/>
        </a:p>
      </dgm:t>
    </dgm:pt>
    <dgm:pt modelId="{33501D73-47F6-44A2-AD8E-75D2F0500BDF}" type="sibTrans" cxnId="{66490383-B3F6-466D-844F-38451F3AFA4E}">
      <dgm:prSet/>
      <dgm:spPr/>
      <dgm:t>
        <a:bodyPr/>
        <a:lstStyle/>
        <a:p>
          <a:endParaRPr lang="en-US" sz="1600"/>
        </a:p>
      </dgm:t>
    </dgm:pt>
    <dgm:pt modelId="{EF7F54C0-A139-452B-80B4-F27541F64DF1}">
      <dgm:prSet phldrT="[Text]" custT="1"/>
      <dgm:spPr/>
      <dgm:t>
        <a:bodyPr/>
        <a:lstStyle/>
        <a:p>
          <a:r>
            <a:rPr lang="en-US" sz="1600" b="1"/>
            <a:t>Dermal Fluid</a:t>
          </a:r>
        </a:p>
      </dgm:t>
    </dgm:pt>
    <dgm:pt modelId="{CE5B1FA5-527D-4A4A-9A36-98D2BFE2A969}" type="parTrans" cxnId="{DF07AAA4-172F-48EE-B3FA-B11690AC17AB}">
      <dgm:prSet/>
      <dgm:spPr/>
      <dgm:t>
        <a:bodyPr/>
        <a:lstStyle/>
        <a:p>
          <a:endParaRPr lang="en-US" sz="1600"/>
        </a:p>
      </dgm:t>
    </dgm:pt>
    <dgm:pt modelId="{4BFB2181-DA51-4CDF-819E-2B51D809B6EC}" type="sibTrans" cxnId="{DF07AAA4-172F-48EE-B3FA-B11690AC17AB}">
      <dgm:prSet/>
      <dgm:spPr/>
      <dgm:t>
        <a:bodyPr/>
        <a:lstStyle/>
        <a:p>
          <a:endParaRPr lang="en-US" sz="1600"/>
        </a:p>
      </dgm:t>
    </dgm:pt>
    <dgm:pt modelId="{107C17CD-7696-4EB0-9CBF-9E41F17FBDEC}">
      <dgm:prSet phldrT="[Text]" custT="1"/>
      <dgm:spPr/>
      <dgm:t>
        <a:bodyPr/>
        <a:lstStyle/>
        <a:p>
          <a:pPr marL="0" algn="just">
            <a:buNone/>
          </a:pPr>
          <a:r>
            <a:rPr lang="en-US" sz="1600"/>
            <a:t>    Sweat</a:t>
          </a:r>
        </a:p>
      </dgm:t>
    </dgm:pt>
    <dgm:pt modelId="{1F147D7E-2286-43CF-B72C-7A79C31F32F7}" type="parTrans" cxnId="{D8F15CCB-5D4B-4B06-92D5-135100E51C64}">
      <dgm:prSet/>
      <dgm:spPr/>
      <dgm:t>
        <a:bodyPr/>
        <a:lstStyle/>
        <a:p>
          <a:endParaRPr lang="en-US" sz="1600"/>
        </a:p>
      </dgm:t>
    </dgm:pt>
    <dgm:pt modelId="{66F2D56D-3516-4579-9857-AC1BDCA9D977}" type="sibTrans" cxnId="{D8F15CCB-5D4B-4B06-92D5-135100E51C64}">
      <dgm:prSet/>
      <dgm:spPr/>
      <dgm:t>
        <a:bodyPr/>
        <a:lstStyle/>
        <a:p>
          <a:endParaRPr lang="en-US" sz="1600"/>
        </a:p>
      </dgm:t>
    </dgm:pt>
    <dgm:pt modelId="{4D834EFA-4AFA-4CF9-9AE9-22523CBC8C4C}">
      <dgm:prSet phldrT="[Text]" custT="1"/>
      <dgm:spPr/>
      <dgm:t>
        <a:bodyPr/>
        <a:lstStyle/>
        <a:p>
          <a:r>
            <a:rPr lang="en-US" sz="1600" b="1"/>
            <a:t>Targeted Biomarkers</a:t>
          </a:r>
        </a:p>
      </dgm:t>
    </dgm:pt>
    <dgm:pt modelId="{E3A15890-779F-4E20-BD1E-56911A5A3A6A}" type="parTrans" cxnId="{15B24B01-3E53-42B3-AC7C-7A723488138B}">
      <dgm:prSet/>
      <dgm:spPr/>
      <dgm:t>
        <a:bodyPr/>
        <a:lstStyle/>
        <a:p>
          <a:endParaRPr lang="en-US" sz="1600"/>
        </a:p>
      </dgm:t>
    </dgm:pt>
    <dgm:pt modelId="{84C03AD3-B147-4FE8-94C1-C1FB9CDDD41D}" type="sibTrans" cxnId="{15B24B01-3E53-42B3-AC7C-7A723488138B}">
      <dgm:prSet/>
      <dgm:spPr/>
      <dgm:t>
        <a:bodyPr/>
        <a:lstStyle/>
        <a:p>
          <a:endParaRPr lang="en-US" sz="1600"/>
        </a:p>
      </dgm:t>
    </dgm:pt>
    <dgm:pt modelId="{51868E4A-3903-40A4-BD99-D94B07DF3466}">
      <dgm:prSet phldrT="[Text]" custT="1"/>
      <dgm:spPr/>
      <dgm:t>
        <a:bodyPr/>
        <a:lstStyle/>
        <a:p>
          <a:endParaRPr lang="en-US" sz="1600"/>
        </a:p>
      </dgm:t>
    </dgm:pt>
    <dgm:pt modelId="{BCF49E52-52FF-4A85-B6A4-54C1D67A9120}" type="parTrans" cxnId="{B9BCDAB0-FBCC-4D85-A2BB-37E39289508F}">
      <dgm:prSet/>
      <dgm:spPr/>
      <dgm:t>
        <a:bodyPr/>
        <a:lstStyle/>
        <a:p>
          <a:endParaRPr lang="en-US" sz="1600"/>
        </a:p>
      </dgm:t>
    </dgm:pt>
    <dgm:pt modelId="{A343EA67-7648-42A9-8126-71EBC109A5E2}" type="sibTrans" cxnId="{B9BCDAB0-FBCC-4D85-A2BB-37E39289508F}">
      <dgm:prSet/>
      <dgm:spPr/>
      <dgm:t>
        <a:bodyPr/>
        <a:lstStyle/>
        <a:p>
          <a:endParaRPr lang="en-US" sz="1600"/>
        </a:p>
      </dgm:t>
    </dgm:pt>
    <dgm:pt modelId="{983706A1-B3BE-4B33-9788-DC629B38A813}">
      <dgm:prSet custT="1"/>
      <dgm:spPr/>
      <dgm:t>
        <a:bodyPr/>
        <a:lstStyle/>
        <a:p>
          <a:endParaRPr lang="en-US" sz="1600"/>
        </a:p>
      </dgm:t>
    </dgm:pt>
    <dgm:pt modelId="{D6FDCB68-D686-4F48-B2E1-80A6D1DE4EE5}" type="parTrans" cxnId="{EFE4BE0E-A7F4-4F54-B64D-A7C01E5B13D7}">
      <dgm:prSet/>
      <dgm:spPr/>
      <dgm:t>
        <a:bodyPr/>
        <a:lstStyle/>
        <a:p>
          <a:endParaRPr lang="en-US" sz="1600"/>
        </a:p>
      </dgm:t>
    </dgm:pt>
    <dgm:pt modelId="{49B1B0BE-229A-4F1C-8CB3-A83B410E5479}" type="sibTrans" cxnId="{EFE4BE0E-A7F4-4F54-B64D-A7C01E5B13D7}">
      <dgm:prSet/>
      <dgm:spPr/>
      <dgm:t>
        <a:bodyPr/>
        <a:lstStyle/>
        <a:p>
          <a:endParaRPr lang="en-US" sz="1600"/>
        </a:p>
      </dgm:t>
    </dgm:pt>
    <dgm:pt modelId="{F08D6C5D-F739-42D0-8466-4D0B95A7C180}">
      <dgm:prSet custT="1"/>
      <dgm:spPr/>
      <dgm:t>
        <a:bodyPr/>
        <a:lstStyle/>
        <a:p>
          <a:endParaRPr lang="en-US" sz="1600"/>
        </a:p>
      </dgm:t>
    </dgm:pt>
    <dgm:pt modelId="{E0692D54-EF51-422C-B716-AA9F04CC9F2B}" type="parTrans" cxnId="{B8964326-DF6F-4CE2-8128-5C23182D6A54}">
      <dgm:prSet/>
      <dgm:spPr/>
      <dgm:t>
        <a:bodyPr/>
        <a:lstStyle/>
        <a:p>
          <a:endParaRPr lang="en-US" sz="1600"/>
        </a:p>
      </dgm:t>
    </dgm:pt>
    <dgm:pt modelId="{F6F801A5-95CF-461B-A67A-A0D992D100FF}" type="sibTrans" cxnId="{B8964326-DF6F-4CE2-8128-5C23182D6A54}">
      <dgm:prSet/>
      <dgm:spPr/>
      <dgm:t>
        <a:bodyPr/>
        <a:lstStyle/>
        <a:p>
          <a:endParaRPr lang="en-US" sz="1600"/>
        </a:p>
      </dgm:t>
    </dgm:pt>
    <dgm:pt modelId="{01A0A9ED-5BC9-4EAE-B22F-2B8DA458FB73}" type="pres">
      <dgm:prSet presAssocID="{0D7C109E-7ED3-4839-8FC9-85D57D2A117F}" presName="Name0" presStyleCnt="0">
        <dgm:presLayoutVars>
          <dgm:dir/>
          <dgm:animLvl val="lvl"/>
          <dgm:resizeHandles val="exact"/>
        </dgm:presLayoutVars>
      </dgm:prSet>
      <dgm:spPr/>
    </dgm:pt>
    <dgm:pt modelId="{1FC2CF41-9492-4F27-97CB-A97BB2CCCEE4}" type="pres">
      <dgm:prSet presAssocID="{B7F34AF7-D0F9-4AE9-8C1C-D2A4DB220729}" presName="linNode" presStyleCnt="0"/>
      <dgm:spPr/>
    </dgm:pt>
    <dgm:pt modelId="{ECE0BAA7-3BAC-4041-B0BA-0C2E4C372A52}" type="pres">
      <dgm:prSet presAssocID="{B7F34AF7-D0F9-4AE9-8C1C-D2A4DB220729}" presName="parentText" presStyleLbl="node1" presStyleIdx="0" presStyleCnt="3">
        <dgm:presLayoutVars>
          <dgm:chMax val="1"/>
          <dgm:bulletEnabled val="1"/>
        </dgm:presLayoutVars>
      </dgm:prSet>
      <dgm:spPr/>
    </dgm:pt>
    <dgm:pt modelId="{7BDF642C-A446-481E-950F-639EA21B1501}" type="pres">
      <dgm:prSet presAssocID="{B7F34AF7-D0F9-4AE9-8C1C-D2A4DB220729}" presName="descendantText" presStyleLbl="alignAccFollowNode1" presStyleIdx="0" presStyleCnt="3" custScaleY="112105">
        <dgm:presLayoutVars>
          <dgm:bulletEnabled val="1"/>
        </dgm:presLayoutVars>
      </dgm:prSet>
      <dgm:spPr/>
    </dgm:pt>
    <dgm:pt modelId="{EBBF55D7-54F7-4E1F-AF06-BF8EA8B567D9}" type="pres">
      <dgm:prSet presAssocID="{EB58302F-EFBE-4027-AADF-BA332E5ACB28}" presName="sp" presStyleCnt="0"/>
      <dgm:spPr/>
    </dgm:pt>
    <dgm:pt modelId="{81FD2AEE-D82B-4A4D-A517-BB567AED856E}" type="pres">
      <dgm:prSet presAssocID="{4D834EFA-4AFA-4CF9-9AE9-22523CBC8C4C}" presName="linNode" presStyleCnt="0"/>
      <dgm:spPr/>
    </dgm:pt>
    <dgm:pt modelId="{63BF4585-1770-419C-8057-A029372FE857}" type="pres">
      <dgm:prSet presAssocID="{4D834EFA-4AFA-4CF9-9AE9-22523CBC8C4C}" presName="parentText" presStyleLbl="node1" presStyleIdx="1" presStyleCnt="3" custScaleY="140824">
        <dgm:presLayoutVars>
          <dgm:chMax val="1"/>
          <dgm:bulletEnabled val="1"/>
        </dgm:presLayoutVars>
      </dgm:prSet>
      <dgm:spPr/>
    </dgm:pt>
    <dgm:pt modelId="{0E0E675F-5E94-440C-95EA-9C7C4DF2EE4E}" type="pres">
      <dgm:prSet presAssocID="{4D834EFA-4AFA-4CF9-9AE9-22523CBC8C4C}" presName="descendantText" presStyleLbl="alignAccFollowNode1" presStyleIdx="1" presStyleCnt="3" custScaleY="159353">
        <dgm:presLayoutVars>
          <dgm:bulletEnabled val="1"/>
        </dgm:presLayoutVars>
      </dgm:prSet>
      <dgm:spPr/>
    </dgm:pt>
    <dgm:pt modelId="{3DE9BEDA-B9C5-4C53-A5A3-7CB63DCE8349}" type="pres">
      <dgm:prSet presAssocID="{84C03AD3-B147-4FE8-94C1-C1FB9CDDD41D}" presName="sp" presStyleCnt="0"/>
      <dgm:spPr/>
    </dgm:pt>
    <dgm:pt modelId="{8AD6B320-2DCF-4F32-BE4A-19AA7960F6A1}" type="pres">
      <dgm:prSet presAssocID="{EF7F54C0-A139-452B-80B4-F27541F64DF1}" presName="linNode" presStyleCnt="0"/>
      <dgm:spPr/>
    </dgm:pt>
    <dgm:pt modelId="{3CCE1E93-CAA1-4ABE-B5B8-BC4F0646BE21}" type="pres">
      <dgm:prSet presAssocID="{EF7F54C0-A139-452B-80B4-F27541F64DF1}" presName="parentText" presStyleLbl="node1" presStyleIdx="2" presStyleCnt="3" custScaleY="29316">
        <dgm:presLayoutVars>
          <dgm:chMax val="1"/>
          <dgm:bulletEnabled val="1"/>
        </dgm:presLayoutVars>
      </dgm:prSet>
      <dgm:spPr/>
    </dgm:pt>
    <dgm:pt modelId="{396E77D2-8075-49DD-8886-B4009AF00DED}" type="pres">
      <dgm:prSet presAssocID="{EF7F54C0-A139-452B-80B4-F27541F64DF1}" presName="descendantText" presStyleLbl="alignAccFollowNode1" presStyleIdx="2" presStyleCnt="3" custScaleY="36459">
        <dgm:presLayoutVars>
          <dgm:bulletEnabled val="1"/>
        </dgm:presLayoutVars>
      </dgm:prSet>
      <dgm:spPr/>
    </dgm:pt>
  </dgm:ptLst>
  <dgm:cxnLst>
    <dgm:cxn modelId="{15B24B01-3E53-42B3-AC7C-7A723488138B}" srcId="{0D7C109E-7ED3-4839-8FC9-85D57D2A117F}" destId="{4D834EFA-4AFA-4CF9-9AE9-22523CBC8C4C}" srcOrd="1" destOrd="0" parTransId="{E3A15890-779F-4E20-BD1E-56911A5A3A6A}" sibTransId="{84C03AD3-B147-4FE8-94C1-C1FB9CDDD41D}"/>
    <dgm:cxn modelId="{116DC906-7F56-456E-9F52-F11136679E10}" type="presOf" srcId="{983706A1-B3BE-4B33-9788-DC629B38A813}" destId="{0E0E675F-5E94-440C-95EA-9C7C4DF2EE4E}" srcOrd="0" destOrd="2" presId="urn:microsoft.com/office/officeart/2005/8/layout/vList5"/>
    <dgm:cxn modelId="{EFE4BE0E-A7F4-4F54-B64D-A7C01E5B13D7}" srcId="{4D834EFA-4AFA-4CF9-9AE9-22523CBC8C4C}" destId="{983706A1-B3BE-4B33-9788-DC629B38A813}" srcOrd="2" destOrd="0" parTransId="{D6FDCB68-D686-4F48-B2E1-80A6D1DE4EE5}" sibTransId="{49B1B0BE-229A-4F1C-8CB3-A83B410E5479}"/>
    <dgm:cxn modelId="{B8964326-DF6F-4CE2-8128-5C23182D6A54}" srcId="{4D834EFA-4AFA-4CF9-9AE9-22523CBC8C4C}" destId="{F08D6C5D-F739-42D0-8466-4D0B95A7C180}" srcOrd="1" destOrd="0" parTransId="{E0692D54-EF51-422C-B716-AA9F04CC9F2B}" sibTransId="{F6F801A5-95CF-461B-A67A-A0D992D100FF}"/>
    <dgm:cxn modelId="{80B2F539-F4A8-448A-A208-9E9AC698E622}" type="presOf" srcId="{51868E4A-3903-40A4-BD99-D94B07DF3466}" destId="{0E0E675F-5E94-440C-95EA-9C7C4DF2EE4E}" srcOrd="0" destOrd="0" presId="urn:microsoft.com/office/officeart/2005/8/layout/vList5"/>
    <dgm:cxn modelId="{639D2341-3C95-426C-A807-C816B3677E85}" type="presOf" srcId="{F323A116-BF56-4E84-A3B0-4F4B95401979}" destId="{7BDF642C-A446-481E-950F-639EA21B1501}" srcOrd="0" destOrd="0" presId="urn:microsoft.com/office/officeart/2005/8/layout/vList5"/>
    <dgm:cxn modelId="{C3B36B6F-8613-4111-986C-A2FE5325D0DE}" type="presOf" srcId="{B7F34AF7-D0F9-4AE9-8C1C-D2A4DB220729}" destId="{ECE0BAA7-3BAC-4041-B0BA-0C2E4C372A52}" srcOrd="0" destOrd="0" presId="urn:microsoft.com/office/officeart/2005/8/layout/vList5"/>
    <dgm:cxn modelId="{C514AB74-D410-4B8F-B9BD-B1F5F4E5936E}" type="presOf" srcId="{0D7C109E-7ED3-4839-8FC9-85D57D2A117F}" destId="{01A0A9ED-5BC9-4EAE-B22F-2B8DA458FB73}" srcOrd="0" destOrd="0" presId="urn:microsoft.com/office/officeart/2005/8/layout/vList5"/>
    <dgm:cxn modelId="{66490383-B3F6-466D-844F-38451F3AFA4E}" srcId="{B7F34AF7-D0F9-4AE9-8C1C-D2A4DB220729}" destId="{F323A116-BF56-4E84-A3B0-4F4B95401979}" srcOrd="0" destOrd="0" parTransId="{F5C091F7-0050-4095-9A30-251400740956}" sibTransId="{33501D73-47F6-44A2-AD8E-75D2F0500BDF}"/>
    <dgm:cxn modelId="{7DF19D83-10A5-443C-952C-E7C65D7D7C29}" type="presOf" srcId="{EF7F54C0-A139-452B-80B4-F27541F64DF1}" destId="{3CCE1E93-CAA1-4ABE-B5B8-BC4F0646BE21}" srcOrd="0" destOrd="0" presId="urn:microsoft.com/office/officeart/2005/8/layout/vList5"/>
    <dgm:cxn modelId="{0F4ECFA3-7773-4DF6-817C-DA9DF1CD85FE}" type="presOf" srcId="{4D834EFA-4AFA-4CF9-9AE9-22523CBC8C4C}" destId="{63BF4585-1770-419C-8057-A029372FE857}" srcOrd="0" destOrd="0" presId="urn:microsoft.com/office/officeart/2005/8/layout/vList5"/>
    <dgm:cxn modelId="{DF07AAA4-172F-48EE-B3FA-B11690AC17AB}" srcId="{0D7C109E-7ED3-4839-8FC9-85D57D2A117F}" destId="{EF7F54C0-A139-452B-80B4-F27541F64DF1}" srcOrd="2" destOrd="0" parTransId="{CE5B1FA5-527D-4A4A-9A36-98D2BFE2A969}" sibTransId="{4BFB2181-DA51-4CDF-819E-2B51D809B6EC}"/>
    <dgm:cxn modelId="{23698BA9-E26E-4ADD-83A8-A846FDB48960}" srcId="{0D7C109E-7ED3-4839-8FC9-85D57D2A117F}" destId="{B7F34AF7-D0F9-4AE9-8C1C-D2A4DB220729}" srcOrd="0" destOrd="0" parTransId="{FD36B16F-9CC0-4D99-9872-9469E197B5DA}" sibTransId="{EB58302F-EFBE-4027-AADF-BA332E5ACB28}"/>
    <dgm:cxn modelId="{4AC431AC-906D-46C0-B07E-BE859F618760}" type="presOf" srcId="{107C17CD-7696-4EB0-9CBF-9E41F17FBDEC}" destId="{396E77D2-8075-49DD-8886-B4009AF00DED}" srcOrd="0" destOrd="0" presId="urn:microsoft.com/office/officeart/2005/8/layout/vList5"/>
    <dgm:cxn modelId="{B9BCDAB0-FBCC-4D85-A2BB-37E39289508F}" srcId="{4D834EFA-4AFA-4CF9-9AE9-22523CBC8C4C}" destId="{51868E4A-3903-40A4-BD99-D94B07DF3466}" srcOrd="0" destOrd="0" parTransId="{BCF49E52-52FF-4A85-B6A4-54C1D67A9120}" sibTransId="{A343EA67-7648-42A9-8126-71EBC109A5E2}"/>
    <dgm:cxn modelId="{412C08B4-1CB2-42CE-9778-A2CE3DF4F004}" type="presOf" srcId="{F08D6C5D-F739-42D0-8466-4D0B95A7C180}" destId="{0E0E675F-5E94-440C-95EA-9C7C4DF2EE4E}" srcOrd="0" destOrd="1" presId="urn:microsoft.com/office/officeart/2005/8/layout/vList5"/>
    <dgm:cxn modelId="{D8F15CCB-5D4B-4B06-92D5-135100E51C64}" srcId="{EF7F54C0-A139-452B-80B4-F27541F64DF1}" destId="{107C17CD-7696-4EB0-9CBF-9E41F17FBDEC}" srcOrd="0" destOrd="0" parTransId="{1F147D7E-2286-43CF-B72C-7A79C31F32F7}" sibTransId="{66F2D56D-3516-4579-9857-AC1BDCA9D977}"/>
    <dgm:cxn modelId="{83E161E6-0622-403E-98B1-03CE4985A979}" type="presParOf" srcId="{01A0A9ED-5BC9-4EAE-B22F-2B8DA458FB73}" destId="{1FC2CF41-9492-4F27-97CB-A97BB2CCCEE4}" srcOrd="0" destOrd="0" presId="urn:microsoft.com/office/officeart/2005/8/layout/vList5"/>
    <dgm:cxn modelId="{E502524A-373E-456E-B8E9-48944FD8E2E3}" type="presParOf" srcId="{1FC2CF41-9492-4F27-97CB-A97BB2CCCEE4}" destId="{ECE0BAA7-3BAC-4041-B0BA-0C2E4C372A52}" srcOrd="0" destOrd="0" presId="urn:microsoft.com/office/officeart/2005/8/layout/vList5"/>
    <dgm:cxn modelId="{52B2CFD9-C85A-44DF-8997-6CE7D940E411}" type="presParOf" srcId="{1FC2CF41-9492-4F27-97CB-A97BB2CCCEE4}" destId="{7BDF642C-A446-481E-950F-639EA21B1501}" srcOrd="1" destOrd="0" presId="urn:microsoft.com/office/officeart/2005/8/layout/vList5"/>
    <dgm:cxn modelId="{42BD7AF2-5EC5-4B4E-9F49-93FC167BEDC0}" type="presParOf" srcId="{01A0A9ED-5BC9-4EAE-B22F-2B8DA458FB73}" destId="{EBBF55D7-54F7-4E1F-AF06-BF8EA8B567D9}" srcOrd="1" destOrd="0" presId="urn:microsoft.com/office/officeart/2005/8/layout/vList5"/>
    <dgm:cxn modelId="{427F17EA-1E95-47A3-A540-267B72DDD148}" type="presParOf" srcId="{01A0A9ED-5BC9-4EAE-B22F-2B8DA458FB73}" destId="{81FD2AEE-D82B-4A4D-A517-BB567AED856E}" srcOrd="2" destOrd="0" presId="urn:microsoft.com/office/officeart/2005/8/layout/vList5"/>
    <dgm:cxn modelId="{1F084A0B-8D24-413B-AE80-6E6198796449}" type="presParOf" srcId="{81FD2AEE-D82B-4A4D-A517-BB567AED856E}" destId="{63BF4585-1770-419C-8057-A029372FE857}" srcOrd="0" destOrd="0" presId="urn:microsoft.com/office/officeart/2005/8/layout/vList5"/>
    <dgm:cxn modelId="{CBA9D1A4-B885-4C61-A00F-C4F454BB2387}" type="presParOf" srcId="{81FD2AEE-D82B-4A4D-A517-BB567AED856E}" destId="{0E0E675F-5E94-440C-95EA-9C7C4DF2EE4E}" srcOrd="1" destOrd="0" presId="urn:microsoft.com/office/officeart/2005/8/layout/vList5"/>
    <dgm:cxn modelId="{33A77FFD-50D0-4E46-A626-7E9DF38E238E}" type="presParOf" srcId="{01A0A9ED-5BC9-4EAE-B22F-2B8DA458FB73}" destId="{3DE9BEDA-B9C5-4C53-A5A3-7CB63DCE8349}" srcOrd="3" destOrd="0" presId="urn:microsoft.com/office/officeart/2005/8/layout/vList5"/>
    <dgm:cxn modelId="{43F48DF5-B56A-4619-85A4-8B7F718BB23B}" type="presParOf" srcId="{01A0A9ED-5BC9-4EAE-B22F-2B8DA458FB73}" destId="{8AD6B320-2DCF-4F32-BE4A-19AA7960F6A1}" srcOrd="4" destOrd="0" presId="urn:microsoft.com/office/officeart/2005/8/layout/vList5"/>
    <dgm:cxn modelId="{64656BED-3049-4DF0-A8CA-FE44A228850B}" type="presParOf" srcId="{8AD6B320-2DCF-4F32-BE4A-19AA7960F6A1}" destId="{3CCE1E93-CAA1-4ABE-B5B8-BC4F0646BE21}" srcOrd="0" destOrd="0" presId="urn:microsoft.com/office/officeart/2005/8/layout/vList5"/>
    <dgm:cxn modelId="{54F93C69-2320-4605-AE6A-F91B69794277}" type="presParOf" srcId="{8AD6B320-2DCF-4F32-BE4A-19AA7960F6A1}" destId="{396E77D2-8075-49DD-8886-B4009AF00DED}" srcOrd="1"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63268A-19DD-4B1C-BF0A-7CA128766D8F}" type="doc">
      <dgm:prSet loTypeId="urn:microsoft.com/office/officeart/2005/8/layout/process1" loCatId="process" qsTypeId="urn:microsoft.com/office/officeart/2005/8/quickstyle/simple1" qsCatId="simple" csTypeId="urn:microsoft.com/office/officeart/2005/8/colors/accent1_2" csCatId="accent1" phldr="1"/>
      <dgm:spPr/>
    </dgm:pt>
    <dgm:pt modelId="{BE15CAB7-D057-42FF-A334-67BFFE0AA186}">
      <dgm:prSet phldrT="[Text]"/>
      <dgm:spPr>
        <a:solidFill>
          <a:schemeClr val="bg1"/>
        </a:solidFill>
        <a:ln>
          <a:solidFill>
            <a:srgbClr val="C00000"/>
          </a:solidFill>
        </a:ln>
      </dgm:spPr>
      <dgm:t>
        <a:bodyPr/>
        <a:lstStyle/>
        <a:p>
          <a:r>
            <a:rPr lang="en-US" b="1">
              <a:solidFill>
                <a:schemeClr val="tx1"/>
              </a:solidFill>
            </a:rPr>
            <a:t>Light Emitting Diode (LED)</a:t>
          </a:r>
        </a:p>
      </dgm:t>
    </dgm:pt>
    <dgm:pt modelId="{3ABAF712-BAF4-4D7B-BD05-E0008549305C}" type="parTrans" cxnId="{44F04589-1517-4BC7-B726-056DDAF49687}">
      <dgm:prSet/>
      <dgm:spPr/>
      <dgm:t>
        <a:bodyPr/>
        <a:lstStyle/>
        <a:p>
          <a:endParaRPr lang="en-US"/>
        </a:p>
      </dgm:t>
    </dgm:pt>
    <dgm:pt modelId="{31C23E28-21E2-423C-96B2-96EDCF99CEE5}" type="sibTrans" cxnId="{44F04589-1517-4BC7-B726-056DDAF49687}">
      <dgm:prSet/>
      <dgm:spPr>
        <a:solidFill>
          <a:schemeClr val="bg1"/>
        </a:solidFill>
        <a:ln>
          <a:solidFill>
            <a:schemeClr val="tx1"/>
          </a:solidFill>
        </a:ln>
      </dgm:spPr>
      <dgm:t>
        <a:bodyPr/>
        <a:lstStyle/>
        <a:p>
          <a:endParaRPr lang="en-US"/>
        </a:p>
      </dgm:t>
    </dgm:pt>
    <dgm:pt modelId="{7E7B5B10-46FC-44C9-BAA8-8F6911041582}">
      <dgm:prSet phldrT="[Text]"/>
      <dgm:spPr>
        <a:solidFill>
          <a:schemeClr val="bg1"/>
        </a:solidFill>
        <a:ln>
          <a:solidFill>
            <a:srgbClr val="C00000"/>
          </a:solidFill>
        </a:ln>
      </dgm:spPr>
      <dgm:t>
        <a:bodyPr/>
        <a:lstStyle/>
        <a:p>
          <a:r>
            <a:rPr lang="en-US" b="1">
              <a:solidFill>
                <a:schemeClr val="tx1"/>
              </a:solidFill>
            </a:rPr>
            <a:t>Chemochromic material</a:t>
          </a:r>
        </a:p>
      </dgm:t>
    </dgm:pt>
    <dgm:pt modelId="{A2BB1103-CDFB-4AD0-80D9-5A51295F29C5}" type="parTrans" cxnId="{D98F9C00-85D6-492F-A685-82F2BA0409BA}">
      <dgm:prSet/>
      <dgm:spPr/>
      <dgm:t>
        <a:bodyPr/>
        <a:lstStyle/>
        <a:p>
          <a:endParaRPr lang="en-US"/>
        </a:p>
      </dgm:t>
    </dgm:pt>
    <dgm:pt modelId="{AEE8C729-AB10-42F4-B66D-58CB834B11F7}" type="sibTrans" cxnId="{D98F9C00-85D6-492F-A685-82F2BA0409BA}">
      <dgm:prSet/>
      <dgm:spPr>
        <a:solidFill>
          <a:schemeClr val="bg1"/>
        </a:solidFill>
        <a:ln>
          <a:solidFill>
            <a:schemeClr val="tx1"/>
          </a:solidFill>
        </a:ln>
      </dgm:spPr>
      <dgm:t>
        <a:bodyPr/>
        <a:lstStyle/>
        <a:p>
          <a:endParaRPr lang="en-US"/>
        </a:p>
      </dgm:t>
    </dgm:pt>
    <dgm:pt modelId="{2550F559-92FA-4D2A-BBC8-4178DEB9FF6E}">
      <dgm:prSet phldrT="[Text]"/>
      <dgm:spPr>
        <a:solidFill>
          <a:schemeClr val="bg1"/>
        </a:solidFill>
        <a:ln>
          <a:solidFill>
            <a:srgbClr val="C00000"/>
          </a:solidFill>
        </a:ln>
      </dgm:spPr>
      <dgm:t>
        <a:bodyPr/>
        <a:lstStyle/>
        <a:p>
          <a:r>
            <a:rPr lang="en-US" b="1">
              <a:solidFill>
                <a:schemeClr val="tx1"/>
              </a:solidFill>
            </a:rPr>
            <a:t>Photodiode</a:t>
          </a:r>
        </a:p>
      </dgm:t>
    </dgm:pt>
    <dgm:pt modelId="{83130B8B-52FE-4B55-B689-D511ECE263DA}" type="parTrans" cxnId="{1174FA0B-6D8D-49FF-8BBF-A5B060EDD243}">
      <dgm:prSet/>
      <dgm:spPr/>
      <dgm:t>
        <a:bodyPr/>
        <a:lstStyle/>
        <a:p>
          <a:endParaRPr lang="en-US"/>
        </a:p>
      </dgm:t>
    </dgm:pt>
    <dgm:pt modelId="{085FFA84-F44B-494E-9342-4B4FE7D6609C}" type="sibTrans" cxnId="{1174FA0B-6D8D-49FF-8BBF-A5B060EDD243}">
      <dgm:prSet/>
      <dgm:spPr/>
      <dgm:t>
        <a:bodyPr/>
        <a:lstStyle/>
        <a:p>
          <a:endParaRPr lang="en-US"/>
        </a:p>
      </dgm:t>
    </dgm:pt>
    <dgm:pt modelId="{6C646449-FFD5-4160-B7EA-1843C84DCAF2}" type="pres">
      <dgm:prSet presAssocID="{C463268A-19DD-4B1C-BF0A-7CA128766D8F}" presName="Name0" presStyleCnt="0">
        <dgm:presLayoutVars>
          <dgm:dir/>
          <dgm:resizeHandles val="exact"/>
        </dgm:presLayoutVars>
      </dgm:prSet>
      <dgm:spPr/>
    </dgm:pt>
    <dgm:pt modelId="{ADD026AC-28C2-4B2F-8D23-8FAFEE10228C}" type="pres">
      <dgm:prSet presAssocID="{BE15CAB7-D057-42FF-A334-67BFFE0AA186}" presName="node" presStyleLbl="node1" presStyleIdx="0" presStyleCnt="3">
        <dgm:presLayoutVars>
          <dgm:bulletEnabled val="1"/>
        </dgm:presLayoutVars>
      </dgm:prSet>
      <dgm:spPr/>
    </dgm:pt>
    <dgm:pt modelId="{8BFF42E6-A3F6-4B06-B205-221A3D35ABB1}" type="pres">
      <dgm:prSet presAssocID="{31C23E28-21E2-423C-96B2-96EDCF99CEE5}" presName="sibTrans" presStyleLbl="sibTrans2D1" presStyleIdx="0" presStyleCnt="2"/>
      <dgm:spPr/>
    </dgm:pt>
    <dgm:pt modelId="{7741AD91-2DC4-49BC-BCBA-858EB439CEEA}" type="pres">
      <dgm:prSet presAssocID="{31C23E28-21E2-423C-96B2-96EDCF99CEE5}" presName="connectorText" presStyleLbl="sibTrans2D1" presStyleIdx="0" presStyleCnt="2"/>
      <dgm:spPr/>
    </dgm:pt>
    <dgm:pt modelId="{57B84213-E1C3-41EC-9EBB-04E19FFF9427}" type="pres">
      <dgm:prSet presAssocID="{7E7B5B10-46FC-44C9-BAA8-8F6911041582}" presName="node" presStyleLbl="node1" presStyleIdx="1" presStyleCnt="3">
        <dgm:presLayoutVars>
          <dgm:bulletEnabled val="1"/>
        </dgm:presLayoutVars>
      </dgm:prSet>
      <dgm:spPr/>
    </dgm:pt>
    <dgm:pt modelId="{D5EC8D41-774C-49E9-89A0-B0FAA8101B1A}" type="pres">
      <dgm:prSet presAssocID="{AEE8C729-AB10-42F4-B66D-58CB834B11F7}" presName="sibTrans" presStyleLbl="sibTrans2D1" presStyleIdx="1" presStyleCnt="2"/>
      <dgm:spPr/>
    </dgm:pt>
    <dgm:pt modelId="{7EE49C51-BAB8-4C6B-A5FE-D9C22524A3A9}" type="pres">
      <dgm:prSet presAssocID="{AEE8C729-AB10-42F4-B66D-58CB834B11F7}" presName="connectorText" presStyleLbl="sibTrans2D1" presStyleIdx="1" presStyleCnt="2"/>
      <dgm:spPr/>
    </dgm:pt>
    <dgm:pt modelId="{D062A92A-E07D-44EA-80CD-BD782226E590}" type="pres">
      <dgm:prSet presAssocID="{2550F559-92FA-4D2A-BBC8-4178DEB9FF6E}" presName="node" presStyleLbl="node1" presStyleIdx="2" presStyleCnt="3">
        <dgm:presLayoutVars>
          <dgm:bulletEnabled val="1"/>
        </dgm:presLayoutVars>
      </dgm:prSet>
      <dgm:spPr/>
    </dgm:pt>
  </dgm:ptLst>
  <dgm:cxnLst>
    <dgm:cxn modelId="{D98F9C00-85D6-492F-A685-82F2BA0409BA}" srcId="{C463268A-19DD-4B1C-BF0A-7CA128766D8F}" destId="{7E7B5B10-46FC-44C9-BAA8-8F6911041582}" srcOrd="1" destOrd="0" parTransId="{A2BB1103-CDFB-4AD0-80D9-5A51295F29C5}" sibTransId="{AEE8C729-AB10-42F4-B66D-58CB834B11F7}"/>
    <dgm:cxn modelId="{1174FA0B-6D8D-49FF-8BBF-A5B060EDD243}" srcId="{C463268A-19DD-4B1C-BF0A-7CA128766D8F}" destId="{2550F559-92FA-4D2A-BBC8-4178DEB9FF6E}" srcOrd="2" destOrd="0" parTransId="{83130B8B-52FE-4B55-B689-D511ECE263DA}" sibTransId="{085FFA84-F44B-494E-9342-4B4FE7D6609C}"/>
    <dgm:cxn modelId="{D5157C15-D9DD-4067-974C-024BB223B517}" type="presOf" srcId="{AEE8C729-AB10-42F4-B66D-58CB834B11F7}" destId="{7EE49C51-BAB8-4C6B-A5FE-D9C22524A3A9}" srcOrd="1" destOrd="0" presId="urn:microsoft.com/office/officeart/2005/8/layout/process1"/>
    <dgm:cxn modelId="{25C7795B-C561-4BC1-B779-E349A8A82DC3}" type="presOf" srcId="{7E7B5B10-46FC-44C9-BAA8-8F6911041582}" destId="{57B84213-E1C3-41EC-9EBB-04E19FFF9427}" srcOrd="0" destOrd="0" presId="urn:microsoft.com/office/officeart/2005/8/layout/process1"/>
    <dgm:cxn modelId="{13850752-1244-4BCB-B9CB-38FDDA3EB373}" type="presOf" srcId="{AEE8C729-AB10-42F4-B66D-58CB834B11F7}" destId="{D5EC8D41-774C-49E9-89A0-B0FAA8101B1A}" srcOrd="0" destOrd="0" presId="urn:microsoft.com/office/officeart/2005/8/layout/process1"/>
    <dgm:cxn modelId="{F6CF0056-02C8-47C7-A7B0-2E8764793032}" type="presOf" srcId="{31C23E28-21E2-423C-96B2-96EDCF99CEE5}" destId="{8BFF42E6-A3F6-4B06-B205-221A3D35ABB1}" srcOrd="0" destOrd="0" presId="urn:microsoft.com/office/officeart/2005/8/layout/process1"/>
    <dgm:cxn modelId="{D7F9A284-BCB9-4778-8894-14A9017B6197}" type="presOf" srcId="{BE15CAB7-D057-42FF-A334-67BFFE0AA186}" destId="{ADD026AC-28C2-4B2F-8D23-8FAFEE10228C}" srcOrd="0" destOrd="0" presId="urn:microsoft.com/office/officeart/2005/8/layout/process1"/>
    <dgm:cxn modelId="{44F04589-1517-4BC7-B726-056DDAF49687}" srcId="{C463268A-19DD-4B1C-BF0A-7CA128766D8F}" destId="{BE15CAB7-D057-42FF-A334-67BFFE0AA186}" srcOrd="0" destOrd="0" parTransId="{3ABAF712-BAF4-4D7B-BD05-E0008549305C}" sibTransId="{31C23E28-21E2-423C-96B2-96EDCF99CEE5}"/>
    <dgm:cxn modelId="{1124A993-28EC-4559-9BC9-73A0431F5FE7}" type="presOf" srcId="{2550F559-92FA-4D2A-BBC8-4178DEB9FF6E}" destId="{D062A92A-E07D-44EA-80CD-BD782226E590}" srcOrd="0" destOrd="0" presId="urn:microsoft.com/office/officeart/2005/8/layout/process1"/>
    <dgm:cxn modelId="{C5B7AC9E-0B40-43E1-817C-DAAB992A91BD}" type="presOf" srcId="{C463268A-19DD-4B1C-BF0A-7CA128766D8F}" destId="{6C646449-FFD5-4160-B7EA-1843C84DCAF2}" srcOrd="0" destOrd="0" presId="urn:microsoft.com/office/officeart/2005/8/layout/process1"/>
    <dgm:cxn modelId="{71C24BE9-C52C-44A3-8DA8-EF36564AA27C}" type="presOf" srcId="{31C23E28-21E2-423C-96B2-96EDCF99CEE5}" destId="{7741AD91-2DC4-49BC-BCBA-858EB439CEEA}" srcOrd="1" destOrd="0" presId="urn:microsoft.com/office/officeart/2005/8/layout/process1"/>
    <dgm:cxn modelId="{D6BE9FA5-CA65-450C-80EC-DADEFF66FC41}" type="presParOf" srcId="{6C646449-FFD5-4160-B7EA-1843C84DCAF2}" destId="{ADD026AC-28C2-4B2F-8D23-8FAFEE10228C}" srcOrd="0" destOrd="0" presId="urn:microsoft.com/office/officeart/2005/8/layout/process1"/>
    <dgm:cxn modelId="{A044C0EE-2B84-432D-98DD-7E7685E50836}" type="presParOf" srcId="{6C646449-FFD5-4160-B7EA-1843C84DCAF2}" destId="{8BFF42E6-A3F6-4B06-B205-221A3D35ABB1}" srcOrd="1" destOrd="0" presId="urn:microsoft.com/office/officeart/2005/8/layout/process1"/>
    <dgm:cxn modelId="{29A0F5C1-BE7D-445D-9B15-4AD4B841A775}" type="presParOf" srcId="{8BFF42E6-A3F6-4B06-B205-221A3D35ABB1}" destId="{7741AD91-2DC4-49BC-BCBA-858EB439CEEA}" srcOrd="0" destOrd="0" presId="urn:microsoft.com/office/officeart/2005/8/layout/process1"/>
    <dgm:cxn modelId="{2E413770-384A-46D6-AB38-EE0EB27F8BBC}" type="presParOf" srcId="{6C646449-FFD5-4160-B7EA-1843C84DCAF2}" destId="{57B84213-E1C3-41EC-9EBB-04E19FFF9427}" srcOrd="2" destOrd="0" presId="urn:microsoft.com/office/officeart/2005/8/layout/process1"/>
    <dgm:cxn modelId="{3D0E7ED0-8384-47D4-9FEA-8B5D49C31139}" type="presParOf" srcId="{6C646449-FFD5-4160-B7EA-1843C84DCAF2}" destId="{D5EC8D41-774C-49E9-89A0-B0FAA8101B1A}" srcOrd="3" destOrd="0" presId="urn:microsoft.com/office/officeart/2005/8/layout/process1"/>
    <dgm:cxn modelId="{55A5D3AE-E9CF-42A2-9AF2-620791B2A4BC}" type="presParOf" srcId="{D5EC8D41-774C-49E9-89A0-B0FAA8101B1A}" destId="{7EE49C51-BAB8-4C6B-A5FE-D9C22524A3A9}" srcOrd="0" destOrd="0" presId="urn:microsoft.com/office/officeart/2005/8/layout/process1"/>
    <dgm:cxn modelId="{EE634B6B-56CD-43F8-BE00-AFAA2182F90D}" type="presParOf" srcId="{6C646449-FFD5-4160-B7EA-1843C84DCAF2}" destId="{D062A92A-E07D-44EA-80CD-BD782226E590}" srcOrd="4" destOrd="0" presId="urn:microsoft.com/office/officeart/2005/8/layout/process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DF4D7-0B73-47CA-BAD1-14FD89925543}">
      <dsp:nvSpPr>
        <dsp:cNvPr id="0" name=""/>
        <dsp:cNvSpPr/>
      </dsp:nvSpPr>
      <dsp:spPr>
        <a:xfrm rot="5400000">
          <a:off x="1288635" y="824061"/>
          <a:ext cx="1421952" cy="2366097"/>
        </a:xfrm>
        <a:prstGeom prst="corner">
          <a:avLst>
            <a:gd name="adj1" fmla="val 16120"/>
            <a:gd name="adj2" fmla="val 16110"/>
          </a:avLst>
        </a:prstGeom>
        <a:solidFill>
          <a:srgbClr val="8AD1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9CBD7E-2CD2-4561-81C0-C284E12E7432}">
      <dsp:nvSpPr>
        <dsp:cNvPr id="0" name=""/>
        <dsp:cNvSpPr/>
      </dsp:nvSpPr>
      <dsp:spPr>
        <a:xfrm>
          <a:off x="1051275" y="1531015"/>
          <a:ext cx="2136125" cy="187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solidFill>
                <a:schemeClr val="tx1"/>
              </a:solidFill>
              <a:latin typeface="Arial" panose="020B0604020202020204" pitchFamily="34" charset="0"/>
              <a:cs typeface="Arial" panose="020B0604020202020204" pitchFamily="34" charset="0"/>
            </a:rPr>
            <a:t>What We Did</a:t>
          </a:r>
        </a:p>
      </dsp:txBody>
      <dsp:txXfrm>
        <a:off x="1051275" y="1531015"/>
        <a:ext cx="2136125" cy="1872439"/>
      </dsp:txXfrm>
    </dsp:sp>
    <dsp:sp modelId="{E77647FE-5DEB-4552-8932-B83E4B9DA899}">
      <dsp:nvSpPr>
        <dsp:cNvPr id="0" name=""/>
        <dsp:cNvSpPr/>
      </dsp:nvSpPr>
      <dsp:spPr>
        <a:xfrm>
          <a:off x="2784359" y="649867"/>
          <a:ext cx="403042" cy="403042"/>
        </a:xfrm>
        <a:prstGeom prst="triangle">
          <a:avLst>
            <a:gd name="adj" fmla="val 100000"/>
          </a:avLst>
        </a:prstGeom>
        <a:solidFill>
          <a:srgbClr val="8AD1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85EA9D-E36D-4927-8C63-F346CFA023E5}">
      <dsp:nvSpPr>
        <dsp:cNvPr id="0" name=""/>
        <dsp:cNvSpPr/>
      </dsp:nvSpPr>
      <dsp:spPr>
        <a:xfrm rot="5400000">
          <a:off x="3903670" y="176968"/>
          <a:ext cx="1421952" cy="2366097"/>
        </a:xfrm>
        <a:prstGeom prst="corner">
          <a:avLst>
            <a:gd name="adj1" fmla="val 16120"/>
            <a:gd name="adj2" fmla="val 16110"/>
          </a:avLst>
        </a:prstGeom>
        <a:solidFill>
          <a:srgbClr val="8AD1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1EA04B-FA17-448E-B7DB-504B57736ECE}">
      <dsp:nvSpPr>
        <dsp:cNvPr id="0" name=""/>
        <dsp:cNvSpPr/>
      </dsp:nvSpPr>
      <dsp:spPr>
        <a:xfrm>
          <a:off x="3666311" y="883922"/>
          <a:ext cx="2136125" cy="187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solidFill>
                <a:schemeClr val="tx1"/>
              </a:solidFill>
              <a:latin typeface="Arial" panose="020B0604020202020204" pitchFamily="34" charset="0"/>
              <a:cs typeface="Arial" panose="020B0604020202020204" pitchFamily="34" charset="0"/>
            </a:rPr>
            <a:t>What Stood Out</a:t>
          </a:r>
        </a:p>
      </dsp:txBody>
      <dsp:txXfrm>
        <a:off x="3666311" y="883922"/>
        <a:ext cx="2136125" cy="1872439"/>
      </dsp:txXfrm>
    </dsp:sp>
    <dsp:sp modelId="{C675A4FF-7733-4FEC-989F-105A4CDCE957}">
      <dsp:nvSpPr>
        <dsp:cNvPr id="0" name=""/>
        <dsp:cNvSpPr/>
      </dsp:nvSpPr>
      <dsp:spPr>
        <a:xfrm>
          <a:off x="5399394" y="2774"/>
          <a:ext cx="403042" cy="403042"/>
        </a:xfrm>
        <a:prstGeom prst="triangle">
          <a:avLst>
            <a:gd name="adj" fmla="val 100000"/>
          </a:avLst>
        </a:prstGeom>
        <a:solidFill>
          <a:srgbClr val="8AD1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AC9BE1-99F7-4326-8840-6F1FC5FCFAC6}">
      <dsp:nvSpPr>
        <dsp:cNvPr id="0" name=""/>
        <dsp:cNvSpPr/>
      </dsp:nvSpPr>
      <dsp:spPr>
        <a:xfrm rot="5400000">
          <a:off x="6518705" y="-470124"/>
          <a:ext cx="1421952" cy="2366097"/>
        </a:xfrm>
        <a:prstGeom prst="corner">
          <a:avLst>
            <a:gd name="adj1" fmla="val 16120"/>
            <a:gd name="adj2" fmla="val 16110"/>
          </a:avLst>
        </a:prstGeom>
        <a:solidFill>
          <a:srgbClr val="8AD1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C8D6A6-D3BF-4AA4-9980-21C34AEF7159}">
      <dsp:nvSpPr>
        <dsp:cNvPr id="0" name=""/>
        <dsp:cNvSpPr/>
      </dsp:nvSpPr>
      <dsp:spPr>
        <a:xfrm>
          <a:off x="6281346" y="236829"/>
          <a:ext cx="2136125" cy="187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solidFill>
                <a:schemeClr val="tx1"/>
              </a:solidFill>
              <a:latin typeface="Arial" panose="020B0604020202020204" pitchFamily="34" charset="0"/>
              <a:cs typeface="Arial" panose="020B0604020202020204" pitchFamily="34" charset="0"/>
            </a:rPr>
            <a:t>What We Learned &amp; Why It Matters</a:t>
          </a:r>
        </a:p>
      </dsp:txBody>
      <dsp:txXfrm>
        <a:off x="6281346" y="236829"/>
        <a:ext cx="2136125" cy="1872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F3363-A412-4BBB-B7AB-F391870F5133}">
      <dsp:nvSpPr>
        <dsp:cNvPr id="0" name=""/>
        <dsp:cNvSpPr/>
      </dsp:nvSpPr>
      <dsp:spPr>
        <a:xfrm>
          <a:off x="2337875" y="0"/>
          <a:ext cx="1558583" cy="1248956"/>
        </a:xfrm>
        <a:prstGeom prst="trapezoid">
          <a:avLst>
            <a:gd name="adj" fmla="val 62395"/>
          </a:avLst>
        </a:prstGeom>
        <a:solidFill>
          <a:srgbClr val="4472C4">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en-US" sz="5000" kern="1200">
            <a:solidFill>
              <a:srgbClr val="000000">
                <a:hueOff val="0"/>
                <a:satOff val="0"/>
                <a:lumOff val="0"/>
                <a:alphaOff val="0"/>
              </a:srgbClr>
            </a:solidFill>
            <a:latin typeface="Calibri" panose="020F0502020204030204"/>
            <a:ea typeface="+mn-ea"/>
            <a:cs typeface="+mn-cs"/>
          </a:endParaRPr>
        </a:p>
      </dsp:txBody>
      <dsp:txXfrm>
        <a:off x="2857399" y="416316"/>
        <a:ext cx="519535" cy="832640"/>
      </dsp:txXfrm>
    </dsp:sp>
    <dsp:sp modelId="{FB508009-3AAE-4009-AC90-D4C0B012ED1E}">
      <dsp:nvSpPr>
        <dsp:cNvPr id="0" name=""/>
        <dsp:cNvSpPr/>
      </dsp:nvSpPr>
      <dsp:spPr>
        <a:xfrm>
          <a:off x="1558583" y="1248956"/>
          <a:ext cx="3117167" cy="1248956"/>
        </a:xfrm>
        <a:prstGeom prst="trapezoid">
          <a:avLst>
            <a:gd name="adj" fmla="val 62395"/>
          </a:avLst>
        </a:prstGeom>
        <a:solidFill>
          <a:srgbClr val="4472C4">
            <a:lumMod val="60000"/>
            <a:lumOff val="4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000000"/>
              </a:solidFill>
              <a:latin typeface="Arial" panose="020B0604020202020204" pitchFamily="34" charset="0"/>
              <a:ea typeface="+mn-ea"/>
              <a:cs typeface="Arial" panose="020B0604020202020204" pitchFamily="34" charset="0"/>
            </a:rPr>
            <a:t>23 leads from 7 different </a:t>
          </a:r>
          <a:r>
            <a:rPr lang="en-US" sz="1600" b="1" kern="1200">
              <a:solidFill>
                <a:srgbClr val="000000"/>
              </a:solidFill>
              <a:latin typeface="Calibri" panose="020F0502020204030204"/>
              <a:ea typeface="+mn-ea"/>
              <a:cs typeface="+mn-cs"/>
            </a:rPr>
            <a:t>countries</a:t>
          </a:r>
          <a:endParaRPr lang="en-US" sz="1600" kern="1200">
            <a:solidFill>
              <a:srgbClr val="000000">
                <a:hueOff val="0"/>
                <a:satOff val="0"/>
                <a:lumOff val="0"/>
                <a:alphaOff val="0"/>
              </a:srgbClr>
            </a:solidFill>
            <a:latin typeface="Calibri" panose="020F0502020204030204"/>
            <a:ea typeface="+mn-ea"/>
            <a:cs typeface="+mn-cs"/>
          </a:endParaRPr>
        </a:p>
      </dsp:txBody>
      <dsp:txXfrm>
        <a:off x="2623611" y="1569199"/>
        <a:ext cx="987110" cy="928713"/>
      </dsp:txXfrm>
    </dsp:sp>
    <dsp:sp modelId="{550FC94F-DB02-455E-BBA1-9272D391E466}">
      <dsp:nvSpPr>
        <dsp:cNvPr id="0" name=""/>
        <dsp:cNvSpPr/>
      </dsp:nvSpPr>
      <dsp:spPr>
        <a:xfrm>
          <a:off x="779291" y="2497912"/>
          <a:ext cx="4675750" cy="1248956"/>
        </a:xfrm>
        <a:prstGeom prst="trapezoid">
          <a:avLst>
            <a:gd name="adj" fmla="val 62395"/>
          </a:avLst>
        </a:prstGeom>
        <a:solidFill>
          <a:srgbClr val="4472C4">
            <a:lumMod val="40000"/>
            <a:lumOff val="6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00"/>
              </a:solidFill>
              <a:latin typeface="Calibri" panose="020F0502020204030204"/>
              <a:ea typeface="+mn-ea"/>
              <a:cs typeface="+mn-cs"/>
            </a:rPr>
            <a:t>92 leads reviewed in detail by </a:t>
          </a:r>
          <a:r>
            <a:rPr lang="en-US" sz="2000" b="1" i="1" kern="1200">
              <a:solidFill>
                <a:srgbClr val="000000"/>
              </a:solidFill>
              <a:latin typeface="Calibri" panose="020F0502020204030204"/>
              <a:ea typeface="+mn-ea"/>
              <a:cs typeface="+mn-cs"/>
            </a:rPr>
            <a:t>yet2</a:t>
          </a:r>
          <a:endParaRPr lang="en-US" sz="2000" kern="1200">
            <a:solidFill>
              <a:srgbClr val="000000">
                <a:hueOff val="0"/>
                <a:satOff val="0"/>
                <a:lumOff val="0"/>
                <a:alphaOff val="0"/>
              </a:srgbClr>
            </a:solidFill>
            <a:latin typeface="Calibri" panose="020F0502020204030204"/>
            <a:ea typeface="+mn-ea"/>
            <a:cs typeface="+mn-cs"/>
          </a:endParaRPr>
        </a:p>
      </dsp:txBody>
      <dsp:txXfrm>
        <a:off x="2117072" y="2711407"/>
        <a:ext cx="2000189" cy="1035461"/>
      </dsp:txXfrm>
    </dsp:sp>
    <dsp:sp modelId="{55C8FD4B-E62C-497B-B79E-CAB65211D01F}">
      <dsp:nvSpPr>
        <dsp:cNvPr id="0" name=""/>
        <dsp:cNvSpPr/>
      </dsp:nvSpPr>
      <dsp:spPr>
        <a:xfrm>
          <a:off x="0" y="3746868"/>
          <a:ext cx="6234334" cy="1248956"/>
        </a:xfrm>
        <a:prstGeom prst="trapezoid">
          <a:avLst>
            <a:gd name="adj" fmla="val 62395"/>
          </a:avLst>
        </a:prstGeom>
        <a:solidFill>
          <a:srgbClr val="4472C4">
            <a:lumMod val="20000"/>
            <a:lumOff val="8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00"/>
              </a:solidFill>
              <a:latin typeface="Calibri" panose="020F0502020204030204"/>
              <a:ea typeface="+mn-ea"/>
              <a:cs typeface="+mn-cs"/>
            </a:rPr>
            <a:t>~350 relevant candidates </a:t>
          </a:r>
          <a:endParaRPr lang="en-US" sz="2000" kern="1200">
            <a:solidFill>
              <a:srgbClr val="000000">
                <a:hueOff val="0"/>
                <a:satOff val="0"/>
                <a:lumOff val="0"/>
                <a:alphaOff val="0"/>
              </a:srgbClr>
            </a:solidFill>
            <a:latin typeface="Calibri" panose="020F0502020204030204"/>
            <a:ea typeface="+mn-ea"/>
            <a:cs typeface="+mn-cs"/>
          </a:endParaRPr>
        </a:p>
      </dsp:txBody>
      <dsp:txXfrm>
        <a:off x="1610532" y="3906989"/>
        <a:ext cx="3013269" cy="1088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F642C-A446-481E-950F-639EA21B1501}">
      <dsp:nvSpPr>
        <dsp:cNvPr id="0" name=""/>
        <dsp:cNvSpPr/>
      </dsp:nvSpPr>
      <dsp:spPr>
        <a:xfrm rot="5400000">
          <a:off x="3711239" y="-1270267"/>
          <a:ext cx="1477253" cy="4188109"/>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711200">
            <a:lnSpc>
              <a:spcPct val="90000"/>
            </a:lnSpc>
            <a:spcBef>
              <a:spcPct val="0"/>
            </a:spcBef>
            <a:spcAft>
              <a:spcPct val="15000"/>
            </a:spcAft>
            <a:buNone/>
          </a:pPr>
          <a:r>
            <a:rPr lang="en-US" sz="1600" kern="1200"/>
            <a:t>Wrist-worn sensor that </a:t>
          </a:r>
          <a:r>
            <a:rPr lang="en-GB" sz="1600" kern="1200"/>
            <a:t>uses a chemochromic filter that undergoes a change in optical characteristics from contact with different metabolites. </a:t>
          </a:r>
          <a:endParaRPr lang="en-US" sz="1600" kern="1200"/>
        </a:p>
      </dsp:txBody>
      <dsp:txXfrm rot="-5400000">
        <a:off x="2355811" y="157275"/>
        <a:ext cx="4115995" cy="1333025"/>
      </dsp:txXfrm>
    </dsp:sp>
    <dsp:sp modelId="{ECE0BAA7-3BAC-4041-B0BA-0C2E4C372A52}">
      <dsp:nvSpPr>
        <dsp:cNvPr id="0" name=""/>
        <dsp:cNvSpPr/>
      </dsp:nvSpPr>
      <dsp:spPr>
        <a:xfrm>
          <a:off x="0" y="198"/>
          <a:ext cx="2355811" cy="16471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t>Type of sensor</a:t>
          </a:r>
        </a:p>
      </dsp:txBody>
      <dsp:txXfrm>
        <a:off x="80408" y="80606"/>
        <a:ext cx="2194995" cy="1486359"/>
      </dsp:txXfrm>
    </dsp:sp>
    <dsp:sp modelId="{0E0E675F-5E94-440C-95EA-9C7C4DF2EE4E}">
      <dsp:nvSpPr>
        <dsp:cNvPr id="0" name=""/>
        <dsp:cNvSpPr/>
      </dsp:nvSpPr>
      <dsp:spPr>
        <a:xfrm rot="5400000">
          <a:off x="3395591" y="797533"/>
          <a:ext cx="2099859" cy="4184019"/>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rot="-5400000">
        <a:off x="2353512" y="1942120"/>
        <a:ext cx="4081512" cy="1894845"/>
      </dsp:txXfrm>
    </dsp:sp>
    <dsp:sp modelId="{63BF4585-1770-419C-8057-A029372FE857}">
      <dsp:nvSpPr>
        <dsp:cNvPr id="0" name=""/>
        <dsp:cNvSpPr/>
      </dsp:nvSpPr>
      <dsp:spPr>
        <a:xfrm>
          <a:off x="0" y="1729733"/>
          <a:ext cx="2353510" cy="2319618"/>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t>Targeted Biomarkers</a:t>
          </a:r>
        </a:p>
      </dsp:txBody>
      <dsp:txXfrm>
        <a:off x="113234" y="1842967"/>
        <a:ext cx="2127042" cy="2093150"/>
      </dsp:txXfrm>
    </dsp:sp>
    <dsp:sp modelId="{396E77D2-8075-49DD-8886-B4009AF00DED}">
      <dsp:nvSpPr>
        <dsp:cNvPr id="0" name=""/>
        <dsp:cNvSpPr/>
      </dsp:nvSpPr>
      <dsp:spPr>
        <a:xfrm rot="5400000">
          <a:off x="4209648" y="2279099"/>
          <a:ext cx="480435" cy="4188109"/>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just" defTabSz="711200">
            <a:lnSpc>
              <a:spcPct val="90000"/>
            </a:lnSpc>
            <a:spcBef>
              <a:spcPct val="0"/>
            </a:spcBef>
            <a:spcAft>
              <a:spcPct val="15000"/>
            </a:spcAft>
            <a:buNone/>
          </a:pPr>
          <a:r>
            <a:rPr lang="en-US" sz="1600" kern="1200"/>
            <a:t>    Sweat</a:t>
          </a:r>
        </a:p>
      </dsp:txBody>
      <dsp:txXfrm rot="-5400000">
        <a:off x="2355812" y="4156389"/>
        <a:ext cx="4164656" cy="433529"/>
      </dsp:txXfrm>
    </dsp:sp>
    <dsp:sp modelId="{3CCE1E93-CAA1-4ABE-B5B8-BC4F0646BE21}">
      <dsp:nvSpPr>
        <dsp:cNvPr id="0" name=""/>
        <dsp:cNvSpPr/>
      </dsp:nvSpPr>
      <dsp:spPr>
        <a:xfrm>
          <a:off x="0" y="4131710"/>
          <a:ext cx="2355811" cy="48288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t>Dermal Fluid</a:t>
          </a:r>
        </a:p>
      </dsp:txBody>
      <dsp:txXfrm>
        <a:off x="23573" y="4155283"/>
        <a:ext cx="2308665" cy="435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026AC-28C2-4B2F-8D23-8FAFEE10228C}">
      <dsp:nvSpPr>
        <dsp:cNvPr id="0" name=""/>
        <dsp:cNvSpPr/>
      </dsp:nvSpPr>
      <dsp:spPr>
        <a:xfrm>
          <a:off x="3958" y="121935"/>
          <a:ext cx="1183243" cy="709945"/>
        </a:xfrm>
        <a:prstGeom prst="roundRect">
          <a:avLst>
            <a:gd name="adj" fmla="val 10000"/>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Light Emitting Diode (LED)</a:t>
          </a:r>
        </a:p>
      </dsp:txBody>
      <dsp:txXfrm>
        <a:off x="24752" y="142729"/>
        <a:ext cx="1141655" cy="668357"/>
      </dsp:txXfrm>
    </dsp:sp>
    <dsp:sp modelId="{8BFF42E6-A3F6-4B06-B205-221A3D35ABB1}">
      <dsp:nvSpPr>
        <dsp:cNvPr id="0" name=""/>
        <dsp:cNvSpPr/>
      </dsp:nvSpPr>
      <dsp:spPr>
        <a:xfrm>
          <a:off x="1305526" y="330186"/>
          <a:ext cx="250847" cy="293444"/>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05526" y="388875"/>
        <a:ext cx="175593" cy="176066"/>
      </dsp:txXfrm>
    </dsp:sp>
    <dsp:sp modelId="{57B84213-E1C3-41EC-9EBB-04E19FFF9427}">
      <dsp:nvSpPr>
        <dsp:cNvPr id="0" name=""/>
        <dsp:cNvSpPr/>
      </dsp:nvSpPr>
      <dsp:spPr>
        <a:xfrm>
          <a:off x="1660499" y="121935"/>
          <a:ext cx="1183243" cy="709945"/>
        </a:xfrm>
        <a:prstGeom prst="roundRect">
          <a:avLst>
            <a:gd name="adj" fmla="val 10000"/>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Chemochromic material</a:t>
          </a:r>
        </a:p>
      </dsp:txBody>
      <dsp:txXfrm>
        <a:off x="1681293" y="142729"/>
        <a:ext cx="1141655" cy="668357"/>
      </dsp:txXfrm>
    </dsp:sp>
    <dsp:sp modelId="{D5EC8D41-774C-49E9-89A0-B0FAA8101B1A}">
      <dsp:nvSpPr>
        <dsp:cNvPr id="0" name=""/>
        <dsp:cNvSpPr/>
      </dsp:nvSpPr>
      <dsp:spPr>
        <a:xfrm>
          <a:off x="2962066" y="330186"/>
          <a:ext cx="250847" cy="293444"/>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962066" y="388875"/>
        <a:ext cx="175593" cy="176066"/>
      </dsp:txXfrm>
    </dsp:sp>
    <dsp:sp modelId="{D062A92A-E07D-44EA-80CD-BD782226E590}">
      <dsp:nvSpPr>
        <dsp:cNvPr id="0" name=""/>
        <dsp:cNvSpPr/>
      </dsp:nvSpPr>
      <dsp:spPr>
        <a:xfrm>
          <a:off x="3317039" y="121935"/>
          <a:ext cx="1183243" cy="709945"/>
        </a:xfrm>
        <a:prstGeom prst="roundRect">
          <a:avLst>
            <a:gd name="adj" fmla="val 10000"/>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Photodiode</a:t>
          </a:r>
        </a:p>
      </dsp:txBody>
      <dsp:txXfrm>
        <a:off x="3337833" y="142729"/>
        <a:ext cx="1141655" cy="6683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CE0960B3-B255-4A02-99D3-0E846A098C34}" type="datetimeFigureOut">
              <a:rPr lang="en-US" smtClean="0"/>
              <a:pPr/>
              <a:t>8/30/2024</a:t>
            </a:fld>
            <a:endParaRPr lang="en-US"/>
          </a:p>
        </p:txBody>
      </p:sp>
      <p:sp>
        <p:nvSpPr>
          <p:cNvPr id="4" name="Slide Image Placeholder 3"/>
          <p:cNvSpPr>
            <a:spLocks noGrp="1" noRot="1" noChangeAspect="1"/>
          </p:cNvSpPr>
          <p:nvPr>
            <p:ph type="sldImg" idx="2"/>
          </p:nvPr>
        </p:nvSpPr>
        <p:spPr>
          <a:xfrm>
            <a:off x="2011363" y="696913"/>
            <a:ext cx="2987675"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B3410DDA-95A7-4186-B9F9-526AF7E79596}" type="slidenum">
              <a:rPr lang="en-US" smtClean="0"/>
              <a:pPr/>
              <a:t>‹#›</a:t>
            </a:fld>
            <a:endParaRPr lang="en-US"/>
          </a:p>
        </p:txBody>
      </p:sp>
    </p:spTree>
    <p:extLst>
      <p:ext uri="{BB962C8B-B14F-4D97-AF65-F5344CB8AC3E}">
        <p14:creationId xmlns:p14="http://schemas.microsoft.com/office/powerpoint/2010/main" val="312160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696913"/>
            <a:ext cx="2987675"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0DDA-95A7-4186-B9F9-526AF7E79596}" type="slidenum">
              <a:rPr lang="en-US" smtClean="0"/>
              <a:pPr/>
              <a:t>1</a:t>
            </a:fld>
            <a:endParaRPr lang="en-US"/>
          </a:p>
        </p:txBody>
      </p:sp>
    </p:spTree>
    <p:extLst>
      <p:ext uri="{BB962C8B-B14F-4D97-AF65-F5344CB8AC3E}">
        <p14:creationId xmlns:p14="http://schemas.microsoft.com/office/powerpoint/2010/main" val="42832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1930384"/>
            <a:ext cx="27980640" cy="8232140"/>
          </a:xfrm>
        </p:spPr>
        <p:txBody>
          <a:bodyPr/>
          <a:lstStyle/>
          <a:p>
            <a:r>
              <a:rPr lang="en-US"/>
              <a:t>Click to edit Master title style</a:t>
            </a:r>
          </a:p>
        </p:txBody>
      </p:sp>
      <p:sp>
        <p:nvSpPr>
          <p:cNvPr id="3" name="Subtitle 2"/>
          <p:cNvSpPr>
            <a:spLocks noGrp="1"/>
          </p:cNvSpPr>
          <p:nvPr>
            <p:ph type="subTitle" idx="1"/>
          </p:nvPr>
        </p:nvSpPr>
        <p:spPr>
          <a:xfrm>
            <a:off x="4937760" y="21762720"/>
            <a:ext cx="23042880" cy="9814560"/>
          </a:xfrm>
        </p:spPr>
        <p:txBody>
          <a:bodyPr/>
          <a:lstStyle>
            <a:lvl1pPr marL="0" indent="0" algn="ctr">
              <a:buNone/>
              <a:defRPr>
                <a:solidFill>
                  <a:schemeClr val="tx1">
                    <a:tint val="75000"/>
                  </a:schemeClr>
                </a:solidFill>
              </a:defRPr>
            </a:lvl1pPr>
            <a:lvl2pPr marL="1645953" indent="0" algn="ctr">
              <a:buNone/>
              <a:defRPr>
                <a:solidFill>
                  <a:schemeClr val="tx1">
                    <a:tint val="75000"/>
                  </a:schemeClr>
                </a:solidFill>
              </a:defRPr>
            </a:lvl2pPr>
            <a:lvl3pPr marL="3291906" indent="0" algn="ctr">
              <a:buNone/>
              <a:defRPr>
                <a:solidFill>
                  <a:schemeClr val="tx1">
                    <a:tint val="75000"/>
                  </a:schemeClr>
                </a:solidFill>
              </a:defRPr>
            </a:lvl3pPr>
            <a:lvl4pPr marL="4937859" indent="0" algn="ctr">
              <a:buNone/>
              <a:defRPr>
                <a:solidFill>
                  <a:schemeClr val="tx1">
                    <a:tint val="75000"/>
                  </a:schemeClr>
                </a:solidFill>
              </a:defRPr>
            </a:lvl4pPr>
            <a:lvl5pPr marL="6583812" indent="0" algn="ctr">
              <a:buNone/>
              <a:defRPr>
                <a:solidFill>
                  <a:schemeClr val="tx1">
                    <a:tint val="75000"/>
                  </a:schemeClr>
                </a:solidFill>
              </a:defRPr>
            </a:lvl5pPr>
            <a:lvl6pPr marL="8229765" indent="0" algn="ctr">
              <a:buNone/>
              <a:defRPr>
                <a:solidFill>
                  <a:schemeClr val="tx1">
                    <a:tint val="75000"/>
                  </a:schemeClr>
                </a:solidFill>
              </a:defRPr>
            </a:lvl6pPr>
            <a:lvl7pPr marL="9875718" indent="0" algn="ctr">
              <a:buNone/>
              <a:defRPr>
                <a:solidFill>
                  <a:schemeClr val="tx1">
                    <a:tint val="75000"/>
                  </a:schemeClr>
                </a:solidFill>
              </a:defRPr>
            </a:lvl7pPr>
            <a:lvl8pPr marL="11521670" indent="0" algn="ctr">
              <a:buNone/>
              <a:defRPr>
                <a:solidFill>
                  <a:schemeClr val="tx1">
                    <a:tint val="75000"/>
                  </a:schemeClr>
                </a:solidFill>
              </a:defRPr>
            </a:lvl8pPr>
            <a:lvl9pPr marL="1316762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FA87CF-B376-426D-BB5D-A8B246CA4492}"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162735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A87CF-B376-426D-BB5D-A8B246CA4492}"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57793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7378701"/>
            <a:ext cx="35553014" cy="1572907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98136" y="7378701"/>
            <a:ext cx="106110407" cy="15729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A87CF-B376-426D-BB5D-A8B246CA4492}"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31665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A87CF-B376-426D-BB5D-A8B246CA4492}"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323558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4678642"/>
            <a:ext cx="27980640" cy="7627620"/>
          </a:xfrm>
        </p:spPr>
        <p:txBody>
          <a:bodyPr anchor="t"/>
          <a:lstStyle>
            <a:lvl1pPr algn="l">
              <a:defRPr sz="14400" b="1" cap="all"/>
            </a:lvl1pPr>
          </a:lstStyle>
          <a:p>
            <a:r>
              <a:rPr lang="en-US"/>
              <a:t>Click to edit Master title style</a:t>
            </a:r>
          </a:p>
        </p:txBody>
      </p:sp>
      <p:sp>
        <p:nvSpPr>
          <p:cNvPr id="3" name="Text Placeholder 2"/>
          <p:cNvSpPr>
            <a:spLocks noGrp="1"/>
          </p:cNvSpPr>
          <p:nvPr>
            <p:ph type="body" idx="1"/>
          </p:nvPr>
        </p:nvSpPr>
        <p:spPr>
          <a:xfrm>
            <a:off x="2600326" y="16277596"/>
            <a:ext cx="27980640" cy="8401048"/>
          </a:xfrm>
        </p:spPr>
        <p:txBody>
          <a:bodyPr anchor="b"/>
          <a:lstStyle>
            <a:lvl1pPr marL="0" indent="0">
              <a:buNone/>
              <a:defRPr sz="7200">
                <a:solidFill>
                  <a:schemeClr val="tx1">
                    <a:tint val="75000"/>
                  </a:schemeClr>
                </a:solidFill>
              </a:defRPr>
            </a:lvl1pPr>
            <a:lvl2pPr marL="1645953" indent="0">
              <a:buNone/>
              <a:defRPr sz="6450">
                <a:solidFill>
                  <a:schemeClr val="tx1">
                    <a:tint val="75000"/>
                  </a:schemeClr>
                </a:solidFill>
              </a:defRPr>
            </a:lvl2pPr>
            <a:lvl3pPr marL="3291906" indent="0">
              <a:buNone/>
              <a:defRPr sz="5775">
                <a:solidFill>
                  <a:schemeClr val="tx1">
                    <a:tint val="75000"/>
                  </a:schemeClr>
                </a:solidFill>
              </a:defRPr>
            </a:lvl3pPr>
            <a:lvl4pPr marL="4937859" indent="0">
              <a:buNone/>
              <a:defRPr sz="5025">
                <a:solidFill>
                  <a:schemeClr val="tx1">
                    <a:tint val="75000"/>
                  </a:schemeClr>
                </a:solidFill>
              </a:defRPr>
            </a:lvl4pPr>
            <a:lvl5pPr marL="6583812" indent="0">
              <a:buNone/>
              <a:defRPr sz="5025">
                <a:solidFill>
                  <a:schemeClr val="tx1">
                    <a:tint val="75000"/>
                  </a:schemeClr>
                </a:solidFill>
              </a:defRPr>
            </a:lvl5pPr>
            <a:lvl6pPr marL="8229765" indent="0">
              <a:buNone/>
              <a:defRPr sz="5025">
                <a:solidFill>
                  <a:schemeClr val="tx1">
                    <a:tint val="75000"/>
                  </a:schemeClr>
                </a:solidFill>
              </a:defRPr>
            </a:lvl6pPr>
            <a:lvl7pPr marL="9875718" indent="0">
              <a:buNone/>
              <a:defRPr sz="5025">
                <a:solidFill>
                  <a:schemeClr val="tx1">
                    <a:tint val="75000"/>
                  </a:schemeClr>
                </a:solidFill>
              </a:defRPr>
            </a:lvl7pPr>
            <a:lvl8pPr marL="11521670" indent="0">
              <a:buNone/>
              <a:defRPr sz="5025">
                <a:solidFill>
                  <a:schemeClr val="tx1">
                    <a:tint val="75000"/>
                  </a:schemeClr>
                </a:solidFill>
              </a:defRPr>
            </a:lvl8pPr>
            <a:lvl9pPr marL="13167623" indent="0">
              <a:buNone/>
              <a:defRPr sz="50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A87CF-B376-426D-BB5D-A8B246CA4492}"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26073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98133" y="43009821"/>
            <a:ext cx="70831710" cy="121659653"/>
          </a:xfrm>
        </p:spPr>
        <p:txBody>
          <a:bodyPr/>
          <a:lstStyle>
            <a:lvl1pPr>
              <a:defRPr sz="10051"/>
            </a:lvl1pPr>
            <a:lvl2pPr>
              <a:defRPr sz="8625"/>
            </a:lvl2pPr>
            <a:lvl3pPr>
              <a:defRPr sz="7200"/>
            </a:lvl3pPr>
            <a:lvl4pPr>
              <a:defRPr sz="6450"/>
            </a:lvl4pPr>
            <a:lvl5pPr>
              <a:defRPr sz="6450"/>
            </a:lvl5pPr>
            <a:lvl6pPr>
              <a:defRPr sz="6450"/>
            </a:lvl6pPr>
            <a:lvl7pPr>
              <a:defRPr sz="6450"/>
            </a:lvl7pPr>
            <a:lvl8pPr>
              <a:defRPr sz="6450"/>
            </a:lvl8pPr>
            <a:lvl9pPr>
              <a:defRPr sz="64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78483" y="43009821"/>
            <a:ext cx="70831710" cy="121659653"/>
          </a:xfrm>
        </p:spPr>
        <p:txBody>
          <a:bodyPr/>
          <a:lstStyle>
            <a:lvl1pPr>
              <a:defRPr sz="10051"/>
            </a:lvl1pPr>
            <a:lvl2pPr>
              <a:defRPr sz="8625"/>
            </a:lvl2pPr>
            <a:lvl3pPr>
              <a:defRPr sz="7200"/>
            </a:lvl3pPr>
            <a:lvl4pPr>
              <a:defRPr sz="6450"/>
            </a:lvl4pPr>
            <a:lvl5pPr>
              <a:defRPr sz="6450"/>
            </a:lvl5pPr>
            <a:lvl6pPr>
              <a:defRPr sz="6450"/>
            </a:lvl6pPr>
            <a:lvl7pPr>
              <a:defRPr sz="6450"/>
            </a:lvl7pPr>
            <a:lvl8pPr>
              <a:defRPr sz="6450"/>
            </a:lvl8pPr>
            <a:lvl9pPr>
              <a:defRPr sz="64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A87CF-B376-426D-BB5D-A8B246CA4492}"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40728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537973"/>
            <a:ext cx="296265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4" y="8596634"/>
            <a:ext cx="14544677" cy="3582667"/>
          </a:xfrm>
        </p:spPr>
        <p:txBody>
          <a:bodyPr anchor="b"/>
          <a:lstStyle>
            <a:lvl1pPr marL="0" indent="0">
              <a:buNone/>
              <a:defRPr sz="8625" b="1"/>
            </a:lvl1pPr>
            <a:lvl2pPr marL="1645953" indent="0">
              <a:buNone/>
              <a:defRPr sz="7200" b="1"/>
            </a:lvl2pPr>
            <a:lvl3pPr marL="3291906" indent="0">
              <a:buNone/>
              <a:defRPr sz="6450" b="1"/>
            </a:lvl3pPr>
            <a:lvl4pPr marL="4937859" indent="0">
              <a:buNone/>
              <a:defRPr sz="5775" b="1"/>
            </a:lvl4pPr>
            <a:lvl5pPr marL="6583812" indent="0">
              <a:buNone/>
              <a:defRPr sz="5775" b="1"/>
            </a:lvl5pPr>
            <a:lvl6pPr marL="8229765" indent="0">
              <a:buNone/>
              <a:defRPr sz="5775" b="1"/>
            </a:lvl6pPr>
            <a:lvl7pPr marL="9875718" indent="0">
              <a:buNone/>
              <a:defRPr sz="5775" b="1"/>
            </a:lvl7pPr>
            <a:lvl8pPr marL="11521670" indent="0">
              <a:buNone/>
              <a:defRPr sz="5775" b="1"/>
            </a:lvl8pPr>
            <a:lvl9pPr marL="13167623" indent="0">
              <a:buNone/>
              <a:defRPr sz="5775" b="1"/>
            </a:lvl9pPr>
          </a:lstStyle>
          <a:p>
            <a:pPr lvl="0"/>
            <a:r>
              <a:rPr lang="en-US"/>
              <a:t>Click to edit Master text styles</a:t>
            </a:r>
          </a:p>
        </p:txBody>
      </p:sp>
      <p:sp>
        <p:nvSpPr>
          <p:cNvPr id="4" name="Content Placeholder 3"/>
          <p:cNvSpPr>
            <a:spLocks noGrp="1"/>
          </p:cNvSpPr>
          <p:nvPr>
            <p:ph sz="half" idx="2"/>
          </p:nvPr>
        </p:nvSpPr>
        <p:spPr>
          <a:xfrm>
            <a:off x="1645924" y="12179301"/>
            <a:ext cx="14544677" cy="22127213"/>
          </a:xfrm>
        </p:spPr>
        <p:txBody>
          <a:bodyPr/>
          <a:lstStyle>
            <a:lvl1pPr>
              <a:defRPr sz="8625"/>
            </a:lvl1pPr>
            <a:lvl2pPr>
              <a:defRPr sz="7200"/>
            </a:lvl2pPr>
            <a:lvl3pPr>
              <a:defRPr sz="6450"/>
            </a:lvl3pPr>
            <a:lvl4pPr>
              <a:defRPr sz="5775"/>
            </a:lvl4pPr>
            <a:lvl5pPr>
              <a:defRPr sz="5775"/>
            </a:lvl5pPr>
            <a:lvl6pPr>
              <a:defRPr sz="5775"/>
            </a:lvl6pPr>
            <a:lvl7pPr>
              <a:defRPr sz="5775"/>
            </a:lvl7pPr>
            <a:lvl8pPr>
              <a:defRPr sz="5775"/>
            </a:lvl8pPr>
            <a:lvl9pPr>
              <a:defRPr sz="57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3" y="8596634"/>
            <a:ext cx="14550390" cy="3582667"/>
          </a:xfrm>
        </p:spPr>
        <p:txBody>
          <a:bodyPr anchor="b"/>
          <a:lstStyle>
            <a:lvl1pPr marL="0" indent="0">
              <a:buNone/>
              <a:defRPr sz="8625" b="1"/>
            </a:lvl1pPr>
            <a:lvl2pPr marL="1645953" indent="0">
              <a:buNone/>
              <a:defRPr sz="7200" b="1"/>
            </a:lvl2pPr>
            <a:lvl3pPr marL="3291906" indent="0">
              <a:buNone/>
              <a:defRPr sz="6450" b="1"/>
            </a:lvl3pPr>
            <a:lvl4pPr marL="4937859" indent="0">
              <a:buNone/>
              <a:defRPr sz="5775" b="1"/>
            </a:lvl4pPr>
            <a:lvl5pPr marL="6583812" indent="0">
              <a:buNone/>
              <a:defRPr sz="5775" b="1"/>
            </a:lvl5pPr>
            <a:lvl6pPr marL="8229765" indent="0">
              <a:buNone/>
              <a:defRPr sz="5775" b="1"/>
            </a:lvl6pPr>
            <a:lvl7pPr marL="9875718" indent="0">
              <a:buNone/>
              <a:defRPr sz="5775" b="1"/>
            </a:lvl7pPr>
            <a:lvl8pPr marL="11521670" indent="0">
              <a:buNone/>
              <a:defRPr sz="5775" b="1"/>
            </a:lvl8pPr>
            <a:lvl9pPr marL="13167623" indent="0">
              <a:buNone/>
              <a:defRPr sz="5775" b="1"/>
            </a:lvl9pPr>
          </a:lstStyle>
          <a:p>
            <a:pPr lvl="0"/>
            <a:r>
              <a:rPr lang="en-US"/>
              <a:t>Click to edit Master text styles</a:t>
            </a:r>
          </a:p>
        </p:txBody>
      </p:sp>
      <p:sp>
        <p:nvSpPr>
          <p:cNvPr id="6" name="Content Placeholder 5"/>
          <p:cNvSpPr>
            <a:spLocks noGrp="1"/>
          </p:cNvSpPr>
          <p:nvPr>
            <p:ph sz="quarter" idx="4"/>
          </p:nvPr>
        </p:nvSpPr>
        <p:spPr>
          <a:xfrm>
            <a:off x="16722093" y="12179301"/>
            <a:ext cx="14550390" cy="22127213"/>
          </a:xfrm>
        </p:spPr>
        <p:txBody>
          <a:bodyPr/>
          <a:lstStyle>
            <a:lvl1pPr>
              <a:defRPr sz="8625"/>
            </a:lvl1pPr>
            <a:lvl2pPr>
              <a:defRPr sz="7200"/>
            </a:lvl2pPr>
            <a:lvl3pPr>
              <a:defRPr sz="6450"/>
            </a:lvl3pPr>
            <a:lvl4pPr>
              <a:defRPr sz="5775"/>
            </a:lvl4pPr>
            <a:lvl5pPr>
              <a:defRPr sz="5775"/>
            </a:lvl5pPr>
            <a:lvl6pPr>
              <a:defRPr sz="5775"/>
            </a:lvl6pPr>
            <a:lvl7pPr>
              <a:defRPr sz="5775"/>
            </a:lvl7pPr>
            <a:lvl8pPr>
              <a:defRPr sz="5775"/>
            </a:lvl8pPr>
            <a:lvl9pPr>
              <a:defRPr sz="57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A87CF-B376-426D-BB5D-A8B246CA4492}" type="datetimeFigureOut">
              <a:rPr lang="en-US" smtClean="0"/>
              <a:pPr/>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412102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A87CF-B376-426D-BB5D-A8B246CA4492}" type="datetimeFigureOut">
              <a:rPr lang="en-US" smtClean="0"/>
              <a:pPr/>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339205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A87CF-B376-426D-BB5D-A8B246CA4492}" type="datetimeFigureOut">
              <a:rPr lang="en-US" smtClean="0"/>
              <a:pPr/>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154317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6" y="1529080"/>
            <a:ext cx="10829927" cy="6507480"/>
          </a:xfrm>
        </p:spPr>
        <p:txBody>
          <a:bodyPr anchor="b"/>
          <a:lstStyle>
            <a:lvl1pPr algn="l">
              <a:defRPr sz="7200" b="1"/>
            </a:lvl1pPr>
          </a:lstStyle>
          <a:p>
            <a:r>
              <a:rPr lang="en-US"/>
              <a:t>Click to edit Master title style</a:t>
            </a:r>
          </a:p>
        </p:txBody>
      </p:sp>
      <p:sp>
        <p:nvSpPr>
          <p:cNvPr id="3" name="Content Placeholder 2"/>
          <p:cNvSpPr>
            <a:spLocks noGrp="1"/>
          </p:cNvSpPr>
          <p:nvPr>
            <p:ph idx="1"/>
          </p:nvPr>
        </p:nvSpPr>
        <p:spPr>
          <a:xfrm>
            <a:off x="12870180" y="1529084"/>
            <a:ext cx="18402300" cy="32777432"/>
          </a:xfrm>
        </p:spPr>
        <p:txBody>
          <a:bodyPr/>
          <a:lstStyle>
            <a:lvl1pPr>
              <a:defRPr sz="11551"/>
            </a:lvl1pPr>
            <a:lvl2pPr>
              <a:defRPr sz="10051"/>
            </a:lvl2pPr>
            <a:lvl3pPr>
              <a:defRPr sz="8625"/>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6" y="8036564"/>
            <a:ext cx="10829927" cy="26269952"/>
          </a:xfrm>
        </p:spPr>
        <p:txBody>
          <a:bodyPr/>
          <a:lstStyle>
            <a:lvl1pPr marL="0" indent="0">
              <a:buNone/>
              <a:defRPr sz="5025"/>
            </a:lvl1pPr>
            <a:lvl2pPr marL="1645953" indent="0">
              <a:buNone/>
              <a:defRPr sz="4351"/>
            </a:lvl2pPr>
            <a:lvl3pPr marL="3291906" indent="0">
              <a:buNone/>
              <a:defRPr sz="3600"/>
            </a:lvl3pPr>
            <a:lvl4pPr marL="4937859" indent="0">
              <a:buNone/>
              <a:defRPr sz="3225"/>
            </a:lvl4pPr>
            <a:lvl5pPr marL="6583812" indent="0">
              <a:buNone/>
              <a:defRPr sz="3225"/>
            </a:lvl5pPr>
            <a:lvl6pPr marL="8229765" indent="0">
              <a:buNone/>
              <a:defRPr sz="3225"/>
            </a:lvl6pPr>
            <a:lvl7pPr marL="9875718" indent="0">
              <a:buNone/>
              <a:defRPr sz="3225"/>
            </a:lvl7pPr>
            <a:lvl8pPr marL="11521670" indent="0">
              <a:buNone/>
              <a:defRPr sz="3225"/>
            </a:lvl8pPr>
            <a:lvl9pPr marL="13167623" indent="0">
              <a:buNone/>
              <a:defRPr sz="3225"/>
            </a:lvl9pPr>
          </a:lstStyle>
          <a:p>
            <a:pPr lvl="0"/>
            <a:r>
              <a:rPr lang="en-US"/>
              <a:t>Click to edit Master text styles</a:t>
            </a:r>
          </a:p>
        </p:txBody>
      </p:sp>
      <p:sp>
        <p:nvSpPr>
          <p:cNvPr id="5" name="Date Placeholder 4"/>
          <p:cNvSpPr>
            <a:spLocks noGrp="1"/>
          </p:cNvSpPr>
          <p:nvPr>
            <p:ph type="dt" sz="half" idx="10"/>
          </p:nvPr>
        </p:nvSpPr>
        <p:spPr/>
        <p:txBody>
          <a:bodyPr/>
          <a:lstStyle/>
          <a:p>
            <a:fld id="{0EFA87CF-B376-426D-BB5D-A8B246CA4492}"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235133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6883360"/>
            <a:ext cx="19751040" cy="3173732"/>
          </a:xfrm>
        </p:spPr>
        <p:txBody>
          <a:bodyPr anchor="b"/>
          <a:lstStyle>
            <a:lvl1pPr algn="l">
              <a:defRPr sz="7200" b="1"/>
            </a:lvl1pPr>
          </a:lstStyle>
          <a:p>
            <a:r>
              <a:rPr lang="en-US"/>
              <a:t>Click to edit Master title style</a:t>
            </a:r>
          </a:p>
        </p:txBody>
      </p:sp>
      <p:sp>
        <p:nvSpPr>
          <p:cNvPr id="3" name="Picture Placeholder 2"/>
          <p:cNvSpPr>
            <a:spLocks noGrp="1"/>
          </p:cNvSpPr>
          <p:nvPr>
            <p:ph type="pic" idx="1"/>
          </p:nvPr>
        </p:nvSpPr>
        <p:spPr>
          <a:xfrm>
            <a:off x="6452237" y="3431540"/>
            <a:ext cx="19751040" cy="23042880"/>
          </a:xfrm>
        </p:spPr>
        <p:txBody>
          <a:bodyPr/>
          <a:lstStyle>
            <a:lvl1pPr marL="0" indent="0">
              <a:buNone/>
              <a:defRPr sz="11551"/>
            </a:lvl1pPr>
            <a:lvl2pPr marL="1645953" indent="0">
              <a:buNone/>
              <a:defRPr sz="10051"/>
            </a:lvl2pPr>
            <a:lvl3pPr marL="3291906" indent="0">
              <a:buNone/>
              <a:defRPr sz="8625"/>
            </a:lvl3pPr>
            <a:lvl4pPr marL="4937859" indent="0">
              <a:buNone/>
              <a:defRPr sz="7200"/>
            </a:lvl4pPr>
            <a:lvl5pPr marL="6583812" indent="0">
              <a:buNone/>
              <a:defRPr sz="7200"/>
            </a:lvl5pPr>
            <a:lvl6pPr marL="8229765" indent="0">
              <a:buNone/>
              <a:defRPr sz="7200"/>
            </a:lvl6pPr>
            <a:lvl7pPr marL="9875718" indent="0">
              <a:buNone/>
              <a:defRPr sz="7200"/>
            </a:lvl7pPr>
            <a:lvl8pPr marL="11521670" indent="0">
              <a:buNone/>
              <a:defRPr sz="7200"/>
            </a:lvl8pPr>
            <a:lvl9pPr marL="13167623" indent="0">
              <a:buNone/>
              <a:defRPr sz="7200"/>
            </a:lvl9pPr>
          </a:lstStyle>
          <a:p>
            <a:endParaRPr lang="en-US"/>
          </a:p>
        </p:txBody>
      </p:sp>
      <p:sp>
        <p:nvSpPr>
          <p:cNvPr id="4" name="Text Placeholder 3"/>
          <p:cNvSpPr>
            <a:spLocks noGrp="1"/>
          </p:cNvSpPr>
          <p:nvPr>
            <p:ph type="body" sz="half" idx="2"/>
          </p:nvPr>
        </p:nvSpPr>
        <p:spPr>
          <a:xfrm>
            <a:off x="6452237" y="30057092"/>
            <a:ext cx="19751040" cy="4507228"/>
          </a:xfrm>
        </p:spPr>
        <p:txBody>
          <a:bodyPr/>
          <a:lstStyle>
            <a:lvl1pPr marL="0" indent="0">
              <a:buNone/>
              <a:defRPr sz="5025"/>
            </a:lvl1pPr>
            <a:lvl2pPr marL="1645953" indent="0">
              <a:buNone/>
              <a:defRPr sz="4351"/>
            </a:lvl2pPr>
            <a:lvl3pPr marL="3291906" indent="0">
              <a:buNone/>
              <a:defRPr sz="3600"/>
            </a:lvl3pPr>
            <a:lvl4pPr marL="4937859" indent="0">
              <a:buNone/>
              <a:defRPr sz="3225"/>
            </a:lvl4pPr>
            <a:lvl5pPr marL="6583812" indent="0">
              <a:buNone/>
              <a:defRPr sz="3225"/>
            </a:lvl5pPr>
            <a:lvl6pPr marL="8229765" indent="0">
              <a:buNone/>
              <a:defRPr sz="3225"/>
            </a:lvl6pPr>
            <a:lvl7pPr marL="9875718" indent="0">
              <a:buNone/>
              <a:defRPr sz="3225"/>
            </a:lvl7pPr>
            <a:lvl8pPr marL="11521670" indent="0">
              <a:buNone/>
              <a:defRPr sz="3225"/>
            </a:lvl8pPr>
            <a:lvl9pPr marL="13167623" indent="0">
              <a:buNone/>
              <a:defRPr sz="3225"/>
            </a:lvl9pPr>
          </a:lstStyle>
          <a:p>
            <a:pPr lvl="0"/>
            <a:r>
              <a:rPr lang="en-US"/>
              <a:t>Click to edit Master text styles</a:t>
            </a:r>
          </a:p>
        </p:txBody>
      </p:sp>
      <p:sp>
        <p:nvSpPr>
          <p:cNvPr id="5" name="Date Placeholder 4"/>
          <p:cNvSpPr>
            <a:spLocks noGrp="1"/>
          </p:cNvSpPr>
          <p:nvPr>
            <p:ph type="dt" sz="half" idx="10"/>
          </p:nvPr>
        </p:nvSpPr>
        <p:spPr/>
        <p:txBody>
          <a:bodyPr/>
          <a:lstStyle/>
          <a:p>
            <a:fld id="{0EFA87CF-B376-426D-BB5D-A8B246CA4492}"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152889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537973"/>
            <a:ext cx="29626560" cy="64008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645920" y="8961125"/>
            <a:ext cx="29626560" cy="2534539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35595563"/>
            <a:ext cx="7680960" cy="2044700"/>
          </a:xfrm>
          <a:prstGeom prst="rect">
            <a:avLst/>
          </a:prstGeom>
        </p:spPr>
        <p:txBody>
          <a:bodyPr vert="horz" lIns="438912" tIns="219456" rIns="438912" bIns="219456" rtlCol="0" anchor="ctr"/>
          <a:lstStyle>
            <a:lvl1pPr algn="l">
              <a:defRPr sz="4351">
                <a:solidFill>
                  <a:schemeClr val="tx1">
                    <a:tint val="75000"/>
                  </a:schemeClr>
                </a:solidFill>
              </a:defRPr>
            </a:lvl1pPr>
          </a:lstStyle>
          <a:p>
            <a:fld id="{0EFA87CF-B376-426D-BB5D-A8B246CA4492}" type="datetimeFigureOut">
              <a:rPr lang="en-US" smtClean="0"/>
              <a:pPr/>
              <a:t>8/30/2024</a:t>
            </a:fld>
            <a:endParaRPr lang="en-US"/>
          </a:p>
        </p:txBody>
      </p:sp>
      <p:sp>
        <p:nvSpPr>
          <p:cNvPr id="5" name="Footer Placeholder 4"/>
          <p:cNvSpPr>
            <a:spLocks noGrp="1"/>
          </p:cNvSpPr>
          <p:nvPr>
            <p:ph type="ftr" sz="quarter" idx="3"/>
          </p:nvPr>
        </p:nvSpPr>
        <p:spPr>
          <a:xfrm>
            <a:off x="11247120" y="35595563"/>
            <a:ext cx="10424160" cy="2044700"/>
          </a:xfrm>
          <a:prstGeom prst="rect">
            <a:avLst/>
          </a:prstGeom>
        </p:spPr>
        <p:txBody>
          <a:bodyPr vert="horz" lIns="438912" tIns="219456" rIns="438912" bIns="219456" rtlCol="0" anchor="ctr"/>
          <a:lstStyle>
            <a:lvl1pPr algn="ctr">
              <a:defRPr sz="435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35595563"/>
            <a:ext cx="7680960" cy="2044700"/>
          </a:xfrm>
          <a:prstGeom prst="rect">
            <a:avLst/>
          </a:prstGeom>
        </p:spPr>
        <p:txBody>
          <a:bodyPr vert="horz" lIns="438912" tIns="219456" rIns="438912" bIns="219456" rtlCol="0" anchor="ctr"/>
          <a:lstStyle>
            <a:lvl1pPr algn="r">
              <a:defRPr sz="4351">
                <a:solidFill>
                  <a:schemeClr val="tx1">
                    <a:tint val="75000"/>
                  </a:schemeClr>
                </a:solidFill>
              </a:defRPr>
            </a:lvl1pPr>
          </a:lstStyle>
          <a:p>
            <a:fld id="{7B3F4288-9BF0-4CB9-BAE9-B9C776A21817}" type="slidenum">
              <a:rPr lang="en-US" smtClean="0"/>
              <a:pPr/>
              <a:t>‹#›</a:t>
            </a:fld>
            <a:endParaRPr lang="en-US"/>
          </a:p>
        </p:txBody>
      </p:sp>
    </p:spTree>
    <p:extLst>
      <p:ext uri="{BB962C8B-B14F-4D97-AF65-F5344CB8AC3E}">
        <p14:creationId xmlns:p14="http://schemas.microsoft.com/office/powerpoint/2010/main" val="163702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906" rtl="0" eaLnBrk="1" latinLnBrk="0" hangingPunct="1">
        <a:spcBef>
          <a:spcPct val="0"/>
        </a:spcBef>
        <a:buNone/>
        <a:defRPr sz="15825" kern="1200">
          <a:solidFill>
            <a:schemeClr val="tx1"/>
          </a:solidFill>
          <a:latin typeface="+mj-lt"/>
          <a:ea typeface="+mj-ea"/>
          <a:cs typeface="+mj-cs"/>
        </a:defRPr>
      </a:lvl1pPr>
    </p:titleStyle>
    <p:bodyStyle>
      <a:lvl1pPr marL="1234465" indent="-1234465" algn="l" defTabSz="3291906" rtl="0" eaLnBrk="1" latinLnBrk="0" hangingPunct="1">
        <a:spcBef>
          <a:spcPct val="20000"/>
        </a:spcBef>
        <a:buFont typeface="Arial" pitchFamily="34" charset="0"/>
        <a:buChar char="•"/>
        <a:defRPr sz="11551" kern="1200">
          <a:solidFill>
            <a:schemeClr val="tx1"/>
          </a:solidFill>
          <a:latin typeface="+mn-lt"/>
          <a:ea typeface="+mn-ea"/>
          <a:cs typeface="+mn-cs"/>
        </a:defRPr>
      </a:lvl1pPr>
      <a:lvl2pPr marL="2674673" indent="-1028721" algn="l" defTabSz="3291906" rtl="0" eaLnBrk="1" latinLnBrk="0" hangingPunct="1">
        <a:spcBef>
          <a:spcPct val="20000"/>
        </a:spcBef>
        <a:buFont typeface="Arial" pitchFamily="34" charset="0"/>
        <a:buChar char="–"/>
        <a:defRPr sz="10051" kern="1200">
          <a:solidFill>
            <a:schemeClr val="tx1"/>
          </a:solidFill>
          <a:latin typeface="+mn-lt"/>
          <a:ea typeface="+mn-ea"/>
          <a:cs typeface="+mn-cs"/>
        </a:defRPr>
      </a:lvl2pPr>
      <a:lvl3pPr marL="4114882" indent="-822976" algn="l" defTabSz="3291906" rtl="0" eaLnBrk="1" latinLnBrk="0" hangingPunct="1">
        <a:spcBef>
          <a:spcPct val="20000"/>
        </a:spcBef>
        <a:buFont typeface="Arial" pitchFamily="34" charset="0"/>
        <a:buChar char="•"/>
        <a:defRPr sz="8625" kern="1200">
          <a:solidFill>
            <a:schemeClr val="tx1"/>
          </a:solidFill>
          <a:latin typeface="+mn-lt"/>
          <a:ea typeface="+mn-ea"/>
          <a:cs typeface="+mn-cs"/>
        </a:defRPr>
      </a:lvl3pPr>
      <a:lvl4pPr marL="5760835"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788"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741"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694"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647"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600"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906" rtl="0" eaLnBrk="1" latinLnBrk="0" hangingPunct="1">
        <a:defRPr sz="6450" kern="1200">
          <a:solidFill>
            <a:schemeClr val="tx1"/>
          </a:solidFill>
          <a:latin typeface="+mn-lt"/>
          <a:ea typeface="+mn-ea"/>
          <a:cs typeface="+mn-cs"/>
        </a:defRPr>
      </a:lvl1pPr>
      <a:lvl2pPr marL="1645953" algn="l" defTabSz="3291906" rtl="0" eaLnBrk="1" latinLnBrk="0" hangingPunct="1">
        <a:defRPr sz="6450" kern="1200">
          <a:solidFill>
            <a:schemeClr val="tx1"/>
          </a:solidFill>
          <a:latin typeface="+mn-lt"/>
          <a:ea typeface="+mn-ea"/>
          <a:cs typeface="+mn-cs"/>
        </a:defRPr>
      </a:lvl2pPr>
      <a:lvl3pPr marL="3291906" algn="l" defTabSz="3291906" rtl="0" eaLnBrk="1" latinLnBrk="0" hangingPunct="1">
        <a:defRPr sz="6450" kern="1200">
          <a:solidFill>
            <a:schemeClr val="tx1"/>
          </a:solidFill>
          <a:latin typeface="+mn-lt"/>
          <a:ea typeface="+mn-ea"/>
          <a:cs typeface="+mn-cs"/>
        </a:defRPr>
      </a:lvl3pPr>
      <a:lvl4pPr marL="4937859" algn="l" defTabSz="3291906" rtl="0" eaLnBrk="1" latinLnBrk="0" hangingPunct="1">
        <a:defRPr sz="6450" kern="1200">
          <a:solidFill>
            <a:schemeClr val="tx1"/>
          </a:solidFill>
          <a:latin typeface="+mn-lt"/>
          <a:ea typeface="+mn-ea"/>
          <a:cs typeface="+mn-cs"/>
        </a:defRPr>
      </a:lvl4pPr>
      <a:lvl5pPr marL="6583812" algn="l" defTabSz="3291906" rtl="0" eaLnBrk="1" latinLnBrk="0" hangingPunct="1">
        <a:defRPr sz="6450" kern="1200">
          <a:solidFill>
            <a:schemeClr val="tx1"/>
          </a:solidFill>
          <a:latin typeface="+mn-lt"/>
          <a:ea typeface="+mn-ea"/>
          <a:cs typeface="+mn-cs"/>
        </a:defRPr>
      </a:lvl5pPr>
      <a:lvl6pPr marL="8229765" algn="l" defTabSz="3291906" rtl="0" eaLnBrk="1" latinLnBrk="0" hangingPunct="1">
        <a:defRPr sz="6450" kern="1200">
          <a:solidFill>
            <a:schemeClr val="tx1"/>
          </a:solidFill>
          <a:latin typeface="+mn-lt"/>
          <a:ea typeface="+mn-ea"/>
          <a:cs typeface="+mn-cs"/>
        </a:defRPr>
      </a:lvl6pPr>
      <a:lvl7pPr marL="9875718" algn="l" defTabSz="3291906" rtl="0" eaLnBrk="1" latinLnBrk="0" hangingPunct="1">
        <a:defRPr sz="6450" kern="1200">
          <a:solidFill>
            <a:schemeClr val="tx1"/>
          </a:solidFill>
          <a:latin typeface="+mn-lt"/>
          <a:ea typeface="+mn-ea"/>
          <a:cs typeface="+mn-cs"/>
        </a:defRPr>
      </a:lvl7pPr>
      <a:lvl8pPr marL="11521670" algn="l" defTabSz="3291906" rtl="0" eaLnBrk="1" latinLnBrk="0" hangingPunct="1">
        <a:defRPr sz="6450" kern="1200">
          <a:solidFill>
            <a:schemeClr val="tx1"/>
          </a:solidFill>
          <a:latin typeface="+mn-lt"/>
          <a:ea typeface="+mn-ea"/>
          <a:cs typeface="+mn-cs"/>
        </a:defRPr>
      </a:lvl8pPr>
      <a:lvl9pPr marL="13167623" algn="l" defTabSz="3291906" rtl="0" eaLnBrk="1" latinLnBrk="0" hangingPunct="1">
        <a:defRPr sz="64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QuickStyle" Target="../diagrams/quickStyle2.xml"/><Relationship Id="rId18" Type="http://schemas.openxmlformats.org/officeDocument/2006/relationships/diagramLayout" Target="../diagrams/layout3.xml"/><Relationship Id="rId26" Type="http://schemas.openxmlformats.org/officeDocument/2006/relationships/image" Target="../media/image8.png"/><Relationship Id="rId21" Type="http://schemas.microsoft.com/office/2007/relationships/diagramDrawing" Target="../diagrams/drawing3.xml"/><Relationship Id="rId34" Type="http://schemas.openxmlformats.org/officeDocument/2006/relationships/hyperlink" Target="https://enlisense.com/2021/04/16/sweat-sensor-warns-of-impending-covid-19-cytokine-storm/" TargetMode="Externa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Data" Target="../diagrams/data3.xml"/><Relationship Id="rId25" Type="http://schemas.openxmlformats.org/officeDocument/2006/relationships/image" Target="../media/image7.png"/><Relationship Id="rId33" Type="http://schemas.microsoft.com/office/2007/relationships/diagramDrawing" Target="../diagrams/drawing4.xml"/><Relationship Id="rId2" Type="http://schemas.openxmlformats.org/officeDocument/2006/relationships/notesSlide" Target="../notesSlides/notesSlide1.xml"/><Relationship Id="rId16" Type="http://schemas.openxmlformats.org/officeDocument/2006/relationships/image" Target="../media/image3.png"/><Relationship Id="rId20" Type="http://schemas.openxmlformats.org/officeDocument/2006/relationships/diagramColors" Target="../diagrams/colors3.xml"/><Relationship Id="rId29" Type="http://schemas.openxmlformats.org/officeDocument/2006/relationships/diagramData" Target="../diagrams/data4.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image" Target="../media/image6.png"/><Relationship Id="rId32" Type="http://schemas.openxmlformats.org/officeDocument/2006/relationships/diagramColors" Target="../diagrams/colors4.xml"/><Relationship Id="rId37" Type="http://schemas.openxmlformats.org/officeDocument/2006/relationships/image" Target="../media/image10.png"/><Relationship Id="rId5" Type="http://schemas.openxmlformats.org/officeDocument/2006/relationships/image" Target="../media/image2.png"/><Relationship Id="rId15" Type="http://schemas.microsoft.com/office/2007/relationships/diagramDrawing" Target="../diagrams/drawing2.xml"/><Relationship Id="rId23" Type="http://schemas.openxmlformats.org/officeDocument/2006/relationships/image" Target="../media/image5.png"/><Relationship Id="rId28" Type="http://schemas.openxmlformats.org/officeDocument/2006/relationships/image" Target="../media/image9.png"/><Relationship Id="rId36" Type="http://schemas.openxmlformats.org/officeDocument/2006/relationships/hyperlink" Target="https://www.bbe.caltech.edu/news/new-wearable-sensor-detects-even-more-compounds-in-human-sweat" TargetMode="External"/><Relationship Id="rId10" Type="http://schemas.microsoft.com/office/2007/relationships/diagramDrawing" Target="../diagrams/drawing1.xml"/><Relationship Id="rId19" Type="http://schemas.openxmlformats.org/officeDocument/2006/relationships/diagramQuickStyle" Target="../diagrams/quickStyle3.xml"/><Relationship Id="rId31" Type="http://schemas.openxmlformats.org/officeDocument/2006/relationships/diagramQuickStyle" Target="../diagrams/quickStyle4.xml"/><Relationship Id="rId4" Type="http://schemas.openxmlformats.org/officeDocument/2006/relationships/hyperlink" Target="mailto:jsc-hrp-space-radiation-element@mail.nasa.gov" TargetMode="External"/><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4.png"/><Relationship Id="rId27" Type="http://schemas.openxmlformats.org/officeDocument/2006/relationships/hyperlink" Target="http://www.spectrophon.com/technology.html" TargetMode="External"/><Relationship Id="rId30" Type="http://schemas.openxmlformats.org/officeDocument/2006/relationships/diagramLayout" Target="../diagrams/layout4.xml"/><Relationship Id="rId35" Type="http://schemas.openxmlformats.org/officeDocument/2006/relationships/hyperlink" Target="https://enlisense.com/2021/06/02/to-measure-ibd-activity-sweat-the-small-stuff/" TargetMode="External"/><Relationship Id="rId8" Type="http://schemas.openxmlformats.org/officeDocument/2006/relationships/diagramQuickStyle" Target="../diagrams/quickStyl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Box 229"/>
          <p:cNvSpPr txBox="1"/>
          <p:nvPr/>
        </p:nvSpPr>
        <p:spPr>
          <a:xfrm>
            <a:off x="0" y="4724400"/>
            <a:ext cx="16487250" cy="7571303"/>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lIns="274320" tIns="274320" rIns="274320" bIns="274320" rtlCol="0">
            <a:spAutoFit/>
          </a:bodyPr>
          <a:lstStyle/>
          <a:p>
            <a:pPr indent="866775" algn="just">
              <a:spcBef>
                <a:spcPts val="900"/>
              </a:spcBef>
            </a:pPr>
            <a:r>
              <a:rPr lang="en-US" sz="2400">
                <a:latin typeface="Arial" panose="020B0604020202020204" pitchFamily="34" charset="0"/>
                <a:cs typeface="Arial" panose="020B0604020202020204" pitchFamily="34" charset="0"/>
              </a:rPr>
              <a:t>The Space Radiation Element (SRE), as part of NASA’s Human Research Program (HRP), is dedicated to understanding and mitigating the health risks associated with exposure to space radiation. Missions to the Moon and Mars will subject astronauts to chronic physiological stressors, including ionizing radiation (IR). Exposure to IR can lead to disrupted hemodynamics, metabolism, endocrine and immune responses, and inflammation, thereby increasing the risk of conditions such as cancer, central nervous impairments, and degenerative tissue damage. Therefore, it is critical to measure biomarkers responsive to space stressors to monitor the individual responses of crew members and their susceptibility to develop health complications. In collaboration with the Defense Threat Reduction Agency (DTRA), NASA HRP is exploring the use of dynamic, minimally invasive wearables that measure biochemical markers in dermal fluids such as sweat and interstitial fluid. These devices aim to provide near-continuous physiological data to monitor changes in astronaut health in real time. In a detailed analysis of 350 potential devices, three leading wearables were identified based on their ability to measure relevant analytes, sample collection methods, sensor lifespan, design, and placement on the body. Evaluation of these prototypes indicates that sweat sensors equipped with spectrometry and electrochemical impedance biosensors show great promise. These sensors can measure hormones, tissue damage and inflammatory markers, providing a comprehensive tool for accurately assessing health risks associated with human space exploration and minimizing damage from IR. Future research should focus on advancing the technology of these biosensors to enhance their accuracy and range of measurable indicators. Additionally, long-term studies are needed to understand the effects of continuous wear in the challenging environments of space, ensuring that these devices are both practical and durable under extended exposure to IR.</a:t>
            </a:r>
          </a:p>
        </p:txBody>
      </p:sp>
      <p:sp>
        <p:nvSpPr>
          <p:cNvPr id="229" name="Rectangle 228"/>
          <p:cNvSpPr/>
          <p:nvPr/>
        </p:nvSpPr>
        <p:spPr>
          <a:xfrm>
            <a:off x="-588" y="4202876"/>
            <a:ext cx="16463014" cy="34201924"/>
          </a:xfrm>
          <a:prstGeom prst="rect">
            <a:avLst/>
          </a:prstGeom>
          <a:noFill/>
          <a:ln w="38100">
            <a:solidFill>
              <a:srgbClr val="002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latin typeface="Arial" panose="020B0604020202020204" pitchFamily="34" charset="0"/>
              <a:cs typeface="Arial" panose="020B0604020202020204" pitchFamily="34" charset="0"/>
            </a:endParaRPr>
          </a:p>
        </p:txBody>
      </p:sp>
      <p:sp>
        <p:nvSpPr>
          <p:cNvPr id="282" name="TextBox 281"/>
          <p:cNvSpPr txBox="1"/>
          <p:nvPr/>
        </p:nvSpPr>
        <p:spPr>
          <a:xfrm>
            <a:off x="0" y="4203557"/>
            <a:ext cx="16459200" cy="769441"/>
          </a:xfrm>
          <a:prstGeom prst="rect">
            <a:avLst/>
          </a:prstGeom>
          <a:solidFill>
            <a:srgbClr val="00254E"/>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cap="all">
                <a:solidFill>
                  <a:schemeClr val="bg1"/>
                </a:solidFill>
                <a:latin typeface="Arial" panose="020B0604020202020204" pitchFamily="34" charset="0"/>
                <a:cs typeface="Arial" panose="020B0604020202020204" pitchFamily="34" charset="0"/>
              </a:rPr>
              <a:t>Background </a:t>
            </a:r>
          </a:p>
        </p:txBody>
      </p:sp>
      <p:sp>
        <p:nvSpPr>
          <p:cNvPr id="4" name="TextBox 3"/>
          <p:cNvSpPr txBox="1"/>
          <p:nvPr/>
        </p:nvSpPr>
        <p:spPr>
          <a:xfrm>
            <a:off x="3976724" y="202647"/>
            <a:ext cx="25058030" cy="3788394"/>
          </a:xfrm>
          <a:prstGeom prst="rect">
            <a:avLst/>
          </a:prstGeom>
          <a:noFill/>
        </p:spPr>
        <p:txBody>
          <a:bodyPr wrap="square" lIns="91440" tIns="45720" rIns="91440" bIns="45720" rtlCol="0" anchor="t">
            <a:normAutofit fontScale="25000" lnSpcReduction="20000"/>
          </a:bodyPr>
          <a:lstStyle/>
          <a:p>
            <a:pPr algn="ctr">
              <a:spcBef>
                <a:spcPts val="600"/>
              </a:spcBef>
              <a:spcAft>
                <a:spcPts val="1200"/>
              </a:spcAft>
            </a:pPr>
            <a:r>
              <a:rPr lang="en-US" sz="21600" b="1">
                <a:solidFill>
                  <a:srgbClr val="0033CC"/>
                </a:solidFill>
                <a:latin typeface="Arial" panose="020B0604020202020204" pitchFamily="34" charset="0"/>
                <a:cs typeface="Arial" panose="020B0604020202020204" pitchFamily="34" charset="0"/>
              </a:rPr>
              <a:t>Minimally invasive wearables for assessing astronauts’ physiological response to space stressor</a:t>
            </a:r>
          </a:p>
          <a:p>
            <a:pPr algn="ctr">
              <a:spcBef>
                <a:spcPts val="600"/>
              </a:spcBef>
              <a:spcAft>
                <a:spcPts val="1200"/>
              </a:spcAft>
            </a:pPr>
            <a:r>
              <a:rPr lang="en-US" sz="10000" b="1">
                <a:solidFill>
                  <a:srgbClr val="0033CC"/>
                </a:solidFill>
                <a:latin typeface="Arial"/>
                <a:cs typeface="Arial"/>
              </a:rPr>
              <a:t>     </a:t>
            </a:r>
            <a:r>
              <a:rPr lang="en-US" sz="16000">
                <a:effectLst/>
                <a:latin typeface="Arial"/>
                <a:ea typeface="Calibri"/>
                <a:cs typeface="Arial"/>
              </a:rPr>
              <a:t>Diana Cruz-Topete, Ph.D.</a:t>
            </a:r>
            <a:r>
              <a:rPr lang="en-US" sz="16000" baseline="30000">
                <a:effectLst/>
                <a:latin typeface="Arial"/>
                <a:ea typeface="Calibri"/>
                <a:cs typeface="Arial"/>
              </a:rPr>
              <a:t>1</a:t>
            </a:r>
            <a:r>
              <a:rPr lang="en-US" sz="16000">
                <a:effectLst/>
                <a:latin typeface="Arial"/>
                <a:ea typeface="Calibri"/>
                <a:cs typeface="Arial"/>
              </a:rPr>
              <a:t>, Corey Theriot, Ph.D</a:t>
            </a:r>
            <a:r>
              <a:rPr lang="en-US" sz="16000" baseline="30000">
                <a:effectLst/>
                <a:latin typeface="Arial"/>
                <a:ea typeface="Calibri"/>
                <a:cs typeface="Arial"/>
              </a:rPr>
              <a:t>2</a:t>
            </a:r>
            <a:r>
              <a:rPr lang="en-US" sz="16000">
                <a:effectLst/>
                <a:latin typeface="Arial"/>
                <a:ea typeface="Calibri"/>
                <a:cs typeface="Arial"/>
              </a:rPr>
              <a:t>, Rory Curtis, Ph.D</a:t>
            </a:r>
            <a:r>
              <a:rPr lang="en-US" sz="16000" baseline="30000">
                <a:effectLst/>
                <a:latin typeface="Arial"/>
                <a:ea typeface="Calibri"/>
                <a:cs typeface="Arial"/>
              </a:rPr>
              <a:t>3</a:t>
            </a:r>
            <a:r>
              <a:rPr lang="en-US" sz="16000">
                <a:effectLst/>
                <a:latin typeface="Arial"/>
                <a:ea typeface="Calibri"/>
                <a:cs typeface="Arial"/>
              </a:rPr>
              <a:t>, Kim Ayers</a:t>
            </a:r>
            <a:r>
              <a:rPr lang="en-US" sz="16000" baseline="30000">
                <a:effectLst/>
                <a:latin typeface="Arial"/>
                <a:ea typeface="Calibri"/>
                <a:cs typeface="Arial"/>
              </a:rPr>
              <a:t>3</a:t>
            </a:r>
            <a:r>
              <a:rPr lang="en-US" sz="16000">
                <a:effectLst/>
                <a:latin typeface="Arial"/>
                <a:ea typeface="Calibri"/>
                <a:cs typeface="Arial"/>
              </a:rPr>
              <a:t>, Megan Waldock</a:t>
            </a:r>
            <a:r>
              <a:rPr lang="en-US" sz="16000" baseline="30000">
                <a:effectLst/>
                <a:latin typeface="Arial"/>
                <a:ea typeface="Calibri"/>
                <a:cs typeface="Arial"/>
              </a:rPr>
              <a:t>3</a:t>
            </a:r>
            <a:r>
              <a:rPr lang="en-US" sz="16000">
                <a:effectLst/>
                <a:latin typeface="Arial"/>
                <a:ea typeface="Calibri"/>
                <a:cs typeface="Arial"/>
              </a:rPr>
              <a:t>, </a:t>
            </a:r>
            <a:endParaRPr lang="en-US" sz="16000" baseline="30000">
              <a:latin typeface="Arial"/>
              <a:ea typeface="Calibri"/>
              <a:cs typeface="Arial"/>
            </a:endParaRPr>
          </a:p>
          <a:p>
            <a:pPr algn="ctr">
              <a:spcBef>
                <a:spcPts val="600"/>
              </a:spcBef>
              <a:spcAft>
                <a:spcPts val="1200"/>
              </a:spcAft>
            </a:pPr>
            <a:r>
              <a:rPr lang="en-US" sz="16000">
                <a:effectLst/>
                <a:latin typeface="Arial"/>
                <a:ea typeface="Calibri"/>
                <a:cs typeface="Arial"/>
              </a:rPr>
              <a:t>Janapriya Saha, Ph.D.</a:t>
            </a:r>
            <a:r>
              <a:rPr lang="en-US" sz="16000" baseline="30000">
                <a:effectLst/>
                <a:latin typeface="Arial"/>
                <a:ea typeface="Calibri"/>
                <a:cs typeface="Arial"/>
              </a:rPr>
              <a:t>4</a:t>
            </a:r>
            <a:r>
              <a:rPr lang="en-US" sz="16000">
                <a:effectLst/>
                <a:latin typeface="Arial"/>
                <a:ea typeface="Calibri"/>
                <a:cs typeface="Arial"/>
              </a:rPr>
              <a:t>, Jason Weeks</a:t>
            </a:r>
            <a:r>
              <a:rPr lang="en-US" sz="16000" baseline="30000">
                <a:effectLst/>
                <a:latin typeface="Arial"/>
                <a:ea typeface="Calibri"/>
                <a:cs typeface="Arial"/>
              </a:rPr>
              <a:t>5</a:t>
            </a:r>
            <a:r>
              <a:rPr lang="en-US" sz="16000">
                <a:effectLst/>
                <a:latin typeface="Arial"/>
                <a:ea typeface="Calibri"/>
                <a:cs typeface="Arial"/>
              </a:rPr>
              <a:t>,</a:t>
            </a:r>
            <a:r>
              <a:rPr lang="en-US" sz="16000" baseline="30000">
                <a:effectLst/>
                <a:latin typeface="Arial"/>
                <a:ea typeface="Calibri"/>
                <a:cs typeface="Arial"/>
              </a:rPr>
              <a:t> </a:t>
            </a:r>
            <a:r>
              <a:rPr lang="en-US" sz="16000">
                <a:effectLst/>
                <a:latin typeface="Arial"/>
                <a:ea typeface="Calibri"/>
                <a:cs typeface="Arial"/>
              </a:rPr>
              <a:t>Janice Zawaski, Ph.D</a:t>
            </a:r>
            <a:r>
              <a:rPr lang="en-US" sz="16000" baseline="30000">
                <a:effectLst/>
                <a:latin typeface="Arial"/>
                <a:ea typeface="Calibri"/>
                <a:cs typeface="Arial"/>
              </a:rPr>
              <a:t>5</a:t>
            </a:r>
            <a:endParaRPr lang="en-US" sz="16000" baseline="30000">
              <a:latin typeface="Arial"/>
              <a:ea typeface="Calibri"/>
              <a:cs typeface="Arial"/>
            </a:endParaRPr>
          </a:p>
          <a:p>
            <a:pPr algn="ctr">
              <a:lnSpc>
                <a:spcPct val="107000"/>
              </a:lnSpc>
              <a:spcAft>
                <a:spcPts val="800"/>
              </a:spcAft>
            </a:pPr>
            <a:r>
              <a:rPr lang="en-US" sz="9600" baseline="30000">
                <a:latin typeface="Arial" panose="020B0604020202020204" pitchFamily="34" charset="0"/>
                <a:cs typeface="Arial" panose="020B0604020202020204" pitchFamily="34" charset="0"/>
              </a:rPr>
              <a:t>                           1</a:t>
            </a:r>
            <a:r>
              <a:rPr lang="en-US" sz="9600">
                <a:latin typeface="Arial" panose="020B0604020202020204" pitchFamily="34" charset="0"/>
                <a:cs typeface="Arial" panose="020B0604020202020204" pitchFamily="34" charset="0"/>
              </a:rPr>
              <a:t>Aegis Aerospace Inc. Houston, TX, </a:t>
            </a:r>
            <a:r>
              <a:rPr lang="en-US" sz="9600" baseline="30000">
                <a:effectLst/>
                <a:latin typeface="Arial" panose="020B0604020202020204" pitchFamily="34" charset="0"/>
                <a:ea typeface="Calibri" panose="020F0502020204030204" pitchFamily="34" charset="0"/>
              </a:rPr>
              <a:t>2</a:t>
            </a:r>
            <a:r>
              <a:rPr lang="en-US" sz="9600">
                <a:effectLst/>
                <a:latin typeface="Arial" panose="020B0604020202020204" pitchFamily="34" charset="0"/>
                <a:ea typeface="Calibri" panose="020F0502020204030204" pitchFamily="34" charset="0"/>
              </a:rPr>
              <a:t>KBR Wyle, Houston, Tx, </a:t>
            </a:r>
            <a:r>
              <a:rPr lang="en-US" sz="9600" baseline="30000">
                <a:effectLst/>
                <a:latin typeface="Arial" panose="020B0604020202020204" pitchFamily="34" charset="0"/>
                <a:ea typeface="Calibri" panose="020F0502020204030204" pitchFamily="34" charset="0"/>
              </a:rPr>
              <a:t>3</a:t>
            </a:r>
            <a:r>
              <a:rPr lang="en-US" sz="9600">
                <a:effectLst/>
                <a:latin typeface="Arial" panose="020B0604020202020204" pitchFamily="34" charset="0"/>
                <a:ea typeface="Calibri" panose="020F0502020204030204" pitchFamily="34" charset="0"/>
              </a:rPr>
              <a:t>yet2 North America, </a:t>
            </a:r>
            <a:r>
              <a:rPr lang="en-US" sz="9600">
                <a:solidFill>
                  <a:srgbClr val="000000"/>
                </a:solidFill>
                <a:effectLst/>
                <a:latin typeface="Arial" panose="020B0604020202020204" pitchFamily="34" charset="0"/>
                <a:ea typeface="Calibri" panose="020F0502020204030204" pitchFamily="34" charset="0"/>
              </a:rPr>
              <a:t>Waltham, MA, </a:t>
            </a:r>
            <a:r>
              <a:rPr lang="en-US" sz="9600" baseline="30000">
                <a:solidFill>
                  <a:srgbClr val="000000"/>
                </a:solidFill>
                <a:effectLst/>
                <a:latin typeface="Arial" panose="020B0604020202020204" pitchFamily="34" charset="0"/>
                <a:ea typeface="Calibri" panose="020F0502020204030204" pitchFamily="34" charset="0"/>
              </a:rPr>
              <a:t>4</a:t>
            </a:r>
            <a:r>
              <a:rPr lang="en-US" sz="9600">
                <a:latin typeface="Arial" panose="020B0604020202020204" pitchFamily="34" charset="0"/>
                <a:cs typeface="Arial" panose="020B0604020202020204" pitchFamily="34" charset="0"/>
              </a:rPr>
              <a:t>Leidos Inc. Houston, TX, </a:t>
            </a:r>
            <a:r>
              <a:rPr lang="en-US" sz="9600" baseline="30000">
                <a:latin typeface="Arial" panose="020B0604020202020204" pitchFamily="34" charset="0"/>
                <a:ea typeface="Calibri" panose="020F0502020204030204" pitchFamily="34" charset="0"/>
                <a:cs typeface="Arial" panose="020B0604020202020204" pitchFamily="34" charset="0"/>
              </a:rPr>
              <a:t>5</a:t>
            </a:r>
            <a:r>
              <a:rPr lang="en-US" sz="9600">
                <a:latin typeface="Arial" panose="020B0604020202020204" pitchFamily="34" charset="0"/>
                <a:ea typeface="Calibri" panose="020F0502020204030204" pitchFamily="34" charset="0"/>
                <a:cs typeface="Arial" panose="020B0604020202020204" pitchFamily="34" charset="0"/>
              </a:rPr>
              <a:t>NASA Johnson Space Center, Houston, TX</a:t>
            </a:r>
          </a:p>
        </p:txBody>
      </p:sp>
      <p:sp>
        <p:nvSpPr>
          <p:cNvPr id="115" name="Rectangle 2"/>
          <p:cNvSpPr>
            <a:spLocks noChangeArrowheads="1"/>
          </p:cNvSpPr>
          <p:nvPr/>
        </p:nvSpPr>
        <p:spPr bwMode="auto">
          <a:xfrm>
            <a:off x="0" y="492812"/>
            <a:ext cx="32918400" cy="3429000"/>
          </a:xfrm>
          <a:prstGeom prst="rect">
            <a:avLst/>
          </a:prstGeom>
          <a:noFill/>
          <a:ln w="9525">
            <a:noFill/>
            <a:miter lim="800000"/>
            <a:headEnd/>
            <a:tailEnd/>
          </a:ln>
        </p:spPr>
        <p:txBody>
          <a:bodyPr wrap="none" anchor="ctr"/>
          <a:lstStyle/>
          <a:p>
            <a:endParaRPr lang="en-US" sz="6450">
              <a:latin typeface="Arial" panose="020B0604020202020204" pitchFamily="34" charset="0"/>
              <a:cs typeface="Arial" panose="020B0604020202020204" pitchFamily="34" charset="0"/>
            </a:endParaRPr>
          </a:p>
        </p:txBody>
      </p:sp>
      <p:sp>
        <p:nvSpPr>
          <p:cNvPr id="2053" name="Rectangle 5"/>
          <p:cNvSpPr>
            <a:spLocks noChangeArrowheads="1"/>
          </p:cNvSpPr>
          <p:nvPr/>
        </p:nvSpPr>
        <p:spPr bwMode="auto">
          <a:xfrm>
            <a:off x="1" y="1170620"/>
            <a:ext cx="138564" cy="287451"/>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14" fontAlgn="base">
              <a:spcBef>
                <a:spcPct val="0"/>
              </a:spcBef>
              <a:spcAft>
                <a:spcPct val="0"/>
              </a:spcAft>
            </a:pPr>
            <a:endParaRPr lang="en-US" sz="1351">
              <a:latin typeface="Arial" panose="020B0604020202020204" pitchFamily="34" charset="0"/>
              <a:cs typeface="Arial" panose="020B0604020202020204" pitchFamily="34" charset="0"/>
            </a:endParaRPr>
          </a:p>
        </p:txBody>
      </p:sp>
      <p:sp>
        <p:nvSpPr>
          <p:cNvPr id="2060" name="Rectangle 12"/>
          <p:cNvSpPr>
            <a:spLocks noChangeArrowheads="1"/>
          </p:cNvSpPr>
          <p:nvPr/>
        </p:nvSpPr>
        <p:spPr bwMode="auto">
          <a:xfrm>
            <a:off x="1" y="-152400"/>
            <a:ext cx="138564" cy="106182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6450">
              <a:latin typeface="Arial" panose="020B0604020202020204" pitchFamily="34" charset="0"/>
              <a:cs typeface="Arial" panose="020B0604020202020204" pitchFamily="34" charset="0"/>
            </a:endParaRPr>
          </a:p>
        </p:txBody>
      </p:sp>
      <p:sp>
        <p:nvSpPr>
          <p:cNvPr id="231" name="TextBox 230"/>
          <p:cNvSpPr txBox="1"/>
          <p:nvPr/>
        </p:nvSpPr>
        <p:spPr>
          <a:xfrm>
            <a:off x="-3814" y="19431000"/>
            <a:ext cx="16463014" cy="830997"/>
          </a:xfrm>
          <a:prstGeom prst="rect">
            <a:avLst/>
          </a:prstGeom>
          <a:solidFill>
            <a:srgbClr val="00254E"/>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800" b="1" cap="all">
                <a:solidFill>
                  <a:schemeClr val="bg1"/>
                </a:solidFill>
                <a:latin typeface="Arial" panose="020B0604020202020204" pitchFamily="34" charset="0"/>
                <a:cs typeface="Arial" panose="020B0604020202020204" pitchFamily="34" charset="0"/>
              </a:rPr>
              <a:t>Project background and Search criteria</a:t>
            </a:r>
          </a:p>
        </p:txBody>
      </p:sp>
      <p:sp>
        <p:nvSpPr>
          <p:cNvPr id="234" name="TextBox 233"/>
          <p:cNvSpPr txBox="1"/>
          <p:nvPr/>
        </p:nvSpPr>
        <p:spPr>
          <a:xfrm>
            <a:off x="16436437" y="32145327"/>
            <a:ext cx="16508085" cy="703209"/>
          </a:xfrm>
          <a:prstGeom prst="rect">
            <a:avLst/>
          </a:prstGeom>
          <a:solidFill>
            <a:srgbClr val="00254E"/>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cap="all">
                <a:solidFill>
                  <a:schemeClr val="bg1"/>
                </a:solidFill>
                <a:latin typeface="Arial" panose="020B0604020202020204" pitchFamily="34" charset="0"/>
                <a:cs typeface="Arial" panose="020B0604020202020204" pitchFamily="34" charset="0"/>
              </a:rPr>
              <a:t>Future opportunities</a:t>
            </a:r>
          </a:p>
        </p:txBody>
      </p:sp>
      <p:pic>
        <p:nvPicPr>
          <p:cNvPr id="203" name="Picture 2">
            <a:extLst>
              <a:ext uri="{FF2B5EF4-FFF2-40B4-BE49-F238E27FC236}">
                <a16:creationId xmlns:a16="http://schemas.microsoft.com/office/drawing/2014/main" id="{08E9FACB-C362-4D24-B750-C9F04E583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7" y="573314"/>
            <a:ext cx="3459162" cy="3429000"/>
          </a:xfrm>
          <a:prstGeom prst="rect">
            <a:avLst/>
          </a:prstGeom>
          <a:noFill/>
          <a:extLst>
            <a:ext uri="{909E8E84-426E-40DD-AFC4-6F175D3DCCD1}">
              <a14:hiddenFill xmlns:a14="http://schemas.microsoft.com/office/drawing/2010/main">
                <a:solidFill>
                  <a:srgbClr val="FFFFFF"/>
                </a:solidFill>
              </a14:hiddenFill>
            </a:ext>
          </a:extLst>
        </p:spPr>
      </p:pic>
      <p:sp>
        <p:nvSpPr>
          <p:cNvPr id="264" name="Rectangle 263">
            <a:extLst>
              <a:ext uri="{FF2B5EF4-FFF2-40B4-BE49-F238E27FC236}">
                <a16:creationId xmlns:a16="http://schemas.microsoft.com/office/drawing/2014/main" id="{E702403A-472E-4CF5-8067-8F4338210516}"/>
              </a:ext>
            </a:extLst>
          </p:cNvPr>
          <p:cNvSpPr/>
          <p:nvPr/>
        </p:nvSpPr>
        <p:spPr>
          <a:xfrm>
            <a:off x="16477277" y="4223657"/>
            <a:ext cx="16470689" cy="34181144"/>
          </a:xfrm>
          <a:prstGeom prst="rect">
            <a:avLst/>
          </a:prstGeom>
          <a:noFill/>
          <a:ln w="38100">
            <a:solidFill>
              <a:srgbClr val="002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9E657322-C40F-4A6E-991A-CE584CE1C525}"/>
              </a:ext>
            </a:extLst>
          </p:cNvPr>
          <p:cNvSpPr txBox="1"/>
          <p:nvPr/>
        </p:nvSpPr>
        <p:spPr>
          <a:xfrm>
            <a:off x="22750" y="26959427"/>
            <a:ext cx="16393144" cy="1938992"/>
          </a:xfrm>
          <a:prstGeom prst="rect">
            <a:avLst/>
          </a:prstGeom>
          <a:noFill/>
        </p:spPr>
        <p:txBody>
          <a:bodyPr wrap="square" lIns="274320" tIns="274320" rIns="274320" bIns="274320">
            <a:spAutoFit/>
          </a:bodyPr>
          <a:lstStyle/>
          <a:p>
            <a:pPr marL="0" lvl="1" algn="just">
              <a:lnSpc>
                <a:spcPct val="100000"/>
              </a:lnSpc>
              <a:spcBef>
                <a:spcPts val="0"/>
              </a:spcBef>
            </a:pPr>
            <a:r>
              <a:rPr lang="en-US" sz="1800" b="1">
                <a:latin typeface="Arial" panose="020B0604020202020204" pitchFamily="34" charset="0"/>
                <a:ea typeface="Source Sans Pro" panose="020B0503030403020204" pitchFamily="34" charset="0"/>
                <a:cs typeface="Arial" panose="020B0604020202020204" pitchFamily="34" charset="0"/>
              </a:rPr>
              <a:t>Figure 2: </a:t>
            </a:r>
            <a:r>
              <a:rPr lang="en-US" sz="1800">
                <a:latin typeface="Arial" panose="020B0604020202020204" pitchFamily="34" charset="0"/>
                <a:ea typeface="Source Sans Pro" panose="020B0503030403020204" pitchFamily="34" charset="0"/>
                <a:cs typeface="Arial" panose="020B0604020202020204" pitchFamily="34" charset="0"/>
              </a:rPr>
              <a:t>From September 2023 to January 2024, </a:t>
            </a:r>
            <a:r>
              <a:rPr lang="en-US" sz="1800" b="1" i="1">
                <a:latin typeface="Arial" panose="020B0604020202020204" pitchFamily="34" charset="0"/>
                <a:ea typeface="Source Sans Pro" panose="020B0503030403020204" pitchFamily="34" charset="0"/>
                <a:cs typeface="Arial" panose="020B0604020202020204" pitchFamily="34" charset="0"/>
              </a:rPr>
              <a:t>yet2 </a:t>
            </a:r>
            <a:r>
              <a:rPr lang="en-US" sz="1800" i="1">
                <a:latin typeface="Arial" panose="020B0604020202020204" pitchFamily="34" charset="0"/>
                <a:ea typeface="Source Sans Pro" panose="020B0503030403020204" pitchFamily="34" charset="0"/>
                <a:cs typeface="Arial" panose="020B0604020202020204" pitchFamily="34" charset="0"/>
              </a:rPr>
              <a:t>(</a:t>
            </a:r>
            <a:r>
              <a:rPr lang="en-US" sz="1800">
                <a:latin typeface="Arial" panose="020B0604020202020204" pitchFamily="34" charset="0"/>
                <a:ea typeface="Source Sans Pro" panose="020B0503030403020204" pitchFamily="34" charset="0"/>
                <a:cs typeface="Arial" panose="020B0604020202020204" pitchFamily="34" charset="0"/>
              </a:rPr>
              <a:t>a technology scouting and open innovation consulting firm) worked with </a:t>
            </a:r>
            <a:r>
              <a:rPr lang="en-GB" sz="1800">
                <a:latin typeface="Arial" panose="020B0604020202020204" pitchFamily="34" charset="0"/>
                <a:ea typeface="Calibri" panose="020F0502020204030204" pitchFamily="34" charset="0"/>
                <a:cs typeface="Arial" panose="020B0604020202020204" pitchFamily="34" charset="0"/>
              </a:rPr>
              <a:t>NASA HRP and the </a:t>
            </a:r>
            <a:r>
              <a:rPr lang="en-US" sz="1800">
                <a:latin typeface="Arial" panose="020B0604020202020204" pitchFamily="34" charset="0"/>
                <a:ea typeface="Calibri" panose="020F0502020204030204" pitchFamily="34" charset="0"/>
                <a:cs typeface="Arial" panose="020B0604020202020204" pitchFamily="34" charset="0"/>
              </a:rPr>
              <a:t>Defense Threat Reduction Agency (DTRA) to identify wearables for dermal bioindicators. </a:t>
            </a:r>
            <a:r>
              <a:rPr lang="en-US" sz="1800" b="1">
                <a:latin typeface="Arial" panose="020B0604020202020204" pitchFamily="34" charset="0"/>
                <a:ea typeface="Source Sans Pro" panose="020B0503030403020204" pitchFamily="34" charset="0"/>
                <a:cs typeface="Arial" panose="020B0604020202020204" pitchFamily="34" charset="0"/>
              </a:rPr>
              <a:t>(A) </a:t>
            </a:r>
            <a:r>
              <a:rPr lang="en-US" sz="1800">
                <a:latin typeface="Arial" panose="020B0604020202020204" pitchFamily="34" charset="0"/>
                <a:ea typeface="Source Sans Pro" panose="020B0503030403020204" pitchFamily="34" charset="0"/>
                <a:cs typeface="Arial" panose="020B0604020202020204" pitchFamily="34" charset="0"/>
              </a:rPr>
              <a:t>The goal of this project was to identify wearables to monitor dermal Bioindicators from sweat and interstitial fluid (ISF). We performed an assessment of the available devices and identified the most promising solution providers. </a:t>
            </a:r>
            <a:r>
              <a:rPr lang="en-US" sz="1800" b="1">
                <a:latin typeface="Arial" panose="020B0604020202020204" pitchFamily="34" charset="0"/>
                <a:ea typeface="Source Sans Pro" panose="020B0503030403020204" pitchFamily="34" charset="0"/>
                <a:cs typeface="Arial" panose="020B0604020202020204" pitchFamily="34" charset="0"/>
              </a:rPr>
              <a:t>(B) </a:t>
            </a:r>
            <a:r>
              <a:rPr lang="en-US" sz="1800">
                <a:latin typeface="Arial" panose="020B0604020202020204" pitchFamily="34" charset="0"/>
                <a:ea typeface="Source Sans Pro" panose="020B0503030403020204" pitchFamily="34" charset="0"/>
                <a:cs typeface="Arial" panose="020B0604020202020204" pitchFamily="34" charset="0"/>
              </a:rPr>
              <a:t>The selection of potential devices was based on the following criteria: non-invasive, adaptability to space environments, size, cost, and biomarkers detected. </a:t>
            </a:r>
            <a:endParaRPr lang="en-US" sz="1800" i="1">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827AB02D-6D75-4DDE-AF0B-3EB8052AD032}"/>
              </a:ext>
            </a:extLst>
          </p:cNvPr>
          <p:cNvSpPr txBox="1"/>
          <p:nvPr/>
        </p:nvSpPr>
        <p:spPr>
          <a:xfrm>
            <a:off x="0" y="12039600"/>
            <a:ext cx="16508085" cy="769441"/>
          </a:xfrm>
          <a:prstGeom prst="rect">
            <a:avLst/>
          </a:prstGeom>
          <a:solidFill>
            <a:srgbClr val="00254E"/>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400" b="1" cap="all">
                <a:solidFill>
                  <a:schemeClr val="bg1"/>
                </a:solidFill>
                <a:latin typeface="Arial" panose="020B0604020202020204" pitchFamily="34" charset="0"/>
                <a:cs typeface="Arial" panose="020B0604020202020204" pitchFamily="34" charset="0"/>
              </a:rPr>
              <a:t>Space radiation effects on the human body</a:t>
            </a:r>
          </a:p>
        </p:txBody>
      </p:sp>
      <p:sp>
        <p:nvSpPr>
          <p:cNvPr id="190" name="TextBox 189">
            <a:extLst>
              <a:ext uri="{FF2B5EF4-FFF2-40B4-BE49-F238E27FC236}">
                <a16:creationId xmlns:a16="http://schemas.microsoft.com/office/drawing/2014/main" id="{E5611DA5-3D45-461B-A8DB-3D0A485CF3CA}"/>
              </a:ext>
            </a:extLst>
          </p:cNvPr>
          <p:cNvSpPr txBox="1"/>
          <p:nvPr/>
        </p:nvSpPr>
        <p:spPr>
          <a:xfrm>
            <a:off x="8607740" y="3657600"/>
            <a:ext cx="16157260" cy="447830"/>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n-US" sz="2800">
                <a:solidFill>
                  <a:srgbClr val="002060"/>
                </a:solidFill>
                <a:latin typeface="Arial" panose="020B0604020202020204" pitchFamily="34" charset="0"/>
                <a:cs typeface="Arial" panose="020B0604020202020204" pitchFamily="34" charset="0"/>
              </a:rPr>
              <a:t>Contact: diana.cruztopete@nasa.gov or  </a:t>
            </a:r>
            <a:r>
              <a:rPr lang="en-US" sz="2800">
                <a:solidFill>
                  <a:srgbClr val="002060"/>
                </a:solidFill>
                <a:latin typeface="Arial" panose="020B0604020202020204" pitchFamily="34" charset="0"/>
                <a:cs typeface="Arial" panose="020B0604020202020204" pitchFamily="34" charset="0"/>
                <a:hlinkClick r:id="rId4"/>
              </a:rPr>
              <a:t>jsc-hrp-space-radiation-element@mail.nasa.gov</a:t>
            </a:r>
            <a:r>
              <a:rPr lang="en-US" sz="2800">
                <a:solidFill>
                  <a:srgbClr val="002060"/>
                </a:solidFill>
                <a:latin typeface="Arial" panose="020B0604020202020204" pitchFamily="34" charset="0"/>
                <a:cs typeface="Arial" panose="020B0604020202020204" pitchFamily="34" charset="0"/>
              </a:rPr>
              <a:t> </a:t>
            </a:r>
          </a:p>
          <a:p>
            <a:pPr algn="ctr"/>
            <a:endParaRPr lang="en-US" sz="2800">
              <a:solidFill>
                <a:srgbClr val="00206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A29628C-E591-ECBD-A85A-ADEBDFAB8B3F}"/>
              </a:ext>
            </a:extLst>
          </p:cNvPr>
          <p:cNvPicPr>
            <a:picLocks noChangeAspect="1"/>
          </p:cNvPicPr>
          <p:nvPr/>
        </p:nvPicPr>
        <p:blipFill>
          <a:blip r:embed="rId5"/>
          <a:stretch>
            <a:fillRect/>
          </a:stretch>
        </p:blipFill>
        <p:spPr>
          <a:xfrm>
            <a:off x="28510051" y="442472"/>
            <a:ext cx="4590686" cy="3840813"/>
          </a:xfrm>
          <a:prstGeom prst="rect">
            <a:avLst/>
          </a:prstGeom>
        </p:spPr>
      </p:pic>
      <p:sp>
        <p:nvSpPr>
          <p:cNvPr id="11" name="TextBox 10">
            <a:extLst>
              <a:ext uri="{FF2B5EF4-FFF2-40B4-BE49-F238E27FC236}">
                <a16:creationId xmlns:a16="http://schemas.microsoft.com/office/drawing/2014/main" id="{D86CC079-EEEA-2CD2-0699-F1F4FFAB0C7C}"/>
              </a:ext>
            </a:extLst>
          </p:cNvPr>
          <p:cNvSpPr txBox="1"/>
          <p:nvPr/>
        </p:nvSpPr>
        <p:spPr>
          <a:xfrm>
            <a:off x="16575587" y="11049000"/>
            <a:ext cx="16314308" cy="2215991"/>
          </a:xfrm>
          <a:prstGeom prst="rect">
            <a:avLst/>
          </a:prstGeom>
          <a:noFill/>
        </p:spPr>
        <p:txBody>
          <a:bodyPr wrap="square" lIns="274320" tIns="274320" rIns="274320" bIns="274320">
            <a:spAutoFit/>
          </a:bodyPr>
          <a:lstStyle/>
          <a:p>
            <a:pPr algn="just"/>
            <a:r>
              <a:rPr lang="en-US" sz="1800" b="1">
                <a:latin typeface="Arial" panose="020B0604020202020204" pitchFamily="34" charset="0"/>
                <a:cs typeface="Arial" panose="020B0604020202020204" pitchFamily="34" charset="0"/>
              </a:rPr>
              <a:t>Figure 4: (A) </a:t>
            </a:r>
            <a:r>
              <a:rPr lang="en-US" sz="1800">
                <a:latin typeface="Arial" panose="020B0604020202020204" pitchFamily="34" charset="0"/>
                <a:cs typeface="Arial" panose="020B0604020202020204" pitchFamily="34" charset="0"/>
              </a:rPr>
              <a:t>Sweat or interstitial fluid (ISF) wearables are currently capable of measuring hydration and glucose levels (light gray), respectively</a:t>
            </a:r>
            <a:r>
              <a:rPr lang="en-US" sz="1800" b="1">
                <a:latin typeface="Arial" panose="020B0604020202020204" pitchFamily="34" charset="0"/>
                <a:cs typeface="Arial" panose="020B0604020202020204" pitchFamily="34" charset="0"/>
              </a:rPr>
              <a:t>. </a:t>
            </a:r>
            <a:r>
              <a:rPr lang="en-US" sz="1800">
                <a:latin typeface="Arial" panose="020B0604020202020204" pitchFamily="34" charset="0"/>
                <a:cs typeface="Arial" panose="020B0604020202020204" pitchFamily="34" charset="0"/>
              </a:rPr>
              <a:t>Many commercial and pre-commercial wearables claim multiplexing (purple) and/or greater analytes measuring capabilities shown at the initial research level (light blue). </a:t>
            </a:r>
            <a:r>
              <a:rPr lang="en-US" sz="1800" b="1">
                <a:latin typeface="Arial" panose="020B0604020202020204" pitchFamily="34" charset="0"/>
                <a:cs typeface="Arial" panose="020B0604020202020204" pitchFamily="34" charset="0"/>
              </a:rPr>
              <a:t> (B) </a:t>
            </a:r>
            <a:r>
              <a:rPr lang="en-US" sz="1800">
                <a:latin typeface="Arial" panose="020B0604020202020204" pitchFamily="34" charset="0"/>
                <a:cs typeface="Arial" panose="020B0604020202020204" pitchFamily="34" charset="0"/>
              </a:rPr>
              <a:t>Current commercially available sensors only can measure hydration (dark blue). There are several scientifically validated sensor with the ability to measure glucose, chlorine ions, cortisol, lactate, pH, and cytokines (light blue). These sensors are currently going through or have passed regulatory approval. Sensors with beyond hydration and/or glucose sensing capabilities are currently at the research stage (white) and some have been validated at the research level (light blue). </a:t>
            </a:r>
          </a:p>
        </p:txBody>
      </p:sp>
      <p:sp>
        <p:nvSpPr>
          <p:cNvPr id="12" name="TextBox 11">
            <a:extLst>
              <a:ext uri="{FF2B5EF4-FFF2-40B4-BE49-F238E27FC236}">
                <a16:creationId xmlns:a16="http://schemas.microsoft.com/office/drawing/2014/main" id="{ED832B14-924A-8F76-A359-939AB301540C}"/>
              </a:ext>
            </a:extLst>
          </p:cNvPr>
          <p:cNvSpPr txBox="1"/>
          <p:nvPr/>
        </p:nvSpPr>
        <p:spPr>
          <a:xfrm>
            <a:off x="0" y="28948559"/>
            <a:ext cx="16463014" cy="769441"/>
          </a:xfrm>
          <a:prstGeom prst="rect">
            <a:avLst/>
          </a:prstGeom>
          <a:solidFill>
            <a:srgbClr val="00254E"/>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400" b="1" cap="all">
                <a:solidFill>
                  <a:schemeClr val="bg1"/>
                </a:solidFill>
                <a:latin typeface="Arial" panose="020B0604020202020204" pitchFamily="34" charset="0"/>
                <a:ea typeface="Kalinga" charset="0"/>
                <a:cs typeface="Arial" panose="020B0604020202020204" pitchFamily="34" charset="0"/>
              </a:rPr>
              <a:t>Methodology  </a:t>
            </a:r>
            <a:endParaRPr lang="en-US" sz="4400" b="1" cap="all">
              <a:solidFill>
                <a:schemeClr val="bg1"/>
              </a:solidFill>
              <a:latin typeface="Arial" panose="020B0604020202020204" pitchFamily="34" charset="0"/>
              <a:cs typeface="Arial" panose="020B0604020202020204" pitchFamily="34" charset="0"/>
            </a:endParaRPr>
          </a:p>
        </p:txBody>
      </p:sp>
      <p:graphicFrame>
        <p:nvGraphicFramePr>
          <p:cNvPr id="6" name="Content Placeholder 6">
            <a:extLst>
              <a:ext uri="{FF2B5EF4-FFF2-40B4-BE49-F238E27FC236}">
                <a16:creationId xmlns:a16="http://schemas.microsoft.com/office/drawing/2014/main" id="{F660F3A8-AE08-6815-E120-74E355EBA04D}"/>
              </a:ext>
            </a:extLst>
          </p:cNvPr>
          <p:cNvGraphicFramePr>
            <a:graphicFrameLocks/>
          </p:cNvGraphicFramePr>
          <p:nvPr>
            <p:extLst>
              <p:ext uri="{D42A27DB-BD31-4B8C-83A1-F6EECF244321}">
                <p14:modId xmlns:p14="http://schemas.microsoft.com/office/powerpoint/2010/main" val="2257693431"/>
              </p:ext>
            </p:extLst>
          </p:nvPr>
        </p:nvGraphicFramePr>
        <p:xfrm>
          <a:off x="22750" y="23041520"/>
          <a:ext cx="9234035" cy="34054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Box 12">
            <a:extLst>
              <a:ext uri="{FF2B5EF4-FFF2-40B4-BE49-F238E27FC236}">
                <a16:creationId xmlns:a16="http://schemas.microsoft.com/office/drawing/2014/main" id="{484F8CC1-F7CA-3974-DCD0-6100862C0829}"/>
              </a:ext>
            </a:extLst>
          </p:cNvPr>
          <p:cNvSpPr txBox="1"/>
          <p:nvPr/>
        </p:nvSpPr>
        <p:spPr>
          <a:xfrm>
            <a:off x="1310065" y="22046504"/>
            <a:ext cx="6904095" cy="1077218"/>
          </a:xfrm>
          <a:prstGeom prst="rect">
            <a:avLst/>
          </a:prstGeom>
          <a:noFill/>
        </p:spPr>
        <p:txBody>
          <a:bodyPr wrap="square">
            <a:spAutoFit/>
          </a:bodyPr>
          <a:lstStyle/>
          <a:p>
            <a:r>
              <a:rPr lang="en-US" sz="3200" b="1">
                <a:latin typeface="Arial" panose="020B0604020202020204" pitchFamily="34" charset="0"/>
                <a:cs typeface="Arial" panose="020B0604020202020204" pitchFamily="34" charset="0"/>
              </a:rPr>
              <a:t>Technical Survey of Wearables for Dermal Bioindicators</a:t>
            </a:r>
          </a:p>
        </p:txBody>
      </p:sp>
      <p:grpSp>
        <p:nvGrpSpPr>
          <p:cNvPr id="33" name="Group 32">
            <a:extLst>
              <a:ext uri="{FF2B5EF4-FFF2-40B4-BE49-F238E27FC236}">
                <a16:creationId xmlns:a16="http://schemas.microsoft.com/office/drawing/2014/main" id="{D3146174-36D1-D176-DBC7-6C68578BDF75}"/>
              </a:ext>
            </a:extLst>
          </p:cNvPr>
          <p:cNvGrpSpPr/>
          <p:nvPr/>
        </p:nvGrpSpPr>
        <p:grpSpPr>
          <a:xfrm>
            <a:off x="9419659" y="22062751"/>
            <a:ext cx="6026300" cy="4773929"/>
            <a:chOff x="9419659" y="22062751"/>
            <a:chExt cx="6026300" cy="4773929"/>
          </a:xfrm>
        </p:grpSpPr>
        <p:sp>
          <p:nvSpPr>
            <p:cNvPr id="46" name="Straight Connector 45">
              <a:extLst>
                <a:ext uri="{FF2B5EF4-FFF2-40B4-BE49-F238E27FC236}">
                  <a16:creationId xmlns:a16="http://schemas.microsoft.com/office/drawing/2014/main" id="{1AD6E743-B4E2-CE33-BACB-5CBEBD0A118F}"/>
                </a:ext>
              </a:extLst>
            </p:cNvPr>
            <p:cNvSpPr/>
            <p:nvPr/>
          </p:nvSpPr>
          <p:spPr>
            <a:xfrm>
              <a:off x="9564725" y="26836680"/>
              <a:ext cx="5881234"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8" name="Straight Connector 47">
              <a:extLst>
                <a:ext uri="{FF2B5EF4-FFF2-40B4-BE49-F238E27FC236}">
                  <a16:creationId xmlns:a16="http://schemas.microsoft.com/office/drawing/2014/main" id="{ABCDFA7F-CEAA-4EE1-02D7-232F4F8C59A9}"/>
                </a:ext>
              </a:extLst>
            </p:cNvPr>
            <p:cNvSpPr/>
            <p:nvPr/>
          </p:nvSpPr>
          <p:spPr>
            <a:xfrm>
              <a:off x="9564725" y="26050811"/>
              <a:ext cx="5881234"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0" name="Straight Connector 49">
              <a:extLst>
                <a:ext uri="{FF2B5EF4-FFF2-40B4-BE49-F238E27FC236}">
                  <a16:creationId xmlns:a16="http://schemas.microsoft.com/office/drawing/2014/main" id="{E9112FF8-599E-F0CE-413F-ECB93CCC7625}"/>
                </a:ext>
              </a:extLst>
            </p:cNvPr>
            <p:cNvSpPr/>
            <p:nvPr/>
          </p:nvSpPr>
          <p:spPr>
            <a:xfrm>
              <a:off x="9564725" y="25255610"/>
              <a:ext cx="5881234"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6" name="Straight Connector 55">
              <a:extLst>
                <a:ext uri="{FF2B5EF4-FFF2-40B4-BE49-F238E27FC236}">
                  <a16:creationId xmlns:a16="http://schemas.microsoft.com/office/drawing/2014/main" id="{3CC73B3A-EA9C-74F8-F613-3391F08E89E1}"/>
                </a:ext>
              </a:extLst>
            </p:cNvPr>
            <p:cNvSpPr/>
            <p:nvPr/>
          </p:nvSpPr>
          <p:spPr>
            <a:xfrm>
              <a:off x="9564725" y="24479072"/>
              <a:ext cx="5881234"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7" name="Straight Connector 56">
              <a:extLst>
                <a:ext uri="{FF2B5EF4-FFF2-40B4-BE49-F238E27FC236}">
                  <a16:creationId xmlns:a16="http://schemas.microsoft.com/office/drawing/2014/main" id="{48ACE110-0B0A-60DD-4863-B7F032CE0840}"/>
                </a:ext>
              </a:extLst>
            </p:cNvPr>
            <p:cNvSpPr/>
            <p:nvPr/>
          </p:nvSpPr>
          <p:spPr>
            <a:xfrm>
              <a:off x="9564725" y="23693202"/>
              <a:ext cx="5881234"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60" name="Straight Connector 59">
              <a:extLst>
                <a:ext uri="{FF2B5EF4-FFF2-40B4-BE49-F238E27FC236}">
                  <a16:creationId xmlns:a16="http://schemas.microsoft.com/office/drawing/2014/main" id="{5C5A2F81-A5D8-04D6-70FB-85188A54E569}"/>
                </a:ext>
              </a:extLst>
            </p:cNvPr>
            <p:cNvSpPr/>
            <p:nvPr/>
          </p:nvSpPr>
          <p:spPr>
            <a:xfrm>
              <a:off x="9564725" y="22900346"/>
              <a:ext cx="5881234"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61" name="Freeform: Shape 60">
              <a:extLst>
                <a:ext uri="{FF2B5EF4-FFF2-40B4-BE49-F238E27FC236}">
                  <a16:creationId xmlns:a16="http://schemas.microsoft.com/office/drawing/2014/main" id="{44C5D456-9254-12F6-D136-002221DF3C0D}"/>
                </a:ext>
              </a:extLst>
            </p:cNvPr>
            <p:cNvSpPr/>
            <p:nvPr/>
          </p:nvSpPr>
          <p:spPr>
            <a:xfrm>
              <a:off x="11323988" y="22062751"/>
              <a:ext cx="4074710" cy="762420"/>
            </a:xfrm>
            <a:custGeom>
              <a:avLst/>
              <a:gdLst>
                <a:gd name="connsiteX0" fmla="*/ 0 w 4074710"/>
                <a:gd name="connsiteY0" fmla="*/ 0 h 762420"/>
                <a:gd name="connsiteX1" fmla="*/ 4074710 w 4074710"/>
                <a:gd name="connsiteY1" fmla="*/ 0 h 762420"/>
                <a:gd name="connsiteX2" fmla="*/ 4074710 w 4074710"/>
                <a:gd name="connsiteY2" fmla="*/ 762420 h 762420"/>
                <a:gd name="connsiteX3" fmla="*/ 0 w 4074710"/>
                <a:gd name="connsiteY3" fmla="*/ 762420 h 762420"/>
                <a:gd name="connsiteX4" fmla="*/ 0 w 4074710"/>
                <a:gd name="connsiteY4" fmla="*/ 0 h 76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710" h="762420">
                  <a:moveTo>
                    <a:pt x="0" y="0"/>
                  </a:moveTo>
                  <a:lnTo>
                    <a:pt x="4074710" y="0"/>
                  </a:lnTo>
                  <a:lnTo>
                    <a:pt x="4074710" y="762420"/>
                  </a:lnTo>
                  <a:lnTo>
                    <a:pt x="0" y="762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ts val="600"/>
                </a:spcAft>
                <a:buNone/>
              </a:pPr>
              <a:r>
                <a:rPr lang="en-US" sz="1400" kern="1200">
                  <a:latin typeface="Arial" panose="020B0604020202020204" pitchFamily="34" charset="0"/>
                  <a:cs typeface="Arial" panose="020B0604020202020204" pitchFamily="34" charset="0"/>
                </a:rPr>
                <a:t>Non-invasive measurements of biochemical markers in biofluids, specifically sweat and dermal interstitial fluid.</a:t>
              </a:r>
            </a:p>
          </p:txBody>
        </p:sp>
        <p:sp>
          <p:nvSpPr>
            <p:cNvPr id="62" name="Freeform: Shape 61">
              <a:extLst>
                <a:ext uri="{FF2B5EF4-FFF2-40B4-BE49-F238E27FC236}">
                  <a16:creationId xmlns:a16="http://schemas.microsoft.com/office/drawing/2014/main" id="{D562C0D4-E617-35A8-4963-42BD394EA2CF}"/>
                </a:ext>
              </a:extLst>
            </p:cNvPr>
            <p:cNvSpPr/>
            <p:nvPr/>
          </p:nvSpPr>
          <p:spPr>
            <a:xfrm>
              <a:off x="9419659" y="22151898"/>
              <a:ext cx="1819256" cy="748447"/>
            </a:xfrm>
            <a:custGeom>
              <a:avLst/>
              <a:gdLst>
                <a:gd name="connsiteX0" fmla="*/ 124766 w 1819256"/>
                <a:gd name="connsiteY0" fmla="*/ 0 h 748447"/>
                <a:gd name="connsiteX1" fmla="*/ 1694490 w 1819256"/>
                <a:gd name="connsiteY1" fmla="*/ 0 h 748447"/>
                <a:gd name="connsiteX2" fmla="*/ 1819256 w 1819256"/>
                <a:gd name="connsiteY2" fmla="*/ 124766 h 748447"/>
                <a:gd name="connsiteX3" fmla="*/ 1819256 w 1819256"/>
                <a:gd name="connsiteY3" fmla="*/ 748447 h 748447"/>
                <a:gd name="connsiteX4" fmla="*/ 1819256 w 1819256"/>
                <a:gd name="connsiteY4" fmla="*/ 748447 h 748447"/>
                <a:gd name="connsiteX5" fmla="*/ 0 w 1819256"/>
                <a:gd name="connsiteY5" fmla="*/ 748447 h 748447"/>
                <a:gd name="connsiteX6" fmla="*/ 0 w 1819256"/>
                <a:gd name="connsiteY6" fmla="*/ 748447 h 748447"/>
                <a:gd name="connsiteX7" fmla="*/ 0 w 1819256"/>
                <a:gd name="connsiteY7" fmla="*/ 124766 h 748447"/>
                <a:gd name="connsiteX8" fmla="*/ 124766 w 1819256"/>
                <a:gd name="connsiteY8" fmla="*/ 0 h 7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56" h="748447">
                  <a:moveTo>
                    <a:pt x="124766" y="0"/>
                  </a:moveTo>
                  <a:lnTo>
                    <a:pt x="1694490" y="0"/>
                  </a:lnTo>
                  <a:cubicBezTo>
                    <a:pt x="1763396" y="0"/>
                    <a:pt x="1819256" y="55860"/>
                    <a:pt x="1819256" y="124766"/>
                  </a:cubicBezTo>
                  <a:lnTo>
                    <a:pt x="1819256" y="748447"/>
                  </a:lnTo>
                  <a:lnTo>
                    <a:pt x="1819256" y="748447"/>
                  </a:lnTo>
                  <a:lnTo>
                    <a:pt x="0" y="748447"/>
                  </a:lnTo>
                  <a:lnTo>
                    <a:pt x="0" y="748447"/>
                  </a:lnTo>
                  <a:lnTo>
                    <a:pt x="0" y="124766"/>
                  </a:lnTo>
                  <a:cubicBezTo>
                    <a:pt x="0" y="55860"/>
                    <a:pt x="55860" y="0"/>
                    <a:pt x="124766"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023" tIns="67023" rIns="67023"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Non-invasive</a:t>
              </a:r>
            </a:p>
          </p:txBody>
        </p:sp>
        <p:sp>
          <p:nvSpPr>
            <p:cNvPr id="63" name="Freeform: Shape 62">
              <a:extLst>
                <a:ext uri="{FF2B5EF4-FFF2-40B4-BE49-F238E27FC236}">
                  <a16:creationId xmlns:a16="http://schemas.microsoft.com/office/drawing/2014/main" id="{DF98F26A-7028-B580-12C9-0EF18C9516C5}"/>
                </a:ext>
              </a:extLst>
            </p:cNvPr>
            <p:cNvSpPr/>
            <p:nvPr/>
          </p:nvSpPr>
          <p:spPr>
            <a:xfrm>
              <a:off x="11323988" y="22983567"/>
              <a:ext cx="4074710" cy="548903"/>
            </a:xfrm>
            <a:custGeom>
              <a:avLst/>
              <a:gdLst>
                <a:gd name="connsiteX0" fmla="*/ 0 w 4074710"/>
                <a:gd name="connsiteY0" fmla="*/ 0 h 548903"/>
                <a:gd name="connsiteX1" fmla="*/ 4074710 w 4074710"/>
                <a:gd name="connsiteY1" fmla="*/ 0 h 548903"/>
                <a:gd name="connsiteX2" fmla="*/ 4074710 w 4074710"/>
                <a:gd name="connsiteY2" fmla="*/ 548903 h 548903"/>
                <a:gd name="connsiteX3" fmla="*/ 0 w 4074710"/>
                <a:gd name="connsiteY3" fmla="*/ 548903 h 548903"/>
                <a:gd name="connsiteX4" fmla="*/ 0 w 4074710"/>
                <a:gd name="connsiteY4" fmla="*/ 0 h 548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710" h="548903">
                  <a:moveTo>
                    <a:pt x="0" y="0"/>
                  </a:moveTo>
                  <a:lnTo>
                    <a:pt x="4074710" y="0"/>
                  </a:lnTo>
                  <a:lnTo>
                    <a:pt x="4074710" y="548903"/>
                  </a:lnTo>
                  <a:lnTo>
                    <a:pt x="0" y="548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ts val="0"/>
                </a:spcAft>
                <a:buNone/>
              </a:pPr>
              <a:r>
                <a:rPr lang="en-US" sz="1400" kern="1200">
                  <a:latin typeface="Arial" panose="020B0604020202020204" pitchFamily="34" charset="0"/>
                  <a:cs typeface="Arial" panose="020B0604020202020204" pitchFamily="34" charset="0"/>
                </a:rPr>
                <a:t>Particularly microgravity or transient high G periods for any microfluidics.</a:t>
              </a:r>
            </a:p>
          </p:txBody>
        </p:sp>
        <p:sp>
          <p:nvSpPr>
            <p:cNvPr id="64" name="Freeform: Shape 63">
              <a:extLst>
                <a:ext uri="{FF2B5EF4-FFF2-40B4-BE49-F238E27FC236}">
                  <a16:creationId xmlns:a16="http://schemas.microsoft.com/office/drawing/2014/main" id="{1170496D-EEB9-9AC5-69FD-C4E9F2F8DEA1}"/>
                </a:ext>
              </a:extLst>
            </p:cNvPr>
            <p:cNvSpPr/>
            <p:nvPr/>
          </p:nvSpPr>
          <p:spPr>
            <a:xfrm>
              <a:off x="9419659" y="22944755"/>
              <a:ext cx="1819256" cy="748447"/>
            </a:xfrm>
            <a:custGeom>
              <a:avLst/>
              <a:gdLst>
                <a:gd name="connsiteX0" fmla="*/ 124766 w 1819256"/>
                <a:gd name="connsiteY0" fmla="*/ 0 h 748447"/>
                <a:gd name="connsiteX1" fmla="*/ 1694490 w 1819256"/>
                <a:gd name="connsiteY1" fmla="*/ 0 h 748447"/>
                <a:gd name="connsiteX2" fmla="*/ 1819256 w 1819256"/>
                <a:gd name="connsiteY2" fmla="*/ 124766 h 748447"/>
                <a:gd name="connsiteX3" fmla="*/ 1819256 w 1819256"/>
                <a:gd name="connsiteY3" fmla="*/ 748447 h 748447"/>
                <a:gd name="connsiteX4" fmla="*/ 1819256 w 1819256"/>
                <a:gd name="connsiteY4" fmla="*/ 748447 h 748447"/>
                <a:gd name="connsiteX5" fmla="*/ 0 w 1819256"/>
                <a:gd name="connsiteY5" fmla="*/ 748447 h 748447"/>
                <a:gd name="connsiteX6" fmla="*/ 0 w 1819256"/>
                <a:gd name="connsiteY6" fmla="*/ 748447 h 748447"/>
                <a:gd name="connsiteX7" fmla="*/ 0 w 1819256"/>
                <a:gd name="connsiteY7" fmla="*/ 124766 h 748447"/>
                <a:gd name="connsiteX8" fmla="*/ 124766 w 1819256"/>
                <a:gd name="connsiteY8" fmla="*/ 0 h 7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56" h="748447">
                  <a:moveTo>
                    <a:pt x="124766" y="0"/>
                  </a:moveTo>
                  <a:lnTo>
                    <a:pt x="1694490" y="0"/>
                  </a:lnTo>
                  <a:cubicBezTo>
                    <a:pt x="1763396" y="0"/>
                    <a:pt x="1819256" y="55860"/>
                    <a:pt x="1819256" y="124766"/>
                  </a:cubicBezTo>
                  <a:lnTo>
                    <a:pt x="1819256" y="748447"/>
                  </a:lnTo>
                  <a:lnTo>
                    <a:pt x="1819256" y="748447"/>
                  </a:lnTo>
                  <a:lnTo>
                    <a:pt x="0" y="748447"/>
                  </a:lnTo>
                  <a:lnTo>
                    <a:pt x="0" y="748447"/>
                  </a:lnTo>
                  <a:lnTo>
                    <a:pt x="0" y="124766"/>
                  </a:lnTo>
                  <a:cubicBezTo>
                    <a:pt x="0" y="55860"/>
                    <a:pt x="55860" y="0"/>
                    <a:pt x="124766" y="0"/>
                  </a:cubicBez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023" tIns="67023" rIns="67023"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Works in spaceflight environments</a:t>
              </a:r>
            </a:p>
          </p:txBody>
        </p:sp>
        <p:sp>
          <p:nvSpPr>
            <p:cNvPr id="65" name="Freeform: Shape 64">
              <a:extLst>
                <a:ext uri="{FF2B5EF4-FFF2-40B4-BE49-F238E27FC236}">
                  <a16:creationId xmlns:a16="http://schemas.microsoft.com/office/drawing/2014/main" id="{DE7128C5-C421-1C7C-EDB2-4557AA1E527C}"/>
                </a:ext>
              </a:extLst>
            </p:cNvPr>
            <p:cNvSpPr/>
            <p:nvPr/>
          </p:nvSpPr>
          <p:spPr>
            <a:xfrm>
              <a:off x="11323988" y="23818680"/>
              <a:ext cx="4074710" cy="511376"/>
            </a:xfrm>
            <a:custGeom>
              <a:avLst/>
              <a:gdLst>
                <a:gd name="connsiteX0" fmla="*/ 0 w 4074710"/>
                <a:gd name="connsiteY0" fmla="*/ 0 h 511376"/>
                <a:gd name="connsiteX1" fmla="*/ 4074710 w 4074710"/>
                <a:gd name="connsiteY1" fmla="*/ 0 h 511376"/>
                <a:gd name="connsiteX2" fmla="*/ 4074710 w 4074710"/>
                <a:gd name="connsiteY2" fmla="*/ 511376 h 511376"/>
                <a:gd name="connsiteX3" fmla="*/ 0 w 4074710"/>
                <a:gd name="connsiteY3" fmla="*/ 511376 h 511376"/>
                <a:gd name="connsiteX4" fmla="*/ 0 w 4074710"/>
                <a:gd name="connsiteY4" fmla="*/ 0 h 511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710" h="511376">
                  <a:moveTo>
                    <a:pt x="0" y="0"/>
                  </a:moveTo>
                  <a:lnTo>
                    <a:pt x="4074710" y="0"/>
                  </a:lnTo>
                  <a:lnTo>
                    <a:pt x="4074710" y="511376"/>
                  </a:lnTo>
                  <a:lnTo>
                    <a:pt x="0" y="511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Have minimal mass, power, and volume requirements. </a:t>
              </a:r>
            </a:p>
          </p:txBody>
        </p:sp>
        <p:sp>
          <p:nvSpPr>
            <p:cNvPr id="66" name="Freeform: Shape 65">
              <a:extLst>
                <a:ext uri="{FF2B5EF4-FFF2-40B4-BE49-F238E27FC236}">
                  <a16:creationId xmlns:a16="http://schemas.microsoft.com/office/drawing/2014/main" id="{520A41FD-7DF0-DB17-2C97-D644F9865098}"/>
                </a:ext>
              </a:extLst>
            </p:cNvPr>
            <p:cNvSpPr/>
            <p:nvPr/>
          </p:nvSpPr>
          <p:spPr>
            <a:xfrm>
              <a:off x="9419659" y="23730624"/>
              <a:ext cx="1819256" cy="748447"/>
            </a:xfrm>
            <a:custGeom>
              <a:avLst/>
              <a:gdLst>
                <a:gd name="connsiteX0" fmla="*/ 124766 w 1819256"/>
                <a:gd name="connsiteY0" fmla="*/ 0 h 748447"/>
                <a:gd name="connsiteX1" fmla="*/ 1694490 w 1819256"/>
                <a:gd name="connsiteY1" fmla="*/ 0 h 748447"/>
                <a:gd name="connsiteX2" fmla="*/ 1819256 w 1819256"/>
                <a:gd name="connsiteY2" fmla="*/ 124766 h 748447"/>
                <a:gd name="connsiteX3" fmla="*/ 1819256 w 1819256"/>
                <a:gd name="connsiteY3" fmla="*/ 748447 h 748447"/>
                <a:gd name="connsiteX4" fmla="*/ 1819256 w 1819256"/>
                <a:gd name="connsiteY4" fmla="*/ 748447 h 748447"/>
                <a:gd name="connsiteX5" fmla="*/ 0 w 1819256"/>
                <a:gd name="connsiteY5" fmla="*/ 748447 h 748447"/>
                <a:gd name="connsiteX6" fmla="*/ 0 w 1819256"/>
                <a:gd name="connsiteY6" fmla="*/ 748447 h 748447"/>
                <a:gd name="connsiteX7" fmla="*/ 0 w 1819256"/>
                <a:gd name="connsiteY7" fmla="*/ 124766 h 748447"/>
                <a:gd name="connsiteX8" fmla="*/ 124766 w 1819256"/>
                <a:gd name="connsiteY8" fmla="*/ 0 h 7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56" h="748447">
                  <a:moveTo>
                    <a:pt x="124766" y="0"/>
                  </a:moveTo>
                  <a:lnTo>
                    <a:pt x="1694490" y="0"/>
                  </a:lnTo>
                  <a:cubicBezTo>
                    <a:pt x="1763396" y="0"/>
                    <a:pt x="1819256" y="55860"/>
                    <a:pt x="1819256" y="124766"/>
                  </a:cubicBezTo>
                  <a:lnTo>
                    <a:pt x="1819256" y="748447"/>
                  </a:lnTo>
                  <a:lnTo>
                    <a:pt x="1819256" y="748447"/>
                  </a:lnTo>
                  <a:lnTo>
                    <a:pt x="0" y="748447"/>
                  </a:lnTo>
                  <a:lnTo>
                    <a:pt x="0" y="748447"/>
                  </a:lnTo>
                  <a:lnTo>
                    <a:pt x="0" y="124766"/>
                  </a:lnTo>
                  <a:cubicBezTo>
                    <a:pt x="0" y="55860"/>
                    <a:pt x="55860" y="0"/>
                    <a:pt x="124766" y="0"/>
                  </a:cubicBez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023" tIns="67023" rIns="67023"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Compact</a:t>
              </a:r>
            </a:p>
          </p:txBody>
        </p:sp>
        <p:sp>
          <p:nvSpPr>
            <p:cNvPr id="67" name="Freeform: Shape 66">
              <a:extLst>
                <a:ext uri="{FF2B5EF4-FFF2-40B4-BE49-F238E27FC236}">
                  <a16:creationId xmlns:a16="http://schemas.microsoft.com/office/drawing/2014/main" id="{93CB7259-DBBC-249D-B7A7-82A300FD4100}"/>
                </a:ext>
              </a:extLst>
            </p:cNvPr>
            <p:cNvSpPr/>
            <p:nvPr/>
          </p:nvSpPr>
          <p:spPr>
            <a:xfrm>
              <a:off x="11323988" y="24747207"/>
              <a:ext cx="4074710" cy="250707"/>
            </a:xfrm>
            <a:custGeom>
              <a:avLst/>
              <a:gdLst>
                <a:gd name="connsiteX0" fmla="*/ 0 w 4074710"/>
                <a:gd name="connsiteY0" fmla="*/ 0 h 250707"/>
                <a:gd name="connsiteX1" fmla="*/ 4074710 w 4074710"/>
                <a:gd name="connsiteY1" fmla="*/ 0 h 250707"/>
                <a:gd name="connsiteX2" fmla="*/ 4074710 w 4074710"/>
                <a:gd name="connsiteY2" fmla="*/ 250707 h 250707"/>
                <a:gd name="connsiteX3" fmla="*/ 0 w 4074710"/>
                <a:gd name="connsiteY3" fmla="*/ 250707 h 250707"/>
                <a:gd name="connsiteX4" fmla="*/ 0 w 4074710"/>
                <a:gd name="connsiteY4" fmla="*/ 0 h 25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710" h="250707">
                  <a:moveTo>
                    <a:pt x="0" y="0"/>
                  </a:moveTo>
                  <a:lnTo>
                    <a:pt x="4074710" y="0"/>
                  </a:lnTo>
                  <a:lnTo>
                    <a:pt x="4074710" y="250707"/>
                  </a:lnTo>
                  <a:lnTo>
                    <a:pt x="0" y="250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Wearables must not obstruct or distract the user. </a:t>
              </a:r>
            </a:p>
          </p:txBody>
        </p:sp>
        <p:sp>
          <p:nvSpPr>
            <p:cNvPr id="68" name="Freeform: Shape 67">
              <a:extLst>
                <a:ext uri="{FF2B5EF4-FFF2-40B4-BE49-F238E27FC236}">
                  <a16:creationId xmlns:a16="http://schemas.microsoft.com/office/drawing/2014/main" id="{87658049-628D-1841-12C4-2A64011B952E}"/>
                </a:ext>
              </a:extLst>
            </p:cNvPr>
            <p:cNvSpPr/>
            <p:nvPr/>
          </p:nvSpPr>
          <p:spPr>
            <a:xfrm>
              <a:off x="9419659" y="24516494"/>
              <a:ext cx="1819256" cy="748447"/>
            </a:xfrm>
            <a:custGeom>
              <a:avLst/>
              <a:gdLst>
                <a:gd name="connsiteX0" fmla="*/ 124766 w 1819256"/>
                <a:gd name="connsiteY0" fmla="*/ 0 h 748447"/>
                <a:gd name="connsiteX1" fmla="*/ 1694490 w 1819256"/>
                <a:gd name="connsiteY1" fmla="*/ 0 h 748447"/>
                <a:gd name="connsiteX2" fmla="*/ 1819256 w 1819256"/>
                <a:gd name="connsiteY2" fmla="*/ 124766 h 748447"/>
                <a:gd name="connsiteX3" fmla="*/ 1819256 w 1819256"/>
                <a:gd name="connsiteY3" fmla="*/ 748447 h 748447"/>
                <a:gd name="connsiteX4" fmla="*/ 1819256 w 1819256"/>
                <a:gd name="connsiteY4" fmla="*/ 748447 h 748447"/>
                <a:gd name="connsiteX5" fmla="*/ 0 w 1819256"/>
                <a:gd name="connsiteY5" fmla="*/ 748447 h 748447"/>
                <a:gd name="connsiteX6" fmla="*/ 0 w 1819256"/>
                <a:gd name="connsiteY6" fmla="*/ 748447 h 748447"/>
                <a:gd name="connsiteX7" fmla="*/ 0 w 1819256"/>
                <a:gd name="connsiteY7" fmla="*/ 124766 h 748447"/>
                <a:gd name="connsiteX8" fmla="*/ 124766 w 1819256"/>
                <a:gd name="connsiteY8" fmla="*/ 0 h 7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56" h="748447">
                  <a:moveTo>
                    <a:pt x="124766" y="0"/>
                  </a:moveTo>
                  <a:lnTo>
                    <a:pt x="1694490" y="0"/>
                  </a:lnTo>
                  <a:cubicBezTo>
                    <a:pt x="1763396" y="0"/>
                    <a:pt x="1819256" y="55860"/>
                    <a:pt x="1819256" y="124766"/>
                  </a:cubicBezTo>
                  <a:lnTo>
                    <a:pt x="1819256" y="748447"/>
                  </a:lnTo>
                  <a:lnTo>
                    <a:pt x="1819256" y="748447"/>
                  </a:lnTo>
                  <a:lnTo>
                    <a:pt x="0" y="748447"/>
                  </a:lnTo>
                  <a:lnTo>
                    <a:pt x="0" y="748447"/>
                  </a:lnTo>
                  <a:lnTo>
                    <a:pt x="0" y="124766"/>
                  </a:lnTo>
                  <a:cubicBezTo>
                    <a:pt x="0" y="55860"/>
                    <a:pt x="55860" y="0"/>
                    <a:pt x="124766" y="0"/>
                  </a:cubicBez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7023" tIns="67023" rIns="67023"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Unobtrusive</a:t>
              </a:r>
            </a:p>
          </p:txBody>
        </p:sp>
        <p:sp>
          <p:nvSpPr>
            <p:cNvPr id="69" name="Freeform: Shape 68">
              <a:extLst>
                <a:ext uri="{FF2B5EF4-FFF2-40B4-BE49-F238E27FC236}">
                  <a16:creationId xmlns:a16="http://schemas.microsoft.com/office/drawing/2014/main" id="{A39E8B58-9379-B536-0069-F33BC4EAD5A8}"/>
                </a:ext>
              </a:extLst>
            </p:cNvPr>
            <p:cNvSpPr/>
            <p:nvPr/>
          </p:nvSpPr>
          <p:spPr>
            <a:xfrm>
              <a:off x="11323988" y="25228846"/>
              <a:ext cx="4074710" cy="748447"/>
            </a:xfrm>
            <a:custGeom>
              <a:avLst/>
              <a:gdLst>
                <a:gd name="connsiteX0" fmla="*/ 0 w 4074710"/>
                <a:gd name="connsiteY0" fmla="*/ 0 h 748447"/>
                <a:gd name="connsiteX1" fmla="*/ 4074710 w 4074710"/>
                <a:gd name="connsiteY1" fmla="*/ 0 h 748447"/>
                <a:gd name="connsiteX2" fmla="*/ 4074710 w 4074710"/>
                <a:gd name="connsiteY2" fmla="*/ 748447 h 748447"/>
                <a:gd name="connsiteX3" fmla="*/ 0 w 4074710"/>
                <a:gd name="connsiteY3" fmla="*/ 748447 h 748447"/>
                <a:gd name="connsiteX4" fmla="*/ 0 w 4074710"/>
                <a:gd name="connsiteY4" fmla="*/ 0 h 74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710" h="748447">
                  <a:moveTo>
                    <a:pt x="0" y="0"/>
                  </a:moveTo>
                  <a:lnTo>
                    <a:pt x="4074710" y="0"/>
                  </a:lnTo>
                  <a:lnTo>
                    <a:pt x="4074710" y="748447"/>
                  </a:lnTo>
                  <a:lnTo>
                    <a:pt x="0" y="748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Prioritize COTS (commercial off the shelf) solutions. Research level solutions without operational validation are of less interest. </a:t>
              </a:r>
            </a:p>
          </p:txBody>
        </p:sp>
        <p:sp>
          <p:nvSpPr>
            <p:cNvPr id="70" name="Freeform: Shape 69">
              <a:extLst>
                <a:ext uri="{FF2B5EF4-FFF2-40B4-BE49-F238E27FC236}">
                  <a16:creationId xmlns:a16="http://schemas.microsoft.com/office/drawing/2014/main" id="{C51E0F86-F400-A8FA-F397-CA4461D39C08}"/>
                </a:ext>
              </a:extLst>
            </p:cNvPr>
            <p:cNvSpPr/>
            <p:nvPr/>
          </p:nvSpPr>
          <p:spPr>
            <a:xfrm>
              <a:off x="9419659" y="25302363"/>
              <a:ext cx="1819256" cy="748447"/>
            </a:xfrm>
            <a:custGeom>
              <a:avLst/>
              <a:gdLst>
                <a:gd name="connsiteX0" fmla="*/ 124766 w 1819256"/>
                <a:gd name="connsiteY0" fmla="*/ 0 h 748447"/>
                <a:gd name="connsiteX1" fmla="*/ 1694490 w 1819256"/>
                <a:gd name="connsiteY1" fmla="*/ 0 h 748447"/>
                <a:gd name="connsiteX2" fmla="*/ 1819256 w 1819256"/>
                <a:gd name="connsiteY2" fmla="*/ 124766 h 748447"/>
                <a:gd name="connsiteX3" fmla="*/ 1819256 w 1819256"/>
                <a:gd name="connsiteY3" fmla="*/ 748447 h 748447"/>
                <a:gd name="connsiteX4" fmla="*/ 1819256 w 1819256"/>
                <a:gd name="connsiteY4" fmla="*/ 748447 h 748447"/>
                <a:gd name="connsiteX5" fmla="*/ 0 w 1819256"/>
                <a:gd name="connsiteY5" fmla="*/ 748447 h 748447"/>
                <a:gd name="connsiteX6" fmla="*/ 0 w 1819256"/>
                <a:gd name="connsiteY6" fmla="*/ 748447 h 748447"/>
                <a:gd name="connsiteX7" fmla="*/ 0 w 1819256"/>
                <a:gd name="connsiteY7" fmla="*/ 124766 h 748447"/>
                <a:gd name="connsiteX8" fmla="*/ 124766 w 1819256"/>
                <a:gd name="connsiteY8" fmla="*/ 0 h 7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56" h="748447">
                  <a:moveTo>
                    <a:pt x="124766" y="0"/>
                  </a:moveTo>
                  <a:lnTo>
                    <a:pt x="1694490" y="0"/>
                  </a:lnTo>
                  <a:cubicBezTo>
                    <a:pt x="1763396" y="0"/>
                    <a:pt x="1819256" y="55860"/>
                    <a:pt x="1819256" y="124766"/>
                  </a:cubicBezTo>
                  <a:lnTo>
                    <a:pt x="1819256" y="748447"/>
                  </a:lnTo>
                  <a:lnTo>
                    <a:pt x="1819256" y="748447"/>
                  </a:lnTo>
                  <a:lnTo>
                    <a:pt x="0" y="748447"/>
                  </a:lnTo>
                  <a:lnTo>
                    <a:pt x="0" y="748447"/>
                  </a:lnTo>
                  <a:lnTo>
                    <a:pt x="0" y="124766"/>
                  </a:lnTo>
                  <a:cubicBezTo>
                    <a:pt x="0" y="55860"/>
                    <a:pt x="55860" y="0"/>
                    <a:pt x="124766" y="0"/>
                  </a:cubicBez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7023" tIns="67023" rIns="67023"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High TRL</a:t>
              </a:r>
            </a:p>
          </p:txBody>
        </p:sp>
        <p:sp>
          <p:nvSpPr>
            <p:cNvPr id="71" name="Freeform: Shape 70">
              <a:extLst>
                <a:ext uri="{FF2B5EF4-FFF2-40B4-BE49-F238E27FC236}">
                  <a16:creationId xmlns:a16="http://schemas.microsoft.com/office/drawing/2014/main" id="{1C4CDEA1-EE43-E04E-9588-D76446DF1FED}"/>
                </a:ext>
              </a:extLst>
            </p:cNvPr>
            <p:cNvSpPr/>
            <p:nvPr/>
          </p:nvSpPr>
          <p:spPr>
            <a:xfrm>
              <a:off x="11323988" y="26012536"/>
              <a:ext cx="4039632" cy="748447"/>
            </a:xfrm>
            <a:custGeom>
              <a:avLst/>
              <a:gdLst>
                <a:gd name="connsiteX0" fmla="*/ 0 w 4039632"/>
                <a:gd name="connsiteY0" fmla="*/ 0 h 748447"/>
                <a:gd name="connsiteX1" fmla="*/ 4039632 w 4039632"/>
                <a:gd name="connsiteY1" fmla="*/ 0 h 748447"/>
                <a:gd name="connsiteX2" fmla="*/ 4039632 w 4039632"/>
                <a:gd name="connsiteY2" fmla="*/ 748447 h 748447"/>
                <a:gd name="connsiteX3" fmla="*/ 0 w 4039632"/>
                <a:gd name="connsiteY3" fmla="*/ 748447 h 748447"/>
                <a:gd name="connsiteX4" fmla="*/ 0 w 4039632"/>
                <a:gd name="connsiteY4" fmla="*/ 0 h 74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32" h="748447">
                  <a:moveTo>
                    <a:pt x="0" y="0"/>
                  </a:moveTo>
                  <a:lnTo>
                    <a:pt x="4039632" y="0"/>
                  </a:lnTo>
                  <a:lnTo>
                    <a:pt x="4039632" y="748447"/>
                  </a:lnTo>
                  <a:lnTo>
                    <a:pt x="0" y="748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GB" sz="1400" kern="1200">
                  <a:latin typeface="Arial" panose="020B0604020202020204" pitchFamily="34" charset="0"/>
                  <a:ea typeface="+mn-ea"/>
                  <a:cs typeface="Arial" panose="020B0604020202020204" pitchFamily="34" charset="0"/>
                </a:rPr>
                <a:t>Be able to accurately measure suitable biomarkers that can provide insight into in-mission crew and war-fighter performance</a:t>
              </a:r>
              <a:endParaRPr lang="en-US" sz="1400" kern="1200">
                <a:latin typeface="Arial" panose="020B0604020202020204" pitchFamily="34" charset="0"/>
                <a:ea typeface="+mn-ea"/>
                <a:cs typeface="Arial" panose="020B0604020202020204" pitchFamily="34" charset="0"/>
              </a:endParaRPr>
            </a:p>
          </p:txBody>
        </p:sp>
        <p:sp>
          <p:nvSpPr>
            <p:cNvPr id="72" name="Freeform: Shape 71">
              <a:extLst>
                <a:ext uri="{FF2B5EF4-FFF2-40B4-BE49-F238E27FC236}">
                  <a16:creationId xmlns:a16="http://schemas.microsoft.com/office/drawing/2014/main" id="{23B79DCC-12DF-1F38-DF9E-DEDA6C5C82F0}"/>
                </a:ext>
              </a:extLst>
            </p:cNvPr>
            <p:cNvSpPr/>
            <p:nvPr/>
          </p:nvSpPr>
          <p:spPr>
            <a:xfrm>
              <a:off x="9419659" y="26088233"/>
              <a:ext cx="1819256" cy="748447"/>
            </a:xfrm>
            <a:custGeom>
              <a:avLst/>
              <a:gdLst>
                <a:gd name="connsiteX0" fmla="*/ 124766 w 1819256"/>
                <a:gd name="connsiteY0" fmla="*/ 0 h 748447"/>
                <a:gd name="connsiteX1" fmla="*/ 1694490 w 1819256"/>
                <a:gd name="connsiteY1" fmla="*/ 0 h 748447"/>
                <a:gd name="connsiteX2" fmla="*/ 1819256 w 1819256"/>
                <a:gd name="connsiteY2" fmla="*/ 124766 h 748447"/>
                <a:gd name="connsiteX3" fmla="*/ 1819256 w 1819256"/>
                <a:gd name="connsiteY3" fmla="*/ 748447 h 748447"/>
                <a:gd name="connsiteX4" fmla="*/ 1819256 w 1819256"/>
                <a:gd name="connsiteY4" fmla="*/ 748447 h 748447"/>
                <a:gd name="connsiteX5" fmla="*/ 0 w 1819256"/>
                <a:gd name="connsiteY5" fmla="*/ 748447 h 748447"/>
                <a:gd name="connsiteX6" fmla="*/ 0 w 1819256"/>
                <a:gd name="connsiteY6" fmla="*/ 748447 h 748447"/>
                <a:gd name="connsiteX7" fmla="*/ 0 w 1819256"/>
                <a:gd name="connsiteY7" fmla="*/ 124766 h 748447"/>
                <a:gd name="connsiteX8" fmla="*/ 124766 w 1819256"/>
                <a:gd name="connsiteY8" fmla="*/ 0 h 7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56" h="748447">
                  <a:moveTo>
                    <a:pt x="124766" y="0"/>
                  </a:moveTo>
                  <a:lnTo>
                    <a:pt x="1694490" y="0"/>
                  </a:lnTo>
                  <a:cubicBezTo>
                    <a:pt x="1763396" y="0"/>
                    <a:pt x="1819256" y="55860"/>
                    <a:pt x="1819256" y="124766"/>
                  </a:cubicBezTo>
                  <a:lnTo>
                    <a:pt x="1819256" y="748447"/>
                  </a:lnTo>
                  <a:lnTo>
                    <a:pt x="1819256" y="748447"/>
                  </a:lnTo>
                  <a:lnTo>
                    <a:pt x="0" y="748447"/>
                  </a:lnTo>
                  <a:lnTo>
                    <a:pt x="0" y="748447"/>
                  </a:lnTo>
                  <a:lnTo>
                    <a:pt x="0" y="124766"/>
                  </a:lnTo>
                  <a:cubicBezTo>
                    <a:pt x="0" y="55860"/>
                    <a:pt x="55860" y="0"/>
                    <a:pt x="124766"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833" tIns="70833" rIns="70833" bIns="34290" numCol="1" spcCol="1270" anchor="ctr" anchorCtr="0">
              <a:noAutofit/>
            </a:bodyPr>
            <a:lstStyle/>
            <a:p>
              <a:pPr marL="0" lvl="0" indent="0" algn="ctr" defTabSz="711200">
                <a:lnSpc>
                  <a:spcPct val="90000"/>
                </a:lnSpc>
                <a:spcBef>
                  <a:spcPct val="0"/>
                </a:spcBef>
                <a:spcAft>
                  <a:spcPct val="35000"/>
                </a:spcAft>
                <a:buNone/>
              </a:pPr>
              <a:r>
                <a:rPr lang="en-GB" sz="1600" b="1" kern="1200">
                  <a:latin typeface="Arial" panose="020B0604020202020204" pitchFamily="34" charset="0"/>
                  <a:ea typeface="+mn-ea"/>
                  <a:cs typeface="Arial" panose="020B0604020202020204" pitchFamily="34" charset="0"/>
                </a:rPr>
                <a:t>Actionable Measurements</a:t>
              </a:r>
              <a:endParaRPr lang="en-US" sz="1600" b="1" kern="1200">
                <a:latin typeface="Arial" panose="020B0604020202020204" pitchFamily="34" charset="0"/>
                <a:ea typeface="+mn-ea"/>
                <a:cs typeface="Arial" panose="020B0604020202020204" pitchFamily="34" charset="0"/>
              </a:endParaRPr>
            </a:p>
          </p:txBody>
        </p:sp>
      </p:grpSp>
      <p:sp>
        <p:nvSpPr>
          <p:cNvPr id="18" name="TextBox 17">
            <a:extLst>
              <a:ext uri="{FF2B5EF4-FFF2-40B4-BE49-F238E27FC236}">
                <a16:creationId xmlns:a16="http://schemas.microsoft.com/office/drawing/2014/main" id="{8F782BA4-EC9D-496B-5557-7E2A985D977F}"/>
              </a:ext>
            </a:extLst>
          </p:cNvPr>
          <p:cNvSpPr txBox="1"/>
          <p:nvPr/>
        </p:nvSpPr>
        <p:spPr>
          <a:xfrm>
            <a:off x="11492207" y="21361832"/>
            <a:ext cx="3632386" cy="584775"/>
          </a:xfrm>
          <a:prstGeom prst="rect">
            <a:avLst/>
          </a:prstGeom>
          <a:noFill/>
        </p:spPr>
        <p:txBody>
          <a:bodyPr wrap="square">
            <a:spAutoFit/>
          </a:bodyPr>
          <a:lstStyle/>
          <a:p>
            <a:pPr algn="ctr"/>
            <a:r>
              <a:rPr lang="en-US" sz="3200" b="1">
                <a:latin typeface="Arial" panose="020B0604020202020204" pitchFamily="34" charset="0"/>
                <a:cs typeface="Arial" panose="020B0604020202020204" pitchFamily="34" charset="0"/>
              </a:rPr>
              <a:t>Search Criteria</a:t>
            </a:r>
          </a:p>
        </p:txBody>
      </p:sp>
      <p:graphicFrame>
        <p:nvGraphicFramePr>
          <p:cNvPr id="28" name="Diagram 27">
            <a:extLst>
              <a:ext uri="{FF2B5EF4-FFF2-40B4-BE49-F238E27FC236}">
                <a16:creationId xmlns:a16="http://schemas.microsoft.com/office/drawing/2014/main" id="{987DAB17-D165-61F5-5DD1-BA3C3DC90423}"/>
              </a:ext>
            </a:extLst>
          </p:cNvPr>
          <p:cNvGraphicFramePr/>
          <p:nvPr>
            <p:extLst>
              <p:ext uri="{D42A27DB-BD31-4B8C-83A1-F6EECF244321}">
                <p14:modId xmlns:p14="http://schemas.microsoft.com/office/powerpoint/2010/main" val="1839031847"/>
              </p:ext>
            </p:extLst>
          </p:nvPr>
        </p:nvGraphicFramePr>
        <p:xfrm>
          <a:off x="10058400" y="31122975"/>
          <a:ext cx="6234334" cy="49958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9" name="TextBox 28">
            <a:extLst>
              <a:ext uri="{FF2B5EF4-FFF2-40B4-BE49-F238E27FC236}">
                <a16:creationId xmlns:a16="http://schemas.microsoft.com/office/drawing/2014/main" id="{DB7D05BE-E9FB-34AE-D599-0CFE93AFB6B7}"/>
              </a:ext>
            </a:extLst>
          </p:cNvPr>
          <p:cNvSpPr txBox="1"/>
          <p:nvPr/>
        </p:nvSpPr>
        <p:spPr>
          <a:xfrm>
            <a:off x="11459849" y="31323974"/>
            <a:ext cx="3431435" cy="1021556"/>
          </a:xfrm>
          <a:prstGeom prst="roundRect">
            <a:avLst/>
          </a:prstGeom>
          <a:solidFill>
            <a:srgbClr val="D6DCE5">
              <a:alpha val="80000"/>
            </a:srgbClr>
          </a:solidFill>
          <a:ln w="19050">
            <a:solidFill>
              <a:srgbClr val="2F5597"/>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3 Highly Interesting Leads Prioritized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&amp; 13 Leads on the Watchlist</a:t>
            </a:r>
          </a:p>
        </p:txBody>
      </p:sp>
      <p:pic>
        <p:nvPicPr>
          <p:cNvPr id="30" name="Picture 29">
            <a:extLst>
              <a:ext uri="{FF2B5EF4-FFF2-40B4-BE49-F238E27FC236}">
                <a16:creationId xmlns:a16="http://schemas.microsoft.com/office/drawing/2014/main" id="{0226DCB6-7ED2-9386-8D32-F4F7444178B9}"/>
              </a:ext>
            </a:extLst>
          </p:cNvPr>
          <p:cNvPicPr>
            <a:picLocks noChangeAspect="1"/>
          </p:cNvPicPr>
          <p:nvPr/>
        </p:nvPicPr>
        <p:blipFill rotWithShape="1">
          <a:blip r:embed="rId16"/>
          <a:srcRect l="1" r="38539"/>
          <a:stretch/>
        </p:blipFill>
        <p:spPr>
          <a:xfrm>
            <a:off x="589281" y="31113536"/>
            <a:ext cx="8987393" cy="5287979"/>
          </a:xfrm>
          <a:prstGeom prst="rect">
            <a:avLst/>
          </a:prstGeom>
          <a:ln>
            <a:solidFill>
              <a:schemeClr val="tx1"/>
            </a:solidFill>
          </a:ln>
          <a:effectLst>
            <a:outerShdw blurRad="63500" sx="102000" sy="102000" algn="ctr" rotWithShape="0">
              <a:prstClr val="black">
                <a:alpha val="40000"/>
              </a:prstClr>
            </a:outerShdw>
          </a:effectLst>
        </p:spPr>
      </p:pic>
      <p:sp>
        <p:nvSpPr>
          <p:cNvPr id="31" name="TextBox 30">
            <a:extLst>
              <a:ext uri="{FF2B5EF4-FFF2-40B4-BE49-F238E27FC236}">
                <a16:creationId xmlns:a16="http://schemas.microsoft.com/office/drawing/2014/main" id="{0B8C129A-F7C3-69F9-1CE0-98334139CBD8}"/>
              </a:ext>
            </a:extLst>
          </p:cNvPr>
          <p:cNvSpPr txBox="1"/>
          <p:nvPr/>
        </p:nvSpPr>
        <p:spPr>
          <a:xfrm>
            <a:off x="98597" y="36458016"/>
            <a:ext cx="16470689" cy="1661993"/>
          </a:xfrm>
          <a:prstGeom prst="rect">
            <a:avLst/>
          </a:prstGeom>
          <a:noFill/>
        </p:spPr>
        <p:txBody>
          <a:bodyPr wrap="square" lIns="274320" tIns="274320" rIns="274320" bIns="274320" anchor="t">
            <a:spAutoFit/>
          </a:bodyPr>
          <a:lstStyle/>
          <a:p>
            <a:pPr marL="0" lvl="1" algn="just"/>
            <a:r>
              <a:rPr lang="en-US" sz="1800" b="1">
                <a:latin typeface="Arial"/>
                <a:ea typeface="Source Sans Pro"/>
                <a:cs typeface="Arial"/>
              </a:rPr>
              <a:t>Figure 3: (A) </a:t>
            </a:r>
            <a:r>
              <a:rPr lang="en-US" sz="1800">
                <a:latin typeface="Arial"/>
                <a:ea typeface="Source Sans Pro"/>
                <a:cs typeface="Arial"/>
              </a:rPr>
              <a:t>Platform technology prioritization table. The devices were prioritized based on six key dimensions, including analysis measuring capability, the method used for sample collection, and sensor lifespan. </a:t>
            </a:r>
            <a:r>
              <a:rPr lang="en-US" sz="1800" b="1">
                <a:latin typeface="Arial"/>
                <a:ea typeface="Source Sans Pro"/>
                <a:cs typeface="Arial"/>
              </a:rPr>
              <a:t>(B) </a:t>
            </a:r>
            <a:r>
              <a:rPr lang="en-US" sz="1800">
                <a:latin typeface="Arial"/>
                <a:ea typeface="Source Sans Pro"/>
                <a:cs typeface="Arial"/>
              </a:rPr>
              <a:t>Approximately 350 relevant technologies related to dermal bioindicator wearables that measure sweat, or interstitial fluid were identified. A Prioritization chart, based on ranking criteria confirmed in partnership with NASA, narrowed the search from 92 to 3 leads. Thirteen devices were added to the watchlist of potential future candidates.  </a:t>
            </a:r>
          </a:p>
        </p:txBody>
      </p:sp>
      <p:sp>
        <p:nvSpPr>
          <p:cNvPr id="3" name="TextBox 2">
            <a:extLst>
              <a:ext uri="{FF2B5EF4-FFF2-40B4-BE49-F238E27FC236}">
                <a16:creationId xmlns:a16="http://schemas.microsoft.com/office/drawing/2014/main" id="{D97DFDA6-576E-0456-FA30-E9D18A501A1D}"/>
              </a:ext>
            </a:extLst>
          </p:cNvPr>
          <p:cNvSpPr txBox="1"/>
          <p:nvPr/>
        </p:nvSpPr>
        <p:spPr>
          <a:xfrm>
            <a:off x="16435824" y="28606638"/>
            <a:ext cx="16532072" cy="3323987"/>
          </a:xfrm>
          <a:prstGeom prst="rect">
            <a:avLst/>
          </a:prstGeom>
          <a:noFill/>
        </p:spPr>
        <p:txBody>
          <a:bodyPr wrap="square" lIns="274320" tIns="274320" rIns="274320" bIns="274320">
            <a:spAutoFit/>
          </a:bodyPr>
          <a:lstStyle/>
          <a:p>
            <a:pPr algn="just">
              <a:spcAft>
                <a:spcPts val="1800"/>
              </a:spcAft>
            </a:pPr>
            <a:r>
              <a:rPr lang="en-US" sz="1800" b="1">
                <a:latin typeface="Arial" panose="020B0604020202020204" pitchFamily="34" charset="0"/>
                <a:cs typeface="Arial" panose="020B0604020202020204" pitchFamily="34" charset="0"/>
              </a:rPr>
              <a:t>Figure 5: Wrist-worn and wearable skin sweat sensors to measure biomarkers in sweat. (A) </a:t>
            </a:r>
            <a:r>
              <a:rPr lang="en-US" sz="1800">
                <a:latin typeface="Arial" panose="020B0604020202020204" pitchFamily="34" charset="0"/>
                <a:cs typeface="Arial" panose="020B0604020202020204" pitchFamily="34" charset="0"/>
              </a:rPr>
              <a:t>SpectroPhon has developed a non-invasive wrist worn sensor capable of measuring metabolites that can be used determine key biometrics such as blood glucose levels, dehydration levels, or calories burned. The technology uses a chemochromic filter in front of a photoelectronic sensor. The chemochromic filter’s optical characteristics temporarily change when in contact with different metabolites emitted from the human body, which effects the amount of light passing through to the photoelectronic sensor.</a:t>
            </a:r>
            <a:r>
              <a:rPr lang="en-US" sz="1800" b="1">
                <a:latin typeface="Arial" panose="020B0604020202020204" pitchFamily="34" charset="0"/>
                <a:cs typeface="Arial" panose="020B0604020202020204" pitchFamily="34" charset="0"/>
              </a:rPr>
              <a:t> (B) </a:t>
            </a:r>
            <a:r>
              <a:rPr lang="en-US" sz="1800">
                <a:latin typeface="Arial" panose="020B0604020202020204" pitchFamily="34" charset="0"/>
                <a:cs typeface="Arial" panose="020B0604020202020204" pitchFamily="34" charset="0"/>
              </a:rPr>
              <a:t>EnLiSense have developed a wrist-worn non-invasive electrochemical sensor platform that uses electrochemical impedance spectroscopy (EIS). A team of researchers from Caltech's Department of Medical Engineering has demonstrated the first use of Molecularly Imprinted Polymers (MIP) in a wearable sensor, able to detect biomarkers and measure nutrients in human sweat. The MIP are described as reusable, artificial antibodies. The technology involves a specially formed polymer with a material that can be oxidized or reduced. Sweat contacts the sensor’s inner layer and generates an electrical signal as long as the glutamine-shaped holes in the polymer are open. Glutamine molecules fill the holes and prevent sweat from reaching the inner layer. Researchers can monitor the electrical signal to evaluate how much glutamine is present in the sweat. A weaker signal means there is more glutamine.</a:t>
            </a:r>
          </a:p>
        </p:txBody>
      </p:sp>
      <p:graphicFrame>
        <p:nvGraphicFramePr>
          <p:cNvPr id="238" name="Diagram 237">
            <a:extLst>
              <a:ext uri="{FF2B5EF4-FFF2-40B4-BE49-F238E27FC236}">
                <a16:creationId xmlns:a16="http://schemas.microsoft.com/office/drawing/2014/main" id="{B049EA00-FC48-9F01-3EC3-9733E29F3FFB}"/>
              </a:ext>
            </a:extLst>
          </p:cNvPr>
          <p:cNvGraphicFramePr/>
          <p:nvPr>
            <p:extLst>
              <p:ext uri="{D42A27DB-BD31-4B8C-83A1-F6EECF244321}">
                <p14:modId xmlns:p14="http://schemas.microsoft.com/office/powerpoint/2010/main" val="1672235185"/>
              </p:ext>
            </p:extLst>
          </p:nvPr>
        </p:nvGraphicFramePr>
        <p:xfrm>
          <a:off x="19223793" y="16360218"/>
          <a:ext cx="6543921" cy="461479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42" name="TextBox 241">
            <a:extLst>
              <a:ext uri="{FF2B5EF4-FFF2-40B4-BE49-F238E27FC236}">
                <a16:creationId xmlns:a16="http://schemas.microsoft.com/office/drawing/2014/main" id="{52B8F45C-8BF0-B008-34E0-8A55FCB5C855}"/>
              </a:ext>
            </a:extLst>
          </p:cNvPr>
          <p:cNvSpPr txBox="1"/>
          <p:nvPr/>
        </p:nvSpPr>
        <p:spPr>
          <a:xfrm>
            <a:off x="21684666" y="18245422"/>
            <a:ext cx="3644771" cy="2092881"/>
          </a:xfrm>
          <a:prstGeom prst="rect">
            <a:avLst/>
          </a:prstGeom>
          <a:noFill/>
        </p:spPr>
        <p:txBody>
          <a:bodyPr wrap="square" numCol="2" rtlCol="0">
            <a:spAutoFit/>
          </a:bodyPr>
          <a:lstStyle/>
          <a:p>
            <a:pPr marL="171450" lvl="0" indent="-171450">
              <a:buFont typeface="Arial" panose="020B0604020202020204" pitchFamily="34" charset="0"/>
              <a:buChar char="•"/>
            </a:pPr>
            <a:r>
              <a:rPr lang="en-US" sz="1300"/>
              <a:t>Glucose</a:t>
            </a:r>
          </a:p>
          <a:p>
            <a:pPr marL="171450" lvl="0" indent="-171450">
              <a:buFont typeface="Arial" panose="020B0604020202020204" pitchFamily="34" charset="0"/>
              <a:buChar char="•"/>
            </a:pPr>
            <a:r>
              <a:rPr lang="en-US" sz="1300"/>
              <a:t>Water</a:t>
            </a:r>
          </a:p>
          <a:p>
            <a:pPr marL="171450" lvl="0" indent="-171450">
              <a:buFont typeface="Arial" panose="020B0604020202020204" pitchFamily="34" charset="0"/>
              <a:buChar char="•"/>
            </a:pPr>
            <a:r>
              <a:rPr lang="en-US" sz="1300"/>
              <a:t>Ketones</a:t>
            </a:r>
          </a:p>
          <a:p>
            <a:pPr marL="171450" lvl="0" indent="-171450">
              <a:buFont typeface="Arial" panose="020B0604020202020204" pitchFamily="34" charset="0"/>
              <a:buChar char="•"/>
            </a:pPr>
            <a:r>
              <a:rPr lang="en-US" sz="1300"/>
              <a:t>Salt</a:t>
            </a:r>
          </a:p>
          <a:p>
            <a:pPr marL="171450" lvl="0" indent="-171450">
              <a:buFont typeface="Arial" panose="020B0604020202020204" pitchFamily="34" charset="0"/>
              <a:buChar char="•"/>
            </a:pPr>
            <a:r>
              <a:rPr lang="en-US" sz="1300"/>
              <a:t>Lactate</a:t>
            </a:r>
          </a:p>
          <a:p>
            <a:pPr marL="171450" lvl="0" indent="-171450">
              <a:buFont typeface="Arial" panose="020B0604020202020204" pitchFamily="34" charset="0"/>
              <a:buChar char="•"/>
            </a:pPr>
            <a:r>
              <a:rPr lang="en-US" sz="1300"/>
              <a:t>Carbon dioxide</a:t>
            </a:r>
          </a:p>
          <a:p>
            <a:pPr marL="171450" lvl="0" indent="-171450">
              <a:buFont typeface="Arial" panose="020B0604020202020204" pitchFamily="34" charset="0"/>
              <a:buChar char="•"/>
            </a:pPr>
            <a:r>
              <a:rPr lang="en-US" sz="1300"/>
              <a:t>Cortisol</a:t>
            </a:r>
          </a:p>
          <a:p>
            <a:pPr marL="171450" lvl="0" indent="-171450">
              <a:buFont typeface="Arial" panose="020B0604020202020204" pitchFamily="34" charset="0"/>
              <a:buChar char="•"/>
            </a:pPr>
            <a:r>
              <a:rPr lang="en-US" sz="1300"/>
              <a:t>Troponin (cardiac biomarker) </a:t>
            </a:r>
          </a:p>
          <a:p>
            <a:pPr marL="171450" lvl="0" indent="-171450">
              <a:buFont typeface="Arial" panose="020B0604020202020204" pitchFamily="34" charset="0"/>
              <a:buChar char="•"/>
            </a:pPr>
            <a:r>
              <a:rPr lang="en-US" sz="1300"/>
              <a:t>Immunoglobulins </a:t>
            </a:r>
          </a:p>
          <a:p>
            <a:pPr marL="171450" lvl="0" indent="-171450">
              <a:buFont typeface="Arial" panose="020B0604020202020204" pitchFamily="34" charset="0"/>
              <a:buChar char="•"/>
            </a:pPr>
            <a:r>
              <a:rPr lang="en-US" sz="1300"/>
              <a:t>Biomarkers for TBI (trauma brain injury)</a:t>
            </a:r>
          </a:p>
          <a:p>
            <a:pPr marL="171450" lvl="0" indent="-171450">
              <a:buFont typeface="Arial" panose="020B0604020202020204" pitchFamily="34" charset="0"/>
              <a:buChar char="•"/>
            </a:pPr>
            <a:r>
              <a:rPr lang="en-US" sz="1300"/>
              <a:t>LH</a:t>
            </a:r>
          </a:p>
          <a:p>
            <a:pPr marL="171450" lvl="0" indent="-171450">
              <a:buFont typeface="Arial" panose="020B0604020202020204" pitchFamily="34" charset="0"/>
              <a:buChar char="•"/>
            </a:pPr>
            <a:r>
              <a:rPr lang="en-US" sz="1300"/>
              <a:t>Aldosterone</a:t>
            </a:r>
          </a:p>
          <a:p>
            <a:pPr marL="171450" lvl="0" indent="-171450">
              <a:buFont typeface="Arial" panose="020B0604020202020204" pitchFamily="34" charset="0"/>
              <a:buChar char="•"/>
            </a:pPr>
            <a:r>
              <a:rPr lang="en-US" sz="1300"/>
              <a:t>ADH (dehydration body biomarkers)</a:t>
            </a:r>
          </a:p>
          <a:p>
            <a:pPr marL="171450" lvl="0" indent="-171450">
              <a:buFont typeface="Arial" panose="020B0604020202020204" pitchFamily="34" charset="0"/>
              <a:buChar char="•"/>
            </a:pPr>
            <a:r>
              <a:rPr lang="en-US" sz="1300"/>
              <a:t>Indole</a:t>
            </a:r>
          </a:p>
          <a:p>
            <a:pPr marL="171450" lvl="0" indent="-171450">
              <a:buFont typeface="Arial" panose="020B0604020202020204" pitchFamily="34" charset="0"/>
              <a:buChar char="•"/>
            </a:pPr>
            <a:r>
              <a:rPr lang="en-US" sz="1300"/>
              <a:t>Calcium ions</a:t>
            </a:r>
          </a:p>
          <a:p>
            <a:pPr marL="171450" lvl="0" indent="-171450">
              <a:buFont typeface="Arial" panose="020B0604020202020204" pitchFamily="34" charset="0"/>
              <a:buChar char="•"/>
            </a:pPr>
            <a:r>
              <a:rPr lang="en-US" sz="1300"/>
              <a:t>Potassium ions</a:t>
            </a:r>
          </a:p>
          <a:p>
            <a:pPr marL="171450" lvl="0" indent="-171450">
              <a:buFont typeface="Arial" panose="020B0604020202020204" pitchFamily="34" charset="0"/>
              <a:buChar char="•"/>
            </a:pPr>
            <a:r>
              <a:rPr lang="en-US" sz="1300"/>
              <a:t>Glycated hemoglobin</a:t>
            </a:r>
          </a:p>
        </p:txBody>
      </p:sp>
      <p:sp>
        <p:nvSpPr>
          <p:cNvPr id="243" name="Title 1">
            <a:extLst>
              <a:ext uri="{FF2B5EF4-FFF2-40B4-BE49-F238E27FC236}">
                <a16:creationId xmlns:a16="http://schemas.microsoft.com/office/drawing/2014/main" id="{4203E13F-48AA-B479-553D-AF9CAE748485}"/>
              </a:ext>
            </a:extLst>
          </p:cNvPr>
          <p:cNvSpPr txBox="1">
            <a:spLocks/>
          </p:cNvSpPr>
          <p:nvPr/>
        </p:nvSpPr>
        <p:spPr>
          <a:xfrm>
            <a:off x="18599735" y="14456321"/>
            <a:ext cx="12805239" cy="918311"/>
          </a:xfrm>
          <a:prstGeom prst="rect">
            <a:avLst/>
          </a:prstGeom>
          <a:solidFill>
            <a:srgbClr val="FFB81C"/>
          </a:solidFill>
        </p:spPr>
        <p:txBody>
          <a:bodyPr vert="horz" wrap="square" lIns="144000" tIns="90000" rIns="438912" bIns="0" rtlCol="0" anchor="ctr">
            <a:noAutofit/>
          </a:bodyPr>
          <a:lstStyle>
            <a:lvl1pPr algn="ctr" defTabSz="3291906" rtl="0" eaLnBrk="1" latinLnBrk="0" hangingPunct="1">
              <a:spcBef>
                <a:spcPct val="0"/>
              </a:spcBef>
              <a:buNone/>
              <a:defRPr sz="15825" kern="1200">
                <a:solidFill>
                  <a:schemeClr val="tx1"/>
                </a:solidFill>
                <a:latin typeface="+mj-lt"/>
                <a:ea typeface="+mj-ea"/>
                <a:cs typeface="+mj-cs"/>
              </a:defRPr>
            </a:lvl1pPr>
          </a:lstStyle>
          <a:p>
            <a:r>
              <a:rPr lang="en-US" sz="3200" b="1">
                <a:solidFill>
                  <a:schemeClr val="bg1"/>
                </a:solidFill>
                <a:latin typeface="+mn-lt"/>
                <a:ea typeface="Kalinga" charset="0"/>
                <a:cs typeface="Kalinga" charset="0"/>
              </a:rPr>
              <a:t>Spectroscopy-based biosensors claim a wide range of potential analytes</a:t>
            </a:r>
          </a:p>
        </p:txBody>
      </p:sp>
      <p:sp>
        <p:nvSpPr>
          <p:cNvPr id="255" name="TextBox 254">
            <a:extLst>
              <a:ext uri="{FF2B5EF4-FFF2-40B4-BE49-F238E27FC236}">
                <a16:creationId xmlns:a16="http://schemas.microsoft.com/office/drawing/2014/main" id="{82410C52-6BAB-1CE4-818D-3AFF294317C9}"/>
              </a:ext>
            </a:extLst>
          </p:cNvPr>
          <p:cNvSpPr txBox="1"/>
          <p:nvPr/>
        </p:nvSpPr>
        <p:spPr>
          <a:xfrm>
            <a:off x="21926487" y="24074718"/>
            <a:ext cx="4027719" cy="2553891"/>
          </a:xfrm>
          <a:prstGeom prst="roundRect">
            <a:avLst/>
          </a:prstGeom>
          <a:solidFill>
            <a:srgbClr val="FFFFFF">
              <a:lumMod val="85000"/>
            </a:srgbClr>
          </a:solidFill>
        </p:spPr>
        <p:txBody>
          <a:bodyPr wrap="square" rtlCol="0">
            <a:spAutoFit/>
          </a:bodyPr>
          <a:lstStyle/>
          <a:p>
            <a:pPr marL="0" marR="0" lvl="0" indent="0" algn="just" defTabSz="914400" eaLnBrk="1" fontAlgn="auto" latinLnBrk="0" hangingPunct="1">
              <a:lnSpc>
                <a:spcPct val="100000"/>
              </a:lnSpc>
              <a:spcBef>
                <a:spcPts val="0"/>
              </a:spcBef>
              <a:spcAft>
                <a:spcPts val="600"/>
              </a:spcAft>
              <a:buClrTx/>
              <a:buSzTx/>
              <a:buFontTx/>
              <a:buNone/>
              <a:tabLst/>
              <a:defRPr/>
            </a:pPr>
            <a:r>
              <a:rPr kumimoji="0" lang="en-GB" sz="2400" b="0" i="1" u="none" strike="noStrike" kern="0" cap="none" spc="0" normalizeH="0" baseline="0" noProof="0">
                <a:ln>
                  <a:noFill/>
                </a:ln>
                <a:solidFill>
                  <a:srgbClr val="000000"/>
                </a:solidFill>
                <a:effectLst/>
                <a:uLnTx/>
                <a:uFillTx/>
              </a:rPr>
              <a:t>Wrist-worn non-invasive electrode strip coated with antibodies that bind to and measure target analyte with electrochemical impedance spectroscopy (EIS). </a:t>
            </a:r>
          </a:p>
        </p:txBody>
      </p:sp>
      <p:sp>
        <p:nvSpPr>
          <p:cNvPr id="256" name="Title 1">
            <a:extLst>
              <a:ext uri="{FF2B5EF4-FFF2-40B4-BE49-F238E27FC236}">
                <a16:creationId xmlns:a16="http://schemas.microsoft.com/office/drawing/2014/main" id="{AC259700-3714-2C0C-4860-7C514776D030}"/>
              </a:ext>
            </a:extLst>
          </p:cNvPr>
          <p:cNvSpPr txBox="1">
            <a:spLocks/>
          </p:cNvSpPr>
          <p:nvPr/>
        </p:nvSpPr>
        <p:spPr>
          <a:xfrm>
            <a:off x="18793511" y="21936355"/>
            <a:ext cx="12611463" cy="845585"/>
          </a:xfrm>
          <a:prstGeom prst="rect">
            <a:avLst/>
          </a:prstGeom>
          <a:solidFill>
            <a:srgbClr val="FFB81C"/>
          </a:solidFill>
        </p:spPr>
        <p:txBody>
          <a:bodyPr vert="horz" wrap="square" lIns="144000" tIns="9000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Kalinga" charset="0"/>
                <a:cs typeface="Kalinga" charset="0"/>
              </a:rPr>
              <a:t>Range of TRL for innovative Electrochemical Impedance sweat sensors</a:t>
            </a:r>
          </a:p>
        </p:txBody>
      </p:sp>
      <p:sp>
        <p:nvSpPr>
          <p:cNvPr id="257" name="TextBox 256">
            <a:extLst>
              <a:ext uri="{FF2B5EF4-FFF2-40B4-BE49-F238E27FC236}">
                <a16:creationId xmlns:a16="http://schemas.microsoft.com/office/drawing/2014/main" id="{6832BBD9-978B-3378-C6F6-5F9F322D7531}"/>
              </a:ext>
            </a:extLst>
          </p:cNvPr>
          <p:cNvSpPr txBox="1"/>
          <p:nvPr/>
        </p:nvSpPr>
        <p:spPr>
          <a:xfrm>
            <a:off x="26176625" y="24236692"/>
            <a:ext cx="5160286" cy="1736646"/>
          </a:xfrm>
          <a:prstGeom prst="roundRect">
            <a:avLst/>
          </a:prstGeom>
          <a:solidFill>
            <a:srgbClr val="FFFFFF">
              <a:lumMod val="85000"/>
            </a:srgbClr>
          </a:solidFill>
        </p:spPr>
        <p:txBody>
          <a:bodyPr wrap="square" rtlCol="0">
            <a:spAutoFit/>
          </a:bodyPr>
          <a:lstStyle/>
          <a:p>
            <a:pPr marL="0" marR="0" lvl="0" indent="0" algn="just" defTabSz="914400" eaLnBrk="1" fontAlgn="auto" latinLnBrk="0" hangingPunct="1">
              <a:lnSpc>
                <a:spcPct val="100000"/>
              </a:lnSpc>
              <a:spcBef>
                <a:spcPts val="0"/>
              </a:spcBef>
              <a:spcAft>
                <a:spcPts val="600"/>
              </a:spcAft>
              <a:buClrTx/>
              <a:buSzTx/>
              <a:buFontTx/>
              <a:buNone/>
              <a:tabLst/>
              <a:defRPr/>
            </a:pPr>
            <a:r>
              <a:rPr kumimoji="0" lang="en-US" sz="2400" b="0" i="1" u="none" strike="noStrike" kern="0" cap="none" spc="0" normalizeH="0" baseline="0" noProof="0">
                <a:ln>
                  <a:noFill/>
                </a:ln>
                <a:solidFill>
                  <a:srgbClr val="000000"/>
                </a:solidFill>
                <a:effectLst/>
                <a:uLnTx/>
                <a:uFillTx/>
              </a:rPr>
              <a:t>Molecularly Imprinted Polymers (MIP) that can be oxidized or reduced under an applied electrical voltage when it meets human sweat. </a:t>
            </a:r>
          </a:p>
        </p:txBody>
      </p:sp>
      <p:sp>
        <p:nvSpPr>
          <p:cNvPr id="258" name="TextBox 257">
            <a:extLst>
              <a:ext uri="{FF2B5EF4-FFF2-40B4-BE49-F238E27FC236}">
                <a16:creationId xmlns:a16="http://schemas.microsoft.com/office/drawing/2014/main" id="{2952CB3A-55E8-C211-A0FE-A671F7481EBE}"/>
              </a:ext>
            </a:extLst>
          </p:cNvPr>
          <p:cNvSpPr txBox="1"/>
          <p:nvPr/>
        </p:nvSpPr>
        <p:spPr>
          <a:xfrm>
            <a:off x="17665511" y="23432418"/>
            <a:ext cx="4027718" cy="4449723"/>
          </a:xfrm>
          <a:prstGeom prst="roundRect">
            <a:avLst/>
          </a:prstGeom>
          <a:solidFill>
            <a:srgbClr val="8AD1F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solidFill>
                <a:effectLst/>
                <a:uLnTx/>
                <a:uFillTx/>
              </a:rPr>
              <a:t>Electrochemical Impedance sensors are targeting a unique range of biomarkers in sweat: </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a:ln>
                  <a:noFill/>
                </a:ln>
                <a:solidFill>
                  <a:srgbClr val="000000"/>
                </a:solidFill>
                <a:effectLst/>
                <a:uLnTx/>
                <a:uFillTx/>
              </a:rPr>
              <a:t>Simultaneous detection of </a:t>
            </a:r>
            <a:r>
              <a:rPr kumimoji="0" lang="en-GB" sz="2000" b="1" i="0" u="none" strike="noStrike" kern="0" cap="none" spc="0" normalizeH="0" baseline="0" noProof="0">
                <a:ln>
                  <a:noFill/>
                </a:ln>
                <a:solidFill>
                  <a:srgbClr val="000000"/>
                </a:solidFill>
                <a:effectLst/>
                <a:uLnTx/>
                <a:uFillTx/>
              </a:rPr>
              <a:t>cortisol and glucose</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0" cap="none" spc="0" normalizeH="0" baseline="0" noProof="0">
                <a:ln>
                  <a:noFill/>
                </a:ln>
                <a:solidFill>
                  <a:srgbClr val="000000"/>
                </a:solidFill>
                <a:effectLst/>
                <a:uLnTx/>
                <a:uFillTx/>
              </a:rPr>
              <a:t>Cytokines</a:t>
            </a:r>
            <a:r>
              <a:rPr kumimoji="0" lang="en-GB" sz="2000" b="0" i="0" u="none" strike="noStrike" kern="0" cap="none" spc="0" normalizeH="0" baseline="0" noProof="0">
                <a:ln>
                  <a:noFill/>
                </a:ln>
                <a:solidFill>
                  <a:srgbClr val="000000"/>
                </a:solidFill>
                <a:effectLst/>
                <a:uLnTx/>
                <a:uFillTx/>
              </a:rPr>
              <a:t> (interleukin-6, interleukin-8, interleukin-10)</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a:ln>
                  <a:noFill/>
                </a:ln>
                <a:solidFill>
                  <a:srgbClr val="000000"/>
                </a:solidFill>
                <a:effectLst/>
                <a:uLnTx/>
                <a:uFillTx/>
              </a:rPr>
              <a:t>Simultaneous detection of </a:t>
            </a:r>
            <a:r>
              <a:rPr kumimoji="0" lang="en-GB" sz="2000" b="1" i="0" u="none" strike="noStrike" kern="0" cap="none" spc="0" normalizeH="0" baseline="0" noProof="0">
                <a:ln>
                  <a:noFill/>
                </a:ln>
                <a:solidFill>
                  <a:srgbClr val="000000"/>
                </a:solidFill>
                <a:effectLst/>
                <a:uLnTx/>
                <a:uFillTx/>
              </a:rPr>
              <a:t>IL-1</a:t>
            </a:r>
            <a:r>
              <a:rPr kumimoji="0" lang="el-GR" sz="2000" b="1" i="0" u="none" strike="noStrike" kern="0" cap="none" spc="0" normalizeH="0" baseline="0" noProof="0">
                <a:ln>
                  <a:noFill/>
                </a:ln>
                <a:solidFill>
                  <a:srgbClr val="000000"/>
                </a:solidFill>
                <a:effectLst/>
                <a:uLnTx/>
                <a:uFillTx/>
              </a:rPr>
              <a:t>β </a:t>
            </a:r>
            <a:r>
              <a:rPr kumimoji="0" lang="en-GB" sz="2000" b="1" i="0" u="none" strike="noStrike" kern="0" cap="none" spc="0" normalizeH="0" baseline="0" noProof="0">
                <a:ln>
                  <a:noFill/>
                </a:ln>
                <a:solidFill>
                  <a:srgbClr val="000000"/>
                </a:solidFill>
                <a:effectLst/>
                <a:uLnTx/>
                <a:uFillTx/>
              </a:rPr>
              <a:t>and CRP </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rPr>
              <a:t>Nine essential </a:t>
            </a:r>
            <a:r>
              <a:rPr kumimoji="0" lang="en-US" sz="2000" b="1" i="0" u="none" strike="noStrike" kern="0" cap="none" spc="0" normalizeH="0" baseline="0" noProof="0">
                <a:ln>
                  <a:noFill/>
                </a:ln>
                <a:solidFill>
                  <a:srgbClr val="000000"/>
                </a:solidFill>
                <a:effectLst/>
                <a:uLnTx/>
                <a:uFillTx/>
              </a:rPr>
              <a:t>amino acids</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0" cap="none" spc="0" normalizeH="0" baseline="0" noProof="0">
                <a:ln>
                  <a:noFill/>
                </a:ln>
                <a:solidFill>
                  <a:srgbClr val="000000"/>
                </a:solidFill>
                <a:effectLst/>
                <a:uLnTx/>
                <a:uFillTx/>
              </a:rPr>
              <a:t>Multiple vitamins </a:t>
            </a:r>
            <a:r>
              <a:rPr kumimoji="0" lang="en-US" sz="2000" b="0" i="0" u="none" strike="noStrike" kern="0" cap="none" spc="0" normalizeH="0" baseline="0" noProof="0">
                <a:ln>
                  <a:noFill/>
                </a:ln>
                <a:solidFill>
                  <a:srgbClr val="000000"/>
                </a:solidFill>
                <a:effectLst/>
                <a:uLnTx/>
                <a:uFillTx/>
              </a:rPr>
              <a:t>(including Vitamin C, B6, D and E) </a:t>
            </a:r>
            <a:endParaRPr kumimoji="0" lang="en-US" sz="2000" b="1" i="0" u="none" strike="noStrike" kern="0" cap="none" spc="0" normalizeH="0" baseline="0" noProof="0">
              <a:ln>
                <a:noFill/>
              </a:ln>
              <a:solidFill>
                <a:srgbClr val="000000"/>
              </a:solidFill>
              <a:effectLst/>
              <a:uLnTx/>
              <a:uFillTx/>
            </a:endParaRPr>
          </a:p>
        </p:txBody>
      </p:sp>
      <p:sp>
        <p:nvSpPr>
          <p:cNvPr id="259" name="TextBox 258">
            <a:extLst>
              <a:ext uri="{FF2B5EF4-FFF2-40B4-BE49-F238E27FC236}">
                <a16:creationId xmlns:a16="http://schemas.microsoft.com/office/drawing/2014/main" id="{7E6E8C36-F3A7-4D3D-9882-869331873249}"/>
              </a:ext>
            </a:extLst>
          </p:cNvPr>
          <p:cNvSpPr txBox="1"/>
          <p:nvPr/>
        </p:nvSpPr>
        <p:spPr>
          <a:xfrm>
            <a:off x="18573054" y="22968508"/>
            <a:ext cx="2377545" cy="510778"/>
          </a:xfrm>
          <a:prstGeom prst="roundRect">
            <a:avLst/>
          </a:prstGeom>
          <a:solidFill>
            <a:srgbClr val="595959"/>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rPr>
              <a:t>Key Insights</a:t>
            </a:r>
          </a:p>
        </p:txBody>
      </p:sp>
      <p:sp>
        <p:nvSpPr>
          <p:cNvPr id="260" name="TextBox 259">
            <a:extLst>
              <a:ext uri="{FF2B5EF4-FFF2-40B4-BE49-F238E27FC236}">
                <a16:creationId xmlns:a16="http://schemas.microsoft.com/office/drawing/2014/main" id="{A066DBFE-2217-E28B-41AD-246A937F8D4C}"/>
              </a:ext>
            </a:extLst>
          </p:cNvPr>
          <p:cNvSpPr txBox="1"/>
          <p:nvPr/>
        </p:nvSpPr>
        <p:spPr>
          <a:xfrm>
            <a:off x="23666151" y="23233105"/>
            <a:ext cx="5388223" cy="578882"/>
          </a:xfrm>
          <a:prstGeom prst="roundRect">
            <a:avLst/>
          </a:prstGeom>
          <a:solidFill>
            <a:srgbClr val="595959"/>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rPr>
              <a:t>Example Technologies</a:t>
            </a:r>
          </a:p>
        </p:txBody>
      </p:sp>
      <p:sp>
        <p:nvSpPr>
          <p:cNvPr id="272" name="TextBox 271">
            <a:extLst>
              <a:ext uri="{FF2B5EF4-FFF2-40B4-BE49-F238E27FC236}">
                <a16:creationId xmlns:a16="http://schemas.microsoft.com/office/drawing/2014/main" id="{EA8AE2F0-88B4-6654-82A6-FB75982E4B5C}"/>
              </a:ext>
            </a:extLst>
          </p:cNvPr>
          <p:cNvSpPr txBox="1"/>
          <p:nvPr/>
        </p:nvSpPr>
        <p:spPr>
          <a:xfrm>
            <a:off x="16583549" y="33210817"/>
            <a:ext cx="16332553" cy="4431983"/>
          </a:xfrm>
          <a:prstGeom prst="rect">
            <a:avLst/>
          </a:prstGeom>
          <a:noFill/>
        </p:spPr>
        <p:txBody>
          <a:bodyPr wrap="square">
            <a:spAutoFit/>
          </a:bodyPr>
          <a:lstStyle/>
          <a:p>
            <a:pPr marL="285750" lvl="1" indent="-285750" algn="l" defTabSz="666750">
              <a:lnSpc>
                <a:spcPct val="90000"/>
              </a:lnSpc>
              <a:spcBef>
                <a:spcPct val="0"/>
              </a:spcBef>
              <a:spcAft>
                <a:spcPts val="1200"/>
              </a:spcAft>
              <a:buFont typeface="Arial" panose="020B0604020202020204" pitchFamily="34" charset="0"/>
              <a:buChar char="•"/>
            </a:pPr>
            <a:r>
              <a:rPr lang="en-GB" sz="2800" kern="1200">
                <a:latin typeface="Arial" panose="020B0604020202020204" pitchFamily="34" charset="0"/>
                <a:cs typeface="Arial" panose="020B0604020202020204" pitchFamily="34" charset="0"/>
              </a:rPr>
              <a:t>Sweat sensors with the ability to measure cortisol, lactate, pH, and cytokines are currently going through or preparing for regulatory approval.</a:t>
            </a:r>
          </a:p>
          <a:p>
            <a:pPr marL="285750" lvl="1" indent="-285750" algn="l" defTabSz="666750">
              <a:lnSpc>
                <a:spcPct val="90000"/>
              </a:lnSpc>
              <a:spcBef>
                <a:spcPct val="0"/>
              </a:spcBef>
              <a:spcAft>
                <a:spcPts val="1200"/>
              </a:spcAft>
              <a:buFont typeface="Arial" panose="020B0604020202020204" pitchFamily="34" charset="0"/>
              <a:buChar char="•"/>
            </a:pPr>
            <a:r>
              <a:rPr lang="en-US" sz="2800" kern="1200">
                <a:latin typeface="Arial" panose="020B0604020202020204" pitchFamily="34" charset="0"/>
                <a:cs typeface="Arial" panose="020B0604020202020204" pitchFamily="34" charset="0"/>
              </a:rPr>
              <a:t>Spectroscopy and electrochemical impedance biosensors currently offer the most promising sweat sensing mechanisms. </a:t>
            </a:r>
          </a:p>
          <a:p>
            <a:pPr marL="285750" lvl="1" indent="-285750" algn="l" defTabSz="666750">
              <a:lnSpc>
                <a:spcPct val="90000"/>
              </a:lnSpc>
              <a:spcBef>
                <a:spcPct val="0"/>
              </a:spcBef>
              <a:spcAft>
                <a:spcPts val="1200"/>
              </a:spcAft>
              <a:buFont typeface="Arial" panose="020B0604020202020204" pitchFamily="34" charset="0"/>
              <a:buChar char="•"/>
            </a:pPr>
            <a:r>
              <a:rPr lang="en-US" sz="2800" kern="1200">
                <a:latin typeface="Arial" panose="020B0604020202020204" pitchFamily="34" charset="0"/>
                <a:cs typeface="Arial" panose="020B0604020202020204" pitchFamily="34" charset="0"/>
              </a:rPr>
              <a:t>While the market is currently limited to hydration and glucose sensors, multiplexing sensors and biomarkers beyond hydration and/or glucose sensing are in the development pipeline of many companies in the wearables space. </a:t>
            </a:r>
          </a:p>
          <a:p>
            <a:pPr marL="285750" lvl="1" indent="-285750" algn="l" defTabSz="666750">
              <a:lnSpc>
                <a:spcPct val="90000"/>
              </a:lnSpc>
              <a:spcBef>
                <a:spcPct val="0"/>
              </a:spcBef>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F</a:t>
            </a:r>
            <a:r>
              <a:rPr lang="en-US" sz="2800" kern="1200">
                <a:latin typeface="Arial" panose="020B0604020202020204" pitchFamily="34" charset="0"/>
                <a:cs typeface="Arial" panose="020B0604020202020204" pitchFamily="34" charset="0"/>
              </a:rPr>
              <a:t>urther advancement for these research stage sensors appears to be limited by market demand rather than technical barriers. Without a specific market or target disease state, it is unclear how other biomarkers would gain the necessary traction to widely offer low-cost sensors. </a:t>
            </a:r>
          </a:p>
        </p:txBody>
      </p:sp>
      <p:sp>
        <p:nvSpPr>
          <p:cNvPr id="2" name="TextBox 1">
            <a:extLst>
              <a:ext uri="{FF2B5EF4-FFF2-40B4-BE49-F238E27FC236}">
                <a16:creationId xmlns:a16="http://schemas.microsoft.com/office/drawing/2014/main" id="{C47654B6-39B9-9296-B0C9-F808BF23CD0A}"/>
              </a:ext>
            </a:extLst>
          </p:cNvPr>
          <p:cNvSpPr txBox="1"/>
          <p:nvPr/>
        </p:nvSpPr>
        <p:spPr>
          <a:xfrm>
            <a:off x="56307" y="21155459"/>
            <a:ext cx="10391888"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(A)                                                           (B)</a:t>
            </a:r>
          </a:p>
        </p:txBody>
      </p:sp>
      <p:sp>
        <p:nvSpPr>
          <p:cNvPr id="5" name="TextBox 4">
            <a:extLst>
              <a:ext uri="{FF2B5EF4-FFF2-40B4-BE49-F238E27FC236}">
                <a16:creationId xmlns:a16="http://schemas.microsoft.com/office/drawing/2014/main" id="{DF7032E5-7DAE-D43E-10F3-0181C46EFC8A}"/>
              </a:ext>
            </a:extLst>
          </p:cNvPr>
          <p:cNvSpPr txBox="1"/>
          <p:nvPr/>
        </p:nvSpPr>
        <p:spPr>
          <a:xfrm>
            <a:off x="76200" y="20414159"/>
            <a:ext cx="3400382" cy="769441"/>
          </a:xfrm>
          <a:prstGeom prst="rect">
            <a:avLst/>
          </a:prstGeom>
          <a:noFill/>
        </p:spPr>
        <p:txBody>
          <a:bodyPr wrap="square" rtlCol="0">
            <a:spAutoFit/>
          </a:bodyPr>
          <a:lstStyle/>
          <a:p>
            <a:r>
              <a:rPr lang="en-US" sz="4400" b="1">
                <a:solidFill>
                  <a:srgbClr val="0033CC"/>
                </a:solidFill>
                <a:latin typeface="Arial" panose="020B0604020202020204" pitchFamily="34" charset="0"/>
                <a:cs typeface="Arial" panose="020B0604020202020204" pitchFamily="34" charset="0"/>
              </a:rPr>
              <a:t>FIGURE 2</a:t>
            </a:r>
          </a:p>
        </p:txBody>
      </p:sp>
      <p:sp>
        <p:nvSpPr>
          <p:cNvPr id="7" name="TextBox 6">
            <a:extLst>
              <a:ext uri="{FF2B5EF4-FFF2-40B4-BE49-F238E27FC236}">
                <a16:creationId xmlns:a16="http://schemas.microsoft.com/office/drawing/2014/main" id="{738F4F20-B3DE-8987-9793-57E46797C2A6}"/>
              </a:ext>
            </a:extLst>
          </p:cNvPr>
          <p:cNvSpPr txBox="1"/>
          <p:nvPr/>
        </p:nvSpPr>
        <p:spPr>
          <a:xfrm>
            <a:off x="0" y="29718000"/>
            <a:ext cx="3400382" cy="769441"/>
          </a:xfrm>
          <a:prstGeom prst="rect">
            <a:avLst/>
          </a:prstGeom>
          <a:noFill/>
        </p:spPr>
        <p:txBody>
          <a:bodyPr wrap="square" rtlCol="0">
            <a:spAutoFit/>
          </a:bodyPr>
          <a:lstStyle/>
          <a:p>
            <a:r>
              <a:rPr lang="en-US" sz="4400" b="1">
                <a:solidFill>
                  <a:srgbClr val="0033CC"/>
                </a:solidFill>
                <a:latin typeface="Arial" panose="020B0604020202020204" pitchFamily="34" charset="0"/>
                <a:cs typeface="Arial" panose="020B0604020202020204" pitchFamily="34" charset="0"/>
              </a:rPr>
              <a:t>FIGURE 3</a:t>
            </a:r>
          </a:p>
        </p:txBody>
      </p:sp>
      <p:sp>
        <p:nvSpPr>
          <p:cNvPr id="9" name="TextBox 8">
            <a:extLst>
              <a:ext uri="{FF2B5EF4-FFF2-40B4-BE49-F238E27FC236}">
                <a16:creationId xmlns:a16="http://schemas.microsoft.com/office/drawing/2014/main" id="{58BDA680-BCD2-04EC-6D1C-944DC6A16A3A}"/>
              </a:ext>
            </a:extLst>
          </p:cNvPr>
          <p:cNvSpPr txBox="1"/>
          <p:nvPr/>
        </p:nvSpPr>
        <p:spPr>
          <a:xfrm>
            <a:off x="0" y="30305514"/>
            <a:ext cx="10962476"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(A)                                                               (B)</a:t>
            </a:r>
          </a:p>
        </p:txBody>
      </p:sp>
      <p:sp>
        <p:nvSpPr>
          <p:cNvPr id="14" name="TextBox 13">
            <a:extLst>
              <a:ext uri="{FF2B5EF4-FFF2-40B4-BE49-F238E27FC236}">
                <a16:creationId xmlns:a16="http://schemas.microsoft.com/office/drawing/2014/main" id="{0BED7243-E22E-0B91-E07E-FDC740911006}"/>
              </a:ext>
            </a:extLst>
          </p:cNvPr>
          <p:cNvSpPr txBox="1"/>
          <p:nvPr/>
        </p:nvSpPr>
        <p:spPr>
          <a:xfrm>
            <a:off x="16556894" y="5059961"/>
            <a:ext cx="3400382" cy="769441"/>
          </a:xfrm>
          <a:prstGeom prst="rect">
            <a:avLst/>
          </a:prstGeom>
          <a:noFill/>
        </p:spPr>
        <p:txBody>
          <a:bodyPr wrap="square" rtlCol="0">
            <a:spAutoFit/>
          </a:bodyPr>
          <a:lstStyle/>
          <a:p>
            <a:r>
              <a:rPr lang="en-US" sz="4400" b="1">
                <a:solidFill>
                  <a:srgbClr val="0033CC"/>
                </a:solidFill>
                <a:latin typeface="Arial" panose="020B0604020202020204" pitchFamily="34" charset="0"/>
                <a:cs typeface="Arial" panose="020B0604020202020204" pitchFamily="34" charset="0"/>
              </a:rPr>
              <a:t>FIGURE 4</a:t>
            </a:r>
          </a:p>
        </p:txBody>
      </p:sp>
      <p:pic>
        <p:nvPicPr>
          <p:cNvPr id="16" name="Picture 15">
            <a:extLst>
              <a:ext uri="{FF2B5EF4-FFF2-40B4-BE49-F238E27FC236}">
                <a16:creationId xmlns:a16="http://schemas.microsoft.com/office/drawing/2014/main" id="{ADD573CE-FA8F-8789-093F-C8FECC4A1F06}"/>
              </a:ext>
            </a:extLst>
          </p:cNvPr>
          <p:cNvPicPr>
            <a:picLocks noChangeAspect="1"/>
          </p:cNvPicPr>
          <p:nvPr/>
        </p:nvPicPr>
        <p:blipFill>
          <a:blip r:embed="rId22"/>
          <a:stretch>
            <a:fillRect/>
          </a:stretch>
        </p:blipFill>
        <p:spPr>
          <a:xfrm>
            <a:off x="24874204" y="7020685"/>
            <a:ext cx="7982374" cy="3885266"/>
          </a:xfrm>
          <a:prstGeom prst="rect">
            <a:avLst/>
          </a:prstGeom>
        </p:spPr>
      </p:pic>
      <p:pic>
        <p:nvPicPr>
          <p:cNvPr id="20" name="Picture 19">
            <a:extLst>
              <a:ext uri="{FF2B5EF4-FFF2-40B4-BE49-F238E27FC236}">
                <a16:creationId xmlns:a16="http://schemas.microsoft.com/office/drawing/2014/main" id="{2BEC63D6-E32A-D8DF-8567-51436A481ADA}"/>
              </a:ext>
            </a:extLst>
          </p:cNvPr>
          <p:cNvPicPr>
            <a:picLocks noChangeAspect="1"/>
          </p:cNvPicPr>
          <p:nvPr/>
        </p:nvPicPr>
        <p:blipFill>
          <a:blip r:embed="rId23"/>
          <a:stretch>
            <a:fillRect/>
          </a:stretch>
        </p:blipFill>
        <p:spPr>
          <a:xfrm>
            <a:off x="16697436" y="6918479"/>
            <a:ext cx="8067564" cy="4181810"/>
          </a:xfrm>
          <a:prstGeom prst="rect">
            <a:avLst/>
          </a:prstGeom>
        </p:spPr>
      </p:pic>
      <p:sp>
        <p:nvSpPr>
          <p:cNvPr id="21" name="TextBox 20">
            <a:extLst>
              <a:ext uri="{FF2B5EF4-FFF2-40B4-BE49-F238E27FC236}">
                <a16:creationId xmlns:a16="http://schemas.microsoft.com/office/drawing/2014/main" id="{EA635F64-0465-96F2-EF98-AFE79C9D80AF}"/>
              </a:ext>
            </a:extLst>
          </p:cNvPr>
          <p:cNvSpPr txBox="1"/>
          <p:nvPr/>
        </p:nvSpPr>
        <p:spPr>
          <a:xfrm>
            <a:off x="16573025" y="5989690"/>
            <a:ext cx="10391888"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(A)                                                  (B)</a:t>
            </a:r>
          </a:p>
        </p:txBody>
      </p:sp>
      <p:pic>
        <p:nvPicPr>
          <p:cNvPr id="22" name="Picture 21">
            <a:extLst>
              <a:ext uri="{FF2B5EF4-FFF2-40B4-BE49-F238E27FC236}">
                <a16:creationId xmlns:a16="http://schemas.microsoft.com/office/drawing/2014/main" id="{469ADE8A-54CA-09CC-A0F2-B16E855CB5E5}"/>
              </a:ext>
            </a:extLst>
          </p:cNvPr>
          <p:cNvPicPr>
            <a:picLocks noChangeAspect="1"/>
          </p:cNvPicPr>
          <p:nvPr/>
        </p:nvPicPr>
        <p:blipFill>
          <a:blip r:embed="rId24"/>
          <a:stretch>
            <a:fillRect/>
          </a:stretch>
        </p:blipFill>
        <p:spPr>
          <a:xfrm>
            <a:off x="28364222" y="10461961"/>
            <a:ext cx="3845309" cy="471177"/>
          </a:xfrm>
          <a:prstGeom prst="rect">
            <a:avLst/>
          </a:prstGeom>
        </p:spPr>
      </p:pic>
      <p:sp>
        <p:nvSpPr>
          <p:cNvPr id="23" name="TextBox 22">
            <a:extLst>
              <a:ext uri="{FF2B5EF4-FFF2-40B4-BE49-F238E27FC236}">
                <a16:creationId xmlns:a16="http://schemas.microsoft.com/office/drawing/2014/main" id="{66C4CD9A-D4C5-53AD-9BB7-EAF7621D1D0A}"/>
              </a:ext>
            </a:extLst>
          </p:cNvPr>
          <p:cNvSpPr txBox="1"/>
          <p:nvPr/>
        </p:nvSpPr>
        <p:spPr>
          <a:xfrm>
            <a:off x="16605601" y="13182600"/>
            <a:ext cx="3400382" cy="769441"/>
          </a:xfrm>
          <a:prstGeom prst="rect">
            <a:avLst/>
          </a:prstGeom>
          <a:noFill/>
        </p:spPr>
        <p:txBody>
          <a:bodyPr wrap="square" rtlCol="0">
            <a:spAutoFit/>
          </a:bodyPr>
          <a:lstStyle/>
          <a:p>
            <a:r>
              <a:rPr lang="en-US" sz="4400" b="1">
                <a:solidFill>
                  <a:srgbClr val="0033CC"/>
                </a:solidFill>
                <a:latin typeface="Arial" panose="020B0604020202020204" pitchFamily="34" charset="0"/>
                <a:cs typeface="Arial" panose="020B0604020202020204" pitchFamily="34" charset="0"/>
              </a:rPr>
              <a:t>FIGURE 5</a:t>
            </a:r>
          </a:p>
        </p:txBody>
      </p:sp>
      <p:sp>
        <p:nvSpPr>
          <p:cNvPr id="24" name="TextBox 23">
            <a:extLst>
              <a:ext uri="{FF2B5EF4-FFF2-40B4-BE49-F238E27FC236}">
                <a16:creationId xmlns:a16="http://schemas.microsoft.com/office/drawing/2014/main" id="{D7BB7371-1769-63A4-3218-CDC316DFEE38}"/>
              </a:ext>
            </a:extLst>
          </p:cNvPr>
          <p:cNvSpPr txBox="1"/>
          <p:nvPr/>
        </p:nvSpPr>
        <p:spPr>
          <a:xfrm>
            <a:off x="16697436" y="14088806"/>
            <a:ext cx="107978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(A)           </a:t>
            </a:r>
          </a:p>
        </p:txBody>
      </p:sp>
      <p:sp>
        <p:nvSpPr>
          <p:cNvPr id="26" name="TextBox 25">
            <a:extLst>
              <a:ext uri="{FF2B5EF4-FFF2-40B4-BE49-F238E27FC236}">
                <a16:creationId xmlns:a16="http://schemas.microsoft.com/office/drawing/2014/main" id="{4E806C43-61EB-D4EC-EC08-69705427EE99}"/>
              </a:ext>
            </a:extLst>
          </p:cNvPr>
          <p:cNvSpPr txBox="1"/>
          <p:nvPr/>
        </p:nvSpPr>
        <p:spPr>
          <a:xfrm>
            <a:off x="16798422" y="21562439"/>
            <a:ext cx="107978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(B)           </a:t>
            </a:r>
          </a:p>
        </p:txBody>
      </p:sp>
      <p:pic>
        <p:nvPicPr>
          <p:cNvPr id="15" name="Picture 14">
            <a:extLst>
              <a:ext uri="{FF2B5EF4-FFF2-40B4-BE49-F238E27FC236}">
                <a16:creationId xmlns:a16="http://schemas.microsoft.com/office/drawing/2014/main" id="{19C31445-9519-A8CF-B4C6-9D1CAB9EA51C}"/>
              </a:ext>
            </a:extLst>
          </p:cNvPr>
          <p:cNvPicPr>
            <a:picLocks noChangeAspect="1"/>
          </p:cNvPicPr>
          <p:nvPr/>
        </p:nvPicPr>
        <p:blipFill>
          <a:blip r:embed="rId25"/>
          <a:stretch>
            <a:fillRect/>
          </a:stretch>
        </p:blipFill>
        <p:spPr>
          <a:xfrm>
            <a:off x="17527285" y="6029885"/>
            <a:ext cx="2144900" cy="988433"/>
          </a:xfrm>
          <a:prstGeom prst="rect">
            <a:avLst/>
          </a:prstGeom>
        </p:spPr>
      </p:pic>
      <p:pic>
        <p:nvPicPr>
          <p:cNvPr id="19" name="Picture 18">
            <a:extLst>
              <a:ext uri="{FF2B5EF4-FFF2-40B4-BE49-F238E27FC236}">
                <a16:creationId xmlns:a16="http://schemas.microsoft.com/office/drawing/2014/main" id="{7B8FD776-3A5E-DD88-3174-EDD010FFCDEF}"/>
              </a:ext>
            </a:extLst>
          </p:cNvPr>
          <p:cNvPicPr>
            <a:picLocks noChangeAspect="1"/>
          </p:cNvPicPr>
          <p:nvPr/>
        </p:nvPicPr>
        <p:blipFill>
          <a:blip r:embed="rId26"/>
          <a:stretch>
            <a:fillRect/>
          </a:stretch>
        </p:blipFill>
        <p:spPr>
          <a:xfrm>
            <a:off x="19182187" y="15650664"/>
            <a:ext cx="3179236" cy="651425"/>
          </a:xfrm>
          <a:prstGeom prst="rect">
            <a:avLst/>
          </a:prstGeom>
        </p:spPr>
      </p:pic>
      <p:sp>
        <p:nvSpPr>
          <p:cNvPr id="27" name="TextBox 26">
            <a:extLst>
              <a:ext uri="{FF2B5EF4-FFF2-40B4-BE49-F238E27FC236}">
                <a16:creationId xmlns:a16="http://schemas.microsoft.com/office/drawing/2014/main" id="{529AFED3-EC50-06A3-D984-D9AA782C3082}"/>
              </a:ext>
            </a:extLst>
          </p:cNvPr>
          <p:cNvSpPr txBox="1"/>
          <p:nvPr/>
        </p:nvSpPr>
        <p:spPr>
          <a:xfrm>
            <a:off x="19094623" y="21383013"/>
            <a:ext cx="4781673" cy="523220"/>
          </a:xfrm>
          <a:prstGeom prst="rect">
            <a:avLst/>
          </a:prstGeom>
          <a:noFill/>
        </p:spPr>
        <p:txBody>
          <a:bodyPr wrap="square">
            <a:spAutoFit/>
          </a:bodyPr>
          <a:lstStyle/>
          <a:p>
            <a:r>
              <a:rPr lang="en-US" sz="1400" b="1" i="1"/>
              <a:t>Images from </a:t>
            </a:r>
            <a:r>
              <a:rPr lang="en-US" sz="1400" b="1" i="1">
                <a:hlinkClick r:id="rId27"/>
              </a:rPr>
              <a:t>http://www.spectrophon.com/technology.html</a:t>
            </a:r>
            <a:endParaRPr lang="en-US" sz="1400" b="1" i="1"/>
          </a:p>
          <a:p>
            <a:endParaRPr lang="en-US" sz="1400" b="1" i="1"/>
          </a:p>
        </p:txBody>
      </p:sp>
      <p:pic>
        <p:nvPicPr>
          <p:cNvPr id="35" name="Picture 34">
            <a:extLst>
              <a:ext uri="{FF2B5EF4-FFF2-40B4-BE49-F238E27FC236}">
                <a16:creationId xmlns:a16="http://schemas.microsoft.com/office/drawing/2014/main" id="{87922C5A-50BC-6F93-A2E5-93FA7A2D2607}"/>
              </a:ext>
            </a:extLst>
          </p:cNvPr>
          <p:cNvPicPr>
            <a:picLocks noChangeAspect="1"/>
          </p:cNvPicPr>
          <p:nvPr/>
        </p:nvPicPr>
        <p:blipFill>
          <a:blip r:embed="rId28"/>
          <a:stretch>
            <a:fillRect/>
          </a:stretch>
        </p:blipFill>
        <p:spPr>
          <a:xfrm>
            <a:off x="26240969" y="18874256"/>
            <a:ext cx="3661645" cy="2397841"/>
          </a:xfrm>
          <a:prstGeom prst="rect">
            <a:avLst/>
          </a:prstGeom>
        </p:spPr>
      </p:pic>
      <p:grpSp>
        <p:nvGrpSpPr>
          <p:cNvPr id="53" name="Group 52">
            <a:extLst>
              <a:ext uri="{FF2B5EF4-FFF2-40B4-BE49-F238E27FC236}">
                <a16:creationId xmlns:a16="http://schemas.microsoft.com/office/drawing/2014/main" id="{452DBB93-57CD-22A2-FEFB-B73AC4B1B470}"/>
              </a:ext>
            </a:extLst>
          </p:cNvPr>
          <p:cNvGrpSpPr/>
          <p:nvPr/>
        </p:nvGrpSpPr>
        <p:grpSpPr>
          <a:xfrm>
            <a:off x="26446210" y="15439959"/>
            <a:ext cx="4542300" cy="4447537"/>
            <a:chOff x="26738501" y="14783195"/>
            <a:chExt cx="4542300" cy="4447537"/>
          </a:xfrm>
        </p:grpSpPr>
        <p:graphicFrame>
          <p:nvGraphicFramePr>
            <p:cNvPr id="36" name="Diagram 35">
              <a:extLst>
                <a:ext uri="{FF2B5EF4-FFF2-40B4-BE49-F238E27FC236}">
                  <a16:creationId xmlns:a16="http://schemas.microsoft.com/office/drawing/2014/main" id="{FD78EBC6-6730-8789-0C4D-4C173607124C}"/>
                </a:ext>
              </a:extLst>
            </p:cNvPr>
            <p:cNvGraphicFramePr/>
            <p:nvPr>
              <p:extLst>
                <p:ext uri="{D42A27DB-BD31-4B8C-83A1-F6EECF244321}">
                  <p14:modId xmlns:p14="http://schemas.microsoft.com/office/powerpoint/2010/main" val="1359064567"/>
                </p:ext>
              </p:extLst>
            </p:nvPr>
          </p:nvGraphicFramePr>
          <p:xfrm>
            <a:off x="26738501" y="15302667"/>
            <a:ext cx="4504242" cy="953817"/>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37" name="TextBox 36">
              <a:extLst>
                <a:ext uri="{FF2B5EF4-FFF2-40B4-BE49-F238E27FC236}">
                  <a16:creationId xmlns:a16="http://schemas.microsoft.com/office/drawing/2014/main" id="{B5811BD8-C6D4-B864-21B8-27820D0CB616}"/>
                </a:ext>
              </a:extLst>
            </p:cNvPr>
            <p:cNvSpPr txBox="1"/>
            <p:nvPr/>
          </p:nvSpPr>
          <p:spPr>
            <a:xfrm>
              <a:off x="28194000" y="14783195"/>
              <a:ext cx="1044084" cy="430887"/>
            </a:xfrm>
            <a:prstGeom prst="rect">
              <a:avLst/>
            </a:prstGeom>
            <a:noFill/>
          </p:spPr>
          <p:txBody>
            <a:bodyPr wrap="square" rtlCol="0">
              <a:spAutoFit/>
            </a:bodyPr>
            <a:lstStyle/>
            <a:p>
              <a:pPr algn="ctr"/>
              <a:r>
                <a:rPr lang="en-US" sz="1100" b="1"/>
                <a:t>Sweat components</a:t>
              </a:r>
            </a:p>
          </p:txBody>
        </p:sp>
        <p:sp>
          <p:nvSpPr>
            <p:cNvPr id="39" name="TextBox 38">
              <a:extLst>
                <a:ext uri="{FF2B5EF4-FFF2-40B4-BE49-F238E27FC236}">
                  <a16:creationId xmlns:a16="http://schemas.microsoft.com/office/drawing/2014/main" id="{48AAD882-1FCF-32F5-CF26-BEFC4EFC96C2}"/>
                </a:ext>
              </a:extLst>
            </p:cNvPr>
            <p:cNvSpPr txBox="1"/>
            <p:nvPr/>
          </p:nvSpPr>
          <p:spPr>
            <a:xfrm>
              <a:off x="27880825" y="15411694"/>
              <a:ext cx="574196" cy="246221"/>
            </a:xfrm>
            <a:prstGeom prst="rect">
              <a:avLst/>
            </a:prstGeom>
            <a:noFill/>
          </p:spPr>
          <p:txBody>
            <a:bodyPr wrap="none" rtlCol="0">
              <a:spAutoFit/>
            </a:bodyPr>
            <a:lstStyle/>
            <a:p>
              <a:r>
                <a:rPr lang="en-US" sz="1000" b="1"/>
                <a:t>Photon</a:t>
              </a:r>
            </a:p>
          </p:txBody>
        </p:sp>
        <p:sp>
          <p:nvSpPr>
            <p:cNvPr id="74" name="Arrow: Curved Down 73">
              <a:extLst>
                <a:ext uri="{FF2B5EF4-FFF2-40B4-BE49-F238E27FC236}">
                  <a16:creationId xmlns:a16="http://schemas.microsoft.com/office/drawing/2014/main" id="{2C3B3CB7-232C-FB59-4750-FA7FD42B8C5E}"/>
                </a:ext>
              </a:extLst>
            </p:cNvPr>
            <p:cNvSpPr/>
            <p:nvPr/>
          </p:nvSpPr>
          <p:spPr>
            <a:xfrm>
              <a:off x="28616579" y="16175562"/>
              <a:ext cx="840670" cy="239034"/>
            </a:xfrm>
            <a:prstGeom prst="curved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5" name="Arrow: Curved Up 74">
              <a:extLst>
                <a:ext uri="{FF2B5EF4-FFF2-40B4-BE49-F238E27FC236}">
                  <a16:creationId xmlns:a16="http://schemas.microsoft.com/office/drawing/2014/main" id="{880B95E6-EF07-0D7C-51C0-86310D7DF329}"/>
                </a:ext>
              </a:extLst>
            </p:cNvPr>
            <p:cNvSpPr/>
            <p:nvPr/>
          </p:nvSpPr>
          <p:spPr>
            <a:xfrm>
              <a:off x="28716042" y="15170530"/>
              <a:ext cx="630623" cy="246221"/>
            </a:xfrm>
            <a:prstGeom prst="curvedUpArrow">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6" name="TextBox 75">
              <a:extLst>
                <a:ext uri="{FF2B5EF4-FFF2-40B4-BE49-F238E27FC236}">
                  <a16:creationId xmlns:a16="http://schemas.microsoft.com/office/drawing/2014/main" id="{AF932766-64D3-D28E-982A-C19717FC8C39}"/>
                </a:ext>
              </a:extLst>
            </p:cNvPr>
            <p:cNvSpPr txBox="1"/>
            <p:nvPr/>
          </p:nvSpPr>
          <p:spPr>
            <a:xfrm>
              <a:off x="28498364" y="16377256"/>
              <a:ext cx="1044084" cy="261610"/>
            </a:xfrm>
            <a:prstGeom prst="rect">
              <a:avLst/>
            </a:prstGeom>
            <a:noFill/>
          </p:spPr>
          <p:txBody>
            <a:bodyPr wrap="square" rtlCol="0">
              <a:spAutoFit/>
            </a:bodyPr>
            <a:lstStyle/>
            <a:p>
              <a:pPr algn="ctr"/>
              <a:r>
                <a:rPr lang="en-US" sz="1100" b="1"/>
                <a:t>Color change</a:t>
              </a:r>
            </a:p>
          </p:txBody>
        </p:sp>
        <p:grpSp>
          <p:nvGrpSpPr>
            <p:cNvPr id="77" name="Group 76">
              <a:extLst>
                <a:ext uri="{FF2B5EF4-FFF2-40B4-BE49-F238E27FC236}">
                  <a16:creationId xmlns:a16="http://schemas.microsoft.com/office/drawing/2014/main" id="{CEA33DA0-4C9A-265C-E51C-BBC6C4BC5D6B}"/>
                </a:ext>
              </a:extLst>
            </p:cNvPr>
            <p:cNvGrpSpPr/>
            <p:nvPr/>
          </p:nvGrpSpPr>
          <p:grpSpPr>
            <a:xfrm>
              <a:off x="30050754" y="17678361"/>
              <a:ext cx="1183243" cy="709945"/>
              <a:chOff x="3317039" y="121935"/>
              <a:chExt cx="1183243" cy="709945"/>
            </a:xfrm>
          </p:grpSpPr>
          <p:sp>
            <p:nvSpPr>
              <p:cNvPr id="78" name="Rectangle: Rounded Corners 77">
                <a:extLst>
                  <a:ext uri="{FF2B5EF4-FFF2-40B4-BE49-F238E27FC236}">
                    <a16:creationId xmlns:a16="http://schemas.microsoft.com/office/drawing/2014/main" id="{D3BA58FE-6EF4-9D33-47F4-172DA296BD70}"/>
                  </a:ext>
                </a:extLst>
              </p:cNvPr>
              <p:cNvSpPr/>
              <p:nvPr/>
            </p:nvSpPr>
            <p:spPr>
              <a:xfrm>
                <a:off x="3317039" y="121935"/>
                <a:ext cx="1183243" cy="709945"/>
              </a:xfrm>
              <a:prstGeom prst="roundRect">
                <a:avLst>
                  <a:gd name="adj" fmla="val 10000"/>
                </a:avLst>
              </a:prstGeom>
              <a:solidFill>
                <a:schemeClr val="bg1"/>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Rectangle: Rounded Corners 4">
                <a:extLst>
                  <a:ext uri="{FF2B5EF4-FFF2-40B4-BE49-F238E27FC236}">
                    <a16:creationId xmlns:a16="http://schemas.microsoft.com/office/drawing/2014/main" id="{FB9FCFB2-B8B5-B95F-5354-925F6D4F2207}"/>
                  </a:ext>
                </a:extLst>
              </p:cNvPr>
              <p:cNvSpPr txBox="1"/>
              <p:nvPr/>
            </p:nvSpPr>
            <p:spPr>
              <a:xfrm>
                <a:off x="3337833" y="142729"/>
                <a:ext cx="1141655" cy="668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100" b="1" kern="1200">
                    <a:solidFill>
                      <a:schemeClr val="tx1"/>
                    </a:solidFill>
                  </a:rPr>
                  <a:t>Algo</a:t>
                </a:r>
                <a:r>
                  <a:rPr lang="en-US" sz="1100" b="1">
                    <a:solidFill>
                      <a:schemeClr val="tx1"/>
                    </a:solidFill>
                  </a:rPr>
                  <a:t>rithm (digital signal translational chemical units)</a:t>
                </a:r>
                <a:endParaRPr lang="en-US" sz="1100" b="1" kern="1200">
                  <a:solidFill>
                    <a:schemeClr val="tx1"/>
                  </a:solidFill>
                </a:endParaRPr>
              </a:p>
            </p:txBody>
          </p:sp>
        </p:grpSp>
        <p:grpSp>
          <p:nvGrpSpPr>
            <p:cNvPr id="81" name="Group 80">
              <a:extLst>
                <a:ext uri="{FF2B5EF4-FFF2-40B4-BE49-F238E27FC236}">
                  <a16:creationId xmlns:a16="http://schemas.microsoft.com/office/drawing/2014/main" id="{8CFCDBF3-9EA4-8DF7-F9C9-E4A86027E6F4}"/>
                </a:ext>
              </a:extLst>
            </p:cNvPr>
            <p:cNvGrpSpPr/>
            <p:nvPr/>
          </p:nvGrpSpPr>
          <p:grpSpPr>
            <a:xfrm>
              <a:off x="30059500" y="16746707"/>
              <a:ext cx="1183243" cy="709945"/>
              <a:chOff x="3317039" y="121935"/>
              <a:chExt cx="1183243" cy="709945"/>
            </a:xfrm>
          </p:grpSpPr>
          <p:sp>
            <p:nvSpPr>
              <p:cNvPr id="82" name="Rectangle: Rounded Corners 81">
                <a:extLst>
                  <a:ext uri="{FF2B5EF4-FFF2-40B4-BE49-F238E27FC236}">
                    <a16:creationId xmlns:a16="http://schemas.microsoft.com/office/drawing/2014/main" id="{B1643CE5-35AB-80D0-8D56-EFAA5DF19ABE}"/>
                  </a:ext>
                </a:extLst>
              </p:cNvPr>
              <p:cNvSpPr/>
              <p:nvPr/>
            </p:nvSpPr>
            <p:spPr>
              <a:xfrm>
                <a:off x="3317039" y="121935"/>
                <a:ext cx="1183243" cy="709945"/>
              </a:xfrm>
              <a:prstGeom prst="roundRect">
                <a:avLst>
                  <a:gd name="adj" fmla="val 10000"/>
                </a:avLst>
              </a:prstGeom>
              <a:solidFill>
                <a:schemeClr val="bg1"/>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3" name="Rectangle: Rounded Corners 4">
                <a:extLst>
                  <a:ext uri="{FF2B5EF4-FFF2-40B4-BE49-F238E27FC236}">
                    <a16:creationId xmlns:a16="http://schemas.microsoft.com/office/drawing/2014/main" id="{B77D07A9-BBC7-2903-4108-3E38C3EA3E4B}"/>
                  </a:ext>
                </a:extLst>
              </p:cNvPr>
              <p:cNvSpPr txBox="1"/>
              <p:nvPr/>
            </p:nvSpPr>
            <p:spPr>
              <a:xfrm>
                <a:off x="3337833" y="142729"/>
                <a:ext cx="1141655" cy="668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100" b="1">
                    <a:solidFill>
                      <a:schemeClr val="tx1"/>
                    </a:solidFill>
                  </a:rPr>
                  <a:t>Raw Electronic signal</a:t>
                </a:r>
                <a:endParaRPr lang="en-US" sz="1100" b="1" kern="1200">
                  <a:solidFill>
                    <a:schemeClr val="tx1"/>
                  </a:solidFill>
                </a:endParaRPr>
              </a:p>
            </p:txBody>
          </p:sp>
        </p:grpSp>
        <p:grpSp>
          <p:nvGrpSpPr>
            <p:cNvPr id="84" name="Group 83">
              <a:extLst>
                <a:ext uri="{FF2B5EF4-FFF2-40B4-BE49-F238E27FC236}">
                  <a16:creationId xmlns:a16="http://schemas.microsoft.com/office/drawing/2014/main" id="{5780E36F-DF22-9510-55C5-AEA6566C7953}"/>
                </a:ext>
              </a:extLst>
            </p:cNvPr>
            <p:cNvGrpSpPr/>
            <p:nvPr/>
          </p:nvGrpSpPr>
          <p:grpSpPr>
            <a:xfrm>
              <a:off x="30097558" y="18927027"/>
              <a:ext cx="1183243" cy="303705"/>
              <a:chOff x="3317039" y="121935"/>
              <a:chExt cx="1183243" cy="709945"/>
            </a:xfrm>
          </p:grpSpPr>
          <p:sp>
            <p:nvSpPr>
              <p:cNvPr id="85" name="Rectangle: Rounded Corners 84">
                <a:extLst>
                  <a:ext uri="{FF2B5EF4-FFF2-40B4-BE49-F238E27FC236}">
                    <a16:creationId xmlns:a16="http://schemas.microsoft.com/office/drawing/2014/main" id="{9D6B7368-7477-F555-39F1-0B3D4255FF0C}"/>
                  </a:ext>
                </a:extLst>
              </p:cNvPr>
              <p:cNvSpPr/>
              <p:nvPr/>
            </p:nvSpPr>
            <p:spPr>
              <a:xfrm>
                <a:off x="3317039" y="121935"/>
                <a:ext cx="1183243" cy="709945"/>
              </a:xfrm>
              <a:prstGeom prst="roundRect">
                <a:avLst>
                  <a:gd name="adj" fmla="val 10000"/>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6" name="Rectangle: Rounded Corners 4">
                <a:extLst>
                  <a:ext uri="{FF2B5EF4-FFF2-40B4-BE49-F238E27FC236}">
                    <a16:creationId xmlns:a16="http://schemas.microsoft.com/office/drawing/2014/main" id="{75AD17A6-8493-706F-5C7B-C4C1A9F51694}"/>
                  </a:ext>
                </a:extLst>
              </p:cNvPr>
              <p:cNvSpPr txBox="1"/>
              <p:nvPr/>
            </p:nvSpPr>
            <p:spPr>
              <a:xfrm>
                <a:off x="3337832" y="273186"/>
                <a:ext cx="1141655" cy="42729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100" b="1">
                    <a:solidFill>
                      <a:schemeClr val="tx1"/>
                    </a:solidFill>
                  </a:rPr>
                  <a:t>Display</a:t>
                </a:r>
                <a:endParaRPr lang="en-US" sz="1100" b="1" kern="1200">
                  <a:solidFill>
                    <a:schemeClr val="tx1"/>
                  </a:solidFill>
                </a:endParaRPr>
              </a:p>
            </p:txBody>
          </p:sp>
        </p:grpSp>
        <p:grpSp>
          <p:nvGrpSpPr>
            <p:cNvPr id="10" name="Group 9">
              <a:extLst>
                <a:ext uri="{FF2B5EF4-FFF2-40B4-BE49-F238E27FC236}">
                  <a16:creationId xmlns:a16="http://schemas.microsoft.com/office/drawing/2014/main" id="{FD2E92D1-0831-8F4D-97A0-2B6F06E46B4A}"/>
                </a:ext>
              </a:extLst>
            </p:cNvPr>
            <p:cNvGrpSpPr/>
            <p:nvPr/>
          </p:nvGrpSpPr>
          <p:grpSpPr>
            <a:xfrm>
              <a:off x="27063706" y="16749187"/>
              <a:ext cx="1813866" cy="709945"/>
              <a:chOff x="3317039" y="121935"/>
              <a:chExt cx="1183243" cy="709945"/>
            </a:xfrm>
          </p:grpSpPr>
          <p:sp>
            <p:nvSpPr>
              <p:cNvPr id="25" name="Rectangle: Rounded Corners 24">
                <a:extLst>
                  <a:ext uri="{FF2B5EF4-FFF2-40B4-BE49-F238E27FC236}">
                    <a16:creationId xmlns:a16="http://schemas.microsoft.com/office/drawing/2014/main" id="{8608EC14-B26A-A0CD-BCEE-066B0F8DE876}"/>
                  </a:ext>
                </a:extLst>
              </p:cNvPr>
              <p:cNvSpPr/>
              <p:nvPr/>
            </p:nvSpPr>
            <p:spPr>
              <a:xfrm>
                <a:off x="3317039" y="121935"/>
                <a:ext cx="1183243" cy="709945"/>
              </a:xfrm>
              <a:prstGeom prst="roundRect">
                <a:avLst>
                  <a:gd name="adj" fmla="val 10000"/>
                </a:avLst>
              </a:prstGeom>
              <a:solidFill>
                <a:schemeClr val="bg1"/>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ectangle: Rounded Corners 4">
                <a:extLst>
                  <a:ext uri="{FF2B5EF4-FFF2-40B4-BE49-F238E27FC236}">
                    <a16:creationId xmlns:a16="http://schemas.microsoft.com/office/drawing/2014/main" id="{EB90C956-F145-10BE-76A0-A1CD6EA3DA11}"/>
                  </a:ext>
                </a:extLst>
              </p:cNvPr>
              <p:cNvSpPr txBox="1"/>
              <p:nvPr/>
            </p:nvSpPr>
            <p:spPr>
              <a:xfrm>
                <a:off x="3337833" y="142729"/>
                <a:ext cx="1141655" cy="668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100" b="1" kern="1200">
                    <a:solidFill>
                      <a:schemeClr val="tx1"/>
                    </a:solidFill>
                  </a:rPr>
                  <a:t>Digital Signal Filtration and Stabilization</a:t>
                </a:r>
              </a:p>
            </p:txBody>
          </p:sp>
        </p:grpSp>
        <p:grpSp>
          <p:nvGrpSpPr>
            <p:cNvPr id="34" name="Group 33">
              <a:extLst>
                <a:ext uri="{FF2B5EF4-FFF2-40B4-BE49-F238E27FC236}">
                  <a16:creationId xmlns:a16="http://schemas.microsoft.com/office/drawing/2014/main" id="{A729A9AF-CA58-C485-FD01-8C27CD18D1EB}"/>
                </a:ext>
              </a:extLst>
            </p:cNvPr>
            <p:cNvGrpSpPr/>
            <p:nvPr/>
          </p:nvGrpSpPr>
          <p:grpSpPr>
            <a:xfrm>
              <a:off x="27044892" y="17784027"/>
              <a:ext cx="1813866" cy="366671"/>
              <a:chOff x="3317039" y="121935"/>
              <a:chExt cx="1183243" cy="709945"/>
            </a:xfrm>
          </p:grpSpPr>
          <p:sp>
            <p:nvSpPr>
              <p:cNvPr id="38" name="Rectangle: Rounded Corners 37">
                <a:extLst>
                  <a:ext uri="{FF2B5EF4-FFF2-40B4-BE49-F238E27FC236}">
                    <a16:creationId xmlns:a16="http://schemas.microsoft.com/office/drawing/2014/main" id="{0C71730B-759D-4AAF-3B57-0C4807201B3E}"/>
                  </a:ext>
                </a:extLst>
              </p:cNvPr>
              <p:cNvSpPr/>
              <p:nvPr/>
            </p:nvSpPr>
            <p:spPr>
              <a:xfrm>
                <a:off x="3317039" y="121935"/>
                <a:ext cx="1183243" cy="709945"/>
              </a:xfrm>
              <a:prstGeom prst="roundRect">
                <a:avLst>
                  <a:gd name="adj" fmla="val 10000"/>
                </a:avLst>
              </a:prstGeom>
              <a:solidFill>
                <a:schemeClr val="bg1"/>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54517193-9BAA-33A8-5B7A-22436F54249C}"/>
                  </a:ext>
                </a:extLst>
              </p:cNvPr>
              <p:cNvSpPr txBox="1"/>
              <p:nvPr/>
            </p:nvSpPr>
            <p:spPr>
              <a:xfrm>
                <a:off x="3337833" y="142729"/>
                <a:ext cx="1141655" cy="668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100" b="1">
                    <a:solidFill>
                      <a:schemeClr val="tx1"/>
                    </a:solidFill>
                  </a:rPr>
                  <a:t>Signal Decoding</a:t>
                </a:r>
                <a:endParaRPr lang="en-US" sz="1100" b="1" kern="1200">
                  <a:solidFill>
                    <a:schemeClr val="tx1"/>
                  </a:solidFill>
                </a:endParaRPr>
              </a:p>
            </p:txBody>
          </p:sp>
        </p:grpSp>
        <p:cxnSp>
          <p:nvCxnSpPr>
            <p:cNvPr id="42" name="Straight Arrow Connector 41">
              <a:extLst>
                <a:ext uri="{FF2B5EF4-FFF2-40B4-BE49-F238E27FC236}">
                  <a16:creationId xmlns:a16="http://schemas.microsoft.com/office/drawing/2014/main" id="{AECEF233-6803-A4DB-CAF3-887449B36E84}"/>
                </a:ext>
              </a:extLst>
            </p:cNvPr>
            <p:cNvCxnSpPr/>
            <p:nvPr/>
          </p:nvCxnSpPr>
          <p:spPr>
            <a:xfrm>
              <a:off x="30630814" y="16201363"/>
              <a:ext cx="0" cy="439664"/>
            </a:xfrm>
            <a:prstGeom prst="straightConnector1">
              <a:avLst/>
            </a:prstGeom>
            <a:ln>
              <a:solidFill>
                <a:srgbClr val="F1B5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F400379-E90F-1ABC-9DE0-53EC4A912E87}"/>
                </a:ext>
              </a:extLst>
            </p:cNvPr>
            <p:cNvCxnSpPr/>
            <p:nvPr/>
          </p:nvCxnSpPr>
          <p:spPr>
            <a:xfrm>
              <a:off x="30630814" y="18393627"/>
              <a:ext cx="0" cy="439664"/>
            </a:xfrm>
            <a:prstGeom prst="straightConnector1">
              <a:avLst/>
            </a:prstGeom>
            <a:ln>
              <a:solidFill>
                <a:srgbClr val="F1B5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82E56F9-EEA0-27D9-8FAE-5566C20F2F58}"/>
                </a:ext>
              </a:extLst>
            </p:cNvPr>
            <p:cNvCxnSpPr/>
            <p:nvPr/>
          </p:nvCxnSpPr>
          <p:spPr>
            <a:xfrm flipH="1">
              <a:off x="28954414" y="17098227"/>
              <a:ext cx="101856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E0713FB-DD66-3793-B8BB-64F090F5F14A}"/>
                </a:ext>
              </a:extLst>
            </p:cNvPr>
            <p:cNvCxnSpPr>
              <a:cxnSpLocks/>
            </p:cNvCxnSpPr>
            <p:nvPr/>
          </p:nvCxnSpPr>
          <p:spPr>
            <a:xfrm>
              <a:off x="28903799" y="17936427"/>
              <a:ext cx="96302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A218A01-8803-18E6-1198-F59954C991EE}"/>
                </a:ext>
              </a:extLst>
            </p:cNvPr>
            <p:cNvSpPr txBox="1"/>
            <p:nvPr/>
          </p:nvSpPr>
          <p:spPr>
            <a:xfrm>
              <a:off x="29030614" y="16877181"/>
              <a:ext cx="934871" cy="261610"/>
            </a:xfrm>
            <a:prstGeom prst="rect">
              <a:avLst/>
            </a:prstGeom>
            <a:noFill/>
          </p:spPr>
          <p:txBody>
            <a:bodyPr wrap="none" rtlCol="0">
              <a:spAutoFit/>
            </a:bodyPr>
            <a:lstStyle/>
            <a:p>
              <a:r>
                <a:rPr lang="en-US" sz="1100" b="1"/>
                <a:t>Digital signal</a:t>
              </a:r>
            </a:p>
          </p:txBody>
        </p:sp>
        <p:sp>
          <p:nvSpPr>
            <p:cNvPr id="52" name="TextBox 51">
              <a:extLst>
                <a:ext uri="{FF2B5EF4-FFF2-40B4-BE49-F238E27FC236}">
                  <a16:creationId xmlns:a16="http://schemas.microsoft.com/office/drawing/2014/main" id="{09ADC986-B621-54F1-0F84-6DCD8D50CBC7}"/>
                </a:ext>
              </a:extLst>
            </p:cNvPr>
            <p:cNvSpPr txBox="1"/>
            <p:nvPr/>
          </p:nvSpPr>
          <p:spPr>
            <a:xfrm>
              <a:off x="28913693" y="17686664"/>
              <a:ext cx="934871" cy="261610"/>
            </a:xfrm>
            <a:prstGeom prst="rect">
              <a:avLst/>
            </a:prstGeom>
            <a:noFill/>
          </p:spPr>
          <p:txBody>
            <a:bodyPr wrap="none" rtlCol="0">
              <a:spAutoFit/>
            </a:bodyPr>
            <a:lstStyle/>
            <a:p>
              <a:r>
                <a:rPr lang="en-US" sz="1100" b="1"/>
                <a:t>Digital signal</a:t>
              </a:r>
            </a:p>
          </p:txBody>
        </p:sp>
      </p:grpSp>
      <p:sp>
        <p:nvSpPr>
          <p:cNvPr id="236" name="Rectangle 235">
            <a:extLst>
              <a:ext uri="{FF2B5EF4-FFF2-40B4-BE49-F238E27FC236}">
                <a16:creationId xmlns:a16="http://schemas.microsoft.com/office/drawing/2014/main" id="{5563EF8C-6D74-05CB-4A3D-647C36A753A6}"/>
              </a:ext>
            </a:extLst>
          </p:cNvPr>
          <p:cNvSpPr/>
          <p:nvPr/>
        </p:nvSpPr>
        <p:spPr>
          <a:xfrm>
            <a:off x="19178150" y="21205655"/>
            <a:ext cx="11887200" cy="36000"/>
          </a:xfrm>
          <a:prstGeom prst="rect">
            <a:avLst/>
          </a:prstGeom>
          <a:solidFill>
            <a:srgbClr val="8A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E37A4DC-1697-705F-7C43-CC2C775FAEAD}"/>
              </a:ext>
            </a:extLst>
          </p:cNvPr>
          <p:cNvSpPr txBox="1"/>
          <p:nvPr/>
        </p:nvSpPr>
        <p:spPr>
          <a:xfrm>
            <a:off x="16459199" y="4191000"/>
            <a:ext cx="16485323" cy="769441"/>
          </a:xfrm>
          <a:prstGeom prst="rect">
            <a:avLst/>
          </a:prstGeom>
          <a:solidFill>
            <a:srgbClr val="00254E"/>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cap="all">
                <a:solidFill>
                  <a:schemeClr val="bg1"/>
                </a:solidFill>
                <a:latin typeface="Arial" panose="020B0604020202020204" pitchFamily="34" charset="0"/>
                <a:cs typeface="Arial" panose="020B0604020202020204" pitchFamily="34" charset="0"/>
              </a:rPr>
              <a:t>Background </a:t>
            </a:r>
          </a:p>
        </p:txBody>
      </p:sp>
      <p:sp>
        <p:nvSpPr>
          <p:cNvPr id="55" name="TextBox 54">
            <a:extLst>
              <a:ext uri="{FF2B5EF4-FFF2-40B4-BE49-F238E27FC236}">
                <a16:creationId xmlns:a16="http://schemas.microsoft.com/office/drawing/2014/main" id="{24FB1196-D517-B37E-63E4-6303F85B4110}"/>
              </a:ext>
            </a:extLst>
          </p:cNvPr>
          <p:cNvSpPr txBox="1"/>
          <p:nvPr/>
        </p:nvSpPr>
        <p:spPr>
          <a:xfrm>
            <a:off x="21954986" y="26854508"/>
            <a:ext cx="9696610" cy="738664"/>
          </a:xfrm>
          <a:prstGeom prst="rect">
            <a:avLst/>
          </a:prstGeom>
          <a:noFill/>
        </p:spPr>
        <p:txBody>
          <a:bodyPr wrap="square">
            <a:spAutoFit/>
          </a:bodyPr>
          <a:lstStyle/>
          <a:p>
            <a:r>
              <a:rPr lang="en-US" sz="1400" b="1" i="1">
                <a:hlinkClick r:id="rId34"/>
              </a:rPr>
              <a:t>https://enlisense.com/2021/04/16/sweat-sensor-warns-of-impending-covid-19-cytokine-storm/</a:t>
            </a:r>
            <a:endParaRPr lang="en-US" sz="1400" b="1" i="1"/>
          </a:p>
          <a:p>
            <a:r>
              <a:rPr lang="en-US" sz="1400" b="1" i="1">
                <a:hlinkClick r:id="rId35"/>
              </a:rPr>
              <a:t>https://enlisense.com/2021/06/02/to-measure-ibd-activity-sweat-the-small-stuff/</a:t>
            </a:r>
            <a:endParaRPr lang="en-US" sz="1400" b="1" i="1"/>
          </a:p>
          <a:p>
            <a:r>
              <a:rPr lang="en-US" sz="1400" b="1" i="1">
                <a:hlinkClick r:id="rId36"/>
              </a:rPr>
              <a:t>https://www.bbe.caltech.edu/news/new-wearable-sensor-detects-even-more-compounds-in-human-sweat</a:t>
            </a:r>
            <a:endParaRPr lang="en-US" sz="1400" b="1" i="1"/>
          </a:p>
        </p:txBody>
      </p:sp>
      <p:sp>
        <p:nvSpPr>
          <p:cNvPr id="58" name="Rectangle 57">
            <a:extLst>
              <a:ext uri="{FF2B5EF4-FFF2-40B4-BE49-F238E27FC236}">
                <a16:creationId xmlns:a16="http://schemas.microsoft.com/office/drawing/2014/main" id="{08E2C57A-9143-FCC9-404B-A64CB5B72591}"/>
              </a:ext>
            </a:extLst>
          </p:cNvPr>
          <p:cNvSpPr/>
          <p:nvPr/>
        </p:nvSpPr>
        <p:spPr>
          <a:xfrm>
            <a:off x="18257085" y="28422927"/>
            <a:ext cx="13441680" cy="36000"/>
          </a:xfrm>
          <a:prstGeom prst="rect">
            <a:avLst/>
          </a:prstGeom>
          <a:solidFill>
            <a:srgbClr val="8A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F119869-7C7E-3CD3-D14A-61462151CA5D}"/>
              </a:ext>
            </a:extLst>
          </p:cNvPr>
          <p:cNvSpPr txBox="1"/>
          <p:nvPr/>
        </p:nvSpPr>
        <p:spPr>
          <a:xfrm>
            <a:off x="9519387" y="12826742"/>
            <a:ext cx="3400382" cy="769441"/>
          </a:xfrm>
          <a:prstGeom prst="rect">
            <a:avLst/>
          </a:prstGeom>
          <a:noFill/>
        </p:spPr>
        <p:txBody>
          <a:bodyPr wrap="square" rtlCol="0">
            <a:spAutoFit/>
          </a:bodyPr>
          <a:lstStyle/>
          <a:p>
            <a:r>
              <a:rPr lang="en-US" sz="4400" b="1">
                <a:solidFill>
                  <a:srgbClr val="0033CC"/>
                </a:solidFill>
                <a:latin typeface="Arial" panose="020B0604020202020204" pitchFamily="34" charset="0"/>
                <a:cs typeface="Arial" panose="020B0604020202020204" pitchFamily="34" charset="0"/>
              </a:rPr>
              <a:t>FIGURE 1</a:t>
            </a:r>
          </a:p>
        </p:txBody>
      </p:sp>
      <p:sp>
        <p:nvSpPr>
          <p:cNvPr id="44" name="TextBox 43">
            <a:extLst>
              <a:ext uri="{FF2B5EF4-FFF2-40B4-BE49-F238E27FC236}">
                <a16:creationId xmlns:a16="http://schemas.microsoft.com/office/drawing/2014/main" id="{ED4F2839-A88D-6466-E9B7-237A267E6FBA}"/>
              </a:ext>
            </a:extLst>
          </p:cNvPr>
          <p:cNvSpPr txBox="1"/>
          <p:nvPr/>
        </p:nvSpPr>
        <p:spPr>
          <a:xfrm>
            <a:off x="9413785" y="14401995"/>
            <a:ext cx="7002109" cy="3877985"/>
          </a:xfrm>
          <a:prstGeom prst="rect">
            <a:avLst/>
          </a:prstGeom>
          <a:noFill/>
        </p:spPr>
        <p:txBody>
          <a:bodyPr wrap="square" lIns="274320" tIns="274320" rIns="274320" bIns="274320">
            <a:spAutoFit/>
          </a:bodyPr>
          <a:lstStyle/>
          <a:p>
            <a:pPr marL="0" lvl="1" algn="just">
              <a:lnSpc>
                <a:spcPct val="100000"/>
              </a:lnSpc>
              <a:spcBef>
                <a:spcPts val="0"/>
              </a:spcBef>
            </a:pPr>
            <a:r>
              <a:rPr lang="en-US" sz="1800" b="1">
                <a:latin typeface="Arial" panose="020B0604020202020204" pitchFamily="34" charset="0"/>
                <a:ea typeface="Source Sans Pro" panose="020B0503030403020204" pitchFamily="34" charset="0"/>
                <a:cs typeface="Arial" panose="020B0604020202020204" pitchFamily="34" charset="0"/>
              </a:rPr>
              <a:t>Figure 1: Ionizing radiation (IR) effects on different organ systems during space flight. </a:t>
            </a:r>
            <a:r>
              <a:rPr lang="en-US" sz="1800">
                <a:latin typeface="Arial" panose="020B0604020202020204" pitchFamily="34" charset="0"/>
                <a:ea typeface="Source Sans Pro" panose="020B0503030403020204" pitchFamily="34" charset="0"/>
                <a:cs typeface="Arial" panose="020B0604020202020204" pitchFamily="34" charset="0"/>
              </a:rPr>
              <a:t>Exposure to solar particle events and galactic cosmic radiation can lead to changes at the cellular level (e.g., DNA damage) that contribute to late degenerative processes in several organ systems and carcinogenesis. To ensure safe space travel, it is essential to predict the health risks. Gaining the capability to evaluate the physiological status of in-mission crew via noninvasive dermal bioindicator wearables that measure biomarkers of tissue damage/degeneration could help to predict the long-term effects of space radiation and reduce the health risk by allowing early intervention.</a:t>
            </a:r>
          </a:p>
        </p:txBody>
      </p:sp>
      <p:pic>
        <p:nvPicPr>
          <p:cNvPr id="41" name="Picture 40" descr="A picture containing text, indoor&#10;&#10;Description automatically generated">
            <a:extLst>
              <a:ext uri="{FF2B5EF4-FFF2-40B4-BE49-F238E27FC236}">
                <a16:creationId xmlns:a16="http://schemas.microsoft.com/office/drawing/2014/main" id="{088D966F-A04C-62B0-F859-047F0F8061D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67387" y="12877800"/>
            <a:ext cx="9265483" cy="6485838"/>
          </a:xfrm>
          <a:prstGeom prst="rect">
            <a:avLst/>
          </a:prstGeom>
        </p:spPr>
      </p:pic>
      <p:sp>
        <p:nvSpPr>
          <p:cNvPr id="49" name="TextBox 48">
            <a:extLst>
              <a:ext uri="{FF2B5EF4-FFF2-40B4-BE49-F238E27FC236}">
                <a16:creationId xmlns:a16="http://schemas.microsoft.com/office/drawing/2014/main" id="{DBED2C43-E554-C917-13EA-62218A94A154}"/>
              </a:ext>
            </a:extLst>
          </p:cNvPr>
          <p:cNvSpPr txBox="1"/>
          <p:nvPr/>
        </p:nvSpPr>
        <p:spPr>
          <a:xfrm>
            <a:off x="220787" y="18866831"/>
            <a:ext cx="3858877" cy="276999"/>
          </a:xfrm>
          <a:prstGeom prst="rect">
            <a:avLst/>
          </a:prstGeom>
          <a:noFill/>
        </p:spPr>
        <p:txBody>
          <a:bodyPr wrap="square">
            <a:spAutoFit/>
          </a:bodyPr>
          <a:lstStyle/>
          <a:p>
            <a:r>
              <a:rPr lang="en-US" sz="1200">
                <a:solidFill>
                  <a:schemeClr val="bg1"/>
                </a:solidFill>
              </a:rPr>
              <a:t>Illustration created with BioRender.com for this poster. </a:t>
            </a:r>
          </a:p>
        </p:txBody>
      </p:sp>
    </p:spTree>
    <p:extLst>
      <p:ext uri="{BB962C8B-B14F-4D97-AF65-F5344CB8AC3E}">
        <p14:creationId xmlns:p14="http://schemas.microsoft.com/office/powerpoint/2010/main" val="343079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C6FBDA39246848AAE74848A855331C" ma:contentTypeVersion="82" ma:contentTypeDescription="Create a new document." ma:contentTypeScope="" ma:versionID="da3a48e96ecbf22f38ebdeabf00f8598">
  <xsd:schema xmlns:xsd="http://www.w3.org/2001/XMLSchema" xmlns:xs="http://www.w3.org/2001/XMLSchema" xmlns:p="http://schemas.microsoft.com/office/2006/metadata/properties" xmlns:ns2="628666fd-fee7-4228-ad83-4b175bd364e2" xmlns:ns3="d900e117-17a0-4b24-9e47-511ef1d02c43" xmlns:ns4="1ffadd53-2971-453a-8d24-d32caadbe663" targetNamespace="http://schemas.microsoft.com/office/2006/metadata/properties" ma:root="true" ma:fieldsID="d188753816a7c04b07633cd89293f786" ns2:_="" ns3:_="" ns4:_="">
    <xsd:import namespace="628666fd-fee7-4228-ad83-4b175bd364e2"/>
    <xsd:import namespace="d900e117-17a0-4b24-9e47-511ef1d02c43"/>
    <xsd:import namespace="1ffadd53-2971-453a-8d24-d32caadbe663"/>
    <xsd:element name="properties">
      <xsd:complexType>
        <xsd:sequence>
          <xsd:element name="documentManagement">
            <xsd:complexType>
              <xsd:all>
                <xsd:element ref="ns2:AllOtherAuthorsandAgency_x002f_Company" minOccurs="0"/>
                <xsd:element ref="ns2:Author0" minOccurs="0"/>
                <xsd:element ref="ns2:AuthorNeedBy" minOccurs="0"/>
                <xsd:element ref="ns2:Category" minOccurs="0"/>
                <xsd:element ref="ns2:ChargeNumber" minOccurs="0"/>
                <xsd:element ref="ns2:Containdetaildesign_x002c_development_x002c_manufacturingorproductiondata" minOccurs="0"/>
                <xsd:element ref="ns2:ContractorGrantNumber" minOccurs="0"/>
                <xsd:element ref="ns2:Export_x0020_Control_x0020__x0028_ECRA_x0029_" minOccurs="0"/>
                <xsd:element ref="ns2:Distributed_x0020_Limitations" minOccurs="0"/>
                <xsd:element ref="ns2:EC_x0020_Status" minOccurs="0"/>
                <xsd:element ref="ns2:Explain_x0020_Export_x0020_Control_x0020_information" minOccurs="0"/>
                <xsd:element ref="ns2:Limited_x0020_until_x0020_Date" minOccurs="0"/>
                <xsd:element ref="ns2:Log" minOccurs="0"/>
                <xsd:element ref="ns2:Primary_x0020_Admin" minOccurs="0"/>
                <xsd:element ref="ns2:Publication_x0020_or_x0020_Organization" minOccurs="0"/>
                <xsd:element ref="ns2:Related_x0020_to_x0020_military_x0020_application" minOccurs="0"/>
                <xsd:element ref="ns2:Responsible_x0020_Organization" minOccurs="0"/>
                <xsd:element ref="ns2:Stage" minOccurs="0"/>
                <xsd:element ref="ns2:Publish_x0020_to_x0020_PubPress" minOccurs="0"/>
                <xsd:element ref="ns2:Publish_x0020_Date" minOccurs="0"/>
                <xsd:element ref="ns2:Support_x0020_the_x0020_following_x0020_NASA_x0020_Program" minOccurs="0"/>
                <xsd:element ref="ns2:Support_x0020_the_x0020_following_x0020_NASA_x0020_Program_x0020_Other" minOccurs="0"/>
                <xsd:element ref="ns2:TOM_x002f_Manager" minOccurs="0"/>
                <xsd:element ref="ns2:TERA_x0020_Status" minOccurs="0"/>
                <xsd:element ref="ns2:TRA_x0020_Status" minOccurs="0"/>
                <xsd:element ref="ns2:TOM_x002f_Manage_x0020_Status" minOccurs="0"/>
                <xsd:element ref="ns2:Website" minOccurs="0"/>
                <xsd:element ref="ns2:URL" minOccurs="0"/>
                <xsd:element ref="ns2:PubPressID" minOccurs="0"/>
                <xsd:element ref="ns2:Comments" minOccurs="0"/>
                <xsd:element ref="ns2:Author_x0020_Status"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Technical_x0020_Reviewer_x0020__x0028_TRA_x0029_" minOccurs="0"/>
                <xsd:element ref="ns2:Technical_x0020_Editor_x0020__x0028_TERA_x0029_" minOccurs="0"/>
                <xsd:element ref="ns4:SharedWithUsers" minOccurs="0"/>
                <xsd:element ref="ns4:SharedWithDetails" minOccurs="0"/>
                <xsd:element ref="ns2:PubPressTitle" minOccurs="0"/>
                <xsd:element ref="ns2:StyleGuide" minOccurs="0"/>
                <xsd:element ref="ns2:OtherStyleName" minOccurs="0"/>
                <xsd:element ref="ns2:OtherStyleDescription" minOccurs="0"/>
                <xsd:element ref="ns2:MediaServiceObjectDetectorVersions" minOccurs="0"/>
                <xsd:element ref="ns2:DatasetGroup" minOccurs="0"/>
                <xsd:element ref="ns2:AllOtherAuthors" minOccurs="0"/>
                <xsd:element ref="ns2:OpenProperties" minOccurs="0"/>
                <xsd:element ref="ns2:MediaServiceSearchProperties" minOccurs="0"/>
                <xsd:element ref="ns2:EmptyNumbe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666fd-fee7-4228-ad83-4b175bd364e2" elementFormDefault="qualified">
    <xsd:import namespace="http://schemas.microsoft.com/office/2006/documentManagement/types"/>
    <xsd:import namespace="http://schemas.microsoft.com/office/infopath/2007/PartnerControls"/>
    <xsd:element name="AllOtherAuthorsandAgency_x002f_Company" ma:index="2" nillable="true" ma:displayName="All Other Authors and Agency/Company" ma:format="Dropdown" ma:internalName="AllOtherAuthorsandAgency_x002f_Company">
      <xsd:simpleType>
        <xsd:restriction base="dms:Note"/>
      </xsd:simpleType>
    </xsd:element>
    <xsd:element name="Author0" ma:index="3" nillable="true" ma:displayName="Author" ma:format="Dropdown" ma:list="UserInfo" ma:SharePointGroup="0" ma:internalName="Autho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NeedBy" ma:index="4" nillable="true" ma:displayName="Author Need By" ma:default="[today]" ma:format="DateOnly" ma:internalName="AuthorNeedBy">
      <xsd:simpleType>
        <xsd:restriction base="dms:DateTime"/>
      </xsd:simpleType>
    </xsd:element>
    <xsd:element name="Category" ma:index="5" nillable="true" ma:displayName="Category" ma:format="Dropdown" ma:internalName="Category">
      <xsd:simpleType>
        <xsd:restriction base="dms:Choice">
          <xsd:enumeration value="ALL"/>
          <xsd:enumeration value="Abstract"/>
          <xsd:enumeration value="Book Chapters"/>
          <xsd:enumeration value="Manuscript"/>
          <xsd:enumeration value="NASA Publications"/>
          <xsd:enumeration value="Poster"/>
          <xsd:enumeration value=" Presentation"/>
          <xsd:enumeration value="Study"/>
          <xsd:enumeration value="Other"/>
        </xsd:restriction>
      </xsd:simpleType>
    </xsd:element>
    <xsd:element name="ChargeNumber" ma:index="6" nillable="true" ma:displayName="Charge Number" ma:description="Charge Number format xxxxx.x.xx.xx.xx.xxxx" ma:format="Dropdown" ma:internalName="ChargeNumber">
      <xsd:simpleType>
        <xsd:restriction base="dms:Text">
          <xsd:maxLength value="255"/>
        </xsd:restriction>
      </xsd:simpleType>
    </xsd:element>
    <xsd:element name="Containdetaildesign_x002c_development_x002c_manufacturingorproductiondata" ma:index="7" nillable="true" ma:displayName="Contain detail design, development, manufacturing or production data" ma:description="Pertains to Export Control&#10;" ma:format="Dropdown" ma:internalName="Containdetaildesign_x002c_development_x002c_manufacturingorproductiondata">
      <xsd:simpleType>
        <xsd:restriction base="dms:Choice">
          <xsd:enumeration value="Yes"/>
          <xsd:enumeration value="No"/>
        </xsd:restriction>
      </xsd:simpleType>
    </xsd:element>
    <xsd:element name="ContractorGrantNumber" ma:index="8" nillable="true" ma:displayName="Contract or Grant Number" ma:format="Dropdown" ma:internalName="ContractorGrantNumber">
      <xsd:simpleType>
        <xsd:restriction base="dms:Text">
          <xsd:maxLength value="255"/>
        </xsd:restriction>
      </xsd:simpleType>
    </xsd:element>
    <xsd:element name="Export_x0020_Control_x0020__x0028_ECRA_x0029_" ma:index="9" nillable="true" ma:displayName="Export Control (ECRA)" ma:format="Dropdown" ma:list="UserInfo" ma:SharePointGroup="0" ma:internalName="Export_x0020_Control_x0020__x0028_ECRA_x0029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ed_x0020_Limitations" ma:index="10" nillable="true" ma:displayName="Distributed Limitations" ma:format="Dropdown" ma:internalName="Distributed_x0020_Limitations">
      <xsd:simpleType>
        <xsd:restriction base="dms:Choice">
          <xsd:enumeration value="Available only with the approval of issuing office"/>
          <xsd:enumeration value="Available only with the approval of the author"/>
          <xsd:enumeration value="Limited until date (mm/dd/yy)"/>
          <xsd:enumeration value="NASA contractors and U.S. Government only"/>
          <xsd:enumeration value="NASA personnel only"/>
          <xsd:enumeration value="Only the Publisher"/>
          <xsd:enumeration value="Publicly Available – No Limitations/Restrictions"/>
          <xsd:enumeration value="U.S. persons with a need to know and signed NDA"/>
          <xsd:enumeration value="NASA personnel and NASA contractors only"/>
          <xsd:enumeration value="U.S. Government agencies only"/>
          <xsd:enumeration value="U.S. Government agencies/agency contractors only"/>
        </xsd:restriction>
      </xsd:simpleType>
    </xsd:element>
    <xsd:element name="EC_x0020_Status" ma:index="11" nillable="true" ma:displayName="EC Status" ma:format="Dropdown" ma:internalName="EC_x0020_Status">
      <xsd:simpleType>
        <xsd:restriction base="dms:Choice">
          <xsd:enumeration value="Approved"/>
          <xsd:enumeration value="Approved with Redline"/>
        </xsd:restriction>
      </xsd:simpleType>
    </xsd:element>
    <xsd:element name="Explain_x0020_Export_x0020_Control_x0020_information" ma:index="12" nillable="true" ma:displayName="Explain Export Control information" ma:description="Explain Export Control information contain detail design, development, manufacturing or production data" ma:internalName="Explain_x0020_Export_x0020_Control_x0020_information">
      <xsd:simpleType>
        <xsd:restriction base="dms:Note">
          <xsd:maxLength value="255"/>
        </xsd:restriction>
      </xsd:simpleType>
    </xsd:element>
    <xsd:element name="Limited_x0020_until_x0020_Date" ma:index="13" nillable="true" ma:displayName="Limited until Date" ma:format="DateOnly" ma:internalName="Limited_x0020_until_x0020_Date">
      <xsd:simpleType>
        <xsd:restriction base="dms:DateTime"/>
      </xsd:simpleType>
    </xsd:element>
    <xsd:element name="Log" ma:index="14" nillable="true" ma:displayName="Log" ma:description="Version History of Status Changes and Modified By" ma:internalName="Log">
      <xsd:simpleType>
        <xsd:restriction base="dms:Note">
          <xsd:maxLength value="255"/>
        </xsd:restriction>
      </xsd:simpleType>
    </xsd:element>
    <xsd:element name="Primary_x0020_Admin" ma:index="15" nillable="true" ma:displayName="Primary Admin" ma:list="UserInfo" ma:SharePointGroup="0" ma:internalName="Primary_x0020_Admi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_x0020_or_x0020_Organization" ma:index="16" nillable="true" ma:displayName="Publication or Organization" ma:internalName="Publication_x0020_or_x0020_Organization">
      <xsd:simpleType>
        <xsd:restriction base="dms:Text">
          <xsd:maxLength value="255"/>
        </xsd:restriction>
      </xsd:simpleType>
    </xsd:element>
    <xsd:element name="Related_x0020_to_x0020_military_x0020_application" ma:index="17" nillable="true" ma:displayName="Related to military application" ma:format="Dropdown" ma:internalName="Related_x0020_to_x0020_military_x0020_application">
      <xsd:simpleType>
        <xsd:restriction base="dms:Choice">
          <xsd:enumeration value="Yes"/>
          <xsd:enumeration value="No"/>
        </xsd:restriction>
      </xsd:simpleType>
    </xsd:element>
    <xsd:element name="Responsible_x0020_Organization" ma:index="18" nillable="true" ma:displayName="Responsible Organization" ma:format="Dropdown" ma:internalName="Responsible_x0020_Organization">
      <xsd:simpleType>
        <xsd:restriction base="dms:Choice">
          <xsd:enumeration value="SA (Human Health Performance Contract)"/>
          <xsd:enumeration value="SD (Flight and Medical Operations)"/>
          <xsd:enumeration value="SF (Human Systems and Engineering)"/>
          <xsd:enumeration value="SK (Biomedical and Environmental Research)"/>
          <xsd:enumeration value="EC3 (Crew and Thermal Systems Division)"/>
          <xsd:enumeration value="EC5  (Space Suit and Crew Survival Systems)"/>
          <xsd:enumeration value="EC7 (Tools, Equip &amp; Habit Systems)"/>
        </xsd:restriction>
      </xsd:simpleType>
    </xsd:element>
    <xsd:element name="Stage" ma:index="19" nillable="true" ma:displayName="Stage" ma:format="Dropdown" ma:internalName="Stage">
      <xsd:simpleType>
        <xsd:restriction base="dms:Choice">
          <xsd:enumeration value="Author Draft"/>
          <xsd:enumeration value="Withdrawn"/>
          <xsd:enumeration value="TRA"/>
          <xsd:enumeration value="Author TRA"/>
          <xsd:enumeration value="TERA"/>
          <xsd:enumeration value="Author TERA"/>
          <xsd:enumeration value="EC"/>
          <xsd:enumeration value="Author EC"/>
          <xsd:enumeration value="TOM"/>
          <xsd:enumeration value="Rejected"/>
          <xsd:enumeration value="Approved"/>
        </xsd:restriction>
      </xsd:simpleType>
    </xsd:element>
    <xsd:element name="Publish_x0020_to_x0020_PubPress" ma:index="20" nillable="true" ma:displayName="Publish to PubPress" ma:default="0" ma:internalName="Publish_x0020_to_x0020_PubPress">
      <xsd:simpleType>
        <xsd:restriction base="dms:Boolean"/>
      </xsd:simpleType>
    </xsd:element>
    <xsd:element name="Publish_x0020_Date" ma:index="21" nillable="true" ma:displayName="Publish Date" ma:format="DateTime" ma:internalName="Publish_x0020_Date">
      <xsd:simpleType>
        <xsd:restriction base="dms:DateTime"/>
      </xsd:simpleType>
    </xsd:element>
    <xsd:element name="Support_x0020_the_x0020_following_x0020_NASA_x0020_Program" ma:index="22" nillable="true" ma:displayName="Support the following NASA Program" ma:format="Dropdown" ma:internalName="Support_x0020_the_x0020_following_x0020_NASA_x0020_Program">
      <xsd:simpleType>
        <xsd:union memberTypes="dms:Text">
          <xsd:simpleType>
            <xsd:restriction base="dms:Choice">
              <xsd:enumeration value="AES"/>
              <xsd:enumeration value="AMO"/>
              <xsd:enumeration value="CCP"/>
              <xsd:enumeration value="CHS"/>
              <xsd:enumeration value="CMO/CESO"/>
              <xsd:enumeration value="Comm-LEO"/>
              <xsd:enumeration value="EHP"/>
              <xsd:enumeration value="Gateway"/>
              <xsd:enumeration value="HLS"/>
              <xsd:enumeration value="HMTA"/>
              <xsd:enumeration value="HRP"/>
              <xsd:enumeration value="ISS"/>
              <xsd:enumeration value="MCO"/>
              <xsd:enumeration value="MPCV"/>
              <xsd:enumeration value="Other(Please Specify)"/>
              <xsd:enumeration value="Orion"/>
              <xsd:enumeration value="SCLT"/>
              <xsd:enumeration value="Space Biology"/>
            </xsd:restriction>
          </xsd:simpleType>
        </xsd:union>
      </xsd:simpleType>
    </xsd:element>
    <xsd:element name="Support_x0020_the_x0020_following_x0020_NASA_x0020_Program_x0020_Other" ma:index="23" nillable="true" ma:displayName="Support the following NASA Program Other" ma:internalName="Support_x0020_the_x0020_following_x0020_NASA_x0020_Program_x0020_Other">
      <xsd:simpleType>
        <xsd:restriction base="dms:Text">
          <xsd:maxLength value="255"/>
        </xsd:restriction>
      </xsd:simpleType>
    </xsd:element>
    <xsd:element name="TOM_x002f_Manager" ma:index="24" nillable="true" ma:displayName="TOM/Manager" ma:list="UserInfo" ma:SharePointGroup="0" ma:internalName="TOM_x002f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RA_x0020_Status" ma:index="25" nillable="true" ma:displayName="TERA Status" ma:format="Dropdown" ma:internalName="TERA_x0020_Status">
      <xsd:simpleType>
        <xsd:restriction base="dms:Choice">
          <xsd:enumeration value="Approved"/>
          <xsd:enumeration value="Approved with Redline"/>
        </xsd:restriction>
      </xsd:simpleType>
    </xsd:element>
    <xsd:element name="TRA_x0020_Status" ma:index="26" nillable="true" ma:displayName="TRA Status" ma:format="Dropdown" ma:internalName="TRA_x0020_Status">
      <xsd:simpleType>
        <xsd:restriction base="dms:Choice">
          <xsd:enumeration value="Approved"/>
          <xsd:enumeration value="Approved with Redline"/>
        </xsd:restriction>
      </xsd:simpleType>
    </xsd:element>
    <xsd:element name="TOM_x002f_Manage_x0020_Status" ma:index="27" nillable="true" ma:displayName="TOM/Manage Status" ma:format="Dropdown" ma:internalName="TOM_x002f_Manage_x0020_Status">
      <xsd:simpleType>
        <xsd:restriction base="dms:Choice">
          <xsd:enumeration value="Approved"/>
          <xsd:enumeration value="Rejected"/>
        </xsd:restriction>
      </xsd:simpleType>
    </xsd:element>
    <xsd:element name="Website" ma:index="28" nillable="true" ma:displayName="Website" ma:description="Conference or Journal Website&#10;" ma:internalName="Website">
      <xsd:simpleType>
        <xsd:restriction base="dms:Text">
          <xsd:maxLength value="255"/>
        </xsd:restriction>
      </xsd:simpleType>
    </xsd:element>
    <xsd:element name="URL" ma:index="29" nillable="true" ma:displayName="URL" ma:description="Conference or Journal Website URL&#10;"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PressID" ma:index="30" nillable="true" ma:displayName="PubPressID" ma:internalName="PubPressID" ma:percentage="FALSE">
      <xsd:simpleType>
        <xsd:restriction base="dms:Number"/>
      </xsd:simpleType>
    </xsd:element>
    <xsd:element name="Comments" ma:index="31" nillable="true" ma:displayName="Comments" ma:internalName="Comments">
      <xsd:simpleType>
        <xsd:restriction base="dms:Note">
          <xsd:maxLength value="255"/>
        </xsd:restriction>
      </xsd:simpleType>
    </xsd:element>
    <xsd:element name="Author_x0020_Status" ma:index="32" nillable="true" ma:displayName="Author Status" ma:format="Dropdown" ma:internalName="Author_x0020_Status">
      <xsd:simpleType>
        <xsd:restriction base="dms:Choice">
          <xsd:enumeration value="Approved"/>
          <xsd:enumeration value="Withdrawn"/>
          <xsd:enumeration value="Redline"/>
          <xsd:enumeration value="Draft"/>
        </xsd:restriction>
      </xsd:simpleType>
    </xsd:element>
    <xsd:element name="MediaServiceMetadata" ma:index="35" nillable="true" ma:displayName="MediaServiceMetadata" ma:hidden="true" ma:internalName="MediaServiceMetadata" ma:readOnly="true">
      <xsd:simpleType>
        <xsd:restriction base="dms:Note"/>
      </xsd:simpleType>
    </xsd:element>
    <xsd:element name="MediaServiceFastMetadata" ma:index="36" nillable="true" ma:displayName="MediaServiceFastMetadata" ma:hidden="true" ma:internalName="MediaServiceFastMetadata" ma:readOnly="true">
      <xsd:simpleType>
        <xsd:restriction base="dms:Note"/>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44" nillable="true" ma:displayName="Extracted Text" ma:internalName="MediaServiceOCR" ma:readOnly="true">
      <xsd:simpleType>
        <xsd:restriction base="dms:Note">
          <xsd:maxLength value="255"/>
        </xsd:restriction>
      </xsd:simpleType>
    </xsd:element>
    <xsd:element name="MediaServiceGenerationTime" ma:index="45" nillable="true" ma:displayName="MediaServiceGenerationTime" ma:hidden="true" ma:internalName="MediaServiceGenerationTime" ma:readOnly="true">
      <xsd:simpleType>
        <xsd:restriction base="dms:Text"/>
      </xsd:simpleType>
    </xsd:element>
    <xsd:element name="MediaServiceEventHashCode" ma:index="46" nillable="true" ma:displayName="MediaServiceEventHashCode" ma:hidden="true" ma:internalName="MediaServiceEventHashCode" ma:readOnly="true">
      <xsd:simpleType>
        <xsd:restriction base="dms:Text"/>
      </xsd:simpleType>
    </xsd:element>
    <xsd:element name="Technical_x0020_Reviewer_x0020__x0028_TRA_x0029_" ma:index="47" nillable="true" ma:displayName="Technical Reviewer (TRA)" ma:list="UserInfo" ma:SharePointGroup="0" ma:internalName="Technical_x0020_Reviewer_x0020__x0028_TRA_x0029_"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chnical_x0020_Editor_x0020__x0028_TERA_x0029_" ma:index="48" nillable="true" ma:displayName="Technical Editor (TERA)" ma:list="UserInfo" ma:SharePointGroup="0" ma:internalName="Technical_x0020_Editor_x0020__x0028_TERA_x0029_"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PressTitle" ma:index="51" nillable="true" ma:displayName="PubPress Title" ma:description="PubPress Title" ma:format="Dropdown" ma:internalName="PubPressTitle">
      <xsd:simpleType>
        <xsd:restriction base="dms:Text">
          <xsd:maxLength value="255"/>
        </xsd:restriction>
      </xsd:simpleType>
    </xsd:element>
    <xsd:element name="StyleGuide" ma:index="52" nillable="true" ma:displayName="Style Guide" ma:default="American Psychological Association (APA)" ma:format="Dropdown" ma:internalName="StyleGuide">
      <xsd:simpleType>
        <xsd:restriction base="dms:Choice">
          <xsd:enumeration value="American Medical Association (AMA)"/>
          <xsd:enumeration value="American Psychological Association (APA)"/>
          <xsd:enumeration value="Associated Press Style (AP)"/>
          <xsd:enumeration value="Chicago (sometimes written Chicago/Turabian, or CMoS)"/>
          <xsd:enumeration value="Government Publishing Office (GPO)"/>
          <xsd:enumeration value="Other"/>
        </xsd:restriction>
      </xsd:simpleType>
    </xsd:element>
    <xsd:element name="OtherStyleName" ma:index="53" nillable="true" ma:displayName="Other Style Name" ma:format="Dropdown" ma:internalName="OtherStyleName">
      <xsd:simpleType>
        <xsd:restriction base="dms:Text">
          <xsd:maxLength value="255"/>
        </xsd:restriction>
      </xsd:simpleType>
    </xsd:element>
    <xsd:element name="OtherStyleDescription" ma:index="54" nillable="true" ma:displayName="Other Style Description" ma:format="Dropdown" ma:internalName="OtherStyleDescription">
      <xsd:simpleType>
        <xsd:restriction base="dms:Note">
          <xsd:maxLength value="255"/>
        </xsd:restriction>
      </xsd:simpleType>
    </xsd:element>
    <xsd:element name="MediaServiceObjectDetectorVersions" ma:index="55" nillable="true" ma:displayName="MediaServiceObjectDetectorVersions" ma:hidden="true" ma:indexed="true" ma:internalName="MediaServiceObjectDetectorVersions" ma:readOnly="true">
      <xsd:simpleType>
        <xsd:restriction base="dms:Text"/>
      </xsd:simpleType>
    </xsd:element>
    <xsd:element name="DatasetGroup" ma:index="56" nillable="true" ma:displayName="Dataset Group" ma:format="Dropdown" ma:internalName="DatasetGroup" ma:percentage="FALSE">
      <xsd:simpleType>
        <xsd:restriction base="dms:Number"/>
      </xsd:simpleType>
    </xsd:element>
    <xsd:element name="AllOtherAuthors" ma:index="57" nillable="true" ma:displayName="All Other Authors" ma:format="Dropdown" ma:internalName="AllOtherAuthors">
      <xsd:simpleType>
        <xsd:restriction base="dms:Note"/>
      </xsd:simpleType>
    </xsd:element>
    <xsd:element name="OpenProperties" ma:index="58" nillable="true" ma:displayName="Properties" ma:format="Dropdown" ma:internalName="OpenProperties">
      <xsd:simpleType>
        <xsd:restriction base="dms:Text">
          <xsd:maxLength value="255"/>
        </xsd:restriction>
      </xsd:simpleType>
    </xsd:element>
    <xsd:element name="MediaServiceSearchProperties" ma:index="59" nillable="true" ma:displayName="MediaServiceSearchProperties" ma:hidden="true" ma:internalName="MediaServiceSearchProperties" ma:readOnly="true">
      <xsd:simpleType>
        <xsd:restriction base="dms:Note"/>
      </xsd:simpleType>
    </xsd:element>
    <xsd:element name="EmptyNumber" ma:index="60" nillable="true" ma:displayName="Empty Number" ma:format="Dropdown" ma:internalName="EmptyNumber" ma:percentage="FALSE">
      <xsd:simpleType>
        <xsd:restriction base="dms:Number"/>
      </xsd:simpleType>
    </xsd:element>
    <xsd:element name="MediaServiceDateTaken" ma:index="6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43" nillable="true" ma:displayName="Taxonomy Catch All Column" ma:hidden="true" ma:list="{4ee2e7d8-27e8-494a-a29e-04f5a97c90f5}" ma:internalName="TaxCatchAll" ma:showField="CatchAllData" ma:web="1ffadd53-2971-453a-8d24-d32caadbe6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fadd53-2971-453a-8d24-d32caadbe663" elementFormDefault="qualified">
    <xsd:import namespace="http://schemas.microsoft.com/office/2006/documentManagement/types"/>
    <xsd:import namespace="http://schemas.microsoft.com/office/infopath/2007/PartnerControls"/>
    <xsd:element name="SharedWithUsers" ma:index="4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mited_x0020_until_x0020_Date xmlns="628666fd-fee7-4228-ad83-4b175bd364e2" xsi:nil="true"/>
    <DatasetGroup xmlns="628666fd-fee7-4228-ad83-4b175bd364e2">36</DatasetGroup>
    <AllOtherAuthors xmlns="628666fd-fee7-4228-ad83-4b175bd364e2" xsi:nil="true"/>
    <OpenProperties xmlns="628666fd-fee7-4228-ad83-4b175bd364e2" xsi:nil="true"/>
    <Category xmlns="628666fd-fee7-4228-ad83-4b175bd364e2">Poster</Category>
    <Export_x0020_Control_x0020__x0028_ECRA_x0029_ xmlns="628666fd-fee7-4228-ad83-4b175bd364e2">
      <UserInfo>
        <DisplayName>i:0#.f|membership|cvendl@ndc.nasa.gov,#i:0#.f|membership|cvendl@ndc.nasa.gov,#cheryl.e.vendl@nasa.gov,#,#Vendl-Sullivan, Cheryl (JSC-SA)[KBR Wyle Services, LLC],#,#JSC:SA,#Contract Transaction Support</DisplayName>
        <AccountId>507</AccountId>
        <AccountType/>
      </UserInfo>
    </Export_x0020_Control_x0020__x0028_ECRA_x0029_>
    <Related_x0020_to_x0020_military_x0020_application xmlns="628666fd-fee7-4228-ad83-4b175bd364e2">No</Related_x0020_to_x0020_military_x0020_application>
    <Primary_x0020_Admin xmlns="628666fd-fee7-4228-ad83-4b175bd364e2">
      <UserInfo>
        <DisplayName/>
        <AccountId xsi:nil="true"/>
        <AccountType/>
      </UserInfo>
    </Primary_x0020_Admin>
    <Stage xmlns="628666fd-fee7-4228-ad83-4b175bd364e2">Approved</Stage>
    <Publication_x0020_or_x0020_Organization xmlns="628666fd-fee7-4228-ad83-4b175bd364e2">Radiation Research Society</Publication_x0020_or_x0020_Organization>
    <Explain_x0020_Export_x0020_Control_x0020_information xmlns="628666fd-fee7-4228-ad83-4b175bd364e2">N/A</Explain_x0020_Export_x0020_Control_x0020_information>
    <TaxCatchAll xmlns="d900e117-17a0-4b24-9e47-511ef1d02c43" xsi:nil="true"/>
    <StyleGuide xmlns="628666fd-fee7-4228-ad83-4b175bd364e2">American Psychological Association (APA)</StyleGuide>
    <Log xmlns="628666fd-fee7-4228-ad83-4b175bd364e2" xsi:nil="true"/>
    <OtherStyleDescription xmlns="628666fd-fee7-4228-ad83-4b175bd364e2" xsi:nil="true"/>
    <URL xmlns="628666fd-fee7-4228-ad83-4b175bd364e2">
      <Url>https://web.cvent.com/event/f628c567-73e4-4fee-a58b-1e9b6b0c1981/summary</Url>
      <Description>https://web.cvent.com/event/f628c567-73e4-4fee-a58b-1e9b6b0c1981/summary</Description>
    </URL>
    <Author0 xmlns="628666fd-fee7-4228-ad83-4b175bd364e2">
      <UserInfo>
        <DisplayName>Cruz Topete, Diana (JSC-SA211)[KBR Wyle Services, LLC]</DisplayName>
        <AccountId>2384</AccountId>
        <AccountType/>
      </UserInfo>
    </Author0>
    <TOM_x002f_Manage_x0020_Status xmlns="628666fd-fee7-4228-ad83-4b175bd364e2">Approved</TOM_x002f_Manage_x0020_Status>
    <PubPressTitle xmlns="628666fd-fee7-4228-ad83-4b175bd364e2">Minimally invasive wearables for assessing astronauts’ physiological response to space stressor</PubPressTitle>
    <AllOtherAuthorsandAgency_x002f_Company xmlns="628666fd-fee7-4228-ad83-4b175bd364e2" xsi:nil="true"/>
    <TERA_x0020_Status xmlns="628666fd-fee7-4228-ad83-4b175bd364e2">Approved with Redline</TERA_x0020_Status>
    <Comments xmlns="628666fd-fee7-4228-ad83-4b175bd364e2" xsi:nil="true"/>
    <Technical_x0020_Editor_x0020__x0028_TERA_x0029_ xmlns="628666fd-fee7-4228-ad83-4b175bd364e2">
      <UserInfo>
        <DisplayName>Collins, Cynthia (JSC-SA)[KBR Wyle Services, LLC]</DisplayName>
        <AccountId>503</AccountId>
        <AccountType/>
      </UserInfo>
    </Technical_x0020_Editor_x0020__x0028_TERA_x0029_>
    <Technical_x0020_Reviewer_x0020__x0028_TRA_x0029_ xmlns="628666fd-fee7-4228-ad83-4b175bd364e2">
      <UserInfo>
        <DisplayName>Chappell, Lori (JSC-SD2)[KBR Wyle Services, LLC]</DisplayName>
        <AccountId>810</AccountId>
        <AccountType/>
      </UserInfo>
    </Technical_x0020_Reviewer_x0020__x0028_TRA_x0029_>
    <Support_x0020_the_x0020_following_x0020_NASA_x0020_Program xmlns="628666fd-fee7-4228-ad83-4b175bd364e2" xsi:nil="true"/>
    <Website xmlns="628666fd-fee7-4228-ad83-4b175bd364e2" xsi:nil="true"/>
    <EmptyNumber xmlns="628666fd-fee7-4228-ad83-4b175bd364e2" xsi:nil="true"/>
    <Distributed_x0020_Limitations xmlns="628666fd-fee7-4228-ad83-4b175bd364e2" xsi:nil="true"/>
    <Publish_x0020_to_x0020_PubPress xmlns="628666fd-fee7-4228-ad83-4b175bd364e2">true</Publish_x0020_to_x0020_PubPress>
    <PubPressID xmlns="628666fd-fee7-4228-ad83-4b175bd364e2">865</PubPressID>
    <OtherStyleName xmlns="628666fd-fee7-4228-ad83-4b175bd364e2" xsi:nil="true"/>
    <Author_x0020_Status xmlns="628666fd-fee7-4228-ad83-4b175bd364e2">Approved</Author_x0020_Status>
    <ContractorGrantNumber xmlns="628666fd-fee7-4228-ad83-4b175bd364e2" xsi:nil="true"/>
    <EC_x0020_Status xmlns="628666fd-fee7-4228-ad83-4b175bd364e2">Approved</EC_x0020_Status>
    <Responsible_x0020_Organization xmlns="628666fd-fee7-4228-ad83-4b175bd364e2">SA (Human Health Performance Contract)</Responsible_x0020_Organization>
    <TOM_x002f_Manager xmlns="628666fd-fee7-4228-ad83-4b175bd364e2">
      <UserInfo>
        <DisplayName>Rhone, Jordan R. (JSC-SA211)[KBR Wyle Services, LLC]</DisplayName>
        <AccountId>1203</AccountId>
        <AccountType/>
      </UserInfo>
    </TOM_x002f_Manager>
    <Containdetaildesign_x002c_development_x002c_manufacturingorproductiondata xmlns="628666fd-fee7-4228-ad83-4b175bd364e2">No</Containdetaildesign_x002c_development_x002c_manufacturingorproductiondata>
    <Support_x0020_the_x0020_following_x0020_NASA_x0020_Program_x0020_Other xmlns="628666fd-fee7-4228-ad83-4b175bd364e2" xsi:nil="true"/>
    <TRA_x0020_Status xmlns="628666fd-fee7-4228-ad83-4b175bd364e2">Approved</TRA_x0020_Status>
    <AuthorNeedBy xmlns="628666fd-fee7-4228-ad83-4b175bd364e2">2024-09-06T05:00:00+00:00</AuthorNeedBy>
    <ChargeNumber xmlns="628666fd-fee7-4228-ad83-4b175bd364e2">10449.2.01.02.11.0771</ChargeNumber>
    <Publish_x0020_Date xmlns="628666fd-fee7-4228-ad83-4b175bd364e2">2024-08-26T05:00:00+00:00</Publish_x0020_Date>
    <lcf76f155ced4ddcb4097134ff3c332f xmlns="628666fd-fee7-4228-ad83-4b175bd364e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FEFA50-5DC3-457C-A89F-ABA94771C276}">
  <ds:schemaRefs>
    <ds:schemaRef ds:uri="1ffadd53-2971-453a-8d24-d32caadbe663"/>
    <ds:schemaRef ds:uri="628666fd-fee7-4228-ad83-4b175bd364e2"/>
    <ds:schemaRef ds:uri="d900e117-17a0-4b24-9e47-511ef1d02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DED6E3-1429-41F4-B98D-A61664FF363D}">
  <ds:schemaRefs>
    <ds:schemaRef ds:uri="1ffadd53-2971-453a-8d24-d32caadbe663"/>
    <ds:schemaRef ds:uri="628666fd-fee7-4228-ad83-4b175bd364e2"/>
    <ds:schemaRef ds:uri="d900e117-17a0-4b24-9e47-511ef1d02c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0065147-D2E6-4516-BF0D-4ACF889F07B2}">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0</TotalTime>
  <Words>1732</Words>
  <Application>Microsoft Office PowerPoint</Application>
  <PresentationFormat>Custom</PresentationFormat>
  <Paragraphs>106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Minimally invasive wearables for assessing astronauts’ physiological response to space stressor</dc:title>
  <dc:creator>Dark Matter</dc:creator>
  <cp:lastModifiedBy>Cruz Topete, Diana (JSC-SA211)[KBR Wyle Services, LLC]</cp:lastModifiedBy>
  <cp:revision>2</cp:revision>
  <cp:lastPrinted>2021-04-12T21:56:11Z</cp:lastPrinted>
  <dcterms:created xsi:type="dcterms:W3CDTF">2013-04-05T21:09:22Z</dcterms:created>
  <dcterms:modified xsi:type="dcterms:W3CDTF">2024-08-30T16:04:16Z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0x010100ABC6FBDA39246848AAE74848A855331C</vt:lpwstr>
  </property>
  <property fmtid="{D5CDD505-2E9C-101B-9397-08002B2CF9AE}" pid="3" name="MediaServiceImageTags">
    <vt:lpwstr/>
  </property>
</Properties>
</file>