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9" r:id="rId4"/>
    <p:sldMasterId id="2147484028" r:id="rId5"/>
    <p:sldMasterId id="2147484058" r:id="rId6"/>
    <p:sldMasterId id="2147484063" r:id="rId7"/>
    <p:sldMasterId id="2147484149" r:id="rId8"/>
    <p:sldMasterId id="2147484176" r:id="rId9"/>
  </p:sldMasterIdLst>
  <p:notesMasterIdLst>
    <p:notesMasterId r:id="rId18"/>
  </p:notesMasterIdLst>
  <p:handoutMasterIdLst>
    <p:handoutMasterId r:id="rId19"/>
  </p:handoutMasterIdLst>
  <p:sldIdLst>
    <p:sldId id="2072577770" r:id="rId10"/>
    <p:sldId id="2072577799" r:id="rId11"/>
    <p:sldId id="2072577822" r:id="rId12"/>
    <p:sldId id="15773" r:id="rId13"/>
    <p:sldId id="2072577804" r:id="rId14"/>
    <p:sldId id="15697" r:id="rId15"/>
    <p:sldId id="2142533756" r:id="rId16"/>
    <p:sldId id="21319673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0" userDrawn="1">
          <p15:clr>
            <a:srgbClr val="A4A3A4"/>
          </p15:clr>
        </p15:guide>
        <p15:guide id="2" pos="48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yan, James L. (JSC-BF000)" initials="BJL(B" lastIdx="5" clrIdx="0">
    <p:extLst>
      <p:ext uri="{19B8F6BF-5375-455C-9EA6-DF929625EA0E}">
        <p15:presenceInfo xmlns:p15="http://schemas.microsoft.com/office/powerpoint/2012/main" userId="S::jbroyan@ndc.nasa.gov::bab95719-d215-4d54-b61d-b8190159a5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FF9933"/>
    <a:srgbClr val="FF9966"/>
    <a:srgbClr val="FFFFFF"/>
    <a:srgbClr val="9966FF"/>
    <a:srgbClr val="7C7C7C"/>
    <a:srgbClr val="00843C"/>
    <a:srgbClr val="434343"/>
    <a:srgbClr val="0099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4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950" y="108"/>
      </p:cViewPr>
      <p:guideLst>
        <p:guide orient="horz" pos="2760"/>
        <p:guide pos="48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6AC07-AB08-4C1B-B969-C6ACDC8E3894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94D96FF-95A3-4A72-ABD4-D04BF286B411}">
      <dgm:prSet/>
      <dgm:spPr/>
      <dgm:t>
        <a:bodyPr/>
        <a:lstStyle/>
        <a:p>
          <a:r>
            <a:rPr lang="en-US" dirty="0"/>
            <a:t>ECLSS-CHP related Shortfalls</a:t>
          </a:r>
        </a:p>
      </dgm:t>
    </dgm:pt>
    <dgm:pt modelId="{B2143403-DD1A-4DF3-83E6-4FAA5099B70B}" type="parTrans" cxnId="{AB898E21-D12A-40FA-9C37-D9D4C2C70EC1}">
      <dgm:prSet/>
      <dgm:spPr/>
      <dgm:t>
        <a:bodyPr/>
        <a:lstStyle/>
        <a:p>
          <a:endParaRPr lang="en-US"/>
        </a:p>
      </dgm:t>
    </dgm:pt>
    <dgm:pt modelId="{073B72EF-A99C-43F0-9DEA-85013F4F8A55}" type="sibTrans" cxnId="{AB898E21-D12A-40FA-9C37-D9D4C2C70EC1}">
      <dgm:prSet/>
      <dgm:spPr/>
      <dgm:t>
        <a:bodyPr/>
        <a:lstStyle/>
        <a:p>
          <a:endParaRPr lang="en-US"/>
        </a:p>
      </dgm:t>
    </dgm:pt>
    <dgm:pt modelId="{29CD8C2D-FF40-4B1B-B6B3-3DE04A2CEDB9}">
      <dgm:prSet/>
      <dgm:spPr/>
      <dgm:t>
        <a:bodyPr/>
        <a:lstStyle/>
        <a:p>
          <a:r>
            <a:rPr lang="en-US" dirty="0"/>
            <a:t>Collaboration between mission directorates</a:t>
          </a:r>
        </a:p>
      </dgm:t>
    </dgm:pt>
    <dgm:pt modelId="{B4EC7A4C-6D11-4EBC-9F35-954825C6861E}" type="parTrans" cxnId="{85458A61-05AE-460A-857C-0851081A91FA}">
      <dgm:prSet/>
      <dgm:spPr/>
      <dgm:t>
        <a:bodyPr/>
        <a:lstStyle/>
        <a:p>
          <a:endParaRPr lang="en-US"/>
        </a:p>
      </dgm:t>
    </dgm:pt>
    <dgm:pt modelId="{2B6B87E2-42CB-46EF-8E58-F2B8F67633F4}" type="sibTrans" cxnId="{85458A61-05AE-460A-857C-0851081A91FA}">
      <dgm:prSet/>
      <dgm:spPr/>
      <dgm:t>
        <a:bodyPr/>
        <a:lstStyle/>
        <a:p>
          <a:endParaRPr lang="en-US"/>
        </a:p>
      </dgm:t>
    </dgm:pt>
    <dgm:pt modelId="{7ED147DA-065C-42C2-B802-CD15D8132EE4}">
      <dgm:prSet/>
      <dgm:spPr/>
      <dgm:t>
        <a:bodyPr/>
        <a:lstStyle/>
        <a:p>
          <a:r>
            <a:rPr lang="en-US" b="0" dirty="0"/>
            <a:t>Review Traditional ECLSS-CHP Scope</a:t>
          </a:r>
        </a:p>
      </dgm:t>
    </dgm:pt>
    <dgm:pt modelId="{012D48B7-FE66-4BDC-9787-3DFA813561EF}" type="sibTrans" cxnId="{81CA9051-B576-4711-B3FE-1E85C20AD555}">
      <dgm:prSet/>
      <dgm:spPr/>
      <dgm:t>
        <a:bodyPr/>
        <a:lstStyle/>
        <a:p>
          <a:endParaRPr lang="en-US"/>
        </a:p>
      </dgm:t>
    </dgm:pt>
    <dgm:pt modelId="{2DC01567-5815-463D-BB76-8D4FDE827664}" type="parTrans" cxnId="{81CA9051-B576-4711-B3FE-1E85C20AD555}">
      <dgm:prSet/>
      <dgm:spPr/>
      <dgm:t>
        <a:bodyPr/>
        <a:lstStyle/>
        <a:p>
          <a:endParaRPr lang="en-US"/>
        </a:p>
      </dgm:t>
    </dgm:pt>
    <dgm:pt modelId="{520EBB40-7E29-43AE-B3A8-EA7682AAB07A}">
      <dgm:prSet/>
      <dgm:spPr/>
      <dgm:t>
        <a:bodyPr/>
        <a:lstStyle/>
        <a:p>
          <a:r>
            <a:rPr lang="en-US" dirty="0"/>
            <a:t>Question and Answers</a:t>
          </a:r>
        </a:p>
      </dgm:t>
    </dgm:pt>
    <dgm:pt modelId="{752E5F53-85EC-4A07-BE42-0B27547DBAB6}" type="parTrans" cxnId="{BB0A99C2-F5FD-442A-A828-BCE7D6B4E36D}">
      <dgm:prSet/>
      <dgm:spPr/>
      <dgm:t>
        <a:bodyPr/>
        <a:lstStyle/>
        <a:p>
          <a:endParaRPr lang="en-US"/>
        </a:p>
      </dgm:t>
    </dgm:pt>
    <dgm:pt modelId="{221BFA8C-C513-4B1C-A3F8-40FF95800E68}" type="sibTrans" cxnId="{BB0A99C2-F5FD-442A-A828-BCE7D6B4E36D}">
      <dgm:prSet/>
      <dgm:spPr/>
      <dgm:t>
        <a:bodyPr/>
        <a:lstStyle/>
        <a:p>
          <a:endParaRPr lang="en-US"/>
        </a:p>
      </dgm:t>
    </dgm:pt>
    <dgm:pt modelId="{08AB01EF-4523-4913-97E6-D8FF0ECB7005}">
      <dgm:prSet/>
      <dgm:spPr/>
      <dgm:t>
        <a:bodyPr/>
        <a:lstStyle/>
        <a:p>
          <a:r>
            <a:rPr lang="en-US" dirty="0"/>
            <a:t>Notional transition from current SCLT structure to STMD Domain structure</a:t>
          </a:r>
        </a:p>
      </dgm:t>
    </dgm:pt>
    <dgm:pt modelId="{CBD4646A-83A8-4A8B-BD37-D33320211771}" type="parTrans" cxnId="{01EB21F6-AF00-45E3-A040-212561E61BED}">
      <dgm:prSet/>
      <dgm:spPr/>
      <dgm:t>
        <a:bodyPr/>
        <a:lstStyle/>
        <a:p>
          <a:endParaRPr lang="en-US"/>
        </a:p>
      </dgm:t>
    </dgm:pt>
    <dgm:pt modelId="{D1FFF9B8-E6B3-49AF-B291-C08033134F92}" type="sibTrans" cxnId="{01EB21F6-AF00-45E3-A040-212561E61BED}">
      <dgm:prSet/>
      <dgm:spPr/>
      <dgm:t>
        <a:bodyPr/>
        <a:lstStyle/>
        <a:p>
          <a:endParaRPr lang="en-US"/>
        </a:p>
      </dgm:t>
    </dgm:pt>
    <dgm:pt modelId="{061EEE4E-FD3C-4FF2-B4B1-B8E939E86E08}" type="pres">
      <dgm:prSet presAssocID="{4F66AC07-AB08-4C1B-B969-C6ACDC8E3894}" presName="vert0" presStyleCnt="0">
        <dgm:presLayoutVars>
          <dgm:dir/>
          <dgm:animOne val="branch"/>
          <dgm:animLvl val="lvl"/>
        </dgm:presLayoutVars>
      </dgm:prSet>
      <dgm:spPr/>
    </dgm:pt>
    <dgm:pt modelId="{4429F21F-305A-4CCF-BA6C-E0392BCBCEAD}" type="pres">
      <dgm:prSet presAssocID="{7ED147DA-065C-42C2-B802-CD15D8132EE4}" presName="thickLine" presStyleLbl="alignNode1" presStyleIdx="0" presStyleCnt="5"/>
      <dgm:spPr/>
    </dgm:pt>
    <dgm:pt modelId="{035E9162-CD14-4BE0-ABA8-D9779C0484D4}" type="pres">
      <dgm:prSet presAssocID="{7ED147DA-065C-42C2-B802-CD15D8132EE4}" presName="horz1" presStyleCnt="0"/>
      <dgm:spPr/>
    </dgm:pt>
    <dgm:pt modelId="{D77AC054-8F9B-4BF5-A9B8-C3120D57509A}" type="pres">
      <dgm:prSet presAssocID="{7ED147DA-065C-42C2-B802-CD15D8132EE4}" presName="tx1" presStyleLbl="revTx" presStyleIdx="0" presStyleCnt="5"/>
      <dgm:spPr/>
    </dgm:pt>
    <dgm:pt modelId="{162E38F8-E858-499A-A034-E27C9C8D710E}" type="pres">
      <dgm:prSet presAssocID="{7ED147DA-065C-42C2-B802-CD15D8132EE4}" presName="vert1" presStyleCnt="0"/>
      <dgm:spPr/>
    </dgm:pt>
    <dgm:pt modelId="{B8D5C5BE-ED1B-468D-A97C-2AD72F9B528B}" type="pres">
      <dgm:prSet presAssocID="{E94D96FF-95A3-4A72-ABD4-D04BF286B411}" presName="thickLine" presStyleLbl="alignNode1" presStyleIdx="1" presStyleCnt="5"/>
      <dgm:spPr/>
    </dgm:pt>
    <dgm:pt modelId="{EB6F265B-6DCD-4444-A079-D85687A85CFC}" type="pres">
      <dgm:prSet presAssocID="{E94D96FF-95A3-4A72-ABD4-D04BF286B411}" presName="horz1" presStyleCnt="0"/>
      <dgm:spPr/>
    </dgm:pt>
    <dgm:pt modelId="{884809B7-F1D1-4901-85B2-261175D74A95}" type="pres">
      <dgm:prSet presAssocID="{E94D96FF-95A3-4A72-ABD4-D04BF286B411}" presName="tx1" presStyleLbl="revTx" presStyleIdx="1" presStyleCnt="5"/>
      <dgm:spPr/>
    </dgm:pt>
    <dgm:pt modelId="{0D280AB9-5970-4DAA-9311-699DC02CA4CB}" type="pres">
      <dgm:prSet presAssocID="{E94D96FF-95A3-4A72-ABD4-D04BF286B411}" presName="vert1" presStyleCnt="0"/>
      <dgm:spPr/>
    </dgm:pt>
    <dgm:pt modelId="{EFC4CA83-5203-4436-B4B5-28CA93A1134F}" type="pres">
      <dgm:prSet presAssocID="{29CD8C2D-FF40-4B1B-B6B3-3DE04A2CEDB9}" presName="thickLine" presStyleLbl="alignNode1" presStyleIdx="2" presStyleCnt="5"/>
      <dgm:spPr/>
    </dgm:pt>
    <dgm:pt modelId="{67764167-53FD-4FC9-8C55-2BD0BE59A546}" type="pres">
      <dgm:prSet presAssocID="{29CD8C2D-FF40-4B1B-B6B3-3DE04A2CEDB9}" presName="horz1" presStyleCnt="0"/>
      <dgm:spPr/>
    </dgm:pt>
    <dgm:pt modelId="{11DDDF54-AB77-4B3D-BE68-23C5ABD31099}" type="pres">
      <dgm:prSet presAssocID="{29CD8C2D-FF40-4B1B-B6B3-3DE04A2CEDB9}" presName="tx1" presStyleLbl="revTx" presStyleIdx="2" presStyleCnt="5"/>
      <dgm:spPr/>
    </dgm:pt>
    <dgm:pt modelId="{7EE58D05-85A9-4B95-9E34-672DB7D8E117}" type="pres">
      <dgm:prSet presAssocID="{29CD8C2D-FF40-4B1B-B6B3-3DE04A2CEDB9}" presName="vert1" presStyleCnt="0"/>
      <dgm:spPr/>
    </dgm:pt>
    <dgm:pt modelId="{68599E7A-3372-455F-B507-EB8D7C6D6E74}" type="pres">
      <dgm:prSet presAssocID="{08AB01EF-4523-4913-97E6-D8FF0ECB7005}" presName="thickLine" presStyleLbl="alignNode1" presStyleIdx="3" presStyleCnt="5"/>
      <dgm:spPr/>
    </dgm:pt>
    <dgm:pt modelId="{CEC35B6C-DB7B-4847-AF84-5396D9360886}" type="pres">
      <dgm:prSet presAssocID="{08AB01EF-4523-4913-97E6-D8FF0ECB7005}" presName="horz1" presStyleCnt="0"/>
      <dgm:spPr/>
    </dgm:pt>
    <dgm:pt modelId="{28B49C64-7D5E-40C2-942B-F275E61ADF8D}" type="pres">
      <dgm:prSet presAssocID="{08AB01EF-4523-4913-97E6-D8FF0ECB7005}" presName="tx1" presStyleLbl="revTx" presStyleIdx="3" presStyleCnt="5"/>
      <dgm:spPr/>
    </dgm:pt>
    <dgm:pt modelId="{9254534B-7EB7-468F-BBCE-591129BE17C8}" type="pres">
      <dgm:prSet presAssocID="{08AB01EF-4523-4913-97E6-D8FF0ECB7005}" presName="vert1" presStyleCnt="0"/>
      <dgm:spPr/>
    </dgm:pt>
    <dgm:pt modelId="{E1475156-28FE-45ED-94B6-5E3E39033846}" type="pres">
      <dgm:prSet presAssocID="{520EBB40-7E29-43AE-B3A8-EA7682AAB07A}" presName="thickLine" presStyleLbl="alignNode1" presStyleIdx="4" presStyleCnt="5"/>
      <dgm:spPr/>
    </dgm:pt>
    <dgm:pt modelId="{2FD31326-FBE9-4028-B777-DC7C9518CD7E}" type="pres">
      <dgm:prSet presAssocID="{520EBB40-7E29-43AE-B3A8-EA7682AAB07A}" presName="horz1" presStyleCnt="0"/>
      <dgm:spPr/>
    </dgm:pt>
    <dgm:pt modelId="{0FA5FFC0-3E62-4124-96B4-21342BD39B3C}" type="pres">
      <dgm:prSet presAssocID="{520EBB40-7E29-43AE-B3A8-EA7682AAB07A}" presName="tx1" presStyleLbl="revTx" presStyleIdx="4" presStyleCnt="5"/>
      <dgm:spPr/>
    </dgm:pt>
    <dgm:pt modelId="{C113248A-25E1-422C-9403-553F2ED5DC06}" type="pres">
      <dgm:prSet presAssocID="{520EBB40-7E29-43AE-B3A8-EA7682AAB07A}" presName="vert1" presStyleCnt="0"/>
      <dgm:spPr/>
    </dgm:pt>
  </dgm:ptLst>
  <dgm:cxnLst>
    <dgm:cxn modelId="{3518531F-5272-41E8-9A98-B2D179C93A15}" type="presOf" srcId="{520EBB40-7E29-43AE-B3A8-EA7682AAB07A}" destId="{0FA5FFC0-3E62-4124-96B4-21342BD39B3C}" srcOrd="0" destOrd="0" presId="urn:microsoft.com/office/officeart/2008/layout/LinedList"/>
    <dgm:cxn modelId="{AB898E21-D12A-40FA-9C37-D9D4C2C70EC1}" srcId="{4F66AC07-AB08-4C1B-B969-C6ACDC8E3894}" destId="{E94D96FF-95A3-4A72-ABD4-D04BF286B411}" srcOrd="1" destOrd="0" parTransId="{B2143403-DD1A-4DF3-83E6-4FAA5099B70B}" sibTransId="{073B72EF-A99C-43F0-9DEA-85013F4F8A55}"/>
    <dgm:cxn modelId="{FA9D2A37-901E-46CF-A3A5-045F2CA5C3A0}" type="presOf" srcId="{7ED147DA-065C-42C2-B802-CD15D8132EE4}" destId="{D77AC054-8F9B-4BF5-A9B8-C3120D57509A}" srcOrd="0" destOrd="0" presId="urn:microsoft.com/office/officeart/2008/layout/LinedList"/>
    <dgm:cxn modelId="{85458A61-05AE-460A-857C-0851081A91FA}" srcId="{4F66AC07-AB08-4C1B-B969-C6ACDC8E3894}" destId="{29CD8C2D-FF40-4B1B-B6B3-3DE04A2CEDB9}" srcOrd="2" destOrd="0" parTransId="{B4EC7A4C-6D11-4EBC-9F35-954825C6861E}" sibTransId="{2B6B87E2-42CB-46EF-8E58-F2B8F67633F4}"/>
    <dgm:cxn modelId="{81CA9051-B576-4711-B3FE-1E85C20AD555}" srcId="{4F66AC07-AB08-4C1B-B969-C6ACDC8E3894}" destId="{7ED147DA-065C-42C2-B802-CD15D8132EE4}" srcOrd="0" destOrd="0" parTransId="{2DC01567-5815-463D-BB76-8D4FDE827664}" sibTransId="{012D48B7-FE66-4BDC-9787-3DFA813561EF}"/>
    <dgm:cxn modelId="{F5F7DA74-87B4-46AA-B403-A7F764257617}" type="presOf" srcId="{29CD8C2D-FF40-4B1B-B6B3-3DE04A2CEDB9}" destId="{11DDDF54-AB77-4B3D-BE68-23C5ABD31099}" srcOrd="0" destOrd="0" presId="urn:microsoft.com/office/officeart/2008/layout/LinedList"/>
    <dgm:cxn modelId="{685B597D-F872-4C2C-99CD-BE6046670D3E}" type="presOf" srcId="{E94D96FF-95A3-4A72-ABD4-D04BF286B411}" destId="{884809B7-F1D1-4901-85B2-261175D74A95}" srcOrd="0" destOrd="0" presId="urn:microsoft.com/office/officeart/2008/layout/LinedList"/>
    <dgm:cxn modelId="{7A39349B-EEA4-40FB-9351-328D97BCA03F}" type="presOf" srcId="{4F66AC07-AB08-4C1B-B969-C6ACDC8E3894}" destId="{061EEE4E-FD3C-4FF2-B4B1-B8E939E86E08}" srcOrd="0" destOrd="0" presId="urn:microsoft.com/office/officeart/2008/layout/LinedList"/>
    <dgm:cxn modelId="{3974CDB9-F312-4B18-B085-8E4FA6AA0B6B}" type="presOf" srcId="{08AB01EF-4523-4913-97E6-D8FF0ECB7005}" destId="{28B49C64-7D5E-40C2-942B-F275E61ADF8D}" srcOrd="0" destOrd="0" presId="urn:microsoft.com/office/officeart/2008/layout/LinedList"/>
    <dgm:cxn modelId="{BB0A99C2-F5FD-442A-A828-BCE7D6B4E36D}" srcId="{4F66AC07-AB08-4C1B-B969-C6ACDC8E3894}" destId="{520EBB40-7E29-43AE-B3A8-EA7682AAB07A}" srcOrd="4" destOrd="0" parTransId="{752E5F53-85EC-4A07-BE42-0B27547DBAB6}" sibTransId="{221BFA8C-C513-4B1C-A3F8-40FF95800E68}"/>
    <dgm:cxn modelId="{01EB21F6-AF00-45E3-A040-212561E61BED}" srcId="{4F66AC07-AB08-4C1B-B969-C6ACDC8E3894}" destId="{08AB01EF-4523-4913-97E6-D8FF0ECB7005}" srcOrd="3" destOrd="0" parTransId="{CBD4646A-83A8-4A8B-BD37-D33320211771}" sibTransId="{D1FFF9B8-E6B3-49AF-B291-C08033134F92}"/>
    <dgm:cxn modelId="{17AA3E4D-B6FF-45B6-B9D7-408F1CFDB80C}" type="presParOf" srcId="{061EEE4E-FD3C-4FF2-B4B1-B8E939E86E08}" destId="{4429F21F-305A-4CCF-BA6C-E0392BCBCEAD}" srcOrd="0" destOrd="0" presId="urn:microsoft.com/office/officeart/2008/layout/LinedList"/>
    <dgm:cxn modelId="{734AEE9A-123D-464D-88D1-78D13A4E71CA}" type="presParOf" srcId="{061EEE4E-FD3C-4FF2-B4B1-B8E939E86E08}" destId="{035E9162-CD14-4BE0-ABA8-D9779C0484D4}" srcOrd="1" destOrd="0" presId="urn:microsoft.com/office/officeart/2008/layout/LinedList"/>
    <dgm:cxn modelId="{361FF300-5FC2-4B02-ACD1-763D8E1F8AB0}" type="presParOf" srcId="{035E9162-CD14-4BE0-ABA8-D9779C0484D4}" destId="{D77AC054-8F9B-4BF5-A9B8-C3120D57509A}" srcOrd="0" destOrd="0" presId="urn:microsoft.com/office/officeart/2008/layout/LinedList"/>
    <dgm:cxn modelId="{E3749F27-29F9-4CB7-B3E2-AADF2747662B}" type="presParOf" srcId="{035E9162-CD14-4BE0-ABA8-D9779C0484D4}" destId="{162E38F8-E858-499A-A034-E27C9C8D710E}" srcOrd="1" destOrd="0" presId="urn:microsoft.com/office/officeart/2008/layout/LinedList"/>
    <dgm:cxn modelId="{D6C09EFD-75F5-442B-8567-819A64B5EA69}" type="presParOf" srcId="{061EEE4E-FD3C-4FF2-B4B1-B8E939E86E08}" destId="{B8D5C5BE-ED1B-468D-A97C-2AD72F9B528B}" srcOrd="2" destOrd="0" presId="urn:microsoft.com/office/officeart/2008/layout/LinedList"/>
    <dgm:cxn modelId="{8D640EAD-2DB9-4C84-A04F-B983A1D91643}" type="presParOf" srcId="{061EEE4E-FD3C-4FF2-B4B1-B8E939E86E08}" destId="{EB6F265B-6DCD-4444-A079-D85687A85CFC}" srcOrd="3" destOrd="0" presId="urn:microsoft.com/office/officeart/2008/layout/LinedList"/>
    <dgm:cxn modelId="{9CD703B2-2DE9-4844-8E7C-9EE3FED9A184}" type="presParOf" srcId="{EB6F265B-6DCD-4444-A079-D85687A85CFC}" destId="{884809B7-F1D1-4901-85B2-261175D74A95}" srcOrd="0" destOrd="0" presId="urn:microsoft.com/office/officeart/2008/layout/LinedList"/>
    <dgm:cxn modelId="{7FD0AC63-668E-4327-B4C6-E1453B04D28F}" type="presParOf" srcId="{EB6F265B-6DCD-4444-A079-D85687A85CFC}" destId="{0D280AB9-5970-4DAA-9311-699DC02CA4CB}" srcOrd="1" destOrd="0" presId="urn:microsoft.com/office/officeart/2008/layout/LinedList"/>
    <dgm:cxn modelId="{52684DE2-1DC6-4102-9FF6-F376225A9DF6}" type="presParOf" srcId="{061EEE4E-FD3C-4FF2-B4B1-B8E939E86E08}" destId="{EFC4CA83-5203-4436-B4B5-28CA93A1134F}" srcOrd="4" destOrd="0" presId="urn:microsoft.com/office/officeart/2008/layout/LinedList"/>
    <dgm:cxn modelId="{194E7773-3B63-4F79-8105-06A1A5F6EFF0}" type="presParOf" srcId="{061EEE4E-FD3C-4FF2-B4B1-B8E939E86E08}" destId="{67764167-53FD-4FC9-8C55-2BD0BE59A546}" srcOrd="5" destOrd="0" presId="urn:microsoft.com/office/officeart/2008/layout/LinedList"/>
    <dgm:cxn modelId="{23F104B8-59AC-483C-9718-539C1EB2280B}" type="presParOf" srcId="{67764167-53FD-4FC9-8C55-2BD0BE59A546}" destId="{11DDDF54-AB77-4B3D-BE68-23C5ABD31099}" srcOrd="0" destOrd="0" presId="urn:microsoft.com/office/officeart/2008/layout/LinedList"/>
    <dgm:cxn modelId="{031850AA-3958-4B07-B40D-516182031A71}" type="presParOf" srcId="{67764167-53FD-4FC9-8C55-2BD0BE59A546}" destId="{7EE58D05-85A9-4B95-9E34-672DB7D8E117}" srcOrd="1" destOrd="0" presId="urn:microsoft.com/office/officeart/2008/layout/LinedList"/>
    <dgm:cxn modelId="{8BC05C49-97E8-4FA1-A4E2-EBF83E9D3955}" type="presParOf" srcId="{061EEE4E-FD3C-4FF2-B4B1-B8E939E86E08}" destId="{68599E7A-3372-455F-B507-EB8D7C6D6E74}" srcOrd="6" destOrd="0" presId="urn:microsoft.com/office/officeart/2008/layout/LinedList"/>
    <dgm:cxn modelId="{5EB56203-0AE8-4FB2-B841-6F7913EFC296}" type="presParOf" srcId="{061EEE4E-FD3C-4FF2-B4B1-B8E939E86E08}" destId="{CEC35B6C-DB7B-4847-AF84-5396D9360886}" srcOrd="7" destOrd="0" presId="urn:microsoft.com/office/officeart/2008/layout/LinedList"/>
    <dgm:cxn modelId="{4CD6383C-559C-4512-83A8-11A69E90CF5D}" type="presParOf" srcId="{CEC35B6C-DB7B-4847-AF84-5396D9360886}" destId="{28B49C64-7D5E-40C2-942B-F275E61ADF8D}" srcOrd="0" destOrd="0" presId="urn:microsoft.com/office/officeart/2008/layout/LinedList"/>
    <dgm:cxn modelId="{20A86756-2016-4058-83CD-1751308E3179}" type="presParOf" srcId="{CEC35B6C-DB7B-4847-AF84-5396D9360886}" destId="{9254534B-7EB7-468F-BBCE-591129BE17C8}" srcOrd="1" destOrd="0" presId="urn:microsoft.com/office/officeart/2008/layout/LinedList"/>
    <dgm:cxn modelId="{DF972AAC-5D05-47B2-8E66-6DD196EC6B82}" type="presParOf" srcId="{061EEE4E-FD3C-4FF2-B4B1-B8E939E86E08}" destId="{E1475156-28FE-45ED-94B6-5E3E39033846}" srcOrd="8" destOrd="0" presId="urn:microsoft.com/office/officeart/2008/layout/LinedList"/>
    <dgm:cxn modelId="{1C1367BD-D63A-4FB3-99F6-1093E7DAEFB1}" type="presParOf" srcId="{061EEE4E-FD3C-4FF2-B4B1-B8E939E86E08}" destId="{2FD31326-FBE9-4028-B777-DC7C9518CD7E}" srcOrd="9" destOrd="0" presId="urn:microsoft.com/office/officeart/2008/layout/LinedList"/>
    <dgm:cxn modelId="{4A554F20-07F0-4FE9-B17D-24EB45E3265D}" type="presParOf" srcId="{2FD31326-FBE9-4028-B777-DC7C9518CD7E}" destId="{0FA5FFC0-3E62-4124-96B4-21342BD39B3C}" srcOrd="0" destOrd="0" presId="urn:microsoft.com/office/officeart/2008/layout/LinedList"/>
    <dgm:cxn modelId="{AA85CE13-FAA2-44EC-9C52-03E77CFBD745}" type="presParOf" srcId="{2FD31326-FBE9-4028-B777-DC7C9518CD7E}" destId="{C113248A-25E1-422C-9403-553F2ED5DC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29F21F-305A-4CCF-BA6C-E0392BCBCEAD}">
      <dsp:nvSpPr>
        <dsp:cNvPr id="0" name=""/>
        <dsp:cNvSpPr/>
      </dsp:nvSpPr>
      <dsp:spPr>
        <a:xfrm>
          <a:off x="0" y="576"/>
          <a:ext cx="574468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7AC054-8F9B-4BF5-A9B8-C3120D57509A}">
      <dsp:nvSpPr>
        <dsp:cNvPr id="0" name=""/>
        <dsp:cNvSpPr/>
      </dsp:nvSpPr>
      <dsp:spPr>
        <a:xfrm>
          <a:off x="0" y="576"/>
          <a:ext cx="5744684" cy="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0" kern="1200" dirty="0"/>
            <a:t>Review Traditional ECLSS-CHP Scope</a:t>
          </a:r>
        </a:p>
      </dsp:txBody>
      <dsp:txXfrm>
        <a:off x="0" y="576"/>
        <a:ext cx="5744684" cy="945024"/>
      </dsp:txXfrm>
    </dsp:sp>
    <dsp:sp modelId="{B8D5C5BE-ED1B-468D-A97C-2AD72F9B528B}">
      <dsp:nvSpPr>
        <dsp:cNvPr id="0" name=""/>
        <dsp:cNvSpPr/>
      </dsp:nvSpPr>
      <dsp:spPr>
        <a:xfrm>
          <a:off x="0" y="945601"/>
          <a:ext cx="574468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4809B7-F1D1-4901-85B2-261175D74A95}">
      <dsp:nvSpPr>
        <dsp:cNvPr id="0" name=""/>
        <dsp:cNvSpPr/>
      </dsp:nvSpPr>
      <dsp:spPr>
        <a:xfrm>
          <a:off x="0" y="945601"/>
          <a:ext cx="5744684" cy="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ECLSS-CHP related Shortfalls</a:t>
          </a:r>
        </a:p>
      </dsp:txBody>
      <dsp:txXfrm>
        <a:off x="0" y="945601"/>
        <a:ext cx="5744684" cy="945024"/>
      </dsp:txXfrm>
    </dsp:sp>
    <dsp:sp modelId="{EFC4CA83-5203-4436-B4B5-28CA93A1134F}">
      <dsp:nvSpPr>
        <dsp:cNvPr id="0" name=""/>
        <dsp:cNvSpPr/>
      </dsp:nvSpPr>
      <dsp:spPr>
        <a:xfrm>
          <a:off x="0" y="1890625"/>
          <a:ext cx="574468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DDDF54-AB77-4B3D-BE68-23C5ABD31099}">
      <dsp:nvSpPr>
        <dsp:cNvPr id="0" name=""/>
        <dsp:cNvSpPr/>
      </dsp:nvSpPr>
      <dsp:spPr>
        <a:xfrm>
          <a:off x="0" y="1890625"/>
          <a:ext cx="5744684" cy="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Collaboration between mission directorates</a:t>
          </a:r>
        </a:p>
      </dsp:txBody>
      <dsp:txXfrm>
        <a:off x="0" y="1890625"/>
        <a:ext cx="5744684" cy="945024"/>
      </dsp:txXfrm>
    </dsp:sp>
    <dsp:sp modelId="{68599E7A-3372-455F-B507-EB8D7C6D6E74}">
      <dsp:nvSpPr>
        <dsp:cNvPr id="0" name=""/>
        <dsp:cNvSpPr/>
      </dsp:nvSpPr>
      <dsp:spPr>
        <a:xfrm>
          <a:off x="0" y="2835650"/>
          <a:ext cx="574468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B49C64-7D5E-40C2-942B-F275E61ADF8D}">
      <dsp:nvSpPr>
        <dsp:cNvPr id="0" name=""/>
        <dsp:cNvSpPr/>
      </dsp:nvSpPr>
      <dsp:spPr>
        <a:xfrm>
          <a:off x="0" y="2835650"/>
          <a:ext cx="5744684" cy="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Notional transition from current SCLT structure to STMD Domain structure</a:t>
          </a:r>
        </a:p>
      </dsp:txBody>
      <dsp:txXfrm>
        <a:off x="0" y="2835650"/>
        <a:ext cx="5744684" cy="945024"/>
      </dsp:txXfrm>
    </dsp:sp>
    <dsp:sp modelId="{E1475156-28FE-45ED-94B6-5E3E39033846}">
      <dsp:nvSpPr>
        <dsp:cNvPr id="0" name=""/>
        <dsp:cNvSpPr/>
      </dsp:nvSpPr>
      <dsp:spPr>
        <a:xfrm>
          <a:off x="0" y="3780674"/>
          <a:ext cx="574468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A5FFC0-3E62-4124-96B4-21342BD39B3C}">
      <dsp:nvSpPr>
        <dsp:cNvPr id="0" name=""/>
        <dsp:cNvSpPr/>
      </dsp:nvSpPr>
      <dsp:spPr>
        <a:xfrm>
          <a:off x="0" y="3780674"/>
          <a:ext cx="5744684" cy="945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Question and Answers</a:t>
          </a:r>
        </a:p>
      </dsp:txBody>
      <dsp:txXfrm>
        <a:off x="0" y="3780674"/>
        <a:ext cx="5744684" cy="945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A89208-19D7-9E47-969D-1A76A4CEEE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838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AF6964-B455-41E2-BF55-116DFBA736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74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3D5844-F25F-4F5D-8D70-A7B67E25DB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517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71FD8B-0D6C-F74D-8773-A5FE5EDAB0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381000"/>
            <a:ext cx="12192000" cy="5975350"/>
          </a:xfrm>
          <a:prstGeom prst="rect">
            <a:avLst/>
          </a:prstGeom>
          <a:gradFill flip="none" rotWithShape="1">
            <a:gsLst>
              <a:gs pos="100000">
                <a:srgbClr val="255B74"/>
              </a:gs>
              <a:gs pos="22000">
                <a:srgbClr val="053446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  <a:latin typeface="Helvetica" pitchFamily="2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080FADD-F212-A04E-8C0D-94EE82F64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40753"/>
            <a:ext cx="11430000" cy="593624"/>
          </a:xfrm>
        </p:spPr>
        <p:txBody>
          <a:bodyPr wrap="square">
            <a:spAutoFit/>
          </a:bodyPr>
          <a:lstStyle>
            <a:lvl1pPr algn="l">
              <a:defRPr sz="3600">
                <a:solidFill>
                  <a:srgbClr val="65CBF9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2F9EB5-8196-7340-BADA-73F7D31DF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24966"/>
            <a:ext cx="11430000" cy="1623008"/>
          </a:xfrm>
        </p:spPr>
        <p:txBody>
          <a:bodyPr wrap="square">
            <a:spAutoFit/>
          </a:bodyPr>
          <a:lstStyle>
            <a:lvl1pPr algn="l">
              <a:defRPr>
                <a:solidFill>
                  <a:schemeClr val="bg1"/>
                </a:solidFill>
                <a:latin typeface="Helvetica" pitchFamily="2" charset="0"/>
              </a:defRPr>
            </a:lvl1pPr>
            <a:lvl2pPr algn="l">
              <a:defRPr>
                <a:solidFill>
                  <a:schemeClr val="bg1"/>
                </a:solidFill>
                <a:latin typeface="Helvetica" pitchFamily="2" charset="0"/>
              </a:defRPr>
            </a:lvl2pPr>
            <a:lvl3pPr algn="l">
              <a:defRPr>
                <a:solidFill>
                  <a:schemeClr val="bg1"/>
                </a:solidFill>
                <a:latin typeface="Helvetica" pitchFamily="2" charset="0"/>
              </a:defRPr>
            </a:lvl3pPr>
            <a:lvl4pPr algn="l">
              <a:defRPr>
                <a:solidFill>
                  <a:schemeClr val="bg1"/>
                </a:solidFill>
                <a:latin typeface="Helvetica" pitchFamily="2" charset="0"/>
              </a:defRPr>
            </a:lvl4pPr>
            <a:lvl5pPr algn="l">
              <a:defRPr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98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193E-7458-9346-B0CB-CDAE3947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10" y="151028"/>
            <a:ext cx="10515600" cy="5684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D92B2-9173-6445-B0A1-4DA0C7B9A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3A73C-608E-554F-AD0E-7ED075BC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6664" y="6489065"/>
            <a:ext cx="1085335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20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7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61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7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3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0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5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0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47" y="3"/>
            <a:ext cx="11795887" cy="458787"/>
          </a:xfrm>
          <a:prstGeom prst="rect">
            <a:avLst/>
          </a:prstGeom>
        </p:spPr>
        <p:txBody>
          <a:bodyPr lIns="101882" tIns="50941" rIns="101882" bIns="5094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42400" y="6612470"/>
            <a:ext cx="2844800" cy="244475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3A6A015-D8BD-4962-994E-6940FF2BE1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03199" y="755650"/>
            <a:ext cx="11700934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3pPr marL="287160" indent="-234098">
              <a:defRPr/>
            </a:lvl3pPr>
            <a:lvl4pPr marL="511893" indent="-165429">
              <a:defRPr/>
            </a:lvl4pPr>
            <a:lvl5pPr marL="736628" indent="-165429">
              <a:defRPr/>
            </a:lvl5pPr>
          </a:lstStyle>
          <a:p>
            <a:pPr lvl="0"/>
            <a:r>
              <a:rPr lang="en-US"/>
              <a:t>Click to         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4409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1" y="0"/>
            <a:ext cx="11779249" cy="458788"/>
          </a:xfrm>
          <a:prstGeom prst="rect">
            <a:avLst/>
          </a:prstGeom>
        </p:spPr>
        <p:txBody>
          <a:bodyPr lIns="101882" tIns="50941" rIns="101882" bIns="5094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447800"/>
            <a:ext cx="5384800" cy="4949825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/>
            </a:lvl1pPr>
            <a:lvl2pPr marL="337101" indent="-224734">
              <a:defRPr sz="1765"/>
            </a:lvl2pPr>
            <a:lvl3pPr>
              <a:defRPr sz="1765"/>
            </a:lvl3pPr>
            <a:lvl4pPr>
              <a:defRPr sz="1765"/>
            </a:lvl4pPr>
            <a:lvl5pPr>
              <a:defRPr sz="1765"/>
            </a:lvl5pPr>
            <a:lvl6pPr>
              <a:defRPr sz="1765"/>
            </a:lvl6pPr>
            <a:lvl7pPr>
              <a:defRPr sz="1765"/>
            </a:lvl7pPr>
            <a:lvl8pPr>
              <a:defRPr sz="1765"/>
            </a:lvl8pPr>
            <a:lvl9pPr>
              <a:defRPr sz="17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42400" y="6612470"/>
            <a:ext cx="2844800" cy="244475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mtClean="0"/>
            </a:lvl1pPr>
          </a:lstStyle>
          <a:p>
            <a:pPr>
              <a:defRPr/>
            </a:pPr>
            <a:fld id="{1F0895D8-2E3B-4EC3-8F94-B7A4F8CC3C98}" type="slidenum">
              <a:rPr lang="en-US">
                <a:solidFill>
                  <a:srgbClr val="1D528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D52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2604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3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30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2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49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5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6F1D83-E553-1147-AFA6-C856D0029701}"/>
              </a:ext>
            </a:extLst>
          </p:cNvPr>
          <p:cNvSpPr/>
          <p:nvPr userDrawn="1"/>
        </p:nvSpPr>
        <p:spPr>
          <a:xfrm>
            <a:off x="-25216" y="-17775"/>
            <a:ext cx="12217216" cy="6875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7" y="1273878"/>
            <a:ext cx="11333043" cy="55841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C3942B-3506-DD42-AF29-C91638E61F73}"/>
              </a:ext>
            </a:extLst>
          </p:cNvPr>
          <p:cNvSpPr/>
          <p:nvPr userDrawn="1"/>
        </p:nvSpPr>
        <p:spPr>
          <a:xfrm>
            <a:off x="-11262" y="17774"/>
            <a:ext cx="4953965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00000"/>
              </a:gs>
              <a:gs pos="100000">
                <a:schemeClr val="tx1">
                  <a:alpha val="0"/>
                </a:schemeClr>
              </a:gs>
              <a:gs pos="80000">
                <a:schemeClr val="tx1">
                  <a:alpha val="3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4703A09-AA95-0E43-A44F-1C0E32364548}"/>
              </a:ext>
            </a:extLst>
          </p:cNvPr>
          <p:cNvGrpSpPr/>
          <p:nvPr userDrawn="1"/>
        </p:nvGrpSpPr>
        <p:grpSpPr>
          <a:xfrm>
            <a:off x="-513346" y="-28601"/>
            <a:ext cx="3244986" cy="6909751"/>
            <a:chOff x="-473777" y="-10705"/>
            <a:chExt cx="3197522" cy="6876906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AAD369EB-88B1-B84A-85F6-3F33A163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B51A12E4-2F44-B143-A402-D61C9C465A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0C788-D8EB-BE48-809F-B175CFD56A4E}"/>
              </a:ext>
            </a:extLst>
          </p:cNvPr>
          <p:cNvSpPr/>
          <p:nvPr userDrawn="1"/>
        </p:nvSpPr>
        <p:spPr>
          <a:xfrm flipH="1">
            <a:off x="7129850" y="-7943"/>
            <a:ext cx="5062150" cy="16302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1000">
                <a:srgbClr val="000000"/>
              </a:gs>
              <a:gs pos="100000">
                <a:schemeClr val="tx1">
                  <a:alpha val="0"/>
                </a:schemeClr>
              </a:gs>
              <a:gs pos="90001">
                <a:srgbClr val="000000">
                  <a:alpha val="0"/>
                </a:srgbClr>
              </a:gs>
              <a:gs pos="67000">
                <a:schemeClr val="tx1">
                  <a:alpha val="33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9E8785C5-5C0A-1F49-850B-650400878A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16029" y="3152152"/>
            <a:ext cx="4592572" cy="111825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B0BFAF0-FE14-DA46-9D79-D0117B1E70D5}"/>
              </a:ext>
            </a:extLst>
          </p:cNvPr>
          <p:cNvGrpSpPr/>
          <p:nvPr userDrawn="1"/>
        </p:nvGrpSpPr>
        <p:grpSpPr>
          <a:xfrm>
            <a:off x="8731250" y="365736"/>
            <a:ext cx="3223672" cy="799489"/>
            <a:chOff x="8731250" y="365736"/>
            <a:chExt cx="3223672" cy="799489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D8A71FFE-F200-C540-A140-C43904500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87212" y="365736"/>
              <a:ext cx="967710" cy="799489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7F074FA-7C4E-1F47-8CAA-9A45D2D69EE9}"/>
                </a:ext>
              </a:extLst>
            </p:cNvPr>
            <p:cNvSpPr txBox="1"/>
            <p:nvPr userDrawn="1"/>
          </p:nvSpPr>
          <p:spPr>
            <a:xfrm>
              <a:off x="8731250" y="534648"/>
              <a:ext cx="2025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National Aeronautics and Space Administration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6299F4A-E039-AF47-9CF7-66A22C2FFC7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872056" y="384480"/>
              <a:ext cx="0" cy="7620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250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00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userDrawn="1">
  <p:cSld name="Title + 3 column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 rot="-5400000" flipH="1">
            <a:off x="5997033" y="-5211696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rgbClr val="FFFFFF"/>
              </a:solidFill>
              <a:latin typeface="Raleway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8"/>
          <p:cNvSpPr/>
          <p:nvPr/>
        </p:nvSpPr>
        <p:spPr>
          <a:xfrm>
            <a:off x="0" y="0"/>
            <a:ext cx="12192000" cy="771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 dirty="0">
              <a:solidFill>
                <a:prstClr val="black"/>
              </a:solidFill>
              <a:latin typeface="Raleway" panose="020B0604020202020204" charset="0"/>
            </a:endParaRPr>
          </a:p>
        </p:txBody>
      </p:sp>
      <p:sp>
        <p:nvSpPr>
          <p:cNvPr id="54" name="Google Shape;54;p8"/>
          <p:cNvSpPr/>
          <p:nvPr/>
        </p:nvSpPr>
        <p:spPr>
          <a:xfrm>
            <a:off x="0" y="1197308"/>
            <a:ext cx="12192000" cy="56606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 dirty="0">
              <a:solidFill>
                <a:prstClr val="black"/>
              </a:solidFill>
              <a:latin typeface="Raleway" panose="020B0604020202020204" charset="0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791433" y="0"/>
            <a:ext cx="10608800" cy="77192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Raleway" panose="020B060402020202020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Raleway" panose="020B0604020202020204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0042" y="823967"/>
            <a:ext cx="549913" cy="33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8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5B702-9549-1B41-A15F-85A6E855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7280" y="6492875"/>
            <a:ext cx="93472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825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eade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9254"/>
            <a:ext cx="10441259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33500"/>
            <a:ext cx="10972800" cy="48434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00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0036"/>
            <a:ext cx="10441259" cy="5787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50B89-1EB0-4B41-8AF8-9D4C3D13BC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090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Content Cha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59254"/>
            <a:ext cx="9907858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4157"/>
            <a:ext cx="9907859" cy="460280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0CFB84-4E98-4E05-8030-C2BD12E021A1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624EE9-E6CC-2F45-AAD2-8F2B1AD18879}"/>
              </a:ext>
            </a:extLst>
          </p:cNvPr>
          <p:cNvSpPr/>
          <p:nvPr userDrawn="1"/>
        </p:nvSpPr>
        <p:spPr>
          <a:xfrm>
            <a:off x="11172092" y="0"/>
            <a:ext cx="1019908" cy="2046514"/>
          </a:xfrm>
          <a:prstGeom prst="rect">
            <a:avLst/>
          </a:prstGeom>
          <a:gradFill flip="none" rotWithShape="1">
            <a:gsLst>
              <a:gs pos="15000">
                <a:schemeClr val="tx1"/>
              </a:gs>
              <a:gs pos="100000">
                <a:schemeClr val="tx1">
                  <a:tint val="23500"/>
                  <a:satMod val="160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062A6D-94B1-5A43-9B66-ED165FEE75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466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E">
                  <a:tint val="75000"/>
                </a:srgb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79745" y="136700"/>
            <a:ext cx="10168737" cy="553225"/>
          </a:xfrm>
          <a:effectLst/>
        </p:spPr>
        <p:txBody>
          <a:bodyPr/>
          <a:lstStyle>
            <a:lvl1pPr algn="l">
              <a:defRPr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23365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2961-0B9E-4CAA-832A-571D579C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410" y="259254"/>
            <a:ext cx="9919504" cy="5787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90FD-AFFC-44B1-A255-2C02F0BFA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FC9E2-889E-4C77-9475-3A868D7E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A4DA0-163A-45AB-A2AB-47197BE67C99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3DB7F-69E9-4E19-B231-F97EB665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79E-7C30-412C-A368-400FC835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A6FC3-8F56-4157-ABDC-B4F43D71E4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253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D6C6-1BFE-5549-AE1E-41A7AEA0E8BE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6B6C84D1-5F71-3E46-B289-6E5D20D95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552296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000">
                <a:solidFill>
                  <a:srgbClr val="FF0000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endParaRPr 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68820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EF8F9-BCF9-4CD3-9225-968CD6A52226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291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9484206" y="4159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 flipV="1">
            <a:off x="11025139" y="165100"/>
            <a:ext cx="0" cy="731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1511991"/>
            <a:ext cx="6489700" cy="1046973"/>
          </a:xfrm>
          <a:ln>
            <a:noFill/>
          </a:ln>
        </p:spPr>
        <p:txBody>
          <a:bodyPr/>
          <a:lstStyle>
            <a:lvl1pPr>
              <a:defRPr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2558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247655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379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6301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932626-5779-7A4F-9E4C-304D1181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180086" cy="743643"/>
          </a:xfrm>
          <a:prstGeom prst="rect">
            <a:avLst/>
          </a:prstGeom>
        </p:spPr>
        <p:txBody>
          <a:bodyPr lIns="182880" bIns="0" anchor="ctr" anchorCtr="0"/>
          <a:lstStyle>
            <a:lvl1pPr marL="230188" indent="0">
              <a:tabLst/>
              <a:defRPr sz="3200" b="0" i="0" cap="all" spc="200" baseline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502969" y="6649848"/>
            <a:ext cx="1689033" cy="19018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68578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Page </a:t>
            </a:r>
            <a:fld id="{ECB00B25-817B-49D3-800D-ED5A8EAE58EC}" type="slidenum">
              <a:rPr kumimoji="0" lang="en-US" sz="1333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pPr marL="0" marR="0" lvl="0" indent="0" algn="r" defTabSz="68578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9029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48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003303"/>
            <a:ext cx="11385941" cy="5122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235440" y="6492240"/>
            <a:ext cx="2844800" cy="27432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120087D1-089D-4713-AA0A-AA3330A2B97F}"/>
              </a:ext>
            </a:extLst>
          </p:cNvPr>
          <p:cNvSpPr txBox="1">
            <a:spLocks/>
          </p:cNvSpPr>
          <p:nvPr userDrawn="1"/>
        </p:nvSpPr>
        <p:spPr>
          <a:xfrm>
            <a:off x="284337" y="6492240"/>
            <a:ext cx="11623325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Exploration Capabilities Quarterly Review, Jan 31-Feb 2, 2023</a:t>
            </a:r>
          </a:p>
        </p:txBody>
      </p:sp>
    </p:spTree>
    <p:extLst>
      <p:ext uri="{BB962C8B-B14F-4D97-AF65-F5344CB8AC3E}">
        <p14:creationId xmlns:p14="http://schemas.microsoft.com/office/powerpoint/2010/main" val="3754958845"/>
      </p:ext>
    </p:extLst>
  </p:cSld>
  <p:clrMapOvr>
    <a:masterClrMapping/>
  </p:clrMapOvr>
  <p:transition advClick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B833CF-CA6A-4569-A3B9-357EAF8462C3}"/>
              </a:ext>
            </a:extLst>
          </p:cNvPr>
          <p:cNvSpPr txBox="1">
            <a:spLocks/>
          </p:cNvSpPr>
          <p:nvPr userDrawn="1"/>
        </p:nvSpPr>
        <p:spPr>
          <a:xfrm>
            <a:off x="923544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8FBE5DFF-3C85-4DE9-A410-4D20E3934BA1}"/>
              </a:ext>
            </a:extLst>
          </p:cNvPr>
          <p:cNvSpPr txBox="1">
            <a:spLocks/>
          </p:cNvSpPr>
          <p:nvPr userDrawn="1"/>
        </p:nvSpPr>
        <p:spPr>
          <a:xfrm>
            <a:off x="315384" y="6537804"/>
            <a:ext cx="11623325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Exploration Capabilities Quarterly Review, Jan 31-Feb 2, 2023</a:t>
            </a:r>
          </a:p>
        </p:txBody>
      </p:sp>
    </p:spTree>
    <p:extLst>
      <p:ext uri="{BB962C8B-B14F-4D97-AF65-F5344CB8AC3E}">
        <p14:creationId xmlns:p14="http://schemas.microsoft.com/office/powerpoint/2010/main" val="1150700552"/>
      </p:ext>
    </p:extLst>
  </p:cSld>
  <p:clrMapOvr>
    <a:masterClrMapping/>
  </p:clrMapOvr>
  <p:transition advClick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aN 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9">
            <a:extLst>
              <a:ext uri="{FF2B5EF4-FFF2-40B4-BE49-F238E27FC236}">
                <a16:creationId xmlns:a16="http://schemas.microsoft.com/office/drawing/2014/main" id="{B94DDB41-69C6-46EB-B5D3-2495638A87F1}"/>
              </a:ext>
            </a:extLst>
          </p:cNvPr>
          <p:cNvSpPr txBox="1">
            <a:spLocks/>
          </p:cNvSpPr>
          <p:nvPr userDrawn="1"/>
        </p:nvSpPr>
        <p:spPr>
          <a:xfrm>
            <a:off x="9352646" y="6332237"/>
            <a:ext cx="2742595" cy="36462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FF71948-E2E2-6041-95DB-4C03EE5F2F12}" type="slidenum">
              <a:rPr lang="en-US" sz="1273" smtClean="0">
                <a:solidFill>
                  <a:schemeClr val="bg1"/>
                </a:solidFill>
              </a:rPr>
              <a:pPr algn="r"/>
              <a:t>‹#›</a:t>
            </a:fld>
            <a:endParaRPr lang="en-US" sz="1273" dirty="0">
              <a:solidFill>
                <a:schemeClr val="bg1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06DE846-0AF6-4CC8-9129-2789D78D7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63030EF-D373-406A-8E29-9A6189313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53503"/>
      </p:ext>
    </p:extLst>
  </p:cSld>
  <p:clrMapOvr>
    <a:masterClrMapping/>
  </p:clrMapOvr>
  <p:transition spd="slow" advClick="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59D5-0257-574A-B6EF-A7015AA6C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4B662-86C9-F446-980F-E1C63AF99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5F2CA-DBA9-3945-955D-B45A276F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920" y="6492875"/>
            <a:ext cx="140208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1550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B49C7-2E6B-2E40-BE86-022BE884A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152A7-52ED-0B42-9404-99A85F626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415AA-30CA-374D-A861-F9D98009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3F732-F794-0046-9E69-1197DE6D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C8FBC-C2D0-B247-AE48-231C2E0F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775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2ED98-CA18-5547-8BD5-49BCCF2C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320675"/>
            <a:ext cx="10989527" cy="8167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E0FFF-A336-D646-A488-2E1553484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260088"/>
            <a:ext cx="10989527" cy="4916875"/>
          </a:xfrm>
        </p:spPr>
        <p:txBody>
          <a:bodyPr/>
          <a:lstStyle>
            <a:lvl1pPr marL="344488" indent="-344488">
              <a:buFont typeface="Wingdings" pitchFamily="2" charset="2"/>
              <a:buChar char="q"/>
              <a:tabLst/>
              <a:defRPr/>
            </a:lvl1pPr>
            <a:lvl3pPr marL="1143000" indent="-228600">
              <a:buFont typeface="System Font Regular"/>
              <a:buChar char="-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5803A-C70C-E746-9590-60D13B05E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E08AA-9406-3840-ADCF-135BC90BC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42AE4-F0CE-6349-859D-A12E549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17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2800-E465-E14C-A23C-27B5A9F1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00C91-029F-C942-A8BB-1F7E48BC2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0B266-E5EC-5C4B-BDC7-89CEC3DE9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F3E85-BEA1-914E-BA26-6BEC155A6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6A84D-1088-D644-9223-C1A5B35E3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6988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AF81F6A-DDF0-CA48-BB6C-A3C78F76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02358"/>
            <a:ext cx="2133600" cy="365125"/>
          </a:xfrm>
        </p:spPr>
        <p:txBody>
          <a:bodyPr/>
          <a:lstStyle/>
          <a:p>
            <a:fld id="{EBE8921F-DD0C-48B7-B29C-E4E293855551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A1F476F-0685-7442-A34B-9B4DD365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19067" y="6336820"/>
            <a:ext cx="2133600" cy="365125"/>
          </a:xfrm>
        </p:spPr>
        <p:txBody>
          <a:bodyPr/>
          <a:lstStyle/>
          <a:p>
            <a:fld id="{3BCAEDE6-A36F-4E12-9AB0-F0A357C3C1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184583D-8C93-2740-8EC5-39521637D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" y="1550207"/>
            <a:ext cx="5435091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F105B2-04F4-3D4F-96C9-D9AD5E7C3772}"/>
              </a:ext>
            </a:extLst>
          </p:cNvPr>
          <p:cNvCxnSpPr/>
          <p:nvPr userDrawn="1"/>
        </p:nvCxnSpPr>
        <p:spPr>
          <a:xfrm>
            <a:off x="6233160" y="1394933"/>
            <a:ext cx="0" cy="51206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082093-3343-BD41-BD66-0C93FAC2978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" y="3946437"/>
            <a:ext cx="11247120" cy="176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5901185-E27A-CC4F-8E05-97C662ADEDF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9599" y="4183439"/>
            <a:ext cx="5435091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D82791B-5F01-7E43-B77A-36A51ACAC58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415217" y="4175201"/>
            <a:ext cx="5435089" cy="1981199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1FB49C-F732-D647-8215-A70C02C35D2D}"/>
              </a:ext>
            </a:extLst>
          </p:cNvPr>
          <p:cNvSpPr txBox="1"/>
          <p:nvPr userDrawn="1"/>
        </p:nvSpPr>
        <p:spPr>
          <a:xfrm>
            <a:off x="571499" y="1352414"/>
            <a:ext cx="2493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Significant Accomplishments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D05A93-2CD0-644A-8B8B-78D03F0CC488}"/>
              </a:ext>
            </a:extLst>
          </p:cNvPr>
          <p:cNvSpPr txBox="1"/>
          <p:nvPr userDrawn="1"/>
        </p:nvSpPr>
        <p:spPr>
          <a:xfrm>
            <a:off x="609600" y="399415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Issues/Concerns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1A7C0-4514-CF4A-A9F9-2F3F3084D09B}"/>
              </a:ext>
            </a:extLst>
          </p:cNvPr>
          <p:cNvSpPr txBox="1"/>
          <p:nvPr userDrawn="1"/>
        </p:nvSpPr>
        <p:spPr>
          <a:xfrm>
            <a:off x="6413631" y="3992163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Metrics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D93456-3CFA-0943-9E48-2EF7F356310C}"/>
              </a:ext>
            </a:extLst>
          </p:cNvPr>
          <p:cNvSpPr txBox="1"/>
          <p:nvPr userDrawn="1"/>
        </p:nvSpPr>
        <p:spPr>
          <a:xfrm>
            <a:off x="6413631" y="1352413"/>
            <a:ext cx="2493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Upcoming</a:t>
            </a:r>
            <a:r>
              <a:rPr lang="en-US" sz="1200" b="1" u="sng" baseline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Activities</a:t>
            </a:r>
            <a:endParaRPr lang="en-US" sz="12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666C2B8-AA0B-EB44-BB16-349259221C0F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21630" y="1550207"/>
            <a:ext cx="5435089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D03E45-346F-FD49-8335-650F6B4E8A5D}"/>
              </a:ext>
            </a:extLst>
          </p:cNvPr>
          <p:cNvSpPr/>
          <p:nvPr userDrawn="1"/>
        </p:nvSpPr>
        <p:spPr>
          <a:xfrm>
            <a:off x="386306" y="208380"/>
            <a:ext cx="1674946" cy="85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Crew Health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Countermeasures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(CHC)</a:t>
            </a:r>
          </a:p>
        </p:txBody>
      </p:sp>
    </p:spTree>
    <p:extLst>
      <p:ext uri="{BB962C8B-B14F-4D97-AF65-F5344CB8AC3E}">
        <p14:creationId xmlns:p14="http://schemas.microsoft.com/office/powerpoint/2010/main" val="3405510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AF81F6A-DDF0-CA48-BB6C-A3C78F76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02358"/>
            <a:ext cx="2133600" cy="365125"/>
          </a:xfrm>
        </p:spPr>
        <p:txBody>
          <a:bodyPr/>
          <a:lstStyle/>
          <a:p>
            <a:fld id="{EBE8921F-DD0C-48B7-B29C-E4E293855551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A1F476F-0685-7442-A34B-9B4DD365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19067" y="6336820"/>
            <a:ext cx="2133600" cy="365125"/>
          </a:xfrm>
        </p:spPr>
        <p:txBody>
          <a:bodyPr/>
          <a:lstStyle/>
          <a:p>
            <a:fld id="{3BCAEDE6-A36F-4E12-9AB0-F0A357C3C1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D03E45-346F-FD49-8335-650F6B4E8A5D}"/>
              </a:ext>
            </a:extLst>
          </p:cNvPr>
          <p:cNvSpPr/>
          <p:nvPr userDrawn="1"/>
        </p:nvSpPr>
        <p:spPr>
          <a:xfrm>
            <a:off x="386306" y="208380"/>
            <a:ext cx="1674946" cy="851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Crew Health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Countermeasures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(CHC)</a:t>
            </a:r>
          </a:p>
        </p:txBody>
      </p:sp>
    </p:spTree>
    <p:extLst>
      <p:ext uri="{BB962C8B-B14F-4D97-AF65-F5344CB8AC3E}">
        <p14:creationId xmlns:p14="http://schemas.microsoft.com/office/powerpoint/2010/main" val="33454966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AF81F6A-DDF0-CA48-BB6C-A3C78F76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02358"/>
            <a:ext cx="2133600" cy="365125"/>
          </a:xfrm>
        </p:spPr>
        <p:txBody>
          <a:bodyPr/>
          <a:lstStyle/>
          <a:p>
            <a:fld id="{EBE8921F-DD0C-48B7-B29C-E4E293855551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A1F476F-0685-7442-A34B-9B4DD365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19067" y="6336820"/>
            <a:ext cx="2133600" cy="365125"/>
          </a:xfrm>
        </p:spPr>
        <p:txBody>
          <a:bodyPr/>
          <a:lstStyle/>
          <a:p>
            <a:fld id="{3BCAEDE6-A36F-4E12-9AB0-F0A357C3C1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184583D-8C93-2740-8EC5-39521637D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" y="1550207"/>
            <a:ext cx="5435091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F105B2-04F4-3D4F-96C9-D9AD5E7C3772}"/>
              </a:ext>
            </a:extLst>
          </p:cNvPr>
          <p:cNvCxnSpPr/>
          <p:nvPr userDrawn="1"/>
        </p:nvCxnSpPr>
        <p:spPr>
          <a:xfrm>
            <a:off x="6233160" y="1394933"/>
            <a:ext cx="0" cy="512064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082093-3343-BD41-BD66-0C93FAC29782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" y="3946437"/>
            <a:ext cx="11247120" cy="1763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5901185-E27A-CC4F-8E05-97C662ADEDF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9599" y="4183439"/>
            <a:ext cx="5435091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D82791B-5F01-7E43-B77A-36A51ACAC58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415217" y="4175201"/>
            <a:ext cx="5435089" cy="1981199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1FB49C-F732-D647-8215-A70C02C35D2D}"/>
              </a:ext>
            </a:extLst>
          </p:cNvPr>
          <p:cNvSpPr txBox="1"/>
          <p:nvPr userDrawn="1"/>
        </p:nvSpPr>
        <p:spPr>
          <a:xfrm>
            <a:off x="571499" y="1352414"/>
            <a:ext cx="2493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Significant Accomplishments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D05A93-2CD0-644A-8B8B-78D03F0CC488}"/>
              </a:ext>
            </a:extLst>
          </p:cNvPr>
          <p:cNvSpPr txBox="1"/>
          <p:nvPr userDrawn="1"/>
        </p:nvSpPr>
        <p:spPr>
          <a:xfrm>
            <a:off x="609600" y="399415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Issues/Concerns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1A7C0-4514-CF4A-A9F9-2F3F3084D09B}"/>
              </a:ext>
            </a:extLst>
          </p:cNvPr>
          <p:cNvSpPr txBox="1"/>
          <p:nvPr userDrawn="1"/>
        </p:nvSpPr>
        <p:spPr>
          <a:xfrm>
            <a:off x="6413631" y="3992163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Metrics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D93456-3CFA-0943-9E48-2EF7F356310C}"/>
              </a:ext>
            </a:extLst>
          </p:cNvPr>
          <p:cNvSpPr txBox="1"/>
          <p:nvPr userDrawn="1"/>
        </p:nvSpPr>
        <p:spPr>
          <a:xfrm>
            <a:off x="6413631" y="1352413"/>
            <a:ext cx="2493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Upcoming</a:t>
            </a:r>
            <a:r>
              <a:rPr lang="en-US" sz="1200" b="1" u="sng" baseline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Activities</a:t>
            </a:r>
            <a:endParaRPr lang="en-US" sz="1200" b="1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666C2B8-AA0B-EB44-BB16-349259221C0F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21630" y="1550207"/>
            <a:ext cx="5435089" cy="2046287"/>
          </a:xfrm>
        </p:spPr>
        <p:txBody>
          <a:bodyPr>
            <a:normAutofit/>
          </a:bodyPr>
          <a:lstStyle>
            <a:lvl1pPr marL="114300" indent="-114300">
              <a:defRPr sz="1200"/>
            </a:lvl1pPr>
            <a:lvl2pPr marL="342900" indent="-114300">
              <a:defRPr sz="1100"/>
            </a:lvl2pPr>
            <a:lvl3pPr marL="571500" indent="-114300">
              <a:defRPr sz="1050"/>
            </a:lvl3pPr>
            <a:lvl4pPr marL="685800" indent="-114300">
              <a:defRPr sz="1000"/>
            </a:lvl4pPr>
            <a:lvl5pPr marL="800100" indent="-114300"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CD03E45-346F-FD49-8335-650F6B4E8A5D}"/>
              </a:ext>
            </a:extLst>
          </p:cNvPr>
          <p:cNvSpPr/>
          <p:nvPr userDrawn="1"/>
        </p:nvSpPr>
        <p:spPr>
          <a:xfrm>
            <a:off x="590813" y="322680"/>
            <a:ext cx="1107675" cy="595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CHP 1-Year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Analogs</a:t>
            </a:r>
          </a:p>
        </p:txBody>
      </p:sp>
    </p:spTree>
    <p:extLst>
      <p:ext uri="{BB962C8B-B14F-4D97-AF65-F5344CB8AC3E}">
        <p14:creationId xmlns:p14="http://schemas.microsoft.com/office/powerpoint/2010/main" val="30824838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CD03E45-346F-FD49-8335-650F6B4E8A5D}"/>
              </a:ext>
            </a:extLst>
          </p:cNvPr>
          <p:cNvSpPr/>
          <p:nvPr userDrawn="1"/>
        </p:nvSpPr>
        <p:spPr>
          <a:xfrm>
            <a:off x="590813" y="322680"/>
            <a:ext cx="1107675" cy="595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CHP 1-Year</a:t>
            </a:r>
          </a:p>
          <a:p>
            <a:pPr algn="ctr">
              <a:lnSpc>
                <a:spcPts val="2000"/>
              </a:lnSpc>
            </a:pPr>
            <a:r>
              <a:rPr lang="en-US" sz="16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ras Medium ITC" panose="020B0602030504020804" pitchFamily="34" charset="0"/>
              </a:rPr>
              <a:t>Analogs</a:t>
            </a:r>
          </a:p>
        </p:txBody>
      </p:sp>
    </p:spTree>
    <p:extLst>
      <p:ext uri="{BB962C8B-B14F-4D97-AF65-F5344CB8AC3E}">
        <p14:creationId xmlns:p14="http://schemas.microsoft.com/office/powerpoint/2010/main" val="21689129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96563-08C3-9246-B6C4-62A1D401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FAAF3-E7C5-3B4B-A8C7-9C7500B4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41AE56-FE4F-AF40-A0BA-F418EB70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81891-F567-7D4B-9F75-819F4EF7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65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284333-07DB-4C4D-AEBC-74323D9A7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25BE4-ABDD-9C4F-9638-8907975F9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B4E96-F36A-A641-8C0B-2756C4145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91534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6F1D83-E553-1147-AFA6-C856D0029701}"/>
              </a:ext>
            </a:extLst>
          </p:cNvPr>
          <p:cNvSpPr/>
          <p:nvPr userDrawn="1"/>
        </p:nvSpPr>
        <p:spPr>
          <a:xfrm>
            <a:off x="-25216" y="-17775"/>
            <a:ext cx="12217216" cy="68757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7" y="1273878"/>
            <a:ext cx="11333043" cy="55841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AC3942B-3506-DD42-AF29-C91638E61F73}"/>
              </a:ext>
            </a:extLst>
          </p:cNvPr>
          <p:cNvSpPr/>
          <p:nvPr userDrawn="1"/>
        </p:nvSpPr>
        <p:spPr>
          <a:xfrm>
            <a:off x="-11262" y="17774"/>
            <a:ext cx="4953965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00000"/>
              </a:gs>
              <a:gs pos="100000">
                <a:schemeClr val="tx1">
                  <a:alpha val="0"/>
                </a:schemeClr>
              </a:gs>
              <a:gs pos="80000">
                <a:schemeClr val="tx1">
                  <a:alpha val="3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4703A09-AA95-0E43-A44F-1C0E32364548}"/>
              </a:ext>
            </a:extLst>
          </p:cNvPr>
          <p:cNvGrpSpPr/>
          <p:nvPr userDrawn="1"/>
        </p:nvGrpSpPr>
        <p:grpSpPr>
          <a:xfrm>
            <a:off x="-513346" y="-28601"/>
            <a:ext cx="3244986" cy="6909751"/>
            <a:chOff x="-473777" y="-10705"/>
            <a:chExt cx="3197522" cy="6876906"/>
          </a:xfrm>
        </p:grpSpPr>
        <p:sp>
          <p:nvSpPr>
            <p:cNvPr id="61" name="Freeform 5">
              <a:extLst>
                <a:ext uri="{FF2B5EF4-FFF2-40B4-BE49-F238E27FC236}">
                  <a16:creationId xmlns:a16="http://schemas.microsoft.com/office/drawing/2014/main" id="{AAD369EB-88B1-B84A-85F6-3F33A1630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  <p:sp>
          <p:nvSpPr>
            <p:cNvPr id="62" name="Freeform 6">
              <a:extLst>
                <a:ext uri="{FF2B5EF4-FFF2-40B4-BE49-F238E27FC236}">
                  <a16:creationId xmlns:a16="http://schemas.microsoft.com/office/drawing/2014/main" id="{B51A12E4-2F44-B143-A402-D61C9C465A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AD0C788-D8EB-BE48-809F-B175CFD56A4E}"/>
              </a:ext>
            </a:extLst>
          </p:cNvPr>
          <p:cNvSpPr/>
          <p:nvPr userDrawn="1"/>
        </p:nvSpPr>
        <p:spPr>
          <a:xfrm flipH="1">
            <a:off x="7129850" y="-7943"/>
            <a:ext cx="5062150" cy="163026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31000">
                <a:srgbClr val="000000"/>
              </a:gs>
              <a:gs pos="100000">
                <a:schemeClr val="tx1">
                  <a:alpha val="0"/>
                </a:schemeClr>
              </a:gs>
              <a:gs pos="90001">
                <a:srgbClr val="000000">
                  <a:alpha val="0"/>
                </a:srgbClr>
              </a:gs>
              <a:gs pos="67000">
                <a:schemeClr val="tx1">
                  <a:alpha val="33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9E8785C5-5C0A-1F49-850B-650400878A6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16029" y="3152152"/>
            <a:ext cx="4592572" cy="1118255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B0BFAF0-FE14-DA46-9D79-D0117B1E70D5}"/>
              </a:ext>
            </a:extLst>
          </p:cNvPr>
          <p:cNvGrpSpPr/>
          <p:nvPr userDrawn="1"/>
        </p:nvGrpSpPr>
        <p:grpSpPr>
          <a:xfrm>
            <a:off x="8731250" y="365736"/>
            <a:ext cx="3223672" cy="799489"/>
            <a:chOff x="8731250" y="365736"/>
            <a:chExt cx="3223672" cy="799489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D8A71FFE-F200-C540-A140-C43904500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87212" y="365736"/>
              <a:ext cx="967710" cy="799489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7F074FA-7C4E-1F47-8CAA-9A45D2D69EE9}"/>
                </a:ext>
              </a:extLst>
            </p:cNvPr>
            <p:cNvSpPr txBox="1"/>
            <p:nvPr userDrawn="1"/>
          </p:nvSpPr>
          <p:spPr>
            <a:xfrm>
              <a:off x="8731250" y="534648"/>
              <a:ext cx="2025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bg1"/>
                  </a:solidFill>
                  <a:latin typeface="Helvetica" pitchFamily="2" charset="0"/>
                </a:rPr>
                <a:t>National Aeronautics and Space Administration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6299F4A-E039-AF47-9CF7-66A22C2FFC7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872056" y="384480"/>
              <a:ext cx="0" cy="7620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009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008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459D5-0257-574A-B6EF-A7015AA6C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4B662-86C9-F446-980F-E1C63AF99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5F2CA-DBA9-3945-955D-B45A276F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920" y="6492875"/>
            <a:ext cx="140208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951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193E-7458-9346-B0CB-CDAE3947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10" y="151028"/>
            <a:ext cx="10515600" cy="5684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D92B2-9173-6445-B0A1-4DA0C7B9A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3A73C-608E-554F-AD0E-7ED075BC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6664" y="6489065"/>
            <a:ext cx="1085335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423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31E1-8B32-C242-94F3-5D301F754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C9AFA-2560-7F47-9ED2-D13507F04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27C8F-D897-C449-B11F-9844E5937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4720" y="6492875"/>
            <a:ext cx="109728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6918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5039-CAB5-434A-A31B-B6CE221B2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8" y="34721"/>
            <a:ext cx="10419605" cy="8602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70A9E-689A-F04C-A030-241E4D8D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6000" y="6489065"/>
            <a:ext cx="101600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89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5B702-9549-1B41-A15F-85A6E855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7280" y="6492875"/>
            <a:ext cx="934720" cy="365125"/>
          </a:xfrm>
        </p:spPr>
        <p:txBody>
          <a:bodyPr/>
          <a:lstStyle/>
          <a:p>
            <a:fld id="{E033C6E5-ABCA-D247-98E1-2274F89B26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66140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9024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474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3286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460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577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891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61"/>
            <a:ext cx="947057" cy="310243"/>
          </a:xfrm>
          <a:prstGeom prst="rect">
            <a:avLst/>
          </a:prstGeom>
        </p:spPr>
        <p:txBody>
          <a:bodyPr lIns="101882" tIns="50941" rIns="101882" bIns="50941" anchor="ctr"/>
          <a:lstStyle>
            <a:lvl1pPr algn="r">
              <a:defRPr sz="971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445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847" y="3"/>
            <a:ext cx="11795887" cy="458787"/>
          </a:xfrm>
          <a:prstGeom prst="rect">
            <a:avLst/>
          </a:prstGeom>
        </p:spPr>
        <p:txBody>
          <a:bodyPr lIns="101882" tIns="50941" rIns="101882" bIns="5094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042400" y="6612470"/>
            <a:ext cx="2844800" cy="244475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3A6A015-D8BD-4962-994E-6940FF2BE1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03199" y="755650"/>
            <a:ext cx="11700934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3pPr marL="287160" indent="-234098">
              <a:defRPr/>
            </a:lvl3pPr>
            <a:lvl4pPr marL="511893" indent="-165429">
              <a:defRPr/>
            </a:lvl4pPr>
            <a:lvl5pPr marL="736628" indent="-165429">
              <a:defRPr/>
            </a:lvl5pPr>
          </a:lstStyle>
          <a:p>
            <a:pPr lvl="0"/>
            <a:r>
              <a:rPr lang="en-US"/>
              <a:t>Click to         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596148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2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073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1820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4053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1903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63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35201" y="76200"/>
            <a:ext cx="8737600" cy="914400"/>
          </a:xfrm>
          <a:prstGeom prst="rect">
            <a:avLst/>
          </a:prstGeom>
        </p:spPr>
        <p:txBody>
          <a:bodyPr lIns="101882" tIns="50941" rIns="101882" bIns="50941" anchor="ctr"/>
          <a:lstStyle>
            <a:lvl1pPr>
              <a:defRPr sz="27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06401" y="1295400"/>
            <a:ext cx="11480800" cy="4953000"/>
          </a:xfrm>
          <a:prstGeom prst="rect">
            <a:avLst/>
          </a:prstGeom>
        </p:spPr>
        <p:txBody>
          <a:bodyPr lIns="101882" tIns="50941" rIns="101882" bIns="50941"/>
          <a:lstStyle>
            <a:lvl1pPr>
              <a:defRPr sz="1941" b="1">
                <a:latin typeface="Arial" pitchFamily="34" charset="0"/>
                <a:cs typeface="Arial" pitchFamily="34" charset="0"/>
              </a:defRPr>
            </a:lvl1pPr>
            <a:lvl2pPr marL="730385" indent="-280918">
              <a:buFont typeface="Wingdings" pitchFamily="2" charset="2"/>
              <a:buChar char="§"/>
              <a:defRPr sz="1765">
                <a:latin typeface="Arial" pitchFamily="34" charset="0"/>
                <a:cs typeface="Arial" pitchFamily="34" charset="0"/>
              </a:defRPr>
            </a:lvl2pPr>
            <a:lvl3pPr marL="1123670" indent="-224734">
              <a:buFont typeface="Wingdings" pitchFamily="2" charset="2"/>
              <a:buChar char="Ø"/>
              <a:defRPr sz="1588">
                <a:latin typeface="Arial" pitchFamily="34" charset="0"/>
                <a:cs typeface="Arial" pitchFamily="34" charset="0"/>
              </a:defRPr>
            </a:lvl3pPr>
            <a:lvl4pPr marL="1573137" indent="-224734">
              <a:buFont typeface="Wingdings" pitchFamily="2" charset="2"/>
              <a:buChar char="v"/>
              <a:defRPr sz="1412"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534619"/>
            <a:ext cx="3018264" cy="323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896" tIns="44948" rIns="89896" bIns="44948" rtlCol="0" anchor="ctr"/>
          <a:lstStyle/>
          <a:p>
            <a:pPr algn="ctr"/>
            <a:endParaRPr lang="en-US" sz="1765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7245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CDCDCF-DDB5-8D48-8316-E6F2C874F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2144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DFF98-D15E-49A3-BCB0-4AD00A88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60223"/>
          </a:xfrm>
        </p:spPr>
        <p:txBody>
          <a:bodyPr>
            <a:normAutofit/>
          </a:bodyPr>
          <a:lstStyle>
            <a:lvl1pPr>
              <a:defRPr sz="25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94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 userDrawn="1">
  <p:cSld name="Title + 3 column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 rot="-5400000" flipH="1">
            <a:off x="5997033" y="-5211696"/>
            <a:ext cx="197600" cy="12192000"/>
          </a:xfrm>
          <a:prstGeom prst="rect">
            <a:avLst/>
          </a:prstGeom>
          <a:gradFill>
            <a:gsLst>
              <a:gs pos="0">
                <a:srgbClr val="000014">
                  <a:alpha val="49803"/>
                </a:srgbClr>
              </a:gs>
              <a:gs pos="100000">
                <a:srgbClr val="00001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 dirty="0">
              <a:solidFill>
                <a:srgbClr val="FFFFFF"/>
              </a:solidFill>
              <a:latin typeface="Raleway" panose="020B0604020202020204" charset="0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8"/>
          <p:cNvSpPr/>
          <p:nvPr/>
        </p:nvSpPr>
        <p:spPr>
          <a:xfrm>
            <a:off x="0" y="0"/>
            <a:ext cx="12192000" cy="7719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 dirty="0">
              <a:solidFill>
                <a:prstClr val="black"/>
              </a:solidFill>
              <a:latin typeface="Raleway" panose="020B0604020202020204" charset="0"/>
            </a:endParaRPr>
          </a:p>
        </p:txBody>
      </p:sp>
      <p:sp>
        <p:nvSpPr>
          <p:cNvPr id="54" name="Google Shape;54;p8"/>
          <p:cNvSpPr/>
          <p:nvPr/>
        </p:nvSpPr>
        <p:spPr>
          <a:xfrm>
            <a:off x="0" y="1197308"/>
            <a:ext cx="12192000" cy="56606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 dirty="0">
              <a:solidFill>
                <a:prstClr val="black"/>
              </a:solidFill>
              <a:latin typeface="Raleway" panose="020B0604020202020204" charset="0"/>
            </a:endParaRPr>
          </a:p>
        </p:txBody>
      </p:sp>
      <p:sp>
        <p:nvSpPr>
          <p:cNvPr id="56" name="Google Shape;56;p8"/>
          <p:cNvSpPr txBox="1">
            <a:spLocks noGrp="1"/>
          </p:cNvSpPr>
          <p:nvPr>
            <p:ph type="title"/>
          </p:nvPr>
        </p:nvSpPr>
        <p:spPr>
          <a:xfrm>
            <a:off x="791433" y="0"/>
            <a:ext cx="10608800" cy="77192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Raleway" panose="020B060402020202020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791433" y="6418333"/>
            <a:ext cx="10608800" cy="4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Raleway" panose="020B0604020202020204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0042" y="823967"/>
            <a:ext cx="549913" cy="33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933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1CDCDCF-DDB5-8D48-8316-E6F2C874FC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326BB370-F0D2-F644-A3B2-F5D7C290B4A9}" type="datetime1">
              <a:rPr lang="en-US" smtClean="0"/>
              <a:pPr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346960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3769360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12B87-0504-4541-B32A-7C20DC5E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3/1/2021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779EF-3EA2-7841-8A94-CCF69EDD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S. Watkins / SA1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5B7C4-5481-5245-ADEA-840327CA3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D057C-84C7-8D48-BA37-A5E3FFABAAA6}"/>
              </a:ext>
            </a:extLst>
          </p:cNvPr>
          <p:cNvCxnSpPr>
            <a:cxnSpLocks/>
          </p:cNvCxnSpPr>
          <p:nvPr userDrawn="1"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1458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3/1/2021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325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3/1/2021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S. Watkins / SA1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23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image" Target="../media/image11.png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C997C7-2A10-D741-913D-91C9374C6B33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81000" y="924831"/>
            <a:ext cx="6816649" cy="64633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19545" y="1801393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65CBF9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fld id="{C9D05309-56E9-430D-AA41-9784913C0AA4}" type="datetime1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65CBF9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5CBF9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8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4110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04" r:id="rId19"/>
    <p:sldLayoutId id="2147484105" r:id="rId20"/>
    <p:sldLayoutId id="2147484111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65CBF9"/>
          </a:solidFill>
          <a:latin typeface="Helvetica" pitchFamily="2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Helvetica" pitchFamily="2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240">
          <p15:clr>
            <a:srgbClr val="F26B43"/>
          </p15:clr>
        </p15:guide>
        <p15:guide id="5" orient="horz" pos="4080">
          <p15:clr>
            <a:srgbClr val="F26B43"/>
          </p15:clr>
        </p15:guide>
        <p15:guide id="6" pos="240">
          <p15:clr>
            <a:srgbClr val="F26B43"/>
          </p15:clr>
        </p15:guide>
        <p15:guide id="7" pos="74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35AC2F9-CD41-F944-8315-419FBB1763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07899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7C4B4-03B9-4910-88A6-839EC5E3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9254"/>
            <a:ext cx="10441260" cy="578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C3FB8-0F5E-42F6-9F7E-0EDBD33FA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338246"/>
            <a:ext cx="10972800" cy="4838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C78B9-661F-4DAB-89D2-DF2D888989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1928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C9A6FC3-8F56-4157-ABDC-B4F43D71E4B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CF2CDB-9D4D-6A41-9443-B7B07FEE5FC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356" y="200226"/>
            <a:ext cx="906811" cy="75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9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6" r:id="rId7"/>
    <p:sldLayoutId id="2147484037" r:id="rId8"/>
    <p:sldLayoutId id="2147484038" r:id="rId9"/>
    <p:sldLayoutId id="2147484039" r:id="rId10"/>
    <p:sldLayoutId id="214748404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0">
          <p15:clr>
            <a:srgbClr val="F26B43"/>
          </p15:clr>
        </p15:guide>
        <p15:guide id="2" pos="7296">
          <p15:clr>
            <a:srgbClr val="F26B43"/>
          </p15:clr>
        </p15:guide>
        <p15:guide id="3" pos="384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56632" y="49796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D689FC-0ABB-4ECF-8F5D-3233FEDE0EA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802" y="94518"/>
            <a:ext cx="786628" cy="6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19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</p:sldLayoutIdLst>
  <p:transition advClick="0"/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DEB4E6-0C6B-194E-A715-E3A4767B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3" y="320675"/>
            <a:ext cx="11171664" cy="816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3F529-B0F3-7A4D-85D6-9F018AF39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3663" y="1260088"/>
            <a:ext cx="11171664" cy="491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D585D-4677-0D46-A605-D874176AE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0B906-9F78-2842-B305-6DC5E9071854}" type="datetimeFigureOut">
              <a:rPr lang="en-US" smtClean="0"/>
              <a:t>9/4/2024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FD408-CFAA-1242-82A1-D027399585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5B4EE-7C27-484F-AC04-57DF9C2F5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3DA3D-D895-E244-82AC-F78AFE94EDE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BB7BD3-C99D-FF45-BC48-42EABA1B367D}"/>
              </a:ext>
            </a:extLst>
          </p:cNvPr>
          <p:cNvSpPr/>
          <p:nvPr userDrawn="1"/>
        </p:nvSpPr>
        <p:spPr>
          <a:xfrm>
            <a:off x="0" y="0"/>
            <a:ext cx="385313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ECLSS - Crew Health &amp; Performance SCLT</a:t>
            </a:r>
          </a:p>
        </p:txBody>
      </p:sp>
      <p:pic>
        <p:nvPicPr>
          <p:cNvPr id="8" name="Picture 2" descr="Image result for nasa meatball png">
            <a:extLst>
              <a:ext uri="{FF2B5EF4-FFF2-40B4-BE49-F238E27FC236}">
                <a16:creationId xmlns:a16="http://schemas.microsoft.com/office/drawing/2014/main" id="{5848316D-56B0-AF4D-9A79-7693A83859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9350" y="182772"/>
            <a:ext cx="1057491" cy="87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71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9" r:id="rId4"/>
    <p:sldLayoutId id="2147484070" r:id="rId5"/>
    <p:sldLayoutId id="2147484071" r:id="rId6"/>
    <p:sldLayoutId id="2147484072" r:id="rId7"/>
    <p:sldLayoutId id="2147484073" r:id="rId8"/>
    <p:sldLayoutId id="2147484074" r:id="rId9"/>
    <p:sldLayoutId id="214748407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B3E97-8A49-094E-A88D-DEBAE6F43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310" y="11939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AEC7A-6012-D84E-BC2D-0A66356A8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628" y="6492875"/>
            <a:ext cx="11591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033C6E5-ABCA-D247-98E1-2274F89B26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EF85894-A28A-A349-BA20-6DFB2AAEDB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"/>
            <a:ext cx="12192000" cy="89494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FAE6FF-C6E4-2C42-9349-CE9B16A3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4" y="34721"/>
            <a:ext cx="10515600" cy="86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1" name="Picture 67" descr="NASA insignia RGB"/>
          <p:cNvPicPr>
            <a:picLocks noChangeAspect="1" noChangeArrowheads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17201" y="94163"/>
            <a:ext cx="899306" cy="68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432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0" r:id="rId1"/>
    <p:sldLayoutId id="2147484151" r:id="rId2"/>
    <p:sldLayoutId id="2147484152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  <p:sldLayoutId id="2147484163" r:id="rId12"/>
    <p:sldLayoutId id="2147484164" r:id="rId13"/>
    <p:sldLayoutId id="2147484166" r:id="rId14"/>
    <p:sldLayoutId id="2147484167" r:id="rId15"/>
    <p:sldLayoutId id="2147484168" r:id="rId16"/>
    <p:sldLayoutId id="2147484169" r:id="rId17"/>
    <p:sldLayoutId id="2147484170" r:id="rId18"/>
    <p:sldLayoutId id="2147484171" r:id="rId19"/>
    <p:sldLayoutId id="2147484172" r:id="rId20"/>
    <p:sldLayoutId id="2147484173" r:id="rId21"/>
    <p:sldLayoutId id="2147484174" r:id="rId22"/>
    <p:sldLayoutId id="2147484175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752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−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032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87438" indent="-2333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&gt;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3/1/2021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S. Watkins / SA1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2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2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704284-FCDF-41A2-B028-096466FDEC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9B6D085-3EA7-A744-99A8-ED1F8CB9BFAF}"/>
              </a:ext>
            </a:extLst>
          </p:cNvPr>
          <p:cNvSpPr/>
          <p:nvPr/>
        </p:nvSpPr>
        <p:spPr>
          <a:xfrm flipH="1">
            <a:off x="-105445" y="0"/>
            <a:ext cx="6359963" cy="6858000"/>
          </a:xfrm>
          <a:prstGeom prst="parallelogram">
            <a:avLst>
              <a:gd name="adj" fmla="val 40897"/>
            </a:avLst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B9D07-E413-D54C-874E-5B319A5B6C40}"/>
              </a:ext>
            </a:extLst>
          </p:cNvPr>
          <p:cNvSpPr txBox="1"/>
          <p:nvPr/>
        </p:nvSpPr>
        <p:spPr>
          <a:xfrm>
            <a:off x="10384875" y="6476999"/>
            <a:ext cx="1534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www.nasa.gov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5436A4-9FF8-4E82-A70A-CFDD3E92B0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4372" y="398230"/>
            <a:ext cx="786628" cy="653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862153-B66D-40A8-885E-F8B221127803}"/>
              </a:ext>
            </a:extLst>
          </p:cNvPr>
          <p:cNvSpPr/>
          <p:nvPr/>
        </p:nvSpPr>
        <p:spPr>
          <a:xfrm>
            <a:off x="0" y="0"/>
            <a:ext cx="3021028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64E07D-1466-4930-A87C-48570D224FD5}"/>
              </a:ext>
            </a:extLst>
          </p:cNvPr>
          <p:cNvSpPr txBox="1"/>
          <p:nvPr/>
        </p:nvSpPr>
        <p:spPr>
          <a:xfrm>
            <a:off x="256194" y="331259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Space Administration</a:t>
            </a:r>
          </a:p>
        </p:txBody>
      </p:sp>
      <p:sp>
        <p:nvSpPr>
          <p:cNvPr id="13" name="Title 26">
            <a:extLst>
              <a:ext uri="{FF2B5EF4-FFF2-40B4-BE49-F238E27FC236}">
                <a16:creationId xmlns:a16="http://schemas.microsoft.com/office/drawing/2014/main" id="{42A344ED-30DA-4341-B13C-CCAE79ECE629}"/>
              </a:ext>
            </a:extLst>
          </p:cNvPr>
          <p:cNvSpPr txBox="1">
            <a:spLocks/>
          </p:cNvSpPr>
          <p:nvPr/>
        </p:nvSpPr>
        <p:spPr>
          <a:xfrm>
            <a:off x="609601" y="3224788"/>
            <a:ext cx="4150290" cy="1274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968C8C">
                  <a:lumMod val="20000"/>
                  <a:lumOff val="8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Subtitle 27">
            <a:extLst>
              <a:ext uri="{FF2B5EF4-FFF2-40B4-BE49-F238E27FC236}">
                <a16:creationId xmlns:a16="http://schemas.microsoft.com/office/drawing/2014/main" id="{FD5D9AC5-5716-436F-97EB-508975B38D2C}"/>
              </a:ext>
            </a:extLst>
          </p:cNvPr>
          <p:cNvSpPr txBox="1">
            <a:spLocks/>
          </p:cNvSpPr>
          <p:nvPr/>
        </p:nvSpPr>
        <p:spPr>
          <a:xfrm>
            <a:off x="553436" y="3732415"/>
            <a:ext cx="4725146" cy="287365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4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STMD Game Changing Development FY24 Annual Review – Surface Habitation Systems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2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Previous ECLSS-CHP SCLT Alignment to STMD LIVE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–</a:t>
            </a:r>
            <a:r>
              <a:rPr lang="en-US" sz="42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Surface Habitation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Jim Broyan – Environmental Control and </a:t>
            </a:r>
            <a:r>
              <a:rPr lang="en-US" sz="25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Life Support Systems – Crew Health and Performance (ECLSS-CHP) System Capability Leadership Team (SCLT) –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Lead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11 September 2024	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2733B6-5773-4405-B655-133F6470DE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48" y="1788638"/>
            <a:ext cx="4110737" cy="18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63057"/>
      </p:ext>
    </p:extLst>
  </p:cSld>
  <p:clrMapOvr>
    <a:masterClrMapping/>
  </p:clrMapOvr>
  <p:transition spd="slow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B7F5460E-D6A4-45AA-BE19-95A42A99A7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E5B656-234E-4185-AFC3-5586A550A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+mj-lt"/>
                <a:cs typeface="+mj-cs"/>
              </a:rPr>
              <a:t>Overview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3189E4E0-4C42-4BC2-9EB9-457D656268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240696"/>
              </p:ext>
            </p:extLst>
          </p:nvPr>
        </p:nvGraphicFramePr>
        <p:xfrm>
          <a:off x="5155379" y="1283976"/>
          <a:ext cx="5744685" cy="472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6E7D61D-D1AE-4EE0-9B95-E74AE6787EC3}"/>
              </a:ext>
            </a:extLst>
          </p:cNvPr>
          <p:cNvSpPr txBox="1">
            <a:spLocks/>
          </p:cNvSpPr>
          <p:nvPr/>
        </p:nvSpPr>
        <p:spPr>
          <a:xfrm>
            <a:off x="11024628" y="6492875"/>
            <a:ext cx="11591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6F378B-9E7B-4D78-A4C7-BA180889F65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3927" y="134326"/>
            <a:ext cx="786628" cy="6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603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E575-D7EC-344F-849B-7404F38E72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4818" y="74750"/>
            <a:ext cx="11588271" cy="892175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ECLSS-CHP SCLT – Scope of Capability Areas </a:t>
            </a:r>
            <a:endParaRPr lang="en-US" dirty="0">
              <a:solidFill>
                <a:srgbClr val="FF0000"/>
              </a:solidFill>
              <a:latin typeface="Helvetica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C1C3CC-15E3-5E3F-089E-E5487D41FD94}"/>
              </a:ext>
            </a:extLst>
          </p:cNvPr>
          <p:cNvSpPr/>
          <p:nvPr/>
        </p:nvSpPr>
        <p:spPr>
          <a:xfrm>
            <a:off x="4691743" y="4604652"/>
            <a:ext cx="7162799" cy="1703161"/>
          </a:xfrm>
          <a:prstGeom prst="rect">
            <a:avLst/>
          </a:prstGeom>
          <a:solidFill>
            <a:srgbClr val="D6DC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80EBB1-32BD-FE71-97F4-91A7E74470C1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286" y="1345359"/>
            <a:ext cx="11702143" cy="35972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09FCB8-3906-22D0-8890-69D028AE13ED}"/>
              </a:ext>
            </a:extLst>
          </p:cNvPr>
          <p:cNvSpPr txBox="1"/>
          <p:nvPr/>
        </p:nvSpPr>
        <p:spPr>
          <a:xfrm>
            <a:off x="163284" y="681656"/>
            <a:ext cx="96813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488" marR="0" lvl="1" indent="-176213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FFFF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the previous STMD Strategic Framework under the Live Thrust, ECLSS-CHP was called the Advanced Habitation Systems supporting the Live Thrust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31B4E2-1DE2-7D60-0F56-D3889337F375}"/>
              </a:ext>
            </a:extLst>
          </p:cNvPr>
          <p:cNvSpPr/>
          <p:nvPr/>
        </p:nvSpPr>
        <p:spPr>
          <a:xfrm>
            <a:off x="5170715" y="4855026"/>
            <a:ext cx="6564085" cy="13503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New: EARTH INDEPENDENT HUMAN OPERATIONS TECHNOLOGIES 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Decision Support &amp; Situation Awareness Tools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Human-Hardware Maintenance Interfaces and Tools 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Procedure Execution Support Tools 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Asynchronous Distributed Operations Management Systems 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Earth-Independent Human Systems Simulation Technologies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25EF3F-9851-3CB5-3DA9-10C7C01BE6C6}"/>
              </a:ext>
            </a:extLst>
          </p:cNvPr>
          <p:cNvCxnSpPr/>
          <p:nvPr/>
        </p:nvCxnSpPr>
        <p:spPr>
          <a:xfrm flipH="1">
            <a:off x="566056" y="3559626"/>
            <a:ext cx="185057" cy="185057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4E1B986-0784-35D7-2D6F-D37EF35A0834}"/>
              </a:ext>
            </a:extLst>
          </p:cNvPr>
          <p:cNvSpPr txBox="1"/>
          <p:nvPr/>
        </p:nvSpPr>
        <p:spPr>
          <a:xfrm>
            <a:off x="337456" y="346165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pic>
        <p:nvPicPr>
          <p:cNvPr id="18" name="Picture 6" descr="Solar System Svg Png Icon Free Download (#535336) - OnlineWebFonts.COM">
            <a:extLst>
              <a:ext uri="{FF2B5EF4-FFF2-40B4-BE49-F238E27FC236}">
                <a16:creationId xmlns:a16="http://schemas.microsoft.com/office/drawing/2014/main" id="{1973271B-A6CE-DCF3-E62C-50C087C1E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543" y="5346267"/>
            <a:ext cx="544297" cy="59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696FF7D-B265-E815-10CD-74631E41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4734" y="6372403"/>
            <a:ext cx="2743200" cy="365125"/>
          </a:xfrm>
        </p:spPr>
        <p:txBody>
          <a:bodyPr/>
          <a:lstStyle/>
          <a:p>
            <a:pPr algn="r"/>
            <a:fld id="{DCD57FC4-C305-C246-BAEE-1D022AE99BB3}" type="slidenum">
              <a:rPr lang="en-US" sz="1200">
                <a:solidFill>
                  <a:schemeClr val="bg1"/>
                </a:solidFill>
              </a:rPr>
              <a:pPr algn="r"/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8F1BA9-CE92-F1EE-9029-5AAB458C5F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584" y="4991097"/>
            <a:ext cx="3119847" cy="1381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FBA18E-EC75-FAEB-D916-A5710750DD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6160" y="473270"/>
            <a:ext cx="782560" cy="7510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B9A1E1-16CC-5913-FA9F-67E528343690}"/>
              </a:ext>
            </a:extLst>
          </p:cNvPr>
          <p:cNvSpPr txBox="1"/>
          <p:nvPr/>
        </p:nvSpPr>
        <p:spPr>
          <a:xfrm>
            <a:off x="10845917" y="475539"/>
            <a:ext cx="10195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Previous STMD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 Thrust</a:t>
            </a:r>
          </a:p>
        </p:txBody>
      </p:sp>
    </p:spTree>
    <p:extLst>
      <p:ext uri="{BB962C8B-B14F-4D97-AF65-F5344CB8AC3E}">
        <p14:creationId xmlns:p14="http://schemas.microsoft.com/office/powerpoint/2010/main" val="136666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3">
            <a:extLst>
              <a:ext uri="{FF2B5EF4-FFF2-40B4-BE49-F238E27FC236}">
                <a16:creationId xmlns:a16="http://schemas.microsoft.com/office/drawing/2014/main" id="{FB2B74E6-71A0-9D47-80BC-2EC3D990D739}"/>
              </a:ext>
            </a:extLst>
          </p:cNvPr>
          <p:cNvSpPr txBox="1">
            <a:spLocks/>
          </p:cNvSpPr>
          <p:nvPr/>
        </p:nvSpPr>
        <p:spPr>
          <a:xfrm>
            <a:off x="9447362" y="6596102"/>
            <a:ext cx="2743200" cy="2338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AB3B5-EBB8-6640-8AB3-195FE909B44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8" name="Title 2">
            <a:extLst>
              <a:ext uri="{FF2B5EF4-FFF2-40B4-BE49-F238E27FC236}">
                <a16:creationId xmlns:a16="http://schemas.microsoft.com/office/drawing/2014/main" id="{E587C101-7D49-DB41-A391-752B789C9D2E}"/>
              </a:ext>
            </a:extLst>
          </p:cNvPr>
          <p:cNvSpPr txBox="1">
            <a:spLocks/>
          </p:cNvSpPr>
          <p:nvPr/>
        </p:nvSpPr>
        <p:spPr>
          <a:xfrm>
            <a:off x="439008" y="-34943"/>
            <a:ext cx="9881169" cy="693417"/>
          </a:xfrm>
          <a:prstGeom prst="rect">
            <a:avLst/>
          </a:prstGeom>
        </p:spPr>
        <p:txBody>
          <a:bodyPr anchor="t"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Previous (2021-2023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) STMD ECLSS-CHP Envisioned Future (goals) by Capability Area –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SCLT identified ‘needs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’</a:t>
            </a:r>
          </a:p>
        </p:txBody>
      </p:sp>
      <p:sp>
        <p:nvSpPr>
          <p:cNvPr id="66" name="TextBox 53">
            <a:extLst>
              <a:ext uri="{FF2B5EF4-FFF2-40B4-BE49-F238E27FC236}">
                <a16:creationId xmlns:a16="http://schemas.microsoft.com/office/drawing/2014/main" id="{0E5E2E70-994D-4DCB-A839-6027DC9FC4A3}"/>
              </a:ext>
            </a:extLst>
          </p:cNvPr>
          <p:cNvSpPr txBox="1"/>
          <p:nvPr/>
        </p:nvSpPr>
        <p:spPr>
          <a:xfrm>
            <a:off x="10401755" y="59267"/>
            <a:ext cx="1547612" cy="825482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(Mission need)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= Lunar surface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= Transit to Mars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= Mars surface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63F52E0-3213-2E47-8535-162375E51917}"/>
              </a:ext>
            </a:extLst>
          </p:cNvPr>
          <p:cNvSpPr/>
          <p:nvPr/>
        </p:nvSpPr>
        <p:spPr>
          <a:xfrm>
            <a:off x="524307" y="935985"/>
            <a:ext cx="3247725" cy="75001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LIFE SUPPORT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A179C823-AE66-2141-8A89-C5E1B43CB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12" y="989007"/>
            <a:ext cx="643975" cy="643975"/>
          </a:xfrm>
          <a:prstGeom prst="rect">
            <a:avLst/>
          </a:prstGeom>
        </p:spPr>
      </p:pic>
      <p:sp>
        <p:nvSpPr>
          <p:cNvPr id="79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415783" y="1734311"/>
            <a:ext cx="3486423" cy="2197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Reliable long-duration life support with Earth independent diagnostics and repair (L,T,M)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&gt;20% reduction in spares and installed mass (T)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Enable single missions &gt;800 days w/o resupply (T)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Repeated missions with &gt;9 months dormancy (L,T,M)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&gt;75% oxygen recovery at 2 mm-Hg CO</a:t>
            </a:r>
            <a:r>
              <a:rPr kumimoji="0" lang="en-US" sz="1200" b="1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(T)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pressure oxygen recharge for EVA (L,M)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&gt;98% water recovery (L,T,M)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Remove respirable lunar and Mars dust (L,M)</a:t>
            </a:r>
          </a:p>
          <a:p>
            <a:pPr marL="82550" marR="0" lvl="1" indent="-82550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Planetary protection compatible ECLSS venting (M)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50DF2B8-3B7A-4E4B-8F28-ECC06C1247D4}"/>
              </a:ext>
            </a:extLst>
          </p:cNvPr>
          <p:cNvSpPr txBox="1"/>
          <p:nvPr/>
        </p:nvSpPr>
        <p:spPr>
          <a:xfrm>
            <a:off x="4101544" y="944701"/>
            <a:ext cx="3017797" cy="750238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numCol="1" rtlCol="0" anchor="ctr"/>
          <a:lstStyle>
            <a:defPPr>
              <a:defRPr lang="en-US"/>
            </a:defPPr>
            <a:lvl1pPr algn="ctr">
              <a:defRPr sz="1200" b="1">
                <a:solidFill>
                  <a:schemeClr val="lt1"/>
                </a:solidFill>
                <a:latin typeface="Helvetica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ENVIRONMENTAL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MONITORING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DA0C2EC7-F5DF-9740-9885-716F61550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110" y="1002320"/>
            <a:ext cx="635000" cy="635000"/>
          </a:xfrm>
          <a:prstGeom prst="rect">
            <a:avLst/>
          </a:prstGeom>
        </p:spPr>
      </p:pic>
      <p:sp>
        <p:nvSpPr>
          <p:cNvPr id="64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3989366" y="1736806"/>
            <a:ext cx="3129975" cy="18385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and quantify chemical (&gt;12 water, &gt;33 air) and microbial species  in-mission with out sample return (L,T,M)</a:t>
            </a: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Ability to detect unknown constituents (T,M)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Distinguish between fire, habitat dust, and surface dust particles (L,M)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forward and backward planetary protection detection (both microbial and non-DNA techniques) (M)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CCA5DAA-3E5F-4948-80E8-5E36E4B75E82}"/>
              </a:ext>
            </a:extLst>
          </p:cNvPr>
          <p:cNvSpPr/>
          <p:nvPr/>
        </p:nvSpPr>
        <p:spPr>
          <a:xfrm>
            <a:off x="7433866" y="939666"/>
            <a:ext cx="2207439" cy="74633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        FIRE SAFETY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4EB182D-C57A-DE4E-A363-8C69B45CF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0290" y="1009468"/>
            <a:ext cx="645296" cy="645296"/>
          </a:xfrm>
          <a:prstGeom prst="rect">
            <a:avLst/>
          </a:prstGeom>
        </p:spPr>
      </p:pic>
      <p:sp>
        <p:nvSpPr>
          <p:cNvPr id="83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7344588" y="1736198"/>
            <a:ext cx="2409012" cy="1787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Test-verified partial gravity flammability characteristics and countermeasures (L,M)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ECLSS compatible fire suppression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post fire clean-up time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fire safety strategy across  element architectures (L,T,M)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D2ED3C7-A004-8F43-8A66-6134D27076E6}"/>
              </a:ext>
            </a:extLst>
          </p:cNvPr>
          <p:cNvSpPr/>
          <p:nvPr/>
        </p:nvSpPr>
        <p:spPr>
          <a:xfrm>
            <a:off x="9940441" y="944360"/>
            <a:ext cx="2008927" cy="738779"/>
          </a:xfrm>
          <a:prstGeom prst="rect">
            <a:avLst/>
          </a:prstGeom>
          <a:solidFill>
            <a:srgbClr val="F7964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       LOGISTICS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FF3781BF-548E-B846-A6AE-E7AE237C2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2806" y="1027043"/>
            <a:ext cx="639678" cy="639678"/>
          </a:xfrm>
          <a:prstGeom prst="rect">
            <a:avLst/>
          </a:prstGeom>
        </p:spPr>
      </p:pic>
      <p:sp>
        <p:nvSpPr>
          <p:cNvPr id="86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9867777" y="1728872"/>
            <a:ext cx="2269041" cy="1992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Jettison &gt;90% of trash mass during Mars transit (T)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 trash disposal compatible with planetary protection (M)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In-flight autonomous logistics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Reducing clothing and wipes mass by &gt;50%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Clothing flammability (and other non-metallics) &gt;36% O2 (L,M)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491BADF-00F0-E94E-AE96-2F69ED4A0A90}"/>
              </a:ext>
            </a:extLst>
          </p:cNvPr>
          <p:cNvSpPr/>
          <p:nvPr/>
        </p:nvSpPr>
        <p:spPr>
          <a:xfrm>
            <a:off x="524308" y="3993840"/>
            <a:ext cx="1994957" cy="7500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0" tIns="91440" rIns="91440" bIns="91440" rtlCol="0" anchor="ctr"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SPACESUIT PHYSIOLOGY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62038D08-B30D-4A45-9553-93024043D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312" y="4047743"/>
            <a:ext cx="632786" cy="632786"/>
          </a:xfrm>
          <a:prstGeom prst="rect">
            <a:avLst/>
          </a:prstGeom>
        </p:spPr>
      </p:pic>
      <p:sp>
        <p:nvSpPr>
          <p:cNvPr id="102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432211" y="4770255"/>
            <a:ext cx="2255005" cy="23002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of tasks within human performance (L,T,M)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 and mitigate decompression sickness for surface EVA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(L,M)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 and mitigate suited injury (L,M)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Major physiological informatics parameters provided in-suit to enable real time self-assessment or loss of communication areas (L,M)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8D65146-3CE3-44CE-849B-51D5DF616785}"/>
              </a:ext>
            </a:extLst>
          </p:cNvPr>
          <p:cNvSpPr/>
          <p:nvPr/>
        </p:nvSpPr>
        <p:spPr>
          <a:xfrm>
            <a:off x="2700067" y="4003731"/>
            <a:ext cx="1547932" cy="746339"/>
          </a:xfrm>
          <a:prstGeom prst="rect">
            <a:avLst/>
          </a:prstGeom>
          <a:solidFill>
            <a:srgbClr val="DABD1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457200" marR="0" lvl="0" indent="-5556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COUNTER-MEASURES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2C9D895D-1B88-8E41-BB4F-816675EC0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542" y="4100104"/>
            <a:ext cx="497846" cy="497846"/>
          </a:xfrm>
          <a:prstGeom prst="rect">
            <a:avLst/>
          </a:prstGeom>
        </p:spPr>
      </p:pic>
      <p:sp>
        <p:nvSpPr>
          <p:cNvPr id="103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2636269" y="4821987"/>
            <a:ext cx="1911803" cy="1633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mass and volume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Maintain/monitor fitness in-flight to enable unassisted landing egress &amp; EVA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Validated lunar and Mars fitness standards (L,M)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273D53C-902E-482E-B8B1-AFD0FFE8E8F3}"/>
              </a:ext>
            </a:extLst>
          </p:cNvPr>
          <p:cNvSpPr/>
          <p:nvPr/>
        </p:nvSpPr>
        <p:spPr>
          <a:xfrm>
            <a:off x="4626491" y="3993840"/>
            <a:ext cx="1644502" cy="746339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569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RADIATION PROTECTION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343CDCE-F2EB-B249-832B-3C4FD98B3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719" y="4119843"/>
            <a:ext cx="486795" cy="486795"/>
          </a:xfrm>
          <a:prstGeom prst="rect">
            <a:avLst/>
          </a:prstGeom>
        </p:spPr>
      </p:pic>
      <p:sp>
        <p:nvSpPr>
          <p:cNvPr id="104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4521678" y="4817494"/>
            <a:ext cx="1749316" cy="1992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24-hr prediction of solar storm duration and intensity to &gt;90%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energy neutron detectors (L,T,M)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Earth independent monitoring/forecasting (T,M)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GCR shielding (T,M)</a:t>
            </a:r>
          </a:p>
          <a:p>
            <a:pPr marL="83344" marR="0" lvl="0" indent="-83344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9596C11-A9D4-40A6-B2AA-A3B611B037F4}"/>
              </a:ext>
            </a:extLst>
          </p:cNvPr>
          <p:cNvSpPr/>
          <p:nvPr/>
        </p:nvSpPr>
        <p:spPr>
          <a:xfrm>
            <a:off x="6563128" y="4005158"/>
            <a:ext cx="1663151" cy="746339"/>
          </a:xfrm>
          <a:prstGeom prst="rect">
            <a:avLst/>
          </a:prstGeom>
          <a:solidFill>
            <a:srgbClr val="17375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569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EXPLORATION MEDICAL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F800F631-0886-AB43-913E-95440C96B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605" y="4114369"/>
            <a:ext cx="516994" cy="516994"/>
          </a:xfrm>
          <a:prstGeom prst="rect">
            <a:avLst/>
          </a:prstGeom>
        </p:spPr>
      </p:pic>
      <p:sp>
        <p:nvSpPr>
          <p:cNvPr id="105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6563128" y="4817164"/>
            <a:ext cx="1663152" cy="18898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In-mission diagnostics and treatment for 100 of 120 medical risk conditions (L,T,M)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Autonomous medical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skill and &amp; decision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systems (T, 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Integrated data architecture (L,T,M)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6702525-09B4-4588-AEBE-86880918981F}"/>
              </a:ext>
            </a:extLst>
          </p:cNvPr>
          <p:cNvSpPr/>
          <p:nvPr/>
        </p:nvSpPr>
        <p:spPr>
          <a:xfrm>
            <a:off x="8554127" y="3993839"/>
            <a:ext cx="1474272" cy="74633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56991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FOOD &amp; NUTRITION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98C0E336-47EE-444C-8A39-D09D7C5DF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3055" y="4064173"/>
            <a:ext cx="547002" cy="547002"/>
          </a:xfrm>
          <a:prstGeom prst="rect">
            <a:avLst/>
          </a:prstGeom>
        </p:spPr>
      </p:pic>
      <p:sp>
        <p:nvSpPr>
          <p:cNvPr id="106" name="TextBox 53">
            <a:extLst>
              <a:ext uri="{FF2B5EF4-FFF2-40B4-BE49-F238E27FC236}">
                <a16:creationId xmlns:a16="http://schemas.microsoft.com/office/drawing/2014/main" id="{3BE33304-CDBD-47FD-9331-951D53B21719}"/>
              </a:ext>
            </a:extLst>
          </p:cNvPr>
          <p:cNvSpPr txBox="1"/>
          <p:nvPr/>
        </p:nvSpPr>
        <p:spPr>
          <a:xfrm>
            <a:off x="8444985" y="4774144"/>
            <a:ext cx="1875192" cy="21463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100% of nutrient stability   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&gt;5-year shelf life (T,M)</a:t>
            </a: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Food acceptability &gt;90% (L,T,M)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&lt;30% launched water content (T,M)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Exploration counter-measure in-mission nutrition intake monitoring (L,T,M)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9DB156-0EFE-7F24-8223-B2947B47A182}"/>
              </a:ext>
            </a:extLst>
          </p:cNvPr>
          <p:cNvSpPr/>
          <p:nvPr/>
        </p:nvSpPr>
        <p:spPr>
          <a:xfrm>
            <a:off x="10252363" y="4003894"/>
            <a:ext cx="1755949" cy="746339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6254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EARTH INDEPENDENT HUMAN OPERATION</a:t>
            </a:r>
          </a:p>
        </p:txBody>
      </p:sp>
      <p:sp>
        <p:nvSpPr>
          <p:cNvPr id="4" name="TextBox 53">
            <a:extLst>
              <a:ext uri="{FF2B5EF4-FFF2-40B4-BE49-F238E27FC236}">
                <a16:creationId xmlns:a16="http://schemas.microsoft.com/office/drawing/2014/main" id="{A55C605E-2065-F133-D04E-90E382598B91}"/>
              </a:ext>
            </a:extLst>
          </p:cNvPr>
          <p:cNvSpPr txBox="1"/>
          <p:nvPr/>
        </p:nvSpPr>
        <p:spPr>
          <a:xfrm>
            <a:off x="10231187" y="4770255"/>
            <a:ext cx="1875192" cy="20950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83344" indent="-83344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1pPr>
            <a:lvl2pPr marL="82550" lvl="1" indent="-82550">
              <a:lnSpc>
                <a:spcPts val="12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b="1"/>
            </a:lvl2pPr>
          </a:lstStyle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Crew decision support systems (L, T, M)</a:t>
            </a: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Asynchronous communication and control systems (L, T, M)</a:t>
            </a: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Autonomous response to time to effect emergency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&lt;40 min (T,M)</a:t>
            </a:r>
          </a:p>
          <a:p>
            <a:pPr marL="83185" marR="0" lvl="0" indent="-83185" algn="l" defTabSz="914400" rtl="0" eaLnBrk="1" fontAlgn="auto" latinLnBrk="0" hangingPunct="1">
              <a:lnSpc>
                <a:spcPts val="1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Autonomous critical unplanned repair/stabilization &lt;20 days (T,M)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F4157-F726-1A54-2994-310E90F3D83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3841" y="4105375"/>
            <a:ext cx="461789" cy="4925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B0DCE8-B5A6-DAA0-08D4-C743D43F1F5A}"/>
              </a:ext>
            </a:extLst>
          </p:cNvPr>
          <p:cNvSpPr/>
          <p:nvPr/>
        </p:nvSpPr>
        <p:spPr>
          <a:xfrm>
            <a:off x="432211" y="2836506"/>
            <a:ext cx="2908148" cy="242596"/>
          </a:xfrm>
          <a:prstGeom prst="roundRect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2FE244-B502-6C15-8674-232D597A6E9C}"/>
              </a:ext>
            </a:extLst>
          </p:cNvPr>
          <p:cNvSpPr/>
          <p:nvPr/>
        </p:nvSpPr>
        <p:spPr>
          <a:xfrm>
            <a:off x="8499751" y="4760200"/>
            <a:ext cx="1712773" cy="12306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696FB6C-ED4F-E8D9-2892-13B439887B87}"/>
              </a:ext>
            </a:extLst>
          </p:cNvPr>
          <p:cNvSpPr/>
          <p:nvPr/>
        </p:nvSpPr>
        <p:spPr>
          <a:xfrm>
            <a:off x="6596605" y="4817164"/>
            <a:ext cx="1508851" cy="83718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877E55E-FCFA-581A-C5F8-A09829291D62}"/>
              </a:ext>
            </a:extLst>
          </p:cNvPr>
          <p:cNvSpPr/>
          <p:nvPr/>
        </p:nvSpPr>
        <p:spPr>
          <a:xfrm>
            <a:off x="432211" y="2105702"/>
            <a:ext cx="3161765" cy="2425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FA3566-DCF8-2B36-D4EE-CEC4941FDB63}"/>
              </a:ext>
            </a:extLst>
          </p:cNvPr>
          <p:cNvSpPr txBox="1"/>
          <p:nvPr/>
        </p:nvSpPr>
        <p:spPr>
          <a:xfrm>
            <a:off x="3240804" y="2795100"/>
            <a:ext cx="702732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 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AC7B93-736C-8F37-0600-AD1412AE46C7}"/>
              </a:ext>
            </a:extLst>
          </p:cNvPr>
          <p:cNvSpPr txBox="1"/>
          <p:nvPr/>
        </p:nvSpPr>
        <p:spPr>
          <a:xfrm>
            <a:off x="3512989" y="1847298"/>
            <a:ext cx="9617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 CO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Mfg 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8DC7BD-F79C-0321-2F8B-B26890F98BEE}"/>
              </a:ext>
            </a:extLst>
          </p:cNvPr>
          <p:cNvSpPr txBox="1"/>
          <p:nvPr/>
        </p:nvSpPr>
        <p:spPr>
          <a:xfrm>
            <a:off x="7269330" y="4549989"/>
            <a:ext cx="109147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SynBio-Nutrients 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5FAA36-2955-08A6-AF4E-C487BC964C06}"/>
              </a:ext>
            </a:extLst>
          </p:cNvPr>
          <p:cNvSpPr txBox="1"/>
          <p:nvPr/>
        </p:nvSpPr>
        <p:spPr>
          <a:xfrm>
            <a:off x="9394705" y="4501504"/>
            <a:ext cx="1091472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SynBio-Nutrients 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785F10-B3D3-AF17-9A1A-B69205447C53}"/>
              </a:ext>
            </a:extLst>
          </p:cNvPr>
          <p:cNvSpPr txBox="1"/>
          <p:nvPr/>
        </p:nvSpPr>
        <p:spPr>
          <a:xfrm>
            <a:off x="7433865" y="329496"/>
            <a:ext cx="2967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GCD project alignment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srgbClr val="FFC000"/>
                </a:solidFill>
                <a:latin typeface="Calibri" panose="020F0502020204030204"/>
              </a:rPr>
              <a:t>Pre-2024 GCG project alignment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B714B5-D6E6-6651-9838-5141D0AF3ECA}"/>
              </a:ext>
            </a:extLst>
          </p:cNvPr>
          <p:cNvSpPr/>
          <p:nvPr/>
        </p:nvSpPr>
        <p:spPr>
          <a:xfrm>
            <a:off x="10401754" y="232152"/>
            <a:ext cx="1735064" cy="2437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49EE3C-42E0-FA0B-1F25-E5DE96844A68}"/>
              </a:ext>
            </a:extLst>
          </p:cNvPr>
          <p:cNvSpPr txBox="1"/>
          <p:nvPr/>
        </p:nvSpPr>
        <p:spPr>
          <a:xfrm>
            <a:off x="11664093" y="205486"/>
            <a:ext cx="570550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LIVE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42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896E-88B0-462B-87DA-4DEC34650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STMD Shortfall Survey Results Summary</a:t>
            </a:r>
            <a:br>
              <a:rPr lang="en-US" dirty="0"/>
            </a:br>
            <a:r>
              <a:rPr lang="en-US" dirty="0"/>
              <a:t>for Advanced Habitation Systems 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8C23F7E-32EB-4AC7-8EB1-F1B0A938F5AC}"/>
              </a:ext>
            </a:extLst>
          </p:cNvPr>
          <p:cNvSpPr txBox="1">
            <a:spLocks/>
          </p:cNvSpPr>
          <p:nvPr/>
        </p:nvSpPr>
        <p:spPr>
          <a:xfrm>
            <a:off x="11024628" y="6492875"/>
            <a:ext cx="11591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F3D67-C789-EE0A-F55A-C5DC700823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6670" y="1615911"/>
            <a:ext cx="9897958" cy="50357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Left Brace 3">
            <a:extLst>
              <a:ext uri="{FF2B5EF4-FFF2-40B4-BE49-F238E27FC236}">
                <a16:creationId xmlns:a16="http://schemas.microsoft.com/office/drawing/2014/main" id="{C4713A3D-6037-1549-C98D-9A6E2B39CA22}"/>
              </a:ext>
            </a:extLst>
          </p:cNvPr>
          <p:cNvSpPr/>
          <p:nvPr/>
        </p:nvSpPr>
        <p:spPr>
          <a:xfrm>
            <a:off x="811764" y="2799184"/>
            <a:ext cx="485191" cy="1630647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F2A0DBD3-F07B-157A-97EE-A19F46B6F97F}"/>
              </a:ext>
            </a:extLst>
          </p:cNvPr>
          <p:cNvSpPr/>
          <p:nvPr/>
        </p:nvSpPr>
        <p:spPr>
          <a:xfrm>
            <a:off x="824596" y="5470622"/>
            <a:ext cx="464076" cy="959047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7DFBEC5-124D-B986-FA3A-6923FFD3D1BB}"/>
              </a:ext>
            </a:extLst>
          </p:cNvPr>
          <p:cNvSpPr/>
          <p:nvPr/>
        </p:nvSpPr>
        <p:spPr>
          <a:xfrm>
            <a:off x="824597" y="4496361"/>
            <a:ext cx="464076" cy="907731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65EE6-ED30-CFC0-E16A-D595208FAE5D}"/>
              </a:ext>
            </a:extLst>
          </p:cNvPr>
          <p:cNvSpPr txBox="1"/>
          <p:nvPr/>
        </p:nvSpPr>
        <p:spPr>
          <a:xfrm>
            <a:off x="319570" y="3430102"/>
            <a:ext cx="828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1</a:t>
            </a:r>
            <a:r>
              <a:rPr lang="en-US" sz="1200" b="1" baseline="30000" dirty="0"/>
              <a:t>st</a:t>
            </a:r>
            <a:r>
              <a:rPr lang="en-US" sz="1200" b="1" dirty="0"/>
              <a:t> Quartile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3A8B92-E64F-3A1A-AFA8-B2373C394F16}"/>
              </a:ext>
            </a:extLst>
          </p:cNvPr>
          <p:cNvSpPr txBox="1"/>
          <p:nvPr/>
        </p:nvSpPr>
        <p:spPr>
          <a:xfrm>
            <a:off x="329426" y="4719056"/>
            <a:ext cx="828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2</a:t>
            </a:r>
            <a:r>
              <a:rPr lang="en-US" sz="1200" b="1" baseline="30000" dirty="0"/>
              <a:t>nd</a:t>
            </a:r>
            <a:r>
              <a:rPr lang="en-US" sz="1200" b="1" dirty="0"/>
              <a:t> Quartile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70187-D14D-7E28-F743-A7D1A05895E5}"/>
              </a:ext>
            </a:extLst>
          </p:cNvPr>
          <p:cNvSpPr txBox="1"/>
          <p:nvPr/>
        </p:nvSpPr>
        <p:spPr>
          <a:xfrm>
            <a:off x="339281" y="5728316"/>
            <a:ext cx="8280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3</a:t>
            </a:r>
            <a:r>
              <a:rPr lang="en-US" sz="1200" b="1" baseline="30000" dirty="0"/>
              <a:t>rd</a:t>
            </a:r>
            <a:r>
              <a:rPr lang="en-US" sz="1200" b="1" dirty="0"/>
              <a:t> Quartile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5E9F32-6BD8-2CCC-9184-06126D75DE44}"/>
              </a:ext>
            </a:extLst>
          </p:cNvPr>
          <p:cNvSpPr txBox="1"/>
          <p:nvPr/>
        </p:nvSpPr>
        <p:spPr>
          <a:xfrm>
            <a:off x="10331132" y="5909269"/>
            <a:ext cx="790184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SCOR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B6C0C2-1785-0FF6-CFE6-0EB62C1AF6E4}"/>
              </a:ext>
            </a:extLst>
          </p:cNvPr>
          <p:cNvSpPr txBox="1"/>
          <p:nvPr/>
        </p:nvSpPr>
        <p:spPr>
          <a:xfrm>
            <a:off x="10520277" y="4921931"/>
            <a:ext cx="1422905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 CO</a:t>
            </a:r>
            <a:r>
              <a:rPr kumimoji="0" lang="en-US" sz="1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Mfg 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A5D82B-A345-B114-DC8F-A313FE6DD760}"/>
              </a:ext>
            </a:extLst>
          </p:cNvPr>
          <p:cNvSpPr txBox="1"/>
          <p:nvPr/>
        </p:nvSpPr>
        <p:spPr>
          <a:xfrm>
            <a:off x="9247233" y="3735901"/>
            <a:ext cx="1939985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SynBio-Nutrients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8B4567-83F6-81BC-B170-C9137E975C13}"/>
              </a:ext>
            </a:extLst>
          </p:cNvPr>
          <p:cNvSpPr txBox="1"/>
          <p:nvPr/>
        </p:nvSpPr>
        <p:spPr>
          <a:xfrm>
            <a:off x="9247233" y="4206430"/>
            <a:ext cx="1939985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SynBio-Nutrients</a:t>
            </a:r>
          </a:p>
          <a:p>
            <a:pPr marL="0" marR="0" lvl="0" indent="0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CD8084-D84F-DB15-D412-E89353EAC6A4}"/>
              </a:ext>
            </a:extLst>
          </p:cNvPr>
          <p:cNvSpPr txBox="1"/>
          <p:nvPr/>
        </p:nvSpPr>
        <p:spPr>
          <a:xfrm>
            <a:off x="8153427" y="1033124"/>
            <a:ext cx="2967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GCD project alignment</a:t>
            </a:r>
          </a:p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srgbClr val="FFC000"/>
                </a:solidFill>
                <a:latin typeface="Calibri" panose="020F0502020204030204"/>
              </a:rPr>
              <a:t>Pre-2024 GCG project alignment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88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>
            <a:extLst>
              <a:ext uri="{FF2B5EF4-FFF2-40B4-BE49-F238E27FC236}">
                <a16:creationId xmlns:a16="http://schemas.microsoft.com/office/drawing/2014/main" id="{319544E7-CC64-4B7B-8A4C-4720B76627A4}"/>
              </a:ext>
            </a:extLst>
          </p:cNvPr>
          <p:cNvSpPr/>
          <p:nvPr/>
        </p:nvSpPr>
        <p:spPr>
          <a:xfrm rot="20601725">
            <a:off x="4100965" y="3193740"/>
            <a:ext cx="7429209" cy="873405"/>
          </a:xfrm>
          <a:prstGeom prst="ellipse">
            <a:avLst/>
          </a:prstGeom>
          <a:solidFill>
            <a:schemeClr val="accent6">
              <a:alpha val="58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SOMD Human Research Program (HRP)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33298ADD-F877-43F9-8848-CB2B473300D3}"/>
              </a:ext>
            </a:extLst>
          </p:cNvPr>
          <p:cNvSpPr txBox="1">
            <a:spLocks/>
          </p:cNvSpPr>
          <p:nvPr/>
        </p:nvSpPr>
        <p:spPr>
          <a:xfrm>
            <a:off x="9412780" y="64261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21668-7E2D-D34B-8F28-D8590BEFEB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9A20B6-B952-420C-8E17-2C2B8BCAFCB2}"/>
              </a:ext>
            </a:extLst>
          </p:cNvPr>
          <p:cNvSpPr txBox="1"/>
          <p:nvPr/>
        </p:nvSpPr>
        <p:spPr>
          <a:xfrm>
            <a:off x="2265197" y="6266736"/>
            <a:ext cx="68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TRL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C48493-CB73-4C78-B55B-48F49AE645A2}"/>
              </a:ext>
            </a:extLst>
          </p:cNvPr>
          <p:cNvSpPr txBox="1"/>
          <p:nvPr/>
        </p:nvSpPr>
        <p:spPr>
          <a:xfrm>
            <a:off x="10897199" y="6307376"/>
            <a:ext cx="68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TRL 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9CB480-1F15-473A-9876-90AEFB67F7D6}"/>
              </a:ext>
            </a:extLst>
          </p:cNvPr>
          <p:cNvSpPr txBox="1"/>
          <p:nvPr/>
        </p:nvSpPr>
        <p:spPr>
          <a:xfrm>
            <a:off x="4047708" y="6270616"/>
            <a:ext cx="453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 / Countermeasure Readiness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F24199-BA39-479D-AFA9-FB2F0951E8BD}"/>
              </a:ext>
            </a:extLst>
          </p:cNvPr>
          <p:cNvSpPr/>
          <p:nvPr/>
        </p:nvSpPr>
        <p:spPr>
          <a:xfrm rot="20516039">
            <a:off x="4772143" y="2485346"/>
            <a:ext cx="5671243" cy="963440"/>
          </a:xfrm>
          <a:prstGeom prst="ellipse">
            <a:avLst/>
          </a:prstGeom>
          <a:solidFill>
            <a:schemeClr val="accent1">
              <a:alpha val="6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ESDMD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Moon-to-Mars (M2M)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34E5DE7-64EF-4F27-BAE1-D883C8ECE7C3}"/>
              </a:ext>
            </a:extLst>
          </p:cNvPr>
          <p:cNvSpPr/>
          <p:nvPr/>
        </p:nvSpPr>
        <p:spPr>
          <a:xfrm rot="20491895">
            <a:off x="8747228" y="1781701"/>
            <a:ext cx="3458976" cy="1071767"/>
          </a:xfrm>
          <a:prstGeom prst="ellipse">
            <a:avLst/>
          </a:prstGeom>
          <a:solidFill>
            <a:srgbClr val="C0000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SOMD and ESDMD Flight Programs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B3CB2B-91F9-4259-AC73-4F97DA82137A}"/>
              </a:ext>
            </a:extLst>
          </p:cNvPr>
          <p:cNvSpPr txBox="1"/>
          <p:nvPr/>
        </p:nvSpPr>
        <p:spPr>
          <a:xfrm>
            <a:off x="8161509" y="4040497"/>
            <a:ext cx="407429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gaps | physiological /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psychological research | medical technology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 human standards &amp; reqs | grants | academia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DC7A21-9B5D-4054-A1C9-B8A0F31BDCE7}"/>
              </a:ext>
            </a:extLst>
          </p:cNvPr>
          <p:cNvCxnSpPr>
            <a:cxnSpLocks/>
          </p:cNvCxnSpPr>
          <p:nvPr/>
        </p:nvCxnSpPr>
        <p:spPr>
          <a:xfrm>
            <a:off x="8171901" y="4020842"/>
            <a:ext cx="0" cy="83565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E9927B6-F74E-43BE-A611-0014E6A99DF2}"/>
              </a:ext>
            </a:extLst>
          </p:cNvPr>
          <p:cNvCxnSpPr>
            <a:cxnSpLocks/>
            <a:stCxn id="38" idx="4"/>
            <a:endCxn id="39" idx="1"/>
          </p:cNvCxnSpPr>
          <p:nvPr/>
        </p:nvCxnSpPr>
        <p:spPr>
          <a:xfrm>
            <a:off x="7940608" y="4048862"/>
            <a:ext cx="220901" cy="38405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C52838A-F99F-46AF-9D3A-35F2B9967D7A}"/>
              </a:ext>
            </a:extLst>
          </p:cNvPr>
          <p:cNvSpPr txBox="1"/>
          <p:nvPr/>
        </p:nvSpPr>
        <p:spPr>
          <a:xfrm flipH="1">
            <a:off x="78517" y="4562128"/>
            <a:ext cx="2183845" cy="915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gaps | mechanistic research | organism level |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cells or plants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B7DD020-F342-4284-8E07-F2C17B314DC8}"/>
              </a:ext>
            </a:extLst>
          </p:cNvPr>
          <p:cNvCxnSpPr>
            <a:cxnSpLocks/>
          </p:cNvCxnSpPr>
          <p:nvPr/>
        </p:nvCxnSpPr>
        <p:spPr>
          <a:xfrm>
            <a:off x="2093650" y="4541358"/>
            <a:ext cx="0" cy="95743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3F4A16C-61D0-4347-A25A-E0F768740EF2}"/>
              </a:ext>
            </a:extLst>
          </p:cNvPr>
          <p:cNvSpPr txBox="1"/>
          <p:nvPr/>
        </p:nvSpPr>
        <p:spPr>
          <a:xfrm>
            <a:off x="4745366" y="1857148"/>
            <a:ext cx="244382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Technology gaps | Habitation &amp; CHP systems</a:t>
            </a:r>
          </a:p>
          <a:p>
            <a:pPr marL="0" marR="0" lvl="0" indent="0" algn="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DC2CF0F-66D5-4A04-98A6-B18DBE3F5412}"/>
              </a:ext>
            </a:extLst>
          </p:cNvPr>
          <p:cNvCxnSpPr/>
          <p:nvPr/>
        </p:nvCxnSpPr>
        <p:spPr>
          <a:xfrm>
            <a:off x="7137072" y="1874745"/>
            <a:ext cx="0" cy="53573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4D7A388-5F4F-4911-88EB-E2D5B0B41907}"/>
              </a:ext>
            </a:extLst>
          </p:cNvPr>
          <p:cNvCxnSpPr>
            <a:cxnSpLocks/>
          </p:cNvCxnSpPr>
          <p:nvPr/>
        </p:nvCxnSpPr>
        <p:spPr>
          <a:xfrm>
            <a:off x="7137072" y="2114831"/>
            <a:ext cx="568904" cy="33947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C68AA25-8336-4045-BFB3-6A5823FC5C7A}"/>
              </a:ext>
            </a:extLst>
          </p:cNvPr>
          <p:cNvCxnSpPr>
            <a:cxnSpLocks/>
          </p:cNvCxnSpPr>
          <p:nvPr/>
        </p:nvCxnSpPr>
        <p:spPr>
          <a:xfrm flipV="1">
            <a:off x="2148607" y="1532922"/>
            <a:ext cx="12944" cy="47439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CC72E8B-473A-46DD-AB3E-3634786D231C}"/>
              </a:ext>
            </a:extLst>
          </p:cNvPr>
          <p:cNvSpPr txBox="1"/>
          <p:nvPr/>
        </p:nvSpPr>
        <p:spPr>
          <a:xfrm>
            <a:off x="78517" y="3982268"/>
            <a:ext cx="2013346" cy="505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Applied Research</a:t>
            </a:r>
          </a:p>
          <a:p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60D6F86-AAE0-48DA-9181-581D9CD9DA8A}"/>
              </a:ext>
            </a:extLst>
          </p:cNvPr>
          <p:cNvSpPr txBox="1"/>
          <p:nvPr/>
        </p:nvSpPr>
        <p:spPr>
          <a:xfrm>
            <a:off x="78517" y="1729887"/>
            <a:ext cx="2013346" cy="512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Programmatic Infusion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5B276E4-5B69-43F4-A437-D8CEB88961C2}"/>
              </a:ext>
            </a:extLst>
          </p:cNvPr>
          <p:cNvSpPr txBox="1"/>
          <p:nvPr/>
        </p:nvSpPr>
        <p:spPr>
          <a:xfrm>
            <a:off x="78517" y="2967432"/>
            <a:ext cx="2013346" cy="91589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Low TRL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 </a:t>
            </a:r>
            <a:r>
              <a:rPr lang="en-US" dirty="0"/>
              <a:t>Technology / Countermeasure Feasibility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 Industry &amp; Academia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93F5D8C-A258-412A-85C1-8FBBE6B2D928}"/>
              </a:ext>
            </a:extLst>
          </p:cNvPr>
          <p:cNvSpPr txBox="1"/>
          <p:nvPr/>
        </p:nvSpPr>
        <p:spPr>
          <a:xfrm>
            <a:off x="5447337" y="1187136"/>
            <a:ext cx="41251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Program-specific implementation of tech / CM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72F78F-384A-4AA5-9F48-0A84B0BE6798}"/>
              </a:ext>
            </a:extLst>
          </p:cNvPr>
          <p:cNvCxnSpPr>
            <a:cxnSpLocks/>
          </p:cNvCxnSpPr>
          <p:nvPr/>
        </p:nvCxnSpPr>
        <p:spPr>
          <a:xfrm>
            <a:off x="9572526" y="1173533"/>
            <a:ext cx="0" cy="3724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2E044CB-C2A3-43F4-8209-CA1FE5E74300}"/>
              </a:ext>
            </a:extLst>
          </p:cNvPr>
          <p:cNvCxnSpPr>
            <a:cxnSpLocks/>
          </p:cNvCxnSpPr>
          <p:nvPr/>
        </p:nvCxnSpPr>
        <p:spPr>
          <a:xfrm>
            <a:off x="9572525" y="1370247"/>
            <a:ext cx="535711" cy="5198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A0F8AC9F-6AD4-42E3-9DD0-F519EBDC5AFF}"/>
              </a:ext>
            </a:extLst>
          </p:cNvPr>
          <p:cNvSpPr/>
          <p:nvPr/>
        </p:nvSpPr>
        <p:spPr>
          <a:xfrm rot="20171147">
            <a:off x="2939711" y="3483043"/>
            <a:ext cx="2357988" cy="774167"/>
          </a:xfrm>
          <a:prstGeom prst="ellipse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STMD Early Stage 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D811687-9D48-463F-8B22-EC1602C92DA8}"/>
              </a:ext>
            </a:extLst>
          </p:cNvPr>
          <p:cNvCxnSpPr>
            <a:cxnSpLocks/>
          </p:cNvCxnSpPr>
          <p:nvPr/>
        </p:nvCxnSpPr>
        <p:spPr>
          <a:xfrm>
            <a:off x="2093650" y="2975520"/>
            <a:ext cx="0" cy="68206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F423130-79C8-4841-AD6B-13CCCE8567CB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2099332" y="3355629"/>
            <a:ext cx="1863079" cy="16037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itle 7">
            <a:extLst>
              <a:ext uri="{FF2B5EF4-FFF2-40B4-BE49-F238E27FC236}">
                <a16:creationId xmlns:a16="http://schemas.microsoft.com/office/drawing/2014/main" id="{0E9FDCC7-2DDB-4639-B066-01150A6A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65" y="203978"/>
            <a:ext cx="10515600" cy="5683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030A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ECLSS-CHP SCLT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Gaps are Closed Across Programs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5F64463-0D3D-44D3-9565-3F5750959F8D}"/>
              </a:ext>
            </a:extLst>
          </p:cNvPr>
          <p:cNvSpPr/>
          <p:nvPr/>
        </p:nvSpPr>
        <p:spPr>
          <a:xfrm>
            <a:off x="2779219" y="5043153"/>
            <a:ext cx="5040806" cy="527953"/>
          </a:xfrm>
          <a:prstGeom prst="ellipse">
            <a:avLst/>
          </a:prstGeom>
          <a:solidFill>
            <a:schemeClr val="bg1">
              <a:alpha val="68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ESDMD Architecture Definition Document (ADD)</a:t>
            </a:r>
          </a:p>
        </p:txBody>
      </p:sp>
      <p:sp>
        <p:nvSpPr>
          <p:cNvPr id="8" name="Arrow: Left-Up 7">
            <a:extLst>
              <a:ext uri="{FF2B5EF4-FFF2-40B4-BE49-F238E27FC236}">
                <a16:creationId xmlns:a16="http://schemas.microsoft.com/office/drawing/2014/main" id="{E889A46E-D4CA-4B4D-9DE8-1083DC921614}"/>
              </a:ext>
            </a:extLst>
          </p:cNvPr>
          <p:cNvSpPr/>
          <p:nvPr/>
        </p:nvSpPr>
        <p:spPr>
          <a:xfrm rot="5400000">
            <a:off x="4606754" y="-914989"/>
            <a:ext cx="4769472" cy="9719323"/>
          </a:xfrm>
          <a:prstGeom prst="leftUpArrow">
            <a:avLst>
              <a:gd name="adj1" fmla="val 9236"/>
              <a:gd name="adj2" fmla="val 8400"/>
              <a:gd name="adj3" fmla="val 21282"/>
            </a:avLst>
          </a:prstGeom>
          <a:solidFill>
            <a:srgbClr val="7030A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EB7022A-0CCB-4D28-B0D2-6C90A910158E}"/>
              </a:ext>
            </a:extLst>
          </p:cNvPr>
          <p:cNvCxnSpPr>
            <a:cxnSpLocks/>
          </p:cNvCxnSpPr>
          <p:nvPr/>
        </p:nvCxnSpPr>
        <p:spPr>
          <a:xfrm>
            <a:off x="2148607" y="6276896"/>
            <a:ext cx="9655010" cy="46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AEAA870-550D-4DAC-A374-527370C73DE8}"/>
              </a:ext>
            </a:extLst>
          </p:cNvPr>
          <p:cNvSpPr txBox="1"/>
          <p:nvPr/>
        </p:nvSpPr>
        <p:spPr>
          <a:xfrm>
            <a:off x="4402982" y="5751622"/>
            <a:ext cx="6532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 Planning &amp; Integration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07FA30B-096D-4FC7-AB6B-3ABDFB5E9EEE}"/>
              </a:ext>
            </a:extLst>
          </p:cNvPr>
          <p:cNvCxnSpPr>
            <a:cxnSpLocks/>
            <a:endCxn id="56" idx="3"/>
          </p:cNvCxnSpPr>
          <p:nvPr/>
        </p:nvCxnSpPr>
        <p:spPr>
          <a:xfrm flipH="1">
            <a:off x="2088004" y="5454970"/>
            <a:ext cx="1348789" cy="5110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37C72D0-7EE8-4674-AC3B-D314A2E39193}"/>
              </a:ext>
            </a:extLst>
          </p:cNvPr>
          <p:cNvCxnSpPr>
            <a:cxnSpLocks/>
          </p:cNvCxnSpPr>
          <p:nvPr/>
        </p:nvCxnSpPr>
        <p:spPr>
          <a:xfrm>
            <a:off x="2093650" y="5717699"/>
            <a:ext cx="0" cy="37247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5956611-4794-43FF-9501-A9EA1E3F0631}"/>
              </a:ext>
            </a:extLst>
          </p:cNvPr>
          <p:cNvSpPr txBox="1"/>
          <p:nvPr/>
        </p:nvSpPr>
        <p:spPr>
          <a:xfrm>
            <a:off x="78517" y="5573645"/>
            <a:ext cx="200948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Determines future mission needs and new gaps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07546A5-AD8A-4665-BC15-5E2412F0E7F3}"/>
              </a:ext>
            </a:extLst>
          </p:cNvPr>
          <p:cNvSpPr txBox="1"/>
          <p:nvPr/>
        </p:nvSpPr>
        <p:spPr>
          <a:xfrm rot="16200000">
            <a:off x="485441" y="3662430"/>
            <a:ext cx="4084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 Closure and Infusion Activity Coordination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E87DC8C-FC26-08A0-18E8-41D01BB28749}"/>
              </a:ext>
            </a:extLst>
          </p:cNvPr>
          <p:cNvSpPr/>
          <p:nvPr/>
        </p:nvSpPr>
        <p:spPr>
          <a:xfrm rot="20427168">
            <a:off x="4657744" y="2895618"/>
            <a:ext cx="1784196" cy="751348"/>
          </a:xfrm>
          <a:prstGeom prst="ellipse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STMD GCD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E7E7E5-5C28-2742-6136-4152D8D25278}"/>
              </a:ext>
            </a:extLst>
          </p:cNvPr>
          <p:cNvCxnSpPr>
            <a:cxnSpLocks/>
          </p:cNvCxnSpPr>
          <p:nvPr/>
        </p:nvCxnSpPr>
        <p:spPr>
          <a:xfrm flipH="1">
            <a:off x="2093650" y="2366077"/>
            <a:ext cx="1" cy="547557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3575E90-6AA9-372C-652E-6D465D8B405A}"/>
              </a:ext>
            </a:extLst>
          </p:cNvPr>
          <p:cNvCxnSpPr>
            <a:cxnSpLocks/>
          </p:cNvCxnSpPr>
          <p:nvPr/>
        </p:nvCxnSpPr>
        <p:spPr>
          <a:xfrm>
            <a:off x="2205904" y="2659733"/>
            <a:ext cx="2725112" cy="467343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45E1EBE-55C3-4046-A890-D9F1A3BC38D2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2174576" y="4946396"/>
            <a:ext cx="873175" cy="94390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34AA133D-5EDF-4395-A0BA-60BAAFB0736D}"/>
              </a:ext>
            </a:extLst>
          </p:cNvPr>
          <p:cNvSpPr/>
          <p:nvPr/>
        </p:nvSpPr>
        <p:spPr>
          <a:xfrm rot="19942169">
            <a:off x="2584388" y="4423834"/>
            <a:ext cx="3038845" cy="635458"/>
          </a:xfrm>
          <a:prstGeom prst="ellipse">
            <a:avLst/>
          </a:prstGeom>
          <a:solidFill>
            <a:schemeClr val="accent4">
              <a:alpha val="62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SMD Biological and Physical Systems (BPS)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0E548AC-C592-AC27-857A-FDCC741ECEBF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2208949" y="4346172"/>
            <a:ext cx="831142" cy="587642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ABE9AF6-B5AE-3D88-CD5E-5BCD82913961}"/>
              </a:ext>
            </a:extLst>
          </p:cNvPr>
          <p:cNvCxnSpPr>
            <a:cxnSpLocks/>
          </p:cNvCxnSpPr>
          <p:nvPr/>
        </p:nvCxnSpPr>
        <p:spPr>
          <a:xfrm>
            <a:off x="2093650" y="3904909"/>
            <a:ext cx="0" cy="37247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4CBDA303-D080-3407-6266-A205031FFA6D}"/>
              </a:ext>
            </a:extLst>
          </p:cNvPr>
          <p:cNvSpPr txBox="1"/>
          <p:nvPr/>
        </p:nvSpPr>
        <p:spPr>
          <a:xfrm>
            <a:off x="78517" y="2256725"/>
            <a:ext cx="201334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Technology / Countermeasure  Dev and Maturation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50F3BB8-94F5-289F-E41E-735E4AFE9C28}"/>
              </a:ext>
            </a:extLst>
          </p:cNvPr>
          <p:cNvCxnSpPr>
            <a:cxnSpLocks/>
          </p:cNvCxnSpPr>
          <p:nvPr/>
        </p:nvCxnSpPr>
        <p:spPr>
          <a:xfrm>
            <a:off x="2063288" y="1799808"/>
            <a:ext cx="0" cy="37247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2C1E261-6276-16A3-2164-21522521B300}"/>
              </a:ext>
            </a:extLst>
          </p:cNvPr>
          <p:cNvCxnSpPr>
            <a:cxnSpLocks/>
          </p:cNvCxnSpPr>
          <p:nvPr/>
        </p:nvCxnSpPr>
        <p:spPr>
          <a:xfrm flipH="1">
            <a:off x="2048621" y="2365808"/>
            <a:ext cx="1" cy="5475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426C569-3896-9B58-05F3-6AB49E4238B6}"/>
              </a:ext>
            </a:extLst>
          </p:cNvPr>
          <p:cNvCxnSpPr>
            <a:cxnSpLocks/>
          </p:cNvCxnSpPr>
          <p:nvPr/>
        </p:nvCxnSpPr>
        <p:spPr>
          <a:xfrm>
            <a:off x="2048621" y="4548395"/>
            <a:ext cx="0" cy="9574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B6DEB24-A580-BEBD-4402-30A9DFBB6A5B}"/>
              </a:ext>
            </a:extLst>
          </p:cNvPr>
          <p:cNvCxnSpPr>
            <a:cxnSpLocks/>
          </p:cNvCxnSpPr>
          <p:nvPr/>
        </p:nvCxnSpPr>
        <p:spPr>
          <a:xfrm>
            <a:off x="2048621" y="3906084"/>
            <a:ext cx="0" cy="372477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047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&quot;&quot;">
            <a:extLst>
              <a:ext uri="{FF2B5EF4-FFF2-40B4-BE49-F238E27FC236}">
                <a16:creationId xmlns:a16="http://schemas.microsoft.com/office/drawing/2014/main" id="{B47B05EF-02FE-013E-57AB-BF1CE133E314}"/>
              </a:ext>
            </a:extLst>
          </p:cNvPr>
          <p:cNvSpPr/>
          <p:nvPr/>
        </p:nvSpPr>
        <p:spPr>
          <a:xfrm>
            <a:off x="3630742" y="777874"/>
            <a:ext cx="7818907" cy="720725"/>
          </a:xfrm>
          <a:prstGeom prst="rect">
            <a:avLst/>
          </a:prstGeom>
          <a:solidFill>
            <a:srgbClr val="1F4E79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 descr="&quot;&quot;">
            <a:extLst>
              <a:ext uri="{FF2B5EF4-FFF2-40B4-BE49-F238E27FC236}">
                <a16:creationId xmlns:a16="http://schemas.microsoft.com/office/drawing/2014/main" id="{2E4302E1-8DF6-88BB-46F8-77B6712C2BE5}"/>
              </a:ext>
            </a:extLst>
          </p:cNvPr>
          <p:cNvSpPr/>
          <p:nvPr/>
        </p:nvSpPr>
        <p:spPr>
          <a:xfrm>
            <a:off x="3630741" y="1806574"/>
            <a:ext cx="7809875" cy="730251"/>
          </a:xfrm>
          <a:prstGeom prst="rect">
            <a:avLst/>
          </a:prstGeom>
          <a:solidFill>
            <a:srgbClr val="95373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 descr="&quot;&quot;">
            <a:extLst>
              <a:ext uri="{FF2B5EF4-FFF2-40B4-BE49-F238E27FC236}">
                <a16:creationId xmlns:a16="http://schemas.microsoft.com/office/drawing/2014/main" id="{53F386EA-E086-D7C1-E949-C3FB1B43B604}"/>
              </a:ext>
            </a:extLst>
          </p:cNvPr>
          <p:cNvSpPr/>
          <p:nvPr/>
        </p:nvSpPr>
        <p:spPr>
          <a:xfrm>
            <a:off x="3634275" y="2841625"/>
            <a:ext cx="7806341" cy="736196"/>
          </a:xfrm>
          <a:prstGeom prst="rect">
            <a:avLst/>
          </a:prstGeom>
          <a:solidFill>
            <a:srgbClr val="BF9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17C5B78A-8FA8-CE9C-F282-9DE7ECCAA8EE}"/>
              </a:ext>
            </a:extLst>
          </p:cNvPr>
          <p:cNvSpPr/>
          <p:nvPr/>
        </p:nvSpPr>
        <p:spPr>
          <a:xfrm>
            <a:off x="3624751" y="3886199"/>
            <a:ext cx="7815866" cy="733426"/>
          </a:xfrm>
          <a:prstGeom prst="rect">
            <a:avLst/>
          </a:prstGeom>
          <a:solidFill>
            <a:srgbClr val="459FC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5355F443-51FA-AB14-C14C-3BAF3E6A48A4}"/>
              </a:ext>
            </a:extLst>
          </p:cNvPr>
          <p:cNvSpPr/>
          <p:nvPr/>
        </p:nvSpPr>
        <p:spPr>
          <a:xfrm>
            <a:off x="3620752" y="4922860"/>
            <a:ext cx="7819864" cy="755650"/>
          </a:xfrm>
          <a:prstGeom prst="rect">
            <a:avLst/>
          </a:prstGeom>
          <a:solidFill>
            <a:srgbClr val="54823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 descr="&quot;&quot;">
            <a:extLst>
              <a:ext uri="{FF2B5EF4-FFF2-40B4-BE49-F238E27FC236}">
                <a16:creationId xmlns:a16="http://schemas.microsoft.com/office/drawing/2014/main" id="{32AD512E-16AB-0C93-B327-6679532CB34E}"/>
              </a:ext>
            </a:extLst>
          </p:cNvPr>
          <p:cNvSpPr/>
          <p:nvPr/>
        </p:nvSpPr>
        <p:spPr>
          <a:xfrm>
            <a:off x="660647" y="1138988"/>
            <a:ext cx="869576" cy="4554241"/>
          </a:xfrm>
          <a:prstGeom prst="rect">
            <a:avLst/>
          </a:prstGeom>
          <a:noFill/>
          <a:ln w="19050">
            <a:solidFill>
              <a:srgbClr val="548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6DBFD8D2-1C22-494C-F091-4AEAD5F90659}"/>
              </a:ext>
            </a:extLst>
          </p:cNvPr>
          <p:cNvSpPr/>
          <p:nvPr/>
        </p:nvSpPr>
        <p:spPr>
          <a:xfrm>
            <a:off x="3624750" y="5927428"/>
            <a:ext cx="7820025" cy="771211"/>
          </a:xfrm>
          <a:prstGeom prst="rect">
            <a:avLst/>
          </a:prstGeom>
          <a:solidFill>
            <a:schemeClr val="bg1">
              <a:alpha val="25029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11" descr="&quot;&quot;">
            <a:extLst>
              <a:ext uri="{FF2B5EF4-FFF2-40B4-BE49-F238E27FC236}">
                <a16:creationId xmlns:a16="http://schemas.microsoft.com/office/drawing/2014/main" id="{993462CA-BBBD-BB91-6270-F0439032BADE}"/>
              </a:ext>
            </a:extLst>
          </p:cNvPr>
          <p:cNvSpPr/>
          <p:nvPr/>
        </p:nvSpPr>
        <p:spPr>
          <a:xfrm>
            <a:off x="1209701" y="776305"/>
            <a:ext cx="2421041" cy="721126"/>
          </a:xfrm>
          <a:custGeom>
            <a:avLst/>
            <a:gdLst>
              <a:gd name="connsiteX0" fmla="*/ 0 w 3319972"/>
              <a:gd name="connsiteY0" fmla="*/ 0 h 881917"/>
              <a:gd name="connsiteX1" fmla="*/ 2879014 w 3319972"/>
              <a:gd name="connsiteY1" fmla="*/ 0 h 881917"/>
              <a:gd name="connsiteX2" fmla="*/ 3319972 w 3319972"/>
              <a:gd name="connsiteY2" fmla="*/ 440959 h 881917"/>
              <a:gd name="connsiteX3" fmla="*/ 2879014 w 3319972"/>
              <a:gd name="connsiteY3" fmla="*/ 881917 h 881917"/>
              <a:gd name="connsiteX4" fmla="*/ 0 w 3319972"/>
              <a:gd name="connsiteY4" fmla="*/ 881917 h 881917"/>
              <a:gd name="connsiteX5" fmla="*/ 0 w 3319972"/>
              <a:gd name="connsiteY5" fmla="*/ 0 h 88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9972" h="881917">
                <a:moveTo>
                  <a:pt x="3319972" y="881916"/>
                </a:moveTo>
                <a:lnTo>
                  <a:pt x="440958" y="881916"/>
                </a:lnTo>
                <a:lnTo>
                  <a:pt x="0" y="440958"/>
                </a:lnTo>
                <a:lnTo>
                  <a:pt x="440958" y="1"/>
                </a:lnTo>
                <a:lnTo>
                  <a:pt x="3319972" y="1"/>
                </a:lnTo>
                <a:lnTo>
                  <a:pt x="3319972" y="881916"/>
                </a:lnTo>
                <a:close/>
              </a:path>
            </a:pathLst>
          </a:custGeom>
          <a:solidFill>
            <a:srgbClr val="1F4E79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197" tIns="95251" rIns="177800" bIns="95251" numCol="1" spcCol="1270" anchor="ctr" anchorCtr="0">
            <a:no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12" descr="&quot;&quot;">
            <a:extLst>
              <a:ext uri="{FF2B5EF4-FFF2-40B4-BE49-F238E27FC236}">
                <a16:creationId xmlns:a16="http://schemas.microsoft.com/office/drawing/2014/main" id="{94852E45-1837-4D4C-67D8-AA851B35A2CB}"/>
              </a:ext>
            </a:extLst>
          </p:cNvPr>
          <p:cNvSpPr/>
          <p:nvPr/>
        </p:nvSpPr>
        <p:spPr>
          <a:xfrm>
            <a:off x="1204621" y="1805405"/>
            <a:ext cx="2429822" cy="733425"/>
          </a:xfrm>
          <a:custGeom>
            <a:avLst/>
            <a:gdLst>
              <a:gd name="connsiteX0" fmla="*/ 0 w 3315447"/>
              <a:gd name="connsiteY0" fmla="*/ 0 h 890573"/>
              <a:gd name="connsiteX1" fmla="*/ 2870161 w 3315447"/>
              <a:gd name="connsiteY1" fmla="*/ 0 h 890573"/>
              <a:gd name="connsiteX2" fmla="*/ 3315447 w 3315447"/>
              <a:gd name="connsiteY2" fmla="*/ 445287 h 890573"/>
              <a:gd name="connsiteX3" fmla="*/ 2870161 w 3315447"/>
              <a:gd name="connsiteY3" fmla="*/ 890573 h 890573"/>
              <a:gd name="connsiteX4" fmla="*/ 0 w 3315447"/>
              <a:gd name="connsiteY4" fmla="*/ 890573 h 890573"/>
              <a:gd name="connsiteX5" fmla="*/ 0 w 3315447"/>
              <a:gd name="connsiteY5" fmla="*/ 0 h 890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5447" h="890573">
                <a:moveTo>
                  <a:pt x="3315447" y="890572"/>
                </a:moveTo>
                <a:lnTo>
                  <a:pt x="445286" y="890572"/>
                </a:lnTo>
                <a:lnTo>
                  <a:pt x="0" y="445286"/>
                </a:lnTo>
                <a:lnTo>
                  <a:pt x="445286" y="1"/>
                </a:lnTo>
                <a:lnTo>
                  <a:pt x="3315447" y="1"/>
                </a:lnTo>
                <a:lnTo>
                  <a:pt x="3315447" y="890572"/>
                </a:lnTo>
                <a:close/>
              </a:path>
            </a:pathLst>
          </a:custGeom>
          <a:solidFill>
            <a:srgbClr val="953735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5361" tIns="95251" rIns="177800" bIns="95250" numCol="1" spcCol="1270" anchor="ctr" anchorCtr="0">
            <a:no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13" descr="&quot;&quot;">
            <a:extLst>
              <a:ext uri="{FF2B5EF4-FFF2-40B4-BE49-F238E27FC236}">
                <a16:creationId xmlns:a16="http://schemas.microsoft.com/office/drawing/2014/main" id="{1AB01F3E-CB3B-2B27-008D-B687CD3AD934}"/>
              </a:ext>
            </a:extLst>
          </p:cNvPr>
          <p:cNvSpPr/>
          <p:nvPr/>
        </p:nvSpPr>
        <p:spPr>
          <a:xfrm>
            <a:off x="1204621" y="2842813"/>
            <a:ext cx="2429822" cy="735140"/>
          </a:xfrm>
          <a:custGeom>
            <a:avLst/>
            <a:gdLst>
              <a:gd name="connsiteX0" fmla="*/ 0 w 3327726"/>
              <a:gd name="connsiteY0" fmla="*/ 0 h 890573"/>
              <a:gd name="connsiteX1" fmla="*/ 2882440 w 3327726"/>
              <a:gd name="connsiteY1" fmla="*/ 0 h 890573"/>
              <a:gd name="connsiteX2" fmla="*/ 3327726 w 3327726"/>
              <a:gd name="connsiteY2" fmla="*/ 445287 h 890573"/>
              <a:gd name="connsiteX3" fmla="*/ 2882440 w 3327726"/>
              <a:gd name="connsiteY3" fmla="*/ 890573 h 890573"/>
              <a:gd name="connsiteX4" fmla="*/ 0 w 3327726"/>
              <a:gd name="connsiteY4" fmla="*/ 890573 h 890573"/>
              <a:gd name="connsiteX5" fmla="*/ 0 w 3327726"/>
              <a:gd name="connsiteY5" fmla="*/ 0 h 890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726" h="890573">
                <a:moveTo>
                  <a:pt x="3327726" y="890572"/>
                </a:moveTo>
                <a:lnTo>
                  <a:pt x="445286" y="890572"/>
                </a:lnTo>
                <a:lnTo>
                  <a:pt x="0" y="445286"/>
                </a:lnTo>
                <a:lnTo>
                  <a:pt x="445286" y="1"/>
                </a:lnTo>
                <a:lnTo>
                  <a:pt x="3327726" y="1"/>
                </a:lnTo>
                <a:lnTo>
                  <a:pt x="3327726" y="890572"/>
                </a:lnTo>
                <a:close/>
              </a:path>
            </a:pathLst>
          </a:custGeom>
          <a:solidFill>
            <a:srgbClr val="BF9000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5361" tIns="95251" rIns="177800" bIns="95250" numCol="1" spcCol="1270" anchor="ctr" anchorCtr="0">
            <a:no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14" descr="&quot;&quot;">
            <a:extLst>
              <a:ext uri="{FF2B5EF4-FFF2-40B4-BE49-F238E27FC236}">
                <a16:creationId xmlns:a16="http://schemas.microsoft.com/office/drawing/2014/main" id="{6A97F3DE-F2B6-ACAA-812F-3CC62876D973}"/>
              </a:ext>
            </a:extLst>
          </p:cNvPr>
          <p:cNvSpPr/>
          <p:nvPr/>
        </p:nvSpPr>
        <p:spPr>
          <a:xfrm>
            <a:off x="1204621" y="3885030"/>
            <a:ext cx="2418805" cy="733128"/>
          </a:xfrm>
          <a:custGeom>
            <a:avLst/>
            <a:gdLst>
              <a:gd name="connsiteX0" fmla="*/ 0 w 3375346"/>
              <a:gd name="connsiteY0" fmla="*/ 0 h 890573"/>
              <a:gd name="connsiteX1" fmla="*/ 2930060 w 3375346"/>
              <a:gd name="connsiteY1" fmla="*/ 0 h 890573"/>
              <a:gd name="connsiteX2" fmla="*/ 3375346 w 3375346"/>
              <a:gd name="connsiteY2" fmla="*/ 445287 h 890573"/>
              <a:gd name="connsiteX3" fmla="*/ 2930060 w 3375346"/>
              <a:gd name="connsiteY3" fmla="*/ 890573 h 890573"/>
              <a:gd name="connsiteX4" fmla="*/ 0 w 3375346"/>
              <a:gd name="connsiteY4" fmla="*/ 890573 h 890573"/>
              <a:gd name="connsiteX5" fmla="*/ 0 w 3375346"/>
              <a:gd name="connsiteY5" fmla="*/ 0 h 890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75346" h="890573">
                <a:moveTo>
                  <a:pt x="3375346" y="890572"/>
                </a:moveTo>
                <a:lnTo>
                  <a:pt x="445286" y="890572"/>
                </a:lnTo>
                <a:lnTo>
                  <a:pt x="0" y="445286"/>
                </a:lnTo>
                <a:lnTo>
                  <a:pt x="445286" y="1"/>
                </a:lnTo>
                <a:lnTo>
                  <a:pt x="3375346" y="1"/>
                </a:lnTo>
                <a:lnTo>
                  <a:pt x="3375346" y="890572"/>
                </a:lnTo>
                <a:close/>
              </a:path>
            </a:pathLst>
          </a:custGeom>
          <a:solidFill>
            <a:srgbClr val="459FC2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5361" tIns="152401" rIns="284480" bIns="152400" numCol="1" spcCol="1270" anchor="ctr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15" descr="&quot;&quot;">
            <a:extLst>
              <a:ext uri="{FF2B5EF4-FFF2-40B4-BE49-F238E27FC236}">
                <a16:creationId xmlns:a16="http://schemas.microsoft.com/office/drawing/2014/main" id="{AA2F88C5-B3E4-FEBA-0B26-3F7B70763E4C}"/>
              </a:ext>
            </a:extLst>
          </p:cNvPr>
          <p:cNvSpPr/>
          <p:nvPr/>
        </p:nvSpPr>
        <p:spPr>
          <a:xfrm>
            <a:off x="1174141" y="4923255"/>
            <a:ext cx="2449285" cy="755650"/>
          </a:xfrm>
          <a:custGeom>
            <a:avLst/>
            <a:gdLst>
              <a:gd name="connsiteX0" fmla="*/ 0 w 3438406"/>
              <a:gd name="connsiteY0" fmla="*/ 0 h 957321"/>
              <a:gd name="connsiteX1" fmla="*/ 2959746 w 3438406"/>
              <a:gd name="connsiteY1" fmla="*/ 0 h 957321"/>
              <a:gd name="connsiteX2" fmla="*/ 3438406 w 3438406"/>
              <a:gd name="connsiteY2" fmla="*/ 478661 h 957321"/>
              <a:gd name="connsiteX3" fmla="*/ 2959746 w 3438406"/>
              <a:gd name="connsiteY3" fmla="*/ 957321 h 957321"/>
              <a:gd name="connsiteX4" fmla="*/ 0 w 3438406"/>
              <a:gd name="connsiteY4" fmla="*/ 957321 h 957321"/>
              <a:gd name="connsiteX5" fmla="*/ 0 w 3438406"/>
              <a:gd name="connsiteY5" fmla="*/ 0 h 957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38406" h="957321">
                <a:moveTo>
                  <a:pt x="3438406" y="957320"/>
                </a:moveTo>
                <a:lnTo>
                  <a:pt x="478660" y="957320"/>
                </a:lnTo>
                <a:lnTo>
                  <a:pt x="0" y="478660"/>
                </a:lnTo>
                <a:lnTo>
                  <a:pt x="478660" y="1"/>
                </a:lnTo>
                <a:lnTo>
                  <a:pt x="3438406" y="1"/>
                </a:lnTo>
                <a:lnTo>
                  <a:pt x="3438406" y="957320"/>
                </a:lnTo>
                <a:close/>
              </a:path>
            </a:pathLst>
          </a:custGeom>
          <a:solidFill>
            <a:srgbClr val="548234"/>
          </a:solidFill>
          <a:ln w="19050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2048" tIns="95251" rIns="177801" bIns="95250" numCol="1" spcCol="1270" anchor="ctr" anchorCtr="0">
            <a:no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93511B-CE16-2345-F02B-2173AAA02100}"/>
              </a:ext>
            </a:extLst>
          </p:cNvPr>
          <p:cNvSpPr txBox="1"/>
          <p:nvPr/>
        </p:nvSpPr>
        <p:spPr>
          <a:xfrm>
            <a:off x="1542276" y="862853"/>
            <a:ext cx="2069023" cy="5216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GO</a:t>
            </a:r>
          </a:p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Space Transportation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483CC5-FB04-42F3-50E3-F79B62678FD0}"/>
              </a:ext>
            </a:extLst>
          </p:cNvPr>
          <p:cNvSpPr txBox="1"/>
          <p:nvPr/>
        </p:nvSpPr>
        <p:spPr>
          <a:xfrm>
            <a:off x="1526776" y="1907200"/>
            <a:ext cx="2100021" cy="5216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LAND</a:t>
            </a:r>
          </a:p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Space to Surface Operations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E7DD9B-B3AE-83E8-645A-0452241F1438}"/>
              </a:ext>
            </a:extLst>
          </p:cNvPr>
          <p:cNvSpPr txBox="1"/>
          <p:nvPr/>
        </p:nvSpPr>
        <p:spPr>
          <a:xfrm>
            <a:off x="1545413" y="2881823"/>
            <a:ext cx="209227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MS PGothic" charset="0"/>
                <a:cs typeface="+mn-cs"/>
              </a:rPr>
              <a:t>LIVE</a:t>
            </a:r>
          </a:p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Infrastructure/ Exploration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D4A08F-DBD0-D59D-7330-48108CBEABE2}"/>
              </a:ext>
            </a:extLst>
          </p:cNvPr>
          <p:cNvSpPr txBox="1"/>
          <p:nvPr/>
        </p:nvSpPr>
        <p:spPr>
          <a:xfrm>
            <a:off x="1534525" y="3925993"/>
            <a:ext cx="2100022" cy="6740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EXPAND</a:t>
            </a:r>
          </a:p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In-Space Infrastructure/ Discovery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0F9ABE-9168-B8D5-9DE7-C577192D9391}"/>
              </a:ext>
            </a:extLst>
          </p:cNvPr>
          <p:cNvSpPr txBox="1"/>
          <p:nvPr/>
        </p:nvSpPr>
        <p:spPr>
          <a:xfrm>
            <a:off x="1467520" y="5051968"/>
            <a:ext cx="2092271" cy="5216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ENABLE</a:t>
            </a:r>
          </a:p>
          <a:p>
            <a:pPr marL="0" marR="0" lvl="0" indent="0" algn="ctr" defTabSz="1111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Foundational Capabilities</a:t>
            </a:r>
          </a:p>
        </p:txBody>
      </p:sp>
      <p:pic>
        <p:nvPicPr>
          <p:cNvPr id="22" name="Picture 21" descr="&quot;&quot;">
            <a:extLst>
              <a:ext uri="{FF2B5EF4-FFF2-40B4-BE49-F238E27FC236}">
                <a16:creationId xmlns:a16="http://schemas.microsoft.com/office/drawing/2014/main" id="{2D2F323F-D975-5A4F-FD37-80BB10B908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 flipV="1">
            <a:off x="10391144" y="887839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3" name="Picture 22" descr="&quot;&quot;">
            <a:extLst>
              <a:ext uri="{FF2B5EF4-FFF2-40B4-BE49-F238E27FC236}">
                <a16:creationId xmlns:a16="http://schemas.microsoft.com/office/drawing/2014/main" id="{7362625B-99F8-88BD-7A90-27467DED93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 flipV="1">
            <a:off x="10376533" y="2954906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4" name="Picture 23" descr="&quot;&quot;">
            <a:extLst>
              <a:ext uri="{FF2B5EF4-FFF2-40B4-BE49-F238E27FC236}">
                <a16:creationId xmlns:a16="http://schemas.microsoft.com/office/drawing/2014/main" id="{F29F7A78-4D02-F27C-9E29-697C02E010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 flipV="1">
            <a:off x="10387119" y="5079724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5" name="Picture 24" descr="&quot;&quot;">
            <a:extLst>
              <a:ext uri="{FF2B5EF4-FFF2-40B4-BE49-F238E27FC236}">
                <a16:creationId xmlns:a16="http://schemas.microsoft.com/office/drawing/2014/main" id="{4148AAD7-3E12-D93D-686F-BF2D629FE6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893187" y="893010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6" name="Picture 25" descr="&quot;&quot;">
            <a:extLst>
              <a:ext uri="{FF2B5EF4-FFF2-40B4-BE49-F238E27FC236}">
                <a16:creationId xmlns:a16="http://schemas.microsoft.com/office/drawing/2014/main" id="{C748FEF1-7784-FD0D-2A5A-D57DEB6738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895659" y="1937149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7" name="Picture 26" descr="&quot;&quot;">
            <a:extLst>
              <a:ext uri="{FF2B5EF4-FFF2-40B4-BE49-F238E27FC236}">
                <a16:creationId xmlns:a16="http://schemas.microsoft.com/office/drawing/2014/main" id="{0FF3DEFE-658A-DB52-6A71-3DAE0CF17B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888532" y="4023203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8" name="Picture 27" descr="&quot;&quot;">
            <a:extLst>
              <a:ext uri="{FF2B5EF4-FFF2-40B4-BE49-F238E27FC236}">
                <a16:creationId xmlns:a16="http://schemas.microsoft.com/office/drawing/2014/main" id="{A81ACAB5-0275-1D53-91D7-506E52A19E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 flipV="1">
            <a:off x="10388729" y="1958797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29" name="Picture 28" descr="&quot;&quot;">
            <a:extLst>
              <a:ext uri="{FF2B5EF4-FFF2-40B4-BE49-F238E27FC236}">
                <a16:creationId xmlns:a16="http://schemas.microsoft.com/office/drawing/2014/main" id="{47687EA3-2B94-3AC7-EDB8-99B9FC0830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 flipV="1">
            <a:off x="10388728" y="4035754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0" name="Picture 29" descr="&quot;&quot;">
            <a:extLst>
              <a:ext uri="{FF2B5EF4-FFF2-40B4-BE49-F238E27FC236}">
                <a16:creationId xmlns:a16="http://schemas.microsoft.com/office/drawing/2014/main" id="{5C6769D4-36F9-7A2D-632F-20C94D493D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903643" y="2984641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31" name="Picture 30" descr="&quot;&quot;">
            <a:extLst>
              <a:ext uri="{FF2B5EF4-FFF2-40B4-BE49-F238E27FC236}">
                <a16:creationId xmlns:a16="http://schemas.microsoft.com/office/drawing/2014/main" id="{087BC68C-E806-03F5-86D0-B7C68B5FAF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3903077" y="5064301"/>
            <a:ext cx="759369" cy="473529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DCB4344-1F1F-07FA-5AC3-015B10C87C83}"/>
              </a:ext>
            </a:extLst>
          </p:cNvPr>
          <p:cNvSpPr txBox="1"/>
          <p:nvPr/>
        </p:nvSpPr>
        <p:spPr>
          <a:xfrm>
            <a:off x="4448097" y="1935441"/>
            <a:ext cx="29164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Deceleration Systems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Guidance &amp; Nav Systems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584CAE-F10D-B552-3FAA-8F16BE209375}"/>
              </a:ext>
            </a:extLst>
          </p:cNvPr>
          <p:cNvSpPr txBox="1"/>
          <p:nvPr/>
        </p:nvSpPr>
        <p:spPr>
          <a:xfrm>
            <a:off x="4457601" y="2881495"/>
            <a:ext cx="2644771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Power	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 Situ Resource Utilization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Structures &amp; Construction 	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D8E61D4-EE42-B500-1EF5-C6F4C897BBC0}"/>
              </a:ext>
            </a:extLst>
          </p:cNvPr>
          <p:cNvSpPr txBox="1"/>
          <p:nvPr/>
        </p:nvSpPr>
        <p:spPr>
          <a:xfrm>
            <a:off x="4448097" y="3991685"/>
            <a:ext cx="2457438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Observation Systems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In-Space Sustainability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B0DE3E-AF9A-9CE4-FA43-3A3541B297D4}"/>
              </a:ext>
            </a:extLst>
          </p:cNvPr>
          <p:cNvSpPr txBox="1"/>
          <p:nvPr/>
        </p:nvSpPr>
        <p:spPr>
          <a:xfrm>
            <a:off x="4447824" y="5053819"/>
            <a:ext cx="2280848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Avionics &amp; Sensors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Robotics &amp; Autonomy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4CAA69-0DEF-AA26-D10A-DD22C417BB97}"/>
              </a:ext>
            </a:extLst>
          </p:cNvPr>
          <p:cNvSpPr txBox="1"/>
          <p:nvPr/>
        </p:nvSpPr>
        <p:spPr>
          <a:xfrm>
            <a:off x="6908376" y="2881625"/>
            <a:ext cx="3020247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Dust Mitigation &amp; Environments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Mobility &amp; Transportation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Habitation Systems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18F3B16-43E9-6719-3E4F-125ED49A7C03}"/>
              </a:ext>
            </a:extLst>
          </p:cNvPr>
          <p:cNvSpPr txBox="1"/>
          <p:nvPr/>
        </p:nvSpPr>
        <p:spPr>
          <a:xfrm>
            <a:off x="9417851" y="2886483"/>
            <a:ext cx="1775779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Surface Sustainability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&amp; Logistics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1BC949-91FD-4C82-2B66-DE8A4AB725DD}"/>
              </a:ext>
            </a:extLst>
          </p:cNvPr>
          <p:cNvSpPr txBox="1"/>
          <p:nvPr/>
        </p:nvSpPr>
        <p:spPr>
          <a:xfrm>
            <a:off x="6883105" y="3915065"/>
            <a:ext cx="3834622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Communications, Positioning, Navigation, &amp; Timing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In-Space Servicing, Assembly, &amp; Manufacturing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Small Spacecraft &amp; Distributed Systems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81FAC4-B7C3-B9C2-9A0C-A52880274B22}"/>
              </a:ext>
            </a:extLst>
          </p:cNvPr>
          <p:cNvSpPr txBox="1"/>
          <p:nvPr/>
        </p:nvSpPr>
        <p:spPr>
          <a:xfrm>
            <a:off x="6875220" y="5053819"/>
            <a:ext cx="364423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Advanced Materials, Structures, &amp; Manufacturing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Advanced Power &amp; Thermal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BBE8F9-8E9A-896A-3D15-519480FB1330}"/>
              </a:ext>
            </a:extLst>
          </p:cNvPr>
          <p:cNvSpPr txBox="1"/>
          <p:nvPr/>
        </p:nvSpPr>
        <p:spPr>
          <a:xfrm>
            <a:off x="4448335" y="888646"/>
            <a:ext cx="4746173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Advanced Propulsion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Nuclear Propulsion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D530C1D-4C87-13E3-B3E8-CA4DE69CA23C}"/>
              </a:ext>
            </a:extLst>
          </p:cNvPr>
          <p:cNvSpPr txBox="1"/>
          <p:nvPr/>
        </p:nvSpPr>
        <p:spPr>
          <a:xfrm>
            <a:off x="1542276" y="86329"/>
            <a:ext cx="9577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STMD Tech Base Functional Domains</a:t>
            </a:r>
          </a:p>
        </p:txBody>
      </p:sp>
      <p:pic>
        <p:nvPicPr>
          <p:cNvPr id="42" name="Picture 41" descr="NASA Logo">
            <a:extLst>
              <a:ext uri="{FF2B5EF4-FFF2-40B4-BE49-F238E27FC236}">
                <a16:creationId xmlns:a16="http://schemas.microsoft.com/office/drawing/2014/main" id="{F7068FAC-2C4B-7315-0B66-5957068C7A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8783" y="143217"/>
            <a:ext cx="577609" cy="47986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53A28B8-8C58-3469-57B4-16E70AFA1475}"/>
              </a:ext>
            </a:extLst>
          </p:cNvPr>
          <p:cNvSpPr txBox="1"/>
          <p:nvPr/>
        </p:nvSpPr>
        <p:spPr>
          <a:xfrm flipH="1">
            <a:off x="5682972" y="6064376"/>
            <a:ext cx="13337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NIAC/CIF/ECI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STRG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494239-6177-FD43-72BD-7F0B9264C6D8}"/>
              </a:ext>
            </a:extLst>
          </p:cNvPr>
          <p:cNvSpPr txBox="1"/>
          <p:nvPr/>
        </p:nvSpPr>
        <p:spPr>
          <a:xfrm>
            <a:off x="6931635" y="6056064"/>
            <a:ext cx="1196332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PCC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Tech Transfer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0C9765A-7F40-B520-EFD5-A7C42B8B0E7B}"/>
              </a:ext>
            </a:extLst>
          </p:cNvPr>
          <p:cNvSpPr txBox="1"/>
          <p:nvPr/>
        </p:nvSpPr>
        <p:spPr>
          <a:xfrm>
            <a:off x="9795500" y="6066392"/>
            <a:ext cx="160391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TP/ACO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Inclusive Innovation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BCCA80-5339-AFF6-DF06-C25AAD1C701C}"/>
              </a:ext>
            </a:extLst>
          </p:cNvPr>
          <p:cNvSpPr txBox="1"/>
          <p:nvPr/>
        </p:nvSpPr>
        <p:spPr>
          <a:xfrm flipH="1">
            <a:off x="8186379" y="6056064"/>
            <a:ext cx="186776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SBIR/STTR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Flight Opportunities</a:t>
            </a:r>
          </a:p>
        </p:txBody>
      </p:sp>
      <p:sp>
        <p:nvSpPr>
          <p:cNvPr id="47" name="Rectangle: Rounded Corners 57">
            <a:extLst>
              <a:ext uri="{FF2B5EF4-FFF2-40B4-BE49-F238E27FC236}">
                <a16:creationId xmlns:a16="http://schemas.microsoft.com/office/drawing/2014/main" id="{E53E1116-9AC6-AFF3-8221-A1E94F00373E}"/>
              </a:ext>
            </a:extLst>
          </p:cNvPr>
          <p:cNvSpPr/>
          <p:nvPr/>
        </p:nvSpPr>
        <p:spPr>
          <a:xfrm>
            <a:off x="5931645" y="5904214"/>
            <a:ext cx="1810379" cy="5307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1C9AD7A-D51F-D37F-7CAF-2844E2AE5192}"/>
              </a:ext>
            </a:extLst>
          </p:cNvPr>
          <p:cNvSpPr txBox="1"/>
          <p:nvPr/>
        </p:nvSpPr>
        <p:spPr>
          <a:xfrm>
            <a:off x="3720226" y="6003028"/>
            <a:ext cx="1656921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CATALYSTS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Innovative Mechanisms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5E0FF50-C846-8DD0-11C5-60BD0C4EFB4B}"/>
              </a:ext>
            </a:extLst>
          </p:cNvPr>
          <p:cNvSpPr txBox="1"/>
          <p:nvPr/>
        </p:nvSpPr>
        <p:spPr>
          <a:xfrm>
            <a:off x="6887538" y="888646"/>
            <a:ext cx="366934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Flight Vehicle Systems (including Ascent Systems)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Cryogenic Fluid Management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0449645-0D9E-9625-ED81-2EF610BE9E46}"/>
              </a:ext>
            </a:extLst>
          </p:cNvPr>
          <p:cNvSpPr txBox="1"/>
          <p:nvPr/>
        </p:nvSpPr>
        <p:spPr>
          <a:xfrm>
            <a:off x="6879096" y="1927566"/>
            <a:ext cx="291640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Landing Systems &amp; Environments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Entry Modeling &amp; Instrumentation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128214-35A5-D749-F559-931E996AC2CC}"/>
              </a:ext>
            </a:extLst>
          </p:cNvPr>
          <p:cNvSpPr txBox="1"/>
          <p:nvPr/>
        </p:nvSpPr>
        <p:spPr>
          <a:xfrm>
            <a:off x="646512" y="5691006"/>
            <a:ext cx="18195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Capability Portfolio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CB31B80-2D77-8390-0094-7AAB86E42CC7}"/>
              </a:ext>
            </a:extLst>
          </p:cNvPr>
          <p:cNvSpPr txBox="1"/>
          <p:nvPr/>
        </p:nvSpPr>
        <p:spPr>
          <a:xfrm>
            <a:off x="-119395" y="6571521"/>
            <a:ext cx="103540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t>2024-06-28</a:t>
            </a:r>
          </a:p>
        </p:txBody>
      </p:sp>
      <p:sp>
        <p:nvSpPr>
          <p:cNvPr id="53" name="Oval 52" descr="&quot;&quot;">
            <a:extLst>
              <a:ext uri="{FF2B5EF4-FFF2-40B4-BE49-F238E27FC236}">
                <a16:creationId xmlns:a16="http://schemas.microsoft.com/office/drawing/2014/main" id="{6717D14F-9E5B-8FD5-50EB-6AC9FE34FB3F}"/>
              </a:ext>
            </a:extLst>
          </p:cNvPr>
          <p:cNvSpPr/>
          <p:nvPr/>
        </p:nvSpPr>
        <p:spPr>
          <a:xfrm>
            <a:off x="746217" y="782570"/>
            <a:ext cx="731517" cy="731517"/>
          </a:xfrm>
          <a:prstGeom prst="ellipse">
            <a:avLst/>
          </a:prstGeom>
          <a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 descr="&quot;&quot;">
            <a:extLst>
              <a:ext uri="{FF2B5EF4-FFF2-40B4-BE49-F238E27FC236}">
                <a16:creationId xmlns:a16="http://schemas.microsoft.com/office/drawing/2014/main" id="{369C4DC7-4CCE-2613-A17D-7D41B9E81D0D}"/>
              </a:ext>
            </a:extLst>
          </p:cNvPr>
          <p:cNvSpPr/>
          <p:nvPr/>
        </p:nvSpPr>
        <p:spPr>
          <a:xfrm>
            <a:off x="744131" y="1799336"/>
            <a:ext cx="731517" cy="731517"/>
          </a:xfrm>
          <a:prstGeom prst="ellipse">
            <a:avLst/>
          </a:prstGeom>
          <a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 descr="&quot;&quot;">
            <a:extLst>
              <a:ext uri="{FF2B5EF4-FFF2-40B4-BE49-F238E27FC236}">
                <a16:creationId xmlns:a16="http://schemas.microsoft.com/office/drawing/2014/main" id="{CAE1E81D-3930-3F4E-9E14-F438B863BCCE}"/>
              </a:ext>
            </a:extLst>
          </p:cNvPr>
          <p:cNvSpPr/>
          <p:nvPr/>
        </p:nvSpPr>
        <p:spPr>
          <a:xfrm>
            <a:off x="736003" y="2843507"/>
            <a:ext cx="731517" cy="731517"/>
          </a:xfrm>
          <a:prstGeom prst="ellipse">
            <a:avLst/>
          </a:prstGeom>
          <a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 descr="&quot;&quot;">
            <a:extLst>
              <a:ext uri="{FF2B5EF4-FFF2-40B4-BE49-F238E27FC236}">
                <a16:creationId xmlns:a16="http://schemas.microsoft.com/office/drawing/2014/main" id="{6FA854C2-388D-DA57-411B-CB7DC1F2CE58}"/>
              </a:ext>
            </a:extLst>
          </p:cNvPr>
          <p:cNvSpPr/>
          <p:nvPr/>
        </p:nvSpPr>
        <p:spPr>
          <a:xfrm>
            <a:off x="737385" y="3888933"/>
            <a:ext cx="731517" cy="731517"/>
          </a:xfrm>
          <a:prstGeom prst="ellipse">
            <a:avLst/>
          </a:prstGeom>
          <a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 descr="&quot;&quot;">
            <a:extLst>
              <a:ext uri="{FF2B5EF4-FFF2-40B4-BE49-F238E27FC236}">
                <a16:creationId xmlns:a16="http://schemas.microsoft.com/office/drawing/2014/main" id="{D4D65816-089B-2A89-AE95-94A2A3093915}"/>
              </a:ext>
            </a:extLst>
          </p:cNvPr>
          <p:cNvSpPr/>
          <p:nvPr/>
        </p:nvSpPr>
        <p:spPr>
          <a:xfrm>
            <a:off x="740062" y="4894573"/>
            <a:ext cx="731517" cy="731517"/>
          </a:xfrm>
          <a:prstGeom prst="ellipse">
            <a:avLst/>
          </a:prstGeom>
          <a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F8404F7-CCAC-9A87-8FC3-8E3B03B2A1D6}"/>
              </a:ext>
            </a:extLst>
          </p:cNvPr>
          <p:cNvCxnSpPr/>
          <p:nvPr/>
        </p:nvCxnSpPr>
        <p:spPr>
          <a:xfrm>
            <a:off x="5530059" y="5920223"/>
            <a:ext cx="0" cy="7856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4B5F29-AA0C-58E7-FD42-5FDE2E6A7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1" y="6411233"/>
            <a:ext cx="947057" cy="310243"/>
          </a:xfrm>
          <a:prstGeom prst="rect">
            <a:avLst/>
          </a:prstGeom>
        </p:spPr>
        <p:txBody>
          <a:bodyPr vert="horz" lIns="91429" tIns="45714" rIns="91429" bIns="45714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EB4521-E5B3-AE94-5076-A5DD29E9B611}"/>
              </a:ext>
            </a:extLst>
          </p:cNvPr>
          <p:cNvSpPr/>
          <p:nvPr/>
        </p:nvSpPr>
        <p:spPr>
          <a:xfrm>
            <a:off x="9464506" y="2897963"/>
            <a:ext cx="1253222" cy="6366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6BEB03D-3FCE-1600-ABD9-15FE6D6AD055}"/>
              </a:ext>
            </a:extLst>
          </p:cNvPr>
          <p:cNvSpPr/>
          <p:nvPr/>
        </p:nvSpPr>
        <p:spPr>
          <a:xfrm>
            <a:off x="6933156" y="866711"/>
            <a:ext cx="3423823" cy="2722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275FE0B-F3C5-5A3E-9C91-453271D8F955}"/>
              </a:ext>
            </a:extLst>
          </p:cNvPr>
          <p:cNvSpPr/>
          <p:nvPr/>
        </p:nvSpPr>
        <p:spPr>
          <a:xfrm>
            <a:off x="6975229" y="3274281"/>
            <a:ext cx="2155172" cy="2523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084D8241-6476-C9CB-6AFF-385BBA38AD63}"/>
              </a:ext>
            </a:extLst>
          </p:cNvPr>
          <p:cNvSpPr/>
          <p:nvPr/>
        </p:nvSpPr>
        <p:spPr>
          <a:xfrm>
            <a:off x="3644352" y="5947788"/>
            <a:ext cx="7755061" cy="71291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3178FC-7EA7-723D-926F-C4E5D84C9761}"/>
              </a:ext>
            </a:extLst>
          </p:cNvPr>
          <p:cNvSpPr txBox="1"/>
          <p:nvPr/>
        </p:nvSpPr>
        <p:spPr>
          <a:xfrm>
            <a:off x="10476196" y="523602"/>
            <a:ext cx="2162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/>
              </a:rPr>
              <a:t>ECLSS-CHP SCLT Alignments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80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896E-88B0-462B-87DA-4DEC3465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320675"/>
            <a:ext cx="10989527" cy="816749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Notional transition from current ECLSS-CHP SCLT structure to STMD Domain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4A4D8-27FD-474D-846F-39CDBBF8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260087"/>
            <a:ext cx="10989527" cy="5523267"/>
          </a:xfrm>
        </p:spPr>
        <p:txBody>
          <a:bodyPr>
            <a:normAutofit/>
          </a:bodyPr>
          <a:lstStyle/>
          <a:p>
            <a:r>
              <a:rPr lang="en-US" dirty="0"/>
              <a:t>ECLSS-CHP technology development traditionally has been primarily funded by ESDM Moon to Mars (Mars Campaign Office) with key low to mid-TRL technology development funded by STMD</a:t>
            </a:r>
          </a:p>
          <a:p>
            <a:r>
              <a:rPr lang="en-US" dirty="0">
                <a:solidFill>
                  <a:srgbClr val="00B050"/>
                </a:solidFill>
              </a:rPr>
              <a:t>STMD LIVE – Surface Habitation will include portions of ECLSS-CHP scope but will also identify and include key ESDMD and SMD content</a:t>
            </a:r>
          </a:p>
          <a:p>
            <a:r>
              <a:rPr lang="en-US" dirty="0">
                <a:solidFill>
                  <a:srgbClr val="00B050"/>
                </a:solidFill>
              </a:rPr>
              <a:t>STMD, ESDMD-MCO, and SOMD-HRP are initiating a process of defining technology development scope and handoffs</a:t>
            </a:r>
          </a:p>
          <a:p>
            <a:pPr lvl="1"/>
            <a:r>
              <a:rPr lang="en-US" dirty="0"/>
              <a:t>Technology roadmaps and shortfalls that align with M2M ADD functions remain critical tools</a:t>
            </a:r>
          </a:p>
          <a:p>
            <a:pPr lvl="1"/>
            <a:r>
              <a:rPr lang="en-US" dirty="0"/>
              <a:t>The ECLSS-CHP SCLT has an internal set 27 technology roadmaps that will be used support development of the LIVE and other domain roadmaps</a:t>
            </a:r>
          </a:p>
          <a:p>
            <a:r>
              <a:rPr lang="en-US" dirty="0"/>
              <a:t>ECLSS-CHP scope addresses both surface and ug transit to Mars habitation technologies</a:t>
            </a:r>
          </a:p>
          <a:p>
            <a:pPr lvl="1"/>
            <a:r>
              <a:rPr lang="en-US" dirty="0"/>
              <a:t>LIVE/Surface Habitation Systems – is primarily ECLSS-CHP transition for surface scope</a:t>
            </a:r>
          </a:p>
          <a:p>
            <a:pPr lvl="1"/>
            <a:r>
              <a:rPr lang="en-US" dirty="0"/>
              <a:t>LIVE/Surface Sustainability &amp; Logistics –includes some ECLSS-CHP surface scope (e.g., consumables and waste)</a:t>
            </a:r>
          </a:p>
          <a:p>
            <a:pPr lvl="1"/>
            <a:r>
              <a:rPr lang="en-US" dirty="0"/>
              <a:t>GO/Flight Vehicle Systems – is primarily ECLSS-CHP transition for ug transit to Mars but STMD/ESDMD role definition is forward work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8C23F7E-32EB-4AC7-8EB1-F1B0A938F5AC}"/>
              </a:ext>
            </a:extLst>
          </p:cNvPr>
          <p:cNvSpPr txBox="1">
            <a:spLocks/>
          </p:cNvSpPr>
          <p:nvPr/>
        </p:nvSpPr>
        <p:spPr>
          <a:xfrm>
            <a:off x="11024628" y="6492875"/>
            <a:ext cx="11591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2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BLUE">
  <a:themeElements>
    <a:clrScheme name="Custom 11">
      <a:dk1>
        <a:srgbClr val="000000"/>
      </a:dk1>
      <a:lt1>
        <a:srgbClr val="FFFFFF"/>
      </a:lt1>
      <a:dk2>
        <a:srgbClr val="34BFEF"/>
      </a:dk2>
      <a:lt2>
        <a:srgbClr val="E7E6E6"/>
      </a:lt2>
      <a:accent1>
        <a:srgbClr val="FB6519"/>
      </a:accent1>
      <a:accent2>
        <a:srgbClr val="FA04FD"/>
      </a:accent2>
      <a:accent3>
        <a:srgbClr val="66FF33"/>
      </a:accent3>
      <a:accent4>
        <a:srgbClr val="0066B3"/>
      </a:accent4>
      <a:accent5>
        <a:srgbClr val="ED1C24"/>
      </a:accent5>
      <a:accent6>
        <a:srgbClr val="919191"/>
      </a:accent6>
      <a:hlink>
        <a:srgbClr val="59B8D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ter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38829d5-cde2-4079-8d87-ad9bf7b973fc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D6B3117599234F9BA775767BEA7B1C" ma:contentTypeVersion="14" ma:contentTypeDescription="Create a new document." ma:contentTypeScope="" ma:versionID="7cac400be5f606fd1b554284d89bd59f">
  <xsd:schema xmlns:xsd="http://www.w3.org/2001/XMLSchema" xmlns:xs="http://www.w3.org/2001/XMLSchema" xmlns:p="http://schemas.microsoft.com/office/2006/metadata/properties" xmlns:ns2="538829d5-cde2-4079-8d87-ad9bf7b973fc" xmlns:ns3="715deda5-76da-48ba-b584-2a0e01f7ef4d" xmlns:ns4="d900e117-17a0-4b24-9e47-511ef1d02c43" targetNamespace="http://schemas.microsoft.com/office/2006/metadata/properties" ma:root="true" ma:fieldsID="8974b48dc4ae7bf312b4c3b8672f0301" ns2:_="" ns3:_="" ns4:_="">
    <xsd:import namespace="538829d5-cde2-4079-8d87-ad9bf7b973fc"/>
    <xsd:import namespace="715deda5-76da-48ba-b584-2a0e01f7ef4d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8829d5-cde2-4079-8d87-ad9bf7b9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deda5-76da-48ba-b584-2a0e01f7ef4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5215c0c-ee97-4fee-8dcc-20e868611999}" ma:internalName="TaxCatchAll" ma:showField="CatchAllData" ma:web="715deda5-76da-48ba-b584-2a0e01f7e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E0C250-C299-4D9F-9004-1AA3BD4FAB1F}">
  <ds:schemaRefs>
    <ds:schemaRef ds:uri="538829d5-cde2-4079-8d87-ad9bf7b973fc"/>
    <ds:schemaRef ds:uri="715deda5-76da-48ba-b584-2a0e01f7ef4d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6226BB7-27B7-4BE4-A235-2935CFA4DD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D99C2B-C3A7-4D66-8CD3-F76986915F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8829d5-cde2-4079-8d87-ad9bf7b973fc"/>
    <ds:schemaRef ds:uri="715deda5-76da-48ba-b584-2a0e01f7ef4d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4538</TotalTime>
  <Words>1335</Words>
  <Application>Microsoft Office PowerPoint</Application>
  <PresentationFormat>Widescreen</PresentationFormat>
  <Paragraphs>196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8</vt:i4>
      </vt:variant>
    </vt:vector>
  </HeadingPairs>
  <TitlesOfParts>
    <vt:vector size="26" baseType="lpstr">
      <vt:lpstr>Aptos</vt:lpstr>
      <vt:lpstr>Arial</vt:lpstr>
      <vt:lpstr>Arial Nova</vt:lpstr>
      <vt:lpstr>Calibri</vt:lpstr>
      <vt:lpstr>Calibri Light</vt:lpstr>
      <vt:lpstr>Century Gothic</vt:lpstr>
      <vt:lpstr>Courier New</vt:lpstr>
      <vt:lpstr>Eras Medium ITC</vt:lpstr>
      <vt:lpstr>Helvetica</vt:lpstr>
      <vt:lpstr>Raleway</vt:lpstr>
      <vt:lpstr>System Font Regular</vt:lpstr>
      <vt:lpstr>Wingdings</vt:lpstr>
      <vt:lpstr>2_BLUE</vt:lpstr>
      <vt:lpstr>Master Template</vt:lpstr>
      <vt:lpstr>3_ExplorationScenario-Updated</vt:lpstr>
      <vt:lpstr>1_Office Theme</vt:lpstr>
      <vt:lpstr>3_Office Theme</vt:lpstr>
      <vt:lpstr>4_Office Theme</vt:lpstr>
      <vt:lpstr>PowerPoint Presentation</vt:lpstr>
      <vt:lpstr>Overview</vt:lpstr>
      <vt:lpstr>ECLSS-CHP SCLT – Scope of Capability Areas </vt:lpstr>
      <vt:lpstr>PowerPoint Presentation</vt:lpstr>
      <vt:lpstr>STMD Shortfall Survey Results Summary for Advanced Habitation Systems </vt:lpstr>
      <vt:lpstr>ECLSS-CHP SCLT Gaps are Closed Across Programs</vt:lpstr>
      <vt:lpstr>PowerPoint Presentation</vt:lpstr>
      <vt:lpstr>Notional transition from current ECLSS-CHP SCLT structure to STMD Domain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Darcy Elburn</dc:creator>
  <cp:lastModifiedBy>Broyan, James L. (JSC-BG040)</cp:lastModifiedBy>
  <cp:revision>39</cp:revision>
  <dcterms:created xsi:type="dcterms:W3CDTF">2019-10-04T17:13:25Z</dcterms:created>
  <dcterms:modified xsi:type="dcterms:W3CDTF">2024-09-04T19:41:44Z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0x01010025D6B3117599234F9BA775767BEA7B1C</vt:lpwstr>
  </property>
  <property fmtid="{D5CDD505-2E9C-101B-9397-08002B2CF9AE}" pid="3" name="MediaServiceImageTags">
    <vt:lpwstr/>
  </property>
</Properties>
</file>