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577" r:id="rId3"/>
    <p:sldId id="2145706594" r:id="rId4"/>
    <p:sldId id="563" r:id="rId5"/>
    <p:sldId id="565" r:id="rId6"/>
    <p:sldId id="568" r:id="rId7"/>
    <p:sldId id="258" r:id="rId8"/>
    <p:sldId id="560" r:id="rId9"/>
    <p:sldId id="561" r:id="rId10"/>
    <p:sldId id="573" r:id="rId11"/>
    <p:sldId id="570" r:id="rId12"/>
    <p:sldId id="574" r:id="rId13"/>
    <p:sldId id="57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248" userDrawn="1">
          <p15:clr>
            <a:srgbClr val="A4A3A4"/>
          </p15:clr>
        </p15:guide>
        <p15:guide id="2" pos="76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85"/>
    <p:restoredTop sz="91361"/>
  </p:normalViewPr>
  <p:slideViewPr>
    <p:cSldViewPr snapToGrid="0" showGuides="1">
      <p:cViewPr>
        <p:scale>
          <a:sx n="117" d="100"/>
          <a:sy n="117" d="100"/>
        </p:scale>
        <p:origin x="1304" y="160"/>
      </p:cViewPr>
      <p:guideLst>
        <p:guide orient="horz" pos="4248"/>
        <p:guide pos="76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189F69-544A-4807-A5EB-DD869B3FE81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33C5A25-04CE-42B4-8EB7-522782C3F1F7}">
      <dgm:prSet/>
      <dgm:spPr/>
      <dgm:t>
        <a:bodyPr/>
        <a:lstStyle/>
        <a:p>
          <a:r>
            <a:rPr lang="en-US" b="1"/>
            <a:t>Missoula, Montana</a:t>
          </a:r>
          <a:endParaRPr lang="en-US"/>
        </a:p>
      </dgm:t>
    </dgm:pt>
    <dgm:pt modelId="{3CD819CB-B42B-40F5-8FD6-6AFA40AEF23C}" type="parTrans" cxnId="{AC6D3469-2292-4ED1-AC92-894D2792ECF9}">
      <dgm:prSet/>
      <dgm:spPr/>
      <dgm:t>
        <a:bodyPr/>
        <a:lstStyle/>
        <a:p>
          <a:endParaRPr lang="en-US"/>
        </a:p>
      </dgm:t>
    </dgm:pt>
    <dgm:pt modelId="{BD180A8D-B5B1-4FFA-B3E6-9513B8B2885B}" type="sibTrans" cxnId="{AC6D3469-2292-4ED1-AC92-894D2792ECF9}">
      <dgm:prSet/>
      <dgm:spPr/>
      <dgm:t>
        <a:bodyPr/>
        <a:lstStyle/>
        <a:p>
          <a:endParaRPr lang="en-US"/>
        </a:p>
      </dgm:t>
    </dgm:pt>
    <dgm:pt modelId="{3188D781-6F2F-41A3-9AC2-5E88E191DB0E}">
      <dgm:prSet/>
      <dgm:spPr/>
      <dgm:t>
        <a:bodyPr/>
        <a:lstStyle/>
        <a:p>
          <a:r>
            <a:rPr lang="en-US" dirty="0"/>
            <a:t>	Aug. 27</a:t>
          </a:r>
          <a:r>
            <a:rPr lang="en-US" baseline="30000" dirty="0"/>
            <a:t>th</a:t>
          </a:r>
          <a:r>
            <a:rPr lang="en-US" dirty="0"/>
            <a:t>  - 29</a:t>
          </a:r>
          <a:r>
            <a:rPr lang="en-US" baseline="30000" dirty="0"/>
            <a:t>th</a:t>
          </a:r>
          <a:r>
            <a:rPr lang="en-US" dirty="0"/>
            <a:t> , 2024</a:t>
          </a:r>
        </a:p>
      </dgm:t>
    </dgm:pt>
    <dgm:pt modelId="{E9BE746F-FF78-4C0F-BB19-E5A7C622CDE7}" type="parTrans" cxnId="{B6E96044-AD1B-4076-9B6A-0689DFD1EFBA}">
      <dgm:prSet/>
      <dgm:spPr/>
      <dgm:t>
        <a:bodyPr/>
        <a:lstStyle/>
        <a:p>
          <a:endParaRPr lang="en-US"/>
        </a:p>
      </dgm:t>
    </dgm:pt>
    <dgm:pt modelId="{DE86276F-F41A-4431-880B-3CE4DB18751A}" type="sibTrans" cxnId="{B6E96044-AD1B-4076-9B6A-0689DFD1EFBA}">
      <dgm:prSet/>
      <dgm:spPr/>
      <dgm:t>
        <a:bodyPr/>
        <a:lstStyle/>
        <a:p>
          <a:endParaRPr lang="en-US"/>
        </a:p>
      </dgm:t>
    </dgm:pt>
    <dgm:pt modelId="{647A0FD6-32C0-4B18-9C0F-E920CA11CBE4}">
      <dgm:prSet/>
      <dgm:spPr/>
      <dgm:t>
        <a:bodyPr/>
        <a:lstStyle/>
        <a:p>
          <a:r>
            <a:rPr lang="en-US" dirty="0"/>
            <a:t>	Technology Demonstration</a:t>
          </a:r>
        </a:p>
      </dgm:t>
    </dgm:pt>
    <dgm:pt modelId="{4980323B-04AE-4FA0-8F34-8C892FD72395}" type="parTrans" cxnId="{FB911A92-FCC7-4494-80BB-64AD41264C4C}">
      <dgm:prSet/>
      <dgm:spPr/>
      <dgm:t>
        <a:bodyPr/>
        <a:lstStyle/>
        <a:p>
          <a:endParaRPr lang="en-US"/>
        </a:p>
      </dgm:t>
    </dgm:pt>
    <dgm:pt modelId="{9B075A75-BC95-432C-A256-79ABA5901AF4}" type="sibTrans" cxnId="{FB911A92-FCC7-4494-80BB-64AD41264C4C}">
      <dgm:prSet/>
      <dgm:spPr/>
      <dgm:t>
        <a:bodyPr/>
        <a:lstStyle/>
        <a:p>
          <a:endParaRPr lang="en-US"/>
        </a:p>
      </dgm:t>
    </dgm:pt>
    <dgm:pt modelId="{90018260-D969-4E2F-9C30-E838E930C521}">
      <dgm:prSet/>
      <dgm:spPr/>
      <dgm:t>
        <a:bodyPr/>
        <a:lstStyle/>
        <a:p>
          <a:r>
            <a:rPr lang="en-US" b="1"/>
            <a:t>Richfield, Utah</a:t>
          </a:r>
          <a:endParaRPr lang="en-US"/>
        </a:p>
      </dgm:t>
    </dgm:pt>
    <dgm:pt modelId="{6929E2C3-717D-4A1E-9C3E-334F8B41D8F3}" type="parTrans" cxnId="{B791DC1C-EBD9-4B19-8327-2E70AEA6CAAB}">
      <dgm:prSet/>
      <dgm:spPr/>
      <dgm:t>
        <a:bodyPr/>
        <a:lstStyle/>
        <a:p>
          <a:endParaRPr lang="en-US"/>
        </a:p>
      </dgm:t>
    </dgm:pt>
    <dgm:pt modelId="{7FDE1264-CEE2-4F08-BD0A-2C59FE50C182}" type="sibTrans" cxnId="{B791DC1C-EBD9-4B19-8327-2E70AEA6CAAB}">
      <dgm:prSet/>
      <dgm:spPr/>
      <dgm:t>
        <a:bodyPr/>
        <a:lstStyle/>
        <a:p>
          <a:endParaRPr lang="en-US"/>
        </a:p>
      </dgm:t>
    </dgm:pt>
    <dgm:pt modelId="{3D40D881-0933-40C1-9A00-5669BAE70EDD}">
      <dgm:prSet/>
      <dgm:spPr/>
      <dgm:t>
        <a:bodyPr/>
        <a:lstStyle/>
        <a:p>
          <a:r>
            <a:rPr lang="en-US" dirty="0"/>
            <a:t>	October/November 2024</a:t>
          </a:r>
        </a:p>
      </dgm:t>
    </dgm:pt>
    <dgm:pt modelId="{2879CDAF-09D6-4EC7-8EDC-8673081B0A8F}" type="parTrans" cxnId="{45EA416F-5FE2-4F89-A743-6EFFA6D13CF2}">
      <dgm:prSet/>
      <dgm:spPr/>
      <dgm:t>
        <a:bodyPr/>
        <a:lstStyle/>
        <a:p>
          <a:endParaRPr lang="en-US"/>
        </a:p>
      </dgm:t>
    </dgm:pt>
    <dgm:pt modelId="{2D396E75-E77C-4137-AE76-CAF8D260A1B1}" type="sibTrans" cxnId="{45EA416F-5FE2-4F89-A743-6EFFA6D13CF2}">
      <dgm:prSet/>
      <dgm:spPr/>
      <dgm:t>
        <a:bodyPr/>
        <a:lstStyle/>
        <a:p>
          <a:endParaRPr lang="en-US"/>
        </a:p>
      </dgm:t>
    </dgm:pt>
    <dgm:pt modelId="{906C6F30-65CE-4E56-8919-1C5035CF4564}">
      <dgm:prSet/>
      <dgm:spPr/>
      <dgm:t>
        <a:bodyPr/>
        <a:lstStyle/>
        <a:p>
          <a:r>
            <a:rPr lang="en-US" dirty="0"/>
            <a:t>	Pre &amp; Post Prescribed Fire Data Collection</a:t>
          </a:r>
        </a:p>
      </dgm:t>
    </dgm:pt>
    <dgm:pt modelId="{B48C974B-2B01-4C54-B501-109750F9EAFE}" type="parTrans" cxnId="{938A8135-2D16-45F8-93AC-2CD63D4C0C12}">
      <dgm:prSet/>
      <dgm:spPr/>
      <dgm:t>
        <a:bodyPr/>
        <a:lstStyle/>
        <a:p>
          <a:endParaRPr lang="en-US"/>
        </a:p>
      </dgm:t>
    </dgm:pt>
    <dgm:pt modelId="{A93894C8-DC28-4002-BF53-0AC322C1851D}" type="sibTrans" cxnId="{938A8135-2D16-45F8-93AC-2CD63D4C0C12}">
      <dgm:prSet/>
      <dgm:spPr/>
      <dgm:t>
        <a:bodyPr/>
        <a:lstStyle/>
        <a:p>
          <a:endParaRPr lang="en-US"/>
        </a:p>
      </dgm:t>
    </dgm:pt>
    <dgm:pt modelId="{8E43E759-9F88-4104-A692-65A0AA76F472}">
      <dgm:prSet/>
      <dgm:spPr/>
      <dgm:t>
        <a:bodyPr/>
        <a:lstStyle/>
        <a:p>
          <a:r>
            <a:rPr lang="en-US" b="1"/>
            <a:t>Merritt Island, Florida</a:t>
          </a:r>
          <a:endParaRPr lang="en-US"/>
        </a:p>
      </dgm:t>
    </dgm:pt>
    <dgm:pt modelId="{7E623F13-434F-45BA-B44A-B18DF7BB10D2}" type="parTrans" cxnId="{DEAA540C-2456-4920-A9E1-83F82DAB39B2}">
      <dgm:prSet/>
      <dgm:spPr/>
      <dgm:t>
        <a:bodyPr/>
        <a:lstStyle/>
        <a:p>
          <a:endParaRPr lang="en-US"/>
        </a:p>
      </dgm:t>
    </dgm:pt>
    <dgm:pt modelId="{119D211D-5903-45CB-A963-0C0FAF20CC50}" type="sibTrans" cxnId="{DEAA540C-2456-4920-A9E1-83F82DAB39B2}">
      <dgm:prSet/>
      <dgm:spPr/>
      <dgm:t>
        <a:bodyPr/>
        <a:lstStyle/>
        <a:p>
          <a:endParaRPr lang="en-US"/>
        </a:p>
      </dgm:t>
    </dgm:pt>
    <dgm:pt modelId="{5BA739AB-6FE9-4C43-9805-4F92584D0B76}">
      <dgm:prSet/>
      <dgm:spPr/>
      <dgm:t>
        <a:bodyPr/>
        <a:lstStyle/>
        <a:p>
          <a:r>
            <a:rPr lang="en-US" dirty="0"/>
            <a:t>	April 7</a:t>
          </a:r>
          <a:r>
            <a:rPr lang="en-US" baseline="30000" dirty="0"/>
            <a:t>th</a:t>
          </a:r>
          <a:r>
            <a:rPr lang="en-US" dirty="0"/>
            <a:t> -21</a:t>
          </a:r>
          <a:r>
            <a:rPr lang="en-US" baseline="30000" dirty="0"/>
            <a:t>st</a:t>
          </a:r>
          <a:r>
            <a:rPr lang="en-US" dirty="0"/>
            <a:t> , 2025</a:t>
          </a:r>
        </a:p>
      </dgm:t>
    </dgm:pt>
    <dgm:pt modelId="{E4F3753B-AE4B-4F6F-BDED-12716CBCC3D1}" type="parTrans" cxnId="{9C9F738C-2CAF-4B7D-B23F-31CDB264ED8E}">
      <dgm:prSet/>
      <dgm:spPr/>
      <dgm:t>
        <a:bodyPr/>
        <a:lstStyle/>
        <a:p>
          <a:endParaRPr lang="en-US"/>
        </a:p>
      </dgm:t>
    </dgm:pt>
    <dgm:pt modelId="{2A869DD7-6B45-4773-8F0D-6B18B8F3377A}" type="sibTrans" cxnId="{9C9F738C-2CAF-4B7D-B23F-31CDB264ED8E}">
      <dgm:prSet/>
      <dgm:spPr/>
      <dgm:t>
        <a:bodyPr/>
        <a:lstStyle/>
        <a:p>
          <a:endParaRPr lang="en-US"/>
        </a:p>
      </dgm:t>
    </dgm:pt>
    <dgm:pt modelId="{0A42BD9A-F85D-461C-90BA-BD2075C8FF7B}">
      <dgm:prSet/>
      <dgm:spPr/>
      <dgm:t>
        <a:bodyPr/>
        <a:lstStyle/>
        <a:p>
          <a:r>
            <a:rPr lang="en-US" dirty="0"/>
            <a:t>	Pre, Post, &amp; Active Prescribed Fire Data Collection</a:t>
          </a:r>
        </a:p>
      </dgm:t>
    </dgm:pt>
    <dgm:pt modelId="{4BABA155-0C41-461D-B938-477FCC454717}" type="parTrans" cxnId="{F10B5578-6463-49B3-8EEB-CC1C6E8AD61C}">
      <dgm:prSet/>
      <dgm:spPr/>
      <dgm:t>
        <a:bodyPr/>
        <a:lstStyle/>
        <a:p>
          <a:endParaRPr lang="en-US"/>
        </a:p>
      </dgm:t>
    </dgm:pt>
    <dgm:pt modelId="{978D8F3A-8C5C-427B-8B49-6226586803A6}" type="sibTrans" cxnId="{F10B5578-6463-49B3-8EEB-CC1C6E8AD61C}">
      <dgm:prSet/>
      <dgm:spPr/>
      <dgm:t>
        <a:bodyPr/>
        <a:lstStyle/>
        <a:p>
          <a:endParaRPr lang="en-US"/>
        </a:p>
      </dgm:t>
    </dgm:pt>
    <dgm:pt modelId="{C8060EE5-276F-FE45-B5C6-1C6433A4DF8C}" type="pres">
      <dgm:prSet presAssocID="{29189F69-544A-4807-A5EB-DD869B3FE813}" presName="linear" presStyleCnt="0">
        <dgm:presLayoutVars>
          <dgm:animLvl val="lvl"/>
          <dgm:resizeHandles val="exact"/>
        </dgm:presLayoutVars>
      </dgm:prSet>
      <dgm:spPr/>
    </dgm:pt>
    <dgm:pt modelId="{7E163EF2-0731-7142-A22A-DF800FF0625F}" type="pres">
      <dgm:prSet presAssocID="{133C5A25-04CE-42B4-8EB7-522782C3F1F7}" presName="parentText" presStyleLbl="node1" presStyleIdx="0" presStyleCnt="9">
        <dgm:presLayoutVars>
          <dgm:chMax val="0"/>
          <dgm:bulletEnabled val="1"/>
        </dgm:presLayoutVars>
      </dgm:prSet>
      <dgm:spPr/>
    </dgm:pt>
    <dgm:pt modelId="{41BCE8F9-19A2-FE46-8AD6-73AB17693DE4}" type="pres">
      <dgm:prSet presAssocID="{BD180A8D-B5B1-4FFA-B3E6-9513B8B2885B}" presName="spacer" presStyleCnt="0"/>
      <dgm:spPr/>
    </dgm:pt>
    <dgm:pt modelId="{85CB12FC-9A57-7B4F-8E47-AC44862B4F4F}" type="pres">
      <dgm:prSet presAssocID="{3188D781-6F2F-41A3-9AC2-5E88E191DB0E}" presName="parentText" presStyleLbl="node1" presStyleIdx="1" presStyleCnt="9">
        <dgm:presLayoutVars>
          <dgm:chMax val="0"/>
          <dgm:bulletEnabled val="1"/>
        </dgm:presLayoutVars>
      </dgm:prSet>
      <dgm:spPr/>
    </dgm:pt>
    <dgm:pt modelId="{C317A836-6476-6F48-B804-99D1E68E8867}" type="pres">
      <dgm:prSet presAssocID="{DE86276F-F41A-4431-880B-3CE4DB18751A}" presName="spacer" presStyleCnt="0"/>
      <dgm:spPr/>
    </dgm:pt>
    <dgm:pt modelId="{4AFA2ADC-4436-8F4D-936C-521BB2597141}" type="pres">
      <dgm:prSet presAssocID="{647A0FD6-32C0-4B18-9C0F-E920CA11CBE4}" presName="parentText" presStyleLbl="node1" presStyleIdx="2" presStyleCnt="9">
        <dgm:presLayoutVars>
          <dgm:chMax val="0"/>
          <dgm:bulletEnabled val="1"/>
        </dgm:presLayoutVars>
      </dgm:prSet>
      <dgm:spPr/>
    </dgm:pt>
    <dgm:pt modelId="{ADB152A4-676A-454E-8AF7-ACA96BE9E941}" type="pres">
      <dgm:prSet presAssocID="{9B075A75-BC95-432C-A256-79ABA5901AF4}" presName="spacer" presStyleCnt="0"/>
      <dgm:spPr/>
    </dgm:pt>
    <dgm:pt modelId="{EF9D6409-1630-4945-BB8F-52C34A676BD5}" type="pres">
      <dgm:prSet presAssocID="{90018260-D969-4E2F-9C30-E838E930C521}" presName="parentText" presStyleLbl="node1" presStyleIdx="3" presStyleCnt="9">
        <dgm:presLayoutVars>
          <dgm:chMax val="0"/>
          <dgm:bulletEnabled val="1"/>
        </dgm:presLayoutVars>
      </dgm:prSet>
      <dgm:spPr/>
    </dgm:pt>
    <dgm:pt modelId="{BCC42B41-6B6E-F346-95AE-E117EF5DB074}" type="pres">
      <dgm:prSet presAssocID="{7FDE1264-CEE2-4F08-BD0A-2C59FE50C182}" presName="spacer" presStyleCnt="0"/>
      <dgm:spPr/>
    </dgm:pt>
    <dgm:pt modelId="{55BC616C-3D16-A94A-B030-71B61BB2345E}" type="pres">
      <dgm:prSet presAssocID="{3D40D881-0933-40C1-9A00-5669BAE70EDD}" presName="parentText" presStyleLbl="node1" presStyleIdx="4" presStyleCnt="9">
        <dgm:presLayoutVars>
          <dgm:chMax val="0"/>
          <dgm:bulletEnabled val="1"/>
        </dgm:presLayoutVars>
      </dgm:prSet>
      <dgm:spPr/>
    </dgm:pt>
    <dgm:pt modelId="{22FC5DE2-4F43-8141-84AA-46B67F4B4108}" type="pres">
      <dgm:prSet presAssocID="{2D396E75-E77C-4137-AE76-CAF8D260A1B1}" presName="spacer" presStyleCnt="0"/>
      <dgm:spPr/>
    </dgm:pt>
    <dgm:pt modelId="{138E4470-F8D0-8C4A-8054-D063B94FA063}" type="pres">
      <dgm:prSet presAssocID="{906C6F30-65CE-4E56-8919-1C5035CF4564}" presName="parentText" presStyleLbl="node1" presStyleIdx="5" presStyleCnt="9">
        <dgm:presLayoutVars>
          <dgm:chMax val="0"/>
          <dgm:bulletEnabled val="1"/>
        </dgm:presLayoutVars>
      </dgm:prSet>
      <dgm:spPr/>
    </dgm:pt>
    <dgm:pt modelId="{B5F5FB5F-CDF3-FC46-A339-539AF0519FB2}" type="pres">
      <dgm:prSet presAssocID="{A93894C8-DC28-4002-BF53-0AC322C1851D}" presName="spacer" presStyleCnt="0"/>
      <dgm:spPr/>
    </dgm:pt>
    <dgm:pt modelId="{D8EA8B39-18ED-204A-AC5B-74648382A834}" type="pres">
      <dgm:prSet presAssocID="{8E43E759-9F88-4104-A692-65A0AA76F472}" presName="parentText" presStyleLbl="node1" presStyleIdx="6" presStyleCnt="9" custLinFactNeighborX="135">
        <dgm:presLayoutVars>
          <dgm:chMax val="0"/>
          <dgm:bulletEnabled val="1"/>
        </dgm:presLayoutVars>
      </dgm:prSet>
      <dgm:spPr/>
    </dgm:pt>
    <dgm:pt modelId="{0E17CF73-4150-C34E-9A69-1D4B81073650}" type="pres">
      <dgm:prSet presAssocID="{119D211D-5903-45CB-A963-0C0FAF20CC50}" presName="spacer" presStyleCnt="0"/>
      <dgm:spPr/>
    </dgm:pt>
    <dgm:pt modelId="{526A138C-6867-9046-AD83-B8412804AC88}" type="pres">
      <dgm:prSet presAssocID="{5BA739AB-6FE9-4C43-9805-4F92584D0B76}" presName="parentText" presStyleLbl="node1" presStyleIdx="7" presStyleCnt="9">
        <dgm:presLayoutVars>
          <dgm:chMax val="0"/>
          <dgm:bulletEnabled val="1"/>
        </dgm:presLayoutVars>
      </dgm:prSet>
      <dgm:spPr/>
    </dgm:pt>
    <dgm:pt modelId="{FCB51811-2EE9-BC42-8984-5C36642F0C91}" type="pres">
      <dgm:prSet presAssocID="{2A869DD7-6B45-4773-8F0D-6B18B8F3377A}" presName="spacer" presStyleCnt="0"/>
      <dgm:spPr/>
    </dgm:pt>
    <dgm:pt modelId="{F661DF27-84EE-5F46-9488-B47EAB5F3B9B}" type="pres">
      <dgm:prSet presAssocID="{0A42BD9A-F85D-461C-90BA-BD2075C8FF7B}" presName="parentText" presStyleLbl="node1" presStyleIdx="8" presStyleCnt="9">
        <dgm:presLayoutVars>
          <dgm:chMax val="0"/>
          <dgm:bulletEnabled val="1"/>
        </dgm:presLayoutVars>
      </dgm:prSet>
      <dgm:spPr/>
    </dgm:pt>
  </dgm:ptLst>
  <dgm:cxnLst>
    <dgm:cxn modelId="{DEAA540C-2456-4920-A9E1-83F82DAB39B2}" srcId="{29189F69-544A-4807-A5EB-DD869B3FE813}" destId="{8E43E759-9F88-4104-A692-65A0AA76F472}" srcOrd="6" destOrd="0" parTransId="{7E623F13-434F-45BA-B44A-B18DF7BB10D2}" sibTransId="{119D211D-5903-45CB-A963-0C0FAF20CC50}"/>
    <dgm:cxn modelId="{EBD7F80E-094C-2E4B-A42F-8DEC70B6FFB9}" type="presOf" srcId="{647A0FD6-32C0-4B18-9C0F-E920CA11CBE4}" destId="{4AFA2ADC-4436-8F4D-936C-521BB2597141}" srcOrd="0" destOrd="0" presId="urn:microsoft.com/office/officeart/2005/8/layout/vList2"/>
    <dgm:cxn modelId="{2501951C-DC3F-454A-AD1B-689DD2DCDC04}" type="presOf" srcId="{90018260-D969-4E2F-9C30-E838E930C521}" destId="{EF9D6409-1630-4945-BB8F-52C34A676BD5}" srcOrd="0" destOrd="0" presId="urn:microsoft.com/office/officeart/2005/8/layout/vList2"/>
    <dgm:cxn modelId="{B791DC1C-EBD9-4B19-8327-2E70AEA6CAAB}" srcId="{29189F69-544A-4807-A5EB-DD869B3FE813}" destId="{90018260-D969-4E2F-9C30-E838E930C521}" srcOrd="3" destOrd="0" parTransId="{6929E2C3-717D-4A1E-9C3E-334F8B41D8F3}" sibTransId="{7FDE1264-CEE2-4F08-BD0A-2C59FE50C182}"/>
    <dgm:cxn modelId="{938A8135-2D16-45F8-93AC-2CD63D4C0C12}" srcId="{29189F69-544A-4807-A5EB-DD869B3FE813}" destId="{906C6F30-65CE-4E56-8919-1C5035CF4564}" srcOrd="5" destOrd="0" parTransId="{B48C974B-2B01-4C54-B501-109750F9EAFE}" sibTransId="{A93894C8-DC28-4002-BF53-0AC322C1851D}"/>
    <dgm:cxn modelId="{B6E96044-AD1B-4076-9B6A-0689DFD1EFBA}" srcId="{29189F69-544A-4807-A5EB-DD869B3FE813}" destId="{3188D781-6F2F-41A3-9AC2-5E88E191DB0E}" srcOrd="1" destOrd="0" parTransId="{E9BE746F-FF78-4C0F-BB19-E5A7C622CDE7}" sibTransId="{DE86276F-F41A-4431-880B-3CE4DB18751A}"/>
    <dgm:cxn modelId="{AC6D3469-2292-4ED1-AC92-894D2792ECF9}" srcId="{29189F69-544A-4807-A5EB-DD869B3FE813}" destId="{133C5A25-04CE-42B4-8EB7-522782C3F1F7}" srcOrd="0" destOrd="0" parTransId="{3CD819CB-B42B-40F5-8FD6-6AFA40AEF23C}" sibTransId="{BD180A8D-B5B1-4FFA-B3E6-9513B8B2885B}"/>
    <dgm:cxn modelId="{45EA416F-5FE2-4F89-A743-6EFFA6D13CF2}" srcId="{29189F69-544A-4807-A5EB-DD869B3FE813}" destId="{3D40D881-0933-40C1-9A00-5669BAE70EDD}" srcOrd="4" destOrd="0" parTransId="{2879CDAF-09D6-4EC7-8EDC-8673081B0A8F}" sibTransId="{2D396E75-E77C-4137-AE76-CAF8D260A1B1}"/>
    <dgm:cxn modelId="{F10B5578-6463-49B3-8EEB-CC1C6E8AD61C}" srcId="{29189F69-544A-4807-A5EB-DD869B3FE813}" destId="{0A42BD9A-F85D-461C-90BA-BD2075C8FF7B}" srcOrd="8" destOrd="0" parTransId="{4BABA155-0C41-461D-B938-477FCC454717}" sibTransId="{978D8F3A-8C5C-427B-8B49-6226586803A6}"/>
    <dgm:cxn modelId="{9C9F738C-2CAF-4B7D-B23F-31CDB264ED8E}" srcId="{29189F69-544A-4807-A5EB-DD869B3FE813}" destId="{5BA739AB-6FE9-4C43-9805-4F92584D0B76}" srcOrd="7" destOrd="0" parTransId="{E4F3753B-AE4B-4F6F-BDED-12716CBCC3D1}" sibTransId="{2A869DD7-6B45-4773-8F0D-6B18B8F3377A}"/>
    <dgm:cxn modelId="{47A71892-8748-6E40-81B5-3CF7A3EDB61D}" type="presOf" srcId="{29189F69-544A-4807-A5EB-DD869B3FE813}" destId="{C8060EE5-276F-FE45-B5C6-1C6433A4DF8C}" srcOrd="0" destOrd="0" presId="urn:microsoft.com/office/officeart/2005/8/layout/vList2"/>
    <dgm:cxn modelId="{FB911A92-FCC7-4494-80BB-64AD41264C4C}" srcId="{29189F69-544A-4807-A5EB-DD869B3FE813}" destId="{647A0FD6-32C0-4B18-9C0F-E920CA11CBE4}" srcOrd="2" destOrd="0" parTransId="{4980323B-04AE-4FA0-8F34-8C892FD72395}" sibTransId="{9B075A75-BC95-432C-A256-79ABA5901AF4}"/>
    <dgm:cxn modelId="{F424EB92-3108-C14F-A9CB-FD915DC65871}" type="presOf" srcId="{5BA739AB-6FE9-4C43-9805-4F92584D0B76}" destId="{526A138C-6867-9046-AD83-B8412804AC88}" srcOrd="0" destOrd="0" presId="urn:microsoft.com/office/officeart/2005/8/layout/vList2"/>
    <dgm:cxn modelId="{FC5BC1C5-22DB-8C46-9A76-6FD10599330B}" type="presOf" srcId="{8E43E759-9F88-4104-A692-65A0AA76F472}" destId="{D8EA8B39-18ED-204A-AC5B-74648382A834}" srcOrd="0" destOrd="0" presId="urn:microsoft.com/office/officeart/2005/8/layout/vList2"/>
    <dgm:cxn modelId="{3AAE90C9-1BEE-4B40-8B13-86B2F3DA32FC}" type="presOf" srcId="{133C5A25-04CE-42B4-8EB7-522782C3F1F7}" destId="{7E163EF2-0731-7142-A22A-DF800FF0625F}" srcOrd="0" destOrd="0" presId="urn:microsoft.com/office/officeart/2005/8/layout/vList2"/>
    <dgm:cxn modelId="{16A152CA-239F-B84B-8387-11A54C3A3701}" type="presOf" srcId="{0A42BD9A-F85D-461C-90BA-BD2075C8FF7B}" destId="{F661DF27-84EE-5F46-9488-B47EAB5F3B9B}" srcOrd="0" destOrd="0" presId="urn:microsoft.com/office/officeart/2005/8/layout/vList2"/>
    <dgm:cxn modelId="{AB86B1CA-E4D9-3849-8400-5416F9A6E0F8}" type="presOf" srcId="{3D40D881-0933-40C1-9A00-5669BAE70EDD}" destId="{55BC616C-3D16-A94A-B030-71B61BB2345E}" srcOrd="0" destOrd="0" presId="urn:microsoft.com/office/officeart/2005/8/layout/vList2"/>
    <dgm:cxn modelId="{CD0853CC-6B00-2545-8AC1-B6537CE5ECDC}" type="presOf" srcId="{906C6F30-65CE-4E56-8919-1C5035CF4564}" destId="{138E4470-F8D0-8C4A-8054-D063B94FA063}" srcOrd="0" destOrd="0" presId="urn:microsoft.com/office/officeart/2005/8/layout/vList2"/>
    <dgm:cxn modelId="{273DFCF7-9617-EB47-9D16-64A485F42801}" type="presOf" srcId="{3188D781-6F2F-41A3-9AC2-5E88E191DB0E}" destId="{85CB12FC-9A57-7B4F-8E47-AC44862B4F4F}" srcOrd="0" destOrd="0" presId="urn:microsoft.com/office/officeart/2005/8/layout/vList2"/>
    <dgm:cxn modelId="{1BEF1A65-966D-4244-820B-B4E2A36B1DE1}" type="presParOf" srcId="{C8060EE5-276F-FE45-B5C6-1C6433A4DF8C}" destId="{7E163EF2-0731-7142-A22A-DF800FF0625F}" srcOrd="0" destOrd="0" presId="urn:microsoft.com/office/officeart/2005/8/layout/vList2"/>
    <dgm:cxn modelId="{273B3748-569C-994E-89C8-21A2704CE5BA}" type="presParOf" srcId="{C8060EE5-276F-FE45-B5C6-1C6433A4DF8C}" destId="{41BCE8F9-19A2-FE46-8AD6-73AB17693DE4}" srcOrd="1" destOrd="0" presId="urn:microsoft.com/office/officeart/2005/8/layout/vList2"/>
    <dgm:cxn modelId="{E96E822C-1FAB-8249-BFE3-2A22541E5569}" type="presParOf" srcId="{C8060EE5-276F-FE45-B5C6-1C6433A4DF8C}" destId="{85CB12FC-9A57-7B4F-8E47-AC44862B4F4F}" srcOrd="2" destOrd="0" presId="urn:microsoft.com/office/officeart/2005/8/layout/vList2"/>
    <dgm:cxn modelId="{DD1B21DC-E49D-FA42-AED3-D8EE6353B755}" type="presParOf" srcId="{C8060EE5-276F-FE45-B5C6-1C6433A4DF8C}" destId="{C317A836-6476-6F48-B804-99D1E68E8867}" srcOrd="3" destOrd="0" presId="urn:microsoft.com/office/officeart/2005/8/layout/vList2"/>
    <dgm:cxn modelId="{7C0A9C18-623B-A74E-BEC9-B22A48DF191C}" type="presParOf" srcId="{C8060EE5-276F-FE45-B5C6-1C6433A4DF8C}" destId="{4AFA2ADC-4436-8F4D-936C-521BB2597141}" srcOrd="4" destOrd="0" presId="urn:microsoft.com/office/officeart/2005/8/layout/vList2"/>
    <dgm:cxn modelId="{27A2A687-FC37-3248-8A7D-A18E3D623635}" type="presParOf" srcId="{C8060EE5-276F-FE45-B5C6-1C6433A4DF8C}" destId="{ADB152A4-676A-454E-8AF7-ACA96BE9E941}" srcOrd="5" destOrd="0" presId="urn:microsoft.com/office/officeart/2005/8/layout/vList2"/>
    <dgm:cxn modelId="{2042D6C4-F2E5-0B4D-8461-80748F007A98}" type="presParOf" srcId="{C8060EE5-276F-FE45-B5C6-1C6433A4DF8C}" destId="{EF9D6409-1630-4945-BB8F-52C34A676BD5}" srcOrd="6" destOrd="0" presId="urn:microsoft.com/office/officeart/2005/8/layout/vList2"/>
    <dgm:cxn modelId="{C85D7205-E99B-FB48-B240-15952326E5B9}" type="presParOf" srcId="{C8060EE5-276F-FE45-B5C6-1C6433A4DF8C}" destId="{BCC42B41-6B6E-F346-95AE-E117EF5DB074}" srcOrd="7" destOrd="0" presId="urn:microsoft.com/office/officeart/2005/8/layout/vList2"/>
    <dgm:cxn modelId="{A74EA513-04B2-974D-8227-19E42E0F0401}" type="presParOf" srcId="{C8060EE5-276F-FE45-B5C6-1C6433A4DF8C}" destId="{55BC616C-3D16-A94A-B030-71B61BB2345E}" srcOrd="8" destOrd="0" presId="urn:microsoft.com/office/officeart/2005/8/layout/vList2"/>
    <dgm:cxn modelId="{C30B223E-7F6D-2348-B696-93718724CC4B}" type="presParOf" srcId="{C8060EE5-276F-FE45-B5C6-1C6433A4DF8C}" destId="{22FC5DE2-4F43-8141-84AA-46B67F4B4108}" srcOrd="9" destOrd="0" presId="urn:microsoft.com/office/officeart/2005/8/layout/vList2"/>
    <dgm:cxn modelId="{1E42D25E-BB17-FF45-836B-CACEE0DBE1D5}" type="presParOf" srcId="{C8060EE5-276F-FE45-B5C6-1C6433A4DF8C}" destId="{138E4470-F8D0-8C4A-8054-D063B94FA063}" srcOrd="10" destOrd="0" presId="urn:microsoft.com/office/officeart/2005/8/layout/vList2"/>
    <dgm:cxn modelId="{EF95A5E8-74AE-2E41-ADA3-F0BC733329B3}" type="presParOf" srcId="{C8060EE5-276F-FE45-B5C6-1C6433A4DF8C}" destId="{B5F5FB5F-CDF3-FC46-A339-539AF0519FB2}" srcOrd="11" destOrd="0" presId="urn:microsoft.com/office/officeart/2005/8/layout/vList2"/>
    <dgm:cxn modelId="{3A2D6E4B-53D9-D14E-B26A-81A3586CD57D}" type="presParOf" srcId="{C8060EE5-276F-FE45-B5C6-1C6433A4DF8C}" destId="{D8EA8B39-18ED-204A-AC5B-74648382A834}" srcOrd="12" destOrd="0" presId="urn:microsoft.com/office/officeart/2005/8/layout/vList2"/>
    <dgm:cxn modelId="{A306131D-17DF-1E41-B3C4-C00B596999F1}" type="presParOf" srcId="{C8060EE5-276F-FE45-B5C6-1C6433A4DF8C}" destId="{0E17CF73-4150-C34E-9A69-1D4B81073650}" srcOrd="13" destOrd="0" presId="urn:microsoft.com/office/officeart/2005/8/layout/vList2"/>
    <dgm:cxn modelId="{22ADC2F5-5AA0-B048-9473-BB274166B76B}" type="presParOf" srcId="{C8060EE5-276F-FE45-B5C6-1C6433A4DF8C}" destId="{526A138C-6867-9046-AD83-B8412804AC88}" srcOrd="14" destOrd="0" presId="urn:microsoft.com/office/officeart/2005/8/layout/vList2"/>
    <dgm:cxn modelId="{C08DE61B-938D-0D49-8915-BEDAD0CE3684}" type="presParOf" srcId="{C8060EE5-276F-FE45-B5C6-1C6433A4DF8C}" destId="{FCB51811-2EE9-BC42-8984-5C36642F0C91}" srcOrd="15" destOrd="0" presId="urn:microsoft.com/office/officeart/2005/8/layout/vList2"/>
    <dgm:cxn modelId="{6ACCC380-4360-3F49-8EF6-D952C9D35A7E}" type="presParOf" srcId="{C8060EE5-276F-FE45-B5C6-1C6433A4DF8C}" destId="{F661DF27-84EE-5F46-9488-B47EAB5F3B9B}" srcOrd="1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2222595-5B2B-4918-A2E3-A477CF038BF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51D2607B-1430-4DFD-A0D9-20B2CD8FDC1B}">
      <dgm:prSet/>
      <dgm:spPr/>
      <dgm:t>
        <a:bodyPr/>
        <a:lstStyle/>
        <a:p>
          <a:r>
            <a:rPr lang="en-US"/>
            <a:t>Pre-fire fuels conditions – fuel loading and consumption evaluation</a:t>
          </a:r>
        </a:p>
      </dgm:t>
    </dgm:pt>
    <dgm:pt modelId="{319AE5F1-7545-48D2-A1D7-1C82BD4F4621}" type="parTrans" cxnId="{ED3D8C0F-BB0C-4C8B-86E6-12E56CDA74FF}">
      <dgm:prSet/>
      <dgm:spPr/>
      <dgm:t>
        <a:bodyPr/>
        <a:lstStyle/>
        <a:p>
          <a:endParaRPr lang="en-US"/>
        </a:p>
      </dgm:t>
    </dgm:pt>
    <dgm:pt modelId="{9C86121F-7A19-499D-B804-FCBA5D3C215D}" type="sibTrans" cxnId="{ED3D8C0F-BB0C-4C8B-86E6-12E56CDA74FF}">
      <dgm:prSet/>
      <dgm:spPr/>
      <dgm:t>
        <a:bodyPr/>
        <a:lstStyle/>
        <a:p>
          <a:endParaRPr lang="en-US"/>
        </a:p>
      </dgm:t>
    </dgm:pt>
    <dgm:pt modelId="{EBEE8BB6-6EE2-4377-AB1F-F921F6FB2857}">
      <dgm:prSet/>
      <dgm:spPr/>
      <dgm:t>
        <a:bodyPr/>
        <a:lstStyle/>
        <a:p>
          <a:r>
            <a:rPr lang="en-US"/>
            <a:t>Active fire dynamics – accurate perimeter mapping, rate of spread determination, and classification</a:t>
          </a:r>
        </a:p>
      </dgm:t>
    </dgm:pt>
    <dgm:pt modelId="{AF9C0CA0-6EB6-4080-AFA2-5149BA47E891}" type="parTrans" cxnId="{EE2B0652-36BA-40FE-9E3C-99447B31E31C}">
      <dgm:prSet/>
      <dgm:spPr/>
      <dgm:t>
        <a:bodyPr/>
        <a:lstStyle/>
        <a:p>
          <a:endParaRPr lang="en-US"/>
        </a:p>
      </dgm:t>
    </dgm:pt>
    <dgm:pt modelId="{B1A280DD-E23B-48AE-9DB3-A345DA9FE770}" type="sibTrans" cxnId="{EE2B0652-36BA-40FE-9E3C-99447B31E31C}">
      <dgm:prSet/>
      <dgm:spPr/>
      <dgm:t>
        <a:bodyPr/>
        <a:lstStyle/>
        <a:p>
          <a:endParaRPr lang="en-US"/>
        </a:p>
      </dgm:t>
    </dgm:pt>
    <dgm:pt modelId="{C142342A-18D3-4541-919C-F040EBF08160}">
      <dgm:prSet/>
      <dgm:spPr/>
      <dgm:t>
        <a:bodyPr/>
        <a:lstStyle/>
        <a:p>
          <a:r>
            <a:rPr lang="en-US"/>
            <a:t>Active fire dynamics – fire weather forecasting model evaluation</a:t>
          </a:r>
        </a:p>
      </dgm:t>
    </dgm:pt>
    <dgm:pt modelId="{EE51D1A1-E1C0-4BCB-A7C7-E199B192D86C}" type="parTrans" cxnId="{480F760D-3E39-4067-AA57-43F6C6E4BBFF}">
      <dgm:prSet/>
      <dgm:spPr/>
      <dgm:t>
        <a:bodyPr/>
        <a:lstStyle/>
        <a:p>
          <a:endParaRPr lang="en-US"/>
        </a:p>
      </dgm:t>
    </dgm:pt>
    <dgm:pt modelId="{49C06202-85F0-45B0-9097-940DAE083208}" type="sibTrans" cxnId="{480F760D-3E39-4067-AA57-43F6C6E4BBFF}">
      <dgm:prSet/>
      <dgm:spPr/>
      <dgm:t>
        <a:bodyPr/>
        <a:lstStyle/>
        <a:p>
          <a:endParaRPr lang="en-US"/>
        </a:p>
      </dgm:t>
    </dgm:pt>
    <dgm:pt modelId="{4A49FF8B-9179-4C8B-828B-D8DE81470BD2}">
      <dgm:prSet/>
      <dgm:spPr/>
      <dgm:t>
        <a:bodyPr/>
        <a:lstStyle/>
        <a:p>
          <a:r>
            <a:rPr lang="en-US"/>
            <a:t>Post fire impacts and threats – canopy scorching evaluation</a:t>
          </a:r>
        </a:p>
      </dgm:t>
    </dgm:pt>
    <dgm:pt modelId="{8C83CF29-27C0-4531-B206-3E0FDA0C5FA5}" type="parTrans" cxnId="{BFD24102-1094-4AED-AE12-FCC139B8E4F4}">
      <dgm:prSet/>
      <dgm:spPr/>
      <dgm:t>
        <a:bodyPr/>
        <a:lstStyle/>
        <a:p>
          <a:endParaRPr lang="en-US"/>
        </a:p>
      </dgm:t>
    </dgm:pt>
    <dgm:pt modelId="{CA0F1F21-6D26-486F-B91B-C0A9BDF79A73}" type="sibTrans" cxnId="{BFD24102-1094-4AED-AE12-FCC139B8E4F4}">
      <dgm:prSet/>
      <dgm:spPr/>
      <dgm:t>
        <a:bodyPr/>
        <a:lstStyle/>
        <a:p>
          <a:endParaRPr lang="en-US"/>
        </a:p>
      </dgm:t>
    </dgm:pt>
    <dgm:pt modelId="{127449D2-8F7C-474D-BAD3-277F1B087803}" type="pres">
      <dgm:prSet presAssocID="{F2222595-5B2B-4918-A2E3-A477CF038BF5}" presName="linear" presStyleCnt="0">
        <dgm:presLayoutVars>
          <dgm:animLvl val="lvl"/>
          <dgm:resizeHandles val="exact"/>
        </dgm:presLayoutVars>
      </dgm:prSet>
      <dgm:spPr/>
    </dgm:pt>
    <dgm:pt modelId="{BD9F48D0-2353-0646-89BC-0B04ED725AA3}" type="pres">
      <dgm:prSet presAssocID="{51D2607B-1430-4DFD-A0D9-20B2CD8FDC1B}" presName="parentText" presStyleLbl="node1" presStyleIdx="0" presStyleCnt="4">
        <dgm:presLayoutVars>
          <dgm:chMax val="0"/>
          <dgm:bulletEnabled val="1"/>
        </dgm:presLayoutVars>
      </dgm:prSet>
      <dgm:spPr/>
    </dgm:pt>
    <dgm:pt modelId="{D821C20E-571E-5E4E-98A8-F26132225785}" type="pres">
      <dgm:prSet presAssocID="{9C86121F-7A19-499D-B804-FCBA5D3C215D}" presName="spacer" presStyleCnt="0"/>
      <dgm:spPr/>
    </dgm:pt>
    <dgm:pt modelId="{5881EBB5-204C-BA4D-87F6-A5F52C139D98}" type="pres">
      <dgm:prSet presAssocID="{EBEE8BB6-6EE2-4377-AB1F-F921F6FB2857}" presName="parentText" presStyleLbl="node1" presStyleIdx="1" presStyleCnt="4">
        <dgm:presLayoutVars>
          <dgm:chMax val="0"/>
          <dgm:bulletEnabled val="1"/>
        </dgm:presLayoutVars>
      </dgm:prSet>
      <dgm:spPr/>
    </dgm:pt>
    <dgm:pt modelId="{F3375ED4-B528-2F4B-8005-31EAC43B78B4}" type="pres">
      <dgm:prSet presAssocID="{B1A280DD-E23B-48AE-9DB3-A345DA9FE770}" presName="spacer" presStyleCnt="0"/>
      <dgm:spPr/>
    </dgm:pt>
    <dgm:pt modelId="{71DD77B9-A6A6-9241-A5B1-6E7D1C591967}" type="pres">
      <dgm:prSet presAssocID="{C142342A-18D3-4541-919C-F040EBF08160}" presName="parentText" presStyleLbl="node1" presStyleIdx="2" presStyleCnt="4">
        <dgm:presLayoutVars>
          <dgm:chMax val="0"/>
          <dgm:bulletEnabled val="1"/>
        </dgm:presLayoutVars>
      </dgm:prSet>
      <dgm:spPr/>
    </dgm:pt>
    <dgm:pt modelId="{41D49C88-3BC0-C34A-B821-2405E19A9E68}" type="pres">
      <dgm:prSet presAssocID="{49C06202-85F0-45B0-9097-940DAE083208}" presName="spacer" presStyleCnt="0"/>
      <dgm:spPr/>
    </dgm:pt>
    <dgm:pt modelId="{67A88199-1674-4B4C-8FE8-EA42AABAAD32}" type="pres">
      <dgm:prSet presAssocID="{4A49FF8B-9179-4C8B-828B-D8DE81470BD2}" presName="parentText" presStyleLbl="node1" presStyleIdx="3" presStyleCnt="4">
        <dgm:presLayoutVars>
          <dgm:chMax val="0"/>
          <dgm:bulletEnabled val="1"/>
        </dgm:presLayoutVars>
      </dgm:prSet>
      <dgm:spPr/>
    </dgm:pt>
  </dgm:ptLst>
  <dgm:cxnLst>
    <dgm:cxn modelId="{BFD24102-1094-4AED-AE12-FCC139B8E4F4}" srcId="{F2222595-5B2B-4918-A2E3-A477CF038BF5}" destId="{4A49FF8B-9179-4C8B-828B-D8DE81470BD2}" srcOrd="3" destOrd="0" parTransId="{8C83CF29-27C0-4531-B206-3E0FDA0C5FA5}" sibTransId="{CA0F1F21-6D26-486F-B91B-C0A9BDF79A73}"/>
    <dgm:cxn modelId="{480F760D-3E39-4067-AA57-43F6C6E4BBFF}" srcId="{F2222595-5B2B-4918-A2E3-A477CF038BF5}" destId="{C142342A-18D3-4541-919C-F040EBF08160}" srcOrd="2" destOrd="0" parTransId="{EE51D1A1-E1C0-4BCB-A7C7-E199B192D86C}" sibTransId="{49C06202-85F0-45B0-9097-940DAE083208}"/>
    <dgm:cxn modelId="{ED3D8C0F-BB0C-4C8B-86E6-12E56CDA74FF}" srcId="{F2222595-5B2B-4918-A2E3-A477CF038BF5}" destId="{51D2607B-1430-4DFD-A0D9-20B2CD8FDC1B}" srcOrd="0" destOrd="0" parTransId="{319AE5F1-7545-48D2-A1D7-1C82BD4F4621}" sibTransId="{9C86121F-7A19-499D-B804-FCBA5D3C215D}"/>
    <dgm:cxn modelId="{787BDA2A-9CB0-CC46-909A-284CEF71B01E}" type="presOf" srcId="{51D2607B-1430-4DFD-A0D9-20B2CD8FDC1B}" destId="{BD9F48D0-2353-0646-89BC-0B04ED725AA3}" srcOrd="0" destOrd="0" presId="urn:microsoft.com/office/officeart/2005/8/layout/vList2"/>
    <dgm:cxn modelId="{EE2B0652-36BA-40FE-9E3C-99447B31E31C}" srcId="{F2222595-5B2B-4918-A2E3-A477CF038BF5}" destId="{EBEE8BB6-6EE2-4377-AB1F-F921F6FB2857}" srcOrd="1" destOrd="0" parTransId="{AF9C0CA0-6EB6-4080-AFA2-5149BA47E891}" sibTransId="{B1A280DD-E23B-48AE-9DB3-A345DA9FE770}"/>
    <dgm:cxn modelId="{C97EFA75-9601-9A42-AFDA-5EBCB168F880}" type="presOf" srcId="{4A49FF8B-9179-4C8B-828B-D8DE81470BD2}" destId="{67A88199-1674-4B4C-8FE8-EA42AABAAD32}" srcOrd="0" destOrd="0" presId="urn:microsoft.com/office/officeart/2005/8/layout/vList2"/>
    <dgm:cxn modelId="{F9692EA4-3A11-6144-94CD-0F6ACBF30109}" type="presOf" srcId="{F2222595-5B2B-4918-A2E3-A477CF038BF5}" destId="{127449D2-8F7C-474D-BAD3-277F1B087803}" srcOrd="0" destOrd="0" presId="urn:microsoft.com/office/officeart/2005/8/layout/vList2"/>
    <dgm:cxn modelId="{252F40CA-1A5C-AF40-97E4-46098B9435D6}" type="presOf" srcId="{C142342A-18D3-4541-919C-F040EBF08160}" destId="{71DD77B9-A6A6-9241-A5B1-6E7D1C591967}" srcOrd="0" destOrd="0" presId="urn:microsoft.com/office/officeart/2005/8/layout/vList2"/>
    <dgm:cxn modelId="{FB7C9BD1-9FA3-E046-B584-C20FE1A8892F}" type="presOf" srcId="{EBEE8BB6-6EE2-4377-AB1F-F921F6FB2857}" destId="{5881EBB5-204C-BA4D-87F6-A5F52C139D98}" srcOrd="0" destOrd="0" presId="urn:microsoft.com/office/officeart/2005/8/layout/vList2"/>
    <dgm:cxn modelId="{BB5BC610-8E7A-F645-AF9F-8AD2181E10B3}" type="presParOf" srcId="{127449D2-8F7C-474D-BAD3-277F1B087803}" destId="{BD9F48D0-2353-0646-89BC-0B04ED725AA3}" srcOrd="0" destOrd="0" presId="urn:microsoft.com/office/officeart/2005/8/layout/vList2"/>
    <dgm:cxn modelId="{8CBAC9B1-C337-3544-8C58-230A17FB141A}" type="presParOf" srcId="{127449D2-8F7C-474D-BAD3-277F1B087803}" destId="{D821C20E-571E-5E4E-98A8-F26132225785}" srcOrd="1" destOrd="0" presId="urn:microsoft.com/office/officeart/2005/8/layout/vList2"/>
    <dgm:cxn modelId="{508C4B8E-AD86-BB42-9EC3-6EA51645CBE6}" type="presParOf" srcId="{127449D2-8F7C-474D-BAD3-277F1B087803}" destId="{5881EBB5-204C-BA4D-87F6-A5F52C139D98}" srcOrd="2" destOrd="0" presId="urn:microsoft.com/office/officeart/2005/8/layout/vList2"/>
    <dgm:cxn modelId="{5E224716-917D-1E44-BCB4-AF83A942DBC7}" type="presParOf" srcId="{127449D2-8F7C-474D-BAD3-277F1B087803}" destId="{F3375ED4-B528-2F4B-8005-31EAC43B78B4}" srcOrd="3" destOrd="0" presId="urn:microsoft.com/office/officeart/2005/8/layout/vList2"/>
    <dgm:cxn modelId="{C440CDD8-1EC8-EF46-85AF-8A56F4C9BBF2}" type="presParOf" srcId="{127449D2-8F7C-474D-BAD3-277F1B087803}" destId="{71DD77B9-A6A6-9241-A5B1-6E7D1C591967}" srcOrd="4" destOrd="0" presId="urn:microsoft.com/office/officeart/2005/8/layout/vList2"/>
    <dgm:cxn modelId="{CBE81486-2AF1-2440-B15A-A08BC71D9DA2}" type="presParOf" srcId="{127449D2-8F7C-474D-BAD3-277F1B087803}" destId="{41D49C88-3BC0-C34A-B821-2405E19A9E68}" srcOrd="5" destOrd="0" presId="urn:microsoft.com/office/officeart/2005/8/layout/vList2"/>
    <dgm:cxn modelId="{7FC6C79A-CD96-9742-997F-89E4FA27A83B}" type="presParOf" srcId="{127449D2-8F7C-474D-BAD3-277F1B087803}" destId="{67A88199-1674-4B4C-8FE8-EA42AABAAD32}"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163EF2-0731-7142-A22A-DF800FF0625F}">
      <dsp:nvSpPr>
        <dsp:cNvPr id="0" name=""/>
        <dsp:cNvSpPr/>
      </dsp:nvSpPr>
      <dsp:spPr>
        <a:xfrm>
          <a:off x="0" y="42915"/>
          <a:ext cx="8184055" cy="51597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t>Missoula, Montana</a:t>
          </a:r>
          <a:endParaRPr lang="en-US" sz="2100" kern="1200"/>
        </a:p>
      </dsp:txBody>
      <dsp:txXfrm>
        <a:off x="25188" y="68103"/>
        <a:ext cx="8133679" cy="465594"/>
      </dsp:txXfrm>
    </dsp:sp>
    <dsp:sp modelId="{85CB12FC-9A57-7B4F-8E47-AC44862B4F4F}">
      <dsp:nvSpPr>
        <dsp:cNvPr id="0" name=""/>
        <dsp:cNvSpPr/>
      </dsp:nvSpPr>
      <dsp:spPr>
        <a:xfrm>
          <a:off x="0" y="619365"/>
          <a:ext cx="8184055" cy="51597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	Aug. 27</a:t>
          </a:r>
          <a:r>
            <a:rPr lang="en-US" sz="2100" kern="1200" baseline="30000" dirty="0"/>
            <a:t>th</a:t>
          </a:r>
          <a:r>
            <a:rPr lang="en-US" sz="2100" kern="1200" dirty="0"/>
            <a:t>  - 29</a:t>
          </a:r>
          <a:r>
            <a:rPr lang="en-US" sz="2100" kern="1200" baseline="30000" dirty="0"/>
            <a:t>th</a:t>
          </a:r>
          <a:r>
            <a:rPr lang="en-US" sz="2100" kern="1200" dirty="0"/>
            <a:t> , 2024</a:t>
          </a:r>
        </a:p>
      </dsp:txBody>
      <dsp:txXfrm>
        <a:off x="25188" y="644553"/>
        <a:ext cx="8133679" cy="465594"/>
      </dsp:txXfrm>
    </dsp:sp>
    <dsp:sp modelId="{4AFA2ADC-4436-8F4D-936C-521BB2597141}">
      <dsp:nvSpPr>
        <dsp:cNvPr id="0" name=""/>
        <dsp:cNvSpPr/>
      </dsp:nvSpPr>
      <dsp:spPr>
        <a:xfrm>
          <a:off x="0" y="1195815"/>
          <a:ext cx="8184055" cy="51597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	Technology Demonstration</a:t>
          </a:r>
        </a:p>
      </dsp:txBody>
      <dsp:txXfrm>
        <a:off x="25188" y="1221003"/>
        <a:ext cx="8133679" cy="465594"/>
      </dsp:txXfrm>
    </dsp:sp>
    <dsp:sp modelId="{EF9D6409-1630-4945-BB8F-52C34A676BD5}">
      <dsp:nvSpPr>
        <dsp:cNvPr id="0" name=""/>
        <dsp:cNvSpPr/>
      </dsp:nvSpPr>
      <dsp:spPr>
        <a:xfrm>
          <a:off x="0" y="1772265"/>
          <a:ext cx="8184055" cy="51597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t>Richfield, Utah</a:t>
          </a:r>
          <a:endParaRPr lang="en-US" sz="2100" kern="1200"/>
        </a:p>
      </dsp:txBody>
      <dsp:txXfrm>
        <a:off x="25188" y="1797453"/>
        <a:ext cx="8133679" cy="465594"/>
      </dsp:txXfrm>
    </dsp:sp>
    <dsp:sp modelId="{55BC616C-3D16-A94A-B030-71B61BB2345E}">
      <dsp:nvSpPr>
        <dsp:cNvPr id="0" name=""/>
        <dsp:cNvSpPr/>
      </dsp:nvSpPr>
      <dsp:spPr>
        <a:xfrm>
          <a:off x="0" y="2348715"/>
          <a:ext cx="8184055" cy="51597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	October/November 2024</a:t>
          </a:r>
        </a:p>
      </dsp:txBody>
      <dsp:txXfrm>
        <a:off x="25188" y="2373903"/>
        <a:ext cx="8133679" cy="465594"/>
      </dsp:txXfrm>
    </dsp:sp>
    <dsp:sp modelId="{138E4470-F8D0-8C4A-8054-D063B94FA063}">
      <dsp:nvSpPr>
        <dsp:cNvPr id="0" name=""/>
        <dsp:cNvSpPr/>
      </dsp:nvSpPr>
      <dsp:spPr>
        <a:xfrm>
          <a:off x="0" y="2925165"/>
          <a:ext cx="8184055" cy="51597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	Pre &amp; Post Prescribed Fire Data Collection</a:t>
          </a:r>
        </a:p>
      </dsp:txBody>
      <dsp:txXfrm>
        <a:off x="25188" y="2950353"/>
        <a:ext cx="8133679" cy="465594"/>
      </dsp:txXfrm>
    </dsp:sp>
    <dsp:sp modelId="{D8EA8B39-18ED-204A-AC5B-74648382A834}">
      <dsp:nvSpPr>
        <dsp:cNvPr id="0" name=""/>
        <dsp:cNvSpPr/>
      </dsp:nvSpPr>
      <dsp:spPr>
        <a:xfrm>
          <a:off x="0" y="3501615"/>
          <a:ext cx="8184055" cy="51597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t>Merritt Island, Florida</a:t>
          </a:r>
          <a:endParaRPr lang="en-US" sz="2100" kern="1200"/>
        </a:p>
      </dsp:txBody>
      <dsp:txXfrm>
        <a:off x="25188" y="3526803"/>
        <a:ext cx="8133679" cy="465594"/>
      </dsp:txXfrm>
    </dsp:sp>
    <dsp:sp modelId="{526A138C-6867-9046-AD83-B8412804AC88}">
      <dsp:nvSpPr>
        <dsp:cNvPr id="0" name=""/>
        <dsp:cNvSpPr/>
      </dsp:nvSpPr>
      <dsp:spPr>
        <a:xfrm>
          <a:off x="0" y="4078065"/>
          <a:ext cx="8184055" cy="51597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	April 7</a:t>
          </a:r>
          <a:r>
            <a:rPr lang="en-US" sz="2100" kern="1200" baseline="30000" dirty="0"/>
            <a:t>th</a:t>
          </a:r>
          <a:r>
            <a:rPr lang="en-US" sz="2100" kern="1200" dirty="0"/>
            <a:t> -21</a:t>
          </a:r>
          <a:r>
            <a:rPr lang="en-US" sz="2100" kern="1200" baseline="30000" dirty="0"/>
            <a:t>st</a:t>
          </a:r>
          <a:r>
            <a:rPr lang="en-US" sz="2100" kern="1200" dirty="0"/>
            <a:t> , 2025</a:t>
          </a:r>
        </a:p>
      </dsp:txBody>
      <dsp:txXfrm>
        <a:off x="25188" y="4103253"/>
        <a:ext cx="8133679" cy="465594"/>
      </dsp:txXfrm>
    </dsp:sp>
    <dsp:sp modelId="{F661DF27-84EE-5F46-9488-B47EAB5F3B9B}">
      <dsp:nvSpPr>
        <dsp:cNvPr id="0" name=""/>
        <dsp:cNvSpPr/>
      </dsp:nvSpPr>
      <dsp:spPr>
        <a:xfrm>
          <a:off x="0" y="4654515"/>
          <a:ext cx="8184055" cy="51597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	Pre, Post, &amp; Active Prescribed Fire Data Collection</a:t>
          </a:r>
        </a:p>
      </dsp:txBody>
      <dsp:txXfrm>
        <a:off x="25188" y="4679703"/>
        <a:ext cx="8133679" cy="4655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9F48D0-2353-0646-89BC-0B04ED725AA3}">
      <dsp:nvSpPr>
        <dsp:cNvPr id="0" name=""/>
        <dsp:cNvSpPr/>
      </dsp:nvSpPr>
      <dsp:spPr>
        <a:xfrm>
          <a:off x="0" y="294929"/>
          <a:ext cx="11049001" cy="4914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Pre-fire fuels conditions – fuel loading and consumption evaluation</a:t>
          </a:r>
        </a:p>
      </dsp:txBody>
      <dsp:txXfrm>
        <a:off x="23988" y="318917"/>
        <a:ext cx="11001025" cy="443424"/>
      </dsp:txXfrm>
    </dsp:sp>
    <dsp:sp modelId="{5881EBB5-204C-BA4D-87F6-A5F52C139D98}">
      <dsp:nvSpPr>
        <dsp:cNvPr id="0" name=""/>
        <dsp:cNvSpPr/>
      </dsp:nvSpPr>
      <dsp:spPr>
        <a:xfrm>
          <a:off x="0" y="843929"/>
          <a:ext cx="11049001" cy="4914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Active fire dynamics – accurate perimeter mapping, rate of spread determination, and classification</a:t>
          </a:r>
        </a:p>
      </dsp:txBody>
      <dsp:txXfrm>
        <a:off x="23988" y="867917"/>
        <a:ext cx="11001025" cy="443424"/>
      </dsp:txXfrm>
    </dsp:sp>
    <dsp:sp modelId="{71DD77B9-A6A6-9241-A5B1-6E7D1C591967}">
      <dsp:nvSpPr>
        <dsp:cNvPr id="0" name=""/>
        <dsp:cNvSpPr/>
      </dsp:nvSpPr>
      <dsp:spPr>
        <a:xfrm>
          <a:off x="0" y="1392929"/>
          <a:ext cx="11049001" cy="4914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Active fire dynamics – fire weather forecasting model evaluation</a:t>
          </a:r>
        </a:p>
      </dsp:txBody>
      <dsp:txXfrm>
        <a:off x="23988" y="1416917"/>
        <a:ext cx="11001025" cy="443424"/>
      </dsp:txXfrm>
    </dsp:sp>
    <dsp:sp modelId="{67A88199-1674-4B4C-8FE8-EA42AABAAD32}">
      <dsp:nvSpPr>
        <dsp:cNvPr id="0" name=""/>
        <dsp:cNvSpPr/>
      </dsp:nvSpPr>
      <dsp:spPr>
        <a:xfrm>
          <a:off x="0" y="1941929"/>
          <a:ext cx="11049001" cy="4914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Post fire impacts and threats – canopy scorching evaluation</a:t>
          </a:r>
        </a:p>
      </dsp:txBody>
      <dsp:txXfrm>
        <a:off x="23988" y="1965917"/>
        <a:ext cx="11001025" cy="44342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C7ED48-103D-F347-BE7C-3FCC67E4BC89}" type="datetimeFigureOut">
              <a:rPr lang="en-US" smtClean="0"/>
              <a:t>9/5/24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C01217-4E20-094E-9824-1A4D7F84B1DC}" type="slidenum">
              <a:rPr lang="en-US" smtClean="0"/>
              <a:t>‹#›</a:t>
            </a:fld>
            <a:endParaRPr lang="en-US"/>
          </a:p>
        </p:txBody>
      </p:sp>
    </p:spTree>
    <p:extLst>
      <p:ext uri="{BB962C8B-B14F-4D97-AF65-F5344CB8AC3E}">
        <p14:creationId xmlns:p14="http://schemas.microsoft.com/office/powerpoint/2010/main" val="4221112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effectLst/>
                <a:highlight>
                  <a:srgbClr val="FFFF00"/>
                </a:highlight>
                <a:latin typeface="Times New Roman" panose="02020603050405020304" pitchFamily="18" charset="0"/>
                <a:ea typeface="Calibri" panose="020F0502020204030204" pitchFamily="34" charset="0"/>
              </a:rPr>
              <a:t>Identifying where we can do more together through partnerships. AFRC B200, AFRC Gulfstream, DA B200, Piper Twin Comanche, </a:t>
            </a:r>
            <a:r>
              <a:rPr lang="en-US" sz="1000" dirty="0" err="1">
                <a:effectLst/>
                <a:highlight>
                  <a:srgbClr val="FFFF00"/>
                </a:highlight>
                <a:latin typeface="Times New Roman" panose="02020603050405020304" pitchFamily="18" charset="0"/>
                <a:ea typeface="Calibri" panose="020F0502020204030204" pitchFamily="34" charset="0"/>
              </a:rPr>
              <a:t>LaRC</a:t>
            </a:r>
            <a:r>
              <a:rPr lang="en-US" sz="1000" dirty="0">
                <a:effectLst/>
                <a:highlight>
                  <a:srgbClr val="FFFF00"/>
                </a:highlight>
                <a:latin typeface="Times New Roman" panose="02020603050405020304" pitchFamily="18" charset="0"/>
                <a:ea typeface="Calibri" panose="020F0502020204030204" pitchFamily="34" charset="0"/>
              </a:rPr>
              <a:t> B200</a:t>
            </a:r>
          </a:p>
          <a:p>
            <a:endParaRPr lang="en-US" sz="1000" dirty="0">
              <a:effectLst/>
              <a:highlight>
                <a:srgbClr val="FFFF00"/>
              </a:highligh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effectLst/>
                <a:highlight>
                  <a:srgbClr val="FFFF00"/>
                </a:highlight>
                <a:latin typeface="Times New Roman" panose="02020603050405020304" pitchFamily="18" charset="0"/>
                <a:ea typeface="Calibri" panose="020F0502020204030204" pitchFamily="34" charset="0"/>
              </a:rPr>
              <a:t>Coordinated investment supports a more comprehensive and cohesive response that will advance fire through integrated measurement, monitoring and modeling. </a:t>
            </a:r>
            <a:r>
              <a:rPr lang="en-US" sz="1000" kern="0" dirty="0">
                <a:solidFill>
                  <a:srgbClr val="000000"/>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These activities</a:t>
            </a:r>
            <a:r>
              <a:rPr lang="en-US" sz="10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can be used to support the operational needs of interagency partners and is an excellent example of NASA’s Earth Science to Action strategy.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Different sensors can help understand pre-fire risk (e.g., SAR measurements of fuel and soil moisture), active fire behavior and effects (e.g., fire temperature from thermal sensors), and fire impacts to ecosystems (e.g., burn extent and vegetation consumption with hyperspectral data). </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8C8355-882C-407E-87FB-6551FC800A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045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C01217-4E20-094E-9824-1A4D7F84B1DC}" type="slidenum">
              <a:rPr lang="en-US" smtClean="0"/>
              <a:t>4</a:t>
            </a:fld>
            <a:endParaRPr lang="en-US"/>
          </a:p>
        </p:txBody>
      </p:sp>
    </p:spTree>
    <p:extLst>
      <p:ext uri="{BB962C8B-B14F-4D97-AF65-F5344CB8AC3E}">
        <p14:creationId xmlns:p14="http://schemas.microsoft.com/office/powerpoint/2010/main" val="2005882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C01217-4E20-094E-9824-1A4D7F84B1DC}" type="slidenum">
              <a:rPr lang="en-US" smtClean="0"/>
              <a:t>6</a:t>
            </a:fld>
            <a:endParaRPr lang="en-US"/>
          </a:p>
        </p:txBody>
      </p:sp>
    </p:spTree>
    <p:extLst>
      <p:ext uri="{BB962C8B-B14F-4D97-AF65-F5344CB8AC3E}">
        <p14:creationId xmlns:p14="http://schemas.microsoft.com/office/powerpoint/2010/main" val="1717614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images</a:t>
            </a:r>
          </a:p>
        </p:txBody>
      </p:sp>
      <p:sp>
        <p:nvSpPr>
          <p:cNvPr id="4" name="Slide Number Placeholder 3"/>
          <p:cNvSpPr>
            <a:spLocks noGrp="1"/>
          </p:cNvSpPr>
          <p:nvPr>
            <p:ph type="sldNum" sz="quarter" idx="5"/>
          </p:nvPr>
        </p:nvSpPr>
        <p:spPr/>
        <p:txBody>
          <a:bodyPr/>
          <a:lstStyle/>
          <a:p>
            <a:fld id="{99C01217-4E20-094E-9824-1A4D7F84B1DC}" type="slidenum">
              <a:rPr lang="en-US" smtClean="0"/>
              <a:t>7</a:t>
            </a:fld>
            <a:endParaRPr lang="en-US"/>
          </a:p>
        </p:txBody>
      </p:sp>
    </p:spTree>
    <p:extLst>
      <p:ext uri="{BB962C8B-B14F-4D97-AF65-F5344CB8AC3E}">
        <p14:creationId xmlns:p14="http://schemas.microsoft.com/office/powerpoint/2010/main" val="604044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Basis of imagery on guidance from the USFS UAS Contract Requirements</a:t>
            </a:r>
          </a:p>
          <a:p>
            <a:pPr lvl="1"/>
            <a:r>
              <a:rPr lang="en-US" dirty="0"/>
              <a:t>640x512 IR (radiometric) </a:t>
            </a:r>
          </a:p>
          <a:p>
            <a:pPr lvl="1"/>
            <a:r>
              <a:rPr lang="en-US" dirty="0"/>
              <a:t>2464 x 2056 (5.1MP panchromatic band use </a:t>
            </a:r>
            <a:r>
              <a:rPr lang="en-US" dirty="0" err="1"/>
              <a:t>pansharpening</a:t>
            </a:r>
            <a:r>
              <a:rPr lang="en-US" dirty="0"/>
              <a:t> for EO, assuming EO is 360 nm and 830 nm, i.e. visible) </a:t>
            </a:r>
          </a:p>
          <a:p>
            <a:pPr lvl="1"/>
            <a:endParaRPr lang="en-US" dirty="0"/>
          </a:p>
          <a:p>
            <a:r>
              <a:rPr lang="en-US" dirty="0"/>
              <a:t>Basis of imagery on guidance from the National Light Fixed Wing Multiple Award Task Order Contract (MATOC) written by USFS National Fire Imaging/ Incident Awareness and Assessment (IAA) Program (pgs. 28 – 47 provide specific requirements for sensors, data formats, and data management.)</a:t>
            </a:r>
          </a:p>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MATOC motivated in part by imagery collected from Aerial Firefighting Use and Effectiveness (AFUE) Study: https://</a:t>
            </a:r>
            <a:r>
              <a:rPr lang="en-US" dirty="0" err="1"/>
              <a:t>govtribe.com</a:t>
            </a:r>
            <a:r>
              <a:rPr lang="en-US" dirty="0"/>
              <a:t>/file/government-file/1202sa22r9102-1202sa22r9102-a0001-nlfw-matoc-conformed-copy-dot-pdf</a:t>
            </a:r>
          </a:p>
          <a:p>
            <a:endParaRPr lang="en-US" dirty="0"/>
          </a:p>
          <a:p>
            <a:pPr lvl="1"/>
            <a:endParaRPr lang="en-US" dirty="0"/>
          </a:p>
          <a:p>
            <a:pPr algn="l"/>
            <a:endParaRPr lang="en-US" b="0" i="0" dirty="0">
              <a:solidFill>
                <a:srgbClr val="555555"/>
              </a:solidFill>
              <a:effectLst/>
              <a:highlight>
                <a:srgbClr val="FFFFFF"/>
              </a:highlight>
              <a:latin typeface="Avenir" panose="02000503020000020003" pitchFamily="2" charset="0"/>
            </a:endParaRPr>
          </a:p>
          <a:p>
            <a:pPr algn="l"/>
            <a:endParaRPr lang="en-US" b="0" i="0" dirty="0">
              <a:solidFill>
                <a:srgbClr val="555555"/>
              </a:solidFill>
              <a:effectLst/>
              <a:highlight>
                <a:srgbClr val="FFFFFF"/>
              </a:highlight>
              <a:latin typeface="Avenir" panose="02000503020000020003" pitchFamily="2" charset="0"/>
            </a:endParaRPr>
          </a:p>
          <a:p>
            <a:pPr algn="l"/>
            <a:r>
              <a:rPr lang="en-US" b="0" i="0" dirty="0">
                <a:solidFill>
                  <a:srgbClr val="555555"/>
                </a:solidFill>
                <a:effectLst/>
                <a:highlight>
                  <a:srgbClr val="FFFFFF"/>
                </a:highlight>
                <a:latin typeface="Avenir" panose="02000503020000020003" pitchFamily="2" charset="0"/>
              </a:rPr>
              <a:t>Center wavelengths and bandwidth</a:t>
            </a:r>
          </a:p>
          <a:p>
            <a:r>
              <a:rPr lang="en-US" dirty="0">
                <a:effectLst/>
              </a:rPr>
              <a:t> </a:t>
            </a:r>
          </a:p>
          <a:p>
            <a:r>
              <a:rPr lang="en-US" dirty="0">
                <a:effectLst/>
                <a:highlight>
                  <a:srgbClr val="A6BDDB"/>
                </a:highlight>
              </a:rPr>
              <a:t>                          Center       Bandwidth</a:t>
            </a:r>
          </a:p>
          <a:p>
            <a:r>
              <a:rPr lang="en-US" dirty="0">
                <a:effectLst/>
                <a:highlight>
                  <a:srgbClr val="A6BDDB"/>
                </a:highlight>
              </a:rPr>
              <a:t>Blue.                   </a:t>
            </a:r>
            <a:r>
              <a:rPr lang="en-US" dirty="0">
                <a:effectLst/>
              </a:rPr>
              <a:t>475 nm.      32 nm</a:t>
            </a:r>
          </a:p>
          <a:p>
            <a:r>
              <a:rPr lang="en-US" dirty="0">
                <a:effectLst/>
                <a:highlight>
                  <a:srgbClr val="A6BDDB"/>
                </a:highlight>
              </a:rPr>
              <a:t>Green.                 </a:t>
            </a:r>
            <a:r>
              <a:rPr lang="en-US" dirty="0">
                <a:effectLst/>
              </a:rPr>
              <a:t>560 nm       27 nm</a:t>
            </a:r>
          </a:p>
          <a:p>
            <a:r>
              <a:rPr lang="en-US" dirty="0">
                <a:effectLst/>
                <a:highlight>
                  <a:srgbClr val="A6BDDB"/>
                </a:highlight>
              </a:rPr>
              <a:t>Red.                     </a:t>
            </a:r>
            <a:r>
              <a:rPr lang="en-US" dirty="0">
                <a:effectLst/>
              </a:rPr>
              <a:t>668 nm.      16 nm</a:t>
            </a:r>
          </a:p>
          <a:p>
            <a:r>
              <a:rPr lang="en-US" dirty="0">
                <a:effectLst/>
                <a:highlight>
                  <a:srgbClr val="A6BDDB"/>
                </a:highlight>
              </a:rPr>
              <a:t>Red edge.            </a:t>
            </a:r>
            <a:r>
              <a:rPr lang="en-US" dirty="0">
                <a:effectLst/>
              </a:rPr>
              <a:t>717 nm.      12 nm</a:t>
            </a:r>
          </a:p>
          <a:p>
            <a:r>
              <a:rPr lang="en-US" dirty="0">
                <a:effectLst/>
                <a:highlight>
                  <a:srgbClr val="A6BDDB"/>
                </a:highlight>
              </a:rPr>
              <a:t>Near infrared       </a:t>
            </a:r>
            <a:r>
              <a:rPr lang="en-US" dirty="0">
                <a:effectLst/>
              </a:rPr>
              <a:t>842 nm.       57 nm</a:t>
            </a:r>
          </a:p>
          <a:p>
            <a:r>
              <a:rPr lang="en-US" dirty="0">
                <a:effectLst/>
                <a:highlight>
                  <a:srgbClr val="A6BDDB"/>
                </a:highlight>
              </a:rPr>
              <a:t>Panchromatic.     </a:t>
            </a:r>
            <a:r>
              <a:rPr lang="en-US" dirty="0">
                <a:effectLst/>
              </a:rPr>
              <a:t>634.5 nm.    463 nm</a:t>
            </a:r>
          </a:p>
          <a:p>
            <a:br>
              <a:rPr lang="en-US" dirty="0"/>
            </a:br>
            <a:endParaRPr lang="en-US" dirty="0"/>
          </a:p>
        </p:txBody>
      </p:sp>
      <p:sp>
        <p:nvSpPr>
          <p:cNvPr id="4" name="Slide Number Placeholder 3"/>
          <p:cNvSpPr>
            <a:spLocks noGrp="1"/>
          </p:cNvSpPr>
          <p:nvPr>
            <p:ph type="sldNum" sz="quarter" idx="5"/>
          </p:nvPr>
        </p:nvSpPr>
        <p:spPr/>
        <p:txBody>
          <a:bodyPr/>
          <a:lstStyle/>
          <a:p>
            <a:fld id="{99C01217-4E20-094E-9824-1A4D7F84B1DC}" type="slidenum">
              <a:rPr lang="en-US" smtClean="0"/>
              <a:t>8</a:t>
            </a:fld>
            <a:endParaRPr lang="en-US"/>
          </a:p>
        </p:txBody>
      </p:sp>
    </p:spTree>
    <p:extLst>
      <p:ext uri="{BB962C8B-B14F-4D97-AF65-F5344CB8AC3E}">
        <p14:creationId xmlns:p14="http://schemas.microsoft.com/office/powerpoint/2010/main" val="3243939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images</a:t>
            </a:r>
          </a:p>
        </p:txBody>
      </p:sp>
      <p:sp>
        <p:nvSpPr>
          <p:cNvPr id="4" name="Slide Number Placeholder 3"/>
          <p:cNvSpPr>
            <a:spLocks noGrp="1"/>
          </p:cNvSpPr>
          <p:nvPr>
            <p:ph type="sldNum" sz="quarter" idx="5"/>
          </p:nvPr>
        </p:nvSpPr>
        <p:spPr/>
        <p:txBody>
          <a:bodyPr/>
          <a:lstStyle/>
          <a:p>
            <a:fld id="{99C01217-4E20-094E-9824-1A4D7F84B1DC}" type="slidenum">
              <a:rPr lang="en-US" smtClean="0"/>
              <a:t>10</a:t>
            </a:fld>
            <a:endParaRPr lang="en-US"/>
          </a:p>
        </p:txBody>
      </p:sp>
    </p:spTree>
    <p:extLst>
      <p:ext uri="{BB962C8B-B14F-4D97-AF65-F5344CB8AC3E}">
        <p14:creationId xmlns:p14="http://schemas.microsoft.com/office/powerpoint/2010/main" val="3079418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images</a:t>
            </a:r>
          </a:p>
        </p:txBody>
      </p:sp>
      <p:sp>
        <p:nvSpPr>
          <p:cNvPr id="4" name="Slide Number Placeholder 3"/>
          <p:cNvSpPr>
            <a:spLocks noGrp="1"/>
          </p:cNvSpPr>
          <p:nvPr>
            <p:ph type="sldNum" sz="quarter" idx="5"/>
          </p:nvPr>
        </p:nvSpPr>
        <p:spPr/>
        <p:txBody>
          <a:bodyPr/>
          <a:lstStyle/>
          <a:p>
            <a:fld id="{99C01217-4E20-094E-9824-1A4D7F84B1DC}" type="slidenum">
              <a:rPr lang="en-US" smtClean="0"/>
              <a:t>11</a:t>
            </a:fld>
            <a:endParaRPr lang="en-US"/>
          </a:p>
        </p:txBody>
      </p:sp>
    </p:spTree>
    <p:extLst>
      <p:ext uri="{BB962C8B-B14F-4D97-AF65-F5344CB8AC3E}">
        <p14:creationId xmlns:p14="http://schemas.microsoft.com/office/powerpoint/2010/main" val="3848789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images</a:t>
            </a:r>
          </a:p>
        </p:txBody>
      </p:sp>
      <p:sp>
        <p:nvSpPr>
          <p:cNvPr id="4" name="Slide Number Placeholder 3"/>
          <p:cNvSpPr>
            <a:spLocks noGrp="1"/>
          </p:cNvSpPr>
          <p:nvPr>
            <p:ph type="sldNum" sz="quarter" idx="5"/>
          </p:nvPr>
        </p:nvSpPr>
        <p:spPr/>
        <p:txBody>
          <a:bodyPr/>
          <a:lstStyle/>
          <a:p>
            <a:fld id="{99C01217-4E20-094E-9824-1A4D7F84B1DC}" type="slidenum">
              <a:rPr lang="en-US" smtClean="0"/>
              <a:t>12</a:t>
            </a:fld>
            <a:endParaRPr lang="en-US"/>
          </a:p>
        </p:txBody>
      </p:sp>
    </p:spTree>
    <p:extLst>
      <p:ext uri="{BB962C8B-B14F-4D97-AF65-F5344CB8AC3E}">
        <p14:creationId xmlns:p14="http://schemas.microsoft.com/office/powerpoint/2010/main" val="1690568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images</a:t>
            </a:r>
          </a:p>
        </p:txBody>
      </p:sp>
      <p:sp>
        <p:nvSpPr>
          <p:cNvPr id="4" name="Slide Number Placeholder 3"/>
          <p:cNvSpPr>
            <a:spLocks noGrp="1"/>
          </p:cNvSpPr>
          <p:nvPr>
            <p:ph type="sldNum" sz="quarter" idx="5"/>
          </p:nvPr>
        </p:nvSpPr>
        <p:spPr/>
        <p:txBody>
          <a:bodyPr/>
          <a:lstStyle/>
          <a:p>
            <a:fld id="{99C01217-4E20-094E-9824-1A4D7F84B1DC}" type="slidenum">
              <a:rPr lang="en-US" smtClean="0"/>
              <a:t>13</a:t>
            </a:fld>
            <a:endParaRPr lang="en-US"/>
          </a:p>
        </p:txBody>
      </p:sp>
    </p:spTree>
    <p:extLst>
      <p:ext uri="{BB962C8B-B14F-4D97-AF65-F5344CB8AC3E}">
        <p14:creationId xmlns:p14="http://schemas.microsoft.com/office/powerpoint/2010/main" val="1551732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5AFCE-C5F2-C95F-65AA-213B3FBDB9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AF52813-7214-475F-46B5-498B6742A9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6B7D6DF-30FB-C126-C75D-5DE0EAA2B921}"/>
              </a:ext>
            </a:extLst>
          </p:cNvPr>
          <p:cNvSpPr>
            <a:spLocks noGrp="1"/>
          </p:cNvSpPr>
          <p:nvPr>
            <p:ph type="dt" sz="half" idx="10"/>
          </p:nvPr>
        </p:nvSpPr>
        <p:spPr/>
        <p:txBody>
          <a:bodyPr/>
          <a:lstStyle/>
          <a:p>
            <a:fld id="{9354FED9-F51A-AC41-B9F7-042BFE5B29D8}" type="datetimeFigureOut">
              <a:rPr lang="en-US" smtClean="0"/>
              <a:t>9/5/24</a:t>
            </a:fld>
            <a:endParaRPr lang="en-US"/>
          </a:p>
        </p:txBody>
      </p:sp>
      <p:sp>
        <p:nvSpPr>
          <p:cNvPr id="5" name="Footer Placeholder 4">
            <a:extLst>
              <a:ext uri="{FF2B5EF4-FFF2-40B4-BE49-F238E27FC236}">
                <a16:creationId xmlns:a16="http://schemas.microsoft.com/office/drawing/2014/main" id="{7DEDF4E7-9FD4-0E7A-364C-836D29977F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C74F79-180B-4787-5CA8-1E761C561ADC}"/>
              </a:ext>
            </a:extLst>
          </p:cNvPr>
          <p:cNvSpPr>
            <a:spLocks noGrp="1"/>
          </p:cNvSpPr>
          <p:nvPr>
            <p:ph type="sldNum" sz="quarter" idx="12"/>
          </p:nvPr>
        </p:nvSpPr>
        <p:spPr/>
        <p:txBody>
          <a:bodyPr/>
          <a:lstStyle/>
          <a:p>
            <a:fld id="{C5374A4B-C0FC-9B4E-8880-7332C7BB3293}" type="slidenum">
              <a:rPr lang="en-US" smtClean="0"/>
              <a:t>‹#›</a:t>
            </a:fld>
            <a:endParaRPr lang="en-US"/>
          </a:p>
        </p:txBody>
      </p:sp>
    </p:spTree>
    <p:extLst>
      <p:ext uri="{BB962C8B-B14F-4D97-AF65-F5344CB8AC3E}">
        <p14:creationId xmlns:p14="http://schemas.microsoft.com/office/powerpoint/2010/main" val="891638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BF201-00CD-6C2B-5B0D-33856B385A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A9BE01-7949-A1A0-1B93-8E736BB3F1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703063-C91C-D0F1-1A6B-B72CE9FC8C4F}"/>
              </a:ext>
            </a:extLst>
          </p:cNvPr>
          <p:cNvSpPr>
            <a:spLocks noGrp="1"/>
          </p:cNvSpPr>
          <p:nvPr>
            <p:ph type="dt" sz="half" idx="10"/>
          </p:nvPr>
        </p:nvSpPr>
        <p:spPr/>
        <p:txBody>
          <a:bodyPr/>
          <a:lstStyle/>
          <a:p>
            <a:fld id="{9354FED9-F51A-AC41-B9F7-042BFE5B29D8}" type="datetimeFigureOut">
              <a:rPr lang="en-US" smtClean="0"/>
              <a:t>9/5/24</a:t>
            </a:fld>
            <a:endParaRPr lang="en-US"/>
          </a:p>
        </p:txBody>
      </p:sp>
      <p:sp>
        <p:nvSpPr>
          <p:cNvPr id="5" name="Footer Placeholder 4">
            <a:extLst>
              <a:ext uri="{FF2B5EF4-FFF2-40B4-BE49-F238E27FC236}">
                <a16:creationId xmlns:a16="http://schemas.microsoft.com/office/drawing/2014/main" id="{53B9DD71-9D88-B00D-7E5C-5EABDCC21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6CF84A-F461-BFC5-D3BA-3A35D9286506}"/>
              </a:ext>
            </a:extLst>
          </p:cNvPr>
          <p:cNvSpPr>
            <a:spLocks noGrp="1"/>
          </p:cNvSpPr>
          <p:nvPr>
            <p:ph type="sldNum" sz="quarter" idx="12"/>
          </p:nvPr>
        </p:nvSpPr>
        <p:spPr/>
        <p:txBody>
          <a:bodyPr/>
          <a:lstStyle/>
          <a:p>
            <a:fld id="{C5374A4B-C0FC-9B4E-8880-7332C7BB3293}" type="slidenum">
              <a:rPr lang="en-US" smtClean="0"/>
              <a:t>‹#›</a:t>
            </a:fld>
            <a:endParaRPr lang="en-US"/>
          </a:p>
        </p:txBody>
      </p:sp>
    </p:spTree>
    <p:extLst>
      <p:ext uri="{BB962C8B-B14F-4D97-AF65-F5344CB8AC3E}">
        <p14:creationId xmlns:p14="http://schemas.microsoft.com/office/powerpoint/2010/main" val="580409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8634E-33CE-7807-E600-15B8B395578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6312A91-838F-FD0B-B53D-0B4DE27259D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CCF4862-0CB1-09B8-9F80-E18F106112AC}"/>
              </a:ext>
            </a:extLst>
          </p:cNvPr>
          <p:cNvSpPr>
            <a:spLocks noGrp="1"/>
          </p:cNvSpPr>
          <p:nvPr>
            <p:ph type="dt" sz="half" idx="10"/>
          </p:nvPr>
        </p:nvSpPr>
        <p:spPr/>
        <p:txBody>
          <a:bodyPr/>
          <a:lstStyle/>
          <a:p>
            <a:fld id="{9354FED9-F51A-AC41-B9F7-042BFE5B29D8}" type="datetimeFigureOut">
              <a:rPr lang="en-US" smtClean="0"/>
              <a:t>9/5/24</a:t>
            </a:fld>
            <a:endParaRPr lang="en-US"/>
          </a:p>
        </p:txBody>
      </p:sp>
      <p:sp>
        <p:nvSpPr>
          <p:cNvPr id="5" name="Footer Placeholder 4">
            <a:extLst>
              <a:ext uri="{FF2B5EF4-FFF2-40B4-BE49-F238E27FC236}">
                <a16:creationId xmlns:a16="http://schemas.microsoft.com/office/drawing/2014/main" id="{7C26F84C-BBF6-567F-75A2-EAB156ECB9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9CECA8-1C2A-072A-B6BD-C1D380490377}"/>
              </a:ext>
            </a:extLst>
          </p:cNvPr>
          <p:cNvSpPr>
            <a:spLocks noGrp="1"/>
          </p:cNvSpPr>
          <p:nvPr>
            <p:ph type="sldNum" sz="quarter" idx="12"/>
          </p:nvPr>
        </p:nvSpPr>
        <p:spPr/>
        <p:txBody>
          <a:bodyPr/>
          <a:lstStyle/>
          <a:p>
            <a:fld id="{C5374A4B-C0FC-9B4E-8880-7332C7BB3293}" type="slidenum">
              <a:rPr lang="en-US" smtClean="0"/>
              <a:t>‹#›</a:t>
            </a:fld>
            <a:endParaRPr lang="en-US"/>
          </a:p>
        </p:txBody>
      </p:sp>
    </p:spTree>
    <p:extLst>
      <p:ext uri="{BB962C8B-B14F-4D97-AF65-F5344CB8AC3E}">
        <p14:creationId xmlns:p14="http://schemas.microsoft.com/office/powerpoint/2010/main" val="1389142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14BD9-8025-E70E-B272-5388B5A448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9996BA-F857-C5A1-3F90-F38FA71401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6386E9-682A-453B-6C42-1C9E662004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C48044-36DC-34A9-9313-AF7877DFD069}"/>
              </a:ext>
            </a:extLst>
          </p:cNvPr>
          <p:cNvSpPr>
            <a:spLocks noGrp="1"/>
          </p:cNvSpPr>
          <p:nvPr>
            <p:ph type="dt" sz="half" idx="10"/>
          </p:nvPr>
        </p:nvSpPr>
        <p:spPr/>
        <p:txBody>
          <a:bodyPr/>
          <a:lstStyle/>
          <a:p>
            <a:fld id="{9354FED9-F51A-AC41-B9F7-042BFE5B29D8}" type="datetimeFigureOut">
              <a:rPr lang="en-US" smtClean="0"/>
              <a:t>9/5/24</a:t>
            </a:fld>
            <a:endParaRPr lang="en-US"/>
          </a:p>
        </p:txBody>
      </p:sp>
      <p:sp>
        <p:nvSpPr>
          <p:cNvPr id="6" name="Footer Placeholder 5">
            <a:extLst>
              <a:ext uri="{FF2B5EF4-FFF2-40B4-BE49-F238E27FC236}">
                <a16:creationId xmlns:a16="http://schemas.microsoft.com/office/drawing/2014/main" id="{4A7C4AC3-3A9A-2663-A924-30B5C0456D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D05236-B58E-93B8-6C1F-274BC2D4AC4A}"/>
              </a:ext>
            </a:extLst>
          </p:cNvPr>
          <p:cNvSpPr>
            <a:spLocks noGrp="1"/>
          </p:cNvSpPr>
          <p:nvPr>
            <p:ph type="sldNum" sz="quarter" idx="12"/>
          </p:nvPr>
        </p:nvSpPr>
        <p:spPr/>
        <p:txBody>
          <a:bodyPr/>
          <a:lstStyle/>
          <a:p>
            <a:fld id="{C5374A4B-C0FC-9B4E-8880-7332C7BB3293}" type="slidenum">
              <a:rPr lang="en-US" smtClean="0"/>
              <a:t>‹#›</a:t>
            </a:fld>
            <a:endParaRPr lang="en-US"/>
          </a:p>
        </p:txBody>
      </p:sp>
    </p:spTree>
    <p:extLst>
      <p:ext uri="{BB962C8B-B14F-4D97-AF65-F5344CB8AC3E}">
        <p14:creationId xmlns:p14="http://schemas.microsoft.com/office/powerpoint/2010/main" val="2242315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3B9D2-57BC-128B-9486-F88BCC51B53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5BC732B-4E81-CE15-6438-7ECD331D31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E1C82F-A9E2-8D52-46E9-D807D7B3869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B4C26A-E367-54B1-DE99-7FC6E537BB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69D4AD-782B-6E98-8A6D-8479A54F028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97CBBA4-3BB9-C6CA-9BB4-9E34FF87C848}"/>
              </a:ext>
            </a:extLst>
          </p:cNvPr>
          <p:cNvSpPr>
            <a:spLocks noGrp="1"/>
          </p:cNvSpPr>
          <p:nvPr>
            <p:ph type="dt" sz="half" idx="10"/>
          </p:nvPr>
        </p:nvSpPr>
        <p:spPr/>
        <p:txBody>
          <a:bodyPr/>
          <a:lstStyle/>
          <a:p>
            <a:fld id="{9354FED9-F51A-AC41-B9F7-042BFE5B29D8}" type="datetimeFigureOut">
              <a:rPr lang="en-US" smtClean="0"/>
              <a:t>9/5/24</a:t>
            </a:fld>
            <a:endParaRPr lang="en-US"/>
          </a:p>
        </p:txBody>
      </p:sp>
      <p:sp>
        <p:nvSpPr>
          <p:cNvPr id="8" name="Footer Placeholder 7">
            <a:extLst>
              <a:ext uri="{FF2B5EF4-FFF2-40B4-BE49-F238E27FC236}">
                <a16:creationId xmlns:a16="http://schemas.microsoft.com/office/drawing/2014/main" id="{21943E09-EBA5-A0AF-79C5-54622659CE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110E1B2-D233-4E30-DBB7-6F278E96BE70}"/>
              </a:ext>
            </a:extLst>
          </p:cNvPr>
          <p:cNvSpPr>
            <a:spLocks noGrp="1"/>
          </p:cNvSpPr>
          <p:nvPr>
            <p:ph type="sldNum" sz="quarter" idx="12"/>
          </p:nvPr>
        </p:nvSpPr>
        <p:spPr/>
        <p:txBody>
          <a:bodyPr/>
          <a:lstStyle/>
          <a:p>
            <a:fld id="{C5374A4B-C0FC-9B4E-8880-7332C7BB3293}" type="slidenum">
              <a:rPr lang="en-US" smtClean="0"/>
              <a:t>‹#›</a:t>
            </a:fld>
            <a:endParaRPr lang="en-US"/>
          </a:p>
        </p:txBody>
      </p:sp>
    </p:spTree>
    <p:extLst>
      <p:ext uri="{BB962C8B-B14F-4D97-AF65-F5344CB8AC3E}">
        <p14:creationId xmlns:p14="http://schemas.microsoft.com/office/powerpoint/2010/main" val="3133482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9823C-8D20-F0BD-D910-05F131A3ED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E0BB5C-8F73-A637-FF9A-A3AA6F690C60}"/>
              </a:ext>
            </a:extLst>
          </p:cNvPr>
          <p:cNvSpPr>
            <a:spLocks noGrp="1"/>
          </p:cNvSpPr>
          <p:nvPr>
            <p:ph type="dt" sz="half" idx="10"/>
          </p:nvPr>
        </p:nvSpPr>
        <p:spPr/>
        <p:txBody>
          <a:bodyPr/>
          <a:lstStyle/>
          <a:p>
            <a:fld id="{9354FED9-F51A-AC41-B9F7-042BFE5B29D8}" type="datetimeFigureOut">
              <a:rPr lang="en-US" smtClean="0"/>
              <a:t>9/5/24</a:t>
            </a:fld>
            <a:endParaRPr lang="en-US"/>
          </a:p>
        </p:txBody>
      </p:sp>
      <p:sp>
        <p:nvSpPr>
          <p:cNvPr id="4" name="Footer Placeholder 3">
            <a:extLst>
              <a:ext uri="{FF2B5EF4-FFF2-40B4-BE49-F238E27FC236}">
                <a16:creationId xmlns:a16="http://schemas.microsoft.com/office/drawing/2014/main" id="{62A39D5E-B917-6AD9-8342-A4B6F418C2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D38AD6-F093-E247-763D-40C575C281AD}"/>
              </a:ext>
            </a:extLst>
          </p:cNvPr>
          <p:cNvSpPr>
            <a:spLocks noGrp="1"/>
          </p:cNvSpPr>
          <p:nvPr>
            <p:ph type="sldNum" sz="quarter" idx="12"/>
          </p:nvPr>
        </p:nvSpPr>
        <p:spPr/>
        <p:txBody>
          <a:bodyPr/>
          <a:lstStyle/>
          <a:p>
            <a:fld id="{C5374A4B-C0FC-9B4E-8880-7332C7BB3293}" type="slidenum">
              <a:rPr lang="en-US" smtClean="0"/>
              <a:t>‹#›</a:t>
            </a:fld>
            <a:endParaRPr lang="en-US"/>
          </a:p>
        </p:txBody>
      </p:sp>
    </p:spTree>
    <p:extLst>
      <p:ext uri="{BB962C8B-B14F-4D97-AF65-F5344CB8AC3E}">
        <p14:creationId xmlns:p14="http://schemas.microsoft.com/office/powerpoint/2010/main" val="2984848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23B4E6-4B40-FB71-01B8-26FD6DA010D4}"/>
              </a:ext>
            </a:extLst>
          </p:cNvPr>
          <p:cNvSpPr>
            <a:spLocks noGrp="1"/>
          </p:cNvSpPr>
          <p:nvPr>
            <p:ph type="dt" sz="half" idx="10"/>
          </p:nvPr>
        </p:nvSpPr>
        <p:spPr/>
        <p:txBody>
          <a:bodyPr/>
          <a:lstStyle/>
          <a:p>
            <a:fld id="{9354FED9-F51A-AC41-B9F7-042BFE5B29D8}" type="datetimeFigureOut">
              <a:rPr lang="en-US" smtClean="0"/>
              <a:t>9/5/24</a:t>
            </a:fld>
            <a:endParaRPr lang="en-US"/>
          </a:p>
        </p:txBody>
      </p:sp>
      <p:sp>
        <p:nvSpPr>
          <p:cNvPr id="3" name="Footer Placeholder 2">
            <a:extLst>
              <a:ext uri="{FF2B5EF4-FFF2-40B4-BE49-F238E27FC236}">
                <a16:creationId xmlns:a16="http://schemas.microsoft.com/office/drawing/2014/main" id="{29E71624-2CD9-B37D-5DBE-75B2C212A6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0FBD9C-EB47-A47A-235F-F0EB1DDA1DAC}"/>
              </a:ext>
            </a:extLst>
          </p:cNvPr>
          <p:cNvSpPr>
            <a:spLocks noGrp="1"/>
          </p:cNvSpPr>
          <p:nvPr>
            <p:ph type="sldNum" sz="quarter" idx="12"/>
          </p:nvPr>
        </p:nvSpPr>
        <p:spPr/>
        <p:txBody>
          <a:bodyPr/>
          <a:lstStyle/>
          <a:p>
            <a:fld id="{C5374A4B-C0FC-9B4E-8880-7332C7BB3293}" type="slidenum">
              <a:rPr lang="en-US" smtClean="0"/>
              <a:t>‹#›</a:t>
            </a:fld>
            <a:endParaRPr lang="en-US"/>
          </a:p>
        </p:txBody>
      </p:sp>
    </p:spTree>
    <p:extLst>
      <p:ext uri="{BB962C8B-B14F-4D97-AF65-F5344CB8AC3E}">
        <p14:creationId xmlns:p14="http://schemas.microsoft.com/office/powerpoint/2010/main" val="5344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AD157-0342-3455-3640-73E58C4DAE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1C2293A-9D10-5984-0EA8-7085003959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354CF2-4896-B948-DDE0-2B7B453C65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3A4957-BC37-720F-8155-ACBD8082AE38}"/>
              </a:ext>
            </a:extLst>
          </p:cNvPr>
          <p:cNvSpPr>
            <a:spLocks noGrp="1"/>
          </p:cNvSpPr>
          <p:nvPr>
            <p:ph type="dt" sz="half" idx="10"/>
          </p:nvPr>
        </p:nvSpPr>
        <p:spPr/>
        <p:txBody>
          <a:bodyPr/>
          <a:lstStyle/>
          <a:p>
            <a:fld id="{9354FED9-F51A-AC41-B9F7-042BFE5B29D8}" type="datetimeFigureOut">
              <a:rPr lang="en-US" smtClean="0"/>
              <a:t>9/5/24</a:t>
            </a:fld>
            <a:endParaRPr lang="en-US"/>
          </a:p>
        </p:txBody>
      </p:sp>
      <p:sp>
        <p:nvSpPr>
          <p:cNvPr id="6" name="Footer Placeholder 5">
            <a:extLst>
              <a:ext uri="{FF2B5EF4-FFF2-40B4-BE49-F238E27FC236}">
                <a16:creationId xmlns:a16="http://schemas.microsoft.com/office/drawing/2014/main" id="{C75A0CCD-A92D-E8D1-C8AF-4701443B91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A2CC1A-0165-8206-5E89-C21AA45C355D}"/>
              </a:ext>
            </a:extLst>
          </p:cNvPr>
          <p:cNvSpPr>
            <a:spLocks noGrp="1"/>
          </p:cNvSpPr>
          <p:nvPr>
            <p:ph type="sldNum" sz="quarter" idx="12"/>
          </p:nvPr>
        </p:nvSpPr>
        <p:spPr/>
        <p:txBody>
          <a:bodyPr/>
          <a:lstStyle/>
          <a:p>
            <a:fld id="{C5374A4B-C0FC-9B4E-8880-7332C7BB3293}" type="slidenum">
              <a:rPr lang="en-US" smtClean="0"/>
              <a:t>‹#›</a:t>
            </a:fld>
            <a:endParaRPr lang="en-US"/>
          </a:p>
        </p:txBody>
      </p:sp>
    </p:spTree>
    <p:extLst>
      <p:ext uri="{BB962C8B-B14F-4D97-AF65-F5344CB8AC3E}">
        <p14:creationId xmlns:p14="http://schemas.microsoft.com/office/powerpoint/2010/main" val="1999025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085DF-40B1-AFE0-BC97-9491A8FD3D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AFA60C-CCE8-A95A-2B9B-B2C908514D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BFF5F8-9264-A16F-482D-D579F6F4F5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582FD0-32B9-D151-0C8A-1843EDC65C00}"/>
              </a:ext>
            </a:extLst>
          </p:cNvPr>
          <p:cNvSpPr>
            <a:spLocks noGrp="1"/>
          </p:cNvSpPr>
          <p:nvPr>
            <p:ph type="dt" sz="half" idx="10"/>
          </p:nvPr>
        </p:nvSpPr>
        <p:spPr/>
        <p:txBody>
          <a:bodyPr/>
          <a:lstStyle/>
          <a:p>
            <a:fld id="{9354FED9-F51A-AC41-B9F7-042BFE5B29D8}" type="datetimeFigureOut">
              <a:rPr lang="en-US" smtClean="0"/>
              <a:t>9/5/24</a:t>
            </a:fld>
            <a:endParaRPr lang="en-US"/>
          </a:p>
        </p:txBody>
      </p:sp>
      <p:sp>
        <p:nvSpPr>
          <p:cNvPr id="6" name="Footer Placeholder 5">
            <a:extLst>
              <a:ext uri="{FF2B5EF4-FFF2-40B4-BE49-F238E27FC236}">
                <a16:creationId xmlns:a16="http://schemas.microsoft.com/office/drawing/2014/main" id="{3A3CBF32-3B49-1176-CD99-FCF636C0F9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4AA530-696A-2D78-9BB6-23A71CEFAF8D}"/>
              </a:ext>
            </a:extLst>
          </p:cNvPr>
          <p:cNvSpPr>
            <a:spLocks noGrp="1"/>
          </p:cNvSpPr>
          <p:nvPr>
            <p:ph type="sldNum" sz="quarter" idx="12"/>
          </p:nvPr>
        </p:nvSpPr>
        <p:spPr/>
        <p:txBody>
          <a:bodyPr/>
          <a:lstStyle/>
          <a:p>
            <a:fld id="{C5374A4B-C0FC-9B4E-8880-7332C7BB3293}" type="slidenum">
              <a:rPr lang="en-US" smtClean="0"/>
              <a:t>‹#›</a:t>
            </a:fld>
            <a:endParaRPr lang="en-US"/>
          </a:p>
        </p:txBody>
      </p:sp>
    </p:spTree>
    <p:extLst>
      <p:ext uri="{BB962C8B-B14F-4D97-AF65-F5344CB8AC3E}">
        <p14:creationId xmlns:p14="http://schemas.microsoft.com/office/powerpoint/2010/main" val="3211942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79EFB-B8E5-31BE-8EC2-137CD688B3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C7D132-88B8-FF15-D8DA-6A839E8AD2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3359AF-B72D-289B-6235-5A8AC1B97E24}"/>
              </a:ext>
            </a:extLst>
          </p:cNvPr>
          <p:cNvSpPr>
            <a:spLocks noGrp="1"/>
          </p:cNvSpPr>
          <p:nvPr>
            <p:ph type="dt" sz="half" idx="10"/>
          </p:nvPr>
        </p:nvSpPr>
        <p:spPr/>
        <p:txBody>
          <a:bodyPr/>
          <a:lstStyle/>
          <a:p>
            <a:fld id="{9354FED9-F51A-AC41-B9F7-042BFE5B29D8}" type="datetimeFigureOut">
              <a:rPr lang="en-US" smtClean="0"/>
              <a:t>9/5/24</a:t>
            </a:fld>
            <a:endParaRPr lang="en-US"/>
          </a:p>
        </p:txBody>
      </p:sp>
      <p:sp>
        <p:nvSpPr>
          <p:cNvPr id="5" name="Footer Placeholder 4">
            <a:extLst>
              <a:ext uri="{FF2B5EF4-FFF2-40B4-BE49-F238E27FC236}">
                <a16:creationId xmlns:a16="http://schemas.microsoft.com/office/drawing/2014/main" id="{C631299E-189A-26F2-C254-22A60328D7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E8F7DF-1883-B3D2-CB65-BA691CC39B19}"/>
              </a:ext>
            </a:extLst>
          </p:cNvPr>
          <p:cNvSpPr>
            <a:spLocks noGrp="1"/>
          </p:cNvSpPr>
          <p:nvPr>
            <p:ph type="sldNum" sz="quarter" idx="12"/>
          </p:nvPr>
        </p:nvSpPr>
        <p:spPr/>
        <p:txBody>
          <a:bodyPr/>
          <a:lstStyle/>
          <a:p>
            <a:fld id="{C5374A4B-C0FC-9B4E-8880-7332C7BB3293}" type="slidenum">
              <a:rPr lang="en-US" smtClean="0"/>
              <a:t>‹#›</a:t>
            </a:fld>
            <a:endParaRPr lang="en-US"/>
          </a:p>
        </p:txBody>
      </p:sp>
    </p:spTree>
    <p:extLst>
      <p:ext uri="{BB962C8B-B14F-4D97-AF65-F5344CB8AC3E}">
        <p14:creationId xmlns:p14="http://schemas.microsoft.com/office/powerpoint/2010/main" val="712029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2394AC-9C18-D36E-D29A-12DAD4FC012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1DDAB95-B842-856F-85E5-5B76811C2DB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80EBFF-6C1A-F547-D190-93D4DA7AC48D}"/>
              </a:ext>
            </a:extLst>
          </p:cNvPr>
          <p:cNvSpPr>
            <a:spLocks noGrp="1"/>
          </p:cNvSpPr>
          <p:nvPr>
            <p:ph type="dt" sz="half" idx="10"/>
          </p:nvPr>
        </p:nvSpPr>
        <p:spPr/>
        <p:txBody>
          <a:bodyPr/>
          <a:lstStyle/>
          <a:p>
            <a:fld id="{9354FED9-F51A-AC41-B9F7-042BFE5B29D8}" type="datetimeFigureOut">
              <a:rPr lang="en-US" smtClean="0"/>
              <a:t>9/5/24</a:t>
            </a:fld>
            <a:endParaRPr lang="en-US"/>
          </a:p>
        </p:txBody>
      </p:sp>
      <p:sp>
        <p:nvSpPr>
          <p:cNvPr id="5" name="Footer Placeholder 4">
            <a:extLst>
              <a:ext uri="{FF2B5EF4-FFF2-40B4-BE49-F238E27FC236}">
                <a16:creationId xmlns:a16="http://schemas.microsoft.com/office/drawing/2014/main" id="{FB3BD3B6-6A2C-C893-A7CE-E03F4DACAB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A86CB-E1F1-2944-42D4-8B48FDE79592}"/>
              </a:ext>
            </a:extLst>
          </p:cNvPr>
          <p:cNvSpPr>
            <a:spLocks noGrp="1"/>
          </p:cNvSpPr>
          <p:nvPr>
            <p:ph type="sldNum" sz="quarter" idx="12"/>
          </p:nvPr>
        </p:nvSpPr>
        <p:spPr/>
        <p:txBody>
          <a:bodyPr/>
          <a:lstStyle/>
          <a:p>
            <a:fld id="{C5374A4B-C0FC-9B4E-8880-7332C7BB3293}" type="slidenum">
              <a:rPr lang="en-US" smtClean="0"/>
              <a:t>‹#›</a:t>
            </a:fld>
            <a:endParaRPr lang="en-US"/>
          </a:p>
        </p:txBody>
      </p:sp>
    </p:spTree>
    <p:extLst>
      <p:ext uri="{BB962C8B-B14F-4D97-AF65-F5344CB8AC3E}">
        <p14:creationId xmlns:p14="http://schemas.microsoft.com/office/powerpoint/2010/main" val="1920847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8_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6A81FF6-946A-DC43-A10A-05616ECCCDBA}"/>
              </a:ext>
            </a:extLst>
          </p:cNvPr>
          <p:cNvSpPr/>
          <p:nvPr userDrawn="1"/>
        </p:nvSpPr>
        <p:spPr>
          <a:xfrm>
            <a:off x="0" y="0"/>
            <a:ext cx="12192000" cy="68580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A5C90657-D4BF-2E40-8D75-7274E81EDD09}" type="datetime1">
              <a:rPr lang="en-US" smtClean="0"/>
              <a:pPr/>
              <a:t>9/5/24</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502893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40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51DC88-B572-8FD8-2A67-0BE2240D7B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8DA047-0FDF-B89E-B07B-E92123C9DF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C72AF0-6308-3CF5-560D-57AADEBA1C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54FED9-F51A-AC41-B9F7-042BFE5B29D8}" type="datetimeFigureOut">
              <a:rPr lang="en-US" smtClean="0"/>
              <a:t>9/5/24</a:t>
            </a:fld>
            <a:endParaRPr lang="en-US"/>
          </a:p>
        </p:txBody>
      </p:sp>
      <p:sp>
        <p:nvSpPr>
          <p:cNvPr id="5" name="Footer Placeholder 4">
            <a:extLst>
              <a:ext uri="{FF2B5EF4-FFF2-40B4-BE49-F238E27FC236}">
                <a16:creationId xmlns:a16="http://schemas.microsoft.com/office/drawing/2014/main" id="{DCB99BE1-C27E-8093-092F-D168F4699C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9DE59C5-8C5D-5FF9-A605-2B2D113869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5374A4B-C0FC-9B4E-8880-7332C7BB3293}" type="slidenum">
              <a:rPr lang="en-US" smtClean="0"/>
              <a:t>‹#›</a:t>
            </a:fld>
            <a:endParaRPr lang="en-US"/>
          </a:p>
        </p:txBody>
      </p:sp>
    </p:spTree>
    <p:extLst>
      <p:ext uri="{BB962C8B-B14F-4D97-AF65-F5344CB8AC3E}">
        <p14:creationId xmlns:p14="http://schemas.microsoft.com/office/powerpoint/2010/main" val="2625272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6.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8" name="Rectangle 3087">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089" name="Rectangle 3088">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0" name="Rectangle 3089">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1" name="Rectangle 3090">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7" name="Rectangle 3086">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B94815B-4C4A-42CF-ECAD-9DA90BA3D5FA}"/>
              </a:ext>
            </a:extLst>
          </p:cNvPr>
          <p:cNvSpPr txBox="1"/>
          <p:nvPr/>
        </p:nvSpPr>
        <p:spPr>
          <a:xfrm>
            <a:off x="699714" y="353160"/>
            <a:ext cx="7091300" cy="898581"/>
          </a:xfrm>
          <a:prstGeom prst="rect">
            <a:avLst/>
          </a:prstGeom>
        </p:spPr>
        <p:txBody>
          <a:bodyPr vert="horz" lIns="91440" tIns="45720" rIns="91440" bIns="45720" rtlCol="0" anchor="ctr">
            <a:normAutofit fontScale="92500"/>
          </a:bodyPr>
          <a:lstStyle/>
          <a:p>
            <a:pPr>
              <a:lnSpc>
                <a:spcPct val="90000"/>
              </a:lnSpc>
              <a:spcBef>
                <a:spcPct val="0"/>
              </a:spcBef>
              <a:spcAft>
                <a:spcPts val="600"/>
              </a:spcAft>
            </a:pPr>
            <a:r>
              <a:rPr lang="en-US" sz="3700" dirty="0" err="1">
                <a:solidFill>
                  <a:srgbClr val="FFFFFF"/>
                </a:solidFill>
                <a:latin typeface="+mj-lt"/>
                <a:ea typeface="+mj-ea"/>
                <a:cs typeface="+mj-cs"/>
              </a:rPr>
              <a:t>FireSense</a:t>
            </a:r>
            <a:r>
              <a:rPr lang="en-US" sz="3700" dirty="0">
                <a:solidFill>
                  <a:srgbClr val="FFFFFF"/>
                </a:solidFill>
                <a:latin typeface="+mj-lt"/>
                <a:ea typeface="+mj-ea"/>
                <a:cs typeface="+mj-cs"/>
              </a:rPr>
              <a:t> plans for using UAS for fires </a:t>
            </a:r>
          </a:p>
        </p:txBody>
      </p:sp>
      <p:sp>
        <p:nvSpPr>
          <p:cNvPr id="5" name="TextBox 4">
            <a:extLst>
              <a:ext uri="{FF2B5EF4-FFF2-40B4-BE49-F238E27FC236}">
                <a16:creationId xmlns:a16="http://schemas.microsoft.com/office/drawing/2014/main" id="{CDA96A19-3139-ED5C-C0E8-D47B32DB6CF1}"/>
              </a:ext>
            </a:extLst>
          </p:cNvPr>
          <p:cNvSpPr txBox="1"/>
          <p:nvPr/>
        </p:nvSpPr>
        <p:spPr>
          <a:xfrm>
            <a:off x="8571507" y="387224"/>
            <a:ext cx="3291839" cy="830453"/>
          </a:xfrm>
          <a:prstGeom prst="rect">
            <a:avLst/>
          </a:prstGeom>
        </p:spPr>
        <p:txBody>
          <a:bodyPr vert="horz" lIns="91440" tIns="45720" rIns="91440" bIns="45720" rtlCol="0" anchor="ctr">
            <a:normAutofit/>
          </a:bodyPr>
          <a:lstStyle/>
          <a:p>
            <a:pPr>
              <a:lnSpc>
                <a:spcPct val="90000"/>
              </a:lnSpc>
              <a:spcBef>
                <a:spcPts val="1000"/>
              </a:spcBef>
            </a:pPr>
            <a:r>
              <a:rPr lang="en-US" sz="1700">
                <a:solidFill>
                  <a:srgbClr val="FFFFFF"/>
                </a:solidFill>
              </a:rPr>
              <a:t>Measurements for the project are co-developed with stakeholders. </a:t>
            </a:r>
          </a:p>
        </p:txBody>
      </p:sp>
      <p:sp>
        <p:nvSpPr>
          <p:cNvPr id="2" name="TextBox 1">
            <a:extLst>
              <a:ext uri="{FF2B5EF4-FFF2-40B4-BE49-F238E27FC236}">
                <a16:creationId xmlns:a16="http://schemas.microsoft.com/office/drawing/2014/main" id="{81ABD3D9-DF0E-3426-D68B-F101201FA8B5}"/>
              </a:ext>
            </a:extLst>
          </p:cNvPr>
          <p:cNvSpPr txBox="1"/>
          <p:nvPr/>
        </p:nvSpPr>
        <p:spPr>
          <a:xfrm>
            <a:off x="413658" y="6135508"/>
            <a:ext cx="3415935" cy="646331"/>
          </a:xfrm>
          <a:prstGeom prst="rect">
            <a:avLst/>
          </a:prstGeom>
          <a:noFill/>
        </p:spPr>
        <p:txBody>
          <a:bodyPr wrap="none" rtlCol="0">
            <a:spAutoFit/>
          </a:bodyPr>
          <a:lstStyle/>
          <a:p>
            <a:r>
              <a:rPr lang="en-US" dirty="0"/>
              <a:t>6th Federal </a:t>
            </a:r>
            <a:r>
              <a:rPr lang="en-US" dirty="0" err="1"/>
              <a:t>UxS</a:t>
            </a:r>
            <a:r>
              <a:rPr lang="en-US" dirty="0"/>
              <a:t> Users Workshop</a:t>
            </a:r>
          </a:p>
          <a:p>
            <a:r>
              <a:rPr lang="en-US" dirty="0"/>
              <a:t>September 10</a:t>
            </a:r>
            <a:r>
              <a:rPr lang="en-US" baseline="30000" dirty="0"/>
              <a:t>th</a:t>
            </a:r>
            <a:r>
              <a:rPr lang="en-US" dirty="0"/>
              <a:t>, 2024</a:t>
            </a:r>
          </a:p>
        </p:txBody>
      </p:sp>
      <p:pic>
        <p:nvPicPr>
          <p:cNvPr id="7" name="Picture 6" descr="A drone flying over a forest fire&#10;&#10;Description automatically generated">
            <a:extLst>
              <a:ext uri="{FF2B5EF4-FFF2-40B4-BE49-F238E27FC236}">
                <a16:creationId xmlns:a16="http://schemas.microsoft.com/office/drawing/2014/main" id="{2AB5A2AA-F316-BDC0-ACE4-E73EF6AFFCEF}"/>
              </a:ext>
            </a:extLst>
          </p:cNvPr>
          <p:cNvPicPr>
            <a:picLocks noChangeAspect="1"/>
          </p:cNvPicPr>
          <p:nvPr/>
        </p:nvPicPr>
        <p:blipFill>
          <a:blip r:embed="rId2"/>
          <a:stretch>
            <a:fillRect/>
          </a:stretch>
        </p:blipFill>
        <p:spPr>
          <a:xfrm>
            <a:off x="566255" y="2086996"/>
            <a:ext cx="11059490" cy="3469644"/>
          </a:xfrm>
          <a:prstGeom prst="rect">
            <a:avLst/>
          </a:prstGeom>
        </p:spPr>
      </p:pic>
    </p:spTree>
    <p:extLst>
      <p:ext uri="{BB962C8B-B14F-4D97-AF65-F5344CB8AC3E}">
        <p14:creationId xmlns:p14="http://schemas.microsoft.com/office/powerpoint/2010/main" val="3828202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B0FAC0-3AD3-C144-7D47-7555BEBFE050}"/>
            </a:ext>
          </a:extLst>
        </p:cNvPr>
        <p:cNvGrpSpPr/>
        <p:nvPr/>
      </p:nvGrpSpPr>
      <p:grpSpPr>
        <a:xfrm>
          <a:off x="0" y="0"/>
          <a:ext cx="0" cy="0"/>
          <a:chOff x="0" y="0"/>
          <a:chExt cx="0" cy="0"/>
        </a:xfrm>
      </p:grpSpPr>
      <p:sp useBgFill="1">
        <p:nvSpPr>
          <p:cNvPr id="3088" name="Rectangle 3087">
            <a:extLst>
              <a:ext uri="{FF2B5EF4-FFF2-40B4-BE49-F238E27FC236}">
                <a16:creationId xmlns:a16="http://schemas.microsoft.com/office/drawing/2014/main" id="{1E9E0E93-280A-040C-CF9C-0C55D040A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089" name="Rectangle 3088">
            <a:extLst>
              <a:ext uri="{FF2B5EF4-FFF2-40B4-BE49-F238E27FC236}">
                <a16:creationId xmlns:a16="http://schemas.microsoft.com/office/drawing/2014/main" id="{DA79A2D2-94E7-0055-A9B6-F6B841914D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0" name="Rectangle 3089">
            <a:extLst>
              <a:ext uri="{FF2B5EF4-FFF2-40B4-BE49-F238E27FC236}">
                <a16:creationId xmlns:a16="http://schemas.microsoft.com/office/drawing/2014/main" id="{D0F17153-4266-F461-E1A9-60998CB7C0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1" name="Rectangle 3090">
            <a:extLst>
              <a:ext uri="{FF2B5EF4-FFF2-40B4-BE49-F238E27FC236}">
                <a16:creationId xmlns:a16="http://schemas.microsoft.com/office/drawing/2014/main" id="{2FF26802-B7C3-D823-242B-028D8383C4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7" name="Rectangle 3086">
            <a:extLst>
              <a:ext uri="{FF2B5EF4-FFF2-40B4-BE49-F238E27FC236}">
                <a16:creationId xmlns:a16="http://schemas.microsoft.com/office/drawing/2014/main" id="{F0F3EDD5-266D-D14D-B489-84BF3F7DF3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6B76EB8-5FD6-BE7F-0043-E810560EA1FF}"/>
              </a:ext>
            </a:extLst>
          </p:cNvPr>
          <p:cNvSpPr txBox="1"/>
          <p:nvPr/>
        </p:nvSpPr>
        <p:spPr>
          <a:xfrm>
            <a:off x="699714" y="353160"/>
            <a:ext cx="7091300" cy="898581"/>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u="none" strike="noStrike" kern="1200" cap="none" spc="0" normalizeH="0" baseline="0" noProof="0">
                <a:ln>
                  <a:noFill/>
                </a:ln>
                <a:solidFill>
                  <a:schemeClr val="bg1"/>
                </a:solidFill>
                <a:effectLst/>
                <a:uLnTx/>
                <a:uFillTx/>
                <a:latin typeface="Arial Black" panose="020B0604020202020204" pitchFamily="34" charset="0"/>
                <a:cs typeface="Arial Black" panose="020B0604020202020204" pitchFamily="34" charset="0"/>
              </a:rPr>
              <a:t>NASA FireSense Project</a:t>
            </a:r>
            <a:endParaRPr lang="en-US" sz="4000" u="none" strike="noStrike" kern="1200" cap="none" spc="0" normalizeH="0" baseline="0" noProof="0" dirty="0">
              <a:ln>
                <a:noFill/>
              </a:ln>
              <a:solidFill>
                <a:schemeClr val="bg1"/>
              </a:solidFill>
              <a:effectLst/>
              <a:uLnTx/>
              <a:uFillTx/>
              <a:latin typeface="Arial Black" panose="020B0604020202020204" pitchFamily="34" charset="0"/>
              <a:cs typeface="Arial Black" panose="020B0604020202020204" pitchFamily="34" charset="0"/>
            </a:endParaRPr>
          </a:p>
        </p:txBody>
      </p:sp>
      <p:grpSp>
        <p:nvGrpSpPr>
          <p:cNvPr id="28" name="Group 27">
            <a:extLst>
              <a:ext uri="{FF2B5EF4-FFF2-40B4-BE49-F238E27FC236}">
                <a16:creationId xmlns:a16="http://schemas.microsoft.com/office/drawing/2014/main" id="{608C7C7D-E03E-E245-6002-6190AE5575B8}"/>
              </a:ext>
            </a:extLst>
          </p:cNvPr>
          <p:cNvGrpSpPr/>
          <p:nvPr/>
        </p:nvGrpSpPr>
        <p:grpSpPr>
          <a:xfrm>
            <a:off x="230013" y="3048257"/>
            <a:ext cx="12156322" cy="3486652"/>
            <a:chOff x="111706" y="2575602"/>
            <a:chExt cx="12156322" cy="3486652"/>
          </a:xfrm>
        </p:grpSpPr>
        <p:sp>
          <p:nvSpPr>
            <p:cNvPr id="29" name="Google Shape;106;p5">
              <a:extLst>
                <a:ext uri="{FF2B5EF4-FFF2-40B4-BE49-F238E27FC236}">
                  <a16:creationId xmlns:a16="http://schemas.microsoft.com/office/drawing/2014/main" id="{C3365904-E6D1-6D0D-5BB1-12A80EF5478B}"/>
                </a:ext>
              </a:extLst>
            </p:cNvPr>
            <p:cNvSpPr txBox="1"/>
            <p:nvPr/>
          </p:nvSpPr>
          <p:spPr>
            <a:xfrm>
              <a:off x="1402839" y="4533671"/>
              <a:ext cx="5356549" cy="1528583"/>
            </a:xfrm>
            <a:prstGeom prst="rect">
              <a:avLst/>
            </a:prstGeom>
            <a:noFill/>
            <a:ln>
              <a:noFill/>
            </a:ln>
          </p:spPr>
          <p:txBody>
            <a:bodyPr spcFirstLastPara="1" wrap="square" lIns="45700" tIns="45700" rIns="45700" bIns="45700" anchor="t" anchorCtr="0">
              <a:spAutoFit/>
            </a:bodyPr>
            <a:lstStyle/>
            <a:p>
              <a:pPr>
                <a:spcBef>
                  <a:spcPts val="800"/>
                </a:spcBef>
                <a:buClrTx/>
                <a:buFontTx/>
                <a:defRPr/>
              </a:pPr>
              <a:r>
                <a:rPr kumimoji="0" lang="en-US" sz="1600" b="1" i="0" u="none" strike="noStrike" kern="1200" cap="none" spc="0" normalizeH="0" baseline="0" noProof="0" dirty="0">
                  <a:ln>
                    <a:noFill/>
                  </a:ln>
                  <a:effectLst/>
                  <a:uLnTx/>
                  <a:uFillTx/>
                  <a:latin typeface="Arial" panose="020B0604020202020204" pitchFamily="34" charset="0"/>
                  <a:ea typeface="Arial"/>
                  <a:cs typeface="Arial" panose="020B0604020202020204" pitchFamily="34" charset="0"/>
                  <a:sym typeface="Arial"/>
                </a:rPr>
                <a:t>Active Fire: </a:t>
              </a:r>
              <a:r>
                <a:rPr lang="en-US" sz="1600" b="1" kern="1200" dirty="0">
                  <a:latin typeface="Arial" panose="020B0604020202020204" pitchFamily="34" charset="0"/>
                  <a:cs typeface="Arial" panose="020B0604020202020204" pitchFamily="34" charset="0"/>
                </a:rPr>
                <a:t>D</a:t>
              </a:r>
              <a:r>
                <a:rPr lang="en-US" sz="1600" kern="1200" dirty="0">
                  <a:latin typeface="Arial" panose="020B0604020202020204" pitchFamily="34" charset="0"/>
                  <a:cs typeface="Arial" panose="020B0604020202020204" pitchFamily="34" charset="0"/>
                </a:rPr>
                <a:t>etection</a:t>
              </a:r>
              <a:r>
                <a:rPr kumimoji="0" lang="en-US" sz="1600" b="0" i="0" u="none" strike="noStrike" kern="1200" cap="none" spc="0" normalizeH="0" baseline="0" noProof="0" dirty="0">
                  <a:ln>
                    <a:noFill/>
                  </a:ln>
                  <a:effectLst/>
                  <a:uLnTx/>
                  <a:uFillTx/>
                  <a:latin typeface="Arial" panose="020B0604020202020204" pitchFamily="34" charset="0"/>
                  <a:ea typeface="Arial"/>
                  <a:cs typeface="Arial" panose="020B0604020202020204" pitchFamily="34" charset="0"/>
                  <a:sym typeface="Arial"/>
                </a:rPr>
                <a:t> and tracking via satellite and airborne imagery with higher spatial resolution and update frequency</a:t>
              </a:r>
              <a:r>
                <a:rPr lang="en-US" sz="1600" kern="1200" dirty="0">
                  <a:latin typeface="Arial" panose="020B0604020202020204" pitchFamily="34" charset="0"/>
                  <a:cs typeface="Arial" panose="020B0604020202020204" pitchFamily="34" charset="0"/>
                </a:rPr>
                <a:t> - </a:t>
              </a:r>
              <a:r>
                <a:rPr kumimoji="0" lang="en-US" sz="1600" b="0" i="0" u="none" strike="noStrike" kern="1200" cap="none" spc="0" normalizeH="0" baseline="0" noProof="0" dirty="0">
                  <a:ln>
                    <a:noFill/>
                  </a:ln>
                  <a:effectLst/>
                  <a:uLnTx/>
                  <a:uFillTx/>
                  <a:latin typeface="Arial" panose="020B0604020202020204" pitchFamily="34" charset="0"/>
                  <a:ea typeface="Arial"/>
                  <a:cs typeface="Arial" panose="020B0604020202020204" pitchFamily="34" charset="0"/>
                  <a:sym typeface="Arial"/>
                </a:rPr>
                <a:t>towards </a:t>
              </a:r>
              <a:r>
                <a:rPr lang="en-US" sz="1600" kern="1200" dirty="0">
                  <a:latin typeface="Arial" panose="020B0604020202020204" pitchFamily="34" charset="0"/>
                  <a:cs typeface="Arial" panose="020B0604020202020204" pitchFamily="34" charset="0"/>
                </a:rPr>
                <a:t>24/7</a:t>
              </a:r>
              <a:r>
                <a:rPr kumimoji="0" lang="en-US" sz="1600" b="0" i="0" u="none" strike="noStrike" kern="1200" cap="none" spc="0" normalizeH="0" baseline="0" noProof="0" dirty="0">
                  <a:ln>
                    <a:noFill/>
                  </a:ln>
                  <a:effectLst/>
                  <a:uLnTx/>
                  <a:uFillTx/>
                  <a:latin typeface="Arial" panose="020B0604020202020204" pitchFamily="34" charset="0"/>
                  <a:ea typeface="Arial"/>
                  <a:cs typeface="Arial" panose="020B0604020202020204" pitchFamily="34" charset="0"/>
                  <a:sym typeface="Arial"/>
                </a:rPr>
                <a:t> fire prioritization and monitoring</a:t>
              </a:r>
              <a:endParaRPr lang="en-US" sz="16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a:spcBef>
                  <a:spcPts val="800"/>
                </a:spcBef>
                <a:buClrTx/>
                <a:defRPr/>
              </a:pPr>
              <a:r>
                <a:rPr kumimoji="0" lang="en-US" sz="1600" b="0" i="0" u="none" strike="noStrike" kern="1200" cap="none" spc="0" normalizeH="0" baseline="0" noProof="0" dirty="0">
                  <a:ln>
                    <a:noFill/>
                  </a:ln>
                  <a:effectLst/>
                  <a:uLnTx/>
                  <a:uFillTx/>
                  <a:latin typeface="Arial" panose="020B0604020202020204" pitchFamily="34" charset="0"/>
                  <a:ea typeface="Arial"/>
                  <a:cs typeface="Arial" panose="020B0604020202020204" pitchFamily="34" charset="0"/>
                  <a:sym typeface="Arial"/>
                </a:rPr>
                <a:t>Development of new, innovative sensors and models for precisely tracking fires, fuels conditions, and smoke.</a:t>
              </a:r>
              <a:r>
                <a:rPr lang="en-US" sz="1600" kern="1200" dirty="0">
                  <a:latin typeface="Arial" panose="020B0604020202020204" pitchFamily="34" charset="0"/>
                  <a:cs typeface="Arial" panose="020B0604020202020204" pitchFamily="34" charset="0"/>
                </a:rPr>
                <a:t> </a:t>
              </a:r>
              <a:endParaRPr sz="16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30" name="Google Shape;107;p5">
              <a:extLst>
                <a:ext uri="{FF2B5EF4-FFF2-40B4-BE49-F238E27FC236}">
                  <a16:creationId xmlns:a16="http://schemas.microsoft.com/office/drawing/2014/main" id="{DEA93766-0CDC-DD4F-1BB3-4B1D8EC425B9}"/>
                </a:ext>
              </a:extLst>
            </p:cNvPr>
            <p:cNvSpPr txBox="1"/>
            <p:nvPr/>
          </p:nvSpPr>
          <p:spPr>
            <a:xfrm>
              <a:off x="7866357" y="4553909"/>
              <a:ext cx="4401671" cy="14259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effectLst/>
                  <a:uLnTx/>
                  <a:uFillTx/>
                  <a:latin typeface="Arial" panose="020B0604020202020204" pitchFamily="34" charset="0"/>
                  <a:ea typeface="Arial"/>
                  <a:cs typeface="Arial" panose="020B0604020202020204" pitchFamily="34" charset="0"/>
                  <a:sym typeface="Arial"/>
                </a:rPr>
                <a:t>Air Quality</a:t>
              </a:r>
              <a:r>
                <a:rPr kumimoji="0" lang="en-US" sz="1600" i="0" u="none" strike="noStrike" kern="1200" cap="none" spc="0" normalizeH="0" baseline="0" noProof="0" dirty="0">
                  <a:ln>
                    <a:noFill/>
                  </a:ln>
                  <a:effectLst/>
                  <a:uLnTx/>
                  <a:uFillTx/>
                  <a:latin typeface="Arial" panose="020B0604020202020204" pitchFamily="34" charset="0"/>
                  <a:ea typeface="Arial"/>
                  <a:cs typeface="Arial" panose="020B0604020202020204" pitchFamily="34" charset="0"/>
                  <a:sym typeface="Arial"/>
                </a:rPr>
                <a:t>: </a:t>
              </a:r>
              <a:r>
                <a:rPr kumimoji="0" lang="en-US" sz="1600" b="0" i="0" u="none" strike="noStrike" kern="1200" cap="none" spc="0" normalizeH="0" baseline="0" noProof="0" dirty="0">
                  <a:ln>
                    <a:noFill/>
                  </a:ln>
                  <a:effectLst/>
                  <a:uLnTx/>
                  <a:uFillTx/>
                  <a:latin typeface="Arial" panose="020B0604020202020204" pitchFamily="34" charset="0"/>
                  <a:ea typeface="Arial"/>
                  <a:cs typeface="Arial" panose="020B0604020202020204" pitchFamily="34" charset="0"/>
                  <a:sym typeface="Arial"/>
                </a:rPr>
                <a:t>Enhanced tracking and characterization of smoke plumes and smoke transport.</a:t>
              </a:r>
              <a:endParaRPr lang="en-US" sz="16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a:spcBef>
                  <a:spcPts val="800"/>
                </a:spcBef>
                <a:buClrTx/>
                <a:defRPr/>
              </a:pPr>
              <a:r>
                <a:rPr kumimoji="0" lang="en-US" sz="1600" b="0" i="0" u="none" strike="noStrike" kern="1200" cap="none" spc="0" normalizeH="0" baseline="0" noProof="0" dirty="0">
                  <a:ln>
                    <a:noFill/>
                  </a:ln>
                  <a:effectLst/>
                  <a:uLnTx/>
                  <a:uFillTx/>
                  <a:latin typeface="Arial" panose="020B0604020202020204" pitchFamily="34" charset="0"/>
                  <a:ea typeface="Arial"/>
                  <a:cs typeface="Arial" panose="020B0604020202020204" pitchFamily="34" charset="0"/>
                  <a:sym typeface="Arial"/>
                </a:rPr>
                <a:t>Improved forecasts of air quality impacts to human health and safety.</a:t>
              </a:r>
              <a:r>
                <a:rPr lang="en-US" sz="1600" kern="1200" dirty="0">
                  <a:latin typeface="Arial" panose="020B0604020202020204" pitchFamily="34" charset="0"/>
                  <a:cs typeface="Arial" panose="020B0604020202020204" pitchFamily="34" charset="0"/>
                </a:rPr>
                <a:t> </a:t>
              </a:r>
              <a:endParaRPr sz="16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pic>
          <p:nvPicPr>
            <p:cNvPr id="31" name="Google Shape;108;p5">
              <a:extLst>
                <a:ext uri="{FF2B5EF4-FFF2-40B4-BE49-F238E27FC236}">
                  <a16:creationId xmlns:a16="http://schemas.microsoft.com/office/drawing/2014/main" id="{97A2C1EB-A114-5EA3-77EB-5769761ACF2C}"/>
                </a:ext>
              </a:extLst>
            </p:cNvPr>
            <p:cNvPicPr preferRelativeResize="0"/>
            <p:nvPr/>
          </p:nvPicPr>
          <p:blipFill rotWithShape="1">
            <a:blip r:embed="rId2">
              <a:alphaModFix/>
            </a:blip>
            <a:srcRect/>
            <a:stretch/>
          </p:blipFill>
          <p:spPr>
            <a:xfrm>
              <a:off x="111706" y="2702697"/>
              <a:ext cx="1186649" cy="1171035"/>
            </a:xfrm>
            <a:prstGeom prst="ellipse">
              <a:avLst/>
            </a:prstGeom>
            <a:noFill/>
            <a:ln>
              <a:noFill/>
            </a:ln>
          </p:spPr>
        </p:pic>
        <p:sp>
          <p:nvSpPr>
            <p:cNvPr id="32" name="Google Shape;109;p5">
              <a:extLst>
                <a:ext uri="{FF2B5EF4-FFF2-40B4-BE49-F238E27FC236}">
                  <a16:creationId xmlns:a16="http://schemas.microsoft.com/office/drawing/2014/main" id="{9C01BF43-3FBF-80C0-8CCD-42712635DF46}"/>
                </a:ext>
              </a:extLst>
            </p:cNvPr>
            <p:cNvSpPr txBox="1"/>
            <p:nvPr/>
          </p:nvSpPr>
          <p:spPr>
            <a:xfrm>
              <a:off x="1279859" y="2647600"/>
              <a:ext cx="5261842" cy="1774804"/>
            </a:xfrm>
            <a:prstGeom prst="rect">
              <a:avLst/>
            </a:prstGeom>
            <a:noFill/>
            <a:ln>
              <a:noFill/>
            </a:ln>
          </p:spPr>
          <p:txBody>
            <a:bodyPr spcFirstLastPara="1" wrap="square" lIns="91425" tIns="45700" rIns="91425" bIns="45700" anchor="t" anchorCtr="0">
              <a:spAutoFit/>
            </a:bodyPr>
            <a:lstStyle/>
            <a:p>
              <a:pPr>
                <a:buClrTx/>
                <a:defRPr/>
              </a:pPr>
              <a:r>
                <a:rPr kumimoji="0" lang="en-US" sz="1600" b="1" i="0" u="none" strike="noStrike" kern="1200" cap="none" spc="0" normalizeH="0" baseline="0" noProof="0" dirty="0">
                  <a:ln>
                    <a:noFill/>
                  </a:ln>
                  <a:effectLst/>
                  <a:uLnTx/>
                  <a:uFillTx/>
                  <a:latin typeface="Arial" panose="020B0604020202020204" pitchFamily="34" charset="0"/>
                  <a:ea typeface="Arial"/>
                  <a:cs typeface="Arial" panose="020B0604020202020204" pitchFamily="34" charset="0"/>
                  <a:sym typeface="Arial"/>
                </a:rPr>
                <a:t>Pre-fire: </a:t>
              </a:r>
              <a:r>
                <a:rPr kumimoji="0" lang="en-US" sz="1600" b="0" i="0" u="none" strike="noStrike" kern="1200" cap="none" spc="0" normalizeH="0" baseline="0" noProof="0" dirty="0">
                  <a:ln>
                    <a:noFill/>
                  </a:ln>
                  <a:effectLst/>
                  <a:uLnTx/>
                  <a:uFillTx/>
                  <a:latin typeface="Arial" panose="020B0604020202020204" pitchFamily="34" charset="0"/>
                  <a:ea typeface="Arial"/>
                  <a:cs typeface="Arial" panose="020B0604020202020204" pitchFamily="34" charset="0"/>
                  <a:sym typeface="Arial"/>
                </a:rPr>
                <a:t>Improved fire prevention by providing fire fuel maps with higher accuracy and resolution.</a:t>
              </a:r>
              <a:r>
                <a:rPr lang="en-US" sz="1600" kern="1200" dirty="0">
                  <a:latin typeface="Arial" panose="020B0604020202020204" pitchFamily="34" charset="0"/>
                  <a:cs typeface="Arial" panose="020B0604020202020204" pitchFamily="34" charset="0"/>
                </a:rPr>
                <a:t> </a:t>
              </a:r>
              <a:endParaRPr lang="en-US" sz="16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a:spcBef>
                  <a:spcPts val="800"/>
                </a:spcBef>
                <a:buClrTx/>
                <a:defRPr/>
              </a:pPr>
              <a:r>
                <a:rPr kumimoji="0" lang="en-US" sz="1600" b="0" i="0" u="none" strike="noStrike" kern="1200" cap="none" spc="0" normalizeH="0" baseline="0" noProof="0" dirty="0">
                  <a:ln>
                    <a:noFill/>
                  </a:ln>
                  <a:effectLst/>
                  <a:uLnTx/>
                  <a:uFillTx/>
                  <a:latin typeface="Arial" panose="020B0604020202020204" pitchFamily="34" charset="0"/>
                  <a:ea typeface="Arial"/>
                  <a:cs typeface="Arial" panose="020B0604020202020204" pitchFamily="34" charset="0"/>
                  <a:sym typeface="Arial"/>
                </a:rPr>
                <a:t>Provision of near real-time fire risks assessments based on fuel conditions, soil moisture, surface temperature</a:t>
              </a:r>
            </a:p>
            <a:p>
              <a:pPr>
                <a:spcBef>
                  <a:spcPts val="800"/>
                </a:spcBef>
                <a:buClrTx/>
                <a:defRPr/>
              </a:pPr>
              <a:r>
                <a:rPr lang="en-US" sz="1600" dirty="0">
                  <a:latin typeface="Arial" panose="020B0604020202020204" pitchFamily="34" charset="0"/>
                  <a:ea typeface="Arial"/>
                  <a:cs typeface="Arial" panose="020B0604020202020204" pitchFamily="34" charset="0"/>
                  <a:sym typeface="Arial"/>
                </a:rPr>
                <a:t>Improved assessment of pre-fire (fuel, weather, etc.) conditions to enable more prescribed fire.</a:t>
              </a:r>
              <a:endParaRPr kumimoji="0" lang="en-US" sz="1600" dirty="0">
                <a:latin typeface="Arial" panose="020B0604020202020204" pitchFamily="34" charset="0"/>
                <a:ea typeface="Arial"/>
                <a:cs typeface="Arial" panose="020B0604020202020204" pitchFamily="34" charset="0"/>
                <a:sym typeface="Arial"/>
              </a:endParaRPr>
            </a:p>
          </p:txBody>
        </p:sp>
        <p:pic>
          <p:nvPicPr>
            <p:cNvPr id="33" name="Google Shape;110;p5">
              <a:extLst>
                <a:ext uri="{FF2B5EF4-FFF2-40B4-BE49-F238E27FC236}">
                  <a16:creationId xmlns:a16="http://schemas.microsoft.com/office/drawing/2014/main" id="{22831C78-1935-1148-4F8C-2F0D633B609B}"/>
                </a:ext>
              </a:extLst>
            </p:cNvPr>
            <p:cNvPicPr preferRelativeResize="0"/>
            <p:nvPr/>
          </p:nvPicPr>
          <p:blipFill rotWithShape="1">
            <a:blip r:embed="rId3">
              <a:alphaModFix/>
            </a:blip>
            <a:srcRect/>
            <a:stretch/>
          </p:blipFill>
          <p:spPr>
            <a:xfrm>
              <a:off x="111706" y="4592007"/>
              <a:ext cx="1186649" cy="1186649"/>
            </a:xfrm>
            <a:prstGeom prst="ellipse">
              <a:avLst/>
            </a:prstGeom>
            <a:noFill/>
            <a:ln>
              <a:noFill/>
            </a:ln>
          </p:spPr>
        </p:pic>
        <p:sp>
          <p:nvSpPr>
            <p:cNvPr id="34" name="Google Shape;111;p5">
              <a:extLst>
                <a:ext uri="{FF2B5EF4-FFF2-40B4-BE49-F238E27FC236}">
                  <a16:creationId xmlns:a16="http://schemas.microsoft.com/office/drawing/2014/main" id="{E4E5C959-1416-47E7-8A60-D4DA16974FC9}"/>
                </a:ext>
              </a:extLst>
            </p:cNvPr>
            <p:cNvSpPr txBox="1"/>
            <p:nvPr/>
          </p:nvSpPr>
          <p:spPr>
            <a:xfrm>
              <a:off x="7815835" y="2575602"/>
              <a:ext cx="4196871" cy="1425991"/>
            </a:xfrm>
            <a:prstGeom prst="rect">
              <a:avLst/>
            </a:prstGeom>
            <a:noFill/>
            <a:ln>
              <a:noFill/>
            </a:ln>
          </p:spPr>
          <p:txBody>
            <a:bodyPr spcFirstLastPara="1" wrap="square" lIns="91425" tIns="45700" rIns="91425" bIns="45700" anchor="t" anchorCtr="0">
              <a:spAutoFit/>
            </a:bodyPr>
            <a:lstStyle/>
            <a:p>
              <a:pPr>
                <a:buClrTx/>
                <a:defRPr/>
              </a:pPr>
              <a:r>
                <a:rPr kumimoji="0" lang="en-US" sz="1600" b="1" i="0" u="none" strike="noStrike" kern="1200" cap="none" spc="0" normalizeH="0" baseline="0" noProof="0" dirty="0">
                  <a:ln>
                    <a:noFill/>
                  </a:ln>
                  <a:effectLst/>
                  <a:uLnTx/>
                  <a:uFillTx/>
                  <a:latin typeface="Arial" panose="020B0604020202020204" pitchFamily="34" charset="0"/>
                  <a:ea typeface="Arial"/>
                  <a:cs typeface="Arial" panose="020B0604020202020204" pitchFamily="34" charset="0"/>
                  <a:sym typeface="Arial"/>
                </a:rPr>
                <a:t>Post-Fire: </a:t>
              </a:r>
              <a:r>
                <a:rPr kumimoji="0" lang="en-US" sz="1600" b="0" i="0" u="none" strike="noStrike" kern="1200" cap="none" spc="0" normalizeH="0" baseline="0" noProof="0" dirty="0">
                  <a:ln>
                    <a:noFill/>
                  </a:ln>
                  <a:effectLst/>
                  <a:uLnTx/>
                  <a:uFillTx/>
                  <a:latin typeface="Arial" panose="020B0604020202020204" pitchFamily="34" charset="0"/>
                  <a:ea typeface="Arial"/>
                  <a:cs typeface="Arial" panose="020B0604020202020204" pitchFamily="34" charset="0"/>
                  <a:sym typeface="Arial"/>
                </a:rPr>
                <a:t>Improved maps of burn severity </a:t>
              </a:r>
              <a:r>
                <a:rPr lang="en-US" sz="1600" kern="1200" dirty="0">
                  <a:latin typeface="Arial" panose="020B0604020202020204" pitchFamily="34" charset="0"/>
                  <a:cs typeface="Arial" panose="020B0604020202020204" pitchFamily="34" charset="0"/>
                </a:rPr>
                <a:t>for</a:t>
              </a:r>
              <a:r>
                <a:rPr kumimoji="0" lang="en-US" sz="1600" b="0" i="0" u="none" strike="noStrike" kern="1200" cap="none" spc="0" normalizeH="0" baseline="0" noProof="0" dirty="0">
                  <a:ln>
                    <a:noFill/>
                  </a:ln>
                  <a:effectLst/>
                  <a:uLnTx/>
                  <a:uFillTx/>
                  <a:latin typeface="Arial" panose="020B0604020202020204" pitchFamily="34" charset="0"/>
                  <a:ea typeface="Arial"/>
                  <a:cs typeface="Arial" panose="020B0604020202020204" pitchFamily="34" charset="0"/>
                  <a:sym typeface="Arial"/>
                </a:rPr>
                <a:t> post-fire ecosystem rehabilitation efforts.</a:t>
              </a:r>
              <a:endParaRPr lang="en-US" sz="16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800"/>
                </a:spcBef>
                <a:spcAft>
                  <a:spcPts val="0"/>
                </a:spcAft>
                <a:buClrTx/>
                <a:buSzTx/>
                <a:buFontTx/>
                <a:buNone/>
                <a:tabLst/>
                <a:defRPr/>
              </a:pPr>
              <a:r>
                <a:rPr kumimoji="0" lang="en-US" sz="1600" b="0" i="0" u="none" strike="noStrike" kern="1200" cap="none" spc="0" normalizeH="0" baseline="0" noProof="0" dirty="0">
                  <a:ln>
                    <a:noFill/>
                  </a:ln>
                  <a:effectLst/>
                  <a:uLnTx/>
                  <a:uFillTx/>
                  <a:latin typeface="Arial" panose="020B0604020202020204" pitchFamily="34" charset="0"/>
                  <a:ea typeface="Arial"/>
                  <a:cs typeface="Arial" panose="020B0604020202020204" pitchFamily="34" charset="0"/>
                  <a:sym typeface="Arial"/>
                </a:rPr>
                <a:t>Improved predictions of post fire hazards and impacts including debris flow and landslide risks and water quality impacts.</a:t>
              </a:r>
              <a:endParaRPr sz="16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pic>
          <p:nvPicPr>
            <p:cNvPr id="35" name="Google Shape;112;p5">
              <a:extLst>
                <a:ext uri="{FF2B5EF4-FFF2-40B4-BE49-F238E27FC236}">
                  <a16:creationId xmlns:a16="http://schemas.microsoft.com/office/drawing/2014/main" id="{D527BD82-0DED-4476-9F72-A7C652888FBF}"/>
                </a:ext>
              </a:extLst>
            </p:cNvPr>
            <p:cNvPicPr preferRelativeResize="0"/>
            <p:nvPr/>
          </p:nvPicPr>
          <p:blipFill rotWithShape="1">
            <a:blip r:embed="rId4">
              <a:alphaModFix/>
            </a:blip>
            <a:srcRect/>
            <a:stretch/>
          </p:blipFill>
          <p:spPr>
            <a:xfrm>
              <a:off x="6541701" y="2727115"/>
              <a:ext cx="1185875" cy="1201687"/>
            </a:xfrm>
            <a:prstGeom prst="ellipse">
              <a:avLst/>
            </a:prstGeom>
            <a:noFill/>
            <a:ln>
              <a:noFill/>
            </a:ln>
          </p:spPr>
        </p:pic>
        <p:pic>
          <p:nvPicPr>
            <p:cNvPr id="36" name="Google Shape;113;p5">
              <a:extLst>
                <a:ext uri="{FF2B5EF4-FFF2-40B4-BE49-F238E27FC236}">
                  <a16:creationId xmlns:a16="http://schemas.microsoft.com/office/drawing/2014/main" id="{755288FA-75EE-E590-0FD2-6DA679493610}"/>
                </a:ext>
              </a:extLst>
            </p:cNvPr>
            <p:cNvPicPr preferRelativeResize="0"/>
            <p:nvPr/>
          </p:nvPicPr>
          <p:blipFill rotWithShape="1">
            <a:blip r:embed="rId5">
              <a:alphaModFix/>
            </a:blip>
            <a:srcRect/>
            <a:stretch/>
          </p:blipFill>
          <p:spPr>
            <a:xfrm>
              <a:off x="6693492" y="4584596"/>
              <a:ext cx="1172865" cy="1188503"/>
            </a:xfrm>
            <a:prstGeom prst="ellipse">
              <a:avLst/>
            </a:prstGeom>
            <a:noFill/>
            <a:ln>
              <a:noFill/>
            </a:ln>
          </p:spPr>
        </p:pic>
      </p:grpSp>
      <p:sp>
        <p:nvSpPr>
          <p:cNvPr id="37" name="TextBox 36">
            <a:extLst>
              <a:ext uri="{FF2B5EF4-FFF2-40B4-BE49-F238E27FC236}">
                <a16:creationId xmlns:a16="http://schemas.microsoft.com/office/drawing/2014/main" id="{927CBBB0-ADF0-4FDF-46D3-419E038009AE}"/>
              </a:ext>
            </a:extLst>
          </p:cNvPr>
          <p:cNvSpPr txBox="1"/>
          <p:nvPr/>
        </p:nvSpPr>
        <p:spPr>
          <a:xfrm>
            <a:off x="258653" y="1716803"/>
            <a:ext cx="11831171" cy="969496"/>
          </a:xfrm>
          <a:prstGeom prst="rect">
            <a:avLst/>
          </a:prstGeom>
          <a:noFill/>
        </p:spPr>
        <p:txBody>
          <a:bodyPr wrap="square" lIns="91440" tIns="45720" rIns="91440" bIns="45720" anchor="t">
            <a:spAutoFit/>
          </a:bodyPr>
          <a:lstStyle/>
          <a:p>
            <a:pPr>
              <a:buClrTx/>
              <a:buFontTx/>
              <a:defRPr/>
            </a:pPr>
            <a:r>
              <a:rPr lang="en-US" sz="1900" kern="1200" dirty="0">
                <a:latin typeface="Arial" panose="020B0604020202020204" pitchFamily="34" charset="0"/>
                <a:cs typeface="Arial" panose="020B0604020202020204" pitchFamily="34" charset="0"/>
              </a:rPr>
              <a:t>NASA SMD </a:t>
            </a:r>
            <a:r>
              <a:rPr lang="en-US" sz="1900" kern="1200" dirty="0" err="1">
                <a:latin typeface="Arial" panose="020B0604020202020204" pitchFamily="34" charset="0"/>
                <a:cs typeface="Arial" panose="020B0604020202020204" pitchFamily="34" charset="0"/>
              </a:rPr>
              <a:t>FireSense</a:t>
            </a:r>
            <a:r>
              <a:rPr kumimoji="0" lang="en-US" sz="1900" b="0" i="0" u="none" strike="noStrike" kern="1200" cap="none" spc="0" normalizeH="0" baseline="0" noProof="0" dirty="0">
                <a:ln>
                  <a:noFill/>
                </a:ln>
                <a:effectLst/>
                <a:uLnTx/>
                <a:uFillTx/>
                <a:latin typeface="Arial" panose="020B0604020202020204" pitchFamily="34" charset="0"/>
                <a:ea typeface="Arial"/>
                <a:cs typeface="Arial" panose="020B0604020202020204" pitchFamily="34" charset="0"/>
                <a:sym typeface="Arial"/>
              </a:rPr>
              <a:t> is stakeholder driven. Defined by initial stakeholder engagement activities, the </a:t>
            </a:r>
            <a:r>
              <a:rPr kumimoji="0" lang="en-US" sz="1900" b="0" i="0" u="none" strike="noStrike" kern="1200" cap="none" spc="0" normalizeH="0" baseline="0" noProof="0" dirty="0" err="1">
                <a:ln>
                  <a:noFill/>
                </a:ln>
                <a:effectLst/>
                <a:uLnTx/>
                <a:uFillTx/>
                <a:latin typeface="Arial" panose="020B0604020202020204" pitchFamily="34" charset="0"/>
                <a:ea typeface="Arial"/>
                <a:cs typeface="Arial" panose="020B0604020202020204" pitchFamily="34" charset="0"/>
                <a:sym typeface="Arial"/>
              </a:rPr>
              <a:t>FireSense</a:t>
            </a:r>
            <a:r>
              <a:rPr kumimoji="0" lang="en-US" sz="1900" b="0" i="0" u="none" strike="noStrike" kern="1200" cap="none" spc="0" normalizeH="0" baseline="0" noProof="0" dirty="0">
                <a:ln>
                  <a:noFill/>
                </a:ln>
                <a:effectLst/>
                <a:uLnTx/>
                <a:uFillTx/>
                <a:latin typeface="Arial" panose="020B0604020202020204" pitchFamily="34" charset="0"/>
                <a:ea typeface="Arial"/>
                <a:cs typeface="Arial" panose="020B0604020202020204" pitchFamily="34" charset="0"/>
                <a:sym typeface="Arial"/>
              </a:rPr>
              <a:t> project is focused on technology </a:t>
            </a:r>
            <a:r>
              <a:rPr kumimoji="0" lang="en-US" sz="1900" b="0" i="0" u="none" strike="noStrike" kern="1200" cap="none" spc="0" normalizeH="0" baseline="0" noProof="0" dirty="0">
                <a:ln>
                  <a:noFill/>
                </a:ln>
                <a:effectLst/>
                <a:uLnTx/>
                <a:uFillTx/>
                <a:latin typeface="Arial" panose="020B0604020202020204" pitchFamily="34" charset="0"/>
                <a:cs typeface="Arial" panose="020B0604020202020204" pitchFamily="34" charset="0"/>
              </a:rPr>
              <a:t>development and capability transition in </a:t>
            </a:r>
            <a:r>
              <a:rPr kumimoji="0" lang="en-US" sz="1900" b="0" i="0" u="none" strike="noStrike" kern="1200" cap="none" spc="0" normalizeH="0" baseline="0" noProof="0" dirty="0">
                <a:ln>
                  <a:noFill/>
                </a:ln>
                <a:effectLst/>
                <a:uLnTx/>
                <a:uFillTx/>
                <a:latin typeface="Arial" panose="020B0604020202020204" pitchFamily="34" charset="0"/>
                <a:ea typeface="Arial"/>
                <a:cs typeface="Arial" panose="020B0604020202020204" pitchFamily="34" charset="0"/>
                <a:sym typeface="Arial"/>
              </a:rPr>
              <a:t>four </a:t>
            </a:r>
            <a:r>
              <a:rPr lang="en-US" sz="1900" kern="1200" dirty="0">
                <a:latin typeface="Arial" panose="020B0604020202020204" pitchFamily="34" charset="0"/>
                <a:cs typeface="Arial" panose="020B0604020202020204" pitchFamily="34" charset="0"/>
              </a:rPr>
              <a:t>use-cases</a:t>
            </a:r>
            <a:r>
              <a:rPr kumimoji="0" lang="en-US" sz="1900" b="0" i="0" u="none" strike="noStrike" kern="1200" cap="none" spc="0" normalizeH="0" baseline="0" noProof="0" dirty="0">
                <a:ln>
                  <a:noFill/>
                </a:ln>
                <a:effectLst/>
                <a:uLnTx/>
                <a:uFillTx/>
                <a:latin typeface="Arial" panose="020B0604020202020204" pitchFamily="34" charset="0"/>
                <a:ea typeface="Arial"/>
                <a:cs typeface="Arial" panose="020B0604020202020204" pitchFamily="34" charset="0"/>
                <a:sym typeface="Arial"/>
              </a:rPr>
              <a:t> critical to wildfire management.</a:t>
            </a:r>
            <a:endParaRPr lang="en-US" sz="19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pic>
        <p:nvPicPr>
          <p:cNvPr id="38" name="Picture 37" descr="A logo with white text and red and blue circle&#10;&#10;Description automatically generated">
            <a:extLst>
              <a:ext uri="{FF2B5EF4-FFF2-40B4-BE49-F238E27FC236}">
                <a16:creationId xmlns:a16="http://schemas.microsoft.com/office/drawing/2014/main" id="{1A2B90C0-A9A2-D8B6-1E61-1D5CD1708E69}"/>
              </a:ext>
            </a:extLst>
          </p:cNvPr>
          <p:cNvPicPr>
            <a:picLocks noChangeAspect="1"/>
          </p:cNvPicPr>
          <p:nvPr/>
        </p:nvPicPr>
        <p:blipFill>
          <a:blip r:embed="rId6"/>
          <a:stretch>
            <a:fillRect/>
          </a:stretch>
        </p:blipFill>
        <p:spPr>
          <a:xfrm>
            <a:off x="8811107" y="71294"/>
            <a:ext cx="3026871" cy="1513434"/>
          </a:xfrm>
          <a:prstGeom prst="rect">
            <a:avLst/>
          </a:prstGeom>
        </p:spPr>
      </p:pic>
    </p:spTree>
    <p:extLst>
      <p:ext uri="{BB962C8B-B14F-4D97-AF65-F5344CB8AC3E}">
        <p14:creationId xmlns:p14="http://schemas.microsoft.com/office/powerpoint/2010/main" val="1788359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rone flying over a forest fire&#10;&#10;Description automatically generated">
            <a:extLst>
              <a:ext uri="{FF2B5EF4-FFF2-40B4-BE49-F238E27FC236}">
                <a16:creationId xmlns:a16="http://schemas.microsoft.com/office/drawing/2014/main" id="{200B148D-E9DC-DCE9-D460-8EA16389364D}"/>
              </a:ext>
            </a:extLst>
          </p:cNvPr>
          <p:cNvPicPr>
            <a:picLocks noChangeAspect="1"/>
          </p:cNvPicPr>
          <p:nvPr/>
        </p:nvPicPr>
        <p:blipFill>
          <a:blip r:embed="rId3"/>
          <a:stretch>
            <a:fillRect/>
          </a:stretch>
        </p:blipFill>
        <p:spPr>
          <a:xfrm>
            <a:off x="0" y="22549"/>
            <a:ext cx="5332794" cy="1673034"/>
          </a:xfrm>
          <a:prstGeom prst="rect">
            <a:avLst/>
          </a:prstGeom>
        </p:spPr>
      </p:pic>
      <p:pic>
        <p:nvPicPr>
          <p:cNvPr id="5" name="Picture 4">
            <a:extLst>
              <a:ext uri="{FF2B5EF4-FFF2-40B4-BE49-F238E27FC236}">
                <a16:creationId xmlns:a16="http://schemas.microsoft.com/office/drawing/2014/main" id="{C6A44A83-F8A9-1C3F-4559-399BC5B56166}"/>
              </a:ext>
            </a:extLst>
          </p:cNvPr>
          <p:cNvPicPr>
            <a:picLocks noChangeAspect="1"/>
          </p:cNvPicPr>
          <p:nvPr/>
        </p:nvPicPr>
        <p:blipFill>
          <a:blip r:embed="rId4"/>
          <a:srcRect/>
          <a:stretch/>
        </p:blipFill>
        <p:spPr>
          <a:xfrm>
            <a:off x="4203164" y="2463349"/>
            <a:ext cx="7933752" cy="3871349"/>
          </a:xfrm>
          <a:prstGeom prst="rect">
            <a:avLst/>
          </a:prstGeom>
        </p:spPr>
      </p:pic>
      <p:sp>
        <p:nvSpPr>
          <p:cNvPr id="6" name="TextBox 5">
            <a:extLst>
              <a:ext uri="{FF2B5EF4-FFF2-40B4-BE49-F238E27FC236}">
                <a16:creationId xmlns:a16="http://schemas.microsoft.com/office/drawing/2014/main" id="{12E29E6F-719F-9EE4-4EC5-B48D87C1EBD5}"/>
              </a:ext>
            </a:extLst>
          </p:cNvPr>
          <p:cNvSpPr txBox="1"/>
          <p:nvPr/>
        </p:nvSpPr>
        <p:spPr>
          <a:xfrm>
            <a:off x="-19999" y="1747945"/>
            <a:ext cx="5935400" cy="4708981"/>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~8 weeks, 9 locations, 4 states, 5 aircraft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45 participants, 21 institutions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Airborne Sensors: </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AVIRIS-3, </a:t>
            </a:r>
          </a:p>
          <a:p>
            <a:pPr marR="0" lvl="0" algn="l" defTabSz="914400" rtl="0" eaLnBrk="1" fontAlgn="auto" latinLnBrk="0" hangingPunct="1">
              <a:lnSpc>
                <a:spcPct val="100000"/>
              </a:lnSpc>
              <a:spcBef>
                <a:spcPts val="0"/>
              </a:spcBef>
              <a:spcAft>
                <a:spcPts val="0"/>
              </a:spcAft>
              <a:buClrTx/>
              <a:buSzTx/>
              <a:tabLst/>
              <a:defRPr/>
            </a:pPr>
            <a:r>
              <a:rPr lang="en-US" sz="2000" dirty="0">
                <a:solidFill>
                  <a:prstClr val="white"/>
                </a:solidFill>
                <a:latin typeface="Arial" panose="020B0604020202020204" pitchFamily="34" charset="0"/>
                <a:cs typeface="Arial" panose="020B0604020202020204" pitchFamily="34" charset="0"/>
              </a:rPr>
              <a:t>    </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UAVSAR, SLAP, MASTER, SWIS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Coordination with USFS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Flir</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(day), Phoenix (night)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1" dirty="0">
                <a:solidFill>
                  <a:prstClr val="white"/>
                </a:solidFill>
                <a:latin typeface="Arial" panose="020B0604020202020204" pitchFamily="34" charset="0"/>
                <a:cs typeface="Arial" panose="020B0604020202020204" pitchFamily="34" charset="0"/>
              </a:rPr>
              <a:t>Before </a:t>
            </a: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fire: </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moisture, composition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radar, imaging spectroscopy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During fire: </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energy and behavior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prstClr val="white"/>
                </a:solidFill>
                <a:latin typeface="Arial" panose="020B0604020202020204" pitchFamily="34" charset="0"/>
                <a:cs typeface="Arial" panose="020B0604020202020204" pitchFamily="34" charset="0"/>
              </a:rPr>
              <a:t>t</a:t>
            </a:r>
            <a:r>
              <a:rPr kumimoji="0" lang="en-US" sz="20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hermal</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IR, imaging spectroscopy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After fire</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 consumption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radar, imaging spectroscopy</a:t>
            </a:r>
          </a:p>
        </p:txBody>
      </p:sp>
      <p:grpSp>
        <p:nvGrpSpPr>
          <p:cNvPr id="10" name="Group 9">
            <a:extLst>
              <a:ext uri="{FF2B5EF4-FFF2-40B4-BE49-F238E27FC236}">
                <a16:creationId xmlns:a16="http://schemas.microsoft.com/office/drawing/2014/main" id="{34E42426-47C6-A362-2279-2163CBEF9501}"/>
              </a:ext>
            </a:extLst>
          </p:cNvPr>
          <p:cNvGrpSpPr/>
          <p:nvPr/>
        </p:nvGrpSpPr>
        <p:grpSpPr>
          <a:xfrm>
            <a:off x="5915401" y="629041"/>
            <a:ext cx="5718402" cy="1066542"/>
            <a:chOff x="6873839" y="69348"/>
            <a:chExt cx="5262183" cy="760124"/>
          </a:xfrm>
        </p:grpSpPr>
        <p:pic>
          <p:nvPicPr>
            <p:cNvPr id="11" name="Picture 10" descr="A logo of a flower with a circle and a flower with leaves&#10;&#10;Description automatically generated">
              <a:extLst>
                <a:ext uri="{FF2B5EF4-FFF2-40B4-BE49-F238E27FC236}">
                  <a16:creationId xmlns:a16="http://schemas.microsoft.com/office/drawing/2014/main" id="{9856D7AB-52F8-4325-2880-19E32C22C2C6}"/>
                </a:ext>
              </a:extLst>
            </p:cNvPr>
            <p:cNvPicPr>
              <a:picLocks noChangeAspect="1"/>
            </p:cNvPicPr>
            <p:nvPr/>
          </p:nvPicPr>
          <p:blipFill rotWithShape="1">
            <a:blip r:embed="rId5"/>
            <a:srcRect l="17896" r="16230"/>
            <a:stretch/>
          </p:blipFill>
          <p:spPr>
            <a:xfrm>
              <a:off x="7743981" y="69349"/>
              <a:ext cx="752454" cy="760123"/>
            </a:xfrm>
            <a:prstGeom prst="rect">
              <a:avLst/>
            </a:prstGeom>
          </p:spPr>
        </p:pic>
        <p:pic>
          <p:nvPicPr>
            <p:cNvPr id="12" name="Picture 11" descr="A green and yellow shield with a tree&#10;&#10;Description automatically generated">
              <a:extLst>
                <a:ext uri="{FF2B5EF4-FFF2-40B4-BE49-F238E27FC236}">
                  <a16:creationId xmlns:a16="http://schemas.microsoft.com/office/drawing/2014/main" id="{8E6A3CF5-7D87-313F-E457-9964AD2CC32E}"/>
                </a:ext>
              </a:extLst>
            </p:cNvPr>
            <p:cNvPicPr>
              <a:picLocks noChangeAspect="1"/>
            </p:cNvPicPr>
            <p:nvPr/>
          </p:nvPicPr>
          <p:blipFill>
            <a:blip r:embed="rId6"/>
            <a:stretch>
              <a:fillRect/>
            </a:stretch>
          </p:blipFill>
          <p:spPr>
            <a:xfrm>
              <a:off x="6873839" y="69348"/>
              <a:ext cx="685825" cy="760124"/>
            </a:xfrm>
            <a:prstGeom prst="rect">
              <a:avLst/>
            </a:prstGeom>
          </p:spPr>
        </p:pic>
        <p:pic>
          <p:nvPicPr>
            <p:cNvPr id="13" name="Picture 12" descr="A logo of a national park service&#10;&#10;Description automatically generated">
              <a:extLst>
                <a:ext uri="{FF2B5EF4-FFF2-40B4-BE49-F238E27FC236}">
                  <a16:creationId xmlns:a16="http://schemas.microsoft.com/office/drawing/2014/main" id="{9F166C43-DF0B-986A-5A8D-771771C4413F}"/>
                </a:ext>
              </a:extLst>
            </p:cNvPr>
            <p:cNvPicPr>
              <a:picLocks noChangeAspect="1"/>
            </p:cNvPicPr>
            <p:nvPr/>
          </p:nvPicPr>
          <p:blipFill>
            <a:blip r:embed="rId7"/>
            <a:stretch>
              <a:fillRect/>
            </a:stretch>
          </p:blipFill>
          <p:spPr>
            <a:xfrm>
              <a:off x="10494789" y="69349"/>
              <a:ext cx="583961" cy="760122"/>
            </a:xfrm>
            <a:prstGeom prst="rect">
              <a:avLst/>
            </a:prstGeom>
          </p:spPr>
        </p:pic>
        <p:pic>
          <p:nvPicPr>
            <p:cNvPr id="14" name="Picture 13" descr="A triangle shaped logo with a river and mountains&#10;&#10;Description automatically generated">
              <a:extLst>
                <a:ext uri="{FF2B5EF4-FFF2-40B4-BE49-F238E27FC236}">
                  <a16:creationId xmlns:a16="http://schemas.microsoft.com/office/drawing/2014/main" id="{FFE00A2C-32F0-942E-161D-B2304BC704FD}"/>
                </a:ext>
              </a:extLst>
            </p:cNvPr>
            <p:cNvPicPr>
              <a:picLocks noChangeAspect="1"/>
            </p:cNvPicPr>
            <p:nvPr/>
          </p:nvPicPr>
          <p:blipFill>
            <a:blip r:embed="rId8"/>
            <a:stretch>
              <a:fillRect/>
            </a:stretch>
          </p:blipFill>
          <p:spPr>
            <a:xfrm>
              <a:off x="11263068" y="69348"/>
              <a:ext cx="872954" cy="760124"/>
            </a:xfrm>
            <a:prstGeom prst="rect">
              <a:avLst/>
            </a:prstGeom>
          </p:spPr>
        </p:pic>
        <p:pic>
          <p:nvPicPr>
            <p:cNvPr id="15" name="Picture 14" descr="A white letter on a black background&#10;&#10;Description automatically generated">
              <a:extLst>
                <a:ext uri="{FF2B5EF4-FFF2-40B4-BE49-F238E27FC236}">
                  <a16:creationId xmlns:a16="http://schemas.microsoft.com/office/drawing/2014/main" id="{04A6BE97-2EA7-3AF8-3B2B-67467886529F}"/>
                </a:ext>
              </a:extLst>
            </p:cNvPr>
            <p:cNvPicPr>
              <a:picLocks noChangeAspect="1"/>
            </p:cNvPicPr>
            <p:nvPr/>
          </p:nvPicPr>
          <p:blipFill>
            <a:blip r:embed="rId9"/>
            <a:stretch>
              <a:fillRect/>
            </a:stretch>
          </p:blipFill>
          <p:spPr>
            <a:xfrm>
              <a:off x="8680752" y="221408"/>
              <a:ext cx="1629720" cy="456004"/>
            </a:xfrm>
            <a:prstGeom prst="rect">
              <a:avLst/>
            </a:prstGeom>
          </p:spPr>
        </p:pic>
      </p:grpSp>
      <p:sp>
        <p:nvSpPr>
          <p:cNvPr id="2" name="Title 1">
            <a:extLst>
              <a:ext uri="{FF2B5EF4-FFF2-40B4-BE49-F238E27FC236}">
                <a16:creationId xmlns:a16="http://schemas.microsoft.com/office/drawing/2014/main" id="{C7CCE860-4424-CD86-B617-8AB79A5BB61D}"/>
              </a:ext>
            </a:extLst>
          </p:cNvPr>
          <p:cNvSpPr txBox="1">
            <a:spLocks/>
          </p:cNvSpPr>
          <p:nvPr/>
        </p:nvSpPr>
        <p:spPr>
          <a:xfrm>
            <a:off x="316609" y="1213284"/>
            <a:ext cx="5718402" cy="5699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a:ea typeface="Open Sans"/>
                <a:cs typeface="Arial"/>
              </a:rPr>
              <a:t>2023 airborne Campaign</a:t>
            </a:r>
          </a:p>
        </p:txBody>
      </p:sp>
    </p:spTree>
    <p:extLst>
      <p:ext uri="{BB962C8B-B14F-4D97-AF65-F5344CB8AC3E}">
        <p14:creationId xmlns:p14="http://schemas.microsoft.com/office/powerpoint/2010/main" val="3335106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E43935-E362-CC4E-641C-393DA27BBC77}"/>
              </a:ext>
            </a:extLst>
          </p:cNvPr>
          <p:cNvSpPr>
            <a:spLocks noGrp="1"/>
          </p:cNvSpPr>
          <p:nvPr>
            <p:ph type="title"/>
          </p:nvPr>
        </p:nvSpPr>
        <p:spPr>
          <a:xfrm>
            <a:off x="761999" y="278535"/>
            <a:ext cx="9895951" cy="1033669"/>
          </a:xfrm>
        </p:spPr>
        <p:txBody>
          <a:bodyPr>
            <a:normAutofit/>
          </a:bodyPr>
          <a:lstStyle/>
          <a:p>
            <a:r>
              <a:rPr lang="en-US" sz="4000" dirty="0">
                <a:solidFill>
                  <a:schemeClr val="bg1"/>
                </a:solidFill>
              </a:rPr>
              <a:t>2024/2025  Field Campaigns</a:t>
            </a:r>
          </a:p>
        </p:txBody>
      </p:sp>
      <p:sp>
        <p:nvSpPr>
          <p:cNvPr id="15" name="Content Placeholder 2">
            <a:extLst>
              <a:ext uri="{FF2B5EF4-FFF2-40B4-BE49-F238E27FC236}">
                <a16:creationId xmlns:a16="http://schemas.microsoft.com/office/drawing/2014/main" id="{3D334941-6E10-46C7-7117-77101C733611}"/>
              </a:ext>
            </a:extLst>
          </p:cNvPr>
          <p:cNvSpPr txBox="1">
            <a:spLocks/>
          </p:cNvSpPr>
          <p:nvPr/>
        </p:nvSpPr>
        <p:spPr>
          <a:xfrm>
            <a:off x="6586527" y="2370720"/>
            <a:ext cx="5878286" cy="24516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pic>
        <p:nvPicPr>
          <p:cNvPr id="3" name="Picture 2" descr="A logo with white text and red and blue circle&#10;&#10;Description automatically generated">
            <a:extLst>
              <a:ext uri="{FF2B5EF4-FFF2-40B4-BE49-F238E27FC236}">
                <a16:creationId xmlns:a16="http://schemas.microsoft.com/office/drawing/2014/main" id="{62D0E1EC-AF80-F491-D6B8-3ED21CEE574B}"/>
              </a:ext>
            </a:extLst>
          </p:cNvPr>
          <p:cNvPicPr>
            <a:picLocks noChangeAspect="1"/>
          </p:cNvPicPr>
          <p:nvPr/>
        </p:nvPicPr>
        <p:blipFill>
          <a:blip r:embed="rId3"/>
          <a:stretch>
            <a:fillRect/>
          </a:stretch>
        </p:blipFill>
        <p:spPr>
          <a:xfrm>
            <a:off x="8811107" y="71294"/>
            <a:ext cx="3026871" cy="1513434"/>
          </a:xfrm>
          <a:prstGeom prst="rect">
            <a:avLst/>
          </a:prstGeom>
        </p:spPr>
      </p:pic>
      <p:graphicFrame>
        <p:nvGraphicFramePr>
          <p:cNvPr id="19" name="TextBox 3">
            <a:extLst>
              <a:ext uri="{FF2B5EF4-FFF2-40B4-BE49-F238E27FC236}">
                <a16:creationId xmlns:a16="http://schemas.microsoft.com/office/drawing/2014/main" id="{5680A9D0-4FE5-8EF5-80A8-247EB8C458AC}"/>
              </a:ext>
            </a:extLst>
          </p:cNvPr>
          <p:cNvGraphicFramePr/>
          <p:nvPr>
            <p:extLst>
              <p:ext uri="{D42A27DB-BD31-4B8C-83A1-F6EECF244321}">
                <p14:modId xmlns:p14="http://schemas.microsoft.com/office/powerpoint/2010/main" val="2461757500"/>
              </p:ext>
            </p:extLst>
          </p:nvPr>
        </p:nvGraphicFramePr>
        <p:xfrm>
          <a:off x="2003970" y="1622551"/>
          <a:ext cx="8184055" cy="52134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97140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E43935-E362-CC4E-641C-393DA27BBC77}"/>
              </a:ext>
            </a:extLst>
          </p:cNvPr>
          <p:cNvSpPr>
            <a:spLocks noGrp="1"/>
          </p:cNvSpPr>
          <p:nvPr>
            <p:ph type="title"/>
          </p:nvPr>
        </p:nvSpPr>
        <p:spPr>
          <a:xfrm>
            <a:off x="729342" y="302957"/>
            <a:ext cx="9895951" cy="1033669"/>
          </a:xfrm>
        </p:spPr>
        <p:txBody>
          <a:bodyPr>
            <a:normAutofit fontScale="90000"/>
          </a:bodyPr>
          <a:lstStyle/>
          <a:p>
            <a:r>
              <a:rPr lang="en-US" sz="4000" dirty="0">
                <a:solidFill>
                  <a:schemeClr val="bg1"/>
                </a:solidFill>
              </a:rPr>
              <a:t>Fall 2024/2025 Field Campaigns</a:t>
            </a:r>
            <a:br>
              <a:rPr lang="en-US" sz="4000" dirty="0">
                <a:solidFill>
                  <a:schemeClr val="bg1"/>
                </a:solidFill>
              </a:rPr>
            </a:br>
            <a:r>
              <a:rPr lang="en-US" sz="4000" dirty="0">
                <a:solidFill>
                  <a:schemeClr val="bg1"/>
                </a:solidFill>
              </a:rPr>
              <a:t>Science Goals</a:t>
            </a:r>
          </a:p>
        </p:txBody>
      </p:sp>
      <p:graphicFrame>
        <p:nvGraphicFramePr>
          <p:cNvPr id="20" name="Content Placeholder 2">
            <a:extLst>
              <a:ext uri="{FF2B5EF4-FFF2-40B4-BE49-F238E27FC236}">
                <a16:creationId xmlns:a16="http://schemas.microsoft.com/office/drawing/2014/main" id="{D12F9132-2745-69B1-8874-A2D70B709107}"/>
              </a:ext>
            </a:extLst>
          </p:cNvPr>
          <p:cNvGraphicFramePr>
            <a:graphicFrameLocks noGrp="1"/>
          </p:cNvGraphicFramePr>
          <p:nvPr>
            <p:ph idx="1"/>
            <p:extLst>
              <p:ext uri="{D42A27DB-BD31-4B8C-83A1-F6EECF244321}">
                <p14:modId xmlns:p14="http://schemas.microsoft.com/office/powerpoint/2010/main" val="1703503035"/>
              </p:ext>
            </p:extLst>
          </p:nvPr>
        </p:nvGraphicFramePr>
        <p:xfrm>
          <a:off x="729342" y="2156701"/>
          <a:ext cx="11049001" cy="27282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8" name="Picture 17" descr="A logo with white text and red and blue circle&#10;&#10;Description automatically generated">
            <a:extLst>
              <a:ext uri="{FF2B5EF4-FFF2-40B4-BE49-F238E27FC236}">
                <a16:creationId xmlns:a16="http://schemas.microsoft.com/office/drawing/2014/main" id="{9D3E3E98-7FCE-82F2-9AC6-EC41DD2B7B72}"/>
              </a:ext>
            </a:extLst>
          </p:cNvPr>
          <p:cNvPicPr>
            <a:picLocks noChangeAspect="1"/>
          </p:cNvPicPr>
          <p:nvPr/>
        </p:nvPicPr>
        <p:blipFill>
          <a:blip r:embed="rId7"/>
          <a:stretch>
            <a:fillRect/>
          </a:stretch>
        </p:blipFill>
        <p:spPr>
          <a:xfrm>
            <a:off x="9381849" y="38653"/>
            <a:ext cx="3026871" cy="1513434"/>
          </a:xfrm>
          <a:prstGeom prst="rect">
            <a:avLst/>
          </a:prstGeom>
        </p:spPr>
      </p:pic>
      <p:sp>
        <p:nvSpPr>
          <p:cNvPr id="3" name="TextBox 2">
            <a:extLst>
              <a:ext uri="{FF2B5EF4-FFF2-40B4-BE49-F238E27FC236}">
                <a16:creationId xmlns:a16="http://schemas.microsoft.com/office/drawing/2014/main" id="{26B9EFC9-D28F-C196-A0B0-A1B93513A302}"/>
              </a:ext>
            </a:extLst>
          </p:cNvPr>
          <p:cNvSpPr txBox="1"/>
          <p:nvPr/>
        </p:nvSpPr>
        <p:spPr>
          <a:xfrm>
            <a:off x="2346911" y="5170048"/>
            <a:ext cx="7133903" cy="1384995"/>
          </a:xfrm>
          <a:prstGeom prst="rect">
            <a:avLst/>
          </a:prstGeom>
          <a:noFill/>
        </p:spPr>
        <p:txBody>
          <a:bodyPr wrap="square" rtlCol="0">
            <a:spAutoFit/>
          </a:bodyPr>
          <a:lstStyle/>
          <a:p>
            <a:pPr algn="ctr"/>
            <a:r>
              <a:rPr lang="en-US" sz="2800" i="1" dirty="0"/>
              <a:t>All </a:t>
            </a:r>
            <a:r>
              <a:rPr lang="en-US" sz="2800" i="1" dirty="0" err="1"/>
              <a:t>FireSense</a:t>
            </a:r>
            <a:r>
              <a:rPr lang="en-US" sz="2800" i="1" dirty="0"/>
              <a:t> data collection in 2024 is being done with small Uncrewed Aircraft Systems (sUAS)</a:t>
            </a:r>
          </a:p>
        </p:txBody>
      </p:sp>
    </p:spTree>
    <p:extLst>
      <p:ext uri="{BB962C8B-B14F-4D97-AF65-F5344CB8AC3E}">
        <p14:creationId xmlns:p14="http://schemas.microsoft.com/office/powerpoint/2010/main" val="3484273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0D1C5B3-B60D-4696-AE60-100D5EC8A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73EDDF53-0851-48D4-A466-6FE0DCE91E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2" cy="1576446"/>
            <a:chOff x="0" y="0"/>
            <a:chExt cx="12192002" cy="1576446"/>
          </a:xfrm>
        </p:grpSpPr>
        <p:sp>
          <p:nvSpPr>
            <p:cNvPr id="26" name="Rectangle 25">
              <a:extLst>
                <a:ext uri="{FF2B5EF4-FFF2-40B4-BE49-F238E27FC236}">
                  <a16:creationId xmlns:a16="http://schemas.microsoft.com/office/drawing/2014/main" id="{D074D04C-85E8-4A3E-90D7-86A10AE048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097020A-86B6-43BD-A2AA-66AE72CA31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07778" y="-5307778"/>
              <a:ext cx="1576446" cy="12192002"/>
            </a:xfrm>
            <a:prstGeom prst="rect">
              <a:avLst/>
            </a:prstGeom>
            <a:gradFill>
              <a:gsLst>
                <a:gs pos="45000">
                  <a:schemeClr val="accent1">
                    <a:alpha val="0"/>
                  </a:schemeClr>
                </a:gs>
                <a:gs pos="99000">
                  <a:srgbClr val="000000">
                    <a:alpha val="74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20C6C743-32FE-4E24-AA22-45D3B1C7C0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25434" y="0"/>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27E43935-E362-CC4E-641C-393DA27BBC77}"/>
              </a:ext>
            </a:extLst>
          </p:cNvPr>
          <p:cNvSpPr>
            <a:spLocks noGrp="1"/>
          </p:cNvSpPr>
          <p:nvPr>
            <p:ph type="title"/>
          </p:nvPr>
        </p:nvSpPr>
        <p:spPr>
          <a:xfrm>
            <a:off x="1371600" y="407695"/>
            <a:ext cx="9724030" cy="834251"/>
          </a:xfrm>
        </p:spPr>
        <p:txBody>
          <a:bodyPr anchor="ctr">
            <a:normAutofit/>
          </a:bodyPr>
          <a:lstStyle/>
          <a:p>
            <a:r>
              <a:rPr lang="en-US" sz="4000">
                <a:solidFill>
                  <a:srgbClr val="FFFFFF"/>
                </a:solidFill>
              </a:rPr>
              <a:t>2024 Field Campaign UAS</a:t>
            </a:r>
          </a:p>
        </p:txBody>
      </p:sp>
      <p:pic>
        <p:nvPicPr>
          <p:cNvPr id="3" name="Picture 2" descr="A drone flying in the sky&#10;&#10;Description automatically generated">
            <a:extLst>
              <a:ext uri="{FF2B5EF4-FFF2-40B4-BE49-F238E27FC236}">
                <a16:creationId xmlns:a16="http://schemas.microsoft.com/office/drawing/2014/main" id="{3272B2D9-D1AE-B3EA-8D4A-18768A1B1075}"/>
              </a:ext>
            </a:extLst>
          </p:cNvPr>
          <p:cNvPicPr>
            <a:picLocks noChangeAspect="1"/>
          </p:cNvPicPr>
          <p:nvPr/>
        </p:nvPicPr>
        <p:blipFill>
          <a:blip r:embed="rId3"/>
          <a:stretch>
            <a:fillRect/>
          </a:stretch>
        </p:blipFill>
        <p:spPr>
          <a:xfrm rot="21600000">
            <a:off x="2218567" y="2200459"/>
            <a:ext cx="2060134" cy="2133001"/>
          </a:xfrm>
          <a:prstGeom prst="rect">
            <a:avLst/>
          </a:prstGeom>
        </p:spPr>
      </p:pic>
      <p:pic>
        <p:nvPicPr>
          <p:cNvPr id="5" name="Picture 4" descr="A drone flying in the sky&#10;&#10;Description automatically generated">
            <a:extLst>
              <a:ext uri="{FF2B5EF4-FFF2-40B4-BE49-F238E27FC236}">
                <a16:creationId xmlns:a16="http://schemas.microsoft.com/office/drawing/2014/main" id="{631C1B8D-9419-F406-CAE0-DF86A10AF605}"/>
              </a:ext>
            </a:extLst>
          </p:cNvPr>
          <p:cNvPicPr>
            <a:picLocks noChangeAspect="1"/>
          </p:cNvPicPr>
          <p:nvPr/>
        </p:nvPicPr>
        <p:blipFill>
          <a:blip r:embed="rId4"/>
          <a:stretch>
            <a:fillRect/>
          </a:stretch>
        </p:blipFill>
        <p:spPr>
          <a:xfrm>
            <a:off x="5390908" y="2200459"/>
            <a:ext cx="1423778" cy="2133001"/>
          </a:xfrm>
          <a:prstGeom prst="rect">
            <a:avLst/>
          </a:prstGeom>
        </p:spPr>
      </p:pic>
      <p:pic>
        <p:nvPicPr>
          <p:cNvPr id="18" name="Picture 17" descr="A logo with white text and red and blue circle&#10;&#10;Description automatically generated">
            <a:extLst>
              <a:ext uri="{FF2B5EF4-FFF2-40B4-BE49-F238E27FC236}">
                <a16:creationId xmlns:a16="http://schemas.microsoft.com/office/drawing/2014/main" id="{9D3E3E98-7FCE-82F2-9AC6-EC41DD2B7B72}"/>
              </a:ext>
            </a:extLst>
          </p:cNvPr>
          <p:cNvPicPr>
            <a:picLocks noChangeAspect="1"/>
          </p:cNvPicPr>
          <p:nvPr/>
        </p:nvPicPr>
        <p:blipFill>
          <a:blip r:embed="rId5"/>
          <a:stretch>
            <a:fillRect/>
          </a:stretch>
        </p:blipFill>
        <p:spPr>
          <a:xfrm>
            <a:off x="7913295" y="2200459"/>
            <a:ext cx="3061813" cy="1530905"/>
          </a:xfrm>
          <a:prstGeom prst="rect">
            <a:avLst/>
          </a:prstGeom>
        </p:spPr>
      </p:pic>
      <p:sp>
        <p:nvSpPr>
          <p:cNvPr id="13" name="Content Placeholder 2">
            <a:extLst>
              <a:ext uri="{FF2B5EF4-FFF2-40B4-BE49-F238E27FC236}">
                <a16:creationId xmlns:a16="http://schemas.microsoft.com/office/drawing/2014/main" id="{995933D3-D324-3039-4EDC-A85B66BAEC2D}"/>
              </a:ext>
            </a:extLst>
          </p:cNvPr>
          <p:cNvSpPr>
            <a:spLocks noGrp="1"/>
          </p:cNvSpPr>
          <p:nvPr>
            <p:ph idx="1"/>
          </p:nvPr>
        </p:nvSpPr>
        <p:spPr>
          <a:xfrm>
            <a:off x="1371601" y="4786744"/>
            <a:ext cx="9448800" cy="1442631"/>
          </a:xfrm>
        </p:spPr>
        <p:txBody>
          <a:bodyPr>
            <a:normAutofit/>
          </a:bodyPr>
          <a:lstStyle/>
          <a:p>
            <a:pPr marL="514350" indent="-514350">
              <a:buFont typeface="+mj-lt"/>
              <a:buAutoNum type="alphaUcPeriod"/>
            </a:pPr>
            <a:r>
              <a:rPr lang="en-US" sz="1900"/>
              <a:t>NASA Hybrid Project SuperVolo(s) – Vertical take-off and lift, long endurance (6-8 hours)</a:t>
            </a:r>
          </a:p>
          <a:p>
            <a:pPr marL="514350" indent="-514350">
              <a:buFont typeface="+mj-lt"/>
              <a:buAutoNum type="alphaUcPeriod"/>
            </a:pPr>
            <a:endParaRPr lang="en-US" sz="1900"/>
          </a:p>
          <a:p>
            <a:pPr marL="514350" indent="-514350">
              <a:buFont typeface="+mj-lt"/>
              <a:buAutoNum type="alphaUcPeriod"/>
            </a:pPr>
            <a:r>
              <a:rPr lang="en-US" sz="1900"/>
              <a:t>NASA Freefly Alta X – quadcopter, large carrying capacity (up to 35lbs)</a:t>
            </a:r>
          </a:p>
        </p:txBody>
      </p:sp>
    </p:spTree>
    <p:extLst>
      <p:ext uri="{BB962C8B-B14F-4D97-AF65-F5344CB8AC3E}">
        <p14:creationId xmlns:p14="http://schemas.microsoft.com/office/powerpoint/2010/main" val="1325554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E43935-E362-CC4E-641C-393DA27BBC77}"/>
              </a:ext>
            </a:extLst>
          </p:cNvPr>
          <p:cNvSpPr>
            <a:spLocks noGrp="1"/>
          </p:cNvSpPr>
          <p:nvPr>
            <p:ph type="title"/>
          </p:nvPr>
        </p:nvSpPr>
        <p:spPr>
          <a:xfrm>
            <a:off x="1371599" y="294538"/>
            <a:ext cx="9895951" cy="1033669"/>
          </a:xfrm>
        </p:spPr>
        <p:txBody>
          <a:bodyPr>
            <a:normAutofit/>
          </a:bodyPr>
          <a:lstStyle/>
          <a:p>
            <a:r>
              <a:rPr lang="en-US" sz="4000" dirty="0">
                <a:solidFill>
                  <a:srgbClr val="FFFFFF"/>
                </a:solidFill>
              </a:rPr>
              <a:t>Pre and post fire data collection</a:t>
            </a:r>
          </a:p>
        </p:txBody>
      </p:sp>
      <p:sp>
        <p:nvSpPr>
          <p:cNvPr id="3" name="Content Placeholder 2">
            <a:extLst>
              <a:ext uri="{FF2B5EF4-FFF2-40B4-BE49-F238E27FC236}">
                <a16:creationId xmlns:a16="http://schemas.microsoft.com/office/drawing/2014/main" id="{7F68FA75-93BE-703B-AD64-01348605911A}"/>
              </a:ext>
            </a:extLst>
          </p:cNvPr>
          <p:cNvSpPr>
            <a:spLocks noGrp="1"/>
          </p:cNvSpPr>
          <p:nvPr>
            <p:ph idx="1"/>
          </p:nvPr>
        </p:nvSpPr>
        <p:spPr>
          <a:xfrm>
            <a:off x="636569" y="2589463"/>
            <a:ext cx="5579174" cy="2645689"/>
          </a:xfrm>
        </p:spPr>
        <p:txBody>
          <a:bodyPr anchor="ctr">
            <a:normAutofit lnSpcReduction="10000"/>
          </a:bodyPr>
          <a:lstStyle/>
          <a:p>
            <a:pPr marL="0" indent="0">
              <a:buNone/>
            </a:pPr>
            <a:endParaRPr lang="en-US" sz="2400" dirty="0"/>
          </a:p>
          <a:p>
            <a:r>
              <a:rPr lang="en-US" sz="2400" dirty="0" err="1"/>
              <a:t>GeoCue</a:t>
            </a:r>
            <a:r>
              <a:rPr lang="en-US" sz="2400" dirty="0"/>
              <a:t> TrueView 535 3D imaging System for 3D fuels structure, Flying on NASA Alta X</a:t>
            </a:r>
          </a:p>
          <a:p>
            <a:endParaRPr lang="en-US" sz="2400" dirty="0"/>
          </a:p>
          <a:p>
            <a:r>
              <a:rPr lang="en-US" sz="2400" dirty="0" err="1"/>
              <a:t>MicaSense</a:t>
            </a:r>
            <a:r>
              <a:rPr lang="en-US" sz="2400" dirty="0"/>
              <a:t> </a:t>
            </a:r>
            <a:r>
              <a:rPr lang="en-US" sz="2400" dirty="0" err="1"/>
              <a:t>RedEdge</a:t>
            </a:r>
            <a:r>
              <a:rPr lang="en-US" sz="2400" dirty="0"/>
              <a:t> P multispectral Camera, flying on NASA </a:t>
            </a:r>
            <a:r>
              <a:rPr lang="en-US" sz="2400" dirty="0" err="1"/>
              <a:t>SuperVolo</a:t>
            </a:r>
            <a:endParaRPr lang="en-US" sz="2400" dirty="0"/>
          </a:p>
          <a:p>
            <a:endParaRPr lang="en-US" sz="2400" dirty="0"/>
          </a:p>
          <a:p>
            <a:pPr marL="0" indent="0">
              <a:buNone/>
            </a:pPr>
            <a:endParaRPr lang="en-US" sz="2400" dirty="0"/>
          </a:p>
          <a:p>
            <a:pPr marL="0" indent="0">
              <a:buNone/>
            </a:pPr>
            <a:endParaRPr lang="en-US" sz="2400" dirty="0"/>
          </a:p>
        </p:txBody>
      </p:sp>
      <p:pic>
        <p:nvPicPr>
          <p:cNvPr id="4" name="Picture 3" descr="A logo with white text and red and blue circle&#10;&#10;Description automatically generated">
            <a:extLst>
              <a:ext uri="{FF2B5EF4-FFF2-40B4-BE49-F238E27FC236}">
                <a16:creationId xmlns:a16="http://schemas.microsoft.com/office/drawing/2014/main" id="{564CE47F-B7EC-F2CB-CF6C-3482CA5C1B7E}"/>
              </a:ext>
            </a:extLst>
          </p:cNvPr>
          <p:cNvPicPr>
            <a:picLocks noChangeAspect="1"/>
          </p:cNvPicPr>
          <p:nvPr/>
        </p:nvPicPr>
        <p:blipFill>
          <a:blip r:embed="rId3"/>
          <a:stretch>
            <a:fillRect/>
          </a:stretch>
        </p:blipFill>
        <p:spPr>
          <a:xfrm>
            <a:off x="8736949" y="87021"/>
            <a:ext cx="2833398" cy="1416698"/>
          </a:xfrm>
          <a:prstGeom prst="rect">
            <a:avLst/>
          </a:prstGeom>
        </p:spPr>
      </p:pic>
      <p:pic>
        <p:nvPicPr>
          <p:cNvPr id="5" name="Picture 4" descr="A forest fire with smoke coming out of the mountains&#10;&#10;Description automatically generated">
            <a:extLst>
              <a:ext uri="{FF2B5EF4-FFF2-40B4-BE49-F238E27FC236}">
                <a16:creationId xmlns:a16="http://schemas.microsoft.com/office/drawing/2014/main" id="{DB166E43-C747-7D83-8B4F-9A46414DA746}"/>
              </a:ext>
            </a:extLst>
          </p:cNvPr>
          <p:cNvPicPr>
            <a:picLocks noChangeAspect="1"/>
          </p:cNvPicPr>
          <p:nvPr/>
        </p:nvPicPr>
        <p:blipFill rotWithShape="1">
          <a:blip r:embed="rId4">
            <a:extLst>
              <a:ext uri="{28A0092B-C50C-407E-A947-70E740481C1C}">
                <a14:useLocalDpi xmlns:a14="http://schemas.microsoft.com/office/drawing/2010/main" val="0"/>
              </a:ext>
            </a:extLst>
          </a:blip>
          <a:srcRect l="-186" r="8834"/>
          <a:stretch/>
        </p:blipFill>
        <p:spPr>
          <a:xfrm>
            <a:off x="6335486" y="2433820"/>
            <a:ext cx="5841532" cy="4260956"/>
          </a:xfrm>
          <a:prstGeom prst="rect">
            <a:avLst/>
          </a:prstGeom>
        </p:spPr>
      </p:pic>
      <p:pic>
        <p:nvPicPr>
          <p:cNvPr id="1026" name="Picture 2" descr="TrueView 535 3D Imaging System with ...">
            <a:extLst>
              <a:ext uri="{FF2B5EF4-FFF2-40B4-BE49-F238E27FC236}">
                <a16:creationId xmlns:a16="http://schemas.microsoft.com/office/drawing/2014/main" id="{3301657D-06F4-4F26-435E-4586DC581C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569" y="4865038"/>
            <a:ext cx="2049232" cy="15974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icaSense RedEdge-P | Vision Aerial ...">
            <a:extLst>
              <a:ext uri="{FF2B5EF4-FFF2-40B4-BE49-F238E27FC236}">
                <a16:creationId xmlns:a16="http://schemas.microsoft.com/office/drawing/2014/main" id="{DE2C060C-0063-7F86-9B42-9D50B27D4E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6156" y="4564298"/>
            <a:ext cx="2198914" cy="2198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0198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E43935-E362-CC4E-641C-393DA27BBC77}"/>
              </a:ext>
            </a:extLst>
          </p:cNvPr>
          <p:cNvSpPr>
            <a:spLocks noGrp="1"/>
          </p:cNvSpPr>
          <p:nvPr>
            <p:ph type="title"/>
          </p:nvPr>
        </p:nvSpPr>
        <p:spPr>
          <a:xfrm>
            <a:off x="1371599" y="294538"/>
            <a:ext cx="9895951" cy="1033669"/>
          </a:xfrm>
        </p:spPr>
        <p:txBody>
          <a:bodyPr>
            <a:normAutofit/>
          </a:bodyPr>
          <a:lstStyle/>
          <a:p>
            <a:r>
              <a:rPr lang="en-US" sz="4000" dirty="0">
                <a:solidFill>
                  <a:schemeClr val="bg1"/>
                </a:solidFill>
              </a:rPr>
              <a:t>B. Imagery - Active fire</a:t>
            </a:r>
          </a:p>
        </p:txBody>
      </p:sp>
      <p:sp>
        <p:nvSpPr>
          <p:cNvPr id="3" name="Content Placeholder 2">
            <a:extLst>
              <a:ext uri="{FF2B5EF4-FFF2-40B4-BE49-F238E27FC236}">
                <a16:creationId xmlns:a16="http://schemas.microsoft.com/office/drawing/2014/main" id="{73FCFC7A-4BEB-EFD6-9E63-F14CA586E303}"/>
              </a:ext>
            </a:extLst>
          </p:cNvPr>
          <p:cNvSpPr>
            <a:spLocks noGrp="1"/>
          </p:cNvSpPr>
          <p:nvPr>
            <p:ph idx="1"/>
          </p:nvPr>
        </p:nvSpPr>
        <p:spPr>
          <a:xfrm>
            <a:off x="617762" y="1590741"/>
            <a:ext cx="6841687" cy="5008062"/>
          </a:xfrm>
        </p:spPr>
        <p:txBody>
          <a:bodyPr>
            <a:normAutofit/>
          </a:bodyPr>
          <a:lstStyle/>
          <a:p>
            <a:pPr marL="0" indent="0">
              <a:buNone/>
            </a:pPr>
            <a:endParaRPr lang="en-US" dirty="0"/>
          </a:p>
          <a:p>
            <a:r>
              <a:rPr lang="en-US" dirty="0" err="1"/>
              <a:t>Flir</a:t>
            </a:r>
            <a:r>
              <a:rPr lang="en-US" dirty="0"/>
              <a:t> Vue Pro R paired with a </a:t>
            </a:r>
            <a:r>
              <a:rPr lang="en-US" dirty="0" err="1"/>
              <a:t>ThermalCapture</a:t>
            </a:r>
            <a:r>
              <a:rPr lang="en-US" dirty="0"/>
              <a:t> Calibrator to increase temperature accuracy for absolute temperature measurements up to 70% by a regular recalibration of the camera using an attached blackbody shutter.</a:t>
            </a:r>
          </a:p>
          <a:p>
            <a:endParaRPr lang="en-US" dirty="0"/>
          </a:p>
          <a:p>
            <a:r>
              <a:rPr lang="en-US" dirty="0" err="1"/>
              <a:t>MicaSense</a:t>
            </a:r>
            <a:r>
              <a:rPr lang="en-US" dirty="0"/>
              <a:t> </a:t>
            </a:r>
            <a:r>
              <a:rPr lang="en-US" dirty="0" err="1"/>
              <a:t>RedEdge</a:t>
            </a:r>
            <a:r>
              <a:rPr lang="en-US" dirty="0"/>
              <a:t> P multispectral Camera</a:t>
            </a:r>
          </a:p>
          <a:p>
            <a:endParaRPr lang="en-US" dirty="0"/>
          </a:p>
          <a:p>
            <a:pPr marL="0" indent="0">
              <a:buNone/>
            </a:pPr>
            <a:endParaRPr lang="en-US" dirty="0"/>
          </a:p>
          <a:p>
            <a:pPr marL="0" indent="0">
              <a:buNone/>
            </a:pPr>
            <a:endParaRPr lang="en-US" dirty="0"/>
          </a:p>
        </p:txBody>
      </p:sp>
      <p:pic>
        <p:nvPicPr>
          <p:cNvPr id="7" name="Picture 6" descr="A drone flying in the sky&#10;&#10;Description automatically generated">
            <a:extLst>
              <a:ext uri="{FF2B5EF4-FFF2-40B4-BE49-F238E27FC236}">
                <a16:creationId xmlns:a16="http://schemas.microsoft.com/office/drawing/2014/main" id="{21667589-A419-C7B8-4242-C5ED26519D5F}"/>
              </a:ext>
            </a:extLst>
          </p:cNvPr>
          <p:cNvPicPr>
            <a:picLocks noChangeAspect="1"/>
          </p:cNvPicPr>
          <p:nvPr/>
        </p:nvPicPr>
        <p:blipFill>
          <a:blip r:embed="rId3"/>
          <a:stretch>
            <a:fillRect/>
          </a:stretch>
        </p:blipFill>
        <p:spPr>
          <a:xfrm>
            <a:off x="8115299" y="1885279"/>
            <a:ext cx="3949700" cy="4089400"/>
          </a:xfrm>
          <a:prstGeom prst="rect">
            <a:avLst/>
          </a:prstGeom>
        </p:spPr>
      </p:pic>
      <p:sp>
        <p:nvSpPr>
          <p:cNvPr id="9" name="TextBox 8">
            <a:extLst>
              <a:ext uri="{FF2B5EF4-FFF2-40B4-BE49-F238E27FC236}">
                <a16:creationId xmlns:a16="http://schemas.microsoft.com/office/drawing/2014/main" id="{1004241D-C685-AB6C-025B-B0DAC9D099E3}"/>
              </a:ext>
            </a:extLst>
          </p:cNvPr>
          <p:cNvSpPr txBox="1"/>
          <p:nvPr/>
        </p:nvSpPr>
        <p:spPr>
          <a:xfrm>
            <a:off x="8865475" y="5999691"/>
            <a:ext cx="2576346" cy="230832"/>
          </a:xfrm>
          <a:prstGeom prst="rect">
            <a:avLst/>
          </a:prstGeom>
          <a:noFill/>
        </p:spPr>
        <p:txBody>
          <a:bodyPr wrap="none" rtlCol="0">
            <a:spAutoFit/>
          </a:bodyPr>
          <a:lstStyle/>
          <a:p>
            <a:r>
              <a:rPr lang="en-US" sz="900" i="1" dirty="0" err="1"/>
              <a:t>SuperVolo</a:t>
            </a:r>
            <a:r>
              <a:rPr lang="en-US" sz="900" i="1" dirty="0"/>
              <a:t> VTOL Photo by NASA Langley UASOO</a:t>
            </a:r>
          </a:p>
        </p:txBody>
      </p:sp>
      <p:pic>
        <p:nvPicPr>
          <p:cNvPr id="5" name="Picture 4" descr="A logo with white text and red and blue circle&#10;&#10;Description automatically generated">
            <a:extLst>
              <a:ext uri="{FF2B5EF4-FFF2-40B4-BE49-F238E27FC236}">
                <a16:creationId xmlns:a16="http://schemas.microsoft.com/office/drawing/2014/main" id="{58010C09-240B-B7A4-F65E-0504D65438A7}"/>
              </a:ext>
            </a:extLst>
          </p:cNvPr>
          <p:cNvPicPr>
            <a:picLocks noChangeAspect="1"/>
          </p:cNvPicPr>
          <p:nvPr/>
        </p:nvPicPr>
        <p:blipFill>
          <a:blip r:embed="rId4"/>
          <a:stretch>
            <a:fillRect/>
          </a:stretch>
        </p:blipFill>
        <p:spPr>
          <a:xfrm>
            <a:off x="8736949" y="87021"/>
            <a:ext cx="2833398" cy="1416698"/>
          </a:xfrm>
          <a:prstGeom prst="rect">
            <a:avLst/>
          </a:prstGeom>
        </p:spPr>
      </p:pic>
    </p:spTree>
    <p:extLst>
      <p:ext uri="{BB962C8B-B14F-4D97-AF65-F5344CB8AC3E}">
        <p14:creationId xmlns:p14="http://schemas.microsoft.com/office/powerpoint/2010/main" val="2346435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E43935-E362-CC4E-641C-393DA27BBC77}"/>
              </a:ext>
            </a:extLst>
          </p:cNvPr>
          <p:cNvSpPr>
            <a:spLocks noGrp="1"/>
          </p:cNvSpPr>
          <p:nvPr>
            <p:ph type="title"/>
          </p:nvPr>
        </p:nvSpPr>
        <p:spPr>
          <a:xfrm>
            <a:off x="1371599" y="294538"/>
            <a:ext cx="9895951" cy="1033669"/>
          </a:xfrm>
        </p:spPr>
        <p:txBody>
          <a:bodyPr>
            <a:normAutofit/>
          </a:bodyPr>
          <a:lstStyle/>
          <a:p>
            <a:r>
              <a:rPr lang="en-US" sz="4000" dirty="0">
                <a:solidFill>
                  <a:schemeClr val="bg1"/>
                </a:solidFill>
              </a:rPr>
              <a:t>C. Vertical Atmospheric Profiles</a:t>
            </a:r>
          </a:p>
        </p:txBody>
      </p:sp>
      <p:sp>
        <p:nvSpPr>
          <p:cNvPr id="6" name="Content Placeholder 2">
            <a:extLst>
              <a:ext uri="{FF2B5EF4-FFF2-40B4-BE49-F238E27FC236}">
                <a16:creationId xmlns:a16="http://schemas.microsoft.com/office/drawing/2014/main" id="{F59F80DD-11EE-FA66-1176-5137A81E5DD6}"/>
              </a:ext>
            </a:extLst>
          </p:cNvPr>
          <p:cNvSpPr>
            <a:spLocks noGrp="1"/>
          </p:cNvSpPr>
          <p:nvPr>
            <p:ph idx="1"/>
          </p:nvPr>
        </p:nvSpPr>
        <p:spPr>
          <a:xfrm>
            <a:off x="838200" y="1690688"/>
            <a:ext cx="7277099" cy="4351338"/>
          </a:xfrm>
        </p:spPr>
        <p:txBody>
          <a:bodyPr>
            <a:normAutofit fontScale="92500" lnSpcReduction="10000"/>
          </a:bodyPr>
          <a:lstStyle/>
          <a:p>
            <a:r>
              <a:rPr lang="en-US" dirty="0"/>
              <a:t>Based on discussion with NOAA’s Fire Weather Test Bed staff, Fire Weather Program Manager, and National Fire Weather Operations Coordinator</a:t>
            </a:r>
          </a:p>
          <a:p>
            <a:endParaRPr lang="en-US" dirty="0"/>
          </a:p>
          <a:p>
            <a:r>
              <a:rPr lang="en-US" dirty="0"/>
              <a:t>Request is to assess three systems for ease of use, data quality, and technology readiness for operations on fire.</a:t>
            </a:r>
          </a:p>
          <a:p>
            <a:pPr lvl="1"/>
            <a:r>
              <a:rPr lang="en-US" dirty="0" err="1"/>
              <a:t>InterMet</a:t>
            </a:r>
            <a:r>
              <a:rPr lang="en-US" dirty="0"/>
              <a:t> </a:t>
            </a:r>
            <a:r>
              <a:rPr lang="en-US" dirty="0" err="1"/>
              <a:t>CopterSonde</a:t>
            </a:r>
            <a:r>
              <a:rPr lang="en-US" dirty="0"/>
              <a:t> (1.5 km AGL max altitude)</a:t>
            </a:r>
          </a:p>
          <a:p>
            <a:pPr lvl="1"/>
            <a:r>
              <a:rPr lang="en-US" dirty="0" err="1"/>
              <a:t>Meteomatics</a:t>
            </a:r>
            <a:r>
              <a:rPr lang="en-US" dirty="0"/>
              <a:t> </a:t>
            </a:r>
            <a:r>
              <a:rPr lang="en-US" dirty="0" err="1"/>
              <a:t>Meteodrone</a:t>
            </a:r>
            <a:r>
              <a:rPr lang="en-US" dirty="0"/>
              <a:t> (6 km AGL max altitude)</a:t>
            </a:r>
          </a:p>
          <a:p>
            <a:pPr lvl="1"/>
            <a:r>
              <a:rPr lang="en-US" dirty="0"/>
              <a:t>NASA Langley Sounding System (3 km AGL max altitude) – flying on NASA Alta X</a:t>
            </a:r>
          </a:p>
          <a:p>
            <a:pPr lvl="1"/>
            <a:endParaRPr lang="en-US" b="1" dirty="0"/>
          </a:p>
        </p:txBody>
      </p:sp>
      <p:pic>
        <p:nvPicPr>
          <p:cNvPr id="3" name="Picture 2" descr="A group of drones flying over a field&#10;&#10;Description automatically generated">
            <a:extLst>
              <a:ext uri="{FF2B5EF4-FFF2-40B4-BE49-F238E27FC236}">
                <a16:creationId xmlns:a16="http://schemas.microsoft.com/office/drawing/2014/main" id="{2BCA0173-1716-5CAF-B317-126955EA0D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5151" y="1690688"/>
            <a:ext cx="3096884" cy="4947462"/>
          </a:xfrm>
          <a:prstGeom prst="rect">
            <a:avLst/>
          </a:prstGeom>
        </p:spPr>
      </p:pic>
      <p:pic>
        <p:nvPicPr>
          <p:cNvPr id="7" name="Picture 6" descr="A logo with white text and red and blue circle&#10;&#10;Description automatically generated">
            <a:extLst>
              <a:ext uri="{FF2B5EF4-FFF2-40B4-BE49-F238E27FC236}">
                <a16:creationId xmlns:a16="http://schemas.microsoft.com/office/drawing/2014/main" id="{865C0E8E-00E8-0F9D-A8D6-A902BD7482D5}"/>
              </a:ext>
            </a:extLst>
          </p:cNvPr>
          <p:cNvPicPr>
            <a:picLocks noChangeAspect="1"/>
          </p:cNvPicPr>
          <p:nvPr/>
        </p:nvPicPr>
        <p:blipFill>
          <a:blip r:embed="rId3"/>
          <a:stretch>
            <a:fillRect/>
          </a:stretch>
        </p:blipFill>
        <p:spPr>
          <a:xfrm>
            <a:off x="8736949" y="87021"/>
            <a:ext cx="2833398" cy="1416698"/>
          </a:xfrm>
          <a:prstGeom prst="rect">
            <a:avLst/>
          </a:prstGeom>
        </p:spPr>
      </p:pic>
    </p:spTree>
    <p:extLst>
      <p:ext uri="{BB962C8B-B14F-4D97-AF65-F5344CB8AC3E}">
        <p14:creationId xmlns:p14="http://schemas.microsoft.com/office/powerpoint/2010/main" val="3907205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E43935-E362-CC4E-641C-393DA27BBC77}"/>
              </a:ext>
            </a:extLst>
          </p:cNvPr>
          <p:cNvSpPr>
            <a:spLocks noGrp="1"/>
          </p:cNvSpPr>
          <p:nvPr>
            <p:ph type="title"/>
          </p:nvPr>
        </p:nvSpPr>
        <p:spPr>
          <a:xfrm>
            <a:off x="657616" y="311249"/>
            <a:ext cx="9895951" cy="1033669"/>
          </a:xfrm>
        </p:spPr>
        <p:txBody>
          <a:bodyPr>
            <a:normAutofit/>
          </a:bodyPr>
          <a:lstStyle/>
          <a:p>
            <a:r>
              <a:rPr lang="en-US" sz="4000" dirty="0">
                <a:solidFill>
                  <a:srgbClr val="FFFFFF"/>
                </a:solidFill>
              </a:rPr>
              <a:t>Project Risks with Field Campaign</a:t>
            </a:r>
          </a:p>
        </p:txBody>
      </p:sp>
      <p:pic>
        <p:nvPicPr>
          <p:cNvPr id="4" name="Picture 3" descr="A logo with white text and red and blue circle&#10;&#10;Description automatically generated">
            <a:extLst>
              <a:ext uri="{FF2B5EF4-FFF2-40B4-BE49-F238E27FC236}">
                <a16:creationId xmlns:a16="http://schemas.microsoft.com/office/drawing/2014/main" id="{564CE47F-B7EC-F2CB-CF6C-3482CA5C1B7E}"/>
              </a:ext>
            </a:extLst>
          </p:cNvPr>
          <p:cNvPicPr>
            <a:picLocks noChangeAspect="1"/>
          </p:cNvPicPr>
          <p:nvPr/>
        </p:nvPicPr>
        <p:blipFill>
          <a:blip r:embed="rId3"/>
          <a:stretch>
            <a:fillRect/>
          </a:stretch>
        </p:blipFill>
        <p:spPr>
          <a:xfrm>
            <a:off x="9803121" y="5488282"/>
            <a:ext cx="2661692" cy="1330845"/>
          </a:xfrm>
          <a:prstGeom prst="rect">
            <a:avLst/>
          </a:prstGeom>
        </p:spPr>
      </p:pic>
      <p:sp>
        <p:nvSpPr>
          <p:cNvPr id="3" name="TextBox 2">
            <a:extLst>
              <a:ext uri="{FF2B5EF4-FFF2-40B4-BE49-F238E27FC236}">
                <a16:creationId xmlns:a16="http://schemas.microsoft.com/office/drawing/2014/main" id="{97B11A23-8412-D79F-0A3B-1812F921070F}"/>
              </a:ext>
            </a:extLst>
          </p:cNvPr>
          <p:cNvSpPr txBox="1"/>
          <p:nvPr/>
        </p:nvSpPr>
        <p:spPr>
          <a:xfrm>
            <a:off x="269266" y="5488282"/>
            <a:ext cx="6008048" cy="1477328"/>
          </a:xfrm>
          <a:prstGeom prst="rect">
            <a:avLst/>
          </a:prstGeom>
          <a:noFill/>
        </p:spPr>
        <p:txBody>
          <a:bodyPr wrap="square" rtlCol="0">
            <a:spAutoFit/>
          </a:bodyPr>
          <a:lstStyle/>
          <a:p>
            <a:pPr marL="285750" indent="-285750">
              <a:buFont typeface="Arial" panose="020B0604020202020204" pitchFamily="34" charset="0"/>
              <a:buChar char="•"/>
            </a:pPr>
            <a:r>
              <a:rPr lang="en-US" dirty="0"/>
              <a:t>Additional airspace coordination</a:t>
            </a:r>
          </a:p>
          <a:p>
            <a:pPr marL="285750" indent="-285750">
              <a:buFont typeface="Arial" panose="020B0604020202020204" pitchFamily="34" charset="0"/>
              <a:buChar char="•"/>
            </a:pPr>
            <a:r>
              <a:rPr lang="en-US" dirty="0"/>
              <a:t>Leveraging partnerships</a:t>
            </a:r>
          </a:p>
          <a:p>
            <a:pPr marL="285750" indent="-285750">
              <a:buFont typeface="Arial" panose="020B0604020202020204" pitchFamily="34" charset="0"/>
              <a:buChar char="•"/>
            </a:pPr>
            <a:r>
              <a:rPr lang="en-US" dirty="0"/>
              <a:t>Flight crew training for complex terrain (density altitude), high elevations, and fire environment</a:t>
            </a:r>
          </a:p>
          <a:p>
            <a:endParaRPr lang="en-US" dirty="0"/>
          </a:p>
        </p:txBody>
      </p:sp>
      <p:sp>
        <p:nvSpPr>
          <p:cNvPr id="7" name="TextBox 6">
            <a:extLst>
              <a:ext uri="{FF2B5EF4-FFF2-40B4-BE49-F238E27FC236}">
                <a16:creationId xmlns:a16="http://schemas.microsoft.com/office/drawing/2014/main" id="{28ADB15E-2BF0-43E8-8E21-01A863894254}"/>
              </a:ext>
            </a:extLst>
          </p:cNvPr>
          <p:cNvSpPr txBox="1"/>
          <p:nvPr/>
        </p:nvSpPr>
        <p:spPr>
          <a:xfrm>
            <a:off x="269266" y="5136678"/>
            <a:ext cx="1350563" cy="369332"/>
          </a:xfrm>
          <a:prstGeom prst="rect">
            <a:avLst/>
          </a:prstGeom>
          <a:noFill/>
        </p:spPr>
        <p:txBody>
          <a:bodyPr wrap="none" rtlCol="0">
            <a:spAutoFit/>
          </a:bodyPr>
          <a:lstStyle/>
          <a:p>
            <a:r>
              <a:rPr lang="en-US" b="1" dirty="0"/>
              <a:t>Mitigations</a:t>
            </a:r>
          </a:p>
        </p:txBody>
      </p:sp>
      <p:sp>
        <p:nvSpPr>
          <p:cNvPr id="13" name="TextBox 12">
            <a:extLst>
              <a:ext uri="{FF2B5EF4-FFF2-40B4-BE49-F238E27FC236}">
                <a16:creationId xmlns:a16="http://schemas.microsoft.com/office/drawing/2014/main" id="{AC780B53-3FAA-284A-1759-A3DF241896EE}"/>
              </a:ext>
            </a:extLst>
          </p:cNvPr>
          <p:cNvSpPr txBox="1"/>
          <p:nvPr/>
        </p:nvSpPr>
        <p:spPr>
          <a:xfrm>
            <a:off x="657616" y="1703187"/>
            <a:ext cx="1205073" cy="369332"/>
          </a:xfrm>
          <a:prstGeom prst="rect">
            <a:avLst/>
          </a:prstGeom>
          <a:noFill/>
        </p:spPr>
        <p:txBody>
          <a:bodyPr wrap="none" rtlCol="0">
            <a:spAutoFit/>
          </a:bodyPr>
          <a:lstStyle/>
          <a:p>
            <a:r>
              <a:rPr lang="en-US" u="sng" dirty="0"/>
              <a:t>sUAS pros</a:t>
            </a:r>
          </a:p>
        </p:txBody>
      </p:sp>
      <p:sp>
        <p:nvSpPr>
          <p:cNvPr id="15" name="TextBox 14">
            <a:extLst>
              <a:ext uri="{FF2B5EF4-FFF2-40B4-BE49-F238E27FC236}">
                <a16:creationId xmlns:a16="http://schemas.microsoft.com/office/drawing/2014/main" id="{0A5736D2-71A5-5DF0-969F-C1896E338EB0}"/>
              </a:ext>
            </a:extLst>
          </p:cNvPr>
          <p:cNvSpPr txBox="1"/>
          <p:nvPr/>
        </p:nvSpPr>
        <p:spPr>
          <a:xfrm>
            <a:off x="4299199" y="1703627"/>
            <a:ext cx="1249894" cy="369332"/>
          </a:xfrm>
          <a:prstGeom prst="rect">
            <a:avLst/>
          </a:prstGeom>
          <a:noFill/>
        </p:spPr>
        <p:txBody>
          <a:bodyPr wrap="none" rtlCol="0">
            <a:spAutoFit/>
          </a:bodyPr>
          <a:lstStyle/>
          <a:p>
            <a:r>
              <a:rPr lang="en-US" u="sng" dirty="0"/>
              <a:t>sUAS cons</a:t>
            </a:r>
          </a:p>
        </p:txBody>
      </p:sp>
      <p:sp>
        <p:nvSpPr>
          <p:cNvPr id="17" name="TextBox 16">
            <a:extLst>
              <a:ext uri="{FF2B5EF4-FFF2-40B4-BE49-F238E27FC236}">
                <a16:creationId xmlns:a16="http://schemas.microsoft.com/office/drawing/2014/main" id="{EDACDA4E-7978-E896-C3F4-949FF0FA6F4E}"/>
              </a:ext>
            </a:extLst>
          </p:cNvPr>
          <p:cNvSpPr txBox="1"/>
          <p:nvPr/>
        </p:nvSpPr>
        <p:spPr>
          <a:xfrm>
            <a:off x="269268" y="2156175"/>
            <a:ext cx="2706893" cy="1754326"/>
          </a:xfrm>
          <a:prstGeom prst="rect">
            <a:avLst/>
          </a:prstGeom>
          <a:noFill/>
        </p:spPr>
        <p:txBody>
          <a:bodyPr wrap="square" rtlCol="0">
            <a:spAutoFit/>
          </a:bodyPr>
          <a:lstStyle/>
          <a:p>
            <a:pPr marL="285750" indent="-285750">
              <a:buFont typeface="Arial" panose="020B0604020202020204" pitchFamily="34" charset="0"/>
              <a:buChar char="•"/>
            </a:pPr>
            <a:r>
              <a:rPr lang="en-US" dirty="0"/>
              <a:t>High resolution data from terrain following</a:t>
            </a:r>
          </a:p>
          <a:p>
            <a:pPr marL="285750" indent="-285750">
              <a:buFont typeface="Arial" panose="020B0604020202020204" pitchFamily="34" charset="0"/>
              <a:buChar char="•"/>
            </a:pPr>
            <a:r>
              <a:rPr lang="en-US" dirty="0"/>
              <a:t>Cost?</a:t>
            </a:r>
          </a:p>
          <a:p>
            <a:endParaRPr lang="en-US" dirty="0"/>
          </a:p>
          <a:p>
            <a:pPr marL="285750" indent="-285750">
              <a:buFont typeface="Arial" panose="020B0604020202020204" pitchFamily="34" charset="0"/>
              <a:buChar char="•"/>
            </a:pPr>
            <a:endParaRPr lang="en-US" dirty="0"/>
          </a:p>
          <a:p>
            <a:endParaRPr lang="en-US" dirty="0"/>
          </a:p>
        </p:txBody>
      </p:sp>
      <p:sp>
        <p:nvSpPr>
          <p:cNvPr id="18" name="TextBox 17">
            <a:extLst>
              <a:ext uri="{FF2B5EF4-FFF2-40B4-BE49-F238E27FC236}">
                <a16:creationId xmlns:a16="http://schemas.microsoft.com/office/drawing/2014/main" id="{339D9F2D-E888-A4F7-967B-609ECD797953}"/>
              </a:ext>
            </a:extLst>
          </p:cNvPr>
          <p:cNvSpPr txBox="1"/>
          <p:nvPr/>
        </p:nvSpPr>
        <p:spPr>
          <a:xfrm>
            <a:off x="3252519" y="2152310"/>
            <a:ext cx="3231044" cy="4247317"/>
          </a:xfrm>
          <a:prstGeom prst="rect">
            <a:avLst/>
          </a:prstGeom>
          <a:noFill/>
        </p:spPr>
        <p:txBody>
          <a:bodyPr wrap="square" rtlCol="0">
            <a:spAutoFit/>
          </a:bodyPr>
          <a:lstStyle/>
          <a:p>
            <a:pPr marL="285750" indent="-285750">
              <a:buFont typeface="Arial" panose="020B0604020202020204" pitchFamily="34" charset="0"/>
              <a:buChar char="•"/>
            </a:pPr>
            <a:r>
              <a:rPr lang="en-US" dirty="0"/>
              <a:t>Smaller airspace volume for airspace deconfliction</a:t>
            </a:r>
          </a:p>
          <a:p>
            <a:pPr marL="285750" indent="-285750">
              <a:buFont typeface="Arial" panose="020B0604020202020204" pitchFamily="34" charset="0"/>
              <a:buChar char="•"/>
            </a:pPr>
            <a:r>
              <a:rPr lang="en-US" dirty="0"/>
              <a:t>Single payload attachments therefore multiple reviews for swapping payloads or multiple reviews and crews for multiple aircraft</a:t>
            </a:r>
          </a:p>
          <a:p>
            <a:pPr marL="285750" indent="-285750">
              <a:buFont typeface="Arial" panose="020B0604020202020204" pitchFamily="34" charset="0"/>
              <a:buChar char="•"/>
            </a:pPr>
            <a:r>
              <a:rPr lang="en-US" dirty="0"/>
              <a:t>Ground operations coordination</a:t>
            </a:r>
          </a:p>
          <a:p>
            <a:pPr marL="285750" indent="-285750">
              <a:buFont typeface="Arial" panose="020B0604020202020204" pitchFamily="34" charset="0"/>
              <a:buChar char="•"/>
            </a:pPr>
            <a:r>
              <a:rPr lang="en-US" dirty="0"/>
              <a:t>Logistics coordination</a:t>
            </a:r>
          </a:p>
          <a:p>
            <a:pPr marL="285750" indent="-285750">
              <a:buFont typeface="Arial" panose="020B0604020202020204" pitchFamily="34" charset="0"/>
              <a:buChar char="•"/>
            </a:pPr>
            <a:r>
              <a:rPr lang="en-US" dirty="0"/>
              <a:t>Cost?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pic>
        <p:nvPicPr>
          <p:cNvPr id="5" name="Picture 4">
            <a:extLst>
              <a:ext uri="{FF2B5EF4-FFF2-40B4-BE49-F238E27FC236}">
                <a16:creationId xmlns:a16="http://schemas.microsoft.com/office/drawing/2014/main" id="{50B32EEE-2D61-A7C4-5554-DD5E54DC6E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0741" y="2179097"/>
            <a:ext cx="5434081" cy="3056671"/>
          </a:xfrm>
          <a:prstGeom prst="rect">
            <a:avLst/>
          </a:prstGeom>
        </p:spPr>
      </p:pic>
    </p:spTree>
    <p:extLst>
      <p:ext uri="{BB962C8B-B14F-4D97-AF65-F5344CB8AC3E}">
        <p14:creationId xmlns:p14="http://schemas.microsoft.com/office/powerpoint/2010/main" val="972061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E43935-E362-CC4E-641C-393DA27BBC77}"/>
              </a:ext>
            </a:extLst>
          </p:cNvPr>
          <p:cNvSpPr>
            <a:spLocks noGrp="1"/>
          </p:cNvSpPr>
          <p:nvPr>
            <p:ph type="title"/>
          </p:nvPr>
        </p:nvSpPr>
        <p:spPr>
          <a:xfrm>
            <a:off x="657616" y="311249"/>
            <a:ext cx="9895951" cy="1033669"/>
          </a:xfrm>
        </p:spPr>
        <p:txBody>
          <a:bodyPr>
            <a:normAutofit/>
          </a:bodyPr>
          <a:lstStyle/>
          <a:p>
            <a:r>
              <a:rPr lang="en-US" sz="4000" dirty="0">
                <a:solidFill>
                  <a:srgbClr val="FFFFFF"/>
                </a:solidFill>
              </a:rPr>
              <a:t>Project Risks with Field Campaigns</a:t>
            </a:r>
          </a:p>
        </p:txBody>
      </p:sp>
      <p:pic>
        <p:nvPicPr>
          <p:cNvPr id="4" name="Picture 3" descr="A logo with white text and red and blue circle&#10;&#10;Description automatically generated">
            <a:extLst>
              <a:ext uri="{FF2B5EF4-FFF2-40B4-BE49-F238E27FC236}">
                <a16:creationId xmlns:a16="http://schemas.microsoft.com/office/drawing/2014/main" id="{564CE47F-B7EC-F2CB-CF6C-3482CA5C1B7E}"/>
              </a:ext>
            </a:extLst>
          </p:cNvPr>
          <p:cNvPicPr>
            <a:picLocks noChangeAspect="1"/>
          </p:cNvPicPr>
          <p:nvPr/>
        </p:nvPicPr>
        <p:blipFill>
          <a:blip r:embed="rId3"/>
          <a:stretch>
            <a:fillRect/>
          </a:stretch>
        </p:blipFill>
        <p:spPr>
          <a:xfrm>
            <a:off x="8574653" y="20023"/>
            <a:ext cx="3194871" cy="1597434"/>
          </a:xfrm>
          <a:prstGeom prst="rect">
            <a:avLst/>
          </a:prstGeom>
        </p:spPr>
      </p:pic>
      <p:sp>
        <p:nvSpPr>
          <p:cNvPr id="3" name="TextBox 2">
            <a:extLst>
              <a:ext uri="{FF2B5EF4-FFF2-40B4-BE49-F238E27FC236}">
                <a16:creationId xmlns:a16="http://schemas.microsoft.com/office/drawing/2014/main" id="{97B11A23-8412-D79F-0A3B-1812F921070F}"/>
              </a:ext>
            </a:extLst>
          </p:cNvPr>
          <p:cNvSpPr txBox="1"/>
          <p:nvPr/>
        </p:nvSpPr>
        <p:spPr>
          <a:xfrm>
            <a:off x="1926294" y="5394013"/>
            <a:ext cx="7258910" cy="1477328"/>
          </a:xfrm>
          <a:prstGeom prst="rect">
            <a:avLst/>
          </a:prstGeom>
          <a:noFill/>
        </p:spPr>
        <p:txBody>
          <a:bodyPr wrap="none" rtlCol="0">
            <a:spAutoFit/>
          </a:bodyPr>
          <a:lstStyle/>
          <a:p>
            <a:pPr marL="285750" indent="-285750">
              <a:buFont typeface="Arial" panose="020B0604020202020204" pitchFamily="34" charset="0"/>
              <a:buChar char="•"/>
            </a:pPr>
            <a:r>
              <a:rPr lang="en-US" dirty="0"/>
              <a:t>Identify priority stakeholders  - NOAA, USFS, FAA, NASA coordination</a:t>
            </a:r>
          </a:p>
          <a:p>
            <a:pPr marL="285750" indent="-285750">
              <a:buFont typeface="Arial" panose="020B0604020202020204" pitchFamily="34" charset="0"/>
              <a:buChar char="•"/>
            </a:pPr>
            <a:r>
              <a:rPr lang="en-US" dirty="0"/>
              <a:t>“Near” fire rather than “on” fire demonstration</a:t>
            </a:r>
          </a:p>
          <a:p>
            <a:pPr marL="285750" indent="-285750">
              <a:buFont typeface="Arial" panose="020B0604020202020204" pitchFamily="34" charset="0"/>
              <a:buChar char="•"/>
            </a:pPr>
            <a:r>
              <a:rPr lang="en-US" dirty="0"/>
              <a:t>Leverage partnerships</a:t>
            </a:r>
          </a:p>
          <a:p>
            <a:pPr marL="285750" indent="-285750">
              <a:buFont typeface="Arial" panose="020B0604020202020204" pitchFamily="34" charset="0"/>
              <a:buChar char="•"/>
            </a:pPr>
            <a:r>
              <a:rPr lang="en-US" dirty="0"/>
              <a:t>After action reviews for continued improvement of operations</a:t>
            </a:r>
          </a:p>
          <a:p>
            <a:endParaRPr lang="en-US" dirty="0"/>
          </a:p>
        </p:txBody>
      </p:sp>
      <p:sp>
        <p:nvSpPr>
          <p:cNvPr id="7" name="TextBox 6">
            <a:extLst>
              <a:ext uri="{FF2B5EF4-FFF2-40B4-BE49-F238E27FC236}">
                <a16:creationId xmlns:a16="http://schemas.microsoft.com/office/drawing/2014/main" id="{28ADB15E-2BF0-43E8-8E21-01A863894254}"/>
              </a:ext>
            </a:extLst>
          </p:cNvPr>
          <p:cNvSpPr txBox="1"/>
          <p:nvPr/>
        </p:nvSpPr>
        <p:spPr>
          <a:xfrm>
            <a:off x="1926294" y="5120132"/>
            <a:ext cx="1350563" cy="369332"/>
          </a:xfrm>
          <a:prstGeom prst="rect">
            <a:avLst/>
          </a:prstGeom>
          <a:noFill/>
        </p:spPr>
        <p:txBody>
          <a:bodyPr wrap="none" rtlCol="0">
            <a:spAutoFit/>
          </a:bodyPr>
          <a:lstStyle/>
          <a:p>
            <a:r>
              <a:rPr lang="en-US" b="1" dirty="0"/>
              <a:t>Mitigations</a:t>
            </a:r>
          </a:p>
        </p:txBody>
      </p:sp>
      <p:sp>
        <p:nvSpPr>
          <p:cNvPr id="9" name="TextBox 8">
            <a:extLst>
              <a:ext uri="{FF2B5EF4-FFF2-40B4-BE49-F238E27FC236}">
                <a16:creationId xmlns:a16="http://schemas.microsoft.com/office/drawing/2014/main" id="{12EA8123-81EC-C078-ED5B-EF929A72BAC4}"/>
              </a:ext>
            </a:extLst>
          </p:cNvPr>
          <p:cNvSpPr txBox="1"/>
          <p:nvPr/>
        </p:nvSpPr>
        <p:spPr>
          <a:xfrm>
            <a:off x="3645074" y="4761023"/>
            <a:ext cx="3180999" cy="369332"/>
          </a:xfrm>
          <a:prstGeom prst="rect">
            <a:avLst/>
          </a:prstGeom>
          <a:noFill/>
        </p:spPr>
        <p:txBody>
          <a:bodyPr wrap="none" rtlCol="0">
            <a:spAutoFit/>
          </a:bodyPr>
          <a:lstStyle/>
          <a:p>
            <a:r>
              <a:rPr lang="en-US" dirty="0"/>
              <a:t>Bridging the “last mile” gap. . . </a:t>
            </a:r>
          </a:p>
        </p:txBody>
      </p:sp>
      <p:pic>
        <p:nvPicPr>
          <p:cNvPr id="5" name="Picture 4" descr="A drone flying over a forest fire&#10;&#10;Description automatically generated">
            <a:extLst>
              <a:ext uri="{FF2B5EF4-FFF2-40B4-BE49-F238E27FC236}">
                <a16:creationId xmlns:a16="http://schemas.microsoft.com/office/drawing/2014/main" id="{AB02A709-E418-68BF-4CCA-1471DA11D5CE}"/>
              </a:ext>
            </a:extLst>
          </p:cNvPr>
          <p:cNvPicPr>
            <a:picLocks noChangeAspect="1"/>
          </p:cNvPicPr>
          <p:nvPr/>
        </p:nvPicPr>
        <p:blipFill>
          <a:blip r:embed="rId4"/>
          <a:stretch>
            <a:fillRect/>
          </a:stretch>
        </p:blipFill>
        <p:spPr>
          <a:xfrm>
            <a:off x="1295498" y="1647805"/>
            <a:ext cx="9601000" cy="3012078"/>
          </a:xfrm>
          <a:prstGeom prst="rect">
            <a:avLst/>
          </a:prstGeom>
        </p:spPr>
      </p:pic>
    </p:spTree>
    <p:extLst>
      <p:ext uri="{BB962C8B-B14F-4D97-AF65-F5344CB8AC3E}">
        <p14:creationId xmlns:p14="http://schemas.microsoft.com/office/powerpoint/2010/main" val="3374181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E43935-E362-CC4E-641C-393DA27BBC77}"/>
              </a:ext>
            </a:extLst>
          </p:cNvPr>
          <p:cNvSpPr>
            <a:spLocks noGrp="1"/>
          </p:cNvSpPr>
          <p:nvPr>
            <p:ph type="title"/>
          </p:nvPr>
        </p:nvSpPr>
        <p:spPr>
          <a:xfrm>
            <a:off x="657616" y="311249"/>
            <a:ext cx="9895951" cy="1033669"/>
          </a:xfrm>
        </p:spPr>
        <p:txBody>
          <a:bodyPr>
            <a:normAutofit/>
          </a:bodyPr>
          <a:lstStyle/>
          <a:p>
            <a:r>
              <a:rPr lang="en-US" sz="4000" dirty="0">
                <a:solidFill>
                  <a:srgbClr val="FFFFFF"/>
                </a:solidFill>
              </a:rPr>
              <a:t>Interagency Coordination</a:t>
            </a:r>
          </a:p>
        </p:txBody>
      </p:sp>
      <p:pic>
        <p:nvPicPr>
          <p:cNvPr id="4" name="Picture 3" descr="A logo with white text and red and blue circle&#10;&#10;Description automatically generated">
            <a:extLst>
              <a:ext uri="{FF2B5EF4-FFF2-40B4-BE49-F238E27FC236}">
                <a16:creationId xmlns:a16="http://schemas.microsoft.com/office/drawing/2014/main" id="{564CE47F-B7EC-F2CB-CF6C-3482CA5C1B7E}"/>
              </a:ext>
            </a:extLst>
          </p:cNvPr>
          <p:cNvPicPr>
            <a:picLocks noChangeAspect="1"/>
          </p:cNvPicPr>
          <p:nvPr/>
        </p:nvPicPr>
        <p:blipFill>
          <a:blip r:embed="rId3"/>
          <a:stretch>
            <a:fillRect/>
          </a:stretch>
        </p:blipFill>
        <p:spPr>
          <a:xfrm>
            <a:off x="9574200" y="5221693"/>
            <a:ext cx="3194871" cy="1597434"/>
          </a:xfrm>
          <a:prstGeom prst="rect">
            <a:avLst/>
          </a:prstGeom>
        </p:spPr>
      </p:pic>
      <p:sp>
        <p:nvSpPr>
          <p:cNvPr id="5" name="TextBox 4">
            <a:extLst>
              <a:ext uri="{FF2B5EF4-FFF2-40B4-BE49-F238E27FC236}">
                <a16:creationId xmlns:a16="http://schemas.microsoft.com/office/drawing/2014/main" id="{569D7778-EE1D-3E65-396F-FA4F76D72141}"/>
              </a:ext>
            </a:extLst>
          </p:cNvPr>
          <p:cNvSpPr txBox="1"/>
          <p:nvPr/>
        </p:nvSpPr>
        <p:spPr>
          <a:xfrm>
            <a:off x="87623" y="2421325"/>
            <a:ext cx="12216678" cy="2554545"/>
          </a:xfrm>
          <a:prstGeom prst="rect">
            <a:avLst/>
          </a:prstGeom>
          <a:noFill/>
        </p:spPr>
        <p:txBody>
          <a:bodyPr wrap="none" rtlCol="0">
            <a:spAutoFit/>
          </a:bodyPr>
          <a:lstStyle/>
          <a:p>
            <a:pPr marL="457200" indent="-457200">
              <a:buFont typeface="Arial" panose="020B0604020202020204" pitchFamily="34" charset="0"/>
              <a:buChar char="•"/>
            </a:pPr>
            <a:r>
              <a:rPr lang="en-US" sz="3200" dirty="0"/>
              <a:t>Who has jurisdictional authority on the ground and in the air?</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What are our agency timelines from ideation to flight?</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What are the requirements for Operational vs Research Agencies?</a:t>
            </a:r>
          </a:p>
        </p:txBody>
      </p:sp>
    </p:spTree>
    <p:extLst>
      <p:ext uri="{BB962C8B-B14F-4D97-AF65-F5344CB8AC3E}">
        <p14:creationId xmlns:p14="http://schemas.microsoft.com/office/powerpoint/2010/main" val="3192168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E43935-E362-CC4E-641C-393DA27BBC77}"/>
              </a:ext>
            </a:extLst>
          </p:cNvPr>
          <p:cNvSpPr>
            <a:spLocks noGrp="1"/>
          </p:cNvSpPr>
          <p:nvPr>
            <p:ph type="title"/>
          </p:nvPr>
        </p:nvSpPr>
        <p:spPr>
          <a:xfrm>
            <a:off x="657616" y="311249"/>
            <a:ext cx="9895951" cy="1033669"/>
          </a:xfrm>
        </p:spPr>
        <p:txBody>
          <a:bodyPr>
            <a:normAutofit/>
          </a:bodyPr>
          <a:lstStyle/>
          <a:p>
            <a:r>
              <a:rPr lang="en-US" sz="4000" dirty="0">
                <a:solidFill>
                  <a:srgbClr val="FFFFFF"/>
                </a:solidFill>
              </a:rPr>
              <a:t>Questions?</a:t>
            </a:r>
          </a:p>
        </p:txBody>
      </p:sp>
      <p:pic>
        <p:nvPicPr>
          <p:cNvPr id="4" name="Picture 3" descr="A logo with white text and red and blue circle&#10;&#10;Description automatically generated">
            <a:extLst>
              <a:ext uri="{FF2B5EF4-FFF2-40B4-BE49-F238E27FC236}">
                <a16:creationId xmlns:a16="http://schemas.microsoft.com/office/drawing/2014/main" id="{564CE47F-B7EC-F2CB-CF6C-3482CA5C1B7E}"/>
              </a:ext>
            </a:extLst>
          </p:cNvPr>
          <p:cNvPicPr>
            <a:picLocks noChangeAspect="1"/>
          </p:cNvPicPr>
          <p:nvPr/>
        </p:nvPicPr>
        <p:blipFill>
          <a:blip r:embed="rId3"/>
          <a:stretch>
            <a:fillRect/>
          </a:stretch>
        </p:blipFill>
        <p:spPr>
          <a:xfrm>
            <a:off x="9574200" y="5221693"/>
            <a:ext cx="3194871" cy="1597434"/>
          </a:xfrm>
          <a:prstGeom prst="rect">
            <a:avLst/>
          </a:prstGeom>
        </p:spPr>
      </p:pic>
      <p:sp>
        <p:nvSpPr>
          <p:cNvPr id="3" name="Content Placeholder 2">
            <a:extLst>
              <a:ext uri="{FF2B5EF4-FFF2-40B4-BE49-F238E27FC236}">
                <a16:creationId xmlns:a16="http://schemas.microsoft.com/office/drawing/2014/main" id="{D8E6EA2A-4E5A-D649-8D5D-5D6FFBED6400}"/>
              </a:ext>
            </a:extLst>
          </p:cNvPr>
          <p:cNvSpPr>
            <a:spLocks noGrp="1"/>
          </p:cNvSpPr>
          <p:nvPr>
            <p:ph idx="1"/>
          </p:nvPr>
        </p:nvSpPr>
        <p:spPr>
          <a:xfrm>
            <a:off x="114346" y="2589748"/>
            <a:ext cx="10982490" cy="3367605"/>
          </a:xfrm>
        </p:spPr>
        <p:txBody>
          <a:bodyPr vert="horz" lIns="91440" tIns="45720" rIns="91440" bIns="45720" rtlCol="0" anchor="t">
            <a:normAutofit fontScale="92500" lnSpcReduction="10000"/>
          </a:bodyPr>
          <a:lstStyle/>
          <a:p>
            <a:pPr marL="0" indent="0">
              <a:buNone/>
            </a:pPr>
            <a:r>
              <a:rPr lang="en-US" sz="2200" dirty="0">
                <a:cs typeface="Arial"/>
              </a:rPr>
              <a:t>For further information, please contact:</a:t>
            </a:r>
          </a:p>
          <a:p>
            <a:pPr marL="0" indent="0">
              <a:buNone/>
            </a:pPr>
            <a:r>
              <a:rPr lang="en-US" sz="2200" dirty="0">
                <a:cs typeface="Arial"/>
              </a:rPr>
              <a:t>	Michael </a:t>
            </a:r>
            <a:r>
              <a:rPr lang="en-US" sz="2200" dirty="0" err="1">
                <a:cs typeface="Arial"/>
              </a:rPr>
              <a:t>Falkowski</a:t>
            </a:r>
            <a:r>
              <a:rPr lang="en-US" sz="2200" dirty="0">
                <a:cs typeface="Arial"/>
              </a:rPr>
              <a:t>, </a:t>
            </a:r>
            <a:r>
              <a:rPr lang="en-US" sz="2200" dirty="0" err="1">
                <a:cs typeface="Arial"/>
              </a:rPr>
              <a:t>FireSense</a:t>
            </a:r>
            <a:r>
              <a:rPr lang="en-US" sz="2200" dirty="0">
                <a:cs typeface="Arial"/>
              </a:rPr>
              <a:t> Program Manager</a:t>
            </a:r>
          </a:p>
          <a:p>
            <a:pPr marL="0" indent="0">
              <a:buNone/>
            </a:pPr>
            <a:r>
              <a:rPr lang="en-US" sz="2200" dirty="0"/>
              <a:t>	</a:t>
            </a:r>
            <a:r>
              <a:rPr lang="en-US" sz="2200" dirty="0" err="1"/>
              <a:t>michael.falkowski@nasa.gov</a:t>
            </a:r>
            <a:endParaRPr lang="en-US" sz="2200" dirty="0"/>
          </a:p>
          <a:p>
            <a:endParaRPr lang="en-US" sz="2200" dirty="0">
              <a:cs typeface="Arial"/>
            </a:endParaRPr>
          </a:p>
          <a:p>
            <a:pPr marL="0" indent="0">
              <a:buNone/>
            </a:pPr>
            <a:r>
              <a:rPr lang="en-US" sz="2200" dirty="0">
                <a:cs typeface="Arial"/>
              </a:rPr>
              <a:t>	Jacquelyn Shuman, </a:t>
            </a:r>
            <a:r>
              <a:rPr lang="en-US" sz="2200" dirty="0" err="1">
                <a:cs typeface="Arial"/>
              </a:rPr>
              <a:t>FireSense</a:t>
            </a:r>
            <a:r>
              <a:rPr lang="en-US" sz="2200" dirty="0">
                <a:cs typeface="Arial"/>
              </a:rPr>
              <a:t> Project Scientist</a:t>
            </a:r>
          </a:p>
          <a:p>
            <a:pPr marL="0" indent="0">
              <a:buNone/>
            </a:pPr>
            <a:r>
              <a:rPr lang="en-US" sz="2200" dirty="0">
                <a:cs typeface="Arial"/>
              </a:rPr>
              <a:t>	</a:t>
            </a:r>
            <a:r>
              <a:rPr lang="en-US" sz="2200" dirty="0" err="1">
                <a:cs typeface="Arial"/>
              </a:rPr>
              <a:t>jacquelyn.k.shuman@nasa.gov</a:t>
            </a:r>
            <a:r>
              <a:rPr lang="en-US" sz="2200" dirty="0">
                <a:cs typeface="Arial"/>
              </a:rPr>
              <a:t>            </a:t>
            </a:r>
          </a:p>
          <a:p>
            <a:endParaRPr lang="en-US" sz="2200" dirty="0">
              <a:cs typeface="Arial"/>
            </a:endParaRPr>
          </a:p>
          <a:p>
            <a:pPr marL="0" indent="0">
              <a:buNone/>
            </a:pPr>
            <a:r>
              <a:rPr lang="en-US" sz="2200" dirty="0">
                <a:cs typeface="Arial"/>
              </a:rPr>
              <a:t>	Jennifer Fowler, </a:t>
            </a:r>
            <a:r>
              <a:rPr lang="en-US" sz="2200" dirty="0" err="1">
                <a:cs typeface="Arial"/>
              </a:rPr>
              <a:t>FireSense</a:t>
            </a:r>
            <a:r>
              <a:rPr lang="en-US" sz="2200" dirty="0">
                <a:cs typeface="Arial"/>
              </a:rPr>
              <a:t> Project Manager</a:t>
            </a:r>
          </a:p>
          <a:p>
            <a:pPr marL="0" indent="0">
              <a:buNone/>
            </a:pPr>
            <a:r>
              <a:rPr lang="en-US" sz="2200" dirty="0">
                <a:cs typeface="Arial"/>
              </a:rPr>
              <a:t>	</a:t>
            </a:r>
            <a:r>
              <a:rPr lang="en-US" sz="2200" dirty="0" err="1">
                <a:cs typeface="Arial"/>
              </a:rPr>
              <a:t>jennifer.w.fowler@nasa.gov</a:t>
            </a:r>
            <a:r>
              <a:rPr lang="en-US" sz="2200" dirty="0">
                <a:cs typeface="Arial"/>
              </a:rPr>
              <a:t>                             </a:t>
            </a:r>
          </a:p>
          <a:p>
            <a:endParaRPr lang="en-US" sz="2200" dirty="0">
              <a:cs typeface="Arial"/>
            </a:endParaRPr>
          </a:p>
          <a:p>
            <a:endParaRPr lang="en-US" sz="2400" dirty="0">
              <a:cs typeface="Arial"/>
            </a:endParaRPr>
          </a:p>
        </p:txBody>
      </p:sp>
      <p:sp>
        <p:nvSpPr>
          <p:cNvPr id="7" name="TextBox 6">
            <a:extLst>
              <a:ext uri="{FF2B5EF4-FFF2-40B4-BE49-F238E27FC236}">
                <a16:creationId xmlns:a16="http://schemas.microsoft.com/office/drawing/2014/main" id="{B1885BB0-FC80-9A9C-D911-E8C40F26938B}"/>
              </a:ext>
            </a:extLst>
          </p:cNvPr>
          <p:cNvSpPr txBox="1"/>
          <p:nvPr/>
        </p:nvSpPr>
        <p:spPr>
          <a:xfrm>
            <a:off x="2531237" y="5976790"/>
            <a:ext cx="7588872" cy="861774"/>
          </a:xfrm>
          <a:prstGeom prst="rect">
            <a:avLst/>
          </a:prstGeom>
          <a:noFill/>
        </p:spPr>
        <p:txBody>
          <a:bodyPr wrap="none" rtlCol="0">
            <a:spAutoFit/>
          </a:bodyPr>
          <a:lstStyle/>
          <a:p>
            <a:r>
              <a:rPr lang="en-US" sz="3200" dirty="0"/>
              <a:t>https://</a:t>
            </a:r>
            <a:r>
              <a:rPr lang="en-US" sz="3200" dirty="0" err="1"/>
              <a:t>cce.nasa.gov</a:t>
            </a:r>
            <a:r>
              <a:rPr lang="en-US" sz="3200" dirty="0"/>
              <a:t>/</a:t>
            </a:r>
            <a:r>
              <a:rPr lang="en-US" sz="3200" dirty="0" err="1"/>
              <a:t>firesense</a:t>
            </a:r>
            <a:r>
              <a:rPr lang="en-US" sz="3200" dirty="0"/>
              <a:t>/</a:t>
            </a:r>
            <a:r>
              <a:rPr lang="en-US" sz="3200" dirty="0" err="1"/>
              <a:t>index.html</a:t>
            </a:r>
            <a:endParaRPr lang="en-US" sz="3200" dirty="0"/>
          </a:p>
          <a:p>
            <a:endParaRPr lang="en-US" dirty="0"/>
          </a:p>
        </p:txBody>
      </p:sp>
      <p:sp>
        <p:nvSpPr>
          <p:cNvPr id="9" name="TextBox 8">
            <a:extLst>
              <a:ext uri="{FF2B5EF4-FFF2-40B4-BE49-F238E27FC236}">
                <a16:creationId xmlns:a16="http://schemas.microsoft.com/office/drawing/2014/main" id="{1FBE4478-532E-9557-B5AA-4BF34D93EC45}"/>
              </a:ext>
            </a:extLst>
          </p:cNvPr>
          <p:cNvSpPr txBox="1"/>
          <p:nvPr/>
        </p:nvSpPr>
        <p:spPr>
          <a:xfrm>
            <a:off x="4881979" y="1893872"/>
            <a:ext cx="2428037" cy="584775"/>
          </a:xfrm>
          <a:prstGeom prst="rect">
            <a:avLst/>
          </a:prstGeom>
          <a:noFill/>
        </p:spPr>
        <p:txBody>
          <a:bodyPr wrap="none" rtlCol="0">
            <a:spAutoFit/>
          </a:bodyPr>
          <a:lstStyle/>
          <a:p>
            <a:r>
              <a:rPr lang="en-US" sz="3200" b="1" dirty="0"/>
              <a:t>Thank you!!!</a:t>
            </a:r>
          </a:p>
        </p:txBody>
      </p:sp>
    </p:spTree>
    <p:extLst>
      <p:ext uri="{BB962C8B-B14F-4D97-AF65-F5344CB8AC3E}">
        <p14:creationId xmlns:p14="http://schemas.microsoft.com/office/powerpoint/2010/main" val="34841281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1848</TotalTime>
  <Words>1162</Words>
  <Application>Microsoft Macintosh PowerPoint</Application>
  <PresentationFormat>Widescreen</PresentationFormat>
  <Paragraphs>153</Paragraphs>
  <Slides>13</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Aptos</vt:lpstr>
      <vt:lpstr>Aptos Display</vt:lpstr>
      <vt:lpstr>Arial</vt:lpstr>
      <vt:lpstr>Arial Black</vt:lpstr>
      <vt:lpstr>Avenir</vt:lpstr>
      <vt:lpstr>Calibri</vt:lpstr>
      <vt:lpstr>Times New Roman</vt:lpstr>
      <vt:lpstr>Office Theme</vt:lpstr>
      <vt:lpstr>PowerPoint Presentation</vt:lpstr>
      <vt:lpstr>PowerPoint Presentation</vt:lpstr>
      <vt:lpstr>PowerPoint Presentation</vt:lpstr>
      <vt:lpstr>2024/2025  Field Campaigns</vt:lpstr>
      <vt:lpstr>Fall 2024/2025 Field Campaigns Science Goals</vt:lpstr>
      <vt:lpstr>2024 Field Campaign UAS</vt:lpstr>
      <vt:lpstr>Pre and post fire data collection</vt:lpstr>
      <vt:lpstr>B. Imagery - Active fire</vt:lpstr>
      <vt:lpstr>C. Vertical Atmospheric Profiles</vt:lpstr>
      <vt:lpstr>Project Risks with Field Campaign</vt:lpstr>
      <vt:lpstr>Project Risks with Field Campaigns</vt:lpstr>
      <vt:lpstr>Interagency Coordination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Fowler, Jennifer W. (LARC-E303)</dc:creator>
  <cp:lastModifiedBy>Fowler, Jennifer W. (LARC-E303)</cp:lastModifiedBy>
  <cp:revision>73</cp:revision>
  <cp:lastPrinted>2024-07-25T18:15:17Z</cp:lastPrinted>
  <dcterms:created xsi:type="dcterms:W3CDTF">2024-05-08T12:54:04Z</dcterms:created>
  <dcterms:modified xsi:type="dcterms:W3CDTF">2024-09-05T14:16:47Z</dcterms:modified>
</cp:coreProperties>
</file>