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3"/>
  </p:sldMasterIdLst>
  <p:notesMasterIdLst>
    <p:notesMasterId r:id="rId13"/>
  </p:notesMasterIdLst>
  <p:handoutMasterIdLst>
    <p:handoutMasterId r:id="rId14"/>
  </p:handoutMasterIdLst>
  <p:sldIdLst>
    <p:sldId id="417" r:id="rId4"/>
    <p:sldId id="1178" r:id="rId5"/>
    <p:sldId id="1160" r:id="rId6"/>
    <p:sldId id="1212" r:id="rId7"/>
    <p:sldId id="1229" r:id="rId8"/>
    <p:sldId id="1177" r:id="rId9"/>
    <p:sldId id="1213" r:id="rId10"/>
    <p:sldId id="1228" r:id="rId11"/>
    <p:sldId id="1211" r:id="rId1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58DD5"/>
    <a:srgbClr val="E46C0B"/>
    <a:srgbClr val="D5660B"/>
    <a:srgbClr val="0011FF"/>
    <a:srgbClr val="F900FA"/>
    <a:srgbClr val="019D47"/>
    <a:srgbClr val="F2D2BF"/>
    <a:srgbClr val="FC9B0C"/>
    <a:srgbClr val="8FD867"/>
    <a:srgbClr val="04A3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04"/>
    <p:restoredTop sz="95238"/>
  </p:normalViewPr>
  <p:slideViewPr>
    <p:cSldViewPr>
      <p:cViewPr varScale="1">
        <p:scale>
          <a:sx n="114" d="100"/>
          <a:sy n="114" d="100"/>
        </p:scale>
        <p:origin x="168" y="2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41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24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74ED1-3C74-8945-8A82-24720DCA85F3}" type="datetimeFigureOut">
              <a:rPr lang="en-US" smtClean="0"/>
              <a:t>9/11/24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17480-D3F7-4A4E-B6DC-4EA42EDC8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217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8FC1D-5549-47B7-B982-4E2729047109}" type="datetimeFigureOut">
              <a:rPr lang="en-US" smtClean="0"/>
              <a:t>9/11/24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130ED-CB78-43DE-A3DD-BD8E2B68BD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104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130ED-CB78-43DE-A3DD-BD8E2B68BD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16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130ED-CB78-43DE-A3DD-BD8E2B68BD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732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130ED-CB78-43DE-A3DD-BD8E2B68BD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81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F6426-25E3-FB47-B7F6-BA4069D1F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D3E151-D668-AFD9-67E1-2FD2BDA4C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E757C2-74A5-BB69-F9E6-7F19851826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B458C-8821-6961-058F-D60D94532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130ED-CB78-43DE-A3DD-BD8E2B68BD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34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130ED-CB78-43DE-A3DD-BD8E2B68BD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28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6130ED-CB78-43DE-A3DD-BD8E2B68BDF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99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27201" y="90488"/>
            <a:ext cx="8631767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none" lIns="90488" tIns="44450" rIns="90488" bIns="44450" numCol="1" anchor="ctr" anchorCtr="0" compatLnSpc="1">
            <a:prstTxWarp prst="textNoShape">
              <a:avLst/>
            </a:prstTxWarp>
            <a:noAutofit/>
          </a:bodyPr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Line 4"/>
          <p:cNvSpPr>
            <a:spLocks noChangeShapeType="1"/>
          </p:cNvSpPr>
          <p:nvPr userDrawn="1"/>
        </p:nvSpPr>
        <p:spPr bwMode="auto">
          <a:xfrm>
            <a:off x="1320800" y="609600"/>
            <a:ext cx="9203267" cy="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alibri"/>
              <a:ea typeface="+mn-ea"/>
            </a:endParaRPr>
          </a:p>
        </p:txBody>
      </p:sp>
      <p:pic>
        <p:nvPicPr>
          <p:cNvPr id="2" name="Picture 1" descr="Description: nasa-insig-cl_200px.png">
            <a:extLst>
              <a:ext uri="{FF2B5EF4-FFF2-40B4-BE49-F238E27FC236}">
                <a16:creationId xmlns:a16="http://schemas.microsoft.com/office/drawing/2014/main" id="{B7E8329B-F86A-E776-3C76-BFA9E91986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0488"/>
            <a:ext cx="713232" cy="595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200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/>
          <p:cNvSpPr txBox="1">
            <a:spLocks/>
          </p:cNvSpPr>
          <p:nvPr userDrawn="1"/>
        </p:nvSpPr>
        <p:spPr>
          <a:xfrm>
            <a:off x="11480800" y="6492876"/>
            <a:ext cx="687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1C5D9FDB-E8FD-456F-BBD5-7D8167B9B5F3}" type="slidenum">
              <a:rPr lang="en-US" sz="1200" smtClean="0">
                <a:solidFill>
                  <a:prstClr val="black"/>
                </a:solidFill>
                <a:latin typeface="Calibri"/>
                <a:ea typeface="+mn-ea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27201" y="90488"/>
            <a:ext cx="8631767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none" lIns="90488" tIns="44450" rIns="90488" bIns="44450" numCol="1" anchor="ctr" anchorCtr="0" compatLnSpc="1">
            <a:prstTxWarp prst="textNoShape">
              <a:avLst/>
            </a:prstTxWarp>
            <a:noAutofit/>
          </a:bodyPr>
          <a:lstStyle>
            <a:lvl1pPr>
              <a:defRPr sz="2400" b="1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Line 4"/>
          <p:cNvSpPr>
            <a:spLocks noChangeShapeType="1"/>
          </p:cNvSpPr>
          <p:nvPr userDrawn="1"/>
        </p:nvSpPr>
        <p:spPr bwMode="auto">
          <a:xfrm>
            <a:off x="1320800" y="609600"/>
            <a:ext cx="9203267" cy="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alibri"/>
              <a:ea typeface="+mn-ea"/>
            </a:endParaRPr>
          </a:p>
        </p:txBody>
      </p:sp>
      <p:pic>
        <p:nvPicPr>
          <p:cNvPr id="2" name="Picture 1" descr="Description: nasa-insig-cl_200px.png">
            <a:extLst>
              <a:ext uri="{FF2B5EF4-FFF2-40B4-BE49-F238E27FC236}">
                <a16:creationId xmlns:a16="http://schemas.microsoft.com/office/drawing/2014/main" id="{503A9C54-AB77-B90C-1B42-B8BB512D3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0488"/>
            <a:ext cx="713232" cy="595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470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t>ESSSA-FY16-2643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C5D9FDB-E8FD-456F-BBD5-7D8167B9B5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7504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0.png"/><Relationship Id="rId7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43000"/>
            <a:ext cx="10820400" cy="1290097"/>
          </a:xfrm>
        </p:spPr>
        <p:txBody>
          <a:bodyPr wrap="square">
            <a:spAutoFit/>
          </a:bodyPr>
          <a:lstStyle/>
          <a:p>
            <a:r>
              <a:rPr lang="en-US" sz="2400" b="1" dirty="0"/>
              <a:t>Plume Surface Interaction Modeling for Lunar Site Planning and Design Applications</a:t>
            </a:r>
            <a:br>
              <a:rPr lang="en-US" sz="3200" b="1" dirty="0"/>
            </a:br>
            <a:r>
              <a:rPr lang="en-US" sz="1400" b="1" dirty="0"/>
              <a:t> </a:t>
            </a:r>
            <a:r>
              <a:rPr lang="en-US" sz="1000" b="1" dirty="0"/>
              <a:t> </a:t>
            </a:r>
            <a:br>
              <a:rPr lang="en-US" b="1" dirty="0"/>
            </a:br>
            <a:br>
              <a:rPr lang="en-US" sz="2000" dirty="0"/>
            </a:br>
            <a:endParaRPr lang="en-US" sz="2000" dirty="0"/>
          </a:p>
        </p:txBody>
      </p:sp>
      <p:sp>
        <p:nvSpPr>
          <p:cNvPr id="3" name="Subtitle 6">
            <a:extLst>
              <a:ext uri="{FF2B5EF4-FFF2-40B4-BE49-F238E27FC236}">
                <a16:creationId xmlns:a16="http://schemas.microsoft.com/office/drawing/2014/main" id="{FAF09561-F4EB-1C96-78BF-401BC1594EF7}"/>
              </a:ext>
            </a:extLst>
          </p:cNvPr>
          <p:cNvSpPr txBox="1">
            <a:spLocks/>
          </p:cNvSpPr>
          <p:nvPr/>
        </p:nvSpPr>
        <p:spPr>
          <a:xfrm>
            <a:off x="1524000" y="2270538"/>
            <a:ext cx="7930243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1" indent="0" algn="ctr">
              <a:buNone/>
            </a:pPr>
            <a:r>
              <a:rPr lang="en-US" sz="1800" b="1" dirty="0"/>
              <a:t>Andrew Weaver*, Thomas </a:t>
            </a:r>
            <a:r>
              <a:rPr lang="en-US" sz="1800" b="1" dirty="0" err="1"/>
              <a:t>Shurtz</a:t>
            </a:r>
            <a:r>
              <a:rPr lang="en-US" sz="1800" b="1" dirty="0"/>
              <a:t>*, and Jeff West</a:t>
            </a:r>
          </a:p>
          <a:p>
            <a:pPr marL="342892" lvl="1" indent="0" algn="ctr">
              <a:buNone/>
            </a:pPr>
            <a:r>
              <a:rPr lang="en-US" sz="1800" dirty="0"/>
              <a:t>NASA MSFC Propulsion Fluid Dynamics Branch (ER42)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0D8943E-F984-0E6A-95D7-66A51AE405D5}"/>
              </a:ext>
            </a:extLst>
          </p:cNvPr>
          <p:cNvSpPr txBox="1">
            <a:spLocks/>
          </p:cNvSpPr>
          <p:nvPr/>
        </p:nvSpPr>
        <p:spPr>
          <a:xfrm>
            <a:off x="4191000" y="3510272"/>
            <a:ext cx="2928439" cy="13665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1" indent="0" algn="ctr">
              <a:buNone/>
            </a:pPr>
            <a:r>
              <a:rPr lang="en-US" sz="1800" b="1" dirty="0"/>
              <a:t>and</a:t>
            </a:r>
          </a:p>
          <a:p>
            <a:pPr marL="342892" lvl="1" indent="0" algn="ctr">
              <a:buNone/>
            </a:pPr>
            <a:endParaRPr lang="en-US" sz="1800" b="1" dirty="0"/>
          </a:p>
          <a:p>
            <a:pPr marL="342892" lvl="1" indent="0" algn="ctr">
              <a:buNone/>
            </a:pPr>
            <a:r>
              <a:rPr lang="en-US" sz="1800" b="1" dirty="0" err="1"/>
              <a:t>Ruthan</a:t>
            </a:r>
            <a:r>
              <a:rPr lang="en-US" sz="1800" b="1" dirty="0"/>
              <a:t> Lewis</a:t>
            </a:r>
          </a:p>
          <a:p>
            <a:pPr marL="342892" lvl="1" indent="0" algn="ctr">
              <a:buNone/>
            </a:pPr>
            <a:r>
              <a:rPr lang="en-US" sz="1800" dirty="0"/>
              <a:t>NASA GSFC</a:t>
            </a:r>
          </a:p>
        </p:txBody>
      </p:sp>
      <p:sp>
        <p:nvSpPr>
          <p:cNvPr id="8" name="Subtitle 6">
            <a:extLst>
              <a:ext uri="{FF2B5EF4-FFF2-40B4-BE49-F238E27FC236}">
                <a16:creationId xmlns:a16="http://schemas.microsoft.com/office/drawing/2014/main" id="{C40CFA1E-3D3E-BCE3-D281-503F57526370}"/>
              </a:ext>
            </a:extLst>
          </p:cNvPr>
          <p:cNvSpPr txBox="1">
            <a:spLocks/>
          </p:cNvSpPr>
          <p:nvPr/>
        </p:nvSpPr>
        <p:spPr>
          <a:xfrm>
            <a:off x="3064419" y="5345668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1" indent="0" algn="ctr">
              <a:buNone/>
            </a:pPr>
            <a:r>
              <a:rPr lang="en-US" sz="1800" dirty="0"/>
              <a:t>LSSW 25, Sept. 17-18, 2024</a:t>
            </a:r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6CE82477-D944-A272-D039-DA5AA53F36EC}"/>
              </a:ext>
            </a:extLst>
          </p:cNvPr>
          <p:cNvSpPr txBox="1">
            <a:spLocks/>
          </p:cNvSpPr>
          <p:nvPr/>
        </p:nvSpPr>
        <p:spPr>
          <a:xfrm>
            <a:off x="3064419" y="2902703"/>
            <a:ext cx="4710703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1" indent="0" algn="ctr">
              <a:buNone/>
            </a:pPr>
            <a:r>
              <a:rPr lang="en-US" sz="1800" dirty="0"/>
              <a:t>*Jacobs Space Exploration Group</a:t>
            </a:r>
          </a:p>
        </p:txBody>
      </p:sp>
    </p:spTree>
    <p:extLst>
      <p:ext uri="{BB962C8B-B14F-4D97-AF65-F5344CB8AC3E}">
        <p14:creationId xmlns:p14="http://schemas.microsoft.com/office/powerpoint/2010/main" val="144382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2819401" y="228600"/>
            <a:ext cx="6473825" cy="457200"/>
          </a:xfrm>
        </p:spPr>
        <p:txBody>
          <a:bodyPr/>
          <a:lstStyle/>
          <a:p>
            <a:r>
              <a:rPr lang="en-US" sz="2200" dirty="0">
                <a:cs typeface="Arial" charset="0"/>
              </a:rPr>
              <a:t>Outline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E9C800-6760-E349-926C-03B30BF70A64}"/>
              </a:ext>
            </a:extLst>
          </p:cNvPr>
          <p:cNvSpPr txBox="1"/>
          <p:nvPr/>
        </p:nvSpPr>
        <p:spPr>
          <a:xfrm>
            <a:off x="685800" y="914400"/>
            <a:ext cx="10058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6725" indent="-347663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466725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Introduction</a:t>
            </a:r>
          </a:p>
          <a:p>
            <a:pPr marL="466725" indent="-347663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466725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Overview of PSI modeling capabilities for lunar site planning</a:t>
            </a:r>
          </a:p>
          <a:p>
            <a:pPr marL="466725" indent="-347663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466725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Integration of PSI modeling capabilities into lunar site planning </a:t>
            </a:r>
          </a:p>
          <a:p>
            <a:pPr marL="466725" indent="-347663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466725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Summary and conclusions</a:t>
            </a:r>
          </a:p>
          <a:p>
            <a:pPr marL="466725" indent="-347663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11400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5EFD2-B25E-8CE4-2490-64081EDF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1" y="152400"/>
            <a:ext cx="6473825" cy="457200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DCD161-5C4A-2E65-9A90-52A39DFB9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1425064"/>
            <a:ext cx="4495800" cy="2331471"/>
          </a:xfrm>
          <a:prstGeom prst="rect">
            <a:avLst/>
          </a:prstGeom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D79B8E51-8132-CA92-A58B-BDA192B3F5FC}"/>
              </a:ext>
            </a:extLst>
          </p:cNvPr>
          <p:cNvSpPr txBox="1">
            <a:spLocks/>
          </p:cNvSpPr>
          <p:nvPr/>
        </p:nvSpPr>
        <p:spPr>
          <a:xfrm>
            <a:off x="93008" y="761999"/>
            <a:ext cx="11994608" cy="76200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500" dirty="0"/>
              <a:t>NASA is preparing to return to the Moon as part of the Artemis program’s Moon-to-Mars goals</a:t>
            </a:r>
          </a:p>
          <a:p>
            <a:pPr fontAlgn="auto">
              <a:spcAft>
                <a:spcPts val="0"/>
              </a:spcAft>
            </a:pPr>
            <a:r>
              <a:rPr lang="en-US" sz="1500" dirty="0"/>
              <a:t>First step in the journey to Mars is to test system on Moon with sustained Lunar presence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C3A5195B-7CDC-729B-CA93-553EC9486DFB}"/>
              </a:ext>
            </a:extLst>
          </p:cNvPr>
          <p:cNvSpPr txBox="1">
            <a:spLocks/>
          </p:cNvSpPr>
          <p:nvPr/>
        </p:nvSpPr>
        <p:spPr>
          <a:xfrm>
            <a:off x="93009" y="4114800"/>
            <a:ext cx="11994608" cy="76200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500" dirty="0"/>
              <a:t>For sustained Lunar presence, need to develop a site plan to integrate multiple elements within the environment over time and space to achieve objectives</a:t>
            </a:r>
          </a:p>
          <a:p>
            <a:pPr fontAlgn="auto">
              <a:spcAft>
                <a:spcPts val="0"/>
              </a:spcAft>
            </a:pPr>
            <a:r>
              <a:rPr lang="en-US" sz="1500" dirty="0"/>
              <a:t>One component of site planning is therefore the environmental effects (natural and induced) on each element, which includes PSI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US" sz="1500" dirty="0"/>
          </a:p>
          <a:p>
            <a:pPr fontAlgn="auto">
              <a:spcAft>
                <a:spcPts val="0"/>
              </a:spcAft>
            </a:pPr>
            <a:endParaRPr lang="en-US" sz="15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A06BB5-1332-3FFE-F09E-F24166510F04}"/>
              </a:ext>
            </a:extLst>
          </p:cNvPr>
          <p:cNvSpPr txBox="1"/>
          <p:nvPr/>
        </p:nvSpPr>
        <p:spPr>
          <a:xfrm>
            <a:off x="2111829" y="4970088"/>
            <a:ext cx="6879771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Integrated Design and Architecture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Land &amp; Environment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Con-Ops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Habitation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Mobility</a:t>
            </a:r>
          </a:p>
          <a:p>
            <a:pPr marL="400050" indent="-325438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Communication &amp; Navigation</a:t>
            </a:r>
          </a:p>
          <a:p>
            <a:pPr marL="400050" indent="-325438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Civil Engineering</a:t>
            </a:r>
          </a:p>
          <a:p>
            <a:pPr marL="400050" indent="-325438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Technology &amp; Utilization</a:t>
            </a:r>
          </a:p>
          <a:p>
            <a:pPr marL="400050" indent="-325438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EVA</a:t>
            </a:r>
          </a:p>
          <a:p>
            <a:pPr marL="400050" indent="-325438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ISRU</a:t>
            </a:r>
          </a:p>
          <a:p>
            <a:pPr marL="400050" indent="-325438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Visualization</a:t>
            </a:r>
          </a:p>
          <a:p>
            <a:pPr marL="400050" indent="-325438">
              <a:buFont typeface="Arial" panose="020B0604020202020204" pitchFamily="34" charset="0"/>
              <a:buChar char="•"/>
            </a:pPr>
            <a:r>
              <a:rPr lang="en-US" sz="1600" b="1" u="sng" dirty="0">
                <a:solidFill>
                  <a:srgbClr val="0011FF"/>
                </a:solidFill>
                <a:latin typeface="+mj-lt"/>
              </a:rPr>
              <a:t>Plume Surface Interactions (PSI)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D069646-9959-2D7E-AFF7-A101A3F2E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3756535"/>
            <a:ext cx="7772400" cy="2862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697502F-449E-C0D5-59C7-DFF2873DB3FB}"/>
              </a:ext>
            </a:extLst>
          </p:cNvPr>
          <p:cNvSpPr txBox="1"/>
          <p:nvPr/>
        </p:nvSpPr>
        <p:spPr>
          <a:xfrm>
            <a:off x="7772400" y="3878391"/>
            <a:ext cx="1371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SUSTAINABLE MOON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6CAF1D-47B0-3AE3-FC12-36CA4AFA28B4}"/>
              </a:ext>
            </a:extLst>
          </p:cNvPr>
          <p:cNvSpPr txBox="1"/>
          <p:nvPr/>
        </p:nvSpPr>
        <p:spPr>
          <a:xfrm>
            <a:off x="185058" y="51054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Sample of Elements in Site Planning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FE2D018-1AAB-C9E6-3CDE-03A38E3585C7}"/>
              </a:ext>
            </a:extLst>
          </p:cNvPr>
          <p:cNvCxnSpPr>
            <a:cxnSpLocks/>
          </p:cNvCxnSpPr>
          <p:nvPr/>
        </p:nvCxnSpPr>
        <p:spPr>
          <a:xfrm>
            <a:off x="5257800" y="5257800"/>
            <a:ext cx="293914" cy="12954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37B2DDA-7913-25B8-0B43-65BA0FEF0217}"/>
              </a:ext>
            </a:extLst>
          </p:cNvPr>
          <p:cNvCxnSpPr>
            <a:cxnSpLocks/>
          </p:cNvCxnSpPr>
          <p:nvPr/>
        </p:nvCxnSpPr>
        <p:spPr>
          <a:xfrm>
            <a:off x="5029200" y="5397787"/>
            <a:ext cx="522514" cy="115541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7D52804-67DC-9131-9342-4F27C6AF05B2}"/>
              </a:ext>
            </a:extLst>
          </p:cNvPr>
          <p:cNvCxnSpPr>
            <a:cxnSpLocks/>
          </p:cNvCxnSpPr>
          <p:nvPr/>
        </p:nvCxnSpPr>
        <p:spPr>
          <a:xfrm flipH="1">
            <a:off x="3200400" y="5397787"/>
            <a:ext cx="18288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9C09F23-BA96-173C-ED75-75A21152F12E}"/>
              </a:ext>
            </a:extLst>
          </p:cNvPr>
          <p:cNvCxnSpPr>
            <a:cxnSpLocks/>
          </p:cNvCxnSpPr>
          <p:nvPr/>
        </p:nvCxnSpPr>
        <p:spPr>
          <a:xfrm>
            <a:off x="4953000" y="5690175"/>
            <a:ext cx="598714" cy="863025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3ADEEAF-8C72-90C2-FF42-2A9C31481B1D}"/>
              </a:ext>
            </a:extLst>
          </p:cNvPr>
          <p:cNvCxnSpPr>
            <a:cxnSpLocks/>
          </p:cNvCxnSpPr>
          <p:nvPr/>
        </p:nvCxnSpPr>
        <p:spPr>
          <a:xfrm>
            <a:off x="4741444" y="5905500"/>
            <a:ext cx="810270" cy="6477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F7E5B0B-8736-72C5-1601-AA89306C7708}"/>
              </a:ext>
            </a:extLst>
          </p:cNvPr>
          <p:cNvCxnSpPr>
            <a:cxnSpLocks/>
          </p:cNvCxnSpPr>
          <p:nvPr/>
        </p:nvCxnSpPr>
        <p:spPr>
          <a:xfrm flipH="1">
            <a:off x="3317779" y="5905500"/>
            <a:ext cx="1423665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7FB79B5-4A4D-DAEC-E67E-115CE2D25E33}"/>
              </a:ext>
            </a:extLst>
          </p:cNvPr>
          <p:cNvCxnSpPr>
            <a:cxnSpLocks/>
          </p:cNvCxnSpPr>
          <p:nvPr/>
        </p:nvCxnSpPr>
        <p:spPr>
          <a:xfrm flipH="1">
            <a:off x="3317779" y="6121687"/>
            <a:ext cx="1423665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F2222D4-47F9-597D-1DC9-5BAE1B759288}"/>
              </a:ext>
            </a:extLst>
          </p:cNvPr>
          <p:cNvCxnSpPr>
            <a:cxnSpLocks/>
          </p:cNvCxnSpPr>
          <p:nvPr/>
        </p:nvCxnSpPr>
        <p:spPr>
          <a:xfrm>
            <a:off x="4741444" y="6121687"/>
            <a:ext cx="810270" cy="43151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686EFC4-3F9E-B045-8B5F-5342EF6D7028}"/>
              </a:ext>
            </a:extLst>
          </p:cNvPr>
          <p:cNvCxnSpPr>
            <a:cxnSpLocks/>
          </p:cNvCxnSpPr>
          <p:nvPr/>
        </p:nvCxnSpPr>
        <p:spPr>
          <a:xfrm>
            <a:off x="4741444" y="6400800"/>
            <a:ext cx="810270" cy="1524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0F4ABB2-634C-C647-61F0-7EC6C817B0B6}"/>
              </a:ext>
            </a:extLst>
          </p:cNvPr>
          <p:cNvCxnSpPr>
            <a:cxnSpLocks/>
          </p:cNvCxnSpPr>
          <p:nvPr/>
        </p:nvCxnSpPr>
        <p:spPr>
          <a:xfrm flipH="1">
            <a:off x="3429000" y="6400800"/>
            <a:ext cx="1312444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B69C418-088F-940F-764F-F4203658CC70}"/>
              </a:ext>
            </a:extLst>
          </p:cNvPr>
          <p:cNvCxnSpPr>
            <a:cxnSpLocks/>
          </p:cNvCxnSpPr>
          <p:nvPr/>
        </p:nvCxnSpPr>
        <p:spPr>
          <a:xfrm flipH="1">
            <a:off x="3276600" y="6553200"/>
            <a:ext cx="2275114" cy="762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730C042-1AEA-C3ED-6160-1954705F2626}"/>
              </a:ext>
            </a:extLst>
          </p:cNvPr>
          <p:cNvCxnSpPr>
            <a:cxnSpLocks/>
          </p:cNvCxnSpPr>
          <p:nvPr/>
        </p:nvCxnSpPr>
        <p:spPr>
          <a:xfrm flipH="1" flipV="1">
            <a:off x="5486400" y="5181600"/>
            <a:ext cx="65314" cy="13716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64E7E42-0429-1D29-66C9-9A1DDD383405}"/>
              </a:ext>
            </a:extLst>
          </p:cNvPr>
          <p:cNvCxnSpPr>
            <a:cxnSpLocks/>
          </p:cNvCxnSpPr>
          <p:nvPr/>
        </p:nvCxnSpPr>
        <p:spPr>
          <a:xfrm flipH="1">
            <a:off x="5486400" y="5182197"/>
            <a:ext cx="381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586CEEC-BE06-A3DD-4DBF-3625101288E0}"/>
              </a:ext>
            </a:extLst>
          </p:cNvPr>
          <p:cNvCxnSpPr>
            <a:cxnSpLocks/>
          </p:cNvCxnSpPr>
          <p:nvPr/>
        </p:nvCxnSpPr>
        <p:spPr>
          <a:xfrm flipH="1">
            <a:off x="5486400" y="5334000"/>
            <a:ext cx="381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192CBBE-2E06-8BA3-EFDF-83909057CA3E}"/>
              </a:ext>
            </a:extLst>
          </p:cNvPr>
          <p:cNvCxnSpPr>
            <a:cxnSpLocks/>
          </p:cNvCxnSpPr>
          <p:nvPr/>
        </p:nvCxnSpPr>
        <p:spPr>
          <a:xfrm flipH="1">
            <a:off x="5486400" y="5562600"/>
            <a:ext cx="3810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AD8B8FA-8EA9-65BD-06D2-400697CC961C}"/>
              </a:ext>
            </a:extLst>
          </p:cNvPr>
          <p:cNvCxnSpPr>
            <a:cxnSpLocks/>
          </p:cNvCxnSpPr>
          <p:nvPr/>
        </p:nvCxnSpPr>
        <p:spPr>
          <a:xfrm flipH="1">
            <a:off x="5504688" y="5791200"/>
            <a:ext cx="315686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32A1562-17C2-FA57-ABE6-465C041D72C0}"/>
              </a:ext>
            </a:extLst>
          </p:cNvPr>
          <p:cNvCxnSpPr>
            <a:cxnSpLocks/>
          </p:cNvCxnSpPr>
          <p:nvPr/>
        </p:nvCxnSpPr>
        <p:spPr>
          <a:xfrm flipH="1">
            <a:off x="5551714" y="6172200"/>
            <a:ext cx="315686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8C27432-2B1F-5917-0588-AB66C35C434F}"/>
              </a:ext>
            </a:extLst>
          </p:cNvPr>
          <p:cNvCxnSpPr>
            <a:cxnSpLocks/>
          </p:cNvCxnSpPr>
          <p:nvPr/>
        </p:nvCxnSpPr>
        <p:spPr>
          <a:xfrm flipH="1">
            <a:off x="5562600" y="6324600"/>
            <a:ext cx="315686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AAA27607-AD88-14A0-AFA6-86A18B130416}"/>
              </a:ext>
            </a:extLst>
          </p:cNvPr>
          <p:cNvSpPr txBox="1"/>
          <p:nvPr/>
        </p:nvSpPr>
        <p:spPr>
          <a:xfrm>
            <a:off x="9130430" y="5257800"/>
            <a:ext cx="2652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Focus of this presentation on integration of PSI modeling into lunar site planning</a:t>
            </a:r>
          </a:p>
        </p:txBody>
      </p:sp>
    </p:spTree>
    <p:extLst>
      <p:ext uri="{BB962C8B-B14F-4D97-AF65-F5344CB8AC3E}">
        <p14:creationId xmlns:p14="http://schemas.microsoft.com/office/powerpoint/2010/main" val="3158486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689D6D-D7D8-1941-A571-CFCDC8D7EEB7}"/>
              </a:ext>
            </a:extLst>
          </p:cNvPr>
          <p:cNvSpPr txBox="1"/>
          <p:nvPr/>
        </p:nvSpPr>
        <p:spPr>
          <a:xfrm>
            <a:off x="990600" y="3059668"/>
            <a:ext cx="1066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Calibri" panose="020F0502020204030204" pitchFamily="34" charset="0"/>
                <a:cs typeface="Calibri" panose="020F0502020204030204" pitchFamily="34" charset="0"/>
              </a:rPr>
              <a:t>Overview of PSI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Modeling Capabilities</a:t>
            </a:r>
          </a:p>
        </p:txBody>
      </p:sp>
    </p:spTree>
    <p:extLst>
      <p:ext uri="{BB962C8B-B14F-4D97-AF65-F5344CB8AC3E}">
        <p14:creationId xmlns:p14="http://schemas.microsoft.com/office/powerpoint/2010/main" val="3706015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7F2C6-48C0-CE5F-F0DE-776F42043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F72BAF-294F-5D24-8A8F-0E430C194F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4571"/>
          <a:stretch/>
        </p:blipFill>
        <p:spPr>
          <a:xfrm>
            <a:off x="3886200" y="2813681"/>
            <a:ext cx="3593347" cy="1771048"/>
          </a:xfrm>
          <a:prstGeom prst="rect">
            <a:avLst/>
          </a:prstGeom>
        </p:spPr>
      </p:pic>
      <p:pic>
        <p:nvPicPr>
          <p:cNvPr id="9" name="apollo-lem-motion-8">
            <a:hlinkClick r:id="" action="ppaction://media"/>
            <a:extLst>
              <a:ext uri="{FF2B5EF4-FFF2-40B4-BE49-F238E27FC236}">
                <a16:creationId xmlns:a16="http://schemas.microsoft.com/office/drawing/2014/main" id="{41A69D47-A77C-4B45-1737-B19503E7A0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48048" y="2780312"/>
            <a:ext cx="4013136" cy="225738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38E0264-F06D-981D-E556-586EB4DDC5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2789363"/>
            <a:ext cx="2755900" cy="2400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8DD259-6D73-8F33-3DCD-62A7BEEB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1" y="152400"/>
            <a:ext cx="6473825" cy="457200"/>
          </a:xfrm>
        </p:spPr>
        <p:txBody>
          <a:bodyPr/>
          <a:lstStyle/>
          <a:p>
            <a:r>
              <a:rPr lang="en-US" dirty="0"/>
              <a:t>Overview of Modeling Capabilities for Lunar Site Planning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ED56DB4C-5ED8-CCE5-73CA-4245389CE9CD}"/>
              </a:ext>
            </a:extLst>
          </p:cNvPr>
          <p:cNvSpPr txBox="1">
            <a:spLocks/>
          </p:cNvSpPr>
          <p:nvPr/>
        </p:nvSpPr>
        <p:spPr>
          <a:xfrm>
            <a:off x="228600" y="609600"/>
            <a:ext cx="1157224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700" dirty="0"/>
              <a:t>ER42 Fluid Dynamics Branch at NASA MSFC pushes the current state of the art for PSI modeling through continual development of a cascade of predictive simulation tools, including:*</a:t>
            </a:r>
          </a:p>
          <a:p>
            <a:pPr marL="800100" lvl="1" indent="-342900" fontAlgn="auto">
              <a:spcAft>
                <a:spcPts val="0"/>
              </a:spcAft>
              <a:buFont typeface="+mj-lt"/>
              <a:buAutoNum type="arabicPeriod"/>
            </a:pPr>
            <a:r>
              <a:rPr lang="en-US" sz="1400" dirty="0"/>
              <a:t>Loci/CHEM:	Computational Fluid Dynamics (CFD) tool to predict </a:t>
            </a:r>
            <a:r>
              <a:rPr lang="en-US" sz="1400" dirty="0" err="1"/>
              <a:t>flowfield</a:t>
            </a:r>
            <a:r>
              <a:rPr lang="en-US" sz="1400" dirty="0"/>
              <a:t> and plume impingement metrics</a:t>
            </a:r>
          </a:p>
          <a:p>
            <a:pPr marL="800100" lvl="1" indent="-342900" fontAlgn="auto">
              <a:spcAft>
                <a:spcPts val="0"/>
              </a:spcAft>
              <a:buFont typeface="+mj-lt"/>
              <a:buAutoNum type="arabicPeriod"/>
            </a:pPr>
            <a:r>
              <a:rPr lang="en-US" sz="1400" dirty="0"/>
              <a:t>DTA:	Debris Transport Analysis (DTA) tool to predict particle transport and impact metrics</a:t>
            </a:r>
          </a:p>
          <a:p>
            <a:pPr marL="800100" lvl="1" indent="-342900" fontAlgn="auto">
              <a:spcAft>
                <a:spcPts val="0"/>
              </a:spcAft>
              <a:buFont typeface="+mj-lt"/>
              <a:buAutoNum type="arabicPeriod"/>
            </a:pPr>
            <a:r>
              <a:rPr lang="en-US" sz="1400" dirty="0"/>
              <a:t>Loci/CHEM-DIGGEM + DTA:      Hybrid CFD/engineering model to predict plume-induced cratering and particle impact frequency and accumulation</a:t>
            </a:r>
          </a:p>
          <a:p>
            <a:pPr lvl="1" fontAlgn="auto">
              <a:spcAft>
                <a:spcPts val="0"/>
              </a:spcAft>
            </a:pPr>
            <a:r>
              <a:rPr lang="en-US" sz="1400" dirty="0"/>
              <a:t>Loci/GGFS:	(</a:t>
            </a:r>
            <a:r>
              <a:rPr lang="en-US" sz="1400" b="1" dirty="0">
                <a:solidFill>
                  <a:srgbClr val="558DD5"/>
                </a:solidFill>
              </a:rPr>
              <a:t>Emerging</a:t>
            </a:r>
            <a:r>
              <a:rPr lang="en-US" sz="1400" dirty="0"/>
              <a:t>) Gas Granular Flow Solver (GGFS) tool to predict complex, multi-phase, multi-physics plume interactions with regolith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DF124D71-5DC5-5F5E-55D9-ED79893492B8}"/>
              </a:ext>
            </a:extLst>
          </p:cNvPr>
          <p:cNvSpPr txBox="1">
            <a:spLocks/>
          </p:cNvSpPr>
          <p:nvPr/>
        </p:nvSpPr>
        <p:spPr>
          <a:xfrm>
            <a:off x="152400" y="2294063"/>
            <a:ext cx="3559087" cy="457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/>
              <a:t>Loci/CHEM: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/>
              <a:t>Plume </a:t>
            </a:r>
            <a:r>
              <a:rPr lang="en-US" sz="1500" b="1" dirty="0" err="1"/>
              <a:t>Flowfield</a:t>
            </a:r>
            <a:r>
              <a:rPr lang="en-US" sz="1500" b="1" dirty="0"/>
              <a:t>/Impingement on Asset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38C0BE6F-0B53-152B-9FDB-CAD76A887699}"/>
              </a:ext>
            </a:extLst>
          </p:cNvPr>
          <p:cNvSpPr txBox="1">
            <a:spLocks/>
          </p:cNvSpPr>
          <p:nvPr/>
        </p:nvSpPr>
        <p:spPr>
          <a:xfrm>
            <a:off x="3572460" y="2346537"/>
            <a:ext cx="4044249" cy="373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500" b="1" dirty="0"/>
              <a:t>DTA: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500" b="1" dirty="0"/>
              <a:t>Particle Transport and Impacts to Assets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0240CEC4-D4D3-F8A3-F4D7-496CE86FC08E}"/>
              </a:ext>
            </a:extLst>
          </p:cNvPr>
          <p:cNvSpPr txBox="1">
            <a:spLocks/>
          </p:cNvSpPr>
          <p:nvPr/>
        </p:nvSpPr>
        <p:spPr>
          <a:xfrm>
            <a:off x="7727016" y="2294063"/>
            <a:ext cx="4617384" cy="61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500" b="1" dirty="0"/>
              <a:t>Loci/CHEM-DIGGEM: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500" b="1" dirty="0"/>
              <a:t>Surface Cratering; Video from P. Moran, A. Weaver</a:t>
            </a:r>
          </a:p>
        </p:txBody>
      </p:sp>
      <p:sp>
        <p:nvSpPr>
          <p:cNvPr id="37" name="Content Placeholder 1">
            <a:extLst>
              <a:ext uri="{FF2B5EF4-FFF2-40B4-BE49-F238E27FC236}">
                <a16:creationId xmlns:a16="http://schemas.microsoft.com/office/drawing/2014/main" id="{C7BD2778-8A73-B2AF-B823-232EB4E8BAA5}"/>
              </a:ext>
            </a:extLst>
          </p:cNvPr>
          <p:cNvSpPr txBox="1">
            <a:spLocks/>
          </p:cNvSpPr>
          <p:nvPr/>
        </p:nvSpPr>
        <p:spPr>
          <a:xfrm>
            <a:off x="359458" y="5215358"/>
            <a:ext cx="4593542" cy="888705"/>
          </a:xfrm>
          <a:prstGeom prst="rect">
            <a:avLst/>
          </a:prstGeom>
        </p:spPr>
        <p:txBody>
          <a:bodyPr vert="vert270" lIns="91440" tIns="45720" rIns="91440" bIns="45720" rtlCol="0">
            <a:normAutofit/>
          </a:bodyPr>
          <a:lstStyle>
            <a:lvl1pPr marL="17145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/>
              <a:t>Output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900BF43-C50D-EEC8-5BF1-A6E84624BE0E}"/>
              </a:ext>
            </a:extLst>
          </p:cNvPr>
          <p:cNvCxnSpPr>
            <a:cxnSpLocks/>
          </p:cNvCxnSpPr>
          <p:nvPr/>
        </p:nvCxnSpPr>
        <p:spPr>
          <a:xfrm>
            <a:off x="457200" y="5215358"/>
            <a:ext cx="11506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ontent Placeholder 1">
            <a:extLst>
              <a:ext uri="{FF2B5EF4-FFF2-40B4-BE49-F238E27FC236}">
                <a16:creationId xmlns:a16="http://schemas.microsoft.com/office/drawing/2014/main" id="{4D2101FE-CA27-0ECF-0755-69A15A34F73C}"/>
              </a:ext>
            </a:extLst>
          </p:cNvPr>
          <p:cNvSpPr txBox="1">
            <a:spLocks/>
          </p:cNvSpPr>
          <p:nvPr/>
        </p:nvSpPr>
        <p:spPr>
          <a:xfrm>
            <a:off x="838200" y="5321073"/>
            <a:ext cx="2991950" cy="7291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Pressure</a:t>
            </a:r>
          </a:p>
          <a:p>
            <a:pPr>
              <a:spcBef>
                <a:spcPts val="300"/>
              </a:spcBef>
            </a:pPr>
            <a:r>
              <a:rPr lang="en-US" sz="1400" b="1" dirty="0"/>
              <a:t>Heat flux</a:t>
            </a:r>
          </a:p>
          <a:p>
            <a:pPr>
              <a:spcBef>
                <a:spcPts val="300"/>
              </a:spcBef>
            </a:pPr>
            <a:r>
              <a:rPr lang="en-US" sz="1400" b="1" dirty="0"/>
              <a:t>Integrated forces</a:t>
            </a:r>
            <a:endParaRPr lang="en-US" sz="1200" b="1" dirty="0"/>
          </a:p>
        </p:txBody>
      </p:sp>
      <p:sp>
        <p:nvSpPr>
          <p:cNvPr id="40" name="Content Placeholder 1">
            <a:extLst>
              <a:ext uri="{FF2B5EF4-FFF2-40B4-BE49-F238E27FC236}">
                <a16:creationId xmlns:a16="http://schemas.microsoft.com/office/drawing/2014/main" id="{EDB8F1E3-3C7A-7A5F-F66A-780E088A3119}"/>
              </a:ext>
            </a:extLst>
          </p:cNvPr>
          <p:cNvSpPr txBox="1">
            <a:spLocks/>
          </p:cNvSpPr>
          <p:nvPr/>
        </p:nvSpPr>
        <p:spPr>
          <a:xfrm>
            <a:off x="3429000" y="5299622"/>
            <a:ext cx="3056940" cy="729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2562225" algn="l"/>
              </a:tabLst>
            </a:pPr>
            <a:r>
              <a:rPr lang="en-US" sz="1400" b="1" dirty="0"/>
              <a:t>Particle trajectories		</a:t>
            </a:r>
          </a:p>
          <a:p>
            <a:pPr>
              <a:spcBef>
                <a:spcPts val="0"/>
              </a:spcBef>
            </a:pPr>
            <a:r>
              <a:rPr lang="en-US" sz="1400" b="1" dirty="0"/>
              <a:t>Particle sizes</a:t>
            </a:r>
          </a:p>
          <a:p>
            <a:pPr>
              <a:spcBef>
                <a:spcPts val="0"/>
              </a:spcBef>
            </a:pPr>
            <a:r>
              <a:rPr lang="en-US" sz="1400" b="1" dirty="0"/>
              <a:t>Fluxes and impacts to assets</a:t>
            </a:r>
            <a:endParaRPr lang="en-US" sz="1200" b="1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81A5B796-586D-03E7-68C1-A13226FB9545}"/>
              </a:ext>
            </a:extLst>
          </p:cNvPr>
          <p:cNvSpPr txBox="1">
            <a:spLocks/>
          </p:cNvSpPr>
          <p:nvPr/>
        </p:nvSpPr>
        <p:spPr>
          <a:xfrm>
            <a:off x="8646465" y="5321073"/>
            <a:ext cx="2250135" cy="729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Crater evolution</a:t>
            </a:r>
          </a:p>
          <a:p>
            <a:pPr>
              <a:spcBef>
                <a:spcPts val="300"/>
              </a:spcBef>
            </a:pPr>
            <a:r>
              <a:rPr lang="en-US" sz="1400" b="1" dirty="0"/>
              <a:t>Soil accumulation</a:t>
            </a:r>
            <a:endParaRPr lang="en-US" sz="1200" b="1" dirty="0"/>
          </a:p>
        </p:txBody>
      </p:sp>
      <p:pic>
        <p:nvPicPr>
          <p:cNvPr id="4" name="Graphic 3" descr="Rocket with solid fill">
            <a:extLst>
              <a:ext uri="{FF2B5EF4-FFF2-40B4-BE49-F238E27FC236}">
                <a16:creationId xmlns:a16="http://schemas.microsoft.com/office/drawing/2014/main" id="{608398DA-C368-67ED-4204-A1E2C82A68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8959417">
            <a:off x="5333989" y="3071213"/>
            <a:ext cx="358112" cy="3657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FD3F0F-9B8E-B5B9-ADE7-1ABCAB36A3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74517" y="3576078"/>
            <a:ext cx="292082" cy="365760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8629F95-55F0-B1EC-2189-93D9E0082A2D}"/>
              </a:ext>
            </a:extLst>
          </p:cNvPr>
          <p:cNvSpPr txBox="1">
            <a:spLocks/>
          </p:cNvSpPr>
          <p:nvPr/>
        </p:nvSpPr>
        <p:spPr>
          <a:xfrm>
            <a:off x="5877558" y="3303856"/>
            <a:ext cx="1701839" cy="4572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1500" b="1" dirty="0"/>
              <a:t>Example Habitat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A8E278C0-E835-D753-E4C4-CD40A0B1C9C2}"/>
              </a:ext>
            </a:extLst>
          </p:cNvPr>
          <p:cNvSpPr txBox="1">
            <a:spLocks/>
          </p:cNvSpPr>
          <p:nvPr/>
        </p:nvSpPr>
        <p:spPr>
          <a:xfrm>
            <a:off x="3984260" y="4174511"/>
            <a:ext cx="1922819" cy="30777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bg1"/>
                </a:solidFill>
              </a:rPr>
              <a:t>Particle Trajectories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FC6D1F25-E158-1E6A-8B3F-BCAF6CFDD26C}"/>
              </a:ext>
            </a:extLst>
          </p:cNvPr>
          <p:cNvSpPr/>
          <p:nvPr/>
        </p:nvSpPr>
        <p:spPr>
          <a:xfrm rot="18556969">
            <a:off x="5289749" y="3957484"/>
            <a:ext cx="572820" cy="145860"/>
          </a:xfrm>
          <a:prstGeom prst="rightArrow">
            <a:avLst/>
          </a:prstGeom>
          <a:solidFill>
            <a:srgbClr val="F900F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1CD63E-40CA-0F48-4763-1173A74B75F0}"/>
              </a:ext>
            </a:extLst>
          </p:cNvPr>
          <p:cNvSpPr txBox="1"/>
          <p:nvPr/>
        </p:nvSpPr>
        <p:spPr>
          <a:xfrm>
            <a:off x="104384" y="6565612"/>
            <a:ext cx="99822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*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Shurtz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T. P., Weaver, A. B., and West, J. S., “A Suite of Tools for Predictive Simulation of Plume Surface Interactions,” 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LSSW 25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Sept. 17-18, 2024.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DB0FD89F-CC24-19E4-C7FB-B0B09FC91D48}"/>
              </a:ext>
            </a:extLst>
          </p:cNvPr>
          <p:cNvSpPr txBox="1">
            <a:spLocks/>
          </p:cNvSpPr>
          <p:nvPr/>
        </p:nvSpPr>
        <p:spPr>
          <a:xfrm>
            <a:off x="5723940" y="5299622"/>
            <a:ext cx="2250135" cy="729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400" b="1" dirty="0"/>
              <a:t>Particle velocities</a:t>
            </a:r>
          </a:p>
          <a:p>
            <a:pPr>
              <a:spcBef>
                <a:spcPts val="0"/>
              </a:spcBef>
            </a:pPr>
            <a:r>
              <a:rPr lang="en-US" sz="1400" b="1" dirty="0"/>
              <a:t>Particle kinetic energies</a:t>
            </a:r>
            <a:endParaRPr lang="en-US" sz="1200" b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1F2A53-0E2F-8F50-501D-93AC0C7141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5180" y="2244755"/>
            <a:ext cx="365760" cy="3657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105DC9B-AC70-E24D-BA75-9F4FD054C4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1219200"/>
            <a:ext cx="274320" cy="2743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AC4FC65-AAF0-3204-8A58-F238D9F0F2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800" y="1439294"/>
            <a:ext cx="274320" cy="2743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C3128CA-86C7-6102-BE05-694245B5FB6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98880" y="2279922"/>
            <a:ext cx="365760" cy="3657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63B9CBD-BE5C-A60C-995D-826ACC0700E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800" y="1721061"/>
            <a:ext cx="274320" cy="2743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24926EA-D68E-4CBE-5F75-452B9387E0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09700" y="2209800"/>
            <a:ext cx="365760" cy="36576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F200621-2ACA-803F-58D5-B645656A64E3}"/>
              </a:ext>
            </a:extLst>
          </p:cNvPr>
          <p:cNvCxnSpPr>
            <a:cxnSpLocks/>
          </p:cNvCxnSpPr>
          <p:nvPr/>
        </p:nvCxnSpPr>
        <p:spPr>
          <a:xfrm>
            <a:off x="3276600" y="3132263"/>
            <a:ext cx="0" cy="28794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65A221E-C47F-AA07-65CC-A7A6164925E4}"/>
              </a:ext>
            </a:extLst>
          </p:cNvPr>
          <p:cNvCxnSpPr>
            <a:cxnSpLocks/>
          </p:cNvCxnSpPr>
          <p:nvPr/>
        </p:nvCxnSpPr>
        <p:spPr>
          <a:xfrm>
            <a:off x="7848600" y="3132263"/>
            <a:ext cx="0" cy="28794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eft Brace 15">
            <a:extLst>
              <a:ext uri="{FF2B5EF4-FFF2-40B4-BE49-F238E27FC236}">
                <a16:creationId xmlns:a16="http://schemas.microsoft.com/office/drawing/2014/main" id="{E8DBBB23-22EE-BAAC-4296-8D47B42A29A8}"/>
              </a:ext>
            </a:extLst>
          </p:cNvPr>
          <p:cNvSpPr/>
          <p:nvPr/>
        </p:nvSpPr>
        <p:spPr>
          <a:xfrm rot="16200000">
            <a:off x="5532592" y="1413896"/>
            <a:ext cx="198969" cy="9435351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2B9486-7E85-4988-E854-FE8BBAAB0890}"/>
              </a:ext>
            </a:extLst>
          </p:cNvPr>
          <p:cNvSpPr txBox="1"/>
          <p:nvPr/>
        </p:nvSpPr>
        <p:spPr>
          <a:xfrm>
            <a:off x="457200" y="6223554"/>
            <a:ext cx="11393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58DD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Validation assessments performed as continual development process using available flight data and ground test data (more tests currently planned)</a:t>
            </a:r>
          </a:p>
        </p:txBody>
      </p:sp>
    </p:spTree>
    <p:extLst>
      <p:ext uri="{BB962C8B-B14F-4D97-AF65-F5344CB8AC3E}">
        <p14:creationId xmlns:p14="http://schemas.microsoft.com/office/powerpoint/2010/main" val="295340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689D6D-D7D8-1941-A571-CFCDC8D7EEB7}"/>
              </a:ext>
            </a:extLst>
          </p:cNvPr>
          <p:cNvSpPr txBox="1"/>
          <p:nvPr/>
        </p:nvSpPr>
        <p:spPr>
          <a:xfrm>
            <a:off x="990600" y="3059668"/>
            <a:ext cx="1066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Integration of PSI Modeling Capabilities into Lunar Site Planning</a:t>
            </a:r>
          </a:p>
        </p:txBody>
      </p:sp>
    </p:spTree>
    <p:extLst>
      <p:ext uri="{BB962C8B-B14F-4D97-AF65-F5344CB8AC3E}">
        <p14:creationId xmlns:p14="http://schemas.microsoft.com/office/powerpoint/2010/main" val="167451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8ADB4-7101-8FBC-AA60-89920FB2E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690" y="152400"/>
            <a:ext cx="6643536" cy="457200"/>
          </a:xfrm>
        </p:spPr>
        <p:txBody>
          <a:bodyPr/>
          <a:lstStyle/>
          <a:p>
            <a:r>
              <a:rPr lang="en-US" sz="2200" dirty="0"/>
              <a:t>Integrating PSI Modeling into Lunar Site Planning: Plume Impingement and Cratering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10346A8-505B-3FFB-B3CD-DAE5E947E768}"/>
              </a:ext>
            </a:extLst>
          </p:cNvPr>
          <p:cNvSpPr txBox="1"/>
          <p:nvPr/>
        </p:nvSpPr>
        <p:spPr>
          <a:xfrm>
            <a:off x="76200" y="685799"/>
            <a:ext cx="12192000" cy="158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+mj-lt"/>
              </a:rPr>
              <a:t>PSI induced environments pose multiple risks to nearby assets that need to be understood and integrated into site planning:</a:t>
            </a:r>
          </a:p>
          <a:p>
            <a:pPr marL="635000" lvl="1" indent="-285750">
              <a:buFont typeface="Arial" panose="020B0604020202020204" pitchFamily="34" charset="0"/>
              <a:buChar char="•"/>
              <a:tabLst>
                <a:tab pos="2560638" algn="l"/>
                <a:tab pos="6797675" algn="l"/>
              </a:tabLst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Plume impingement:	Damage from plume (pressure, thermal loads)	  </a:t>
            </a:r>
            <a:r>
              <a:rPr lang="en-US" sz="1600" dirty="0">
                <a:latin typeface="+mj-lt"/>
              </a:rPr>
              <a:t>[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e. g. Landing Pads, Habitats, Payloads, other Nearby Assets </a:t>
            </a:r>
            <a:r>
              <a:rPr lang="en-US" sz="1600" dirty="0">
                <a:latin typeface="+mj-lt"/>
              </a:rPr>
              <a:t>]</a:t>
            </a:r>
          </a:p>
          <a:p>
            <a:pPr marL="635000" lvl="1" indent="-285750">
              <a:buFont typeface="Arial" panose="020B0604020202020204" pitchFamily="34" charset="0"/>
              <a:buChar char="•"/>
              <a:tabLst>
                <a:tab pos="2560638" algn="l"/>
                <a:tab pos="6797675" algn="l"/>
              </a:tabLst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Cratering:	Excessive slopes for mobility traverses	  </a:t>
            </a:r>
            <a:r>
              <a:rPr lang="en-US" sz="1600" dirty="0">
                <a:latin typeface="+mj-lt"/>
              </a:rPr>
              <a:t>[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 e. g. EVA/Mobility </a:t>
            </a:r>
            <a:r>
              <a:rPr lang="en-US" sz="1600" dirty="0">
                <a:latin typeface="+mj-lt"/>
              </a:rPr>
              <a:t>]</a:t>
            </a:r>
          </a:p>
          <a:p>
            <a:pPr marL="635000" lvl="1" indent="-285750">
              <a:buFont typeface="Arial" panose="020B0604020202020204" pitchFamily="34" charset="0"/>
              <a:buChar char="•"/>
              <a:tabLst>
                <a:tab pos="2560638" algn="l"/>
                <a:tab pos="6797675" algn="l"/>
              </a:tabLst>
            </a:pPr>
            <a:r>
              <a:rPr lang="en-US" sz="1600" dirty="0">
                <a:solidFill>
                  <a:srgbClr val="F900FA"/>
                </a:solidFill>
                <a:latin typeface="+mj-lt"/>
              </a:rPr>
              <a:t>Ejecta impacts:	Damage from ejecta (pitting, denting, holes, etc.).     </a:t>
            </a:r>
            <a:r>
              <a:rPr lang="en-US" sz="1600" dirty="0">
                <a:latin typeface="+mj-lt"/>
              </a:rPr>
              <a:t>[</a:t>
            </a:r>
            <a:r>
              <a:rPr lang="en-US" sz="1600" dirty="0">
                <a:solidFill>
                  <a:srgbClr val="F900FA"/>
                </a:solidFill>
                <a:latin typeface="+mj-lt"/>
              </a:rPr>
              <a:t> e. g. Nearby Assets, Gateway </a:t>
            </a:r>
            <a:r>
              <a:rPr lang="en-US" sz="1600" dirty="0">
                <a:latin typeface="+mj-lt"/>
              </a:rPr>
              <a:t>]</a:t>
            </a:r>
          </a:p>
          <a:p>
            <a:pPr marL="635000" lvl="1" indent="-285750">
              <a:buFont typeface="Arial" panose="020B0604020202020204" pitchFamily="34" charset="0"/>
              <a:buChar char="•"/>
              <a:tabLst>
                <a:tab pos="2560638" algn="l"/>
                <a:tab pos="6797675" algn="l"/>
              </a:tabLst>
            </a:pPr>
            <a:r>
              <a:rPr lang="en-US" sz="1600" dirty="0">
                <a:solidFill>
                  <a:srgbClr val="019D47"/>
                </a:solidFill>
                <a:latin typeface="+mj-lt"/>
              </a:rPr>
              <a:t>Soil accumulation:	Accumulation of soil on sensitive equipment or          </a:t>
            </a:r>
            <a:r>
              <a:rPr lang="en-US" sz="1600" dirty="0">
                <a:latin typeface="+mj-lt"/>
              </a:rPr>
              <a:t>[</a:t>
            </a:r>
            <a:r>
              <a:rPr lang="en-US" sz="1600" dirty="0">
                <a:solidFill>
                  <a:srgbClr val="019D47"/>
                </a:solidFill>
                <a:latin typeface="+mj-lt"/>
              </a:rPr>
              <a:t> e. g. Surface Power, Science Sites, Gateway (dust on lander)</a:t>
            </a:r>
            <a:r>
              <a:rPr lang="en-US" sz="1600" dirty="0">
                <a:latin typeface="+mj-lt"/>
              </a:rPr>
              <a:t>]</a:t>
            </a:r>
          </a:p>
          <a:p>
            <a:pPr lvl="1">
              <a:tabLst>
                <a:tab pos="2560638" algn="l"/>
              </a:tabLst>
            </a:pPr>
            <a:r>
              <a:rPr lang="en-US" sz="1600" dirty="0">
                <a:solidFill>
                  <a:srgbClr val="019D47"/>
                </a:solidFill>
                <a:latin typeface="+mj-lt"/>
              </a:rPr>
              <a:t>	science operation sites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F4B343-5566-8F3A-1FA3-658562314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60" y="2877804"/>
            <a:ext cx="3593040" cy="2660142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FB975AF-D8CA-7325-FD9D-4C616FCC1C41}"/>
              </a:ext>
            </a:extLst>
          </p:cNvPr>
          <p:cNvSpPr txBox="1">
            <a:spLocks/>
          </p:cNvSpPr>
          <p:nvPr/>
        </p:nvSpPr>
        <p:spPr>
          <a:xfrm>
            <a:off x="-24788" y="2390943"/>
            <a:ext cx="4766650" cy="4572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E46C0B"/>
                </a:solidFill>
              </a:rPr>
              <a:t>Example: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E46C0B"/>
                </a:solidFill>
              </a:rPr>
              <a:t>Plume Impingement on Nearby Habitat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72F009D-9A10-88F8-FF9C-A8432E3ACC3B}"/>
              </a:ext>
            </a:extLst>
          </p:cNvPr>
          <p:cNvGrpSpPr>
            <a:grpSpLocks noChangeAspect="1"/>
          </p:cNvGrpSpPr>
          <p:nvPr/>
        </p:nvGrpSpPr>
        <p:grpSpPr>
          <a:xfrm>
            <a:off x="7795885" y="2934460"/>
            <a:ext cx="2994681" cy="2580323"/>
            <a:chOff x="8825295" y="4325473"/>
            <a:chExt cx="2907792" cy="250545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773D9F5-DAF0-371C-E68A-2B55CC4E0D12}"/>
                </a:ext>
              </a:extLst>
            </p:cNvPr>
            <p:cNvSpPr/>
            <p:nvPr/>
          </p:nvSpPr>
          <p:spPr>
            <a:xfrm>
              <a:off x="8825295" y="4325473"/>
              <a:ext cx="2907792" cy="2505456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2B14C18-0B1C-4B99-8AD7-67647081D9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3120" t="3081" r="5790" b="20475"/>
            <a:stretch/>
          </p:blipFill>
          <p:spPr>
            <a:xfrm>
              <a:off x="8968053" y="4325627"/>
              <a:ext cx="2622276" cy="2505148"/>
            </a:xfrm>
            <a:prstGeom prst="rect">
              <a:avLst/>
            </a:prstGeom>
            <a:effectLst/>
          </p:spPr>
        </p:pic>
      </p:grp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6A83ED82-294A-6E4C-EF78-A879AC3B5675}"/>
              </a:ext>
            </a:extLst>
          </p:cNvPr>
          <p:cNvSpPr txBox="1">
            <a:spLocks/>
          </p:cNvSpPr>
          <p:nvPr/>
        </p:nvSpPr>
        <p:spPr>
          <a:xfrm>
            <a:off x="7846176" y="2390943"/>
            <a:ext cx="2819400" cy="4572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58DD5"/>
                </a:solidFill>
              </a:rPr>
              <a:t>Example: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558DD5"/>
                </a:solidFill>
              </a:rPr>
              <a:t> PSI-Induced Cratering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4F6459-C40B-1A2E-BDCB-743242828415}"/>
              </a:ext>
            </a:extLst>
          </p:cNvPr>
          <p:cNvSpPr txBox="1"/>
          <p:nvPr/>
        </p:nvSpPr>
        <p:spPr>
          <a:xfrm>
            <a:off x="76200" y="5552024"/>
            <a:ext cx="5257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Loci/CHEM used to support assessing potential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Tipping over habitat/payload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Thermal degradation of habitat/payload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A99810-13B5-AD4D-1B67-80E93FD74025}"/>
              </a:ext>
            </a:extLst>
          </p:cNvPr>
          <p:cNvSpPr txBox="1"/>
          <p:nvPr/>
        </p:nvSpPr>
        <p:spPr>
          <a:xfrm>
            <a:off x="6248400" y="5633592"/>
            <a:ext cx="5791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Loci/CHEM-DIGGEM used to support assessing potential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Excessive cratering/slopes for mobility traverses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Excessive cratering/slopes for landing reusability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4416E59-BC4E-1594-B2E2-3E2DEA5C9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2361282"/>
            <a:ext cx="365760" cy="3657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EBEF28A-15B7-4D65-556A-95F9099073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0" y="2361282"/>
            <a:ext cx="365760" cy="3657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0F2C7DB-970C-2FB0-659E-437D65A01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990600"/>
            <a:ext cx="274320" cy="2743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60DFC15-906C-40B9-E03B-54B64580A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1244223"/>
            <a:ext cx="274320" cy="2743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51B7F3F-F680-D9AB-63CE-ACBBC68F21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1499625"/>
            <a:ext cx="274320" cy="2743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06926E-C556-E113-6DC8-F4FF71D360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80" y="1753248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62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D2397-73D8-24AF-557D-AB3582892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E4F2B-2507-6AA8-A03C-82FD6B6D0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690" y="152400"/>
            <a:ext cx="7561110" cy="457200"/>
          </a:xfrm>
        </p:spPr>
        <p:txBody>
          <a:bodyPr/>
          <a:lstStyle/>
          <a:p>
            <a:r>
              <a:rPr lang="en-US" sz="2000" dirty="0"/>
              <a:t>Integrating PSI Modeling into Lunar Site Planning</a:t>
            </a:r>
            <a:r>
              <a:rPr lang="en-US" sz="2100" dirty="0"/>
              <a:t>: Ejecta Impacts and Soil Accumulation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33B30ED-8616-174D-DA93-F626787D3E1C}"/>
              </a:ext>
            </a:extLst>
          </p:cNvPr>
          <p:cNvSpPr txBox="1">
            <a:spLocks/>
          </p:cNvSpPr>
          <p:nvPr/>
        </p:nvSpPr>
        <p:spPr>
          <a:xfrm>
            <a:off x="448380" y="2504319"/>
            <a:ext cx="4196880" cy="4572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900FA"/>
                </a:solidFill>
              </a:rPr>
              <a:t>Example: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900FA"/>
                </a:solidFill>
              </a:rPr>
              <a:t>Particle Trajectories Impacting Lunar Surface Due to a Lander landing on Moon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378E7023-6A61-961B-46CD-D5AC50B6FB0B}"/>
              </a:ext>
            </a:extLst>
          </p:cNvPr>
          <p:cNvSpPr txBox="1">
            <a:spLocks/>
          </p:cNvSpPr>
          <p:nvPr/>
        </p:nvSpPr>
        <p:spPr>
          <a:xfrm>
            <a:off x="7436639" y="2283529"/>
            <a:ext cx="3048000" cy="4572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00B050"/>
                </a:solidFill>
              </a:rPr>
              <a:t>Example: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00B050"/>
                </a:solidFill>
              </a:rPr>
              <a:t>Soil Accumulation on Lunar Surface Due to a Lander Landing on Moon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B5E226-1E67-E6EC-9CD5-273CCF1B97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032"/>
          <a:stretch/>
        </p:blipFill>
        <p:spPr>
          <a:xfrm>
            <a:off x="70320" y="3208649"/>
            <a:ext cx="4953000" cy="2451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4A7B24-8E47-C97C-CF34-6AE7E079B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3044724"/>
            <a:ext cx="3342017" cy="29726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F2ACCC-480E-9DE2-0149-885147AF050D}"/>
              </a:ext>
            </a:extLst>
          </p:cNvPr>
          <p:cNvSpPr txBox="1"/>
          <p:nvPr/>
        </p:nvSpPr>
        <p:spPr>
          <a:xfrm>
            <a:off x="135090" y="5744252"/>
            <a:ext cx="5029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Loci/CHEM and DTA used to support assessing potential for particle impacts to a nearby asset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DF9A91-C6DF-3D04-F9AA-A16B6C3EF356}"/>
              </a:ext>
            </a:extLst>
          </p:cNvPr>
          <p:cNvSpPr txBox="1"/>
          <p:nvPr/>
        </p:nvSpPr>
        <p:spPr>
          <a:xfrm>
            <a:off x="6208006" y="6036639"/>
            <a:ext cx="58398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Loci/CHEM-DIGGEM and DTA used to support assessing potential for particle accumulation on Lunar surface/nearby assets</a:t>
            </a:r>
          </a:p>
        </p:txBody>
      </p:sp>
      <p:pic>
        <p:nvPicPr>
          <p:cNvPr id="19" name="Graphic 18" descr="Rocket with solid fill">
            <a:extLst>
              <a:ext uri="{FF2B5EF4-FFF2-40B4-BE49-F238E27FC236}">
                <a16:creationId xmlns:a16="http://schemas.microsoft.com/office/drawing/2014/main" id="{2C8B82CE-21EA-F6F1-756C-0760D5B434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59417">
            <a:off x="8949626" y="4094059"/>
            <a:ext cx="356616" cy="3642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16717E-4FCB-77AE-4659-310EB0E0FCFE}"/>
              </a:ext>
            </a:extLst>
          </p:cNvPr>
          <p:cNvSpPr txBox="1"/>
          <p:nvPr/>
        </p:nvSpPr>
        <p:spPr>
          <a:xfrm>
            <a:off x="76200" y="685799"/>
            <a:ext cx="12268200" cy="158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+mj-lt"/>
              </a:rPr>
              <a:t>PSI induced environments pose multiple risks to nearby assets that need to be understood and integrated into site planning:</a:t>
            </a:r>
          </a:p>
          <a:p>
            <a:pPr marL="635000" lvl="1" indent="-285750">
              <a:buFont typeface="Arial" panose="020B0604020202020204" pitchFamily="34" charset="0"/>
              <a:buChar char="•"/>
              <a:tabLst>
                <a:tab pos="2560638" algn="l"/>
                <a:tab pos="6797675" algn="l"/>
              </a:tabLst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Plume impingement:	Damage from plume (pressure, thermal loads)	  </a:t>
            </a:r>
            <a:r>
              <a:rPr lang="en-US" sz="1600" dirty="0">
                <a:latin typeface="+mj-lt"/>
              </a:rPr>
              <a:t>[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e. g. Landing Pads, Habitats, Payloads, other Nearby Assets </a:t>
            </a:r>
            <a:r>
              <a:rPr lang="en-US" sz="1600" dirty="0">
                <a:latin typeface="+mj-lt"/>
              </a:rPr>
              <a:t>]</a:t>
            </a:r>
          </a:p>
          <a:p>
            <a:pPr marL="635000" lvl="1" indent="-285750">
              <a:buFont typeface="Arial" panose="020B0604020202020204" pitchFamily="34" charset="0"/>
              <a:buChar char="•"/>
              <a:tabLst>
                <a:tab pos="2560638" algn="l"/>
                <a:tab pos="6797675" algn="l"/>
              </a:tabLst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Cratering:	Excessive slopes for mobility traverses	  </a:t>
            </a:r>
            <a:r>
              <a:rPr lang="en-US" sz="1600" dirty="0">
                <a:latin typeface="+mj-lt"/>
              </a:rPr>
              <a:t>[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 e. g. EVA/Mobility </a:t>
            </a:r>
            <a:r>
              <a:rPr lang="en-US" sz="1600" dirty="0">
                <a:latin typeface="+mj-lt"/>
              </a:rPr>
              <a:t>]</a:t>
            </a:r>
          </a:p>
          <a:p>
            <a:pPr marL="635000" lvl="1" indent="-285750">
              <a:buFont typeface="Arial" panose="020B0604020202020204" pitchFamily="34" charset="0"/>
              <a:buChar char="•"/>
              <a:tabLst>
                <a:tab pos="2560638" algn="l"/>
                <a:tab pos="6797675" algn="l"/>
              </a:tabLst>
            </a:pPr>
            <a:r>
              <a:rPr lang="en-US" sz="1600" dirty="0">
                <a:solidFill>
                  <a:srgbClr val="F900FA"/>
                </a:solidFill>
                <a:latin typeface="+mj-lt"/>
              </a:rPr>
              <a:t>Ejecta impacts:	Damage from ejecta (pitting, denting, holes, etc.).     </a:t>
            </a:r>
            <a:r>
              <a:rPr lang="en-US" sz="1600" dirty="0">
                <a:latin typeface="+mj-lt"/>
              </a:rPr>
              <a:t>[</a:t>
            </a:r>
            <a:r>
              <a:rPr lang="en-US" sz="1600" dirty="0">
                <a:solidFill>
                  <a:srgbClr val="F900FA"/>
                </a:solidFill>
                <a:latin typeface="+mj-lt"/>
              </a:rPr>
              <a:t> e. g. Nearby Assets, Gateway </a:t>
            </a:r>
            <a:r>
              <a:rPr lang="en-US" sz="1600" dirty="0">
                <a:latin typeface="+mj-lt"/>
              </a:rPr>
              <a:t>]</a:t>
            </a:r>
          </a:p>
          <a:p>
            <a:pPr marL="635000" lvl="1" indent="-285750">
              <a:buFont typeface="Arial" panose="020B0604020202020204" pitchFamily="34" charset="0"/>
              <a:buChar char="•"/>
              <a:tabLst>
                <a:tab pos="2560638" algn="l"/>
                <a:tab pos="6797675" algn="l"/>
              </a:tabLst>
            </a:pPr>
            <a:r>
              <a:rPr lang="en-US" sz="1600" dirty="0">
                <a:solidFill>
                  <a:srgbClr val="019D47"/>
                </a:solidFill>
                <a:latin typeface="+mj-lt"/>
              </a:rPr>
              <a:t>Soil accumulation:	Accumulation of soil on sensitive equipment or          </a:t>
            </a:r>
            <a:r>
              <a:rPr lang="en-US" sz="1600" dirty="0">
                <a:latin typeface="+mj-lt"/>
              </a:rPr>
              <a:t>[</a:t>
            </a:r>
            <a:r>
              <a:rPr lang="en-US" sz="1600" dirty="0">
                <a:solidFill>
                  <a:srgbClr val="019D47"/>
                </a:solidFill>
                <a:latin typeface="+mj-lt"/>
              </a:rPr>
              <a:t> e. g. Surface Power, Science Sites, Gateway (dust on lander)</a:t>
            </a:r>
            <a:r>
              <a:rPr lang="en-US" sz="1600" dirty="0">
                <a:latin typeface="+mj-lt"/>
              </a:rPr>
              <a:t>]</a:t>
            </a:r>
          </a:p>
          <a:p>
            <a:pPr lvl="1">
              <a:tabLst>
                <a:tab pos="2560638" algn="l"/>
              </a:tabLst>
            </a:pPr>
            <a:r>
              <a:rPr lang="en-US" sz="1600" dirty="0">
                <a:solidFill>
                  <a:srgbClr val="019D47"/>
                </a:solidFill>
                <a:latin typeface="+mj-lt"/>
              </a:rPr>
              <a:t>	science operation sites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6491B3-02CC-0C72-DCB0-39A0D73D0E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990600"/>
            <a:ext cx="274320" cy="2743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A4B3C6-46E3-EE9B-3A36-74271E3B22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80" y="1244223"/>
            <a:ext cx="274320" cy="2743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E6CDFC-A06B-59E5-D1F2-434EDAEEE4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480" y="1499625"/>
            <a:ext cx="274320" cy="2743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CDA9CD0-976D-0011-C66B-2327BA5928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480" y="1753248"/>
            <a:ext cx="274320" cy="2743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5177F56-5C24-3F56-18CA-A4A893A641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381155"/>
            <a:ext cx="365760" cy="3657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9693C5-728B-F647-5ADC-43948FC5C1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2198275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025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2819401" y="228600"/>
            <a:ext cx="6473825" cy="457200"/>
          </a:xfrm>
        </p:spPr>
        <p:txBody>
          <a:bodyPr/>
          <a:lstStyle/>
          <a:p>
            <a:r>
              <a:rPr lang="en-US" sz="2000" dirty="0">
                <a:cs typeface="Arial" charset="0"/>
              </a:rPr>
              <a:t>Summary and Conclusions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E9C800-6760-E349-926C-03B30BF70A64}"/>
              </a:ext>
            </a:extLst>
          </p:cNvPr>
          <p:cNvSpPr txBox="1"/>
          <p:nvPr/>
        </p:nvSpPr>
        <p:spPr>
          <a:xfrm>
            <a:off x="1066801" y="685800"/>
            <a:ext cx="10363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6725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PSI is an integral part of lunar site planning that affects multiple, architectural surface elements, </a:t>
            </a:r>
            <a:r>
              <a:rPr lang="en-US" dirty="0" err="1">
                <a:latin typeface="+mj-lt"/>
              </a:rPr>
              <a:t>i</a:t>
            </a:r>
            <a:r>
              <a:rPr lang="en-US" dirty="0">
                <a:latin typeface="+mj-lt"/>
              </a:rPr>
              <a:t>. e.:</a:t>
            </a:r>
          </a:p>
          <a:p>
            <a:pPr marL="923925" lvl="1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Science operations</a:t>
            </a:r>
          </a:p>
          <a:p>
            <a:pPr marL="923925" lvl="1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Surface power</a:t>
            </a:r>
          </a:p>
          <a:p>
            <a:pPr marL="923925" lvl="1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Habitats</a:t>
            </a:r>
          </a:p>
          <a:p>
            <a:pPr marL="923925" lvl="1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Communications</a:t>
            </a:r>
          </a:p>
          <a:p>
            <a:pPr marL="466725" indent="-347663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466725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ER42 Fluid Dynamics Branch at NASA MSFC has been and continues to develop PSI modeling tools, which are currently being used to support lunar site planning needs</a:t>
            </a:r>
          </a:p>
          <a:p>
            <a:pPr marL="119062"/>
            <a:endParaRPr lang="en-US" dirty="0">
              <a:latin typeface="+mj-lt"/>
            </a:endParaRPr>
          </a:p>
          <a:p>
            <a:pPr marL="466725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PSI modeling capabilities have been experiencing rapid growth which can be used to continue support of lunar site planning and other PSI customers’ needs</a:t>
            </a:r>
          </a:p>
          <a:p>
            <a:pPr marL="466725" indent="-347663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466725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Modeling capabilities growth includes</a:t>
            </a:r>
          </a:p>
          <a:p>
            <a:pPr marL="923925" lvl="1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Predicted metrics (growing list in each of the environments mentioned previously)</a:t>
            </a:r>
          </a:p>
          <a:p>
            <a:pPr marL="923925" lvl="1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Predictive simulation methods (including Loci/GGFS tool for its accuracy in the prediction of deep craters)</a:t>
            </a:r>
          </a:p>
          <a:p>
            <a:pPr marL="923925" lvl="1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Validation assessments of PSI modeling tools</a:t>
            </a:r>
          </a:p>
          <a:p>
            <a:pPr marL="466725" indent="-347663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466725" indent="-347663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466725" indent="-347663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FFF1DB-E5C4-6AAC-9B11-8BE23EA907E8}"/>
              </a:ext>
            </a:extLst>
          </p:cNvPr>
          <p:cNvSpPr txBox="1"/>
          <p:nvPr/>
        </p:nvSpPr>
        <p:spPr>
          <a:xfrm>
            <a:off x="3886200" y="960120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23925" lvl="1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Surface mobility</a:t>
            </a:r>
          </a:p>
          <a:p>
            <a:pPr marL="923925" lvl="1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In-situ resource utilization (ISRU)</a:t>
            </a:r>
          </a:p>
          <a:p>
            <a:pPr marL="923925" lvl="1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Surface construction (landing/launch facilities)</a:t>
            </a:r>
          </a:p>
          <a:p>
            <a:pPr marL="923925" lvl="1" indent="-347663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6157279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E529516D58A944BE27ECBFB5A59B01" ma:contentTypeVersion="0" ma:contentTypeDescription="Create a new document." ma:contentTypeScope="" ma:versionID="9896ec5acef697bcea53d6684e8e98f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68F2C8-A2DA-4102-82CB-D68EFCD973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E7C5E35-AD56-4E67-B5EF-6E8E2C054FA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105943</TotalTime>
  <Words>1020</Words>
  <Application>Microsoft Macintosh PowerPoint</Application>
  <PresentationFormat>Widescreen</PresentationFormat>
  <Paragraphs>125</Paragraphs>
  <Slides>9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1_Office Theme</vt:lpstr>
      <vt:lpstr>Plume Surface Interaction Modeling for Lunar Site Planning and Design Applications     </vt:lpstr>
      <vt:lpstr>Outline</vt:lpstr>
      <vt:lpstr>Introduction</vt:lpstr>
      <vt:lpstr>PowerPoint Presentation</vt:lpstr>
      <vt:lpstr>Overview of Modeling Capabilities for Lunar Site Planning</vt:lpstr>
      <vt:lpstr>PowerPoint Presentation</vt:lpstr>
      <vt:lpstr>Integrating PSI Modeling into Lunar Site Planning: Plume Impingement and Cratering</vt:lpstr>
      <vt:lpstr>Integrating PSI Modeling into Lunar Site Planning: Ejecta Impacts and Soil Accumulation</vt:lpstr>
      <vt:lpstr>Summary and Conclusions</vt:lpstr>
    </vt:vector>
  </TitlesOfParts>
  <Company>NASA/ODIN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Weaver, Andrew B. (MSFC-ER42)[ESSCA]</cp:lastModifiedBy>
  <cp:revision>3122</cp:revision>
  <cp:lastPrinted>2019-06-28T14:56:01Z</cp:lastPrinted>
  <dcterms:created xsi:type="dcterms:W3CDTF">2012-06-20T14:30:40Z</dcterms:created>
  <dcterms:modified xsi:type="dcterms:W3CDTF">2024-09-11T15:01:57Z</dcterms:modified>
</cp:coreProperties>
</file>