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7" r:id="rId3"/>
  </p:sldMasterIdLst>
  <p:notesMasterIdLst>
    <p:notesMasterId r:id="rId28"/>
  </p:notesMasterIdLst>
  <p:sldIdLst>
    <p:sldId id="37452" r:id="rId4"/>
    <p:sldId id="2131967327" r:id="rId5"/>
    <p:sldId id="2131967319" r:id="rId6"/>
    <p:sldId id="38271" r:id="rId7"/>
    <p:sldId id="2426" r:id="rId8"/>
    <p:sldId id="38275" r:id="rId9"/>
    <p:sldId id="38276" r:id="rId10"/>
    <p:sldId id="38274" r:id="rId11"/>
    <p:sldId id="340" r:id="rId12"/>
    <p:sldId id="16140" r:id="rId13"/>
    <p:sldId id="16120" r:id="rId14"/>
    <p:sldId id="16124" r:id="rId15"/>
    <p:sldId id="16144" r:id="rId16"/>
    <p:sldId id="38279" r:id="rId17"/>
    <p:sldId id="38281" r:id="rId18"/>
    <p:sldId id="299" r:id="rId19"/>
    <p:sldId id="300" r:id="rId20"/>
    <p:sldId id="16123" r:id="rId21"/>
    <p:sldId id="38421" r:id="rId22"/>
    <p:sldId id="2131967328" r:id="rId23"/>
    <p:sldId id="2131967326" r:id="rId24"/>
    <p:sldId id="2131967324" r:id="rId25"/>
    <p:sldId id="31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6288030-FED8-498A-B2B6-ACEE228AC0AD}">
          <p14:sldIdLst>
            <p14:sldId id="37452"/>
          </p14:sldIdLst>
        </p14:section>
        <p14:section name="GW Introduction" id="{D396C35D-7604-4687-86B2-2CF32AEF97FB}">
          <p14:sldIdLst>
            <p14:sldId id="2131967327"/>
            <p14:sldId id="2131967319"/>
          </p14:sldIdLst>
        </p14:section>
        <p14:section name="Contamination Spotlight" id="{847D434E-80C2-4EF5-B8C0-D856A6A1451F}">
          <p14:sldIdLst>
            <p14:sldId id="38271"/>
            <p14:sldId id="2426"/>
            <p14:sldId id="38275"/>
            <p14:sldId id="38276"/>
            <p14:sldId id="38274"/>
            <p14:sldId id="340"/>
            <p14:sldId id="16140"/>
            <p14:sldId id="16120"/>
            <p14:sldId id="16124"/>
            <p14:sldId id="16144"/>
            <p14:sldId id="38279"/>
            <p14:sldId id="38281"/>
            <p14:sldId id="299"/>
            <p14:sldId id="300"/>
            <p14:sldId id="16123"/>
            <p14:sldId id="38421"/>
            <p14:sldId id="2131967328"/>
            <p14:sldId id="2131967326"/>
            <p14:sldId id="2131967324"/>
            <p14:sldId id="314"/>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01DE7-A1F3-E28A-0440-D6B4808C5FFF}" name="COURTNEY STEAGALL" initials="CS" userId="S::cpankop@ndc.nasa.gov::e83fe60e-5373-4f3f-8c49-fb994d36704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agall, Courtney A. (JSC-ES411)[Jacobs Technology, Inc.]" initials="SCA(ETI" lastIdx="1" clrIdx="0">
    <p:extLst>
      <p:ext uri="{19B8F6BF-5375-455C-9EA6-DF929625EA0E}">
        <p15:presenceInfo xmlns:p15="http://schemas.microsoft.com/office/powerpoint/2012/main" userId="S::cpankop@ndc.nasa.gov::e83fe60e-5373-4f3f-8c49-fb994d3670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6357" autoAdjust="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F43A3-39A2-4393-AD47-7DC948427F53}" type="doc">
      <dgm:prSet loTypeId="urn:microsoft.com/office/officeart/2005/8/layout/StepDownProcess" loCatId="process" qsTypeId="urn:microsoft.com/office/officeart/2005/8/quickstyle/simple1" qsCatId="simple" csTypeId="urn:microsoft.com/office/officeart/2005/8/colors/accent1_3" csCatId="accent1" phldr="1"/>
      <dgm:spPr/>
      <dgm:t>
        <a:bodyPr/>
        <a:lstStyle/>
        <a:p>
          <a:endParaRPr lang="en-US"/>
        </a:p>
      </dgm:t>
    </dgm:pt>
    <dgm:pt modelId="{4FED8BF8-060F-4C20-957B-4706A0D367C7}">
      <dgm:prSet phldrT="[Text]" custT="1"/>
      <dgm:spPr>
        <a:solidFill>
          <a:schemeClr val="bg1"/>
        </a:solidFill>
        <a:ln>
          <a:solidFill>
            <a:srgbClr val="0041C4"/>
          </a:solidFill>
        </a:ln>
      </dgm:spPr>
      <dgm:t>
        <a:bodyPr/>
        <a:lstStyle/>
        <a:p>
          <a:r>
            <a:rPr lang="en-US" sz="1400" b="1" dirty="0">
              <a:solidFill>
                <a:srgbClr val="0041C4"/>
              </a:solidFill>
            </a:rPr>
            <a:t>System Studies</a:t>
          </a:r>
          <a:endParaRPr lang="en-US" sz="1000" b="1" dirty="0">
            <a:solidFill>
              <a:srgbClr val="0041C4"/>
            </a:solidFill>
          </a:endParaRPr>
        </a:p>
      </dgm:t>
    </dgm:pt>
    <dgm:pt modelId="{1EDC7BD8-6DC5-4114-9B8A-116099AC756A}" type="parTrans" cxnId="{407940F4-501E-483E-B904-C8FF65BA8CBB}">
      <dgm:prSet/>
      <dgm:spPr/>
      <dgm:t>
        <a:bodyPr/>
        <a:lstStyle/>
        <a:p>
          <a:endParaRPr lang="en-US"/>
        </a:p>
      </dgm:t>
    </dgm:pt>
    <dgm:pt modelId="{8F62A76E-3194-4719-BC81-10AAF3F078EA}" type="sibTrans" cxnId="{407940F4-501E-483E-B904-C8FF65BA8CBB}">
      <dgm:prSet/>
      <dgm:spPr/>
      <dgm:t>
        <a:bodyPr/>
        <a:lstStyle/>
        <a:p>
          <a:endParaRPr lang="en-US"/>
        </a:p>
      </dgm:t>
    </dgm:pt>
    <dgm:pt modelId="{65406CC1-FBD6-43E6-8BE1-138C9E07D25D}">
      <dgm:prSet phldrT="[Text]" custT="1"/>
      <dgm:spPr/>
      <dgm:t>
        <a:bodyPr/>
        <a:lstStyle/>
        <a:p>
          <a:r>
            <a:rPr lang="en-US" sz="1100" dirty="0"/>
            <a:t>Technical Interchange Meetings</a:t>
          </a:r>
        </a:p>
      </dgm:t>
    </dgm:pt>
    <dgm:pt modelId="{0E37B7E4-76F1-4FBD-9FF2-FA0AF49C9C40}" type="parTrans" cxnId="{BC37E59A-3917-41CA-B71F-58589E6F7942}">
      <dgm:prSet/>
      <dgm:spPr/>
      <dgm:t>
        <a:bodyPr/>
        <a:lstStyle/>
        <a:p>
          <a:endParaRPr lang="en-US"/>
        </a:p>
      </dgm:t>
    </dgm:pt>
    <dgm:pt modelId="{24A15B1B-29A6-4B0D-9450-A27EABE35080}" type="sibTrans" cxnId="{BC37E59A-3917-41CA-B71F-58589E6F7942}">
      <dgm:prSet/>
      <dgm:spPr/>
      <dgm:t>
        <a:bodyPr/>
        <a:lstStyle/>
        <a:p>
          <a:endParaRPr lang="en-US"/>
        </a:p>
      </dgm:t>
    </dgm:pt>
    <dgm:pt modelId="{7A9930A1-BEE9-45EA-B7BF-87065FF7DC9D}">
      <dgm:prSet phldrT="[Text]" custT="1"/>
      <dgm:spPr>
        <a:solidFill>
          <a:srgbClr val="004ADE"/>
        </a:solidFill>
      </dgm:spPr>
      <dgm:t>
        <a:bodyPr/>
        <a:lstStyle/>
        <a:p>
          <a:r>
            <a:rPr lang="en-US" sz="1300" b="1" dirty="0"/>
            <a:t>Final Data Delivery</a:t>
          </a:r>
          <a:endParaRPr lang="en-US" sz="1300" b="1" dirty="0">
            <a:solidFill>
              <a:srgbClr val="FFDB00"/>
            </a:solidFill>
          </a:endParaRPr>
        </a:p>
      </dgm:t>
    </dgm:pt>
    <dgm:pt modelId="{E2CCF27A-1008-47A9-9CAC-ACCB1BE6000A}" type="parTrans" cxnId="{D2D07666-B62B-4224-A470-2F591F5819D4}">
      <dgm:prSet/>
      <dgm:spPr/>
      <dgm:t>
        <a:bodyPr/>
        <a:lstStyle/>
        <a:p>
          <a:endParaRPr lang="en-US"/>
        </a:p>
      </dgm:t>
    </dgm:pt>
    <dgm:pt modelId="{10357246-B10D-41F6-B918-6BA4EFEA9C4A}" type="sibTrans" cxnId="{D2D07666-B62B-4224-A470-2F591F5819D4}">
      <dgm:prSet/>
      <dgm:spPr/>
      <dgm:t>
        <a:bodyPr/>
        <a:lstStyle/>
        <a:p>
          <a:endParaRPr lang="en-US"/>
        </a:p>
      </dgm:t>
    </dgm:pt>
    <dgm:pt modelId="{EA2E9882-1D00-4B42-B5C6-5003D4C42F60}">
      <dgm:prSet phldrT="[Text]" custT="1"/>
      <dgm:spPr/>
      <dgm:t>
        <a:bodyPr/>
        <a:lstStyle/>
        <a:p>
          <a:r>
            <a:rPr lang="en-US" sz="1100" dirty="0"/>
            <a:t>Finalized Input Data</a:t>
          </a:r>
        </a:p>
      </dgm:t>
    </dgm:pt>
    <dgm:pt modelId="{4A25423B-B37A-4A7B-B77B-5E8DA6725425}" type="parTrans" cxnId="{A5C79BC2-FB40-42DF-8093-676BDDC71C33}">
      <dgm:prSet/>
      <dgm:spPr/>
      <dgm:t>
        <a:bodyPr/>
        <a:lstStyle/>
        <a:p>
          <a:endParaRPr lang="en-US"/>
        </a:p>
      </dgm:t>
    </dgm:pt>
    <dgm:pt modelId="{08B4CDEF-ADF2-4A1A-A605-EA8C7BD5F780}" type="sibTrans" cxnId="{A5C79BC2-FB40-42DF-8093-676BDDC71C33}">
      <dgm:prSet/>
      <dgm:spPr/>
      <dgm:t>
        <a:bodyPr/>
        <a:lstStyle/>
        <a:p>
          <a:endParaRPr lang="en-US"/>
        </a:p>
      </dgm:t>
    </dgm:pt>
    <dgm:pt modelId="{24FDA1C3-2393-4CF4-99CA-7EC1413B5B9C}">
      <dgm:prSet phldrT="[Text]" custT="1"/>
      <dgm:spPr>
        <a:solidFill>
          <a:schemeClr val="bg1"/>
        </a:solidFill>
        <a:ln>
          <a:solidFill>
            <a:srgbClr val="002779"/>
          </a:solidFill>
        </a:ln>
      </dgm:spPr>
      <dgm:t>
        <a:bodyPr/>
        <a:lstStyle/>
        <a:p>
          <a:r>
            <a:rPr lang="en-US" sz="1600" b="1" dirty="0">
              <a:solidFill>
                <a:srgbClr val="002779"/>
              </a:solidFill>
            </a:rPr>
            <a:t>Launch!</a:t>
          </a:r>
        </a:p>
      </dgm:t>
    </dgm:pt>
    <dgm:pt modelId="{286EF624-E5C8-4387-B839-35F8B34D1106}" type="parTrans" cxnId="{391616E2-72FD-4E84-A84F-56FAF78BCDC8}">
      <dgm:prSet/>
      <dgm:spPr/>
      <dgm:t>
        <a:bodyPr/>
        <a:lstStyle/>
        <a:p>
          <a:endParaRPr lang="en-US"/>
        </a:p>
      </dgm:t>
    </dgm:pt>
    <dgm:pt modelId="{A92DE986-21C7-4BBF-9B74-407F08FAC8F7}" type="sibTrans" cxnId="{391616E2-72FD-4E84-A84F-56FAF78BCDC8}">
      <dgm:prSet/>
      <dgm:spPr/>
      <dgm:t>
        <a:bodyPr/>
        <a:lstStyle/>
        <a:p>
          <a:endParaRPr lang="en-US"/>
        </a:p>
      </dgm:t>
    </dgm:pt>
    <dgm:pt modelId="{9F9E64D5-3424-42BB-8121-D17A6B0AC02F}">
      <dgm:prSet phldrT="[Text]" custT="1"/>
      <dgm:spPr>
        <a:solidFill>
          <a:srgbClr val="002779"/>
        </a:solidFill>
      </dgm:spPr>
      <dgm:t>
        <a:bodyPr/>
        <a:lstStyle/>
        <a:p>
          <a:r>
            <a:rPr lang="en-US" sz="1200" b="1" dirty="0"/>
            <a:t>Preliminary Analyses</a:t>
          </a:r>
          <a:endParaRPr lang="en-US" sz="1200" b="1" dirty="0">
            <a:solidFill>
              <a:srgbClr val="FFDB00"/>
            </a:solidFill>
          </a:endParaRPr>
        </a:p>
      </dgm:t>
    </dgm:pt>
    <dgm:pt modelId="{9F349E4F-70C1-445E-84EB-A8A0EB781607}" type="parTrans" cxnId="{B0A19454-E01C-46A7-8937-A79D9C36ED28}">
      <dgm:prSet/>
      <dgm:spPr/>
      <dgm:t>
        <a:bodyPr/>
        <a:lstStyle/>
        <a:p>
          <a:endParaRPr lang="en-US"/>
        </a:p>
      </dgm:t>
    </dgm:pt>
    <dgm:pt modelId="{E473BF50-D207-4354-A707-C5036D8E2009}" type="sibTrans" cxnId="{B0A19454-E01C-46A7-8937-A79D9C36ED28}">
      <dgm:prSet/>
      <dgm:spPr/>
      <dgm:t>
        <a:bodyPr/>
        <a:lstStyle/>
        <a:p>
          <a:endParaRPr lang="en-US"/>
        </a:p>
      </dgm:t>
    </dgm:pt>
    <dgm:pt modelId="{0C13A02F-DEED-4447-9F12-418EE13055D1}">
      <dgm:prSet phldrT="[Text]" custT="1"/>
      <dgm:spPr/>
      <dgm:t>
        <a:bodyPr/>
        <a:lstStyle/>
        <a:p>
          <a:r>
            <a:rPr lang="en-US" sz="1100" dirty="0"/>
            <a:t>Preliminary analyses</a:t>
          </a:r>
        </a:p>
      </dgm:t>
    </dgm:pt>
    <dgm:pt modelId="{140AC708-1856-4C42-A9CD-9E20C5D25269}" type="parTrans" cxnId="{C2598EFC-F895-419C-94A7-45F67125C971}">
      <dgm:prSet/>
      <dgm:spPr/>
      <dgm:t>
        <a:bodyPr/>
        <a:lstStyle/>
        <a:p>
          <a:endParaRPr lang="en-US"/>
        </a:p>
      </dgm:t>
    </dgm:pt>
    <dgm:pt modelId="{D058FE71-B371-4400-977C-347E59A87110}" type="sibTrans" cxnId="{C2598EFC-F895-419C-94A7-45F67125C971}">
      <dgm:prSet/>
      <dgm:spPr/>
      <dgm:t>
        <a:bodyPr/>
        <a:lstStyle/>
        <a:p>
          <a:endParaRPr lang="en-US"/>
        </a:p>
      </dgm:t>
    </dgm:pt>
    <dgm:pt modelId="{FE1693E1-3C3F-4729-B845-92C1348FE2C4}">
      <dgm:prSet phldrT="[Text]" custT="1"/>
      <dgm:spPr/>
      <dgm:t>
        <a:bodyPr/>
        <a:lstStyle/>
        <a:p>
          <a:r>
            <a:rPr lang="en-US" sz="1100" dirty="0"/>
            <a:t>Identify contamination issues and make recommendations</a:t>
          </a:r>
        </a:p>
      </dgm:t>
    </dgm:pt>
    <dgm:pt modelId="{42807633-1A64-4CC9-93DC-5A15D4E60D2E}" type="parTrans" cxnId="{9CFDA6B7-5681-4F26-81C5-8383A47656B8}">
      <dgm:prSet/>
      <dgm:spPr/>
      <dgm:t>
        <a:bodyPr/>
        <a:lstStyle/>
        <a:p>
          <a:endParaRPr lang="en-US"/>
        </a:p>
      </dgm:t>
    </dgm:pt>
    <dgm:pt modelId="{4B295439-6818-4936-9561-BB78E550D8ED}" type="sibTrans" cxnId="{9CFDA6B7-5681-4F26-81C5-8383A47656B8}">
      <dgm:prSet/>
      <dgm:spPr/>
      <dgm:t>
        <a:bodyPr/>
        <a:lstStyle/>
        <a:p>
          <a:endParaRPr lang="en-US"/>
        </a:p>
      </dgm:t>
    </dgm:pt>
    <dgm:pt modelId="{ABF01731-3418-4412-971C-05AD993350EE}">
      <dgm:prSet phldrT="[Text]"/>
      <dgm:spPr>
        <a:solidFill>
          <a:srgbClr val="002779"/>
        </a:solidFill>
      </dgm:spPr>
      <dgm:t>
        <a:bodyPr/>
        <a:lstStyle/>
        <a:p>
          <a:r>
            <a:rPr lang="en-US" b="1" dirty="0"/>
            <a:t>Final Verification Analysis</a:t>
          </a:r>
        </a:p>
      </dgm:t>
    </dgm:pt>
    <dgm:pt modelId="{70F7B9B2-2B6B-4B8B-A91C-22463542B84D}" type="parTrans" cxnId="{D36E908E-0692-4F9B-9F06-EE041B8C346D}">
      <dgm:prSet/>
      <dgm:spPr/>
      <dgm:t>
        <a:bodyPr/>
        <a:lstStyle/>
        <a:p>
          <a:endParaRPr lang="en-US"/>
        </a:p>
      </dgm:t>
    </dgm:pt>
    <dgm:pt modelId="{FF48571C-1FA4-469E-926A-97105B4C77FF}" type="sibTrans" cxnId="{D36E908E-0692-4F9B-9F06-EE041B8C346D}">
      <dgm:prSet/>
      <dgm:spPr/>
      <dgm:t>
        <a:bodyPr/>
        <a:lstStyle/>
        <a:p>
          <a:endParaRPr lang="en-US"/>
        </a:p>
      </dgm:t>
    </dgm:pt>
    <dgm:pt modelId="{E093C361-D028-44B1-9EFB-DE7FBE87ABE5}">
      <dgm:prSet phldrT="[Text]" custT="1"/>
      <dgm:spPr/>
      <dgm:t>
        <a:bodyPr/>
        <a:lstStyle/>
        <a:p>
          <a:r>
            <a:rPr lang="en-US" sz="1100" dirty="0"/>
            <a:t>Element-Level Contamination Analyses</a:t>
          </a:r>
        </a:p>
      </dgm:t>
    </dgm:pt>
    <dgm:pt modelId="{324AE620-3383-4586-96CA-08F99BC98E38}" type="parTrans" cxnId="{7487BFC2-75DE-43E3-8298-1F172C558D5D}">
      <dgm:prSet/>
      <dgm:spPr/>
      <dgm:t>
        <a:bodyPr/>
        <a:lstStyle/>
        <a:p>
          <a:endParaRPr lang="en-US"/>
        </a:p>
      </dgm:t>
    </dgm:pt>
    <dgm:pt modelId="{67CFE556-0606-4B9C-A0A8-AA8F4036C8DB}" type="sibTrans" cxnId="{7487BFC2-75DE-43E3-8298-1F172C558D5D}">
      <dgm:prSet/>
      <dgm:spPr/>
      <dgm:t>
        <a:bodyPr/>
        <a:lstStyle/>
        <a:p>
          <a:endParaRPr lang="en-US"/>
        </a:p>
      </dgm:t>
    </dgm:pt>
    <dgm:pt modelId="{688D95F5-6384-4A6E-AA6B-666BF406B596}">
      <dgm:prSet phldrT="[Text]" custT="1"/>
      <dgm:spPr>
        <a:solidFill>
          <a:srgbClr val="004ADE"/>
        </a:solidFill>
      </dgm:spPr>
      <dgm:t>
        <a:bodyPr/>
        <a:lstStyle/>
        <a:p>
          <a:r>
            <a:rPr lang="en-US" sz="1200" b="1" dirty="0"/>
            <a:t>Preliminary Data Delivery</a:t>
          </a:r>
          <a:endParaRPr lang="en-US" sz="1200" b="1" dirty="0">
            <a:solidFill>
              <a:srgbClr val="FFDB00"/>
            </a:solidFill>
          </a:endParaRPr>
        </a:p>
      </dgm:t>
    </dgm:pt>
    <dgm:pt modelId="{AEFB204C-740D-4157-9359-7E19B3994D39}" type="parTrans" cxnId="{AB20FD28-4108-4351-8C66-05E3F265268B}">
      <dgm:prSet/>
      <dgm:spPr/>
      <dgm:t>
        <a:bodyPr/>
        <a:lstStyle/>
        <a:p>
          <a:endParaRPr lang="en-US"/>
        </a:p>
      </dgm:t>
    </dgm:pt>
    <dgm:pt modelId="{FDF711ED-E80C-469B-8E63-0E6871B6A6B3}" type="sibTrans" cxnId="{AB20FD28-4108-4351-8C66-05E3F265268B}">
      <dgm:prSet/>
      <dgm:spPr/>
      <dgm:t>
        <a:bodyPr/>
        <a:lstStyle/>
        <a:p>
          <a:endParaRPr lang="en-US"/>
        </a:p>
      </dgm:t>
    </dgm:pt>
    <dgm:pt modelId="{8278DE3A-A0B0-452E-95CD-CD951431D480}">
      <dgm:prSet custT="1"/>
      <dgm:spPr/>
      <dgm:t>
        <a:bodyPr/>
        <a:lstStyle/>
        <a:p>
          <a:r>
            <a:rPr lang="en-US" sz="1100" dirty="0"/>
            <a:t>Requirements and Data/ Verification Plans</a:t>
          </a:r>
        </a:p>
      </dgm:t>
    </dgm:pt>
    <dgm:pt modelId="{7B257713-572F-4174-92EB-7E673A713641}" type="parTrans" cxnId="{E084894E-6EAA-4923-9C06-0F2B49149FA7}">
      <dgm:prSet/>
      <dgm:spPr/>
      <dgm:t>
        <a:bodyPr/>
        <a:lstStyle/>
        <a:p>
          <a:endParaRPr lang="en-US"/>
        </a:p>
      </dgm:t>
    </dgm:pt>
    <dgm:pt modelId="{A75ABF3D-11E8-4345-87B8-B16182CE262A}" type="sibTrans" cxnId="{E084894E-6EAA-4923-9C06-0F2B49149FA7}">
      <dgm:prSet/>
      <dgm:spPr/>
      <dgm:t>
        <a:bodyPr/>
        <a:lstStyle/>
        <a:p>
          <a:endParaRPr lang="en-US"/>
        </a:p>
      </dgm:t>
    </dgm:pt>
    <dgm:pt modelId="{FD9482E5-63ED-4CD4-BA64-8CEBB5250936}">
      <dgm:prSet custT="1"/>
      <dgm:spPr/>
      <dgm:t>
        <a:bodyPr/>
        <a:lstStyle/>
        <a:p>
          <a:r>
            <a:rPr lang="en-US" sz="1100" dirty="0"/>
            <a:t>Parametric Studies</a:t>
          </a:r>
        </a:p>
      </dgm:t>
    </dgm:pt>
    <dgm:pt modelId="{63FD19D5-B512-47C5-94E7-E0AFA8FA013A}" type="parTrans" cxnId="{E31A2162-0B35-4D5B-AC0B-1E076EBF43EE}">
      <dgm:prSet/>
      <dgm:spPr/>
      <dgm:t>
        <a:bodyPr/>
        <a:lstStyle/>
        <a:p>
          <a:endParaRPr lang="en-US"/>
        </a:p>
      </dgm:t>
    </dgm:pt>
    <dgm:pt modelId="{32322C1C-AD5F-41D2-9863-74DAEA719A21}" type="sibTrans" cxnId="{E31A2162-0B35-4D5B-AC0B-1E076EBF43EE}">
      <dgm:prSet/>
      <dgm:spPr/>
      <dgm:t>
        <a:bodyPr/>
        <a:lstStyle/>
        <a:p>
          <a:endParaRPr lang="en-US"/>
        </a:p>
      </dgm:t>
    </dgm:pt>
    <dgm:pt modelId="{B83523B7-89F6-4FB1-BA92-17E51A2E4035}">
      <dgm:prSet phldrT="[Text]" custT="1"/>
      <dgm:spPr/>
      <dgm:t>
        <a:bodyPr/>
        <a:lstStyle/>
        <a:p>
          <a:r>
            <a:rPr lang="en-US" sz="1100" dirty="0"/>
            <a:t>Materials data</a:t>
          </a:r>
        </a:p>
      </dgm:t>
    </dgm:pt>
    <dgm:pt modelId="{41547ABD-C9B6-4BEC-8173-32A2697046B6}" type="parTrans" cxnId="{4D62187E-4B5F-4339-B7B6-AC2D3AAFDF28}">
      <dgm:prSet/>
      <dgm:spPr/>
      <dgm:t>
        <a:bodyPr/>
        <a:lstStyle/>
        <a:p>
          <a:endParaRPr lang="en-US"/>
        </a:p>
      </dgm:t>
    </dgm:pt>
    <dgm:pt modelId="{300DB673-FEAF-4A2B-92AF-73E80510DEAE}" type="sibTrans" cxnId="{4D62187E-4B5F-4339-B7B6-AC2D3AAFDF28}">
      <dgm:prSet/>
      <dgm:spPr/>
      <dgm:t>
        <a:bodyPr/>
        <a:lstStyle/>
        <a:p>
          <a:endParaRPr lang="en-US"/>
        </a:p>
      </dgm:t>
    </dgm:pt>
    <dgm:pt modelId="{EECC490D-D43D-434F-BE1F-9FB11B5CFC92}">
      <dgm:prSet phldrT="[Text]" custT="1"/>
      <dgm:spPr/>
      <dgm:t>
        <a:bodyPr/>
        <a:lstStyle/>
        <a:p>
          <a:r>
            <a:rPr lang="en-US" sz="1100" dirty="0"/>
            <a:t>Thruster data</a:t>
          </a:r>
        </a:p>
      </dgm:t>
    </dgm:pt>
    <dgm:pt modelId="{5B146D6D-C075-4052-A067-9BCA8473210A}" type="parTrans" cxnId="{F77CBE62-C0F2-4941-9C81-0B514103B13C}">
      <dgm:prSet/>
      <dgm:spPr/>
      <dgm:t>
        <a:bodyPr/>
        <a:lstStyle/>
        <a:p>
          <a:endParaRPr lang="en-US"/>
        </a:p>
      </dgm:t>
    </dgm:pt>
    <dgm:pt modelId="{A96D736B-BC34-4B47-8C80-0D67466F8C4B}" type="sibTrans" cxnId="{F77CBE62-C0F2-4941-9C81-0B514103B13C}">
      <dgm:prSet/>
      <dgm:spPr/>
      <dgm:t>
        <a:bodyPr/>
        <a:lstStyle/>
        <a:p>
          <a:endParaRPr lang="en-US"/>
        </a:p>
      </dgm:t>
    </dgm:pt>
    <dgm:pt modelId="{65025D81-CE07-448B-8729-99CDF3F475C8}">
      <dgm:prSet phldrT="[Text]" custT="1"/>
      <dgm:spPr/>
      <dgm:t>
        <a:bodyPr/>
        <a:lstStyle/>
        <a:p>
          <a:r>
            <a:rPr lang="en-US" sz="1100" dirty="0"/>
            <a:t>Vent data</a:t>
          </a:r>
        </a:p>
      </dgm:t>
    </dgm:pt>
    <dgm:pt modelId="{B8444E94-0FB3-458E-BCEE-0CA3A7390D8C}" type="parTrans" cxnId="{EDC00FCB-D58A-4653-BA61-A3A8B42B3009}">
      <dgm:prSet/>
      <dgm:spPr/>
      <dgm:t>
        <a:bodyPr/>
        <a:lstStyle/>
        <a:p>
          <a:endParaRPr lang="en-US"/>
        </a:p>
      </dgm:t>
    </dgm:pt>
    <dgm:pt modelId="{A3A27B3B-5CE5-4FE7-B5B2-0CBE35B0BE2B}" type="sibTrans" cxnId="{EDC00FCB-D58A-4653-BA61-A3A8B42B3009}">
      <dgm:prSet/>
      <dgm:spPr/>
      <dgm:t>
        <a:bodyPr/>
        <a:lstStyle/>
        <a:p>
          <a:endParaRPr lang="en-US"/>
        </a:p>
      </dgm:t>
    </dgm:pt>
    <dgm:pt modelId="{DA26A502-5DE7-4D4A-9AE2-5701F4131850}">
      <dgm:prSet phldrT="[Text]" custT="1"/>
      <dgm:spPr/>
      <dgm:t>
        <a:bodyPr/>
        <a:lstStyle/>
        <a:p>
          <a:r>
            <a:rPr lang="en-US" sz="1100" dirty="0"/>
            <a:t>ASTM E1559 Testing Complete</a:t>
          </a:r>
        </a:p>
      </dgm:t>
    </dgm:pt>
    <dgm:pt modelId="{897CEEB0-A5F2-45D1-B1E2-AF0D61BB7E29}" type="parTrans" cxnId="{7DFC1DE9-4AD9-4802-A871-B341FDC34BAE}">
      <dgm:prSet/>
      <dgm:spPr/>
      <dgm:t>
        <a:bodyPr/>
        <a:lstStyle/>
        <a:p>
          <a:endParaRPr lang="en-US"/>
        </a:p>
      </dgm:t>
    </dgm:pt>
    <dgm:pt modelId="{2DF79621-03D3-430B-B6F8-67C2DD26471C}" type="sibTrans" cxnId="{7DFC1DE9-4AD9-4802-A871-B341FDC34BAE}">
      <dgm:prSet/>
      <dgm:spPr/>
      <dgm:t>
        <a:bodyPr/>
        <a:lstStyle/>
        <a:p>
          <a:endParaRPr lang="en-US"/>
        </a:p>
      </dgm:t>
    </dgm:pt>
    <dgm:pt modelId="{FFF07E96-1539-4679-997B-4574FA3C16A6}">
      <dgm:prSet phldrT="[Text]" custT="1"/>
      <dgm:spPr/>
      <dgm:t>
        <a:bodyPr/>
        <a:lstStyle/>
        <a:p>
          <a:r>
            <a:rPr lang="en-US" sz="1100" dirty="0"/>
            <a:t>Gateway System-Level Contamination Analysis</a:t>
          </a:r>
        </a:p>
      </dgm:t>
    </dgm:pt>
    <dgm:pt modelId="{3AE4CF95-5816-4874-BFA6-130BCE31F67A}" type="parTrans" cxnId="{D39CA66F-39A3-40C8-B098-7FEE65BF7BAD}">
      <dgm:prSet/>
      <dgm:spPr/>
      <dgm:t>
        <a:bodyPr/>
        <a:lstStyle/>
        <a:p>
          <a:endParaRPr lang="en-US"/>
        </a:p>
      </dgm:t>
    </dgm:pt>
    <dgm:pt modelId="{515D7DA4-DAAB-4AA6-9634-FE7D543F2D75}" type="sibTrans" cxnId="{D39CA66F-39A3-40C8-B098-7FEE65BF7BAD}">
      <dgm:prSet/>
      <dgm:spPr/>
      <dgm:t>
        <a:bodyPr/>
        <a:lstStyle/>
        <a:p>
          <a:endParaRPr lang="en-US"/>
        </a:p>
      </dgm:t>
    </dgm:pt>
    <dgm:pt modelId="{4D33686D-8E47-4DC5-9DE3-CE777280B9E6}" type="pres">
      <dgm:prSet presAssocID="{089F43A3-39A2-4393-AD47-7DC948427F53}" presName="rootnode" presStyleCnt="0">
        <dgm:presLayoutVars>
          <dgm:chMax/>
          <dgm:chPref/>
          <dgm:dir/>
          <dgm:animLvl val="lvl"/>
        </dgm:presLayoutVars>
      </dgm:prSet>
      <dgm:spPr/>
    </dgm:pt>
    <dgm:pt modelId="{4A9C25BF-DB67-463C-99F3-58A13D7A1860}" type="pres">
      <dgm:prSet presAssocID="{4FED8BF8-060F-4C20-957B-4706A0D367C7}" presName="composite" presStyleCnt="0"/>
      <dgm:spPr/>
    </dgm:pt>
    <dgm:pt modelId="{5CAF0984-A704-402F-B9DA-924BBB55BC06}" type="pres">
      <dgm:prSet presAssocID="{4FED8BF8-060F-4C20-957B-4706A0D367C7}" presName="bentUpArrow1" presStyleLbl="alignImgPlace1" presStyleIdx="0" presStyleCnt="5"/>
      <dgm:spPr/>
    </dgm:pt>
    <dgm:pt modelId="{FB16E74C-6706-4C99-A0B4-D6DBC327D408}" type="pres">
      <dgm:prSet presAssocID="{4FED8BF8-060F-4C20-957B-4706A0D367C7}" presName="ParentText" presStyleLbl="node1" presStyleIdx="0" presStyleCnt="6">
        <dgm:presLayoutVars>
          <dgm:chMax val="1"/>
          <dgm:chPref val="1"/>
          <dgm:bulletEnabled val="1"/>
        </dgm:presLayoutVars>
      </dgm:prSet>
      <dgm:spPr/>
    </dgm:pt>
    <dgm:pt modelId="{7E7D16AB-E255-46FF-9894-CA219A9B8711}" type="pres">
      <dgm:prSet presAssocID="{4FED8BF8-060F-4C20-957B-4706A0D367C7}" presName="ChildText" presStyleLbl="revTx" presStyleIdx="0" presStyleCnt="5" custScaleX="277329" custLinFactNeighborX="90623" custLinFactNeighborY="3377">
        <dgm:presLayoutVars>
          <dgm:chMax val="0"/>
          <dgm:chPref val="0"/>
          <dgm:bulletEnabled val="1"/>
        </dgm:presLayoutVars>
      </dgm:prSet>
      <dgm:spPr/>
    </dgm:pt>
    <dgm:pt modelId="{50AF935B-27F7-4BBD-BEA2-96998F549A40}" type="pres">
      <dgm:prSet presAssocID="{8F62A76E-3194-4719-BC81-10AAF3F078EA}" presName="sibTrans" presStyleCnt="0"/>
      <dgm:spPr/>
    </dgm:pt>
    <dgm:pt modelId="{321CE8EF-7F62-4150-9F36-624F616C0B9C}" type="pres">
      <dgm:prSet presAssocID="{688D95F5-6384-4A6E-AA6B-666BF406B596}" presName="composite" presStyleCnt="0"/>
      <dgm:spPr/>
    </dgm:pt>
    <dgm:pt modelId="{7A7BA303-7F13-4797-9642-E3D3886DBA46}" type="pres">
      <dgm:prSet presAssocID="{688D95F5-6384-4A6E-AA6B-666BF406B596}" presName="bentUpArrow1" presStyleLbl="alignImgPlace1" presStyleIdx="1" presStyleCnt="5"/>
      <dgm:spPr/>
    </dgm:pt>
    <dgm:pt modelId="{F895BAFC-CFEE-4160-AD15-48CB72E4DD18}" type="pres">
      <dgm:prSet presAssocID="{688D95F5-6384-4A6E-AA6B-666BF406B596}" presName="ParentText" presStyleLbl="node1" presStyleIdx="1" presStyleCnt="6">
        <dgm:presLayoutVars>
          <dgm:chMax val="1"/>
          <dgm:chPref val="1"/>
          <dgm:bulletEnabled val="1"/>
        </dgm:presLayoutVars>
      </dgm:prSet>
      <dgm:spPr/>
    </dgm:pt>
    <dgm:pt modelId="{FFB9F941-1973-4582-B289-62F14CB83200}" type="pres">
      <dgm:prSet presAssocID="{688D95F5-6384-4A6E-AA6B-666BF406B596}" presName="ChildText" presStyleLbl="revTx" presStyleIdx="1" presStyleCnt="5" custScaleX="360889" custLinFactX="28714" custLinFactNeighborX="100000" custLinFactNeighborY="3377">
        <dgm:presLayoutVars>
          <dgm:chMax val="0"/>
          <dgm:chPref val="0"/>
          <dgm:bulletEnabled val="1"/>
        </dgm:presLayoutVars>
      </dgm:prSet>
      <dgm:spPr/>
    </dgm:pt>
    <dgm:pt modelId="{F5CBD25A-C046-4250-B50E-5AADE9240401}" type="pres">
      <dgm:prSet presAssocID="{FDF711ED-E80C-469B-8E63-0E6871B6A6B3}" presName="sibTrans" presStyleCnt="0"/>
      <dgm:spPr/>
    </dgm:pt>
    <dgm:pt modelId="{6A467F14-A11D-4F81-A8E6-F55F88148A03}" type="pres">
      <dgm:prSet presAssocID="{9F9E64D5-3424-42BB-8121-D17A6B0AC02F}" presName="composite" presStyleCnt="0"/>
      <dgm:spPr/>
    </dgm:pt>
    <dgm:pt modelId="{1E24FA49-FE8D-4141-BFCD-085F6AEA8B5B}" type="pres">
      <dgm:prSet presAssocID="{9F9E64D5-3424-42BB-8121-D17A6B0AC02F}" presName="bentUpArrow1" presStyleLbl="alignImgPlace1" presStyleIdx="2" presStyleCnt="5"/>
      <dgm:spPr/>
    </dgm:pt>
    <dgm:pt modelId="{72CAD2A9-1B5C-42AD-8658-1592C0C79D32}" type="pres">
      <dgm:prSet presAssocID="{9F9E64D5-3424-42BB-8121-D17A6B0AC02F}" presName="ParentText" presStyleLbl="node1" presStyleIdx="2" presStyleCnt="6">
        <dgm:presLayoutVars>
          <dgm:chMax val="1"/>
          <dgm:chPref val="1"/>
          <dgm:bulletEnabled val="1"/>
        </dgm:presLayoutVars>
      </dgm:prSet>
      <dgm:spPr/>
    </dgm:pt>
    <dgm:pt modelId="{AAC01609-D980-4BA2-BEA2-B89DFC30BF0A}" type="pres">
      <dgm:prSet presAssocID="{9F9E64D5-3424-42BB-8121-D17A6B0AC02F}" presName="ChildText" presStyleLbl="revTx" presStyleIdx="2" presStyleCnt="5" custScaleX="298638" custLinFactNeighborX="98506" custLinFactNeighborY="-1444">
        <dgm:presLayoutVars>
          <dgm:chMax val="0"/>
          <dgm:chPref val="0"/>
          <dgm:bulletEnabled val="1"/>
        </dgm:presLayoutVars>
      </dgm:prSet>
      <dgm:spPr/>
    </dgm:pt>
    <dgm:pt modelId="{5E7624DF-DBBA-4385-A716-336DA3BE4FD8}" type="pres">
      <dgm:prSet presAssocID="{E473BF50-D207-4354-A707-C5036D8E2009}" presName="sibTrans" presStyleCnt="0"/>
      <dgm:spPr/>
    </dgm:pt>
    <dgm:pt modelId="{92CFD1D3-9C1E-4D9F-8114-68D7ADBE9060}" type="pres">
      <dgm:prSet presAssocID="{7A9930A1-BEE9-45EA-B7BF-87065FF7DC9D}" presName="composite" presStyleCnt="0"/>
      <dgm:spPr/>
    </dgm:pt>
    <dgm:pt modelId="{8060431F-7A5F-47D3-894C-E829C669FD93}" type="pres">
      <dgm:prSet presAssocID="{7A9930A1-BEE9-45EA-B7BF-87065FF7DC9D}" presName="bentUpArrow1" presStyleLbl="alignImgPlace1" presStyleIdx="3" presStyleCnt="5"/>
      <dgm:spPr/>
    </dgm:pt>
    <dgm:pt modelId="{4BEDB07E-0313-4900-B7C8-0F33929B59BB}" type="pres">
      <dgm:prSet presAssocID="{7A9930A1-BEE9-45EA-B7BF-87065FF7DC9D}" presName="ParentText" presStyleLbl="node1" presStyleIdx="3" presStyleCnt="6">
        <dgm:presLayoutVars>
          <dgm:chMax val="1"/>
          <dgm:chPref val="1"/>
          <dgm:bulletEnabled val="1"/>
        </dgm:presLayoutVars>
      </dgm:prSet>
      <dgm:spPr/>
    </dgm:pt>
    <dgm:pt modelId="{A8AB5656-5319-47DF-9EC5-988FF580B975}" type="pres">
      <dgm:prSet presAssocID="{7A9930A1-BEE9-45EA-B7BF-87065FF7DC9D}" presName="ChildText" presStyleLbl="revTx" presStyleIdx="3" presStyleCnt="5" custScaleX="258715" custLinFactNeighborX="78713" custLinFactNeighborY="-1688">
        <dgm:presLayoutVars>
          <dgm:chMax val="0"/>
          <dgm:chPref val="0"/>
          <dgm:bulletEnabled val="1"/>
        </dgm:presLayoutVars>
      </dgm:prSet>
      <dgm:spPr/>
    </dgm:pt>
    <dgm:pt modelId="{196D52FE-95A7-4671-8063-E59AA2ABD9FA}" type="pres">
      <dgm:prSet presAssocID="{10357246-B10D-41F6-B918-6BA4EFEA9C4A}" presName="sibTrans" presStyleCnt="0"/>
      <dgm:spPr/>
    </dgm:pt>
    <dgm:pt modelId="{75AFE5E5-EF8D-4D8C-99F9-B12D5B795425}" type="pres">
      <dgm:prSet presAssocID="{ABF01731-3418-4412-971C-05AD993350EE}" presName="composite" presStyleCnt="0"/>
      <dgm:spPr/>
    </dgm:pt>
    <dgm:pt modelId="{07F27B67-EAA4-4BC3-9F8B-AB0A12A0A63B}" type="pres">
      <dgm:prSet presAssocID="{ABF01731-3418-4412-971C-05AD993350EE}" presName="bentUpArrow1" presStyleLbl="alignImgPlace1" presStyleIdx="4" presStyleCnt="5"/>
      <dgm:spPr/>
    </dgm:pt>
    <dgm:pt modelId="{62C4451A-52B0-44CA-BC38-007D200AE7AB}" type="pres">
      <dgm:prSet presAssocID="{ABF01731-3418-4412-971C-05AD993350EE}" presName="ParentText" presStyleLbl="node1" presStyleIdx="4" presStyleCnt="6">
        <dgm:presLayoutVars>
          <dgm:chMax val="1"/>
          <dgm:chPref val="1"/>
          <dgm:bulletEnabled val="1"/>
        </dgm:presLayoutVars>
      </dgm:prSet>
      <dgm:spPr/>
    </dgm:pt>
    <dgm:pt modelId="{2DE2852B-6430-4992-AEA1-CCCD8E2389A7}" type="pres">
      <dgm:prSet presAssocID="{ABF01731-3418-4412-971C-05AD993350EE}" presName="ChildText" presStyleLbl="revTx" presStyleIdx="4" presStyleCnt="5" custScaleX="250373" custLinFactNeighborX="80784" custLinFactNeighborY="-986">
        <dgm:presLayoutVars>
          <dgm:chMax val="0"/>
          <dgm:chPref val="0"/>
          <dgm:bulletEnabled val="1"/>
        </dgm:presLayoutVars>
      </dgm:prSet>
      <dgm:spPr/>
    </dgm:pt>
    <dgm:pt modelId="{D00ACE45-1213-40EE-88DA-EC678A458156}" type="pres">
      <dgm:prSet presAssocID="{FF48571C-1FA4-469E-926A-97105B4C77FF}" presName="sibTrans" presStyleCnt="0"/>
      <dgm:spPr/>
    </dgm:pt>
    <dgm:pt modelId="{1F13B8E5-09F7-427E-B552-7DCBC79027F6}" type="pres">
      <dgm:prSet presAssocID="{24FDA1C3-2393-4CF4-99CA-7EC1413B5B9C}" presName="composite" presStyleCnt="0"/>
      <dgm:spPr/>
    </dgm:pt>
    <dgm:pt modelId="{43B8E9DC-397E-4FCE-9424-712765CE7F37}" type="pres">
      <dgm:prSet presAssocID="{24FDA1C3-2393-4CF4-99CA-7EC1413B5B9C}" presName="ParentText" presStyleLbl="node1" presStyleIdx="5" presStyleCnt="6">
        <dgm:presLayoutVars>
          <dgm:chMax val="1"/>
          <dgm:chPref val="1"/>
          <dgm:bulletEnabled val="1"/>
        </dgm:presLayoutVars>
      </dgm:prSet>
      <dgm:spPr/>
    </dgm:pt>
  </dgm:ptLst>
  <dgm:cxnLst>
    <dgm:cxn modelId="{EA822F14-1D84-48A1-9642-2DD599A5403C}" type="presOf" srcId="{DA26A502-5DE7-4D4A-9AE2-5701F4131850}" destId="{A8AB5656-5319-47DF-9EC5-988FF580B975}" srcOrd="0" destOrd="1" presId="urn:microsoft.com/office/officeart/2005/8/layout/StepDownProcess"/>
    <dgm:cxn modelId="{97BDB623-46EB-4835-A6EF-30FA64804760}" type="presOf" srcId="{FE1693E1-3C3F-4729-B845-92C1348FE2C4}" destId="{AAC01609-D980-4BA2-BEA2-B89DFC30BF0A}" srcOrd="0" destOrd="1" presId="urn:microsoft.com/office/officeart/2005/8/layout/StepDownProcess"/>
    <dgm:cxn modelId="{DE23AE25-AA3E-42A7-8304-A6350A11CBA7}" type="presOf" srcId="{E093C361-D028-44B1-9EFB-DE7FBE87ABE5}" destId="{2DE2852B-6430-4992-AEA1-CCCD8E2389A7}" srcOrd="0" destOrd="0" presId="urn:microsoft.com/office/officeart/2005/8/layout/StepDownProcess"/>
    <dgm:cxn modelId="{C4CB8F27-FB32-4F64-B019-063C236874D1}" type="presOf" srcId="{8278DE3A-A0B0-452E-95CD-CD951431D480}" destId="{7E7D16AB-E255-46FF-9894-CA219A9B8711}" srcOrd="0" destOrd="1" presId="urn:microsoft.com/office/officeart/2005/8/layout/StepDownProcess"/>
    <dgm:cxn modelId="{AB20FD28-4108-4351-8C66-05E3F265268B}" srcId="{089F43A3-39A2-4393-AD47-7DC948427F53}" destId="{688D95F5-6384-4A6E-AA6B-666BF406B596}" srcOrd="1" destOrd="0" parTransId="{AEFB204C-740D-4157-9359-7E19B3994D39}" sibTransId="{FDF711ED-E80C-469B-8E63-0E6871B6A6B3}"/>
    <dgm:cxn modelId="{127F6F30-58E9-4466-A57E-0AF1FB1A5F04}" type="presOf" srcId="{089F43A3-39A2-4393-AD47-7DC948427F53}" destId="{4D33686D-8E47-4DC5-9DE3-CE777280B9E6}" srcOrd="0" destOrd="0" presId="urn:microsoft.com/office/officeart/2005/8/layout/StepDownProcess"/>
    <dgm:cxn modelId="{E31A2162-0B35-4D5B-AC0B-1E076EBF43EE}" srcId="{4FED8BF8-060F-4C20-957B-4706A0D367C7}" destId="{FD9482E5-63ED-4CD4-BA64-8CEBB5250936}" srcOrd="2" destOrd="0" parTransId="{63FD19D5-B512-47C5-94E7-E0AFA8FA013A}" sibTransId="{32322C1C-AD5F-41D2-9863-74DAEA719A21}"/>
    <dgm:cxn modelId="{F77CBE62-C0F2-4941-9C81-0B514103B13C}" srcId="{688D95F5-6384-4A6E-AA6B-666BF406B596}" destId="{EECC490D-D43D-434F-BE1F-9FB11B5CFC92}" srcOrd="1" destOrd="0" parTransId="{5B146D6D-C075-4052-A067-9BCA8473210A}" sibTransId="{A96D736B-BC34-4B47-8C80-0D67466F8C4B}"/>
    <dgm:cxn modelId="{D2D07666-B62B-4224-A470-2F591F5819D4}" srcId="{089F43A3-39A2-4393-AD47-7DC948427F53}" destId="{7A9930A1-BEE9-45EA-B7BF-87065FF7DC9D}" srcOrd="3" destOrd="0" parTransId="{E2CCF27A-1008-47A9-9CAC-ACCB1BE6000A}" sibTransId="{10357246-B10D-41F6-B918-6BA4EFEA9C4A}"/>
    <dgm:cxn modelId="{4D98D469-292A-4833-9E37-252BDE38311E}" type="presOf" srcId="{24FDA1C3-2393-4CF4-99CA-7EC1413B5B9C}" destId="{43B8E9DC-397E-4FCE-9424-712765CE7F37}" srcOrd="0" destOrd="0" presId="urn:microsoft.com/office/officeart/2005/8/layout/StepDownProcess"/>
    <dgm:cxn modelId="{AFA93D6B-B82C-466E-B232-46B43FA0E782}" type="presOf" srcId="{4FED8BF8-060F-4C20-957B-4706A0D367C7}" destId="{FB16E74C-6706-4C99-A0B4-D6DBC327D408}" srcOrd="0" destOrd="0" presId="urn:microsoft.com/office/officeart/2005/8/layout/StepDownProcess"/>
    <dgm:cxn modelId="{E084894E-6EAA-4923-9C06-0F2B49149FA7}" srcId="{4FED8BF8-060F-4C20-957B-4706A0D367C7}" destId="{8278DE3A-A0B0-452E-95CD-CD951431D480}" srcOrd="1" destOrd="0" parTransId="{7B257713-572F-4174-92EB-7E673A713641}" sibTransId="{A75ABF3D-11E8-4345-87B8-B16182CE262A}"/>
    <dgm:cxn modelId="{D39CA66F-39A3-40C8-B098-7FEE65BF7BAD}" srcId="{ABF01731-3418-4412-971C-05AD993350EE}" destId="{FFF07E96-1539-4679-997B-4574FA3C16A6}" srcOrd="1" destOrd="0" parTransId="{3AE4CF95-5816-4874-BFA6-130BCE31F67A}" sibTransId="{515D7DA4-DAAB-4AA6-9634-FE7D543F2D75}"/>
    <dgm:cxn modelId="{6A204D53-29CE-4A59-AEB2-67D28271F16C}" type="presOf" srcId="{65406CC1-FBD6-43E6-8BE1-138C9E07D25D}" destId="{7E7D16AB-E255-46FF-9894-CA219A9B8711}" srcOrd="0" destOrd="0" presId="urn:microsoft.com/office/officeart/2005/8/layout/StepDownProcess"/>
    <dgm:cxn modelId="{B0A19454-E01C-46A7-8937-A79D9C36ED28}" srcId="{089F43A3-39A2-4393-AD47-7DC948427F53}" destId="{9F9E64D5-3424-42BB-8121-D17A6B0AC02F}" srcOrd="2" destOrd="0" parTransId="{9F349E4F-70C1-445E-84EB-A8A0EB781607}" sibTransId="{E473BF50-D207-4354-A707-C5036D8E2009}"/>
    <dgm:cxn modelId="{565E8C5A-0EA5-4100-A14B-E148FE0FBBB7}" type="presOf" srcId="{7A9930A1-BEE9-45EA-B7BF-87065FF7DC9D}" destId="{4BEDB07E-0313-4900-B7C8-0F33929B59BB}" srcOrd="0" destOrd="0" presId="urn:microsoft.com/office/officeart/2005/8/layout/StepDownProcess"/>
    <dgm:cxn modelId="{4D62187E-4B5F-4339-B7B6-AC2D3AAFDF28}" srcId="{688D95F5-6384-4A6E-AA6B-666BF406B596}" destId="{B83523B7-89F6-4FB1-BA92-17E51A2E4035}" srcOrd="0" destOrd="0" parTransId="{41547ABD-C9B6-4BEC-8173-32A2697046B6}" sibTransId="{300DB673-FEAF-4A2B-92AF-73E80510DEAE}"/>
    <dgm:cxn modelId="{50A9FA8A-BAB1-4B5A-B9DD-32EA05F74E1B}" type="presOf" srcId="{EA2E9882-1D00-4B42-B5C6-5003D4C42F60}" destId="{A8AB5656-5319-47DF-9EC5-988FF580B975}" srcOrd="0" destOrd="0" presId="urn:microsoft.com/office/officeart/2005/8/layout/StepDownProcess"/>
    <dgm:cxn modelId="{E810EA8D-94C1-4589-9532-1F9CC08C2421}" type="presOf" srcId="{688D95F5-6384-4A6E-AA6B-666BF406B596}" destId="{F895BAFC-CFEE-4160-AD15-48CB72E4DD18}" srcOrd="0" destOrd="0" presId="urn:microsoft.com/office/officeart/2005/8/layout/StepDownProcess"/>
    <dgm:cxn modelId="{D36E908E-0692-4F9B-9F06-EE041B8C346D}" srcId="{089F43A3-39A2-4393-AD47-7DC948427F53}" destId="{ABF01731-3418-4412-971C-05AD993350EE}" srcOrd="4" destOrd="0" parTransId="{70F7B9B2-2B6B-4B8B-A91C-22463542B84D}" sibTransId="{FF48571C-1FA4-469E-926A-97105B4C77FF}"/>
    <dgm:cxn modelId="{0398D695-E5F4-4BE7-9423-32C268D3E381}" type="presOf" srcId="{FFF07E96-1539-4679-997B-4574FA3C16A6}" destId="{2DE2852B-6430-4992-AEA1-CCCD8E2389A7}" srcOrd="0" destOrd="1" presId="urn:microsoft.com/office/officeart/2005/8/layout/StepDownProcess"/>
    <dgm:cxn modelId="{BC37E59A-3917-41CA-B71F-58589E6F7942}" srcId="{4FED8BF8-060F-4C20-957B-4706A0D367C7}" destId="{65406CC1-FBD6-43E6-8BE1-138C9E07D25D}" srcOrd="0" destOrd="0" parTransId="{0E37B7E4-76F1-4FBD-9FF2-FA0AF49C9C40}" sibTransId="{24A15B1B-29A6-4B0D-9450-A27EABE35080}"/>
    <dgm:cxn modelId="{D326FA9B-11A5-4D1E-BAD9-13F4640F2117}" type="presOf" srcId="{ABF01731-3418-4412-971C-05AD993350EE}" destId="{62C4451A-52B0-44CA-BC38-007D200AE7AB}" srcOrd="0" destOrd="0" presId="urn:microsoft.com/office/officeart/2005/8/layout/StepDownProcess"/>
    <dgm:cxn modelId="{D153749C-6D54-4E1D-8560-215C7C9F8A36}" type="presOf" srcId="{EECC490D-D43D-434F-BE1F-9FB11B5CFC92}" destId="{FFB9F941-1973-4582-B289-62F14CB83200}" srcOrd="0" destOrd="1" presId="urn:microsoft.com/office/officeart/2005/8/layout/StepDownProcess"/>
    <dgm:cxn modelId="{0EDF1BAF-9581-43A0-9796-900AC518EFC1}" type="presOf" srcId="{B83523B7-89F6-4FB1-BA92-17E51A2E4035}" destId="{FFB9F941-1973-4582-B289-62F14CB83200}" srcOrd="0" destOrd="0" presId="urn:microsoft.com/office/officeart/2005/8/layout/StepDownProcess"/>
    <dgm:cxn modelId="{9CFDA6B7-5681-4F26-81C5-8383A47656B8}" srcId="{9F9E64D5-3424-42BB-8121-D17A6B0AC02F}" destId="{FE1693E1-3C3F-4729-B845-92C1348FE2C4}" srcOrd="1" destOrd="0" parTransId="{42807633-1A64-4CC9-93DC-5A15D4E60D2E}" sibTransId="{4B295439-6818-4936-9561-BB78E550D8ED}"/>
    <dgm:cxn modelId="{2534D8C0-0092-4076-9B49-2836272EC475}" type="presOf" srcId="{65025D81-CE07-448B-8729-99CDF3F475C8}" destId="{FFB9F941-1973-4582-B289-62F14CB83200}" srcOrd="0" destOrd="2" presId="urn:microsoft.com/office/officeart/2005/8/layout/StepDownProcess"/>
    <dgm:cxn modelId="{A5C79BC2-FB40-42DF-8093-676BDDC71C33}" srcId="{7A9930A1-BEE9-45EA-B7BF-87065FF7DC9D}" destId="{EA2E9882-1D00-4B42-B5C6-5003D4C42F60}" srcOrd="0" destOrd="0" parTransId="{4A25423B-B37A-4A7B-B77B-5E8DA6725425}" sibTransId="{08B4CDEF-ADF2-4A1A-A605-EA8C7BD5F780}"/>
    <dgm:cxn modelId="{7487BFC2-75DE-43E3-8298-1F172C558D5D}" srcId="{ABF01731-3418-4412-971C-05AD993350EE}" destId="{E093C361-D028-44B1-9EFB-DE7FBE87ABE5}" srcOrd="0" destOrd="0" parTransId="{324AE620-3383-4586-96CA-08F99BC98E38}" sibTransId="{67CFE556-0606-4B9C-A0A8-AA8F4036C8DB}"/>
    <dgm:cxn modelId="{EDC00FCB-D58A-4653-BA61-A3A8B42B3009}" srcId="{688D95F5-6384-4A6E-AA6B-666BF406B596}" destId="{65025D81-CE07-448B-8729-99CDF3F475C8}" srcOrd="2" destOrd="0" parTransId="{B8444E94-0FB3-458E-BCEE-0CA3A7390D8C}" sibTransId="{A3A27B3B-5CE5-4FE7-B5B2-0CBE35B0BE2B}"/>
    <dgm:cxn modelId="{DA29C3D5-B170-4090-8486-7DBB27E8A4D9}" type="presOf" srcId="{9F9E64D5-3424-42BB-8121-D17A6B0AC02F}" destId="{72CAD2A9-1B5C-42AD-8658-1592C0C79D32}" srcOrd="0" destOrd="0" presId="urn:microsoft.com/office/officeart/2005/8/layout/StepDownProcess"/>
    <dgm:cxn modelId="{798BD0D7-EDD5-4528-9287-95E66F5E8AF6}" type="presOf" srcId="{0C13A02F-DEED-4447-9F12-418EE13055D1}" destId="{AAC01609-D980-4BA2-BEA2-B89DFC30BF0A}" srcOrd="0" destOrd="0" presId="urn:microsoft.com/office/officeart/2005/8/layout/StepDownProcess"/>
    <dgm:cxn modelId="{391616E2-72FD-4E84-A84F-56FAF78BCDC8}" srcId="{089F43A3-39A2-4393-AD47-7DC948427F53}" destId="{24FDA1C3-2393-4CF4-99CA-7EC1413B5B9C}" srcOrd="5" destOrd="0" parTransId="{286EF624-E5C8-4387-B839-35F8B34D1106}" sibTransId="{A92DE986-21C7-4BBF-9B74-407F08FAC8F7}"/>
    <dgm:cxn modelId="{7DFC1DE9-4AD9-4802-A871-B341FDC34BAE}" srcId="{7A9930A1-BEE9-45EA-B7BF-87065FF7DC9D}" destId="{DA26A502-5DE7-4D4A-9AE2-5701F4131850}" srcOrd="1" destOrd="0" parTransId="{897CEEB0-A5F2-45D1-B1E2-AF0D61BB7E29}" sibTransId="{2DF79621-03D3-430B-B6F8-67C2DD26471C}"/>
    <dgm:cxn modelId="{407940F4-501E-483E-B904-C8FF65BA8CBB}" srcId="{089F43A3-39A2-4393-AD47-7DC948427F53}" destId="{4FED8BF8-060F-4C20-957B-4706A0D367C7}" srcOrd="0" destOrd="0" parTransId="{1EDC7BD8-6DC5-4114-9B8A-116099AC756A}" sibTransId="{8F62A76E-3194-4719-BC81-10AAF3F078EA}"/>
    <dgm:cxn modelId="{6796EBF4-F243-48D9-8CC4-F2192030C2B2}" type="presOf" srcId="{FD9482E5-63ED-4CD4-BA64-8CEBB5250936}" destId="{7E7D16AB-E255-46FF-9894-CA219A9B8711}" srcOrd="0" destOrd="2" presId="urn:microsoft.com/office/officeart/2005/8/layout/StepDownProcess"/>
    <dgm:cxn modelId="{C2598EFC-F895-419C-94A7-45F67125C971}" srcId="{9F9E64D5-3424-42BB-8121-D17A6B0AC02F}" destId="{0C13A02F-DEED-4447-9F12-418EE13055D1}" srcOrd="0" destOrd="0" parTransId="{140AC708-1856-4C42-A9CD-9E20C5D25269}" sibTransId="{D058FE71-B371-4400-977C-347E59A87110}"/>
    <dgm:cxn modelId="{B02E88C2-F826-42A5-8CAB-572AB9AF7EAD}" type="presParOf" srcId="{4D33686D-8E47-4DC5-9DE3-CE777280B9E6}" destId="{4A9C25BF-DB67-463C-99F3-58A13D7A1860}" srcOrd="0" destOrd="0" presId="urn:microsoft.com/office/officeart/2005/8/layout/StepDownProcess"/>
    <dgm:cxn modelId="{41F74C7C-73A1-4483-9AB7-1A6571055478}" type="presParOf" srcId="{4A9C25BF-DB67-463C-99F3-58A13D7A1860}" destId="{5CAF0984-A704-402F-B9DA-924BBB55BC06}" srcOrd="0" destOrd="0" presId="urn:microsoft.com/office/officeart/2005/8/layout/StepDownProcess"/>
    <dgm:cxn modelId="{CB12D790-9CC0-4BBC-A503-32A3DAC5CDD7}" type="presParOf" srcId="{4A9C25BF-DB67-463C-99F3-58A13D7A1860}" destId="{FB16E74C-6706-4C99-A0B4-D6DBC327D408}" srcOrd="1" destOrd="0" presId="urn:microsoft.com/office/officeart/2005/8/layout/StepDownProcess"/>
    <dgm:cxn modelId="{B0C4927C-EC53-4169-9E3D-29EE5843F23C}" type="presParOf" srcId="{4A9C25BF-DB67-463C-99F3-58A13D7A1860}" destId="{7E7D16AB-E255-46FF-9894-CA219A9B8711}" srcOrd="2" destOrd="0" presId="urn:microsoft.com/office/officeart/2005/8/layout/StepDownProcess"/>
    <dgm:cxn modelId="{FE159B7B-C6D5-4F00-8848-41B60FADDD30}" type="presParOf" srcId="{4D33686D-8E47-4DC5-9DE3-CE777280B9E6}" destId="{50AF935B-27F7-4BBD-BEA2-96998F549A40}" srcOrd="1" destOrd="0" presId="urn:microsoft.com/office/officeart/2005/8/layout/StepDownProcess"/>
    <dgm:cxn modelId="{4B3AB51C-8E63-44F9-9136-4FD7DD7903E5}" type="presParOf" srcId="{4D33686D-8E47-4DC5-9DE3-CE777280B9E6}" destId="{321CE8EF-7F62-4150-9F36-624F616C0B9C}" srcOrd="2" destOrd="0" presId="urn:microsoft.com/office/officeart/2005/8/layout/StepDownProcess"/>
    <dgm:cxn modelId="{0C6159B1-79DB-489D-A33D-D885ECC08873}" type="presParOf" srcId="{321CE8EF-7F62-4150-9F36-624F616C0B9C}" destId="{7A7BA303-7F13-4797-9642-E3D3886DBA46}" srcOrd="0" destOrd="0" presId="urn:microsoft.com/office/officeart/2005/8/layout/StepDownProcess"/>
    <dgm:cxn modelId="{A128B343-3CB2-4799-BAC9-B8EF964F2E05}" type="presParOf" srcId="{321CE8EF-7F62-4150-9F36-624F616C0B9C}" destId="{F895BAFC-CFEE-4160-AD15-48CB72E4DD18}" srcOrd="1" destOrd="0" presId="urn:microsoft.com/office/officeart/2005/8/layout/StepDownProcess"/>
    <dgm:cxn modelId="{61F98A33-04AC-4EB5-8134-E3BE087409DA}" type="presParOf" srcId="{321CE8EF-7F62-4150-9F36-624F616C0B9C}" destId="{FFB9F941-1973-4582-B289-62F14CB83200}" srcOrd="2" destOrd="0" presId="urn:microsoft.com/office/officeart/2005/8/layout/StepDownProcess"/>
    <dgm:cxn modelId="{DCBB6FD1-5E73-4716-854F-3A56BDBCC4A8}" type="presParOf" srcId="{4D33686D-8E47-4DC5-9DE3-CE777280B9E6}" destId="{F5CBD25A-C046-4250-B50E-5AADE9240401}" srcOrd="3" destOrd="0" presId="urn:microsoft.com/office/officeart/2005/8/layout/StepDownProcess"/>
    <dgm:cxn modelId="{A3B01E30-29EA-4FE3-844F-691373890350}" type="presParOf" srcId="{4D33686D-8E47-4DC5-9DE3-CE777280B9E6}" destId="{6A467F14-A11D-4F81-A8E6-F55F88148A03}" srcOrd="4" destOrd="0" presId="urn:microsoft.com/office/officeart/2005/8/layout/StepDownProcess"/>
    <dgm:cxn modelId="{426059C8-CDEE-4F67-B1CA-30B11B0D2206}" type="presParOf" srcId="{6A467F14-A11D-4F81-A8E6-F55F88148A03}" destId="{1E24FA49-FE8D-4141-BFCD-085F6AEA8B5B}" srcOrd="0" destOrd="0" presId="urn:microsoft.com/office/officeart/2005/8/layout/StepDownProcess"/>
    <dgm:cxn modelId="{D93EDFDC-E098-4ADB-B1E2-4814DE3926E5}" type="presParOf" srcId="{6A467F14-A11D-4F81-A8E6-F55F88148A03}" destId="{72CAD2A9-1B5C-42AD-8658-1592C0C79D32}" srcOrd="1" destOrd="0" presId="urn:microsoft.com/office/officeart/2005/8/layout/StepDownProcess"/>
    <dgm:cxn modelId="{834C19C4-2388-4BD2-A247-4A04D6526606}" type="presParOf" srcId="{6A467F14-A11D-4F81-A8E6-F55F88148A03}" destId="{AAC01609-D980-4BA2-BEA2-B89DFC30BF0A}" srcOrd="2" destOrd="0" presId="urn:microsoft.com/office/officeart/2005/8/layout/StepDownProcess"/>
    <dgm:cxn modelId="{0A15194A-1C7B-4E18-BCE9-570E688391D3}" type="presParOf" srcId="{4D33686D-8E47-4DC5-9DE3-CE777280B9E6}" destId="{5E7624DF-DBBA-4385-A716-336DA3BE4FD8}" srcOrd="5" destOrd="0" presId="urn:microsoft.com/office/officeart/2005/8/layout/StepDownProcess"/>
    <dgm:cxn modelId="{F0C8EA50-5C06-4497-AE41-97BE274328CB}" type="presParOf" srcId="{4D33686D-8E47-4DC5-9DE3-CE777280B9E6}" destId="{92CFD1D3-9C1E-4D9F-8114-68D7ADBE9060}" srcOrd="6" destOrd="0" presId="urn:microsoft.com/office/officeart/2005/8/layout/StepDownProcess"/>
    <dgm:cxn modelId="{C39E9624-6BE9-4EA0-85B8-777E45C15781}" type="presParOf" srcId="{92CFD1D3-9C1E-4D9F-8114-68D7ADBE9060}" destId="{8060431F-7A5F-47D3-894C-E829C669FD93}" srcOrd="0" destOrd="0" presId="urn:microsoft.com/office/officeart/2005/8/layout/StepDownProcess"/>
    <dgm:cxn modelId="{F0943600-3CF9-4D22-A7B6-489AD07445E3}" type="presParOf" srcId="{92CFD1D3-9C1E-4D9F-8114-68D7ADBE9060}" destId="{4BEDB07E-0313-4900-B7C8-0F33929B59BB}" srcOrd="1" destOrd="0" presId="urn:microsoft.com/office/officeart/2005/8/layout/StepDownProcess"/>
    <dgm:cxn modelId="{A92E6417-558A-4AF2-B993-66438583957E}" type="presParOf" srcId="{92CFD1D3-9C1E-4D9F-8114-68D7ADBE9060}" destId="{A8AB5656-5319-47DF-9EC5-988FF580B975}" srcOrd="2" destOrd="0" presId="urn:microsoft.com/office/officeart/2005/8/layout/StepDownProcess"/>
    <dgm:cxn modelId="{19C05838-9D6D-4F8E-A4FD-0CEBF56C0950}" type="presParOf" srcId="{4D33686D-8E47-4DC5-9DE3-CE777280B9E6}" destId="{196D52FE-95A7-4671-8063-E59AA2ABD9FA}" srcOrd="7" destOrd="0" presId="urn:microsoft.com/office/officeart/2005/8/layout/StepDownProcess"/>
    <dgm:cxn modelId="{7A383E1F-D4CA-4E65-8EB9-F8702208FD48}" type="presParOf" srcId="{4D33686D-8E47-4DC5-9DE3-CE777280B9E6}" destId="{75AFE5E5-EF8D-4D8C-99F9-B12D5B795425}" srcOrd="8" destOrd="0" presId="urn:microsoft.com/office/officeart/2005/8/layout/StepDownProcess"/>
    <dgm:cxn modelId="{F5E7FA08-8286-4776-B196-BB85C7D2EDA0}" type="presParOf" srcId="{75AFE5E5-EF8D-4D8C-99F9-B12D5B795425}" destId="{07F27B67-EAA4-4BC3-9F8B-AB0A12A0A63B}" srcOrd="0" destOrd="0" presId="urn:microsoft.com/office/officeart/2005/8/layout/StepDownProcess"/>
    <dgm:cxn modelId="{238F15DD-0BF0-4769-91B1-56E2CADFA286}" type="presParOf" srcId="{75AFE5E5-EF8D-4D8C-99F9-B12D5B795425}" destId="{62C4451A-52B0-44CA-BC38-007D200AE7AB}" srcOrd="1" destOrd="0" presId="urn:microsoft.com/office/officeart/2005/8/layout/StepDownProcess"/>
    <dgm:cxn modelId="{0A568685-6F4A-480F-B5C2-9FFCF7BAC9C3}" type="presParOf" srcId="{75AFE5E5-EF8D-4D8C-99F9-B12D5B795425}" destId="{2DE2852B-6430-4992-AEA1-CCCD8E2389A7}" srcOrd="2" destOrd="0" presId="urn:microsoft.com/office/officeart/2005/8/layout/StepDownProcess"/>
    <dgm:cxn modelId="{4D4870BD-851F-4290-AFDE-B752827C3199}" type="presParOf" srcId="{4D33686D-8E47-4DC5-9DE3-CE777280B9E6}" destId="{D00ACE45-1213-40EE-88DA-EC678A458156}" srcOrd="9" destOrd="0" presId="urn:microsoft.com/office/officeart/2005/8/layout/StepDownProcess"/>
    <dgm:cxn modelId="{5658298D-06A6-4951-9231-B4B4B0B78A02}" type="presParOf" srcId="{4D33686D-8E47-4DC5-9DE3-CE777280B9E6}" destId="{1F13B8E5-09F7-427E-B552-7DCBC79027F6}" srcOrd="10" destOrd="0" presId="urn:microsoft.com/office/officeart/2005/8/layout/StepDownProcess"/>
    <dgm:cxn modelId="{D7C3E3DE-6294-4A15-BB19-6BB9D58E01E0}" type="presParOf" srcId="{1F13B8E5-09F7-427E-B552-7DCBC79027F6}" destId="{43B8E9DC-397E-4FCE-9424-712765CE7F37}"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A45A9A-A68D-4F71-9CCF-12110DA18C6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7E12CFA-BC55-4DF7-9FB0-742458A6B598}">
      <dgm:prSet phldrT="[Text]" custT="1"/>
      <dgm:spPr/>
      <dgm:t>
        <a:bodyPr/>
        <a:lstStyle/>
        <a:p>
          <a:r>
            <a:rPr lang="en-US" sz="1600" b="1" dirty="0"/>
            <a:t>Induced contamination transport and hardware impact assessments</a:t>
          </a:r>
        </a:p>
      </dgm:t>
    </dgm:pt>
    <dgm:pt modelId="{5A1BF0BD-89B2-465A-988A-2427C183DB33}" type="parTrans" cxnId="{DAB11650-AD5B-4C0A-AC12-DBB258D869A4}">
      <dgm:prSet/>
      <dgm:spPr/>
      <dgm:t>
        <a:bodyPr/>
        <a:lstStyle/>
        <a:p>
          <a:endParaRPr lang="en-US"/>
        </a:p>
      </dgm:t>
    </dgm:pt>
    <dgm:pt modelId="{71453297-20DD-4393-9134-99D99534FC07}" type="sibTrans" cxnId="{DAB11650-AD5B-4C0A-AC12-DBB258D869A4}">
      <dgm:prSet/>
      <dgm:spPr/>
      <dgm:t>
        <a:bodyPr/>
        <a:lstStyle/>
        <a:p>
          <a:endParaRPr lang="en-US"/>
        </a:p>
      </dgm:t>
    </dgm:pt>
    <dgm:pt modelId="{52EF3F07-8816-405C-B44F-6D295592ABAA}">
      <dgm:prSet phldrT="[Text]" custT="1"/>
      <dgm:spPr/>
      <dgm:t>
        <a:bodyPr/>
        <a:lstStyle/>
        <a:p>
          <a:r>
            <a:rPr lang="en-US" sz="1600" b="1" dirty="0"/>
            <a:t>Placement/orientation assessments </a:t>
          </a:r>
        </a:p>
      </dgm:t>
    </dgm:pt>
    <dgm:pt modelId="{E6EF2E3B-095E-4F93-AF02-29B3999FE023}" type="parTrans" cxnId="{0D74560A-FA6F-42BD-8C8C-DA7D6AD1A42E}">
      <dgm:prSet/>
      <dgm:spPr/>
      <dgm:t>
        <a:bodyPr/>
        <a:lstStyle/>
        <a:p>
          <a:endParaRPr lang="en-US"/>
        </a:p>
      </dgm:t>
    </dgm:pt>
    <dgm:pt modelId="{2A6B681C-E0E6-44E4-81FB-712C19C5F8C3}" type="sibTrans" cxnId="{0D74560A-FA6F-42BD-8C8C-DA7D6AD1A42E}">
      <dgm:prSet/>
      <dgm:spPr/>
      <dgm:t>
        <a:bodyPr/>
        <a:lstStyle/>
        <a:p>
          <a:endParaRPr lang="en-US"/>
        </a:p>
      </dgm:t>
    </dgm:pt>
    <dgm:pt modelId="{5C6197D3-15AC-4958-BE5E-71809DEAEB6C}">
      <dgm:prSet phldrT="[Text]" custT="1"/>
      <dgm:spPr/>
      <dgm:t>
        <a:bodyPr/>
        <a:lstStyle/>
        <a:p>
          <a:r>
            <a:rPr lang="en-US" sz="1600" b="1" dirty="0"/>
            <a:t>Risk reduction efforts</a:t>
          </a:r>
        </a:p>
      </dgm:t>
    </dgm:pt>
    <dgm:pt modelId="{7BF8AACE-D526-4E84-A8D4-405F6BB36411}" type="parTrans" cxnId="{BB1E2E2D-AD41-448A-88FE-D7DFAB8BA7F7}">
      <dgm:prSet/>
      <dgm:spPr/>
      <dgm:t>
        <a:bodyPr/>
        <a:lstStyle/>
        <a:p>
          <a:endParaRPr lang="en-US"/>
        </a:p>
      </dgm:t>
    </dgm:pt>
    <dgm:pt modelId="{3F875C3C-172D-4B0B-9186-78A15043E42A}" type="sibTrans" cxnId="{BB1E2E2D-AD41-448A-88FE-D7DFAB8BA7F7}">
      <dgm:prSet/>
      <dgm:spPr/>
      <dgm:t>
        <a:bodyPr/>
        <a:lstStyle/>
        <a:p>
          <a:endParaRPr lang="en-US"/>
        </a:p>
      </dgm:t>
    </dgm:pt>
    <dgm:pt modelId="{917B5237-8A94-4779-8EE3-673A2F462559}">
      <dgm:prSet custT="1"/>
      <dgm:spPr/>
      <dgm:t>
        <a:bodyPr lIns="365760" rIns="365760"/>
        <a:lstStyle/>
        <a:p>
          <a:pPr marL="171450" indent="-171450"/>
          <a:r>
            <a:rPr lang="en-US" sz="1600" dirty="0"/>
            <a:t>Payload sensor placement / orientation to minimize contamination effects.</a:t>
          </a:r>
        </a:p>
      </dgm:t>
    </dgm:pt>
    <dgm:pt modelId="{680FB4A8-B043-4F45-960D-99E4455901C6}" type="parTrans" cxnId="{F79DE49B-D7FF-4C10-A407-5B4B137FFF52}">
      <dgm:prSet/>
      <dgm:spPr/>
      <dgm:t>
        <a:bodyPr/>
        <a:lstStyle/>
        <a:p>
          <a:endParaRPr lang="en-US"/>
        </a:p>
      </dgm:t>
    </dgm:pt>
    <dgm:pt modelId="{40E1480C-3369-4DE4-BAC3-01247DC5F1A6}" type="sibTrans" cxnId="{F79DE49B-D7FF-4C10-A407-5B4B137FFF52}">
      <dgm:prSet/>
      <dgm:spPr/>
      <dgm:t>
        <a:bodyPr/>
        <a:lstStyle/>
        <a:p>
          <a:endParaRPr lang="en-US"/>
        </a:p>
      </dgm:t>
    </dgm:pt>
    <dgm:pt modelId="{47E0A828-6B64-426E-90BB-75FB12E20312}">
      <dgm:prSet custT="1"/>
      <dgm:spPr/>
      <dgm:t>
        <a:bodyPr lIns="365760" rIns="365760"/>
        <a:lstStyle/>
        <a:p>
          <a:pPr marL="171450" indent="-171450"/>
          <a:r>
            <a:rPr lang="en-US" sz="1600" dirty="0"/>
            <a:t>Vacuum vent nozzle orientations.</a:t>
          </a:r>
        </a:p>
      </dgm:t>
    </dgm:pt>
    <dgm:pt modelId="{5C12007E-5E7C-4E17-B617-E66F72BD9C0F}" type="parTrans" cxnId="{7F22DBF0-1069-4C34-9583-492B4B5F6ADA}">
      <dgm:prSet/>
      <dgm:spPr/>
      <dgm:t>
        <a:bodyPr/>
        <a:lstStyle/>
        <a:p>
          <a:endParaRPr lang="en-US"/>
        </a:p>
      </dgm:t>
    </dgm:pt>
    <dgm:pt modelId="{691A0805-1CB9-49EE-8AED-6A4428C73FAD}" type="sibTrans" cxnId="{7F22DBF0-1069-4C34-9583-492B4B5F6ADA}">
      <dgm:prSet/>
      <dgm:spPr/>
      <dgm:t>
        <a:bodyPr/>
        <a:lstStyle/>
        <a:p>
          <a:endParaRPr lang="en-US"/>
        </a:p>
      </dgm:t>
    </dgm:pt>
    <dgm:pt modelId="{C440C8DC-5621-428D-B0EC-7E742916AC5B}">
      <dgm:prSet custT="1"/>
      <dgm:spPr/>
      <dgm:t>
        <a:bodyPr lIns="365760" rIns="365760"/>
        <a:lstStyle/>
        <a:p>
          <a:pPr marL="171450" indent="-171450"/>
          <a:r>
            <a:rPr lang="en-US" sz="1600" dirty="0"/>
            <a:t>MLI configuration / preferential vent paths to mitigate outgassing impacts.</a:t>
          </a:r>
        </a:p>
      </dgm:t>
    </dgm:pt>
    <dgm:pt modelId="{DE5E006E-0C74-4C50-B765-3420D6905DCC}" type="parTrans" cxnId="{9F6EF62C-B80C-4004-BED7-603F9842F870}">
      <dgm:prSet/>
      <dgm:spPr/>
      <dgm:t>
        <a:bodyPr/>
        <a:lstStyle/>
        <a:p>
          <a:endParaRPr lang="en-US"/>
        </a:p>
      </dgm:t>
    </dgm:pt>
    <dgm:pt modelId="{D11C3210-ABD1-4A1B-96E0-AF174539C786}" type="sibTrans" cxnId="{9F6EF62C-B80C-4004-BED7-603F9842F870}">
      <dgm:prSet/>
      <dgm:spPr/>
      <dgm:t>
        <a:bodyPr/>
        <a:lstStyle/>
        <a:p>
          <a:endParaRPr lang="en-US"/>
        </a:p>
      </dgm:t>
    </dgm:pt>
    <dgm:pt modelId="{D6811632-D5E1-454C-858A-8DFDAABEF2B2}">
      <dgm:prSet custT="1"/>
      <dgm:spPr/>
      <dgm:t>
        <a:bodyPr lIns="365760" rIns="365760"/>
        <a:lstStyle/>
        <a:p>
          <a:pPr marL="171450" indent="-171450"/>
          <a:r>
            <a:rPr lang="en-US" sz="1600" kern="1200" dirty="0"/>
            <a:t>Ionized contamination return flux assessment</a:t>
          </a:r>
        </a:p>
      </dgm:t>
    </dgm:pt>
    <dgm:pt modelId="{41D78346-803A-4D86-965E-0D39BB585476}" type="parTrans" cxnId="{36F67EFC-BC9D-4872-BCDA-F897718DCCC4}">
      <dgm:prSet/>
      <dgm:spPr/>
      <dgm:t>
        <a:bodyPr/>
        <a:lstStyle/>
        <a:p>
          <a:endParaRPr lang="en-US"/>
        </a:p>
      </dgm:t>
    </dgm:pt>
    <dgm:pt modelId="{347EDE06-5F9B-4C3C-A8F9-3DE6C77B98CA}" type="sibTrans" cxnId="{36F67EFC-BC9D-4872-BCDA-F897718DCCC4}">
      <dgm:prSet/>
      <dgm:spPr/>
      <dgm:t>
        <a:bodyPr/>
        <a:lstStyle/>
        <a:p>
          <a:endParaRPr lang="en-US"/>
        </a:p>
      </dgm:t>
    </dgm:pt>
    <dgm:pt modelId="{A95D06F7-2D97-431E-B38E-53BCB66F13AF}">
      <dgm:prSet custT="1"/>
      <dgm:spPr/>
      <dgm:t>
        <a:bodyPr lIns="365760" rIns="365760"/>
        <a:lstStyle/>
        <a:p>
          <a:pPr marL="171450" indent="-171450"/>
          <a:r>
            <a:rPr lang="en-US" sz="1600" kern="1200" dirty="0"/>
            <a:t>Multispecies modeling demonstration test / outgassing rate testing process improvement</a:t>
          </a:r>
        </a:p>
      </dgm:t>
    </dgm:pt>
    <dgm:pt modelId="{F1E0B8C0-EA3C-41EA-9110-2946D5133BAE}" type="parTrans" cxnId="{C9E860F0-7DF9-4356-9DE0-A33C7A152876}">
      <dgm:prSet/>
      <dgm:spPr/>
      <dgm:t>
        <a:bodyPr/>
        <a:lstStyle/>
        <a:p>
          <a:endParaRPr lang="en-US"/>
        </a:p>
      </dgm:t>
    </dgm:pt>
    <dgm:pt modelId="{1545F562-FAB0-4688-BB54-0EC4B28536B1}" type="sibTrans" cxnId="{C9E860F0-7DF9-4356-9DE0-A33C7A152876}">
      <dgm:prSet/>
      <dgm:spPr/>
      <dgm:t>
        <a:bodyPr/>
        <a:lstStyle/>
        <a:p>
          <a:endParaRPr lang="en-US"/>
        </a:p>
      </dgm:t>
    </dgm:pt>
    <dgm:pt modelId="{7FAEB998-6333-45F0-BAC7-F0391510DBB3}">
      <dgm:prSet custT="1"/>
      <dgm:spPr/>
      <dgm:t>
        <a:bodyPr lIns="365760" rIns="365760"/>
        <a:lstStyle/>
        <a:p>
          <a:pPr marL="171450" indent="-171450"/>
          <a:r>
            <a:rPr lang="en-US" sz="1600" kern="1200" dirty="0"/>
            <a:t>External Lunar Dust transport and mitigation</a:t>
          </a:r>
          <a:br>
            <a:rPr lang="en-US" sz="1600" kern="1200" dirty="0"/>
          </a:br>
          <a:r>
            <a:rPr lang="en-US" sz="1300" kern="1200" dirty="0">
              <a:solidFill>
                <a:prstClr val="black">
                  <a:hueOff val="0"/>
                  <a:satOff val="0"/>
                  <a:lumOff val="0"/>
                  <a:alphaOff val="0"/>
                </a:prstClr>
              </a:solidFill>
              <a:latin typeface="Calibri"/>
              <a:ea typeface="+mn-ea"/>
              <a:cs typeface="+mn-cs"/>
            </a:rPr>
            <a:t>(See “Status of Gateway Lunar Dust Modeling and the Study of Dust During Docking” presentation by Ron Lee / Booz Allen Hamilton)</a:t>
          </a:r>
        </a:p>
      </dgm:t>
    </dgm:pt>
    <dgm:pt modelId="{FF793241-A56E-483D-AFF7-D51205E8E06D}" type="parTrans" cxnId="{2E06113F-9956-493B-919D-2B10ADFE3A7D}">
      <dgm:prSet/>
      <dgm:spPr/>
      <dgm:t>
        <a:bodyPr/>
        <a:lstStyle/>
        <a:p>
          <a:endParaRPr lang="en-US"/>
        </a:p>
      </dgm:t>
    </dgm:pt>
    <dgm:pt modelId="{1DEBB162-507E-45F8-9964-049C9E6835BC}" type="sibTrans" cxnId="{2E06113F-9956-493B-919D-2B10ADFE3A7D}">
      <dgm:prSet/>
      <dgm:spPr/>
      <dgm:t>
        <a:bodyPr/>
        <a:lstStyle/>
        <a:p>
          <a:endParaRPr lang="en-US"/>
        </a:p>
      </dgm:t>
    </dgm:pt>
    <dgm:pt modelId="{F42B0B25-EEDF-4A06-9256-B58B47F7EE94}">
      <dgm:prSet custT="1"/>
      <dgm:spPr/>
      <dgm:t>
        <a:bodyPr/>
        <a:lstStyle/>
        <a:p>
          <a:pPr marL="171450" indent="-171450"/>
          <a:r>
            <a:rPr lang="en-US" sz="1600" kern="1200" dirty="0"/>
            <a:t>Modeling Material Outgassing</a:t>
          </a:r>
        </a:p>
      </dgm:t>
    </dgm:pt>
    <dgm:pt modelId="{959FDF3B-4166-43F9-8682-65457C20856B}" type="parTrans" cxnId="{A60B32E2-03A3-4A19-A1BD-DC04F1FE2DEC}">
      <dgm:prSet/>
      <dgm:spPr/>
      <dgm:t>
        <a:bodyPr/>
        <a:lstStyle/>
        <a:p>
          <a:endParaRPr lang="en-US"/>
        </a:p>
      </dgm:t>
    </dgm:pt>
    <dgm:pt modelId="{D593DCC5-CBA7-4970-BCFB-CC339504DAF8}" type="sibTrans" cxnId="{A60B32E2-03A3-4A19-A1BD-DC04F1FE2DEC}">
      <dgm:prSet/>
      <dgm:spPr/>
      <dgm:t>
        <a:bodyPr/>
        <a:lstStyle/>
        <a:p>
          <a:endParaRPr lang="en-US"/>
        </a:p>
      </dgm:t>
    </dgm:pt>
    <dgm:pt modelId="{17D46D48-3B0A-4DAC-A892-43069F3E571A}">
      <dgm:prSet custT="1"/>
      <dgm:spPr/>
      <dgm:t>
        <a:bodyPr/>
        <a:lstStyle/>
        <a:p>
          <a:pPr marL="171450" indent="-171450"/>
          <a:r>
            <a:rPr lang="en-US" sz="1600" kern="1200" dirty="0"/>
            <a:t>Optical property degradation / optics testing coordination </a:t>
          </a:r>
          <a:br>
            <a:rPr lang="en-US" sz="1300" kern="1200" dirty="0"/>
          </a:br>
          <a:r>
            <a:rPr lang="en-US" sz="1300" kern="1200" dirty="0"/>
            <a:t>(See “ Continuation of Solar Absorptivity Degradation of Spacecraft Materials Due to UV and Charged Particles in the Gateway Environment” by Brandon Hoffman / NASA-JSC)</a:t>
          </a:r>
        </a:p>
      </dgm:t>
    </dgm:pt>
    <dgm:pt modelId="{2F9BBA56-F4D4-44C2-97E3-98CA24B2DD35}" type="parTrans" cxnId="{AB7FBF40-F7C9-4BA8-95C2-C19CA306F576}">
      <dgm:prSet/>
      <dgm:spPr/>
      <dgm:t>
        <a:bodyPr/>
        <a:lstStyle/>
        <a:p>
          <a:endParaRPr lang="en-US"/>
        </a:p>
      </dgm:t>
    </dgm:pt>
    <dgm:pt modelId="{A381C5CA-C724-4AFD-86C0-05D6F2AF8F3E}" type="sibTrans" cxnId="{AB7FBF40-F7C9-4BA8-95C2-C19CA306F576}">
      <dgm:prSet/>
      <dgm:spPr/>
      <dgm:t>
        <a:bodyPr/>
        <a:lstStyle/>
        <a:p>
          <a:endParaRPr lang="en-US"/>
        </a:p>
      </dgm:t>
    </dgm:pt>
    <dgm:pt modelId="{25B6B614-4A07-4FA3-9DB3-DD3B0D9C7B94}">
      <dgm:prSet custT="1"/>
      <dgm:spPr/>
      <dgm:t>
        <a:bodyPr lIns="365760" rIns="365760"/>
        <a:lstStyle/>
        <a:p>
          <a:pPr marL="171450" indent="-171450"/>
          <a:r>
            <a:rPr lang="en-US" sz="1600" kern="1200" dirty="0">
              <a:latin typeface="+mj-lt"/>
            </a:rPr>
            <a:t>Bipropellant Thruster Plume Characterization Test</a:t>
          </a:r>
          <a:br>
            <a:rPr lang="en-US" sz="1700" kern="1200" dirty="0">
              <a:latin typeface="+mj-lt"/>
            </a:rPr>
          </a:br>
          <a:r>
            <a:rPr lang="en-US" sz="1300" kern="1200" dirty="0">
              <a:solidFill>
                <a:prstClr val="black">
                  <a:hueOff val="0"/>
                  <a:satOff val="0"/>
                  <a:lumOff val="0"/>
                  <a:alphaOff val="0"/>
                </a:prstClr>
              </a:solidFill>
              <a:latin typeface="Calibri"/>
              <a:ea typeface="+mn-ea"/>
              <a:cs typeface="+mn-cs"/>
            </a:rPr>
            <a:t>(See “The Effect of Impingement Angle on Bipropellant Thruster Plume Degradation of Spacecraft Materials” by Courtney Steagall / NASA-JSC).</a:t>
          </a:r>
        </a:p>
      </dgm:t>
    </dgm:pt>
    <dgm:pt modelId="{19E608C8-69D9-4DC8-A3D5-E06AA950A38F}" type="parTrans" cxnId="{2F15EADD-0636-4364-BC67-B2202E8131A8}">
      <dgm:prSet/>
      <dgm:spPr/>
      <dgm:t>
        <a:bodyPr/>
        <a:lstStyle/>
        <a:p>
          <a:endParaRPr lang="en-US"/>
        </a:p>
      </dgm:t>
    </dgm:pt>
    <dgm:pt modelId="{C010DFF5-6774-4A7E-8F2B-16959DAAB609}" type="sibTrans" cxnId="{2F15EADD-0636-4364-BC67-B2202E8131A8}">
      <dgm:prSet/>
      <dgm:spPr/>
      <dgm:t>
        <a:bodyPr/>
        <a:lstStyle/>
        <a:p>
          <a:endParaRPr lang="en-US"/>
        </a:p>
      </dgm:t>
    </dgm:pt>
    <dgm:pt modelId="{B1A7201B-039D-4E5F-9E88-931BE18381B6}">
      <dgm:prSet custT="1"/>
      <dgm:spPr/>
      <dgm:t>
        <a:bodyPr/>
        <a:lstStyle/>
        <a:p>
          <a:pPr marL="171450" indent="-171450">
            <a:buNone/>
          </a:pPr>
          <a:r>
            <a:rPr lang="en-US" sz="1300" kern="1200" dirty="0">
              <a:solidFill>
                <a:prstClr val="black">
                  <a:hueOff val="0"/>
                  <a:satOff val="0"/>
                  <a:lumOff val="0"/>
                  <a:alphaOff val="0"/>
                </a:prstClr>
              </a:solidFill>
              <a:latin typeface="Calibri"/>
              <a:ea typeface="+mn-ea"/>
              <a:cs typeface="+mn-cs"/>
            </a:rPr>
            <a:t>     (See “A Predictive Model of Lunar Gateway Molecular Contamination” presentation by William Hoey / JPL)</a:t>
          </a:r>
          <a:endParaRPr lang="en-US" sz="1600" kern="1200" dirty="0"/>
        </a:p>
      </dgm:t>
    </dgm:pt>
    <dgm:pt modelId="{336EB005-67A7-40F8-8CED-EA9266EF187F}" type="parTrans" cxnId="{B55288ED-913D-414F-AD63-D47EE46F8EB1}">
      <dgm:prSet/>
      <dgm:spPr/>
      <dgm:t>
        <a:bodyPr/>
        <a:lstStyle/>
        <a:p>
          <a:endParaRPr lang="en-US"/>
        </a:p>
      </dgm:t>
    </dgm:pt>
    <dgm:pt modelId="{7E476749-ABB2-4B35-A537-35E8FFE0B803}" type="sibTrans" cxnId="{B55288ED-913D-414F-AD63-D47EE46F8EB1}">
      <dgm:prSet/>
      <dgm:spPr/>
      <dgm:t>
        <a:bodyPr/>
        <a:lstStyle/>
        <a:p>
          <a:endParaRPr lang="en-US"/>
        </a:p>
      </dgm:t>
    </dgm:pt>
    <dgm:pt modelId="{8706E246-0FC4-4BAD-9D35-A1178E15AE90}">
      <dgm:prSet custT="1"/>
      <dgm:spPr/>
      <dgm:t>
        <a:bodyPr/>
        <a:lstStyle/>
        <a:p>
          <a:pPr marL="171450" indent="-171450"/>
          <a:endParaRPr lang="en-US" sz="1300" kern="1200" dirty="0"/>
        </a:p>
      </dgm:t>
    </dgm:pt>
    <dgm:pt modelId="{99CFFA57-3222-439D-9325-C0FEE5F0A512}" type="parTrans" cxnId="{5106DF69-BFDB-47FD-8540-7C0FA7547174}">
      <dgm:prSet/>
      <dgm:spPr/>
      <dgm:t>
        <a:bodyPr/>
        <a:lstStyle/>
        <a:p>
          <a:endParaRPr lang="en-US"/>
        </a:p>
      </dgm:t>
    </dgm:pt>
    <dgm:pt modelId="{CE6E10B5-5266-485F-9CE3-52E810382AAA}" type="sibTrans" cxnId="{5106DF69-BFDB-47FD-8540-7C0FA7547174}">
      <dgm:prSet/>
      <dgm:spPr/>
      <dgm:t>
        <a:bodyPr/>
        <a:lstStyle/>
        <a:p>
          <a:endParaRPr lang="en-US"/>
        </a:p>
      </dgm:t>
    </dgm:pt>
    <dgm:pt modelId="{AC493B90-572D-4CA3-85EC-DBDC7CBCA400}" type="pres">
      <dgm:prSet presAssocID="{ECA45A9A-A68D-4F71-9CCF-12110DA18C6D}" presName="linear" presStyleCnt="0">
        <dgm:presLayoutVars>
          <dgm:dir/>
          <dgm:animLvl val="lvl"/>
          <dgm:resizeHandles val="exact"/>
        </dgm:presLayoutVars>
      </dgm:prSet>
      <dgm:spPr/>
    </dgm:pt>
    <dgm:pt modelId="{B8974058-56FC-471E-86DA-FDEB32691937}" type="pres">
      <dgm:prSet presAssocID="{87E12CFA-BC55-4DF7-9FB0-742458A6B598}" presName="parentLin" presStyleCnt="0"/>
      <dgm:spPr/>
    </dgm:pt>
    <dgm:pt modelId="{40CDB360-87B0-4978-97A7-8279CCF51178}" type="pres">
      <dgm:prSet presAssocID="{87E12CFA-BC55-4DF7-9FB0-742458A6B598}" presName="parentLeftMargin" presStyleLbl="node1" presStyleIdx="0" presStyleCnt="3"/>
      <dgm:spPr/>
    </dgm:pt>
    <dgm:pt modelId="{3ECFC080-1816-46FC-80A1-9750EF630AB0}" type="pres">
      <dgm:prSet presAssocID="{87E12CFA-BC55-4DF7-9FB0-742458A6B598}" presName="parentText" presStyleLbl="node1" presStyleIdx="0" presStyleCnt="3" custScaleX="110236">
        <dgm:presLayoutVars>
          <dgm:chMax val="0"/>
          <dgm:bulletEnabled val="1"/>
        </dgm:presLayoutVars>
      </dgm:prSet>
      <dgm:spPr/>
    </dgm:pt>
    <dgm:pt modelId="{BEBC1875-CE34-4AA3-87E7-4E0FF55A378D}" type="pres">
      <dgm:prSet presAssocID="{87E12CFA-BC55-4DF7-9FB0-742458A6B598}" presName="negativeSpace" presStyleCnt="0"/>
      <dgm:spPr/>
    </dgm:pt>
    <dgm:pt modelId="{F34EE1CD-02B5-4346-BE94-638A67A24A46}" type="pres">
      <dgm:prSet presAssocID="{87E12CFA-BC55-4DF7-9FB0-742458A6B598}" presName="childText" presStyleLbl="conFgAcc1" presStyleIdx="0" presStyleCnt="3" custScaleX="92754" custLinFactNeighborX="-981" custLinFactNeighborY="-15724">
        <dgm:presLayoutVars>
          <dgm:bulletEnabled val="1"/>
        </dgm:presLayoutVars>
      </dgm:prSet>
      <dgm:spPr/>
    </dgm:pt>
    <dgm:pt modelId="{443BF54E-0AD2-4E61-940D-A95B5A9FC2A5}" type="pres">
      <dgm:prSet presAssocID="{71453297-20DD-4393-9134-99D99534FC07}" presName="spaceBetweenRectangles" presStyleCnt="0"/>
      <dgm:spPr/>
    </dgm:pt>
    <dgm:pt modelId="{410E9B00-8F7D-4EE0-9E3C-9DD0B192A0F5}" type="pres">
      <dgm:prSet presAssocID="{52EF3F07-8816-405C-B44F-6D295592ABAA}" presName="parentLin" presStyleCnt="0"/>
      <dgm:spPr/>
    </dgm:pt>
    <dgm:pt modelId="{0E02ACBE-BFC4-4645-B7A2-538FC75B12C6}" type="pres">
      <dgm:prSet presAssocID="{52EF3F07-8816-405C-B44F-6D295592ABAA}" presName="parentLeftMargin" presStyleLbl="node1" presStyleIdx="0" presStyleCnt="3"/>
      <dgm:spPr/>
    </dgm:pt>
    <dgm:pt modelId="{7EB2C8D7-6C06-487D-92FC-1E720FA110EF}" type="pres">
      <dgm:prSet presAssocID="{52EF3F07-8816-405C-B44F-6D295592ABAA}" presName="parentText" presStyleLbl="node1" presStyleIdx="1" presStyleCnt="3" custScaleX="110236">
        <dgm:presLayoutVars>
          <dgm:chMax val="0"/>
          <dgm:bulletEnabled val="1"/>
        </dgm:presLayoutVars>
      </dgm:prSet>
      <dgm:spPr/>
    </dgm:pt>
    <dgm:pt modelId="{1D63621E-6C59-4072-8E5F-50F2C938B82D}" type="pres">
      <dgm:prSet presAssocID="{52EF3F07-8816-405C-B44F-6D295592ABAA}" presName="negativeSpace" presStyleCnt="0"/>
      <dgm:spPr/>
    </dgm:pt>
    <dgm:pt modelId="{A12CCF59-CF43-44EC-A769-B7AE2DC518F4}" type="pres">
      <dgm:prSet presAssocID="{52EF3F07-8816-405C-B44F-6D295592ABAA}" presName="childText" presStyleLbl="conFgAcc1" presStyleIdx="1" presStyleCnt="3" custScaleX="92754" custLinFactNeighborX="184">
        <dgm:presLayoutVars>
          <dgm:bulletEnabled val="1"/>
        </dgm:presLayoutVars>
      </dgm:prSet>
      <dgm:spPr/>
    </dgm:pt>
    <dgm:pt modelId="{64981DC6-4BBA-44A1-916B-2F6C60D7313B}" type="pres">
      <dgm:prSet presAssocID="{2A6B681C-E0E6-44E4-81FB-712C19C5F8C3}" presName="spaceBetweenRectangles" presStyleCnt="0"/>
      <dgm:spPr/>
    </dgm:pt>
    <dgm:pt modelId="{327B07F6-A9F3-41A8-AA72-7B38DDD9F389}" type="pres">
      <dgm:prSet presAssocID="{5C6197D3-15AC-4958-BE5E-71809DEAEB6C}" presName="parentLin" presStyleCnt="0"/>
      <dgm:spPr/>
    </dgm:pt>
    <dgm:pt modelId="{A88507F8-D2A0-4ACF-8788-B1E36B351C38}" type="pres">
      <dgm:prSet presAssocID="{5C6197D3-15AC-4958-BE5E-71809DEAEB6C}" presName="parentLeftMargin" presStyleLbl="node1" presStyleIdx="1" presStyleCnt="3"/>
      <dgm:spPr/>
    </dgm:pt>
    <dgm:pt modelId="{574C97B8-BA92-468F-A13B-773E474803E9}" type="pres">
      <dgm:prSet presAssocID="{5C6197D3-15AC-4958-BE5E-71809DEAEB6C}" presName="parentText" presStyleLbl="node1" presStyleIdx="2" presStyleCnt="3" custScaleX="110236">
        <dgm:presLayoutVars>
          <dgm:chMax val="0"/>
          <dgm:bulletEnabled val="1"/>
        </dgm:presLayoutVars>
      </dgm:prSet>
      <dgm:spPr/>
    </dgm:pt>
    <dgm:pt modelId="{83E580A5-D289-4CCF-ADB8-A9D458F191B1}" type="pres">
      <dgm:prSet presAssocID="{5C6197D3-15AC-4958-BE5E-71809DEAEB6C}" presName="negativeSpace" presStyleCnt="0"/>
      <dgm:spPr/>
    </dgm:pt>
    <dgm:pt modelId="{2296F452-9581-4F9B-A8A5-22B148695D90}" type="pres">
      <dgm:prSet presAssocID="{5C6197D3-15AC-4958-BE5E-71809DEAEB6C}" presName="childText" presStyleLbl="conFgAcc1" presStyleIdx="2" presStyleCnt="3" custScaleX="92754" custScaleY="108591" custLinFactNeighborX="302">
        <dgm:presLayoutVars>
          <dgm:bulletEnabled val="1"/>
        </dgm:presLayoutVars>
      </dgm:prSet>
      <dgm:spPr/>
    </dgm:pt>
  </dgm:ptLst>
  <dgm:cxnLst>
    <dgm:cxn modelId="{14867606-425A-48A3-8AAB-9F396DFB320C}" type="presOf" srcId="{ECA45A9A-A68D-4F71-9CCF-12110DA18C6D}" destId="{AC493B90-572D-4CA3-85EC-DBDC7CBCA400}" srcOrd="0" destOrd="0" presId="urn:microsoft.com/office/officeart/2005/8/layout/list1"/>
    <dgm:cxn modelId="{0D74560A-FA6F-42BD-8C8C-DA7D6AD1A42E}" srcId="{ECA45A9A-A68D-4F71-9CCF-12110DA18C6D}" destId="{52EF3F07-8816-405C-B44F-6D295592ABAA}" srcOrd="1" destOrd="0" parTransId="{E6EF2E3B-095E-4F93-AF02-29B3999FE023}" sibTransId="{2A6B681C-E0E6-44E4-81FB-712C19C5F8C3}"/>
    <dgm:cxn modelId="{76FB9F0B-5429-40B5-A9FC-CB65993486CF}" type="presOf" srcId="{D6811632-D5E1-454C-858A-8DFDAABEF2B2}" destId="{2296F452-9581-4F9B-A8A5-22B148695D90}" srcOrd="0" destOrd="0" presId="urn:microsoft.com/office/officeart/2005/8/layout/list1"/>
    <dgm:cxn modelId="{9F6EF62C-B80C-4004-BED7-603F9842F870}" srcId="{52EF3F07-8816-405C-B44F-6D295592ABAA}" destId="{C440C8DC-5621-428D-B0EC-7E742916AC5B}" srcOrd="2" destOrd="0" parTransId="{DE5E006E-0C74-4C50-B765-3420D6905DCC}" sibTransId="{D11C3210-ABD1-4A1B-96E0-AF174539C786}"/>
    <dgm:cxn modelId="{BB1E2E2D-AD41-448A-88FE-D7DFAB8BA7F7}" srcId="{ECA45A9A-A68D-4F71-9CCF-12110DA18C6D}" destId="{5C6197D3-15AC-4958-BE5E-71809DEAEB6C}" srcOrd="2" destOrd="0" parTransId="{7BF8AACE-D526-4E84-A8D4-405F6BB36411}" sibTransId="{3F875C3C-172D-4B0B-9186-78A15043E42A}"/>
    <dgm:cxn modelId="{2E06113F-9956-493B-919D-2B10ADFE3A7D}" srcId="{87E12CFA-BC55-4DF7-9FB0-742458A6B598}" destId="{7FAEB998-6333-45F0-BAC7-F0391510DBB3}" srcOrd="0" destOrd="0" parTransId="{FF793241-A56E-483D-AFF7-D51205E8E06D}" sibTransId="{1DEBB162-507E-45F8-9964-049C9E6835BC}"/>
    <dgm:cxn modelId="{AB7FBF40-F7C9-4BA8-95C2-C19CA306F576}" srcId="{87E12CFA-BC55-4DF7-9FB0-742458A6B598}" destId="{17D46D48-3B0A-4DAC-A892-43069F3E571A}" srcOrd="3" destOrd="0" parTransId="{2F9BBA56-F4D4-44C2-97E3-98CA24B2DD35}" sibTransId="{A381C5CA-C724-4AFD-86C0-05D6F2AF8F3E}"/>
    <dgm:cxn modelId="{1E318047-BF96-41BA-A691-1CFFD7C12528}" type="presOf" srcId="{52EF3F07-8816-405C-B44F-6D295592ABAA}" destId="{0E02ACBE-BFC4-4645-B7A2-538FC75B12C6}" srcOrd="0" destOrd="0" presId="urn:microsoft.com/office/officeart/2005/8/layout/list1"/>
    <dgm:cxn modelId="{5106DF69-BFDB-47FD-8540-7C0FA7547174}" srcId="{87E12CFA-BC55-4DF7-9FB0-742458A6B598}" destId="{8706E246-0FC4-4BAD-9D35-A1178E15AE90}" srcOrd="4" destOrd="0" parTransId="{99CFFA57-3222-439D-9325-C0FEE5F0A512}" sibTransId="{CE6E10B5-5266-485F-9CE3-52E810382AAA}"/>
    <dgm:cxn modelId="{10602E6C-E965-42AA-838F-02FD54FB44AD}" type="presOf" srcId="{8706E246-0FC4-4BAD-9D35-A1178E15AE90}" destId="{F34EE1CD-02B5-4346-BE94-638A67A24A46}" srcOrd="0" destOrd="4" presId="urn:microsoft.com/office/officeart/2005/8/layout/list1"/>
    <dgm:cxn modelId="{EDD48D6E-F31F-498B-8F95-0653DEE6D4B0}" type="presOf" srcId="{87E12CFA-BC55-4DF7-9FB0-742458A6B598}" destId="{3ECFC080-1816-46FC-80A1-9750EF630AB0}" srcOrd="1" destOrd="0" presId="urn:microsoft.com/office/officeart/2005/8/layout/list1"/>
    <dgm:cxn modelId="{DAB11650-AD5B-4C0A-AC12-DBB258D869A4}" srcId="{ECA45A9A-A68D-4F71-9CCF-12110DA18C6D}" destId="{87E12CFA-BC55-4DF7-9FB0-742458A6B598}" srcOrd="0" destOrd="0" parTransId="{5A1BF0BD-89B2-465A-988A-2427C183DB33}" sibTransId="{71453297-20DD-4393-9134-99D99534FC07}"/>
    <dgm:cxn modelId="{70E37A70-6D8E-46EB-B360-C01B87F53F07}" type="presOf" srcId="{87E12CFA-BC55-4DF7-9FB0-742458A6B598}" destId="{40CDB360-87B0-4978-97A7-8279CCF51178}" srcOrd="0" destOrd="0" presId="urn:microsoft.com/office/officeart/2005/8/layout/list1"/>
    <dgm:cxn modelId="{A76C8551-35CF-4BF0-B0FA-A0F473CD925E}" type="presOf" srcId="{25B6B614-4A07-4FA3-9DB3-DD3B0D9C7B94}" destId="{2296F452-9581-4F9B-A8A5-22B148695D90}" srcOrd="0" destOrd="2" presId="urn:microsoft.com/office/officeart/2005/8/layout/list1"/>
    <dgm:cxn modelId="{ABA45978-B170-4707-B30B-CF4A2066BBA8}" type="presOf" srcId="{52EF3F07-8816-405C-B44F-6D295592ABAA}" destId="{7EB2C8D7-6C06-487D-92FC-1E720FA110EF}" srcOrd="1" destOrd="0" presId="urn:microsoft.com/office/officeart/2005/8/layout/list1"/>
    <dgm:cxn modelId="{5C6A5187-B559-43A4-BB31-6291DA08686D}" type="presOf" srcId="{17D46D48-3B0A-4DAC-A892-43069F3E571A}" destId="{F34EE1CD-02B5-4346-BE94-638A67A24A46}" srcOrd="0" destOrd="3" presId="urn:microsoft.com/office/officeart/2005/8/layout/list1"/>
    <dgm:cxn modelId="{396F498D-038D-44E6-A94D-8E0A3E3C444F}" type="presOf" srcId="{917B5237-8A94-4779-8EE3-673A2F462559}" destId="{A12CCF59-CF43-44EC-A769-B7AE2DC518F4}" srcOrd="0" destOrd="0" presId="urn:microsoft.com/office/officeart/2005/8/layout/list1"/>
    <dgm:cxn modelId="{D9907097-D27E-4339-BABB-6571A0C8000D}" type="presOf" srcId="{5C6197D3-15AC-4958-BE5E-71809DEAEB6C}" destId="{A88507F8-D2A0-4ACF-8788-B1E36B351C38}" srcOrd="0" destOrd="0" presId="urn:microsoft.com/office/officeart/2005/8/layout/list1"/>
    <dgm:cxn modelId="{99AEDA99-819A-49E5-B6A6-0992920872E2}" type="presOf" srcId="{5C6197D3-15AC-4958-BE5E-71809DEAEB6C}" destId="{574C97B8-BA92-468F-A13B-773E474803E9}" srcOrd="1" destOrd="0" presId="urn:microsoft.com/office/officeart/2005/8/layout/list1"/>
    <dgm:cxn modelId="{F79DE49B-D7FF-4C10-A407-5B4B137FFF52}" srcId="{52EF3F07-8816-405C-B44F-6D295592ABAA}" destId="{917B5237-8A94-4779-8EE3-673A2F462559}" srcOrd="0" destOrd="0" parTransId="{680FB4A8-B043-4F45-960D-99E4455901C6}" sibTransId="{40E1480C-3369-4DE4-BAC3-01247DC5F1A6}"/>
    <dgm:cxn modelId="{18BAADA3-ED7A-4573-8D1C-87C4A006CE08}" type="presOf" srcId="{A95D06F7-2D97-431E-B38E-53BCB66F13AF}" destId="{2296F452-9581-4F9B-A8A5-22B148695D90}" srcOrd="0" destOrd="1" presId="urn:microsoft.com/office/officeart/2005/8/layout/list1"/>
    <dgm:cxn modelId="{227FF8A9-D5F4-42DF-93B7-BCCE09308B27}" type="presOf" srcId="{C440C8DC-5621-428D-B0EC-7E742916AC5B}" destId="{A12CCF59-CF43-44EC-A769-B7AE2DC518F4}" srcOrd="0" destOrd="2" presId="urn:microsoft.com/office/officeart/2005/8/layout/list1"/>
    <dgm:cxn modelId="{B811F1B3-425D-495C-AD23-7EEB6352A307}" type="presOf" srcId="{47E0A828-6B64-426E-90BB-75FB12E20312}" destId="{A12CCF59-CF43-44EC-A769-B7AE2DC518F4}" srcOrd="0" destOrd="1" presId="urn:microsoft.com/office/officeart/2005/8/layout/list1"/>
    <dgm:cxn modelId="{2F15EADD-0636-4364-BC67-B2202E8131A8}" srcId="{5C6197D3-15AC-4958-BE5E-71809DEAEB6C}" destId="{25B6B614-4A07-4FA3-9DB3-DD3B0D9C7B94}" srcOrd="2" destOrd="0" parTransId="{19E608C8-69D9-4DC8-A3D5-E06AA950A38F}" sibTransId="{C010DFF5-6774-4A7E-8F2B-16959DAAB609}"/>
    <dgm:cxn modelId="{A60B32E2-03A3-4A19-A1BD-DC04F1FE2DEC}" srcId="{87E12CFA-BC55-4DF7-9FB0-742458A6B598}" destId="{F42B0B25-EEDF-4A06-9256-B58B47F7EE94}" srcOrd="1" destOrd="0" parTransId="{959FDF3B-4166-43F9-8682-65457C20856B}" sibTransId="{D593DCC5-CBA7-4970-BCFB-CC339504DAF8}"/>
    <dgm:cxn modelId="{B55288ED-913D-414F-AD63-D47EE46F8EB1}" srcId="{87E12CFA-BC55-4DF7-9FB0-742458A6B598}" destId="{B1A7201B-039D-4E5F-9E88-931BE18381B6}" srcOrd="2" destOrd="0" parTransId="{336EB005-67A7-40F8-8CED-EA9266EF187F}" sibTransId="{7E476749-ABB2-4B35-A537-35E8FFE0B803}"/>
    <dgm:cxn modelId="{C9E860F0-7DF9-4356-9DE0-A33C7A152876}" srcId="{5C6197D3-15AC-4958-BE5E-71809DEAEB6C}" destId="{A95D06F7-2D97-431E-B38E-53BCB66F13AF}" srcOrd="1" destOrd="0" parTransId="{F1E0B8C0-EA3C-41EA-9110-2946D5133BAE}" sibTransId="{1545F562-FAB0-4688-BB54-0EC4B28536B1}"/>
    <dgm:cxn modelId="{7F22DBF0-1069-4C34-9583-492B4B5F6ADA}" srcId="{52EF3F07-8816-405C-B44F-6D295592ABAA}" destId="{47E0A828-6B64-426E-90BB-75FB12E20312}" srcOrd="1" destOrd="0" parTransId="{5C12007E-5E7C-4E17-B617-E66F72BD9C0F}" sibTransId="{691A0805-1CB9-49EE-8AED-6A4428C73FAD}"/>
    <dgm:cxn modelId="{67DF86F8-E1D5-4E42-911E-2646B3FFA972}" type="presOf" srcId="{F42B0B25-EEDF-4A06-9256-B58B47F7EE94}" destId="{F34EE1CD-02B5-4346-BE94-638A67A24A46}" srcOrd="0" destOrd="1" presId="urn:microsoft.com/office/officeart/2005/8/layout/list1"/>
    <dgm:cxn modelId="{45C126FA-E112-475E-B028-2A6E0864B329}" type="presOf" srcId="{B1A7201B-039D-4E5F-9E88-931BE18381B6}" destId="{F34EE1CD-02B5-4346-BE94-638A67A24A46}" srcOrd="0" destOrd="2" presId="urn:microsoft.com/office/officeart/2005/8/layout/list1"/>
    <dgm:cxn modelId="{36F67EFC-BC9D-4872-BCDA-F897718DCCC4}" srcId="{5C6197D3-15AC-4958-BE5E-71809DEAEB6C}" destId="{D6811632-D5E1-454C-858A-8DFDAABEF2B2}" srcOrd="0" destOrd="0" parTransId="{41D78346-803A-4D86-965E-0D39BB585476}" sibTransId="{347EDE06-5F9B-4C3C-A8F9-3DE6C77B98CA}"/>
    <dgm:cxn modelId="{17273AFF-B62D-4CD0-AEE9-AC552003CF2F}" type="presOf" srcId="{7FAEB998-6333-45F0-BAC7-F0391510DBB3}" destId="{F34EE1CD-02B5-4346-BE94-638A67A24A46}" srcOrd="0" destOrd="0" presId="urn:microsoft.com/office/officeart/2005/8/layout/list1"/>
    <dgm:cxn modelId="{73A4EEF6-EC53-4FA1-B663-9EDC99E9CA91}" type="presParOf" srcId="{AC493B90-572D-4CA3-85EC-DBDC7CBCA400}" destId="{B8974058-56FC-471E-86DA-FDEB32691937}" srcOrd="0" destOrd="0" presId="urn:microsoft.com/office/officeart/2005/8/layout/list1"/>
    <dgm:cxn modelId="{13406679-C48A-4B18-A0AE-2774C15C29ED}" type="presParOf" srcId="{B8974058-56FC-471E-86DA-FDEB32691937}" destId="{40CDB360-87B0-4978-97A7-8279CCF51178}" srcOrd="0" destOrd="0" presId="urn:microsoft.com/office/officeart/2005/8/layout/list1"/>
    <dgm:cxn modelId="{A3AD1D1F-B612-4A26-AD29-FF83B18A771E}" type="presParOf" srcId="{B8974058-56FC-471E-86DA-FDEB32691937}" destId="{3ECFC080-1816-46FC-80A1-9750EF630AB0}" srcOrd="1" destOrd="0" presId="urn:microsoft.com/office/officeart/2005/8/layout/list1"/>
    <dgm:cxn modelId="{E21207A0-71E5-4EA1-B422-7A781F6D32D5}" type="presParOf" srcId="{AC493B90-572D-4CA3-85EC-DBDC7CBCA400}" destId="{BEBC1875-CE34-4AA3-87E7-4E0FF55A378D}" srcOrd="1" destOrd="0" presId="urn:microsoft.com/office/officeart/2005/8/layout/list1"/>
    <dgm:cxn modelId="{7DC0A6C7-8122-4716-AB77-577D1E80380E}" type="presParOf" srcId="{AC493B90-572D-4CA3-85EC-DBDC7CBCA400}" destId="{F34EE1CD-02B5-4346-BE94-638A67A24A46}" srcOrd="2" destOrd="0" presId="urn:microsoft.com/office/officeart/2005/8/layout/list1"/>
    <dgm:cxn modelId="{7B17BBE0-19C1-4DB3-A5B4-EF0B0A2920B2}" type="presParOf" srcId="{AC493B90-572D-4CA3-85EC-DBDC7CBCA400}" destId="{443BF54E-0AD2-4E61-940D-A95B5A9FC2A5}" srcOrd="3" destOrd="0" presId="urn:microsoft.com/office/officeart/2005/8/layout/list1"/>
    <dgm:cxn modelId="{E1970912-2D76-4012-8458-1B3FDA2DC511}" type="presParOf" srcId="{AC493B90-572D-4CA3-85EC-DBDC7CBCA400}" destId="{410E9B00-8F7D-4EE0-9E3C-9DD0B192A0F5}" srcOrd="4" destOrd="0" presId="urn:microsoft.com/office/officeart/2005/8/layout/list1"/>
    <dgm:cxn modelId="{88B70696-8A22-42B4-9A10-9F7EC5D348FA}" type="presParOf" srcId="{410E9B00-8F7D-4EE0-9E3C-9DD0B192A0F5}" destId="{0E02ACBE-BFC4-4645-B7A2-538FC75B12C6}" srcOrd="0" destOrd="0" presId="urn:microsoft.com/office/officeart/2005/8/layout/list1"/>
    <dgm:cxn modelId="{00E7945D-C041-42AE-8B31-34493A6DA28E}" type="presParOf" srcId="{410E9B00-8F7D-4EE0-9E3C-9DD0B192A0F5}" destId="{7EB2C8D7-6C06-487D-92FC-1E720FA110EF}" srcOrd="1" destOrd="0" presId="urn:microsoft.com/office/officeart/2005/8/layout/list1"/>
    <dgm:cxn modelId="{F741BCB9-79A1-4D57-AFB1-A27CA2AC98C5}" type="presParOf" srcId="{AC493B90-572D-4CA3-85EC-DBDC7CBCA400}" destId="{1D63621E-6C59-4072-8E5F-50F2C938B82D}" srcOrd="5" destOrd="0" presId="urn:microsoft.com/office/officeart/2005/8/layout/list1"/>
    <dgm:cxn modelId="{C3E33894-4689-47A4-A66F-C566845AA502}" type="presParOf" srcId="{AC493B90-572D-4CA3-85EC-DBDC7CBCA400}" destId="{A12CCF59-CF43-44EC-A769-B7AE2DC518F4}" srcOrd="6" destOrd="0" presId="urn:microsoft.com/office/officeart/2005/8/layout/list1"/>
    <dgm:cxn modelId="{867521A9-FAC5-45AE-BFC3-AC22B3E972CC}" type="presParOf" srcId="{AC493B90-572D-4CA3-85EC-DBDC7CBCA400}" destId="{64981DC6-4BBA-44A1-916B-2F6C60D7313B}" srcOrd="7" destOrd="0" presId="urn:microsoft.com/office/officeart/2005/8/layout/list1"/>
    <dgm:cxn modelId="{5CB87D37-EEF9-4DC2-89E8-E10F0C7E54BF}" type="presParOf" srcId="{AC493B90-572D-4CA3-85EC-DBDC7CBCA400}" destId="{327B07F6-A9F3-41A8-AA72-7B38DDD9F389}" srcOrd="8" destOrd="0" presId="urn:microsoft.com/office/officeart/2005/8/layout/list1"/>
    <dgm:cxn modelId="{DBCA6EFF-5174-4DF2-8F23-EA01CD748AA8}" type="presParOf" srcId="{327B07F6-A9F3-41A8-AA72-7B38DDD9F389}" destId="{A88507F8-D2A0-4ACF-8788-B1E36B351C38}" srcOrd="0" destOrd="0" presId="urn:microsoft.com/office/officeart/2005/8/layout/list1"/>
    <dgm:cxn modelId="{48FD8E7C-A6DA-4394-8E73-7315D2506CCC}" type="presParOf" srcId="{327B07F6-A9F3-41A8-AA72-7B38DDD9F389}" destId="{574C97B8-BA92-468F-A13B-773E474803E9}" srcOrd="1" destOrd="0" presId="urn:microsoft.com/office/officeart/2005/8/layout/list1"/>
    <dgm:cxn modelId="{98BC7F89-1DCD-4993-8083-08714D818EDB}" type="presParOf" srcId="{AC493B90-572D-4CA3-85EC-DBDC7CBCA400}" destId="{83E580A5-D289-4CCF-ADB8-A9D458F191B1}" srcOrd="9" destOrd="0" presId="urn:microsoft.com/office/officeart/2005/8/layout/list1"/>
    <dgm:cxn modelId="{5012010B-8E1D-44CC-A0A3-897F5B979BCE}" type="presParOf" srcId="{AC493B90-572D-4CA3-85EC-DBDC7CBCA400}" destId="{2296F452-9581-4F9B-A8A5-22B148695D9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F0984-A704-402F-B9DA-924BBB55BC06}">
      <dsp:nvSpPr>
        <dsp:cNvPr id="0" name=""/>
        <dsp:cNvSpPr/>
      </dsp:nvSpPr>
      <dsp:spPr>
        <a:xfrm rot="5400000">
          <a:off x="950494" y="734000"/>
          <a:ext cx="631810" cy="71929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6E74C-6706-4C99-A0B4-D6DBC327D408}">
      <dsp:nvSpPr>
        <dsp:cNvPr id="0" name=""/>
        <dsp:cNvSpPr/>
      </dsp:nvSpPr>
      <dsp:spPr>
        <a:xfrm>
          <a:off x="783103" y="33626"/>
          <a:ext cx="1063596" cy="744483"/>
        </a:xfrm>
        <a:prstGeom prst="roundRect">
          <a:avLst>
            <a:gd name="adj" fmla="val 16670"/>
          </a:avLst>
        </a:prstGeom>
        <a:solidFill>
          <a:schemeClr val="bg1"/>
        </a:solidFill>
        <a:ln w="25400" cap="flat" cmpd="sng" algn="ctr">
          <a:solidFill>
            <a:srgbClr val="0041C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41C4"/>
              </a:solidFill>
            </a:rPr>
            <a:t>System Studies</a:t>
          </a:r>
          <a:endParaRPr lang="en-US" sz="1000" b="1" kern="1200" dirty="0">
            <a:solidFill>
              <a:srgbClr val="0041C4"/>
            </a:solidFill>
          </a:endParaRPr>
        </a:p>
      </dsp:txBody>
      <dsp:txXfrm>
        <a:off x="819452" y="69975"/>
        <a:ext cx="990898" cy="671785"/>
      </dsp:txXfrm>
    </dsp:sp>
    <dsp:sp modelId="{7E7D16AB-E255-46FF-9894-CA219A9B8711}">
      <dsp:nvSpPr>
        <dsp:cNvPr id="0" name=""/>
        <dsp:cNvSpPr/>
      </dsp:nvSpPr>
      <dsp:spPr>
        <a:xfrm>
          <a:off x="1861850" y="124950"/>
          <a:ext cx="2145302" cy="601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Technical Interchange Meetings</a:t>
          </a:r>
        </a:p>
        <a:p>
          <a:pPr marL="57150" lvl="1" indent="-57150" algn="l" defTabSz="488950">
            <a:lnSpc>
              <a:spcPct val="90000"/>
            </a:lnSpc>
            <a:spcBef>
              <a:spcPct val="0"/>
            </a:spcBef>
            <a:spcAft>
              <a:spcPct val="15000"/>
            </a:spcAft>
            <a:buChar char="•"/>
          </a:pPr>
          <a:r>
            <a:rPr lang="en-US" sz="1100" kern="1200" dirty="0"/>
            <a:t>Requirements and Data/ Verification Plans</a:t>
          </a:r>
        </a:p>
        <a:p>
          <a:pPr marL="57150" lvl="1" indent="-57150" algn="l" defTabSz="488950">
            <a:lnSpc>
              <a:spcPct val="90000"/>
            </a:lnSpc>
            <a:spcBef>
              <a:spcPct val="0"/>
            </a:spcBef>
            <a:spcAft>
              <a:spcPct val="15000"/>
            </a:spcAft>
            <a:buChar char="•"/>
          </a:pPr>
          <a:r>
            <a:rPr lang="en-US" sz="1100" kern="1200" dirty="0"/>
            <a:t>Parametric Studies</a:t>
          </a:r>
        </a:p>
      </dsp:txBody>
      <dsp:txXfrm>
        <a:off x="1861850" y="124950"/>
        <a:ext cx="2145302" cy="601724"/>
      </dsp:txXfrm>
    </dsp:sp>
    <dsp:sp modelId="{7A7BA303-7F13-4797-9642-E3D3886DBA46}">
      <dsp:nvSpPr>
        <dsp:cNvPr id="0" name=""/>
        <dsp:cNvSpPr/>
      </dsp:nvSpPr>
      <dsp:spPr>
        <a:xfrm rot="5400000">
          <a:off x="2161548" y="1570301"/>
          <a:ext cx="631810" cy="719293"/>
        </a:xfrm>
        <a:prstGeom prst="bentUpArrow">
          <a:avLst>
            <a:gd name="adj1" fmla="val 32840"/>
            <a:gd name="adj2" fmla="val 25000"/>
            <a:gd name="adj3" fmla="val 35780"/>
          </a:avLst>
        </a:prstGeom>
        <a:solidFill>
          <a:schemeClr val="accent1">
            <a:tint val="50000"/>
            <a:hueOff val="14098"/>
            <a:satOff val="-661"/>
            <a:lumOff val="2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95BAFC-CFEE-4160-AD15-48CB72E4DD18}">
      <dsp:nvSpPr>
        <dsp:cNvPr id="0" name=""/>
        <dsp:cNvSpPr/>
      </dsp:nvSpPr>
      <dsp:spPr>
        <a:xfrm>
          <a:off x="1994156" y="869926"/>
          <a:ext cx="1063596" cy="744483"/>
        </a:xfrm>
        <a:prstGeom prst="roundRect">
          <a:avLst>
            <a:gd name="adj" fmla="val 16670"/>
          </a:avLst>
        </a:prstGeom>
        <a:solidFill>
          <a:srgbClr val="004A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Preliminary Data Delivery</a:t>
          </a:r>
          <a:endParaRPr lang="en-US" sz="1200" b="1" kern="1200" dirty="0">
            <a:solidFill>
              <a:srgbClr val="FFDB00"/>
            </a:solidFill>
          </a:endParaRPr>
        </a:p>
      </dsp:txBody>
      <dsp:txXfrm>
        <a:off x="2030505" y="906275"/>
        <a:ext cx="990898" cy="671785"/>
      </dsp:txXfrm>
    </dsp:sp>
    <dsp:sp modelId="{FFB9F941-1973-4582-B289-62F14CB83200}">
      <dsp:nvSpPr>
        <dsp:cNvPr id="0" name=""/>
        <dsp:cNvSpPr/>
      </dsp:nvSpPr>
      <dsp:spPr>
        <a:xfrm>
          <a:off x="3044366" y="961250"/>
          <a:ext cx="2791688" cy="601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Materials data</a:t>
          </a:r>
        </a:p>
        <a:p>
          <a:pPr marL="57150" lvl="1" indent="-57150" algn="l" defTabSz="488950">
            <a:lnSpc>
              <a:spcPct val="90000"/>
            </a:lnSpc>
            <a:spcBef>
              <a:spcPct val="0"/>
            </a:spcBef>
            <a:spcAft>
              <a:spcPct val="15000"/>
            </a:spcAft>
            <a:buChar char="•"/>
          </a:pPr>
          <a:r>
            <a:rPr lang="en-US" sz="1100" kern="1200" dirty="0"/>
            <a:t>Thruster data</a:t>
          </a:r>
        </a:p>
        <a:p>
          <a:pPr marL="57150" lvl="1" indent="-57150" algn="l" defTabSz="488950">
            <a:lnSpc>
              <a:spcPct val="90000"/>
            </a:lnSpc>
            <a:spcBef>
              <a:spcPct val="0"/>
            </a:spcBef>
            <a:spcAft>
              <a:spcPct val="15000"/>
            </a:spcAft>
            <a:buChar char="•"/>
          </a:pPr>
          <a:r>
            <a:rPr lang="en-US" sz="1100" kern="1200" dirty="0"/>
            <a:t>Vent data</a:t>
          </a:r>
        </a:p>
      </dsp:txBody>
      <dsp:txXfrm>
        <a:off x="3044366" y="961250"/>
        <a:ext cx="2791688" cy="601724"/>
      </dsp:txXfrm>
    </dsp:sp>
    <dsp:sp modelId="{1E24FA49-FE8D-4141-BFCD-085F6AEA8B5B}">
      <dsp:nvSpPr>
        <dsp:cNvPr id="0" name=""/>
        <dsp:cNvSpPr/>
      </dsp:nvSpPr>
      <dsp:spPr>
        <a:xfrm rot="5400000">
          <a:off x="3372601" y="2406601"/>
          <a:ext cx="631810" cy="719293"/>
        </a:xfrm>
        <a:prstGeom prst="bentUpArrow">
          <a:avLst>
            <a:gd name="adj1" fmla="val 32840"/>
            <a:gd name="adj2" fmla="val 25000"/>
            <a:gd name="adj3" fmla="val 35780"/>
          </a:avLst>
        </a:prstGeom>
        <a:solidFill>
          <a:schemeClr val="accent1">
            <a:tint val="50000"/>
            <a:hueOff val="28195"/>
            <a:satOff val="-1322"/>
            <a:lumOff val="5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CAD2A9-1B5C-42AD-8658-1592C0C79D32}">
      <dsp:nvSpPr>
        <dsp:cNvPr id="0" name=""/>
        <dsp:cNvSpPr/>
      </dsp:nvSpPr>
      <dsp:spPr>
        <a:xfrm>
          <a:off x="3205209" y="1706226"/>
          <a:ext cx="1063596" cy="744483"/>
        </a:xfrm>
        <a:prstGeom prst="roundRect">
          <a:avLst>
            <a:gd name="adj" fmla="val 16670"/>
          </a:avLst>
        </a:prstGeom>
        <a:solidFill>
          <a:srgbClr val="0027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Preliminary Analyses</a:t>
          </a:r>
          <a:endParaRPr lang="en-US" sz="1200" b="1" kern="1200" dirty="0">
            <a:solidFill>
              <a:srgbClr val="FFDB00"/>
            </a:solidFill>
          </a:endParaRPr>
        </a:p>
      </dsp:txBody>
      <dsp:txXfrm>
        <a:off x="3241558" y="1742575"/>
        <a:ext cx="990898" cy="671785"/>
      </dsp:txXfrm>
    </dsp:sp>
    <dsp:sp modelId="{AAC01609-D980-4BA2-BEA2-B89DFC30BF0A}">
      <dsp:nvSpPr>
        <dsp:cNvPr id="0" name=""/>
        <dsp:cNvSpPr/>
      </dsp:nvSpPr>
      <dsp:spPr>
        <a:xfrm>
          <a:off x="4262517" y="1768541"/>
          <a:ext cx="2310140" cy="601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Preliminary analyses</a:t>
          </a:r>
        </a:p>
        <a:p>
          <a:pPr marL="57150" lvl="1" indent="-57150" algn="l" defTabSz="488950">
            <a:lnSpc>
              <a:spcPct val="90000"/>
            </a:lnSpc>
            <a:spcBef>
              <a:spcPct val="0"/>
            </a:spcBef>
            <a:spcAft>
              <a:spcPct val="15000"/>
            </a:spcAft>
            <a:buChar char="•"/>
          </a:pPr>
          <a:r>
            <a:rPr lang="en-US" sz="1100" kern="1200" dirty="0"/>
            <a:t>Identify contamination issues and make recommendations</a:t>
          </a:r>
        </a:p>
      </dsp:txBody>
      <dsp:txXfrm>
        <a:off x="4262517" y="1768541"/>
        <a:ext cx="2310140" cy="601724"/>
      </dsp:txXfrm>
    </dsp:sp>
    <dsp:sp modelId="{8060431F-7A5F-47D3-894C-E829C669FD93}">
      <dsp:nvSpPr>
        <dsp:cNvPr id="0" name=""/>
        <dsp:cNvSpPr/>
      </dsp:nvSpPr>
      <dsp:spPr>
        <a:xfrm rot="5400000">
          <a:off x="4583654" y="3242901"/>
          <a:ext cx="631810" cy="719293"/>
        </a:xfrm>
        <a:prstGeom prst="bentUpArrow">
          <a:avLst>
            <a:gd name="adj1" fmla="val 32840"/>
            <a:gd name="adj2" fmla="val 25000"/>
            <a:gd name="adj3" fmla="val 35780"/>
          </a:avLst>
        </a:prstGeom>
        <a:solidFill>
          <a:schemeClr val="accent1">
            <a:tint val="50000"/>
            <a:hueOff val="42293"/>
            <a:satOff val="-1984"/>
            <a:lumOff val="84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DB07E-0313-4900-B7C8-0F33929B59BB}">
      <dsp:nvSpPr>
        <dsp:cNvPr id="0" name=""/>
        <dsp:cNvSpPr/>
      </dsp:nvSpPr>
      <dsp:spPr>
        <a:xfrm>
          <a:off x="4416263" y="2542527"/>
          <a:ext cx="1063596" cy="744483"/>
        </a:xfrm>
        <a:prstGeom prst="roundRect">
          <a:avLst>
            <a:gd name="adj" fmla="val 16670"/>
          </a:avLst>
        </a:prstGeom>
        <a:solidFill>
          <a:srgbClr val="004A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Final Data Delivery</a:t>
          </a:r>
          <a:endParaRPr lang="en-US" sz="1300" b="1" kern="1200" dirty="0">
            <a:solidFill>
              <a:srgbClr val="FFDB00"/>
            </a:solidFill>
          </a:endParaRPr>
        </a:p>
      </dsp:txBody>
      <dsp:txXfrm>
        <a:off x="4452612" y="2578876"/>
        <a:ext cx="990898" cy="671785"/>
      </dsp:txXfrm>
    </dsp:sp>
    <dsp:sp modelId="{A8AB5656-5319-47DF-9EC5-988FF580B975}">
      <dsp:nvSpPr>
        <dsp:cNvPr id="0" name=""/>
        <dsp:cNvSpPr/>
      </dsp:nvSpPr>
      <dsp:spPr>
        <a:xfrm>
          <a:off x="5474874" y="2603373"/>
          <a:ext cx="2001312" cy="601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Finalized Input Data</a:t>
          </a:r>
        </a:p>
        <a:p>
          <a:pPr marL="57150" lvl="1" indent="-57150" algn="l" defTabSz="488950">
            <a:lnSpc>
              <a:spcPct val="90000"/>
            </a:lnSpc>
            <a:spcBef>
              <a:spcPct val="0"/>
            </a:spcBef>
            <a:spcAft>
              <a:spcPct val="15000"/>
            </a:spcAft>
            <a:buChar char="•"/>
          </a:pPr>
          <a:r>
            <a:rPr lang="en-US" sz="1100" kern="1200" dirty="0"/>
            <a:t>ASTM E1559 Testing Complete</a:t>
          </a:r>
        </a:p>
      </dsp:txBody>
      <dsp:txXfrm>
        <a:off x="5474874" y="2603373"/>
        <a:ext cx="2001312" cy="601724"/>
      </dsp:txXfrm>
    </dsp:sp>
    <dsp:sp modelId="{07F27B67-EAA4-4BC3-9F8B-AB0A12A0A63B}">
      <dsp:nvSpPr>
        <dsp:cNvPr id="0" name=""/>
        <dsp:cNvSpPr/>
      </dsp:nvSpPr>
      <dsp:spPr>
        <a:xfrm rot="5400000">
          <a:off x="5794707" y="4079201"/>
          <a:ext cx="631810" cy="719293"/>
        </a:xfrm>
        <a:prstGeom prst="bentUpArrow">
          <a:avLst>
            <a:gd name="adj1" fmla="val 32840"/>
            <a:gd name="adj2" fmla="val 25000"/>
            <a:gd name="adj3" fmla="val 35780"/>
          </a:avLst>
        </a:prstGeom>
        <a:solidFill>
          <a:schemeClr val="accent1">
            <a:tint val="50000"/>
            <a:hueOff val="56391"/>
            <a:satOff val="-2645"/>
            <a:lumOff val="112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4451A-52B0-44CA-BC38-007D200AE7AB}">
      <dsp:nvSpPr>
        <dsp:cNvPr id="0" name=""/>
        <dsp:cNvSpPr/>
      </dsp:nvSpPr>
      <dsp:spPr>
        <a:xfrm>
          <a:off x="5627316" y="3378827"/>
          <a:ext cx="1063596" cy="744483"/>
        </a:xfrm>
        <a:prstGeom prst="roundRect">
          <a:avLst>
            <a:gd name="adj" fmla="val 16670"/>
          </a:avLst>
        </a:prstGeom>
        <a:solidFill>
          <a:srgbClr val="0027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Final Verification Analysis</a:t>
          </a:r>
        </a:p>
      </dsp:txBody>
      <dsp:txXfrm>
        <a:off x="5663665" y="3415176"/>
        <a:ext cx="990898" cy="671785"/>
      </dsp:txXfrm>
    </dsp:sp>
    <dsp:sp modelId="{2DE2852B-6430-4992-AEA1-CCCD8E2389A7}">
      <dsp:nvSpPr>
        <dsp:cNvPr id="0" name=""/>
        <dsp:cNvSpPr/>
      </dsp:nvSpPr>
      <dsp:spPr>
        <a:xfrm>
          <a:off x="6734212" y="3443897"/>
          <a:ext cx="1936782" cy="601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Element-Level Contamination Analyses</a:t>
          </a:r>
        </a:p>
        <a:p>
          <a:pPr marL="57150" lvl="1" indent="-57150" algn="l" defTabSz="488950">
            <a:lnSpc>
              <a:spcPct val="90000"/>
            </a:lnSpc>
            <a:spcBef>
              <a:spcPct val="0"/>
            </a:spcBef>
            <a:spcAft>
              <a:spcPct val="15000"/>
            </a:spcAft>
            <a:buChar char="•"/>
          </a:pPr>
          <a:r>
            <a:rPr lang="en-US" sz="1100" kern="1200" dirty="0"/>
            <a:t>Gateway System-Level Contamination Analysis</a:t>
          </a:r>
        </a:p>
      </dsp:txBody>
      <dsp:txXfrm>
        <a:off x="6734212" y="3443897"/>
        <a:ext cx="1936782" cy="601724"/>
      </dsp:txXfrm>
    </dsp:sp>
    <dsp:sp modelId="{43B8E9DC-397E-4FCE-9424-712765CE7F37}">
      <dsp:nvSpPr>
        <dsp:cNvPr id="0" name=""/>
        <dsp:cNvSpPr/>
      </dsp:nvSpPr>
      <dsp:spPr>
        <a:xfrm>
          <a:off x="6838369" y="4215127"/>
          <a:ext cx="1063596" cy="744483"/>
        </a:xfrm>
        <a:prstGeom prst="roundRect">
          <a:avLst>
            <a:gd name="adj" fmla="val 16670"/>
          </a:avLst>
        </a:prstGeom>
        <a:solidFill>
          <a:schemeClr val="bg1"/>
        </a:solidFill>
        <a:ln w="25400" cap="flat" cmpd="sng" algn="ctr">
          <a:solidFill>
            <a:srgbClr val="00277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779"/>
              </a:solidFill>
            </a:rPr>
            <a:t>Launch!</a:t>
          </a:r>
        </a:p>
      </dsp:txBody>
      <dsp:txXfrm>
        <a:off x="6874718" y="4251476"/>
        <a:ext cx="990898" cy="671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EE1CD-02B5-4346-BE94-638A67A24A46}">
      <dsp:nvSpPr>
        <dsp:cNvPr id="0" name=""/>
        <dsp:cNvSpPr/>
      </dsp:nvSpPr>
      <dsp:spPr>
        <a:xfrm>
          <a:off x="0" y="189371"/>
          <a:ext cx="7920473" cy="220914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5760" tIns="187452" rIns="36576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External Lunar Dust transport and mitigation</a:t>
          </a:r>
          <a:br>
            <a:rPr lang="en-US" sz="1600" kern="1200" dirty="0"/>
          </a:br>
          <a:r>
            <a:rPr lang="en-US" sz="1300" kern="1200" dirty="0">
              <a:solidFill>
                <a:prstClr val="black">
                  <a:hueOff val="0"/>
                  <a:satOff val="0"/>
                  <a:lumOff val="0"/>
                  <a:alphaOff val="0"/>
                </a:prstClr>
              </a:solidFill>
              <a:latin typeface="Calibri"/>
              <a:ea typeface="+mn-ea"/>
              <a:cs typeface="+mn-cs"/>
            </a:rPr>
            <a:t>(See “Status of Gateway Lunar Dust Modeling and the Study of Dust During Docking” presentation by Ron Lee / Booz Allen Hamilton)</a:t>
          </a:r>
        </a:p>
        <a:p>
          <a:pPr marL="171450" lvl="1" indent="-171450" algn="l" defTabSz="711200">
            <a:lnSpc>
              <a:spcPct val="90000"/>
            </a:lnSpc>
            <a:spcBef>
              <a:spcPct val="0"/>
            </a:spcBef>
            <a:spcAft>
              <a:spcPct val="15000"/>
            </a:spcAft>
            <a:buChar char="•"/>
          </a:pPr>
          <a:r>
            <a:rPr lang="en-US" sz="1600" kern="1200" dirty="0"/>
            <a:t>Modeling Material Outgassing</a:t>
          </a:r>
        </a:p>
        <a:p>
          <a:pPr marL="171450" lvl="1" indent="-171450" algn="l" defTabSz="577850">
            <a:lnSpc>
              <a:spcPct val="90000"/>
            </a:lnSpc>
            <a:spcBef>
              <a:spcPct val="0"/>
            </a:spcBef>
            <a:spcAft>
              <a:spcPct val="15000"/>
            </a:spcAft>
            <a:buNone/>
          </a:pPr>
          <a:r>
            <a:rPr lang="en-US" sz="1300" kern="1200" dirty="0">
              <a:solidFill>
                <a:prstClr val="black">
                  <a:hueOff val="0"/>
                  <a:satOff val="0"/>
                  <a:lumOff val="0"/>
                  <a:alphaOff val="0"/>
                </a:prstClr>
              </a:solidFill>
              <a:latin typeface="Calibri"/>
              <a:ea typeface="+mn-ea"/>
              <a:cs typeface="+mn-cs"/>
            </a:rPr>
            <a:t>     (See “A Predictive Model of Lunar Gateway Molecular Contamination” presentation by William Hoey / JPL)</a:t>
          </a:r>
          <a:endParaRPr lang="en-US" sz="1600" kern="1200" dirty="0"/>
        </a:p>
        <a:p>
          <a:pPr marL="171450" lvl="1" indent="-171450" algn="l" defTabSz="711200">
            <a:lnSpc>
              <a:spcPct val="90000"/>
            </a:lnSpc>
            <a:spcBef>
              <a:spcPct val="0"/>
            </a:spcBef>
            <a:spcAft>
              <a:spcPct val="15000"/>
            </a:spcAft>
            <a:buChar char="•"/>
          </a:pPr>
          <a:r>
            <a:rPr lang="en-US" sz="1600" kern="1200" dirty="0"/>
            <a:t>Optical property degradation / optics testing coordination </a:t>
          </a:r>
          <a:br>
            <a:rPr lang="en-US" sz="1300" kern="1200" dirty="0"/>
          </a:br>
          <a:r>
            <a:rPr lang="en-US" sz="1300" kern="1200" dirty="0"/>
            <a:t>(See “ Continuation of Solar Absorptivity Degradation of Spacecraft Materials Due to UV and Charged Particles in the Gateway Environment” by Brandon Hoffman / NASA-JSC)</a:t>
          </a:r>
        </a:p>
        <a:p>
          <a:pPr marL="171450" lvl="1" indent="-171450" algn="l" defTabSz="577850">
            <a:lnSpc>
              <a:spcPct val="90000"/>
            </a:lnSpc>
            <a:spcBef>
              <a:spcPct val="0"/>
            </a:spcBef>
            <a:spcAft>
              <a:spcPct val="15000"/>
            </a:spcAft>
            <a:buChar char="•"/>
          </a:pPr>
          <a:endParaRPr lang="en-US" sz="1300" kern="1200" dirty="0"/>
        </a:p>
      </dsp:txBody>
      <dsp:txXfrm>
        <a:off x="0" y="189371"/>
        <a:ext cx="7920473" cy="2209140"/>
      </dsp:txXfrm>
    </dsp:sp>
    <dsp:sp modelId="{3ECFC080-1816-46FC-80A1-9750EF630AB0}">
      <dsp:nvSpPr>
        <dsp:cNvPr id="0" name=""/>
        <dsp:cNvSpPr/>
      </dsp:nvSpPr>
      <dsp:spPr>
        <a:xfrm>
          <a:off x="426961" y="64295"/>
          <a:ext cx="6589310" cy="265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934" tIns="0" rIns="225934" bIns="0" numCol="1" spcCol="1270" anchor="ctr" anchorCtr="0">
          <a:noAutofit/>
        </a:bodyPr>
        <a:lstStyle/>
        <a:p>
          <a:pPr marL="0" lvl="0" indent="0" algn="l" defTabSz="711200">
            <a:lnSpc>
              <a:spcPct val="90000"/>
            </a:lnSpc>
            <a:spcBef>
              <a:spcPct val="0"/>
            </a:spcBef>
            <a:spcAft>
              <a:spcPct val="35000"/>
            </a:spcAft>
            <a:buNone/>
          </a:pPr>
          <a:r>
            <a:rPr lang="en-US" sz="1600" b="1" kern="1200" dirty="0"/>
            <a:t>Induced contamination transport and hardware impact assessments</a:t>
          </a:r>
        </a:p>
      </dsp:txBody>
      <dsp:txXfrm>
        <a:off x="439918" y="77252"/>
        <a:ext cx="6563396" cy="239506"/>
      </dsp:txXfrm>
    </dsp:sp>
    <dsp:sp modelId="{A12CCF59-CF43-44EC-A769-B7AE2DC518F4}">
      <dsp:nvSpPr>
        <dsp:cNvPr id="0" name=""/>
        <dsp:cNvSpPr/>
      </dsp:nvSpPr>
      <dsp:spPr>
        <a:xfrm>
          <a:off x="15712" y="2587408"/>
          <a:ext cx="7920473" cy="1047925"/>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5760" tIns="187452" rIns="36576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Payload sensor placement / orientation to minimize contamination effects.</a:t>
          </a:r>
        </a:p>
        <a:p>
          <a:pPr marL="171450" lvl="1" indent="-171450" algn="l" defTabSz="711200">
            <a:lnSpc>
              <a:spcPct val="90000"/>
            </a:lnSpc>
            <a:spcBef>
              <a:spcPct val="0"/>
            </a:spcBef>
            <a:spcAft>
              <a:spcPct val="15000"/>
            </a:spcAft>
            <a:buChar char="•"/>
          </a:pPr>
          <a:r>
            <a:rPr lang="en-US" sz="1600" kern="1200" dirty="0"/>
            <a:t>Vacuum vent nozzle orientations.</a:t>
          </a:r>
        </a:p>
        <a:p>
          <a:pPr marL="171450" lvl="1" indent="-171450" algn="l" defTabSz="711200">
            <a:lnSpc>
              <a:spcPct val="90000"/>
            </a:lnSpc>
            <a:spcBef>
              <a:spcPct val="0"/>
            </a:spcBef>
            <a:spcAft>
              <a:spcPct val="15000"/>
            </a:spcAft>
            <a:buChar char="•"/>
          </a:pPr>
          <a:r>
            <a:rPr lang="en-US" sz="1600" kern="1200" dirty="0"/>
            <a:t>MLI configuration / preferential vent paths to mitigate outgassing impacts.</a:t>
          </a:r>
        </a:p>
      </dsp:txBody>
      <dsp:txXfrm>
        <a:off x="15712" y="2587408"/>
        <a:ext cx="7920473" cy="1047925"/>
      </dsp:txXfrm>
    </dsp:sp>
    <dsp:sp modelId="{7EB2C8D7-6C06-487D-92FC-1E720FA110EF}">
      <dsp:nvSpPr>
        <dsp:cNvPr id="0" name=""/>
        <dsp:cNvSpPr/>
      </dsp:nvSpPr>
      <dsp:spPr>
        <a:xfrm>
          <a:off x="426961" y="2454698"/>
          <a:ext cx="6589310" cy="265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934" tIns="0" rIns="225934" bIns="0" numCol="1" spcCol="1270" anchor="ctr" anchorCtr="0">
          <a:noAutofit/>
        </a:bodyPr>
        <a:lstStyle/>
        <a:p>
          <a:pPr marL="0" lvl="0" indent="0" algn="l" defTabSz="711200">
            <a:lnSpc>
              <a:spcPct val="90000"/>
            </a:lnSpc>
            <a:spcBef>
              <a:spcPct val="0"/>
            </a:spcBef>
            <a:spcAft>
              <a:spcPct val="35000"/>
            </a:spcAft>
            <a:buNone/>
          </a:pPr>
          <a:r>
            <a:rPr lang="en-US" sz="1600" b="1" kern="1200" dirty="0"/>
            <a:t>Placement/orientation assessments </a:t>
          </a:r>
        </a:p>
      </dsp:txBody>
      <dsp:txXfrm>
        <a:off x="439918" y="2467655"/>
        <a:ext cx="6563396" cy="239506"/>
      </dsp:txXfrm>
    </dsp:sp>
    <dsp:sp modelId="{2296F452-9581-4F9B-A8A5-22B148695D90}">
      <dsp:nvSpPr>
        <dsp:cNvPr id="0" name=""/>
        <dsp:cNvSpPr/>
      </dsp:nvSpPr>
      <dsp:spPr>
        <a:xfrm>
          <a:off x="25788" y="3816597"/>
          <a:ext cx="7920473" cy="1537774"/>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5760" tIns="187452" rIns="36576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Ionized contamination return flux assessment</a:t>
          </a:r>
        </a:p>
        <a:p>
          <a:pPr marL="171450" lvl="1" indent="-171450" algn="l" defTabSz="711200">
            <a:lnSpc>
              <a:spcPct val="90000"/>
            </a:lnSpc>
            <a:spcBef>
              <a:spcPct val="0"/>
            </a:spcBef>
            <a:spcAft>
              <a:spcPct val="15000"/>
            </a:spcAft>
            <a:buChar char="•"/>
          </a:pPr>
          <a:r>
            <a:rPr lang="en-US" sz="1600" kern="1200" dirty="0"/>
            <a:t>Multispecies modeling demonstration test / outgassing rate testing process improvement</a:t>
          </a:r>
        </a:p>
        <a:p>
          <a:pPr marL="171450" lvl="1" indent="-171450" algn="l" defTabSz="711200">
            <a:lnSpc>
              <a:spcPct val="90000"/>
            </a:lnSpc>
            <a:spcBef>
              <a:spcPct val="0"/>
            </a:spcBef>
            <a:spcAft>
              <a:spcPct val="15000"/>
            </a:spcAft>
            <a:buChar char="•"/>
          </a:pPr>
          <a:r>
            <a:rPr lang="en-US" sz="1600" kern="1200" dirty="0">
              <a:latin typeface="+mj-lt"/>
            </a:rPr>
            <a:t>Bipropellant Thruster Plume Characterization Test</a:t>
          </a:r>
          <a:br>
            <a:rPr lang="en-US" sz="1700" kern="1200" dirty="0">
              <a:latin typeface="+mj-lt"/>
            </a:rPr>
          </a:br>
          <a:r>
            <a:rPr lang="en-US" sz="1300" kern="1200" dirty="0">
              <a:solidFill>
                <a:prstClr val="black">
                  <a:hueOff val="0"/>
                  <a:satOff val="0"/>
                  <a:lumOff val="0"/>
                  <a:alphaOff val="0"/>
                </a:prstClr>
              </a:solidFill>
              <a:latin typeface="Calibri"/>
              <a:ea typeface="+mn-ea"/>
              <a:cs typeface="+mn-cs"/>
            </a:rPr>
            <a:t>(See “The Effect of Impingement Angle on Bipropellant Thruster Plume Degradation of Spacecraft Materials” by Courtney Steagall / NASA-JSC).</a:t>
          </a:r>
        </a:p>
      </dsp:txBody>
      <dsp:txXfrm>
        <a:off x="25788" y="3816597"/>
        <a:ext cx="7920473" cy="1537774"/>
      </dsp:txXfrm>
    </dsp:sp>
    <dsp:sp modelId="{574C97B8-BA92-468F-A13B-773E474803E9}">
      <dsp:nvSpPr>
        <dsp:cNvPr id="0" name=""/>
        <dsp:cNvSpPr/>
      </dsp:nvSpPr>
      <dsp:spPr>
        <a:xfrm>
          <a:off x="426961" y="3683887"/>
          <a:ext cx="6589310" cy="265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934" tIns="0" rIns="225934" bIns="0" numCol="1" spcCol="1270" anchor="ctr" anchorCtr="0">
          <a:noAutofit/>
        </a:bodyPr>
        <a:lstStyle/>
        <a:p>
          <a:pPr marL="0" lvl="0" indent="0" algn="l" defTabSz="711200">
            <a:lnSpc>
              <a:spcPct val="90000"/>
            </a:lnSpc>
            <a:spcBef>
              <a:spcPct val="0"/>
            </a:spcBef>
            <a:spcAft>
              <a:spcPct val="35000"/>
            </a:spcAft>
            <a:buNone/>
          </a:pPr>
          <a:r>
            <a:rPr lang="en-US" sz="1600" b="1" kern="1200" dirty="0"/>
            <a:t>Risk reduction efforts</a:t>
          </a:r>
        </a:p>
      </dsp:txBody>
      <dsp:txXfrm>
        <a:off x="439918" y="3696844"/>
        <a:ext cx="6563396" cy="23950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86F9B-8511-4FEB-ABD8-7B5067528486}"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8E66D-2C69-4EA5-9124-CD4A079B74BF}" type="slidenum">
              <a:rPr lang="en-US" smtClean="0"/>
              <a:t>‹#›</a:t>
            </a:fld>
            <a:endParaRPr lang="en-US"/>
          </a:p>
        </p:txBody>
      </p:sp>
    </p:spTree>
    <p:extLst>
      <p:ext uri="{BB962C8B-B14F-4D97-AF65-F5344CB8AC3E}">
        <p14:creationId xmlns:p14="http://schemas.microsoft.com/office/powerpoint/2010/main" val="362957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89208-19D7-9E47-969D-1A76A4CEEE29}" type="slidenum">
              <a:rPr lang="en-US" smtClean="0"/>
              <a:t>1</a:t>
            </a:fld>
            <a:endParaRPr lang="en-US"/>
          </a:p>
        </p:txBody>
      </p:sp>
    </p:spTree>
    <p:extLst>
      <p:ext uri="{BB962C8B-B14F-4D97-AF65-F5344CB8AC3E}">
        <p14:creationId xmlns:p14="http://schemas.microsoft.com/office/powerpoint/2010/main" val="238614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42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9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3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68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725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8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89208-19D7-9E47-969D-1A76A4CEEE29}" type="slidenum">
              <a:rPr lang="en-US" smtClean="0"/>
              <a:t>16</a:t>
            </a:fld>
            <a:endParaRPr lang="en-US"/>
          </a:p>
        </p:txBody>
      </p:sp>
    </p:spTree>
    <p:extLst>
      <p:ext uri="{BB962C8B-B14F-4D97-AF65-F5344CB8AC3E}">
        <p14:creationId xmlns:p14="http://schemas.microsoft.com/office/powerpoint/2010/main" val="195970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1B43-2C02-4D98-BC18-177695A93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44246-A6CC-091A-2895-74425FA29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D3BFA-DC80-08AE-623D-1CFCA1DC6904}"/>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07228369-573B-69FB-4549-8AC7C3552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9F9AF-E162-EA27-FD58-FD869953D6D2}"/>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407943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5EA2-37C2-917B-02FB-65C3F20210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3C3B6-C348-8907-88C9-E9E3B4AC4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3A844-9FDD-4133-E3A1-1FED4A1A8F44}"/>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51C0978B-ACEE-9F97-528F-054DC6774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AE444-28E6-CF70-FAC2-4F2ED6F979A9}"/>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4147195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BE20F-955F-0440-3131-D5DEA066CF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2B8152-9A01-3090-76E4-8C8A30B1D8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2D935-D724-659F-E1DA-E8037799F795}"/>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B4A004FB-B814-8745-93C5-246FC4FC2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2FE01-AAC7-FA73-D2AF-4194BD25E38E}"/>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226459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065FE-9FF9-0D4E-B9A8-3813CEDEB4C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03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2432717"/>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1878259"/>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349486"/>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54910"/>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9990723"/>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879030"/>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2296911"/>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B0B8-5803-3C55-26E3-6CE01116D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7A2E2-B35E-D3F5-9287-BEE3B4049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B9BD3-91B0-4021-A648-5565E799F782}"/>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C7A432A9-8A1B-B5A1-1218-D55233542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AA85D-58E9-42F3-3B58-5DA6B45C1312}"/>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3775827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dirty="0"/>
          </a:p>
        </p:txBody>
      </p:sp>
    </p:spTree>
    <p:extLst>
      <p:ext uri="{BB962C8B-B14F-4D97-AF65-F5344CB8AC3E}">
        <p14:creationId xmlns:p14="http://schemas.microsoft.com/office/powerpoint/2010/main" val="892019543"/>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041556"/>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22206824"/>
      </p:ext>
    </p:extLst>
  </p:cSld>
  <p:clrMapOvr>
    <a:masterClrMapping/>
  </p:clrMapOvr>
  <p:transition spd="med"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68680"/>
      </p:ext>
    </p:extLst>
  </p:cSld>
  <p:clrMapOvr>
    <a:masterClrMapping/>
  </p:clrMapOvr>
  <p:transition spd="med"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0955050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065FE-9FF9-0D4E-B9A8-3813CEDEB4C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3">
            <a:extLst>
              <a:ext uri="{FF2B5EF4-FFF2-40B4-BE49-F238E27FC236}">
                <a16:creationId xmlns:a16="http://schemas.microsoft.com/office/drawing/2014/main" id="{065CFA80-A8E5-4659-987F-DF9E023391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auto">
          <a:xfrm>
            <a:off x="-14692" y="0"/>
            <a:ext cx="12206692" cy="686626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4274E44-1589-4A9C-A207-00DBAC5381C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8112" y="124229"/>
            <a:ext cx="1247912" cy="1033272"/>
          </a:xfrm>
          <a:prstGeom prst="rect">
            <a:avLst/>
          </a:prstGeom>
        </p:spPr>
      </p:pic>
      <p:pic>
        <p:nvPicPr>
          <p:cNvPr id="6" name="Picture 5">
            <a:extLst>
              <a:ext uri="{FF2B5EF4-FFF2-40B4-BE49-F238E27FC236}">
                <a16:creationId xmlns:a16="http://schemas.microsoft.com/office/drawing/2014/main" id="{ACF61FB6-E8C3-4348-A223-C1CD1C9F6D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220" y="5798605"/>
            <a:ext cx="935166" cy="935166"/>
          </a:xfrm>
          <a:prstGeom prst="rect">
            <a:avLst/>
          </a:prstGeom>
        </p:spPr>
      </p:pic>
      <p:pic>
        <p:nvPicPr>
          <p:cNvPr id="7" name="Picture 6">
            <a:extLst>
              <a:ext uri="{FF2B5EF4-FFF2-40B4-BE49-F238E27FC236}">
                <a16:creationId xmlns:a16="http://schemas.microsoft.com/office/drawing/2014/main" id="{AF72AAE4-42D7-4DE5-ACAF-DE91A8A888B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929231" y="122075"/>
            <a:ext cx="1129556" cy="1035426"/>
          </a:xfrm>
          <a:prstGeom prst="rect">
            <a:avLst/>
          </a:prstGeom>
        </p:spPr>
      </p:pic>
    </p:spTree>
    <p:extLst>
      <p:ext uri="{BB962C8B-B14F-4D97-AF65-F5344CB8AC3E}">
        <p14:creationId xmlns:p14="http://schemas.microsoft.com/office/powerpoint/2010/main" val="130834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Content, Banner_without grid">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603443" y="1335088"/>
            <a:ext cx="10984732" cy="1938992"/>
          </a:xfrm>
        </p:spPr>
        <p:txBody>
          <a:bodyPr/>
          <a:lstStyle>
            <a:lvl1pPr>
              <a:defRPr/>
            </a:lvl1pPr>
          </a:lstStyle>
          <a:p>
            <a:pPr lvl="0"/>
            <a:r>
              <a:rPr lang="en-US" dirty="0"/>
              <a:t>Click to edit Master text styles [Attempt to keep bullet points to one line when possible]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r>
              <a:rPr lang="en-US" dirty="0"/>
              <a:t>Publically Available – NASA EDAA 60752</a:t>
            </a:r>
          </a:p>
        </p:txBody>
      </p:sp>
      <p:sp>
        <p:nvSpPr>
          <p:cNvPr id="7" name="Slide Number Placeholder 6"/>
          <p:cNvSpPr>
            <a:spLocks noGrp="1" noChangeArrowheads="1"/>
          </p:cNvSpPr>
          <p:nvPr>
            <p:ph type="sldNum" sz="quarter" idx="4"/>
          </p:nvPr>
        </p:nvSpPr>
        <p:spPr bwMode="auto">
          <a:xfrm>
            <a:off x="9260417" y="6532563"/>
            <a:ext cx="2377016" cy="246062"/>
          </a:xfrm>
          <a:prstGeom prst="rect">
            <a:avLst/>
          </a:prstGeom>
          <a:noFill/>
          <a:ln w="9525">
            <a:noFill/>
            <a:miter lim="800000"/>
            <a:headEnd/>
            <a:tailEnd/>
          </a:ln>
          <a:effectLst/>
        </p:spPr>
        <p:txBody>
          <a:bodyPr vert="horz" wrap="square" lIns="9144" tIns="9144" rIns="9144" bIns="9144" numCol="1" anchor="b" anchorCtr="0" compatLnSpc="1">
            <a:prstTxWarp prst="textNoShape">
              <a:avLst/>
            </a:prstTxWarp>
          </a:bodyPr>
          <a:lstStyle>
            <a:lvl1pPr algn="r" eaLnBrk="0" hangingPunct="0">
              <a:defRPr sz="600">
                <a:solidFill>
                  <a:schemeClr val="bg1">
                    <a:lumMod val="50000"/>
                  </a:schemeClr>
                </a:solidFill>
              </a:defRPr>
            </a:lvl1pPr>
          </a:lstStyle>
          <a:p>
            <a:fld id="{689318A1-174D-4DEE-8106-03A37B9BCF15}" type="slidenum">
              <a:rPr lang="en-US" sz="1000" smtClean="0"/>
              <a:pPr/>
              <a:t>‹#›</a:t>
            </a:fld>
            <a:endParaRPr lang="en-US" sz="1000" dirty="0"/>
          </a:p>
        </p:txBody>
      </p:sp>
      <p:sp>
        <p:nvSpPr>
          <p:cNvPr id="9" name="Title 1"/>
          <p:cNvSpPr>
            <a:spLocks noGrp="1"/>
          </p:cNvSpPr>
          <p:nvPr>
            <p:ph type="title"/>
          </p:nvPr>
        </p:nvSpPr>
        <p:spPr>
          <a:xfrm>
            <a:off x="612293" y="236539"/>
            <a:ext cx="10974041" cy="820737"/>
          </a:xfrm>
        </p:spPr>
        <p:txBody>
          <a:bodyPr anchor="ctr" anchorCtr="0"/>
          <a:lstStyle/>
          <a:p>
            <a:r>
              <a:rPr lang="en-US" dirty="0"/>
              <a:t>Click to edit Master title style</a:t>
            </a:r>
          </a:p>
        </p:txBody>
      </p:sp>
      <p:sp>
        <p:nvSpPr>
          <p:cNvPr id="8" name="Text Placeholder 8"/>
          <p:cNvSpPr>
            <a:spLocks noGrp="1"/>
          </p:cNvSpPr>
          <p:nvPr>
            <p:ph type="body" sz="quarter" idx="12" hasCustomPrompt="1"/>
          </p:nvPr>
        </p:nvSpPr>
        <p:spPr>
          <a:xfrm>
            <a:off x="603444" y="6079968"/>
            <a:ext cx="11053041" cy="397032"/>
          </a:xfrm>
          <a:solidFill>
            <a:srgbClr val="0033A1"/>
          </a:solidFill>
        </p:spPr>
        <p:txBody>
          <a:bodyPr lIns="45720" tIns="45720" rIns="45720" bIns="45720" anchor="b" anchorCtr="1"/>
          <a:lstStyle>
            <a:lvl1pPr marL="0" indent="0" algn="ctr">
              <a:buNone/>
              <a:defRPr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banner text – Delete if not needed</a:t>
            </a:r>
          </a:p>
        </p:txBody>
      </p:sp>
    </p:spTree>
    <p:extLst>
      <p:ext uri="{BB962C8B-B14F-4D97-AF65-F5344CB8AC3E}">
        <p14:creationId xmlns:p14="http://schemas.microsoft.com/office/powerpoint/2010/main" val="264709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C561-E450-3044-9D4E-16D755CC6E2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1851" cy="6858000"/>
          </a:xfrm>
          <a:prstGeom prst="rect">
            <a:avLst/>
          </a:prstGeom>
        </p:spPr>
      </p:pic>
      <p:sp>
        <p:nvSpPr>
          <p:cNvPr id="6" name="Text Placeholder 6">
            <a:extLst>
              <a:ext uri="{FF2B5EF4-FFF2-40B4-BE49-F238E27FC236}">
                <a16:creationId xmlns:a16="http://schemas.microsoft.com/office/drawing/2014/main" id="{F2F38A8D-4773-FA48-B0EB-4E8B26A53EA2}"/>
              </a:ext>
            </a:extLst>
          </p:cNvPr>
          <p:cNvSpPr>
            <a:spLocks noGrp="1"/>
          </p:cNvSpPr>
          <p:nvPr>
            <p:ph type="body" sz="quarter" idx="10"/>
          </p:nvPr>
        </p:nvSpPr>
        <p:spPr>
          <a:xfrm>
            <a:off x="5811750" y="3978227"/>
            <a:ext cx="5999250" cy="481680"/>
          </a:xfrm>
          <a:prstGeom prst="rect">
            <a:avLst/>
          </a:prstGeom>
        </p:spPr>
        <p:txBody>
          <a:bodyPr/>
          <a:lstStyle>
            <a:lvl1pPr marL="0" indent="0" algn="l">
              <a:lnSpc>
                <a:spcPct val="100000"/>
              </a:lnSpc>
              <a:buNone/>
              <a:defRPr sz="28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6">
            <a:extLst>
              <a:ext uri="{FF2B5EF4-FFF2-40B4-BE49-F238E27FC236}">
                <a16:creationId xmlns:a16="http://schemas.microsoft.com/office/drawing/2014/main" id="{ABF26D0B-9B81-914E-9700-C2B79743CC98}"/>
              </a:ext>
            </a:extLst>
          </p:cNvPr>
          <p:cNvSpPr>
            <a:spLocks noGrp="1"/>
          </p:cNvSpPr>
          <p:nvPr>
            <p:ph type="body" sz="quarter" idx="11"/>
          </p:nvPr>
        </p:nvSpPr>
        <p:spPr>
          <a:xfrm>
            <a:off x="5811750" y="4522093"/>
            <a:ext cx="5999250" cy="978568"/>
          </a:xfrm>
          <a:prstGeom prst="rect">
            <a:avLst/>
          </a:prstGeom>
        </p:spPr>
        <p:txBody>
          <a:bodyPr/>
          <a:lstStyle>
            <a:lvl1pPr marL="0" indent="0" algn="l">
              <a:lnSpc>
                <a:spcPct val="100000"/>
              </a:lnSpc>
              <a:buNone/>
              <a:defRPr sz="12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6">
            <a:extLst>
              <a:ext uri="{FF2B5EF4-FFF2-40B4-BE49-F238E27FC236}">
                <a16:creationId xmlns:a16="http://schemas.microsoft.com/office/drawing/2014/main" id="{49B3EAD5-9E1D-914D-AC81-6BABD70BDA22}"/>
              </a:ext>
            </a:extLst>
          </p:cNvPr>
          <p:cNvSpPr>
            <a:spLocks noGrp="1"/>
          </p:cNvSpPr>
          <p:nvPr>
            <p:ph type="body" sz="quarter" idx="12"/>
          </p:nvPr>
        </p:nvSpPr>
        <p:spPr>
          <a:xfrm>
            <a:off x="3301690" y="2442408"/>
            <a:ext cx="4499978" cy="481680"/>
          </a:xfrm>
          <a:prstGeom prst="rect">
            <a:avLst/>
          </a:prstGeom>
        </p:spPr>
        <p:txBody>
          <a:bodyPr/>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3" name="Picture 2">
            <a:extLst>
              <a:ext uri="{FF2B5EF4-FFF2-40B4-BE49-F238E27FC236}">
                <a16:creationId xmlns:a16="http://schemas.microsoft.com/office/drawing/2014/main" id="{10365899-A7A6-E145-953B-17A168B801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835668" y="2819397"/>
            <a:ext cx="8542965" cy="1219206"/>
          </a:xfrm>
          <a:prstGeom prst="rect">
            <a:avLst/>
          </a:prstGeom>
        </p:spPr>
      </p:pic>
      <p:pic>
        <p:nvPicPr>
          <p:cNvPr id="12" name="Picture 11">
            <a:extLst>
              <a:ext uri="{FF2B5EF4-FFF2-40B4-BE49-F238E27FC236}">
                <a16:creationId xmlns:a16="http://schemas.microsoft.com/office/drawing/2014/main" id="{0511F59B-C130-144E-932F-FC0D895E88F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pic>
        <p:nvPicPr>
          <p:cNvPr id="13" name="Picture 12">
            <a:extLst>
              <a:ext uri="{FF2B5EF4-FFF2-40B4-BE49-F238E27FC236}">
                <a16:creationId xmlns:a16="http://schemas.microsoft.com/office/drawing/2014/main" id="{C4EAB04C-7161-D54A-B84D-1FFB6A79F1D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spTree>
    <p:extLst>
      <p:ext uri="{BB962C8B-B14F-4D97-AF65-F5344CB8AC3E}">
        <p14:creationId xmlns:p14="http://schemas.microsoft.com/office/powerpoint/2010/main" val="2815081529"/>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5C86D-269B-B94D-BA41-4083A7AA544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9" y="0"/>
            <a:ext cx="12192000" cy="6858001"/>
          </a:xfrm>
          <a:prstGeom prst="rect">
            <a:avLst/>
          </a:prstGeom>
        </p:spPr>
      </p:pic>
      <p:sp>
        <p:nvSpPr>
          <p:cNvPr id="5" name="Rectangle 5">
            <a:extLst>
              <a:ext uri="{FF2B5EF4-FFF2-40B4-BE49-F238E27FC236}">
                <a16:creationId xmlns:a16="http://schemas.microsoft.com/office/drawing/2014/main" id="{D8568744-4A84-6C40-9F90-AFAC3EDA0E00}"/>
              </a:ext>
            </a:extLst>
          </p:cNvPr>
          <p:cNvSpPr/>
          <p:nvPr userDrawn="1"/>
        </p:nvSpPr>
        <p:spPr>
          <a:xfrm>
            <a:off x="-60" y="-1294"/>
            <a:ext cx="8103846" cy="6868172"/>
          </a:xfrm>
          <a:custGeom>
            <a:avLst/>
            <a:gdLst>
              <a:gd name="connsiteX0" fmla="*/ 0 w 8516938"/>
              <a:gd name="connsiteY0" fmla="*/ 0 h 6858000"/>
              <a:gd name="connsiteX1" fmla="*/ 8516938 w 8516938"/>
              <a:gd name="connsiteY1" fmla="*/ 0 h 6858000"/>
              <a:gd name="connsiteX2" fmla="*/ 8516938 w 8516938"/>
              <a:gd name="connsiteY2" fmla="*/ 6858000 h 6858000"/>
              <a:gd name="connsiteX3" fmla="*/ 0 w 8516938"/>
              <a:gd name="connsiteY3" fmla="*/ 6858000 h 6858000"/>
              <a:gd name="connsiteX4" fmla="*/ 0 w 8516938"/>
              <a:gd name="connsiteY4" fmla="*/ 0 h 6858000"/>
              <a:gd name="connsiteX0" fmla="*/ 0 w 8516938"/>
              <a:gd name="connsiteY0" fmla="*/ 0 h 6858000"/>
              <a:gd name="connsiteX1" fmla="*/ 4832705 w 8516938"/>
              <a:gd name="connsiteY1" fmla="*/ 0 h 6858000"/>
              <a:gd name="connsiteX2" fmla="*/ 8516938 w 8516938"/>
              <a:gd name="connsiteY2" fmla="*/ 6858000 h 6858000"/>
              <a:gd name="connsiteX3" fmla="*/ 0 w 8516938"/>
              <a:gd name="connsiteY3" fmla="*/ 6858000 h 6858000"/>
              <a:gd name="connsiteX4" fmla="*/ 0 w 8516938"/>
              <a:gd name="connsiteY4" fmla="*/ 0 h 6858000"/>
              <a:gd name="connsiteX0" fmla="*/ 0 w 8516938"/>
              <a:gd name="connsiteY0" fmla="*/ 0 h 6858000"/>
              <a:gd name="connsiteX1" fmla="*/ 4486476 w 8516938"/>
              <a:gd name="connsiteY1" fmla="*/ 17755 h 6858000"/>
              <a:gd name="connsiteX2" fmla="*/ 8516938 w 8516938"/>
              <a:gd name="connsiteY2" fmla="*/ 6858000 h 6858000"/>
              <a:gd name="connsiteX3" fmla="*/ 0 w 8516938"/>
              <a:gd name="connsiteY3" fmla="*/ 6858000 h 6858000"/>
              <a:gd name="connsiteX4" fmla="*/ 0 w 8516938"/>
              <a:gd name="connsiteY4" fmla="*/ 0 h 6858000"/>
              <a:gd name="connsiteX0" fmla="*/ 0 w 8516938"/>
              <a:gd name="connsiteY0" fmla="*/ 17756 h 6875756"/>
              <a:gd name="connsiteX1" fmla="*/ 4566375 w 8516938"/>
              <a:gd name="connsiteY1" fmla="*/ 0 h 6875756"/>
              <a:gd name="connsiteX2" fmla="*/ 8516938 w 8516938"/>
              <a:gd name="connsiteY2" fmla="*/ 6875756 h 6875756"/>
              <a:gd name="connsiteX3" fmla="*/ 0 w 8516938"/>
              <a:gd name="connsiteY3" fmla="*/ 6875756 h 6875756"/>
              <a:gd name="connsiteX4" fmla="*/ 0 w 8516938"/>
              <a:gd name="connsiteY4" fmla="*/ 17756 h 6875756"/>
              <a:gd name="connsiteX0" fmla="*/ 3175 w 8516938"/>
              <a:gd name="connsiteY0" fmla="*/ 5056 h 6875756"/>
              <a:gd name="connsiteX1" fmla="*/ 4566375 w 8516938"/>
              <a:gd name="connsiteY1" fmla="*/ 0 h 6875756"/>
              <a:gd name="connsiteX2" fmla="*/ 8516938 w 8516938"/>
              <a:gd name="connsiteY2" fmla="*/ 6875756 h 6875756"/>
              <a:gd name="connsiteX3" fmla="*/ 0 w 8516938"/>
              <a:gd name="connsiteY3" fmla="*/ 6875756 h 6875756"/>
              <a:gd name="connsiteX4" fmla="*/ 3175 w 8516938"/>
              <a:gd name="connsiteY4" fmla="*/ 5056 h 6875756"/>
              <a:gd name="connsiteX0" fmla="*/ 2 w 8513765"/>
              <a:gd name="connsiteY0" fmla="*/ 5056 h 6878931"/>
              <a:gd name="connsiteX1" fmla="*/ 4563202 w 8513765"/>
              <a:gd name="connsiteY1" fmla="*/ 0 h 6878931"/>
              <a:gd name="connsiteX2" fmla="*/ 8513765 w 8513765"/>
              <a:gd name="connsiteY2" fmla="*/ 6875756 h 6878931"/>
              <a:gd name="connsiteX3" fmla="*/ 622302 w 8513765"/>
              <a:gd name="connsiteY3" fmla="*/ 6878931 h 6878931"/>
              <a:gd name="connsiteX4" fmla="*/ 2 w 8513765"/>
              <a:gd name="connsiteY4" fmla="*/ 5056 h 6878931"/>
              <a:gd name="connsiteX0" fmla="*/ 2 w 8513765"/>
              <a:gd name="connsiteY0" fmla="*/ 5056 h 6875756"/>
              <a:gd name="connsiteX1" fmla="*/ 4563202 w 8513765"/>
              <a:gd name="connsiteY1" fmla="*/ 0 h 6875756"/>
              <a:gd name="connsiteX2" fmla="*/ 8513765 w 8513765"/>
              <a:gd name="connsiteY2" fmla="*/ 6875756 h 6875756"/>
              <a:gd name="connsiteX3" fmla="*/ 419102 w 8513765"/>
              <a:gd name="connsiteY3" fmla="*/ 6863056 h 6875756"/>
              <a:gd name="connsiteX4" fmla="*/ 2 w 8513765"/>
              <a:gd name="connsiteY4" fmla="*/ 5056 h 6875756"/>
              <a:gd name="connsiteX0" fmla="*/ 30 w 8120093"/>
              <a:gd name="connsiteY0" fmla="*/ 0 h 6880225"/>
              <a:gd name="connsiteX1" fmla="*/ 4169530 w 8120093"/>
              <a:gd name="connsiteY1" fmla="*/ 4469 h 6880225"/>
              <a:gd name="connsiteX2" fmla="*/ 8120093 w 8120093"/>
              <a:gd name="connsiteY2" fmla="*/ 6880225 h 6880225"/>
              <a:gd name="connsiteX3" fmla="*/ 25430 w 8120093"/>
              <a:gd name="connsiteY3" fmla="*/ 6867525 h 6880225"/>
              <a:gd name="connsiteX4" fmla="*/ 30 w 8120093"/>
              <a:gd name="connsiteY4" fmla="*/ 0 h 6880225"/>
              <a:gd name="connsiteX0" fmla="*/ 260350 w 8094663"/>
              <a:gd name="connsiteY0" fmla="*/ 11406 h 6875756"/>
              <a:gd name="connsiteX1" fmla="*/ 4144100 w 8094663"/>
              <a:gd name="connsiteY1" fmla="*/ 0 h 6875756"/>
              <a:gd name="connsiteX2" fmla="*/ 8094663 w 8094663"/>
              <a:gd name="connsiteY2" fmla="*/ 6875756 h 6875756"/>
              <a:gd name="connsiteX3" fmla="*/ 0 w 8094663"/>
              <a:gd name="connsiteY3" fmla="*/ 6863056 h 6875756"/>
              <a:gd name="connsiteX4" fmla="*/ 260350 w 8094663"/>
              <a:gd name="connsiteY4" fmla="*/ 11406 h 6875756"/>
              <a:gd name="connsiteX0" fmla="*/ 305 w 8094968"/>
              <a:gd name="connsiteY0" fmla="*/ 0 h 6877050"/>
              <a:gd name="connsiteX1" fmla="*/ 4144405 w 8094968"/>
              <a:gd name="connsiteY1" fmla="*/ 1294 h 6877050"/>
              <a:gd name="connsiteX2" fmla="*/ 8094968 w 8094968"/>
              <a:gd name="connsiteY2" fmla="*/ 6877050 h 6877050"/>
              <a:gd name="connsiteX3" fmla="*/ 305 w 8094968"/>
              <a:gd name="connsiteY3" fmla="*/ 6864350 h 6877050"/>
              <a:gd name="connsiteX4" fmla="*/ 305 w 8094968"/>
              <a:gd name="connsiteY4" fmla="*/ 0 h 6877050"/>
              <a:gd name="connsiteX0" fmla="*/ 305 w 8103846"/>
              <a:gd name="connsiteY0" fmla="*/ 0 h 6868172"/>
              <a:gd name="connsiteX1" fmla="*/ 4144405 w 8103846"/>
              <a:gd name="connsiteY1" fmla="*/ 1294 h 6868172"/>
              <a:gd name="connsiteX2" fmla="*/ 8103846 w 8103846"/>
              <a:gd name="connsiteY2" fmla="*/ 6868172 h 6868172"/>
              <a:gd name="connsiteX3" fmla="*/ 305 w 8103846"/>
              <a:gd name="connsiteY3" fmla="*/ 6864350 h 6868172"/>
              <a:gd name="connsiteX4" fmla="*/ 305 w 8103846"/>
              <a:gd name="connsiteY4" fmla="*/ 0 h 68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846" h="6868172">
                <a:moveTo>
                  <a:pt x="305" y="0"/>
                </a:moveTo>
                <a:lnTo>
                  <a:pt x="4144405" y="1294"/>
                </a:lnTo>
                <a:lnTo>
                  <a:pt x="8103846" y="6868172"/>
                </a:lnTo>
                <a:lnTo>
                  <a:pt x="305" y="6864350"/>
                </a:lnTo>
                <a:cubicBezTo>
                  <a:pt x="1363" y="4574117"/>
                  <a:pt x="-753" y="2290233"/>
                  <a:pt x="305" y="0"/>
                </a:cubicBez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11" name="Text Placeholder 6">
            <a:extLst>
              <a:ext uri="{FF2B5EF4-FFF2-40B4-BE49-F238E27FC236}">
                <a16:creationId xmlns:a16="http://schemas.microsoft.com/office/drawing/2014/main" id="{8F42531A-881A-CD4E-89A0-31794EDF1213}"/>
              </a:ext>
            </a:extLst>
          </p:cNvPr>
          <p:cNvSpPr>
            <a:spLocks noGrp="1"/>
          </p:cNvSpPr>
          <p:nvPr>
            <p:ph type="body" sz="quarter" idx="11"/>
          </p:nvPr>
        </p:nvSpPr>
        <p:spPr>
          <a:xfrm>
            <a:off x="2385454" y="3860340"/>
            <a:ext cx="3710546" cy="875305"/>
          </a:xfrm>
          <a:prstGeom prst="rect">
            <a:avLst/>
          </a:prstGeom>
        </p:spPr>
        <p:txBody>
          <a:bodyPr/>
          <a:lstStyle>
            <a:lvl1pPr marL="0" indent="0" algn="l">
              <a:lnSpc>
                <a:spcPct val="100000"/>
              </a:lnSpc>
              <a:buNone/>
              <a:defRPr sz="28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13" name="Picture 12">
            <a:extLst>
              <a:ext uri="{FF2B5EF4-FFF2-40B4-BE49-F238E27FC236}">
                <a16:creationId xmlns:a16="http://schemas.microsoft.com/office/drawing/2014/main" id="{60E9CD00-40D3-3149-87C8-2CE581F8063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76165" y="2163864"/>
            <a:ext cx="11887200" cy="1696476"/>
          </a:xfrm>
          <a:prstGeom prst="rect">
            <a:avLst/>
          </a:prstGeom>
        </p:spPr>
      </p:pic>
      <p:pic>
        <p:nvPicPr>
          <p:cNvPr id="12" name="Picture 11">
            <a:extLst>
              <a:ext uri="{FF2B5EF4-FFF2-40B4-BE49-F238E27FC236}">
                <a16:creationId xmlns:a16="http://schemas.microsoft.com/office/drawing/2014/main" id="{99CE8031-DEE2-A44C-8817-F0DE249EAA4F}"/>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pic>
        <p:nvPicPr>
          <p:cNvPr id="14" name="Picture 13">
            <a:extLst>
              <a:ext uri="{FF2B5EF4-FFF2-40B4-BE49-F238E27FC236}">
                <a16:creationId xmlns:a16="http://schemas.microsoft.com/office/drawing/2014/main" id="{E9EC1C52-7916-6D41-B7F9-A1BB1EDC94B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sp>
        <p:nvSpPr>
          <p:cNvPr id="9" name="Text Placeholder 6">
            <a:extLst>
              <a:ext uri="{FF2B5EF4-FFF2-40B4-BE49-F238E27FC236}">
                <a16:creationId xmlns:a16="http://schemas.microsoft.com/office/drawing/2014/main" id="{642FDAF8-B649-1C47-BA89-D378108955E8}"/>
              </a:ext>
            </a:extLst>
          </p:cNvPr>
          <p:cNvSpPr>
            <a:spLocks noGrp="1"/>
          </p:cNvSpPr>
          <p:nvPr>
            <p:ph type="body" sz="quarter" idx="10" hasCustomPrompt="1"/>
          </p:nvPr>
        </p:nvSpPr>
        <p:spPr>
          <a:xfrm>
            <a:off x="390833" y="390832"/>
            <a:ext cx="3500120" cy="481680"/>
          </a:xfrm>
          <a:prstGeom prst="rect">
            <a:avLst/>
          </a:prstGeom>
        </p:spPr>
        <p:txBody>
          <a:bodyPr/>
          <a:lstStyle>
            <a:lvl1pPr marL="0" indent="0" algn="l">
              <a:lnSpc>
                <a:spcPct val="100000"/>
              </a:lnSpc>
              <a:buNone/>
              <a:defRPr sz="12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fld id="{3C5F761E-A033-894E-A6EA-51CD6AA715D8}" type="datetime4">
              <a:rPr lang="en-US" smtClean="0"/>
              <a:t>September 21, 2021</a:t>
            </a:fld>
            <a:endParaRPr lang="en-US"/>
          </a:p>
        </p:txBody>
      </p:sp>
    </p:spTree>
    <p:extLst>
      <p:ext uri="{BB962C8B-B14F-4D97-AF65-F5344CB8AC3E}">
        <p14:creationId xmlns:p14="http://schemas.microsoft.com/office/powerpoint/2010/main" val="3395191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E6379B-C8E5-A443-9209-9CE1BF738C7E}"/>
              </a:ext>
            </a:extLst>
          </p:cNvPr>
          <p:cNvSpPr/>
          <p:nvPr userDrawn="1"/>
        </p:nvSpPr>
        <p:spPr>
          <a:xfrm>
            <a:off x="0" y="-1294"/>
            <a:ext cx="12192000" cy="6859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23F50D-6E4A-8C44-8BE7-64D8F5340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3509" y="-1294"/>
            <a:ext cx="6644982" cy="6644982"/>
          </a:xfrm>
          <a:prstGeom prst="rect">
            <a:avLst/>
          </a:prstGeom>
        </p:spPr>
      </p:pic>
      <p:sp>
        <p:nvSpPr>
          <p:cNvPr id="11" name="Text Placeholder 6">
            <a:extLst>
              <a:ext uri="{FF2B5EF4-FFF2-40B4-BE49-F238E27FC236}">
                <a16:creationId xmlns:a16="http://schemas.microsoft.com/office/drawing/2014/main" id="{8F42531A-881A-CD4E-89A0-31794EDF1213}"/>
              </a:ext>
            </a:extLst>
          </p:cNvPr>
          <p:cNvSpPr>
            <a:spLocks noGrp="1"/>
          </p:cNvSpPr>
          <p:nvPr>
            <p:ph type="body" sz="quarter" idx="11"/>
          </p:nvPr>
        </p:nvSpPr>
        <p:spPr>
          <a:xfrm>
            <a:off x="381001" y="5407812"/>
            <a:ext cx="3948560" cy="1010369"/>
          </a:xfrm>
          <a:prstGeom prst="rect">
            <a:avLst/>
          </a:prstGeom>
        </p:spPr>
        <p:txBody>
          <a:bodyPr/>
          <a:lstStyle>
            <a:lvl1pPr marL="0" indent="0" algn="l">
              <a:lnSpc>
                <a:spcPct val="1000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16" name="Picture 15">
            <a:extLst>
              <a:ext uri="{FF2B5EF4-FFF2-40B4-BE49-F238E27FC236}">
                <a16:creationId xmlns:a16="http://schemas.microsoft.com/office/drawing/2014/main" id="{5FB64738-6E17-4542-AF05-D1082E69965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87028" y="1209675"/>
            <a:ext cx="10837545" cy="1546675"/>
          </a:xfrm>
          <a:prstGeom prst="rect">
            <a:avLst/>
          </a:prstGeom>
        </p:spPr>
      </p:pic>
      <p:sp>
        <p:nvSpPr>
          <p:cNvPr id="17" name="Text Placeholder 6">
            <a:extLst>
              <a:ext uri="{FF2B5EF4-FFF2-40B4-BE49-F238E27FC236}">
                <a16:creationId xmlns:a16="http://schemas.microsoft.com/office/drawing/2014/main" id="{FC7DD599-0738-D542-98D3-486F28DA250A}"/>
              </a:ext>
            </a:extLst>
          </p:cNvPr>
          <p:cNvSpPr>
            <a:spLocks noGrp="1"/>
          </p:cNvSpPr>
          <p:nvPr>
            <p:ph type="body" sz="quarter" idx="12"/>
          </p:nvPr>
        </p:nvSpPr>
        <p:spPr>
          <a:xfrm>
            <a:off x="7867651" y="5428531"/>
            <a:ext cx="3948560" cy="1010369"/>
          </a:xfrm>
          <a:prstGeom prst="rect">
            <a:avLst/>
          </a:prstGeom>
        </p:spPr>
        <p:txBody>
          <a:bodyPr/>
          <a:lstStyle>
            <a:lvl1pPr marL="0" indent="0" algn="l">
              <a:lnSpc>
                <a:spcPct val="1000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B930559C-25DE-4142-ACB3-0A2F006618D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pic>
        <p:nvPicPr>
          <p:cNvPr id="14" name="Picture 13">
            <a:extLst>
              <a:ext uri="{FF2B5EF4-FFF2-40B4-BE49-F238E27FC236}">
                <a16:creationId xmlns:a16="http://schemas.microsoft.com/office/drawing/2014/main" id="{B2325AC1-5698-3A4E-A1E6-91A8FDF2B8B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spTree>
    <p:extLst>
      <p:ext uri="{BB962C8B-B14F-4D97-AF65-F5344CB8AC3E}">
        <p14:creationId xmlns:p14="http://schemas.microsoft.com/office/powerpoint/2010/main" val="268078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F10F-B58A-A673-AB45-F42D7D3AA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C5A6C-F134-09FD-3C87-70EA24FF93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870AF-A7A1-6CD1-0CDA-C4BE63ABD28E}"/>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DB946DBC-C433-914C-D45A-928E4308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7AA2F-0971-255F-6888-B50F8C235ED6}"/>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1108608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E6379B-C8E5-A443-9209-9CE1BF738C7E}"/>
              </a:ext>
            </a:extLst>
          </p:cNvPr>
          <p:cNvSpPr/>
          <p:nvPr userDrawn="1"/>
        </p:nvSpPr>
        <p:spPr>
          <a:xfrm>
            <a:off x="0" y="-1294"/>
            <a:ext cx="12192000" cy="6859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23F50D-6E4A-8C44-8BE7-64D8F534086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773508" y="0"/>
            <a:ext cx="6644982" cy="4023753"/>
          </a:xfrm>
          <a:prstGeom prst="rect">
            <a:avLst/>
          </a:prstGeom>
        </p:spPr>
      </p:pic>
      <p:pic>
        <p:nvPicPr>
          <p:cNvPr id="16" name="Picture 15">
            <a:extLst>
              <a:ext uri="{FF2B5EF4-FFF2-40B4-BE49-F238E27FC236}">
                <a16:creationId xmlns:a16="http://schemas.microsoft.com/office/drawing/2014/main" id="{5FB64738-6E17-4542-AF05-D1082E69965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77227" y="-177690"/>
            <a:ext cx="10837545" cy="1546675"/>
          </a:xfrm>
          <a:prstGeom prst="rect">
            <a:avLst/>
          </a:prstGeom>
        </p:spPr>
      </p:pic>
    </p:spTree>
    <p:extLst>
      <p:ext uri="{BB962C8B-B14F-4D97-AF65-F5344CB8AC3E}">
        <p14:creationId xmlns:p14="http://schemas.microsoft.com/office/powerpoint/2010/main" val="1514917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E6379B-C8E5-A443-9209-9CE1BF738C7E}"/>
              </a:ext>
            </a:extLst>
          </p:cNvPr>
          <p:cNvSpPr/>
          <p:nvPr userDrawn="1"/>
        </p:nvSpPr>
        <p:spPr>
          <a:xfrm>
            <a:off x="0" y="-1294"/>
            <a:ext cx="12192000" cy="6859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23F50D-6E4A-8C44-8BE7-64D8F534086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773508" y="0"/>
            <a:ext cx="6644982" cy="4023753"/>
          </a:xfrm>
          <a:prstGeom prst="rect">
            <a:avLst/>
          </a:prstGeom>
        </p:spPr>
      </p:pic>
    </p:spTree>
    <p:extLst>
      <p:ext uri="{BB962C8B-B14F-4D97-AF65-F5344CB8AC3E}">
        <p14:creationId xmlns:p14="http://schemas.microsoft.com/office/powerpoint/2010/main" val="3224737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652C289B-C719-3745-A4A8-6C0A65F33014}"/>
              </a:ext>
            </a:extLst>
          </p:cNvPr>
          <p:cNvSpPr>
            <a:spLocks noGrp="1"/>
          </p:cNvSpPr>
          <p:nvPr>
            <p:ph type="body" sz="quarter" idx="10"/>
          </p:nvPr>
        </p:nvSpPr>
        <p:spPr>
          <a:xfrm>
            <a:off x="6096000" y="4234888"/>
            <a:ext cx="5715000" cy="481680"/>
          </a:xfrm>
          <a:prstGeom prst="rect">
            <a:avLst/>
          </a:prstGeom>
        </p:spPr>
        <p:txBody>
          <a:bodyPr/>
          <a:lstStyle>
            <a:lvl1pPr marL="0" indent="0" algn="l">
              <a:lnSpc>
                <a:spcPct val="100000"/>
              </a:lnSpc>
              <a:buNone/>
              <a:defRPr sz="2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188F8DBA-F296-E147-A51B-A255BF838D2C}"/>
              </a:ext>
            </a:extLst>
          </p:cNvPr>
          <p:cNvSpPr>
            <a:spLocks noGrp="1"/>
          </p:cNvSpPr>
          <p:nvPr>
            <p:ph type="body" sz="quarter" idx="11"/>
          </p:nvPr>
        </p:nvSpPr>
        <p:spPr>
          <a:xfrm>
            <a:off x="6096000" y="4822306"/>
            <a:ext cx="5715000" cy="978568"/>
          </a:xfrm>
          <a:prstGeom prst="rect">
            <a:avLst/>
          </a:prstGeom>
        </p:spPr>
        <p:txBody>
          <a:bodyPr/>
          <a:lstStyle>
            <a:lvl1pPr marL="0" indent="0" algn="l">
              <a:lnSpc>
                <a:spcPct val="100000"/>
              </a:lnSpc>
              <a:buNone/>
              <a:defRPr sz="12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6">
            <a:extLst>
              <a:ext uri="{FF2B5EF4-FFF2-40B4-BE49-F238E27FC236}">
                <a16:creationId xmlns:a16="http://schemas.microsoft.com/office/drawing/2014/main" id="{1DF63E62-B858-3C4E-A577-3D5595ED3A34}"/>
              </a:ext>
            </a:extLst>
          </p:cNvPr>
          <p:cNvSpPr>
            <a:spLocks noGrp="1"/>
          </p:cNvSpPr>
          <p:nvPr>
            <p:ph type="body" sz="quarter" idx="12"/>
          </p:nvPr>
        </p:nvSpPr>
        <p:spPr>
          <a:xfrm>
            <a:off x="3673643" y="1859409"/>
            <a:ext cx="3695700" cy="397118"/>
          </a:xfrm>
          <a:prstGeom prst="rect">
            <a:avLst/>
          </a:prstGeom>
        </p:spPr>
        <p:txBody>
          <a:bodyPr/>
          <a:lstStyle>
            <a:lvl1pPr marL="0" indent="0" algn="l">
              <a:lnSpc>
                <a:spcPct val="100000"/>
              </a:lnSpc>
              <a:buNone/>
              <a:defRPr sz="12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Rectangle 1">
            <a:extLst>
              <a:ext uri="{FF2B5EF4-FFF2-40B4-BE49-F238E27FC236}">
                <a16:creationId xmlns:a16="http://schemas.microsoft.com/office/drawing/2014/main" id="{9B62B762-ED7B-A64D-8298-2FA4749F3338}"/>
              </a:ext>
            </a:extLst>
          </p:cNvPr>
          <p:cNvSpPr/>
          <p:nvPr userDrawn="1"/>
        </p:nvSpPr>
        <p:spPr>
          <a:xfrm>
            <a:off x="0" y="0"/>
            <a:ext cx="5062654" cy="6879273"/>
          </a:xfrm>
          <a:custGeom>
            <a:avLst/>
            <a:gdLst>
              <a:gd name="connsiteX0" fmla="*/ 0 w 5062654"/>
              <a:gd name="connsiteY0" fmla="*/ 0 h 6879273"/>
              <a:gd name="connsiteX1" fmla="*/ 5062654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520176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252546 w 5062654"/>
              <a:gd name="connsiteY1" fmla="*/ 11152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2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691376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26274 w 5062654"/>
              <a:gd name="connsiteY1" fmla="*/ 11153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3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654" h="6879273">
                <a:moveTo>
                  <a:pt x="0" y="0"/>
                </a:moveTo>
                <a:lnTo>
                  <a:pt x="1115123" y="1"/>
                </a:lnTo>
                <a:lnTo>
                  <a:pt x="5062654" y="6879273"/>
                </a:lnTo>
                <a:lnTo>
                  <a:pt x="0" y="6879273"/>
                </a:lnTo>
                <a:lnTo>
                  <a:pt x="0" y="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80A28FF-5C5B-704D-A79B-5EAAA14A7D4D}"/>
              </a:ext>
            </a:extLst>
          </p:cNvPr>
          <p:cNvSpPr>
            <a:spLocks noGrp="1"/>
          </p:cNvSpPr>
          <p:nvPr>
            <p:ph type="body" sz="quarter" idx="13" hasCustomPrompt="1"/>
          </p:nvPr>
        </p:nvSpPr>
        <p:spPr>
          <a:xfrm>
            <a:off x="3673643" y="2375479"/>
            <a:ext cx="8137357" cy="1740457"/>
          </a:xfrm>
          <a:prstGeom prst="rect">
            <a:avLst/>
          </a:prstGeom>
        </p:spPr>
        <p:txBody>
          <a:bodyPr/>
          <a:lstStyle>
            <a:lvl1pPr marL="0" indent="0" algn="l">
              <a:lnSpc>
                <a:spcPct val="100000"/>
              </a:lnSpc>
              <a:buNone/>
              <a:defRPr sz="4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68325483"/>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520E77-10AA-6143-8BB5-C07B00DAAF3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5143500"/>
            <a:ext cx="12191702" cy="1714500"/>
          </a:xfrm>
          <a:prstGeom prst="rect">
            <a:avLst/>
          </a:prstGeom>
        </p:spPr>
      </p:pic>
      <p:pic>
        <p:nvPicPr>
          <p:cNvPr id="8" name="Picture 7">
            <a:extLst>
              <a:ext uri="{FF2B5EF4-FFF2-40B4-BE49-F238E27FC236}">
                <a16:creationId xmlns:a16="http://schemas.microsoft.com/office/drawing/2014/main" id="{405456CC-ECD5-B041-9F86-C2F963E42BA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6522" y="5171458"/>
            <a:ext cx="10509813" cy="1499904"/>
          </a:xfrm>
          <a:prstGeom prst="rect">
            <a:avLst/>
          </a:prstGeom>
        </p:spPr>
      </p:pic>
      <p:sp>
        <p:nvSpPr>
          <p:cNvPr id="10" name="Text Placeholder 6">
            <a:extLst>
              <a:ext uri="{FF2B5EF4-FFF2-40B4-BE49-F238E27FC236}">
                <a16:creationId xmlns:a16="http://schemas.microsoft.com/office/drawing/2014/main" id="{ED9DBE72-C4A2-C241-88FD-F87AC126D4DF}"/>
              </a:ext>
            </a:extLst>
          </p:cNvPr>
          <p:cNvSpPr>
            <a:spLocks noGrp="1"/>
          </p:cNvSpPr>
          <p:nvPr>
            <p:ph type="body" sz="quarter" idx="11"/>
          </p:nvPr>
        </p:nvSpPr>
        <p:spPr>
          <a:xfrm>
            <a:off x="413084" y="468575"/>
            <a:ext cx="937861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6">
            <a:extLst>
              <a:ext uri="{FF2B5EF4-FFF2-40B4-BE49-F238E27FC236}">
                <a16:creationId xmlns:a16="http://schemas.microsoft.com/office/drawing/2014/main" id="{E83CAD81-ECEE-AD42-923E-9F216AD874F3}"/>
              </a:ext>
            </a:extLst>
          </p:cNvPr>
          <p:cNvSpPr>
            <a:spLocks noGrp="1"/>
          </p:cNvSpPr>
          <p:nvPr>
            <p:ph type="body" sz="quarter" idx="12"/>
          </p:nvPr>
        </p:nvSpPr>
        <p:spPr>
          <a:xfrm>
            <a:off x="410358" y="1257300"/>
            <a:ext cx="11400642" cy="3549831"/>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4" name="Footer Placeholder 3">
            <a:extLst>
              <a:ext uri="{FF2B5EF4-FFF2-40B4-BE49-F238E27FC236}">
                <a16:creationId xmlns:a16="http://schemas.microsoft.com/office/drawing/2014/main" id="{594A2608-84D0-8748-9EEA-24A702D787FE}"/>
              </a:ext>
            </a:extLst>
          </p:cNvPr>
          <p:cNvSpPr>
            <a:spLocks noGrp="1"/>
          </p:cNvSpPr>
          <p:nvPr>
            <p:ph type="ftr" sz="quarter" idx="14"/>
          </p:nvPr>
        </p:nvSpPr>
        <p:spPr>
          <a:xfrm>
            <a:off x="10726914" y="6451964"/>
            <a:ext cx="1084086" cy="219074"/>
          </a:xfrm>
          <a:prstGeom prst="rect">
            <a:avLst/>
          </a:prstGeom>
        </p:spPr>
        <p:txBody>
          <a:bodyPr/>
          <a:lstStyle/>
          <a:p>
            <a:fld id="{1DD30A3A-C24B-994C-902B-29D76E6E8629}" type="slidenum">
              <a:rPr lang="en-US" smtClean="0"/>
              <a:pPr/>
              <a:t>‹#›</a:t>
            </a:fld>
            <a:endParaRPr lang="en-US"/>
          </a:p>
        </p:txBody>
      </p:sp>
    </p:spTree>
    <p:extLst>
      <p:ext uri="{BB962C8B-B14F-4D97-AF65-F5344CB8AC3E}">
        <p14:creationId xmlns:p14="http://schemas.microsoft.com/office/powerpoint/2010/main" val="317159302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ED9DBE72-C4A2-C241-88FD-F87AC126D4DF}"/>
              </a:ext>
            </a:extLst>
          </p:cNvPr>
          <p:cNvSpPr>
            <a:spLocks noGrp="1"/>
          </p:cNvSpPr>
          <p:nvPr>
            <p:ph type="body" sz="quarter" idx="11"/>
          </p:nvPr>
        </p:nvSpPr>
        <p:spPr>
          <a:xfrm>
            <a:off x="413084" y="468575"/>
            <a:ext cx="937861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6">
            <a:extLst>
              <a:ext uri="{FF2B5EF4-FFF2-40B4-BE49-F238E27FC236}">
                <a16:creationId xmlns:a16="http://schemas.microsoft.com/office/drawing/2014/main" id="{E83CAD81-ECEE-AD42-923E-9F216AD874F3}"/>
              </a:ext>
            </a:extLst>
          </p:cNvPr>
          <p:cNvSpPr>
            <a:spLocks noGrp="1"/>
          </p:cNvSpPr>
          <p:nvPr>
            <p:ph type="body" sz="quarter" idx="12"/>
          </p:nvPr>
        </p:nvSpPr>
        <p:spPr>
          <a:xfrm>
            <a:off x="381000" y="1257300"/>
            <a:ext cx="11430000" cy="5194664"/>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sz="1600">
                <a:solidFill>
                  <a:schemeClr val="tx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45720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4" name="Footer Placeholder 3">
            <a:extLst>
              <a:ext uri="{FF2B5EF4-FFF2-40B4-BE49-F238E27FC236}">
                <a16:creationId xmlns:a16="http://schemas.microsoft.com/office/drawing/2014/main" id="{594A2608-84D0-8748-9EEA-24A702D787FE}"/>
              </a:ext>
            </a:extLst>
          </p:cNvPr>
          <p:cNvSpPr>
            <a:spLocks noGrp="1"/>
          </p:cNvSpPr>
          <p:nvPr>
            <p:ph type="ftr" sz="quarter" idx="14"/>
          </p:nvPr>
        </p:nvSpPr>
        <p:spPr>
          <a:xfrm>
            <a:off x="10726914" y="6451964"/>
            <a:ext cx="1084086" cy="219074"/>
          </a:xfrm>
          <a:prstGeom prst="rect">
            <a:avLst/>
          </a:prstGeom>
        </p:spPr>
        <p:txBody>
          <a:bodyPr/>
          <a:lstStyle/>
          <a:p>
            <a:fld id="{1DD30A3A-C24B-994C-902B-29D76E6E8629}" type="slidenum">
              <a:rPr lang="en-US" smtClean="0"/>
              <a:pPr/>
              <a:t>‹#›</a:t>
            </a:fld>
            <a:endParaRPr lang="en-US"/>
          </a:p>
        </p:txBody>
      </p:sp>
    </p:spTree>
    <p:extLst>
      <p:ext uri="{BB962C8B-B14F-4D97-AF65-F5344CB8AC3E}">
        <p14:creationId xmlns:p14="http://schemas.microsoft.com/office/powerpoint/2010/main" val="1851725651"/>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7609FFF-4277-9748-8A93-211B4E0660B1}"/>
              </a:ext>
            </a:extLst>
          </p:cNvPr>
          <p:cNvSpPr>
            <a:spLocks noGrp="1"/>
          </p:cNvSpPr>
          <p:nvPr>
            <p:ph type="body" sz="quarter" idx="11"/>
          </p:nvPr>
        </p:nvSpPr>
        <p:spPr>
          <a:xfrm>
            <a:off x="3061252" y="1270552"/>
            <a:ext cx="8749748"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BF4EA52C-0671-E847-92E6-C7F9347D8E7A}"/>
              </a:ext>
            </a:extLst>
          </p:cNvPr>
          <p:cNvSpPr>
            <a:spLocks noGrp="1"/>
          </p:cNvSpPr>
          <p:nvPr>
            <p:ph type="body" sz="quarter" idx="12"/>
          </p:nvPr>
        </p:nvSpPr>
        <p:spPr>
          <a:xfrm>
            <a:off x="3727376" y="2049195"/>
            <a:ext cx="8083624" cy="1487913"/>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71D3077F-BD06-EF4C-BAE1-B59766514917}"/>
              </a:ext>
            </a:extLst>
          </p:cNvPr>
          <p:cNvSpPr>
            <a:spLocks noGrp="1"/>
          </p:cNvSpPr>
          <p:nvPr>
            <p:ph type="body" sz="quarter" idx="13"/>
          </p:nvPr>
        </p:nvSpPr>
        <p:spPr>
          <a:xfrm>
            <a:off x="6096000" y="3834072"/>
            <a:ext cx="5715000" cy="2604828"/>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Rectangle 1">
            <a:extLst>
              <a:ext uri="{FF2B5EF4-FFF2-40B4-BE49-F238E27FC236}">
                <a16:creationId xmlns:a16="http://schemas.microsoft.com/office/drawing/2014/main" id="{F55F58B5-3609-F544-80EE-4265144A5E9C}"/>
              </a:ext>
            </a:extLst>
          </p:cNvPr>
          <p:cNvSpPr/>
          <p:nvPr userDrawn="1"/>
        </p:nvSpPr>
        <p:spPr>
          <a:xfrm>
            <a:off x="-8054" y="0"/>
            <a:ext cx="5062654" cy="6879273"/>
          </a:xfrm>
          <a:custGeom>
            <a:avLst/>
            <a:gdLst>
              <a:gd name="connsiteX0" fmla="*/ 0 w 5062654"/>
              <a:gd name="connsiteY0" fmla="*/ 0 h 6879273"/>
              <a:gd name="connsiteX1" fmla="*/ 5062654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520176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252546 w 5062654"/>
              <a:gd name="connsiteY1" fmla="*/ 11152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2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691376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26274 w 5062654"/>
              <a:gd name="connsiteY1" fmla="*/ 11153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3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654" h="6879273">
                <a:moveTo>
                  <a:pt x="0" y="0"/>
                </a:moveTo>
                <a:lnTo>
                  <a:pt x="1115123" y="1"/>
                </a:lnTo>
                <a:lnTo>
                  <a:pt x="5062654" y="6879273"/>
                </a:lnTo>
                <a:lnTo>
                  <a:pt x="0" y="6879273"/>
                </a:lnTo>
                <a:lnTo>
                  <a:pt x="0" y="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71246"/>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88DE-0E60-F548-B9AE-039CFDC804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0"/>
            <a:ext cx="6095851" cy="6858000"/>
          </a:xfrm>
          <a:prstGeom prst="rect">
            <a:avLst/>
          </a:prstGeom>
        </p:spPr>
      </p:pic>
      <p:sp>
        <p:nvSpPr>
          <p:cNvPr id="5" name="Text Placeholder 6">
            <a:extLst>
              <a:ext uri="{FF2B5EF4-FFF2-40B4-BE49-F238E27FC236}">
                <a16:creationId xmlns:a16="http://schemas.microsoft.com/office/drawing/2014/main" id="{60D74420-2E1B-3347-9A60-A0B4BC8A12AE}"/>
              </a:ext>
            </a:extLst>
          </p:cNvPr>
          <p:cNvSpPr>
            <a:spLocks noGrp="1"/>
          </p:cNvSpPr>
          <p:nvPr>
            <p:ph type="body" sz="quarter" idx="11"/>
          </p:nvPr>
        </p:nvSpPr>
        <p:spPr>
          <a:xfrm>
            <a:off x="6480314" y="1548848"/>
            <a:ext cx="533068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6">
            <a:extLst>
              <a:ext uri="{FF2B5EF4-FFF2-40B4-BE49-F238E27FC236}">
                <a16:creationId xmlns:a16="http://schemas.microsoft.com/office/drawing/2014/main" id="{1EFDDE86-74A1-F048-A20A-634D638E4327}"/>
              </a:ext>
            </a:extLst>
          </p:cNvPr>
          <p:cNvSpPr>
            <a:spLocks noGrp="1"/>
          </p:cNvSpPr>
          <p:nvPr>
            <p:ph type="body" sz="quarter" idx="12"/>
          </p:nvPr>
        </p:nvSpPr>
        <p:spPr>
          <a:xfrm>
            <a:off x="6477587" y="2302208"/>
            <a:ext cx="5338563" cy="2661677"/>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7" name="Text Placeholder 6">
            <a:extLst>
              <a:ext uri="{FF2B5EF4-FFF2-40B4-BE49-F238E27FC236}">
                <a16:creationId xmlns:a16="http://schemas.microsoft.com/office/drawing/2014/main" id="{9AF31077-9A7D-6B4B-B4EC-FFF58A118AEF}"/>
              </a:ext>
            </a:extLst>
          </p:cNvPr>
          <p:cNvSpPr>
            <a:spLocks noGrp="1"/>
          </p:cNvSpPr>
          <p:nvPr>
            <p:ph type="body" sz="quarter" idx="13"/>
          </p:nvPr>
        </p:nvSpPr>
        <p:spPr>
          <a:xfrm>
            <a:off x="6490251" y="5309152"/>
            <a:ext cx="5338563"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915996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88DE-0E60-F548-B9AE-039CFDC804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96149" y="0"/>
            <a:ext cx="6095851" cy="6858000"/>
          </a:xfrm>
          <a:prstGeom prst="rect">
            <a:avLst/>
          </a:prstGeom>
        </p:spPr>
      </p:pic>
      <p:sp>
        <p:nvSpPr>
          <p:cNvPr id="7" name="Text Placeholder 6">
            <a:extLst>
              <a:ext uri="{FF2B5EF4-FFF2-40B4-BE49-F238E27FC236}">
                <a16:creationId xmlns:a16="http://schemas.microsoft.com/office/drawing/2014/main" id="{1A16B86C-B1C6-F44E-BC89-444243379C99}"/>
              </a:ext>
            </a:extLst>
          </p:cNvPr>
          <p:cNvSpPr>
            <a:spLocks noGrp="1"/>
          </p:cNvSpPr>
          <p:nvPr>
            <p:ph type="body" sz="quarter" idx="11"/>
          </p:nvPr>
        </p:nvSpPr>
        <p:spPr>
          <a:xfrm>
            <a:off x="396979" y="1044185"/>
            <a:ext cx="533068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6">
            <a:extLst>
              <a:ext uri="{FF2B5EF4-FFF2-40B4-BE49-F238E27FC236}">
                <a16:creationId xmlns:a16="http://schemas.microsoft.com/office/drawing/2014/main" id="{CA8876E2-C06B-5145-BE63-CA1EFADF7E2E}"/>
              </a:ext>
            </a:extLst>
          </p:cNvPr>
          <p:cNvSpPr>
            <a:spLocks noGrp="1"/>
          </p:cNvSpPr>
          <p:nvPr>
            <p:ph type="body" sz="quarter" idx="12"/>
          </p:nvPr>
        </p:nvSpPr>
        <p:spPr>
          <a:xfrm>
            <a:off x="394252" y="1797546"/>
            <a:ext cx="5338563" cy="2957334"/>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9" name="Text Placeholder 6">
            <a:extLst>
              <a:ext uri="{FF2B5EF4-FFF2-40B4-BE49-F238E27FC236}">
                <a16:creationId xmlns:a16="http://schemas.microsoft.com/office/drawing/2014/main" id="{59E4798C-C2E8-E34E-8A9A-71B6F213F004}"/>
              </a:ext>
            </a:extLst>
          </p:cNvPr>
          <p:cNvSpPr>
            <a:spLocks noGrp="1"/>
          </p:cNvSpPr>
          <p:nvPr>
            <p:ph type="body" sz="quarter" idx="13"/>
          </p:nvPr>
        </p:nvSpPr>
        <p:spPr>
          <a:xfrm>
            <a:off x="406916" y="5087197"/>
            <a:ext cx="5338563"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7730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196C9-1E99-AE4A-AE61-FD4EBB6241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5143500"/>
            <a:ext cx="12191702" cy="1714500"/>
          </a:xfrm>
          <a:prstGeom prst="rect">
            <a:avLst/>
          </a:prstGeom>
        </p:spPr>
      </p:pic>
      <p:sp>
        <p:nvSpPr>
          <p:cNvPr id="5" name="Text Placeholder 6">
            <a:extLst>
              <a:ext uri="{FF2B5EF4-FFF2-40B4-BE49-F238E27FC236}">
                <a16:creationId xmlns:a16="http://schemas.microsoft.com/office/drawing/2014/main" id="{9D2658AB-6C82-3843-BBE7-BEA590909DCF}"/>
              </a:ext>
            </a:extLst>
          </p:cNvPr>
          <p:cNvSpPr>
            <a:spLocks noGrp="1"/>
          </p:cNvSpPr>
          <p:nvPr>
            <p:ph type="body" sz="quarter" idx="11"/>
          </p:nvPr>
        </p:nvSpPr>
        <p:spPr>
          <a:xfrm>
            <a:off x="396979" y="478439"/>
            <a:ext cx="8181068"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6">
            <a:extLst>
              <a:ext uri="{FF2B5EF4-FFF2-40B4-BE49-F238E27FC236}">
                <a16:creationId xmlns:a16="http://schemas.microsoft.com/office/drawing/2014/main" id="{F83D62CA-46C3-8544-A563-2C94FBA70D7C}"/>
              </a:ext>
            </a:extLst>
          </p:cNvPr>
          <p:cNvSpPr>
            <a:spLocks noGrp="1"/>
          </p:cNvSpPr>
          <p:nvPr>
            <p:ph type="body" sz="quarter" idx="12"/>
          </p:nvPr>
        </p:nvSpPr>
        <p:spPr>
          <a:xfrm>
            <a:off x="394252" y="1257300"/>
            <a:ext cx="11416748" cy="2818362"/>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7" name="Text Placeholder 6">
            <a:extLst>
              <a:ext uri="{FF2B5EF4-FFF2-40B4-BE49-F238E27FC236}">
                <a16:creationId xmlns:a16="http://schemas.microsoft.com/office/drawing/2014/main" id="{438972A0-080D-FB44-8DD5-416327C2C181}"/>
              </a:ext>
            </a:extLst>
          </p:cNvPr>
          <p:cNvSpPr>
            <a:spLocks noGrp="1"/>
          </p:cNvSpPr>
          <p:nvPr>
            <p:ph type="body" sz="quarter" idx="13"/>
          </p:nvPr>
        </p:nvSpPr>
        <p:spPr>
          <a:xfrm>
            <a:off x="406916" y="4368741"/>
            <a:ext cx="11416748"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3777171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196C9-1E99-AE4A-AE61-FD4EBB6241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0"/>
            <a:ext cx="12191702" cy="1714500"/>
          </a:xfrm>
          <a:prstGeom prst="rect">
            <a:avLst/>
          </a:prstGeom>
        </p:spPr>
      </p:pic>
      <p:sp>
        <p:nvSpPr>
          <p:cNvPr id="6" name="Text Placeholder 6">
            <a:extLst>
              <a:ext uri="{FF2B5EF4-FFF2-40B4-BE49-F238E27FC236}">
                <a16:creationId xmlns:a16="http://schemas.microsoft.com/office/drawing/2014/main" id="{9B94BF49-012B-3A4D-8401-D3C0B014A530}"/>
              </a:ext>
            </a:extLst>
          </p:cNvPr>
          <p:cNvSpPr>
            <a:spLocks noGrp="1"/>
          </p:cNvSpPr>
          <p:nvPr>
            <p:ph type="body" sz="quarter" idx="11"/>
          </p:nvPr>
        </p:nvSpPr>
        <p:spPr>
          <a:xfrm>
            <a:off x="396979" y="465126"/>
            <a:ext cx="8181068" cy="481680"/>
          </a:xfrm>
          <a:prstGeom prst="rect">
            <a:avLst/>
          </a:prstGeom>
        </p:spPr>
        <p:txBody>
          <a:bodyPr/>
          <a:lstStyle>
            <a:lvl1pPr marL="0" indent="0" algn="l">
              <a:lnSpc>
                <a:spcPct val="100000"/>
              </a:lnSpc>
              <a:buNone/>
              <a:defRPr sz="2800" b="1">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6">
            <a:extLst>
              <a:ext uri="{FF2B5EF4-FFF2-40B4-BE49-F238E27FC236}">
                <a16:creationId xmlns:a16="http://schemas.microsoft.com/office/drawing/2014/main" id="{EB02179D-F618-9346-85FE-32ABC51E411A}"/>
              </a:ext>
            </a:extLst>
          </p:cNvPr>
          <p:cNvSpPr>
            <a:spLocks noGrp="1"/>
          </p:cNvSpPr>
          <p:nvPr>
            <p:ph type="body" sz="quarter" idx="12"/>
          </p:nvPr>
        </p:nvSpPr>
        <p:spPr>
          <a:xfrm>
            <a:off x="394252" y="2179626"/>
            <a:ext cx="11416748" cy="3398214"/>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8" name="Text Placeholder 6">
            <a:extLst>
              <a:ext uri="{FF2B5EF4-FFF2-40B4-BE49-F238E27FC236}">
                <a16:creationId xmlns:a16="http://schemas.microsoft.com/office/drawing/2014/main" id="{A3639466-C3EF-1748-B995-AC0C9284E852}"/>
              </a:ext>
            </a:extLst>
          </p:cNvPr>
          <p:cNvSpPr>
            <a:spLocks noGrp="1"/>
          </p:cNvSpPr>
          <p:nvPr>
            <p:ph type="body" sz="quarter" idx="13"/>
          </p:nvPr>
        </p:nvSpPr>
        <p:spPr>
          <a:xfrm>
            <a:off x="406916" y="5963446"/>
            <a:ext cx="11416748"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66BA4B49-E372-C945-8918-C0B8351EE0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pic>
        <p:nvPicPr>
          <p:cNvPr id="11" name="Picture 10">
            <a:extLst>
              <a:ext uri="{FF2B5EF4-FFF2-40B4-BE49-F238E27FC236}">
                <a16:creationId xmlns:a16="http://schemas.microsoft.com/office/drawing/2014/main" id="{41426CE0-9320-8540-AD87-AC247D986D0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spTree>
    <p:extLst>
      <p:ext uri="{BB962C8B-B14F-4D97-AF65-F5344CB8AC3E}">
        <p14:creationId xmlns:p14="http://schemas.microsoft.com/office/powerpoint/2010/main" val="283494350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73B9-CA06-C2D8-C777-35B9200B5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E07202-CFB6-D93A-6725-EEE7F35C1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0B29E-5B09-17C1-BC85-1EA11BE8D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8EAB3A-12CA-6C17-2329-D3AB818FFA42}"/>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6" name="Footer Placeholder 5">
            <a:extLst>
              <a:ext uri="{FF2B5EF4-FFF2-40B4-BE49-F238E27FC236}">
                <a16:creationId xmlns:a16="http://schemas.microsoft.com/office/drawing/2014/main" id="{538DD90F-5104-35A8-79A6-96AFB7F77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42676-3417-141D-F9B9-F5C82578A2E4}"/>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1046240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531755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C374B5-407A-DA42-B8B7-F820B4AA3706}"/>
              </a:ext>
            </a:extLst>
          </p:cNvPr>
          <p:cNvSpPr>
            <a:spLocks noGrp="1"/>
          </p:cNvSpPr>
          <p:nvPr>
            <p:ph type="pic" sz="quarter" idx="10"/>
          </p:nvPr>
        </p:nvSpPr>
        <p:spPr>
          <a:xfrm>
            <a:off x="0" y="-12701"/>
            <a:ext cx="11064875" cy="6883401"/>
          </a:xfrm>
          <a:custGeom>
            <a:avLst/>
            <a:gdLst>
              <a:gd name="connsiteX0" fmla="*/ 0 w 11064875"/>
              <a:gd name="connsiteY0" fmla="*/ 0 h 6883401"/>
              <a:gd name="connsiteX1" fmla="*/ 11064875 w 11064875"/>
              <a:gd name="connsiteY1" fmla="*/ 0 h 6883401"/>
              <a:gd name="connsiteX2" fmla="*/ 11064875 w 11064875"/>
              <a:gd name="connsiteY2" fmla="*/ 6883401 h 6883401"/>
              <a:gd name="connsiteX3" fmla="*/ 0 w 11064875"/>
              <a:gd name="connsiteY3" fmla="*/ 6883401 h 6883401"/>
              <a:gd name="connsiteX4" fmla="*/ 0 w 11064875"/>
              <a:gd name="connsiteY4" fmla="*/ 0 h 6883401"/>
              <a:gd name="connsiteX0" fmla="*/ 0 w 11064875"/>
              <a:gd name="connsiteY0" fmla="*/ 0 h 6883401"/>
              <a:gd name="connsiteX1" fmla="*/ 7122795 w 11064875"/>
              <a:gd name="connsiteY1" fmla="*/ 0 h 6883401"/>
              <a:gd name="connsiteX2" fmla="*/ 11064875 w 11064875"/>
              <a:gd name="connsiteY2" fmla="*/ 6883401 h 6883401"/>
              <a:gd name="connsiteX3" fmla="*/ 0 w 11064875"/>
              <a:gd name="connsiteY3" fmla="*/ 6883401 h 6883401"/>
              <a:gd name="connsiteX4" fmla="*/ 0 w 11064875"/>
              <a:gd name="connsiteY4" fmla="*/ 0 h 688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4875" h="6883401">
                <a:moveTo>
                  <a:pt x="0" y="0"/>
                </a:moveTo>
                <a:lnTo>
                  <a:pt x="7122795" y="0"/>
                </a:lnTo>
                <a:lnTo>
                  <a:pt x="11064875" y="6883401"/>
                </a:lnTo>
                <a:lnTo>
                  <a:pt x="0" y="6883401"/>
                </a:lnTo>
                <a:lnTo>
                  <a:pt x="0" y="0"/>
                </a:lnTo>
                <a:close/>
              </a:path>
            </a:pathLst>
          </a:custGeom>
        </p:spPr>
        <p:txBody>
          <a:bodyPr/>
          <a:lstStyle/>
          <a:p>
            <a:endParaRPr lang="en-US"/>
          </a:p>
        </p:txBody>
      </p:sp>
      <p:sp>
        <p:nvSpPr>
          <p:cNvPr id="7" name="Text Placeholder 6">
            <a:extLst>
              <a:ext uri="{FF2B5EF4-FFF2-40B4-BE49-F238E27FC236}">
                <a16:creationId xmlns:a16="http://schemas.microsoft.com/office/drawing/2014/main" id="{37076F04-23E9-7E49-BE08-9587C97ABAAC}"/>
              </a:ext>
            </a:extLst>
          </p:cNvPr>
          <p:cNvSpPr>
            <a:spLocks noGrp="1"/>
          </p:cNvSpPr>
          <p:nvPr>
            <p:ph type="body" sz="quarter" idx="11"/>
          </p:nvPr>
        </p:nvSpPr>
        <p:spPr>
          <a:xfrm>
            <a:off x="8569234" y="1635575"/>
            <a:ext cx="3241766"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6">
            <a:extLst>
              <a:ext uri="{FF2B5EF4-FFF2-40B4-BE49-F238E27FC236}">
                <a16:creationId xmlns:a16="http://schemas.microsoft.com/office/drawing/2014/main" id="{CB304E61-BF2F-0245-AB46-BA9D08ACD012}"/>
              </a:ext>
            </a:extLst>
          </p:cNvPr>
          <p:cNvSpPr>
            <a:spLocks noGrp="1"/>
          </p:cNvSpPr>
          <p:nvPr>
            <p:ph type="body" sz="quarter" idx="12"/>
          </p:nvPr>
        </p:nvSpPr>
        <p:spPr>
          <a:xfrm>
            <a:off x="9407525" y="2293063"/>
            <a:ext cx="2403475" cy="978568"/>
          </a:xfrm>
          <a:prstGeom prst="rect">
            <a:avLst/>
          </a:prstGeom>
        </p:spPr>
        <p:txBody>
          <a:bodyPr/>
          <a:lstStyle>
            <a:lvl1pPr marL="0" indent="0" algn="l">
              <a:lnSpc>
                <a:spcPct val="100000"/>
              </a:lnSpc>
              <a:buNone/>
              <a:defRPr sz="12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808820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975AF3-17B8-7341-A7A5-5561758E2449}"/>
              </a:ext>
            </a:extLst>
          </p:cNvPr>
          <p:cNvSpPr>
            <a:spLocks noGrp="1"/>
          </p:cNvSpPr>
          <p:nvPr>
            <p:ph type="pic" sz="quarter" idx="10"/>
          </p:nvPr>
        </p:nvSpPr>
        <p:spPr>
          <a:xfrm>
            <a:off x="1127125" y="-11113"/>
            <a:ext cx="11064875" cy="6879273"/>
          </a:xfrm>
          <a:custGeom>
            <a:avLst/>
            <a:gdLst>
              <a:gd name="connsiteX0" fmla="*/ 0 w 11064875"/>
              <a:gd name="connsiteY0" fmla="*/ 0 h 6869113"/>
              <a:gd name="connsiteX1" fmla="*/ 11064875 w 11064875"/>
              <a:gd name="connsiteY1" fmla="*/ 0 h 6869113"/>
              <a:gd name="connsiteX2" fmla="*/ 11064875 w 11064875"/>
              <a:gd name="connsiteY2" fmla="*/ 6869113 h 6869113"/>
              <a:gd name="connsiteX3" fmla="*/ 0 w 11064875"/>
              <a:gd name="connsiteY3" fmla="*/ 6869113 h 6869113"/>
              <a:gd name="connsiteX4" fmla="*/ 0 w 11064875"/>
              <a:gd name="connsiteY4" fmla="*/ 0 h 6869113"/>
              <a:gd name="connsiteX0" fmla="*/ 0 w 11064875"/>
              <a:gd name="connsiteY0" fmla="*/ 0 h 6879273"/>
              <a:gd name="connsiteX1" fmla="*/ 11064875 w 11064875"/>
              <a:gd name="connsiteY1" fmla="*/ 0 h 6879273"/>
              <a:gd name="connsiteX2" fmla="*/ 11064875 w 11064875"/>
              <a:gd name="connsiteY2" fmla="*/ 6869113 h 6879273"/>
              <a:gd name="connsiteX3" fmla="*/ 3931920 w 11064875"/>
              <a:gd name="connsiteY3" fmla="*/ 6879273 h 6879273"/>
              <a:gd name="connsiteX4" fmla="*/ 0 w 11064875"/>
              <a:gd name="connsiteY4" fmla="*/ 0 h 687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4875" h="6879273">
                <a:moveTo>
                  <a:pt x="0" y="0"/>
                </a:moveTo>
                <a:lnTo>
                  <a:pt x="11064875" y="0"/>
                </a:lnTo>
                <a:lnTo>
                  <a:pt x="11064875" y="6869113"/>
                </a:lnTo>
                <a:lnTo>
                  <a:pt x="3931920" y="6879273"/>
                </a:lnTo>
                <a:lnTo>
                  <a:pt x="0" y="0"/>
                </a:lnTo>
                <a:close/>
              </a:path>
            </a:pathLst>
          </a:custGeom>
        </p:spPr>
        <p:txBody>
          <a:bodyPr/>
          <a:lstStyle/>
          <a:p>
            <a:endParaRPr lang="en-US"/>
          </a:p>
        </p:txBody>
      </p:sp>
      <p:sp>
        <p:nvSpPr>
          <p:cNvPr id="7" name="Text Placeholder 6">
            <a:extLst>
              <a:ext uri="{FF2B5EF4-FFF2-40B4-BE49-F238E27FC236}">
                <a16:creationId xmlns:a16="http://schemas.microsoft.com/office/drawing/2014/main" id="{080FF753-DA3C-C14F-B06F-8DEFBB1AE1CB}"/>
              </a:ext>
            </a:extLst>
          </p:cNvPr>
          <p:cNvSpPr>
            <a:spLocks noGrp="1"/>
          </p:cNvSpPr>
          <p:nvPr>
            <p:ph type="body" sz="quarter" idx="11"/>
          </p:nvPr>
        </p:nvSpPr>
        <p:spPr>
          <a:xfrm>
            <a:off x="407504" y="4961870"/>
            <a:ext cx="3263159"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6">
            <a:extLst>
              <a:ext uri="{FF2B5EF4-FFF2-40B4-BE49-F238E27FC236}">
                <a16:creationId xmlns:a16="http://schemas.microsoft.com/office/drawing/2014/main" id="{0B31F619-B2A6-A44D-A588-5AD3D3035C72}"/>
              </a:ext>
            </a:extLst>
          </p:cNvPr>
          <p:cNvSpPr>
            <a:spLocks noGrp="1"/>
          </p:cNvSpPr>
          <p:nvPr>
            <p:ph type="body" sz="quarter" idx="12"/>
          </p:nvPr>
        </p:nvSpPr>
        <p:spPr>
          <a:xfrm>
            <a:off x="407504" y="5460332"/>
            <a:ext cx="3263159" cy="978568"/>
          </a:xfrm>
          <a:prstGeom prst="rect">
            <a:avLst/>
          </a:prstGeom>
        </p:spPr>
        <p:txBody>
          <a:bodyPr/>
          <a:lstStyle>
            <a:lvl1pPr marL="0" indent="0" algn="l">
              <a:lnSpc>
                <a:spcPct val="100000"/>
              </a:lnSpc>
              <a:buNone/>
              <a:defRPr sz="12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17030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E28078-ABEC-3044-BB88-932FD43081FC}"/>
              </a:ext>
            </a:extLst>
          </p:cNvPr>
          <p:cNvSpPr>
            <a:spLocks noGrp="1"/>
          </p:cNvSpPr>
          <p:nvPr>
            <p:ph type="pic" sz="quarter" idx="10"/>
          </p:nvPr>
        </p:nvSpPr>
        <p:spPr>
          <a:xfrm>
            <a:off x="0" y="-11748"/>
            <a:ext cx="8104188" cy="6869748"/>
          </a:xfrm>
          <a:custGeom>
            <a:avLst/>
            <a:gdLst>
              <a:gd name="connsiteX0" fmla="*/ 0 w 8104188"/>
              <a:gd name="connsiteY0" fmla="*/ 0 h 6859588"/>
              <a:gd name="connsiteX1" fmla="*/ 8104188 w 8104188"/>
              <a:gd name="connsiteY1" fmla="*/ 0 h 6859588"/>
              <a:gd name="connsiteX2" fmla="*/ 8104188 w 8104188"/>
              <a:gd name="connsiteY2" fmla="*/ 6859588 h 6859588"/>
              <a:gd name="connsiteX3" fmla="*/ 0 w 8104188"/>
              <a:gd name="connsiteY3" fmla="*/ 6859588 h 6859588"/>
              <a:gd name="connsiteX4" fmla="*/ 0 w 8104188"/>
              <a:gd name="connsiteY4" fmla="*/ 0 h 6859588"/>
              <a:gd name="connsiteX0" fmla="*/ 0 w 8104188"/>
              <a:gd name="connsiteY0" fmla="*/ 10160 h 6869748"/>
              <a:gd name="connsiteX1" fmla="*/ 4141788 w 8104188"/>
              <a:gd name="connsiteY1" fmla="*/ 0 h 6869748"/>
              <a:gd name="connsiteX2" fmla="*/ 8104188 w 8104188"/>
              <a:gd name="connsiteY2" fmla="*/ 6869748 h 6869748"/>
              <a:gd name="connsiteX3" fmla="*/ 0 w 8104188"/>
              <a:gd name="connsiteY3" fmla="*/ 6869748 h 6869748"/>
              <a:gd name="connsiteX4" fmla="*/ 0 w 8104188"/>
              <a:gd name="connsiteY4" fmla="*/ 10160 h 686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4188" h="6869748">
                <a:moveTo>
                  <a:pt x="0" y="10160"/>
                </a:moveTo>
                <a:lnTo>
                  <a:pt x="4141788" y="0"/>
                </a:lnTo>
                <a:lnTo>
                  <a:pt x="8104188" y="6869748"/>
                </a:lnTo>
                <a:lnTo>
                  <a:pt x="0" y="6869748"/>
                </a:lnTo>
                <a:lnTo>
                  <a:pt x="0" y="10160"/>
                </a:lnTo>
                <a:close/>
              </a:path>
            </a:pathLst>
          </a:custGeom>
        </p:spPr>
        <p:txBody>
          <a:bodyPr/>
          <a:lstStyle/>
          <a:p>
            <a:endParaRPr lang="en-US"/>
          </a:p>
        </p:txBody>
      </p:sp>
      <p:sp>
        <p:nvSpPr>
          <p:cNvPr id="5" name="Text Placeholder 6">
            <a:extLst>
              <a:ext uri="{FF2B5EF4-FFF2-40B4-BE49-F238E27FC236}">
                <a16:creationId xmlns:a16="http://schemas.microsoft.com/office/drawing/2014/main" id="{7A50B370-EE13-DC4B-AA6E-A769CA4A056A}"/>
              </a:ext>
            </a:extLst>
          </p:cNvPr>
          <p:cNvSpPr>
            <a:spLocks noGrp="1"/>
          </p:cNvSpPr>
          <p:nvPr>
            <p:ph type="body" sz="quarter" idx="11"/>
          </p:nvPr>
        </p:nvSpPr>
        <p:spPr>
          <a:xfrm>
            <a:off x="6096001" y="1257300"/>
            <a:ext cx="5715000"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6">
            <a:extLst>
              <a:ext uri="{FF2B5EF4-FFF2-40B4-BE49-F238E27FC236}">
                <a16:creationId xmlns:a16="http://schemas.microsoft.com/office/drawing/2014/main" id="{AE4C23DF-C556-3C4D-902C-AE2ECBA3DB07}"/>
              </a:ext>
            </a:extLst>
          </p:cNvPr>
          <p:cNvSpPr>
            <a:spLocks noGrp="1"/>
          </p:cNvSpPr>
          <p:nvPr>
            <p:ph type="body" sz="quarter" idx="12"/>
          </p:nvPr>
        </p:nvSpPr>
        <p:spPr>
          <a:xfrm>
            <a:off x="6805749" y="2086375"/>
            <a:ext cx="5005251" cy="134262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sz="1600">
                <a:solidFill>
                  <a:schemeClr val="tx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45720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3212097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2FFBF3E-09B1-634D-87A7-942B848F0CD6}"/>
              </a:ext>
            </a:extLst>
          </p:cNvPr>
          <p:cNvSpPr>
            <a:spLocks noGrp="1"/>
          </p:cNvSpPr>
          <p:nvPr>
            <p:ph type="pic" sz="quarter" idx="10"/>
          </p:nvPr>
        </p:nvSpPr>
        <p:spPr>
          <a:xfrm>
            <a:off x="4087813" y="-23813"/>
            <a:ext cx="8116887" cy="6891973"/>
          </a:xfrm>
          <a:custGeom>
            <a:avLst/>
            <a:gdLst>
              <a:gd name="connsiteX0" fmla="*/ 0 w 8116887"/>
              <a:gd name="connsiteY0" fmla="*/ 0 h 6881813"/>
              <a:gd name="connsiteX1" fmla="*/ 8116887 w 8116887"/>
              <a:gd name="connsiteY1" fmla="*/ 0 h 6881813"/>
              <a:gd name="connsiteX2" fmla="*/ 8116887 w 8116887"/>
              <a:gd name="connsiteY2" fmla="*/ 6881813 h 6881813"/>
              <a:gd name="connsiteX3" fmla="*/ 0 w 8116887"/>
              <a:gd name="connsiteY3" fmla="*/ 6881813 h 6881813"/>
              <a:gd name="connsiteX4" fmla="*/ 0 w 8116887"/>
              <a:gd name="connsiteY4" fmla="*/ 0 h 6881813"/>
              <a:gd name="connsiteX0" fmla="*/ 0 w 8116887"/>
              <a:gd name="connsiteY0" fmla="*/ 0 h 6891973"/>
              <a:gd name="connsiteX1" fmla="*/ 8116887 w 8116887"/>
              <a:gd name="connsiteY1" fmla="*/ 0 h 6891973"/>
              <a:gd name="connsiteX2" fmla="*/ 8116887 w 8116887"/>
              <a:gd name="connsiteY2" fmla="*/ 6881813 h 6891973"/>
              <a:gd name="connsiteX3" fmla="*/ 3931920 w 8116887"/>
              <a:gd name="connsiteY3" fmla="*/ 6891973 h 6891973"/>
              <a:gd name="connsiteX4" fmla="*/ 0 w 8116887"/>
              <a:gd name="connsiteY4" fmla="*/ 0 h 689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6887" h="6891973">
                <a:moveTo>
                  <a:pt x="0" y="0"/>
                </a:moveTo>
                <a:lnTo>
                  <a:pt x="8116887" y="0"/>
                </a:lnTo>
                <a:lnTo>
                  <a:pt x="8116887" y="6881813"/>
                </a:lnTo>
                <a:lnTo>
                  <a:pt x="3931920" y="6891973"/>
                </a:lnTo>
                <a:lnTo>
                  <a:pt x="0" y="0"/>
                </a:lnTo>
                <a:close/>
              </a:path>
            </a:pathLst>
          </a:custGeom>
        </p:spPr>
        <p:txBody>
          <a:bodyPr/>
          <a:lstStyle/>
          <a:p>
            <a:endParaRPr lang="en-US"/>
          </a:p>
        </p:txBody>
      </p:sp>
      <p:sp>
        <p:nvSpPr>
          <p:cNvPr id="5" name="Text Placeholder 6">
            <a:extLst>
              <a:ext uri="{FF2B5EF4-FFF2-40B4-BE49-F238E27FC236}">
                <a16:creationId xmlns:a16="http://schemas.microsoft.com/office/drawing/2014/main" id="{8027BCC1-260D-1049-955E-12446C5C8C13}"/>
              </a:ext>
            </a:extLst>
          </p:cNvPr>
          <p:cNvSpPr>
            <a:spLocks noGrp="1"/>
          </p:cNvSpPr>
          <p:nvPr>
            <p:ph type="body" sz="quarter" idx="11"/>
          </p:nvPr>
        </p:nvSpPr>
        <p:spPr>
          <a:xfrm>
            <a:off x="397566" y="1041951"/>
            <a:ext cx="3690247" cy="1008917"/>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6">
            <a:extLst>
              <a:ext uri="{FF2B5EF4-FFF2-40B4-BE49-F238E27FC236}">
                <a16:creationId xmlns:a16="http://schemas.microsoft.com/office/drawing/2014/main" id="{F2ECE59B-A9A1-A348-9A95-A166088344D3}"/>
              </a:ext>
            </a:extLst>
          </p:cNvPr>
          <p:cNvSpPr>
            <a:spLocks noGrp="1"/>
          </p:cNvSpPr>
          <p:nvPr>
            <p:ph type="body" sz="quarter" idx="12"/>
          </p:nvPr>
        </p:nvSpPr>
        <p:spPr>
          <a:xfrm>
            <a:off x="394840" y="2417716"/>
            <a:ext cx="3695700" cy="254799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1600">
                <a:solidFill>
                  <a:schemeClr val="tx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45720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p:txBody>
      </p:sp>
      <p:sp>
        <p:nvSpPr>
          <p:cNvPr id="7" name="Text Placeholder 6">
            <a:extLst>
              <a:ext uri="{FF2B5EF4-FFF2-40B4-BE49-F238E27FC236}">
                <a16:creationId xmlns:a16="http://schemas.microsoft.com/office/drawing/2014/main" id="{690A2A10-88E9-D142-89AD-EF08913DFEC9}"/>
              </a:ext>
            </a:extLst>
          </p:cNvPr>
          <p:cNvSpPr>
            <a:spLocks noGrp="1"/>
          </p:cNvSpPr>
          <p:nvPr>
            <p:ph type="body" sz="quarter" idx="13"/>
          </p:nvPr>
        </p:nvSpPr>
        <p:spPr>
          <a:xfrm>
            <a:off x="407504" y="5332556"/>
            <a:ext cx="5688496"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19630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D76DCE-F351-0042-8F5B-5DB03F441BA9}"/>
              </a:ext>
            </a:extLst>
          </p:cNvPr>
          <p:cNvSpPr>
            <a:spLocks noGrp="1"/>
          </p:cNvSpPr>
          <p:nvPr>
            <p:ph type="pic" sz="quarter" idx="10"/>
          </p:nvPr>
        </p:nvSpPr>
        <p:spPr>
          <a:xfrm>
            <a:off x="7138988" y="-7938"/>
            <a:ext cx="5053012" cy="6876098"/>
          </a:xfrm>
          <a:custGeom>
            <a:avLst/>
            <a:gdLst>
              <a:gd name="connsiteX0" fmla="*/ 0 w 5053012"/>
              <a:gd name="connsiteY0" fmla="*/ 0 h 6865938"/>
              <a:gd name="connsiteX1" fmla="*/ 5053012 w 5053012"/>
              <a:gd name="connsiteY1" fmla="*/ 0 h 6865938"/>
              <a:gd name="connsiteX2" fmla="*/ 5053012 w 5053012"/>
              <a:gd name="connsiteY2" fmla="*/ 6865938 h 6865938"/>
              <a:gd name="connsiteX3" fmla="*/ 0 w 5053012"/>
              <a:gd name="connsiteY3" fmla="*/ 6865938 h 6865938"/>
              <a:gd name="connsiteX4" fmla="*/ 0 w 5053012"/>
              <a:gd name="connsiteY4" fmla="*/ 0 h 6865938"/>
              <a:gd name="connsiteX0" fmla="*/ 0 w 5053012"/>
              <a:gd name="connsiteY0" fmla="*/ 0 h 6876098"/>
              <a:gd name="connsiteX1" fmla="*/ 5053012 w 5053012"/>
              <a:gd name="connsiteY1" fmla="*/ 0 h 6876098"/>
              <a:gd name="connsiteX2" fmla="*/ 5053012 w 5053012"/>
              <a:gd name="connsiteY2" fmla="*/ 6865938 h 6876098"/>
              <a:gd name="connsiteX3" fmla="*/ 3931920 w 5053012"/>
              <a:gd name="connsiteY3" fmla="*/ 6876098 h 6876098"/>
              <a:gd name="connsiteX4" fmla="*/ 0 w 5053012"/>
              <a:gd name="connsiteY4" fmla="*/ 0 h 687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012" h="6876098">
                <a:moveTo>
                  <a:pt x="0" y="0"/>
                </a:moveTo>
                <a:lnTo>
                  <a:pt x="5053012" y="0"/>
                </a:lnTo>
                <a:lnTo>
                  <a:pt x="5053012" y="6865938"/>
                </a:lnTo>
                <a:lnTo>
                  <a:pt x="3931920" y="6876098"/>
                </a:lnTo>
                <a:lnTo>
                  <a:pt x="0" y="0"/>
                </a:lnTo>
                <a:close/>
              </a:path>
            </a:pathLst>
          </a:custGeom>
        </p:spPr>
        <p:txBody>
          <a:bodyPr/>
          <a:lstStyle/>
          <a:p>
            <a:endParaRPr lang="en-US"/>
          </a:p>
        </p:txBody>
      </p:sp>
      <p:sp>
        <p:nvSpPr>
          <p:cNvPr id="5" name="Text Placeholder 6">
            <a:extLst>
              <a:ext uri="{FF2B5EF4-FFF2-40B4-BE49-F238E27FC236}">
                <a16:creationId xmlns:a16="http://schemas.microsoft.com/office/drawing/2014/main" id="{4E6C1A5A-5A61-A648-8E22-5F3CD3244DEF}"/>
              </a:ext>
            </a:extLst>
          </p:cNvPr>
          <p:cNvSpPr>
            <a:spLocks noGrp="1"/>
          </p:cNvSpPr>
          <p:nvPr>
            <p:ph type="body" sz="quarter" idx="11"/>
          </p:nvPr>
        </p:nvSpPr>
        <p:spPr>
          <a:xfrm>
            <a:off x="407504" y="419100"/>
            <a:ext cx="6881192" cy="600824"/>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6">
            <a:extLst>
              <a:ext uri="{FF2B5EF4-FFF2-40B4-BE49-F238E27FC236}">
                <a16:creationId xmlns:a16="http://schemas.microsoft.com/office/drawing/2014/main" id="{40575CB2-C6AC-C44A-B8F0-16A4F017D5F5}"/>
              </a:ext>
            </a:extLst>
          </p:cNvPr>
          <p:cNvSpPr>
            <a:spLocks noGrp="1"/>
          </p:cNvSpPr>
          <p:nvPr>
            <p:ph type="body" sz="quarter" idx="12"/>
          </p:nvPr>
        </p:nvSpPr>
        <p:spPr>
          <a:xfrm>
            <a:off x="407504" y="1257300"/>
            <a:ext cx="6881192" cy="4331803"/>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7" name="Text Placeholder 6">
            <a:extLst>
              <a:ext uri="{FF2B5EF4-FFF2-40B4-BE49-F238E27FC236}">
                <a16:creationId xmlns:a16="http://schemas.microsoft.com/office/drawing/2014/main" id="{5CD2CFBC-3656-5D45-BE83-A73E782BF6DB}"/>
              </a:ext>
            </a:extLst>
          </p:cNvPr>
          <p:cNvSpPr>
            <a:spLocks noGrp="1"/>
          </p:cNvSpPr>
          <p:nvPr>
            <p:ph type="body" sz="quarter" idx="13"/>
          </p:nvPr>
        </p:nvSpPr>
        <p:spPr>
          <a:xfrm>
            <a:off x="407504" y="5957220"/>
            <a:ext cx="9128382"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85362148"/>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0"/>
            <a:ext cx="6096000" cy="6858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48EBD555-90C7-F045-B0C1-05BF9EACEBD6}"/>
              </a:ext>
            </a:extLst>
          </p:cNvPr>
          <p:cNvSpPr>
            <a:spLocks noGrp="1"/>
          </p:cNvSpPr>
          <p:nvPr>
            <p:ph type="body" sz="quarter" idx="11"/>
          </p:nvPr>
        </p:nvSpPr>
        <p:spPr>
          <a:xfrm>
            <a:off x="6462500" y="1257300"/>
            <a:ext cx="533068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3142AF8E-BB4D-C04C-BD43-C7F3D70F8430}"/>
              </a:ext>
            </a:extLst>
          </p:cNvPr>
          <p:cNvSpPr>
            <a:spLocks noGrp="1"/>
          </p:cNvSpPr>
          <p:nvPr>
            <p:ph type="body" sz="quarter" idx="12"/>
          </p:nvPr>
        </p:nvSpPr>
        <p:spPr>
          <a:xfrm>
            <a:off x="6459773" y="2010660"/>
            <a:ext cx="5338563" cy="2809533"/>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04596C55-232C-3746-A08E-3F940F390381}"/>
              </a:ext>
            </a:extLst>
          </p:cNvPr>
          <p:cNvSpPr>
            <a:spLocks noGrp="1"/>
          </p:cNvSpPr>
          <p:nvPr>
            <p:ph type="body" sz="quarter" idx="13"/>
          </p:nvPr>
        </p:nvSpPr>
        <p:spPr>
          <a:xfrm>
            <a:off x="6472437" y="5119020"/>
            <a:ext cx="5338563"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89587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0"/>
            <a:ext cx="3048000" cy="6858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87A949A6-2F7E-5843-A7DE-CC8A758D478D}"/>
              </a:ext>
            </a:extLst>
          </p:cNvPr>
          <p:cNvSpPr>
            <a:spLocks noGrp="1"/>
          </p:cNvSpPr>
          <p:nvPr>
            <p:ph type="body" sz="quarter" idx="11"/>
          </p:nvPr>
        </p:nvSpPr>
        <p:spPr>
          <a:xfrm>
            <a:off x="3448595" y="1257300"/>
            <a:ext cx="8350068"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570D4D94-2364-2944-B422-037A9190DCD0}"/>
              </a:ext>
            </a:extLst>
          </p:cNvPr>
          <p:cNvSpPr>
            <a:spLocks noGrp="1"/>
          </p:cNvSpPr>
          <p:nvPr>
            <p:ph type="body" sz="quarter" idx="12"/>
          </p:nvPr>
        </p:nvSpPr>
        <p:spPr>
          <a:xfrm>
            <a:off x="3448595" y="2010660"/>
            <a:ext cx="8362406" cy="3590039"/>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5037ADF0-07D8-AD45-818A-FBE4FC5FCAD1}"/>
              </a:ext>
            </a:extLst>
          </p:cNvPr>
          <p:cNvSpPr>
            <a:spLocks noGrp="1"/>
          </p:cNvSpPr>
          <p:nvPr>
            <p:ph type="body" sz="quarter" idx="13"/>
          </p:nvPr>
        </p:nvSpPr>
        <p:spPr>
          <a:xfrm>
            <a:off x="3448595" y="5957220"/>
            <a:ext cx="8362406"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38908664"/>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4B8E057D-EAAC-3342-9875-581C8E7921BF}"/>
              </a:ext>
            </a:extLst>
          </p:cNvPr>
          <p:cNvSpPr>
            <a:spLocks noGrp="1"/>
          </p:cNvSpPr>
          <p:nvPr>
            <p:ph type="body" sz="quarter" idx="11"/>
          </p:nvPr>
        </p:nvSpPr>
        <p:spPr>
          <a:xfrm>
            <a:off x="396979" y="1270363"/>
            <a:ext cx="5330686"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46C737E2-9573-254A-8A9E-19D2A3DED444}"/>
              </a:ext>
            </a:extLst>
          </p:cNvPr>
          <p:cNvSpPr>
            <a:spLocks noGrp="1"/>
          </p:cNvSpPr>
          <p:nvPr>
            <p:ph type="body" sz="quarter" idx="12"/>
          </p:nvPr>
        </p:nvSpPr>
        <p:spPr>
          <a:xfrm>
            <a:off x="394252" y="2023724"/>
            <a:ext cx="5338563" cy="2574402"/>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1F74DB27-02D0-5841-9566-B47DBE52A369}"/>
              </a:ext>
            </a:extLst>
          </p:cNvPr>
          <p:cNvSpPr>
            <a:spLocks noGrp="1"/>
          </p:cNvSpPr>
          <p:nvPr>
            <p:ph type="body" sz="quarter" idx="13"/>
          </p:nvPr>
        </p:nvSpPr>
        <p:spPr>
          <a:xfrm>
            <a:off x="406916" y="4947615"/>
            <a:ext cx="5320749"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95584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9144000" y="0"/>
            <a:ext cx="3048000" cy="6858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15B9327B-02DB-4843-A650-229BEFD17FBA}"/>
              </a:ext>
            </a:extLst>
          </p:cNvPr>
          <p:cNvSpPr>
            <a:spLocks noGrp="1"/>
          </p:cNvSpPr>
          <p:nvPr>
            <p:ph type="body" sz="quarter" idx="11"/>
          </p:nvPr>
        </p:nvSpPr>
        <p:spPr>
          <a:xfrm>
            <a:off x="396978" y="407898"/>
            <a:ext cx="8397705" cy="620802"/>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1D256CE6-7309-8B46-9135-81A3A8DAC916}"/>
              </a:ext>
            </a:extLst>
          </p:cNvPr>
          <p:cNvSpPr>
            <a:spLocks noGrp="1"/>
          </p:cNvSpPr>
          <p:nvPr>
            <p:ph type="body" sz="quarter" idx="12"/>
          </p:nvPr>
        </p:nvSpPr>
        <p:spPr>
          <a:xfrm>
            <a:off x="394252" y="1257301"/>
            <a:ext cx="8410114" cy="4425870"/>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sp>
        <p:nvSpPr>
          <p:cNvPr id="6" name="Text Placeholder 6">
            <a:extLst>
              <a:ext uri="{FF2B5EF4-FFF2-40B4-BE49-F238E27FC236}">
                <a16:creationId xmlns:a16="http://schemas.microsoft.com/office/drawing/2014/main" id="{BE59EA93-1972-8B45-B70F-E6E2BF03A0A3}"/>
              </a:ext>
            </a:extLst>
          </p:cNvPr>
          <p:cNvSpPr>
            <a:spLocks noGrp="1"/>
          </p:cNvSpPr>
          <p:nvPr>
            <p:ph type="body" sz="quarter" idx="13"/>
          </p:nvPr>
        </p:nvSpPr>
        <p:spPr>
          <a:xfrm>
            <a:off x="406916" y="5968422"/>
            <a:ext cx="8410114" cy="481680"/>
          </a:xfrm>
          <a:prstGeom prst="rect">
            <a:avLst/>
          </a:prstGeom>
        </p:spPr>
        <p:txBody>
          <a:bodyPr/>
          <a:lstStyle>
            <a:lvl1pPr marL="0" indent="0" algn="l">
              <a:lnSpc>
                <a:spcPct val="100000"/>
              </a:lnSpc>
              <a:buNone/>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867836424"/>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0A36-D9E9-1843-DD1A-2BD2D6A3E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41836-E87C-689A-5F7F-9EBE22E763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15C7B-9E26-717B-ABDE-FC8993FFF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869B9-1E45-B8DD-EE15-B2592B871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4DAD6-11CA-EAA9-848C-05B13FA0D0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A7BE6B-1CA6-90CA-C3E4-FDEA4DA33A98}"/>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8" name="Footer Placeholder 7">
            <a:extLst>
              <a:ext uri="{FF2B5EF4-FFF2-40B4-BE49-F238E27FC236}">
                <a16:creationId xmlns:a16="http://schemas.microsoft.com/office/drawing/2014/main" id="{4AC89113-989D-8E42-68F2-124AE561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356B76-AEA2-351A-C31B-986ED6F82749}"/>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2729010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3429000"/>
            <a:ext cx="12192000" cy="3429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AF4A5CEE-C50D-6148-B6AC-54B3D1479007}"/>
              </a:ext>
            </a:extLst>
          </p:cNvPr>
          <p:cNvSpPr>
            <a:spLocks noGrp="1"/>
          </p:cNvSpPr>
          <p:nvPr>
            <p:ph type="body" sz="quarter" idx="11"/>
          </p:nvPr>
        </p:nvSpPr>
        <p:spPr>
          <a:xfrm>
            <a:off x="396979" y="547020"/>
            <a:ext cx="8181068"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A949E40C-C430-0A48-B9BC-EB9ADA52F9F3}"/>
              </a:ext>
            </a:extLst>
          </p:cNvPr>
          <p:cNvSpPr>
            <a:spLocks noGrp="1"/>
          </p:cNvSpPr>
          <p:nvPr>
            <p:ph type="body" sz="quarter" idx="12"/>
          </p:nvPr>
        </p:nvSpPr>
        <p:spPr>
          <a:xfrm>
            <a:off x="394252" y="1257300"/>
            <a:ext cx="11416748" cy="1903911"/>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48757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19F1BC-97A0-4041-9A10-9B232CBE1E7B}"/>
              </a:ext>
            </a:extLst>
          </p:cNvPr>
          <p:cNvSpPr>
            <a:spLocks noGrp="1"/>
          </p:cNvSpPr>
          <p:nvPr>
            <p:ph type="pic" sz="quarter" idx="10"/>
          </p:nvPr>
        </p:nvSpPr>
        <p:spPr>
          <a:xfrm>
            <a:off x="0" y="0"/>
            <a:ext cx="12192000" cy="3429000"/>
          </a:xfrm>
          <a:prstGeom prst="rect">
            <a:avLst/>
          </a:prstGeom>
        </p:spPr>
        <p:txBody>
          <a:bodyPr/>
          <a:lstStyle/>
          <a:p>
            <a:endParaRPr lang="en-US"/>
          </a:p>
        </p:txBody>
      </p:sp>
      <p:sp>
        <p:nvSpPr>
          <p:cNvPr id="3" name="Text Placeholder 6">
            <a:extLst>
              <a:ext uri="{FF2B5EF4-FFF2-40B4-BE49-F238E27FC236}">
                <a16:creationId xmlns:a16="http://schemas.microsoft.com/office/drawing/2014/main" id="{0AD2AD57-EFD9-9844-B04E-7668E36C9465}"/>
              </a:ext>
            </a:extLst>
          </p:cNvPr>
          <p:cNvSpPr>
            <a:spLocks noGrp="1"/>
          </p:cNvSpPr>
          <p:nvPr>
            <p:ph type="body" sz="quarter" idx="11"/>
          </p:nvPr>
        </p:nvSpPr>
        <p:spPr>
          <a:xfrm>
            <a:off x="396978" y="3833559"/>
            <a:ext cx="11414021" cy="481680"/>
          </a:xfrm>
          <a:prstGeom prst="rect">
            <a:avLst/>
          </a:prstGeom>
        </p:spPr>
        <p:txBody>
          <a:bodyPr/>
          <a:lstStyle>
            <a:lvl1pPr marL="0" indent="0" algn="l">
              <a:lnSpc>
                <a:spcPct val="100000"/>
              </a:lnSpc>
              <a:buNone/>
              <a:defRPr sz="28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6">
            <a:extLst>
              <a:ext uri="{FF2B5EF4-FFF2-40B4-BE49-F238E27FC236}">
                <a16:creationId xmlns:a16="http://schemas.microsoft.com/office/drawing/2014/main" id="{2ECF5E8D-7C15-2848-934A-60419A0BA9D4}"/>
              </a:ext>
            </a:extLst>
          </p:cNvPr>
          <p:cNvSpPr>
            <a:spLocks noGrp="1"/>
          </p:cNvSpPr>
          <p:nvPr>
            <p:ph type="body" sz="quarter" idx="12"/>
          </p:nvPr>
        </p:nvSpPr>
        <p:spPr>
          <a:xfrm>
            <a:off x="394252" y="4586920"/>
            <a:ext cx="11430887" cy="1851980"/>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1976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1EA405-FEFD-5246-8E76-DC2040FCB789}"/>
              </a:ext>
            </a:extLst>
          </p:cNvPr>
          <p:cNvSpPr>
            <a:spLocks noGrp="1"/>
          </p:cNvSpPr>
          <p:nvPr>
            <p:ph type="pic" sz="quarter" idx="10"/>
          </p:nvPr>
        </p:nvSpPr>
        <p:spPr>
          <a:xfrm>
            <a:off x="0" y="-12700"/>
            <a:ext cx="5054600" cy="6880225"/>
          </a:xfrm>
          <a:custGeom>
            <a:avLst/>
            <a:gdLst>
              <a:gd name="connsiteX0" fmla="*/ 0 w 5054600"/>
              <a:gd name="connsiteY0" fmla="*/ 0 h 6880225"/>
              <a:gd name="connsiteX1" fmla="*/ 5054600 w 5054600"/>
              <a:gd name="connsiteY1" fmla="*/ 0 h 6880225"/>
              <a:gd name="connsiteX2" fmla="*/ 5054600 w 5054600"/>
              <a:gd name="connsiteY2" fmla="*/ 6880225 h 6880225"/>
              <a:gd name="connsiteX3" fmla="*/ 0 w 5054600"/>
              <a:gd name="connsiteY3" fmla="*/ 6880225 h 6880225"/>
              <a:gd name="connsiteX4" fmla="*/ 0 w 5054600"/>
              <a:gd name="connsiteY4" fmla="*/ 0 h 6880225"/>
              <a:gd name="connsiteX0" fmla="*/ 0 w 5054600"/>
              <a:gd name="connsiteY0" fmla="*/ 0 h 6880225"/>
              <a:gd name="connsiteX1" fmla="*/ 1112520 w 5054600"/>
              <a:gd name="connsiteY1" fmla="*/ 0 h 6880225"/>
              <a:gd name="connsiteX2" fmla="*/ 5054600 w 5054600"/>
              <a:gd name="connsiteY2" fmla="*/ 6880225 h 6880225"/>
              <a:gd name="connsiteX3" fmla="*/ 0 w 5054600"/>
              <a:gd name="connsiteY3" fmla="*/ 6880225 h 6880225"/>
              <a:gd name="connsiteX4" fmla="*/ 0 w 505460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4600" h="6880225">
                <a:moveTo>
                  <a:pt x="0" y="0"/>
                </a:moveTo>
                <a:lnTo>
                  <a:pt x="1112520" y="0"/>
                </a:lnTo>
                <a:lnTo>
                  <a:pt x="5054600" y="6880225"/>
                </a:lnTo>
                <a:lnTo>
                  <a:pt x="0" y="6880225"/>
                </a:lnTo>
                <a:lnTo>
                  <a:pt x="0" y="0"/>
                </a:lnTo>
                <a:close/>
              </a:path>
            </a:pathLst>
          </a:custGeom>
        </p:spPr>
        <p:txBody>
          <a:bodyPr/>
          <a:lstStyle/>
          <a:p>
            <a:endParaRPr lang="en-US"/>
          </a:p>
        </p:txBody>
      </p:sp>
      <p:sp>
        <p:nvSpPr>
          <p:cNvPr id="5" name="Text Placeholder 6">
            <a:extLst>
              <a:ext uri="{FF2B5EF4-FFF2-40B4-BE49-F238E27FC236}">
                <a16:creationId xmlns:a16="http://schemas.microsoft.com/office/drawing/2014/main" id="{00F14A4C-1741-FE43-BFED-BC8D31098178}"/>
              </a:ext>
            </a:extLst>
          </p:cNvPr>
          <p:cNvSpPr>
            <a:spLocks noGrp="1"/>
          </p:cNvSpPr>
          <p:nvPr>
            <p:ph type="body" sz="quarter" idx="11"/>
          </p:nvPr>
        </p:nvSpPr>
        <p:spPr>
          <a:xfrm>
            <a:off x="3696806" y="3093807"/>
            <a:ext cx="8114194" cy="656558"/>
          </a:xfrm>
          <a:prstGeom prst="rect">
            <a:avLst/>
          </a:prstGeom>
        </p:spPr>
        <p:txBody>
          <a:bodyPr anchor="ctr"/>
          <a:lstStyle>
            <a:lvl1pPr marL="0" indent="0" algn="l">
              <a:lnSpc>
                <a:spcPct val="100000"/>
              </a:lnSpc>
              <a:buNone/>
              <a:defRPr sz="36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7164020"/>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EB909-D31B-1F41-9A46-3596257F5A3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2556387"/>
            <a:ext cx="12191702" cy="1714500"/>
          </a:xfrm>
          <a:prstGeom prst="rect">
            <a:avLst/>
          </a:prstGeom>
        </p:spPr>
      </p:pic>
      <p:sp>
        <p:nvSpPr>
          <p:cNvPr id="5" name="Text Placeholder 6">
            <a:extLst>
              <a:ext uri="{FF2B5EF4-FFF2-40B4-BE49-F238E27FC236}">
                <a16:creationId xmlns:a16="http://schemas.microsoft.com/office/drawing/2014/main" id="{9D2658AB-6C82-3843-BBE7-BEA590909DCF}"/>
              </a:ext>
            </a:extLst>
          </p:cNvPr>
          <p:cNvSpPr>
            <a:spLocks noGrp="1"/>
          </p:cNvSpPr>
          <p:nvPr>
            <p:ph type="body" sz="quarter" idx="11"/>
          </p:nvPr>
        </p:nvSpPr>
        <p:spPr>
          <a:xfrm>
            <a:off x="396978" y="3188160"/>
            <a:ext cx="11414021" cy="481680"/>
          </a:xfrm>
          <a:prstGeom prst="rect">
            <a:avLst/>
          </a:prstGeom>
        </p:spPr>
        <p:txBody>
          <a:bodyPr anchor="ctr"/>
          <a:lstStyle>
            <a:lvl1pPr marL="0" indent="0" algn="ctr">
              <a:lnSpc>
                <a:spcPct val="100000"/>
              </a:lnSpc>
              <a:buNone/>
              <a:defRPr sz="3600" b="1">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8509796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196C9-1E99-AE4A-AE61-FD4EBB6241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9" y="3429000"/>
            <a:ext cx="12191702" cy="3429000"/>
          </a:xfrm>
          <a:prstGeom prst="rect">
            <a:avLst/>
          </a:prstGeom>
        </p:spPr>
      </p:pic>
      <p:sp>
        <p:nvSpPr>
          <p:cNvPr id="3" name="Text Placeholder 6">
            <a:extLst>
              <a:ext uri="{FF2B5EF4-FFF2-40B4-BE49-F238E27FC236}">
                <a16:creationId xmlns:a16="http://schemas.microsoft.com/office/drawing/2014/main" id="{3D699B68-21B0-0F40-B203-DF169775CCBC}"/>
              </a:ext>
            </a:extLst>
          </p:cNvPr>
          <p:cNvSpPr>
            <a:spLocks noGrp="1"/>
          </p:cNvSpPr>
          <p:nvPr>
            <p:ph type="body" sz="quarter" idx="11"/>
          </p:nvPr>
        </p:nvSpPr>
        <p:spPr>
          <a:xfrm>
            <a:off x="381000" y="1927615"/>
            <a:ext cx="11430000" cy="656558"/>
          </a:xfrm>
          <a:prstGeom prst="rect">
            <a:avLst/>
          </a:prstGeom>
        </p:spPr>
        <p:txBody>
          <a:bodyPr anchor="ctr"/>
          <a:lstStyle>
            <a:lvl1pPr marL="0" indent="0" algn="ctr">
              <a:lnSpc>
                <a:spcPct val="100000"/>
              </a:lnSpc>
              <a:buNone/>
              <a:defRPr sz="36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693846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0EDD52-6911-A849-8BD8-870770DEA795}"/>
              </a:ext>
            </a:extLst>
          </p:cNvPr>
          <p:cNvSpPr/>
          <p:nvPr userDrawn="1"/>
        </p:nvSpPr>
        <p:spPr>
          <a:xfrm>
            <a:off x="990600" y="0"/>
            <a:ext cx="11201400" cy="6879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EBAA53-927D-1646-8985-0D38E16CB43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624602" y="665191"/>
            <a:ext cx="5062655" cy="5062655"/>
          </a:xfrm>
          <a:prstGeom prst="rect">
            <a:avLst/>
          </a:prstGeom>
        </p:spPr>
      </p:pic>
      <p:sp>
        <p:nvSpPr>
          <p:cNvPr id="15" name="TextBox 14">
            <a:extLst>
              <a:ext uri="{FF2B5EF4-FFF2-40B4-BE49-F238E27FC236}">
                <a16:creationId xmlns:a16="http://schemas.microsoft.com/office/drawing/2014/main" id="{601D3B40-C733-454D-8A86-58B6510726CD}"/>
              </a:ext>
            </a:extLst>
          </p:cNvPr>
          <p:cNvSpPr txBox="1"/>
          <p:nvPr userDrawn="1"/>
        </p:nvSpPr>
        <p:spPr>
          <a:xfrm>
            <a:off x="4615676" y="521300"/>
            <a:ext cx="2968487" cy="369332"/>
          </a:xfrm>
          <a:prstGeom prst="rect">
            <a:avLst/>
          </a:prstGeom>
          <a:noFill/>
        </p:spPr>
        <p:txBody>
          <a:bodyPr wrap="square" rtlCol="0">
            <a:spAutoFit/>
          </a:bodyPr>
          <a:lstStyle/>
          <a:p>
            <a:pPr algn="ctr"/>
            <a:r>
              <a:rPr lang="en-US" sz="1800" b="0" err="1">
                <a:solidFill>
                  <a:schemeClr val="bg1"/>
                </a:solidFill>
                <a:latin typeface="Arial" panose="020B0604020202020204" pitchFamily="34" charset="0"/>
                <a:cs typeface="Arial" panose="020B0604020202020204" pitchFamily="34" charset="0"/>
              </a:rPr>
              <a:t>nasa.gov</a:t>
            </a:r>
            <a:r>
              <a:rPr lang="en-US" sz="1800" b="0">
                <a:solidFill>
                  <a:schemeClr val="bg1"/>
                </a:solidFill>
                <a:latin typeface="Arial" panose="020B0604020202020204" pitchFamily="34" charset="0"/>
                <a:cs typeface="Arial" panose="020B0604020202020204" pitchFamily="34" charset="0"/>
              </a:rPr>
              <a:t>/ARTEMIS</a:t>
            </a:r>
            <a:endParaRPr lang="en-US" b="0">
              <a:latin typeface="Arial" panose="020B0604020202020204" pitchFamily="34" charset="0"/>
              <a:cs typeface="Arial" panose="020B0604020202020204" pitchFamily="34" charset="0"/>
            </a:endParaRPr>
          </a:p>
        </p:txBody>
      </p:sp>
      <p:sp>
        <p:nvSpPr>
          <p:cNvPr id="13" name="Rectangle 1">
            <a:extLst>
              <a:ext uri="{FF2B5EF4-FFF2-40B4-BE49-F238E27FC236}">
                <a16:creationId xmlns:a16="http://schemas.microsoft.com/office/drawing/2014/main" id="{275B0FF7-E574-244B-A027-4FA062FEADE5}"/>
              </a:ext>
            </a:extLst>
          </p:cNvPr>
          <p:cNvSpPr/>
          <p:nvPr userDrawn="1"/>
        </p:nvSpPr>
        <p:spPr>
          <a:xfrm>
            <a:off x="0" y="0"/>
            <a:ext cx="5062654" cy="6879273"/>
          </a:xfrm>
          <a:custGeom>
            <a:avLst/>
            <a:gdLst>
              <a:gd name="connsiteX0" fmla="*/ 0 w 5062654"/>
              <a:gd name="connsiteY0" fmla="*/ 0 h 6879273"/>
              <a:gd name="connsiteX1" fmla="*/ 5062654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520176 w 5062654"/>
              <a:gd name="connsiteY1" fmla="*/ 0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2252546 w 5062654"/>
              <a:gd name="connsiteY1" fmla="*/ 11152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2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691376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26274 w 5062654"/>
              <a:gd name="connsiteY1" fmla="*/ 11153 h 6879273"/>
              <a:gd name="connsiteX2" fmla="*/ 5062654 w 5062654"/>
              <a:gd name="connsiteY2" fmla="*/ 6879273 h 6879273"/>
              <a:gd name="connsiteX3" fmla="*/ 0 w 5062654"/>
              <a:gd name="connsiteY3" fmla="*/ 6879273 h 6879273"/>
              <a:gd name="connsiteX4" fmla="*/ 0 w 5062654"/>
              <a:gd name="connsiteY4" fmla="*/ 0 h 6879273"/>
              <a:gd name="connsiteX0" fmla="*/ 0 w 5062654"/>
              <a:gd name="connsiteY0" fmla="*/ 0 h 6879273"/>
              <a:gd name="connsiteX1" fmla="*/ 1115123 w 5062654"/>
              <a:gd name="connsiteY1" fmla="*/ 1 h 6879273"/>
              <a:gd name="connsiteX2" fmla="*/ 5062654 w 5062654"/>
              <a:gd name="connsiteY2" fmla="*/ 6879273 h 6879273"/>
              <a:gd name="connsiteX3" fmla="*/ 0 w 5062654"/>
              <a:gd name="connsiteY3" fmla="*/ 6879273 h 6879273"/>
              <a:gd name="connsiteX4" fmla="*/ 0 w 5062654"/>
              <a:gd name="connsiteY4" fmla="*/ 0 h 687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654" h="6879273">
                <a:moveTo>
                  <a:pt x="0" y="0"/>
                </a:moveTo>
                <a:lnTo>
                  <a:pt x="1115123" y="1"/>
                </a:lnTo>
                <a:lnTo>
                  <a:pt x="5062654" y="6879273"/>
                </a:lnTo>
                <a:lnTo>
                  <a:pt x="0" y="6879273"/>
                </a:lnTo>
                <a:lnTo>
                  <a:pt x="0" y="0"/>
                </a:ln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AF0D566-8749-4146-BE4E-84D55008C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5122" y="2824653"/>
            <a:ext cx="10617647" cy="1156932"/>
          </a:xfrm>
          <a:prstGeom prst="rect">
            <a:avLst/>
          </a:prstGeom>
        </p:spPr>
      </p:pic>
      <p:pic>
        <p:nvPicPr>
          <p:cNvPr id="22" name="Picture 21">
            <a:extLst>
              <a:ext uri="{FF2B5EF4-FFF2-40B4-BE49-F238E27FC236}">
                <a16:creationId xmlns:a16="http://schemas.microsoft.com/office/drawing/2014/main" id="{C1F51AD5-B568-DB40-ACA6-685133BF657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062654" y="5704123"/>
            <a:ext cx="2071986" cy="523411"/>
          </a:xfrm>
          <a:prstGeom prst="rect">
            <a:avLst/>
          </a:prstGeom>
        </p:spPr>
      </p:pic>
      <p:pic>
        <p:nvPicPr>
          <p:cNvPr id="10" name="Picture 9">
            <a:extLst>
              <a:ext uri="{FF2B5EF4-FFF2-40B4-BE49-F238E27FC236}">
                <a16:creationId xmlns:a16="http://schemas.microsoft.com/office/drawing/2014/main" id="{C66A660C-E34D-C846-B12E-25796B71556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pic>
        <p:nvPicPr>
          <p:cNvPr id="12" name="Picture 11">
            <a:extLst>
              <a:ext uri="{FF2B5EF4-FFF2-40B4-BE49-F238E27FC236}">
                <a16:creationId xmlns:a16="http://schemas.microsoft.com/office/drawing/2014/main" id="{AD59F3DD-0067-4B41-B0F6-9D74308CA9F7}"/>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spTree>
    <p:extLst>
      <p:ext uri="{BB962C8B-B14F-4D97-AF65-F5344CB8AC3E}">
        <p14:creationId xmlns:p14="http://schemas.microsoft.com/office/powerpoint/2010/main" val="136508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1B5080-F640-3844-AFBA-E47AE8DE7FF0}"/>
              </a:ext>
            </a:extLst>
          </p:cNvPr>
          <p:cNvSpPr/>
          <p:nvPr userDrawn="1"/>
        </p:nvSpPr>
        <p:spPr>
          <a:xfrm>
            <a:off x="0" y="-1294"/>
            <a:ext cx="12192000" cy="6859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4097A6-2070-4C4B-8FD5-BDE351C8CA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68573" y="-1294"/>
            <a:ext cx="6054853" cy="6054853"/>
          </a:xfrm>
          <a:prstGeom prst="rect">
            <a:avLst/>
          </a:prstGeom>
        </p:spPr>
      </p:pic>
      <p:sp>
        <p:nvSpPr>
          <p:cNvPr id="5" name="Text Placeholder 6">
            <a:extLst>
              <a:ext uri="{FF2B5EF4-FFF2-40B4-BE49-F238E27FC236}">
                <a16:creationId xmlns:a16="http://schemas.microsoft.com/office/drawing/2014/main" id="{7E71EDF0-4CB6-5840-9ED1-5C9D1D595BE2}"/>
              </a:ext>
            </a:extLst>
          </p:cNvPr>
          <p:cNvSpPr>
            <a:spLocks noGrp="1"/>
          </p:cNvSpPr>
          <p:nvPr>
            <p:ph type="body" sz="quarter" idx="11"/>
          </p:nvPr>
        </p:nvSpPr>
        <p:spPr>
          <a:xfrm>
            <a:off x="381001" y="5407812"/>
            <a:ext cx="3948560" cy="1010369"/>
          </a:xfrm>
          <a:prstGeom prst="rect">
            <a:avLst/>
          </a:prstGeom>
        </p:spPr>
        <p:txBody>
          <a:bodyPr/>
          <a:lstStyle>
            <a:lvl1pPr marL="0" indent="0" algn="l">
              <a:lnSpc>
                <a:spcPct val="1000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6">
            <a:extLst>
              <a:ext uri="{FF2B5EF4-FFF2-40B4-BE49-F238E27FC236}">
                <a16:creationId xmlns:a16="http://schemas.microsoft.com/office/drawing/2014/main" id="{238204AB-70F7-5948-910F-A689803A54F3}"/>
              </a:ext>
            </a:extLst>
          </p:cNvPr>
          <p:cNvSpPr>
            <a:spLocks noGrp="1"/>
          </p:cNvSpPr>
          <p:nvPr>
            <p:ph type="body" sz="quarter" idx="12"/>
          </p:nvPr>
        </p:nvSpPr>
        <p:spPr>
          <a:xfrm>
            <a:off x="7867651" y="5428531"/>
            <a:ext cx="3948560" cy="1010369"/>
          </a:xfrm>
          <a:prstGeom prst="rect">
            <a:avLst/>
          </a:prstGeom>
        </p:spPr>
        <p:txBody>
          <a:bodyPr/>
          <a:lstStyle>
            <a:lvl1pPr marL="0" indent="0" algn="l">
              <a:lnSpc>
                <a:spcPct val="1000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8" name="Picture 7">
            <a:extLst>
              <a:ext uri="{FF2B5EF4-FFF2-40B4-BE49-F238E27FC236}">
                <a16:creationId xmlns:a16="http://schemas.microsoft.com/office/drawing/2014/main" id="{32AF8920-D589-0344-8103-2A5DEAD9231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15650" y="200025"/>
            <a:ext cx="1084086" cy="1010369"/>
          </a:xfrm>
          <a:prstGeom prst="rect">
            <a:avLst/>
          </a:prstGeom>
        </p:spPr>
      </p:pic>
      <p:pic>
        <p:nvPicPr>
          <p:cNvPr id="9" name="Picture 8">
            <a:extLst>
              <a:ext uri="{FF2B5EF4-FFF2-40B4-BE49-F238E27FC236}">
                <a16:creationId xmlns:a16="http://schemas.microsoft.com/office/drawing/2014/main" id="{C6744309-0381-654F-A4B2-F966F7668C1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pic>
        <p:nvPicPr>
          <p:cNvPr id="10" name="Picture 9">
            <a:extLst>
              <a:ext uri="{FF2B5EF4-FFF2-40B4-BE49-F238E27FC236}">
                <a16:creationId xmlns:a16="http://schemas.microsoft.com/office/drawing/2014/main" id="{D124E1EE-F9E1-6047-BA44-FB58BDF714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5122" y="2051991"/>
            <a:ext cx="10617647" cy="1156932"/>
          </a:xfrm>
          <a:prstGeom prst="rect">
            <a:avLst/>
          </a:prstGeom>
        </p:spPr>
      </p:pic>
      <p:pic>
        <p:nvPicPr>
          <p:cNvPr id="11" name="Picture 10">
            <a:extLst>
              <a:ext uri="{FF2B5EF4-FFF2-40B4-BE49-F238E27FC236}">
                <a16:creationId xmlns:a16="http://schemas.microsoft.com/office/drawing/2014/main" id="{6CDCCD0A-10A5-CE40-916A-5E1CC652F14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062654" y="5791853"/>
            <a:ext cx="2071986" cy="523411"/>
          </a:xfrm>
          <a:prstGeom prst="rect">
            <a:avLst/>
          </a:prstGeom>
        </p:spPr>
      </p:pic>
    </p:spTree>
    <p:extLst>
      <p:ext uri="{BB962C8B-B14F-4D97-AF65-F5344CB8AC3E}">
        <p14:creationId xmlns:p14="http://schemas.microsoft.com/office/powerpoint/2010/main" val="3132889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C204B-5FDE-4E45-B58C-AFA0F09DE66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480312" y="5945295"/>
            <a:ext cx="5330688" cy="580848"/>
          </a:xfrm>
          <a:prstGeom prst="rect">
            <a:avLst/>
          </a:prstGeom>
        </p:spPr>
      </p:pic>
      <p:pic>
        <p:nvPicPr>
          <p:cNvPr id="6" name="Picture 5">
            <a:extLst>
              <a:ext uri="{FF2B5EF4-FFF2-40B4-BE49-F238E27FC236}">
                <a16:creationId xmlns:a16="http://schemas.microsoft.com/office/drawing/2014/main" id="{67AD677A-8C27-0D4E-9A6C-D749460ABC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452" y="1221373"/>
            <a:ext cx="5384800" cy="787400"/>
          </a:xfrm>
          <a:prstGeom prst="rect">
            <a:avLst/>
          </a:prstGeom>
        </p:spPr>
      </p:pic>
      <p:sp>
        <p:nvSpPr>
          <p:cNvPr id="8" name="Text Placeholder 7">
            <a:extLst>
              <a:ext uri="{FF2B5EF4-FFF2-40B4-BE49-F238E27FC236}">
                <a16:creationId xmlns:a16="http://schemas.microsoft.com/office/drawing/2014/main" id="{EA3DEF1E-0C1F-C94C-88D6-4CE90CF828B3}"/>
              </a:ext>
            </a:extLst>
          </p:cNvPr>
          <p:cNvSpPr>
            <a:spLocks noGrp="1"/>
          </p:cNvSpPr>
          <p:nvPr>
            <p:ph type="body" sz="quarter" idx="10"/>
          </p:nvPr>
        </p:nvSpPr>
        <p:spPr>
          <a:xfrm>
            <a:off x="7010400" y="4694580"/>
            <a:ext cx="4610100" cy="104637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200" indent="0">
              <a:buNone/>
              <a:defRPr lang="en-US" sz="1800" kern="1200" dirty="0" smtClean="0">
                <a:solidFill>
                  <a:schemeClr val="tx1"/>
                </a:solidFill>
                <a:latin typeface="Arial" panose="020B0604020202020204" pitchFamily="34" charset="0"/>
                <a:ea typeface="+mn-ea"/>
                <a:cs typeface="Arial" panose="020B0604020202020204" pitchFamily="34" charset="0"/>
              </a:defRPr>
            </a:lvl2pPr>
          </a:lstStyle>
          <a:p>
            <a:pPr lvl="0"/>
            <a:r>
              <a:rPr lang="en-US"/>
              <a:t>Click to edit Master text styles</a:t>
            </a:r>
          </a:p>
          <a:p>
            <a:pPr marL="457200" lvl="1" indent="0" algn="l" defTabSz="914400" rtl="0" eaLnBrk="1" latinLnBrk="0" hangingPunct="1">
              <a:spcAft>
                <a:spcPts val="600"/>
              </a:spcAft>
              <a:buFont typeface="Arial" panose="020B0604020202020204" pitchFamily="34" charset="0"/>
              <a:buNone/>
            </a:pPr>
            <a:r>
              <a:rPr lang="en-US"/>
              <a:t>Second level</a:t>
            </a:r>
          </a:p>
        </p:txBody>
      </p:sp>
      <p:sp>
        <p:nvSpPr>
          <p:cNvPr id="9" name="TextBox 8">
            <a:extLst>
              <a:ext uri="{FF2B5EF4-FFF2-40B4-BE49-F238E27FC236}">
                <a16:creationId xmlns:a16="http://schemas.microsoft.com/office/drawing/2014/main" id="{CBB18D2D-AC02-0F49-AEE2-4A3AF449BA81}"/>
              </a:ext>
            </a:extLst>
          </p:cNvPr>
          <p:cNvSpPr txBox="1"/>
          <p:nvPr userDrawn="1"/>
        </p:nvSpPr>
        <p:spPr>
          <a:xfrm>
            <a:off x="7010400" y="2087218"/>
            <a:ext cx="4610100" cy="2462213"/>
          </a:xfrm>
          <a:prstGeom prst="rect">
            <a:avLst/>
          </a:prstGeom>
          <a:noFill/>
        </p:spPr>
        <p:txBody>
          <a:bodyPr wrap="square" rtlCol="0">
            <a:spAutoFit/>
          </a:bodyPr>
          <a:lstStyle/>
          <a:p>
            <a:pPr marL="0" indent="0">
              <a:buFont typeface="Arial" panose="020B0604020202020204" pitchFamily="34" charset="0"/>
              <a:buNone/>
            </a:pPr>
            <a:r>
              <a:rPr lang="en-US" sz="2400" err="1">
                <a:latin typeface="Arial" panose="020B0604020202020204" pitchFamily="34" charset="0"/>
                <a:cs typeface="Arial" panose="020B0604020202020204" pitchFamily="34" charset="0"/>
              </a:rPr>
              <a:t>nasa.gov</a:t>
            </a:r>
            <a:r>
              <a:rPr lang="en-US" sz="2400">
                <a:latin typeface="Arial" panose="020B0604020202020204" pitchFamily="34" charset="0"/>
                <a:cs typeface="Arial" panose="020B0604020202020204" pitchFamily="34" charset="0"/>
              </a:rPr>
              <a:t>/ARTEMIS</a:t>
            </a:r>
          </a:p>
          <a:p>
            <a:pPr marL="457200" lvl="1" indent="0">
              <a:spcAft>
                <a:spcPts val="600"/>
              </a:spcAft>
              <a:buFont typeface="Arial" panose="020B0604020202020204" pitchFamily="34" charset="0"/>
              <a:buNone/>
            </a:pPr>
            <a:r>
              <a:rPr lang="en-US">
                <a:latin typeface="Arial" panose="020B0604020202020204" pitchFamily="34" charset="0"/>
                <a:cs typeface="Arial" panose="020B0604020202020204" pitchFamily="34" charset="0"/>
              </a:rPr>
              <a:t>for more information</a:t>
            </a:r>
          </a:p>
          <a:p>
            <a:pPr marL="0" indent="0">
              <a:buFont typeface="Arial" panose="020B0604020202020204" pitchFamily="34" charset="0"/>
              <a:buNone/>
            </a:pPr>
            <a:r>
              <a:rPr lang="en-US" sz="2400" err="1">
                <a:latin typeface="Arial" panose="020B0604020202020204" pitchFamily="34" charset="0"/>
                <a:cs typeface="Arial" panose="020B0604020202020204" pitchFamily="34" charset="0"/>
              </a:rPr>
              <a:t>nasa.gov</a:t>
            </a:r>
            <a:r>
              <a:rPr lang="en-US" sz="2400">
                <a:latin typeface="Arial" panose="020B0604020202020204" pitchFamily="34" charset="0"/>
                <a:cs typeface="Arial" panose="020B0604020202020204" pitchFamily="34" charset="0"/>
              </a:rPr>
              <a:t>/SOLVE</a:t>
            </a:r>
          </a:p>
          <a:p>
            <a:pPr marL="457200" lvl="1" indent="0" algn="l" defTabSz="914400" rtl="0" eaLnBrk="1" latinLnBrk="0" hangingPunct="1">
              <a:spcAft>
                <a:spcPts val="600"/>
              </a:spcAft>
              <a:buFont typeface="Arial" panose="020B0604020202020204" pitchFamily="34" charset="0"/>
              <a:buNone/>
            </a:pPr>
            <a:r>
              <a:rPr lang="en-US" sz="1800" kern="1200">
                <a:solidFill>
                  <a:schemeClr val="tx1"/>
                </a:solidFill>
                <a:latin typeface="Arial" panose="020B0604020202020204" pitchFamily="34" charset="0"/>
                <a:ea typeface="+mn-ea"/>
                <a:cs typeface="Arial" panose="020B0604020202020204" pitchFamily="34" charset="0"/>
              </a:rPr>
              <a:t>for challenges, prize competitions, and citizen science opportunities</a:t>
            </a:r>
          </a:p>
          <a:p>
            <a:pPr marL="0" indent="0">
              <a:buFont typeface="Arial" panose="020B0604020202020204" pitchFamily="34" charset="0"/>
              <a:buNone/>
            </a:pPr>
            <a:r>
              <a:rPr lang="en-US" sz="2400" err="1">
                <a:latin typeface="Arial" panose="020B0604020202020204" pitchFamily="34" charset="0"/>
                <a:cs typeface="Arial" panose="020B0604020202020204" pitchFamily="34" charset="0"/>
              </a:rPr>
              <a:t>nasa.gov</a:t>
            </a:r>
            <a:r>
              <a:rPr lang="en-US" sz="2400">
                <a:latin typeface="Arial" panose="020B0604020202020204" pitchFamily="34" charset="0"/>
                <a:cs typeface="Arial" panose="020B0604020202020204" pitchFamily="34" charset="0"/>
              </a:rPr>
              <a:t>/STEM</a:t>
            </a:r>
          </a:p>
          <a:p>
            <a:pPr marL="457200" lvl="1" indent="0" algn="l" defTabSz="914400" rtl="0" eaLnBrk="1" latinLnBrk="0" hangingPunct="1">
              <a:spcAft>
                <a:spcPts val="600"/>
              </a:spcAft>
              <a:buFont typeface="Arial" panose="020B0604020202020204" pitchFamily="34" charset="0"/>
              <a:buNone/>
            </a:pPr>
            <a:r>
              <a:rPr lang="en-US" sz="1800" kern="1200">
                <a:solidFill>
                  <a:schemeClr val="tx1"/>
                </a:solidFill>
                <a:latin typeface="Arial" panose="020B0604020202020204" pitchFamily="34" charset="0"/>
                <a:ea typeface="+mn-ea"/>
                <a:cs typeface="Arial" panose="020B0604020202020204" pitchFamily="34" charset="0"/>
              </a:rPr>
              <a:t>for student activities</a:t>
            </a:r>
          </a:p>
        </p:txBody>
      </p:sp>
      <p:pic>
        <p:nvPicPr>
          <p:cNvPr id="10" name="Picture 9">
            <a:extLst>
              <a:ext uri="{FF2B5EF4-FFF2-40B4-BE49-F238E27FC236}">
                <a16:creationId xmlns:a16="http://schemas.microsoft.com/office/drawing/2014/main" id="{3E99FD74-BDB9-2044-9885-9FDEA518D60F}"/>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85005481"/>
      </p:ext>
    </p:extLst>
  </p:cSld>
  <p:clrMapOvr>
    <a:masterClrMapping/>
  </p:clrMapOvr>
  <p:extLst>
    <p:ext uri="{DCECCB84-F9BA-43D5-87BE-67443E8EF086}">
      <p15:sldGuideLst xmlns:p15="http://schemas.microsoft.com/office/powerpoint/2012/main">
        <p15:guide id="1" pos="4152">
          <p15:clr>
            <a:srgbClr val="FBAE40"/>
          </p15:clr>
        </p15:guide>
        <p15:guide id="2" pos="73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C204B-5FDE-4E45-B58C-AFA0F09DE66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480312" y="5945295"/>
            <a:ext cx="5330688" cy="580848"/>
          </a:xfrm>
          <a:prstGeom prst="rect">
            <a:avLst/>
          </a:prstGeom>
        </p:spPr>
      </p:pic>
      <p:sp>
        <p:nvSpPr>
          <p:cNvPr id="7" name="Text Placeholder 6">
            <a:extLst>
              <a:ext uri="{FF2B5EF4-FFF2-40B4-BE49-F238E27FC236}">
                <a16:creationId xmlns:a16="http://schemas.microsoft.com/office/drawing/2014/main" id="{4AE00626-6F21-5145-B804-B78C9EF3606C}"/>
              </a:ext>
            </a:extLst>
          </p:cNvPr>
          <p:cNvSpPr>
            <a:spLocks noGrp="1"/>
          </p:cNvSpPr>
          <p:nvPr>
            <p:ph type="body" sz="quarter" idx="12"/>
          </p:nvPr>
        </p:nvSpPr>
        <p:spPr>
          <a:xfrm>
            <a:off x="6591300" y="1257301"/>
            <a:ext cx="5207036" cy="3511470"/>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p:txBody>
      </p:sp>
      <p:pic>
        <p:nvPicPr>
          <p:cNvPr id="3" name="Picture 2">
            <a:extLst>
              <a:ext uri="{FF2B5EF4-FFF2-40B4-BE49-F238E27FC236}">
                <a16:creationId xmlns:a16="http://schemas.microsoft.com/office/drawing/2014/main" id="{1E2ACB16-40D8-554B-8409-97C433A84C5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8" name="Text Placeholder 6">
            <a:extLst>
              <a:ext uri="{FF2B5EF4-FFF2-40B4-BE49-F238E27FC236}">
                <a16:creationId xmlns:a16="http://schemas.microsoft.com/office/drawing/2014/main" id="{3F9C4D8F-5858-BA4E-8CEE-DC9AAB674092}"/>
              </a:ext>
            </a:extLst>
          </p:cNvPr>
          <p:cNvSpPr>
            <a:spLocks noGrp="1"/>
          </p:cNvSpPr>
          <p:nvPr>
            <p:ph type="body" sz="quarter" idx="13"/>
          </p:nvPr>
        </p:nvSpPr>
        <p:spPr>
          <a:xfrm>
            <a:off x="6591300" y="5171771"/>
            <a:ext cx="5207036" cy="58084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1">
                <a:solidFill>
                  <a:schemeClr val="tx1"/>
                </a:solidFill>
                <a:latin typeface="Arial" panose="020B0604020202020204" pitchFamily="34" charset="0"/>
                <a:cs typeface="Arial" panose="020B0604020202020204" pitchFamily="34" charset="0"/>
              </a:defRPr>
            </a:lvl1pPr>
            <a:lvl2pPr marL="457200" indent="0" algn="ctr">
              <a:buNone/>
              <a:defRPr>
                <a:solidFill>
                  <a:schemeClr val="bg1"/>
                </a:solidFill>
                <a:latin typeface="Arial" panose="020B0604020202020204" pitchFamily="34" charset="0"/>
                <a:cs typeface="Arial" panose="020B0604020202020204" pitchFamily="34" charset="0"/>
              </a:defRPr>
            </a:lvl2pPr>
            <a:lvl3pPr marL="914400" indent="0" algn="ctr">
              <a:buNone/>
              <a:defRPr>
                <a:solidFill>
                  <a:schemeClr val="bg1"/>
                </a:solidFill>
                <a:latin typeface="Arial" panose="020B0604020202020204" pitchFamily="34" charset="0"/>
                <a:cs typeface="Arial" panose="020B0604020202020204" pitchFamily="34" charset="0"/>
              </a:defRPr>
            </a:lvl3pPr>
            <a:lvl4pPr marL="1371600" indent="0" algn="ctr">
              <a:buNone/>
              <a:defRPr>
                <a:solidFill>
                  <a:schemeClr val="bg1"/>
                </a:solidFill>
                <a:latin typeface="Arial" panose="020B0604020202020204" pitchFamily="34" charset="0"/>
                <a:cs typeface="Arial" panose="020B0604020202020204" pitchFamily="34" charset="0"/>
              </a:defRPr>
            </a:lvl4pPr>
            <a:lvl5pPr marL="1828800" indent="0" algn="ctr">
              <a:buNone/>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24181149"/>
      </p:ext>
    </p:extLst>
  </p:cSld>
  <p:clrMapOvr>
    <a:masterClrMapping/>
  </p:clrMapOvr>
  <p:extLst>
    <p:ext uri="{DCECCB84-F9BA-43D5-87BE-67443E8EF086}">
      <p15:sldGuideLst xmlns:p15="http://schemas.microsoft.com/office/powerpoint/2012/main">
        <p15:guide id="1" pos="4152">
          <p15:clr>
            <a:srgbClr val="FBAE40"/>
          </p15:clr>
        </p15:guide>
        <p15:guide id="2" pos="73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a:p>
        </p:txBody>
      </p:sp>
    </p:spTree>
    <p:extLst>
      <p:ext uri="{BB962C8B-B14F-4D97-AF65-F5344CB8AC3E}">
        <p14:creationId xmlns:p14="http://schemas.microsoft.com/office/powerpoint/2010/main" val="105857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446D-CB9B-F76F-51BA-873033B19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638B42-4EED-EDDC-6B2B-703AD552D52C}"/>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4" name="Footer Placeholder 3">
            <a:extLst>
              <a:ext uri="{FF2B5EF4-FFF2-40B4-BE49-F238E27FC236}">
                <a16:creationId xmlns:a16="http://schemas.microsoft.com/office/drawing/2014/main" id="{35755AEF-170D-3032-386A-B0ED1481C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78004-31E7-FDD3-C13E-1E127BA0F23A}"/>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38711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C81C8-6651-2D56-1346-BB1B982B4B43}"/>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3" name="Footer Placeholder 2">
            <a:extLst>
              <a:ext uri="{FF2B5EF4-FFF2-40B4-BE49-F238E27FC236}">
                <a16:creationId xmlns:a16="http://schemas.microsoft.com/office/drawing/2014/main" id="{0CB77690-1E19-3A1A-6204-397DE79A7F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EB3127-E056-FF73-8FFB-5A8F401E72DB}"/>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217424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9FDA-E98E-0362-E892-173E99DDB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EDE93B-5359-68DF-6879-06ACA198A3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9B200-C863-A087-1815-42DE0E01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D4B6-CA5C-0B5A-ADAE-CBC62417F622}"/>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6" name="Footer Placeholder 5">
            <a:extLst>
              <a:ext uri="{FF2B5EF4-FFF2-40B4-BE49-F238E27FC236}">
                <a16:creationId xmlns:a16="http://schemas.microsoft.com/office/drawing/2014/main" id="{29ED6D53-6A42-9097-4F13-E534A4D5C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C1F33-A9C3-B587-DCF8-E0FCE28B6E16}"/>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427768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CD32-B9D6-717C-AB45-61B2C81E5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60C040-7699-A4F4-501B-6D1545AEA3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3F63A4-EE69-48E6-A58C-6C3ABDBBE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1EB7F-D00C-D4BE-48DF-288670C6FB6D}"/>
              </a:ext>
            </a:extLst>
          </p:cNvPr>
          <p:cNvSpPr>
            <a:spLocks noGrp="1"/>
          </p:cNvSpPr>
          <p:nvPr>
            <p:ph type="dt" sz="half" idx="10"/>
          </p:nvPr>
        </p:nvSpPr>
        <p:spPr/>
        <p:txBody>
          <a:bodyPr/>
          <a:lstStyle/>
          <a:p>
            <a:fld id="{8B6E1402-53C3-44B6-87F7-D60B4C04B1FC}" type="datetimeFigureOut">
              <a:rPr lang="en-US" smtClean="0"/>
              <a:t>10/15/2024</a:t>
            </a:fld>
            <a:endParaRPr lang="en-US"/>
          </a:p>
        </p:txBody>
      </p:sp>
      <p:sp>
        <p:nvSpPr>
          <p:cNvPr id="6" name="Footer Placeholder 5">
            <a:extLst>
              <a:ext uri="{FF2B5EF4-FFF2-40B4-BE49-F238E27FC236}">
                <a16:creationId xmlns:a16="http://schemas.microsoft.com/office/drawing/2014/main" id="{8B0EC621-5772-96A6-7B02-EFBFEBB2B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FB040-3B87-4AA9-1348-47716143D7F7}"/>
              </a:ext>
            </a:extLst>
          </p:cNvPr>
          <p:cNvSpPr>
            <a:spLocks noGrp="1"/>
          </p:cNvSpPr>
          <p:nvPr>
            <p:ph type="sldNum" sz="quarter" idx="12"/>
          </p:nvPr>
        </p:nvSpPr>
        <p:spPr/>
        <p:txBody>
          <a:bodyPr/>
          <a:lstStyle/>
          <a:p>
            <a:fld id="{9574A69B-B425-4DE2-927B-8B58DC52F762}" type="slidenum">
              <a:rPr lang="en-US" smtClean="0"/>
              <a:t>‹#›</a:t>
            </a:fld>
            <a:endParaRPr lang="en-US"/>
          </a:p>
        </p:txBody>
      </p:sp>
    </p:spTree>
    <p:extLst>
      <p:ext uri="{BB962C8B-B14F-4D97-AF65-F5344CB8AC3E}">
        <p14:creationId xmlns:p14="http://schemas.microsoft.com/office/powerpoint/2010/main" val="299237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image" Target="../media/image9.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7483A-689F-FFC0-EC9B-7002F2D8B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6D04B-DC9F-E33D-4259-C56BC55BD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6E015-62C5-ECCD-9EF2-B21AC495D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E1402-53C3-44B6-87F7-D60B4C04B1FC}" type="datetimeFigureOut">
              <a:rPr lang="en-US" smtClean="0"/>
              <a:t>10/15/2024</a:t>
            </a:fld>
            <a:endParaRPr lang="en-US"/>
          </a:p>
        </p:txBody>
      </p:sp>
      <p:sp>
        <p:nvSpPr>
          <p:cNvPr id="5" name="Footer Placeholder 4">
            <a:extLst>
              <a:ext uri="{FF2B5EF4-FFF2-40B4-BE49-F238E27FC236}">
                <a16:creationId xmlns:a16="http://schemas.microsoft.com/office/drawing/2014/main" id="{88E338DE-4A36-9DE4-DADB-5CB5A361C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0ED6E0-9AEA-5AFF-1462-837905AD9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4A69B-B425-4DE2-927B-8B58DC52F762}" type="slidenum">
              <a:rPr lang="en-US" smtClean="0"/>
              <a:t>‹#›</a:t>
            </a:fld>
            <a:endParaRPr lang="en-US"/>
          </a:p>
        </p:txBody>
      </p:sp>
    </p:spTree>
    <p:extLst>
      <p:ext uri="{BB962C8B-B14F-4D97-AF65-F5344CB8AC3E}">
        <p14:creationId xmlns:p14="http://schemas.microsoft.com/office/powerpoint/2010/main" val="58063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dirty="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854578" y="232912"/>
            <a:ext cx="9869016" cy="56194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dirty="0">
              <a:latin typeface="Arial"/>
              <a:cs typeface="Arial"/>
            </a:endParaRPr>
          </a:p>
        </p:txBody>
      </p:sp>
      <p:pic>
        <p:nvPicPr>
          <p:cNvPr id="8" name="Picture 7"/>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10593573" y="69273"/>
            <a:ext cx="756742" cy="756742"/>
          </a:xfrm>
          <a:prstGeom prst="rect">
            <a:avLst/>
          </a:prstGeom>
        </p:spPr>
      </p:pic>
      <p:pic>
        <p:nvPicPr>
          <p:cNvPr id="7" name="Picture 6"/>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11272067" y="6954"/>
            <a:ext cx="859536" cy="787908"/>
          </a:xfrm>
          <a:prstGeom prst="rect">
            <a:avLst/>
          </a:prstGeom>
        </p:spPr>
      </p:pic>
      <p:pic>
        <p:nvPicPr>
          <p:cNvPr id="3" name="Picture 2"/>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0" y="69273"/>
            <a:ext cx="854578" cy="707591"/>
          </a:xfrm>
          <a:prstGeom prst="rect">
            <a:avLst/>
          </a:prstGeom>
        </p:spPr>
      </p:pic>
    </p:spTree>
    <p:extLst>
      <p:ext uri="{BB962C8B-B14F-4D97-AF65-F5344CB8AC3E}">
        <p14:creationId xmlns:p14="http://schemas.microsoft.com/office/powerpoint/2010/main" val="21262367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5" r:id="rId13"/>
    <p:sldLayoutId id="2147483706" r:id="rId14"/>
  </p:sldLayoutIdLst>
  <p:transition advClick="0"/>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3B05E-CFFB-AC40-9BA6-C0519A24BEC2}"/>
              </a:ext>
            </a:extLst>
          </p:cNvPr>
          <p:cNvPicPr>
            <a:picLocks noChangeAspect="1"/>
          </p:cNvPicPr>
          <p:nvPr userDrawn="1"/>
        </p:nvPicPr>
        <p:blipFill>
          <a:blip r:embed="rId35" cstate="screen">
            <a:extLst>
              <a:ext uri="{28A0092B-C50C-407E-A947-70E740481C1C}">
                <a14:useLocalDpi xmlns:a14="http://schemas.microsoft.com/office/drawing/2010/main" val="0"/>
              </a:ext>
            </a:extLst>
          </a:blip>
          <a:stretch>
            <a:fillRect/>
          </a:stretch>
        </p:blipFill>
        <p:spPr>
          <a:xfrm>
            <a:off x="10915650" y="200026"/>
            <a:ext cx="1084086" cy="1010368"/>
          </a:xfrm>
          <a:prstGeom prst="rect">
            <a:avLst/>
          </a:prstGeom>
        </p:spPr>
      </p:pic>
      <p:pic>
        <p:nvPicPr>
          <p:cNvPr id="7" name="Picture 6">
            <a:extLst>
              <a:ext uri="{FF2B5EF4-FFF2-40B4-BE49-F238E27FC236}">
                <a16:creationId xmlns:a16="http://schemas.microsoft.com/office/drawing/2014/main" id="{E01A37B7-33E7-FA46-8CFD-EB8568E4EC7E}"/>
              </a:ext>
            </a:extLst>
          </p:cNvPr>
          <p:cNvPicPr>
            <a:picLocks noChangeAspect="1"/>
          </p:cNvPicPr>
          <p:nvPr userDrawn="1"/>
        </p:nvPicPr>
        <p:blipFill>
          <a:blip r:embed="rId36" cstate="screen">
            <a:extLst>
              <a:ext uri="{28A0092B-C50C-407E-A947-70E740481C1C}">
                <a14:useLocalDpi xmlns:a14="http://schemas.microsoft.com/office/drawing/2010/main" val="0"/>
              </a:ext>
            </a:extLst>
          </a:blip>
          <a:stretch>
            <a:fillRect/>
          </a:stretch>
        </p:blipFill>
        <p:spPr>
          <a:xfrm>
            <a:off x="10060516" y="381001"/>
            <a:ext cx="782109" cy="649752"/>
          </a:xfrm>
          <a:prstGeom prst="rect">
            <a:avLst/>
          </a:prstGeom>
        </p:spPr>
      </p:pic>
      <p:sp>
        <p:nvSpPr>
          <p:cNvPr id="6" name="Footer Placeholder 5">
            <a:extLst>
              <a:ext uri="{FF2B5EF4-FFF2-40B4-BE49-F238E27FC236}">
                <a16:creationId xmlns:a16="http://schemas.microsoft.com/office/drawing/2014/main" id="{BE3FB8F2-CD84-D948-8224-64A73CB52E0A}"/>
              </a:ext>
            </a:extLst>
          </p:cNvPr>
          <p:cNvSpPr>
            <a:spLocks noGrp="1"/>
          </p:cNvSpPr>
          <p:nvPr>
            <p:ph type="ftr" sz="quarter" idx="3"/>
          </p:nvPr>
        </p:nvSpPr>
        <p:spPr>
          <a:xfrm>
            <a:off x="10726914" y="6451964"/>
            <a:ext cx="1084086" cy="21907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DD30A3A-C24B-994C-902B-29D76E6E8629}" type="slidenum">
              <a:rPr lang="en-US" smtClean="0"/>
              <a:pPr/>
              <a:t>‹#›</a:t>
            </a:fld>
            <a:endParaRPr lang="en-US"/>
          </a:p>
        </p:txBody>
      </p:sp>
    </p:spTree>
    <p:extLst>
      <p:ext uri="{BB962C8B-B14F-4D97-AF65-F5344CB8AC3E}">
        <p14:creationId xmlns:p14="http://schemas.microsoft.com/office/powerpoint/2010/main" val="2472401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guide id="5" orient="horz" pos="240">
          <p15:clr>
            <a:srgbClr val="F26B43"/>
          </p15:clr>
        </p15:guide>
        <p15:guide id="6" orient="horz" pos="4056">
          <p15:clr>
            <a:srgbClr val="F26B43"/>
          </p15:clr>
        </p15:guide>
        <p15:guide id="7" orient="horz" pos="648">
          <p15:clr>
            <a:srgbClr val="F26B43"/>
          </p15:clr>
        </p15:guide>
        <p15:guide id="8" orient="horz" pos="792">
          <p15:clr>
            <a:srgbClr val="F26B43"/>
          </p15:clr>
        </p15:guide>
        <p15:guide id="9" pos="61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Layout" Target="../diagrams/layout2.xml"/><Relationship Id="rId7" Type="http://schemas.openxmlformats.org/officeDocument/2006/relationships/image" Target="../media/image6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image" Target="../media/image74.jpeg"/><Relationship Id="rId1" Type="http://schemas.openxmlformats.org/officeDocument/2006/relationships/slideLayout" Target="../slideLayouts/slideLayout17.xml"/><Relationship Id="rId6" Type="http://schemas.openxmlformats.org/officeDocument/2006/relationships/image" Target="../media/image78.emf"/><Relationship Id="rId11" Type="http://schemas.openxmlformats.org/officeDocument/2006/relationships/image" Target="../media/image73.png"/><Relationship Id="rId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sa.gov/sites/default/files/atoms/files/artemis_plan-20200921.pdf" TargetMode="External"/><Relationship Id="rId2" Type="http://schemas.openxmlformats.org/officeDocument/2006/relationships/hyperlink" Target="https://www.nasa.gov/gateway/overview" TargetMode="External"/><Relationship Id="rId1" Type="http://schemas.openxmlformats.org/officeDocument/2006/relationships/slideLayout" Target="../slideLayouts/slideLayout26.xml"/><Relationship Id="rId4" Type="http://schemas.openxmlformats.org/officeDocument/2006/relationships/hyperlink" Target="https://isal-web1.jsc.nasa.gov/Content/folder587/sdto_video.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atellite in space&#10;&#10;Description automatically generated with medium confidence">
            <a:extLst>
              <a:ext uri="{FF2B5EF4-FFF2-40B4-BE49-F238E27FC236}">
                <a16:creationId xmlns:a16="http://schemas.microsoft.com/office/drawing/2014/main" id="{4338EEFF-494E-F590-2D33-BF01291A45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F80AEDD0-B417-D843-8620-A59B6213ED7E}"/>
              </a:ext>
            </a:extLst>
          </p:cNvPr>
          <p:cNvSpPr txBox="1"/>
          <p:nvPr/>
        </p:nvSpPr>
        <p:spPr>
          <a:xfrm>
            <a:off x="0" y="1461858"/>
            <a:ext cx="4551367" cy="1200329"/>
          </a:xfrm>
          <a:prstGeom prst="rect">
            <a:avLst/>
          </a:prstGeom>
          <a:noFill/>
        </p:spPr>
        <p:txBody>
          <a:bodyPr wrap="square" lIns="91440" tIns="45720" rIns="91440" bIns="45720" rtlCol="0" anchor="t">
            <a:spAutoFit/>
          </a:bodyPr>
          <a:lstStyle/>
          <a:p>
            <a:pPr algn="ctr">
              <a:defRPr/>
            </a:pPr>
            <a:r>
              <a:rPr lang="en-US" sz="2400" dirty="0">
                <a:solidFill>
                  <a:srgbClr val="FFFFFF"/>
                </a:solidFill>
                <a:cs typeface="Arial"/>
              </a:rPr>
              <a:t>Overview of the Lunar Gateway External Contamination Environment</a:t>
            </a:r>
            <a:endParaRPr kumimoji="0" lang="en-US" sz="2400" b="0" i="0" u="none" strike="noStrike" kern="1200" cap="none" spc="0" normalizeH="0" baseline="0" noProof="0" dirty="0">
              <a:ln>
                <a:noFill/>
              </a:ln>
              <a:solidFill>
                <a:srgbClr val="FFFFFF"/>
              </a:solidFill>
              <a:effectLst/>
              <a:uLnTx/>
              <a:uFillTx/>
              <a:cs typeface="Arial"/>
            </a:endParaRPr>
          </a:p>
        </p:txBody>
      </p:sp>
      <p:pic>
        <p:nvPicPr>
          <p:cNvPr id="16" name="Picture 15">
            <a:extLst>
              <a:ext uri="{FF2B5EF4-FFF2-40B4-BE49-F238E27FC236}">
                <a16:creationId xmlns:a16="http://schemas.microsoft.com/office/drawing/2014/main" id="{0775822E-C565-4B0D-BBA0-EC83611483C4}"/>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artisticPhotocopy detail="4"/>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9100" y="304327"/>
            <a:ext cx="4800922" cy="663139"/>
          </a:xfrm>
          <a:prstGeom prst="rect">
            <a:avLst/>
          </a:prstGeom>
        </p:spPr>
      </p:pic>
      <p:sp>
        <p:nvSpPr>
          <p:cNvPr id="4" name="AutoShape 2">
            <a:extLst>
              <a:ext uri="{FF2B5EF4-FFF2-40B4-BE49-F238E27FC236}">
                <a16:creationId xmlns:a16="http://schemas.microsoft.com/office/drawing/2014/main" id="{4E690DEE-1328-EE09-7C23-4E43D369D647}"/>
              </a:ext>
            </a:extLst>
          </p:cNvPr>
          <p:cNvSpPr>
            <a:spLocks noChangeAspect="1" noChangeArrowheads="1"/>
          </p:cNvSpPr>
          <p:nvPr/>
        </p:nvSpPr>
        <p:spPr bwMode="auto">
          <a:xfrm>
            <a:off x="5943599" y="3276599"/>
            <a:ext cx="937967" cy="9379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ubtitle 5">
            <a:extLst>
              <a:ext uri="{FF2B5EF4-FFF2-40B4-BE49-F238E27FC236}">
                <a16:creationId xmlns:a16="http://schemas.microsoft.com/office/drawing/2014/main" id="{FE47B565-1A83-FF93-A1A3-AB3237B013FA}"/>
              </a:ext>
            </a:extLst>
          </p:cNvPr>
          <p:cNvSpPr txBox="1">
            <a:spLocks/>
          </p:cNvSpPr>
          <p:nvPr/>
        </p:nvSpPr>
        <p:spPr bwMode="auto">
          <a:xfrm>
            <a:off x="159100" y="2769154"/>
            <a:ext cx="5784499" cy="398187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300"/>
              </a:spcAft>
              <a:buFont typeface="Arial" charset="0"/>
              <a:buNone/>
            </a:pPr>
            <a:r>
              <a:rPr lang="en-US" sz="1400" dirty="0">
                <a:solidFill>
                  <a:schemeClr val="bg2"/>
                </a:solidFill>
                <a:latin typeface="+mn-lt"/>
              </a:rPr>
              <a:t>Crystal A. Quiroz</a:t>
            </a:r>
            <a:br>
              <a:rPr lang="en-US" sz="1400" baseline="30000" dirty="0">
                <a:solidFill>
                  <a:schemeClr val="bg2"/>
                </a:solidFill>
                <a:latin typeface="+mn-lt"/>
              </a:rPr>
            </a:br>
            <a:r>
              <a:rPr lang="en-US" sz="1200" b="0" i="1" dirty="0">
                <a:solidFill>
                  <a:schemeClr val="bg2"/>
                </a:solidFill>
                <a:effectLst/>
                <a:latin typeface="+mn-lt"/>
                <a:ea typeface="Calibri" panose="020F0502020204030204" pitchFamily="34" charset="0"/>
              </a:rPr>
              <a:t>Oceaneering, JETS Contract, Houston, TX, USA</a:t>
            </a:r>
            <a:r>
              <a:rPr lang="en-US" sz="1200" b="0" dirty="0">
                <a:solidFill>
                  <a:schemeClr val="bg2"/>
                </a:solidFill>
                <a:latin typeface="+mn-lt"/>
              </a:rPr>
              <a:t> </a:t>
            </a:r>
          </a:p>
          <a:p>
            <a:pPr marL="0" indent="0">
              <a:spcAft>
                <a:spcPts val="300"/>
              </a:spcAft>
              <a:buFont typeface="Arial" charset="0"/>
              <a:buNone/>
            </a:pPr>
            <a:r>
              <a:rPr lang="en-US" sz="1200" b="0" i="1" dirty="0">
                <a:solidFill>
                  <a:schemeClr val="bg2"/>
                </a:solidFill>
                <a:latin typeface="+mn-lt"/>
              </a:rPr>
              <a:t>crystal.a.quiroz@nasa.gov</a:t>
            </a:r>
          </a:p>
          <a:p>
            <a:pPr marL="0" indent="0">
              <a:spcAft>
                <a:spcPts val="300"/>
              </a:spcAft>
              <a:buNone/>
            </a:pPr>
            <a:r>
              <a:rPr lang="en-US" sz="1400" dirty="0">
                <a:solidFill>
                  <a:schemeClr val="bg2"/>
                </a:solidFill>
                <a:latin typeface="+mn-lt"/>
              </a:rPr>
              <a:t>Courtney A. Steagall</a:t>
            </a:r>
            <a:br>
              <a:rPr lang="en-US" sz="1400" dirty="0">
                <a:solidFill>
                  <a:schemeClr val="bg2"/>
                </a:solidFill>
                <a:latin typeface="+mn-lt"/>
              </a:rPr>
            </a:br>
            <a:r>
              <a:rPr lang="en-US" sz="1200" b="0" i="1" dirty="0">
                <a:solidFill>
                  <a:schemeClr val="bg2"/>
                </a:solidFill>
                <a:effectLst/>
                <a:latin typeface="+mn-lt"/>
                <a:ea typeface="Calibri" panose="020F0502020204030204" pitchFamily="34" charset="0"/>
                <a:cs typeface="Times New Roman" panose="02020603050405020304" pitchFamily="18" charset="0"/>
              </a:rPr>
              <a:t>NASA Johnson Space Center, Houston, TX, USA, </a:t>
            </a:r>
          </a:p>
          <a:p>
            <a:pPr marL="0" indent="0">
              <a:spcAft>
                <a:spcPts val="300"/>
              </a:spcAft>
              <a:buNone/>
            </a:pPr>
            <a:r>
              <a:rPr lang="en-US" sz="1400" dirty="0">
                <a:solidFill>
                  <a:schemeClr val="bg2"/>
                </a:solidFill>
                <a:latin typeface="+mn-lt"/>
              </a:rPr>
              <a:t>Brian Tulaba</a:t>
            </a:r>
          </a:p>
          <a:p>
            <a:pPr marL="0" indent="0">
              <a:spcAft>
                <a:spcPts val="300"/>
              </a:spcAft>
              <a:buNone/>
            </a:pPr>
            <a:r>
              <a:rPr lang="en-US" sz="1400" dirty="0">
                <a:solidFill>
                  <a:schemeClr val="bg2"/>
                </a:solidFill>
                <a:latin typeface="+mn-lt"/>
              </a:rPr>
              <a:t>Frederick Lutfy</a:t>
            </a:r>
          </a:p>
          <a:p>
            <a:pPr marL="0" indent="0">
              <a:spcAft>
                <a:spcPts val="300"/>
              </a:spcAft>
              <a:buNone/>
            </a:pPr>
            <a:r>
              <a:rPr lang="en-US" sz="1200" b="0" i="1" dirty="0">
                <a:solidFill>
                  <a:schemeClr val="bg2"/>
                </a:solidFill>
                <a:latin typeface="+mn-lt"/>
                <a:cs typeface="Times New Roman" panose="02020603050405020304" pitchFamily="18" charset="0"/>
              </a:rPr>
              <a:t>Jacobs, JETS Contract, Houston, TX, USA,</a:t>
            </a:r>
          </a:p>
          <a:p>
            <a:pPr marL="0" indent="0">
              <a:spcAft>
                <a:spcPts val="300"/>
              </a:spcAft>
              <a:buNone/>
            </a:pPr>
            <a:r>
              <a:rPr lang="en-US" sz="1400" dirty="0">
                <a:solidFill>
                  <a:schemeClr val="bg2"/>
                </a:solidFill>
                <a:latin typeface="+mn-lt"/>
              </a:rPr>
              <a:t>Ronald G. Lee, Jr</a:t>
            </a:r>
            <a:br>
              <a:rPr lang="en-US" sz="1400" dirty="0">
                <a:solidFill>
                  <a:schemeClr val="bg2"/>
                </a:solidFill>
                <a:latin typeface="+mn-lt"/>
              </a:rPr>
            </a:br>
            <a:r>
              <a:rPr lang="en-US" sz="1200" b="0" i="1" dirty="0">
                <a:solidFill>
                  <a:schemeClr val="bg2"/>
                </a:solidFill>
                <a:effectLst/>
                <a:latin typeface="+mn-lt"/>
                <a:ea typeface="Calibri" panose="020F0502020204030204" pitchFamily="34" charset="0"/>
                <a:cs typeface="Times New Roman" panose="02020603050405020304" pitchFamily="18" charset="0"/>
              </a:rPr>
              <a:t>Booz Allen Hamilton, Houston, TX, USA</a:t>
            </a:r>
            <a:r>
              <a:rPr lang="en-US" sz="1200" b="0" dirty="0">
                <a:solidFill>
                  <a:schemeClr val="bg2"/>
                </a:solidFill>
                <a:latin typeface="+mn-lt"/>
              </a:rPr>
              <a:t> </a:t>
            </a:r>
          </a:p>
          <a:p>
            <a:pPr marL="0" indent="0">
              <a:spcAft>
                <a:spcPts val="300"/>
              </a:spcAft>
              <a:buFont typeface="Arial" charset="0"/>
              <a:buNone/>
            </a:pPr>
            <a:endParaRPr lang="en-US" sz="600" dirty="0">
              <a:solidFill>
                <a:schemeClr val="bg2"/>
              </a:solidFill>
              <a:latin typeface="+mn-lt"/>
            </a:endParaRPr>
          </a:p>
          <a:p>
            <a:pPr marL="0" indent="0">
              <a:spcAft>
                <a:spcPts val="300"/>
              </a:spcAft>
              <a:buFont typeface="Arial" charset="0"/>
              <a:buNone/>
            </a:pPr>
            <a:r>
              <a:rPr lang="en-US" sz="1400" dirty="0">
                <a:solidFill>
                  <a:schemeClr val="bg2"/>
                </a:solidFill>
                <a:latin typeface="+mn-lt"/>
              </a:rPr>
              <a:t>John T. Yim</a:t>
            </a:r>
            <a:br>
              <a:rPr lang="en-US" sz="1400" baseline="30000" dirty="0">
                <a:solidFill>
                  <a:schemeClr val="bg2"/>
                </a:solidFill>
                <a:latin typeface="+mn-lt"/>
              </a:rPr>
            </a:br>
            <a:r>
              <a:rPr lang="en-US" sz="1200" b="0" i="1" dirty="0">
                <a:solidFill>
                  <a:schemeClr val="bg2"/>
                </a:solidFill>
                <a:effectLst/>
                <a:latin typeface="+mn-lt"/>
                <a:ea typeface="Calibri" panose="020F0502020204030204" pitchFamily="34" charset="0"/>
                <a:cs typeface="Times New Roman" panose="02020603050405020304" pitchFamily="18" charset="0"/>
              </a:rPr>
              <a:t>NASA Glenn Research Center, Cleveland, OH, USA</a:t>
            </a:r>
            <a:r>
              <a:rPr lang="en-US" sz="1200" b="0" dirty="0">
                <a:solidFill>
                  <a:schemeClr val="bg2"/>
                </a:solidFill>
                <a:latin typeface="+mn-lt"/>
              </a:rPr>
              <a:t> </a:t>
            </a:r>
          </a:p>
          <a:p>
            <a:pPr marL="0" indent="0">
              <a:spcAft>
                <a:spcPts val="300"/>
              </a:spcAft>
              <a:buFont typeface="Arial" charset="0"/>
              <a:buNone/>
            </a:pPr>
            <a:endParaRPr lang="en-US" sz="600" dirty="0">
              <a:solidFill>
                <a:schemeClr val="bg2"/>
              </a:solidFill>
              <a:latin typeface="+mn-lt"/>
            </a:endParaRPr>
          </a:p>
          <a:p>
            <a:pPr marL="0" indent="0">
              <a:spcAft>
                <a:spcPts val="300"/>
              </a:spcAft>
              <a:buNone/>
            </a:pPr>
            <a:r>
              <a:rPr lang="en-US" sz="1400" dirty="0">
                <a:solidFill>
                  <a:schemeClr val="bg2"/>
                </a:solidFill>
                <a:latin typeface="+mn-lt"/>
              </a:rPr>
              <a:t>John M. Alred</a:t>
            </a:r>
            <a:br>
              <a:rPr lang="en-US" sz="1400" baseline="30000" dirty="0">
                <a:solidFill>
                  <a:schemeClr val="bg2"/>
                </a:solidFill>
                <a:latin typeface="+mn-lt"/>
              </a:rPr>
            </a:br>
            <a:r>
              <a:rPr lang="en-US" sz="1400" dirty="0">
                <a:solidFill>
                  <a:schemeClr val="bg2"/>
                </a:solidFill>
                <a:latin typeface="+mn-lt"/>
              </a:rPr>
              <a:t>William A. Hoey</a:t>
            </a:r>
            <a:br>
              <a:rPr lang="en-US" sz="1400" baseline="30000" dirty="0">
                <a:solidFill>
                  <a:schemeClr val="bg2"/>
                </a:solidFill>
                <a:latin typeface="+mn-lt"/>
              </a:rPr>
            </a:br>
            <a:r>
              <a:rPr lang="en-US" sz="1400" dirty="0">
                <a:solidFill>
                  <a:schemeClr val="bg2"/>
                </a:solidFill>
                <a:latin typeface="+mn-lt"/>
              </a:rPr>
              <a:t>Maxwell G. Martin</a:t>
            </a:r>
            <a:br>
              <a:rPr lang="en-US" sz="1400" baseline="30000" dirty="0">
                <a:solidFill>
                  <a:schemeClr val="bg2"/>
                </a:solidFill>
                <a:latin typeface="+mn-lt"/>
              </a:rPr>
            </a:br>
            <a:r>
              <a:rPr lang="en-US" sz="1400" dirty="0">
                <a:solidFill>
                  <a:schemeClr val="bg2"/>
                </a:solidFill>
                <a:latin typeface="+mn-lt"/>
              </a:rPr>
              <a:t>Carlos E. Soares</a:t>
            </a:r>
            <a:br>
              <a:rPr lang="en-US" sz="1400" dirty="0">
                <a:solidFill>
                  <a:schemeClr val="bg2"/>
                </a:solidFill>
                <a:latin typeface="+mn-lt"/>
              </a:rPr>
            </a:br>
            <a:r>
              <a:rPr lang="en-US" sz="1200" b="0" i="1" dirty="0">
                <a:solidFill>
                  <a:schemeClr val="bg2"/>
                </a:solidFill>
                <a:effectLst/>
                <a:latin typeface="+mn-lt"/>
                <a:ea typeface="Calibri" panose="020F0502020204030204" pitchFamily="34" charset="0"/>
                <a:cs typeface="Times New Roman" panose="02020603050405020304" pitchFamily="18" charset="0"/>
              </a:rPr>
              <a:t>Jet Propulsion Laboratory, California Institute of Technology, Pasadena, CA, USA</a:t>
            </a:r>
            <a:endParaRPr lang="en-US" sz="1400" dirty="0">
              <a:solidFill>
                <a:schemeClr val="bg2"/>
              </a:solidFill>
              <a:latin typeface="+mn-lt"/>
            </a:endParaRPr>
          </a:p>
        </p:txBody>
      </p:sp>
      <p:sp>
        <p:nvSpPr>
          <p:cNvPr id="5" name="TextBox 4">
            <a:extLst>
              <a:ext uri="{FF2B5EF4-FFF2-40B4-BE49-F238E27FC236}">
                <a16:creationId xmlns:a16="http://schemas.microsoft.com/office/drawing/2014/main" id="{B04593F8-3E04-30CD-50FA-D842B7701DA2}"/>
              </a:ext>
            </a:extLst>
          </p:cNvPr>
          <p:cNvSpPr txBox="1"/>
          <p:nvPr/>
        </p:nvSpPr>
        <p:spPr>
          <a:xfrm>
            <a:off x="6313700" y="4621024"/>
            <a:ext cx="4686300" cy="1723549"/>
          </a:xfrm>
          <a:prstGeom prst="rect">
            <a:avLst/>
          </a:prstGeom>
          <a:solidFill>
            <a:schemeClr val="tx1">
              <a:lumMod val="95000"/>
              <a:lumOff val="5000"/>
              <a:alpha val="9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US" b="0" i="0" dirty="0">
              <a:solidFill>
                <a:srgbClr val="F6F6F6"/>
              </a:solidFill>
              <a:effectLst/>
            </a:endParaRPr>
          </a:p>
          <a:p>
            <a:pPr algn="ctr"/>
            <a:r>
              <a:rPr lang="en-US" b="0" i="0" dirty="0">
                <a:solidFill>
                  <a:srgbClr val="F6F6F6"/>
                </a:solidFill>
                <a:effectLst/>
              </a:rPr>
              <a:t>16</a:t>
            </a:r>
            <a:r>
              <a:rPr lang="en-US" b="0" i="0" baseline="30000" dirty="0">
                <a:solidFill>
                  <a:srgbClr val="F6F6F6"/>
                </a:solidFill>
                <a:effectLst/>
              </a:rPr>
              <a:t>th</a:t>
            </a:r>
            <a:r>
              <a:rPr lang="en-US" b="0" i="0" dirty="0">
                <a:solidFill>
                  <a:srgbClr val="F6F6F6"/>
                </a:solidFill>
                <a:effectLst/>
              </a:rPr>
              <a:t> International Symposium on Materials in the Space Environment</a:t>
            </a:r>
          </a:p>
          <a:p>
            <a:pPr algn="ctr"/>
            <a:r>
              <a:rPr lang="en-US" i="1" dirty="0">
                <a:solidFill>
                  <a:srgbClr val="F6F6F6"/>
                </a:solidFill>
              </a:rPr>
              <a:t>Saint-</a:t>
            </a:r>
            <a:r>
              <a:rPr lang="en-US" i="1" dirty="0" err="1">
                <a:solidFill>
                  <a:srgbClr val="F6F6F6"/>
                </a:solidFill>
              </a:rPr>
              <a:t>Raphaël</a:t>
            </a:r>
            <a:r>
              <a:rPr lang="en-US" i="1" dirty="0">
                <a:solidFill>
                  <a:srgbClr val="F6F6F6"/>
                </a:solidFill>
              </a:rPr>
              <a:t>, France</a:t>
            </a:r>
            <a:br>
              <a:rPr lang="en-US" b="0" i="0" dirty="0">
                <a:solidFill>
                  <a:srgbClr val="F6F6F6"/>
                </a:solidFill>
                <a:effectLst/>
              </a:rPr>
            </a:br>
            <a:r>
              <a:rPr lang="en-US" sz="1600" b="0" i="1" dirty="0">
                <a:solidFill>
                  <a:schemeClr val="bg1"/>
                </a:solidFill>
                <a:effectLst/>
              </a:rPr>
              <a:t>Oct. 7-11, 2024</a:t>
            </a:r>
            <a:br>
              <a:rPr lang="en-US" b="0" i="0" dirty="0">
                <a:solidFill>
                  <a:srgbClr val="F6F6F6"/>
                </a:solidFill>
                <a:effectLst/>
                <a:latin typeface="Roboto" panose="02000000000000000000" pitchFamily="2" charset="0"/>
              </a:rPr>
            </a:br>
            <a:endParaRPr lang="en-US" b="0" i="1" dirty="0">
              <a:solidFill>
                <a:srgbClr val="F6F6F6"/>
              </a:solidFill>
              <a:effectLst/>
              <a:latin typeface="Roboto" panose="02000000000000000000" pitchFamily="2" charset="0"/>
            </a:endParaRPr>
          </a:p>
        </p:txBody>
      </p:sp>
      <p:sp>
        <p:nvSpPr>
          <p:cNvPr id="6" name="TextBox 5">
            <a:extLst>
              <a:ext uri="{FF2B5EF4-FFF2-40B4-BE49-F238E27FC236}">
                <a16:creationId xmlns:a16="http://schemas.microsoft.com/office/drawing/2014/main" id="{7AA695B8-CFB3-D41B-6145-594769C2D493}"/>
              </a:ext>
            </a:extLst>
          </p:cNvPr>
          <p:cNvSpPr txBox="1"/>
          <p:nvPr/>
        </p:nvSpPr>
        <p:spPr>
          <a:xfrm>
            <a:off x="10532571" y="6624074"/>
            <a:ext cx="1659429" cy="2539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rial"/>
                <a:ea typeface="+mn-ea"/>
                <a:cs typeface="Arial"/>
              </a:rPr>
              <a:t>Image courtesy of NASA</a:t>
            </a:r>
          </a:p>
        </p:txBody>
      </p:sp>
      <p:sp>
        <p:nvSpPr>
          <p:cNvPr id="2" name="TextBox 1">
            <a:extLst>
              <a:ext uri="{FF2B5EF4-FFF2-40B4-BE49-F238E27FC236}">
                <a16:creationId xmlns:a16="http://schemas.microsoft.com/office/drawing/2014/main" id="{F7EC02B7-D6EC-F9AE-7571-72E7DDA7A07F}"/>
              </a:ext>
            </a:extLst>
          </p:cNvPr>
          <p:cNvSpPr txBox="1"/>
          <p:nvPr/>
        </p:nvSpPr>
        <p:spPr>
          <a:xfrm>
            <a:off x="6881566" y="6550223"/>
            <a:ext cx="3550568" cy="307777"/>
          </a:xfrm>
          <a:prstGeom prst="rect">
            <a:avLst/>
          </a:prstGeom>
          <a:solidFill>
            <a:schemeClr val="tx1">
              <a:lumMod val="95000"/>
              <a:lumOff val="5000"/>
              <a:alpha val="9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lgn="ctr">
              <a:defRPr b="0" i="0">
                <a:solidFill>
                  <a:srgbClr val="F6F6F6"/>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Public Release NASA NF-1676 20240011495 </a:t>
            </a:r>
          </a:p>
        </p:txBody>
      </p:sp>
    </p:spTree>
    <p:extLst>
      <p:ext uri="{BB962C8B-B14F-4D97-AF65-F5344CB8AC3E}">
        <p14:creationId xmlns:p14="http://schemas.microsoft.com/office/powerpoint/2010/main" val="1549798773"/>
      </p:ext>
    </p:extLst>
  </p:cSld>
  <p:clrMapOvr>
    <a:masterClrMapping/>
  </p:clrMapOvr>
  <mc:AlternateContent xmlns:mc="http://schemas.openxmlformats.org/markup-compatibility/2006" xmlns:p14="http://schemas.microsoft.com/office/powerpoint/2010/main">
    <mc:Choice Requires="p14">
      <p:transition p14:dur="0" advTm="53401"/>
    </mc:Choice>
    <mc:Fallback xmlns="">
      <p:transition advTm="534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6C848-348A-7DEC-30F8-DF13C2BCE9DB}"/>
              </a:ext>
            </a:extLst>
          </p:cNvPr>
          <p:cNvPicPr>
            <a:picLocks noChangeAspect="1"/>
          </p:cNvPicPr>
          <p:nvPr/>
        </p:nvPicPr>
        <p:blipFill>
          <a:blip r:embed="rId2"/>
          <a:stretch>
            <a:fillRect/>
          </a:stretch>
        </p:blipFill>
        <p:spPr>
          <a:xfrm>
            <a:off x="6879649" y="1995377"/>
            <a:ext cx="5090589" cy="4400141"/>
          </a:xfrm>
          <a:prstGeom prst="rect">
            <a:avLst/>
          </a:prstGeom>
        </p:spPr>
      </p:pic>
      <p:sp>
        <p:nvSpPr>
          <p:cNvPr id="7" name="Title 6"/>
          <p:cNvSpPr>
            <a:spLocks noGrp="1"/>
          </p:cNvSpPr>
          <p:nvPr>
            <p:ph type="title"/>
          </p:nvPr>
        </p:nvSpPr>
        <p:spPr>
          <a:xfrm>
            <a:off x="854578" y="171450"/>
            <a:ext cx="9869016" cy="623412"/>
          </a:xfrm>
        </p:spPr>
        <p:txBody>
          <a:bodyPr/>
          <a:lstStyle/>
          <a:p>
            <a:r>
              <a:rPr lang="en-US" dirty="0">
                <a:solidFill>
                  <a:srgbClr val="CAA2DA"/>
                </a:solidFill>
              </a:rPr>
              <a:t>Example System Level Contamination Assessment</a:t>
            </a:r>
          </a:p>
        </p:txBody>
      </p:sp>
      <p:sp>
        <p:nvSpPr>
          <p:cNvPr id="4" name="Rectangle 5"/>
          <p:cNvSpPr txBox="1">
            <a:spLocks noChangeArrowheads="1"/>
          </p:cNvSpPr>
          <p:nvPr/>
        </p:nvSpPr>
        <p:spPr>
          <a:xfrm>
            <a:off x="221762" y="979714"/>
            <a:ext cx="6331437" cy="5826373"/>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Early look Gateway integrated external contamination assessments needed to:</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Inform Gateway system-level and element-level requirements (and associated data requirements).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Conduct system studies to identify integration issues / risks. </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Formulate long-term strategy for addressing external contamination tools/process/verification. </a:t>
            </a:r>
          </a:p>
          <a:p>
            <a:pPr marL="177800" marR="0" lvl="0" indent="-177800" algn="l" defTabSz="457200" rtl="0" eaLnBrk="0" fontAlgn="base" latinLnBrk="0" hangingPunct="0">
              <a:lnSpc>
                <a:spcPct val="100000"/>
              </a:lnSpc>
              <a:spcBef>
                <a:spcPts val="600"/>
              </a:spcBef>
              <a:spcAft>
                <a:spcPts val="3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example assessment represents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a summation of all induced contamination sources, including</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Materials Outgassing</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Chemical Thruster Plume-Induced Contamination</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Redeposited Sputter Material (due to ion thrusters)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Vacuum venting</a:t>
            </a:r>
          </a:p>
          <a:p>
            <a:pPr marL="177800" marR="0" lvl="0" indent="-177800" algn="l" defTabSz="457200" rtl="0" eaLnBrk="0" fontAlgn="base" latinLnBrk="0" hangingPunct="0">
              <a:lnSpc>
                <a:spcPct val="100000"/>
              </a:lnSpc>
              <a:spcBef>
                <a:spcPts val="600"/>
              </a:spcBef>
              <a:spcAft>
                <a:spcPts val="3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Results considered against the system level molecular contamination limit of 250 Å/year on contamination sensitive surfaces.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3" name="TextBox 2">
            <a:extLst>
              <a:ext uri="{FF2B5EF4-FFF2-40B4-BE49-F238E27FC236}">
                <a16:creationId xmlns:a16="http://schemas.microsoft.com/office/drawing/2014/main" id="{838D0151-5439-2D50-6AF6-3880F32F3AA6}"/>
              </a:ext>
            </a:extLst>
          </p:cNvPr>
          <p:cNvSpPr txBox="1"/>
          <p:nvPr/>
        </p:nvSpPr>
        <p:spPr>
          <a:xfrm>
            <a:off x="7784253" y="887288"/>
            <a:ext cx="3947464" cy="1015663"/>
          </a:xfrm>
          <a:prstGeom prst="rect">
            <a:avLst/>
          </a:prstGeom>
          <a:solidFill>
            <a:schemeClr val="bg1">
              <a:lumMod val="85000"/>
              <a:alpha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Gateway External Contamination Analysis Model </a:t>
            </a:r>
            <a:b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b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Assembly Complete</a:t>
            </a:r>
          </a:p>
        </p:txBody>
      </p:sp>
      <p:sp>
        <p:nvSpPr>
          <p:cNvPr id="9" name="TextBox 8">
            <a:extLst>
              <a:ext uri="{FF2B5EF4-FFF2-40B4-BE49-F238E27FC236}">
                <a16:creationId xmlns:a16="http://schemas.microsoft.com/office/drawing/2014/main" id="{91288239-83CE-BB52-E379-12D7DB5E47EA}"/>
              </a:ext>
            </a:extLst>
          </p:cNvPr>
          <p:cNvSpPr txBox="1"/>
          <p:nvPr/>
        </p:nvSpPr>
        <p:spPr>
          <a:xfrm>
            <a:off x="732721" y="5778783"/>
            <a:ext cx="5056365" cy="923330"/>
          </a:xfrm>
          <a:prstGeom prst="rect">
            <a:avLst/>
          </a:prstGeom>
          <a:solidFill>
            <a:schemeClr val="bg1">
              <a:lumMod val="85000"/>
              <a:alpha val="40000"/>
            </a:schemeClr>
          </a:solidFill>
        </p:spPr>
        <p:txBody>
          <a:bodyPr wrap="square">
            <a:spAutoFit/>
          </a:bodyPr>
          <a:lstStyle>
            <a:defPPr>
              <a:defRPr lang="en-US"/>
            </a:defPPr>
            <a:lvl1pPr algn="ctr">
              <a:defRPr b="1">
                <a:solidFill>
                  <a:srgbClr val="0070C0"/>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Contamination-sensitive (receiver) surfaces: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Radiators    Solar Arrays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Windows    Payload Sites</a:t>
            </a:r>
          </a:p>
        </p:txBody>
      </p:sp>
    </p:spTree>
    <p:extLst>
      <p:ext uri="{BB962C8B-B14F-4D97-AF65-F5344CB8AC3E}">
        <p14:creationId xmlns:p14="http://schemas.microsoft.com/office/powerpoint/2010/main" val="345732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0CA95577-1F40-8748-E1B4-7B354214B10C}"/>
              </a:ext>
            </a:extLst>
          </p:cNvPr>
          <p:cNvSpPr txBox="1">
            <a:spLocks noChangeArrowheads="1"/>
          </p:cNvSpPr>
          <p:nvPr/>
        </p:nvSpPr>
        <p:spPr>
          <a:xfrm>
            <a:off x="331374" y="1166800"/>
            <a:ext cx="6162545" cy="4524400"/>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Gateway utilizes a predictive model developed by JPL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which allows manipulation/scaling of analysis inputs for early look assessments.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Incorporates a Gateway view factor matrix to compute molecular transport for outgassing source / receiver combinations.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Provides materials outgassing deposition results based on outgassing rate assumptions and durations.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Enables system trade studies and evolving assessments as analysis inputs are better defined (materials, temperatures, etc.)</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2" name="Title 1"/>
          <p:cNvSpPr>
            <a:spLocks noGrp="1"/>
          </p:cNvSpPr>
          <p:nvPr>
            <p:ph type="title"/>
          </p:nvPr>
        </p:nvSpPr>
        <p:spPr>
          <a:xfrm>
            <a:off x="854578" y="200654"/>
            <a:ext cx="9869016" cy="594207"/>
          </a:xfrm>
        </p:spPr>
        <p:txBody>
          <a:bodyPr/>
          <a:lstStyle/>
          <a:p>
            <a:r>
              <a:rPr lang="en-US" dirty="0">
                <a:solidFill>
                  <a:srgbClr val="CAA2DA"/>
                </a:solidFill>
              </a:rPr>
              <a:t>Materials Outgassing</a:t>
            </a:r>
          </a:p>
        </p:txBody>
      </p:sp>
      <p:sp>
        <p:nvSpPr>
          <p:cNvPr id="57" name="TextBox 56">
            <a:extLst>
              <a:ext uri="{FF2B5EF4-FFF2-40B4-BE49-F238E27FC236}">
                <a16:creationId xmlns:a16="http://schemas.microsoft.com/office/drawing/2014/main" id="{79C28689-4674-4930-9084-FDCD6A6D7E86}"/>
              </a:ext>
            </a:extLst>
          </p:cNvPr>
          <p:cNvSpPr txBox="1"/>
          <p:nvPr/>
        </p:nvSpPr>
        <p:spPr>
          <a:xfrm>
            <a:off x="7286441" y="5648819"/>
            <a:ext cx="4272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 View Factor Visualization</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a:ea typeface="+mn-ea"/>
                <a:cs typeface="Arial"/>
              </a:rPr>
              <a:t>This direct flux transport visualization shows the fraction of total mass outgassed from the source group (in </a:t>
            </a:r>
            <a:r>
              <a:rPr kumimoji="0" lang="en-US" sz="1400" b="1" i="0" u="none" strike="noStrike" kern="1200" cap="none" spc="0" normalizeH="0" baseline="0" noProof="0" dirty="0">
                <a:ln>
                  <a:noFill/>
                </a:ln>
                <a:solidFill>
                  <a:srgbClr val="00B400"/>
                </a:solidFill>
                <a:effectLst/>
                <a:uLnTx/>
                <a:uFillTx/>
                <a:latin typeface="Arial"/>
                <a:ea typeface="+mn-ea"/>
                <a:cs typeface="Arial"/>
              </a:rPr>
              <a:t>green</a:t>
            </a:r>
            <a:r>
              <a:rPr kumimoji="0" lang="en-US" sz="1400" b="0" i="0" u="none" strike="noStrike" kern="1200" cap="none" spc="0" normalizeH="0" baseline="0" noProof="0" dirty="0">
                <a:ln>
                  <a:noFill/>
                </a:ln>
                <a:solidFill>
                  <a:prstClr val="black"/>
                </a:solidFill>
                <a:effectLst/>
                <a:uLnTx/>
                <a:uFillTx/>
                <a:latin typeface="Arial"/>
                <a:ea typeface="+mn-ea"/>
                <a:cs typeface="Arial"/>
              </a:rPr>
              <a:t>) that arrives at each receiver facet.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27D729B3-CAAC-4346-9FAA-CA7705B9BCEC}"/>
              </a:ext>
            </a:extLst>
          </p:cNvPr>
          <p:cNvSpPr/>
          <p:nvPr/>
        </p:nvSpPr>
        <p:spPr>
          <a:xfrm>
            <a:off x="510867" y="4363369"/>
            <a:ext cx="5983052" cy="2241341"/>
          </a:xfrm>
          <a:prstGeom prst="roundRect">
            <a:avLst>
              <a:gd name="adj" fmla="val 137"/>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53975"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Example System Assessment</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(Assembly Complete):</a:t>
            </a:r>
          </a:p>
          <a:p>
            <a:pPr marL="285750" marR="0" lvl="0" indent="-23177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177 source groups × 164 receiver groups</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29,028 view factor coefficients</a:t>
            </a:r>
          </a:p>
          <a:p>
            <a:pPr marL="285750" marR="0" lvl="0" indent="-23177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Outgassing rate source terms based on similarity to other spacecraft and ASTM E1559 outgassing rate test data</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(time-phased arrival of elements and outgassing rate decay included)</a:t>
            </a: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3177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 flux outgassing only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(i.e. first line-of-sight from source to receiver)</a:t>
            </a:r>
            <a:endPar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4662CF3-74C2-9484-BB3F-83FD61F3EF0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77390" y="1069054"/>
            <a:ext cx="5090146" cy="45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4376183"/>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a:xfrm>
            <a:off x="854578" y="157316"/>
            <a:ext cx="9869016" cy="637546"/>
          </a:xfrm>
        </p:spPr>
        <p:txBody>
          <a:bodyPr/>
          <a:lstStyle/>
          <a:p>
            <a:pPr lvl="1">
              <a:spcAft>
                <a:spcPts val="300"/>
              </a:spcAft>
            </a:pPr>
            <a:r>
              <a:rPr lang="en-US" kern="1200" dirty="0">
                <a:solidFill>
                  <a:srgbClr val="CAA2DA"/>
                </a:solidFill>
                <a:latin typeface="Arial"/>
                <a:cs typeface="Arial"/>
              </a:rPr>
              <a:t>Thruster Plume-Induced Contamination</a:t>
            </a:r>
          </a:p>
        </p:txBody>
      </p:sp>
      <p:sp>
        <p:nvSpPr>
          <p:cNvPr id="3" name="Content Placeholder 2">
            <a:extLst>
              <a:ext uri="{FF2B5EF4-FFF2-40B4-BE49-F238E27FC236}">
                <a16:creationId xmlns:a16="http://schemas.microsoft.com/office/drawing/2014/main" id="{A002B3BA-2062-46A8-930B-D39269554519}"/>
              </a:ext>
            </a:extLst>
          </p:cNvPr>
          <p:cNvSpPr>
            <a:spLocks noGrp="1"/>
          </p:cNvSpPr>
          <p:nvPr>
            <p:ph idx="1"/>
          </p:nvPr>
        </p:nvSpPr>
        <p:spPr>
          <a:xfrm>
            <a:off x="301477" y="997592"/>
            <a:ext cx="4921410" cy="1870890"/>
          </a:xfrm>
        </p:spPr>
        <p:txBody>
          <a:bodyPr/>
          <a:lstStyle/>
          <a:p>
            <a:pPr>
              <a:spcAft>
                <a:spcPts val="300"/>
              </a:spcAft>
            </a:pPr>
            <a:r>
              <a:rPr lang="en-US" sz="1800" dirty="0">
                <a:latin typeface="Arial" panose="020B0604020202020204" pitchFamily="34" charset="0"/>
                <a:ea typeface="Calibri" panose="020F0502020204030204" pitchFamily="34" charset="0"/>
                <a:cs typeface="Arial" panose="020B0604020202020204" pitchFamily="34" charset="0"/>
              </a:rPr>
              <a:t>Gateway will be exposed to multiple chemical thruster plumes:</a:t>
            </a:r>
          </a:p>
          <a:p>
            <a:pPr lvl="1">
              <a:spcAft>
                <a:spcPts val="300"/>
              </a:spcAft>
            </a:pPr>
            <a:r>
              <a:rPr lang="en-US" sz="1600" dirty="0">
                <a:latin typeface="Arial" panose="020B0604020202020204" pitchFamily="34" charset="0"/>
                <a:cs typeface="Arial" panose="020B0604020202020204" pitchFamily="34" charset="0"/>
              </a:rPr>
              <a:t>Reaction Control System (RCS) Thrusters </a:t>
            </a:r>
          </a:p>
          <a:p>
            <a:pPr lvl="1">
              <a:spcAft>
                <a:spcPts val="300"/>
              </a:spcAft>
            </a:pPr>
            <a:r>
              <a:rPr lang="en-US" sz="1600" dirty="0">
                <a:latin typeface="Arial" panose="020B0604020202020204" pitchFamily="34" charset="0"/>
                <a:cs typeface="Arial" panose="020B0604020202020204" pitchFamily="34" charset="0"/>
              </a:rPr>
              <a:t>Visiting vehicle thrusters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(e.g. Artemis mission elements)  </a:t>
            </a:r>
          </a:p>
        </p:txBody>
      </p:sp>
      <p:pic>
        <p:nvPicPr>
          <p:cNvPr id="17" name="Picture 2">
            <a:extLst>
              <a:ext uri="{FF2B5EF4-FFF2-40B4-BE49-F238E27FC236}">
                <a16:creationId xmlns:a16="http://schemas.microsoft.com/office/drawing/2014/main" id="{A6051E17-68FD-4143-B76F-1FC4AA531518}"/>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210650" y="3849172"/>
            <a:ext cx="3351262" cy="288890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A074DBF-B563-730E-1D1B-83F6D208F90F}"/>
              </a:ext>
            </a:extLst>
          </p:cNvPr>
          <p:cNvSpPr txBox="1">
            <a:spLocks/>
          </p:cNvSpPr>
          <p:nvPr/>
        </p:nvSpPr>
        <p:spPr bwMode="auto">
          <a:xfrm>
            <a:off x="4888186" y="1017574"/>
            <a:ext cx="7002337" cy="349105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600"/>
              </a:spcBef>
              <a:spcAft>
                <a:spcPts val="4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Gateway collaborated with the JPL on a simplified thruster plume contamination model for conducting parametric assessments for select Gateway thrusters.</a:t>
            </a:r>
          </a:p>
          <a:p>
            <a:pPr marL="685800" marR="0" lvl="1" indent="-228600" algn="l" defTabSz="457200" rtl="0" eaLnBrk="0" fontAlgn="base" latinLnBrk="0" hangingPunct="0">
              <a:lnSpc>
                <a:spcPct val="100000"/>
              </a:lnSpc>
              <a:spcBef>
                <a:spcPts val="0"/>
              </a:spcBef>
              <a:spcAft>
                <a:spcPts val="4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Contamination is calculated using the heritage ISS bipropellant plume contamination model.</a:t>
            </a:r>
          </a:p>
          <a:p>
            <a:pPr marL="685800" marR="0" lvl="1" indent="-228600" algn="l" defTabSz="457200" rtl="0" eaLnBrk="0" fontAlgn="base" latinLnBrk="0" hangingPunct="0">
              <a:lnSpc>
                <a:spcPct val="100000"/>
              </a:lnSpc>
              <a:spcBef>
                <a:spcPts val="0"/>
              </a:spcBef>
              <a:spcAft>
                <a:spcPts val="4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Analysis data provided in tabular format (separated by thruster / receiver surface) to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allow manipulation/scaling of thruster on-time assumptions for analysis scenarios of interest.</a:t>
            </a:r>
          </a:p>
          <a:p>
            <a:pPr marL="685800" marR="0" lvl="1" indent="-228600" algn="l" defTabSz="457200" rtl="0" eaLnBrk="0" fontAlgn="base" latinLnBrk="0" hangingPunct="0">
              <a:lnSpc>
                <a:spcPct val="100000"/>
              </a:lnSpc>
              <a:spcBef>
                <a:spcPts val="0"/>
              </a:spcBef>
              <a:spcAft>
                <a:spcPts val="400"/>
              </a:spcAft>
              <a:buClrTx/>
              <a:buSzTx/>
              <a:buFont typeface="Arial" charset="0"/>
              <a:buChar char="–"/>
              <a:tabLst/>
              <a:defRPr/>
            </a:pPr>
            <a:r>
              <a:rPr kumimoji="0" lang="en-US" sz="1600" b="1" i="0" u="none" strike="noStrike" kern="1200" cap="none" spc="0" normalizeH="0" baseline="0" noProof="0" dirty="0">
                <a:ln>
                  <a:noFill/>
                </a:ln>
                <a:solidFill>
                  <a:srgbClr val="1F497D"/>
                </a:solidFill>
                <a:effectLst/>
                <a:uLnTx/>
                <a:uFillTx/>
                <a:latin typeface="Arial" panose="020B0604020202020204" pitchFamily="34" charset="0"/>
                <a:ea typeface="ヒラギノ角ゴ Pro W3" charset="-128"/>
                <a:cs typeface="Arial" panose="020B0604020202020204" pitchFamily="34" charset="0"/>
              </a:rPr>
              <a:t>Estimated annualized thruster on-time used for example </a:t>
            </a:r>
            <a:br>
              <a:rPr kumimoji="0" lang="en-US" sz="1600" b="1" i="0" u="none" strike="noStrike" kern="1200" cap="none" spc="0" normalizeH="0" baseline="0" noProof="0" dirty="0">
                <a:ln>
                  <a:noFill/>
                </a:ln>
                <a:solidFill>
                  <a:srgbClr val="1F497D"/>
                </a:solidFill>
                <a:effectLst/>
                <a:uLnTx/>
                <a:uFillTx/>
                <a:latin typeface="Arial" panose="020B0604020202020204" pitchFamily="34" charset="0"/>
                <a:ea typeface="ヒラギノ角ゴ Pro W3" charset="-128"/>
                <a:cs typeface="Arial" panose="020B0604020202020204" pitchFamily="34" charset="0"/>
              </a:rPr>
            </a:br>
            <a:r>
              <a:rPr kumimoji="0" lang="en-US" sz="1600" b="1" i="0" u="none" strike="noStrike" kern="1200" cap="none" spc="0" normalizeH="0" baseline="0" noProof="0" dirty="0">
                <a:ln>
                  <a:noFill/>
                </a:ln>
                <a:solidFill>
                  <a:srgbClr val="1F497D"/>
                </a:solidFill>
                <a:effectLst/>
                <a:uLnTx/>
                <a:uFillTx/>
                <a:latin typeface="Arial" panose="020B0604020202020204" pitchFamily="34" charset="0"/>
                <a:ea typeface="ヒラギノ角ゴ Pro W3" charset="-128"/>
                <a:cs typeface="Arial" panose="020B0604020202020204" pitchFamily="34" charset="0"/>
              </a:rPr>
              <a:t>system assessment.  </a:t>
            </a:r>
            <a:endParaRPr kumimoji="0" lang="en-US" sz="1600" b="1" i="1" u="none" strike="noStrike" kern="1200" cap="none" spc="0" normalizeH="0" baseline="0" noProof="0" dirty="0">
              <a:ln>
                <a:noFill/>
              </a:ln>
              <a:solidFill>
                <a:srgbClr val="1F497D"/>
              </a:solidFill>
              <a:effectLst/>
              <a:uLnTx/>
              <a:uFillTx/>
              <a:latin typeface="Arial" panose="020B0604020202020204" pitchFamily="34" charset="0"/>
              <a:ea typeface="ヒラギノ角ゴ Pro W3" charset="-128"/>
              <a:cs typeface="Arial" panose="020B0604020202020204" pitchFamily="34" charset="0"/>
            </a:endParaRP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pic>
        <p:nvPicPr>
          <p:cNvPr id="15" name="Picture 2">
            <a:extLst>
              <a:ext uri="{FF2B5EF4-FFF2-40B4-BE49-F238E27FC236}">
                <a16:creationId xmlns:a16="http://schemas.microsoft.com/office/drawing/2014/main" id="{82DEE34B-AF0B-2E9B-73BC-3BE42207BE80}"/>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780896" y="4723885"/>
            <a:ext cx="2066822" cy="3464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C891D8-0338-AA2D-4ED9-7907EEB928D8}"/>
              </a:ext>
            </a:extLst>
          </p:cNvPr>
          <p:cNvSpPr/>
          <p:nvPr/>
        </p:nvSpPr>
        <p:spPr>
          <a:xfrm>
            <a:off x="9151386" y="3844060"/>
            <a:ext cx="1600200" cy="57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BCAD0618-A356-4A0E-B8B7-41E996AFDCE6}"/>
              </a:ext>
            </a:extLst>
          </p:cNvPr>
          <p:cNvSpPr txBox="1"/>
          <p:nvPr/>
        </p:nvSpPr>
        <p:spPr>
          <a:xfrm>
            <a:off x="9048277" y="3826179"/>
            <a:ext cx="2640570" cy="738664"/>
          </a:xfrm>
          <a:prstGeom prst="rect">
            <a:avLst/>
          </a:prstGeom>
          <a:solidFill>
            <a:schemeClr val="bg1">
              <a:lumMod val="85000"/>
              <a:alpha val="40000"/>
            </a:schemeClr>
          </a:solidFill>
        </p:spPr>
        <p:txBody>
          <a:bodyPr wrap="square">
            <a:spAutoFit/>
          </a:bodyPr>
          <a:lstStyle>
            <a:defPPr>
              <a:defRPr lang="en-US"/>
            </a:defPPr>
            <a:lvl1pPr algn="ctr">
              <a:defRPr sz="2000" b="1">
                <a:solidFill>
                  <a:srgbClr val="0070C0"/>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Example JPL Plume Contamination Analysis Plot </a:t>
            </a:r>
            <a:b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a: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Å/sec of thruster firing</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5" name="Picture 4" descr="A map of the earth&#10;&#10;Description automatically generated">
            <a:extLst>
              <a:ext uri="{FF2B5EF4-FFF2-40B4-BE49-F238E27FC236}">
                <a16:creationId xmlns:a16="http://schemas.microsoft.com/office/drawing/2014/main" id="{0F97B049-CC9C-08F4-22A7-FE791295705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2975" t="12167" r="12382" b="13645"/>
          <a:stretch/>
        </p:blipFill>
        <p:spPr>
          <a:xfrm>
            <a:off x="387398" y="3194043"/>
            <a:ext cx="2660301" cy="2666365"/>
          </a:xfrm>
          <a:prstGeom prst="rect">
            <a:avLst/>
          </a:prstGeom>
        </p:spPr>
      </p:pic>
      <p:sp>
        <p:nvSpPr>
          <p:cNvPr id="7" name="TextBox 6">
            <a:extLst>
              <a:ext uri="{FF2B5EF4-FFF2-40B4-BE49-F238E27FC236}">
                <a16:creationId xmlns:a16="http://schemas.microsoft.com/office/drawing/2014/main" id="{A92EF550-BF46-7DE0-8C6C-05C4B25DB405}"/>
              </a:ext>
            </a:extLst>
          </p:cNvPr>
          <p:cNvSpPr txBox="1"/>
          <p:nvPr/>
        </p:nvSpPr>
        <p:spPr>
          <a:xfrm>
            <a:off x="1948703" y="5860408"/>
            <a:ext cx="1981200" cy="738664"/>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Example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PPE Thruster Hemispherical View</a:t>
            </a:r>
            <a:endParaRPr lang="en-US" sz="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67F4113-2F72-213E-AEA0-45465484F4A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161294" y="3409100"/>
            <a:ext cx="1537218" cy="219995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605532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21D45-C43E-8724-0F98-3B95F6103A3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754606" y="1804558"/>
            <a:ext cx="3688855" cy="3030478"/>
          </a:xfrm>
          <a:prstGeom prst="rect">
            <a:avLst/>
          </a:prstGeom>
        </p:spPr>
      </p:pic>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a:xfrm>
            <a:off x="854578" y="92200"/>
            <a:ext cx="9869016" cy="702661"/>
          </a:xfrm>
        </p:spPr>
        <p:txBody>
          <a:bodyPr/>
          <a:lstStyle/>
          <a:p>
            <a:pPr lvl="1">
              <a:spcAft>
                <a:spcPts val="300"/>
              </a:spcAft>
            </a:pPr>
            <a:r>
              <a:rPr lang="en-US" kern="1200" dirty="0">
                <a:solidFill>
                  <a:srgbClr val="CAA2DA"/>
                </a:solidFill>
                <a:latin typeface="Arial"/>
                <a:cs typeface="Arial"/>
              </a:rPr>
              <a:t>Redeposited Sputter Material</a:t>
            </a:r>
          </a:p>
        </p:txBody>
      </p:sp>
      <p:sp>
        <p:nvSpPr>
          <p:cNvPr id="6" name="Content Placeholder 2">
            <a:extLst>
              <a:ext uri="{FF2B5EF4-FFF2-40B4-BE49-F238E27FC236}">
                <a16:creationId xmlns:a16="http://schemas.microsoft.com/office/drawing/2014/main" id="{90F93454-827F-4428-A8FB-806C7056A00B}"/>
              </a:ext>
            </a:extLst>
          </p:cNvPr>
          <p:cNvSpPr txBox="1">
            <a:spLocks/>
          </p:cNvSpPr>
          <p:nvPr/>
        </p:nvSpPr>
        <p:spPr bwMode="auto">
          <a:xfrm>
            <a:off x="152400" y="1171575"/>
            <a:ext cx="6063344" cy="53530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Sputter erosion from EP plume impingement and redeposit of EP sputtered material is modeled/analyzed by NASA GRC / Gateway Ion Propulsion Team.  </a:t>
            </a:r>
          </a:p>
          <a:p>
            <a:pPr marL="177800" marR="0" lvl="0" indent="-177800" algn="l" defTabSz="457200" rtl="0" eaLnBrk="0" fontAlgn="base" latinLnBrk="0" hangingPunct="0">
              <a:lnSpc>
                <a:spcPct val="100000"/>
              </a:lnSpc>
              <a:spcBef>
                <a:spcPts val="300"/>
              </a:spcBef>
              <a:spcAft>
                <a:spcPts val="3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GRC provides estimates of redeposited sputtered material on Gateway contamination-sensitive surfaces for incorporation into the system contamination analysis.</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Analysis shows insignificant levels of 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ontamination during nominal operations / orbital maintenance.  </a:t>
            </a:r>
          </a:p>
          <a:p>
            <a:pPr marL="685800" marR="0" lvl="1" indent="-228600" algn="l" defTabSz="457200" rtl="0" eaLnBrk="0" fontAlgn="base" latinLnBrk="0" hangingPunct="0">
              <a:lnSpc>
                <a:spcPct val="100000"/>
              </a:lnSpc>
              <a:spcBef>
                <a:spcPts val="0"/>
              </a:spcBef>
              <a:spcAft>
                <a:spcPts val="3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Some EP plume induced contamination is expected if cis-lunar orbit transfers are performed.  However, orbit-transfers are expected to be infrequent and are not included in this example assessment.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0" fontAlgn="base" latinLnBrk="0" hangingPunct="0">
              <a:lnSpc>
                <a:spcPct val="100000"/>
              </a:lnSpc>
              <a:spcBef>
                <a:spcPts val="800"/>
              </a:spcBef>
              <a:spcAft>
                <a:spcPts val="300"/>
              </a:spcAft>
              <a:buClrTx/>
              <a:buSzTx/>
              <a:buFont typeface="Arial" charset="0"/>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endParaRPr>
          </a:p>
        </p:txBody>
      </p:sp>
      <p:sp>
        <p:nvSpPr>
          <p:cNvPr id="9" name="TextBox 8">
            <a:extLst>
              <a:ext uri="{FF2B5EF4-FFF2-40B4-BE49-F238E27FC236}">
                <a16:creationId xmlns:a16="http://schemas.microsoft.com/office/drawing/2014/main" id="{27BB7E78-228B-4AD9-516C-16FE4A24946C}"/>
              </a:ext>
            </a:extLst>
          </p:cNvPr>
          <p:cNvSpPr txBox="1"/>
          <p:nvPr/>
        </p:nvSpPr>
        <p:spPr>
          <a:xfrm>
            <a:off x="8343900" y="2091979"/>
            <a:ext cx="1676400" cy="215444"/>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Orbit Transfers</a:t>
            </a:r>
          </a:p>
        </p:txBody>
      </p:sp>
      <p:sp>
        <p:nvSpPr>
          <p:cNvPr id="10" name="TextBox 9">
            <a:extLst>
              <a:ext uri="{FF2B5EF4-FFF2-40B4-BE49-F238E27FC236}">
                <a16:creationId xmlns:a16="http://schemas.microsoft.com/office/drawing/2014/main" id="{F0EE43A2-1F4A-DDB0-C282-B3E1C0FD8E6D}"/>
              </a:ext>
            </a:extLst>
          </p:cNvPr>
          <p:cNvSpPr txBox="1"/>
          <p:nvPr/>
        </p:nvSpPr>
        <p:spPr>
          <a:xfrm>
            <a:off x="7449633" y="2420047"/>
            <a:ext cx="1177686" cy="215444"/>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Lunar Transit</a:t>
            </a:r>
          </a:p>
        </p:txBody>
      </p:sp>
      <p:sp>
        <p:nvSpPr>
          <p:cNvPr id="11" name="TextBox 10">
            <a:extLst>
              <a:ext uri="{FF2B5EF4-FFF2-40B4-BE49-F238E27FC236}">
                <a16:creationId xmlns:a16="http://schemas.microsoft.com/office/drawing/2014/main" id="{B2A25440-82BA-DCCC-29C9-48CCA1B32D75}"/>
              </a:ext>
            </a:extLst>
          </p:cNvPr>
          <p:cNvSpPr txBox="1"/>
          <p:nvPr/>
        </p:nvSpPr>
        <p:spPr>
          <a:xfrm>
            <a:off x="7524277" y="981220"/>
            <a:ext cx="2640570" cy="738664"/>
          </a:xfrm>
          <a:prstGeom prst="rect">
            <a:avLst/>
          </a:prstGeom>
          <a:solidFill>
            <a:schemeClr val="bg1">
              <a:lumMod val="85000"/>
              <a:alpha val="40000"/>
            </a:schemeClr>
          </a:solidFill>
        </p:spPr>
        <p:txBody>
          <a:bodyPr wrap="square">
            <a:spAutoFit/>
          </a:bodyPr>
          <a:lstStyle>
            <a:defPPr>
              <a:defRPr lang="en-US"/>
            </a:defPPr>
            <a:lvl1pPr algn="ctr">
              <a:defRPr sz="2000" b="1">
                <a:solidFill>
                  <a:srgbClr val="0070C0"/>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Example GRC EP Plume Redeposition Analysis</a:t>
            </a:r>
            <a:b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a: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Å)</a:t>
            </a:r>
            <a:endPar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D9252EE0-9414-9C91-D76E-9B6107BF7D26}"/>
              </a:ext>
            </a:extLst>
          </p:cNvPr>
          <p:cNvSpPr/>
          <p:nvPr/>
        </p:nvSpPr>
        <p:spPr>
          <a:xfrm>
            <a:off x="936053" y="5399248"/>
            <a:ext cx="10046271" cy="1113926"/>
          </a:xfrm>
          <a:prstGeom prst="roundRect">
            <a:avLst>
              <a:gd name="adj" fmla="val 1321"/>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 thrusters will be used heavily during transit of the first co-manifested elements to the Gateway orbit.  EP plume contamination may be more significant during this lunar transit phase.  GRC provides EP plume analysis data for lunar transit to affected hardware owners. </a:t>
            </a:r>
          </a:p>
        </p:txBody>
      </p:sp>
      <p:sp>
        <p:nvSpPr>
          <p:cNvPr id="7" name="TextBox 6">
            <a:extLst>
              <a:ext uri="{FF2B5EF4-FFF2-40B4-BE49-F238E27FC236}">
                <a16:creationId xmlns:a16="http://schemas.microsoft.com/office/drawing/2014/main" id="{051A965E-B70B-5F3D-9218-68A0C4418C2E}"/>
              </a:ext>
            </a:extLst>
          </p:cNvPr>
          <p:cNvSpPr txBox="1"/>
          <p:nvPr/>
        </p:nvSpPr>
        <p:spPr>
          <a:xfrm>
            <a:off x="10377891" y="2347154"/>
            <a:ext cx="1000595" cy="1846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Radiator 1</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Radiator 2</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Body panel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a:rPr>
              <a:t>End cone</a:t>
            </a:r>
          </a:p>
        </p:txBody>
      </p:sp>
    </p:spTree>
    <p:extLst>
      <p:ext uri="{BB962C8B-B14F-4D97-AF65-F5344CB8AC3E}">
        <p14:creationId xmlns:p14="http://schemas.microsoft.com/office/powerpoint/2010/main" val="79713025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p:txBody>
          <a:bodyPr/>
          <a:lstStyle/>
          <a:p>
            <a:pPr lvl="1">
              <a:spcAft>
                <a:spcPts val="300"/>
              </a:spcAft>
            </a:pPr>
            <a:r>
              <a:rPr lang="en-US" kern="1200" dirty="0">
                <a:solidFill>
                  <a:srgbClr val="CAA2DA"/>
                </a:solidFill>
                <a:latin typeface="Arial"/>
                <a:cs typeface="Arial"/>
              </a:rPr>
              <a:t>Vacuum Venting</a:t>
            </a:r>
          </a:p>
        </p:txBody>
      </p:sp>
      <p:sp>
        <p:nvSpPr>
          <p:cNvPr id="6" name="Content Placeholder 2">
            <a:extLst>
              <a:ext uri="{FF2B5EF4-FFF2-40B4-BE49-F238E27FC236}">
                <a16:creationId xmlns:a16="http://schemas.microsoft.com/office/drawing/2014/main" id="{E2B9C1DE-7A05-FD62-3E58-41A61795BF0C}"/>
              </a:ext>
            </a:extLst>
          </p:cNvPr>
          <p:cNvSpPr txBox="1">
            <a:spLocks/>
          </p:cNvSpPr>
          <p:nvPr/>
        </p:nvSpPr>
        <p:spPr bwMode="auto">
          <a:xfrm>
            <a:off x="216300" y="1086750"/>
            <a:ext cx="5879700" cy="557030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600"/>
              </a:spcBef>
              <a:spcAft>
                <a:spcPts val="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Vacuum vents not expected to be a significant contamination source at Gateway (controlled via requirements).</a:t>
            </a:r>
            <a:endPar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endParaRP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Most Gateway vents are inert gases, water vapor, etc.</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1" i="0" u="none" strike="noStrike" kern="1200" cap="none" spc="0" normalizeH="0" baseline="0" noProof="0" dirty="0">
                <a:ln>
                  <a:noFill/>
                </a:ln>
                <a:solidFill>
                  <a:srgbClr val="1F497D"/>
                </a:solidFill>
                <a:effectLst/>
                <a:uLnTx/>
                <a:uFillTx/>
                <a:latin typeface="Arial"/>
                <a:ea typeface="ヒラギノ角ゴ Pro W3" charset="-128"/>
                <a:cs typeface="Arial"/>
              </a:rPr>
              <a:t>Neglected in this example system assessment.</a:t>
            </a:r>
          </a:p>
          <a:p>
            <a:pPr marL="177800" marR="0" lvl="0" indent="-177800" algn="l" defTabSz="457200" rtl="0" eaLnBrk="0" fontAlgn="base" latinLnBrk="0" hangingPunct="0">
              <a:lnSpc>
                <a:spcPct val="100000"/>
              </a:lnSpc>
              <a:spcBef>
                <a:spcPts val="600"/>
              </a:spcBef>
              <a:spcAft>
                <a:spcPts val="200"/>
              </a:spcAft>
              <a:buClrTx/>
              <a:buSzTx/>
              <a:buFont typeface="Arial"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ヒラギノ角ゴ Pro W3" charset="-128"/>
                <a:cs typeface="Arial"/>
              </a:rPr>
              <a:t>Substances of concern requiring integrated analysis:</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Liquids (which can cause impact damage to sensitive surfaces via direct or orbital recontact).</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Chemically reactive substances (e.g. fuels/oxidizer, corrosives).</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Substances that can condense at Gateway surface temperatures, resulting in a permanent deposit. </a:t>
            </a:r>
          </a:p>
          <a:p>
            <a:pPr marL="177800" marR="0" lvl="0" indent="-177800" algn="l" defTabSz="457200" rtl="0" eaLnBrk="0" fontAlgn="base" latinLnBrk="0" hangingPunct="0">
              <a:lnSpc>
                <a:spcPct val="100000"/>
              </a:lnSpc>
              <a:spcBef>
                <a:spcPts val="600"/>
              </a:spcBef>
              <a:spcAft>
                <a:spcPts val="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Induced Environments is tracking several items for continued evaluation including:</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Orion wastewater venting (primarily a transit concern; </a:t>
            </a:r>
            <a:b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Orion will limit wastewater venting at Gateway) </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Propellant purging (associated with refueling operations).</a:t>
            </a:r>
          </a:p>
          <a:p>
            <a:pPr marL="568325"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Payload waste gas venting.</a:t>
            </a:r>
            <a:endPar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endParaRPr>
          </a:p>
        </p:txBody>
      </p:sp>
      <p:pic>
        <p:nvPicPr>
          <p:cNvPr id="10" name="Picture 9">
            <a:extLst>
              <a:ext uri="{FF2B5EF4-FFF2-40B4-BE49-F238E27FC236}">
                <a16:creationId xmlns:a16="http://schemas.microsoft.com/office/drawing/2014/main" id="{FAFE0D72-26E6-3A56-7D99-5B9CCDC995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41301" y="1290407"/>
            <a:ext cx="2779176" cy="2084382"/>
          </a:xfrm>
          <a:prstGeom prst="rect">
            <a:avLst/>
          </a:prstGeom>
        </p:spPr>
      </p:pic>
      <p:sp>
        <p:nvSpPr>
          <p:cNvPr id="11" name="TextBox 10">
            <a:extLst>
              <a:ext uri="{FF2B5EF4-FFF2-40B4-BE49-F238E27FC236}">
                <a16:creationId xmlns:a16="http://schemas.microsoft.com/office/drawing/2014/main" id="{BD60B6D1-1159-E2C6-99C2-CF8FDBE0227A}"/>
              </a:ext>
            </a:extLst>
          </p:cNvPr>
          <p:cNvSpPr txBox="1"/>
          <p:nvPr/>
        </p:nvSpPr>
        <p:spPr>
          <a:xfrm>
            <a:off x="7393595" y="845833"/>
            <a:ext cx="3328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a:rPr>
              <a:t>ISS U.S. Lab Condensate Vent</a:t>
            </a:r>
            <a:br>
              <a:rPr kumimoji="0" lang="en-US" sz="1300" b="1" i="0" u="none" strike="noStrike" kern="1200" cap="none" spc="0" normalizeH="0" baseline="0" noProof="0" dirty="0">
                <a:ln>
                  <a:noFill/>
                </a:ln>
                <a:solidFill>
                  <a:prstClr val="black"/>
                </a:solidFill>
                <a:effectLst/>
                <a:uLnTx/>
                <a:uFillTx/>
                <a:latin typeface="Arial"/>
                <a:ea typeface="+mn-ea"/>
                <a:cs typeface="Arial"/>
              </a:rPr>
            </a:br>
            <a:r>
              <a:rPr kumimoji="0" lang="en-US" sz="1100" b="0" i="0" u="none" strike="noStrike" kern="1200" cap="none" spc="0" normalizeH="0" baseline="0" noProof="0" dirty="0">
                <a:ln>
                  <a:noFill/>
                </a:ln>
                <a:solidFill>
                  <a:prstClr val="black"/>
                </a:solidFill>
                <a:effectLst/>
                <a:uLnTx/>
                <a:uFillTx/>
                <a:latin typeface="Arial"/>
                <a:ea typeface="+mn-ea"/>
                <a:cs typeface="Arial"/>
              </a:rPr>
              <a:t>Steady-state (Left) and Shutdown (Right)</a:t>
            </a:r>
          </a:p>
        </p:txBody>
      </p:sp>
      <p:pic>
        <p:nvPicPr>
          <p:cNvPr id="12" name="Picture 11">
            <a:extLst>
              <a:ext uri="{FF2B5EF4-FFF2-40B4-BE49-F238E27FC236}">
                <a16:creationId xmlns:a16="http://schemas.microsoft.com/office/drawing/2014/main" id="{3CF8EA7F-C9E3-0994-18A9-4D9F18B863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06020" y="1294590"/>
            <a:ext cx="2779176" cy="2084382"/>
          </a:xfrm>
          <a:prstGeom prst="rect">
            <a:avLst/>
          </a:prstGeom>
        </p:spPr>
      </p:pic>
      <p:sp>
        <p:nvSpPr>
          <p:cNvPr id="16" name="TextBox 15">
            <a:extLst>
              <a:ext uri="{FF2B5EF4-FFF2-40B4-BE49-F238E27FC236}">
                <a16:creationId xmlns:a16="http://schemas.microsoft.com/office/drawing/2014/main" id="{AC871F7C-8F3F-861E-AD43-36EE4DA7CDF2}"/>
              </a:ext>
            </a:extLst>
          </p:cNvPr>
          <p:cNvSpPr txBox="1"/>
          <p:nvPr/>
        </p:nvSpPr>
        <p:spPr>
          <a:xfrm>
            <a:off x="7145419" y="2950279"/>
            <a:ext cx="389100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a:rPr>
              <a:t>PPE Propellant Purge Port Hemispherical View</a:t>
            </a:r>
          </a:p>
        </p:txBody>
      </p:sp>
      <p:sp>
        <p:nvSpPr>
          <p:cNvPr id="17" name="TextBox 16">
            <a:extLst>
              <a:ext uri="{FF2B5EF4-FFF2-40B4-BE49-F238E27FC236}">
                <a16:creationId xmlns:a16="http://schemas.microsoft.com/office/drawing/2014/main" id="{8BDB05C1-CCB1-2C8A-D16D-609E26B9995C}"/>
              </a:ext>
            </a:extLst>
          </p:cNvPr>
          <p:cNvSpPr txBox="1"/>
          <p:nvPr/>
        </p:nvSpPr>
        <p:spPr>
          <a:xfrm>
            <a:off x="6998744" y="3596896"/>
            <a:ext cx="418435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a:ea typeface="+mn-ea"/>
                <a:cs typeface="Arial"/>
              </a:rPr>
              <a:t>Hypothetical Propellant Purge Hemispherical View</a:t>
            </a:r>
            <a:endParaRPr kumimoji="0" lang="en-US" sz="1100" b="0" i="1" u="none" strike="noStrike" kern="1200" cap="none" spc="0" normalizeH="0" baseline="0" noProof="0" dirty="0">
              <a:ln>
                <a:noFill/>
              </a:ln>
              <a:solidFill>
                <a:prstClr val="black"/>
              </a:solidFill>
              <a:effectLst/>
              <a:uLnTx/>
              <a:uFillTx/>
              <a:latin typeface="Arial"/>
              <a:ea typeface="+mn-ea"/>
              <a:cs typeface="Arial"/>
            </a:endParaRPr>
          </a:p>
        </p:txBody>
      </p:sp>
      <p:sp>
        <p:nvSpPr>
          <p:cNvPr id="18" name="TextBox 17">
            <a:extLst>
              <a:ext uri="{FF2B5EF4-FFF2-40B4-BE49-F238E27FC236}">
                <a16:creationId xmlns:a16="http://schemas.microsoft.com/office/drawing/2014/main" id="{04959194-CD3C-B698-964D-0C9B32DF4317}"/>
              </a:ext>
            </a:extLst>
          </p:cNvPr>
          <p:cNvSpPr txBox="1"/>
          <p:nvPr/>
        </p:nvSpPr>
        <p:spPr>
          <a:xfrm>
            <a:off x="0" y="6565844"/>
            <a:ext cx="172675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Images courtesy of NASA</a:t>
            </a:r>
          </a:p>
        </p:txBody>
      </p:sp>
      <p:pic>
        <p:nvPicPr>
          <p:cNvPr id="3" name="Picture 2">
            <a:extLst>
              <a:ext uri="{FF2B5EF4-FFF2-40B4-BE49-F238E27FC236}">
                <a16:creationId xmlns:a16="http://schemas.microsoft.com/office/drawing/2014/main" id="{D4B368CD-C076-1505-9D0B-C5E0A84DA02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03385" y="4088141"/>
            <a:ext cx="4279710" cy="2568912"/>
          </a:xfrm>
          <a:prstGeom prst="rect">
            <a:avLst/>
          </a:prstGeom>
        </p:spPr>
      </p:pic>
    </p:spTree>
    <p:extLst>
      <p:ext uri="{BB962C8B-B14F-4D97-AF65-F5344CB8AC3E}">
        <p14:creationId xmlns:p14="http://schemas.microsoft.com/office/powerpoint/2010/main" val="399346840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D3ACDF-3098-46D7-8E9F-A3B22BFCBA2A}"/>
              </a:ext>
            </a:extLst>
          </p:cNvPr>
          <p:cNvSpPr txBox="1">
            <a:spLocks noChangeArrowheads="1"/>
          </p:cNvSpPr>
          <p:nvPr/>
        </p:nvSpPr>
        <p:spPr>
          <a:xfrm>
            <a:off x="66791" y="4550239"/>
            <a:ext cx="8696209" cy="2254888"/>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900"/>
              </a:spcBef>
              <a:spcAft>
                <a:spcPts val="3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Summary:</a:t>
            </a:r>
          </a:p>
          <a:p>
            <a:pPr marL="342900" marR="0" lvl="1" indent="-17145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500" b="0" i="0" u="sng"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Material outgassing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is the overwhelming dominant molecular contamination source.</a:t>
            </a:r>
          </a:p>
          <a:p>
            <a:pPr marL="342900" marR="0" lvl="1" indent="-17145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Assessment shows localized exceedances → focus areas for more detailed modeling/analysis. </a:t>
            </a:r>
          </a:p>
          <a:p>
            <a:pPr marL="342900" marR="0" lvl="1" indent="-17145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Results give support to Gateway external contamination requirements/allocations as </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appropriate and achievable.</a:t>
            </a:r>
          </a:p>
          <a:p>
            <a:pPr marL="342900" marR="0" lvl="1" indent="-17145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Gateway hardware providers should evaluate to the Gateway on-orbit external contamination environment of 250 Å /year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 not accounting for margin in system analysis (given analysis uncertainty and design immaturity).  </a:t>
            </a:r>
            <a:endParaRPr kumimoji="0" lang="en-US" sz="1500" b="0" i="0" u="none" strike="noStrike" kern="1200" cap="none" spc="0" normalizeH="0" baseline="0" noProof="0" dirty="0">
              <a:ln>
                <a:noFill/>
              </a:ln>
              <a:solidFill>
                <a:srgbClr val="4F81BD"/>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itle 6"/>
          <p:cNvSpPr>
            <a:spLocks noGrp="1"/>
          </p:cNvSpPr>
          <p:nvPr>
            <p:ph type="title"/>
          </p:nvPr>
        </p:nvSpPr>
        <p:spPr>
          <a:xfrm>
            <a:off x="854578" y="196644"/>
            <a:ext cx="9869016" cy="598217"/>
          </a:xfrm>
        </p:spPr>
        <p:txBody>
          <a:bodyPr/>
          <a:lstStyle/>
          <a:p>
            <a:pPr lvl="1">
              <a:spcAft>
                <a:spcPts val="300"/>
              </a:spcAft>
            </a:pPr>
            <a:r>
              <a:rPr lang="en-US" sz="2300" kern="1200" dirty="0">
                <a:latin typeface="Arial"/>
                <a:cs typeface="Arial"/>
              </a:rPr>
              <a:t>Example System Level Contamination Results</a:t>
            </a:r>
          </a:p>
        </p:txBody>
      </p:sp>
      <p:sp>
        <p:nvSpPr>
          <p:cNvPr id="10" name="Rectangle: Rounded Corners 9">
            <a:extLst>
              <a:ext uri="{FF2B5EF4-FFF2-40B4-BE49-F238E27FC236}">
                <a16:creationId xmlns:a16="http://schemas.microsoft.com/office/drawing/2014/main" id="{FB642B2E-9E91-43CA-8257-E23282BEDB98}"/>
              </a:ext>
            </a:extLst>
          </p:cNvPr>
          <p:cNvSpPr/>
          <p:nvPr/>
        </p:nvSpPr>
        <p:spPr>
          <a:xfrm>
            <a:off x="8620125" y="4879399"/>
            <a:ext cx="3362209" cy="1645491"/>
          </a:xfrm>
          <a:prstGeom prst="roundRect">
            <a:avLst>
              <a:gd name="adj" fmla="val 22033"/>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These results reflect an ‘early look’ system study aimed to give indication of contamination drivers based on view factors and lots of assumptions. Determining actual deposition levels is future work for Gateway integration / verification.</a:t>
            </a:r>
          </a:p>
        </p:txBody>
      </p:sp>
      <p:sp>
        <p:nvSpPr>
          <p:cNvPr id="2" name="TextBox 1">
            <a:extLst>
              <a:ext uri="{FF2B5EF4-FFF2-40B4-BE49-F238E27FC236}">
                <a16:creationId xmlns:a16="http://schemas.microsoft.com/office/drawing/2014/main" id="{3174A91B-0B1D-E419-9744-368C63B20D3A}"/>
              </a:ext>
            </a:extLst>
          </p:cNvPr>
          <p:cNvSpPr txBox="1"/>
          <p:nvPr/>
        </p:nvSpPr>
        <p:spPr>
          <a:xfrm>
            <a:off x="4048571" y="4458344"/>
            <a:ext cx="2187971" cy="276999"/>
          </a:xfrm>
          <a:prstGeom prst="rect">
            <a:avLst/>
          </a:prstGeom>
          <a:noFill/>
        </p:spPr>
        <p:txBody>
          <a:bodyPr wrap="none" rtlCol="0">
            <a:spAutoFit/>
          </a:bodyPr>
          <a:lstStyle/>
          <a:p>
            <a:r>
              <a:rPr lang="en-US" sz="1200" b="1" dirty="0">
                <a:latin typeface="Arial"/>
                <a:cs typeface="Arial"/>
              </a:rPr>
              <a:t>&gt; 250 </a:t>
            </a:r>
            <a:r>
              <a:rPr lang="en-US" sz="1200" b="1" dirty="0">
                <a:latin typeface="Arial" panose="020B0604020202020204" pitchFamily="34" charset="0"/>
                <a:cs typeface="Arial" panose="020B0604020202020204" pitchFamily="34" charset="0"/>
              </a:rPr>
              <a:t>Å/</a:t>
            </a:r>
            <a:r>
              <a:rPr lang="en-US" sz="1200" b="1" dirty="0">
                <a:latin typeface="Arial"/>
                <a:cs typeface="Arial"/>
              </a:rPr>
              <a:t>Year </a:t>
            </a:r>
            <a:r>
              <a:rPr lang="en-US" sz="1200" dirty="0">
                <a:latin typeface="Arial"/>
                <a:cs typeface="Arial"/>
              </a:rPr>
              <a:t>(System Limit)</a:t>
            </a:r>
          </a:p>
        </p:txBody>
      </p:sp>
      <p:sp>
        <p:nvSpPr>
          <p:cNvPr id="3" name="Rectangle 2">
            <a:extLst>
              <a:ext uri="{FF2B5EF4-FFF2-40B4-BE49-F238E27FC236}">
                <a16:creationId xmlns:a16="http://schemas.microsoft.com/office/drawing/2014/main" id="{52616057-96ED-F567-5F0F-8022B3E75B7B}"/>
              </a:ext>
            </a:extLst>
          </p:cNvPr>
          <p:cNvSpPr/>
          <p:nvPr/>
        </p:nvSpPr>
        <p:spPr>
          <a:xfrm>
            <a:off x="3515171" y="4513206"/>
            <a:ext cx="571500" cy="177012"/>
          </a:xfrm>
          <a:prstGeom prst="rect">
            <a:avLst/>
          </a:prstGeom>
          <a:solidFill>
            <a:srgbClr val="FFEDC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53DE6E-5EA1-C550-DD7A-3146A70FB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985" y="876011"/>
            <a:ext cx="4576388" cy="3528360"/>
          </a:xfrm>
          <a:prstGeom prst="rect">
            <a:avLst/>
          </a:prstGeom>
        </p:spPr>
      </p:pic>
      <p:pic>
        <p:nvPicPr>
          <p:cNvPr id="5" name="Picture 4">
            <a:extLst>
              <a:ext uri="{FF2B5EF4-FFF2-40B4-BE49-F238E27FC236}">
                <a16:creationId xmlns:a16="http://schemas.microsoft.com/office/drawing/2014/main" id="{44412F4B-BC43-175E-FFB5-7E74C503D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78" y="884752"/>
            <a:ext cx="4778440" cy="3510877"/>
          </a:xfrm>
          <a:prstGeom prst="rect">
            <a:avLst/>
          </a:prstGeom>
        </p:spPr>
      </p:pic>
    </p:spTree>
    <p:extLst>
      <p:ext uri="{BB962C8B-B14F-4D97-AF65-F5344CB8AC3E}">
        <p14:creationId xmlns:p14="http://schemas.microsoft.com/office/powerpoint/2010/main" val="478606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Contamination Analysis Work Flow </a:t>
            </a:r>
          </a:p>
        </p:txBody>
      </p:sp>
      <p:sp>
        <p:nvSpPr>
          <p:cNvPr id="3" name="Content Placeholder 2"/>
          <p:cNvSpPr>
            <a:spLocks noGrp="1"/>
          </p:cNvSpPr>
          <p:nvPr>
            <p:ph idx="1"/>
          </p:nvPr>
        </p:nvSpPr>
        <p:spPr>
          <a:xfrm>
            <a:off x="0" y="4150597"/>
            <a:ext cx="6209091" cy="2368722"/>
          </a:xfrm>
        </p:spPr>
        <p:txBody>
          <a:bodyPr/>
          <a:lstStyle/>
          <a:p>
            <a:r>
              <a:rPr lang="en-US" sz="1600" dirty="0"/>
              <a:t>Current system studies will evolve into a high-fidelity analytical model incorporating detail contamination characterization data for Gateway elements / interfaces as design maturity milestones are reached</a:t>
            </a:r>
          </a:p>
          <a:p>
            <a:pPr marL="461963" lvl="1" indent="-230188">
              <a:tabLst>
                <a:tab pos="401638" algn="l"/>
              </a:tabLst>
            </a:pPr>
            <a:r>
              <a:rPr lang="en-US" sz="1400" dirty="0"/>
              <a:t>Integrated analyses will be conducted at the element level and system level tied to Gateway design / analysis cycles.  </a:t>
            </a:r>
          </a:p>
          <a:p>
            <a:pPr marL="461963" lvl="1" indent="-230188">
              <a:tabLst>
                <a:tab pos="401638" algn="l"/>
              </a:tabLst>
            </a:pPr>
            <a:r>
              <a:rPr lang="en-US" sz="1400" dirty="0"/>
              <a:t>Verification analyses will be tied to launch of Gateway elements as well as Artemis / visiting vehicle missions to Gateway.  </a:t>
            </a:r>
          </a:p>
          <a:p>
            <a:pPr marL="461963" lvl="1" indent="-230188">
              <a:tabLst>
                <a:tab pos="401638" algn="l"/>
              </a:tabLst>
            </a:pPr>
            <a:r>
              <a:rPr lang="en-US" sz="1400" dirty="0"/>
              <a:t>Preliminary analyses must be conducted for early identification of contamination / input data concerns.</a:t>
            </a:r>
          </a:p>
        </p:txBody>
      </p:sp>
      <p:graphicFrame>
        <p:nvGraphicFramePr>
          <p:cNvPr id="4" name="Diagram 3">
            <a:extLst>
              <a:ext uri="{FF2B5EF4-FFF2-40B4-BE49-F238E27FC236}">
                <a16:creationId xmlns:a16="http://schemas.microsoft.com/office/drawing/2014/main" id="{2D8BDBBF-7D6D-4889-A93E-F0739408A934}"/>
              </a:ext>
            </a:extLst>
          </p:cNvPr>
          <p:cNvGraphicFramePr/>
          <p:nvPr>
            <p:extLst>
              <p:ext uri="{D42A27DB-BD31-4B8C-83A1-F6EECF244321}">
                <p14:modId xmlns:p14="http://schemas.microsoft.com/office/powerpoint/2010/main" val="617035073"/>
              </p:ext>
            </p:extLst>
          </p:nvPr>
        </p:nvGraphicFramePr>
        <p:xfrm>
          <a:off x="2225384" y="1096080"/>
          <a:ext cx="8829187" cy="499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19A9808-01CB-4DDF-AD8A-CE0D54393CD9}"/>
              </a:ext>
            </a:extLst>
          </p:cNvPr>
          <p:cNvSpPr txBox="1"/>
          <p:nvPr/>
        </p:nvSpPr>
        <p:spPr>
          <a:xfrm rot="16200000">
            <a:off x="3604603" y="2110285"/>
            <a:ext cx="763351" cy="430887"/>
          </a:xfrm>
          <a:prstGeom prst="rect">
            <a:avLst/>
          </a:prstGeom>
          <a:noFill/>
        </p:spPr>
        <p:txBody>
          <a:bodyPr wrap="none" rtlCol="0">
            <a:spAutoFit/>
          </a:bodyPr>
          <a:lstStyle/>
          <a:p>
            <a:r>
              <a:rPr lang="en-US" sz="1100" b="1" dirty="0">
                <a:solidFill>
                  <a:srgbClr val="0041C4"/>
                </a:solidFill>
              </a:rPr>
              <a:t>Hardware</a:t>
            </a:r>
            <a:br>
              <a:rPr lang="en-US" sz="1100" b="1" dirty="0">
                <a:solidFill>
                  <a:srgbClr val="0041C4"/>
                </a:solidFill>
              </a:rPr>
            </a:br>
            <a:r>
              <a:rPr lang="en-US" sz="1100" b="1" dirty="0">
                <a:solidFill>
                  <a:srgbClr val="0041C4"/>
                </a:solidFill>
              </a:rPr>
              <a:t>Provider</a:t>
            </a:r>
          </a:p>
        </p:txBody>
      </p:sp>
      <p:sp>
        <p:nvSpPr>
          <p:cNvPr id="6" name="TextBox 5">
            <a:extLst>
              <a:ext uri="{FF2B5EF4-FFF2-40B4-BE49-F238E27FC236}">
                <a16:creationId xmlns:a16="http://schemas.microsoft.com/office/drawing/2014/main" id="{C61737D2-F340-40C0-967D-A645598C8325}"/>
              </a:ext>
            </a:extLst>
          </p:cNvPr>
          <p:cNvSpPr txBox="1"/>
          <p:nvPr/>
        </p:nvSpPr>
        <p:spPr>
          <a:xfrm rot="16200000">
            <a:off x="6026829" y="3774962"/>
            <a:ext cx="795411" cy="430887"/>
          </a:xfrm>
          <a:prstGeom prst="rect">
            <a:avLst/>
          </a:prstGeom>
          <a:noFill/>
        </p:spPr>
        <p:txBody>
          <a:bodyPr wrap="none" rtlCol="0">
            <a:spAutoFit/>
          </a:bodyPr>
          <a:lstStyle/>
          <a:p>
            <a:r>
              <a:rPr lang="en-US" sz="1100" b="1" dirty="0">
                <a:solidFill>
                  <a:srgbClr val="0041C4"/>
                </a:solidFill>
              </a:rPr>
              <a:t>Hardware </a:t>
            </a:r>
            <a:br>
              <a:rPr lang="en-US" sz="1100" b="1" dirty="0">
                <a:solidFill>
                  <a:srgbClr val="0041C4"/>
                </a:solidFill>
              </a:rPr>
            </a:br>
            <a:r>
              <a:rPr lang="en-US" sz="1100" b="1" dirty="0">
                <a:solidFill>
                  <a:srgbClr val="0041C4"/>
                </a:solidFill>
              </a:rPr>
              <a:t>Provider</a:t>
            </a:r>
          </a:p>
        </p:txBody>
      </p:sp>
      <p:sp>
        <p:nvSpPr>
          <p:cNvPr id="7" name="TextBox 6">
            <a:extLst>
              <a:ext uri="{FF2B5EF4-FFF2-40B4-BE49-F238E27FC236}">
                <a16:creationId xmlns:a16="http://schemas.microsoft.com/office/drawing/2014/main" id="{D67AE2A4-E287-4F5D-90D6-7DFCEB16F527}"/>
              </a:ext>
            </a:extLst>
          </p:cNvPr>
          <p:cNvSpPr txBox="1"/>
          <p:nvPr/>
        </p:nvSpPr>
        <p:spPr>
          <a:xfrm rot="16200000">
            <a:off x="4722025" y="2963349"/>
            <a:ext cx="998991" cy="430887"/>
          </a:xfrm>
          <a:prstGeom prst="rect">
            <a:avLst/>
          </a:prstGeom>
          <a:noFill/>
          <a:ln>
            <a:noFill/>
          </a:ln>
        </p:spPr>
        <p:txBody>
          <a:bodyPr wrap="none" rtlCol="0">
            <a:spAutoFit/>
          </a:bodyPr>
          <a:lstStyle/>
          <a:p>
            <a:r>
              <a:rPr lang="en-US" sz="1100" b="1" dirty="0">
                <a:solidFill>
                  <a:srgbClr val="002779"/>
                </a:solidFill>
              </a:rPr>
              <a:t>Induced </a:t>
            </a:r>
            <a:br>
              <a:rPr lang="en-US" sz="1100" b="1" dirty="0">
                <a:solidFill>
                  <a:srgbClr val="002779"/>
                </a:solidFill>
              </a:rPr>
            </a:br>
            <a:r>
              <a:rPr lang="en-US" sz="1100" b="1" dirty="0">
                <a:solidFill>
                  <a:srgbClr val="002779"/>
                </a:solidFill>
              </a:rPr>
              <a:t>Environments</a:t>
            </a:r>
          </a:p>
        </p:txBody>
      </p:sp>
      <p:sp>
        <p:nvSpPr>
          <p:cNvPr id="8" name="TextBox 7">
            <a:extLst>
              <a:ext uri="{FF2B5EF4-FFF2-40B4-BE49-F238E27FC236}">
                <a16:creationId xmlns:a16="http://schemas.microsoft.com/office/drawing/2014/main" id="{99279938-AAE1-4232-BCC7-F600B272524E}"/>
              </a:ext>
            </a:extLst>
          </p:cNvPr>
          <p:cNvSpPr txBox="1"/>
          <p:nvPr/>
        </p:nvSpPr>
        <p:spPr>
          <a:xfrm rot="16200000">
            <a:off x="7151494" y="4651474"/>
            <a:ext cx="998991" cy="430887"/>
          </a:xfrm>
          <a:prstGeom prst="rect">
            <a:avLst/>
          </a:prstGeom>
          <a:noFill/>
          <a:ln>
            <a:noFill/>
          </a:ln>
        </p:spPr>
        <p:txBody>
          <a:bodyPr wrap="none" rtlCol="0">
            <a:spAutoFit/>
          </a:bodyPr>
          <a:lstStyle/>
          <a:p>
            <a:r>
              <a:rPr lang="en-US" sz="1100" b="1" dirty="0">
                <a:solidFill>
                  <a:srgbClr val="002779"/>
                </a:solidFill>
              </a:rPr>
              <a:t>Induced </a:t>
            </a:r>
            <a:br>
              <a:rPr lang="en-US" sz="1100" b="1" dirty="0">
                <a:solidFill>
                  <a:srgbClr val="002779"/>
                </a:solidFill>
              </a:rPr>
            </a:br>
            <a:r>
              <a:rPr lang="en-US" sz="1100" b="1" dirty="0">
                <a:solidFill>
                  <a:srgbClr val="002779"/>
                </a:solidFill>
              </a:rPr>
              <a:t>Environments</a:t>
            </a:r>
          </a:p>
        </p:txBody>
      </p:sp>
      <p:sp>
        <p:nvSpPr>
          <p:cNvPr id="9" name="Curved Right Arrow 14">
            <a:extLst>
              <a:ext uri="{FF2B5EF4-FFF2-40B4-BE49-F238E27FC236}">
                <a16:creationId xmlns:a16="http://schemas.microsoft.com/office/drawing/2014/main" id="{1A8C21D0-EB3F-4D47-A2A2-CF4899D16FAD}"/>
              </a:ext>
            </a:extLst>
          </p:cNvPr>
          <p:cNvSpPr/>
          <p:nvPr/>
        </p:nvSpPr>
        <p:spPr>
          <a:xfrm rot="7358238">
            <a:off x="7478322" y="1173567"/>
            <a:ext cx="731520" cy="1918803"/>
          </a:xfrm>
          <a:prstGeom prst="curvedRightArrow">
            <a:avLst/>
          </a:prstGeom>
          <a:gradFill flip="none" rotWithShape="1">
            <a:gsLst>
              <a:gs pos="0">
                <a:srgbClr val="002779"/>
              </a:gs>
              <a:gs pos="100000">
                <a:srgbClr val="0041C4"/>
              </a:gs>
              <a:gs pos="82000">
                <a:srgbClr val="0041C4"/>
              </a:gs>
              <a:gs pos="100000">
                <a:srgbClr val="0041C4"/>
              </a:gs>
            </a:gsLst>
            <a:lin ang="7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15">
            <a:extLst>
              <a:ext uri="{FF2B5EF4-FFF2-40B4-BE49-F238E27FC236}">
                <a16:creationId xmlns:a16="http://schemas.microsoft.com/office/drawing/2014/main" id="{D00E3383-ADEE-4946-AC1C-6AD237CADB42}"/>
              </a:ext>
            </a:extLst>
          </p:cNvPr>
          <p:cNvSpPr/>
          <p:nvPr/>
        </p:nvSpPr>
        <p:spPr>
          <a:xfrm>
            <a:off x="7707125" y="1588399"/>
            <a:ext cx="1034945" cy="737329"/>
          </a:xfrm>
          <a:prstGeom prst="roundRect">
            <a:avLst/>
          </a:prstGeom>
          <a:solidFill>
            <a:schemeClr val="bg1"/>
          </a:solidFill>
          <a:ln>
            <a:solidFill>
              <a:srgbClr val="003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3CB4"/>
                </a:solidFill>
              </a:rPr>
              <a:t>Interim Updates</a:t>
            </a:r>
          </a:p>
        </p:txBody>
      </p:sp>
      <p:sp>
        <p:nvSpPr>
          <p:cNvPr id="11" name="TextBox 10">
            <a:extLst>
              <a:ext uri="{FF2B5EF4-FFF2-40B4-BE49-F238E27FC236}">
                <a16:creationId xmlns:a16="http://schemas.microsoft.com/office/drawing/2014/main" id="{67E1D789-3A5B-4F3E-A8A2-E27E494FD7CE}"/>
              </a:ext>
            </a:extLst>
          </p:cNvPr>
          <p:cNvSpPr txBox="1"/>
          <p:nvPr/>
        </p:nvSpPr>
        <p:spPr>
          <a:xfrm>
            <a:off x="8716300" y="1571293"/>
            <a:ext cx="2227213" cy="769441"/>
          </a:xfrm>
          <a:prstGeom prst="rect">
            <a:avLst/>
          </a:prstGeom>
          <a:noFill/>
        </p:spPr>
        <p:txBody>
          <a:bodyPr wrap="none" rtlCol="0">
            <a:spAutoFit/>
          </a:bodyPr>
          <a:lstStyle/>
          <a:p>
            <a:pPr marL="58738" indent="-58738">
              <a:buFont typeface="Arial" panose="020B0604020202020204" pitchFamily="34" charset="0"/>
              <a:buChar char="•"/>
            </a:pPr>
            <a:r>
              <a:rPr lang="en-US" sz="1100" dirty="0"/>
              <a:t>Design changes / data refinements</a:t>
            </a:r>
          </a:p>
          <a:p>
            <a:pPr marL="58738" indent="-58738">
              <a:buFont typeface="Arial" panose="020B0604020202020204" pitchFamily="34" charset="0"/>
              <a:buChar char="•"/>
            </a:pPr>
            <a:r>
              <a:rPr lang="en-US" sz="1100" dirty="0"/>
              <a:t>ASTM E1559 test coordination</a:t>
            </a:r>
          </a:p>
          <a:p>
            <a:pPr marL="58738" indent="-58738">
              <a:buFont typeface="Arial" panose="020B0604020202020204" pitchFamily="34" charset="0"/>
              <a:buChar char="•"/>
            </a:pPr>
            <a:r>
              <a:rPr lang="en-US" sz="1100" dirty="0"/>
              <a:t>Thruster test coordination</a:t>
            </a:r>
          </a:p>
          <a:p>
            <a:pPr marL="58738" indent="-58738">
              <a:buFont typeface="Arial" panose="020B0604020202020204" pitchFamily="34" charset="0"/>
              <a:buChar char="•"/>
            </a:pPr>
            <a:r>
              <a:rPr lang="en-US" sz="1100" dirty="0"/>
              <a:t>Analysis updates</a:t>
            </a:r>
          </a:p>
        </p:txBody>
      </p:sp>
    </p:spTree>
    <p:extLst>
      <p:ext uri="{BB962C8B-B14F-4D97-AF65-F5344CB8AC3E}">
        <p14:creationId xmlns:p14="http://schemas.microsoft.com/office/powerpoint/2010/main" val="3837614167"/>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FC36-95A3-4EDA-9E98-2B9010660416}"/>
              </a:ext>
            </a:extLst>
          </p:cNvPr>
          <p:cNvSpPr>
            <a:spLocks noGrp="1"/>
          </p:cNvSpPr>
          <p:nvPr>
            <p:ph type="title"/>
          </p:nvPr>
        </p:nvSpPr>
        <p:spPr/>
        <p:txBody>
          <a:bodyPr/>
          <a:lstStyle/>
          <a:p>
            <a:r>
              <a:rPr lang="en-US" sz="2300" dirty="0">
                <a:solidFill>
                  <a:srgbClr val="CAA2DA"/>
                </a:solidFill>
              </a:rPr>
              <a:t>Other External Contamination Activities</a:t>
            </a:r>
          </a:p>
        </p:txBody>
      </p:sp>
      <p:graphicFrame>
        <p:nvGraphicFramePr>
          <p:cNvPr id="4" name="Diagram 3">
            <a:extLst>
              <a:ext uri="{FF2B5EF4-FFF2-40B4-BE49-F238E27FC236}">
                <a16:creationId xmlns:a16="http://schemas.microsoft.com/office/drawing/2014/main" id="{310A9207-08EF-B69F-35DE-D4A60D85B50B}"/>
              </a:ext>
            </a:extLst>
          </p:cNvPr>
          <p:cNvGraphicFramePr/>
          <p:nvPr>
            <p:extLst>
              <p:ext uri="{D42A27DB-BD31-4B8C-83A1-F6EECF244321}">
                <p14:modId xmlns:p14="http://schemas.microsoft.com/office/powerpoint/2010/main" val="3574689190"/>
              </p:ext>
            </p:extLst>
          </p:nvPr>
        </p:nvGraphicFramePr>
        <p:xfrm>
          <a:off x="307689" y="1036202"/>
          <a:ext cx="85392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device, fan, tower&#10;&#10;Description automatically generated">
            <a:extLst>
              <a:ext uri="{FF2B5EF4-FFF2-40B4-BE49-F238E27FC236}">
                <a16:creationId xmlns:a16="http://schemas.microsoft.com/office/drawing/2014/main" id="{2B3C5E20-AD48-F571-CED8-43D43DAC97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50345" y="4549140"/>
            <a:ext cx="2080255" cy="2075948"/>
          </a:xfrm>
          <a:prstGeom prst="rect">
            <a:avLst/>
          </a:prstGeom>
          <a:ln>
            <a:noFill/>
          </a:ln>
        </p:spPr>
      </p:pic>
      <p:sp>
        <p:nvSpPr>
          <p:cNvPr id="10" name="TextBox 9">
            <a:extLst>
              <a:ext uri="{FF2B5EF4-FFF2-40B4-BE49-F238E27FC236}">
                <a16:creationId xmlns:a16="http://schemas.microsoft.com/office/drawing/2014/main" id="{379B4F9B-85FE-F61C-6DDB-B1E37EA67C06}"/>
              </a:ext>
            </a:extLst>
          </p:cNvPr>
          <p:cNvSpPr txBox="1"/>
          <p:nvPr/>
        </p:nvSpPr>
        <p:spPr>
          <a:xfrm>
            <a:off x="10022704" y="5993204"/>
            <a:ext cx="1861607" cy="461665"/>
          </a:xfrm>
          <a:prstGeom prst="rect">
            <a:avLst/>
          </a:prstGeom>
          <a:solidFill>
            <a:schemeClr val="bg1">
              <a:alpha val="60000"/>
            </a:schemeClr>
          </a:solidFill>
        </p:spPr>
        <p:txBody>
          <a:bodyPr wrap="square">
            <a:spAutoFit/>
          </a:bodyPr>
          <a:lstStyle/>
          <a:p>
            <a:pPr algn="ctr"/>
            <a:r>
              <a:rPr lang="en-US" sz="1200" b="1" dirty="0">
                <a:latin typeface="Arial"/>
                <a:cs typeface="Arial"/>
              </a:rPr>
              <a:t>Example Payload View </a:t>
            </a:r>
            <a:r>
              <a:rPr lang="en-US" sz="1100" dirty="0">
                <a:latin typeface="Arial"/>
                <a:cs typeface="Arial"/>
              </a:rPr>
              <a:t>(Obstructed)</a:t>
            </a:r>
            <a:endParaRPr lang="en-US" sz="1200" dirty="0"/>
          </a:p>
        </p:txBody>
      </p:sp>
      <p:pic>
        <p:nvPicPr>
          <p:cNvPr id="15" name="Picture 14">
            <a:extLst>
              <a:ext uri="{FF2B5EF4-FFF2-40B4-BE49-F238E27FC236}">
                <a16:creationId xmlns:a16="http://schemas.microsoft.com/office/drawing/2014/main" id="{815AA243-5ABC-7FE4-4D3E-409CEB612C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09375" y="2677919"/>
            <a:ext cx="2773106" cy="1721291"/>
          </a:xfrm>
          <a:prstGeom prst="rect">
            <a:avLst/>
          </a:prstGeom>
        </p:spPr>
      </p:pic>
      <p:sp>
        <p:nvSpPr>
          <p:cNvPr id="17" name="TextBox 16">
            <a:extLst>
              <a:ext uri="{FF2B5EF4-FFF2-40B4-BE49-F238E27FC236}">
                <a16:creationId xmlns:a16="http://schemas.microsoft.com/office/drawing/2014/main" id="{30127FB1-50E8-312A-23AE-7E5C5EE7BC22}"/>
              </a:ext>
            </a:extLst>
          </p:cNvPr>
          <p:cNvSpPr txBox="1"/>
          <p:nvPr/>
        </p:nvSpPr>
        <p:spPr>
          <a:xfrm>
            <a:off x="8159699" y="4284489"/>
            <a:ext cx="3287771" cy="461665"/>
          </a:xfrm>
          <a:prstGeom prst="rect">
            <a:avLst/>
          </a:prstGeom>
          <a:noFill/>
        </p:spPr>
        <p:txBody>
          <a:bodyPr wrap="square">
            <a:spAutoFit/>
          </a:bodyPr>
          <a:lstStyle>
            <a:defPPr>
              <a:defRPr lang="en-US"/>
            </a:defPPr>
            <a:lvl1pPr algn="ctr">
              <a:defRPr sz="1200" b="1">
                <a:latin typeface="Arial"/>
                <a:cs typeface="Arial"/>
              </a:defRPr>
            </a:lvl1pPr>
          </a:lstStyle>
          <a:p>
            <a:r>
              <a:rPr lang="en-US" dirty="0"/>
              <a:t>Absorptivity Change Due to Contamination</a:t>
            </a:r>
          </a:p>
        </p:txBody>
      </p:sp>
      <p:pic>
        <p:nvPicPr>
          <p:cNvPr id="3" name="Picture 2">
            <a:extLst>
              <a:ext uri="{FF2B5EF4-FFF2-40B4-BE49-F238E27FC236}">
                <a16:creationId xmlns:a16="http://schemas.microsoft.com/office/drawing/2014/main" id="{C8F2E714-9C96-BA3D-2E97-3C2E1D56D9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525" r="10314" b="17621"/>
          <a:stretch/>
        </p:blipFill>
        <p:spPr bwMode="auto">
          <a:xfrm>
            <a:off x="9488870" y="917983"/>
            <a:ext cx="2623120" cy="14941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4FE9FB-803A-2781-1474-F6BBDE1B7E0D}"/>
              </a:ext>
            </a:extLst>
          </p:cNvPr>
          <p:cNvSpPr txBox="1"/>
          <p:nvPr/>
        </p:nvSpPr>
        <p:spPr>
          <a:xfrm>
            <a:off x="9422261" y="2308651"/>
            <a:ext cx="2865122" cy="276999"/>
          </a:xfrm>
          <a:prstGeom prst="rect">
            <a:avLst/>
          </a:prstGeom>
          <a:solidFill>
            <a:schemeClr val="bg1">
              <a:alpha val="60000"/>
            </a:schemeClr>
          </a:solidFill>
        </p:spPr>
        <p:txBody>
          <a:bodyPr wrap="square">
            <a:spAutoFit/>
          </a:bodyPr>
          <a:lstStyle/>
          <a:p>
            <a:pPr algn="ctr"/>
            <a:r>
              <a:rPr lang="en-US" sz="1200" b="1" dirty="0">
                <a:latin typeface="Arial"/>
                <a:cs typeface="Arial"/>
              </a:rPr>
              <a:t>Example Lunar Dust Transport Map</a:t>
            </a:r>
            <a:endParaRPr lang="en-US" sz="1200" dirty="0"/>
          </a:p>
        </p:txBody>
      </p:sp>
    </p:spTree>
    <p:extLst>
      <p:ext uri="{BB962C8B-B14F-4D97-AF65-F5344CB8AC3E}">
        <p14:creationId xmlns:p14="http://schemas.microsoft.com/office/powerpoint/2010/main" val="1889019952"/>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a:xfrm>
            <a:off x="854578" y="137652"/>
            <a:ext cx="9869016" cy="657210"/>
          </a:xfrm>
        </p:spPr>
        <p:txBody>
          <a:bodyPr/>
          <a:lstStyle/>
          <a:p>
            <a:r>
              <a:rPr lang="en-US" sz="2400" kern="1200" dirty="0">
                <a:latin typeface="Arial" panose="020B0604020202020204" pitchFamily="34" charset="0"/>
                <a:ea typeface="+mn-ea"/>
                <a:cs typeface="Arial" panose="020B0604020202020204" pitchFamily="34" charset="0"/>
              </a:rPr>
              <a:t>Special Study:  Ionized Contamination Return Flux Assessment</a:t>
            </a:r>
            <a:endParaRPr lang="en-US" dirty="0"/>
          </a:p>
        </p:txBody>
      </p:sp>
      <p:sp>
        <p:nvSpPr>
          <p:cNvPr id="3" name="Content Placeholder 2">
            <a:extLst>
              <a:ext uri="{FF2B5EF4-FFF2-40B4-BE49-F238E27FC236}">
                <a16:creationId xmlns:a16="http://schemas.microsoft.com/office/drawing/2014/main" id="{A002B3BA-2062-46A8-930B-D39269554519}"/>
              </a:ext>
            </a:extLst>
          </p:cNvPr>
          <p:cNvSpPr>
            <a:spLocks noGrp="1"/>
          </p:cNvSpPr>
          <p:nvPr>
            <p:ph idx="1"/>
          </p:nvPr>
        </p:nvSpPr>
        <p:spPr>
          <a:xfrm>
            <a:off x="156197" y="1101213"/>
            <a:ext cx="6991855" cy="5181565"/>
          </a:xfrm>
        </p:spPr>
        <p:txBody>
          <a:bodyPr/>
          <a:lstStyle/>
          <a:p>
            <a:pPr>
              <a:spcAft>
                <a:spcPts val="300"/>
              </a:spcAft>
            </a:pPr>
            <a:r>
              <a:rPr lang="en-US" sz="1600" dirty="0">
                <a:effectLst/>
              </a:rPr>
              <a:t>In the Gateway environment, released molecular contaminants can become ionized and attracted back to Gateway surfaces.  </a:t>
            </a:r>
            <a:endParaRPr lang="en-US" sz="1600" dirty="0"/>
          </a:p>
          <a:p>
            <a:pPr>
              <a:spcAft>
                <a:spcPts val="300"/>
              </a:spcAft>
            </a:pPr>
            <a:r>
              <a:rPr lang="en-US" sz="1600" dirty="0"/>
              <a:t>The Gateway Induced Environments team tasked JPL to perform a physics-based assessment of ionized contamination return flux in comparison to direct flux materials outgassing effects.  </a:t>
            </a:r>
          </a:p>
          <a:p>
            <a:pPr marL="511175" lvl="1">
              <a:spcAft>
                <a:spcPts val="300"/>
              </a:spcAft>
              <a:tabLst>
                <a:tab pos="511175" algn="l"/>
              </a:tabLst>
            </a:pPr>
            <a:r>
              <a:rPr lang="en-US" sz="1400" dirty="0">
                <a:latin typeface="Arial" panose="020B0604020202020204" pitchFamily="34" charset="0"/>
                <a:cs typeface="Arial" panose="020B0604020202020204" pitchFamily="34" charset="0"/>
              </a:rPr>
              <a:t>JPL conducted an order-of-magnitude assessment considering nominal and higher electron energy solar wind conditions </a:t>
            </a:r>
          </a:p>
          <a:p>
            <a:pPr>
              <a:spcBef>
                <a:spcPts val="600"/>
              </a:spcBef>
              <a:spcAft>
                <a:spcPts val="300"/>
              </a:spcAft>
            </a:pPr>
            <a:r>
              <a:rPr lang="en-US" sz="1600" dirty="0">
                <a:latin typeface="Arial" panose="020B0604020202020204" pitchFamily="34" charset="0"/>
                <a:cs typeface="Arial" panose="020B0604020202020204" pitchFamily="34" charset="0"/>
              </a:rPr>
              <a:t>The JPL assessment shows that the ionized contamination return flux is negligible compared to neutral contamination transport to Gateway surfaces, by several orders of magnitude. </a:t>
            </a:r>
          </a:p>
          <a:p>
            <a:pPr marL="174625" indent="-174625">
              <a:spcBef>
                <a:spcPts val="600"/>
              </a:spcBef>
              <a:spcAft>
                <a:spcPts val="300"/>
              </a:spcAft>
              <a:tabLst>
                <a:tab pos="511175" algn="l"/>
              </a:tabLst>
            </a:pPr>
            <a:r>
              <a:rPr lang="en-US" sz="1600" dirty="0">
                <a:latin typeface="Arial" panose="020B0604020202020204" pitchFamily="34" charset="0"/>
                <a:cs typeface="Arial" panose="020B0604020202020204" pitchFamily="34" charset="0"/>
              </a:rPr>
              <a:t>Ionized contamination return flux is not expected to be a significant activity for Gateway verification.  </a:t>
            </a:r>
          </a:p>
          <a:p>
            <a:endParaRPr lang="en-US" sz="1600" dirty="0"/>
          </a:p>
        </p:txBody>
      </p:sp>
      <p:pic>
        <p:nvPicPr>
          <p:cNvPr id="5" name="Picture 4">
            <a:extLst>
              <a:ext uri="{FF2B5EF4-FFF2-40B4-BE49-F238E27FC236}">
                <a16:creationId xmlns:a16="http://schemas.microsoft.com/office/drawing/2014/main" id="{0D599B0B-6B14-40A3-9229-6FD45192D84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49729" y="1815570"/>
            <a:ext cx="4986074" cy="3430187"/>
          </a:xfrm>
          <a:prstGeom prst="rect">
            <a:avLst/>
          </a:prstGeom>
        </p:spPr>
      </p:pic>
      <p:sp>
        <p:nvSpPr>
          <p:cNvPr id="7" name="TextBox 6">
            <a:extLst>
              <a:ext uri="{FF2B5EF4-FFF2-40B4-BE49-F238E27FC236}">
                <a16:creationId xmlns:a16="http://schemas.microsoft.com/office/drawing/2014/main" id="{C5050FCD-88F8-4AB3-A47F-87D006EC2F19}"/>
              </a:ext>
            </a:extLst>
          </p:cNvPr>
          <p:cNvSpPr txBox="1"/>
          <p:nvPr/>
        </p:nvSpPr>
        <p:spPr>
          <a:xfrm>
            <a:off x="7345135" y="1003303"/>
            <a:ext cx="413166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Example Sheath and Contamination Ionization Rate Solution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(Nominal Solar Wind Conditions)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0732500-7216-4404-9A5B-CFC1416766A0}"/>
              </a:ext>
            </a:extLst>
          </p:cNvPr>
          <p:cNvSpPr txBox="1"/>
          <p:nvPr/>
        </p:nvSpPr>
        <p:spPr>
          <a:xfrm>
            <a:off x="7345135" y="5309012"/>
            <a:ext cx="4230425" cy="646331"/>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Contamination ionization increases in sheath as the electron density increases and then decreases as the contamination density decreases due to the 1/r</a:t>
            </a:r>
            <a:r>
              <a:rPr kumimoji="0" lang="en-US" sz="1200" b="0"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expansion.</a:t>
            </a:r>
          </a:p>
        </p:txBody>
      </p:sp>
      <p:pic>
        <p:nvPicPr>
          <p:cNvPr id="4" name="Picture 3" descr="Shape&#10;&#10;Description automatically generated with medium confidence">
            <a:extLst>
              <a:ext uri="{FF2B5EF4-FFF2-40B4-BE49-F238E27FC236}">
                <a16:creationId xmlns:a16="http://schemas.microsoft.com/office/drawing/2014/main" id="{89B597C9-813A-B377-D066-0C95F568C3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6197" y="5093962"/>
            <a:ext cx="3875148" cy="1076430"/>
          </a:xfrm>
          <a:prstGeom prst="rect">
            <a:avLst/>
          </a:prstGeom>
        </p:spPr>
      </p:pic>
    </p:spTree>
    <p:extLst>
      <p:ext uri="{BB962C8B-B14F-4D97-AF65-F5344CB8AC3E}">
        <p14:creationId xmlns:p14="http://schemas.microsoft.com/office/powerpoint/2010/main" val="1892255070"/>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Multispecies Modeling Demonstration Test </a:t>
            </a:r>
          </a:p>
        </p:txBody>
      </p:sp>
      <p:sp>
        <p:nvSpPr>
          <p:cNvPr id="4" name="Rectangle 5"/>
          <p:cNvSpPr txBox="1">
            <a:spLocks noChangeArrowheads="1"/>
          </p:cNvSpPr>
          <p:nvPr/>
        </p:nvSpPr>
        <p:spPr>
          <a:xfrm>
            <a:off x="221762" y="914400"/>
            <a:ext cx="11842720" cy="5891688"/>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600" dirty="0">
                <a:effectLst/>
                <a:latin typeface="Arial" panose="020B0604020202020204" pitchFamily="34" charset="0"/>
                <a:ea typeface="Calibri" panose="020F0502020204030204" pitchFamily="34" charset="0"/>
                <a:cs typeface="Arial" panose="020B0604020202020204" pitchFamily="34" charset="0"/>
              </a:rPr>
              <a:t>ESA and Gateway Induced Environments collaborating to evaluate the equivalency between ASTM E1559 testing and the ESA standard ESA-Q-ST-70-52.  </a:t>
            </a:r>
          </a:p>
          <a:p>
            <a:pPr lvl="1">
              <a:spcAft>
                <a:spcPts val="200"/>
              </a:spcAft>
            </a:pPr>
            <a:r>
              <a:rPr lang="en-US" sz="1400" dirty="0">
                <a:effectLst/>
                <a:latin typeface="Arial" panose="020B0604020202020204" pitchFamily="34" charset="0"/>
                <a:ea typeface="Calibri" panose="020F0502020204030204" pitchFamily="34" charset="0"/>
                <a:cs typeface="Arial" panose="020B0604020202020204" pitchFamily="34" charset="0"/>
              </a:rPr>
              <a:t>Both use similar chamber setup/equipment and take similar measurements, but there are key differences in approach (summarized below).  </a:t>
            </a:r>
          </a:p>
          <a:p>
            <a:pPr lvl="1">
              <a:spcAft>
                <a:spcPts val="200"/>
              </a:spcAft>
            </a:pPr>
            <a:r>
              <a:rPr lang="en-US" sz="1400" dirty="0">
                <a:latin typeface="Arial" panose="020B0604020202020204" pitchFamily="34" charset="0"/>
                <a:cs typeface="Arial" panose="020B0604020202020204" pitchFamily="34" charset="0"/>
              </a:rPr>
              <a:t>JPL has developed a methodology (‘multispecies model’)  which could bridge the gap between ISS heritage process and ESA’s process.  It could also bring about cost savings / process improvements for any future Gateway outgassing rate tests.</a:t>
            </a:r>
          </a:p>
          <a:p>
            <a:pPr>
              <a:spcBef>
                <a:spcPts val="800"/>
              </a:spcBef>
              <a:spcAft>
                <a:spcPts val="200"/>
              </a:spcAft>
            </a:pPr>
            <a:r>
              <a:rPr lang="en-US" sz="1600" dirty="0">
                <a:latin typeface="Arial" panose="020B0604020202020204" pitchFamily="34" charset="0"/>
                <a:cs typeface="Arial" panose="020B0604020202020204" pitchFamily="34" charset="0"/>
              </a:rPr>
              <a:t>Gateway Induced Environments has proposed a demonstration test be conducted to compare the JPL multispecies model results with the ISS heritage approach and ESA approach. </a:t>
            </a:r>
          </a:p>
          <a:p>
            <a:pPr lvl="1">
              <a:spcAft>
                <a:spcPts val="200"/>
              </a:spcAft>
            </a:pPr>
            <a:r>
              <a:rPr lang="en-US" sz="1400" dirty="0">
                <a:latin typeface="Arial" panose="020B0604020202020204" pitchFamily="34" charset="0"/>
                <a:cs typeface="Arial" panose="020B0604020202020204" pitchFamily="34" charset="0"/>
              </a:rPr>
              <a:t>Proposal involves 2 materials, 5 tests per material (4 standard iso-thermal tests; 1 test with increasing source temperature)</a:t>
            </a:r>
          </a:p>
          <a:p>
            <a:pPr>
              <a:spcBef>
                <a:spcPts val="800"/>
              </a:spcBef>
              <a:spcAft>
                <a:spcPts val="200"/>
              </a:spcAft>
            </a:pPr>
            <a:r>
              <a:rPr lang="en-US" sz="1600" dirty="0">
                <a:latin typeface="Arial" panose="020B0604020202020204" pitchFamily="34" charset="0"/>
                <a:cs typeface="Arial" panose="020B0604020202020204" pitchFamily="34" charset="0"/>
              </a:rPr>
              <a:t>First round of testing planned for Fall 2024.  </a:t>
            </a:r>
          </a:p>
          <a:p>
            <a:pPr>
              <a:spcBef>
                <a:spcPts val="800"/>
              </a:spcBef>
              <a:spcAft>
                <a:spcPts val="200"/>
              </a:spcAft>
            </a:pPr>
            <a:endParaRPr lang="en-US" sz="1600" dirty="0">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A68A7359-1294-4190-94EB-53D455AF717F}"/>
              </a:ext>
            </a:extLst>
          </p:cNvPr>
          <p:cNvGraphicFramePr>
            <a:graphicFrameLocks noGrp="1"/>
          </p:cNvGraphicFramePr>
          <p:nvPr/>
        </p:nvGraphicFramePr>
        <p:xfrm>
          <a:off x="394996" y="3462992"/>
          <a:ext cx="11402008" cy="2377440"/>
        </p:xfrm>
        <a:graphic>
          <a:graphicData uri="http://schemas.openxmlformats.org/drawingml/2006/table">
            <a:tbl>
              <a:tblPr firstRow="1" bandRow="1">
                <a:tableStyleId>{5C22544A-7EE6-4342-B048-85BDC9FD1C3A}</a:tableStyleId>
              </a:tblPr>
              <a:tblGrid>
                <a:gridCol w="3753079">
                  <a:extLst>
                    <a:ext uri="{9D8B030D-6E8A-4147-A177-3AD203B41FA5}">
                      <a16:colId xmlns:a16="http://schemas.microsoft.com/office/drawing/2014/main" val="21310942"/>
                    </a:ext>
                  </a:extLst>
                </a:gridCol>
                <a:gridCol w="3340359">
                  <a:extLst>
                    <a:ext uri="{9D8B030D-6E8A-4147-A177-3AD203B41FA5}">
                      <a16:colId xmlns:a16="http://schemas.microsoft.com/office/drawing/2014/main" val="2817177301"/>
                    </a:ext>
                  </a:extLst>
                </a:gridCol>
                <a:gridCol w="4308570">
                  <a:extLst>
                    <a:ext uri="{9D8B030D-6E8A-4147-A177-3AD203B41FA5}">
                      <a16:colId xmlns:a16="http://schemas.microsoft.com/office/drawing/2014/main" val="4076174877"/>
                    </a:ext>
                  </a:extLst>
                </a:gridCol>
              </a:tblGrid>
              <a:tr h="304060">
                <a:tc>
                  <a:txBody>
                    <a:bodyPr/>
                    <a:lstStyle/>
                    <a:p>
                      <a:r>
                        <a:rPr lang="en-US" sz="1500" dirty="0"/>
                        <a:t>ISS Heritage Approach</a:t>
                      </a:r>
                    </a:p>
                  </a:txBody>
                  <a:tcPr/>
                </a:tc>
                <a:tc>
                  <a:txBody>
                    <a:bodyPr/>
                    <a:lstStyle/>
                    <a:p>
                      <a:r>
                        <a:rPr lang="en-US" sz="1500" dirty="0"/>
                        <a:t>ESA Approach</a:t>
                      </a:r>
                    </a:p>
                  </a:txBody>
                  <a:tcPr/>
                </a:tc>
                <a:tc>
                  <a:txBody>
                    <a:bodyPr/>
                    <a:lstStyle/>
                    <a:p>
                      <a:r>
                        <a:rPr lang="en-US" sz="1500"/>
                        <a:t>JPL ‘Multispecies Model’ Approach</a:t>
                      </a:r>
                    </a:p>
                  </a:txBody>
                  <a:tcPr/>
                </a:tc>
                <a:extLst>
                  <a:ext uri="{0D108BD9-81ED-4DB2-BD59-A6C34878D82A}">
                    <a16:rowId xmlns:a16="http://schemas.microsoft.com/office/drawing/2014/main" val="18710571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as a diffusion limited process.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as a </a:t>
                      </a:r>
                      <a:r>
                        <a:rPr lang="en-US" sz="1300" b="0" dirty="0">
                          <a:latin typeface="Arial" panose="020B0604020202020204" pitchFamily="34" charset="0"/>
                          <a:cs typeface="Arial" panose="020B0604020202020204" pitchFamily="34" charset="0"/>
                        </a:rPr>
                        <a:t>desorption limited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a:t>
                      </a:r>
                    </a:p>
                  </a:txBody>
                  <a:tcPr/>
                </a:tc>
                <a:tc>
                  <a:txBody>
                    <a:bodyPr/>
                    <a:lstStyle/>
                    <a:p>
                      <a:r>
                        <a:rPr lang="en-US" sz="1300" b="0">
                          <a:latin typeface="Arial" panose="020B0604020202020204" pitchFamily="34" charset="0"/>
                          <a:cs typeface="Arial" panose="020B0604020202020204" pitchFamily="34" charset="0"/>
                        </a:rPr>
                        <a:t>Modeling diffusion (for outgassing) and coupled adsorption/desorption (for collection)</a:t>
                      </a:r>
                    </a:p>
                  </a:txBody>
                  <a:tcPr/>
                </a:tc>
                <a:extLst>
                  <a:ext uri="{0D108BD9-81ED-4DB2-BD59-A6C34878D82A}">
                    <a16:rowId xmlns:a16="http://schemas.microsoft.com/office/drawing/2014/main" val="1323107797"/>
                  </a:ext>
                </a:extLst>
              </a:tr>
              <a:tr h="370840">
                <a:tc>
                  <a:txBody>
                    <a:bodyPr/>
                    <a:lstStyle/>
                    <a:p>
                      <a:r>
                        <a:rPr lang="en-US" sz="1300" dirty="0">
                          <a:solidFill>
                            <a:srgbClr val="C00000"/>
                          </a:solidFill>
                          <a:latin typeface="Arial" panose="020B0604020202020204" pitchFamily="34" charset="0"/>
                          <a:cs typeface="Arial" panose="020B0604020202020204" pitchFamily="34" charset="0"/>
                        </a:rPr>
                        <a:t>Testing at multiple sample source temperatures (~3-4 tests per material) </a:t>
                      </a:r>
                      <a:r>
                        <a:rPr lang="en-US" sz="1300" dirty="0">
                          <a:latin typeface="Arial" panose="020B0604020202020204" pitchFamily="34" charset="0"/>
                          <a:cs typeface="Arial" panose="020B0604020202020204" pitchFamily="34" charset="0"/>
                        </a:rPr>
                        <a:t>which are held constant for direct outgassing measurement at set source/receiver temperature combinations – no interpolation/extrapolation.</a:t>
                      </a:r>
                    </a:p>
                  </a:txBody>
                  <a:tcPr/>
                </a:tc>
                <a:tc>
                  <a:txBody>
                    <a:bodyPr/>
                    <a:lstStyle/>
                    <a:p>
                      <a:r>
                        <a:rPr lang="en-US" sz="1300" dirty="0">
                          <a:solidFill>
                            <a:srgbClr val="C00000"/>
                          </a:solidFill>
                          <a:latin typeface="Arial" panose="020B0604020202020204" pitchFamily="34" charset="0"/>
                          <a:cs typeface="Arial" panose="020B0604020202020204" pitchFamily="34" charset="0"/>
                        </a:rPr>
                        <a:t>A single test </a:t>
                      </a:r>
                      <a:r>
                        <a:rPr lang="en-US" sz="1300" b="0" dirty="0">
                          <a:solidFill>
                            <a:schemeClr val="tx1"/>
                          </a:solidFill>
                          <a:latin typeface="Arial" panose="020B0604020202020204" pitchFamily="34" charset="0"/>
                          <a:cs typeface="Arial" panose="020B0604020202020204" pitchFamily="34" charset="0"/>
                        </a:rPr>
                        <a:t>is performed </a:t>
                      </a:r>
                      <a:r>
                        <a:rPr lang="en-US" sz="1300" dirty="0">
                          <a:latin typeface="Arial" panose="020B0604020202020204" pitchFamily="34" charset="0"/>
                          <a:cs typeface="Arial" panose="020B0604020202020204" pitchFamily="34" charset="0"/>
                        </a:rPr>
                        <a:t>to characterize material outgassing by stepping up the source temperature during the test.  Test data used to determine modeling parameters for interpolation.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Simultaneous solving and fitting </a:t>
                      </a:r>
                      <a:r>
                        <a:rPr lang="en-US" sz="1300" dirty="0">
                          <a:solidFill>
                            <a:srgbClr val="C00000"/>
                          </a:solidFill>
                          <a:latin typeface="Arial" panose="020B0604020202020204" pitchFamily="34" charset="0"/>
                          <a:cs typeface="Arial" panose="020B0604020202020204" pitchFamily="34" charset="0"/>
                        </a:rPr>
                        <a:t>all test data </a:t>
                      </a:r>
                      <a:r>
                        <a:rPr lang="en-US" sz="1300" dirty="0">
                          <a:solidFill>
                            <a:schemeClr val="tx1"/>
                          </a:solidFill>
                          <a:latin typeface="Arial" panose="020B0604020202020204" pitchFamily="34" charset="0"/>
                          <a:cs typeface="Arial" panose="020B0604020202020204" pitchFamily="34" charset="0"/>
                        </a:rPr>
                        <a:t>to determine kinetic contaminant parameters which characterize outgassing and contaminant condensation at a range of conditions.  </a:t>
                      </a:r>
                      <a:r>
                        <a:rPr lang="en-US" sz="1300" dirty="0">
                          <a:latin typeface="Arial" panose="020B0604020202020204" pitchFamily="34" charset="0"/>
                          <a:cs typeface="Arial" panose="020B0604020202020204" pitchFamily="34" charset="0"/>
                        </a:rPr>
                        <a:t>Can accommodate a single test with stepping up the source temperatures. </a:t>
                      </a:r>
                    </a:p>
                  </a:txBody>
                  <a:tcPr/>
                </a:tc>
                <a:extLst>
                  <a:ext uri="{0D108BD9-81ED-4DB2-BD59-A6C34878D82A}">
                    <a16:rowId xmlns:a16="http://schemas.microsoft.com/office/drawing/2014/main" val="6395983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The ISS methodology has been demonstrated with on-orbit measurements / correlation.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ISS has historically not been able to use ESA test data as interchangeable.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dirty="0">
                          <a:latin typeface="Arial" panose="020B0604020202020204" pitchFamily="34" charset="0"/>
                          <a:cs typeface="Arial" panose="020B0604020202020204" pitchFamily="34" charset="0"/>
                        </a:rPr>
                        <a:t>Could bridge the gap between heritage ISS and ESA processes, reducing number of required tests.</a:t>
                      </a:r>
                    </a:p>
                  </a:txBody>
                  <a:tcPr/>
                </a:tc>
                <a:extLst>
                  <a:ext uri="{0D108BD9-81ED-4DB2-BD59-A6C34878D82A}">
                    <a16:rowId xmlns:a16="http://schemas.microsoft.com/office/drawing/2014/main" val="1642263080"/>
                  </a:ext>
                </a:extLst>
              </a:tr>
            </a:tbl>
          </a:graphicData>
        </a:graphic>
      </p:graphicFrame>
      <p:pic>
        <p:nvPicPr>
          <p:cNvPr id="5" name="Picture 4" descr="File:ISS emblem.png - Wikimedia Commons">
            <a:extLst>
              <a:ext uri="{FF2B5EF4-FFF2-40B4-BE49-F238E27FC236}">
                <a16:creationId xmlns:a16="http://schemas.microsoft.com/office/drawing/2014/main" id="{38B605FD-17A4-B372-B6E2-2753B24EC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899" y="5959971"/>
            <a:ext cx="846117" cy="846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SA Patch – ESA Brand Centre">
            <a:extLst>
              <a:ext uri="{FF2B5EF4-FFF2-40B4-BE49-F238E27FC236}">
                <a16:creationId xmlns:a16="http://schemas.microsoft.com/office/drawing/2014/main" id="{1B2750A5-35B1-850E-CC37-9235D6117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871" y="5953778"/>
            <a:ext cx="904221" cy="904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with medium confidence">
            <a:extLst>
              <a:ext uri="{FF2B5EF4-FFF2-40B4-BE49-F238E27FC236}">
                <a16:creationId xmlns:a16="http://schemas.microsoft.com/office/drawing/2014/main" id="{A60C5AEB-F6C5-B822-66A8-CA8523559C2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14655"/>
          <a:stretch/>
        </p:blipFill>
        <p:spPr>
          <a:xfrm>
            <a:off x="7708164" y="5879007"/>
            <a:ext cx="3814175" cy="904221"/>
          </a:xfrm>
          <a:prstGeom prst="rect">
            <a:avLst/>
          </a:prstGeom>
        </p:spPr>
      </p:pic>
      <p:sp>
        <p:nvSpPr>
          <p:cNvPr id="9" name="Rectangle: Rounded Corners 8">
            <a:extLst>
              <a:ext uri="{FF2B5EF4-FFF2-40B4-BE49-F238E27FC236}">
                <a16:creationId xmlns:a16="http://schemas.microsoft.com/office/drawing/2014/main" id="{0DFDC06C-41D8-279A-B4D3-02FDDA9D0A98}"/>
              </a:ext>
            </a:extLst>
          </p:cNvPr>
          <p:cNvSpPr/>
          <p:nvPr/>
        </p:nvSpPr>
        <p:spPr>
          <a:xfrm>
            <a:off x="582332" y="6060659"/>
            <a:ext cx="5185898" cy="644739"/>
          </a:xfrm>
          <a:prstGeom prst="roundRect">
            <a:avLst>
              <a:gd name="adj" fmla="val 137"/>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53975"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Gateway Induced Environments gratefully acknowledges our partners in this collaboration!</a:t>
            </a:r>
            <a:endParaRPr kumimoji="0" lang="en-US" sz="1600" b="1" i="1"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7541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6B6F2-3F4A-450D-FD14-DA5D5ED437D2}"/>
              </a:ext>
            </a:extLst>
          </p:cNvPr>
          <p:cNvSpPr/>
          <p:nvPr/>
        </p:nvSpPr>
        <p:spPr>
          <a:xfrm>
            <a:off x="0" y="789357"/>
            <a:ext cx="12192000" cy="60686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7D71AA-BAEA-831B-704B-21AFE3AA456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798" y="3307089"/>
            <a:ext cx="6047327" cy="3401621"/>
          </a:xfrm>
          <a:prstGeom prst="rect">
            <a:avLst/>
          </a:prstGeom>
        </p:spPr>
      </p:pic>
      <p:sp>
        <p:nvSpPr>
          <p:cNvPr id="2" name="Title 1">
            <a:extLst>
              <a:ext uri="{FF2B5EF4-FFF2-40B4-BE49-F238E27FC236}">
                <a16:creationId xmlns:a16="http://schemas.microsoft.com/office/drawing/2014/main" id="{64C1D930-758D-44E9-B578-2A43124AF657}"/>
              </a:ext>
            </a:extLst>
          </p:cNvPr>
          <p:cNvSpPr>
            <a:spLocks noGrp="1"/>
          </p:cNvSpPr>
          <p:nvPr>
            <p:ph type="title"/>
          </p:nvPr>
        </p:nvSpPr>
        <p:spPr/>
        <p:txBody>
          <a:bodyPr/>
          <a:lstStyle/>
          <a:p>
            <a:r>
              <a:rPr lang="en-US" sz="3200" b="1" dirty="0">
                <a:solidFill>
                  <a:schemeClr val="bg1"/>
                </a:solidFill>
                <a:latin typeface="+mn-lt"/>
                <a:cs typeface="Arial"/>
              </a:rPr>
              <a:t>Introduction </a:t>
            </a:r>
            <a:endParaRPr lang="en-US" sz="3200" dirty="0"/>
          </a:p>
        </p:txBody>
      </p:sp>
      <p:pic>
        <p:nvPicPr>
          <p:cNvPr id="3" name="Picture 2">
            <a:extLst>
              <a:ext uri="{FF2B5EF4-FFF2-40B4-BE49-F238E27FC236}">
                <a16:creationId xmlns:a16="http://schemas.microsoft.com/office/drawing/2014/main" id="{E3672B74-C8AE-9A82-DDD0-A9165496E00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79270" y="912338"/>
            <a:ext cx="6154396" cy="3461848"/>
          </a:xfrm>
          <a:prstGeom prst="rect">
            <a:avLst/>
          </a:prstGeom>
        </p:spPr>
      </p:pic>
      <p:sp>
        <p:nvSpPr>
          <p:cNvPr id="8" name="TextBox 7">
            <a:extLst>
              <a:ext uri="{FF2B5EF4-FFF2-40B4-BE49-F238E27FC236}">
                <a16:creationId xmlns:a16="http://schemas.microsoft.com/office/drawing/2014/main" id="{484F9B74-A010-CCB4-4782-DE919D356165}"/>
              </a:ext>
            </a:extLst>
          </p:cNvPr>
          <p:cNvSpPr txBox="1"/>
          <p:nvPr/>
        </p:nvSpPr>
        <p:spPr>
          <a:xfrm>
            <a:off x="158335" y="1135185"/>
            <a:ext cx="5562600" cy="1938992"/>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2000" b="1" dirty="0">
                <a:solidFill>
                  <a:schemeClr val="bg1"/>
                </a:solidFill>
                <a:effectLst/>
                <a:latin typeface="Calibri" panose="020F0502020204030204" pitchFamily="34" charset="0"/>
              </a:rPr>
              <a:t>As a part of the Artemis mission, Gateway will be a long duration space station in a near rectilinear halo orbit around the Moon.</a:t>
            </a:r>
          </a:p>
          <a:p>
            <a:pPr marL="285750" indent="-285750">
              <a:buFont typeface="Arial" panose="020B0604020202020204" pitchFamily="34" charset="0"/>
              <a:buChar char="•"/>
            </a:pPr>
            <a:r>
              <a:rPr lang="en-US" sz="2000" b="1" dirty="0">
                <a:solidFill>
                  <a:schemeClr val="bg1"/>
                </a:solidFill>
                <a:latin typeface="Calibri" panose="020F0502020204030204" pitchFamily="34" charset="0"/>
              </a:rPr>
              <a:t>Gateway is an international collaboration to establish humanity’s first space station in lunar orbit. </a:t>
            </a:r>
          </a:p>
        </p:txBody>
      </p:sp>
      <p:sp>
        <p:nvSpPr>
          <p:cNvPr id="9" name="TextBox 8">
            <a:extLst>
              <a:ext uri="{FF2B5EF4-FFF2-40B4-BE49-F238E27FC236}">
                <a16:creationId xmlns:a16="http://schemas.microsoft.com/office/drawing/2014/main" id="{5B36A089-5E92-EA1E-2719-C3030591BF55}"/>
              </a:ext>
            </a:extLst>
          </p:cNvPr>
          <p:cNvSpPr txBox="1"/>
          <p:nvPr/>
        </p:nvSpPr>
        <p:spPr>
          <a:xfrm>
            <a:off x="6471065" y="4820185"/>
            <a:ext cx="55626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Gateway will be constructed over several Artemis missions starting no earlier than 2026</a:t>
            </a:r>
          </a:p>
          <a:p>
            <a:pPr marL="285750" indent="-285750">
              <a:buFont typeface="Arial" panose="020B0604020202020204" pitchFamily="34" charset="0"/>
              <a:buChar char="•"/>
            </a:pPr>
            <a:endParaRPr lang="en-US" sz="2000" b="1" dirty="0">
              <a:solidFill>
                <a:schemeClr val="bg1"/>
              </a:solidFill>
            </a:endParaRPr>
          </a:p>
        </p:txBody>
      </p:sp>
      <p:sp>
        <p:nvSpPr>
          <p:cNvPr id="10" name="TextBox 9">
            <a:extLst>
              <a:ext uri="{FF2B5EF4-FFF2-40B4-BE49-F238E27FC236}">
                <a16:creationId xmlns:a16="http://schemas.microsoft.com/office/drawing/2014/main" id="{B9F03D08-20D8-C9CF-8145-06756F29C2BC}"/>
              </a:ext>
            </a:extLst>
          </p:cNvPr>
          <p:cNvSpPr txBox="1"/>
          <p:nvPr/>
        </p:nvSpPr>
        <p:spPr>
          <a:xfrm>
            <a:off x="6312731" y="6604084"/>
            <a:ext cx="172675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rial"/>
                <a:ea typeface="+mn-ea"/>
                <a:cs typeface="Arial"/>
              </a:rPr>
              <a:t>Images courtesy of NASA</a:t>
            </a:r>
          </a:p>
        </p:txBody>
      </p:sp>
      <p:cxnSp>
        <p:nvCxnSpPr>
          <p:cNvPr id="7" name="Straight Connector 6">
            <a:extLst>
              <a:ext uri="{FF2B5EF4-FFF2-40B4-BE49-F238E27FC236}">
                <a16:creationId xmlns:a16="http://schemas.microsoft.com/office/drawing/2014/main" id="{CF4A20A1-1C2D-B66F-B05A-FC738294F4B8}"/>
              </a:ext>
            </a:extLst>
          </p:cNvPr>
          <p:cNvCxnSpPr/>
          <p:nvPr/>
        </p:nvCxnSpPr>
        <p:spPr>
          <a:xfrm>
            <a:off x="0" y="850847"/>
            <a:ext cx="12192000" cy="0"/>
          </a:xfrm>
          <a:prstGeom prst="line">
            <a:avLst/>
          </a:prstGeom>
          <a:ln w="635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EE2E1FE-7939-4381-620D-60F1227F2AD7}"/>
              </a:ext>
            </a:extLst>
          </p:cNvPr>
          <p:cNvSpPr txBox="1"/>
          <p:nvPr/>
        </p:nvSpPr>
        <p:spPr>
          <a:xfrm>
            <a:off x="11770551" y="6511983"/>
            <a:ext cx="284052" cy="307777"/>
          </a:xfrm>
          <a:prstGeom prst="rect">
            <a:avLst/>
          </a:prstGeom>
          <a:noFill/>
        </p:spPr>
        <p:txBody>
          <a:bodyPr wrap="none" rtlCol="0">
            <a:spAutoFit/>
          </a:bodyPr>
          <a:lstStyle/>
          <a:p>
            <a:r>
              <a:rPr lang="en-US" sz="1400" dirty="0">
                <a:solidFill>
                  <a:schemeClr val="bg1"/>
                </a:solidFill>
                <a:latin typeface="Arial"/>
                <a:cs typeface="Arial"/>
              </a:rPr>
              <a:t>2</a:t>
            </a:r>
          </a:p>
        </p:txBody>
      </p:sp>
    </p:spTree>
    <p:extLst>
      <p:ext uri="{BB962C8B-B14F-4D97-AF65-F5344CB8AC3E}">
        <p14:creationId xmlns:p14="http://schemas.microsoft.com/office/powerpoint/2010/main" val="106057478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9C9BB-8386-34FE-3DAC-DD50077A8E99}"/>
              </a:ext>
            </a:extLst>
          </p:cNvPr>
          <p:cNvSpPr/>
          <p:nvPr/>
        </p:nvSpPr>
        <p:spPr>
          <a:xfrm>
            <a:off x="123266" y="906950"/>
            <a:ext cx="7502315" cy="4839542"/>
          </a:xfrm>
          <a:prstGeom prst="rect">
            <a:avLst/>
          </a:prstGeom>
          <a:solidFill>
            <a:srgbClr val="D0D8E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854578" y="83976"/>
            <a:ext cx="9869016" cy="710885"/>
          </a:xfrm>
        </p:spPr>
        <p:txBody>
          <a:bodyPr/>
          <a:lstStyle/>
          <a:p>
            <a:pPr>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EPIC-2 Bipropellant Thruster </a:t>
            </a:r>
            <a:r>
              <a:rPr lang="en-US" dirty="0">
                <a:latin typeface="Arial" panose="020B0604020202020204" pitchFamily="34" charset="0"/>
                <a:ea typeface="Calibri" panose="020F0502020204030204" pitchFamily="34" charset="0"/>
                <a:cs typeface="Arial" panose="020B0604020202020204" pitchFamily="34" charset="0"/>
              </a:rPr>
              <a:t>P</a:t>
            </a:r>
            <a:r>
              <a:rPr lang="en-US" sz="2400" dirty="0">
                <a:effectLst/>
                <a:latin typeface="Arial" panose="020B0604020202020204" pitchFamily="34" charset="0"/>
                <a:ea typeface="Calibri" panose="020F0502020204030204" pitchFamily="34" charset="0"/>
                <a:cs typeface="Arial" panose="020B0604020202020204" pitchFamily="34" charset="0"/>
              </a:rPr>
              <a:t>lume </a:t>
            </a:r>
            <a:r>
              <a:rPr lang="en-US" dirty="0">
                <a:latin typeface="Arial" panose="020B0604020202020204" pitchFamily="34" charset="0"/>
                <a:ea typeface="Calibri" panose="020F0502020204030204" pitchFamily="34" charset="0"/>
                <a:cs typeface="Arial" panose="020B0604020202020204" pitchFamily="34" charset="0"/>
              </a:rPr>
              <a:t>C</a:t>
            </a:r>
            <a:r>
              <a:rPr lang="en-US" sz="2400" dirty="0">
                <a:effectLst/>
                <a:latin typeface="Arial" panose="020B0604020202020204" pitchFamily="34" charset="0"/>
                <a:ea typeface="Calibri" panose="020F0502020204030204" pitchFamily="34" charset="0"/>
                <a:cs typeface="Arial" panose="020B0604020202020204" pitchFamily="34" charset="0"/>
              </a:rPr>
              <a:t>haracterization Test </a:t>
            </a:r>
            <a:endParaRPr lang="en-US" sz="24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5"/>
          <p:cNvSpPr txBox="1">
            <a:spLocks noChangeArrowheads="1"/>
          </p:cNvSpPr>
          <p:nvPr/>
        </p:nvSpPr>
        <p:spPr>
          <a:xfrm>
            <a:off x="123266" y="914909"/>
            <a:ext cx="7672344" cy="5592424"/>
          </a:xfrm>
          <a:prstGeom prst="rect">
            <a:avLst/>
          </a:prstGeom>
        </p:spPr>
        <p:txBody>
          <a:bodyPr>
            <a:noAutofit/>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Bef>
                <a:spcPts val="600"/>
              </a:spcBef>
              <a:spcAft>
                <a:spcPts val="300"/>
              </a:spcAft>
            </a:pPr>
            <a:r>
              <a:rPr lang="en-US" sz="1600" dirty="0">
                <a:latin typeface="Arial" panose="020B0604020202020204" pitchFamily="34" charset="0"/>
                <a:cs typeface="Arial" panose="020B0604020202020204" pitchFamily="34" charset="0"/>
              </a:rPr>
              <a:t>Joint ESA, DLR, NASA JPL, and NASA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JSC test campaign</a:t>
            </a:r>
          </a:p>
          <a:p>
            <a:pPr marL="233363" indent="-233363">
              <a:spcBef>
                <a:spcPts val="600"/>
              </a:spcBef>
              <a:spcAft>
                <a:spcPts val="300"/>
              </a:spcAft>
            </a:pPr>
            <a:r>
              <a:rPr lang="en-US" sz="1600" dirty="0">
                <a:latin typeface="Arial" panose="020B0604020202020204" pitchFamily="34" charset="0"/>
                <a:cs typeface="Arial" panose="020B0604020202020204" pitchFamily="34" charset="0"/>
              </a:rPr>
              <a:t>LOCATION: DLR-Göttingen’s STG-CT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High-Vacuum Plume Test Facility</a:t>
            </a:r>
          </a:p>
          <a:p>
            <a:pPr marL="233363" indent="-233363">
              <a:spcBef>
                <a:spcPts val="600"/>
              </a:spcBef>
              <a:spcAft>
                <a:spcPts val="300"/>
              </a:spcAft>
            </a:pPr>
            <a:r>
              <a:rPr lang="en-US" sz="1600" dirty="0">
                <a:latin typeface="Arial" panose="020B0604020202020204" pitchFamily="34" charset="0"/>
                <a:cs typeface="Arial" panose="020B0604020202020204" pitchFamily="34" charset="0"/>
              </a:rPr>
              <a:t>THRUSTER (provided by ESA):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10N </a:t>
            </a:r>
            <a:r>
              <a:rPr lang="en-US" sz="1600" dirty="0" err="1">
                <a:latin typeface="Arial" panose="020B0604020202020204" pitchFamily="34" charset="0"/>
                <a:cs typeface="Arial" panose="020B0604020202020204" pitchFamily="34" charset="0"/>
              </a:rPr>
              <a:t>Biprop</a:t>
            </a:r>
            <a:r>
              <a:rPr lang="en-US" sz="1600" dirty="0">
                <a:latin typeface="Arial" panose="020B0604020202020204" pitchFamily="34" charset="0"/>
                <a:cs typeface="Arial" panose="020B0604020202020204" pitchFamily="34" charset="0"/>
              </a:rPr>
              <a:t> Thruster </a:t>
            </a:r>
            <a:endParaRPr lang="en-US" sz="1400" b="0" dirty="0">
              <a:latin typeface="Arial" panose="020B0604020202020204" pitchFamily="34" charset="0"/>
              <a:cs typeface="Arial" panose="020B0604020202020204" pitchFamily="34" charset="0"/>
            </a:endParaRPr>
          </a:p>
          <a:p>
            <a:pPr marL="569913" lvl="1">
              <a:spcAft>
                <a:spcPts val="300"/>
              </a:spcAft>
            </a:pPr>
            <a:r>
              <a:rPr lang="en-US" sz="1400" dirty="0">
                <a:latin typeface="Arial" panose="020B0604020202020204" pitchFamily="34" charset="0"/>
                <a:cs typeface="Arial" panose="020B0604020202020204" pitchFamily="34" charset="0"/>
              </a:rPr>
              <a:t>Same thruster family as Gateway and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Orion attitude control thrusters</a:t>
            </a:r>
          </a:p>
          <a:p>
            <a:pPr marL="233363" indent="-233363">
              <a:spcBef>
                <a:spcPts val="600"/>
              </a:spcBef>
              <a:spcAft>
                <a:spcPts val="300"/>
              </a:spcAft>
            </a:pPr>
            <a:r>
              <a:rPr lang="en-US" sz="1600" dirty="0">
                <a:latin typeface="Arial" panose="020B0604020202020204" pitchFamily="34" charset="0"/>
                <a:cs typeface="Arial" panose="020B0604020202020204" pitchFamily="34" charset="0"/>
              </a:rPr>
              <a:t>INSTRUMENTATION: Manometers,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heat flux gauges, QCMs, material samples.</a:t>
            </a:r>
          </a:p>
          <a:p>
            <a:pPr marL="233363" indent="-233363">
              <a:spcBef>
                <a:spcPts val="600"/>
              </a:spcBef>
              <a:spcAft>
                <a:spcPts val="300"/>
              </a:spcAft>
            </a:pPr>
            <a:r>
              <a:rPr lang="en-US" sz="1600" dirty="0">
                <a:latin typeface="Arial" panose="020B0604020202020204" pitchFamily="34" charset="0"/>
                <a:cs typeface="Arial" panose="020B0604020202020204" pitchFamily="34" charset="0"/>
              </a:rPr>
              <a:t>BENEFITS: </a:t>
            </a:r>
          </a:p>
          <a:p>
            <a:pPr marL="569913" lvl="1" indent="-233363">
              <a:spcAft>
                <a:spcPts val="300"/>
              </a:spcAft>
            </a:pPr>
            <a:r>
              <a:rPr lang="en-US" sz="1400" dirty="0">
                <a:latin typeface="Arial" panose="020B0604020202020204" pitchFamily="34" charset="0"/>
                <a:cs typeface="Arial" panose="020B0604020202020204" pitchFamily="34" charset="0"/>
              </a:rPr>
              <a:t>Improved modeling of the spatial distribution of plume effluents for structural, thermal, and induced environments disciplines</a:t>
            </a:r>
            <a:r>
              <a:rPr lang="en-US" sz="1200" i="1" dirty="0">
                <a:latin typeface="Arial" panose="020B0604020202020204" pitchFamily="34" charset="0"/>
                <a:cs typeface="Arial" panose="020B0604020202020204" pitchFamily="34" charset="0"/>
              </a:rPr>
              <a:t> </a:t>
            </a:r>
          </a:p>
          <a:p>
            <a:pPr marL="569913" lvl="1" indent="-233363">
              <a:spcAft>
                <a:spcPts val="300"/>
              </a:spcAft>
            </a:pPr>
            <a:r>
              <a:rPr lang="en-US" sz="1400" dirty="0">
                <a:latin typeface="Arial" panose="020B0604020202020204" pitchFamily="34" charset="0"/>
                <a:cs typeface="Arial" panose="020B0604020202020204" pitchFamily="34" charset="0"/>
              </a:rPr>
              <a:t>Assess thruster plume induced degradation of select spacecraft materials including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MLI, Kapton, and solar cell </a:t>
            </a:r>
            <a:r>
              <a:rPr lang="en-US" sz="1400" dirty="0" err="1">
                <a:latin typeface="Arial" panose="020B0604020202020204" pitchFamily="34" charset="0"/>
                <a:cs typeface="Arial" panose="020B0604020202020204" pitchFamily="34" charset="0"/>
              </a:rPr>
              <a:t>coverglass</a:t>
            </a:r>
            <a:r>
              <a:rPr lang="en-US" sz="1400" dirty="0">
                <a:latin typeface="Arial" panose="020B0604020202020204" pitchFamily="34" charset="0"/>
                <a:cs typeface="Arial" panose="020B0604020202020204" pitchFamily="34" charset="0"/>
              </a:rPr>
              <a:t>.</a:t>
            </a:r>
          </a:p>
          <a:p>
            <a:pPr marL="61913">
              <a:spcBef>
                <a:spcPts val="600"/>
              </a:spcBef>
              <a:spcAft>
                <a:spcPts val="300"/>
              </a:spcAft>
            </a:pPr>
            <a:r>
              <a:rPr lang="en-US" sz="1600" dirty="0">
                <a:latin typeface="Arial" panose="020B0604020202020204" pitchFamily="34" charset="0"/>
                <a:cs typeface="Arial" panose="020B0604020202020204" pitchFamily="34" charset="0"/>
              </a:rPr>
              <a:t>JPL/JSC Test completed in March 2024; sample analysis in work!</a:t>
            </a:r>
          </a:p>
        </p:txBody>
      </p:sp>
      <p:pic>
        <p:nvPicPr>
          <p:cNvPr id="2" name="Picture 1">
            <a:extLst>
              <a:ext uri="{FF2B5EF4-FFF2-40B4-BE49-F238E27FC236}">
                <a16:creationId xmlns:a16="http://schemas.microsoft.com/office/drawing/2014/main" id="{79C4259B-3252-F505-BE62-878C7F2D3DB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33047" y="910764"/>
            <a:ext cx="2070381" cy="1614383"/>
          </a:xfrm>
          <a:prstGeom prst="rect">
            <a:avLst/>
          </a:prstGeom>
        </p:spPr>
      </p:pic>
      <p:pic>
        <p:nvPicPr>
          <p:cNvPr id="3" name="Picture 2">
            <a:extLst>
              <a:ext uri="{FF2B5EF4-FFF2-40B4-BE49-F238E27FC236}">
                <a16:creationId xmlns:a16="http://schemas.microsoft.com/office/drawing/2014/main" id="{25B7A60F-E3B8-EB40-E587-219C76C16B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786256" y="1330958"/>
            <a:ext cx="2005676" cy="1372785"/>
          </a:xfrm>
          <a:prstGeom prst="rect">
            <a:avLst/>
          </a:prstGeom>
        </p:spPr>
      </p:pic>
      <p:sp>
        <p:nvSpPr>
          <p:cNvPr id="5" name="Text Box 24">
            <a:extLst>
              <a:ext uri="{FF2B5EF4-FFF2-40B4-BE49-F238E27FC236}">
                <a16:creationId xmlns:a16="http://schemas.microsoft.com/office/drawing/2014/main" id="{B8D94048-3BAC-9165-811F-F519BCC6682E}"/>
              </a:ext>
            </a:extLst>
          </p:cNvPr>
          <p:cNvSpPr txBox="1">
            <a:spLocks noChangeArrowheads="1"/>
          </p:cNvSpPr>
          <p:nvPr/>
        </p:nvSpPr>
        <p:spPr bwMode="auto">
          <a:xfrm>
            <a:off x="8637824" y="2542433"/>
            <a:ext cx="1190647" cy="158236"/>
          </a:xfrm>
          <a:prstGeom prst="rect">
            <a:avLst/>
          </a:prstGeom>
          <a:noFill/>
          <a:ln>
            <a:noFill/>
          </a:ln>
        </p:spPr>
        <p:txBody>
          <a:bodyPr rot="0" vert="horz" wrap="square" lIns="0" tIns="0" rIns="0" bIns="0" anchor="t" anchorCtr="0" upright="1">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algn="ctr">
              <a:spcBef>
                <a:spcPts val="0"/>
              </a:spcBef>
              <a:spcAft>
                <a:spcPts val="0"/>
              </a:spcAft>
            </a:pPr>
            <a:r>
              <a:rPr lang="en-GB" sz="700">
                <a:effectLst/>
                <a:latin typeface="+mj-lt"/>
                <a:ea typeface="Times New Roman" panose="02020603050405020304" pitchFamily="18" charset="0"/>
              </a:rPr>
              <a:t>Images </a:t>
            </a:r>
            <a:r>
              <a:rPr lang="en-GB" sz="800">
                <a:effectLst/>
                <a:latin typeface="+mj-lt"/>
                <a:ea typeface="Times New Roman" panose="02020603050405020304" pitchFamily="18" charset="0"/>
              </a:rPr>
              <a:t>Courtesy</a:t>
            </a:r>
            <a:r>
              <a:rPr lang="en-GB" sz="700">
                <a:effectLst/>
                <a:latin typeface="+mj-lt"/>
                <a:ea typeface="Times New Roman" panose="02020603050405020304" pitchFamily="18" charset="0"/>
              </a:rPr>
              <a:t> of NASA</a:t>
            </a:r>
            <a:endParaRPr lang="en-US" sz="1000">
              <a:effectLst/>
              <a:latin typeface="+mj-lt"/>
              <a:ea typeface="Times New Roman" panose="02020603050405020304" pitchFamily="18" charset="0"/>
            </a:endParaRPr>
          </a:p>
        </p:txBody>
      </p:sp>
      <p:sp>
        <p:nvSpPr>
          <p:cNvPr id="6" name="TextBox 5">
            <a:extLst>
              <a:ext uri="{FF2B5EF4-FFF2-40B4-BE49-F238E27FC236}">
                <a16:creationId xmlns:a16="http://schemas.microsoft.com/office/drawing/2014/main" id="{BF099EC8-C525-36D2-182E-824FD13D17DF}"/>
              </a:ext>
            </a:extLst>
          </p:cNvPr>
          <p:cNvSpPr txBox="1"/>
          <p:nvPr/>
        </p:nvSpPr>
        <p:spPr>
          <a:xfrm>
            <a:off x="9847484" y="864601"/>
            <a:ext cx="2123775" cy="492443"/>
          </a:xfrm>
          <a:prstGeom prst="rect">
            <a:avLst/>
          </a:prstGeom>
          <a:noFill/>
        </p:spPr>
        <p:txBody>
          <a:bodyPr wrap="square" rtlCol="0">
            <a:spAutoFit/>
          </a:bodyPr>
          <a:lstStyle/>
          <a:p>
            <a:pPr algn="ctr"/>
            <a:r>
              <a:rPr lang="en-GB" sz="1400" b="1">
                <a:solidFill>
                  <a:schemeClr val="tx1">
                    <a:lumMod val="75000"/>
                    <a:lumOff val="25000"/>
                  </a:schemeClr>
                </a:solidFill>
              </a:rPr>
              <a:t>Thruster Plume Examples</a:t>
            </a:r>
            <a:br>
              <a:rPr lang="en-GB" sz="1200">
                <a:solidFill>
                  <a:schemeClr val="tx1">
                    <a:lumMod val="75000"/>
                    <a:lumOff val="25000"/>
                  </a:schemeClr>
                </a:solidFill>
              </a:rPr>
            </a:br>
            <a:r>
              <a:rPr lang="en-GB" sz="1200">
                <a:solidFill>
                  <a:schemeClr val="tx1">
                    <a:lumMod val="75000"/>
                    <a:lumOff val="25000"/>
                  </a:schemeClr>
                </a:solidFill>
              </a:rPr>
              <a:t>(Liquid phase is a fine mist)</a:t>
            </a:r>
            <a:endParaRPr lang="en-US" sz="1200">
              <a:solidFill>
                <a:schemeClr val="tx1">
                  <a:lumMod val="75000"/>
                  <a:lumOff val="25000"/>
                </a:schemeClr>
              </a:solidFill>
            </a:endParaRPr>
          </a:p>
        </p:txBody>
      </p:sp>
      <p:pic>
        <p:nvPicPr>
          <p:cNvPr id="8" name="Picture 7">
            <a:extLst>
              <a:ext uri="{FF2B5EF4-FFF2-40B4-BE49-F238E27FC236}">
                <a16:creationId xmlns:a16="http://schemas.microsoft.com/office/drawing/2014/main" id="{AE6FB683-7243-9D17-7147-A6F2DF0889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05907" y="3078472"/>
            <a:ext cx="1535667" cy="1357938"/>
          </a:xfrm>
          <a:prstGeom prst="rect">
            <a:avLst/>
          </a:prstGeom>
        </p:spPr>
      </p:pic>
      <p:pic>
        <p:nvPicPr>
          <p:cNvPr id="9" name="Picture 8">
            <a:extLst>
              <a:ext uri="{FF2B5EF4-FFF2-40B4-BE49-F238E27FC236}">
                <a16:creationId xmlns:a16="http://schemas.microsoft.com/office/drawing/2014/main" id="{BB7C8827-3C70-C73A-6F5B-B62BD1E8ACE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038119" y="2884454"/>
            <a:ext cx="2070381" cy="2070381"/>
          </a:xfrm>
          <a:prstGeom prst="rect">
            <a:avLst/>
          </a:prstGeom>
        </p:spPr>
      </p:pic>
      <p:sp>
        <p:nvSpPr>
          <p:cNvPr id="10" name="TextBox 9">
            <a:extLst>
              <a:ext uri="{FF2B5EF4-FFF2-40B4-BE49-F238E27FC236}">
                <a16:creationId xmlns:a16="http://schemas.microsoft.com/office/drawing/2014/main" id="{D5081029-867B-37F6-E09D-015C4B8107F4}"/>
              </a:ext>
            </a:extLst>
          </p:cNvPr>
          <p:cNvSpPr txBox="1"/>
          <p:nvPr/>
        </p:nvSpPr>
        <p:spPr>
          <a:xfrm>
            <a:off x="9903428" y="4436410"/>
            <a:ext cx="1818562" cy="480131"/>
          </a:xfrm>
          <a:prstGeom prst="rect">
            <a:avLst/>
          </a:prstGeom>
          <a:noFill/>
        </p:spPr>
        <p:txBody>
          <a:bodyPr wrap="square">
            <a:spAutoFit/>
          </a:bodyPr>
          <a:lstStyle/>
          <a:p>
            <a:pPr algn="ctr">
              <a:lnSpc>
                <a:spcPct val="90000"/>
              </a:lnSpc>
            </a:pPr>
            <a:r>
              <a:rPr lang="en-US" sz="1400" b="1" dirty="0"/>
              <a:t>Example Thruster Hemispherical View</a:t>
            </a:r>
            <a:endParaRPr lang="en-US" sz="800" b="1" dirty="0">
              <a:latin typeface="Arial" panose="020B0604020202020204" pitchFamily="34" charset="0"/>
              <a:cs typeface="Arial" panose="020B0604020202020204" pitchFamily="34" charset="0"/>
            </a:endParaRPr>
          </a:p>
        </p:txBody>
      </p:sp>
      <p:sp>
        <p:nvSpPr>
          <p:cNvPr id="12" name="Isosceles Triangle 11">
            <a:extLst>
              <a:ext uri="{FF2B5EF4-FFF2-40B4-BE49-F238E27FC236}">
                <a16:creationId xmlns:a16="http://schemas.microsoft.com/office/drawing/2014/main" id="{B002B168-1CFA-3A2C-8599-1BADCF0CEBA9}"/>
              </a:ext>
            </a:extLst>
          </p:cNvPr>
          <p:cNvSpPr/>
          <p:nvPr/>
        </p:nvSpPr>
        <p:spPr>
          <a:xfrm>
            <a:off x="10521038" y="3936805"/>
            <a:ext cx="112476" cy="228412"/>
          </a:xfrm>
          <a:prstGeom prst="triangle">
            <a:avLst/>
          </a:prstGeom>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E922914-4CBC-2B57-BCA7-5A6F70D37A94}"/>
              </a:ext>
            </a:extLst>
          </p:cNvPr>
          <p:cNvPicPr>
            <a:picLocks noChangeAspect="1"/>
          </p:cNvPicPr>
          <p:nvPr/>
        </p:nvPicPr>
        <p:blipFill>
          <a:blip r:embed="rId6"/>
          <a:stretch>
            <a:fillRect/>
          </a:stretch>
        </p:blipFill>
        <p:spPr>
          <a:xfrm>
            <a:off x="9889088" y="5300729"/>
            <a:ext cx="1818562" cy="1393944"/>
          </a:xfrm>
          <a:prstGeom prst="rect">
            <a:avLst/>
          </a:prstGeom>
        </p:spPr>
      </p:pic>
      <p:pic>
        <p:nvPicPr>
          <p:cNvPr id="14" name="Picture 13">
            <a:extLst>
              <a:ext uri="{FF2B5EF4-FFF2-40B4-BE49-F238E27FC236}">
                <a16:creationId xmlns:a16="http://schemas.microsoft.com/office/drawing/2014/main" id="{649F53ED-2C6A-4E39-2629-8BD6262329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054662" y="5314142"/>
            <a:ext cx="1773809" cy="1380531"/>
          </a:xfrm>
          <a:prstGeom prst="rect">
            <a:avLst/>
          </a:prstGeom>
        </p:spPr>
      </p:pic>
      <p:sp>
        <p:nvSpPr>
          <p:cNvPr id="15" name="TextBox 14">
            <a:extLst>
              <a:ext uri="{FF2B5EF4-FFF2-40B4-BE49-F238E27FC236}">
                <a16:creationId xmlns:a16="http://schemas.microsoft.com/office/drawing/2014/main" id="{08BCB05B-8C5A-7CEF-BA18-B8E85A4AF217}"/>
              </a:ext>
            </a:extLst>
          </p:cNvPr>
          <p:cNvSpPr txBox="1"/>
          <p:nvPr/>
        </p:nvSpPr>
        <p:spPr>
          <a:xfrm>
            <a:off x="8580404" y="5051239"/>
            <a:ext cx="2496133" cy="307777"/>
          </a:xfrm>
          <a:prstGeom prst="rect">
            <a:avLst/>
          </a:prstGeom>
          <a:noFill/>
        </p:spPr>
        <p:txBody>
          <a:bodyPr wrap="none" rtlCol="0">
            <a:spAutoFit/>
          </a:bodyPr>
          <a:lstStyle/>
          <a:p>
            <a:r>
              <a:rPr lang="en-US" sz="1400" b="1">
                <a:latin typeface="+mj-lt"/>
                <a:cs typeface="Arial"/>
              </a:rPr>
              <a:t>Plume Droplet Impact Features</a:t>
            </a:r>
          </a:p>
        </p:txBody>
      </p:sp>
      <p:sp>
        <p:nvSpPr>
          <p:cNvPr id="16" name="TextBox 15">
            <a:extLst>
              <a:ext uri="{FF2B5EF4-FFF2-40B4-BE49-F238E27FC236}">
                <a16:creationId xmlns:a16="http://schemas.microsoft.com/office/drawing/2014/main" id="{15877B60-78CA-5ADE-F4F1-DA90524C324D}"/>
              </a:ext>
            </a:extLst>
          </p:cNvPr>
          <p:cNvSpPr txBox="1"/>
          <p:nvPr/>
        </p:nvSpPr>
        <p:spPr>
          <a:xfrm>
            <a:off x="9889088" y="6395247"/>
            <a:ext cx="716928" cy="307777"/>
          </a:xfrm>
          <a:prstGeom prst="rect">
            <a:avLst/>
          </a:prstGeom>
          <a:noFill/>
        </p:spPr>
        <p:txBody>
          <a:bodyPr wrap="none" rtlCol="0">
            <a:spAutoFit/>
          </a:bodyPr>
          <a:lstStyle/>
          <a:p>
            <a:r>
              <a:rPr lang="en-US" sz="1400" b="1">
                <a:solidFill>
                  <a:srgbClr val="FF6600"/>
                </a:solidFill>
                <a:latin typeface="+mj-lt"/>
                <a:cs typeface="Arial"/>
              </a:rPr>
              <a:t>Kapton</a:t>
            </a:r>
          </a:p>
        </p:txBody>
      </p:sp>
      <p:sp>
        <p:nvSpPr>
          <p:cNvPr id="17" name="TextBox 16">
            <a:extLst>
              <a:ext uri="{FF2B5EF4-FFF2-40B4-BE49-F238E27FC236}">
                <a16:creationId xmlns:a16="http://schemas.microsoft.com/office/drawing/2014/main" id="{7B424AD5-116A-F824-6835-B4F459620FF9}"/>
              </a:ext>
            </a:extLst>
          </p:cNvPr>
          <p:cNvSpPr txBox="1"/>
          <p:nvPr/>
        </p:nvSpPr>
        <p:spPr>
          <a:xfrm>
            <a:off x="8054662" y="6395247"/>
            <a:ext cx="949299" cy="307777"/>
          </a:xfrm>
          <a:prstGeom prst="rect">
            <a:avLst/>
          </a:prstGeom>
          <a:noFill/>
        </p:spPr>
        <p:txBody>
          <a:bodyPr wrap="none" rtlCol="0">
            <a:spAutoFit/>
          </a:bodyPr>
          <a:lstStyle/>
          <a:p>
            <a:r>
              <a:rPr lang="en-US" sz="1400" b="1">
                <a:solidFill>
                  <a:srgbClr val="FF6600"/>
                </a:solidFill>
                <a:latin typeface="+mj-lt"/>
                <a:cs typeface="Arial"/>
              </a:rPr>
              <a:t>Glass Lens</a:t>
            </a:r>
          </a:p>
        </p:txBody>
      </p:sp>
      <p:pic>
        <p:nvPicPr>
          <p:cNvPr id="24" name="Picture 23">
            <a:extLst>
              <a:ext uri="{FF2B5EF4-FFF2-40B4-BE49-F238E27FC236}">
                <a16:creationId xmlns:a16="http://schemas.microsoft.com/office/drawing/2014/main" id="{04BF0520-8AD0-D6ED-7F4B-EED399AA96D5}"/>
              </a:ext>
            </a:extLst>
          </p:cNvPr>
          <p:cNvPicPr>
            <a:picLocks noChangeAspect="1"/>
          </p:cNvPicPr>
          <p:nvPr/>
        </p:nvPicPr>
        <p:blipFill rotWithShape="1">
          <a:blip r:embed="rId8" cstate="hqprint">
            <a:clrChange>
              <a:clrFrom>
                <a:srgbClr val="FFFFFF"/>
              </a:clrFrom>
              <a:clrTo>
                <a:srgbClr val="FFFFFF">
                  <a:alpha val="0"/>
                </a:srgbClr>
              </a:clrTo>
            </a:clrChange>
            <a:grayscl/>
            <a:extLst>
              <a:ext uri="{28A0092B-C50C-407E-A947-70E740481C1C}">
                <a14:useLocalDpi xmlns:a14="http://schemas.microsoft.com/office/drawing/2010/main"/>
              </a:ext>
            </a:extLst>
          </a:blip>
          <a:srcRect l="8734" t="14629"/>
          <a:stretch/>
        </p:blipFill>
        <p:spPr>
          <a:xfrm>
            <a:off x="4794727" y="5943091"/>
            <a:ext cx="981934" cy="818748"/>
          </a:xfrm>
          <a:prstGeom prst="rect">
            <a:avLst/>
          </a:prstGeom>
        </p:spPr>
      </p:pic>
      <p:sp>
        <p:nvSpPr>
          <p:cNvPr id="18" name="Text Box 24">
            <a:extLst>
              <a:ext uri="{FF2B5EF4-FFF2-40B4-BE49-F238E27FC236}">
                <a16:creationId xmlns:a16="http://schemas.microsoft.com/office/drawing/2014/main" id="{3E7DD17B-E3DE-488B-D4C4-DD77843F0FF0}"/>
              </a:ext>
            </a:extLst>
          </p:cNvPr>
          <p:cNvSpPr txBox="1">
            <a:spLocks noChangeArrowheads="1"/>
          </p:cNvSpPr>
          <p:nvPr/>
        </p:nvSpPr>
        <p:spPr bwMode="auto">
          <a:xfrm>
            <a:off x="9172270" y="6686636"/>
            <a:ext cx="1190647" cy="158236"/>
          </a:xfrm>
          <a:prstGeom prst="rect">
            <a:avLst/>
          </a:prstGeom>
          <a:noFill/>
          <a:ln>
            <a:noFill/>
          </a:ln>
        </p:spPr>
        <p:txBody>
          <a:bodyPr rot="0" vert="horz" wrap="square" lIns="0" tIns="0" rIns="0" bIns="0" anchor="t" anchorCtr="0" upright="1">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algn="ctr">
              <a:spcBef>
                <a:spcPts val="0"/>
              </a:spcBef>
              <a:spcAft>
                <a:spcPts val="0"/>
              </a:spcAft>
            </a:pPr>
            <a:r>
              <a:rPr lang="en-GB" sz="700">
                <a:effectLst/>
                <a:latin typeface="+mj-lt"/>
                <a:ea typeface="Times New Roman" panose="02020603050405020304" pitchFamily="18" charset="0"/>
              </a:rPr>
              <a:t>Images </a:t>
            </a:r>
            <a:r>
              <a:rPr lang="en-GB" sz="800">
                <a:effectLst/>
                <a:latin typeface="+mj-lt"/>
                <a:ea typeface="Times New Roman" panose="02020603050405020304" pitchFamily="18" charset="0"/>
              </a:rPr>
              <a:t>Courtesy</a:t>
            </a:r>
            <a:r>
              <a:rPr lang="en-GB" sz="700">
                <a:effectLst/>
                <a:latin typeface="+mj-lt"/>
                <a:ea typeface="Times New Roman" panose="02020603050405020304" pitchFamily="18" charset="0"/>
              </a:rPr>
              <a:t> of NASA</a:t>
            </a:r>
            <a:endParaRPr lang="en-US" sz="1000">
              <a:effectLst/>
              <a:latin typeface="+mj-lt"/>
              <a:ea typeface="Times New Roman" panose="02020603050405020304" pitchFamily="18" charset="0"/>
            </a:endParaRPr>
          </a:p>
        </p:txBody>
      </p:sp>
      <p:pic>
        <p:nvPicPr>
          <p:cNvPr id="27" name="Picture 26" descr="A picture containing indoor&#10;&#10;Description automatically generated">
            <a:extLst>
              <a:ext uri="{FF2B5EF4-FFF2-40B4-BE49-F238E27FC236}">
                <a16:creationId xmlns:a16="http://schemas.microsoft.com/office/drawing/2014/main" id="{0D5E12F9-C53F-A840-2D28-0F4F24E331F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373442" y="914909"/>
            <a:ext cx="3257164" cy="2590800"/>
          </a:xfrm>
          <a:prstGeom prst="rect">
            <a:avLst/>
          </a:prstGeom>
        </p:spPr>
      </p:pic>
      <p:sp>
        <p:nvSpPr>
          <p:cNvPr id="28" name="TextBox 27">
            <a:extLst>
              <a:ext uri="{FF2B5EF4-FFF2-40B4-BE49-F238E27FC236}">
                <a16:creationId xmlns:a16="http://schemas.microsoft.com/office/drawing/2014/main" id="{BEA2BA10-3185-2D94-8529-32A8BC891BD7}"/>
              </a:ext>
            </a:extLst>
          </p:cNvPr>
          <p:cNvSpPr txBox="1"/>
          <p:nvPr/>
        </p:nvSpPr>
        <p:spPr>
          <a:xfrm>
            <a:off x="4382275" y="3222141"/>
            <a:ext cx="1923668" cy="307777"/>
          </a:xfrm>
          <a:prstGeom prst="rect">
            <a:avLst/>
          </a:prstGeom>
          <a:noFill/>
        </p:spPr>
        <p:txBody>
          <a:bodyPr wrap="none" rtlCol="0">
            <a:spAutoFit/>
          </a:bodyPr>
          <a:lstStyle/>
          <a:p>
            <a:r>
              <a:rPr lang="en-US" sz="1400" b="1" dirty="0">
                <a:solidFill>
                  <a:schemeClr val="bg1"/>
                </a:solidFill>
                <a:latin typeface="Arial"/>
                <a:cs typeface="Arial"/>
              </a:rPr>
              <a:t>NASA JSC Samples </a:t>
            </a:r>
          </a:p>
        </p:txBody>
      </p:sp>
      <p:cxnSp>
        <p:nvCxnSpPr>
          <p:cNvPr id="30" name="Straight Arrow Connector 29">
            <a:extLst>
              <a:ext uri="{FF2B5EF4-FFF2-40B4-BE49-F238E27FC236}">
                <a16:creationId xmlns:a16="http://schemas.microsoft.com/office/drawing/2014/main" id="{AD83BA0F-3FFF-19C2-8848-7CFB733AC66F}"/>
              </a:ext>
            </a:extLst>
          </p:cNvPr>
          <p:cNvCxnSpPr>
            <a:cxnSpLocks/>
          </p:cNvCxnSpPr>
          <p:nvPr/>
        </p:nvCxnSpPr>
        <p:spPr>
          <a:xfrm flipV="1">
            <a:off x="5563402" y="1964415"/>
            <a:ext cx="351567" cy="125772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A61FA61-C2B6-8725-EDE4-D1BDD104CB87}"/>
              </a:ext>
            </a:extLst>
          </p:cNvPr>
          <p:cNvCxnSpPr>
            <a:cxnSpLocks/>
            <a:stCxn id="28" idx="3"/>
          </p:cNvCxnSpPr>
          <p:nvPr/>
        </p:nvCxnSpPr>
        <p:spPr>
          <a:xfrm flipV="1">
            <a:off x="6305943" y="2899924"/>
            <a:ext cx="732033" cy="47610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descr="File:ISS emblem.png - Wikimedia Commons">
            <a:extLst>
              <a:ext uri="{FF2B5EF4-FFF2-40B4-BE49-F238E27FC236}">
                <a16:creationId xmlns:a16="http://schemas.microsoft.com/office/drawing/2014/main" id="{1EE1E234-C61A-B181-F766-A124F7B65E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1069" y="5927907"/>
            <a:ext cx="846117" cy="8461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SA Patch – ESA Brand Centre">
            <a:extLst>
              <a:ext uri="{FF2B5EF4-FFF2-40B4-BE49-F238E27FC236}">
                <a16:creationId xmlns:a16="http://schemas.microsoft.com/office/drawing/2014/main" id="{1007BB7F-F130-7CF6-9C3E-C91C1B5BCF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5992" y="5893900"/>
            <a:ext cx="904221" cy="90422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EB4EC4CB-7CFA-C892-AF16-AA6617DE94DD}"/>
              </a:ext>
            </a:extLst>
          </p:cNvPr>
          <p:cNvSpPr/>
          <p:nvPr/>
        </p:nvSpPr>
        <p:spPr>
          <a:xfrm>
            <a:off x="258422" y="5898655"/>
            <a:ext cx="3477407" cy="845504"/>
          </a:xfrm>
          <a:prstGeom prst="roundRect">
            <a:avLst>
              <a:gd name="adj" fmla="val 137"/>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53975"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Gateway Induced Environments gratefully acknowledges our partners in this collaboration!</a:t>
            </a:r>
            <a:endParaRPr kumimoji="0" lang="en-US" sz="1600" b="1" i="1"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10" descr="Europa Clipper Mission Identifier (Vertical) – NASA's Europa Clipper">
            <a:extLst>
              <a:ext uri="{FF2B5EF4-FFF2-40B4-BE49-F238E27FC236}">
                <a16:creationId xmlns:a16="http://schemas.microsoft.com/office/drawing/2014/main" id="{14147F68-6274-1873-0883-F20AFC6336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1945" y="5953097"/>
            <a:ext cx="848507" cy="825326"/>
          </a:xfrm>
          <a:prstGeom prst="rect">
            <a:avLst/>
          </a:prstGeom>
          <a:solidFill>
            <a:schemeClr val="tx1"/>
          </a:solidFill>
        </p:spPr>
      </p:pic>
    </p:spTree>
    <p:extLst>
      <p:ext uri="{BB962C8B-B14F-4D97-AF65-F5344CB8AC3E}">
        <p14:creationId xmlns:p14="http://schemas.microsoft.com/office/powerpoint/2010/main" val="19489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p:txBody>
          <a:bodyPr/>
          <a:lstStyle/>
          <a:p>
            <a:r>
              <a:rPr lang="en-US" sz="2400" kern="1200" dirty="0">
                <a:latin typeface="Arial" panose="020B0604020202020204" pitchFamily="34" charset="0"/>
                <a:ea typeface="+mn-ea"/>
                <a:cs typeface="Arial" panose="020B0604020202020204" pitchFamily="34" charset="0"/>
              </a:rPr>
              <a:t>Concluding Remarks</a:t>
            </a:r>
            <a:endParaRPr lang="en-US" dirty="0"/>
          </a:p>
        </p:txBody>
      </p:sp>
      <p:pic>
        <p:nvPicPr>
          <p:cNvPr id="10" name="Picture 9" descr="A satellite in space with a planet in the background&#10;&#10;Description automatically generated">
            <a:extLst>
              <a:ext uri="{FF2B5EF4-FFF2-40B4-BE49-F238E27FC236}">
                <a16:creationId xmlns:a16="http://schemas.microsoft.com/office/drawing/2014/main" id="{A0F634FA-A06C-8112-90D0-B8C53DB7153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94861"/>
            <a:ext cx="12192000" cy="6063139"/>
          </a:xfrm>
          <a:prstGeom prst="rect">
            <a:avLst/>
          </a:prstGeom>
        </p:spPr>
      </p:pic>
      <p:sp>
        <p:nvSpPr>
          <p:cNvPr id="11" name="TextBox 10">
            <a:extLst>
              <a:ext uri="{FF2B5EF4-FFF2-40B4-BE49-F238E27FC236}">
                <a16:creationId xmlns:a16="http://schemas.microsoft.com/office/drawing/2014/main" id="{DA0C92E7-6CB8-C2C9-AAD3-DDCBD096511E}"/>
              </a:ext>
            </a:extLst>
          </p:cNvPr>
          <p:cNvSpPr txBox="1"/>
          <p:nvPr/>
        </p:nvSpPr>
        <p:spPr>
          <a:xfrm>
            <a:off x="0" y="6565844"/>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Arial"/>
              </a:rPr>
              <a:t>Image courtesy of NASA</a:t>
            </a:r>
          </a:p>
        </p:txBody>
      </p:sp>
      <p:sp>
        <p:nvSpPr>
          <p:cNvPr id="4" name="Rectangle 5">
            <a:extLst>
              <a:ext uri="{FF2B5EF4-FFF2-40B4-BE49-F238E27FC236}">
                <a16:creationId xmlns:a16="http://schemas.microsoft.com/office/drawing/2014/main" id="{60604351-83D3-5D83-2689-E9F6F2EE7476}"/>
              </a:ext>
            </a:extLst>
          </p:cNvPr>
          <p:cNvSpPr txBox="1">
            <a:spLocks noChangeArrowheads="1"/>
          </p:cNvSpPr>
          <p:nvPr/>
        </p:nvSpPr>
        <p:spPr>
          <a:xfrm>
            <a:off x="174172" y="1132009"/>
            <a:ext cx="11826024" cy="5444617"/>
          </a:xfrm>
          <a:prstGeom prst="rect">
            <a:avLst/>
          </a:prstGeom>
          <a:solidFill>
            <a:schemeClr val="tx1">
              <a:alpha val="50000"/>
            </a:schemeClr>
          </a:solidFill>
        </p:spPr>
        <p:txBody>
          <a:bodyPr>
            <a:noAutofit/>
          </a:bodyPr>
          <a:lstStyle>
            <a:defPPr>
              <a:defRPr lang="en-US"/>
            </a:defPPr>
            <a:lvl1pPr marL="3603625" indent="-233363" defTabSz="457200" eaLnBrk="0" fontAlgn="base" hangingPunct="0">
              <a:spcBef>
                <a:spcPts val="600"/>
              </a:spcBef>
              <a:spcAft>
                <a:spcPts val="600"/>
              </a:spcAft>
              <a:buFont typeface="Arial" charset="0"/>
              <a:buChar char="•"/>
              <a:defRPr b="1">
                <a:solidFill>
                  <a:schemeClr val="bg1"/>
                </a:solidFill>
                <a:latin typeface="Arial" panose="020B0604020202020204" pitchFamily="34" charset="0"/>
                <a:ea typeface="ヒラギノ角ゴ Pro W3" charset="-128"/>
                <a:cs typeface="Arial" panose="020B0604020202020204" pitchFamily="34" charset="0"/>
              </a:defRPr>
            </a:lvl1pPr>
            <a:lvl2pPr marL="685800" indent="-228600" defTabSz="457200" eaLnBrk="0" fontAlgn="base" hangingPunct="0">
              <a:spcBef>
                <a:spcPts val="0"/>
              </a:spcBef>
              <a:spcAft>
                <a:spcPts val="600"/>
              </a:spcAft>
              <a:buFont typeface="Arial" charset="0"/>
              <a:buChar char="–"/>
              <a:defRPr>
                <a:latin typeface="Arial"/>
                <a:ea typeface="ヒラギノ角ゴ Pro W3" charset="-128"/>
                <a:cs typeface="Arial"/>
              </a:defRPr>
            </a:lvl2pPr>
            <a:lvl3pPr marL="1085850" indent="-171450" defTabSz="457200" eaLnBrk="0" fontAlgn="base" hangingPunct="0">
              <a:spcBef>
                <a:spcPts val="0"/>
              </a:spcBef>
              <a:spcAft>
                <a:spcPts val="600"/>
              </a:spcAft>
              <a:buFont typeface="Courier New" panose="02070309020205020404" pitchFamily="49" charset="0"/>
              <a:buChar char="o"/>
              <a:tabLst/>
              <a:defRPr>
                <a:latin typeface="Arial"/>
                <a:ea typeface="ヒラギノ角ゴ Pro W3" charset="-128"/>
                <a:cs typeface="Arial"/>
              </a:defRPr>
            </a:lvl3pPr>
            <a:lvl4pPr marL="1600200" indent="-228600" defTabSz="457200" eaLnBrk="0" fontAlgn="base" hangingPunct="0">
              <a:spcBef>
                <a:spcPts val="0"/>
              </a:spcBef>
              <a:spcAft>
                <a:spcPts val="600"/>
              </a:spcAft>
              <a:buFont typeface="Arial" charset="0"/>
              <a:buChar char="–"/>
              <a:defRPr>
                <a:latin typeface="Arial"/>
                <a:ea typeface="ヒラギノ角ゴ Pro W3" charset="-128"/>
                <a:cs typeface="Arial"/>
              </a:defRPr>
            </a:lvl4pPr>
            <a:lvl5pPr marL="2057400" indent="-228600" defTabSz="457200" eaLnBrk="0" fontAlgn="base" hangingPunct="0">
              <a:spcBef>
                <a:spcPts val="0"/>
              </a:spcBef>
              <a:spcAft>
                <a:spcPts val="600"/>
              </a:spcAft>
              <a:buFont typeface="Arial" charset="0"/>
              <a:buChar char="»"/>
              <a:defRPr>
                <a:latin typeface="Arial"/>
                <a:ea typeface="ヒラギノ角ゴ Pro W3" charset="-128"/>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457200"/>
            <a:endParaRPr lang="en-US" sz="600" dirty="0"/>
          </a:p>
          <a:p>
            <a:pPr marL="457200"/>
            <a:r>
              <a:rPr lang="en-US" dirty="0"/>
              <a:t>The Gateway Induced Environments team defines the induced space environment, conducts integrated induced environments analyses, and provides technical and integration support for the Gateway system in regard to the induced environment from materials outgassing, vacuum venting, external lunar dust, and electric propulsion thruster plumes </a:t>
            </a:r>
          </a:p>
          <a:p>
            <a:pPr marL="457200"/>
            <a:r>
              <a:rPr lang="en-US" dirty="0"/>
              <a:t>Requirements and methodologies for managing induced environments have been established for managing induced environments within acceptable system limits </a:t>
            </a:r>
          </a:p>
          <a:p>
            <a:pPr marL="457200"/>
            <a:r>
              <a:rPr lang="en-US" dirty="0"/>
              <a:t>Forward work remains to refine current understanding of the induced environment, develop and validate models, and finalize integration / verification workflow with hardware providers and international partners</a:t>
            </a:r>
          </a:p>
          <a:p>
            <a:pPr marL="457200"/>
            <a:r>
              <a:rPr lang="en-US" dirty="0"/>
              <a:t>Early and close coordination with hardware owners on Gateway induced environments requirements and data deliveries is essential for early issue resolution and successful integration. </a:t>
            </a:r>
          </a:p>
        </p:txBody>
      </p:sp>
      <p:sp>
        <p:nvSpPr>
          <p:cNvPr id="3" name="TextBox 2">
            <a:extLst>
              <a:ext uri="{FF2B5EF4-FFF2-40B4-BE49-F238E27FC236}">
                <a16:creationId xmlns:a16="http://schemas.microsoft.com/office/drawing/2014/main" id="{15CEE7B9-65A3-1E73-AF94-2743C617D976}"/>
              </a:ext>
            </a:extLst>
          </p:cNvPr>
          <p:cNvSpPr txBox="1"/>
          <p:nvPr/>
        </p:nvSpPr>
        <p:spPr>
          <a:xfrm>
            <a:off x="11770551" y="6511983"/>
            <a:ext cx="383438" cy="307777"/>
          </a:xfrm>
          <a:prstGeom prst="rect">
            <a:avLst/>
          </a:prstGeom>
          <a:noFill/>
        </p:spPr>
        <p:txBody>
          <a:bodyPr wrap="none" rtlCol="0">
            <a:spAutoFit/>
          </a:bodyPr>
          <a:lstStyle/>
          <a:p>
            <a:r>
              <a:rPr lang="en-US" sz="1400" dirty="0">
                <a:solidFill>
                  <a:schemeClr val="bg1"/>
                </a:solidFill>
                <a:latin typeface="Arial"/>
                <a:cs typeface="Arial"/>
              </a:rPr>
              <a:t>21</a:t>
            </a:r>
          </a:p>
        </p:txBody>
      </p:sp>
    </p:spTree>
    <p:extLst>
      <p:ext uri="{BB962C8B-B14F-4D97-AF65-F5344CB8AC3E}">
        <p14:creationId xmlns:p14="http://schemas.microsoft.com/office/powerpoint/2010/main" val="287682062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6832-9F5E-4923-8B52-BA7EF90A2B0F}"/>
              </a:ext>
            </a:extLst>
          </p:cNvPr>
          <p:cNvSpPr>
            <a:spLocks noGrp="1"/>
          </p:cNvSpPr>
          <p:nvPr>
            <p:ph type="title"/>
          </p:nvPr>
        </p:nvSpPr>
        <p:spPr/>
        <p:txBody>
          <a:bodyPr/>
          <a:lstStyle/>
          <a:p>
            <a:pPr algn="ctr"/>
            <a:r>
              <a:rPr lang="en-US" sz="2400" kern="1200" dirty="0">
                <a:latin typeface="Arial" panose="020B0604020202020204" pitchFamily="34" charset="0"/>
                <a:ea typeface="+mn-ea"/>
                <a:cs typeface="Arial" panose="020B0604020202020204" pitchFamily="34" charset="0"/>
              </a:rPr>
              <a:t>Thank you!</a:t>
            </a:r>
            <a:endParaRPr lang="en-US" dirty="0"/>
          </a:p>
        </p:txBody>
      </p:sp>
      <p:pic>
        <p:nvPicPr>
          <p:cNvPr id="10" name="Picture 9" descr="A satellite in space with a planet in the background&#10;&#10;Description automatically generated">
            <a:extLst>
              <a:ext uri="{FF2B5EF4-FFF2-40B4-BE49-F238E27FC236}">
                <a16:creationId xmlns:a16="http://schemas.microsoft.com/office/drawing/2014/main" id="{A0F634FA-A06C-8112-90D0-B8C53DB7153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94861"/>
            <a:ext cx="12192000" cy="6063139"/>
          </a:xfrm>
          <a:prstGeom prst="rect">
            <a:avLst/>
          </a:prstGeom>
        </p:spPr>
      </p:pic>
      <p:sp>
        <p:nvSpPr>
          <p:cNvPr id="11" name="TextBox 10">
            <a:extLst>
              <a:ext uri="{FF2B5EF4-FFF2-40B4-BE49-F238E27FC236}">
                <a16:creationId xmlns:a16="http://schemas.microsoft.com/office/drawing/2014/main" id="{DA0C92E7-6CB8-C2C9-AAD3-DDCBD096511E}"/>
              </a:ext>
            </a:extLst>
          </p:cNvPr>
          <p:cNvSpPr txBox="1"/>
          <p:nvPr/>
        </p:nvSpPr>
        <p:spPr>
          <a:xfrm>
            <a:off x="0" y="6565844"/>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Arial"/>
              </a:rPr>
              <a:t>Image courtesy of NASA</a:t>
            </a:r>
          </a:p>
        </p:txBody>
      </p:sp>
      <p:sp>
        <p:nvSpPr>
          <p:cNvPr id="3" name="TextBox 2">
            <a:extLst>
              <a:ext uri="{FF2B5EF4-FFF2-40B4-BE49-F238E27FC236}">
                <a16:creationId xmlns:a16="http://schemas.microsoft.com/office/drawing/2014/main" id="{F1161BCA-7142-F437-E58E-A9BCDA24529E}"/>
              </a:ext>
            </a:extLst>
          </p:cNvPr>
          <p:cNvSpPr txBox="1"/>
          <p:nvPr/>
        </p:nvSpPr>
        <p:spPr>
          <a:xfrm>
            <a:off x="11770551" y="6511983"/>
            <a:ext cx="383438" cy="307777"/>
          </a:xfrm>
          <a:prstGeom prst="rect">
            <a:avLst/>
          </a:prstGeom>
          <a:noFill/>
        </p:spPr>
        <p:txBody>
          <a:bodyPr wrap="none" rtlCol="0">
            <a:spAutoFit/>
          </a:bodyPr>
          <a:lstStyle/>
          <a:p>
            <a:r>
              <a:rPr lang="en-US" sz="1400" dirty="0">
                <a:solidFill>
                  <a:schemeClr val="bg1"/>
                </a:solidFill>
                <a:latin typeface="Arial"/>
                <a:cs typeface="Arial"/>
              </a:rPr>
              <a:t>22</a:t>
            </a:r>
          </a:p>
        </p:txBody>
      </p:sp>
    </p:spTree>
    <p:extLst>
      <p:ext uri="{BB962C8B-B14F-4D97-AF65-F5344CB8AC3E}">
        <p14:creationId xmlns:p14="http://schemas.microsoft.com/office/powerpoint/2010/main" val="1756892758"/>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References</a:t>
            </a:r>
          </a:p>
        </p:txBody>
      </p:sp>
      <p:sp>
        <p:nvSpPr>
          <p:cNvPr id="5" name="Text Placeholder 4"/>
          <p:cNvSpPr>
            <a:spLocks noGrp="1"/>
          </p:cNvSpPr>
          <p:nvPr>
            <p:ph type="body" sz="quarter" idx="13"/>
          </p:nvPr>
        </p:nvSpPr>
        <p:spPr>
          <a:xfrm>
            <a:off x="76201" y="942975"/>
            <a:ext cx="11963399" cy="5589588"/>
          </a:xfrm>
        </p:spPr>
        <p:txBody>
          <a:bodyPr/>
          <a:lstStyle/>
          <a:p>
            <a:pPr marL="282575" indent="-282575">
              <a:buFont typeface="+mj-lt"/>
              <a:buAutoNum type="arabicParenR"/>
            </a:pPr>
            <a:r>
              <a:rPr lang="en-US" sz="900" b="0" dirty="0">
                <a:latin typeface="+mj-lt"/>
                <a:cs typeface="Arial" panose="020B0604020202020204" pitchFamily="34" charset="0"/>
              </a:rPr>
              <a:t>Gateway Overview.  </a:t>
            </a:r>
            <a:r>
              <a:rPr lang="en-US" sz="900" b="0" dirty="0">
                <a:latin typeface="+mj-lt"/>
                <a:cs typeface="Arial" panose="020B0604020202020204" pitchFamily="34" charset="0"/>
                <a:hlinkClick r:id="rId2">
                  <a:extLst>
                    <a:ext uri="{A12FA001-AC4F-418D-AE19-62706E023703}">
                      <ahyp:hlinkClr xmlns:ahyp="http://schemas.microsoft.com/office/drawing/2018/hyperlinkcolor" val="tx"/>
                    </a:ext>
                  </a:extLst>
                </a:hlinkClick>
              </a:rPr>
              <a:t>https://www.nasa.gov/gateway/overview</a:t>
            </a:r>
            <a:r>
              <a:rPr lang="en-US" sz="900" b="0" dirty="0">
                <a:latin typeface="+mj-lt"/>
                <a:cs typeface="Arial" panose="020B0604020202020204" pitchFamily="34" charset="0"/>
              </a:rPr>
              <a:t>   </a:t>
            </a:r>
          </a:p>
          <a:p>
            <a:pPr marL="282575" indent="-282575">
              <a:buFont typeface="+mj-lt"/>
              <a:buAutoNum type="arabicParenR"/>
            </a:pPr>
            <a:r>
              <a:rPr lang="en-US" sz="900" b="0" dirty="0">
                <a:latin typeface="+mj-lt"/>
                <a:cs typeface="Arial" panose="020B0604020202020204" pitchFamily="34" charset="0"/>
              </a:rPr>
              <a:t>NASA’s Lunar Exploration Program Overview, September 2020.  </a:t>
            </a:r>
            <a:r>
              <a:rPr lang="en-US" sz="900" b="0" dirty="0">
                <a:latin typeface="+mj-lt"/>
                <a:cs typeface="Arial" panose="020B0604020202020204" pitchFamily="34" charset="0"/>
                <a:hlinkClick r:id="rId3">
                  <a:extLst>
                    <a:ext uri="{A12FA001-AC4F-418D-AE19-62706E023703}">
                      <ahyp:hlinkClr xmlns:ahyp="http://schemas.microsoft.com/office/drawing/2018/hyperlinkcolor" val="tx"/>
                    </a:ext>
                  </a:extLst>
                </a:hlinkClick>
              </a:rPr>
              <a:t>https://www.nasa.gov/sites/default/files/atoms/files/artemis_plan-20200921.pdf</a:t>
            </a:r>
            <a:r>
              <a:rPr lang="en-US" sz="900" b="0" dirty="0">
                <a:latin typeface="+mj-lt"/>
                <a:cs typeface="Arial" panose="020B0604020202020204" pitchFamily="34" charset="0"/>
              </a:rPr>
              <a:t> </a:t>
            </a:r>
          </a:p>
          <a:p>
            <a:pPr marL="282575" indent="-282575">
              <a:buFont typeface="+mj-lt"/>
              <a:buAutoNum type="arabicParenR"/>
            </a:pPr>
            <a:r>
              <a:rPr lang="en-US" sz="900" b="0" dirty="0">
                <a:latin typeface="+mj-lt"/>
                <a:cs typeface="Arial" panose="020B0604020202020204" pitchFamily="34" charset="0"/>
              </a:rPr>
              <a:t>NASA GP 10057, “Gateway Space Induced Environments Requirements.”</a:t>
            </a:r>
          </a:p>
          <a:p>
            <a:pPr marL="282575" indent="-282575">
              <a:buFont typeface="+mj-lt"/>
              <a:buAutoNum type="arabicParenR"/>
            </a:pPr>
            <a:r>
              <a:rPr lang="en-US" sz="900" b="0" dirty="0">
                <a:latin typeface="+mj-lt"/>
                <a:cs typeface="Arial" panose="020B0604020202020204" pitchFamily="34" charset="0"/>
              </a:rPr>
              <a:t>NASA SLS-SPEC-159, Cross-Program Design Specification for Natural Environments (DSNE). </a:t>
            </a:r>
          </a:p>
          <a:p>
            <a:pPr marL="282575" indent="-282575">
              <a:buFont typeface="+mj-lt"/>
              <a:buAutoNum type="arabicParenR"/>
            </a:pPr>
            <a:r>
              <a:rPr lang="en-US" sz="900" b="0" dirty="0">
                <a:effectLst/>
                <a:latin typeface="+mj-lt"/>
                <a:cs typeface="Arial" panose="020B0604020202020204" pitchFamily="34" charset="0"/>
              </a:rPr>
              <a:t>R.G. Lee, E.S. Worthy, E.M. Willis, G.L. Brown, F. Cipriani, and D.C. Barker, Development of a Comprehensive Physics-Based Model for Study of NASA Gateway Lunar Dust Contamination, IAC-22-D5.3.9, 73rd International Astronautical Congress, Paris, France, 18-22 September 2022.</a:t>
            </a:r>
          </a:p>
          <a:p>
            <a:pPr marL="282575" indent="-282575">
              <a:buFont typeface="+mj-lt"/>
              <a:buAutoNum type="arabicParenR"/>
            </a:pPr>
            <a:r>
              <a:rPr lang="en-US" sz="900" b="0" dirty="0">
                <a:latin typeface="+mj-lt"/>
                <a:cs typeface="Arial" panose="020B0604020202020204" pitchFamily="34" charset="0"/>
              </a:rPr>
              <a:t>ASTM E1559, “Standard Test Method for Contamination Outgassing Characteristics of Spacecraft Materials.”</a:t>
            </a:r>
          </a:p>
          <a:p>
            <a:pPr marL="282575" indent="-282575">
              <a:buFont typeface="+mj-lt"/>
              <a:buAutoNum type="arabicParenR"/>
            </a:pPr>
            <a:r>
              <a:rPr lang="da-DK" sz="900" b="0" u="none" strike="noStrike" baseline="0" dirty="0">
                <a:latin typeface="+mj-lt"/>
                <a:cs typeface="Arial" panose="020B0604020202020204" pitchFamily="34" charset="0"/>
              </a:rPr>
              <a:t>Hoey, W. A., et al., </a:t>
            </a:r>
            <a:r>
              <a:rPr lang="en-US" sz="900" b="0" dirty="0">
                <a:latin typeface="+mj-lt"/>
                <a:cs typeface="Arial" panose="020B0604020202020204" pitchFamily="34" charset="0"/>
              </a:rPr>
              <a:t>“A </a:t>
            </a:r>
            <a:r>
              <a:rPr lang="en-US" sz="900" b="0" u="none" strike="noStrike" baseline="0" dirty="0">
                <a:latin typeface="+mj-lt"/>
                <a:cs typeface="Arial" panose="020B0604020202020204" pitchFamily="34" charset="0"/>
              </a:rPr>
              <a:t>Predictive Model of Lunar Gateway Molecular Contamination,</a:t>
            </a:r>
            <a:r>
              <a:rPr lang="da-DK" sz="900" b="0" dirty="0">
                <a:latin typeface="+mj-lt"/>
                <a:cs typeface="Arial" panose="020B0604020202020204" pitchFamily="34" charset="0"/>
              </a:rPr>
              <a:t>” Proceedings of the </a:t>
            </a:r>
            <a:r>
              <a:rPr lang="en-US" sz="900" b="0" u="none" strike="noStrike" baseline="0" dirty="0">
                <a:latin typeface="+mj-lt"/>
                <a:cs typeface="Arial" panose="020B0604020202020204" pitchFamily="34" charset="0"/>
              </a:rPr>
              <a:t>15</a:t>
            </a:r>
            <a:r>
              <a:rPr lang="en-US" sz="900" b="0" u="none" strike="noStrike" baseline="30000" dirty="0">
                <a:latin typeface="+mj-lt"/>
                <a:cs typeface="Arial" panose="020B0604020202020204" pitchFamily="34" charset="0"/>
              </a:rPr>
              <a:t>th</a:t>
            </a:r>
            <a:r>
              <a:rPr lang="en-US" sz="900" b="0" u="none" strike="noStrike" baseline="0" dirty="0">
                <a:latin typeface="+mj-lt"/>
                <a:cs typeface="Arial" panose="020B0604020202020204" pitchFamily="34" charset="0"/>
              </a:rPr>
              <a:t> International Symposium on Materials in the Space Environment, Leiden, The Netherlands, 18-23 Sept. 2022.</a:t>
            </a:r>
          </a:p>
          <a:p>
            <a:pPr marL="282575" indent="-282575">
              <a:buFont typeface="+mj-lt"/>
              <a:buAutoNum type="arabicParenR"/>
            </a:pPr>
            <a:r>
              <a:rPr lang="en-US" sz="900" b="0" dirty="0">
                <a:latin typeface="+mj-lt"/>
                <a:cs typeface="Arial" panose="020B0604020202020204" pitchFamily="34" charset="0"/>
              </a:rPr>
              <a:t>A. Huang, G. Kastanas, L. Kramer, C. Soares, and R. Mikatarian, “Materials Outgassing Rate Decay in Vacuum at Isothermal Conditions”, SPIE Proceedings Volume 9952, Systems Contamination: Prediction, Control, and Performance, 27 September 2016.</a:t>
            </a:r>
          </a:p>
          <a:p>
            <a:pPr marL="282575" indent="-282575">
              <a:buFont typeface="+mj-lt"/>
              <a:buAutoNum type="arabicParenR"/>
            </a:pPr>
            <a:r>
              <a:rPr lang="en-US" sz="900" b="0" dirty="0">
                <a:latin typeface="+mj-lt"/>
                <a:cs typeface="Arial" panose="020B0604020202020204" pitchFamily="34" charset="0"/>
              </a:rPr>
              <a:t>C. Soares, R. Mikatarian, and H. Barsamian, “International Space Station Bipropellant Plume Contamination Model”, Proceedings of the 8th AIAA/ASMT Joint </a:t>
            </a:r>
            <a:r>
              <a:rPr lang="en-US" sz="900" b="0" dirty="0" err="1">
                <a:latin typeface="+mj-lt"/>
                <a:cs typeface="Arial" panose="020B0604020202020204" pitchFamily="34" charset="0"/>
              </a:rPr>
              <a:t>Thermophysics</a:t>
            </a:r>
            <a:r>
              <a:rPr lang="en-US" sz="900" b="0" dirty="0">
                <a:latin typeface="+mj-lt"/>
                <a:cs typeface="Arial" panose="020B0604020202020204" pitchFamily="34" charset="0"/>
              </a:rPr>
              <a:t> and Heat Transfer Conference, AIAA 2002-3016, St. Louis, Missouri, 24-27 June 2002.</a:t>
            </a:r>
          </a:p>
          <a:p>
            <a:pPr marL="282575" indent="-282575">
              <a:buFont typeface="+mj-lt"/>
              <a:buAutoNum type="arabicParenR"/>
            </a:pPr>
            <a:r>
              <a:rPr lang="en-GB" sz="900" b="0" dirty="0">
                <a:latin typeface="+mj-lt"/>
                <a:cs typeface="Arial" panose="020B0604020202020204" pitchFamily="34" charset="0"/>
              </a:rPr>
              <a:t>C. Soares, R. Olsen, C. Steagall, W. Schmidl, B. Myers, R. Mikatarian, S. Koontz, and E. Worthy, “Improvements in Modelling Thruster Plume Erosion Damage to Spacecraft Surfaces”, Proceedings of the 13th International Symposium on Materials in a Space Environment, Pau, France, 22-26 June 2015. </a:t>
            </a:r>
          </a:p>
          <a:p>
            <a:pPr marL="282575" indent="-282575">
              <a:buFont typeface="+mj-lt"/>
              <a:buAutoNum type="arabicParenR"/>
            </a:pPr>
            <a:r>
              <a:rPr lang="da-DK" sz="900" b="0" u="none" strike="noStrike" baseline="0" dirty="0">
                <a:latin typeface="+mj-lt"/>
                <a:cs typeface="Arial" panose="020B0604020202020204" pitchFamily="34" charset="0"/>
              </a:rPr>
              <a:t>JSC Image Science and Analysis Group, “SDTO 16004-A: Characterization of U.S. Non-Propulsive Condensate Water Vents.” </a:t>
            </a:r>
            <a:br>
              <a:rPr lang="da-DK" sz="900" b="0" u="none" strike="noStrike" baseline="0" dirty="0">
                <a:latin typeface="+mj-lt"/>
                <a:cs typeface="Arial" panose="020B0604020202020204" pitchFamily="34" charset="0"/>
              </a:rPr>
            </a:br>
            <a:r>
              <a:rPr lang="da-DK" sz="900" b="0" u="none" strike="noStrike" baseline="0" dirty="0">
                <a:latin typeface="+mj-lt"/>
                <a:cs typeface="Arial" panose="020B0604020202020204" pitchFamily="34" charset="0"/>
                <a:hlinkClick r:id="rId4">
                  <a:extLst>
                    <a:ext uri="{A12FA001-AC4F-418D-AE19-62706E023703}">
                      <ahyp:hlinkClr xmlns:ahyp="http://schemas.microsoft.com/office/drawing/2018/hyperlinkcolor" val="tx"/>
                    </a:ext>
                  </a:extLst>
                </a:hlinkClick>
              </a:rPr>
              <a:t>https://isal-web1.jsc.nasa.gov/Content/folder587/sdto_video.htm</a:t>
            </a:r>
            <a:r>
              <a:rPr lang="da-DK" sz="900" b="0" u="none" strike="noStrike" baseline="0" dirty="0">
                <a:latin typeface="+mj-lt"/>
                <a:cs typeface="Arial" panose="020B0604020202020204" pitchFamily="34" charset="0"/>
              </a:rPr>
              <a:t>  </a:t>
            </a:r>
          </a:p>
          <a:p>
            <a:pPr marL="282575" indent="-282575">
              <a:buFont typeface="+mj-lt"/>
              <a:buAutoNum type="arabicParenR"/>
            </a:pPr>
            <a:r>
              <a:rPr lang="da-DK" sz="900" b="0" u="none" strike="noStrike" baseline="0" dirty="0">
                <a:latin typeface="+mj-lt"/>
                <a:cs typeface="Arial" panose="020B0604020202020204" pitchFamily="34" charset="0"/>
              </a:rPr>
              <a:t>Schmidl, W.D., et al., “Characterization of On-Orbit U.S. Lab Condensate Vacuum Venting”, International Astronomical Federation Conference, IAF-02-T.P.06, International Astronomical Federation, Paris, 2002. </a:t>
            </a:r>
          </a:p>
          <a:p>
            <a:pPr marL="282575" indent="-282575">
              <a:buFont typeface="+mj-lt"/>
              <a:buAutoNum type="arabicParenR"/>
            </a:pPr>
            <a:r>
              <a:rPr lang="en-US" sz="900" b="0" u="none" strike="noStrike" baseline="0" dirty="0">
                <a:latin typeface="+mj-lt"/>
                <a:cs typeface="Arial" panose="020B0604020202020204" pitchFamily="34" charset="0"/>
              </a:rPr>
              <a:t>Alred, J. W., and Soares, C. E., “ Solar Absorptivity as a Function of Spacecraft </a:t>
            </a:r>
            <a:r>
              <a:rPr lang="fr-FR" sz="900" b="0" u="none" strike="noStrike" baseline="0" dirty="0">
                <a:latin typeface="+mj-lt"/>
                <a:cs typeface="Arial" panose="020B0604020202020204" pitchFamily="34" charset="0"/>
              </a:rPr>
              <a:t>External Contamination,” 33rd SAMPE Technical Conférence, 2001. </a:t>
            </a:r>
          </a:p>
          <a:p>
            <a:pPr marL="282575" indent="-282575">
              <a:buFont typeface="+mj-lt"/>
              <a:buAutoNum type="arabicParenR"/>
            </a:pPr>
            <a:r>
              <a:rPr lang="en-US" sz="900" b="0" u="none" strike="noStrike" baseline="0" dirty="0">
                <a:latin typeface="+mj-lt"/>
                <a:cs typeface="Arial" panose="020B0604020202020204" pitchFamily="34" charset="0"/>
              </a:rPr>
              <a:t>Zinecker, et al., “Solar Absorptivity Degradation of Spacecraft Materials due to UV and Charged Particles in the Gateway Environment.” </a:t>
            </a:r>
            <a:r>
              <a:rPr lang="da-DK" sz="900" b="0" dirty="0">
                <a:latin typeface="+mj-lt"/>
                <a:cs typeface="Arial" panose="020B0604020202020204" pitchFamily="34" charset="0"/>
              </a:rPr>
              <a:t>Proceedings of the </a:t>
            </a:r>
            <a:r>
              <a:rPr lang="en-US" sz="900" b="0" u="none" strike="noStrike" baseline="0" dirty="0">
                <a:latin typeface="+mj-lt"/>
                <a:cs typeface="Arial" panose="020B0604020202020204" pitchFamily="34" charset="0"/>
              </a:rPr>
              <a:t>15</a:t>
            </a:r>
            <a:r>
              <a:rPr lang="en-US" sz="900" b="0" u="none" strike="noStrike" baseline="30000" dirty="0">
                <a:latin typeface="+mj-lt"/>
                <a:cs typeface="Arial" panose="020B0604020202020204" pitchFamily="34" charset="0"/>
              </a:rPr>
              <a:t>th</a:t>
            </a:r>
            <a:r>
              <a:rPr lang="en-US" sz="900" b="0" u="none" strike="noStrike" baseline="0" dirty="0">
                <a:latin typeface="+mj-lt"/>
                <a:cs typeface="Arial" panose="020B0604020202020204" pitchFamily="34" charset="0"/>
              </a:rPr>
              <a:t> International Symposium on Materials in the Space Environment, Leiden, The Netherlands, 18-23 Sept. 2022. </a:t>
            </a:r>
          </a:p>
          <a:p>
            <a:pPr marL="282575" indent="-282575">
              <a:buFont typeface="+mj-lt"/>
              <a:buAutoNum type="arabicParenR"/>
            </a:pPr>
            <a:r>
              <a:rPr lang="en-US" sz="900" b="0" dirty="0">
                <a:latin typeface="+mj-lt"/>
                <a:cs typeface="Arial" panose="020B0604020202020204" pitchFamily="34" charset="0"/>
              </a:rPr>
              <a:t>C. Soares and R. </a:t>
            </a:r>
            <a:r>
              <a:rPr lang="en-US" sz="900" b="0" dirty="0" err="1">
                <a:latin typeface="+mj-lt"/>
                <a:cs typeface="Arial" panose="020B0604020202020204" pitchFamily="34" charset="0"/>
              </a:rPr>
              <a:t>Mikatarian</a:t>
            </a:r>
            <a:r>
              <a:rPr lang="en-US" sz="900" b="0" dirty="0">
                <a:latin typeface="+mj-lt"/>
                <a:cs typeface="Arial" panose="020B0604020202020204" pitchFamily="34" charset="0"/>
              </a:rPr>
              <a:t>, “Thruster Plume Induced Contamination Measurements from the PIC and SPIFEX Flight Experiments,” SPIE 4774-20 International Symposium on Optical Science and Technology, Seattle, July 2002.</a:t>
            </a:r>
          </a:p>
          <a:p>
            <a:pPr marL="282575" indent="-282575">
              <a:buFont typeface="+mj-lt"/>
              <a:buAutoNum type="arabicParenR"/>
            </a:pPr>
            <a:r>
              <a:rPr lang="en-US" sz="900" b="0" dirty="0">
                <a:effectLst/>
                <a:latin typeface="+mj-lt"/>
                <a:cs typeface="Arial" panose="020B0604020202020204" pitchFamily="34" charset="0"/>
              </a:rPr>
              <a:t>Anderson, J. R., et al., “Assessment of Contamination Ionization Due to Interaction with the Natural Environment for Gateway,” IEEE Aerospace Conference, Big Sky, MT, </a:t>
            </a:r>
            <a:r>
              <a:rPr lang="fr-FR" sz="900" b="0" u="none" strike="noStrike" baseline="0" dirty="0">
                <a:latin typeface="+mj-lt"/>
                <a:cs typeface="Arial" panose="020B0604020202020204" pitchFamily="34" charset="0"/>
              </a:rPr>
              <a:t>4-11 Mar 2023.</a:t>
            </a:r>
            <a:endParaRPr lang="en-US" sz="900" b="0" dirty="0">
              <a:effectLst/>
              <a:latin typeface="+mj-lt"/>
              <a:cs typeface="Arial" panose="020B0604020202020204" pitchFamily="34" charset="0"/>
            </a:endParaRPr>
          </a:p>
          <a:p>
            <a:pPr marL="282575" indent="-282575">
              <a:buFont typeface="+mj-lt"/>
              <a:buAutoNum type="arabicParenR"/>
            </a:pPr>
            <a:r>
              <a:rPr lang="da-DK" sz="900" b="0" u="none" strike="noStrike" baseline="0" dirty="0">
                <a:latin typeface="+mj-lt"/>
                <a:cs typeface="Arial" panose="020B0604020202020204" pitchFamily="34" charset="0"/>
              </a:rPr>
              <a:t>Alred, J. M., et al.</a:t>
            </a:r>
            <a:r>
              <a:rPr lang="en-US" sz="900" b="0" u="none" strike="noStrike" baseline="0" dirty="0">
                <a:latin typeface="+mj-lt"/>
                <a:cs typeface="Arial" panose="020B0604020202020204" pitchFamily="34" charset="0"/>
              </a:rPr>
              <a:t> “Development of Multispecies Model for Comprehensive Characterization of Outgassing Molecular Constituents.” </a:t>
            </a:r>
            <a:r>
              <a:rPr lang="da-DK" sz="900" b="0" dirty="0">
                <a:latin typeface="+mj-lt"/>
                <a:cs typeface="Arial" panose="020B0604020202020204" pitchFamily="34" charset="0"/>
              </a:rPr>
              <a:t>Proceedings of the </a:t>
            </a:r>
            <a:r>
              <a:rPr lang="en-US" sz="900" b="0" u="none" strike="noStrike" baseline="0" dirty="0">
                <a:latin typeface="+mj-lt"/>
                <a:cs typeface="Arial" panose="020B0604020202020204" pitchFamily="34" charset="0"/>
              </a:rPr>
              <a:t>15</a:t>
            </a:r>
            <a:r>
              <a:rPr lang="en-US" sz="900" b="0" u="none" strike="noStrike" baseline="30000" dirty="0">
                <a:latin typeface="+mj-lt"/>
                <a:cs typeface="Arial" panose="020B0604020202020204" pitchFamily="34" charset="0"/>
              </a:rPr>
              <a:t>th</a:t>
            </a:r>
            <a:r>
              <a:rPr lang="en-US" sz="900" b="0" u="none" strike="noStrike" baseline="0" dirty="0">
                <a:latin typeface="+mj-lt"/>
                <a:cs typeface="Arial" panose="020B0604020202020204" pitchFamily="34" charset="0"/>
              </a:rPr>
              <a:t> International Symposium on Materials in the Space Environment, Leiden, The Netherlands, 18-23 Sept. 2022. </a:t>
            </a:r>
            <a:endParaRPr lang="en-US" sz="900" b="0" dirty="0">
              <a:latin typeface="+mj-lt"/>
              <a:cs typeface="Arial" panose="020B0604020202020204" pitchFamily="34" charset="0"/>
            </a:endParaRPr>
          </a:p>
          <a:p>
            <a:pPr marL="282575" indent="-282575">
              <a:buFont typeface="+mj-lt"/>
              <a:buAutoNum type="arabicParenR"/>
            </a:pPr>
            <a:r>
              <a:rPr lang="en-US" sz="900" b="0" i="0" dirty="0">
                <a:solidFill>
                  <a:srgbClr val="222222"/>
                </a:solidFill>
                <a:effectLst/>
                <a:latin typeface="+mj-lt"/>
              </a:rPr>
              <a:t>Koontz, Steve, et al. "Progress in Spacecraft Environment Interactions: International Space Station (ISS) Development and Operations." </a:t>
            </a:r>
            <a:r>
              <a:rPr lang="en-US" sz="900" b="0" i="1" dirty="0">
                <a:solidFill>
                  <a:srgbClr val="222222"/>
                </a:solidFill>
                <a:effectLst/>
                <a:latin typeface="+mj-lt"/>
              </a:rPr>
              <a:t>ISCD 2007</a:t>
            </a:r>
            <a:r>
              <a:rPr lang="en-US" sz="900" b="0" i="0" dirty="0">
                <a:solidFill>
                  <a:srgbClr val="222222"/>
                </a:solidFill>
                <a:effectLst/>
                <a:latin typeface="+mj-lt"/>
              </a:rPr>
              <a:t>. 2007.</a:t>
            </a:r>
          </a:p>
          <a:p>
            <a:pPr marL="282575" indent="-282575">
              <a:buFont typeface="+mj-lt"/>
              <a:buAutoNum type="arabicParenR"/>
            </a:pPr>
            <a:r>
              <a:rPr lang="en-US" sz="900" b="0" i="0" dirty="0">
                <a:solidFill>
                  <a:srgbClr val="222222"/>
                </a:solidFill>
                <a:effectLst/>
                <a:latin typeface="+mj-lt"/>
              </a:rPr>
              <a:t>Steagall, Courtney A., et al. "Gateway Induced Environments Overview." </a:t>
            </a:r>
            <a:r>
              <a:rPr lang="en-US" sz="900" b="0" i="1" dirty="0">
                <a:solidFill>
                  <a:srgbClr val="222222"/>
                </a:solidFill>
                <a:effectLst/>
                <a:latin typeface="+mj-lt"/>
              </a:rPr>
              <a:t>Contamination, Coatings, Materials, and Planetary Protection Workshop (CCMPP)</a:t>
            </a:r>
            <a:r>
              <a:rPr lang="en-US" sz="900" b="0" i="0" dirty="0">
                <a:solidFill>
                  <a:srgbClr val="222222"/>
                </a:solidFill>
                <a:effectLst/>
                <a:latin typeface="+mj-lt"/>
              </a:rPr>
              <a:t>. 2023.</a:t>
            </a:r>
          </a:p>
          <a:p>
            <a:pPr marL="282575" indent="-282575">
              <a:buFont typeface="+mj-lt"/>
              <a:buAutoNum type="arabicParenR"/>
            </a:pPr>
            <a:r>
              <a:rPr lang="en-US" sz="900" b="0" i="0" dirty="0">
                <a:solidFill>
                  <a:srgbClr val="222222"/>
                </a:solidFill>
                <a:effectLst/>
                <a:latin typeface="+mj-lt"/>
              </a:rPr>
              <a:t>Alred, J. M., et al. "Development of multispecies model for comprehensive characterization of outgassing molecular constituents." </a:t>
            </a:r>
            <a:r>
              <a:rPr lang="en-US" sz="900" b="0" i="1" dirty="0">
                <a:solidFill>
                  <a:srgbClr val="222222"/>
                </a:solidFill>
                <a:effectLst/>
                <a:latin typeface="+mj-lt"/>
              </a:rPr>
              <a:t>Proc. 15th Int. </a:t>
            </a:r>
            <a:r>
              <a:rPr lang="en-US" sz="900" b="0" i="1" dirty="0" err="1">
                <a:solidFill>
                  <a:srgbClr val="222222"/>
                </a:solidFill>
                <a:effectLst/>
                <a:latin typeface="+mj-lt"/>
              </a:rPr>
              <a:t>Symp</a:t>
            </a:r>
            <a:r>
              <a:rPr lang="en-US" sz="900" b="0" i="1" dirty="0">
                <a:solidFill>
                  <a:srgbClr val="222222"/>
                </a:solidFill>
                <a:effectLst/>
                <a:latin typeface="+mj-lt"/>
              </a:rPr>
              <a:t>. on Materials in the Space Environment</a:t>
            </a:r>
            <a:r>
              <a:rPr lang="en-US" sz="900" b="0" i="0" dirty="0">
                <a:solidFill>
                  <a:srgbClr val="222222"/>
                </a:solidFill>
                <a:effectLst/>
                <a:latin typeface="+mj-lt"/>
              </a:rPr>
              <a:t>. 2023.</a:t>
            </a:r>
          </a:p>
          <a:p>
            <a:pPr marL="282575" indent="-282575">
              <a:buFont typeface="+mj-lt"/>
              <a:buAutoNum type="arabicParenR"/>
            </a:pPr>
            <a:r>
              <a:rPr lang="en-US" sz="900" b="0" dirty="0">
                <a:solidFill>
                  <a:srgbClr val="222222"/>
                </a:solidFill>
                <a:latin typeface="+mj-lt"/>
              </a:rPr>
              <a:t>Lee, R, et all</a:t>
            </a:r>
            <a:r>
              <a:rPr lang="en-US" sz="800" b="0" dirty="0">
                <a:latin typeface="+mj-lt"/>
                <a:cs typeface="Arial" panose="020B0604020202020204" pitchFamily="34" charset="0"/>
              </a:rPr>
              <a:t>. “Status of Gateway Lunar Dust Modeling and the Study of Dust During Docking”. </a:t>
            </a:r>
            <a:r>
              <a:rPr lang="da-DK" sz="800" b="0" dirty="0">
                <a:latin typeface="+mj-lt"/>
                <a:cs typeface="Arial" panose="020B0604020202020204" pitchFamily="34" charset="0"/>
              </a:rPr>
              <a:t>Proceedings of the </a:t>
            </a:r>
            <a:r>
              <a:rPr lang="en-US" sz="800" b="0" u="none" strike="noStrike" baseline="0" dirty="0">
                <a:latin typeface="+mj-lt"/>
                <a:cs typeface="Arial" panose="020B0604020202020204" pitchFamily="34" charset="0"/>
              </a:rPr>
              <a:t>16</a:t>
            </a:r>
            <a:r>
              <a:rPr lang="en-US" sz="800" b="0" u="none" strike="noStrike" baseline="30000" dirty="0">
                <a:latin typeface="+mj-lt"/>
                <a:cs typeface="Arial" panose="020B0604020202020204" pitchFamily="34" charset="0"/>
              </a:rPr>
              <a:t>th</a:t>
            </a:r>
            <a:r>
              <a:rPr lang="en-US" sz="800" b="0" u="none" strike="noStrike" baseline="0" dirty="0">
                <a:latin typeface="+mj-lt"/>
                <a:cs typeface="Arial" panose="020B0604020202020204" pitchFamily="34" charset="0"/>
              </a:rPr>
              <a:t> International Symposium on Materials in the Space Environment, Saint-Raphael, France, 7-11 October, 2024. </a:t>
            </a:r>
          </a:p>
          <a:p>
            <a:pPr marL="282575" indent="-282575">
              <a:buFont typeface="+mj-lt"/>
              <a:buAutoNum type="arabicParenR"/>
            </a:pPr>
            <a:endParaRPr lang="en-US" sz="800" b="0" dirty="0">
              <a:highlight>
                <a:srgbClr val="FF00FF"/>
              </a:highlight>
              <a:latin typeface="+mj-lt"/>
              <a:cs typeface="Arial" panose="020B0604020202020204" pitchFamily="34" charset="0"/>
            </a:endParaRPr>
          </a:p>
          <a:p>
            <a:pPr marL="282575" indent="-282575">
              <a:buFont typeface="+mj-lt"/>
              <a:buAutoNum type="arabicParenR"/>
            </a:pPr>
            <a:endParaRPr lang="en-US" sz="800" dirty="0"/>
          </a:p>
          <a:p>
            <a:pPr marL="282575" indent="-282575">
              <a:buFont typeface="+mj-lt"/>
              <a:buAutoNum type="arabicParenR"/>
            </a:pPr>
            <a:endParaRPr lang="en-US" sz="900" dirty="0">
              <a:highlight>
                <a:srgbClr val="FF00FF"/>
              </a:highlight>
              <a:latin typeface="+mj-lt"/>
            </a:endParaRPr>
          </a:p>
          <a:p>
            <a:pPr marL="282575" indent="-282575">
              <a:buFont typeface="+mj-lt"/>
              <a:buAutoNum type="arabicParenR"/>
            </a:pPr>
            <a:endParaRPr lang="en-US" sz="900" b="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15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a:t>
            </a:r>
          </a:p>
        </p:txBody>
      </p:sp>
      <p:sp>
        <p:nvSpPr>
          <p:cNvPr id="3" name="Content Placeholder 2"/>
          <p:cNvSpPr>
            <a:spLocks noGrp="1"/>
          </p:cNvSpPr>
          <p:nvPr>
            <p:ph idx="1"/>
          </p:nvPr>
        </p:nvSpPr>
        <p:spPr>
          <a:xfrm>
            <a:off x="609600" y="1003303"/>
            <a:ext cx="10421923" cy="5621785"/>
          </a:xfrm>
        </p:spPr>
        <p:txBody>
          <a:bodyPr/>
          <a:lstStyle/>
          <a:p>
            <a:pPr marL="0" indent="0" algn="ctr">
              <a:spcBef>
                <a:spcPts val="0"/>
              </a:spcBef>
              <a:spcAft>
                <a:spcPts val="800"/>
              </a:spcAft>
              <a:buNone/>
            </a:pPr>
            <a:r>
              <a:rPr lang="en-US" sz="1400" b="1" dirty="0">
                <a:effectLst/>
                <a:latin typeface="Calibri" panose="020F0502020204030204" pitchFamily="34" charset="0"/>
              </a:rPr>
              <a:t>Overview of the Lunar Gateway External Contamination Environment</a:t>
            </a:r>
            <a:r>
              <a:rPr lang="en-US" sz="1400" dirty="0">
                <a:effectLst/>
                <a:latin typeface="Calibri" panose="020F0502020204030204" pitchFamily="34" charset="0"/>
              </a:rPr>
              <a:t> </a:t>
            </a:r>
          </a:p>
          <a:p>
            <a:pPr marL="0" indent="0" algn="ctr">
              <a:spcBef>
                <a:spcPts val="0"/>
              </a:spcBef>
              <a:spcAft>
                <a:spcPts val="800"/>
              </a:spcAft>
              <a:buNone/>
            </a:pPr>
            <a:r>
              <a:rPr lang="en-US" sz="1400" b="1" dirty="0">
                <a:effectLst/>
                <a:latin typeface="Calibri" panose="020F0502020204030204" pitchFamily="34" charset="0"/>
              </a:rPr>
              <a:t>		Crystal A. </a:t>
            </a:r>
            <a:r>
              <a:rPr lang="en-US" sz="1400" b="1" dirty="0" err="1">
                <a:effectLst/>
                <a:latin typeface="Calibri" panose="020F0502020204030204" pitchFamily="34" charset="0"/>
              </a:rPr>
              <a:t>Quiroz</a:t>
            </a:r>
            <a:r>
              <a:rPr lang="en-US" sz="1400" b="1" baseline="30000" dirty="0" err="1">
                <a:effectLst/>
                <a:latin typeface="Calibri" panose="020F0502020204030204" pitchFamily="34" charset="0"/>
              </a:rPr>
              <a:t>a</a:t>
            </a:r>
            <a:r>
              <a:rPr lang="en-US" sz="1400" b="1" baseline="30000" dirty="0">
                <a:effectLst/>
                <a:latin typeface="Calibri" panose="020F0502020204030204" pitchFamily="34" charset="0"/>
              </a:rPr>
              <a:t>*</a:t>
            </a:r>
            <a:r>
              <a:rPr lang="en-US" sz="1400" b="1" dirty="0">
                <a:effectLst/>
                <a:latin typeface="Calibri" panose="020F0502020204030204" pitchFamily="34" charset="0"/>
              </a:rPr>
              <a:t>, Courtney A. </a:t>
            </a:r>
            <a:r>
              <a:rPr lang="en-US" sz="1400" b="1" dirty="0" err="1">
                <a:effectLst/>
                <a:latin typeface="Calibri" panose="020F0502020204030204" pitchFamily="34" charset="0"/>
              </a:rPr>
              <a:t>Steagall</a:t>
            </a:r>
            <a:r>
              <a:rPr lang="en-US" sz="1400" b="1" baseline="30000" dirty="0" err="1">
                <a:effectLst/>
                <a:latin typeface="Calibri" panose="020F0502020204030204" pitchFamily="34" charset="0"/>
              </a:rPr>
              <a:t>b</a:t>
            </a:r>
            <a:r>
              <a:rPr lang="en-US" sz="1400" b="1" dirty="0">
                <a:effectLst/>
                <a:latin typeface="Calibri" panose="020F0502020204030204" pitchFamily="34" charset="0"/>
              </a:rPr>
              <a:t>, Brian </a:t>
            </a:r>
            <a:r>
              <a:rPr lang="en-US" sz="1400" b="1" dirty="0" err="1">
                <a:effectLst/>
                <a:latin typeface="Calibri" panose="020F0502020204030204" pitchFamily="34" charset="0"/>
              </a:rPr>
              <a:t>Tulaba</a:t>
            </a:r>
            <a:r>
              <a:rPr lang="en-US" sz="1400" b="1" baseline="30000" dirty="0" err="1">
                <a:effectLst/>
                <a:latin typeface="Calibri" panose="020F0502020204030204" pitchFamily="34" charset="0"/>
              </a:rPr>
              <a:t>c</a:t>
            </a:r>
            <a:r>
              <a:rPr lang="en-US" sz="1400" b="1" dirty="0">
                <a:effectLst/>
                <a:latin typeface="Calibri" panose="020F0502020204030204" pitchFamily="34" charset="0"/>
              </a:rPr>
              <a:t>, Frederick </a:t>
            </a:r>
            <a:r>
              <a:rPr lang="en-US" sz="1400" b="1" dirty="0" err="1">
                <a:effectLst/>
                <a:latin typeface="Calibri" panose="020F0502020204030204" pitchFamily="34" charset="0"/>
              </a:rPr>
              <a:t>Lutfy</a:t>
            </a:r>
            <a:r>
              <a:rPr lang="en-US" sz="1400" b="1" baseline="30000" dirty="0" err="1">
                <a:effectLst/>
                <a:latin typeface="Calibri" panose="020F0502020204030204" pitchFamily="34" charset="0"/>
              </a:rPr>
              <a:t>c</a:t>
            </a:r>
            <a:r>
              <a:rPr lang="en-US" sz="1400" b="1" dirty="0">
                <a:effectLst/>
                <a:latin typeface="Calibri" panose="020F0502020204030204" pitchFamily="34" charset="0"/>
              </a:rPr>
              <a:t>, , John T. </a:t>
            </a:r>
            <a:r>
              <a:rPr lang="en-US" sz="1400" b="1" dirty="0" err="1">
                <a:effectLst/>
                <a:latin typeface="Calibri" panose="020F0502020204030204" pitchFamily="34" charset="0"/>
              </a:rPr>
              <a:t>Yim</a:t>
            </a:r>
            <a:r>
              <a:rPr lang="en-US" sz="1400" b="1" baseline="30000" dirty="0" err="1">
                <a:effectLst/>
                <a:latin typeface="Calibri" panose="020F0502020204030204" pitchFamily="34" charset="0"/>
              </a:rPr>
              <a:t>d</a:t>
            </a:r>
            <a:r>
              <a:rPr lang="en-US" sz="1400" b="1" dirty="0">
                <a:effectLst/>
                <a:latin typeface="Calibri" panose="020F0502020204030204" pitchFamily="34" charset="0"/>
              </a:rPr>
              <a:t>, John M. </a:t>
            </a:r>
            <a:r>
              <a:rPr lang="en-US" sz="1400" b="1" dirty="0" err="1">
                <a:effectLst/>
                <a:latin typeface="Calibri" panose="020F0502020204030204" pitchFamily="34" charset="0"/>
              </a:rPr>
              <a:t>Alred</a:t>
            </a:r>
            <a:r>
              <a:rPr lang="en-US" sz="1400" b="1" baseline="30000" dirty="0" err="1">
                <a:effectLst/>
                <a:latin typeface="Calibri" panose="020F0502020204030204" pitchFamily="34" charset="0"/>
              </a:rPr>
              <a:t>e</a:t>
            </a:r>
            <a:r>
              <a:rPr lang="en-US" sz="1400" b="1" dirty="0">
                <a:effectLst/>
                <a:latin typeface="Calibri" panose="020F0502020204030204" pitchFamily="34" charset="0"/>
              </a:rPr>
              <a:t>, William A. </a:t>
            </a:r>
            <a:r>
              <a:rPr lang="en-US" sz="1400" b="1" dirty="0" err="1">
                <a:effectLst/>
                <a:latin typeface="Calibri" panose="020F0502020204030204" pitchFamily="34" charset="0"/>
              </a:rPr>
              <a:t>Hoey</a:t>
            </a:r>
            <a:r>
              <a:rPr lang="en-US" sz="1400" b="1" baseline="30000" dirty="0" err="1">
                <a:effectLst/>
                <a:latin typeface="Calibri" panose="020F0502020204030204" pitchFamily="34" charset="0"/>
              </a:rPr>
              <a:t>e</a:t>
            </a:r>
            <a:r>
              <a:rPr lang="en-US" sz="1400" b="1" dirty="0">
                <a:effectLst/>
                <a:latin typeface="Calibri" panose="020F0502020204030204" pitchFamily="34" charset="0"/>
              </a:rPr>
              <a:t>, Maxwell G. Martin</a:t>
            </a:r>
            <a:r>
              <a:rPr lang="en-US" sz="1400" b="1" baseline="30000" dirty="0">
                <a:effectLst/>
                <a:latin typeface="Calibri" panose="020F0502020204030204" pitchFamily="34" charset="0"/>
              </a:rPr>
              <a:t>e</a:t>
            </a:r>
            <a:r>
              <a:rPr lang="en-US" sz="1400" b="1" dirty="0">
                <a:effectLst/>
                <a:latin typeface="Calibri" panose="020F0502020204030204" pitchFamily="34" charset="0"/>
              </a:rPr>
              <a:t>, Carlos E. </a:t>
            </a:r>
            <a:r>
              <a:rPr lang="en-US" sz="1400" b="1" dirty="0" err="1">
                <a:effectLst/>
                <a:latin typeface="Calibri" panose="020F0502020204030204" pitchFamily="34" charset="0"/>
              </a:rPr>
              <a:t>Soares</a:t>
            </a:r>
            <a:r>
              <a:rPr lang="en-US" sz="1400" b="1" baseline="30000" dirty="0" err="1">
                <a:effectLst/>
                <a:latin typeface="Calibri" panose="020F0502020204030204" pitchFamily="34" charset="0"/>
              </a:rPr>
              <a:t>e</a:t>
            </a:r>
            <a:endParaRPr lang="en-US" sz="1400" dirty="0">
              <a:effectLst/>
              <a:latin typeface="Calibri" panose="020F0502020204030204" pitchFamily="34" charset="0"/>
            </a:endParaRPr>
          </a:p>
          <a:p>
            <a:pPr marL="0" indent="0">
              <a:spcBef>
                <a:spcPts val="0"/>
              </a:spcBef>
              <a:spcAft>
                <a:spcPts val="800"/>
              </a:spcAft>
              <a:buNone/>
            </a:pPr>
            <a:r>
              <a:rPr lang="en-US" sz="1400" dirty="0">
                <a:effectLst/>
                <a:latin typeface="Calibri" panose="020F0502020204030204" pitchFamily="34" charset="0"/>
              </a:rPr>
              <a:t> </a:t>
            </a:r>
          </a:p>
          <a:p>
            <a:pPr marL="0" indent="0">
              <a:spcBef>
                <a:spcPts val="0"/>
              </a:spcBef>
              <a:spcAft>
                <a:spcPts val="800"/>
              </a:spcAft>
              <a:buNone/>
            </a:pPr>
            <a:r>
              <a:rPr lang="en-US" sz="1400" b="1" i="1" baseline="30000" dirty="0">
                <a:effectLst/>
                <a:latin typeface="Calibri" panose="020F0502020204030204" pitchFamily="34" charset="0"/>
              </a:rPr>
              <a:t>a</a:t>
            </a:r>
            <a:r>
              <a:rPr lang="en-US" sz="1400" b="1" i="1" dirty="0">
                <a:effectLst/>
                <a:latin typeface="Calibri" panose="020F0502020204030204" pitchFamily="34" charset="0"/>
              </a:rPr>
              <a:t> Oceaneering, JETS Contract, Houston, TX, USA, crystal.a.quiroz@nasa.gov </a:t>
            </a:r>
            <a:endParaRPr lang="en-US" sz="1400" dirty="0">
              <a:effectLst/>
              <a:latin typeface="Calibri" panose="020F0502020204030204" pitchFamily="34" charset="0"/>
            </a:endParaRPr>
          </a:p>
          <a:p>
            <a:pPr marL="0" indent="0">
              <a:spcBef>
                <a:spcPts val="0"/>
              </a:spcBef>
              <a:spcAft>
                <a:spcPts val="800"/>
              </a:spcAft>
              <a:buNone/>
            </a:pPr>
            <a:r>
              <a:rPr lang="en-US" sz="1400" b="1" i="1" baseline="30000" dirty="0">
                <a:effectLst/>
                <a:latin typeface="Calibri" panose="020F0502020204030204" pitchFamily="34" charset="0"/>
              </a:rPr>
              <a:t>b</a:t>
            </a:r>
            <a:r>
              <a:rPr lang="en-US" sz="1400" b="1" i="1" dirty="0">
                <a:effectLst/>
                <a:latin typeface="Calibri" panose="020F0502020204030204" pitchFamily="34" charset="0"/>
              </a:rPr>
              <a:t> NASA, Johnson Space Center, Houston, TX, USA</a:t>
            </a:r>
            <a:endParaRPr lang="en-US" sz="1400" dirty="0">
              <a:effectLst/>
              <a:latin typeface="Calibri" panose="020F0502020204030204" pitchFamily="34" charset="0"/>
            </a:endParaRPr>
          </a:p>
          <a:p>
            <a:pPr marL="0" indent="0">
              <a:spcBef>
                <a:spcPts val="0"/>
              </a:spcBef>
              <a:spcAft>
                <a:spcPts val="800"/>
              </a:spcAft>
              <a:buNone/>
            </a:pPr>
            <a:r>
              <a:rPr lang="en-US" sz="1400" b="1" i="1" baseline="30000" dirty="0">
                <a:effectLst/>
                <a:latin typeface="Calibri" panose="020F0502020204030204" pitchFamily="34" charset="0"/>
              </a:rPr>
              <a:t>c</a:t>
            </a:r>
            <a:r>
              <a:rPr lang="en-US" sz="1400" b="1" i="1" dirty="0">
                <a:effectLst/>
                <a:latin typeface="Calibri" panose="020F0502020204030204" pitchFamily="34" charset="0"/>
              </a:rPr>
              <a:t> Jacobs, JETS Contract, Houston, TX, USA</a:t>
            </a:r>
            <a:endParaRPr lang="en-US" sz="1400" dirty="0">
              <a:effectLst/>
              <a:latin typeface="Calibri" panose="020F0502020204030204" pitchFamily="34" charset="0"/>
            </a:endParaRPr>
          </a:p>
          <a:p>
            <a:pPr marL="0" indent="0">
              <a:spcBef>
                <a:spcPts val="0"/>
              </a:spcBef>
              <a:spcAft>
                <a:spcPts val="800"/>
              </a:spcAft>
              <a:buNone/>
            </a:pPr>
            <a:r>
              <a:rPr lang="en-US" sz="1400" b="1" i="1" baseline="30000" dirty="0">
                <a:effectLst/>
                <a:latin typeface="Calibri" panose="020F0502020204030204" pitchFamily="34" charset="0"/>
              </a:rPr>
              <a:t>d </a:t>
            </a:r>
            <a:r>
              <a:rPr lang="en-US" sz="1400" b="1" i="1" dirty="0">
                <a:effectLst/>
                <a:latin typeface="Calibri" panose="020F0502020204030204" pitchFamily="34" charset="0"/>
              </a:rPr>
              <a:t>NASA, Glenn Research Center, Cleveland, OH, USA</a:t>
            </a:r>
            <a:endParaRPr lang="en-US" sz="1400" dirty="0">
              <a:effectLst/>
              <a:latin typeface="Calibri" panose="020F0502020204030204" pitchFamily="34" charset="0"/>
            </a:endParaRPr>
          </a:p>
          <a:p>
            <a:pPr marL="0" indent="0">
              <a:spcBef>
                <a:spcPts val="0"/>
              </a:spcBef>
              <a:spcAft>
                <a:spcPts val="800"/>
              </a:spcAft>
              <a:buNone/>
            </a:pPr>
            <a:r>
              <a:rPr lang="en-US" sz="1400" b="1" i="1" baseline="30000" dirty="0">
                <a:effectLst/>
                <a:latin typeface="Calibri" panose="020F0502020204030204" pitchFamily="34" charset="0"/>
              </a:rPr>
              <a:t>e</a:t>
            </a:r>
            <a:r>
              <a:rPr lang="en-US" sz="1400" b="1" i="1" dirty="0">
                <a:effectLst/>
                <a:latin typeface="Calibri" panose="020F0502020204030204" pitchFamily="34" charset="0"/>
              </a:rPr>
              <a:t> Jet Propulsion Laboratory, California Institute of Technology, Pasadena, CA, USA</a:t>
            </a:r>
            <a:endParaRPr lang="en-US" sz="1400" dirty="0">
              <a:effectLst/>
              <a:latin typeface="Calibri" panose="020F0502020204030204" pitchFamily="34" charset="0"/>
            </a:endParaRPr>
          </a:p>
          <a:p>
            <a:pPr marL="0" indent="0">
              <a:spcBef>
                <a:spcPts val="0"/>
              </a:spcBef>
              <a:spcAft>
                <a:spcPts val="800"/>
              </a:spcAft>
              <a:buNone/>
            </a:pPr>
            <a:r>
              <a:rPr lang="en-US" sz="1400" b="1" dirty="0">
                <a:effectLst/>
                <a:latin typeface="Calibri" panose="020F0502020204030204" pitchFamily="34" charset="0"/>
              </a:rPr>
              <a:t>* Corresponding Author</a:t>
            </a:r>
            <a:endParaRPr lang="en-US" sz="1400" dirty="0">
              <a:effectLst/>
              <a:latin typeface="Calibri" panose="020F0502020204030204" pitchFamily="34" charset="0"/>
            </a:endParaRPr>
          </a:p>
          <a:p>
            <a:pPr marL="0" indent="0">
              <a:spcBef>
                <a:spcPts val="0"/>
              </a:spcBef>
              <a:spcAft>
                <a:spcPts val="800"/>
              </a:spcAft>
              <a:buNone/>
            </a:pPr>
            <a:endParaRPr lang="en-US" sz="1400" dirty="0">
              <a:effectLst/>
              <a:latin typeface="Calibri" panose="020F0502020204030204" pitchFamily="34" charset="0"/>
            </a:endParaRPr>
          </a:p>
          <a:p>
            <a:pPr marL="0" indent="0">
              <a:spcBef>
                <a:spcPts val="0"/>
              </a:spcBef>
              <a:spcAft>
                <a:spcPts val="800"/>
              </a:spcAft>
              <a:buNone/>
            </a:pPr>
            <a:r>
              <a:rPr lang="en-US" sz="1400" b="1" dirty="0">
                <a:effectLst/>
                <a:latin typeface="Calibri" panose="020F0502020204030204" pitchFamily="34" charset="0"/>
              </a:rPr>
              <a:t>As a part of the Artemis mission, Gateway will be a long duration space station in a near rectilinear halo orbit around the Moon. Gateway will be exposed to a variety of external contamination sources, which can degrade external hardware / surfaces and impact science utilization objectives.</a:t>
            </a:r>
            <a:endParaRPr lang="en-US" sz="1400" dirty="0">
              <a:effectLst/>
              <a:latin typeface="Calibri" panose="020F0502020204030204" pitchFamily="34" charset="0"/>
            </a:endParaRPr>
          </a:p>
          <a:p>
            <a:pPr marL="0" indent="0">
              <a:spcBef>
                <a:spcPts val="0"/>
              </a:spcBef>
              <a:spcAft>
                <a:spcPts val="800"/>
              </a:spcAft>
              <a:buNone/>
            </a:pPr>
            <a:r>
              <a:rPr lang="en-US" sz="1400" b="1" dirty="0">
                <a:effectLst/>
                <a:latin typeface="Calibri" panose="020F0502020204030204" pitchFamily="34" charset="0"/>
              </a:rPr>
              <a:t>Requirements and methodologies addressing material outgassing, chemical and electric thruster plumes, vacuum venting, and visiting vehicle interactions have been developed by the Gateway Induced Environments team to ensure vehicle performance and mission success.  The external contamination requirements and integration process are described along with required data deliverables. Integrated external contamination analyses are conducted by the Gateway Environments Team to assess compliance with external contamination requirements.  This paper provides a current status of integration activities and  analysis results, as well as future plans to improve external contamination characterization.</a:t>
            </a:r>
            <a:endParaRPr lang="en-US" sz="1400" dirty="0">
              <a:effectLst/>
              <a:latin typeface="Calibri" panose="020F0502020204030204" pitchFamily="34" charset="0"/>
            </a:endParaRPr>
          </a:p>
          <a:p>
            <a:pPr marL="0" indent="0" algn="ctr">
              <a:lnSpc>
                <a:spcPct val="107000"/>
              </a:lnSpc>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641195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A958DE-D3C1-300F-5619-F16F76C7CB5A}"/>
              </a:ext>
            </a:extLst>
          </p:cNvPr>
          <p:cNvSpPr/>
          <p:nvPr/>
        </p:nvSpPr>
        <p:spPr>
          <a:xfrm>
            <a:off x="0" y="794860"/>
            <a:ext cx="12192000" cy="6063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5068A8-9032-E6A9-3B70-67045F8C51B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794860"/>
            <a:ext cx="12192000" cy="6063140"/>
          </a:xfrm>
          <a:prstGeom prst="rect">
            <a:avLst/>
          </a:prstGeom>
        </p:spPr>
      </p:pic>
      <p:sp>
        <p:nvSpPr>
          <p:cNvPr id="2" name="Title 1">
            <a:extLst>
              <a:ext uri="{FF2B5EF4-FFF2-40B4-BE49-F238E27FC236}">
                <a16:creationId xmlns:a16="http://schemas.microsoft.com/office/drawing/2014/main" id="{64C1D930-758D-44E9-B578-2A43124AF657}"/>
              </a:ext>
            </a:extLst>
          </p:cNvPr>
          <p:cNvSpPr>
            <a:spLocks noGrp="1"/>
          </p:cNvSpPr>
          <p:nvPr>
            <p:ph type="title"/>
          </p:nvPr>
        </p:nvSpPr>
        <p:spPr/>
        <p:txBody>
          <a:bodyPr/>
          <a:lstStyle/>
          <a:p>
            <a:r>
              <a:rPr lang="en-US" sz="3200" b="1" dirty="0">
                <a:solidFill>
                  <a:schemeClr val="bg1"/>
                </a:solidFill>
                <a:latin typeface="+mn-lt"/>
                <a:cs typeface="Arial"/>
              </a:rPr>
              <a:t>The ISS versus Gateway Orbit</a:t>
            </a:r>
            <a:endParaRPr lang="en-US" sz="3200" dirty="0"/>
          </a:p>
        </p:txBody>
      </p:sp>
      <p:sp>
        <p:nvSpPr>
          <p:cNvPr id="8" name="TextBox 7">
            <a:extLst>
              <a:ext uri="{FF2B5EF4-FFF2-40B4-BE49-F238E27FC236}">
                <a16:creationId xmlns:a16="http://schemas.microsoft.com/office/drawing/2014/main" id="{AD29706C-94C5-5272-B9E9-4BCC37C08170}"/>
              </a:ext>
            </a:extLst>
          </p:cNvPr>
          <p:cNvSpPr txBox="1"/>
          <p:nvPr/>
        </p:nvSpPr>
        <p:spPr>
          <a:xfrm>
            <a:off x="0" y="6565844"/>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Arial"/>
              </a:rPr>
              <a:t>Image courtesy of NASA</a:t>
            </a:r>
          </a:p>
        </p:txBody>
      </p:sp>
      <p:sp>
        <p:nvSpPr>
          <p:cNvPr id="4" name="TextBox 3">
            <a:extLst>
              <a:ext uri="{FF2B5EF4-FFF2-40B4-BE49-F238E27FC236}">
                <a16:creationId xmlns:a16="http://schemas.microsoft.com/office/drawing/2014/main" id="{599493C9-AF90-70DD-78DE-38B9B58A23CD}"/>
              </a:ext>
            </a:extLst>
          </p:cNvPr>
          <p:cNvSpPr txBox="1"/>
          <p:nvPr/>
        </p:nvSpPr>
        <p:spPr>
          <a:xfrm>
            <a:off x="11770551" y="6511983"/>
            <a:ext cx="284052" cy="307777"/>
          </a:xfrm>
          <a:prstGeom prst="rect">
            <a:avLst/>
          </a:prstGeom>
          <a:noFill/>
        </p:spPr>
        <p:txBody>
          <a:bodyPr wrap="none" rtlCol="0">
            <a:spAutoFit/>
          </a:bodyPr>
          <a:lstStyle/>
          <a:p>
            <a:r>
              <a:rPr lang="en-US" sz="1400" dirty="0">
                <a:solidFill>
                  <a:schemeClr val="bg1"/>
                </a:solidFill>
                <a:latin typeface="Arial"/>
                <a:cs typeface="Arial"/>
              </a:rPr>
              <a:t>3</a:t>
            </a:r>
          </a:p>
        </p:txBody>
      </p:sp>
    </p:spTree>
    <p:extLst>
      <p:ext uri="{BB962C8B-B14F-4D97-AF65-F5344CB8AC3E}">
        <p14:creationId xmlns:p14="http://schemas.microsoft.com/office/powerpoint/2010/main" val="207358448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D930-758D-44E9-B578-2A43124AF657}"/>
              </a:ext>
            </a:extLst>
          </p:cNvPr>
          <p:cNvSpPr>
            <a:spLocks noGrp="1"/>
          </p:cNvSpPr>
          <p:nvPr>
            <p:ph type="title"/>
          </p:nvPr>
        </p:nvSpPr>
        <p:spPr/>
        <p:txBody>
          <a:bodyPr/>
          <a:lstStyle/>
          <a:p>
            <a:r>
              <a:rPr lang="en-US" dirty="0"/>
              <a:t>Gateway Induced Environments</a:t>
            </a:r>
          </a:p>
        </p:txBody>
      </p:sp>
      <p:sp>
        <p:nvSpPr>
          <p:cNvPr id="14" name="TextBox 13">
            <a:extLst>
              <a:ext uri="{FF2B5EF4-FFF2-40B4-BE49-F238E27FC236}">
                <a16:creationId xmlns:a16="http://schemas.microsoft.com/office/drawing/2014/main" id="{8CDB6563-C79C-46EF-BBE0-0B46D65CC6C7}"/>
              </a:ext>
            </a:extLst>
          </p:cNvPr>
          <p:cNvSpPr txBox="1"/>
          <p:nvPr/>
        </p:nvSpPr>
        <p:spPr>
          <a:xfrm>
            <a:off x="5194981" y="6596143"/>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Image courtesy of NASA</a:t>
            </a:r>
          </a:p>
        </p:txBody>
      </p:sp>
      <p:sp>
        <p:nvSpPr>
          <p:cNvPr id="5" name="Content Placeholder 2">
            <a:extLst>
              <a:ext uri="{FF2B5EF4-FFF2-40B4-BE49-F238E27FC236}">
                <a16:creationId xmlns:a16="http://schemas.microsoft.com/office/drawing/2014/main" id="{4AEF27DB-99E5-A4C4-699C-2D09FD067EA4}"/>
              </a:ext>
            </a:extLst>
          </p:cNvPr>
          <p:cNvSpPr txBox="1">
            <a:spLocks/>
          </p:cNvSpPr>
          <p:nvPr/>
        </p:nvSpPr>
        <p:spPr bwMode="auto">
          <a:xfrm>
            <a:off x="216310" y="1055934"/>
            <a:ext cx="5058423" cy="397135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ts val="0"/>
              </a:spcBef>
              <a:spcAft>
                <a:spcPts val="600"/>
              </a:spcAft>
              <a:buFont typeface="Arial" charset="0"/>
              <a:buChar char="•"/>
              <a:defRPr sz="24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sz="2000"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sz="1800"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sz="1600"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sz="16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Over its assembly and lifetime, Gateway will be exposed to a variety of induced environments, including:</a:t>
            </a:r>
          </a:p>
          <a:p>
            <a:pPr marL="685800"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rPr>
              <a:t>Lunar dust transport </a:t>
            </a:r>
            <a:br>
              <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200" b="0" i="0" u="none" strike="noStrike" kern="1200" cap="none" spc="0" normalizeH="0" baseline="0" noProof="0" dirty="0">
                <a:ln>
                  <a:noFill/>
                </a:ln>
                <a:solidFill>
                  <a:prstClr val="black"/>
                </a:solidFill>
                <a:effectLst/>
                <a:uLnTx/>
                <a:uFillTx/>
                <a:latin typeface="Arial"/>
                <a:ea typeface="ヒラギノ角ゴ Pro W3" charset="-128"/>
                <a:cs typeface="Arial"/>
              </a:rPr>
              <a:t>(from the Human Lander System, HLS) </a:t>
            </a:r>
            <a:endPar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endParaRPr>
          </a:p>
          <a:p>
            <a:pPr marL="685800"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rPr>
              <a:t>Chemical and electric thruster plumes</a:t>
            </a:r>
          </a:p>
          <a:p>
            <a:pPr marL="685800"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rPr>
              <a:t>Materials outgassing</a:t>
            </a:r>
          </a:p>
          <a:p>
            <a:pPr marL="685800"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ヒラギノ角ゴ Pro W3" charset="-128"/>
                <a:cs typeface="Arial"/>
              </a:rPr>
              <a:t>Vacuum vents </a:t>
            </a:r>
          </a:p>
          <a:p>
            <a:pPr marL="177800" marR="0" lvl="0" indent="-177800" algn="l" defTabSz="457200" rtl="0" eaLnBrk="0" fontAlgn="base" latinLnBrk="0" hangingPunct="0">
              <a:lnSpc>
                <a:spcPct val="100000"/>
              </a:lnSpc>
              <a:spcBef>
                <a:spcPts val="60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Gateway elements and visiting vehicles will also contribute to these induced environments. </a:t>
            </a:r>
          </a:p>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Induced environments can impact vehicle performance, utilization, and mission success. </a:t>
            </a:r>
          </a:p>
        </p:txBody>
      </p:sp>
      <p:sp>
        <p:nvSpPr>
          <p:cNvPr id="7" name="Rectangle: Rounded Corners 6">
            <a:extLst>
              <a:ext uri="{FF2B5EF4-FFF2-40B4-BE49-F238E27FC236}">
                <a16:creationId xmlns:a16="http://schemas.microsoft.com/office/drawing/2014/main" id="{B0522792-4351-758A-0F5C-EA090F5068DF}"/>
              </a:ext>
            </a:extLst>
          </p:cNvPr>
          <p:cNvSpPr/>
          <p:nvPr/>
        </p:nvSpPr>
        <p:spPr>
          <a:xfrm>
            <a:off x="1442547" y="5551958"/>
            <a:ext cx="8876143" cy="1023805"/>
          </a:xfrm>
          <a:prstGeom prst="roundRect">
            <a:avLst>
              <a:gd name="adj" fmla="val 1321"/>
            </a:avLst>
          </a:prstGeom>
          <a:solidFill>
            <a:schemeClr val="accent1">
              <a:lumMod val="50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Gateway Induced Environments Team </a:t>
            </a:r>
            <a:r>
              <a:rPr kumimoji="0" lang="en-GB"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has developed induced environments requirements and methodologies to support successful Gateway system integration. </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D94083C-3596-20D7-C2DA-A6DD8999CFDE}"/>
              </a:ext>
            </a:extLst>
          </p:cNvPr>
          <p:cNvSpPr txBox="1"/>
          <p:nvPr/>
        </p:nvSpPr>
        <p:spPr>
          <a:xfrm>
            <a:off x="6201138" y="823840"/>
            <a:ext cx="111660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Material </a:t>
            </a:r>
            <a:br>
              <a:rPr kumimoji="0" lang="en-GB"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br>
            <a:r>
              <a:rPr kumimoji="0" lang="en-GB"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Outgassing</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F57274E-35C9-C598-4556-1AED6344053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259959" y="915784"/>
            <a:ext cx="1839802" cy="1471443"/>
          </a:xfrm>
          <a:prstGeom prst="rect">
            <a:avLst/>
          </a:prstGeom>
        </p:spPr>
      </p:pic>
      <p:pic>
        <p:nvPicPr>
          <p:cNvPr id="12" name="Picture 11">
            <a:extLst>
              <a:ext uri="{FF2B5EF4-FFF2-40B4-BE49-F238E27FC236}">
                <a16:creationId xmlns:a16="http://schemas.microsoft.com/office/drawing/2014/main" id="{A6CF0BB7-75AE-5E82-EE82-69F39FCD6B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07325" y="1635283"/>
            <a:ext cx="2213003" cy="1816484"/>
          </a:xfrm>
          <a:prstGeom prst="rect">
            <a:avLst/>
          </a:prstGeom>
        </p:spPr>
      </p:pic>
      <p:sp>
        <p:nvSpPr>
          <p:cNvPr id="13" name="TextBox 12">
            <a:extLst>
              <a:ext uri="{FF2B5EF4-FFF2-40B4-BE49-F238E27FC236}">
                <a16:creationId xmlns:a16="http://schemas.microsoft.com/office/drawing/2014/main" id="{B0849F2C-7F4C-1E93-500D-9A63B88E3314}"/>
              </a:ext>
            </a:extLst>
          </p:cNvPr>
          <p:cNvSpPr txBox="1"/>
          <p:nvPr/>
        </p:nvSpPr>
        <p:spPr>
          <a:xfrm>
            <a:off x="9286325" y="3429000"/>
            <a:ext cx="197103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Thruster Plumes</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03764425-E2DD-B0CF-767F-49B2ACDC61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44152" y="3754260"/>
            <a:ext cx="1711218" cy="1325355"/>
          </a:xfrm>
          <a:prstGeom prst="rect">
            <a:avLst/>
          </a:prstGeom>
        </p:spPr>
      </p:pic>
      <p:pic>
        <p:nvPicPr>
          <p:cNvPr id="16" name="Picture 15">
            <a:extLst>
              <a:ext uri="{FF2B5EF4-FFF2-40B4-BE49-F238E27FC236}">
                <a16:creationId xmlns:a16="http://schemas.microsoft.com/office/drawing/2014/main" id="{BDADD646-B094-0D10-AE77-22E03200CC1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127747" y="3744164"/>
            <a:ext cx="1847943" cy="1366564"/>
          </a:xfrm>
          <a:prstGeom prst="rect">
            <a:avLst/>
          </a:prstGeom>
        </p:spPr>
      </p:pic>
      <p:sp>
        <p:nvSpPr>
          <p:cNvPr id="17" name="TextBox 16">
            <a:extLst>
              <a:ext uri="{FF2B5EF4-FFF2-40B4-BE49-F238E27FC236}">
                <a16:creationId xmlns:a16="http://schemas.microsoft.com/office/drawing/2014/main" id="{B8BDA3AE-704D-9169-22BF-C30132F5CD5C}"/>
              </a:ext>
            </a:extLst>
          </p:cNvPr>
          <p:cNvSpPr txBox="1"/>
          <p:nvPr/>
        </p:nvSpPr>
        <p:spPr>
          <a:xfrm>
            <a:off x="7520528" y="5200538"/>
            <a:ext cx="46714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Plume droplet impact features from SPIFEX and PIC Flight Experiments</a:t>
            </a:r>
          </a:p>
        </p:txBody>
      </p:sp>
      <p:pic>
        <p:nvPicPr>
          <p:cNvPr id="6" name="Picture 5">
            <a:extLst>
              <a:ext uri="{FF2B5EF4-FFF2-40B4-BE49-F238E27FC236}">
                <a16:creationId xmlns:a16="http://schemas.microsoft.com/office/drawing/2014/main" id="{97EE6FC1-61C4-4848-1854-8DB94E6E6C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09465" y="2535504"/>
            <a:ext cx="1889890" cy="1709839"/>
          </a:xfrm>
          <a:prstGeom prst="rect">
            <a:avLst/>
          </a:prstGeom>
        </p:spPr>
      </p:pic>
      <p:sp>
        <p:nvSpPr>
          <p:cNvPr id="18" name="TextBox 17">
            <a:extLst>
              <a:ext uri="{FF2B5EF4-FFF2-40B4-BE49-F238E27FC236}">
                <a16:creationId xmlns:a16="http://schemas.microsoft.com/office/drawing/2014/main" id="{65FCDB55-BA16-94AE-B924-43BC97BB6691}"/>
              </a:ext>
            </a:extLst>
          </p:cNvPr>
          <p:cNvSpPr txBox="1"/>
          <p:nvPr/>
        </p:nvSpPr>
        <p:spPr>
          <a:xfrm>
            <a:off x="5543085" y="4261411"/>
            <a:ext cx="1847943" cy="584775"/>
          </a:xfrm>
          <a:prstGeom prst="rect">
            <a:avLst/>
          </a:prstGeom>
          <a:noFill/>
        </p:spPr>
        <p:txBody>
          <a:bodyPr wrap="square" rtlCol="0">
            <a:spAutoFit/>
          </a:bodyPr>
          <a:lstStyle/>
          <a:p>
            <a:pPr algn="r">
              <a:defRPr/>
            </a:pPr>
            <a:r>
              <a:rPr lang="en-GB" sz="1600" dirty="0">
                <a:solidFill>
                  <a:prstClr val="black">
                    <a:lumMod val="75000"/>
                    <a:lumOff val="25000"/>
                  </a:prstClr>
                </a:solidFill>
                <a:latin typeface="Calibri"/>
              </a:rPr>
              <a:t>Wastewater Contamination</a:t>
            </a:r>
            <a:endParaRPr lang="en-US" sz="1600" dirty="0">
              <a:solidFill>
                <a:prstClr val="black">
                  <a:lumMod val="75000"/>
                  <a:lumOff val="25000"/>
                </a:prstClr>
              </a:solidFill>
              <a:latin typeface="Calibri"/>
            </a:endParaRPr>
          </a:p>
        </p:txBody>
      </p:sp>
    </p:spTree>
    <p:extLst>
      <p:ext uri="{BB962C8B-B14F-4D97-AF65-F5344CB8AC3E}">
        <p14:creationId xmlns:p14="http://schemas.microsoft.com/office/powerpoint/2010/main" val="2698234025"/>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28B0-EB9A-CD4F-95FA-4219E4BB9EA9}"/>
              </a:ext>
            </a:extLst>
          </p:cNvPr>
          <p:cNvSpPr>
            <a:spLocks noGrp="1"/>
          </p:cNvSpPr>
          <p:nvPr>
            <p:ph type="title"/>
          </p:nvPr>
        </p:nvSpPr>
        <p:spPr/>
        <p:txBody>
          <a:bodyPr/>
          <a:lstStyle/>
          <a:p>
            <a:r>
              <a:rPr lang="en-US" dirty="0"/>
              <a:t>Gateway Induced Environments System</a:t>
            </a:r>
          </a:p>
        </p:txBody>
      </p:sp>
      <p:sp>
        <p:nvSpPr>
          <p:cNvPr id="64" name="TextBox 63">
            <a:extLst>
              <a:ext uri="{FF2B5EF4-FFF2-40B4-BE49-F238E27FC236}">
                <a16:creationId xmlns:a16="http://schemas.microsoft.com/office/drawing/2014/main" id="{5C07C3D1-1D28-1E45-AF96-84BCA1F4751C}"/>
              </a:ext>
            </a:extLst>
          </p:cNvPr>
          <p:cNvSpPr txBox="1"/>
          <p:nvPr/>
        </p:nvSpPr>
        <p:spPr>
          <a:xfrm>
            <a:off x="608642" y="1301004"/>
            <a:ext cx="2688529" cy="646331"/>
          </a:xfrm>
          <a:prstGeom prst="rect">
            <a:avLst/>
          </a:prstGeom>
          <a:solidFill>
            <a:schemeClr val="tx1"/>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Gateway Induced </a:t>
            </a:r>
            <a:br>
              <a:rPr kumimoji="0" lang="en-US" sz="1800" b="1" i="0" u="none" strike="noStrike" kern="1200" cap="none" spc="0" normalizeH="0" baseline="0" noProof="0" dirty="0">
                <a:ln>
                  <a:noFill/>
                </a:ln>
                <a:solidFill>
                  <a:prstClr val="white"/>
                </a:solidFill>
                <a:effectLst/>
                <a:uLnTx/>
                <a:uFillTx/>
                <a:latin typeface="Calibri"/>
                <a:ea typeface="+mn-ea"/>
                <a:cs typeface="+mn-cs"/>
              </a:rPr>
            </a:br>
            <a:r>
              <a:rPr kumimoji="0" lang="en-US" sz="1800" b="1" i="0" u="none" strike="noStrike" kern="1200" cap="none" spc="0" normalizeH="0" baseline="0" noProof="0" dirty="0">
                <a:ln>
                  <a:noFill/>
                </a:ln>
                <a:solidFill>
                  <a:prstClr val="white"/>
                </a:solidFill>
                <a:effectLst/>
                <a:uLnTx/>
                <a:uFillTx/>
                <a:latin typeface="Calibri"/>
                <a:ea typeface="+mn-ea"/>
                <a:cs typeface="+mn-cs"/>
              </a:rPr>
              <a:t>Environments System</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4E243922-5967-0D48-AFA2-BC85BA3BAB5C}"/>
              </a:ext>
            </a:extLst>
          </p:cNvPr>
          <p:cNvSpPr txBox="1"/>
          <p:nvPr/>
        </p:nvSpPr>
        <p:spPr>
          <a:xfrm>
            <a:off x="837651" y="2976699"/>
            <a:ext cx="2200518" cy="584775"/>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Electric Propulsion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Plumes</a:t>
            </a:r>
          </a:p>
        </p:txBody>
      </p:sp>
      <p:cxnSp>
        <p:nvCxnSpPr>
          <p:cNvPr id="78" name="Elbow Connector 77">
            <a:extLst>
              <a:ext uri="{FF2B5EF4-FFF2-40B4-BE49-F238E27FC236}">
                <a16:creationId xmlns:a16="http://schemas.microsoft.com/office/drawing/2014/main" id="{2BF39609-FD78-0F4D-8F62-66C05A259F8E}"/>
              </a:ext>
            </a:extLst>
          </p:cNvPr>
          <p:cNvCxnSpPr>
            <a:cxnSpLocks/>
            <a:stCxn id="64" idx="1"/>
            <a:endCxn id="82" idx="1"/>
          </p:cNvCxnSpPr>
          <p:nvPr/>
        </p:nvCxnSpPr>
        <p:spPr>
          <a:xfrm rot="10800000" flipH="1" flipV="1">
            <a:off x="608641" y="1624170"/>
            <a:ext cx="259005" cy="847068"/>
          </a:xfrm>
          <a:prstGeom prst="bentConnector3">
            <a:avLst>
              <a:gd name="adj1" fmla="val -8826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F9C812A-8BEF-4D0D-9D6A-012685044AA9}"/>
              </a:ext>
            </a:extLst>
          </p:cNvPr>
          <p:cNvSpPr txBox="1"/>
          <p:nvPr/>
        </p:nvSpPr>
        <p:spPr>
          <a:xfrm>
            <a:off x="867647" y="2178850"/>
            <a:ext cx="2170521" cy="584775"/>
          </a:xfrm>
          <a:prstGeom prst="rect">
            <a:avLst/>
          </a:prstGeom>
          <a:solidFill>
            <a:schemeClr val="bg1">
              <a:lumMod val="85000"/>
            </a:schemeClr>
          </a:solidFill>
          <a:ln w="38100">
            <a:solidFill>
              <a:schemeClr val="bg1">
                <a:lumMod val="50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Lunar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Dust</a:t>
            </a:r>
          </a:p>
        </p:txBody>
      </p:sp>
      <p:sp>
        <p:nvSpPr>
          <p:cNvPr id="84" name="TextBox 83">
            <a:extLst>
              <a:ext uri="{FF2B5EF4-FFF2-40B4-BE49-F238E27FC236}">
                <a16:creationId xmlns:a16="http://schemas.microsoft.com/office/drawing/2014/main" id="{B9283428-DA0E-477E-84E7-B2061D7FAC92}"/>
              </a:ext>
            </a:extLst>
          </p:cNvPr>
          <p:cNvSpPr txBox="1"/>
          <p:nvPr/>
        </p:nvSpPr>
        <p:spPr>
          <a:xfrm>
            <a:off x="837651" y="3746137"/>
            <a:ext cx="2200517" cy="584775"/>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Molecular Contamination</a:t>
            </a:r>
          </a:p>
        </p:txBody>
      </p:sp>
      <p:cxnSp>
        <p:nvCxnSpPr>
          <p:cNvPr id="47" name="Elbow Connector 77">
            <a:extLst>
              <a:ext uri="{FF2B5EF4-FFF2-40B4-BE49-F238E27FC236}">
                <a16:creationId xmlns:a16="http://schemas.microsoft.com/office/drawing/2014/main" id="{A8D6FAC2-AA18-4A06-BB8F-54C3245731FA}"/>
              </a:ext>
            </a:extLst>
          </p:cNvPr>
          <p:cNvCxnSpPr>
            <a:cxnSpLocks/>
            <a:stCxn id="64" idx="1"/>
            <a:endCxn id="76" idx="1"/>
          </p:cNvCxnSpPr>
          <p:nvPr/>
        </p:nvCxnSpPr>
        <p:spPr>
          <a:xfrm rot="10800000" flipH="1" flipV="1">
            <a:off x="608641" y="1624169"/>
            <a:ext cx="229009" cy="1644917"/>
          </a:xfrm>
          <a:prstGeom prst="bentConnector3">
            <a:avLst>
              <a:gd name="adj1" fmla="val -9982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77">
            <a:extLst>
              <a:ext uri="{FF2B5EF4-FFF2-40B4-BE49-F238E27FC236}">
                <a16:creationId xmlns:a16="http://schemas.microsoft.com/office/drawing/2014/main" id="{DDF79137-130D-4586-8762-9C3FF66D7F5E}"/>
              </a:ext>
            </a:extLst>
          </p:cNvPr>
          <p:cNvCxnSpPr>
            <a:cxnSpLocks/>
            <a:endCxn id="84" idx="1"/>
          </p:cNvCxnSpPr>
          <p:nvPr/>
        </p:nvCxnSpPr>
        <p:spPr>
          <a:xfrm rot="16200000" flipH="1">
            <a:off x="225002" y="3425875"/>
            <a:ext cx="769439" cy="45586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52A15FC6-6C71-E63E-6FD4-11124C52C6E4}"/>
              </a:ext>
            </a:extLst>
          </p:cNvPr>
          <p:cNvGraphicFramePr>
            <a:graphicFrameLocks noGrp="1"/>
          </p:cNvGraphicFramePr>
          <p:nvPr/>
        </p:nvGraphicFramePr>
        <p:xfrm>
          <a:off x="3463514" y="1063819"/>
          <a:ext cx="8645769" cy="5345586"/>
        </p:xfrm>
        <a:graphic>
          <a:graphicData uri="http://schemas.openxmlformats.org/drawingml/2006/table">
            <a:tbl>
              <a:tblPr firstRow="1" bandRow="1">
                <a:tableStyleId>{5C22544A-7EE6-4342-B048-85BDC9FD1C3A}</a:tableStyleId>
              </a:tblPr>
              <a:tblGrid>
                <a:gridCol w="2304562">
                  <a:extLst>
                    <a:ext uri="{9D8B030D-6E8A-4147-A177-3AD203B41FA5}">
                      <a16:colId xmlns:a16="http://schemas.microsoft.com/office/drawing/2014/main" val="20000"/>
                    </a:ext>
                  </a:extLst>
                </a:gridCol>
                <a:gridCol w="6341207">
                  <a:extLst>
                    <a:ext uri="{9D8B030D-6E8A-4147-A177-3AD203B41FA5}">
                      <a16:colId xmlns:a16="http://schemas.microsoft.com/office/drawing/2014/main" val="20001"/>
                    </a:ext>
                  </a:extLst>
                </a:gridCol>
              </a:tblGrid>
              <a:tr h="391575">
                <a:tc gridSpan="2">
                  <a:txBody>
                    <a:bodyPr/>
                    <a:lstStyle/>
                    <a:p>
                      <a:r>
                        <a:rPr lang="en-US" dirty="0"/>
                        <a:t>GP 10057  ‘Gateway Space Induced Environments Requirements’</a:t>
                      </a:r>
                    </a:p>
                  </a:txBody>
                  <a:tcPr/>
                </a:tc>
                <a:tc hMerge="1">
                  <a:txBody>
                    <a:bodyPr/>
                    <a:lstStyle/>
                    <a:p>
                      <a:r>
                        <a:rPr lang="en-US" dirty="0"/>
                        <a:t>Description</a:t>
                      </a:r>
                    </a:p>
                  </a:txBody>
                  <a:tcPr/>
                </a:tc>
                <a:extLst>
                  <a:ext uri="{0D108BD9-81ED-4DB2-BD59-A6C34878D82A}">
                    <a16:rowId xmlns:a16="http://schemas.microsoft.com/office/drawing/2014/main" val="10000"/>
                  </a:ext>
                </a:extLst>
              </a:tr>
              <a:tr h="2971341">
                <a:tc>
                  <a:txBody>
                    <a:bodyPr/>
                    <a:lstStyle/>
                    <a:p>
                      <a:r>
                        <a:rPr lang="en-US" sz="1800" b="1" i="0" dirty="0">
                          <a:solidFill>
                            <a:schemeClr val="tx1"/>
                          </a:solidFill>
                        </a:rPr>
                        <a:t>Induced Environments </a:t>
                      </a:r>
                      <a:br>
                        <a:rPr lang="en-US" sz="1800" b="1" i="0" dirty="0">
                          <a:solidFill>
                            <a:schemeClr val="tx1"/>
                          </a:solidFill>
                        </a:rPr>
                      </a:br>
                      <a:r>
                        <a:rPr lang="en-US" sz="1800" b="1" i="0" dirty="0">
                          <a:solidFill>
                            <a:schemeClr val="tx1"/>
                          </a:solidFill>
                        </a:rPr>
                        <a:t>Limits</a:t>
                      </a:r>
                      <a:br>
                        <a:rPr lang="en-US" sz="2000" b="1" dirty="0">
                          <a:solidFill>
                            <a:schemeClr val="tx1"/>
                          </a:solidFill>
                        </a:rPr>
                      </a:br>
                      <a:r>
                        <a:rPr lang="en-US" sz="1600" b="0" i="1" baseline="0" dirty="0">
                          <a:solidFill>
                            <a:schemeClr val="tx1"/>
                          </a:solidFill>
                        </a:rPr>
                        <a:t>Verified by Gateway analysis</a:t>
                      </a:r>
                      <a:endParaRPr lang="en-US" sz="1600" b="0" baseline="0" dirty="0">
                        <a:solidFill>
                          <a:schemeClr val="tx1"/>
                        </a:solidFill>
                      </a:endParaRPr>
                    </a:p>
                  </a:txBody>
                  <a:tcPr/>
                </a:tc>
                <a:tc>
                  <a:txBody>
                    <a:bodyPr/>
                    <a:lstStyle/>
                    <a:p>
                      <a:r>
                        <a:rPr lang="en-GB" sz="1600" kern="1200" dirty="0">
                          <a:solidFill>
                            <a:schemeClr val="tx1"/>
                          </a:solidFill>
                          <a:effectLst/>
                          <a:latin typeface="+mj-lt"/>
                          <a:ea typeface="+mn-ea"/>
                          <a:cs typeface="+mn-cs"/>
                        </a:rPr>
                        <a:t>Defines Gateway </a:t>
                      </a:r>
                      <a:r>
                        <a:rPr lang="en-US" sz="1600" b="0" i="0" u="none" strike="noStrike" baseline="0" dirty="0">
                          <a:solidFill>
                            <a:srgbClr val="000000"/>
                          </a:solidFill>
                          <a:latin typeface="+mj-lt"/>
                        </a:rPr>
                        <a:t>induced environments limits that Gateway will be managed to: </a:t>
                      </a:r>
                    </a:p>
                    <a:p>
                      <a:pPr marL="342900" indent="-342900">
                        <a:spcBef>
                          <a:spcPts val="100"/>
                        </a:spcBef>
                        <a:spcAft>
                          <a:spcPts val="100"/>
                        </a:spcAft>
                        <a:buFont typeface="Arial" panose="020B0604020202020204" pitchFamily="34" charset="0"/>
                        <a:buChar char="•"/>
                      </a:pPr>
                      <a:r>
                        <a:rPr lang="en-US" sz="1600" b="0" dirty="0">
                          <a:solidFill>
                            <a:schemeClr val="tx1"/>
                          </a:solidFill>
                          <a:latin typeface="+mn-lt"/>
                        </a:rPr>
                        <a:t>Specifies </a:t>
                      </a:r>
                      <a:r>
                        <a:rPr lang="en-US" sz="1600" b="1" u="sng" dirty="0">
                          <a:solidFill>
                            <a:schemeClr val="tx1"/>
                          </a:solidFill>
                          <a:latin typeface="+mn-lt"/>
                        </a:rPr>
                        <a:t>lunar dust contamination</a:t>
                      </a:r>
                      <a:r>
                        <a:rPr lang="en-US" sz="1600" b="0" dirty="0">
                          <a:solidFill>
                            <a:schemeClr val="tx1"/>
                          </a:solidFill>
                          <a:latin typeface="+mn-lt"/>
                        </a:rPr>
                        <a:t> due to transfer from of a returning Lunar Surface excursion vehicle. </a:t>
                      </a:r>
                    </a:p>
                    <a:p>
                      <a:pPr marL="342900" marR="0" lvl="0" indent="-34290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600" b="0" dirty="0">
                          <a:solidFill>
                            <a:schemeClr val="tx1"/>
                          </a:solidFill>
                          <a:latin typeface="+mn-lt"/>
                        </a:rPr>
                        <a:t>Specifies </a:t>
                      </a:r>
                      <a:r>
                        <a:rPr lang="en-US" sz="1600" b="1" u="sng" dirty="0">
                          <a:solidFill>
                            <a:schemeClr val="tx1"/>
                          </a:solidFill>
                          <a:latin typeface="+mn-lt"/>
                        </a:rPr>
                        <a:t>sputter erosion limit of 100Å/year</a:t>
                      </a:r>
                      <a:r>
                        <a:rPr lang="en-US" sz="1600" b="0" dirty="0">
                          <a:solidFill>
                            <a:schemeClr val="tx1"/>
                          </a:solidFill>
                          <a:latin typeface="+mn-lt"/>
                        </a:rPr>
                        <a:t> due to </a:t>
                      </a:r>
                      <a:r>
                        <a:rPr lang="en-US" sz="1600" b="0" u="none" dirty="0">
                          <a:solidFill>
                            <a:schemeClr val="tx1"/>
                          </a:solidFill>
                          <a:latin typeface="+mn-lt"/>
                        </a:rPr>
                        <a:t>electric propulsion thrusters plume impingement on Gateway sensitive surfaces.</a:t>
                      </a:r>
                    </a:p>
                    <a:p>
                      <a:pPr marL="342900" indent="-342900">
                        <a:spcBef>
                          <a:spcPts val="100"/>
                        </a:spcBef>
                        <a:spcAft>
                          <a:spcPts val="100"/>
                        </a:spcAft>
                        <a:buFont typeface="Arial" panose="020B0604020202020204" pitchFamily="34" charset="0"/>
                        <a:buChar char="•"/>
                      </a:pPr>
                      <a:r>
                        <a:rPr lang="en-US" sz="1600" dirty="0">
                          <a:solidFill>
                            <a:schemeClr val="tx1"/>
                          </a:solidFill>
                        </a:rPr>
                        <a:t>Specifies a </a:t>
                      </a:r>
                      <a:r>
                        <a:rPr lang="en-US" sz="1600" b="1" u="sng" dirty="0">
                          <a:solidFill>
                            <a:schemeClr val="tx1"/>
                          </a:solidFill>
                        </a:rPr>
                        <a:t>molecular contamination limit of 250</a:t>
                      </a:r>
                      <a:r>
                        <a:rPr lang="en-US" sz="1600" b="1" u="sng" kern="1200" dirty="0">
                          <a:solidFill>
                            <a:schemeClr val="tx1"/>
                          </a:solidFill>
                          <a:latin typeface="+mn-lt"/>
                          <a:ea typeface="+mn-ea"/>
                          <a:cs typeface="+mn-cs"/>
                        </a:rPr>
                        <a:t> Å/year </a:t>
                      </a:r>
                      <a:r>
                        <a:rPr lang="en-US" sz="1600" b="0" dirty="0">
                          <a:solidFill>
                            <a:schemeClr val="tx1"/>
                          </a:solidFill>
                          <a:latin typeface="+mn-lt"/>
                        </a:rPr>
                        <a:t>on contamination sensitive surfaces from all sources </a:t>
                      </a:r>
                      <a:br>
                        <a:rPr lang="en-US" sz="1600" b="0" dirty="0">
                          <a:solidFill>
                            <a:schemeClr val="tx1"/>
                          </a:solidFill>
                          <a:latin typeface="+mn-lt"/>
                        </a:rPr>
                      </a:br>
                      <a:r>
                        <a:rPr lang="en-US" sz="1400" b="0" dirty="0">
                          <a:solidFill>
                            <a:schemeClr val="tx1"/>
                          </a:solidFill>
                          <a:latin typeface="+mn-lt"/>
                        </a:rPr>
                        <a:t>(Note: Includes corresponding element-level allocations.)</a:t>
                      </a:r>
                      <a:endParaRPr lang="en-US" sz="1600" b="0" dirty="0">
                        <a:solidFill>
                          <a:schemeClr val="tx1"/>
                        </a:solidFill>
                        <a:latin typeface="+mn-lt"/>
                      </a:endParaRPr>
                    </a:p>
                    <a:p>
                      <a:pPr marL="342900" indent="-342900">
                        <a:spcBef>
                          <a:spcPts val="100"/>
                        </a:spcBef>
                        <a:spcAft>
                          <a:spcPts val="600"/>
                        </a:spcAft>
                        <a:buFont typeface="Arial" panose="020B0604020202020204" pitchFamily="34" charset="0"/>
                        <a:buChar char="•"/>
                      </a:pPr>
                      <a:r>
                        <a:rPr lang="en-US" sz="1600" b="0" dirty="0">
                          <a:solidFill>
                            <a:schemeClr val="tx1"/>
                          </a:solidFill>
                          <a:latin typeface="+mn-lt"/>
                        </a:rPr>
                        <a:t>Limits </a:t>
                      </a:r>
                      <a:r>
                        <a:rPr lang="en-US" sz="1600" b="1" u="sng" dirty="0">
                          <a:solidFill>
                            <a:schemeClr val="tx1"/>
                          </a:solidFill>
                          <a:latin typeface="+mn-lt"/>
                        </a:rPr>
                        <a:t>venting</a:t>
                      </a:r>
                      <a:r>
                        <a:rPr lang="en-US" sz="1600" b="0" u="none" dirty="0">
                          <a:solidFill>
                            <a:schemeClr val="tx1"/>
                          </a:solidFill>
                          <a:latin typeface="+mn-lt"/>
                        </a:rPr>
                        <a:t> of substances that contaminate or degrade external </a:t>
                      </a:r>
                      <a:r>
                        <a:rPr lang="en-US" sz="1600" b="0" dirty="0">
                          <a:solidFill>
                            <a:schemeClr val="tx1"/>
                          </a:solidFill>
                          <a:latin typeface="+mn-lt"/>
                        </a:rPr>
                        <a:t>surfaces.</a:t>
                      </a:r>
                    </a:p>
                  </a:txBody>
                  <a:tcPr/>
                </a:tc>
                <a:extLst>
                  <a:ext uri="{0D108BD9-81ED-4DB2-BD59-A6C34878D82A}">
                    <a16:rowId xmlns:a16="http://schemas.microsoft.com/office/drawing/2014/main" val="10002"/>
                  </a:ext>
                </a:extLst>
              </a:tr>
              <a:tr h="19826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kern="1200" dirty="0">
                          <a:solidFill>
                            <a:schemeClr val="tx1"/>
                          </a:solidFill>
                          <a:latin typeface="+mn-lt"/>
                          <a:ea typeface="+mn-ea"/>
                          <a:cs typeface="+mn-cs"/>
                        </a:rPr>
                        <a:t>Vehicle Performance (Design </a:t>
                      </a:r>
                      <a:r>
                        <a:rPr lang="en-US" sz="1800" b="1" i="0" kern="1200" dirty="0" err="1">
                          <a:solidFill>
                            <a:schemeClr val="tx1"/>
                          </a:solidFill>
                          <a:latin typeface="+mn-lt"/>
                          <a:ea typeface="+mn-ea"/>
                          <a:cs typeface="+mn-cs"/>
                        </a:rPr>
                        <a:t>to’s</a:t>
                      </a:r>
                      <a:r>
                        <a:rPr lang="en-US" sz="1800" b="1" i="0" kern="1200" dirty="0">
                          <a:solidFill>
                            <a:schemeClr val="tx1"/>
                          </a:solidFill>
                          <a:latin typeface="+mn-lt"/>
                          <a:ea typeface="+mn-ea"/>
                          <a:cs typeface="+mn-cs"/>
                        </a:rPr>
                        <a:t>)</a:t>
                      </a:r>
                      <a:br>
                        <a:rPr lang="en-US" i="1" dirty="0">
                          <a:solidFill>
                            <a:schemeClr val="tx1"/>
                          </a:solidFill>
                        </a:rPr>
                      </a:br>
                      <a:r>
                        <a:rPr lang="en-US" sz="1600" b="0" i="1" kern="1200" baseline="0" dirty="0">
                          <a:solidFill>
                            <a:schemeClr val="tx1"/>
                          </a:solidFill>
                          <a:latin typeface="+mn-lt"/>
                          <a:ea typeface="+mn-ea"/>
                          <a:cs typeface="+mn-cs"/>
                        </a:rPr>
                        <a:t>Verified by hardware owners (e.g. hardware impact assessments / mitigations)</a:t>
                      </a:r>
                    </a:p>
                    <a:p>
                      <a:endParaRPr lang="en-US" i="1" dirty="0">
                        <a:solidFill>
                          <a:schemeClr val="tx1"/>
                        </a:solidFill>
                      </a:endParaRPr>
                    </a:p>
                  </a:txBody>
                  <a:tcPr/>
                </a:tc>
                <a:tc>
                  <a:txBody>
                    <a:bodyPr/>
                    <a:lstStyle/>
                    <a:p>
                      <a:pPr marL="0" marR="0" lvl="0" indent="0" algn="l" defTabSz="457200" rtl="0" eaLnBrk="1" fontAlgn="auto" latinLnBrk="0" hangingPunct="1">
                        <a:lnSpc>
                          <a:spcPct val="100000"/>
                        </a:lnSpc>
                        <a:spcBef>
                          <a:spcPts val="100"/>
                        </a:spcBef>
                        <a:spcAft>
                          <a:spcPts val="100"/>
                        </a:spcAft>
                        <a:buClrTx/>
                        <a:buSzTx/>
                        <a:buFont typeface="Arial" panose="020B0604020202020204" pitchFamily="34" charset="0"/>
                        <a:buNone/>
                        <a:tabLst/>
                        <a:defRPr/>
                      </a:pPr>
                      <a:r>
                        <a:rPr lang="en-GB" sz="1600" kern="1200" dirty="0">
                          <a:solidFill>
                            <a:schemeClr val="tx1"/>
                          </a:solidFill>
                          <a:effectLst/>
                          <a:latin typeface="+mn-lt"/>
                          <a:ea typeface="+mn-ea"/>
                          <a:cs typeface="+mn-cs"/>
                        </a:rPr>
                        <a:t>Defines the on-orbit induced environments that Gateway elements, visiting vehicles, payloads, etc. must operate in</a:t>
                      </a:r>
                      <a:br>
                        <a:rPr lang="en-GB" sz="1600" kern="1200" dirty="0">
                          <a:solidFill>
                            <a:schemeClr val="tx1"/>
                          </a:solidFill>
                          <a:effectLst/>
                          <a:latin typeface="+mn-lt"/>
                          <a:ea typeface="+mn-ea"/>
                          <a:cs typeface="+mn-cs"/>
                        </a:rPr>
                      </a:br>
                      <a:r>
                        <a:rPr lang="en-US" sz="1600" b="0" kern="1200" dirty="0">
                          <a:solidFill>
                            <a:schemeClr val="tx1"/>
                          </a:solidFill>
                          <a:latin typeface="+mn-lt"/>
                          <a:ea typeface="+mn-ea"/>
                          <a:cs typeface="+mn-cs"/>
                        </a:rPr>
                        <a:t>(e.g. hardware impact assessments / mitigations):</a:t>
                      </a:r>
                    </a:p>
                    <a:p>
                      <a:pPr marL="342900" indent="-342900" algn="l" rtl="0" eaLnBrk="1" latinLnBrk="0" hangingPunct="1">
                        <a:spcBef>
                          <a:spcPts val="100"/>
                        </a:spcBef>
                        <a:spcAft>
                          <a:spcPts val="100"/>
                        </a:spcAft>
                        <a:buFont typeface="Arial" panose="020B0604020202020204" pitchFamily="34" charset="0"/>
                        <a:buChar char="•"/>
                      </a:pPr>
                      <a:r>
                        <a:rPr lang="en-US" sz="1600" b="0" kern="1200" dirty="0">
                          <a:solidFill>
                            <a:schemeClr val="tx1"/>
                          </a:solidFill>
                          <a:latin typeface="+mn-lt"/>
                          <a:ea typeface="+mn-ea"/>
                          <a:cs typeface="+mn-cs"/>
                        </a:rPr>
                        <a:t>Lunar dust contamination </a:t>
                      </a:r>
                    </a:p>
                    <a:p>
                      <a:pPr marL="342900" indent="-342900" algn="l" rtl="0" eaLnBrk="1" latinLnBrk="0" hangingPunct="1">
                        <a:spcBef>
                          <a:spcPts val="100"/>
                        </a:spcBef>
                        <a:spcAft>
                          <a:spcPts val="100"/>
                        </a:spcAft>
                        <a:buFont typeface="Arial" panose="020B0604020202020204" pitchFamily="34" charset="0"/>
                        <a:buChar char="•"/>
                      </a:pPr>
                      <a:r>
                        <a:rPr lang="en-US" sz="1600" b="0" kern="1200" dirty="0">
                          <a:solidFill>
                            <a:schemeClr val="tx1"/>
                          </a:solidFill>
                          <a:latin typeface="+mn-lt"/>
                          <a:ea typeface="+mn-ea"/>
                          <a:cs typeface="+mn-cs"/>
                        </a:rPr>
                        <a:t>Electric propulsion induced sputtering and plasma.</a:t>
                      </a:r>
                    </a:p>
                    <a:p>
                      <a:pPr marL="342900" marR="0" lvl="0" indent="-342900" algn="l" defTabSz="4572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600" b="0" kern="1200" dirty="0">
                          <a:solidFill>
                            <a:schemeClr val="tx1"/>
                          </a:solidFill>
                          <a:latin typeface="+mn-lt"/>
                          <a:ea typeface="+mn-ea"/>
                          <a:cs typeface="+mn-cs"/>
                        </a:rPr>
                        <a:t>Molecular contamination limit </a:t>
                      </a:r>
                      <a:r>
                        <a:rPr lang="en-US" sz="1600" b="0" u="none" kern="1200" dirty="0">
                          <a:solidFill>
                            <a:schemeClr val="tx1"/>
                          </a:solidFill>
                          <a:latin typeface="+mn-lt"/>
                          <a:ea typeface="+mn-ea"/>
                          <a:cs typeface="+mn-cs"/>
                        </a:rPr>
                        <a:t>of </a:t>
                      </a:r>
                      <a:r>
                        <a:rPr lang="en-US" sz="1600" b="0" u="none" dirty="0">
                          <a:solidFill>
                            <a:schemeClr val="tx1"/>
                          </a:solidFill>
                        </a:rPr>
                        <a:t>250</a:t>
                      </a:r>
                      <a:r>
                        <a:rPr lang="en-US" sz="1600" b="0" u="none" kern="1200" dirty="0">
                          <a:solidFill>
                            <a:schemeClr val="tx1"/>
                          </a:solidFill>
                          <a:latin typeface="+mn-lt"/>
                          <a:ea typeface="+mn-ea"/>
                          <a:cs typeface="+mn-cs"/>
                        </a:rPr>
                        <a:t> Å/year.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6640647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7C82DE-38C0-1094-E6CC-2F416700F3D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838200"/>
            <a:ext cx="12192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4428B0-EB9A-CD4F-95FA-4219E4BB9EA9}"/>
              </a:ext>
            </a:extLst>
          </p:cNvPr>
          <p:cNvSpPr>
            <a:spLocks noGrp="1"/>
          </p:cNvSpPr>
          <p:nvPr>
            <p:ph type="title"/>
          </p:nvPr>
        </p:nvSpPr>
        <p:spPr/>
        <p:txBody>
          <a:bodyPr/>
          <a:lstStyle/>
          <a:p>
            <a:r>
              <a:rPr lang="en-US" dirty="0">
                <a:solidFill>
                  <a:schemeClr val="bg1">
                    <a:lumMod val="85000"/>
                  </a:schemeClr>
                </a:solidFill>
              </a:rPr>
              <a:t>Spotlight on Lunar Dust</a:t>
            </a:r>
          </a:p>
        </p:txBody>
      </p:sp>
      <p:sp>
        <p:nvSpPr>
          <p:cNvPr id="64" name="TextBox 63">
            <a:extLst>
              <a:ext uri="{FF2B5EF4-FFF2-40B4-BE49-F238E27FC236}">
                <a16:creationId xmlns:a16="http://schemas.microsoft.com/office/drawing/2014/main" id="{5C07C3D1-1D28-1E45-AF96-84BCA1F4751C}"/>
              </a:ext>
            </a:extLst>
          </p:cNvPr>
          <p:cNvSpPr txBox="1"/>
          <p:nvPr/>
        </p:nvSpPr>
        <p:spPr>
          <a:xfrm>
            <a:off x="608642" y="1301004"/>
            <a:ext cx="2688529" cy="646331"/>
          </a:xfrm>
          <a:prstGeom prst="rect">
            <a:avLst/>
          </a:prstGeom>
          <a:solidFill>
            <a:schemeClr val="bg1">
              <a:lumMod val="95000"/>
            </a:schemeClr>
          </a:solidFill>
          <a:ln w="12700">
            <a:solidFill>
              <a:schemeClr val="bg1">
                <a:lumMod val="50000"/>
              </a:schemeClr>
            </a:solidFill>
          </a:ln>
        </p:spPr>
        <p:txBody>
          <a:bodyPr wrap="square" rtlCol="0">
            <a:spAutoFit/>
          </a:bodyPr>
          <a:lstStyle>
            <a:defPPr>
              <a:defRPr lang="en-US"/>
            </a:defPPr>
            <a:lvl1pPr algn="ctr">
              <a:defRPr i="1">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Gateway Induced </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Environments System</a:t>
            </a:r>
          </a:p>
        </p:txBody>
      </p:sp>
      <p:sp>
        <p:nvSpPr>
          <p:cNvPr id="76" name="TextBox 75">
            <a:extLst>
              <a:ext uri="{FF2B5EF4-FFF2-40B4-BE49-F238E27FC236}">
                <a16:creationId xmlns:a16="http://schemas.microsoft.com/office/drawing/2014/main" id="{4E243922-5967-0D48-AFA2-BC85BA3BAB5C}"/>
              </a:ext>
            </a:extLst>
          </p:cNvPr>
          <p:cNvSpPr txBox="1"/>
          <p:nvPr/>
        </p:nvSpPr>
        <p:spPr>
          <a:xfrm>
            <a:off x="837651" y="2976699"/>
            <a:ext cx="2200518"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Electric Propulsion Plumes</a:t>
            </a:r>
          </a:p>
        </p:txBody>
      </p:sp>
      <p:cxnSp>
        <p:nvCxnSpPr>
          <p:cNvPr id="78" name="Elbow Connector 77">
            <a:extLst>
              <a:ext uri="{FF2B5EF4-FFF2-40B4-BE49-F238E27FC236}">
                <a16:creationId xmlns:a16="http://schemas.microsoft.com/office/drawing/2014/main" id="{2BF39609-FD78-0F4D-8F62-66C05A259F8E}"/>
              </a:ext>
            </a:extLst>
          </p:cNvPr>
          <p:cNvCxnSpPr>
            <a:cxnSpLocks/>
            <a:stCxn id="64" idx="1"/>
            <a:endCxn id="82" idx="1"/>
          </p:cNvCxnSpPr>
          <p:nvPr/>
        </p:nvCxnSpPr>
        <p:spPr>
          <a:xfrm rot="10800000" flipH="1" flipV="1">
            <a:off x="608641" y="1624170"/>
            <a:ext cx="259005" cy="847068"/>
          </a:xfrm>
          <a:prstGeom prst="bentConnector3">
            <a:avLst>
              <a:gd name="adj1" fmla="val -8826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F9C812A-8BEF-4D0D-9D6A-012685044AA9}"/>
              </a:ext>
            </a:extLst>
          </p:cNvPr>
          <p:cNvSpPr txBox="1"/>
          <p:nvPr/>
        </p:nvSpPr>
        <p:spPr>
          <a:xfrm>
            <a:off x="867647" y="2178850"/>
            <a:ext cx="2170521" cy="584775"/>
          </a:xfrm>
          <a:prstGeom prst="rect">
            <a:avLst/>
          </a:prstGeom>
          <a:solidFill>
            <a:schemeClr val="bg1">
              <a:lumMod val="85000"/>
            </a:schemeClr>
          </a:solidFill>
          <a:ln w="38100">
            <a:solidFill>
              <a:schemeClr val="bg1">
                <a:lumMod val="50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Lunar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Dust</a:t>
            </a:r>
          </a:p>
        </p:txBody>
      </p:sp>
      <p:sp>
        <p:nvSpPr>
          <p:cNvPr id="84" name="TextBox 83">
            <a:extLst>
              <a:ext uri="{FF2B5EF4-FFF2-40B4-BE49-F238E27FC236}">
                <a16:creationId xmlns:a16="http://schemas.microsoft.com/office/drawing/2014/main" id="{B9283428-DA0E-477E-84E7-B2061D7FAC92}"/>
              </a:ext>
            </a:extLst>
          </p:cNvPr>
          <p:cNvSpPr txBox="1"/>
          <p:nvPr/>
        </p:nvSpPr>
        <p:spPr>
          <a:xfrm>
            <a:off x="837651" y="3746137"/>
            <a:ext cx="2200517"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Molecular </a:t>
            </a:r>
            <a:b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b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Contamination </a:t>
            </a:r>
          </a:p>
        </p:txBody>
      </p:sp>
      <p:cxnSp>
        <p:nvCxnSpPr>
          <p:cNvPr id="47" name="Elbow Connector 77">
            <a:extLst>
              <a:ext uri="{FF2B5EF4-FFF2-40B4-BE49-F238E27FC236}">
                <a16:creationId xmlns:a16="http://schemas.microsoft.com/office/drawing/2014/main" id="{A8D6FAC2-AA18-4A06-BB8F-54C3245731FA}"/>
              </a:ext>
            </a:extLst>
          </p:cNvPr>
          <p:cNvCxnSpPr>
            <a:cxnSpLocks/>
            <a:stCxn id="64" idx="1"/>
            <a:endCxn id="76" idx="1"/>
          </p:cNvCxnSpPr>
          <p:nvPr/>
        </p:nvCxnSpPr>
        <p:spPr>
          <a:xfrm rot="10800000" flipH="1" flipV="1">
            <a:off x="608641" y="1624169"/>
            <a:ext cx="229009" cy="1644917"/>
          </a:xfrm>
          <a:prstGeom prst="bentConnector3">
            <a:avLst>
              <a:gd name="adj1" fmla="val -9982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BAED60-2EA6-4F5E-0A26-0CBAEE114E3E}"/>
              </a:ext>
            </a:extLst>
          </p:cNvPr>
          <p:cNvSpPr txBox="1">
            <a:spLocks/>
          </p:cNvSpPr>
          <p:nvPr/>
        </p:nvSpPr>
        <p:spPr>
          <a:xfrm>
            <a:off x="6998931" y="1126081"/>
            <a:ext cx="5169160" cy="4624888"/>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40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Arial"/>
                <a:ea typeface="ヒラギノ角ゴ Pro W3" charset="-128"/>
                <a:cs typeface="Arial"/>
              </a:rPr>
              <a:t>The return of lunar surface vehicles, samples, and suits contaminated by lunar dust to Gateway can have serious impact on the environment, equipment/systems, and crew health. </a:t>
            </a:r>
          </a:p>
          <a:p>
            <a:pPr marL="177800" marR="0" lvl="0" indent="-177800" algn="l" defTabSz="457200" rtl="0" eaLnBrk="0" fontAlgn="base" latinLnBrk="0" hangingPunct="0">
              <a:lnSpc>
                <a:spcPct val="100000"/>
              </a:lnSpc>
              <a:spcBef>
                <a:spcPts val="600"/>
              </a:spcBef>
              <a:spcAft>
                <a:spcPts val="20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Gateway Induced Environments is working to address: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a:p>
            <a:pPr marL="569913"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Characterization of external dust transport due to </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lunar return vehicle</a:t>
            </a:r>
          </a:p>
          <a:p>
            <a:pPr marL="569913"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External lunar dust mitigation</a:t>
            </a:r>
          </a:p>
          <a:p>
            <a:pPr marL="177800" marR="0" lvl="0" indent="-177800" algn="l" defTabSz="457200" rtl="0" eaLnBrk="0" fontAlgn="base" latinLnBrk="0" hangingPunct="0">
              <a:lnSpc>
                <a:spcPct val="100000"/>
              </a:lnSpc>
              <a:spcBef>
                <a:spcPts val="600"/>
              </a:spcBef>
              <a:spcAft>
                <a:spcPts val="20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a:rPr>
              <a:t>Gateway also addresses lunar dust </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a:rPr>
              <a:t>internal</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a:rPr>
              <a:t> environments, primarily by subsystem requirements.</a:t>
            </a:r>
          </a:p>
          <a:p>
            <a:pPr marL="569913"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Controlling dust (Environment Control and Life Support)</a:t>
            </a:r>
          </a:p>
          <a:p>
            <a:pPr marL="569913"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Managing dust (Crew Systems; e.g. vacuuming)</a:t>
            </a:r>
          </a:p>
          <a:p>
            <a:pPr marL="569913"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Monitoring dust (Crew Health and Performance)</a:t>
            </a:r>
          </a:p>
          <a:p>
            <a:pPr marL="1085850" marR="0" lvl="2" indent="-171450" algn="l" defTabSz="457200" rtl="0" eaLnBrk="0" fontAlgn="base" latinLnBrk="0" hangingPunct="0">
              <a:lnSpc>
                <a:spcPct val="100000"/>
              </a:lnSpc>
              <a:spcBef>
                <a:spcPts val="0"/>
              </a:spcBef>
              <a:spcAft>
                <a:spcPts val="60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charset="-128"/>
              <a:cs typeface="Arial"/>
            </a:endParaRPr>
          </a:p>
        </p:txBody>
      </p:sp>
      <p:cxnSp>
        <p:nvCxnSpPr>
          <p:cNvPr id="4" name="Elbow Connector 77">
            <a:extLst>
              <a:ext uri="{FF2B5EF4-FFF2-40B4-BE49-F238E27FC236}">
                <a16:creationId xmlns:a16="http://schemas.microsoft.com/office/drawing/2014/main" id="{4155AD07-C405-0EA1-5E4D-B83DD5F9D670}"/>
              </a:ext>
            </a:extLst>
          </p:cNvPr>
          <p:cNvCxnSpPr>
            <a:cxnSpLocks/>
          </p:cNvCxnSpPr>
          <p:nvPr/>
        </p:nvCxnSpPr>
        <p:spPr>
          <a:xfrm rot="16200000" flipH="1">
            <a:off x="225002" y="3425875"/>
            <a:ext cx="769439" cy="455860"/>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5D2344-143A-84D7-FE06-EC99F8B554B4}"/>
              </a:ext>
            </a:extLst>
          </p:cNvPr>
          <p:cNvSpPr txBox="1"/>
          <p:nvPr/>
        </p:nvSpPr>
        <p:spPr>
          <a:xfrm>
            <a:off x="7627290" y="5133616"/>
            <a:ext cx="3912442" cy="1077218"/>
          </a:xfrm>
          <a:prstGeom prst="rect">
            <a:avLst/>
          </a:prstGeom>
          <a:solidFill>
            <a:schemeClr val="bg1">
              <a:lumMod val="85000"/>
            </a:schemeClr>
          </a:solidFill>
          <a:ln w="38100">
            <a:solidFill>
              <a:schemeClr val="bg1">
                <a:lumMod val="50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More details presented at this conference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by Ron Lee / Booz Allen Hamilton: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“Status of Gateway Lunar Dust Modeling and the Study of Dust During Docking”</a:t>
            </a:r>
          </a:p>
        </p:txBody>
      </p:sp>
      <p:sp>
        <p:nvSpPr>
          <p:cNvPr id="7" name="TextBox 6">
            <a:extLst>
              <a:ext uri="{FF2B5EF4-FFF2-40B4-BE49-F238E27FC236}">
                <a16:creationId xmlns:a16="http://schemas.microsoft.com/office/drawing/2014/main" id="{11837216-6962-7C36-2362-065B09E1F966}"/>
              </a:ext>
            </a:extLst>
          </p:cNvPr>
          <p:cNvSpPr txBox="1"/>
          <p:nvPr/>
        </p:nvSpPr>
        <p:spPr>
          <a:xfrm>
            <a:off x="11761766" y="6481564"/>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6</a:t>
            </a:r>
          </a:p>
        </p:txBody>
      </p:sp>
      <p:sp>
        <p:nvSpPr>
          <p:cNvPr id="9" name="TextBox 8">
            <a:extLst>
              <a:ext uri="{FF2B5EF4-FFF2-40B4-BE49-F238E27FC236}">
                <a16:creationId xmlns:a16="http://schemas.microsoft.com/office/drawing/2014/main" id="{88BFFBBA-529A-D2A8-522D-45723DC7BEE7}"/>
              </a:ext>
            </a:extLst>
          </p:cNvPr>
          <p:cNvSpPr txBox="1"/>
          <p:nvPr/>
        </p:nvSpPr>
        <p:spPr>
          <a:xfrm>
            <a:off x="0" y="6565844"/>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Arial"/>
              </a:rPr>
              <a:t>Image courtesy of NASA</a:t>
            </a:r>
          </a:p>
        </p:txBody>
      </p:sp>
    </p:spTree>
    <p:extLst>
      <p:ext uri="{BB962C8B-B14F-4D97-AF65-F5344CB8AC3E}">
        <p14:creationId xmlns:p14="http://schemas.microsoft.com/office/powerpoint/2010/main" val="221498101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28B0-EB9A-CD4F-95FA-4219E4BB9EA9}"/>
              </a:ext>
            </a:extLst>
          </p:cNvPr>
          <p:cNvSpPr>
            <a:spLocks noGrp="1"/>
          </p:cNvSpPr>
          <p:nvPr>
            <p:ph type="title"/>
          </p:nvPr>
        </p:nvSpPr>
        <p:spPr/>
        <p:txBody>
          <a:bodyPr/>
          <a:lstStyle/>
          <a:p>
            <a:r>
              <a:rPr lang="en-US" dirty="0">
                <a:solidFill>
                  <a:schemeClr val="accent6">
                    <a:lumMod val="60000"/>
                    <a:lumOff val="40000"/>
                  </a:schemeClr>
                </a:solidFill>
              </a:rPr>
              <a:t>Spotlight on Electric Propulsion</a:t>
            </a:r>
          </a:p>
        </p:txBody>
      </p:sp>
      <p:sp>
        <p:nvSpPr>
          <p:cNvPr id="64" name="TextBox 63">
            <a:extLst>
              <a:ext uri="{FF2B5EF4-FFF2-40B4-BE49-F238E27FC236}">
                <a16:creationId xmlns:a16="http://schemas.microsoft.com/office/drawing/2014/main" id="{5C07C3D1-1D28-1E45-AF96-84BCA1F4751C}"/>
              </a:ext>
            </a:extLst>
          </p:cNvPr>
          <p:cNvSpPr txBox="1"/>
          <p:nvPr/>
        </p:nvSpPr>
        <p:spPr>
          <a:xfrm>
            <a:off x="608642" y="1301004"/>
            <a:ext cx="2688529" cy="646331"/>
          </a:xfrm>
          <a:prstGeom prst="rect">
            <a:avLst/>
          </a:prstGeom>
          <a:solidFill>
            <a:schemeClr val="bg1">
              <a:lumMod val="95000"/>
            </a:schemeClr>
          </a:solidFill>
          <a:ln w="12700">
            <a:solidFill>
              <a:schemeClr val="bg1">
                <a:lumMod val="50000"/>
              </a:schemeClr>
            </a:solidFill>
          </a:ln>
        </p:spPr>
        <p:txBody>
          <a:bodyPr wrap="square" rtlCol="0">
            <a:spAutoFit/>
          </a:bodyPr>
          <a:lstStyle>
            <a:defPPr>
              <a:defRPr lang="en-US"/>
            </a:defPPr>
            <a:lvl1pPr algn="ctr">
              <a:defRPr i="1">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Gateway Induced </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Environments System</a:t>
            </a:r>
          </a:p>
        </p:txBody>
      </p:sp>
      <p:sp>
        <p:nvSpPr>
          <p:cNvPr id="76" name="TextBox 75">
            <a:extLst>
              <a:ext uri="{FF2B5EF4-FFF2-40B4-BE49-F238E27FC236}">
                <a16:creationId xmlns:a16="http://schemas.microsoft.com/office/drawing/2014/main" id="{4E243922-5967-0D48-AFA2-BC85BA3BAB5C}"/>
              </a:ext>
            </a:extLst>
          </p:cNvPr>
          <p:cNvSpPr txBox="1"/>
          <p:nvPr/>
        </p:nvSpPr>
        <p:spPr>
          <a:xfrm>
            <a:off x="837651" y="2976699"/>
            <a:ext cx="2200518" cy="584775"/>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Electric Propulsion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Plumes</a:t>
            </a:r>
          </a:p>
        </p:txBody>
      </p:sp>
      <p:cxnSp>
        <p:nvCxnSpPr>
          <p:cNvPr id="78" name="Elbow Connector 77">
            <a:extLst>
              <a:ext uri="{FF2B5EF4-FFF2-40B4-BE49-F238E27FC236}">
                <a16:creationId xmlns:a16="http://schemas.microsoft.com/office/drawing/2014/main" id="{2BF39609-FD78-0F4D-8F62-66C05A259F8E}"/>
              </a:ext>
            </a:extLst>
          </p:cNvPr>
          <p:cNvCxnSpPr>
            <a:cxnSpLocks/>
            <a:stCxn id="64" idx="1"/>
            <a:endCxn id="82" idx="1"/>
          </p:cNvCxnSpPr>
          <p:nvPr/>
        </p:nvCxnSpPr>
        <p:spPr>
          <a:xfrm rot="10800000" flipH="1" flipV="1">
            <a:off x="608641" y="1624170"/>
            <a:ext cx="259005" cy="847068"/>
          </a:xfrm>
          <a:prstGeom prst="bentConnector3">
            <a:avLst>
              <a:gd name="adj1" fmla="val -8826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F9C812A-8BEF-4D0D-9D6A-012685044AA9}"/>
              </a:ext>
            </a:extLst>
          </p:cNvPr>
          <p:cNvSpPr txBox="1"/>
          <p:nvPr/>
        </p:nvSpPr>
        <p:spPr>
          <a:xfrm>
            <a:off x="867647" y="2178850"/>
            <a:ext cx="2170521"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Lunar </a:t>
            </a:r>
            <a:b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b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Dust</a:t>
            </a:r>
          </a:p>
        </p:txBody>
      </p:sp>
      <p:sp>
        <p:nvSpPr>
          <p:cNvPr id="84" name="TextBox 83">
            <a:extLst>
              <a:ext uri="{FF2B5EF4-FFF2-40B4-BE49-F238E27FC236}">
                <a16:creationId xmlns:a16="http://schemas.microsoft.com/office/drawing/2014/main" id="{B9283428-DA0E-477E-84E7-B2061D7FAC92}"/>
              </a:ext>
            </a:extLst>
          </p:cNvPr>
          <p:cNvSpPr txBox="1"/>
          <p:nvPr/>
        </p:nvSpPr>
        <p:spPr>
          <a:xfrm>
            <a:off x="837651" y="3746137"/>
            <a:ext cx="2200517"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Molecular Contamination</a:t>
            </a:r>
          </a:p>
        </p:txBody>
      </p:sp>
      <p:cxnSp>
        <p:nvCxnSpPr>
          <p:cNvPr id="47" name="Elbow Connector 77">
            <a:extLst>
              <a:ext uri="{FF2B5EF4-FFF2-40B4-BE49-F238E27FC236}">
                <a16:creationId xmlns:a16="http://schemas.microsoft.com/office/drawing/2014/main" id="{A8D6FAC2-AA18-4A06-BB8F-54C3245731FA}"/>
              </a:ext>
            </a:extLst>
          </p:cNvPr>
          <p:cNvCxnSpPr>
            <a:cxnSpLocks/>
            <a:stCxn id="64" idx="1"/>
            <a:endCxn id="76" idx="1"/>
          </p:cNvCxnSpPr>
          <p:nvPr/>
        </p:nvCxnSpPr>
        <p:spPr>
          <a:xfrm rot="10800000" flipH="1" flipV="1">
            <a:off x="608641" y="1624169"/>
            <a:ext cx="229009" cy="1644917"/>
          </a:xfrm>
          <a:prstGeom prst="bentConnector3">
            <a:avLst>
              <a:gd name="adj1" fmla="val -9982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Elbow Connector 77">
            <a:extLst>
              <a:ext uri="{FF2B5EF4-FFF2-40B4-BE49-F238E27FC236}">
                <a16:creationId xmlns:a16="http://schemas.microsoft.com/office/drawing/2014/main" id="{47B67735-29C0-9B58-552A-E2C0267373F8}"/>
              </a:ext>
            </a:extLst>
          </p:cNvPr>
          <p:cNvCxnSpPr>
            <a:cxnSpLocks/>
          </p:cNvCxnSpPr>
          <p:nvPr/>
        </p:nvCxnSpPr>
        <p:spPr>
          <a:xfrm rot="16200000" flipH="1">
            <a:off x="225002" y="3425875"/>
            <a:ext cx="769439" cy="455860"/>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BCF2F574-A502-DE7B-3094-AED0C3DFB861}"/>
              </a:ext>
            </a:extLst>
          </p:cNvPr>
          <p:cNvSpPr txBox="1">
            <a:spLocks/>
          </p:cNvSpPr>
          <p:nvPr/>
        </p:nvSpPr>
        <p:spPr>
          <a:xfrm>
            <a:off x="3593128" y="1246641"/>
            <a:ext cx="8130786" cy="5378447"/>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Electric thrusters on Gateway’s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Power Propulsion Element (PPE)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provide primary thrust for lunar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transit, most orbit maintenance,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and orbit transfer operations.</a:t>
            </a:r>
          </a:p>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Induced environments resulting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from Electric Propulsion (EP) </a:t>
            </a:r>
            <a:b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b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plumes include:</a:t>
            </a:r>
          </a:p>
          <a:p>
            <a:pPr marL="685800" marR="0" lvl="1" indent="-2286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ヒラギノ角ゴ Pro W3" charset="-128"/>
                <a:cs typeface="Arial"/>
              </a:rPr>
              <a:t>Sputter erosion</a:t>
            </a: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 ions impacting s/c surfaces may sputter material off and result in loss of material over time</a:t>
            </a:r>
          </a:p>
          <a:p>
            <a:pPr marL="685800" marR="0" lvl="1" indent="-2286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ヒラギノ角ゴ Pro W3" charset="-128"/>
                <a:cs typeface="Arial"/>
              </a:rPr>
              <a:t>Sputter redeposition</a:t>
            </a: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 sputter eroded s/c material may transport to other s/c surfaces with line-of-sight and deposit as a contaminant</a:t>
            </a:r>
          </a:p>
          <a:p>
            <a:pPr marL="685800" marR="0" lvl="1" indent="-228600" algn="l" defTabSz="457200" rtl="0" eaLnBrk="0" fontAlgn="base" latinLnBrk="0" hangingPunct="0">
              <a:lnSpc>
                <a:spcPct val="100000"/>
              </a:lnSpc>
              <a:spcBef>
                <a:spcPts val="0"/>
              </a:spcBef>
              <a:spcAft>
                <a:spcPts val="600"/>
              </a:spcAft>
              <a:buClrTx/>
              <a:buSzTx/>
              <a:buFont typeface="Arial"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ヒラギノ角ゴ Pro W3" charset="-128"/>
                <a:cs typeface="Arial"/>
              </a:rPr>
              <a:t>Electrical</a:t>
            </a: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 the EP plumes are a relatively cold and quasi-neutral plasma that can interact electrically with s/c surfaces</a:t>
            </a:r>
          </a:p>
          <a:p>
            <a:pPr marL="685800" marR="0" lvl="1" indent="-228600" algn="l" defTabSz="457200" rtl="0" eaLnBrk="0" fontAlgn="base" latinLnBrk="0" hangingPunct="0">
              <a:lnSpc>
                <a:spcPct val="100000"/>
              </a:lnSpc>
              <a:spcBef>
                <a:spcPts val="0"/>
              </a:spcBef>
              <a:spcAft>
                <a:spcPts val="600"/>
              </a:spcAft>
              <a:buClrTx/>
              <a:buSzTx/>
              <a:buFont typeface="Arial" charset="0"/>
              <a:buChar char="–"/>
              <a:tabLst/>
              <a:defRPr/>
            </a:pPr>
            <a:endPar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endParaRPr>
          </a:p>
        </p:txBody>
      </p:sp>
      <p:pic>
        <p:nvPicPr>
          <p:cNvPr id="9" name="Picture 2">
            <a:extLst>
              <a:ext uri="{FF2B5EF4-FFF2-40B4-BE49-F238E27FC236}">
                <a16:creationId xmlns:a16="http://schemas.microsoft.com/office/drawing/2014/main" id="{DC336800-4059-D138-DD82-98C93B7F403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01394" y="1266086"/>
            <a:ext cx="3781964" cy="2127355"/>
          </a:xfrm>
          <a:prstGeom prst="rect">
            <a:avLst/>
          </a:prstGeom>
          <a:noFill/>
          <a:effectLst>
            <a:outerShdw blurRad="50800" dist="38100" dir="2700000" algn="tl"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B7402CC-F7EF-E0EA-0D94-5E1A54BF3C28}"/>
              </a:ext>
            </a:extLst>
          </p:cNvPr>
          <p:cNvSpPr txBox="1"/>
          <p:nvPr/>
        </p:nvSpPr>
        <p:spPr>
          <a:xfrm>
            <a:off x="4344139" y="5541030"/>
            <a:ext cx="7455239" cy="646331"/>
          </a:xfrm>
          <a:prstGeom prst="rect">
            <a:avLst/>
          </a:prstGeom>
          <a:solidFill>
            <a:schemeClr val="accent6">
              <a:lumMod val="20000"/>
              <a:lumOff val="80000"/>
            </a:schemeClr>
          </a:solidFill>
          <a:ln w="38100">
            <a:solidFill>
              <a:schemeClr val="accent6">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EP Plume induced environments at Gateway are characterized by the Ion Propulsion System Team at Glenn Research Center (GRC) </a:t>
            </a:r>
          </a:p>
        </p:txBody>
      </p:sp>
      <p:sp>
        <p:nvSpPr>
          <p:cNvPr id="3" name="TextBox 2">
            <a:extLst>
              <a:ext uri="{FF2B5EF4-FFF2-40B4-BE49-F238E27FC236}">
                <a16:creationId xmlns:a16="http://schemas.microsoft.com/office/drawing/2014/main" id="{6D7C51F4-DEA5-B317-9189-42EDB018B60D}"/>
              </a:ext>
            </a:extLst>
          </p:cNvPr>
          <p:cNvSpPr txBox="1"/>
          <p:nvPr/>
        </p:nvSpPr>
        <p:spPr>
          <a:xfrm>
            <a:off x="9893879" y="6517575"/>
            <a:ext cx="1659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Image courtesy of NASA</a:t>
            </a:r>
          </a:p>
        </p:txBody>
      </p:sp>
      <p:pic>
        <p:nvPicPr>
          <p:cNvPr id="4" name="Picture 3">
            <a:extLst>
              <a:ext uri="{FF2B5EF4-FFF2-40B4-BE49-F238E27FC236}">
                <a16:creationId xmlns:a16="http://schemas.microsoft.com/office/drawing/2014/main" id="{CF8D7214-1AF0-7559-FD74-9F7A23F0D0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925" y="4515575"/>
            <a:ext cx="3900596" cy="2015728"/>
          </a:xfrm>
          <a:prstGeom prst="rect">
            <a:avLst/>
          </a:prstGeom>
        </p:spPr>
      </p:pic>
      <p:sp>
        <p:nvSpPr>
          <p:cNvPr id="7" name="TextBox 6">
            <a:extLst>
              <a:ext uri="{FF2B5EF4-FFF2-40B4-BE49-F238E27FC236}">
                <a16:creationId xmlns:a16="http://schemas.microsoft.com/office/drawing/2014/main" id="{5A978341-FA04-5575-EDB0-AC83BF7F43A9}"/>
              </a:ext>
            </a:extLst>
          </p:cNvPr>
          <p:cNvSpPr txBox="1"/>
          <p:nvPr/>
        </p:nvSpPr>
        <p:spPr>
          <a:xfrm>
            <a:off x="0" y="6506033"/>
            <a:ext cx="46150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EP Plume Induced Erosion / Redeposition Visualization</a:t>
            </a:r>
          </a:p>
        </p:txBody>
      </p:sp>
    </p:spTree>
    <p:extLst>
      <p:ext uri="{BB962C8B-B14F-4D97-AF65-F5344CB8AC3E}">
        <p14:creationId xmlns:p14="http://schemas.microsoft.com/office/powerpoint/2010/main" val="3544543349"/>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28B0-EB9A-CD4F-95FA-4219E4BB9EA9}"/>
              </a:ext>
            </a:extLst>
          </p:cNvPr>
          <p:cNvSpPr>
            <a:spLocks noGrp="1"/>
          </p:cNvSpPr>
          <p:nvPr>
            <p:ph type="title"/>
          </p:nvPr>
        </p:nvSpPr>
        <p:spPr/>
        <p:txBody>
          <a:bodyPr/>
          <a:lstStyle/>
          <a:p>
            <a:r>
              <a:rPr lang="en-US" dirty="0">
                <a:solidFill>
                  <a:srgbClr val="CAA2DA"/>
                </a:solidFill>
              </a:rPr>
              <a:t>Spotlight on Molecular Contamination</a:t>
            </a:r>
          </a:p>
        </p:txBody>
      </p:sp>
      <p:sp>
        <p:nvSpPr>
          <p:cNvPr id="64" name="TextBox 63">
            <a:extLst>
              <a:ext uri="{FF2B5EF4-FFF2-40B4-BE49-F238E27FC236}">
                <a16:creationId xmlns:a16="http://schemas.microsoft.com/office/drawing/2014/main" id="{5C07C3D1-1D28-1E45-AF96-84BCA1F4751C}"/>
              </a:ext>
            </a:extLst>
          </p:cNvPr>
          <p:cNvSpPr txBox="1"/>
          <p:nvPr/>
        </p:nvSpPr>
        <p:spPr>
          <a:xfrm>
            <a:off x="608642" y="1301004"/>
            <a:ext cx="2688529" cy="646331"/>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Gateway Induced </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Environments System</a:t>
            </a:r>
            <a:endParaRPr kumimoji="0" lang="en-US" sz="1400" b="0" i="1"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4E243922-5967-0D48-AFA2-BC85BA3BAB5C}"/>
              </a:ext>
            </a:extLst>
          </p:cNvPr>
          <p:cNvSpPr txBox="1"/>
          <p:nvPr/>
        </p:nvSpPr>
        <p:spPr>
          <a:xfrm>
            <a:off x="837651" y="2976699"/>
            <a:ext cx="2200518"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Electric Propulsion Plumes</a:t>
            </a:r>
          </a:p>
        </p:txBody>
      </p:sp>
      <p:cxnSp>
        <p:nvCxnSpPr>
          <p:cNvPr id="78" name="Elbow Connector 77">
            <a:extLst>
              <a:ext uri="{FF2B5EF4-FFF2-40B4-BE49-F238E27FC236}">
                <a16:creationId xmlns:a16="http://schemas.microsoft.com/office/drawing/2014/main" id="{2BF39609-FD78-0F4D-8F62-66C05A259F8E}"/>
              </a:ext>
            </a:extLst>
          </p:cNvPr>
          <p:cNvCxnSpPr>
            <a:cxnSpLocks/>
            <a:stCxn id="64" idx="1"/>
            <a:endCxn id="82" idx="1"/>
          </p:cNvCxnSpPr>
          <p:nvPr/>
        </p:nvCxnSpPr>
        <p:spPr>
          <a:xfrm rot="10800000" flipH="1" flipV="1">
            <a:off x="608641" y="1624170"/>
            <a:ext cx="259005" cy="847068"/>
          </a:xfrm>
          <a:prstGeom prst="bentConnector3">
            <a:avLst>
              <a:gd name="adj1" fmla="val -88261"/>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F9C812A-8BEF-4D0D-9D6A-012685044AA9}"/>
              </a:ext>
            </a:extLst>
          </p:cNvPr>
          <p:cNvSpPr txBox="1"/>
          <p:nvPr/>
        </p:nvSpPr>
        <p:spPr>
          <a:xfrm>
            <a:off x="867647" y="2178850"/>
            <a:ext cx="2170521" cy="584775"/>
          </a:xfrm>
          <a:prstGeom prst="rect">
            <a:avLst/>
          </a:prstGeom>
          <a:solidFill>
            <a:schemeClr val="bg1">
              <a:lumMod val="95000"/>
            </a:schemeClr>
          </a:solidFill>
          <a:ln w="12700">
            <a:solidFill>
              <a:schemeClr val="tx1">
                <a:lumMod val="50000"/>
                <a:lumOff val="50000"/>
              </a:schemeClr>
            </a:solidFill>
          </a:ln>
        </p:spPr>
        <p:txBody>
          <a:bodyPr wrap="square" rtlCol="0">
            <a:spAutoFit/>
          </a:bodyPr>
          <a:lstStyle>
            <a:defPPr>
              <a:defRPr lang="en-US"/>
            </a:defPPr>
            <a:lvl1pPr algn="ctr">
              <a:defRPr sz="1600" b="0" i="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Lunar </a:t>
            </a:r>
            <a:b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br>
            <a:r>
              <a:rPr kumimoji="0" lang="en-US"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Dust</a:t>
            </a:r>
          </a:p>
        </p:txBody>
      </p:sp>
      <p:sp>
        <p:nvSpPr>
          <p:cNvPr id="84" name="TextBox 83">
            <a:extLst>
              <a:ext uri="{FF2B5EF4-FFF2-40B4-BE49-F238E27FC236}">
                <a16:creationId xmlns:a16="http://schemas.microsoft.com/office/drawing/2014/main" id="{B9283428-DA0E-477E-84E7-B2061D7FAC92}"/>
              </a:ext>
            </a:extLst>
          </p:cNvPr>
          <p:cNvSpPr txBox="1"/>
          <p:nvPr/>
        </p:nvSpPr>
        <p:spPr>
          <a:xfrm>
            <a:off x="837651" y="3746137"/>
            <a:ext cx="2200517" cy="584775"/>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Molecular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Contamination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7" name="Elbow Connector 77">
            <a:extLst>
              <a:ext uri="{FF2B5EF4-FFF2-40B4-BE49-F238E27FC236}">
                <a16:creationId xmlns:a16="http://schemas.microsoft.com/office/drawing/2014/main" id="{A8D6FAC2-AA18-4A06-BB8F-54C3245731FA}"/>
              </a:ext>
            </a:extLst>
          </p:cNvPr>
          <p:cNvCxnSpPr>
            <a:cxnSpLocks/>
            <a:stCxn id="64" idx="1"/>
            <a:endCxn id="76" idx="1"/>
          </p:cNvCxnSpPr>
          <p:nvPr/>
        </p:nvCxnSpPr>
        <p:spPr>
          <a:xfrm rot="10800000" flipH="1" flipV="1">
            <a:off x="608641" y="1624169"/>
            <a:ext cx="229009" cy="1644917"/>
          </a:xfrm>
          <a:prstGeom prst="bentConnector3">
            <a:avLst>
              <a:gd name="adj1" fmla="val -99821"/>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B67EF5-5961-AF3E-0507-108E9DA87222}"/>
              </a:ext>
            </a:extLst>
          </p:cNvPr>
          <p:cNvSpPr txBox="1">
            <a:spLocks/>
          </p:cNvSpPr>
          <p:nvPr/>
        </p:nvSpPr>
        <p:spPr>
          <a:xfrm>
            <a:off x="4052129" y="1133618"/>
            <a:ext cx="7815985" cy="4362307"/>
          </a:xfrm>
          <a:prstGeom prst="rect">
            <a:avLst/>
          </a:prstGeom>
        </p:spPr>
        <p:txBody>
          <a:bodyPr/>
          <a:lstStyle>
            <a:lvl1pPr marL="177800" indent="-177800" algn="l" defTabSz="457200" rtl="0" eaLnBrk="0" fontAlgn="base" hangingPunct="0">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0" fontAlgn="base" hangingPunct="0">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marR="0" lvl="0" indent="-177800" algn="l" defTabSz="457200" rtl="0" eaLnBrk="0" fontAlgn="base" latinLnBrk="0" hangingPunct="0">
              <a:lnSpc>
                <a:spcPct val="100000"/>
              </a:lnSpc>
              <a:spcBef>
                <a:spcPts val="0"/>
              </a:spcBef>
              <a:spcAft>
                <a:spcPts val="600"/>
              </a:spcAft>
              <a:buClrTx/>
              <a:buSzTx/>
              <a:buFont typeface="Arial" charset="0"/>
              <a:buChar char="•"/>
              <a:tabLst/>
              <a:defRPr/>
            </a:pPr>
            <a:r>
              <a:rPr kumimoji="0" lang="en-GB" sz="1800" b="1" i="0" u="none" strike="noStrike" kern="1200" cap="none" spc="0" normalizeH="0" baseline="0" noProof="0" dirty="0">
                <a:ln>
                  <a:noFill/>
                </a:ln>
                <a:solidFill>
                  <a:prstClr val="black"/>
                </a:solidFill>
                <a:effectLst/>
                <a:uLnTx/>
                <a:uFillTx/>
                <a:latin typeface="Arial"/>
                <a:ea typeface="ヒラギノ角ゴ Pro W3" charset="-128"/>
                <a:cs typeface="Arial"/>
              </a:rPr>
              <a:t>The Gateway induced molecular contamination environment includes contributions from Gateway elements, visiting vehicles, and external payloads.</a:t>
            </a:r>
          </a:p>
          <a:p>
            <a:pPr marL="685800" marR="0" lvl="1" indent="-228600" algn="l" defTabSz="457200" rtl="0" eaLnBrk="0" fontAlgn="base" latinLnBrk="0" hangingPunct="0">
              <a:lnSpc>
                <a:spcPct val="100000"/>
              </a:lnSpc>
              <a:spcBef>
                <a:spcPts val="0"/>
              </a:spcBef>
              <a:spcAft>
                <a:spcPts val="200"/>
              </a:spcAft>
              <a:buClrTx/>
              <a:buSzTx/>
              <a:buFont typeface="Arial"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ヒラギノ角ゴ Pro W3" charset="-128"/>
                <a:cs typeface="Arial"/>
              </a:rPr>
              <a:t>Molecular contamination sources include:</a:t>
            </a:r>
            <a:endParaRPr kumimoji="0" lang="en-GB" sz="1800" b="0" i="0" u="none" strike="noStrike" kern="1200" cap="none" spc="0" normalizeH="0" baseline="0" noProof="0" dirty="0">
              <a:ln>
                <a:noFill/>
              </a:ln>
              <a:solidFill>
                <a:prstClr val="black"/>
              </a:solidFill>
              <a:effectLst/>
              <a:uLnTx/>
              <a:uFillTx/>
              <a:latin typeface="Arial"/>
              <a:ea typeface="ヒラギノ角ゴ Pro W3" charset="-128"/>
              <a:cs typeface="Arial"/>
            </a:endParaRPr>
          </a:p>
          <a:p>
            <a:pPr marL="1085850" marR="0" lvl="2" indent="-171450" algn="l" defTabSz="457200" rtl="0" eaLnBrk="0" fontAlgn="base" latinLnBrk="0" hangingPunct="0">
              <a:lnSpc>
                <a:spcPct val="100000"/>
              </a:lnSpc>
              <a:spcBef>
                <a:spcPts val="0"/>
              </a:spcBef>
              <a:spcAft>
                <a:spcPts val="20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prstClr val="black"/>
                </a:solidFill>
                <a:effectLst/>
                <a:uLnTx/>
                <a:uFillTx/>
                <a:latin typeface="Arial"/>
                <a:ea typeface="ヒラギノ角ゴ Pro W3" charset="-128"/>
                <a:cs typeface="Arial"/>
              </a:rPr>
              <a:t>Materials outgassing</a:t>
            </a:r>
          </a:p>
          <a:p>
            <a:pPr marL="1085850" marR="0" lvl="2" indent="-171450" algn="l" defTabSz="457200" rtl="0" eaLnBrk="0" fontAlgn="base" latinLnBrk="0" hangingPunct="0">
              <a:lnSpc>
                <a:spcPct val="100000"/>
              </a:lnSpc>
              <a:spcBef>
                <a:spcPts val="0"/>
              </a:spcBef>
              <a:spcAft>
                <a:spcPts val="20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prstClr val="black"/>
                </a:solidFill>
                <a:effectLst/>
                <a:uLnTx/>
                <a:uFillTx/>
                <a:latin typeface="Arial"/>
                <a:ea typeface="ヒラギノ角ゴ Pro W3" charset="-128"/>
                <a:cs typeface="Arial"/>
              </a:rPr>
              <a:t>Thruster plume-induced contamination</a:t>
            </a:r>
          </a:p>
          <a:p>
            <a:pPr marL="1085850" marR="0" lvl="2" indent="-171450" algn="l" defTabSz="457200" rtl="0" eaLnBrk="0" fontAlgn="base" latinLnBrk="0" hangingPunct="0">
              <a:lnSpc>
                <a:spcPct val="100000"/>
              </a:lnSpc>
              <a:spcBef>
                <a:spcPts val="0"/>
              </a:spcBef>
              <a:spcAft>
                <a:spcPts val="20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prstClr val="black"/>
                </a:solidFill>
                <a:effectLst/>
                <a:uLnTx/>
                <a:uFillTx/>
                <a:latin typeface="Arial"/>
                <a:ea typeface="ヒラギノ角ゴ Pro W3" charset="-128"/>
                <a:cs typeface="Arial"/>
              </a:rPr>
              <a:t>Redeposit of sputtered material (due to ion thrusters)</a:t>
            </a:r>
          </a:p>
          <a:p>
            <a:pPr marL="1085850" marR="0" lvl="2" indent="-171450" algn="l" defTabSz="457200" rtl="0" eaLnBrk="0" fontAlgn="base" latinLnBrk="0" hangingPunct="0">
              <a:lnSpc>
                <a:spcPct val="100000"/>
              </a:lnSpc>
              <a:spcBef>
                <a:spcPts val="0"/>
              </a:spcBef>
              <a:spcAft>
                <a:spcPts val="20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prstClr val="black"/>
                </a:solidFill>
                <a:effectLst/>
                <a:uLnTx/>
                <a:uFillTx/>
                <a:latin typeface="Arial"/>
                <a:ea typeface="ヒラギノ角ゴ Pro W3" charset="-128"/>
                <a:cs typeface="Arial"/>
              </a:rPr>
              <a:t>Vacuum vent releases</a:t>
            </a:r>
          </a:p>
          <a:p>
            <a:pPr marL="685800" marR="0" lvl="1" indent="-228600" algn="l" defTabSz="457200" rtl="0" eaLnBrk="0" fontAlgn="base" latinLnBrk="0" hangingPunct="0">
              <a:lnSpc>
                <a:spcPct val="100000"/>
              </a:lnSpc>
              <a:spcBef>
                <a:spcPts val="40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Materials outgassing is expected to be the dominant molecular contamination source during quiescent periods.  </a:t>
            </a:r>
          </a:p>
          <a:p>
            <a:pPr marL="685800" marR="0" lvl="1" indent="-228600" algn="l" defTabSz="457200" rtl="0" eaLnBrk="0" fontAlgn="base" latinLnBrk="0" hangingPunct="0">
              <a:lnSpc>
                <a:spcPct val="100000"/>
              </a:lnSpc>
              <a:spcBef>
                <a:spcPts val="400"/>
              </a:spcBef>
              <a:spcAft>
                <a:spcPts val="20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rPr>
              <a:t>Localized deposition possible during non-quiescent periods (e.g., thruster operations, vents/purges, visiting vehicle proximity operations).  </a:t>
            </a:r>
          </a:p>
          <a:p>
            <a:pPr marL="177800" marR="0" lvl="0" indent="-177800" algn="l" defTabSz="457200" rtl="0" eaLnBrk="0" fontAlgn="base" latinLnBrk="0" hangingPunct="0">
              <a:lnSpc>
                <a:spcPct val="100000"/>
              </a:lnSpc>
              <a:spcBef>
                <a:spcPts val="40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rPr>
              <a:t>Contamination-sensitive surfaces include solar arrays, thermal control surfaces, optical sensors, windows, and science instruments.  </a:t>
            </a:r>
            <a:r>
              <a:rPr kumimoji="0" lang="en-GB" sz="1800" b="1" i="0" u="none" strike="noStrike" kern="1200" cap="none" spc="0" normalizeH="0" baseline="0" noProof="0" dirty="0">
                <a:ln>
                  <a:noFill/>
                </a:ln>
                <a:solidFill>
                  <a:prstClr val="black"/>
                </a:solidFill>
                <a:effectLst/>
                <a:uLnTx/>
                <a:uFillTx/>
                <a:latin typeface="Arial"/>
                <a:ea typeface="ヒラギノ角ゴ Pro W3" charset="-128"/>
                <a:cs typeface="Arial"/>
              </a:rPr>
              <a:t> </a:t>
            </a:r>
            <a:endParaRPr kumimoji="0" lang="en-US" sz="1800" b="1" i="0" u="none" strike="noStrike" kern="1200" cap="none" spc="0" normalizeH="0" baseline="0" noProof="0" dirty="0">
              <a:ln>
                <a:noFill/>
              </a:ln>
              <a:solidFill>
                <a:prstClr val="black"/>
              </a:solidFill>
              <a:effectLst/>
              <a:uLnTx/>
              <a:uFillTx/>
              <a:latin typeface="Arial"/>
              <a:ea typeface="ヒラギノ角ゴ Pro W3" charset="-128"/>
              <a:cs typeface="Arial"/>
            </a:endParaRPr>
          </a:p>
          <a:p>
            <a:pPr marL="1085850" marR="0" lvl="2" indent="-171450" algn="l" defTabSz="457200" rtl="0" eaLnBrk="0" fontAlgn="base" latinLnBrk="0" hangingPunct="0">
              <a:lnSpc>
                <a:spcPct val="100000"/>
              </a:lnSpc>
              <a:spcBef>
                <a:spcPts val="0"/>
              </a:spcBef>
              <a:spcAft>
                <a:spcPts val="6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prstClr val="black"/>
              </a:solidFill>
              <a:effectLst/>
              <a:uLnTx/>
              <a:uFillTx/>
              <a:latin typeface="Arial"/>
              <a:ea typeface="ヒラギノ角ゴ Pro W3" charset="-128"/>
              <a:cs typeface="Arial"/>
            </a:endParaRPr>
          </a:p>
        </p:txBody>
      </p:sp>
      <p:cxnSp>
        <p:nvCxnSpPr>
          <p:cNvPr id="4" name="Elbow Connector 77">
            <a:extLst>
              <a:ext uri="{FF2B5EF4-FFF2-40B4-BE49-F238E27FC236}">
                <a16:creationId xmlns:a16="http://schemas.microsoft.com/office/drawing/2014/main" id="{B1F40D10-8D8C-8769-BA1F-606C6A99C08B}"/>
              </a:ext>
            </a:extLst>
          </p:cNvPr>
          <p:cNvCxnSpPr>
            <a:cxnSpLocks/>
          </p:cNvCxnSpPr>
          <p:nvPr/>
        </p:nvCxnSpPr>
        <p:spPr>
          <a:xfrm rot="16200000" flipH="1">
            <a:off x="225002" y="3425875"/>
            <a:ext cx="769439" cy="455860"/>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F377FC-82F0-FE82-B6B2-64D952C57470}"/>
              </a:ext>
            </a:extLst>
          </p:cNvPr>
          <p:cNvSpPr txBox="1"/>
          <p:nvPr/>
        </p:nvSpPr>
        <p:spPr>
          <a:xfrm>
            <a:off x="4168502" y="5433491"/>
            <a:ext cx="7455239" cy="830997"/>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Gateway Induced Environments Team is collaborating with the JPL Contamination Control Engineering Team on early look Gateway external contamination assessments.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Shape&#10;&#10;Description automatically generated with medium confidence">
            <a:extLst>
              <a:ext uri="{FF2B5EF4-FFF2-40B4-BE49-F238E27FC236}">
                <a16:creationId xmlns:a16="http://schemas.microsoft.com/office/drawing/2014/main" id="{D95E7E00-52E8-0248-4AB2-FAC7201688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5018781"/>
            <a:ext cx="3875148" cy="1076430"/>
          </a:xfrm>
          <a:prstGeom prst="rect">
            <a:avLst/>
          </a:prstGeom>
        </p:spPr>
      </p:pic>
    </p:spTree>
    <p:extLst>
      <p:ext uri="{BB962C8B-B14F-4D97-AF65-F5344CB8AC3E}">
        <p14:creationId xmlns:p14="http://schemas.microsoft.com/office/powerpoint/2010/main" val="896955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933B696C-C939-4599-82FB-B96AA8385A2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4038" b="332"/>
          <a:stretch/>
        </p:blipFill>
        <p:spPr>
          <a:xfrm>
            <a:off x="2028630" y="961537"/>
            <a:ext cx="3969720" cy="4862453"/>
          </a:xfrm>
          <a:prstGeom prst="rect">
            <a:avLst/>
          </a:prstGeom>
        </p:spPr>
      </p:pic>
      <p:pic>
        <p:nvPicPr>
          <p:cNvPr id="3" name="Picture 2">
            <a:extLst>
              <a:ext uri="{FF2B5EF4-FFF2-40B4-BE49-F238E27FC236}">
                <a16:creationId xmlns:a16="http://schemas.microsoft.com/office/drawing/2014/main" id="{0ABDD2A7-006C-4F3C-BABD-68C77A3E26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41352" y="1863749"/>
            <a:ext cx="2068878" cy="1877893"/>
          </a:xfrm>
          <a:prstGeom prst="rect">
            <a:avLst/>
          </a:prstGeom>
        </p:spPr>
      </p:pic>
      <p:sp>
        <p:nvSpPr>
          <p:cNvPr id="2" name="Title 1">
            <a:extLst>
              <a:ext uri="{FF2B5EF4-FFF2-40B4-BE49-F238E27FC236}">
                <a16:creationId xmlns:a16="http://schemas.microsoft.com/office/drawing/2014/main" id="{A23A33BD-8BE1-A543-A7A9-C4958CB72C6F}"/>
              </a:ext>
            </a:extLst>
          </p:cNvPr>
          <p:cNvSpPr>
            <a:spLocks noGrp="1"/>
          </p:cNvSpPr>
          <p:nvPr>
            <p:ph type="title"/>
          </p:nvPr>
        </p:nvSpPr>
        <p:spPr/>
        <p:txBody>
          <a:bodyPr>
            <a:normAutofit/>
          </a:bodyPr>
          <a:lstStyle/>
          <a:p>
            <a:r>
              <a:rPr lang="en-US" dirty="0">
                <a:solidFill>
                  <a:srgbClr val="CAA2DA"/>
                </a:solidFill>
              </a:rPr>
              <a:t>Molecular Contamination Modeling Approach</a:t>
            </a:r>
          </a:p>
        </p:txBody>
      </p:sp>
      <p:sp>
        <p:nvSpPr>
          <p:cNvPr id="78" name="TextBox 77">
            <a:extLst>
              <a:ext uri="{FF2B5EF4-FFF2-40B4-BE49-F238E27FC236}">
                <a16:creationId xmlns:a16="http://schemas.microsoft.com/office/drawing/2014/main" id="{E5A76A43-3576-4D28-92EF-B1848596404B}"/>
              </a:ext>
            </a:extLst>
          </p:cNvPr>
          <p:cNvSpPr txBox="1"/>
          <p:nvPr/>
        </p:nvSpPr>
        <p:spPr>
          <a:xfrm>
            <a:off x="10022549" y="3142427"/>
            <a:ext cx="2262637" cy="1046440"/>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Products</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GP 10057 verification</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Operational constraints </a:t>
            </a:r>
            <a:r>
              <a:rPr kumimoji="0" lang="en-US" sz="1400" b="0" i="0" u="none" strike="noStrike" kern="1200" cap="none" spc="0" normalizeH="0" baseline="0" noProof="0" dirty="0">
                <a:ln>
                  <a:noFill/>
                </a:ln>
                <a:solidFill>
                  <a:prstClr val="black"/>
                </a:solidFill>
                <a:effectLst/>
                <a:uLnTx/>
                <a:uFillTx/>
                <a:latin typeface="Calibri"/>
                <a:ea typeface="+mn-ea"/>
                <a:cs typeface="+mn-cs"/>
              </a:rPr>
              <a:t>(TBD)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2D360B62-1DBF-422D-8B2C-966306E83D57}"/>
              </a:ext>
            </a:extLst>
          </p:cNvPr>
          <p:cNvSpPr txBox="1"/>
          <p:nvPr/>
        </p:nvSpPr>
        <p:spPr>
          <a:xfrm>
            <a:off x="3818756" y="2951822"/>
            <a:ext cx="2691097" cy="861774"/>
          </a:xfrm>
          <a:prstGeom prst="rect">
            <a:avLst/>
          </a:prstGeom>
          <a:solidFill>
            <a:schemeClr val="bg1">
              <a:alpha val="70000"/>
            </a:schemeClr>
          </a:solidFill>
          <a:ln w="69850" cmpd="thickThin">
            <a:solidFill>
              <a:schemeClr val="accent4">
                <a:lumMod val="75000"/>
              </a:schemeClr>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Transport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View factor calculations Transport routines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A13D2D9C-71CC-45CF-A97E-72157DF532A9}"/>
              </a:ext>
            </a:extLst>
          </p:cNvPr>
          <p:cNvSpPr txBox="1"/>
          <p:nvPr/>
        </p:nvSpPr>
        <p:spPr>
          <a:xfrm>
            <a:off x="2795909" y="1815487"/>
            <a:ext cx="1597309" cy="830997"/>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Plume modeling</a:t>
            </a:r>
            <a:endParaRPr kumimoji="0" lang="en-US" sz="1600" b="1" i="0" u="sng"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rPr>
              <a:t>Bipropellant Plume Model</a:t>
            </a:r>
          </a:p>
        </p:txBody>
      </p:sp>
      <p:sp>
        <p:nvSpPr>
          <p:cNvPr id="85" name="Arrow: Striped Right 84">
            <a:extLst>
              <a:ext uri="{FF2B5EF4-FFF2-40B4-BE49-F238E27FC236}">
                <a16:creationId xmlns:a16="http://schemas.microsoft.com/office/drawing/2014/main" id="{4CAE8D37-F8AC-4E24-B879-14B62582D99B}"/>
              </a:ext>
            </a:extLst>
          </p:cNvPr>
          <p:cNvSpPr/>
          <p:nvPr/>
        </p:nvSpPr>
        <p:spPr>
          <a:xfrm flipV="1">
            <a:off x="6669982" y="3265144"/>
            <a:ext cx="713336" cy="637736"/>
          </a:xfrm>
          <a:prstGeom prst="stripedRightArrow">
            <a:avLst>
              <a:gd name="adj1" fmla="val 50000"/>
              <a:gd name="adj2" fmla="val 50000"/>
            </a:avLst>
          </a:prstGeom>
          <a:solidFill>
            <a:schemeClr val="accent4">
              <a:lumMod val="20000"/>
              <a:lumOff val="80000"/>
              <a:alpha val="70000"/>
            </a:schemeClr>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Arrow: Striped Right 85">
            <a:extLst>
              <a:ext uri="{FF2B5EF4-FFF2-40B4-BE49-F238E27FC236}">
                <a16:creationId xmlns:a16="http://schemas.microsoft.com/office/drawing/2014/main" id="{22FCC085-8F53-42E3-A69A-0A76A1EB9F75}"/>
              </a:ext>
            </a:extLst>
          </p:cNvPr>
          <p:cNvSpPr/>
          <p:nvPr/>
        </p:nvSpPr>
        <p:spPr>
          <a:xfrm rot="2952467">
            <a:off x="4053559" y="2189777"/>
            <a:ext cx="790156" cy="637736"/>
          </a:xfrm>
          <a:prstGeom prst="stripedRightArrow">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TextBox 87">
            <a:extLst>
              <a:ext uri="{FF2B5EF4-FFF2-40B4-BE49-F238E27FC236}">
                <a16:creationId xmlns:a16="http://schemas.microsoft.com/office/drawing/2014/main" id="{E8CE1701-BB4E-4BE3-A38B-0CF80A4AD2F9}"/>
              </a:ext>
            </a:extLst>
          </p:cNvPr>
          <p:cNvSpPr txBox="1"/>
          <p:nvPr/>
        </p:nvSpPr>
        <p:spPr>
          <a:xfrm>
            <a:off x="257963" y="4972997"/>
            <a:ext cx="3411526" cy="1569660"/>
          </a:xfrm>
          <a:prstGeom prst="rect">
            <a:avLst/>
          </a:prstGeom>
          <a:noFill/>
        </p:spPr>
        <p:txBody>
          <a:bodyPr wrap="square" rtlCol="0">
            <a:spAutoFit/>
          </a:bodyPr>
          <a:lstStyle/>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mn-cs"/>
              </a:rPr>
              <a:t>Spacecraft Information</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Gateway geometry, configurations</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Assembly sequence, traffic model</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Contamination-sensitive surfaces</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F81BD">
                    <a:lumMod val="75000"/>
                  </a:srgbClr>
                </a:solidFill>
                <a:effectLst/>
                <a:uLnTx/>
                <a:uFillTx/>
                <a:latin typeface="Calibri"/>
                <a:ea typeface="+mn-ea"/>
                <a:cs typeface="+mn-cs"/>
              </a:rPr>
              <a:t>Conops</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including thrusters, vents, array &amp; radiator articulation</a:t>
            </a:r>
          </a:p>
        </p:txBody>
      </p:sp>
      <p:sp>
        <p:nvSpPr>
          <p:cNvPr id="89" name="TextBox 88">
            <a:extLst>
              <a:ext uri="{FF2B5EF4-FFF2-40B4-BE49-F238E27FC236}">
                <a16:creationId xmlns:a16="http://schemas.microsoft.com/office/drawing/2014/main" id="{02CB08B3-A5D1-4DDD-A459-75C7FA6CA3DB}"/>
              </a:ext>
            </a:extLst>
          </p:cNvPr>
          <p:cNvSpPr txBox="1"/>
          <p:nvPr/>
        </p:nvSpPr>
        <p:spPr>
          <a:xfrm>
            <a:off x="115868" y="843064"/>
            <a:ext cx="3842285" cy="1077218"/>
          </a:xfrm>
          <a:prstGeom prst="rect">
            <a:avLst/>
          </a:prstGeom>
          <a:noFill/>
        </p:spPr>
        <p:txBody>
          <a:bodyPr wrap="square" rtlCol="0">
            <a:spAutoFit/>
          </a:bodyPr>
          <a:lstStyle/>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Thruster information</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Thruster design information </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Thruster performance data</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Firing data (</a:t>
            </a:r>
            <a:r>
              <a:rPr kumimoji="0" lang="en-US" sz="1600" b="0" i="0" u="none" strike="noStrike" kern="1200" cap="none" spc="0" normalizeH="0" baseline="0" noProof="0" dirty="0" err="1">
                <a:ln>
                  <a:noFill/>
                </a:ln>
                <a:solidFill>
                  <a:srgbClr val="4F81BD">
                    <a:lumMod val="75000"/>
                  </a:srgbClr>
                </a:solidFill>
                <a:effectLst/>
                <a:uLnTx/>
                <a:uFillTx/>
                <a:latin typeface="Calibri"/>
                <a:ea typeface="+mn-ea"/>
                <a:cs typeface="+mn-cs"/>
              </a:rPr>
              <a:t>prox</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ops / attitude control) </a:t>
            </a:r>
          </a:p>
        </p:txBody>
      </p:sp>
      <p:sp>
        <p:nvSpPr>
          <p:cNvPr id="90" name="Arrow: Striped Right 89">
            <a:extLst>
              <a:ext uri="{FF2B5EF4-FFF2-40B4-BE49-F238E27FC236}">
                <a16:creationId xmlns:a16="http://schemas.microsoft.com/office/drawing/2014/main" id="{A50E1919-0217-4F74-8DF3-56EF8B221A59}"/>
              </a:ext>
            </a:extLst>
          </p:cNvPr>
          <p:cNvSpPr/>
          <p:nvPr/>
        </p:nvSpPr>
        <p:spPr>
          <a:xfrm rot="2904705">
            <a:off x="2905946" y="923334"/>
            <a:ext cx="761398" cy="655839"/>
          </a:xfrm>
          <a:prstGeom prst="stripedRightArrow">
            <a:avLst>
              <a:gd name="adj1" fmla="val 41310"/>
              <a:gd name="adj2" fmla="val 50000"/>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Arrow: Striped Right 91">
            <a:extLst>
              <a:ext uri="{FF2B5EF4-FFF2-40B4-BE49-F238E27FC236}">
                <a16:creationId xmlns:a16="http://schemas.microsoft.com/office/drawing/2014/main" id="{5A354C1C-7828-4846-BD47-F955FC36743D}"/>
              </a:ext>
            </a:extLst>
          </p:cNvPr>
          <p:cNvSpPr/>
          <p:nvPr/>
        </p:nvSpPr>
        <p:spPr>
          <a:xfrm rot="18617443">
            <a:off x="3183023" y="4633571"/>
            <a:ext cx="973688" cy="596459"/>
          </a:xfrm>
          <a:prstGeom prst="stripedRightArrow">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B55D0E5F-06DD-45DB-9C6B-494E45B0221E}"/>
              </a:ext>
            </a:extLst>
          </p:cNvPr>
          <p:cNvSpPr txBox="1"/>
          <p:nvPr/>
        </p:nvSpPr>
        <p:spPr>
          <a:xfrm>
            <a:off x="7021356" y="879212"/>
            <a:ext cx="2937422" cy="830997"/>
          </a:xfrm>
          <a:prstGeom prst="rect">
            <a:avLst/>
          </a:prstGeom>
          <a:noFill/>
        </p:spPr>
        <p:txBody>
          <a:bodyPr wrap="square" rtlCol="0">
            <a:spAutoFit/>
          </a:bodyPr>
          <a:lstStyle/>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a:ea typeface="+mn-ea"/>
                <a:cs typeface="+mn-cs"/>
              </a:rPr>
              <a:t>Vacuum-Exposed Materials</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F81BD">
                    <a:lumMod val="75000"/>
                  </a:srgbClr>
                </a:solidFill>
                <a:effectLst/>
                <a:uLnTx/>
                <a:uFillTx/>
                <a:latin typeface="Calibri"/>
                <a:ea typeface="+mn-ea"/>
                <a:cs typeface="+mn-cs"/>
              </a:rPr>
              <a:t>Identification / usage</a:t>
            </a:r>
          </a:p>
          <a:p>
            <a:pPr marL="182880" marR="0" lvl="0" indent="-45720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F81BD">
                    <a:lumMod val="75000"/>
                  </a:srgbClr>
                </a:solidFill>
                <a:effectLst/>
                <a:uLnTx/>
                <a:uFillTx/>
                <a:latin typeface="Calibri"/>
                <a:ea typeface="+mn-ea"/>
                <a:cs typeface="+mn-cs"/>
              </a:rPr>
              <a:t>Operating temperatures</a:t>
            </a:r>
          </a:p>
        </p:txBody>
      </p:sp>
      <p:sp>
        <p:nvSpPr>
          <p:cNvPr id="94" name="Arrow: Striped Right 93">
            <a:extLst>
              <a:ext uri="{FF2B5EF4-FFF2-40B4-BE49-F238E27FC236}">
                <a16:creationId xmlns:a16="http://schemas.microsoft.com/office/drawing/2014/main" id="{113DB467-680B-4806-AB26-3DC7CB8949E5}"/>
              </a:ext>
            </a:extLst>
          </p:cNvPr>
          <p:cNvSpPr/>
          <p:nvPr/>
        </p:nvSpPr>
        <p:spPr>
          <a:xfrm rot="7661155">
            <a:off x="6010702" y="2195290"/>
            <a:ext cx="763235" cy="555370"/>
          </a:xfrm>
          <a:prstGeom prst="stripedRightArrow">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3228B121-C7BA-4792-9ED3-32F601F188CA}"/>
              </a:ext>
            </a:extLst>
          </p:cNvPr>
          <p:cNvSpPr txBox="1"/>
          <p:nvPr/>
        </p:nvSpPr>
        <p:spPr>
          <a:xfrm>
            <a:off x="7398896" y="3031008"/>
            <a:ext cx="20877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Outputs</a:t>
            </a:r>
            <a:br>
              <a:rPr kumimoji="0" lang="en-US" sz="1600" b="0" i="0" u="none" strike="noStrike" kern="1200" cap="none" spc="0" normalizeH="0" baseline="0" noProof="0" dirty="0">
                <a:ln>
                  <a:noFill/>
                </a:ln>
                <a:solidFill>
                  <a:srgbClr val="FF0000"/>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Element- &amp; System-level deposition </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(source-to-receiver)</a:t>
            </a:r>
            <a:endParaRPr kumimoji="0" lang="en-US" sz="16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26" name="Picture 2" descr="Curved Arrow Down Right Transparent Png - Curved Arrow Transparent  Background Transparent PNG - 2400x2400 - Free Download on NicePNG">
            <a:extLst>
              <a:ext uri="{FF2B5EF4-FFF2-40B4-BE49-F238E27FC236}">
                <a16:creationId xmlns:a16="http://schemas.microsoft.com/office/drawing/2014/main" id="{0926DF90-A045-41B8-901D-FBBE0AB93A0A}"/>
              </a:ext>
            </a:extLst>
          </p:cNvPr>
          <p:cNvPicPr>
            <a:picLocks noChangeAspect="1" noChangeArrowheads="1"/>
          </p:cNvPicPr>
          <p:nvPr/>
        </p:nvPicPr>
        <p:blipFill>
          <a:blip r:embed="rId5" cstate="screen">
            <a:clrChange>
              <a:clrFrom>
                <a:srgbClr val="F6F6F6"/>
              </a:clrFrom>
              <a:clrTo>
                <a:srgbClr val="F6F6F6">
                  <a:alpha val="0"/>
                </a:srgbClr>
              </a:clrTo>
            </a:clrChange>
            <a:alphaModFix/>
            <a:extLst>
              <a:ext uri="{28A0092B-C50C-407E-A947-70E740481C1C}">
                <a14:useLocalDpi xmlns:a14="http://schemas.microsoft.com/office/drawing/2010/main" val="0"/>
              </a:ext>
            </a:extLst>
          </a:blip>
          <a:srcRect/>
          <a:stretch>
            <a:fillRect/>
          </a:stretch>
        </p:blipFill>
        <p:spPr bwMode="auto">
          <a:xfrm rot="2683661">
            <a:off x="6566841" y="1251381"/>
            <a:ext cx="657225" cy="6572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rved Arrow Down Right Transparent Png - Curved Arrow Transparent  Background Transparent PNG - 2400x2400 - Free Download on NicePNG">
            <a:extLst>
              <a:ext uri="{FF2B5EF4-FFF2-40B4-BE49-F238E27FC236}">
                <a16:creationId xmlns:a16="http://schemas.microsoft.com/office/drawing/2014/main" id="{1888C411-C91E-4C69-B60B-E23D0A37804D}"/>
              </a:ext>
            </a:extLst>
          </p:cNvPr>
          <p:cNvPicPr>
            <a:picLocks noChangeAspect="1" noChangeArrowheads="1"/>
          </p:cNvPicPr>
          <p:nvPr/>
        </p:nvPicPr>
        <p:blipFill>
          <a:blip r:embed="rId6" cstate="screen">
            <a:clrChange>
              <a:clrFrom>
                <a:srgbClr val="F6F6F6"/>
              </a:clrFrom>
              <a:clrTo>
                <a:srgbClr val="F6F6F6">
                  <a:alpha val="0"/>
                </a:srgbClr>
              </a:clrTo>
            </a:clrChange>
            <a:alphaModFix/>
            <a:extLst>
              <a:ext uri="{28A0092B-C50C-407E-A947-70E740481C1C}">
                <a14:useLocalDpi xmlns:a14="http://schemas.microsoft.com/office/drawing/2010/main" val="0"/>
              </a:ext>
            </a:extLst>
          </a:blip>
          <a:srcRect/>
          <a:stretch>
            <a:fillRect/>
          </a:stretch>
        </p:blipFill>
        <p:spPr bwMode="auto">
          <a:xfrm rot="18762643">
            <a:off x="8445353" y="1983059"/>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rved Arrow Down Right Transparent Png - Curved Arrow Transparent  Background Transparent PNG - 2400x2400 - Free Download on NicePNG">
            <a:extLst>
              <a:ext uri="{FF2B5EF4-FFF2-40B4-BE49-F238E27FC236}">
                <a16:creationId xmlns:a16="http://schemas.microsoft.com/office/drawing/2014/main" id="{89BE6213-60F8-4DA6-8CD4-BC527497A29F}"/>
              </a:ext>
            </a:extLst>
          </p:cNvPr>
          <p:cNvPicPr>
            <a:picLocks noChangeAspect="1" noChangeArrowheads="1"/>
          </p:cNvPicPr>
          <p:nvPr/>
        </p:nvPicPr>
        <p:blipFill>
          <a:blip r:embed="rId6" cstate="screen">
            <a:clrChange>
              <a:clrFrom>
                <a:srgbClr val="F6F6F6"/>
              </a:clrFrom>
              <a:clrTo>
                <a:srgbClr val="F6F6F6">
                  <a:alpha val="0"/>
                </a:srgbClr>
              </a:clrTo>
            </a:clrChange>
            <a:alphaModFix/>
            <a:extLst>
              <a:ext uri="{28A0092B-C50C-407E-A947-70E740481C1C}">
                <a14:useLocalDpi xmlns:a14="http://schemas.microsoft.com/office/drawing/2010/main" val="0"/>
              </a:ext>
            </a:extLst>
          </a:blip>
          <a:srcRect/>
          <a:stretch>
            <a:fillRect/>
          </a:stretch>
        </p:blipFill>
        <p:spPr bwMode="auto">
          <a:xfrm rot="11314226">
            <a:off x="9474821" y="977136"/>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A16F11D-9FD1-46B6-9A88-7B6ED7B7F653}"/>
              </a:ext>
            </a:extLst>
          </p:cNvPr>
          <p:cNvSpPr txBox="1"/>
          <p:nvPr/>
        </p:nvSpPr>
        <p:spPr>
          <a:xfrm>
            <a:off x="8919161" y="1629856"/>
            <a:ext cx="146871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F81BD">
                    <a:lumMod val="75000"/>
                  </a:srgbClr>
                </a:solidFill>
                <a:effectLst/>
                <a:uLnTx/>
                <a:uFillTx/>
                <a:latin typeface="Calibri"/>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4F81BD">
                    <a:lumMod val="75000"/>
                  </a:srgbClr>
                </a:solidFill>
                <a:effectLst/>
                <a:uLnTx/>
                <a:uFillTx/>
                <a:latin typeface="Calibri"/>
                <a:ea typeface="+mn-ea"/>
                <a:cs typeface="+mn-cs"/>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dirty="0">
                <a:ln>
                  <a:noFill/>
                </a:ln>
                <a:solidFill>
                  <a:srgbClr val="4F81BD">
                    <a:lumMod val="75000"/>
                  </a:srgbClr>
                </a:solidFill>
                <a:effectLst/>
                <a:uLnTx/>
                <a:uFillTx/>
                <a:latin typeface="Calibri"/>
                <a:ea typeface="+mn-ea"/>
                <a:cs typeface="+mn-cs"/>
              </a:rPr>
              <a:t>(If Necessary)</a:t>
            </a:r>
          </a:p>
        </p:txBody>
      </p:sp>
      <p:sp>
        <p:nvSpPr>
          <p:cNvPr id="27" name="TextBox 26">
            <a:extLst>
              <a:ext uri="{FF2B5EF4-FFF2-40B4-BE49-F238E27FC236}">
                <a16:creationId xmlns:a16="http://schemas.microsoft.com/office/drawing/2014/main" id="{DEFA5BD6-BE25-4B53-A933-CF4C28FA162A}"/>
              </a:ext>
            </a:extLst>
          </p:cNvPr>
          <p:cNvSpPr txBox="1"/>
          <p:nvPr/>
        </p:nvSpPr>
        <p:spPr>
          <a:xfrm>
            <a:off x="6874963" y="1814597"/>
            <a:ext cx="17324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4F81BD">
                    <a:lumMod val="75000"/>
                  </a:srgbClr>
                </a:solidFill>
                <a:effectLst/>
                <a:uLnTx/>
                <a:uFillTx/>
                <a:latin typeface="Calibri"/>
                <a:ea typeface="+mn-ea"/>
                <a:cs typeface="+mn-cs"/>
              </a:rPr>
              <a:t>ASTM E1559 </a:t>
            </a:r>
            <a:r>
              <a:rPr kumimoji="0" lang="en-US" altLang="en-US" sz="1600" b="0" i="0" u="none" strike="noStrike" kern="1200" cap="none" spc="0" normalizeH="0" baseline="0" noProof="0" dirty="0">
                <a:ln>
                  <a:noFill/>
                </a:ln>
                <a:solidFill>
                  <a:srgbClr val="4F81BD">
                    <a:lumMod val="75000"/>
                  </a:srgbClr>
                </a:solidFill>
                <a:effectLst/>
                <a:uLnTx/>
                <a:uFillTx/>
                <a:latin typeface="Calibri"/>
                <a:ea typeface="+mn-ea"/>
                <a:cs typeface="+mn-cs"/>
              </a:rPr>
              <a:t>Outgassing rate test data</a:t>
            </a:r>
          </a:p>
        </p:txBody>
      </p:sp>
      <p:pic>
        <p:nvPicPr>
          <p:cNvPr id="28" name="Picture 27">
            <a:extLst>
              <a:ext uri="{FF2B5EF4-FFF2-40B4-BE49-F238E27FC236}">
                <a16:creationId xmlns:a16="http://schemas.microsoft.com/office/drawing/2014/main" id="{5066AF84-EB58-41B3-8F02-2C1E378B4F3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0249533" y="908705"/>
            <a:ext cx="1656196" cy="1635857"/>
          </a:xfrm>
          <a:prstGeom prst="rect">
            <a:avLst/>
          </a:prstGeom>
        </p:spPr>
      </p:pic>
      <p:pic>
        <p:nvPicPr>
          <p:cNvPr id="5" name="Picture 4">
            <a:extLst>
              <a:ext uri="{FF2B5EF4-FFF2-40B4-BE49-F238E27FC236}">
                <a16:creationId xmlns:a16="http://schemas.microsoft.com/office/drawing/2014/main" id="{C468F69A-926D-48D0-A7F4-8FF58A74FD7F}"/>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205192" y="5231759"/>
            <a:ext cx="1397532" cy="1140461"/>
          </a:xfrm>
          <a:prstGeom prst="rect">
            <a:avLst/>
          </a:prstGeom>
        </p:spPr>
      </p:pic>
      <p:pic>
        <p:nvPicPr>
          <p:cNvPr id="30" name="Picture 29">
            <a:extLst>
              <a:ext uri="{FF2B5EF4-FFF2-40B4-BE49-F238E27FC236}">
                <a16:creationId xmlns:a16="http://schemas.microsoft.com/office/drawing/2014/main" id="{AD042166-DBC5-4938-9A06-9A1495C7006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9068116" y="5503266"/>
            <a:ext cx="2362834" cy="1140461"/>
          </a:xfrm>
          <a:prstGeom prst="rect">
            <a:avLst/>
          </a:prstGeom>
        </p:spPr>
      </p:pic>
      <p:sp>
        <p:nvSpPr>
          <p:cNvPr id="32" name="TextBox 31">
            <a:extLst>
              <a:ext uri="{FF2B5EF4-FFF2-40B4-BE49-F238E27FC236}">
                <a16:creationId xmlns:a16="http://schemas.microsoft.com/office/drawing/2014/main" id="{16D19007-35B2-4EF3-BC71-89C01509F3F7}"/>
              </a:ext>
            </a:extLst>
          </p:cNvPr>
          <p:cNvSpPr txBox="1"/>
          <p:nvPr/>
        </p:nvSpPr>
        <p:spPr>
          <a:xfrm>
            <a:off x="8289220" y="4921281"/>
            <a:ext cx="28908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Redeposited sputter material </a:t>
            </a:r>
            <a:b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rPr>
            </a:b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from ion thrusters</a:t>
            </a:r>
          </a:p>
        </p:txBody>
      </p:sp>
      <p:sp>
        <p:nvSpPr>
          <p:cNvPr id="39" name="TextBox 38">
            <a:extLst>
              <a:ext uri="{FF2B5EF4-FFF2-40B4-BE49-F238E27FC236}">
                <a16:creationId xmlns:a16="http://schemas.microsoft.com/office/drawing/2014/main" id="{5377DB88-275F-403A-9305-40043848BE1C}"/>
              </a:ext>
            </a:extLst>
          </p:cNvPr>
          <p:cNvSpPr txBox="1"/>
          <p:nvPr/>
        </p:nvSpPr>
        <p:spPr>
          <a:xfrm>
            <a:off x="5576711" y="5219218"/>
            <a:ext cx="1749503" cy="1077218"/>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Vent information</a:t>
            </a: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Vent Design</a:t>
            </a:r>
            <a:b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b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information </a:t>
            </a: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Composition</a:t>
            </a:r>
          </a:p>
        </p:txBody>
      </p:sp>
      <p:sp>
        <p:nvSpPr>
          <p:cNvPr id="44" name="TextBox 43">
            <a:extLst>
              <a:ext uri="{FF2B5EF4-FFF2-40B4-BE49-F238E27FC236}">
                <a16:creationId xmlns:a16="http://schemas.microsoft.com/office/drawing/2014/main" id="{CDB09420-4C93-4B0B-A8DB-BB40B018C1FC}"/>
              </a:ext>
            </a:extLst>
          </p:cNvPr>
          <p:cNvSpPr txBox="1"/>
          <p:nvPr/>
        </p:nvSpPr>
        <p:spPr>
          <a:xfrm>
            <a:off x="4871716" y="4420515"/>
            <a:ext cx="2448568" cy="830997"/>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Vent modeling</a:t>
            </a:r>
            <a:endParaRPr kumimoji="0" lang="en-US" sz="1600" b="1" i="0" u="sng"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rPr>
              <a:t>Point source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rPr>
              <a:t>Multi-phase flows</a:t>
            </a:r>
          </a:p>
        </p:txBody>
      </p:sp>
      <p:sp>
        <p:nvSpPr>
          <p:cNvPr id="45" name="Arrow: Striped Right 44">
            <a:extLst>
              <a:ext uri="{FF2B5EF4-FFF2-40B4-BE49-F238E27FC236}">
                <a16:creationId xmlns:a16="http://schemas.microsoft.com/office/drawing/2014/main" id="{910FAEF2-0130-4EA7-BBF9-94D301FDC47E}"/>
              </a:ext>
            </a:extLst>
          </p:cNvPr>
          <p:cNvSpPr/>
          <p:nvPr/>
        </p:nvSpPr>
        <p:spPr>
          <a:xfrm rot="13679853">
            <a:off x="7043194" y="5298681"/>
            <a:ext cx="853827" cy="637736"/>
          </a:xfrm>
          <a:prstGeom prst="stripedRightArrow">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Arrow: Striped Right 45">
            <a:extLst>
              <a:ext uri="{FF2B5EF4-FFF2-40B4-BE49-F238E27FC236}">
                <a16:creationId xmlns:a16="http://schemas.microsoft.com/office/drawing/2014/main" id="{8ECE6092-341A-4DB0-80F2-E865FC9AB2E2}"/>
              </a:ext>
            </a:extLst>
          </p:cNvPr>
          <p:cNvSpPr/>
          <p:nvPr/>
        </p:nvSpPr>
        <p:spPr>
          <a:xfrm rot="13785882">
            <a:off x="6536939" y="4465211"/>
            <a:ext cx="693849" cy="637736"/>
          </a:xfrm>
          <a:prstGeom prst="stripedRightArrow">
            <a:avLst/>
          </a:prstGeom>
          <a:solidFill>
            <a:schemeClr val="accent4">
              <a:lumMod val="20000"/>
              <a:lumOff val="80000"/>
              <a:alpha val="7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Arrow: Striped Right 46">
            <a:extLst>
              <a:ext uri="{FF2B5EF4-FFF2-40B4-BE49-F238E27FC236}">
                <a16:creationId xmlns:a16="http://schemas.microsoft.com/office/drawing/2014/main" id="{583730A8-99E7-4886-9154-B6DAFAC8040A}"/>
              </a:ext>
            </a:extLst>
          </p:cNvPr>
          <p:cNvSpPr/>
          <p:nvPr/>
        </p:nvSpPr>
        <p:spPr>
          <a:xfrm rot="16200000">
            <a:off x="8594432" y="4229776"/>
            <a:ext cx="719001" cy="637736"/>
          </a:xfrm>
          <a:prstGeom prst="stripedRightArrow">
            <a:avLst/>
          </a:prstGeom>
          <a:solidFill>
            <a:schemeClr val="accent4">
              <a:lumMod val="20000"/>
              <a:lumOff val="80000"/>
              <a:alpha val="70000"/>
            </a:schemeClr>
          </a:solidFill>
          <a:ln>
            <a:solidFill>
              <a:schemeClr val="tx1">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Arrow: Striped Right 47">
            <a:extLst>
              <a:ext uri="{FF2B5EF4-FFF2-40B4-BE49-F238E27FC236}">
                <a16:creationId xmlns:a16="http://schemas.microsoft.com/office/drawing/2014/main" id="{B90212A4-3955-4DB8-9FAB-6E9620474532}"/>
              </a:ext>
            </a:extLst>
          </p:cNvPr>
          <p:cNvSpPr/>
          <p:nvPr/>
        </p:nvSpPr>
        <p:spPr>
          <a:xfrm flipV="1">
            <a:off x="9279963" y="3322421"/>
            <a:ext cx="712365" cy="637736"/>
          </a:xfrm>
          <a:prstGeom prst="stripedRightArrow">
            <a:avLst>
              <a:gd name="adj1" fmla="val 50000"/>
              <a:gd name="adj2" fmla="val 50000"/>
            </a:avLst>
          </a:prstGeom>
          <a:solidFill>
            <a:schemeClr val="accent4">
              <a:lumMod val="20000"/>
              <a:lumOff val="80000"/>
              <a:alpha val="70000"/>
            </a:schemeClr>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 Box 24">
            <a:extLst>
              <a:ext uri="{FF2B5EF4-FFF2-40B4-BE49-F238E27FC236}">
                <a16:creationId xmlns:a16="http://schemas.microsoft.com/office/drawing/2014/main" id="{47A791A4-43E1-49D9-8FB7-0E739622CF87}"/>
              </a:ext>
            </a:extLst>
          </p:cNvPr>
          <p:cNvSpPr txBox="1">
            <a:spLocks noChangeArrowheads="1"/>
          </p:cNvSpPr>
          <p:nvPr/>
        </p:nvSpPr>
        <p:spPr bwMode="auto">
          <a:xfrm>
            <a:off x="141352" y="6625088"/>
            <a:ext cx="1360877" cy="172087"/>
          </a:xfrm>
          <a:prstGeom prst="rect">
            <a:avLst/>
          </a:prstGeom>
          <a:noFill/>
          <a:ln>
            <a:noFill/>
          </a:ln>
        </p:spPr>
        <p:txBody>
          <a:bodyPr rot="0" vert="horz" wrap="square" lIns="0" tIns="0" rIns="0" bIns="0" anchor="t" anchorCtr="0" upright="1">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Images Courtesy of NASA</a:t>
            </a:r>
            <a:endParaRPr kumimoji="0" lang="en-US" sz="1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endParaRPr>
          </a:p>
        </p:txBody>
      </p:sp>
    </p:spTree>
    <p:extLst>
      <p:ext uri="{BB962C8B-B14F-4D97-AF65-F5344CB8AC3E}">
        <p14:creationId xmlns:p14="http://schemas.microsoft.com/office/powerpoint/2010/main" val="771505154"/>
      </p:ext>
    </p:extLst>
  </p:cSld>
  <p:clrMapOvr>
    <a:masterClrMapping/>
  </p:clrMapOvr>
  <p:transition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10780</TotalTime>
  <Words>4179</Words>
  <Application>Microsoft Office PowerPoint</Application>
  <PresentationFormat>Widescreen</PresentationFormat>
  <Paragraphs>362</Paragraphs>
  <Slides>24</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Calibri Light</vt:lpstr>
      <vt:lpstr>Courier New</vt:lpstr>
      <vt:lpstr>Roboto</vt:lpstr>
      <vt:lpstr>Office Theme</vt:lpstr>
      <vt:lpstr>5_ExplorationScenario-Updated</vt:lpstr>
      <vt:lpstr>4_Office Theme</vt:lpstr>
      <vt:lpstr>PowerPoint Presentation</vt:lpstr>
      <vt:lpstr>Introduction </vt:lpstr>
      <vt:lpstr>The ISS versus Gateway Orbit</vt:lpstr>
      <vt:lpstr>Gateway Induced Environments</vt:lpstr>
      <vt:lpstr>Gateway Induced Environments System</vt:lpstr>
      <vt:lpstr>Spotlight on Lunar Dust</vt:lpstr>
      <vt:lpstr>Spotlight on Electric Propulsion</vt:lpstr>
      <vt:lpstr>Spotlight on Molecular Contamination</vt:lpstr>
      <vt:lpstr>Molecular Contamination Modeling Approach</vt:lpstr>
      <vt:lpstr>Example System Level Contamination Assessment</vt:lpstr>
      <vt:lpstr>Materials Outgassing</vt:lpstr>
      <vt:lpstr>Thruster Plume-Induced Contamination</vt:lpstr>
      <vt:lpstr>Redeposited Sputter Material</vt:lpstr>
      <vt:lpstr>Vacuum Venting</vt:lpstr>
      <vt:lpstr>Example System Level Contamination Results</vt:lpstr>
      <vt:lpstr>External Contamination Analysis Work Flow </vt:lpstr>
      <vt:lpstr>Other External Contamination Activities</vt:lpstr>
      <vt:lpstr>Special Study:  Ionized Contamination Return Flux Assessment</vt:lpstr>
      <vt:lpstr>Multispecies Modeling Demonstration Test </vt:lpstr>
      <vt:lpstr>EPIC-2 Bipropellant Thruster Plume Characterization Test </vt:lpstr>
      <vt:lpstr>Concluding Remarks</vt:lpstr>
      <vt:lpstr>Thank you!</vt:lpstr>
      <vt:lpstr>References</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Quiroz, Crystal A. (JSC-ES411)[Jacobs Technology, Inc.]</dc:creator>
  <cp:lastModifiedBy>Quiroz, Crystal A. (JSC-ES411)[Jacobs Technology, Inc.]</cp:lastModifiedBy>
  <cp:revision>53</cp:revision>
  <dcterms:created xsi:type="dcterms:W3CDTF">2024-08-16T17:32:55Z</dcterms:created>
  <dcterms:modified xsi:type="dcterms:W3CDTF">2024-10-15T20:38:42Z</dcterms:modified>
</cp:coreProperties>
</file>