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13" r:id="rId1"/>
    <p:sldMasterId id="2147483725" r:id="rId2"/>
  </p:sldMasterIdLst>
  <p:notesMasterIdLst>
    <p:notesMasterId r:id="rId33"/>
  </p:notesMasterIdLst>
  <p:handoutMasterIdLst>
    <p:handoutMasterId r:id="rId34"/>
  </p:handoutMasterIdLst>
  <p:sldIdLst>
    <p:sldId id="310" r:id="rId3"/>
    <p:sldId id="15767" r:id="rId4"/>
    <p:sldId id="38435" r:id="rId5"/>
    <p:sldId id="38425" r:id="rId6"/>
    <p:sldId id="38434" r:id="rId7"/>
    <p:sldId id="495" r:id="rId8"/>
    <p:sldId id="15764" r:id="rId9"/>
    <p:sldId id="38429" r:id="rId10"/>
    <p:sldId id="38436" r:id="rId11"/>
    <p:sldId id="350" r:id="rId12"/>
    <p:sldId id="500" r:id="rId13"/>
    <p:sldId id="509" r:id="rId14"/>
    <p:sldId id="1690" r:id="rId15"/>
    <p:sldId id="484" r:id="rId16"/>
    <p:sldId id="15763" r:id="rId17"/>
    <p:sldId id="464" r:id="rId18"/>
    <p:sldId id="15771" r:id="rId19"/>
    <p:sldId id="38431" r:id="rId20"/>
    <p:sldId id="38437" r:id="rId21"/>
    <p:sldId id="38432" r:id="rId22"/>
    <p:sldId id="38308" r:id="rId23"/>
    <p:sldId id="38428" r:id="rId24"/>
    <p:sldId id="38315" r:id="rId25"/>
    <p:sldId id="1680" r:id="rId26"/>
    <p:sldId id="265" r:id="rId27"/>
    <p:sldId id="267" r:id="rId28"/>
    <p:sldId id="15765" r:id="rId29"/>
    <p:sldId id="258" r:id="rId30"/>
    <p:sldId id="266" r:id="rId31"/>
    <p:sldId id="15762" r:id="rId3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3A5C3"/>
    <a:srgbClr val="57D3FF"/>
    <a:srgbClr val="008EC0"/>
    <a:srgbClr val="FFFFCC"/>
    <a:srgbClr val="F9FA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96B118-7228-4FE7-A595-984A69E64E88}" v="10" dt="2024-09-09T20:59:56.2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105" autoAdjust="0"/>
    <p:restoredTop sz="94660"/>
  </p:normalViewPr>
  <p:slideViewPr>
    <p:cSldViewPr snapToGrid="0">
      <p:cViewPr varScale="1">
        <p:scale>
          <a:sx n="104" d="100"/>
          <a:sy n="104" d="100"/>
        </p:scale>
        <p:origin x="612" y="84"/>
      </p:cViewPr>
      <p:guideLst/>
    </p:cSldViewPr>
  </p:slideViewPr>
  <p:notesTextViewPr>
    <p:cViewPr>
      <p:scale>
        <a:sx n="3" d="2"/>
        <a:sy n="3" d="2"/>
      </p:scale>
      <p:origin x="0" y="0"/>
    </p:cViewPr>
  </p:notesTextViewPr>
  <p:sorterViewPr>
    <p:cViewPr>
      <p:scale>
        <a:sx n="120" d="100"/>
        <a:sy n="120" d="100"/>
      </p:scale>
      <p:origin x="0" y="-633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5/10/relationships/revisionInfo" Target="revisionInfo.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DA672785-AF9B-42C9-933B-71B326311776}" type="datetimeFigureOut">
              <a:rPr lang="en-US" smtClean="0"/>
              <a:t>9/9/2024</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AD6D9C64-D665-44E9-8B28-7A65E44023C4}" type="slidenum">
              <a:rPr lang="en-US" smtClean="0"/>
              <a:t>‹#›</a:t>
            </a:fld>
            <a:endParaRPr lang="en-US"/>
          </a:p>
        </p:txBody>
      </p:sp>
    </p:spTree>
    <p:extLst>
      <p:ext uri="{BB962C8B-B14F-4D97-AF65-F5344CB8AC3E}">
        <p14:creationId xmlns:p14="http://schemas.microsoft.com/office/powerpoint/2010/main" val="829542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9C86F67-3193-44CA-A307-16108AA8019A}" type="datetimeFigureOut">
              <a:rPr lang="en-US" smtClean="0"/>
              <a:t>9/9/2024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0D9A577-177E-406A-BAA8-F14760221DA4}" type="slidenum">
              <a:rPr lang="en-US" smtClean="0"/>
              <a:t>‹#›</a:t>
            </a:fld>
            <a:endParaRPr lang="en-US"/>
          </a:p>
        </p:txBody>
      </p:sp>
    </p:spTree>
    <p:extLst>
      <p:ext uri="{BB962C8B-B14F-4D97-AF65-F5344CB8AC3E}">
        <p14:creationId xmlns:p14="http://schemas.microsoft.com/office/powerpoint/2010/main" val="3798276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algn="l"/>
            <a:r>
              <a:rPr lang="en-US" sz="1400" b="1" dirty="0">
                <a:solidFill>
                  <a:srgbClr val="FF0000"/>
                </a:solidFill>
              </a:rPr>
              <a:t>Ralph</a:t>
            </a:r>
            <a:endParaRPr lang="en-US" sz="1400" b="1" i="1" dirty="0">
              <a:solidFill>
                <a:srgbClr val="FFFF00"/>
              </a:solidFill>
            </a:endParaRPr>
          </a:p>
          <a:p>
            <a:pPr algn="l"/>
            <a:r>
              <a:rPr lang="en-US" sz="1400" b="1" i="1" dirty="0">
                <a:solidFill>
                  <a:srgbClr val="FFFF00"/>
                </a:solidFill>
              </a:rPr>
              <a:t>Ensure Food System Security on Long Duration Missions  Beyond Low Earth Orbit (LEO)</a:t>
            </a:r>
            <a:endParaRPr lang="en-US" b="1" dirty="0">
              <a:solidFill>
                <a:schemeClr val="bg1"/>
              </a:solidFill>
            </a:endParaRPr>
          </a:p>
          <a:p>
            <a:pPr marL="285750" indent="-285750">
              <a:buFont typeface="Arial" panose="020B0604020202020204" pitchFamily="34" charset="0"/>
              <a:buChar char="•"/>
            </a:pPr>
            <a:r>
              <a:rPr lang="en-US" sz="1200" b="0" i="1" dirty="0">
                <a:solidFill>
                  <a:schemeClr val="bg1"/>
                </a:solidFill>
              </a:rPr>
              <a:t>Food and nutrition are the first line of defense for crew health and performance</a:t>
            </a:r>
            <a:endParaRPr lang="en-US" sz="1200" b="0" dirty="0">
              <a:solidFill>
                <a:schemeClr val="bg1"/>
              </a:solidFill>
            </a:endParaRPr>
          </a:p>
          <a:p>
            <a:pPr marL="285750" indent="-285750">
              <a:buFont typeface="Arial" panose="020B0604020202020204" pitchFamily="34" charset="0"/>
              <a:buChar char="•"/>
            </a:pPr>
            <a:r>
              <a:rPr lang="en-US" sz="1200" b="0" dirty="0">
                <a:solidFill>
                  <a:schemeClr val="bg1"/>
                </a:solidFill>
              </a:rPr>
              <a:t>Provide safe, nutritious and acceptable fresh food </a:t>
            </a:r>
          </a:p>
          <a:p>
            <a:pPr marL="285750" indent="-285750">
              <a:buFont typeface="Arial" panose="020B0604020202020204" pitchFamily="34" charset="0"/>
              <a:buChar char="•"/>
            </a:pPr>
            <a:r>
              <a:rPr lang="en-US" sz="1200" b="0" dirty="0">
                <a:solidFill>
                  <a:schemeClr val="bg1"/>
                </a:solidFill>
              </a:rPr>
              <a:t>Add variety to crew diet</a:t>
            </a:r>
          </a:p>
          <a:p>
            <a:pPr marL="285750" indent="-285750">
              <a:buFont typeface="Arial" panose="020B0604020202020204" pitchFamily="34" charset="0"/>
              <a:buChar char="•"/>
            </a:pPr>
            <a:r>
              <a:rPr lang="en-US" sz="1200" b="0" dirty="0">
                <a:solidFill>
                  <a:schemeClr val="bg1"/>
                </a:solidFill>
              </a:rPr>
              <a:t>Enhance morale</a:t>
            </a:r>
          </a:p>
          <a:p>
            <a:r>
              <a:rPr lang="en-US" sz="1200" dirty="0">
                <a:solidFill>
                  <a:srgbClr val="92D050"/>
                </a:solidFill>
              </a:rPr>
              <a:t>* Food security is the condition in which crew have continuous access to sufficient safe and nutritious food which meets both their dietary needs and food preferences in order to maintain peak health and performance. </a:t>
            </a:r>
          </a:p>
          <a:p>
            <a:pPr marL="0" indent="0">
              <a:buFont typeface="Arial" panose="020B0604020202020204" pitchFamily="34" charset="0"/>
              <a:buNone/>
            </a:pPr>
            <a:endParaRPr lang="en-US" sz="1200" b="0" dirty="0">
              <a:solidFill>
                <a:schemeClr val="bg1"/>
              </a:solidFill>
            </a:endParaRPr>
          </a:p>
          <a:p>
            <a:r>
              <a:rPr lang="en-US" sz="1600" b="1" i="1" dirty="0">
                <a:solidFill>
                  <a:srgbClr val="FFFF00"/>
                </a:solidFill>
              </a:rPr>
              <a:t>Nutrient Supplementation of the Prepackaged Food System - Needed for: Deep Space Transport</a:t>
            </a:r>
          </a:p>
          <a:p>
            <a:pPr marL="285750" indent="-285750">
              <a:buFont typeface="Arial" panose="020B0604020202020204" pitchFamily="34" charset="0"/>
              <a:buChar char="•"/>
            </a:pPr>
            <a:r>
              <a:rPr lang="en-US" sz="1200" b="0" dirty="0">
                <a:solidFill>
                  <a:schemeClr val="bg1"/>
                </a:solidFill>
              </a:rPr>
              <a:t>Fresh produce supplements vitamins (B</a:t>
            </a:r>
            <a:r>
              <a:rPr lang="en-US" sz="1200" b="0" baseline="-25000" dirty="0">
                <a:solidFill>
                  <a:schemeClr val="bg1"/>
                </a:solidFill>
              </a:rPr>
              <a:t>1</a:t>
            </a:r>
            <a:r>
              <a:rPr lang="en-US" sz="1200" b="0" dirty="0">
                <a:solidFill>
                  <a:schemeClr val="bg1"/>
                </a:solidFill>
              </a:rPr>
              <a:t>, K, C) and bioactive compounds that degrade in the stored food system on multi-year exploration missions</a:t>
            </a:r>
          </a:p>
          <a:p>
            <a:pPr marL="285750" indent="-285750">
              <a:buFont typeface="Arial" panose="020B0604020202020204" pitchFamily="34" charset="0"/>
              <a:buChar char="•"/>
            </a:pPr>
            <a:r>
              <a:rPr lang="en-US" sz="1200" b="0" dirty="0">
                <a:solidFill>
                  <a:schemeClr val="bg1"/>
                </a:solidFill>
              </a:rPr>
              <a:t>“Pick-and-Eat” crops that require no processing and minimal preparation will provide variety, customization, and psychological appeal</a:t>
            </a:r>
          </a:p>
          <a:p>
            <a:pPr marL="285750" indent="-285750">
              <a:buFont typeface="Arial" panose="020B0604020202020204" pitchFamily="34" charset="0"/>
              <a:buChar char="•"/>
            </a:pPr>
            <a:r>
              <a:rPr lang="en-US" sz="1200" b="0" dirty="0">
                <a:solidFill>
                  <a:schemeClr val="bg1"/>
                </a:solidFill>
              </a:rPr>
              <a:t>Enable testing and demonstration of dependable crop production before reliance on system.</a:t>
            </a:r>
          </a:p>
          <a:p>
            <a:pPr marL="285750" indent="-285750">
              <a:buFont typeface="Arial" panose="020B0604020202020204" pitchFamily="34" charset="0"/>
              <a:buChar char="•"/>
            </a:pPr>
            <a:r>
              <a:rPr lang="en-US" sz="1200" b="0" dirty="0">
                <a:solidFill>
                  <a:schemeClr val="bg1"/>
                </a:solidFill>
              </a:rPr>
              <a:t>Limiting factors are vehicle resources mass, power, volume, water, air, crew time</a:t>
            </a:r>
          </a:p>
          <a:p>
            <a:r>
              <a:rPr lang="en-US" sz="1200" b="0" dirty="0">
                <a:solidFill>
                  <a:schemeClr val="bg1"/>
                </a:solidFill>
              </a:rPr>
              <a:t>     Near Term Missions for NASA to Mars Will Rely on </a:t>
            </a:r>
            <a:r>
              <a:rPr lang="en-US" sz="1200" b="0" dirty="0" err="1">
                <a:solidFill>
                  <a:schemeClr val="bg1"/>
                </a:solidFill>
              </a:rPr>
              <a:t>Physico</a:t>
            </a:r>
            <a:r>
              <a:rPr lang="en-US" sz="1200" b="0" dirty="0">
                <a:solidFill>
                  <a:schemeClr val="bg1"/>
                </a:solidFill>
              </a:rPr>
              <a:t>-Chemical Regenerative ECLSS and Stowed with Supplemental Fresh Food</a:t>
            </a:r>
          </a:p>
          <a:p>
            <a:pPr algn="l"/>
            <a:r>
              <a:rPr lang="en-US" sz="2800" b="1" i="1" dirty="0">
                <a:solidFill>
                  <a:srgbClr val="FFFF00"/>
                </a:solidFill>
              </a:rPr>
              <a:t>Caloric Replacement to Facilitate Earth Independence - Needed for: Long duration Surface missions on the Moon and Mars</a:t>
            </a:r>
            <a:endParaRPr lang="en-US" sz="2000" b="1" dirty="0">
              <a:solidFill>
                <a:schemeClr val="bg1"/>
              </a:solidFill>
            </a:endParaRPr>
          </a:p>
          <a:p>
            <a:pPr marL="342900" lvl="1" indent="-333375">
              <a:buFont typeface="Arial" charset="0"/>
              <a:buChar char="•"/>
            </a:pPr>
            <a:r>
              <a:rPr lang="en-US" sz="2000" b="0" dirty="0">
                <a:solidFill>
                  <a:schemeClr val="bg1"/>
                </a:solidFill>
              </a:rPr>
              <a:t>Reduce up-mass associated with pre-packaged food</a:t>
            </a:r>
          </a:p>
          <a:p>
            <a:pPr marL="342900" indent="-342900">
              <a:buFont typeface="Arial" panose="020B0604020202020204" pitchFamily="34" charset="0"/>
              <a:buChar char="•"/>
            </a:pPr>
            <a:r>
              <a:rPr lang="en-US" sz="2000" b="0" dirty="0">
                <a:solidFill>
                  <a:schemeClr val="bg1"/>
                </a:solidFill>
              </a:rPr>
              <a:t>In addition to “pick and eat” crops, include staple crops that require processing and preparation </a:t>
            </a:r>
          </a:p>
          <a:p>
            <a:pPr marL="342900" indent="-342900">
              <a:buFont typeface="Arial" panose="020B0604020202020204" pitchFamily="34" charset="0"/>
              <a:buChar char="•"/>
            </a:pPr>
            <a:r>
              <a:rPr lang="en-US" sz="2000" b="0" dirty="0">
                <a:solidFill>
                  <a:schemeClr val="bg1"/>
                </a:solidFill>
              </a:rPr>
              <a:t>Bioregenerative capability will be required for long duration surface missions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i="1" dirty="0"/>
              <a:t>For future, longer duration habitation on Mars or the Moon, Bioregenerative Life Support Including Plants can be Expanded to Increase Mission Autonomy and Earth Independence</a:t>
            </a:r>
          </a:p>
          <a:p>
            <a:pPr marL="342900" indent="-342900">
              <a:buFont typeface="Arial" panose="020B0604020202020204" pitchFamily="34" charset="0"/>
              <a:buChar char="•"/>
            </a:pPr>
            <a:endParaRPr lang="en-US" sz="2000" b="0" dirty="0">
              <a:solidFill>
                <a:schemeClr val="bg1"/>
              </a:solidFill>
            </a:endParaRPr>
          </a:p>
        </p:txBody>
      </p:sp>
      <p:sp>
        <p:nvSpPr>
          <p:cNvPr id="4" name="Slide Number Placeholder 3"/>
          <p:cNvSpPr>
            <a:spLocks noGrp="1"/>
          </p:cNvSpPr>
          <p:nvPr>
            <p:ph type="sldNum" sz="quarter" idx="5"/>
          </p:nvPr>
        </p:nvSpPr>
        <p:spPr/>
        <p:txBody>
          <a:bodyPr/>
          <a:lstStyle/>
          <a:p>
            <a:fld id="{DABF1B26-EAA3-44D1-82F2-5B6675C75BE0}" type="slidenum">
              <a:rPr lang="en-US" smtClean="0"/>
              <a:t>3</a:t>
            </a:fld>
            <a:endParaRPr lang="en-US"/>
          </a:p>
        </p:txBody>
      </p:sp>
    </p:spTree>
    <p:extLst>
      <p:ext uri="{BB962C8B-B14F-4D97-AF65-F5344CB8AC3E}">
        <p14:creationId xmlns:p14="http://schemas.microsoft.com/office/powerpoint/2010/main" val="3530398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latin typeface="+mn-lt"/>
              </a:rPr>
              <a:t>Figure</a:t>
            </a:r>
            <a:br>
              <a:rPr lang="en-US" sz="1100" dirty="0">
                <a:latin typeface="+mn-lt"/>
              </a:rPr>
            </a:br>
            <a:r>
              <a:rPr lang="en-US" sz="1100" dirty="0">
                <a:latin typeface="+mn-lt"/>
              </a:rPr>
              <a:t>https://www.mdpi.com/sustainability/sustainability-13-09424/article_deploy/html/images/sustainability-13-09424-g001.png </a:t>
            </a:r>
          </a:p>
        </p:txBody>
      </p:sp>
      <p:sp>
        <p:nvSpPr>
          <p:cNvPr id="4" name="Slide Number Placeholder 3"/>
          <p:cNvSpPr>
            <a:spLocks noGrp="1"/>
          </p:cNvSpPr>
          <p:nvPr>
            <p:ph type="sldNum" sz="quarter" idx="5"/>
          </p:nvPr>
        </p:nvSpPr>
        <p:spPr/>
        <p:txBody>
          <a:bodyPr/>
          <a:lstStyle/>
          <a:p>
            <a:fld id="{F0D9A577-177E-406A-BAA8-F14760221DA4}" type="slidenum">
              <a:rPr lang="en-US" smtClean="0"/>
              <a:t>4</a:t>
            </a:fld>
            <a:endParaRPr lang="en-US"/>
          </a:p>
        </p:txBody>
      </p:sp>
    </p:spTree>
    <p:extLst>
      <p:ext uri="{BB962C8B-B14F-4D97-AF65-F5344CB8AC3E}">
        <p14:creationId xmlns:p14="http://schemas.microsoft.com/office/powerpoint/2010/main" val="420524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555C316-9561-4093-B120-1B77699CA43F}"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483739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1" noProof="0" dirty="0">
              <a:solidFill>
                <a:srgbClr val="FF0000"/>
              </a:solidFill>
            </a:endParaRPr>
          </a:p>
          <a:p>
            <a:pPr marL="171450" indent="-171450">
              <a:buFont typeface="Arial" panose="020B0604020202020204" pitchFamily="34" charset="0"/>
              <a:buChar char="•"/>
            </a:pPr>
            <a:r>
              <a:rPr lang="en-US" b="0" noProof="0" dirty="0">
                <a:solidFill>
                  <a:srgbClr val="FF0000"/>
                </a:solidFill>
              </a:rPr>
              <a:t>Veggie and the Advanced Plant Habitat</a:t>
            </a:r>
            <a:endParaRPr lang="fr-FR" b="0" noProof="0" dirty="0"/>
          </a:p>
        </p:txBody>
      </p:sp>
      <p:sp>
        <p:nvSpPr>
          <p:cNvPr id="4" name="Slide Number Placeholder 3"/>
          <p:cNvSpPr>
            <a:spLocks noGrp="1"/>
          </p:cNvSpPr>
          <p:nvPr>
            <p:ph type="sldNum" sz="quarter" idx="5"/>
          </p:nvPr>
        </p:nvSpPr>
        <p:spPr/>
        <p:txBody>
          <a:bodyPr/>
          <a:lstStyle/>
          <a:p>
            <a:fld id="{DABF1B26-EAA3-44D1-82F2-5B6675C75BE0}" type="slidenum">
              <a:rPr lang="en-US" smtClean="0"/>
              <a:t>9</a:t>
            </a:fld>
            <a:endParaRPr lang="en-US" dirty="0"/>
          </a:p>
        </p:txBody>
      </p:sp>
    </p:spTree>
    <p:extLst>
      <p:ext uri="{BB962C8B-B14F-4D97-AF65-F5344CB8AC3E}">
        <p14:creationId xmlns:p14="http://schemas.microsoft.com/office/powerpoint/2010/main" val="1028649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p:spPr>
      </p:sp>
      <p:sp>
        <p:nvSpPr>
          <p:cNvPr id="17411"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defRPr/>
            </a:pPr>
            <a:r>
              <a:rPr lang="en-US" dirty="0"/>
              <a:t>Veg-01 second crop,</a:t>
            </a:r>
            <a:r>
              <a:rPr lang="en-US" baseline="0" dirty="0"/>
              <a:t> first consumption</a:t>
            </a:r>
            <a:endParaRPr lang="en-US" dirty="0"/>
          </a:p>
        </p:txBody>
      </p:sp>
      <p:sp>
        <p:nvSpPr>
          <p:cNvPr id="4" name="Slide Number Placeholder 3"/>
          <p:cNvSpPr>
            <a:spLocks noGrp="1"/>
          </p:cNvSpPr>
          <p:nvPr>
            <p:ph type="sldNum" sz="quarter" idx="5"/>
          </p:nvPr>
        </p:nvSpPr>
        <p:spPr/>
        <p:txBody>
          <a:bodyPr/>
          <a:lstStyle/>
          <a:p>
            <a:pPr>
              <a:defRPr/>
            </a:pPr>
            <a:fld id="{FF2D88A0-0C01-4DEE-8EF2-7FA392A3E09B}" type="slidenum">
              <a:rPr lang="en-US" smtClean="0"/>
              <a:pPr>
                <a:defRPr/>
              </a:pPr>
              <a:t>10</a:t>
            </a:fld>
            <a:endParaRPr lang="en-US"/>
          </a:p>
        </p:txBody>
      </p:sp>
    </p:spTree>
    <p:extLst>
      <p:ext uri="{BB962C8B-B14F-4D97-AF65-F5344CB8AC3E}">
        <p14:creationId xmlns:p14="http://schemas.microsoft.com/office/powerpoint/2010/main" val="3051177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D9A577-177E-406A-BAA8-F14760221DA4}" type="slidenum">
              <a:rPr lang="en-US" smtClean="0"/>
              <a:t>13</a:t>
            </a:fld>
            <a:endParaRPr lang="en-US"/>
          </a:p>
        </p:txBody>
      </p:sp>
    </p:spTree>
    <p:extLst>
      <p:ext uri="{BB962C8B-B14F-4D97-AF65-F5344CB8AC3E}">
        <p14:creationId xmlns:p14="http://schemas.microsoft.com/office/powerpoint/2010/main" val="3216283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Significant differences in APC (P&lt;0.05)</a:t>
            </a:r>
          </a:p>
          <a:p>
            <a:r>
              <a:rPr lang="en-US" sz="1200" dirty="0"/>
              <a:t>VEG 03 D is significantly higher than all other trials with the exception of uncleaned market lettuce. (P values ranged from 0.0035 to &lt;0.0001) </a:t>
            </a:r>
          </a:p>
          <a:p>
            <a:r>
              <a:rPr lang="en-US" sz="1200" dirty="0"/>
              <a:t>Both harvests of VEG 03 A are significantly lower than market/not clean but not chamber grown produce. </a:t>
            </a:r>
          </a:p>
          <a:p>
            <a:r>
              <a:rPr lang="en-US" sz="1200" dirty="0"/>
              <a:t>Significant differences in Y &amp; M (P&lt;0.05)</a:t>
            </a:r>
          </a:p>
          <a:p>
            <a:r>
              <a:rPr lang="en-US" sz="1200" dirty="0"/>
              <a:t>Market uncleaned is higher than all except VEG 03A  final harvest and VEG 03 D.  </a:t>
            </a:r>
          </a:p>
          <a:p>
            <a:r>
              <a:rPr lang="en-US" sz="1200" dirty="0"/>
              <a:t>VEG 03 A 2nd Harvest is lower than the 4th and final harvest. (P=.0027)</a:t>
            </a:r>
          </a:p>
          <a:p>
            <a:endParaRPr lang="en-US" sz="1200" dirty="0"/>
          </a:p>
          <a:p>
            <a:endParaRPr lang="en-US" dirty="0"/>
          </a:p>
        </p:txBody>
      </p:sp>
      <p:sp>
        <p:nvSpPr>
          <p:cNvPr id="4" name="Slide Number Placeholder 3"/>
          <p:cNvSpPr>
            <a:spLocks noGrp="1"/>
          </p:cNvSpPr>
          <p:nvPr>
            <p:ph type="sldNum" sz="quarter" idx="10"/>
          </p:nvPr>
        </p:nvSpPr>
        <p:spPr/>
        <p:txBody>
          <a:bodyPr/>
          <a:lstStyle/>
          <a:p>
            <a:fld id="{F0D9A577-177E-406A-BAA8-F14760221DA4}" type="slidenum">
              <a:rPr lang="en-US" smtClean="0"/>
              <a:t>16</a:t>
            </a:fld>
            <a:endParaRPr lang="en-US"/>
          </a:p>
        </p:txBody>
      </p:sp>
    </p:spTree>
    <p:extLst>
      <p:ext uri="{BB962C8B-B14F-4D97-AF65-F5344CB8AC3E}">
        <p14:creationId xmlns:p14="http://schemas.microsoft.com/office/powerpoint/2010/main" val="830463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21</a:t>
            </a:fld>
            <a:endParaRPr lang="en-US"/>
          </a:p>
        </p:txBody>
      </p:sp>
    </p:spTree>
    <p:extLst>
      <p:ext uri="{BB962C8B-B14F-4D97-AF65-F5344CB8AC3E}">
        <p14:creationId xmlns:p14="http://schemas.microsoft.com/office/powerpoint/2010/main" val="4244956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9A577-177E-406A-BAA8-F14760221DA4}" type="slidenum">
              <a:rPr lang="en-US" smtClean="0"/>
              <a:t>22</a:t>
            </a:fld>
            <a:endParaRPr lang="en-US"/>
          </a:p>
        </p:txBody>
      </p:sp>
    </p:spTree>
    <p:extLst>
      <p:ext uri="{BB962C8B-B14F-4D97-AF65-F5344CB8AC3E}">
        <p14:creationId xmlns:p14="http://schemas.microsoft.com/office/powerpoint/2010/main" val="1204200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104AD-E1D1-4658-96BD-08ED91B3764D}"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995130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1E0013C-D545-47E3-BAF4-37DF4B045225}" type="datetime1">
              <a:rPr lang="en-US" smtClean="0"/>
              <a:t>9/9/2024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285684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04E620-1400-4E15-AE91-86E5554227BD}" type="datetime1">
              <a:rPr lang="en-US" smtClean="0"/>
              <a:t>9/9/2024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67551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AD7DF27-8FEE-475B-89A6-8F0976E3EFEF}" type="datetime1">
              <a:rPr lang="en-US" smtClean="0"/>
              <a:t>9/9/2024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46904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19D34C-2050-40A9-A44D-C41C95BDB702}" type="datetime1">
              <a:rPr lang="en-US" smtClean="0"/>
              <a:t>9/9/2024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962720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0162EE-9C24-4DB1-82D0-B319A631F4D8}" type="datetime1">
              <a:rPr lang="en-US" smtClean="0"/>
              <a:t>9/9/2024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563751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92CE9F-4211-43B6-994A-4DB8798D7A3B}" type="datetime1">
              <a:rPr lang="en-US" smtClean="0"/>
              <a:t>9/9/2024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870496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A9E02F-94AA-46B8-A4A5-F87F2491D8B3}" type="datetime1">
              <a:rPr lang="en-US" smtClean="0"/>
              <a:t>9/9/2024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8339997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3907E97-FB6A-4851-8906-8F7E9DC82F63}" type="datetime1">
              <a:rPr lang="en-US" smtClean="0"/>
              <a:t>9/9/2024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56935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BCCA1B-D3D7-4C70-A4F3-6CDCC3EAA8BA}" type="datetime1">
              <a:rPr lang="en-US" smtClean="0"/>
              <a:t>9/9/2024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2064483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F597D7-4456-4843-8268-635A5A08E21A}" type="datetime1">
              <a:rPr lang="en-US" smtClean="0"/>
              <a:t>9/9/2024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3557859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A0CCF-8C46-4AEE-80AE-E8100FD61057}" type="datetime1">
              <a:rPr lang="en-US" smtClean="0"/>
              <a:t>9/9/2024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4FCE3-98A4-4385-9FA0-D7D495E5CB61}" type="slidenum">
              <a:rPr lang="en-US" smtClean="0"/>
              <a:t>‹#›</a:t>
            </a:fld>
            <a:endParaRPr lang="en-US"/>
          </a:p>
        </p:txBody>
      </p:sp>
    </p:spTree>
    <p:extLst>
      <p:ext uri="{BB962C8B-B14F-4D97-AF65-F5344CB8AC3E}">
        <p14:creationId xmlns:p14="http://schemas.microsoft.com/office/powerpoint/2010/main" val="1388172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8EF75-6CA4-92EF-D857-81382E74FD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281FBA-8EF8-A995-A181-E09668549F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3BBC37-8E84-CD3A-F5C4-A579B9DF7BA9}"/>
              </a:ext>
            </a:extLst>
          </p:cNvPr>
          <p:cNvSpPr>
            <a:spLocks noGrp="1"/>
          </p:cNvSpPr>
          <p:nvPr>
            <p:ph type="dt" sz="half" idx="10"/>
          </p:nvPr>
        </p:nvSpPr>
        <p:spPr/>
        <p:txBody>
          <a:bodyPr/>
          <a:lstStyle/>
          <a:p>
            <a:fld id="{8F9EBF9F-5E50-4EE8-84DE-87DA2FBC2857}" type="datetimeFigureOut">
              <a:rPr lang="en-US" smtClean="0"/>
              <a:t>9/9/2024</a:t>
            </a:fld>
            <a:endParaRPr lang="en-US"/>
          </a:p>
        </p:txBody>
      </p:sp>
      <p:sp>
        <p:nvSpPr>
          <p:cNvPr id="5" name="Footer Placeholder 4">
            <a:extLst>
              <a:ext uri="{FF2B5EF4-FFF2-40B4-BE49-F238E27FC236}">
                <a16:creationId xmlns:a16="http://schemas.microsoft.com/office/drawing/2014/main" id="{59F2F4CE-4BE2-AD11-305D-A31B6222EF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7C597F-E0EB-A2CA-6198-E88FB050EDC9}"/>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31746517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FA889-25EF-4D1F-9341-1D1379E575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4BE338-C61F-D49D-1348-9E4EC5254B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A08F32-FB33-A97A-3E69-65D89D77612C}"/>
              </a:ext>
            </a:extLst>
          </p:cNvPr>
          <p:cNvSpPr>
            <a:spLocks noGrp="1"/>
          </p:cNvSpPr>
          <p:nvPr>
            <p:ph type="dt" sz="half" idx="10"/>
          </p:nvPr>
        </p:nvSpPr>
        <p:spPr/>
        <p:txBody>
          <a:bodyPr/>
          <a:lstStyle/>
          <a:p>
            <a:fld id="{8F9EBF9F-5E50-4EE8-84DE-87DA2FBC2857}" type="datetimeFigureOut">
              <a:rPr lang="en-US" smtClean="0"/>
              <a:t>9/9/2024</a:t>
            </a:fld>
            <a:endParaRPr lang="en-US"/>
          </a:p>
        </p:txBody>
      </p:sp>
      <p:sp>
        <p:nvSpPr>
          <p:cNvPr id="5" name="Footer Placeholder 4">
            <a:extLst>
              <a:ext uri="{FF2B5EF4-FFF2-40B4-BE49-F238E27FC236}">
                <a16:creationId xmlns:a16="http://schemas.microsoft.com/office/drawing/2014/main" id="{D2636E3F-8656-8943-9839-6F67D92912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616D93-A9AB-34F0-03E8-D28B13ECD473}"/>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2910742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4303F-9D67-F3F7-4A2F-B7AB278018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BE523D-EF69-E849-FFE0-F89B1DA07C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BE79FD-CCD7-5A46-A9D9-B2E07A4E62DE}"/>
              </a:ext>
            </a:extLst>
          </p:cNvPr>
          <p:cNvSpPr>
            <a:spLocks noGrp="1"/>
          </p:cNvSpPr>
          <p:nvPr>
            <p:ph type="dt" sz="half" idx="10"/>
          </p:nvPr>
        </p:nvSpPr>
        <p:spPr/>
        <p:txBody>
          <a:bodyPr/>
          <a:lstStyle/>
          <a:p>
            <a:fld id="{8F9EBF9F-5E50-4EE8-84DE-87DA2FBC2857}" type="datetimeFigureOut">
              <a:rPr lang="en-US" smtClean="0"/>
              <a:t>9/9/2024</a:t>
            </a:fld>
            <a:endParaRPr lang="en-US"/>
          </a:p>
        </p:txBody>
      </p:sp>
      <p:sp>
        <p:nvSpPr>
          <p:cNvPr id="5" name="Footer Placeholder 4">
            <a:extLst>
              <a:ext uri="{FF2B5EF4-FFF2-40B4-BE49-F238E27FC236}">
                <a16:creationId xmlns:a16="http://schemas.microsoft.com/office/drawing/2014/main" id="{56E3B043-5C06-C861-15CB-6893D2FDA4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D3E03E-6323-5C27-FB3A-F0A0E1120282}"/>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4289921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C0A3F-13EE-D2BD-7DE7-C3CF81F3D8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238D7A-E384-E88D-C6F3-A18692C0AC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59EDEC-8E80-F0C3-EF8C-414DA3A0596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E2E685-D191-1EB4-858E-6578DC743DA5}"/>
              </a:ext>
            </a:extLst>
          </p:cNvPr>
          <p:cNvSpPr>
            <a:spLocks noGrp="1"/>
          </p:cNvSpPr>
          <p:nvPr>
            <p:ph type="dt" sz="half" idx="10"/>
          </p:nvPr>
        </p:nvSpPr>
        <p:spPr/>
        <p:txBody>
          <a:bodyPr/>
          <a:lstStyle/>
          <a:p>
            <a:fld id="{8F9EBF9F-5E50-4EE8-84DE-87DA2FBC2857}" type="datetimeFigureOut">
              <a:rPr lang="en-US" smtClean="0"/>
              <a:t>9/9/2024</a:t>
            </a:fld>
            <a:endParaRPr lang="en-US"/>
          </a:p>
        </p:txBody>
      </p:sp>
      <p:sp>
        <p:nvSpPr>
          <p:cNvPr id="6" name="Footer Placeholder 5">
            <a:extLst>
              <a:ext uri="{FF2B5EF4-FFF2-40B4-BE49-F238E27FC236}">
                <a16:creationId xmlns:a16="http://schemas.microsoft.com/office/drawing/2014/main" id="{CEA59FF3-E338-2156-5B5F-C7262E030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C50D68-257D-A53C-1D4B-5C69BA258AE4}"/>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3631830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A84E2-AE7C-ECBA-5912-A37FC6A421D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0203C3-F5A2-F7ED-270C-EB174D7B4A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78F77F3-4B1F-0212-429A-C969B14D82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62B7BA-FF62-D25D-9FE3-29560BF6B8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622DD1-A133-6CE2-627E-326E6A96F3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00230C-E089-696A-9D19-313C646C8604}"/>
              </a:ext>
            </a:extLst>
          </p:cNvPr>
          <p:cNvSpPr>
            <a:spLocks noGrp="1"/>
          </p:cNvSpPr>
          <p:nvPr>
            <p:ph type="dt" sz="half" idx="10"/>
          </p:nvPr>
        </p:nvSpPr>
        <p:spPr/>
        <p:txBody>
          <a:bodyPr/>
          <a:lstStyle/>
          <a:p>
            <a:fld id="{8F9EBF9F-5E50-4EE8-84DE-87DA2FBC2857}" type="datetimeFigureOut">
              <a:rPr lang="en-US" smtClean="0"/>
              <a:t>9/9/2024</a:t>
            </a:fld>
            <a:endParaRPr lang="en-US"/>
          </a:p>
        </p:txBody>
      </p:sp>
      <p:sp>
        <p:nvSpPr>
          <p:cNvPr id="8" name="Footer Placeholder 7">
            <a:extLst>
              <a:ext uri="{FF2B5EF4-FFF2-40B4-BE49-F238E27FC236}">
                <a16:creationId xmlns:a16="http://schemas.microsoft.com/office/drawing/2014/main" id="{431930B8-F0CD-AD38-D7D9-F743C3DE0F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5376E4-F8FB-7684-8B5F-E4B005B32898}"/>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12482312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F78BA-8865-ECE3-3A3C-98703C2543B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695E3E-8A20-4285-4676-3A602025C4DC}"/>
              </a:ext>
            </a:extLst>
          </p:cNvPr>
          <p:cNvSpPr>
            <a:spLocks noGrp="1"/>
          </p:cNvSpPr>
          <p:nvPr>
            <p:ph type="dt" sz="half" idx="10"/>
          </p:nvPr>
        </p:nvSpPr>
        <p:spPr/>
        <p:txBody>
          <a:bodyPr/>
          <a:lstStyle/>
          <a:p>
            <a:fld id="{8F9EBF9F-5E50-4EE8-84DE-87DA2FBC2857}" type="datetimeFigureOut">
              <a:rPr lang="en-US" smtClean="0"/>
              <a:t>9/9/2024</a:t>
            </a:fld>
            <a:endParaRPr lang="en-US"/>
          </a:p>
        </p:txBody>
      </p:sp>
      <p:sp>
        <p:nvSpPr>
          <p:cNvPr id="4" name="Footer Placeholder 3">
            <a:extLst>
              <a:ext uri="{FF2B5EF4-FFF2-40B4-BE49-F238E27FC236}">
                <a16:creationId xmlns:a16="http://schemas.microsoft.com/office/drawing/2014/main" id="{95EB1953-719C-9E95-1D1E-9FB470B168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236B4B9-1E12-5E30-1161-B65E067A6D67}"/>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40145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E5154F-A531-EDD2-66CD-8172AF4FC84B}"/>
              </a:ext>
            </a:extLst>
          </p:cNvPr>
          <p:cNvSpPr>
            <a:spLocks noGrp="1"/>
          </p:cNvSpPr>
          <p:nvPr>
            <p:ph type="dt" sz="half" idx="10"/>
          </p:nvPr>
        </p:nvSpPr>
        <p:spPr/>
        <p:txBody>
          <a:bodyPr/>
          <a:lstStyle/>
          <a:p>
            <a:fld id="{8F9EBF9F-5E50-4EE8-84DE-87DA2FBC2857}" type="datetimeFigureOut">
              <a:rPr lang="en-US" smtClean="0"/>
              <a:t>9/9/2024</a:t>
            </a:fld>
            <a:endParaRPr lang="en-US"/>
          </a:p>
        </p:txBody>
      </p:sp>
      <p:sp>
        <p:nvSpPr>
          <p:cNvPr id="3" name="Footer Placeholder 2">
            <a:extLst>
              <a:ext uri="{FF2B5EF4-FFF2-40B4-BE49-F238E27FC236}">
                <a16:creationId xmlns:a16="http://schemas.microsoft.com/office/drawing/2014/main" id="{1331270C-875E-1E48-4F2A-61A4F41466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AF582A-292E-6297-B367-65099B061AAE}"/>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40131581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0DD5A-E59A-B981-73DE-93910C19E4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01A9DC5-EB1B-BB17-5629-79CF897D22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3AA50D-D7F2-5A30-4D94-E03CDCE90D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F588C2-88C4-5112-2BAF-0EBBC7E40F36}"/>
              </a:ext>
            </a:extLst>
          </p:cNvPr>
          <p:cNvSpPr>
            <a:spLocks noGrp="1"/>
          </p:cNvSpPr>
          <p:nvPr>
            <p:ph type="dt" sz="half" idx="10"/>
          </p:nvPr>
        </p:nvSpPr>
        <p:spPr/>
        <p:txBody>
          <a:bodyPr/>
          <a:lstStyle/>
          <a:p>
            <a:fld id="{8F9EBF9F-5E50-4EE8-84DE-87DA2FBC2857}" type="datetimeFigureOut">
              <a:rPr lang="en-US" smtClean="0"/>
              <a:t>9/9/2024</a:t>
            </a:fld>
            <a:endParaRPr lang="en-US"/>
          </a:p>
        </p:txBody>
      </p:sp>
      <p:sp>
        <p:nvSpPr>
          <p:cNvPr id="6" name="Footer Placeholder 5">
            <a:extLst>
              <a:ext uri="{FF2B5EF4-FFF2-40B4-BE49-F238E27FC236}">
                <a16:creationId xmlns:a16="http://schemas.microsoft.com/office/drawing/2014/main" id="{5641DBFB-450D-C3FE-90C6-C87297C04B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E28627-F4AB-F497-A74A-47068BC74EB4}"/>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2296942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D073C-6F26-8B72-BA8A-0F12EE6A80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5E0B04-051D-F344-C042-DE1AD945ED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955C932-ED47-04CE-DC9F-49673215E9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BA406B-94BA-8E18-7689-EAB5C3CAA482}"/>
              </a:ext>
            </a:extLst>
          </p:cNvPr>
          <p:cNvSpPr>
            <a:spLocks noGrp="1"/>
          </p:cNvSpPr>
          <p:nvPr>
            <p:ph type="dt" sz="half" idx="10"/>
          </p:nvPr>
        </p:nvSpPr>
        <p:spPr/>
        <p:txBody>
          <a:bodyPr/>
          <a:lstStyle/>
          <a:p>
            <a:fld id="{8F9EBF9F-5E50-4EE8-84DE-87DA2FBC2857}" type="datetimeFigureOut">
              <a:rPr lang="en-US" smtClean="0"/>
              <a:t>9/9/2024</a:t>
            </a:fld>
            <a:endParaRPr lang="en-US"/>
          </a:p>
        </p:txBody>
      </p:sp>
      <p:sp>
        <p:nvSpPr>
          <p:cNvPr id="6" name="Footer Placeholder 5">
            <a:extLst>
              <a:ext uri="{FF2B5EF4-FFF2-40B4-BE49-F238E27FC236}">
                <a16:creationId xmlns:a16="http://schemas.microsoft.com/office/drawing/2014/main" id="{89C727B3-9496-9B18-A089-DB87EDB1BF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2F6C06-C8DB-6C19-AA5C-E93570124F40}"/>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20939170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AEB34-FFB7-33A4-82A3-A84C852830B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D81449E-E157-D7EB-DF33-9E959A3B6E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4CFF8-7845-746E-D9FF-A5176F10F0AF}"/>
              </a:ext>
            </a:extLst>
          </p:cNvPr>
          <p:cNvSpPr>
            <a:spLocks noGrp="1"/>
          </p:cNvSpPr>
          <p:nvPr>
            <p:ph type="dt" sz="half" idx="10"/>
          </p:nvPr>
        </p:nvSpPr>
        <p:spPr/>
        <p:txBody>
          <a:bodyPr/>
          <a:lstStyle/>
          <a:p>
            <a:fld id="{8F9EBF9F-5E50-4EE8-84DE-87DA2FBC2857}" type="datetimeFigureOut">
              <a:rPr lang="en-US" smtClean="0"/>
              <a:t>9/9/2024</a:t>
            </a:fld>
            <a:endParaRPr lang="en-US"/>
          </a:p>
        </p:txBody>
      </p:sp>
      <p:sp>
        <p:nvSpPr>
          <p:cNvPr id="5" name="Footer Placeholder 4">
            <a:extLst>
              <a:ext uri="{FF2B5EF4-FFF2-40B4-BE49-F238E27FC236}">
                <a16:creationId xmlns:a16="http://schemas.microsoft.com/office/drawing/2014/main" id="{C8F0B8F3-8832-B061-6289-F39BCDE314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44609A-E1D5-D279-19D0-01FB4D18B193}"/>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478256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B94691-77DC-0DDC-DB38-F0489EF088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598CCA-8ED0-20DD-FB70-8A45EC56E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9F285-0120-68CD-0D2B-914AF596617D}"/>
              </a:ext>
            </a:extLst>
          </p:cNvPr>
          <p:cNvSpPr>
            <a:spLocks noGrp="1"/>
          </p:cNvSpPr>
          <p:nvPr>
            <p:ph type="dt" sz="half" idx="10"/>
          </p:nvPr>
        </p:nvSpPr>
        <p:spPr/>
        <p:txBody>
          <a:bodyPr/>
          <a:lstStyle/>
          <a:p>
            <a:fld id="{8F9EBF9F-5E50-4EE8-84DE-87DA2FBC2857}" type="datetimeFigureOut">
              <a:rPr lang="en-US" smtClean="0"/>
              <a:t>9/9/2024</a:t>
            </a:fld>
            <a:endParaRPr lang="en-US"/>
          </a:p>
        </p:txBody>
      </p:sp>
      <p:sp>
        <p:nvSpPr>
          <p:cNvPr id="5" name="Footer Placeholder 4">
            <a:extLst>
              <a:ext uri="{FF2B5EF4-FFF2-40B4-BE49-F238E27FC236}">
                <a16:creationId xmlns:a16="http://schemas.microsoft.com/office/drawing/2014/main" id="{A5AFC06F-7FD3-18C3-085C-D0C2EE9CEB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D10456-E997-CED0-5F24-2937B48C7CF6}"/>
              </a:ext>
            </a:extLst>
          </p:cNvPr>
          <p:cNvSpPr>
            <a:spLocks noGrp="1"/>
          </p:cNvSpPr>
          <p:nvPr>
            <p:ph type="sldNum" sz="quarter" idx="12"/>
          </p:nvPr>
        </p:nvSpPr>
        <p:spPr/>
        <p:txBody>
          <a:bodyPr/>
          <a:lstStyle/>
          <a:p>
            <a:fld id="{243B476E-7CAA-4F23-A7C9-5F5CE50763C5}" type="slidenum">
              <a:rPr lang="en-US" smtClean="0"/>
              <a:t>‹#›</a:t>
            </a:fld>
            <a:endParaRPr lang="en-US"/>
          </a:p>
        </p:txBody>
      </p:sp>
    </p:spTree>
    <p:extLst>
      <p:ext uri="{BB962C8B-B14F-4D97-AF65-F5344CB8AC3E}">
        <p14:creationId xmlns:p14="http://schemas.microsoft.com/office/powerpoint/2010/main" val="567909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FB7013-D195-4F6B-8BEF-0D70CCECF0D9}" type="datetime1">
              <a:rPr lang="en-US" smtClean="0"/>
              <a:t>9/9/2024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4FCE3-98A4-4385-9FA0-D7D495E5CB61}" type="slidenum">
              <a:rPr lang="en-US" smtClean="0"/>
              <a:t>‹#›</a:t>
            </a:fld>
            <a:endParaRPr lang="en-US"/>
          </a:p>
        </p:txBody>
      </p:sp>
    </p:spTree>
    <p:extLst>
      <p:ext uri="{BB962C8B-B14F-4D97-AF65-F5344CB8AC3E}">
        <p14:creationId xmlns:p14="http://schemas.microsoft.com/office/powerpoint/2010/main" val="3238702228"/>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67C8EC-03F0-2809-6924-C8B01133A2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2DCD076-34C0-7633-7C0F-3722D3779E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E53B9F-DC09-72A8-E791-8CF54610F3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9EBF9F-5E50-4EE8-84DE-87DA2FBC2857}" type="datetimeFigureOut">
              <a:rPr lang="en-US" smtClean="0"/>
              <a:t>9/9/2024</a:t>
            </a:fld>
            <a:endParaRPr lang="en-US"/>
          </a:p>
        </p:txBody>
      </p:sp>
      <p:sp>
        <p:nvSpPr>
          <p:cNvPr id="5" name="Footer Placeholder 4">
            <a:extLst>
              <a:ext uri="{FF2B5EF4-FFF2-40B4-BE49-F238E27FC236}">
                <a16:creationId xmlns:a16="http://schemas.microsoft.com/office/drawing/2014/main" id="{46422478-0EB1-DECB-CF87-A70E5F3AB9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E02BCCD-3EC2-8BBE-1EE5-F0C37639D7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3B476E-7CAA-4F23-A7C9-5F5CE50763C5}" type="slidenum">
              <a:rPr lang="en-US" smtClean="0"/>
              <a:t>‹#›</a:t>
            </a:fld>
            <a:endParaRPr lang="en-US"/>
          </a:p>
        </p:txBody>
      </p:sp>
    </p:spTree>
    <p:extLst>
      <p:ext uri="{BB962C8B-B14F-4D97-AF65-F5344CB8AC3E}">
        <p14:creationId xmlns:p14="http://schemas.microsoft.com/office/powerpoint/2010/main" val="1720174021"/>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image" Target="../media/image17.PNG"/><Relationship Id="rId3" Type="http://schemas.openxmlformats.org/officeDocument/2006/relationships/image" Target="../media/image7.jpeg"/><Relationship Id="rId7" Type="http://schemas.openxmlformats.org/officeDocument/2006/relationships/image" Target="../media/image11.WMF"/><Relationship Id="rId12" Type="http://schemas.openxmlformats.org/officeDocument/2006/relationships/image" Target="../media/image16.WMF"/><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0.WMF"/><Relationship Id="rId11" Type="http://schemas.openxmlformats.org/officeDocument/2006/relationships/image" Target="../media/image15.WMF"/><Relationship Id="rId5" Type="http://schemas.openxmlformats.org/officeDocument/2006/relationships/image" Target="../media/image9.emf"/><Relationship Id="rId10" Type="http://schemas.openxmlformats.org/officeDocument/2006/relationships/image" Target="../media/image14.WMF"/><Relationship Id="rId4" Type="http://schemas.openxmlformats.org/officeDocument/2006/relationships/image" Target="../media/image8.emf"/><Relationship Id="rId9" Type="http://schemas.openxmlformats.org/officeDocument/2006/relationships/image" Target="../media/image13.WMF"/><Relationship Id="rId14" Type="http://schemas.openxmlformats.org/officeDocument/2006/relationships/image" Target="../media/image18.emf"/></Relationships>
</file>

<file path=ppt/slides/_rels/slide6.xml.rels><?xml version="1.0" encoding="UTF-8" standalone="yes"?>
<Relationships xmlns="http://schemas.openxmlformats.org/package/2006/relationships"><Relationship Id="rId3" Type="http://schemas.openxmlformats.org/officeDocument/2006/relationships/image" Target="../media/image20.WMF"/><Relationship Id="rId7" Type="http://schemas.openxmlformats.org/officeDocument/2006/relationships/image" Target="../media/image24.WMF"/><Relationship Id="rId2" Type="http://schemas.openxmlformats.org/officeDocument/2006/relationships/image" Target="../media/image19.WMF"/><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image" Target="../media/image26.png"/><Relationship Id="rId7" Type="http://schemas.openxmlformats.org/officeDocument/2006/relationships/image" Target="../media/image28.jpeg"/><Relationship Id="rId2" Type="http://schemas.openxmlformats.org/officeDocument/2006/relationships/image" Target="../media/image25.png"/><Relationship Id="rId1" Type="http://schemas.openxmlformats.org/officeDocument/2006/relationships/slideLayout" Target="../slideLayouts/slideLayout6.xml"/><Relationship Id="rId6" Type="http://schemas.openxmlformats.org/officeDocument/2006/relationships/image" Target="../media/image20.WMF"/><Relationship Id="rId5" Type="http://schemas.openxmlformats.org/officeDocument/2006/relationships/image" Target="../media/image27.png"/><Relationship Id="rId10"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9.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5.png"/><Relationship Id="rId4"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jpeg"/><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6.xml"/><Relationship Id="rId4" Type="http://schemas.openxmlformats.org/officeDocument/2006/relationships/image" Target="../media/image46.emf"/></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0.emf"/><Relationship Id="rId5" Type="http://schemas.openxmlformats.org/officeDocument/2006/relationships/oleObject" Target="../embeddings/oleObject2.bin"/><Relationship Id="rId4" Type="http://schemas.openxmlformats.org/officeDocument/2006/relationships/image" Target="../media/image49.emf"/></Relationships>
</file>

<file path=ppt/slides/_rels/slide17.xml.rels><?xml version="1.0" encoding="UTF-8" standalone="yes"?>
<Relationships xmlns="http://schemas.openxmlformats.org/package/2006/relationships"><Relationship Id="rId2" Type="http://schemas.openxmlformats.org/officeDocument/2006/relationships/image" Target="../media/image51.tif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7.xml"/><Relationship Id="rId5" Type="http://schemas.openxmlformats.org/officeDocument/2006/relationships/image" Target="../media/image68.png"/><Relationship Id="rId4" Type="http://schemas.openxmlformats.org/officeDocument/2006/relationships/image" Target="../media/image67.png"/></Relationships>
</file>

<file path=ppt/slides/_rels/slide3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a:ext>
            </a:extLst>
          </a:blip>
          <a:srcRect r="18178"/>
          <a:stretch/>
        </p:blipFill>
        <p:spPr>
          <a:xfrm>
            <a:off x="11523" y="-31981"/>
            <a:ext cx="12168955" cy="4234525"/>
          </a:xfrm>
          <a:prstGeom prst="rect">
            <a:avLst/>
          </a:prstGeom>
        </p:spPr>
      </p:pic>
      <p:sp>
        <p:nvSpPr>
          <p:cNvPr id="2" name="Title 1"/>
          <p:cNvSpPr>
            <a:spLocks noGrp="1"/>
          </p:cNvSpPr>
          <p:nvPr>
            <p:ph type="ctrTitle" idx="4294967295"/>
          </p:nvPr>
        </p:nvSpPr>
        <p:spPr>
          <a:xfrm>
            <a:off x="30481" y="1932401"/>
            <a:ext cx="12161519" cy="1696763"/>
          </a:xfrm>
        </p:spPr>
        <p:txBody>
          <a:bodyPr>
            <a:noAutofit/>
          </a:bodyPr>
          <a:lstStyle/>
          <a:p>
            <a:pPr algn="ctr"/>
            <a:r>
              <a:rPr lang="en-US" sz="6600" b="1" dirty="0">
                <a:solidFill>
                  <a:srgbClr val="57D3FF"/>
                </a:solidFill>
              </a:rPr>
              <a:t>Space Crop Production</a:t>
            </a:r>
            <a:br>
              <a:rPr lang="en-US" sz="6600" b="1" dirty="0">
                <a:solidFill>
                  <a:srgbClr val="57D3FF"/>
                </a:solidFill>
              </a:rPr>
            </a:br>
            <a:endParaRPr lang="en-US" sz="6600" b="1" dirty="0">
              <a:solidFill>
                <a:srgbClr val="57D3FF"/>
              </a:solidFill>
            </a:endParaRPr>
          </a:p>
        </p:txBody>
      </p:sp>
      <p:sp>
        <p:nvSpPr>
          <p:cNvPr id="4" name="Subtitle 2"/>
          <p:cNvSpPr txBox="1">
            <a:spLocks/>
          </p:cNvSpPr>
          <p:nvPr/>
        </p:nvSpPr>
        <p:spPr>
          <a:xfrm>
            <a:off x="2127583" y="3278242"/>
            <a:ext cx="8176978" cy="211672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600" dirty="0">
                <a:solidFill>
                  <a:srgbClr val="00B0F0"/>
                </a:solidFill>
              </a:rPr>
              <a:t>Gioia Massa</a:t>
            </a:r>
          </a:p>
          <a:p>
            <a:pPr marL="0" indent="0" algn="ctr">
              <a:buNone/>
            </a:pPr>
            <a:r>
              <a:rPr lang="en-US" sz="4000" dirty="0">
                <a:solidFill>
                  <a:srgbClr val="00B0F0"/>
                </a:solidFill>
              </a:rPr>
              <a:t>NASA, Kennedy Space Center, FL, USA</a:t>
            </a:r>
          </a:p>
          <a:p>
            <a:pPr marL="0" indent="0" algn="ctr">
              <a:buNone/>
            </a:pPr>
            <a:endParaRPr lang="en-US" sz="1400" dirty="0">
              <a:solidFill>
                <a:srgbClr val="00B0F0"/>
              </a:solidFill>
            </a:endParaRPr>
          </a:p>
          <a:p>
            <a:pPr marL="0" indent="0" algn="ctr">
              <a:buNone/>
            </a:pPr>
            <a:endParaRPr lang="en-US" dirty="0"/>
          </a:p>
        </p:txBody>
      </p:sp>
      <p:sp>
        <p:nvSpPr>
          <p:cNvPr id="3" name="TextBox 2">
            <a:extLst>
              <a:ext uri="{FF2B5EF4-FFF2-40B4-BE49-F238E27FC236}">
                <a16:creationId xmlns:a16="http://schemas.microsoft.com/office/drawing/2014/main" id="{52E4A17C-EE48-78ED-B1C6-9EBCB217EB0E}"/>
              </a:ext>
            </a:extLst>
          </p:cNvPr>
          <p:cNvSpPr txBox="1"/>
          <p:nvPr/>
        </p:nvSpPr>
        <p:spPr>
          <a:xfrm>
            <a:off x="3350857" y="5520595"/>
            <a:ext cx="5490286" cy="646331"/>
          </a:xfrm>
          <a:prstGeom prst="rect">
            <a:avLst/>
          </a:prstGeom>
          <a:noFill/>
        </p:spPr>
        <p:txBody>
          <a:bodyPr wrap="none" rtlCol="0">
            <a:spAutoFit/>
          </a:bodyPr>
          <a:lstStyle/>
          <a:p>
            <a:pPr algn="ctr"/>
            <a:r>
              <a:rPr lang="en-US" sz="1800" dirty="0">
                <a:effectLst/>
                <a:latin typeface="Aptos" panose="020B0004020202020204" pitchFamily="34" charset="0"/>
                <a:ea typeface="Yu Gothic" panose="020B0400000000000000" pitchFamily="34" charset="-128"/>
                <a:cs typeface="Calibri" panose="020F0502020204030204" pitchFamily="34" charset="0"/>
              </a:rPr>
              <a:t>TRISH Space Health Ingress Program </a:t>
            </a:r>
          </a:p>
          <a:p>
            <a:pPr algn="ctr"/>
            <a:r>
              <a:rPr lang="en-US" sz="1800" i="1" dirty="0">
                <a:effectLst/>
                <a:latin typeface="Aptos" panose="020B0004020202020204" pitchFamily="34" charset="0"/>
                <a:ea typeface="Yu Gothic" panose="020B0400000000000000" pitchFamily="34" charset="-128"/>
                <a:cs typeface="Calibri" panose="020F0502020204030204" pitchFamily="34" charset="0"/>
              </a:rPr>
              <a:t>Future Foods for Space webinar series, Sept. 16, 2024</a:t>
            </a:r>
            <a:endParaRPr lang="en-US" i="1" dirty="0"/>
          </a:p>
        </p:txBody>
      </p:sp>
    </p:spTree>
    <p:extLst>
      <p:ext uri="{BB962C8B-B14F-4D97-AF65-F5344CB8AC3E}">
        <p14:creationId xmlns:p14="http://schemas.microsoft.com/office/powerpoint/2010/main" val="4278262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65" y="91313"/>
            <a:ext cx="10515600" cy="1325563"/>
          </a:xfrm>
        </p:spPr>
        <p:txBody>
          <a:bodyPr/>
          <a:lstStyle/>
          <a:p>
            <a:pPr algn="ctr"/>
            <a:r>
              <a:rPr lang="en-US" dirty="0">
                <a:latin typeface="+mn-lt"/>
              </a:rPr>
              <a:t>Why grow plants in space?</a:t>
            </a:r>
          </a:p>
        </p:txBody>
      </p:sp>
      <p:sp>
        <p:nvSpPr>
          <p:cNvPr id="3" name="Content Placeholder 2"/>
          <p:cNvSpPr>
            <a:spLocks noGrp="1"/>
          </p:cNvSpPr>
          <p:nvPr>
            <p:ph idx="1"/>
          </p:nvPr>
        </p:nvSpPr>
        <p:spPr>
          <a:xfrm>
            <a:off x="252958" y="901697"/>
            <a:ext cx="4777450" cy="4351338"/>
          </a:xfrm>
        </p:spPr>
        <p:txBody>
          <a:bodyPr/>
          <a:lstStyle/>
          <a:p>
            <a:r>
              <a:rPr lang="en-US" dirty="0"/>
              <a:t>Food</a:t>
            </a:r>
          </a:p>
          <a:p>
            <a:r>
              <a:rPr lang="en-US" dirty="0"/>
              <a:t>Psychological well being</a:t>
            </a:r>
          </a:p>
          <a:p>
            <a:r>
              <a:rPr lang="en-US" dirty="0"/>
              <a:t>Atmosphere</a:t>
            </a:r>
          </a:p>
          <a:p>
            <a:r>
              <a:rPr lang="en-US" dirty="0"/>
              <a:t>Water</a:t>
            </a:r>
          </a:p>
        </p:txBody>
      </p:sp>
      <p:cxnSp>
        <p:nvCxnSpPr>
          <p:cNvPr id="4" name="Straight Connector 3"/>
          <p:cNvCxnSpPr/>
          <p:nvPr/>
        </p:nvCxnSpPr>
        <p:spPr>
          <a:xfrm>
            <a:off x="1866900" y="1259392"/>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028" name="Picture 4" descr="https://io.jsc.nasa.gov/photos/11169/hires/iss038e009300.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3320770"/>
            <a:ext cx="5320830" cy="353723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BAE86906-21B6-228F-952C-419CB04C64DF}"/>
              </a:ext>
            </a:extLst>
          </p:cNvPr>
          <p:cNvPicPr>
            <a:picLocks noChangeAspect="1"/>
          </p:cNvPicPr>
          <p:nvPr/>
        </p:nvPicPr>
        <p:blipFill>
          <a:blip r:embed="rId3"/>
          <a:stretch>
            <a:fillRect/>
          </a:stretch>
        </p:blipFill>
        <p:spPr>
          <a:xfrm>
            <a:off x="6886155" y="3320770"/>
            <a:ext cx="5305845" cy="3537230"/>
          </a:xfrm>
          <a:prstGeom prst="rect">
            <a:avLst/>
          </a:prstGeom>
          <a:ln>
            <a:solidFill>
              <a:srgbClr val="57D3FF"/>
            </a:solidFill>
          </a:ln>
        </p:spPr>
      </p:pic>
      <p:pic>
        <p:nvPicPr>
          <p:cNvPr id="6" name="Picture 5" descr="A picture containing indoor, engine&#10;&#10;Description automatically generated">
            <a:extLst>
              <a:ext uri="{FF2B5EF4-FFF2-40B4-BE49-F238E27FC236}">
                <a16:creationId xmlns:a16="http://schemas.microsoft.com/office/drawing/2014/main" id="{EA04974F-49CA-1088-74D7-F7F65E1BB77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212501" y="1450273"/>
            <a:ext cx="4477132" cy="2984755"/>
          </a:xfrm>
          <a:prstGeom prst="rect">
            <a:avLst/>
          </a:prstGeom>
          <a:ln>
            <a:solidFill>
              <a:srgbClr val="57D3FF"/>
            </a:solidFill>
          </a:ln>
        </p:spPr>
      </p:pic>
    </p:spTree>
    <p:extLst>
      <p:ext uri="{BB962C8B-B14F-4D97-AF65-F5344CB8AC3E}">
        <p14:creationId xmlns:p14="http://schemas.microsoft.com/office/powerpoint/2010/main" val="3330758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64ED07-92DA-4820-B78A-A48D8DFF1AAF}"/>
              </a:ext>
            </a:extLst>
          </p:cNvPr>
          <p:cNvSpPr txBox="1"/>
          <p:nvPr/>
        </p:nvSpPr>
        <p:spPr>
          <a:xfrm>
            <a:off x="1524000" y="1841894"/>
            <a:ext cx="9144000" cy="1015663"/>
          </a:xfrm>
          <a:prstGeom prst="rect">
            <a:avLst/>
          </a:prstGeom>
          <a:noFill/>
        </p:spPr>
        <p:txBody>
          <a:bodyPr wrap="square" rtlCol="0">
            <a:spAutoFit/>
          </a:bodyPr>
          <a:lstStyle/>
          <a:p>
            <a:pPr algn="ctr"/>
            <a:r>
              <a:rPr lang="en-US" sz="3000" b="1" i="1" dirty="0">
                <a:solidFill>
                  <a:srgbClr val="FFFF00"/>
                </a:solidFill>
                <a:latin typeface="Arial Narrow" panose="020B0606020202030204" pitchFamily="34" charset="0"/>
              </a:rPr>
              <a:t>Ensure Food System Security</a:t>
            </a:r>
            <a:r>
              <a:rPr lang="en-US" sz="3000" b="1" i="1" dirty="0">
                <a:solidFill>
                  <a:srgbClr val="92D050"/>
                </a:solidFill>
                <a:latin typeface="Arial Narrow" panose="020B0606020202030204" pitchFamily="34" charset="0"/>
              </a:rPr>
              <a:t> </a:t>
            </a:r>
            <a:r>
              <a:rPr lang="en-US" sz="3000" b="1" i="1" dirty="0">
                <a:solidFill>
                  <a:srgbClr val="FFFF00"/>
                </a:solidFill>
                <a:latin typeface="Arial Narrow" panose="020B0606020202030204" pitchFamily="34" charset="0"/>
              </a:rPr>
              <a:t>on Long Duration Missions  Beyond LEO</a:t>
            </a:r>
            <a:endParaRPr lang="en-US" sz="3000" b="1" dirty="0">
              <a:solidFill>
                <a:srgbClr val="FFFF00"/>
              </a:solidFill>
              <a:latin typeface="Arial Narrow" panose="020B0606020202030204" pitchFamily="34" charset="0"/>
            </a:endParaRPr>
          </a:p>
        </p:txBody>
      </p:sp>
      <p:sp>
        <p:nvSpPr>
          <p:cNvPr id="12" name="TextBox 11">
            <a:extLst>
              <a:ext uri="{FF2B5EF4-FFF2-40B4-BE49-F238E27FC236}">
                <a16:creationId xmlns:a16="http://schemas.microsoft.com/office/drawing/2014/main" id="{35983FE4-FB54-44B5-A83B-58CD27C15111}"/>
              </a:ext>
            </a:extLst>
          </p:cNvPr>
          <p:cNvSpPr txBox="1"/>
          <p:nvPr/>
        </p:nvSpPr>
        <p:spPr>
          <a:xfrm>
            <a:off x="2717180" y="3155118"/>
            <a:ext cx="675764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6">
                    <a:lumMod val="60000"/>
                    <a:lumOff val="40000"/>
                  </a:schemeClr>
                </a:solidFill>
              </a:rPr>
              <a:t>Near-Term Goal</a:t>
            </a:r>
          </a:p>
          <a:p>
            <a:pPr algn="l"/>
            <a:r>
              <a:rPr lang="en-US" sz="2400" dirty="0">
                <a:solidFill>
                  <a:schemeClr val="accent6">
                    <a:lumMod val="60000"/>
                    <a:lumOff val="40000"/>
                  </a:schemeClr>
                </a:solidFill>
              </a:rPr>
              <a:t>Nutrient Supplementation of Prepackaged Food</a:t>
            </a:r>
          </a:p>
        </p:txBody>
      </p:sp>
      <p:sp>
        <p:nvSpPr>
          <p:cNvPr id="14" name="TextBox 13">
            <a:extLst>
              <a:ext uri="{FF2B5EF4-FFF2-40B4-BE49-F238E27FC236}">
                <a16:creationId xmlns:a16="http://schemas.microsoft.com/office/drawing/2014/main" id="{ED1CEC08-F171-49BB-AA42-2D16A97C9235}"/>
              </a:ext>
            </a:extLst>
          </p:cNvPr>
          <p:cNvSpPr txBox="1"/>
          <p:nvPr/>
        </p:nvSpPr>
        <p:spPr>
          <a:xfrm>
            <a:off x="2717180" y="4726055"/>
            <a:ext cx="7322170" cy="830997"/>
          </a:xfrm>
          <a:prstGeom prst="rect">
            <a:avLst/>
          </a:prstGeom>
          <a:noFill/>
        </p:spPr>
        <p:txBody>
          <a:bodyPr wrap="square" rtlCol="0">
            <a:spAutoFit/>
          </a:bodyPr>
          <a:lstStyle>
            <a:defPPr>
              <a:defRPr lang="en-US"/>
            </a:defPPr>
            <a:lvl1pPr algn="ctr">
              <a:defRPr sz="3000" b="1" i="1">
                <a:solidFill>
                  <a:srgbClr val="FFFF00"/>
                </a:solidFill>
                <a:latin typeface="Arial Narrow" panose="020B0606020202030204" pitchFamily="34" charset="0"/>
              </a:defRPr>
            </a:lvl1pPr>
          </a:lstStyle>
          <a:p>
            <a:pPr algn="l"/>
            <a:r>
              <a:rPr lang="en-US" sz="2400" dirty="0">
                <a:solidFill>
                  <a:schemeClr val="accent1">
                    <a:lumMod val="60000"/>
                    <a:lumOff val="40000"/>
                  </a:schemeClr>
                </a:solidFill>
              </a:rPr>
              <a:t>Long-Term Goal</a:t>
            </a:r>
          </a:p>
          <a:p>
            <a:pPr algn="l"/>
            <a:r>
              <a:rPr lang="en-US" sz="2400" dirty="0">
                <a:solidFill>
                  <a:schemeClr val="accent1">
                    <a:lumMod val="60000"/>
                    <a:lumOff val="40000"/>
                  </a:schemeClr>
                </a:solidFill>
              </a:rPr>
              <a:t>Caloric Replacement to Facilitate Earth Independence</a:t>
            </a:r>
          </a:p>
        </p:txBody>
      </p:sp>
      <p:sp>
        <p:nvSpPr>
          <p:cNvPr id="8" name="Title 2">
            <a:extLst>
              <a:ext uri="{FF2B5EF4-FFF2-40B4-BE49-F238E27FC236}">
                <a16:creationId xmlns:a16="http://schemas.microsoft.com/office/drawing/2014/main" id="{D2F54739-1739-43A0-8177-2E92BAE2BFF8}"/>
              </a:ext>
            </a:extLst>
          </p:cNvPr>
          <p:cNvSpPr txBox="1">
            <a:spLocks/>
          </p:cNvSpPr>
          <p:nvPr/>
        </p:nvSpPr>
        <p:spPr>
          <a:xfrm>
            <a:off x="2152650" y="40793"/>
            <a:ext cx="7886700" cy="101566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400"/>
              <a:t>NASA’s </a:t>
            </a:r>
            <a:r>
              <a:rPr lang="en-US" sz="4400" dirty="0"/>
              <a:t>Space Crop Production Vision</a:t>
            </a:r>
          </a:p>
        </p:txBody>
      </p:sp>
      <p:cxnSp>
        <p:nvCxnSpPr>
          <p:cNvPr id="9" name="Straight Connector 8">
            <a:extLst>
              <a:ext uri="{FF2B5EF4-FFF2-40B4-BE49-F238E27FC236}">
                <a16:creationId xmlns:a16="http://schemas.microsoft.com/office/drawing/2014/main" id="{D3D222F2-CBB4-42ED-8FB7-3911BB2F7299}"/>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BE45D6F-E916-01BD-3B1A-AEF725365229}"/>
              </a:ext>
            </a:extLst>
          </p:cNvPr>
          <p:cNvSpPr txBox="1"/>
          <p:nvPr/>
        </p:nvSpPr>
        <p:spPr>
          <a:xfrm>
            <a:off x="455380" y="5627079"/>
            <a:ext cx="11281241" cy="646331"/>
          </a:xfrm>
          <a:prstGeom prst="rect">
            <a:avLst/>
          </a:prstGeom>
          <a:noFill/>
        </p:spPr>
        <p:txBody>
          <a:bodyPr wrap="square">
            <a:spAutoFit/>
          </a:bodyPr>
          <a:lstStyle/>
          <a:p>
            <a:r>
              <a:rPr lang="en-US" i="1" dirty="0"/>
              <a:t>For future, longer duration habitation on the Moon or Mars, Bioregenerative Life Support including Plants can be expanded to increase Mission Autonomy and Earth Independence</a:t>
            </a:r>
          </a:p>
        </p:txBody>
      </p:sp>
      <p:sp>
        <p:nvSpPr>
          <p:cNvPr id="6" name="TextBox 5">
            <a:extLst>
              <a:ext uri="{FF2B5EF4-FFF2-40B4-BE49-F238E27FC236}">
                <a16:creationId xmlns:a16="http://schemas.microsoft.com/office/drawing/2014/main" id="{C4825985-3D2D-DE06-B83C-85461EED884D}"/>
              </a:ext>
            </a:extLst>
          </p:cNvPr>
          <p:cNvSpPr txBox="1"/>
          <p:nvPr/>
        </p:nvSpPr>
        <p:spPr>
          <a:xfrm>
            <a:off x="455380" y="4068905"/>
            <a:ext cx="11281241" cy="369332"/>
          </a:xfrm>
          <a:prstGeom prst="rect">
            <a:avLst/>
          </a:prstGeom>
          <a:noFill/>
        </p:spPr>
        <p:txBody>
          <a:bodyPr wrap="square">
            <a:spAutoFit/>
          </a:bodyPr>
          <a:lstStyle/>
          <a:p>
            <a:pPr algn="ctr"/>
            <a:r>
              <a:rPr lang="en-US" i="1" dirty="0"/>
              <a:t>Near term missions will rely on </a:t>
            </a:r>
            <a:r>
              <a:rPr lang="en-US" i="1" dirty="0" err="1"/>
              <a:t>Physico</a:t>
            </a:r>
            <a:r>
              <a:rPr lang="en-US" i="1" dirty="0"/>
              <a:t>-Chemical Regenerative ECLSS and Stowed Food with Supplemental Fresh Food</a:t>
            </a:r>
          </a:p>
        </p:txBody>
      </p:sp>
    </p:spTree>
    <p:custDataLst>
      <p:tags r:id="rId1"/>
    </p:custDataLst>
    <p:extLst>
      <p:ext uri="{BB962C8B-B14F-4D97-AF65-F5344CB8AC3E}">
        <p14:creationId xmlns:p14="http://schemas.microsoft.com/office/powerpoint/2010/main" val="4262844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CA9E26E-7E66-ADFF-B606-AD211714AD73}"/>
              </a:ext>
            </a:extLst>
          </p:cNvPr>
          <p:cNvSpPr txBox="1"/>
          <p:nvPr/>
        </p:nvSpPr>
        <p:spPr>
          <a:xfrm>
            <a:off x="553224" y="6563509"/>
            <a:ext cx="11085553" cy="261610"/>
          </a:xfrm>
          <a:prstGeom prst="rect">
            <a:avLst/>
          </a:prstGeom>
          <a:noFill/>
        </p:spPr>
        <p:txBody>
          <a:bodyPr wrap="square" rtlCol="0">
            <a:spAutoFit/>
          </a:bodyPr>
          <a:lstStyle/>
          <a:p>
            <a:r>
              <a:rPr lang="en-US" sz="1100" dirty="0"/>
              <a:t>Douglas et al., 2021, Sustaining Astronauts: Resource Limitations, Technology Needs, and Parallels between Spaceflight Food Systems and those on Earth, Sustainability</a:t>
            </a:r>
          </a:p>
        </p:txBody>
      </p:sp>
      <p:sp>
        <p:nvSpPr>
          <p:cNvPr id="9222" name="Rectangle 1032">
            <a:extLst>
              <a:ext uri="{FF2B5EF4-FFF2-40B4-BE49-F238E27FC236}">
                <a16:creationId xmlns:a16="http://schemas.microsoft.com/office/drawing/2014/main" id="{66E84FEB-BC1B-A100-58C1-7967DCA50DF9}"/>
              </a:ext>
            </a:extLst>
          </p:cNvPr>
          <p:cNvSpPr>
            <a:spLocks noChangeArrowheads="1"/>
          </p:cNvSpPr>
          <p:nvPr/>
        </p:nvSpPr>
        <p:spPr bwMode="auto">
          <a:xfrm>
            <a:off x="8417857" y="1187824"/>
            <a:ext cx="35052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1600"/>
          </a:p>
        </p:txBody>
      </p:sp>
      <p:pic>
        <p:nvPicPr>
          <p:cNvPr id="1026" name="Picture 2">
            <a:extLst>
              <a:ext uri="{FF2B5EF4-FFF2-40B4-BE49-F238E27FC236}">
                <a16:creationId xmlns:a16="http://schemas.microsoft.com/office/drawing/2014/main" id="{C5C058A1-FCFC-ECFF-3DF8-852B7EC15C4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651" y="162088"/>
            <a:ext cx="11339902" cy="6439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561068"/>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41174" y="5331682"/>
            <a:ext cx="1775155" cy="1188720"/>
          </a:xfrm>
          <a:prstGeom prst="rect">
            <a:avLst/>
          </a:prstGeom>
          <a:effectLst>
            <a:softEdge rad="25400"/>
          </a:effectLst>
        </p:spPr>
      </p:pic>
      <p:pic>
        <p:nvPicPr>
          <p:cNvPr id="33" name="Picture 3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280423" y="2377440"/>
            <a:ext cx="1346649" cy="2103120"/>
          </a:xfrm>
          <a:prstGeom prst="rect">
            <a:avLst/>
          </a:prstGeom>
          <a:effectLst>
            <a:softEdge rad="25400"/>
          </a:effectLst>
        </p:spPr>
      </p:pic>
      <p:pic>
        <p:nvPicPr>
          <p:cNvPr id="31" name="Picture 30"/>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39794" y="2857300"/>
            <a:ext cx="954413" cy="1737360"/>
          </a:xfrm>
          <a:prstGeom prst="rect">
            <a:avLst/>
          </a:prstGeom>
          <a:effectLst>
            <a:softEdge rad="25400"/>
          </a:effectLst>
        </p:spPr>
      </p:pic>
      <p:sp>
        <p:nvSpPr>
          <p:cNvPr id="2" name="Title 1"/>
          <p:cNvSpPr>
            <a:spLocks noGrp="1"/>
          </p:cNvSpPr>
          <p:nvPr>
            <p:ph type="title"/>
          </p:nvPr>
        </p:nvSpPr>
        <p:spPr>
          <a:xfrm>
            <a:off x="1749209" y="-83839"/>
            <a:ext cx="8693585" cy="1325563"/>
          </a:xfrm>
        </p:spPr>
        <p:txBody>
          <a:bodyPr>
            <a:normAutofit/>
          </a:bodyPr>
          <a:lstStyle/>
          <a:p>
            <a:pPr algn="ctr"/>
            <a:r>
              <a:rPr lang="en-US" dirty="0"/>
              <a:t>Space Crop Production Candidates</a:t>
            </a:r>
          </a:p>
        </p:txBody>
      </p:sp>
      <p:sp>
        <p:nvSpPr>
          <p:cNvPr id="3" name="Rounded Rectangle 2"/>
          <p:cNvSpPr/>
          <p:nvPr/>
        </p:nvSpPr>
        <p:spPr>
          <a:xfrm>
            <a:off x="850885" y="1150708"/>
            <a:ext cx="2278795" cy="337155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Salad</a:t>
            </a:r>
          </a:p>
          <a:p>
            <a:pPr algn="ctr"/>
            <a:r>
              <a:rPr lang="en-US" sz="2400" b="1" dirty="0">
                <a:solidFill>
                  <a:prstClr val="white"/>
                </a:solidFill>
              </a:rPr>
              <a:t>Leafy Greens</a:t>
            </a:r>
          </a:p>
          <a:p>
            <a:pPr algn="ctr"/>
            <a:r>
              <a:rPr lang="en-US" sz="2400" b="1" dirty="0">
                <a:solidFill>
                  <a:prstClr val="white"/>
                </a:solidFill>
              </a:rPr>
              <a:t>Tomato</a:t>
            </a:r>
          </a:p>
          <a:p>
            <a:pPr algn="ctr"/>
            <a:r>
              <a:rPr lang="en-US" sz="2400" b="1" dirty="0">
                <a:solidFill>
                  <a:prstClr val="white"/>
                </a:solidFill>
              </a:rPr>
              <a:t>Pepper</a:t>
            </a:r>
          </a:p>
          <a:p>
            <a:pPr algn="ctr"/>
            <a:r>
              <a:rPr lang="en-US" sz="2400" b="1" dirty="0">
                <a:solidFill>
                  <a:prstClr val="white"/>
                </a:solidFill>
              </a:rPr>
              <a:t>Radish</a:t>
            </a:r>
          </a:p>
          <a:p>
            <a:pPr algn="ctr"/>
            <a:r>
              <a:rPr lang="en-US" sz="2400" b="1" dirty="0">
                <a:solidFill>
                  <a:prstClr val="white"/>
                </a:solidFill>
              </a:rPr>
              <a:t>Strawberry</a:t>
            </a:r>
          </a:p>
          <a:p>
            <a:pPr algn="ctr"/>
            <a:r>
              <a:rPr lang="en-US" sz="2400" b="1" dirty="0">
                <a:solidFill>
                  <a:prstClr val="white"/>
                </a:solidFill>
              </a:rPr>
              <a:t>Green Onion</a:t>
            </a:r>
          </a:p>
          <a:p>
            <a:pPr algn="ctr"/>
            <a:r>
              <a:rPr lang="en-US" sz="2400" b="1" dirty="0">
                <a:solidFill>
                  <a:prstClr val="white"/>
                </a:solidFill>
              </a:rPr>
              <a:t>Pea</a:t>
            </a:r>
          </a:p>
          <a:p>
            <a:pPr algn="ctr"/>
            <a:r>
              <a:rPr lang="en-US" sz="2400" b="1" dirty="0">
                <a:solidFill>
                  <a:prstClr val="white"/>
                </a:solidFill>
              </a:rPr>
              <a:t>Carrot</a:t>
            </a:r>
          </a:p>
        </p:txBody>
      </p:sp>
      <p:sp>
        <p:nvSpPr>
          <p:cNvPr id="5" name="Rounded Rectangle 4"/>
          <p:cNvSpPr/>
          <p:nvPr/>
        </p:nvSpPr>
        <p:spPr>
          <a:xfrm>
            <a:off x="4481699" y="4697015"/>
            <a:ext cx="1421773" cy="20095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Herbs</a:t>
            </a:r>
          </a:p>
          <a:p>
            <a:pPr algn="ctr"/>
            <a:r>
              <a:rPr lang="en-US" sz="2400" b="1" dirty="0">
                <a:solidFill>
                  <a:prstClr val="white"/>
                </a:solidFill>
              </a:rPr>
              <a:t>Basil</a:t>
            </a:r>
          </a:p>
          <a:p>
            <a:pPr algn="ctr"/>
            <a:r>
              <a:rPr lang="en-US" sz="2400" b="1" dirty="0">
                <a:solidFill>
                  <a:prstClr val="white"/>
                </a:solidFill>
              </a:rPr>
              <a:t>Mint</a:t>
            </a:r>
          </a:p>
          <a:p>
            <a:pPr algn="ctr"/>
            <a:r>
              <a:rPr lang="en-US" sz="2400" b="1" dirty="0">
                <a:solidFill>
                  <a:prstClr val="white"/>
                </a:solidFill>
              </a:rPr>
              <a:t>Chives</a:t>
            </a:r>
          </a:p>
          <a:p>
            <a:pPr algn="ctr"/>
            <a:r>
              <a:rPr lang="en-US" sz="2400" b="1" dirty="0">
                <a:solidFill>
                  <a:prstClr val="white"/>
                </a:solidFill>
              </a:rPr>
              <a:t>Dill</a:t>
            </a:r>
          </a:p>
        </p:txBody>
      </p:sp>
      <p:sp>
        <p:nvSpPr>
          <p:cNvPr id="12" name="Line Callout 1 11"/>
          <p:cNvSpPr/>
          <p:nvPr/>
        </p:nvSpPr>
        <p:spPr>
          <a:xfrm>
            <a:off x="3420915" y="1163525"/>
            <a:ext cx="2065944" cy="1158719"/>
          </a:xfrm>
          <a:prstGeom prst="borderCallout1">
            <a:avLst>
              <a:gd name="adj1" fmla="val 46266"/>
              <a:gd name="adj2" fmla="val 993"/>
              <a:gd name="adj3" fmla="val 51346"/>
              <a:gd name="adj4" fmla="val -1275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Lettuce, Chinese cabbage, Swiss chard, </a:t>
            </a:r>
            <a:r>
              <a:rPr lang="en-US" dirty="0" err="1">
                <a:solidFill>
                  <a:prstClr val="white"/>
                </a:solidFill>
              </a:rPr>
              <a:t>Mizuna</a:t>
            </a:r>
            <a:r>
              <a:rPr lang="en-US" dirty="0">
                <a:solidFill>
                  <a:prstClr val="white"/>
                </a:solidFill>
              </a:rPr>
              <a:t>, Spinach</a:t>
            </a:r>
          </a:p>
        </p:txBody>
      </p:sp>
      <p:sp>
        <p:nvSpPr>
          <p:cNvPr id="13" name="Left-Up Arrow 12"/>
          <p:cNvSpPr/>
          <p:nvPr/>
        </p:nvSpPr>
        <p:spPr>
          <a:xfrm flipH="1">
            <a:off x="1532547" y="4561450"/>
            <a:ext cx="2911449" cy="2009579"/>
          </a:xfrm>
          <a:prstGeom prst="leftUpArrow">
            <a:avLst>
              <a:gd name="adj1" fmla="val 47500"/>
              <a:gd name="adj2" fmla="val 23750"/>
              <a:gd name="adj3" fmla="val 2178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rPr>
              <a:t>CONSUMED FRESH WITHOUT PROCESSING</a:t>
            </a:r>
          </a:p>
        </p:txBody>
      </p:sp>
      <p:grpSp>
        <p:nvGrpSpPr>
          <p:cNvPr id="6" name="Group 5">
            <a:extLst>
              <a:ext uri="{FF2B5EF4-FFF2-40B4-BE49-F238E27FC236}">
                <a16:creationId xmlns:a16="http://schemas.microsoft.com/office/drawing/2014/main" id="{E7A3132D-62AE-4BEA-9B1C-91D7333296BD}"/>
              </a:ext>
            </a:extLst>
          </p:cNvPr>
          <p:cNvGrpSpPr/>
          <p:nvPr/>
        </p:nvGrpSpPr>
        <p:grpSpPr>
          <a:xfrm>
            <a:off x="7337327" y="1728592"/>
            <a:ext cx="4529958" cy="3424613"/>
            <a:chOff x="7064067" y="1634002"/>
            <a:chExt cx="4529958" cy="3424613"/>
          </a:xfrm>
        </p:grpSpPr>
        <p:grpSp>
          <p:nvGrpSpPr>
            <p:cNvPr id="24" name="Group 23"/>
            <p:cNvGrpSpPr/>
            <p:nvPr/>
          </p:nvGrpSpPr>
          <p:grpSpPr>
            <a:xfrm>
              <a:off x="7064067" y="1634002"/>
              <a:ext cx="2238699" cy="3424613"/>
              <a:chOff x="6196082" y="-246634"/>
              <a:chExt cx="2984931" cy="4566151"/>
            </a:xfrm>
          </p:grpSpPr>
          <p:sp>
            <p:nvSpPr>
              <p:cNvPr id="9" name="Rounded Rectangle 8"/>
              <p:cNvSpPr/>
              <p:nvPr/>
            </p:nvSpPr>
            <p:spPr>
              <a:xfrm>
                <a:off x="6196082" y="-246634"/>
                <a:ext cx="2984931" cy="4566151"/>
              </a:xfrm>
              <a:prstGeom prst="roundRect">
                <a:avLst/>
              </a:prstGeom>
              <a:noFill/>
              <a:ln>
                <a:solidFill>
                  <a:srgbClr val="008E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prstClr val="white"/>
                    </a:solidFill>
                  </a:rPr>
                  <a:t>Staple Crops</a:t>
                </a:r>
              </a:p>
              <a:p>
                <a:pPr algn="ctr"/>
                <a:r>
                  <a:rPr lang="en-US" sz="2400" b="1" dirty="0">
                    <a:solidFill>
                      <a:prstClr val="white"/>
                    </a:solidFill>
                  </a:rPr>
                  <a:t>White Potato</a:t>
                </a:r>
              </a:p>
              <a:p>
                <a:pPr algn="ctr"/>
                <a:r>
                  <a:rPr lang="en-US" sz="2400" b="1" dirty="0">
                    <a:solidFill>
                      <a:prstClr val="white"/>
                    </a:solidFill>
                  </a:rPr>
                  <a:t>Sweet Potato</a:t>
                </a:r>
              </a:p>
              <a:p>
                <a:pPr algn="ctr"/>
                <a:endParaRPr lang="en-US" sz="2400" b="1" dirty="0">
                  <a:solidFill>
                    <a:prstClr val="white"/>
                  </a:solidFill>
                </a:endParaRPr>
              </a:p>
              <a:p>
                <a:pPr algn="ctr"/>
                <a:r>
                  <a:rPr lang="en-US" sz="2400" b="1" dirty="0">
                    <a:solidFill>
                      <a:prstClr val="white"/>
                    </a:solidFill>
                  </a:rPr>
                  <a:t>Rice</a:t>
                </a:r>
              </a:p>
              <a:p>
                <a:pPr algn="ctr"/>
                <a:r>
                  <a:rPr lang="en-US" sz="2400" b="1" dirty="0">
                    <a:solidFill>
                      <a:prstClr val="white"/>
                    </a:solidFill>
                  </a:rPr>
                  <a:t>Wheat</a:t>
                </a:r>
              </a:p>
              <a:p>
                <a:pPr algn="ctr"/>
                <a:r>
                  <a:rPr lang="en-US" sz="2400" b="1" dirty="0">
                    <a:solidFill>
                      <a:prstClr val="white"/>
                    </a:solidFill>
                  </a:rPr>
                  <a:t>Dried Bean</a:t>
                </a:r>
              </a:p>
              <a:p>
                <a:pPr algn="ctr"/>
                <a:r>
                  <a:rPr lang="en-US" sz="2400" b="1" dirty="0">
                    <a:solidFill>
                      <a:prstClr val="white"/>
                    </a:solidFill>
                  </a:rPr>
                  <a:t>Soybean</a:t>
                </a:r>
              </a:p>
              <a:p>
                <a:pPr algn="ctr"/>
                <a:r>
                  <a:rPr lang="en-US" sz="2400" b="1" dirty="0">
                    <a:solidFill>
                      <a:prstClr val="white"/>
                    </a:solidFill>
                  </a:rPr>
                  <a:t>Peanut</a:t>
                </a:r>
              </a:p>
            </p:txBody>
          </p:sp>
          <p:cxnSp>
            <p:nvCxnSpPr>
              <p:cNvPr id="23" name="Straight Connector 22"/>
              <p:cNvCxnSpPr/>
              <p:nvPr/>
            </p:nvCxnSpPr>
            <p:spPr>
              <a:xfrm>
                <a:off x="6196082" y="2314162"/>
                <a:ext cx="2275078" cy="0"/>
              </a:xfrm>
              <a:prstGeom prst="line">
                <a:avLst/>
              </a:prstGeom>
              <a:ln w="254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9864689" y="1975122"/>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MINIMAL PREPARATION / COOKING</a:t>
              </a:r>
            </a:p>
          </p:txBody>
        </p:sp>
        <p:sp>
          <p:nvSpPr>
            <p:cNvPr id="17" name="Right Brace 16"/>
            <p:cNvSpPr/>
            <p:nvPr/>
          </p:nvSpPr>
          <p:spPr>
            <a:xfrm>
              <a:off x="9451549" y="2107180"/>
              <a:ext cx="430219" cy="57084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19" name="Right Brace 18"/>
            <p:cNvSpPr/>
            <p:nvPr/>
          </p:nvSpPr>
          <p:spPr>
            <a:xfrm>
              <a:off x="9383713" y="3239193"/>
              <a:ext cx="430219" cy="171230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prstClr val="white"/>
                </a:solidFill>
              </a:endParaRPr>
            </a:p>
          </p:txBody>
        </p:sp>
        <p:sp>
          <p:nvSpPr>
            <p:cNvPr id="21" name="TextBox 20"/>
            <p:cNvSpPr txBox="1"/>
            <p:nvPr/>
          </p:nvSpPr>
          <p:spPr>
            <a:xfrm>
              <a:off x="9894879" y="3633681"/>
              <a:ext cx="1699146" cy="923330"/>
            </a:xfrm>
            <a:prstGeom prst="rect">
              <a:avLst/>
            </a:prstGeom>
            <a:noFill/>
            <a:ln>
              <a:solidFill>
                <a:schemeClr val="accent1">
                  <a:lumMod val="75000"/>
                </a:schemeClr>
              </a:solidFill>
            </a:ln>
          </p:spPr>
          <p:txBody>
            <a:bodyPr wrap="square" rtlCol="0">
              <a:spAutoFit/>
            </a:bodyPr>
            <a:lstStyle/>
            <a:p>
              <a:r>
                <a:rPr lang="en-US" dirty="0">
                  <a:solidFill>
                    <a:prstClr val="white"/>
                  </a:solidFill>
                </a:rPr>
                <a:t>SIGNIFICANT PREPARATION / COOKING</a:t>
              </a:r>
            </a:p>
          </p:txBody>
        </p:sp>
      </p:grpSp>
      <p:pic>
        <p:nvPicPr>
          <p:cNvPr id="26" name="Picture 25"/>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536176" y="4839596"/>
            <a:ext cx="1313768" cy="914400"/>
          </a:xfrm>
          <a:prstGeom prst="rect">
            <a:avLst/>
          </a:prstGeom>
        </p:spPr>
      </p:pic>
      <p:pic>
        <p:nvPicPr>
          <p:cNvPr id="27" name="Picture 26"/>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345714" y="5469372"/>
            <a:ext cx="1271082" cy="914400"/>
          </a:xfrm>
          <a:prstGeom prst="rect">
            <a:avLst/>
          </a:prstGeom>
        </p:spPr>
      </p:pic>
      <p:pic>
        <p:nvPicPr>
          <p:cNvPr id="28" name="Picture 27"/>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570183" y="1099375"/>
            <a:ext cx="1210321" cy="960120"/>
          </a:xfrm>
          <a:prstGeom prst="rect">
            <a:avLst/>
          </a:prstGeom>
        </p:spPr>
      </p:pic>
      <p:pic>
        <p:nvPicPr>
          <p:cNvPr id="29" name="Picture 28"/>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998272" y="1088255"/>
            <a:ext cx="1487954" cy="1280160"/>
          </a:xfrm>
          <a:prstGeom prst="rect">
            <a:avLst/>
          </a:prstGeom>
        </p:spPr>
      </p:pic>
      <p:pic>
        <p:nvPicPr>
          <p:cNvPr id="32" name="Picture 31"/>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8262751" y="5353970"/>
            <a:ext cx="1106704" cy="1554480"/>
          </a:xfrm>
          <a:prstGeom prst="rect">
            <a:avLst/>
          </a:prstGeom>
        </p:spPr>
      </p:pic>
      <p:pic>
        <p:nvPicPr>
          <p:cNvPr id="34" name="Picture 33"/>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rot="16997100">
            <a:off x="-136312" y="3169374"/>
            <a:ext cx="1076424" cy="822960"/>
          </a:xfrm>
          <a:prstGeom prst="rect">
            <a:avLst/>
          </a:prstGeom>
        </p:spPr>
      </p:pic>
      <p:pic>
        <p:nvPicPr>
          <p:cNvPr id="36" name="Picture 35"/>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rot="448077">
            <a:off x="132234" y="1005217"/>
            <a:ext cx="563916" cy="1828800"/>
          </a:xfrm>
          <a:prstGeom prst="rect">
            <a:avLst/>
          </a:prstGeom>
        </p:spPr>
      </p:pic>
      <p:pic>
        <p:nvPicPr>
          <p:cNvPr id="37" name="Picture 36"/>
          <p:cNvPicPr>
            <a:picLocks noChangeAspect="1"/>
          </p:cNvPicPr>
          <p:nvPr/>
        </p:nvPicPr>
        <p:blipFill rotWithShape="1">
          <a:blip r:embed="rId13" cstate="print">
            <a:extLst>
              <a:ext uri="{28A0092B-C50C-407E-A947-70E740481C1C}">
                <a14:useLocalDpi xmlns:a14="http://schemas.microsoft.com/office/drawing/2010/main"/>
              </a:ext>
            </a:extLst>
          </a:blip>
          <a:srcRect l="11034" b="8757"/>
          <a:stretch/>
        </p:blipFill>
        <p:spPr>
          <a:xfrm>
            <a:off x="4654045" y="2647012"/>
            <a:ext cx="1069899" cy="1097280"/>
          </a:xfrm>
          <a:prstGeom prst="rect">
            <a:avLst/>
          </a:prstGeom>
        </p:spPr>
      </p:pic>
      <p:cxnSp>
        <p:nvCxnSpPr>
          <p:cNvPr id="39" name="Straight Connector 38"/>
          <p:cNvCxnSpPr/>
          <p:nvPr/>
        </p:nvCxnSpPr>
        <p:spPr>
          <a:xfrm>
            <a:off x="1866900" y="97632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30" name="Rounded Rectangle 4">
            <a:extLst>
              <a:ext uri="{FF2B5EF4-FFF2-40B4-BE49-F238E27FC236}">
                <a16:creationId xmlns:a16="http://schemas.microsoft.com/office/drawing/2014/main" id="{7E25DE5B-6EB8-4E10-AC0A-2D6EB98BBDC7}"/>
              </a:ext>
            </a:extLst>
          </p:cNvPr>
          <p:cNvSpPr/>
          <p:nvPr/>
        </p:nvSpPr>
        <p:spPr>
          <a:xfrm>
            <a:off x="2544580" y="4664135"/>
            <a:ext cx="1877943" cy="88682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white"/>
                </a:solidFill>
              </a:rPr>
              <a:t>Microgreens</a:t>
            </a:r>
          </a:p>
        </p:txBody>
      </p:sp>
      <p:pic>
        <p:nvPicPr>
          <p:cNvPr id="10" name="Picture 9">
            <a:extLst>
              <a:ext uri="{FF2B5EF4-FFF2-40B4-BE49-F238E27FC236}">
                <a16:creationId xmlns:a16="http://schemas.microsoft.com/office/drawing/2014/main" id="{1C35B2FB-8D25-4D1D-98F0-ADFF9EA7F1B7}"/>
              </a:ext>
            </a:extLst>
          </p:cNvPr>
          <p:cNvPicPr>
            <a:picLocks noChangeAspect="1"/>
          </p:cNvPicPr>
          <p:nvPr/>
        </p:nvPicPr>
        <p:blipFill rotWithShape="1">
          <a:blip r:embed="rId14"/>
          <a:srcRect l="35504" t="29695" r="22396" b="6915"/>
          <a:stretch/>
        </p:blipFill>
        <p:spPr>
          <a:xfrm>
            <a:off x="201082" y="4696646"/>
            <a:ext cx="1209714" cy="1371600"/>
          </a:xfrm>
          <a:prstGeom prst="rect">
            <a:avLst/>
          </a:prstGeom>
        </p:spPr>
      </p:pic>
    </p:spTree>
    <p:extLst>
      <p:ext uri="{BB962C8B-B14F-4D97-AF65-F5344CB8AC3E}">
        <p14:creationId xmlns:p14="http://schemas.microsoft.com/office/powerpoint/2010/main" val="980884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6235" y="98290"/>
            <a:ext cx="8172450" cy="1325563"/>
          </a:xfrm>
        </p:spPr>
        <p:txBody>
          <a:bodyPr>
            <a:normAutofit/>
          </a:bodyPr>
          <a:lstStyle/>
          <a:p>
            <a:pPr algn="ctr"/>
            <a:r>
              <a:rPr lang="en-US" sz="4400" dirty="0">
                <a:latin typeface="+mn-lt"/>
              </a:rPr>
              <a:t>Plant Growth and the Environment</a:t>
            </a:r>
          </a:p>
        </p:txBody>
      </p:sp>
      <p:sp>
        <p:nvSpPr>
          <p:cNvPr id="3" name="TextBox 2"/>
          <p:cNvSpPr txBox="1"/>
          <p:nvPr/>
        </p:nvSpPr>
        <p:spPr>
          <a:xfrm>
            <a:off x="548641" y="1341301"/>
            <a:ext cx="5301742" cy="461665"/>
          </a:xfrm>
          <a:prstGeom prst="rect">
            <a:avLst/>
          </a:prstGeom>
          <a:noFill/>
        </p:spPr>
        <p:txBody>
          <a:bodyPr wrap="square" rtlCol="0">
            <a:spAutoFit/>
          </a:bodyPr>
          <a:lstStyle/>
          <a:p>
            <a:r>
              <a:rPr lang="en-US" sz="2400" b="1" u="sng" dirty="0"/>
              <a:t>5 Cardinal Factors of Plant Growth</a:t>
            </a:r>
            <a:r>
              <a:rPr lang="en-US" sz="2400" b="1" dirty="0"/>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99022" y="2434306"/>
            <a:ext cx="680460" cy="139903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173653" y="1846016"/>
            <a:ext cx="878799" cy="82296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895379" y="2409832"/>
            <a:ext cx="1188720" cy="1188720"/>
          </a:xfrm>
          <a:prstGeom prst="rect">
            <a:avLst/>
          </a:prstGeom>
        </p:spPr>
      </p:pic>
      <p:grpSp>
        <p:nvGrpSpPr>
          <p:cNvPr id="15" name="Group 14">
            <a:extLst>
              <a:ext uri="{FF2B5EF4-FFF2-40B4-BE49-F238E27FC236}">
                <a16:creationId xmlns:a16="http://schemas.microsoft.com/office/drawing/2014/main" id="{169B82A7-0BA8-4B8F-A38D-EED16652999C}"/>
              </a:ext>
            </a:extLst>
          </p:cNvPr>
          <p:cNvGrpSpPr>
            <a:grpSpLocks noChangeAspect="1"/>
          </p:cNvGrpSpPr>
          <p:nvPr/>
        </p:nvGrpSpPr>
        <p:grpSpPr>
          <a:xfrm>
            <a:off x="3771816" y="4908645"/>
            <a:ext cx="1463038" cy="608054"/>
            <a:chOff x="3810345" y="4989007"/>
            <a:chExt cx="1320071" cy="464302"/>
          </a:xfrm>
        </p:grpSpPr>
        <p:sp>
          <p:nvSpPr>
            <p:cNvPr id="7" name="Oval 6"/>
            <p:cNvSpPr/>
            <p:nvPr/>
          </p:nvSpPr>
          <p:spPr>
            <a:xfrm>
              <a:off x="3810345" y="5014612"/>
              <a:ext cx="725482" cy="438697"/>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rPr>
                <a:t>O</a:t>
              </a:r>
              <a:r>
                <a:rPr lang="en-US" sz="2000" b="1" baseline="-25000" dirty="0">
                  <a:solidFill>
                    <a:schemeClr val="bg1"/>
                  </a:solidFill>
                </a:rPr>
                <a:t>2</a:t>
              </a:r>
            </a:p>
          </p:txBody>
        </p:sp>
        <p:pic>
          <p:nvPicPr>
            <p:cNvPr id="8" name="Picture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395174" y="4989007"/>
              <a:ext cx="735242" cy="448095"/>
            </a:xfrm>
            <a:prstGeom prst="rect">
              <a:avLst/>
            </a:prstGeom>
          </p:spPr>
        </p:pic>
      </p:grpSp>
      <p:pic>
        <p:nvPicPr>
          <p:cNvPr id="9" name="Picture 8"/>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859112" y="4426470"/>
            <a:ext cx="904779" cy="1188720"/>
          </a:xfrm>
          <a:prstGeom prst="rect">
            <a:avLst/>
          </a:prstGeom>
        </p:spPr>
      </p:pic>
      <p:pic>
        <p:nvPicPr>
          <p:cNvPr id="18" name="Picture 17"/>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520742" y="3017237"/>
            <a:ext cx="1197406" cy="1694476"/>
          </a:xfrm>
          <a:prstGeom prst="rect">
            <a:avLst/>
          </a:prstGeom>
        </p:spPr>
      </p:pic>
      <p:cxnSp>
        <p:nvCxnSpPr>
          <p:cNvPr id="20" name="Straight Arrow Connector 19"/>
          <p:cNvCxnSpPr>
            <a:stCxn id="4" idx="3"/>
          </p:cNvCxnSpPr>
          <p:nvPr/>
        </p:nvCxnSpPr>
        <p:spPr>
          <a:xfrm>
            <a:off x="4279482" y="3133823"/>
            <a:ext cx="1372165" cy="171276"/>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cxnSpLocks/>
          </p:cNvCxnSpPr>
          <p:nvPr/>
        </p:nvCxnSpPr>
        <p:spPr>
          <a:xfrm flipH="1">
            <a:off x="6363669" y="2695688"/>
            <a:ext cx="96685" cy="391512"/>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cxnSpLocks/>
          </p:cNvCxnSpPr>
          <p:nvPr/>
        </p:nvCxnSpPr>
        <p:spPr>
          <a:xfrm flipH="1">
            <a:off x="6673517" y="2902797"/>
            <a:ext cx="1600797" cy="754048"/>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p:cNvCxnSpPr>
          <p:nvPr/>
        </p:nvCxnSpPr>
        <p:spPr>
          <a:xfrm flipH="1" flipV="1">
            <a:off x="6412011" y="4157345"/>
            <a:ext cx="1262433" cy="7254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cxnSpLocks/>
          </p:cNvCxnSpPr>
          <p:nvPr/>
        </p:nvCxnSpPr>
        <p:spPr>
          <a:xfrm flipV="1">
            <a:off x="4564446" y="4216525"/>
            <a:ext cx="1226935" cy="611774"/>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0662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139347"/>
            <a:ext cx="7886700" cy="1325563"/>
          </a:xfrm>
        </p:spPr>
        <p:txBody>
          <a:bodyPr>
            <a:normAutofit/>
          </a:bodyPr>
          <a:lstStyle/>
          <a:p>
            <a:pPr algn="ctr"/>
            <a:r>
              <a:rPr lang="en-US" sz="4400" dirty="0">
                <a:latin typeface="+mn-lt"/>
              </a:rPr>
              <a:t>The Space Environment</a:t>
            </a:r>
          </a:p>
        </p:txBody>
      </p:sp>
      <p:sp>
        <p:nvSpPr>
          <p:cNvPr id="3" name="TextBox 2"/>
          <p:cNvSpPr txBox="1"/>
          <p:nvPr/>
        </p:nvSpPr>
        <p:spPr>
          <a:xfrm>
            <a:off x="2884521" y="1196150"/>
            <a:ext cx="642295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….and how these work with and without </a:t>
            </a:r>
            <a:r>
              <a:rPr kumimoji="0" lang="en-US" sz="1800" b="1" i="0" u="sng" strike="noStrike" kern="1200" cap="none" spc="0" normalizeH="0" baseline="0" noProof="0" dirty="0">
                <a:ln>
                  <a:noFill/>
                </a:ln>
                <a:solidFill>
                  <a:prstClr val="white"/>
                </a:solidFill>
                <a:effectLst/>
                <a:uLnTx/>
                <a:uFillTx/>
                <a:latin typeface="Calibri" panose="020F0502020204030204"/>
                <a:ea typeface="+mn-ea"/>
                <a:cs typeface="+mn-cs"/>
              </a:rPr>
              <a:t>Gravity!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sng"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32" name="Group 31"/>
          <p:cNvGrpSpPr>
            <a:grpSpLocks noChangeAspect="1"/>
          </p:cNvGrpSpPr>
          <p:nvPr/>
        </p:nvGrpSpPr>
        <p:grpSpPr>
          <a:xfrm>
            <a:off x="6210833" y="4024739"/>
            <a:ext cx="5852160" cy="2286000"/>
            <a:chOff x="6983367" y="4069884"/>
            <a:chExt cx="5117911" cy="2348361"/>
          </a:xfrm>
        </p:grpSpPr>
        <p:grpSp>
          <p:nvGrpSpPr>
            <p:cNvPr id="23" name="Group 22"/>
            <p:cNvGrpSpPr/>
            <p:nvPr/>
          </p:nvGrpSpPr>
          <p:grpSpPr>
            <a:xfrm>
              <a:off x="7134108" y="4497095"/>
              <a:ext cx="4811290" cy="1675714"/>
              <a:chOff x="7134108" y="4497095"/>
              <a:chExt cx="4811290" cy="1675714"/>
            </a:xfrm>
          </p:grpSpPr>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134108" y="4542815"/>
                <a:ext cx="1113568" cy="1463040"/>
              </a:xfrm>
              <a:prstGeom prst="rect">
                <a:avLst/>
              </a:prstGeom>
            </p:spPr>
          </p:pic>
          <p:pic>
            <p:nvPicPr>
              <p:cNvPr id="19" name="Picture 18"/>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10393099" y="4497095"/>
                <a:ext cx="1552299" cy="1554480"/>
              </a:xfrm>
              <a:prstGeom prst="rect">
                <a:avLst/>
              </a:prstGeom>
            </p:spPr>
          </p:pic>
          <p:sp>
            <p:nvSpPr>
              <p:cNvPr id="21" name="TextBox 20"/>
              <p:cNvSpPr txBox="1"/>
              <p:nvPr/>
            </p:nvSpPr>
            <p:spPr>
              <a:xfrm>
                <a:off x="8288187" y="4497095"/>
                <a:ext cx="2183642" cy="16757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Fertilizer is heavy to launch so we need to learn how to recycle plant (and other) wastes!</a:t>
                </a:r>
              </a:p>
            </p:txBody>
          </p:sp>
        </p:grpSp>
        <p:sp>
          <p:nvSpPr>
            <p:cNvPr id="27" name="Rounded Rectangle 26"/>
            <p:cNvSpPr/>
            <p:nvPr/>
          </p:nvSpPr>
          <p:spPr>
            <a:xfrm>
              <a:off x="6983367" y="4069884"/>
              <a:ext cx="5117911" cy="234836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1" name="Group 30"/>
          <p:cNvGrpSpPr>
            <a:grpSpLocks/>
          </p:cNvGrpSpPr>
          <p:nvPr/>
        </p:nvGrpSpPr>
        <p:grpSpPr>
          <a:xfrm>
            <a:off x="49820" y="4024739"/>
            <a:ext cx="5967655" cy="2286000"/>
            <a:chOff x="152479" y="4080680"/>
            <a:chExt cx="6079376" cy="2223996"/>
          </a:xfrm>
        </p:grpSpPr>
        <p:grpSp>
          <p:nvGrpSpPr>
            <p:cNvPr id="29" name="Group 28"/>
            <p:cNvGrpSpPr/>
            <p:nvPr/>
          </p:nvGrpSpPr>
          <p:grpSpPr>
            <a:xfrm>
              <a:off x="152479" y="4327841"/>
              <a:ext cx="5689973" cy="1910648"/>
              <a:chOff x="152479" y="4327841"/>
              <a:chExt cx="5689973" cy="1910648"/>
            </a:xfrm>
          </p:grpSpPr>
          <p:pic>
            <p:nvPicPr>
              <p:cNvPr id="6" name="Picture 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2479" y="4426425"/>
                <a:ext cx="1280160" cy="1280160"/>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97079" y="4394028"/>
                <a:ext cx="2545373" cy="1693831"/>
              </a:xfrm>
              <a:prstGeom prst="rect">
                <a:avLst/>
              </a:prstGeom>
            </p:spPr>
          </p:pic>
          <p:sp>
            <p:nvSpPr>
              <p:cNvPr id="17" name="TextBox 16"/>
              <p:cNvSpPr txBox="1"/>
              <p:nvPr/>
            </p:nvSpPr>
            <p:spPr>
              <a:xfrm>
                <a:off x="1473584" y="4327841"/>
                <a:ext cx="1958136" cy="19106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Water forms a ball, and water and air don’t mix well, and roots need both!</a:t>
                </a:r>
              </a:p>
            </p:txBody>
          </p:sp>
        </p:grpSp>
        <p:sp>
          <p:nvSpPr>
            <p:cNvPr id="30" name="Rounded Rectangle 29"/>
            <p:cNvSpPr/>
            <p:nvPr/>
          </p:nvSpPr>
          <p:spPr>
            <a:xfrm>
              <a:off x="270137" y="4080680"/>
              <a:ext cx="5961718" cy="22239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8" name="Group 17"/>
          <p:cNvGrpSpPr>
            <a:grpSpLocks noChangeAspect="1"/>
          </p:cNvGrpSpPr>
          <p:nvPr/>
        </p:nvGrpSpPr>
        <p:grpSpPr>
          <a:xfrm>
            <a:off x="6223696" y="1835611"/>
            <a:ext cx="5852160" cy="2057400"/>
            <a:chOff x="6345345" y="1699604"/>
            <a:chExt cx="5632795" cy="2276363"/>
          </a:xfrm>
        </p:grpSpPr>
        <p:grpSp>
          <p:nvGrpSpPr>
            <p:cNvPr id="13" name="Group 12"/>
            <p:cNvGrpSpPr/>
            <p:nvPr/>
          </p:nvGrpSpPr>
          <p:grpSpPr>
            <a:xfrm>
              <a:off x="6686749" y="1867905"/>
              <a:ext cx="4848486" cy="1804821"/>
              <a:chOff x="6686749" y="1867905"/>
              <a:chExt cx="4848486" cy="1804821"/>
            </a:xfrm>
          </p:grpSpPr>
          <p:pic>
            <p:nvPicPr>
              <p:cNvPr id="5" name="Picture 4"/>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10800000">
                <a:off x="6686749" y="2279934"/>
                <a:ext cx="1074086" cy="1005840"/>
              </a:xfrm>
              <a:prstGeom prst="rect">
                <a:avLst/>
              </a:prstGeom>
            </p:spPr>
          </p:pic>
          <p:sp>
            <p:nvSpPr>
              <p:cNvPr id="14" name="TextBox 13"/>
              <p:cNvSpPr txBox="1"/>
              <p:nvPr/>
            </p:nvSpPr>
            <p:spPr>
              <a:xfrm>
                <a:off x="7820263" y="1867905"/>
                <a:ext cx="1892996" cy="18048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Key plant characteristics may be modified with novel light recipes</a:t>
                </a:r>
              </a:p>
            </p:txBody>
          </p:sp>
          <p:pic>
            <p:nvPicPr>
              <p:cNvPr id="15" name="Picture 14"/>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9713260" y="1895750"/>
                <a:ext cx="1821975" cy="1774209"/>
              </a:xfrm>
              <a:prstGeom prst="rect">
                <a:avLst/>
              </a:prstGeom>
            </p:spPr>
          </p:pic>
        </p:grpSp>
        <p:sp>
          <p:nvSpPr>
            <p:cNvPr id="35" name="Rounded Rectangle 34"/>
            <p:cNvSpPr/>
            <p:nvPr/>
          </p:nvSpPr>
          <p:spPr>
            <a:xfrm>
              <a:off x="6345345" y="1699604"/>
              <a:ext cx="5632795" cy="227636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9" name="Group 38"/>
          <p:cNvGrpSpPr>
            <a:grpSpLocks noChangeAspect="1"/>
          </p:cNvGrpSpPr>
          <p:nvPr/>
        </p:nvGrpSpPr>
        <p:grpSpPr>
          <a:xfrm>
            <a:off x="186332" y="1835611"/>
            <a:ext cx="5852160" cy="2056947"/>
            <a:chOff x="333420" y="1094711"/>
            <a:chExt cx="4798134" cy="2484464"/>
          </a:xfrm>
        </p:grpSpPr>
        <p:grpSp>
          <p:nvGrpSpPr>
            <p:cNvPr id="37" name="Group 36"/>
            <p:cNvGrpSpPr/>
            <p:nvPr/>
          </p:nvGrpSpPr>
          <p:grpSpPr>
            <a:xfrm>
              <a:off x="565436" y="1244839"/>
              <a:ext cx="4529003" cy="1554480"/>
              <a:chOff x="565436" y="1244839"/>
              <a:chExt cx="4529003" cy="1554480"/>
            </a:xfrm>
          </p:grpSpPr>
          <p:pic>
            <p:nvPicPr>
              <p:cNvPr id="4" name="Picture 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65436" y="1244839"/>
                <a:ext cx="756067" cy="1554480"/>
              </a:xfrm>
              <a:prstGeom prst="rect">
                <a:avLst/>
              </a:prstGeom>
            </p:spPr>
          </p:pic>
          <p:sp>
            <p:nvSpPr>
              <p:cNvPr id="11" name="TextBox 10"/>
              <p:cNvSpPr txBox="1"/>
              <p:nvPr/>
            </p:nvSpPr>
            <p:spPr>
              <a:xfrm>
                <a:off x="1372124" y="1749790"/>
                <a:ext cx="2811439" cy="8550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No natural convection without gravity so need to mix the air </a:t>
                </a:r>
              </a:p>
            </p:txBody>
          </p:sp>
          <p:pic>
            <p:nvPicPr>
              <p:cNvPr id="12" name="Picture 11"/>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115044" y="1381998"/>
                <a:ext cx="979395" cy="1280160"/>
              </a:xfrm>
              <a:prstGeom prst="rect">
                <a:avLst/>
              </a:prstGeom>
            </p:spPr>
          </p:pic>
        </p:grpSp>
        <p:sp>
          <p:nvSpPr>
            <p:cNvPr id="38" name="Rounded Rectangle 37"/>
            <p:cNvSpPr/>
            <p:nvPr/>
          </p:nvSpPr>
          <p:spPr>
            <a:xfrm>
              <a:off x="333420" y="1094711"/>
              <a:ext cx="4798134" cy="248446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cxnSp>
        <p:nvCxnSpPr>
          <p:cNvPr id="33" name="Straight Connector 32"/>
          <p:cNvCxnSpPr/>
          <p:nvPr/>
        </p:nvCxnSpPr>
        <p:spPr>
          <a:xfrm>
            <a:off x="1866900" y="106398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05E59857-3E39-49E1-8358-0F4149E2136C}"/>
              </a:ext>
            </a:extLst>
          </p:cNvPr>
          <p:cNvGrpSpPr>
            <a:grpSpLocks noChangeAspect="1"/>
          </p:cNvGrpSpPr>
          <p:nvPr/>
        </p:nvGrpSpPr>
        <p:grpSpPr>
          <a:xfrm>
            <a:off x="1855349" y="3188891"/>
            <a:ext cx="1463038" cy="608054"/>
            <a:chOff x="3810345" y="4989007"/>
            <a:chExt cx="1320071" cy="464302"/>
          </a:xfrm>
        </p:grpSpPr>
        <p:sp>
          <p:nvSpPr>
            <p:cNvPr id="36" name="Oval 35">
              <a:extLst>
                <a:ext uri="{FF2B5EF4-FFF2-40B4-BE49-F238E27FC236}">
                  <a16:creationId xmlns:a16="http://schemas.microsoft.com/office/drawing/2014/main" id="{ED349010-4FA5-4E08-B3D8-3DE2F0325AC0}"/>
                </a:ext>
              </a:extLst>
            </p:cNvPr>
            <p:cNvSpPr/>
            <p:nvPr/>
          </p:nvSpPr>
          <p:spPr>
            <a:xfrm>
              <a:off x="3810345" y="5014612"/>
              <a:ext cx="725482" cy="438697"/>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O</a:t>
              </a:r>
              <a:r>
                <a:rPr kumimoji="0" lang="en-US" sz="2000" b="1" i="0" u="none" strike="noStrike" kern="1200" cap="none" spc="0" normalizeH="0" baseline="-25000" noProof="0" dirty="0">
                  <a:ln>
                    <a:noFill/>
                  </a:ln>
                  <a:solidFill>
                    <a:prstClr val="black"/>
                  </a:solidFill>
                  <a:effectLst/>
                  <a:uLnTx/>
                  <a:uFillTx/>
                  <a:latin typeface="Calibri" panose="020F0502020204030204"/>
                  <a:ea typeface="+mn-ea"/>
                  <a:cs typeface="+mn-cs"/>
                </a:rPr>
                <a:t>2</a:t>
              </a:r>
            </a:p>
          </p:txBody>
        </p:sp>
        <p:pic>
          <p:nvPicPr>
            <p:cNvPr id="40" name="Picture 39">
              <a:extLst>
                <a:ext uri="{FF2B5EF4-FFF2-40B4-BE49-F238E27FC236}">
                  <a16:creationId xmlns:a16="http://schemas.microsoft.com/office/drawing/2014/main" id="{B2C7AEB6-6E9C-47C9-A9CE-7E74BD5C4CFD}"/>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4395174" y="4989007"/>
              <a:ext cx="735242" cy="448095"/>
            </a:xfrm>
            <a:prstGeom prst="rect">
              <a:avLst/>
            </a:prstGeom>
          </p:spPr>
        </p:pic>
      </p:grpSp>
    </p:spTree>
    <p:extLst>
      <p:ext uri="{BB962C8B-B14F-4D97-AF65-F5344CB8AC3E}">
        <p14:creationId xmlns:p14="http://schemas.microsoft.com/office/powerpoint/2010/main" val="3360284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27DD3E-7507-4014-B155-B7F3ED207914}"/>
              </a:ext>
            </a:extLst>
          </p:cNvPr>
          <p:cNvSpPr txBox="1">
            <a:spLocks noGrp="1"/>
          </p:cNvSpPr>
          <p:nvPr>
            <p:ph type="title"/>
          </p:nvPr>
        </p:nvSpPr>
        <p:spPr>
          <a:xfrm>
            <a:off x="838200" y="-169125"/>
            <a:ext cx="10515600" cy="1325563"/>
          </a:xfrm>
          <a:prstGeom prst="rect">
            <a:avLst/>
          </a:prstGeom>
        </p:spPr>
        <p:txBody>
          <a:bodyPr>
            <a:normAutofit/>
          </a:bodyPr>
          <a:lstStyle>
            <a:lvl1pPr algn="ctr" defTabSz="342900" rtl="0" eaLnBrk="1" latinLnBrk="0" hangingPunct="1">
              <a:spcBef>
                <a:spcPct val="0"/>
              </a:spcBef>
              <a:buNone/>
              <a:defRPr sz="2100" kern="1200">
                <a:solidFill>
                  <a:schemeClr val="bg1"/>
                </a:solidFill>
                <a:latin typeface="+mj-lt"/>
                <a:ea typeface="+mj-ea"/>
                <a:cs typeface="+mj-cs"/>
              </a:defRPr>
            </a:lvl1pPr>
          </a:lstStyle>
          <a:p>
            <a:r>
              <a:rPr lang="en-US" sz="4000" dirty="0">
                <a:solidFill>
                  <a:schemeClr val="tx1"/>
                </a:solidFill>
                <a:effectLst>
                  <a:outerShdw blurRad="38100" dist="38100" dir="2700000" algn="tl">
                    <a:srgbClr val="000000">
                      <a:alpha val="43137"/>
                    </a:srgbClr>
                  </a:outerShdw>
                </a:effectLst>
                <a:latin typeface="+mn-lt"/>
              </a:rPr>
              <a:t>Space Crop Production Challenges</a:t>
            </a:r>
          </a:p>
        </p:txBody>
      </p:sp>
      <p:cxnSp>
        <p:nvCxnSpPr>
          <p:cNvPr id="5" name="Straight Connector 4">
            <a:extLst>
              <a:ext uri="{FF2B5EF4-FFF2-40B4-BE49-F238E27FC236}">
                <a16:creationId xmlns:a16="http://schemas.microsoft.com/office/drawing/2014/main" id="{F0D6347C-FCFF-4492-A516-9938DCCAEABD}"/>
              </a:ext>
            </a:extLst>
          </p:cNvPr>
          <p:cNvCxnSpPr>
            <a:cxnSpLocks/>
          </p:cNvCxnSpPr>
          <p:nvPr/>
        </p:nvCxnSpPr>
        <p:spPr>
          <a:xfrm>
            <a:off x="2796745" y="767617"/>
            <a:ext cx="657379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EF4F1890-EEDE-421B-BDBF-426E3A7D1E7E}"/>
              </a:ext>
            </a:extLst>
          </p:cNvPr>
          <p:cNvSpPr/>
          <p:nvPr/>
        </p:nvSpPr>
        <p:spPr>
          <a:xfrm>
            <a:off x="2750794" y="807441"/>
            <a:ext cx="4269465" cy="4224530"/>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B2DD2EC7-0F46-45DD-A041-F6AFB25EC592}"/>
              </a:ext>
            </a:extLst>
          </p:cNvPr>
          <p:cNvSpPr/>
          <p:nvPr/>
        </p:nvSpPr>
        <p:spPr>
          <a:xfrm>
            <a:off x="5097037" y="807441"/>
            <a:ext cx="4174004" cy="4134944"/>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21D07DAD-8A66-48E8-BA6B-28B9B91D1B59}"/>
              </a:ext>
            </a:extLst>
          </p:cNvPr>
          <p:cNvSpPr/>
          <p:nvPr/>
        </p:nvSpPr>
        <p:spPr>
          <a:xfrm>
            <a:off x="4151399" y="2401002"/>
            <a:ext cx="4199828" cy="4235236"/>
          </a:xfrm>
          <a:prstGeom prst="ellipse">
            <a:avLst/>
          </a:prstGeom>
          <a:solidFill>
            <a:srgbClr val="4472C4">
              <a:alpha val="30000"/>
            </a:srgbClr>
          </a:solidFill>
          <a:ln w="25400" cap="flat" cmpd="sng" algn="ctr">
            <a:solidFill>
              <a:srgbClr val="4472C4">
                <a:shade val="50000"/>
              </a:srgbClr>
            </a:solidFill>
            <a:prstDash val="solid"/>
            <a:miter lim="800000"/>
          </a:ln>
          <a:effectLst>
            <a:glow rad="444500">
              <a:srgbClr val="4472C4">
                <a:alpha val="41000"/>
              </a:srgbClr>
            </a:glow>
          </a:effectLst>
        </p:spPr>
        <p:txBody>
          <a:bodyPr wrap="square" tIns="0" rtlCol="0" anchor="t" anchorCtr="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5CCE484B-77E9-49FB-96E7-8C4FFF45A81E}"/>
              </a:ext>
            </a:extLst>
          </p:cNvPr>
          <p:cNvSpPr txBox="1"/>
          <p:nvPr/>
        </p:nvSpPr>
        <p:spPr>
          <a:xfrm>
            <a:off x="3261210" y="1035242"/>
            <a:ext cx="22926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LEO/Deep Space</a:t>
            </a:r>
          </a:p>
        </p:txBody>
      </p:sp>
      <p:sp>
        <p:nvSpPr>
          <p:cNvPr id="23" name="TextBox 22">
            <a:extLst>
              <a:ext uri="{FF2B5EF4-FFF2-40B4-BE49-F238E27FC236}">
                <a16:creationId xmlns:a16="http://schemas.microsoft.com/office/drawing/2014/main" id="{CD37790F-1A6A-40E6-914B-4AC6C0216292}"/>
              </a:ext>
            </a:extLst>
          </p:cNvPr>
          <p:cNvSpPr txBox="1"/>
          <p:nvPr/>
        </p:nvSpPr>
        <p:spPr>
          <a:xfrm>
            <a:off x="7128205" y="1022385"/>
            <a:ext cx="1133515"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Surface</a:t>
            </a:r>
          </a:p>
        </p:txBody>
      </p:sp>
      <p:sp>
        <p:nvSpPr>
          <p:cNvPr id="24" name="TextBox 23">
            <a:extLst>
              <a:ext uri="{FF2B5EF4-FFF2-40B4-BE49-F238E27FC236}">
                <a16:creationId xmlns:a16="http://schemas.microsoft.com/office/drawing/2014/main" id="{0089000D-796A-4778-8CB5-FBC48165E945}"/>
              </a:ext>
            </a:extLst>
          </p:cNvPr>
          <p:cNvSpPr txBox="1"/>
          <p:nvPr/>
        </p:nvSpPr>
        <p:spPr>
          <a:xfrm>
            <a:off x="5830741" y="6078834"/>
            <a:ext cx="783612" cy="461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00"/>
                </a:solidFill>
                <a:effectLst/>
                <a:uLnTx/>
                <a:uFillTx/>
              </a:rPr>
              <a:t>Crop</a:t>
            </a:r>
          </a:p>
        </p:txBody>
      </p:sp>
      <p:sp>
        <p:nvSpPr>
          <p:cNvPr id="25" name="TextBox 24">
            <a:extLst>
              <a:ext uri="{FF2B5EF4-FFF2-40B4-BE49-F238E27FC236}">
                <a16:creationId xmlns:a16="http://schemas.microsoft.com/office/drawing/2014/main" id="{174DA4DB-7CE2-4F5E-9802-98EF2926DBC0}"/>
              </a:ext>
            </a:extLst>
          </p:cNvPr>
          <p:cNvSpPr txBox="1"/>
          <p:nvPr/>
        </p:nvSpPr>
        <p:spPr>
          <a:xfrm>
            <a:off x="3326592" y="1603514"/>
            <a:ext cx="2085699" cy="923330"/>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4">
                    <a:lumMod val="20000"/>
                    <a:lumOff val="80000"/>
                  </a:schemeClr>
                </a:solidFill>
                <a:effectLst/>
                <a:uLnTx/>
                <a:uFillTx/>
              </a:rPr>
              <a:t>Microgravity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4">
                    <a:lumMod val="20000"/>
                    <a:lumOff val="80000"/>
                  </a:schemeClr>
                </a:solidFill>
                <a:effectLst/>
                <a:uLnTx/>
                <a:uFillTx/>
              </a:rPr>
              <a:t>Fluid movement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4">
                    <a:lumMod val="20000"/>
                    <a:lumOff val="80000"/>
                  </a:schemeClr>
                </a:solidFill>
                <a:effectLst/>
                <a:uLnTx/>
                <a:uFillTx/>
              </a:rPr>
              <a:t>No convection</a:t>
            </a:r>
          </a:p>
        </p:txBody>
      </p:sp>
      <p:sp>
        <p:nvSpPr>
          <p:cNvPr id="26" name="TextBox 25">
            <a:extLst>
              <a:ext uri="{FF2B5EF4-FFF2-40B4-BE49-F238E27FC236}">
                <a16:creationId xmlns:a16="http://schemas.microsoft.com/office/drawing/2014/main" id="{431B8328-18E9-462E-8159-910B1CEDD595}"/>
              </a:ext>
            </a:extLst>
          </p:cNvPr>
          <p:cNvSpPr txBox="1"/>
          <p:nvPr/>
        </p:nvSpPr>
        <p:spPr>
          <a:xfrm>
            <a:off x="5390142" y="1005265"/>
            <a:ext cx="2127057" cy="1754326"/>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D3A5C3"/>
                </a:solidFill>
                <a:effectLst/>
                <a:uLnTx/>
                <a:uFillTx/>
              </a:rPr>
              <a:t>Water </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D3A5C3"/>
                </a:solidFill>
                <a:effectLst/>
                <a:uLnTx/>
                <a:uFillTx/>
              </a:rPr>
              <a:t>      Recycling</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D3A5C3"/>
                </a:solidFill>
                <a:effectLst/>
                <a:uLnTx/>
                <a:uFillTx/>
              </a:rPr>
              <a:t>Radiation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D3A5C3"/>
                </a:solidFill>
                <a:effectLst/>
                <a:uLnTx/>
                <a:uFillTx/>
              </a:rPr>
              <a:t>Pressure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D3A5C3"/>
                </a:solidFill>
                <a:effectLst/>
                <a:uLnTx/>
                <a:uFillTx/>
              </a:rPr>
              <a:t>Micrometeorites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0" cap="none" spc="0" normalizeH="0" baseline="0" noProof="0" dirty="0">
              <a:ln>
                <a:noFill/>
              </a:ln>
              <a:solidFill>
                <a:srgbClr val="D3A5C3"/>
              </a:solidFill>
              <a:effectLst/>
              <a:uLnTx/>
              <a:uFillTx/>
            </a:endParaRPr>
          </a:p>
        </p:txBody>
      </p:sp>
      <p:sp>
        <p:nvSpPr>
          <p:cNvPr id="27" name="TextBox 26">
            <a:extLst>
              <a:ext uri="{FF2B5EF4-FFF2-40B4-BE49-F238E27FC236}">
                <a16:creationId xmlns:a16="http://schemas.microsoft.com/office/drawing/2014/main" id="{8D83F6B6-60E0-46E2-B70D-5C0CB06CD45F}"/>
              </a:ext>
            </a:extLst>
          </p:cNvPr>
          <p:cNvSpPr txBox="1"/>
          <p:nvPr/>
        </p:nvSpPr>
        <p:spPr>
          <a:xfrm>
            <a:off x="7417317" y="1603514"/>
            <a:ext cx="2032929" cy="954107"/>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2">
                    <a:lumMod val="20000"/>
                    <a:lumOff val="80000"/>
                  </a:schemeClr>
                </a:solidFill>
                <a:effectLst/>
                <a:uLnTx/>
                <a:uFillTx/>
              </a:rPr>
              <a:t>Dust &amp; </a:t>
            </a:r>
            <a:r>
              <a:rPr lang="en-US" b="1" kern="0" dirty="0">
                <a:solidFill>
                  <a:schemeClr val="accent2">
                    <a:lumMod val="20000"/>
                    <a:lumOff val="80000"/>
                  </a:schemeClr>
                </a:solidFill>
              </a:rPr>
              <a:t>Regolith</a:t>
            </a:r>
            <a:endParaRPr kumimoji="0" lang="en-US" sz="1800" b="1" i="0" u="none" strike="noStrike" kern="0" cap="none" spc="0" normalizeH="0" baseline="0" noProof="0" dirty="0">
              <a:ln>
                <a:noFill/>
              </a:ln>
              <a:solidFill>
                <a:schemeClr val="accent2">
                  <a:lumMod val="20000"/>
                  <a:lumOff val="80000"/>
                </a:schemeClr>
              </a:solidFill>
              <a:effectLst/>
              <a:uLnTx/>
              <a:uFillTx/>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2">
                    <a:lumMod val="20000"/>
                    <a:lumOff val="80000"/>
                  </a:schemeClr>
                </a:solidFill>
                <a:effectLst/>
                <a:uLnTx/>
                <a:uFillTx/>
              </a:rPr>
              <a:t>Partial gravity</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chemeClr val="accent2">
                  <a:lumMod val="20000"/>
                  <a:lumOff val="80000"/>
                </a:schemeClr>
              </a:solidFill>
              <a:effectLst/>
              <a:uLnTx/>
              <a:uFillTx/>
            </a:endParaRPr>
          </a:p>
        </p:txBody>
      </p:sp>
      <p:sp>
        <p:nvSpPr>
          <p:cNvPr id="28" name="TextBox 27">
            <a:extLst>
              <a:ext uri="{FF2B5EF4-FFF2-40B4-BE49-F238E27FC236}">
                <a16:creationId xmlns:a16="http://schemas.microsoft.com/office/drawing/2014/main" id="{CD7F11C4-F690-48BF-8C04-9DAA279B6E6A}"/>
              </a:ext>
            </a:extLst>
          </p:cNvPr>
          <p:cNvSpPr txBox="1"/>
          <p:nvPr/>
        </p:nvSpPr>
        <p:spPr>
          <a:xfrm>
            <a:off x="4885526" y="4974245"/>
            <a:ext cx="3554119" cy="1200329"/>
          </a:xfrm>
          <a:prstGeom prst="rect">
            <a:avLst/>
          </a:prstGeom>
          <a:noFill/>
        </p:spPr>
        <p:txBody>
          <a:bodyPr wrap="squar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6">
                    <a:lumMod val="40000"/>
                    <a:lumOff val="60000"/>
                  </a:schemeClr>
                </a:solidFill>
                <a:effectLst/>
                <a:uLnTx/>
                <a:uFillTx/>
              </a:rPr>
              <a:t>Productivity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6">
                    <a:lumMod val="40000"/>
                    <a:lumOff val="60000"/>
                  </a:schemeClr>
                </a:solidFill>
                <a:effectLst/>
                <a:uLnTx/>
                <a:uFillTx/>
              </a:rPr>
              <a:t>Stress tolerance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6">
                    <a:lumMod val="40000"/>
                    <a:lumOff val="60000"/>
                  </a:schemeClr>
                </a:solidFill>
                <a:effectLst/>
                <a:uLnTx/>
                <a:uFillTx/>
              </a:rPr>
              <a:t>Environmental optimization</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chemeClr val="accent6">
                    <a:lumMod val="40000"/>
                    <a:lumOff val="60000"/>
                  </a:schemeClr>
                </a:solidFill>
                <a:effectLst/>
                <a:uLnTx/>
                <a:uFillTx/>
              </a:rPr>
              <a:t>Crop scheduling</a:t>
            </a:r>
          </a:p>
        </p:txBody>
      </p:sp>
      <p:sp>
        <p:nvSpPr>
          <p:cNvPr id="29" name="TextBox 28">
            <a:extLst>
              <a:ext uri="{FF2B5EF4-FFF2-40B4-BE49-F238E27FC236}">
                <a16:creationId xmlns:a16="http://schemas.microsoft.com/office/drawing/2014/main" id="{ECF13DD4-3124-40D5-90B1-ADDF596399C5}"/>
              </a:ext>
            </a:extLst>
          </p:cNvPr>
          <p:cNvSpPr txBox="1"/>
          <p:nvPr/>
        </p:nvSpPr>
        <p:spPr>
          <a:xfrm>
            <a:off x="5400994" y="2450322"/>
            <a:ext cx="3094117" cy="2862322"/>
          </a:xfrm>
          <a:prstGeom prst="rect">
            <a:avLst/>
          </a:prstGeom>
          <a:noFill/>
        </p:spPr>
        <p:txBody>
          <a:bodyPr wrap="none" rtlCol="0">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Plant Size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High CO</a:t>
            </a:r>
            <a:r>
              <a:rPr kumimoji="0" lang="en-US" sz="1800" b="1" i="0" u="none" strike="noStrike" kern="0" cap="none" spc="0" normalizeH="0" baseline="-25000" noProof="0" dirty="0">
                <a:ln>
                  <a:noFill/>
                </a:ln>
                <a:solidFill>
                  <a:srgbClr val="FFC000"/>
                </a:solidFill>
                <a:effectLst/>
                <a:uLnTx/>
                <a:uFillTx/>
              </a:rPr>
              <a:t>2</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Food Safety &amp; Microbiome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Nutrient output</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Sustainability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Abiotic stresses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Vehicle resources</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Crew time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0" cap="none" spc="0" normalizeH="0" baseline="0" noProof="0" dirty="0">
                <a:ln>
                  <a:noFill/>
                </a:ln>
                <a:solidFill>
                  <a:srgbClr val="FFC000"/>
                </a:solidFill>
                <a:effectLst/>
                <a:uLnTx/>
                <a:uFillTx/>
              </a:rPr>
              <a:t>Waste</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0" cap="none" spc="0" normalizeH="0" baseline="0" noProof="0" dirty="0">
              <a:ln>
                <a:noFill/>
              </a:ln>
              <a:solidFill>
                <a:srgbClr val="FFC000"/>
              </a:solidFill>
              <a:effectLst/>
              <a:uLnTx/>
              <a:uFillTx/>
            </a:endParaRPr>
          </a:p>
        </p:txBody>
      </p:sp>
    </p:spTree>
    <p:extLst>
      <p:ext uri="{BB962C8B-B14F-4D97-AF65-F5344CB8AC3E}">
        <p14:creationId xmlns:p14="http://schemas.microsoft.com/office/powerpoint/2010/main" val="3287297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4">
            <a:extLst>
              <a:ext uri="{FF2B5EF4-FFF2-40B4-BE49-F238E27FC236}">
                <a16:creationId xmlns:a16="http://schemas.microsoft.com/office/drawing/2014/main" id="{8F97B7C5-B6F5-404A-B5DA-CA21CA92E4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584"/>
          <a:stretch/>
        </p:blipFill>
        <p:spPr>
          <a:xfrm rot="21420834">
            <a:off x="634704" y="1052247"/>
            <a:ext cx="3514728"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6" name="Picture 15">
            <a:extLst>
              <a:ext uri="{FF2B5EF4-FFF2-40B4-BE49-F238E27FC236}">
                <a16:creationId xmlns:a16="http://schemas.microsoft.com/office/drawing/2014/main" id="{B5601DAF-1521-4F0D-9B1F-91740B99D4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427" r="10519" b="13577"/>
          <a:stretch/>
        </p:blipFill>
        <p:spPr>
          <a:xfrm rot="609851">
            <a:off x="7791016" y="856052"/>
            <a:ext cx="3483959"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Picture 16">
            <a:extLst>
              <a:ext uri="{FF2B5EF4-FFF2-40B4-BE49-F238E27FC236}">
                <a16:creationId xmlns:a16="http://schemas.microsoft.com/office/drawing/2014/main" id="{70C14F03-7ECE-4901-BCE5-A9A709C1DCD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433" t="5025" r="109" b="3026"/>
          <a:stretch/>
        </p:blipFill>
        <p:spPr>
          <a:xfrm>
            <a:off x="5099022" y="1917286"/>
            <a:ext cx="1993956" cy="1200216"/>
          </a:xfrm>
          <a:prstGeom prst="ellipse">
            <a:avLst/>
          </a:prstGeom>
          <a:ln>
            <a:noFill/>
          </a:ln>
          <a:effectLst>
            <a:softEdge rad="112500"/>
          </a:effectLst>
        </p:spPr>
      </p:pic>
      <p:pic>
        <p:nvPicPr>
          <p:cNvPr id="18" name="Picture 17">
            <a:extLst>
              <a:ext uri="{FF2B5EF4-FFF2-40B4-BE49-F238E27FC236}">
                <a16:creationId xmlns:a16="http://schemas.microsoft.com/office/drawing/2014/main" id="{C6393CB9-00F7-4A60-AF9A-FE543B2F7C9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16210"/>
          <a:stretch/>
        </p:blipFill>
        <p:spPr>
          <a:xfrm>
            <a:off x="7595962" y="3698029"/>
            <a:ext cx="3447815" cy="27432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1" name="Picture 10" descr="A picture containing logo&#10;&#10;Description automatically generated">
            <a:extLst>
              <a:ext uri="{FF2B5EF4-FFF2-40B4-BE49-F238E27FC236}">
                <a16:creationId xmlns:a16="http://schemas.microsoft.com/office/drawing/2014/main" id="{94A4F28B-BCF9-44C1-8C23-FA5EF196CF8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35880" y="4991570"/>
            <a:ext cx="1920240" cy="1086682"/>
          </a:xfrm>
          <a:prstGeom prst="ellipse">
            <a:avLst/>
          </a:prstGeom>
        </p:spPr>
      </p:pic>
      <p:sp>
        <p:nvSpPr>
          <p:cNvPr id="2" name="Title 1">
            <a:extLst>
              <a:ext uri="{FF2B5EF4-FFF2-40B4-BE49-F238E27FC236}">
                <a16:creationId xmlns:a16="http://schemas.microsoft.com/office/drawing/2014/main" id="{56E57B38-8C61-4DAE-ADBD-B68C061921EC}"/>
              </a:ext>
            </a:extLst>
          </p:cNvPr>
          <p:cNvSpPr>
            <a:spLocks noGrp="1"/>
          </p:cNvSpPr>
          <p:nvPr>
            <p:ph type="title"/>
          </p:nvPr>
        </p:nvSpPr>
        <p:spPr>
          <a:xfrm>
            <a:off x="0" y="27660"/>
            <a:ext cx="12192000" cy="1325563"/>
          </a:xfrm>
        </p:spPr>
        <p:txBody>
          <a:bodyPr/>
          <a:lstStyle/>
          <a:p>
            <a:pPr algn="ctr"/>
            <a:r>
              <a:rPr lang="en-US" dirty="0"/>
              <a:t>Current NASA Large Plant Research Capabilities On ISS</a:t>
            </a:r>
          </a:p>
        </p:txBody>
      </p:sp>
      <p:pic>
        <p:nvPicPr>
          <p:cNvPr id="3" name="Picture 2" descr="A picture containing indoor, engine&#10;&#10;Description automatically generated">
            <a:extLst>
              <a:ext uri="{FF2B5EF4-FFF2-40B4-BE49-F238E27FC236}">
                <a16:creationId xmlns:a16="http://schemas.microsoft.com/office/drawing/2014/main" id="{3FD7F23A-CE64-6D94-7F9B-47BE6048B2AE}"/>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r="9308"/>
          <a:stretch/>
        </p:blipFill>
        <p:spPr>
          <a:xfrm rot="265549">
            <a:off x="873265" y="3957333"/>
            <a:ext cx="3560882" cy="261756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792774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Straight Connector 39"/>
          <p:cNvCxnSpPr/>
          <p:nvPr/>
        </p:nvCxnSpPr>
        <p:spPr>
          <a:xfrm>
            <a:off x="1866900" y="969335"/>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4" name="Red_Lettuce1080p">
            <a:hlinkClick r:id="" action="ppaction://media"/>
          </p:cNvPr>
          <p:cNvPicPr>
            <a:picLocks noChangeAspect="1"/>
          </p:cNvPicPr>
          <p:nvPr>
            <a:videoFile r:link="rId2"/>
            <p:extLst>
              <p:ext uri="{DAA4B4D4-6D71-4841-9C94-3DE7FCFB9230}">
                <p14:media xmlns:p14="http://schemas.microsoft.com/office/powerpoint/2010/main" r:embed="rId1">
                  <p14:fade in="500" out="500"/>
                </p14:media>
              </p:ext>
            </p:extLst>
          </p:nvPr>
        </p:nvPicPr>
        <p:blipFill>
          <a:blip r:embed="rId5"/>
          <a:stretch>
            <a:fillRect/>
          </a:stretch>
        </p:blipFill>
        <p:spPr>
          <a:xfrm>
            <a:off x="962603" y="1082928"/>
            <a:ext cx="10266794" cy="5775072"/>
          </a:xfrm>
          <a:prstGeom prst="rect">
            <a:avLst/>
          </a:prstGeom>
          <a:ln>
            <a:solidFill>
              <a:srgbClr val="00B0F0"/>
            </a:solidFill>
          </a:ln>
        </p:spPr>
      </p:pic>
      <p:sp>
        <p:nvSpPr>
          <p:cNvPr id="5" name="Title 1"/>
          <p:cNvSpPr>
            <a:spLocks noGrp="1"/>
          </p:cNvSpPr>
          <p:nvPr>
            <p:ph type="title"/>
          </p:nvPr>
        </p:nvSpPr>
        <p:spPr>
          <a:xfrm>
            <a:off x="1981200" y="-22797"/>
            <a:ext cx="8229600" cy="1143000"/>
          </a:xfrm>
        </p:spPr>
        <p:txBody>
          <a:bodyPr/>
          <a:lstStyle/>
          <a:p>
            <a:r>
              <a:rPr lang="en-US" sz="4000" dirty="0"/>
              <a:t>VEG-01B Harvest (August 2015)</a:t>
            </a:r>
          </a:p>
        </p:txBody>
      </p:sp>
    </p:spTree>
    <p:extLst>
      <p:ext uri="{BB962C8B-B14F-4D97-AF65-F5344CB8AC3E}">
        <p14:creationId xmlns:p14="http://schemas.microsoft.com/office/powerpoint/2010/main" val="10986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4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480123" y="3429000"/>
            <a:ext cx="4810622" cy="3200400"/>
          </a:xfrm>
          <a:prstGeom prst="rect">
            <a:avLst/>
          </a:prstGeom>
          <a:ln>
            <a:solidFill>
              <a:srgbClr val="00B0F0"/>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0840" y="3429000"/>
            <a:ext cx="4812232" cy="3200400"/>
          </a:xfrm>
          <a:prstGeom prst="rect">
            <a:avLst/>
          </a:prstGeom>
          <a:ln>
            <a:solidFill>
              <a:srgbClr val="00B0F0"/>
            </a:solidFill>
          </a:ln>
          <a:effectLst>
            <a:softEdge rad="0"/>
          </a:effectLst>
        </p:spPr>
      </p:pic>
      <p:sp>
        <p:nvSpPr>
          <p:cNvPr id="3" name="Content Placeholder 2"/>
          <p:cNvSpPr>
            <a:spLocks noGrp="1"/>
          </p:cNvSpPr>
          <p:nvPr>
            <p:ph sz="half" idx="1"/>
          </p:nvPr>
        </p:nvSpPr>
        <p:spPr>
          <a:xfrm>
            <a:off x="154112" y="1048187"/>
            <a:ext cx="5865688" cy="4525963"/>
          </a:xfrm>
        </p:spPr>
        <p:txBody>
          <a:bodyPr/>
          <a:lstStyle/>
          <a:p>
            <a:r>
              <a:rPr lang="en-US" sz="2400" dirty="0">
                <a:solidFill>
                  <a:srgbClr val="FFFFCC"/>
                </a:solidFill>
              </a:rPr>
              <a:t>Scott Kelly </a:t>
            </a:r>
          </a:p>
          <a:p>
            <a:pPr lvl="1"/>
            <a:r>
              <a:rPr lang="en-US" sz="2000" dirty="0"/>
              <a:t>the logistical complexity of having people live and work in space for long periods</a:t>
            </a:r>
          </a:p>
          <a:p>
            <a:pPr lvl="1"/>
            <a:r>
              <a:rPr lang="en-US" sz="2000" dirty="0"/>
              <a:t>the supply chain that is required </a:t>
            </a:r>
          </a:p>
          <a:p>
            <a:pPr lvl="1"/>
            <a:r>
              <a:rPr lang="en-US" sz="2000" dirty="0"/>
              <a:t>For Mars, need a space craft that is more self-sustainable with regards to its food supply</a:t>
            </a:r>
          </a:p>
        </p:txBody>
      </p:sp>
      <p:sp>
        <p:nvSpPr>
          <p:cNvPr id="6" name="Content Placeholder 5"/>
          <p:cNvSpPr>
            <a:spLocks noGrp="1"/>
          </p:cNvSpPr>
          <p:nvPr>
            <p:ph sz="half" idx="2"/>
          </p:nvPr>
        </p:nvSpPr>
        <p:spPr>
          <a:xfrm>
            <a:off x="5732980" y="1048187"/>
            <a:ext cx="6304908" cy="5077977"/>
          </a:xfrm>
        </p:spPr>
        <p:txBody>
          <a:bodyPr/>
          <a:lstStyle/>
          <a:p>
            <a:r>
              <a:rPr lang="en-US" sz="2400" dirty="0">
                <a:solidFill>
                  <a:srgbClr val="FFFFCC"/>
                </a:solidFill>
              </a:rPr>
              <a:t>Kjell Lindgren </a:t>
            </a:r>
          </a:p>
          <a:p>
            <a:pPr lvl="1"/>
            <a:r>
              <a:rPr lang="en-US" sz="2000" dirty="0"/>
              <a:t>benefit of eating the fresh food </a:t>
            </a:r>
          </a:p>
          <a:p>
            <a:pPr lvl="1"/>
            <a:r>
              <a:rPr lang="en-US" sz="2000" dirty="0"/>
              <a:t>contribution that plants have to the ISS ecosystem</a:t>
            </a:r>
          </a:p>
          <a:p>
            <a:pPr lvl="1"/>
            <a:r>
              <a:rPr lang="en-US" sz="2000" dirty="0"/>
              <a:t>psychological benefit  - it’s really fun to see green growing things in the sterile environment of the ISS</a:t>
            </a:r>
            <a:endParaRPr lang="en-US" dirty="0"/>
          </a:p>
        </p:txBody>
      </p:sp>
      <p:sp>
        <p:nvSpPr>
          <p:cNvPr id="7" name="Rectangle 6"/>
          <p:cNvSpPr/>
          <p:nvPr/>
        </p:nvSpPr>
        <p:spPr>
          <a:xfrm>
            <a:off x="1714500" y="107897"/>
            <a:ext cx="8763000" cy="707886"/>
          </a:xfrm>
          <a:prstGeom prst="rect">
            <a:avLst/>
          </a:prstGeom>
          <a:noFill/>
        </p:spPr>
        <p:txBody>
          <a:bodyPr wrap="square">
            <a:spAutoFit/>
          </a:bodyPr>
          <a:lstStyle/>
          <a:p>
            <a:pPr algn="ctr">
              <a:defRPr/>
            </a:pPr>
            <a:r>
              <a:rPr lang="en-US" sz="4000" dirty="0">
                <a:effectLst>
                  <a:outerShdw blurRad="38100" dist="38100" dir="2700000" algn="tl">
                    <a:srgbClr val="000000">
                      <a:alpha val="43137"/>
                    </a:srgbClr>
                  </a:outerShdw>
                </a:effectLst>
                <a:latin typeface="+mj-lt"/>
              </a:rPr>
              <a:t>Astronaut Comments</a:t>
            </a:r>
          </a:p>
        </p:txBody>
      </p:sp>
      <p:cxnSp>
        <p:nvCxnSpPr>
          <p:cNvPr id="8" name="Straight Connector 7"/>
          <p:cNvCxnSpPr/>
          <p:nvPr/>
        </p:nvCxnSpPr>
        <p:spPr>
          <a:xfrm>
            <a:off x="1866900" y="93198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1249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1866900" y="857258"/>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a:xfrm>
            <a:off x="2214419" y="931170"/>
            <a:ext cx="7886388" cy="5852160"/>
          </a:xfrm>
          <a:prstGeom prst="rect">
            <a:avLst/>
          </a:prstGeom>
          <a:ln>
            <a:solidFill>
              <a:srgbClr val="00B0F0"/>
            </a:solidFill>
          </a:ln>
        </p:spPr>
      </p:pic>
      <p:sp>
        <p:nvSpPr>
          <p:cNvPr id="7" name="Title 1"/>
          <p:cNvSpPr>
            <a:spLocks noGrp="1"/>
          </p:cNvSpPr>
          <p:nvPr>
            <p:ph type="title"/>
          </p:nvPr>
        </p:nvSpPr>
        <p:spPr>
          <a:xfrm>
            <a:off x="1924050" y="-74514"/>
            <a:ext cx="8343900" cy="1143000"/>
          </a:xfrm>
        </p:spPr>
        <p:txBody>
          <a:bodyPr/>
          <a:lstStyle/>
          <a:p>
            <a:pPr algn="ctr"/>
            <a:r>
              <a:rPr lang="en-US" dirty="0"/>
              <a:t>A Tale of Two Veggies</a:t>
            </a:r>
          </a:p>
        </p:txBody>
      </p:sp>
    </p:spTree>
    <p:extLst>
      <p:ext uri="{BB962C8B-B14F-4D97-AF65-F5344CB8AC3E}">
        <p14:creationId xmlns:p14="http://schemas.microsoft.com/office/powerpoint/2010/main" val="2953870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282" y="79396"/>
            <a:ext cx="8511436" cy="1143000"/>
          </a:xfrm>
        </p:spPr>
        <p:txBody>
          <a:bodyPr/>
          <a:lstStyle/>
          <a:p>
            <a:pPr algn="ctr"/>
            <a:r>
              <a:rPr lang="en-US" dirty="0"/>
              <a:t>VEG-03 Crop Testing</a:t>
            </a:r>
          </a:p>
        </p:txBody>
      </p:sp>
      <p:sp>
        <p:nvSpPr>
          <p:cNvPr id="3" name="Content Placeholder 2"/>
          <p:cNvSpPr>
            <a:spLocks noGrp="1"/>
          </p:cNvSpPr>
          <p:nvPr>
            <p:ph idx="1"/>
          </p:nvPr>
        </p:nvSpPr>
        <p:spPr>
          <a:xfrm>
            <a:off x="469618" y="1564639"/>
            <a:ext cx="5239407" cy="4905109"/>
          </a:xfrm>
        </p:spPr>
        <p:txBody>
          <a:bodyPr>
            <a:normAutofit/>
          </a:bodyPr>
          <a:lstStyle/>
          <a:p>
            <a:r>
              <a:rPr lang="en-US" dirty="0"/>
              <a:t>Red Russian Kale</a:t>
            </a:r>
          </a:p>
          <a:p>
            <a:r>
              <a:rPr lang="en-US" dirty="0">
                <a:solidFill>
                  <a:srgbClr val="00B0F0"/>
                </a:solidFill>
              </a:rPr>
              <a:t>*Dragoon Lettuce</a:t>
            </a:r>
          </a:p>
          <a:p>
            <a:r>
              <a:rPr lang="en-US" dirty="0"/>
              <a:t>Wasabi Mustard </a:t>
            </a:r>
          </a:p>
          <a:p>
            <a:r>
              <a:rPr lang="en-US" dirty="0">
                <a:solidFill>
                  <a:srgbClr val="00B0F0"/>
                </a:solidFill>
              </a:rPr>
              <a:t>*Extra Dwarf Pak Choy</a:t>
            </a:r>
          </a:p>
          <a:p>
            <a:r>
              <a:rPr lang="en-US" dirty="0"/>
              <a:t>Amara Mustard</a:t>
            </a:r>
          </a:p>
          <a:p>
            <a:pPr marL="0" indent="0">
              <a:buNone/>
            </a:pPr>
            <a:endParaRPr lang="en-US" dirty="0">
              <a:solidFill>
                <a:srgbClr val="00B0F0"/>
              </a:solidFill>
            </a:endParaRPr>
          </a:p>
          <a:p>
            <a:endParaRPr lang="en-US" dirty="0">
              <a:solidFill>
                <a:srgbClr val="00B0F0"/>
              </a:solidFill>
            </a:endParaRPr>
          </a:p>
          <a:p>
            <a:endParaRPr lang="en-US" dirty="0">
              <a:solidFill>
                <a:srgbClr val="00B0F0"/>
              </a:solidFill>
            </a:endParaRPr>
          </a:p>
          <a:p>
            <a:endParaRPr lang="en-US" dirty="0"/>
          </a:p>
        </p:txBody>
      </p:sp>
      <p:cxnSp>
        <p:nvCxnSpPr>
          <p:cNvPr id="5" name="Straight Connector 4"/>
          <p:cNvCxnSpPr/>
          <p:nvPr/>
        </p:nvCxnSpPr>
        <p:spPr>
          <a:xfrm>
            <a:off x="1781175" y="96639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39915" y="1488128"/>
            <a:ext cx="2078181" cy="2286000"/>
          </a:xfrm>
          <a:prstGeom prst="rect">
            <a:avLst/>
          </a:prstGeom>
          <a:ln>
            <a:solidFill>
              <a:srgbClr val="00B0F0"/>
            </a:solidFill>
          </a:ln>
        </p:spPr>
      </p:pic>
      <p:pic>
        <p:nvPicPr>
          <p:cNvPr id="38" name="Picture 3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640666" y="1488128"/>
            <a:ext cx="2275702" cy="2286000"/>
          </a:xfrm>
          <a:prstGeom prst="rect">
            <a:avLst/>
          </a:prstGeom>
          <a:ln>
            <a:solidFill>
              <a:srgbClr val="00B0F0"/>
            </a:solidFill>
          </a:ln>
        </p:spPr>
      </p:pic>
      <p:pic>
        <p:nvPicPr>
          <p:cNvPr id="39" name="Picture 38">
            <a:extLst>
              <a:ext uri="{FF2B5EF4-FFF2-40B4-BE49-F238E27FC236}">
                <a16:creationId xmlns:a16="http://schemas.microsoft.com/office/drawing/2014/main" id="{58454C9E-1D31-2D4F-8A16-8943AE6BED6A}"/>
              </a:ext>
              <a:ext uri="{147F2762-F138-4A5C-976F-8EAC2B608ADB}">
                <a16:predDERef xmlns:a16="http://schemas.microsoft.com/office/drawing/2014/main" pred="{DAE44CF0-9B50-4944-91C0-3B94086B118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038937" y="1488128"/>
            <a:ext cx="2400875" cy="2286000"/>
          </a:xfrm>
          <a:prstGeom prst="rect">
            <a:avLst/>
          </a:prstGeom>
          <a:ln>
            <a:solidFill>
              <a:srgbClr val="00B0F0"/>
            </a:solidFill>
          </a:ln>
        </p:spPr>
      </p:pic>
      <p:pic>
        <p:nvPicPr>
          <p:cNvPr id="40" name="Picture 39"/>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7849008" y="3844197"/>
            <a:ext cx="2254687" cy="2286000"/>
          </a:xfrm>
          <a:prstGeom prst="rect">
            <a:avLst/>
          </a:prstGeom>
          <a:ln>
            <a:solidFill>
              <a:srgbClr val="00B0F0"/>
            </a:solidFill>
          </a:ln>
        </p:spPr>
      </p:pic>
      <p:pic>
        <p:nvPicPr>
          <p:cNvPr id="6" name="Picture 5" descr="A picture containing purple, arranged&#10;&#10;Description automatically generated">
            <a:extLst>
              <a:ext uri="{FF2B5EF4-FFF2-40B4-BE49-F238E27FC236}">
                <a16:creationId xmlns:a16="http://schemas.microsoft.com/office/drawing/2014/main" id="{3CE8E174-62E2-4AEF-A20E-0A7BAD43910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8316" t="50855" r="34775" b="8596"/>
          <a:stretch/>
        </p:blipFill>
        <p:spPr>
          <a:xfrm>
            <a:off x="5440236" y="3844197"/>
            <a:ext cx="2275702" cy="2286000"/>
          </a:xfrm>
          <a:prstGeom prst="rect">
            <a:avLst/>
          </a:prstGeom>
          <a:ln>
            <a:solidFill>
              <a:srgbClr val="00B0F0"/>
            </a:solidFill>
          </a:ln>
        </p:spPr>
      </p:pic>
      <p:sp>
        <p:nvSpPr>
          <p:cNvPr id="10" name="TextBox 9">
            <a:extLst>
              <a:ext uri="{FF2B5EF4-FFF2-40B4-BE49-F238E27FC236}">
                <a16:creationId xmlns:a16="http://schemas.microsoft.com/office/drawing/2014/main" id="{325B39EB-7C48-48D7-896F-54A79F657746}"/>
              </a:ext>
            </a:extLst>
          </p:cNvPr>
          <p:cNvSpPr txBox="1"/>
          <p:nvPr/>
        </p:nvSpPr>
        <p:spPr>
          <a:xfrm>
            <a:off x="306330" y="4987197"/>
            <a:ext cx="6961356" cy="523220"/>
          </a:xfrm>
          <a:prstGeom prst="rect">
            <a:avLst/>
          </a:prstGeom>
          <a:noFill/>
        </p:spPr>
        <p:txBody>
          <a:bodyPr wrap="square" rtlCol="0">
            <a:spAutoFit/>
          </a:bodyPr>
          <a:lstStyle/>
          <a:p>
            <a:r>
              <a:rPr lang="en-US" sz="2800" dirty="0">
                <a:solidFill>
                  <a:srgbClr val="00B0F0"/>
                </a:solidFill>
              </a:rPr>
              <a:t>*= Student Selected Crops!</a:t>
            </a:r>
            <a:r>
              <a:rPr lang="en-US" sz="2800" dirty="0"/>
              <a:t> </a:t>
            </a:r>
          </a:p>
        </p:txBody>
      </p:sp>
    </p:spTree>
    <p:extLst>
      <p:ext uri="{BB962C8B-B14F-4D97-AF65-F5344CB8AC3E}">
        <p14:creationId xmlns:p14="http://schemas.microsoft.com/office/powerpoint/2010/main" val="385832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9"/>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F7932AD-B454-4C87-9160-C4AD84EBA99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1925" r="5533" b="36279"/>
          <a:stretch/>
        </p:blipFill>
        <p:spPr>
          <a:xfrm>
            <a:off x="1042780" y="1413607"/>
            <a:ext cx="10106440" cy="5212080"/>
          </a:xfrm>
          <a:prstGeom prst="rect">
            <a:avLst/>
          </a:prstGeom>
        </p:spPr>
      </p:pic>
      <p:grpSp>
        <p:nvGrpSpPr>
          <p:cNvPr id="5" name="Group 4">
            <a:extLst>
              <a:ext uri="{FF2B5EF4-FFF2-40B4-BE49-F238E27FC236}">
                <a16:creationId xmlns:a16="http://schemas.microsoft.com/office/drawing/2014/main" id="{AB3FBE43-0AAA-41AD-AAC2-9BDA724D5960}"/>
              </a:ext>
            </a:extLst>
          </p:cNvPr>
          <p:cNvGrpSpPr/>
          <p:nvPr/>
        </p:nvGrpSpPr>
        <p:grpSpPr>
          <a:xfrm>
            <a:off x="737190" y="1423225"/>
            <a:ext cx="10717620" cy="5349206"/>
            <a:chOff x="737190" y="1303157"/>
            <a:chExt cx="10717620" cy="5349206"/>
          </a:xfrm>
        </p:grpSpPr>
        <p:pic>
          <p:nvPicPr>
            <p:cNvPr id="8" name="Picture 7">
              <a:extLst>
                <a:ext uri="{FF2B5EF4-FFF2-40B4-BE49-F238E27FC236}">
                  <a16:creationId xmlns:a16="http://schemas.microsoft.com/office/drawing/2014/main" id="{036D31DA-E013-49DB-B367-8C1B233B368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3534" t="6551" r="16197"/>
            <a:stretch/>
          </p:blipFill>
          <p:spPr>
            <a:xfrm>
              <a:off x="6084577" y="1303157"/>
              <a:ext cx="5370233" cy="5349206"/>
            </a:xfrm>
            <a:prstGeom prst="rect">
              <a:avLst/>
            </a:prstGeom>
          </p:spPr>
        </p:pic>
        <p:pic>
          <p:nvPicPr>
            <p:cNvPr id="10" name="Picture 9">
              <a:extLst>
                <a:ext uri="{FF2B5EF4-FFF2-40B4-BE49-F238E27FC236}">
                  <a16:creationId xmlns:a16="http://schemas.microsoft.com/office/drawing/2014/main" id="{B21FC4EE-C939-4800-BBB8-0A8B7DC4C18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27947" t="14841" r="8294"/>
            <a:stretch/>
          </p:blipFill>
          <p:spPr>
            <a:xfrm>
              <a:off x="737190" y="1303157"/>
              <a:ext cx="5347387" cy="5349206"/>
            </a:xfrm>
            <a:prstGeom prst="rect">
              <a:avLst/>
            </a:prstGeom>
          </p:spPr>
        </p:pic>
      </p:grpSp>
      <p:sp>
        <p:nvSpPr>
          <p:cNvPr id="9" name="Title 1">
            <a:extLst>
              <a:ext uri="{FF2B5EF4-FFF2-40B4-BE49-F238E27FC236}">
                <a16:creationId xmlns:a16="http://schemas.microsoft.com/office/drawing/2014/main" id="{075A1A2B-8EE0-422E-B250-FF67A4F338C7}"/>
              </a:ext>
            </a:extLst>
          </p:cNvPr>
          <p:cNvSpPr txBox="1">
            <a:spLocks/>
          </p:cNvSpPr>
          <p:nvPr/>
        </p:nvSpPr>
        <p:spPr>
          <a:xfrm>
            <a:off x="838200" y="-2138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Dwarf tomato in VEG-05</a:t>
            </a:r>
          </a:p>
        </p:txBody>
      </p:sp>
      <p:cxnSp>
        <p:nvCxnSpPr>
          <p:cNvPr id="12" name="Straight Connector 11">
            <a:extLst>
              <a:ext uri="{FF2B5EF4-FFF2-40B4-BE49-F238E27FC236}">
                <a16:creationId xmlns:a16="http://schemas.microsoft.com/office/drawing/2014/main" id="{BAB2FBC9-1F00-4905-97F1-5A871BF80A12}"/>
              </a:ext>
            </a:extLst>
          </p:cNvPr>
          <p:cNvCxnSpPr/>
          <p:nvPr/>
        </p:nvCxnSpPr>
        <p:spPr>
          <a:xfrm>
            <a:off x="1866900" y="736740"/>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158702-57B5-43FB-8A0B-D9A7A21C3C0B}"/>
              </a:ext>
            </a:extLst>
          </p:cNvPr>
          <p:cNvSpPr txBox="1"/>
          <p:nvPr/>
        </p:nvSpPr>
        <p:spPr>
          <a:xfrm>
            <a:off x="4435763" y="899038"/>
            <a:ext cx="3320473" cy="400110"/>
          </a:xfrm>
          <a:prstGeom prst="rect">
            <a:avLst/>
          </a:prstGeom>
          <a:noFill/>
        </p:spPr>
        <p:txBody>
          <a:bodyPr wrap="square" rtlCol="0">
            <a:spAutoFit/>
          </a:bodyPr>
          <a:lstStyle/>
          <a:p>
            <a:pPr algn="ctr"/>
            <a:r>
              <a:rPr lang="en-US" sz="2000" dirty="0"/>
              <a:t>Preflight Ground Testing</a:t>
            </a:r>
          </a:p>
        </p:txBody>
      </p:sp>
    </p:spTree>
    <p:extLst>
      <p:ext uri="{BB962C8B-B14F-4D97-AF65-F5344CB8AC3E}">
        <p14:creationId xmlns:p14="http://schemas.microsoft.com/office/powerpoint/2010/main" val="218670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75A1A2B-8EE0-422E-B250-FF67A4F338C7}"/>
              </a:ext>
            </a:extLst>
          </p:cNvPr>
          <p:cNvSpPr txBox="1">
            <a:spLocks/>
          </p:cNvSpPr>
          <p:nvPr/>
        </p:nvSpPr>
        <p:spPr>
          <a:xfrm>
            <a:off x="838200" y="-2138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Dwarf tomato in VEG-05</a:t>
            </a:r>
          </a:p>
        </p:txBody>
      </p:sp>
      <p:cxnSp>
        <p:nvCxnSpPr>
          <p:cNvPr id="12" name="Straight Connector 11">
            <a:extLst>
              <a:ext uri="{FF2B5EF4-FFF2-40B4-BE49-F238E27FC236}">
                <a16:creationId xmlns:a16="http://schemas.microsoft.com/office/drawing/2014/main" id="{BAB2FBC9-1F00-4905-97F1-5A871BF80A12}"/>
              </a:ext>
            </a:extLst>
          </p:cNvPr>
          <p:cNvCxnSpPr/>
          <p:nvPr/>
        </p:nvCxnSpPr>
        <p:spPr>
          <a:xfrm>
            <a:off x="1866900" y="736740"/>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158702-57B5-43FB-8A0B-D9A7A21C3C0B}"/>
              </a:ext>
            </a:extLst>
          </p:cNvPr>
          <p:cNvSpPr txBox="1"/>
          <p:nvPr/>
        </p:nvSpPr>
        <p:spPr>
          <a:xfrm>
            <a:off x="4435763" y="899038"/>
            <a:ext cx="3320473" cy="400110"/>
          </a:xfrm>
          <a:prstGeom prst="rect">
            <a:avLst/>
          </a:prstGeom>
          <a:noFill/>
        </p:spPr>
        <p:txBody>
          <a:bodyPr wrap="square" rtlCol="0">
            <a:spAutoFit/>
          </a:bodyPr>
          <a:lstStyle/>
          <a:p>
            <a:pPr algn="ctr"/>
            <a:r>
              <a:rPr lang="en-US" sz="2000" dirty="0"/>
              <a:t>Flight Plants at 79 DAI</a:t>
            </a:r>
          </a:p>
        </p:txBody>
      </p:sp>
      <p:pic>
        <p:nvPicPr>
          <p:cNvPr id="13" name="Picture 12">
            <a:extLst>
              <a:ext uri="{FF2B5EF4-FFF2-40B4-BE49-F238E27FC236}">
                <a16:creationId xmlns:a16="http://schemas.microsoft.com/office/drawing/2014/main" id="{874BF85E-EC7A-49C3-81AB-986AD58ADB39}"/>
              </a:ext>
            </a:extLst>
          </p:cNvPr>
          <p:cNvPicPr>
            <a:picLocks noChangeAspect="1"/>
          </p:cNvPicPr>
          <p:nvPr/>
        </p:nvPicPr>
        <p:blipFill rotWithShape="1">
          <a:blip r:embed="rId2"/>
          <a:srcRect l="4267"/>
          <a:stretch/>
        </p:blipFill>
        <p:spPr>
          <a:xfrm>
            <a:off x="110247" y="1687365"/>
            <a:ext cx="6565360" cy="4572000"/>
          </a:xfrm>
          <a:prstGeom prst="rect">
            <a:avLst/>
          </a:prstGeom>
        </p:spPr>
      </p:pic>
      <p:pic>
        <p:nvPicPr>
          <p:cNvPr id="3" name="Picture 2" descr="A picture containing indoor, purple&#10;&#10;Description automatically generated">
            <a:extLst>
              <a:ext uri="{FF2B5EF4-FFF2-40B4-BE49-F238E27FC236}">
                <a16:creationId xmlns:a16="http://schemas.microsoft.com/office/drawing/2014/main" id="{E6645762-0092-467E-AC5D-F8001C58F8C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2778"/>
          <a:stretch/>
        </p:blipFill>
        <p:spPr>
          <a:xfrm>
            <a:off x="6785854" y="1687365"/>
            <a:ext cx="5295900" cy="4572000"/>
          </a:xfrm>
          <a:prstGeom prst="rect">
            <a:avLst/>
          </a:prstGeom>
        </p:spPr>
      </p:pic>
    </p:spTree>
    <p:extLst>
      <p:ext uri="{BB962C8B-B14F-4D97-AF65-F5344CB8AC3E}">
        <p14:creationId xmlns:p14="http://schemas.microsoft.com/office/powerpoint/2010/main" val="1550958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6"/>
          <p:cNvSpPr>
            <a:spLocks noChangeArrowheads="1"/>
          </p:cNvSpPr>
          <p:nvPr/>
        </p:nvSpPr>
        <p:spPr bwMode="auto">
          <a:xfrm>
            <a:off x="1524001" y="1666121"/>
            <a:ext cx="131693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a:p>
        </p:txBody>
      </p:sp>
      <p:graphicFrame>
        <p:nvGraphicFramePr>
          <p:cNvPr id="3" name="Object 2"/>
          <p:cNvGraphicFramePr>
            <a:graphicFrameLocks noChangeAspect="1"/>
          </p:cNvGraphicFramePr>
          <p:nvPr/>
        </p:nvGraphicFramePr>
        <p:xfrm>
          <a:off x="1557139" y="1500010"/>
          <a:ext cx="4496943" cy="3383280"/>
        </p:xfrm>
        <a:graphic>
          <a:graphicData uri="http://schemas.openxmlformats.org/presentationml/2006/ole">
            <mc:AlternateContent xmlns:mc="http://schemas.openxmlformats.org/markup-compatibility/2006">
              <mc:Choice xmlns:v="urn:schemas-microsoft-com:vml" Requires="v">
                <p:oleObj name="Prism 8" r:id="rId3" imgW="8337862" imgH="6237508" progId="Prism8.Document">
                  <p:embed/>
                </p:oleObj>
              </mc:Choice>
              <mc:Fallback>
                <p:oleObj name="Prism 8" r:id="rId3" imgW="8337862" imgH="6237508" progId="Prism8.Document">
                  <p:embed/>
                  <p:pic>
                    <p:nvPicPr>
                      <p:cNvPr id="3"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7139" y="1500010"/>
                        <a:ext cx="4496943" cy="3383280"/>
                      </a:xfrm>
                      <a:prstGeom prst="rect">
                        <a:avLst/>
                      </a:prstGeom>
                      <a:solidFill>
                        <a:schemeClr val="accent1">
                          <a:lumMod val="40000"/>
                          <a:lumOff val="60000"/>
                        </a:schemeClr>
                      </a:solidFill>
                      <a:ln>
                        <a:solidFill>
                          <a:srgbClr val="57D3FF"/>
                        </a:solidFill>
                      </a:ln>
                    </p:spPr>
                  </p:pic>
                </p:oleObj>
              </mc:Fallback>
            </mc:AlternateContent>
          </a:graphicData>
        </a:graphic>
      </p:graphicFrame>
      <p:sp>
        <p:nvSpPr>
          <p:cNvPr id="7" name="Rectangle 29"/>
          <p:cNvSpPr>
            <a:spLocks noChangeArrowheads="1"/>
          </p:cNvSpPr>
          <p:nvPr/>
        </p:nvSpPr>
        <p:spPr bwMode="auto">
          <a:xfrm flipV="1">
            <a:off x="6373587" y="1969831"/>
            <a:ext cx="1196673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a:p>
        </p:txBody>
      </p:sp>
      <p:graphicFrame>
        <p:nvGraphicFramePr>
          <p:cNvPr id="8" name="Object 7"/>
          <p:cNvGraphicFramePr>
            <a:graphicFrameLocks noChangeAspect="1"/>
          </p:cNvGraphicFramePr>
          <p:nvPr/>
        </p:nvGraphicFramePr>
        <p:xfrm>
          <a:off x="6127750" y="1500188"/>
          <a:ext cx="4524375" cy="3382962"/>
        </p:xfrm>
        <a:graphic>
          <a:graphicData uri="http://schemas.openxmlformats.org/presentationml/2006/ole">
            <mc:AlternateContent xmlns:mc="http://schemas.openxmlformats.org/markup-compatibility/2006">
              <mc:Choice xmlns:v="urn:schemas-microsoft-com:vml" Requires="v">
                <p:oleObj name="Prism 8" r:id="rId5" imgW="8337862" imgH="6237508" progId="Prism8.Document">
                  <p:embed/>
                </p:oleObj>
              </mc:Choice>
              <mc:Fallback>
                <p:oleObj name="Prism 8" r:id="rId5" imgW="8337862" imgH="6237508" progId="Prism8.Document">
                  <p:embed/>
                  <p:pic>
                    <p:nvPicPr>
                      <p:cNvPr id="8" name="Object 7"/>
                      <p:cNvPicPr>
                        <a:picLocks noChangeAspect="1" noChangeArrowheads="1"/>
                      </p:cNvPicPr>
                      <p:nvPr/>
                    </p:nvPicPr>
                    <p:blipFill>
                      <a:blip r:embed="rId6"/>
                      <a:srcRect/>
                      <a:stretch>
                        <a:fillRect/>
                      </a:stretch>
                    </p:blipFill>
                    <p:spPr bwMode="auto">
                      <a:xfrm>
                        <a:off x="6127750" y="1500188"/>
                        <a:ext cx="4524375" cy="3382962"/>
                      </a:xfrm>
                      <a:prstGeom prst="rect">
                        <a:avLst/>
                      </a:prstGeom>
                      <a:solidFill>
                        <a:schemeClr val="accent6">
                          <a:lumMod val="60000"/>
                          <a:lumOff val="40000"/>
                        </a:schemeClr>
                      </a:solidFill>
                      <a:ln>
                        <a:solidFill>
                          <a:srgbClr val="57D3FF"/>
                        </a:solidFill>
                      </a:ln>
                    </p:spPr>
                  </p:pic>
                </p:oleObj>
              </mc:Fallback>
            </mc:AlternateContent>
          </a:graphicData>
        </a:graphic>
      </p:graphicFrame>
      <p:sp>
        <p:nvSpPr>
          <p:cNvPr id="9" name="Rectangle 8"/>
          <p:cNvSpPr/>
          <p:nvPr/>
        </p:nvSpPr>
        <p:spPr>
          <a:xfrm>
            <a:off x="1914552" y="5184912"/>
            <a:ext cx="8425543" cy="1200329"/>
          </a:xfrm>
          <a:prstGeom prst="rect">
            <a:avLst/>
          </a:prstGeom>
        </p:spPr>
        <p:txBody>
          <a:bodyPr wrap="square">
            <a:spAutoFit/>
          </a:bodyPr>
          <a:lstStyle/>
          <a:p>
            <a:pPr>
              <a:spcAft>
                <a:spcPts val="750"/>
              </a:spcAft>
            </a:pPr>
            <a:r>
              <a:rPr lang="en-US" dirty="0">
                <a:latin typeface="Calibri" panose="020F0502020204030204" pitchFamily="34" charset="0"/>
                <a:ea typeface="MS Mincho" panose="02020609040205080304" pitchFamily="49" charset="-128"/>
                <a:cs typeface="Times New Roman" panose="02020603050405020304" pitchFamily="18" charset="0"/>
              </a:rPr>
              <a:t>Data distribution Box and whiskers plots for aerobic bacteria (APC) and yeast and mold counts on cleaned (water rinse) and not cleaned lettuce from various sources.  CACA=cut and come again harvest.  + indicates mean, whiskers are max and min values.  Market lettuce n=18, Chamber, n=6, VEG-03A n=5, VEG-03D n=4.</a:t>
            </a:r>
          </a:p>
        </p:txBody>
      </p:sp>
      <p:sp>
        <p:nvSpPr>
          <p:cNvPr id="4" name="TextBox 3"/>
          <p:cNvSpPr txBox="1"/>
          <p:nvPr/>
        </p:nvSpPr>
        <p:spPr>
          <a:xfrm>
            <a:off x="1946402" y="196784"/>
            <a:ext cx="8299196" cy="769441"/>
          </a:xfrm>
          <a:prstGeom prst="rect">
            <a:avLst/>
          </a:prstGeom>
          <a:noFill/>
        </p:spPr>
        <p:txBody>
          <a:bodyPr wrap="none" rtlCol="0">
            <a:spAutoFit/>
          </a:bodyPr>
          <a:lstStyle/>
          <a:p>
            <a:pPr algn="ctr"/>
            <a:r>
              <a:rPr lang="en-US" sz="4400" dirty="0">
                <a:latin typeface="+mj-lt"/>
              </a:rPr>
              <a:t>‘</a:t>
            </a:r>
            <a:r>
              <a:rPr lang="en-US" sz="4400" dirty="0" err="1">
                <a:latin typeface="+mj-lt"/>
              </a:rPr>
              <a:t>Outredgeous</a:t>
            </a:r>
            <a:r>
              <a:rPr lang="en-US" sz="4400">
                <a:latin typeface="+mj-lt"/>
              </a:rPr>
              <a:t>’ </a:t>
            </a:r>
            <a:r>
              <a:rPr lang="en-US" sz="4400" dirty="0">
                <a:latin typeface="+mj-lt"/>
              </a:rPr>
              <a:t>Lettuce Microbiology</a:t>
            </a:r>
          </a:p>
        </p:txBody>
      </p:sp>
      <p:cxnSp>
        <p:nvCxnSpPr>
          <p:cNvPr id="16" name="Straight Connector 15"/>
          <p:cNvCxnSpPr/>
          <p:nvPr/>
        </p:nvCxnSpPr>
        <p:spPr>
          <a:xfrm>
            <a:off x="1866900" y="88915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84166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A3B4C-7FB1-1EE4-AF3A-5E394DA4E01E}"/>
              </a:ext>
            </a:extLst>
          </p:cNvPr>
          <p:cNvSpPr>
            <a:spLocks noGrp="1"/>
          </p:cNvSpPr>
          <p:nvPr>
            <p:ph type="title"/>
          </p:nvPr>
        </p:nvSpPr>
        <p:spPr>
          <a:xfrm>
            <a:off x="106680" y="417182"/>
            <a:ext cx="3105573" cy="1325563"/>
          </a:xfrm>
        </p:spPr>
        <p:txBody>
          <a:bodyPr>
            <a:normAutofit fontScale="90000"/>
          </a:bodyPr>
          <a:lstStyle/>
          <a:p>
            <a:r>
              <a:rPr lang="en-US" dirty="0"/>
              <a:t>VEG-05 Tomato Microbiome</a:t>
            </a:r>
          </a:p>
        </p:txBody>
      </p:sp>
      <p:pic>
        <p:nvPicPr>
          <p:cNvPr id="7" name="Picture 6" descr="Chart, bar chart&#10;&#10;Description automatically generated">
            <a:extLst>
              <a:ext uri="{FF2B5EF4-FFF2-40B4-BE49-F238E27FC236}">
                <a16:creationId xmlns:a16="http://schemas.microsoft.com/office/drawing/2014/main" id="{E5BBE2D6-27F6-B17F-4EF1-F578D163F4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2253" y="81280"/>
            <a:ext cx="8873067" cy="6654800"/>
          </a:xfrm>
          <a:prstGeom prst="rect">
            <a:avLst/>
          </a:prstGeom>
          <a:ln>
            <a:solidFill>
              <a:srgbClr val="57D3FF"/>
            </a:solidFill>
          </a:ln>
        </p:spPr>
      </p:pic>
      <p:sp>
        <p:nvSpPr>
          <p:cNvPr id="3" name="TextBox 2">
            <a:extLst>
              <a:ext uri="{FF2B5EF4-FFF2-40B4-BE49-F238E27FC236}">
                <a16:creationId xmlns:a16="http://schemas.microsoft.com/office/drawing/2014/main" id="{615D00DA-0388-86DD-BC53-C5F156B4A125}"/>
              </a:ext>
            </a:extLst>
          </p:cNvPr>
          <p:cNvSpPr txBox="1"/>
          <p:nvPr/>
        </p:nvSpPr>
        <p:spPr>
          <a:xfrm>
            <a:off x="234588" y="2332568"/>
            <a:ext cx="2526030" cy="341632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Some d</a:t>
            </a:r>
            <a:r>
              <a:rPr lang="en-US" sz="1800" dirty="0">
                <a:effectLst/>
                <a:latin typeface="Calibri" panose="020F0502020204030204" pitchFamily="34" charset="0"/>
                <a:ea typeface="Calibri" panose="020F0502020204030204" pitchFamily="34" charset="0"/>
                <a:cs typeface="Times New Roman" panose="02020603050405020304" pitchFamily="18" charset="0"/>
              </a:rPr>
              <a:t>ifferences between flight and ground but larger differences between tissue types</a:t>
            </a:r>
          </a:p>
          <a:p>
            <a:pPr marL="285750" indent="-285750">
              <a:buFont typeface="Arial" panose="020B0604020202020204" pitchFamily="34" charset="0"/>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Root and adventitious root samples had higher community diversity than leaf or fruit samples</a:t>
            </a:r>
          </a:p>
          <a:p>
            <a:endParaRPr lang="en-US" dirty="0"/>
          </a:p>
        </p:txBody>
      </p:sp>
    </p:spTree>
    <p:extLst>
      <p:ext uri="{BB962C8B-B14F-4D97-AF65-F5344CB8AC3E}">
        <p14:creationId xmlns:p14="http://schemas.microsoft.com/office/powerpoint/2010/main" val="2854525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38828"/>
            <a:ext cx="10515600" cy="1325563"/>
          </a:xfrm>
        </p:spPr>
        <p:txBody>
          <a:bodyPr/>
          <a:lstStyle/>
          <a:p>
            <a:pPr algn="ctr"/>
            <a:r>
              <a:rPr lang="en-US" dirty="0"/>
              <a:t>APH Crop Research</a:t>
            </a:r>
          </a:p>
        </p:txBody>
      </p:sp>
      <p:cxnSp>
        <p:nvCxnSpPr>
          <p:cNvPr id="6" name="Straight Connector 5">
            <a:extLst>
              <a:ext uri="{FF2B5EF4-FFF2-40B4-BE49-F238E27FC236}">
                <a16:creationId xmlns:a16="http://schemas.microsoft.com/office/drawing/2014/main" id="{F83CFA6D-6B3E-4441-A7AF-313599540461}"/>
              </a:ext>
            </a:extLst>
          </p:cNvPr>
          <p:cNvCxnSpPr>
            <a:cxnSpLocks/>
          </p:cNvCxnSpPr>
          <p:nvPr/>
        </p:nvCxnSpPr>
        <p:spPr>
          <a:xfrm>
            <a:off x="1866900" y="1139586"/>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8625714" y="2305615"/>
            <a:ext cx="3261486" cy="3262432"/>
          </a:xfrm>
          <a:prstGeom prst="rect">
            <a:avLst/>
          </a:prstGeom>
          <a:noFill/>
        </p:spPr>
        <p:txBody>
          <a:bodyPr wrap="square" rtlCol="0">
            <a:spAutoFit/>
          </a:bodyPr>
          <a:lstStyle/>
          <a:p>
            <a:pPr marL="457200" indent="-457200" algn="ctr">
              <a:spcAft>
                <a:spcPts val="1200"/>
              </a:spcAft>
              <a:buFont typeface="Arial" panose="020B0604020202020204" pitchFamily="34" charset="0"/>
              <a:buChar char="•"/>
            </a:pPr>
            <a:r>
              <a:rPr lang="en-US" sz="2800" dirty="0"/>
              <a:t>PH-02 Radish Experiment</a:t>
            </a:r>
          </a:p>
          <a:p>
            <a:pPr marL="457200" indent="-457200" algn="ctr">
              <a:spcAft>
                <a:spcPts val="1200"/>
              </a:spcAft>
              <a:buFont typeface="Arial" panose="020B0604020202020204" pitchFamily="34" charset="0"/>
              <a:buChar char="•"/>
            </a:pPr>
            <a:r>
              <a:rPr lang="en-US" sz="2800" dirty="0"/>
              <a:t>PI Karl Hasenstein from the University of Louisiana, Lafayette</a:t>
            </a:r>
          </a:p>
        </p:txBody>
      </p:sp>
      <p:pic>
        <p:nvPicPr>
          <p:cNvPr id="5" name="Picture 4">
            <a:extLst>
              <a:ext uri="{FF2B5EF4-FFF2-40B4-BE49-F238E27FC236}">
                <a16:creationId xmlns:a16="http://schemas.microsoft.com/office/drawing/2014/main" id="{B6C87697-4B39-DBB4-D81D-289F39A386BE}"/>
              </a:ext>
            </a:extLst>
          </p:cNvPr>
          <p:cNvPicPr>
            <a:picLocks noChangeAspect="1"/>
          </p:cNvPicPr>
          <p:nvPr/>
        </p:nvPicPr>
        <p:blipFill>
          <a:blip r:embed="rId2"/>
          <a:stretch>
            <a:fillRect/>
          </a:stretch>
        </p:blipFill>
        <p:spPr>
          <a:xfrm>
            <a:off x="522646" y="1393904"/>
            <a:ext cx="7684652" cy="5123102"/>
          </a:xfrm>
          <a:prstGeom prst="rect">
            <a:avLst/>
          </a:prstGeom>
          <a:ln>
            <a:solidFill>
              <a:srgbClr val="57D3FF"/>
            </a:solidFill>
          </a:ln>
        </p:spPr>
      </p:pic>
    </p:spTree>
    <p:extLst>
      <p:ext uri="{BB962C8B-B14F-4D97-AF65-F5344CB8AC3E}">
        <p14:creationId xmlns:p14="http://schemas.microsoft.com/office/powerpoint/2010/main" val="3264014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APH Crop Research</a:t>
            </a:r>
          </a:p>
        </p:txBody>
      </p:sp>
      <p:cxnSp>
        <p:nvCxnSpPr>
          <p:cNvPr id="6" name="Straight Connector 5">
            <a:extLst>
              <a:ext uri="{FF2B5EF4-FFF2-40B4-BE49-F238E27FC236}">
                <a16:creationId xmlns:a16="http://schemas.microsoft.com/office/drawing/2014/main" id="{F83CFA6D-6B3E-4441-A7AF-313599540461}"/>
              </a:ext>
            </a:extLst>
          </p:cNvPr>
          <p:cNvCxnSpPr>
            <a:cxnSpLocks/>
          </p:cNvCxnSpPr>
          <p:nvPr/>
        </p:nvCxnSpPr>
        <p:spPr>
          <a:xfrm>
            <a:off x="1866900" y="1080830"/>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8630505" y="2181589"/>
            <a:ext cx="3389190" cy="2400657"/>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800" dirty="0"/>
              <a:t>Española  Improved Hatch Chile Peppers</a:t>
            </a:r>
          </a:p>
          <a:p>
            <a:pPr marL="457200" indent="-457200">
              <a:spcAft>
                <a:spcPts val="1200"/>
              </a:spcAft>
              <a:buFont typeface="Arial" panose="020B0604020202020204" pitchFamily="34" charset="0"/>
              <a:buChar char="•"/>
            </a:pPr>
            <a:r>
              <a:rPr lang="en-US" sz="2800" dirty="0"/>
              <a:t>PH-04 mission ran July – Nov. 2021</a:t>
            </a:r>
          </a:p>
        </p:txBody>
      </p:sp>
      <p:pic>
        <p:nvPicPr>
          <p:cNvPr id="9" name="Picture 8">
            <a:extLst>
              <a:ext uri="{FF2B5EF4-FFF2-40B4-BE49-F238E27FC236}">
                <a16:creationId xmlns:a16="http://schemas.microsoft.com/office/drawing/2014/main" id="{EFA980B7-C3FD-4F7F-A10C-18BCC05154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3250" y="1305635"/>
            <a:ext cx="7957072" cy="5304715"/>
          </a:xfrm>
          <a:prstGeom prst="rect">
            <a:avLst/>
          </a:prstGeom>
          <a:ln>
            <a:solidFill>
              <a:srgbClr val="57D3FF"/>
            </a:solidFill>
          </a:ln>
        </p:spPr>
      </p:pic>
    </p:spTree>
    <p:extLst>
      <p:ext uri="{BB962C8B-B14F-4D97-AF65-F5344CB8AC3E}">
        <p14:creationId xmlns:p14="http://schemas.microsoft.com/office/powerpoint/2010/main" val="1884944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E802B-55B7-4192-9BAE-8F6C54425FF6}"/>
              </a:ext>
            </a:extLst>
          </p:cNvPr>
          <p:cNvSpPr>
            <a:spLocks noGrp="1"/>
          </p:cNvSpPr>
          <p:nvPr>
            <p:ph type="title"/>
          </p:nvPr>
        </p:nvSpPr>
        <p:spPr>
          <a:xfrm>
            <a:off x="838200" y="-19928"/>
            <a:ext cx="10515600" cy="1325563"/>
          </a:xfrm>
        </p:spPr>
        <p:txBody>
          <a:bodyPr/>
          <a:lstStyle/>
          <a:p>
            <a:pPr algn="ctr"/>
            <a:r>
              <a:rPr lang="en-US" dirty="0"/>
              <a:t>Upcoming APH Crop Research</a:t>
            </a:r>
          </a:p>
        </p:txBody>
      </p:sp>
      <p:cxnSp>
        <p:nvCxnSpPr>
          <p:cNvPr id="6" name="Straight Connector 5">
            <a:extLst>
              <a:ext uri="{FF2B5EF4-FFF2-40B4-BE49-F238E27FC236}">
                <a16:creationId xmlns:a16="http://schemas.microsoft.com/office/drawing/2014/main" id="{F83CFA6D-6B3E-4441-A7AF-313599540461}"/>
              </a:ext>
            </a:extLst>
          </p:cNvPr>
          <p:cNvCxnSpPr>
            <a:cxnSpLocks/>
          </p:cNvCxnSpPr>
          <p:nvPr/>
        </p:nvCxnSpPr>
        <p:spPr>
          <a:xfrm>
            <a:off x="1866900" y="1080830"/>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23B5C36-3F63-4A9F-82D1-BA5D390FC15D}"/>
              </a:ext>
            </a:extLst>
          </p:cNvPr>
          <p:cNvSpPr txBox="1"/>
          <p:nvPr/>
        </p:nvSpPr>
        <p:spPr>
          <a:xfrm>
            <a:off x="8195072" y="2018299"/>
            <a:ext cx="3389190" cy="3262432"/>
          </a:xfrm>
          <a:prstGeom prst="rect">
            <a:avLst/>
          </a:prstGeom>
          <a:noFill/>
        </p:spPr>
        <p:txBody>
          <a:bodyPr wrap="square" rtlCol="0">
            <a:spAutoFit/>
          </a:bodyPr>
          <a:lstStyle/>
          <a:p>
            <a:pPr marL="457200" indent="-457200">
              <a:spcAft>
                <a:spcPts val="1200"/>
              </a:spcAft>
              <a:buFont typeface="Arial" panose="020B0604020202020204" pitchFamily="34" charset="0"/>
              <a:buChar char="•"/>
            </a:pPr>
            <a:r>
              <a:rPr lang="en-US" sz="2800" dirty="0"/>
              <a:t>‘</a:t>
            </a:r>
            <a:r>
              <a:rPr lang="en-US" sz="2800" dirty="0" err="1"/>
              <a:t>Outredgeous</a:t>
            </a:r>
            <a:r>
              <a:rPr lang="en-US" sz="2800" dirty="0"/>
              <a:t>’ lettuce grown with different substrate moisture levels</a:t>
            </a:r>
          </a:p>
          <a:p>
            <a:pPr marL="457200" indent="-457200">
              <a:spcAft>
                <a:spcPts val="1200"/>
              </a:spcAft>
              <a:buFont typeface="Arial" panose="020B0604020202020204" pitchFamily="34" charset="0"/>
              <a:buChar char="•"/>
            </a:pPr>
            <a:r>
              <a:rPr lang="en-US" sz="2800" dirty="0"/>
              <a:t>PH-07 mission- launching Oct. 2024.</a:t>
            </a:r>
          </a:p>
        </p:txBody>
      </p:sp>
      <p:grpSp>
        <p:nvGrpSpPr>
          <p:cNvPr id="14" name="Group 13">
            <a:extLst>
              <a:ext uri="{FF2B5EF4-FFF2-40B4-BE49-F238E27FC236}">
                <a16:creationId xmlns:a16="http://schemas.microsoft.com/office/drawing/2014/main" id="{25A5EBA7-E6D3-8BAF-3ED6-797387DB324D}"/>
              </a:ext>
            </a:extLst>
          </p:cNvPr>
          <p:cNvGrpSpPr/>
          <p:nvPr/>
        </p:nvGrpSpPr>
        <p:grpSpPr>
          <a:xfrm>
            <a:off x="794660" y="1341977"/>
            <a:ext cx="7053943" cy="5290007"/>
            <a:chOff x="631371" y="1197609"/>
            <a:chExt cx="7053943" cy="5290007"/>
          </a:xfrm>
        </p:grpSpPr>
        <p:pic>
          <p:nvPicPr>
            <p:cNvPr id="4" name="Picture 3">
              <a:extLst>
                <a:ext uri="{FF2B5EF4-FFF2-40B4-BE49-F238E27FC236}">
                  <a16:creationId xmlns:a16="http://schemas.microsoft.com/office/drawing/2014/main" id="{6D5AAB65-9E1B-ABF0-3BEF-F119A1ECACC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371" y="1197609"/>
              <a:ext cx="7053943" cy="5290007"/>
            </a:xfrm>
            <a:prstGeom prst="rect">
              <a:avLst/>
            </a:prstGeom>
            <a:noFill/>
            <a:ln>
              <a:solidFill>
                <a:srgbClr val="57D3FF"/>
              </a:solidFill>
            </a:ln>
          </p:spPr>
        </p:pic>
        <p:grpSp>
          <p:nvGrpSpPr>
            <p:cNvPr id="5" name="Group 4">
              <a:extLst>
                <a:ext uri="{FF2B5EF4-FFF2-40B4-BE49-F238E27FC236}">
                  <a16:creationId xmlns:a16="http://schemas.microsoft.com/office/drawing/2014/main" id="{9D77F6F8-637A-25A4-8594-52E3211ADDC9}"/>
                </a:ext>
              </a:extLst>
            </p:cNvPr>
            <p:cNvGrpSpPr/>
            <p:nvPr/>
          </p:nvGrpSpPr>
          <p:grpSpPr>
            <a:xfrm>
              <a:off x="1570267" y="1305635"/>
              <a:ext cx="5440133" cy="4931879"/>
              <a:chOff x="0" y="0"/>
              <a:chExt cx="4591560" cy="3334871"/>
            </a:xfrm>
          </p:grpSpPr>
          <p:sp>
            <p:nvSpPr>
              <p:cNvPr id="7" name="Text Box 2">
                <a:extLst>
                  <a:ext uri="{FF2B5EF4-FFF2-40B4-BE49-F238E27FC236}">
                    <a16:creationId xmlns:a16="http://schemas.microsoft.com/office/drawing/2014/main" id="{30887E9B-AD78-85E7-B857-BA4F32CBC88D}"/>
                  </a:ext>
                </a:extLst>
              </p:cNvPr>
              <p:cNvSpPr txBox="1">
                <a:spLocks noChangeArrowheads="1"/>
              </p:cNvSpPr>
              <p:nvPr/>
            </p:nvSpPr>
            <p:spPr bwMode="auto">
              <a:xfrm>
                <a:off x="3378879" y="0"/>
                <a:ext cx="1212681" cy="435196"/>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b="1" dirty="0">
                    <a:solidFill>
                      <a:srgbClr val="FFFF00"/>
                    </a:solidFill>
                    <a:effectLst/>
                    <a:latin typeface="Times New Roman" panose="02020603050405020304" pitchFamily="18" charset="0"/>
                    <a:ea typeface="Yu Mincho" panose="02020400000000000000" pitchFamily="18" charset="-128"/>
                  </a:rPr>
                  <a:t>Q1 Control</a:t>
                </a:r>
                <a:endParaRPr lang="en-US" dirty="0">
                  <a:effectLst/>
                  <a:latin typeface="Times New Roman" panose="02020603050405020304" pitchFamily="18" charset="0"/>
                  <a:ea typeface="Yu Mincho" panose="02020400000000000000" pitchFamily="18" charset="-128"/>
                </a:endParaRPr>
              </a:p>
            </p:txBody>
          </p:sp>
          <p:sp>
            <p:nvSpPr>
              <p:cNvPr id="10" name="Text Box 2">
                <a:extLst>
                  <a:ext uri="{FF2B5EF4-FFF2-40B4-BE49-F238E27FC236}">
                    <a16:creationId xmlns:a16="http://schemas.microsoft.com/office/drawing/2014/main" id="{6F4054F8-50FA-EC23-2E2A-F32400A77311}"/>
                  </a:ext>
                </a:extLst>
              </p:cNvPr>
              <p:cNvSpPr txBox="1">
                <a:spLocks noChangeArrowheads="1"/>
              </p:cNvSpPr>
              <p:nvPr/>
            </p:nvSpPr>
            <p:spPr bwMode="auto">
              <a:xfrm>
                <a:off x="3031700" y="2899675"/>
                <a:ext cx="1212681" cy="435196"/>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b="1" dirty="0">
                    <a:solidFill>
                      <a:srgbClr val="FFFF00"/>
                    </a:solidFill>
                    <a:effectLst/>
                    <a:latin typeface="Times New Roman" panose="02020603050405020304" pitchFamily="18" charset="0"/>
                    <a:ea typeface="Yu Mincho" panose="02020400000000000000" pitchFamily="18" charset="-128"/>
                  </a:rPr>
                  <a:t>Q2 Drought</a:t>
                </a:r>
                <a:endParaRPr lang="en-US" dirty="0">
                  <a:effectLst/>
                  <a:latin typeface="Times New Roman" panose="02020603050405020304" pitchFamily="18" charset="0"/>
                  <a:ea typeface="Yu Mincho" panose="02020400000000000000" pitchFamily="18" charset="-128"/>
                </a:endParaRPr>
              </a:p>
            </p:txBody>
          </p:sp>
          <p:sp>
            <p:nvSpPr>
              <p:cNvPr id="11" name="Text Box 2">
                <a:extLst>
                  <a:ext uri="{FF2B5EF4-FFF2-40B4-BE49-F238E27FC236}">
                    <a16:creationId xmlns:a16="http://schemas.microsoft.com/office/drawing/2014/main" id="{D0D46662-1806-DF0B-A754-D3BC23BD7D1F}"/>
                  </a:ext>
                </a:extLst>
              </p:cNvPr>
              <p:cNvSpPr txBox="1">
                <a:spLocks noChangeArrowheads="1"/>
              </p:cNvSpPr>
              <p:nvPr/>
            </p:nvSpPr>
            <p:spPr bwMode="auto">
              <a:xfrm>
                <a:off x="606340" y="2899675"/>
                <a:ext cx="1212681" cy="435196"/>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b="1">
                    <a:solidFill>
                      <a:srgbClr val="FFFF00"/>
                    </a:solidFill>
                    <a:effectLst/>
                    <a:latin typeface="Times New Roman" panose="02020603050405020304" pitchFamily="18" charset="0"/>
                    <a:ea typeface="Yu Mincho" panose="02020400000000000000" pitchFamily="18" charset="-128"/>
                  </a:rPr>
                  <a:t>Q3 Wilt</a:t>
                </a:r>
                <a:endParaRPr lang="en-US">
                  <a:effectLst/>
                  <a:latin typeface="Times New Roman" panose="02020603050405020304" pitchFamily="18" charset="0"/>
                  <a:ea typeface="Yu Mincho" panose="02020400000000000000" pitchFamily="18" charset="-128"/>
                </a:endParaRPr>
              </a:p>
            </p:txBody>
          </p:sp>
          <p:sp>
            <p:nvSpPr>
              <p:cNvPr id="12" name="Text Box 2">
                <a:extLst>
                  <a:ext uri="{FF2B5EF4-FFF2-40B4-BE49-F238E27FC236}">
                    <a16:creationId xmlns:a16="http://schemas.microsoft.com/office/drawing/2014/main" id="{F9E5AECF-8152-C5EE-2861-2A5D5A65C4B4}"/>
                  </a:ext>
                </a:extLst>
              </p:cNvPr>
              <p:cNvSpPr txBox="1">
                <a:spLocks noChangeArrowheads="1"/>
              </p:cNvSpPr>
              <p:nvPr/>
            </p:nvSpPr>
            <p:spPr bwMode="auto">
              <a:xfrm>
                <a:off x="0" y="0"/>
                <a:ext cx="1212681" cy="435196"/>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b="1">
                    <a:solidFill>
                      <a:srgbClr val="FFFF00"/>
                    </a:solidFill>
                    <a:effectLst/>
                    <a:latin typeface="Times New Roman" panose="02020603050405020304" pitchFamily="18" charset="0"/>
                    <a:ea typeface="Yu Mincho" panose="02020400000000000000" pitchFamily="18" charset="-128"/>
                  </a:rPr>
                  <a:t>Q4 Flood</a:t>
                </a:r>
                <a:endParaRPr lang="en-US">
                  <a:effectLst/>
                  <a:latin typeface="Times New Roman" panose="02020603050405020304" pitchFamily="18" charset="0"/>
                  <a:ea typeface="Yu Mincho" panose="02020400000000000000" pitchFamily="18" charset="-128"/>
                </a:endParaRPr>
              </a:p>
            </p:txBody>
          </p:sp>
        </p:grpSp>
      </p:grpSp>
      <p:sp>
        <p:nvSpPr>
          <p:cNvPr id="15" name="TextBox 14">
            <a:extLst>
              <a:ext uri="{FF2B5EF4-FFF2-40B4-BE49-F238E27FC236}">
                <a16:creationId xmlns:a16="http://schemas.microsoft.com/office/drawing/2014/main" id="{D342B36A-AD39-A867-F559-2D1C176337DE}"/>
              </a:ext>
            </a:extLst>
          </p:cNvPr>
          <p:cNvSpPr txBox="1"/>
          <p:nvPr/>
        </p:nvSpPr>
        <p:spPr>
          <a:xfrm>
            <a:off x="7976537" y="6319975"/>
            <a:ext cx="3058722" cy="369332"/>
          </a:xfrm>
          <a:prstGeom prst="rect">
            <a:avLst/>
          </a:prstGeom>
          <a:noFill/>
        </p:spPr>
        <p:txBody>
          <a:bodyPr wrap="none" rtlCol="0">
            <a:spAutoFit/>
          </a:bodyPr>
          <a:lstStyle/>
          <a:p>
            <a:r>
              <a:rPr lang="en-US" dirty="0"/>
              <a:t>PH-07 Science Verification Test</a:t>
            </a:r>
          </a:p>
        </p:txBody>
      </p:sp>
    </p:spTree>
    <p:extLst>
      <p:ext uri="{BB962C8B-B14F-4D97-AF65-F5344CB8AC3E}">
        <p14:creationId xmlns:p14="http://schemas.microsoft.com/office/powerpoint/2010/main" val="3843074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591D6-D0F1-AD63-51B9-A99F04D46978}"/>
              </a:ext>
            </a:extLst>
          </p:cNvPr>
          <p:cNvSpPr>
            <a:spLocks noGrp="1"/>
          </p:cNvSpPr>
          <p:nvPr>
            <p:ph type="title"/>
          </p:nvPr>
        </p:nvSpPr>
        <p:spPr>
          <a:xfrm>
            <a:off x="838200" y="-54752"/>
            <a:ext cx="10515600" cy="1325563"/>
          </a:xfrm>
        </p:spPr>
        <p:txBody>
          <a:bodyPr/>
          <a:lstStyle/>
          <a:p>
            <a:pPr algn="ctr"/>
            <a:r>
              <a:rPr lang="en-US" dirty="0"/>
              <a:t>Key Crop Plant Takeaways</a:t>
            </a:r>
          </a:p>
        </p:txBody>
      </p:sp>
      <p:sp>
        <p:nvSpPr>
          <p:cNvPr id="3" name="Content Placeholder 2">
            <a:extLst>
              <a:ext uri="{FF2B5EF4-FFF2-40B4-BE49-F238E27FC236}">
                <a16:creationId xmlns:a16="http://schemas.microsoft.com/office/drawing/2014/main" id="{9559703D-1423-4007-142E-3B92380702A6}"/>
              </a:ext>
            </a:extLst>
          </p:cNvPr>
          <p:cNvSpPr>
            <a:spLocks noGrp="1"/>
          </p:cNvSpPr>
          <p:nvPr>
            <p:ph idx="1"/>
          </p:nvPr>
        </p:nvSpPr>
        <p:spPr>
          <a:xfrm>
            <a:off x="256932" y="1195054"/>
            <a:ext cx="11678136" cy="5119427"/>
          </a:xfrm>
        </p:spPr>
        <p:txBody>
          <a:bodyPr>
            <a:normAutofit fontScale="92500" lnSpcReduction="10000"/>
          </a:bodyPr>
          <a:lstStyle/>
          <a:p>
            <a:r>
              <a:rPr lang="en-US" dirty="0"/>
              <a:t>Data indicate astronauts enjoy growing and eating plants in spaceflight</a:t>
            </a:r>
          </a:p>
          <a:p>
            <a:r>
              <a:rPr lang="en-US" dirty="0"/>
              <a:t>Crop yield is similar between ground and flight when plants are not stressed</a:t>
            </a:r>
            <a:r>
              <a:rPr lang="en-US" baseline="30000" dirty="0"/>
              <a:t>1</a:t>
            </a:r>
            <a:endParaRPr lang="en-US" dirty="0"/>
          </a:p>
          <a:p>
            <a:r>
              <a:rPr lang="en-US" dirty="0"/>
              <a:t>Some differences between ground and flight plant nutrient content, but these are not consistent between species or experiments </a:t>
            </a:r>
            <a:r>
              <a:rPr lang="en-US" baseline="30000" dirty="0"/>
              <a:t>1, 2</a:t>
            </a:r>
          </a:p>
          <a:p>
            <a:pPr lvl="1"/>
            <a:r>
              <a:rPr lang="en-US" dirty="0"/>
              <a:t>Influenced by crop type, harvest scenario, other environmental conditions (e.g., light, stress)</a:t>
            </a:r>
          </a:p>
          <a:p>
            <a:r>
              <a:rPr lang="en-US" dirty="0"/>
              <a:t>Microbial counts and compositions vary between flight and ground-grown plants</a:t>
            </a:r>
            <a:r>
              <a:rPr lang="en-US" baseline="30000" dirty="0"/>
              <a:t>1, 2</a:t>
            </a:r>
            <a:endParaRPr lang="en-US" dirty="0"/>
          </a:p>
          <a:p>
            <a:pPr lvl="1"/>
            <a:r>
              <a:rPr lang="en-US" dirty="0"/>
              <a:t>Microbes typical of the space station environment are often associated with ISS-grown plants </a:t>
            </a:r>
          </a:p>
          <a:p>
            <a:pPr lvl="1"/>
            <a:r>
              <a:rPr lang="en-US" dirty="0"/>
              <a:t>Human pathogens are rarely identified on space-grown plants and only below levels of concern to human health</a:t>
            </a:r>
          </a:p>
          <a:p>
            <a:r>
              <a:rPr lang="en-US" dirty="0"/>
              <a:t>Microbial communities vary between shoot and root tissues and but not as much between flight and ground </a:t>
            </a:r>
            <a:r>
              <a:rPr lang="en-US" baseline="30000" dirty="0"/>
              <a:t>2</a:t>
            </a:r>
            <a:r>
              <a:rPr lang="en-US" dirty="0"/>
              <a:t>  </a:t>
            </a:r>
          </a:p>
          <a:p>
            <a:r>
              <a:rPr lang="en-US" dirty="0"/>
              <a:t>Plants adapt well to the space environment, and to date, space-grown crops are safe to eat, nutritious, and highly acceptable to astronauts </a:t>
            </a:r>
            <a:r>
              <a:rPr lang="en-US" baseline="30000" dirty="0"/>
              <a:t>1,2</a:t>
            </a:r>
            <a:endParaRPr lang="en-US" dirty="0"/>
          </a:p>
        </p:txBody>
      </p:sp>
      <p:cxnSp>
        <p:nvCxnSpPr>
          <p:cNvPr id="5" name="Straight Connector 4">
            <a:extLst>
              <a:ext uri="{FF2B5EF4-FFF2-40B4-BE49-F238E27FC236}">
                <a16:creationId xmlns:a16="http://schemas.microsoft.com/office/drawing/2014/main" id="{024594EE-D047-A83C-9CBC-CBD483E5CA58}"/>
              </a:ext>
            </a:extLst>
          </p:cNvPr>
          <p:cNvCxnSpPr>
            <a:cxnSpLocks/>
          </p:cNvCxnSpPr>
          <p:nvPr/>
        </p:nvCxnSpPr>
        <p:spPr>
          <a:xfrm>
            <a:off x="1659122" y="940973"/>
            <a:ext cx="8873756"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E87A568-EB9A-5B32-44E0-967E5656C89D}"/>
              </a:ext>
            </a:extLst>
          </p:cNvPr>
          <p:cNvSpPr txBox="1"/>
          <p:nvPr/>
        </p:nvSpPr>
        <p:spPr>
          <a:xfrm>
            <a:off x="838200" y="6169713"/>
            <a:ext cx="11047445" cy="523220"/>
          </a:xfrm>
          <a:prstGeom prst="rect">
            <a:avLst/>
          </a:prstGeom>
          <a:noFill/>
        </p:spPr>
        <p:txBody>
          <a:bodyPr wrap="square" rtlCol="0">
            <a:spAutoFit/>
          </a:bodyPr>
          <a:lstStyle/>
          <a:p>
            <a:pPr marL="342900" indent="-342900">
              <a:buAutoNum type="arabicPeriod"/>
            </a:pPr>
            <a:r>
              <a:rPr lang="en-US" sz="1400" dirty="0"/>
              <a:t>Bunchek et al., 2024, Pick-and-eat space crop production flight testing on the International Space Station, J. Plant Interact. </a:t>
            </a:r>
          </a:p>
          <a:p>
            <a:pPr marL="342900" indent="-342900">
              <a:buAutoNum type="arabicPeriod"/>
            </a:pPr>
            <a:r>
              <a:rPr lang="en-US" sz="1400" dirty="0"/>
              <a:t>Khodadad et al., 2020, Microbiological and Nutritional Analysis of Lettuce Crops Grown on the International Space Station, Front. Plant Sci.</a:t>
            </a:r>
          </a:p>
        </p:txBody>
      </p:sp>
    </p:spTree>
    <p:extLst>
      <p:ext uri="{BB962C8B-B14F-4D97-AF65-F5344CB8AC3E}">
        <p14:creationId xmlns:p14="http://schemas.microsoft.com/office/powerpoint/2010/main" val="521798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A5D520-2AA3-5874-8B4F-CE8C6DC7F4F6}"/>
              </a:ext>
            </a:extLst>
          </p:cNvPr>
          <p:cNvSpPr>
            <a:spLocks noGrp="1"/>
          </p:cNvSpPr>
          <p:nvPr>
            <p:ph type="title"/>
          </p:nvPr>
        </p:nvSpPr>
        <p:spPr>
          <a:xfrm>
            <a:off x="838200" y="122751"/>
            <a:ext cx="10515600" cy="1325563"/>
          </a:xfrm>
        </p:spPr>
        <p:txBody>
          <a:bodyPr/>
          <a:lstStyle/>
          <a:p>
            <a:pPr algn="ctr"/>
            <a:r>
              <a:rPr lang="en-US" dirty="0"/>
              <a:t>Space Crop Production Gaps</a:t>
            </a:r>
          </a:p>
        </p:txBody>
      </p:sp>
      <p:sp>
        <p:nvSpPr>
          <p:cNvPr id="5" name="Content Placeholder 4">
            <a:extLst>
              <a:ext uri="{FF2B5EF4-FFF2-40B4-BE49-F238E27FC236}">
                <a16:creationId xmlns:a16="http://schemas.microsoft.com/office/drawing/2014/main" id="{8E723391-2616-0821-6FD4-9A14AA91DFA4}"/>
              </a:ext>
            </a:extLst>
          </p:cNvPr>
          <p:cNvSpPr>
            <a:spLocks noGrp="1"/>
          </p:cNvSpPr>
          <p:nvPr>
            <p:ph idx="1"/>
          </p:nvPr>
        </p:nvSpPr>
        <p:spPr>
          <a:xfrm>
            <a:off x="838200" y="1422850"/>
            <a:ext cx="10515600" cy="1497630"/>
          </a:xfrm>
        </p:spPr>
        <p:txBody>
          <a:bodyPr>
            <a:normAutofit/>
          </a:bodyPr>
          <a:lstStyle/>
          <a:p>
            <a:r>
              <a:rPr lang="en-US" dirty="0"/>
              <a:t>Living list of ~65 different Knowledge and Technology Gaps</a:t>
            </a:r>
          </a:p>
          <a:p>
            <a:r>
              <a:rPr lang="en-US" dirty="0"/>
              <a:t>Gaps fall into 13 areas related to crops, ecosystems, and hardware</a:t>
            </a:r>
          </a:p>
          <a:p>
            <a:r>
              <a:rPr lang="en-US" dirty="0"/>
              <a:t>Highest priority gaps are in the areas of: </a:t>
            </a:r>
          </a:p>
          <a:p>
            <a:endParaRPr lang="en-US" dirty="0"/>
          </a:p>
        </p:txBody>
      </p:sp>
      <p:cxnSp>
        <p:nvCxnSpPr>
          <p:cNvPr id="6" name="Straight Connector 5">
            <a:extLst>
              <a:ext uri="{FF2B5EF4-FFF2-40B4-BE49-F238E27FC236}">
                <a16:creationId xmlns:a16="http://schemas.microsoft.com/office/drawing/2014/main" id="{CF82B8CC-39FD-0C73-781C-0F748491E207}"/>
              </a:ext>
            </a:extLst>
          </p:cNvPr>
          <p:cNvCxnSpPr>
            <a:cxnSpLocks/>
          </p:cNvCxnSpPr>
          <p:nvPr/>
        </p:nvCxnSpPr>
        <p:spPr>
          <a:xfrm>
            <a:off x="1866900" y="1144104"/>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091E709B-FEBC-161E-757C-5B76EA0804F8}"/>
              </a:ext>
            </a:extLst>
          </p:cNvPr>
          <p:cNvSpPr txBox="1"/>
          <p:nvPr/>
        </p:nvSpPr>
        <p:spPr>
          <a:xfrm>
            <a:off x="597159" y="2920480"/>
            <a:ext cx="11430000" cy="2308324"/>
          </a:xfrm>
          <a:prstGeom prst="rect">
            <a:avLst/>
          </a:prstGeom>
          <a:noFill/>
        </p:spPr>
        <p:txBody>
          <a:bodyPr wrap="square" numCol="2" rtlCol="0">
            <a:spAutoFit/>
          </a:bodyPr>
          <a:lstStyle/>
          <a:p>
            <a:pPr marL="742950" lvl="1" indent="-285750">
              <a:buFont typeface="Arial" panose="020B0604020202020204" pitchFamily="34" charset="0"/>
              <a:buChar char="•"/>
            </a:pPr>
            <a:r>
              <a:rPr lang="en-US" sz="2400" dirty="0"/>
              <a:t>Crop Performance</a:t>
            </a:r>
          </a:p>
          <a:p>
            <a:pPr marL="742950" lvl="1" indent="-285750">
              <a:buFont typeface="Arial" panose="020B0604020202020204" pitchFamily="34" charset="0"/>
              <a:buChar char="•"/>
            </a:pPr>
            <a:r>
              <a:rPr lang="en-US" sz="2400" dirty="0"/>
              <a:t>Environmental Control and Monitoring</a:t>
            </a:r>
          </a:p>
          <a:p>
            <a:pPr marL="742950" lvl="1" indent="-285750">
              <a:buFont typeface="Arial" panose="020B0604020202020204" pitchFamily="34" charset="0"/>
              <a:buChar char="•"/>
            </a:pPr>
            <a:r>
              <a:rPr lang="en-US" sz="2400" dirty="0"/>
              <a:t>Food Safety and Security</a:t>
            </a:r>
          </a:p>
          <a:p>
            <a:pPr marL="742950" lvl="1" indent="-285750">
              <a:buFont typeface="Arial" panose="020B0604020202020204" pitchFamily="34" charset="0"/>
              <a:buChar char="•"/>
            </a:pPr>
            <a:r>
              <a:rPr lang="en-US" sz="2400" dirty="0"/>
              <a:t>Plant Environmental Response</a:t>
            </a:r>
          </a:p>
          <a:p>
            <a:pPr marL="742950" lvl="1" indent="-285750">
              <a:buFont typeface="Arial" panose="020B0604020202020204" pitchFamily="34" charset="0"/>
              <a:buChar char="•"/>
            </a:pPr>
            <a:endParaRPr lang="en-US" sz="2400" dirty="0"/>
          </a:p>
          <a:p>
            <a:pPr marL="742950" lvl="1" indent="-285750">
              <a:buFont typeface="Arial" panose="020B0604020202020204" pitchFamily="34" charset="0"/>
              <a:buChar char="•"/>
            </a:pPr>
            <a:endParaRPr lang="en-US" sz="2400" dirty="0"/>
          </a:p>
          <a:p>
            <a:pPr marL="742950" lvl="1" indent="-285750">
              <a:buFont typeface="Arial" panose="020B0604020202020204" pitchFamily="34" charset="0"/>
              <a:buChar char="•"/>
            </a:pPr>
            <a:r>
              <a:rPr lang="en-US" sz="2400" dirty="0"/>
              <a:t>Horticultural Practices</a:t>
            </a:r>
          </a:p>
          <a:p>
            <a:pPr marL="742950" lvl="1" indent="-285750">
              <a:buFont typeface="Arial" panose="020B0604020202020204" pitchFamily="34" charset="0"/>
              <a:buChar char="•"/>
            </a:pPr>
            <a:r>
              <a:rPr lang="en-US" sz="2400" dirty="0"/>
              <a:t>Sustainability</a:t>
            </a:r>
          </a:p>
          <a:p>
            <a:pPr marL="742950" lvl="1" indent="-285750">
              <a:buFont typeface="Arial" panose="020B0604020202020204" pitchFamily="34" charset="0"/>
              <a:buChar char="•"/>
            </a:pPr>
            <a:r>
              <a:rPr lang="en-US" sz="2400" dirty="0"/>
              <a:t>Systems Architecture</a:t>
            </a:r>
          </a:p>
          <a:p>
            <a:pPr marL="742950" lvl="1" indent="-285750">
              <a:buFont typeface="Arial" panose="020B0604020202020204" pitchFamily="34" charset="0"/>
              <a:buChar char="•"/>
            </a:pPr>
            <a:r>
              <a:rPr lang="en-US" sz="2400" dirty="0"/>
              <a:t>Human-Plant Interaction</a:t>
            </a:r>
          </a:p>
          <a:p>
            <a:pPr marL="285750" indent="-285750">
              <a:buFont typeface="Arial" panose="020B0604020202020204" pitchFamily="34" charset="0"/>
              <a:buChar char="•"/>
            </a:pPr>
            <a:endParaRPr lang="en-US" sz="2400" dirty="0"/>
          </a:p>
        </p:txBody>
      </p:sp>
      <p:pic>
        <p:nvPicPr>
          <p:cNvPr id="7" name="Picture 6">
            <a:extLst>
              <a:ext uri="{FF2B5EF4-FFF2-40B4-BE49-F238E27FC236}">
                <a16:creationId xmlns:a16="http://schemas.microsoft.com/office/drawing/2014/main" id="{5ECF9C46-1D9D-F853-8224-4047CFB0C0E1}"/>
              </a:ext>
            </a:extLst>
          </p:cNvPr>
          <p:cNvPicPr>
            <a:picLocks noChangeAspect="1"/>
          </p:cNvPicPr>
          <p:nvPr/>
        </p:nvPicPr>
        <p:blipFill rotWithShape="1">
          <a:blip r:embed="rId3"/>
          <a:srcRect l="31015" b="71712"/>
          <a:stretch/>
        </p:blipFill>
        <p:spPr>
          <a:xfrm>
            <a:off x="644068" y="4625120"/>
            <a:ext cx="10903864" cy="2092918"/>
          </a:xfrm>
          <a:prstGeom prst="rect">
            <a:avLst/>
          </a:prstGeom>
        </p:spPr>
      </p:pic>
    </p:spTree>
    <p:extLst>
      <p:ext uri="{BB962C8B-B14F-4D97-AF65-F5344CB8AC3E}">
        <p14:creationId xmlns:p14="http://schemas.microsoft.com/office/powerpoint/2010/main" val="2829816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A1CE4-8EA2-3141-F0AE-67B305D7EBF8}"/>
              </a:ext>
            </a:extLst>
          </p:cNvPr>
          <p:cNvSpPr>
            <a:spLocks noGrp="1"/>
          </p:cNvSpPr>
          <p:nvPr>
            <p:ph type="title"/>
          </p:nvPr>
        </p:nvSpPr>
        <p:spPr>
          <a:xfrm>
            <a:off x="838200" y="169177"/>
            <a:ext cx="10515600" cy="1325563"/>
          </a:xfrm>
        </p:spPr>
        <p:txBody>
          <a:bodyPr/>
          <a:lstStyle/>
          <a:p>
            <a:pPr algn="ctr"/>
            <a:r>
              <a:rPr lang="en-US" dirty="0"/>
              <a:t>Examples of Knowledge Gaps for Space Crop Production</a:t>
            </a:r>
          </a:p>
        </p:txBody>
      </p:sp>
      <p:sp>
        <p:nvSpPr>
          <p:cNvPr id="3" name="Content Placeholder 2">
            <a:extLst>
              <a:ext uri="{FF2B5EF4-FFF2-40B4-BE49-F238E27FC236}">
                <a16:creationId xmlns:a16="http://schemas.microsoft.com/office/drawing/2014/main" id="{D3F8F38C-C2D3-9FE9-48F9-96A29E4FFDCB}"/>
              </a:ext>
            </a:extLst>
          </p:cNvPr>
          <p:cNvSpPr>
            <a:spLocks noGrp="1"/>
          </p:cNvSpPr>
          <p:nvPr>
            <p:ph idx="1"/>
          </p:nvPr>
        </p:nvSpPr>
        <p:spPr>
          <a:xfrm>
            <a:off x="435426" y="1825625"/>
            <a:ext cx="8876526" cy="4379232"/>
          </a:xfrm>
        </p:spPr>
        <p:txBody>
          <a:bodyPr>
            <a:normAutofit fontScale="92500" lnSpcReduction="10000"/>
          </a:bodyPr>
          <a:lstStyle/>
          <a:p>
            <a:r>
              <a:rPr lang="en-US" dirty="0"/>
              <a:t>The library of crops tested is limited – we need to test a wider diversity of different crops and crop types for exploration</a:t>
            </a:r>
          </a:p>
          <a:p>
            <a:pPr lvl="1"/>
            <a:r>
              <a:rPr lang="en-US" dirty="0"/>
              <a:t>One plant family should not make up &gt;1/3 of the entire crop library</a:t>
            </a:r>
          </a:p>
          <a:p>
            <a:r>
              <a:rPr lang="en-US" dirty="0"/>
              <a:t>Plant Microbiome - Food Safety/Plant Health</a:t>
            </a:r>
          </a:p>
          <a:p>
            <a:pPr lvl="1"/>
            <a:r>
              <a:rPr lang="en-US" dirty="0"/>
              <a:t>Crops will be grown hydroponically in space habitats near to mid-term.  Many questions remain around hydroponic water and nutrient delivery, and few data exist for the hydroponic microbiome.	</a:t>
            </a:r>
          </a:p>
          <a:p>
            <a:pPr lvl="1"/>
            <a:r>
              <a:rPr lang="en-US" dirty="0"/>
              <a:t>Plant performance in exploration atmospheres (reduced pressure) is largely unstudied, including plant-microbial interactions, responses to pathogens, etc.</a:t>
            </a:r>
          </a:p>
          <a:p>
            <a:r>
              <a:rPr lang="en-US" dirty="0"/>
              <a:t>Deep-space radiation impacts on seeds and plants remain unknown</a:t>
            </a:r>
          </a:p>
          <a:p>
            <a:endParaRPr lang="en-US" dirty="0"/>
          </a:p>
          <a:p>
            <a:endParaRPr lang="en-US" dirty="0"/>
          </a:p>
        </p:txBody>
      </p:sp>
      <p:cxnSp>
        <p:nvCxnSpPr>
          <p:cNvPr id="4" name="Straight Connector 3">
            <a:extLst>
              <a:ext uri="{FF2B5EF4-FFF2-40B4-BE49-F238E27FC236}">
                <a16:creationId xmlns:a16="http://schemas.microsoft.com/office/drawing/2014/main" id="{AC7335AF-C1B2-5220-7C4C-B708F209FF67}"/>
              </a:ext>
            </a:extLst>
          </p:cNvPr>
          <p:cNvCxnSpPr>
            <a:cxnSpLocks/>
          </p:cNvCxnSpPr>
          <p:nvPr/>
        </p:nvCxnSpPr>
        <p:spPr>
          <a:xfrm>
            <a:off x="1866900" y="1377377"/>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431C8B8-24D4-E5F0-7B45-769CC963434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470573" y="2027513"/>
            <a:ext cx="2421424" cy="1601321"/>
          </a:xfrm>
          <a:prstGeom prst="rect">
            <a:avLst/>
          </a:prstGeom>
          <a:ln>
            <a:solidFill>
              <a:srgbClr val="57D3FF"/>
            </a:solidFill>
          </a:ln>
        </p:spPr>
      </p:pic>
      <p:pic>
        <p:nvPicPr>
          <p:cNvPr id="7" name="Picture 6">
            <a:extLst>
              <a:ext uri="{FF2B5EF4-FFF2-40B4-BE49-F238E27FC236}">
                <a16:creationId xmlns:a16="http://schemas.microsoft.com/office/drawing/2014/main" id="{5F5966AA-919E-A317-B74B-3C994D9E1DE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470573" y="4015241"/>
            <a:ext cx="2423160" cy="1612817"/>
          </a:xfrm>
          <a:prstGeom prst="rect">
            <a:avLst/>
          </a:prstGeom>
          <a:ln>
            <a:solidFill>
              <a:srgbClr val="00B0F0"/>
            </a:solidFill>
          </a:ln>
        </p:spPr>
      </p:pic>
    </p:spTree>
    <p:extLst>
      <p:ext uri="{BB962C8B-B14F-4D97-AF65-F5344CB8AC3E}">
        <p14:creationId xmlns:p14="http://schemas.microsoft.com/office/powerpoint/2010/main" val="41175005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51002-0286-442D-A6E2-18A9C1826D10}"/>
              </a:ext>
            </a:extLst>
          </p:cNvPr>
          <p:cNvSpPr>
            <a:spLocks noGrp="1"/>
          </p:cNvSpPr>
          <p:nvPr>
            <p:ph type="title"/>
          </p:nvPr>
        </p:nvSpPr>
        <p:spPr>
          <a:xfrm>
            <a:off x="838200" y="17880"/>
            <a:ext cx="10515600" cy="1325563"/>
          </a:xfrm>
        </p:spPr>
        <p:txBody>
          <a:bodyPr>
            <a:normAutofit/>
          </a:bodyPr>
          <a:lstStyle/>
          <a:p>
            <a:pPr algn="ctr"/>
            <a:r>
              <a:rPr lang="en-US" sz="4800" dirty="0"/>
              <a:t>Selection Factors for Space Plants</a:t>
            </a:r>
          </a:p>
        </p:txBody>
      </p:sp>
      <p:sp>
        <p:nvSpPr>
          <p:cNvPr id="3" name="Content Placeholder 2">
            <a:extLst>
              <a:ext uri="{FF2B5EF4-FFF2-40B4-BE49-F238E27FC236}">
                <a16:creationId xmlns:a16="http://schemas.microsoft.com/office/drawing/2014/main" id="{EACDE1D5-58B9-4825-8EEB-E1258E03FCC5}"/>
              </a:ext>
            </a:extLst>
          </p:cNvPr>
          <p:cNvSpPr>
            <a:spLocks noGrp="1"/>
          </p:cNvSpPr>
          <p:nvPr>
            <p:ph idx="1"/>
          </p:nvPr>
        </p:nvSpPr>
        <p:spPr>
          <a:xfrm>
            <a:off x="117858" y="1698292"/>
            <a:ext cx="9091455" cy="4621828"/>
          </a:xfrm>
        </p:spPr>
        <p:txBody>
          <a:bodyPr>
            <a:normAutofit fontScale="92500" lnSpcReduction="20000"/>
          </a:bodyPr>
          <a:lstStyle/>
          <a:p>
            <a:pPr marL="0" indent="0">
              <a:buNone/>
            </a:pPr>
            <a:r>
              <a:rPr lang="en-US" sz="3200" dirty="0"/>
              <a:t>Targeted breeding areas could fall into several categories:</a:t>
            </a:r>
          </a:p>
          <a:p>
            <a:r>
              <a:rPr lang="en-US" dirty="0"/>
              <a:t>Plant Growth and Development</a:t>
            </a:r>
          </a:p>
          <a:p>
            <a:pPr lvl="1"/>
            <a:r>
              <a:rPr lang="en-US" dirty="0"/>
              <a:t>E.g., Compact size (low height and volume), high harvest index, uniform growth</a:t>
            </a:r>
          </a:p>
          <a:p>
            <a:r>
              <a:rPr lang="en-US" dirty="0"/>
              <a:t>Plant Physiology</a:t>
            </a:r>
          </a:p>
          <a:p>
            <a:pPr lvl="1"/>
            <a:r>
              <a:rPr lang="en-US" dirty="0"/>
              <a:t>E.g., Stress tolerance, high sodium tolerance (e.g., urine recycling)</a:t>
            </a:r>
          </a:p>
          <a:p>
            <a:r>
              <a:rPr lang="en-US" dirty="0"/>
              <a:t>Produce Nutrition</a:t>
            </a:r>
          </a:p>
          <a:p>
            <a:pPr lvl="1"/>
            <a:r>
              <a:rPr lang="en-US" dirty="0"/>
              <a:t>E.g., High normal levels of antioxidants and beneficial phytonutrients </a:t>
            </a:r>
          </a:p>
          <a:p>
            <a:r>
              <a:rPr lang="en-US" dirty="0"/>
              <a:t>Produce Organoleptic Acceptability</a:t>
            </a:r>
          </a:p>
          <a:p>
            <a:pPr lvl="1"/>
            <a:r>
              <a:rPr lang="en-US" dirty="0"/>
              <a:t>E.g., Excellent, intense flavors, good texture, appearance, color, aroma</a:t>
            </a:r>
          </a:p>
          <a:p>
            <a:r>
              <a:rPr lang="en-US" dirty="0"/>
              <a:t>Postharvest </a:t>
            </a:r>
          </a:p>
          <a:p>
            <a:pPr lvl="1"/>
            <a:r>
              <a:rPr lang="en-US" dirty="0"/>
              <a:t>E.g., Good shelf life, reduced processing, easy degradation of inedible biomass</a:t>
            </a:r>
          </a:p>
          <a:p>
            <a:pPr lvl="1"/>
            <a:endParaRPr lang="en-US" dirty="0"/>
          </a:p>
          <a:p>
            <a:endParaRPr lang="en-US" sz="1600" dirty="0"/>
          </a:p>
          <a:p>
            <a:pPr marL="0" indent="0">
              <a:buNone/>
            </a:pPr>
            <a:endParaRPr lang="en-US" sz="1800" dirty="0"/>
          </a:p>
        </p:txBody>
      </p:sp>
      <p:cxnSp>
        <p:nvCxnSpPr>
          <p:cNvPr id="4" name="Straight Connector 3">
            <a:extLst>
              <a:ext uri="{FF2B5EF4-FFF2-40B4-BE49-F238E27FC236}">
                <a16:creationId xmlns:a16="http://schemas.microsoft.com/office/drawing/2014/main" id="{AA8FAC0C-F223-4929-9F50-9883B01880FE}"/>
              </a:ext>
            </a:extLst>
          </p:cNvPr>
          <p:cNvCxnSpPr/>
          <p:nvPr/>
        </p:nvCxnSpPr>
        <p:spPr>
          <a:xfrm>
            <a:off x="1866900" y="1032141"/>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6" name="Picture 3">
            <a:extLst>
              <a:ext uri="{FF2B5EF4-FFF2-40B4-BE49-F238E27FC236}">
                <a16:creationId xmlns:a16="http://schemas.microsoft.com/office/drawing/2014/main" id="{B6F14E43-91AB-40AA-BC27-6817DB77537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2711" t="-1071" r="12087" b="1071"/>
          <a:stretch/>
        </p:blipFill>
        <p:spPr bwMode="auto">
          <a:xfrm rot="5400000">
            <a:off x="9473698" y="1411482"/>
            <a:ext cx="2503775" cy="2473645"/>
          </a:xfrm>
          <a:prstGeom prst="rect">
            <a:avLst/>
          </a:prstGeom>
          <a:noFill/>
          <a:ln w="9525">
            <a:solidFill>
              <a:srgbClr val="57D3FF"/>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descr="A salad sitting on top of a table&#10;&#10;Description automatically generated">
            <a:extLst>
              <a:ext uri="{FF2B5EF4-FFF2-40B4-BE49-F238E27FC236}">
                <a16:creationId xmlns:a16="http://schemas.microsoft.com/office/drawing/2014/main" id="{03478E0B-E74E-17CD-3277-EC4EAAA59382}"/>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7092" r="10699"/>
          <a:stretch/>
        </p:blipFill>
        <p:spPr>
          <a:xfrm rot="5400000">
            <a:off x="9400638" y="4084087"/>
            <a:ext cx="2649894" cy="2500133"/>
          </a:xfrm>
          <a:prstGeom prst="rect">
            <a:avLst/>
          </a:prstGeom>
          <a:ln>
            <a:solidFill>
              <a:srgbClr val="57D3FF"/>
            </a:solidFill>
          </a:ln>
        </p:spPr>
      </p:pic>
    </p:spTree>
    <p:extLst>
      <p:ext uri="{BB962C8B-B14F-4D97-AF65-F5344CB8AC3E}">
        <p14:creationId xmlns:p14="http://schemas.microsoft.com/office/powerpoint/2010/main" val="3237946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E375450-4262-0F1E-6446-C7F513A20CEE}"/>
              </a:ext>
            </a:extLst>
          </p:cNvPr>
          <p:cNvPicPr>
            <a:picLocks noChangeAspect="1"/>
          </p:cNvPicPr>
          <p:nvPr/>
        </p:nvPicPr>
        <p:blipFill>
          <a:blip r:embed="rId2"/>
          <a:stretch>
            <a:fillRect/>
          </a:stretch>
        </p:blipFill>
        <p:spPr>
          <a:xfrm>
            <a:off x="951244" y="0"/>
            <a:ext cx="10289512" cy="6858000"/>
          </a:xfrm>
          <a:prstGeom prst="rect">
            <a:avLst/>
          </a:prstGeom>
        </p:spPr>
      </p:pic>
    </p:spTree>
    <p:extLst>
      <p:ext uri="{BB962C8B-B14F-4D97-AF65-F5344CB8AC3E}">
        <p14:creationId xmlns:p14="http://schemas.microsoft.com/office/powerpoint/2010/main" val="730584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31D225-D57A-F53F-30E5-4BA688E337FC}"/>
              </a:ext>
            </a:extLst>
          </p:cNvPr>
          <p:cNvPicPr>
            <a:picLocks noChangeAspect="1"/>
          </p:cNvPicPr>
          <p:nvPr/>
        </p:nvPicPr>
        <p:blipFill>
          <a:blip r:embed="rId2"/>
          <a:stretch>
            <a:fillRect/>
          </a:stretch>
        </p:blipFill>
        <p:spPr>
          <a:xfrm>
            <a:off x="1138237" y="123825"/>
            <a:ext cx="9915525" cy="6610350"/>
          </a:xfrm>
          <a:prstGeom prst="rect">
            <a:avLst/>
          </a:prstGeom>
        </p:spPr>
      </p:pic>
    </p:spTree>
    <p:extLst>
      <p:ext uri="{BB962C8B-B14F-4D97-AF65-F5344CB8AC3E}">
        <p14:creationId xmlns:p14="http://schemas.microsoft.com/office/powerpoint/2010/main" val="318083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E83FAD-9941-E2F8-8AAC-DB34EA44310C}"/>
              </a:ext>
            </a:extLst>
          </p:cNvPr>
          <p:cNvPicPr>
            <a:picLocks noChangeAspect="1"/>
          </p:cNvPicPr>
          <p:nvPr/>
        </p:nvPicPr>
        <p:blipFill>
          <a:blip r:embed="rId2"/>
          <a:stretch>
            <a:fillRect/>
          </a:stretch>
        </p:blipFill>
        <p:spPr>
          <a:xfrm>
            <a:off x="4572000" y="748722"/>
            <a:ext cx="7620000" cy="5600700"/>
          </a:xfrm>
          <a:prstGeom prst="rect">
            <a:avLst/>
          </a:prstGeom>
        </p:spPr>
      </p:pic>
      <p:pic>
        <p:nvPicPr>
          <p:cNvPr id="3" name="Picture 2">
            <a:extLst>
              <a:ext uri="{FF2B5EF4-FFF2-40B4-BE49-F238E27FC236}">
                <a16:creationId xmlns:a16="http://schemas.microsoft.com/office/drawing/2014/main" id="{7309DD3C-0193-ABEC-D315-9437AEDF0AFE}"/>
              </a:ext>
            </a:extLst>
          </p:cNvPr>
          <p:cNvPicPr>
            <a:picLocks noChangeAspect="1"/>
          </p:cNvPicPr>
          <p:nvPr/>
        </p:nvPicPr>
        <p:blipFill rotWithShape="1">
          <a:blip r:embed="rId3"/>
          <a:srcRect l="26318" r="21461" b="8956"/>
          <a:stretch/>
        </p:blipFill>
        <p:spPr>
          <a:xfrm>
            <a:off x="0" y="307109"/>
            <a:ext cx="4765965" cy="6243782"/>
          </a:xfrm>
          <a:prstGeom prst="rect">
            <a:avLst/>
          </a:prstGeom>
        </p:spPr>
      </p:pic>
    </p:spTree>
    <p:extLst>
      <p:ext uri="{BB962C8B-B14F-4D97-AF65-F5344CB8AC3E}">
        <p14:creationId xmlns:p14="http://schemas.microsoft.com/office/powerpoint/2010/main" val="3291590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E6AE6C-BC05-CE8A-2E6F-33001A419DF3}"/>
              </a:ext>
            </a:extLst>
          </p:cNvPr>
          <p:cNvPicPr>
            <a:picLocks noChangeAspect="1"/>
          </p:cNvPicPr>
          <p:nvPr/>
        </p:nvPicPr>
        <p:blipFill>
          <a:blip r:embed="rId2"/>
          <a:stretch>
            <a:fillRect/>
          </a:stretch>
        </p:blipFill>
        <p:spPr>
          <a:xfrm>
            <a:off x="974718" y="0"/>
            <a:ext cx="10242564" cy="6858000"/>
          </a:xfrm>
          <a:prstGeom prst="rect">
            <a:avLst/>
          </a:prstGeom>
        </p:spPr>
      </p:pic>
      <p:sp>
        <p:nvSpPr>
          <p:cNvPr id="7" name="TextBox 6">
            <a:extLst>
              <a:ext uri="{FF2B5EF4-FFF2-40B4-BE49-F238E27FC236}">
                <a16:creationId xmlns:a16="http://schemas.microsoft.com/office/drawing/2014/main" id="{0351A0C5-45A3-722E-D4DC-015CC50AA3C9}"/>
              </a:ext>
            </a:extLst>
          </p:cNvPr>
          <p:cNvSpPr txBox="1"/>
          <p:nvPr/>
        </p:nvSpPr>
        <p:spPr>
          <a:xfrm>
            <a:off x="984446" y="0"/>
            <a:ext cx="4774329" cy="2246769"/>
          </a:xfrm>
          <a:prstGeom prst="rect">
            <a:avLst/>
          </a:prstGeom>
          <a:solidFill>
            <a:schemeClr val="tx1">
              <a:alpha val="68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CHAPEA 1 crew exited the habitat on July 6, 2024 after 378 days!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CHAPEA 2 will start in spring/summer 2025.</a:t>
            </a:r>
          </a:p>
        </p:txBody>
      </p:sp>
    </p:spTree>
    <p:extLst>
      <p:ext uri="{BB962C8B-B14F-4D97-AF65-F5344CB8AC3E}">
        <p14:creationId xmlns:p14="http://schemas.microsoft.com/office/powerpoint/2010/main" val="1069233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A03111-B1A5-9C9F-26F7-914E1AFDDB9A}"/>
              </a:ext>
            </a:extLst>
          </p:cNvPr>
          <p:cNvPicPr>
            <a:picLocks noChangeAspect="1"/>
          </p:cNvPicPr>
          <p:nvPr/>
        </p:nvPicPr>
        <p:blipFill rotWithShape="1">
          <a:blip r:embed="rId2"/>
          <a:srcRect l="1319" t="46467" r="1319"/>
          <a:stretch/>
        </p:blipFill>
        <p:spPr>
          <a:xfrm>
            <a:off x="0" y="-1"/>
            <a:ext cx="12192001" cy="2010401"/>
          </a:xfrm>
          <a:prstGeom prst="rect">
            <a:avLst/>
          </a:prstGeom>
        </p:spPr>
      </p:pic>
      <p:pic>
        <p:nvPicPr>
          <p:cNvPr id="4" name="Picture 3">
            <a:extLst>
              <a:ext uri="{FF2B5EF4-FFF2-40B4-BE49-F238E27FC236}">
                <a16:creationId xmlns:a16="http://schemas.microsoft.com/office/drawing/2014/main" id="{AFAEE2A5-6847-9961-AF53-D4E56658EED9}"/>
              </a:ext>
            </a:extLst>
          </p:cNvPr>
          <p:cNvPicPr>
            <a:picLocks noChangeAspect="1"/>
          </p:cNvPicPr>
          <p:nvPr/>
        </p:nvPicPr>
        <p:blipFill>
          <a:blip r:embed="rId3"/>
          <a:stretch>
            <a:fillRect/>
          </a:stretch>
        </p:blipFill>
        <p:spPr>
          <a:xfrm>
            <a:off x="2792077" y="1938981"/>
            <a:ext cx="3777533" cy="3393093"/>
          </a:xfrm>
          <a:prstGeom prst="rect">
            <a:avLst/>
          </a:prstGeom>
        </p:spPr>
      </p:pic>
      <p:grpSp>
        <p:nvGrpSpPr>
          <p:cNvPr id="7" name="Group 6">
            <a:extLst>
              <a:ext uri="{FF2B5EF4-FFF2-40B4-BE49-F238E27FC236}">
                <a16:creationId xmlns:a16="http://schemas.microsoft.com/office/drawing/2014/main" id="{1DE5435E-B400-5B68-E646-DF41A08FBEB9}"/>
              </a:ext>
            </a:extLst>
          </p:cNvPr>
          <p:cNvGrpSpPr/>
          <p:nvPr/>
        </p:nvGrpSpPr>
        <p:grpSpPr>
          <a:xfrm>
            <a:off x="6241927" y="2439066"/>
            <a:ext cx="5846409" cy="3596129"/>
            <a:chOff x="5576705" y="2204720"/>
            <a:chExt cx="5846409" cy="3596129"/>
          </a:xfrm>
        </p:grpSpPr>
        <p:pic>
          <p:nvPicPr>
            <p:cNvPr id="5" name="Picture 4">
              <a:extLst>
                <a:ext uri="{FF2B5EF4-FFF2-40B4-BE49-F238E27FC236}">
                  <a16:creationId xmlns:a16="http://schemas.microsoft.com/office/drawing/2014/main" id="{7D50C536-DC31-F332-3AD6-5F5DA7AFF06D}"/>
                </a:ext>
              </a:extLst>
            </p:cNvPr>
            <p:cNvPicPr>
              <a:picLocks noChangeAspect="1"/>
            </p:cNvPicPr>
            <p:nvPr/>
          </p:nvPicPr>
          <p:blipFill>
            <a:blip r:embed="rId4"/>
            <a:stretch>
              <a:fillRect/>
            </a:stretch>
          </p:blipFill>
          <p:spPr>
            <a:xfrm>
              <a:off x="6152310" y="2204720"/>
              <a:ext cx="4695199" cy="3490394"/>
            </a:xfrm>
            <a:prstGeom prst="rect">
              <a:avLst/>
            </a:prstGeom>
          </p:spPr>
        </p:pic>
        <p:sp>
          <p:nvSpPr>
            <p:cNvPr id="6" name="TextBox 5">
              <a:extLst>
                <a:ext uri="{FF2B5EF4-FFF2-40B4-BE49-F238E27FC236}">
                  <a16:creationId xmlns:a16="http://schemas.microsoft.com/office/drawing/2014/main" id="{3AD6A424-46E5-E425-C44B-F51F4D10BF5A}"/>
                </a:ext>
              </a:extLst>
            </p:cNvPr>
            <p:cNvSpPr txBox="1"/>
            <p:nvPr/>
          </p:nvSpPr>
          <p:spPr>
            <a:xfrm>
              <a:off x="5576705" y="5277629"/>
              <a:ext cx="5846409" cy="523220"/>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LEAF Model Crops &amp; Growth Chamber</a:t>
              </a:r>
            </a:p>
          </p:txBody>
        </p:sp>
      </p:grpSp>
      <p:sp>
        <p:nvSpPr>
          <p:cNvPr id="8" name="Title 7">
            <a:extLst>
              <a:ext uri="{FF2B5EF4-FFF2-40B4-BE49-F238E27FC236}">
                <a16:creationId xmlns:a16="http://schemas.microsoft.com/office/drawing/2014/main" id="{66D42CED-416E-E221-30A5-7486B495FC88}"/>
              </a:ext>
            </a:extLst>
          </p:cNvPr>
          <p:cNvSpPr>
            <a:spLocks noGrp="1"/>
          </p:cNvSpPr>
          <p:nvPr>
            <p:ph type="title"/>
          </p:nvPr>
        </p:nvSpPr>
        <p:spPr>
          <a:xfrm>
            <a:off x="2667000" y="170595"/>
            <a:ext cx="8845731" cy="1325563"/>
          </a:xfrm>
        </p:spPr>
        <p:txBody>
          <a:bodyPr>
            <a:normAutofit fontScale="90000"/>
          </a:bodyPr>
          <a:lstStyle/>
          <a:p>
            <a:r>
              <a:rPr lang="en-US" dirty="0">
                <a:solidFill>
                  <a:schemeClr val="bg1"/>
                </a:solidFill>
              </a:rPr>
              <a:t>COMING SOON – Plants on the Moon!</a:t>
            </a:r>
            <a:br>
              <a:rPr lang="en-US" dirty="0">
                <a:solidFill>
                  <a:schemeClr val="bg1"/>
                </a:solidFill>
              </a:rPr>
            </a:br>
            <a:r>
              <a:rPr lang="en-US" dirty="0">
                <a:solidFill>
                  <a:schemeClr val="bg1"/>
                </a:solidFill>
              </a:rPr>
              <a:t>LEAF – Lunar Effects on Agricultural Flora </a:t>
            </a:r>
          </a:p>
        </p:txBody>
      </p:sp>
      <p:sp>
        <p:nvSpPr>
          <p:cNvPr id="9" name="TextBox 8">
            <a:extLst>
              <a:ext uri="{FF2B5EF4-FFF2-40B4-BE49-F238E27FC236}">
                <a16:creationId xmlns:a16="http://schemas.microsoft.com/office/drawing/2014/main" id="{8F393C98-3E43-4955-DA01-11F1FF3BD80D}"/>
              </a:ext>
            </a:extLst>
          </p:cNvPr>
          <p:cNvSpPr txBox="1"/>
          <p:nvPr/>
        </p:nvSpPr>
        <p:spPr>
          <a:xfrm>
            <a:off x="191651" y="1866646"/>
            <a:ext cx="2908600" cy="42165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alibri" panose="020F0502020204030204"/>
                <a:ea typeface="+mn-ea"/>
                <a:cs typeface="+mn-cs"/>
              </a:rPr>
              <a:t>LEAF Team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Lead: Space Lab Technologies®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NASA Kennedy Space Center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Purdue University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University of Colorado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University of Adelaide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La Trobe University</a:t>
            </a:r>
          </a:p>
        </p:txBody>
      </p:sp>
      <p:sp>
        <p:nvSpPr>
          <p:cNvPr id="10" name="TextBox 9">
            <a:extLst>
              <a:ext uri="{FF2B5EF4-FFF2-40B4-BE49-F238E27FC236}">
                <a16:creationId xmlns:a16="http://schemas.microsoft.com/office/drawing/2014/main" id="{66B6A361-CCC3-AEEF-FA44-E3FEDAA4322D}"/>
              </a:ext>
            </a:extLst>
          </p:cNvPr>
          <p:cNvSpPr txBox="1"/>
          <p:nvPr/>
        </p:nvSpPr>
        <p:spPr>
          <a:xfrm rot="20077176">
            <a:off x="408311" y="675754"/>
            <a:ext cx="18503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rPr>
              <a:t>Lunar South Pole!</a:t>
            </a:r>
          </a:p>
        </p:txBody>
      </p:sp>
      <p:sp>
        <p:nvSpPr>
          <p:cNvPr id="11" name="TextBox 10">
            <a:extLst>
              <a:ext uri="{FF2B5EF4-FFF2-40B4-BE49-F238E27FC236}">
                <a16:creationId xmlns:a16="http://schemas.microsoft.com/office/drawing/2014/main" id="{B8BFF167-0ECC-ECE7-63A4-F1035CB9C58B}"/>
              </a:ext>
            </a:extLst>
          </p:cNvPr>
          <p:cNvSpPr txBox="1"/>
          <p:nvPr/>
        </p:nvSpPr>
        <p:spPr>
          <a:xfrm>
            <a:off x="191651" y="6035195"/>
            <a:ext cx="6524110" cy="46166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USDA Center for Agricultural Resources Research</a:t>
            </a:r>
          </a:p>
        </p:txBody>
      </p:sp>
      <p:pic>
        <p:nvPicPr>
          <p:cNvPr id="12" name="Picture 11">
            <a:extLst>
              <a:ext uri="{FF2B5EF4-FFF2-40B4-BE49-F238E27FC236}">
                <a16:creationId xmlns:a16="http://schemas.microsoft.com/office/drawing/2014/main" id="{6DA16D3F-3B66-E757-0B3B-8003958884D9}"/>
              </a:ext>
            </a:extLst>
          </p:cNvPr>
          <p:cNvPicPr>
            <a:picLocks noChangeAspect="1"/>
          </p:cNvPicPr>
          <p:nvPr/>
        </p:nvPicPr>
        <p:blipFill>
          <a:blip r:embed="rId5"/>
          <a:stretch>
            <a:fillRect/>
          </a:stretch>
        </p:blipFill>
        <p:spPr>
          <a:xfrm>
            <a:off x="10598331" y="1121643"/>
            <a:ext cx="1490005" cy="1490005"/>
          </a:xfrm>
          <a:prstGeom prst="rect">
            <a:avLst/>
          </a:prstGeom>
        </p:spPr>
      </p:pic>
      <p:sp>
        <p:nvSpPr>
          <p:cNvPr id="2" name="TextBox 1">
            <a:extLst>
              <a:ext uri="{FF2B5EF4-FFF2-40B4-BE49-F238E27FC236}">
                <a16:creationId xmlns:a16="http://schemas.microsoft.com/office/drawing/2014/main" id="{069035B1-37BC-10C8-F11D-115257A5A87E}"/>
              </a:ext>
            </a:extLst>
          </p:cNvPr>
          <p:cNvSpPr txBox="1"/>
          <p:nvPr/>
        </p:nvSpPr>
        <p:spPr>
          <a:xfrm>
            <a:off x="3786847" y="1404980"/>
            <a:ext cx="61003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0B0F0"/>
                </a:solidFill>
                <a:effectLst/>
                <a:uLnTx/>
                <a:uFillTx/>
                <a:latin typeface="Calibri" panose="020F0502020204030204"/>
                <a:ea typeface="+mn-ea"/>
                <a:cs typeface="+mn-cs"/>
              </a:rPr>
              <a:t>To boldly grow where no one has grown before</a:t>
            </a:r>
          </a:p>
        </p:txBody>
      </p:sp>
    </p:spTree>
    <p:extLst>
      <p:ext uri="{BB962C8B-B14F-4D97-AF65-F5344CB8AC3E}">
        <p14:creationId xmlns:p14="http://schemas.microsoft.com/office/powerpoint/2010/main" val="3529894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891"/>
            <a:ext cx="8229600" cy="1143000"/>
          </a:xfrm>
        </p:spPr>
        <p:txBody>
          <a:bodyPr/>
          <a:lstStyle/>
          <a:p>
            <a:pPr algn="ctr"/>
            <a:r>
              <a:rPr lang="en-US" dirty="0"/>
              <a:t>Thank you!</a:t>
            </a:r>
          </a:p>
        </p:txBody>
      </p:sp>
      <p:cxnSp>
        <p:nvCxnSpPr>
          <p:cNvPr id="6" name="Straight Connector 5"/>
          <p:cNvCxnSpPr/>
          <p:nvPr/>
        </p:nvCxnSpPr>
        <p:spPr>
          <a:xfrm>
            <a:off x="1866900" y="1068659"/>
            <a:ext cx="8458200" cy="0"/>
          </a:xfrm>
          <a:prstGeom prst="line">
            <a:avLst/>
          </a:prstGeom>
          <a:ln w="31750">
            <a:solidFill>
              <a:srgbClr val="00B0F0"/>
            </a:solidFill>
          </a:ln>
        </p:spPr>
        <p:style>
          <a:lnRef idx="1">
            <a:schemeClr val="accent1"/>
          </a:lnRef>
          <a:fillRef idx="0">
            <a:schemeClr val="accent1"/>
          </a:fillRef>
          <a:effectRef idx="0">
            <a:schemeClr val="accent1"/>
          </a:effectRef>
          <a:fontRef idx="minor">
            <a:schemeClr val="tx1"/>
          </a:fontRef>
        </p:style>
      </p:cxnSp>
      <p:pic>
        <p:nvPicPr>
          <p:cNvPr id="7" name="Picture 2" descr="https://pbs.twimg.com/media/CbMNbZYWAAI5Iz8.jpg:large">
            <a:extLst>
              <a:ext uri="{FF2B5EF4-FFF2-40B4-BE49-F238E27FC236}">
                <a16:creationId xmlns:a16="http://schemas.microsoft.com/office/drawing/2014/main" id="{AE38E9B7-B3A2-4450-8C93-FE6E7083042A}"/>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t="3736"/>
          <a:stretch/>
        </p:blipFill>
        <p:spPr bwMode="auto">
          <a:xfrm>
            <a:off x="4631804" y="1400536"/>
            <a:ext cx="6863787" cy="545746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sz="half" idx="1"/>
          </p:nvPr>
        </p:nvSpPr>
        <p:spPr>
          <a:xfrm>
            <a:off x="612280" y="2211659"/>
            <a:ext cx="3519881" cy="4346567"/>
          </a:xfrm>
        </p:spPr>
        <p:txBody>
          <a:bodyPr>
            <a:normAutofit/>
          </a:bodyPr>
          <a:lstStyle/>
          <a:p>
            <a:r>
              <a:rPr lang="en-US" sz="2500" dirty="0"/>
              <a:t>Veggie, APH, and Space Crop Production teams</a:t>
            </a:r>
          </a:p>
          <a:p>
            <a:r>
              <a:rPr lang="en-US" sz="2500" dirty="0"/>
              <a:t>NASA’s astronauts</a:t>
            </a:r>
          </a:p>
          <a:p>
            <a:r>
              <a:rPr lang="en-US" sz="2500" dirty="0"/>
              <a:t>NASA’s Space Biology Program, ISS Program, Human Research Program, Mars Campaign Office</a:t>
            </a:r>
          </a:p>
        </p:txBody>
      </p:sp>
    </p:spTree>
    <p:extLst>
      <p:ext uri="{BB962C8B-B14F-4D97-AF65-F5344CB8AC3E}">
        <p14:creationId xmlns:p14="http://schemas.microsoft.com/office/powerpoint/2010/main" val="20809678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5.2|3.3|22.3|6.8"/>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7" id="{7D6C3E17-18A8-45D8-B197-A7D9AC7C66BE}" vid="{F38EB71B-D271-4F07-901B-CDF197FC627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1663</Words>
  <Application>Microsoft Office PowerPoint</Application>
  <PresentationFormat>Widescreen</PresentationFormat>
  <Paragraphs>233</Paragraphs>
  <Slides>30</Slides>
  <Notes>10</Notes>
  <HiddenSlides>0</HiddenSlides>
  <MMClips>1</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30</vt:i4>
      </vt:variant>
    </vt:vector>
  </HeadingPairs>
  <TitlesOfParts>
    <vt:vector size="39" baseType="lpstr">
      <vt:lpstr>Aptos</vt:lpstr>
      <vt:lpstr>Arial</vt:lpstr>
      <vt:lpstr>Arial Narrow</vt:lpstr>
      <vt:lpstr>Calibri</vt:lpstr>
      <vt:lpstr>Calibri Light</vt:lpstr>
      <vt:lpstr>Times New Roman</vt:lpstr>
      <vt:lpstr>Office Theme</vt:lpstr>
      <vt:lpstr>5_Office Theme</vt:lpstr>
      <vt:lpstr>Prism 8</vt:lpstr>
      <vt:lpstr>Space Crop Production </vt:lpstr>
      <vt:lpstr>Why grow plants in space?</vt:lpstr>
      <vt:lpstr>PowerPoint Presentation</vt:lpstr>
      <vt:lpstr>PowerPoint Presentation</vt:lpstr>
      <vt:lpstr>Space Crop Production Candidates</vt:lpstr>
      <vt:lpstr>Plant Growth and the Environment</vt:lpstr>
      <vt:lpstr>The Space Environment</vt:lpstr>
      <vt:lpstr>Space Crop Production Challenges</vt:lpstr>
      <vt:lpstr>Current NASA Large Plant Research Capabilities On ISS</vt:lpstr>
      <vt:lpstr>VEG-01B Harvest (August 2015)</vt:lpstr>
      <vt:lpstr>PowerPoint Presentation</vt:lpstr>
      <vt:lpstr>A Tale of Two Veggies</vt:lpstr>
      <vt:lpstr>VEG-03 Crop Testing</vt:lpstr>
      <vt:lpstr>PowerPoint Presentation</vt:lpstr>
      <vt:lpstr>PowerPoint Presentation</vt:lpstr>
      <vt:lpstr>PowerPoint Presentation</vt:lpstr>
      <vt:lpstr>VEG-05 Tomato Microbiome</vt:lpstr>
      <vt:lpstr>APH Crop Research</vt:lpstr>
      <vt:lpstr>APH Crop Research</vt:lpstr>
      <vt:lpstr>Upcoming APH Crop Research</vt:lpstr>
      <vt:lpstr>Key Crop Plant Takeaways</vt:lpstr>
      <vt:lpstr>Space Crop Production Gaps</vt:lpstr>
      <vt:lpstr>Examples of Knowledge Gaps for Space Crop Production</vt:lpstr>
      <vt:lpstr>Selection Factors for Space Plants</vt:lpstr>
      <vt:lpstr>PowerPoint Presentation</vt:lpstr>
      <vt:lpstr>PowerPoint Presentation</vt:lpstr>
      <vt:lpstr>PowerPoint Presentation</vt:lpstr>
      <vt:lpstr>PowerPoint Presentation</vt:lpstr>
      <vt:lpstr>COMING SOON – Plants on the Moon! LEAF – Lunar Effects on Agricultural Flora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2021-02-10T16:51:51Z</dcterms:created>
  <dcterms:modified xsi:type="dcterms:W3CDTF">2024-09-09T21:06:36Z</dcterms:modified>
</cp:coreProperties>
</file>