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875" r:id="rId2"/>
    <p:sldId id="2147308692" r:id="rId3"/>
    <p:sldId id="2098149501" r:id="rId4"/>
    <p:sldId id="2555" r:id="rId5"/>
    <p:sldId id="2147308572" r:id="rId6"/>
    <p:sldId id="214730869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>
      <p:cViewPr varScale="1">
        <p:scale>
          <a:sx n="161" d="100"/>
          <a:sy n="161" d="100"/>
        </p:scale>
        <p:origin x="258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D1671A-09C3-B34D-8A54-AD7FF50D9E49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CC3D0E-A44E-AE43-9A3F-610BD1EAC3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1012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AD02B1-F1FF-40E7-AD59-714D9D7A5C6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75552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6C0CBE-288C-D84B-B11F-1B62224BD7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26841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5CC38E-CFF0-D649-91CD-1CBDCDD2913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63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ova Light" panose="020B0304020202020204" pitchFamily="34" charset="0"/>
                <a:ea typeface="宋体" panose="02010600030101010101" pitchFamily="2" charset="-122"/>
                <a:cs typeface="Calibri"/>
              </a:rPr>
              <a:t>Interoperability 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Light" panose="020B0304020202020204" pitchFamily="34" charset="0"/>
                <a:ea typeface="宋体" panose="02010600030101010101" pitchFamily="2" charset="-122"/>
                <a:cs typeface="Calibri"/>
              </a:rPr>
              <a:t>reduces risk of vendor lock-in, provides a more robust service set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ova Light" panose="020B0304020202020204" pitchFamily="34" charset="0"/>
                <a:ea typeface="宋体" panose="02010600030101010101" pitchFamily="2" charset="-122"/>
                <a:cs typeface="Calibri"/>
              </a:rPr>
              <a:t>LunaNet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ova Light" panose="020B0304020202020204" pitchFamily="34" charset="0"/>
                <a:ea typeface="宋体" panose="02010600030101010101" pitchFamily="2" charset="-122"/>
                <a:cs typeface="Calibri"/>
              </a:rPr>
              <a:t> is a framework for universally cooperative commercial and government service providers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Nova Light" panose="020B0304020202020204" pitchFamily="34" charset="0"/>
              <a:ea typeface="宋体" panose="02010600030101010101" pitchFamily="2" charset="-122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Light" panose="020B0304020202020204" pitchFamily="34" charset="0"/>
                <a:ea typeface="宋体" panose="02010600030101010101" pitchFamily="2" charset="-122"/>
                <a:cs typeface="Calibri"/>
              </a:rPr>
              <a:t>Engaged in 3GPP to advocate for longer-term standards based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ova Light" panose="020B0304020202020204" pitchFamily="34" charset="0"/>
              <a:ea typeface="宋体" panose="02010600030101010101" pitchFamily="2" charset="-122"/>
              <a:cs typeface="Calibri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A4CC09-2F7C-437E-8E6B-1B9512DFD9B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790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1BD3F-91D9-46C1-2BF2-84F00A95AD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3F68BC-110D-5C76-3570-DEC6742529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AEB3DF-F375-914D-DC9A-DFB721E33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06C2D-B8FC-6640-9D77-8D131C1C14CB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11D205-1AB3-7413-242B-936BDD262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723A1F-8597-F7E4-8AE9-9A5DD0691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2A2A2-F869-8340-9BDA-0B3B3D2484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390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131DF-9572-D976-DDA0-A3A509D79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9BA6F5-3262-5006-362F-9B46916971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BD48CE-ACFD-76F9-5EE7-46B57D4CF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06C2D-B8FC-6640-9D77-8D131C1C14CB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356C25-5AC8-47A2-2574-AA9AA5FF0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AEB3CC-77A5-E2D3-6014-BFB4EC3AB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2A2A2-F869-8340-9BDA-0B3B3D2484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547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78419-0554-87C7-D663-C2F102162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E468BB-E03C-3919-29DD-5B7F7CC305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AEB6C1-E61C-22BE-765E-F31B3835BD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06C2D-B8FC-6640-9D77-8D131C1C14CB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E70595-6E6D-B55F-E2F4-8C261A81D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8D2019-647E-9885-5CE8-88062A80F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2A2A2-F869-8340-9BDA-0B3B3D2484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493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655C1B-8456-3261-E4E6-03E1B0F15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BEB81E-B6C5-64BE-AF58-79B0386B0D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5C7480-BE86-FBAC-2194-5D67D2BA60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90615F-4EFE-EC84-0986-9763C858B7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06C2D-B8FC-6640-9D77-8D131C1C14CB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47CF68-E945-6D0D-1069-E2BD03218B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9165AD-EC4D-81A1-CAC2-79B012805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2A2A2-F869-8340-9BDA-0B3B3D2484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703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EFB5AA-8BB1-5C00-BBB2-B1394953B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CCCA80-E5C4-1935-A257-ACAF55E5E9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E56B2E-C8BB-FEAF-C730-BF273A46DD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9461A5-1962-F43B-BE0C-10C558FBE6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A03937-6B30-844E-12F1-5B0A123F53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9F61521-38F1-CD24-D125-39F95BB72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06C2D-B8FC-6640-9D77-8D131C1C14CB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77F021C-F3D9-2B80-F499-D6ADD1ADE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924636-E41F-95B7-8E31-59AA6AB42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2A2A2-F869-8340-9BDA-0B3B3D2484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367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67CDAC-3E66-45C9-AF87-37186EEEC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5B6D4D-9A75-C6AA-D66D-6040AF7097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06C2D-B8FC-6640-9D77-8D131C1C14CB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981DDC-BF12-6B33-E564-43A5A6C58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A79E0C-C6DA-09F2-1ADC-3A98E0814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2A2A2-F869-8340-9BDA-0B3B3D2484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484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43A6BCC-DB8F-DBB7-3D5A-2DB5927AE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06C2D-B8FC-6640-9D77-8D131C1C14CB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5F758F-2FAB-5A11-A35A-81A2430154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238831-FE15-1BD4-C39D-6A9AAEDE3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2A2A2-F869-8340-9BDA-0B3B3D2484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460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72020-5772-7D73-707C-9398F97FB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FA7C32-03D8-1103-A95F-1088CBFE46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5B8F52-28DE-9975-4736-98491EA9F8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79DE07-78FF-72CC-53D1-8A1333EF9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06C2D-B8FC-6640-9D77-8D131C1C14CB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5999B2-7372-06D9-70DD-89C5D4B7C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72EA59-82A8-B60A-524A-9210006B1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2A2A2-F869-8340-9BDA-0B3B3D2484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7434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99DF53-30CB-7F9E-87E8-CEFBDD5BF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5210FCF-4F8E-18A6-84FA-1AF9A5190F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DA9F89-E38B-730F-751A-39FE832575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F67911-1E08-0FCD-0ED6-181D8C5F3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06C2D-B8FC-6640-9D77-8D131C1C14CB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D19F2D-CC39-07DA-AE56-2522C8CCE4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9B6CB7-922B-F07B-3092-EC3AC012A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2A2A2-F869-8340-9BDA-0B3B3D2484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395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97F6B-AF98-BD2B-E655-2A428E6B7E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03C857-984F-5370-290F-CE6DC16877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C62181-A323-3267-E9DB-53846E29E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06C2D-B8FC-6640-9D77-8D131C1C14CB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E28F23-6486-BCDB-58E3-DDDFC840D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23E8CA-04C4-7309-D115-20C853793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2A2A2-F869-8340-9BDA-0B3B3D2484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2462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5FE44DA-95B1-8CD9-A2B0-7FADEDA034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FEA8B9-595C-A3FF-006E-F900D1A887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7744C7-9389-4C97-778A-8FF8FD493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06C2D-B8FC-6640-9D77-8D131C1C14CB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964CAD-5D18-073D-FF98-1D0844266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53C46-1460-E320-65A1-4E2E37220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2A2A2-F869-8340-9BDA-0B3B3D2484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3504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Background" descr="Background pattern&#10;&#10;Description automatically generated">
            <a:extLst>
              <a:ext uri="{FF2B5EF4-FFF2-40B4-BE49-F238E27FC236}">
                <a16:creationId xmlns:a16="http://schemas.microsoft.com/office/drawing/2014/main" id="{0EA9CD65-324A-051C-3F2D-210A6810B8C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7" name="Bottom Tech Line" descr="Chart&#10;&#10;Description automatically generated with low confidence">
            <a:extLst>
              <a:ext uri="{FF2B5EF4-FFF2-40B4-BE49-F238E27FC236}">
                <a16:creationId xmlns:a16="http://schemas.microsoft.com/office/drawing/2014/main" id="{AE54704B-7208-71E9-D814-C8E8D64EFBF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lum bright="70000" contrast="-70000"/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26936" y="5909337"/>
            <a:ext cx="13041333" cy="1208145"/>
          </a:xfrm>
          <a:prstGeom prst="rect">
            <a:avLst/>
          </a:prstGeom>
        </p:spPr>
      </p:pic>
      <p:pic>
        <p:nvPicPr>
          <p:cNvPr id="7" name="Picture 6" descr="A view of the moon from space&#10;&#10;Description automatically generated">
            <a:extLst>
              <a:ext uri="{FF2B5EF4-FFF2-40B4-BE49-F238E27FC236}">
                <a16:creationId xmlns:a16="http://schemas.microsoft.com/office/drawing/2014/main" id="{13A5B62C-A921-CA9E-B148-051FC612D94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700"/>
          <a:stretch/>
        </p:blipFill>
        <p:spPr>
          <a:xfrm>
            <a:off x="0" y="1430636"/>
            <a:ext cx="12192000" cy="5437632"/>
          </a:xfrm>
          <a:prstGeom prst="rect">
            <a:avLst/>
          </a:prstGeom>
        </p:spPr>
      </p:pic>
      <p:pic>
        <p:nvPicPr>
          <p:cNvPr id="25" name="Inner Background">
            <a:extLst>
              <a:ext uri="{FF2B5EF4-FFF2-40B4-BE49-F238E27FC236}">
                <a16:creationId xmlns:a16="http://schemas.microsoft.com/office/drawing/2014/main" id="{BF9F5749-1B19-E7A4-ADB9-02A69ACB32B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  <a:alphaModFix amt="34000"/>
          </a:blip>
          <a:srcRect l="5727" r="16841" b="26530"/>
          <a:stretch>
            <a:fillRect/>
          </a:stretch>
        </p:blipFill>
        <p:spPr>
          <a:xfrm>
            <a:off x="0" y="-16595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" name="Small Circle" hidden="1">
            <a:extLst>
              <a:ext uri="{FF2B5EF4-FFF2-40B4-BE49-F238E27FC236}">
                <a16:creationId xmlns:a16="http://schemas.microsoft.com/office/drawing/2014/main" id="{A7DECDE7-1874-3132-4A05-3E41CD3D7E10}"/>
              </a:ext>
            </a:extLst>
          </p:cNvPr>
          <p:cNvSpPr/>
          <p:nvPr userDrawn="1"/>
        </p:nvSpPr>
        <p:spPr>
          <a:xfrm rot="5400000">
            <a:off x="9940781" y="5736489"/>
            <a:ext cx="2276212" cy="2276212"/>
          </a:xfrm>
          <a:prstGeom prst="chord">
            <a:avLst>
              <a:gd name="adj1" fmla="val 5452939"/>
              <a:gd name="adj2" fmla="val 16200000"/>
            </a:avLst>
          </a:prstGeom>
          <a:solidFill>
            <a:srgbClr val="665ED4">
              <a:alpha val="32000"/>
            </a:srgbClr>
          </a:solidFill>
          <a:ln>
            <a:solidFill>
              <a:schemeClr val="bg1"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Outer Background" descr="A picture containing light, night sky&#10;&#10;Description automatically generated" hidden="1">
            <a:extLst>
              <a:ext uri="{FF2B5EF4-FFF2-40B4-BE49-F238E27FC236}">
                <a16:creationId xmlns:a16="http://schemas.microsoft.com/office/drawing/2014/main" id="{98D22DC0-BCAB-D84A-4F59-EF21AE3F6F0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 amt="6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Top Tech line" descr="A picture containing night sky&#10;&#10;Description automatically generated">
            <a:extLst>
              <a:ext uri="{FF2B5EF4-FFF2-40B4-BE49-F238E27FC236}">
                <a16:creationId xmlns:a16="http://schemas.microsoft.com/office/drawing/2014/main" id="{55FC4297-2B26-A61E-5068-C8B75D2A4EA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lum bright="70000" contrast="-70000"/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59" y="70816"/>
            <a:ext cx="12390694" cy="1176221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D8F10FD3-FB1C-B893-121C-A34CB5D469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55" y="-154612"/>
            <a:ext cx="4531988" cy="1179576"/>
          </a:xfrm>
          <a:effectLst>
            <a:outerShdw blurRad="76200" dist="50800" dir="5400000" algn="t" rotWithShape="0">
              <a:prstClr val="black">
                <a:alpha val="40000"/>
              </a:prstClr>
            </a:outerShdw>
          </a:effectLst>
        </p:spPr>
        <p:txBody>
          <a:bodyPr anchor="ctr" anchorCtr="0">
            <a:normAutofit/>
          </a:bodyPr>
          <a:lstStyle>
            <a:lvl1pPr>
              <a:lnSpc>
                <a:spcPts val="3938"/>
              </a:lnSpc>
              <a:defRPr sz="3600">
                <a:solidFill>
                  <a:srgbClr val="9ADDEA"/>
                </a:solidFill>
                <a:latin typeface="Montserrat SemiBold" panose="00000700000000000000" pitchFamily="50" charset="0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D72DF86-F5A2-451D-7AD1-407B15B999F3}"/>
              </a:ext>
            </a:extLst>
          </p:cNvPr>
          <p:cNvSpPr txBox="1"/>
          <p:nvPr userDrawn="1"/>
        </p:nvSpPr>
        <p:spPr>
          <a:xfrm rot="2506580">
            <a:off x="5877693" y="4612659"/>
            <a:ext cx="1575686" cy="781476"/>
          </a:xfrm>
          <a:prstGeom prst="rect">
            <a:avLst/>
          </a:prstGeom>
          <a:noFill/>
        </p:spPr>
        <p:txBody>
          <a:bodyPr wrap="square">
            <a:prstTxWarp prst="textArchDown">
              <a:avLst>
                <a:gd name="adj" fmla="val 3163144"/>
              </a:avLst>
            </a:prstTxWarp>
            <a:spAutoFit/>
          </a:bodyPr>
          <a:lstStyle/>
          <a:p>
            <a:pPr algn="ctr" defTabSz="428625" fontAlgn="auto">
              <a:spcBef>
                <a:spcPts val="0"/>
              </a:spcBef>
              <a:spcAft>
                <a:spcPts val="0"/>
              </a:spcAft>
            </a:pPr>
            <a:r>
              <a:rPr lang="en-US" sz="469">
                <a:solidFill>
                  <a:srgbClr val="E7E6E6">
                    <a:lumMod val="50000"/>
                    <a:alpha val="58000"/>
                  </a:srgbClr>
                </a:solidFill>
                <a:latin typeface="Calibri" panose="020F0502020204030204"/>
                <a:ea typeface="+mn-ea"/>
              </a:rPr>
              <a:t>Robert </a:t>
            </a:r>
            <a:r>
              <a:rPr lang="en-US" sz="469">
                <a:solidFill>
                  <a:srgbClr val="E7E6E6">
                    <a:lumMod val="50000"/>
                    <a:alpha val="80000"/>
                  </a:srgbClr>
                </a:solidFill>
                <a:latin typeface="Calibri" panose="020F0502020204030204"/>
                <a:ea typeface="+mn-ea"/>
              </a:rPr>
              <a:t>Sweeney</a:t>
            </a:r>
            <a:r>
              <a:rPr lang="en-US" sz="469">
                <a:solidFill>
                  <a:srgbClr val="E7E6E6">
                    <a:lumMod val="50000"/>
                    <a:alpha val="58000"/>
                  </a:srgbClr>
                </a:solidFill>
                <a:latin typeface="Calibri" panose="020F0502020204030204"/>
                <a:ea typeface="+mn-ea"/>
              </a:rPr>
              <a:t>_AI</a:t>
            </a:r>
          </a:p>
        </p:txBody>
      </p:sp>
      <p:sp>
        <p:nvSpPr>
          <p:cNvPr id="31" name="Slide Number Placeholder 5">
            <a:extLst>
              <a:ext uri="{FF2B5EF4-FFF2-40B4-BE49-F238E27FC236}">
                <a16:creationId xmlns:a16="http://schemas.microsoft.com/office/drawing/2014/main" id="{F16C2727-B2CD-552E-6536-B81EB2C22B87}"/>
              </a:ext>
            </a:extLst>
          </p:cNvPr>
          <p:cNvSpPr txBox="1">
            <a:spLocks/>
          </p:cNvSpPr>
          <p:nvPr userDrawn="1"/>
        </p:nvSpPr>
        <p:spPr>
          <a:xfrm>
            <a:off x="9203392" y="651341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="0" i="0" u="none" kern="1200" baseline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BEF05245-1089-431C-9CB9-1C9E798A99A0}" type="slidenum">
              <a:rPr lang="zh-CN" altLang="en-US" sz="120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zh-CN" altLang="en-US" sz="120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A11B7E5B-7629-B9B6-D779-BE0355B7229B}"/>
              </a:ext>
            </a:extLst>
          </p:cNvPr>
          <p:cNvSpPr>
            <a:spLocks noGrp="1"/>
          </p:cNvSpPr>
          <p:nvPr>
            <p:ph type="body" sz="half" idx="23" hasCustomPrompt="1"/>
          </p:nvPr>
        </p:nvSpPr>
        <p:spPr>
          <a:xfrm>
            <a:off x="431855" y="1803305"/>
            <a:ext cx="3804745" cy="97971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 spc="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add caption text here</a:t>
            </a:r>
          </a:p>
          <a:p>
            <a:pPr lvl="0"/>
            <a:r>
              <a:rPr lang="en-US"/>
              <a:t>Secondary text </a:t>
            </a:r>
          </a:p>
        </p:txBody>
      </p:sp>
    </p:spTree>
    <p:extLst>
      <p:ext uri="{BB962C8B-B14F-4D97-AF65-F5344CB8AC3E}">
        <p14:creationId xmlns:p14="http://schemas.microsoft.com/office/powerpoint/2010/main" val="36118679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B6A81FF6-946A-DC43-A10A-05616ECCCDB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91000">
                <a:srgbClr val="255B74"/>
              </a:gs>
              <a:gs pos="26000">
                <a:srgbClr val="053446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5CBF9"/>
                </a:solidFill>
              </a:defRPr>
            </a:lvl1pPr>
          </a:lstStyle>
          <a:p>
            <a:fld id="{A5C90657-D4BF-2E40-8D75-7274E81EDD09}" type="datetime1">
              <a:rPr lang="en-US" smtClean="0"/>
              <a:pPr/>
              <a:t>9/9/2024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5CBF9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65CBF9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79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528">
          <p15:clr>
            <a:srgbClr val="FBAE40"/>
          </p15:clr>
        </p15:guide>
        <p15:guide id="2" pos="3408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SCaN 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0DBA675-2CE1-4B17-BB04-4AE2E83224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7746" cy="6858000"/>
          </a:xfrm>
          <a:prstGeom prst="rect">
            <a:avLst/>
          </a:prstGeom>
        </p:spPr>
      </p:pic>
      <p:sp>
        <p:nvSpPr>
          <p:cNvPr id="19" name="Прямоугольник 6">
            <a:extLst>
              <a:ext uri="{FF2B5EF4-FFF2-40B4-BE49-F238E27FC236}">
                <a16:creationId xmlns:a16="http://schemas.microsoft.com/office/drawing/2014/main" id="{C6224D10-C035-4DD2-BB41-31582CA557E6}"/>
              </a:ext>
            </a:extLst>
          </p:cNvPr>
          <p:cNvSpPr/>
          <p:nvPr userDrawn="1"/>
        </p:nvSpPr>
        <p:spPr>
          <a:xfrm>
            <a:off x="1" y="0"/>
            <a:ext cx="12192001" cy="6858000"/>
          </a:xfrm>
          <a:prstGeom prst="rect">
            <a:avLst/>
          </a:prstGeom>
          <a:gradFill flip="none" rotWithShape="1">
            <a:gsLst>
              <a:gs pos="48000">
                <a:srgbClr val="909CB2">
                  <a:alpha val="60000"/>
                </a:srgbClr>
              </a:gs>
              <a:gs pos="76000">
                <a:schemeClr val="accent5">
                  <a:lumMod val="50000"/>
                  <a:alpha val="75000"/>
                </a:schemeClr>
              </a:gs>
              <a:gs pos="27000">
                <a:schemeClr val="tx2">
                  <a:lumMod val="50000"/>
                  <a:alpha val="87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773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F69B3F-9A7E-491E-9C01-9BB6FA3AAC66}"/>
              </a:ext>
            </a:extLst>
          </p:cNvPr>
          <p:cNvSpPr txBox="1"/>
          <p:nvPr userDrawn="1"/>
        </p:nvSpPr>
        <p:spPr>
          <a:xfrm>
            <a:off x="9731261" y="6511751"/>
            <a:ext cx="2460739" cy="352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3B6DCD13-45F5-4879-9DCC-75FC92199358}" type="slidenum">
              <a:rPr lang="en-US" sz="1688" smtClean="0">
                <a:solidFill>
                  <a:schemeClr val="bg1">
                    <a:lumMod val="65000"/>
                  </a:schemeClr>
                </a:solidFill>
              </a:rPr>
              <a:pPr algn="r"/>
              <a:t>‹#›</a:t>
            </a:fld>
            <a:endParaRPr lang="en-US" sz="1688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21109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SCaN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53A2B64-26C4-FF2E-C692-EB2AC2A917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2869"/>
            <a:ext cx="12192000" cy="6950870"/>
          </a:xfrm>
          <a:prstGeom prst="rect">
            <a:avLst/>
          </a:prstGeom>
        </p:spPr>
      </p:pic>
      <p:sp>
        <p:nvSpPr>
          <p:cNvPr id="8" name="Прямоугольник 6">
            <a:extLst>
              <a:ext uri="{FF2B5EF4-FFF2-40B4-BE49-F238E27FC236}">
                <a16:creationId xmlns:a16="http://schemas.microsoft.com/office/drawing/2014/main" id="{2C2163F8-CE71-4315-A5AA-1179B7CC29CE}"/>
              </a:ext>
            </a:extLst>
          </p:cNvPr>
          <p:cNvSpPr/>
          <p:nvPr userDrawn="1"/>
        </p:nvSpPr>
        <p:spPr>
          <a:xfrm flipV="1">
            <a:off x="0" y="-9287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rgbClr val="454763">
                  <a:lumMod val="75000"/>
                </a:srgbClr>
              </a:gs>
              <a:gs pos="85000">
                <a:srgbClr val="909CB2">
                  <a:alpha val="22000"/>
                </a:srgbClr>
              </a:gs>
              <a:gs pos="12000">
                <a:schemeClr val="tx2">
                  <a:lumMod val="50000"/>
                  <a:alpha val="0"/>
                </a:schemeClr>
              </a:gs>
              <a:gs pos="49000">
                <a:schemeClr val="bg1">
                  <a:alpha val="12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773"/>
          </a:p>
        </p:txBody>
      </p:sp>
    </p:spTree>
    <p:extLst>
      <p:ext uri="{BB962C8B-B14F-4D97-AF65-F5344CB8AC3E}">
        <p14:creationId xmlns:p14="http://schemas.microsoft.com/office/powerpoint/2010/main" val="2055317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20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%14Goddard%20w_rocket.gif%20%20%20%20%20%20%20%20%20%20%20%20%20%20%20%20%20%20%20%20%20%20%20%20%20%20%20%20%20%20%20%20%20%20%20%20%20%20%20%20%20%20%200000158E%0eSTAAC%20Graphics%20%20%20%20%20%20%20%20%20%20%20%20%20%20%20%20%20B29BEE7D:" TargetMode="Externa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6D8EA1-2438-B959-5454-AD626CD8A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CF2D08-C4C8-09B4-CAC0-89022ABB3F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70E9C3-9847-79C4-72DF-2FB3DD2268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806C2D-B8FC-6640-9D77-8D131C1C14CB}" type="datetimeFigureOut">
              <a:rPr lang="en-US" smtClean="0"/>
              <a:t>9/9/2024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123472-BC99-F7B4-224B-C9A95AB760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D06E5B-1BB5-0A56-CD06-C8A3F9E829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52A2A2-F869-8340-9BDA-0B3B3D2484A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4CD4DAE-C002-F9E0-6274-E1CA9B7CB4A6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2393" y="67945"/>
            <a:ext cx="711809" cy="594360"/>
          </a:xfrm>
          <a:prstGeom prst="rect">
            <a:avLst/>
          </a:prstGeom>
        </p:spPr>
      </p:pic>
      <p:pic>
        <p:nvPicPr>
          <p:cNvPr id="8" name="Picture 24" descr="Goddard w_rocket.gif                                           0000158ESTAAC Graphics                 B29BEE7D:">
            <a:extLst>
              <a:ext uri="{FF2B5EF4-FFF2-40B4-BE49-F238E27FC236}">
                <a16:creationId xmlns:a16="http://schemas.microsoft.com/office/drawing/2014/main" id="{D9C0CCA4-6F57-3107-D14E-B421142EE97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8" r:link="rId19" cstate="print">
            <a:lum bright="-8000" contrast="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3479" y="109896"/>
            <a:ext cx="338205" cy="510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Text&#10;&#10;Description automatically generated with low confidence">
            <a:extLst>
              <a:ext uri="{FF2B5EF4-FFF2-40B4-BE49-F238E27FC236}">
                <a16:creationId xmlns:a16="http://schemas.microsoft.com/office/drawing/2014/main" id="{0C0CDA2B-DCBF-E22D-AFD2-8078FFBED967}"/>
              </a:ext>
            </a:extLst>
          </p:cNvPr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11296464" y="607745"/>
            <a:ext cx="792134" cy="337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151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Relationship Id="rId5" Type="http://schemas.openxmlformats.org/officeDocument/2006/relationships/image" Target="%14Goddard%20w_rocket.gif%20%20%20%20%20%20%20%20%20%20%20%20%20%20%20%20%20%20%20%20%20%20%20%20%20%20%20%20%20%20%20%20%20%20%20%20%20%20%20%20%20%20%200000158E%0eSTAAC%20Graphics%20%20%20%20%20%20%20%20%20%20%20%20%20%20%20%20%20B29BEE7D: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image" Target="../media/image13.png"/><Relationship Id="rId7" Type="http://schemas.openxmlformats.org/officeDocument/2006/relationships/image" Target="%14Goddard%20w_rocket.gif%20%20%20%20%20%20%20%20%20%20%20%20%20%20%20%20%20%20%20%20%20%20%20%20%20%20%20%20%20%20%20%20%20%20%20%20%20%20%20%20%20%20%200000158E%0eSTAAC%20Graphics%20%20%20%20%20%20%20%20%20%20%20%20%20%20%20%20%20B29BEE7D: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14.pn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6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microsoft.com/office/2007/relationships/hdphoto" Target="../media/hdphoto2.wdp"/><Relationship Id="rId5" Type="http://schemas.openxmlformats.org/officeDocument/2006/relationships/image" Target="../media/image17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image" Target="../media/image20.jpeg"/><Relationship Id="rId7" Type="http://schemas.openxmlformats.org/officeDocument/2006/relationships/image" Target="%14Goddard%20w_rocket.gif%20%20%20%20%20%20%20%20%20%20%20%20%20%20%20%20%20%20%20%20%20%20%20%20%20%20%20%20%20%20%20%20%20%20%20%20%20%20%20%20%20%20%200000158E%0eSTAAC%20Graphics%20%20%20%20%20%20%20%20%20%20%20%20%20%20%20%20%20B29BEE7D: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21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microsoft.com/office/2007/relationships/hdphoto" Target="../media/hdphoto5.wdp"/><Relationship Id="rId3" Type="http://schemas.openxmlformats.org/officeDocument/2006/relationships/image" Target="../media/image29.png"/><Relationship Id="rId7" Type="http://schemas.microsoft.com/office/2007/relationships/hdphoto" Target="../media/hdphoto3.wdp"/><Relationship Id="rId12" Type="http://schemas.openxmlformats.org/officeDocument/2006/relationships/image" Target="../media/image3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2.png"/><Relationship Id="rId11" Type="http://schemas.microsoft.com/office/2007/relationships/hdphoto" Target="../media/hdphoto4.wdp"/><Relationship Id="rId5" Type="http://schemas.openxmlformats.org/officeDocument/2006/relationships/image" Target="../media/image31.png"/><Relationship Id="rId10" Type="http://schemas.openxmlformats.org/officeDocument/2006/relationships/image" Target="../media/image35.png"/><Relationship Id="rId4" Type="http://schemas.openxmlformats.org/officeDocument/2006/relationships/image" Target="../media/image30.png"/><Relationship Id="rId9" Type="http://schemas.openxmlformats.org/officeDocument/2006/relationships/image" Target="../media/image34.png"/><Relationship Id="rId1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6E143A20-7D13-3DAD-74F1-34C8911C8963}"/>
              </a:ext>
            </a:extLst>
          </p:cNvPr>
          <p:cNvSpPr txBox="1">
            <a:spLocks/>
          </p:cNvSpPr>
          <p:nvPr/>
        </p:nvSpPr>
        <p:spPr>
          <a:xfrm>
            <a:off x="1111044" y="2861314"/>
            <a:ext cx="10681265" cy="2388691"/>
          </a:xfrm>
          <a:prstGeom prst="rect">
            <a:avLst/>
          </a:prstGeom>
          <a:effectLst>
            <a:outerShdw blurRad="50800" dist="38100" algn="l" rotWithShape="0">
              <a:schemeClr val="bg2">
                <a:alpha val="40000"/>
              </a:scheme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algn="l" defTabSz="68579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75" b="0" kern="1200">
                <a:solidFill>
                  <a:schemeClr val="accent1">
                    <a:lumMod val="75000"/>
                  </a:schemeClr>
                </a:solidFill>
                <a:latin typeface="Helvetica" panose="020B0604020202020204" pitchFamily="34" charset="0"/>
                <a:ea typeface="+mj-ea"/>
                <a:cs typeface="Helvetica" panose="020B0604020202020204" pitchFamily="34" charset="0"/>
              </a:defRPr>
            </a:lvl1pPr>
          </a:lstStyle>
          <a:p>
            <a:pPr marL="0" marR="0" lvl="0" indent="0" algn="ctr" defTabSz="685791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281" normalizeH="0" baseline="0" noProof="0" dirty="0">
                <a:ln>
                  <a:noFill/>
                </a:ln>
                <a:effectLst>
                  <a:glow rad="63500">
                    <a:schemeClr val="bg1">
                      <a:lumMod val="9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Medium"/>
                <a:cs typeface="Helvetica"/>
              </a:rPr>
              <a:t>Lunar Position, Navigation, and Timing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FB8872-46F4-289F-FBCA-F62FBB9C02B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9594" y="27421"/>
            <a:ext cx="847783" cy="707898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FA67A146-69AF-DD57-1565-3203BDA03EEA}"/>
              </a:ext>
            </a:extLst>
          </p:cNvPr>
          <p:cNvSpPr txBox="1">
            <a:spLocks/>
          </p:cNvSpPr>
          <p:nvPr/>
        </p:nvSpPr>
        <p:spPr>
          <a:xfrm>
            <a:off x="584817" y="4587292"/>
            <a:ext cx="4035936" cy="1766633"/>
          </a:xfrm>
        </p:spPr>
        <p:txBody>
          <a:bodyPr>
            <a:normAutofit/>
          </a:bodyPr>
          <a:lstStyle>
            <a:lvl1pPr marL="239984" indent="-239984" algn="l" defTabSz="959937" rtl="0" fontAlgn="base">
              <a:lnSpc>
                <a:spcPct val="90000"/>
              </a:lnSpc>
              <a:spcBef>
                <a:spcPts val="10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939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719953" indent="-239984" algn="l" defTabSz="959937" rtl="0" fontAlgn="base">
              <a:lnSpc>
                <a:spcPct val="90000"/>
              </a:lnSpc>
              <a:spcBef>
                <a:spcPts val="52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520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99921" indent="-239984" algn="l" defTabSz="959937" rtl="0" fontAlgn="base">
              <a:lnSpc>
                <a:spcPct val="90000"/>
              </a:lnSpc>
              <a:spcBef>
                <a:spcPts val="52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79890" indent="-239984" algn="l" defTabSz="959937" rtl="0" fontAlgn="base">
              <a:lnSpc>
                <a:spcPct val="90000"/>
              </a:lnSpc>
              <a:spcBef>
                <a:spcPts val="52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59859" indent="-239984" algn="l" defTabSz="959937" rtl="0" fontAlgn="base">
              <a:lnSpc>
                <a:spcPct val="90000"/>
              </a:lnSpc>
              <a:spcBef>
                <a:spcPts val="52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39827" indent="-239984" algn="l" defTabSz="959937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19796" indent="-239984" algn="l" defTabSz="959937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99764" indent="-239984" algn="l" defTabSz="959937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79733" indent="-239984" algn="l" defTabSz="959937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899941" rtl="0" eaLnBrk="1" fontAlgn="base" latinLnBrk="0" hangingPunct="1">
              <a:lnSpc>
                <a:spcPct val="90000"/>
              </a:lnSpc>
              <a:spcBef>
                <a:spcPts val="492"/>
              </a:spcBef>
              <a:spcAft>
                <a:spcPts val="56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SemiBold" panose="00000700000000000000" pitchFamily="50" charset="0"/>
                <a:ea typeface="+mn-ea"/>
                <a:cs typeface="+mn-cs"/>
              </a:rPr>
              <a:t>Presented by: Juan Crenshaw</a:t>
            </a:r>
          </a:p>
          <a:p>
            <a:pPr marL="0" marR="0" lvl="1" indent="0" algn="l" defTabSz="899941" rtl="0" eaLnBrk="1" fontAlgn="base" latinLnBrk="0" hangingPunct="1">
              <a:lnSpc>
                <a:spcPct val="90000"/>
              </a:lnSpc>
              <a:spcBef>
                <a:spcPts val="492"/>
              </a:spcBef>
              <a:spcAft>
                <a:spcPts val="56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400" b="1" dirty="0">
                <a:solidFill>
                  <a:prstClr val="white"/>
                </a:solidFill>
                <a:effectLst/>
                <a:latin typeface="Montserrat SemiBold" panose="00000700000000000000" pitchFamily="50" charset="0"/>
              </a:rPr>
              <a:t>NASA Goddard Space Flight Center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Medium" panose="00000600000000000000" pitchFamily="50" charset="0"/>
              <a:ea typeface="+mn-ea"/>
              <a:cs typeface="+mn-cs"/>
            </a:endParaRPr>
          </a:p>
          <a:p>
            <a:pPr marL="0" marR="0" lvl="1" indent="0" algn="l" defTabSz="899941" rtl="0" eaLnBrk="1" fontAlgn="base" latinLnBrk="0" hangingPunct="1">
              <a:lnSpc>
                <a:spcPct val="90000"/>
              </a:lnSpc>
              <a:spcBef>
                <a:spcPts val="492"/>
              </a:spcBef>
              <a:spcAft>
                <a:spcPts val="56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63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Montserrat SemiBold" panose="00000700000000000000" pitchFamily="50" charset="0"/>
              <a:ea typeface="+mn-ea"/>
              <a:cs typeface="+mn-cs"/>
            </a:endParaRP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E6D8DA9C-DF58-9848-8C2E-D4C355B2965F}"/>
              </a:ext>
            </a:extLst>
          </p:cNvPr>
          <p:cNvSpPr txBox="1">
            <a:spLocks/>
          </p:cNvSpPr>
          <p:nvPr/>
        </p:nvSpPr>
        <p:spPr>
          <a:xfrm>
            <a:off x="6530340" y="4568879"/>
            <a:ext cx="5507037" cy="10013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685791" rtl="0" eaLnBrk="1" latinLnBrk="0" hangingPunct="1">
              <a:lnSpc>
                <a:spcPct val="90000"/>
              </a:lnSpc>
              <a:spcBef>
                <a:spcPts val="750"/>
              </a:spcBef>
              <a:buFontTx/>
              <a:buNone/>
              <a:defRPr sz="1875" b="0" kern="1200">
                <a:solidFill>
                  <a:schemeClr val="tx1"/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</a:defRPr>
            </a:lvl1pPr>
            <a:lvl2pPr marL="267891" indent="-267891" algn="l" defTabSz="685791" rtl="0" eaLnBrk="1" latinLnBrk="0" hangingPunct="1">
              <a:lnSpc>
                <a:spcPct val="90000"/>
              </a:lnSpc>
              <a:spcBef>
                <a:spcPts val="375"/>
              </a:spcBef>
              <a:buSzPct val="110000"/>
              <a:buFont typeface="Arial" panose="020B0604020202020204" pitchFamily="34" charset="0"/>
              <a:buChar char="•"/>
              <a:defRPr sz="1688" b="0" kern="1200">
                <a:solidFill>
                  <a:schemeClr val="accent1">
                    <a:lumMod val="75000"/>
                  </a:schemeClr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</a:defRPr>
            </a:lvl2pPr>
            <a:lvl3pPr marL="328836" indent="-166686" algn="l" defTabSz="685791" rtl="0" eaLnBrk="1" latinLnBrk="0" hangingPunct="1">
              <a:lnSpc>
                <a:spcPct val="90000"/>
              </a:lnSpc>
              <a:spcBef>
                <a:spcPts val="375"/>
              </a:spcBef>
              <a:buSzPct val="110000"/>
              <a:buFont typeface="Calibri" panose="020F0502020204030204" pitchFamily="34" charset="0"/>
              <a:buChar char="&gt;"/>
              <a:defRPr sz="1688" b="0" kern="1200">
                <a:solidFill>
                  <a:schemeClr val="accent1">
                    <a:lumMod val="75000"/>
                  </a:schemeClr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</a:defRPr>
            </a:lvl3pPr>
            <a:lvl4pPr marL="490986" indent="-162150" algn="l" defTabSz="685791" rtl="0" eaLnBrk="1" latinLnBrk="0" hangingPunct="1">
              <a:lnSpc>
                <a:spcPct val="90000"/>
              </a:lnSpc>
              <a:spcBef>
                <a:spcPts val="375"/>
              </a:spcBef>
              <a:buSzPct val="100000"/>
              <a:buFont typeface="Wingdings" panose="05000000000000000000" pitchFamily="2" charset="2"/>
              <a:buChar char="§"/>
              <a:defRPr sz="15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</a:defRPr>
            </a:lvl4pPr>
            <a:lvl5pPr marL="653135" indent="-162150" algn="l" defTabSz="685791" rtl="0" eaLnBrk="1" latinLnBrk="0" hangingPunct="1">
              <a:lnSpc>
                <a:spcPct val="90000"/>
              </a:lnSpc>
              <a:spcBef>
                <a:spcPts val="375"/>
              </a:spcBef>
              <a:buSzPct val="100000"/>
              <a:buFont typeface="Wingdings" panose="05000000000000000000" pitchFamily="2" charset="2"/>
              <a:buChar char="§"/>
              <a:defRPr sz="15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+mn-ea"/>
                <a:cs typeface="Helvetica" panose="020B0604020202020204" pitchFamily="34" charset="0"/>
              </a:defRPr>
            </a:lvl5pPr>
            <a:lvl6pPr marL="1885926" indent="-171448" algn="l" defTabSz="685791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22" indent="-171448" algn="l" defTabSz="685791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18" indent="-171448" algn="l" defTabSz="685791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14" indent="-171448" algn="l" defTabSz="685791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defRPr/>
            </a:pPr>
            <a:r>
              <a:rPr lang="en-US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SemiBold" panose="00000700000000000000" pitchFamily="50" charset="0"/>
              </a:rPr>
              <a:t>September 19, 2024</a:t>
            </a:r>
          </a:p>
          <a:p>
            <a:pPr algn="r">
              <a:lnSpc>
                <a:spcPct val="100000"/>
              </a:lnSpc>
              <a:defRPr/>
            </a:pPr>
            <a:r>
              <a:rPr lang="en-US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SemiBold" panose="00000700000000000000" pitchFamily="50" charset="0"/>
              </a:rPr>
              <a:t>Institute of Navigation, GNSS+</a:t>
            </a:r>
          </a:p>
          <a:p>
            <a:pPr algn="r">
              <a:lnSpc>
                <a:spcPct val="100000"/>
              </a:lnSpc>
              <a:defRPr/>
            </a:pPr>
            <a:r>
              <a:rPr lang="en-US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SemiBold" panose="00000700000000000000" pitchFamily="50" charset="0"/>
              </a:rPr>
              <a:t>Baltimore, Maryland</a:t>
            </a:r>
          </a:p>
        </p:txBody>
      </p:sp>
      <p:pic>
        <p:nvPicPr>
          <p:cNvPr id="17" name="Picture 16" descr="Text&#10;&#10;Description automatically generated with low confidence">
            <a:extLst>
              <a:ext uri="{FF2B5EF4-FFF2-40B4-BE49-F238E27FC236}">
                <a16:creationId xmlns:a16="http://schemas.microsoft.com/office/drawing/2014/main" id="{AFBAEAFF-A60D-6DE8-BA12-131FC02258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5905" y="727013"/>
            <a:ext cx="792134" cy="337977"/>
          </a:xfrm>
          <a:prstGeom prst="rect">
            <a:avLst/>
          </a:prstGeom>
        </p:spPr>
      </p:pic>
      <p:pic>
        <p:nvPicPr>
          <p:cNvPr id="8" name="Picture 24" descr="Goddard w_rocket.gif                                           0000158ESTAAC Graphics                 B29BEE7D:">
            <a:extLst>
              <a:ext uri="{FF2B5EF4-FFF2-40B4-BE49-F238E27FC236}">
                <a16:creationId xmlns:a16="http://schemas.microsoft.com/office/drawing/2014/main" id="{C43E2241-F4E9-5183-650B-CA84F6ACB1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r:link="rId5" cstate="print">
            <a:lum bright="-8000" contrast="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8522" y="116688"/>
            <a:ext cx="338205" cy="510458"/>
          </a:xfrm>
          <a:prstGeom prst="rect">
            <a:avLst/>
          </a:prstGeom>
          <a:noFill/>
          <a:ln>
            <a:noFill/>
          </a:ln>
          <a:effectLst>
            <a:glow rad="127000">
              <a:schemeClr val="bg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4428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740EA270-9769-5DF2-A01A-65212127607F}"/>
              </a:ext>
            </a:extLst>
          </p:cNvPr>
          <p:cNvSpPr txBox="1"/>
          <p:nvPr/>
        </p:nvSpPr>
        <p:spPr>
          <a:xfrm>
            <a:off x="207568" y="171990"/>
            <a:ext cx="11999569" cy="579646"/>
          </a:xfrm>
          <a:prstGeom prst="rect">
            <a:avLst/>
          </a:prstGeom>
          <a:noFill/>
          <a:ln w="9525">
            <a:noFill/>
          </a:ln>
          <a:effectLst>
            <a:outerShdw blurRad="101600" dist="63500" dir="5400000" algn="t" rotWithShape="0">
              <a:prstClr val="black">
                <a:alpha val="40000"/>
              </a:prstClr>
            </a:outerShdw>
          </a:effectLst>
        </p:spPr>
        <p:txBody>
          <a:bodyPr wrap="square" anchor="t">
            <a:spAutoFit/>
          </a:bodyPr>
          <a:lstStyle/>
          <a:p>
            <a:pPr marL="0" marR="0" lvl="0" indent="0" algn="l" defTabSz="914428" rtl="0" eaLnBrk="1" fontAlgn="base" latinLnBrk="0" hangingPunct="1">
              <a:lnSpc>
                <a:spcPts val="3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srgbClr val="99E8FE"/>
                </a:solidFill>
                <a:effectLst/>
                <a:uLnTx/>
                <a:uFillTx/>
                <a:latin typeface="Montserrat "/>
                <a:ea typeface="Calibri" panose="020F0502020204030204" pitchFamily="34" charset="0"/>
                <a:cs typeface="+mn-cs"/>
              </a:rPr>
              <a:t>Objectives Sources &amp; Drivers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srgbClr val="99E8FE"/>
              </a:solidFill>
              <a:effectLst/>
              <a:uLnTx/>
              <a:uFillTx/>
              <a:latin typeface="Montserrat "/>
              <a:ea typeface="Calibri" panose="020F0502020204030204" pitchFamily="34" charset="0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F51FC26-11BE-630A-A7B7-F6AD68F1DA2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009748" y="1185100"/>
            <a:ext cx="3490762" cy="3272589"/>
          </a:xfrm>
          <a:prstGeom prst="rect">
            <a:avLst/>
          </a:prstGeom>
        </p:spPr>
      </p:pic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CCA939F5-C0AC-0444-4C56-4134D4A43418}"/>
              </a:ext>
            </a:extLst>
          </p:cNvPr>
          <p:cNvSpPr txBox="1">
            <a:spLocks/>
          </p:cNvSpPr>
          <p:nvPr/>
        </p:nvSpPr>
        <p:spPr>
          <a:xfrm>
            <a:off x="1954701" y="751636"/>
            <a:ext cx="3056981" cy="1077914"/>
          </a:xfrm>
          <a:prstGeom prst="rect">
            <a:avLst/>
          </a:prstGeom>
        </p:spPr>
        <p:txBody>
          <a:bodyPr/>
          <a:lstStyle>
            <a:lvl1pPr marL="0" indent="0" algn="l" defTabSz="900113" rtl="0" eaLnBrk="1" latinLnBrk="0" hangingPunct="1">
              <a:lnSpc>
                <a:spcPct val="90000"/>
              </a:lnSpc>
              <a:spcBef>
                <a:spcPts val="984"/>
              </a:spcBef>
              <a:buFontTx/>
              <a:buNone/>
              <a:defRPr sz="22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12825" indent="-212825" algn="l" defTabSz="900113" rtl="0" eaLnBrk="1" latinLnBrk="0" hangingPunct="1">
              <a:lnSpc>
                <a:spcPct val="90000"/>
              </a:lnSpc>
              <a:spcBef>
                <a:spcPts val="492"/>
              </a:spcBef>
              <a:buSzPct val="110000"/>
              <a:buFont typeface="Calibri" panose="020F0502020204030204" pitchFamily="34" charset="0"/>
              <a:buChar char="&gt;"/>
              <a:defRPr sz="1875" b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31602" indent="-218778" algn="l" defTabSz="900113" rtl="0" eaLnBrk="1" latinLnBrk="0" hangingPunct="1">
              <a:lnSpc>
                <a:spcPct val="90000"/>
              </a:lnSpc>
              <a:spcBef>
                <a:spcPts val="492"/>
              </a:spcBef>
              <a:buSzPct val="110000"/>
              <a:buFont typeface="Calibri" panose="020F0502020204030204" pitchFamily="34" charset="0"/>
              <a:buChar char="&gt;"/>
              <a:defRPr sz="1688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44426" indent="-212825" algn="l" defTabSz="900113" rtl="0" eaLnBrk="1" latinLnBrk="0" hangingPunct="1">
              <a:lnSpc>
                <a:spcPct val="90000"/>
              </a:lnSpc>
              <a:spcBef>
                <a:spcPts val="492"/>
              </a:spcBef>
              <a:buSzPct val="100000"/>
              <a:buFont typeface="Wingdings" panose="05000000000000000000" pitchFamily="2" charset="2"/>
              <a:buChar char="§"/>
              <a:defRPr sz="15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57250" indent="-212825" algn="l" defTabSz="900113" rtl="0" eaLnBrk="1" latinLnBrk="0" hangingPunct="1">
              <a:lnSpc>
                <a:spcPct val="90000"/>
              </a:lnSpc>
              <a:spcBef>
                <a:spcPts val="492"/>
              </a:spcBef>
              <a:buSzPct val="100000"/>
              <a:buFont typeface="Wingdings" panose="05000000000000000000" pitchFamily="2" charset="2"/>
              <a:buChar char="§"/>
              <a:defRPr sz="15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475309" indent="-225028" algn="l" defTabSz="900113" rtl="0" eaLnBrk="1" latinLnBrk="0" hangingPunct="1">
              <a:lnSpc>
                <a:spcPct val="90000"/>
              </a:lnSpc>
              <a:spcBef>
                <a:spcPts val="492"/>
              </a:spcBef>
              <a:buFont typeface="Arial" panose="020B0604020202020204" pitchFamily="34" charset="0"/>
              <a:buChar char="•"/>
              <a:defRPr sz="17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25366" indent="-225028" algn="l" defTabSz="900113" rtl="0" eaLnBrk="1" latinLnBrk="0" hangingPunct="1">
              <a:lnSpc>
                <a:spcPct val="90000"/>
              </a:lnSpc>
              <a:spcBef>
                <a:spcPts val="492"/>
              </a:spcBef>
              <a:buFont typeface="Arial" panose="020B0604020202020204" pitchFamily="34" charset="0"/>
              <a:buChar char="•"/>
              <a:defRPr sz="17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75422" indent="-225028" algn="l" defTabSz="900113" rtl="0" eaLnBrk="1" latinLnBrk="0" hangingPunct="1">
              <a:lnSpc>
                <a:spcPct val="90000"/>
              </a:lnSpc>
              <a:spcBef>
                <a:spcPts val="492"/>
              </a:spcBef>
              <a:buFont typeface="Arial" panose="020B0604020202020204" pitchFamily="34" charset="0"/>
              <a:buChar char="•"/>
              <a:defRPr sz="17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25478" indent="-225028" algn="l" defTabSz="900113" rtl="0" eaLnBrk="1" latinLnBrk="0" hangingPunct="1">
              <a:lnSpc>
                <a:spcPct val="90000"/>
              </a:lnSpc>
              <a:spcBef>
                <a:spcPts val="492"/>
              </a:spcBef>
              <a:buFont typeface="Arial" panose="020B0604020202020204" pitchFamily="34" charset="0"/>
              <a:buChar char="•"/>
              <a:defRPr sz="17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00113" rtl="0" eaLnBrk="1" fontAlgn="auto" latinLnBrk="0" hangingPunct="1">
              <a:lnSpc>
                <a:spcPct val="90000"/>
              </a:lnSpc>
              <a:spcBef>
                <a:spcPts val="98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OSTP National Cislunar Science &amp; Technology Strategy: Objective 4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762E5707-39EF-1488-8CAD-2F44A9D417CD}"/>
              </a:ext>
            </a:extLst>
          </p:cNvPr>
          <p:cNvSpPr txBox="1">
            <a:spLocks/>
          </p:cNvSpPr>
          <p:nvPr/>
        </p:nvSpPr>
        <p:spPr>
          <a:xfrm>
            <a:off x="5475077" y="793146"/>
            <a:ext cx="4371547" cy="1197703"/>
          </a:xfrm>
          <a:prstGeom prst="rect">
            <a:avLst/>
          </a:prstGeom>
        </p:spPr>
        <p:txBody>
          <a:bodyPr/>
          <a:lstStyle>
            <a:lvl1pPr marL="0" indent="0" algn="l" defTabSz="900113" rtl="0" eaLnBrk="1" latinLnBrk="0" hangingPunct="1">
              <a:lnSpc>
                <a:spcPct val="90000"/>
              </a:lnSpc>
              <a:spcBef>
                <a:spcPts val="984"/>
              </a:spcBef>
              <a:buFontTx/>
              <a:buNone/>
              <a:defRPr sz="22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12825" indent="-212825" algn="l" defTabSz="900113" rtl="0" eaLnBrk="1" latinLnBrk="0" hangingPunct="1">
              <a:lnSpc>
                <a:spcPct val="90000"/>
              </a:lnSpc>
              <a:spcBef>
                <a:spcPts val="492"/>
              </a:spcBef>
              <a:buSzPct val="110000"/>
              <a:buFont typeface="Calibri" panose="020F0502020204030204" pitchFamily="34" charset="0"/>
              <a:buChar char="&gt;"/>
              <a:defRPr sz="1875" b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31602" indent="-218778" algn="l" defTabSz="900113" rtl="0" eaLnBrk="1" latinLnBrk="0" hangingPunct="1">
              <a:lnSpc>
                <a:spcPct val="90000"/>
              </a:lnSpc>
              <a:spcBef>
                <a:spcPts val="492"/>
              </a:spcBef>
              <a:buSzPct val="110000"/>
              <a:buFont typeface="Calibri" panose="020F0502020204030204" pitchFamily="34" charset="0"/>
              <a:buChar char="&gt;"/>
              <a:defRPr sz="1688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44426" indent="-212825" algn="l" defTabSz="900113" rtl="0" eaLnBrk="1" latinLnBrk="0" hangingPunct="1">
              <a:lnSpc>
                <a:spcPct val="90000"/>
              </a:lnSpc>
              <a:spcBef>
                <a:spcPts val="492"/>
              </a:spcBef>
              <a:buSzPct val="100000"/>
              <a:buFont typeface="Wingdings" panose="05000000000000000000" pitchFamily="2" charset="2"/>
              <a:buChar char="§"/>
              <a:defRPr sz="15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57250" indent="-212825" algn="l" defTabSz="900113" rtl="0" eaLnBrk="1" latinLnBrk="0" hangingPunct="1">
              <a:lnSpc>
                <a:spcPct val="90000"/>
              </a:lnSpc>
              <a:spcBef>
                <a:spcPts val="492"/>
              </a:spcBef>
              <a:buSzPct val="100000"/>
              <a:buFont typeface="Wingdings" panose="05000000000000000000" pitchFamily="2" charset="2"/>
              <a:buChar char="§"/>
              <a:defRPr sz="15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475309" indent="-225028" algn="l" defTabSz="900113" rtl="0" eaLnBrk="1" latinLnBrk="0" hangingPunct="1">
              <a:lnSpc>
                <a:spcPct val="90000"/>
              </a:lnSpc>
              <a:spcBef>
                <a:spcPts val="492"/>
              </a:spcBef>
              <a:buFont typeface="Arial" panose="020B0604020202020204" pitchFamily="34" charset="0"/>
              <a:buChar char="•"/>
              <a:defRPr sz="17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25366" indent="-225028" algn="l" defTabSz="900113" rtl="0" eaLnBrk="1" latinLnBrk="0" hangingPunct="1">
              <a:lnSpc>
                <a:spcPct val="90000"/>
              </a:lnSpc>
              <a:spcBef>
                <a:spcPts val="492"/>
              </a:spcBef>
              <a:buFont typeface="Arial" panose="020B0604020202020204" pitchFamily="34" charset="0"/>
              <a:buChar char="•"/>
              <a:defRPr sz="17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75422" indent="-225028" algn="l" defTabSz="900113" rtl="0" eaLnBrk="1" latinLnBrk="0" hangingPunct="1">
              <a:lnSpc>
                <a:spcPct val="90000"/>
              </a:lnSpc>
              <a:spcBef>
                <a:spcPts val="492"/>
              </a:spcBef>
              <a:buFont typeface="Arial" panose="020B0604020202020204" pitchFamily="34" charset="0"/>
              <a:buChar char="•"/>
              <a:defRPr sz="17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25478" indent="-225028" algn="l" defTabSz="900113" rtl="0" eaLnBrk="1" latinLnBrk="0" hangingPunct="1">
              <a:lnSpc>
                <a:spcPct val="90000"/>
              </a:lnSpc>
              <a:spcBef>
                <a:spcPts val="492"/>
              </a:spcBef>
              <a:buFont typeface="Arial" panose="020B0604020202020204" pitchFamily="34" charset="0"/>
              <a:buChar char="•"/>
              <a:defRPr sz="17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00113" rtl="0" eaLnBrk="1" fontAlgn="auto" latinLnBrk="0" hangingPunct="1">
              <a:lnSpc>
                <a:spcPct val="90000"/>
              </a:lnSpc>
              <a:spcBef>
                <a:spcPts val="98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M2M Strategy &amp; Objectives:</a:t>
            </a:r>
          </a:p>
          <a:p>
            <a:pPr marL="0" marR="0" lvl="0" indent="0" algn="r" defTabSz="900113" rtl="0" eaLnBrk="1" fontAlgn="auto" latinLnBrk="0" hangingPunct="1">
              <a:lnSpc>
                <a:spcPct val="90000"/>
              </a:lnSpc>
              <a:spcBef>
                <a:spcPts val="98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Lunar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Infrastructure-3,</a:t>
            </a:r>
          </a:p>
          <a:p>
            <a:pPr marL="0" marR="0" lvl="0" indent="0" algn="r" defTabSz="900113" rtl="0" eaLnBrk="1" fontAlgn="auto" latinLnBrk="0" hangingPunct="1">
              <a:lnSpc>
                <a:spcPct val="90000"/>
              </a:lnSpc>
              <a:spcBef>
                <a:spcPts val="98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Global PNT</a:t>
            </a: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45F36D04-7305-745E-1836-5185609594F7}"/>
              </a:ext>
            </a:extLst>
          </p:cNvPr>
          <p:cNvSpPr txBox="1">
            <a:spLocks/>
          </p:cNvSpPr>
          <p:nvPr/>
        </p:nvSpPr>
        <p:spPr>
          <a:xfrm>
            <a:off x="3604139" y="4831258"/>
            <a:ext cx="2150990" cy="1197703"/>
          </a:xfrm>
          <a:prstGeom prst="rect">
            <a:avLst/>
          </a:prstGeom>
        </p:spPr>
        <p:txBody>
          <a:bodyPr/>
          <a:lstStyle>
            <a:lvl1pPr marL="0" indent="0" algn="l" defTabSz="900113" rtl="0" eaLnBrk="1" latinLnBrk="0" hangingPunct="1">
              <a:lnSpc>
                <a:spcPct val="90000"/>
              </a:lnSpc>
              <a:spcBef>
                <a:spcPts val="984"/>
              </a:spcBef>
              <a:buFontTx/>
              <a:buNone/>
              <a:defRPr sz="225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12825" indent="-212825" algn="l" defTabSz="900113" rtl="0" eaLnBrk="1" latinLnBrk="0" hangingPunct="1">
              <a:lnSpc>
                <a:spcPct val="90000"/>
              </a:lnSpc>
              <a:spcBef>
                <a:spcPts val="492"/>
              </a:spcBef>
              <a:buSzPct val="110000"/>
              <a:buFont typeface="Calibri" panose="020F0502020204030204" pitchFamily="34" charset="0"/>
              <a:buChar char="&gt;"/>
              <a:defRPr sz="1875" b="1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31602" indent="-218778" algn="l" defTabSz="900113" rtl="0" eaLnBrk="1" latinLnBrk="0" hangingPunct="1">
              <a:lnSpc>
                <a:spcPct val="90000"/>
              </a:lnSpc>
              <a:spcBef>
                <a:spcPts val="492"/>
              </a:spcBef>
              <a:buSzPct val="110000"/>
              <a:buFont typeface="Calibri" panose="020F0502020204030204" pitchFamily="34" charset="0"/>
              <a:buChar char="&gt;"/>
              <a:defRPr sz="1688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44426" indent="-212825" algn="l" defTabSz="900113" rtl="0" eaLnBrk="1" latinLnBrk="0" hangingPunct="1">
              <a:lnSpc>
                <a:spcPct val="90000"/>
              </a:lnSpc>
              <a:spcBef>
                <a:spcPts val="492"/>
              </a:spcBef>
              <a:buSzPct val="100000"/>
              <a:buFont typeface="Wingdings" panose="05000000000000000000" pitchFamily="2" charset="2"/>
              <a:buChar char="§"/>
              <a:defRPr sz="15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57250" indent="-212825" algn="l" defTabSz="900113" rtl="0" eaLnBrk="1" latinLnBrk="0" hangingPunct="1">
              <a:lnSpc>
                <a:spcPct val="90000"/>
              </a:lnSpc>
              <a:spcBef>
                <a:spcPts val="492"/>
              </a:spcBef>
              <a:buSzPct val="100000"/>
              <a:buFont typeface="Wingdings" panose="05000000000000000000" pitchFamily="2" charset="2"/>
              <a:buChar char="§"/>
              <a:defRPr sz="15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475309" indent="-225028" algn="l" defTabSz="900113" rtl="0" eaLnBrk="1" latinLnBrk="0" hangingPunct="1">
              <a:lnSpc>
                <a:spcPct val="90000"/>
              </a:lnSpc>
              <a:spcBef>
                <a:spcPts val="492"/>
              </a:spcBef>
              <a:buFont typeface="Arial" panose="020B0604020202020204" pitchFamily="34" charset="0"/>
              <a:buChar char="•"/>
              <a:defRPr sz="17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25366" indent="-225028" algn="l" defTabSz="900113" rtl="0" eaLnBrk="1" latinLnBrk="0" hangingPunct="1">
              <a:lnSpc>
                <a:spcPct val="90000"/>
              </a:lnSpc>
              <a:spcBef>
                <a:spcPts val="492"/>
              </a:spcBef>
              <a:buFont typeface="Arial" panose="020B0604020202020204" pitchFamily="34" charset="0"/>
              <a:buChar char="•"/>
              <a:defRPr sz="17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75422" indent="-225028" algn="l" defTabSz="900113" rtl="0" eaLnBrk="1" latinLnBrk="0" hangingPunct="1">
              <a:lnSpc>
                <a:spcPct val="90000"/>
              </a:lnSpc>
              <a:spcBef>
                <a:spcPts val="492"/>
              </a:spcBef>
              <a:buFont typeface="Arial" panose="020B0604020202020204" pitchFamily="34" charset="0"/>
              <a:buChar char="•"/>
              <a:defRPr sz="17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25478" indent="-225028" algn="l" defTabSz="900113" rtl="0" eaLnBrk="1" latinLnBrk="0" hangingPunct="1">
              <a:lnSpc>
                <a:spcPct val="90000"/>
              </a:lnSpc>
              <a:spcBef>
                <a:spcPts val="492"/>
              </a:spcBef>
              <a:buFont typeface="Arial" panose="020B0604020202020204" pitchFamily="34" charset="0"/>
              <a:buChar char="•"/>
              <a:defRPr sz="177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00113" rtl="0" eaLnBrk="1" fontAlgn="auto" latinLnBrk="0" hangingPunct="1">
              <a:lnSpc>
                <a:spcPct val="90000"/>
              </a:lnSpc>
              <a:spcBef>
                <a:spcPts val="98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LunaNet Interoperability Specification: </a:t>
            </a:r>
          </a:p>
          <a:p>
            <a:pPr marL="0" marR="0" lvl="0" indent="0" algn="r" defTabSz="900113" rtl="0" eaLnBrk="1" fontAlgn="auto" latinLnBrk="0" hangingPunct="1">
              <a:lnSpc>
                <a:spcPct val="90000"/>
              </a:lnSpc>
              <a:spcBef>
                <a:spcPts val="98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PNT Services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171E353-AFBA-CD99-3270-7017B42292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161" y="825968"/>
            <a:ext cx="1790734" cy="237744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BDF51C3-CBAE-C1D3-027B-C46AF37973AB}"/>
              </a:ext>
            </a:extLst>
          </p:cNvPr>
          <p:cNvSpPr txBox="1"/>
          <p:nvPr/>
        </p:nvSpPr>
        <p:spPr>
          <a:xfrm>
            <a:off x="107513" y="3262486"/>
            <a:ext cx="271057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lt"/>
                <a:cs typeface="Calibri" panose="020F0502020204030204"/>
              </a:rPr>
              <a:t>Implement Cislunar communications and positioning, navigation, and timing capabilities with scalable and interoperable approaches…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lt"/>
              <a:cs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lt"/>
                <a:cs typeface="Calibri" panose="020F0502020204030204"/>
              </a:rPr>
              <a:t>Communications and positioning, navigation, and timing (PNT) are the common information infrastructure needed for all activities in Cislunar space…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CB5FD95-E0AE-3732-1255-2AF0C7B72E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5049" y="1071978"/>
            <a:ext cx="1815141" cy="237744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C5EAD23-D6BE-8A13-F2EF-CF31544FCAAC}"/>
              </a:ext>
            </a:extLst>
          </p:cNvPr>
          <p:cNvSpPr txBox="1"/>
          <p:nvPr/>
        </p:nvSpPr>
        <p:spPr>
          <a:xfrm>
            <a:off x="9561529" y="3595552"/>
            <a:ext cx="238218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lt"/>
                <a:cs typeface="Calibri" panose="020F0502020204030204"/>
              </a:rPr>
              <a:t>Create an interoperable global lunar utilization infrastructure 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lt"/>
                <a:cs typeface="Calibri" panose="020F0502020204030204"/>
              </a:rPr>
              <a:t>LI-3: Develop a lunar position, navigation and timing architecture capable of scaling to support long term science, exploration, and industrial needs. 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9E9B04B-6481-B787-EEC6-31BF3D14446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2332" y="1813"/>
            <a:ext cx="711809" cy="594360"/>
          </a:xfrm>
          <a:prstGeom prst="rect">
            <a:avLst/>
          </a:prstGeom>
        </p:spPr>
      </p:pic>
      <p:pic>
        <p:nvPicPr>
          <p:cNvPr id="16" name="Picture 24" descr="Goddard w_rocket.gif                                           0000158ESTAAC Graphics                 B29BEE7D:">
            <a:extLst>
              <a:ext uri="{FF2B5EF4-FFF2-40B4-BE49-F238E27FC236}">
                <a16:creationId xmlns:a16="http://schemas.microsoft.com/office/drawing/2014/main" id="{22B9E587-582F-BFEC-72E5-6BBAC12A53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r:link="rId7" cstate="print">
            <a:lum bright="-8000" contrast="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3418" y="43764"/>
            <a:ext cx="338205" cy="510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 descr="Text&#10;&#10;Description automatically generated with low confidence">
            <a:extLst>
              <a:ext uri="{FF2B5EF4-FFF2-40B4-BE49-F238E27FC236}">
                <a16:creationId xmlns:a16="http://schemas.microsoft.com/office/drawing/2014/main" id="{267BD28E-7FA6-91FF-F20E-39C33BAD669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306403" y="587867"/>
            <a:ext cx="792134" cy="337977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B4964AA4-FECE-F7F6-7D8E-8FC9EDBFE14F}"/>
              </a:ext>
            </a:extLst>
          </p:cNvPr>
          <p:cNvGrpSpPr/>
          <p:nvPr/>
        </p:nvGrpSpPr>
        <p:grpSpPr>
          <a:xfrm>
            <a:off x="5755129" y="4457689"/>
            <a:ext cx="2011996" cy="2328111"/>
            <a:chOff x="6251066" y="4295174"/>
            <a:chExt cx="2011996" cy="2328111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A93F6BFB-06AE-2A4F-F7CC-3B5542FAC22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357340" y="4295174"/>
              <a:ext cx="1799448" cy="2328111"/>
            </a:xfrm>
            <a:prstGeom prst="rect">
              <a:avLst/>
            </a:prstGeom>
          </p:spPr>
        </p:pic>
        <p:sp>
          <p:nvSpPr>
            <p:cNvPr id="22" name="Content Placeholder 4">
              <a:extLst>
                <a:ext uri="{FF2B5EF4-FFF2-40B4-BE49-F238E27FC236}">
                  <a16:creationId xmlns:a16="http://schemas.microsoft.com/office/drawing/2014/main" id="{DB942579-C2EE-69FB-FEB4-4F94C1E3BFBF}"/>
                </a:ext>
              </a:extLst>
            </p:cNvPr>
            <p:cNvSpPr txBox="1">
              <a:spLocks/>
            </p:cNvSpPr>
            <p:nvPr/>
          </p:nvSpPr>
          <p:spPr>
            <a:xfrm rot="20241360">
              <a:off x="6251066" y="5834427"/>
              <a:ext cx="2011996" cy="314349"/>
            </a:xfrm>
            <a:prstGeom prst="rect">
              <a:avLst/>
            </a:prstGeom>
          </p:spPr>
          <p:txBody>
            <a:bodyPr/>
            <a:lstStyle>
              <a:lvl1pPr marL="0" indent="0" algn="l" defTabSz="900113" rtl="0" eaLnBrk="1" latinLnBrk="0" hangingPunct="1">
                <a:lnSpc>
                  <a:spcPct val="90000"/>
                </a:lnSpc>
                <a:spcBef>
                  <a:spcPts val="984"/>
                </a:spcBef>
                <a:buFontTx/>
                <a:buNone/>
                <a:defRPr sz="225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12825" indent="-212825" algn="l" defTabSz="900113" rtl="0" eaLnBrk="1" latinLnBrk="0" hangingPunct="1">
                <a:lnSpc>
                  <a:spcPct val="90000"/>
                </a:lnSpc>
                <a:spcBef>
                  <a:spcPts val="492"/>
                </a:spcBef>
                <a:buSzPct val="110000"/>
                <a:buFont typeface="Calibri" panose="020F0502020204030204" pitchFamily="34" charset="0"/>
                <a:buChar char="&gt;"/>
                <a:defRPr sz="1875" b="1" kern="1200">
                  <a:solidFill>
                    <a:schemeClr val="accent1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431602" indent="-218778" algn="l" defTabSz="900113" rtl="0" eaLnBrk="1" latinLnBrk="0" hangingPunct="1">
                <a:lnSpc>
                  <a:spcPct val="90000"/>
                </a:lnSpc>
                <a:spcBef>
                  <a:spcPts val="492"/>
                </a:spcBef>
                <a:buSzPct val="110000"/>
                <a:buFont typeface="Calibri" panose="020F0502020204030204" pitchFamily="34" charset="0"/>
                <a:buChar char="&gt;"/>
                <a:defRPr sz="1688" kern="1200">
                  <a:solidFill>
                    <a:schemeClr val="accent1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644426" indent="-212825" algn="l" defTabSz="900113" rtl="0" eaLnBrk="1" latinLnBrk="0" hangingPunct="1">
                <a:lnSpc>
                  <a:spcPct val="90000"/>
                </a:lnSpc>
                <a:spcBef>
                  <a:spcPts val="492"/>
                </a:spcBef>
                <a:buSzPct val="100000"/>
                <a:buFont typeface="Wingdings" panose="05000000000000000000" pitchFamily="2" charset="2"/>
                <a:buChar char="§"/>
                <a:defRPr sz="15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857250" indent="-212825" algn="l" defTabSz="900113" rtl="0" eaLnBrk="1" latinLnBrk="0" hangingPunct="1">
                <a:lnSpc>
                  <a:spcPct val="90000"/>
                </a:lnSpc>
                <a:spcBef>
                  <a:spcPts val="492"/>
                </a:spcBef>
                <a:buSzPct val="100000"/>
                <a:buFont typeface="Wingdings" panose="05000000000000000000" pitchFamily="2" charset="2"/>
                <a:buChar char="§"/>
                <a:defRPr sz="15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475309" indent="-225028" algn="l" defTabSz="900113" rtl="0" eaLnBrk="1" latinLnBrk="0" hangingPunct="1">
                <a:lnSpc>
                  <a:spcPct val="90000"/>
                </a:lnSpc>
                <a:spcBef>
                  <a:spcPts val="492"/>
                </a:spcBef>
                <a:buFont typeface="Arial" panose="020B0604020202020204" pitchFamily="34" charset="0"/>
                <a:buChar char="•"/>
                <a:defRPr sz="177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25366" indent="-225028" algn="l" defTabSz="900113" rtl="0" eaLnBrk="1" latinLnBrk="0" hangingPunct="1">
                <a:lnSpc>
                  <a:spcPct val="90000"/>
                </a:lnSpc>
                <a:spcBef>
                  <a:spcPts val="492"/>
                </a:spcBef>
                <a:buFont typeface="Arial" panose="020B0604020202020204" pitchFamily="34" charset="0"/>
                <a:buChar char="•"/>
                <a:defRPr sz="177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375422" indent="-225028" algn="l" defTabSz="900113" rtl="0" eaLnBrk="1" latinLnBrk="0" hangingPunct="1">
                <a:lnSpc>
                  <a:spcPct val="90000"/>
                </a:lnSpc>
                <a:spcBef>
                  <a:spcPts val="492"/>
                </a:spcBef>
                <a:buFont typeface="Arial" panose="020B0604020202020204" pitchFamily="34" charset="0"/>
                <a:buChar char="•"/>
                <a:defRPr sz="177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25478" indent="-225028" algn="l" defTabSz="900113" rtl="0" eaLnBrk="1" latinLnBrk="0" hangingPunct="1">
                <a:lnSpc>
                  <a:spcPct val="90000"/>
                </a:lnSpc>
                <a:spcBef>
                  <a:spcPts val="492"/>
                </a:spcBef>
                <a:buFont typeface="Arial" panose="020B0604020202020204" pitchFamily="34" charset="0"/>
                <a:buChar char="•"/>
                <a:defRPr sz="177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00113" rtl="0" eaLnBrk="1" fontAlgn="auto" latinLnBrk="0" hangingPunct="1">
                <a:lnSpc>
                  <a:spcPct val="90000"/>
                </a:lnSpc>
                <a:spcBef>
                  <a:spcPts val="984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dirty="0">
                  <a:ln>
                    <a:noFill/>
                  </a:ln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 Nova" panose="020B0504020202020204" pitchFamily="34" charset="0"/>
                  <a:ea typeface="+mn-ea"/>
                  <a:cs typeface="+mn-cs"/>
                </a:rPr>
                <a:t>Coming Soon!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10288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6">
            <a:extLst>
              <a:ext uri="{FF2B5EF4-FFF2-40B4-BE49-F238E27FC236}">
                <a16:creationId xmlns:a16="http://schemas.microsoft.com/office/drawing/2014/main" id="{43A375FF-51A4-570D-C236-17571DAC85E2}"/>
              </a:ext>
            </a:extLst>
          </p:cNvPr>
          <p:cNvSpPr/>
          <p:nvPr/>
        </p:nvSpPr>
        <p:spPr>
          <a:xfrm rot="16200000">
            <a:off x="2667002" y="-2667001"/>
            <a:ext cx="6857999" cy="12192001"/>
          </a:xfrm>
          <a:prstGeom prst="rect">
            <a:avLst/>
          </a:prstGeom>
          <a:gradFill flip="none" rotWithShape="1">
            <a:gsLst>
              <a:gs pos="100000">
                <a:srgbClr val="0070C0">
                  <a:alpha val="42000"/>
                </a:srgbClr>
              </a:gs>
              <a:gs pos="33000">
                <a:srgbClr val="001236">
                  <a:alpha val="79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7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888B7E0-6250-0994-298A-66C00250767B}"/>
              </a:ext>
            </a:extLst>
          </p:cNvPr>
          <p:cNvSpPr/>
          <p:nvPr/>
        </p:nvSpPr>
        <p:spPr>
          <a:xfrm>
            <a:off x="0" y="924927"/>
            <a:ext cx="6337028" cy="5933072"/>
          </a:xfrm>
          <a:prstGeom prst="rect">
            <a:avLst/>
          </a:prstGeom>
          <a:gradFill flip="none" rotWithShape="1">
            <a:gsLst>
              <a:gs pos="91000">
                <a:srgbClr val="002060">
                  <a:alpha val="59000"/>
                </a:srgbClr>
              </a:gs>
              <a:gs pos="0">
                <a:srgbClr val="0E62B9">
                  <a:alpha val="0"/>
                </a:srgbClr>
              </a:gs>
              <a:gs pos="49000">
                <a:srgbClr val="0E62B9">
                  <a:alpha val="47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9" name="Picture 58" descr="A picture containing outdoor object, web, night sky&#10;&#10;Description automatically generated">
            <a:extLst>
              <a:ext uri="{FF2B5EF4-FFF2-40B4-BE49-F238E27FC236}">
                <a16:creationId xmlns:a16="http://schemas.microsoft.com/office/drawing/2014/main" id="{02A304C6-E1AB-D081-C50B-787C37518A6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  <a:alphaModFix amt="34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4000"/>
                    </a14:imgEffect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  <a14:imgEffect>
                      <a14:brightnessContrast bright="-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53" t="52247" r="4378" b="6923"/>
          <a:stretch/>
        </p:blipFill>
        <p:spPr>
          <a:xfrm rot="10800000" flipV="1">
            <a:off x="-4521" y="4484978"/>
            <a:ext cx="8158496" cy="2580189"/>
          </a:xfrm>
          <a:prstGeom prst="rect">
            <a:avLst/>
          </a:prstGeom>
          <a:ln>
            <a:noFill/>
          </a:ln>
        </p:spPr>
      </p:pic>
      <p:sp>
        <p:nvSpPr>
          <p:cNvPr id="74" name="TextBox 73">
            <a:extLst>
              <a:ext uri="{FF2B5EF4-FFF2-40B4-BE49-F238E27FC236}">
                <a16:creationId xmlns:a16="http://schemas.microsoft.com/office/drawing/2014/main" id="{6F6974CA-8CEA-4B32-9C24-7005380DCDC8}"/>
              </a:ext>
            </a:extLst>
          </p:cNvPr>
          <p:cNvSpPr txBox="1"/>
          <p:nvPr/>
        </p:nvSpPr>
        <p:spPr>
          <a:xfrm>
            <a:off x="9731261" y="6530801"/>
            <a:ext cx="2460739" cy="352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2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6DCD13-45F5-4879-9DCC-75FC92199358}" type="slidenum">
              <a:rPr kumimoji="0" lang="en-US" sz="1688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2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688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B16BF91-BEB1-F71E-912C-049103EC3FAD}"/>
              </a:ext>
            </a:extLst>
          </p:cNvPr>
          <p:cNvSpPr txBox="1"/>
          <p:nvPr/>
        </p:nvSpPr>
        <p:spPr>
          <a:xfrm>
            <a:off x="363933" y="1708809"/>
            <a:ext cx="5885618" cy="4090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41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ova" panose="020B0504020202020204" pitchFamily="34" charset="0"/>
              </a:rPr>
              <a:t>…reflect a matured strategy … for sustained human presence and exploration throughout the solar system via the Moon to Mars endeavor </a:t>
            </a:r>
            <a:endParaRPr lang="en-US" sz="1600" dirty="0">
              <a:solidFill>
                <a:schemeClr val="bg1"/>
              </a:solidFill>
              <a:effectLst/>
              <a:latin typeface="Arial Nova" panose="020B0504020202020204" pitchFamily="34" charset="0"/>
            </a:endParaRPr>
          </a:p>
          <a:p>
            <a:r>
              <a:rPr lang="en-US" sz="1640" dirty="0">
                <a:solidFill>
                  <a:schemeClr val="bg1"/>
                </a:solidFill>
                <a:effectLst/>
                <a:latin typeface="Arial Nova" panose="020B0504020202020204" pitchFamily="34" charset="0"/>
              </a:rPr>
              <a:t>...RTs describe aspects ...that are fundamental to achieving the Moon to Mars objective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88" b="1" i="0" u="sng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Nova" panose="020B05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88" b="1" i="0" u="sng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Nova" panose="020B0504020202020204" pitchFamily="34" charset="0"/>
              </a:rPr>
              <a:t>Recurring Tenets (RT)</a:t>
            </a:r>
          </a:p>
          <a:p>
            <a:pPr algn="just"/>
            <a:r>
              <a:rPr lang="en-US" sz="1600" dirty="0">
                <a:solidFill>
                  <a:schemeClr val="bg1"/>
                </a:solidFill>
                <a:effectLst/>
                <a:latin typeface="Arial Nova" panose="020B0504020202020204" pitchFamily="34" charset="0"/>
              </a:rPr>
              <a:t>RT-1: International Collaboration: Partner with the international community to achieve common goals and objectives. </a:t>
            </a:r>
          </a:p>
          <a:p>
            <a:endParaRPr lang="en-US" sz="1600" dirty="0">
              <a:solidFill>
                <a:schemeClr val="bg1"/>
              </a:solidFill>
              <a:effectLst/>
              <a:latin typeface="Arial Nova" panose="020B0504020202020204" pitchFamily="34" charset="0"/>
            </a:endParaRPr>
          </a:p>
          <a:p>
            <a:r>
              <a:rPr lang="en-US" sz="1600" dirty="0">
                <a:solidFill>
                  <a:schemeClr val="bg1"/>
                </a:solidFill>
                <a:effectLst/>
                <a:latin typeface="Arial Nova" panose="020B0504020202020204" pitchFamily="34" charset="0"/>
              </a:rPr>
              <a:t>RT-2: Industry Collaboration: Partner with U.S. industry to achieve common goals and objectives.</a:t>
            </a:r>
          </a:p>
          <a:p>
            <a:endParaRPr lang="en-US" sz="1600" dirty="0">
              <a:solidFill>
                <a:schemeClr val="bg1"/>
              </a:solidFill>
              <a:effectLst/>
              <a:latin typeface="Arial Nova" panose="020B0504020202020204" pitchFamily="34" charset="0"/>
            </a:endParaRPr>
          </a:p>
          <a:p>
            <a:r>
              <a:rPr lang="en-US" sz="1600" dirty="0">
                <a:solidFill>
                  <a:schemeClr val="bg1"/>
                </a:solidFill>
                <a:latin typeface="Arial Nova" panose="020B0504020202020204" pitchFamily="34" charset="0"/>
              </a:rPr>
              <a:t>RT-7: </a:t>
            </a:r>
            <a:r>
              <a:rPr lang="en-US" sz="1600" dirty="0">
                <a:solidFill>
                  <a:schemeClr val="bg1"/>
                </a:solidFill>
                <a:effectLst/>
                <a:latin typeface="Arial Nova" panose="020B0504020202020204" pitchFamily="34" charset="0"/>
              </a:rPr>
              <a:t>Interoperability: Enable interoperability and commonality (technical, operations, and process standards) among systems, elements, and crews throughout the campaign . </a:t>
            </a:r>
          </a:p>
        </p:txBody>
      </p:sp>
      <p:pic>
        <p:nvPicPr>
          <p:cNvPr id="14" name="Picture 13" descr="A picture containing planet, outer space, space, astronomical object&#10;&#10;Description automatically generated">
            <a:extLst>
              <a:ext uri="{FF2B5EF4-FFF2-40B4-BE49-F238E27FC236}">
                <a16:creationId xmlns:a16="http://schemas.microsoft.com/office/drawing/2014/main" id="{9CB60129-5A75-1072-477F-CFB26984C60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542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81" r="5419"/>
          <a:stretch/>
        </p:blipFill>
        <p:spPr>
          <a:xfrm>
            <a:off x="6298591" y="0"/>
            <a:ext cx="5885618" cy="68580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DE85965-3443-C56D-1023-FB83D090B89B}"/>
              </a:ext>
            </a:extLst>
          </p:cNvPr>
          <p:cNvSpPr txBox="1">
            <a:spLocks/>
          </p:cNvSpPr>
          <p:nvPr/>
        </p:nvSpPr>
        <p:spPr>
          <a:xfrm>
            <a:off x="6701308" y="3461479"/>
            <a:ext cx="49356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001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D77E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Operations | Infrastructure 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D77E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|</a:t>
            </a: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D77E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tserrat SemiBold" panose="00000700000000000000" pitchFamily="2" charset="0"/>
                <a:ea typeface="+mn-ea"/>
                <a:cs typeface="+mn-cs"/>
              </a:rPr>
              <a:t> Transportation and Habitation | Science  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A160A62-8694-2784-5DF3-6E6E4697E75F}"/>
              </a:ext>
            </a:extLst>
          </p:cNvPr>
          <p:cNvSpPr/>
          <p:nvPr/>
        </p:nvSpPr>
        <p:spPr>
          <a:xfrm>
            <a:off x="755828" y="924942"/>
            <a:ext cx="771783" cy="865687"/>
          </a:xfrm>
          <a:prstGeom prst="rect">
            <a:avLst/>
          </a:prstGeom>
          <a:noFill/>
        </p:spPr>
        <p:txBody>
          <a:bodyPr wrap="square" lIns="85725" tIns="42863" rIns="85725" bIns="42863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63" b="1" i="0" u="none" strike="noStrike" kern="1200" cap="none" spc="0" normalizeH="0" baseline="0" noProof="0" dirty="0">
                <a:ln w="0"/>
                <a:solidFill>
                  <a:srgbClr val="99E8FE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10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138646A-D2CE-063A-4FD7-C88FFC7F3510}"/>
              </a:ext>
            </a:extLst>
          </p:cNvPr>
          <p:cNvSpPr/>
          <p:nvPr/>
        </p:nvSpPr>
        <p:spPr>
          <a:xfrm>
            <a:off x="3065497" y="924942"/>
            <a:ext cx="771784" cy="865687"/>
          </a:xfrm>
          <a:prstGeom prst="rect">
            <a:avLst/>
          </a:prstGeom>
          <a:noFill/>
        </p:spPr>
        <p:txBody>
          <a:bodyPr wrap="square" lIns="85725" tIns="42863" rIns="85725" bIns="42863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63" b="1" i="0" u="none" strike="noStrike" kern="1200" cap="none" spc="0" normalizeH="0" baseline="0" noProof="0">
                <a:ln w="0"/>
                <a:solidFill>
                  <a:srgbClr val="99E8FE"/>
                </a:solidFill>
                <a:effectLst>
                  <a:reflection blurRad="6350" stA="53000" endA="300" endPos="35500" dir="5400000" sy="-90000" algn="bl" rotWithShape="0"/>
                </a:effectLst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63</a:t>
            </a:r>
            <a:endParaRPr kumimoji="0" lang="en-US" sz="3375" b="0" i="0" u="none" strike="noStrike" kern="1200" cap="none" spc="0" normalizeH="0" baseline="0" noProof="0">
              <a:ln w="0"/>
              <a:solidFill>
                <a:srgbClr val="99E8FE"/>
              </a:solidFill>
              <a:effectLst>
                <a:reflection blurRad="6350" stA="53000" endA="300" endPos="35500" dir="5400000" sy="-90000" algn="bl" rotWithShape="0"/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0B2EF10-C895-688C-C7D0-A89C40EDC236}"/>
              </a:ext>
            </a:extLst>
          </p:cNvPr>
          <p:cNvSpPr txBox="1"/>
          <p:nvPr/>
        </p:nvSpPr>
        <p:spPr>
          <a:xfrm>
            <a:off x="1527612" y="1141348"/>
            <a:ext cx="1086515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50" b="0" i="0" u="none" strike="noStrike" kern="1200" cap="none" spc="0" normalizeH="0" baseline="0" noProof="0" dirty="0">
                <a:ln>
                  <a:noFill/>
                </a:ln>
                <a:solidFill>
                  <a:srgbClr val="99E8F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GOALS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BED9F51-B14F-6F86-E38A-48925160F212}"/>
              </a:ext>
            </a:extLst>
          </p:cNvPr>
          <p:cNvSpPr txBox="1"/>
          <p:nvPr/>
        </p:nvSpPr>
        <p:spPr>
          <a:xfrm>
            <a:off x="3872447" y="1141348"/>
            <a:ext cx="1960125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50" b="0" i="0" u="none" strike="noStrike" kern="1200" cap="none" spc="0" normalizeH="0" baseline="0" noProof="0">
                <a:ln>
                  <a:noFill/>
                </a:ln>
                <a:solidFill>
                  <a:srgbClr val="99E8F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OBJECTIVES</a:t>
            </a:r>
          </a:p>
        </p:txBody>
      </p:sp>
      <p:sp>
        <p:nvSpPr>
          <p:cNvPr id="21" name="Title">
            <a:extLst>
              <a:ext uri="{FF2B5EF4-FFF2-40B4-BE49-F238E27FC236}">
                <a16:creationId xmlns:a16="http://schemas.microsoft.com/office/drawing/2014/main" id="{C1A189C6-29AE-06E3-FBD2-799EDC394035}"/>
              </a:ext>
            </a:extLst>
          </p:cNvPr>
          <p:cNvSpPr txBox="1"/>
          <p:nvPr/>
        </p:nvSpPr>
        <p:spPr>
          <a:xfrm>
            <a:off x="207569" y="225568"/>
            <a:ext cx="6337028" cy="579646"/>
          </a:xfrm>
          <a:prstGeom prst="rect">
            <a:avLst/>
          </a:prstGeom>
          <a:noFill/>
          <a:ln w="9525">
            <a:noFill/>
          </a:ln>
          <a:effectLst>
            <a:outerShdw blurRad="101600" dist="63500" dir="5400000" algn="t" rotWithShape="0">
              <a:prstClr val="black">
                <a:alpha val="40000"/>
              </a:prstClr>
            </a:outerShdw>
          </a:effectLst>
        </p:spPr>
        <p:txBody>
          <a:bodyPr wrap="square" anchor="t">
            <a:spAutoFit/>
          </a:bodyPr>
          <a:lstStyle/>
          <a:p>
            <a:pPr marL="0" marR="0" lvl="0" indent="0" algn="l" defTabSz="914428" rtl="0" eaLnBrk="1" fontAlgn="base" latinLnBrk="0" hangingPunct="1">
              <a:lnSpc>
                <a:spcPts val="38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>
                <a:ln>
                  <a:noFill/>
                </a:ln>
                <a:solidFill>
                  <a:srgbClr val="99E8FE"/>
                </a:solidFill>
                <a:effectLst/>
                <a:uLnTx/>
                <a:uFillTx/>
                <a:latin typeface="Montserrat Medium" panose="00000600000000000000" pitchFamily="50" charset="0"/>
                <a:ea typeface="Calibri" panose="020F0502020204030204" pitchFamily="34" charset="0"/>
                <a:cs typeface="+mn-cs"/>
              </a:rPr>
              <a:t>Moon </a:t>
            </a:r>
            <a:r>
              <a:rPr kumimoji="0" lang="en-US" altLang="zh-CN" sz="2800" b="0" i="0" u="none" strike="noStrike" kern="1200" cap="none" spc="0" normalizeH="0" baseline="0" noProof="0">
                <a:ln>
                  <a:noFill/>
                </a:ln>
                <a:solidFill>
                  <a:srgbClr val="99E8FE"/>
                </a:solidFill>
                <a:effectLst/>
                <a:uLnTx/>
                <a:uFillTx/>
                <a:latin typeface="Montserrat" panose="00000500000000000000" pitchFamily="50" charset="0"/>
                <a:ea typeface="Calibri" panose="020F0502020204030204" pitchFamily="34" charset="0"/>
                <a:cs typeface="+mn-cs"/>
              </a:rPr>
              <a:t>to</a:t>
            </a:r>
            <a:r>
              <a:rPr kumimoji="0" lang="en-US" altLang="zh-CN" sz="4000" b="0" i="0" u="none" strike="noStrike" kern="1200" cap="none" spc="0" normalizeH="0" baseline="0" noProof="0">
                <a:ln>
                  <a:noFill/>
                </a:ln>
                <a:solidFill>
                  <a:srgbClr val="99E8FE"/>
                </a:solidFill>
                <a:effectLst/>
                <a:uLnTx/>
                <a:uFillTx/>
                <a:latin typeface="Montserrat Light" panose="00000400000000000000" pitchFamily="50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en-US" altLang="zh-CN" sz="3600" b="1" i="0" u="none" strike="noStrike" kern="1200" cap="none" spc="0" normalizeH="0" baseline="0" noProof="0">
                <a:ln>
                  <a:noFill/>
                </a:ln>
                <a:solidFill>
                  <a:srgbClr val="99E8FE"/>
                </a:solidFill>
                <a:effectLst/>
                <a:uLnTx/>
                <a:uFillTx/>
                <a:latin typeface="Montserrat Medium" panose="00000600000000000000" pitchFamily="50" charset="0"/>
                <a:ea typeface="Calibri" panose="020F0502020204030204" pitchFamily="34" charset="0"/>
                <a:cs typeface="+mn-cs"/>
              </a:rPr>
              <a:t>Mars Objectives</a:t>
            </a:r>
          </a:p>
        </p:txBody>
      </p:sp>
      <p:pic>
        <p:nvPicPr>
          <p:cNvPr id="25" name="Picture 24" descr="A picture containing graphics, logo, graphic design, font&#10;&#10;Description automatically generated">
            <a:extLst>
              <a:ext uri="{FF2B5EF4-FFF2-40B4-BE49-F238E27FC236}">
                <a16:creationId xmlns:a16="http://schemas.microsoft.com/office/drawing/2014/main" id="{AB7EC34D-EAEC-6B13-DD60-A9E4341DB32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07" t="16796" r="15249" b="16328"/>
          <a:stretch/>
        </p:blipFill>
        <p:spPr>
          <a:xfrm>
            <a:off x="218944" y="5703573"/>
            <a:ext cx="1049418" cy="951419"/>
          </a:xfrm>
          <a:prstGeom prst="rect">
            <a:avLst/>
          </a:prstGeom>
          <a:effectLst>
            <a:outerShdw blurRad="228600" dist="38100" dir="2700000" algn="tl" rotWithShape="0">
              <a:prstClr val="black">
                <a:alpha val="68000"/>
              </a:prstClr>
            </a:outerShdw>
          </a:effectLst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6DA3BC9-C3CB-54F8-81E5-1ACEC234727D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4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0" y="923041"/>
            <a:ext cx="6303109" cy="443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620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AEF36B2-E232-423A-8CC5-719A64CFC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AB38BA-CFFC-2747-8D80-2DF0EA591AF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27C6D4-79C7-4980-98B6-F0EF0C6F9C3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74891" y="112202"/>
            <a:ext cx="8670925" cy="647893"/>
          </a:xfr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 pitchFamily="2" charset="77"/>
                <a:cs typeface="Arial" charset="0"/>
              </a:rPr>
              <a:t>Phased Expansion of Lunar PNT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FE2F5BE-2D67-460B-8791-A73B48CD30FF}"/>
              </a:ext>
            </a:extLst>
          </p:cNvPr>
          <p:cNvGrpSpPr/>
          <p:nvPr/>
        </p:nvGrpSpPr>
        <p:grpSpPr>
          <a:xfrm>
            <a:off x="152400" y="1008021"/>
            <a:ext cx="3198202" cy="1279281"/>
            <a:chOff x="5494" y="1928934"/>
            <a:chExt cx="3198202" cy="1279281"/>
          </a:xfrm>
        </p:grpSpPr>
        <p:sp>
          <p:nvSpPr>
            <p:cNvPr id="22" name="Arrow: Chevron 21">
              <a:extLst>
                <a:ext uri="{FF2B5EF4-FFF2-40B4-BE49-F238E27FC236}">
                  <a16:creationId xmlns:a16="http://schemas.microsoft.com/office/drawing/2014/main" id="{83FD17A4-B6F2-4370-8247-9C67B63D9E78}"/>
                </a:ext>
              </a:extLst>
            </p:cNvPr>
            <p:cNvSpPr/>
            <p:nvPr/>
          </p:nvSpPr>
          <p:spPr>
            <a:xfrm>
              <a:off x="5494" y="1928934"/>
              <a:ext cx="3198202" cy="1279281"/>
            </a:xfrm>
            <a:prstGeom prst="chevron">
              <a:avLst/>
            </a:prstGeom>
            <a:solidFill>
              <a:srgbClr val="4472C4">
                <a:alpha val="90000"/>
                <a:hueOff val="0"/>
                <a:satOff val="0"/>
                <a:lumOff val="0"/>
                <a:alphaOff val="0"/>
              </a:srgbClr>
            </a:solidFill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</p:sp>
        <p:sp>
          <p:nvSpPr>
            <p:cNvPr id="24" name="Arrow: Chevron 4">
              <a:extLst>
                <a:ext uri="{FF2B5EF4-FFF2-40B4-BE49-F238E27FC236}">
                  <a16:creationId xmlns:a16="http://schemas.microsoft.com/office/drawing/2014/main" id="{0130BBFC-7A7B-4129-8152-864C14B1320D}"/>
                </a:ext>
              </a:extLst>
            </p:cNvPr>
            <p:cNvSpPr txBox="1"/>
            <p:nvPr/>
          </p:nvSpPr>
          <p:spPr>
            <a:xfrm>
              <a:off x="645135" y="1928934"/>
              <a:ext cx="1918921" cy="127928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72009" tIns="24003" rIns="24003" bIns="24003" numCol="1" spcCol="1270" anchor="ctr" anchorCtr="0">
              <a:noAutofit/>
            </a:bodyPr>
            <a:lstStyle/>
            <a:p>
              <a:pPr marL="0" marR="0" lvl="0" indent="0" algn="ctr" defTabSz="8001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charset="0"/>
                </a:rPr>
                <a:t>GNSS-only Lunar demonstrations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4AEF7F8-17EA-4A0E-8665-4E20A9AAD623}"/>
              </a:ext>
            </a:extLst>
          </p:cNvPr>
          <p:cNvGrpSpPr/>
          <p:nvPr/>
        </p:nvGrpSpPr>
        <p:grpSpPr>
          <a:xfrm>
            <a:off x="3048000" y="1008020"/>
            <a:ext cx="3198202" cy="1279281"/>
            <a:chOff x="5494" y="1928934"/>
            <a:chExt cx="3198202" cy="1279281"/>
          </a:xfrm>
        </p:grpSpPr>
        <p:sp>
          <p:nvSpPr>
            <p:cNvPr id="26" name="Arrow: Chevron 25">
              <a:extLst>
                <a:ext uri="{FF2B5EF4-FFF2-40B4-BE49-F238E27FC236}">
                  <a16:creationId xmlns:a16="http://schemas.microsoft.com/office/drawing/2014/main" id="{4322A911-AB35-464E-B570-8C4C6762872E}"/>
                </a:ext>
              </a:extLst>
            </p:cNvPr>
            <p:cNvSpPr/>
            <p:nvPr/>
          </p:nvSpPr>
          <p:spPr>
            <a:xfrm>
              <a:off x="5494" y="1928934"/>
              <a:ext cx="3198202" cy="1279281"/>
            </a:xfrm>
            <a:prstGeom prst="chevron">
              <a:avLst/>
            </a:prstGeom>
            <a:solidFill>
              <a:srgbClr val="4472C4">
                <a:alpha val="90000"/>
                <a:hueOff val="0"/>
                <a:satOff val="0"/>
                <a:lumOff val="0"/>
                <a:alphaOff val="0"/>
              </a:srgbClr>
            </a:solidFill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</p:sp>
        <p:sp>
          <p:nvSpPr>
            <p:cNvPr id="27" name="Arrow: Chevron 4">
              <a:extLst>
                <a:ext uri="{FF2B5EF4-FFF2-40B4-BE49-F238E27FC236}">
                  <a16:creationId xmlns:a16="http://schemas.microsoft.com/office/drawing/2014/main" id="{BE370D4D-EAFE-44E1-911C-C5A9180CB5ED}"/>
                </a:ext>
              </a:extLst>
            </p:cNvPr>
            <p:cNvSpPr txBox="1"/>
            <p:nvPr/>
          </p:nvSpPr>
          <p:spPr>
            <a:xfrm>
              <a:off x="645135" y="1928934"/>
              <a:ext cx="1918921" cy="127928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72009" tIns="24003" rIns="24003" bIns="24003" numCol="1" spcCol="1270" anchor="ctr" anchorCtr="0">
              <a:noAutofit/>
            </a:bodyPr>
            <a:lstStyle/>
            <a:p>
              <a:pPr marL="0" marR="0" lvl="0" indent="0" algn="ctr" defTabSz="8001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charset="0"/>
                </a:rPr>
                <a:t>GNSS Lunar Operations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774F05BE-9B52-4383-8A96-07A4F67D4808}"/>
              </a:ext>
            </a:extLst>
          </p:cNvPr>
          <p:cNvGrpSpPr/>
          <p:nvPr/>
        </p:nvGrpSpPr>
        <p:grpSpPr>
          <a:xfrm>
            <a:off x="5908328" y="1008019"/>
            <a:ext cx="3198202" cy="1279281"/>
            <a:chOff x="5494" y="1928934"/>
            <a:chExt cx="3198202" cy="1279281"/>
          </a:xfrm>
        </p:grpSpPr>
        <p:sp>
          <p:nvSpPr>
            <p:cNvPr id="29" name="Arrow: Chevron 28">
              <a:extLst>
                <a:ext uri="{FF2B5EF4-FFF2-40B4-BE49-F238E27FC236}">
                  <a16:creationId xmlns:a16="http://schemas.microsoft.com/office/drawing/2014/main" id="{0EDEA131-6EDB-435B-85DB-052CEE4311A5}"/>
                </a:ext>
              </a:extLst>
            </p:cNvPr>
            <p:cNvSpPr/>
            <p:nvPr/>
          </p:nvSpPr>
          <p:spPr>
            <a:xfrm>
              <a:off x="5494" y="1928934"/>
              <a:ext cx="3198202" cy="1279281"/>
            </a:xfrm>
            <a:prstGeom prst="chevron">
              <a:avLst/>
            </a:prstGeom>
            <a:solidFill>
              <a:srgbClr val="4472C4">
                <a:alpha val="90000"/>
                <a:hueOff val="0"/>
                <a:satOff val="0"/>
                <a:lumOff val="0"/>
                <a:alphaOff val="0"/>
              </a:srgbClr>
            </a:solidFill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</p:sp>
        <p:sp>
          <p:nvSpPr>
            <p:cNvPr id="30" name="Arrow: Chevron 4">
              <a:extLst>
                <a:ext uri="{FF2B5EF4-FFF2-40B4-BE49-F238E27FC236}">
                  <a16:creationId xmlns:a16="http://schemas.microsoft.com/office/drawing/2014/main" id="{23826949-7D03-4ED4-A4BF-B28005EEA980}"/>
                </a:ext>
              </a:extLst>
            </p:cNvPr>
            <p:cNvSpPr txBox="1"/>
            <p:nvPr/>
          </p:nvSpPr>
          <p:spPr>
            <a:xfrm>
              <a:off x="645135" y="1928934"/>
              <a:ext cx="2122956" cy="127928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72009" tIns="24003" rIns="24003" bIns="24003" numCol="1" spcCol="1270" anchor="ctr" anchorCtr="0">
              <a:noAutofit/>
            </a:bodyPr>
            <a:lstStyle/>
            <a:p>
              <a:pPr marL="0" marR="0" lvl="0" indent="0" algn="ctr" defTabSz="8001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charset="0"/>
                </a:rPr>
                <a:t>Combined GNSS, Lunar PNT &amp; Op Nav Service Demos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AB29BF0-5EDE-46A6-8824-57A663203CC1}"/>
              </a:ext>
            </a:extLst>
          </p:cNvPr>
          <p:cNvGrpSpPr/>
          <p:nvPr/>
        </p:nvGrpSpPr>
        <p:grpSpPr>
          <a:xfrm>
            <a:off x="8716204" y="1008019"/>
            <a:ext cx="3198202" cy="1279281"/>
            <a:chOff x="5494" y="1928934"/>
            <a:chExt cx="3198202" cy="1279281"/>
          </a:xfrm>
        </p:grpSpPr>
        <p:sp>
          <p:nvSpPr>
            <p:cNvPr id="32" name="Arrow: Chevron 31">
              <a:extLst>
                <a:ext uri="{FF2B5EF4-FFF2-40B4-BE49-F238E27FC236}">
                  <a16:creationId xmlns:a16="http://schemas.microsoft.com/office/drawing/2014/main" id="{7EF4A6BC-FE34-4C2C-B58F-C3F8AE20B1FF}"/>
                </a:ext>
              </a:extLst>
            </p:cNvPr>
            <p:cNvSpPr/>
            <p:nvPr/>
          </p:nvSpPr>
          <p:spPr>
            <a:xfrm>
              <a:off x="5494" y="1928934"/>
              <a:ext cx="3198202" cy="1279281"/>
            </a:xfrm>
            <a:prstGeom prst="chevron">
              <a:avLst/>
            </a:prstGeom>
            <a:solidFill>
              <a:srgbClr val="4472C4">
                <a:alpha val="90000"/>
                <a:hueOff val="0"/>
                <a:satOff val="0"/>
                <a:lumOff val="0"/>
                <a:alphaOff val="0"/>
              </a:srgbClr>
            </a:solidFill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</p:sp>
        <p:sp>
          <p:nvSpPr>
            <p:cNvPr id="33" name="Arrow: Chevron 4">
              <a:extLst>
                <a:ext uri="{FF2B5EF4-FFF2-40B4-BE49-F238E27FC236}">
                  <a16:creationId xmlns:a16="http://schemas.microsoft.com/office/drawing/2014/main" id="{B006015C-3C6C-47CE-9650-F7ABE4320A94}"/>
                </a:ext>
              </a:extLst>
            </p:cNvPr>
            <p:cNvSpPr txBox="1"/>
            <p:nvPr/>
          </p:nvSpPr>
          <p:spPr>
            <a:xfrm>
              <a:off x="645135" y="1928934"/>
              <a:ext cx="1918921" cy="127928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72009" tIns="24003" rIns="24003" bIns="24003" numCol="1" spcCol="1270" anchor="ctr" anchorCtr="0">
              <a:noAutofit/>
            </a:bodyPr>
            <a:lstStyle/>
            <a:p>
              <a:pPr marL="0" marR="0" lvl="0" indent="0" algn="ctr" defTabSz="8001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charset="0"/>
                </a:rPr>
                <a:t>Broad Infusion</a:t>
              </a:r>
            </a:p>
          </p:txBody>
        </p:sp>
      </p:grpSp>
      <p:sp>
        <p:nvSpPr>
          <p:cNvPr id="34" name="Isosceles Triangle 33">
            <a:extLst>
              <a:ext uri="{FF2B5EF4-FFF2-40B4-BE49-F238E27FC236}">
                <a16:creationId xmlns:a16="http://schemas.microsoft.com/office/drawing/2014/main" id="{A26382FA-93B6-43E7-93D6-CB1FB9B93826}"/>
              </a:ext>
            </a:extLst>
          </p:cNvPr>
          <p:cNvSpPr/>
          <p:nvPr/>
        </p:nvSpPr>
        <p:spPr>
          <a:xfrm>
            <a:off x="1301544" y="5258224"/>
            <a:ext cx="9833766" cy="631371"/>
          </a:xfrm>
          <a:prstGeom prst="triangle">
            <a:avLst>
              <a:gd name="adj" fmla="val 100000"/>
            </a:avLst>
          </a:prstGeom>
          <a:gradFill>
            <a:gsLst>
              <a:gs pos="40000">
                <a:srgbClr val="70AD47">
                  <a:alpha val="0"/>
                </a:srgbClr>
              </a:gs>
              <a:gs pos="0">
                <a:srgbClr val="70AD47">
                  <a:alpha val="0"/>
                </a:srgbClr>
              </a:gs>
              <a:gs pos="100000">
                <a:srgbClr val="70AD47"/>
              </a:gs>
            </a:gsLst>
            <a:lin ang="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charset="0"/>
            </a:endParaRPr>
          </a:p>
        </p:txBody>
      </p:sp>
      <p:sp>
        <p:nvSpPr>
          <p:cNvPr id="35" name="Isosceles Triangle 34">
            <a:extLst>
              <a:ext uri="{FF2B5EF4-FFF2-40B4-BE49-F238E27FC236}">
                <a16:creationId xmlns:a16="http://schemas.microsoft.com/office/drawing/2014/main" id="{1B171A34-3785-4B94-B090-D6522EEEA450}"/>
              </a:ext>
            </a:extLst>
          </p:cNvPr>
          <p:cNvSpPr/>
          <p:nvPr/>
        </p:nvSpPr>
        <p:spPr>
          <a:xfrm rot="10800000">
            <a:off x="1381366" y="5198025"/>
            <a:ext cx="9674122" cy="658663"/>
          </a:xfrm>
          <a:prstGeom prst="triangle">
            <a:avLst>
              <a:gd name="adj" fmla="val 100000"/>
            </a:avLst>
          </a:prstGeom>
          <a:gradFill>
            <a:gsLst>
              <a:gs pos="0">
                <a:srgbClr val="FFC000">
                  <a:alpha val="14000"/>
                </a:srgbClr>
              </a:gs>
              <a:gs pos="100000">
                <a:srgbClr val="FFC000"/>
              </a:gs>
            </a:gsLst>
            <a:lin ang="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78A73CC-952E-4AC7-8049-F56A555933B5}"/>
              </a:ext>
            </a:extLst>
          </p:cNvPr>
          <p:cNvSpPr txBox="1"/>
          <p:nvPr/>
        </p:nvSpPr>
        <p:spPr>
          <a:xfrm>
            <a:off x="1394218" y="5331969"/>
            <a:ext cx="10118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rPr>
              <a:t>GNSS Use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14F5CFD-335B-40D6-A98E-498A3BD27627}"/>
              </a:ext>
            </a:extLst>
          </p:cNvPr>
          <p:cNvSpPr txBox="1"/>
          <p:nvPr/>
        </p:nvSpPr>
        <p:spPr>
          <a:xfrm>
            <a:off x="10652471" y="4650366"/>
            <a:ext cx="15937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rPr>
              <a:t>Lunar PNT Services</a:t>
            </a:r>
            <a:b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rPr>
            </a:b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rPr>
              <a:t>(e.g. </a:t>
            </a:r>
            <a:r>
              <a:rPr kumimoji="0" lang="en-US" sz="1400" b="1" i="0" u="none" strike="noStrike" kern="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rPr>
              <a:t>LunaNet</a:t>
            </a: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rPr>
              <a:t>)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D7B9970-AFE5-4088-A482-899008A303F1}"/>
              </a:ext>
            </a:extLst>
          </p:cNvPr>
          <p:cNvSpPr txBox="1"/>
          <p:nvPr/>
        </p:nvSpPr>
        <p:spPr>
          <a:xfrm>
            <a:off x="175583" y="2448485"/>
            <a:ext cx="23498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rPr>
              <a:t>Relative use of signal sources</a:t>
            </a:r>
          </a:p>
        </p:txBody>
      </p:sp>
      <p:pic>
        <p:nvPicPr>
          <p:cNvPr id="39" name="Picture 38" descr="A picture containing dark&#10;&#10;Description automatically generated">
            <a:extLst>
              <a:ext uri="{FF2B5EF4-FFF2-40B4-BE49-F238E27FC236}">
                <a16:creationId xmlns:a16="http://schemas.microsoft.com/office/drawing/2014/main" id="{56528563-3D6D-4061-A044-DA858821E96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66" t="11103" r="23933" b="13680"/>
          <a:stretch/>
        </p:blipFill>
        <p:spPr>
          <a:xfrm>
            <a:off x="228600" y="5024402"/>
            <a:ext cx="1101695" cy="1157789"/>
          </a:xfrm>
          <a:prstGeom prst="flowChartConnector">
            <a:avLst/>
          </a:prstGeom>
        </p:spPr>
      </p:pic>
      <p:pic>
        <p:nvPicPr>
          <p:cNvPr id="40" name="Picture 39" descr="A close up of the moon&#10;&#10;Description automatically generated">
            <a:extLst>
              <a:ext uri="{FF2B5EF4-FFF2-40B4-BE49-F238E27FC236}">
                <a16:creationId xmlns:a16="http://schemas.microsoft.com/office/drawing/2014/main" id="{3B53807E-C13E-4205-9C3D-7DA6EB5E251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5" t="3290" r="3088" b="4153"/>
          <a:stretch/>
        </p:blipFill>
        <p:spPr>
          <a:xfrm>
            <a:off x="11135311" y="5287610"/>
            <a:ext cx="628026" cy="631371"/>
          </a:xfrm>
          <a:prstGeom prst="ellipse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72FC4297-CB47-4DDF-A81B-84602C1A6DF5}"/>
              </a:ext>
            </a:extLst>
          </p:cNvPr>
          <p:cNvSpPr txBox="1"/>
          <p:nvPr/>
        </p:nvSpPr>
        <p:spPr>
          <a:xfrm>
            <a:off x="56223" y="4308610"/>
            <a:ext cx="81282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84C8E9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Transit use of GNSS and Lunar PNT Services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F225576-668C-41C6-AC71-548990CC9243}"/>
              </a:ext>
            </a:extLst>
          </p:cNvPr>
          <p:cNvSpPr txBox="1"/>
          <p:nvPr/>
        </p:nvSpPr>
        <p:spPr>
          <a:xfrm>
            <a:off x="5132314" y="5952639"/>
            <a:ext cx="15520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rPr>
              <a:t>Transit Distance</a:t>
            </a: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A015136F-BAD4-49D5-90AB-B2B666B9374B}"/>
              </a:ext>
            </a:extLst>
          </p:cNvPr>
          <p:cNvCxnSpPr>
            <a:cxnSpLocks/>
            <a:stCxn id="42" idx="3"/>
          </p:cNvCxnSpPr>
          <p:nvPr/>
        </p:nvCxnSpPr>
        <p:spPr>
          <a:xfrm flipV="1">
            <a:off x="6684342" y="6092212"/>
            <a:ext cx="4450968" cy="29704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DCF6EF88-770A-41EA-A54C-7A7DC8C5BF58}"/>
              </a:ext>
            </a:extLst>
          </p:cNvPr>
          <p:cNvCxnSpPr>
            <a:cxnSpLocks/>
            <a:stCxn id="42" idx="1"/>
          </p:cNvCxnSpPr>
          <p:nvPr/>
        </p:nvCxnSpPr>
        <p:spPr>
          <a:xfrm flipH="1">
            <a:off x="1394220" y="6121916"/>
            <a:ext cx="3738094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B224A0FA-4971-4363-AA41-6C0E5DD22D2E}"/>
              </a:ext>
            </a:extLst>
          </p:cNvPr>
          <p:cNvSpPr txBox="1"/>
          <p:nvPr/>
        </p:nvSpPr>
        <p:spPr>
          <a:xfrm>
            <a:off x="9655576" y="5433497"/>
            <a:ext cx="14237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rPr>
              <a:t>Lunar PNT Use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4EA13F19-8D74-4FA1-9E00-FA54DD75B22C}"/>
              </a:ext>
            </a:extLst>
          </p:cNvPr>
          <p:cNvGrpSpPr/>
          <p:nvPr/>
        </p:nvGrpSpPr>
        <p:grpSpPr>
          <a:xfrm>
            <a:off x="190251" y="2717833"/>
            <a:ext cx="11625944" cy="696686"/>
            <a:chOff x="197617" y="2756923"/>
            <a:chExt cx="11625944" cy="696686"/>
          </a:xfrm>
        </p:grpSpPr>
        <p:sp>
          <p:nvSpPr>
            <p:cNvPr id="48" name="Isosceles Triangle 47">
              <a:extLst>
                <a:ext uri="{FF2B5EF4-FFF2-40B4-BE49-F238E27FC236}">
                  <a16:creationId xmlns:a16="http://schemas.microsoft.com/office/drawing/2014/main" id="{04A61164-5A5B-46F9-AFCB-4ABAFAB8B413}"/>
                </a:ext>
              </a:extLst>
            </p:cNvPr>
            <p:cNvSpPr/>
            <p:nvPr/>
          </p:nvSpPr>
          <p:spPr>
            <a:xfrm>
              <a:off x="241916" y="2822238"/>
              <a:ext cx="11581645" cy="631371"/>
            </a:xfrm>
            <a:prstGeom prst="triangle">
              <a:avLst>
                <a:gd name="adj" fmla="val 100000"/>
              </a:avLst>
            </a:prstGeom>
            <a:gradFill>
              <a:gsLst>
                <a:gs pos="0">
                  <a:schemeClr val="accent6">
                    <a:alpha val="0"/>
                  </a:schemeClr>
                </a:gs>
                <a:gs pos="100000">
                  <a:srgbClr val="FFFF99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Isosceles Triangle 48">
              <a:extLst>
                <a:ext uri="{FF2B5EF4-FFF2-40B4-BE49-F238E27FC236}">
                  <a16:creationId xmlns:a16="http://schemas.microsoft.com/office/drawing/2014/main" id="{F5ED2787-1896-4E7B-B3BE-621BB71F610D}"/>
                </a:ext>
              </a:extLst>
            </p:cNvPr>
            <p:cNvSpPr/>
            <p:nvPr/>
          </p:nvSpPr>
          <p:spPr>
            <a:xfrm rot="10800000">
              <a:off x="197617" y="2756923"/>
              <a:ext cx="11581645" cy="631371"/>
            </a:xfrm>
            <a:prstGeom prst="triangle">
              <a:avLst>
                <a:gd name="adj" fmla="val 100000"/>
              </a:avLst>
            </a:prstGeom>
            <a:gradFill>
              <a:gsLst>
                <a:gs pos="0">
                  <a:srgbClr val="00CCFF"/>
                </a:gs>
                <a:gs pos="100000">
                  <a:srgbClr val="0070C0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F3600E24-0EC9-4297-B8CF-8196FB5FEC53}"/>
                </a:ext>
              </a:extLst>
            </p:cNvPr>
            <p:cNvSpPr txBox="1"/>
            <p:nvPr/>
          </p:nvSpPr>
          <p:spPr>
            <a:xfrm>
              <a:off x="301555" y="2849697"/>
              <a:ext cx="155048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charset="0"/>
                </a:rPr>
                <a:t>Terrestrial GNSS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6560D1A-064E-4884-A510-C70712A624E6}"/>
                </a:ext>
              </a:extLst>
            </p:cNvPr>
            <p:cNvSpPr txBox="1"/>
            <p:nvPr/>
          </p:nvSpPr>
          <p:spPr>
            <a:xfrm>
              <a:off x="9749215" y="2930389"/>
              <a:ext cx="160980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charset="0"/>
                </a:rPr>
                <a:t>Lunar PNT Services</a:t>
              </a:r>
              <a:b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charset="0"/>
                </a:rPr>
              </a:b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charset="0"/>
                </a:rPr>
                <a:t>(e.g. </a:t>
              </a:r>
              <a:r>
                <a:rPr kumimoji="0" lang="en-US" sz="1400" b="1" i="0" u="none" strike="noStrike" kern="1200" cap="none" spc="0" normalizeH="0" baseline="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charset="0"/>
                </a:rPr>
                <a:t>LunaNet</a:t>
              </a: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charset="0"/>
                </a:rPr>
                <a:t>)</a:t>
              </a:r>
            </a:p>
          </p:txBody>
        </p:sp>
      </p:grp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6F6CBCBA-EF63-401E-89DF-4FFC27F66797}"/>
              </a:ext>
            </a:extLst>
          </p:cNvPr>
          <p:cNvCxnSpPr/>
          <p:nvPr/>
        </p:nvCxnSpPr>
        <p:spPr>
          <a:xfrm>
            <a:off x="533400" y="4132219"/>
            <a:ext cx="10601910" cy="0"/>
          </a:xfrm>
          <a:prstGeom prst="line">
            <a:avLst/>
          </a:prstGeom>
          <a:ln w="730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AF4C29CF-D311-4878-ADB3-EF23A2DE971F}"/>
              </a:ext>
            </a:extLst>
          </p:cNvPr>
          <p:cNvCxnSpPr/>
          <p:nvPr/>
        </p:nvCxnSpPr>
        <p:spPr>
          <a:xfrm>
            <a:off x="269582" y="3598819"/>
            <a:ext cx="11422982" cy="0"/>
          </a:xfrm>
          <a:prstGeom prst="straightConnector1">
            <a:avLst/>
          </a:prstGeom>
          <a:ln w="539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53">
            <a:extLst>
              <a:ext uri="{FF2B5EF4-FFF2-40B4-BE49-F238E27FC236}">
                <a16:creationId xmlns:a16="http://schemas.microsoft.com/office/drawing/2014/main" id="{F768D634-DF07-4F10-B5E7-20D23A2DE7CC}"/>
              </a:ext>
            </a:extLst>
          </p:cNvPr>
          <p:cNvSpPr/>
          <p:nvPr/>
        </p:nvSpPr>
        <p:spPr>
          <a:xfrm>
            <a:off x="241916" y="3479835"/>
            <a:ext cx="45719" cy="2395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F15AE8CE-26F0-4637-B8D8-A951C4806B63}"/>
              </a:ext>
            </a:extLst>
          </p:cNvPr>
          <p:cNvSpPr txBox="1"/>
          <p:nvPr/>
        </p:nvSpPr>
        <p:spPr>
          <a:xfrm>
            <a:off x="56223" y="3675019"/>
            <a:ext cx="6195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rPr>
              <a:t>Today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160328A4-B1BD-4036-98D4-E096ADCB6CEF}"/>
              </a:ext>
            </a:extLst>
          </p:cNvPr>
          <p:cNvSpPr/>
          <p:nvPr/>
        </p:nvSpPr>
        <p:spPr>
          <a:xfrm>
            <a:off x="5431458" y="3498628"/>
            <a:ext cx="969342" cy="247588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6589A50-9301-0FEE-5437-F012D05A035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2454" y="31630"/>
            <a:ext cx="711809" cy="594360"/>
          </a:xfrm>
          <a:prstGeom prst="rect">
            <a:avLst/>
          </a:prstGeom>
        </p:spPr>
      </p:pic>
      <p:pic>
        <p:nvPicPr>
          <p:cNvPr id="4" name="Picture 24" descr="Goddard w_rocket.gif                                           0000158ESTAAC Graphics                 B29BEE7D:">
            <a:extLst>
              <a:ext uri="{FF2B5EF4-FFF2-40B4-BE49-F238E27FC236}">
                <a16:creationId xmlns:a16="http://schemas.microsoft.com/office/drawing/2014/main" id="{B2E8F0D3-27EA-1B03-9760-7DA33BA241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r:link="rId7" cstate="print">
            <a:lum bright="-8000" contrast="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3540" y="73581"/>
            <a:ext cx="338205" cy="510458"/>
          </a:xfrm>
          <a:prstGeom prst="rect">
            <a:avLst/>
          </a:prstGeom>
          <a:noFill/>
          <a:ln>
            <a:noFill/>
          </a:ln>
          <a:effectLst>
            <a:glow rad="127000">
              <a:schemeClr val="bg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Text&#10;&#10;Description automatically generated with low confidence">
            <a:extLst>
              <a:ext uri="{FF2B5EF4-FFF2-40B4-BE49-F238E27FC236}">
                <a16:creationId xmlns:a16="http://schemas.microsoft.com/office/drawing/2014/main" id="{F1EB99FC-5E84-7165-0A9C-9BE20DFC109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86525" y="617684"/>
            <a:ext cx="792134" cy="33797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87325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C5E37F-4F96-8685-9EF5-46CC840C6A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3820"/>
            <a:ext cx="10515600" cy="601845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Montserrat" pitchFamily="2" charset="77"/>
                <a:cs typeface="Calibri Light"/>
              </a:rPr>
              <a:t>User Drivers</a:t>
            </a:r>
            <a:endParaRPr lang="en-US" dirty="0">
              <a:latin typeface="Montserrat" pitchFamily="2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165A6C-6356-EC69-36CB-0BEF430321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081" y="2839406"/>
            <a:ext cx="7379437" cy="3882069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en-US" sz="2400" dirty="0">
                <a:cs typeface="Calibri"/>
              </a:rPr>
              <a:t>Global, safe, real-time navigation</a:t>
            </a:r>
          </a:p>
          <a:p>
            <a:r>
              <a:rPr lang="en-US" sz="2400" dirty="0"/>
              <a:t>Highly dynamic environment (e.g. descent, ascent)</a:t>
            </a:r>
          </a:p>
          <a:p>
            <a:r>
              <a:rPr lang="en-US" sz="2400" dirty="0"/>
              <a:t>Situational Awareness</a:t>
            </a:r>
          </a:p>
          <a:p>
            <a:r>
              <a:rPr lang="en-US" sz="2400" dirty="0">
                <a:cs typeface="Calibri"/>
              </a:rPr>
              <a:t>Efficient operations due to EVA time constraints and multiple mission objectives</a:t>
            </a:r>
          </a:p>
          <a:p>
            <a:pPr lvl="1"/>
            <a:r>
              <a:rPr lang="en-US" sz="2000" dirty="0">
                <a:cs typeface="Calibri"/>
              </a:rPr>
              <a:t>Limited survivability resources </a:t>
            </a:r>
          </a:p>
          <a:p>
            <a:pPr lvl="1"/>
            <a:r>
              <a:rPr lang="en-US" sz="2000" dirty="0">
                <a:cs typeface="Calibri"/>
              </a:rPr>
              <a:t>Apollo-type navigation (orienteering) requires stop-time</a:t>
            </a:r>
          </a:p>
          <a:p>
            <a:pPr lvl="1"/>
            <a:r>
              <a:rPr lang="en-US" sz="2000" dirty="0">
                <a:cs typeface="Calibri"/>
              </a:rPr>
              <a:t>Contingency walk-back scenarios</a:t>
            </a:r>
          </a:p>
          <a:p>
            <a:r>
              <a:rPr lang="en-US" sz="2400" dirty="0">
                <a:cs typeface="Calibri"/>
              </a:rPr>
              <a:t>Telerobotic operations, e.g. Lunar Terrain Vehicle surface prep for crew</a:t>
            </a:r>
          </a:p>
          <a:p>
            <a:r>
              <a:rPr lang="en-US" sz="2400" dirty="0">
                <a:cs typeface="Calibri"/>
              </a:rPr>
              <a:t>Real time localization on a map</a:t>
            </a:r>
          </a:p>
          <a:p>
            <a:r>
              <a:rPr lang="en-US" sz="2400" dirty="0">
                <a:cs typeface="Calibri"/>
              </a:rPr>
              <a:t>Accurate science</a:t>
            </a:r>
          </a:p>
          <a:p>
            <a:endParaRPr lang="en-US" sz="2400" dirty="0">
              <a:cs typeface="Calibri"/>
            </a:endParaRPr>
          </a:p>
          <a:p>
            <a:endParaRPr lang="en-US" sz="2400" dirty="0">
              <a:cs typeface="Calibri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2A0CA9-8C5B-6B95-07C7-DD639C051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77E8B-8FCF-E04B-874C-67149D6F4385}" type="slidenum">
              <a:rPr lang="en-US" smtClean="0"/>
              <a:t>5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8294896-AA7F-7031-F1F6-2E12F8156F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12" y="966065"/>
            <a:ext cx="1597980" cy="1828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FA21E92-9D5D-7A3B-FB4E-6F8B6E5C1F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8198" y="966065"/>
            <a:ext cx="1575042" cy="18288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69AB456-3E03-A7C3-1C13-97F295069F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2676" y="966065"/>
            <a:ext cx="1553692" cy="18288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B61D428-AD23-5922-A89B-A4EF2D4F082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09" t="7948" r="3413" b="6196"/>
          <a:stretch/>
        </p:blipFill>
        <p:spPr>
          <a:xfrm>
            <a:off x="4769598" y="966065"/>
            <a:ext cx="1968994" cy="1828800"/>
          </a:xfrm>
          <a:prstGeom prst="rect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114D12A-FE94-99F0-B199-118C1C49909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67" b="21167"/>
          <a:stretch/>
        </p:blipFill>
        <p:spPr>
          <a:xfrm>
            <a:off x="8286271" y="3975653"/>
            <a:ext cx="3894235" cy="219680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05A28A5-72B1-5C79-4C04-F27394310F5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" r="143"/>
          <a:stretch/>
        </p:blipFill>
        <p:spPr>
          <a:xfrm>
            <a:off x="8938621" y="966065"/>
            <a:ext cx="3241885" cy="1828800"/>
          </a:xfrm>
          <a:prstGeom prst="rect">
            <a:avLst/>
          </a:prstGeom>
        </p:spPr>
      </p:pic>
      <p:pic>
        <p:nvPicPr>
          <p:cNvPr id="14" name="Picture 13" descr="A space rover on the moon&#10;&#10;Description automatically generated">
            <a:extLst>
              <a:ext uri="{FF2B5EF4-FFF2-40B4-BE49-F238E27FC236}">
                <a16:creationId xmlns:a16="http://schemas.microsoft.com/office/drawing/2014/main" id="{5BDF8C80-C0CE-2758-29B6-4A7A1DF314B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52459" y="966065"/>
            <a:ext cx="23241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6475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3" descr="A picture containing ground, outdoor&#10;&#10;Description automatically generated">
            <a:extLst>
              <a:ext uri="{FF2B5EF4-FFF2-40B4-BE49-F238E27FC236}">
                <a16:creationId xmlns:a16="http://schemas.microsoft.com/office/drawing/2014/main" id="{B039FC92-E3F6-4373-98C1-F95CCF9F07A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9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40" r="1"/>
          <a:stretch/>
        </p:blipFill>
        <p:spPr>
          <a:xfrm flipH="1">
            <a:off x="1339100" y="118"/>
            <a:ext cx="10852901" cy="6857765"/>
          </a:xfrm>
          <a:prstGeom prst="rect">
            <a:avLst/>
          </a:prstGeom>
        </p:spPr>
      </p:pic>
      <p:sp>
        <p:nvSpPr>
          <p:cNvPr id="12" name="Прямоугольник 6">
            <a:extLst>
              <a:ext uri="{FF2B5EF4-FFF2-40B4-BE49-F238E27FC236}">
                <a16:creationId xmlns:a16="http://schemas.microsoft.com/office/drawing/2014/main" id="{43A375FF-51A4-570D-C236-17571DAC85E2}"/>
              </a:ext>
            </a:extLst>
          </p:cNvPr>
          <p:cNvSpPr/>
          <p:nvPr/>
        </p:nvSpPr>
        <p:spPr>
          <a:xfrm rot="16200000">
            <a:off x="2667001" y="-2667000"/>
            <a:ext cx="6857999" cy="12192001"/>
          </a:xfrm>
          <a:prstGeom prst="rect">
            <a:avLst/>
          </a:prstGeom>
          <a:gradFill flip="none" rotWithShape="1">
            <a:gsLst>
              <a:gs pos="85000">
                <a:srgbClr val="001132">
                  <a:alpha val="16000"/>
                </a:srgbClr>
              </a:gs>
              <a:gs pos="76000">
                <a:srgbClr val="000F2E">
                  <a:alpha val="18000"/>
                </a:srgbClr>
              </a:gs>
              <a:gs pos="53000">
                <a:srgbClr val="001236">
                  <a:alpha val="87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28">
              <a:defRPr/>
            </a:pPr>
            <a:endParaRPr lang="ru-RU" sz="177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5065147C-C6F1-4863-8B56-D8A3DDF3FB41}"/>
              </a:ext>
            </a:extLst>
          </p:cNvPr>
          <p:cNvSpPr/>
          <p:nvPr/>
        </p:nvSpPr>
        <p:spPr>
          <a:xfrm>
            <a:off x="1" y="236"/>
            <a:ext cx="5142164" cy="6857764"/>
          </a:xfrm>
          <a:prstGeom prst="rect">
            <a:avLst/>
          </a:prstGeom>
          <a:gradFill flip="none" rotWithShape="1">
            <a:gsLst>
              <a:gs pos="0">
                <a:srgbClr val="0E62B9">
                  <a:alpha val="0"/>
                </a:srgbClr>
              </a:gs>
              <a:gs pos="46000">
                <a:srgbClr val="0E62B9">
                  <a:alpha val="21000"/>
                </a:srgbClr>
              </a:gs>
              <a:gs pos="100000">
                <a:srgbClr val="0E62B9">
                  <a:alpha val="59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28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6E55097-C9B1-4255-8B68-7648004FC214}"/>
              </a:ext>
            </a:extLst>
          </p:cNvPr>
          <p:cNvSpPr txBox="1"/>
          <p:nvPr/>
        </p:nvSpPr>
        <p:spPr>
          <a:xfrm>
            <a:off x="11287126" y="6511751"/>
            <a:ext cx="904875" cy="352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28">
              <a:defRPr/>
            </a:pPr>
            <a:fld id="{3B6DCD13-45F5-4879-9DCC-75FC92199358}" type="slidenum">
              <a:rPr lang="en-US" sz="1688">
                <a:solidFill>
                  <a:prstClr val="white"/>
                </a:solidFill>
                <a:latin typeface="Calibri" panose="020F0502020204030204"/>
              </a:rPr>
              <a:pPr algn="r" defTabSz="914428">
                <a:defRPr/>
              </a:pPr>
              <a:t>6</a:t>
            </a:fld>
            <a:endParaRPr lang="en-US" sz="1688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BF8798-E424-3625-F49A-A08570F8BBE0}"/>
              </a:ext>
            </a:extLst>
          </p:cNvPr>
          <p:cNvSpPr>
            <a:spLocks/>
          </p:cNvSpPr>
          <p:nvPr/>
        </p:nvSpPr>
        <p:spPr>
          <a:xfrm>
            <a:off x="5214847" y="1319588"/>
            <a:ext cx="4583108" cy="4691597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17000"/>
                </a:schemeClr>
              </a:gs>
              <a:gs pos="23000">
                <a:schemeClr val="accent1">
                  <a:lumMod val="89000"/>
                  <a:alpha val="44000"/>
                </a:schemeClr>
              </a:gs>
              <a:gs pos="69000">
                <a:schemeClr val="accent1">
                  <a:lumMod val="75000"/>
                  <a:alpha val="54000"/>
                </a:schemeClr>
              </a:gs>
              <a:gs pos="97000">
                <a:schemeClr val="tx1">
                  <a:alpha val="8000"/>
                </a:schemeClr>
              </a:gs>
            </a:gsLst>
            <a:lin ang="16200000" scaled="1"/>
            <a:tileRect/>
          </a:gradFill>
          <a:ln>
            <a:solidFill>
              <a:srgbClr val="6CA6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28625">
              <a:defRPr/>
            </a:pPr>
            <a:endParaRPr lang="en-US" sz="1688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8" name="Picture 7" descr="A picture containing dark, sitting, green, black&#10;&#10;Description automatically generated">
            <a:extLst>
              <a:ext uri="{FF2B5EF4-FFF2-40B4-BE49-F238E27FC236}">
                <a16:creationId xmlns:a16="http://schemas.microsoft.com/office/drawing/2014/main" id="{B1235A67-ACA5-E427-5560-CB2E72CA2FA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48188">
            <a:off x="5987066" y="1716769"/>
            <a:ext cx="894055" cy="838502"/>
          </a:xfrm>
          <a:prstGeom prst="rect">
            <a:avLst/>
          </a:prstGeom>
        </p:spPr>
      </p:pic>
      <p:pic>
        <p:nvPicPr>
          <p:cNvPr id="11" name="Picture 10" descr="A picture containing black, sitting, dark, white&#10;&#10;Description automatically generated">
            <a:extLst>
              <a:ext uri="{FF2B5EF4-FFF2-40B4-BE49-F238E27FC236}">
                <a16:creationId xmlns:a16="http://schemas.microsoft.com/office/drawing/2014/main" id="{54C5EFCD-CD9A-F832-2AA4-48AA48CDDEA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9273" y="1211914"/>
            <a:ext cx="3750959" cy="3119016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5FFD6E17-6BB2-CDF1-0AE6-CFFA55635A5B}"/>
              </a:ext>
            </a:extLst>
          </p:cNvPr>
          <p:cNvGrpSpPr>
            <a:grpSpLocks/>
          </p:cNvGrpSpPr>
          <p:nvPr/>
        </p:nvGrpSpPr>
        <p:grpSpPr>
          <a:xfrm>
            <a:off x="8096580" y="2787889"/>
            <a:ext cx="272694" cy="115655"/>
            <a:chOff x="6564051" y="760742"/>
            <a:chExt cx="273128" cy="118155"/>
          </a:xfrm>
        </p:grpSpPr>
        <p:sp>
          <p:nvSpPr>
            <p:cNvPr id="28" name="Flowchart: Or 27">
              <a:extLst>
                <a:ext uri="{FF2B5EF4-FFF2-40B4-BE49-F238E27FC236}">
                  <a16:creationId xmlns:a16="http://schemas.microsoft.com/office/drawing/2014/main" id="{2CFE2E04-F897-D851-FA53-7BAB7029333E}"/>
                </a:ext>
              </a:extLst>
            </p:cNvPr>
            <p:cNvSpPr>
              <a:spLocks/>
            </p:cNvSpPr>
            <p:nvPr/>
          </p:nvSpPr>
          <p:spPr>
            <a:xfrm>
              <a:off x="6564051" y="760742"/>
              <a:ext cx="57830" cy="57830"/>
            </a:xfrm>
            <a:prstGeom prst="flowChartOr">
              <a:avLst/>
            </a:prstGeom>
            <a:noFill/>
            <a:ln w="9525">
              <a:solidFill>
                <a:srgbClr val="FF000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28">
                <a:defRPr/>
              </a:pPr>
              <a:endParaRPr lang="en-US" sz="1688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9" name="Flowchart: Or 28">
              <a:extLst>
                <a:ext uri="{FF2B5EF4-FFF2-40B4-BE49-F238E27FC236}">
                  <a16:creationId xmlns:a16="http://schemas.microsoft.com/office/drawing/2014/main" id="{C27BA5FA-5C4E-D6D1-CC55-7C8D1CAFA2AB}"/>
                </a:ext>
              </a:extLst>
            </p:cNvPr>
            <p:cNvSpPr>
              <a:spLocks/>
            </p:cNvSpPr>
            <p:nvPr/>
          </p:nvSpPr>
          <p:spPr>
            <a:xfrm>
              <a:off x="6662476" y="760742"/>
              <a:ext cx="57830" cy="57830"/>
            </a:xfrm>
            <a:prstGeom prst="flowChartOr">
              <a:avLst/>
            </a:prstGeom>
            <a:noFill/>
            <a:ln w="9525">
              <a:solidFill>
                <a:srgbClr val="FF000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28">
                <a:defRPr/>
              </a:pPr>
              <a:endParaRPr lang="en-US" sz="1688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0" name="Flowchart: Or 29">
              <a:extLst>
                <a:ext uri="{FF2B5EF4-FFF2-40B4-BE49-F238E27FC236}">
                  <a16:creationId xmlns:a16="http://schemas.microsoft.com/office/drawing/2014/main" id="{F95E09C3-C3EB-E203-6D82-B943A42C1049}"/>
                </a:ext>
              </a:extLst>
            </p:cNvPr>
            <p:cNvSpPr>
              <a:spLocks/>
            </p:cNvSpPr>
            <p:nvPr/>
          </p:nvSpPr>
          <p:spPr>
            <a:xfrm>
              <a:off x="6779349" y="760742"/>
              <a:ext cx="57830" cy="57830"/>
            </a:xfrm>
            <a:prstGeom prst="flowChartOr">
              <a:avLst/>
            </a:prstGeom>
            <a:noFill/>
            <a:ln w="9525">
              <a:solidFill>
                <a:srgbClr val="FF000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28">
                <a:defRPr/>
              </a:pPr>
              <a:endParaRPr lang="en-US" sz="1688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1" name="Flowchart: Or 30">
              <a:extLst>
                <a:ext uri="{FF2B5EF4-FFF2-40B4-BE49-F238E27FC236}">
                  <a16:creationId xmlns:a16="http://schemas.microsoft.com/office/drawing/2014/main" id="{54C00A07-51CF-258B-5D8F-EF3CC204586B}"/>
                </a:ext>
              </a:extLst>
            </p:cNvPr>
            <p:cNvSpPr>
              <a:spLocks/>
            </p:cNvSpPr>
            <p:nvPr/>
          </p:nvSpPr>
          <p:spPr>
            <a:xfrm>
              <a:off x="6614851" y="821067"/>
              <a:ext cx="57830" cy="57830"/>
            </a:xfrm>
            <a:prstGeom prst="flowChartOr">
              <a:avLst/>
            </a:prstGeom>
            <a:noFill/>
            <a:ln w="9525">
              <a:solidFill>
                <a:srgbClr val="FF000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28">
                <a:defRPr/>
              </a:pPr>
              <a:endParaRPr lang="en-US" sz="1688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14" name="Flowchart: Or 13">
            <a:extLst>
              <a:ext uri="{FF2B5EF4-FFF2-40B4-BE49-F238E27FC236}">
                <a16:creationId xmlns:a16="http://schemas.microsoft.com/office/drawing/2014/main" id="{92ECFBDC-1F3A-4743-23C9-E8F003FB6960}"/>
              </a:ext>
            </a:extLst>
          </p:cNvPr>
          <p:cNvSpPr>
            <a:spLocks/>
          </p:cNvSpPr>
          <p:nvPr/>
        </p:nvSpPr>
        <p:spPr>
          <a:xfrm rot="18180709">
            <a:off x="7654987" y="3875814"/>
            <a:ext cx="56607" cy="57738"/>
          </a:xfrm>
          <a:prstGeom prst="flowChartOr">
            <a:avLst/>
          </a:prstGeom>
          <a:noFill/>
          <a:ln w="9525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28">
              <a:defRPr/>
            </a:pPr>
            <a:endParaRPr lang="en-US" sz="1688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Flowchart: Or 14">
            <a:extLst>
              <a:ext uri="{FF2B5EF4-FFF2-40B4-BE49-F238E27FC236}">
                <a16:creationId xmlns:a16="http://schemas.microsoft.com/office/drawing/2014/main" id="{C60A540C-B70B-ABAF-FEB3-1366E59C810B}"/>
              </a:ext>
            </a:extLst>
          </p:cNvPr>
          <p:cNvSpPr>
            <a:spLocks/>
          </p:cNvSpPr>
          <p:nvPr/>
        </p:nvSpPr>
        <p:spPr>
          <a:xfrm rot="18180709">
            <a:off x="7673727" y="3787115"/>
            <a:ext cx="56607" cy="57738"/>
          </a:xfrm>
          <a:prstGeom prst="flowChartOr">
            <a:avLst/>
          </a:prstGeom>
          <a:noFill/>
          <a:ln w="9525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28">
              <a:defRPr/>
            </a:pPr>
            <a:endParaRPr lang="en-US" sz="1688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Flowchart: Or 16">
            <a:extLst>
              <a:ext uri="{FF2B5EF4-FFF2-40B4-BE49-F238E27FC236}">
                <a16:creationId xmlns:a16="http://schemas.microsoft.com/office/drawing/2014/main" id="{7BA47726-ED7C-9345-594F-6EB77D82C304}"/>
              </a:ext>
            </a:extLst>
          </p:cNvPr>
          <p:cNvSpPr>
            <a:spLocks/>
          </p:cNvSpPr>
          <p:nvPr/>
        </p:nvSpPr>
        <p:spPr>
          <a:xfrm rot="18180709">
            <a:off x="7733125" y="3866287"/>
            <a:ext cx="56607" cy="57738"/>
          </a:xfrm>
          <a:prstGeom prst="flowChartOr">
            <a:avLst/>
          </a:prstGeom>
          <a:noFill/>
          <a:ln w="9525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28">
              <a:defRPr/>
            </a:pPr>
            <a:endParaRPr lang="en-US" sz="1688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Flowchart: Or 17">
            <a:extLst>
              <a:ext uri="{FF2B5EF4-FFF2-40B4-BE49-F238E27FC236}">
                <a16:creationId xmlns:a16="http://schemas.microsoft.com/office/drawing/2014/main" id="{F1572693-09A4-35A8-DC86-E77F7B65D276}"/>
              </a:ext>
            </a:extLst>
          </p:cNvPr>
          <p:cNvSpPr>
            <a:spLocks/>
          </p:cNvSpPr>
          <p:nvPr/>
        </p:nvSpPr>
        <p:spPr>
          <a:xfrm rot="18180709">
            <a:off x="6894673" y="3417450"/>
            <a:ext cx="56607" cy="57738"/>
          </a:xfrm>
          <a:prstGeom prst="flowChartOr">
            <a:avLst/>
          </a:prstGeom>
          <a:noFill/>
          <a:ln w="9525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28">
              <a:defRPr/>
            </a:pPr>
            <a:endParaRPr lang="en-US" sz="1688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58827CA-1D58-733C-920C-A2490D2CC713}"/>
              </a:ext>
            </a:extLst>
          </p:cNvPr>
          <p:cNvCxnSpPr>
            <a:cxnSpLocks/>
            <a:stCxn id="20" idx="2"/>
            <a:endCxn id="9" idx="0"/>
          </p:cNvCxnSpPr>
          <p:nvPr/>
        </p:nvCxnSpPr>
        <p:spPr>
          <a:xfrm flipH="1">
            <a:off x="8007201" y="3988013"/>
            <a:ext cx="1682178" cy="155464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2C60941-913B-C492-7D5A-155BEC5819B8}"/>
              </a:ext>
            </a:extLst>
          </p:cNvPr>
          <p:cNvCxnSpPr>
            <a:cxnSpLocks/>
            <a:stCxn id="10" idx="0"/>
            <a:endCxn id="20" idx="3"/>
          </p:cNvCxnSpPr>
          <p:nvPr/>
        </p:nvCxnSpPr>
        <p:spPr>
          <a:xfrm flipV="1">
            <a:off x="5415306" y="3911479"/>
            <a:ext cx="4119079" cy="778164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DE9301AB-E049-127B-A699-E5B5716BCF1E}"/>
              </a:ext>
            </a:extLst>
          </p:cNvPr>
          <p:cNvCxnSpPr>
            <a:cxnSpLocks/>
            <a:stCxn id="10" idx="0"/>
          </p:cNvCxnSpPr>
          <p:nvPr/>
        </p:nvCxnSpPr>
        <p:spPr>
          <a:xfrm flipV="1">
            <a:off x="5415306" y="3340181"/>
            <a:ext cx="968247" cy="1349462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C9FED46-3C4E-9E99-BF69-C93BEEF3D070}"/>
              </a:ext>
            </a:extLst>
          </p:cNvPr>
          <p:cNvCxnSpPr>
            <a:cxnSpLocks/>
            <a:stCxn id="18" idx="5"/>
            <a:endCxn id="9" idx="0"/>
          </p:cNvCxnSpPr>
          <p:nvPr/>
        </p:nvCxnSpPr>
        <p:spPr>
          <a:xfrm>
            <a:off x="6950998" y="3440658"/>
            <a:ext cx="1056203" cy="2101995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itle">
            <a:extLst>
              <a:ext uri="{FF2B5EF4-FFF2-40B4-BE49-F238E27FC236}">
                <a16:creationId xmlns:a16="http://schemas.microsoft.com/office/drawing/2014/main" id="{BAF419B2-08EB-2A78-A25E-C1741C4C8A49}"/>
              </a:ext>
            </a:extLst>
          </p:cNvPr>
          <p:cNvSpPr txBox="1"/>
          <p:nvPr/>
        </p:nvSpPr>
        <p:spPr>
          <a:xfrm>
            <a:off x="207568" y="171990"/>
            <a:ext cx="11999569" cy="548227"/>
          </a:xfrm>
          <a:prstGeom prst="rect">
            <a:avLst/>
          </a:prstGeom>
          <a:noFill/>
          <a:ln w="9525">
            <a:noFill/>
          </a:ln>
          <a:effectLst>
            <a:outerShdw blurRad="101600" dist="63500" dir="5400000" algn="t" rotWithShape="0">
              <a:prstClr val="black">
                <a:alpha val="40000"/>
              </a:prstClr>
            </a:outerShdw>
          </a:effectLst>
        </p:spPr>
        <p:txBody>
          <a:bodyPr wrap="square" anchor="t">
            <a:spAutoFit/>
          </a:bodyPr>
          <a:lstStyle/>
          <a:p>
            <a:pPr defTabSz="914428" fontAlgn="base">
              <a:lnSpc>
                <a:spcPts val="38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625" dirty="0">
                <a:solidFill>
                  <a:srgbClr val="99E8FE"/>
                </a:solidFill>
                <a:latin typeface="Montserrat" panose="00000500000000000000" pitchFamily="50" charset="0"/>
                <a:ea typeface="Calibri" panose="020F0502020204030204" pitchFamily="34" charset="0"/>
              </a:rPr>
              <a:t>Initial Capability for </a:t>
            </a:r>
            <a:r>
              <a:rPr lang="en-US" altLang="zh-CN" sz="3000" b="1" dirty="0">
                <a:solidFill>
                  <a:srgbClr val="99E8FE"/>
                </a:solidFill>
                <a:latin typeface="Montserrat Medium" panose="00000600000000000000" pitchFamily="50" charset="0"/>
                <a:ea typeface="Calibri" panose="020F0502020204030204" pitchFamily="34" charset="0"/>
              </a:rPr>
              <a:t>LCRNS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4769502F-30D3-869F-92AE-8A6DECDE83AA}"/>
              </a:ext>
            </a:extLst>
          </p:cNvPr>
          <p:cNvCxnSpPr>
            <a:cxnSpLocks/>
          </p:cNvCxnSpPr>
          <p:nvPr/>
        </p:nvCxnSpPr>
        <p:spPr>
          <a:xfrm flipH="1" flipV="1">
            <a:off x="264148" y="1043986"/>
            <a:ext cx="4058753" cy="20917"/>
          </a:xfrm>
          <a:prstGeom prst="line">
            <a:avLst/>
          </a:prstGeom>
          <a:ln w="28575">
            <a:gradFill flip="none" rotWithShape="1">
              <a:gsLst>
                <a:gs pos="50000">
                  <a:srgbClr val="00B0F0"/>
                </a:gs>
                <a:gs pos="100000">
                  <a:srgbClr val="0F5FB7"/>
                </a:gs>
                <a:gs pos="0">
                  <a:srgbClr val="5A7DEC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1035991C-7E13-B886-B82B-DE9AF617A11D}"/>
              </a:ext>
            </a:extLst>
          </p:cNvPr>
          <p:cNvSpPr txBox="1"/>
          <p:nvPr/>
        </p:nvSpPr>
        <p:spPr>
          <a:xfrm>
            <a:off x="157422" y="1130437"/>
            <a:ext cx="4782992" cy="5601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7013" indent="-227013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bg1"/>
                </a:solidFill>
                <a:latin typeface="Arial Nova Light" panose="020B0304020202020204" pitchFamily="34" charset="0"/>
                <a:cs typeface="Calibri" panose="020F0502020204030204" pitchFamily="34" charset="0"/>
              </a:rPr>
              <a:t>Initial Capability is expected to consist of three distinct phases over a period of approx. 5 years:</a:t>
            </a:r>
          </a:p>
          <a:p>
            <a:pPr marL="684213" lvl="1" indent="-227013">
              <a:buFont typeface="Wingdings" panose="05000000000000000000" pitchFamily="2" charset="2"/>
              <a:buChar char="§"/>
            </a:pPr>
            <a:r>
              <a:rPr lang="en-US" sz="1400" dirty="0">
                <a:solidFill>
                  <a:schemeClr val="bg1"/>
                </a:solidFill>
                <a:latin typeface="Arial Nova Light" panose="020B0304020202020204" pitchFamily="34" charset="0"/>
                <a:cs typeface="Calibri" panose="020F0502020204030204" pitchFamily="34" charset="0"/>
              </a:rPr>
              <a:t>Phase Alpha, with a minimum of one Augmented Forward Signal (AFS) expected to broadcast over the South Pole region.</a:t>
            </a:r>
          </a:p>
          <a:p>
            <a:pPr marL="684213" lvl="1" indent="-227013">
              <a:buFont typeface="Wingdings" panose="05000000000000000000" pitchFamily="2" charset="2"/>
              <a:buChar char="§"/>
            </a:pPr>
            <a:r>
              <a:rPr lang="en-US" sz="1400" dirty="0">
                <a:solidFill>
                  <a:schemeClr val="bg1"/>
                </a:solidFill>
                <a:latin typeface="Arial Nova Light" panose="020B0304020202020204" pitchFamily="34" charset="0"/>
                <a:cs typeface="Calibri" panose="020F0502020204030204" pitchFamily="34" charset="0"/>
              </a:rPr>
              <a:t>Phase Bravo, with a minimum of two AFS expected over the same South Pole region. </a:t>
            </a:r>
          </a:p>
          <a:p>
            <a:pPr marL="684213" lvl="1" indent="-227013">
              <a:buFont typeface="Wingdings" panose="05000000000000000000" pitchFamily="2" charset="2"/>
              <a:buChar char="§"/>
            </a:pPr>
            <a:r>
              <a:rPr lang="en-US" sz="1400" dirty="0">
                <a:solidFill>
                  <a:schemeClr val="bg1"/>
                </a:solidFill>
                <a:latin typeface="Arial Nova Light" panose="020B0304020202020204" pitchFamily="34" charset="0"/>
                <a:cs typeface="Calibri" panose="020F0502020204030204" pitchFamily="34" charset="0"/>
              </a:rPr>
              <a:t>Phase Charlie, with an expected minimum of four AFS in view for a limited portion of an Earth day, also meeting a requirement for GDOP.</a:t>
            </a:r>
          </a:p>
          <a:p>
            <a:pPr marL="227013" indent="-227013">
              <a:buFont typeface="Wingdings" panose="05000000000000000000" pitchFamily="2" charset="2"/>
              <a:buChar char="§"/>
            </a:pPr>
            <a:endParaRPr lang="en-US" sz="1600" dirty="0">
              <a:solidFill>
                <a:schemeClr val="bg1"/>
              </a:solidFill>
              <a:latin typeface="Arial Nova Light" panose="020B0304020202020204" pitchFamily="34" charset="0"/>
              <a:cs typeface="Calibri" panose="020F0502020204030204" pitchFamily="34" charset="0"/>
            </a:endParaRPr>
          </a:p>
          <a:p>
            <a:pPr marL="227013" indent="-227013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bg1"/>
                </a:solidFill>
                <a:latin typeface="Arial Nova Light" panose="020B0304020202020204" pitchFamily="34" charset="0"/>
                <a:cs typeface="Calibri" panose="020F0502020204030204" pitchFamily="34" charset="0"/>
              </a:rPr>
              <a:t>The LCRNS AFS will comply with the </a:t>
            </a:r>
            <a:r>
              <a:rPr lang="en-US" sz="1600" dirty="0" err="1">
                <a:solidFill>
                  <a:schemeClr val="bg1"/>
                </a:solidFill>
                <a:latin typeface="Arial Nova Light" panose="020B0304020202020204" pitchFamily="34" charset="0"/>
                <a:cs typeface="Calibri" panose="020F0502020204030204" pitchFamily="34" charset="0"/>
              </a:rPr>
              <a:t>LunaNet</a:t>
            </a:r>
            <a:r>
              <a:rPr lang="en-US" sz="1600" dirty="0">
                <a:solidFill>
                  <a:schemeClr val="bg1"/>
                </a:solidFill>
                <a:latin typeface="Arial Nova Light" panose="020B0304020202020204" pitchFamily="34" charset="0"/>
                <a:cs typeface="Calibri" panose="020F0502020204030204" pitchFamily="34" charset="0"/>
              </a:rPr>
              <a:t> Interoperability Specification.</a:t>
            </a:r>
          </a:p>
          <a:p>
            <a:pPr marL="227013" indent="-227013">
              <a:buFont typeface="Wingdings" panose="05000000000000000000" pitchFamily="2" charset="2"/>
              <a:buChar char="§"/>
            </a:pPr>
            <a:endParaRPr lang="en-US" sz="1600" dirty="0">
              <a:solidFill>
                <a:schemeClr val="bg1"/>
              </a:solidFill>
              <a:latin typeface="Arial Nova Light" panose="020B0304020202020204" pitchFamily="34" charset="0"/>
              <a:cs typeface="Calibri" panose="020F0502020204030204" pitchFamily="34" charset="0"/>
            </a:endParaRPr>
          </a:p>
          <a:p>
            <a:pPr marL="227013" indent="-227013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bg1"/>
                </a:solidFill>
                <a:latin typeface="Arial Nova Light" panose="020B0304020202020204" pitchFamily="34" charset="0"/>
                <a:cs typeface="Calibri" panose="020F0502020204030204" pitchFamily="34" charset="0"/>
              </a:rPr>
              <a:t>LCRNS orbit(s) will be defined by the service provider and are expected to meet the Signal-in-Space-Error.</a:t>
            </a:r>
          </a:p>
          <a:p>
            <a:pPr marL="227013" indent="-227013">
              <a:buFont typeface="Wingdings" panose="05000000000000000000" pitchFamily="2" charset="2"/>
              <a:buChar char="§"/>
            </a:pPr>
            <a:endParaRPr lang="en-US" sz="1100" dirty="0">
              <a:solidFill>
                <a:schemeClr val="bg1"/>
              </a:solidFill>
              <a:latin typeface="Arial Nova Light" panose="020B0304020202020204" pitchFamily="34" charset="0"/>
              <a:cs typeface="Calibri" panose="020F0502020204030204" pitchFamily="34" charset="0"/>
            </a:endParaRPr>
          </a:p>
          <a:p>
            <a:pPr marL="227013" indent="-227013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bg1"/>
                </a:solidFill>
                <a:latin typeface="Arial Nova Light" panose="020B0304020202020204" pitchFamily="34" charset="0"/>
                <a:cs typeface="Calibri" panose="020F0502020204030204" pitchFamily="34" charset="0"/>
              </a:rPr>
              <a:t>It is expected that LCRNS will be capable of providing two-way measurements from Point-to-Point (P2P) signals.</a:t>
            </a:r>
          </a:p>
          <a:p>
            <a:pPr marL="227013" indent="-227013">
              <a:buFont typeface="Wingdings" panose="05000000000000000000" pitchFamily="2" charset="2"/>
              <a:buChar char="§"/>
            </a:pPr>
            <a:endParaRPr lang="en-US" sz="1100" dirty="0">
              <a:solidFill>
                <a:schemeClr val="bg1"/>
              </a:solidFill>
              <a:latin typeface="Arial Nova Light" panose="020B0304020202020204" pitchFamily="34" charset="0"/>
              <a:cs typeface="Calibri" panose="020F0502020204030204" pitchFamily="34" charset="0"/>
            </a:endParaRPr>
          </a:p>
          <a:p>
            <a:pPr marL="227013" indent="-227013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chemeClr val="bg1"/>
                </a:solidFill>
                <a:latin typeface="Arial Nova Light" panose="020B0304020202020204" pitchFamily="34" charset="0"/>
                <a:cs typeface="Calibri" panose="020F0502020204030204" pitchFamily="34" charset="0"/>
              </a:rPr>
              <a:t>Service delivery is reliant on defined lunar geodetic system and lunar time.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4" name="Picture 33" descr="A logo of a space station&#10;&#10;Description automatically generated">
            <a:extLst>
              <a:ext uri="{FF2B5EF4-FFF2-40B4-BE49-F238E27FC236}">
                <a16:creationId xmlns:a16="http://schemas.microsoft.com/office/drawing/2014/main" id="{0EB54944-9358-37D4-EDBF-FC91383A503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58" t="1783" r="3546" b="858"/>
          <a:stretch/>
        </p:blipFill>
        <p:spPr>
          <a:xfrm>
            <a:off x="10237835" y="269461"/>
            <a:ext cx="1525767" cy="1533844"/>
          </a:xfrm>
          <a:prstGeom prst="flowChartConnector">
            <a:avLst/>
          </a:prstGeom>
        </p:spPr>
      </p:pic>
      <p:pic>
        <p:nvPicPr>
          <p:cNvPr id="36" name="Picture 35" descr="A picture containing black, seat&#10;&#10;Description automatically generated">
            <a:extLst>
              <a:ext uri="{FF2B5EF4-FFF2-40B4-BE49-F238E27FC236}">
                <a16:creationId xmlns:a16="http://schemas.microsoft.com/office/drawing/2014/main" id="{46AF1861-1E9B-3B81-4AFC-AF8D51BA43E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95455" y="3237409"/>
            <a:ext cx="401805" cy="367484"/>
          </a:xfrm>
          <a:prstGeom prst="rect">
            <a:avLst/>
          </a:prstGeom>
          <a:effectLst/>
        </p:spPr>
      </p:pic>
      <p:pic>
        <p:nvPicPr>
          <p:cNvPr id="37" name="Picture 36" descr="A picture containing black, seat&#10;&#10;Description automatically generated">
            <a:extLst>
              <a:ext uri="{FF2B5EF4-FFF2-40B4-BE49-F238E27FC236}">
                <a16:creationId xmlns:a16="http://schemas.microsoft.com/office/drawing/2014/main" id="{86CB11FD-C096-B566-9E68-A39C7D8170A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96126" y="2726108"/>
            <a:ext cx="401805" cy="367484"/>
          </a:xfrm>
          <a:prstGeom prst="rect">
            <a:avLst/>
          </a:prstGeom>
          <a:effectLst/>
        </p:spPr>
      </p:pic>
      <p:pic>
        <p:nvPicPr>
          <p:cNvPr id="45" name="Picture 44" descr="A picture containing text, projector&#10;&#10;Description automatically generated">
            <a:extLst>
              <a:ext uri="{FF2B5EF4-FFF2-40B4-BE49-F238E27FC236}">
                <a16:creationId xmlns:a16="http://schemas.microsoft.com/office/drawing/2014/main" id="{06C4C440-26B4-53EB-A417-9217ED2BF65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36969" y="3683732"/>
            <a:ext cx="248153" cy="260106"/>
          </a:xfrm>
          <a:prstGeom prst="rect">
            <a:avLst/>
          </a:prstGeom>
          <a:effectLst>
            <a:outerShdw blurRad="12700" dir="8760000" sy="23000" kx="-1200000" algn="bl" rotWithShape="0">
              <a:prstClr val="black"/>
            </a:outerShdw>
          </a:effectLst>
        </p:spPr>
      </p:pic>
      <p:pic>
        <p:nvPicPr>
          <p:cNvPr id="46" name="Picture 45" descr="A person in a space suit&#10;&#10;Description automatically generated">
            <a:extLst>
              <a:ext uri="{FF2B5EF4-FFF2-40B4-BE49-F238E27FC236}">
                <a16:creationId xmlns:a16="http://schemas.microsoft.com/office/drawing/2014/main" id="{7BF7C6C8-C051-1AA0-A666-FB3489202AE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82310" y="3669801"/>
            <a:ext cx="209955" cy="337677"/>
          </a:xfrm>
          <a:prstGeom prst="rect">
            <a:avLst/>
          </a:prstGeom>
        </p:spPr>
      </p:pic>
      <p:pic>
        <p:nvPicPr>
          <p:cNvPr id="47" name="Picture 46" descr="A person in a protective suit&#10;&#10;Description automatically generated">
            <a:extLst>
              <a:ext uri="{FF2B5EF4-FFF2-40B4-BE49-F238E27FC236}">
                <a16:creationId xmlns:a16="http://schemas.microsoft.com/office/drawing/2014/main" id="{9298ACA0-AF44-398F-F06C-6FAF2B2CA643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9413" y="3739355"/>
            <a:ext cx="204664" cy="268123"/>
          </a:xfrm>
          <a:prstGeom prst="rect">
            <a:avLst/>
          </a:prstGeom>
        </p:spPr>
      </p:pic>
      <p:sp>
        <p:nvSpPr>
          <p:cNvPr id="54" name="Isosceles Triangle 53">
            <a:extLst>
              <a:ext uri="{FF2B5EF4-FFF2-40B4-BE49-F238E27FC236}">
                <a16:creationId xmlns:a16="http://schemas.microsoft.com/office/drawing/2014/main" id="{3D5CB662-EEFC-8B5A-9F4B-7AE10F243EF7}"/>
              </a:ext>
            </a:extLst>
          </p:cNvPr>
          <p:cNvSpPr/>
          <p:nvPr/>
        </p:nvSpPr>
        <p:spPr>
          <a:xfrm rot="14588541">
            <a:off x="5002039" y="2950563"/>
            <a:ext cx="2334744" cy="2158342"/>
          </a:xfrm>
          <a:prstGeom prst="triangle">
            <a:avLst>
              <a:gd name="adj" fmla="val 34886"/>
            </a:avLst>
          </a:prstGeom>
          <a:gradFill flip="none" rotWithShape="1">
            <a:gsLst>
              <a:gs pos="37000">
                <a:schemeClr val="accent1">
                  <a:lumMod val="60000"/>
                  <a:lumOff val="40000"/>
                  <a:alpha val="37000"/>
                </a:schemeClr>
              </a:gs>
              <a:gs pos="5000">
                <a:schemeClr val="bg1">
                  <a:lumMod val="45000"/>
                  <a:alpha val="0"/>
                </a:schemeClr>
              </a:gs>
              <a:gs pos="76000">
                <a:srgbClr val="95ECFB">
                  <a:alpha val="34000"/>
                </a:srgbClr>
              </a:gs>
            </a:gsLst>
            <a:lin ang="15600000" scaled="0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28"/>
            <a:endParaRPr lang="en-US" sz="1688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5" name="Isosceles Triangle 54">
            <a:extLst>
              <a:ext uri="{FF2B5EF4-FFF2-40B4-BE49-F238E27FC236}">
                <a16:creationId xmlns:a16="http://schemas.microsoft.com/office/drawing/2014/main" id="{8C222FEE-AD16-F57D-165E-D8144EC31605}"/>
              </a:ext>
            </a:extLst>
          </p:cNvPr>
          <p:cNvSpPr/>
          <p:nvPr/>
        </p:nvSpPr>
        <p:spPr>
          <a:xfrm rot="10315256">
            <a:off x="6360824" y="3593298"/>
            <a:ext cx="2572080" cy="2158342"/>
          </a:xfrm>
          <a:prstGeom prst="triangle">
            <a:avLst>
              <a:gd name="adj" fmla="val 39629"/>
            </a:avLst>
          </a:prstGeom>
          <a:gradFill flip="none" rotWithShape="1">
            <a:gsLst>
              <a:gs pos="37000">
                <a:schemeClr val="accent1">
                  <a:lumMod val="60000"/>
                  <a:lumOff val="40000"/>
                  <a:alpha val="37000"/>
                </a:schemeClr>
              </a:gs>
              <a:gs pos="5000">
                <a:schemeClr val="bg1">
                  <a:lumMod val="45000"/>
                  <a:alpha val="0"/>
                </a:schemeClr>
              </a:gs>
              <a:gs pos="76000">
                <a:srgbClr val="95ECFB">
                  <a:alpha val="34000"/>
                </a:srgbClr>
              </a:gs>
            </a:gsLst>
            <a:lin ang="15600000" scaled="0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28"/>
            <a:endParaRPr lang="en-US" sz="1688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379B87D-83EC-E72D-82E9-2D0EFD0E5AB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20328" flipH="1">
            <a:off x="7890979" y="5540598"/>
            <a:ext cx="273884" cy="21097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E86E833-D28E-25CA-96B0-9F79BCECC3E8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20328" flipH="1">
            <a:off x="5299084" y="4687588"/>
            <a:ext cx="273884" cy="210977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E2FE86A-DC1D-6D06-B85B-A921C0F65260}"/>
              </a:ext>
            </a:extLst>
          </p:cNvPr>
          <p:cNvCxnSpPr>
            <a:cxnSpLocks/>
            <a:stCxn id="10" idx="1"/>
            <a:endCxn id="9" idx="0"/>
          </p:cNvCxnSpPr>
          <p:nvPr/>
        </p:nvCxnSpPr>
        <p:spPr>
          <a:xfrm>
            <a:off x="5570300" y="4766178"/>
            <a:ext cx="2436901" cy="776475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Isosceles Triangle 55">
            <a:extLst>
              <a:ext uri="{FF2B5EF4-FFF2-40B4-BE49-F238E27FC236}">
                <a16:creationId xmlns:a16="http://schemas.microsoft.com/office/drawing/2014/main" id="{B6E0760F-5013-9DFC-2F34-62B903AD2EE3}"/>
              </a:ext>
            </a:extLst>
          </p:cNvPr>
          <p:cNvSpPr/>
          <p:nvPr/>
        </p:nvSpPr>
        <p:spPr>
          <a:xfrm rot="7343529">
            <a:off x="7227256" y="2789334"/>
            <a:ext cx="2723805" cy="2043421"/>
          </a:xfrm>
          <a:prstGeom prst="triangle">
            <a:avLst>
              <a:gd name="adj" fmla="val 30991"/>
            </a:avLst>
          </a:prstGeom>
          <a:gradFill flip="none" rotWithShape="1">
            <a:gsLst>
              <a:gs pos="37000">
                <a:schemeClr val="accent1">
                  <a:lumMod val="60000"/>
                  <a:lumOff val="40000"/>
                  <a:alpha val="37000"/>
                </a:schemeClr>
              </a:gs>
              <a:gs pos="5000">
                <a:schemeClr val="bg1">
                  <a:lumMod val="45000"/>
                  <a:alpha val="0"/>
                </a:schemeClr>
              </a:gs>
              <a:gs pos="76000">
                <a:srgbClr val="95ECFB">
                  <a:alpha val="34000"/>
                </a:srgbClr>
              </a:gs>
            </a:gsLst>
            <a:lin ang="15600000" scaled="0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28"/>
            <a:endParaRPr lang="en-US" sz="1688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01F33271-B24E-BFF7-0729-DF94FBB18B7B}"/>
              </a:ext>
            </a:extLst>
          </p:cNvPr>
          <p:cNvCxnSpPr>
            <a:cxnSpLocks/>
          </p:cNvCxnSpPr>
          <p:nvPr/>
        </p:nvCxnSpPr>
        <p:spPr>
          <a:xfrm flipH="1">
            <a:off x="8016275" y="2875241"/>
            <a:ext cx="182897" cy="263910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>
            <a:extLst>
              <a:ext uri="{FF2B5EF4-FFF2-40B4-BE49-F238E27FC236}">
                <a16:creationId xmlns:a16="http://schemas.microsoft.com/office/drawing/2014/main" id="{9BBDCB04-977B-B4FC-EBF3-F1BD03E161C2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20328" flipH="1">
            <a:off x="9531717" y="3779091"/>
            <a:ext cx="273884" cy="210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5384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5364</TotalTime>
  <Words>594</Words>
  <Application>Microsoft Office PowerPoint</Application>
  <PresentationFormat>Widescreen</PresentationFormat>
  <Paragraphs>86</Paragraphs>
  <Slides>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9" baseType="lpstr">
      <vt:lpstr>Arial</vt:lpstr>
      <vt:lpstr>Arial Narrow</vt:lpstr>
      <vt:lpstr>Arial Nova</vt:lpstr>
      <vt:lpstr>Arial Nova Light</vt:lpstr>
      <vt:lpstr>Calibri</vt:lpstr>
      <vt:lpstr>Calibri Light</vt:lpstr>
      <vt:lpstr>Montserrat</vt:lpstr>
      <vt:lpstr>Montserrat </vt:lpstr>
      <vt:lpstr>Montserrat Light</vt:lpstr>
      <vt:lpstr>Montserrat Medium</vt:lpstr>
      <vt:lpstr>Montserrat SemiBold</vt:lpstr>
      <vt:lpstr>Wingdings</vt:lpstr>
      <vt:lpstr>Office Theme</vt:lpstr>
      <vt:lpstr>PowerPoint Presentation</vt:lpstr>
      <vt:lpstr>PowerPoint Presentation</vt:lpstr>
      <vt:lpstr>PowerPoint Presentation</vt:lpstr>
      <vt:lpstr>Phased Expansion of Lunar PNT</vt:lpstr>
      <vt:lpstr>User Drivers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Gramling, Cheryl J. (GSFC-5900)</dc:creator>
  <cp:lastModifiedBy>Crenshaw, Juan M. (GSFC-5950)</cp:lastModifiedBy>
  <cp:revision>12</cp:revision>
  <dcterms:created xsi:type="dcterms:W3CDTF">2023-09-11T15:30:53Z</dcterms:created>
  <dcterms:modified xsi:type="dcterms:W3CDTF">2024-09-09T20:45:58Z</dcterms:modified>
</cp:coreProperties>
</file>