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992" r:id="rId2"/>
    <p:sldId id="1160" r:id="rId3"/>
    <p:sldId id="994" r:id="rId4"/>
    <p:sldId id="1000" r:id="rId5"/>
    <p:sldId id="995" r:id="rId6"/>
    <p:sldId id="996" r:id="rId7"/>
    <p:sldId id="997" r:id="rId8"/>
    <p:sldId id="1161" r:id="rId9"/>
    <p:sldId id="998" r:id="rId10"/>
    <p:sldId id="1163" r:id="rId11"/>
    <p:sldId id="477" r:id="rId12"/>
    <p:sldId id="338"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98989"/>
    <a:srgbClr val="A9D18E"/>
    <a:srgbClr val="808080"/>
    <a:srgbClr val="FFD966"/>
    <a:srgbClr val="A9A742"/>
    <a:srgbClr val="ABCBE8"/>
    <a:srgbClr val="D6D5A9"/>
    <a:srgbClr val="A9A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p:restoredTop sz="91822" autoAdjust="0"/>
  </p:normalViewPr>
  <p:slideViewPr>
    <p:cSldViewPr snapToGrid="0" snapToObjects="1">
      <p:cViewPr varScale="1">
        <p:scale>
          <a:sx n="124" d="100"/>
          <a:sy n="124" d="100"/>
        </p:scale>
        <p:origin x="1200"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55107-4A06-3A44-AF2B-47762F05A37C}" type="datetimeFigureOut">
              <a:rPr lang="en-US" smtClean="0"/>
              <a:t>9/11/24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B51ED-FEE0-A345-888A-B266CCAEC510}" type="slidenum">
              <a:rPr lang="en-US" smtClean="0"/>
              <a:t>‹#›</a:t>
            </a:fld>
            <a:endParaRPr lang="en-US" dirty="0"/>
          </a:p>
        </p:txBody>
      </p:sp>
    </p:spTree>
    <p:extLst>
      <p:ext uri="{BB962C8B-B14F-4D97-AF65-F5344CB8AC3E}">
        <p14:creationId xmlns:p14="http://schemas.microsoft.com/office/powerpoint/2010/main" val="224030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Wingdings" panose="05000000000000000000" pitchFamily="2" charset="2"/>
              <a:buChar char="§"/>
            </a:pPr>
            <a:r>
              <a:rPr lang="en-US" sz="1400">
                <a:solidFill>
                  <a:srgbClr val="FF0000"/>
                </a:solidFill>
              </a:rPr>
              <a:t>Provide a brief 1 or 2 line description of the Project and the Current TRL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a:solidFill>
                  <a:srgbClr val="FF0000"/>
                </a:solidFill>
              </a:rPr>
              <a:t>Provide a quarterly assessment for each area Cost, Schedule, Technical, and Programmatic                                                                                                                                                                                         (top right corner of each section).  Do not change the colors for previously reported months </a:t>
            </a:r>
          </a:p>
          <a:p>
            <a:pPr marL="1200150" lvl="2" indent="-285750" rtl="0" eaLnBrk="1" fontAlgn="t" latinLnBrk="0" hangingPunct="1">
              <a:buFont typeface="Wingdings" panose="05000000000000000000" pitchFamily="2" charset="2"/>
              <a:buChar char="§"/>
            </a:pPr>
            <a:r>
              <a:rPr lang="en-US" sz="1400" b="0" i="0" u="none" strike="noStrike" kern="1200">
                <a:solidFill>
                  <a:srgbClr val="FF0000"/>
                </a:solidFill>
                <a:effectLst/>
                <a:latin typeface="+mn-lt"/>
                <a:ea typeface="+mn-ea"/>
                <a:cs typeface="+mn-cs"/>
              </a:rPr>
              <a:t>Red:   </a:t>
            </a:r>
            <a:r>
              <a:rPr lang="en-US" sz="1400" b="0" i="0" u="none" strike="noStrike" kern="1200">
                <a:solidFill>
                  <a:schemeClr val="tx1"/>
                </a:solidFill>
                <a:effectLst/>
                <a:latin typeface="+mn-lt"/>
                <a:ea typeface="+mn-ea"/>
                <a:cs typeface="+mn-cs"/>
              </a:rPr>
              <a:t>Challenge or</a:t>
            </a:r>
            <a:r>
              <a:rPr lang="en-US" sz="1400" b="0" i="0" u="none" strike="noStrike" kern="1200" baseline="0">
                <a:solidFill>
                  <a:schemeClr val="tx1"/>
                </a:solidFill>
                <a:effectLst/>
                <a:latin typeface="+mn-lt"/>
                <a:ea typeface="+mn-ea"/>
                <a:cs typeface="+mn-cs"/>
              </a:rPr>
              <a:t> risk</a:t>
            </a:r>
            <a:r>
              <a:rPr lang="en-US" sz="1400" b="0" i="0" u="none" strike="noStrike" kern="1200">
                <a:solidFill>
                  <a:schemeClr val="tx1"/>
                </a:solidFill>
                <a:effectLst/>
                <a:latin typeface="+mn-lt"/>
                <a:ea typeface="+mn-ea"/>
                <a:cs typeface="+mn-cs"/>
              </a:rPr>
              <a:t> requires program support</a:t>
            </a:r>
            <a:r>
              <a:rPr lang="en-US" sz="1400" b="0" i="0" u="none" strike="noStrike" kern="1200" baseline="0">
                <a:solidFill>
                  <a:schemeClr val="tx1"/>
                </a:solidFill>
                <a:effectLst/>
                <a:latin typeface="+mn-lt"/>
                <a:ea typeface="+mn-ea"/>
                <a:cs typeface="+mn-cs"/>
              </a:rPr>
              <a:t> </a:t>
            </a:r>
            <a:endParaRPr lang="en-US" sz="1400" b="0" i="0" u="none" strike="noStrike" kern="1200">
              <a:solidFill>
                <a:schemeClr val="tx1"/>
              </a:solidFill>
              <a:effectLst/>
              <a:latin typeface="+mn-lt"/>
              <a:ea typeface="+mn-ea"/>
              <a:cs typeface="+mn-cs"/>
            </a:endParaRPr>
          </a:p>
          <a:p>
            <a:pPr marL="1200150" lvl="2" indent="-285750" rtl="0" eaLnBrk="1" fontAlgn="t" latinLnBrk="0" hangingPunct="1">
              <a:buFont typeface="Wingdings" panose="05000000000000000000" pitchFamily="2" charset="2"/>
              <a:buChar char="§"/>
            </a:pPr>
            <a:r>
              <a:rPr lang="en-US" sz="1400" b="0" i="0" u="none" strike="noStrike" kern="1200">
                <a:solidFill>
                  <a:schemeClr val="tx1"/>
                </a:solidFill>
                <a:effectLst/>
                <a:latin typeface="+mn-lt"/>
                <a:ea typeface="+mn-ea"/>
                <a:cs typeface="+mn-cs"/>
              </a:rPr>
              <a:t>Yellow:   Challenge or risk can be managed within the project </a:t>
            </a:r>
          </a:p>
          <a:p>
            <a:pPr marL="1200150" lvl="2" indent="-285750" rtl="0" eaLnBrk="1" fontAlgn="t" latinLnBrk="0" hangingPunct="1">
              <a:buFont typeface="Wingdings" panose="05000000000000000000" pitchFamily="2" charset="2"/>
              <a:buChar char="§"/>
            </a:pPr>
            <a:r>
              <a:rPr lang="en-US" sz="1400" b="0" i="0" u="none" strike="noStrike" kern="1200">
                <a:solidFill>
                  <a:schemeClr val="tx1"/>
                </a:solidFill>
                <a:effectLst/>
                <a:latin typeface="+mn-lt"/>
                <a:ea typeface="+mn-ea"/>
                <a:cs typeface="+mn-cs"/>
              </a:rPr>
              <a:t>Green:   All</a:t>
            </a:r>
            <a:r>
              <a:rPr lang="en-US" sz="1400" b="0" i="0" u="none" strike="noStrike" kern="1200" baseline="0">
                <a:solidFill>
                  <a:schemeClr val="tx1"/>
                </a:solidFill>
                <a:effectLst/>
                <a:latin typeface="+mn-lt"/>
                <a:ea typeface="+mn-ea"/>
                <a:cs typeface="+mn-cs"/>
              </a:rPr>
              <a:t> project performance is satisfactory </a:t>
            </a:r>
            <a:endParaRPr lang="en-US" sz="1400" b="0" i="0" u="none" strike="noStrike" kern="1200">
              <a:solidFill>
                <a:schemeClr val="tx1"/>
              </a:solidFill>
              <a:effectLst/>
              <a:latin typeface="+mn-lt"/>
              <a:ea typeface="+mn-ea"/>
              <a:cs typeface="+mn-cs"/>
            </a:endParaRPr>
          </a:p>
          <a:p>
            <a:pPr marL="285750" lvl="0" indent="-285750">
              <a:buFont typeface="Wingdings" panose="05000000000000000000" pitchFamily="2" charset="2"/>
              <a:buChar char="§"/>
            </a:pPr>
            <a:r>
              <a:rPr lang="en-US" sz="1400">
                <a:solidFill>
                  <a:srgbClr val="FF0000"/>
                </a:solidFill>
              </a:rPr>
              <a:t>Primarily focus on notable achievements or challenges your Project would like to                                                                                                                                                                             highlight for awareness in that month</a:t>
            </a:r>
          </a:p>
          <a:p>
            <a:pPr marL="14287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u="none"/>
              <a:t>   </a:t>
            </a:r>
            <a:r>
              <a:rPr lang="en-US" sz="1400" u="sng"/>
              <a:t>Portfolio Projects:  Just speak to the ones that are yellow/red – speak to the specific element that has issues…</a:t>
            </a:r>
            <a:endParaRPr lang="en-US" sz="1400" u="sng">
              <a:solidFill>
                <a:srgbClr val="FF0000"/>
              </a:solidFill>
            </a:endParaRPr>
          </a:p>
          <a:p>
            <a:pPr marL="22860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a:solidFill>
                  <a:srgbClr val="FF0000"/>
                </a:solidFill>
              </a:rPr>
              <a:t> </a:t>
            </a:r>
            <a:endParaRPr lang="en-US" u="sng"/>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99D31-2B40-49FC-A832-A3DC56AB9F1F}"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84240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375082-A76A-624F-B68D-7B9834F9E9DC}"/>
              </a:ext>
            </a:extLst>
          </p:cNvPr>
          <p:cNvSpPr/>
          <p:nvPr userDrawn="1"/>
        </p:nvSpPr>
        <p:spPr>
          <a:xfrm>
            <a:off x="-10160" y="-10160"/>
            <a:ext cx="12202160" cy="6868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D04B661-1CA9-C942-9441-EE640ED5CC0C}"/>
              </a:ext>
            </a:extLst>
          </p:cNvPr>
          <p:cNvPicPr>
            <a:picLocks noChangeAspect="1"/>
          </p:cNvPicPr>
          <p:nvPr userDrawn="1"/>
        </p:nvPicPr>
        <p:blipFill>
          <a:blip r:embed="rId2"/>
          <a:stretch>
            <a:fillRect/>
          </a:stretch>
        </p:blipFill>
        <p:spPr>
          <a:xfrm>
            <a:off x="1590680" y="-10160"/>
            <a:ext cx="8990319" cy="6858000"/>
          </a:xfrm>
          <a:prstGeom prst="rect">
            <a:avLst/>
          </a:prstGeom>
        </p:spPr>
      </p:pic>
      <p:pic>
        <p:nvPicPr>
          <p:cNvPr id="15" name="Picture 14">
            <a:extLst>
              <a:ext uri="{FF2B5EF4-FFF2-40B4-BE49-F238E27FC236}">
                <a16:creationId xmlns:a16="http://schemas.microsoft.com/office/drawing/2014/main" id="{31A4E223-1E6D-B544-984F-0FD797C78B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sp>
        <p:nvSpPr>
          <p:cNvPr id="11" name="Text Placeholder 10">
            <a:extLst>
              <a:ext uri="{FF2B5EF4-FFF2-40B4-BE49-F238E27FC236}">
                <a16:creationId xmlns:a16="http://schemas.microsoft.com/office/drawing/2014/main" id="{D02452C1-3E62-EF42-8321-65E24E45E9C7}"/>
              </a:ext>
            </a:extLst>
          </p:cNvPr>
          <p:cNvSpPr>
            <a:spLocks noGrp="1"/>
          </p:cNvSpPr>
          <p:nvPr>
            <p:ph type="body" sz="quarter" idx="12"/>
          </p:nvPr>
        </p:nvSpPr>
        <p:spPr>
          <a:xfrm>
            <a:off x="318768" y="4189226"/>
            <a:ext cx="5426075" cy="1238290"/>
          </a:xfrm>
        </p:spPr>
        <p:txBody>
          <a:bodyPr>
            <a:normAutofit/>
          </a:bodyPr>
          <a:lstStyle>
            <a:lvl1pPr marL="0" indent="0" algn="l">
              <a:buNone/>
              <a:defRPr sz="2400" b="0" i="0">
                <a:solidFill>
                  <a:schemeClr val="bg1"/>
                </a:solidFill>
                <a:latin typeface="Arial Nova Cond" panose="020B0506020202020204" pitchFamily="34" charset="0"/>
                <a:cs typeface="Arial" panose="020B0604020202020204" pitchFamily="34"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id="{41AC93BE-5E89-FC45-98A7-1CA4657EEBEB}"/>
              </a:ext>
            </a:extLst>
          </p:cNvPr>
          <p:cNvSpPr>
            <a:spLocks noGrp="1"/>
          </p:cNvSpPr>
          <p:nvPr>
            <p:ph type="title"/>
          </p:nvPr>
        </p:nvSpPr>
        <p:spPr>
          <a:xfrm>
            <a:off x="318768" y="3068347"/>
            <a:ext cx="10515600" cy="951047"/>
          </a:xfrm>
        </p:spPr>
        <p:txBody>
          <a:bodyPr>
            <a:normAutofit/>
          </a:bodyPr>
          <a:lstStyle>
            <a:lvl1pPr algn="l">
              <a:defRPr sz="3600" b="0" i="0">
                <a:solidFill>
                  <a:schemeClr val="bg1"/>
                </a:solidFill>
                <a:latin typeface="Arial Nova Cond" panose="020B0506020202020204" pitchFamily="34" charset="0"/>
                <a:cs typeface="Arial" panose="020B0604020202020204" pitchFamily="34" charset="0"/>
              </a:defRPr>
            </a:lvl1pPr>
          </a:lstStyle>
          <a:p>
            <a:r>
              <a:rPr lang="en-US" dirty="0"/>
              <a:t>Click to edit Master title style</a:t>
            </a:r>
          </a:p>
        </p:txBody>
      </p:sp>
      <p:sp>
        <p:nvSpPr>
          <p:cNvPr id="13" name="Text Placeholder 12">
            <a:extLst>
              <a:ext uri="{FF2B5EF4-FFF2-40B4-BE49-F238E27FC236}">
                <a16:creationId xmlns:a16="http://schemas.microsoft.com/office/drawing/2014/main" id="{8A7816C4-D1FB-0F41-ABFD-937C3F2980F9}"/>
              </a:ext>
            </a:extLst>
          </p:cNvPr>
          <p:cNvSpPr>
            <a:spLocks noGrp="1"/>
          </p:cNvSpPr>
          <p:nvPr>
            <p:ph type="body" sz="quarter" idx="13"/>
          </p:nvPr>
        </p:nvSpPr>
        <p:spPr>
          <a:xfrm>
            <a:off x="318768" y="5597348"/>
            <a:ext cx="2393950" cy="415925"/>
          </a:xfrm>
        </p:spPr>
        <p:txBody>
          <a:bodyPr>
            <a:noAutofit/>
          </a:bodyPr>
          <a:lstStyle>
            <a:lvl1pPr marL="0" indent="0" algn="l">
              <a:buNone/>
              <a:defRPr sz="1800" b="0" i="0">
                <a:solidFill>
                  <a:schemeClr val="bg1"/>
                </a:solidFill>
                <a:latin typeface="Arial Nova Cond" panose="020B0506020202020204" pitchFamily="34" charset="0"/>
                <a:cs typeface="Arial" panose="020B0604020202020204" pitchFamily="34" charset="0"/>
              </a:defRPr>
            </a:lvl1pPr>
          </a:lstStyle>
          <a:p>
            <a:pPr lvl="0"/>
            <a:r>
              <a:rPr lang="en-US" dirty="0"/>
              <a:t>Click to edit</a:t>
            </a:r>
          </a:p>
        </p:txBody>
      </p:sp>
      <p:sp>
        <p:nvSpPr>
          <p:cNvPr id="9" name="Footer Placeholder 4">
            <a:extLst>
              <a:ext uri="{FF2B5EF4-FFF2-40B4-BE49-F238E27FC236}">
                <a16:creationId xmlns:a16="http://schemas.microsoft.com/office/drawing/2014/main" id="{F6B87867-0B05-7E4A-A52D-5A0320100DC6}"/>
              </a:ext>
            </a:extLst>
          </p:cNvPr>
          <p:cNvSpPr>
            <a:spLocks noGrp="1"/>
          </p:cNvSpPr>
          <p:nvPr>
            <p:ph type="ftr" sz="quarter" idx="3"/>
          </p:nvPr>
        </p:nvSpPr>
        <p:spPr>
          <a:xfrm>
            <a:off x="3293807" y="6385846"/>
            <a:ext cx="5604387" cy="365125"/>
          </a:xfrm>
          <a:prstGeom prst="rect">
            <a:avLst/>
          </a:prstGeom>
        </p:spPr>
        <p:txBody>
          <a:bodyPr vert="horz" lIns="91440" tIns="45720" rIns="91440" bIns="45720" rtlCol="0" anchor="ctr"/>
          <a:lstStyle>
            <a:lvl1pPr algn="ctr">
              <a:defRPr sz="900" b="0">
                <a:solidFill>
                  <a:schemeClr val="bg1"/>
                </a:solidFill>
                <a:latin typeface="Arial" panose="020B0604020202020204" pitchFamily="34" charset="0"/>
                <a:ea typeface="Dotum" panose="020B0600000101010101" pitchFamily="34" charset="-127"/>
                <a:cs typeface="Arial" panose="020B0604020202020204" pitchFamily="34" charset="0"/>
              </a:defRPr>
            </a:lvl1pPr>
          </a:lstStyle>
          <a:p>
            <a:r>
              <a:rPr lang="en-US"/>
              <a:t>LSSW 25</a:t>
            </a:r>
            <a:endParaRPr lang="en-US" dirty="0"/>
          </a:p>
        </p:txBody>
      </p:sp>
      <p:pic>
        <p:nvPicPr>
          <p:cNvPr id="5" name="Picture 4">
            <a:extLst>
              <a:ext uri="{FF2B5EF4-FFF2-40B4-BE49-F238E27FC236}">
                <a16:creationId xmlns:a16="http://schemas.microsoft.com/office/drawing/2014/main" id="{03C2359C-824A-29C5-65C1-FFF5DC03A83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87070" y="337457"/>
            <a:ext cx="2782570" cy="2720340"/>
          </a:xfrm>
          <a:prstGeom prst="rect">
            <a:avLst/>
          </a:prstGeom>
        </p:spPr>
      </p:pic>
      <p:pic>
        <p:nvPicPr>
          <p:cNvPr id="14" name="Picture 13">
            <a:extLst>
              <a:ext uri="{FF2B5EF4-FFF2-40B4-BE49-F238E27FC236}">
                <a16:creationId xmlns:a16="http://schemas.microsoft.com/office/drawing/2014/main" id="{18EF0269-7A12-2C32-9B47-709409FC82D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0312" y="109537"/>
            <a:ext cx="2071370" cy="2071370"/>
          </a:xfrm>
          <a:prstGeom prst="rect">
            <a:avLst/>
          </a:prstGeom>
        </p:spPr>
      </p:pic>
    </p:spTree>
    <p:extLst>
      <p:ext uri="{BB962C8B-B14F-4D97-AF65-F5344CB8AC3E}">
        <p14:creationId xmlns:p14="http://schemas.microsoft.com/office/powerpoint/2010/main" val="380327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4981D11-4754-E14F-944F-FE1327E7DB68}"/>
              </a:ext>
            </a:extLst>
          </p:cNvPr>
          <p:cNvSpPr>
            <a:spLocks noGrp="1"/>
          </p:cNvSpPr>
          <p:nvPr>
            <p:ph type="ctrTitle"/>
          </p:nvPr>
        </p:nvSpPr>
        <p:spPr>
          <a:xfrm>
            <a:off x="1524000" y="1122363"/>
            <a:ext cx="9144000" cy="2387600"/>
          </a:xfrm>
        </p:spPr>
        <p:txBody>
          <a:bodyPr anchor="b"/>
          <a:lstStyle>
            <a:lvl1pPr algn="ctr">
              <a:defRPr sz="6000" b="0" i="0">
                <a:latin typeface="Arial Nova Cond" panose="020B0506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8E644103-B8EC-1F43-A659-D8101974F894}"/>
              </a:ext>
            </a:extLst>
          </p:cNvPr>
          <p:cNvSpPr>
            <a:spLocks noGrp="1"/>
          </p:cNvSpPr>
          <p:nvPr>
            <p:ph type="subTitle" idx="1"/>
          </p:nvPr>
        </p:nvSpPr>
        <p:spPr>
          <a:xfrm>
            <a:off x="1524000" y="3602038"/>
            <a:ext cx="9144000" cy="1655762"/>
          </a:xfrm>
        </p:spPr>
        <p:txBody>
          <a:bodyPr/>
          <a:lstStyle>
            <a:lvl1pPr marL="0" indent="0" algn="ctr">
              <a:buNone/>
              <a:defRPr sz="2400" b="0" i="0">
                <a:latin typeface="Arial Nova Cond" panose="020B0506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Date Placeholder 3">
            <a:extLst>
              <a:ext uri="{FF2B5EF4-FFF2-40B4-BE49-F238E27FC236}">
                <a16:creationId xmlns:a16="http://schemas.microsoft.com/office/drawing/2014/main" id="{549326CC-6BB4-B58C-10AE-4968C7759D78}"/>
              </a:ext>
            </a:extLst>
          </p:cNvPr>
          <p:cNvSpPr>
            <a:spLocks noGrp="1"/>
          </p:cNvSpPr>
          <p:nvPr>
            <p:ph type="dt" sz="half" idx="2"/>
          </p:nvPr>
        </p:nvSpPr>
        <p:spPr>
          <a:xfrm>
            <a:off x="188088" y="64928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r>
              <a:rPr lang="en-US"/>
              <a:t>September 17, 2024</a:t>
            </a:r>
            <a:endParaRPr lang="en-US" dirty="0"/>
          </a:p>
        </p:txBody>
      </p:sp>
      <p:sp>
        <p:nvSpPr>
          <p:cNvPr id="3" name="Footer Placeholder 4">
            <a:extLst>
              <a:ext uri="{FF2B5EF4-FFF2-40B4-BE49-F238E27FC236}">
                <a16:creationId xmlns:a16="http://schemas.microsoft.com/office/drawing/2014/main" id="{C0C4C06C-F464-AC3F-7D05-2A6E2FD788E9}"/>
              </a:ext>
            </a:extLst>
          </p:cNvPr>
          <p:cNvSpPr>
            <a:spLocks noGrp="1"/>
          </p:cNvSpPr>
          <p:nvPr>
            <p:ph type="ftr" sz="quarter" idx="3"/>
          </p:nvPr>
        </p:nvSpPr>
        <p:spPr>
          <a:xfrm>
            <a:off x="3297394" y="6501257"/>
            <a:ext cx="5597213" cy="365125"/>
          </a:xfrm>
          <a:prstGeom prst="rect">
            <a:avLst/>
          </a:prstGeom>
        </p:spPr>
        <p:txBody>
          <a:bodyPr vert="horz" lIns="91440" tIns="45720" rIns="91440" bIns="45720" rtlCol="0" anchor="ctr"/>
          <a:lstStyle>
            <a:lvl1pPr algn="ctr">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r>
              <a:rPr lang="en-US"/>
              <a:t>LSSW 25</a:t>
            </a:r>
            <a:endParaRPr lang="en-US" dirty="0"/>
          </a:p>
        </p:txBody>
      </p:sp>
      <p:sp>
        <p:nvSpPr>
          <p:cNvPr id="4" name="Slide Number Placeholder 5">
            <a:extLst>
              <a:ext uri="{FF2B5EF4-FFF2-40B4-BE49-F238E27FC236}">
                <a16:creationId xmlns:a16="http://schemas.microsoft.com/office/drawing/2014/main" id="{60264387-481D-91D9-6E69-BCAF6FA4120E}"/>
              </a:ext>
            </a:extLst>
          </p:cNvPr>
          <p:cNvSpPr>
            <a:spLocks noGrp="1"/>
          </p:cNvSpPr>
          <p:nvPr>
            <p:ph type="sldNum" sz="quarter" idx="4"/>
          </p:nvPr>
        </p:nvSpPr>
        <p:spPr>
          <a:xfrm>
            <a:off x="9260712" y="6504555"/>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fld id="{20D57812-ECBF-D541-BA6A-58B74E77DEB6}" type="slidenum">
              <a:rPr lang="en-US" smtClean="0"/>
              <a:pPr/>
              <a:t>‹#›</a:t>
            </a:fld>
            <a:endParaRPr lang="en-US" dirty="0"/>
          </a:p>
        </p:txBody>
      </p:sp>
    </p:spTree>
    <p:extLst>
      <p:ext uri="{BB962C8B-B14F-4D97-AF65-F5344CB8AC3E}">
        <p14:creationId xmlns:p14="http://schemas.microsoft.com/office/powerpoint/2010/main" val="72835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35E0-C0E5-D844-AFB9-F7278F15AB54}"/>
              </a:ext>
            </a:extLst>
          </p:cNvPr>
          <p:cNvSpPr>
            <a:spLocks noGrp="1"/>
          </p:cNvSpPr>
          <p:nvPr>
            <p:ph type="title"/>
          </p:nvPr>
        </p:nvSpPr>
        <p:spPr>
          <a:xfrm>
            <a:off x="1899921" y="387956"/>
            <a:ext cx="9453878" cy="749461"/>
          </a:xfrm>
        </p:spPr>
        <p:txBody>
          <a:bodyPr>
            <a:normAutofit/>
          </a:bodyPr>
          <a:lstStyle>
            <a:lvl1pPr>
              <a:defRPr sz="3600" b="0" i="0">
                <a:latin typeface="Arial Nova Cond" panose="020B0506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5BB10B4-4D3C-7548-9B02-A746C9AA6F7A}"/>
              </a:ext>
            </a:extLst>
          </p:cNvPr>
          <p:cNvSpPr>
            <a:spLocks noGrp="1"/>
          </p:cNvSpPr>
          <p:nvPr>
            <p:ph idx="1"/>
          </p:nvPr>
        </p:nvSpPr>
        <p:spPr>
          <a:xfrm>
            <a:off x="838200" y="1581665"/>
            <a:ext cx="10515600" cy="4595297"/>
          </a:xfrm>
        </p:spPr>
        <p:txBody>
          <a:bodyPr>
            <a:normAutofit/>
          </a:bodyPr>
          <a:lstStyle>
            <a:lvl1pPr>
              <a:defRPr sz="2400" b="0" i="0">
                <a:latin typeface="Arial Nova Cond" panose="020B0506020202020204" pitchFamily="34" charset="0"/>
                <a:cs typeface="Arial" panose="020B0604020202020204" pitchFamily="34" charset="0"/>
              </a:defRPr>
            </a:lvl1pPr>
            <a:lvl2pPr marL="685800" indent="-228600">
              <a:buFont typeface="System Font Regular"/>
              <a:buChar char="-"/>
              <a:defRPr sz="2000" b="0" i="0">
                <a:latin typeface="Arial Nova Cond" panose="020B0506020202020204" pitchFamily="34" charset="0"/>
                <a:cs typeface="Arial" panose="020B0604020202020204" pitchFamily="34" charset="0"/>
              </a:defRPr>
            </a:lvl2pPr>
            <a:lvl3pPr marL="1143000" indent="-228600">
              <a:buSzPct val="50000"/>
              <a:buFont typeface="Wingdings" pitchFamily="2" charset="2"/>
              <a:buChar char="q"/>
              <a:defRPr sz="1800" b="0" i="0">
                <a:latin typeface="Arial Nova Cond" panose="020B0506020202020204" pitchFamily="34" charset="0"/>
                <a:cs typeface="Arial" panose="020B0604020202020204" pitchFamily="34" charset="0"/>
              </a:defRPr>
            </a:lvl3pPr>
            <a:lvl4pPr marL="1600200" indent="-228600">
              <a:buSzPct val="75000"/>
              <a:buFont typeface="Wingdings" pitchFamily="2" charset="2"/>
              <a:buChar char="Ø"/>
              <a:defRPr sz="1600" b="0" i="0">
                <a:latin typeface="Arial Nova Cond" panose="020B0506020202020204" pitchFamily="34" charset="0"/>
                <a:cs typeface="Arial" panose="020B0604020202020204" pitchFamily="34" charset="0"/>
              </a:defRPr>
            </a:lvl4pPr>
            <a:lvl5pPr marL="2057400" indent="-228600">
              <a:buSzPct val="75000"/>
              <a:buFont typeface="Courier New" panose="02070309020205020404" pitchFamily="49" charset="0"/>
              <a:buChar char="o"/>
              <a:defRPr sz="1400" b="0" i="0">
                <a:latin typeface="Arial Nova Cond" panose="020B0506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4C623A5E-45F5-C741-8D23-8C4AEDAF7AD0}"/>
              </a:ext>
            </a:extLst>
          </p:cNvPr>
          <p:cNvSpPr>
            <a:spLocks noGrp="1"/>
          </p:cNvSpPr>
          <p:nvPr>
            <p:ph type="dt" sz="half" idx="2"/>
          </p:nvPr>
        </p:nvSpPr>
        <p:spPr>
          <a:xfrm>
            <a:off x="188088" y="64928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r>
              <a:rPr lang="en-US"/>
              <a:t>September 17, 2024</a:t>
            </a:r>
            <a:endParaRPr lang="en-US" dirty="0"/>
          </a:p>
        </p:txBody>
      </p:sp>
      <p:sp>
        <p:nvSpPr>
          <p:cNvPr id="9" name="Footer Placeholder 4">
            <a:extLst>
              <a:ext uri="{FF2B5EF4-FFF2-40B4-BE49-F238E27FC236}">
                <a16:creationId xmlns:a16="http://schemas.microsoft.com/office/drawing/2014/main" id="{B689B6BD-E14D-8247-AACC-CC4A819CABF7}"/>
              </a:ext>
            </a:extLst>
          </p:cNvPr>
          <p:cNvSpPr>
            <a:spLocks noGrp="1"/>
          </p:cNvSpPr>
          <p:nvPr>
            <p:ph type="ftr" sz="quarter" idx="3"/>
          </p:nvPr>
        </p:nvSpPr>
        <p:spPr>
          <a:xfrm>
            <a:off x="3297394" y="6501257"/>
            <a:ext cx="5597213" cy="365125"/>
          </a:xfrm>
          <a:prstGeom prst="rect">
            <a:avLst/>
          </a:prstGeom>
        </p:spPr>
        <p:txBody>
          <a:bodyPr vert="horz" lIns="91440" tIns="45720" rIns="91440" bIns="45720" rtlCol="0" anchor="ctr"/>
          <a:lstStyle>
            <a:lvl1pPr algn="ctr">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r>
              <a:rPr lang="en-US"/>
              <a:t>LSSW 25</a:t>
            </a:r>
            <a:endParaRPr lang="en-US" dirty="0"/>
          </a:p>
        </p:txBody>
      </p:sp>
      <p:sp>
        <p:nvSpPr>
          <p:cNvPr id="10" name="Slide Number Placeholder 5">
            <a:extLst>
              <a:ext uri="{FF2B5EF4-FFF2-40B4-BE49-F238E27FC236}">
                <a16:creationId xmlns:a16="http://schemas.microsoft.com/office/drawing/2014/main" id="{1E4B6021-2A25-B94E-A35B-ED718BADF373}"/>
              </a:ext>
            </a:extLst>
          </p:cNvPr>
          <p:cNvSpPr>
            <a:spLocks noGrp="1"/>
          </p:cNvSpPr>
          <p:nvPr>
            <p:ph type="sldNum" sz="quarter" idx="4"/>
          </p:nvPr>
        </p:nvSpPr>
        <p:spPr>
          <a:xfrm>
            <a:off x="9260712" y="6504555"/>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fld id="{20D57812-ECBF-D541-BA6A-58B74E77DEB6}" type="slidenum">
              <a:rPr lang="en-US" smtClean="0"/>
              <a:pPr/>
              <a:t>‹#›</a:t>
            </a:fld>
            <a:endParaRPr lang="en-US" dirty="0"/>
          </a:p>
        </p:txBody>
      </p:sp>
    </p:spTree>
    <p:extLst>
      <p:ext uri="{BB962C8B-B14F-4D97-AF65-F5344CB8AC3E}">
        <p14:creationId xmlns:p14="http://schemas.microsoft.com/office/powerpoint/2010/main" val="360226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AFB2-F6DB-F642-A96A-4D7823578AE0}"/>
              </a:ext>
            </a:extLst>
          </p:cNvPr>
          <p:cNvSpPr>
            <a:spLocks noGrp="1"/>
          </p:cNvSpPr>
          <p:nvPr>
            <p:ph type="title"/>
          </p:nvPr>
        </p:nvSpPr>
        <p:spPr>
          <a:xfrm>
            <a:off x="831850" y="1709738"/>
            <a:ext cx="10515600" cy="2852737"/>
          </a:xfrm>
        </p:spPr>
        <p:txBody>
          <a:bodyPr anchor="b"/>
          <a:lstStyle>
            <a:lvl1pPr>
              <a:defRPr sz="6000" b="0" i="0">
                <a:latin typeface="Arial Nova Cond" panose="020B0506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F684670-A2FF-9C4D-AF4E-0CF2A18BCF6E}"/>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Arial Nova Cond" panose="020B0506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EEFAB6-516C-FE31-70B5-15A4F01D442C}"/>
              </a:ext>
            </a:extLst>
          </p:cNvPr>
          <p:cNvSpPr>
            <a:spLocks noGrp="1"/>
          </p:cNvSpPr>
          <p:nvPr>
            <p:ph type="dt" sz="half" idx="2"/>
          </p:nvPr>
        </p:nvSpPr>
        <p:spPr>
          <a:xfrm>
            <a:off x="188088" y="64928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r>
              <a:rPr lang="en-US"/>
              <a:t>September 17, 2024</a:t>
            </a:r>
            <a:endParaRPr lang="en-US" dirty="0"/>
          </a:p>
        </p:txBody>
      </p:sp>
      <p:sp>
        <p:nvSpPr>
          <p:cNvPr id="5" name="Footer Placeholder 4">
            <a:extLst>
              <a:ext uri="{FF2B5EF4-FFF2-40B4-BE49-F238E27FC236}">
                <a16:creationId xmlns:a16="http://schemas.microsoft.com/office/drawing/2014/main" id="{CA52294B-5998-772A-386A-8143A4E560FF}"/>
              </a:ext>
            </a:extLst>
          </p:cNvPr>
          <p:cNvSpPr>
            <a:spLocks noGrp="1"/>
          </p:cNvSpPr>
          <p:nvPr>
            <p:ph type="ftr" sz="quarter" idx="3"/>
          </p:nvPr>
        </p:nvSpPr>
        <p:spPr>
          <a:xfrm>
            <a:off x="3297394" y="6501257"/>
            <a:ext cx="5597213" cy="365125"/>
          </a:xfrm>
          <a:prstGeom prst="rect">
            <a:avLst/>
          </a:prstGeom>
        </p:spPr>
        <p:txBody>
          <a:bodyPr vert="horz" lIns="91440" tIns="45720" rIns="91440" bIns="45720" rtlCol="0" anchor="ctr"/>
          <a:lstStyle>
            <a:lvl1pPr algn="ctr">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r>
              <a:rPr lang="en-US"/>
              <a:t>LSSW 25</a:t>
            </a:r>
            <a:endParaRPr lang="en-US" dirty="0"/>
          </a:p>
        </p:txBody>
      </p:sp>
      <p:sp>
        <p:nvSpPr>
          <p:cNvPr id="6" name="Slide Number Placeholder 5">
            <a:extLst>
              <a:ext uri="{FF2B5EF4-FFF2-40B4-BE49-F238E27FC236}">
                <a16:creationId xmlns:a16="http://schemas.microsoft.com/office/drawing/2014/main" id="{801572CC-A8C6-7533-FAFC-6E8090076ED7}"/>
              </a:ext>
            </a:extLst>
          </p:cNvPr>
          <p:cNvSpPr>
            <a:spLocks noGrp="1"/>
          </p:cNvSpPr>
          <p:nvPr>
            <p:ph type="sldNum" sz="quarter" idx="4"/>
          </p:nvPr>
        </p:nvSpPr>
        <p:spPr>
          <a:xfrm>
            <a:off x="9260712" y="6504555"/>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fld id="{20D57812-ECBF-D541-BA6A-58B74E77DEB6}" type="slidenum">
              <a:rPr lang="en-US" smtClean="0"/>
              <a:pPr/>
              <a:t>‹#›</a:t>
            </a:fld>
            <a:endParaRPr lang="en-US" dirty="0"/>
          </a:p>
        </p:txBody>
      </p:sp>
    </p:spTree>
    <p:extLst>
      <p:ext uri="{BB962C8B-B14F-4D97-AF65-F5344CB8AC3E}">
        <p14:creationId xmlns:p14="http://schemas.microsoft.com/office/powerpoint/2010/main" val="252476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79FE-D673-46E4-93DE-1EF3C1351902}"/>
              </a:ext>
            </a:extLst>
          </p:cNvPr>
          <p:cNvSpPr>
            <a:spLocks noGrp="1"/>
          </p:cNvSpPr>
          <p:nvPr>
            <p:ph type="title"/>
          </p:nvPr>
        </p:nvSpPr>
        <p:spPr/>
        <p:txBody>
          <a:bodyPr>
            <a:normAutofit/>
          </a:bodyPr>
          <a:lstStyle>
            <a:lvl1pPr>
              <a:defRPr sz="3600" b="0" i="0">
                <a:latin typeface="Arial Nova Cond" panose="020B0506020202020204" pitchFamily="34" charset="0"/>
              </a:defRPr>
            </a:lvl1pPr>
          </a:lstStyle>
          <a:p>
            <a:r>
              <a:rPr lang="en-US"/>
              <a:t>Click to edit Master title style</a:t>
            </a:r>
          </a:p>
        </p:txBody>
      </p:sp>
      <p:sp>
        <p:nvSpPr>
          <p:cNvPr id="3" name="Date Placeholder 3">
            <a:extLst>
              <a:ext uri="{FF2B5EF4-FFF2-40B4-BE49-F238E27FC236}">
                <a16:creationId xmlns:a16="http://schemas.microsoft.com/office/drawing/2014/main" id="{3A44557B-8AC2-032C-0B15-7C3D9EE07B62}"/>
              </a:ext>
            </a:extLst>
          </p:cNvPr>
          <p:cNvSpPr>
            <a:spLocks noGrp="1"/>
          </p:cNvSpPr>
          <p:nvPr>
            <p:ph type="dt" sz="half" idx="2"/>
          </p:nvPr>
        </p:nvSpPr>
        <p:spPr>
          <a:xfrm>
            <a:off x="188088" y="64928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r>
              <a:rPr lang="en-US"/>
              <a:t>September 17, 2024</a:t>
            </a:r>
            <a:endParaRPr lang="en-US" dirty="0"/>
          </a:p>
        </p:txBody>
      </p:sp>
      <p:sp>
        <p:nvSpPr>
          <p:cNvPr id="4" name="Footer Placeholder 4">
            <a:extLst>
              <a:ext uri="{FF2B5EF4-FFF2-40B4-BE49-F238E27FC236}">
                <a16:creationId xmlns:a16="http://schemas.microsoft.com/office/drawing/2014/main" id="{3C26C586-7D27-B8FC-2626-2EA8BB95D2A8}"/>
              </a:ext>
            </a:extLst>
          </p:cNvPr>
          <p:cNvSpPr>
            <a:spLocks noGrp="1"/>
          </p:cNvSpPr>
          <p:nvPr>
            <p:ph type="ftr" sz="quarter" idx="3"/>
          </p:nvPr>
        </p:nvSpPr>
        <p:spPr>
          <a:xfrm>
            <a:off x="3297394" y="6501257"/>
            <a:ext cx="5597213" cy="365125"/>
          </a:xfrm>
          <a:prstGeom prst="rect">
            <a:avLst/>
          </a:prstGeom>
        </p:spPr>
        <p:txBody>
          <a:bodyPr vert="horz" lIns="91440" tIns="45720" rIns="91440" bIns="45720" rtlCol="0" anchor="ctr"/>
          <a:lstStyle>
            <a:lvl1pPr algn="ctr">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r>
              <a:rPr lang="en-US"/>
              <a:t>LSSW 25</a:t>
            </a:r>
            <a:endParaRPr lang="en-US" dirty="0"/>
          </a:p>
        </p:txBody>
      </p:sp>
      <p:sp>
        <p:nvSpPr>
          <p:cNvPr id="5" name="Slide Number Placeholder 5">
            <a:extLst>
              <a:ext uri="{FF2B5EF4-FFF2-40B4-BE49-F238E27FC236}">
                <a16:creationId xmlns:a16="http://schemas.microsoft.com/office/drawing/2014/main" id="{29E404D7-9300-89D1-5768-5933B70588A0}"/>
              </a:ext>
            </a:extLst>
          </p:cNvPr>
          <p:cNvSpPr>
            <a:spLocks noGrp="1"/>
          </p:cNvSpPr>
          <p:nvPr>
            <p:ph type="sldNum" sz="quarter" idx="4"/>
          </p:nvPr>
        </p:nvSpPr>
        <p:spPr>
          <a:xfrm>
            <a:off x="9260712" y="6504555"/>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fld id="{20D57812-ECBF-D541-BA6A-58B74E77DEB6}" type="slidenum">
              <a:rPr lang="en-US" smtClean="0"/>
              <a:pPr/>
              <a:t>‹#›</a:t>
            </a:fld>
            <a:endParaRPr lang="en-US" dirty="0"/>
          </a:p>
        </p:txBody>
      </p:sp>
    </p:spTree>
    <p:extLst>
      <p:ext uri="{BB962C8B-B14F-4D97-AF65-F5344CB8AC3E}">
        <p14:creationId xmlns:p14="http://schemas.microsoft.com/office/powerpoint/2010/main" val="2731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1727201" y="90488"/>
            <a:ext cx="8631767" cy="457200"/>
          </a:xfrm>
          <a:prstGeom prst="rect">
            <a:avLst/>
          </a:prstGeom>
          <a:noFill/>
          <a:ln w="12700">
            <a:noFill/>
            <a:miter lim="800000"/>
            <a:headEnd/>
            <a:tailEnd/>
          </a:ln>
        </p:spPr>
        <p:txBody>
          <a:bodyPr vert="horz" wrap="none" lIns="90488" tIns="44450" rIns="90488" bIns="44450" numCol="1" anchor="ctr" anchorCtr="0" compatLnSpc="1">
            <a:prstTxWarp prst="textNoShape">
              <a:avLst/>
            </a:prstTxWarp>
            <a:noAutofit/>
          </a:bodyPr>
          <a:lstStyle>
            <a:lvl1pPr>
              <a:defRPr sz="2800"/>
            </a:lvl1pPr>
          </a:lstStyle>
          <a:p>
            <a:pPr lvl="0"/>
            <a:r>
              <a:rPr lang="en-US" dirty="0"/>
              <a:t>Click to edit Master title style</a:t>
            </a:r>
          </a:p>
        </p:txBody>
      </p:sp>
      <p:sp>
        <p:nvSpPr>
          <p:cNvPr id="10" name="Line 4"/>
          <p:cNvSpPr>
            <a:spLocks noChangeShapeType="1"/>
          </p:cNvSpPr>
          <p:nvPr userDrawn="1"/>
        </p:nvSpPr>
        <p:spPr bwMode="auto">
          <a:xfrm>
            <a:off x="1320800" y="609600"/>
            <a:ext cx="9203267" cy="0"/>
          </a:xfrm>
          <a:prstGeom prst="line">
            <a:avLst/>
          </a:prstGeom>
          <a:noFill/>
          <a:ln w="12700">
            <a:solidFill>
              <a:srgbClr val="CC3300"/>
            </a:solidFill>
            <a:round/>
            <a:headEnd/>
            <a:tailEnd/>
          </a:ln>
          <a:effectLst/>
        </p:spPr>
        <p:txBody>
          <a:bodyPr wrap="none" anchor="ctr"/>
          <a:lstStyle/>
          <a:p>
            <a:pPr fontAlgn="auto">
              <a:spcBef>
                <a:spcPts val="0"/>
              </a:spcBef>
              <a:spcAft>
                <a:spcPts val="0"/>
              </a:spcAft>
              <a:defRPr/>
            </a:pPr>
            <a:endParaRPr lang="en-US" sz="1800">
              <a:solidFill>
                <a:prstClr val="black"/>
              </a:solidFill>
              <a:latin typeface="Calibri"/>
              <a:ea typeface="+mn-ea"/>
            </a:endParaRPr>
          </a:p>
        </p:txBody>
      </p:sp>
      <p:sp>
        <p:nvSpPr>
          <p:cNvPr id="6" name="Slide Number Placeholder 5"/>
          <p:cNvSpPr>
            <a:spLocks noGrp="1"/>
          </p:cNvSpPr>
          <p:nvPr>
            <p:ph type="sldNum" sz="quarter" idx="12"/>
          </p:nvPr>
        </p:nvSpPr>
        <p:spPr>
          <a:xfrm>
            <a:off x="9448800" y="6492875"/>
            <a:ext cx="2743200" cy="365125"/>
          </a:xfrm>
        </p:spPr>
        <p:txBody>
          <a:bodyPr/>
          <a:lstStyle/>
          <a:p>
            <a:fld id="{65BAF2F1-034F-4B86-AD9E-8D8D16CB00EA}" type="slidenum">
              <a:rPr lang="en-US" smtClean="0"/>
              <a:t>‹#›</a:t>
            </a:fld>
            <a:endParaRPr lang="en-US"/>
          </a:p>
        </p:txBody>
      </p:sp>
    </p:spTree>
    <p:extLst>
      <p:ext uri="{BB962C8B-B14F-4D97-AF65-F5344CB8AC3E}">
        <p14:creationId xmlns:p14="http://schemas.microsoft.com/office/powerpoint/2010/main" val="364964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7538F1E-24A4-78CC-DEF7-81587F1793B6}"/>
              </a:ext>
            </a:extLst>
          </p:cNvPr>
          <p:cNvGrpSpPr/>
          <p:nvPr userDrawn="1"/>
        </p:nvGrpSpPr>
        <p:grpSpPr>
          <a:xfrm>
            <a:off x="8356066" y="-10274"/>
            <a:ext cx="3847338" cy="6858001"/>
            <a:chOff x="8335518" y="0"/>
            <a:chExt cx="3847338" cy="6858001"/>
          </a:xfrm>
        </p:grpSpPr>
        <p:sp>
          <p:nvSpPr>
            <p:cNvPr id="5" name="Rectangle 4">
              <a:extLst>
                <a:ext uri="{FF2B5EF4-FFF2-40B4-BE49-F238E27FC236}">
                  <a16:creationId xmlns:a16="http://schemas.microsoft.com/office/drawing/2014/main" id="{546038FB-E399-C004-9CC9-F83F3813467D}"/>
                </a:ext>
              </a:extLst>
            </p:cNvPr>
            <p:cNvSpPr/>
            <p:nvPr userDrawn="1"/>
          </p:nvSpPr>
          <p:spPr>
            <a:xfrm>
              <a:off x="8733692" y="0"/>
              <a:ext cx="3449164" cy="6858000"/>
            </a:xfrm>
            <a:prstGeom prst="rect">
              <a:avLst/>
            </a:prstGeom>
            <a:gradFill>
              <a:gsLst>
                <a:gs pos="0">
                  <a:schemeClr val="tx1"/>
                </a:gs>
                <a:gs pos="50000">
                  <a:schemeClr val="accent5">
                    <a:lumMod val="60000"/>
                    <a:lumOff val="40000"/>
                  </a:schemeClr>
                </a:gs>
                <a:gs pos="75000">
                  <a:schemeClr val="accent5">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Cond" panose="020B0506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A0A0459-C0F7-B145-D7A5-C65CEE564249}"/>
                </a:ext>
              </a:extLst>
            </p:cNvPr>
            <p:cNvPicPr>
              <a:picLocks noChangeAspect="1"/>
            </p:cNvPicPr>
            <p:nvPr userDrawn="1"/>
          </p:nvPicPr>
          <p:blipFill rotWithShape="1">
            <a:blip r:embed="rId8" cstate="screen">
              <a:extLst>
                <a:ext uri="{BEBA8EAE-BF5A-486C-A8C5-ECC9F3942E4B}">
                  <a14:imgProps xmlns:a14="http://schemas.microsoft.com/office/drawing/2010/main">
                    <a14:imgLayer r:embed="rId9">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p:blipFill>
          <p:spPr>
            <a:xfrm>
              <a:off x="8335518" y="1"/>
              <a:ext cx="3437574" cy="6858000"/>
            </a:xfrm>
            <a:prstGeom prst="rect">
              <a:avLst/>
            </a:prstGeom>
          </p:spPr>
        </p:pic>
      </p:grpSp>
      <p:sp>
        <p:nvSpPr>
          <p:cNvPr id="2" name="Title Placeholder 1">
            <a:extLst>
              <a:ext uri="{FF2B5EF4-FFF2-40B4-BE49-F238E27FC236}">
                <a16:creationId xmlns:a16="http://schemas.microsoft.com/office/drawing/2014/main" id="{C9BA53D3-2027-3B47-AFDB-8B6A4B941D33}"/>
              </a:ext>
            </a:extLst>
          </p:cNvPr>
          <p:cNvSpPr>
            <a:spLocks noGrp="1"/>
          </p:cNvSpPr>
          <p:nvPr>
            <p:ph type="title"/>
          </p:nvPr>
        </p:nvSpPr>
        <p:spPr>
          <a:xfrm>
            <a:off x="1986152" y="260824"/>
            <a:ext cx="9367647" cy="9292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5029E1A-D479-3C4B-8FE9-C3F46F379256}"/>
              </a:ext>
            </a:extLst>
          </p:cNvPr>
          <p:cNvSpPr>
            <a:spLocks noGrp="1" noChangeAspect="1"/>
          </p:cNvSpPr>
          <p:nvPr>
            <p:ph type="body" idx="1"/>
          </p:nvPr>
        </p:nvSpPr>
        <p:spPr>
          <a:xfrm>
            <a:off x="838200" y="1584960"/>
            <a:ext cx="10515600" cy="45920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F8AB8C99-8E07-9A48-B8CB-70B53807CBAE}"/>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10824519" y="260825"/>
            <a:ext cx="1087446" cy="840423"/>
          </a:xfrm>
          <a:prstGeom prst="rect">
            <a:avLst/>
          </a:prstGeom>
        </p:spPr>
      </p:pic>
      <p:sp>
        <p:nvSpPr>
          <p:cNvPr id="7" name="Date Placeholder 3">
            <a:extLst>
              <a:ext uri="{FF2B5EF4-FFF2-40B4-BE49-F238E27FC236}">
                <a16:creationId xmlns:a16="http://schemas.microsoft.com/office/drawing/2014/main" id="{46E0E12D-C0E1-F9F8-68BB-C9EDA1412BE9}"/>
              </a:ext>
            </a:extLst>
          </p:cNvPr>
          <p:cNvSpPr>
            <a:spLocks noGrp="1"/>
          </p:cNvSpPr>
          <p:nvPr>
            <p:ph type="dt" sz="half" idx="2"/>
          </p:nvPr>
        </p:nvSpPr>
        <p:spPr>
          <a:xfrm>
            <a:off x="188088" y="6492875"/>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r>
              <a:rPr lang="en-US"/>
              <a:t>September 17, 2024</a:t>
            </a:r>
            <a:endParaRPr lang="en-US" dirty="0"/>
          </a:p>
        </p:txBody>
      </p:sp>
      <p:sp>
        <p:nvSpPr>
          <p:cNvPr id="8" name="Footer Placeholder 4">
            <a:extLst>
              <a:ext uri="{FF2B5EF4-FFF2-40B4-BE49-F238E27FC236}">
                <a16:creationId xmlns:a16="http://schemas.microsoft.com/office/drawing/2014/main" id="{7E3ACF51-D1D9-0820-F759-A57E3B2EF6AC}"/>
              </a:ext>
            </a:extLst>
          </p:cNvPr>
          <p:cNvSpPr>
            <a:spLocks noGrp="1"/>
          </p:cNvSpPr>
          <p:nvPr>
            <p:ph type="ftr" sz="quarter" idx="3"/>
          </p:nvPr>
        </p:nvSpPr>
        <p:spPr>
          <a:xfrm>
            <a:off x="3297394" y="6501257"/>
            <a:ext cx="5597213" cy="365125"/>
          </a:xfrm>
          <a:prstGeom prst="rect">
            <a:avLst/>
          </a:prstGeom>
        </p:spPr>
        <p:txBody>
          <a:bodyPr vert="horz" lIns="91440" tIns="45720" rIns="91440" bIns="45720" rtlCol="0" anchor="ctr"/>
          <a:lstStyle>
            <a:lvl1pPr algn="ctr">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r>
              <a:rPr lang="en-US"/>
              <a:t>LSSW 25</a:t>
            </a:r>
            <a:endParaRPr lang="en-US" dirty="0"/>
          </a:p>
        </p:txBody>
      </p:sp>
      <p:sp>
        <p:nvSpPr>
          <p:cNvPr id="10" name="Slide Number Placeholder 5">
            <a:extLst>
              <a:ext uri="{FF2B5EF4-FFF2-40B4-BE49-F238E27FC236}">
                <a16:creationId xmlns:a16="http://schemas.microsoft.com/office/drawing/2014/main" id="{BFD1E8B3-C5BE-8739-1211-BA831C3EEFEB}"/>
              </a:ext>
            </a:extLst>
          </p:cNvPr>
          <p:cNvSpPr>
            <a:spLocks noGrp="1"/>
          </p:cNvSpPr>
          <p:nvPr>
            <p:ph type="sldNum" sz="quarter" idx="4"/>
          </p:nvPr>
        </p:nvSpPr>
        <p:spPr>
          <a:xfrm>
            <a:off x="9260712" y="6504555"/>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Arial Nova Cond" panose="020B0506020202020204" pitchFamily="34" charset="0"/>
                <a:ea typeface="Dotum" panose="020B0600000101010101" pitchFamily="34" charset="-127"/>
                <a:cs typeface="Arial" panose="020B0604020202020204" pitchFamily="34" charset="0"/>
              </a:defRPr>
            </a:lvl1pPr>
          </a:lstStyle>
          <a:p>
            <a:fld id="{20D57812-ECBF-D541-BA6A-58B74E77DEB6}" type="slidenum">
              <a:rPr lang="en-US" smtClean="0"/>
              <a:pPr/>
              <a:t>‹#›</a:t>
            </a:fld>
            <a:endParaRPr lang="en-US" dirty="0"/>
          </a:p>
        </p:txBody>
      </p:sp>
      <p:grpSp>
        <p:nvGrpSpPr>
          <p:cNvPr id="18" name="Group 17">
            <a:extLst>
              <a:ext uri="{FF2B5EF4-FFF2-40B4-BE49-F238E27FC236}">
                <a16:creationId xmlns:a16="http://schemas.microsoft.com/office/drawing/2014/main" id="{163B137B-6B0F-07B7-6A64-9322C44046F4}"/>
              </a:ext>
            </a:extLst>
          </p:cNvPr>
          <p:cNvGrpSpPr>
            <a:grpSpLocks noChangeAspect="1"/>
          </p:cNvGrpSpPr>
          <p:nvPr userDrawn="1"/>
        </p:nvGrpSpPr>
        <p:grpSpPr>
          <a:xfrm>
            <a:off x="229692" y="120433"/>
            <a:ext cx="1724561" cy="1322222"/>
            <a:chOff x="360312" y="109537"/>
            <a:chExt cx="4023976" cy="3076140"/>
          </a:xfrm>
        </p:grpSpPr>
        <p:pic>
          <p:nvPicPr>
            <p:cNvPr id="15" name="Picture 14">
              <a:extLst>
                <a:ext uri="{FF2B5EF4-FFF2-40B4-BE49-F238E27FC236}">
                  <a16:creationId xmlns:a16="http://schemas.microsoft.com/office/drawing/2014/main" id="{3587E144-D5D0-4347-9DA0-599E655BA59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601718" y="465337"/>
              <a:ext cx="2782570" cy="2720340"/>
            </a:xfrm>
            <a:prstGeom prst="rect">
              <a:avLst/>
            </a:prstGeom>
          </p:spPr>
        </p:pic>
        <p:pic>
          <p:nvPicPr>
            <p:cNvPr id="17" name="Picture 16">
              <a:extLst>
                <a:ext uri="{FF2B5EF4-FFF2-40B4-BE49-F238E27FC236}">
                  <a16:creationId xmlns:a16="http://schemas.microsoft.com/office/drawing/2014/main" id="{3CD56CFC-CF1B-872C-2B57-141B0CA56868}"/>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60312" y="109537"/>
              <a:ext cx="2071370" cy="2071370"/>
            </a:xfrm>
            <a:prstGeom prst="rect">
              <a:avLst/>
            </a:prstGeom>
          </p:spPr>
        </p:pic>
      </p:grpSp>
    </p:spTree>
    <p:extLst>
      <p:ext uri="{BB962C8B-B14F-4D97-AF65-F5344CB8AC3E}">
        <p14:creationId xmlns:p14="http://schemas.microsoft.com/office/powerpoint/2010/main" val="1440591937"/>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62" r:id="rId5"/>
    <p:sldLayoutId id="2147483663" r:id="rId6"/>
  </p:sldLayoutIdLst>
  <p:hf hdr="0"/>
  <p:txStyles>
    <p:titleStyle>
      <a:lvl1pPr algn="l" defTabSz="914400" rtl="0" eaLnBrk="1" latinLnBrk="0" hangingPunct="1">
        <a:lnSpc>
          <a:spcPct val="90000"/>
        </a:lnSpc>
        <a:spcBef>
          <a:spcPct val="0"/>
        </a:spcBef>
        <a:buNone/>
        <a:defRPr sz="3600" b="0" i="0" kern="1200">
          <a:solidFill>
            <a:schemeClr val="tx1"/>
          </a:solidFill>
          <a:latin typeface="Arial Nova Cond" panose="020B0506020202020204" pitchFamily="34" charset="0"/>
          <a:ea typeface="Dotum" panose="020B0600000101010101" pitchFamily="34"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Cond" panose="020B0506020202020204" pitchFamily="34" charset="0"/>
          <a:ea typeface="Dotum"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Cond" panose="020B0506020202020204" pitchFamily="34" charset="0"/>
          <a:ea typeface="Dotum"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Cond" panose="020B0506020202020204" pitchFamily="34" charset="0"/>
          <a:ea typeface="Dotum"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Cond" panose="020B0506020202020204" pitchFamily="34" charset="0"/>
          <a:ea typeface="Dotum"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Nova Cond" panose="020B0506020202020204" pitchFamily="34" charset="0"/>
          <a:ea typeface="Dotum"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CAF558-AD62-569A-008D-06CD4A796A18}"/>
              </a:ext>
            </a:extLst>
          </p:cNvPr>
          <p:cNvSpPr>
            <a:spLocks noGrp="1"/>
          </p:cNvSpPr>
          <p:nvPr>
            <p:ph type="body" sz="quarter" idx="12"/>
          </p:nvPr>
        </p:nvSpPr>
        <p:spPr>
          <a:xfrm>
            <a:off x="318768" y="4007263"/>
            <a:ext cx="5426075" cy="1692825"/>
          </a:xfrm>
        </p:spPr>
        <p:txBody>
          <a:bodyPr>
            <a:normAutofit fontScale="92500"/>
          </a:bodyPr>
          <a:lstStyle/>
          <a:p>
            <a:pPr>
              <a:spcBef>
                <a:spcPts val="0"/>
              </a:spcBef>
            </a:pPr>
            <a:r>
              <a:rPr lang="en-US" dirty="0">
                <a:latin typeface="Arial Nova Cond" panose="020B0506020202020204" pitchFamily="34" charset="0"/>
              </a:rPr>
              <a:t>Rob Maddock</a:t>
            </a:r>
          </a:p>
          <a:p>
            <a:pPr>
              <a:spcBef>
                <a:spcPts val="0"/>
              </a:spcBef>
            </a:pPr>
            <a:r>
              <a:rPr lang="en-US" dirty="0">
                <a:latin typeface="Arial Nova Cond" panose="020B0506020202020204" pitchFamily="34" charset="0"/>
              </a:rPr>
              <a:t>NASA Langley Research Center</a:t>
            </a:r>
          </a:p>
          <a:p>
            <a:pPr>
              <a:spcBef>
                <a:spcPts val="0"/>
              </a:spcBef>
            </a:pPr>
            <a:r>
              <a:rPr lang="en-US" dirty="0">
                <a:latin typeface="Arial Nova Cond" panose="020B0506020202020204" pitchFamily="34" charset="0"/>
              </a:rPr>
              <a:t>Space Technology and Exploration Directorate</a:t>
            </a:r>
          </a:p>
          <a:p>
            <a:pPr>
              <a:spcBef>
                <a:spcPts val="0"/>
              </a:spcBef>
            </a:pPr>
            <a:r>
              <a:rPr lang="en-US" dirty="0">
                <a:latin typeface="Arial Nova Cond" panose="020B0506020202020204" pitchFamily="34" charset="0"/>
              </a:rPr>
              <a:t>SCALPSS Project Manager</a:t>
            </a:r>
          </a:p>
          <a:p>
            <a:pPr>
              <a:spcBef>
                <a:spcPts val="0"/>
              </a:spcBef>
            </a:pPr>
            <a:r>
              <a:rPr lang="en-US" dirty="0">
                <a:latin typeface="Arial Nova Cond" panose="020B0506020202020204" pitchFamily="34" charset="0"/>
              </a:rPr>
              <a:t>PSI Instrumentation Project Manager</a:t>
            </a:r>
          </a:p>
        </p:txBody>
      </p:sp>
      <p:sp>
        <p:nvSpPr>
          <p:cNvPr id="3" name="Title 2">
            <a:extLst>
              <a:ext uri="{FF2B5EF4-FFF2-40B4-BE49-F238E27FC236}">
                <a16:creationId xmlns:a16="http://schemas.microsoft.com/office/drawing/2014/main" id="{481A7A81-2CD0-263C-DE3E-B1E3E4F7D22B}"/>
              </a:ext>
            </a:extLst>
          </p:cNvPr>
          <p:cNvSpPr>
            <a:spLocks noGrp="1"/>
          </p:cNvSpPr>
          <p:nvPr>
            <p:ph type="title"/>
          </p:nvPr>
        </p:nvSpPr>
        <p:spPr>
          <a:xfrm>
            <a:off x="318768" y="3056216"/>
            <a:ext cx="10515600" cy="951047"/>
          </a:xfrm>
        </p:spPr>
        <p:txBody>
          <a:bodyPr/>
          <a:lstStyle/>
          <a:p>
            <a:r>
              <a:rPr lang="en-US" dirty="0">
                <a:latin typeface="Arial Nova Cond" panose="020B0506020202020204" pitchFamily="34" charset="0"/>
              </a:rPr>
              <a:t>SCALPSS and NASA PSI Flight Instrumentation</a:t>
            </a:r>
          </a:p>
        </p:txBody>
      </p:sp>
      <p:sp>
        <p:nvSpPr>
          <p:cNvPr id="4" name="Text Placeholder 3">
            <a:extLst>
              <a:ext uri="{FF2B5EF4-FFF2-40B4-BE49-F238E27FC236}">
                <a16:creationId xmlns:a16="http://schemas.microsoft.com/office/drawing/2014/main" id="{5BC1C2E7-1DB9-427B-C239-379656717A3B}"/>
              </a:ext>
            </a:extLst>
          </p:cNvPr>
          <p:cNvSpPr>
            <a:spLocks noGrp="1"/>
          </p:cNvSpPr>
          <p:nvPr>
            <p:ph type="body" sz="quarter" idx="13"/>
          </p:nvPr>
        </p:nvSpPr>
        <p:spPr>
          <a:xfrm>
            <a:off x="318767" y="5700088"/>
            <a:ext cx="3821717" cy="415925"/>
          </a:xfrm>
        </p:spPr>
        <p:txBody>
          <a:bodyPr/>
          <a:lstStyle/>
          <a:p>
            <a:r>
              <a:rPr lang="en-US" dirty="0"/>
              <a:t>Lunar Surface Science Workshop</a:t>
            </a:r>
          </a:p>
          <a:p>
            <a:pPr>
              <a:spcBef>
                <a:spcPts val="0"/>
              </a:spcBef>
            </a:pPr>
            <a:r>
              <a:rPr lang="en-US" dirty="0"/>
              <a:t>17</a:t>
            </a:r>
            <a:r>
              <a:rPr lang="en-US" dirty="0">
                <a:latin typeface="Arial Nova Cond" panose="020B0506020202020204" pitchFamily="34" charset="0"/>
              </a:rPr>
              <a:t> September 2024</a:t>
            </a:r>
          </a:p>
        </p:txBody>
      </p:sp>
    </p:spTree>
    <p:extLst>
      <p:ext uri="{BB962C8B-B14F-4D97-AF65-F5344CB8AC3E}">
        <p14:creationId xmlns:p14="http://schemas.microsoft.com/office/powerpoint/2010/main" val="941209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32F7-AECB-4F6A-2831-65BD6D9A3112}"/>
              </a:ext>
            </a:extLst>
          </p:cNvPr>
          <p:cNvSpPr>
            <a:spLocks noGrp="1"/>
          </p:cNvSpPr>
          <p:nvPr>
            <p:ph type="title"/>
          </p:nvPr>
        </p:nvSpPr>
        <p:spPr/>
        <p:txBody>
          <a:bodyPr>
            <a:normAutofit/>
          </a:bodyPr>
          <a:lstStyle/>
          <a:p>
            <a:r>
              <a:rPr lang="en-US" sz="4400" dirty="0"/>
              <a:t>Backup</a:t>
            </a:r>
          </a:p>
        </p:txBody>
      </p:sp>
      <p:sp>
        <p:nvSpPr>
          <p:cNvPr id="4" name="Date Placeholder 3">
            <a:extLst>
              <a:ext uri="{FF2B5EF4-FFF2-40B4-BE49-F238E27FC236}">
                <a16:creationId xmlns:a16="http://schemas.microsoft.com/office/drawing/2014/main" id="{D90D6C4F-C3E8-7907-5FA4-8AFC13B8896E}"/>
              </a:ext>
            </a:extLst>
          </p:cNvPr>
          <p:cNvSpPr>
            <a:spLocks noGrp="1"/>
          </p:cNvSpPr>
          <p:nvPr>
            <p:ph type="dt" sz="half" idx="2"/>
          </p:nvPr>
        </p:nvSpPr>
        <p:spPr/>
        <p:txBody>
          <a:bodyPr/>
          <a:lstStyle/>
          <a:p>
            <a:r>
              <a:rPr lang="en-US"/>
              <a:t>September 17, 2024</a:t>
            </a:r>
            <a:endParaRPr lang="en-US" dirty="0"/>
          </a:p>
        </p:txBody>
      </p:sp>
      <p:sp>
        <p:nvSpPr>
          <p:cNvPr id="5" name="Footer Placeholder 4">
            <a:extLst>
              <a:ext uri="{FF2B5EF4-FFF2-40B4-BE49-F238E27FC236}">
                <a16:creationId xmlns:a16="http://schemas.microsoft.com/office/drawing/2014/main" id="{7DF46BA8-F5BA-C807-0880-9A23A96E4E3E}"/>
              </a:ext>
            </a:extLst>
          </p:cNvPr>
          <p:cNvSpPr>
            <a:spLocks noGrp="1"/>
          </p:cNvSpPr>
          <p:nvPr>
            <p:ph type="ftr" sz="quarter" idx="3"/>
          </p:nvPr>
        </p:nvSpPr>
        <p:spPr/>
        <p:txBody>
          <a:bodyPr/>
          <a:lstStyle/>
          <a:p>
            <a:r>
              <a:rPr lang="en-US"/>
              <a:t>LSSW 25</a:t>
            </a:r>
            <a:endParaRPr lang="en-US" dirty="0"/>
          </a:p>
        </p:txBody>
      </p:sp>
      <p:sp>
        <p:nvSpPr>
          <p:cNvPr id="6" name="Slide Number Placeholder 5">
            <a:extLst>
              <a:ext uri="{FF2B5EF4-FFF2-40B4-BE49-F238E27FC236}">
                <a16:creationId xmlns:a16="http://schemas.microsoft.com/office/drawing/2014/main" id="{47918AC6-F672-EFDA-6EF2-113C316CB5B7}"/>
              </a:ext>
            </a:extLst>
          </p:cNvPr>
          <p:cNvSpPr>
            <a:spLocks noGrp="1"/>
          </p:cNvSpPr>
          <p:nvPr>
            <p:ph type="sldNum" sz="quarter" idx="4"/>
          </p:nvPr>
        </p:nvSpPr>
        <p:spPr/>
        <p:txBody>
          <a:bodyPr/>
          <a:lstStyle/>
          <a:p>
            <a:fld id="{20D57812-ECBF-D541-BA6A-58B74E77DEB6}" type="slidenum">
              <a:rPr lang="en-US" smtClean="0"/>
              <a:pPr/>
              <a:t>10</a:t>
            </a:fld>
            <a:endParaRPr lang="en-US" dirty="0"/>
          </a:p>
        </p:txBody>
      </p:sp>
    </p:spTree>
    <p:extLst>
      <p:ext uri="{BB962C8B-B14F-4D97-AF65-F5344CB8AC3E}">
        <p14:creationId xmlns:p14="http://schemas.microsoft.com/office/powerpoint/2010/main" val="353968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7ED153-FE61-BADE-37A0-34ACEDD0A79B}"/>
              </a:ext>
            </a:extLst>
          </p:cNvPr>
          <p:cNvSpPr>
            <a:spLocks noGrp="1"/>
          </p:cNvSpPr>
          <p:nvPr>
            <p:ph type="title"/>
          </p:nvPr>
        </p:nvSpPr>
        <p:spPr/>
        <p:txBody>
          <a:bodyPr/>
          <a:lstStyle/>
          <a:p>
            <a:r>
              <a:rPr lang="en-US" dirty="0"/>
              <a:t>Lunar Lander Base Instrumentation (LLBI)</a:t>
            </a:r>
          </a:p>
        </p:txBody>
      </p:sp>
      <p:grpSp>
        <p:nvGrpSpPr>
          <p:cNvPr id="18" name="Group 17">
            <a:extLst>
              <a:ext uri="{FF2B5EF4-FFF2-40B4-BE49-F238E27FC236}">
                <a16:creationId xmlns:a16="http://schemas.microsoft.com/office/drawing/2014/main" id="{40B67FF3-897E-4F8D-CE07-7A0A39869162}"/>
              </a:ext>
            </a:extLst>
          </p:cNvPr>
          <p:cNvGrpSpPr/>
          <p:nvPr/>
        </p:nvGrpSpPr>
        <p:grpSpPr>
          <a:xfrm>
            <a:off x="8626167" y="1320577"/>
            <a:ext cx="2362200" cy="1645445"/>
            <a:chOff x="8413009" y="1034267"/>
            <a:chExt cx="2833581" cy="1919562"/>
          </a:xfrm>
        </p:grpSpPr>
        <p:pic>
          <p:nvPicPr>
            <p:cNvPr id="5" name="Picture 4">
              <a:extLst>
                <a:ext uri="{FF2B5EF4-FFF2-40B4-BE49-F238E27FC236}">
                  <a16:creationId xmlns:a16="http://schemas.microsoft.com/office/drawing/2014/main" id="{3919403D-9867-102C-27D6-B69060F7B3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13009" y="1034267"/>
              <a:ext cx="2833581" cy="1510496"/>
            </a:xfrm>
            <a:prstGeom prst="rect">
              <a:avLst/>
            </a:prstGeom>
            <a:ln w="15875">
              <a:solidFill>
                <a:schemeClr val="tx1"/>
              </a:solidFill>
            </a:ln>
          </p:spPr>
        </p:pic>
        <p:sp>
          <p:nvSpPr>
            <p:cNvPr id="7" name="TextBox 6">
              <a:extLst>
                <a:ext uri="{FF2B5EF4-FFF2-40B4-BE49-F238E27FC236}">
                  <a16:creationId xmlns:a16="http://schemas.microsoft.com/office/drawing/2014/main" id="{8FB0967E-C989-AD42-415B-790B87585323}"/>
                </a:ext>
              </a:extLst>
            </p:cNvPr>
            <p:cNvSpPr txBox="1"/>
            <p:nvPr/>
          </p:nvSpPr>
          <p:spPr>
            <a:xfrm>
              <a:off x="8576298" y="2496629"/>
              <a:ext cx="2507004" cy="457200"/>
            </a:xfrm>
            <a:prstGeom prst="rect">
              <a:avLst/>
            </a:prstGeom>
          </p:spPr>
          <p:txBody>
            <a:bodyPr vert="horz" wrap="square" lIns="91440" tIns="45720" rIns="91440" bIns="45720" rtlCol="0" anchor="ctr">
              <a:normAutofit/>
            </a:bodyPr>
            <a:lstStyle/>
            <a:p>
              <a:pPr algn="ctr"/>
              <a:r>
                <a:rPr lang="en-US" sz="900" dirty="0"/>
                <a:t>Tavis  Corp Variable Reluctance </a:t>
              </a:r>
              <a:br>
                <a:rPr lang="en-US" sz="900" dirty="0"/>
              </a:br>
              <a:r>
                <a:rPr lang="en-US" sz="900" dirty="0"/>
                <a:t>Pressure Transducer</a:t>
              </a:r>
            </a:p>
          </p:txBody>
        </p:sp>
      </p:grpSp>
      <p:pic>
        <p:nvPicPr>
          <p:cNvPr id="9" name="Picture 8">
            <a:extLst>
              <a:ext uri="{FF2B5EF4-FFF2-40B4-BE49-F238E27FC236}">
                <a16:creationId xmlns:a16="http://schemas.microsoft.com/office/drawing/2014/main" id="{4DCE4D08-5278-A023-2F86-EEE0E3C0A8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95783" y="2878379"/>
            <a:ext cx="2455659" cy="2111006"/>
          </a:xfrm>
          <a:prstGeom prst="rect">
            <a:avLst/>
          </a:prstGeom>
        </p:spPr>
      </p:pic>
      <p:grpSp>
        <p:nvGrpSpPr>
          <p:cNvPr id="12" name="Group 11">
            <a:extLst>
              <a:ext uri="{FF2B5EF4-FFF2-40B4-BE49-F238E27FC236}">
                <a16:creationId xmlns:a16="http://schemas.microsoft.com/office/drawing/2014/main" id="{BCDCDADA-B719-FDCC-1736-99DE62C9741D}"/>
              </a:ext>
            </a:extLst>
          </p:cNvPr>
          <p:cNvGrpSpPr/>
          <p:nvPr/>
        </p:nvGrpSpPr>
        <p:grpSpPr>
          <a:xfrm>
            <a:off x="5303392" y="1174281"/>
            <a:ext cx="2030729" cy="2030730"/>
            <a:chOff x="1173043" y="2716704"/>
            <a:chExt cx="2677526" cy="2465199"/>
          </a:xfrm>
        </p:grpSpPr>
        <p:pic>
          <p:nvPicPr>
            <p:cNvPr id="13" name="Picture 12">
              <a:extLst>
                <a:ext uri="{FF2B5EF4-FFF2-40B4-BE49-F238E27FC236}">
                  <a16:creationId xmlns:a16="http://schemas.microsoft.com/office/drawing/2014/main" id="{16821E66-AF64-8D12-1152-BBA54D9EB27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73043" y="2716704"/>
              <a:ext cx="2677526" cy="2465199"/>
            </a:xfrm>
            <a:prstGeom prst="rect">
              <a:avLst/>
            </a:prstGeom>
          </p:spPr>
        </p:pic>
        <p:sp>
          <p:nvSpPr>
            <p:cNvPr id="14" name="Oval 13">
              <a:extLst>
                <a:ext uri="{FF2B5EF4-FFF2-40B4-BE49-F238E27FC236}">
                  <a16:creationId xmlns:a16="http://schemas.microsoft.com/office/drawing/2014/main" id="{A75253BF-1C1E-A000-F0C1-9A972013BD54}"/>
                </a:ext>
              </a:extLst>
            </p:cNvPr>
            <p:cNvSpPr/>
            <p:nvPr/>
          </p:nvSpPr>
          <p:spPr>
            <a:xfrm>
              <a:off x="2852471" y="3546858"/>
              <a:ext cx="291502" cy="382514"/>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6C175D-50EF-D72C-21FC-83260ACA2430}"/>
                </a:ext>
              </a:extLst>
            </p:cNvPr>
            <p:cNvSpPr/>
            <p:nvPr/>
          </p:nvSpPr>
          <p:spPr>
            <a:xfrm>
              <a:off x="2000347" y="3245839"/>
              <a:ext cx="291502" cy="382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99ED52-57C4-847F-AE71-AA400DC561C9}"/>
                </a:ext>
              </a:extLst>
            </p:cNvPr>
            <p:cNvSpPr txBox="1"/>
            <p:nvPr/>
          </p:nvSpPr>
          <p:spPr>
            <a:xfrm>
              <a:off x="2276833" y="3272750"/>
              <a:ext cx="830873" cy="560437"/>
            </a:xfrm>
            <a:prstGeom prst="rect">
              <a:avLst/>
            </a:prstGeom>
            <a:noFill/>
          </p:spPr>
          <p:txBody>
            <a:bodyPr wrap="square" rtlCol="0">
              <a:spAutoFit/>
            </a:bodyPr>
            <a:lstStyle/>
            <a:p>
              <a:r>
                <a:rPr lang="en-US" sz="1200" dirty="0">
                  <a:solidFill>
                    <a:srgbClr val="FF0000"/>
                  </a:solidFill>
                  <a:latin typeface="Arial Nova Cond" panose="020B0506020202020204" pitchFamily="34" charset="0"/>
                </a:rPr>
                <a:t>Hot Spot</a:t>
              </a:r>
            </a:p>
          </p:txBody>
        </p:sp>
        <p:sp>
          <p:nvSpPr>
            <p:cNvPr id="17" name="TextBox 16">
              <a:extLst>
                <a:ext uri="{FF2B5EF4-FFF2-40B4-BE49-F238E27FC236}">
                  <a16:creationId xmlns:a16="http://schemas.microsoft.com/office/drawing/2014/main" id="{6B33CA15-994A-F986-FCA5-3001D842DF8B}"/>
                </a:ext>
              </a:extLst>
            </p:cNvPr>
            <p:cNvSpPr txBox="1"/>
            <p:nvPr/>
          </p:nvSpPr>
          <p:spPr>
            <a:xfrm>
              <a:off x="2536245" y="3837670"/>
              <a:ext cx="936960" cy="560437"/>
            </a:xfrm>
            <a:prstGeom prst="rect">
              <a:avLst/>
            </a:prstGeom>
            <a:noFill/>
          </p:spPr>
          <p:txBody>
            <a:bodyPr wrap="square" rtlCol="0">
              <a:spAutoFit/>
            </a:bodyPr>
            <a:lstStyle/>
            <a:p>
              <a:r>
                <a:rPr lang="en-US" sz="1200" dirty="0">
                  <a:solidFill>
                    <a:srgbClr val="FF6600"/>
                  </a:solidFill>
                  <a:latin typeface="Arial Nova Cond" panose="020B0506020202020204" pitchFamily="34" charset="0"/>
                </a:rPr>
                <a:t>Medium Spot</a:t>
              </a:r>
            </a:p>
          </p:txBody>
        </p:sp>
      </p:grpSp>
      <p:pic>
        <p:nvPicPr>
          <p:cNvPr id="19" name="Picture 18">
            <a:extLst>
              <a:ext uri="{FF2B5EF4-FFF2-40B4-BE49-F238E27FC236}">
                <a16:creationId xmlns:a16="http://schemas.microsoft.com/office/drawing/2014/main" id="{E4EF9815-8D82-955B-304E-9D75B5DC537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200331" y="1384112"/>
            <a:ext cx="1367802" cy="1943569"/>
          </a:xfrm>
          <a:prstGeom prst="rect">
            <a:avLst/>
          </a:prstGeom>
        </p:spPr>
      </p:pic>
      <p:grpSp>
        <p:nvGrpSpPr>
          <p:cNvPr id="27" name="Group 26">
            <a:extLst>
              <a:ext uri="{FF2B5EF4-FFF2-40B4-BE49-F238E27FC236}">
                <a16:creationId xmlns:a16="http://schemas.microsoft.com/office/drawing/2014/main" id="{C0BB6BF9-D62A-C53A-409E-C9A767267E83}"/>
              </a:ext>
            </a:extLst>
          </p:cNvPr>
          <p:cNvGrpSpPr/>
          <p:nvPr/>
        </p:nvGrpSpPr>
        <p:grpSpPr>
          <a:xfrm>
            <a:off x="6738132" y="3211850"/>
            <a:ext cx="2455659" cy="1636877"/>
            <a:chOff x="7009935" y="3211850"/>
            <a:chExt cx="2455659" cy="1636877"/>
          </a:xfrm>
        </p:grpSpPr>
        <p:grpSp>
          <p:nvGrpSpPr>
            <p:cNvPr id="25" name="Group 24">
              <a:extLst>
                <a:ext uri="{FF2B5EF4-FFF2-40B4-BE49-F238E27FC236}">
                  <a16:creationId xmlns:a16="http://schemas.microsoft.com/office/drawing/2014/main" id="{4D1B7144-AF55-E908-B715-E94D41204B29}"/>
                </a:ext>
              </a:extLst>
            </p:cNvPr>
            <p:cNvGrpSpPr/>
            <p:nvPr/>
          </p:nvGrpSpPr>
          <p:grpSpPr>
            <a:xfrm>
              <a:off x="7009935" y="3211850"/>
              <a:ext cx="2455659" cy="1267671"/>
              <a:chOff x="7213443" y="3077008"/>
              <a:chExt cx="2859540" cy="1395056"/>
            </a:xfrm>
          </p:grpSpPr>
          <p:pic>
            <p:nvPicPr>
              <p:cNvPr id="8" name="Picture 4" descr="A metal object with a screw&#10;&#10;Description automatically generated with low confidence">
                <a:extLst>
                  <a:ext uri="{FF2B5EF4-FFF2-40B4-BE49-F238E27FC236}">
                    <a16:creationId xmlns:a16="http://schemas.microsoft.com/office/drawing/2014/main" id="{A9BD09FA-BDAF-DBC3-9AA2-DEDF2881D2E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213443" y="3077008"/>
                <a:ext cx="1264075" cy="139505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7391C9D-FCA4-F7CE-9E2C-296BC32BD30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8573" b="2871"/>
              <a:stretch/>
            </p:blipFill>
            <p:spPr>
              <a:xfrm>
                <a:off x="8547475" y="3077008"/>
                <a:ext cx="1525508" cy="1395055"/>
              </a:xfrm>
              <a:prstGeom prst="rect">
                <a:avLst/>
              </a:prstGeom>
              <a:noFill/>
              <a:ln w="15875">
                <a:solidFill>
                  <a:srgbClr val="000000"/>
                </a:solidFill>
              </a:ln>
            </p:spPr>
          </p:pic>
        </p:grpSp>
        <p:sp>
          <p:nvSpPr>
            <p:cNvPr id="20" name="TextBox 19">
              <a:extLst>
                <a:ext uri="{FF2B5EF4-FFF2-40B4-BE49-F238E27FC236}">
                  <a16:creationId xmlns:a16="http://schemas.microsoft.com/office/drawing/2014/main" id="{F7B191DA-6B16-BD41-24EE-5248CC0785EF}"/>
                </a:ext>
              </a:extLst>
            </p:cNvPr>
            <p:cNvSpPr txBox="1"/>
            <p:nvPr/>
          </p:nvSpPr>
          <p:spPr>
            <a:xfrm>
              <a:off x="7125091" y="4456816"/>
              <a:ext cx="2089951" cy="391911"/>
            </a:xfrm>
            <a:prstGeom prst="rect">
              <a:avLst/>
            </a:prstGeom>
          </p:spPr>
          <p:txBody>
            <a:bodyPr vert="horz" wrap="square" lIns="91440" tIns="45720" rIns="91440" bIns="45720" rtlCol="0" anchor="ctr">
              <a:normAutofit/>
            </a:bodyPr>
            <a:lstStyle/>
            <a:p>
              <a:pPr algn="ctr"/>
              <a:r>
                <a:rPr lang="en-US" sz="900" dirty="0"/>
                <a:t>Heat Flux/Calorimeter Sensor</a:t>
              </a:r>
            </a:p>
          </p:txBody>
        </p:sp>
      </p:grpSp>
      <p:cxnSp>
        <p:nvCxnSpPr>
          <p:cNvPr id="21" name="Straight Arrow Connector 20">
            <a:extLst>
              <a:ext uri="{FF2B5EF4-FFF2-40B4-BE49-F238E27FC236}">
                <a16:creationId xmlns:a16="http://schemas.microsoft.com/office/drawing/2014/main" id="{2E6681FF-C8B0-3F0B-442B-BD6DACD7ED9C}"/>
              </a:ext>
            </a:extLst>
          </p:cNvPr>
          <p:cNvCxnSpPr/>
          <p:nvPr/>
        </p:nvCxnSpPr>
        <p:spPr>
          <a:xfrm>
            <a:off x="7668405" y="1980193"/>
            <a:ext cx="0" cy="4398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028DE28-78FF-8081-0C20-F1D2DF0DCA26}"/>
              </a:ext>
            </a:extLst>
          </p:cNvPr>
          <p:cNvSpPr txBox="1"/>
          <p:nvPr/>
        </p:nvSpPr>
        <p:spPr>
          <a:xfrm>
            <a:off x="7177803" y="1733762"/>
            <a:ext cx="830873" cy="276999"/>
          </a:xfrm>
          <a:prstGeom prst="rect">
            <a:avLst/>
          </a:prstGeom>
          <a:noFill/>
        </p:spPr>
        <p:txBody>
          <a:bodyPr wrap="square" rtlCol="0">
            <a:spAutoFit/>
          </a:bodyPr>
          <a:lstStyle/>
          <a:p>
            <a:r>
              <a:rPr lang="en-US" sz="1200" dirty="0">
                <a:latin typeface="Arial Nova Cond" panose="020B0506020202020204" pitchFamily="34" charset="0"/>
              </a:rPr>
              <a:t>Hot Spot</a:t>
            </a:r>
          </a:p>
        </p:txBody>
      </p:sp>
      <p:grpSp>
        <p:nvGrpSpPr>
          <p:cNvPr id="28" name="Group 27">
            <a:extLst>
              <a:ext uri="{FF2B5EF4-FFF2-40B4-BE49-F238E27FC236}">
                <a16:creationId xmlns:a16="http://schemas.microsoft.com/office/drawing/2014/main" id="{32097C93-DF3E-4C6D-7677-253D343BBFA8}"/>
              </a:ext>
            </a:extLst>
          </p:cNvPr>
          <p:cNvGrpSpPr/>
          <p:nvPr/>
        </p:nvGrpSpPr>
        <p:grpSpPr>
          <a:xfrm>
            <a:off x="9232770" y="5101163"/>
            <a:ext cx="2089951" cy="1506081"/>
            <a:chOff x="7125092" y="4925101"/>
            <a:chExt cx="2089951" cy="1506081"/>
          </a:xfrm>
        </p:grpSpPr>
        <p:sp>
          <p:nvSpPr>
            <p:cNvPr id="23" name="TextBox 22">
              <a:extLst>
                <a:ext uri="{FF2B5EF4-FFF2-40B4-BE49-F238E27FC236}">
                  <a16:creationId xmlns:a16="http://schemas.microsoft.com/office/drawing/2014/main" id="{325B571C-1DBD-D705-90DC-DC6B1C8E6878}"/>
                </a:ext>
              </a:extLst>
            </p:cNvPr>
            <p:cNvSpPr txBox="1"/>
            <p:nvPr/>
          </p:nvSpPr>
          <p:spPr>
            <a:xfrm>
              <a:off x="7125092" y="6039271"/>
              <a:ext cx="2089951" cy="391911"/>
            </a:xfrm>
            <a:prstGeom prst="rect">
              <a:avLst/>
            </a:prstGeom>
          </p:spPr>
          <p:txBody>
            <a:bodyPr vert="horz" wrap="square" lIns="91440" tIns="45720" rIns="91440" bIns="45720" rtlCol="0" anchor="ctr">
              <a:normAutofit/>
            </a:bodyPr>
            <a:lstStyle/>
            <a:p>
              <a:pPr algn="ctr"/>
              <a:r>
                <a:rPr lang="en-US" sz="900" dirty="0"/>
                <a:t>Radiometer with Saphire Window</a:t>
              </a:r>
            </a:p>
          </p:txBody>
        </p:sp>
        <p:pic>
          <p:nvPicPr>
            <p:cNvPr id="24" name="Picture 23">
              <a:extLst>
                <a:ext uri="{FF2B5EF4-FFF2-40B4-BE49-F238E27FC236}">
                  <a16:creationId xmlns:a16="http://schemas.microsoft.com/office/drawing/2014/main" id="{27CE11CB-20CD-371D-783B-C29C8F407413}"/>
                </a:ext>
              </a:extLst>
            </p:cNvPr>
            <p:cNvPicPr>
              <a:picLocks noChangeAspect="1"/>
            </p:cNvPicPr>
            <p:nvPr/>
          </p:nvPicPr>
          <p:blipFill>
            <a:blip r:embed="rId8"/>
            <a:stretch>
              <a:fillRect/>
            </a:stretch>
          </p:blipFill>
          <p:spPr>
            <a:xfrm>
              <a:off x="7546621" y="4925101"/>
              <a:ext cx="1246895" cy="1158920"/>
            </a:xfrm>
            <a:prstGeom prst="rect">
              <a:avLst/>
            </a:prstGeom>
            <a:noFill/>
            <a:ln w="15875">
              <a:solidFill>
                <a:schemeClr val="tx1"/>
              </a:solidFill>
            </a:ln>
          </p:spPr>
        </p:pic>
      </p:grpSp>
      <p:pic>
        <p:nvPicPr>
          <p:cNvPr id="31" name="Picture 30" descr="A picture containing outdoor, brick, stone, old&#10;&#10;Description automatically generated">
            <a:extLst>
              <a:ext uri="{FF2B5EF4-FFF2-40B4-BE49-F238E27FC236}">
                <a16:creationId xmlns:a16="http://schemas.microsoft.com/office/drawing/2014/main" id="{88980E7B-5763-6EE8-BDDF-F77881797FE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933308" y="4800600"/>
            <a:ext cx="2149498" cy="1485108"/>
          </a:xfrm>
          <a:prstGeom prst="rect">
            <a:avLst/>
          </a:prstGeom>
          <a:ln w="19050">
            <a:solidFill>
              <a:schemeClr val="tx1"/>
            </a:solidFill>
          </a:ln>
        </p:spPr>
      </p:pic>
      <p:sp>
        <p:nvSpPr>
          <p:cNvPr id="32" name="TextBox 31">
            <a:extLst>
              <a:ext uri="{FF2B5EF4-FFF2-40B4-BE49-F238E27FC236}">
                <a16:creationId xmlns:a16="http://schemas.microsoft.com/office/drawing/2014/main" id="{378FE91A-F47F-2C11-2ED1-25BA8A5DDDE6}"/>
              </a:ext>
            </a:extLst>
          </p:cNvPr>
          <p:cNvSpPr txBox="1"/>
          <p:nvPr/>
        </p:nvSpPr>
        <p:spPr>
          <a:xfrm>
            <a:off x="6963081" y="6285708"/>
            <a:ext cx="2089951" cy="391911"/>
          </a:xfrm>
          <a:prstGeom prst="rect">
            <a:avLst/>
          </a:prstGeom>
        </p:spPr>
        <p:txBody>
          <a:bodyPr vert="horz" wrap="square" lIns="91440" tIns="45720" rIns="91440" bIns="45720" rtlCol="0" anchor="ctr">
            <a:normAutofit/>
          </a:bodyPr>
          <a:lstStyle/>
          <a:p>
            <a:pPr algn="ctr"/>
            <a:r>
              <a:rPr lang="en-US" sz="900" dirty="0"/>
              <a:t>Gas Temperature Probe</a:t>
            </a:r>
          </a:p>
        </p:txBody>
      </p:sp>
      <p:sp>
        <p:nvSpPr>
          <p:cNvPr id="26" name="TextBox 25">
            <a:extLst>
              <a:ext uri="{FF2B5EF4-FFF2-40B4-BE49-F238E27FC236}">
                <a16:creationId xmlns:a16="http://schemas.microsoft.com/office/drawing/2014/main" id="{54B27BA6-5E68-E04F-5451-ECE3E0A8C818}"/>
              </a:ext>
            </a:extLst>
          </p:cNvPr>
          <p:cNvSpPr txBox="1"/>
          <p:nvPr/>
        </p:nvSpPr>
        <p:spPr>
          <a:xfrm>
            <a:off x="171774" y="1449606"/>
            <a:ext cx="5187971" cy="5078313"/>
          </a:xfrm>
          <a:prstGeom prst="rect">
            <a:avLst/>
          </a:prstGeom>
          <a:noFill/>
        </p:spPr>
        <p:txBody>
          <a:bodyPr wrap="square" rtlCol="0">
            <a:spAutoFit/>
          </a:bodyPr>
          <a:lstStyle/>
          <a:p>
            <a:pPr marL="342900" marR="0" lvl="0" indent="-220663" algn="l" defTabSz="457200" rtl="0" eaLnBrk="0" fontAlgn="base" latinLnBrk="0" hangingPunct="0">
              <a:lnSpc>
                <a:spcPct val="100000"/>
              </a:lnSpc>
              <a:spcBef>
                <a:spcPts val="0"/>
              </a:spcBef>
              <a:spcAft>
                <a:spcPts val="0"/>
              </a:spcAft>
              <a:buClrTx/>
              <a:buSzTx/>
              <a:buFont typeface="Arial" panose="020B0604020202020204" pitchFamily="34" charset="0"/>
              <a:buChar char="•"/>
              <a:defRPr/>
            </a:pPr>
            <a:r>
              <a:rPr kumimoji="0" lang="en-US" sz="1600" u="none" strike="noStrike" kern="1200" cap="none" spc="0" normalizeH="0" baseline="0" noProof="0" dirty="0">
                <a:ln>
                  <a:noFill/>
                </a:ln>
                <a:solidFill>
                  <a:prstClr val="black"/>
                </a:solidFill>
                <a:effectLst/>
                <a:uLnTx/>
                <a:uFillTx/>
                <a:latin typeface="Arial Nova Cond" panose="020B0506020202020204" pitchFamily="34" charset="0"/>
                <a:ea typeface="ＭＳ Ｐゴシック" charset="-128"/>
              </a:rPr>
              <a:t>Technology Product Capability:</a:t>
            </a:r>
            <a:endParaRPr lang="en-US" sz="1600" dirty="0">
              <a:solidFill>
                <a:prstClr val="black"/>
              </a:solidFill>
              <a:latin typeface="Arial Nova Cond" panose="020B0506020202020204" pitchFamily="34" charset="0"/>
              <a:ea typeface="ＭＳ Ｐゴシック" charset="-128"/>
            </a:endParaRPr>
          </a:p>
          <a:p>
            <a:pPr marL="404813" lvl="1" indent="0" defTabSz="457200" eaLnBrk="0" fontAlgn="base" hangingPunct="0">
              <a:lnSpc>
                <a:spcPct val="100000"/>
              </a:lnSpc>
              <a:spcBef>
                <a:spcPts val="0"/>
              </a:spcBef>
              <a:buNone/>
              <a:defRPr/>
            </a:pPr>
            <a:r>
              <a:rPr lang="en-US" sz="1400" dirty="0">
                <a:latin typeface="Arial Nova Cond" panose="020B0506020202020204" pitchFamily="34" charset="0"/>
              </a:rPr>
              <a:t>LLBI will collect pressure and thermal data during late descent and landing under the lander base and on the landing legs to support computational Fluid Dynamics (CFD) model validation and knowledge of PSI contribution from the descent/landing engine configuration.</a:t>
            </a:r>
            <a:endParaRPr lang="en-US" sz="2000" dirty="0">
              <a:latin typeface="Arial Nova Cond" panose="020B0506020202020204" pitchFamily="34" charset="0"/>
            </a:endParaRPr>
          </a:p>
          <a:p>
            <a:pPr marL="404813" indent="-288925">
              <a:buFont typeface="Arial" panose="020B0604020202020204" pitchFamily="34" charset="0"/>
              <a:buChar char="•"/>
            </a:pPr>
            <a:r>
              <a:rPr lang="en-US" sz="1600" dirty="0">
                <a:latin typeface="Arial Nova Cond" panose="020B0506020202020204" pitchFamily="34" charset="0"/>
              </a:rPr>
              <a:t>LLBI will capture the fundamental physics using a suite of flight proven sensors.</a:t>
            </a:r>
          </a:p>
          <a:p>
            <a:pPr marL="800100" indent="-234950">
              <a:buFont typeface="+mj-lt"/>
              <a:buAutoNum type="arabicPeriod"/>
            </a:pPr>
            <a:r>
              <a:rPr lang="en-US" sz="1400" dirty="0">
                <a:solidFill>
                  <a:schemeClr val="accent1">
                    <a:lumMod val="75000"/>
                  </a:schemeClr>
                </a:solidFill>
                <a:latin typeface="Arial Nova Cond" panose="020B0506020202020204" pitchFamily="34" charset="0"/>
              </a:rPr>
              <a:t>Pressure from (3 -TBR) pressure transducers</a:t>
            </a:r>
          </a:p>
          <a:p>
            <a:pPr marL="800100" lvl="1" indent="-234950"/>
            <a:r>
              <a:rPr lang="en-US" sz="1400" dirty="0">
                <a:latin typeface="Arial Nova Cond" panose="020B0506020202020204" pitchFamily="34" charset="0"/>
              </a:rPr>
              <a:t>Range: 0 - 400Pa (2ea. on lander base)</a:t>
            </a:r>
          </a:p>
          <a:p>
            <a:pPr marL="800100" lvl="1" indent="-234950"/>
            <a:r>
              <a:rPr lang="en-US" sz="1400" dirty="0">
                <a:latin typeface="Arial Nova Cond" panose="020B0506020202020204" pitchFamily="34" charset="0"/>
              </a:rPr>
              <a:t>Range: 0 – 1000Pa (1ea. on leg strut).</a:t>
            </a:r>
          </a:p>
          <a:p>
            <a:pPr marL="800100" indent="-234950">
              <a:buFont typeface="+mj-lt"/>
              <a:buAutoNum type="arabicPeriod"/>
            </a:pPr>
            <a:r>
              <a:rPr lang="en-US" sz="1400" dirty="0">
                <a:solidFill>
                  <a:schemeClr val="accent1">
                    <a:lumMod val="75000"/>
                  </a:schemeClr>
                </a:solidFill>
                <a:latin typeface="Arial Nova Cond" panose="020B0506020202020204" pitchFamily="34" charset="0"/>
              </a:rPr>
              <a:t>Total Heat Flux/Calorimeters (3 – TBR)</a:t>
            </a:r>
          </a:p>
          <a:p>
            <a:pPr marL="800100" lvl="1" indent="-234950"/>
            <a:r>
              <a:rPr lang="en-US" sz="1400" dirty="0">
                <a:latin typeface="Arial Nova Cond" panose="020B0506020202020204" pitchFamily="34" charset="0"/>
              </a:rPr>
              <a:t>Range: 0 – 15W/cm^2 (2 ea. on base)</a:t>
            </a:r>
          </a:p>
          <a:p>
            <a:pPr marL="800100" lvl="1" indent="-234950"/>
            <a:r>
              <a:rPr lang="en-US" sz="1400" dirty="0">
                <a:latin typeface="Arial Nova Cond" panose="020B0506020202020204" pitchFamily="34" charset="0"/>
              </a:rPr>
              <a:t>Range: 0 – 20W/cm^2 (1 ea. on leg strut)</a:t>
            </a:r>
          </a:p>
          <a:p>
            <a:pPr marL="800100" indent="-234950">
              <a:buFont typeface="+mj-lt"/>
              <a:buAutoNum type="arabicPeriod"/>
            </a:pPr>
            <a:r>
              <a:rPr lang="en-US" sz="1400" dirty="0">
                <a:solidFill>
                  <a:schemeClr val="accent1">
                    <a:lumMod val="75000"/>
                  </a:schemeClr>
                </a:solidFill>
                <a:latin typeface="Arial Nova Cond" panose="020B0506020202020204" pitchFamily="34" charset="0"/>
              </a:rPr>
              <a:t>Radiative heating (1 - TBR) Radiometers</a:t>
            </a:r>
          </a:p>
          <a:p>
            <a:pPr marL="800100" lvl="1" indent="-234950"/>
            <a:r>
              <a:rPr lang="en-US" sz="1400" dirty="0">
                <a:latin typeface="Arial Nova Cond" panose="020B0506020202020204" pitchFamily="34" charset="0"/>
              </a:rPr>
              <a:t>Range: 0 – 1W/cm^2 (2 ea. on base)</a:t>
            </a:r>
          </a:p>
          <a:p>
            <a:pPr marL="800100" lvl="1" indent="-234950"/>
            <a:r>
              <a:rPr lang="en-US" sz="1400" dirty="0">
                <a:latin typeface="Arial Nova Cond" panose="020B0506020202020204" pitchFamily="34" charset="0"/>
              </a:rPr>
              <a:t>Range: 0 – 1W/cm^2 (1 ea. on Leg strut)</a:t>
            </a:r>
          </a:p>
          <a:p>
            <a:pPr marL="800100" indent="-234950">
              <a:buFont typeface="+mj-lt"/>
              <a:buAutoNum type="arabicPeriod"/>
            </a:pPr>
            <a:r>
              <a:rPr lang="en-US" sz="1400" dirty="0">
                <a:solidFill>
                  <a:schemeClr val="accent1">
                    <a:lumMod val="75000"/>
                  </a:schemeClr>
                </a:solidFill>
                <a:latin typeface="Arial Nova Cond" panose="020B0506020202020204" pitchFamily="34" charset="0"/>
              </a:rPr>
              <a:t>Type C Gas Temperature Probe (1 – TBR)</a:t>
            </a:r>
          </a:p>
          <a:p>
            <a:pPr marL="800100" lvl="1" indent="-234950"/>
            <a:r>
              <a:rPr lang="en-US" sz="1400" dirty="0">
                <a:latin typeface="Arial Nova Cond" panose="020B0506020202020204" pitchFamily="34" charset="0"/>
              </a:rPr>
              <a:t>Range: 0 – 2000 Kelvin (1 ea. on Leg strut)</a:t>
            </a:r>
          </a:p>
          <a:p>
            <a:pPr marL="800100" indent="-234950">
              <a:buFont typeface="+mj-lt"/>
              <a:buAutoNum type="arabicPeriod"/>
            </a:pPr>
            <a:r>
              <a:rPr lang="en-US" sz="1400" dirty="0">
                <a:solidFill>
                  <a:schemeClr val="accent1">
                    <a:lumMod val="75000"/>
                  </a:schemeClr>
                </a:solidFill>
                <a:latin typeface="Arial Nova Cond" panose="020B0506020202020204" pitchFamily="34" charset="0"/>
              </a:rPr>
              <a:t>Temperature from (12 - TBR) RTDs and/or Thermocouples</a:t>
            </a:r>
          </a:p>
          <a:p>
            <a:pPr marL="800100" lvl="1" indent="-234950"/>
            <a:r>
              <a:rPr lang="en-US" sz="1400" dirty="0">
                <a:latin typeface="Arial Nova Cond" panose="020B0506020202020204" pitchFamily="34" charset="0"/>
              </a:rPr>
              <a:t>Range -273 to 226</a:t>
            </a:r>
            <a:r>
              <a:rPr lang="en-US" sz="1400" dirty="0">
                <a:latin typeface="Arial Nova Cond" panose="020B0506020202020204" pitchFamily="34" charset="0"/>
                <a:sym typeface="Symbol" panose="05050102010706020507" pitchFamily="18" charset="2"/>
              </a:rPr>
              <a:t>C TPS performance</a:t>
            </a:r>
          </a:p>
          <a:p>
            <a:pPr marL="800100" lvl="1" indent="-234950"/>
            <a:r>
              <a:rPr lang="en-US" sz="1400" dirty="0">
                <a:latin typeface="Arial Nova Cond" panose="020B0506020202020204" pitchFamily="34" charset="0"/>
                <a:sym typeface="Symbol" panose="05050102010706020507" pitchFamily="18" charset="2"/>
              </a:rPr>
              <a:t>Engineering/Health Statue Measurements</a:t>
            </a:r>
          </a:p>
          <a:p>
            <a:pPr marL="750888" lvl="1" indent="-236538"/>
            <a:endParaRPr lang="en-US" sz="1000" dirty="0">
              <a:latin typeface="Arial Nova Cond" panose="020B0506020202020204" pitchFamily="34" charset="0"/>
            </a:endParaRPr>
          </a:p>
        </p:txBody>
      </p:sp>
      <p:sp>
        <p:nvSpPr>
          <p:cNvPr id="33" name="Date Placeholder 32">
            <a:extLst>
              <a:ext uri="{FF2B5EF4-FFF2-40B4-BE49-F238E27FC236}">
                <a16:creationId xmlns:a16="http://schemas.microsoft.com/office/drawing/2014/main" id="{B3FEA7E5-499E-9C05-839D-6FFC2A7D67FF}"/>
              </a:ext>
            </a:extLst>
          </p:cNvPr>
          <p:cNvSpPr>
            <a:spLocks noGrp="1"/>
          </p:cNvSpPr>
          <p:nvPr>
            <p:ph type="dt" sz="half" idx="2"/>
          </p:nvPr>
        </p:nvSpPr>
        <p:spPr/>
        <p:txBody>
          <a:bodyPr/>
          <a:lstStyle/>
          <a:p>
            <a:r>
              <a:rPr lang="en-US"/>
              <a:t>September 17, 2024</a:t>
            </a:r>
            <a:endParaRPr lang="en-US" dirty="0"/>
          </a:p>
        </p:txBody>
      </p:sp>
      <p:sp>
        <p:nvSpPr>
          <p:cNvPr id="34" name="Footer Placeholder 33">
            <a:extLst>
              <a:ext uri="{FF2B5EF4-FFF2-40B4-BE49-F238E27FC236}">
                <a16:creationId xmlns:a16="http://schemas.microsoft.com/office/drawing/2014/main" id="{DD7D7CE7-77BA-C350-7F8A-A6DDE8DF9CC1}"/>
              </a:ext>
            </a:extLst>
          </p:cNvPr>
          <p:cNvSpPr>
            <a:spLocks noGrp="1"/>
          </p:cNvSpPr>
          <p:nvPr>
            <p:ph type="ftr" sz="quarter" idx="3"/>
          </p:nvPr>
        </p:nvSpPr>
        <p:spPr/>
        <p:txBody>
          <a:bodyPr/>
          <a:lstStyle/>
          <a:p>
            <a:r>
              <a:rPr lang="en-US"/>
              <a:t>LSSW 25</a:t>
            </a:r>
            <a:endParaRPr lang="en-US" dirty="0"/>
          </a:p>
        </p:txBody>
      </p:sp>
      <p:sp>
        <p:nvSpPr>
          <p:cNvPr id="35" name="Slide Number Placeholder 34">
            <a:extLst>
              <a:ext uri="{FF2B5EF4-FFF2-40B4-BE49-F238E27FC236}">
                <a16:creationId xmlns:a16="http://schemas.microsoft.com/office/drawing/2014/main" id="{CEC3289F-DE06-76ED-885F-E6F2E349BA92}"/>
              </a:ext>
            </a:extLst>
          </p:cNvPr>
          <p:cNvSpPr>
            <a:spLocks noGrp="1"/>
          </p:cNvSpPr>
          <p:nvPr>
            <p:ph type="sldNum" sz="quarter" idx="4"/>
          </p:nvPr>
        </p:nvSpPr>
        <p:spPr/>
        <p:txBody>
          <a:bodyPr/>
          <a:lstStyle/>
          <a:p>
            <a:fld id="{20D57812-ECBF-D541-BA6A-58B74E77DEB6}" type="slidenum">
              <a:rPr lang="en-US" smtClean="0"/>
              <a:pPr/>
              <a:t>11</a:t>
            </a:fld>
            <a:endParaRPr lang="en-US" dirty="0"/>
          </a:p>
        </p:txBody>
      </p:sp>
    </p:spTree>
    <p:extLst>
      <p:ext uri="{BB962C8B-B14F-4D97-AF65-F5344CB8AC3E}">
        <p14:creationId xmlns:p14="http://schemas.microsoft.com/office/powerpoint/2010/main" val="307265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0CF018-9EE0-0BAA-1C0D-B2CC7E334434}"/>
              </a:ext>
            </a:extLst>
          </p:cNvPr>
          <p:cNvSpPr txBox="1"/>
          <p:nvPr/>
        </p:nvSpPr>
        <p:spPr>
          <a:xfrm>
            <a:off x="237312" y="1701834"/>
            <a:ext cx="5713151" cy="2985433"/>
          </a:xfrm>
          <a:prstGeom prst="rect">
            <a:avLst/>
          </a:prstGeom>
          <a:noFill/>
        </p:spPr>
        <p:txBody>
          <a:bodyPr wrap="square">
            <a:spAutoFit/>
          </a:bodyPr>
          <a:lstStyle/>
          <a:p>
            <a:pPr marL="285750" indent="-285750">
              <a:lnSpc>
                <a:spcPct val="100000"/>
              </a:lnSpc>
              <a:spcBef>
                <a:spcPts val="0"/>
              </a:spcBef>
              <a:buFont typeface="Arial" panose="020B0604020202020204" pitchFamily="34" charset="0"/>
              <a:buChar char="•"/>
            </a:pPr>
            <a:r>
              <a:rPr lang="en-US" sz="1400" spc="-30" dirty="0">
                <a:solidFill>
                  <a:srgbClr val="000000"/>
                </a:solidFill>
                <a:latin typeface="Arial Nova Cond" panose="020B0506020202020204" pitchFamily="34" charset="0"/>
                <a:cs typeface="Arial" panose="020B0604020202020204" pitchFamily="34" charset="0"/>
              </a:rPr>
              <a:t>The Particle Impact Event (PIE) sensor will characterize the flux and energy of lunar dust from plume effects</a:t>
            </a:r>
          </a:p>
          <a:p>
            <a:pPr marL="285750" indent="-285750">
              <a:lnSpc>
                <a:spcPct val="100000"/>
              </a:lnSpc>
              <a:spcBef>
                <a:spcPts val="0"/>
              </a:spcBef>
              <a:buFont typeface="Arial" panose="020B0604020202020204" pitchFamily="34" charset="0"/>
              <a:buChar char="•"/>
            </a:pPr>
            <a:r>
              <a:rPr lang="en-US" sz="1400" spc="-30" dirty="0">
                <a:solidFill>
                  <a:srgbClr val="000000"/>
                </a:solidFill>
                <a:latin typeface="Arial Nova Cond" panose="020B0506020202020204" pitchFamily="34" charset="0"/>
                <a:cs typeface="Arial" panose="020B0604020202020204" pitchFamily="34" charset="0"/>
              </a:rPr>
              <a:t>Includes thin-film piezoelectric appliances with sensitivity to low energy impacts Validates computation particle transport models on the moon</a:t>
            </a:r>
          </a:p>
          <a:p>
            <a:pPr marL="628650" lvl="1" indent="-171450">
              <a:buFont typeface="Wingdings" pitchFamily="2" charset="2"/>
              <a:buChar char="Ø"/>
            </a:pPr>
            <a:r>
              <a:rPr lang="en-US" sz="1200" spc="-30" dirty="0">
                <a:solidFill>
                  <a:srgbClr val="000000"/>
                </a:solidFill>
                <a:latin typeface="Arial Nova Cond" panose="020B0506020202020204" pitchFamily="34" charset="0"/>
                <a:ea typeface="ＭＳ Ｐゴシック"/>
                <a:cs typeface="Arial"/>
              </a:rPr>
              <a:t>Specific emphasis on the effects caused by Lunar landings</a:t>
            </a:r>
            <a:endParaRPr lang="en-US" sz="1400" spc="-30" dirty="0">
              <a:solidFill>
                <a:srgbClr val="000000"/>
              </a:solidFill>
              <a:latin typeface="Arial Nova Cond" panose="020B0506020202020204" pitchFamily="34" charset="0"/>
              <a:ea typeface="ＭＳ Ｐゴシック"/>
              <a:cs typeface="Arial" panose="020B0604020202020204" pitchFamily="34" charset="0"/>
            </a:endParaRPr>
          </a:p>
          <a:p>
            <a:pPr marL="285750" indent="-285750">
              <a:spcBef>
                <a:spcPts val="0"/>
              </a:spcBef>
              <a:buFont typeface="Arial" panose="020B0604020202020204" pitchFamily="34" charset="0"/>
              <a:buChar char="•"/>
            </a:pPr>
            <a:r>
              <a:rPr lang="en-US" sz="1400" spc="-30" dirty="0">
                <a:solidFill>
                  <a:srgbClr val="000000"/>
                </a:solidFill>
                <a:latin typeface="Arial Nova Cond" panose="020B0506020202020204" pitchFamily="34" charset="0"/>
                <a:ea typeface="ＭＳ Ｐゴシック"/>
                <a:cs typeface="Arial" panose="020B0604020202020204" pitchFamily="34" charset="0"/>
              </a:rPr>
              <a:t>Proof of Concept (PIE V1) created; calibration is in progress via graduate cooperative agreement with U of Michigan</a:t>
            </a:r>
          </a:p>
          <a:p>
            <a:pPr marL="635000" lvl="1" indent="-177800">
              <a:buFont typeface="Wingdings" pitchFamily="2" charset="2"/>
              <a:buChar char="Ø"/>
            </a:pPr>
            <a:r>
              <a:rPr lang="en-US" sz="1200" spc="-30" dirty="0">
                <a:solidFill>
                  <a:srgbClr val="000000"/>
                </a:solidFill>
                <a:latin typeface="Arial Nova Cond" panose="020B0506020202020204" pitchFamily="34" charset="0"/>
                <a:ea typeface="ＭＳ Ｐゴシック"/>
                <a:cs typeface="Arial" panose="020B0604020202020204" pitchFamily="34" charset="0"/>
              </a:rPr>
              <a:t>Student will utilize data from Apollo missions to determine energy range for calibration</a:t>
            </a:r>
            <a:r>
              <a:rPr lang="en-US" sz="1400" spc="-30" dirty="0">
                <a:solidFill>
                  <a:srgbClr val="000000"/>
                </a:solidFill>
                <a:latin typeface="Arial Nova Cond" panose="020B0506020202020204" pitchFamily="34" charset="0"/>
                <a:ea typeface="ＭＳ Ｐゴシック"/>
                <a:cs typeface="Arial" panose="020B0604020202020204" pitchFamily="34" charset="0"/>
              </a:rPr>
              <a:t> </a:t>
            </a:r>
          </a:p>
          <a:p>
            <a:pPr marL="285750" indent="-285750">
              <a:buFont typeface="Arial" panose="020B0604020202020204" pitchFamily="34" charset="0"/>
              <a:buChar char="•"/>
            </a:pPr>
            <a:r>
              <a:rPr lang="en-US" sz="1400" u="none" strike="noStrike" dirty="0">
                <a:solidFill>
                  <a:srgbClr val="000000"/>
                </a:solidFill>
                <a:effectLst/>
                <a:latin typeface="Arial Nova Cond" panose="020B0506020202020204" pitchFamily="34" charset="0"/>
              </a:rPr>
              <a:t>The PIE sensor will be able to support multiple configurations of landers (number of thrusters) from CLPS to HLS lander classes</a:t>
            </a:r>
            <a:endParaRPr lang="en-US" sz="1400" spc="-30" dirty="0">
              <a:solidFill>
                <a:srgbClr val="000000"/>
              </a:solidFill>
              <a:latin typeface="Arial Nova Cond" panose="020B0506020202020204" pitchFamily="34" charset="0"/>
              <a:ea typeface="ＭＳ Ｐゴシック"/>
              <a:cs typeface="Arial" panose="020B0604020202020204" pitchFamily="34" charset="0"/>
            </a:endParaRPr>
          </a:p>
          <a:p>
            <a:pPr marL="285750" indent="-285750">
              <a:spcBef>
                <a:spcPts val="0"/>
              </a:spcBef>
              <a:buFont typeface="Arial" panose="020B0604020202020204" pitchFamily="34" charset="0"/>
              <a:buChar char="•"/>
            </a:pPr>
            <a:r>
              <a:rPr lang="en-US" sz="1400" spc="-30" dirty="0">
                <a:solidFill>
                  <a:srgbClr val="000000"/>
                </a:solidFill>
                <a:latin typeface="Arial Nova Cond" panose="020B0506020202020204" pitchFamily="34" charset="0"/>
                <a:ea typeface="ＭＳ Ｐゴシック"/>
                <a:cs typeface="Arial" panose="020B0604020202020204" pitchFamily="34" charset="0"/>
              </a:rPr>
              <a:t>Technology is at TRL 3</a:t>
            </a:r>
          </a:p>
          <a:p>
            <a:pPr marL="635000" lvl="1" indent="-177800">
              <a:buFont typeface="Wingdings" pitchFamily="2" charset="2"/>
              <a:buChar char="Ø"/>
            </a:pPr>
            <a:r>
              <a:rPr lang="en-US" sz="1200" spc="-30" dirty="0">
                <a:solidFill>
                  <a:srgbClr val="000000"/>
                </a:solidFill>
                <a:latin typeface="Arial Nova Cond" panose="020B0506020202020204" pitchFamily="34" charset="0"/>
                <a:ea typeface="ＭＳ Ｐゴシック"/>
                <a:cs typeface="Arial" panose="020B0604020202020204" pitchFamily="34" charset="0"/>
              </a:rPr>
              <a:t>Future plans are to miniaturize sensor for a flight-ready design (PIE V2) and combine microcontroller, log-amp, and </a:t>
            </a:r>
            <a:r>
              <a:rPr lang="en-US" sz="1200" spc="-30" dirty="0" err="1">
                <a:solidFill>
                  <a:srgbClr val="000000"/>
                </a:solidFill>
                <a:latin typeface="Arial Nova Cond" panose="020B0506020202020204" pitchFamily="34" charset="0"/>
                <a:ea typeface="ＭＳ Ｐゴシック"/>
                <a:cs typeface="Arial" panose="020B0604020202020204" pitchFamily="34" charset="0"/>
              </a:rPr>
              <a:t>piezoelectrics</a:t>
            </a:r>
            <a:r>
              <a:rPr lang="en-US" sz="1200" spc="-30" dirty="0">
                <a:solidFill>
                  <a:srgbClr val="000000"/>
                </a:solidFill>
                <a:latin typeface="Arial Nova Cond" panose="020B0506020202020204" pitchFamily="34" charset="0"/>
                <a:ea typeface="ＭＳ Ｐゴシック"/>
                <a:cs typeface="Arial" panose="020B0604020202020204" pitchFamily="34" charset="0"/>
              </a:rPr>
              <a:t> into single sensor enclosure; design is ~60% complete</a:t>
            </a:r>
          </a:p>
        </p:txBody>
      </p:sp>
      <p:sp>
        <p:nvSpPr>
          <p:cNvPr id="11" name="TextBox 10">
            <a:extLst>
              <a:ext uri="{FF2B5EF4-FFF2-40B4-BE49-F238E27FC236}">
                <a16:creationId xmlns:a16="http://schemas.microsoft.com/office/drawing/2014/main" id="{18695D53-9658-415A-88E6-ED7DEE2D91C0}"/>
              </a:ext>
            </a:extLst>
          </p:cNvPr>
          <p:cNvSpPr txBox="1"/>
          <p:nvPr/>
        </p:nvSpPr>
        <p:spPr>
          <a:xfrm>
            <a:off x="6310897" y="5164349"/>
            <a:ext cx="5960357" cy="1661993"/>
          </a:xfrm>
          <a:prstGeom prst="rect">
            <a:avLst/>
          </a:prstGeom>
          <a:noFill/>
        </p:spPr>
        <p:txBody>
          <a:bodyPr wrap="square" lIns="91440" tIns="45720" rIns="91440" bIns="45720" rtlCol="0" anchor="t">
            <a:spAutoFit/>
          </a:bodyPr>
          <a:lstStyle/>
          <a:p>
            <a:pPr marL="285750" indent="-285750">
              <a:buFont typeface="Arial"/>
              <a:buChar char="•"/>
            </a:pPr>
            <a:r>
              <a:rPr lang="en-US" sz="1400" dirty="0">
                <a:latin typeface="Arial Nova Cond" panose="020B0506020202020204" pitchFamily="34" charset="0"/>
                <a:cs typeface="Arial" panose="020B0604020202020204" pitchFamily="34" charset="0"/>
              </a:rPr>
              <a:t>PIE V2 Design - Apr 2026</a:t>
            </a:r>
            <a:endParaRPr lang="en-US" sz="1400" dirty="0">
              <a:latin typeface="Arial Nova Cond" panose="020B0506020202020204" pitchFamily="34" charset="0"/>
              <a:ea typeface="+mn-lt"/>
              <a:cs typeface="Arial" panose="020B0604020202020204" pitchFamily="34" charset="0"/>
            </a:endParaRPr>
          </a:p>
          <a:p>
            <a:pPr marL="285750" indent="-285750">
              <a:buFont typeface="Arial"/>
              <a:buChar char="•"/>
            </a:pPr>
            <a:r>
              <a:rPr lang="en-US" sz="1400" dirty="0">
                <a:latin typeface="Arial Nova Cond" panose="020B0506020202020204" pitchFamily="34" charset="0"/>
                <a:cs typeface="Arial" panose="020B0604020202020204" pitchFamily="34" charset="0"/>
              </a:rPr>
              <a:t>Calibration apparatus – Apr 2026</a:t>
            </a:r>
          </a:p>
          <a:p>
            <a:pPr marL="285750" indent="-285750">
              <a:buFont typeface="Arial"/>
              <a:buChar char="•"/>
            </a:pPr>
            <a:r>
              <a:rPr lang="en-US" sz="1400" dirty="0">
                <a:latin typeface="Arial Nova Cond" panose="020B0506020202020204" pitchFamily="34" charset="0"/>
                <a:cs typeface="Arial" panose="020B0604020202020204" pitchFamily="34" charset="0"/>
              </a:rPr>
              <a:t>Function testing &amp; risks mitigated – Dec 2026</a:t>
            </a:r>
          </a:p>
          <a:p>
            <a:pPr marL="285750" indent="-285750">
              <a:buFont typeface="Arial"/>
              <a:buChar char="•"/>
            </a:pPr>
            <a:r>
              <a:rPr lang="en-US" sz="1400" dirty="0">
                <a:latin typeface="Arial Nova Cond" panose="020B0506020202020204" pitchFamily="34" charset="0"/>
                <a:cs typeface="Arial" panose="020B0604020202020204" pitchFamily="34" charset="0"/>
              </a:rPr>
              <a:t>Final flight sensor build – Aug 2027</a:t>
            </a:r>
          </a:p>
          <a:p>
            <a:pPr marL="285750" indent="-285750">
              <a:buFont typeface="Arial"/>
              <a:buChar char="•"/>
            </a:pPr>
            <a:r>
              <a:rPr lang="en-US" sz="1400" dirty="0">
                <a:latin typeface="Arial Nova Cond" panose="020B0506020202020204" pitchFamily="34" charset="0"/>
                <a:ea typeface="+mn-lt"/>
                <a:cs typeface="Arial" panose="020B0604020202020204" pitchFamily="34" charset="0"/>
              </a:rPr>
              <a:t>Flight qual testing – Apr 2028</a:t>
            </a:r>
          </a:p>
          <a:p>
            <a:pPr marL="285750" indent="-285750">
              <a:buFont typeface="Arial"/>
              <a:buChar char="•"/>
            </a:pPr>
            <a:r>
              <a:rPr lang="en-US" sz="1400" dirty="0">
                <a:latin typeface="Arial Nova Cond" panose="020B0506020202020204" pitchFamily="34" charset="0"/>
                <a:ea typeface="+mn-lt"/>
                <a:cs typeface="Arial" panose="020B0604020202020204" pitchFamily="34" charset="0"/>
              </a:rPr>
              <a:t>Delivery to CLPS provider – Mid 2028</a:t>
            </a:r>
          </a:p>
          <a:p>
            <a:pPr algn="r"/>
            <a:endParaRPr lang="en-US" dirty="0">
              <a:latin typeface="Arial Nova Cond" panose="020B0506020202020204" pitchFamily="34" charset="0"/>
              <a:cs typeface="Arial" panose="020B0604020202020204" pitchFamily="34" charset="0"/>
            </a:endParaRPr>
          </a:p>
        </p:txBody>
      </p:sp>
      <p:sp>
        <p:nvSpPr>
          <p:cNvPr id="8" name="Title 7"/>
          <p:cNvSpPr>
            <a:spLocks noGrp="1"/>
          </p:cNvSpPr>
          <p:nvPr>
            <p:ph type="title"/>
          </p:nvPr>
        </p:nvSpPr>
        <p:spPr/>
        <p:txBody>
          <a:bodyPr lIns="91440" tIns="45720" rIns="91440" bIns="45720" anchor="ctr">
            <a:noAutofit/>
          </a:bodyPr>
          <a:lstStyle/>
          <a:p>
            <a:r>
              <a:rPr lang="en-US" sz="3200" dirty="0">
                <a:cs typeface="Arial Bold"/>
              </a:rPr>
              <a:t>Particle Impact Ejecta (PIE) Sensor</a:t>
            </a:r>
          </a:p>
        </p:txBody>
      </p:sp>
      <p:sp>
        <p:nvSpPr>
          <p:cNvPr id="27" name="Shape 5"/>
          <p:cNvSpPr/>
          <p:nvPr/>
        </p:nvSpPr>
        <p:spPr>
          <a:xfrm>
            <a:off x="6157818" y="1223481"/>
            <a:ext cx="1" cy="5303520"/>
          </a:xfrm>
          <a:prstGeom prst="line">
            <a:avLst/>
          </a:prstGeom>
          <a:ln w="12700">
            <a:solidFill>
              <a:srgbClr val="A7A7A7"/>
            </a:solidFill>
            <a:round/>
          </a:ln>
        </p:spPr>
        <p:txBody>
          <a:bodyPr lIns="0" tIns="0" rIns="0" bIns="0"/>
          <a:lstStyle/>
          <a:p>
            <a:pPr defTabSz="457200">
              <a:defRPr sz="1200"/>
            </a:pPr>
            <a:endParaRPr sz="1400" kern="0">
              <a:solidFill>
                <a:sysClr val="windowText" lastClr="000000"/>
              </a:solidFill>
              <a:latin typeface="Calibri"/>
              <a:cs typeface="Calibri"/>
              <a:sym typeface="Helvetica"/>
            </a:endParaRPr>
          </a:p>
        </p:txBody>
      </p:sp>
      <p:sp>
        <p:nvSpPr>
          <p:cNvPr id="2" name="TextBox 1"/>
          <p:cNvSpPr txBox="1"/>
          <p:nvPr/>
        </p:nvSpPr>
        <p:spPr>
          <a:xfrm>
            <a:off x="237312" y="1338108"/>
            <a:ext cx="4999718"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457200" eaLnBrk="0" latinLnBrk="1" hangingPunct="0">
              <a:defRPr/>
            </a:pPr>
            <a:r>
              <a:rPr lang="en-US" u="sng" dirty="0">
                <a:solidFill>
                  <a:srgbClr val="000000"/>
                </a:solidFill>
                <a:latin typeface="Arial Nova Cond" panose="020B0506020202020204" pitchFamily="34" charset="0"/>
                <a:cs typeface="Arial" panose="020B0604020202020204" pitchFamily="34" charset="0"/>
                <a:sym typeface="Helvetica"/>
              </a:rPr>
              <a:t>Instrument Overview and Technical Status</a:t>
            </a:r>
            <a:endParaRPr lang="en-US" dirty="0">
              <a:solidFill>
                <a:srgbClr val="000000"/>
              </a:solidFill>
              <a:latin typeface="Arial Nova Cond" panose="020B0506020202020204" pitchFamily="34" charset="0"/>
              <a:cs typeface="Arial" panose="020B0604020202020204" pitchFamily="34" charset="0"/>
              <a:sym typeface="Helvetica"/>
            </a:endParaRPr>
          </a:p>
        </p:txBody>
      </p:sp>
      <p:sp>
        <p:nvSpPr>
          <p:cNvPr id="25" name="TextBox 24"/>
          <p:cNvSpPr txBox="1"/>
          <p:nvPr/>
        </p:nvSpPr>
        <p:spPr>
          <a:xfrm>
            <a:off x="6310897" y="4068233"/>
            <a:ext cx="4552950"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457200" eaLnBrk="0" latinLnBrk="1" hangingPunct="0">
              <a:defRPr/>
            </a:pPr>
            <a:r>
              <a:rPr lang="en-US" u="sng" dirty="0">
                <a:solidFill>
                  <a:srgbClr val="000000"/>
                </a:solidFill>
                <a:latin typeface="Arial Nova Cond" panose="020B0506020202020204" pitchFamily="34" charset="0"/>
                <a:cs typeface="Arial" panose="020B0604020202020204" pitchFamily="34" charset="0"/>
                <a:sym typeface="Helvetica"/>
              </a:rPr>
              <a:t>Proposed Cost</a:t>
            </a:r>
            <a:endParaRPr lang="en-US" dirty="0">
              <a:solidFill>
                <a:srgbClr val="000000"/>
              </a:solidFill>
              <a:latin typeface="Arial Nova Cond" panose="020B0506020202020204" pitchFamily="34" charset="0"/>
              <a:cs typeface="Arial" panose="020B0604020202020204" pitchFamily="34" charset="0"/>
              <a:sym typeface="Helvetica"/>
            </a:endParaRPr>
          </a:p>
        </p:txBody>
      </p:sp>
      <p:sp>
        <p:nvSpPr>
          <p:cNvPr id="26" name="TextBox 25"/>
          <p:cNvSpPr txBox="1"/>
          <p:nvPr/>
        </p:nvSpPr>
        <p:spPr>
          <a:xfrm>
            <a:off x="237312" y="4600133"/>
            <a:ext cx="4552950"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457200" eaLnBrk="0" latinLnBrk="1" hangingPunct="0">
              <a:defRPr/>
            </a:pPr>
            <a:r>
              <a:rPr lang="en-US" u="sng" dirty="0">
                <a:solidFill>
                  <a:srgbClr val="000000"/>
                </a:solidFill>
                <a:latin typeface="Arial Nova Cond" panose="020B0506020202020204" pitchFamily="34" charset="0"/>
                <a:cs typeface="Arial"/>
                <a:sym typeface="Helvetica"/>
              </a:rPr>
              <a:t>Instrument Specifications</a:t>
            </a:r>
            <a:r>
              <a:rPr lang="en-US" dirty="0">
                <a:solidFill>
                  <a:srgbClr val="000000"/>
                </a:solidFill>
                <a:latin typeface="Arial Nova Cond" panose="020B0506020202020204" pitchFamily="34" charset="0"/>
                <a:cs typeface="Arial"/>
                <a:sym typeface="Helvetica"/>
              </a:rPr>
              <a:t>:</a:t>
            </a:r>
            <a:endParaRPr lang="en-US" u="sng" dirty="0">
              <a:solidFill>
                <a:srgbClr val="000000"/>
              </a:solidFill>
              <a:latin typeface="Arial Nova Cond" panose="020B0506020202020204" pitchFamily="34" charset="0"/>
              <a:cs typeface="Arial"/>
            </a:endParaRPr>
          </a:p>
        </p:txBody>
      </p:sp>
      <p:sp>
        <p:nvSpPr>
          <p:cNvPr id="12" name="Rectangle 11"/>
          <p:cNvSpPr/>
          <p:nvPr/>
        </p:nvSpPr>
        <p:spPr>
          <a:xfrm>
            <a:off x="237312" y="4906668"/>
            <a:ext cx="5952171" cy="1815882"/>
          </a:xfrm>
          <a:prstGeom prst="rect">
            <a:avLst/>
          </a:prstGeom>
          <a:noFill/>
          <a:ln w="25400" cap="flat" cmpd="sng" algn="ctr">
            <a:noFill/>
            <a:prstDash val="solid"/>
            <a:headEnd/>
            <a:tailEnd/>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400" dirty="0">
                <a:solidFill>
                  <a:srgbClr val="000000"/>
                </a:solidFill>
                <a:latin typeface="Arial Nova Cond" panose="020B0506020202020204" pitchFamily="34" charset="0"/>
                <a:cs typeface="Arial"/>
              </a:rPr>
              <a:t>Current prototype Mass</a:t>
            </a:r>
          </a:p>
          <a:p>
            <a:pPr marL="628650" lvl="1" indent="-171450">
              <a:buFont typeface="Wingdings" pitchFamily="2" charset="2"/>
              <a:buChar char="Ø"/>
            </a:pPr>
            <a:r>
              <a:rPr lang="en-US" sz="1200" dirty="0">
                <a:solidFill>
                  <a:srgbClr val="000000"/>
                </a:solidFill>
                <a:latin typeface="Arial Nova Cond" panose="020B0506020202020204" pitchFamily="34" charset="0"/>
                <a:cs typeface="Arial"/>
              </a:rPr>
              <a:t>Sensor Head with 1m cabling~200g</a:t>
            </a:r>
          </a:p>
          <a:p>
            <a:pPr marL="628650" lvl="1" indent="-171450" defTabSz="457200">
              <a:buFont typeface="Wingdings" pitchFamily="2" charset="2"/>
              <a:buChar char="Ø"/>
            </a:pPr>
            <a:r>
              <a:rPr lang="en-US" sz="1200" dirty="0">
                <a:solidFill>
                  <a:srgbClr val="000000"/>
                </a:solidFill>
                <a:latin typeface="Arial Nova Cond" panose="020B0506020202020204" pitchFamily="34" charset="0"/>
                <a:cs typeface="Arial"/>
              </a:rPr>
              <a:t>Electronics ~130g w/out enclosure</a:t>
            </a:r>
            <a:endParaRPr lang="en-US" sz="1200" dirty="0">
              <a:solidFill>
                <a:srgbClr val="000000"/>
              </a:solidFill>
              <a:latin typeface="Arial Nova Cond" panose="020B0506020202020204" pitchFamily="34" charset="0"/>
              <a:cs typeface="Arial" panose="020B0604020202020204" pitchFamily="34" charset="0"/>
            </a:endParaRPr>
          </a:p>
          <a:p>
            <a:pPr marL="171450" indent="-171450" defTabSz="457200">
              <a:buFont typeface="Arial"/>
              <a:buChar char="•"/>
            </a:pPr>
            <a:r>
              <a:rPr lang="en-US" sz="1400" dirty="0">
                <a:solidFill>
                  <a:srgbClr val="000000"/>
                </a:solidFill>
                <a:latin typeface="Arial Nova Cond" panose="020B0506020202020204" pitchFamily="34" charset="0"/>
                <a:cs typeface="Arial"/>
              </a:rPr>
              <a:t>Prototype Power ~1W w/o heater, 5V @ 200mA</a:t>
            </a:r>
            <a:endParaRPr lang="en-US" sz="1400" dirty="0">
              <a:solidFill>
                <a:srgbClr val="000000"/>
              </a:solidFill>
              <a:latin typeface="Arial Nova Cond" panose="020B0506020202020204" pitchFamily="34" charset="0"/>
              <a:cs typeface="Arial" panose="020B0604020202020204" pitchFamily="34" charset="0"/>
            </a:endParaRPr>
          </a:p>
          <a:p>
            <a:pPr marL="171450" indent="-171450" defTabSz="457200">
              <a:buFont typeface="Arial"/>
              <a:buChar char="•"/>
            </a:pPr>
            <a:r>
              <a:rPr lang="en-US" sz="1400" dirty="0">
                <a:solidFill>
                  <a:srgbClr val="000000"/>
                </a:solidFill>
                <a:latin typeface="Arial Nova Cond" panose="020B0506020202020204" pitchFamily="34" charset="0"/>
                <a:cs typeface="Arial"/>
              </a:rPr>
              <a:t>Communication interface: RS-485/422 Serial @115.2kBaud</a:t>
            </a:r>
            <a:endParaRPr lang="en-US" sz="1400" dirty="0">
              <a:solidFill>
                <a:srgbClr val="000000"/>
              </a:solidFill>
              <a:latin typeface="Arial Nova Cond" panose="020B0506020202020204" pitchFamily="34" charset="0"/>
              <a:cs typeface="Arial" panose="020B0604020202020204" pitchFamily="34" charset="0"/>
            </a:endParaRPr>
          </a:p>
          <a:p>
            <a:pPr marL="171450" indent="-171450" defTabSz="457200">
              <a:buFont typeface="Arial"/>
              <a:buChar char="•"/>
            </a:pPr>
            <a:r>
              <a:rPr lang="en-US" sz="1400" dirty="0">
                <a:solidFill>
                  <a:srgbClr val="000000"/>
                </a:solidFill>
                <a:latin typeface="Arial Nova Cond" panose="020B0506020202020204" pitchFamily="34" charset="0"/>
                <a:cs typeface="Arial"/>
              </a:rPr>
              <a:t>Electronics Operating Temp Range: -40°C to +85°C</a:t>
            </a:r>
            <a:endParaRPr lang="en-US" sz="1400" dirty="0">
              <a:solidFill>
                <a:srgbClr val="000000"/>
              </a:solidFill>
              <a:latin typeface="Arial Nova Cond" panose="020B0506020202020204" pitchFamily="34" charset="0"/>
              <a:cs typeface="Arial" panose="020B0604020202020204" pitchFamily="34" charset="0"/>
            </a:endParaRPr>
          </a:p>
          <a:p>
            <a:pPr marL="171450" indent="-171450" defTabSz="457200">
              <a:buFont typeface="Arial"/>
              <a:buChar char="•"/>
            </a:pPr>
            <a:r>
              <a:rPr lang="en-US" sz="1400" dirty="0">
                <a:solidFill>
                  <a:srgbClr val="000000"/>
                </a:solidFill>
                <a:latin typeface="Arial Nova Cond" panose="020B0506020202020204" pitchFamily="34" charset="0"/>
                <a:cs typeface="Arial"/>
              </a:rPr>
              <a:t>Samples Particle Impacts at ~330kHz</a:t>
            </a:r>
            <a:endParaRPr lang="en-US" sz="1400" dirty="0">
              <a:solidFill>
                <a:srgbClr val="000000"/>
              </a:solidFill>
              <a:latin typeface="Arial Nova Cond" panose="020B0506020202020204" pitchFamily="34" charset="0"/>
              <a:cs typeface="Arial" panose="020B0604020202020204" pitchFamily="34" charset="0"/>
            </a:endParaRPr>
          </a:p>
          <a:p>
            <a:pPr marL="171450" indent="-171450" defTabSz="457200">
              <a:buFont typeface="Arial"/>
              <a:buChar char="•"/>
            </a:pPr>
            <a:r>
              <a:rPr lang="en-US" sz="1400" dirty="0">
                <a:solidFill>
                  <a:srgbClr val="000000"/>
                </a:solidFill>
                <a:latin typeface="Arial Nova Cond" panose="020B0506020202020204" pitchFamily="34" charset="0"/>
                <a:cs typeface="Arial"/>
              </a:rPr>
              <a:t>Onboard data storage until host requests</a:t>
            </a:r>
            <a:endParaRPr lang="en-US" sz="1400" dirty="0">
              <a:solidFill>
                <a:srgbClr val="000000"/>
              </a:solidFill>
              <a:latin typeface="Arial Nova Cond" panose="020B0506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32A7F22-7E53-489C-AFEE-45A6E2D3E837}"/>
              </a:ext>
            </a:extLst>
          </p:cNvPr>
          <p:cNvSpPr txBox="1"/>
          <p:nvPr/>
        </p:nvSpPr>
        <p:spPr>
          <a:xfrm>
            <a:off x="6310897" y="4850892"/>
            <a:ext cx="2676498"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457200" eaLnBrk="0" latinLnBrk="1" hangingPunct="0">
              <a:defRPr/>
            </a:pPr>
            <a:r>
              <a:rPr lang="en-US" u="sng" dirty="0">
                <a:solidFill>
                  <a:srgbClr val="000000"/>
                </a:solidFill>
                <a:latin typeface="Arial Nova Cond" panose="020B0506020202020204" pitchFamily="34" charset="0"/>
                <a:cs typeface="Arial" panose="020B0604020202020204" pitchFamily="34" charset="0"/>
                <a:sym typeface="Helvetica"/>
              </a:rPr>
              <a:t>Proposed Schedule</a:t>
            </a:r>
            <a:endParaRPr lang="en-US" dirty="0">
              <a:solidFill>
                <a:srgbClr val="000000"/>
              </a:solidFill>
              <a:latin typeface="Arial Nova Cond" panose="020B0506020202020204" pitchFamily="34" charset="0"/>
              <a:cs typeface="Arial" panose="020B0604020202020204" pitchFamily="34" charset="0"/>
              <a:sym typeface="Helvetica"/>
            </a:endParaRPr>
          </a:p>
        </p:txBody>
      </p:sp>
      <p:pic>
        <p:nvPicPr>
          <p:cNvPr id="29" name="Picture 28" descr="A picture containing text, measuring stick&#10;&#10;Description automatically generated">
            <a:extLst>
              <a:ext uri="{FF2B5EF4-FFF2-40B4-BE49-F238E27FC236}">
                <a16:creationId xmlns:a16="http://schemas.microsoft.com/office/drawing/2014/main" id="{097A8654-EBA3-43B4-B68C-72E325A4AD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489127" y="1569252"/>
            <a:ext cx="2540000" cy="1905000"/>
          </a:xfrm>
          <a:prstGeom prst="rect">
            <a:avLst/>
          </a:prstGeom>
          <a:ln>
            <a:solidFill>
              <a:schemeClr val="tx1"/>
            </a:solidFill>
          </a:ln>
        </p:spPr>
      </p:pic>
      <p:pic>
        <p:nvPicPr>
          <p:cNvPr id="30" name="Picture 7">
            <a:extLst>
              <a:ext uri="{FF2B5EF4-FFF2-40B4-BE49-F238E27FC236}">
                <a16:creationId xmlns:a16="http://schemas.microsoft.com/office/drawing/2014/main" id="{03BAAD6B-BE42-468B-B63B-111D7ED4950C}"/>
              </a:ext>
            </a:extLst>
          </p:cNvPr>
          <p:cNvPicPr preferRelativeResize="0">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83218" y="1257231"/>
            <a:ext cx="3116055" cy="2638829"/>
          </a:xfrm>
          <a:prstGeom prst="rect">
            <a:avLst/>
          </a:prstGeom>
          <a:ln>
            <a:solidFill>
              <a:schemeClr val="tx1"/>
            </a:solidFill>
          </a:ln>
        </p:spPr>
      </p:pic>
      <p:sp>
        <p:nvSpPr>
          <p:cNvPr id="5" name="TextBox 4">
            <a:extLst>
              <a:ext uri="{FF2B5EF4-FFF2-40B4-BE49-F238E27FC236}">
                <a16:creationId xmlns:a16="http://schemas.microsoft.com/office/drawing/2014/main" id="{61A86F72-B2C4-D579-ECEC-3909272FE953}"/>
              </a:ext>
            </a:extLst>
          </p:cNvPr>
          <p:cNvSpPr txBox="1"/>
          <p:nvPr/>
        </p:nvSpPr>
        <p:spPr>
          <a:xfrm>
            <a:off x="6310897" y="4407483"/>
            <a:ext cx="5464888"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Nova Cond" panose="020B0506020202020204" pitchFamily="34" charset="0"/>
                <a:cs typeface="Arial" panose="020B0604020202020204" pitchFamily="34" charset="0"/>
              </a:rPr>
              <a:t>No current budget</a:t>
            </a:r>
          </a:p>
          <a:p>
            <a:pPr marL="285750" indent="-285750">
              <a:buFont typeface="Arial" panose="020B0604020202020204" pitchFamily="34" charset="0"/>
              <a:buChar char="•"/>
            </a:pPr>
            <a:r>
              <a:rPr lang="en-US" sz="1400" dirty="0">
                <a:latin typeface="Arial Nova Cond" panose="020B0506020202020204" pitchFamily="34" charset="0"/>
                <a:cs typeface="Arial" panose="020B0604020202020204" pitchFamily="34" charset="0"/>
              </a:rPr>
              <a:t>Proposed cost is 0.7-1.5 M / year FY25-28</a:t>
            </a:r>
          </a:p>
        </p:txBody>
      </p:sp>
      <p:sp>
        <p:nvSpPr>
          <p:cNvPr id="6" name="TextBox 5">
            <a:extLst>
              <a:ext uri="{FF2B5EF4-FFF2-40B4-BE49-F238E27FC236}">
                <a16:creationId xmlns:a16="http://schemas.microsoft.com/office/drawing/2014/main" id="{FF530C0F-39BA-C5AB-A9F3-0A6566960174}"/>
              </a:ext>
            </a:extLst>
          </p:cNvPr>
          <p:cNvSpPr txBox="1"/>
          <p:nvPr/>
        </p:nvSpPr>
        <p:spPr>
          <a:xfrm>
            <a:off x="9866321" y="1204744"/>
            <a:ext cx="1715341" cy="276999"/>
          </a:xfrm>
          <a:prstGeom prst="rect">
            <a:avLst/>
          </a:prstGeom>
          <a:noFill/>
        </p:spPr>
        <p:txBody>
          <a:bodyPr wrap="none" rtlCol="0">
            <a:spAutoFit/>
          </a:bodyPr>
          <a:lstStyle/>
          <a:p>
            <a:r>
              <a:rPr lang="en-US" sz="1200" dirty="0">
                <a:solidFill>
                  <a:schemeClr val="bg1"/>
                </a:solidFill>
                <a:latin typeface="Arial Nova Cond" panose="020B0506020202020204" pitchFamily="34" charset="0"/>
                <a:cs typeface="Arial" panose="020B0604020202020204" pitchFamily="34" charset="0"/>
              </a:rPr>
              <a:t>Early prototype of PIE V1</a:t>
            </a:r>
          </a:p>
        </p:txBody>
      </p:sp>
      <p:sp>
        <p:nvSpPr>
          <p:cNvPr id="7" name="Shape 5">
            <a:extLst>
              <a:ext uri="{FF2B5EF4-FFF2-40B4-BE49-F238E27FC236}">
                <a16:creationId xmlns:a16="http://schemas.microsoft.com/office/drawing/2014/main" id="{0E3C4B8C-7278-A45B-8A50-A2F939CEB29D}"/>
              </a:ext>
            </a:extLst>
          </p:cNvPr>
          <p:cNvSpPr/>
          <p:nvPr/>
        </p:nvSpPr>
        <p:spPr>
          <a:xfrm flipH="1">
            <a:off x="204425" y="4662351"/>
            <a:ext cx="5943600" cy="0"/>
          </a:xfrm>
          <a:prstGeom prst="line">
            <a:avLst/>
          </a:prstGeom>
          <a:ln w="12700">
            <a:solidFill>
              <a:srgbClr val="A7A7A7"/>
            </a:solidFill>
            <a:round/>
          </a:ln>
        </p:spPr>
        <p:txBody>
          <a:bodyPr lIns="0" tIns="0" rIns="0" bIns="0"/>
          <a:lstStyle/>
          <a:p>
            <a:pPr defTabSz="457200">
              <a:defRPr sz="1200"/>
            </a:pPr>
            <a:endParaRPr sz="1400" kern="0" dirty="0">
              <a:solidFill>
                <a:sysClr val="windowText" lastClr="000000"/>
              </a:solidFill>
              <a:latin typeface="Calibri"/>
              <a:cs typeface="Calibri"/>
              <a:sym typeface="Helvetica"/>
            </a:endParaRPr>
          </a:p>
        </p:txBody>
      </p:sp>
      <p:sp>
        <p:nvSpPr>
          <p:cNvPr id="4" name="Date Placeholder 3">
            <a:extLst>
              <a:ext uri="{FF2B5EF4-FFF2-40B4-BE49-F238E27FC236}">
                <a16:creationId xmlns:a16="http://schemas.microsoft.com/office/drawing/2014/main" id="{04FE14B4-701E-8AD8-E9B9-335A554FA014}"/>
              </a:ext>
            </a:extLst>
          </p:cNvPr>
          <p:cNvSpPr>
            <a:spLocks noGrp="1"/>
          </p:cNvSpPr>
          <p:nvPr>
            <p:ph type="dt" sz="half" idx="2"/>
          </p:nvPr>
        </p:nvSpPr>
        <p:spPr/>
        <p:txBody>
          <a:bodyPr/>
          <a:lstStyle/>
          <a:p>
            <a:r>
              <a:rPr lang="en-US"/>
              <a:t>September 17, 2024</a:t>
            </a:r>
            <a:endParaRPr lang="en-US" dirty="0"/>
          </a:p>
        </p:txBody>
      </p:sp>
      <p:sp>
        <p:nvSpPr>
          <p:cNvPr id="10" name="Footer Placeholder 9">
            <a:extLst>
              <a:ext uri="{FF2B5EF4-FFF2-40B4-BE49-F238E27FC236}">
                <a16:creationId xmlns:a16="http://schemas.microsoft.com/office/drawing/2014/main" id="{59BCCA0F-6669-0926-0CF5-443AE1B85F94}"/>
              </a:ext>
            </a:extLst>
          </p:cNvPr>
          <p:cNvSpPr>
            <a:spLocks noGrp="1"/>
          </p:cNvSpPr>
          <p:nvPr>
            <p:ph type="ftr" sz="quarter" idx="3"/>
          </p:nvPr>
        </p:nvSpPr>
        <p:spPr/>
        <p:txBody>
          <a:bodyPr/>
          <a:lstStyle/>
          <a:p>
            <a:r>
              <a:rPr lang="en-US"/>
              <a:t>LSSW 25</a:t>
            </a:r>
            <a:endParaRPr lang="en-US" dirty="0"/>
          </a:p>
        </p:txBody>
      </p:sp>
      <p:sp>
        <p:nvSpPr>
          <p:cNvPr id="13" name="Slide Number Placeholder 12">
            <a:extLst>
              <a:ext uri="{FF2B5EF4-FFF2-40B4-BE49-F238E27FC236}">
                <a16:creationId xmlns:a16="http://schemas.microsoft.com/office/drawing/2014/main" id="{78DF43D6-95CA-14C2-858E-2260812A4781}"/>
              </a:ext>
            </a:extLst>
          </p:cNvPr>
          <p:cNvSpPr>
            <a:spLocks noGrp="1"/>
          </p:cNvSpPr>
          <p:nvPr>
            <p:ph type="sldNum" sz="quarter" idx="4"/>
          </p:nvPr>
        </p:nvSpPr>
        <p:spPr/>
        <p:txBody>
          <a:bodyPr/>
          <a:lstStyle/>
          <a:p>
            <a:fld id="{20D57812-ECBF-D541-BA6A-58B74E77DEB6}" type="slidenum">
              <a:rPr lang="en-US" smtClean="0"/>
              <a:pPr/>
              <a:t>12</a:t>
            </a:fld>
            <a:endParaRPr lang="en-US" dirty="0"/>
          </a:p>
        </p:txBody>
      </p:sp>
    </p:spTree>
    <p:extLst>
      <p:ext uri="{BB962C8B-B14F-4D97-AF65-F5344CB8AC3E}">
        <p14:creationId xmlns:p14="http://schemas.microsoft.com/office/powerpoint/2010/main" val="4157242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94C2-3BF4-9520-8349-2766895EC0A0}"/>
              </a:ext>
            </a:extLst>
          </p:cNvPr>
          <p:cNvSpPr>
            <a:spLocks noGrp="1"/>
          </p:cNvSpPr>
          <p:nvPr>
            <p:ph type="title"/>
          </p:nvPr>
        </p:nvSpPr>
        <p:spPr/>
        <p:txBody>
          <a:bodyPr>
            <a:normAutofit/>
          </a:bodyPr>
          <a:lstStyle/>
          <a:p>
            <a:r>
              <a:rPr lang="en-US" sz="4000" dirty="0"/>
              <a:t>Dust Ejecta Radar Technology (DERT)</a:t>
            </a:r>
          </a:p>
        </p:txBody>
      </p:sp>
      <p:sp>
        <p:nvSpPr>
          <p:cNvPr id="3" name="Content Placeholder 2">
            <a:extLst>
              <a:ext uri="{FF2B5EF4-FFF2-40B4-BE49-F238E27FC236}">
                <a16:creationId xmlns:a16="http://schemas.microsoft.com/office/drawing/2014/main" id="{C7DAB8AA-A3D7-25A0-2330-1B4E9FA14820}"/>
              </a:ext>
            </a:extLst>
          </p:cNvPr>
          <p:cNvSpPr>
            <a:spLocks noGrp="1"/>
          </p:cNvSpPr>
          <p:nvPr>
            <p:ph idx="1"/>
          </p:nvPr>
        </p:nvSpPr>
        <p:spPr>
          <a:xfrm>
            <a:off x="601526" y="1581666"/>
            <a:ext cx="6100488" cy="2297648"/>
          </a:xfrm>
        </p:spPr>
        <p:txBody>
          <a:bodyPr anchor="ctr">
            <a:normAutofit/>
          </a:bodyPr>
          <a:lstStyle/>
          <a:p>
            <a:pPr marL="0" indent="0">
              <a:buNone/>
            </a:pPr>
            <a:r>
              <a:rPr lang="en-US" sz="2000" dirty="0"/>
              <a:t>DERT is a 94 GHz doppler radar that is used to measure the speeds of PSI ejecta particles. </a:t>
            </a:r>
          </a:p>
          <a:p>
            <a:pPr marL="0" indent="0">
              <a:buNone/>
            </a:pPr>
            <a:r>
              <a:rPr lang="en-US" sz="2000" dirty="0"/>
              <a:t>The transmitted RF waves are scattered off the moving PSI regolith ejecta particles, resulting in a doppler shifted return signal. </a:t>
            </a:r>
            <a:r>
              <a:rPr lang="en-US" sz="2000" b="1" dirty="0"/>
              <a:t>The doppler shift of the return signal is proportional to the speed of the regolith ejecta particles.</a:t>
            </a:r>
          </a:p>
        </p:txBody>
      </p:sp>
      <p:pic>
        <p:nvPicPr>
          <p:cNvPr id="9" name="Picture 8">
            <a:extLst>
              <a:ext uri="{FF2B5EF4-FFF2-40B4-BE49-F238E27FC236}">
                <a16:creationId xmlns:a16="http://schemas.microsoft.com/office/drawing/2014/main" id="{E1308633-1269-8E45-5D82-DAC9CC1AF9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83531" y="1250083"/>
            <a:ext cx="3031490" cy="2025650"/>
          </a:xfrm>
          <a:prstGeom prst="rect">
            <a:avLst/>
          </a:prstGeom>
        </p:spPr>
      </p:pic>
      <p:sp>
        <p:nvSpPr>
          <p:cNvPr id="13" name="TextBox 12">
            <a:extLst>
              <a:ext uri="{FF2B5EF4-FFF2-40B4-BE49-F238E27FC236}">
                <a16:creationId xmlns:a16="http://schemas.microsoft.com/office/drawing/2014/main" id="{1A288C13-C83B-3A3C-2E1E-81252DA8451A}"/>
              </a:ext>
            </a:extLst>
          </p:cNvPr>
          <p:cNvSpPr txBox="1"/>
          <p:nvPr/>
        </p:nvSpPr>
        <p:spPr>
          <a:xfrm>
            <a:off x="6922975" y="1897897"/>
            <a:ext cx="1760556" cy="830997"/>
          </a:xfrm>
          <a:prstGeom prst="rect">
            <a:avLst/>
          </a:prstGeom>
          <a:noFill/>
        </p:spPr>
        <p:txBody>
          <a:bodyPr wrap="square" rtlCol="0">
            <a:spAutoFit/>
          </a:bodyPr>
          <a:lstStyle/>
          <a:p>
            <a:pPr algn="r"/>
            <a:r>
              <a:rPr lang="en-US" sz="1200" dirty="0">
                <a:latin typeface="Arial Nova Cond" panose="020B0506020202020204" pitchFamily="34" charset="0"/>
              </a:rPr>
              <a:t>DERT instrument developed for the HLS PSI Ground Test and LaRC in FY25</a:t>
            </a:r>
          </a:p>
        </p:txBody>
      </p:sp>
      <p:pic>
        <p:nvPicPr>
          <p:cNvPr id="11" name="Picture 10" descr="Graphical user interface, chart, histogram&#10;&#10;Description automatically generated">
            <a:extLst>
              <a:ext uri="{FF2B5EF4-FFF2-40B4-BE49-F238E27FC236}">
                <a16:creationId xmlns:a16="http://schemas.microsoft.com/office/drawing/2014/main" id="{E5F45849-F7CE-78DC-E657-263C6B5120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11928" y="4557881"/>
            <a:ext cx="2767434" cy="2113950"/>
          </a:xfrm>
          <a:prstGeom prst="rect">
            <a:avLst/>
          </a:prstGeom>
        </p:spPr>
      </p:pic>
      <p:pic>
        <p:nvPicPr>
          <p:cNvPr id="12" name="Picture 11" descr="Chart&#10;&#10;Description automatically generated">
            <a:extLst>
              <a:ext uri="{FF2B5EF4-FFF2-40B4-BE49-F238E27FC236}">
                <a16:creationId xmlns:a16="http://schemas.microsoft.com/office/drawing/2014/main" id="{26ED5F87-1DB7-F554-2491-88F6923DC4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2284" y="3375210"/>
            <a:ext cx="2862834" cy="2202180"/>
          </a:xfrm>
          <a:prstGeom prst="rect">
            <a:avLst/>
          </a:prstGeom>
        </p:spPr>
      </p:pic>
      <p:sp>
        <p:nvSpPr>
          <p:cNvPr id="16" name="TextBox 15">
            <a:extLst>
              <a:ext uri="{FF2B5EF4-FFF2-40B4-BE49-F238E27FC236}">
                <a16:creationId xmlns:a16="http://schemas.microsoft.com/office/drawing/2014/main" id="{CA9A3B9C-3C2D-5C36-10EA-592F8B3762D0}"/>
              </a:ext>
            </a:extLst>
          </p:cNvPr>
          <p:cNvSpPr txBox="1"/>
          <p:nvPr/>
        </p:nvSpPr>
        <p:spPr>
          <a:xfrm>
            <a:off x="7140052" y="3675864"/>
            <a:ext cx="2111186" cy="830997"/>
          </a:xfrm>
          <a:prstGeom prst="rect">
            <a:avLst/>
          </a:prstGeom>
          <a:noFill/>
        </p:spPr>
        <p:txBody>
          <a:bodyPr wrap="square">
            <a:spAutoFit/>
          </a:bodyPr>
          <a:lstStyle/>
          <a:p>
            <a:r>
              <a:rPr lang="en-US" sz="1200" dirty="0">
                <a:latin typeface="Arial Nova Cond" panose="020B0506020202020204" pitchFamily="34" charset="0"/>
              </a:rPr>
              <a:t>Testing at the KSC Weapons Training Area provided proof of concept data for high-speed projectiles up to 820 m/s </a:t>
            </a:r>
          </a:p>
        </p:txBody>
      </p:sp>
      <p:sp>
        <p:nvSpPr>
          <p:cNvPr id="17" name="TextBox 16">
            <a:extLst>
              <a:ext uri="{FF2B5EF4-FFF2-40B4-BE49-F238E27FC236}">
                <a16:creationId xmlns:a16="http://schemas.microsoft.com/office/drawing/2014/main" id="{FFFD18B7-EEF3-6C50-BBCB-A2EBA4C89EC0}"/>
              </a:ext>
            </a:extLst>
          </p:cNvPr>
          <p:cNvSpPr txBox="1"/>
          <p:nvPr/>
        </p:nvSpPr>
        <p:spPr>
          <a:xfrm>
            <a:off x="9579362" y="5630587"/>
            <a:ext cx="2344488" cy="830997"/>
          </a:xfrm>
          <a:prstGeom prst="rect">
            <a:avLst/>
          </a:prstGeom>
          <a:noFill/>
        </p:spPr>
        <p:txBody>
          <a:bodyPr wrap="square">
            <a:spAutoFit/>
          </a:bodyPr>
          <a:lstStyle/>
          <a:p>
            <a:r>
              <a:rPr lang="en-US" sz="1200" dirty="0">
                <a:latin typeface="Arial Nova Cond" panose="020B0506020202020204" pitchFamily="34" charset="0"/>
              </a:rPr>
              <a:t>Testing at the KSC Weapons Training Area provided proof of concept data for BP-1 regolith particles up to 250 m/s.</a:t>
            </a:r>
          </a:p>
        </p:txBody>
      </p:sp>
      <p:graphicFrame>
        <p:nvGraphicFramePr>
          <p:cNvPr id="20" name="Table 19">
            <a:extLst>
              <a:ext uri="{FF2B5EF4-FFF2-40B4-BE49-F238E27FC236}">
                <a16:creationId xmlns:a16="http://schemas.microsoft.com/office/drawing/2014/main" id="{5F5F11F3-F56F-3E54-7057-DBB625274F75}"/>
              </a:ext>
            </a:extLst>
          </p:cNvPr>
          <p:cNvGraphicFramePr>
            <a:graphicFrameLocks noGrp="1"/>
          </p:cNvGraphicFramePr>
          <p:nvPr>
            <p:extLst>
              <p:ext uri="{D42A27DB-BD31-4B8C-83A1-F6EECF244321}">
                <p14:modId xmlns:p14="http://schemas.microsoft.com/office/powerpoint/2010/main" val="3451760318"/>
              </p:ext>
            </p:extLst>
          </p:nvPr>
        </p:nvGraphicFramePr>
        <p:xfrm>
          <a:off x="611190" y="3879313"/>
          <a:ext cx="5896738" cy="1854200"/>
        </p:xfrm>
        <a:graphic>
          <a:graphicData uri="http://schemas.openxmlformats.org/drawingml/2006/table">
            <a:tbl>
              <a:tblPr firstRow="1" firstCol="1" bandRow="1">
                <a:tableStyleId>{5C22544A-7EE6-4342-B048-85BDC9FD1C3A}</a:tableStyleId>
              </a:tblPr>
              <a:tblGrid>
                <a:gridCol w="2296224">
                  <a:extLst>
                    <a:ext uri="{9D8B030D-6E8A-4147-A177-3AD203B41FA5}">
                      <a16:colId xmlns:a16="http://schemas.microsoft.com/office/drawing/2014/main" val="3506053367"/>
                    </a:ext>
                  </a:extLst>
                </a:gridCol>
                <a:gridCol w="1800257">
                  <a:extLst>
                    <a:ext uri="{9D8B030D-6E8A-4147-A177-3AD203B41FA5}">
                      <a16:colId xmlns:a16="http://schemas.microsoft.com/office/drawing/2014/main" val="2869094349"/>
                    </a:ext>
                  </a:extLst>
                </a:gridCol>
                <a:gridCol w="1800257">
                  <a:extLst>
                    <a:ext uri="{9D8B030D-6E8A-4147-A177-3AD203B41FA5}">
                      <a16:colId xmlns:a16="http://schemas.microsoft.com/office/drawing/2014/main" val="2710580202"/>
                    </a:ext>
                  </a:extLst>
                </a:gridCol>
              </a:tblGrid>
              <a:tr h="370840">
                <a:tc>
                  <a:txBody>
                    <a:bodyPr/>
                    <a:lstStyle/>
                    <a:p>
                      <a:endParaRPr lang="en-US" sz="1400" b="0" i="0">
                        <a:latin typeface="Arial Nova Cond" panose="020B0506020202020204" pitchFamily="34" charset="0"/>
                      </a:endParaRPr>
                    </a:p>
                  </a:txBody>
                  <a:tcPr anchor="ctr"/>
                </a:tc>
                <a:tc>
                  <a:txBody>
                    <a:bodyPr/>
                    <a:lstStyle/>
                    <a:p>
                      <a:pPr algn="ctr"/>
                      <a:r>
                        <a:rPr lang="en-US" sz="1400" b="1" i="0" dirty="0">
                          <a:latin typeface="Arial Nova Cond" panose="020B0506020202020204" pitchFamily="34" charset="0"/>
                        </a:rPr>
                        <a:t>Threshold</a:t>
                      </a:r>
                    </a:p>
                  </a:txBody>
                  <a:tcPr anchor="ctr"/>
                </a:tc>
                <a:tc>
                  <a:txBody>
                    <a:bodyPr/>
                    <a:lstStyle/>
                    <a:p>
                      <a:pPr algn="ctr"/>
                      <a:r>
                        <a:rPr lang="en-US" sz="1400" b="1" i="0" dirty="0">
                          <a:latin typeface="Arial Nova Cond" panose="020B0506020202020204" pitchFamily="34" charset="0"/>
                        </a:rPr>
                        <a:t>Goal</a:t>
                      </a:r>
                    </a:p>
                  </a:txBody>
                  <a:tcPr anchor="ctr"/>
                </a:tc>
                <a:extLst>
                  <a:ext uri="{0D108BD9-81ED-4DB2-BD59-A6C34878D82A}">
                    <a16:rowId xmlns:a16="http://schemas.microsoft.com/office/drawing/2014/main" val="3498842079"/>
                  </a:ext>
                </a:extLst>
              </a:tr>
              <a:tr h="370840">
                <a:tc>
                  <a:txBody>
                    <a:bodyPr/>
                    <a:lstStyle/>
                    <a:p>
                      <a:r>
                        <a:rPr lang="en-US" sz="1400" b="0" i="0" dirty="0">
                          <a:latin typeface="Arial Nova Cond" panose="020B0506020202020204" pitchFamily="34" charset="0"/>
                        </a:rPr>
                        <a:t>KPP1: Velocity Range</a:t>
                      </a:r>
                    </a:p>
                  </a:txBody>
                  <a:tcPr anchor="ctr"/>
                </a:tc>
                <a:tc>
                  <a:txBody>
                    <a:bodyPr/>
                    <a:lstStyle/>
                    <a:p>
                      <a:pPr algn="ctr"/>
                      <a:r>
                        <a:rPr lang="en-US" sz="1400" b="0" i="0" dirty="0">
                          <a:latin typeface="Arial Nova Cond" panose="020B0506020202020204" pitchFamily="34" charset="0"/>
                        </a:rPr>
                        <a:t>≥ 250 m/s</a:t>
                      </a:r>
                    </a:p>
                  </a:txBody>
                  <a:tcPr anchor="ctr"/>
                </a:tc>
                <a:tc>
                  <a:txBody>
                    <a:bodyPr/>
                    <a:lstStyle/>
                    <a:p>
                      <a:pPr algn="ctr"/>
                      <a:r>
                        <a:rPr lang="en-US" sz="1400" b="0" i="0" dirty="0">
                          <a:latin typeface="Arial Nova Cond" panose="020B0506020202020204" pitchFamily="34" charset="0"/>
                        </a:rPr>
                        <a:t>≥ 800 m/s</a:t>
                      </a:r>
                    </a:p>
                  </a:txBody>
                  <a:tcPr anchor="ctr"/>
                </a:tc>
                <a:extLst>
                  <a:ext uri="{0D108BD9-81ED-4DB2-BD59-A6C34878D82A}">
                    <a16:rowId xmlns:a16="http://schemas.microsoft.com/office/drawing/2014/main" val="4166559946"/>
                  </a:ext>
                </a:extLst>
              </a:tr>
              <a:tr h="370840">
                <a:tc>
                  <a:txBody>
                    <a:bodyPr/>
                    <a:lstStyle/>
                    <a:p>
                      <a:r>
                        <a:rPr lang="en-US" sz="1400" b="0" i="0" dirty="0">
                          <a:latin typeface="Arial Nova Cond" panose="020B0506020202020204" pitchFamily="34" charset="0"/>
                        </a:rPr>
                        <a:t>KPP2: Velocity Uncertainty</a:t>
                      </a:r>
                    </a:p>
                  </a:txBody>
                  <a:tcPr anchor="ctr"/>
                </a:tc>
                <a:tc>
                  <a:txBody>
                    <a:bodyPr/>
                    <a:lstStyle/>
                    <a:p>
                      <a:pPr algn="ctr"/>
                      <a:r>
                        <a:rPr lang="en-US" sz="1400" b="0" i="0" dirty="0">
                          <a:latin typeface="Arial Nova Cond" panose="020B0506020202020204" pitchFamily="34" charset="0"/>
                        </a:rPr>
                        <a:t>&lt; 25%</a:t>
                      </a:r>
                    </a:p>
                  </a:txBody>
                  <a:tcPr anchor="ctr"/>
                </a:tc>
                <a:tc>
                  <a:txBody>
                    <a:bodyPr/>
                    <a:lstStyle/>
                    <a:p>
                      <a:pPr algn="ctr"/>
                      <a:r>
                        <a:rPr lang="en-US" sz="1400" b="0" i="0" dirty="0">
                          <a:latin typeface="Arial Nova Cond" panose="020B0506020202020204" pitchFamily="34" charset="0"/>
                        </a:rPr>
                        <a:t>&lt; 10%</a:t>
                      </a:r>
                    </a:p>
                  </a:txBody>
                  <a:tcPr anchor="ctr"/>
                </a:tc>
                <a:extLst>
                  <a:ext uri="{0D108BD9-81ED-4DB2-BD59-A6C34878D82A}">
                    <a16:rowId xmlns:a16="http://schemas.microsoft.com/office/drawing/2014/main" val="1983306509"/>
                  </a:ext>
                </a:extLst>
              </a:tr>
              <a:tr h="370840">
                <a:tc>
                  <a:txBody>
                    <a:bodyPr/>
                    <a:lstStyle/>
                    <a:p>
                      <a:r>
                        <a:rPr lang="en-US" sz="1400" b="0" i="0" dirty="0">
                          <a:latin typeface="Arial Nova Cond" panose="020B0506020202020204" pitchFamily="34" charset="0"/>
                        </a:rPr>
                        <a:t>KPP3: Pressure Range</a:t>
                      </a:r>
                    </a:p>
                  </a:txBody>
                  <a:tcPr anchor="ctr"/>
                </a:tc>
                <a:tc>
                  <a:txBody>
                    <a:bodyPr/>
                    <a:lstStyle/>
                    <a:p>
                      <a:pPr algn="ctr"/>
                      <a:r>
                        <a:rPr lang="en-US" sz="1400" b="0" i="0" dirty="0">
                          <a:latin typeface="Arial Nova Cond" panose="020B0506020202020204" pitchFamily="34" charset="0"/>
                        </a:rPr>
                        <a:t>≤ 100 Pa</a:t>
                      </a:r>
                    </a:p>
                  </a:txBody>
                  <a:tcPr anchor="ctr"/>
                </a:tc>
                <a:tc>
                  <a:txBody>
                    <a:bodyPr/>
                    <a:lstStyle/>
                    <a:p>
                      <a:pPr algn="ctr"/>
                      <a:r>
                        <a:rPr lang="en-US" sz="1400" b="0" i="0" dirty="0">
                          <a:latin typeface="Arial Nova Cond" panose="020B0506020202020204" pitchFamily="34" charset="0"/>
                        </a:rPr>
                        <a:t>≤ 10 Pa</a:t>
                      </a:r>
                    </a:p>
                  </a:txBody>
                  <a:tcPr anchor="ctr"/>
                </a:tc>
                <a:extLst>
                  <a:ext uri="{0D108BD9-81ED-4DB2-BD59-A6C34878D82A}">
                    <a16:rowId xmlns:a16="http://schemas.microsoft.com/office/drawing/2014/main" val="1781250795"/>
                  </a:ext>
                </a:extLst>
              </a:tr>
              <a:tr h="370840">
                <a:tc>
                  <a:txBody>
                    <a:bodyPr/>
                    <a:lstStyle/>
                    <a:p>
                      <a:r>
                        <a:rPr lang="en-US" sz="1400" b="0" i="0" dirty="0">
                          <a:latin typeface="Arial Nova Cond" panose="020B0506020202020204" pitchFamily="34" charset="0"/>
                        </a:rPr>
                        <a:t>KPP4: Particle Size Range</a:t>
                      </a:r>
                    </a:p>
                  </a:txBody>
                  <a:tcPr anchor="ctr"/>
                </a:tc>
                <a:tc>
                  <a:txBody>
                    <a:bodyPr/>
                    <a:lstStyle/>
                    <a:p>
                      <a:pPr algn="ctr"/>
                      <a:r>
                        <a:rPr lang="en-US" sz="1400" b="0" i="0" dirty="0">
                          <a:latin typeface="Arial Nova Cond" panose="020B0506020202020204" pitchFamily="34" charset="0"/>
                        </a:rPr>
                        <a:t>40 – 200 µm</a:t>
                      </a:r>
                    </a:p>
                  </a:txBody>
                  <a:tcPr anchor="ctr"/>
                </a:tc>
                <a:tc>
                  <a:txBody>
                    <a:bodyPr/>
                    <a:lstStyle/>
                    <a:p>
                      <a:pPr algn="ctr"/>
                      <a:r>
                        <a:rPr lang="en-US" sz="1400" b="0" i="0" dirty="0">
                          <a:latin typeface="Arial Nova Cond" panose="020B0506020202020204" pitchFamily="34" charset="0"/>
                        </a:rPr>
                        <a:t>5– 1000 µm</a:t>
                      </a:r>
                    </a:p>
                  </a:txBody>
                  <a:tcPr anchor="ctr"/>
                </a:tc>
                <a:extLst>
                  <a:ext uri="{0D108BD9-81ED-4DB2-BD59-A6C34878D82A}">
                    <a16:rowId xmlns:a16="http://schemas.microsoft.com/office/drawing/2014/main" val="235766007"/>
                  </a:ext>
                </a:extLst>
              </a:tr>
            </a:tbl>
          </a:graphicData>
        </a:graphic>
      </p:graphicFrame>
      <p:sp>
        <p:nvSpPr>
          <p:cNvPr id="21" name="Date Placeholder 20">
            <a:extLst>
              <a:ext uri="{FF2B5EF4-FFF2-40B4-BE49-F238E27FC236}">
                <a16:creationId xmlns:a16="http://schemas.microsoft.com/office/drawing/2014/main" id="{B59258FC-6F49-6510-CE81-F091813E62AF}"/>
              </a:ext>
            </a:extLst>
          </p:cNvPr>
          <p:cNvSpPr>
            <a:spLocks noGrp="1"/>
          </p:cNvSpPr>
          <p:nvPr>
            <p:ph type="dt" sz="half" idx="2"/>
          </p:nvPr>
        </p:nvSpPr>
        <p:spPr/>
        <p:txBody>
          <a:bodyPr/>
          <a:lstStyle/>
          <a:p>
            <a:r>
              <a:rPr lang="en-US"/>
              <a:t>September 17, 2024</a:t>
            </a:r>
            <a:endParaRPr lang="en-US" dirty="0"/>
          </a:p>
        </p:txBody>
      </p:sp>
      <p:sp>
        <p:nvSpPr>
          <p:cNvPr id="22" name="Footer Placeholder 21">
            <a:extLst>
              <a:ext uri="{FF2B5EF4-FFF2-40B4-BE49-F238E27FC236}">
                <a16:creationId xmlns:a16="http://schemas.microsoft.com/office/drawing/2014/main" id="{A99151AF-E62D-D91A-4A16-1D784C4537AD}"/>
              </a:ext>
            </a:extLst>
          </p:cNvPr>
          <p:cNvSpPr>
            <a:spLocks noGrp="1"/>
          </p:cNvSpPr>
          <p:nvPr>
            <p:ph type="ftr" sz="quarter" idx="3"/>
          </p:nvPr>
        </p:nvSpPr>
        <p:spPr/>
        <p:txBody>
          <a:bodyPr/>
          <a:lstStyle/>
          <a:p>
            <a:r>
              <a:rPr lang="en-US"/>
              <a:t>LSSW 25</a:t>
            </a:r>
            <a:endParaRPr lang="en-US" dirty="0"/>
          </a:p>
        </p:txBody>
      </p:sp>
      <p:sp>
        <p:nvSpPr>
          <p:cNvPr id="23" name="Slide Number Placeholder 22">
            <a:extLst>
              <a:ext uri="{FF2B5EF4-FFF2-40B4-BE49-F238E27FC236}">
                <a16:creationId xmlns:a16="http://schemas.microsoft.com/office/drawing/2014/main" id="{B99B0E23-DBE9-3AE8-4613-9FEB741A1543}"/>
              </a:ext>
            </a:extLst>
          </p:cNvPr>
          <p:cNvSpPr>
            <a:spLocks noGrp="1"/>
          </p:cNvSpPr>
          <p:nvPr>
            <p:ph type="sldNum" sz="quarter" idx="4"/>
          </p:nvPr>
        </p:nvSpPr>
        <p:spPr/>
        <p:txBody>
          <a:bodyPr/>
          <a:lstStyle/>
          <a:p>
            <a:fld id="{20D57812-ECBF-D541-BA6A-58B74E77DEB6}" type="slidenum">
              <a:rPr lang="en-US" smtClean="0"/>
              <a:pPr/>
              <a:t>13</a:t>
            </a:fld>
            <a:endParaRPr lang="en-US" dirty="0"/>
          </a:p>
        </p:txBody>
      </p:sp>
      <p:sp>
        <p:nvSpPr>
          <p:cNvPr id="24" name="Rectangle 23">
            <a:extLst>
              <a:ext uri="{FF2B5EF4-FFF2-40B4-BE49-F238E27FC236}">
                <a16:creationId xmlns:a16="http://schemas.microsoft.com/office/drawing/2014/main" id="{AF136D54-41BB-E5C0-F782-5F1762AEA677}"/>
              </a:ext>
            </a:extLst>
          </p:cNvPr>
          <p:cNvSpPr/>
          <p:nvPr/>
        </p:nvSpPr>
        <p:spPr>
          <a:xfrm>
            <a:off x="6801170" y="6512015"/>
            <a:ext cx="111047" cy="170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18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A picture containing graphical user interface&#10;&#10;Description automatically generated">
            <a:extLst>
              <a:ext uri="{FF2B5EF4-FFF2-40B4-BE49-F238E27FC236}">
                <a16:creationId xmlns:a16="http://schemas.microsoft.com/office/drawing/2014/main" id="{1AC4B2A0-4BBF-1A9F-0F99-A01E53CF14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29966" y="1325973"/>
            <a:ext cx="2390775" cy="2390775"/>
          </a:xfrm>
          <a:prstGeom prst="rect">
            <a:avLst/>
          </a:prstGeom>
        </p:spPr>
      </p:pic>
      <p:sp>
        <p:nvSpPr>
          <p:cNvPr id="2" name="Title 1">
            <a:extLst>
              <a:ext uri="{FF2B5EF4-FFF2-40B4-BE49-F238E27FC236}">
                <a16:creationId xmlns:a16="http://schemas.microsoft.com/office/drawing/2014/main" id="{8E49074C-5DE1-6913-EE14-D2D54F73BEFC}"/>
              </a:ext>
            </a:extLst>
          </p:cNvPr>
          <p:cNvSpPr>
            <a:spLocks noGrp="1"/>
          </p:cNvSpPr>
          <p:nvPr>
            <p:ph type="title"/>
          </p:nvPr>
        </p:nvSpPr>
        <p:spPr/>
        <p:txBody>
          <a:bodyPr/>
          <a:lstStyle/>
          <a:p>
            <a:r>
              <a:rPr lang="en-US" dirty="0"/>
              <a:t>SCALPSS Overview</a:t>
            </a:r>
          </a:p>
        </p:txBody>
      </p:sp>
      <p:sp>
        <p:nvSpPr>
          <p:cNvPr id="9" name="Content Placeholder 8">
            <a:extLst>
              <a:ext uri="{FF2B5EF4-FFF2-40B4-BE49-F238E27FC236}">
                <a16:creationId xmlns:a16="http://schemas.microsoft.com/office/drawing/2014/main" id="{3251BF42-4CEE-8250-A21A-D58382B816BB}"/>
              </a:ext>
            </a:extLst>
          </p:cNvPr>
          <p:cNvSpPr>
            <a:spLocks noGrp="1"/>
          </p:cNvSpPr>
          <p:nvPr>
            <p:ph idx="1"/>
          </p:nvPr>
        </p:nvSpPr>
        <p:spPr>
          <a:xfrm>
            <a:off x="838200" y="1581665"/>
            <a:ext cx="5802246" cy="4731036"/>
          </a:xfrm>
        </p:spPr>
        <p:txBody>
          <a:bodyPr anchor="ctr">
            <a:normAutofit lnSpcReduction="10000"/>
          </a:bodyPr>
          <a:lstStyle/>
          <a:p>
            <a:r>
              <a:rPr lang="en-US" dirty="0"/>
              <a:t>The Stereo Cameras for Lunar Plume-Surface Studies (SCALPSS) is the first ever dedicated instrument for directly measuring PSI erosion accurately from the lunar surface.</a:t>
            </a:r>
          </a:p>
          <a:p>
            <a:pPr lvl="1"/>
            <a:r>
              <a:rPr lang="en-US" dirty="0"/>
              <a:t>pre-flight camera characterization and calibration (e.g., distortion coefficients)</a:t>
            </a:r>
          </a:p>
          <a:p>
            <a:pPr lvl="1"/>
            <a:r>
              <a:rPr lang="en-US" dirty="0"/>
              <a:t>high resolution images from known (e.g.,  measured and calibrated) camera locations and with known pointing directions (e.g., external calibration)</a:t>
            </a:r>
          </a:p>
          <a:p>
            <a:r>
              <a:rPr lang="en-US" dirty="0"/>
              <a:t>Future versions of the SCALPSS instrument will also be able to take measurements of the ejecta sheet using a (laser or passive) dot grid projection system.</a:t>
            </a:r>
          </a:p>
        </p:txBody>
      </p:sp>
      <p:sp>
        <p:nvSpPr>
          <p:cNvPr id="4" name="Date Placeholder 3">
            <a:extLst>
              <a:ext uri="{FF2B5EF4-FFF2-40B4-BE49-F238E27FC236}">
                <a16:creationId xmlns:a16="http://schemas.microsoft.com/office/drawing/2014/main" id="{581051F0-A6F7-F109-6C47-AD133C4564A7}"/>
              </a:ext>
            </a:extLst>
          </p:cNvPr>
          <p:cNvSpPr>
            <a:spLocks noGrp="1"/>
          </p:cNvSpPr>
          <p:nvPr>
            <p:ph type="dt" sz="half" idx="2"/>
          </p:nvPr>
        </p:nvSpPr>
        <p:spPr/>
        <p:txBody>
          <a:bodyPr/>
          <a:lstStyle/>
          <a:p>
            <a:r>
              <a:rPr lang="en-US"/>
              <a:t>September 17, 2024</a:t>
            </a:r>
            <a:endParaRPr lang="en-US" dirty="0"/>
          </a:p>
        </p:txBody>
      </p:sp>
      <p:sp>
        <p:nvSpPr>
          <p:cNvPr id="5" name="Footer Placeholder 4">
            <a:extLst>
              <a:ext uri="{FF2B5EF4-FFF2-40B4-BE49-F238E27FC236}">
                <a16:creationId xmlns:a16="http://schemas.microsoft.com/office/drawing/2014/main" id="{B2E8FFC9-6A5A-EDE0-988B-0ADD6D6AFF76}"/>
              </a:ext>
            </a:extLst>
          </p:cNvPr>
          <p:cNvSpPr>
            <a:spLocks noGrp="1"/>
          </p:cNvSpPr>
          <p:nvPr>
            <p:ph type="ftr" sz="quarter" idx="3"/>
          </p:nvPr>
        </p:nvSpPr>
        <p:spPr/>
        <p:txBody>
          <a:bodyPr/>
          <a:lstStyle/>
          <a:p>
            <a:r>
              <a:rPr lang="en-US"/>
              <a:t>LSSW 25</a:t>
            </a:r>
            <a:endParaRPr lang="en-US" dirty="0"/>
          </a:p>
        </p:txBody>
      </p:sp>
      <p:sp>
        <p:nvSpPr>
          <p:cNvPr id="6" name="Slide Number Placeholder 5">
            <a:extLst>
              <a:ext uri="{FF2B5EF4-FFF2-40B4-BE49-F238E27FC236}">
                <a16:creationId xmlns:a16="http://schemas.microsoft.com/office/drawing/2014/main" id="{2C17989D-DC96-66C3-6821-21EC205F93A7}"/>
              </a:ext>
            </a:extLst>
          </p:cNvPr>
          <p:cNvSpPr>
            <a:spLocks noGrp="1"/>
          </p:cNvSpPr>
          <p:nvPr>
            <p:ph type="sldNum" sz="quarter" idx="4"/>
          </p:nvPr>
        </p:nvSpPr>
        <p:spPr/>
        <p:txBody>
          <a:bodyPr/>
          <a:lstStyle/>
          <a:p>
            <a:fld id="{20D57812-ECBF-D541-BA6A-58B74E77DEB6}" type="slidenum">
              <a:rPr lang="en-US" smtClean="0"/>
              <a:pPr/>
              <a:t>2</a:t>
            </a:fld>
            <a:endParaRPr lang="en-US" dirty="0"/>
          </a:p>
        </p:txBody>
      </p:sp>
      <p:sp>
        <p:nvSpPr>
          <p:cNvPr id="37" name="Content Placeholder 2">
            <a:extLst>
              <a:ext uri="{FF2B5EF4-FFF2-40B4-BE49-F238E27FC236}">
                <a16:creationId xmlns:a16="http://schemas.microsoft.com/office/drawing/2014/main" id="{D4A0D308-F879-C8EB-0844-F420B498E139}"/>
              </a:ext>
            </a:extLst>
          </p:cNvPr>
          <p:cNvSpPr txBox="1">
            <a:spLocks/>
          </p:cNvSpPr>
          <p:nvPr/>
        </p:nvSpPr>
        <p:spPr>
          <a:xfrm>
            <a:off x="885666" y="1717404"/>
            <a:ext cx="5503487" cy="45952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Nova Cond" panose="020B0506020202020204" pitchFamily="34" charset="0"/>
                <a:ea typeface="Dotum" panose="020B0600000101010101" pitchFamily="34" charset="-127"/>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000" b="0" i="0" kern="1200">
                <a:solidFill>
                  <a:schemeClr val="tx1"/>
                </a:solidFill>
                <a:latin typeface="Arial Nova Cond" panose="020B0506020202020204" pitchFamily="34" charset="0"/>
                <a:ea typeface="Dotum" panose="020B0600000101010101" pitchFamily="34" charset="-127"/>
                <a:cs typeface="Arial" panose="020B0604020202020204" pitchFamily="34" charset="0"/>
              </a:defRPr>
            </a:lvl2pPr>
            <a:lvl3pPr marL="1143000" indent="-228600" algn="l" defTabSz="914400" rtl="0" eaLnBrk="1" latinLnBrk="0" hangingPunct="1">
              <a:lnSpc>
                <a:spcPct val="90000"/>
              </a:lnSpc>
              <a:spcBef>
                <a:spcPts val="500"/>
              </a:spcBef>
              <a:buSzPct val="50000"/>
              <a:buFont typeface="Wingdings" pitchFamily="2" charset="2"/>
              <a:buChar char="q"/>
              <a:defRPr sz="1800" b="0" i="0" kern="1200">
                <a:solidFill>
                  <a:schemeClr val="tx1"/>
                </a:solidFill>
                <a:latin typeface="Arial Nova Cond" panose="020B0506020202020204" pitchFamily="34" charset="0"/>
                <a:ea typeface="Dotum" panose="020B0600000101010101" pitchFamily="34" charset="-127"/>
                <a:cs typeface="Arial" panose="020B0604020202020204" pitchFamily="34" charset="0"/>
              </a:defRPr>
            </a:lvl3pPr>
            <a:lvl4pPr marL="1600200" indent="-228600" algn="l" defTabSz="914400" rtl="0" eaLnBrk="1" latinLnBrk="0" hangingPunct="1">
              <a:lnSpc>
                <a:spcPct val="90000"/>
              </a:lnSpc>
              <a:spcBef>
                <a:spcPts val="500"/>
              </a:spcBef>
              <a:buSzPct val="75000"/>
              <a:buFont typeface="Wingdings" pitchFamily="2" charset="2"/>
              <a:buChar char="Ø"/>
              <a:defRPr sz="1600" b="0" i="0" kern="1200">
                <a:solidFill>
                  <a:schemeClr val="tx1"/>
                </a:solidFill>
                <a:latin typeface="Arial Nova Cond" panose="020B0506020202020204" pitchFamily="34" charset="0"/>
                <a:ea typeface="Dotum" panose="020B0600000101010101" pitchFamily="34" charset="-127"/>
                <a:cs typeface="Arial" panose="020B0604020202020204" pitchFamily="34" charset="0"/>
              </a:defRPr>
            </a:lvl4pPr>
            <a:lvl5pPr marL="2057400" indent="-228600" algn="l" defTabSz="914400" rtl="0" eaLnBrk="1" latinLnBrk="0" hangingPunct="1">
              <a:lnSpc>
                <a:spcPct val="90000"/>
              </a:lnSpc>
              <a:spcBef>
                <a:spcPts val="500"/>
              </a:spcBef>
              <a:buSzPct val="75000"/>
              <a:buFont typeface="Courier New" panose="02070309020205020404" pitchFamily="49" charset="0"/>
              <a:buChar char="o"/>
              <a:defRPr sz="1400" b="0" i="0" kern="1200">
                <a:solidFill>
                  <a:schemeClr val="tx1"/>
                </a:solidFill>
                <a:latin typeface="Arial Nova Cond" panose="020B0506020202020204" pitchFamily="34" charset="0"/>
                <a:ea typeface="Dotum" panose="020B0600000101010101" pitchFamily="34" charset="-127"/>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pic>
        <p:nvPicPr>
          <p:cNvPr id="10" name="Picture 6">
            <a:extLst>
              <a:ext uri="{FF2B5EF4-FFF2-40B4-BE49-F238E27FC236}">
                <a16:creationId xmlns:a16="http://schemas.microsoft.com/office/drawing/2014/main" id="{8D499FAC-50A7-AEB3-1EBC-980A3F953E8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68898" y="3564919"/>
            <a:ext cx="3495675" cy="2905125"/>
          </a:xfrm>
          <a:prstGeom prst="rect">
            <a:avLst/>
          </a:prstGeom>
        </p:spPr>
      </p:pic>
      <p:sp>
        <p:nvSpPr>
          <p:cNvPr id="61" name="TextBox 60">
            <a:extLst>
              <a:ext uri="{FF2B5EF4-FFF2-40B4-BE49-F238E27FC236}">
                <a16:creationId xmlns:a16="http://schemas.microsoft.com/office/drawing/2014/main" id="{2EF8A9AF-086F-0A7A-6189-F6ECC3641F29}"/>
              </a:ext>
            </a:extLst>
          </p:cNvPr>
          <p:cNvSpPr txBox="1"/>
          <p:nvPr/>
        </p:nvSpPr>
        <p:spPr>
          <a:xfrm>
            <a:off x="9624317" y="2198194"/>
            <a:ext cx="1926771" cy="646331"/>
          </a:xfrm>
          <a:prstGeom prst="rect">
            <a:avLst/>
          </a:prstGeom>
          <a:noFill/>
        </p:spPr>
        <p:txBody>
          <a:bodyPr wrap="square" rtlCol="0">
            <a:spAutoFit/>
          </a:bodyPr>
          <a:lstStyle/>
          <a:p>
            <a:r>
              <a:rPr lang="en-US" sz="1200" dirty="0">
                <a:latin typeface="Arial Nova Cond" panose="020B0506020202020204" pitchFamily="34" charset="0"/>
              </a:rPr>
              <a:t>SCALPSS 1.1 (Blue Ghost) pre-flight prediction of erosion using CFD</a:t>
            </a:r>
          </a:p>
        </p:txBody>
      </p:sp>
      <p:sp>
        <p:nvSpPr>
          <p:cNvPr id="62" name="TextBox 61">
            <a:extLst>
              <a:ext uri="{FF2B5EF4-FFF2-40B4-BE49-F238E27FC236}">
                <a16:creationId xmlns:a16="http://schemas.microsoft.com/office/drawing/2014/main" id="{6CA9EB45-D8FB-27C6-4D9C-2018BBAD34C2}"/>
              </a:ext>
            </a:extLst>
          </p:cNvPr>
          <p:cNvSpPr txBox="1"/>
          <p:nvPr/>
        </p:nvSpPr>
        <p:spPr>
          <a:xfrm>
            <a:off x="6693420" y="4726588"/>
            <a:ext cx="1926771" cy="984885"/>
          </a:xfrm>
          <a:prstGeom prst="rect">
            <a:avLst/>
          </a:prstGeom>
          <a:noFill/>
        </p:spPr>
        <p:txBody>
          <a:bodyPr wrap="square" rtlCol="0">
            <a:spAutoFit/>
          </a:bodyPr>
          <a:lstStyle/>
          <a:p>
            <a:r>
              <a:rPr lang="en-US" sz="1200" dirty="0">
                <a:latin typeface="Arial Nova Cond" panose="020B0506020202020204" pitchFamily="34" charset="0"/>
              </a:rPr>
              <a:t>SCALPSS 1.1 (Blue Ghost) estimated stereo coverage using 2-4 cameras </a:t>
            </a:r>
            <a:r>
              <a:rPr lang="en-US" sz="1100" i="1" dirty="0">
                <a:latin typeface="Arial Nova Cond" panose="020B0506020202020204" pitchFamily="34" charset="0"/>
              </a:rPr>
              <a:t>(increased data reduces uncertainties in measurement)</a:t>
            </a:r>
            <a:endParaRPr lang="en-US" sz="1200" i="1" dirty="0">
              <a:latin typeface="Arial Nova Cond" panose="020B0506020202020204" pitchFamily="34" charset="0"/>
            </a:endParaRPr>
          </a:p>
        </p:txBody>
      </p:sp>
      <p:sp>
        <p:nvSpPr>
          <p:cNvPr id="3" name="Oval 2">
            <a:extLst>
              <a:ext uri="{FF2B5EF4-FFF2-40B4-BE49-F238E27FC236}">
                <a16:creationId xmlns:a16="http://schemas.microsoft.com/office/drawing/2014/main" id="{23055FCC-9727-435A-0BBD-40A890905FFA}"/>
              </a:ext>
            </a:extLst>
          </p:cNvPr>
          <p:cNvSpPr>
            <a:spLocks noChangeAspect="1"/>
          </p:cNvSpPr>
          <p:nvPr/>
        </p:nvSpPr>
        <p:spPr>
          <a:xfrm>
            <a:off x="7758318" y="2023299"/>
            <a:ext cx="1165180" cy="11567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87D8E98-0F78-4585-C71F-E682C1437FAE}"/>
              </a:ext>
            </a:extLst>
          </p:cNvPr>
          <p:cNvSpPr txBox="1"/>
          <p:nvPr/>
        </p:nvSpPr>
        <p:spPr>
          <a:xfrm>
            <a:off x="9990772" y="3186268"/>
            <a:ext cx="1208985" cy="307777"/>
          </a:xfrm>
          <a:prstGeom prst="rect">
            <a:avLst/>
          </a:prstGeom>
          <a:noFill/>
        </p:spPr>
        <p:txBody>
          <a:bodyPr wrap="none" rtlCol="0">
            <a:spAutoFit/>
          </a:bodyPr>
          <a:lstStyle/>
          <a:p>
            <a:r>
              <a:rPr lang="en-US" sz="1400" dirty="0">
                <a:solidFill>
                  <a:srgbClr val="FF0000"/>
                </a:solidFill>
                <a:latin typeface="Arial Narrow" panose="020B0604020202020204" pitchFamily="34" charset="0"/>
                <a:cs typeface="Arial Narrow" panose="020B0604020202020204" pitchFamily="34" charset="0"/>
              </a:rPr>
              <a:t>lander diameter</a:t>
            </a:r>
          </a:p>
        </p:txBody>
      </p:sp>
      <p:cxnSp>
        <p:nvCxnSpPr>
          <p:cNvPr id="11" name="Straight Arrow Connector 10">
            <a:extLst>
              <a:ext uri="{FF2B5EF4-FFF2-40B4-BE49-F238E27FC236}">
                <a16:creationId xmlns:a16="http://schemas.microsoft.com/office/drawing/2014/main" id="{3496C269-1175-D8CB-953A-6B7CB9CD120F}"/>
              </a:ext>
            </a:extLst>
          </p:cNvPr>
          <p:cNvCxnSpPr>
            <a:stCxn id="7" idx="1"/>
          </p:cNvCxnSpPr>
          <p:nvPr/>
        </p:nvCxnSpPr>
        <p:spPr>
          <a:xfrm flipH="1" flipV="1">
            <a:off x="8894607" y="2879036"/>
            <a:ext cx="1096165" cy="46112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760C1E-F8BE-C78E-4DDC-034D43B6FC5B}"/>
              </a:ext>
            </a:extLst>
          </p:cNvPr>
          <p:cNvCxnSpPr>
            <a:stCxn id="7" idx="2"/>
          </p:cNvCxnSpPr>
          <p:nvPr/>
        </p:nvCxnSpPr>
        <p:spPr>
          <a:xfrm flipH="1">
            <a:off x="10088164" y="3494045"/>
            <a:ext cx="507101" cy="11532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48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86E4-B3DD-9FAE-2B2D-DBD184335374}"/>
              </a:ext>
            </a:extLst>
          </p:cNvPr>
          <p:cNvSpPr>
            <a:spLocks noGrp="1"/>
          </p:cNvSpPr>
          <p:nvPr>
            <p:ph type="title"/>
          </p:nvPr>
        </p:nvSpPr>
        <p:spPr/>
        <p:txBody>
          <a:bodyPr/>
          <a:lstStyle/>
          <a:p>
            <a:r>
              <a:rPr lang="en-US" dirty="0"/>
              <a:t>SCALPSS 1.0 (CLPS / Intuitive Machines)</a:t>
            </a:r>
          </a:p>
        </p:txBody>
      </p:sp>
      <p:sp>
        <p:nvSpPr>
          <p:cNvPr id="3" name="Content Placeholder 2">
            <a:extLst>
              <a:ext uri="{FF2B5EF4-FFF2-40B4-BE49-F238E27FC236}">
                <a16:creationId xmlns:a16="http://schemas.microsoft.com/office/drawing/2014/main" id="{46BFFBA3-D73A-C27B-6A71-C1FCFD1D9948}"/>
              </a:ext>
            </a:extLst>
          </p:cNvPr>
          <p:cNvSpPr>
            <a:spLocks noGrp="1"/>
          </p:cNvSpPr>
          <p:nvPr>
            <p:ph idx="1"/>
          </p:nvPr>
        </p:nvSpPr>
        <p:spPr>
          <a:xfrm>
            <a:off x="508138" y="1697945"/>
            <a:ext cx="5684844" cy="4595297"/>
          </a:xfrm>
        </p:spPr>
        <p:txBody>
          <a:bodyPr>
            <a:normAutofit lnSpcReduction="10000"/>
          </a:bodyPr>
          <a:lstStyle/>
          <a:p>
            <a:pPr marL="0" indent="0">
              <a:buNone/>
            </a:pPr>
            <a:r>
              <a:rPr lang="en-US" sz="2000" i="1" dirty="0"/>
              <a:t>Funded by SMD/NPLP (CLPS TO2) beginning in FY19.</a:t>
            </a:r>
          </a:p>
          <a:p>
            <a:r>
              <a:rPr lang="en-US" sz="2000" dirty="0">
                <a:solidFill>
                  <a:schemeClr val="accent1"/>
                </a:solidFill>
              </a:rPr>
              <a:t>Primary Objective: </a:t>
            </a:r>
            <a:r>
              <a:rPr lang="en-US" sz="2000" dirty="0"/>
              <a:t>Collect stereo images of the disturbed lunar surface post landing to estimate the volume of regolith eroded due to PSI.</a:t>
            </a:r>
          </a:p>
          <a:p>
            <a:r>
              <a:rPr lang="en-US" sz="2000" dirty="0">
                <a:solidFill>
                  <a:schemeClr val="accent1"/>
                </a:solidFill>
              </a:rPr>
              <a:t>Secondary Objectives: </a:t>
            </a:r>
            <a:r>
              <a:rPr lang="en-US" sz="2000" dirty="0"/>
              <a:t>Collect stereo images during descent (possibly beginning prior to the onset of PSI)</a:t>
            </a:r>
          </a:p>
          <a:p>
            <a:r>
              <a:rPr lang="en-US" sz="2000" dirty="0">
                <a:solidFill>
                  <a:schemeClr val="accent1"/>
                </a:solidFill>
              </a:rPr>
              <a:t>Configuration:</a:t>
            </a:r>
            <a:r>
              <a:rPr lang="en-US" sz="2000" dirty="0"/>
              <a:t> 4 ea. 3.2 MP cameras (3.37mm focal length) on individual camera mounts, Data Storage Unit, USB Hub </a:t>
            </a:r>
            <a:r>
              <a:rPr lang="en-US" sz="1800" i="1" dirty="0"/>
              <a:t>(Mars2020 EDLCam heritage</a:t>
            </a:r>
            <a:r>
              <a:rPr lang="en-US" sz="1800" dirty="0"/>
              <a:t>)</a:t>
            </a:r>
          </a:p>
          <a:p>
            <a:r>
              <a:rPr lang="en-US" sz="2000" dirty="0">
                <a:solidFill>
                  <a:schemeClr val="accent1"/>
                </a:solidFill>
              </a:rPr>
              <a:t>Payload Delivery: </a:t>
            </a:r>
            <a:r>
              <a:rPr lang="en-US" sz="2000" dirty="0"/>
              <a:t>October 2020</a:t>
            </a:r>
          </a:p>
          <a:p>
            <a:r>
              <a:rPr lang="en-US" sz="2000" dirty="0">
                <a:solidFill>
                  <a:schemeClr val="accent1"/>
                </a:solidFill>
              </a:rPr>
              <a:t>Payload Integration to Lander:</a:t>
            </a:r>
            <a:r>
              <a:rPr lang="en-US" sz="2000" dirty="0"/>
              <a:t> August 2023</a:t>
            </a:r>
            <a:endParaRPr lang="en-US" sz="2000" dirty="0">
              <a:solidFill>
                <a:schemeClr val="accent1"/>
              </a:solidFill>
            </a:endParaRPr>
          </a:p>
          <a:p>
            <a:r>
              <a:rPr lang="en-US" sz="2000" dirty="0">
                <a:solidFill>
                  <a:schemeClr val="accent1"/>
                </a:solidFill>
              </a:rPr>
              <a:t>Launch:</a:t>
            </a:r>
            <a:r>
              <a:rPr lang="en-US" sz="2000" dirty="0"/>
              <a:t> 15 February 2024</a:t>
            </a:r>
          </a:p>
          <a:p>
            <a:r>
              <a:rPr lang="en-US" sz="2000" dirty="0">
                <a:solidFill>
                  <a:schemeClr val="accent1"/>
                </a:solidFill>
              </a:rPr>
              <a:t>Lunar Orbit Insertion / Landing :</a:t>
            </a:r>
            <a:r>
              <a:rPr lang="en-US" sz="2000" dirty="0"/>
              <a:t> 22 February 2024</a:t>
            </a:r>
          </a:p>
        </p:txBody>
      </p:sp>
      <p:pic>
        <p:nvPicPr>
          <p:cNvPr id="9" name="Picture 8">
            <a:extLst>
              <a:ext uri="{FF2B5EF4-FFF2-40B4-BE49-F238E27FC236}">
                <a16:creationId xmlns:a16="http://schemas.microsoft.com/office/drawing/2014/main" id="{290596D2-BA57-BA0C-C641-191C3F4E1D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2485" y="4029074"/>
            <a:ext cx="3018890" cy="2264168"/>
          </a:xfrm>
          <a:prstGeom prst="rect">
            <a:avLst/>
          </a:prstGeom>
        </p:spPr>
      </p:pic>
      <p:pic>
        <p:nvPicPr>
          <p:cNvPr id="7" name="Picture 6">
            <a:extLst>
              <a:ext uri="{FF2B5EF4-FFF2-40B4-BE49-F238E27FC236}">
                <a16:creationId xmlns:a16="http://schemas.microsoft.com/office/drawing/2014/main" id="{560B65A0-CF80-A765-0EC5-FEA4C98687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26062" y="3729516"/>
            <a:ext cx="2452852" cy="2707562"/>
          </a:xfrm>
          <a:prstGeom prst="rect">
            <a:avLst/>
          </a:prstGeom>
        </p:spPr>
      </p:pic>
      <p:pic>
        <p:nvPicPr>
          <p:cNvPr id="11" name="Picture 10">
            <a:extLst>
              <a:ext uri="{FF2B5EF4-FFF2-40B4-BE49-F238E27FC236}">
                <a16:creationId xmlns:a16="http://schemas.microsoft.com/office/drawing/2014/main" id="{F7E1C439-925A-6E22-6FE9-AA02873D67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636" y="1458434"/>
            <a:ext cx="4546436" cy="2554744"/>
          </a:xfrm>
          <a:prstGeom prst="rect">
            <a:avLst/>
          </a:prstGeom>
        </p:spPr>
      </p:pic>
      <p:sp>
        <p:nvSpPr>
          <p:cNvPr id="4" name="Date Placeholder 3">
            <a:extLst>
              <a:ext uri="{FF2B5EF4-FFF2-40B4-BE49-F238E27FC236}">
                <a16:creationId xmlns:a16="http://schemas.microsoft.com/office/drawing/2014/main" id="{BD1E97CD-DCAA-8D9B-04AB-6F53CCBE5544}"/>
              </a:ext>
            </a:extLst>
          </p:cNvPr>
          <p:cNvSpPr>
            <a:spLocks noGrp="1"/>
          </p:cNvSpPr>
          <p:nvPr>
            <p:ph type="dt" sz="half" idx="2"/>
          </p:nvPr>
        </p:nvSpPr>
        <p:spPr/>
        <p:txBody>
          <a:bodyPr/>
          <a:lstStyle/>
          <a:p>
            <a:r>
              <a:rPr lang="en-US"/>
              <a:t>September 17, 2024</a:t>
            </a:r>
            <a:endParaRPr lang="en-US" dirty="0"/>
          </a:p>
        </p:txBody>
      </p:sp>
      <p:sp>
        <p:nvSpPr>
          <p:cNvPr id="5" name="Footer Placeholder 4">
            <a:extLst>
              <a:ext uri="{FF2B5EF4-FFF2-40B4-BE49-F238E27FC236}">
                <a16:creationId xmlns:a16="http://schemas.microsoft.com/office/drawing/2014/main" id="{21A05918-6DBD-FDB5-6616-2613E6BEC4EC}"/>
              </a:ext>
            </a:extLst>
          </p:cNvPr>
          <p:cNvSpPr>
            <a:spLocks noGrp="1"/>
          </p:cNvSpPr>
          <p:nvPr>
            <p:ph type="ftr" sz="quarter" idx="3"/>
          </p:nvPr>
        </p:nvSpPr>
        <p:spPr/>
        <p:txBody>
          <a:bodyPr/>
          <a:lstStyle/>
          <a:p>
            <a:r>
              <a:rPr lang="en-US"/>
              <a:t>LSSW 25</a:t>
            </a:r>
            <a:endParaRPr lang="en-US" dirty="0"/>
          </a:p>
        </p:txBody>
      </p:sp>
      <p:sp>
        <p:nvSpPr>
          <p:cNvPr id="6" name="Slide Number Placeholder 5">
            <a:extLst>
              <a:ext uri="{FF2B5EF4-FFF2-40B4-BE49-F238E27FC236}">
                <a16:creationId xmlns:a16="http://schemas.microsoft.com/office/drawing/2014/main" id="{AACAD106-5D91-395E-5CB7-E0D0345A12E9}"/>
              </a:ext>
            </a:extLst>
          </p:cNvPr>
          <p:cNvSpPr>
            <a:spLocks noGrp="1"/>
          </p:cNvSpPr>
          <p:nvPr>
            <p:ph type="sldNum" sz="quarter" idx="4"/>
          </p:nvPr>
        </p:nvSpPr>
        <p:spPr/>
        <p:txBody>
          <a:bodyPr/>
          <a:lstStyle/>
          <a:p>
            <a:fld id="{20D57812-ECBF-D541-BA6A-58B74E77DEB6}" type="slidenum">
              <a:rPr lang="en-US" smtClean="0"/>
              <a:pPr/>
              <a:t>3</a:t>
            </a:fld>
            <a:endParaRPr lang="en-US" dirty="0"/>
          </a:p>
        </p:txBody>
      </p:sp>
    </p:spTree>
    <p:extLst>
      <p:ext uri="{BB962C8B-B14F-4D97-AF65-F5344CB8AC3E}">
        <p14:creationId xmlns:p14="http://schemas.microsoft.com/office/powerpoint/2010/main" val="118766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52F9-C7B6-4653-2D2E-30397EC90C37}"/>
              </a:ext>
            </a:extLst>
          </p:cNvPr>
          <p:cNvSpPr>
            <a:spLocks noGrp="1"/>
          </p:cNvSpPr>
          <p:nvPr>
            <p:ph type="title"/>
          </p:nvPr>
        </p:nvSpPr>
        <p:spPr/>
        <p:txBody>
          <a:bodyPr/>
          <a:lstStyle/>
          <a:p>
            <a:r>
              <a:rPr lang="en-US" dirty="0"/>
              <a:t>SCALPSS 1.0 Payload Performance</a:t>
            </a:r>
          </a:p>
        </p:txBody>
      </p:sp>
      <p:pic>
        <p:nvPicPr>
          <p:cNvPr id="4" name="Picture 3">
            <a:extLst>
              <a:ext uri="{FF2B5EF4-FFF2-40B4-BE49-F238E27FC236}">
                <a16:creationId xmlns:a16="http://schemas.microsoft.com/office/drawing/2014/main" id="{495E2368-D824-0766-CEE9-6031867CEF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0791" y="4071944"/>
            <a:ext cx="4394502" cy="2398100"/>
          </a:xfrm>
          <a:prstGeom prst="rect">
            <a:avLst/>
          </a:prstGeom>
        </p:spPr>
      </p:pic>
      <p:sp>
        <p:nvSpPr>
          <p:cNvPr id="18" name="Content Placeholder 17">
            <a:extLst>
              <a:ext uri="{FF2B5EF4-FFF2-40B4-BE49-F238E27FC236}">
                <a16:creationId xmlns:a16="http://schemas.microsoft.com/office/drawing/2014/main" id="{694DECC4-5DD1-3F9C-844C-4A334652E285}"/>
              </a:ext>
            </a:extLst>
          </p:cNvPr>
          <p:cNvSpPr>
            <a:spLocks noGrp="1"/>
          </p:cNvSpPr>
          <p:nvPr>
            <p:ph idx="1"/>
          </p:nvPr>
        </p:nvSpPr>
        <p:spPr>
          <a:xfrm>
            <a:off x="678094" y="1381418"/>
            <a:ext cx="6236414" cy="5269605"/>
          </a:xfrm>
        </p:spPr>
        <p:txBody>
          <a:bodyPr anchor="ctr">
            <a:normAutofit fontScale="92500" lnSpcReduction="10000"/>
          </a:bodyPr>
          <a:lstStyle/>
          <a:p>
            <a:r>
              <a:rPr lang="en-US" sz="1900" dirty="0"/>
              <a:t>The SCALPSS 1.0 payload did survive launch and was able to perform a nominal transit checkout. </a:t>
            </a:r>
          </a:p>
          <a:p>
            <a:pPr>
              <a:spcBef>
                <a:spcPts val="600"/>
              </a:spcBef>
            </a:pPr>
            <a:r>
              <a:rPr lang="en-US" sz="1900" dirty="0"/>
              <a:t>The lunar orbit checkout was canceled due to troubleshooting being done on the lander.</a:t>
            </a:r>
          </a:p>
          <a:p>
            <a:pPr>
              <a:spcBef>
                <a:spcPts val="600"/>
              </a:spcBef>
            </a:pPr>
            <a:r>
              <a:rPr lang="en-US" sz="1900" dirty="0"/>
              <a:t>During descent, the payload was not powered on as expected due to erroneous altitude data on the lander resulting in a faster than expected descent and ”hard/skip” landing.</a:t>
            </a:r>
          </a:p>
          <a:p>
            <a:pPr lvl="1"/>
            <a:r>
              <a:rPr lang="en-US" sz="1700" dirty="0"/>
              <a:t>evidence seems to indicate that the payload was powered on at the correct “time”, however, the lander was already on the ground at that point</a:t>
            </a:r>
          </a:p>
          <a:p>
            <a:pPr>
              <a:spcBef>
                <a:spcPts val="600"/>
              </a:spcBef>
            </a:pPr>
            <a:r>
              <a:rPr lang="en-US" sz="1900" dirty="0"/>
              <a:t>Due to these and other lander faults as well as the final lander orientation (on its side), no PSI data was collected.</a:t>
            </a:r>
          </a:p>
          <a:p>
            <a:pPr>
              <a:spcBef>
                <a:spcPts val="600"/>
              </a:spcBef>
            </a:pPr>
            <a:r>
              <a:rPr lang="en-US" sz="1900" dirty="0"/>
              <a:t>Late in the surface mission (day 5 of 6-day surface mission), </a:t>
            </a:r>
            <a:r>
              <a:rPr lang="en-US" sz="1900" b="1" dirty="0">
                <a:solidFill>
                  <a:schemeClr val="accent6"/>
                </a:solidFill>
              </a:rPr>
              <a:t>the payload was able to operate successfully on the lunar surface </a:t>
            </a:r>
            <a:r>
              <a:rPr lang="en-US" sz="1900" dirty="0"/>
              <a:t>in both “checkout” and “manual” modes.</a:t>
            </a:r>
          </a:p>
          <a:p>
            <a:pPr lvl="1"/>
            <a:r>
              <a:rPr lang="en-US" sz="1700" dirty="0"/>
              <a:t>one camera was inoperable due to high temperatures ( predicted)</a:t>
            </a:r>
          </a:p>
          <a:p>
            <a:pPr lvl="1"/>
            <a:r>
              <a:rPr lang="en-US" sz="1700" dirty="0"/>
              <a:t>lander FSW was updated to utilize redundant command channel</a:t>
            </a:r>
          </a:p>
          <a:p>
            <a:pPr lvl="1"/>
            <a:r>
              <a:rPr lang="en-US" sz="1700" dirty="0"/>
              <a:t>due to the lander orientation and sun position, images taken were oversaturated</a:t>
            </a:r>
          </a:p>
          <a:p>
            <a:pPr lvl="1"/>
            <a:r>
              <a:rPr lang="en-US" sz="1700" dirty="0"/>
              <a:t>the payload team was not given the opportunity to correct for this and collect additional imaging data</a:t>
            </a:r>
          </a:p>
        </p:txBody>
      </p:sp>
      <p:pic>
        <p:nvPicPr>
          <p:cNvPr id="19" name="Picture 18">
            <a:extLst>
              <a:ext uri="{FF2B5EF4-FFF2-40B4-BE49-F238E27FC236}">
                <a16:creationId xmlns:a16="http://schemas.microsoft.com/office/drawing/2014/main" id="{6AB29E47-4B90-7C78-4DCD-3398B2D3FD98}"/>
              </a:ext>
            </a:extLst>
          </p:cNvPr>
          <p:cNvPicPr>
            <a:picLocks noChangeAspect="1"/>
          </p:cNvPicPr>
          <p:nvPr/>
        </p:nvPicPr>
        <p:blipFill>
          <a:blip r:embed="rId3"/>
          <a:stretch>
            <a:fillRect/>
          </a:stretch>
        </p:blipFill>
        <p:spPr>
          <a:xfrm>
            <a:off x="7478146" y="1259865"/>
            <a:ext cx="3565132" cy="2660546"/>
          </a:xfrm>
          <a:prstGeom prst="rect">
            <a:avLst/>
          </a:prstGeom>
        </p:spPr>
      </p:pic>
      <p:sp>
        <p:nvSpPr>
          <p:cNvPr id="20" name="Date Placeholder 19">
            <a:extLst>
              <a:ext uri="{FF2B5EF4-FFF2-40B4-BE49-F238E27FC236}">
                <a16:creationId xmlns:a16="http://schemas.microsoft.com/office/drawing/2014/main" id="{9D1BA422-BD69-2169-30C6-AEEA6FABED35}"/>
              </a:ext>
            </a:extLst>
          </p:cNvPr>
          <p:cNvSpPr>
            <a:spLocks noGrp="1"/>
          </p:cNvSpPr>
          <p:nvPr>
            <p:ph type="dt" sz="half" idx="2"/>
          </p:nvPr>
        </p:nvSpPr>
        <p:spPr/>
        <p:txBody>
          <a:bodyPr/>
          <a:lstStyle/>
          <a:p>
            <a:r>
              <a:rPr lang="en-US"/>
              <a:t>September 17, 2024</a:t>
            </a:r>
            <a:endParaRPr lang="en-US" dirty="0"/>
          </a:p>
        </p:txBody>
      </p:sp>
      <p:sp>
        <p:nvSpPr>
          <p:cNvPr id="21" name="Footer Placeholder 20">
            <a:extLst>
              <a:ext uri="{FF2B5EF4-FFF2-40B4-BE49-F238E27FC236}">
                <a16:creationId xmlns:a16="http://schemas.microsoft.com/office/drawing/2014/main" id="{18ADBFDE-494A-AA80-E745-6D8E84147A78}"/>
              </a:ext>
            </a:extLst>
          </p:cNvPr>
          <p:cNvSpPr>
            <a:spLocks noGrp="1"/>
          </p:cNvSpPr>
          <p:nvPr>
            <p:ph type="ftr" sz="quarter" idx="3"/>
          </p:nvPr>
        </p:nvSpPr>
        <p:spPr/>
        <p:txBody>
          <a:bodyPr/>
          <a:lstStyle/>
          <a:p>
            <a:r>
              <a:rPr lang="en-US"/>
              <a:t>LSSW 25</a:t>
            </a:r>
            <a:endParaRPr lang="en-US" dirty="0"/>
          </a:p>
        </p:txBody>
      </p:sp>
      <p:sp>
        <p:nvSpPr>
          <p:cNvPr id="22" name="Slide Number Placeholder 21">
            <a:extLst>
              <a:ext uri="{FF2B5EF4-FFF2-40B4-BE49-F238E27FC236}">
                <a16:creationId xmlns:a16="http://schemas.microsoft.com/office/drawing/2014/main" id="{742173E2-844A-9370-A4E9-6CDFBD91E68C}"/>
              </a:ext>
            </a:extLst>
          </p:cNvPr>
          <p:cNvSpPr>
            <a:spLocks noGrp="1"/>
          </p:cNvSpPr>
          <p:nvPr>
            <p:ph type="sldNum" sz="quarter" idx="4"/>
          </p:nvPr>
        </p:nvSpPr>
        <p:spPr/>
        <p:txBody>
          <a:bodyPr/>
          <a:lstStyle/>
          <a:p>
            <a:fld id="{20D57812-ECBF-D541-BA6A-58B74E77DEB6}" type="slidenum">
              <a:rPr lang="en-US" smtClean="0"/>
              <a:pPr/>
              <a:t>4</a:t>
            </a:fld>
            <a:endParaRPr lang="en-US" dirty="0"/>
          </a:p>
        </p:txBody>
      </p:sp>
    </p:spTree>
    <p:extLst>
      <p:ext uri="{BB962C8B-B14F-4D97-AF65-F5344CB8AC3E}">
        <p14:creationId xmlns:p14="http://schemas.microsoft.com/office/powerpoint/2010/main" val="106316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3615-0418-383B-67C9-3DEA07BB2901}"/>
              </a:ext>
            </a:extLst>
          </p:cNvPr>
          <p:cNvSpPr>
            <a:spLocks noGrp="1"/>
          </p:cNvSpPr>
          <p:nvPr>
            <p:ph type="title"/>
          </p:nvPr>
        </p:nvSpPr>
        <p:spPr/>
        <p:txBody>
          <a:bodyPr/>
          <a:lstStyle/>
          <a:p>
            <a:r>
              <a:rPr lang="en-US" dirty="0"/>
              <a:t>SCALPSS 1.1 (CLPS / Firefly Aerospace)</a:t>
            </a:r>
          </a:p>
        </p:txBody>
      </p:sp>
      <p:sp>
        <p:nvSpPr>
          <p:cNvPr id="3" name="Content Placeholder 2">
            <a:extLst>
              <a:ext uri="{FF2B5EF4-FFF2-40B4-BE49-F238E27FC236}">
                <a16:creationId xmlns:a16="http://schemas.microsoft.com/office/drawing/2014/main" id="{34861A87-C41A-49CD-B769-FFE103C1C6FE}"/>
              </a:ext>
            </a:extLst>
          </p:cNvPr>
          <p:cNvSpPr>
            <a:spLocks noGrp="1"/>
          </p:cNvSpPr>
          <p:nvPr>
            <p:ph idx="1"/>
          </p:nvPr>
        </p:nvSpPr>
        <p:spPr>
          <a:xfrm>
            <a:off x="622447" y="1428382"/>
            <a:ext cx="5654980" cy="5127305"/>
          </a:xfrm>
        </p:spPr>
        <p:txBody>
          <a:bodyPr anchor="ctr">
            <a:normAutofit fontScale="92500" lnSpcReduction="20000"/>
          </a:bodyPr>
          <a:lstStyle/>
          <a:p>
            <a:pPr marL="0" indent="0">
              <a:buNone/>
            </a:pPr>
            <a:r>
              <a:rPr lang="en-US" sz="1900" i="1" dirty="0"/>
              <a:t>Funded by STMD/GCD (CLPS 19D) beginning in FY20.</a:t>
            </a:r>
            <a:endParaRPr lang="en-US" sz="1900" dirty="0">
              <a:solidFill>
                <a:schemeClr val="accent1"/>
              </a:solidFill>
            </a:endParaRPr>
          </a:p>
          <a:p>
            <a:r>
              <a:rPr lang="en-US" sz="1900" dirty="0">
                <a:solidFill>
                  <a:schemeClr val="accent1"/>
                </a:solidFill>
              </a:rPr>
              <a:t>Primary Objectives: </a:t>
            </a:r>
            <a:r>
              <a:rPr lang="en-US" sz="1900" dirty="0"/>
              <a:t>Collect stereo images of the lunar surface prior to being disturbed (pre-PSI), during descent (transient), </a:t>
            </a:r>
            <a:r>
              <a:rPr lang="en-US" sz="1900" b="1" dirty="0"/>
              <a:t>and</a:t>
            </a:r>
            <a:r>
              <a:rPr lang="en-US" sz="1900" dirty="0"/>
              <a:t> post landing </a:t>
            </a:r>
            <a:r>
              <a:rPr lang="en-US" sz="1800" dirty="0"/>
              <a:t>to better estimate the volume of  regolith eroded due to PSI</a:t>
            </a:r>
            <a:r>
              <a:rPr lang="en-US" sz="1900" dirty="0"/>
              <a:t>; determine when PSI onset occurred.</a:t>
            </a:r>
          </a:p>
          <a:p>
            <a:r>
              <a:rPr lang="en-US" sz="1900" dirty="0">
                <a:solidFill>
                  <a:schemeClr val="accent1"/>
                </a:solidFill>
              </a:rPr>
              <a:t>Secondary Objectives: </a:t>
            </a:r>
            <a:r>
              <a:rPr lang="en-US" sz="1900" dirty="0"/>
              <a:t>Detect and measure ground obscuration due to PSI ejecta.</a:t>
            </a:r>
          </a:p>
          <a:p>
            <a:r>
              <a:rPr lang="en-US" sz="1900" dirty="0">
                <a:solidFill>
                  <a:schemeClr val="accent1"/>
                </a:solidFill>
              </a:rPr>
              <a:t>Configuration:</a:t>
            </a:r>
            <a:r>
              <a:rPr lang="en-US" sz="1900" dirty="0"/>
              <a:t> 6 ea. 3.2 MP cameras (2 @ 3.37mm, 2 @ 5.4mm, and 2 @ 50mm focal lengths) on 4 camera assemblies, Data Storage Unit, USB Hub </a:t>
            </a:r>
            <a:r>
              <a:rPr lang="en-US" sz="1900" i="1" dirty="0"/>
              <a:t>(SCALPSS 1.0 heritage</a:t>
            </a:r>
            <a:r>
              <a:rPr lang="en-US" sz="1900" dirty="0"/>
              <a:t>)</a:t>
            </a:r>
          </a:p>
          <a:p>
            <a:pPr lvl="1"/>
            <a:r>
              <a:rPr lang="en-US" sz="1700" dirty="0"/>
              <a:t>utilizes full data handling capabilities of DSU design</a:t>
            </a:r>
          </a:p>
          <a:p>
            <a:r>
              <a:rPr lang="en-US" sz="1900" dirty="0">
                <a:solidFill>
                  <a:schemeClr val="accent1"/>
                </a:solidFill>
              </a:rPr>
              <a:t>Payload Delivery: </a:t>
            </a:r>
            <a:r>
              <a:rPr lang="en-US" sz="1900" dirty="0"/>
              <a:t>October 2022</a:t>
            </a:r>
          </a:p>
          <a:p>
            <a:r>
              <a:rPr lang="en-US" sz="1900" dirty="0">
                <a:solidFill>
                  <a:schemeClr val="accent1"/>
                </a:solidFill>
              </a:rPr>
              <a:t>Payload Integration to Lander:</a:t>
            </a:r>
            <a:r>
              <a:rPr lang="en-US" sz="1900" dirty="0"/>
              <a:t> April 2024</a:t>
            </a:r>
            <a:endParaRPr lang="en-US" sz="1900" dirty="0">
              <a:solidFill>
                <a:schemeClr val="accent1"/>
              </a:solidFill>
            </a:endParaRPr>
          </a:p>
          <a:p>
            <a:r>
              <a:rPr lang="en-US" sz="1900" dirty="0">
                <a:solidFill>
                  <a:schemeClr val="accent1"/>
                </a:solidFill>
              </a:rPr>
              <a:t>Launch:</a:t>
            </a:r>
            <a:r>
              <a:rPr lang="en-US" sz="1900" dirty="0"/>
              <a:t> “late 2024”</a:t>
            </a:r>
          </a:p>
          <a:p>
            <a:r>
              <a:rPr lang="en-US" sz="1900" dirty="0">
                <a:solidFill>
                  <a:schemeClr val="accent1"/>
                </a:solidFill>
              </a:rPr>
              <a:t>Lunar Orbit Insertion / Landing :</a:t>
            </a:r>
            <a:r>
              <a:rPr lang="en-US" sz="1900" dirty="0"/>
              <a:t> “early 2025”</a:t>
            </a:r>
          </a:p>
          <a:p>
            <a:pPr lvl="1"/>
            <a:r>
              <a:rPr lang="en-US" sz="1700" dirty="0"/>
              <a:t>~30 day lunar transit</a:t>
            </a:r>
          </a:p>
          <a:p>
            <a:pPr lvl="1"/>
            <a:r>
              <a:rPr lang="en-US" sz="1700" dirty="0"/>
              <a:t>~15 days in lunar orbit</a:t>
            </a:r>
          </a:p>
        </p:txBody>
      </p:sp>
      <p:sp>
        <p:nvSpPr>
          <p:cNvPr id="4" name="Date Placeholder 3">
            <a:extLst>
              <a:ext uri="{FF2B5EF4-FFF2-40B4-BE49-F238E27FC236}">
                <a16:creationId xmlns:a16="http://schemas.microsoft.com/office/drawing/2014/main" id="{A7A9581A-FF38-40D8-7930-9376E75B9B04}"/>
              </a:ext>
            </a:extLst>
          </p:cNvPr>
          <p:cNvSpPr>
            <a:spLocks noGrp="1"/>
          </p:cNvSpPr>
          <p:nvPr>
            <p:ph type="dt" sz="half" idx="2"/>
          </p:nvPr>
        </p:nvSpPr>
        <p:spPr/>
        <p:txBody>
          <a:bodyPr/>
          <a:lstStyle/>
          <a:p>
            <a:r>
              <a:rPr lang="en-US"/>
              <a:t>September 17, 2024</a:t>
            </a:r>
            <a:endParaRPr lang="en-US" dirty="0"/>
          </a:p>
        </p:txBody>
      </p:sp>
      <p:sp>
        <p:nvSpPr>
          <p:cNvPr id="5" name="Footer Placeholder 4">
            <a:extLst>
              <a:ext uri="{FF2B5EF4-FFF2-40B4-BE49-F238E27FC236}">
                <a16:creationId xmlns:a16="http://schemas.microsoft.com/office/drawing/2014/main" id="{DC92921D-0418-BDCD-68EF-E64FC27E8B89}"/>
              </a:ext>
            </a:extLst>
          </p:cNvPr>
          <p:cNvSpPr>
            <a:spLocks noGrp="1"/>
          </p:cNvSpPr>
          <p:nvPr>
            <p:ph type="ftr" sz="quarter" idx="3"/>
          </p:nvPr>
        </p:nvSpPr>
        <p:spPr/>
        <p:txBody>
          <a:bodyPr/>
          <a:lstStyle/>
          <a:p>
            <a:r>
              <a:rPr lang="en-US"/>
              <a:t>LSSW 25</a:t>
            </a:r>
            <a:endParaRPr lang="en-US" dirty="0"/>
          </a:p>
        </p:txBody>
      </p:sp>
      <p:sp>
        <p:nvSpPr>
          <p:cNvPr id="6" name="Slide Number Placeholder 5">
            <a:extLst>
              <a:ext uri="{FF2B5EF4-FFF2-40B4-BE49-F238E27FC236}">
                <a16:creationId xmlns:a16="http://schemas.microsoft.com/office/drawing/2014/main" id="{70D2F5D8-6052-2359-553E-2E4258E00349}"/>
              </a:ext>
            </a:extLst>
          </p:cNvPr>
          <p:cNvSpPr>
            <a:spLocks noGrp="1"/>
          </p:cNvSpPr>
          <p:nvPr>
            <p:ph type="sldNum" sz="quarter" idx="4"/>
          </p:nvPr>
        </p:nvSpPr>
        <p:spPr/>
        <p:txBody>
          <a:bodyPr/>
          <a:lstStyle/>
          <a:p>
            <a:fld id="{20D57812-ECBF-D541-BA6A-58B74E77DEB6}" type="slidenum">
              <a:rPr lang="en-US" smtClean="0"/>
              <a:pPr/>
              <a:t>5</a:t>
            </a:fld>
            <a:endParaRPr lang="en-US" dirty="0"/>
          </a:p>
        </p:txBody>
      </p:sp>
      <p:pic>
        <p:nvPicPr>
          <p:cNvPr id="7" name="Picture 6">
            <a:extLst>
              <a:ext uri="{FF2B5EF4-FFF2-40B4-BE49-F238E27FC236}">
                <a16:creationId xmlns:a16="http://schemas.microsoft.com/office/drawing/2014/main" id="{DDB674E4-B0A4-3238-5719-86268C250A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7724" y="3929035"/>
            <a:ext cx="2060575" cy="1543685"/>
          </a:xfrm>
          <a:prstGeom prst="rect">
            <a:avLst/>
          </a:prstGeom>
        </p:spPr>
      </p:pic>
      <p:pic>
        <p:nvPicPr>
          <p:cNvPr id="8" name="Picture 7">
            <a:extLst>
              <a:ext uri="{FF2B5EF4-FFF2-40B4-BE49-F238E27FC236}">
                <a16:creationId xmlns:a16="http://schemas.microsoft.com/office/drawing/2014/main" id="{0BA36262-BC9A-E1C8-8E42-F38566A5E1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3637" y="2176758"/>
            <a:ext cx="2060575" cy="1543685"/>
          </a:xfrm>
          <a:prstGeom prst="rect">
            <a:avLst/>
          </a:prstGeom>
        </p:spPr>
      </p:pic>
      <p:pic>
        <p:nvPicPr>
          <p:cNvPr id="10" name="Picture 9">
            <a:extLst>
              <a:ext uri="{FF2B5EF4-FFF2-40B4-BE49-F238E27FC236}">
                <a16:creationId xmlns:a16="http://schemas.microsoft.com/office/drawing/2014/main" id="{9871BF54-9D1C-A319-1DFB-DB6DA303A0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81353" y="4083242"/>
            <a:ext cx="2092071" cy="1392555"/>
          </a:xfrm>
          <a:prstGeom prst="rect">
            <a:avLst/>
          </a:prstGeom>
        </p:spPr>
      </p:pic>
      <p:sp>
        <p:nvSpPr>
          <p:cNvPr id="11" name="TextBox 10">
            <a:extLst>
              <a:ext uri="{FF2B5EF4-FFF2-40B4-BE49-F238E27FC236}">
                <a16:creationId xmlns:a16="http://schemas.microsoft.com/office/drawing/2014/main" id="{F5887C80-2C7F-6EFD-9C1F-8F642761E2F4}"/>
              </a:ext>
            </a:extLst>
          </p:cNvPr>
          <p:cNvSpPr txBox="1"/>
          <p:nvPr/>
        </p:nvSpPr>
        <p:spPr>
          <a:xfrm>
            <a:off x="6161184" y="5838776"/>
            <a:ext cx="2145995" cy="461665"/>
          </a:xfrm>
          <a:prstGeom prst="rect">
            <a:avLst/>
          </a:prstGeom>
          <a:noFill/>
        </p:spPr>
        <p:txBody>
          <a:bodyPr wrap="square" rtlCol="0">
            <a:spAutoFit/>
          </a:bodyPr>
          <a:lstStyle/>
          <a:p>
            <a:pPr algn="ctr"/>
            <a:r>
              <a:rPr lang="en-US" sz="1200" b="1" dirty="0">
                <a:latin typeface="Arial Nova Cond" panose="020B0506020202020204" pitchFamily="34" charset="0"/>
              </a:rPr>
              <a:t>Combo Camera Mount (1 of 2)</a:t>
            </a:r>
          </a:p>
          <a:p>
            <a:pPr algn="ctr"/>
            <a:r>
              <a:rPr lang="en-US" sz="1200" b="1" dirty="0">
                <a:latin typeface="Arial Nova Cond" panose="020B0506020202020204" pitchFamily="34" charset="0"/>
              </a:rPr>
              <a:t>(3.37 and 50 mm FL)</a:t>
            </a:r>
          </a:p>
        </p:txBody>
      </p:sp>
      <p:sp>
        <p:nvSpPr>
          <p:cNvPr id="12" name="TextBox 11">
            <a:extLst>
              <a:ext uri="{FF2B5EF4-FFF2-40B4-BE49-F238E27FC236}">
                <a16:creationId xmlns:a16="http://schemas.microsoft.com/office/drawing/2014/main" id="{896BF29A-DBBF-4FC9-9D5E-74421EAAF918}"/>
              </a:ext>
            </a:extLst>
          </p:cNvPr>
          <p:cNvSpPr txBox="1"/>
          <p:nvPr/>
        </p:nvSpPr>
        <p:spPr>
          <a:xfrm>
            <a:off x="10321379" y="5480402"/>
            <a:ext cx="1352045" cy="646331"/>
          </a:xfrm>
          <a:prstGeom prst="rect">
            <a:avLst/>
          </a:prstGeom>
          <a:noFill/>
        </p:spPr>
        <p:txBody>
          <a:bodyPr wrap="square" rtlCol="0">
            <a:spAutoFit/>
          </a:bodyPr>
          <a:lstStyle/>
          <a:p>
            <a:pPr algn="ctr"/>
            <a:r>
              <a:rPr lang="en-US" sz="1200" b="1" dirty="0">
                <a:latin typeface="Arial Nova Cond" panose="020B0506020202020204" pitchFamily="34" charset="0"/>
              </a:rPr>
              <a:t>Single Camera Mount (1 of 2)</a:t>
            </a:r>
          </a:p>
          <a:p>
            <a:pPr algn="ctr"/>
            <a:r>
              <a:rPr lang="en-US" sz="1200" b="1" dirty="0">
                <a:latin typeface="Arial Nova Cond" panose="020B0506020202020204" pitchFamily="34" charset="0"/>
              </a:rPr>
              <a:t>(5.4 mm FL)</a:t>
            </a:r>
          </a:p>
        </p:txBody>
      </p:sp>
      <p:sp>
        <p:nvSpPr>
          <p:cNvPr id="14" name="TextBox 13">
            <a:extLst>
              <a:ext uri="{FF2B5EF4-FFF2-40B4-BE49-F238E27FC236}">
                <a16:creationId xmlns:a16="http://schemas.microsoft.com/office/drawing/2014/main" id="{56BA9762-B285-F6B4-49D8-E4131BDCC9F3}"/>
              </a:ext>
            </a:extLst>
          </p:cNvPr>
          <p:cNvSpPr txBox="1"/>
          <p:nvPr/>
        </p:nvSpPr>
        <p:spPr>
          <a:xfrm>
            <a:off x="7220162" y="5480402"/>
            <a:ext cx="742511" cy="276999"/>
          </a:xfrm>
          <a:prstGeom prst="rect">
            <a:avLst/>
          </a:prstGeom>
          <a:noFill/>
        </p:spPr>
        <p:txBody>
          <a:bodyPr wrap="none" rtlCol="0">
            <a:spAutoFit/>
          </a:bodyPr>
          <a:lstStyle/>
          <a:p>
            <a:r>
              <a:rPr lang="en-US" sz="1200" b="1" dirty="0">
                <a:latin typeface="Arial Nova Cond" panose="020B0506020202020204" pitchFamily="34" charset="0"/>
              </a:rPr>
              <a:t>USB Hub</a:t>
            </a:r>
          </a:p>
        </p:txBody>
      </p:sp>
      <p:sp>
        <p:nvSpPr>
          <p:cNvPr id="17" name="TextBox 16">
            <a:extLst>
              <a:ext uri="{FF2B5EF4-FFF2-40B4-BE49-F238E27FC236}">
                <a16:creationId xmlns:a16="http://schemas.microsoft.com/office/drawing/2014/main" id="{EF0211D0-5777-C21D-E80C-C96ABAA8E860}"/>
              </a:ext>
            </a:extLst>
          </p:cNvPr>
          <p:cNvSpPr txBox="1"/>
          <p:nvPr/>
        </p:nvSpPr>
        <p:spPr>
          <a:xfrm>
            <a:off x="9943763" y="3715035"/>
            <a:ext cx="1490151" cy="276999"/>
          </a:xfrm>
          <a:prstGeom prst="rect">
            <a:avLst/>
          </a:prstGeom>
          <a:noFill/>
        </p:spPr>
        <p:txBody>
          <a:bodyPr wrap="square" rtlCol="0">
            <a:spAutoFit/>
          </a:bodyPr>
          <a:lstStyle/>
          <a:p>
            <a:pPr algn="ctr"/>
            <a:r>
              <a:rPr lang="en-US" sz="1200" b="1" dirty="0">
                <a:latin typeface="Arial Nova Cond" panose="020B0506020202020204" pitchFamily="34" charset="0"/>
              </a:rPr>
              <a:t>Data Storage Unit</a:t>
            </a:r>
          </a:p>
        </p:txBody>
      </p:sp>
      <p:pic>
        <p:nvPicPr>
          <p:cNvPr id="18" name="Picture 17">
            <a:extLst>
              <a:ext uri="{FF2B5EF4-FFF2-40B4-BE49-F238E27FC236}">
                <a16:creationId xmlns:a16="http://schemas.microsoft.com/office/drawing/2014/main" id="{0A68C8AF-D1E5-7A09-1871-F0E1350872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123" y="4812890"/>
            <a:ext cx="1985645" cy="1487551"/>
          </a:xfrm>
          <a:prstGeom prst="rect">
            <a:avLst/>
          </a:prstGeom>
        </p:spPr>
      </p:pic>
      <p:pic>
        <p:nvPicPr>
          <p:cNvPr id="19" name="Picture 2" descr="Blue Ghost lunar lander">
            <a:extLst>
              <a:ext uri="{FF2B5EF4-FFF2-40B4-BE49-F238E27FC236}">
                <a16:creationId xmlns:a16="http://schemas.microsoft.com/office/drawing/2014/main" id="{772760F2-5C13-66AB-FB7A-AC274CE6F7E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33353" y="1494313"/>
            <a:ext cx="3048000" cy="22885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C3295D9-52FC-9E76-1077-F3EC7A63C656}"/>
              </a:ext>
            </a:extLst>
          </p:cNvPr>
          <p:cNvSpPr txBox="1"/>
          <p:nvPr/>
        </p:nvSpPr>
        <p:spPr>
          <a:xfrm>
            <a:off x="9581353" y="1500216"/>
            <a:ext cx="1954456" cy="523220"/>
          </a:xfrm>
          <a:prstGeom prst="rect">
            <a:avLst/>
          </a:prstGeom>
          <a:noFill/>
        </p:spPr>
        <p:txBody>
          <a:bodyPr wrap="square" rtlCol="0">
            <a:spAutoFit/>
          </a:bodyPr>
          <a:lstStyle/>
          <a:p>
            <a:pPr algn="ctr"/>
            <a:r>
              <a:rPr lang="en-US" sz="1400" b="1" dirty="0">
                <a:latin typeface="Arial Nova Cond" panose="020B0506020202020204" pitchFamily="34" charset="0"/>
              </a:rPr>
              <a:t>Firefly Blue Ghost 1 Lander</a:t>
            </a:r>
          </a:p>
        </p:txBody>
      </p:sp>
      <p:sp>
        <p:nvSpPr>
          <p:cNvPr id="22" name="TextBox 21">
            <a:extLst>
              <a:ext uri="{FF2B5EF4-FFF2-40B4-BE49-F238E27FC236}">
                <a16:creationId xmlns:a16="http://schemas.microsoft.com/office/drawing/2014/main" id="{EDDD1178-535E-2E94-6D99-87A5EFC293F2}"/>
              </a:ext>
            </a:extLst>
          </p:cNvPr>
          <p:cNvSpPr txBox="1"/>
          <p:nvPr/>
        </p:nvSpPr>
        <p:spPr>
          <a:xfrm>
            <a:off x="9642811" y="6295612"/>
            <a:ext cx="2071401" cy="246221"/>
          </a:xfrm>
          <a:prstGeom prst="rect">
            <a:avLst/>
          </a:prstGeom>
          <a:noFill/>
        </p:spPr>
        <p:txBody>
          <a:bodyPr wrap="none" rtlCol="0">
            <a:spAutoFit/>
          </a:bodyPr>
          <a:lstStyle/>
          <a:p>
            <a:r>
              <a:rPr lang="en-US" sz="1000" i="1" dirty="0">
                <a:solidFill>
                  <a:schemeClr val="bg2">
                    <a:lumMod val="75000"/>
                  </a:schemeClr>
                </a:solidFill>
              </a:rPr>
              <a:t>Credit: Firefly Aerospace (all images)</a:t>
            </a:r>
          </a:p>
        </p:txBody>
      </p:sp>
    </p:spTree>
    <p:extLst>
      <p:ext uri="{BB962C8B-B14F-4D97-AF65-F5344CB8AC3E}">
        <p14:creationId xmlns:p14="http://schemas.microsoft.com/office/powerpoint/2010/main" val="400550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1E42-4CE0-11B3-39F6-B867990C8762}"/>
              </a:ext>
            </a:extLst>
          </p:cNvPr>
          <p:cNvSpPr>
            <a:spLocks noGrp="1"/>
          </p:cNvSpPr>
          <p:nvPr>
            <p:ph type="title"/>
          </p:nvPr>
        </p:nvSpPr>
        <p:spPr/>
        <p:txBody>
          <a:bodyPr/>
          <a:lstStyle/>
          <a:p>
            <a:r>
              <a:rPr lang="en-US" dirty="0"/>
              <a:t>SCALPSS 1.x (Blue Origin Mk1-101)</a:t>
            </a:r>
          </a:p>
        </p:txBody>
      </p:sp>
      <p:sp>
        <p:nvSpPr>
          <p:cNvPr id="4" name="Content Placeholder 2">
            <a:extLst>
              <a:ext uri="{FF2B5EF4-FFF2-40B4-BE49-F238E27FC236}">
                <a16:creationId xmlns:a16="http://schemas.microsoft.com/office/drawing/2014/main" id="{461A3C00-0209-B81C-BF38-A74F6FFF5DE2}"/>
              </a:ext>
            </a:extLst>
          </p:cNvPr>
          <p:cNvSpPr>
            <a:spLocks noGrp="1"/>
          </p:cNvSpPr>
          <p:nvPr>
            <p:ph idx="1"/>
          </p:nvPr>
        </p:nvSpPr>
        <p:spPr>
          <a:xfrm>
            <a:off x="616448" y="1472264"/>
            <a:ext cx="5479552" cy="5052209"/>
          </a:xfrm>
        </p:spPr>
        <p:txBody>
          <a:bodyPr anchor="ctr">
            <a:normAutofit fontScale="92500" lnSpcReduction="10000"/>
          </a:bodyPr>
          <a:lstStyle/>
          <a:p>
            <a:pPr marL="0" indent="0">
              <a:buNone/>
            </a:pPr>
            <a:r>
              <a:rPr lang="en-US" sz="1900" i="1" dirty="0"/>
              <a:t>Funded by STMD/GCD and SMD (CLPS CT-3) beginning in FY24 as part of the SCALPSS 1.1 Project utilizing spare SCALPSS 1.0/1.1 hardware.</a:t>
            </a:r>
            <a:endParaRPr lang="en-US" sz="1900" dirty="0">
              <a:solidFill>
                <a:schemeClr val="accent1"/>
              </a:solidFill>
            </a:endParaRPr>
          </a:p>
          <a:p>
            <a:r>
              <a:rPr lang="en-US" sz="1900" dirty="0">
                <a:solidFill>
                  <a:schemeClr val="accent1"/>
                </a:solidFill>
              </a:rPr>
              <a:t>Primary Objectives: </a:t>
            </a:r>
            <a:r>
              <a:rPr lang="en-US" sz="1900" dirty="0"/>
              <a:t>Collect stereo images of the lunar surface prior to being disturbed (pre-PSI), during descent (transient), </a:t>
            </a:r>
            <a:r>
              <a:rPr lang="en-US" sz="1900" b="1" dirty="0"/>
              <a:t>and</a:t>
            </a:r>
            <a:r>
              <a:rPr lang="en-US" sz="1900" dirty="0"/>
              <a:t> post landing </a:t>
            </a:r>
            <a:r>
              <a:rPr lang="en-US" sz="2000" dirty="0"/>
              <a:t>to estimate the volume of  regolith eroded due to PSI</a:t>
            </a:r>
            <a:r>
              <a:rPr lang="en-US" sz="1900" dirty="0"/>
              <a:t>; determine when PSI onset occurred.</a:t>
            </a:r>
          </a:p>
          <a:p>
            <a:r>
              <a:rPr lang="en-US" sz="1900" dirty="0">
                <a:solidFill>
                  <a:schemeClr val="accent1"/>
                </a:solidFill>
              </a:rPr>
              <a:t>Secondary Objectives: </a:t>
            </a:r>
            <a:r>
              <a:rPr lang="en-US" sz="1900" dirty="0"/>
              <a:t>Detect and measure ground obscuration due to PSI ejecta.</a:t>
            </a:r>
          </a:p>
          <a:p>
            <a:r>
              <a:rPr lang="en-US" sz="1900" dirty="0">
                <a:solidFill>
                  <a:schemeClr val="accent1"/>
                </a:solidFill>
              </a:rPr>
              <a:t>Configuration:</a:t>
            </a:r>
            <a:r>
              <a:rPr lang="en-US" sz="1900" dirty="0"/>
              <a:t> 4 ea. 3.2 MP cameras (3.37 mm focal lengths) Data Storage Unit, USB Hub </a:t>
            </a:r>
            <a:r>
              <a:rPr lang="en-US" sz="1900" i="1" dirty="0"/>
              <a:t>(SCALPSS 1.1 heritage</a:t>
            </a:r>
            <a:r>
              <a:rPr lang="en-US" sz="1900" dirty="0"/>
              <a:t>)</a:t>
            </a:r>
          </a:p>
          <a:p>
            <a:pPr lvl="1"/>
            <a:r>
              <a:rPr lang="en-US" sz="1700" dirty="0"/>
              <a:t>utilizing custom camera mount design optimized for Mk1 lander</a:t>
            </a:r>
          </a:p>
          <a:p>
            <a:r>
              <a:rPr lang="en-US" sz="1900" dirty="0">
                <a:solidFill>
                  <a:schemeClr val="accent1"/>
                </a:solidFill>
              </a:rPr>
              <a:t>Payload Delivery: </a:t>
            </a:r>
            <a:r>
              <a:rPr lang="en-US" sz="1900" dirty="0"/>
              <a:t>Dec 2024 </a:t>
            </a:r>
          </a:p>
          <a:p>
            <a:r>
              <a:rPr lang="en-US" sz="1900" dirty="0">
                <a:solidFill>
                  <a:schemeClr val="accent1"/>
                </a:solidFill>
              </a:rPr>
              <a:t>Payload Integration to Lander:</a:t>
            </a:r>
            <a:r>
              <a:rPr lang="en-US" sz="1900" dirty="0"/>
              <a:t> ”early 2025”</a:t>
            </a:r>
            <a:endParaRPr lang="en-US" sz="1900" dirty="0">
              <a:solidFill>
                <a:schemeClr val="accent1"/>
              </a:solidFill>
            </a:endParaRPr>
          </a:p>
          <a:p>
            <a:r>
              <a:rPr lang="en-US" sz="1900" dirty="0">
                <a:solidFill>
                  <a:schemeClr val="accent1"/>
                </a:solidFill>
              </a:rPr>
              <a:t>Launch:</a:t>
            </a:r>
            <a:r>
              <a:rPr lang="en-US" sz="1900" dirty="0"/>
              <a:t> March-May 2025</a:t>
            </a:r>
          </a:p>
        </p:txBody>
      </p:sp>
      <p:pic>
        <p:nvPicPr>
          <p:cNvPr id="1026" name="Picture 2">
            <a:extLst>
              <a:ext uri="{FF2B5EF4-FFF2-40B4-BE49-F238E27FC236}">
                <a16:creationId xmlns:a16="http://schemas.microsoft.com/office/drawing/2014/main" id="{A6F32B95-E3E6-601F-F421-FD891C3C76E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23629" y="1594751"/>
            <a:ext cx="5103976" cy="4807234"/>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15DB83CE-340F-3978-39B9-76A091171886}"/>
              </a:ext>
            </a:extLst>
          </p:cNvPr>
          <p:cNvSpPr>
            <a:spLocks noGrp="1"/>
          </p:cNvSpPr>
          <p:nvPr>
            <p:ph type="dt" sz="half" idx="2"/>
          </p:nvPr>
        </p:nvSpPr>
        <p:spPr/>
        <p:txBody>
          <a:bodyPr/>
          <a:lstStyle/>
          <a:p>
            <a:r>
              <a:rPr lang="en-US"/>
              <a:t>September 17, 2024</a:t>
            </a:r>
            <a:endParaRPr lang="en-US" dirty="0"/>
          </a:p>
        </p:txBody>
      </p:sp>
      <p:sp>
        <p:nvSpPr>
          <p:cNvPr id="6" name="Footer Placeholder 5">
            <a:extLst>
              <a:ext uri="{FF2B5EF4-FFF2-40B4-BE49-F238E27FC236}">
                <a16:creationId xmlns:a16="http://schemas.microsoft.com/office/drawing/2014/main" id="{005CEC4B-A635-7C8E-99E4-67F4A1E6EF06}"/>
              </a:ext>
            </a:extLst>
          </p:cNvPr>
          <p:cNvSpPr>
            <a:spLocks noGrp="1"/>
          </p:cNvSpPr>
          <p:nvPr>
            <p:ph type="ftr" sz="quarter" idx="3"/>
          </p:nvPr>
        </p:nvSpPr>
        <p:spPr/>
        <p:txBody>
          <a:bodyPr/>
          <a:lstStyle/>
          <a:p>
            <a:r>
              <a:rPr lang="en-US"/>
              <a:t>LSSW 25</a:t>
            </a:r>
            <a:endParaRPr lang="en-US" dirty="0"/>
          </a:p>
        </p:txBody>
      </p:sp>
      <p:sp>
        <p:nvSpPr>
          <p:cNvPr id="7" name="Slide Number Placeholder 6">
            <a:extLst>
              <a:ext uri="{FF2B5EF4-FFF2-40B4-BE49-F238E27FC236}">
                <a16:creationId xmlns:a16="http://schemas.microsoft.com/office/drawing/2014/main" id="{4E0616D6-A5BF-B5C9-C70B-1A3F5D1928AA}"/>
              </a:ext>
            </a:extLst>
          </p:cNvPr>
          <p:cNvSpPr>
            <a:spLocks noGrp="1"/>
          </p:cNvSpPr>
          <p:nvPr>
            <p:ph type="sldNum" sz="quarter" idx="4"/>
          </p:nvPr>
        </p:nvSpPr>
        <p:spPr/>
        <p:txBody>
          <a:bodyPr/>
          <a:lstStyle/>
          <a:p>
            <a:fld id="{20D57812-ECBF-D541-BA6A-58B74E77DEB6}" type="slidenum">
              <a:rPr lang="en-US" smtClean="0"/>
              <a:pPr/>
              <a:t>6</a:t>
            </a:fld>
            <a:endParaRPr lang="en-US" dirty="0"/>
          </a:p>
        </p:txBody>
      </p:sp>
      <p:sp>
        <p:nvSpPr>
          <p:cNvPr id="8" name="TextBox 7">
            <a:extLst>
              <a:ext uri="{FF2B5EF4-FFF2-40B4-BE49-F238E27FC236}">
                <a16:creationId xmlns:a16="http://schemas.microsoft.com/office/drawing/2014/main" id="{CEBF8F6C-8008-8854-920A-2A87DF67F5F7}"/>
              </a:ext>
            </a:extLst>
          </p:cNvPr>
          <p:cNvSpPr txBox="1"/>
          <p:nvPr/>
        </p:nvSpPr>
        <p:spPr>
          <a:xfrm>
            <a:off x="10046687" y="6124986"/>
            <a:ext cx="1480918" cy="276999"/>
          </a:xfrm>
          <a:prstGeom prst="rect">
            <a:avLst/>
          </a:prstGeom>
          <a:noFill/>
        </p:spPr>
        <p:txBody>
          <a:bodyPr wrap="none" rtlCol="0">
            <a:spAutoFit/>
          </a:bodyPr>
          <a:lstStyle/>
          <a:p>
            <a:r>
              <a:rPr lang="en-US" sz="1200" dirty="0">
                <a:solidFill>
                  <a:schemeClr val="bg1"/>
                </a:solidFill>
                <a:latin typeface="Arial Nova Cond" panose="020B0506020202020204" pitchFamily="34" charset="0"/>
              </a:rPr>
              <a:t>Courtesy: Blue Origin</a:t>
            </a:r>
          </a:p>
        </p:txBody>
      </p:sp>
    </p:spTree>
    <p:extLst>
      <p:ext uri="{BB962C8B-B14F-4D97-AF65-F5344CB8AC3E}">
        <p14:creationId xmlns:p14="http://schemas.microsoft.com/office/powerpoint/2010/main" val="344718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DC08-F21D-09F3-2CAB-646883DDE2E7}"/>
              </a:ext>
            </a:extLst>
          </p:cNvPr>
          <p:cNvSpPr>
            <a:spLocks noGrp="1"/>
          </p:cNvSpPr>
          <p:nvPr>
            <p:ph type="title"/>
          </p:nvPr>
        </p:nvSpPr>
        <p:spPr/>
        <p:txBody>
          <a:bodyPr/>
          <a:lstStyle/>
          <a:p>
            <a:r>
              <a:rPr lang="en-US" dirty="0"/>
              <a:t>SCALPSS 2.0 (Blue Origin Mk1-102)</a:t>
            </a:r>
          </a:p>
        </p:txBody>
      </p:sp>
      <p:sp>
        <p:nvSpPr>
          <p:cNvPr id="5" name="Date Placeholder 4">
            <a:extLst>
              <a:ext uri="{FF2B5EF4-FFF2-40B4-BE49-F238E27FC236}">
                <a16:creationId xmlns:a16="http://schemas.microsoft.com/office/drawing/2014/main" id="{45D6A9C0-702D-1785-6EA2-B8331E74A3C3}"/>
              </a:ext>
            </a:extLst>
          </p:cNvPr>
          <p:cNvSpPr>
            <a:spLocks noGrp="1"/>
          </p:cNvSpPr>
          <p:nvPr>
            <p:ph type="dt" sz="half" idx="2"/>
          </p:nvPr>
        </p:nvSpPr>
        <p:spPr/>
        <p:txBody>
          <a:bodyPr/>
          <a:lstStyle/>
          <a:p>
            <a:r>
              <a:rPr lang="en-US"/>
              <a:t>September 17, 2024</a:t>
            </a:r>
            <a:endParaRPr lang="en-US" dirty="0"/>
          </a:p>
        </p:txBody>
      </p:sp>
      <p:sp>
        <p:nvSpPr>
          <p:cNvPr id="6" name="Footer Placeholder 5">
            <a:extLst>
              <a:ext uri="{FF2B5EF4-FFF2-40B4-BE49-F238E27FC236}">
                <a16:creationId xmlns:a16="http://schemas.microsoft.com/office/drawing/2014/main" id="{99646978-C6BB-F753-F223-D96CD6B5CAD4}"/>
              </a:ext>
            </a:extLst>
          </p:cNvPr>
          <p:cNvSpPr>
            <a:spLocks noGrp="1"/>
          </p:cNvSpPr>
          <p:nvPr>
            <p:ph type="ftr" sz="quarter" idx="3"/>
          </p:nvPr>
        </p:nvSpPr>
        <p:spPr/>
        <p:txBody>
          <a:bodyPr/>
          <a:lstStyle/>
          <a:p>
            <a:r>
              <a:rPr lang="en-US"/>
              <a:t>LSSW 25</a:t>
            </a:r>
            <a:endParaRPr lang="en-US" dirty="0"/>
          </a:p>
        </p:txBody>
      </p:sp>
      <p:sp>
        <p:nvSpPr>
          <p:cNvPr id="7" name="Slide Number Placeholder 6">
            <a:extLst>
              <a:ext uri="{FF2B5EF4-FFF2-40B4-BE49-F238E27FC236}">
                <a16:creationId xmlns:a16="http://schemas.microsoft.com/office/drawing/2014/main" id="{7687D42C-4232-951A-CEAE-D0E2B29B20A9}"/>
              </a:ext>
            </a:extLst>
          </p:cNvPr>
          <p:cNvSpPr>
            <a:spLocks noGrp="1"/>
          </p:cNvSpPr>
          <p:nvPr>
            <p:ph type="sldNum" sz="quarter" idx="4"/>
          </p:nvPr>
        </p:nvSpPr>
        <p:spPr/>
        <p:txBody>
          <a:bodyPr/>
          <a:lstStyle/>
          <a:p>
            <a:fld id="{20D57812-ECBF-D541-BA6A-58B74E77DEB6}" type="slidenum">
              <a:rPr lang="en-US" smtClean="0"/>
              <a:pPr/>
              <a:t>7</a:t>
            </a:fld>
            <a:endParaRPr lang="en-US" dirty="0"/>
          </a:p>
        </p:txBody>
      </p:sp>
      <p:pic>
        <p:nvPicPr>
          <p:cNvPr id="9" name="Picture 2">
            <a:extLst>
              <a:ext uri="{FF2B5EF4-FFF2-40B4-BE49-F238E27FC236}">
                <a16:creationId xmlns:a16="http://schemas.microsoft.com/office/drawing/2014/main" id="{5CC5C060-1F38-2867-2BCA-2E36AE05ED6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23629" y="1594751"/>
            <a:ext cx="5103976" cy="480723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698401E7-0BBB-A293-BE76-85764AD798E0}"/>
              </a:ext>
            </a:extLst>
          </p:cNvPr>
          <p:cNvSpPr txBox="1">
            <a:spLocks/>
          </p:cNvSpPr>
          <p:nvPr/>
        </p:nvSpPr>
        <p:spPr>
          <a:xfrm>
            <a:off x="616449" y="1594751"/>
            <a:ext cx="5332288" cy="4929722"/>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Nova Cond" panose="020B0506020202020204" pitchFamily="34" charset="0"/>
                <a:ea typeface="Dotum" panose="020B0600000101010101" pitchFamily="34" charset="-127"/>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000" b="0" i="0" kern="1200">
                <a:solidFill>
                  <a:schemeClr val="tx1"/>
                </a:solidFill>
                <a:latin typeface="Arial Nova Cond" panose="020B0506020202020204" pitchFamily="34" charset="0"/>
                <a:ea typeface="Dotum" panose="020B0600000101010101" pitchFamily="34" charset="-127"/>
                <a:cs typeface="Arial" panose="020B0604020202020204" pitchFamily="34" charset="0"/>
              </a:defRPr>
            </a:lvl2pPr>
            <a:lvl3pPr marL="1143000" indent="-228600" algn="l" defTabSz="914400" rtl="0" eaLnBrk="1" latinLnBrk="0" hangingPunct="1">
              <a:lnSpc>
                <a:spcPct val="90000"/>
              </a:lnSpc>
              <a:spcBef>
                <a:spcPts val="500"/>
              </a:spcBef>
              <a:buSzPct val="50000"/>
              <a:buFont typeface="Wingdings" pitchFamily="2" charset="2"/>
              <a:buChar char="q"/>
              <a:defRPr sz="1800" b="0" i="0" kern="1200">
                <a:solidFill>
                  <a:schemeClr val="tx1"/>
                </a:solidFill>
                <a:latin typeface="Arial Nova Cond" panose="020B0506020202020204" pitchFamily="34" charset="0"/>
                <a:ea typeface="Dotum" panose="020B0600000101010101" pitchFamily="34" charset="-127"/>
                <a:cs typeface="Arial" panose="020B0604020202020204" pitchFamily="34" charset="0"/>
              </a:defRPr>
            </a:lvl3pPr>
            <a:lvl4pPr marL="1600200" indent="-228600" algn="l" defTabSz="914400" rtl="0" eaLnBrk="1" latinLnBrk="0" hangingPunct="1">
              <a:lnSpc>
                <a:spcPct val="90000"/>
              </a:lnSpc>
              <a:spcBef>
                <a:spcPts val="500"/>
              </a:spcBef>
              <a:buSzPct val="75000"/>
              <a:buFont typeface="Wingdings" pitchFamily="2" charset="2"/>
              <a:buChar char="Ø"/>
              <a:defRPr sz="1600" b="0" i="0" kern="1200">
                <a:solidFill>
                  <a:schemeClr val="tx1"/>
                </a:solidFill>
                <a:latin typeface="Arial Nova Cond" panose="020B0506020202020204" pitchFamily="34" charset="0"/>
                <a:ea typeface="Dotum" panose="020B0600000101010101" pitchFamily="34" charset="-127"/>
                <a:cs typeface="Arial" panose="020B0604020202020204" pitchFamily="34" charset="0"/>
              </a:defRPr>
            </a:lvl4pPr>
            <a:lvl5pPr marL="2057400" indent="-228600" algn="l" defTabSz="914400" rtl="0" eaLnBrk="1" latinLnBrk="0" hangingPunct="1">
              <a:lnSpc>
                <a:spcPct val="90000"/>
              </a:lnSpc>
              <a:spcBef>
                <a:spcPts val="500"/>
              </a:spcBef>
              <a:buSzPct val="75000"/>
              <a:buFont typeface="Courier New" panose="02070309020205020404" pitchFamily="49" charset="0"/>
              <a:buChar char="o"/>
              <a:defRPr sz="1400" b="0" i="0" kern="1200">
                <a:solidFill>
                  <a:schemeClr val="tx1"/>
                </a:solidFill>
                <a:latin typeface="Arial Nova Cond" panose="020B0506020202020204" pitchFamily="34" charset="0"/>
                <a:ea typeface="Dotum" panose="020B0600000101010101" pitchFamily="34" charset="-127"/>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Funded by STMD/GCD beginning in FY24 as part of the PSI Instrumentation Project.</a:t>
            </a:r>
            <a:endParaRPr lang="en-US" sz="1800" dirty="0">
              <a:solidFill>
                <a:schemeClr val="accent1"/>
              </a:solidFill>
            </a:endParaRPr>
          </a:p>
          <a:p>
            <a:r>
              <a:rPr lang="en-US" sz="1800" dirty="0">
                <a:solidFill>
                  <a:schemeClr val="accent1"/>
                </a:solidFill>
              </a:rPr>
              <a:t>Primary Objectives: </a:t>
            </a:r>
            <a:r>
              <a:rPr lang="en-US" sz="1800" dirty="0"/>
              <a:t>Same objectives as SCALPSS 1.1  </a:t>
            </a:r>
            <a:r>
              <a:rPr lang="en-US" sz="1800" i="1" dirty="0"/>
              <a:t>with improved coverage and/or resolution</a:t>
            </a:r>
            <a:r>
              <a:rPr lang="en-US" sz="1800" dirty="0"/>
              <a:t>, and the addition of measurements of the ejecta sheet structure (ejecta angles, sheet morphology, etc.)</a:t>
            </a:r>
          </a:p>
          <a:p>
            <a:r>
              <a:rPr lang="en-US" sz="1800" dirty="0">
                <a:solidFill>
                  <a:schemeClr val="accent1"/>
                </a:solidFill>
              </a:rPr>
              <a:t>Secondary Objectives: </a:t>
            </a:r>
            <a:r>
              <a:rPr lang="en-US" sz="1800" dirty="0"/>
              <a:t>Measure ejecta particle size and velocity.</a:t>
            </a:r>
          </a:p>
          <a:p>
            <a:r>
              <a:rPr lang="en-US" sz="1800" dirty="0">
                <a:solidFill>
                  <a:schemeClr val="accent1"/>
                </a:solidFill>
              </a:rPr>
              <a:t>Configuration:</a:t>
            </a:r>
            <a:r>
              <a:rPr lang="en-US" sz="1800" dirty="0"/>
              <a:t> 6 ea. </a:t>
            </a:r>
            <a:r>
              <a:rPr lang="en-US" sz="1800" b="1" dirty="0"/>
              <a:t>12.3</a:t>
            </a:r>
            <a:r>
              <a:rPr lang="en-US" sz="1800" dirty="0"/>
              <a:t> </a:t>
            </a:r>
            <a:r>
              <a:rPr lang="en-US" sz="1800" b="1" dirty="0"/>
              <a:t>MP</a:t>
            </a:r>
            <a:r>
              <a:rPr lang="en-US" sz="1800" dirty="0"/>
              <a:t> cameras (3.37 - 50mm focal lengths), Mini-Suite Electronics (MSE-lite), and laser dot grid projector</a:t>
            </a:r>
          </a:p>
          <a:p>
            <a:pPr lvl="1"/>
            <a:r>
              <a:rPr lang="en-US" sz="1600" dirty="0"/>
              <a:t>will also test a passive reflector for generating dot grid</a:t>
            </a:r>
          </a:p>
          <a:p>
            <a:r>
              <a:rPr lang="en-US" sz="1800" dirty="0">
                <a:solidFill>
                  <a:schemeClr val="accent1"/>
                </a:solidFill>
              </a:rPr>
              <a:t>Payload Delivery: </a:t>
            </a:r>
            <a:r>
              <a:rPr lang="en-US" sz="1800" dirty="0"/>
              <a:t>December 2025 (TBR)</a:t>
            </a:r>
          </a:p>
          <a:p>
            <a:r>
              <a:rPr lang="en-US" sz="1800" dirty="0">
                <a:solidFill>
                  <a:schemeClr val="accent1"/>
                </a:solidFill>
              </a:rPr>
              <a:t>Payload Integration to Lander:</a:t>
            </a:r>
            <a:r>
              <a:rPr lang="en-US" sz="1800" dirty="0"/>
              <a:t> March 2026 (TBR)</a:t>
            </a:r>
            <a:endParaRPr lang="en-US" sz="1800" dirty="0">
              <a:solidFill>
                <a:schemeClr val="accent1"/>
              </a:solidFill>
            </a:endParaRPr>
          </a:p>
          <a:p>
            <a:r>
              <a:rPr lang="en-US" sz="1800" dirty="0">
                <a:solidFill>
                  <a:schemeClr val="accent1"/>
                </a:solidFill>
              </a:rPr>
              <a:t>Launch:</a:t>
            </a:r>
            <a:r>
              <a:rPr lang="en-US" sz="1800" dirty="0"/>
              <a:t> “mid 2026” (TBR)</a:t>
            </a:r>
          </a:p>
          <a:p>
            <a:r>
              <a:rPr lang="en-US" sz="1800" dirty="0">
                <a:solidFill>
                  <a:schemeClr val="accent1"/>
                </a:solidFill>
              </a:rPr>
              <a:t>Lunar Orbit Insertion / Landing :</a:t>
            </a:r>
            <a:r>
              <a:rPr lang="en-US" sz="1800" dirty="0"/>
              <a:t> TBD</a:t>
            </a:r>
            <a:endParaRPr lang="en-US" sz="2000" dirty="0"/>
          </a:p>
        </p:txBody>
      </p:sp>
      <p:sp>
        <p:nvSpPr>
          <p:cNvPr id="11" name="TextBox 10">
            <a:extLst>
              <a:ext uri="{FF2B5EF4-FFF2-40B4-BE49-F238E27FC236}">
                <a16:creationId xmlns:a16="http://schemas.microsoft.com/office/drawing/2014/main" id="{6D1E8E85-C4D6-2C02-2311-B0161F7F8233}"/>
              </a:ext>
            </a:extLst>
          </p:cNvPr>
          <p:cNvSpPr txBox="1"/>
          <p:nvPr/>
        </p:nvSpPr>
        <p:spPr>
          <a:xfrm>
            <a:off x="10046687" y="6124986"/>
            <a:ext cx="1480918" cy="276999"/>
          </a:xfrm>
          <a:prstGeom prst="rect">
            <a:avLst/>
          </a:prstGeom>
          <a:noFill/>
        </p:spPr>
        <p:txBody>
          <a:bodyPr wrap="none" rtlCol="0">
            <a:spAutoFit/>
          </a:bodyPr>
          <a:lstStyle/>
          <a:p>
            <a:r>
              <a:rPr lang="en-US" sz="1200" dirty="0">
                <a:solidFill>
                  <a:schemeClr val="bg1"/>
                </a:solidFill>
                <a:latin typeface="Arial Nova Cond" panose="020B0506020202020204" pitchFamily="34" charset="0"/>
              </a:rPr>
              <a:t>Courtesy: Blue Origin</a:t>
            </a:r>
          </a:p>
        </p:txBody>
      </p:sp>
    </p:spTree>
    <p:extLst>
      <p:ext uri="{BB962C8B-B14F-4D97-AF65-F5344CB8AC3E}">
        <p14:creationId xmlns:p14="http://schemas.microsoft.com/office/powerpoint/2010/main" val="332801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4BC8-8DF6-BAE6-B2B6-04441C228C6B}"/>
              </a:ext>
            </a:extLst>
          </p:cNvPr>
          <p:cNvSpPr>
            <a:spLocks noGrp="1"/>
          </p:cNvSpPr>
          <p:nvPr>
            <p:ph type="title"/>
          </p:nvPr>
        </p:nvSpPr>
        <p:spPr/>
        <p:txBody>
          <a:bodyPr/>
          <a:lstStyle/>
          <a:p>
            <a:r>
              <a:rPr lang="en-US" dirty="0"/>
              <a:t>Moving Forward – PSI Instrumentation</a:t>
            </a:r>
          </a:p>
        </p:txBody>
      </p:sp>
      <p:sp>
        <p:nvSpPr>
          <p:cNvPr id="3" name="Content Placeholder 2">
            <a:extLst>
              <a:ext uri="{FF2B5EF4-FFF2-40B4-BE49-F238E27FC236}">
                <a16:creationId xmlns:a16="http://schemas.microsoft.com/office/drawing/2014/main" id="{E16F55A0-C846-8444-D42C-9906596C50A7}"/>
              </a:ext>
            </a:extLst>
          </p:cNvPr>
          <p:cNvSpPr>
            <a:spLocks noGrp="1"/>
          </p:cNvSpPr>
          <p:nvPr>
            <p:ph idx="1"/>
          </p:nvPr>
        </p:nvSpPr>
        <p:spPr>
          <a:xfrm>
            <a:off x="838200" y="1448656"/>
            <a:ext cx="10515600" cy="5052601"/>
          </a:xfrm>
        </p:spPr>
        <p:txBody>
          <a:bodyPr anchor="ctr">
            <a:normAutofit/>
          </a:bodyPr>
          <a:lstStyle/>
          <a:p>
            <a:r>
              <a:rPr lang="en-US" sz="2000" dirty="0"/>
              <a:t>In FY24, the PSI Instrumentation (PSII) Project was established to manage the following activities:</a:t>
            </a:r>
          </a:p>
          <a:p>
            <a:pPr lvl="1"/>
            <a:r>
              <a:rPr lang="en-US" sz="1800" dirty="0"/>
              <a:t>Development and operation of photogrammetry measurement system in support of the HLS PSI Ground Test in FY24-25.</a:t>
            </a:r>
          </a:p>
          <a:p>
            <a:pPr lvl="1"/>
            <a:r>
              <a:rPr lang="en-US" sz="1800" dirty="0"/>
              <a:t>Development of SCALPSS 2.0.</a:t>
            </a:r>
          </a:p>
          <a:p>
            <a:pPr lvl="1"/>
            <a:r>
              <a:rPr lang="en-US" sz="1800" dirty="0"/>
              <a:t>Development of Mini-Suite Electronics (MSE) which is a centralized payload control and data storage and transfer to simplify interface with lander to multiple sensors of varying (interface) types.</a:t>
            </a:r>
          </a:p>
          <a:p>
            <a:pPr lvl="2"/>
            <a:r>
              <a:rPr lang="en-US" sz="1600" dirty="0"/>
              <a:t>Improved data interface(s) to lander (100+ Mbps capability)</a:t>
            </a:r>
          </a:p>
          <a:p>
            <a:pPr lvl="2"/>
            <a:r>
              <a:rPr lang="en-US" sz="1600" dirty="0"/>
              <a:t>Improved data handling capabilities</a:t>
            </a:r>
          </a:p>
          <a:p>
            <a:pPr lvl="2"/>
            <a:r>
              <a:rPr lang="en-US" sz="1600" dirty="0"/>
              <a:t>Capable up to 2 </a:t>
            </a:r>
            <a:r>
              <a:rPr lang="en-US" sz="1600" dirty="0" err="1"/>
              <a:t>GBbs</a:t>
            </a:r>
            <a:r>
              <a:rPr lang="en-US" sz="1600" dirty="0"/>
              <a:t> write speed to memory</a:t>
            </a:r>
          </a:p>
          <a:p>
            <a:pPr lvl="2"/>
            <a:r>
              <a:rPr lang="en-US" sz="1600" dirty="0"/>
              <a:t>Designed to be modular, flexible, and expandable to accommodate additional sensors with various data interfaces (e.g., serial, USB, LAN, LVDS, </a:t>
            </a:r>
            <a:r>
              <a:rPr lang="en-US" sz="1600" dirty="0" err="1"/>
              <a:t>Spacewire</a:t>
            </a:r>
            <a:r>
              <a:rPr lang="en-US" sz="1600" dirty="0"/>
              <a:t>, etc.)</a:t>
            </a:r>
          </a:p>
          <a:p>
            <a:pPr lvl="2"/>
            <a:r>
              <a:rPr lang="en-US" sz="1600" dirty="0"/>
              <a:t>Smart power management / switching capability for sensors</a:t>
            </a:r>
          </a:p>
          <a:p>
            <a:pPr lvl="2"/>
            <a:r>
              <a:rPr lang="en-US" sz="1600" dirty="0"/>
              <a:t>MSE-lite is a smaller version of the MSE with a focus on LAN interfaces for a SCALPSS 2.0 imaging system.</a:t>
            </a:r>
          </a:p>
          <a:p>
            <a:r>
              <a:rPr lang="en-US" sz="2000" dirty="0"/>
              <a:t>Under the re-structured STMD organization, PSI work will be located within the LAND Domain, Landing Systems and Environments (LS&amp;E) Capability.</a:t>
            </a:r>
          </a:p>
        </p:txBody>
      </p:sp>
      <p:sp>
        <p:nvSpPr>
          <p:cNvPr id="4" name="Date Placeholder 3">
            <a:extLst>
              <a:ext uri="{FF2B5EF4-FFF2-40B4-BE49-F238E27FC236}">
                <a16:creationId xmlns:a16="http://schemas.microsoft.com/office/drawing/2014/main" id="{6AC50BCC-227E-8CE6-58F1-42F05E5C62C4}"/>
              </a:ext>
            </a:extLst>
          </p:cNvPr>
          <p:cNvSpPr>
            <a:spLocks noGrp="1"/>
          </p:cNvSpPr>
          <p:nvPr>
            <p:ph type="dt" sz="half" idx="2"/>
          </p:nvPr>
        </p:nvSpPr>
        <p:spPr/>
        <p:txBody>
          <a:bodyPr/>
          <a:lstStyle/>
          <a:p>
            <a:r>
              <a:rPr lang="en-US"/>
              <a:t>September 17, 2024</a:t>
            </a:r>
            <a:endParaRPr lang="en-US" dirty="0"/>
          </a:p>
        </p:txBody>
      </p:sp>
      <p:sp>
        <p:nvSpPr>
          <p:cNvPr id="5" name="Footer Placeholder 4">
            <a:extLst>
              <a:ext uri="{FF2B5EF4-FFF2-40B4-BE49-F238E27FC236}">
                <a16:creationId xmlns:a16="http://schemas.microsoft.com/office/drawing/2014/main" id="{EC5AC030-A6DB-765C-838B-FB89AAC0B4A3}"/>
              </a:ext>
            </a:extLst>
          </p:cNvPr>
          <p:cNvSpPr>
            <a:spLocks noGrp="1"/>
          </p:cNvSpPr>
          <p:nvPr>
            <p:ph type="ftr" sz="quarter" idx="3"/>
          </p:nvPr>
        </p:nvSpPr>
        <p:spPr/>
        <p:txBody>
          <a:bodyPr/>
          <a:lstStyle/>
          <a:p>
            <a:r>
              <a:rPr lang="en-US"/>
              <a:t>LSSW 25</a:t>
            </a:r>
            <a:endParaRPr lang="en-US" dirty="0"/>
          </a:p>
        </p:txBody>
      </p:sp>
      <p:sp>
        <p:nvSpPr>
          <p:cNvPr id="6" name="Slide Number Placeholder 5">
            <a:extLst>
              <a:ext uri="{FF2B5EF4-FFF2-40B4-BE49-F238E27FC236}">
                <a16:creationId xmlns:a16="http://schemas.microsoft.com/office/drawing/2014/main" id="{3CA53B9B-1ABA-D79F-21A7-1F0394D0808A}"/>
              </a:ext>
            </a:extLst>
          </p:cNvPr>
          <p:cNvSpPr>
            <a:spLocks noGrp="1"/>
          </p:cNvSpPr>
          <p:nvPr>
            <p:ph type="sldNum" sz="quarter" idx="4"/>
          </p:nvPr>
        </p:nvSpPr>
        <p:spPr/>
        <p:txBody>
          <a:bodyPr/>
          <a:lstStyle/>
          <a:p>
            <a:fld id="{20D57812-ECBF-D541-BA6A-58B74E77DEB6}" type="slidenum">
              <a:rPr lang="en-US" smtClean="0"/>
              <a:pPr/>
              <a:t>8</a:t>
            </a:fld>
            <a:endParaRPr lang="en-US" dirty="0"/>
          </a:p>
        </p:txBody>
      </p:sp>
    </p:spTree>
    <p:extLst>
      <p:ext uri="{BB962C8B-B14F-4D97-AF65-F5344CB8AC3E}">
        <p14:creationId xmlns:p14="http://schemas.microsoft.com/office/powerpoint/2010/main" val="94499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9B107-785E-406A-1EC8-5CD760D9F489}"/>
              </a:ext>
            </a:extLst>
          </p:cNvPr>
          <p:cNvSpPr>
            <a:spLocks noGrp="1"/>
          </p:cNvSpPr>
          <p:nvPr>
            <p:ph type="title"/>
          </p:nvPr>
        </p:nvSpPr>
        <p:spPr/>
        <p:txBody>
          <a:bodyPr/>
          <a:lstStyle/>
          <a:p>
            <a:r>
              <a:rPr lang="en-US" dirty="0"/>
              <a:t>PSI Instrument Suite (example)</a:t>
            </a:r>
          </a:p>
        </p:txBody>
      </p:sp>
      <p:sp>
        <p:nvSpPr>
          <p:cNvPr id="3" name="Content Placeholder 2">
            <a:extLst>
              <a:ext uri="{FF2B5EF4-FFF2-40B4-BE49-F238E27FC236}">
                <a16:creationId xmlns:a16="http://schemas.microsoft.com/office/drawing/2014/main" id="{8CA9E9E7-EEDC-EDDC-DB34-1F6CB1D4FFE4}"/>
              </a:ext>
            </a:extLst>
          </p:cNvPr>
          <p:cNvSpPr>
            <a:spLocks noGrp="1"/>
          </p:cNvSpPr>
          <p:nvPr>
            <p:ph idx="1"/>
          </p:nvPr>
        </p:nvSpPr>
        <p:spPr>
          <a:xfrm>
            <a:off x="838200" y="1499472"/>
            <a:ext cx="10515600" cy="4919593"/>
          </a:xfrm>
        </p:spPr>
        <p:txBody>
          <a:bodyPr anchor="ctr">
            <a:normAutofit/>
          </a:bodyPr>
          <a:lstStyle/>
          <a:p>
            <a:r>
              <a:rPr lang="en-US" sz="2000" dirty="0"/>
              <a:t>In FY25, it is expected that a “new” PSI Instrument Suite (PSIIS) Project will be established to provide payloads for both CLPS and HLS/Artemis flight opportunities as early as CY2029.</a:t>
            </a:r>
          </a:p>
          <a:p>
            <a:r>
              <a:rPr lang="en-US" sz="2000" dirty="0"/>
              <a:t>Leveraging the work done in FY23 on the CLPS PSI Mini-Suite (PLUMES), one possible architecture for the PSIIS payload could include:</a:t>
            </a:r>
          </a:p>
          <a:p>
            <a:pPr lvl="1"/>
            <a:r>
              <a:rPr lang="en-US" sz="1800" dirty="0"/>
              <a:t>(full) MSE</a:t>
            </a:r>
          </a:p>
          <a:p>
            <a:pPr lvl="1"/>
            <a:r>
              <a:rPr lang="en-US" sz="1800" dirty="0"/>
              <a:t>SCALPSS 2.0</a:t>
            </a:r>
          </a:p>
          <a:p>
            <a:pPr lvl="1"/>
            <a:r>
              <a:rPr lang="en-US" sz="1800" dirty="0"/>
              <a:t>Lunar Lander Base Instrumentation (LLBI): Measure the environment induced (temperature, heating, and pressure) below the lander base by landing thruster(s) and PSI. </a:t>
            </a:r>
            <a:r>
              <a:rPr lang="en-US" sz="1800" i="1" dirty="0"/>
              <a:t>(LaRC)</a:t>
            </a:r>
          </a:p>
          <a:p>
            <a:pPr lvl="1"/>
            <a:r>
              <a:rPr lang="en-US" sz="1800" dirty="0"/>
              <a:t>Particle Impact Event (PIE) Sensor: Measure velocity/energy of regolith particles from PSI. </a:t>
            </a:r>
            <a:r>
              <a:rPr lang="en-US" sz="1800" i="1" dirty="0"/>
              <a:t>(GRC)</a:t>
            </a:r>
          </a:p>
          <a:p>
            <a:pPr lvl="1"/>
            <a:r>
              <a:rPr lang="en-US" sz="1800" dirty="0"/>
              <a:t>Dust Ejecta Radar Technology (DERT): millimeter-wave doppler radar measurement of particle velocity and direction of particles resulting from PSI. </a:t>
            </a:r>
            <a:r>
              <a:rPr lang="en-US" sz="1800" i="1" dirty="0"/>
              <a:t>(KSC)</a:t>
            </a:r>
          </a:p>
          <a:p>
            <a:r>
              <a:rPr lang="en-US" sz="2000" dirty="0"/>
              <a:t>LS&amp;E is also interested in identifying overlaps and learning more about how certain measurements and sensors could be leveraged for PSI </a:t>
            </a:r>
            <a:r>
              <a:rPr lang="en-US" sz="2000" b="1" dirty="0"/>
              <a:t>and</a:t>
            </a:r>
            <a:r>
              <a:rPr lang="en-US" sz="2000" dirty="0"/>
              <a:t> other related communities such as dust mitigation, surface architecture, etc.</a:t>
            </a:r>
          </a:p>
        </p:txBody>
      </p:sp>
      <p:sp>
        <p:nvSpPr>
          <p:cNvPr id="4" name="Date Placeholder 3">
            <a:extLst>
              <a:ext uri="{FF2B5EF4-FFF2-40B4-BE49-F238E27FC236}">
                <a16:creationId xmlns:a16="http://schemas.microsoft.com/office/drawing/2014/main" id="{ED1BE959-59AB-E172-2991-A91EC2497464}"/>
              </a:ext>
            </a:extLst>
          </p:cNvPr>
          <p:cNvSpPr>
            <a:spLocks noGrp="1"/>
          </p:cNvSpPr>
          <p:nvPr>
            <p:ph type="dt" sz="half" idx="2"/>
          </p:nvPr>
        </p:nvSpPr>
        <p:spPr/>
        <p:txBody>
          <a:bodyPr/>
          <a:lstStyle/>
          <a:p>
            <a:r>
              <a:rPr lang="en-US"/>
              <a:t>September 17, 2024</a:t>
            </a:r>
            <a:endParaRPr lang="en-US" dirty="0"/>
          </a:p>
        </p:txBody>
      </p:sp>
      <p:sp>
        <p:nvSpPr>
          <p:cNvPr id="5" name="Footer Placeholder 4">
            <a:extLst>
              <a:ext uri="{FF2B5EF4-FFF2-40B4-BE49-F238E27FC236}">
                <a16:creationId xmlns:a16="http://schemas.microsoft.com/office/drawing/2014/main" id="{6EF13346-D642-53F9-2459-B595DB929D0D}"/>
              </a:ext>
            </a:extLst>
          </p:cNvPr>
          <p:cNvSpPr>
            <a:spLocks noGrp="1"/>
          </p:cNvSpPr>
          <p:nvPr>
            <p:ph type="ftr" sz="quarter" idx="3"/>
          </p:nvPr>
        </p:nvSpPr>
        <p:spPr/>
        <p:txBody>
          <a:bodyPr/>
          <a:lstStyle/>
          <a:p>
            <a:r>
              <a:rPr lang="en-US"/>
              <a:t>LSSW 25</a:t>
            </a:r>
            <a:endParaRPr lang="en-US" dirty="0"/>
          </a:p>
        </p:txBody>
      </p:sp>
      <p:sp>
        <p:nvSpPr>
          <p:cNvPr id="6" name="Slide Number Placeholder 5">
            <a:extLst>
              <a:ext uri="{FF2B5EF4-FFF2-40B4-BE49-F238E27FC236}">
                <a16:creationId xmlns:a16="http://schemas.microsoft.com/office/drawing/2014/main" id="{1ED015F7-FE66-F9C2-F0C5-6C6B09EE68A3}"/>
              </a:ext>
            </a:extLst>
          </p:cNvPr>
          <p:cNvSpPr>
            <a:spLocks noGrp="1"/>
          </p:cNvSpPr>
          <p:nvPr>
            <p:ph type="sldNum" sz="quarter" idx="4"/>
          </p:nvPr>
        </p:nvSpPr>
        <p:spPr/>
        <p:txBody>
          <a:bodyPr/>
          <a:lstStyle/>
          <a:p>
            <a:fld id="{20D57812-ECBF-D541-BA6A-58B74E77DEB6}" type="slidenum">
              <a:rPr lang="en-US" smtClean="0"/>
              <a:pPr/>
              <a:t>9</a:t>
            </a:fld>
            <a:endParaRPr lang="en-US" dirty="0"/>
          </a:p>
        </p:txBody>
      </p:sp>
    </p:spTree>
    <p:extLst>
      <p:ext uri="{BB962C8B-B14F-4D97-AF65-F5344CB8AC3E}">
        <p14:creationId xmlns:p14="http://schemas.microsoft.com/office/powerpoint/2010/main" val="603732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71848</TotalTime>
  <Words>2290</Words>
  <Application>Microsoft Macintosh PowerPoint</Application>
  <PresentationFormat>Widescreen</PresentationFormat>
  <Paragraphs>219</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Bold</vt:lpstr>
      <vt:lpstr>Arial Narrow</vt:lpstr>
      <vt:lpstr>Arial Nova Cond</vt:lpstr>
      <vt:lpstr>Calibri</vt:lpstr>
      <vt:lpstr>Courier New</vt:lpstr>
      <vt:lpstr>System Font Regular</vt:lpstr>
      <vt:lpstr>Wingdings</vt:lpstr>
      <vt:lpstr>Office Theme</vt:lpstr>
      <vt:lpstr>SCALPSS and NASA PSI Flight Instrumentation</vt:lpstr>
      <vt:lpstr>SCALPSS Overview</vt:lpstr>
      <vt:lpstr>SCALPSS 1.0 (CLPS / Intuitive Machines)</vt:lpstr>
      <vt:lpstr>SCALPSS 1.0 Payload Performance</vt:lpstr>
      <vt:lpstr>SCALPSS 1.1 (CLPS / Firefly Aerospace)</vt:lpstr>
      <vt:lpstr>SCALPSS 1.x (Blue Origin Mk1-101)</vt:lpstr>
      <vt:lpstr>SCALPSS 2.0 (Blue Origin Mk1-102)</vt:lpstr>
      <vt:lpstr>Moving Forward – PSI Instrumentation</vt:lpstr>
      <vt:lpstr>PSI Instrument Suite (example)</vt:lpstr>
      <vt:lpstr>Backup</vt:lpstr>
      <vt:lpstr>Lunar Lander Base Instrumentation (LLBI)</vt:lpstr>
      <vt:lpstr>Particle Impact Ejecta (PIE) Sensor</vt:lpstr>
      <vt:lpstr>Dust Ejecta Radar Technology (DERT)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Maddock, Robert W. (LARC-D205)</dc:creator>
  <cp:lastModifiedBy>Rob Maddock</cp:lastModifiedBy>
  <cp:revision>1433</cp:revision>
  <dcterms:created xsi:type="dcterms:W3CDTF">2019-05-09T18:39:30Z</dcterms:created>
  <dcterms:modified xsi:type="dcterms:W3CDTF">2024-09-11T20:03:10Z</dcterms:modified>
</cp:coreProperties>
</file>